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8"/>
  </p:notesMasterIdLst>
  <p:sldIdLst>
    <p:sldId id="256" r:id="rId3"/>
    <p:sldId id="317" r:id="rId4"/>
    <p:sldId id="314" r:id="rId5"/>
    <p:sldId id="315" r:id="rId6"/>
    <p:sldId id="318" r:id="rId7"/>
    <p:sldId id="319" r:id="rId8"/>
    <p:sldId id="342" r:id="rId9"/>
    <p:sldId id="343" r:id="rId10"/>
    <p:sldId id="299" r:id="rId11"/>
    <p:sldId id="344" r:id="rId12"/>
    <p:sldId id="321" r:id="rId13"/>
    <p:sldId id="322" r:id="rId14"/>
    <p:sldId id="345" r:id="rId15"/>
    <p:sldId id="346" r:id="rId16"/>
    <p:sldId id="300" r:id="rId17"/>
    <p:sldId id="348" r:id="rId18"/>
    <p:sldId id="328" r:id="rId19"/>
    <p:sldId id="312" r:id="rId20"/>
    <p:sldId id="329" r:id="rId21"/>
    <p:sldId id="349" r:id="rId22"/>
    <p:sldId id="335" r:id="rId23"/>
    <p:sldId id="350" r:id="rId24"/>
    <p:sldId id="351" r:id="rId25"/>
    <p:sldId id="352" r:id="rId26"/>
    <p:sldId id="263" r:id="rId2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ka Gamgebeli" initials="LG" lastIdx="5" clrIdx="0">
    <p:extLst>
      <p:ext uri="{19B8F6BF-5375-455C-9EA6-DF929625EA0E}">
        <p15:presenceInfo xmlns:p15="http://schemas.microsoft.com/office/powerpoint/2012/main" userId="S::lika.gamgebeli@undp.org::17e563f5-7e12-425e-991b-457d901116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8370"/>
    <a:srgbClr val="374957"/>
    <a:srgbClr val="14AA91"/>
    <a:srgbClr val="5A7FAC"/>
    <a:srgbClr val="007E7E"/>
    <a:srgbClr val="1C3660"/>
    <a:srgbClr val="9966FF"/>
    <a:srgbClr val="E9602F"/>
    <a:srgbClr val="509092"/>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87403"/>
  </p:normalViewPr>
  <p:slideViewPr>
    <p:cSldViewPr snapToGrid="0" snapToObjects="1">
      <p:cViewPr>
        <p:scale>
          <a:sx n="124" d="100"/>
          <a:sy n="124" d="100"/>
        </p:scale>
        <p:origin x="-1500" y="-9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14AA91"/>
                </a:solidFill>
                <a:latin typeface="BPG Banner ExtraSquare Caps" panose="02060504020202060204" pitchFamily="18" charset="0"/>
                <a:ea typeface="+mn-ea"/>
                <a:cs typeface="+mn-cs"/>
              </a:defRPr>
            </a:pPr>
            <a:r>
              <a:rPr lang="ka-GE" sz="1800" b="1" i="0" u="none" strike="noStrike" baseline="0" dirty="0">
                <a:solidFill>
                  <a:srgbClr val="14AA91"/>
                </a:solidFill>
                <a:effectLst/>
                <a:latin typeface="BPG Banner ExtraSquare Caps" panose="02060504020202060204" pitchFamily="18" charset="0"/>
              </a:rPr>
              <a:t>თბილისში, პჯდ დაწესებულებებში რეგისტრირებული ბენეფიციარების რაოდენობა (%)</a:t>
            </a:r>
            <a:r>
              <a:rPr lang="tr-TR" sz="1800" b="0" i="0" u="none" strike="noStrike" baseline="0" dirty="0">
                <a:solidFill>
                  <a:srgbClr val="14AA91"/>
                </a:solidFill>
                <a:effectLst/>
                <a:latin typeface="BPG Banner ExtraSquare Caps" panose="02060504020202060204" pitchFamily="18" charset="0"/>
              </a:rPr>
              <a:t> </a:t>
            </a:r>
            <a:endParaRPr lang="en-US" sz="1800" dirty="0">
              <a:solidFill>
                <a:srgbClr val="14AA91"/>
              </a:solidFill>
              <a:latin typeface="BPG Banner ExtraSquare Caps" panose="02060504020202060204" pitchFamily="18" charset="0"/>
            </a:endParaRP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rgbClr val="14AA91"/>
              </a:solidFill>
              <a:latin typeface="BPG Banner ExtraSquare Caps" panose="02060504020202060204" pitchFamily="18" charset="0"/>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0070C0"/>
              </a:solidFill>
              <a:ln w="19050">
                <a:solidFill>
                  <a:schemeClr val="lt1"/>
                </a:solidFill>
              </a:ln>
              <a:effectLst/>
            </c:spPr>
            <c:extLst xmlns:c16r2="http://schemas.microsoft.com/office/drawing/2015/06/chart">
              <c:ext xmlns:c16="http://schemas.microsoft.com/office/drawing/2014/chart" uri="{C3380CC4-5D6E-409C-BE32-E72D297353CC}">
                <c16:uniqueId val="{00000001-17B8-0744-9288-C305774E6B82}"/>
              </c:ext>
            </c:extLst>
          </c:dPt>
          <c:dPt>
            <c:idx val="1"/>
            <c:bubble3D val="0"/>
            <c:spPr>
              <a:solidFill>
                <a:srgbClr val="6B54F6"/>
              </a:solidFill>
              <a:ln w="19050">
                <a:solidFill>
                  <a:schemeClr val="lt1"/>
                </a:solidFill>
              </a:ln>
              <a:effectLst/>
            </c:spPr>
            <c:extLst xmlns:c16r2="http://schemas.microsoft.com/office/drawing/2015/06/chart">
              <c:ext xmlns:c16="http://schemas.microsoft.com/office/drawing/2014/chart" uri="{C3380CC4-5D6E-409C-BE32-E72D297353CC}">
                <c16:uniqueId val="{00000003-17B8-0744-9288-C305774E6B82}"/>
              </c:ext>
            </c:extLst>
          </c:dPt>
          <c:dPt>
            <c:idx val="2"/>
            <c:bubble3D val="0"/>
            <c:spPr>
              <a:solidFill>
                <a:srgbClr val="73D7B8"/>
              </a:solidFill>
              <a:ln w="19050">
                <a:solidFill>
                  <a:schemeClr val="lt1"/>
                </a:solidFill>
              </a:ln>
              <a:effectLst/>
            </c:spPr>
            <c:extLst xmlns:c16r2="http://schemas.microsoft.com/office/drawing/2015/06/chart">
              <c:ext xmlns:c16="http://schemas.microsoft.com/office/drawing/2014/chart" uri="{C3380CC4-5D6E-409C-BE32-E72D297353CC}">
                <c16:uniqueId val="{00000005-17B8-0744-9288-C305774E6B82}"/>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BPG Banner ExtraSquare Caps" panose="02060504020202060204" pitchFamily="18" charset="0"/>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Sheet1!$A$2:$A$4</c:f>
              <c:strCache>
                <c:ptCount val="3"/>
                <c:pt idx="0">
                  <c:v>13 ათასი და მეტი </c:v>
                </c:pt>
                <c:pt idx="1">
                  <c:v>7-დან 13 ათასამდე </c:v>
                </c:pt>
                <c:pt idx="2">
                  <c:v>7 ათასზე ნაკლები </c:v>
                </c:pt>
              </c:strCache>
            </c:strRef>
          </c:cat>
          <c:val>
            <c:numRef>
              <c:f>Sheet1!$B$2:$B$4</c:f>
              <c:numCache>
                <c:formatCode>0%</c:formatCode>
                <c:ptCount val="3"/>
                <c:pt idx="0">
                  <c:v>0.63</c:v>
                </c:pt>
                <c:pt idx="1">
                  <c:v>0.21</c:v>
                </c:pt>
                <c:pt idx="2">
                  <c:v>0.16</c:v>
                </c:pt>
              </c:numCache>
            </c:numRef>
          </c:val>
          <c:extLst xmlns:c16r2="http://schemas.microsoft.com/office/drawing/2015/06/chart">
            <c:ext xmlns:c16="http://schemas.microsoft.com/office/drawing/2014/chart" uri="{C3380CC4-5D6E-409C-BE32-E72D297353CC}">
              <c16:uniqueId val="{00000006-17B8-0744-9288-C305774E6B8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rgbClr val="374957"/>
              </a:solidFill>
              <a:latin typeface="BPG Banner ExtraSquare Caps" panose="02060504020202060204" pitchFamily="18"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14AA91"/>
                </a:solidFill>
                <a:latin typeface="BPG Banner ExtraSquare Caps" panose="02060504020202060204" pitchFamily="18" charset="0"/>
                <a:ea typeface="+mn-ea"/>
                <a:cs typeface="+mn-cs"/>
              </a:defRPr>
            </a:pPr>
            <a:r>
              <a:rPr lang="ka-GE" sz="1800" b="1" i="0" baseline="0" dirty="0">
                <a:solidFill>
                  <a:srgbClr val="14AA91"/>
                </a:solidFill>
                <a:effectLst/>
                <a:latin typeface="BPG Banner ExtraSquare Caps" panose="02060504020202060204" pitchFamily="18" charset="0"/>
              </a:rPr>
              <a:t>ქუთაისში, პჯდ დაწესებულებებში რეგისტრირებული ბენეფიციარების რაოდენობა (%)</a:t>
            </a:r>
            <a:r>
              <a:rPr lang="tr-TR" sz="1800" b="0" i="0" baseline="0" dirty="0">
                <a:solidFill>
                  <a:srgbClr val="14AA91"/>
                </a:solidFill>
                <a:effectLst/>
                <a:latin typeface="BPG Banner ExtraSquare Caps" panose="02060504020202060204" pitchFamily="18" charset="0"/>
              </a:rPr>
              <a:t> </a:t>
            </a:r>
            <a:endParaRPr lang="tr-TR" dirty="0">
              <a:solidFill>
                <a:srgbClr val="14AA91"/>
              </a:solidFill>
              <a:effectLst/>
              <a:latin typeface="BPG Banner ExtraSquare Caps" panose="02060504020202060204" pitchFamily="18" charset="0"/>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rgbClr val="14AA91"/>
              </a:solidFill>
              <a:latin typeface="BPG Banner ExtraSquare Caps" panose="02060504020202060204" pitchFamily="18" charset="0"/>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536686"/>
              </a:solidFill>
              <a:ln w="19050">
                <a:solidFill>
                  <a:schemeClr val="lt1"/>
                </a:solidFill>
              </a:ln>
              <a:effectLst/>
            </c:spPr>
            <c:extLst xmlns:c16r2="http://schemas.microsoft.com/office/drawing/2015/06/chart">
              <c:ext xmlns:c16="http://schemas.microsoft.com/office/drawing/2014/chart" uri="{C3380CC4-5D6E-409C-BE32-E72D297353CC}">
                <c16:uniqueId val="{00000001-8C5A-CB41-AF3E-7BC9CCEB8399}"/>
              </c:ext>
            </c:extLst>
          </c:dPt>
          <c:dPt>
            <c:idx val="1"/>
            <c:bubble3D val="0"/>
            <c:spPr>
              <a:solidFill>
                <a:srgbClr val="EE835F"/>
              </a:solidFill>
              <a:ln w="19050">
                <a:solidFill>
                  <a:schemeClr val="lt1"/>
                </a:solidFill>
              </a:ln>
              <a:effectLst/>
            </c:spPr>
            <c:extLst xmlns:c16r2="http://schemas.microsoft.com/office/drawing/2015/06/chart">
              <c:ext xmlns:c16="http://schemas.microsoft.com/office/drawing/2014/chart" uri="{C3380CC4-5D6E-409C-BE32-E72D297353CC}">
                <c16:uniqueId val="{00000002-8C5A-CB41-AF3E-7BC9CCEB8399}"/>
              </c:ext>
            </c:extLst>
          </c:dPt>
          <c:dPt>
            <c:idx val="2"/>
            <c:bubble3D val="0"/>
            <c:spPr>
              <a:solidFill>
                <a:srgbClr val="68AAAC"/>
              </a:solidFill>
              <a:ln w="19050">
                <a:solidFill>
                  <a:schemeClr val="lt1"/>
                </a:solidFill>
              </a:ln>
              <a:effectLst/>
            </c:spPr>
            <c:extLst xmlns:c16r2="http://schemas.microsoft.com/office/drawing/2015/06/chart">
              <c:ext xmlns:c16="http://schemas.microsoft.com/office/drawing/2014/chart" uri="{C3380CC4-5D6E-409C-BE32-E72D297353CC}">
                <c16:uniqueId val="{00000003-8C5A-CB41-AF3E-7BC9CCEB8399}"/>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Sheet1!$A$2:$A$4</c:f>
              <c:strCache>
                <c:ptCount val="3"/>
                <c:pt idx="0">
                  <c:v>13 ათასი და მეტი </c:v>
                </c:pt>
                <c:pt idx="1">
                  <c:v>7-დან 13 ათასამდე </c:v>
                </c:pt>
                <c:pt idx="2">
                  <c:v>7 ათასზე ნაკლები </c:v>
                </c:pt>
              </c:strCache>
            </c:strRef>
          </c:cat>
          <c:val>
            <c:numRef>
              <c:f>Sheet1!$B$2:$B$4</c:f>
              <c:numCache>
                <c:formatCode>0%</c:formatCode>
                <c:ptCount val="3"/>
                <c:pt idx="0">
                  <c:v>0.77</c:v>
                </c:pt>
                <c:pt idx="1">
                  <c:v>0.17</c:v>
                </c:pt>
                <c:pt idx="2">
                  <c:v>0.06</c:v>
                </c:pt>
              </c:numCache>
            </c:numRef>
          </c:val>
          <c:extLst xmlns:c16r2="http://schemas.microsoft.com/office/drawing/2015/06/chart">
            <c:ext xmlns:c16="http://schemas.microsoft.com/office/drawing/2014/chart" uri="{C3380CC4-5D6E-409C-BE32-E72D297353CC}">
              <c16:uniqueId val="{00000000-8C5A-CB41-AF3E-7BC9CCEB839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BPG Banner ExtraSquare Caps" panose="02060504020202060204" pitchFamily="18"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14AA91"/>
                </a:solidFill>
                <a:latin typeface="BPG Banner ExtraSquare Caps" panose="02060504020202060204" pitchFamily="18" charset="0"/>
                <a:ea typeface="+mn-ea"/>
                <a:cs typeface="+mn-cs"/>
              </a:defRPr>
            </a:pPr>
            <a:r>
              <a:rPr lang="ka-GE" b="1" dirty="0">
                <a:solidFill>
                  <a:srgbClr val="14AA91"/>
                </a:solidFill>
                <a:latin typeface="BPG Banner ExtraSquare Caps" panose="02060504020202060204" pitchFamily="18" charset="0"/>
              </a:rPr>
              <a:t>ბათუმში</a:t>
            </a:r>
            <a:r>
              <a:rPr lang="ka-GE" baseline="0" dirty="0">
                <a:solidFill>
                  <a:srgbClr val="14AA91"/>
                </a:solidFill>
                <a:latin typeface="BPG Banner ExtraSquare Caps" panose="02060504020202060204" pitchFamily="18" charset="0"/>
              </a:rPr>
              <a:t> </a:t>
            </a:r>
            <a:r>
              <a:rPr lang="ka-GE" sz="1862" b="1" i="0" u="none" strike="noStrike" baseline="0" dirty="0">
                <a:solidFill>
                  <a:srgbClr val="14AA91"/>
                </a:solidFill>
                <a:effectLst/>
                <a:latin typeface="BPG Banner ExtraSquare Caps" panose="02060504020202060204" pitchFamily="18" charset="0"/>
              </a:rPr>
              <a:t>პჯდ დაწესებულებებში რეგისტრირებული ბენეფიციარების რაოდენობა (%)</a:t>
            </a:r>
            <a:r>
              <a:rPr lang="tr-TR" sz="1862" b="0" i="0" u="none" strike="noStrike" baseline="0" dirty="0">
                <a:solidFill>
                  <a:srgbClr val="14AA91"/>
                </a:solidFill>
                <a:effectLst/>
                <a:latin typeface="BPG Banner ExtraSquare Caps" panose="02060504020202060204" pitchFamily="18" charset="0"/>
              </a:rPr>
              <a:t> </a:t>
            </a:r>
            <a:endParaRPr lang="en-US" dirty="0">
              <a:solidFill>
                <a:srgbClr val="14AA91"/>
              </a:solidFill>
              <a:latin typeface="BPG Banner ExtraSquare Caps" panose="02060504020202060204" pitchFamily="18" charset="0"/>
            </a:endParaRPr>
          </a:p>
        </c:rich>
      </c:tx>
      <c:layout>
        <c:manualLayout>
          <c:xMode val="edge"/>
          <c:yMode val="edge"/>
          <c:x val="0.15575852217746514"/>
          <c:y val="2.181027578836132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14AA91"/>
              </a:solidFill>
              <a:latin typeface="BPG Banner ExtraSquare Caps" panose="02060504020202060204" pitchFamily="18" charset="0"/>
              <a:ea typeface="+mn-ea"/>
              <a:cs typeface="+mn-cs"/>
            </a:defRPr>
          </a:pPr>
          <a:endParaRPr lang="en-US"/>
        </a:p>
      </c:txPr>
    </c:title>
    <c:autoTitleDeleted val="0"/>
    <c:plotArea>
      <c:layout>
        <c:manualLayout>
          <c:layoutTarget val="inner"/>
          <c:xMode val="edge"/>
          <c:yMode val="edge"/>
          <c:x val="0.31568261331759129"/>
          <c:y val="0.22033587824714071"/>
          <c:w val="0.42050766963235958"/>
          <c:h val="0.7212850559871683"/>
        </c:manualLayout>
      </c:layout>
      <c:pieChart>
        <c:varyColors val="1"/>
        <c:ser>
          <c:idx val="0"/>
          <c:order val="0"/>
          <c:tx>
            <c:strRef>
              <c:f>Sheet1!$B$1</c:f>
              <c:strCache>
                <c:ptCount val="1"/>
                <c:pt idx="0">
                  <c:v>Sales</c:v>
                </c:pt>
              </c:strCache>
            </c:strRef>
          </c:tx>
          <c:dPt>
            <c:idx val="0"/>
            <c:bubble3D val="0"/>
            <c:spPr>
              <a:solidFill>
                <a:srgbClr val="66CCFF"/>
              </a:solidFill>
              <a:ln w="19050">
                <a:solidFill>
                  <a:schemeClr val="lt1"/>
                </a:solidFill>
              </a:ln>
              <a:effectLst/>
            </c:spPr>
            <c:extLst xmlns:c16r2="http://schemas.microsoft.com/office/drawing/2015/06/chart">
              <c:ext xmlns:c16="http://schemas.microsoft.com/office/drawing/2014/chart" uri="{C3380CC4-5D6E-409C-BE32-E72D297353CC}">
                <c16:uniqueId val="{00000001-BE2D-BB42-8485-02A0E8AE1532}"/>
              </c:ext>
            </c:extLst>
          </c:dPt>
          <c:dPt>
            <c:idx val="1"/>
            <c:bubble3D val="0"/>
            <c:spPr>
              <a:solidFill>
                <a:srgbClr val="E9602F"/>
              </a:solidFill>
              <a:ln w="19050">
                <a:solidFill>
                  <a:schemeClr val="lt1"/>
                </a:solidFill>
              </a:ln>
              <a:effectLst/>
            </c:spPr>
            <c:extLst xmlns:c16r2="http://schemas.microsoft.com/office/drawing/2015/06/chart">
              <c:ext xmlns:c16="http://schemas.microsoft.com/office/drawing/2014/chart" uri="{C3380CC4-5D6E-409C-BE32-E72D297353CC}">
                <c16:uniqueId val="{00000002-BE2D-BB42-8485-02A0E8AE1532}"/>
              </c:ext>
            </c:extLst>
          </c:dPt>
          <c:dPt>
            <c:idx val="2"/>
            <c:bubble3D val="0"/>
            <c:spPr>
              <a:solidFill>
                <a:srgbClr val="509092"/>
              </a:solidFill>
              <a:ln w="19050">
                <a:solidFill>
                  <a:schemeClr val="lt1"/>
                </a:solidFill>
              </a:ln>
              <a:effectLst/>
            </c:spPr>
            <c:extLst xmlns:c16r2="http://schemas.microsoft.com/office/drawing/2015/06/chart">
              <c:ext xmlns:c16="http://schemas.microsoft.com/office/drawing/2014/chart" uri="{C3380CC4-5D6E-409C-BE32-E72D297353CC}">
                <c16:uniqueId val="{00000003-BE2D-BB42-8485-02A0E8AE1532}"/>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Sheet1!$A$2:$A$4</c:f>
              <c:strCache>
                <c:ptCount val="3"/>
                <c:pt idx="0">
                  <c:v>13 ათასი და მეტი </c:v>
                </c:pt>
                <c:pt idx="1">
                  <c:v>7-დან 13 ათასამდე </c:v>
                </c:pt>
                <c:pt idx="2">
                  <c:v>7 ათასზე ნაკლები </c:v>
                </c:pt>
              </c:strCache>
            </c:strRef>
          </c:cat>
          <c:val>
            <c:numRef>
              <c:f>Sheet1!$B$2:$B$4</c:f>
              <c:numCache>
                <c:formatCode>0%</c:formatCode>
                <c:ptCount val="3"/>
                <c:pt idx="0">
                  <c:v>0.81</c:v>
                </c:pt>
                <c:pt idx="1">
                  <c:v>0.1</c:v>
                </c:pt>
                <c:pt idx="2">
                  <c:v>0.09</c:v>
                </c:pt>
              </c:numCache>
            </c:numRef>
          </c:val>
          <c:extLst xmlns:c16r2="http://schemas.microsoft.com/office/drawing/2015/06/chart">
            <c:ext xmlns:c16="http://schemas.microsoft.com/office/drawing/2014/chart" uri="{C3380CC4-5D6E-409C-BE32-E72D297353CC}">
              <c16:uniqueId val="{00000000-BE2D-BB42-8485-02A0E8AE1532}"/>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BPG Banner ExtraSquare Caps" panose="02060504020202060204" pitchFamily="18"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146C6-EA5F-6040-81D8-7CF9E53F8A33}" type="datetimeFigureOut">
              <a:rPr lang="en-US" smtClean="0"/>
              <a:t>24-Dec-19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78DF47-29BC-3842-9756-5C163D769B46}" type="slidenum">
              <a:rPr lang="en-US" smtClean="0"/>
              <a:t>‹#›</a:t>
            </a:fld>
            <a:endParaRPr lang="en-US"/>
          </a:p>
        </p:txBody>
      </p:sp>
    </p:spTree>
    <p:extLst>
      <p:ext uri="{BB962C8B-B14F-4D97-AF65-F5344CB8AC3E}">
        <p14:creationId xmlns:p14="http://schemas.microsoft.com/office/powerpoint/2010/main" val="1382844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who.int/nmh/ncd-tools/e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file:///\\Users\likagamgebeli\Downloads\WHO-HIS-SDS-2018.60-eng.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ncbi.nlm.nih.gov/pubmed/377033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o.escardio.org/eslides/view.aspx?eevtid=40&amp;fp=P1441"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highpointsolutions.com/telemedicine-cost-effective-future-healthcar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a:t>პირველადი ჯანდაცვის მნიშვნელობა და მისი გაძლიერება არის გლობალური პრიორიტეტი, რომელშიც საქართველოს ჩართულობა უმნიშვნელოვანესია. </a:t>
            </a:r>
          </a:p>
          <a:p>
            <a:endParaRPr lang="ka-GE" dirty="0"/>
          </a:p>
          <a:p>
            <a:r>
              <a:rPr lang="ka-GE" dirty="0"/>
              <a:t>ადამიანის უფლებათა საყოველთაო დეკლარაცია, რომლის ხელმომწერიც არის საქართველო, ხაზგასმით აღიარებს ჯანმრთელობის შენარჩუნებაზე ხელმისაწვდომობას როგორც ფუნდამეტურ უფლებას. </a:t>
            </a:r>
          </a:p>
          <a:p>
            <a:endParaRPr lang="ka-GE" dirty="0"/>
          </a:p>
          <a:p>
            <a:r>
              <a:rPr lang="ka-GE" dirty="0"/>
              <a:t>ძლიერი და ეფექტური პირველადი ჯანდაცვა არის ყველაზე პირდაპირი გზა  ამ უფლების უზრუნვესაყოფად. </a:t>
            </a:r>
            <a:endParaRPr lang="en-US" dirty="0"/>
          </a:p>
        </p:txBody>
      </p:sp>
      <p:sp>
        <p:nvSpPr>
          <p:cNvPr id="4" name="Slide Number Placeholder 3"/>
          <p:cNvSpPr>
            <a:spLocks noGrp="1"/>
          </p:cNvSpPr>
          <p:nvPr>
            <p:ph type="sldNum" sz="quarter" idx="5"/>
          </p:nvPr>
        </p:nvSpPr>
        <p:spPr/>
        <p:txBody>
          <a:bodyPr/>
          <a:lstStyle/>
          <a:p>
            <a:fld id="{1578DF47-29BC-3842-9756-5C163D769B46}" type="slidenum">
              <a:rPr lang="en-US" smtClean="0"/>
              <a:t>2</a:t>
            </a:fld>
            <a:endParaRPr lang="en-US"/>
          </a:p>
        </p:txBody>
      </p:sp>
    </p:spTree>
    <p:extLst>
      <p:ext uri="{BB962C8B-B14F-4D97-AF65-F5344CB8AC3E}">
        <p14:creationId xmlns:p14="http://schemas.microsoft.com/office/powerpoint/2010/main" val="2702010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kern="1200" dirty="0">
                <a:solidFill>
                  <a:schemeClr val="tx1"/>
                </a:solidFill>
                <a:effectLst/>
                <a:latin typeface="+mn-lt"/>
                <a:ea typeface="+mn-ea"/>
                <a:cs typeface="+mn-cs"/>
              </a:rPr>
              <a:t>ციფრული ტექნოლოგიებისა და ტელემედიცინის როლი სამედიცინო მომსახურებაზე ხელმისაწვდომობისა და ხარისხის გაუმჯობესების თვალსაზრისით დღითი დღე იზრდება. ჯანმრთელობის მსოფლიო ორგანიზაციის ახალი გაიდლაინი, რომელიც 2019 წლის აპრილში გამოიცა აკონკრეტებს ტელემედიცინის სახეებსა და მათი განხორციელების გზებს ჯანდაცვის სისტემის ყველა დონეზე, მ.შ. პირველად ჯანდაცვაში. </a:t>
            </a:r>
            <a:endParaRPr lang="tr-TR" sz="1200" kern="1200" dirty="0">
              <a:solidFill>
                <a:schemeClr val="tx1"/>
              </a:solidFill>
              <a:effectLst/>
              <a:latin typeface="+mn-lt"/>
              <a:ea typeface="+mn-ea"/>
              <a:cs typeface="+mn-cs"/>
            </a:endParaRPr>
          </a:p>
          <a:p>
            <a:r>
              <a:rPr lang="ka-GE" sz="1200" kern="1200" dirty="0">
                <a:solidFill>
                  <a:schemeClr val="tx1"/>
                </a:solidFill>
                <a:effectLst/>
                <a:latin typeface="+mn-lt"/>
                <a:ea typeface="+mn-ea"/>
                <a:cs typeface="+mn-cs"/>
              </a:rPr>
              <a:t>გაიდლაინში ხაზგასმულია ციფრული ტექნოლოგიების და ტელემედიცინის როლი სამედიცინო მომსახურების ხარისხის გაუმჯობესებაში. აღსანიშნავია ის გარემოება, რომ ტექნოლოგია განიხილება, როგორ დამხმარე საშუალება-სამედიცინო პერსონალის ჩანაცვლება ამ გზით შეიძლებელია და სამედიცინო პერსონალის როლი მომსახურების მიწოდების პროცესში კვლავაც საკვანძო რჩება. </a:t>
            </a:r>
            <a:endParaRPr lang="tr-T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578DF47-29BC-3842-9756-5C163D769B46}" type="slidenum">
              <a:rPr lang="en-US" smtClean="0"/>
              <a:t>13</a:t>
            </a:fld>
            <a:endParaRPr lang="en-US"/>
          </a:p>
        </p:txBody>
      </p:sp>
    </p:spTree>
    <p:extLst>
      <p:ext uri="{BB962C8B-B14F-4D97-AF65-F5344CB8AC3E}">
        <p14:creationId xmlns:p14="http://schemas.microsoft.com/office/powerpoint/2010/main" val="548974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kern="1200" dirty="0">
                <a:solidFill>
                  <a:schemeClr val="tx1"/>
                </a:solidFill>
                <a:effectLst/>
                <a:latin typeface="+mn-lt"/>
                <a:ea typeface="+mn-ea"/>
                <a:cs typeface="+mn-cs"/>
              </a:rPr>
              <a:t>ციფრული ტექნოლოგიებისა და ტელემედიცინის როლი სამედიცინო მომსახურებაზე ხელმისაწვდომობისა და ხარისხის გაუმჯობესების თვალსაზრისით დღითი დღე იზრდება. ჯანმრთელობის მსოფლიო ორგანიზაციის ახალი გაიდლაინი, რომელიც 2019 წლის აპრილში გამოიცა აკონკრეტებს ტელემედიცინის სახეებსა და მათი განხორციელების გზებს ჯანდაცვის სისტემის ყველა დონეზე, მ.შ. პირველად ჯანდაცვაში. </a:t>
            </a:r>
            <a:endParaRPr lang="tr-TR" sz="1200" kern="1200" dirty="0">
              <a:solidFill>
                <a:schemeClr val="tx1"/>
              </a:solidFill>
              <a:effectLst/>
              <a:latin typeface="+mn-lt"/>
              <a:ea typeface="+mn-ea"/>
              <a:cs typeface="+mn-cs"/>
            </a:endParaRPr>
          </a:p>
          <a:p>
            <a:r>
              <a:rPr lang="ka-GE" sz="1200" kern="1200" dirty="0">
                <a:solidFill>
                  <a:schemeClr val="tx1"/>
                </a:solidFill>
                <a:effectLst/>
                <a:latin typeface="+mn-lt"/>
                <a:ea typeface="+mn-ea"/>
                <a:cs typeface="+mn-cs"/>
              </a:rPr>
              <a:t>გაიდლაინში ხაზგასმულია ციფრული ტექნოლოგიების და ტელემედიცინის როლი სამედიცინო მომსახურების ხარისხის გაუმჯობესებაში. აღსანიშნავია ის გარემოება, რომ ტექნოლოგია განიხილება, როგორ დამხმარე საშუალება-სამედიცინო პერსონალის ჩანაცვლება ამ გზით შეიძლებელია და სამედიცინო პერსონალის როლი მომსახურების მიწოდების პროცესში კვლავაც საკვანძო რჩება. </a:t>
            </a:r>
            <a:endParaRPr lang="tr-T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578DF47-29BC-3842-9756-5C163D769B46}" type="slidenum">
              <a:rPr lang="en-US" smtClean="0"/>
              <a:t>14</a:t>
            </a:fld>
            <a:endParaRPr lang="en-US"/>
          </a:p>
        </p:txBody>
      </p:sp>
    </p:spTree>
    <p:extLst>
      <p:ext uri="{BB962C8B-B14F-4D97-AF65-F5344CB8AC3E}">
        <p14:creationId xmlns:p14="http://schemas.microsoft.com/office/powerpoint/2010/main" val="2750959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8DF47-29BC-3842-9756-5C163D769B46}" type="slidenum">
              <a:rPr lang="en-US" smtClean="0"/>
              <a:t>15</a:t>
            </a:fld>
            <a:endParaRPr lang="en-US"/>
          </a:p>
        </p:txBody>
      </p:sp>
    </p:spTree>
    <p:extLst>
      <p:ext uri="{BB962C8B-B14F-4D97-AF65-F5344CB8AC3E}">
        <p14:creationId xmlns:p14="http://schemas.microsoft.com/office/powerpoint/2010/main" val="615679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b="1" kern="1200" dirty="0">
                <a:solidFill>
                  <a:schemeClr val="tx1"/>
                </a:solidFill>
                <a:effectLst/>
                <a:latin typeface="+mn-lt"/>
                <a:ea typeface="+mn-ea"/>
                <a:cs typeface="+mn-cs"/>
              </a:rPr>
              <a:t>სულ, თბილისში, პჯდ დაწესებულებებში რეგისტრირებული ბენეფიციარების რ-ბა - 990 168  </a:t>
            </a:r>
            <a:endParaRPr lang="tr-TR" sz="1200" kern="1200" dirty="0">
              <a:solidFill>
                <a:schemeClr val="tx1"/>
              </a:solidFill>
              <a:effectLst/>
              <a:latin typeface="+mn-lt"/>
              <a:ea typeface="+mn-ea"/>
              <a:cs typeface="+mn-cs"/>
            </a:endParaRPr>
          </a:p>
          <a:p>
            <a:r>
              <a:rPr lang="ka-GE" sz="1200" b="1" kern="1200" dirty="0">
                <a:solidFill>
                  <a:schemeClr val="tx1"/>
                </a:solidFill>
                <a:effectLst/>
                <a:latin typeface="+mn-lt"/>
                <a:ea typeface="+mn-ea"/>
                <a:cs typeface="+mn-cs"/>
              </a:rPr>
              <a:t>ძირითადი კონტიგენტი -  985 697</a:t>
            </a:r>
            <a:endParaRPr lang="tr-TR" sz="1200" kern="1200" dirty="0">
              <a:solidFill>
                <a:schemeClr val="tx1"/>
              </a:solidFill>
              <a:effectLst/>
              <a:latin typeface="+mn-lt"/>
              <a:ea typeface="+mn-ea"/>
              <a:cs typeface="+mn-cs"/>
            </a:endParaRPr>
          </a:p>
          <a:p>
            <a:r>
              <a:rPr lang="ka-GE" sz="1200" b="1" kern="1200" dirty="0">
                <a:solidFill>
                  <a:schemeClr val="tx1"/>
                </a:solidFill>
                <a:effectLst/>
                <a:latin typeface="+mn-lt"/>
                <a:ea typeface="+mn-ea"/>
                <a:cs typeface="+mn-cs"/>
              </a:rPr>
              <a:t>დამატებითი კონტიგენტი - 4 880</a:t>
            </a:r>
            <a:endParaRPr lang="tr-TR" sz="1200" kern="1200" dirty="0">
              <a:solidFill>
                <a:schemeClr val="tx1"/>
              </a:solidFill>
              <a:effectLst/>
              <a:latin typeface="+mn-lt"/>
              <a:ea typeface="+mn-ea"/>
              <a:cs typeface="+mn-cs"/>
            </a:endParaRPr>
          </a:p>
          <a:p>
            <a:r>
              <a:rPr lang="ka-GE"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ka-GE" sz="1200" b="1" i="1" u="sng" kern="1200" dirty="0">
                <a:solidFill>
                  <a:schemeClr val="tx1"/>
                </a:solidFill>
                <a:effectLst/>
                <a:latin typeface="+mn-lt"/>
                <a:ea typeface="+mn-ea"/>
                <a:cs typeface="+mn-cs"/>
              </a:rPr>
              <a:t>მომსახურების მიმწოდებელი დაწესებულება - 115</a:t>
            </a:r>
            <a:endParaRPr lang="tr-TR" sz="1200" kern="1200" dirty="0">
              <a:solidFill>
                <a:schemeClr val="tx1"/>
              </a:solidFill>
              <a:effectLst/>
              <a:latin typeface="+mn-lt"/>
              <a:ea typeface="+mn-ea"/>
              <a:cs typeface="+mn-cs"/>
            </a:endParaRPr>
          </a:p>
          <a:p>
            <a:r>
              <a:rPr lang="ka-GE" sz="1200" b="1" i="1" u="none" strike="noStrike"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ka-GE" sz="1200" b="1" i="1" u="sng" kern="1200" dirty="0">
                <a:solidFill>
                  <a:schemeClr val="tx1"/>
                </a:solidFill>
                <a:effectLst/>
                <a:latin typeface="+mn-lt"/>
                <a:ea typeface="+mn-ea"/>
                <a:cs typeface="+mn-cs"/>
              </a:rPr>
              <a:t>13 ათასი და მეტი ბენეფიციარი რეგისტრირებულია 25დაწესებულებაში - ბენეფიციარების 63 %:</a:t>
            </a:r>
            <a:endParaRPr lang="tr-TR" sz="1200" kern="1200" dirty="0">
              <a:solidFill>
                <a:schemeClr val="tx1"/>
              </a:solidFill>
              <a:effectLst/>
              <a:latin typeface="+mn-lt"/>
              <a:ea typeface="+mn-ea"/>
              <a:cs typeface="+mn-cs"/>
            </a:endParaRPr>
          </a:p>
          <a:p>
            <a:r>
              <a:rPr lang="ka-GE" sz="1200" b="1" i="1" u="none" strike="noStrike"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ka-GE" sz="1200" b="1" i="1" u="sng" kern="1200" dirty="0">
                <a:solidFill>
                  <a:schemeClr val="tx1"/>
                </a:solidFill>
                <a:effectLst/>
                <a:latin typeface="+mn-lt"/>
                <a:ea typeface="+mn-ea"/>
                <a:cs typeface="+mn-cs"/>
              </a:rPr>
              <a:t>7-დან 13 ათასამდე ბენეფიციარი რეგისტრირებულია </a:t>
            </a:r>
            <a:r>
              <a:rPr lang="en-US" sz="1200" b="1" i="1" u="sng" kern="1200" dirty="0">
                <a:solidFill>
                  <a:schemeClr val="tx1"/>
                </a:solidFill>
                <a:effectLst/>
                <a:latin typeface="+mn-lt"/>
                <a:ea typeface="+mn-ea"/>
                <a:cs typeface="+mn-cs"/>
              </a:rPr>
              <a:t>2</a:t>
            </a:r>
            <a:r>
              <a:rPr lang="ka-GE" sz="1200" b="1" i="1" u="sng" kern="1200" dirty="0">
                <a:solidFill>
                  <a:schemeClr val="tx1"/>
                </a:solidFill>
                <a:effectLst/>
                <a:latin typeface="+mn-lt"/>
                <a:ea typeface="+mn-ea"/>
                <a:cs typeface="+mn-cs"/>
              </a:rPr>
              <a:t>2 დაწესებულებაში - ბენეფიციარების 21 %:</a:t>
            </a:r>
            <a:endParaRPr lang="tr-TR" sz="1200" kern="1200" dirty="0">
              <a:solidFill>
                <a:schemeClr val="tx1"/>
              </a:solidFill>
              <a:effectLst/>
              <a:latin typeface="+mn-lt"/>
              <a:ea typeface="+mn-ea"/>
              <a:cs typeface="+mn-cs"/>
            </a:endParaRPr>
          </a:p>
          <a:p>
            <a:r>
              <a:rPr lang="ka-GE" sz="1200" b="1" i="1" u="none" strike="noStrike"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ka-GE" sz="1200" b="1" i="1" u="sng" kern="1200" dirty="0">
                <a:solidFill>
                  <a:schemeClr val="tx1"/>
                </a:solidFill>
                <a:effectLst/>
                <a:latin typeface="+mn-lt"/>
                <a:ea typeface="+mn-ea"/>
                <a:cs typeface="+mn-cs"/>
              </a:rPr>
              <a:t>7 ათასზე ნაკლები ბენეფიციარი რეგისტრირებულია 64 დაწესებულებაში</a:t>
            </a:r>
            <a:r>
              <a:rPr lang="ka-GE" sz="1200" kern="1200" dirty="0">
                <a:solidFill>
                  <a:schemeClr val="tx1"/>
                </a:solidFill>
                <a:effectLst/>
                <a:latin typeface="+mn-lt"/>
                <a:ea typeface="+mn-ea"/>
                <a:cs typeface="+mn-cs"/>
              </a:rPr>
              <a:t>  - </a:t>
            </a:r>
            <a:r>
              <a:rPr lang="ka-GE" sz="1200" b="1" i="1" u="sng" kern="1200" dirty="0">
                <a:solidFill>
                  <a:schemeClr val="tx1"/>
                </a:solidFill>
                <a:effectLst/>
                <a:latin typeface="+mn-lt"/>
                <a:ea typeface="+mn-ea"/>
                <a:cs typeface="+mn-cs"/>
              </a:rPr>
              <a:t>ბენეფიციარების 16 %:</a:t>
            </a:r>
            <a:endParaRPr lang="tr-TR" sz="1200" kern="1200" dirty="0">
              <a:solidFill>
                <a:schemeClr val="tx1"/>
              </a:solidFill>
              <a:effectLst/>
              <a:latin typeface="+mn-lt"/>
              <a:ea typeface="+mn-ea"/>
              <a:cs typeface="+mn-cs"/>
            </a:endParaRPr>
          </a:p>
          <a:p>
            <a:r>
              <a:rPr lang="ka-GE" sz="1200" b="1" i="1" u="none" strike="noStrike"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578DF47-29BC-3842-9756-5C163D769B46}" type="slidenum">
              <a:rPr lang="en-US" smtClean="0"/>
              <a:t>17</a:t>
            </a:fld>
            <a:endParaRPr lang="en-US"/>
          </a:p>
        </p:txBody>
      </p:sp>
    </p:spTree>
    <p:extLst>
      <p:ext uri="{BB962C8B-B14F-4D97-AF65-F5344CB8AC3E}">
        <p14:creationId xmlns:p14="http://schemas.microsoft.com/office/powerpoint/2010/main" val="1179664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b="1" u="none" strike="noStrike"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ka-GE" sz="1200" b="1" u="sng" kern="1200" dirty="0">
                <a:solidFill>
                  <a:schemeClr val="tx1"/>
                </a:solidFill>
                <a:effectLst/>
                <a:latin typeface="+mn-lt"/>
                <a:ea typeface="+mn-ea"/>
                <a:cs typeface="+mn-cs"/>
              </a:rPr>
              <a:t>ქუთაისი:</a:t>
            </a:r>
            <a:endParaRPr lang="tr-TR" sz="1200" kern="1200" dirty="0">
              <a:solidFill>
                <a:schemeClr val="tx1"/>
              </a:solidFill>
              <a:effectLst/>
              <a:latin typeface="+mn-lt"/>
              <a:ea typeface="+mn-ea"/>
              <a:cs typeface="+mn-cs"/>
            </a:endParaRPr>
          </a:p>
          <a:p>
            <a:r>
              <a:rPr lang="ka-GE" sz="1200" b="1" u="none" strike="noStrike"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ka-GE" sz="1200" b="1" u="sng" kern="1200" dirty="0">
                <a:solidFill>
                  <a:schemeClr val="tx1"/>
                </a:solidFill>
                <a:effectLst/>
                <a:latin typeface="+mn-lt"/>
                <a:ea typeface="+mn-ea"/>
                <a:cs typeface="+mn-cs"/>
              </a:rPr>
              <a:t>სულ. ქუთაისში, პჯდ დაწესებულებებში რეგისტრირებული ბენეფიციარების რ-ბა - </a:t>
            </a:r>
            <a:r>
              <a:rPr lang="ka-GE" sz="1200" b="1" kern="1200" dirty="0">
                <a:solidFill>
                  <a:schemeClr val="tx1"/>
                </a:solidFill>
                <a:effectLst/>
                <a:latin typeface="+mn-lt"/>
                <a:ea typeface="+mn-ea"/>
                <a:cs typeface="+mn-cs"/>
              </a:rPr>
              <a:t>182,946</a:t>
            </a:r>
            <a:endParaRPr lang="tr-TR" sz="1200" kern="1200" dirty="0">
              <a:solidFill>
                <a:schemeClr val="tx1"/>
              </a:solidFill>
              <a:effectLst/>
              <a:latin typeface="+mn-lt"/>
              <a:ea typeface="+mn-ea"/>
              <a:cs typeface="+mn-cs"/>
            </a:endParaRPr>
          </a:p>
          <a:p>
            <a:r>
              <a:rPr lang="ka-GE" sz="1200" b="1" kern="1200" dirty="0">
                <a:solidFill>
                  <a:schemeClr val="tx1"/>
                </a:solidFill>
                <a:effectLst/>
                <a:latin typeface="+mn-lt"/>
                <a:ea typeface="+mn-ea"/>
                <a:cs typeface="+mn-cs"/>
              </a:rPr>
              <a:t>ძირითადი კონტიგენტი -  16</a:t>
            </a:r>
            <a:r>
              <a:rPr lang="en-US" sz="1200" b="1" kern="1200" dirty="0">
                <a:solidFill>
                  <a:schemeClr val="tx1"/>
                </a:solidFill>
                <a:effectLst/>
                <a:latin typeface="+mn-lt"/>
                <a:ea typeface="+mn-ea"/>
                <a:cs typeface="+mn-cs"/>
              </a:rPr>
              <a:t>2,774</a:t>
            </a:r>
            <a:endParaRPr lang="tr-TR" sz="1200" kern="1200" dirty="0">
              <a:solidFill>
                <a:schemeClr val="tx1"/>
              </a:solidFill>
              <a:effectLst/>
              <a:latin typeface="+mn-lt"/>
              <a:ea typeface="+mn-ea"/>
              <a:cs typeface="+mn-cs"/>
            </a:endParaRPr>
          </a:p>
          <a:p>
            <a:r>
              <a:rPr lang="ka-GE" sz="1200" b="1" kern="1200" dirty="0">
                <a:solidFill>
                  <a:schemeClr val="tx1"/>
                </a:solidFill>
                <a:effectLst/>
                <a:latin typeface="+mn-lt"/>
                <a:ea typeface="+mn-ea"/>
                <a:cs typeface="+mn-cs"/>
              </a:rPr>
              <a:t>დამატებითი კონტიგენტი - 20</a:t>
            </a:r>
            <a:r>
              <a:rPr lang="en-US" sz="1200" b="1" kern="1200" dirty="0">
                <a:solidFill>
                  <a:schemeClr val="tx1"/>
                </a:solidFill>
                <a:effectLst/>
                <a:latin typeface="+mn-lt"/>
                <a:ea typeface="+mn-ea"/>
                <a:cs typeface="+mn-cs"/>
              </a:rPr>
              <a:t>,</a:t>
            </a:r>
            <a:r>
              <a:rPr lang="ka-GE" sz="1200" b="1" kern="1200" dirty="0">
                <a:solidFill>
                  <a:schemeClr val="tx1"/>
                </a:solidFill>
                <a:effectLst/>
                <a:latin typeface="+mn-lt"/>
                <a:ea typeface="+mn-ea"/>
                <a:cs typeface="+mn-cs"/>
              </a:rPr>
              <a:t>172</a:t>
            </a:r>
            <a:endParaRPr lang="tr-TR" sz="1200" kern="1200" dirty="0">
              <a:solidFill>
                <a:schemeClr val="tx1"/>
              </a:solidFill>
              <a:effectLst/>
              <a:latin typeface="+mn-lt"/>
              <a:ea typeface="+mn-ea"/>
              <a:cs typeface="+mn-cs"/>
            </a:endParaRPr>
          </a:p>
          <a:p>
            <a:r>
              <a:rPr lang="ka-GE" sz="1200" b="1" kern="1200" dirty="0">
                <a:solidFill>
                  <a:schemeClr val="tx1"/>
                </a:solidFill>
                <a:effectLst/>
                <a:latin typeface="+mn-lt"/>
                <a:ea typeface="+mn-ea"/>
                <a:cs typeface="+mn-cs"/>
              </a:rPr>
              <a:t>მომსახურების მიმწოდებელი </a:t>
            </a:r>
            <a:r>
              <a:rPr lang="ka-GE" sz="1200" b="1" i="1" u="sng" kern="1200" dirty="0">
                <a:solidFill>
                  <a:schemeClr val="tx1"/>
                </a:solidFill>
                <a:effectLst/>
                <a:latin typeface="+mn-lt"/>
                <a:ea typeface="+mn-ea"/>
                <a:cs typeface="+mn-cs"/>
              </a:rPr>
              <a:t>დაწესებულება - 13</a:t>
            </a:r>
            <a:endParaRPr lang="tr-TR" sz="1200" kern="1200" dirty="0">
              <a:solidFill>
                <a:schemeClr val="tx1"/>
              </a:solidFill>
              <a:effectLst/>
              <a:latin typeface="+mn-lt"/>
              <a:ea typeface="+mn-ea"/>
              <a:cs typeface="+mn-cs"/>
            </a:endParaRPr>
          </a:p>
          <a:p>
            <a:r>
              <a:rPr lang="ka-GE"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ka-GE"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ka-GE" sz="1200" b="1" i="1" u="sng" kern="1200" dirty="0">
                <a:solidFill>
                  <a:schemeClr val="tx1"/>
                </a:solidFill>
                <a:effectLst/>
                <a:latin typeface="+mn-lt"/>
                <a:ea typeface="+mn-ea"/>
                <a:cs typeface="+mn-cs"/>
              </a:rPr>
              <a:t>13 ათასი და მეტი ბენეფიციარი რეგისტრირებულია 5 დაწესებულებაში - ბენეფიციარების 77 %:</a:t>
            </a:r>
            <a:endParaRPr lang="tr-TR" sz="1200" kern="1200" dirty="0">
              <a:solidFill>
                <a:schemeClr val="tx1"/>
              </a:solidFill>
              <a:effectLst/>
              <a:latin typeface="+mn-lt"/>
              <a:ea typeface="+mn-ea"/>
              <a:cs typeface="+mn-cs"/>
            </a:endParaRPr>
          </a:p>
          <a:p>
            <a:r>
              <a:rPr lang="ka-GE"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ka-GE" sz="1200" b="1" i="1" u="sng" kern="1200" dirty="0">
                <a:solidFill>
                  <a:schemeClr val="tx1"/>
                </a:solidFill>
                <a:effectLst/>
                <a:latin typeface="+mn-lt"/>
                <a:ea typeface="+mn-ea"/>
                <a:cs typeface="+mn-cs"/>
              </a:rPr>
              <a:t>7-დან 13 ათასამდე ბენეფიციარი რეგისტრირებულია 3 დაწესებულებაში</a:t>
            </a:r>
            <a:r>
              <a:rPr lang="ka-GE" sz="1200" kern="1200" dirty="0">
                <a:solidFill>
                  <a:schemeClr val="tx1"/>
                </a:solidFill>
                <a:effectLst/>
                <a:latin typeface="+mn-lt"/>
                <a:ea typeface="+mn-ea"/>
                <a:cs typeface="+mn-cs"/>
              </a:rPr>
              <a:t>: - </a:t>
            </a:r>
            <a:r>
              <a:rPr lang="ka-GE" sz="1200" b="1" i="1" u="sng" kern="1200" dirty="0">
                <a:solidFill>
                  <a:schemeClr val="tx1"/>
                </a:solidFill>
                <a:effectLst/>
                <a:latin typeface="+mn-lt"/>
                <a:ea typeface="+mn-ea"/>
                <a:cs typeface="+mn-cs"/>
              </a:rPr>
              <a:t>ბენეფიციარების 17 %:</a:t>
            </a:r>
            <a:endParaRPr lang="tr-TR" sz="1200" kern="1200" dirty="0">
              <a:solidFill>
                <a:schemeClr val="tx1"/>
              </a:solidFill>
              <a:effectLst/>
              <a:latin typeface="+mn-lt"/>
              <a:ea typeface="+mn-ea"/>
              <a:cs typeface="+mn-cs"/>
            </a:endParaRPr>
          </a:p>
          <a:p>
            <a:r>
              <a:rPr lang="ka-GE" sz="1200" b="1" i="1" u="sng" kern="1200" dirty="0">
                <a:solidFill>
                  <a:schemeClr val="tx1"/>
                </a:solidFill>
                <a:effectLst/>
                <a:latin typeface="+mn-lt"/>
                <a:ea typeface="+mn-ea"/>
                <a:cs typeface="+mn-cs"/>
              </a:rPr>
              <a:t>7 ათასზე ნაკლები ბენეფიციარი რეგისტრირებულია 5 დაწესებულებაში</a:t>
            </a:r>
            <a:r>
              <a:rPr lang="ka-GE" sz="1200" kern="1200" dirty="0">
                <a:solidFill>
                  <a:schemeClr val="tx1"/>
                </a:solidFill>
                <a:effectLst/>
                <a:latin typeface="+mn-lt"/>
                <a:ea typeface="+mn-ea"/>
                <a:cs typeface="+mn-cs"/>
              </a:rPr>
              <a:t> - </a:t>
            </a:r>
            <a:r>
              <a:rPr lang="ka-GE" sz="1200" b="1" i="1" u="sng" kern="1200" dirty="0">
                <a:solidFill>
                  <a:schemeClr val="tx1"/>
                </a:solidFill>
                <a:effectLst/>
                <a:latin typeface="+mn-lt"/>
                <a:ea typeface="+mn-ea"/>
                <a:cs typeface="+mn-cs"/>
              </a:rPr>
              <a:t>ბენეფიციარების 6 %:</a:t>
            </a:r>
            <a:endParaRPr lang="tr-TR" sz="1200" kern="1200" dirty="0">
              <a:solidFill>
                <a:schemeClr val="tx1"/>
              </a:solidFill>
              <a:effectLst/>
              <a:latin typeface="+mn-lt"/>
              <a:ea typeface="+mn-ea"/>
              <a:cs typeface="+mn-cs"/>
            </a:endParaRPr>
          </a:p>
          <a:p>
            <a:r>
              <a:rPr lang="ka-GE" sz="1200" b="1" i="1" u="sng" kern="1200" dirty="0">
                <a:solidFill>
                  <a:schemeClr val="tx1"/>
                </a:solidFill>
                <a:effectLst/>
                <a:latin typeface="+mn-lt"/>
                <a:ea typeface="+mn-ea"/>
                <a:cs typeface="+mn-cs"/>
              </a:rPr>
              <a:t/>
            </a:r>
            <a:br>
              <a:rPr lang="ka-GE" sz="1200" b="1" i="1" u="sng"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1578DF47-29BC-3842-9756-5C163D769B46}" type="slidenum">
              <a:rPr lang="en-US" smtClean="0"/>
              <a:t>18</a:t>
            </a:fld>
            <a:endParaRPr lang="en-US"/>
          </a:p>
        </p:txBody>
      </p:sp>
    </p:spTree>
    <p:extLst>
      <p:ext uri="{BB962C8B-B14F-4D97-AF65-F5344CB8AC3E}">
        <p14:creationId xmlns:p14="http://schemas.microsoft.com/office/powerpoint/2010/main" val="953320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b="1" kern="1200" dirty="0">
                <a:solidFill>
                  <a:schemeClr val="tx1"/>
                </a:solidFill>
                <a:effectLst/>
                <a:latin typeface="+mn-lt"/>
                <a:ea typeface="+mn-ea"/>
                <a:cs typeface="+mn-cs"/>
              </a:rPr>
              <a:t>სულ, ბათუმში, პჯდ დაწესებულებებში რეგისტრირებული ბენეფიციარების რ-ბა</a:t>
            </a:r>
            <a:r>
              <a:rPr lang="ka-GE" sz="1200" kern="1200" dirty="0">
                <a:solidFill>
                  <a:schemeClr val="tx1"/>
                </a:solidFill>
                <a:effectLst/>
                <a:latin typeface="+mn-lt"/>
                <a:ea typeface="+mn-ea"/>
                <a:cs typeface="+mn-cs"/>
              </a:rPr>
              <a:t> - </a:t>
            </a:r>
            <a:r>
              <a:rPr lang="ka-GE" sz="1200" b="1" kern="1200" dirty="0">
                <a:solidFill>
                  <a:schemeClr val="tx1"/>
                </a:solidFill>
                <a:effectLst/>
                <a:latin typeface="+mn-lt"/>
                <a:ea typeface="+mn-ea"/>
                <a:cs typeface="+mn-cs"/>
              </a:rPr>
              <a:t>181</a:t>
            </a:r>
            <a:r>
              <a:rPr lang="en-US" sz="1200" b="1" kern="1200" dirty="0">
                <a:solidFill>
                  <a:schemeClr val="tx1"/>
                </a:solidFill>
                <a:effectLst/>
                <a:latin typeface="+mn-lt"/>
                <a:ea typeface="+mn-ea"/>
                <a:cs typeface="+mn-cs"/>
              </a:rPr>
              <a:t>,</a:t>
            </a:r>
            <a:r>
              <a:rPr lang="ka-GE" sz="1200" b="1" kern="1200" dirty="0">
                <a:solidFill>
                  <a:schemeClr val="tx1"/>
                </a:solidFill>
                <a:effectLst/>
                <a:latin typeface="+mn-lt"/>
                <a:ea typeface="+mn-ea"/>
                <a:cs typeface="+mn-cs"/>
              </a:rPr>
              <a:t>657</a:t>
            </a:r>
            <a:endParaRPr lang="tr-TR" sz="1200" kern="1200" dirty="0">
              <a:solidFill>
                <a:schemeClr val="tx1"/>
              </a:solidFill>
              <a:effectLst/>
              <a:latin typeface="+mn-lt"/>
              <a:ea typeface="+mn-ea"/>
              <a:cs typeface="+mn-cs"/>
            </a:endParaRPr>
          </a:p>
          <a:p>
            <a:r>
              <a:rPr lang="ka-GE" sz="1200" b="1" kern="1200" dirty="0">
                <a:solidFill>
                  <a:schemeClr val="tx1"/>
                </a:solidFill>
                <a:effectLst/>
                <a:latin typeface="+mn-lt"/>
                <a:ea typeface="+mn-ea"/>
                <a:cs typeface="+mn-cs"/>
              </a:rPr>
              <a:t>ძირითადი კონტიგენტი -  147 998</a:t>
            </a:r>
            <a:endParaRPr lang="tr-TR" sz="1200" kern="1200" dirty="0">
              <a:solidFill>
                <a:schemeClr val="tx1"/>
              </a:solidFill>
              <a:effectLst/>
              <a:latin typeface="+mn-lt"/>
              <a:ea typeface="+mn-ea"/>
              <a:cs typeface="+mn-cs"/>
            </a:endParaRPr>
          </a:p>
          <a:p>
            <a:r>
              <a:rPr lang="ka-GE" sz="1200" b="1" kern="1200" dirty="0">
                <a:solidFill>
                  <a:schemeClr val="tx1"/>
                </a:solidFill>
                <a:effectLst/>
                <a:latin typeface="+mn-lt"/>
                <a:ea typeface="+mn-ea"/>
                <a:cs typeface="+mn-cs"/>
              </a:rPr>
              <a:t>დამატებითი კონტიგენტი - 33 659</a:t>
            </a:r>
            <a:endParaRPr lang="tr-TR" sz="1200" kern="1200" dirty="0">
              <a:solidFill>
                <a:schemeClr val="tx1"/>
              </a:solidFill>
              <a:effectLst/>
              <a:latin typeface="+mn-lt"/>
              <a:ea typeface="+mn-ea"/>
              <a:cs typeface="+mn-cs"/>
            </a:endParaRPr>
          </a:p>
          <a:p>
            <a:r>
              <a:rPr lang="ka-GE" sz="1200" b="1" i="1" u="sng" kern="1200" dirty="0">
                <a:solidFill>
                  <a:schemeClr val="tx1"/>
                </a:solidFill>
                <a:effectLst/>
                <a:latin typeface="+mn-lt"/>
                <a:ea typeface="+mn-ea"/>
                <a:cs typeface="+mn-cs"/>
              </a:rPr>
              <a:t>მომსახურების მიმწოდებელი დაწესებულება - 9</a:t>
            </a:r>
            <a:endParaRPr lang="tr-TR" sz="1200" kern="1200" dirty="0">
              <a:solidFill>
                <a:schemeClr val="tx1"/>
              </a:solidFill>
              <a:effectLst/>
              <a:latin typeface="+mn-lt"/>
              <a:ea typeface="+mn-ea"/>
              <a:cs typeface="+mn-cs"/>
            </a:endParaRPr>
          </a:p>
          <a:p>
            <a:r>
              <a:rPr lang="ka-GE"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ka-GE" sz="1200" b="1" i="1" u="sng" kern="1200" dirty="0">
                <a:solidFill>
                  <a:schemeClr val="tx1"/>
                </a:solidFill>
                <a:effectLst/>
                <a:latin typeface="+mn-lt"/>
                <a:ea typeface="+mn-ea"/>
                <a:cs typeface="+mn-cs"/>
              </a:rPr>
              <a:t>13 ათასი და მეტი ბენეფიციარი რეგისტრირებულია 4 დაწესებულებაში - ბენეფიციარების 81 %:</a:t>
            </a:r>
            <a:endParaRPr lang="tr-TR" sz="1200" kern="1200" dirty="0">
              <a:solidFill>
                <a:schemeClr val="tx1"/>
              </a:solidFill>
              <a:effectLst/>
              <a:latin typeface="+mn-lt"/>
              <a:ea typeface="+mn-ea"/>
              <a:cs typeface="+mn-cs"/>
            </a:endParaRPr>
          </a:p>
          <a:p>
            <a:r>
              <a:rPr lang="ka-GE"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ka-GE" sz="1200" b="1" i="1" u="sng" kern="1200" dirty="0">
                <a:solidFill>
                  <a:schemeClr val="tx1"/>
                </a:solidFill>
                <a:effectLst/>
                <a:latin typeface="+mn-lt"/>
                <a:ea typeface="+mn-ea"/>
                <a:cs typeface="+mn-cs"/>
              </a:rPr>
              <a:t>7-დან 13 ათასამდე ბენეფიციარი რეგისტრირებულია 2 დაწესებულებაში</a:t>
            </a:r>
            <a:r>
              <a:rPr lang="ka-GE" sz="1200" kern="1200" dirty="0">
                <a:solidFill>
                  <a:schemeClr val="tx1"/>
                </a:solidFill>
                <a:effectLst/>
                <a:latin typeface="+mn-lt"/>
                <a:ea typeface="+mn-ea"/>
                <a:cs typeface="+mn-cs"/>
              </a:rPr>
              <a:t> - </a:t>
            </a:r>
            <a:r>
              <a:rPr lang="ka-GE" sz="1200" b="1" i="1" u="sng" kern="1200" dirty="0">
                <a:solidFill>
                  <a:schemeClr val="tx1"/>
                </a:solidFill>
                <a:effectLst/>
                <a:latin typeface="+mn-lt"/>
                <a:ea typeface="+mn-ea"/>
                <a:cs typeface="+mn-cs"/>
              </a:rPr>
              <a:t>ბენეფიციარების 10 %:</a:t>
            </a:r>
            <a:endParaRPr lang="tr-TR" sz="1200" kern="1200" dirty="0">
              <a:solidFill>
                <a:schemeClr val="tx1"/>
              </a:solidFill>
              <a:effectLst/>
              <a:latin typeface="+mn-lt"/>
              <a:ea typeface="+mn-ea"/>
              <a:cs typeface="+mn-cs"/>
            </a:endParaRPr>
          </a:p>
          <a:p>
            <a:r>
              <a:rPr lang="ka-GE"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ka-GE" sz="1200" b="1" i="1" u="sng" kern="1200" dirty="0">
                <a:solidFill>
                  <a:schemeClr val="tx1"/>
                </a:solidFill>
                <a:effectLst/>
                <a:latin typeface="+mn-lt"/>
                <a:ea typeface="+mn-ea"/>
                <a:cs typeface="+mn-cs"/>
              </a:rPr>
              <a:t>7 ათასზე ნაკლები ბენეფიციარი რეგისტრირებულია 3 დაწესებულებაში</a:t>
            </a:r>
            <a:r>
              <a:rPr lang="ka-GE" sz="1200" kern="1200" dirty="0">
                <a:solidFill>
                  <a:schemeClr val="tx1"/>
                </a:solidFill>
                <a:effectLst/>
                <a:latin typeface="+mn-lt"/>
                <a:ea typeface="+mn-ea"/>
                <a:cs typeface="+mn-cs"/>
              </a:rPr>
              <a:t> - </a:t>
            </a:r>
            <a:r>
              <a:rPr lang="ka-GE" sz="1200" b="1" i="1" u="sng" kern="1200" dirty="0">
                <a:solidFill>
                  <a:schemeClr val="tx1"/>
                </a:solidFill>
                <a:effectLst/>
                <a:latin typeface="+mn-lt"/>
                <a:ea typeface="+mn-ea"/>
                <a:cs typeface="+mn-cs"/>
              </a:rPr>
              <a:t>ბენეფიციარების 9 %:</a:t>
            </a:r>
            <a:endParaRPr lang="tr-T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578DF47-29BC-3842-9756-5C163D769B46}" type="slidenum">
              <a:rPr lang="en-US" smtClean="0"/>
              <a:t>19</a:t>
            </a:fld>
            <a:endParaRPr lang="en-US"/>
          </a:p>
        </p:txBody>
      </p:sp>
    </p:spTree>
    <p:extLst>
      <p:ext uri="{BB962C8B-B14F-4D97-AF65-F5344CB8AC3E}">
        <p14:creationId xmlns:p14="http://schemas.microsoft.com/office/powerpoint/2010/main" val="4232648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a:t>სწარო: </a:t>
            </a:r>
            <a:r>
              <a:rPr lang="tr-TR" dirty="0">
                <a:hlinkClick r:id="rId3"/>
              </a:rPr>
              <a:t>https://www.who.int/nmh/ncd-tools/en/</a:t>
            </a:r>
            <a:r>
              <a:rPr lang="ka-GE" dirty="0"/>
              <a:t> </a:t>
            </a:r>
            <a:endParaRPr lang="en-US" dirty="0"/>
          </a:p>
        </p:txBody>
      </p:sp>
      <p:sp>
        <p:nvSpPr>
          <p:cNvPr id="4" name="Slide Number Placeholder 3"/>
          <p:cNvSpPr>
            <a:spLocks noGrp="1"/>
          </p:cNvSpPr>
          <p:nvPr>
            <p:ph type="sldNum" sz="quarter" idx="5"/>
          </p:nvPr>
        </p:nvSpPr>
        <p:spPr/>
        <p:txBody>
          <a:bodyPr/>
          <a:lstStyle/>
          <a:p>
            <a:fld id="{1578DF47-29BC-3842-9756-5C163D769B46}" type="slidenum">
              <a:rPr lang="en-US" smtClean="0"/>
              <a:t>21</a:t>
            </a:fld>
            <a:endParaRPr lang="en-US"/>
          </a:p>
        </p:txBody>
      </p:sp>
    </p:spTree>
    <p:extLst>
      <p:ext uri="{BB962C8B-B14F-4D97-AF65-F5344CB8AC3E}">
        <p14:creationId xmlns:p14="http://schemas.microsoft.com/office/powerpoint/2010/main" val="1263315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78DF47-29BC-3842-9756-5C163D769B46}" type="slidenum">
              <a:rPr lang="en-US" smtClean="0"/>
              <a:t>22</a:t>
            </a:fld>
            <a:endParaRPr lang="en-US"/>
          </a:p>
        </p:txBody>
      </p:sp>
    </p:spTree>
    <p:extLst>
      <p:ext uri="{BB962C8B-B14F-4D97-AF65-F5344CB8AC3E}">
        <p14:creationId xmlns:p14="http://schemas.microsoft.com/office/powerpoint/2010/main" val="2316159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78DF47-29BC-3842-9756-5C163D769B46}" type="slidenum">
              <a:rPr lang="en-US" smtClean="0"/>
              <a:t>23</a:t>
            </a:fld>
            <a:endParaRPr lang="en-US"/>
          </a:p>
        </p:txBody>
      </p:sp>
    </p:spTree>
    <p:extLst>
      <p:ext uri="{BB962C8B-B14F-4D97-AF65-F5344CB8AC3E}">
        <p14:creationId xmlns:p14="http://schemas.microsoft.com/office/powerpoint/2010/main" val="3801955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a:t>საქართველო წინ მიიწევს ევროპასთან ინტეგრირების პროცესში. მრავალი საკანონმდებლო და პოლიტიკური ცვლილებები სწორედ ევროპულ (ასოცირების ხელშეკრულების ფარგლებში) გამოცდილებას ეყრდნობა. </a:t>
            </a:r>
          </a:p>
          <a:p>
            <a:endParaRPr lang="ka-GE" dirty="0"/>
          </a:p>
          <a:p>
            <a:r>
              <a:rPr lang="ka-GE" dirty="0"/>
              <a:t>იმისათვის რომ მივუახლოვდეთ ევროპულ სტანდარტებს და გავაუმჯობესოთ ჩვენი მოსახლების სიცოცხლის ხარისხი და ჯანმრთელობა, აუცილებელია პკდ-ს ეფექტური მუშაობა. რადგან პირველადი რგოლის გაძლიერება საფუძველს ჩაუყრის მთლიანად ჯანდაცვის სისტემის პროგრესს. </a:t>
            </a:r>
          </a:p>
        </p:txBody>
      </p:sp>
      <p:sp>
        <p:nvSpPr>
          <p:cNvPr id="4" name="Slide Number Placeholder 3"/>
          <p:cNvSpPr>
            <a:spLocks noGrp="1"/>
          </p:cNvSpPr>
          <p:nvPr>
            <p:ph type="sldNum" sz="quarter" idx="5"/>
          </p:nvPr>
        </p:nvSpPr>
        <p:spPr/>
        <p:txBody>
          <a:bodyPr/>
          <a:lstStyle/>
          <a:p>
            <a:fld id="{1578DF47-29BC-3842-9756-5C163D769B46}" type="slidenum">
              <a:rPr lang="en-US" smtClean="0"/>
              <a:t>3</a:t>
            </a:fld>
            <a:endParaRPr lang="en-US"/>
          </a:p>
        </p:txBody>
      </p:sp>
    </p:spTree>
    <p:extLst>
      <p:ext uri="{BB962C8B-B14F-4D97-AF65-F5344CB8AC3E}">
        <p14:creationId xmlns:p14="http://schemas.microsoft.com/office/powerpoint/2010/main" val="1597214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a:t>პირველადი ჯანდაცვის გაძლიერება არა მარტო ხელს შეუწყობს მესამე მიზნის მიღწევას ასევე შეამცირებს სიღარიბეს (მიზანები 1, 2 და 8)  - ქრონიკული დაავადებების ადრეული დიაგნოსტიკა და მართვა შეამცირებს ჯანმრთელობაზე კატასტროფული დანახარჯები, რაც ხელს შეუწყობს სიღარიბის აღმოფხვრას; თანაბარი ხელმისაწვდომობა (მიზანი 5 და 10) - პჯდ-ზე საყოველთაო ხელმისაწვდომობა (გეოგრაფიული და ფინანსური) გააუმჯობესებს თანასწორობის ინდიკატორებს და ყველა მოსახლე თანაბარი უფლებებით ისარგებლებს; </a:t>
            </a:r>
            <a:endParaRPr lang="en-US" dirty="0"/>
          </a:p>
        </p:txBody>
      </p:sp>
      <p:sp>
        <p:nvSpPr>
          <p:cNvPr id="4" name="Slide Number Placeholder 3"/>
          <p:cNvSpPr>
            <a:spLocks noGrp="1"/>
          </p:cNvSpPr>
          <p:nvPr>
            <p:ph type="sldNum" sz="quarter" idx="5"/>
          </p:nvPr>
        </p:nvSpPr>
        <p:spPr/>
        <p:txBody>
          <a:bodyPr/>
          <a:lstStyle/>
          <a:p>
            <a:fld id="{1578DF47-29BC-3842-9756-5C163D769B46}" type="slidenum">
              <a:rPr lang="en-US" smtClean="0"/>
              <a:t>4</a:t>
            </a:fld>
            <a:endParaRPr lang="en-US"/>
          </a:p>
        </p:txBody>
      </p:sp>
    </p:spTree>
    <p:extLst>
      <p:ext uri="{BB962C8B-B14F-4D97-AF65-F5344CB8AC3E}">
        <p14:creationId xmlns:p14="http://schemas.microsoft.com/office/powerpoint/2010/main" val="3498156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 </a:t>
            </a:r>
            <a:r>
              <a:rPr lang="ka-GE" dirty="0"/>
              <a:t>გაუმჯობესებული მკურნალობის გამოსავალი </a:t>
            </a:r>
            <a:r>
              <a:rPr lang="tr-TR" dirty="0"/>
              <a:t>– </a:t>
            </a:r>
            <a:r>
              <a:rPr lang="ka-GE" dirty="0"/>
              <a:t> პირველადი ჯანდაცვის გაძლიერება ხელს უწყობს პოპულაციური ჯანმრთელობის გაუმჯობესებას. კერძოდ, სიცოცხლის ხანგრძლივობის ზრდას, ყველა მიზეზით სიკვდილიანობისა და ავადობის შემცირებას, დედათა და ბავშვთა ჯანმრთელობის გაუმჯობესებას. </a:t>
            </a:r>
            <a:endParaRPr lang="tr-TR" dirty="0"/>
          </a:p>
          <a:p>
            <a:r>
              <a:rPr lang="tr-TR" dirty="0"/>
              <a:t> • </a:t>
            </a:r>
            <a:r>
              <a:rPr lang="ka-GE" dirty="0"/>
              <a:t>ჯანმრთელობის სისტემის გაუმჯობესება </a:t>
            </a:r>
            <a:r>
              <a:rPr lang="tr-TR" dirty="0"/>
              <a:t>– </a:t>
            </a:r>
            <a:r>
              <a:rPr lang="ka-GE" dirty="0"/>
              <a:t>პჯდ-ს გაძლიერება საგრძნობლად შეამცირებს არასაჭირო ჰოსპიტალიზაციას და შესაბამისად მასთან დაკავშირებულ ხარჯებს</a:t>
            </a:r>
            <a:endParaRPr lang="tr-TR" dirty="0"/>
          </a:p>
          <a:p>
            <a:r>
              <a:rPr lang="tr-TR" dirty="0"/>
              <a:t> •</a:t>
            </a:r>
            <a:r>
              <a:rPr lang="ka-GE" dirty="0"/>
              <a:t> თანაბარი ხელმისაწვდომობა ჯანდაცვის სერვისებზე </a:t>
            </a:r>
            <a:r>
              <a:rPr lang="tr-TR" dirty="0"/>
              <a:t> – </a:t>
            </a:r>
            <a:r>
              <a:rPr lang="ka-GE" dirty="0"/>
              <a:t>პჯდ-ს გაძლიერება საფუძველს ჩაუწრის ჯანდაცვის სისტემის გაძლიერებას და თანაბარ ხელმისაწვდომობას ყველა მოსახლეზე. </a:t>
            </a:r>
          </a:p>
          <a:p>
            <a:endParaRPr lang="ka-GE" dirty="0"/>
          </a:p>
          <a:p>
            <a:r>
              <a:rPr lang="ka-GE" dirty="0"/>
              <a:t>ეს ყველაფერი კი მიგვიყვანს საქართველოს მოსახლების ჯანმრთელობისა და კეთილდღეობის გაუმჯობესებისკენ - რაც პირდაპირ კავშირშია მდგრად ეკონომიკურ განვითარებასთან. მაგალითად, ადრეულად დიაგნოსტირებული ქრონიკული დაავადების მართვა და მოქალაქისათვის სიცოცხლის ხარისხის შენარჩუნება, ნიშნავს თავიდან  აცილებულ ადრეულ სიკვიდიანობას და/ან ინვალიდობას (30-69 წელი) და ამ ადამიანის დაცვას, კატასტროფული ჯანმრთელობის ხარჯებისა და სამსახურის დაკარგვისაგან. </a:t>
            </a:r>
          </a:p>
          <a:p>
            <a:endParaRPr lang="ka-GE" dirty="0"/>
          </a:p>
          <a:p>
            <a:endParaRPr lang="en-US" dirty="0"/>
          </a:p>
        </p:txBody>
      </p:sp>
      <p:sp>
        <p:nvSpPr>
          <p:cNvPr id="4" name="Slide Number Placeholder 3"/>
          <p:cNvSpPr>
            <a:spLocks noGrp="1"/>
          </p:cNvSpPr>
          <p:nvPr>
            <p:ph type="sldNum" sz="quarter" idx="5"/>
          </p:nvPr>
        </p:nvSpPr>
        <p:spPr/>
        <p:txBody>
          <a:bodyPr/>
          <a:lstStyle/>
          <a:p>
            <a:fld id="{1578DF47-29BC-3842-9756-5C163D769B46}" type="slidenum">
              <a:rPr lang="en-US" smtClean="0"/>
              <a:t>5</a:t>
            </a:fld>
            <a:endParaRPr lang="en-US"/>
          </a:p>
        </p:txBody>
      </p:sp>
    </p:spTree>
    <p:extLst>
      <p:ext uri="{BB962C8B-B14F-4D97-AF65-F5344CB8AC3E}">
        <p14:creationId xmlns:p14="http://schemas.microsoft.com/office/powerpoint/2010/main" val="200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a:t>გლობალური კვლევები აჩვენევბს რომ რომ პჯდ-ს გაძლიერება ყველაზე ხარჯთ-ეფექტური ინტერვენციაა. ამ კვლევებზე დაყრდნობით, შეგვიძლია ვივარაუდოთ, რომ ---- მიყევით ინფორმაციას რომელიც გამოჩნდება სლაიდზე</a:t>
            </a:r>
          </a:p>
          <a:p>
            <a:endParaRPr lang="ka-GE" dirty="0"/>
          </a:p>
          <a:p>
            <a:r>
              <a:rPr lang="tr-TR" dirty="0">
                <a:hlinkClick r:id="rId3"/>
              </a:rPr>
              <a:t>file:///Users/likagamgebeli/Downloads/WHO-HIS-SDS-2018.60-eng.pdf</a:t>
            </a:r>
            <a:r>
              <a:rPr lang="ka-GE" dirty="0"/>
              <a:t> </a:t>
            </a:r>
          </a:p>
          <a:p>
            <a:endParaRPr lang="ka-GE" dirty="0"/>
          </a:p>
          <a:p>
            <a:r>
              <a:rPr lang="tr-TR" dirty="0">
                <a:hlinkClick r:id="rId4"/>
              </a:rPr>
              <a:t>https://www.ncbi.nlm.nih.gov/pubmed/3770334</a:t>
            </a:r>
            <a:endParaRPr lang="en-US" dirty="0"/>
          </a:p>
        </p:txBody>
      </p:sp>
      <p:sp>
        <p:nvSpPr>
          <p:cNvPr id="4" name="Slide Number Placeholder 3"/>
          <p:cNvSpPr>
            <a:spLocks noGrp="1"/>
          </p:cNvSpPr>
          <p:nvPr>
            <p:ph type="sldNum" sz="quarter" idx="5"/>
          </p:nvPr>
        </p:nvSpPr>
        <p:spPr/>
        <p:txBody>
          <a:bodyPr/>
          <a:lstStyle/>
          <a:p>
            <a:fld id="{1578DF47-29BC-3842-9756-5C163D769B46}" type="slidenum">
              <a:rPr lang="en-US" smtClean="0"/>
              <a:t>6</a:t>
            </a:fld>
            <a:endParaRPr lang="en-US"/>
          </a:p>
        </p:txBody>
      </p:sp>
    </p:spTree>
    <p:extLst>
      <p:ext uri="{BB962C8B-B14F-4D97-AF65-F5344CB8AC3E}">
        <p14:creationId xmlns:p14="http://schemas.microsoft.com/office/powerpoint/2010/main" val="350501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3083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effectLst/>
                <a:latin typeface="+mn-lt"/>
                <a:ea typeface="+mn-ea"/>
                <a:cs typeface="+mn-cs"/>
              </a:rPr>
              <a:t>გულისხმობს ტელეკომუნიკაციის შესაძლებლობების განვითარებას გეოგრაფიულად ძნელად მისადგომ ადგილებში დასაქმებულ ექთნებსა და უახლოეს ამბულატორიებში ოჯახის ექიმებს შორის. მიზანშეწონილია საექთნო პუნქტის აღჭურვა პაციენტის მონიტორით (წნევის, სატურაციის, პულსის ელექტროგრაფიული მონაცემების დაკვირვებისთვის), და ელექტრონული სასწორი (წონა, სიმაღლე, მასის ინდექსი, ვისცერული სიმსუქნე და კუნთების განვითარების ინდექსი). შესაძლოა ციფრული სტეტოკოპის გამოყენებაც-პნევმონიის ან სხვა რესპირაციული ინფექციების დროული დიაგნოსტირების მიზნით. ამ შემთხვევაშიც, აუცილებელი წინაპირობაა ამბულატორიის შენობის კარგი მდგომარეობა და ასევე სამედიცინო პერსონალის ინტერესი და პოტენციალი აქტიურად გამოიყენოს მუშაობის პროცესში არსებული ციფრული ტექნოლოგიები. ასევე ინტერნეტით უზრუნველყოფის შესაძლებლობა. </a:t>
            </a:r>
            <a:endParaRPr lang="tr-T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578DF47-29BC-3842-9756-5C163D769B46}" type="slidenum">
              <a:rPr lang="en-US" smtClean="0"/>
              <a:t>9</a:t>
            </a:fld>
            <a:endParaRPr lang="en-US"/>
          </a:p>
        </p:txBody>
      </p:sp>
    </p:spTree>
    <p:extLst>
      <p:ext uri="{BB962C8B-B14F-4D97-AF65-F5344CB8AC3E}">
        <p14:creationId xmlns:p14="http://schemas.microsoft.com/office/powerpoint/2010/main" val="3905689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a:t>ტელემედიცინა როგორც ინოვაციური მიდგომა საქართველოში პჯდ-ს გასაუმჯობესებლად. </a:t>
            </a:r>
          </a:p>
          <a:p>
            <a:pPr marL="0" marR="0" lvl="0" indent="0" algn="l" defTabSz="914400" rtl="0" eaLnBrk="1" fontAlgn="auto" latinLnBrk="0" hangingPunct="1">
              <a:lnSpc>
                <a:spcPct val="100000"/>
              </a:lnSpc>
              <a:spcBef>
                <a:spcPts val="0"/>
              </a:spcBef>
              <a:spcAft>
                <a:spcPts val="0"/>
              </a:spcAft>
              <a:buClrTx/>
              <a:buSzTx/>
              <a:buFontTx/>
              <a:buNone/>
              <a:tabLst/>
              <a:defRPr/>
            </a:pPr>
            <a:r>
              <a:rPr lang="ka-GE" dirty="0"/>
              <a:t>კვლევებმა აჩვენა რომ ევროპასა და ამერიკაში დანერგილი ტელემედიცინის რეფორმის შედეგად: </a:t>
            </a:r>
            <a:endParaRPr lang="en-US" dirty="0"/>
          </a:p>
          <a:p>
            <a:endParaRPr lang="ka-GE" dirty="0"/>
          </a:p>
          <a:p>
            <a:r>
              <a:rPr lang="tr-TR" dirty="0">
                <a:hlinkClick r:id="rId3"/>
              </a:rPr>
              <a:t>http://spo.escardio.org/eslides/view.aspx?eevtid=40&amp;fp=P1441</a:t>
            </a:r>
            <a:r>
              <a:rPr lang="ka-GE" dirty="0"/>
              <a:t> </a:t>
            </a:r>
          </a:p>
          <a:p>
            <a:r>
              <a:rPr lang="tr-TR" dirty="0">
                <a:hlinkClick r:id="rId4"/>
              </a:rPr>
              <a:t>https://www.highpointsolutions.com/telemedicine-cost-effective-future-healthcare/</a:t>
            </a:r>
            <a:endParaRPr lang="ka-GE" dirty="0"/>
          </a:p>
          <a:p>
            <a:endParaRPr lang="en-US" dirty="0"/>
          </a:p>
        </p:txBody>
      </p:sp>
      <p:sp>
        <p:nvSpPr>
          <p:cNvPr id="4" name="Slide Number Placeholder 3"/>
          <p:cNvSpPr>
            <a:spLocks noGrp="1"/>
          </p:cNvSpPr>
          <p:nvPr>
            <p:ph type="sldNum" sz="quarter" idx="5"/>
          </p:nvPr>
        </p:nvSpPr>
        <p:spPr/>
        <p:txBody>
          <a:bodyPr/>
          <a:lstStyle/>
          <a:p>
            <a:fld id="{1578DF47-29BC-3842-9756-5C163D769B46}" type="slidenum">
              <a:rPr lang="en-US" smtClean="0"/>
              <a:t>11</a:t>
            </a:fld>
            <a:endParaRPr lang="en-US"/>
          </a:p>
        </p:txBody>
      </p:sp>
    </p:spTree>
    <p:extLst>
      <p:ext uri="{BB962C8B-B14F-4D97-AF65-F5344CB8AC3E}">
        <p14:creationId xmlns:p14="http://schemas.microsoft.com/office/powerpoint/2010/main" val="1774078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kern="1200" dirty="0">
                <a:solidFill>
                  <a:schemeClr val="tx1"/>
                </a:solidFill>
                <a:effectLst/>
                <a:latin typeface="+mn-lt"/>
                <a:ea typeface="+mn-ea"/>
                <a:cs typeface="+mn-cs"/>
              </a:rPr>
              <a:t>ციფრული ტექნოლოგიებისა და ტელემედიცინის როლი სამედიცინო მომსახურებაზე ხელმისაწვდომობისა და ხარისხის გაუმჯობესების თვალსაზრისით დღითი დღე იზრდება. ჯანმრთელობის მსოფლიო ორგანიზაციის ახალი გაიდლაინი, რომელიც 2019 წლის აპრილში გამოიცა აკონკრეტებს ტელემედიცინის სახეებსა და მათი განხორციელების გზებს ჯანდაცვის სისტემის ყველა დონეზე, მ.შ. პირველად ჯანდაცვაში. </a:t>
            </a:r>
            <a:endParaRPr lang="tr-TR" sz="1200" kern="1200" dirty="0">
              <a:solidFill>
                <a:schemeClr val="tx1"/>
              </a:solidFill>
              <a:effectLst/>
              <a:latin typeface="+mn-lt"/>
              <a:ea typeface="+mn-ea"/>
              <a:cs typeface="+mn-cs"/>
            </a:endParaRPr>
          </a:p>
          <a:p>
            <a:r>
              <a:rPr lang="ka-GE" sz="1200" kern="1200" dirty="0">
                <a:solidFill>
                  <a:schemeClr val="tx1"/>
                </a:solidFill>
                <a:effectLst/>
                <a:latin typeface="+mn-lt"/>
                <a:ea typeface="+mn-ea"/>
                <a:cs typeface="+mn-cs"/>
              </a:rPr>
              <a:t>გაიდლაინში ხაზგასმულია ციფრული ტექნოლოგიების და ტელემედიცინის როლი სამედიცინო მომსახურების ხარისხის გაუმჯობესებაში. აღსანიშნავია ის გარემოება, რომ ტექნოლოგია განიხილება, როგორ დამხმარე საშუალება-სამედიცინო პერსონალის ჩანაცვლება ამ გზით შეიძლებელია და სამედიცინო პერსონალის როლი მომსახურების მიწოდების პროცესში კვლავაც საკვანძო რჩება. </a:t>
            </a:r>
            <a:endParaRPr lang="tr-T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578DF47-29BC-3842-9756-5C163D769B46}" type="slidenum">
              <a:rPr lang="en-US" smtClean="0"/>
              <a:t>12</a:t>
            </a:fld>
            <a:endParaRPr lang="en-US"/>
          </a:p>
        </p:txBody>
      </p:sp>
    </p:spTree>
    <p:extLst>
      <p:ext uri="{BB962C8B-B14F-4D97-AF65-F5344CB8AC3E}">
        <p14:creationId xmlns:p14="http://schemas.microsoft.com/office/powerpoint/2010/main" val="4059789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B8C30B1D-E6A3-B941-A2E6-00E6924E7C9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6C70B0D-824D-F14D-B0B7-0679EA9E5318}"/>
              </a:ext>
            </a:extLst>
          </p:cNvPr>
          <p:cNvSpPr>
            <a:spLocks noGrp="1"/>
          </p:cNvSpPr>
          <p:nvPr>
            <p:ph type="dt" sz="half" idx="10"/>
          </p:nvPr>
        </p:nvSpPr>
        <p:spPr>
          <a:xfrm>
            <a:off x="838200" y="6356350"/>
            <a:ext cx="2743200" cy="365125"/>
          </a:xfrm>
          <a:prstGeom prst="rect">
            <a:avLst/>
          </a:prstGeom>
        </p:spPr>
        <p:txBody>
          <a:bodyPr/>
          <a:lstStyle/>
          <a:p>
            <a:fld id="{517D9410-282B-6A4B-B82D-B2EB7552007E}" type="datetimeFigureOut">
              <a:rPr lang="en-US" smtClean="0"/>
              <a:t>24-Dec-19</a:t>
            </a:fld>
            <a:endParaRPr lang="en-US"/>
          </a:p>
        </p:txBody>
      </p:sp>
      <p:sp>
        <p:nvSpPr>
          <p:cNvPr id="5" name="Footer Placeholder 4">
            <a:extLst>
              <a:ext uri="{FF2B5EF4-FFF2-40B4-BE49-F238E27FC236}">
                <a16:creationId xmlns="" xmlns:a16="http://schemas.microsoft.com/office/drawing/2014/main" id="{D5438CCB-B037-F44A-8684-6EFF937A64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1EEB91E-9997-F04F-9644-82B9BBBD8A10}"/>
              </a:ext>
            </a:extLst>
          </p:cNvPr>
          <p:cNvSpPr>
            <a:spLocks noGrp="1"/>
          </p:cNvSpPr>
          <p:nvPr>
            <p:ph type="sldNum" sz="quarter" idx="12"/>
          </p:nvPr>
        </p:nvSpPr>
        <p:spPr>
          <a:xfrm>
            <a:off x="8610600" y="6356350"/>
            <a:ext cx="2743200" cy="365125"/>
          </a:xfrm>
          <a:prstGeom prst="rect">
            <a:avLst/>
          </a:prstGeom>
        </p:spPr>
        <p:txBody>
          <a:bodyPr/>
          <a:lstStyle/>
          <a:p>
            <a:fld id="{8F4C0FDB-43AE-D54F-86AB-6F274804834F}" type="slidenum">
              <a:rPr lang="en-US" smtClean="0"/>
              <a:t>‹#›</a:t>
            </a:fld>
            <a:endParaRPr lang="en-US"/>
          </a:p>
        </p:txBody>
      </p:sp>
    </p:spTree>
    <p:extLst>
      <p:ext uri="{BB962C8B-B14F-4D97-AF65-F5344CB8AC3E}">
        <p14:creationId xmlns:p14="http://schemas.microsoft.com/office/powerpoint/2010/main" val="854747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0A7B63-BB00-A34A-88FE-80F9A57B37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60B2EB4-B134-5947-B93D-59F2887638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8D82EE4-C864-424D-8E78-ABCC543FCEFD}"/>
              </a:ext>
            </a:extLst>
          </p:cNvPr>
          <p:cNvSpPr>
            <a:spLocks noGrp="1"/>
          </p:cNvSpPr>
          <p:nvPr>
            <p:ph type="dt" sz="half" idx="10"/>
          </p:nvPr>
        </p:nvSpPr>
        <p:spPr>
          <a:xfrm>
            <a:off x="838200" y="6356350"/>
            <a:ext cx="2743200" cy="365125"/>
          </a:xfrm>
          <a:prstGeom prst="rect">
            <a:avLst/>
          </a:prstGeom>
        </p:spPr>
        <p:txBody>
          <a:bodyPr/>
          <a:lstStyle/>
          <a:p>
            <a:fld id="{517D9410-282B-6A4B-B82D-B2EB7552007E}" type="datetimeFigureOut">
              <a:rPr lang="en-US" smtClean="0"/>
              <a:t>24-Dec-19</a:t>
            </a:fld>
            <a:endParaRPr lang="en-US"/>
          </a:p>
        </p:txBody>
      </p:sp>
      <p:sp>
        <p:nvSpPr>
          <p:cNvPr id="5" name="Footer Placeholder 4">
            <a:extLst>
              <a:ext uri="{FF2B5EF4-FFF2-40B4-BE49-F238E27FC236}">
                <a16:creationId xmlns="" xmlns:a16="http://schemas.microsoft.com/office/drawing/2014/main" id="{9353510D-A7F9-3E42-9FB5-CE172EFE2C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096787C-E1DE-8A42-B563-CFA20C2B7F00}"/>
              </a:ext>
            </a:extLst>
          </p:cNvPr>
          <p:cNvSpPr>
            <a:spLocks noGrp="1"/>
          </p:cNvSpPr>
          <p:nvPr>
            <p:ph type="sldNum" sz="quarter" idx="12"/>
          </p:nvPr>
        </p:nvSpPr>
        <p:spPr>
          <a:xfrm>
            <a:off x="8610600" y="6356350"/>
            <a:ext cx="2743200" cy="365125"/>
          </a:xfrm>
          <a:prstGeom prst="rect">
            <a:avLst/>
          </a:prstGeom>
        </p:spPr>
        <p:txBody>
          <a:bodyPr/>
          <a:lstStyle/>
          <a:p>
            <a:fld id="{8F4C0FDB-43AE-D54F-86AB-6F274804834F}" type="slidenum">
              <a:rPr lang="en-US" smtClean="0"/>
              <a:t>‹#›</a:t>
            </a:fld>
            <a:endParaRPr lang="en-US"/>
          </a:p>
        </p:txBody>
      </p:sp>
    </p:spTree>
    <p:extLst>
      <p:ext uri="{BB962C8B-B14F-4D97-AF65-F5344CB8AC3E}">
        <p14:creationId xmlns:p14="http://schemas.microsoft.com/office/powerpoint/2010/main" val="319168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7C9DBCA-5AC0-214C-AF5F-434C60FAC3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C872C6F-DAB0-CB49-8E56-E60501D649C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97362C3-7FC1-3348-8BB3-781B22B2C87C}"/>
              </a:ext>
            </a:extLst>
          </p:cNvPr>
          <p:cNvSpPr>
            <a:spLocks noGrp="1"/>
          </p:cNvSpPr>
          <p:nvPr>
            <p:ph type="dt" sz="half" idx="10"/>
          </p:nvPr>
        </p:nvSpPr>
        <p:spPr>
          <a:xfrm>
            <a:off x="838200" y="6356350"/>
            <a:ext cx="2743200" cy="365125"/>
          </a:xfrm>
          <a:prstGeom prst="rect">
            <a:avLst/>
          </a:prstGeom>
        </p:spPr>
        <p:txBody>
          <a:bodyPr/>
          <a:lstStyle/>
          <a:p>
            <a:fld id="{517D9410-282B-6A4B-B82D-B2EB7552007E}" type="datetimeFigureOut">
              <a:rPr lang="en-US" smtClean="0"/>
              <a:t>24-Dec-19</a:t>
            </a:fld>
            <a:endParaRPr lang="en-US"/>
          </a:p>
        </p:txBody>
      </p:sp>
      <p:sp>
        <p:nvSpPr>
          <p:cNvPr id="5" name="Footer Placeholder 4">
            <a:extLst>
              <a:ext uri="{FF2B5EF4-FFF2-40B4-BE49-F238E27FC236}">
                <a16:creationId xmlns="" xmlns:a16="http://schemas.microsoft.com/office/drawing/2014/main" id="{4584D9C1-7D17-9F48-9D94-A6F8EAD4D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9F040E5-B11C-284A-84B9-AC308EB6C2F3}"/>
              </a:ext>
            </a:extLst>
          </p:cNvPr>
          <p:cNvSpPr>
            <a:spLocks noGrp="1"/>
          </p:cNvSpPr>
          <p:nvPr>
            <p:ph type="sldNum" sz="quarter" idx="12"/>
          </p:nvPr>
        </p:nvSpPr>
        <p:spPr>
          <a:xfrm>
            <a:off x="8610600" y="6356350"/>
            <a:ext cx="2743200" cy="365125"/>
          </a:xfrm>
          <a:prstGeom prst="rect">
            <a:avLst/>
          </a:prstGeom>
        </p:spPr>
        <p:txBody>
          <a:bodyPr/>
          <a:lstStyle/>
          <a:p>
            <a:fld id="{8F4C0FDB-43AE-D54F-86AB-6F274804834F}" type="slidenum">
              <a:rPr lang="en-US" smtClean="0"/>
              <a:t>‹#›</a:t>
            </a:fld>
            <a:endParaRPr lang="en-US"/>
          </a:p>
        </p:txBody>
      </p:sp>
    </p:spTree>
    <p:extLst>
      <p:ext uri="{BB962C8B-B14F-4D97-AF65-F5344CB8AC3E}">
        <p14:creationId xmlns:p14="http://schemas.microsoft.com/office/powerpoint/2010/main" val="3719031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157" y="-265"/>
            <a:ext cx="12191761" cy="6857181"/>
            <a:chOff x="2973586" y="5250656"/>
            <a:chExt cx="2856819" cy="1606800"/>
          </a:xfrm>
        </p:grpSpPr>
        <p:sp>
          <p:nvSpPr>
            <p:cNvPr id="11" name="Google Shape;11;p2"/>
            <p:cNvSpPr/>
            <p:nvPr/>
          </p:nvSpPr>
          <p:spPr>
            <a:xfrm>
              <a:off x="2973586" y="6221960"/>
              <a:ext cx="2856819" cy="635496"/>
            </a:xfrm>
            <a:custGeom>
              <a:avLst/>
              <a:gdLst/>
              <a:ahLst/>
              <a:cxnLst/>
              <a:rect l="l" t="t" r="r" b="b"/>
              <a:pathLst>
                <a:path w="2856819" h="635496" extrusionOk="0">
                  <a:moveTo>
                    <a:pt x="0" y="636040"/>
                  </a:moveTo>
                  <a:lnTo>
                    <a:pt x="2856819" y="636040"/>
                  </a:lnTo>
                  <a:lnTo>
                    <a:pt x="2856819" y="0"/>
                  </a:lnTo>
                  <a:lnTo>
                    <a:pt x="0" y="503857"/>
                  </a:lnTo>
                  <a:lnTo>
                    <a:pt x="0" y="636040"/>
                  </a:lnTo>
                  <a:close/>
                </a:path>
              </a:pathLst>
            </a:custGeom>
            <a:solidFill>
              <a:srgbClr val="FFFFFF"/>
            </a:soli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2" name="Google Shape;12;p2"/>
            <p:cNvSpPr/>
            <p:nvPr/>
          </p:nvSpPr>
          <p:spPr>
            <a:xfrm>
              <a:off x="2973586" y="6067738"/>
              <a:ext cx="642784" cy="385464"/>
            </a:xfrm>
            <a:custGeom>
              <a:avLst/>
              <a:gdLst/>
              <a:ahLst/>
              <a:cxnLst/>
              <a:rect l="l" t="t" r="r" b="b"/>
              <a:pathLst>
                <a:path w="642784" h="385464" extrusionOk="0">
                  <a:moveTo>
                    <a:pt x="0" y="113368"/>
                  </a:moveTo>
                  <a:lnTo>
                    <a:pt x="0" y="385724"/>
                  </a:lnTo>
                  <a:lnTo>
                    <a:pt x="642784" y="272355"/>
                  </a:lnTo>
                  <a:lnTo>
                    <a:pt x="642784" y="0"/>
                  </a:lnTo>
                  <a:lnTo>
                    <a:pt x="0" y="113368"/>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3" name="Google Shape;13;p2"/>
            <p:cNvSpPr/>
            <p:nvPr/>
          </p:nvSpPr>
          <p:spPr>
            <a:xfrm>
              <a:off x="3378302" y="5250656"/>
              <a:ext cx="1781048" cy="314027"/>
            </a:xfrm>
            <a:custGeom>
              <a:avLst/>
              <a:gdLst/>
              <a:ahLst/>
              <a:cxnLst/>
              <a:rect l="l" t="t" r="r" b="b"/>
              <a:pathLst>
                <a:path w="1781048" h="314027" extrusionOk="0">
                  <a:moveTo>
                    <a:pt x="238155" y="0"/>
                  </a:moveTo>
                  <a:lnTo>
                    <a:pt x="0" y="42004"/>
                  </a:lnTo>
                  <a:lnTo>
                    <a:pt x="0" y="314359"/>
                  </a:lnTo>
                  <a:lnTo>
                    <a:pt x="1782389" y="0"/>
                  </a:lnTo>
                  <a:lnTo>
                    <a:pt x="23815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4" name="Google Shape;14;p2"/>
            <p:cNvSpPr/>
            <p:nvPr/>
          </p:nvSpPr>
          <p:spPr>
            <a:xfrm>
              <a:off x="4790344" y="5404894"/>
              <a:ext cx="1040060" cy="455414"/>
            </a:xfrm>
            <a:custGeom>
              <a:avLst/>
              <a:gdLst/>
              <a:ahLst/>
              <a:cxnLst/>
              <a:rect l="l" t="t" r="r" b="b"/>
              <a:pathLst>
                <a:path w="1040060" h="455414" extrusionOk="0">
                  <a:moveTo>
                    <a:pt x="1040061" y="0"/>
                  </a:moveTo>
                  <a:lnTo>
                    <a:pt x="0" y="184194"/>
                  </a:lnTo>
                  <a:lnTo>
                    <a:pt x="0" y="456550"/>
                  </a:lnTo>
                  <a:lnTo>
                    <a:pt x="1040061" y="272355"/>
                  </a:lnTo>
                  <a:lnTo>
                    <a:pt x="1040061"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5" name="Google Shape;15;p2"/>
            <p:cNvSpPr/>
            <p:nvPr/>
          </p:nvSpPr>
          <p:spPr>
            <a:xfrm>
              <a:off x="2973586" y="6263466"/>
              <a:ext cx="1077258" cy="461367"/>
            </a:xfrm>
            <a:custGeom>
              <a:avLst/>
              <a:gdLst/>
              <a:ahLst/>
              <a:cxnLst/>
              <a:rect l="l" t="t" r="r" b="b"/>
              <a:pathLst>
                <a:path w="1077258" h="461367" extrusionOk="0">
                  <a:moveTo>
                    <a:pt x="0" y="189996"/>
                  </a:moveTo>
                  <a:lnTo>
                    <a:pt x="0" y="462351"/>
                  </a:lnTo>
                  <a:lnTo>
                    <a:pt x="1077259" y="272355"/>
                  </a:lnTo>
                  <a:lnTo>
                    <a:pt x="1077259" y="0"/>
                  </a:lnTo>
                  <a:lnTo>
                    <a:pt x="0" y="189996"/>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6" name="Google Shape;16;p2"/>
            <p:cNvSpPr/>
            <p:nvPr/>
          </p:nvSpPr>
          <p:spPr>
            <a:xfrm>
              <a:off x="5531332" y="5949605"/>
              <a:ext cx="299073" cy="324445"/>
            </a:xfrm>
            <a:custGeom>
              <a:avLst/>
              <a:gdLst/>
              <a:ahLst/>
              <a:cxnLst/>
              <a:rect l="l" t="t" r="r" b="b"/>
              <a:pathLst>
                <a:path w="299073" h="324445" extrusionOk="0">
                  <a:moveTo>
                    <a:pt x="299073" y="0"/>
                  </a:moveTo>
                  <a:lnTo>
                    <a:pt x="0" y="52748"/>
                  </a:lnTo>
                  <a:lnTo>
                    <a:pt x="0" y="325103"/>
                  </a:lnTo>
                  <a:lnTo>
                    <a:pt x="299073" y="272355"/>
                  </a:lnTo>
                  <a:lnTo>
                    <a:pt x="299073"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7" name="Google Shape;17;p2"/>
            <p:cNvSpPr/>
            <p:nvPr/>
          </p:nvSpPr>
          <p:spPr>
            <a:xfrm>
              <a:off x="3613394" y="5425142"/>
              <a:ext cx="557972" cy="370582"/>
            </a:xfrm>
            <a:custGeom>
              <a:avLst/>
              <a:gdLst/>
              <a:ahLst/>
              <a:cxnLst/>
              <a:rect l="l" t="t" r="r" b="b"/>
              <a:pathLst>
                <a:path w="557972" h="370582" extrusionOk="0">
                  <a:moveTo>
                    <a:pt x="0" y="98410"/>
                  </a:moveTo>
                  <a:lnTo>
                    <a:pt x="0" y="370765"/>
                  </a:lnTo>
                  <a:lnTo>
                    <a:pt x="557973" y="272355"/>
                  </a:lnTo>
                  <a:lnTo>
                    <a:pt x="557973" y="0"/>
                  </a:lnTo>
                  <a:lnTo>
                    <a:pt x="0" y="9841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8" name="Google Shape;18;p2"/>
            <p:cNvSpPr/>
            <p:nvPr/>
          </p:nvSpPr>
          <p:spPr>
            <a:xfrm>
              <a:off x="5636975" y="5677250"/>
              <a:ext cx="193430" cy="305097"/>
            </a:xfrm>
            <a:custGeom>
              <a:avLst/>
              <a:gdLst/>
              <a:ahLst/>
              <a:cxnLst/>
              <a:rect l="l" t="t" r="r" b="b"/>
              <a:pathLst>
                <a:path w="193430" h="305097" extrusionOk="0">
                  <a:moveTo>
                    <a:pt x="193430" y="0"/>
                  </a:moveTo>
                  <a:lnTo>
                    <a:pt x="0" y="34116"/>
                  </a:lnTo>
                  <a:lnTo>
                    <a:pt x="0" y="306471"/>
                  </a:lnTo>
                  <a:lnTo>
                    <a:pt x="193430" y="272355"/>
                  </a:lnTo>
                  <a:lnTo>
                    <a:pt x="19343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grpSp>
      <p:sp>
        <p:nvSpPr>
          <p:cNvPr id="19" name="Google Shape;19;p2"/>
          <p:cNvSpPr txBox="1">
            <a:spLocks noGrp="1"/>
          </p:cNvSpPr>
          <p:nvPr>
            <p:ph type="ctrTitle"/>
          </p:nvPr>
        </p:nvSpPr>
        <p:spPr>
          <a:xfrm>
            <a:off x="609600" y="1065700"/>
            <a:ext cx="7315200" cy="4242800"/>
          </a:xfrm>
          <a:prstGeom prst="rect">
            <a:avLst/>
          </a:prstGeom>
        </p:spPr>
        <p:txBody>
          <a:bodyPr spcFirstLastPara="1" wrap="square" lIns="0" tIns="0" rIns="0" bIns="0" anchor="t" anchorCtr="0">
            <a:noAutofit/>
          </a:bodyPr>
          <a:lstStyle>
            <a:lvl1pPr lvl="0">
              <a:spcBef>
                <a:spcPts val="0"/>
              </a:spcBef>
              <a:spcAft>
                <a:spcPts val="0"/>
              </a:spcAft>
              <a:buSzPts val="5800"/>
              <a:buNone/>
              <a:defRPr sz="7733"/>
            </a:lvl1pPr>
            <a:lvl2pPr lvl="1">
              <a:spcBef>
                <a:spcPts val="0"/>
              </a:spcBef>
              <a:spcAft>
                <a:spcPts val="0"/>
              </a:spcAft>
              <a:buSzPts val="5800"/>
              <a:buNone/>
              <a:defRPr sz="7733"/>
            </a:lvl2pPr>
            <a:lvl3pPr lvl="2">
              <a:spcBef>
                <a:spcPts val="0"/>
              </a:spcBef>
              <a:spcAft>
                <a:spcPts val="0"/>
              </a:spcAft>
              <a:buSzPts val="5800"/>
              <a:buNone/>
              <a:defRPr sz="7733"/>
            </a:lvl3pPr>
            <a:lvl4pPr lvl="3">
              <a:spcBef>
                <a:spcPts val="0"/>
              </a:spcBef>
              <a:spcAft>
                <a:spcPts val="0"/>
              </a:spcAft>
              <a:buSzPts val="5800"/>
              <a:buNone/>
              <a:defRPr sz="7733"/>
            </a:lvl4pPr>
            <a:lvl5pPr lvl="4">
              <a:spcBef>
                <a:spcPts val="0"/>
              </a:spcBef>
              <a:spcAft>
                <a:spcPts val="0"/>
              </a:spcAft>
              <a:buSzPts val="5800"/>
              <a:buNone/>
              <a:defRPr sz="7733"/>
            </a:lvl5pPr>
            <a:lvl6pPr lvl="5">
              <a:spcBef>
                <a:spcPts val="0"/>
              </a:spcBef>
              <a:spcAft>
                <a:spcPts val="0"/>
              </a:spcAft>
              <a:buSzPts val="5800"/>
              <a:buNone/>
              <a:defRPr sz="7733"/>
            </a:lvl6pPr>
            <a:lvl7pPr lvl="6">
              <a:spcBef>
                <a:spcPts val="0"/>
              </a:spcBef>
              <a:spcAft>
                <a:spcPts val="0"/>
              </a:spcAft>
              <a:buSzPts val="5800"/>
              <a:buNone/>
              <a:defRPr sz="7733"/>
            </a:lvl7pPr>
            <a:lvl8pPr lvl="7">
              <a:spcBef>
                <a:spcPts val="0"/>
              </a:spcBef>
              <a:spcAft>
                <a:spcPts val="0"/>
              </a:spcAft>
              <a:buSzPts val="5800"/>
              <a:buNone/>
              <a:defRPr sz="7733"/>
            </a:lvl8pPr>
            <a:lvl9pPr lvl="8">
              <a:spcBef>
                <a:spcPts val="0"/>
              </a:spcBef>
              <a:spcAft>
                <a:spcPts val="0"/>
              </a:spcAft>
              <a:buSzPts val="5800"/>
              <a:buNone/>
              <a:defRPr sz="7733"/>
            </a:lvl9pPr>
          </a:lstStyle>
          <a:p>
            <a:endParaRPr/>
          </a:p>
        </p:txBody>
      </p:sp>
    </p:spTree>
    <p:extLst>
      <p:ext uri="{BB962C8B-B14F-4D97-AF65-F5344CB8AC3E}">
        <p14:creationId xmlns:p14="http://schemas.microsoft.com/office/powerpoint/2010/main" val="4285350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
        <p:cNvGrpSpPr/>
        <p:nvPr/>
      </p:nvGrpSpPr>
      <p:grpSpPr>
        <a:xfrm>
          <a:off x="0" y="0"/>
          <a:ext cx="0" cy="0"/>
          <a:chOff x="0" y="0"/>
          <a:chExt cx="0" cy="0"/>
        </a:xfrm>
      </p:grpSpPr>
      <p:grpSp>
        <p:nvGrpSpPr>
          <p:cNvPr id="33" name="Google Shape;33;p4"/>
          <p:cNvGrpSpPr/>
          <p:nvPr/>
        </p:nvGrpSpPr>
        <p:grpSpPr>
          <a:xfrm>
            <a:off x="-317" y="-267"/>
            <a:ext cx="12191761" cy="6857736"/>
            <a:chOff x="6316957" y="5250656"/>
            <a:chExt cx="2856819" cy="1606930"/>
          </a:xfrm>
        </p:grpSpPr>
        <p:sp>
          <p:nvSpPr>
            <p:cNvPr id="34" name="Google Shape;34;p4"/>
            <p:cNvSpPr/>
            <p:nvPr/>
          </p:nvSpPr>
          <p:spPr>
            <a:xfrm>
              <a:off x="6316957" y="6351571"/>
              <a:ext cx="2856819" cy="506015"/>
            </a:xfrm>
            <a:custGeom>
              <a:avLst/>
              <a:gdLst/>
              <a:ahLst/>
              <a:cxnLst/>
              <a:rect l="l" t="t" r="r" b="b"/>
              <a:pathLst>
                <a:path w="2856819" h="506015" extrusionOk="0">
                  <a:moveTo>
                    <a:pt x="0" y="506429"/>
                  </a:moveTo>
                  <a:lnTo>
                    <a:pt x="2856819" y="506429"/>
                  </a:lnTo>
                  <a:lnTo>
                    <a:pt x="2856819" y="0"/>
                  </a:lnTo>
                  <a:lnTo>
                    <a:pt x="0" y="503856"/>
                  </a:lnTo>
                  <a:lnTo>
                    <a:pt x="0" y="506429"/>
                  </a:lnTo>
                  <a:close/>
                </a:path>
              </a:pathLst>
            </a:custGeom>
            <a:solidFill>
              <a:srgbClr val="FFFFFF"/>
            </a:soli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35" name="Google Shape;35;p4"/>
            <p:cNvSpPr/>
            <p:nvPr/>
          </p:nvSpPr>
          <p:spPr>
            <a:xfrm>
              <a:off x="7306428" y="5250656"/>
              <a:ext cx="1434361" cy="253007"/>
            </a:xfrm>
            <a:custGeom>
              <a:avLst/>
              <a:gdLst/>
              <a:ahLst/>
              <a:cxnLst/>
              <a:rect l="l" t="t" r="r" b="b"/>
              <a:pathLst>
                <a:path w="1434361" h="253007" extrusionOk="0">
                  <a:moveTo>
                    <a:pt x="481099" y="0"/>
                  </a:moveTo>
                  <a:lnTo>
                    <a:pt x="0" y="84851"/>
                  </a:lnTo>
                  <a:lnTo>
                    <a:pt x="0" y="253027"/>
                  </a:lnTo>
                  <a:lnTo>
                    <a:pt x="1434642" y="0"/>
                  </a:lnTo>
                  <a:lnTo>
                    <a:pt x="481099"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36" name="Google Shape;36;p4"/>
            <p:cNvSpPr/>
            <p:nvPr/>
          </p:nvSpPr>
          <p:spPr>
            <a:xfrm>
              <a:off x="6316957" y="6512738"/>
              <a:ext cx="989471" cy="342304"/>
            </a:xfrm>
            <a:custGeom>
              <a:avLst/>
              <a:gdLst/>
              <a:ahLst/>
              <a:cxnLst/>
              <a:rect l="l" t="t" r="r" b="b"/>
              <a:pathLst>
                <a:path w="989471" h="342304" extrusionOk="0">
                  <a:moveTo>
                    <a:pt x="0" y="174513"/>
                  </a:moveTo>
                  <a:lnTo>
                    <a:pt x="0" y="342688"/>
                  </a:lnTo>
                  <a:lnTo>
                    <a:pt x="989471" y="168176"/>
                  </a:lnTo>
                  <a:lnTo>
                    <a:pt x="989471" y="0"/>
                  </a:lnTo>
                  <a:lnTo>
                    <a:pt x="0" y="174513"/>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37" name="Google Shape;37;p4"/>
            <p:cNvSpPr/>
            <p:nvPr/>
          </p:nvSpPr>
          <p:spPr>
            <a:xfrm>
              <a:off x="8885118" y="6183395"/>
              <a:ext cx="288657" cy="218777"/>
            </a:xfrm>
            <a:custGeom>
              <a:avLst/>
              <a:gdLst/>
              <a:ahLst/>
              <a:cxnLst/>
              <a:rect l="l" t="t" r="r" b="b"/>
              <a:pathLst>
                <a:path w="288657" h="218777" extrusionOk="0">
                  <a:moveTo>
                    <a:pt x="288658" y="0"/>
                  </a:moveTo>
                  <a:lnTo>
                    <a:pt x="0" y="50911"/>
                  </a:lnTo>
                  <a:lnTo>
                    <a:pt x="0" y="219087"/>
                  </a:lnTo>
                  <a:lnTo>
                    <a:pt x="288658" y="168176"/>
                  </a:lnTo>
                  <a:lnTo>
                    <a:pt x="288658"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38" name="Google Shape;38;p4"/>
            <p:cNvSpPr/>
            <p:nvPr/>
          </p:nvSpPr>
          <p:spPr>
            <a:xfrm>
              <a:off x="6316957" y="6431950"/>
              <a:ext cx="493991" cy="254496"/>
            </a:xfrm>
            <a:custGeom>
              <a:avLst/>
              <a:gdLst/>
              <a:ahLst/>
              <a:cxnLst/>
              <a:rect l="l" t="t" r="r" b="b"/>
              <a:pathLst>
                <a:path w="493991" h="254496" extrusionOk="0">
                  <a:moveTo>
                    <a:pt x="0" y="87125"/>
                  </a:moveTo>
                  <a:lnTo>
                    <a:pt x="0" y="255301"/>
                  </a:lnTo>
                  <a:lnTo>
                    <a:pt x="493992" y="168176"/>
                  </a:lnTo>
                  <a:lnTo>
                    <a:pt x="493992" y="0"/>
                  </a:lnTo>
                  <a:lnTo>
                    <a:pt x="0" y="8712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39" name="Google Shape;39;p4"/>
            <p:cNvSpPr/>
            <p:nvPr/>
          </p:nvSpPr>
          <p:spPr>
            <a:xfrm>
              <a:off x="9029447" y="6015219"/>
              <a:ext cx="144328" cy="193476"/>
            </a:xfrm>
            <a:custGeom>
              <a:avLst/>
              <a:gdLst/>
              <a:ahLst/>
              <a:cxnLst/>
              <a:rect l="l" t="t" r="r" b="b"/>
              <a:pathLst>
                <a:path w="144328" h="193476" extrusionOk="0">
                  <a:moveTo>
                    <a:pt x="144329" y="0"/>
                  </a:moveTo>
                  <a:lnTo>
                    <a:pt x="0" y="25456"/>
                  </a:lnTo>
                  <a:lnTo>
                    <a:pt x="0" y="193632"/>
                  </a:lnTo>
                  <a:lnTo>
                    <a:pt x="144329" y="168176"/>
                  </a:lnTo>
                  <a:lnTo>
                    <a:pt x="144329"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40" name="Google Shape;40;p4"/>
            <p:cNvSpPr/>
            <p:nvPr/>
          </p:nvSpPr>
          <p:spPr>
            <a:xfrm>
              <a:off x="8224479" y="5847043"/>
              <a:ext cx="949297" cy="334863"/>
            </a:xfrm>
            <a:custGeom>
              <a:avLst/>
              <a:gdLst/>
              <a:ahLst/>
              <a:cxnLst/>
              <a:rect l="l" t="t" r="r" b="b"/>
              <a:pathLst>
                <a:path w="949297" h="334863" extrusionOk="0">
                  <a:moveTo>
                    <a:pt x="949297" y="0"/>
                  </a:moveTo>
                  <a:lnTo>
                    <a:pt x="0" y="167427"/>
                  </a:lnTo>
                  <a:lnTo>
                    <a:pt x="0" y="335603"/>
                  </a:lnTo>
                  <a:lnTo>
                    <a:pt x="949297" y="168176"/>
                  </a:lnTo>
                  <a:lnTo>
                    <a:pt x="949297"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41" name="Google Shape;41;p4"/>
            <p:cNvSpPr/>
            <p:nvPr/>
          </p:nvSpPr>
          <p:spPr>
            <a:xfrm>
              <a:off x="6677035" y="5840035"/>
              <a:ext cx="629392" cy="278308"/>
            </a:xfrm>
            <a:custGeom>
              <a:avLst/>
              <a:gdLst/>
              <a:ahLst/>
              <a:cxnLst/>
              <a:rect l="l" t="t" r="r" b="b"/>
              <a:pathLst>
                <a:path w="629392" h="278308" extrusionOk="0">
                  <a:moveTo>
                    <a:pt x="0" y="111005"/>
                  </a:moveTo>
                  <a:lnTo>
                    <a:pt x="0" y="279181"/>
                  </a:lnTo>
                  <a:lnTo>
                    <a:pt x="629393" y="168176"/>
                  </a:lnTo>
                  <a:lnTo>
                    <a:pt x="629393" y="0"/>
                  </a:lnTo>
                  <a:lnTo>
                    <a:pt x="0" y="111005"/>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42" name="Google Shape;42;p4"/>
            <p:cNvSpPr/>
            <p:nvPr/>
          </p:nvSpPr>
          <p:spPr>
            <a:xfrm>
              <a:off x="6316957" y="5716734"/>
              <a:ext cx="735035" cy="297656"/>
            </a:xfrm>
            <a:custGeom>
              <a:avLst/>
              <a:gdLst/>
              <a:ahLst/>
              <a:cxnLst/>
              <a:rect l="l" t="t" r="r" b="b"/>
              <a:pathLst>
                <a:path w="735035" h="297656" extrusionOk="0">
                  <a:moveTo>
                    <a:pt x="0" y="129638"/>
                  </a:moveTo>
                  <a:lnTo>
                    <a:pt x="0" y="297814"/>
                  </a:lnTo>
                  <a:lnTo>
                    <a:pt x="735036" y="168176"/>
                  </a:lnTo>
                  <a:lnTo>
                    <a:pt x="735036" y="0"/>
                  </a:lnTo>
                  <a:lnTo>
                    <a:pt x="0" y="129638"/>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43" name="Google Shape;43;p4"/>
            <p:cNvSpPr/>
            <p:nvPr/>
          </p:nvSpPr>
          <p:spPr>
            <a:xfrm>
              <a:off x="8703591" y="5342516"/>
              <a:ext cx="470184" cy="250031"/>
            </a:xfrm>
            <a:custGeom>
              <a:avLst/>
              <a:gdLst/>
              <a:ahLst/>
              <a:cxnLst/>
              <a:rect l="l" t="t" r="r" b="b"/>
              <a:pathLst>
                <a:path w="470184" h="250031" extrusionOk="0">
                  <a:moveTo>
                    <a:pt x="470185" y="0"/>
                  </a:moveTo>
                  <a:lnTo>
                    <a:pt x="0" y="82927"/>
                  </a:lnTo>
                  <a:lnTo>
                    <a:pt x="0" y="251103"/>
                  </a:lnTo>
                  <a:lnTo>
                    <a:pt x="470185" y="168176"/>
                  </a:lnTo>
                  <a:lnTo>
                    <a:pt x="470185"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grpSp>
      <p:sp>
        <p:nvSpPr>
          <p:cNvPr id="44" name="Google Shape;44;p4"/>
          <p:cNvSpPr txBox="1">
            <a:spLocks noGrp="1"/>
          </p:cNvSpPr>
          <p:nvPr>
            <p:ph type="body" idx="1"/>
          </p:nvPr>
        </p:nvSpPr>
        <p:spPr>
          <a:xfrm>
            <a:off x="1342533" y="903600"/>
            <a:ext cx="6582400" cy="4546400"/>
          </a:xfrm>
          <a:prstGeom prst="rect">
            <a:avLst/>
          </a:prstGeom>
        </p:spPr>
        <p:txBody>
          <a:bodyPr spcFirstLastPara="1" wrap="square" lIns="0" tIns="0" rIns="0" bIns="0" anchor="t" anchorCtr="0">
            <a:noAutofit/>
          </a:bodyPr>
          <a:lstStyle>
            <a:lvl1pPr marL="609585" lvl="0" indent="-558786" rtl="0">
              <a:spcBef>
                <a:spcPts val="800"/>
              </a:spcBef>
              <a:spcAft>
                <a:spcPts val="0"/>
              </a:spcAft>
              <a:buClr>
                <a:srgbClr val="FFFFFF"/>
              </a:buClr>
              <a:buSzPts val="3000"/>
              <a:buChar char="▰"/>
              <a:defRPr sz="4000">
                <a:solidFill>
                  <a:srgbClr val="FFFFFF"/>
                </a:solidFill>
              </a:defRPr>
            </a:lvl1pPr>
            <a:lvl2pPr marL="1219170" lvl="1" indent="-558786" rtl="0">
              <a:spcBef>
                <a:spcPts val="0"/>
              </a:spcBef>
              <a:spcAft>
                <a:spcPts val="0"/>
              </a:spcAft>
              <a:buClr>
                <a:srgbClr val="FFFFFF"/>
              </a:buClr>
              <a:buSzPts val="3000"/>
              <a:buChar char="▰"/>
              <a:defRPr sz="4000">
                <a:solidFill>
                  <a:srgbClr val="FFFFFF"/>
                </a:solidFill>
              </a:defRPr>
            </a:lvl2pPr>
            <a:lvl3pPr marL="1828754" lvl="2" indent="-558786" rtl="0">
              <a:spcBef>
                <a:spcPts val="0"/>
              </a:spcBef>
              <a:spcAft>
                <a:spcPts val="0"/>
              </a:spcAft>
              <a:buClr>
                <a:srgbClr val="FFFFFF"/>
              </a:buClr>
              <a:buSzPts val="3000"/>
              <a:buChar char="▰"/>
              <a:defRPr sz="4000">
                <a:solidFill>
                  <a:srgbClr val="FFFFFF"/>
                </a:solidFill>
              </a:defRPr>
            </a:lvl3pPr>
            <a:lvl4pPr marL="2438339" lvl="3" indent="-558786" rtl="0">
              <a:spcBef>
                <a:spcPts val="0"/>
              </a:spcBef>
              <a:spcAft>
                <a:spcPts val="0"/>
              </a:spcAft>
              <a:buClr>
                <a:srgbClr val="FFFFFF"/>
              </a:buClr>
              <a:buSzPts val="3000"/>
              <a:buChar char="▰"/>
              <a:defRPr sz="4000">
                <a:solidFill>
                  <a:srgbClr val="FFFFFF"/>
                </a:solidFill>
              </a:defRPr>
            </a:lvl4pPr>
            <a:lvl5pPr marL="3047924" lvl="4" indent="-558786" rtl="0">
              <a:spcBef>
                <a:spcPts val="0"/>
              </a:spcBef>
              <a:spcAft>
                <a:spcPts val="0"/>
              </a:spcAft>
              <a:buClr>
                <a:srgbClr val="FFFFFF"/>
              </a:buClr>
              <a:buSzPts val="3000"/>
              <a:buChar char="▰"/>
              <a:defRPr sz="4000">
                <a:solidFill>
                  <a:srgbClr val="FFFFFF"/>
                </a:solidFill>
              </a:defRPr>
            </a:lvl5pPr>
            <a:lvl6pPr marL="3657509" lvl="5" indent="-558786" rtl="0">
              <a:spcBef>
                <a:spcPts val="0"/>
              </a:spcBef>
              <a:spcAft>
                <a:spcPts val="0"/>
              </a:spcAft>
              <a:buClr>
                <a:srgbClr val="FFFFFF"/>
              </a:buClr>
              <a:buSzPts val="3000"/>
              <a:buChar char="▰"/>
              <a:defRPr sz="4000">
                <a:solidFill>
                  <a:srgbClr val="FFFFFF"/>
                </a:solidFill>
              </a:defRPr>
            </a:lvl6pPr>
            <a:lvl7pPr marL="4267093" lvl="6" indent="-558786" rtl="0">
              <a:spcBef>
                <a:spcPts val="0"/>
              </a:spcBef>
              <a:spcAft>
                <a:spcPts val="0"/>
              </a:spcAft>
              <a:buClr>
                <a:srgbClr val="FFFFFF"/>
              </a:buClr>
              <a:buSzPts val="3000"/>
              <a:buChar char="▰"/>
              <a:defRPr sz="4000">
                <a:solidFill>
                  <a:srgbClr val="FFFFFF"/>
                </a:solidFill>
              </a:defRPr>
            </a:lvl7pPr>
            <a:lvl8pPr marL="4876678" lvl="7" indent="-558786" rtl="0">
              <a:spcBef>
                <a:spcPts val="0"/>
              </a:spcBef>
              <a:spcAft>
                <a:spcPts val="0"/>
              </a:spcAft>
              <a:buClr>
                <a:srgbClr val="FFFFFF"/>
              </a:buClr>
              <a:buSzPts val="3000"/>
              <a:buChar char="▰"/>
              <a:defRPr sz="4000">
                <a:solidFill>
                  <a:srgbClr val="FFFFFF"/>
                </a:solidFill>
              </a:defRPr>
            </a:lvl8pPr>
            <a:lvl9pPr marL="5486263" lvl="8" indent="-558786">
              <a:spcBef>
                <a:spcPts val="0"/>
              </a:spcBef>
              <a:spcAft>
                <a:spcPts val="0"/>
              </a:spcAft>
              <a:buClr>
                <a:srgbClr val="FFFFFF"/>
              </a:buClr>
              <a:buSzPts val="3000"/>
              <a:buChar char="▰"/>
              <a:defRPr sz="4000">
                <a:solidFill>
                  <a:srgbClr val="FFFFFF"/>
                </a:solidFill>
              </a:defRPr>
            </a:lvl9pPr>
          </a:lstStyle>
          <a:p>
            <a:endParaRPr/>
          </a:p>
        </p:txBody>
      </p:sp>
      <p:sp>
        <p:nvSpPr>
          <p:cNvPr id="45" name="Google Shape;45;p4"/>
          <p:cNvSpPr txBox="1"/>
          <p:nvPr/>
        </p:nvSpPr>
        <p:spPr>
          <a:xfrm>
            <a:off x="319400" y="452928"/>
            <a:ext cx="1036000" cy="871600"/>
          </a:xfrm>
          <a:prstGeom prst="rect">
            <a:avLst/>
          </a:prstGeom>
          <a:noFill/>
          <a:ln>
            <a:noFill/>
          </a:ln>
          <a:effectLst>
            <a:outerShdw blurRad="28575" dist="9525" dir="5400000" algn="bl" rotWithShape="0">
              <a:srgbClr val="00001A">
                <a:alpha val="15000"/>
              </a:srgbClr>
            </a:outerShdw>
          </a:effectLst>
        </p:spPr>
        <p:txBody>
          <a:bodyPr spcFirstLastPara="1" wrap="square" lIns="0" tIns="0" rIns="0" bIns="0" anchor="t" anchorCtr="0">
            <a:noAutofit/>
          </a:bodyPr>
          <a:lstStyle/>
          <a:p>
            <a:pPr algn="ctr" defTabSz="1219170">
              <a:buClr>
                <a:srgbClr val="000000"/>
              </a:buClr>
              <a:buFont typeface="Arial"/>
              <a:buNone/>
              <a:defRPr/>
            </a:pPr>
            <a:r>
              <a:rPr lang="en" sz="13333" kern="0">
                <a:solidFill>
                  <a:srgbClr val="FFFFFF"/>
                </a:solidFill>
                <a:latin typeface="Chivo"/>
                <a:ea typeface="Chivo"/>
                <a:cs typeface="Chivo"/>
                <a:sym typeface="Chivo"/>
              </a:rPr>
              <a:t>“</a:t>
            </a:r>
            <a:endParaRPr sz="13333" kern="0">
              <a:solidFill>
                <a:srgbClr val="FFFFFF"/>
              </a:solidFill>
              <a:latin typeface="Chivo"/>
              <a:ea typeface="Chivo"/>
              <a:cs typeface="Chivo"/>
              <a:sym typeface="Chivo"/>
            </a:endParaRPr>
          </a:p>
        </p:txBody>
      </p:sp>
      <p:sp>
        <p:nvSpPr>
          <p:cNvPr id="46" name="Google Shape;46;p4"/>
          <p:cNvSpPr txBox="1">
            <a:spLocks noGrp="1"/>
          </p:cNvSpPr>
          <p:nvPr>
            <p:ph type="sldNum" idx="12"/>
          </p:nvPr>
        </p:nvSpPr>
        <p:spPr>
          <a:xfrm>
            <a:off x="345633" y="6232133"/>
            <a:ext cx="642000" cy="326800"/>
          </a:xfrm>
          <a:prstGeom prst="rect">
            <a:avLst/>
          </a:prstGeom>
        </p:spPr>
        <p:txBody>
          <a:bodyPr spcFirstLastPara="1" wrap="square" lIns="0" tIns="0" rIns="0" bIns="0" anchor="b"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008249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7"/>
        <p:cNvGrpSpPr/>
        <p:nvPr/>
      </p:nvGrpSpPr>
      <p:grpSpPr>
        <a:xfrm>
          <a:off x="0" y="0"/>
          <a:ext cx="0" cy="0"/>
          <a:chOff x="0" y="0"/>
          <a:chExt cx="0" cy="0"/>
        </a:xfrm>
      </p:grpSpPr>
      <p:grpSp>
        <p:nvGrpSpPr>
          <p:cNvPr id="48" name="Google Shape;48;p5"/>
          <p:cNvGrpSpPr/>
          <p:nvPr/>
        </p:nvGrpSpPr>
        <p:grpSpPr>
          <a:xfrm>
            <a:off x="-157" y="-141"/>
            <a:ext cx="12191761" cy="6857756"/>
            <a:chOff x="2973586" y="2777133"/>
            <a:chExt cx="2856819" cy="1606935"/>
          </a:xfrm>
        </p:grpSpPr>
        <p:sp>
          <p:nvSpPr>
            <p:cNvPr id="49" name="Google Shape;49;p5"/>
            <p:cNvSpPr/>
            <p:nvPr/>
          </p:nvSpPr>
          <p:spPr>
            <a:xfrm>
              <a:off x="2973586" y="2944901"/>
              <a:ext cx="2856819" cy="1439167"/>
            </a:xfrm>
            <a:custGeom>
              <a:avLst/>
              <a:gdLst/>
              <a:ahLst/>
              <a:cxnLst/>
              <a:rect l="l" t="t" r="r" b="b"/>
              <a:pathLst>
                <a:path w="2856819" h="1439167" extrusionOk="0">
                  <a:moveTo>
                    <a:pt x="0" y="1439576"/>
                  </a:moveTo>
                  <a:lnTo>
                    <a:pt x="2856819" y="1439576"/>
                  </a:lnTo>
                  <a:lnTo>
                    <a:pt x="2856819" y="0"/>
                  </a:lnTo>
                  <a:lnTo>
                    <a:pt x="0" y="503855"/>
                  </a:lnTo>
                  <a:lnTo>
                    <a:pt x="0" y="1439576"/>
                  </a:lnTo>
                  <a:close/>
                </a:path>
              </a:pathLst>
            </a:custGeom>
            <a:solidFill>
              <a:srgbClr val="FFFFFF"/>
            </a:soli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50" name="Google Shape;50;p5"/>
            <p:cNvSpPr/>
            <p:nvPr/>
          </p:nvSpPr>
          <p:spPr>
            <a:xfrm>
              <a:off x="3669936" y="2777133"/>
              <a:ext cx="1203732" cy="211335"/>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51" name="Google Shape;51;p5"/>
            <p:cNvSpPr/>
            <p:nvPr/>
          </p:nvSpPr>
          <p:spPr>
            <a:xfrm>
              <a:off x="2973586" y="2900141"/>
              <a:ext cx="249971" cy="211335"/>
            </a:xfrm>
            <a:custGeom>
              <a:avLst/>
              <a:gdLst/>
              <a:ahLst/>
              <a:cxnLst/>
              <a:rect l="l" t="t" r="r" b="b"/>
              <a:pathLst>
                <a:path w="249971" h="211335" extrusionOk="0">
                  <a:moveTo>
                    <a:pt x="0" y="44087"/>
                  </a:moveTo>
                  <a:lnTo>
                    <a:pt x="0" y="212263"/>
                  </a:lnTo>
                  <a:lnTo>
                    <a:pt x="249972" y="168176"/>
                  </a:lnTo>
                  <a:lnTo>
                    <a:pt x="249972" y="0"/>
                  </a:lnTo>
                  <a:lnTo>
                    <a:pt x="0" y="44087"/>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52" name="Google Shape;52;p5"/>
            <p:cNvSpPr/>
            <p:nvPr/>
          </p:nvSpPr>
          <p:spPr>
            <a:xfrm>
              <a:off x="2973586" y="3176135"/>
              <a:ext cx="592194" cy="272355"/>
            </a:xfrm>
            <a:custGeom>
              <a:avLst/>
              <a:gdLst/>
              <a:ahLst/>
              <a:cxnLst/>
              <a:rect l="l" t="t" r="r" b="b"/>
              <a:pathLst>
                <a:path w="592194" h="272355" extrusionOk="0">
                  <a:moveTo>
                    <a:pt x="0" y="104445"/>
                  </a:moveTo>
                  <a:lnTo>
                    <a:pt x="0" y="272620"/>
                  </a:lnTo>
                  <a:lnTo>
                    <a:pt x="592195" y="168176"/>
                  </a:lnTo>
                  <a:lnTo>
                    <a:pt x="592195" y="0"/>
                  </a:lnTo>
                  <a:lnTo>
                    <a:pt x="0" y="104445"/>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53" name="Google Shape;53;p5"/>
            <p:cNvSpPr/>
            <p:nvPr/>
          </p:nvSpPr>
          <p:spPr>
            <a:xfrm>
              <a:off x="5446520" y="2777133"/>
              <a:ext cx="383885" cy="235148"/>
            </a:xfrm>
            <a:custGeom>
              <a:avLst/>
              <a:gdLst/>
              <a:ahLst/>
              <a:cxnLst/>
              <a:rect l="l" t="t" r="r" b="b"/>
              <a:pathLst>
                <a:path w="383885" h="235148" extrusionOk="0">
                  <a:moveTo>
                    <a:pt x="383885" y="0"/>
                  </a:moveTo>
                  <a:lnTo>
                    <a:pt x="381571" y="0"/>
                  </a:lnTo>
                  <a:lnTo>
                    <a:pt x="0" y="67297"/>
                  </a:lnTo>
                  <a:lnTo>
                    <a:pt x="0" y="235473"/>
                  </a:lnTo>
                  <a:lnTo>
                    <a:pt x="383885" y="167768"/>
                  </a:lnTo>
                  <a:lnTo>
                    <a:pt x="38388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54" name="Google Shape;54;p5"/>
            <p:cNvSpPr/>
            <p:nvPr/>
          </p:nvSpPr>
          <p:spPr>
            <a:xfrm>
              <a:off x="2973586" y="2964659"/>
              <a:ext cx="837702" cy="315515"/>
            </a:xfrm>
            <a:custGeom>
              <a:avLst/>
              <a:gdLst/>
              <a:ahLst/>
              <a:cxnLst/>
              <a:rect l="l" t="t" r="r" b="b"/>
              <a:pathLst>
                <a:path w="837702" h="315515" extrusionOk="0">
                  <a:moveTo>
                    <a:pt x="0" y="147745"/>
                  </a:moveTo>
                  <a:lnTo>
                    <a:pt x="0" y="315920"/>
                  </a:lnTo>
                  <a:lnTo>
                    <a:pt x="837703" y="168176"/>
                  </a:lnTo>
                  <a:lnTo>
                    <a:pt x="837703" y="0"/>
                  </a:lnTo>
                  <a:lnTo>
                    <a:pt x="0" y="14774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grpSp>
      <p:sp>
        <p:nvSpPr>
          <p:cNvPr id="55" name="Google Shape;55;p5"/>
          <p:cNvSpPr txBox="1">
            <a:spLocks noGrp="1"/>
          </p:cNvSpPr>
          <p:nvPr>
            <p:ph type="title"/>
          </p:nvPr>
        </p:nvSpPr>
        <p:spPr>
          <a:xfrm>
            <a:off x="609600" y="-133"/>
            <a:ext cx="7315200" cy="24192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6" name="Google Shape;56;p5"/>
          <p:cNvSpPr txBox="1">
            <a:spLocks noGrp="1"/>
          </p:cNvSpPr>
          <p:nvPr>
            <p:ph type="body" idx="1"/>
          </p:nvPr>
        </p:nvSpPr>
        <p:spPr>
          <a:xfrm>
            <a:off x="4267200" y="2545733"/>
            <a:ext cx="7315200" cy="3686400"/>
          </a:xfrm>
          <a:prstGeom prst="rect">
            <a:avLst/>
          </a:prstGeom>
        </p:spPr>
        <p:txBody>
          <a:bodyPr spcFirstLastPara="1" wrap="square" lIns="0" tIns="0" rIns="0" bIns="0" anchor="t" anchorCtr="0">
            <a:noAutofit/>
          </a:bodyPr>
          <a:lstStyle>
            <a:lvl1pPr marL="609585" lvl="0" indent="-507987">
              <a:spcBef>
                <a:spcPts val="800"/>
              </a:spcBef>
              <a:spcAft>
                <a:spcPts val="0"/>
              </a:spcAft>
              <a:buSzPts val="24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endParaRPr/>
          </a:p>
        </p:txBody>
      </p:sp>
      <p:sp>
        <p:nvSpPr>
          <p:cNvPr id="57" name="Google Shape;57;p5"/>
          <p:cNvSpPr txBox="1">
            <a:spLocks noGrp="1"/>
          </p:cNvSpPr>
          <p:nvPr>
            <p:ph type="sldNum" idx="12"/>
          </p:nvPr>
        </p:nvSpPr>
        <p:spPr>
          <a:xfrm>
            <a:off x="345633" y="6232133"/>
            <a:ext cx="642000" cy="3268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1334118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58"/>
        <p:cNvGrpSpPr/>
        <p:nvPr/>
      </p:nvGrpSpPr>
      <p:grpSpPr>
        <a:xfrm>
          <a:off x="0" y="0"/>
          <a:ext cx="0" cy="0"/>
          <a:chOff x="0" y="0"/>
          <a:chExt cx="0" cy="0"/>
        </a:xfrm>
      </p:grpSpPr>
      <p:grpSp>
        <p:nvGrpSpPr>
          <p:cNvPr id="59" name="Google Shape;59;p6"/>
          <p:cNvGrpSpPr/>
          <p:nvPr/>
        </p:nvGrpSpPr>
        <p:grpSpPr>
          <a:xfrm>
            <a:off x="-317" y="-141"/>
            <a:ext cx="12191761" cy="6857756"/>
            <a:chOff x="6361595" y="2777133"/>
            <a:chExt cx="2856819" cy="1606935"/>
          </a:xfrm>
        </p:grpSpPr>
        <p:sp>
          <p:nvSpPr>
            <p:cNvPr id="60" name="Google Shape;60;p6"/>
            <p:cNvSpPr/>
            <p:nvPr/>
          </p:nvSpPr>
          <p:spPr>
            <a:xfrm>
              <a:off x="6361595" y="3328877"/>
              <a:ext cx="2856819" cy="1055191"/>
            </a:xfrm>
            <a:custGeom>
              <a:avLst/>
              <a:gdLst/>
              <a:ahLst/>
              <a:cxnLst/>
              <a:rect l="l" t="t" r="r" b="b"/>
              <a:pathLst>
                <a:path w="2856819" h="1055191" extrusionOk="0">
                  <a:moveTo>
                    <a:pt x="0" y="1055599"/>
                  </a:moveTo>
                  <a:lnTo>
                    <a:pt x="2856819" y="1055599"/>
                  </a:lnTo>
                  <a:lnTo>
                    <a:pt x="2856819" y="0"/>
                  </a:lnTo>
                  <a:lnTo>
                    <a:pt x="0" y="503854"/>
                  </a:lnTo>
                  <a:lnTo>
                    <a:pt x="0" y="1055599"/>
                  </a:lnTo>
                  <a:close/>
                </a:path>
              </a:pathLst>
            </a:custGeom>
            <a:solidFill>
              <a:srgbClr val="FFFFFF"/>
            </a:soli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61" name="Google Shape;61;p6"/>
            <p:cNvSpPr/>
            <p:nvPr/>
          </p:nvSpPr>
          <p:spPr>
            <a:xfrm>
              <a:off x="6361595" y="3581367"/>
              <a:ext cx="471672" cy="250031"/>
            </a:xfrm>
            <a:custGeom>
              <a:avLst/>
              <a:gdLst/>
              <a:ahLst/>
              <a:cxnLst/>
              <a:rect l="l" t="t" r="r" b="b"/>
              <a:pathLst>
                <a:path w="471672" h="250031" extrusionOk="0">
                  <a:moveTo>
                    <a:pt x="0" y="83189"/>
                  </a:moveTo>
                  <a:lnTo>
                    <a:pt x="0" y="251365"/>
                  </a:lnTo>
                  <a:lnTo>
                    <a:pt x="471673" y="168176"/>
                  </a:lnTo>
                  <a:lnTo>
                    <a:pt x="471673" y="0"/>
                  </a:lnTo>
                  <a:lnTo>
                    <a:pt x="0" y="831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62" name="Google Shape;62;p6"/>
            <p:cNvSpPr/>
            <p:nvPr/>
          </p:nvSpPr>
          <p:spPr>
            <a:xfrm>
              <a:off x="8188769" y="3160702"/>
              <a:ext cx="1029645" cy="349746"/>
            </a:xfrm>
            <a:custGeom>
              <a:avLst/>
              <a:gdLst/>
              <a:ahLst/>
              <a:cxnLst/>
              <a:rect l="l" t="t" r="r" b="b"/>
              <a:pathLst>
                <a:path w="1029645" h="349746" extrusionOk="0">
                  <a:moveTo>
                    <a:pt x="1029645" y="0"/>
                  </a:moveTo>
                  <a:lnTo>
                    <a:pt x="0" y="181597"/>
                  </a:lnTo>
                  <a:lnTo>
                    <a:pt x="0" y="349773"/>
                  </a:lnTo>
                  <a:lnTo>
                    <a:pt x="1029645" y="168176"/>
                  </a:lnTo>
                  <a:lnTo>
                    <a:pt x="1029645"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63" name="Google Shape;63;p6"/>
            <p:cNvSpPr/>
            <p:nvPr/>
          </p:nvSpPr>
          <p:spPr>
            <a:xfrm>
              <a:off x="6361595" y="3343125"/>
              <a:ext cx="868949" cy="319980"/>
            </a:xfrm>
            <a:custGeom>
              <a:avLst/>
              <a:gdLst/>
              <a:ahLst/>
              <a:cxnLst/>
              <a:rect l="l" t="t" r="r" b="b"/>
              <a:pathLst>
                <a:path w="868949" h="319980" extrusionOk="0">
                  <a:moveTo>
                    <a:pt x="0" y="153256"/>
                  </a:moveTo>
                  <a:lnTo>
                    <a:pt x="0" y="321431"/>
                  </a:lnTo>
                  <a:lnTo>
                    <a:pt x="868949" y="168176"/>
                  </a:lnTo>
                  <a:lnTo>
                    <a:pt x="868949" y="0"/>
                  </a:lnTo>
                  <a:lnTo>
                    <a:pt x="0" y="153256"/>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64" name="Google Shape;64;p6"/>
            <p:cNvSpPr/>
            <p:nvPr/>
          </p:nvSpPr>
          <p:spPr>
            <a:xfrm>
              <a:off x="6361595" y="3286479"/>
              <a:ext cx="236580" cy="209847"/>
            </a:xfrm>
            <a:custGeom>
              <a:avLst/>
              <a:gdLst/>
              <a:ahLst/>
              <a:cxnLst/>
              <a:rect l="l" t="t" r="r" b="b"/>
              <a:pathLst>
                <a:path w="236580" h="209847" extrusionOk="0">
                  <a:moveTo>
                    <a:pt x="0" y="41725"/>
                  </a:moveTo>
                  <a:lnTo>
                    <a:pt x="0" y="209901"/>
                  </a:lnTo>
                  <a:lnTo>
                    <a:pt x="236580" y="168176"/>
                  </a:lnTo>
                  <a:lnTo>
                    <a:pt x="236580" y="0"/>
                  </a:lnTo>
                  <a:lnTo>
                    <a:pt x="0" y="4172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65" name="Google Shape;65;p6"/>
            <p:cNvSpPr/>
            <p:nvPr/>
          </p:nvSpPr>
          <p:spPr>
            <a:xfrm>
              <a:off x="8331610" y="2824350"/>
              <a:ext cx="886804" cy="324445"/>
            </a:xfrm>
            <a:custGeom>
              <a:avLst/>
              <a:gdLst/>
              <a:ahLst/>
              <a:cxnLst/>
              <a:rect l="l" t="t" r="r" b="b"/>
              <a:pathLst>
                <a:path w="886804" h="324445" extrusionOk="0">
                  <a:moveTo>
                    <a:pt x="886804" y="0"/>
                  </a:moveTo>
                  <a:lnTo>
                    <a:pt x="0" y="156405"/>
                  </a:lnTo>
                  <a:lnTo>
                    <a:pt x="0" y="324581"/>
                  </a:lnTo>
                  <a:lnTo>
                    <a:pt x="886804" y="168176"/>
                  </a:lnTo>
                  <a:lnTo>
                    <a:pt x="886804"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66" name="Google Shape;66;p6"/>
            <p:cNvSpPr/>
            <p:nvPr/>
          </p:nvSpPr>
          <p:spPr>
            <a:xfrm>
              <a:off x="6868978" y="2954026"/>
              <a:ext cx="660639" cy="284261"/>
            </a:xfrm>
            <a:custGeom>
              <a:avLst/>
              <a:gdLst/>
              <a:ahLst/>
              <a:cxnLst/>
              <a:rect l="l" t="t" r="r" b="b"/>
              <a:pathLst>
                <a:path w="660639" h="284261" extrusionOk="0">
                  <a:moveTo>
                    <a:pt x="0" y="116516"/>
                  </a:moveTo>
                  <a:lnTo>
                    <a:pt x="0" y="284692"/>
                  </a:lnTo>
                  <a:lnTo>
                    <a:pt x="660639" y="168176"/>
                  </a:lnTo>
                  <a:lnTo>
                    <a:pt x="660639" y="0"/>
                  </a:lnTo>
                  <a:lnTo>
                    <a:pt x="0" y="116516"/>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67" name="Google Shape;67;p6"/>
            <p:cNvSpPr/>
            <p:nvPr/>
          </p:nvSpPr>
          <p:spPr>
            <a:xfrm>
              <a:off x="7093655" y="2777133"/>
              <a:ext cx="1438825" cy="253007"/>
            </a:xfrm>
            <a:custGeom>
              <a:avLst/>
              <a:gdLst/>
              <a:ahLst/>
              <a:cxnLst/>
              <a:rect l="l" t="t" r="r" b="b"/>
              <a:pathLst>
                <a:path w="1438825" h="253007" extrusionOk="0">
                  <a:moveTo>
                    <a:pt x="485388" y="0"/>
                  </a:moveTo>
                  <a:lnTo>
                    <a:pt x="0" y="85607"/>
                  </a:lnTo>
                  <a:lnTo>
                    <a:pt x="0" y="253783"/>
                  </a:lnTo>
                  <a:lnTo>
                    <a:pt x="1438932" y="0"/>
                  </a:lnTo>
                  <a:lnTo>
                    <a:pt x="485388"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grpSp>
      <p:sp>
        <p:nvSpPr>
          <p:cNvPr id="68" name="Google Shape;68;p6"/>
          <p:cNvSpPr txBox="1">
            <a:spLocks noGrp="1"/>
          </p:cNvSpPr>
          <p:nvPr>
            <p:ph type="title"/>
          </p:nvPr>
        </p:nvSpPr>
        <p:spPr>
          <a:xfrm>
            <a:off x="609600" y="3192600"/>
            <a:ext cx="5486400" cy="560800"/>
          </a:xfrm>
          <a:prstGeom prst="rect">
            <a:avLst/>
          </a:prstGeom>
          <a:effectLst>
            <a:outerShdw blurRad="28575" dist="9525" dir="5400000" algn="bl" rotWithShape="0">
              <a:srgbClr val="00001A">
                <a:alpha val="15000"/>
              </a:srgbClr>
            </a:outerShdw>
          </a:effectLst>
        </p:spPr>
        <p:txBody>
          <a:bodyPr spcFirstLastPara="1" wrap="square" lIns="0" tIns="0" rIns="0" bIns="0" anchor="b" anchorCtr="0">
            <a:noAutofit/>
          </a:bodyPr>
          <a:lstStyle>
            <a:lvl1pPr lvl="0" rtl="0">
              <a:spcBef>
                <a:spcPts val="0"/>
              </a:spcBef>
              <a:spcAft>
                <a:spcPts val="0"/>
              </a:spcAft>
              <a:buSzPts val="2600"/>
              <a:buNone/>
              <a:defRPr sz="3467"/>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69" name="Google Shape;69;p6"/>
          <p:cNvSpPr txBox="1">
            <a:spLocks noGrp="1"/>
          </p:cNvSpPr>
          <p:nvPr>
            <p:ph type="body" idx="1"/>
          </p:nvPr>
        </p:nvSpPr>
        <p:spPr>
          <a:xfrm>
            <a:off x="4267200" y="3733567"/>
            <a:ext cx="7315200" cy="2825200"/>
          </a:xfrm>
          <a:prstGeom prst="rect">
            <a:avLst/>
          </a:prstGeom>
        </p:spPr>
        <p:txBody>
          <a:bodyPr spcFirstLastPara="1" wrap="square" lIns="0" tIns="0" rIns="0" bIns="0" anchor="ctr" anchorCtr="0">
            <a:noAutofit/>
          </a:bodyPr>
          <a:lstStyle>
            <a:lvl1pPr marL="609585" lvl="0" indent="-474121" rtl="0">
              <a:spcBef>
                <a:spcPts val="800"/>
              </a:spcBef>
              <a:spcAft>
                <a:spcPts val="0"/>
              </a:spcAft>
              <a:buSzPts val="2000"/>
              <a:buChar char="▰"/>
              <a:defRPr sz="2667"/>
            </a:lvl1pPr>
            <a:lvl2pPr marL="1219170" lvl="1" indent="-474121" rtl="0">
              <a:spcBef>
                <a:spcPts val="0"/>
              </a:spcBef>
              <a:spcAft>
                <a:spcPts val="0"/>
              </a:spcAft>
              <a:buSzPts val="2000"/>
              <a:buChar char="▰"/>
              <a:defRPr sz="2667"/>
            </a:lvl2pPr>
            <a:lvl3pPr marL="1828754" lvl="2" indent="-474121" rtl="0">
              <a:spcBef>
                <a:spcPts val="0"/>
              </a:spcBef>
              <a:spcAft>
                <a:spcPts val="0"/>
              </a:spcAft>
              <a:buSzPts val="2000"/>
              <a:buChar char="▰"/>
              <a:defRPr sz="2667"/>
            </a:lvl3pPr>
            <a:lvl4pPr marL="2438339" lvl="3" indent="-474121" rtl="0">
              <a:spcBef>
                <a:spcPts val="0"/>
              </a:spcBef>
              <a:spcAft>
                <a:spcPts val="0"/>
              </a:spcAft>
              <a:buSzPts val="2000"/>
              <a:buChar char="▰"/>
              <a:defRPr sz="2667"/>
            </a:lvl4pPr>
            <a:lvl5pPr marL="3047924" lvl="4" indent="-474121" rtl="0">
              <a:spcBef>
                <a:spcPts val="0"/>
              </a:spcBef>
              <a:spcAft>
                <a:spcPts val="0"/>
              </a:spcAft>
              <a:buSzPts val="2000"/>
              <a:buChar char="▰"/>
              <a:defRPr sz="2667"/>
            </a:lvl5pPr>
            <a:lvl6pPr marL="3657509" lvl="5" indent="-474121" rtl="0">
              <a:spcBef>
                <a:spcPts val="0"/>
              </a:spcBef>
              <a:spcAft>
                <a:spcPts val="0"/>
              </a:spcAft>
              <a:buSzPts val="2000"/>
              <a:buChar char="▰"/>
              <a:defRPr sz="2667"/>
            </a:lvl6pPr>
            <a:lvl7pPr marL="4267093" lvl="6" indent="-474121" rtl="0">
              <a:spcBef>
                <a:spcPts val="0"/>
              </a:spcBef>
              <a:spcAft>
                <a:spcPts val="0"/>
              </a:spcAft>
              <a:buSzPts val="2000"/>
              <a:buChar char="▰"/>
              <a:defRPr sz="2667"/>
            </a:lvl7pPr>
            <a:lvl8pPr marL="4876678" lvl="7" indent="-474121" rtl="0">
              <a:spcBef>
                <a:spcPts val="0"/>
              </a:spcBef>
              <a:spcAft>
                <a:spcPts val="0"/>
              </a:spcAft>
              <a:buSzPts val="2000"/>
              <a:buChar char="▰"/>
              <a:defRPr sz="2667"/>
            </a:lvl8pPr>
            <a:lvl9pPr marL="5486263" lvl="8" indent="-474121" rtl="0">
              <a:spcBef>
                <a:spcPts val="0"/>
              </a:spcBef>
              <a:spcAft>
                <a:spcPts val="0"/>
              </a:spcAft>
              <a:buSzPts val="2000"/>
              <a:buChar char="▰"/>
              <a:defRPr sz="2667"/>
            </a:lvl9pPr>
          </a:lstStyle>
          <a:p>
            <a:endParaRPr/>
          </a:p>
        </p:txBody>
      </p:sp>
      <p:sp>
        <p:nvSpPr>
          <p:cNvPr id="70" name="Google Shape;70;p6"/>
          <p:cNvSpPr txBox="1">
            <a:spLocks noGrp="1"/>
          </p:cNvSpPr>
          <p:nvPr>
            <p:ph type="sldNum" idx="12"/>
          </p:nvPr>
        </p:nvSpPr>
        <p:spPr>
          <a:xfrm>
            <a:off x="345633" y="6232133"/>
            <a:ext cx="642000" cy="3268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1426779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71"/>
        <p:cNvGrpSpPr/>
        <p:nvPr/>
      </p:nvGrpSpPr>
      <p:grpSpPr>
        <a:xfrm>
          <a:off x="0" y="0"/>
          <a:ext cx="0" cy="0"/>
          <a:chOff x="0" y="0"/>
          <a:chExt cx="0" cy="0"/>
        </a:xfrm>
      </p:grpSpPr>
      <p:grpSp>
        <p:nvGrpSpPr>
          <p:cNvPr id="72" name="Google Shape;72;p7"/>
          <p:cNvGrpSpPr/>
          <p:nvPr/>
        </p:nvGrpSpPr>
        <p:grpSpPr>
          <a:xfrm>
            <a:off x="-157" y="-141"/>
            <a:ext cx="12191761" cy="6857756"/>
            <a:chOff x="2973586" y="2777133"/>
            <a:chExt cx="2856819" cy="1606935"/>
          </a:xfrm>
        </p:grpSpPr>
        <p:sp>
          <p:nvSpPr>
            <p:cNvPr id="73" name="Google Shape;73;p7"/>
            <p:cNvSpPr/>
            <p:nvPr/>
          </p:nvSpPr>
          <p:spPr>
            <a:xfrm>
              <a:off x="2973586" y="2944901"/>
              <a:ext cx="2856819" cy="1439167"/>
            </a:xfrm>
            <a:custGeom>
              <a:avLst/>
              <a:gdLst/>
              <a:ahLst/>
              <a:cxnLst/>
              <a:rect l="l" t="t" r="r" b="b"/>
              <a:pathLst>
                <a:path w="2856819" h="1439167" extrusionOk="0">
                  <a:moveTo>
                    <a:pt x="0" y="1439576"/>
                  </a:moveTo>
                  <a:lnTo>
                    <a:pt x="2856819" y="1439576"/>
                  </a:lnTo>
                  <a:lnTo>
                    <a:pt x="2856819" y="0"/>
                  </a:lnTo>
                  <a:lnTo>
                    <a:pt x="0" y="503855"/>
                  </a:lnTo>
                  <a:lnTo>
                    <a:pt x="0" y="1439576"/>
                  </a:lnTo>
                  <a:close/>
                </a:path>
              </a:pathLst>
            </a:custGeom>
            <a:solidFill>
              <a:srgbClr val="FFFFFF"/>
            </a:soli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74" name="Google Shape;74;p7"/>
            <p:cNvSpPr/>
            <p:nvPr/>
          </p:nvSpPr>
          <p:spPr>
            <a:xfrm>
              <a:off x="3669936" y="2777133"/>
              <a:ext cx="1203732" cy="211335"/>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75" name="Google Shape;75;p7"/>
            <p:cNvSpPr/>
            <p:nvPr/>
          </p:nvSpPr>
          <p:spPr>
            <a:xfrm>
              <a:off x="2973586" y="2900141"/>
              <a:ext cx="249971" cy="211335"/>
            </a:xfrm>
            <a:custGeom>
              <a:avLst/>
              <a:gdLst/>
              <a:ahLst/>
              <a:cxnLst/>
              <a:rect l="l" t="t" r="r" b="b"/>
              <a:pathLst>
                <a:path w="249971" h="211335" extrusionOk="0">
                  <a:moveTo>
                    <a:pt x="0" y="44087"/>
                  </a:moveTo>
                  <a:lnTo>
                    <a:pt x="0" y="212263"/>
                  </a:lnTo>
                  <a:lnTo>
                    <a:pt x="249972" y="168176"/>
                  </a:lnTo>
                  <a:lnTo>
                    <a:pt x="249972" y="0"/>
                  </a:lnTo>
                  <a:lnTo>
                    <a:pt x="0" y="44087"/>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76" name="Google Shape;76;p7"/>
            <p:cNvSpPr/>
            <p:nvPr/>
          </p:nvSpPr>
          <p:spPr>
            <a:xfrm>
              <a:off x="2973586" y="3176135"/>
              <a:ext cx="592194" cy="272355"/>
            </a:xfrm>
            <a:custGeom>
              <a:avLst/>
              <a:gdLst/>
              <a:ahLst/>
              <a:cxnLst/>
              <a:rect l="l" t="t" r="r" b="b"/>
              <a:pathLst>
                <a:path w="592194" h="272355" extrusionOk="0">
                  <a:moveTo>
                    <a:pt x="0" y="104445"/>
                  </a:moveTo>
                  <a:lnTo>
                    <a:pt x="0" y="272620"/>
                  </a:lnTo>
                  <a:lnTo>
                    <a:pt x="592195" y="168176"/>
                  </a:lnTo>
                  <a:lnTo>
                    <a:pt x="592195" y="0"/>
                  </a:lnTo>
                  <a:lnTo>
                    <a:pt x="0" y="104445"/>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77" name="Google Shape;77;p7"/>
            <p:cNvSpPr/>
            <p:nvPr/>
          </p:nvSpPr>
          <p:spPr>
            <a:xfrm>
              <a:off x="5446520" y="2777133"/>
              <a:ext cx="383885" cy="235148"/>
            </a:xfrm>
            <a:custGeom>
              <a:avLst/>
              <a:gdLst/>
              <a:ahLst/>
              <a:cxnLst/>
              <a:rect l="l" t="t" r="r" b="b"/>
              <a:pathLst>
                <a:path w="383885" h="235148" extrusionOk="0">
                  <a:moveTo>
                    <a:pt x="383885" y="0"/>
                  </a:moveTo>
                  <a:lnTo>
                    <a:pt x="381571" y="0"/>
                  </a:lnTo>
                  <a:lnTo>
                    <a:pt x="0" y="67297"/>
                  </a:lnTo>
                  <a:lnTo>
                    <a:pt x="0" y="235473"/>
                  </a:lnTo>
                  <a:lnTo>
                    <a:pt x="383885" y="167768"/>
                  </a:lnTo>
                  <a:lnTo>
                    <a:pt x="38388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78" name="Google Shape;78;p7"/>
            <p:cNvSpPr/>
            <p:nvPr/>
          </p:nvSpPr>
          <p:spPr>
            <a:xfrm>
              <a:off x="2973586" y="2964659"/>
              <a:ext cx="837702" cy="315515"/>
            </a:xfrm>
            <a:custGeom>
              <a:avLst/>
              <a:gdLst/>
              <a:ahLst/>
              <a:cxnLst/>
              <a:rect l="l" t="t" r="r" b="b"/>
              <a:pathLst>
                <a:path w="837702" h="315515" extrusionOk="0">
                  <a:moveTo>
                    <a:pt x="0" y="147745"/>
                  </a:moveTo>
                  <a:lnTo>
                    <a:pt x="0" y="315920"/>
                  </a:lnTo>
                  <a:lnTo>
                    <a:pt x="837703" y="168176"/>
                  </a:lnTo>
                  <a:lnTo>
                    <a:pt x="837703" y="0"/>
                  </a:lnTo>
                  <a:lnTo>
                    <a:pt x="0" y="14774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grpSp>
      <p:sp>
        <p:nvSpPr>
          <p:cNvPr id="79" name="Google Shape;79;p7"/>
          <p:cNvSpPr txBox="1">
            <a:spLocks noGrp="1"/>
          </p:cNvSpPr>
          <p:nvPr>
            <p:ph type="title"/>
          </p:nvPr>
        </p:nvSpPr>
        <p:spPr>
          <a:xfrm>
            <a:off x="609600" y="-133"/>
            <a:ext cx="7315200" cy="24192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80" name="Google Shape;80;p7"/>
          <p:cNvSpPr txBox="1">
            <a:spLocks noGrp="1"/>
          </p:cNvSpPr>
          <p:nvPr>
            <p:ph type="body" idx="1"/>
          </p:nvPr>
        </p:nvSpPr>
        <p:spPr>
          <a:xfrm>
            <a:off x="4267167" y="2545733"/>
            <a:ext cx="3324800" cy="4022000"/>
          </a:xfrm>
          <a:prstGeom prst="rect">
            <a:avLst/>
          </a:prstGeom>
        </p:spPr>
        <p:txBody>
          <a:bodyPr spcFirstLastPara="1" wrap="square" lIns="0" tIns="0" rIns="0" bIns="0"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81" name="Google Shape;81;p7"/>
          <p:cNvSpPr txBox="1">
            <a:spLocks noGrp="1"/>
          </p:cNvSpPr>
          <p:nvPr>
            <p:ph type="body" idx="2"/>
          </p:nvPr>
        </p:nvSpPr>
        <p:spPr>
          <a:xfrm>
            <a:off x="8257607" y="2545733"/>
            <a:ext cx="3324800" cy="4022000"/>
          </a:xfrm>
          <a:prstGeom prst="rect">
            <a:avLst/>
          </a:prstGeom>
        </p:spPr>
        <p:txBody>
          <a:bodyPr spcFirstLastPara="1" wrap="square" lIns="0" tIns="0" rIns="0" bIns="0"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82" name="Google Shape;82;p7"/>
          <p:cNvSpPr txBox="1">
            <a:spLocks noGrp="1"/>
          </p:cNvSpPr>
          <p:nvPr>
            <p:ph type="sldNum" idx="12"/>
          </p:nvPr>
        </p:nvSpPr>
        <p:spPr>
          <a:xfrm>
            <a:off x="345633" y="6232133"/>
            <a:ext cx="642000" cy="3268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4250671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3"/>
        <p:cNvGrpSpPr/>
        <p:nvPr/>
      </p:nvGrpSpPr>
      <p:grpSpPr>
        <a:xfrm>
          <a:off x="0" y="0"/>
          <a:ext cx="0" cy="0"/>
          <a:chOff x="0" y="0"/>
          <a:chExt cx="0" cy="0"/>
        </a:xfrm>
      </p:grpSpPr>
      <p:grpSp>
        <p:nvGrpSpPr>
          <p:cNvPr id="84" name="Google Shape;84;p8"/>
          <p:cNvGrpSpPr/>
          <p:nvPr/>
        </p:nvGrpSpPr>
        <p:grpSpPr>
          <a:xfrm>
            <a:off x="-157" y="-141"/>
            <a:ext cx="12191761" cy="6857756"/>
            <a:chOff x="2973586" y="2777133"/>
            <a:chExt cx="2856819" cy="1606935"/>
          </a:xfrm>
        </p:grpSpPr>
        <p:sp>
          <p:nvSpPr>
            <p:cNvPr id="85" name="Google Shape;85;p8"/>
            <p:cNvSpPr/>
            <p:nvPr/>
          </p:nvSpPr>
          <p:spPr>
            <a:xfrm>
              <a:off x="2973586" y="2944901"/>
              <a:ext cx="2856819" cy="1439167"/>
            </a:xfrm>
            <a:custGeom>
              <a:avLst/>
              <a:gdLst/>
              <a:ahLst/>
              <a:cxnLst/>
              <a:rect l="l" t="t" r="r" b="b"/>
              <a:pathLst>
                <a:path w="2856819" h="1439167" extrusionOk="0">
                  <a:moveTo>
                    <a:pt x="0" y="1439576"/>
                  </a:moveTo>
                  <a:lnTo>
                    <a:pt x="2856819" y="1439576"/>
                  </a:lnTo>
                  <a:lnTo>
                    <a:pt x="2856819" y="0"/>
                  </a:lnTo>
                  <a:lnTo>
                    <a:pt x="0" y="503855"/>
                  </a:lnTo>
                  <a:lnTo>
                    <a:pt x="0" y="1439576"/>
                  </a:lnTo>
                  <a:close/>
                </a:path>
              </a:pathLst>
            </a:custGeom>
            <a:solidFill>
              <a:srgbClr val="FFFFFF"/>
            </a:soli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86" name="Google Shape;86;p8"/>
            <p:cNvSpPr/>
            <p:nvPr/>
          </p:nvSpPr>
          <p:spPr>
            <a:xfrm>
              <a:off x="3669936" y="2777133"/>
              <a:ext cx="1203732" cy="211335"/>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87" name="Google Shape;87;p8"/>
            <p:cNvSpPr/>
            <p:nvPr/>
          </p:nvSpPr>
          <p:spPr>
            <a:xfrm>
              <a:off x="2973586" y="2900141"/>
              <a:ext cx="249971" cy="211335"/>
            </a:xfrm>
            <a:custGeom>
              <a:avLst/>
              <a:gdLst/>
              <a:ahLst/>
              <a:cxnLst/>
              <a:rect l="l" t="t" r="r" b="b"/>
              <a:pathLst>
                <a:path w="249971" h="211335" extrusionOk="0">
                  <a:moveTo>
                    <a:pt x="0" y="44087"/>
                  </a:moveTo>
                  <a:lnTo>
                    <a:pt x="0" y="212263"/>
                  </a:lnTo>
                  <a:lnTo>
                    <a:pt x="249972" y="168176"/>
                  </a:lnTo>
                  <a:lnTo>
                    <a:pt x="249972" y="0"/>
                  </a:lnTo>
                  <a:lnTo>
                    <a:pt x="0" y="44087"/>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88" name="Google Shape;88;p8"/>
            <p:cNvSpPr/>
            <p:nvPr/>
          </p:nvSpPr>
          <p:spPr>
            <a:xfrm>
              <a:off x="2973586" y="3176135"/>
              <a:ext cx="592194" cy="272355"/>
            </a:xfrm>
            <a:custGeom>
              <a:avLst/>
              <a:gdLst/>
              <a:ahLst/>
              <a:cxnLst/>
              <a:rect l="l" t="t" r="r" b="b"/>
              <a:pathLst>
                <a:path w="592194" h="272355" extrusionOk="0">
                  <a:moveTo>
                    <a:pt x="0" y="104445"/>
                  </a:moveTo>
                  <a:lnTo>
                    <a:pt x="0" y="272620"/>
                  </a:lnTo>
                  <a:lnTo>
                    <a:pt x="592195" y="168176"/>
                  </a:lnTo>
                  <a:lnTo>
                    <a:pt x="592195" y="0"/>
                  </a:lnTo>
                  <a:lnTo>
                    <a:pt x="0" y="104445"/>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89" name="Google Shape;89;p8"/>
            <p:cNvSpPr/>
            <p:nvPr/>
          </p:nvSpPr>
          <p:spPr>
            <a:xfrm>
              <a:off x="5446520" y="2777133"/>
              <a:ext cx="383885" cy="235148"/>
            </a:xfrm>
            <a:custGeom>
              <a:avLst/>
              <a:gdLst/>
              <a:ahLst/>
              <a:cxnLst/>
              <a:rect l="l" t="t" r="r" b="b"/>
              <a:pathLst>
                <a:path w="383885" h="235148" extrusionOk="0">
                  <a:moveTo>
                    <a:pt x="383885" y="0"/>
                  </a:moveTo>
                  <a:lnTo>
                    <a:pt x="381571" y="0"/>
                  </a:lnTo>
                  <a:lnTo>
                    <a:pt x="0" y="67297"/>
                  </a:lnTo>
                  <a:lnTo>
                    <a:pt x="0" y="235473"/>
                  </a:lnTo>
                  <a:lnTo>
                    <a:pt x="383885" y="167768"/>
                  </a:lnTo>
                  <a:lnTo>
                    <a:pt x="38388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90" name="Google Shape;90;p8"/>
            <p:cNvSpPr/>
            <p:nvPr/>
          </p:nvSpPr>
          <p:spPr>
            <a:xfrm>
              <a:off x="2973586" y="2964659"/>
              <a:ext cx="837702" cy="315515"/>
            </a:xfrm>
            <a:custGeom>
              <a:avLst/>
              <a:gdLst/>
              <a:ahLst/>
              <a:cxnLst/>
              <a:rect l="l" t="t" r="r" b="b"/>
              <a:pathLst>
                <a:path w="837702" h="315515" extrusionOk="0">
                  <a:moveTo>
                    <a:pt x="0" y="147745"/>
                  </a:moveTo>
                  <a:lnTo>
                    <a:pt x="0" y="315920"/>
                  </a:lnTo>
                  <a:lnTo>
                    <a:pt x="837703" y="168176"/>
                  </a:lnTo>
                  <a:lnTo>
                    <a:pt x="837703" y="0"/>
                  </a:lnTo>
                  <a:lnTo>
                    <a:pt x="0" y="14774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grpSp>
      <p:sp>
        <p:nvSpPr>
          <p:cNvPr id="91" name="Google Shape;91;p8"/>
          <p:cNvSpPr txBox="1">
            <a:spLocks noGrp="1"/>
          </p:cNvSpPr>
          <p:nvPr>
            <p:ph type="title"/>
          </p:nvPr>
        </p:nvSpPr>
        <p:spPr>
          <a:xfrm>
            <a:off x="609600" y="-133"/>
            <a:ext cx="7315200" cy="24192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 name="Google Shape;92;p8"/>
          <p:cNvSpPr txBox="1">
            <a:spLocks noGrp="1"/>
          </p:cNvSpPr>
          <p:nvPr>
            <p:ph type="body" idx="1"/>
          </p:nvPr>
        </p:nvSpPr>
        <p:spPr>
          <a:xfrm>
            <a:off x="609600"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93" name="Google Shape;93;p8"/>
          <p:cNvSpPr txBox="1">
            <a:spLocks noGrp="1"/>
          </p:cNvSpPr>
          <p:nvPr>
            <p:ph type="body" idx="2"/>
          </p:nvPr>
        </p:nvSpPr>
        <p:spPr>
          <a:xfrm>
            <a:off x="4386984"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94" name="Google Shape;94;p8"/>
          <p:cNvSpPr txBox="1">
            <a:spLocks noGrp="1"/>
          </p:cNvSpPr>
          <p:nvPr>
            <p:ph type="body" idx="3"/>
          </p:nvPr>
        </p:nvSpPr>
        <p:spPr>
          <a:xfrm>
            <a:off x="8164400"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95" name="Google Shape;95;p8"/>
          <p:cNvSpPr txBox="1">
            <a:spLocks noGrp="1"/>
          </p:cNvSpPr>
          <p:nvPr>
            <p:ph type="sldNum" idx="12"/>
          </p:nvPr>
        </p:nvSpPr>
        <p:spPr>
          <a:xfrm>
            <a:off x="345633" y="6232133"/>
            <a:ext cx="642000" cy="3268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986999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157" y="-141"/>
            <a:ext cx="12191761" cy="6857756"/>
            <a:chOff x="2973586" y="2777133"/>
            <a:chExt cx="2856819" cy="1606935"/>
          </a:xfrm>
        </p:grpSpPr>
        <p:sp>
          <p:nvSpPr>
            <p:cNvPr id="98" name="Google Shape;98;p9"/>
            <p:cNvSpPr/>
            <p:nvPr/>
          </p:nvSpPr>
          <p:spPr>
            <a:xfrm>
              <a:off x="2973586" y="2944901"/>
              <a:ext cx="2856819" cy="1439167"/>
            </a:xfrm>
            <a:custGeom>
              <a:avLst/>
              <a:gdLst/>
              <a:ahLst/>
              <a:cxnLst/>
              <a:rect l="l" t="t" r="r" b="b"/>
              <a:pathLst>
                <a:path w="2856819" h="1439167" extrusionOk="0">
                  <a:moveTo>
                    <a:pt x="0" y="1439576"/>
                  </a:moveTo>
                  <a:lnTo>
                    <a:pt x="2856819" y="1439576"/>
                  </a:lnTo>
                  <a:lnTo>
                    <a:pt x="2856819" y="0"/>
                  </a:lnTo>
                  <a:lnTo>
                    <a:pt x="0" y="503855"/>
                  </a:lnTo>
                  <a:lnTo>
                    <a:pt x="0" y="1439576"/>
                  </a:lnTo>
                  <a:close/>
                </a:path>
              </a:pathLst>
            </a:custGeom>
            <a:solidFill>
              <a:srgbClr val="FFFFFF"/>
            </a:soli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99" name="Google Shape;99;p9"/>
            <p:cNvSpPr/>
            <p:nvPr/>
          </p:nvSpPr>
          <p:spPr>
            <a:xfrm>
              <a:off x="3669936" y="2777133"/>
              <a:ext cx="1203732" cy="211335"/>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00" name="Google Shape;100;p9"/>
            <p:cNvSpPr/>
            <p:nvPr/>
          </p:nvSpPr>
          <p:spPr>
            <a:xfrm>
              <a:off x="2973586" y="2900141"/>
              <a:ext cx="249971" cy="211335"/>
            </a:xfrm>
            <a:custGeom>
              <a:avLst/>
              <a:gdLst/>
              <a:ahLst/>
              <a:cxnLst/>
              <a:rect l="l" t="t" r="r" b="b"/>
              <a:pathLst>
                <a:path w="249971" h="211335" extrusionOk="0">
                  <a:moveTo>
                    <a:pt x="0" y="44087"/>
                  </a:moveTo>
                  <a:lnTo>
                    <a:pt x="0" y="212263"/>
                  </a:lnTo>
                  <a:lnTo>
                    <a:pt x="249972" y="168176"/>
                  </a:lnTo>
                  <a:lnTo>
                    <a:pt x="249972" y="0"/>
                  </a:lnTo>
                  <a:lnTo>
                    <a:pt x="0" y="44087"/>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01" name="Google Shape;101;p9"/>
            <p:cNvSpPr/>
            <p:nvPr/>
          </p:nvSpPr>
          <p:spPr>
            <a:xfrm>
              <a:off x="2973586" y="3176135"/>
              <a:ext cx="592194" cy="272355"/>
            </a:xfrm>
            <a:custGeom>
              <a:avLst/>
              <a:gdLst/>
              <a:ahLst/>
              <a:cxnLst/>
              <a:rect l="l" t="t" r="r" b="b"/>
              <a:pathLst>
                <a:path w="592194" h="272355" extrusionOk="0">
                  <a:moveTo>
                    <a:pt x="0" y="104445"/>
                  </a:moveTo>
                  <a:lnTo>
                    <a:pt x="0" y="272620"/>
                  </a:lnTo>
                  <a:lnTo>
                    <a:pt x="592195" y="168176"/>
                  </a:lnTo>
                  <a:lnTo>
                    <a:pt x="592195" y="0"/>
                  </a:lnTo>
                  <a:lnTo>
                    <a:pt x="0" y="104445"/>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02" name="Google Shape;102;p9"/>
            <p:cNvSpPr/>
            <p:nvPr/>
          </p:nvSpPr>
          <p:spPr>
            <a:xfrm>
              <a:off x="5446520" y="2777133"/>
              <a:ext cx="383885" cy="235148"/>
            </a:xfrm>
            <a:custGeom>
              <a:avLst/>
              <a:gdLst/>
              <a:ahLst/>
              <a:cxnLst/>
              <a:rect l="l" t="t" r="r" b="b"/>
              <a:pathLst>
                <a:path w="383885" h="235148" extrusionOk="0">
                  <a:moveTo>
                    <a:pt x="383885" y="0"/>
                  </a:moveTo>
                  <a:lnTo>
                    <a:pt x="381571" y="0"/>
                  </a:lnTo>
                  <a:lnTo>
                    <a:pt x="0" y="67297"/>
                  </a:lnTo>
                  <a:lnTo>
                    <a:pt x="0" y="235473"/>
                  </a:lnTo>
                  <a:lnTo>
                    <a:pt x="383885" y="167768"/>
                  </a:lnTo>
                  <a:lnTo>
                    <a:pt x="38388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03" name="Google Shape;103;p9"/>
            <p:cNvSpPr/>
            <p:nvPr/>
          </p:nvSpPr>
          <p:spPr>
            <a:xfrm>
              <a:off x="2973586" y="2964659"/>
              <a:ext cx="837702" cy="315515"/>
            </a:xfrm>
            <a:custGeom>
              <a:avLst/>
              <a:gdLst/>
              <a:ahLst/>
              <a:cxnLst/>
              <a:rect l="l" t="t" r="r" b="b"/>
              <a:pathLst>
                <a:path w="837702" h="315515" extrusionOk="0">
                  <a:moveTo>
                    <a:pt x="0" y="147745"/>
                  </a:moveTo>
                  <a:lnTo>
                    <a:pt x="0" y="315920"/>
                  </a:lnTo>
                  <a:lnTo>
                    <a:pt x="837703" y="168176"/>
                  </a:lnTo>
                  <a:lnTo>
                    <a:pt x="837703" y="0"/>
                  </a:lnTo>
                  <a:lnTo>
                    <a:pt x="0" y="14774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grpSp>
      <p:sp>
        <p:nvSpPr>
          <p:cNvPr id="104" name="Google Shape;104;p9"/>
          <p:cNvSpPr txBox="1">
            <a:spLocks noGrp="1"/>
          </p:cNvSpPr>
          <p:nvPr>
            <p:ph type="title"/>
          </p:nvPr>
        </p:nvSpPr>
        <p:spPr>
          <a:xfrm>
            <a:off x="609600" y="-133"/>
            <a:ext cx="7315200" cy="24192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5" name="Google Shape;105;p9"/>
          <p:cNvSpPr txBox="1">
            <a:spLocks noGrp="1"/>
          </p:cNvSpPr>
          <p:nvPr>
            <p:ph type="sldNum" idx="12"/>
          </p:nvPr>
        </p:nvSpPr>
        <p:spPr>
          <a:xfrm>
            <a:off x="345633" y="6232133"/>
            <a:ext cx="642000" cy="3268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770263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6"/>
        <p:cNvGrpSpPr/>
        <p:nvPr/>
      </p:nvGrpSpPr>
      <p:grpSpPr>
        <a:xfrm>
          <a:off x="0" y="0"/>
          <a:ext cx="0" cy="0"/>
          <a:chOff x="0" y="0"/>
          <a:chExt cx="0" cy="0"/>
        </a:xfrm>
      </p:grpSpPr>
      <p:grpSp>
        <p:nvGrpSpPr>
          <p:cNvPr id="107" name="Google Shape;107;p10"/>
          <p:cNvGrpSpPr/>
          <p:nvPr/>
        </p:nvGrpSpPr>
        <p:grpSpPr>
          <a:xfrm>
            <a:off x="-157" y="1"/>
            <a:ext cx="12191761" cy="6859497"/>
            <a:chOff x="2973586" y="0"/>
            <a:chExt cx="2856819" cy="1607343"/>
          </a:xfrm>
        </p:grpSpPr>
        <p:sp>
          <p:nvSpPr>
            <p:cNvPr id="108" name="Google Shape;108;p10"/>
            <p:cNvSpPr/>
            <p:nvPr/>
          </p:nvSpPr>
          <p:spPr>
            <a:xfrm>
              <a:off x="2973586" y="0"/>
              <a:ext cx="2856819" cy="1607343"/>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09" name="Google Shape;109;p10"/>
            <p:cNvSpPr/>
            <p:nvPr/>
          </p:nvSpPr>
          <p:spPr>
            <a:xfrm>
              <a:off x="2973586" y="278850"/>
              <a:ext cx="319904" cy="223242"/>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10" name="Google Shape;110;p10"/>
            <p:cNvSpPr/>
            <p:nvPr/>
          </p:nvSpPr>
          <p:spPr>
            <a:xfrm>
              <a:off x="4446633" y="0"/>
              <a:ext cx="1380795" cy="242589"/>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11" name="Google Shape;111;p10"/>
            <p:cNvSpPr/>
            <p:nvPr/>
          </p:nvSpPr>
          <p:spPr>
            <a:xfrm>
              <a:off x="2973586" y="131406"/>
              <a:ext cx="202358" cy="202406"/>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12" name="Google Shape;112;p10"/>
            <p:cNvSpPr/>
            <p:nvPr/>
          </p:nvSpPr>
          <p:spPr>
            <a:xfrm>
              <a:off x="3669936" y="0"/>
              <a:ext cx="1203732" cy="211335"/>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grpSp>
      <p:sp>
        <p:nvSpPr>
          <p:cNvPr id="113" name="Google Shape;113;p10"/>
          <p:cNvSpPr txBox="1">
            <a:spLocks noGrp="1"/>
          </p:cNvSpPr>
          <p:nvPr>
            <p:ph type="body" idx="1"/>
          </p:nvPr>
        </p:nvSpPr>
        <p:spPr>
          <a:xfrm>
            <a:off x="609600" y="2459033"/>
            <a:ext cx="2920000" cy="3612400"/>
          </a:xfrm>
          <a:prstGeom prst="rect">
            <a:avLst/>
          </a:prstGeom>
        </p:spPr>
        <p:txBody>
          <a:bodyPr spcFirstLastPara="1" wrap="square" lIns="0" tIns="0" rIns="0" bIns="0" anchor="t" anchorCtr="0">
            <a:noAutofit/>
          </a:bodyPr>
          <a:lstStyle>
            <a:lvl1pPr marL="609585" lvl="0" indent="-304792">
              <a:spcBef>
                <a:spcPts val="480"/>
              </a:spcBef>
              <a:spcAft>
                <a:spcPts val="0"/>
              </a:spcAft>
              <a:buSzPts val="1600"/>
              <a:buNone/>
              <a:defRPr sz="2133"/>
            </a:lvl1pPr>
          </a:lstStyle>
          <a:p>
            <a:endParaRPr/>
          </a:p>
        </p:txBody>
      </p:sp>
      <p:sp>
        <p:nvSpPr>
          <p:cNvPr id="114" name="Google Shape;114;p10"/>
          <p:cNvSpPr txBox="1">
            <a:spLocks noGrp="1"/>
          </p:cNvSpPr>
          <p:nvPr>
            <p:ph type="sldNum" idx="12"/>
          </p:nvPr>
        </p:nvSpPr>
        <p:spPr>
          <a:xfrm>
            <a:off x="345633" y="6232133"/>
            <a:ext cx="642000" cy="3268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259864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516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5"/>
        <p:cNvGrpSpPr/>
        <p:nvPr/>
      </p:nvGrpSpPr>
      <p:grpSpPr>
        <a:xfrm>
          <a:off x="0" y="0"/>
          <a:ext cx="0" cy="0"/>
          <a:chOff x="0" y="0"/>
          <a:chExt cx="0" cy="0"/>
        </a:xfrm>
      </p:grpSpPr>
      <p:grpSp>
        <p:nvGrpSpPr>
          <p:cNvPr id="116" name="Google Shape;116;p11"/>
          <p:cNvGrpSpPr/>
          <p:nvPr/>
        </p:nvGrpSpPr>
        <p:grpSpPr>
          <a:xfrm>
            <a:off x="-157" y="1"/>
            <a:ext cx="12191761" cy="6859497"/>
            <a:chOff x="2973586" y="0"/>
            <a:chExt cx="2856819" cy="1607343"/>
          </a:xfrm>
        </p:grpSpPr>
        <p:sp>
          <p:nvSpPr>
            <p:cNvPr id="117" name="Google Shape;117;p11"/>
            <p:cNvSpPr/>
            <p:nvPr/>
          </p:nvSpPr>
          <p:spPr>
            <a:xfrm>
              <a:off x="2973586" y="0"/>
              <a:ext cx="2856819" cy="1607343"/>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18" name="Google Shape;118;p11"/>
            <p:cNvSpPr/>
            <p:nvPr/>
          </p:nvSpPr>
          <p:spPr>
            <a:xfrm>
              <a:off x="2973586" y="278850"/>
              <a:ext cx="319904" cy="223242"/>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19" name="Google Shape;119;p11"/>
            <p:cNvSpPr/>
            <p:nvPr/>
          </p:nvSpPr>
          <p:spPr>
            <a:xfrm>
              <a:off x="4446633" y="0"/>
              <a:ext cx="1380795" cy="242589"/>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20" name="Google Shape;120;p11"/>
            <p:cNvSpPr/>
            <p:nvPr/>
          </p:nvSpPr>
          <p:spPr>
            <a:xfrm>
              <a:off x="2973586" y="131406"/>
              <a:ext cx="202358" cy="202406"/>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21" name="Google Shape;121;p11"/>
            <p:cNvSpPr/>
            <p:nvPr/>
          </p:nvSpPr>
          <p:spPr>
            <a:xfrm>
              <a:off x="3669936" y="0"/>
              <a:ext cx="1203732" cy="211335"/>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grpSp>
      <p:sp>
        <p:nvSpPr>
          <p:cNvPr id="122" name="Google Shape;122;p11"/>
          <p:cNvSpPr txBox="1">
            <a:spLocks noGrp="1"/>
          </p:cNvSpPr>
          <p:nvPr>
            <p:ph type="sldNum" idx="12"/>
          </p:nvPr>
        </p:nvSpPr>
        <p:spPr>
          <a:xfrm>
            <a:off x="345633" y="6232133"/>
            <a:ext cx="642000" cy="3268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1137587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123"/>
        <p:cNvGrpSpPr/>
        <p:nvPr/>
      </p:nvGrpSpPr>
      <p:grpSpPr>
        <a:xfrm>
          <a:off x="0" y="0"/>
          <a:ext cx="0" cy="0"/>
          <a:chOff x="0" y="0"/>
          <a:chExt cx="0" cy="0"/>
        </a:xfrm>
      </p:grpSpPr>
      <p:grpSp>
        <p:nvGrpSpPr>
          <p:cNvPr id="124" name="Google Shape;124;p12"/>
          <p:cNvGrpSpPr/>
          <p:nvPr/>
        </p:nvGrpSpPr>
        <p:grpSpPr>
          <a:xfrm>
            <a:off x="-317" y="-267"/>
            <a:ext cx="12191761" cy="6857736"/>
            <a:chOff x="6316957" y="5250656"/>
            <a:chExt cx="2856819" cy="1606930"/>
          </a:xfrm>
        </p:grpSpPr>
        <p:sp>
          <p:nvSpPr>
            <p:cNvPr id="125" name="Google Shape;125;p12"/>
            <p:cNvSpPr/>
            <p:nvPr/>
          </p:nvSpPr>
          <p:spPr>
            <a:xfrm>
              <a:off x="6316957" y="6351571"/>
              <a:ext cx="2856819" cy="506015"/>
            </a:xfrm>
            <a:custGeom>
              <a:avLst/>
              <a:gdLst/>
              <a:ahLst/>
              <a:cxnLst/>
              <a:rect l="l" t="t" r="r" b="b"/>
              <a:pathLst>
                <a:path w="2856819" h="506015" extrusionOk="0">
                  <a:moveTo>
                    <a:pt x="0" y="506429"/>
                  </a:moveTo>
                  <a:lnTo>
                    <a:pt x="2856819" y="506429"/>
                  </a:lnTo>
                  <a:lnTo>
                    <a:pt x="2856819" y="0"/>
                  </a:lnTo>
                  <a:lnTo>
                    <a:pt x="0" y="503856"/>
                  </a:lnTo>
                  <a:lnTo>
                    <a:pt x="0" y="506429"/>
                  </a:lnTo>
                  <a:close/>
                </a:path>
              </a:pathLst>
            </a:custGeom>
            <a:solidFill>
              <a:srgbClr val="FFFFFF"/>
            </a:soli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26" name="Google Shape;126;p12"/>
            <p:cNvSpPr/>
            <p:nvPr/>
          </p:nvSpPr>
          <p:spPr>
            <a:xfrm>
              <a:off x="7306428" y="5250656"/>
              <a:ext cx="1434361" cy="253007"/>
            </a:xfrm>
            <a:custGeom>
              <a:avLst/>
              <a:gdLst/>
              <a:ahLst/>
              <a:cxnLst/>
              <a:rect l="l" t="t" r="r" b="b"/>
              <a:pathLst>
                <a:path w="1434361" h="253007" extrusionOk="0">
                  <a:moveTo>
                    <a:pt x="481099" y="0"/>
                  </a:moveTo>
                  <a:lnTo>
                    <a:pt x="0" y="84851"/>
                  </a:lnTo>
                  <a:lnTo>
                    <a:pt x="0" y="253027"/>
                  </a:lnTo>
                  <a:lnTo>
                    <a:pt x="1434642" y="0"/>
                  </a:lnTo>
                  <a:lnTo>
                    <a:pt x="481099"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27" name="Google Shape;127;p12"/>
            <p:cNvSpPr/>
            <p:nvPr/>
          </p:nvSpPr>
          <p:spPr>
            <a:xfrm>
              <a:off x="6316957" y="6512738"/>
              <a:ext cx="989471" cy="342304"/>
            </a:xfrm>
            <a:custGeom>
              <a:avLst/>
              <a:gdLst/>
              <a:ahLst/>
              <a:cxnLst/>
              <a:rect l="l" t="t" r="r" b="b"/>
              <a:pathLst>
                <a:path w="989471" h="342304" extrusionOk="0">
                  <a:moveTo>
                    <a:pt x="0" y="174513"/>
                  </a:moveTo>
                  <a:lnTo>
                    <a:pt x="0" y="342688"/>
                  </a:lnTo>
                  <a:lnTo>
                    <a:pt x="989471" y="168176"/>
                  </a:lnTo>
                  <a:lnTo>
                    <a:pt x="989471" y="0"/>
                  </a:lnTo>
                  <a:lnTo>
                    <a:pt x="0" y="174513"/>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28" name="Google Shape;128;p12"/>
            <p:cNvSpPr/>
            <p:nvPr/>
          </p:nvSpPr>
          <p:spPr>
            <a:xfrm>
              <a:off x="8885118" y="6183395"/>
              <a:ext cx="288657" cy="218777"/>
            </a:xfrm>
            <a:custGeom>
              <a:avLst/>
              <a:gdLst/>
              <a:ahLst/>
              <a:cxnLst/>
              <a:rect l="l" t="t" r="r" b="b"/>
              <a:pathLst>
                <a:path w="288657" h="218777" extrusionOk="0">
                  <a:moveTo>
                    <a:pt x="288658" y="0"/>
                  </a:moveTo>
                  <a:lnTo>
                    <a:pt x="0" y="50911"/>
                  </a:lnTo>
                  <a:lnTo>
                    <a:pt x="0" y="219087"/>
                  </a:lnTo>
                  <a:lnTo>
                    <a:pt x="288658" y="168176"/>
                  </a:lnTo>
                  <a:lnTo>
                    <a:pt x="288658"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29" name="Google Shape;129;p12"/>
            <p:cNvSpPr/>
            <p:nvPr/>
          </p:nvSpPr>
          <p:spPr>
            <a:xfrm>
              <a:off x="6316957" y="6431950"/>
              <a:ext cx="493991" cy="254496"/>
            </a:xfrm>
            <a:custGeom>
              <a:avLst/>
              <a:gdLst/>
              <a:ahLst/>
              <a:cxnLst/>
              <a:rect l="l" t="t" r="r" b="b"/>
              <a:pathLst>
                <a:path w="493991" h="254496" extrusionOk="0">
                  <a:moveTo>
                    <a:pt x="0" y="87125"/>
                  </a:moveTo>
                  <a:lnTo>
                    <a:pt x="0" y="255301"/>
                  </a:lnTo>
                  <a:lnTo>
                    <a:pt x="493992" y="168176"/>
                  </a:lnTo>
                  <a:lnTo>
                    <a:pt x="493992" y="0"/>
                  </a:lnTo>
                  <a:lnTo>
                    <a:pt x="0" y="8712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30" name="Google Shape;130;p12"/>
            <p:cNvSpPr/>
            <p:nvPr/>
          </p:nvSpPr>
          <p:spPr>
            <a:xfrm>
              <a:off x="9029447" y="6015219"/>
              <a:ext cx="144328" cy="193476"/>
            </a:xfrm>
            <a:custGeom>
              <a:avLst/>
              <a:gdLst/>
              <a:ahLst/>
              <a:cxnLst/>
              <a:rect l="l" t="t" r="r" b="b"/>
              <a:pathLst>
                <a:path w="144328" h="193476" extrusionOk="0">
                  <a:moveTo>
                    <a:pt x="144329" y="0"/>
                  </a:moveTo>
                  <a:lnTo>
                    <a:pt x="0" y="25456"/>
                  </a:lnTo>
                  <a:lnTo>
                    <a:pt x="0" y="193632"/>
                  </a:lnTo>
                  <a:lnTo>
                    <a:pt x="144329" y="168176"/>
                  </a:lnTo>
                  <a:lnTo>
                    <a:pt x="144329"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31" name="Google Shape;131;p12"/>
            <p:cNvSpPr/>
            <p:nvPr/>
          </p:nvSpPr>
          <p:spPr>
            <a:xfrm>
              <a:off x="8224479" y="5847043"/>
              <a:ext cx="949297" cy="334863"/>
            </a:xfrm>
            <a:custGeom>
              <a:avLst/>
              <a:gdLst/>
              <a:ahLst/>
              <a:cxnLst/>
              <a:rect l="l" t="t" r="r" b="b"/>
              <a:pathLst>
                <a:path w="949297" h="334863" extrusionOk="0">
                  <a:moveTo>
                    <a:pt x="949297" y="0"/>
                  </a:moveTo>
                  <a:lnTo>
                    <a:pt x="0" y="167427"/>
                  </a:lnTo>
                  <a:lnTo>
                    <a:pt x="0" y="335603"/>
                  </a:lnTo>
                  <a:lnTo>
                    <a:pt x="949297" y="168176"/>
                  </a:lnTo>
                  <a:lnTo>
                    <a:pt x="949297"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32" name="Google Shape;132;p12"/>
            <p:cNvSpPr/>
            <p:nvPr/>
          </p:nvSpPr>
          <p:spPr>
            <a:xfrm>
              <a:off x="6677035" y="5840035"/>
              <a:ext cx="629392" cy="278308"/>
            </a:xfrm>
            <a:custGeom>
              <a:avLst/>
              <a:gdLst/>
              <a:ahLst/>
              <a:cxnLst/>
              <a:rect l="l" t="t" r="r" b="b"/>
              <a:pathLst>
                <a:path w="629392" h="278308" extrusionOk="0">
                  <a:moveTo>
                    <a:pt x="0" y="111005"/>
                  </a:moveTo>
                  <a:lnTo>
                    <a:pt x="0" y="279181"/>
                  </a:lnTo>
                  <a:lnTo>
                    <a:pt x="629393" y="168176"/>
                  </a:lnTo>
                  <a:lnTo>
                    <a:pt x="629393" y="0"/>
                  </a:lnTo>
                  <a:lnTo>
                    <a:pt x="0" y="111005"/>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33" name="Google Shape;133;p12"/>
            <p:cNvSpPr/>
            <p:nvPr/>
          </p:nvSpPr>
          <p:spPr>
            <a:xfrm>
              <a:off x="6316957" y="5716734"/>
              <a:ext cx="735035" cy="297656"/>
            </a:xfrm>
            <a:custGeom>
              <a:avLst/>
              <a:gdLst/>
              <a:ahLst/>
              <a:cxnLst/>
              <a:rect l="l" t="t" r="r" b="b"/>
              <a:pathLst>
                <a:path w="735035" h="297656" extrusionOk="0">
                  <a:moveTo>
                    <a:pt x="0" y="129638"/>
                  </a:moveTo>
                  <a:lnTo>
                    <a:pt x="0" y="297814"/>
                  </a:lnTo>
                  <a:lnTo>
                    <a:pt x="735036" y="168176"/>
                  </a:lnTo>
                  <a:lnTo>
                    <a:pt x="735036" y="0"/>
                  </a:lnTo>
                  <a:lnTo>
                    <a:pt x="0" y="129638"/>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sp>
          <p:nvSpPr>
            <p:cNvPr id="134" name="Google Shape;134;p12"/>
            <p:cNvSpPr/>
            <p:nvPr/>
          </p:nvSpPr>
          <p:spPr>
            <a:xfrm>
              <a:off x="8703591" y="5342516"/>
              <a:ext cx="470184" cy="250031"/>
            </a:xfrm>
            <a:custGeom>
              <a:avLst/>
              <a:gdLst/>
              <a:ahLst/>
              <a:cxnLst/>
              <a:rect l="l" t="t" r="r" b="b"/>
              <a:pathLst>
                <a:path w="470184" h="250031" extrusionOk="0">
                  <a:moveTo>
                    <a:pt x="470185" y="0"/>
                  </a:moveTo>
                  <a:lnTo>
                    <a:pt x="0" y="82927"/>
                  </a:lnTo>
                  <a:lnTo>
                    <a:pt x="0" y="251103"/>
                  </a:lnTo>
                  <a:lnTo>
                    <a:pt x="470185" y="168176"/>
                  </a:lnTo>
                  <a:lnTo>
                    <a:pt x="470185"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defTabSz="1219170">
                <a:buClr>
                  <a:srgbClr val="000000"/>
                </a:buClr>
                <a:buFont typeface="Arial"/>
                <a:buNone/>
                <a:defRPr/>
              </a:pPr>
              <a:endParaRPr sz="2400" kern="0">
                <a:solidFill>
                  <a:srgbClr val="000000"/>
                </a:solidFill>
                <a:latin typeface="Calibri"/>
                <a:ea typeface="Calibri"/>
                <a:cs typeface="Calibri"/>
                <a:sym typeface="Calibri"/>
              </a:endParaRPr>
            </a:p>
          </p:txBody>
        </p:sp>
      </p:grpSp>
      <p:sp>
        <p:nvSpPr>
          <p:cNvPr id="135" name="Google Shape;135;p12"/>
          <p:cNvSpPr txBox="1">
            <a:spLocks noGrp="1"/>
          </p:cNvSpPr>
          <p:nvPr>
            <p:ph type="sldNum" idx="12"/>
          </p:nvPr>
        </p:nvSpPr>
        <p:spPr>
          <a:xfrm>
            <a:off x="345633" y="6232133"/>
            <a:ext cx="642000" cy="326800"/>
          </a:xfrm>
          <a:prstGeom prst="rect">
            <a:avLst/>
          </a:prstGeom>
        </p:spPr>
        <p:txBody>
          <a:bodyPr spcFirstLastPara="1" wrap="square" lIns="0" tIns="0" rIns="0" bIns="0" anchor="b"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02730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D6475A-8782-5B4C-A490-F74C6B0100D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EF5FCB0-DC7F-134C-8533-01ED206B853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BB46CA5-9F88-1441-AD60-C687C6AB5F2A}"/>
              </a:ext>
            </a:extLst>
          </p:cNvPr>
          <p:cNvSpPr>
            <a:spLocks noGrp="1"/>
          </p:cNvSpPr>
          <p:nvPr>
            <p:ph type="dt" sz="half" idx="10"/>
          </p:nvPr>
        </p:nvSpPr>
        <p:spPr>
          <a:xfrm>
            <a:off x="838200" y="6356350"/>
            <a:ext cx="2743200" cy="365125"/>
          </a:xfrm>
          <a:prstGeom prst="rect">
            <a:avLst/>
          </a:prstGeom>
        </p:spPr>
        <p:txBody>
          <a:bodyPr/>
          <a:lstStyle/>
          <a:p>
            <a:fld id="{517D9410-282B-6A4B-B82D-B2EB7552007E}" type="datetimeFigureOut">
              <a:rPr lang="en-US" smtClean="0"/>
              <a:t>24-Dec-19</a:t>
            </a:fld>
            <a:endParaRPr lang="en-US"/>
          </a:p>
        </p:txBody>
      </p:sp>
      <p:sp>
        <p:nvSpPr>
          <p:cNvPr id="5" name="Footer Placeholder 4">
            <a:extLst>
              <a:ext uri="{FF2B5EF4-FFF2-40B4-BE49-F238E27FC236}">
                <a16:creationId xmlns="" xmlns:a16="http://schemas.microsoft.com/office/drawing/2014/main" id="{6F4ED2F9-CF64-1947-BF11-3A6346E05B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A77A5A1-2766-DB4C-8FA9-24606AB6B9E0}"/>
              </a:ext>
            </a:extLst>
          </p:cNvPr>
          <p:cNvSpPr>
            <a:spLocks noGrp="1"/>
          </p:cNvSpPr>
          <p:nvPr>
            <p:ph type="sldNum" sz="quarter" idx="12"/>
          </p:nvPr>
        </p:nvSpPr>
        <p:spPr>
          <a:xfrm>
            <a:off x="8610600" y="6356350"/>
            <a:ext cx="2743200" cy="365125"/>
          </a:xfrm>
          <a:prstGeom prst="rect">
            <a:avLst/>
          </a:prstGeom>
        </p:spPr>
        <p:txBody>
          <a:bodyPr/>
          <a:lstStyle/>
          <a:p>
            <a:fld id="{8F4C0FDB-43AE-D54F-86AB-6F274804834F}" type="slidenum">
              <a:rPr lang="en-US" smtClean="0"/>
              <a:t>‹#›</a:t>
            </a:fld>
            <a:endParaRPr lang="en-US"/>
          </a:p>
        </p:txBody>
      </p:sp>
    </p:spTree>
    <p:extLst>
      <p:ext uri="{BB962C8B-B14F-4D97-AF65-F5344CB8AC3E}">
        <p14:creationId xmlns:p14="http://schemas.microsoft.com/office/powerpoint/2010/main" val="2299046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B67A61-08A4-334C-867F-D0B6A69341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93FD70A-EE53-BA49-A7C9-9F3B32F41C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5410CD9-AF48-7D40-9A13-767DC16EFE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0CA841A-DE83-D946-A0A6-F76EE99911D3}"/>
              </a:ext>
            </a:extLst>
          </p:cNvPr>
          <p:cNvSpPr>
            <a:spLocks noGrp="1"/>
          </p:cNvSpPr>
          <p:nvPr>
            <p:ph type="dt" sz="half" idx="10"/>
          </p:nvPr>
        </p:nvSpPr>
        <p:spPr>
          <a:xfrm>
            <a:off x="838200" y="6356350"/>
            <a:ext cx="2743200" cy="365125"/>
          </a:xfrm>
          <a:prstGeom prst="rect">
            <a:avLst/>
          </a:prstGeom>
        </p:spPr>
        <p:txBody>
          <a:bodyPr/>
          <a:lstStyle/>
          <a:p>
            <a:fld id="{517D9410-282B-6A4B-B82D-B2EB7552007E}" type="datetimeFigureOut">
              <a:rPr lang="en-US" smtClean="0"/>
              <a:t>24-Dec-19</a:t>
            </a:fld>
            <a:endParaRPr lang="en-US"/>
          </a:p>
        </p:txBody>
      </p:sp>
      <p:sp>
        <p:nvSpPr>
          <p:cNvPr id="6" name="Footer Placeholder 5">
            <a:extLst>
              <a:ext uri="{FF2B5EF4-FFF2-40B4-BE49-F238E27FC236}">
                <a16:creationId xmlns="" xmlns:a16="http://schemas.microsoft.com/office/drawing/2014/main" id="{85B818A8-B8B7-BF45-A8D0-CB0B00D9F8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8969011F-68C3-694B-B226-D228E4655515}"/>
              </a:ext>
            </a:extLst>
          </p:cNvPr>
          <p:cNvSpPr>
            <a:spLocks noGrp="1"/>
          </p:cNvSpPr>
          <p:nvPr>
            <p:ph type="sldNum" sz="quarter" idx="12"/>
          </p:nvPr>
        </p:nvSpPr>
        <p:spPr>
          <a:xfrm>
            <a:off x="8610600" y="6356350"/>
            <a:ext cx="2743200" cy="365125"/>
          </a:xfrm>
          <a:prstGeom prst="rect">
            <a:avLst/>
          </a:prstGeom>
        </p:spPr>
        <p:txBody>
          <a:bodyPr/>
          <a:lstStyle/>
          <a:p>
            <a:fld id="{8F4C0FDB-43AE-D54F-86AB-6F274804834F}" type="slidenum">
              <a:rPr lang="en-US" smtClean="0"/>
              <a:t>‹#›</a:t>
            </a:fld>
            <a:endParaRPr lang="en-US"/>
          </a:p>
        </p:txBody>
      </p:sp>
    </p:spTree>
    <p:extLst>
      <p:ext uri="{BB962C8B-B14F-4D97-AF65-F5344CB8AC3E}">
        <p14:creationId xmlns:p14="http://schemas.microsoft.com/office/powerpoint/2010/main" val="646664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8B3363-8DAC-A549-8ACE-85C4C8FC6B4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FEAD457-7915-B940-9BAF-B788A42C1A5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BD5B2AF-F9CA-534C-81A1-C81718A372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BC549CB-81FB-D944-91FB-D66E833529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9101E31-D220-D747-BFCA-00D3F23F499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BE883DF-0E30-8C46-BF67-E4A991CF2C8E}"/>
              </a:ext>
            </a:extLst>
          </p:cNvPr>
          <p:cNvSpPr>
            <a:spLocks noGrp="1"/>
          </p:cNvSpPr>
          <p:nvPr>
            <p:ph type="dt" sz="half" idx="10"/>
          </p:nvPr>
        </p:nvSpPr>
        <p:spPr>
          <a:xfrm>
            <a:off x="838200" y="6356350"/>
            <a:ext cx="2743200" cy="365125"/>
          </a:xfrm>
          <a:prstGeom prst="rect">
            <a:avLst/>
          </a:prstGeom>
        </p:spPr>
        <p:txBody>
          <a:bodyPr/>
          <a:lstStyle/>
          <a:p>
            <a:fld id="{517D9410-282B-6A4B-B82D-B2EB7552007E}" type="datetimeFigureOut">
              <a:rPr lang="en-US" smtClean="0"/>
              <a:t>24-Dec-19</a:t>
            </a:fld>
            <a:endParaRPr lang="en-US"/>
          </a:p>
        </p:txBody>
      </p:sp>
      <p:sp>
        <p:nvSpPr>
          <p:cNvPr id="8" name="Footer Placeholder 7">
            <a:extLst>
              <a:ext uri="{FF2B5EF4-FFF2-40B4-BE49-F238E27FC236}">
                <a16:creationId xmlns="" xmlns:a16="http://schemas.microsoft.com/office/drawing/2014/main" id="{13C7F726-1C8F-3445-9F26-BF2B2ACDAB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7D2A2306-43E7-3244-A1F7-1337227ED7E2}"/>
              </a:ext>
            </a:extLst>
          </p:cNvPr>
          <p:cNvSpPr>
            <a:spLocks noGrp="1"/>
          </p:cNvSpPr>
          <p:nvPr>
            <p:ph type="sldNum" sz="quarter" idx="12"/>
          </p:nvPr>
        </p:nvSpPr>
        <p:spPr>
          <a:xfrm>
            <a:off x="8610600" y="6356350"/>
            <a:ext cx="2743200" cy="365125"/>
          </a:xfrm>
          <a:prstGeom prst="rect">
            <a:avLst/>
          </a:prstGeom>
        </p:spPr>
        <p:txBody>
          <a:bodyPr/>
          <a:lstStyle/>
          <a:p>
            <a:fld id="{8F4C0FDB-43AE-D54F-86AB-6F274804834F}" type="slidenum">
              <a:rPr lang="en-US" smtClean="0"/>
              <a:t>‹#›</a:t>
            </a:fld>
            <a:endParaRPr lang="en-US"/>
          </a:p>
        </p:txBody>
      </p:sp>
    </p:spTree>
    <p:extLst>
      <p:ext uri="{BB962C8B-B14F-4D97-AF65-F5344CB8AC3E}">
        <p14:creationId xmlns:p14="http://schemas.microsoft.com/office/powerpoint/2010/main" val="3321401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10AA44-905E-2C4E-9614-9C90697CC6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C2C2B570-73B3-474F-851C-856654BCB1B2}"/>
              </a:ext>
            </a:extLst>
          </p:cNvPr>
          <p:cNvSpPr>
            <a:spLocks noGrp="1"/>
          </p:cNvSpPr>
          <p:nvPr>
            <p:ph type="dt" sz="half" idx="10"/>
          </p:nvPr>
        </p:nvSpPr>
        <p:spPr>
          <a:xfrm>
            <a:off x="838200" y="6356350"/>
            <a:ext cx="2743200" cy="365125"/>
          </a:xfrm>
          <a:prstGeom prst="rect">
            <a:avLst/>
          </a:prstGeom>
        </p:spPr>
        <p:txBody>
          <a:bodyPr/>
          <a:lstStyle/>
          <a:p>
            <a:fld id="{517D9410-282B-6A4B-B82D-B2EB7552007E}" type="datetimeFigureOut">
              <a:rPr lang="en-US" smtClean="0"/>
              <a:t>24-Dec-19</a:t>
            </a:fld>
            <a:endParaRPr lang="en-US"/>
          </a:p>
        </p:txBody>
      </p:sp>
      <p:sp>
        <p:nvSpPr>
          <p:cNvPr id="4" name="Footer Placeholder 3">
            <a:extLst>
              <a:ext uri="{FF2B5EF4-FFF2-40B4-BE49-F238E27FC236}">
                <a16:creationId xmlns="" xmlns:a16="http://schemas.microsoft.com/office/drawing/2014/main" id="{4751D77A-34D3-734A-94F6-54F4D3A4D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8E4BD6F2-E01C-174E-B786-F32ED3E493EB}"/>
              </a:ext>
            </a:extLst>
          </p:cNvPr>
          <p:cNvSpPr>
            <a:spLocks noGrp="1"/>
          </p:cNvSpPr>
          <p:nvPr>
            <p:ph type="sldNum" sz="quarter" idx="12"/>
          </p:nvPr>
        </p:nvSpPr>
        <p:spPr>
          <a:xfrm>
            <a:off x="8610600" y="6356350"/>
            <a:ext cx="2743200" cy="365125"/>
          </a:xfrm>
          <a:prstGeom prst="rect">
            <a:avLst/>
          </a:prstGeom>
        </p:spPr>
        <p:txBody>
          <a:bodyPr/>
          <a:lstStyle/>
          <a:p>
            <a:fld id="{8F4C0FDB-43AE-D54F-86AB-6F274804834F}" type="slidenum">
              <a:rPr lang="en-US" smtClean="0"/>
              <a:t>‹#›</a:t>
            </a:fld>
            <a:endParaRPr lang="en-US"/>
          </a:p>
        </p:txBody>
      </p:sp>
    </p:spTree>
    <p:extLst>
      <p:ext uri="{BB962C8B-B14F-4D97-AF65-F5344CB8AC3E}">
        <p14:creationId xmlns:p14="http://schemas.microsoft.com/office/powerpoint/2010/main" val="902511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B1EA7BA-643C-4241-8C6C-4D2C3489B12E}"/>
              </a:ext>
            </a:extLst>
          </p:cNvPr>
          <p:cNvSpPr>
            <a:spLocks noGrp="1"/>
          </p:cNvSpPr>
          <p:nvPr>
            <p:ph type="dt" sz="half" idx="10"/>
          </p:nvPr>
        </p:nvSpPr>
        <p:spPr>
          <a:xfrm>
            <a:off x="838200" y="6356350"/>
            <a:ext cx="2743200" cy="365125"/>
          </a:xfrm>
          <a:prstGeom prst="rect">
            <a:avLst/>
          </a:prstGeom>
        </p:spPr>
        <p:txBody>
          <a:bodyPr/>
          <a:lstStyle/>
          <a:p>
            <a:fld id="{517D9410-282B-6A4B-B82D-B2EB7552007E}" type="datetimeFigureOut">
              <a:rPr lang="en-US" smtClean="0"/>
              <a:t>24-Dec-19</a:t>
            </a:fld>
            <a:endParaRPr lang="en-US"/>
          </a:p>
        </p:txBody>
      </p:sp>
      <p:sp>
        <p:nvSpPr>
          <p:cNvPr id="3" name="Footer Placeholder 2">
            <a:extLst>
              <a:ext uri="{FF2B5EF4-FFF2-40B4-BE49-F238E27FC236}">
                <a16:creationId xmlns="" xmlns:a16="http://schemas.microsoft.com/office/drawing/2014/main" id="{3D5A42B0-BC64-0A49-900B-5F7548884F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1E4FF9B7-C613-E34E-96AB-8A3990FE166C}"/>
              </a:ext>
            </a:extLst>
          </p:cNvPr>
          <p:cNvSpPr>
            <a:spLocks noGrp="1"/>
          </p:cNvSpPr>
          <p:nvPr>
            <p:ph type="sldNum" sz="quarter" idx="12"/>
          </p:nvPr>
        </p:nvSpPr>
        <p:spPr>
          <a:xfrm>
            <a:off x="8610600" y="6356350"/>
            <a:ext cx="2743200" cy="365125"/>
          </a:xfrm>
          <a:prstGeom prst="rect">
            <a:avLst/>
          </a:prstGeom>
        </p:spPr>
        <p:txBody>
          <a:bodyPr/>
          <a:lstStyle/>
          <a:p>
            <a:fld id="{8F4C0FDB-43AE-D54F-86AB-6F274804834F}" type="slidenum">
              <a:rPr lang="en-US" smtClean="0"/>
              <a:t>‹#›</a:t>
            </a:fld>
            <a:endParaRPr lang="en-US"/>
          </a:p>
        </p:txBody>
      </p:sp>
    </p:spTree>
    <p:extLst>
      <p:ext uri="{BB962C8B-B14F-4D97-AF65-F5344CB8AC3E}">
        <p14:creationId xmlns:p14="http://schemas.microsoft.com/office/powerpoint/2010/main" val="10593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35B306-40D7-FD41-BD47-63BE62FC80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C7810AE-9BAA-9044-A87D-FB42B4A386C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8A2B71E-317A-B44C-9C42-64B6E2F21F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E92D620-6684-A240-A661-B07C8B2A4C6E}"/>
              </a:ext>
            </a:extLst>
          </p:cNvPr>
          <p:cNvSpPr>
            <a:spLocks noGrp="1"/>
          </p:cNvSpPr>
          <p:nvPr>
            <p:ph type="dt" sz="half" idx="10"/>
          </p:nvPr>
        </p:nvSpPr>
        <p:spPr>
          <a:xfrm>
            <a:off x="838200" y="6356350"/>
            <a:ext cx="2743200" cy="365125"/>
          </a:xfrm>
          <a:prstGeom prst="rect">
            <a:avLst/>
          </a:prstGeom>
        </p:spPr>
        <p:txBody>
          <a:bodyPr/>
          <a:lstStyle/>
          <a:p>
            <a:fld id="{517D9410-282B-6A4B-B82D-B2EB7552007E}" type="datetimeFigureOut">
              <a:rPr lang="en-US" smtClean="0"/>
              <a:t>24-Dec-19</a:t>
            </a:fld>
            <a:endParaRPr lang="en-US"/>
          </a:p>
        </p:txBody>
      </p:sp>
      <p:sp>
        <p:nvSpPr>
          <p:cNvPr id="6" name="Footer Placeholder 5">
            <a:extLst>
              <a:ext uri="{FF2B5EF4-FFF2-40B4-BE49-F238E27FC236}">
                <a16:creationId xmlns="" xmlns:a16="http://schemas.microsoft.com/office/drawing/2014/main" id="{53260C83-84F8-7345-9AE2-46F7B03F9C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C57FAB8-92A5-5A4F-9325-85E821997DCF}"/>
              </a:ext>
            </a:extLst>
          </p:cNvPr>
          <p:cNvSpPr>
            <a:spLocks noGrp="1"/>
          </p:cNvSpPr>
          <p:nvPr>
            <p:ph type="sldNum" sz="quarter" idx="12"/>
          </p:nvPr>
        </p:nvSpPr>
        <p:spPr>
          <a:xfrm>
            <a:off x="8610600" y="6356350"/>
            <a:ext cx="2743200" cy="365125"/>
          </a:xfrm>
          <a:prstGeom prst="rect">
            <a:avLst/>
          </a:prstGeom>
        </p:spPr>
        <p:txBody>
          <a:bodyPr/>
          <a:lstStyle/>
          <a:p>
            <a:fld id="{8F4C0FDB-43AE-D54F-86AB-6F274804834F}" type="slidenum">
              <a:rPr lang="en-US" smtClean="0"/>
              <a:t>‹#›</a:t>
            </a:fld>
            <a:endParaRPr lang="en-US"/>
          </a:p>
        </p:txBody>
      </p:sp>
    </p:spTree>
    <p:extLst>
      <p:ext uri="{BB962C8B-B14F-4D97-AF65-F5344CB8AC3E}">
        <p14:creationId xmlns:p14="http://schemas.microsoft.com/office/powerpoint/2010/main" val="2363436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7C627D-042E-614F-9271-ABC1CC2E0A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1C01D8E-D0A1-F24C-B6E7-CFEB32E6384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BD03328-41A5-9547-A415-7DD9BFE2EE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D467DE9-F416-4146-85D5-CCD1BB6AD410}"/>
              </a:ext>
            </a:extLst>
          </p:cNvPr>
          <p:cNvSpPr>
            <a:spLocks noGrp="1"/>
          </p:cNvSpPr>
          <p:nvPr>
            <p:ph type="dt" sz="half" idx="10"/>
          </p:nvPr>
        </p:nvSpPr>
        <p:spPr>
          <a:xfrm>
            <a:off x="838200" y="6356350"/>
            <a:ext cx="2743200" cy="365125"/>
          </a:xfrm>
          <a:prstGeom prst="rect">
            <a:avLst/>
          </a:prstGeom>
        </p:spPr>
        <p:txBody>
          <a:bodyPr/>
          <a:lstStyle/>
          <a:p>
            <a:fld id="{517D9410-282B-6A4B-B82D-B2EB7552007E}" type="datetimeFigureOut">
              <a:rPr lang="en-US" smtClean="0"/>
              <a:t>24-Dec-19</a:t>
            </a:fld>
            <a:endParaRPr lang="en-US"/>
          </a:p>
        </p:txBody>
      </p:sp>
      <p:sp>
        <p:nvSpPr>
          <p:cNvPr id="6" name="Footer Placeholder 5">
            <a:extLst>
              <a:ext uri="{FF2B5EF4-FFF2-40B4-BE49-F238E27FC236}">
                <a16:creationId xmlns="" xmlns:a16="http://schemas.microsoft.com/office/drawing/2014/main" id="{E38BD458-4185-814B-B3EB-1A1A0F17B4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3EEF45C-BF59-3249-97EC-C8251B45DFF6}"/>
              </a:ext>
            </a:extLst>
          </p:cNvPr>
          <p:cNvSpPr>
            <a:spLocks noGrp="1"/>
          </p:cNvSpPr>
          <p:nvPr>
            <p:ph type="sldNum" sz="quarter" idx="12"/>
          </p:nvPr>
        </p:nvSpPr>
        <p:spPr>
          <a:xfrm>
            <a:off x="8610600" y="6356350"/>
            <a:ext cx="2743200" cy="365125"/>
          </a:xfrm>
          <a:prstGeom prst="rect">
            <a:avLst/>
          </a:prstGeom>
        </p:spPr>
        <p:txBody>
          <a:bodyPr/>
          <a:lstStyle/>
          <a:p>
            <a:fld id="{8F4C0FDB-43AE-D54F-86AB-6F274804834F}" type="slidenum">
              <a:rPr lang="en-US" smtClean="0"/>
              <a:t>‹#›</a:t>
            </a:fld>
            <a:endParaRPr lang="en-US"/>
          </a:p>
        </p:txBody>
      </p:sp>
    </p:spTree>
    <p:extLst>
      <p:ext uri="{BB962C8B-B14F-4D97-AF65-F5344CB8AC3E}">
        <p14:creationId xmlns:p14="http://schemas.microsoft.com/office/powerpoint/2010/main" val="3233983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016"/>
            <a:ext cx="12192000" cy="6860032"/>
          </a:xfrm>
          <a:prstGeom prst="rect">
            <a:avLst/>
          </a:prstGeom>
        </p:spPr>
      </p:pic>
    </p:spTree>
    <p:extLst>
      <p:ext uri="{BB962C8B-B14F-4D97-AF65-F5344CB8AC3E}">
        <p14:creationId xmlns:p14="http://schemas.microsoft.com/office/powerpoint/2010/main" val="825401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50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504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50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504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504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2CA388"/>
            </a:gs>
            <a:gs pos="100000">
              <a:srgbClr val="A6D683"/>
            </a:gs>
          </a:gsLst>
          <a:lin ang="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133"/>
            <a:ext cx="7315200" cy="2419200"/>
          </a:xfrm>
          <a:prstGeom prst="rect">
            <a:avLst/>
          </a:prstGeom>
          <a:noFill/>
          <a:ln>
            <a:noFill/>
          </a:ln>
          <a:effectLst>
            <a:outerShdw blurRad="28575" dist="9525" dir="5400000" algn="bl" rotWithShape="0">
              <a:srgbClr val="00001A">
                <a:alpha val="15000"/>
              </a:srgbClr>
            </a:outerShdw>
          </a:effectLst>
        </p:spPr>
        <p:txBody>
          <a:bodyPr spcFirstLastPara="1" wrap="square" lIns="0" tIns="0" rIns="0" bIns="0" anchor="ctr" anchorCtr="0">
            <a:noAutofit/>
          </a:bodyPr>
          <a:lstStyle>
            <a:lvl1pPr lvl="0">
              <a:spcBef>
                <a:spcPts val="0"/>
              </a:spcBef>
              <a:spcAft>
                <a:spcPts val="0"/>
              </a:spcAft>
              <a:buClr>
                <a:srgbClr val="FFFFFF"/>
              </a:buClr>
              <a:buSzPts val="3200"/>
              <a:buFont typeface="Roboto Slab"/>
              <a:buNone/>
              <a:defRPr sz="3200" b="1">
                <a:solidFill>
                  <a:srgbClr val="FFFFFF"/>
                </a:solidFill>
                <a:latin typeface="Roboto Slab"/>
                <a:ea typeface="Roboto Slab"/>
                <a:cs typeface="Roboto Slab"/>
                <a:sym typeface="Roboto Slab"/>
              </a:defRPr>
            </a:lvl1pPr>
            <a:lvl2pPr lvl="1">
              <a:spcBef>
                <a:spcPts val="0"/>
              </a:spcBef>
              <a:spcAft>
                <a:spcPts val="0"/>
              </a:spcAft>
              <a:buClr>
                <a:srgbClr val="FFFFFF"/>
              </a:buClr>
              <a:buSzPts val="3200"/>
              <a:buFont typeface="Roboto Slab"/>
              <a:buNone/>
              <a:defRPr sz="3200" b="1">
                <a:solidFill>
                  <a:srgbClr val="FFFFFF"/>
                </a:solidFill>
                <a:latin typeface="Roboto Slab"/>
                <a:ea typeface="Roboto Slab"/>
                <a:cs typeface="Roboto Slab"/>
                <a:sym typeface="Roboto Slab"/>
              </a:defRPr>
            </a:lvl2pPr>
            <a:lvl3pPr lvl="2">
              <a:spcBef>
                <a:spcPts val="0"/>
              </a:spcBef>
              <a:spcAft>
                <a:spcPts val="0"/>
              </a:spcAft>
              <a:buClr>
                <a:srgbClr val="FFFFFF"/>
              </a:buClr>
              <a:buSzPts val="3200"/>
              <a:buFont typeface="Roboto Slab"/>
              <a:buNone/>
              <a:defRPr sz="3200" b="1">
                <a:solidFill>
                  <a:srgbClr val="FFFFFF"/>
                </a:solidFill>
                <a:latin typeface="Roboto Slab"/>
                <a:ea typeface="Roboto Slab"/>
                <a:cs typeface="Roboto Slab"/>
                <a:sym typeface="Roboto Slab"/>
              </a:defRPr>
            </a:lvl3pPr>
            <a:lvl4pPr lvl="3">
              <a:spcBef>
                <a:spcPts val="0"/>
              </a:spcBef>
              <a:spcAft>
                <a:spcPts val="0"/>
              </a:spcAft>
              <a:buClr>
                <a:srgbClr val="FFFFFF"/>
              </a:buClr>
              <a:buSzPts val="3200"/>
              <a:buFont typeface="Roboto Slab"/>
              <a:buNone/>
              <a:defRPr sz="3200" b="1">
                <a:solidFill>
                  <a:srgbClr val="FFFFFF"/>
                </a:solidFill>
                <a:latin typeface="Roboto Slab"/>
                <a:ea typeface="Roboto Slab"/>
                <a:cs typeface="Roboto Slab"/>
                <a:sym typeface="Roboto Slab"/>
              </a:defRPr>
            </a:lvl4pPr>
            <a:lvl5pPr lvl="4">
              <a:spcBef>
                <a:spcPts val="0"/>
              </a:spcBef>
              <a:spcAft>
                <a:spcPts val="0"/>
              </a:spcAft>
              <a:buClr>
                <a:srgbClr val="FFFFFF"/>
              </a:buClr>
              <a:buSzPts val="3200"/>
              <a:buFont typeface="Roboto Slab"/>
              <a:buNone/>
              <a:defRPr sz="3200" b="1">
                <a:solidFill>
                  <a:srgbClr val="FFFFFF"/>
                </a:solidFill>
                <a:latin typeface="Roboto Slab"/>
                <a:ea typeface="Roboto Slab"/>
                <a:cs typeface="Roboto Slab"/>
                <a:sym typeface="Roboto Slab"/>
              </a:defRPr>
            </a:lvl5pPr>
            <a:lvl6pPr lvl="5">
              <a:spcBef>
                <a:spcPts val="0"/>
              </a:spcBef>
              <a:spcAft>
                <a:spcPts val="0"/>
              </a:spcAft>
              <a:buClr>
                <a:srgbClr val="FFFFFF"/>
              </a:buClr>
              <a:buSzPts val="3200"/>
              <a:buFont typeface="Roboto Slab"/>
              <a:buNone/>
              <a:defRPr sz="3200" b="1">
                <a:solidFill>
                  <a:srgbClr val="FFFFFF"/>
                </a:solidFill>
                <a:latin typeface="Roboto Slab"/>
                <a:ea typeface="Roboto Slab"/>
                <a:cs typeface="Roboto Slab"/>
                <a:sym typeface="Roboto Slab"/>
              </a:defRPr>
            </a:lvl6pPr>
            <a:lvl7pPr lvl="6">
              <a:spcBef>
                <a:spcPts val="0"/>
              </a:spcBef>
              <a:spcAft>
                <a:spcPts val="0"/>
              </a:spcAft>
              <a:buClr>
                <a:srgbClr val="FFFFFF"/>
              </a:buClr>
              <a:buSzPts val="3200"/>
              <a:buFont typeface="Roboto Slab"/>
              <a:buNone/>
              <a:defRPr sz="3200" b="1">
                <a:solidFill>
                  <a:srgbClr val="FFFFFF"/>
                </a:solidFill>
                <a:latin typeface="Roboto Slab"/>
                <a:ea typeface="Roboto Slab"/>
                <a:cs typeface="Roboto Slab"/>
                <a:sym typeface="Roboto Slab"/>
              </a:defRPr>
            </a:lvl7pPr>
            <a:lvl8pPr lvl="7">
              <a:spcBef>
                <a:spcPts val="0"/>
              </a:spcBef>
              <a:spcAft>
                <a:spcPts val="0"/>
              </a:spcAft>
              <a:buClr>
                <a:srgbClr val="FFFFFF"/>
              </a:buClr>
              <a:buSzPts val="3200"/>
              <a:buFont typeface="Roboto Slab"/>
              <a:buNone/>
              <a:defRPr sz="3200" b="1">
                <a:solidFill>
                  <a:srgbClr val="FFFFFF"/>
                </a:solidFill>
                <a:latin typeface="Roboto Slab"/>
                <a:ea typeface="Roboto Slab"/>
                <a:cs typeface="Roboto Slab"/>
                <a:sym typeface="Roboto Slab"/>
              </a:defRPr>
            </a:lvl8pPr>
            <a:lvl9pPr lvl="8">
              <a:spcBef>
                <a:spcPts val="0"/>
              </a:spcBef>
              <a:spcAft>
                <a:spcPts val="0"/>
              </a:spcAft>
              <a:buClr>
                <a:srgbClr val="FFFFFF"/>
              </a:buClr>
              <a:buSzPts val="3200"/>
              <a:buFont typeface="Roboto Slab"/>
              <a:buNone/>
              <a:defRPr sz="3200" b="1">
                <a:solidFill>
                  <a:srgbClr val="FFFFFF"/>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4267200" y="2545733"/>
            <a:ext cx="7315200" cy="3686400"/>
          </a:xfrm>
          <a:prstGeom prst="rect">
            <a:avLst/>
          </a:prstGeom>
          <a:noFill/>
          <a:ln>
            <a:noFill/>
          </a:ln>
        </p:spPr>
        <p:txBody>
          <a:bodyPr spcFirstLastPara="1" wrap="square" lIns="0" tIns="0" rIns="0" bIns="0" anchor="t" anchorCtr="0">
            <a:noAutofit/>
          </a:bodyPr>
          <a:lstStyle>
            <a:lvl1pPr marL="457200" lvl="0" indent="-381000">
              <a:lnSpc>
                <a:spcPct val="115000"/>
              </a:lnSpc>
              <a:spcBef>
                <a:spcPts val="600"/>
              </a:spcBef>
              <a:spcAft>
                <a:spcPts val="0"/>
              </a:spcAft>
              <a:buClr>
                <a:srgbClr val="A6D683"/>
              </a:buClr>
              <a:buSzPts val="2400"/>
              <a:buFont typeface="Chivo"/>
              <a:buChar char="▰"/>
              <a:defRPr sz="2400">
                <a:solidFill>
                  <a:srgbClr val="00001A"/>
                </a:solidFill>
                <a:latin typeface="Chivo"/>
                <a:ea typeface="Chivo"/>
                <a:cs typeface="Chivo"/>
                <a:sym typeface="Chivo"/>
              </a:defRPr>
            </a:lvl1pPr>
            <a:lvl2pPr marL="914400" lvl="1" indent="-381000">
              <a:lnSpc>
                <a:spcPct val="115000"/>
              </a:lnSpc>
              <a:spcBef>
                <a:spcPts val="0"/>
              </a:spcBef>
              <a:spcAft>
                <a:spcPts val="0"/>
              </a:spcAft>
              <a:buClr>
                <a:srgbClr val="9EB3C2"/>
              </a:buClr>
              <a:buSzPts val="2400"/>
              <a:buFont typeface="Chivo"/>
              <a:buChar char="▰"/>
              <a:defRPr sz="2400">
                <a:solidFill>
                  <a:srgbClr val="00001A"/>
                </a:solidFill>
                <a:latin typeface="Chivo"/>
                <a:ea typeface="Chivo"/>
                <a:cs typeface="Chivo"/>
                <a:sym typeface="Chivo"/>
              </a:defRPr>
            </a:lvl2pPr>
            <a:lvl3pPr marL="1371600" lvl="2" indent="-381000">
              <a:lnSpc>
                <a:spcPct val="115000"/>
              </a:lnSpc>
              <a:spcBef>
                <a:spcPts val="0"/>
              </a:spcBef>
              <a:spcAft>
                <a:spcPts val="0"/>
              </a:spcAft>
              <a:buClr>
                <a:srgbClr val="9EB3C2"/>
              </a:buClr>
              <a:buSzPts val="2400"/>
              <a:buFont typeface="Chivo"/>
              <a:buChar char="▰"/>
              <a:defRPr sz="2400">
                <a:solidFill>
                  <a:srgbClr val="00001A"/>
                </a:solidFill>
                <a:latin typeface="Chivo"/>
                <a:ea typeface="Chivo"/>
                <a:cs typeface="Chivo"/>
                <a:sym typeface="Chivo"/>
              </a:defRPr>
            </a:lvl3pPr>
            <a:lvl4pPr marL="1828800" lvl="3" indent="-381000">
              <a:lnSpc>
                <a:spcPct val="115000"/>
              </a:lnSpc>
              <a:spcBef>
                <a:spcPts val="0"/>
              </a:spcBef>
              <a:spcAft>
                <a:spcPts val="0"/>
              </a:spcAft>
              <a:buClr>
                <a:srgbClr val="9EB3C2"/>
              </a:buClr>
              <a:buSzPts val="2400"/>
              <a:buFont typeface="Chivo"/>
              <a:buChar char="▰"/>
              <a:defRPr sz="2400">
                <a:solidFill>
                  <a:srgbClr val="00001A"/>
                </a:solidFill>
                <a:latin typeface="Chivo"/>
                <a:ea typeface="Chivo"/>
                <a:cs typeface="Chivo"/>
                <a:sym typeface="Chivo"/>
              </a:defRPr>
            </a:lvl4pPr>
            <a:lvl5pPr marL="2286000" lvl="4" indent="-381000">
              <a:lnSpc>
                <a:spcPct val="115000"/>
              </a:lnSpc>
              <a:spcBef>
                <a:spcPts val="0"/>
              </a:spcBef>
              <a:spcAft>
                <a:spcPts val="0"/>
              </a:spcAft>
              <a:buClr>
                <a:srgbClr val="9EB3C2"/>
              </a:buClr>
              <a:buSzPts val="2400"/>
              <a:buFont typeface="Chivo"/>
              <a:buChar char="▰"/>
              <a:defRPr sz="2400">
                <a:solidFill>
                  <a:srgbClr val="00001A"/>
                </a:solidFill>
                <a:latin typeface="Chivo"/>
                <a:ea typeface="Chivo"/>
                <a:cs typeface="Chivo"/>
                <a:sym typeface="Chivo"/>
              </a:defRPr>
            </a:lvl5pPr>
            <a:lvl6pPr marL="2743200" lvl="5" indent="-381000">
              <a:lnSpc>
                <a:spcPct val="115000"/>
              </a:lnSpc>
              <a:spcBef>
                <a:spcPts val="0"/>
              </a:spcBef>
              <a:spcAft>
                <a:spcPts val="0"/>
              </a:spcAft>
              <a:buClr>
                <a:srgbClr val="9EB3C2"/>
              </a:buClr>
              <a:buSzPts val="2400"/>
              <a:buFont typeface="Chivo"/>
              <a:buChar char="▰"/>
              <a:defRPr sz="2400">
                <a:solidFill>
                  <a:srgbClr val="00001A"/>
                </a:solidFill>
                <a:latin typeface="Chivo"/>
                <a:ea typeface="Chivo"/>
                <a:cs typeface="Chivo"/>
                <a:sym typeface="Chivo"/>
              </a:defRPr>
            </a:lvl6pPr>
            <a:lvl7pPr marL="3200400" lvl="6" indent="-381000">
              <a:lnSpc>
                <a:spcPct val="115000"/>
              </a:lnSpc>
              <a:spcBef>
                <a:spcPts val="0"/>
              </a:spcBef>
              <a:spcAft>
                <a:spcPts val="0"/>
              </a:spcAft>
              <a:buClr>
                <a:srgbClr val="9EB3C2"/>
              </a:buClr>
              <a:buSzPts val="2400"/>
              <a:buFont typeface="Chivo"/>
              <a:buChar char="▰"/>
              <a:defRPr sz="2400">
                <a:solidFill>
                  <a:srgbClr val="00001A"/>
                </a:solidFill>
                <a:latin typeface="Chivo"/>
                <a:ea typeface="Chivo"/>
                <a:cs typeface="Chivo"/>
                <a:sym typeface="Chivo"/>
              </a:defRPr>
            </a:lvl7pPr>
            <a:lvl8pPr marL="3657600" lvl="7" indent="-381000">
              <a:lnSpc>
                <a:spcPct val="115000"/>
              </a:lnSpc>
              <a:spcBef>
                <a:spcPts val="0"/>
              </a:spcBef>
              <a:spcAft>
                <a:spcPts val="0"/>
              </a:spcAft>
              <a:buClr>
                <a:srgbClr val="9EB3C2"/>
              </a:buClr>
              <a:buSzPts val="2400"/>
              <a:buFont typeface="Chivo"/>
              <a:buChar char="▰"/>
              <a:defRPr sz="2400">
                <a:solidFill>
                  <a:srgbClr val="00001A"/>
                </a:solidFill>
                <a:latin typeface="Chivo"/>
                <a:ea typeface="Chivo"/>
                <a:cs typeface="Chivo"/>
                <a:sym typeface="Chivo"/>
              </a:defRPr>
            </a:lvl8pPr>
            <a:lvl9pPr marL="4114800" lvl="8" indent="-381000">
              <a:lnSpc>
                <a:spcPct val="115000"/>
              </a:lnSpc>
              <a:spcBef>
                <a:spcPts val="0"/>
              </a:spcBef>
              <a:spcAft>
                <a:spcPts val="0"/>
              </a:spcAft>
              <a:buClr>
                <a:srgbClr val="9EB3C2"/>
              </a:buClr>
              <a:buSzPts val="2400"/>
              <a:buFont typeface="Chivo"/>
              <a:buChar char="▰"/>
              <a:defRPr sz="2400">
                <a:solidFill>
                  <a:srgbClr val="00001A"/>
                </a:solidFill>
                <a:latin typeface="Chivo"/>
                <a:ea typeface="Chivo"/>
                <a:cs typeface="Chivo"/>
                <a:sym typeface="Chivo"/>
              </a:defRPr>
            </a:lvl9pPr>
          </a:lstStyle>
          <a:p>
            <a:endParaRPr/>
          </a:p>
        </p:txBody>
      </p:sp>
      <p:sp>
        <p:nvSpPr>
          <p:cNvPr id="8" name="Google Shape;8;p1"/>
          <p:cNvSpPr txBox="1">
            <a:spLocks noGrp="1"/>
          </p:cNvSpPr>
          <p:nvPr>
            <p:ph type="sldNum" idx="12"/>
          </p:nvPr>
        </p:nvSpPr>
        <p:spPr>
          <a:xfrm>
            <a:off x="345633" y="6232133"/>
            <a:ext cx="642000" cy="326800"/>
          </a:xfrm>
          <a:prstGeom prst="rect">
            <a:avLst/>
          </a:prstGeom>
          <a:noFill/>
          <a:ln>
            <a:noFill/>
          </a:ln>
        </p:spPr>
        <p:txBody>
          <a:bodyPr spcFirstLastPara="1" wrap="square" lIns="0" tIns="0" rIns="0" bIns="0" anchor="b" anchorCtr="0">
            <a:noAutofit/>
          </a:bodyPr>
          <a:lstStyle>
            <a:lvl1pPr lvl="0">
              <a:buNone/>
              <a:defRPr sz="1600">
                <a:solidFill>
                  <a:srgbClr val="9EB3C2"/>
                </a:solidFill>
                <a:latin typeface="Chivo"/>
                <a:ea typeface="Chivo"/>
                <a:cs typeface="Chivo"/>
                <a:sym typeface="Chivo"/>
              </a:defRPr>
            </a:lvl1pPr>
            <a:lvl2pPr lvl="1">
              <a:buNone/>
              <a:defRPr sz="1600">
                <a:solidFill>
                  <a:srgbClr val="9EB3C2"/>
                </a:solidFill>
                <a:latin typeface="Chivo"/>
                <a:ea typeface="Chivo"/>
                <a:cs typeface="Chivo"/>
                <a:sym typeface="Chivo"/>
              </a:defRPr>
            </a:lvl2pPr>
            <a:lvl3pPr lvl="2">
              <a:buNone/>
              <a:defRPr sz="1600">
                <a:solidFill>
                  <a:srgbClr val="9EB3C2"/>
                </a:solidFill>
                <a:latin typeface="Chivo"/>
                <a:ea typeface="Chivo"/>
                <a:cs typeface="Chivo"/>
                <a:sym typeface="Chivo"/>
              </a:defRPr>
            </a:lvl3pPr>
            <a:lvl4pPr lvl="3">
              <a:buNone/>
              <a:defRPr sz="1600">
                <a:solidFill>
                  <a:srgbClr val="9EB3C2"/>
                </a:solidFill>
                <a:latin typeface="Chivo"/>
                <a:ea typeface="Chivo"/>
                <a:cs typeface="Chivo"/>
                <a:sym typeface="Chivo"/>
              </a:defRPr>
            </a:lvl4pPr>
            <a:lvl5pPr lvl="4">
              <a:buNone/>
              <a:defRPr sz="1600">
                <a:solidFill>
                  <a:srgbClr val="9EB3C2"/>
                </a:solidFill>
                <a:latin typeface="Chivo"/>
                <a:ea typeface="Chivo"/>
                <a:cs typeface="Chivo"/>
                <a:sym typeface="Chivo"/>
              </a:defRPr>
            </a:lvl5pPr>
            <a:lvl6pPr lvl="5">
              <a:buNone/>
              <a:defRPr sz="1600">
                <a:solidFill>
                  <a:srgbClr val="9EB3C2"/>
                </a:solidFill>
                <a:latin typeface="Chivo"/>
                <a:ea typeface="Chivo"/>
                <a:cs typeface="Chivo"/>
                <a:sym typeface="Chivo"/>
              </a:defRPr>
            </a:lvl6pPr>
            <a:lvl7pPr lvl="6">
              <a:buNone/>
              <a:defRPr sz="1600">
                <a:solidFill>
                  <a:srgbClr val="9EB3C2"/>
                </a:solidFill>
                <a:latin typeface="Chivo"/>
                <a:ea typeface="Chivo"/>
                <a:cs typeface="Chivo"/>
                <a:sym typeface="Chivo"/>
              </a:defRPr>
            </a:lvl7pPr>
            <a:lvl8pPr lvl="7">
              <a:buNone/>
              <a:defRPr sz="1600">
                <a:solidFill>
                  <a:srgbClr val="9EB3C2"/>
                </a:solidFill>
                <a:latin typeface="Chivo"/>
                <a:ea typeface="Chivo"/>
                <a:cs typeface="Chivo"/>
                <a:sym typeface="Chivo"/>
              </a:defRPr>
            </a:lvl8pPr>
            <a:lvl9pPr lvl="8">
              <a:buNone/>
              <a:defRPr sz="1600">
                <a:solidFill>
                  <a:srgbClr val="9EB3C2"/>
                </a:solidFill>
                <a:latin typeface="Chivo"/>
                <a:ea typeface="Chivo"/>
                <a:cs typeface="Chivo"/>
                <a:sym typeface="Chivo"/>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128813453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4.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8.png"/><Relationship Id="rId3" Type="http://schemas.openxmlformats.org/officeDocument/2006/relationships/image" Target="../media/image15.png"/><Relationship Id="rId12" Type="http://schemas.openxmlformats.org/officeDocument/2006/relationships/image" Target="../media/image29.svg"/><Relationship Id="rId2" Type="http://schemas.openxmlformats.org/officeDocument/2006/relationships/notesSlide" Target="../notesSlides/notesSlide10.xml"/><Relationship Id="rId16" Type="http://schemas.openxmlformats.org/officeDocument/2006/relationships/image" Target="../media/image20.png"/><Relationship Id="rId1" Type="http://schemas.openxmlformats.org/officeDocument/2006/relationships/slideLayout" Target="../slideLayouts/slideLayout2.xml"/><Relationship Id="rId11" Type="http://schemas.openxmlformats.org/officeDocument/2006/relationships/image" Target="../media/image17.png"/><Relationship Id="rId15" Type="http://schemas.openxmlformats.org/officeDocument/2006/relationships/image" Target="../media/image19.png"/><Relationship Id="rId10" Type="http://schemas.openxmlformats.org/officeDocument/2006/relationships/image" Target="../media/image24.svg"/><Relationship Id="rId9" Type="http://schemas.openxmlformats.org/officeDocument/2006/relationships/image" Target="../media/image16.png"/><Relationship Id="rId14" Type="http://schemas.openxmlformats.org/officeDocument/2006/relationships/image" Target="../media/image31.svg"/></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8.png"/><Relationship Id="rId3" Type="http://schemas.openxmlformats.org/officeDocument/2006/relationships/image" Target="../media/image15.png"/><Relationship Id="rId12" Type="http://schemas.openxmlformats.org/officeDocument/2006/relationships/image" Target="../media/image29.svg"/><Relationship Id="rId2" Type="http://schemas.openxmlformats.org/officeDocument/2006/relationships/notesSlide" Target="../notesSlides/notesSlide11.xml"/><Relationship Id="rId16" Type="http://schemas.openxmlformats.org/officeDocument/2006/relationships/image" Target="../media/image21.png"/><Relationship Id="rId1" Type="http://schemas.openxmlformats.org/officeDocument/2006/relationships/slideLayout" Target="../slideLayouts/slideLayout2.xml"/><Relationship Id="rId11" Type="http://schemas.openxmlformats.org/officeDocument/2006/relationships/image" Target="../media/image17.png"/><Relationship Id="rId15" Type="http://schemas.openxmlformats.org/officeDocument/2006/relationships/image" Target="../media/image20.png"/><Relationship Id="rId10" Type="http://schemas.openxmlformats.org/officeDocument/2006/relationships/image" Target="../media/image24.svg"/><Relationship Id="rId9" Type="http://schemas.openxmlformats.org/officeDocument/2006/relationships/image" Target="../media/image16.png"/><Relationship Id="rId14" Type="http://schemas.openxmlformats.org/officeDocument/2006/relationships/image" Target="../media/image31.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hart" Target="../charts/chart1.xml"/><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chart" Target="../charts/chart3.xml"/><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6.svg"/><Relationship Id="rId3"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11" Type="http://schemas.openxmlformats.org/officeDocument/2006/relationships/image" Target="../media/image33.png"/><Relationship Id="rId10" Type="http://schemas.openxmlformats.org/officeDocument/2006/relationships/image" Target="../media/image54.svg"/><Relationship Id="rId9" Type="http://schemas.openxmlformats.org/officeDocument/2006/relationships/image" Target="../media/image32.png"/><Relationship Id="rId4" Type="http://schemas.openxmlformats.org/officeDocument/2006/relationships/image" Target="../media/image48.svg"/></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2" name="Title 1">
            <a:extLst>
              <a:ext uri="{FF2B5EF4-FFF2-40B4-BE49-F238E27FC236}">
                <a16:creationId xmlns="" xmlns:a16="http://schemas.microsoft.com/office/drawing/2014/main" id="{E7195EE2-783B-EC41-8208-7F0C77E7FF2B}"/>
              </a:ext>
            </a:extLst>
          </p:cNvPr>
          <p:cNvSpPr>
            <a:spLocks noGrp="1"/>
          </p:cNvSpPr>
          <p:nvPr>
            <p:ph type="ctrTitle" idx="4294967295"/>
          </p:nvPr>
        </p:nvSpPr>
        <p:spPr>
          <a:xfrm>
            <a:off x="4553147" y="2874892"/>
            <a:ext cx="7638853" cy="1409374"/>
          </a:xfrm>
          <a:prstGeom prst="rect">
            <a:avLst/>
          </a:prstGeom>
          <a:noFill/>
        </p:spPr>
        <p:txBody>
          <a:bodyPr>
            <a:normAutofit fontScale="90000"/>
          </a:bodyPr>
          <a:lstStyle/>
          <a:p>
            <a:pPr algn="ctr"/>
            <a:r>
              <a:rPr lang="ka-GE" sz="3600" b="1" dirty="0">
                <a:solidFill>
                  <a:srgbClr val="2E5047"/>
                </a:solidFill>
                <a:latin typeface="BPG Banner ExtraSquare Caps" panose="02060504020202060204" pitchFamily="18" charset="0"/>
              </a:rPr>
              <a:t>პირველადი </a:t>
            </a:r>
            <a:r>
              <a:rPr lang="en-US" sz="3600" b="1" dirty="0" smtClean="0">
                <a:solidFill>
                  <a:srgbClr val="2E5047"/>
                </a:solidFill>
                <a:latin typeface="BPG Banner ExtraSquare Caps" panose="02060504020202060204" pitchFamily="18" charset="0"/>
              </a:rPr>
              <a:t/>
            </a:r>
            <a:br>
              <a:rPr lang="en-US" sz="3600" b="1" dirty="0" smtClean="0">
                <a:solidFill>
                  <a:srgbClr val="2E5047"/>
                </a:solidFill>
                <a:latin typeface="BPG Banner ExtraSquare Caps" panose="02060504020202060204" pitchFamily="18" charset="0"/>
              </a:rPr>
            </a:br>
            <a:r>
              <a:rPr lang="ka-GE" sz="3600" b="1" dirty="0" smtClean="0">
                <a:solidFill>
                  <a:srgbClr val="2E5047"/>
                </a:solidFill>
                <a:latin typeface="BPG Banner ExtraSquare Caps" panose="02060504020202060204" pitchFamily="18" charset="0"/>
              </a:rPr>
              <a:t>ჯანმრთელობის დაცვის </a:t>
            </a:r>
            <a:r>
              <a:rPr lang="en-US" sz="3600" b="1" dirty="0" smtClean="0">
                <a:solidFill>
                  <a:srgbClr val="2E5047"/>
                </a:solidFill>
                <a:latin typeface="BPG Banner ExtraSquare Caps" panose="02060504020202060204" pitchFamily="18" charset="0"/>
              </a:rPr>
              <a:t/>
            </a:r>
            <a:br>
              <a:rPr lang="en-US" sz="3600" b="1" dirty="0" smtClean="0">
                <a:solidFill>
                  <a:srgbClr val="2E5047"/>
                </a:solidFill>
                <a:latin typeface="BPG Banner ExtraSquare Caps" panose="02060504020202060204" pitchFamily="18" charset="0"/>
              </a:rPr>
            </a:br>
            <a:r>
              <a:rPr lang="ka-GE" sz="3600" b="1" dirty="0" smtClean="0">
                <a:solidFill>
                  <a:srgbClr val="2E5047"/>
                </a:solidFill>
                <a:latin typeface="BPG Banner ExtraSquare Caps" panose="02060504020202060204" pitchFamily="18" charset="0"/>
              </a:rPr>
              <a:t>(</a:t>
            </a:r>
            <a:r>
              <a:rPr lang="ka-GE" sz="3600" b="1" dirty="0">
                <a:solidFill>
                  <a:srgbClr val="2E5047"/>
                </a:solidFill>
                <a:latin typeface="BPG Banner ExtraSquare Caps" panose="02060504020202060204" pitchFamily="18" charset="0"/>
              </a:rPr>
              <a:t>პჯდ) რეფორმა </a:t>
            </a:r>
            <a:endParaRPr lang="en-US" sz="3600" b="1" dirty="0">
              <a:solidFill>
                <a:srgbClr val="2E5047"/>
              </a:solidFill>
              <a:latin typeface="BPG Banner ExtraSquare Caps" panose="02060504020202060204" pitchFamily="18" charset="0"/>
            </a:endParaRPr>
          </a:p>
        </p:txBody>
      </p:sp>
      <p:sp>
        <p:nvSpPr>
          <p:cNvPr id="5" name="AutoShape 4">
            <a:extLst>
              <a:ext uri="{FF2B5EF4-FFF2-40B4-BE49-F238E27FC236}">
                <a16:creationId xmlns="" xmlns:a16="http://schemas.microsoft.com/office/drawing/2014/main" id="{821AD243-17F6-DD49-971E-097E89FC0D68}"/>
              </a:ext>
            </a:extLst>
          </p:cNvPr>
          <p:cNvSpPr>
            <a:spLocks noChangeAspect="1" noChangeArrowheads="1"/>
          </p:cNvSpPr>
          <p:nvPr/>
        </p:nvSpPr>
        <p:spPr bwMode="auto">
          <a:xfrm>
            <a:off x="1365504" y="3276600"/>
            <a:ext cx="4882896" cy="48828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508" y="573770"/>
            <a:ext cx="3864930" cy="1134731"/>
          </a:xfrm>
          <a:prstGeom prst="rect">
            <a:avLst/>
          </a:prstGeom>
        </p:spPr>
      </p:pic>
    </p:spTree>
    <p:extLst>
      <p:ext uri="{BB962C8B-B14F-4D97-AF65-F5344CB8AC3E}">
        <p14:creationId xmlns:p14="http://schemas.microsoft.com/office/powerpoint/2010/main" val="746643749"/>
      </p:ext>
    </p:extLst>
  </p:cSld>
  <p:clrMapOvr>
    <a:masterClrMapping/>
  </p:clrMapOvr>
  <mc:AlternateContent xmlns:mc="http://schemas.openxmlformats.org/markup-compatibility/2006" xmlns:p14="http://schemas.microsoft.com/office/powerpoint/2010/main">
    <mc:Choice Requires="p14">
      <p:transition spd="slow" p14:dur="2000" advTm="4520"/>
    </mc:Choice>
    <mc:Fallback xmlns="">
      <p:transition spd="slow" advTm="452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Freeform 5">
            <a:extLst>
              <a:ext uri="{FF2B5EF4-FFF2-40B4-BE49-F238E27FC236}">
                <a16:creationId xmlns:a16="http://schemas.microsoft.com/office/drawing/2014/main" xmlns="" id="{2981D692-BCC2-4700-8847-BB97BF43550B}"/>
              </a:ext>
            </a:extLst>
          </p:cNvPr>
          <p:cNvSpPr>
            <a:spLocks/>
          </p:cNvSpPr>
          <p:nvPr/>
        </p:nvSpPr>
        <p:spPr bwMode="auto">
          <a:xfrm rot="10800000">
            <a:off x="4365926" y="3746698"/>
            <a:ext cx="4404873" cy="2195161"/>
          </a:xfrm>
          <a:custGeom>
            <a:avLst/>
            <a:gdLst>
              <a:gd name="T0" fmla="*/ 1345 w 2679"/>
              <a:gd name="T1" fmla="*/ 1118 h 1339"/>
              <a:gd name="T2" fmla="*/ 1699 w 2679"/>
              <a:gd name="T3" fmla="*/ 1334 h 1339"/>
              <a:gd name="T4" fmla="*/ 2679 w 2679"/>
              <a:gd name="T5" fmla="*/ 796 h 1339"/>
              <a:gd name="T6" fmla="*/ 2204 w 2679"/>
              <a:gd name="T7" fmla="*/ 267 h 1339"/>
              <a:gd name="T8" fmla="*/ 1345 w 2679"/>
              <a:gd name="T9" fmla="*/ 0 h 1339"/>
              <a:gd name="T10" fmla="*/ 0 w 2679"/>
              <a:gd name="T11" fmla="*/ 816 h 1339"/>
              <a:gd name="T12" fmla="*/ 988 w 2679"/>
              <a:gd name="T13" fmla="*/ 1339 h 1339"/>
              <a:gd name="T14" fmla="*/ 1345 w 2679"/>
              <a:gd name="T15" fmla="*/ 1118 h 1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9" h="1339">
                <a:moveTo>
                  <a:pt x="1345" y="1118"/>
                </a:moveTo>
                <a:cubicBezTo>
                  <a:pt x="1499" y="1118"/>
                  <a:pt x="1633" y="1206"/>
                  <a:pt x="1699" y="1334"/>
                </a:cubicBezTo>
                <a:cubicBezTo>
                  <a:pt x="2679" y="796"/>
                  <a:pt x="2679" y="796"/>
                  <a:pt x="2679" y="796"/>
                </a:cubicBezTo>
                <a:cubicBezTo>
                  <a:pt x="2565" y="584"/>
                  <a:pt x="2402" y="403"/>
                  <a:pt x="2204" y="267"/>
                </a:cubicBezTo>
                <a:cubicBezTo>
                  <a:pt x="1960" y="99"/>
                  <a:pt x="1664" y="0"/>
                  <a:pt x="1345" y="0"/>
                </a:cubicBezTo>
                <a:cubicBezTo>
                  <a:pt x="760" y="0"/>
                  <a:pt x="253" y="331"/>
                  <a:pt x="0" y="816"/>
                </a:cubicBezTo>
                <a:cubicBezTo>
                  <a:pt x="988" y="1339"/>
                  <a:pt x="988" y="1339"/>
                  <a:pt x="988" y="1339"/>
                </a:cubicBezTo>
                <a:cubicBezTo>
                  <a:pt x="1053" y="1208"/>
                  <a:pt x="1189" y="1118"/>
                  <a:pt x="1345" y="1118"/>
                </a:cubicBezTo>
                <a:close/>
              </a:path>
            </a:pathLst>
          </a:custGeom>
          <a:solidFill>
            <a:srgbClr val="1C396A"/>
          </a:solidFill>
          <a:ln>
            <a:noFill/>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69" name="Freeform 68">
            <a:extLst>
              <a:ext uri="{FF2B5EF4-FFF2-40B4-BE49-F238E27FC236}">
                <a16:creationId xmlns:a16="http://schemas.microsoft.com/office/drawing/2014/main" xmlns="" id="{66A2AFB1-8352-49C2-A4B5-8B0CFA1C1C60}"/>
              </a:ext>
            </a:extLst>
          </p:cNvPr>
          <p:cNvSpPr>
            <a:spLocks/>
          </p:cNvSpPr>
          <p:nvPr/>
        </p:nvSpPr>
        <p:spPr bwMode="auto">
          <a:xfrm>
            <a:off x="4350160" y="1016405"/>
            <a:ext cx="4404873" cy="2195161"/>
          </a:xfrm>
          <a:custGeom>
            <a:avLst/>
            <a:gdLst>
              <a:gd name="T0" fmla="*/ 1345 w 2679"/>
              <a:gd name="T1" fmla="*/ 1118 h 1339"/>
              <a:gd name="T2" fmla="*/ 1699 w 2679"/>
              <a:gd name="T3" fmla="*/ 1334 h 1339"/>
              <a:gd name="T4" fmla="*/ 2679 w 2679"/>
              <a:gd name="T5" fmla="*/ 796 h 1339"/>
              <a:gd name="T6" fmla="*/ 2204 w 2679"/>
              <a:gd name="T7" fmla="*/ 267 h 1339"/>
              <a:gd name="T8" fmla="*/ 1345 w 2679"/>
              <a:gd name="T9" fmla="*/ 0 h 1339"/>
              <a:gd name="T10" fmla="*/ 0 w 2679"/>
              <a:gd name="T11" fmla="*/ 816 h 1339"/>
              <a:gd name="T12" fmla="*/ 988 w 2679"/>
              <a:gd name="T13" fmla="*/ 1339 h 1339"/>
              <a:gd name="T14" fmla="*/ 1345 w 2679"/>
              <a:gd name="T15" fmla="*/ 1118 h 1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9" h="1339">
                <a:moveTo>
                  <a:pt x="1345" y="1118"/>
                </a:moveTo>
                <a:cubicBezTo>
                  <a:pt x="1499" y="1118"/>
                  <a:pt x="1633" y="1206"/>
                  <a:pt x="1699" y="1334"/>
                </a:cubicBezTo>
                <a:cubicBezTo>
                  <a:pt x="2679" y="796"/>
                  <a:pt x="2679" y="796"/>
                  <a:pt x="2679" y="796"/>
                </a:cubicBezTo>
                <a:cubicBezTo>
                  <a:pt x="2565" y="584"/>
                  <a:pt x="2402" y="403"/>
                  <a:pt x="2204" y="267"/>
                </a:cubicBezTo>
                <a:cubicBezTo>
                  <a:pt x="1960" y="99"/>
                  <a:pt x="1664" y="0"/>
                  <a:pt x="1345" y="0"/>
                </a:cubicBezTo>
                <a:cubicBezTo>
                  <a:pt x="760" y="0"/>
                  <a:pt x="253" y="331"/>
                  <a:pt x="0" y="816"/>
                </a:cubicBezTo>
                <a:cubicBezTo>
                  <a:pt x="988" y="1339"/>
                  <a:pt x="988" y="1339"/>
                  <a:pt x="988" y="1339"/>
                </a:cubicBezTo>
                <a:cubicBezTo>
                  <a:pt x="1053" y="1208"/>
                  <a:pt x="1189" y="1118"/>
                  <a:pt x="1345" y="1118"/>
                </a:cubicBezTo>
                <a:close/>
              </a:path>
            </a:pathLst>
          </a:custGeom>
          <a:solidFill>
            <a:srgbClr val="1C396A"/>
          </a:solidFill>
          <a:ln>
            <a:noFill/>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70" name="Freeform 69">
            <a:extLst>
              <a:ext uri="{FF2B5EF4-FFF2-40B4-BE49-F238E27FC236}">
                <a16:creationId xmlns:a16="http://schemas.microsoft.com/office/drawing/2014/main" xmlns="" id="{727BBD20-AB48-4772-97AB-E544ED23E5C0}"/>
              </a:ext>
            </a:extLst>
          </p:cNvPr>
          <p:cNvSpPr>
            <a:spLocks/>
          </p:cNvSpPr>
          <p:nvPr/>
        </p:nvSpPr>
        <p:spPr bwMode="auto">
          <a:xfrm>
            <a:off x="6939479" y="1231069"/>
            <a:ext cx="2047198" cy="2167265"/>
          </a:xfrm>
          <a:custGeom>
            <a:avLst/>
            <a:gdLst>
              <a:gd name="T0" fmla="*/ 163 w 1245"/>
              <a:gd name="T1" fmla="*/ 1322 h 1322"/>
              <a:gd name="T2" fmla="*/ 1245 w 1245"/>
              <a:gd name="T3" fmla="*/ 1115 h 1322"/>
              <a:gd name="T4" fmla="*/ 1238 w 1245"/>
              <a:gd name="T5" fmla="*/ 1034 h 1322"/>
              <a:gd name="T6" fmla="*/ 745 w 1245"/>
              <a:gd name="T7" fmla="*/ 17 h 1322"/>
              <a:gd name="T8" fmla="*/ 722 w 1245"/>
              <a:gd name="T9" fmla="*/ 0 h 1322"/>
              <a:gd name="T10" fmla="*/ 0 w 1245"/>
              <a:gd name="T11" fmla="*/ 1060 h 1322"/>
              <a:gd name="T12" fmla="*/ 163 w 1245"/>
              <a:gd name="T13" fmla="*/ 1322 h 1322"/>
            </a:gdLst>
            <a:ahLst/>
            <a:cxnLst>
              <a:cxn ang="0">
                <a:pos x="T0" y="T1"/>
              </a:cxn>
              <a:cxn ang="0">
                <a:pos x="T2" y="T3"/>
              </a:cxn>
              <a:cxn ang="0">
                <a:pos x="T4" y="T5"/>
              </a:cxn>
              <a:cxn ang="0">
                <a:pos x="T6" y="T7"/>
              </a:cxn>
              <a:cxn ang="0">
                <a:pos x="T8" y="T9"/>
              </a:cxn>
              <a:cxn ang="0">
                <a:pos x="T10" y="T11"/>
              </a:cxn>
              <a:cxn ang="0">
                <a:pos x="T12" y="T13"/>
              </a:cxn>
            </a:cxnLst>
            <a:rect l="0" t="0" r="r" b="b"/>
            <a:pathLst>
              <a:path w="1245" h="1322">
                <a:moveTo>
                  <a:pt x="163" y="1322"/>
                </a:moveTo>
                <a:cubicBezTo>
                  <a:pt x="1245" y="1115"/>
                  <a:pt x="1245" y="1115"/>
                  <a:pt x="1245" y="1115"/>
                </a:cubicBezTo>
                <a:cubicBezTo>
                  <a:pt x="1243" y="1088"/>
                  <a:pt x="1241" y="1061"/>
                  <a:pt x="1238" y="1034"/>
                </a:cubicBezTo>
                <a:cubicBezTo>
                  <a:pt x="1194" y="632"/>
                  <a:pt x="1013" y="279"/>
                  <a:pt x="745" y="17"/>
                </a:cubicBezTo>
                <a:cubicBezTo>
                  <a:pt x="737" y="11"/>
                  <a:pt x="730" y="6"/>
                  <a:pt x="722" y="0"/>
                </a:cubicBezTo>
                <a:cubicBezTo>
                  <a:pt x="0" y="1060"/>
                  <a:pt x="0" y="1060"/>
                  <a:pt x="0" y="1060"/>
                </a:cubicBezTo>
                <a:cubicBezTo>
                  <a:pt x="85" y="1120"/>
                  <a:pt x="146" y="1214"/>
                  <a:pt x="163" y="1322"/>
                </a:cubicBezTo>
                <a:close/>
              </a:path>
            </a:pathLst>
          </a:custGeom>
          <a:solidFill>
            <a:srgbClr val="3579B9"/>
          </a:solidFill>
          <a:ln>
            <a:noFill/>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71" name="Freeform 70">
            <a:extLst>
              <a:ext uri="{FF2B5EF4-FFF2-40B4-BE49-F238E27FC236}">
                <a16:creationId xmlns:a16="http://schemas.microsoft.com/office/drawing/2014/main" xmlns="" id="{261D61FC-6822-4D6F-9963-ED4ED0FB0752}"/>
              </a:ext>
            </a:extLst>
          </p:cNvPr>
          <p:cNvSpPr>
            <a:spLocks/>
          </p:cNvSpPr>
          <p:nvPr/>
        </p:nvSpPr>
        <p:spPr bwMode="auto">
          <a:xfrm>
            <a:off x="4136707" y="1223793"/>
            <a:ext cx="2049625" cy="2195161"/>
          </a:xfrm>
          <a:custGeom>
            <a:avLst/>
            <a:gdLst>
              <a:gd name="T0" fmla="*/ 1247 w 1247"/>
              <a:gd name="T1" fmla="*/ 1063 h 1338"/>
              <a:gd name="T2" fmla="*/ 529 w 1247"/>
              <a:gd name="T3" fmla="*/ 0 h 1338"/>
              <a:gd name="T4" fmla="*/ 507 w 1247"/>
              <a:gd name="T5" fmla="*/ 16 h 1338"/>
              <a:gd name="T6" fmla="*/ 9 w 1247"/>
              <a:gd name="T7" fmla="*/ 1038 h 1338"/>
              <a:gd name="T8" fmla="*/ 0 w 1247"/>
              <a:gd name="T9" fmla="*/ 1164 h 1338"/>
              <a:gd name="T10" fmla="*/ 1080 w 1247"/>
              <a:gd name="T11" fmla="*/ 1338 h 1338"/>
              <a:gd name="T12" fmla="*/ 1247 w 1247"/>
              <a:gd name="T13" fmla="*/ 1063 h 1338"/>
            </a:gdLst>
            <a:ahLst/>
            <a:cxnLst>
              <a:cxn ang="0">
                <a:pos x="T0" y="T1"/>
              </a:cxn>
              <a:cxn ang="0">
                <a:pos x="T2" y="T3"/>
              </a:cxn>
              <a:cxn ang="0">
                <a:pos x="T4" y="T5"/>
              </a:cxn>
              <a:cxn ang="0">
                <a:pos x="T6" y="T7"/>
              </a:cxn>
              <a:cxn ang="0">
                <a:pos x="T8" y="T9"/>
              </a:cxn>
              <a:cxn ang="0">
                <a:pos x="T10" y="T11"/>
              </a:cxn>
              <a:cxn ang="0">
                <a:pos x="T12" y="T13"/>
              </a:cxn>
            </a:cxnLst>
            <a:rect l="0" t="0" r="r" b="b"/>
            <a:pathLst>
              <a:path w="1247" h="1338">
                <a:moveTo>
                  <a:pt x="1247" y="1063"/>
                </a:moveTo>
                <a:cubicBezTo>
                  <a:pt x="529" y="0"/>
                  <a:pt x="529" y="0"/>
                  <a:pt x="529" y="0"/>
                </a:cubicBezTo>
                <a:cubicBezTo>
                  <a:pt x="522" y="5"/>
                  <a:pt x="515" y="10"/>
                  <a:pt x="507" y="16"/>
                </a:cubicBezTo>
                <a:cubicBezTo>
                  <a:pt x="237" y="279"/>
                  <a:pt x="53" y="634"/>
                  <a:pt x="9" y="1038"/>
                </a:cubicBezTo>
                <a:cubicBezTo>
                  <a:pt x="5" y="1080"/>
                  <a:pt x="2" y="1122"/>
                  <a:pt x="0" y="1164"/>
                </a:cubicBezTo>
                <a:cubicBezTo>
                  <a:pt x="1080" y="1338"/>
                  <a:pt x="1080" y="1338"/>
                  <a:pt x="1080" y="1338"/>
                </a:cubicBezTo>
                <a:cubicBezTo>
                  <a:pt x="1095" y="1224"/>
                  <a:pt x="1157" y="1126"/>
                  <a:pt x="1247" y="1063"/>
                </a:cubicBezTo>
                <a:close/>
              </a:path>
            </a:pathLst>
          </a:custGeom>
          <a:solidFill>
            <a:srgbClr val="3579B9"/>
          </a:solidFill>
          <a:ln>
            <a:noFill/>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72" name="Freeform 71">
            <a:extLst>
              <a:ext uri="{FF2B5EF4-FFF2-40B4-BE49-F238E27FC236}">
                <a16:creationId xmlns:a16="http://schemas.microsoft.com/office/drawing/2014/main" xmlns="" id="{AD8BBDCA-BFFA-4DE5-A233-9DF43075ACF3}"/>
              </a:ext>
            </a:extLst>
          </p:cNvPr>
          <p:cNvSpPr>
            <a:spLocks/>
          </p:cNvSpPr>
          <p:nvPr/>
        </p:nvSpPr>
        <p:spPr bwMode="auto">
          <a:xfrm>
            <a:off x="3905064" y="2227987"/>
            <a:ext cx="2088435" cy="2472890"/>
          </a:xfrm>
          <a:custGeom>
            <a:avLst/>
            <a:gdLst>
              <a:gd name="T0" fmla="*/ 1259 w 1270"/>
              <a:gd name="T1" fmla="*/ 600 h 1508"/>
              <a:gd name="T2" fmla="*/ 126 w 1270"/>
              <a:gd name="T3" fmla="*/ 0 h 1508"/>
              <a:gd name="T4" fmla="*/ 114 w 1270"/>
              <a:gd name="T5" fmla="*/ 25 h 1508"/>
              <a:gd name="T6" fmla="*/ 13 w 1270"/>
              <a:gd name="T7" fmla="*/ 699 h 1508"/>
              <a:gd name="T8" fmla="*/ 274 w 1270"/>
              <a:gd name="T9" fmla="*/ 1508 h 1508"/>
              <a:gd name="T10" fmla="*/ 1270 w 1270"/>
              <a:gd name="T11" fmla="*/ 974 h 1508"/>
              <a:gd name="T12" fmla="*/ 1218 w 1270"/>
              <a:gd name="T13" fmla="*/ 777 h 1508"/>
              <a:gd name="T14" fmla="*/ 1259 w 1270"/>
              <a:gd name="T15" fmla="*/ 600 h 1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0" h="1508">
                <a:moveTo>
                  <a:pt x="1259" y="600"/>
                </a:moveTo>
                <a:cubicBezTo>
                  <a:pt x="126" y="0"/>
                  <a:pt x="126" y="0"/>
                  <a:pt x="126" y="0"/>
                </a:cubicBezTo>
                <a:cubicBezTo>
                  <a:pt x="122" y="8"/>
                  <a:pt x="118" y="16"/>
                  <a:pt x="114" y="25"/>
                </a:cubicBezTo>
                <a:cubicBezTo>
                  <a:pt x="36" y="234"/>
                  <a:pt x="0" y="462"/>
                  <a:pt x="13" y="699"/>
                </a:cubicBezTo>
                <a:cubicBezTo>
                  <a:pt x="30" y="997"/>
                  <a:pt x="123" y="1273"/>
                  <a:pt x="274" y="1508"/>
                </a:cubicBezTo>
                <a:cubicBezTo>
                  <a:pt x="1270" y="974"/>
                  <a:pt x="1270" y="974"/>
                  <a:pt x="1270" y="974"/>
                </a:cubicBezTo>
                <a:cubicBezTo>
                  <a:pt x="1237" y="916"/>
                  <a:pt x="1218" y="849"/>
                  <a:pt x="1218" y="777"/>
                </a:cubicBezTo>
                <a:cubicBezTo>
                  <a:pt x="1218" y="713"/>
                  <a:pt x="1233" y="653"/>
                  <a:pt x="1259" y="600"/>
                </a:cubicBezTo>
                <a:close/>
              </a:path>
            </a:pathLst>
          </a:custGeom>
          <a:solidFill>
            <a:srgbClr val="4CBBE2"/>
          </a:solidFill>
          <a:ln>
            <a:noFill/>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73" name="Freeform 72">
            <a:extLst>
              <a:ext uri="{FF2B5EF4-FFF2-40B4-BE49-F238E27FC236}">
                <a16:creationId xmlns:a16="http://schemas.microsoft.com/office/drawing/2014/main" xmlns="" id="{DA7AC4AF-E57F-47BC-A0F7-FA431A93416A}"/>
              </a:ext>
            </a:extLst>
          </p:cNvPr>
          <p:cNvSpPr>
            <a:spLocks/>
          </p:cNvSpPr>
          <p:nvPr/>
        </p:nvSpPr>
        <p:spPr bwMode="auto">
          <a:xfrm>
            <a:off x="7143229" y="2191604"/>
            <a:ext cx="2070242" cy="2379505"/>
          </a:xfrm>
          <a:custGeom>
            <a:avLst/>
            <a:gdLst>
              <a:gd name="T0" fmla="*/ 1134 w 1259"/>
              <a:gd name="T1" fmla="*/ 18 h 1451"/>
              <a:gd name="T2" fmla="*/ 1124 w 1259"/>
              <a:gd name="T3" fmla="*/ 0 h 1451"/>
              <a:gd name="T4" fmla="*/ 0 w 1259"/>
              <a:gd name="T5" fmla="*/ 617 h 1451"/>
              <a:gd name="T6" fmla="*/ 44 w 1259"/>
              <a:gd name="T7" fmla="*/ 799 h 1451"/>
              <a:gd name="T8" fmla="*/ 3 w 1259"/>
              <a:gd name="T9" fmla="*/ 976 h 1451"/>
              <a:gd name="T10" fmla="*/ 1032 w 1259"/>
              <a:gd name="T11" fmla="*/ 1451 h 1451"/>
              <a:gd name="T12" fmla="*/ 1245 w 1259"/>
              <a:gd name="T13" fmla="*/ 721 h 1451"/>
              <a:gd name="T14" fmla="*/ 1134 w 1259"/>
              <a:gd name="T15" fmla="*/ 18 h 1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9" h="1451">
                <a:moveTo>
                  <a:pt x="1134" y="18"/>
                </a:moveTo>
                <a:cubicBezTo>
                  <a:pt x="1130" y="12"/>
                  <a:pt x="1127" y="6"/>
                  <a:pt x="1124" y="0"/>
                </a:cubicBezTo>
                <a:cubicBezTo>
                  <a:pt x="0" y="617"/>
                  <a:pt x="0" y="617"/>
                  <a:pt x="0" y="617"/>
                </a:cubicBezTo>
                <a:cubicBezTo>
                  <a:pt x="28" y="671"/>
                  <a:pt x="44" y="733"/>
                  <a:pt x="44" y="799"/>
                </a:cubicBezTo>
                <a:cubicBezTo>
                  <a:pt x="44" y="863"/>
                  <a:pt x="29" y="923"/>
                  <a:pt x="3" y="976"/>
                </a:cubicBezTo>
                <a:cubicBezTo>
                  <a:pt x="1032" y="1451"/>
                  <a:pt x="1032" y="1451"/>
                  <a:pt x="1032" y="1451"/>
                </a:cubicBezTo>
                <a:cubicBezTo>
                  <a:pt x="1154" y="1234"/>
                  <a:pt x="1230" y="987"/>
                  <a:pt x="1245" y="721"/>
                </a:cubicBezTo>
                <a:cubicBezTo>
                  <a:pt x="1259" y="473"/>
                  <a:pt x="1218" y="235"/>
                  <a:pt x="1134" y="18"/>
                </a:cubicBezTo>
                <a:close/>
              </a:path>
            </a:pathLst>
          </a:custGeom>
          <a:solidFill>
            <a:srgbClr val="4CBBE2"/>
          </a:solidFill>
          <a:ln>
            <a:noFill/>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74" name="Freeform 73">
            <a:extLst>
              <a:ext uri="{FF2B5EF4-FFF2-40B4-BE49-F238E27FC236}">
                <a16:creationId xmlns:a16="http://schemas.microsoft.com/office/drawing/2014/main" xmlns="" id="{ACE3C165-B888-4764-81D2-719EA84DE028}"/>
              </a:ext>
            </a:extLst>
          </p:cNvPr>
          <p:cNvSpPr>
            <a:spLocks/>
          </p:cNvSpPr>
          <p:nvPr/>
        </p:nvSpPr>
        <p:spPr bwMode="auto">
          <a:xfrm>
            <a:off x="6509484" y="3631192"/>
            <a:ext cx="2759775" cy="1981708"/>
          </a:xfrm>
          <a:custGeom>
            <a:avLst/>
            <a:gdLst>
              <a:gd name="T0" fmla="*/ 386 w 1643"/>
              <a:gd name="T1" fmla="*/ 0 h 1208"/>
              <a:gd name="T2" fmla="*/ 0 w 1643"/>
              <a:gd name="T3" fmla="*/ 319 h 1208"/>
              <a:gd name="T4" fmla="*/ 0 w 1643"/>
              <a:gd name="T5" fmla="*/ 685 h 1208"/>
              <a:gd name="T6" fmla="*/ 559 w 1643"/>
              <a:gd name="T7" fmla="*/ 598 h 1208"/>
              <a:gd name="T8" fmla="*/ 1075 w 1643"/>
              <a:gd name="T9" fmla="*/ 1208 h 1208"/>
              <a:gd name="T10" fmla="*/ 1643 w 1643"/>
              <a:gd name="T11" fmla="*/ 255 h 1208"/>
              <a:gd name="T12" fmla="*/ 386 w 1643"/>
              <a:gd name="T13" fmla="*/ 0 h 1208"/>
              <a:gd name="connsiteX0" fmla="*/ 2567 w 10218"/>
              <a:gd name="connsiteY0" fmla="*/ 0 h 10000"/>
              <a:gd name="connsiteX1" fmla="*/ 218 w 10218"/>
              <a:gd name="connsiteY1" fmla="*/ 2641 h 10000"/>
              <a:gd name="connsiteX2" fmla="*/ 218 w 10218"/>
              <a:gd name="connsiteY2" fmla="*/ 5671 h 10000"/>
              <a:gd name="connsiteX3" fmla="*/ 3169 w 10218"/>
              <a:gd name="connsiteY3" fmla="*/ 4232 h 10000"/>
              <a:gd name="connsiteX4" fmla="*/ 6761 w 10218"/>
              <a:gd name="connsiteY4" fmla="*/ 10000 h 10000"/>
              <a:gd name="connsiteX5" fmla="*/ 10218 w 10218"/>
              <a:gd name="connsiteY5" fmla="*/ 2111 h 10000"/>
              <a:gd name="connsiteX6" fmla="*/ 2567 w 10218"/>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8" h="10000">
                <a:moveTo>
                  <a:pt x="2567" y="0"/>
                </a:moveTo>
                <a:cubicBezTo>
                  <a:pt x="2348" y="1498"/>
                  <a:pt x="1381" y="2624"/>
                  <a:pt x="218" y="2641"/>
                </a:cubicBezTo>
                <a:cubicBezTo>
                  <a:pt x="218" y="5671"/>
                  <a:pt x="-274" y="5406"/>
                  <a:pt x="218" y="5671"/>
                </a:cubicBezTo>
                <a:cubicBezTo>
                  <a:pt x="710" y="5936"/>
                  <a:pt x="2165" y="4688"/>
                  <a:pt x="3169" y="4232"/>
                </a:cubicBezTo>
                <a:lnTo>
                  <a:pt x="6761" y="10000"/>
                </a:lnTo>
                <a:cubicBezTo>
                  <a:pt x="8502" y="8022"/>
                  <a:pt x="9749" y="5257"/>
                  <a:pt x="10218" y="2111"/>
                </a:cubicBezTo>
                <a:lnTo>
                  <a:pt x="2567" y="0"/>
                </a:lnTo>
                <a:close/>
              </a:path>
            </a:pathLst>
          </a:custGeom>
          <a:solidFill>
            <a:srgbClr val="1C7B96"/>
          </a:solidFill>
          <a:ln>
            <a:noFill/>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75" name="Freeform 74">
            <a:extLst>
              <a:ext uri="{FF2B5EF4-FFF2-40B4-BE49-F238E27FC236}">
                <a16:creationId xmlns:a16="http://schemas.microsoft.com/office/drawing/2014/main" xmlns="" id="{D9991A54-6320-489F-AECC-E5BA8C32450A}"/>
              </a:ext>
            </a:extLst>
          </p:cNvPr>
          <p:cNvSpPr>
            <a:spLocks/>
          </p:cNvSpPr>
          <p:nvPr/>
        </p:nvSpPr>
        <p:spPr bwMode="auto">
          <a:xfrm>
            <a:off x="3855339" y="3633618"/>
            <a:ext cx="2713024" cy="1997474"/>
          </a:xfrm>
          <a:custGeom>
            <a:avLst/>
            <a:gdLst>
              <a:gd name="T0" fmla="*/ 1256 w 1650"/>
              <a:gd name="T1" fmla="*/ 0 h 1218"/>
              <a:gd name="T2" fmla="*/ 0 w 1650"/>
              <a:gd name="T3" fmla="*/ 259 h 1218"/>
              <a:gd name="T4" fmla="*/ 580 w 1650"/>
              <a:gd name="T5" fmla="*/ 1218 h 1218"/>
              <a:gd name="T6" fmla="*/ 1094 w 1650"/>
              <a:gd name="T7" fmla="*/ 598 h 1218"/>
              <a:gd name="T8" fmla="*/ 1650 w 1650"/>
              <a:gd name="T9" fmla="*/ 684 h 1218"/>
              <a:gd name="T10" fmla="*/ 1650 w 1650"/>
              <a:gd name="T11" fmla="*/ 318 h 1218"/>
              <a:gd name="T12" fmla="*/ 1646 w 1650"/>
              <a:gd name="T13" fmla="*/ 318 h 1218"/>
              <a:gd name="T14" fmla="*/ 1256 w 1650"/>
              <a:gd name="T15" fmla="*/ 0 h 1218"/>
              <a:gd name="connsiteX0" fmla="*/ 7612 w 10000"/>
              <a:gd name="connsiteY0" fmla="*/ 0 h 10000"/>
              <a:gd name="connsiteX1" fmla="*/ 0 w 10000"/>
              <a:gd name="connsiteY1" fmla="*/ 2126 h 10000"/>
              <a:gd name="connsiteX2" fmla="*/ 3515 w 10000"/>
              <a:gd name="connsiteY2" fmla="*/ 10000 h 10000"/>
              <a:gd name="connsiteX3" fmla="*/ 7154 w 10000"/>
              <a:gd name="connsiteY3" fmla="*/ 4198 h 10000"/>
              <a:gd name="connsiteX4" fmla="*/ 10000 w 10000"/>
              <a:gd name="connsiteY4" fmla="*/ 5616 h 10000"/>
              <a:gd name="connsiteX5" fmla="*/ 10000 w 10000"/>
              <a:gd name="connsiteY5" fmla="*/ 2611 h 10000"/>
              <a:gd name="connsiteX6" fmla="*/ 9976 w 10000"/>
              <a:gd name="connsiteY6" fmla="*/ 2611 h 10000"/>
              <a:gd name="connsiteX7" fmla="*/ 7612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7612" y="0"/>
                </a:moveTo>
                <a:lnTo>
                  <a:pt x="0" y="2126"/>
                </a:lnTo>
                <a:cubicBezTo>
                  <a:pt x="479" y="5279"/>
                  <a:pt x="1745" y="8038"/>
                  <a:pt x="3515" y="10000"/>
                </a:cubicBezTo>
                <a:cubicBezTo>
                  <a:pt x="6630" y="4910"/>
                  <a:pt x="7154" y="4198"/>
                  <a:pt x="7154" y="4198"/>
                </a:cubicBezTo>
                <a:cubicBezTo>
                  <a:pt x="8148" y="4649"/>
                  <a:pt x="8776" y="5616"/>
                  <a:pt x="10000" y="5616"/>
                </a:cubicBezTo>
                <a:lnTo>
                  <a:pt x="10000" y="2611"/>
                </a:lnTo>
                <a:lnTo>
                  <a:pt x="9976" y="2611"/>
                </a:lnTo>
                <a:cubicBezTo>
                  <a:pt x="8812" y="2611"/>
                  <a:pt x="7836" y="1494"/>
                  <a:pt x="7612" y="0"/>
                </a:cubicBezTo>
                <a:close/>
              </a:path>
            </a:pathLst>
          </a:custGeom>
          <a:solidFill>
            <a:srgbClr val="1C7B96"/>
          </a:solidFill>
          <a:ln>
            <a:noFill/>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76" name="Oval 75">
            <a:extLst>
              <a:ext uri="{FF2B5EF4-FFF2-40B4-BE49-F238E27FC236}">
                <a16:creationId xmlns:a16="http://schemas.microsoft.com/office/drawing/2014/main" xmlns="" id="{2552BCFF-0D16-4E1E-BD2E-E7EBB215CE04}"/>
              </a:ext>
            </a:extLst>
          </p:cNvPr>
          <p:cNvSpPr>
            <a:spLocks noChangeArrowheads="1"/>
          </p:cNvSpPr>
          <p:nvPr/>
        </p:nvSpPr>
        <p:spPr bwMode="auto">
          <a:xfrm>
            <a:off x="5286438" y="2229201"/>
            <a:ext cx="2550510" cy="2545657"/>
          </a:xfrm>
          <a:prstGeom prst="ellipse">
            <a:avLst/>
          </a:prstGeom>
          <a:solidFill>
            <a:sysClr val="window" lastClr="FFFFFF">
              <a:lumMod val="95000"/>
            </a:sysClr>
          </a:solidFill>
          <a:ln>
            <a:noFill/>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77" name="Oval 76">
            <a:extLst>
              <a:ext uri="{FF2B5EF4-FFF2-40B4-BE49-F238E27FC236}">
                <a16:creationId xmlns:a16="http://schemas.microsoft.com/office/drawing/2014/main" xmlns="" id="{453BEC7F-4B0C-4D2B-96ED-853CC59F5000}"/>
              </a:ext>
            </a:extLst>
          </p:cNvPr>
          <p:cNvSpPr>
            <a:spLocks noChangeArrowheads="1"/>
          </p:cNvSpPr>
          <p:nvPr/>
        </p:nvSpPr>
        <p:spPr bwMode="auto">
          <a:xfrm>
            <a:off x="5434400" y="2377162"/>
            <a:ext cx="2254586" cy="2249736"/>
          </a:xfrm>
          <a:prstGeom prst="ellipse">
            <a:avLst/>
          </a:pr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78" name="TextBox 77">
            <a:extLst>
              <a:ext uri="{FF2B5EF4-FFF2-40B4-BE49-F238E27FC236}">
                <a16:creationId xmlns:a16="http://schemas.microsoft.com/office/drawing/2014/main" xmlns="" id="{3FEA6060-AF07-42C6-BDB3-EBEB0D9BE0D5}"/>
              </a:ext>
            </a:extLst>
          </p:cNvPr>
          <p:cNvSpPr txBox="1"/>
          <p:nvPr/>
        </p:nvSpPr>
        <p:spPr>
          <a:xfrm>
            <a:off x="5475774" y="2983264"/>
            <a:ext cx="2258952" cy="1631216"/>
          </a:xfrm>
          <a:prstGeom prst="rect">
            <a:avLst/>
          </a:prstGeom>
          <a:noFill/>
        </p:spPr>
        <p:txBody>
          <a:bodyPr wrap="none" rtlCol="0" anchor="ctr">
            <a:spAutoFit/>
          </a:bodyPr>
          <a:lstStyle/>
          <a:p>
            <a:pPr algn="ctr" defTabSz="1218987"/>
            <a:r>
              <a:rPr lang="ka-GE" sz="1600" dirty="0">
                <a:latin typeface="BPG Banner ExtraSquare Caps" panose="02060504020202060204" pitchFamily="18" charset="0"/>
              </a:rPr>
              <a:t>რა გავლენა </a:t>
            </a:r>
            <a:r>
              <a:rPr lang="ka-GE" sz="1600" dirty="0" smtClean="0">
                <a:latin typeface="BPG Banner ExtraSquare Caps" panose="02060504020202060204" pitchFamily="18" charset="0"/>
              </a:rPr>
              <a:t>ექნება</a:t>
            </a:r>
          </a:p>
          <a:p>
            <a:pPr algn="ctr" defTabSz="1218987"/>
            <a:r>
              <a:rPr lang="ka-GE" sz="1600" dirty="0" smtClean="0">
                <a:latin typeface="BPG Banner ExtraSquare Caps" panose="02060504020202060204" pitchFamily="18" charset="0"/>
              </a:rPr>
              <a:t> პჯდ-სრეფორმას </a:t>
            </a:r>
          </a:p>
          <a:p>
            <a:pPr algn="ctr" defTabSz="1218987"/>
            <a:r>
              <a:rPr lang="ka-GE" sz="1600" dirty="0" smtClean="0">
                <a:latin typeface="BPG Banner ExtraSquare Caps" panose="02060504020202060204" pitchFamily="18" charset="0"/>
              </a:rPr>
              <a:t>სოფლის </a:t>
            </a:r>
          </a:p>
          <a:p>
            <a:pPr algn="ctr" defTabSz="1218987"/>
            <a:r>
              <a:rPr lang="ka-GE" sz="1600" dirty="0" smtClean="0">
                <a:latin typeface="BPG Banner ExtraSquare Caps" panose="02060504020202060204" pitchFamily="18" charset="0"/>
              </a:rPr>
              <a:t>ექიმის </a:t>
            </a:r>
          </a:p>
          <a:p>
            <a:pPr algn="ctr" defTabSz="1218987"/>
            <a:r>
              <a:rPr lang="ka-GE" sz="1600" dirty="0" smtClean="0">
                <a:latin typeface="BPG Banner ExtraSquare Caps" panose="02060504020202060204" pitchFamily="18" charset="0"/>
              </a:rPr>
              <a:t>საქმიანობაზე</a:t>
            </a:r>
            <a:r>
              <a:rPr lang="ka-GE" sz="1600" dirty="0">
                <a:latin typeface="BPG Banner ExtraSquare Caps" panose="02060504020202060204" pitchFamily="18" charset="0"/>
              </a:rPr>
              <a:t>?</a:t>
            </a:r>
            <a:endParaRPr lang="en-US" sz="1600" dirty="0">
              <a:latin typeface="BPG Banner ExtraSquare Caps" panose="02060504020202060204" pitchFamily="18" charset="0"/>
            </a:endParaRPr>
          </a:p>
          <a:p>
            <a:pPr algn="ctr" defTabSz="1218987"/>
            <a:endParaRPr lang="en-IN" sz="2000" dirty="0">
              <a:solidFill>
                <a:prstClr val="black">
                  <a:lumMod val="75000"/>
                  <a:lumOff val="25000"/>
                </a:prstClr>
              </a:solidFill>
              <a:latin typeface="BPG Banner ExtraSquare Caps" panose="02060504020202060204" pitchFamily="18" charset="0"/>
              <a:cs typeface="Arial" panose="020B0604020202020204" pitchFamily="34" charset="0"/>
            </a:endParaRPr>
          </a:p>
        </p:txBody>
      </p:sp>
      <p:sp>
        <p:nvSpPr>
          <p:cNvPr id="86" name="Rectangle 85">
            <a:extLst>
              <a:ext uri="{FF2B5EF4-FFF2-40B4-BE49-F238E27FC236}">
                <a16:creationId xmlns:a16="http://schemas.microsoft.com/office/drawing/2014/main" xmlns="" id="{1F6658BA-8F02-486B-A2AC-A6DC1729F468}"/>
              </a:ext>
            </a:extLst>
          </p:cNvPr>
          <p:cNvSpPr/>
          <p:nvPr/>
        </p:nvSpPr>
        <p:spPr>
          <a:xfrm>
            <a:off x="8927844" y="4977711"/>
            <a:ext cx="3100170" cy="954107"/>
          </a:xfrm>
          <a:prstGeom prst="rect">
            <a:avLst/>
          </a:prstGeom>
        </p:spPr>
        <p:txBody>
          <a:bodyPr wrap="square">
            <a:spAutoFit/>
          </a:bodyPr>
          <a:lstStyle/>
          <a:p>
            <a:pPr algn="ctr" defTabSz="1218987"/>
            <a:r>
              <a:rPr lang="ka-GE" sz="1400" dirty="0">
                <a:solidFill>
                  <a:srgbClr val="0A6A58"/>
                </a:solidFill>
                <a:latin typeface="BPG Banner ExtraSquare Caps" panose="02060504020202060204" pitchFamily="18" charset="0"/>
              </a:rPr>
              <a:t>გაუმჯობესებული და იოლი კომუნიკაცია ბენეფიციარსა და სამედიცინო პერსონალს შორის</a:t>
            </a:r>
            <a:endParaRPr lang="en-IN" sz="1400" dirty="0">
              <a:solidFill>
                <a:srgbClr val="0A6A58"/>
              </a:solidFill>
              <a:latin typeface="BPG Banner ExtraSquare Caps" panose="02060504020202060204" pitchFamily="18" charset="0"/>
              <a:cs typeface="Arial" pitchFamily="34" charset="0"/>
            </a:endParaRPr>
          </a:p>
        </p:txBody>
      </p:sp>
      <p:sp>
        <p:nvSpPr>
          <p:cNvPr id="87" name="Rectangle 86">
            <a:extLst>
              <a:ext uri="{FF2B5EF4-FFF2-40B4-BE49-F238E27FC236}">
                <a16:creationId xmlns:a16="http://schemas.microsoft.com/office/drawing/2014/main" xmlns="" id="{BEBA2883-1A3A-4443-AD40-6385CC2382D2}"/>
              </a:ext>
            </a:extLst>
          </p:cNvPr>
          <p:cNvSpPr/>
          <p:nvPr/>
        </p:nvSpPr>
        <p:spPr>
          <a:xfrm>
            <a:off x="9457836" y="2743025"/>
            <a:ext cx="2466471" cy="954107"/>
          </a:xfrm>
          <a:prstGeom prst="rect">
            <a:avLst/>
          </a:prstGeom>
        </p:spPr>
        <p:txBody>
          <a:bodyPr wrap="square">
            <a:spAutoFit/>
          </a:bodyPr>
          <a:lstStyle/>
          <a:p>
            <a:pPr algn="ctr" defTabSz="1218987"/>
            <a:r>
              <a:rPr lang="ka-GE" sz="1400" dirty="0" smtClean="0">
                <a:solidFill>
                  <a:srgbClr val="0A6A58"/>
                </a:solidFill>
                <a:latin typeface="BPG Banner ExtraSquare Caps" panose="02060504020202060204" pitchFamily="18" charset="0"/>
              </a:rPr>
              <a:t>1800-მდე </a:t>
            </a:r>
            <a:r>
              <a:rPr lang="ka-GE" sz="1400" dirty="0">
                <a:solidFill>
                  <a:srgbClr val="0A6A58"/>
                </a:solidFill>
                <a:latin typeface="BPG Banner ExtraSquare Caps" panose="02060504020202060204" pitchFamily="18" charset="0"/>
              </a:rPr>
              <a:t>პჯდ ექიმისა და ექთნისთვის კომპიუტერების </a:t>
            </a:r>
            <a:r>
              <a:rPr lang="ka-GE" sz="1400" dirty="0" smtClean="0">
                <a:solidFill>
                  <a:srgbClr val="0A6A58"/>
                </a:solidFill>
                <a:latin typeface="BPG Banner ExtraSquare Caps" panose="02060504020202060204" pitchFamily="18" charset="0"/>
              </a:rPr>
              <a:t>გადაცემა</a:t>
            </a:r>
            <a:endParaRPr lang="en-US" sz="1400" dirty="0">
              <a:solidFill>
                <a:srgbClr val="0A6A58"/>
              </a:solidFill>
              <a:latin typeface="BPG Banner ExtraSquare Caps" panose="02060504020202060204" pitchFamily="18" charset="0"/>
            </a:endParaRPr>
          </a:p>
        </p:txBody>
      </p:sp>
      <p:sp>
        <p:nvSpPr>
          <p:cNvPr id="89" name="Rectangle 88">
            <a:extLst>
              <a:ext uri="{FF2B5EF4-FFF2-40B4-BE49-F238E27FC236}">
                <a16:creationId xmlns:a16="http://schemas.microsoft.com/office/drawing/2014/main" xmlns="" id="{338DFF49-C0C7-46D3-9278-22CE48DFC1C8}"/>
              </a:ext>
            </a:extLst>
          </p:cNvPr>
          <p:cNvSpPr/>
          <p:nvPr/>
        </p:nvSpPr>
        <p:spPr>
          <a:xfrm>
            <a:off x="4987099" y="155667"/>
            <a:ext cx="3359034" cy="738664"/>
          </a:xfrm>
          <a:prstGeom prst="rect">
            <a:avLst/>
          </a:prstGeom>
        </p:spPr>
        <p:txBody>
          <a:bodyPr wrap="square">
            <a:spAutoFit/>
          </a:bodyPr>
          <a:lstStyle/>
          <a:p>
            <a:pPr algn="ctr"/>
            <a:r>
              <a:rPr lang="ka-GE" sz="1400" dirty="0">
                <a:solidFill>
                  <a:srgbClr val="0A6A58"/>
                </a:solidFill>
                <a:latin typeface="BPG Banner ExtraSquare Caps" panose="02060504020202060204" pitchFamily="18" charset="0"/>
              </a:rPr>
              <a:t>მუნიციპალიტეტის ჩართულობის გაზრდა სოფლის საექიმო პუნქტის </a:t>
            </a:r>
            <a:r>
              <a:rPr lang="ka-GE" sz="1400" dirty="0" smtClean="0">
                <a:solidFill>
                  <a:srgbClr val="0A6A58"/>
                </a:solidFill>
                <a:latin typeface="BPG Banner ExtraSquare Caps" panose="02060504020202060204" pitchFamily="18" charset="0"/>
              </a:rPr>
              <a:t>სერვისებში</a:t>
            </a:r>
            <a:endParaRPr lang="en-US" sz="1400" dirty="0">
              <a:solidFill>
                <a:srgbClr val="0A6A58"/>
              </a:solidFill>
              <a:latin typeface="BPG Banner ExtraSquare Caps" panose="02060504020202060204" pitchFamily="18" charset="0"/>
            </a:endParaRPr>
          </a:p>
        </p:txBody>
      </p:sp>
      <p:sp>
        <p:nvSpPr>
          <p:cNvPr id="90" name="Rectangle 89">
            <a:extLst>
              <a:ext uri="{FF2B5EF4-FFF2-40B4-BE49-F238E27FC236}">
                <a16:creationId xmlns:a16="http://schemas.microsoft.com/office/drawing/2014/main" xmlns="" id="{4CB19B5A-48B1-4CFA-9982-1F11D45BAA54}"/>
              </a:ext>
            </a:extLst>
          </p:cNvPr>
          <p:cNvSpPr/>
          <p:nvPr/>
        </p:nvSpPr>
        <p:spPr>
          <a:xfrm>
            <a:off x="1381399" y="1257278"/>
            <a:ext cx="2838329" cy="523220"/>
          </a:xfrm>
          <a:prstGeom prst="rect">
            <a:avLst/>
          </a:prstGeom>
        </p:spPr>
        <p:txBody>
          <a:bodyPr wrap="square">
            <a:spAutoFit/>
          </a:bodyPr>
          <a:lstStyle/>
          <a:p>
            <a:pPr algn="ctr" defTabSz="1218987"/>
            <a:r>
              <a:rPr lang="ka-GE" sz="1400" dirty="0">
                <a:solidFill>
                  <a:srgbClr val="0A6A58"/>
                </a:solidFill>
                <a:latin typeface="BPG Banner ExtraSquare Caps" panose="02060504020202060204" pitchFamily="18" charset="0"/>
              </a:rPr>
              <a:t>საექთნო უპგ-ს </a:t>
            </a:r>
            <a:r>
              <a:rPr lang="ka-GE" sz="1400" dirty="0" smtClean="0">
                <a:solidFill>
                  <a:srgbClr val="0A6A58"/>
                </a:solidFill>
                <a:latin typeface="BPG Banner ExtraSquare Caps" panose="02060504020202060204" pitchFamily="18" charset="0"/>
              </a:rPr>
              <a:t>და ექიმების </a:t>
            </a:r>
            <a:r>
              <a:rPr lang="ka-GE" sz="1400" dirty="0">
                <a:solidFill>
                  <a:srgbClr val="0A6A58"/>
                </a:solidFill>
                <a:latin typeface="BPG Banner ExtraSquare Caps" panose="02060504020202060204" pitchFamily="18" charset="0"/>
              </a:rPr>
              <a:t>როლის გაძლიერება</a:t>
            </a:r>
          </a:p>
        </p:txBody>
      </p:sp>
      <p:sp>
        <p:nvSpPr>
          <p:cNvPr id="91" name="Rectangle 90">
            <a:extLst>
              <a:ext uri="{FF2B5EF4-FFF2-40B4-BE49-F238E27FC236}">
                <a16:creationId xmlns:a16="http://schemas.microsoft.com/office/drawing/2014/main" xmlns="" id="{CB3CC73C-2084-4C4B-B3B5-DF791AFBE3FD}"/>
              </a:ext>
            </a:extLst>
          </p:cNvPr>
          <p:cNvSpPr/>
          <p:nvPr/>
        </p:nvSpPr>
        <p:spPr>
          <a:xfrm>
            <a:off x="1381399" y="4687807"/>
            <a:ext cx="2763835" cy="1169551"/>
          </a:xfrm>
          <a:prstGeom prst="rect">
            <a:avLst/>
          </a:prstGeom>
        </p:spPr>
        <p:txBody>
          <a:bodyPr wrap="square">
            <a:spAutoFit/>
          </a:bodyPr>
          <a:lstStyle/>
          <a:p>
            <a:pPr algn="ctr" defTabSz="1218987"/>
            <a:r>
              <a:rPr lang="ka-GE" sz="1400" dirty="0">
                <a:solidFill>
                  <a:srgbClr val="0A6A58"/>
                </a:solidFill>
                <a:latin typeface="BPG Banner ExtraSquare Caps" panose="02060504020202060204" pitchFamily="18" charset="0"/>
              </a:rPr>
              <a:t>გამოსავალზე ორიენტირებული სისტემა, რომელიც გაზრდის ბენეფიციარების </a:t>
            </a:r>
            <a:r>
              <a:rPr lang="ka-GE" sz="1400" dirty="0" smtClean="0">
                <a:solidFill>
                  <a:srgbClr val="0A6A58"/>
                </a:solidFill>
                <a:latin typeface="BPG Banner ExtraSquare Caps" panose="02060504020202060204" pitchFamily="18" charset="0"/>
              </a:rPr>
              <a:t>ჩართულობას და ხარისხს</a:t>
            </a:r>
            <a:endParaRPr lang="en-US" sz="1400" dirty="0">
              <a:solidFill>
                <a:srgbClr val="0A6A58"/>
              </a:solidFill>
              <a:latin typeface="BPG Banner ExtraSquare Caps" panose="02060504020202060204" pitchFamily="18" charset="0"/>
            </a:endParaRPr>
          </a:p>
        </p:txBody>
      </p:sp>
      <p:grpSp>
        <p:nvGrpSpPr>
          <p:cNvPr id="92" name="Group 91">
            <a:extLst>
              <a:ext uri="{FF2B5EF4-FFF2-40B4-BE49-F238E27FC236}">
                <a16:creationId xmlns:a16="http://schemas.microsoft.com/office/drawing/2014/main" xmlns="" id="{ACDA78D0-7CBA-4B3A-A6DD-D5EA5EE88D72}"/>
              </a:ext>
            </a:extLst>
          </p:cNvPr>
          <p:cNvGrpSpPr/>
          <p:nvPr/>
        </p:nvGrpSpPr>
        <p:grpSpPr>
          <a:xfrm>
            <a:off x="4600232" y="4334186"/>
            <a:ext cx="445428" cy="355108"/>
            <a:chOff x="-4768850" y="1093788"/>
            <a:chExt cx="5268912" cy="4200525"/>
          </a:xfrm>
          <a:solidFill>
            <a:sysClr val="window" lastClr="FFFFFF"/>
          </a:solidFill>
        </p:grpSpPr>
        <p:sp>
          <p:nvSpPr>
            <p:cNvPr id="93" name="Freeform 81">
              <a:extLst>
                <a:ext uri="{FF2B5EF4-FFF2-40B4-BE49-F238E27FC236}">
                  <a16:creationId xmlns:a16="http://schemas.microsoft.com/office/drawing/2014/main" xmlns="" id="{E263D966-F031-4FEE-9635-4CD12EA09FA3}"/>
                </a:ext>
              </a:extLst>
            </p:cNvPr>
            <p:cNvSpPr>
              <a:spLocks noEditPoints="1"/>
            </p:cNvSpPr>
            <p:nvPr/>
          </p:nvSpPr>
          <p:spPr bwMode="auto">
            <a:xfrm>
              <a:off x="-3078163" y="2136775"/>
              <a:ext cx="1889125" cy="877888"/>
            </a:xfrm>
            <a:custGeom>
              <a:avLst/>
              <a:gdLst>
                <a:gd name="T0" fmla="*/ 439 w 878"/>
                <a:gd name="T1" fmla="*/ 0 h 409"/>
                <a:gd name="T2" fmla="*/ 0 w 878"/>
                <a:gd name="T3" fmla="*/ 363 h 409"/>
                <a:gd name="T4" fmla="*/ 46 w 878"/>
                <a:gd name="T5" fmla="*/ 409 h 409"/>
                <a:gd name="T6" fmla="*/ 832 w 878"/>
                <a:gd name="T7" fmla="*/ 409 h 409"/>
                <a:gd name="T8" fmla="*/ 878 w 878"/>
                <a:gd name="T9" fmla="*/ 363 h 409"/>
                <a:gd name="T10" fmla="*/ 439 w 878"/>
                <a:gd name="T11" fmla="*/ 0 h 409"/>
                <a:gd name="T12" fmla="*/ 96 w 878"/>
                <a:gd name="T13" fmla="*/ 317 h 409"/>
                <a:gd name="T14" fmla="*/ 439 w 878"/>
                <a:gd name="T15" fmla="*/ 92 h 409"/>
                <a:gd name="T16" fmla="*/ 782 w 878"/>
                <a:gd name="T17" fmla="*/ 317 h 409"/>
                <a:gd name="T18" fmla="*/ 96 w 878"/>
                <a:gd name="T19" fmla="*/ 317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8" h="409">
                  <a:moveTo>
                    <a:pt x="439" y="0"/>
                  </a:moveTo>
                  <a:cubicBezTo>
                    <a:pt x="168" y="0"/>
                    <a:pt x="0" y="138"/>
                    <a:pt x="0" y="363"/>
                  </a:cubicBezTo>
                  <a:cubicBezTo>
                    <a:pt x="0" y="388"/>
                    <a:pt x="21" y="409"/>
                    <a:pt x="46" y="409"/>
                  </a:cubicBezTo>
                  <a:cubicBezTo>
                    <a:pt x="832" y="409"/>
                    <a:pt x="832" y="409"/>
                    <a:pt x="832" y="409"/>
                  </a:cubicBezTo>
                  <a:cubicBezTo>
                    <a:pt x="857" y="409"/>
                    <a:pt x="878" y="388"/>
                    <a:pt x="878" y="363"/>
                  </a:cubicBezTo>
                  <a:cubicBezTo>
                    <a:pt x="878" y="139"/>
                    <a:pt x="710" y="0"/>
                    <a:pt x="439" y="0"/>
                  </a:cubicBezTo>
                  <a:close/>
                  <a:moveTo>
                    <a:pt x="96" y="317"/>
                  </a:moveTo>
                  <a:cubicBezTo>
                    <a:pt x="126" y="109"/>
                    <a:pt x="363" y="92"/>
                    <a:pt x="439" y="92"/>
                  </a:cubicBezTo>
                  <a:cubicBezTo>
                    <a:pt x="515" y="92"/>
                    <a:pt x="752" y="109"/>
                    <a:pt x="782" y="317"/>
                  </a:cubicBezTo>
                  <a:lnTo>
                    <a:pt x="96" y="3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94" name="Freeform 82">
              <a:extLst>
                <a:ext uri="{FF2B5EF4-FFF2-40B4-BE49-F238E27FC236}">
                  <a16:creationId xmlns:a16="http://schemas.microsoft.com/office/drawing/2014/main" xmlns="" id="{B2763C64-F920-474E-A996-73F4632EDEFC}"/>
                </a:ext>
              </a:extLst>
            </p:cNvPr>
            <p:cNvSpPr>
              <a:spLocks noEditPoints="1"/>
            </p:cNvSpPr>
            <p:nvPr/>
          </p:nvSpPr>
          <p:spPr bwMode="auto">
            <a:xfrm>
              <a:off x="-2605088" y="1093788"/>
              <a:ext cx="942975" cy="942975"/>
            </a:xfrm>
            <a:custGeom>
              <a:avLst/>
              <a:gdLst>
                <a:gd name="T0" fmla="*/ 219 w 438"/>
                <a:gd name="T1" fmla="*/ 0 h 439"/>
                <a:gd name="T2" fmla="*/ 0 w 438"/>
                <a:gd name="T3" fmla="*/ 219 h 439"/>
                <a:gd name="T4" fmla="*/ 219 w 438"/>
                <a:gd name="T5" fmla="*/ 439 h 439"/>
                <a:gd name="T6" fmla="*/ 438 w 438"/>
                <a:gd name="T7" fmla="*/ 219 h 439"/>
                <a:gd name="T8" fmla="*/ 219 w 438"/>
                <a:gd name="T9" fmla="*/ 0 h 439"/>
                <a:gd name="T10" fmla="*/ 219 w 438"/>
                <a:gd name="T11" fmla="*/ 346 h 439"/>
                <a:gd name="T12" fmla="*/ 92 w 438"/>
                <a:gd name="T13" fmla="*/ 219 h 439"/>
                <a:gd name="T14" fmla="*/ 219 w 438"/>
                <a:gd name="T15" fmla="*/ 92 h 439"/>
                <a:gd name="T16" fmla="*/ 346 w 438"/>
                <a:gd name="T17" fmla="*/ 219 h 439"/>
                <a:gd name="T18" fmla="*/ 219 w 438"/>
                <a:gd name="T19" fmla="*/ 34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8" h="439">
                  <a:moveTo>
                    <a:pt x="219" y="0"/>
                  </a:moveTo>
                  <a:cubicBezTo>
                    <a:pt x="98" y="0"/>
                    <a:pt x="0" y="98"/>
                    <a:pt x="0" y="219"/>
                  </a:cubicBezTo>
                  <a:cubicBezTo>
                    <a:pt x="0" y="340"/>
                    <a:pt x="98" y="438"/>
                    <a:pt x="219" y="439"/>
                  </a:cubicBezTo>
                  <a:cubicBezTo>
                    <a:pt x="340" y="439"/>
                    <a:pt x="438" y="340"/>
                    <a:pt x="438" y="219"/>
                  </a:cubicBezTo>
                  <a:cubicBezTo>
                    <a:pt x="438" y="98"/>
                    <a:pt x="340" y="0"/>
                    <a:pt x="219" y="0"/>
                  </a:cubicBezTo>
                  <a:close/>
                  <a:moveTo>
                    <a:pt x="219" y="346"/>
                  </a:moveTo>
                  <a:cubicBezTo>
                    <a:pt x="149" y="346"/>
                    <a:pt x="92" y="289"/>
                    <a:pt x="92" y="219"/>
                  </a:cubicBezTo>
                  <a:cubicBezTo>
                    <a:pt x="92" y="149"/>
                    <a:pt x="149" y="92"/>
                    <a:pt x="219" y="92"/>
                  </a:cubicBezTo>
                  <a:cubicBezTo>
                    <a:pt x="289" y="92"/>
                    <a:pt x="346" y="149"/>
                    <a:pt x="346" y="219"/>
                  </a:cubicBezTo>
                  <a:cubicBezTo>
                    <a:pt x="346" y="289"/>
                    <a:pt x="289" y="346"/>
                    <a:pt x="219" y="3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95" name="Freeform 83">
              <a:extLst>
                <a:ext uri="{FF2B5EF4-FFF2-40B4-BE49-F238E27FC236}">
                  <a16:creationId xmlns:a16="http://schemas.microsoft.com/office/drawing/2014/main" xmlns="" id="{B3C48B1E-142B-4CA3-8DE2-41E0B30B11DB}"/>
                </a:ext>
              </a:extLst>
            </p:cNvPr>
            <p:cNvSpPr>
              <a:spLocks noEditPoints="1"/>
            </p:cNvSpPr>
            <p:nvPr/>
          </p:nvSpPr>
          <p:spPr bwMode="auto">
            <a:xfrm>
              <a:off x="-4768850" y="4416425"/>
              <a:ext cx="1890713" cy="877888"/>
            </a:xfrm>
            <a:custGeom>
              <a:avLst/>
              <a:gdLst>
                <a:gd name="T0" fmla="*/ 439 w 878"/>
                <a:gd name="T1" fmla="*/ 0 h 409"/>
                <a:gd name="T2" fmla="*/ 0 w 878"/>
                <a:gd name="T3" fmla="*/ 363 h 409"/>
                <a:gd name="T4" fmla="*/ 46 w 878"/>
                <a:gd name="T5" fmla="*/ 409 h 409"/>
                <a:gd name="T6" fmla="*/ 831 w 878"/>
                <a:gd name="T7" fmla="*/ 409 h 409"/>
                <a:gd name="T8" fmla="*/ 878 w 878"/>
                <a:gd name="T9" fmla="*/ 363 h 409"/>
                <a:gd name="T10" fmla="*/ 439 w 878"/>
                <a:gd name="T11" fmla="*/ 0 h 409"/>
                <a:gd name="T12" fmla="*/ 96 w 878"/>
                <a:gd name="T13" fmla="*/ 317 h 409"/>
                <a:gd name="T14" fmla="*/ 439 w 878"/>
                <a:gd name="T15" fmla="*/ 92 h 409"/>
                <a:gd name="T16" fmla="*/ 782 w 878"/>
                <a:gd name="T17" fmla="*/ 317 h 409"/>
                <a:gd name="T18" fmla="*/ 96 w 878"/>
                <a:gd name="T19" fmla="*/ 317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8" h="409">
                  <a:moveTo>
                    <a:pt x="439" y="0"/>
                  </a:moveTo>
                  <a:cubicBezTo>
                    <a:pt x="168" y="0"/>
                    <a:pt x="0" y="139"/>
                    <a:pt x="0" y="363"/>
                  </a:cubicBezTo>
                  <a:cubicBezTo>
                    <a:pt x="0" y="389"/>
                    <a:pt x="21" y="409"/>
                    <a:pt x="46" y="409"/>
                  </a:cubicBezTo>
                  <a:cubicBezTo>
                    <a:pt x="831" y="409"/>
                    <a:pt x="831" y="409"/>
                    <a:pt x="831" y="409"/>
                  </a:cubicBezTo>
                  <a:cubicBezTo>
                    <a:pt x="857" y="409"/>
                    <a:pt x="878" y="389"/>
                    <a:pt x="878" y="363"/>
                  </a:cubicBezTo>
                  <a:cubicBezTo>
                    <a:pt x="878" y="139"/>
                    <a:pt x="709" y="0"/>
                    <a:pt x="439" y="0"/>
                  </a:cubicBezTo>
                  <a:close/>
                  <a:moveTo>
                    <a:pt x="96" y="317"/>
                  </a:moveTo>
                  <a:cubicBezTo>
                    <a:pt x="126" y="110"/>
                    <a:pt x="363" y="92"/>
                    <a:pt x="439" y="92"/>
                  </a:cubicBezTo>
                  <a:cubicBezTo>
                    <a:pt x="515" y="92"/>
                    <a:pt x="751" y="110"/>
                    <a:pt x="782" y="317"/>
                  </a:cubicBezTo>
                  <a:lnTo>
                    <a:pt x="96" y="3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96" name="Freeform 84">
              <a:extLst>
                <a:ext uri="{FF2B5EF4-FFF2-40B4-BE49-F238E27FC236}">
                  <a16:creationId xmlns:a16="http://schemas.microsoft.com/office/drawing/2014/main" xmlns="" id="{C47451AB-7916-422F-9029-7FB097FF604B}"/>
                </a:ext>
              </a:extLst>
            </p:cNvPr>
            <p:cNvSpPr>
              <a:spLocks noEditPoints="1"/>
            </p:cNvSpPr>
            <p:nvPr/>
          </p:nvSpPr>
          <p:spPr bwMode="auto">
            <a:xfrm>
              <a:off x="-4297363" y="3375025"/>
              <a:ext cx="944563" cy="942975"/>
            </a:xfrm>
            <a:custGeom>
              <a:avLst/>
              <a:gdLst>
                <a:gd name="T0" fmla="*/ 220 w 439"/>
                <a:gd name="T1" fmla="*/ 0 h 439"/>
                <a:gd name="T2" fmla="*/ 0 w 439"/>
                <a:gd name="T3" fmla="*/ 219 h 439"/>
                <a:gd name="T4" fmla="*/ 220 w 439"/>
                <a:gd name="T5" fmla="*/ 439 h 439"/>
                <a:gd name="T6" fmla="*/ 439 w 439"/>
                <a:gd name="T7" fmla="*/ 219 h 439"/>
                <a:gd name="T8" fmla="*/ 220 w 439"/>
                <a:gd name="T9" fmla="*/ 0 h 439"/>
                <a:gd name="T10" fmla="*/ 220 w 439"/>
                <a:gd name="T11" fmla="*/ 346 h 439"/>
                <a:gd name="T12" fmla="*/ 93 w 439"/>
                <a:gd name="T13" fmla="*/ 219 h 439"/>
                <a:gd name="T14" fmla="*/ 220 w 439"/>
                <a:gd name="T15" fmla="*/ 92 h 439"/>
                <a:gd name="T16" fmla="*/ 347 w 439"/>
                <a:gd name="T17" fmla="*/ 219 h 439"/>
                <a:gd name="T18" fmla="*/ 220 w 439"/>
                <a:gd name="T19" fmla="*/ 34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9" h="439">
                  <a:moveTo>
                    <a:pt x="220" y="0"/>
                  </a:moveTo>
                  <a:cubicBezTo>
                    <a:pt x="99" y="0"/>
                    <a:pt x="0" y="98"/>
                    <a:pt x="0" y="219"/>
                  </a:cubicBezTo>
                  <a:cubicBezTo>
                    <a:pt x="1" y="341"/>
                    <a:pt x="99" y="439"/>
                    <a:pt x="220" y="439"/>
                  </a:cubicBezTo>
                  <a:cubicBezTo>
                    <a:pt x="341" y="439"/>
                    <a:pt x="439" y="341"/>
                    <a:pt x="439" y="219"/>
                  </a:cubicBezTo>
                  <a:cubicBezTo>
                    <a:pt x="439" y="98"/>
                    <a:pt x="341" y="0"/>
                    <a:pt x="220" y="0"/>
                  </a:cubicBezTo>
                  <a:close/>
                  <a:moveTo>
                    <a:pt x="220" y="346"/>
                  </a:moveTo>
                  <a:cubicBezTo>
                    <a:pt x="150" y="346"/>
                    <a:pt x="93" y="290"/>
                    <a:pt x="93" y="219"/>
                  </a:cubicBezTo>
                  <a:cubicBezTo>
                    <a:pt x="93" y="149"/>
                    <a:pt x="150" y="92"/>
                    <a:pt x="220" y="92"/>
                  </a:cubicBezTo>
                  <a:cubicBezTo>
                    <a:pt x="290" y="92"/>
                    <a:pt x="347" y="149"/>
                    <a:pt x="347" y="219"/>
                  </a:cubicBezTo>
                  <a:cubicBezTo>
                    <a:pt x="347" y="290"/>
                    <a:pt x="290" y="346"/>
                    <a:pt x="220" y="3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97" name="Freeform 85">
              <a:extLst>
                <a:ext uri="{FF2B5EF4-FFF2-40B4-BE49-F238E27FC236}">
                  <a16:creationId xmlns:a16="http://schemas.microsoft.com/office/drawing/2014/main" xmlns="" id="{69A33677-636D-46CB-81F2-A0E4EC7A831C}"/>
                </a:ext>
              </a:extLst>
            </p:cNvPr>
            <p:cNvSpPr>
              <a:spLocks noEditPoints="1"/>
            </p:cNvSpPr>
            <p:nvPr/>
          </p:nvSpPr>
          <p:spPr bwMode="auto">
            <a:xfrm>
              <a:off x="-1389063" y="4416425"/>
              <a:ext cx="1889125" cy="877888"/>
            </a:xfrm>
            <a:custGeom>
              <a:avLst/>
              <a:gdLst>
                <a:gd name="T0" fmla="*/ 439 w 878"/>
                <a:gd name="T1" fmla="*/ 0 h 409"/>
                <a:gd name="T2" fmla="*/ 0 w 878"/>
                <a:gd name="T3" fmla="*/ 363 h 409"/>
                <a:gd name="T4" fmla="*/ 47 w 878"/>
                <a:gd name="T5" fmla="*/ 409 h 409"/>
                <a:gd name="T6" fmla="*/ 832 w 878"/>
                <a:gd name="T7" fmla="*/ 409 h 409"/>
                <a:gd name="T8" fmla="*/ 878 w 878"/>
                <a:gd name="T9" fmla="*/ 363 h 409"/>
                <a:gd name="T10" fmla="*/ 439 w 878"/>
                <a:gd name="T11" fmla="*/ 0 h 409"/>
                <a:gd name="T12" fmla="*/ 96 w 878"/>
                <a:gd name="T13" fmla="*/ 317 h 409"/>
                <a:gd name="T14" fmla="*/ 439 w 878"/>
                <a:gd name="T15" fmla="*/ 92 h 409"/>
                <a:gd name="T16" fmla="*/ 782 w 878"/>
                <a:gd name="T17" fmla="*/ 317 h 409"/>
                <a:gd name="T18" fmla="*/ 96 w 878"/>
                <a:gd name="T19" fmla="*/ 317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8" h="409">
                  <a:moveTo>
                    <a:pt x="439" y="0"/>
                  </a:moveTo>
                  <a:cubicBezTo>
                    <a:pt x="169" y="0"/>
                    <a:pt x="0" y="139"/>
                    <a:pt x="0" y="363"/>
                  </a:cubicBezTo>
                  <a:cubicBezTo>
                    <a:pt x="0" y="389"/>
                    <a:pt x="21" y="409"/>
                    <a:pt x="47" y="409"/>
                  </a:cubicBezTo>
                  <a:cubicBezTo>
                    <a:pt x="832" y="409"/>
                    <a:pt x="832" y="409"/>
                    <a:pt x="832" y="409"/>
                  </a:cubicBezTo>
                  <a:cubicBezTo>
                    <a:pt x="857" y="409"/>
                    <a:pt x="878" y="389"/>
                    <a:pt x="878" y="363"/>
                  </a:cubicBezTo>
                  <a:cubicBezTo>
                    <a:pt x="878" y="139"/>
                    <a:pt x="710" y="0"/>
                    <a:pt x="439" y="0"/>
                  </a:cubicBezTo>
                  <a:close/>
                  <a:moveTo>
                    <a:pt x="96" y="317"/>
                  </a:moveTo>
                  <a:cubicBezTo>
                    <a:pt x="127" y="110"/>
                    <a:pt x="363" y="92"/>
                    <a:pt x="439" y="92"/>
                  </a:cubicBezTo>
                  <a:cubicBezTo>
                    <a:pt x="515" y="92"/>
                    <a:pt x="752" y="110"/>
                    <a:pt x="782" y="317"/>
                  </a:cubicBezTo>
                  <a:lnTo>
                    <a:pt x="96" y="3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98" name="Freeform 86">
              <a:extLst>
                <a:ext uri="{FF2B5EF4-FFF2-40B4-BE49-F238E27FC236}">
                  <a16:creationId xmlns:a16="http://schemas.microsoft.com/office/drawing/2014/main" xmlns="" id="{F94C9BE9-6651-46B4-B937-A0853202C65D}"/>
                </a:ext>
              </a:extLst>
            </p:cNvPr>
            <p:cNvSpPr>
              <a:spLocks noEditPoints="1"/>
            </p:cNvSpPr>
            <p:nvPr/>
          </p:nvSpPr>
          <p:spPr bwMode="auto">
            <a:xfrm>
              <a:off x="-915988" y="3375025"/>
              <a:ext cx="944563" cy="942975"/>
            </a:xfrm>
            <a:custGeom>
              <a:avLst/>
              <a:gdLst>
                <a:gd name="T0" fmla="*/ 219 w 439"/>
                <a:gd name="T1" fmla="*/ 0 h 439"/>
                <a:gd name="T2" fmla="*/ 0 w 439"/>
                <a:gd name="T3" fmla="*/ 219 h 439"/>
                <a:gd name="T4" fmla="*/ 219 w 439"/>
                <a:gd name="T5" fmla="*/ 439 h 439"/>
                <a:gd name="T6" fmla="*/ 439 w 439"/>
                <a:gd name="T7" fmla="*/ 219 h 439"/>
                <a:gd name="T8" fmla="*/ 219 w 439"/>
                <a:gd name="T9" fmla="*/ 0 h 439"/>
                <a:gd name="T10" fmla="*/ 219 w 439"/>
                <a:gd name="T11" fmla="*/ 346 h 439"/>
                <a:gd name="T12" fmla="*/ 92 w 439"/>
                <a:gd name="T13" fmla="*/ 219 h 439"/>
                <a:gd name="T14" fmla="*/ 219 w 439"/>
                <a:gd name="T15" fmla="*/ 92 h 439"/>
                <a:gd name="T16" fmla="*/ 346 w 439"/>
                <a:gd name="T17" fmla="*/ 219 h 439"/>
                <a:gd name="T18" fmla="*/ 219 w 439"/>
                <a:gd name="T19" fmla="*/ 34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9" h="439">
                  <a:moveTo>
                    <a:pt x="219" y="0"/>
                  </a:moveTo>
                  <a:cubicBezTo>
                    <a:pt x="98" y="0"/>
                    <a:pt x="0" y="98"/>
                    <a:pt x="0" y="219"/>
                  </a:cubicBezTo>
                  <a:cubicBezTo>
                    <a:pt x="0" y="341"/>
                    <a:pt x="98" y="439"/>
                    <a:pt x="219" y="439"/>
                  </a:cubicBezTo>
                  <a:cubicBezTo>
                    <a:pt x="340" y="439"/>
                    <a:pt x="439" y="341"/>
                    <a:pt x="439" y="219"/>
                  </a:cubicBezTo>
                  <a:cubicBezTo>
                    <a:pt x="439" y="98"/>
                    <a:pt x="340" y="0"/>
                    <a:pt x="219" y="0"/>
                  </a:cubicBezTo>
                  <a:close/>
                  <a:moveTo>
                    <a:pt x="219" y="346"/>
                  </a:moveTo>
                  <a:cubicBezTo>
                    <a:pt x="149" y="346"/>
                    <a:pt x="92" y="290"/>
                    <a:pt x="92" y="219"/>
                  </a:cubicBezTo>
                  <a:cubicBezTo>
                    <a:pt x="92" y="149"/>
                    <a:pt x="149" y="92"/>
                    <a:pt x="219" y="92"/>
                  </a:cubicBezTo>
                  <a:cubicBezTo>
                    <a:pt x="289" y="92"/>
                    <a:pt x="346" y="149"/>
                    <a:pt x="346" y="219"/>
                  </a:cubicBezTo>
                  <a:cubicBezTo>
                    <a:pt x="346" y="290"/>
                    <a:pt x="289" y="346"/>
                    <a:pt x="219" y="3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99" name="Freeform 87">
              <a:extLst>
                <a:ext uri="{FF2B5EF4-FFF2-40B4-BE49-F238E27FC236}">
                  <a16:creationId xmlns:a16="http://schemas.microsoft.com/office/drawing/2014/main" xmlns="" id="{3916EEF2-764A-4085-8D52-32342E14F3D3}"/>
                </a:ext>
              </a:extLst>
            </p:cNvPr>
            <p:cNvSpPr>
              <a:spLocks/>
            </p:cNvSpPr>
            <p:nvPr/>
          </p:nvSpPr>
          <p:spPr bwMode="auto">
            <a:xfrm>
              <a:off x="-2687638" y="3144838"/>
              <a:ext cx="1100138" cy="1277938"/>
            </a:xfrm>
            <a:custGeom>
              <a:avLst/>
              <a:gdLst>
                <a:gd name="T0" fmla="*/ 496 w 511"/>
                <a:gd name="T1" fmla="*/ 512 h 595"/>
                <a:gd name="T2" fmla="*/ 303 w 511"/>
                <a:gd name="T3" fmla="*/ 319 h 595"/>
                <a:gd name="T4" fmla="*/ 303 w 511"/>
                <a:gd name="T5" fmla="*/ 46 h 595"/>
                <a:gd name="T6" fmla="*/ 257 w 511"/>
                <a:gd name="T7" fmla="*/ 0 h 595"/>
                <a:gd name="T8" fmla="*/ 211 w 511"/>
                <a:gd name="T9" fmla="*/ 46 h 595"/>
                <a:gd name="T10" fmla="*/ 211 w 511"/>
                <a:gd name="T11" fmla="*/ 319 h 595"/>
                <a:gd name="T12" fmla="*/ 18 w 511"/>
                <a:gd name="T13" fmla="*/ 511 h 595"/>
                <a:gd name="T14" fmla="*/ 18 w 511"/>
                <a:gd name="T15" fmla="*/ 577 h 595"/>
                <a:gd name="T16" fmla="*/ 83 w 511"/>
                <a:gd name="T17" fmla="*/ 577 h 595"/>
                <a:gd name="T18" fmla="*/ 257 w 511"/>
                <a:gd name="T19" fmla="*/ 403 h 595"/>
                <a:gd name="T20" fmla="*/ 431 w 511"/>
                <a:gd name="T21" fmla="*/ 577 h 595"/>
                <a:gd name="T22" fmla="*/ 496 w 511"/>
                <a:gd name="T23" fmla="*/ 572 h 595"/>
                <a:gd name="T24" fmla="*/ 496 w 511"/>
                <a:gd name="T25" fmla="*/ 512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595">
                  <a:moveTo>
                    <a:pt x="496" y="512"/>
                  </a:moveTo>
                  <a:cubicBezTo>
                    <a:pt x="303" y="319"/>
                    <a:pt x="303" y="319"/>
                    <a:pt x="303" y="319"/>
                  </a:cubicBezTo>
                  <a:cubicBezTo>
                    <a:pt x="303" y="46"/>
                    <a:pt x="303" y="46"/>
                    <a:pt x="303" y="46"/>
                  </a:cubicBezTo>
                  <a:cubicBezTo>
                    <a:pt x="303" y="21"/>
                    <a:pt x="283" y="0"/>
                    <a:pt x="257" y="0"/>
                  </a:cubicBezTo>
                  <a:cubicBezTo>
                    <a:pt x="231" y="0"/>
                    <a:pt x="211" y="21"/>
                    <a:pt x="211" y="46"/>
                  </a:cubicBezTo>
                  <a:cubicBezTo>
                    <a:pt x="211" y="319"/>
                    <a:pt x="211" y="319"/>
                    <a:pt x="211" y="319"/>
                  </a:cubicBezTo>
                  <a:cubicBezTo>
                    <a:pt x="18" y="511"/>
                    <a:pt x="18" y="511"/>
                    <a:pt x="18" y="511"/>
                  </a:cubicBezTo>
                  <a:cubicBezTo>
                    <a:pt x="0" y="529"/>
                    <a:pt x="0" y="559"/>
                    <a:pt x="18" y="577"/>
                  </a:cubicBezTo>
                  <a:cubicBezTo>
                    <a:pt x="36" y="595"/>
                    <a:pt x="65" y="595"/>
                    <a:pt x="83" y="577"/>
                  </a:cubicBezTo>
                  <a:cubicBezTo>
                    <a:pt x="257" y="403"/>
                    <a:pt x="257" y="403"/>
                    <a:pt x="257" y="403"/>
                  </a:cubicBezTo>
                  <a:cubicBezTo>
                    <a:pt x="431" y="577"/>
                    <a:pt x="431" y="577"/>
                    <a:pt x="431" y="577"/>
                  </a:cubicBezTo>
                  <a:cubicBezTo>
                    <a:pt x="450" y="594"/>
                    <a:pt x="479" y="592"/>
                    <a:pt x="496" y="572"/>
                  </a:cubicBezTo>
                  <a:cubicBezTo>
                    <a:pt x="511" y="555"/>
                    <a:pt x="511" y="529"/>
                    <a:pt x="496" y="5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grpSp>
      <p:grpSp>
        <p:nvGrpSpPr>
          <p:cNvPr id="100" name="Group 99">
            <a:extLst>
              <a:ext uri="{FF2B5EF4-FFF2-40B4-BE49-F238E27FC236}">
                <a16:creationId xmlns:a16="http://schemas.microsoft.com/office/drawing/2014/main" xmlns="" id="{8C730B76-D139-44C0-80AF-2BEAC316BD6B}"/>
              </a:ext>
            </a:extLst>
          </p:cNvPr>
          <p:cNvGrpSpPr/>
          <p:nvPr/>
        </p:nvGrpSpPr>
        <p:grpSpPr>
          <a:xfrm>
            <a:off x="4359478" y="2942162"/>
            <a:ext cx="431070" cy="464154"/>
            <a:chOff x="-5969000" y="1441450"/>
            <a:chExt cx="4881563" cy="5256212"/>
          </a:xfrm>
          <a:solidFill>
            <a:sysClr val="window" lastClr="FFFFFF"/>
          </a:solidFill>
        </p:grpSpPr>
        <p:sp>
          <p:nvSpPr>
            <p:cNvPr id="101" name="Freeform 91">
              <a:extLst>
                <a:ext uri="{FF2B5EF4-FFF2-40B4-BE49-F238E27FC236}">
                  <a16:creationId xmlns:a16="http://schemas.microsoft.com/office/drawing/2014/main" xmlns="" id="{CAE1CD72-01E8-4A4B-A288-B7447D9EC51C}"/>
                </a:ext>
              </a:extLst>
            </p:cNvPr>
            <p:cNvSpPr>
              <a:spLocks noEditPoints="1"/>
            </p:cNvSpPr>
            <p:nvPr/>
          </p:nvSpPr>
          <p:spPr bwMode="auto">
            <a:xfrm>
              <a:off x="-4905375" y="2479675"/>
              <a:ext cx="2744788" cy="4217987"/>
            </a:xfrm>
            <a:custGeom>
              <a:avLst/>
              <a:gdLst>
                <a:gd name="T0" fmla="*/ 640 w 1275"/>
                <a:gd name="T1" fmla="*/ 0 h 1965"/>
                <a:gd name="T2" fmla="*/ 0 w 1275"/>
                <a:gd name="T3" fmla="*/ 640 h 1965"/>
                <a:gd name="T4" fmla="*/ 303 w 1275"/>
                <a:gd name="T5" fmla="*/ 1221 h 1965"/>
                <a:gd name="T6" fmla="*/ 303 w 1275"/>
                <a:gd name="T7" fmla="*/ 1683 h 1965"/>
                <a:gd name="T8" fmla="*/ 306 w 1275"/>
                <a:gd name="T9" fmla="*/ 1698 h 1965"/>
                <a:gd name="T10" fmla="*/ 306 w 1275"/>
                <a:gd name="T11" fmla="*/ 1702 h 1965"/>
                <a:gd name="T12" fmla="*/ 308 w 1275"/>
                <a:gd name="T13" fmla="*/ 1707 h 1965"/>
                <a:gd name="T14" fmla="*/ 468 w 1275"/>
                <a:gd name="T15" fmla="*/ 1945 h 1965"/>
                <a:gd name="T16" fmla="*/ 506 w 1275"/>
                <a:gd name="T17" fmla="*/ 1965 h 1965"/>
                <a:gd name="T18" fmla="*/ 770 w 1275"/>
                <a:gd name="T19" fmla="*/ 1965 h 1965"/>
                <a:gd name="T20" fmla="*/ 807 w 1275"/>
                <a:gd name="T21" fmla="*/ 1945 h 1965"/>
                <a:gd name="T22" fmla="*/ 967 w 1275"/>
                <a:gd name="T23" fmla="*/ 1707 h 1965"/>
                <a:gd name="T24" fmla="*/ 970 w 1275"/>
                <a:gd name="T25" fmla="*/ 1702 h 1965"/>
                <a:gd name="T26" fmla="*/ 970 w 1275"/>
                <a:gd name="T27" fmla="*/ 1698 h 1965"/>
                <a:gd name="T28" fmla="*/ 973 w 1275"/>
                <a:gd name="T29" fmla="*/ 1683 h 1965"/>
                <a:gd name="T30" fmla="*/ 973 w 1275"/>
                <a:gd name="T31" fmla="*/ 1221 h 1965"/>
                <a:gd name="T32" fmla="*/ 1275 w 1275"/>
                <a:gd name="T33" fmla="*/ 640 h 1965"/>
                <a:gd name="T34" fmla="*/ 640 w 1275"/>
                <a:gd name="T35" fmla="*/ 0 h 1965"/>
                <a:gd name="T36" fmla="*/ 748 w 1275"/>
                <a:gd name="T37" fmla="*/ 1876 h 1965"/>
                <a:gd name="T38" fmla="*/ 532 w 1275"/>
                <a:gd name="T39" fmla="*/ 1876 h 1965"/>
                <a:gd name="T40" fmla="*/ 433 w 1275"/>
                <a:gd name="T41" fmla="*/ 1729 h 1965"/>
                <a:gd name="T42" fmla="*/ 846 w 1275"/>
                <a:gd name="T43" fmla="*/ 1729 h 1965"/>
                <a:gd name="T44" fmla="*/ 748 w 1275"/>
                <a:gd name="T45" fmla="*/ 1876 h 1965"/>
                <a:gd name="T46" fmla="*/ 394 w 1275"/>
                <a:gd name="T47" fmla="*/ 1638 h 1965"/>
                <a:gd name="T48" fmla="*/ 394 w 1275"/>
                <a:gd name="T49" fmla="*/ 1518 h 1965"/>
                <a:gd name="T50" fmla="*/ 886 w 1275"/>
                <a:gd name="T51" fmla="*/ 1518 h 1965"/>
                <a:gd name="T52" fmla="*/ 887 w 1275"/>
                <a:gd name="T53" fmla="*/ 1638 h 1965"/>
                <a:gd name="T54" fmla="*/ 394 w 1275"/>
                <a:gd name="T55" fmla="*/ 1638 h 1965"/>
                <a:gd name="T56" fmla="*/ 907 w 1275"/>
                <a:gd name="T57" fmla="*/ 1159 h 1965"/>
                <a:gd name="T58" fmla="*/ 907 w 1275"/>
                <a:gd name="T59" fmla="*/ 1160 h 1965"/>
                <a:gd name="T60" fmla="*/ 887 w 1275"/>
                <a:gd name="T61" fmla="*/ 1198 h 1965"/>
                <a:gd name="T62" fmla="*/ 887 w 1275"/>
                <a:gd name="T63" fmla="*/ 1428 h 1965"/>
                <a:gd name="T64" fmla="*/ 394 w 1275"/>
                <a:gd name="T65" fmla="*/ 1428 h 1965"/>
                <a:gd name="T66" fmla="*/ 394 w 1275"/>
                <a:gd name="T67" fmla="*/ 1195 h 1965"/>
                <a:gd name="T68" fmla="*/ 373 w 1275"/>
                <a:gd name="T69" fmla="*/ 1157 h 1965"/>
                <a:gd name="T70" fmla="*/ 91 w 1275"/>
                <a:gd name="T71" fmla="*/ 638 h 1965"/>
                <a:gd name="T72" fmla="*/ 656 w 1275"/>
                <a:gd name="T73" fmla="*/ 105 h 1965"/>
                <a:gd name="T74" fmla="*/ 1189 w 1275"/>
                <a:gd name="T75" fmla="*/ 638 h 1965"/>
                <a:gd name="T76" fmla="*/ 907 w 1275"/>
                <a:gd name="T77" fmla="*/ 1159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75" h="1965">
                  <a:moveTo>
                    <a:pt x="640" y="0"/>
                  </a:moveTo>
                  <a:cubicBezTo>
                    <a:pt x="287" y="0"/>
                    <a:pt x="0" y="286"/>
                    <a:pt x="0" y="640"/>
                  </a:cubicBezTo>
                  <a:cubicBezTo>
                    <a:pt x="3" y="870"/>
                    <a:pt x="115" y="1086"/>
                    <a:pt x="303" y="1221"/>
                  </a:cubicBezTo>
                  <a:cubicBezTo>
                    <a:pt x="303" y="1683"/>
                    <a:pt x="303" y="1683"/>
                    <a:pt x="303" y="1683"/>
                  </a:cubicBezTo>
                  <a:cubicBezTo>
                    <a:pt x="303" y="1688"/>
                    <a:pt x="304" y="1693"/>
                    <a:pt x="306" y="1698"/>
                  </a:cubicBezTo>
                  <a:cubicBezTo>
                    <a:pt x="306" y="1702"/>
                    <a:pt x="306" y="1702"/>
                    <a:pt x="306" y="1702"/>
                  </a:cubicBezTo>
                  <a:cubicBezTo>
                    <a:pt x="306" y="1704"/>
                    <a:pt x="307" y="1706"/>
                    <a:pt x="308" y="1707"/>
                  </a:cubicBezTo>
                  <a:cubicBezTo>
                    <a:pt x="468" y="1945"/>
                    <a:pt x="468" y="1945"/>
                    <a:pt x="468" y="1945"/>
                  </a:cubicBezTo>
                  <a:cubicBezTo>
                    <a:pt x="477" y="1958"/>
                    <a:pt x="491" y="1965"/>
                    <a:pt x="506" y="1965"/>
                  </a:cubicBezTo>
                  <a:cubicBezTo>
                    <a:pt x="770" y="1965"/>
                    <a:pt x="770" y="1965"/>
                    <a:pt x="770" y="1965"/>
                  </a:cubicBezTo>
                  <a:cubicBezTo>
                    <a:pt x="785" y="1965"/>
                    <a:pt x="799" y="1958"/>
                    <a:pt x="807" y="1945"/>
                  </a:cubicBezTo>
                  <a:cubicBezTo>
                    <a:pt x="967" y="1707"/>
                    <a:pt x="967" y="1707"/>
                    <a:pt x="967" y="1707"/>
                  </a:cubicBezTo>
                  <a:cubicBezTo>
                    <a:pt x="968" y="1706"/>
                    <a:pt x="969" y="1704"/>
                    <a:pt x="970" y="1702"/>
                  </a:cubicBezTo>
                  <a:cubicBezTo>
                    <a:pt x="970" y="1698"/>
                    <a:pt x="970" y="1698"/>
                    <a:pt x="970" y="1698"/>
                  </a:cubicBezTo>
                  <a:cubicBezTo>
                    <a:pt x="972" y="1693"/>
                    <a:pt x="973" y="1688"/>
                    <a:pt x="973" y="1683"/>
                  </a:cubicBezTo>
                  <a:cubicBezTo>
                    <a:pt x="973" y="1221"/>
                    <a:pt x="973" y="1221"/>
                    <a:pt x="973" y="1221"/>
                  </a:cubicBezTo>
                  <a:cubicBezTo>
                    <a:pt x="1160" y="1086"/>
                    <a:pt x="1272" y="870"/>
                    <a:pt x="1275" y="640"/>
                  </a:cubicBezTo>
                  <a:cubicBezTo>
                    <a:pt x="1275" y="288"/>
                    <a:pt x="992" y="2"/>
                    <a:pt x="640" y="0"/>
                  </a:cubicBezTo>
                  <a:close/>
                  <a:moveTo>
                    <a:pt x="748" y="1876"/>
                  </a:moveTo>
                  <a:cubicBezTo>
                    <a:pt x="532" y="1876"/>
                    <a:pt x="532" y="1876"/>
                    <a:pt x="532" y="1876"/>
                  </a:cubicBezTo>
                  <a:cubicBezTo>
                    <a:pt x="433" y="1729"/>
                    <a:pt x="433" y="1729"/>
                    <a:pt x="433" y="1729"/>
                  </a:cubicBezTo>
                  <a:cubicBezTo>
                    <a:pt x="846" y="1729"/>
                    <a:pt x="846" y="1729"/>
                    <a:pt x="846" y="1729"/>
                  </a:cubicBezTo>
                  <a:lnTo>
                    <a:pt x="748" y="1876"/>
                  </a:lnTo>
                  <a:close/>
                  <a:moveTo>
                    <a:pt x="394" y="1638"/>
                  </a:moveTo>
                  <a:cubicBezTo>
                    <a:pt x="394" y="1518"/>
                    <a:pt x="394" y="1518"/>
                    <a:pt x="394" y="1518"/>
                  </a:cubicBezTo>
                  <a:cubicBezTo>
                    <a:pt x="886" y="1518"/>
                    <a:pt x="886" y="1518"/>
                    <a:pt x="886" y="1518"/>
                  </a:cubicBezTo>
                  <a:cubicBezTo>
                    <a:pt x="887" y="1638"/>
                    <a:pt x="887" y="1638"/>
                    <a:pt x="887" y="1638"/>
                  </a:cubicBezTo>
                  <a:lnTo>
                    <a:pt x="394" y="1638"/>
                  </a:lnTo>
                  <a:close/>
                  <a:moveTo>
                    <a:pt x="907" y="1159"/>
                  </a:moveTo>
                  <a:cubicBezTo>
                    <a:pt x="907" y="1160"/>
                    <a:pt x="907" y="1160"/>
                    <a:pt x="907" y="1160"/>
                  </a:cubicBezTo>
                  <a:cubicBezTo>
                    <a:pt x="894" y="1168"/>
                    <a:pt x="887" y="1183"/>
                    <a:pt x="887" y="1198"/>
                  </a:cubicBezTo>
                  <a:cubicBezTo>
                    <a:pt x="887" y="1428"/>
                    <a:pt x="887" y="1428"/>
                    <a:pt x="887" y="1428"/>
                  </a:cubicBezTo>
                  <a:cubicBezTo>
                    <a:pt x="394" y="1428"/>
                    <a:pt x="394" y="1428"/>
                    <a:pt x="394" y="1428"/>
                  </a:cubicBezTo>
                  <a:cubicBezTo>
                    <a:pt x="394" y="1195"/>
                    <a:pt x="394" y="1195"/>
                    <a:pt x="394" y="1195"/>
                  </a:cubicBezTo>
                  <a:cubicBezTo>
                    <a:pt x="394" y="1180"/>
                    <a:pt x="386" y="1166"/>
                    <a:pt x="373" y="1157"/>
                  </a:cubicBezTo>
                  <a:cubicBezTo>
                    <a:pt x="200" y="1041"/>
                    <a:pt x="94" y="847"/>
                    <a:pt x="91" y="638"/>
                  </a:cubicBezTo>
                  <a:cubicBezTo>
                    <a:pt x="100" y="335"/>
                    <a:pt x="353" y="96"/>
                    <a:pt x="656" y="105"/>
                  </a:cubicBezTo>
                  <a:cubicBezTo>
                    <a:pt x="947" y="113"/>
                    <a:pt x="1181" y="347"/>
                    <a:pt x="1189" y="638"/>
                  </a:cubicBezTo>
                  <a:cubicBezTo>
                    <a:pt x="1187" y="848"/>
                    <a:pt x="1081" y="1042"/>
                    <a:pt x="907" y="1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102" name="Freeform 92">
              <a:extLst>
                <a:ext uri="{FF2B5EF4-FFF2-40B4-BE49-F238E27FC236}">
                  <a16:creationId xmlns:a16="http://schemas.microsoft.com/office/drawing/2014/main" xmlns="" id="{FB394BC1-E779-44A2-8A14-0D252529EAFF}"/>
                </a:ext>
              </a:extLst>
            </p:cNvPr>
            <p:cNvSpPr>
              <a:spLocks/>
            </p:cNvSpPr>
            <p:nvPr/>
          </p:nvSpPr>
          <p:spPr bwMode="auto">
            <a:xfrm>
              <a:off x="-3586163" y="2919413"/>
              <a:ext cx="1027113" cy="1025525"/>
            </a:xfrm>
            <a:custGeom>
              <a:avLst/>
              <a:gdLst>
                <a:gd name="T0" fmla="*/ 45 w 477"/>
                <a:gd name="T1" fmla="*/ 0 h 478"/>
                <a:gd name="T2" fmla="*/ 0 w 477"/>
                <a:gd name="T3" fmla="*/ 45 h 478"/>
                <a:gd name="T4" fmla="*/ 45 w 477"/>
                <a:gd name="T5" fmla="*/ 91 h 478"/>
                <a:gd name="T6" fmla="*/ 387 w 477"/>
                <a:gd name="T7" fmla="*/ 432 h 478"/>
                <a:gd name="T8" fmla="*/ 432 w 477"/>
                <a:gd name="T9" fmla="*/ 478 h 478"/>
                <a:gd name="T10" fmla="*/ 477 w 477"/>
                <a:gd name="T11" fmla="*/ 432 h 478"/>
                <a:gd name="T12" fmla="*/ 45 w 477"/>
                <a:gd name="T13" fmla="*/ 0 h 478"/>
              </a:gdLst>
              <a:ahLst/>
              <a:cxnLst>
                <a:cxn ang="0">
                  <a:pos x="T0" y="T1"/>
                </a:cxn>
                <a:cxn ang="0">
                  <a:pos x="T2" y="T3"/>
                </a:cxn>
                <a:cxn ang="0">
                  <a:pos x="T4" y="T5"/>
                </a:cxn>
                <a:cxn ang="0">
                  <a:pos x="T6" y="T7"/>
                </a:cxn>
                <a:cxn ang="0">
                  <a:pos x="T8" y="T9"/>
                </a:cxn>
                <a:cxn ang="0">
                  <a:pos x="T10" y="T11"/>
                </a:cxn>
                <a:cxn ang="0">
                  <a:pos x="T12" y="T13"/>
                </a:cxn>
              </a:cxnLst>
              <a:rect l="0" t="0" r="r" b="b"/>
              <a:pathLst>
                <a:path w="477" h="478">
                  <a:moveTo>
                    <a:pt x="45" y="0"/>
                  </a:moveTo>
                  <a:cubicBezTo>
                    <a:pt x="20" y="0"/>
                    <a:pt x="0" y="20"/>
                    <a:pt x="0" y="45"/>
                  </a:cubicBezTo>
                  <a:cubicBezTo>
                    <a:pt x="0" y="70"/>
                    <a:pt x="20" y="91"/>
                    <a:pt x="45" y="91"/>
                  </a:cubicBezTo>
                  <a:cubicBezTo>
                    <a:pt x="234" y="91"/>
                    <a:pt x="386" y="244"/>
                    <a:pt x="387" y="432"/>
                  </a:cubicBezTo>
                  <a:cubicBezTo>
                    <a:pt x="387" y="457"/>
                    <a:pt x="407" y="478"/>
                    <a:pt x="432" y="478"/>
                  </a:cubicBezTo>
                  <a:cubicBezTo>
                    <a:pt x="457" y="478"/>
                    <a:pt x="477" y="457"/>
                    <a:pt x="477" y="432"/>
                  </a:cubicBezTo>
                  <a:cubicBezTo>
                    <a:pt x="477" y="194"/>
                    <a:pt x="284" y="0"/>
                    <a:pt x="4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103" name="Freeform 93">
              <a:extLst>
                <a:ext uri="{FF2B5EF4-FFF2-40B4-BE49-F238E27FC236}">
                  <a16:creationId xmlns:a16="http://schemas.microsoft.com/office/drawing/2014/main" xmlns="" id="{F39CB83E-D4E0-4813-8960-0C0DD695CF54}"/>
                </a:ext>
              </a:extLst>
            </p:cNvPr>
            <p:cNvSpPr>
              <a:spLocks/>
            </p:cNvSpPr>
            <p:nvPr/>
          </p:nvSpPr>
          <p:spPr bwMode="auto">
            <a:xfrm>
              <a:off x="-5969000" y="3749675"/>
              <a:ext cx="898525" cy="195262"/>
            </a:xfrm>
            <a:custGeom>
              <a:avLst/>
              <a:gdLst>
                <a:gd name="T0" fmla="*/ 372 w 417"/>
                <a:gd name="T1" fmla="*/ 0 h 91"/>
                <a:gd name="T2" fmla="*/ 45 w 417"/>
                <a:gd name="T3" fmla="*/ 0 h 91"/>
                <a:gd name="T4" fmla="*/ 0 w 417"/>
                <a:gd name="T5" fmla="*/ 45 h 91"/>
                <a:gd name="T6" fmla="*/ 45 w 417"/>
                <a:gd name="T7" fmla="*/ 91 h 91"/>
                <a:gd name="T8" fmla="*/ 372 w 417"/>
                <a:gd name="T9" fmla="*/ 91 h 91"/>
                <a:gd name="T10" fmla="*/ 417 w 417"/>
                <a:gd name="T11" fmla="*/ 45 h 91"/>
                <a:gd name="T12" fmla="*/ 417 w 417"/>
                <a:gd name="T13" fmla="*/ 45 h 91"/>
                <a:gd name="T14" fmla="*/ 372 w 417"/>
                <a:gd name="T15" fmla="*/ 0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7" h="91">
                  <a:moveTo>
                    <a:pt x="372" y="0"/>
                  </a:moveTo>
                  <a:cubicBezTo>
                    <a:pt x="45" y="0"/>
                    <a:pt x="45" y="0"/>
                    <a:pt x="45" y="0"/>
                  </a:cubicBezTo>
                  <a:cubicBezTo>
                    <a:pt x="20" y="0"/>
                    <a:pt x="0" y="20"/>
                    <a:pt x="0" y="45"/>
                  </a:cubicBezTo>
                  <a:cubicBezTo>
                    <a:pt x="0" y="70"/>
                    <a:pt x="20" y="91"/>
                    <a:pt x="45" y="91"/>
                  </a:cubicBezTo>
                  <a:cubicBezTo>
                    <a:pt x="372" y="91"/>
                    <a:pt x="372" y="91"/>
                    <a:pt x="372" y="91"/>
                  </a:cubicBezTo>
                  <a:cubicBezTo>
                    <a:pt x="397" y="91"/>
                    <a:pt x="417" y="70"/>
                    <a:pt x="417" y="45"/>
                  </a:cubicBezTo>
                  <a:cubicBezTo>
                    <a:pt x="417" y="45"/>
                    <a:pt x="417" y="45"/>
                    <a:pt x="417" y="45"/>
                  </a:cubicBezTo>
                  <a:cubicBezTo>
                    <a:pt x="417" y="20"/>
                    <a:pt x="397" y="0"/>
                    <a:pt x="3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104" name="Freeform 94">
              <a:extLst>
                <a:ext uri="{FF2B5EF4-FFF2-40B4-BE49-F238E27FC236}">
                  <a16:creationId xmlns:a16="http://schemas.microsoft.com/office/drawing/2014/main" xmlns="" id="{B66252E2-E1A8-41DD-838B-072DF2E9E810}"/>
                </a:ext>
              </a:extLst>
            </p:cNvPr>
            <p:cNvSpPr>
              <a:spLocks/>
            </p:cNvSpPr>
            <p:nvPr/>
          </p:nvSpPr>
          <p:spPr bwMode="auto">
            <a:xfrm>
              <a:off x="-1984375" y="3749675"/>
              <a:ext cx="896938" cy="195262"/>
            </a:xfrm>
            <a:custGeom>
              <a:avLst/>
              <a:gdLst>
                <a:gd name="T0" fmla="*/ 372 w 417"/>
                <a:gd name="T1" fmla="*/ 0 h 91"/>
                <a:gd name="T2" fmla="*/ 45 w 417"/>
                <a:gd name="T3" fmla="*/ 0 h 91"/>
                <a:gd name="T4" fmla="*/ 0 w 417"/>
                <a:gd name="T5" fmla="*/ 45 h 91"/>
                <a:gd name="T6" fmla="*/ 45 w 417"/>
                <a:gd name="T7" fmla="*/ 91 h 91"/>
                <a:gd name="T8" fmla="*/ 372 w 417"/>
                <a:gd name="T9" fmla="*/ 91 h 91"/>
                <a:gd name="T10" fmla="*/ 417 w 417"/>
                <a:gd name="T11" fmla="*/ 45 h 91"/>
                <a:gd name="T12" fmla="*/ 372 w 417"/>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417" h="91">
                  <a:moveTo>
                    <a:pt x="372" y="0"/>
                  </a:moveTo>
                  <a:cubicBezTo>
                    <a:pt x="45" y="0"/>
                    <a:pt x="45" y="0"/>
                    <a:pt x="45" y="0"/>
                  </a:cubicBezTo>
                  <a:cubicBezTo>
                    <a:pt x="20" y="0"/>
                    <a:pt x="0" y="20"/>
                    <a:pt x="0" y="45"/>
                  </a:cubicBezTo>
                  <a:cubicBezTo>
                    <a:pt x="0" y="70"/>
                    <a:pt x="20" y="91"/>
                    <a:pt x="45" y="91"/>
                  </a:cubicBezTo>
                  <a:cubicBezTo>
                    <a:pt x="372" y="91"/>
                    <a:pt x="372" y="91"/>
                    <a:pt x="372" y="91"/>
                  </a:cubicBezTo>
                  <a:cubicBezTo>
                    <a:pt x="397" y="91"/>
                    <a:pt x="417" y="70"/>
                    <a:pt x="417" y="45"/>
                  </a:cubicBezTo>
                  <a:cubicBezTo>
                    <a:pt x="417" y="20"/>
                    <a:pt x="397" y="0"/>
                    <a:pt x="3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105" name="Freeform 95">
              <a:extLst>
                <a:ext uri="{FF2B5EF4-FFF2-40B4-BE49-F238E27FC236}">
                  <a16:creationId xmlns:a16="http://schemas.microsoft.com/office/drawing/2014/main" xmlns="" id="{B5D3B1B2-92A2-49CB-83F5-73E22E7AEB6F}"/>
                </a:ext>
              </a:extLst>
            </p:cNvPr>
            <p:cNvSpPr>
              <a:spLocks/>
            </p:cNvSpPr>
            <p:nvPr/>
          </p:nvSpPr>
          <p:spPr bwMode="auto">
            <a:xfrm>
              <a:off x="-5300663" y="4892675"/>
              <a:ext cx="727075" cy="725487"/>
            </a:xfrm>
            <a:custGeom>
              <a:avLst/>
              <a:gdLst>
                <a:gd name="T0" fmla="*/ 322 w 338"/>
                <a:gd name="T1" fmla="*/ 21 h 338"/>
                <a:gd name="T2" fmla="*/ 258 w 338"/>
                <a:gd name="T3" fmla="*/ 16 h 338"/>
                <a:gd name="T4" fmla="*/ 253 w 338"/>
                <a:gd name="T5" fmla="*/ 21 h 338"/>
                <a:gd name="T6" fmla="*/ 253 w 338"/>
                <a:gd name="T7" fmla="*/ 20 h 338"/>
                <a:gd name="T8" fmla="*/ 21 w 338"/>
                <a:gd name="T9" fmla="*/ 253 h 338"/>
                <a:gd name="T10" fmla="*/ 16 w 338"/>
                <a:gd name="T11" fmla="*/ 317 h 338"/>
                <a:gd name="T12" fmla="*/ 80 w 338"/>
                <a:gd name="T13" fmla="*/ 322 h 338"/>
                <a:gd name="T14" fmla="*/ 85 w 338"/>
                <a:gd name="T15" fmla="*/ 317 h 338"/>
                <a:gd name="T16" fmla="*/ 317 w 338"/>
                <a:gd name="T17" fmla="*/ 85 h 338"/>
                <a:gd name="T18" fmla="*/ 322 w 338"/>
                <a:gd name="T19" fmla="*/ 21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8" h="338">
                  <a:moveTo>
                    <a:pt x="322" y="21"/>
                  </a:moveTo>
                  <a:cubicBezTo>
                    <a:pt x="306" y="2"/>
                    <a:pt x="277" y="0"/>
                    <a:pt x="258" y="16"/>
                  </a:cubicBezTo>
                  <a:cubicBezTo>
                    <a:pt x="256" y="17"/>
                    <a:pt x="254" y="19"/>
                    <a:pt x="253" y="21"/>
                  </a:cubicBezTo>
                  <a:cubicBezTo>
                    <a:pt x="253" y="20"/>
                    <a:pt x="253" y="20"/>
                    <a:pt x="253" y="20"/>
                  </a:cubicBezTo>
                  <a:cubicBezTo>
                    <a:pt x="21" y="253"/>
                    <a:pt x="21" y="253"/>
                    <a:pt x="21" y="253"/>
                  </a:cubicBezTo>
                  <a:cubicBezTo>
                    <a:pt x="2" y="269"/>
                    <a:pt x="0" y="298"/>
                    <a:pt x="16" y="317"/>
                  </a:cubicBezTo>
                  <a:cubicBezTo>
                    <a:pt x="33" y="336"/>
                    <a:pt x="61" y="338"/>
                    <a:pt x="80" y="322"/>
                  </a:cubicBezTo>
                  <a:cubicBezTo>
                    <a:pt x="82" y="320"/>
                    <a:pt x="84" y="318"/>
                    <a:pt x="85" y="317"/>
                  </a:cubicBezTo>
                  <a:cubicBezTo>
                    <a:pt x="317" y="85"/>
                    <a:pt x="317" y="85"/>
                    <a:pt x="317" y="85"/>
                  </a:cubicBezTo>
                  <a:cubicBezTo>
                    <a:pt x="336" y="69"/>
                    <a:pt x="338" y="40"/>
                    <a:pt x="32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106" name="Freeform 96">
              <a:extLst>
                <a:ext uri="{FF2B5EF4-FFF2-40B4-BE49-F238E27FC236}">
                  <a16:creationId xmlns:a16="http://schemas.microsoft.com/office/drawing/2014/main" xmlns="" id="{DA2407CA-0105-46DD-8202-8A38ADB55CDA}"/>
                </a:ext>
              </a:extLst>
            </p:cNvPr>
            <p:cNvSpPr>
              <a:spLocks/>
            </p:cNvSpPr>
            <p:nvPr/>
          </p:nvSpPr>
          <p:spPr bwMode="auto">
            <a:xfrm>
              <a:off x="-2474913" y="2092325"/>
              <a:ext cx="709613" cy="695325"/>
            </a:xfrm>
            <a:custGeom>
              <a:avLst/>
              <a:gdLst>
                <a:gd name="T0" fmla="*/ 309 w 330"/>
                <a:gd name="T1" fmla="*/ 15 h 324"/>
                <a:gd name="T2" fmla="*/ 250 w 330"/>
                <a:gd name="T3" fmla="*/ 15 h 324"/>
                <a:gd name="T4" fmla="*/ 18 w 330"/>
                <a:gd name="T5" fmla="*/ 246 h 324"/>
                <a:gd name="T6" fmla="*/ 18 w 330"/>
                <a:gd name="T7" fmla="*/ 310 h 324"/>
                <a:gd name="T8" fmla="*/ 50 w 330"/>
                <a:gd name="T9" fmla="*/ 324 h 324"/>
                <a:gd name="T10" fmla="*/ 50 w 330"/>
                <a:gd name="T11" fmla="*/ 323 h 324"/>
                <a:gd name="T12" fmla="*/ 82 w 330"/>
                <a:gd name="T13" fmla="*/ 310 h 324"/>
                <a:gd name="T14" fmla="*/ 314 w 330"/>
                <a:gd name="T15" fmla="*/ 78 h 324"/>
                <a:gd name="T16" fmla="*/ 309 w 330"/>
                <a:gd name="T17" fmla="*/ 1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24">
                  <a:moveTo>
                    <a:pt x="309" y="15"/>
                  </a:moveTo>
                  <a:cubicBezTo>
                    <a:pt x="292" y="0"/>
                    <a:pt x="267" y="0"/>
                    <a:pt x="250" y="15"/>
                  </a:cubicBezTo>
                  <a:cubicBezTo>
                    <a:pt x="18" y="246"/>
                    <a:pt x="18" y="246"/>
                    <a:pt x="18" y="246"/>
                  </a:cubicBezTo>
                  <a:cubicBezTo>
                    <a:pt x="0" y="264"/>
                    <a:pt x="0" y="293"/>
                    <a:pt x="18" y="310"/>
                  </a:cubicBezTo>
                  <a:cubicBezTo>
                    <a:pt x="26" y="319"/>
                    <a:pt x="38" y="324"/>
                    <a:pt x="50" y="324"/>
                  </a:cubicBezTo>
                  <a:cubicBezTo>
                    <a:pt x="50" y="323"/>
                    <a:pt x="50" y="323"/>
                    <a:pt x="50" y="323"/>
                  </a:cubicBezTo>
                  <a:cubicBezTo>
                    <a:pt x="62" y="323"/>
                    <a:pt x="74" y="319"/>
                    <a:pt x="82" y="310"/>
                  </a:cubicBezTo>
                  <a:cubicBezTo>
                    <a:pt x="314" y="78"/>
                    <a:pt x="314" y="78"/>
                    <a:pt x="314" y="78"/>
                  </a:cubicBezTo>
                  <a:cubicBezTo>
                    <a:pt x="330" y="59"/>
                    <a:pt x="328" y="31"/>
                    <a:pt x="30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107" name="Freeform 97">
              <a:extLst>
                <a:ext uri="{FF2B5EF4-FFF2-40B4-BE49-F238E27FC236}">
                  <a16:creationId xmlns:a16="http://schemas.microsoft.com/office/drawing/2014/main" xmlns="" id="{A99D4B55-2C80-451F-A5A0-D567C80F70B8}"/>
                </a:ext>
              </a:extLst>
            </p:cNvPr>
            <p:cNvSpPr>
              <a:spLocks/>
            </p:cNvSpPr>
            <p:nvPr/>
          </p:nvSpPr>
          <p:spPr bwMode="auto">
            <a:xfrm>
              <a:off x="-2481263" y="4891088"/>
              <a:ext cx="733425" cy="731837"/>
            </a:xfrm>
            <a:custGeom>
              <a:avLst/>
              <a:gdLst>
                <a:gd name="T0" fmla="*/ 326 w 341"/>
                <a:gd name="T1" fmla="*/ 263 h 341"/>
                <a:gd name="T2" fmla="*/ 317 w 341"/>
                <a:gd name="T3" fmla="*/ 254 h 341"/>
                <a:gd name="T4" fmla="*/ 85 w 341"/>
                <a:gd name="T5" fmla="*/ 21 h 341"/>
                <a:gd name="T6" fmla="*/ 21 w 341"/>
                <a:gd name="T7" fmla="*/ 16 h 341"/>
                <a:gd name="T8" fmla="*/ 16 w 341"/>
                <a:gd name="T9" fmla="*/ 80 h 341"/>
                <a:gd name="T10" fmla="*/ 21 w 341"/>
                <a:gd name="T11" fmla="*/ 85 h 341"/>
                <a:gd name="T12" fmla="*/ 253 w 341"/>
                <a:gd name="T13" fmla="*/ 317 h 341"/>
                <a:gd name="T14" fmla="*/ 316 w 341"/>
                <a:gd name="T15" fmla="*/ 326 h 341"/>
                <a:gd name="T16" fmla="*/ 326 w 341"/>
                <a:gd name="T17" fmla="*/ 263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341">
                  <a:moveTo>
                    <a:pt x="326" y="263"/>
                  </a:moveTo>
                  <a:cubicBezTo>
                    <a:pt x="323" y="259"/>
                    <a:pt x="320" y="256"/>
                    <a:pt x="317" y="254"/>
                  </a:cubicBezTo>
                  <a:cubicBezTo>
                    <a:pt x="85" y="21"/>
                    <a:pt x="85" y="21"/>
                    <a:pt x="85" y="21"/>
                  </a:cubicBezTo>
                  <a:cubicBezTo>
                    <a:pt x="69" y="2"/>
                    <a:pt x="40" y="0"/>
                    <a:pt x="21" y="16"/>
                  </a:cubicBezTo>
                  <a:cubicBezTo>
                    <a:pt x="2" y="32"/>
                    <a:pt x="0" y="61"/>
                    <a:pt x="16" y="80"/>
                  </a:cubicBezTo>
                  <a:cubicBezTo>
                    <a:pt x="18" y="82"/>
                    <a:pt x="19" y="83"/>
                    <a:pt x="21" y="85"/>
                  </a:cubicBezTo>
                  <a:cubicBezTo>
                    <a:pt x="253" y="317"/>
                    <a:pt x="253" y="317"/>
                    <a:pt x="253" y="317"/>
                  </a:cubicBezTo>
                  <a:cubicBezTo>
                    <a:pt x="268" y="337"/>
                    <a:pt x="296" y="341"/>
                    <a:pt x="316" y="326"/>
                  </a:cubicBezTo>
                  <a:cubicBezTo>
                    <a:pt x="336" y="311"/>
                    <a:pt x="341" y="283"/>
                    <a:pt x="326"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108" name="Freeform 98">
              <a:extLst>
                <a:ext uri="{FF2B5EF4-FFF2-40B4-BE49-F238E27FC236}">
                  <a16:creationId xmlns:a16="http://schemas.microsoft.com/office/drawing/2014/main" xmlns="" id="{40036F55-78D0-4AA0-B629-B65043D94DAD}"/>
                </a:ext>
              </a:extLst>
            </p:cNvPr>
            <p:cNvSpPr>
              <a:spLocks/>
            </p:cNvSpPr>
            <p:nvPr/>
          </p:nvSpPr>
          <p:spPr bwMode="auto">
            <a:xfrm>
              <a:off x="-5286375" y="2087563"/>
              <a:ext cx="696913" cy="706437"/>
            </a:xfrm>
            <a:custGeom>
              <a:avLst/>
              <a:gdLst>
                <a:gd name="T0" fmla="*/ 310 w 324"/>
                <a:gd name="T1" fmla="*/ 248 h 329"/>
                <a:gd name="T2" fmla="*/ 78 w 324"/>
                <a:gd name="T3" fmla="*/ 17 h 329"/>
                <a:gd name="T4" fmla="*/ 14 w 324"/>
                <a:gd name="T5" fmla="*/ 21 h 329"/>
                <a:gd name="T6" fmla="*/ 14 w 324"/>
                <a:gd name="T7" fmla="*/ 80 h 329"/>
                <a:gd name="T8" fmla="*/ 246 w 324"/>
                <a:gd name="T9" fmla="*/ 312 h 329"/>
                <a:gd name="T10" fmla="*/ 310 w 324"/>
                <a:gd name="T11" fmla="*/ 307 h 329"/>
                <a:gd name="T12" fmla="*/ 310 w 324"/>
                <a:gd name="T13" fmla="*/ 248 h 329"/>
              </a:gdLst>
              <a:ahLst/>
              <a:cxnLst>
                <a:cxn ang="0">
                  <a:pos x="T0" y="T1"/>
                </a:cxn>
                <a:cxn ang="0">
                  <a:pos x="T2" y="T3"/>
                </a:cxn>
                <a:cxn ang="0">
                  <a:pos x="T4" y="T5"/>
                </a:cxn>
                <a:cxn ang="0">
                  <a:pos x="T6" y="T7"/>
                </a:cxn>
                <a:cxn ang="0">
                  <a:pos x="T8" y="T9"/>
                </a:cxn>
                <a:cxn ang="0">
                  <a:pos x="T10" y="T11"/>
                </a:cxn>
                <a:cxn ang="0">
                  <a:pos x="T12" y="T13"/>
                </a:cxn>
              </a:cxnLst>
              <a:rect l="0" t="0" r="r" b="b"/>
              <a:pathLst>
                <a:path w="324" h="329">
                  <a:moveTo>
                    <a:pt x="310" y="248"/>
                  </a:moveTo>
                  <a:cubicBezTo>
                    <a:pt x="78" y="17"/>
                    <a:pt x="78" y="17"/>
                    <a:pt x="78" y="17"/>
                  </a:cubicBezTo>
                  <a:cubicBezTo>
                    <a:pt x="59" y="0"/>
                    <a:pt x="30" y="2"/>
                    <a:pt x="14" y="21"/>
                  </a:cubicBezTo>
                  <a:cubicBezTo>
                    <a:pt x="0" y="38"/>
                    <a:pt x="0" y="63"/>
                    <a:pt x="14" y="80"/>
                  </a:cubicBezTo>
                  <a:cubicBezTo>
                    <a:pt x="246" y="312"/>
                    <a:pt x="246" y="312"/>
                    <a:pt x="246" y="312"/>
                  </a:cubicBezTo>
                  <a:cubicBezTo>
                    <a:pt x="265" y="329"/>
                    <a:pt x="294" y="326"/>
                    <a:pt x="310" y="307"/>
                  </a:cubicBezTo>
                  <a:cubicBezTo>
                    <a:pt x="324" y="290"/>
                    <a:pt x="324" y="265"/>
                    <a:pt x="310"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109" name="Freeform 99">
              <a:extLst>
                <a:ext uri="{FF2B5EF4-FFF2-40B4-BE49-F238E27FC236}">
                  <a16:creationId xmlns:a16="http://schemas.microsoft.com/office/drawing/2014/main" xmlns="" id="{D1F99F85-1B29-47D7-9EB6-0A248DE694E2}"/>
                </a:ext>
              </a:extLst>
            </p:cNvPr>
            <p:cNvSpPr>
              <a:spLocks/>
            </p:cNvSpPr>
            <p:nvPr/>
          </p:nvSpPr>
          <p:spPr bwMode="auto">
            <a:xfrm>
              <a:off x="-3625850" y="1441450"/>
              <a:ext cx="195263" cy="901700"/>
            </a:xfrm>
            <a:custGeom>
              <a:avLst/>
              <a:gdLst>
                <a:gd name="T0" fmla="*/ 46 w 91"/>
                <a:gd name="T1" fmla="*/ 0 h 420"/>
                <a:gd name="T2" fmla="*/ 1 w 91"/>
                <a:gd name="T3" fmla="*/ 45 h 420"/>
                <a:gd name="T4" fmla="*/ 1 w 91"/>
                <a:gd name="T5" fmla="*/ 373 h 420"/>
                <a:gd name="T6" fmla="*/ 45 w 91"/>
                <a:gd name="T7" fmla="*/ 420 h 420"/>
                <a:gd name="T8" fmla="*/ 46 w 91"/>
                <a:gd name="T9" fmla="*/ 420 h 420"/>
                <a:gd name="T10" fmla="*/ 91 w 91"/>
                <a:gd name="T11" fmla="*/ 375 h 420"/>
                <a:gd name="T12" fmla="*/ 91 w 91"/>
                <a:gd name="T13" fmla="*/ 45 h 420"/>
                <a:gd name="T14" fmla="*/ 46 w 91"/>
                <a:gd name="T15" fmla="*/ 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420">
                  <a:moveTo>
                    <a:pt x="46" y="0"/>
                  </a:moveTo>
                  <a:cubicBezTo>
                    <a:pt x="21" y="0"/>
                    <a:pt x="1" y="20"/>
                    <a:pt x="1" y="45"/>
                  </a:cubicBezTo>
                  <a:cubicBezTo>
                    <a:pt x="1" y="373"/>
                    <a:pt x="1" y="373"/>
                    <a:pt x="1" y="373"/>
                  </a:cubicBezTo>
                  <a:cubicBezTo>
                    <a:pt x="0" y="398"/>
                    <a:pt x="20" y="419"/>
                    <a:pt x="45" y="420"/>
                  </a:cubicBezTo>
                  <a:cubicBezTo>
                    <a:pt x="45" y="420"/>
                    <a:pt x="46" y="420"/>
                    <a:pt x="46" y="420"/>
                  </a:cubicBezTo>
                  <a:cubicBezTo>
                    <a:pt x="71" y="420"/>
                    <a:pt x="91" y="400"/>
                    <a:pt x="91" y="375"/>
                  </a:cubicBezTo>
                  <a:cubicBezTo>
                    <a:pt x="91" y="45"/>
                    <a:pt x="91" y="45"/>
                    <a:pt x="91" y="45"/>
                  </a:cubicBezTo>
                  <a:cubicBezTo>
                    <a:pt x="91" y="20"/>
                    <a:pt x="71" y="0"/>
                    <a:pt x="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grpSp>
      <p:sp>
        <p:nvSpPr>
          <p:cNvPr id="110" name="Freeform 103">
            <a:extLst>
              <a:ext uri="{FF2B5EF4-FFF2-40B4-BE49-F238E27FC236}">
                <a16:creationId xmlns:a16="http://schemas.microsoft.com/office/drawing/2014/main" xmlns="" id="{EDE93D8F-8DDB-4F7B-AC23-F5480A19DC66}"/>
              </a:ext>
            </a:extLst>
          </p:cNvPr>
          <p:cNvSpPr>
            <a:spLocks noEditPoints="1"/>
          </p:cNvSpPr>
          <p:nvPr/>
        </p:nvSpPr>
        <p:spPr bwMode="auto">
          <a:xfrm>
            <a:off x="8011757" y="4258843"/>
            <a:ext cx="538990" cy="536391"/>
          </a:xfrm>
          <a:custGeom>
            <a:avLst/>
            <a:gdLst>
              <a:gd name="T0" fmla="*/ 2172 w 2599"/>
              <a:gd name="T1" fmla="*/ 762 h 2593"/>
              <a:gd name="T2" fmla="*/ 2580 w 2599"/>
              <a:gd name="T3" fmla="*/ 354 h 2593"/>
              <a:gd name="T4" fmla="*/ 2580 w 2599"/>
              <a:gd name="T5" fmla="*/ 287 h 2593"/>
              <a:gd name="T6" fmla="*/ 2548 w 2599"/>
              <a:gd name="T7" fmla="*/ 273 h 2593"/>
              <a:gd name="T8" fmla="*/ 2550 w 2599"/>
              <a:gd name="T9" fmla="*/ 276 h 2593"/>
              <a:gd name="T10" fmla="*/ 2328 w 2599"/>
              <a:gd name="T11" fmla="*/ 268 h 2593"/>
              <a:gd name="T12" fmla="*/ 2320 w 2599"/>
              <a:gd name="T13" fmla="*/ 46 h 2593"/>
              <a:gd name="T14" fmla="*/ 2271 w 2599"/>
              <a:gd name="T15" fmla="*/ 1 h 2593"/>
              <a:gd name="T16" fmla="*/ 2239 w 2599"/>
              <a:gd name="T17" fmla="*/ 14 h 2593"/>
              <a:gd name="T18" fmla="*/ 1831 w 2599"/>
              <a:gd name="T19" fmla="*/ 421 h 2593"/>
              <a:gd name="T20" fmla="*/ 1818 w 2599"/>
              <a:gd name="T21" fmla="*/ 456 h 2593"/>
              <a:gd name="T22" fmla="*/ 1818 w 2599"/>
              <a:gd name="T23" fmla="*/ 503 h 2593"/>
              <a:gd name="T24" fmla="*/ 334 w 2599"/>
              <a:gd name="T25" fmla="*/ 776 h 2593"/>
              <a:gd name="T26" fmla="*/ 608 w 2599"/>
              <a:gd name="T27" fmla="*/ 2259 h 2593"/>
              <a:gd name="T28" fmla="*/ 2091 w 2599"/>
              <a:gd name="T29" fmla="*/ 1986 h 2593"/>
              <a:gd name="T30" fmla="*/ 2091 w 2599"/>
              <a:gd name="T31" fmla="*/ 776 h 2593"/>
              <a:gd name="T32" fmla="*/ 2138 w 2599"/>
              <a:gd name="T33" fmla="*/ 776 h 2593"/>
              <a:gd name="T34" fmla="*/ 2172 w 2599"/>
              <a:gd name="T35" fmla="*/ 762 h 2593"/>
              <a:gd name="T36" fmla="*/ 2186 w 2599"/>
              <a:gd name="T37" fmla="*/ 1382 h 2593"/>
              <a:gd name="T38" fmla="*/ 1214 w 2599"/>
              <a:gd name="T39" fmla="*/ 2356 h 2593"/>
              <a:gd name="T40" fmla="*/ 240 w 2599"/>
              <a:gd name="T41" fmla="*/ 1384 h 2593"/>
              <a:gd name="T42" fmla="*/ 1212 w 2599"/>
              <a:gd name="T43" fmla="*/ 410 h 2593"/>
              <a:gd name="T44" fmla="*/ 1823 w 2599"/>
              <a:gd name="T45" fmla="*/ 625 h 2593"/>
              <a:gd name="T46" fmla="*/ 1826 w 2599"/>
              <a:gd name="T47" fmla="*/ 704 h 2593"/>
              <a:gd name="T48" fmla="*/ 1636 w 2599"/>
              <a:gd name="T49" fmla="*/ 893 h 2593"/>
              <a:gd name="T50" fmla="*/ 723 w 2599"/>
              <a:gd name="T51" fmla="*/ 953 h 2593"/>
              <a:gd name="T52" fmla="*/ 783 w 2599"/>
              <a:gd name="T53" fmla="*/ 1867 h 2593"/>
              <a:gd name="T54" fmla="*/ 1697 w 2599"/>
              <a:gd name="T55" fmla="*/ 1807 h 2593"/>
              <a:gd name="T56" fmla="*/ 1703 w 2599"/>
              <a:gd name="T57" fmla="*/ 960 h 2593"/>
              <a:gd name="T58" fmla="*/ 1892 w 2599"/>
              <a:gd name="T59" fmla="*/ 771 h 2593"/>
              <a:gd name="T60" fmla="*/ 1970 w 2599"/>
              <a:gd name="T61" fmla="*/ 774 h 2593"/>
              <a:gd name="T62" fmla="*/ 2186 w 2599"/>
              <a:gd name="T63" fmla="*/ 1382 h 2593"/>
              <a:gd name="T64" fmla="*/ 1183 w 2599"/>
              <a:gd name="T65" fmla="*/ 1413 h 2593"/>
              <a:gd name="T66" fmla="*/ 1249 w 2599"/>
              <a:gd name="T67" fmla="*/ 1413 h 2593"/>
              <a:gd name="T68" fmla="*/ 1344 w 2599"/>
              <a:gd name="T69" fmla="*/ 1319 h 2593"/>
              <a:gd name="T70" fmla="*/ 1358 w 2599"/>
              <a:gd name="T71" fmla="*/ 1380 h 2593"/>
              <a:gd name="T72" fmla="*/ 1216 w 2599"/>
              <a:gd name="T73" fmla="*/ 1521 h 2593"/>
              <a:gd name="T74" fmla="*/ 1074 w 2599"/>
              <a:gd name="T75" fmla="*/ 1380 h 2593"/>
              <a:gd name="T76" fmla="*/ 1216 w 2599"/>
              <a:gd name="T77" fmla="*/ 1238 h 2593"/>
              <a:gd name="T78" fmla="*/ 1277 w 2599"/>
              <a:gd name="T79" fmla="*/ 1252 h 2593"/>
              <a:gd name="T80" fmla="*/ 1183 w 2599"/>
              <a:gd name="T81" fmla="*/ 1347 h 2593"/>
              <a:gd name="T82" fmla="*/ 1183 w 2599"/>
              <a:gd name="T83" fmla="*/ 1413 h 2593"/>
              <a:gd name="T84" fmla="*/ 1346 w 2599"/>
              <a:gd name="T85" fmla="*/ 1183 h 2593"/>
              <a:gd name="T86" fmla="*/ 1019 w 2599"/>
              <a:gd name="T87" fmla="*/ 1249 h 2593"/>
              <a:gd name="T88" fmla="*/ 1085 w 2599"/>
              <a:gd name="T89" fmla="*/ 1577 h 2593"/>
              <a:gd name="T90" fmla="*/ 1413 w 2599"/>
              <a:gd name="T91" fmla="*/ 1510 h 2593"/>
              <a:gd name="T92" fmla="*/ 1413 w 2599"/>
              <a:gd name="T93" fmla="*/ 1249 h 2593"/>
              <a:gd name="T94" fmla="*/ 1637 w 2599"/>
              <a:gd name="T95" fmla="*/ 1025 h 2593"/>
              <a:gd name="T96" fmla="*/ 1570 w 2599"/>
              <a:gd name="T97" fmla="*/ 1803 h 2593"/>
              <a:gd name="T98" fmla="*/ 792 w 2599"/>
              <a:gd name="T99" fmla="*/ 1736 h 2593"/>
              <a:gd name="T100" fmla="*/ 859 w 2599"/>
              <a:gd name="T101" fmla="*/ 958 h 2593"/>
              <a:gd name="T102" fmla="*/ 1570 w 2599"/>
              <a:gd name="T103" fmla="*/ 958 h 2593"/>
              <a:gd name="T104" fmla="*/ 1346 w 2599"/>
              <a:gd name="T105" fmla="*/ 1183 h 2593"/>
              <a:gd name="T106" fmla="*/ 1921 w 2599"/>
              <a:gd name="T107" fmla="*/ 675 h 2593"/>
              <a:gd name="T108" fmla="*/ 1914 w 2599"/>
              <a:gd name="T109" fmla="*/ 473 h 2593"/>
              <a:gd name="T110" fmla="*/ 2231 w 2599"/>
              <a:gd name="T111" fmla="*/ 157 h 2593"/>
              <a:gd name="T112" fmla="*/ 2236 w 2599"/>
              <a:gd name="T113" fmla="*/ 314 h 2593"/>
              <a:gd name="T114" fmla="*/ 2284 w 2599"/>
              <a:gd name="T115" fmla="*/ 361 h 2593"/>
              <a:gd name="T116" fmla="*/ 2441 w 2599"/>
              <a:gd name="T117" fmla="*/ 367 h 2593"/>
              <a:gd name="T118" fmla="*/ 2122 w 2599"/>
              <a:gd name="T119" fmla="*/ 681 h 2593"/>
              <a:gd name="T120" fmla="*/ 1921 w 2599"/>
              <a:gd name="T121" fmla="*/ 675 h 2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9" h="2593">
                <a:moveTo>
                  <a:pt x="2172" y="762"/>
                </a:moveTo>
                <a:cubicBezTo>
                  <a:pt x="2580" y="354"/>
                  <a:pt x="2580" y="354"/>
                  <a:pt x="2580" y="354"/>
                </a:cubicBezTo>
                <a:cubicBezTo>
                  <a:pt x="2599" y="336"/>
                  <a:pt x="2599" y="306"/>
                  <a:pt x="2580" y="287"/>
                </a:cubicBezTo>
                <a:cubicBezTo>
                  <a:pt x="2572" y="278"/>
                  <a:pt x="2560" y="273"/>
                  <a:pt x="2548" y="273"/>
                </a:cubicBezTo>
                <a:cubicBezTo>
                  <a:pt x="2550" y="276"/>
                  <a:pt x="2550" y="276"/>
                  <a:pt x="2550" y="276"/>
                </a:cubicBezTo>
                <a:cubicBezTo>
                  <a:pt x="2328" y="268"/>
                  <a:pt x="2328" y="268"/>
                  <a:pt x="2328" y="268"/>
                </a:cubicBezTo>
                <a:cubicBezTo>
                  <a:pt x="2320" y="46"/>
                  <a:pt x="2320" y="46"/>
                  <a:pt x="2320" y="46"/>
                </a:cubicBezTo>
                <a:cubicBezTo>
                  <a:pt x="2319" y="20"/>
                  <a:pt x="2297" y="0"/>
                  <a:pt x="2271" y="1"/>
                </a:cubicBezTo>
                <a:cubicBezTo>
                  <a:pt x="2259" y="1"/>
                  <a:pt x="2248" y="6"/>
                  <a:pt x="2239" y="14"/>
                </a:cubicBezTo>
                <a:cubicBezTo>
                  <a:pt x="1831" y="421"/>
                  <a:pt x="1831" y="421"/>
                  <a:pt x="1831" y="421"/>
                </a:cubicBezTo>
                <a:cubicBezTo>
                  <a:pt x="1822" y="430"/>
                  <a:pt x="1817" y="442"/>
                  <a:pt x="1818" y="456"/>
                </a:cubicBezTo>
                <a:cubicBezTo>
                  <a:pt x="1818" y="503"/>
                  <a:pt x="1818" y="503"/>
                  <a:pt x="1818" y="503"/>
                </a:cubicBezTo>
                <a:cubicBezTo>
                  <a:pt x="1332" y="169"/>
                  <a:pt x="668" y="291"/>
                  <a:pt x="334" y="776"/>
                </a:cubicBezTo>
                <a:cubicBezTo>
                  <a:pt x="0" y="1261"/>
                  <a:pt x="123" y="1925"/>
                  <a:pt x="608" y="2259"/>
                </a:cubicBezTo>
                <a:cubicBezTo>
                  <a:pt x="1093" y="2593"/>
                  <a:pt x="1757" y="2471"/>
                  <a:pt x="2091" y="1986"/>
                </a:cubicBezTo>
                <a:cubicBezTo>
                  <a:pt x="2342" y="1622"/>
                  <a:pt x="2342" y="1140"/>
                  <a:pt x="2091" y="776"/>
                </a:cubicBezTo>
                <a:cubicBezTo>
                  <a:pt x="2138" y="776"/>
                  <a:pt x="2138" y="776"/>
                  <a:pt x="2138" y="776"/>
                </a:cubicBezTo>
                <a:cubicBezTo>
                  <a:pt x="2151" y="776"/>
                  <a:pt x="2163" y="771"/>
                  <a:pt x="2172" y="762"/>
                </a:cubicBezTo>
                <a:close/>
                <a:moveTo>
                  <a:pt x="2186" y="1382"/>
                </a:moveTo>
                <a:cubicBezTo>
                  <a:pt x="2186" y="1919"/>
                  <a:pt x="1751" y="2355"/>
                  <a:pt x="1214" y="2356"/>
                </a:cubicBezTo>
                <a:cubicBezTo>
                  <a:pt x="677" y="2356"/>
                  <a:pt x="241" y="1921"/>
                  <a:pt x="240" y="1384"/>
                </a:cubicBezTo>
                <a:cubicBezTo>
                  <a:pt x="239" y="847"/>
                  <a:pt x="674" y="411"/>
                  <a:pt x="1212" y="410"/>
                </a:cubicBezTo>
                <a:cubicBezTo>
                  <a:pt x="1434" y="410"/>
                  <a:pt x="1650" y="486"/>
                  <a:pt x="1823" y="625"/>
                </a:cubicBezTo>
                <a:cubicBezTo>
                  <a:pt x="1826" y="704"/>
                  <a:pt x="1826" y="704"/>
                  <a:pt x="1826" y="704"/>
                </a:cubicBezTo>
                <a:cubicBezTo>
                  <a:pt x="1636" y="893"/>
                  <a:pt x="1636" y="893"/>
                  <a:pt x="1636" y="893"/>
                </a:cubicBezTo>
                <a:cubicBezTo>
                  <a:pt x="1367" y="657"/>
                  <a:pt x="958" y="684"/>
                  <a:pt x="723" y="953"/>
                </a:cubicBezTo>
                <a:cubicBezTo>
                  <a:pt x="487" y="1222"/>
                  <a:pt x="514" y="1632"/>
                  <a:pt x="783" y="1867"/>
                </a:cubicBezTo>
                <a:cubicBezTo>
                  <a:pt x="1052" y="2103"/>
                  <a:pt x="1461" y="2076"/>
                  <a:pt x="1697" y="1807"/>
                </a:cubicBezTo>
                <a:cubicBezTo>
                  <a:pt x="1908" y="1565"/>
                  <a:pt x="1911" y="1205"/>
                  <a:pt x="1703" y="960"/>
                </a:cubicBezTo>
                <a:cubicBezTo>
                  <a:pt x="1892" y="771"/>
                  <a:pt x="1892" y="771"/>
                  <a:pt x="1892" y="771"/>
                </a:cubicBezTo>
                <a:cubicBezTo>
                  <a:pt x="1970" y="774"/>
                  <a:pt x="1970" y="774"/>
                  <a:pt x="1970" y="774"/>
                </a:cubicBezTo>
                <a:cubicBezTo>
                  <a:pt x="2109" y="946"/>
                  <a:pt x="2185" y="1160"/>
                  <a:pt x="2186" y="1382"/>
                </a:cubicBezTo>
                <a:close/>
                <a:moveTo>
                  <a:pt x="1183" y="1413"/>
                </a:moveTo>
                <a:cubicBezTo>
                  <a:pt x="1201" y="1432"/>
                  <a:pt x="1231" y="1432"/>
                  <a:pt x="1249" y="1413"/>
                </a:cubicBezTo>
                <a:cubicBezTo>
                  <a:pt x="1344" y="1319"/>
                  <a:pt x="1344" y="1319"/>
                  <a:pt x="1344" y="1319"/>
                </a:cubicBezTo>
                <a:cubicBezTo>
                  <a:pt x="1353" y="1338"/>
                  <a:pt x="1358" y="1359"/>
                  <a:pt x="1358" y="1380"/>
                </a:cubicBezTo>
                <a:cubicBezTo>
                  <a:pt x="1358" y="1458"/>
                  <a:pt x="1295" y="1521"/>
                  <a:pt x="1216" y="1521"/>
                </a:cubicBezTo>
                <a:cubicBezTo>
                  <a:pt x="1138" y="1521"/>
                  <a:pt x="1074" y="1458"/>
                  <a:pt x="1074" y="1380"/>
                </a:cubicBezTo>
                <a:cubicBezTo>
                  <a:pt x="1074" y="1301"/>
                  <a:pt x="1138" y="1238"/>
                  <a:pt x="1216" y="1238"/>
                </a:cubicBezTo>
                <a:cubicBezTo>
                  <a:pt x="1237" y="1238"/>
                  <a:pt x="1258" y="1243"/>
                  <a:pt x="1277" y="1252"/>
                </a:cubicBezTo>
                <a:cubicBezTo>
                  <a:pt x="1183" y="1347"/>
                  <a:pt x="1183" y="1347"/>
                  <a:pt x="1183" y="1347"/>
                </a:cubicBezTo>
                <a:cubicBezTo>
                  <a:pt x="1164" y="1365"/>
                  <a:pt x="1164" y="1395"/>
                  <a:pt x="1183" y="1413"/>
                </a:cubicBezTo>
                <a:close/>
                <a:moveTo>
                  <a:pt x="1346" y="1183"/>
                </a:moveTo>
                <a:cubicBezTo>
                  <a:pt x="1237" y="1110"/>
                  <a:pt x="1091" y="1140"/>
                  <a:pt x="1019" y="1249"/>
                </a:cubicBezTo>
                <a:cubicBezTo>
                  <a:pt x="947" y="1358"/>
                  <a:pt x="976" y="1505"/>
                  <a:pt x="1085" y="1577"/>
                </a:cubicBezTo>
                <a:cubicBezTo>
                  <a:pt x="1194" y="1649"/>
                  <a:pt x="1341" y="1619"/>
                  <a:pt x="1413" y="1510"/>
                </a:cubicBezTo>
                <a:cubicBezTo>
                  <a:pt x="1465" y="1431"/>
                  <a:pt x="1465" y="1328"/>
                  <a:pt x="1413" y="1249"/>
                </a:cubicBezTo>
                <a:cubicBezTo>
                  <a:pt x="1637" y="1025"/>
                  <a:pt x="1637" y="1025"/>
                  <a:pt x="1637" y="1025"/>
                </a:cubicBezTo>
                <a:cubicBezTo>
                  <a:pt x="1833" y="1258"/>
                  <a:pt x="1804" y="1607"/>
                  <a:pt x="1570" y="1803"/>
                </a:cubicBezTo>
                <a:cubicBezTo>
                  <a:pt x="1337" y="2000"/>
                  <a:pt x="989" y="1970"/>
                  <a:pt x="792" y="1736"/>
                </a:cubicBezTo>
                <a:cubicBezTo>
                  <a:pt x="596" y="1503"/>
                  <a:pt x="626" y="1155"/>
                  <a:pt x="859" y="958"/>
                </a:cubicBezTo>
                <a:cubicBezTo>
                  <a:pt x="1064" y="785"/>
                  <a:pt x="1365" y="785"/>
                  <a:pt x="1570" y="958"/>
                </a:cubicBezTo>
                <a:lnTo>
                  <a:pt x="1346" y="1183"/>
                </a:lnTo>
                <a:close/>
                <a:moveTo>
                  <a:pt x="1921" y="675"/>
                </a:moveTo>
                <a:cubicBezTo>
                  <a:pt x="1914" y="473"/>
                  <a:pt x="1914" y="473"/>
                  <a:pt x="1914" y="473"/>
                </a:cubicBezTo>
                <a:cubicBezTo>
                  <a:pt x="2231" y="157"/>
                  <a:pt x="2231" y="157"/>
                  <a:pt x="2231" y="157"/>
                </a:cubicBezTo>
                <a:cubicBezTo>
                  <a:pt x="2236" y="314"/>
                  <a:pt x="2236" y="314"/>
                  <a:pt x="2236" y="314"/>
                </a:cubicBezTo>
                <a:cubicBezTo>
                  <a:pt x="2236" y="340"/>
                  <a:pt x="2257" y="361"/>
                  <a:pt x="2284" y="361"/>
                </a:cubicBezTo>
                <a:cubicBezTo>
                  <a:pt x="2441" y="367"/>
                  <a:pt x="2441" y="367"/>
                  <a:pt x="2441" y="367"/>
                </a:cubicBezTo>
                <a:cubicBezTo>
                  <a:pt x="2122" y="681"/>
                  <a:pt x="2122" y="681"/>
                  <a:pt x="2122" y="681"/>
                </a:cubicBezTo>
                <a:lnTo>
                  <a:pt x="1921" y="675"/>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grpSp>
        <p:nvGrpSpPr>
          <p:cNvPr id="111" name="Group 110">
            <a:extLst>
              <a:ext uri="{FF2B5EF4-FFF2-40B4-BE49-F238E27FC236}">
                <a16:creationId xmlns:a16="http://schemas.microsoft.com/office/drawing/2014/main" xmlns="" id="{DBFA1704-07B8-4ECD-8878-C52A880F066D}"/>
              </a:ext>
            </a:extLst>
          </p:cNvPr>
          <p:cNvGrpSpPr/>
          <p:nvPr/>
        </p:nvGrpSpPr>
        <p:grpSpPr>
          <a:xfrm>
            <a:off x="4824977" y="1933511"/>
            <a:ext cx="495344" cy="416387"/>
            <a:chOff x="-4318000" y="1128713"/>
            <a:chExt cx="5278438" cy="4437062"/>
          </a:xfrm>
          <a:solidFill>
            <a:sysClr val="window" lastClr="FFFFFF"/>
          </a:solidFill>
        </p:grpSpPr>
        <p:sp>
          <p:nvSpPr>
            <p:cNvPr id="112" name="Freeform 107">
              <a:extLst>
                <a:ext uri="{FF2B5EF4-FFF2-40B4-BE49-F238E27FC236}">
                  <a16:creationId xmlns:a16="http://schemas.microsoft.com/office/drawing/2014/main" xmlns="" id="{75F3B19F-B5D9-4C26-B707-5527D325BB3E}"/>
                </a:ext>
              </a:extLst>
            </p:cNvPr>
            <p:cNvSpPr>
              <a:spLocks noEditPoints="1"/>
            </p:cNvSpPr>
            <p:nvPr/>
          </p:nvSpPr>
          <p:spPr bwMode="auto">
            <a:xfrm>
              <a:off x="-4318000" y="2778125"/>
              <a:ext cx="2794000" cy="2787650"/>
            </a:xfrm>
            <a:custGeom>
              <a:avLst/>
              <a:gdLst>
                <a:gd name="T0" fmla="*/ 1129 w 1298"/>
                <a:gd name="T1" fmla="*/ 490 h 1298"/>
                <a:gd name="T2" fmla="*/ 1189 w 1298"/>
                <a:gd name="T3" fmla="*/ 331 h 1298"/>
                <a:gd name="T4" fmla="*/ 1029 w 1298"/>
                <a:gd name="T5" fmla="*/ 108 h 1298"/>
                <a:gd name="T6" fmla="*/ 877 w 1298"/>
                <a:gd name="T7" fmla="*/ 197 h 1298"/>
                <a:gd name="T8" fmla="*/ 809 w 1298"/>
                <a:gd name="T9" fmla="*/ 45 h 1298"/>
                <a:gd name="T10" fmla="*/ 537 w 1298"/>
                <a:gd name="T11" fmla="*/ 0 h 1298"/>
                <a:gd name="T12" fmla="*/ 492 w 1298"/>
                <a:gd name="T13" fmla="*/ 175 h 1298"/>
                <a:gd name="T14" fmla="*/ 334 w 1298"/>
                <a:gd name="T15" fmla="*/ 110 h 1298"/>
                <a:gd name="T16" fmla="*/ 111 w 1298"/>
                <a:gd name="T17" fmla="*/ 270 h 1298"/>
                <a:gd name="T18" fmla="*/ 205 w 1298"/>
                <a:gd name="T19" fmla="*/ 426 h 1298"/>
                <a:gd name="T20" fmla="*/ 45 w 1298"/>
                <a:gd name="T21" fmla="*/ 490 h 1298"/>
                <a:gd name="T22" fmla="*/ 0 w 1298"/>
                <a:gd name="T23" fmla="*/ 761 h 1298"/>
                <a:gd name="T24" fmla="*/ 178 w 1298"/>
                <a:gd name="T25" fmla="*/ 806 h 1298"/>
                <a:gd name="T26" fmla="*/ 111 w 1298"/>
                <a:gd name="T27" fmla="*/ 965 h 1298"/>
                <a:gd name="T28" fmla="*/ 272 w 1298"/>
                <a:gd name="T29" fmla="*/ 1188 h 1298"/>
                <a:gd name="T30" fmla="*/ 427 w 1298"/>
                <a:gd name="T31" fmla="*/ 1096 h 1298"/>
                <a:gd name="T32" fmla="*/ 492 w 1298"/>
                <a:gd name="T33" fmla="*/ 1253 h 1298"/>
                <a:gd name="T34" fmla="*/ 763 w 1298"/>
                <a:gd name="T35" fmla="*/ 1298 h 1298"/>
                <a:gd name="T36" fmla="*/ 808 w 1298"/>
                <a:gd name="T37" fmla="*/ 1126 h 1298"/>
                <a:gd name="T38" fmla="*/ 965 w 1298"/>
                <a:gd name="T39" fmla="*/ 1187 h 1298"/>
                <a:gd name="T40" fmla="*/ 1188 w 1298"/>
                <a:gd name="T41" fmla="*/ 1027 h 1298"/>
                <a:gd name="T42" fmla="*/ 1099 w 1298"/>
                <a:gd name="T43" fmla="*/ 875 h 1298"/>
                <a:gd name="T44" fmla="*/ 1253 w 1298"/>
                <a:gd name="T45" fmla="*/ 806 h 1298"/>
                <a:gd name="T46" fmla="*/ 1297 w 1298"/>
                <a:gd name="T47" fmla="*/ 535 h 1298"/>
                <a:gd name="T48" fmla="*/ 1210 w 1298"/>
                <a:gd name="T49" fmla="*/ 717 h 1298"/>
                <a:gd name="T50" fmla="*/ 1051 w 1298"/>
                <a:gd name="T51" fmla="*/ 750 h 1298"/>
                <a:gd name="T52" fmla="*/ 1013 w 1298"/>
                <a:gd name="T53" fmla="*/ 914 h 1298"/>
                <a:gd name="T54" fmla="*/ 996 w 1298"/>
                <a:gd name="T55" fmla="*/ 1092 h 1298"/>
                <a:gd name="T56" fmla="*/ 861 w 1298"/>
                <a:gd name="T57" fmla="*/ 1003 h 1298"/>
                <a:gd name="T58" fmla="*/ 718 w 1298"/>
                <a:gd name="T59" fmla="*/ 1092 h 1298"/>
                <a:gd name="T60" fmla="*/ 581 w 1298"/>
                <a:gd name="T61" fmla="*/ 1209 h 1298"/>
                <a:gd name="T62" fmla="*/ 548 w 1298"/>
                <a:gd name="T63" fmla="*/ 1046 h 1298"/>
                <a:gd name="T64" fmla="*/ 387 w 1298"/>
                <a:gd name="T65" fmla="*/ 1008 h 1298"/>
                <a:gd name="T66" fmla="*/ 205 w 1298"/>
                <a:gd name="T67" fmla="*/ 996 h 1298"/>
                <a:gd name="T68" fmla="*/ 297 w 1298"/>
                <a:gd name="T69" fmla="*/ 857 h 1298"/>
                <a:gd name="T70" fmla="*/ 207 w 1298"/>
                <a:gd name="T71" fmla="*/ 718 h 1298"/>
                <a:gd name="T72" fmla="*/ 90 w 1298"/>
                <a:gd name="T73" fmla="*/ 579 h 1298"/>
                <a:gd name="T74" fmla="*/ 256 w 1298"/>
                <a:gd name="T75" fmla="*/ 546 h 1298"/>
                <a:gd name="T76" fmla="*/ 289 w 1298"/>
                <a:gd name="T77" fmla="*/ 387 h 1298"/>
                <a:gd name="T78" fmla="*/ 303 w 1298"/>
                <a:gd name="T79" fmla="*/ 205 h 1298"/>
                <a:gd name="T80" fmla="*/ 442 w 1298"/>
                <a:gd name="T81" fmla="*/ 296 h 1298"/>
                <a:gd name="T82" fmla="*/ 581 w 1298"/>
                <a:gd name="T83" fmla="*/ 207 h 1298"/>
                <a:gd name="T84" fmla="*/ 719 w 1298"/>
                <a:gd name="T85" fmla="*/ 89 h 1298"/>
                <a:gd name="T86" fmla="*/ 752 w 1298"/>
                <a:gd name="T87" fmla="*/ 250 h 1298"/>
                <a:gd name="T88" fmla="*/ 915 w 1298"/>
                <a:gd name="T89" fmla="*/ 288 h 1298"/>
                <a:gd name="T90" fmla="*/ 1094 w 1298"/>
                <a:gd name="T91" fmla="*/ 303 h 1298"/>
                <a:gd name="T92" fmla="*/ 1007 w 1298"/>
                <a:gd name="T93" fmla="*/ 438 h 1298"/>
                <a:gd name="T94" fmla="*/ 1096 w 1298"/>
                <a:gd name="T95" fmla="*/ 581 h 1298"/>
                <a:gd name="T96" fmla="*/ 1210 w 1298"/>
                <a:gd name="T97" fmla="*/ 71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8" h="1298">
                  <a:moveTo>
                    <a:pt x="1254" y="490"/>
                  </a:moveTo>
                  <a:cubicBezTo>
                    <a:pt x="1129" y="490"/>
                    <a:pt x="1129" y="490"/>
                    <a:pt x="1129" y="490"/>
                  </a:cubicBezTo>
                  <a:cubicBezTo>
                    <a:pt x="1121" y="466"/>
                    <a:pt x="1112" y="443"/>
                    <a:pt x="1100" y="421"/>
                  </a:cubicBezTo>
                  <a:cubicBezTo>
                    <a:pt x="1189" y="331"/>
                    <a:pt x="1189" y="331"/>
                    <a:pt x="1189" y="331"/>
                  </a:cubicBezTo>
                  <a:cubicBezTo>
                    <a:pt x="1207" y="314"/>
                    <a:pt x="1207" y="286"/>
                    <a:pt x="1189" y="269"/>
                  </a:cubicBezTo>
                  <a:cubicBezTo>
                    <a:pt x="1029" y="108"/>
                    <a:pt x="1029" y="108"/>
                    <a:pt x="1029" y="108"/>
                  </a:cubicBezTo>
                  <a:cubicBezTo>
                    <a:pt x="1012" y="91"/>
                    <a:pt x="984" y="91"/>
                    <a:pt x="966" y="108"/>
                  </a:cubicBezTo>
                  <a:cubicBezTo>
                    <a:pt x="877" y="197"/>
                    <a:pt x="877" y="197"/>
                    <a:pt x="877" y="197"/>
                  </a:cubicBezTo>
                  <a:cubicBezTo>
                    <a:pt x="855" y="187"/>
                    <a:pt x="832" y="177"/>
                    <a:pt x="809" y="170"/>
                  </a:cubicBezTo>
                  <a:cubicBezTo>
                    <a:pt x="809" y="45"/>
                    <a:pt x="809" y="45"/>
                    <a:pt x="809" y="45"/>
                  </a:cubicBezTo>
                  <a:cubicBezTo>
                    <a:pt x="809" y="20"/>
                    <a:pt x="789" y="0"/>
                    <a:pt x="765" y="0"/>
                  </a:cubicBezTo>
                  <a:cubicBezTo>
                    <a:pt x="537" y="0"/>
                    <a:pt x="537" y="0"/>
                    <a:pt x="537" y="0"/>
                  </a:cubicBezTo>
                  <a:cubicBezTo>
                    <a:pt x="512" y="0"/>
                    <a:pt x="492" y="20"/>
                    <a:pt x="492" y="45"/>
                  </a:cubicBezTo>
                  <a:cubicBezTo>
                    <a:pt x="492" y="175"/>
                    <a:pt x="492" y="175"/>
                    <a:pt x="492" y="175"/>
                  </a:cubicBezTo>
                  <a:cubicBezTo>
                    <a:pt x="470" y="182"/>
                    <a:pt x="448" y="192"/>
                    <a:pt x="427" y="202"/>
                  </a:cubicBezTo>
                  <a:cubicBezTo>
                    <a:pt x="334" y="110"/>
                    <a:pt x="334" y="110"/>
                    <a:pt x="334" y="110"/>
                  </a:cubicBezTo>
                  <a:cubicBezTo>
                    <a:pt x="317" y="93"/>
                    <a:pt x="289" y="93"/>
                    <a:pt x="271" y="110"/>
                  </a:cubicBezTo>
                  <a:cubicBezTo>
                    <a:pt x="111" y="270"/>
                    <a:pt x="111" y="270"/>
                    <a:pt x="111" y="270"/>
                  </a:cubicBezTo>
                  <a:cubicBezTo>
                    <a:pt x="94" y="287"/>
                    <a:pt x="94" y="315"/>
                    <a:pt x="111" y="333"/>
                  </a:cubicBezTo>
                  <a:cubicBezTo>
                    <a:pt x="205" y="426"/>
                    <a:pt x="205" y="426"/>
                    <a:pt x="205" y="426"/>
                  </a:cubicBezTo>
                  <a:cubicBezTo>
                    <a:pt x="194" y="447"/>
                    <a:pt x="186" y="468"/>
                    <a:pt x="178" y="490"/>
                  </a:cubicBezTo>
                  <a:cubicBezTo>
                    <a:pt x="45" y="490"/>
                    <a:pt x="45" y="490"/>
                    <a:pt x="45" y="490"/>
                  </a:cubicBezTo>
                  <a:cubicBezTo>
                    <a:pt x="20" y="490"/>
                    <a:pt x="0" y="510"/>
                    <a:pt x="0" y="535"/>
                  </a:cubicBezTo>
                  <a:cubicBezTo>
                    <a:pt x="0" y="761"/>
                    <a:pt x="0" y="761"/>
                    <a:pt x="0" y="761"/>
                  </a:cubicBezTo>
                  <a:cubicBezTo>
                    <a:pt x="0" y="786"/>
                    <a:pt x="20" y="806"/>
                    <a:pt x="45" y="806"/>
                  </a:cubicBezTo>
                  <a:cubicBezTo>
                    <a:pt x="178" y="806"/>
                    <a:pt x="178" y="806"/>
                    <a:pt x="178" y="806"/>
                  </a:cubicBezTo>
                  <a:cubicBezTo>
                    <a:pt x="185" y="828"/>
                    <a:pt x="194" y="849"/>
                    <a:pt x="204" y="870"/>
                  </a:cubicBezTo>
                  <a:cubicBezTo>
                    <a:pt x="111" y="965"/>
                    <a:pt x="111" y="965"/>
                    <a:pt x="111" y="965"/>
                  </a:cubicBezTo>
                  <a:cubicBezTo>
                    <a:pt x="94" y="982"/>
                    <a:pt x="94" y="1010"/>
                    <a:pt x="111" y="1027"/>
                  </a:cubicBezTo>
                  <a:cubicBezTo>
                    <a:pt x="272" y="1188"/>
                    <a:pt x="272" y="1188"/>
                    <a:pt x="272" y="1188"/>
                  </a:cubicBezTo>
                  <a:cubicBezTo>
                    <a:pt x="289" y="1205"/>
                    <a:pt x="317" y="1205"/>
                    <a:pt x="334" y="1188"/>
                  </a:cubicBezTo>
                  <a:cubicBezTo>
                    <a:pt x="427" y="1096"/>
                    <a:pt x="427" y="1096"/>
                    <a:pt x="427" y="1096"/>
                  </a:cubicBezTo>
                  <a:cubicBezTo>
                    <a:pt x="448" y="1106"/>
                    <a:pt x="470" y="1116"/>
                    <a:pt x="492" y="1123"/>
                  </a:cubicBezTo>
                  <a:cubicBezTo>
                    <a:pt x="492" y="1253"/>
                    <a:pt x="492" y="1253"/>
                    <a:pt x="492" y="1253"/>
                  </a:cubicBezTo>
                  <a:cubicBezTo>
                    <a:pt x="492" y="1278"/>
                    <a:pt x="512" y="1298"/>
                    <a:pt x="537" y="1298"/>
                  </a:cubicBezTo>
                  <a:cubicBezTo>
                    <a:pt x="763" y="1298"/>
                    <a:pt x="763" y="1298"/>
                    <a:pt x="763" y="1298"/>
                  </a:cubicBezTo>
                  <a:cubicBezTo>
                    <a:pt x="788" y="1298"/>
                    <a:pt x="808" y="1278"/>
                    <a:pt x="808" y="1253"/>
                  </a:cubicBezTo>
                  <a:cubicBezTo>
                    <a:pt x="808" y="1126"/>
                    <a:pt x="808" y="1126"/>
                    <a:pt x="808" y="1126"/>
                  </a:cubicBezTo>
                  <a:cubicBezTo>
                    <a:pt x="831" y="1118"/>
                    <a:pt x="854" y="1109"/>
                    <a:pt x="876" y="1098"/>
                  </a:cubicBezTo>
                  <a:cubicBezTo>
                    <a:pt x="965" y="1187"/>
                    <a:pt x="965" y="1187"/>
                    <a:pt x="965" y="1187"/>
                  </a:cubicBezTo>
                  <a:cubicBezTo>
                    <a:pt x="982" y="1205"/>
                    <a:pt x="1010" y="1205"/>
                    <a:pt x="1028" y="1187"/>
                  </a:cubicBezTo>
                  <a:cubicBezTo>
                    <a:pt x="1188" y="1027"/>
                    <a:pt x="1188" y="1027"/>
                    <a:pt x="1188" y="1027"/>
                  </a:cubicBezTo>
                  <a:cubicBezTo>
                    <a:pt x="1205" y="1010"/>
                    <a:pt x="1205" y="982"/>
                    <a:pt x="1188" y="964"/>
                  </a:cubicBezTo>
                  <a:cubicBezTo>
                    <a:pt x="1099" y="875"/>
                    <a:pt x="1099" y="875"/>
                    <a:pt x="1099" y="875"/>
                  </a:cubicBezTo>
                  <a:cubicBezTo>
                    <a:pt x="1110" y="853"/>
                    <a:pt x="1120" y="830"/>
                    <a:pt x="1128" y="806"/>
                  </a:cubicBezTo>
                  <a:cubicBezTo>
                    <a:pt x="1253" y="806"/>
                    <a:pt x="1253" y="806"/>
                    <a:pt x="1253" y="806"/>
                  </a:cubicBezTo>
                  <a:cubicBezTo>
                    <a:pt x="1278" y="806"/>
                    <a:pt x="1297" y="786"/>
                    <a:pt x="1297" y="761"/>
                  </a:cubicBezTo>
                  <a:cubicBezTo>
                    <a:pt x="1297" y="535"/>
                    <a:pt x="1297" y="535"/>
                    <a:pt x="1297" y="535"/>
                  </a:cubicBezTo>
                  <a:cubicBezTo>
                    <a:pt x="1298" y="510"/>
                    <a:pt x="1278" y="491"/>
                    <a:pt x="1254" y="490"/>
                  </a:cubicBezTo>
                  <a:close/>
                  <a:moveTo>
                    <a:pt x="1210" y="717"/>
                  </a:moveTo>
                  <a:cubicBezTo>
                    <a:pt x="1096" y="717"/>
                    <a:pt x="1096" y="717"/>
                    <a:pt x="1096" y="717"/>
                  </a:cubicBezTo>
                  <a:cubicBezTo>
                    <a:pt x="1075" y="716"/>
                    <a:pt x="1056" y="730"/>
                    <a:pt x="1051" y="750"/>
                  </a:cubicBezTo>
                  <a:cubicBezTo>
                    <a:pt x="1042" y="788"/>
                    <a:pt x="1027" y="825"/>
                    <a:pt x="1007" y="860"/>
                  </a:cubicBezTo>
                  <a:cubicBezTo>
                    <a:pt x="996" y="877"/>
                    <a:pt x="999" y="899"/>
                    <a:pt x="1013" y="914"/>
                  </a:cubicBezTo>
                  <a:cubicBezTo>
                    <a:pt x="1094" y="994"/>
                    <a:pt x="1094" y="994"/>
                    <a:pt x="1094" y="994"/>
                  </a:cubicBezTo>
                  <a:cubicBezTo>
                    <a:pt x="996" y="1092"/>
                    <a:pt x="996" y="1092"/>
                    <a:pt x="996" y="1092"/>
                  </a:cubicBezTo>
                  <a:cubicBezTo>
                    <a:pt x="915" y="1010"/>
                    <a:pt x="915" y="1010"/>
                    <a:pt x="915" y="1010"/>
                  </a:cubicBezTo>
                  <a:cubicBezTo>
                    <a:pt x="901" y="996"/>
                    <a:pt x="879" y="993"/>
                    <a:pt x="861" y="1003"/>
                  </a:cubicBezTo>
                  <a:cubicBezTo>
                    <a:pt x="827" y="1023"/>
                    <a:pt x="790" y="1038"/>
                    <a:pt x="752" y="1047"/>
                  </a:cubicBezTo>
                  <a:cubicBezTo>
                    <a:pt x="732" y="1052"/>
                    <a:pt x="718" y="1071"/>
                    <a:pt x="718" y="1092"/>
                  </a:cubicBezTo>
                  <a:cubicBezTo>
                    <a:pt x="718" y="1209"/>
                    <a:pt x="718" y="1209"/>
                    <a:pt x="718" y="1209"/>
                  </a:cubicBezTo>
                  <a:cubicBezTo>
                    <a:pt x="581" y="1209"/>
                    <a:pt x="581" y="1209"/>
                    <a:pt x="581" y="1209"/>
                  </a:cubicBezTo>
                  <a:cubicBezTo>
                    <a:pt x="581" y="1090"/>
                    <a:pt x="581" y="1090"/>
                    <a:pt x="581" y="1090"/>
                  </a:cubicBezTo>
                  <a:cubicBezTo>
                    <a:pt x="582" y="1069"/>
                    <a:pt x="568" y="1051"/>
                    <a:pt x="548" y="1046"/>
                  </a:cubicBezTo>
                  <a:cubicBezTo>
                    <a:pt x="510" y="1036"/>
                    <a:pt x="474" y="1021"/>
                    <a:pt x="441" y="1001"/>
                  </a:cubicBezTo>
                  <a:cubicBezTo>
                    <a:pt x="424" y="991"/>
                    <a:pt x="401" y="993"/>
                    <a:pt x="387" y="1008"/>
                  </a:cubicBezTo>
                  <a:cubicBezTo>
                    <a:pt x="302" y="1092"/>
                    <a:pt x="302" y="1092"/>
                    <a:pt x="302" y="1092"/>
                  </a:cubicBezTo>
                  <a:cubicBezTo>
                    <a:pt x="205" y="996"/>
                    <a:pt x="205" y="996"/>
                    <a:pt x="205" y="996"/>
                  </a:cubicBezTo>
                  <a:cubicBezTo>
                    <a:pt x="289" y="911"/>
                    <a:pt x="289" y="911"/>
                    <a:pt x="289" y="911"/>
                  </a:cubicBezTo>
                  <a:cubicBezTo>
                    <a:pt x="304" y="896"/>
                    <a:pt x="307" y="874"/>
                    <a:pt x="297" y="857"/>
                  </a:cubicBezTo>
                  <a:cubicBezTo>
                    <a:pt x="277" y="824"/>
                    <a:pt x="262" y="788"/>
                    <a:pt x="252" y="751"/>
                  </a:cubicBezTo>
                  <a:cubicBezTo>
                    <a:pt x="247" y="731"/>
                    <a:pt x="228" y="717"/>
                    <a:pt x="207" y="718"/>
                  </a:cubicBezTo>
                  <a:cubicBezTo>
                    <a:pt x="90" y="718"/>
                    <a:pt x="90" y="718"/>
                    <a:pt x="90" y="718"/>
                  </a:cubicBezTo>
                  <a:cubicBezTo>
                    <a:pt x="90" y="579"/>
                    <a:pt x="90" y="579"/>
                    <a:pt x="90" y="579"/>
                  </a:cubicBezTo>
                  <a:cubicBezTo>
                    <a:pt x="211" y="579"/>
                    <a:pt x="211" y="579"/>
                    <a:pt x="211" y="579"/>
                  </a:cubicBezTo>
                  <a:cubicBezTo>
                    <a:pt x="232" y="580"/>
                    <a:pt x="251" y="566"/>
                    <a:pt x="256" y="546"/>
                  </a:cubicBezTo>
                  <a:cubicBezTo>
                    <a:pt x="266" y="509"/>
                    <a:pt x="281" y="473"/>
                    <a:pt x="301" y="440"/>
                  </a:cubicBezTo>
                  <a:cubicBezTo>
                    <a:pt x="309" y="422"/>
                    <a:pt x="305" y="400"/>
                    <a:pt x="289" y="387"/>
                  </a:cubicBezTo>
                  <a:cubicBezTo>
                    <a:pt x="205" y="302"/>
                    <a:pt x="205" y="302"/>
                    <a:pt x="205" y="302"/>
                  </a:cubicBezTo>
                  <a:cubicBezTo>
                    <a:pt x="303" y="205"/>
                    <a:pt x="303" y="205"/>
                    <a:pt x="303" y="205"/>
                  </a:cubicBezTo>
                  <a:cubicBezTo>
                    <a:pt x="387" y="289"/>
                    <a:pt x="387" y="289"/>
                    <a:pt x="387" y="289"/>
                  </a:cubicBezTo>
                  <a:cubicBezTo>
                    <a:pt x="402" y="304"/>
                    <a:pt x="424" y="306"/>
                    <a:pt x="442" y="296"/>
                  </a:cubicBezTo>
                  <a:cubicBezTo>
                    <a:pt x="475" y="276"/>
                    <a:pt x="511" y="261"/>
                    <a:pt x="548" y="251"/>
                  </a:cubicBezTo>
                  <a:cubicBezTo>
                    <a:pt x="568" y="246"/>
                    <a:pt x="582" y="227"/>
                    <a:pt x="581" y="207"/>
                  </a:cubicBezTo>
                  <a:cubicBezTo>
                    <a:pt x="581" y="89"/>
                    <a:pt x="581" y="89"/>
                    <a:pt x="581" y="89"/>
                  </a:cubicBezTo>
                  <a:cubicBezTo>
                    <a:pt x="719" y="89"/>
                    <a:pt x="719" y="89"/>
                    <a:pt x="719" y="89"/>
                  </a:cubicBezTo>
                  <a:cubicBezTo>
                    <a:pt x="719" y="206"/>
                    <a:pt x="719" y="206"/>
                    <a:pt x="719" y="206"/>
                  </a:cubicBezTo>
                  <a:cubicBezTo>
                    <a:pt x="718" y="227"/>
                    <a:pt x="732" y="245"/>
                    <a:pt x="752" y="250"/>
                  </a:cubicBezTo>
                  <a:cubicBezTo>
                    <a:pt x="791" y="260"/>
                    <a:pt x="828" y="275"/>
                    <a:pt x="862" y="295"/>
                  </a:cubicBezTo>
                  <a:cubicBezTo>
                    <a:pt x="879" y="305"/>
                    <a:pt x="901" y="302"/>
                    <a:pt x="915" y="288"/>
                  </a:cubicBezTo>
                  <a:cubicBezTo>
                    <a:pt x="997" y="206"/>
                    <a:pt x="997" y="206"/>
                    <a:pt x="997" y="206"/>
                  </a:cubicBezTo>
                  <a:cubicBezTo>
                    <a:pt x="1094" y="303"/>
                    <a:pt x="1094" y="303"/>
                    <a:pt x="1094" y="303"/>
                  </a:cubicBezTo>
                  <a:cubicBezTo>
                    <a:pt x="1013" y="384"/>
                    <a:pt x="1013" y="384"/>
                    <a:pt x="1013" y="384"/>
                  </a:cubicBezTo>
                  <a:cubicBezTo>
                    <a:pt x="999" y="398"/>
                    <a:pt x="996" y="421"/>
                    <a:pt x="1007" y="438"/>
                  </a:cubicBezTo>
                  <a:cubicBezTo>
                    <a:pt x="1027" y="472"/>
                    <a:pt x="1042" y="509"/>
                    <a:pt x="1051" y="548"/>
                  </a:cubicBezTo>
                  <a:cubicBezTo>
                    <a:pt x="1056" y="568"/>
                    <a:pt x="1075" y="582"/>
                    <a:pt x="1096" y="581"/>
                  </a:cubicBezTo>
                  <a:cubicBezTo>
                    <a:pt x="1210" y="581"/>
                    <a:pt x="1210" y="581"/>
                    <a:pt x="1210" y="581"/>
                  </a:cubicBezTo>
                  <a:lnTo>
                    <a:pt x="1210" y="7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113" name="Freeform 108">
              <a:extLst>
                <a:ext uri="{FF2B5EF4-FFF2-40B4-BE49-F238E27FC236}">
                  <a16:creationId xmlns:a16="http://schemas.microsoft.com/office/drawing/2014/main" xmlns="" id="{468F2F10-4B52-45AA-954A-6DD17D8F42F6}"/>
                </a:ext>
              </a:extLst>
            </p:cNvPr>
            <p:cNvSpPr>
              <a:spLocks noEditPoints="1"/>
            </p:cNvSpPr>
            <p:nvPr/>
          </p:nvSpPr>
          <p:spPr bwMode="auto">
            <a:xfrm>
              <a:off x="-3454400" y="3640138"/>
              <a:ext cx="1071563" cy="1071563"/>
            </a:xfrm>
            <a:custGeom>
              <a:avLst/>
              <a:gdLst>
                <a:gd name="T0" fmla="*/ 249 w 498"/>
                <a:gd name="T1" fmla="*/ 0 h 499"/>
                <a:gd name="T2" fmla="*/ 0 w 498"/>
                <a:gd name="T3" fmla="*/ 249 h 499"/>
                <a:gd name="T4" fmla="*/ 249 w 498"/>
                <a:gd name="T5" fmla="*/ 499 h 499"/>
                <a:gd name="T6" fmla="*/ 498 w 498"/>
                <a:gd name="T7" fmla="*/ 249 h 499"/>
                <a:gd name="T8" fmla="*/ 249 w 498"/>
                <a:gd name="T9" fmla="*/ 0 h 499"/>
                <a:gd name="T10" fmla="*/ 249 w 498"/>
                <a:gd name="T11" fmla="*/ 408 h 499"/>
                <a:gd name="T12" fmla="*/ 249 w 498"/>
                <a:gd name="T13" fmla="*/ 410 h 499"/>
                <a:gd name="T14" fmla="*/ 89 w 498"/>
                <a:gd name="T15" fmla="*/ 249 h 499"/>
                <a:gd name="T16" fmla="*/ 249 w 498"/>
                <a:gd name="T17" fmla="*/ 89 h 499"/>
                <a:gd name="T18" fmla="*/ 409 w 498"/>
                <a:gd name="T19" fmla="*/ 249 h 499"/>
                <a:gd name="T20" fmla="*/ 249 w 498"/>
                <a:gd name="T21" fmla="*/ 40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8" h="499">
                  <a:moveTo>
                    <a:pt x="249" y="0"/>
                  </a:moveTo>
                  <a:cubicBezTo>
                    <a:pt x="111" y="0"/>
                    <a:pt x="0" y="112"/>
                    <a:pt x="0" y="249"/>
                  </a:cubicBezTo>
                  <a:cubicBezTo>
                    <a:pt x="0" y="387"/>
                    <a:pt x="111" y="499"/>
                    <a:pt x="249" y="499"/>
                  </a:cubicBezTo>
                  <a:cubicBezTo>
                    <a:pt x="387" y="499"/>
                    <a:pt x="498" y="387"/>
                    <a:pt x="498" y="249"/>
                  </a:cubicBezTo>
                  <a:cubicBezTo>
                    <a:pt x="498" y="112"/>
                    <a:pt x="387" y="0"/>
                    <a:pt x="249" y="0"/>
                  </a:cubicBezTo>
                  <a:close/>
                  <a:moveTo>
                    <a:pt x="249" y="408"/>
                  </a:moveTo>
                  <a:cubicBezTo>
                    <a:pt x="249" y="410"/>
                    <a:pt x="249" y="410"/>
                    <a:pt x="249" y="410"/>
                  </a:cubicBezTo>
                  <a:cubicBezTo>
                    <a:pt x="161" y="410"/>
                    <a:pt x="89" y="338"/>
                    <a:pt x="89" y="249"/>
                  </a:cubicBezTo>
                  <a:cubicBezTo>
                    <a:pt x="89" y="161"/>
                    <a:pt x="161" y="89"/>
                    <a:pt x="249" y="89"/>
                  </a:cubicBezTo>
                  <a:cubicBezTo>
                    <a:pt x="338" y="89"/>
                    <a:pt x="409" y="161"/>
                    <a:pt x="409" y="249"/>
                  </a:cubicBezTo>
                  <a:cubicBezTo>
                    <a:pt x="409" y="337"/>
                    <a:pt x="337" y="408"/>
                    <a:pt x="249" y="40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114" name="Freeform 109">
              <a:extLst>
                <a:ext uri="{FF2B5EF4-FFF2-40B4-BE49-F238E27FC236}">
                  <a16:creationId xmlns:a16="http://schemas.microsoft.com/office/drawing/2014/main" xmlns="" id="{F69458C0-71E6-4902-909D-8EB566C4416C}"/>
                </a:ext>
              </a:extLst>
            </p:cNvPr>
            <p:cNvSpPr>
              <a:spLocks noEditPoints="1"/>
            </p:cNvSpPr>
            <p:nvPr/>
          </p:nvSpPr>
          <p:spPr bwMode="auto">
            <a:xfrm>
              <a:off x="-1898650" y="1128713"/>
              <a:ext cx="2859088" cy="2841625"/>
            </a:xfrm>
            <a:custGeom>
              <a:avLst/>
              <a:gdLst>
                <a:gd name="T0" fmla="*/ 1323 w 1328"/>
                <a:gd name="T1" fmla="*/ 635 h 1323"/>
                <a:gd name="T2" fmla="*/ 1222 w 1328"/>
                <a:gd name="T3" fmla="*/ 381 h 1323"/>
                <a:gd name="T4" fmla="*/ 1055 w 1328"/>
                <a:gd name="T5" fmla="*/ 347 h 1323"/>
                <a:gd name="T6" fmla="*/ 1111 w 1328"/>
                <a:gd name="T7" fmla="*/ 179 h 1323"/>
                <a:gd name="T8" fmla="*/ 858 w 1328"/>
                <a:gd name="T9" fmla="*/ 69 h 1323"/>
                <a:gd name="T10" fmla="*/ 717 w 1328"/>
                <a:gd name="T11" fmla="*/ 164 h 1323"/>
                <a:gd name="T12" fmla="*/ 637 w 1328"/>
                <a:gd name="T13" fmla="*/ 5 h 1323"/>
                <a:gd name="T14" fmla="*/ 412 w 1328"/>
                <a:gd name="T15" fmla="*/ 54 h 1323"/>
                <a:gd name="T16" fmla="*/ 409 w 1328"/>
                <a:gd name="T17" fmla="*/ 234 h 1323"/>
                <a:gd name="T18" fmla="*/ 241 w 1328"/>
                <a:gd name="T19" fmla="*/ 204 h 1323"/>
                <a:gd name="T20" fmla="*/ 56 w 1328"/>
                <a:gd name="T21" fmla="*/ 409 h 1323"/>
                <a:gd name="T22" fmla="*/ 181 w 1328"/>
                <a:gd name="T23" fmla="*/ 542 h 1323"/>
                <a:gd name="T24" fmla="*/ 39 w 1328"/>
                <a:gd name="T25" fmla="*/ 639 h 1323"/>
                <a:gd name="T26" fmla="*/ 54 w 1328"/>
                <a:gd name="T27" fmla="*/ 914 h 1323"/>
                <a:gd name="T28" fmla="*/ 236 w 1328"/>
                <a:gd name="T29" fmla="*/ 920 h 1323"/>
                <a:gd name="T30" fmla="*/ 207 w 1328"/>
                <a:gd name="T31" fmla="*/ 1087 h 1323"/>
                <a:gd name="T32" fmla="*/ 411 w 1328"/>
                <a:gd name="T33" fmla="*/ 1271 h 1323"/>
                <a:gd name="T34" fmla="*/ 543 w 1328"/>
                <a:gd name="T35" fmla="*/ 1148 h 1323"/>
                <a:gd name="T36" fmla="*/ 641 w 1328"/>
                <a:gd name="T37" fmla="*/ 1288 h 1323"/>
                <a:gd name="T38" fmla="*/ 694 w 1328"/>
                <a:gd name="T39" fmla="*/ 1323 h 1323"/>
                <a:gd name="T40" fmla="*/ 946 w 1328"/>
                <a:gd name="T41" fmla="*/ 1221 h 1323"/>
                <a:gd name="T42" fmla="*/ 980 w 1328"/>
                <a:gd name="T43" fmla="*/ 1055 h 1323"/>
                <a:gd name="T44" fmla="*/ 1150 w 1328"/>
                <a:gd name="T45" fmla="*/ 1111 h 1323"/>
                <a:gd name="T46" fmla="*/ 1260 w 1328"/>
                <a:gd name="T47" fmla="*/ 858 h 1323"/>
                <a:gd name="T48" fmla="*/ 1153 w 1328"/>
                <a:gd name="T49" fmla="*/ 790 h 1323"/>
                <a:gd name="T50" fmla="*/ 1288 w 1328"/>
                <a:gd name="T51" fmla="*/ 689 h 1323"/>
                <a:gd name="T52" fmla="*/ 1115 w 1328"/>
                <a:gd name="T53" fmla="*/ 638 h 1323"/>
                <a:gd name="T54" fmla="*/ 1059 w 1328"/>
                <a:gd name="T55" fmla="*/ 796 h 1323"/>
                <a:gd name="T56" fmla="*/ 1173 w 1328"/>
                <a:gd name="T57" fmla="*/ 909 h 1323"/>
                <a:gd name="T58" fmla="*/ 1002 w 1328"/>
                <a:gd name="T59" fmla="*/ 963 h 1323"/>
                <a:gd name="T60" fmla="*/ 850 w 1328"/>
                <a:gd name="T61" fmla="*/ 1034 h 1323"/>
                <a:gd name="T62" fmla="*/ 851 w 1328"/>
                <a:gd name="T63" fmla="*/ 1197 h 1323"/>
                <a:gd name="T64" fmla="*/ 692 w 1328"/>
                <a:gd name="T65" fmla="*/ 1111 h 1323"/>
                <a:gd name="T66" fmla="*/ 537 w 1328"/>
                <a:gd name="T67" fmla="*/ 1055 h 1323"/>
                <a:gd name="T68" fmla="*/ 486 w 1328"/>
                <a:gd name="T69" fmla="*/ 1073 h 1323"/>
                <a:gd name="T70" fmla="*/ 305 w 1328"/>
                <a:gd name="T71" fmla="*/ 1099 h 1323"/>
                <a:gd name="T72" fmla="*/ 363 w 1328"/>
                <a:gd name="T73" fmla="*/ 942 h 1323"/>
                <a:gd name="T74" fmla="*/ 248 w 1328"/>
                <a:gd name="T75" fmla="*/ 825 h 1323"/>
                <a:gd name="T76" fmla="*/ 100 w 1328"/>
                <a:gd name="T77" fmla="*/ 717 h 1323"/>
                <a:gd name="T78" fmla="*/ 254 w 1328"/>
                <a:gd name="T79" fmla="*/ 649 h 1323"/>
                <a:gd name="T80" fmla="*/ 260 w 1328"/>
                <a:gd name="T81" fmla="*/ 485 h 1323"/>
                <a:gd name="T82" fmla="*/ 233 w 1328"/>
                <a:gd name="T83" fmla="*/ 304 h 1323"/>
                <a:gd name="T84" fmla="*/ 386 w 1328"/>
                <a:gd name="T85" fmla="*/ 363 h 1323"/>
                <a:gd name="T86" fmla="*/ 503 w 1328"/>
                <a:gd name="T87" fmla="*/ 247 h 1323"/>
                <a:gd name="T88" fmla="*/ 612 w 1328"/>
                <a:gd name="T89" fmla="*/ 102 h 1323"/>
                <a:gd name="T90" fmla="*/ 681 w 1328"/>
                <a:gd name="T91" fmla="*/ 251 h 1323"/>
                <a:gd name="T92" fmla="*/ 848 w 1328"/>
                <a:gd name="T93" fmla="*/ 253 h 1323"/>
                <a:gd name="T94" fmla="*/ 1026 w 1328"/>
                <a:gd name="T95" fmla="*/ 230 h 1323"/>
                <a:gd name="T96" fmla="*/ 970 w 1328"/>
                <a:gd name="T97" fmla="*/ 381 h 1323"/>
                <a:gd name="T98" fmla="*/ 1085 w 1328"/>
                <a:gd name="T99" fmla="*/ 502 h 1323"/>
                <a:gd name="T100" fmla="*/ 1226 w 1328"/>
                <a:gd name="T101" fmla="*/ 611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8" h="1323">
                  <a:moveTo>
                    <a:pt x="1323" y="637"/>
                  </a:moveTo>
                  <a:cubicBezTo>
                    <a:pt x="1323" y="636"/>
                    <a:pt x="1323" y="635"/>
                    <a:pt x="1323" y="635"/>
                  </a:cubicBezTo>
                  <a:cubicBezTo>
                    <a:pt x="1275" y="415"/>
                    <a:pt x="1275" y="415"/>
                    <a:pt x="1275" y="415"/>
                  </a:cubicBezTo>
                  <a:cubicBezTo>
                    <a:pt x="1269" y="391"/>
                    <a:pt x="1246" y="376"/>
                    <a:pt x="1222" y="381"/>
                  </a:cubicBezTo>
                  <a:cubicBezTo>
                    <a:pt x="1100" y="408"/>
                    <a:pt x="1100" y="408"/>
                    <a:pt x="1100" y="408"/>
                  </a:cubicBezTo>
                  <a:cubicBezTo>
                    <a:pt x="1086" y="386"/>
                    <a:pt x="1071" y="366"/>
                    <a:pt x="1055" y="347"/>
                  </a:cubicBezTo>
                  <a:cubicBezTo>
                    <a:pt x="1125" y="241"/>
                    <a:pt x="1125" y="241"/>
                    <a:pt x="1125" y="241"/>
                  </a:cubicBezTo>
                  <a:cubicBezTo>
                    <a:pt x="1138" y="220"/>
                    <a:pt x="1132" y="192"/>
                    <a:pt x="1111" y="179"/>
                  </a:cubicBezTo>
                  <a:cubicBezTo>
                    <a:pt x="920" y="56"/>
                    <a:pt x="920" y="56"/>
                    <a:pt x="920" y="56"/>
                  </a:cubicBezTo>
                  <a:cubicBezTo>
                    <a:pt x="899" y="43"/>
                    <a:pt x="872" y="49"/>
                    <a:pt x="858" y="69"/>
                  </a:cubicBezTo>
                  <a:cubicBezTo>
                    <a:pt x="790" y="176"/>
                    <a:pt x="790" y="176"/>
                    <a:pt x="790" y="176"/>
                  </a:cubicBezTo>
                  <a:cubicBezTo>
                    <a:pt x="766" y="170"/>
                    <a:pt x="742" y="166"/>
                    <a:pt x="717" y="164"/>
                  </a:cubicBezTo>
                  <a:cubicBezTo>
                    <a:pt x="690" y="39"/>
                    <a:pt x="690" y="39"/>
                    <a:pt x="690" y="39"/>
                  </a:cubicBezTo>
                  <a:cubicBezTo>
                    <a:pt x="684" y="15"/>
                    <a:pt x="661" y="0"/>
                    <a:pt x="637" y="5"/>
                  </a:cubicBezTo>
                  <a:cubicBezTo>
                    <a:pt x="636" y="6"/>
                    <a:pt x="635" y="6"/>
                    <a:pt x="635" y="6"/>
                  </a:cubicBezTo>
                  <a:cubicBezTo>
                    <a:pt x="412" y="54"/>
                    <a:pt x="412" y="54"/>
                    <a:pt x="412" y="54"/>
                  </a:cubicBezTo>
                  <a:cubicBezTo>
                    <a:pt x="388" y="60"/>
                    <a:pt x="373" y="83"/>
                    <a:pt x="378" y="107"/>
                  </a:cubicBezTo>
                  <a:cubicBezTo>
                    <a:pt x="409" y="234"/>
                    <a:pt x="409" y="234"/>
                    <a:pt x="409" y="234"/>
                  </a:cubicBezTo>
                  <a:cubicBezTo>
                    <a:pt x="389" y="246"/>
                    <a:pt x="370" y="260"/>
                    <a:pt x="351" y="275"/>
                  </a:cubicBezTo>
                  <a:cubicBezTo>
                    <a:pt x="241" y="204"/>
                    <a:pt x="241" y="204"/>
                    <a:pt x="241" y="204"/>
                  </a:cubicBezTo>
                  <a:cubicBezTo>
                    <a:pt x="221" y="191"/>
                    <a:pt x="193" y="197"/>
                    <a:pt x="180" y="218"/>
                  </a:cubicBezTo>
                  <a:cubicBezTo>
                    <a:pt x="56" y="409"/>
                    <a:pt x="56" y="409"/>
                    <a:pt x="56" y="409"/>
                  </a:cubicBezTo>
                  <a:cubicBezTo>
                    <a:pt x="43" y="430"/>
                    <a:pt x="49" y="457"/>
                    <a:pt x="69" y="470"/>
                  </a:cubicBezTo>
                  <a:cubicBezTo>
                    <a:pt x="181" y="542"/>
                    <a:pt x="181" y="542"/>
                    <a:pt x="181" y="542"/>
                  </a:cubicBezTo>
                  <a:cubicBezTo>
                    <a:pt x="175" y="564"/>
                    <a:pt x="171" y="587"/>
                    <a:pt x="169" y="610"/>
                  </a:cubicBezTo>
                  <a:cubicBezTo>
                    <a:pt x="39" y="639"/>
                    <a:pt x="39" y="639"/>
                    <a:pt x="39" y="639"/>
                  </a:cubicBezTo>
                  <a:cubicBezTo>
                    <a:pt x="15" y="644"/>
                    <a:pt x="0" y="668"/>
                    <a:pt x="5" y="692"/>
                  </a:cubicBezTo>
                  <a:cubicBezTo>
                    <a:pt x="54" y="914"/>
                    <a:pt x="54" y="914"/>
                    <a:pt x="54" y="914"/>
                  </a:cubicBezTo>
                  <a:cubicBezTo>
                    <a:pt x="59" y="938"/>
                    <a:pt x="83" y="953"/>
                    <a:pt x="107" y="948"/>
                  </a:cubicBezTo>
                  <a:cubicBezTo>
                    <a:pt x="236" y="920"/>
                    <a:pt x="236" y="920"/>
                    <a:pt x="236" y="920"/>
                  </a:cubicBezTo>
                  <a:cubicBezTo>
                    <a:pt x="249" y="940"/>
                    <a:pt x="263" y="958"/>
                    <a:pt x="279" y="976"/>
                  </a:cubicBezTo>
                  <a:cubicBezTo>
                    <a:pt x="207" y="1087"/>
                    <a:pt x="207" y="1087"/>
                    <a:pt x="207" y="1087"/>
                  </a:cubicBezTo>
                  <a:cubicBezTo>
                    <a:pt x="194" y="1108"/>
                    <a:pt x="200" y="1136"/>
                    <a:pt x="221" y="1149"/>
                  </a:cubicBezTo>
                  <a:cubicBezTo>
                    <a:pt x="411" y="1271"/>
                    <a:pt x="411" y="1271"/>
                    <a:pt x="411" y="1271"/>
                  </a:cubicBezTo>
                  <a:cubicBezTo>
                    <a:pt x="432" y="1285"/>
                    <a:pt x="459" y="1279"/>
                    <a:pt x="473" y="1258"/>
                  </a:cubicBezTo>
                  <a:cubicBezTo>
                    <a:pt x="543" y="1148"/>
                    <a:pt x="543" y="1148"/>
                    <a:pt x="543" y="1148"/>
                  </a:cubicBezTo>
                  <a:cubicBezTo>
                    <a:pt x="566" y="1154"/>
                    <a:pt x="589" y="1158"/>
                    <a:pt x="613" y="1161"/>
                  </a:cubicBezTo>
                  <a:cubicBezTo>
                    <a:pt x="641" y="1288"/>
                    <a:pt x="641" y="1288"/>
                    <a:pt x="641" y="1288"/>
                  </a:cubicBezTo>
                  <a:cubicBezTo>
                    <a:pt x="645" y="1309"/>
                    <a:pt x="664" y="1323"/>
                    <a:pt x="685" y="1323"/>
                  </a:cubicBezTo>
                  <a:cubicBezTo>
                    <a:pt x="694" y="1323"/>
                    <a:pt x="694" y="1323"/>
                    <a:pt x="694" y="1323"/>
                  </a:cubicBezTo>
                  <a:cubicBezTo>
                    <a:pt x="917" y="1275"/>
                    <a:pt x="917" y="1275"/>
                    <a:pt x="917" y="1275"/>
                  </a:cubicBezTo>
                  <a:cubicBezTo>
                    <a:pt x="940" y="1268"/>
                    <a:pt x="953" y="1244"/>
                    <a:pt x="946" y="1221"/>
                  </a:cubicBezTo>
                  <a:cubicBezTo>
                    <a:pt x="919" y="1096"/>
                    <a:pt x="919" y="1096"/>
                    <a:pt x="919" y="1096"/>
                  </a:cubicBezTo>
                  <a:cubicBezTo>
                    <a:pt x="940" y="1084"/>
                    <a:pt x="961" y="1070"/>
                    <a:pt x="980" y="1055"/>
                  </a:cubicBezTo>
                  <a:cubicBezTo>
                    <a:pt x="1088" y="1124"/>
                    <a:pt x="1088" y="1124"/>
                    <a:pt x="1088" y="1124"/>
                  </a:cubicBezTo>
                  <a:cubicBezTo>
                    <a:pt x="1109" y="1138"/>
                    <a:pt x="1136" y="1132"/>
                    <a:pt x="1150" y="1111"/>
                  </a:cubicBezTo>
                  <a:cubicBezTo>
                    <a:pt x="1272" y="920"/>
                    <a:pt x="1272" y="920"/>
                    <a:pt x="1272" y="920"/>
                  </a:cubicBezTo>
                  <a:cubicBezTo>
                    <a:pt x="1286" y="900"/>
                    <a:pt x="1280" y="872"/>
                    <a:pt x="1260" y="858"/>
                  </a:cubicBezTo>
                  <a:cubicBezTo>
                    <a:pt x="1259" y="858"/>
                    <a:pt x="1259" y="858"/>
                    <a:pt x="1258" y="857"/>
                  </a:cubicBezTo>
                  <a:cubicBezTo>
                    <a:pt x="1153" y="790"/>
                    <a:pt x="1153" y="790"/>
                    <a:pt x="1153" y="790"/>
                  </a:cubicBezTo>
                  <a:cubicBezTo>
                    <a:pt x="1159" y="765"/>
                    <a:pt x="1163" y="741"/>
                    <a:pt x="1166" y="716"/>
                  </a:cubicBezTo>
                  <a:cubicBezTo>
                    <a:pt x="1288" y="689"/>
                    <a:pt x="1288" y="689"/>
                    <a:pt x="1288" y="689"/>
                  </a:cubicBezTo>
                  <a:cubicBezTo>
                    <a:pt x="1312" y="684"/>
                    <a:pt x="1328" y="661"/>
                    <a:pt x="1323" y="637"/>
                  </a:cubicBezTo>
                  <a:close/>
                  <a:moveTo>
                    <a:pt x="1115" y="638"/>
                  </a:moveTo>
                  <a:cubicBezTo>
                    <a:pt x="1095" y="642"/>
                    <a:pt x="1081" y="659"/>
                    <a:pt x="1080" y="679"/>
                  </a:cubicBezTo>
                  <a:cubicBezTo>
                    <a:pt x="1079" y="719"/>
                    <a:pt x="1071" y="758"/>
                    <a:pt x="1059" y="796"/>
                  </a:cubicBezTo>
                  <a:cubicBezTo>
                    <a:pt x="1052" y="816"/>
                    <a:pt x="1060" y="837"/>
                    <a:pt x="1077" y="848"/>
                  </a:cubicBezTo>
                  <a:cubicBezTo>
                    <a:pt x="1173" y="909"/>
                    <a:pt x="1173" y="909"/>
                    <a:pt x="1173" y="909"/>
                  </a:cubicBezTo>
                  <a:cubicBezTo>
                    <a:pt x="1099" y="1025"/>
                    <a:pt x="1099" y="1025"/>
                    <a:pt x="1099" y="1025"/>
                  </a:cubicBezTo>
                  <a:cubicBezTo>
                    <a:pt x="1002" y="963"/>
                    <a:pt x="1002" y="963"/>
                    <a:pt x="1002" y="963"/>
                  </a:cubicBezTo>
                  <a:cubicBezTo>
                    <a:pt x="985" y="952"/>
                    <a:pt x="962" y="954"/>
                    <a:pt x="947" y="968"/>
                  </a:cubicBezTo>
                  <a:cubicBezTo>
                    <a:pt x="918" y="994"/>
                    <a:pt x="886" y="1017"/>
                    <a:pt x="850" y="1034"/>
                  </a:cubicBezTo>
                  <a:cubicBezTo>
                    <a:pt x="832" y="1043"/>
                    <a:pt x="822" y="1063"/>
                    <a:pt x="826" y="1083"/>
                  </a:cubicBezTo>
                  <a:cubicBezTo>
                    <a:pt x="851" y="1197"/>
                    <a:pt x="851" y="1197"/>
                    <a:pt x="851" y="1197"/>
                  </a:cubicBezTo>
                  <a:cubicBezTo>
                    <a:pt x="718" y="1227"/>
                    <a:pt x="718" y="1227"/>
                    <a:pt x="718" y="1227"/>
                  </a:cubicBezTo>
                  <a:cubicBezTo>
                    <a:pt x="692" y="1111"/>
                    <a:pt x="692" y="1111"/>
                    <a:pt x="692" y="1111"/>
                  </a:cubicBezTo>
                  <a:cubicBezTo>
                    <a:pt x="688" y="1091"/>
                    <a:pt x="671" y="1077"/>
                    <a:pt x="651" y="1076"/>
                  </a:cubicBezTo>
                  <a:cubicBezTo>
                    <a:pt x="612" y="1074"/>
                    <a:pt x="574" y="1067"/>
                    <a:pt x="537" y="1055"/>
                  </a:cubicBezTo>
                  <a:cubicBezTo>
                    <a:pt x="533" y="1053"/>
                    <a:pt x="528" y="1052"/>
                    <a:pt x="523" y="1052"/>
                  </a:cubicBezTo>
                  <a:cubicBezTo>
                    <a:pt x="508" y="1052"/>
                    <a:pt x="494" y="1060"/>
                    <a:pt x="486" y="1073"/>
                  </a:cubicBezTo>
                  <a:cubicBezTo>
                    <a:pt x="421" y="1173"/>
                    <a:pt x="421" y="1173"/>
                    <a:pt x="421" y="1173"/>
                  </a:cubicBezTo>
                  <a:cubicBezTo>
                    <a:pt x="305" y="1099"/>
                    <a:pt x="305" y="1099"/>
                    <a:pt x="305" y="1099"/>
                  </a:cubicBezTo>
                  <a:cubicBezTo>
                    <a:pt x="368" y="997"/>
                    <a:pt x="368" y="997"/>
                    <a:pt x="368" y="997"/>
                  </a:cubicBezTo>
                  <a:cubicBezTo>
                    <a:pt x="379" y="980"/>
                    <a:pt x="377" y="957"/>
                    <a:pt x="363" y="942"/>
                  </a:cubicBezTo>
                  <a:cubicBezTo>
                    <a:pt x="337" y="914"/>
                    <a:pt x="315" y="883"/>
                    <a:pt x="298" y="848"/>
                  </a:cubicBezTo>
                  <a:cubicBezTo>
                    <a:pt x="289" y="830"/>
                    <a:pt x="268" y="820"/>
                    <a:pt x="248" y="825"/>
                  </a:cubicBezTo>
                  <a:cubicBezTo>
                    <a:pt x="130" y="851"/>
                    <a:pt x="130" y="851"/>
                    <a:pt x="130" y="851"/>
                  </a:cubicBezTo>
                  <a:cubicBezTo>
                    <a:pt x="100" y="717"/>
                    <a:pt x="100" y="717"/>
                    <a:pt x="100" y="717"/>
                  </a:cubicBezTo>
                  <a:cubicBezTo>
                    <a:pt x="219" y="691"/>
                    <a:pt x="219" y="691"/>
                    <a:pt x="219" y="691"/>
                  </a:cubicBezTo>
                  <a:cubicBezTo>
                    <a:pt x="239" y="687"/>
                    <a:pt x="253" y="670"/>
                    <a:pt x="254" y="649"/>
                  </a:cubicBezTo>
                  <a:cubicBezTo>
                    <a:pt x="257" y="611"/>
                    <a:pt x="265" y="573"/>
                    <a:pt x="279" y="536"/>
                  </a:cubicBezTo>
                  <a:cubicBezTo>
                    <a:pt x="285" y="517"/>
                    <a:pt x="277" y="496"/>
                    <a:pt x="260" y="485"/>
                  </a:cubicBezTo>
                  <a:cubicBezTo>
                    <a:pt x="159" y="420"/>
                    <a:pt x="159" y="420"/>
                    <a:pt x="159" y="420"/>
                  </a:cubicBezTo>
                  <a:cubicBezTo>
                    <a:pt x="233" y="304"/>
                    <a:pt x="233" y="304"/>
                    <a:pt x="233" y="304"/>
                  </a:cubicBezTo>
                  <a:cubicBezTo>
                    <a:pt x="331" y="367"/>
                    <a:pt x="331" y="367"/>
                    <a:pt x="331" y="367"/>
                  </a:cubicBezTo>
                  <a:cubicBezTo>
                    <a:pt x="348" y="379"/>
                    <a:pt x="371" y="377"/>
                    <a:pt x="386" y="363"/>
                  </a:cubicBezTo>
                  <a:cubicBezTo>
                    <a:pt x="414" y="336"/>
                    <a:pt x="446" y="313"/>
                    <a:pt x="480" y="296"/>
                  </a:cubicBezTo>
                  <a:cubicBezTo>
                    <a:pt x="498" y="287"/>
                    <a:pt x="508" y="266"/>
                    <a:pt x="503" y="247"/>
                  </a:cubicBezTo>
                  <a:cubicBezTo>
                    <a:pt x="478" y="131"/>
                    <a:pt x="478" y="131"/>
                    <a:pt x="478" y="131"/>
                  </a:cubicBezTo>
                  <a:cubicBezTo>
                    <a:pt x="612" y="102"/>
                    <a:pt x="612" y="102"/>
                    <a:pt x="612" y="102"/>
                  </a:cubicBezTo>
                  <a:cubicBezTo>
                    <a:pt x="637" y="216"/>
                    <a:pt x="637" y="216"/>
                    <a:pt x="637" y="216"/>
                  </a:cubicBezTo>
                  <a:cubicBezTo>
                    <a:pt x="641" y="237"/>
                    <a:pt x="660" y="251"/>
                    <a:pt x="681" y="251"/>
                  </a:cubicBezTo>
                  <a:cubicBezTo>
                    <a:pt x="720" y="252"/>
                    <a:pt x="759" y="259"/>
                    <a:pt x="797" y="271"/>
                  </a:cubicBezTo>
                  <a:cubicBezTo>
                    <a:pt x="816" y="277"/>
                    <a:pt x="837" y="270"/>
                    <a:pt x="848" y="253"/>
                  </a:cubicBezTo>
                  <a:cubicBezTo>
                    <a:pt x="910" y="156"/>
                    <a:pt x="910" y="156"/>
                    <a:pt x="910" y="156"/>
                  </a:cubicBezTo>
                  <a:cubicBezTo>
                    <a:pt x="1026" y="230"/>
                    <a:pt x="1026" y="230"/>
                    <a:pt x="1026" y="230"/>
                  </a:cubicBezTo>
                  <a:cubicBezTo>
                    <a:pt x="964" y="326"/>
                    <a:pt x="964" y="326"/>
                    <a:pt x="964" y="326"/>
                  </a:cubicBezTo>
                  <a:cubicBezTo>
                    <a:pt x="953" y="343"/>
                    <a:pt x="955" y="366"/>
                    <a:pt x="970" y="381"/>
                  </a:cubicBezTo>
                  <a:cubicBezTo>
                    <a:pt x="996" y="410"/>
                    <a:pt x="1018" y="443"/>
                    <a:pt x="1036" y="478"/>
                  </a:cubicBezTo>
                  <a:cubicBezTo>
                    <a:pt x="1045" y="497"/>
                    <a:pt x="1065" y="506"/>
                    <a:pt x="1085" y="502"/>
                  </a:cubicBezTo>
                  <a:cubicBezTo>
                    <a:pt x="1196" y="478"/>
                    <a:pt x="1196" y="478"/>
                    <a:pt x="1196" y="478"/>
                  </a:cubicBezTo>
                  <a:cubicBezTo>
                    <a:pt x="1226" y="611"/>
                    <a:pt x="1226" y="611"/>
                    <a:pt x="1226" y="611"/>
                  </a:cubicBezTo>
                  <a:lnTo>
                    <a:pt x="1115" y="6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115" name="Freeform 110">
              <a:extLst>
                <a:ext uri="{FF2B5EF4-FFF2-40B4-BE49-F238E27FC236}">
                  <a16:creationId xmlns:a16="http://schemas.microsoft.com/office/drawing/2014/main" xmlns="" id="{8F0929C7-652D-4ECD-81D8-46261FF94362}"/>
                </a:ext>
              </a:extLst>
            </p:cNvPr>
            <p:cNvSpPr>
              <a:spLocks noEditPoints="1"/>
            </p:cNvSpPr>
            <p:nvPr/>
          </p:nvSpPr>
          <p:spPr bwMode="auto">
            <a:xfrm>
              <a:off x="-1003300" y="2017713"/>
              <a:ext cx="1071563" cy="1071563"/>
            </a:xfrm>
            <a:custGeom>
              <a:avLst/>
              <a:gdLst>
                <a:gd name="T0" fmla="*/ 493 w 498"/>
                <a:gd name="T1" fmla="*/ 197 h 499"/>
                <a:gd name="T2" fmla="*/ 249 w 498"/>
                <a:gd name="T3" fmla="*/ 1 h 499"/>
                <a:gd name="T4" fmla="*/ 0 w 498"/>
                <a:gd name="T5" fmla="*/ 250 h 499"/>
                <a:gd name="T6" fmla="*/ 249 w 498"/>
                <a:gd name="T7" fmla="*/ 499 h 499"/>
                <a:gd name="T8" fmla="*/ 498 w 498"/>
                <a:gd name="T9" fmla="*/ 250 h 499"/>
                <a:gd name="T10" fmla="*/ 493 w 498"/>
                <a:gd name="T11" fmla="*/ 197 h 499"/>
                <a:gd name="T12" fmla="*/ 282 w 498"/>
                <a:gd name="T13" fmla="*/ 407 h 499"/>
                <a:gd name="T14" fmla="*/ 283 w 498"/>
                <a:gd name="T15" fmla="*/ 407 h 499"/>
                <a:gd name="T16" fmla="*/ 92 w 498"/>
                <a:gd name="T17" fmla="*/ 284 h 499"/>
                <a:gd name="T18" fmla="*/ 214 w 498"/>
                <a:gd name="T19" fmla="*/ 93 h 499"/>
                <a:gd name="T20" fmla="*/ 249 w 498"/>
                <a:gd name="T21" fmla="*/ 90 h 499"/>
                <a:gd name="T22" fmla="*/ 409 w 498"/>
                <a:gd name="T23" fmla="*/ 250 h 499"/>
                <a:gd name="T24" fmla="*/ 282 w 498"/>
                <a:gd name="T25" fmla="*/ 407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8" h="499">
                  <a:moveTo>
                    <a:pt x="493" y="197"/>
                  </a:moveTo>
                  <a:cubicBezTo>
                    <a:pt x="468" y="82"/>
                    <a:pt x="366" y="0"/>
                    <a:pt x="249" y="1"/>
                  </a:cubicBezTo>
                  <a:cubicBezTo>
                    <a:pt x="111" y="1"/>
                    <a:pt x="0" y="112"/>
                    <a:pt x="0" y="250"/>
                  </a:cubicBezTo>
                  <a:cubicBezTo>
                    <a:pt x="0" y="388"/>
                    <a:pt x="111" y="499"/>
                    <a:pt x="249" y="499"/>
                  </a:cubicBezTo>
                  <a:cubicBezTo>
                    <a:pt x="387" y="499"/>
                    <a:pt x="498" y="388"/>
                    <a:pt x="498" y="250"/>
                  </a:cubicBezTo>
                  <a:cubicBezTo>
                    <a:pt x="498" y="232"/>
                    <a:pt x="496" y="214"/>
                    <a:pt x="493" y="197"/>
                  </a:cubicBezTo>
                  <a:close/>
                  <a:moveTo>
                    <a:pt x="282" y="407"/>
                  </a:moveTo>
                  <a:cubicBezTo>
                    <a:pt x="283" y="407"/>
                    <a:pt x="283" y="407"/>
                    <a:pt x="283" y="407"/>
                  </a:cubicBezTo>
                  <a:cubicBezTo>
                    <a:pt x="197" y="424"/>
                    <a:pt x="112" y="370"/>
                    <a:pt x="92" y="284"/>
                  </a:cubicBezTo>
                  <a:cubicBezTo>
                    <a:pt x="73" y="198"/>
                    <a:pt x="128" y="112"/>
                    <a:pt x="214" y="93"/>
                  </a:cubicBezTo>
                  <a:cubicBezTo>
                    <a:pt x="226" y="91"/>
                    <a:pt x="237" y="90"/>
                    <a:pt x="249" y="90"/>
                  </a:cubicBezTo>
                  <a:cubicBezTo>
                    <a:pt x="337" y="90"/>
                    <a:pt x="409" y="161"/>
                    <a:pt x="409" y="250"/>
                  </a:cubicBezTo>
                  <a:cubicBezTo>
                    <a:pt x="409" y="325"/>
                    <a:pt x="356" y="391"/>
                    <a:pt x="282" y="40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grpSp>
      <p:grpSp>
        <p:nvGrpSpPr>
          <p:cNvPr id="121" name="Group 120">
            <a:extLst>
              <a:ext uri="{FF2B5EF4-FFF2-40B4-BE49-F238E27FC236}">
                <a16:creationId xmlns:a16="http://schemas.microsoft.com/office/drawing/2014/main" xmlns="" id="{FB8081BF-0DE3-4D71-B8F5-7F96AD27B892}"/>
              </a:ext>
            </a:extLst>
          </p:cNvPr>
          <p:cNvGrpSpPr/>
          <p:nvPr/>
        </p:nvGrpSpPr>
        <p:grpSpPr>
          <a:xfrm>
            <a:off x="6426213" y="5194484"/>
            <a:ext cx="358073" cy="357102"/>
            <a:chOff x="-5589588" y="768350"/>
            <a:chExt cx="5270500" cy="5256212"/>
          </a:xfrm>
          <a:solidFill>
            <a:sysClr val="window" lastClr="FFFFFF"/>
          </a:solidFill>
        </p:grpSpPr>
        <p:sp>
          <p:nvSpPr>
            <p:cNvPr id="122" name="Freeform 121">
              <a:extLst>
                <a:ext uri="{FF2B5EF4-FFF2-40B4-BE49-F238E27FC236}">
                  <a16:creationId xmlns:a16="http://schemas.microsoft.com/office/drawing/2014/main" xmlns="" id="{E2F118BF-AD2F-4D38-8C09-3EAA59F3E250}"/>
                </a:ext>
              </a:extLst>
            </p:cNvPr>
            <p:cNvSpPr>
              <a:spLocks noEditPoints="1"/>
            </p:cNvSpPr>
            <p:nvPr/>
          </p:nvSpPr>
          <p:spPr bwMode="auto">
            <a:xfrm>
              <a:off x="-5589588" y="768350"/>
              <a:ext cx="5270500" cy="5256212"/>
            </a:xfrm>
            <a:custGeom>
              <a:avLst/>
              <a:gdLst>
                <a:gd name="T0" fmla="*/ 1224 w 2448"/>
                <a:gd name="T1" fmla="*/ 0 h 2448"/>
                <a:gd name="T2" fmla="*/ 0 w 2448"/>
                <a:gd name="T3" fmla="*/ 1224 h 2448"/>
                <a:gd name="T4" fmla="*/ 1224 w 2448"/>
                <a:gd name="T5" fmla="*/ 2448 h 2448"/>
                <a:gd name="T6" fmla="*/ 2448 w 2448"/>
                <a:gd name="T7" fmla="*/ 1224 h 2448"/>
                <a:gd name="T8" fmla="*/ 1224 w 2448"/>
                <a:gd name="T9" fmla="*/ 0 h 2448"/>
                <a:gd name="T10" fmla="*/ 1277 w 2448"/>
                <a:gd name="T11" fmla="*/ 2340 h 2448"/>
                <a:gd name="T12" fmla="*/ 1277 w 2448"/>
                <a:gd name="T13" fmla="*/ 2125 h 2448"/>
                <a:gd name="T14" fmla="*/ 1224 w 2448"/>
                <a:gd name="T15" fmla="*/ 2073 h 2448"/>
                <a:gd name="T16" fmla="*/ 1171 w 2448"/>
                <a:gd name="T17" fmla="*/ 2125 h 2448"/>
                <a:gd name="T18" fmla="*/ 1171 w 2448"/>
                <a:gd name="T19" fmla="*/ 2340 h 2448"/>
                <a:gd name="T20" fmla="*/ 108 w 2448"/>
                <a:gd name="T21" fmla="*/ 1277 h 2448"/>
                <a:gd name="T22" fmla="*/ 323 w 2448"/>
                <a:gd name="T23" fmla="*/ 1277 h 2448"/>
                <a:gd name="T24" fmla="*/ 375 w 2448"/>
                <a:gd name="T25" fmla="*/ 1224 h 2448"/>
                <a:gd name="T26" fmla="*/ 323 w 2448"/>
                <a:gd name="T27" fmla="*/ 1171 h 2448"/>
                <a:gd name="T28" fmla="*/ 108 w 2448"/>
                <a:gd name="T29" fmla="*/ 1171 h 2448"/>
                <a:gd name="T30" fmla="*/ 1171 w 2448"/>
                <a:gd name="T31" fmla="*/ 108 h 2448"/>
                <a:gd name="T32" fmla="*/ 1171 w 2448"/>
                <a:gd name="T33" fmla="*/ 323 h 2448"/>
                <a:gd name="T34" fmla="*/ 1224 w 2448"/>
                <a:gd name="T35" fmla="*/ 375 h 2448"/>
                <a:gd name="T36" fmla="*/ 1277 w 2448"/>
                <a:gd name="T37" fmla="*/ 323 h 2448"/>
                <a:gd name="T38" fmla="*/ 1277 w 2448"/>
                <a:gd name="T39" fmla="*/ 108 h 2448"/>
                <a:gd name="T40" fmla="*/ 2340 w 2448"/>
                <a:gd name="T41" fmla="*/ 1171 h 2448"/>
                <a:gd name="T42" fmla="*/ 2125 w 2448"/>
                <a:gd name="T43" fmla="*/ 1171 h 2448"/>
                <a:gd name="T44" fmla="*/ 2073 w 2448"/>
                <a:gd name="T45" fmla="*/ 1224 h 2448"/>
                <a:gd name="T46" fmla="*/ 2125 w 2448"/>
                <a:gd name="T47" fmla="*/ 1277 h 2448"/>
                <a:gd name="T48" fmla="*/ 2126 w 2448"/>
                <a:gd name="T49" fmla="*/ 1277 h 2448"/>
                <a:gd name="T50" fmla="*/ 2341 w 2448"/>
                <a:gd name="T51" fmla="*/ 1277 h 2448"/>
                <a:gd name="T52" fmla="*/ 1277 w 2448"/>
                <a:gd name="T53" fmla="*/ 2340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48" h="2448">
                  <a:moveTo>
                    <a:pt x="1224" y="0"/>
                  </a:moveTo>
                  <a:cubicBezTo>
                    <a:pt x="548" y="0"/>
                    <a:pt x="0" y="548"/>
                    <a:pt x="0" y="1224"/>
                  </a:cubicBezTo>
                  <a:cubicBezTo>
                    <a:pt x="0" y="1900"/>
                    <a:pt x="548" y="2448"/>
                    <a:pt x="1224" y="2448"/>
                  </a:cubicBezTo>
                  <a:cubicBezTo>
                    <a:pt x="1900" y="2448"/>
                    <a:pt x="2448" y="1900"/>
                    <a:pt x="2448" y="1224"/>
                  </a:cubicBezTo>
                  <a:cubicBezTo>
                    <a:pt x="2447" y="548"/>
                    <a:pt x="1900" y="1"/>
                    <a:pt x="1224" y="0"/>
                  </a:cubicBezTo>
                  <a:close/>
                  <a:moveTo>
                    <a:pt x="1277" y="2340"/>
                  </a:moveTo>
                  <a:cubicBezTo>
                    <a:pt x="1277" y="2125"/>
                    <a:pt x="1277" y="2125"/>
                    <a:pt x="1277" y="2125"/>
                  </a:cubicBezTo>
                  <a:cubicBezTo>
                    <a:pt x="1277" y="2096"/>
                    <a:pt x="1253" y="2073"/>
                    <a:pt x="1224" y="2073"/>
                  </a:cubicBezTo>
                  <a:cubicBezTo>
                    <a:pt x="1195" y="2073"/>
                    <a:pt x="1171" y="2096"/>
                    <a:pt x="1171" y="2125"/>
                  </a:cubicBezTo>
                  <a:cubicBezTo>
                    <a:pt x="1171" y="2340"/>
                    <a:pt x="1171" y="2340"/>
                    <a:pt x="1171" y="2340"/>
                  </a:cubicBezTo>
                  <a:cubicBezTo>
                    <a:pt x="596" y="2313"/>
                    <a:pt x="135" y="1852"/>
                    <a:pt x="108" y="1277"/>
                  </a:cubicBezTo>
                  <a:cubicBezTo>
                    <a:pt x="323" y="1277"/>
                    <a:pt x="323" y="1277"/>
                    <a:pt x="323" y="1277"/>
                  </a:cubicBezTo>
                  <a:cubicBezTo>
                    <a:pt x="352" y="1277"/>
                    <a:pt x="375" y="1253"/>
                    <a:pt x="375" y="1224"/>
                  </a:cubicBezTo>
                  <a:cubicBezTo>
                    <a:pt x="375" y="1195"/>
                    <a:pt x="352" y="1171"/>
                    <a:pt x="323" y="1171"/>
                  </a:cubicBezTo>
                  <a:cubicBezTo>
                    <a:pt x="108" y="1171"/>
                    <a:pt x="108" y="1171"/>
                    <a:pt x="108" y="1171"/>
                  </a:cubicBezTo>
                  <a:cubicBezTo>
                    <a:pt x="135" y="596"/>
                    <a:pt x="596" y="135"/>
                    <a:pt x="1171" y="108"/>
                  </a:cubicBezTo>
                  <a:cubicBezTo>
                    <a:pt x="1171" y="323"/>
                    <a:pt x="1171" y="323"/>
                    <a:pt x="1171" y="323"/>
                  </a:cubicBezTo>
                  <a:cubicBezTo>
                    <a:pt x="1171" y="352"/>
                    <a:pt x="1195" y="375"/>
                    <a:pt x="1224" y="375"/>
                  </a:cubicBezTo>
                  <a:cubicBezTo>
                    <a:pt x="1253" y="375"/>
                    <a:pt x="1277" y="352"/>
                    <a:pt x="1277" y="323"/>
                  </a:cubicBezTo>
                  <a:cubicBezTo>
                    <a:pt x="1277" y="108"/>
                    <a:pt x="1277" y="108"/>
                    <a:pt x="1277" y="108"/>
                  </a:cubicBezTo>
                  <a:cubicBezTo>
                    <a:pt x="1852" y="135"/>
                    <a:pt x="2313" y="596"/>
                    <a:pt x="2340" y="1171"/>
                  </a:cubicBezTo>
                  <a:cubicBezTo>
                    <a:pt x="2125" y="1171"/>
                    <a:pt x="2125" y="1171"/>
                    <a:pt x="2125" y="1171"/>
                  </a:cubicBezTo>
                  <a:cubicBezTo>
                    <a:pt x="2096" y="1171"/>
                    <a:pt x="2073" y="1195"/>
                    <a:pt x="2073" y="1224"/>
                  </a:cubicBezTo>
                  <a:cubicBezTo>
                    <a:pt x="2073" y="1253"/>
                    <a:pt x="2096" y="1277"/>
                    <a:pt x="2125" y="1277"/>
                  </a:cubicBezTo>
                  <a:cubicBezTo>
                    <a:pt x="2126" y="1277"/>
                    <a:pt x="2126" y="1277"/>
                    <a:pt x="2126" y="1277"/>
                  </a:cubicBezTo>
                  <a:cubicBezTo>
                    <a:pt x="2341" y="1277"/>
                    <a:pt x="2341" y="1277"/>
                    <a:pt x="2341" y="1277"/>
                  </a:cubicBezTo>
                  <a:cubicBezTo>
                    <a:pt x="2313" y="1852"/>
                    <a:pt x="1852" y="2313"/>
                    <a:pt x="1277" y="23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123" name="Freeform 122">
              <a:extLst>
                <a:ext uri="{FF2B5EF4-FFF2-40B4-BE49-F238E27FC236}">
                  <a16:creationId xmlns:a16="http://schemas.microsoft.com/office/drawing/2014/main" xmlns="" id="{703F6E52-BCF6-4A4E-83A1-38CECBECDC54}"/>
                </a:ext>
              </a:extLst>
            </p:cNvPr>
            <p:cNvSpPr>
              <a:spLocks/>
            </p:cNvSpPr>
            <p:nvPr/>
          </p:nvSpPr>
          <p:spPr bwMode="auto">
            <a:xfrm>
              <a:off x="-3068638" y="2100263"/>
              <a:ext cx="1350963" cy="2547937"/>
            </a:xfrm>
            <a:custGeom>
              <a:avLst/>
              <a:gdLst>
                <a:gd name="T0" fmla="*/ 607 w 627"/>
                <a:gd name="T1" fmla="*/ 1092 h 1187"/>
                <a:gd name="T2" fmla="*/ 106 w 627"/>
                <a:gd name="T3" fmla="*/ 582 h 1187"/>
                <a:gd name="T4" fmla="*/ 106 w 627"/>
                <a:gd name="T5" fmla="*/ 53 h 1187"/>
                <a:gd name="T6" fmla="*/ 53 w 627"/>
                <a:gd name="T7" fmla="*/ 0 h 1187"/>
                <a:gd name="T8" fmla="*/ 0 w 627"/>
                <a:gd name="T9" fmla="*/ 53 h 1187"/>
                <a:gd name="T10" fmla="*/ 0 w 627"/>
                <a:gd name="T11" fmla="*/ 604 h 1187"/>
                <a:gd name="T12" fmla="*/ 16 w 627"/>
                <a:gd name="T13" fmla="*/ 641 h 1187"/>
                <a:gd name="T14" fmla="*/ 532 w 627"/>
                <a:gd name="T15" fmla="*/ 1166 h 1187"/>
                <a:gd name="T16" fmla="*/ 606 w 627"/>
                <a:gd name="T17" fmla="*/ 1167 h 1187"/>
                <a:gd name="T18" fmla="*/ 607 w 627"/>
                <a:gd name="T19" fmla="*/ 1092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7" h="1187">
                  <a:moveTo>
                    <a:pt x="607" y="1092"/>
                  </a:moveTo>
                  <a:cubicBezTo>
                    <a:pt x="106" y="582"/>
                    <a:pt x="106" y="582"/>
                    <a:pt x="106" y="582"/>
                  </a:cubicBezTo>
                  <a:cubicBezTo>
                    <a:pt x="106" y="53"/>
                    <a:pt x="106" y="53"/>
                    <a:pt x="106" y="53"/>
                  </a:cubicBezTo>
                  <a:cubicBezTo>
                    <a:pt x="106" y="24"/>
                    <a:pt x="82" y="0"/>
                    <a:pt x="53" y="0"/>
                  </a:cubicBezTo>
                  <a:cubicBezTo>
                    <a:pt x="24" y="0"/>
                    <a:pt x="0" y="24"/>
                    <a:pt x="0" y="53"/>
                  </a:cubicBezTo>
                  <a:cubicBezTo>
                    <a:pt x="0" y="604"/>
                    <a:pt x="0" y="604"/>
                    <a:pt x="0" y="604"/>
                  </a:cubicBezTo>
                  <a:cubicBezTo>
                    <a:pt x="1" y="618"/>
                    <a:pt x="6" y="631"/>
                    <a:pt x="16" y="641"/>
                  </a:cubicBezTo>
                  <a:cubicBezTo>
                    <a:pt x="532" y="1166"/>
                    <a:pt x="532" y="1166"/>
                    <a:pt x="532" y="1166"/>
                  </a:cubicBezTo>
                  <a:cubicBezTo>
                    <a:pt x="552" y="1187"/>
                    <a:pt x="585" y="1187"/>
                    <a:pt x="606" y="1167"/>
                  </a:cubicBezTo>
                  <a:cubicBezTo>
                    <a:pt x="627" y="1146"/>
                    <a:pt x="627" y="1113"/>
                    <a:pt x="607" y="10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grpSp>
      <p:grpSp>
        <p:nvGrpSpPr>
          <p:cNvPr id="124" name="Group 123">
            <a:extLst>
              <a:ext uri="{FF2B5EF4-FFF2-40B4-BE49-F238E27FC236}">
                <a16:creationId xmlns:a16="http://schemas.microsoft.com/office/drawing/2014/main" xmlns="" id="{7F6EC5E5-DC16-42E7-8C9D-3EDD98E1B625}"/>
              </a:ext>
            </a:extLst>
          </p:cNvPr>
          <p:cNvGrpSpPr/>
          <p:nvPr/>
        </p:nvGrpSpPr>
        <p:grpSpPr>
          <a:xfrm>
            <a:off x="8322731" y="3041426"/>
            <a:ext cx="420884" cy="375500"/>
            <a:chOff x="-5259388" y="1103313"/>
            <a:chExt cx="5270500" cy="4702175"/>
          </a:xfrm>
          <a:solidFill>
            <a:sysClr val="window" lastClr="FFFFFF"/>
          </a:solidFill>
        </p:grpSpPr>
        <p:sp>
          <p:nvSpPr>
            <p:cNvPr id="125" name="Freeform 126">
              <a:extLst>
                <a:ext uri="{FF2B5EF4-FFF2-40B4-BE49-F238E27FC236}">
                  <a16:creationId xmlns:a16="http://schemas.microsoft.com/office/drawing/2014/main" xmlns="" id="{A9D964B1-8982-4CCD-A0D8-613F330436B7}"/>
                </a:ext>
              </a:extLst>
            </p:cNvPr>
            <p:cNvSpPr>
              <a:spLocks noEditPoints="1"/>
            </p:cNvSpPr>
            <p:nvPr/>
          </p:nvSpPr>
          <p:spPr bwMode="auto">
            <a:xfrm>
              <a:off x="-5259388" y="1103313"/>
              <a:ext cx="5270500" cy="4702175"/>
            </a:xfrm>
            <a:custGeom>
              <a:avLst/>
              <a:gdLst>
                <a:gd name="T0" fmla="*/ 2106 w 2448"/>
                <a:gd name="T1" fmla="*/ 0 h 2190"/>
                <a:gd name="T2" fmla="*/ 342 w 2448"/>
                <a:gd name="T3" fmla="*/ 0 h 2190"/>
                <a:gd name="T4" fmla="*/ 0 w 2448"/>
                <a:gd name="T5" fmla="*/ 342 h 2190"/>
                <a:gd name="T6" fmla="*/ 0 w 2448"/>
                <a:gd name="T7" fmla="*/ 1525 h 2190"/>
                <a:gd name="T8" fmla="*/ 342 w 2448"/>
                <a:gd name="T9" fmla="*/ 1867 h 2190"/>
                <a:gd name="T10" fmla="*/ 995 w 2448"/>
                <a:gd name="T11" fmla="*/ 1867 h 2190"/>
                <a:gd name="T12" fmla="*/ 995 w 2448"/>
                <a:gd name="T13" fmla="*/ 2085 h 2190"/>
                <a:gd name="T14" fmla="*/ 887 w 2448"/>
                <a:gd name="T15" fmla="*/ 2085 h 2190"/>
                <a:gd name="T16" fmla="*/ 834 w 2448"/>
                <a:gd name="T17" fmla="*/ 2137 h 2190"/>
                <a:gd name="T18" fmla="*/ 887 w 2448"/>
                <a:gd name="T19" fmla="*/ 2190 h 2190"/>
                <a:gd name="T20" fmla="*/ 1581 w 2448"/>
                <a:gd name="T21" fmla="*/ 2190 h 2190"/>
                <a:gd name="T22" fmla="*/ 1634 w 2448"/>
                <a:gd name="T23" fmla="*/ 2137 h 2190"/>
                <a:gd name="T24" fmla="*/ 1581 w 2448"/>
                <a:gd name="T25" fmla="*/ 2085 h 2190"/>
                <a:gd name="T26" fmla="*/ 1453 w 2448"/>
                <a:gd name="T27" fmla="*/ 2085 h 2190"/>
                <a:gd name="T28" fmla="*/ 1453 w 2448"/>
                <a:gd name="T29" fmla="*/ 1867 h 2190"/>
                <a:gd name="T30" fmla="*/ 2106 w 2448"/>
                <a:gd name="T31" fmla="*/ 1867 h 2190"/>
                <a:gd name="T32" fmla="*/ 2448 w 2448"/>
                <a:gd name="T33" fmla="*/ 1525 h 2190"/>
                <a:gd name="T34" fmla="*/ 2448 w 2448"/>
                <a:gd name="T35" fmla="*/ 342 h 2190"/>
                <a:gd name="T36" fmla="*/ 2106 w 2448"/>
                <a:gd name="T37" fmla="*/ 0 h 2190"/>
                <a:gd name="T38" fmla="*/ 1348 w 2448"/>
                <a:gd name="T39" fmla="*/ 2085 h 2190"/>
                <a:gd name="T40" fmla="*/ 1100 w 2448"/>
                <a:gd name="T41" fmla="*/ 2085 h 2190"/>
                <a:gd name="T42" fmla="*/ 1100 w 2448"/>
                <a:gd name="T43" fmla="*/ 1867 h 2190"/>
                <a:gd name="T44" fmla="*/ 1348 w 2448"/>
                <a:gd name="T45" fmla="*/ 1867 h 2190"/>
                <a:gd name="T46" fmla="*/ 1348 w 2448"/>
                <a:gd name="T47" fmla="*/ 2085 h 2190"/>
                <a:gd name="T48" fmla="*/ 2343 w 2448"/>
                <a:gd name="T49" fmla="*/ 1525 h 2190"/>
                <a:gd name="T50" fmla="*/ 2106 w 2448"/>
                <a:gd name="T51" fmla="*/ 1761 h 2190"/>
                <a:gd name="T52" fmla="*/ 342 w 2448"/>
                <a:gd name="T53" fmla="*/ 1761 h 2190"/>
                <a:gd name="T54" fmla="*/ 105 w 2448"/>
                <a:gd name="T55" fmla="*/ 1525 h 2190"/>
                <a:gd name="T56" fmla="*/ 105 w 2448"/>
                <a:gd name="T57" fmla="*/ 1449 h 2190"/>
                <a:gd name="T58" fmla="*/ 2343 w 2448"/>
                <a:gd name="T59" fmla="*/ 1449 h 2190"/>
                <a:gd name="T60" fmla="*/ 2343 w 2448"/>
                <a:gd name="T61" fmla="*/ 1525 h 2190"/>
                <a:gd name="T62" fmla="*/ 2343 w 2448"/>
                <a:gd name="T63" fmla="*/ 1345 h 2190"/>
                <a:gd name="T64" fmla="*/ 105 w 2448"/>
                <a:gd name="T65" fmla="*/ 1345 h 2190"/>
                <a:gd name="T66" fmla="*/ 105 w 2448"/>
                <a:gd name="T67" fmla="*/ 344 h 2190"/>
                <a:gd name="T68" fmla="*/ 342 w 2448"/>
                <a:gd name="T69" fmla="*/ 107 h 2190"/>
                <a:gd name="T70" fmla="*/ 2106 w 2448"/>
                <a:gd name="T71" fmla="*/ 107 h 2190"/>
                <a:gd name="T72" fmla="*/ 2343 w 2448"/>
                <a:gd name="T73" fmla="*/ 344 h 2190"/>
                <a:gd name="T74" fmla="*/ 2343 w 2448"/>
                <a:gd name="T75" fmla="*/ 1345 h 2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48" h="2190">
                  <a:moveTo>
                    <a:pt x="2106" y="0"/>
                  </a:moveTo>
                  <a:cubicBezTo>
                    <a:pt x="342" y="0"/>
                    <a:pt x="342" y="0"/>
                    <a:pt x="342" y="0"/>
                  </a:cubicBezTo>
                  <a:cubicBezTo>
                    <a:pt x="177" y="0"/>
                    <a:pt x="0" y="90"/>
                    <a:pt x="0" y="342"/>
                  </a:cubicBezTo>
                  <a:cubicBezTo>
                    <a:pt x="0" y="1525"/>
                    <a:pt x="0" y="1525"/>
                    <a:pt x="0" y="1525"/>
                  </a:cubicBezTo>
                  <a:cubicBezTo>
                    <a:pt x="0" y="1777"/>
                    <a:pt x="177" y="1867"/>
                    <a:pt x="342" y="1867"/>
                  </a:cubicBezTo>
                  <a:cubicBezTo>
                    <a:pt x="995" y="1867"/>
                    <a:pt x="995" y="1867"/>
                    <a:pt x="995" y="1867"/>
                  </a:cubicBezTo>
                  <a:cubicBezTo>
                    <a:pt x="995" y="2085"/>
                    <a:pt x="995" y="2085"/>
                    <a:pt x="995" y="2085"/>
                  </a:cubicBezTo>
                  <a:cubicBezTo>
                    <a:pt x="887" y="2085"/>
                    <a:pt x="887" y="2085"/>
                    <a:pt x="887" y="2085"/>
                  </a:cubicBezTo>
                  <a:cubicBezTo>
                    <a:pt x="857" y="2085"/>
                    <a:pt x="834" y="2108"/>
                    <a:pt x="834" y="2137"/>
                  </a:cubicBezTo>
                  <a:cubicBezTo>
                    <a:pt x="834" y="2166"/>
                    <a:pt x="857" y="2190"/>
                    <a:pt x="887" y="2190"/>
                  </a:cubicBezTo>
                  <a:cubicBezTo>
                    <a:pt x="1581" y="2190"/>
                    <a:pt x="1581" y="2190"/>
                    <a:pt x="1581" y="2190"/>
                  </a:cubicBezTo>
                  <a:cubicBezTo>
                    <a:pt x="1611" y="2190"/>
                    <a:pt x="1634" y="2166"/>
                    <a:pt x="1634" y="2137"/>
                  </a:cubicBezTo>
                  <a:cubicBezTo>
                    <a:pt x="1634" y="2108"/>
                    <a:pt x="1611" y="2085"/>
                    <a:pt x="1581" y="2085"/>
                  </a:cubicBezTo>
                  <a:cubicBezTo>
                    <a:pt x="1453" y="2085"/>
                    <a:pt x="1453" y="2085"/>
                    <a:pt x="1453" y="2085"/>
                  </a:cubicBezTo>
                  <a:cubicBezTo>
                    <a:pt x="1453" y="1867"/>
                    <a:pt x="1453" y="1867"/>
                    <a:pt x="1453" y="1867"/>
                  </a:cubicBezTo>
                  <a:cubicBezTo>
                    <a:pt x="2106" y="1867"/>
                    <a:pt x="2106" y="1867"/>
                    <a:pt x="2106" y="1867"/>
                  </a:cubicBezTo>
                  <a:cubicBezTo>
                    <a:pt x="2358" y="1867"/>
                    <a:pt x="2448" y="1690"/>
                    <a:pt x="2448" y="1525"/>
                  </a:cubicBezTo>
                  <a:cubicBezTo>
                    <a:pt x="2448" y="342"/>
                    <a:pt x="2448" y="342"/>
                    <a:pt x="2448" y="342"/>
                  </a:cubicBezTo>
                  <a:cubicBezTo>
                    <a:pt x="2448" y="90"/>
                    <a:pt x="2271" y="0"/>
                    <a:pt x="2106" y="0"/>
                  </a:cubicBezTo>
                  <a:close/>
                  <a:moveTo>
                    <a:pt x="1348" y="2085"/>
                  </a:moveTo>
                  <a:cubicBezTo>
                    <a:pt x="1100" y="2085"/>
                    <a:pt x="1100" y="2085"/>
                    <a:pt x="1100" y="2085"/>
                  </a:cubicBezTo>
                  <a:cubicBezTo>
                    <a:pt x="1100" y="1867"/>
                    <a:pt x="1100" y="1867"/>
                    <a:pt x="1100" y="1867"/>
                  </a:cubicBezTo>
                  <a:cubicBezTo>
                    <a:pt x="1348" y="1867"/>
                    <a:pt x="1348" y="1867"/>
                    <a:pt x="1348" y="1867"/>
                  </a:cubicBezTo>
                  <a:lnTo>
                    <a:pt x="1348" y="2085"/>
                  </a:lnTo>
                  <a:close/>
                  <a:moveTo>
                    <a:pt x="2343" y="1525"/>
                  </a:moveTo>
                  <a:cubicBezTo>
                    <a:pt x="2343" y="1596"/>
                    <a:pt x="2320" y="1761"/>
                    <a:pt x="2106" y="1761"/>
                  </a:cubicBezTo>
                  <a:cubicBezTo>
                    <a:pt x="342" y="1761"/>
                    <a:pt x="342" y="1761"/>
                    <a:pt x="342" y="1761"/>
                  </a:cubicBezTo>
                  <a:cubicBezTo>
                    <a:pt x="271" y="1761"/>
                    <a:pt x="105" y="1738"/>
                    <a:pt x="105" y="1525"/>
                  </a:cubicBezTo>
                  <a:cubicBezTo>
                    <a:pt x="105" y="1449"/>
                    <a:pt x="105" y="1449"/>
                    <a:pt x="105" y="1449"/>
                  </a:cubicBezTo>
                  <a:cubicBezTo>
                    <a:pt x="2343" y="1449"/>
                    <a:pt x="2343" y="1449"/>
                    <a:pt x="2343" y="1449"/>
                  </a:cubicBezTo>
                  <a:lnTo>
                    <a:pt x="2343" y="1525"/>
                  </a:lnTo>
                  <a:close/>
                  <a:moveTo>
                    <a:pt x="2343" y="1345"/>
                  </a:moveTo>
                  <a:cubicBezTo>
                    <a:pt x="105" y="1345"/>
                    <a:pt x="105" y="1345"/>
                    <a:pt x="105" y="1345"/>
                  </a:cubicBezTo>
                  <a:cubicBezTo>
                    <a:pt x="105" y="344"/>
                    <a:pt x="105" y="344"/>
                    <a:pt x="105" y="344"/>
                  </a:cubicBezTo>
                  <a:cubicBezTo>
                    <a:pt x="105" y="131"/>
                    <a:pt x="271" y="107"/>
                    <a:pt x="342" y="107"/>
                  </a:cubicBezTo>
                  <a:cubicBezTo>
                    <a:pt x="2106" y="107"/>
                    <a:pt x="2106" y="107"/>
                    <a:pt x="2106" y="107"/>
                  </a:cubicBezTo>
                  <a:cubicBezTo>
                    <a:pt x="2177" y="107"/>
                    <a:pt x="2343" y="131"/>
                    <a:pt x="2343" y="344"/>
                  </a:cubicBezTo>
                  <a:lnTo>
                    <a:pt x="2343" y="1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126" name="Freeform 127">
              <a:extLst>
                <a:ext uri="{FF2B5EF4-FFF2-40B4-BE49-F238E27FC236}">
                  <a16:creationId xmlns:a16="http://schemas.microsoft.com/office/drawing/2014/main" xmlns="" id="{381E1353-C599-4CE2-9A4E-918ACCB961A7}"/>
                </a:ext>
              </a:extLst>
            </p:cNvPr>
            <p:cNvSpPr>
              <a:spLocks/>
            </p:cNvSpPr>
            <p:nvPr/>
          </p:nvSpPr>
          <p:spPr bwMode="auto">
            <a:xfrm>
              <a:off x="-4492625" y="1600200"/>
              <a:ext cx="3765550" cy="2054225"/>
            </a:xfrm>
            <a:custGeom>
              <a:avLst/>
              <a:gdLst>
                <a:gd name="T0" fmla="*/ 1721 w 1749"/>
                <a:gd name="T1" fmla="*/ 17 h 957"/>
                <a:gd name="T2" fmla="*/ 1648 w 1749"/>
                <a:gd name="T3" fmla="*/ 28 h 957"/>
                <a:gd name="T4" fmla="*/ 1648 w 1749"/>
                <a:gd name="T5" fmla="*/ 28 h 957"/>
                <a:gd name="T6" fmla="*/ 1650 w 1749"/>
                <a:gd name="T7" fmla="*/ 28 h 957"/>
                <a:gd name="T8" fmla="*/ 1258 w 1749"/>
                <a:gd name="T9" fmla="*/ 554 h 957"/>
                <a:gd name="T10" fmla="*/ 1073 w 1749"/>
                <a:gd name="T11" fmla="*/ 315 h 957"/>
                <a:gd name="T12" fmla="*/ 1033 w 1749"/>
                <a:gd name="T13" fmla="*/ 294 h 957"/>
                <a:gd name="T14" fmla="*/ 992 w 1749"/>
                <a:gd name="T15" fmla="*/ 312 h 957"/>
                <a:gd name="T16" fmla="*/ 692 w 1749"/>
                <a:gd name="T17" fmla="*/ 653 h 957"/>
                <a:gd name="T18" fmla="*/ 472 w 1749"/>
                <a:gd name="T19" fmla="*/ 278 h 957"/>
                <a:gd name="T20" fmla="*/ 427 w 1749"/>
                <a:gd name="T21" fmla="*/ 252 h 957"/>
                <a:gd name="T22" fmla="*/ 382 w 1749"/>
                <a:gd name="T23" fmla="*/ 277 h 957"/>
                <a:gd name="T24" fmla="*/ 19 w 1749"/>
                <a:gd name="T25" fmla="*/ 864 h 957"/>
                <a:gd name="T26" fmla="*/ 25 w 1749"/>
                <a:gd name="T27" fmla="*/ 938 h 957"/>
                <a:gd name="T28" fmla="*/ 99 w 1749"/>
                <a:gd name="T29" fmla="*/ 932 h 957"/>
                <a:gd name="T30" fmla="*/ 108 w 1749"/>
                <a:gd name="T31" fmla="*/ 917 h 957"/>
                <a:gd name="T32" fmla="*/ 424 w 1749"/>
                <a:gd name="T33" fmla="*/ 402 h 957"/>
                <a:gd name="T34" fmla="*/ 635 w 1749"/>
                <a:gd name="T35" fmla="*/ 764 h 957"/>
                <a:gd name="T36" fmla="*/ 707 w 1749"/>
                <a:gd name="T37" fmla="*/ 783 h 957"/>
                <a:gd name="T38" fmla="*/ 720 w 1749"/>
                <a:gd name="T39" fmla="*/ 773 h 957"/>
                <a:gd name="T40" fmla="*/ 1026 w 1749"/>
                <a:gd name="T41" fmla="*/ 430 h 957"/>
                <a:gd name="T42" fmla="*/ 1214 w 1749"/>
                <a:gd name="T43" fmla="*/ 674 h 957"/>
                <a:gd name="T44" fmla="*/ 1256 w 1749"/>
                <a:gd name="T45" fmla="*/ 695 h 957"/>
                <a:gd name="T46" fmla="*/ 1298 w 1749"/>
                <a:gd name="T47" fmla="*/ 674 h 957"/>
                <a:gd name="T48" fmla="*/ 1732 w 1749"/>
                <a:gd name="T49" fmla="*/ 91 h 957"/>
                <a:gd name="T50" fmla="*/ 1721 w 1749"/>
                <a:gd name="T51" fmla="*/ 17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49" h="957">
                  <a:moveTo>
                    <a:pt x="1721" y="17"/>
                  </a:moveTo>
                  <a:cubicBezTo>
                    <a:pt x="1698" y="0"/>
                    <a:pt x="1665" y="5"/>
                    <a:pt x="1648" y="28"/>
                  </a:cubicBezTo>
                  <a:cubicBezTo>
                    <a:pt x="1648" y="28"/>
                    <a:pt x="1648" y="28"/>
                    <a:pt x="1648" y="28"/>
                  </a:cubicBezTo>
                  <a:cubicBezTo>
                    <a:pt x="1650" y="28"/>
                    <a:pt x="1650" y="28"/>
                    <a:pt x="1650" y="28"/>
                  </a:cubicBezTo>
                  <a:cubicBezTo>
                    <a:pt x="1258" y="554"/>
                    <a:pt x="1258" y="554"/>
                    <a:pt x="1258" y="554"/>
                  </a:cubicBezTo>
                  <a:cubicBezTo>
                    <a:pt x="1073" y="315"/>
                    <a:pt x="1073" y="315"/>
                    <a:pt x="1073" y="315"/>
                  </a:cubicBezTo>
                  <a:cubicBezTo>
                    <a:pt x="1064" y="302"/>
                    <a:pt x="1049" y="295"/>
                    <a:pt x="1033" y="294"/>
                  </a:cubicBezTo>
                  <a:cubicBezTo>
                    <a:pt x="1018" y="294"/>
                    <a:pt x="1003" y="300"/>
                    <a:pt x="992" y="312"/>
                  </a:cubicBezTo>
                  <a:cubicBezTo>
                    <a:pt x="692" y="653"/>
                    <a:pt x="692" y="653"/>
                    <a:pt x="692" y="653"/>
                  </a:cubicBezTo>
                  <a:cubicBezTo>
                    <a:pt x="472" y="278"/>
                    <a:pt x="472" y="278"/>
                    <a:pt x="472" y="278"/>
                  </a:cubicBezTo>
                  <a:cubicBezTo>
                    <a:pt x="463" y="262"/>
                    <a:pt x="446" y="252"/>
                    <a:pt x="427" y="252"/>
                  </a:cubicBezTo>
                  <a:cubicBezTo>
                    <a:pt x="409" y="252"/>
                    <a:pt x="392" y="261"/>
                    <a:pt x="382" y="277"/>
                  </a:cubicBezTo>
                  <a:cubicBezTo>
                    <a:pt x="19" y="864"/>
                    <a:pt x="19" y="864"/>
                    <a:pt x="19" y="864"/>
                  </a:cubicBezTo>
                  <a:cubicBezTo>
                    <a:pt x="0" y="886"/>
                    <a:pt x="3" y="919"/>
                    <a:pt x="25" y="938"/>
                  </a:cubicBezTo>
                  <a:cubicBezTo>
                    <a:pt x="48" y="957"/>
                    <a:pt x="81" y="954"/>
                    <a:pt x="99" y="932"/>
                  </a:cubicBezTo>
                  <a:cubicBezTo>
                    <a:pt x="103" y="927"/>
                    <a:pt x="106" y="922"/>
                    <a:pt x="108" y="917"/>
                  </a:cubicBezTo>
                  <a:cubicBezTo>
                    <a:pt x="424" y="402"/>
                    <a:pt x="424" y="402"/>
                    <a:pt x="424" y="402"/>
                  </a:cubicBezTo>
                  <a:cubicBezTo>
                    <a:pt x="635" y="764"/>
                    <a:pt x="635" y="764"/>
                    <a:pt x="635" y="764"/>
                  </a:cubicBezTo>
                  <a:cubicBezTo>
                    <a:pt x="649" y="790"/>
                    <a:pt x="682" y="798"/>
                    <a:pt x="707" y="783"/>
                  </a:cubicBezTo>
                  <a:cubicBezTo>
                    <a:pt x="712" y="781"/>
                    <a:pt x="716" y="777"/>
                    <a:pt x="720" y="773"/>
                  </a:cubicBezTo>
                  <a:cubicBezTo>
                    <a:pt x="1026" y="430"/>
                    <a:pt x="1026" y="430"/>
                    <a:pt x="1026" y="430"/>
                  </a:cubicBezTo>
                  <a:cubicBezTo>
                    <a:pt x="1214" y="674"/>
                    <a:pt x="1214" y="674"/>
                    <a:pt x="1214" y="674"/>
                  </a:cubicBezTo>
                  <a:cubicBezTo>
                    <a:pt x="1225" y="687"/>
                    <a:pt x="1240" y="694"/>
                    <a:pt x="1256" y="695"/>
                  </a:cubicBezTo>
                  <a:cubicBezTo>
                    <a:pt x="1272" y="695"/>
                    <a:pt x="1288" y="687"/>
                    <a:pt x="1298" y="674"/>
                  </a:cubicBezTo>
                  <a:cubicBezTo>
                    <a:pt x="1732" y="91"/>
                    <a:pt x="1732" y="91"/>
                    <a:pt x="1732" y="91"/>
                  </a:cubicBezTo>
                  <a:cubicBezTo>
                    <a:pt x="1749" y="68"/>
                    <a:pt x="1745" y="35"/>
                    <a:pt x="172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grpSp>
      <p:grpSp>
        <p:nvGrpSpPr>
          <p:cNvPr id="127" name="Group 126">
            <a:extLst>
              <a:ext uri="{FF2B5EF4-FFF2-40B4-BE49-F238E27FC236}">
                <a16:creationId xmlns:a16="http://schemas.microsoft.com/office/drawing/2014/main" xmlns="" id="{D302D507-743F-4892-B661-CE2B116B75FD}"/>
              </a:ext>
            </a:extLst>
          </p:cNvPr>
          <p:cNvGrpSpPr/>
          <p:nvPr/>
        </p:nvGrpSpPr>
        <p:grpSpPr>
          <a:xfrm>
            <a:off x="7824805" y="1918756"/>
            <a:ext cx="420999" cy="420999"/>
            <a:chOff x="7278688" y="1447800"/>
            <a:chExt cx="1090613" cy="1090613"/>
          </a:xfrm>
          <a:effectLst/>
        </p:grpSpPr>
        <p:sp>
          <p:nvSpPr>
            <p:cNvPr id="128" name="Freeform 28">
              <a:extLst>
                <a:ext uri="{FF2B5EF4-FFF2-40B4-BE49-F238E27FC236}">
                  <a16:creationId xmlns:a16="http://schemas.microsoft.com/office/drawing/2014/main" xmlns="" id="{E8BF8895-B4D7-46B4-875D-C9FCA3D22C8A}"/>
                </a:ext>
              </a:extLst>
            </p:cNvPr>
            <p:cNvSpPr>
              <a:spLocks noEditPoints="1"/>
            </p:cNvSpPr>
            <p:nvPr/>
          </p:nvSpPr>
          <p:spPr bwMode="auto">
            <a:xfrm>
              <a:off x="8081963" y="2249488"/>
              <a:ext cx="165100" cy="165100"/>
            </a:xfrm>
            <a:custGeom>
              <a:avLst/>
              <a:gdLst>
                <a:gd name="T0" fmla="*/ 52 w 104"/>
                <a:gd name="T1" fmla="*/ 26 h 104"/>
                <a:gd name="T2" fmla="*/ 39 w 104"/>
                <a:gd name="T3" fmla="*/ 30 h 104"/>
                <a:gd name="T4" fmla="*/ 29 w 104"/>
                <a:gd name="T5" fmla="*/ 39 h 104"/>
                <a:gd name="T6" fmla="*/ 26 w 104"/>
                <a:gd name="T7" fmla="*/ 52 h 104"/>
                <a:gd name="T8" fmla="*/ 29 w 104"/>
                <a:gd name="T9" fmla="*/ 65 h 104"/>
                <a:gd name="T10" fmla="*/ 39 w 104"/>
                <a:gd name="T11" fmla="*/ 75 h 104"/>
                <a:gd name="T12" fmla="*/ 52 w 104"/>
                <a:gd name="T13" fmla="*/ 78 h 104"/>
                <a:gd name="T14" fmla="*/ 65 w 104"/>
                <a:gd name="T15" fmla="*/ 75 h 104"/>
                <a:gd name="T16" fmla="*/ 74 w 104"/>
                <a:gd name="T17" fmla="*/ 65 h 104"/>
                <a:gd name="T18" fmla="*/ 78 w 104"/>
                <a:gd name="T19" fmla="*/ 52 h 104"/>
                <a:gd name="T20" fmla="*/ 74 w 104"/>
                <a:gd name="T21" fmla="*/ 39 h 104"/>
                <a:gd name="T22" fmla="*/ 65 w 104"/>
                <a:gd name="T23" fmla="*/ 30 h 104"/>
                <a:gd name="T24" fmla="*/ 52 w 104"/>
                <a:gd name="T25" fmla="*/ 26 h 104"/>
                <a:gd name="T26" fmla="*/ 52 w 104"/>
                <a:gd name="T27" fmla="*/ 0 h 104"/>
                <a:gd name="T28" fmla="*/ 72 w 104"/>
                <a:gd name="T29" fmla="*/ 4 h 104"/>
                <a:gd name="T30" fmla="*/ 89 w 104"/>
                <a:gd name="T31" fmla="*/ 15 h 104"/>
                <a:gd name="T32" fmla="*/ 100 w 104"/>
                <a:gd name="T33" fmla="*/ 32 h 104"/>
                <a:gd name="T34" fmla="*/ 104 w 104"/>
                <a:gd name="T35" fmla="*/ 52 h 104"/>
                <a:gd name="T36" fmla="*/ 100 w 104"/>
                <a:gd name="T37" fmla="*/ 73 h 104"/>
                <a:gd name="T38" fmla="*/ 89 w 104"/>
                <a:gd name="T39" fmla="*/ 88 h 104"/>
                <a:gd name="T40" fmla="*/ 72 w 104"/>
                <a:gd name="T41" fmla="*/ 101 h 104"/>
                <a:gd name="T42" fmla="*/ 52 w 104"/>
                <a:gd name="T43" fmla="*/ 104 h 104"/>
                <a:gd name="T44" fmla="*/ 31 w 104"/>
                <a:gd name="T45" fmla="*/ 101 h 104"/>
                <a:gd name="T46" fmla="*/ 16 w 104"/>
                <a:gd name="T47" fmla="*/ 88 h 104"/>
                <a:gd name="T48" fmla="*/ 3 w 104"/>
                <a:gd name="T49" fmla="*/ 73 h 104"/>
                <a:gd name="T50" fmla="*/ 0 w 104"/>
                <a:gd name="T51" fmla="*/ 52 h 104"/>
                <a:gd name="T52" fmla="*/ 3 w 104"/>
                <a:gd name="T53" fmla="*/ 32 h 104"/>
                <a:gd name="T54" fmla="*/ 16 w 104"/>
                <a:gd name="T55" fmla="*/ 15 h 104"/>
                <a:gd name="T56" fmla="*/ 31 w 104"/>
                <a:gd name="T57" fmla="*/ 4 h 104"/>
                <a:gd name="T58" fmla="*/ 52 w 104"/>
                <a:gd name="T5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104">
                  <a:moveTo>
                    <a:pt x="52" y="26"/>
                  </a:moveTo>
                  <a:lnTo>
                    <a:pt x="39" y="30"/>
                  </a:lnTo>
                  <a:lnTo>
                    <a:pt x="29" y="39"/>
                  </a:lnTo>
                  <a:lnTo>
                    <a:pt x="26" y="52"/>
                  </a:lnTo>
                  <a:lnTo>
                    <a:pt x="29" y="65"/>
                  </a:lnTo>
                  <a:lnTo>
                    <a:pt x="39" y="75"/>
                  </a:lnTo>
                  <a:lnTo>
                    <a:pt x="52" y="78"/>
                  </a:lnTo>
                  <a:lnTo>
                    <a:pt x="65" y="75"/>
                  </a:lnTo>
                  <a:lnTo>
                    <a:pt x="74" y="65"/>
                  </a:lnTo>
                  <a:lnTo>
                    <a:pt x="78" y="52"/>
                  </a:lnTo>
                  <a:lnTo>
                    <a:pt x="74" y="39"/>
                  </a:lnTo>
                  <a:lnTo>
                    <a:pt x="65" y="30"/>
                  </a:lnTo>
                  <a:lnTo>
                    <a:pt x="52" y="26"/>
                  </a:lnTo>
                  <a:close/>
                  <a:moveTo>
                    <a:pt x="52" y="0"/>
                  </a:moveTo>
                  <a:lnTo>
                    <a:pt x="72" y="4"/>
                  </a:lnTo>
                  <a:lnTo>
                    <a:pt x="89" y="15"/>
                  </a:lnTo>
                  <a:lnTo>
                    <a:pt x="100" y="32"/>
                  </a:lnTo>
                  <a:lnTo>
                    <a:pt x="104" y="52"/>
                  </a:lnTo>
                  <a:lnTo>
                    <a:pt x="100" y="73"/>
                  </a:lnTo>
                  <a:lnTo>
                    <a:pt x="89" y="88"/>
                  </a:lnTo>
                  <a:lnTo>
                    <a:pt x="72" y="101"/>
                  </a:lnTo>
                  <a:lnTo>
                    <a:pt x="52" y="104"/>
                  </a:lnTo>
                  <a:lnTo>
                    <a:pt x="31" y="101"/>
                  </a:lnTo>
                  <a:lnTo>
                    <a:pt x="16" y="88"/>
                  </a:lnTo>
                  <a:lnTo>
                    <a:pt x="3" y="73"/>
                  </a:lnTo>
                  <a:lnTo>
                    <a:pt x="0" y="52"/>
                  </a:lnTo>
                  <a:lnTo>
                    <a:pt x="3" y="32"/>
                  </a:lnTo>
                  <a:lnTo>
                    <a:pt x="16" y="15"/>
                  </a:lnTo>
                  <a:lnTo>
                    <a:pt x="31" y="4"/>
                  </a:lnTo>
                  <a:lnTo>
                    <a:pt x="52" y="0"/>
                  </a:lnTo>
                  <a:close/>
                </a:path>
              </a:pathLst>
            </a:custGeom>
            <a:solidFill>
              <a:sysClr val="window" lastClr="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endParaRPr>
            </a:p>
          </p:txBody>
        </p:sp>
        <p:sp>
          <p:nvSpPr>
            <p:cNvPr id="129" name="Freeform 29">
              <a:extLst>
                <a:ext uri="{FF2B5EF4-FFF2-40B4-BE49-F238E27FC236}">
                  <a16:creationId xmlns:a16="http://schemas.microsoft.com/office/drawing/2014/main" xmlns="" id="{E1766B39-150A-4630-8816-4E93586AC61C}"/>
                </a:ext>
              </a:extLst>
            </p:cNvPr>
            <p:cNvSpPr>
              <a:spLocks noEditPoints="1"/>
            </p:cNvSpPr>
            <p:nvPr/>
          </p:nvSpPr>
          <p:spPr bwMode="auto">
            <a:xfrm>
              <a:off x="7278688" y="1447800"/>
              <a:ext cx="1090613" cy="1090613"/>
            </a:xfrm>
            <a:custGeom>
              <a:avLst/>
              <a:gdLst>
                <a:gd name="T0" fmla="*/ 74 w 687"/>
                <a:gd name="T1" fmla="*/ 294 h 687"/>
                <a:gd name="T2" fmla="*/ 152 w 687"/>
                <a:gd name="T3" fmla="*/ 333 h 687"/>
                <a:gd name="T4" fmla="*/ 236 w 687"/>
                <a:gd name="T5" fmla="*/ 327 h 687"/>
                <a:gd name="T6" fmla="*/ 155 w 687"/>
                <a:gd name="T7" fmla="*/ 288 h 687"/>
                <a:gd name="T8" fmla="*/ 280 w 687"/>
                <a:gd name="T9" fmla="*/ 90 h 687"/>
                <a:gd name="T10" fmla="*/ 291 w 687"/>
                <a:gd name="T11" fmla="*/ 182 h 687"/>
                <a:gd name="T12" fmla="*/ 335 w 687"/>
                <a:gd name="T13" fmla="*/ 210 h 687"/>
                <a:gd name="T14" fmla="*/ 323 w 687"/>
                <a:gd name="T15" fmla="*/ 116 h 687"/>
                <a:gd name="T16" fmla="*/ 182 w 687"/>
                <a:gd name="T17" fmla="*/ 26 h 687"/>
                <a:gd name="T18" fmla="*/ 201 w 687"/>
                <a:gd name="T19" fmla="*/ 72 h 687"/>
                <a:gd name="T20" fmla="*/ 233 w 687"/>
                <a:gd name="T21" fmla="*/ 142 h 687"/>
                <a:gd name="T22" fmla="*/ 196 w 687"/>
                <a:gd name="T23" fmla="*/ 216 h 687"/>
                <a:gd name="T24" fmla="*/ 115 w 687"/>
                <a:gd name="T25" fmla="*/ 229 h 687"/>
                <a:gd name="T26" fmla="*/ 72 w 687"/>
                <a:gd name="T27" fmla="*/ 200 h 687"/>
                <a:gd name="T28" fmla="*/ 31 w 687"/>
                <a:gd name="T29" fmla="*/ 219 h 687"/>
                <a:gd name="T30" fmla="*/ 93 w 687"/>
                <a:gd name="T31" fmla="*/ 275 h 687"/>
                <a:gd name="T32" fmla="*/ 193 w 687"/>
                <a:gd name="T33" fmla="*/ 286 h 687"/>
                <a:gd name="T34" fmla="*/ 248 w 687"/>
                <a:gd name="T35" fmla="*/ 321 h 687"/>
                <a:gd name="T36" fmla="*/ 457 w 687"/>
                <a:gd name="T37" fmla="*/ 531 h 687"/>
                <a:gd name="T38" fmla="*/ 468 w 687"/>
                <a:gd name="T39" fmla="*/ 610 h 687"/>
                <a:gd name="T40" fmla="*/ 531 w 687"/>
                <a:gd name="T41" fmla="*/ 658 h 687"/>
                <a:gd name="T42" fmla="*/ 610 w 687"/>
                <a:gd name="T43" fmla="*/ 647 h 687"/>
                <a:gd name="T44" fmla="*/ 658 w 687"/>
                <a:gd name="T45" fmla="*/ 584 h 687"/>
                <a:gd name="T46" fmla="*/ 647 w 687"/>
                <a:gd name="T47" fmla="*/ 505 h 687"/>
                <a:gd name="T48" fmla="*/ 586 w 687"/>
                <a:gd name="T49" fmla="*/ 457 h 687"/>
                <a:gd name="T50" fmla="*/ 323 w 687"/>
                <a:gd name="T51" fmla="*/ 249 h 687"/>
                <a:gd name="T52" fmla="*/ 269 w 687"/>
                <a:gd name="T53" fmla="*/ 154 h 687"/>
                <a:gd name="T54" fmla="*/ 275 w 687"/>
                <a:gd name="T55" fmla="*/ 57 h 687"/>
                <a:gd name="T56" fmla="*/ 182 w 687"/>
                <a:gd name="T57" fmla="*/ 26 h 687"/>
                <a:gd name="T58" fmla="*/ 252 w 687"/>
                <a:gd name="T59" fmla="*/ 14 h 687"/>
                <a:gd name="T60" fmla="*/ 332 w 687"/>
                <a:gd name="T61" fmla="*/ 80 h 687"/>
                <a:gd name="T62" fmla="*/ 363 w 687"/>
                <a:gd name="T63" fmla="*/ 180 h 687"/>
                <a:gd name="T64" fmla="*/ 540 w 687"/>
                <a:gd name="T65" fmla="*/ 428 h 687"/>
                <a:gd name="T66" fmla="*/ 592 w 687"/>
                <a:gd name="T67" fmla="*/ 433 h 687"/>
                <a:gd name="T68" fmla="*/ 670 w 687"/>
                <a:gd name="T69" fmla="*/ 492 h 687"/>
                <a:gd name="T70" fmla="*/ 682 w 687"/>
                <a:gd name="T71" fmla="*/ 592 h 687"/>
                <a:gd name="T72" fmla="*/ 623 w 687"/>
                <a:gd name="T73" fmla="*/ 670 h 687"/>
                <a:gd name="T74" fmla="*/ 523 w 687"/>
                <a:gd name="T75" fmla="*/ 682 h 687"/>
                <a:gd name="T76" fmla="*/ 445 w 687"/>
                <a:gd name="T77" fmla="*/ 622 h 687"/>
                <a:gd name="T78" fmla="*/ 428 w 687"/>
                <a:gd name="T79" fmla="*/ 548 h 687"/>
                <a:gd name="T80" fmla="*/ 213 w 687"/>
                <a:gd name="T81" fmla="*/ 359 h 687"/>
                <a:gd name="T82" fmla="*/ 110 w 687"/>
                <a:gd name="T83" fmla="*/ 349 h 687"/>
                <a:gd name="T84" fmla="*/ 31 w 687"/>
                <a:gd name="T85" fmla="*/ 283 h 687"/>
                <a:gd name="T86" fmla="*/ 0 w 687"/>
                <a:gd name="T87" fmla="*/ 180 h 687"/>
                <a:gd name="T88" fmla="*/ 90 w 687"/>
                <a:gd name="T89" fmla="*/ 182 h 687"/>
                <a:gd name="T90" fmla="*/ 123 w 687"/>
                <a:gd name="T91" fmla="*/ 203 h 687"/>
                <a:gd name="T92" fmla="*/ 181 w 687"/>
                <a:gd name="T93" fmla="*/ 194 h 687"/>
                <a:gd name="T94" fmla="*/ 208 w 687"/>
                <a:gd name="T95" fmla="*/ 142 h 687"/>
                <a:gd name="T96" fmla="*/ 182 w 687"/>
                <a:gd name="T97" fmla="*/ 90 h 687"/>
                <a:gd name="T98" fmla="*/ 142 w 687"/>
                <a:gd name="T99" fmla="*/ 3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7" h="687">
                  <a:moveTo>
                    <a:pt x="124" y="284"/>
                  </a:moveTo>
                  <a:lnTo>
                    <a:pt x="98" y="288"/>
                  </a:lnTo>
                  <a:lnTo>
                    <a:pt x="74" y="294"/>
                  </a:lnTo>
                  <a:lnTo>
                    <a:pt x="97" y="312"/>
                  </a:lnTo>
                  <a:lnTo>
                    <a:pt x="123" y="326"/>
                  </a:lnTo>
                  <a:lnTo>
                    <a:pt x="152" y="333"/>
                  </a:lnTo>
                  <a:lnTo>
                    <a:pt x="182" y="336"/>
                  </a:lnTo>
                  <a:lnTo>
                    <a:pt x="210" y="335"/>
                  </a:lnTo>
                  <a:lnTo>
                    <a:pt x="236" y="327"/>
                  </a:lnTo>
                  <a:lnTo>
                    <a:pt x="211" y="309"/>
                  </a:lnTo>
                  <a:lnTo>
                    <a:pt x="185" y="297"/>
                  </a:lnTo>
                  <a:lnTo>
                    <a:pt x="155" y="288"/>
                  </a:lnTo>
                  <a:lnTo>
                    <a:pt x="124" y="284"/>
                  </a:lnTo>
                  <a:close/>
                  <a:moveTo>
                    <a:pt x="286" y="66"/>
                  </a:moveTo>
                  <a:lnTo>
                    <a:pt x="280" y="90"/>
                  </a:lnTo>
                  <a:lnTo>
                    <a:pt x="278" y="116"/>
                  </a:lnTo>
                  <a:lnTo>
                    <a:pt x="282" y="150"/>
                  </a:lnTo>
                  <a:lnTo>
                    <a:pt x="291" y="182"/>
                  </a:lnTo>
                  <a:lnTo>
                    <a:pt x="306" y="210"/>
                  </a:lnTo>
                  <a:lnTo>
                    <a:pt x="327" y="236"/>
                  </a:lnTo>
                  <a:lnTo>
                    <a:pt x="335" y="210"/>
                  </a:lnTo>
                  <a:lnTo>
                    <a:pt x="337" y="180"/>
                  </a:lnTo>
                  <a:lnTo>
                    <a:pt x="334" y="148"/>
                  </a:lnTo>
                  <a:lnTo>
                    <a:pt x="323" y="116"/>
                  </a:lnTo>
                  <a:lnTo>
                    <a:pt x="308" y="89"/>
                  </a:lnTo>
                  <a:lnTo>
                    <a:pt x="286" y="66"/>
                  </a:lnTo>
                  <a:close/>
                  <a:moveTo>
                    <a:pt x="182" y="26"/>
                  </a:moveTo>
                  <a:lnTo>
                    <a:pt x="156" y="28"/>
                  </a:lnTo>
                  <a:lnTo>
                    <a:pt x="201" y="72"/>
                  </a:lnTo>
                  <a:lnTo>
                    <a:pt x="201" y="72"/>
                  </a:lnTo>
                  <a:lnTo>
                    <a:pt x="217" y="92"/>
                  </a:lnTo>
                  <a:lnTo>
                    <a:pt x="230" y="115"/>
                  </a:lnTo>
                  <a:lnTo>
                    <a:pt x="233" y="142"/>
                  </a:lnTo>
                  <a:lnTo>
                    <a:pt x="228" y="171"/>
                  </a:lnTo>
                  <a:lnTo>
                    <a:pt x="216" y="196"/>
                  </a:lnTo>
                  <a:lnTo>
                    <a:pt x="196" y="216"/>
                  </a:lnTo>
                  <a:lnTo>
                    <a:pt x="171" y="228"/>
                  </a:lnTo>
                  <a:lnTo>
                    <a:pt x="142" y="232"/>
                  </a:lnTo>
                  <a:lnTo>
                    <a:pt x="115" y="229"/>
                  </a:lnTo>
                  <a:lnTo>
                    <a:pt x="92" y="217"/>
                  </a:lnTo>
                  <a:lnTo>
                    <a:pt x="72" y="199"/>
                  </a:lnTo>
                  <a:lnTo>
                    <a:pt x="72" y="200"/>
                  </a:lnTo>
                  <a:lnTo>
                    <a:pt x="28" y="156"/>
                  </a:lnTo>
                  <a:lnTo>
                    <a:pt x="26" y="180"/>
                  </a:lnTo>
                  <a:lnTo>
                    <a:pt x="31" y="219"/>
                  </a:lnTo>
                  <a:lnTo>
                    <a:pt x="43" y="252"/>
                  </a:lnTo>
                  <a:lnTo>
                    <a:pt x="64" y="283"/>
                  </a:lnTo>
                  <a:lnTo>
                    <a:pt x="93" y="275"/>
                  </a:lnTo>
                  <a:lnTo>
                    <a:pt x="124" y="272"/>
                  </a:lnTo>
                  <a:lnTo>
                    <a:pt x="159" y="275"/>
                  </a:lnTo>
                  <a:lnTo>
                    <a:pt x="193" y="286"/>
                  </a:lnTo>
                  <a:lnTo>
                    <a:pt x="222" y="301"/>
                  </a:lnTo>
                  <a:lnTo>
                    <a:pt x="248" y="321"/>
                  </a:lnTo>
                  <a:lnTo>
                    <a:pt x="248" y="321"/>
                  </a:lnTo>
                  <a:lnTo>
                    <a:pt x="249" y="323"/>
                  </a:lnTo>
                  <a:lnTo>
                    <a:pt x="257" y="330"/>
                  </a:lnTo>
                  <a:lnTo>
                    <a:pt x="457" y="531"/>
                  </a:lnTo>
                  <a:lnTo>
                    <a:pt x="454" y="557"/>
                  </a:lnTo>
                  <a:lnTo>
                    <a:pt x="457" y="584"/>
                  </a:lnTo>
                  <a:lnTo>
                    <a:pt x="468" y="610"/>
                  </a:lnTo>
                  <a:lnTo>
                    <a:pt x="485" y="630"/>
                  </a:lnTo>
                  <a:lnTo>
                    <a:pt x="505" y="647"/>
                  </a:lnTo>
                  <a:lnTo>
                    <a:pt x="531" y="658"/>
                  </a:lnTo>
                  <a:lnTo>
                    <a:pt x="558" y="661"/>
                  </a:lnTo>
                  <a:lnTo>
                    <a:pt x="586" y="658"/>
                  </a:lnTo>
                  <a:lnTo>
                    <a:pt x="610" y="647"/>
                  </a:lnTo>
                  <a:lnTo>
                    <a:pt x="632" y="630"/>
                  </a:lnTo>
                  <a:lnTo>
                    <a:pt x="647" y="610"/>
                  </a:lnTo>
                  <a:lnTo>
                    <a:pt x="658" y="584"/>
                  </a:lnTo>
                  <a:lnTo>
                    <a:pt x="661" y="557"/>
                  </a:lnTo>
                  <a:lnTo>
                    <a:pt x="658" y="529"/>
                  </a:lnTo>
                  <a:lnTo>
                    <a:pt x="647" y="505"/>
                  </a:lnTo>
                  <a:lnTo>
                    <a:pt x="632" y="483"/>
                  </a:lnTo>
                  <a:lnTo>
                    <a:pt x="610" y="468"/>
                  </a:lnTo>
                  <a:lnTo>
                    <a:pt x="586" y="457"/>
                  </a:lnTo>
                  <a:lnTo>
                    <a:pt x="558" y="454"/>
                  </a:lnTo>
                  <a:lnTo>
                    <a:pt x="531" y="457"/>
                  </a:lnTo>
                  <a:lnTo>
                    <a:pt x="323" y="249"/>
                  </a:lnTo>
                  <a:lnTo>
                    <a:pt x="298" y="222"/>
                  </a:lnTo>
                  <a:lnTo>
                    <a:pt x="280" y="190"/>
                  </a:lnTo>
                  <a:lnTo>
                    <a:pt x="269" y="154"/>
                  </a:lnTo>
                  <a:lnTo>
                    <a:pt x="265" y="116"/>
                  </a:lnTo>
                  <a:lnTo>
                    <a:pt x="268" y="86"/>
                  </a:lnTo>
                  <a:lnTo>
                    <a:pt x="275" y="57"/>
                  </a:lnTo>
                  <a:lnTo>
                    <a:pt x="246" y="40"/>
                  </a:lnTo>
                  <a:lnTo>
                    <a:pt x="216" y="29"/>
                  </a:lnTo>
                  <a:lnTo>
                    <a:pt x="182" y="26"/>
                  </a:lnTo>
                  <a:close/>
                  <a:moveTo>
                    <a:pt x="182" y="0"/>
                  </a:moveTo>
                  <a:lnTo>
                    <a:pt x="217" y="3"/>
                  </a:lnTo>
                  <a:lnTo>
                    <a:pt x="252" y="14"/>
                  </a:lnTo>
                  <a:lnTo>
                    <a:pt x="283" y="31"/>
                  </a:lnTo>
                  <a:lnTo>
                    <a:pt x="311" y="52"/>
                  </a:lnTo>
                  <a:lnTo>
                    <a:pt x="332" y="80"/>
                  </a:lnTo>
                  <a:lnTo>
                    <a:pt x="349" y="110"/>
                  </a:lnTo>
                  <a:lnTo>
                    <a:pt x="360" y="144"/>
                  </a:lnTo>
                  <a:lnTo>
                    <a:pt x="363" y="180"/>
                  </a:lnTo>
                  <a:lnTo>
                    <a:pt x="360" y="213"/>
                  </a:lnTo>
                  <a:lnTo>
                    <a:pt x="352" y="242"/>
                  </a:lnTo>
                  <a:lnTo>
                    <a:pt x="540" y="428"/>
                  </a:lnTo>
                  <a:lnTo>
                    <a:pt x="549" y="428"/>
                  </a:lnTo>
                  <a:lnTo>
                    <a:pt x="558" y="428"/>
                  </a:lnTo>
                  <a:lnTo>
                    <a:pt x="592" y="433"/>
                  </a:lnTo>
                  <a:lnTo>
                    <a:pt x="623" y="445"/>
                  </a:lnTo>
                  <a:lnTo>
                    <a:pt x="650" y="465"/>
                  </a:lnTo>
                  <a:lnTo>
                    <a:pt x="670" y="492"/>
                  </a:lnTo>
                  <a:lnTo>
                    <a:pt x="682" y="523"/>
                  </a:lnTo>
                  <a:lnTo>
                    <a:pt x="687" y="557"/>
                  </a:lnTo>
                  <a:lnTo>
                    <a:pt x="682" y="592"/>
                  </a:lnTo>
                  <a:lnTo>
                    <a:pt x="670" y="622"/>
                  </a:lnTo>
                  <a:lnTo>
                    <a:pt x="650" y="648"/>
                  </a:lnTo>
                  <a:lnTo>
                    <a:pt x="623" y="670"/>
                  </a:lnTo>
                  <a:lnTo>
                    <a:pt x="592" y="682"/>
                  </a:lnTo>
                  <a:lnTo>
                    <a:pt x="558" y="687"/>
                  </a:lnTo>
                  <a:lnTo>
                    <a:pt x="523" y="682"/>
                  </a:lnTo>
                  <a:lnTo>
                    <a:pt x="493" y="670"/>
                  </a:lnTo>
                  <a:lnTo>
                    <a:pt x="467" y="648"/>
                  </a:lnTo>
                  <a:lnTo>
                    <a:pt x="445" y="622"/>
                  </a:lnTo>
                  <a:lnTo>
                    <a:pt x="433" y="592"/>
                  </a:lnTo>
                  <a:lnTo>
                    <a:pt x="428" y="557"/>
                  </a:lnTo>
                  <a:lnTo>
                    <a:pt x="428" y="548"/>
                  </a:lnTo>
                  <a:lnTo>
                    <a:pt x="430" y="538"/>
                  </a:lnTo>
                  <a:lnTo>
                    <a:pt x="242" y="352"/>
                  </a:lnTo>
                  <a:lnTo>
                    <a:pt x="213" y="359"/>
                  </a:lnTo>
                  <a:lnTo>
                    <a:pt x="182" y="362"/>
                  </a:lnTo>
                  <a:lnTo>
                    <a:pt x="145" y="359"/>
                  </a:lnTo>
                  <a:lnTo>
                    <a:pt x="110" y="349"/>
                  </a:lnTo>
                  <a:lnTo>
                    <a:pt x="80" y="332"/>
                  </a:lnTo>
                  <a:lnTo>
                    <a:pt x="54" y="309"/>
                  </a:lnTo>
                  <a:lnTo>
                    <a:pt x="31" y="283"/>
                  </a:lnTo>
                  <a:lnTo>
                    <a:pt x="14" y="252"/>
                  </a:lnTo>
                  <a:lnTo>
                    <a:pt x="3" y="217"/>
                  </a:lnTo>
                  <a:lnTo>
                    <a:pt x="0" y="180"/>
                  </a:lnTo>
                  <a:lnTo>
                    <a:pt x="3" y="142"/>
                  </a:lnTo>
                  <a:lnTo>
                    <a:pt x="15" y="107"/>
                  </a:lnTo>
                  <a:lnTo>
                    <a:pt x="90" y="182"/>
                  </a:lnTo>
                  <a:lnTo>
                    <a:pt x="90" y="180"/>
                  </a:lnTo>
                  <a:lnTo>
                    <a:pt x="104" y="194"/>
                  </a:lnTo>
                  <a:lnTo>
                    <a:pt x="123" y="203"/>
                  </a:lnTo>
                  <a:lnTo>
                    <a:pt x="142" y="206"/>
                  </a:lnTo>
                  <a:lnTo>
                    <a:pt x="164" y="203"/>
                  </a:lnTo>
                  <a:lnTo>
                    <a:pt x="181" y="194"/>
                  </a:lnTo>
                  <a:lnTo>
                    <a:pt x="194" y="180"/>
                  </a:lnTo>
                  <a:lnTo>
                    <a:pt x="204" y="162"/>
                  </a:lnTo>
                  <a:lnTo>
                    <a:pt x="208" y="142"/>
                  </a:lnTo>
                  <a:lnTo>
                    <a:pt x="204" y="122"/>
                  </a:lnTo>
                  <a:lnTo>
                    <a:pt x="196" y="104"/>
                  </a:lnTo>
                  <a:lnTo>
                    <a:pt x="182" y="90"/>
                  </a:lnTo>
                  <a:lnTo>
                    <a:pt x="182" y="90"/>
                  </a:lnTo>
                  <a:lnTo>
                    <a:pt x="107" y="15"/>
                  </a:lnTo>
                  <a:lnTo>
                    <a:pt x="142" y="3"/>
                  </a:lnTo>
                  <a:lnTo>
                    <a:pt x="182" y="0"/>
                  </a:lnTo>
                  <a:close/>
                </a:path>
              </a:pathLst>
            </a:custGeom>
            <a:solidFill>
              <a:sysClr val="window" lastClr="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endParaRPr>
            </a:p>
          </p:txBody>
        </p:sp>
      </p:grpSp>
      <p:sp>
        <p:nvSpPr>
          <p:cNvPr id="131" name="Oval 130">
            <a:extLst>
              <a:ext uri="{FF2B5EF4-FFF2-40B4-BE49-F238E27FC236}">
                <a16:creationId xmlns:a16="http://schemas.microsoft.com/office/drawing/2014/main" xmlns="" id="{282C71D8-C7A3-4B12-A092-F518476D5CE4}"/>
              </a:ext>
            </a:extLst>
          </p:cNvPr>
          <p:cNvSpPr/>
          <p:nvPr/>
        </p:nvSpPr>
        <p:spPr>
          <a:xfrm>
            <a:off x="3995473" y="5905912"/>
            <a:ext cx="5028022" cy="425448"/>
          </a:xfrm>
          <a:prstGeom prst="ellipse">
            <a:avLst/>
          </a:prstGeom>
          <a:gradFill flip="none" rotWithShape="1">
            <a:gsLst>
              <a:gs pos="0">
                <a:sysClr val="windowText" lastClr="000000">
                  <a:alpha val="23000"/>
                </a:sysClr>
              </a:gs>
              <a:gs pos="77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endParaRPr>
          </a:p>
        </p:txBody>
      </p:sp>
      <p:sp>
        <p:nvSpPr>
          <p:cNvPr id="133" name="Rectangle 132"/>
          <p:cNvSpPr/>
          <p:nvPr/>
        </p:nvSpPr>
        <p:spPr>
          <a:xfrm>
            <a:off x="4650923" y="6219670"/>
            <a:ext cx="3941237" cy="523220"/>
          </a:xfrm>
          <a:prstGeom prst="rect">
            <a:avLst/>
          </a:prstGeom>
        </p:spPr>
        <p:txBody>
          <a:bodyPr wrap="square">
            <a:spAutoFit/>
          </a:bodyPr>
          <a:lstStyle/>
          <a:p>
            <a:pPr algn="ctr"/>
            <a:r>
              <a:rPr lang="ka-GE" sz="1400" dirty="0">
                <a:solidFill>
                  <a:srgbClr val="0A6A58"/>
                </a:solidFill>
                <a:latin typeface="BPG Banner ExtraSquare Caps" panose="02060504020202060204" pitchFamily="18" charset="0"/>
              </a:rPr>
              <a:t>ბენეფიციართა სიკვდილიანობისა და ჰოსპიტალიზაციის შემცირებას</a:t>
            </a:r>
            <a:endParaRPr lang="en-US" sz="1400" dirty="0">
              <a:solidFill>
                <a:srgbClr val="0A6A58"/>
              </a:solidFill>
              <a:latin typeface="BPG Banner ExtraSquare Caps" panose="02060504020202060204" pitchFamily="18" charset="0"/>
            </a:endParaRPr>
          </a:p>
        </p:txBody>
      </p:sp>
      <p:sp>
        <p:nvSpPr>
          <p:cNvPr id="134" name="Rectangle 133"/>
          <p:cNvSpPr/>
          <p:nvPr/>
        </p:nvSpPr>
        <p:spPr>
          <a:xfrm>
            <a:off x="8863499" y="1379383"/>
            <a:ext cx="2608407" cy="307777"/>
          </a:xfrm>
          <a:prstGeom prst="rect">
            <a:avLst/>
          </a:prstGeom>
        </p:spPr>
        <p:txBody>
          <a:bodyPr wrap="none">
            <a:spAutoFit/>
          </a:bodyPr>
          <a:lstStyle/>
          <a:p>
            <a:pPr algn="ctr"/>
            <a:r>
              <a:rPr lang="ka-GE" sz="1400" dirty="0">
                <a:solidFill>
                  <a:srgbClr val="0A6A58"/>
                </a:solidFill>
                <a:latin typeface="BPG Banner ExtraSquare Caps" panose="02060504020202060204" pitchFamily="18" charset="0"/>
              </a:rPr>
              <a:t>სერვისების გაუმჯობესება</a:t>
            </a:r>
            <a:endParaRPr lang="en-US" sz="1400" dirty="0">
              <a:solidFill>
                <a:srgbClr val="0A6A58"/>
              </a:solidFill>
              <a:latin typeface="BPG Banner ExtraSquare Caps" panose="02060504020202060204" pitchFamily="18" charset="0"/>
            </a:endParaRPr>
          </a:p>
        </p:txBody>
      </p:sp>
      <p:sp>
        <p:nvSpPr>
          <p:cNvPr id="135" name="Rectangle 134"/>
          <p:cNvSpPr/>
          <p:nvPr/>
        </p:nvSpPr>
        <p:spPr>
          <a:xfrm>
            <a:off x="887471" y="2824105"/>
            <a:ext cx="2820038" cy="738664"/>
          </a:xfrm>
          <a:prstGeom prst="rect">
            <a:avLst/>
          </a:prstGeom>
        </p:spPr>
        <p:txBody>
          <a:bodyPr wrap="square">
            <a:spAutoFit/>
          </a:bodyPr>
          <a:lstStyle/>
          <a:p>
            <a:pPr algn="ctr"/>
            <a:r>
              <a:rPr lang="ka-GE" sz="1400" dirty="0">
                <a:solidFill>
                  <a:srgbClr val="0A6A58"/>
                </a:solidFill>
                <a:latin typeface="BPG Banner ExtraSquare Caps" panose="02060504020202060204" pitchFamily="18" charset="0"/>
              </a:rPr>
              <a:t>ექთნებისთვის მოტივაციის ამაღლება და მათი ჩართულობის გაზრდა</a:t>
            </a:r>
            <a:endParaRPr lang="en-US" sz="1400" dirty="0">
              <a:solidFill>
                <a:srgbClr val="0A6A58"/>
              </a:solidFill>
              <a:latin typeface="BPG Banner ExtraSquare Caps" panose="02060504020202060204" pitchFamily="18" charset="0"/>
            </a:endParaRPr>
          </a:p>
        </p:txBody>
      </p:sp>
      <p:grpSp>
        <p:nvGrpSpPr>
          <p:cNvPr id="136" name="Google Shape;4745;p50"/>
          <p:cNvGrpSpPr/>
          <p:nvPr/>
        </p:nvGrpSpPr>
        <p:grpSpPr>
          <a:xfrm>
            <a:off x="6377730" y="1396862"/>
            <a:ext cx="367925" cy="367161"/>
            <a:chOff x="5756399" y="2434456"/>
            <a:chExt cx="367925" cy="367161"/>
          </a:xfrm>
          <a:solidFill>
            <a:schemeClr val="bg1"/>
          </a:solidFill>
        </p:grpSpPr>
        <p:sp>
          <p:nvSpPr>
            <p:cNvPr id="137" name="Google Shape;4746;p50"/>
            <p:cNvSpPr/>
            <p:nvPr/>
          </p:nvSpPr>
          <p:spPr>
            <a:xfrm>
              <a:off x="5864865" y="2563023"/>
              <a:ext cx="39882" cy="68297"/>
            </a:xfrm>
            <a:custGeom>
              <a:avLst/>
              <a:gdLst/>
              <a:ahLst/>
              <a:cxnLst/>
              <a:rect l="l" t="t" r="r" b="b"/>
              <a:pathLst>
                <a:path w="1252" h="2144" extrusionOk="0">
                  <a:moveTo>
                    <a:pt x="918" y="334"/>
                  </a:moveTo>
                  <a:lnTo>
                    <a:pt x="918" y="1822"/>
                  </a:lnTo>
                  <a:lnTo>
                    <a:pt x="334" y="1822"/>
                  </a:lnTo>
                  <a:lnTo>
                    <a:pt x="334" y="334"/>
                  </a:lnTo>
                  <a:close/>
                  <a:moveTo>
                    <a:pt x="168" y="1"/>
                  </a:moveTo>
                  <a:cubicBezTo>
                    <a:pt x="84" y="1"/>
                    <a:pt x="1" y="72"/>
                    <a:pt x="1" y="167"/>
                  </a:cubicBezTo>
                  <a:lnTo>
                    <a:pt x="1" y="1977"/>
                  </a:lnTo>
                  <a:cubicBezTo>
                    <a:pt x="1" y="2072"/>
                    <a:pt x="84" y="2144"/>
                    <a:pt x="168" y="2144"/>
                  </a:cubicBezTo>
                  <a:lnTo>
                    <a:pt x="1096" y="2144"/>
                  </a:lnTo>
                  <a:cubicBezTo>
                    <a:pt x="1180" y="2144"/>
                    <a:pt x="1251" y="2072"/>
                    <a:pt x="1251" y="1977"/>
                  </a:cubicBezTo>
                  <a:lnTo>
                    <a:pt x="1251" y="167"/>
                  </a:lnTo>
                  <a:cubicBezTo>
                    <a:pt x="1251" y="72"/>
                    <a:pt x="1180" y="1"/>
                    <a:pt x="1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747;p50"/>
            <p:cNvSpPr/>
            <p:nvPr/>
          </p:nvSpPr>
          <p:spPr>
            <a:xfrm>
              <a:off x="5920261" y="2563023"/>
              <a:ext cx="40233" cy="68297"/>
            </a:xfrm>
            <a:custGeom>
              <a:avLst/>
              <a:gdLst/>
              <a:ahLst/>
              <a:cxnLst/>
              <a:rect l="l" t="t" r="r" b="b"/>
              <a:pathLst>
                <a:path w="1263" h="2144" extrusionOk="0">
                  <a:moveTo>
                    <a:pt x="929" y="334"/>
                  </a:moveTo>
                  <a:lnTo>
                    <a:pt x="929" y="1822"/>
                  </a:lnTo>
                  <a:lnTo>
                    <a:pt x="346" y="1822"/>
                  </a:lnTo>
                  <a:lnTo>
                    <a:pt x="346" y="334"/>
                  </a:lnTo>
                  <a:close/>
                  <a:moveTo>
                    <a:pt x="167" y="1"/>
                  </a:moveTo>
                  <a:cubicBezTo>
                    <a:pt x="84" y="1"/>
                    <a:pt x="12" y="72"/>
                    <a:pt x="12" y="167"/>
                  </a:cubicBezTo>
                  <a:lnTo>
                    <a:pt x="12" y="1977"/>
                  </a:lnTo>
                  <a:cubicBezTo>
                    <a:pt x="0" y="2072"/>
                    <a:pt x="84" y="2144"/>
                    <a:pt x="167" y="2144"/>
                  </a:cubicBezTo>
                  <a:lnTo>
                    <a:pt x="1096" y="2144"/>
                  </a:lnTo>
                  <a:cubicBezTo>
                    <a:pt x="1179" y="2144"/>
                    <a:pt x="1262" y="2072"/>
                    <a:pt x="1262" y="1977"/>
                  </a:cubicBezTo>
                  <a:lnTo>
                    <a:pt x="1262" y="167"/>
                  </a:lnTo>
                  <a:cubicBezTo>
                    <a:pt x="1262" y="72"/>
                    <a:pt x="1179" y="1"/>
                    <a:pt x="1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750;p50"/>
            <p:cNvSpPr/>
            <p:nvPr/>
          </p:nvSpPr>
          <p:spPr>
            <a:xfrm>
              <a:off x="5976007" y="2563023"/>
              <a:ext cx="39851" cy="68297"/>
            </a:xfrm>
            <a:custGeom>
              <a:avLst/>
              <a:gdLst/>
              <a:ahLst/>
              <a:cxnLst/>
              <a:rect l="l" t="t" r="r" b="b"/>
              <a:pathLst>
                <a:path w="1251" h="2144" extrusionOk="0">
                  <a:moveTo>
                    <a:pt x="917" y="334"/>
                  </a:moveTo>
                  <a:lnTo>
                    <a:pt x="917" y="1822"/>
                  </a:lnTo>
                  <a:lnTo>
                    <a:pt x="334" y="1822"/>
                  </a:lnTo>
                  <a:lnTo>
                    <a:pt x="334" y="334"/>
                  </a:lnTo>
                  <a:close/>
                  <a:moveTo>
                    <a:pt x="167" y="1"/>
                  </a:moveTo>
                  <a:cubicBezTo>
                    <a:pt x="72" y="1"/>
                    <a:pt x="0" y="72"/>
                    <a:pt x="0" y="167"/>
                  </a:cubicBezTo>
                  <a:lnTo>
                    <a:pt x="0" y="1977"/>
                  </a:lnTo>
                  <a:cubicBezTo>
                    <a:pt x="0" y="2072"/>
                    <a:pt x="72" y="2144"/>
                    <a:pt x="167" y="2144"/>
                  </a:cubicBezTo>
                  <a:lnTo>
                    <a:pt x="1084" y="2144"/>
                  </a:lnTo>
                  <a:cubicBezTo>
                    <a:pt x="1179" y="2144"/>
                    <a:pt x="1251" y="2072"/>
                    <a:pt x="1251" y="1977"/>
                  </a:cubicBezTo>
                  <a:lnTo>
                    <a:pt x="1251" y="167"/>
                  </a:lnTo>
                  <a:cubicBezTo>
                    <a:pt x="1251" y="72"/>
                    <a:pt x="1179" y="1"/>
                    <a:pt x="10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751;p50"/>
            <p:cNvSpPr/>
            <p:nvPr/>
          </p:nvSpPr>
          <p:spPr>
            <a:xfrm>
              <a:off x="5919114" y="2453027"/>
              <a:ext cx="42877" cy="43673"/>
            </a:xfrm>
            <a:custGeom>
              <a:avLst/>
              <a:gdLst/>
              <a:ahLst/>
              <a:cxnLst/>
              <a:rect l="l" t="t" r="r" b="b"/>
              <a:pathLst>
                <a:path w="1346" h="1371" extrusionOk="0">
                  <a:moveTo>
                    <a:pt x="679" y="1"/>
                  </a:moveTo>
                  <a:cubicBezTo>
                    <a:pt x="596" y="1"/>
                    <a:pt x="524" y="72"/>
                    <a:pt x="524" y="167"/>
                  </a:cubicBezTo>
                  <a:lnTo>
                    <a:pt x="524" y="525"/>
                  </a:lnTo>
                  <a:lnTo>
                    <a:pt x="167" y="525"/>
                  </a:lnTo>
                  <a:cubicBezTo>
                    <a:pt x="72" y="525"/>
                    <a:pt x="1" y="596"/>
                    <a:pt x="1" y="691"/>
                  </a:cubicBezTo>
                  <a:cubicBezTo>
                    <a:pt x="1" y="775"/>
                    <a:pt x="72" y="846"/>
                    <a:pt x="167" y="846"/>
                  </a:cubicBezTo>
                  <a:lnTo>
                    <a:pt x="524" y="846"/>
                  </a:lnTo>
                  <a:lnTo>
                    <a:pt x="501" y="1203"/>
                  </a:lnTo>
                  <a:cubicBezTo>
                    <a:pt x="501" y="1299"/>
                    <a:pt x="584" y="1370"/>
                    <a:pt x="667" y="1370"/>
                  </a:cubicBezTo>
                  <a:cubicBezTo>
                    <a:pt x="751" y="1370"/>
                    <a:pt x="834" y="1299"/>
                    <a:pt x="834" y="1203"/>
                  </a:cubicBezTo>
                  <a:lnTo>
                    <a:pt x="834" y="846"/>
                  </a:lnTo>
                  <a:lnTo>
                    <a:pt x="1191" y="846"/>
                  </a:lnTo>
                  <a:cubicBezTo>
                    <a:pt x="1274" y="846"/>
                    <a:pt x="1346" y="775"/>
                    <a:pt x="1346" y="691"/>
                  </a:cubicBezTo>
                  <a:cubicBezTo>
                    <a:pt x="1346" y="596"/>
                    <a:pt x="1274" y="525"/>
                    <a:pt x="1191" y="525"/>
                  </a:cubicBezTo>
                  <a:lnTo>
                    <a:pt x="846" y="525"/>
                  </a:lnTo>
                  <a:lnTo>
                    <a:pt x="846" y="167"/>
                  </a:lnTo>
                  <a:cubicBezTo>
                    <a:pt x="846" y="72"/>
                    <a:pt x="774"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752;p50"/>
            <p:cNvSpPr/>
            <p:nvPr/>
          </p:nvSpPr>
          <p:spPr>
            <a:xfrm>
              <a:off x="5756399" y="2434456"/>
              <a:ext cx="367925" cy="367161"/>
            </a:xfrm>
            <a:custGeom>
              <a:avLst/>
              <a:gdLst/>
              <a:ahLst/>
              <a:cxnLst/>
              <a:rect l="l" t="t" r="r" b="b"/>
              <a:pathLst>
                <a:path w="11550" h="11526" extrusionOk="0">
                  <a:moveTo>
                    <a:pt x="7192" y="334"/>
                  </a:moveTo>
                  <a:lnTo>
                    <a:pt x="7192" y="2215"/>
                  </a:lnTo>
                  <a:lnTo>
                    <a:pt x="6287" y="2215"/>
                  </a:lnTo>
                  <a:cubicBezTo>
                    <a:pt x="6192" y="2215"/>
                    <a:pt x="6121" y="2298"/>
                    <a:pt x="6121" y="2382"/>
                  </a:cubicBezTo>
                  <a:cubicBezTo>
                    <a:pt x="6121" y="2477"/>
                    <a:pt x="6192" y="2548"/>
                    <a:pt x="6287" y="2548"/>
                  </a:cubicBezTo>
                  <a:lnTo>
                    <a:pt x="8859" y="2548"/>
                  </a:lnTo>
                  <a:lnTo>
                    <a:pt x="8859" y="2822"/>
                  </a:lnTo>
                  <a:lnTo>
                    <a:pt x="2692" y="2822"/>
                  </a:lnTo>
                  <a:lnTo>
                    <a:pt x="2692" y="2548"/>
                  </a:lnTo>
                  <a:lnTo>
                    <a:pt x="5335" y="2548"/>
                  </a:lnTo>
                  <a:cubicBezTo>
                    <a:pt x="5418" y="2548"/>
                    <a:pt x="5490" y="2477"/>
                    <a:pt x="5490" y="2382"/>
                  </a:cubicBezTo>
                  <a:cubicBezTo>
                    <a:pt x="5490" y="2298"/>
                    <a:pt x="5418" y="2215"/>
                    <a:pt x="5335" y="2215"/>
                  </a:cubicBezTo>
                  <a:lnTo>
                    <a:pt x="4370" y="2215"/>
                  </a:lnTo>
                  <a:lnTo>
                    <a:pt x="4370" y="334"/>
                  </a:lnTo>
                  <a:close/>
                  <a:moveTo>
                    <a:pt x="2787" y="4287"/>
                  </a:moveTo>
                  <a:lnTo>
                    <a:pt x="2787" y="4560"/>
                  </a:lnTo>
                  <a:lnTo>
                    <a:pt x="346" y="4560"/>
                  </a:lnTo>
                  <a:lnTo>
                    <a:pt x="346" y="4287"/>
                  </a:lnTo>
                  <a:close/>
                  <a:moveTo>
                    <a:pt x="7133" y="8037"/>
                  </a:moveTo>
                  <a:lnTo>
                    <a:pt x="7133" y="10537"/>
                  </a:lnTo>
                  <a:lnTo>
                    <a:pt x="5954" y="10537"/>
                  </a:lnTo>
                  <a:lnTo>
                    <a:pt x="5954" y="8037"/>
                  </a:lnTo>
                  <a:close/>
                  <a:moveTo>
                    <a:pt x="8442" y="3156"/>
                  </a:moveTo>
                  <a:lnTo>
                    <a:pt x="8442" y="10537"/>
                  </a:lnTo>
                  <a:lnTo>
                    <a:pt x="7478" y="10537"/>
                  </a:lnTo>
                  <a:lnTo>
                    <a:pt x="7478" y="7859"/>
                  </a:lnTo>
                  <a:cubicBezTo>
                    <a:pt x="7478" y="7775"/>
                    <a:pt x="7395" y="7704"/>
                    <a:pt x="7311" y="7704"/>
                  </a:cubicBezTo>
                  <a:lnTo>
                    <a:pt x="4287" y="7704"/>
                  </a:lnTo>
                  <a:cubicBezTo>
                    <a:pt x="4204" y="7704"/>
                    <a:pt x="4120" y="7775"/>
                    <a:pt x="4120" y="7859"/>
                  </a:cubicBezTo>
                  <a:lnTo>
                    <a:pt x="4120" y="10537"/>
                  </a:lnTo>
                  <a:lnTo>
                    <a:pt x="3156" y="10537"/>
                  </a:lnTo>
                  <a:lnTo>
                    <a:pt x="3132" y="3156"/>
                  </a:lnTo>
                  <a:close/>
                  <a:moveTo>
                    <a:pt x="5609" y="8061"/>
                  </a:moveTo>
                  <a:lnTo>
                    <a:pt x="5609" y="10561"/>
                  </a:lnTo>
                  <a:lnTo>
                    <a:pt x="4442" y="10561"/>
                  </a:lnTo>
                  <a:lnTo>
                    <a:pt x="4442" y="8061"/>
                  </a:lnTo>
                  <a:close/>
                  <a:moveTo>
                    <a:pt x="10966" y="4906"/>
                  </a:moveTo>
                  <a:lnTo>
                    <a:pt x="10966" y="10561"/>
                  </a:lnTo>
                  <a:lnTo>
                    <a:pt x="8764" y="10561"/>
                  </a:lnTo>
                  <a:lnTo>
                    <a:pt x="8764" y="4906"/>
                  </a:lnTo>
                  <a:close/>
                  <a:moveTo>
                    <a:pt x="11205" y="10883"/>
                  </a:moveTo>
                  <a:lnTo>
                    <a:pt x="11205" y="11180"/>
                  </a:lnTo>
                  <a:lnTo>
                    <a:pt x="334" y="11180"/>
                  </a:lnTo>
                  <a:lnTo>
                    <a:pt x="334" y="10883"/>
                  </a:lnTo>
                  <a:close/>
                  <a:moveTo>
                    <a:pt x="4216" y="0"/>
                  </a:moveTo>
                  <a:cubicBezTo>
                    <a:pt x="4120" y="0"/>
                    <a:pt x="4049" y="72"/>
                    <a:pt x="4049" y="167"/>
                  </a:cubicBezTo>
                  <a:lnTo>
                    <a:pt x="4049" y="2239"/>
                  </a:lnTo>
                  <a:lnTo>
                    <a:pt x="2537" y="2239"/>
                  </a:lnTo>
                  <a:cubicBezTo>
                    <a:pt x="2442" y="2239"/>
                    <a:pt x="2370" y="2310"/>
                    <a:pt x="2370" y="2394"/>
                  </a:cubicBezTo>
                  <a:lnTo>
                    <a:pt x="2370" y="3013"/>
                  </a:lnTo>
                  <a:cubicBezTo>
                    <a:pt x="2370" y="3096"/>
                    <a:pt x="2442" y="3179"/>
                    <a:pt x="2537" y="3179"/>
                  </a:cubicBezTo>
                  <a:lnTo>
                    <a:pt x="2787" y="3179"/>
                  </a:lnTo>
                  <a:lnTo>
                    <a:pt x="2787" y="3965"/>
                  </a:lnTo>
                  <a:lnTo>
                    <a:pt x="167" y="3965"/>
                  </a:lnTo>
                  <a:cubicBezTo>
                    <a:pt x="72" y="3965"/>
                    <a:pt x="1" y="4037"/>
                    <a:pt x="1" y="4132"/>
                  </a:cubicBezTo>
                  <a:lnTo>
                    <a:pt x="1" y="4739"/>
                  </a:lnTo>
                  <a:cubicBezTo>
                    <a:pt x="1" y="4822"/>
                    <a:pt x="72" y="4906"/>
                    <a:pt x="167" y="4906"/>
                  </a:cubicBezTo>
                  <a:lnTo>
                    <a:pt x="239" y="4906"/>
                  </a:lnTo>
                  <a:lnTo>
                    <a:pt x="239" y="6013"/>
                  </a:lnTo>
                  <a:cubicBezTo>
                    <a:pt x="239" y="6108"/>
                    <a:pt x="310" y="6180"/>
                    <a:pt x="406" y="6180"/>
                  </a:cubicBezTo>
                  <a:cubicBezTo>
                    <a:pt x="489" y="6180"/>
                    <a:pt x="572" y="6108"/>
                    <a:pt x="572" y="6013"/>
                  </a:cubicBezTo>
                  <a:lnTo>
                    <a:pt x="572" y="4906"/>
                  </a:lnTo>
                  <a:lnTo>
                    <a:pt x="2763" y="4906"/>
                  </a:lnTo>
                  <a:lnTo>
                    <a:pt x="2763" y="10561"/>
                  </a:lnTo>
                  <a:lnTo>
                    <a:pt x="572" y="10561"/>
                  </a:lnTo>
                  <a:lnTo>
                    <a:pt x="572" y="6870"/>
                  </a:lnTo>
                  <a:cubicBezTo>
                    <a:pt x="572" y="6775"/>
                    <a:pt x="489" y="6704"/>
                    <a:pt x="406" y="6704"/>
                  </a:cubicBezTo>
                  <a:cubicBezTo>
                    <a:pt x="310" y="6704"/>
                    <a:pt x="239" y="6775"/>
                    <a:pt x="239" y="6870"/>
                  </a:cubicBezTo>
                  <a:lnTo>
                    <a:pt x="239" y="10561"/>
                  </a:lnTo>
                  <a:lnTo>
                    <a:pt x="167" y="10561"/>
                  </a:lnTo>
                  <a:cubicBezTo>
                    <a:pt x="72" y="10561"/>
                    <a:pt x="1" y="10633"/>
                    <a:pt x="1" y="10716"/>
                  </a:cubicBezTo>
                  <a:lnTo>
                    <a:pt x="1" y="11359"/>
                  </a:lnTo>
                  <a:cubicBezTo>
                    <a:pt x="1" y="11454"/>
                    <a:pt x="72" y="11526"/>
                    <a:pt x="167" y="11526"/>
                  </a:cubicBezTo>
                  <a:lnTo>
                    <a:pt x="11371" y="11526"/>
                  </a:lnTo>
                  <a:cubicBezTo>
                    <a:pt x="11466" y="11526"/>
                    <a:pt x="11538" y="11454"/>
                    <a:pt x="11538" y="11359"/>
                  </a:cubicBezTo>
                  <a:lnTo>
                    <a:pt x="11538" y="10716"/>
                  </a:lnTo>
                  <a:cubicBezTo>
                    <a:pt x="11538" y="10633"/>
                    <a:pt x="11466" y="10561"/>
                    <a:pt x="11371" y="10561"/>
                  </a:cubicBezTo>
                  <a:lnTo>
                    <a:pt x="11300" y="10561"/>
                  </a:lnTo>
                  <a:lnTo>
                    <a:pt x="11300" y="4906"/>
                  </a:lnTo>
                  <a:lnTo>
                    <a:pt x="11383" y="4906"/>
                  </a:lnTo>
                  <a:cubicBezTo>
                    <a:pt x="11478" y="4906"/>
                    <a:pt x="11550" y="4822"/>
                    <a:pt x="11550" y="4739"/>
                  </a:cubicBezTo>
                  <a:lnTo>
                    <a:pt x="11550" y="4132"/>
                  </a:lnTo>
                  <a:cubicBezTo>
                    <a:pt x="11550" y="4037"/>
                    <a:pt x="11478" y="3965"/>
                    <a:pt x="11383" y="3965"/>
                  </a:cubicBezTo>
                  <a:lnTo>
                    <a:pt x="10359" y="3965"/>
                  </a:lnTo>
                  <a:cubicBezTo>
                    <a:pt x="10276" y="3965"/>
                    <a:pt x="10192" y="4037"/>
                    <a:pt x="10192" y="4132"/>
                  </a:cubicBezTo>
                  <a:cubicBezTo>
                    <a:pt x="10192" y="4215"/>
                    <a:pt x="10276" y="4287"/>
                    <a:pt x="10359" y="4287"/>
                  </a:cubicBezTo>
                  <a:lnTo>
                    <a:pt x="11216" y="4287"/>
                  </a:lnTo>
                  <a:lnTo>
                    <a:pt x="11216" y="4560"/>
                  </a:lnTo>
                  <a:lnTo>
                    <a:pt x="8776" y="4560"/>
                  </a:lnTo>
                  <a:lnTo>
                    <a:pt x="8776" y="4287"/>
                  </a:lnTo>
                  <a:lnTo>
                    <a:pt x="9526" y="4287"/>
                  </a:lnTo>
                  <a:cubicBezTo>
                    <a:pt x="9609" y="4287"/>
                    <a:pt x="9692" y="4215"/>
                    <a:pt x="9692" y="4132"/>
                  </a:cubicBezTo>
                  <a:cubicBezTo>
                    <a:pt x="9692" y="4037"/>
                    <a:pt x="9609" y="3965"/>
                    <a:pt x="9526" y="3965"/>
                  </a:cubicBezTo>
                  <a:lnTo>
                    <a:pt x="8776" y="3965"/>
                  </a:lnTo>
                  <a:lnTo>
                    <a:pt x="8776" y="3179"/>
                  </a:lnTo>
                  <a:lnTo>
                    <a:pt x="9038" y="3179"/>
                  </a:lnTo>
                  <a:cubicBezTo>
                    <a:pt x="9121" y="3179"/>
                    <a:pt x="9192" y="3096"/>
                    <a:pt x="9192" y="3013"/>
                  </a:cubicBezTo>
                  <a:lnTo>
                    <a:pt x="9192" y="2394"/>
                  </a:lnTo>
                  <a:cubicBezTo>
                    <a:pt x="9192" y="2310"/>
                    <a:pt x="9121" y="2239"/>
                    <a:pt x="9038" y="2239"/>
                  </a:cubicBezTo>
                  <a:lnTo>
                    <a:pt x="7525" y="2239"/>
                  </a:lnTo>
                  <a:lnTo>
                    <a:pt x="7525" y="167"/>
                  </a:lnTo>
                  <a:cubicBezTo>
                    <a:pt x="7525" y="72"/>
                    <a:pt x="7454" y="0"/>
                    <a:pt x="73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246112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AEB64989-E6D3-E848-A2F1-247E8934385B}"/>
              </a:ext>
            </a:extLst>
          </p:cNvPr>
          <p:cNvSpPr txBox="1">
            <a:spLocks/>
          </p:cNvSpPr>
          <p:nvPr/>
        </p:nvSpPr>
        <p:spPr>
          <a:xfrm>
            <a:off x="2247440" y="232763"/>
            <a:ext cx="9944559" cy="1325563"/>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ka-GE" sz="2400" dirty="0">
                <a:solidFill>
                  <a:srgbClr val="374957"/>
                </a:solidFill>
                <a:latin typeface="BPG Banner ExtraSquare Caps" panose="02060504020202060204" pitchFamily="18" charset="0"/>
              </a:rPr>
              <a:t>ტელემედიცინა - მსოფლიო გამოცდილება</a:t>
            </a:r>
            <a:endParaRPr lang="en-US" sz="2400" dirty="0">
              <a:solidFill>
                <a:srgbClr val="374957"/>
              </a:solidFill>
              <a:latin typeface="BPG Banner ExtraSquare Caps" panose="0206050402020206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20" y="0"/>
            <a:ext cx="6190476" cy="6647619"/>
          </a:xfrm>
          <a:prstGeom prst="rect">
            <a:avLst/>
          </a:prstGeom>
        </p:spPr>
      </p:pic>
      <p:grpSp>
        <p:nvGrpSpPr>
          <p:cNvPr id="12" name="Group 11"/>
          <p:cNvGrpSpPr/>
          <p:nvPr/>
        </p:nvGrpSpPr>
        <p:grpSpPr>
          <a:xfrm>
            <a:off x="6229151" y="1221234"/>
            <a:ext cx="5962849" cy="1104202"/>
            <a:chOff x="4690885" y="1471730"/>
            <a:chExt cx="6630420" cy="1104489"/>
          </a:xfrm>
          <a:solidFill>
            <a:srgbClr val="0E8E77"/>
          </a:solidFill>
          <a:effectLst>
            <a:outerShdw blurRad="50800" dist="38100" dir="5400000" algn="t" rotWithShape="0">
              <a:prstClr val="black">
                <a:alpha val="40000"/>
              </a:prstClr>
            </a:outerShdw>
          </a:effectLst>
        </p:grpSpPr>
        <p:sp>
          <p:nvSpPr>
            <p:cNvPr id="13" name="Rectangle 12"/>
            <p:cNvSpPr/>
            <p:nvPr/>
          </p:nvSpPr>
          <p:spPr>
            <a:xfrm>
              <a:off x="4690885" y="1471730"/>
              <a:ext cx="6630420" cy="11044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chemeClr val="bg1"/>
                </a:solidFill>
              </a:endParaRPr>
            </a:p>
          </p:txBody>
        </p:sp>
        <p:sp>
          <p:nvSpPr>
            <p:cNvPr id="14" name="TextBox 13"/>
            <p:cNvSpPr txBox="1"/>
            <p:nvPr/>
          </p:nvSpPr>
          <p:spPr>
            <a:xfrm>
              <a:off x="5092192" y="1595998"/>
              <a:ext cx="5827804" cy="831213"/>
            </a:xfrm>
            <a:prstGeom prst="rect">
              <a:avLst/>
            </a:prstGeom>
            <a:grpFill/>
          </p:spPr>
          <p:txBody>
            <a:bodyPr wrap="square" rtlCol="0" anchor="ctr">
              <a:spAutoFit/>
            </a:bodyPr>
            <a:lstStyle/>
            <a:p>
              <a:pPr lvl="0" algn="ctr"/>
              <a:r>
                <a:rPr lang="ka-GE" sz="2000" dirty="0">
                  <a:solidFill>
                    <a:schemeClr val="bg1"/>
                  </a:solidFill>
                  <a:latin typeface="BPG Banner ExtraSquare Caps" panose="02060504020202060204" pitchFamily="18" charset="0"/>
                </a:rPr>
                <a:t>წლიური დანაზოგი ერთი პაციენტის მომსახურებაზე შეადგენს </a:t>
              </a:r>
              <a:r>
                <a:rPr lang="ka-GE" sz="2800" b="1" dirty="0">
                  <a:solidFill>
                    <a:schemeClr val="bg1"/>
                  </a:solidFill>
                  <a:latin typeface="BPG Banner ExtraSquare Caps" panose="02060504020202060204" pitchFamily="18" charset="0"/>
                </a:rPr>
                <a:t>70%</a:t>
              </a:r>
              <a:r>
                <a:rPr lang="ka-GE" sz="2000" b="1" dirty="0">
                  <a:solidFill>
                    <a:schemeClr val="bg1"/>
                  </a:solidFill>
                  <a:latin typeface="BPG Banner ExtraSquare Caps" panose="02060504020202060204" pitchFamily="18" charset="0"/>
                </a:rPr>
                <a:t>-</a:t>
              </a:r>
              <a:r>
                <a:rPr lang="ka-GE" sz="2000" dirty="0">
                  <a:solidFill>
                    <a:schemeClr val="bg1"/>
                  </a:solidFill>
                  <a:latin typeface="BPG Banner ExtraSquare Caps" panose="02060504020202060204" pitchFamily="18" charset="0"/>
                </a:rPr>
                <a:t>ს</a:t>
              </a:r>
              <a:endParaRPr lang="en-US" sz="2000" dirty="0">
                <a:solidFill>
                  <a:schemeClr val="bg1"/>
                </a:solidFill>
                <a:latin typeface="BPG Banner ExtraSquare Caps" panose="02060504020202060204" pitchFamily="18" charset="0"/>
              </a:endParaRPr>
            </a:p>
          </p:txBody>
        </p:sp>
      </p:grpSp>
      <p:grpSp>
        <p:nvGrpSpPr>
          <p:cNvPr id="16" name="Group 15"/>
          <p:cNvGrpSpPr/>
          <p:nvPr/>
        </p:nvGrpSpPr>
        <p:grpSpPr>
          <a:xfrm>
            <a:off x="6810683" y="2761807"/>
            <a:ext cx="5381317" cy="1104199"/>
            <a:chOff x="5447627" y="3268786"/>
            <a:chExt cx="5859147" cy="1104199"/>
          </a:xfrm>
          <a:solidFill>
            <a:srgbClr val="EA5458"/>
          </a:solidFill>
          <a:effectLst>
            <a:outerShdw blurRad="50800" dist="38100" dir="5400000" algn="t" rotWithShape="0">
              <a:prstClr val="black">
                <a:alpha val="40000"/>
              </a:prstClr>
            </a:outerShdw>
          </a:effectLst>
        </p:grpSpPr>
        <p:sp>
          <p:nvSpPr>
            <p:cNvPr id="17" name="Rectangle 16"/>
            <p:cNvSpPr/>
            <p:nvPr/>
          </p:nvSpPr>
          <p:spPr>
            <a:xfrm>
              <a:off x="5447627" y="3268786"/>
              <a:ext cx="5859147" cy="1104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chemeClr val="bg1"/>
                </a:solidFill>
              </a:endParaRPr>
            </a:p>
          </p:txBody>
        </p:sp>
        <p:sp>
          <p:nvSpPr>
            <p:cNvPr id="19" name="TextBox 18"/>
            <p:cNvSpPr txBox="1"/>
            <p:nvPr/>
          </p:nvSpPr>
          <p:spPr>
            <a:xfrm>
              <a:off x="5892983" y="3422240"/>
              <a:ext cx="5143040" cy="830997"/>
            </a:xfrm>
            <a:prstGeom prst="rect">
              <a:avLst/>
            </a:prstGeom>
            <a:grpFill/>
          </p:spPr>
          <p:txBody>
            <a:bodyPr wrap="square" rtlCol="0" anchor="ctr">
              <a:spAutoFit/>
            </a:bodyPr>
            <a:lstStyle/>
            <a:p>
              <a:pPr lvl="0" algn="ctr"/>
              <a:r>
                <a:rPr lang="ka-GE" sz="2000" dirty="0">
                  <a:solidFill>
                    <a:schemeClr val="bg1"/>
                  </a:solidFill>
                  <a:latin typeface="BPG Banner ExtraSquare Caps" panose="02060504020202060204" pitchFamily="18" charset="0"/>
                </a:rPr>
                <a:t>სიკვდილიანობა (ყველა მიზეზით) </a:t>
              </a:r>
            </a:p>
            <a:p>
              <a:pPr lvl="0" algn="ctr"/>
              <a:r>
                <a:rPr lang="ka-GE" sz="2000" dirty="0">
                  <a:solidFill>
                    <a:schemeClr val="bg1"/>
                  </a:solidFill>
                  <a:latin typeface="BPG Banner ExtraSquare Caps" panose="02060504020202060204" pitchFamily="18" charset="0"/>
                </a:rPr>
                <a:t>შემცირდა </a:t>
              </a:r>
              <a:r>
                <a:rPr lang="ka-GE" sz="2800" b="1" dirty="0">
                  <a:solidFill>
                    <a:schemeClr val="bg1"/>
                  </a:solidFill>
                  <a:latin typeface="BPG Banner ExtraSquare Caps" panose="02060504020202060204" pitchFamily="18" charset="0"/>
                </a:rPr>
                <a:t>57%</a:t>
              </a:r>
              <a:r>
                <a:rPr lang="ka-GE" sz="2000" b="1" dirty="0">
                  <a:solidFill>
                    <a:schemeClr val="bg1"/>
                  </a:solidFill>
                  <a:latin typeface="BPG Banner ExtraSquare Caps" panose="02060504020202060204" pitchFamily="18" charset="0"/>
                </a:rPr>
                <a:t>-ით</a:t>
              </a:r>
              <a:endParaRPr lang="en-US" sz="2000" dirty="0">
                <a:solidFill>
                  <a:schemeClr val="bg1"/>
                </a:solidFill>
                <a:latin typeface="BPG Banner ExtraSquare Caps" panose="02060504020202060204" pitchFamily="18" charset="0"/>
              </a:endParaRPr>
            </a:p>
          </p:txBody>
        </p:sp>
      </p:grpSp>
      <p:grpSp>
        <p:nvGrpSpPr>
          <p:cNvPr id="21" name="Group 20"/>
          <p:cNvGrpSpPr/>
          <p:nvPr/>
        </p:nvGrpSpPr>
        <p:grpSpPr>
          <a:xfrm>
            <a:off x="7338098" y="4381694"/>
            <a:ext cx="4853902" cy="1104201"/>
            <a:chOff x="4666071" y="5035626"/>
            <a:chExt cx="6464272" cy="1104201"/>
          </a:xfrm>
          <a:solidFill>
            <a:srgbClr val="006B79"/>
          </a:solidFill>
          <a:effectLst>
            <a:outerShdw blurRad="50800" dist="38100" dir="5400000" algn="t" rotWithShape="0">
              <a:prstClr val="black">
                <a:alpha val="40000"/>
              </a:prstClr>
            </a:outerShdw>
          </a:effectLst>
        </p:grpSpPr>
        <p:sp>
          <p:nvSpPr>
            <p:cNvPr id="22" name="Rectangle 21"/>
            <p:cNvSpPr/>
            <p:nvPr/>
          </p:nvSpPr>
          <p:spPr>
            <a:xfrm>
              <a:off x="4666071" y="5035626"/>
              <a:ext cx="6464272" cy="11042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chemeClr val="bg1"/>
                </a:solidFill>
              </a:endParaRPr>
            </a:p>
          </p:txBody>
        </p:sp>
        <p:sp>
          <p:nvSpPr>
            <p:cNvPr id="23" name="TextBox 22"/>
            <p:cNvSpPr txBox="1"/>
            <p:nvPr/>
          </p:nvSpPr>
          <p:spPr>
            <a:xfrm>
              <a:off x="5371965" y="5189080"/>
              <a:ext cx="5277737" cy="830997"/>
            </a:xfrm>
            <a:prstGeom prst="rect">
              <a:avLst/>
            </a:prstGeom>
            <a:grpFill/>
          </p:spPr>
          <p:txBody>
            <a:bodyPr wrap="square" rtlCol="0" anchor="ctr">
              <a:spAutoFit/>
            </a:bodyPr>
            <a:lstStyle/>
            <a:p>
              <a:pPr lvl="0" algn="ctr"/>
              <a:r>
                <a:rPr lang="ka-GE" sz="2000" dirty="0">
                  <a:solidFill>
                    <a:schemeClr val="bg1"/>
                  </a:solidFill>
                  <a:latin typeface="BPG Banner ExtraSquare Caps" panose="02060504020202060204" pitchFamily="18" charset="0"/>
                </a:rPr>
                <a:t>ჰოსპიტალიზაცია შემცირდა </a:t>
              </a:r>
            </a:p>
            <a:p>
              <a:pPr lvl="0" algn="ctr"/>
              <a:r>
                <a:rPr lang="ka-GE" sz="2800" b="1" dirty="0">
                  <a:solidFill>
                    <a:schemeClr val="bg1"/>
                  </a:solidFill>
                  <a:latin typeface="BPG Banner ExtraSquare Caps" panose="02060504020202060204" pitchFamily="18" charset="0"/>
                </a:rPr>
                <a:t>43% </a:t>
              </a:r>
              <a:r>
                <a:rPr lang="ka-GE" sz="2000" dirty="0">
                  <a:solidFill>
                    <a:schemeClr val="bg1"/>
                  </a:solidFill>
                  <a:latin typeface="BPG Banner ExtraSquare Caps" panose="02060504020202060204" pitchFamily="18" charset="0"/>
                </a:rPr>
                <a:t>-ით</a:t>
              </a:r>
              <a:endParaRPr lang="en-US" sz="2000" b="1" dirty="0">
                <a:solidFill>
                  <a:schemeClr val="bg1"/>
                </a:solidFill>
                <a:latin typeface="BPG Banner ExtraSquare Caps" panose="02060504020202060204" pitchFamily="18" charset="0"/>
              </a:endParaRPr>
            </a:p>
          </p:txBody>
        </p:sp>
      </p:grpSp>
    </p:spTree>
    <p:extLst>
      <p:ext uri="{BB962C8B-B14F-4D97-AF65-F5344CB8AC3E}">
        <p14:creationId xmlns:p14="http://schemas.microsoft.com/office/powerpoint/2010/main" val="2909908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DD1F142-25C5-724B-B40C-0C4F9E36DB58}"/>
              </a:ext>
            </a:extLst>
          </p:cNvPr>
          <p:cNvSpPr>
            <a:spLocks noGrp="1"/>
          </p:cNvSpPr>
          <p:nvPr>
            <p:ph idx="4294967295"/>
          </p:nvPr>
        </p:nvSpPr>
        <p:spPr>
          <a:xfrm>
            <a:off x="803835" y="3697752"/>
            <a:ext cx="3251200" cy="698291"/>
          </a:xfrm>
          <a:prstGeom prst="rect">
            <a:avLst/>
          </a:prstGeom>
        </p:spPr>
        <p:txBody>
          <a:bodyPr>
            <a:normAutofit lnSpcReduction="10000"/>
          </a:bodyPr>
          <a:lstStyle/>
          <a:p>
            <a:pPr marL="0" indent="0" algn="ctr">
              <a:buNone/>
            </a:pPr>
            <a:r>
              <a:rPr lang="ka-GE" sz="1600" dirty="0">
                <a:solidFill>
                  <a:srgbClr val="006B79"/>
                </a:solidFill>
                <a:latin typeface="BPG Banner ExtraSquare Caps" panose="02060504020202060204" pitchFamily="18" charset="0"/>
              </a:rPr>
              <a:t>სოფლის ექიმის პროგრამაში მონაწილე ოჯახის ექიმი</a:t>
            </a:r>
            <a:endParaRPr lang="en-US" sz="1600" dirty="0">
              <a:solidFill>
                <a:srgbClr val="006B79"/>
              </a:solidFill>
              <a:latin typeface="BPG Banner ExtraSquare Caps" panose="02060504020202060204" pitchFamily="18" charset="0"/>
            </a:endParaRPr>
          </a:p>
        </p:txBody>
      </p:sp>
      <p:pic>
        <p:nvPicPr>
          <p:cNvPr id="7" name="Graphic 6" descr="Doctor">
            <a:extLst>
              <a:ext uri="{FF2B5EF4-FFF2-40B4-BE49-F238E27FC236}">
                <a16:creationId xmlns="" xmlns:a16="http://schemas.microsoft.com/office/drawing/2014/main" id="{E535AC10-6B14-FF4F-A2BB-A5236811F85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768075" y="1906268"/>
            <a:ext cx="1292632" cy="1292632"/>
          </a:xfrm>
          <a:prstGeom prst="rect">
            <a:avLst/>
          </a:prstGeom>
        </p:spPr>
      </p:pic>
      <p:sp>
        <p:nvSpPr>
          <p:cNvPr id="8" name="Donut 7">
            <a:extLst>
              <a:ext uri="{FF2B5EF4-FFF2-40B4-BE49-F238E27FC236}">
                <a16:creationId xmlns="" xmlns:a16="http://schemas.microsoft.com/office/drawing/2014/main" id="{1668A2FC-6310-5649-8ABE-450EF043B718}"/>
              </a:ext>
            </a:extLst>
          </p:cNvPr>
          <p:cNvSpPr/>
          <p:nvPr/>
        </p:nvSpPr>
        <p:spPr>
          <a:xfrm>
            <a:off x="5486623" y="2235314"/>
            <a:ext cx="2186824" cy="2201333"/>
          </a:xfrm>
          <a:prstGeom prst="donut">
            <a:avLst>
              <a:gd name="adj" fmla="val 9474"/>
            </a:avLst>
          </a:prstGeom>
          <a:solidFill>
            <a:srgbClr val="21C1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Graphic 11" descr="Programmer">
            <a:extLst>
              <a:ext uri="{FF2B5EF4-FFF2-40B4-BE49-F238E27FC236}">
                <a16:creationId xmlns="" xmlns:a16="http://schemas.microsoft.com/office/drawing/2014/main" id="{ED5E24D7-B559-C047-BF5E-83D5DEBDFD2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979765" y="3065491"/>
            <a:ext cx="1438123" cy="1438123"/>
          </a:xfrm>
          <a:prstGeom prst="rect">
            <a:avLst/>
          </a:prstGeom>
        </p:spPr>
      </p:pic>
      <p:grpSp>
        <p:nvGrpSpPr>
          <p:cNvPr id="19" name="Group 18">
            <a:extLst>
              <a:ext uri="{FF2B5EF4-FFF2-40B4-BE49-F238E27FC236}">
                <a16:creationId xmlns="" xmlns:a16="http://schemas.microsoft.com/office/drawing/2014/main" id="{1C1A9271-5105-474D-82C3-1C482F72AB16}"/>
              </a:ext>
            </a:extLst>
          </p:cNvPr>
          <p:cNvGrpSpPr/>
          <p:nvPr/>
        </p:nvGrpSpPr>
        <p:grpSpPr>
          <a:xfrm>
            <a:off x="5905122" y="2625498"/>
            <a:ext cx="1463525" cy="1455549"/>
            <a:chOff x="4008362" y="3071206"/>
            <a:chExt cx="2544838" cy="2544838"/>
          </a:xfrm>
        </p:grpSpPr>
        <p:pic>
          <p:nvPicPr>
            <p:cNvPr id="16" name="Graphic 15" descr="Cloud Computing">
              <a:extLst>
                <a:ext uri="{FF2B5EF4-FFF2-40B4-BE49-F238E27FC236}">
                  <a16:creationId xmlns="" xmlns:a16="http://schemas.microsoft.com/office/drawing/2014/main" id="{7151DF47-3B62-014D-9D76-F81C0375653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008362" y="3071206"/>
              <a:ext cx="2544838" cy="2544838"/>
            </a:xfrm>
            <a:prstGeom prst="rect">
              <a:avLst/>
            </a:prstGeom>
          </p:spPr>
        </p:pic>
        <p:pic>
          <p:nvPicPr>
            <p:cNvPr id="18" name="Graphic 17" descr="Newspaper">
              <a:extLst>
                <a:ext uri="{FF2B5EF4-FFF2-40B4-BE49-F238E27FC236}">
                  <a16:creationId xmlns="" xmlns:a16="http://schemas.microsoft.com/office/drawing/2014/main" id="{A77521EF-5B89-2B4B-9929-81128C5ACB61}"/>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366381" y="4230268"/>
              <a:ext cx="914399" cy="914399"/>
            </a:xfrm>
            <a:prstGeom prst="rect">
              <a:avLst/>
            </a:prstGeom>
          </p:spPr>
        </p:pic>
      </p:grpSp>
      <p:sp>
        <p:nvSpPr>
          <p:cNvPr id="20" name="Donut 19">
            <a:extLst>
              <a:ext uri="{FF2B5EF4-FFF2-40B4-BE49-F238E27FC236}">
                <a16:creationId xmlns="" xmlns:a16="http://schemas.microsoft.com/office/drawing/2014/main" id="{B97D33B4-1B39-7B4F-8975-28BABC348A6C}"/>
              </a:ext>
            </a:extLst>
          </p:cNvPr>
          <p:cNvSpPr/>
          <p:nvPr/>
        </p:nvSpPr>
        <p:spPr>
          <a:xfrm>
            <a:off x="9819504" y="3031624"/>
            <a:ext cx="1758647" cy="1756660"/>
          </a:xfrm>
          <a:prstGeom prst="donut">
            <a:avLst>
              <a:gd name="adj" fmla="val 9474"/>
            </a:avLst>
          </a:prstGeom>
          <a:solidFill>
            <a:srgbClr val="EA54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a:t>
            </a:r>
          </a:p>
        </p:txBody>
      </p:sp>
      <p:sp>
        <p:nvSpPr>
          <p:cNvPr id="24" name="Donut 23">
            <a:extLst>
              <a:ext uri="{FF2B5EF4-FFF2-40B4-BE49-F238E27FC236}">
                <a16:creationId xmlns="" xmlns:a16="http://schemas.microsoft.com/office/drawing/2014/main" id="{B2DC92B1-BAFF-3B48-82D6-9776ACC7138E}"/>
              </a:ext>
            </a:extLst>
          </p:cNvPr>
          <p:cNvSpPr/>
          <p:nvPr/>
        </p:nvSpPr>
        <p:spPr>
          <a:xfrm>
            <a:off x="1432105" y="1633525"/>
            <a:ext cx="1935801" cy="1956342"/>
          </a:xfrm>
          <a:prstGeom prst="donut">
            <a:avLst>
              <a:gd name="adj" fmla="val 9474"/>
            </a:avLst>
          </a:prstGeom>
          <a:solidFill>
            <a:srgbClr val="006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Content Placeholder 2">
            <a:extLst>
              <a:ext uri="{FF2B5EF4-FFF2-40B4-BE49-F238E27FC236}">
                <a16:creationId xmlns="" xmlns:a16="http://schemas.microsoft.com/office/drawing/2014/main" id="{82733265-8632-FA4C-811A-8BE2D6842581}"/>
              </a:ext>
            </a:extLst>
          </p:cNvPr>
          <p:cNvSpPr txBox="1">
            <a:spLocks/>
          </p:cNvSpPr>
          <p:nvPr/>
        </p:nvSpPr>
        <p:spPr>
          <a:xfrm>
            <a:off x="5039359" y="4537754"/>
            <a:ext cx="3261151" cy="5781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50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504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50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504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504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ka-GE" sz="1600" dirty="0">
                <a:solidFill>
                  <a:srgbClr val="21C1F3"/>
                </a:solidFill>
                <a:latin typeface="BPG Banner ExtraSquare Caps" panose="02060504020202060204" pitchFamily="18" charset="0"/>
              </a:rPr>
              <a:t>ინფორმაცია პაციენტის შესახებ გაიგზავნა სპეციალისტთან </a:t>
            </a:r>
            <a:endParaRPr lang="en-US" sz="1600" dirty="0">
              <a:solidFill>
                <a:srgbClr val="21C1F3"/>
              </a:solidFill>
              <a:latin typeface="BPG Banner ExtraSquare Caps" panose="02060504020202060204" pitchFamily="18" charset="0"/>
            </a:endParaRPr>
          </a:p>
        </p:txBody>
      </p:sp>
      <p:sp>
        <p:nvSpPr>
          <p:cNvPr id="29" name="Content Placeholder 2">
            <a:extLst>
              <a:ext uri="{FF2B5EF4-FFF2-40B4-BE49-F238E27FC236}">
                <a16:creationId xmlns="" xmlns:a16="http://schemas.microsoft.com/office/drawing/2014/main" id="{B302ECF8-BA47-1D4A-8A77-D3FFB6AD921B}"/>
              </a:ext>
            </a:extLst>
          </p:cNvPr>
          <p:cNvSpPr txBox="1">
            <a:spLocks/>
          </p:cNvSpPr>
          <p:nvPr/>
        </p:nvSpPr>
        <p:spPr>
          <a:xfrm>
            <a:off x="9136951" y="4837346"/>
            <a:ext cx="3123749" cy="5781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50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504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50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504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504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ka-GE" sz="1600" dirty="0">
                <a:solidFill>
                  <a:srgbClr val="EA5458"/>
                </a:solidFill>
                <a:latin typeface="BPG Banner ExtraSquare Caps" panose="02060504020202060204" pitchFamily="18" charset="0"/>
              </a:rPr>
              <a:t>სპეციალისტი განიხილავს </a:t>
            </a:r>
            <a:r>
              <a:rPr lang="ka-GE" sz="1600" dirty="0" smtClean="0">
                <a:solidFill>
                  <a:srgbClr val="EA5458"/>
                </a:solidFill>
                <a:latin typeface="BPG Banner ExtraSquare Caps" panose="02060504020202060204" pitchFamily="18" charset="0"/>
              </a:rPr>
              <a:t>და </a:t>
            </a:r>
            <a:r>
              <a:rPr lang="ka-GE" sz="1600" dirty="0">
                <a:solidFill>
                  <a:srgbClr val="EA5458"/>
                </a:solidFill>
                <a:latin typeface="BPG Banner ExtraSquare Caps" panose="02060504020202060204" pitchFamily="18" charset="0"/>
              </a:rPr>
              <a:t>მოკლე დროში უგზავნის რეკომენდაციას</a:t>
            </a:r>
            <a:endParaRPr lang="en-US" sz="1600" dirty="0">
              <a:solidFill>
                <a:srgbClr val="EA5458"/>
              </a:solidFill>
              <a:latin typeface="BPG Banner ExtraSquare Caps" panose="02060504020202060204" pitchFamily="18" charset="0"/>
            </a:endParaRPr>
          </a:p>
        </p:txBody>
      </p:sp>
      <p:sp>
        <p:nvSpPr>
          <p:cNvPr id="37" name="Curved Down Arrow 36">
            <a:extLst>
              <a:ext uri="{FF2B5EF4-FFF2-40B4-BE49-F238E27FC236}">
                <a16:creationId xmlns="" xmlns:a16="http://schemas.microsoft.com/office/drawing/2014/main" id="{7D6B15E5-CD0D-2C4B-B4EE-109A67E7A807}"/>
              </a:ext>
            </a:extLst>
          </p:cNvPr>
          <p:cNvSpPr/>
          <p:nvPr/>
        </p:nvSpPr>
        <p:spPr>
          <a:xfrm rot="11129733">
            <a:off x="2685659" y="5048676"/>
            <a:ext cx="6438927" cy="1580677"/>
          </a:xfrm>
          <a:prstGeom prst="curvedDownArrow">
            <a:avLst>
              <a:gd name="adj1" fmla="val 40900"/>
              <a:gd name="adj2" fmla="val 77205"/>
              <a:gd name="adj3" fmla="val 34316"/>
            </a:avLst>
          </a:prstGeom>
          <a:gradFill flip="none" rotWithShape="1">
            <a:gsLst>
              <a:gs pos="100000">
                <a:srgbClr val="EA5458"/>
              </a:gs>
              <a:gs pos="0">
                <a:srgbClr val="006B79"/>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itle 1">
            <a:extLst>
              <a:ext uri="{FF2B5EF4-FFF2-40B4-BE49-F238E27FC236}">
                <a16:creationId xmlns="" xmlns:a16="http://schemas.microsoft.com/office/drawing/2014/main" id="{AEB64989-E6D3-E848-A2F1-247E8934385B}"/>
              </a:ext>
            </a:extLst>
          </p:cNvPr>
          <p:cNvSpPr txBox="1">
            <a:spLocks/>
          </p:cNvSpPr>
          <p:nvPr/>
        </p:nvSpPr>
        <p:spPr>
          <a:xfrm>
            <a:off x="2247440" y="232763"/>
            <a:ext cx="9944559" cy="1325563"/>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ka-GE" sz="2400" dirty="0">
                <a:solidFill>
                  <a:srgbClr val="374957"/>
                </a:solidFill>
                <a:latin typeface="BPG Banner ExtraSquare Caps" panose="02060504020202060204" pitchFamily="18" charset="0"/>
              </a:rPr>
              <a:t>ტელემედიცინა საქართველოში</a:t>
            </a:r>
            <a:r>
              <a:rPr lang="en-US" sz="2400" dirty="0">
                <a:solidFill>
                  <a:srgbClr val="374957"/>
                </a:solidFill>
                <a:latin typeface="BPG Banner ExtraSquare Caps" panose="02060504020202060204" pitchFamily="18" charset="0"/>
              </a:rPr>
              <a:t> - </a:t>
            </a:r>
            <a:r>
              <a:rPr lang="ka-GE" sz="2400" dirty="0">
                <a:solidFill>
                  <a:srgbClr val="374957"/>
                </a:solidFill>
                <a:latin typeface="BPG Banner ExtraSquare Caps" panose="02060504020202060204" pitchFamily="18" charset="0"/>
              </a:rPr>
              <a:t>ბაზისური მოდელი</a:t>
            </a:r>
            <a:endParaRPr lang="en-US" sz="2400" dirty="0">
              <a:solidFill>
                <a:srgbClr val="374957"/>
              </a:solidFill>
              <a:latin typeface="BPG Banner ExtraSquare Caps" panose="02060504020202060204" pitchFamily="18" charset="0"/>
            </a:endParaRPr>
          </a:p>
        </p:txBody>
      </p:sp>
      <p:sp>
        <p:nvSpPr>
          <p:cNvPr id="4" name="Rectangle 3"/>
          <p:cNvSpPr/>
          <p:nvPr/>
        </p:nvSpPr>
        <p:spPr>
          <a:xfrm>
            <a:off x="2515405" y="987193"/>
            <a:ext cx="9471453" cy="646331"/>
          </a:xfrm>
          <a:prstGeom prst="rect">
            <a:avLst/>
          </a:prstGeom>
        </p:spPr>
        <p:txBody>
          <a:bodyPr wrap="square">
            <a:spAutoFit/>
          </a:bodyPr>
          <a:lstStyle/>
          <a:p>
            <a:pPr algn="ctr"/>
            <a:r>
              <a:rPr lang="ka-GE" dirty="0">
                <a:solidFill>
                  <a:srgbClr val="0E8E77"/>
                </a:solidFill>
                <a:latin typeface="BPG Banner ExtraSquare Caps" panose="02060504020202060204" pitchFamily="18" charset="0"/>
              </a:rPr>
              <a:t>მის დანერგვასთან დაკავშირებული დანახარჯი მინიმალურია და უკავშირდება, მხოლოდ კომპიუტერებისა და ინტერნეტის ხარჯებს. </a:t>
            </a:r>
            <a:endParaRPr lang="tr-TR" dirty="0">
              <a:solidFill>
                <a:srgbClr val="0E8E77"/>
              </a:solidFill>
              <a:latin typeface="BPG Banner ExtraSquare Caps" panose="02060504020202060204" pitchFamily="18" charset="0"/>
            </a:endParaRPr>
          </a:p>
        </p:txBody>
      </p:sp>
      <p:sp>
        <p:nvSpPr>
          <p:cNvPr id="5" name="Curved Right Arrow 4"/>
          <p:cNvSpPr/>
          <p:nvPr/>
        </p:nvSpPr>
        <p:spPr>
          <a:xfrm rot="5400000" flipV="1">
            <a:off x="4112911" y="1535554"/>
            <a:ext cx="793214" cy="1990521"/>
          </a:xfrm>
          <a:prstGeom prst="curvedRightArrow">
            <a:avLst>
              <a:gd name="adj1" fmla="val 50000"/>
              <a:gd name="adj2" fmla="val 41532"/>
              <a:gd name="adj3" fmla="val 25000"/>
            </a:avLst>
          </a:prstGeom>
          <a:gradFill>
            <a:gsLst>
              <a:gs pos="0">
                <a:srgbClr val="006B79"/>
              </a:gs>
              <a:gs pos="100000">
                <a:srgbClr val="21C1F3"/>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urved Right Arrow 21"/>
          <p:cNvSpPr/>
          <p:nvPr/>
        </p:nvSpPr>
        <p:spPr>
          <a:xfrm rot="5400000" flipV="1">
            <a:off x="8400297" y="2181343"/>
            <a:ext cx="793214" cy="1990521"/>
          </a:xfrm>
          <a:prstGeom prst="curvedRightArrow">
            <a:avLst>
              <a:gd name="adj1" fmla="val 50000"/>
              <a:gd name="adj2" fmla="val 41532"/>
              <a:gd name="adj3" fmla="val 25000"/>
            </a:avLst>
          </a:prstGeom>
          <a:gradFill>
            <a:gsLst>
              <a:gs pos="100000">
                <a:srgbClr val="EA5458"/>
              </a:gs>
              <a:gs pos="0">
                <a:srgbClr val="21C1F3"/>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716806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DD1F142-25C5-724B-B40C-0C4F9E36DB58}"/>
              </a:ext>
            </a:extLst>
          </p:cNvPr>
          <p:cNvSpPr>
            <a:spLocks noGrp="1"/>
          </p:cNvSpPr>
          <p:nvPr>
            <p:ph idx="4294967295"/>
          </p:nvPr>
        </p:nvSpPr>
        <p:spPr>
          <a:xfrm>
            <a:off x="803835" y="3697752"/>
            <a:ext cx="3251200" cy="698291"/>
          </a:xfrm>
          <a:prstGeom prst="rect">
            <a:avLst/>
          </a:prstGeom>
        </p:spPr>
        <p:txBody>
          <a:bodyPr>
            <a:noAutofit/>
          </a:bodyPr>
          <a:lstStyle/>
          <a:p>
            <a:pPr marL="0" indent="0" algn="ctr">
              <a:buNone/>
            </a:pPr>
            <a:r>
              <a:rPr lang="ka-GE" sz="1500" dirty="0">
                <a:solidFill>
                  <a:srgbClr val="006B79"/>
                </a:solidFill>
                <a:latin typeface="BPG Banner ExtraSquare Caps" panose="02060504020202060204" pitchFamily="18" charset="0"/>
              </a:rPr>
              <a:t>რაიონული დონის საავადყოფოს ლოკაციიდან  დაშორებული პაციენტი, საიდანაც სპეციალისტთან ხელმისაწვდომობა შეზღუდულია</a:t>
            </a:r>
            <a:endParaRPr lang="en-US" sz="1500" dirty="0">
              <a:solidFill>
                <a:srgbClr val="006B79"/>
              </a:solidFill>
              <a:latin typeface="BPG Banner ExtraSquare Caps" panose="02060504020202060204" pitchFamily="18" charset="0"/>
            </a:endParaRPr>
          </a:p>
        </p:txBody>
      </p:sp>
      <p:sp>
        <p:nvSpPr>
          <p:cNvPr id="8" name="Donut 7">
            <a:extLst>
              <a:ext uri="{FF2B5EF4-FFF2-40B4-BE49-F238E27FC236}">
                <a16:creationId xmlns="" xmlns:a16="http://schemas.microsoft.com/office/drawing/2014/main" id="{1668A2FC-6310-5649-8ABE-450EF043B718}"/>
              </a:ext>
            </a:extLst>
          </p:cNvPr>
          <p:cNvSpPr/>
          <p:nvPr/>
        </p:nvSpPr>
        <p:spPr>
          <a:xfrm>
            <a:off x="5486623" y="2235314"/>
            <a:ext cx="2186824" cy="2201333"/>
          </a:xfrm>
          <a:prstGeom prst="donut">
            <a:avLst>
              <a:gd name="adj" fmla="val 9474"/>
            </a:avLst>
          </a:prstGeom>
          <a:solidFill>
            <a:srgbClr val="21C1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9" name="Group 18">
            <a:extLst>
              <a:ext uri="{FF2B5EF4-FFF2-40B4-BE49-F238E27FC236}">
                <a16:creationId xmlns="" xmlns:a16="http://schemas.microsoft.com/office/drawing/2014/main" id="{1C1A9271-5105-474D-82C3-1C482F72AB16}"/>
              </a:ext>
            </a:extLst>
          </p:cNvPr>
          <p:cNvGrpSpPr/>
          <p:nvPr/>
        </p:nvGrpSpPr>
        <p:grpSpPr>
          <a:xfrm>
            <a:off x="6527433" y="2760753"/>
            <a:ext cx="917389" cy="912389"/>
            <a:chOff x="4008362" y="3071206"/>
            <a:chExt cx="2544838" cy="2544838"/>
          </a:xfrm>
        </p:grpSpPr>
        <p:pic>
          <p:nvPicPr>
            <p:cNvPr id="16" name="Graphic 15" descr="Cloud Computing">
              <a:extLst>
                <a:ext uri="{FF2B5EF4-FFF2-40B4-BE49-F238E27FC236}">
                  <a16:creationId xmlns="" xmlns:a16="http://schemas.microsoft.com/office/drawing/2014/main" id="{7151DF47-3B62-014D-9D76-F81C0375653A}"/>
                </a:ext>
              </a:extLst>
            </p:cNvPr>
            <p:cNvPicPr>
              <a:picLocks noChangeAspect="1"/>
            </p:cNvPicPr>
            <p:nvPr/>
          </p:nvPicPr>
          <p:blipFill>
            <a:blip r:embed="rId3">
              <a:extLst>
                <a:ext uri="{96DAC541-7B7A-43D3-8B79-37D633B846F1}">
                  <asvg:svgBlip xmlns="" xmlns:asvg="http://schemas.microsoft.com/office/drawing/2016/SVG/main" r:embed="rId8"/>
                </a:ext>
              </a:extLst>
            </a:blip>
            <a:stretch>
              <a:fillRect/>
            </a:stretch>
          </p:blipFill>
          <p:spPr>
            <a:xfrm>
              <a:off x="4008362" y="3071206"/>
              <a:ext cx="2544838" cy="2544838"/>
            </a:xfrm>
            <a:prstGeom prst="rect">
              <a:avLst/>
            </a:prstGeom>
          </p:spPr>
        </p:pic>
        <p:pic>
          <p:nvPicPr>
            <p:cNvPr id="18" name="Graphic 17" descr="Newspaper">
              <a:extLst>
                <a:ext uri="{FF2B5EF4-FFF2-40B4-BE49-F238E27FC236}">
                  <a16:creationId xmlns="" xmlns:a16="http://schemas.microsoft.com/office/drawing/2014/main" id="{A77521EF-5B89-2B4B-9929-81128C5ACB61}"/>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366381" y="4230268"/>
              <a:ext cx="914399" cy="914399"/>
            </a:xfrm>
            <a:prstGeom prst="rect">
              <a:avLst/>
            </a:prstGeom>
          </p:spPr>
        </p:pic>
      </p:grpSp>
      <p:sp>
        <p:nvSpPr>
          <p:cNvPr id="20" name="Donut 19">
            <a:extLst>
              <a:ext uri="{FF2B5EF4-FFF2-40B4-BE49-F238E27FC236}">
                <a16:creationId xmlns="" xmlns:a16="http://schemas.microsoft.com/office/drawing/2014/main" id="{B97D33B4-1B39-7B4F-8975-28BABC348A6C}"/>
              </a:ext>
            </a:extLst>
          </p:cNvPr>
          <p:cNvSpPr/>
          <p:nvPr/>
        </p:nvSpPr>
        <p:spPr>
          <a:xfrm>
            <a:off x="9819504" y="3031624"/>
            <a:ext cx="1758647" cy="1756660"/>
          </a:xfrm>
          <a:prstGeom prst="donut">
            <a:avLst>
              <a:gd name="adj" fmla="val 9474"/>
            </a:avLst>
          </a:prstGeom>
          <a:solidFill>
            <a:srgbClr val="EA54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Donut 23">
            <a:extLst>
              <a:ext uri="{FF2B5EF4-FFF2-40B4-BE49-F238E27FC236}">
                <a16:creationId xmlns="" xmlns:a16="http://schemas.microsoft.com/office/drawing/2014/main" id="{B2DC92B1-BAFF-3B48-82D6-9776ACC7138E}"/>
              </a:ext>
            </a:extLst>
          </p:cNvPr>
          <p:cNvSpPr/>
          <p:nvPr/>
        </p:nvSpPr>
        <p:spPr>
          <a:xfrm>
            <a:off x="1432105" y="1685581"/>
            <a:ext cx="1935801" cy="1904285"/>
          </a:xfrm>
          <a:prstGeom prst="donut">
            <a:avLst>
              <a:gd name="adj" fmla="val 9474"/>
            </a:avLst>
          </a:prstGeom>
          <a:solidFill>
            <a:srgbClr val="006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Content Placeholder 2">
            <a:extLst>
              <a:ext uri="{FF2B5EF4-FFF2-40B4-BE49-F238E27FC236}">
                <a16:creationId xmlns="" xmlns:a16="http://schemas.microsoft.com/office/drawing/2014/main" id="{82733265-8632-FA4C-811A-8BE2D6842581}"/>
              </a:ext>
            </a:extLst>
          </p:cNvPr>
          <p:cNvSpPr txBox="1">
            <a:spLocks/>
          </p:cNvSpPr>
          <p:nvPr/>
        </p:nvSpPr>
        <p:spPr>
          <a:xfrm>
            <a:off x="5039359" y="4537754"/>
            <a:ext cx="3261151" cy="5781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50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504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50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504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504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ka-GE" sz="1500" dirty="0">
                <a:solidFill>
                  <a:srgbClr val="21C1F3"/>
                </a:solidFill>
                <a:latin typeface="BPG Banner ExtraSquare Caps" panose="02060504020202060204" pitchFamily="18" charset="0"/>
              </a:rPr>
              <a:t>ოჯახის/სოფლის ექიმი ადგილზე ატარებს გამოკვლევას. ხდება მონაცემების გადაცემა სპეციალისტთან ტელეკომუნიკაციის აპარატურის გამოყენებით</a:t>
            </a:r>
            <a:endParaRPr lang="en-US" sz="1500" dirty="0">
              <a:solidFill>
                <a:srgbClr val="21C1F3"/>
              </a:solidFill>
              <a:latin typeface="BPG Banner ExtraSquare Caps" panose="02060504020202060204" pitchFamily="18" charset="0"/>
            </a:endParaRPr>
          </a:p>
          <a:p>
            <a:pPr marL="0" indent="0" algn="ctr">
              <a:buNone/>
            </a:pPr>
            <a:endParaRPr lang="en-US" sz="1500" dirty="0">
              <a:solidFill>
                <a:srgbClr val="21C1F3"/>
              </a:solidFill>
              <a:latin typeface="BPG Banner ExtraSquare Caps" panose="02060504020202060204" pitchFamily="18" charset="0"/>
            </a:endParaRPr>
          </a:p>
        </p:txBody>
      </p:sp>
      <p:sp>
        <p:nvSpPr>
          <p:cNvPr id="29" name="Content Placeholder 2">
            <a:extLst>
              <a:ext uri="{FF2B5EF4-FFF2-40B4-BE49-F238E27FC236}">
                <a16:creationId xmlns="" xmlns:a16="http://schemas.microsoft.com/office/drawing/2014/main" id="{B302ECF8-BA47-1D4A-8A77-D3FFB6AD921B}"/>
              </a:ext>
            </a:extLst>
          </p:cNvPr>
          <p:cNvSpPr txBox="1">
            <a:spLocks/>
          </p:cNvSpPr>
          <p:nvPr/>
        </p:nvSpPr>
        <p:spPr>
          <a:xfrm>
            <a:off x="9136951" y="4837346"/>
            <a:ext cx="3123749" cy="5781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50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504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50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504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504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ka-GE" sz="1500" dirty="0">
                <a:solidFill>
                  <a:srgbClr val="EA5458"/>
                </a:solidFill>
                <a:latin typeface="BPG Banner ExtraSquare Caps" panose="02060504020202060204" pitchFamily="18" charset="0"/>
              </a:rPr>
              <a:t>სპეციალისტი განიხილავს და მოკლე დროში აგზავნის </a:t>
            </a:r>
            <a:r>
              <a:rPr lang="ka-GE" sz="1500" dirty="0" smtClean="0">
                <a:solidFill>
                  <a:srgbClr val="EA5458"/>
                </a:solidFill>
                <a:latin typeface="BPG Banner ExtraSquare Caps" panose="02060504020202060204" pitchFamily="18" charset="0"/>
              </a:rPr>
              <a:t>დასკვნას</a:t>
            </a:r>
            <a:endParaRPr lang="en-US" sz="1500" dirty="0">
              <a:solidFill>
                <a:srgbClr val="EA5458"/>
              </a:solidFill>
              <a:latin typeface="BPG Banner ExtraSquare Caps" panose="02060504020202060204" pitchFamily="18" charset="0"/>
            </a:endParaRPr>
          </a:p>
        </p:txBody>
      </p:sp>
      <p:sp>
        <p:nvSpPr>
          <p:cNvPr id="37" name="Curved Down Arrow 36">
            <a:extLst>
              <a:ext uri="{FF2B5EF4-FFF2-40B4-BE49-F238E27FC236}">
                <a16:creationId xmlns="" xmlns:a16="http://schemas.microsoft.com/office/drawing/2014/main" id="{7D6B15E5-CD0D-2C4B-B4EE-109A67E7A807}"/>
              </a:ext>
            </a:extLst>
          </p:cNvPr>
          <p:cNvSpPr/>
          <p:nvPr/>
        </p:nvSpPr>
        <p:spPr>
          <a:xfrm rot="11129733">
            <a:off x="2685659" y="5048676"/>
            <a:ext cx="6438927" cy="1580677"/>
          </a:xfrm>
          <a:prstGeom prst="curvedDownArrow">
            <a:avLst>
              <a:gd name="adj1" fmla="val 40900"/>
              <a:gd name="adj2" fmla="val 77205"/>
              <a:gd name="adj3" fmla="val 34316"/>
            </a:avLst>
          </a:prstGeom>
          <a:gradFill flip="none" rotWithShape="1">
            <a:gsLst>
              <a:gs pos="100000">
                <a:srgbClr val="EA5458"/>
              </a:gs>
              <a:gs pos="0">
                <a:srgbClr val="006B79"/>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itle 1">
            <a:extLst>
              <a:ext uri="{FF2B5EF4-FFF2-40B4-BE49-F238E27FC236}">
                <a16:creationId xmlns="" xmlns:a16="http://schemas.microsoft.com/office/drawing/2014/main" id="{AEB64989-E6D3-E848-A2F1-247E8934385B}"/>
              </a:ext>
            </a:extLst>
          </p:cNvPr>
          <p:cNvSpPr txBox="1">
            <a:spLocks/>
          </p:cNvSpPr>
          <p:nvPr/>
        </p:nvSpPr>
        <p:spPr>
          <a:xfrm>
            <a:off x="2247440" y="232763"/>
            <a:ext cx="9944559" cy="1325563"/>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ka-GE" sz="2400" dirty="0">
                <a:solidFill>
                  <a:srgbClr val="374957"/>
                </a:solidFill>
                <a:latin typeface="BPG Banner ExtraSquare Caps" panose="02060504020202060204" pitchFamily="18" charset="0"/>
              </a:rPr>
              <a:t>ტელემედიცინა საქართველოში</a:t>
            </a:r>
            <a:r>
              <a:rPr lang="en-US" sz="2400" dirty="0">
                <a:solidFill>
                  <a:srgbClr val="374957"/>
                </a:solidFill>
                <a:latin typeface="BPG Banner ExtraSquare Caps" panose="02060504020202060204" pitchFamily="18" charset="0"/>
              </a:rPr>
              <a:t> - </a:t>
            </a:r>
            <a:r>
              <a:rPr lang="ka-GE" sz="2400" dirty="0" smtClean="0">
                <a:solidFill>
                  <a:srgbClr val="374957"/>
                </a:solidFill>
                <a:latin typeface="BPG Banner ExtraSquare Caps" panose="02060504020202060204" pitchFamily="18" charset="0"/>
              </a:rPr>
              <a:t>მეორე </a:t>
            </a:r>
            <a:r>
              <a:rPr lang="ka-GE" sz="2400" dirty="0">
                <a:solidFill>
                  <a:srgbClr val="374957"/>
                </a:solidFill>
                <a:latin typeface="BPG Banner ExtraSquare Caps" panose="02060504020202060204" pitchFamily="18" charset="0"/>
              </a:rPr>
              <a:t>მოდელი</a:t>
            </a:r>
            <a:endParaRPr lang="en-US" sz="2400" dirty="0">
              <a:solidFill>
                <a:srgbClr val="374957"/>
              </a:solidFill>
              <a:latin typeface="BPG Banner ExtraSquare Caps" panose="02060504020202060204" pitchFamily="18" charset="0"/>
            </a:endParaRPr>
          </a:p>
        </p:txBody>
      </p:sp>
      <p:sp>
        <p:nvSpPr>
          <p:cNvPr id="4" name="Rectangle 3"/>
          <p:cNvSpPr/>
          <p:nvPr/>
        </p:nvSpPr>
        <p:spPr>
          <a:xfrm>
            <a:off x="2515405" y="987193"/>
            <a:ext cx="9471453" cy="923330"/>
          </a:xfrm>
          <a:prstGeom prst="rect">
            <a:avLst/>
          </a:prstGeom>
        </p:spPr>
        <p:txBody>
          <a:bodyPr wrap="square">
            <a:spAutoFit/>
          </a:bodyPr>
          <a:lstStyle/>
          <a:p>
            <a:pPr algn="ctr"/>
            <a:r>
              <a:rPr lang="ka-GE" dirty="0">
                <a:solidFill>
                  <a:srgbClr val="0E8E77"/>
                </a:solidFill>
                <a:latin typeface="BPG Banner ExtraSquare Caps" panose="02060504020202060204" pitchFamily="18" charset="0"/>
              </a:rPr>
              <a:t>ეფექტურობის უზრუნველყოფისთვის ამ ტიპის ციფრული სერვისის განვითარება რეკომენდებულია ამბულატორიებში, რომლებიც ემსახურება 3000-ზე მეტ მოსახლეობას</a:t>
            </a:r>
            <a:endParaRPr lang="en-US" b="1" dirty="0">
              <a:solidFill>
                <a:srgbClr val="0E8E77"/>
              </a:solidFill>
              <a:latin typeface="BPG Banner ExtraSquare Caps" panose="02060504020202060204" pitchFamily="18" charset="0"/>
            </a:endParaRPr>
          </a:p>
        </p:txBody>
      </p:sp>
      <p:sp>
        <p:nvSpPr>
          <p:cNvPr id="5" name="Curved Right Arrow 4"/>
          <p:cNvSpPr/>
          <p:nvPr/>
        </p:nvSpPr>
        <p:spPr>
          <a:xfrm rot="5400000" flipV="1">
            <a:off x="4112911" y="1535554"/>
            <a:ext cx="793214" cy="1990521"/>
          </a:xfrm>
          <a:prstGeom prst="curvedRightArrow">
            <a:avLst>
              <a:gd name="adj1" fmla="val 50000"/>
              <a:gd name="adj2" fmla="val 41532"/>
              <a:gd name="adj3" fmla="val 25000"/>
            </a:avLst>
          </a:prstGeom>
          <a:gradFill>
            <a:gsLst>
              <a:gs pos="0">
                <a:srgbClr val="006B79"/>
              </a:gs>
              <a:gs pos="100000">
                <a:srgbClr val="21C1F3"/>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urved Right Arrow 21"/>
          <p:cNvSpPr/>
          <p:nvPr/>
        </p:nvSpPr>
        <p:spPr>
          <a:xfrm rot="5400000" flipV="1">
            <a:off x="8400297" y="2181343"/>
            <a:ext cx="793214" cy="1990521"/>
          </a:xfrm>
          <a:prstGeom prst="curvedRightArrow">
            <a:avLst>
              <a:gd name="adj1" fmla="val 50000"/>
              <a:gd name="adj2" fmla="val 41532"/>
              <a:gd name="adj3" fmla="val 25000"/>
            </a:avLst>
          </a:prstGeom>
          <a:gradFill>
            <a:gsLst>
              <a:gs pos="100000">
                <a:srgbClr val="EA5458"/>
              </a:gs>
              <a:gs pos="0">
                <a:srgbClr val="21C1F3"/>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Graphic 14" descr="Teacher">
            <a:extLst>
              <a:ext uri="{FF2B5EF4-FFF2-40B4-BE49-F238E27FC236}">
                <a16:creationId xmlns="" xmlns:a16="http://schemas.microsoft.com/office/drawing/2014/main" id="{A323BED9-3F84-0B4D-99DF-8A47EEE85724}"/>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0106702" y="3288438"/>
            <a:ext cx="1219504" cy="1219504"/>
          </a:xfrm>
          <a:prstGeom prst="rect">
            <a:avLst/>
          </a:prstGeom>
        </p:spPr>
      </p:pic>
      <p:pic>
        <p:nvPicPr>
          <p:cNvPr id="25" name="Graphic 21" descr="Heartbeat">
            <a:extLst>
              <a:ext uri="{FF2B5EF4-FFF2-40B4-BE49-F238E27FC236}">
                <a16:creationId xmlns="" xmlns:a16="http://schemas.microsoft.com/office/drawing/2014/main" id="{CCD738EF-6FAF-FE4D-87A1-B7FE69979880}"/>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0563297" y="3548135"/>
            <a:ext cx="529750" cy="529750"/>
          </a:xfrm>
          <a:prstGeom prst="rect">
            <a:avLst/>
          </a:prstGeom>
        </p:spPr>
      </p:pic>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76491" y="1896080"/>
            <a:ext cx="1305887" cy="1305887"/>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03254" y="2870269"/>
            <a:ext cx="995676" cy="995676"/>
          </a:xfrm>
          <a:prstGeom prst="rect">
            <a:avLst/>
          </a:prstGeom>
        </p:spPr>
      </p:pic>
    </p:spTree>
    <p:extLst>
      <p:ext uri="{BB962C8B-B14F-4D97-AF65-F5344CB8AC3E}">
        <p14:creationId xmlns:p14="http://schemas.microsoft.com/office/powerpoint/2010/main" val="40669792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DD1F142-25C5-724B-B40C-0C4F9E36DB58}"/>
              </a:ext>
            </a:extLst>
          </p:cNvPr>
          <p:cNvSpPr>
            <a:spLocks noGrp="1"/>
          </p:cNvSpPr>
          <p:nvPr>
            <p:ph idx="4294967295"/>
          </p:nvPr>
        </p:nvSpPr>
        <p:spPr>
          <a:xfrm>
            <a:off x="803835" y="3246060"/>
            <a:ext cx="3251200" cy="698291"/>
          </a:xfrm>
          <a:prstGeom prst="rect">
            <a:avLst/>
          </a:prstGeom>
        </p:spPr>
        <p:txBody>
          <a:bodyPr>
            <a:noAutofit/>
          </a:bodyPr>
          <a:lstStyle/>
          <a:p>
            <a:pPr marL="0" indent="0" algn="ctr">
              <a:buNone/>
            </a:pPr>
            <a:r>
              <a:rPr lang="ka-GE" sz="1400" dirty="0">
                <a:solidFill>
                  <a:srgbClr val="006B79"/>
                </a:solidFill>
                <a:latin typeface="BPG Banner ExtraSquare Caps" panose="02060504020202060204" pitchFamily="18" charset="0"/>
              </a:rPr>
              <a:t>გეოგრაფიულად რთულად მისადგომი საექთნო პუნქტი</a:t>
            </a:r>
            <a:r>
              <a:rPr lang="en-US" sz="1400" dirty="0">
                <a:solidFill>
                  <a:srgbClr val="006B79"/>
                </a:solidFill>
                <a:latin typeface="BPG Banner ExtraSquare Caps" panose="02060504020202060204" pitchFamily="18" charset="0"/>
              </a:rPr>
              <a:t> </a:t>
            </a:r>
            <a:r>
              <a:rPr lang="ka-GE" sz="1400" dirty="0">
                <a:solidFill>
                  <a:srgbClr val="006B79"/>
                </a:solidFill>
                <a:latin typeface="BPG Banner ExtraSquare Caps" panose="02060504020202060204" pitchFamily="18" charset="0"/>
              </a:rPr>
              <a:t>აღჭურვილია პაციენტის მონიტორინგისა და ადრეული დიაგნოსტიკის აპარატურით </a:t>
            </a:r>
            <a:endParaRPr lang="en-US" sz="1400" dirty="0">
              <a:solidFill>
                <a:srgbClr val="006B79"/>
              </a:solidFill>
              <a:latin typeface="BPG Banner ExtraSquare Caps" panose="02060504020202060204" pitchFamily="18" charset="0"/>
            </a:endParaRPr>
          </a:p>
        </p:txBody>
      </p:sp>
      <p:sp>
        <p:nvSpPr>
          <p:cNvPr id="8" name="Donut 7">
            <a:extLst>
              <a:ext uri="{FF2B5EF4-FFF2-40B4-BE49-F238E27FC236}">
                <a16:creationId xmlns="" xmlns:a16="http://schemas.microsoft.com/office/drawing/2014/main" id="{1668A2FC-6310-5649-8ABE-450EF043B718}"/>
              </a:ext>
            </a:extLst>
          </p:cNvPr>
          <p:cNvSpPr/>
          <p:nvPr/>
        </p:nvSpPr>
        <p:spPr>
          <a:xfrm>
            <a:off x="5486623" y="1783622"/>
            <a:ext cx="2186824" cy="2201333"/>
          </a:xfrm>
          <a:prstGeom prst="donut">
            <a:avLst>
              <a:gd name="adj" fmla="val 9474"/>
            </a:avLst>
          </a:prstGeom>
          <a:solidFill>
            <a:srgbClr val="21C1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9" name="Group 18">
            <a:extLst>
              <a:ext uri="{FF2B5EF4-FFF2-40B4-BE49-F238E27FC236}">
                <a16:creationId xmlns="" xmlns:a16="http://schemas.microsoft.com/office/drawing/2014/main" id="{1C1A9271-5105-474D-82C3-1C482F72AB16}"/>
              </a:ext>
            </a:extLst>
          </p:cNvPr>
          <p:cNvGrpSpPr/>
          <p:nvPr/>
        </p:nvGrpSpPr>
        <p:grpSpPr>
          <a:xfrm>
            <a:off x="6527433" y="2309061"/>
            <a:ext cx="917389" cy="912389"/>
            <a:chOff x="4008362" y="3071206"/>
            <a:chExt cx="2544838" cy="2544838"/>
          </a:xfrm>
        </p:grpSpPr>
        <p:pic>
          <p:nvPicPr>
            <p:cNvPr id="16" name="Graphic 15" descr="Cloud Computing">
              <a:extLst>
                <a:ext uri="{FF2B5EF4-FFF2-40B4-BE49-F238E27FC236}">
                  <a16:creationId xmlns="" xmlns:a16="http://schemas.microsoft.com/office/drawing/2014/main" id="{7151DF47-3B62-014D-9D76-F81C0375653A}"/>
                </a:ext>
              </a:extLst>
            </p:cNvPr>
            <p:cNvPicPr>
              <a:picLocks noChangeAspect="1"/>
            </p:cNvPicPr>
            <p:nvPr/>
          </p:nvPicPr>
          <p:blipFill>
            <a:blip r:embed="rId3">
              <a:extLst>
                <a:ext uri="{96DAC541-7B7A-43D3-8B79-37D633B846F1}">
                  <asvg:svgBlip xmlns="" xmlns:asvg="http://schemas.microsoft.com/office/drawing/2016/SVG/main" r:embed="rId8"/>
                </a:ext>
              </a:extLst>
            </a:blip>
            <a:stretch>
              <a:fillRect/>
            </a:stretch>
          </p:blipFill>
          <p:spPr>
            <a:xfrm>
              <a:off x="4008362" y="3071206"/>
              <a:ext cx="2544838" cy="2544838"/>
            </a:xfrm>
            <a:prstGeom prst="rect">
              <a:avLst/>
            </a:prstGeom>
          </p:spPr>
        </p:pic>
        <p:pic>
          <p:nvPicPr>
            <p:cNvPr id="18" name="Graphic 17" descr="Newspaper">
              <a:extLst>
                <a:ext uri="{FF2B5EF4-FFF2-40B4-BE49-F238E27FC236}">
                  <a16:creationId xmlns="" xmlns:a16="http://schemas.microsoft.com/office/drawing/2014/main" id="{A77521EF-5B89-2B4B-9929-81128C5ACB61}"/>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366381" y="4230268"/>
              <a:ext cx="914399" cy="914399"/>
            </a:xfrm>
            <a:prstGeom prst="rect">
              <a:avLst/>
            </a:prstGeom>
          </p:spPr>
        </p:pic>
      </p:grpSp>
      <p:sp>
        <p:nvSpPr>
          <p:cNvPr id="20" name="Donut 19">
            <a:extLst>
              <a:ext uri="{FF2B5EF4-FFF2-40B4-BE49-F238E27FC236}">
                <a16:creationId xmlns="" xmlns:a16="http://schemas.microsoft.com/office/drawing/2014/main" id="{B97D33B4-1B39-7B4F-8975-28BABC348A6C}"/>
              </a:ext>
            </a:extLst>
          </p:cNvPr>
          <p:cNvSpPr/>
          <p:nvPr/>
        </p:nvSpPr>
        <p:spPr>
          <a:xfrm>
            <a:off x="9819504" y="2579932"/>
            <a:ext cx="1758647" cy="1756660"/>
          </a:xfrm>
          <a:prstGeom prst="donut">
            <a:avLst>
              <a:gd name="adj" fmla="val 9474"/>
            </a:avLst>
          </a:prstGeom>
          <a:solidFill>
            <a:srgbClr val="EA54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Donut 23">
            <a:extLst>
              <a:ext uri="{FF2B5EF4-FFF2-40B4-BE49-F238E27FC236}">
                <a16:creationId xmlns="" xmlns:a16="http://schemas.microsoft.com/office/drawing/2014/main" id="{B2DC92B1-BAFF-3B48-82D6-9776ACC7138E}"/>
              </a:ext>
            </a:extLst>
          </p:cNvPr>
          <p:cNvSpPr/>
          <p:nvPr/>
        </p:nvSpPr>
        <p:spPr>
          <a:xfrm>
            <a:off x="1432105" y="1233889"/>
            <a:ext cx="1935801" cy="1904285"/>
          </a:xfrm>
          <a:prstGeom prst="donut">
            <a:avLst>
              <a:gd name="adj" fmla="val 9474"/>
            </a:avLst>
          </a:prstGeom>
          <a:solidFill>
            <a:srgbClr val="006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Content Placeholder 2">
            <a:extLst>
              <a:ext uri="{FF2B5EF4-FFF2-40B4-BE49-F238E27FC236}">
                <a16:creationId xmlns="" xmlns:a16="http://schemas.microsoft.com/office/drawing/2014/main" id="{82733265-8632-FA4C-811A-8BE2D6842581}"/>
              </a:ext>
            </a:extLst>
          </p:cNvPr>
          <p:cNvSpPr txBox="1">
            <a:spLocks/>
          </p:cNvSpPr>
          <p:nvPr/>
        </p:nvSpPr>
        <p:spPr>
          <a:xfrm>
            <a:off x="5039359" y="4086062"/>
            <a:ext cx="3261151" cy="5781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50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504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50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504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504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ka-GE" sz="1400" dirty="0">
                <a:solidFill>
                  <a:srgbClr val="21C1F3"/>
                </a:solidFill>
                <a:latin typeface="BPG Banner ExtraSquare Caps" panose="02060504020202060204" pitchFamily="18" charset="0"/>
              </a:rPr>
              <a:t>ექთანი ადგილზე ატარებს გამოკვლევას</a:t>
            </a:r>
            <a:r>
              <a:rPr lang="en-US" sz="1400" dirty="0">
                <a:solidFill>
                  <a:srgbClr val="21C1F3"/>
                </a:solidFill>
                <a:latin typeface="BPG Banner ExtraSquare Caps" panose="02060504020202060204" pitchFamily="18" charset="0"/>
              </a:rPr>
              <a:t> </a:t>
            </a:r>
            <a:r>
              <a:rPr lang="ka-GE" sz="1400" dirty="0">
                <a:solidFill>
                  <a:srgbClr val="21C1F3"/>
                </a:solidFill>
                <a:latin typeface="BPG Banner ExtraSquare Caps" panose="02060504020202060204" pitchFamily="18" charset="0"/>
              </a:rPr>
              <a:t>და</a:t>
            </a:r>
            <a:r>
              <a:rPr lang="en-US" sz="1400" dirty="0">
                <a:solidFill>
                  <a:srgbClr val="21C1F3"/>
                </a:solidFill>
                <a:latin typeface="BPG Banner ExtraSquare Caps" panose="02060504020202060204" pitchFamily="18" charset="0"/>
              </a:rPr>
              <a:t> </a:t>
            </a:r>
            <a:r>
              <a:rPr lang="ka-GE" sz="1400" dirty="0">
                <a:solidFill>
                  <a:srgbClr val="21C1F3"/>
                </a:solidFill>
                <a:latin typeface="BPG Banner ExtraSquare Caps" panose="02060504020202060204" pitchFamily="18" charset="0"/>
              </a:rPr>
              <a:t>აგზავნის ინფორმაციას უახლოეს ამბოლატირიებში მომუშავე ოჯახის ექიმთან</a:t>
            </a:r>
            <a:endParaRPr lang="en-US" sz="1400" dirty="0">
              <a:solidFill>
                <a:srgbClr val="21C1F3"/>
              </a:solidFill>
              <a:latin typeface="BPG Banner ExtraSquare Caps" panose="02060504020202060204" pitchFamily="18" charset="0"/>
            </a:endParaRPr>
          </a:p>
        </p:txBody>
      </p:sp>
      <p:sp>
        <p:nvSpPr>
          <p:cNvPr id="29" name="Content Placeholder 2">
            <a:extLst>
              <a:ext uri="{FF2B5EF4-FFF2-40B4-BE49-F238E27FC236}">
                <a16:creationId xmlns="" xmlns:a16="http://schemas.microsoft.com/office/drawing/2014/main" id="{B302ECF8-BA47-1D4A-8A77-D3FFB6AD921B}"/>
              </a:ext>
            </a:extLst>
          </p:cNvPr>
          <p:cNvSpPr txBox="1">
            <a:spLocks/>
          </p:cNvSpPr>
          <p:nvPr/>
        </p:nvSpPr>
        <p:spPr>
          <a:xfrm>
            <a:off x="9136951" y="4385654"/>
            <a:ext cx="3123749" cy="5781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50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504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50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504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504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ka-GE" sz="1400" dirty="0">
                <a:solidFill>
                  <a:srgbClr val="EA5458"/>
                </a:solidFill>
                <a:latin typeface="BPG Banner ExtraSquare Caps" panose="02060504020202060204" pitchFamily="18" charset="0"/>
              </a:rPr>
              <a:t>ექიმი განიხილავს და მოკლე ვადაში აგზავნის დასკვნას</a:t>
            </a:r>
            <a:endParaRPr lang="en-US" sz="1400" dirty="0">
              <a:solidFill>
                <a:srgbClr val="EA5458"/>
              </a:solidFill>
              <a:latin typeface="BPG Banner ExtraSquare Caps" panose="02060504020202060204" pitchFamily="18" charset="0"/>
            </a:endParaRPr>
          </a:p>
        </p:txBody>
      </p:sp>
      <p:sp>
        <p:nvSpPr>
          <p:cNvPr id="37" name="Curved Down Arrow 36">
            <a:extLst>
              <a:ext uri="{FF2B5EF4-FFF2-40B4-BE49-F238E27FC236}">
                <a16:creationId xmlns="" xmlns:a16="http://schemas.microsoft.com/office/drawing/2014/main" id="{7D6B15E5-CD0D-2C4B-B4EE-109A67E7A807}"/>
              </a:ext>
            </a:extLst>
          </p:cNvPr>
          <p:cNvSpPr/>
          <p:nvPr/>
        </p:nvSpPr>
        <p:spPr>
          <a:xfrm rot="11129733">
            <a:off x="2685659" y="4596984"/>
            <a:ext cx="6438927" cy="1580677"/>
          </a:xfrm>
          <a:prstGeom prst="curvedDownArrow">
            <a:avLst>
              <a:gd name="adj1" fmla="val 40900"/>
              <a:gd name="adj2" fmla="val 77205"/>
              <a:gd name="adj3" fmla="val 34316"/>
            </a:avLst>
          </a:prstGeom>
          <a:gradFill flip="none" rotWithShape="1">
            <a:gsLst>
              <a:gs pos="100000">
                <a:srgbClr val="EA5458"/>
              </a:gs>
              <a:gs pos="0">
                <a:srgbClr val="006B79"/>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itle 1">
            <a:extLst>
              <a:ext uri="{FF2B5EF4-FFF2-40B4-BE49-F238E27FC236}">
                <a16:creationId xmlns="" xmlns:a16="http://schemas.microsoft.com/office/drawing/2014/main" id="{AEB64989-E6D3-E848-A2F1-247E8934385B}"/>
              </a:ext>
            </a:extLst>
          </p:cNvPr>
          <p:cNvSpPr txBox="1">
            <a:spLocks/>
          </p:cNvSpPr>
          <p:nvPr/>
        </p:nvSpPr>
        <p:spPr>
          <a:xfrm>
            <a:off x="2247440" y="232763"/>
            <a:ext cx="9944559" cy="1325563"/>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ka-GE" sz="2400" dirty="0">
                <a:solidFill>
                  <a:srgbClr val="374957"/>
                </a:solidFill>
                <a:latin typeface="BPG Banner ExtraSquare Caps" panose="02060504020202060204" pitchFamily="18" charset="0"/>
              </a:rPr>
              <a:t>ტელემედიცინა საქართველოში</a:t>
            </a:r>
            <a:r>
              <a:rPr lang="en-US" sz="2400" dirty="0">
                <a:solidFill>
                  <a:srgbClr val="374957"/>
                </a:solidFill>
                <a:latin typeface="BPG Banner ExtraSquare Caps" panose="02060504020202060204" pitchFamily="18" charset="0"/>
              </a:rPr>
              <a:t> - </a:t>
            </a:r>
            <a:r>
              <a:rPr lang="ka-GE" sz="2400" dirty="0" smtClean="0">
                <a:solidFill>
                  <a:srgbClr val="374957"/>
                </a:solidFill>
                <a:latin typeface="BPG Banner ExtraSquare Caps" panose="02060504020202060204" pitchFamily="18" charset="0"/>
              </a:rPr>
              <a:t>მესამე </a:t>
            </a:r>
            <a:r>
              <a:rPr lang="ka-GE" sz="2400" dirty="0">
                <a:solidFill>
                  <a:srgbClr val="374957"/>
                </a:solidFill>
                <a:latin typeface="BPG Banner ExtraSquare Caps" panose="02060504020202060204" pitchFamily="18" charset="0"/>
              </a:rPr>
              <a:t>მოდელი</a:t>
            </a:r>
            <a:endParaRPr lang="en-US" sz="2400" dirty="0">
              <a:solidFill>
                <a:srgbClr val="374957"/>
              </a:solidFill>
              <a:latin typeface="BPG Banner ExtraSquare Caps" panose="02060504020202060204" pitchFamily="18" charset="0"/>
            </a:endParaRPr>
          </a:p>
        </p:txBody>
      </p:sp>
      <p:sp>
        <p:nvSpPr>
          <p:cNvPr id="5" name="Curved Right Arrow 4"/>
          <p:cNvSpPr/>
          <p:nvPr/>
        </p:nvSpPr>
        <p:spPr>
          <a:xfrm rot="5400000" flipV="1">
            <a:off x="4112911" y="1083862"/>
            <a:ext cx="793214" cy="1990521"/>
          </a:xfrm>
          <a:prstGeom prst="curvedRightArrow">
            <a:avLst>
              <a:gd name="adj1" fmla="val 50000"/>
              <a:gd name="adj2" fmla="val 41532"/>
              <a:gd name="adj3" fmla="val 25000"/>
            </a:avLst>
          </a:prstGeom>
          <a:gradFill>
            <a:gsLst>
              <a:gs pos="0">
                <a:srgbClr val="006B79"/>
              </a:gs>
              <a:gs pos="100000">
                <a:srgbClr val="21C1F3"/>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urved Right Arrow 21"/>
          <p:cNvSpPr/>
          <p:nvPr/>
        </p:nvSpPr>
        <p:spPr>
          <a:xfrm rot="5400000" flipV="1">
            <a:off x="8400297" y="1729651"/>
            <a:ext cx="793214" cy="1990521"/>
          </a:xfrm>
          <a:prstGeom prst="curvedRightArrow">
            <a:avLst>
              <a:gd name="adj1" fmla="val 50000"/>
              <a:gd name="adj2" fmla="val 41532"/>
              <a:gd name="adj3" fmla="val 25000"/>
            </a:avLst>
          </a:prstGeom>
          <a:gradFill>
            <a:gsLst>
              <a:gs pos="100000">
                <a:srgbClr val="EA5458"/>
              </a:gs>
              <a:gs pos="0">
                <a:srgbClr val="21C1F3"/>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Graphic 14" descr="Teacher">
            <a:extLst>
              <a:ext uri="{FF2B5EF4-FFF2-40B4-BE49-F238E27FC236}">
                <a16:creationId xmlns="" xmlns:a16="http://schemas.microsoft.com/office/drawing/2014/main" id="{A323BED9-3F84-0B4D-99DF-8A47EEE85724}"/>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0106702" y="2836746"/>
            <a:ext cx="1219504" cy="1219504"/>
          </a:xfrm>
          <a:prstGeom prst="rect">
            <a:avLst/>
          </a:prstGeom>
        </p:spPr>
      </p:pic>
      <p:pic>
        <p:nvPicPr>
          <p:cNvPr id="25" name="Graphic 21" descr="Heartbeat">
            <a:extLst>
              <a:ext uri="{FF2B5EF4-FFF2-40B4-BE49-F238E27FC236}">
                <a16:creationId xmlns="" xmlns:a16="http://schemas.microsoft.com/office/drawing/2014/main" id="{CCD738EF-6FAF-FE4D-87A1-B7FE69979880}"/>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0563297" y="3096443"/>
            <a:ext cx="529750" cy="529750"/>
          </a:xfrm>
          <a:prstGeom prst="rect">
            <a:avLst/>
          </a:prstGeom>
        </p:spPr>
      </p:pic>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3254" y="2418577"/>
            <a:ext cx="995676" cy="995676"/>
          </a:xfrm>
          <a:prstGeom prst="rect">
            <a:avLst/>
          </a:prstGeom>
        </p:spPr>
      </p:pic>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19674" y="1498791"/>
            <a:ext cx="1160661" cy="1160661"/>
          </a:xfrm>
          <a:prstGeom prst="rect">
            <a:avLst/>
          </a:prstGeom>
        </p:spPr>
      </p:pic>
    </p:spTree>
    <p:extLst>
      <p:ext uri="{BB962C8B-B14F-4D97-AF65-F5344CB8AC3E}">
        <p14:creationId xmlns:p14="http://schemas.microsoft.com/office/powerpoint/2010/main" val="723625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7853F7A-8D27-1249-9F0D-DEBF11CEF1EE}"/>
              </a:ext>
            </a:extLst>
          </p:cNvPr>
          <p:cNvSpPr>
            <a:spLocks noGrp="1"/>
          </p:cNvSpPr>
          <p:nvPr>
            <p:ph idx="4294967295"/>
          </p:nvPr>
        </p:nvSpPr>
        <p:spPr>
          <a:xfrm>
            <a:off x="1554296" y="1005066"/>
            <a:ext cx="10515600" cy="732045"/>
          </a:xfrm>
          <a:prstGeom prst="rect">
            <a:avLst/>
          </a:prstGeom>
        </p:spPr>
        <p:txBody>
          <a:bodyPr>
            <a:normAutofit fontScale="92500"/>
          </a:bodyPr>
          <a:lstStyle/>
          <a:p>
            <a:pPr marL="0" indent="0" algn="ctr">
              <a:buNone/>
            </a:pPr>
            <a:r>
              <a:rPr lang="ka-GE" sz="2000" dirty="0">
                <a:solidFill>
                  <a:srgbClr val="0E8E77"/>
                </a:solidFill>
                <a:latin typeface="BPG Banner ExtraSquare Caps" panose="02060504020202060204" pitchFamily="18" charset="0"/>
              </a:rPr>
              <a:t>გეგმურ ამბოლატორიულ კომპონენტში მონაწილეობის მსურველი დაწესებულებების სელექცია მოხდება შემდომი პრინციპების გათვალისწინებით:</a:t>
            </a:r>
            <a:endParaRPr lang="en-US" sz="2000" dirty="0">
              <a:solidFill>
                <a:srgbClr val="0E8E77"/>
              </a:solidFill>
              <a:latin typeface="BPG Banner ExtraSquare Caps" panose="02060504020202060204" pitchFamily="18" charset="0"/>
            </a:endParaRPr>
          </a:p>
        </p:txBody>
      </p:sp>
      <p:sp>
        <p:nvSpPr>
          <p:cNvPr id="7" name="Title 1">
            <a:extLst>
              <a:ext uri="{FF2B5EF4-FFF2-40B4-BE49-F238E27FC236}">
                <a16:creationId xmlns="" xmlns:a16="http://schemas.microsoft.com/office/drawing/2014/main" id="{AEB64989-E6D3-E848-A2F1-247E8934385B}"/>
              </a:ext>
            </a:extLst>
          </p:cNvPr>
          <p:cNvSpPr txBox="1">
            <a:spLocks/>
          </p:cNvSpPr>
          <p:nvPr/>
        </p:nvSpPr>
        <p:spPr>
          <a:xfrm>
            <a:off x="1839817" y="232763"/>
            <a:ext cx="9944559" cy="1325563"/>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ka-GE" sz="2400" dirty="0">
                <a:solidFill>
                  <a:srgbClr val="364856"/>
                </a:solidFill>
                <a:latin typeface="BPG Banner ExtraSquare Caps" panose="02060504020202060204" pitchFamily="18" charset="0"/>
              </a:rPr>
              <a:t>პირველადი ჯანდაცვა ქალაქში</a:t>
            </a:r>
            <a:endParaRPr lang="en-US" sz="2400" dirty="0">
              <a:solidFill>
                <a:srgbClr val="364856"/>
              </a:solidFill>
              <a:latin typeface="BPG Banner ExtraSquare Caps" panose="02060504020202060204" pitchFamily="18" charset="0"/>
            </a:endParaRPr>
          </a:p>
        </p:txBody>
      </p:sp>
      <p:sp>
        <p:nvSpPr>
          <p:cNvPr id="44" name="Arrow: Pentagon 32">
            <a:extLst>
              <a:ext uri="{FF2B5EF4-FFF2-40B4-BE49-F238E27FC236}">
                <a16:creationId xmlns:a16="http://schemas.microsoft.com/office/drawing/2014/main" xmlns="" id="{8E5BAE1A-C907-41CA-A059-9BB50469077E}"/>
              </a:ext>
            </a:extLst>
          </p:cNvPr>
          <p:cNvSpPr/>
          <p:nvPr/>
        </p:nvSpPr>
        <p:spPr>
          <a:xfrm flipH="1">
            <a:off x="4461831" y="4127395"/>
            <a:ext cx="1807491" cy="810175"/>
          </a:xfrm>
          <a:prstGeom prst="homePlate">
            <a:avLst>
              <a:gd name="adj" fmla="val 41208"/>
            </a:avLst>
          </a:prstGeom>
          <a:gradFill>
            <a:gsLst>
              <a:gs pos="0">
                <a:srgbClr val="D95547"/>
              </a:gs>
              <a:gs pos="100000">
                <a:srgbClr val="E1A48E"/>
              </a:gs>
            </a:gsLst>
            <a:lin ang="10800000" scaled="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Light"/>
            </a:endParaRPr>
          </a:p>
        </p:txBody>
      </p:sp>
      <p:sp>
        <p:nvSpPr>
          <p:cNvPr id="45" name="Freeform: Shape 29">
            <a:extLst>
              <a:ext uri="{FF2B5EF4-FFF2-40B4-BE49-F238E27FC236}">
                <a16:creationId xmlns:a16="http://schemas.microsoft.com/office/drawing/2014/main" xmlns="" id="{5DE45358-B516-411A-A550-4B556DF9D06F}"/>
              </a:ext>
            </a:extLst>
          </p:cNvPr>
          <p:cNvSpPr/>
          <p:nvPr/>
        </p:nvSpPr>
        <p:spPr>
          <a:xfrm rot="16200000" flipH="1">
            <a:off x="5810800" y="2594155"/>
            <a:ext cx="2912507" cy="3984663"/>
          </a:xfrm>
          <a:custGeom>
            <a:avLst/>
            <a:gdLst>
              <a:gd name="connsiteX0" fmla="*/ 1 w 2912507"/>
              <a:gd name="connsiteY0" fmla="*/ 1456252 h 3899734"/>
              <a:gd name="connsiteX1" fmla="*/ 810958 w 2912507"/>
              <a:gd name="connsiteY1" fmla="*/ 1456252 h 3899734"/>
              <a:gd name="connsiteX2" fmla="*/ 1135006 w 2912507"/>
              <a:gd name="connsiteY2" fmla="*/ 896605 h 3899734"/>
              <a:gd name="connsiteX3" fmla="*/ 1781695 w 2912507"/>
              <a:gd name="connsiteY3" fmla="*/ 899034 h 3899734"/>
              <a:gd name="connsiteX4" fmla="*/ 2101530 w 2912507"/>
              <a:gd name="connsiteY4" fmla="*/ 1461100 h 3899734"/>
              <a:gd name="connsiteX5" fmla="*/ 2912466 w 2912507"/>
              <a:gd name="connsiteY5" fmla="*/ 1467192 h 3899734"/>
              <a:gd name="connsiteX6" fmla="*/ 2190687 w 2912507"/>
              <a:gd name="connsiteY6" fmla="*/ 198763 h 3899734"/>
              <a:gd name="connsiteX7" fmla="*/ 731288 w 2912507"/>
              <a:gd name="connsiteY7" fmla="*/ 193281 h 3899734"/>
              <a:gd name="connsiteX8" fmla="*/ 1 w 2912507"/>
              <a:gd name="connsiteY8" fmla="*/ 1456252 h 3899734"/>
              <a:gd name="connsiteX9" fmla="*/ 0 w 2912507"/>
              <a:gd name="connsiteY9" fmla="*/ 1456254 h 3899734"/>
              <a:gd name="connsiteX10" fmla="*/ 1 w 2912507"/>
              <a:gd name="connsiteY10" fmla="*/ 3565877 h 3899734"/>
              <a:gd name="connsiteX11" fmla="*/ 405089 w 2912507"/>
              <a:gd name="connsiteY11" fmla="*/ 3899734 h 3899734"/>
              <a:gd name="connsiteX12" fmla="*/ 810176 w 2912507"/>
              <a:gd name="connsiteY12" fmla="*/ 3565877 h 3899734"/>
              <a:gd name="connsiteX13" fmla="*/ 810176 w 2912507"/>
              <a:gd name="connsiteY13" fmla="*/ 1456254 h 389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12507" h="3899734">
                <a:moveTo>
                  <a:pt x="1" y="1456252"/>
                </a:moveTo>
                <a:lnTo>
                  <a:pt x="810958" y="1456252"/>
                </a:lnTo>
                <a:cubicBezTo>
                  <a:pt x="810958" y="1225134"/>
                  <a:pt x="934562" y="1011663"/>
                  <a:pt x="1135006" y="896605"/>
                </a:cubicBezTo>
                <a:cubicBezTo>
                  <a:pt x="1335450" y="781547"/>
                  <a:pt x="1582121" y="782474"/>
                  <a:pt x="1781695" y="899034"/>
                </a:cubicBezTo>
                <a:cubicBezTo>
                  <a:pt x="1981269" y="1015594"/>
                  <a:pt x="2103266" y="1229988"/>
                  <a:pt x="2101530" y="1461100"/>
                </a:cubicBezTo>
                <a:lnTo>
                  <a:pt x="2912466" y="1467192"/>
                </a:lnTo>
                <a:cubicBezTo>
                  <a:pt x="2916384" y="945635"/>
                  <a:pt x="2641070" y="461808"/>
                  <a:pt x="2190687" y="198763"/>
                </a:cubicBezTo>
                <a:cubicBezTo>
                  <a:pt x="1740304" y="-64282"/>
                  <a:pt x="1183634" y="-66373"/>
                  <a:pt x="731288" y="193281"/>
                </a:cubicBezTo>
                <a:cubicBezTo>
                  <a:pt x="278942" y="452935"/>
                  <a:pt x="1" y="934680"/>
                  <a:pt x="1" y="1456252"/>
                </a:cubicBezTo>
                <a:close/>
                <a:moveTo>
                  <a:pt x="0" y="1456254"/>
                </a:moveTo>
                <a:lnTo>
                  <a:pt x="1" y="3565877"/>
                </a:lnTo>
                <a:lnTo>
                  <a:pt x="405089" y="3899734"/>
                </a:lnTo>
                <a:lnTo>
                  <a:pt x="810176" y="3565877"/>
                </a:lnTo>
                <a:lnTo>
                  <a:pt x="810176" y="1456254"/>
                </a:lnTo>
                <a:close/>
              </a:path>
            </a:pathLst>
          </a:custGeom>
          <a:gradFill>
            <a:gsLst>
              <a:gs pos="0">
                <a:srgbClr val="0B231E"/>
              </a:gs>
              <a:gs pos="100000">
                <a:srgbClr val="226C5E"/>
              </a:gs>
            </a:gsLst>
            <a:lin ang="0" scaled="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Light"/>
            </a:endParaRPr>
          </a:p>
        </p:txBody>
      </p:sp>
      <p:sp>
        <p:nvSpPr>
          <p:cNvPr id="46" name="Freeform: Shape 27">
            <a:extLst>
              <a:ext uri="{FF2B5EF4-FFF2-40B4-BE49-F238E27FC236}">
                <a16:creationId xmlns:a16="http://schemas.microsoft.com/office/drawing/2014/main" xmlns="" id="{025123BF-05A5-42FF-9EC4-B16F68EC2B30}"/>
              </a:ext>
            </a:extLst>
          </p:cNvPr>
          <p:cNvSpPr/>
          <p:nvPr/>
        </p:nvSpPr>
        <p:spPr>
          <a:xfrm rot="5400000">
            <a:off x="4378424" y="1590419"/>
            <a:ext cx="2794574" cy="3899734"/>
          </a:xfrm>
          <a:custGeom>
            <a:avLst/>
            <a:gdLst>
              <a:gd name="connsiteX0" fmla="*/ 1 w 2912507"/>
              <a:gd name="connsiteY0" fmla="*/ 1456252 h 3899734"/>
              <a:gd name="connsiteX1" fmla="*/ 731288 w 2912507"/>
              <a:gd name="connsiteY1" fmla="*/ 193281 h 3899734"/>
              <a:gd name="connsiteX2" fmla="*/ 2190687 w 2912507"/>
              <a:gd name="connsiteY2" fmla="*/ 198763 h 3899734"/>
              <a:gd name="connsiteX3" fmla="*/ 2912466 w 2912507"/>
              <a:gd name="connsiteY3" fmla="*/ 1467192 h 3899734"/>
              <a:gd name="connsiteX4" fmla="*/ 2101530 w 2912507"/>
              <a:gd name="connsiteY4" fmla="*/ 1461100 h 3899734"/>
              <a:gd name="connsiteX5" fmla="*/ 1781695 w 2912507"/>
              <a:gd name="connsiteY5" fmla="*/ 899034 h 3899734"/>
              <a:gd name="connsiteX6" fmla="*/ 1135006 w 2912507"/>
              <a:gd name="connsiteY6" fmla="*/ 896605 h 3899734"/>
              <a:gd name="connsiteX7" fmla="*/ 810958 w 2912507"/>
              <a:gd name="connsiteY7" fmla="*/ 1456252 h 3899734"/>
              <a:gd name="connsiteX8" fmla="*/ 0 w 2912507"/>
              <a:gd name="connsiteY8" fmla="*/ 3565877 h 3899734"/>
              <a:gd name="connsiteX9" fmla="*/ 0 w 2912507"/>
              <a:gd name="connsiteY9" fmla="*/ 1456254 h 3899734"/>
              <a:gd name="connsiteX10" fmla="*/ 810176 w 2912507"/>
              <a:gd name="connsiteY10" fmla="*/ 1456254 h 3899734"/>
              <a:gd name="connsiteX11" fmla="*/ 810176 w 2912507"/>
              <a:gd name="connsiteY11" fmla="*/ 3565877 h 3899734"/>
              <a:gd name="connsiteX12" fmla="*/ 405088 w 2912507"/>
              <a:gd name="connsiteY12" fmla="*/ 3899734 h 389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507" h="3899734">
                <a:moveTo>
                  <a:pt x="1" y="1456252"/>
                </a:moveTo>
                <a:cubicBezTo>
                  <a:pt x="1" y="934680"/>
                  <a:pt x="278942" y="452935"/>
                  <a:pt x="731288" y="193281"/>
                </a:cubicBezTo>
                <a:cubicBezTo>
                  <a:pt x="1183634" y="-66373"/>
                  <a:pt x="1740304" y="-64282"/>
                  <a:pt x="2190687" y="198763"/>
                </a:cubicBezTo>
                <a:cubicBezTo>
                  <a:pt x="2641070" y="461808"/>
                  <a:pt x="2916384" y="945635"/>
                  <a:pt x="2912466" y="1467192"/>
                </a:cubicBezTo>
                <a:lnTo>
                  <a:pt x="2101530" y="1461100"/>
                </a:lnTo>
                <a:cubicBezTo>
                  <a:pt x="2103266" y="1229988"/>
                  <a:pt x="1981269" y="1015594"/>
                  <a:pt x="1781695" y="899034"/>
                </a:cubicBezTo>
                <a:cubicBezTo>
                  <a:pt x="1582121" y="782474"/>
                  <a:pt x="1335450" y="781547"/>
                  <a:pt x="1135006" y="896605"/>
                </a:cubicBezTo>
                <a:cubicBezTo>
                  <a:pt x="934562" y="1011663"/>
                  <a:pt x="810958" y="1225134"/>
                  <a:pt x="810958" y="1456252"/>
                </a:cubicBezTo>
                <a:close/>
                <a:moveTo>
                  <a:pt x="0" y="3565877"/>
                </a:moveTo>
                <a:lnTo>
                  <a:pt x="0" y="1456254"/>
                </a:lnTo>
                <a:lnTo>
                  <a:pt x="810176" y="1456254"/>
                </a:lnTo>
                <a:lnTo>
                  <a:pt x="810176" y="3565877"/>
                </a:lnTo>
                <a:lnTo>
                  <a:pt x="405088" y="3899734"/>
                </a:lnTo>
                <a:close/>
              </a:path>
            </a:pathLst>
          </a:custGeom>
          <a:gradFill>
            <a:gsLst>
              <a:gs pos="0">
                <a:srgbClr val="D95547"/>
              </a:gs>
              <a:gs pos="100000">
                <a:srgbClr val="E1A48E"/>
              </a:gs>
            </a:gsLst>
            <a:lin ang="0" scaled="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Light"/>
            </a:endParaRPr>
          </a:p>
        </p:txBody>
      </p:sp>
      <p:sp>
        <p:nvSpPr>
          <p:cNvPr id="47" name="Arrow: Pentagon 58">
            <a:extLst>
              <a:ext uri="{FF2B5EF4-FFF2-40B4-BE49-F238E27FC236}">
                <a16:creationId xmlns:a16="http://schemas.microsoft.com/office/drawing/2014/main" xmlns="" id="{81F6283D-B84D-469F-820D-2105723A05A7}"/>
              </a:ext>
            </a:extLst>
          </p:cNvPr>
          <p:cNvSpPr/>
          <p:nvPr/>
        </p:nvSpPr>
        <p:spPr>
          <a:xfrm>
            <a:off x="6720291" y="5232562"/>
            <a:ext cx="1005287" cy="810175"/>
          </a:xfrm>
          <a:prstGeom prst="homePlate">
            <a:avLst>
              <a:gd name="adj" fmla="val 41208"/>
            </a:avLst>
          </a:prstGeom>
          <a:gradFill>
            <a:gsLst>
              <a:gs pos="0">
                <a:srgbClr val="0B231E"/>
              </a:gs>
              <a:gs pos="100000">
                <a:srgbClr val="226C5E"/>
              </a:gs>
            </a:gsLst>
            <a:lin ang="8400000" scaled="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Light"/>
            </a:endParaRPr>
          </a:p>
        </p:txBody>
      </p:sp>
      <p:sp>
        <p:nvSpPr>
          <p:cNvPr id="51" name="Oval 50">
            <a:extLst>
              <a:ext uri="{FF2B5EF4-FFF2-40B4-BE49-F238E27FC236}">
                <a16:creationId xmlns:a16="http://schemas.microsoft.com/office/drawing/2014/main" xmlns="" id="{AAE4615A-6BE9-4490-8642-A366391AD55A}"/>
              </a:ext>
            </a:extLst>
          </p:cNvPr>
          <p:cNvSpPr/>
          <p:nvPr/>
        </p:nvSpPr>
        <p:spPr>
          <a:xfrm>
            <a:off x="3033206" y="2142997"/>
            <a:ext cx="569150" cy="569150"/>
          </a:xfrm>
          <a:prstGeom prst="ellipse">
            <a:avLst/>
          </a:prstGeom>
          <a:gradFill>
            <a:gsLst>
              <a:gs pos="0">
                <a:srgbClr val="D95547"/>
              </a:gs>
              <a:gs pos="100000">
                <a:srgbClr val="E1A48E"/>
              </a:gs>
            </a:gsLst>
            <a:lin ang="1800000" scaled="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Light"/>
            </a:endParaRPr>
          </a:p>
        </p:txBody>
      </p:sp>
      <p:sp>
        <p:nvSpPr>
          <p:cNvPr id="59" name="Oval 58">
            <a:extLst>
              <a:ext uri="{FF2B5EF4-FFF2-40B4-BE49-F238E27FC236}">
                <a16:creationId xmlns:a16="http://schemas.microsoft.com/office/drawing/2014/main" xmlns="" id="{5E791DE4-B41E-4F05-A04C-EB6E4E866BDD}"/>
              </a:ext>
            </a:extLst>
          </p:cNvPr>
          <p:cNvSpPr/>
          <p:nvPr/>
        </p:nvSpPr>
        <p:spPr>
          <a:xfrm flipH="1">
            <a:off x="9453627" y="3262120"/>
            <a:ext cx="569150" cy="569150"/>
          </a:xfrm>
          <a:prstGeom prst="ellipse">
            <a:avLst/>
          </a:prstGeom>
          <a:gradFill>
            <a:gsLst>
              <a:gs pos="0">
                <a:srgbClr val="0B231E"/>
              </a:gs>
              <a:gs pos="100000">
                <a:srgbClr val="226C5E"/>
              </a:gs>
            </a:gsLst>
            <a:lin ang="3000000" scaled="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Light"/>
            </a:endParaRPr>
          </a:p>
        </p:txBody>
      </p:sp>
      <p:sp>
        <p:nvSpPr>
          <p:cNvPr id="67" name="Freeform 8">
            <a:extLst>
              <a:ext uri="{FF2B5EF4-FFF2-40B4-BE49-F238E27FC236}">
                <a16:creationId xmlns:a16="http://schemas.microsoft.com/office/drawing/2014/main" xmlns="" id="{CE33DF59-A2C0-41BB-B348-FD9E7E3B9E60}"/>
              </a:ext>
            </a:extLst>
          </p:cNvPr>
          <p:cNvSpPr>
            <a:spLocks/>
          </p:cNvSpPr>
          <p:nvPr/>
        </p:nvSpPr>
        <p:spPr bwMode="auto">
          <a:xfrm>
            <a:off x="3192546" y="2289739"/>
            <a:ext cx="250469" cy="249385"/>
          </a:xfrm>
          <a:custGeom>
            <a:avLst/>
            <a:gdLst>
              <a:gd name="T0" fmla="*/ 91 w 98"/>
              <a:gd name="T1" fmla="*/ 66 h 97"/>
              <a:gd name="T2" fmla="*/ 73 w 98"/>
              <a:gd name="T3" fmla="*/ 62 h 97"/>
              <a:gd name="T4" fmla="*/ 60 w 98"/>
              <a:gd name="T5" fmla="*/ 49 h 97"/>
              <a:gd name="T6" fmla="*/ 73 w 98"/>
              <a:gd name="T7" fmla="*/ 36 h 97"/>
              <a:gd name="T8" fmla="*/ 79 w 98"/>
              <a:gd name="T9" fmla="*/ 37 h 97"/>
              <a:gd name="T10" fmla="*/ 91 w 98"/>
              <a:gd name="T11" fmla="*/ 32 h 97"/>
              <a:gd name="T12" fmla="*/ 95 w 98"/>
              <a:gd name="T13" fmla="*/ 13 h 97"/>
              <a:gd name="T14" fmla="*/ 94 w 98"/>
              <a:gd name="T15" fmla="*/ 11 h 97"/>
              <a:gd name="T16" fmla="*/ 92 w 98"/>
              <a:gd name="T17" fmla="*/ 12 h 97"/>
              <a:gd name="T18" fmla="*/ 85 w 98"/>
              <a:gd name="T19" fmla="*/ 19 h 97"/>
              <a:gd name="T20" fmla="*/ 79 w 98"/>
              <a:gd name="T21" fmla="*/ 19 h 97"/>
              <a:gd name="T22" fmla="*/ 79 w 98"/>
              <a:gd name="T23" fmla="*/ 13 h 97"/>
              <a:gd name="T24" fmla="*/ 86 w 98"/>
              <a:gd name="T25" fmla="*/ 6 h 97"/>
              <a:gd name="T26" fmla="*/ 87 w 98"/>
              <a:gd name="T27" fmla="*/ 4 h 97"/>
              <a:gd name="T28" fmla="*/ 86 w 98"/>
              <a:gd name="T29" fmla="*/ 3 h 97"/>
              <a:gd name="T30" fmla="*/ 79 w 98"/>
              <a:gd name="T31" fmla="*/ 1 h 97"/>
              <a:gd name="T32" fmla="*/ 66 w 98"/>
              <a:gd name="T33" fmla="*/ 7 h 97"/>
              <a:gd name="T34" fmla="*/ 62 w 98"/>
              <a:gd name="T35" fmla="*/ 25 h 97"/>
              <a:gd name="T36" fmla="*/ 49 w 98"/>
              <a:gd name="T37" fmla="*/ 38 h 97"/>
              <a:gd name="T38" fmla="*/ 36 w 98"/>
              <a:gd name="T39" fmla="*/ 25 h 97"/>
              <a:gd name="T40" fmla="*/ 32 w 98"/>
              <a:gd name="T41" fmla="*/ 7 h 97"/>
              <a:gd name="T42" fmla="*/ 13 w 98"/>
              <a:gd name="T43" fmla="*/ 3 h 97"/>
              <a:gd name="T44" fmla="*/ 11 w 98"/>
              <a:gd name="T45" fmla="*/ 4 h 97"/>
              <a:gd name="T46" fmla="*/ 12 w 98"/>
              <a:gd name="T47" fmla="*/ 6 h 97"/>
              <a:gd name="T48" fmla="*/ 19 w 98"/>
              <a:gd name="T49" fmla="*/ 13 h 97"/>
              <a:gd name="T50" fmla="*/ 19 w 98"/>
              <a:gd name="T51" fmla="*/ 19 h 97"/>
              <a:gd name="T52" fmla="*/ 13 w 98"/>
              <a:gd name="T53" fmla="*/ 19 h 97"/>
              <a:gd name="T54" fmla="*/ 6 w 98"/>
              <a:gd name="T55" fmla="*/ 12 h 97"/>
              <a:gd name="T56" fmla="*/ 4 w 98"/>
              <a:gd name="T57" fmla="*/ 11 h 97"/>
              <a:gd name="T58" fmla="*/ 3 w 98"/>
              <a:gd name="T59" fmla="*/ 13 h 97"/>
              <a:gd name="T60" fmla="*/ 7 w 98"/>
              <a:gd name="T61" fmla="*/ 32 h 97"/>
              <a:gd name="T62" fmla="*/ 25 w 98"/>
              <a:gd name="T63" fmla="*/ 36 h 97"/>
              <a:gd name="T64" fmla="*/ 38 w 98"/>
              <a:gd name="T65" fmla="*/ 49 h 97"/>
              <a:gd name="T66" fmla="*/ 25 w 98"/>
              <a:gd name="T67" fmla="*/ 62 h 97"/>
              <a:gd name="T68" fmla="*/ 19 w 98"/>
              <a:gd name="T69" fmla="*/ 61 h 97"/>
              <a:gd name="T70" fmla="*/ 7 w 98"/>
              <a:gd name="T71" fmla="*/ 66 h 97"/>
              <a:gd name="T72" fmla="*/ 3 w 98"/>
              <a:gd name="T73" fmla="*/ 86 h 97"/>
              <a:gd name="T74" fmla="*/ 4 w 98"/>
              <a:gd name="T75" fmla="*/ 87 h 97"/>
              <a:gd name="T76" fmla="*/ 6 w 98"/>
              <a:gd name="T77" fmla="*/ 86 h 97"/>
              <a:gd name="T78" fmla="*/ 13 w 98"/>
              <a:gd name="T79" fmla="*/ 79 h 97"/>
              <a:gd name="T80" fmla="*/ 19 w 98"/>
              <a:gd name="T81" fmla="*/ 79 h 97"/>
              <a:gd name="T82" fmla="*/ 19 w 98"/>
              <a:gd name="T83" fmla="*/ 85 h 97"/>
              <a:gd name="T84" fmla="*/ 12 w 98"/>
              <a:gd name="T85" fmla="*/ 92 h 97"/>
              <a:gd name="T86" fmla="*/ 11 w 98"/>
              <a:gd name="T87" fmla="*/ 94 h 97"/>
              <a:gd name="T88" fmla="*/ 13 w 98"/>
              <a:gd name="T89" fmla="*/ 95 h 97"/>
              <a:gd name="T90" fmla="*/ 20 w 98"/>
              <a:gd name="T91" fmla="*/ 97 h 97"/>
              <a:gd name="T92" fmla="*/ 20 w 98"/>
              <a:gd name="T93" fmla="*/ 97 h 97"/>
              <a:gd name="T94" fmla="*/ 32 w 98"/>
              <a:gd name="T95" fmla="*/ 91 h 97"/>
              <a:gd name="T96" fmla="*/ 36 w 98"/>
              <a:gd name="T97" fmla="*/ 73 h 97"/>
              <a:gd name="T98" fmla="*/ 49 w 98"/>
              <a:gd name="T99" fmla="*/ 60 h 97"/>
              <a:gd name="T100" fmla="*/ 62 w 98"/>
              <a:gd name="T101" fmla="*/ 73 h 97"/>
              <a:gd name="T102" fmla="*/ 66 w 98"/>
              <a:gd name="T103" fmla="*/ 91 h 97"/>
              <a:gd name="T104" fmla="*/ 79 w 98"/>
              <a:gd name="T105" fmla="*/ 97 h 97"/>
              <a:gd name="T106" fmla="*/ 86 w 98"/>
              <a:gd name="T107" fmla="*/ 95 h 97"/>
              <a:gd name="T108" fmla="*/ 87 w 98"/>
              <a:gd name="T109" fmla="*/ 94 h 97"/>
              <a:gd name="T110" fmla="*/ 86 w 98"/>
              <a:gd name="T111" fmla="*/ 92 h 97"/>
              <a:gd name="T112" fmla="*/ 79 w 98"/>
              <a:gd name="T113" fmla="*/ 85 h 97"/>
              <a:gd name="T114" fmla="*/ 79 w 98"/>
              <a:gd name="T115" fmla="*/ 79 h 97"/>
              <a:gd name="T116" fmla="*/ 85 w 98"/>
              <a:gd name="T117" fmla="*/ 79 h 97"/>
              <a:gd name="T118" fmla="*/ 92 w 98"/>
              <a:gd name="T119" fmla="*/ 86 h 97"/>
              <a:gd name="T120" fmla="*/ 94 w 98"/>
              <a:gd name="T121" fmla="*/ 87 h 97"/>
              <a:gd name="T122" fmla="*/ 95 w 98"/>
              <a:gd name="T123" fmla="*/ 86 h 97"/>
              <a:gd name="T124" fmla="*/ 91 w 98"/>
              <a:gd name="T125" fmla="*/ 6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 h="97">
                <a:moveTo>
                  <a:pt x="91" y="66"/>
                </a:moveTo>
                <a:cubicBezTo>
                  <a:pt x="87" y="61"/>
                  <a:pt x="79" y="59"/>
                  <a:pt x="73" y="62"/>
                </a:cubicBezTo>
                <a:cubicBezTo>
                  <a:pt x="60" y="49"/>
                  <a:pt x="60" y="49"/>
                  <a:pt x="60" y="49"/>
                </a:cubicBezTo>
                <a:cubicBezTo>
                  <a:pt x="73" y="36"/>
                  <a:pt x="73" y="36"/>
                  <a:pt x="73" y="36"/>
                </a:cubicBezTo>
                <a:cubicBezTo>
                  <a:pt x="75" y="37"/>
                  <a:pt x="77" y="37"/>
                  <a:pt x="79" y="37"/>
                </a:cubicBezTo>
                <a:cubicBezTo>
                  <a:pt x="84" y="37"/>
                  <a:pt x="88" y="35"/>
                  <a:pt x="91" y="32"/>
                </a:cubicBezTo>
                <a:cubicBezTo>
                  <a:pt x="97" y="27"/>
                  <a:pt x="98" y="19"/>
                  <a:pt x="95" y="13"/>
                </a:cubicBezTo>
                <a:cubicBezTo>
                  <a:pt x="95" y="12"/>
                  <a:pt x="94" y="11"/>
                  <a:pt x="94" y="11"/>
                </a:cubicBezTo>
                <a:cubicBezTo>
                  <a:pt x="93" y="11"/>
                  <a:pt x="92" y="11"/>
                  <a:pt x="92" y="12"/>
                </a:cubicBezTo>
                <a:cubicBezTo>
                  <a:pt x="85" y="19"/>
                  <a:pt x="85" y="19"/>
                  <a:pt x="85" y="19"/>
                </a:cubicBezTo>
                <a:cubicBezTo>
                  <a:pt x="79" y="19"/>
                  <a:pt x="79" y="19"/>
                  <a:pt x="79" y="19"/>
                </a:cubicBezTo>
                <a:cubicBezTo>
                  <a:pt x="79" y="13"/>
                  <a:pt x="79" y="13"/>
                  <a:pt x="79" y="13"/>
                </a:cubicBezTo>
                <a:cubicBezTo>
                  <a:pt x="86" y="6"/>
                  <a:pt x="86" y="6"/>
                  <a:pt x="86" y="6"/>
                </a:cubicBezTo>
                <a:cubicBezTo>
                  <a:pt x="87" y="5"/>
                  <a:pt x="87" y="5"/>
                  <a:pt x="87" y="4"/>
                </a:cubicBezTo>
                <a:cubicBezTo>
                  <a:pt x="87" y="4"/>
                  <a:pt x="86" y="3"/>
                  <a:pt x="86" y="3"/>
                </a:cubicBezTo>
                <a:cubicBezTo>
                  <a:pt x="83" y="2"/>
                  <a:pt x="81" y="1"/>
                  <a:pt x="79" y="1"/>
                </a:cubicBezTo>
                <a:cubicBezTo>
                  <a:pt x="74" y="1"/>
                  <a:pt x="69" y="3"/>
                  <a:pt x="66" y="7"/>
                </a:cubicBezTo>
                <a:cubicBezTo>
                  <a:pt x="61" y="11"/>
                  <a:pt x="59" y="19"/>
                  <a:pt x="62" y="25"/>
                </a:cubicBezTo>
                <a:cubicBezTo>
                  <a:pt x="49" y="38"/>
                  <a:pt x="49" y="38"/>
                  <a:pt x="49" y="38"/>
                </a:cubicBezTo>
                <a:cubicBezTo>
                  <a:pt x="36" y="25"/>
                  <a:pt x="36" y="25"/>
                  <a:pt x="36" y="25"/>
                </a:cubicBezTo>
                <a:cubicBezTo>
                  <a:pt x="39" y="19"/>
                  <a:pt x="37" y="11"/>
                  <a:pt x="32" y="7"/>
                </a:cubicBezTo>
                <a:cubicBezTo>
                  <a:pt x="27" y="1"/>
                  <a:pt x="19" y="0"/>
                  <a:pt x="13" y="3"/>
                </a:cubicBezTo>
                <a:cubicBezTo>
                  <a:pt x="12" y="3"/>
                  <a:pt x="11" y="4"/>
                  <a:pt x="11" y="4"/>
                </a:cubicBezTo>
                <a:cubicBezTo>
                  <a:pt x="11" y="5"/>
                  <a:pt x="11" y="6"/>
                  <a:pt x="12" y="6"/>
                </a:cubicBezTo>
                <a:cubicBezTo>
                  <a:pt x="19" y="13"/>
                  <a:pt x="19" y="13"/>
                  <a:pt x="19" y="13"/>
                </a:cubicBezTo>
                <a:cubicBezTo>
                  <a:pt x="19" y="19"/>
                  <a:pt x="19" y="19"/>
                  <a:pt x="19" y="19"/>
                </a:cubicBezTo>
                <a:cubicBezTo>
                  <a:pt x="13" y="19"/>
                  <a:pt x="13" y="19"/>
                  <a:pt x="13" y="19"/>
                </a:cubicBezTo>
                <a:cubicBezTo>
                  <a:pt x="6" y="12"/>
                  <a:pt x="6" y="12"/>
                  <a:pt x="6" y="12"/>
                </a:cubicBezTo>
                <a:cubicBezTo>
                  <a:pt x="6" y="11"/>
                  <a:pt x="5" y="11"/>
                  <a:pt x="4" y="11"/>
                </a:cubicBezTo>
                <a:cubicBezTo>
                  <a:pt x="4" y="11"/>
                  <a:pt x="3" y="12"/>
                  <a:pt x="3" y="13"/>
                </a:cubicBezTo>
                <a:cubicBezTo>
                  <a:pt x="0" y="19"/>
                  <a:pt x="1" y="27"/>
                  <a:pt x="7" y="32"/>
                </a:cubicBezTo>
                <a:cubicBezTo>
                  <a:pt x="11" y="37"/>
                  <a:pt x="19" y="39"/>
                  <a:pt x="25" y="36"/>
                </a:cubicBezTo>
                <a:cubicBezTo>
                  <a:pt x="38" y="49"/>
                  <a:pt x="38" y="49"/>
                  <a:pt x="38" y="49"/>
                </a:cubicBezTo>
                <a:cubicBezTo>
                  <a:pt x="25" y="62"/>
                  <a:pt x="25" y="62"/>
                  <a:pt x="25" y="62"/>
                </a:cubicBezTo>
                <a:cubicBezTo>
                  <a:pt x="23" y="61"/>
                  <a:pt x="21" y="61"/>
                  <a:pt x="19" y="61"/>
                </a:cubicBezTo>
                <a:cubicBezTo>
                  <a:pt x="14" y="61"/>
                  <a:pt x="10" y="63"/>
                  <a:pt x="7" y="66"/>
                </a:cubicBezTo>
                <a:cubicBezTo>
                  <a:pt x="1" y="71"/>
                  <a:pt x="0" y="79"/>
                  <a:pt x="3" y="86"/>
                </a:cubicBezTo>
                <a:cubicBezTo>
                  <a:pt x="3" y="86"/>
                  <a:pt x="4" y="87"/>
                  <a:pt x="4" y="87"/>
                </a:cubicBezTo>
                <a:cubicBezTo>
                  <a:pt x="5" y="87"/>
                  <a:pt x="6" y="87"/>
                  <a:pt x="6" y="86"/>
                </a:cubicBezTo>
                <a:cubicBezTo>
                  <a:pt x="13" y="79"/>
                  <a:pt x="13" y="79"/>
                  <a:pt x="13" y="79"/>
                </a:cubicBezTo>
                <a:cubicBezTo>
                  <a:pt x="19" y="79"/>
                  <a:pt x="19" y="79"/>
                  <a:pt x="19" y="79"/>
                </a:cubicBezTo>
                <a:cubicBezTo>
                  <a:pt x="19" y="85"/>
                  <a:pt x="19" y="85"/>
                  <a:pt x="19" y="85"/>
                </a:cubicBezTo>
                <a:cubicBezTo>
                  <a:pt x="12" y="92"/>
                  <a:pt x="12" y="92"/>
                  <a:pt x="12" y="92"/>
                </a:cubicBezTo>
                <a:cubicBezTo>
                  <a:pt x="11" y="92"/>
                  <a:pt x="11" y="93"/>
                  <a:pt x="11" y="94"/>
                </a:cubicBezTo>
                <a:cubicBezTo>
                  <a:pt x="11" y="94"/>
                  <a:pt x="12" y="95"/>
                  <a:pt x="13" y="95"/>
                </a:cubicBezTo>
                <a:cubicBezTo>
                  <a:pt x="15" y="96"/>
                  <a:pt x="17" y="97"/>
                  <a:pt x="20" y="97"/>
                </a:cubicBezTo>
                <a:cubicBezTo>
                  <a:pt x="20" y="97"/>
                  <a:pt x="20" y="97"/>
                  <a:pt x="20" y="97"/>
                </a:cubicBezTo>
                <a:cubicBezTo>
                  <a:pt x="24" y="97"/>
                  <a:pt x="29" y="95"/>
                  <a:pt x="32" y="91"/>
                </a:cubicBezTo>
                <a:cubicBezTo>
                  <a:pt x="37" y="87"/>
                  <a:pt x="39" y="79"/>
                  <a:pt x="36" y="73"/>
                </a:cubicBezTo>
                <a:cubicBezTo>
                  <a:pt x="49" y="60"/>
                  <a:pt x="49" y="60"/>
                  <a:pt x="49" y="60"/>
                </a:cubicBezTo>
                <a:cubicBezTo>
                  <a:pt x="62" y="73"/>
                  <a:pt x="62" y="73"/>
                  <a:pt x="62" y="73"/>
                </a:cubicBezTo>
                <a:cubicBezTo>
                  <a:pt x="59" y="79"/>
                  <a:pt x="61" y="87"/>
                  <a:pt x="66" y="91"/>
                </a:cubicBezTo>
                <a:cubicBezTo>
                  <a:pt x="69" y="95"/>
                  <a:pt x="74" y="97"/>
                  <a:pt x="79" y="97"/>
                </a:cubicBezTo>
                <a:cubicBezTo>
                  <a:pt x="81" y="97"/>
                  <a:pt x="83" y="96"/>
                  <a:pt x="86" y="95"/>
                </a:cubicBezTo>
                <a:cubicBezTo>
                  <a:pt x="86" y="95"/>
                  <a:pt x="87" y="94"/>
                  <a:pt x="87" y="94"/>
                </a:cubicBezTo>
                <a:cubicBezTo>
                  <a:pt x="87" y="93"/>
                  <a:pt x="87" y="92"/>
                  <a:pt x="86" y="92"/>
                </a:cubicBezTo>
                <a:cubicBezTo>
                  <a:pt x="79" y="85"/>
                  <a:pt x="79" y="85"/>
                  <a:pt x="79" y="85"/>
                </a:cubicBezTo>
                <a:cubicBezTo>
                  <a:pt x="79" y="79"/>
                  <a:pt x="79" y="79"/>
                  <a:pt x="79" y="79"/>
                </a:cubicBezTo>
                <a:cubicBezTo>
                  <a:pt x="85" y="79"/>
                  <a:pt x="85" y="79"/>
                  <a:pt x="85" y="79"/>
                </a:cubicBezTo>
                <a:cubicBezTo>
                  <a:pt x="92" y="86"/>
                  <a:pt x="92" y="86"/>
                  <a:pt x="92" y="86"/>
                </a:cubicBezTo>
                <a:cubicBezTo>
                  <a:pt x="92" y="87"/>
                  <a:pt x="93" y="87"/>
                  <a:pt x="94" y="87"/>
                </a:cubicBezTo>
                <a:cubicBezTo>
                  <a:pt x="94" y="87"/>
                  <a:pt x="95" y="86"/>
                  <a:pt x="95" y="86"/>
                </a:cubicBezTo>
                <a:cubicBezTo>
                  <a:pt x="98" y="79"/>
                  <a:pt x="97" y="71"/>
                  <a:pt x="91" y="66"/>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libri Light"/>
            </a:endParaRPr>
          </a:p>
        </p:txBody>
      </p:sp>
      <p:grpSp>
        <p:nvGrpSpPr>
          <p:cNvPr id="68" name="Group 67">
            <a:extLst>
              <a:ext uri="{FF2B5EF4-FFF2-40B4-BE49-F238E27FC236}">
                <a16:creationId xmlns:a16="http://schemas.microsoft.com/office/drawing/2014/main" xmlns="" id="{6815F5F5-96E1-495A-AE34-C185346ADA38}"/>
              </a:ext>
            </a:extLst>
          </p:cNvPr>
          <p:cNvGrpSpPr/>
          <p:nvPr/>
        </p:nvGrpSpPr>
        <p:grpSpPr>
          <a:xfrm>
            <a:off x="9615136" y="3423087"/>
            <a:ext cx="246133" cy="247217"/>
            <a:chOff x="7718425" y="3248025"/>
            <a:chExt cx="360363" cy="361951"/>
          </a:xfrm>
          <a:solidFill>
            <a:sysClr val="window" lastClr="FFFFFF"/>
          </a:solidFill>
        </p:grpSpPr>
        <p:sp>
          <p:nvSpPr>
            <p:cNvPr id="69" name="Freeform 63">
              <a:extLst>
                <a:ext uri="{FF2B5EF4-FFF2-40B4-BE49-F238E27FC236}">
                  <a16:creationId xmlns:a16="http://schemas.microsoft.com/office/drawing/2014/main" xmlns="" id="{F35702B0-F285-49CF-96D9-A263E9D14442}"/>
                </a:ext>
              </a:extLst>
            </p:cNvPr>
            <p:cNvSpPr>
              <a:spLocks/>
            </p:cNvSpPr>
            <p:nvPr/>
          </p:nvSpPr>
          <p:spPr bwMode="auto">
            <a:xfrm>
              <a:off x="7718425" y="3248025"/>
              <a:ext cx="360363" cy="331788"/>
            </a:xfrm>
            <a:custGeom>
              <a:avLst/>
              <a:gdLst>
                <a:gd name="T0" fmla="*/ 20 w 96"/>
                <a:gd name="T1" fmla="*/ 88 h 88"/>
                <a:gd name="T2" fmla="*/ 8 w 96"/>
                <a:gd name="T3" fmla="*/ 75 h 88"/>
                <a:gd name="T4" fmla="*/ 17 w 96"/>
                <a:gd name="T5" fmla="*/ 65 h 88"/>
                <a:gd name="T6" fmla="*/ 2 w 96"/>
                <a:gd name="T7" fmla="*/ 56 h 88"/>
                <a:gd name="T8" fmla="*/ 0 w 96"/>
                <a:gd name="T9" fmla="*/ 42 h 88"/>
                <a:gd name="T10" fmla="*/ 13 w 96"/>
                <a:gd name="T11" fmla="*/ 40 h 88"/>
                <a:gd name="T12" fmla="*/ 8 w 96"/>
                <a:gd name="T13" fmla="*/ 23 h 88"/>
                <a:gd name="T14" fmla="*/ 8 w 96"/>
                <a:gd name="T15" fmla="*/ 20 h 88"/>
                <a:gd name="T16" fmla="*/ 23 w 96"/>
                <a:gd name="T17" fmla="*/ 8 h 88"/>
                <a:gd name="T18" fmla="*/ 40 w 96"/>
                <a:gd name="T19" fmla="*/ 13 h 88"/>
                <a:gd name="T20" fmla="*/ 42 w 96"/>
                <a:gd name="T21" fmla="*/ 0 h 88"/>
                <a:gd name="T22" fmla="*/ 56 w 96"/>
                <a:gd name="T23" fmla="*/ 2 h 88"/>
                <a:gd name="T24" fmla="*/ 65 w 96"/>
                <a:gd name="T25" fmla="*/ 17 h 88"/>
                <a:gd name="T26" fmla="*/ 76 w 96"/>
                <a:gd name="T27" fmla="*/ 8 h 88"/>
                <a:gd name="T28" fmla="*/ 88 w 96"/>
                <a:gd name="T29" fmla="*/ 21 h 88"/>
                <a:gd name="T30" fmla="*/ 79 w 96"/>
                <a:gd name="T31" fmla="*/ 31 h 88"/>
                <a:gd name="T32" fmla="*/ 94 w 96"/>
                <a:gd name="T33" fmla="*/ 40 h 88"/>
                <a:gd name="T34" fmla="*/ 96 w 96"/>
                <a:gd name="T35" fmla="*/ 54 h 88"/>
                <a:gd name="T36" fmla="*/ 83 w 96"/>
                <a:gd name="T37" fmla="*/ 56 h 88"/>
                <a:gd name="T38" fmla="*/ 88 w 96"/>
                <a:gd name="T39" fmla="*/ 73 h 88"/>
                <a:gd name="T40" fmla="*/ 76 w 96"/>
                <a:gd name="T41" fmla="*/ 88 h 88"/>
                <a:gd name="T42" fmla="*/ 64 w 96"/>
                <a:gd name="T43" fmla="*/ 78 h 88"/>
                <a:gd name="T44" fmla="*/ 67 w 96"/>
                <a:gd name="T45" fmla="*/ 76 h 88"/>
                <a:gd name="T46" fmla="*/ 83 w 96"/>
                <a:gd name="T47" fmla="*/ 75 h 88"/>
                <a:gd name="T48" fmla="*/ 75 w 96"/>
                <a:gd name="T49" fmla="*/ 65 h 88"/>
                <a:gd name="T50" fmla="*/ 81 w 96"/>
                <a:gd name="T51" fmla="*/ 52 h 88"/>
                <a:gd name="T52" fmla="*/ 92 w 96"/>
                <a:gd name="T53" fmla="*/ 44 h 88"/>
                <a:gd name="T54" fmla="*/ 79 w 96"/>
                <a:gd name="T55" fmla="*/ 42 h 88"/>
                <a:gd name="T56" fmla="*/ 76 w 96"/>
                <a:gd name="T57" fmla="*/ 29 h 88"/>
                <a:gd name="T58" fmla="*/ 75 w 96"/>
                <a:gd name="T59" fmla="*/ 13 h 88"/>
                <a:gd name="T60" fmla="*/ 65 w 96"/>
                <a:gd name="T61" fmla="*/ 21 h 88"/>
                <a:gd name="T62" fmla="*/ 52 w 96"/>
                <a:gd name="T63" fmla="*/ 15 h 88"/>
                <a:gd name="T64" fmla="*/ 44 w 96"/>
                <a:gd name="T65" fmla="*/ 4 h 88"/>
                <a:gd name="T66" fmla="*/ 42 w 96"/>
                <a:gd name="T67" fmla="*/ 17 h 88"/>
                <a:gd name="T68" fmla="*/ 29 w 96"/>
                <a:gd name="T69" fmla="*/ 20 h 88"/>
                <a:gd name="T70" fmla="*/ 13 w 96"/>
                <a:gd name="T71" fmla="*/ 21 h 88"/>
                <a:gd name="T72" fmla="*/ 21 w 96"/>
                <a:gd name="T73" fmla="*/ 31 h 88"/>
                <a:gd name="T74" fmla="*/ 15 w 96"/>
                <a:gd name="T75" fmla="*/ 44 h 88"/>
                <a:gd name="T76" fmla="*/ 4 w 96"/>
                <a:gd name="T77" fmla="*/ 52 h 88"/>
                <a:gd name="T78" fmla="*/ 17 w 96"/>
                <a:gd name="T79" fmla="*/ 54 h 88"/>
                <a:gd name="T80" fmla="*/ 20 w 96"/>
                <a:gd name="T81" fmla="*/ 67 h 88"/>
                <a:gd name="T82" fmla="*/ 21 w 96"/>
                <a:gd name="T83" fmla="*/ 83 h 88"/>
                <a:gd name="T84" fmla="*/ 32 w 96"/>
                <a:gd name="T85" fmla="*/ 76 h 88"/>
                <a:gd name="T86" fmla="*/ 23 w 96"/>
                <a:gd name="T8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88">
                  <a:moveTo>
                    <a:pt x="21" y="88"/>
                  </a:moveTo>
                  <a:cubicBezTo>
                    <a:pt x="21" y="88"/>
                    <a:pt x="20" y="88"/>
                    <a:pt x="20" y="88"/>
                  </a:cubicBezTo>
                  <a:cubicBezTo>
                    <a:pt x="8" y="76"/>
                    <a:pt x="8" y="76"/>
                    <a:pt x="8" y="76"/>
                  </a:cubicBezTo>
                  <a:cubicBezTo>
                    <a:pt x="8" y="76"/>
                    <a:pt x="8" y="75"/>
                    <a:pt x="8" y="75"/>
                  </a:cubicBezTo>
                  <a:cubicBezTo>
                    <a:pt x="8" y="74"/>
                    <a:pt x="8" y="74"/>
                    <a:pt x="8" y="73"/>
                  </a:cubicBezTo>
                  <a:cubicBezTo>
                    <a:pt x="17" y="65"/>
                    <a:pt x="17" y="65"/>
                    <a:pt x="17" y="65"/>
                  </a:cubicBezTo>
                  <a:cubicBezTo>
                    <a:pt x="15" y="63"/>
                    <a:pt x="14" y="59"/>
                    <a:pt x="13" y="56"/>
                  </a:cubicBezTo>
                  <a:cubicBezTo>
                    <a:pt x="2" y="56"/>
                    <a:pt x="2" y="56"/>
                    <a:pt x="2" y="56"/>
                  </a:cubicBezTo>
                  <a:cubicBezTo>
                    <a:pt x="1" y="56"/>
                    <a:pt x="0" y="55"/>
                    <a:pt x="0" y="54"/>
                  </a:cubicBezTo>
                  <a:cubicBezTo>
                    <a:pt x="0" y="42"/>
                    <a:pt x="0" y="42"/>
                    <a:pt x="0" y="42"/>
                  </a:cubicBezTo>
                  <a:cubicBezTo>
                    <a:pt x="0" y="41"/>
                    <a:pt x="1" y="40"/>
                    <a:pt x="2" y="40"/>
                  </a:cubicBezTo>
                  <a:cubicBezTo>
                    <a:pt x="13" y="40"/>
                    <a:pt x="13" y="40"/>
                    <a:pt x="13" y="40"/>
                  </a:cubicBezTo>
                  <a:cubicBezTo>
                    <a:pt x="14" y="37"/>
                    <a:pt x="15" y="33"/>
                    <a:pt x="17" y="31"/>
                  </a:cubicBezTo>
                  <a:cubicBezTo>
                    <a:pt x="8" y="23"/>
                    <a:pt x="8" y="23"/>
                    <a:pt x="8" y="23"/>
                  </a:cubicBezTo>
                  <a:cubicBezTo>
                    <a:pt x="8" y="22"/>
                    <a:pt x="8" y="22"/>
                    <a:pt x="8" y="21"/>
                  </a:cubicBezTo>
                  <a:cubicBezTo>
                    <a:pt x="8" y="21"/>
                    <a:pt x="8" y="20"/>
                    <a:pt x="8" y="20"/>
                  </a:cubicBezTo>
                  <a:cubicBezTo>
                    <a:pt x="20" y="8"/>
                    <a:pt x="20" y="8"/>
                    <a:pt x="20" y="8"/>
                  </a:cubicBezTo>
                  <a:cubicBezTo>
                    <a:pt x="20" y="8"/>
                    <a:pt x="22" y="8"/>
                    <a:pt x="23" y="8"/>
                  </a:cubicBezTo>
                  <a:cubicBezTo>
                    <a:pt x="31" y="17"/>
                    <a:pt x="31" y="17"/>
                    <a:pt x="31" y="17"/>
                  </a:cubicBezTo>
                  <a:cubicBezTo>
                    <a:pt x="33" y="15"/>
                    <a:pt x="37" y="14"/>
                    <a:pt x="40" y="13"/>
                  </a:cubicBezTo>
                  <a:cubicBezTo>
                    <a:pt x="40" y="2"/>
                    <a:pt x="40" y="2"/>
                    <a:pt x="40" y="2"/>
                  </a:cubicBezTo>
                  <a:cubicBezTo>
                    <a:pt x="40" y="1"/>
                    <a:pt x="41" y="0"/>
                    <a:pt x="42" y="0"/>
                  </a:cubicBezTo>
                  <a:cubicBezTo>
                    <a:pt x="54" y="0"/>
                    <a:pt x="54" y="0"/>
                    <a:pt x="54" y="0"/>
                  </a:cubicBezTo>
                  <a:cubicBezTo>
                    <a:pt x="55" y="0"/>
                    <a:pt x="56" y="1"/>
                    <a:pt x="56" y="2"/>
                  </a:cubicBezTo>
                  <a:cubicBezTo>
                    <a:pt x="56" y="13"/>
                    <a:pt x="56" y="13"/>
                    <a:pt x="56" y="13"/>
                  </a:cubicBezTo>
                  <a:cubicBezTo>
                    <a:pt x="59" y="14"/>
                    <a:pt x="63" y="15"/>
                    <a:pt x="65" y="17"/>
                  </a:cubicBezTo>
                  <a:cubicBezTo>
                    <a:pt x="73" y="8"/>
                    <a:pt x="73" y="8"/>
                    <a:pt x="73" y="8"/>
                  </a:cubicBezTo>
                  <a:cubicBezTo>
                    <a:pt x="74" y="8"/>
                    <a:pt x="75" y="8"/>
                    <a:pt x="76" y="8"/>
                  </a:cubicBezTo>
                  <a:cubicBezTo>
                    <a:pt x="88" y="20"/>
                    <a:pt x="88" y="20"/>
                    <a:pt x="88" y="20"/>
                  </a:cubicBezTo>
                  <a:cubicBezTo>
                    <a:pt x="88" y="20"/>
                    <a:pt x="88" y="21"/>
                    <a:pt x="88" y="21"/>
                  </a:cubicBezTo>
                  <a:cubicBezTo>
                    <a:pt x="88" y="22"/>
                    <a:pt x="88" y="22"/>
                    <a:pt x="88" y="23"/>
                  </a:cubicBezTo>
                  <a:cubicBezTo>
                    <a:pt x="79" y="31"/>
                    <a:pt x="79" y="31"/>
                    <a:pt x="79" y="31"/>
                  </a:cubicBezTo>
                  <a:cubicBezTo>
                    <a:pt x="81" y="33"/>
                    <a:pt x="82" y="37"/>
                    <a:pt x="83" y="40"/>
                  </a:cubicBezTo>
                  <a:cubicBezTo>
                    <a:pt x="94" y="40"/>
                    <a:pt x="94" y="40"/>
                    <a:pt x="94" y="40"/>
                  </a:cubicBezTo>
                  <a:cubicBezTo>
                    <a:pt x="95" y="40"/>
                    <a:pt x="96" y="41"/>
                    <a:pt x="96" y="42"/>
                  </a:cubicBezTo>
                  <a:cubicBezTo>
                    <a:pt x="96" y="54"/>
                    <a:pt x="96" y="54"/>
                    <a:pt x="96" y="54"/>
                  </a:cubicBezTo>
                  <a:cubicBezTo>
                    <a:pt x="96" y="55"/>
                    <a:pt x="95" y="56"/>
                    <a:pt x="94" y="56"/>
                  </a:cubicBezTo>
                  <a:cubicBezTo>
                    <a:pt x="83" y="56"/>
                    <a:pt x="83" y="56"/>
                    <a:pt x="83" y="56"/>
                  </a:cubicBezTo>
                  <a:cubicBezTo>
                    <a:pt x="82" y="59"/>
                    <a:pt x="81" y="63"/>
                    <a:pt x="79" y="65"/>
                  </a:cubicBezTo>
                  <a:cubicBezTo>
                    <a:pt x="88" y="73"/>
                    <a:pt x="88" y="73"/>
                    <a:pt x="88" y="73"/>
                  </a:cubicBezTo>
                  <a:cubicBezTo>
                    <a:pt x="88" y="74"/>
                    <a:pt x="88" y="76"/>
                    <a:pt x="88" y="76"/>
                  </a:cubicBezTo>
                  <a:cubicBezTo>
                    <a:pt x="76" y="88"/>
                    <a:pt x="76" y="88"/>
                    <a:pt x="76" y="88"/>
                  </a:cubicBezTo>
                  <a:cubicBezTo>
                    <a:pt x="76" y="88"/>
                    <a:pt x="74" y="88"/>
                    <a:pt x="73" y="88"/>
                  </a:cubicBezTo>
                  <a:cubicBezTo>
                    <a:pt x="64" y="78"/>
                    <a:pt x="64" y="78"/>
                    <a:pt x="64" y="78"/>
                  </a:cubicBezTo>
                  <a:cubicBezTo>
                    <a:pt x="63" y="78"/>
                    <a:pt x="63" y="76"/>
                    <a:pt x="64" y="76"/>
                  </a:cubicBezTo>
                  <a:cubicBezTo>
                    <a:pt x="65" y="75"/>
                    <a:pt x="66" y="75"/>
                    <a:pt x="67" y="76"/>
                  </a:cubicBezTo>
                  <a:cubicBezTo>
                    <a:pt x="75" y="83"/>
                    <a:pt x="75" y="83"/>
                    <a:pt x="75" y="83"/>
                  </a:cubicBezTo>
                  <a:cubicBezTo>
                    <a:pt x="83" y="75"/>
                    <a:pt x="83" y="75"/>
                    <a:pt x="83" y="75"/>
                  </a:cubicBezTo>
                  <a:cubicBezTo>
                    <a:pt x="76" y="67"/>
                    <a:pt x="76" y="67"/>
                    <a:pt x="76" y="67"/>
                  </a:cubicBezTo>
                  <a:cubicBezTo>
                    <a:pt x="75" y="66"/>
                    <a:pt x="75" y="65"/>
                    <a:pt x="75" y="65"/>
                  </a:cubicBezTo>
                  <a:cubicBezTo>
                    <a:pt x="77" y="62"/>
                    <a:pt x="79" y="56"/>
                    <a:pt x="79" y="54"/>
                  </a:cubicBezTo>
                  <a:cubicBezTo>
                    <a:pt x="79" y="53"/>
                    <a:pt x="80" y="52"/>
                    <a:pt x="81" y="52"/>
                  </a:cubicBezTo>
                  <a:cubicBezTo>
                    <a:pt x="92" y="52"/>
                    <a:pt x="92" y="52"/>
                    <a:pt x="92" y="52"/>
                  </a:cubicBezTo>
                  <a:cubicBezTo>
                    <a:pt x="92" y="44"/>
                    <a:pt x="92" y="44"/>
                    <a:pt x="92" y="44"/>
                  </a:cubicBezTo>
                  <a:cubicBezTo>
                    <a:pt x="81" y="44"/>
                    <a:pt x="81" y="44"/>
                    <a:pt x="81" y="44"/>
                  </a:cubicBezTo>
                  <a:cubicBezTo>
                    <a:pt x="80" y="44"/>
                    <a:pt x="79" y="43"/>
                    <a:pt x="79" y="42"/>
                  </a:cubicBezTo>
                  <a:cubicBezTo>
                    <a:pt x="79" y="40"/>
                    <a:pt x="77" y="34"/>
                    <a:pt x="75" y="31"/>
                  </a:cubicBezTo>
                  <a:cubicBezTo>
                    <a:pt x="75" y="31"/>
                    <a:pt x="75" y="30"/>
                    <a:pt x="76" y="29"/>
                  </a:cubicBezTo>
                  <a:cubicBezTo>
                    <a:pt x="83" y="21"/>
                    <a:pt x="83" y="21"/>
                    <a:pt x="83" y="21"/>
                  </a:cubicBezTo>
                  <a:cubicBezTo>
                    <a:pt x="75" y="13"/>
                    <a:pt x="75" y="13"/>
                    <a:pt x="75" y="13"/>
                  </a:cubicBezTo>
                  <a:cubicBezTo>
                    <a:pt x="67" y="20"/>
                    <a:pt x="67" y="20"/>
                    <a:pt x="67" y="20"/>
                  </a:cubicBezTo>
                  <a:cubicBezTo>
                    <a:pt x="66" y="21"/>
                    <a:pt x="65" y="21"/>
                    <a:pt x="65" y="21"/>
                  </a:cubicBezTo>
                  <a:cubicBezTo>
                    <a:pt x="62" y="19"/>
                    <a:pt x="57" y="18"/>
                    <a:pt x="54" y="17"/>
                  </a:cubicBezTo>
                  <a:cubicBezTo>
                    <a:pt x="53" y="17"/>
                    <a:pt x="52" y="16"/>
                    <a:pt x="52" y="15"/>
                  </a:cubicBezTo>
                  <a:cubicBezTo>
                    <a:pt x="52" y="4"/>
                    <a:pt x="52" y="4"/>
                    <a:pt x="52" y="4"/>
                  </a:cubicBezTo>
                  <a:cubicBezTo>
                    <a:pt x="44" y="4"/>
                    <a:pt x="44" y="4"/>
                    <a:pt x="44" y="4"/>
                  </a:cubicBezTo>
                  <a:cubicBezTo>
                    <a:pt x="44" y="15"/>
                    <a:pt x="44" y="15"/>
                    <a:pt x="44" y="15"/>
                  </a:cubicBezTo>
                  <a:cubicBezTo>
                    <a:pt x="44" y="16"/>
                    <a:pt x="43" y="17"/>
                    <a:pt x="42" y="17"/>
                  </a:cubicBezTo>
                  <a:cubicBezTo>
                    <a:pt x="39" y="18"/>
                    <a:pt x="34" y="19"/>
                    <a:pt x="31" y="21"/>
                  </a:cubicBezTo>
                  <a:cubicBezTo>
                    <a:pt x="31" y="21"/>
                    <a:pt x="30" y="21"/>
                    <a:pt x="29" y="20"/>
                  </a:cubicBezTo>
                  <a:cubicBezTo>
                    <a:pt x="21" y="13"/>
                    <a:pt x="21" y="13"/>
                    <a:pt x="21" y="13"/>
                  </a:cubicBezTo>
                  <a:cubicBezTo>
                    <a:pt x="13" y="21"/>
                    <a:pt x="13" y="21"/>
                    <a:pt x="13" y="21"/>
                  </a:cubicBezTo>
                  <a:cubicBezTo>
                    <a:pt x="20" y="29"/>
                    <a:pt x="20" y="29"/>
                    <a:pt x="20" y="29"/>
                  </a:cubicBezTo>
                  <a:cubicBezTo>
                    <a:pt x="21" y="30"/>
                    <a:pt x="21" y="31"/>
                    <a:pt x="21" y="31"/>
                  </a:cubicBezTo>
                  <a:cubicBezTo>
                    <a:pt x="19" y="34"/>
                    <a:pt x="17" y="40"/>
                    <a:pt x="17" y="42"/>
                  </a:cubicBezTo>
                  <a:cubicBezTo>
                    <a:pt x="17" y="43"/>
                    <a:pt x="16" y="44"/>
                    <a:pt x="15" y="44"/>
                  </a:cubicBezTo>
                  <a:cubicBezTo>
                    <a:pt x="4" y="44"/>
                    <a:pt x="4" y="44"/>
                    <a:pt x="4" y="44"/>
                  </a:cubicBezTo>
                  <a:cubicBezTo>
                    <a:pt x="4" y="52"/>
                    <a:pt x="4" y="52"/>
                    <a:pt x="4" y="52"/>
                  </a:cubicBezTo>
                  <a:cubicBezTo>
                    <a:pt x="15" y="52"/>
                    <a:pt x="15" y="52"/>
                    <a:pt x="15" y="52"/>
                  </a:cubicBezTo>
                  <a:cubicBezTo>
                    <a:pt x="16" y="52"/>
                    <a:pt x="17" y="53"/>
                    <a:pt x="17" y="54"/>
                  </a:cubicBezTo>
                  <a:cubicBezTo>
                    <a:pt x="17" y="56"/>
                    <a:pt x="19" y="62"/>
                    <a:pt x="21" y="65"/>
                  </a:cubicBezTo>
                  <a:cubicBezTo>
                    <a:pt x="21" y="65"/>
                    <a:pt x="21" y="66"/>
                    <a:pt x="20" y="67"/>
                  </a:cubicBezTo>
                  <a:cubicBezTo>
                    <a:pt x="13" y="75"/>
                    <a:pt x="13" y="75"/>
                    <a:pt x="13" y="75"/>
                  </a:cubicBezTo>
                  <a:cubicBezTo>
                    <a:pt x="21" y="83"/>
                    <a:pt x="21" y="83"/>
                    <a:pt x="21" y="83"/>
                  </a:cubicBezTo>
                  <a:cubicBezTo>
                    <a:pt x="29" y="76"/>
                    <a:pt x="29" y="76"/>
                    <a:pt x="29" y="76"/>
                  </a:cubicBezTo>
                  <a:cubicBezTo>
                    <a:pt x="30" y="75"/>
                    <a:pt x="31" y="75"/>
                    <a:pt x="32" y="76"/>
                  </a:cubicBezTo>
                  <a:cubicBezTo>
                    <a:pt x="33" y="76"/>
                    <a:pt x="33" y="78"/>
                    <a:pt x="32" y="78"/>
                  </a:cubicBezTo>
                  <a:cubicBezTo>
                    <a:pt x="23" y="88"/>
                    <a:pt x="23" y="88"/>
                    <a:pt x="23" y="88"/>
                  </a:cubicBezTo>
                  <a:cubicBezTo>
                    <a:pt x="22" y="88"/>
                    <a:pt x="22" y="88"/>
                    <a:pt x="2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libri Light"/>
              </a:endParaRPr>
            </a:p>
          </p:txBody>
        </p:sp>
        <p:sp>
          <p:nvSpPr>
            <p:cNvPr id="70" name="Freeform 64">
              <a:extLst>
                <a:ext uri="{FF2B5EF4-FFF2-40B4-BE49-F238E27FC236}">
                  <a16:creationId xmlns:a16="http://schemas.microsoft.com/office/drawing/2014/main" xmlns="" id="{E233C68C-A68D-4073-BC74-5E2060EB2671}"/>
                </a:ext>
              </a:extLst>
            </p:cNvPr>
            <p:cNvSpPr>
              <a:spLocks/>
            </p:cNvSpPr>
            <p:nvPr/>
          </p:nvSpPr>
          <p:spPr bwMode="auto">
            <a:xfrm>
              <a:off x="7869238" y="3549650"/>
              <a:ext cx="60325" cy="15875"/>
            </a:xfrm>
            <a:custGeom>
              <a:avLst/>
              <a:gdLst>
                <a:gd name="T0" fmla="*/ 14 w 16"/>
                <a:gd name="T1" fmla="*/ 4 h 4"/>
                <a:gd name="T2" fmla="*/ 2 w 16"/>
                <a:gd name="T3" fmla="*/ 4 h 4"/>
                <a:gd name="T4" fmla="*/ 0 w 16"/>
                <a:gd name="T5" fmla="*/ 2 h 4"/>
                <a:gd name="T6" fmla="*/ 2 w 16"/>
                <a:gd name="T7" fmla="*/ 0 h 4"/>
                <a:gd name="T8" fmla="*/ 14 w 16"/>
                <a:gd name="T9" fmla="*/ 0 h 4"/>
                <a:gd name="T10" fmla="*/ 16 w 16"/>
                <a:gd name="T11" fmla="*/ 2 h 4"/>
                <a:gd name="T12" fmla="*/ 14 w 1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4"/>
                  </a:moveTo>
                  <a:cubicBezTo>
                    <a:pt x="2" y="4"/>
                    <a:pt x="2" y="4"/>
                    <a:pt x="2" y="4"/>
                  </a:cubicBezTo>
                  <a:cubicBezTo>
                    <a:pt x="1" y="4"/>
                    <a:pt x="0" y="3"/>
                    <a:pt x="0" y="2"/>
                  </a:cubicBezTo>
                  <a:cubicBezTo>
                    <a:pt x="0" y="1"/>
                    <a:pt x="1" y="0"/>
                    <a:pt x="2" y="0"/>
                  </a:cubicBezTo>
                  <a:cubicBezTo>
                    <a:pt x="14" y="0"/>
                    <a:pt x="14" y="0"/>
                    <a:pt x="14" y="0"/>
                  </a:cubicBezTo>
                  <a:cubicBezTo>
                    <a:pt x="15" y="0"/>
                    <a:pt x="16" y="1"/>
                    <a:pt x="16" y="2"/>
                  </a:cubicBezTo>
                  <a:cubicBezTo>
                    <a:pt x="16" y="3"/>
                    <a:pt x="15" y="4"/>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libri Light"/>
              </a:endParaRPr>
            </a:p>
          </p:txBody>
        </p:sp>
        <p:sp>
          <p:nvSpPr>
            <p:cNvPr id="71" name="Freeform 65">
              <a:extLst>
                <a:ext uri="{FF2B5EF4-FFF2-40B4-BE49-F238E27FC236}">
                  <a16:creationId xmlns:a16="http://schemas.microsoft.com/office/drawing/2014/main" xmlns="" id="{B090E32E-0803-4B57-9E5A-7F664DC2A2BF}"/>
                </a:ext>
              </a:extLst>
            </p:cNvPr>
            <p:cNvSpPr>
              <a:spLocks/>
            </p:cNvSpPr>
            <p:nvPr/>
          </p:nvSpPr>
          <p:spPr bwMode="auto">
            <a:xfrm>
              <a:off x="7869238" y="3579813"/>
              <a:ext cx="60325" cy="30163"/>
            </a:xfrm>
            <a:custGeom>
              <a:avLst/>
              <a:gdLst>
                <a:gd name="T0" fmla="*/ 14 w 16"/>
                <a:gd name="T1" fmla="*/ 0 h 8"/>
                <a:gd name="T2" fmla="*/ 2 w 16"/>
                <a:gd name="T3" fmla="*/ 0 h 8"/>
                <a:gd name="T4" fmla="*/ 0 w 16"/>
                <a:gd name="T5" fmla="*/ 2 h 8"/>
                <a:gd name="T6" fmla="*/ 2 w 16"/>
                <a:gd name="T7" fmla="*/ 4 h 8"/>
                <a:gd name="T8" fmla="*/ 6 w 16"/>
                <a:gd name="T9" fmla="*/ 4 h 8"/>
                <a:gd name="T10" fmla="*/ 6 w 16"/>
                <a:gd name="T11" fmla="*/ 6 h 8"/>
                <a:gd name="T12" fmla="*/ 8 w 16"/>
                <a:gd name="T13" fmla="*/ 8 h 8"/>
                <a:gd name="T14" fmla="*/ 10 w 16"/>
                <a:gd name="T15" fmla="*/ 6 h 8"/>
                <a:gd name="T16" fmla="*/ 10 w 16"/>
                <a:gd name="T17" fmla="*/ 4 h 8"/>
                <a:gd name="T18" fmla="*/ 14 w 16"/>
                <a:gd name="T19" fmla="*/ 4 h 8"/>
                <a:gd name="T20" fmla="*/ 16 w 16"/>
                <a:gd name="T21" fmla="*/ 2 h 8"/>
                <a:gd name="T22" fmla="*/ 14 w 16"/>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8">
                  <a:moveTo>
                    <a:pt x="14" y="0"/>
                  </a:moveTo>
                  <a:cubicBezTo>
                    <a:pt x="2" y="0"/>
                    <a:pt x="2" y="0"/>
                    <a:pt x="2" y="0"/>
                  </a:cubicBezTo>
                  <a:cubicBezTo>
                    <a:pt x="1" y="0"/>
                    <a:pt x="0" y="1"/>
                    <a:pt x="0" y="2"/>
                  </a:cubicBezTo>
                  <a:cubicBezTo>
                    <a:pt x="0" y="3"/>
                    <a:pt x="1" y="4"/>
                    <a:pt x="2" y="4"/>
                  </a:cubicBezTo>
                  <a:cubicBezTo>
                    <a:pt x="6" y="4"/>
                    <a:pt x="6" y="4"/>
                    <a:pt x="6" y="4"/>
                  </a:cubicBezTo>
                  <a:cubicBezTo>
                    <a:pt x="6" y="6"/>
                    <a:pt x="6" y="6"/>
                    <a:pt x="6" y="6"/>
                  </a:cubicBezTo>
                  <a:cubicBezTo>
                    <a:pt x="6" y="7"/>
                    <a:pt x="7" y="8"/>
                    <a:pt x="8" y="8"/>
                  </a:cubicBezTo>
                  <a:cubicBezTo>
                    <a:pt x="9" y="8"/>
                    <a:pt x="10" y="7"/>
                    <a:pt x="10" y="6"/>
                  </a:cubicBezTo>
                  <a:cubicBezTo>
                    <a:pt x="10" y="4"/>
                    <a:pt x="10" y="4"/>
                    <a:pt x="10"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libri Light"/>
              </a:endParaRPr>
            </a:p>
          </p:txBody>
        </p:sp>
        <p:sp>
          <p:nvSpPr>
            <p:cNvPr id="72" name="Freeform 66">
              <a:extLst>
                <a:ext uri="{FF2B5EF4-FFF2-40B4-BE49-F238E27FC236}">
                  <a16:creationId xmlns:a16="http://schemas.microsoft.com/office/drawing/2014/main" xmlns="" id="{32C35023-321B-4CD6-AB0F-80E17D1D9781}"/>
                </a:ext>
              </a:extLst>
            </p:cNvPr>
            <p:cNvSpPr>
              <a:spLocks/>
            </p:cNvSpPr>
            <p:nvPr/>
          </p:nvSpPr>
          <p:spPr bwMode="auto">
            <a:xfrm>
              <a:off x="7805738" y="3338513"/>
              <a:ext cx="187325" cy="196850"/>
            </a:xfrm>
            <a:custGeom>
              <a:avLst/>
              <a:gdLst>
                <a:gd name="T0" fmla="*/ 25 w 50"/>
                <a:gd name="T1" fmla="*/ 0 h 52"/>
                <a:gd name="T2" fmla="*/ 0 w 50"/>
                <a:gd name="T3" fmla="*/ 24 h 52"/>
                <a:gd name="T4" fmla="*/ 17 w 50"/>
                <a:gd name="T5" fmla="*/ 47 h 52"/>
                <a:gd name="T6" fmla="*/ 17 w 50"/>
                <a:gd name="T7" fmla="*/ 50 h 52"/>
                <a:gd name="T8" fmla="*/ 19 w 50"/>
                <a:gd name="T9" fmla="*/ 52 h 52"/>
                <a:gd name="T10" fmla="*/ 31 w 50"/>
                <a:gd name="T11" fmla="*/ 52 h 52"/>
                <a:gd name="T12" fmla="*/ 33 w 50"/>
                <a:gd name="T13" fmla="*/ 50 h 52"/>
                <a:gd name="T14" fmla="*/ 33 w 50"/>
                <a:gd name="T15" fmla="*/ 47 h 52"/>
                <a:gd name="T16" fmla="*/ 50 w 50"/>
                <a:gd name="T17" fmla="*/ 24 h 52"/>
                <a:gd name="T18" fmla="*/ 25 w 50"/>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2">
                  <a:moveTo>
                    <a:pt x="25" y="0"/>
                  </a:moveTo>
                  <a:cubicBezTo>
                    <a:pt x="11" y="0"/>
                    <a:pt x="0" y="11"/>
                    <a:pt x="0" y="24"/>
                  </a:cubicBezTo>
                  <a:cubicBezTo>
                    <a:pt x="0" y="34"/>
                    <a:pt x="7" y="43"/>
                    <a:pt x="17" y="47"/>
                  </a:cubicBezTo>
                  <a:cubicBezTo>
                    <a:pt x="17" y="50"/>
                    <a:pt x="17" y="50"/>
                    <a:pt x="17" y="50"/>
                  </a:cubicBezTo>
                  <a:cubicBezTo>
                    <a:pt x="17" y="51"/>
                    <a:pt x="18" y="52"/>
                    <a:pt x="19" y="52"/>
                  </a:cubicBezTo>
                  <a:cubicBezTo>
                    <a:pt x="31" y="52"/>
                    <a:pt x="31" y="52"/>
                    <a:pt x="31" y="52"/>
                  </a:cubicBezTo>
                  <a:cubicBezTo>
                    <a:pt x="32" y="52"/>
                    <a:pt x="33" y="51"/>
                    <a:pt x="33" y="50"/>
                  </a:cubicBezTo>
                  <a:cubicBezTo>
                    <a:pt x="33" y="47"/>
                    <a:pt x="33" y="47"/>
                    <a:pt x="33" y="47"/>
                  </a:cubicBezTo>
                  <a:cubicBezTo>
                    <a:pt x="43" y="43"/>
                    <a:pt x="50" y="34"/>
                    <a:pt x="50" y="24"/>
                  </a:cubicBezTo>
                  <a:cubicBezTo>
                    <a:pt x="50" y="11"/>
                    <a:pt x="39" y="0"/>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libri Light"/>
              </a:endParaRPr>
            </a:p>
          </p:txBody>
        </p:sp>
      </p:grpSp>
      <p:sp>
        <p:nvSpPr>
          <p:cNvPr id="5" name="Rectangle 4"/>
          <p:cNvSpPr/>
          <p:nvPr/>
        </p:nvSpPr>
        <p:spPr>
          <a:xfrm>
            <a:off x="982051" y="2946399"/>
            <a:ext cx="4394381" cy="1200329"/>
          </a:xfrm>
          <a:prstGeom prst="rect">
            <a:avLst/>
          </a:prstGeom>
        </p:spPr>
        <p:txBody>
          <a:bodyPr wrap="square">
            <a:spAutoFit/>
          </a:bodyPr>
          <a:lstStyle/>
          <a:p>
            <a:pPr lvl="0" algn="ctr"/>
            <a:r>
              <a:rPr lang="ka-GE" dirty="0">
                <a:solidFill>
                  <a:srgbClr val="10322B"/>
                </a:solidFill>
                <a:latin typeface="BPG Banner ExtraSquare Caps" panose="02060504020202060204" pitchFamily="18" charset="0"/>
              </a:rPr>
              <a:t>2020 წლის 31 მარტის მდგომარეობით რეგისტრირებული ჰყავს 13,000 და მეტი ბენეფიციარი;</a:t>
            </a:r>
            <a:endParaRPr lang="en-US" dirty="0">
              <a:solidFill>
                <a:srgbClr val="10322B"/>
              </a:solidFill>
              <a:latin typeface="BPG Banner ExtraSquare Caps" panose="02060504020202060204" pitchFamily="18" charset="0"/>
            </a:endParaRPr>
          </a:p>
        </p:txBody>
      </p:sp>
      <p:sp>
        <p:nvSpPr>
          <p:cNvPr id="6" name="Rectangle 5"/>
          <p:cNvSpPr/>
          <p:nvPr/>
        </p:nvSpPr>
        <p:spPr>
          <a:xfrm>
            <a:off x="7654525" y="4311299"/>
            <a:ext cx="4114599" cy="2031325"/>
          </a:xfrm>
          <a:prstGeom prst="rect">
            <a:avLst/>
          </a:prstGeom>
        </p:spPr>
        <p:txBody>
          <a:bodyPr wrap="square">
            <a:spAutoFit/>
          </a:bodyPr>
          <a:lstStyle/>
          <a:p>
            <a:pPr lvl="0" algn="ctr"/>
            <a:r>
              <a:rPr lang="ka-GE" dirty="0">
                <a:solidFill>
                  <a:srgbClr val="D9594B"/>
                </a:solidFill>
                <a:latin typeface="BPG Banner ExtraSquare Caps" panose="02060504020202060204" pitchFamily="18" charset="0"/>
              </a:rPr>
              <a:t>უზრუნველყოფს პროგრამის გეგმური ამბულატორიული მომსახურების კომპონენტით გათვალისწინებულ კლინიკო-ლაბორატორიულ კვლევებს ადგილზე ან ,,ცენტრალიზებული ლაბორატორიის” მეშვეობით</a:t>
            </a:r>
            <a:endParaRPr lang="en-US" dirty="0">
              <a:solidFill>
                <a:srgbClr val="D9594B"/>
              </a:solidFill>
            </a:endParaRPr>
          </a:p>
        </p:txBody>
      </p:sp>
    </p:spTree>
    <p:extLst>
      <p:ext uri="{BB962C8B-B14F-4D97-AF65-F5344CB8AC3E}">
        <p14:creationId xmlns:p14="http://schemas.microsoft.com/office/powerpoint/2010/main" val="15852534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xmlns="" id="{63AB83D0-CA34-422A-A999-9820D768EF41}"/>
              </a:ext>
            </a:extLst>
          </p:cNvPr>
          <p:cNvGrpSpPr/>
          <p:nvPr/>
        </p:nvGrpSpPr>
        <p:grpSpPr>
          <a:xfrm>
            <a:off x="3860084" y="1688091"/>
            <a:ext cx="4640758" cy="4315650"/>
            <a:chOff x="3296817" y="1194970"/>
            <a:chExt cx="5063537" cy="4708812"/>
          </a:xfrm>
        </p:grpSpPr>
        <p:sp>
          <p:nvSpPr>
            <p:cNvPr id="70" name="Shape">
              <a:extLst>
                <a:ext uri="{FF2B5EF4-FFF2-40B4-BE49-F238E27FC236}">
                  <a16:creationId xmlns:a16="http://schemas.microsoft.com/office/drawing/2014/main" xmlns="" id="{70D12BC8-4CE0-4400-BF4B-679E5A7AAC0E}"/>
                </a:ext>
              </a:extLst>
            </p:cNvPr>
            <p:cNvSpPr/>
            <p:nvPr/>
          </p:nvSpPr>
          <p:spPr>
            <a:xfrm>
              <a:off x="3296817" y="2100636"/>
              <a:ext cx="2096699" cy="2526773"/>
            </a:xfrm>
            <a:custGeom>
              <a:avLst/>
              <a:gdLst/>
              <a:ahLst/>
              <a:cxnLst>
                <a:cxn ang="0">
                  <a:pos x="wd2" y="hd2"/>
                </a:cxn>
                <a:cxn ang="5400000">
                  <a:pos x="wd2" y="hd2"/>
                </a:cxn>
                <a:cxn ang="10800000">
                  <a:pos x="wd2" y="hd2"/>
                </a:cxn>
                <a:cxn ang="16200000">
                  <a:pos x="wd2" y="hd2"/>
                </a:cxn>
              </a:cxnLst>
              <a:rect l="0" t="0" r="r" b="b"/>
              <a:pathLst>
                <a:path w="18949" h="19180" extrusionOk="0">
                  <a:moveTo>
                    <a:pt x="1490" y="543"/>
                  </a:moveTo>
                  <a:cubicBezTo>
                    <a:pt x="4307" y="-1210"/>
                    <a:pt x="10164" y="1419"/>
                    <a:pt x="14574" y="6415"/>
                  </a:cubicBezTo>
                  <a:cubicBezTo>
                    <a:pt x="18983" y="11411"/>
                    <a:pt x="20274" y="16883"/>
                    <a:pt x="17458" y="18637"/>
                  </a:cubicBezTo>
                  <a:cubicBezTo>
                    <a:pt x="14641" y="20390"/>
                    <a:pt x="8784" y="17761"/>
                    <a:pt x="4374" y="12765"/>
                  </a:cubicBezTo>
                  <a:cubicBezTo>
                    <a:pt x="-35" y="7769"/>
                    <a:pt x="-1326" y="2297"/>
                    <a:pt x="1490" y="543"/>
                  </a:cubicBezTo>
                  <a:close/>
                </a:path>
              </a:pathLst>
            </a:custGeom>
            <a:solidFill>
              <a:srgbClr val="5B9BD5"/>
            </a:solidFill>
            <a:ln w="12700">
              <a:miter lim="400000"/>
            </a:ln>
            <a:effectLst>
              <a:outerShdw blurRad="50800" dist="38100" dir="2700000" algn="tl" rotWithShape="0">
                <a:prstClr val="black">
                  <a:alpha val="40000"/>
                </a:prstClr>
              </a:outerShdw>
            </a:effectLst>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pPr>
              <a:endParaRPr kumimoji="0" sz="2250" b="0" i="0" u="none" strike="noStrike" kern="0" cap="none" spc="0" normalizeH="0" baseline="0" noProof="0">
                <a:ln>
                  <a:noFill/>
                </a:ln>
                <a:solidFill>
                  <a:prstClr val="black"/>
                </a:solidFill>
                <a:effectLst/>
                <a:uLnTx/>
                <a:uFillTx/>
                <a:latin typeface="Calibri Light"/>
              </a:endParaRPr>
            </a:p>
          </p:txBody>
        </p:sp>
        <p:sp>
          <p:nvSpPr>
            <p:cNvPr id="71" name="Freeform: Shape 23">
              <a:extLst>
                <a:ext uri="{FF2B5EF4-FFF2-40B4-BE49-F238E27FC236}">
                  <a16:creationId xmlns:a16="http://schemas.microsoft.com/office/drawing/2014/main" xmlns="" id="{7CAB01B9-B793-4D8D-A727-308822F8DADE}"/>
                </a:ext>
              </a:extLst>
            </p:cNvPr>
            <p:cNvSpPr/>
            <p:nvPr/>
          </p:nvSpPr>
          <p:spPr>
            <a:xfrm>
              <a:off x="3749373" y="3589334"/>
              <a:ext cx="1636337" cy="1036279"/>
            </a:xfrm>
            <a:custGeom>
              <a:avLst/>
              <a:gdLst>
                <a:gd name="connsiteX0" fmla="*/ 1617645 w 1636337"/>
                <a:gd name="connsiteY0" fmla="*/ 314193 h 1036279"/>
                <a:gd name="connsiteX1" fmla="*/ 1619400 w 1636337"/>
                <a:gd name="connsiteY1" fmla="*/ 321641 h 1036279"/>
                <a:gd name="connsiteX2" fmla="*/ 1636337 w 1636337"/>
                <a:gd name="connsiteY2" fmla="*/ 428225 h 1036279"/>
                <a:gd name="connsiteX3" fmla="*/ 1588314 w 1636337"/>
                <a:gd name="connsiteY3" fmla="*/ 194439 h 1036279"/>
                <a:gd name="connsiteX4" fmla="*/ 1593088 w 1636337"/>
                <a:gd name="connsiteY4" fmla="*/ 210007 h 1036279"/>
                <a:gd name="connsiteX5" fmla="*/ 1608447 w 1636337"/>
                <a:gd name="connsiteY5" fmla="*/ 275168 h 1036279"/>
                <a:gd name="connsiteX6" fmla="*/ 364397 w 1636337"/>
                <a:gd name="connsiteY6" fmla="*/ 71251 h 1036279"/>
                <a:gd name="connsiteX7" fmla="*/ 799107 w 1636337"/>
                <a:gd name="connsiteY7" fmla="*/ 108495 h 1036279"/>
                <a:gd name="connsiteX8" fmla="*/ 811958 w 1636337"/>
                <a:gd name="connsiteY8" fmla="*/ 111656 h 1036279"/>
                <a:gd name="connsiteX9" fmla="*/ 832967 w 1636337"/>
                <a:gd name="connsiteY9" fmla="*/ 126178 h 1036279"/>
                <a:gd name="connsiteX10" fmla="*/ 834659 w 1636337"/>
                <a:gd name="connsiteY10" fmla="*/ 135426 h 1036279"/>
                <a:gd name="connsiteX11" fmla="*/ 982768 w 1636337"/>
                <a:gd name="connsiteY11" fmla="*/ 589932 h 1036279"/>
                <a:gd name="connsiteX12" fmla="*/ 1103350 w 1636337"/>
                <a:gd name="connsiteY12" fmla="*/ 842115 h 1036279"/>
                <a:gd name="connsiteX13" fmla="*/ 1220872 w 1636337"/>
                <a:gd name="connsiteY13" fmla="*/ 1036279 h 1036279"/>
                <a:gd name="connsiteX14" fmla="*/ 1190079 w 1636337"/>
                <a:gd name="connsiteY14" fmla="*/ 1035654 h 1036279"/>
                <a:gd name="connsiteX15" fmla="*/ 31426 w 1636337"/>
                <a:gd name="connsiteY15" fmla="*/ 192964 h 1036279"/>
                <a:gd name="connsiteX16" fmla="*/ 0 w 1636337"/>
                <a:gd name="connsiteY16" fmla="*/ 148376 h 1036279"/>
                <a:gd name="connsiteX17" fmla="*/ 21219 w 1636337"/>
                <a:gd name="connsiteY17" fmla="*/ 137062 h 1036279"/>
                <a:gd name="connsiteX18" fmla="*/ 364397 w 1636337"/>
                <a:gd name="connsiteY18" fmla="*/ 71251 h 1036279"/>
                <a:gd name="connsiteX19" fmla="*/ 1548484 w 1636337"/>
                <a:gd name="connsiteY19" fmla="*/ 69880 h 1036279"/>
                <a:gd name="connsiteX20" fmla="*/ 1557568 w 1636337"/>
                <a:gd name="connsiteY20" fmla="*/ 94178 h 1036279"/>
                <a:gd name="connsiteX21" fmla="*/ 1573591 w 1636337"/>
                <a:gd name="connsiteY21" fmla="*/ 146427 h 1036279"/>
                <a:gd name="connsiteX22" fmla="*/ 1522361 w 1636337"/>
                <a:gd name="connsiteY22" fmla="*/ 0 h 1036279"/>
                <a:gd name="connsiteX23" fmla="*/ 1528989 w 1636337"/>
                <a:gd name="connsiteY23" fmla="*/ 17731 h 1036279"/>
                <a:gd name="connsiteX24" fmla="*/ 1521966 w 1636337"/>
                <a:gd name="connsiteY24" fmla="*/ 283 h 103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36337" h="1036279">
                  <a:moveTo>
                    <a:pt x="1617645" y="314193"/>
                  </a:moveTo>
                  <a:lnTo>
                    <a:pt x="1619400" y="321641"/>
                  </a:lnTo>
                  <a:lnTo>
                    <a:pt x="1636337" y="428225"/>
                  </a:lnTo>
                  <a:close/>
                  <a:moveTo>
                    <a:pt x="1588314" y="194439"/>
                  </a:moveTo>
                  <a:lnTo>
                    <a:pt x="1593088" y="210007"/>
                  </a:lnTo>
                  <a:lnTo>
                    <a:pt x="1608447" y="275168"/>
                  </a:lnTo>
                  <a:close/>
                  <a:moveTo>
                    <a:pt x="364397" y="71251"/>
                  </a:moveTo>
                  <a:cubicBezTo>
                    <a:pt x="496299" y="66365"/>
                    <a:pt x="643457" y="78656"/>
                    <a:pt x="799107" y="108495"/>
                  </a:cubicBezTo>
                  <a:lnTo>
                    <a:pt x="811958" y="111656"/>
                  </a:lnTo>
                  <a:lnTo>
                    <a:pt x="832967" y="126178"/>
                  </a:lnTo>
                  <a:lnTo>
                    <a:pt x="834659" y="135426"/>
                  </a:lnTo>
                  <a:cubicBezTo>
                    <a:pt x="868544" y="282325"/>
                    <a:pt x="917833" y="435660"/>
                    <a:pt x="982768" y="589932"/>
                  </a:cubicBezTo>
                  <a:cubicBezTo>
                    <a:pt x="1019864" y="678087"/>
                    <a:pt x="1060313" y="762377"/>
                    <a:pt x="1103350" y="842115"/>
                  </a:cubicBezTo>
                  <a:lnTo>
                    <a:pt x="1220872" y="1036279"/>
                  </a:lnTo>
                  <a:lnTo>
                    <a:pt x="1190079" y="1035654"/>
                  </a:lnTo>
                  <a:cubicBezTo>
                    <a:pt x="853436" y="1004821"/>
                    <a:pt x="397400" y="686594"/>
                    <a:pt x="31426" y="192964"/>
                  </a:cubicBezTo>
                  <a:lnTo>
                    <a:pt x="0" y="148376"/>
                  </a:lnTo>
                  <a:lnTo>
                    <a:pt x="21219" y="137062"/>
                  </a:lnTo>
                  <a:cubicBezTo>
                    <a:pt x="115847" y="98198"/>
                    <a:pt x="232494" y="76136"/>
                    <a:pt x="364397" y="71251"/>
                  </a:cubicBezTo>
                  <a:close/>
                  <a:moveTo>
                    <a:pt x="1548484" y="69880"/>
                  </a:moveTo>
                  <a:lnTo>
                    <a:pt x="1557568" y="94178"/>
                  </a:lnTo>
                  <a:lnTo>
                    <a:pt x="1573591" y="146427"/>
                  </a:lnTo>
                  <a:close/>
                  <a:moveTo>
                    <a:pt x="1522361" y="0"/>
                  </a:moveTo>
                  <a:lnTo>
                    <a:pt x="1528989" y="17731"/>
                  </a:lnTo>
                  <a:lnTo>
                    <a:pt x="1521966" y="283"/>
                  </a:lnTo>
                  <a:close/>
                </a:path>
              </a:pathLst>
            </a:custGeom>
            <a:solidFill>
              <a:sysClr val="windowText" lastClr="000000">
                <a:alpha val="30000"/>
              </a:sysClr>
            </a:solidFill>
            <a:ln w="12700">
              <a:miter lim="400000"/>
            </a:ln>
          </p:spPr>
          <p:txBody>
            <a:bodyPr wrap="square" lIns="28575" tIns="28575" rIns="28575" bIns="28575"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000"/>
              </a:pPr>
              <a:endParaRPr kumimoji="0" sz="2250" b="0" i="0" u="none" strike="noStrike" kern="0" cap="none" spc="0" normalizeH="0" baseline="0" noProof="0">
                <a:ln>
                  <a:noFill/>
                </a:ln>
                <a:solidFill>
                  <a:prstClr val="black"/>
                </a:solidFill>
                <a:effectLst/>
                <a:uLnTx/>
                <a:uFillTx/>
                <a:latin typeface="Calibri Light"/>
              </a:endParaRPr>
            </a:p>
          </p:txBody>
        </p:sp>
        <p:sp>
          <p:nvSpPr>
            <p:cNvPr id="72" name="Shape">
              <a:extLst>
                <a:ext uri="{FF2B5EF4-FFF2-40B4-BE49-F238E27FC236}">
                  <a16:creationId xmlns:a16="http://schemas.microsoft.com/office/drawing/2014/main" xmlns="" id="{F86F8DC4-943C-4814-AC73-6C89E0011B85}"/>
                </a:ext>
              </a:extLst>
            </p:cNvPr>
            <p:cNvSpPr/>
            <p:nvPr/>
          </p:nvSpPr>
          <p:spPr>
            <a:xfrm>
              <a:off x="3593501" y="3740205"/>
              <a:ext cx="2613839" cy="1603426"/>
            </a:xfrm>
            <a:custGeom>
              <a:avLst/>
              <a:gdLst/>
              <a:ahLst/>
              <a:cxnLst>
                <a:cxn ang="0">
                  <a:pos x="wd2" y="hd2"/>
                </a:cxn>
                <a:cxn ang="5400000">
                  <a:pos x="wd2" y="hd2"/>
                </a:cxn>
                <a:cxn ang="10800000">
                  <a:pos x="wd2" y="hd2"/>
                </a:cxn>
                <a:cxn ang="16200000">
                  <a:pos x="wd2" y="hd2"/>
                </a:cxn>
              </a:cxnLst>
              <a:rect l="0" t="0" r="r" b="b"/>
              <a:pathLst>
                <a:path w="19883" h="19317" extrusionOk="0">
                  <a:moveTo>
                    <a:pt x="182" y="3358"/>
                  </a:moveTo>
                  <a:cubicBezTo>
                    <a:pt x="1222" y="-685"/>
                    <a:pt x="6435" y="-1141"/>
                    <a:pt x="11825" y="2339"/>
                  </a:cubicBezTo>
                  <a:cubicBezTo>
                    <a:pt x="17215" y="5819"/>
                    <a:pt x="20741" y="11918"/>
                    <a:pt x="19700" y="15960"/>
                  </a:cubicBezTo>
                  <a:cubicBezTo>
                    <a:pt x="18660" y="20003"/>
                    <a:pt x="13447" y="20459"/>
                    <a:pt x="8057" y="16979"/>
                  </a:cubicBezTo>
                  <a:cubicBezTo>
                    <a:pt x="2667" y="13499"/>
                    <a:pt x="-859" y="7400"/>
                    <a:pt x="182" y="3358"/>
                  </a:cubicBezTo>
                  <a:close/>
                </a:path>
              </a:pathLst>
            </a:custGeom>
            <a:solidFill>
              <a:srgbClr val="00B7A1"/>
            </a:solidFill>
            <a:ln w="12700">
              <a:miter lim="400000"/>
            </a:ln>
            <a:effectLst>
              <a:outerShdw blurRad="50800" dist="38100" dir="2700000" algn="tl" rotWithShape="0">
                <a:prstClr val="black">
                  <a:alpha val="40000"/>
                </a:prstClr>
              </a:outerShdw>
            </a:effectLst>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pPr>
              <a:endParaRPr kumimoji="0" sz="2250" b="0" i="0" u="none" strike="noStrike" kern="0" cap="none" spc="0" normalizeH="0" baseline="0" noProof="0">
                <a:ln>
                  <a:noFill/>
                </a:ln>
                <a:solidFill>
                  <a:prstClr val="black"/>
                </a:solidFill>
                <a:effectLst/>
                <a:uLnTx/>
                <a:uFillTx/>
                <a:latin typeface="Calibri Light"/>
              </a:endParaRPr>
            </a:p>
          </p:txBody>
        </p:sp>
        <p:sp>
          <p:nvSpPr>
            <p:cNvPr id="73" name="Freeform: Shape 20">
              <a:extLst>
                <a:ext uri="{FF2B5EF4-FFF2-40B4-BE49-F238E27FC236}">
                  <a16:creationId xmlns:a16="http://schemas.microsoft.com/office/drawing/2014/main" xmlns="" id="{6CBE5BD6-2ACA-4F72-99EC-5F822E10A168}"/>
                </a:ext>
              </a:extLst>
            </p:cNvPr>
            <p:cNvSpPr/>
            <p:nvPr/>
          </p:nvSpPr>
          <p:spPr>
            <a:xfrm>
              <a:off x="4527806" y="2706271"/>
              <a:ext cx="1610617" cy="2520851"/>
            </a:xfrm>
            <a:custGeom>
              <a:avLst/>
              <a:gdLst>
                <a:gd name="connsiteX0" fmla="*/ 182447 w 1610617"/>
                <a:gd name="connsiteY0" fmla="*/ 0 h 2520851"/>
                <a:gd name="connsiteX1" fmla="*/ 228508 w 1610617"/>
                <a:gd name="connsiteY1" fmla="*/ 48868 h 2520851"/>
                <a:gd name="connsiteX2" fmla="*/ 381619 w 1610617"/>
                <a:gd name="connsiteY2" fmla="*/ 239477 h 2520851"/>
                <a:gd name="connsiteX3" fmla="*/ 857911 w 1610617"/>
                <a:gd name="connsiteY3" fmla="*/ 1311332 h 2520851"/>
                <a:gd name="connsiteX4" fmla="*/ 859978 w 1610617"/>
                <a:gd name="connsiteY4" fmla="*/ 1339440 h 2520851"/>
                <a:gd name="connsiteX5" fmla="*/ 873757 w 1610617"/>
                <a:gd name="connsiteY5" fmla="*/ 1345840 h 2520851"/>
                <a:gd name="connsiteX6" fmla="*/ 1608822 w 1610617"/>
                <a:gd name="connsiteY6" fmla="*/ 1987004 h 2520851"/>
                <a:gd name="connsiteX7" fmla="*/ 1610617 w 1610617"/>
                <a:gd name="connsiteY7" fmla="*/ 1990771 h 2520851"/>
                <a:gd name="connsiteX8" fmla="*/ 1592821 w 1610617"/>
                <a:gd name="connsiteY8" fmla="*/ 2135082 h 2520851"/>
                <a:gd name="connsiteX9" fmla="*/ 1346486 w 1610617"/>
                <a:gd name="connsiteY9" fmla="*/ 2495483 h 2520851"/>
                <a:gd name="connsiteX10" fmla="*/ 204335 w 1610617"/>
                <a:gd name="connsiteY10" fmla="*/ 1472994 h 2520851"/>
                <a:gd name="connsiteX11" fmla="*/ 160659 w 1610617"/>
                <a:gd name="connsiteY11" fmla="*/ 18733 h 252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0617" h="2520851">
                  <a:moveTo>
                    <a:pt x="182447" y="0"/>
                  </a:moveTo>
                  <a:lnTo>
                    <a:pt x="228508" y="48868"/>
                  </a:lnTo>
                  <a:cubicBezTo>
                    <a:pt x="280850" y="109002"/>
                    <a:pt x="332060" y="172632"/>
                    <a:pt x="381619" y="239477"/>
                  </a:cubicBezTo>
                  <a:cubicBezTo>
                    <a:pt x="656037" y="609699"/>
                    <a:pt x="821293" y="999763"/>
                    <a:pt x="857911" y="1311332"/>
                  </a:cubicBezTo>
                  <a:lnTo>
                    <a:pt x="859978" y="1339440"/>
                  </a:lnTo>
                  <a:lnTo>
                    <a:pt x="873757" y="1345840"/>
                  </a:lnTo>
                  <a:cubicBezTo>
                    <a:pt x="1224721" y="1530216"/>
                    <a:pt x="1489115" y="1765098"/>
                    <a:pt x="1608822" y="1987004"/>
                  </a:cubicBezTo>
                  <a:lnTo>
                    <a:pt x="1610617" y="1990771"/>
                  </a:lnTo>
                  <a:lnTo>
                    <a:pt x="1592821" y="2135082"/>
                  </a:lnTo>
                  <a:cubicBezTo>
                    <a:pt x="1554253" y="2313395"/>
                    <a:pt x="1471735" y="2442767"/>
                    <a:pt x="1346486" y="2495483"/>
                  </a:cubicBezTo>
                  <a:cubicBezTo>
                    <a:pt x="1012489" y="2636059"/>
                    <a:pt x="501101" y="2178236"/>
                    <a:pt x="204335" y="1472994"/>
                  </a:cubicBezTo>
                  <a:cubicBezTo>
                    <a:pt x="-55408" y="855907"/>
                    <a:pt x="-64803" y="253794"/>
                    <a:pt x="160659" y="18733"/>
                  </a:cubicBezTo>
                  <a:close/>
                </a:path>
              </a:pathLst>
            </a:custGeom>
            <a:solidFill>
              <a:sysClr val="windowText" lastClr="000000">
                <a:alpha val="30000"/>
              </a:sysClr>
            </a:solidFill>
            <a:ln w="12700">
              <a:miter lim="400000"/>
            </a:ln>
          </p:spPr>
          <p:txBody>
            <a:bodyPr wrap="square" lIns="28575" tIns="28575" rIns="28575" bIns="28575"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000"/>
              </a:pPr>
              <a:endParaRPr kumimoji="0" sz="2250" b="0" i="0" u="none" strike="noStrike" kern="0" cap="none" spc="0" normalizeH="0" baseline="0" noProof="0">
                <a:ln>
                  <a:noFill/>
                </a:ln>
                <a:solidFill>
                  <a:prstClr val="black"/>
                </a:solidFill>
                <a:effectLst/>
                <a:uLnTx/>
                <a:uFillTx/>
                <a:latin typeface="Calibri Light"/>
              </a:endParaRPr>
            </a:p>
          </p:txBody>
        </p:sp>
        <p:sp>
          <p:nvSpPr>
            <p:cNvPr id="74" name="Oval">
              <a:extLst>
                <a:ext uri="{FF2B5EF4-FFF2-40B4-BE49-F238E27FC236}">
                  <a16:creationId xmlns:a16="http://schemas.microsoft.com/office/drawing/2014/main" xmlns="" id="{059FAE58-0F2D-4354-9C5D-79C3320E2141}"/>
                </a:ext>
              </a:extLst>
            </p:cNvPr>
            <p:cNvSpPr/>
            <p:nvPr/>
          </p:nvSpPr>
          <p:spPr>
            <a:xfrm>
              <a:off x="5108151" y="1194970"/>
              <a:ext cx="1404721" cy="2966838"/>
            </a:xfrm>
            <a:prstGeom prst="ellipse">
              <a:avLst/>
            </a:prstGeom>
            <a:solidFill>
              <a:srgbClr val="FFC000"/>
            </a:solidFill>
            <a:ln w="12700">
              <a:miter lim="400000"/>
            </a:ln>
            <a:effectLst>
              <a:outerShdw blurRad="50800" dist="38100" dir="2700000" algn="tl" rotWithShape="0">
                <a:prstClr val="black">
                  <a:alpha val="40000"/>
                </a:prstClr>
              </a:outerShdw>
            </a:effectLst>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pPr>
              <a:endParaRPr kumimoji="0" sz="2250" b="0" i="0" u="none" strike="noStrike" kern="0" cap="none" spc="0" normalizeH="0" baseline="0" noProof="0">
                <a:ln>
                  <a:noFill/>
                </a:ln>
                <a:solidFill>
                  <a:prstClr val="black"/>
                </a:solidFill>
                <a:effectLst/>
                <a:uLnTx/>
                <a:uFillTx/>
                <a:latin typeface="Calibri Light"/>
              </a:endParaRPr>
            </a:p>
          </p:txBody>
        </p:sp>
        <p:sp>
          <p:nvSpPr>
            <p:cNvPr id="75" name="Shape">
              <a:extLst>
                <a:ext uri="{FF2B5EF4-FFF2-40B4-BE49-F238E27FC236}">
                  <a16:creationId xmlns:a16="http://schemas.microsoft.com/office/drawing/2014/main" xmlns="" id="{688033D6-BBDF-44E4-B36D-7BC830E30979}"/>
                </a:ext>
              </a:extLst>
            </p:cNvPr>
            <p:cNvSpPr/>
            <p:nvPr/>
          </p:nvSpPr>
          <p:spPr>
            <a:xfrm>
              <a:off x="4608473" y="2662773"/>
              <a:ext cx="1618144" cy="2604788"/>
            </a:xfrm>
            <a:custGeom>
              <a:avLst/>
              <a:gdLst/>
              <a:ahLst/>
              <a:cxnLst>
                <a:cxn ang="0">
                  <a:pos x="wd2" y="hd2"/>
                </a:cxn>
                <a:cxn ang="5400000">
                  <a:pos x="wd2" y="hd2"/>
                </a:cxn>
                <a:cxn ang="10800000">
                  <a:pos x="wd2" y="hd2"/>
                </a:cxn>
                <a:cxn ang="16200000">
                  <a:pos x="wd2" y="hd2"/>
                </a:cxn>
              </a:cxnLst>
              <a:rect l="0" t="0" r="r" b="b"/>
              <a:pathLst>
                <a:path w="19384" h="19845" extrusionOk="0">
                  <a:moveTo>
                    <a:pt x="3254" y="193"/>
                  </a:moveTo>
                  <a:cubicBezTo>
                    <a:pt x="7255" y="-878"/>
                    <a:pt x="13381" y="2610"/>
                    <a:pt x="16936" y="7983"/>
                  </a:cubicBezTo>
                  <a:cubicBezTo>
                    <a:pt x="20492" y="13356"/>
                    <a:pt x="20131" y="18580"/>
                    <a:pt x="16130" y="19651"/>
                  </a:cubicBezTo>
                  <a:cubicBezTo>
                    <a:pt x="12129" y="20722"/>
                    <a:pt x="6003" y="17234"/>
                    <a:pt x="2448" y="11861"/>
                  </a:cubicBezTo>
                  <a:cubicBezTo>
                    <a:pt x="-1108" y="6488"/>
                    <a:pt x="-747" y="1264"/>
                    <a:pt x="3254" y="193"/>
                  </a:cubicBezTo>
                  <a:close/>
                </a:path>
              </a:pathLst>
            </a:custGeom>
            <a:solidFill>
              <a:srgbClr val="70AD47"/>
            </a:solidFill>
            <a:ln w="12700">
              <a:miter lim="400000"/>
            </a:ln>
            <a:effectLst>
              <a:outerShdw blurRad="50800" dist="38100" dir="2700000" algn="tl" rotWithShape="0">
                <a:prstClr val="black">
                  <a:alpha val="40000"/>
                </a:prstClr>
              </a:outerShdw>
            </a:effectLst>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pPr>
              <a:endParaRPr kumimoji="0" sz="2250" b="0" i="0" u="none" strike="noStrike" kern="0" cap="none" spc="0" normalizeH="0" baseline="0" noProof="0">
                <a:ln>
                  <a:noFill/>
                </a:ln>
                <a:solidFill>
                  <a:prstClr val="black"/>
                </a:solidFill>
                <a:effectLst/>
                <a:uLnTx/>
                <a:uFillTx/>
                <a:latin typeface="Calibri Light"/>
              </a:endParaRPr>
            </a:p>
          </p:txBody>
        </p:sp>
        <p:sp>
          <p:nvSpPr>
            <p:cNvPr id="76" name="Freeform: Shape 21">
              <a:extLst>
                <a:ext uri="{FF2B5EF4-FFF2-40B4-BE49-F238E27FC236}">
                  <a16:creationId xmlns:a16="http://schemas.microsoft.com/office/drawing/2014/main" xmlns="" id="{7D522AE2-BFD7-4DD3-AC7E-334DABD8B60D}"/>
                </a:ext>
              </a:extLst>
            </p:cNvPr>
            <p:cNvSpPr/>
            <p:nvPr/>
          </p:nvSpPr>
          <p:spPr>
            <a:xfrm>
              <a:off x="5324172" y="2630242"/>
              <a:ext cx="1188701" cy="2612565"/>
            </a:xfrm>
            <a:custGeom>
              <a:avLst/>
              <a:gdLst>
                <a:gd name="connsiteX0" fmla="*/ 1186403 w 1188701"/>
                <a:gd name="connsiteY0" fmla="*/ 0 h 2612565"/>
                <a:gd name="connsiteX1" fmla="*/ 1188701 w 1188701"/>
                <a:gd name="connsiteY1" fmla="*/ 48147 h 2612565"/>
                <a:gd name="connsiteX2" fmla="*/ 879037 w 1188701"/>
                <a:gd name="connsiteY2" fmla="*/ 1278222 h 2612565"/>
                <a:gd name="connsiteX3" fmla="*/ 801140 w 1188701"/>
                <a:gd name="connsiteY3" fmla="*/ 1367522 h 2612565"/>
                <a:gd name="connsiteX4" fmla="*/ 830734 w 1188701"/>
                <a:gd name="connsiteY4" fmla="*/ 1471524 h 2612565"/>
                <a:gd name="connsiteX5" fmla="*/ 850821 w 1188701"/>
                <a:gd name="connsiteY5" fmla="*/ 2346411 h 2612565"/>
                <a:gd name="connsiteX6" fmla="*/ 814285 w 1188701"/>
                <a:gd name="connsiteY6" fmla="*/ 2424955 h 2612565"/>
                <a:gd name="connsiteX7" fmla="*/ 707723 w 1188701"/>
                <a:gd name="connsiteY7" fmla="*/ 2508104 h 2612565"/>
                <a:gd name="connsiteX8" fmla="*/ 411771 w 1188701"/>
                <a:gd name="connsiteY8" fmla="*/ 2612565 h 2612565"/>
                <a:gd name="connsiteX9" fmla="*/ 347284 w 1188701"/>
                <a:gd name="connsiteY9" fmla="*/ 2607690 h 2612565"/>
                <a:gd name="connsiteX10" fmla="*/ 202049 w 1188701"/>
                <a:gd name="connsiteY10" fmla="*/ 2536626 h 2612565"/>
                <a:gd name="connsiteX11" fmla="*/ 198266 w 1188701"/>
                <a:gd name="connsiteY11" fmla="*/ 2534057 h 2612565"/>
                <a:gd name="connsiteX12" fmla="*/ 163079 w 1188701"/>
                <a:gd name="connsiteY12" fmla="*/ 2507230 h 2612565"/>
                <a:gd name="connsiteX13" fmla="*/ 83294 w 1188701"/>
                <a:gd name="connsiteY13" fmla="*/ 2391503 h 2612565"/>
                <a:gd name="connsiteX14" fmla="*/ 194126 w 1188701"/>
                <a:gd name="connsiteY14" fmla="*/ 1058093 h 2612565"/>
                <a:gd name="connsiteX15" fmla="*/ 1047169 w 1188701"/>
                <a:gd name="connsiteY15" fmla="*/ 27218 h 261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8701" h="2612565">
                  <a:moveTo>
                    <a:pt x="1186403" y="0"/>
                  </a:moveTo>
                  <a:lnTo>
                    <a:pt x="1188701" y="48147"/>
                  </a:lnTo>
                  <a:cubicBezTo>
                    <a:pt x="1188701" y="560191"/>
                    <a:pt x="1065866" y="1011641"/>
                    <a:pt x="879037" y="1278222"/>
                  </a:cubicBezTo>
                  <a:lnTo>
                    <a:pt x="801140" y="1367522"/>
                  </a:lnTo>
                  <a:lnTo>
                    <a:pt x="830734" y="1471524"/>
                  </a:lnTo>
                  <a:cubicBezTo>
                    <a:pt x="919623" y="1816548"/>
                    <a:pt x="925309" y="2131117"/>
                    <a:pt x="850821" y="2346411"/>
                  </a:cubicBezTo>
                  <a:lnTo>
                    <a:pt x="814285" y="2424955"/>
                  </a:lnTo>
                  <a:lnTo>
                    <a:pt x="707723" y="2508104"/>
                  </a:lnTo>
                  <a:cubicBezTo>
                    <a:pt x="605476" y="2573971"/>
                    <a:pt x="504804" y="2610642"/>
                    <a:pt x="411771" y="2612565"/>
                  </a:cubicBezTo>
                  <a:lnTo>
                    <a:pt x="347284" y="2607690"/>
                  </a:lnTo>
                  <a:lnTo>
                    <a:pt x="202049" y="2536626"/>
                  </a:lnTo>
                  <a:lnTo>
                    <a:pt x="198266" y="2534057"/>
                  </a:lnTo>
                  <a:lnTo>
                    <a:pt x="163079" y="2507230"/>
                  </a:lnTo>
                  <a:lnTo>
                    <a:pt x="83294" y="2391503"/>
                  </a:lnTo>
                  <a:cubicBezTo>
                    <a:pt x="-55390" y="2107868"/>
                    <a:pt x="-22520" y="1589525"/>
                    <a:pt x="194126" y="1058093"/>
                  </a:cubicBezTo>
                  <a:cubicBezTo>
                    <a:pt x="410772" y="526662"/>
                    <a:pt x="749701" y="133067"/>
                    <a:pt x="1047169" y="27218"/>
                  </a:cubicBezTo>
                  <a:close/>
                </a:path>
              </a:pathLst>
            </a:custGeom>
            <a:solidFill>
              <a:sysClr val="windowText" lastClr="000000">
                <a:alpha val="30000"/>
              </a:sysClr>
            </a:solidFill>
            <a:ln w="12700">
              <a:miter lim="400000"/>
            </a:ln>
          </p:spPr>
          <p:txBody>
            <a:bodyPr wrap="square" lIns="28575" tIns="28575" rIns="28575" bIns="28575"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000"/>
              </a:pPr>
              <a:endParaRPr kumimoji="0" sz="2250" b="0" i="0" u="none" strike="noStrike" kern="0" cap="none" spc="0" normalizeH="0" baseline="0" noProof="0">
                <a:ln>
                  <a:noFill/>
                </a:ln>
                <a:solidFill>
                  <a:prstClr val="black"/>
                </a:solidFill>
                <a:effectLst/>
                <a:uLnTx/>
                <a:uFillTx/>
                <a:latin typeface="Calibri Light"/>
              </a:endParaRPr>
            </a:p>
          </p:txBody>
        </p:sp>
        <p:sp>
          <p:nvSpPr>
            <p:cNvPr id="77" name="Shape">
              <a:extLst>
                <a:ext uri="{FF2B5EF4-FFF2-40B4-BE49-F238E27FC236}">
                  <a16:creationId xmlns:a16="http://schemas.microsoft.com/office/drawing/2014/main" xmlns="" id="{A5F0E483-EF64-461C-82D9-FADC63D8B988}"/>
                </a:ext>
              </a:extLst>
            </p:cNvPr>
            <p:cNvSpPr/>
            <p:nvPr/>
          </p:nvSpPr>
          <p:spPr>
            <a:xfrm>
              <a:off x="6263656" y="2100635"/>
              <a:ext cx="2096698" cy="2526775"/>
            </a:xfrm>
            <a:custGeom>
              <a:avLst/>
              <a:gdLst/>
              <a:ahLst/>
              <a:cxnLst>
                <a:cxn ang="0">
                  <a:pos x="wd2" y="hd2"/>
                </a:cxn>
                <a:cxn ang="5400000">
                  <a:pos x="wd2" y="hd2"/>
                </a:cxn>
                <a:cxn ang="10800000">
                  <a:pos x="wd2" y="hd2"/>
                </a:cxn>
                <a:cxn ang="16200000">
                  <a:pos x="wd2" y="hd2"/>
                </a:cxn>
              </a:cxnLst>
              <a:rect l="0" t="0" r="r" b="b"/>
              <a:pathLst>
                <a:path w="18949" h="19180" extrusionOk="0">
                  <a:moveTo>
                    <a:pt x="4374" y="6415"/>
                  </a:moveTo>
                  <a:cubicBezTo>
                    <a:pt x="8784" y="1419"/>
                    <a:pt x="14641" y="-1210"/>
                    <a:pt x="17458" y="543"/>
                  </a:cubicBezTo>
                  <a:cubicBezTo>
                    <a:pt x="20274" y="2297"/>
                    <a:pt x="18983" y="7769"/>
                    <a:pt x="14574" y="12765"/>
                  </a:cubicBezTo>
                  <a:cubicBezTo>
                    <a:pt x="10164" y="17761"/>
                    <a:pt x="4307" y="20390"/>
                    <a:pt x="1490" y="18637"/>
                  </a:cubicBezTo>
                  <a:cubicBezTo>
                    <a:pt x="-1326" y="16883"/>
                    <a:pt x="-35" y="11411"/>
                    <a:pt x="4374" y="6415"/>
                  </a:cubicBezTo>
                  <a:close/>
                </a:path>
              </a:pathLst>
            </a:custGeom>
            <a:solidFill>
              <a:srgbClr val="44546A"/>
            </a:solidFill>
            <a:ln w="12700">
              <a:miter lim="400000"/>
            </a:ln>
            <a:effectLst>
              <a:outerShdw blurRad="50800" dist="38100" dir="2700000" algn="tl" rotWithShape="0">
                <a:prstClr val="black">
                  <a:alpha val="40000"/>
                </a:prstClr>
              </a:outerShdw>
            </a:effectLst>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pPr>
              <a:endParaRPr kumimoji="0" sz="2250" b="0" i="0" u="none" strike="noStrike" kern="0" cap="none" spc="0" normalizeH="0" baseline="0" noProof="0">
                <a:ln>
                  <a:noFill/>
                </a:ln>
                <a:solidFill>
                  <a:prstClr val="black"/>
                </a:solidFill>
                <a:effectLst/>
                <a:uLnTx/>
                <a:uFillTx/>
                <a:latin typeface="Calibri Light"/>
              </a:endParaRPr>
            </a:p>
          </p:txBody>
        </p:sp>
        <p:sp>
          <p:nvSpPr>
            <p:cNvPr id="78" name="Shape">
              <a:extLst>
                <a:ext uri="{FF2B5EF4-FFF2-40B4-BE49-F238E27FC236}">
                  <a16:creationId xmlns:a16="http://schemas.microsoft.com/office/drawing/2014/main" xmlns="" id="{302FEA5A-6BAE-4893-85F4-59DFBB07F8DF}"/>
                </a:ext>
              </a:extLst>
            </p:cNvPr>
            <p:cNvSpPr/>
            <p:nvPr/>
          </p:nvSpPr>
          <p:spPr>
            <a:xfrm>
              <a:off x="5404835" y="2662773"/>
              <a:ext cx="1603427" cy="2613841"/>
            </a:xfrm>
            <a:custGeom>
              <a:avLst/>
              <a:gdLst/>
              <a:ahLst/>
              <a:cxnLst>
                <a:cxn ang="0">
                  <a:pos x="wd2" y="hd2"/>
                </a:cxn>
                <a:cxn ang="5400000">
                  <a:pos x="wd2" y="hd2"/>
                </a:cxn>
                <a:cxn ang="10800000">
                  <a:pos x="wd2" y="hd2"/>
                </a:cxn>
                <a:cxn ang="16200000">
                  <a:pos x="wd2" y="hd2"/>
                </a:cxn>
              </a:cxnLst>
              <a:rect l="0" t="0" r="r" b="b"/>
              <a:pathLst>
                <a:path w="19317" h="19883" extrusionOk="0">
                  <a:moveTo>
                    <a:pt x="2339" y="8057"/>
                  </a:moveTo>
                  <a:cubicBezTo>
                    <a:pt x="5819" y="2667"/>
                    <a:pt x="11918" y="-859"/>
                    <a:pt x="15960" y="182"/>
                  </a:cubicBezTo>
                  <a:cubicBezTo>
                    <a:pt x="20003" y="1222"/>
                    <a:pt x="20459" y="6435"/>
                    <a:pt x="16979" y="11825"/>
                  </a:cubicBezTo>
                  <a:cubicBezTo>
                    <a:pt x="13499" y="17215"/>
                    <a:pt x="7400" y="20741"/>
                    <a:pt x="3358" y="19700"/>
                  </a:cubicBezTo>
                  <a:cubicBezTo>
                    <a:pt x="-685" y="18660"/>
                    <a:pt x="-1141" y="13447"/>
                    <a:pt x="2339" y="8057"/>
                  </a:cubicBezTo>
                  <a:close/>
                </a:path>
              </a:pathLst>
            </a:custGeom>
            <a:solidFill>
              <a:srgbClr val="ED7D31"/>
            </a:solidFill>
            <a:ln w="12700">
              <a:miter lim="400000"/>
            </a:ln>
            <a:effectLst>
              <a:outerShdw blurRad="50800" dist="38100" dir="2700000" algn="tl" rotWithShape="0">
                <a:prstClr val="black">
                  <a:alpha val="40000"/>
                </a:prstClr>
              </a:outerShdw>
            </a:effectLst>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pPr>
              <a:endParaRPr kumimoji="0" sz="2250" b="0" i="0" u="none" strike="noStrike" kern="0" cap="none" spc="0" normalizeH="0" baseline="0" noProof="0">
                <a:ln>
                  <a:noFill/>
                </a:ln>
                <a:solidFill>
                  <a:prstClr val="black"/>
                </a:solidFill>
                <a:effectLst/>
                <a:uLnTx/>
                <a:uFillTx/>
                <a:latin typeface="Calibri Light"/>
              </a:endParaRPr>
            </a:p>
          </p:txBody>
        </p:sp>
        <p:sp>
          <p:nvSpPr>
            <p:cNvPr id="79" name="Freeform: Shape 22">
              <a:extLst>
                <a:ext uri="{FF2B5EF4-FFF2-40B4-BE49-F238E27FC236}">
                  <a16:creationId xmlns:a16="http://schemas.microsoft.com/office/drawing/2014/main" xmlns="" id="{6C49CED7-D4B9-4CDE-A05D-C335BC73756D}"/>
                </a:ext>
              </a:extLst>
            </p:cNvPr>
            <p:cNvSpPr/>
            <p:nvPr/>
          </p:nvSpPr>
          <p:spPr>
            <a:xfrm>
              <a:off x="5449255" y="3659537"/>
              <a:ext cx="2435926" cy="1604210"/>
            </a:xfrm>
            <a:custGeom>
              <a:avLst/>
              <a:gdLst>
                <a:gd name="connsiteX0" fmla="*/ 2025359 w 2435926"/>
                <a:gd name="connsiteY0" fmla="*/ 1410 h 1604210"/>
                <a:gd name="connsiteX1" fmla="*/ 2379932 w 2435926"/>
                <a:gd name="connsiteY1" fmla="*/ 78456 h 1604210"/>
                <a:gd name="connsiteX2" fmla="*/ 2435926 w 2435926"/>
                <a:gd name="connsiteY2" fmla="*/ 110105 h 1604210"/>
                <a:gd name="connsiteX3" fmla="*/ 2427007 w 2435926"/>
                <a:gd name="connsiteY3" fmla="*/ 122759 h 1604210"/>
                <a:gd name="connsiteX4" fmla="*/ 1186805 w 2435926"/>
                <a:gd name="connsiteY4" fmla="*/ 967106 h 1604210"/>
                <a:gd name="connsiteX5" fmla="*/ 1157676 w 2435926"/>
                <a:gd name="connsiteY5" fmla="*/ 962994 h 1604210"/>
                <a:gd name="connsiteX6" fmla="*/ 1113597 w 2435926"/>
                <a:gd name="connsiteY6" fmla="*/ 1037696 h 1604210"/>
                <a:gd name="connsiteX7" fmla="*/ 549285 w 2435926"/>
                <a:gd name="connsiteY7" fmla="*/ 1573919 h 1604210"/>
                <a:gd name="connsiteX8" fmla="*/ 453668 w 2435926"/>
                <a:gd name="connsiteY8" fmla="*/ 1604210 h 1604210"/>
                <a:gd name="connsiteX9" fmla="*/ 385769 w 2435926"/>
                <a:gd name="connsiteY9" fmla="*/ 1592821 h 1604210"/>
                <a:gd name="connsiteX10" fmla="*/ 25368 w 2435926"/>
                <a:gd name="connsiteY10" fmla="*/ 1346486 h 1604210"/>
                <a:gd name="connsiteX11" fmla="*/ 1047857 w 2435926"/>
                <a:gd name="connsiteY11" fmla="*/ 204335 h 1604210"/>
                <a:gd name="connsiteX12" fmla="*/ 2025359 w 2435926"/>
                <a:gd name="connsiteY12" fmla="*/ 1410 h 160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5926" h="1604210">
                  <a:moveTo>
                    <a:pt x="2025359" y="1410"/>
                  </a:moveTo>
                  <a:cubicBezTo>
                    <a:pt x="2163933" y="7498"/>
                    <a:pt x="2284861" y="33301"/>
                    <a:pt x="2379932" y="78456"/>
                  </a:cubicBezTo>
                  <a:lnTo>
                    <a:pt x="2435926" y="110105"/>
                  </a:lnTo>
                  <a:lnTo>
                    <a:pt x="2427007" y="122759"/>
                  </a:lnTo>
                  <a:cubicBezTo>
                    <a:pt x="2030537" y="657526"/>
                    <a:pt x="1528368" y="986436"/>
                    <a:pt x="1186805" y="967106"/>
                  </a:cubicBezTo>
                  <a:lnTo>
                    <a:pt x="1157676" y="962994"/>
                  </a:lnTo>
                  <a:lnTo>
                    <a:pt x="1113597" y="1037696"/>
                  </a:lnTo>
                  <a:cubicBezTo>
                    <a:pt x="938614" y="1301999"/>
                    <a:pt x="737184" y="1492939"/>
                    <a:pt x="549285" y="1573919"/>
                  </a:cubicBezTo>
                  <a:lnTo>
                    <a:pt x="453668" y="1604210"/>
                  </a:lnTo>
                  <a:lnTo>
                    <a:pt x="385769" y="1592821"/>
                  </a:lnTo>
                  <a:cubicBezTo>
                    <a:pt x="207456" y="1554253"/>
                    <a:pt x="78084" y="1471735"/>
                    <a:pt x="25368" y="1346486"/>
                  </a:cubicBezTo>
                  <a:cubicBezTo>
                    <a:pt x="-115209" y="1012489"/>
                    <a:pt x="342615" y="501101"/>
                    <a:pt x="1047857" y="204335"/>
                  </a:cubicBezTo>
                  <a:cubicBezTo>
                    <a:pt x="1400479" y="55911"/>
                    <a:pt x="1748210" y="-10768"/>
                    <a:pt x="2025359" y="1410"/>
                  </a:cubicBezTo>
                  <a:close/>
                </a:path>
              </a:pathLst>
            </a:custGeom>
            <a:solidFill>
              <a:sysClr val="windowText" lastClr="000000">
                <a:alpha val="30000"/>
              </a:sysClr>
            </a:solidFill>
            <a:ln w="12700">
              <a:miter lim="400000"/>
            </a:ln>
          </p:spPr>
          <p:txBody>
            <a:bodyPr wrap="square" lIns="28575" tIns="28575" rIns="28575" bIns="28575"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000"/>
              </a:pPr>
              <a:endParaRPr kumimoji="0" sz="2250" b="0" i="0" u="none" strike="noStrike" kern="0" cap="none" spc="0" normalizeH="0" baseline="0" noProof="0">
                <a:ln>
                  <a:noFill/>
                </a:ln>
                <a:solidFill>
                  <a:prstClr val="black"/>
                </a:solidFill>
                <a:effectLst/>
                <a:uLnTx/>
                <a:uFillTx/>
                <a:latin typeface="Calibri Light"/>
              </a:endParaRPr>
            </a:p>
          </p:txBody>
        </p:sp>
        <p:sp>
          <p:nvSpPr>
            <p:cNvPr id="80" name="Shape">
              <a:extLst>
                <a:ext uri="{FF2B5EF4-FFF2-40B4-BE49-F238E27FC236}">
                  <a16:creationId xmlns:a16="http://schemas.microsoft.com/office/drawing/2014/main" xmlns="" id="{16551077-0CA8-4044-BB1A-BA4FFE28C049}"/>
                </a:ext>
              </a:extLst>
            </p:cNvPr>
            <p:cNvSpPr/>
            <p:nvPr/>
          </p:nvSpPr>
          <p:spPr>
            <a:xfrm>
              <a:off x="5482910" y="3740205"/>
              <a:ext cx="2604789" cy="1618144"/>
            </a:xfrm>
            <a:custGeom>
              <a:avLst/>
              <a:gdLst/>
              <a:ahLst/>
              <a:cxnLst>
                <a:cxn ang="0">
                  <a:pos x="wd2" y="hd2"/>
                </a:cxn>
                <a:cxn ang="5400000">
                  <a:pos x="wd2" y="hd2"/>
                </a:cxn>
                <a:cxn ang="10800000">
                  <a:pos x="wd2" y="hd2"/>
                </a:cxn>
                <a:cxn ang="16200000">
                  <a:pos x="wd2" y="hd2"/>
                </a:cxn>
              </a:cxnLst>
              <a:rect l="0" t="0" r="r" b="b"/>
              <a:pathLst>
                <a:path w="19845" h="19384" extrusionOk="0">
                  <a:moveTo>
                    <a:pt x="7983" y="2448"/>
                  </a:moveTo>
                  <a:cubicBezTo>
                    <a:pt x="13356" y="-1108"/>
                    <a:pt x="18580" y="-747"/>
                    <a:pt x="19651" y="3254"/>
                  </a:cubicBezTo>
                  <a:cubicBezTo>
                    <a:pt x="20722" y="7255"/>
                    <a:pt x="17234" y="13381"/>
                    <a:pt x="11861" y="16936"/>
                  </a:cubicBezTo>
                  <a:cubicBezTo>
                    <a:pt x="6488" y="20492"/>
                    <a:pt x="1264" y="20131"/>
                    <a:pt x="193" y="16130"/>
                  </a:cubicBezTo>
                  <a:cubicBezTo>
                    <a:pt x="-878" y="12129"/>
                    <a:pt x="2610" y="6003"/>
                    <a:pt x="7983" y="2448"/>
                  </a:cubicBezTo>
                  <a:close/>
                </a:path>
              </a:pathLst>
            </a:custGeom>
            <a:solidFill>
              <a:srgbClr val="0070C0"/>
            </a:solidFill>
            <a:ln w="12700">
              <a:miter lim="400000"/>
            </a:ln>
            <a:effectLst>
              <a:outerShdw blurRad="50800" dist="38100" dir="2700000" algn="tl" rotWithShape="0">
                <a:prstClr val="black">
                  <a:alpha val="40000"/>
                </a:prstClr>
              </a:outerShdw>
            </a:effectLst>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pPr>
              <a:endParaRPr kumimoji="0" sz="2250" b="0" i="0" u="none" strike="noStrike" kern="0" cap="none" spc="0" normalizeH="0" baseline="0" noProof="0">
                <a:ln>
                  <a:noFill/>
                </a:ln>
                <a:solidFill>
                  <a:prstClr val="black"/>
                </a:solidFill>
                <a:effectLst/>
                <a:uLnTx/>
                <a:uFillTx/>
                <a:latin typeface="Calibri Light"/>
              </a:endParaRPr>
            </a:p>
          </p:txBody>
        </p:sp>
        <p:sp>
          <p:nvSpPr>
            <p:cNvPr id="81" name="Oval">
              <a:extLst>
                <a:ext uri="{FF2B5EF4-FFF2-40B4-BE49-F238E27FC236}">
                  <a16:creationId xmlns:a16="http://schemas.microsoft.com/office/drawing/2014/main" xmlns="" id="{33A384AC-6B90-45CB-BC24-4204066561B3}"/>
                </a:ext>
              </a:extLst>
            </p:cNvPr>
            <p:cNvSpPr/>
            <p:nvPr/>
          </p:nvSpPr>
          <p:spPr>
            <a:xfrm>
              <a:off x="3830514" y="4839779"/>
              <a:ext cx="4176014" cy="1064003"/>
            </a:xfrm>
            <a:prstGeom prst="ellipse">
              <a:avLst/>
            </a:prstGeom>
            <a:solidFill>
              <a:srgbClr val="FFFFFF"/>
            </a:solidFill>
            <a:ln w="12700">
              <a:miter lim="400000"/>
            </a:ln>
            <a:effectLst>
              <a:outerShdw blurRad="50800" dist="38100" dir="2700000" algn="tl" rotWithShape="0">
                <a:prstClr val="black">
                  <a:alpha val="40000"/>
                </a:prstClr>
              </a:outerShdw>
            </a:effectLst>
          </p:spPr>
          <p:txBody>
            <a:bodyPr lIns="28575" tIns="28575" rIns="28575" bIns="28575" anchor="b"/>
            <a:lstStyle/>
            <a:p>
              <a:pPr algn="ctr"/>
              <a:r>
                <a:rPr lang="ka-GE" dirty="0">
                  <a:solidFill>
                    <a:srgbClr val="374957"/>
                  </a:solidFill>
                  <a:latin typeface="BPG Banner ExtraSquare Caps" panose="02060504020202060204" pitchFamily="18" charset="0"/>
                </a:rPr>
                <a:t>პირველადი ჯანდაცვა </a:t>
              </a:r>
            </a:p>
            <a:p>
              <a:pPr algn="ctr"/>
              <a:r>
                <a:rPr lang="ka-GE" dirty="0">
                  <a:solidFill>
                    <a:srgbClr val="374957"/>
                  </a:solidFill>
                  <a:latin typeface="BPG Banner ExtraSquare Caps" panose="02060504020202060204" pitchFamily="18" charset="0"/>
                </a:rPr>
                <a:t>ქალაქში</a:t>
              </a:r>
              <a:endParaRPr lang="en-US" dirty="0">
                <a:solidFill>
                  <a:srgbClr val="374957"/>
                </a:solidFill>
                <a:latin typeface="BPG Banner ExtraSquare Caps" panose="02060504020202060204" pitchFamily="18" charset="0"/>
              </a:endParaRPr>
            </a:p>
          </p:txBody>
        </p:sp>
      </p:grpSp>
      <p:sp>
        <p:nvSpPr>
          <p:cNvPr id="87" name="TextBox 86">
            <a:extLst>
              <a:ext uri="{FF2B5EF4-FFF2-40B4-BE49-F238E27FC236}">
                <a16:creationId xmlns:a16="http://schemas.microsoft.com/office/drawing/2014/main" xmlns="" id="{8C52B082-EA71-4C86-A634-5040986D1A8C}"/>
              </a:ext>
            </a:extLst>
          </p:cNvPr>
          <p:cNvSpPr txBox="1"/>
          <p:nvPr/>
        </p:nvSpPr>
        <p:spPr>
          <a:xfrm>
            <a:off x="850415" y="2009295"/>
            <a:ext cx="2804472" cy="1292662"/>
          </a:xfrm>
          <a:prstGeom prst="rect">
            <a:avLst/>
          </a:prstGeom>
          <a:noFill/>
        </p:spPr>
        <p:txBody>
          <a:bodyPr wrap="square" lIns="0" rIns="0" rtlCol="0" anchor="t">
            <a:spAutoFit/>
          </a:bodyPr>
          <a:lstStyle/>
          <a:p>
            <a:pPr algn="ctr"/>
            <a:r>
              <a:rPr lang="ka-GE" sz="1300" dirty="0">
                <a:solidFill>
                  <a:srgbClr val="427267"/>
                </a:solidFill>
                <a:latin typeface="BPG Banner ExtraSquare Caps" panose="02060504020202060204" pitchFamily="18" charset="0"/>
              </a:rPr>
              <a:t>იზღუდება ბენეფიციარების გადინება იმ დაწესებულებებიდან, რომელებსაც რეგისტრირებული ჰყავთ </a:t>
            </a:r>
            <a:r>
              <a:rPr lang="en-US" sz="1300" dirty="0">
                <a:solidFill>
                  <a:srgbClr val="427267"/>
                </a:solidFill>
                <a:latin typeface="BPG Banner ExtraSquare Caps" panose="02060504020202060204" pitchFamily="18" charset="0"/>
              </a:rPr>
              <a:t>7</a:t>
            </a:r>
            <a:r>
              <a:rPr lang="ka-GE" sz="1300" dirty="0">
                <a:solidFill>
                  <a:srgbClr val="427267"/>
                </a:solidFill>
                <a:latin typeface="BPG Banner ExtraSquare Caps" panose="02060504020202060204" pitchFamily="18" charset="0"/>
              </a:rPr>
              <a:t>,000 და 13,000 მდე ბენეფიციარი</a:t>
            </a:r>
            <a:endParaRPr lang="en-US" sz="1300" noProof="1">
              <a:solidFill>
                <a:srgbClr val="427267"/>
              </a:solidFill>
            </a:endParaRPr>
          </a:p>
        </p:txBody>
      </p:sp>
      <p:sp>
        <p:nvSpPr>
          <p:cNvPr id="90" name="TextBox 89">
            <a:extLst>
              <a:ext uri="{FF2B5EF4-FFF2-40B4-BE49-F238E27FC236}">
                <a16:creationId xmlns:a16="http://schemas.microsoft.com/office/drawing/2014/main" xmlns="" id="{422D3986-CF96-421E-B1E3-CDA9F5EC283C}"/>
              </a:ext>
            </a:extLst>
          </p:cNvPr>
          <p:cNvSpPr txBox="1"/>
          <p:nvPr/>
        </p:nvSpPr>
        <p:spPr>
          <a:xfrm>
            <a:off x="8628091" y="1912663"/>
            <a:ext cx="3275805" cy="1692771"/>
          </a:xfrm>
          <a:prstGeom prst="rect">
            <a:avLst/>
          </a:prstGeom>
          <a:noFill/>
        </p:spPr>
        <p:txBody>
          <a:bodyPr wrap="square" lIns="0" rIns="0" rtlCol="0" anchor="t">
            <a:spAutoFit/>
          </a:bodyPr>
          <a:lstStyle/>
          <a:p>
            <a:pPr algn="ctr"/>
            <a:r>
              <a:rPr lang="ka-GE" sz="1300" dirty="0">
                <a:solidFill>
                  <a:srgbClr val="427267"/>
                </a:solidFill>
                <a:latin typeface="BPG Banner ExtraSquare Caps" panose="02060504020202060204" pitchFamily="18" charset="0"/>
              </a:rPr>
              <a:t>დაწესებულებებმა გეგმური ამბულატორიული მომსახურებისათვის ახალი მოსარგებლეების რეგისტრაცია უნდა განახორციელონ სპეციალური სააღრიცხვო (მკაცრი აღრიცხვის) დოკუმენტით (მოსარგებლის თანხმობის ფორმა);</a:t>
            </a:r>
            <a:endParaRPr lang="ka-GE" sz="1300" dirty="0">
              <a:solidFill>
                <a:srgbClr val="427267"/>
              </a:solidFill>
              <a:latin typeface="BPG Banner ExtraSquare Caps" panose="02060504020202060204" pitchFamily="18" charset="0"/>
            </a:endParaRPr>
          </a:p>
        </p:txBody>
      </p:sp>
      <p:sp>
        <p:nvSpPr>
          <p:cNvPr id="96" name="TextBox 95">
            <a:extLst>
              <a:ext uri="{FF2B5EF4-FFF2-40B4-BE49-F238E27FC236}">
                <a16:creationId xmlns:a16="http://schemas.microsoft.com/office/drawing/2014/main" xmlns="" id="{BF52F0C1-EB49-4884-B7C1-BDEEE4F8A8A8}"/>
              </a:ext>
            </a:extLst>
          </p:cNvPr>
          <p:cNvSpPr txBox="1"/>
          <p:nvPr/>
        </p:nvSpPr>
        <p:spPr>
          <a:xfrm>
            <a:off x="8374543" y="4522564"/>
            <a:ext cx="3656603" cy="1292662"/>
          </a:xfrm>
          <a:prstGeom prst="rect">
            <a:avLst/>
          </a:prstGeom>
          <a:noFill/>
        </p:spPr>
        <p:txBody>
          <a:bodyPr wrap="square" lIns="0" rIns="0" rtlCol="0" anchor="t">
            <a:spAutoFit/>
          </a:bodyPr>
          <a:lstStyle/>
          <a:p>
            <a:pPr algn="ctr"/>
            <a:r>
              <a:rPr lang="ka-GE" sz="1300" dirty="0">
                <a:solidFill>
                  <a:srgbClr val="427267"/>
                </a:solidFill>
                <a:latin typeface="BPG Banner ExtraSquare Caps" panose="02060504020202060204" pitchFamily="18" charset="0"/>
              </a:rPr>
              <a:t>განმახორციელებელთან </a:t>
            </a:r>
            <a:r>
              <a:rPr lang="ka-GE" sz="1300" dirty="0" smtClean="0">
                <a:solidFill>
                  <a:srgbClr val="427267"/>
                </a:solidFill>
                <a:latin typeface="BPG Banner ExtraSquare Caps" panose="02060504020202060204" pitchFamily="18" charset="0"/>
              </a:rPr>
              <a:t>ინფორმაციის წარდგენა </a:t>
            </a:r>
            <a:r>
              <a:rPr lang="ka-GE" sz="1300" dirty="0">
                <a:solidFill>
                  <a:srgbClr val="427267"/>
                </a:solidFill>
                <a:latin typeface="BPG Banner ExtraSquare Caps" panose="02060504020202060204" pitchFamily="18" charset="0"/>
              </a:rPr>
              <a:t>სპეციალური კითხვარის შესაბამისად, რომელიც დამტკიცებულია სააგენტოს ადმინისტრაციულ სამართლებრივი აქტით, სამინისტროსთან შეთანხმებით</a:t>
            </a:r>
            <a:endParaRPr lang="en-US" sz="1300" noProof="1">
              <a:solidFill>
                <a:srgbClr val="427267"/>
              </a:solidFill>
            </a:endParaRPr>
          </a:p>
        </p:txBody>
      </p:sp>
      <p:sp>
        <p:nvSpPr>
          <p:cNvPr id="99" name="TextBox 98">
            <a:extLst>
              <a:ext uri="{FF2B5EF4-FFF2-40B4-BE49-F238E27FC236}">
                <a16:creationId xmlns:a16="http://schemas.microsoft.com/office/drawing/2014/main" xmlns="" id="{C2340468-2A24-449D-A257-92AB86AC1F6B}"/>
              </a:ext>
            </a:extLst>
          </p:cNvPr>
          <p:cNvSpPr txBox="1"/>
          <p:nvPr/>
        </p:nvSpPr>
        <p:spPr>
          <a:xfrm>
            <a:off x="2909478" y="151932"/>
            <a:ext cx="6508839" cy="1492716"/>
          </a:xfrm>
          <a:prstGeom prst="rect">
            <a:avLst/>
          </a:prstGeom>
          <a:noFill/>
        </p:spPr>
        <p:txBody>
          <a:bodyPr wrap="square" lIns="0" rIns="0" rtlCol="0" anchor="t">
            <a:spAutoFit/>
          </a:bodyPr>
          <a:lstStyle/>
          <a:p>
            <a:pPr algn="ctr"/>
            <a:r>
              <a:rPr lang="ka-GE" sz="1300" dirty="0">
                <a:solidFill>
                  <a:srgbClr val="427267"/>
                </a:solidFill>
                <a:latin typeface="BPG Banner ExtraSquare Caps" panose="02060504020202060204" pitchFamily="18" charset="0"/>
              </a:rPr>
              <a:t>იმ დაწესებულებებში, </a:t>
            </a:r>
            <a:r>
              <a:rPr lang="ka-GE" sz="1300" dirty="0" smtClean="0">
                <a:solidFill>
                  <a:srgbClr val="427267"/>
                </a:solidFill>
                <a:latin typeface="BPG Banner ExtraSquare Caps" panose="02060504020202060204" pitchFamily="18" charset="0"/>
              </a:rPr>
              <a:t>რომლებიც ვერ აკმაყოფილებენ </a:t>
            </a:r>
            <a:r>
              <a:rPr lang="ka-GE" sz="1300" dirty="0">
                <a:solidFill>
                  <a:srgbClr val="427267"/>
                </a:solidFill>
                <a:latin typeface="BPG Banner ExtraSquare Caps" panose="02060504020202060204" pitchFamily="18" charset="0"/>
              </a:rPr>
              <a:t>სელექტიური კონტრაქტირების პირობებს, განხორციელდება ბენეფიციარების</a:t>
            </a:r>
            <a:br>
              <a:rPr lang="ka-GE" sz="1300" dirty="0">
                <a:solidFill>
                  <a:srgbClr val="427267"/>
                </a:solidFill>
                <a:latin typeface="BPG Banner ExtraSquare Caps" panose="02060504020202060204" pitchFamily="18" charset="0"/>
              </a:rPr>
            </a:br>
            <a:r>
              <a:rPr lang="ka-GE" sz="1300" dirty="0">
                <a:solidFill>
                  <a:srgbClr val="427267"/>
                </a:solidFill>
                <a:latin typeface="BPG Banner ExtraSquare Caps" panose="02060504020202060204" pitchFamily="18" charset="0"/>
              </a:rPr>
              <a:t>ავტომატური </a:t>
            </a:r>
            <a:r>
              <a:rPr lang="ka-GE" sz="1300" dirty="0" smtClean="0">
                <a:solidFill>
                  <a:srgbClr val="427267"/>
                </a:solidFill>
                <a:latin typeface="BPG Banner ExtraSquare Caps" panose="02060504020202060204" pitchFamily="18" charset="0"/>
              </a:rPr>
              <a:t>გადამაგრება </a:t>
            </a:r>
            <a:r>
              <a:rPr lang="ka-GE" sz="1300" dirty="0">
                <a:solidFill>
                  <a:srgbClr val="427267"/>
                </a:solidFill>
                <a:latin typeface="BPG Banner ExtraSquare Caps" panose="02060504020202060204" pitchFamily="18" charset="0"/>
              </a:rPr>
              <a:t>გეოგრაფიულად ახლოს მყოფ დაწესებულებებში, რომლებიც აკმაყოფილებენ განსაზღვრულ პირობებს. </a:t>
            </a:r>
            <a:r>
              <a:rPr lang="ka-GE" sz="1300" dirty="0" smtClean="0">
                <a:solidFill>
                  <a:srgbClr val="427267"/>
                </a:solidFill>
                <a:latin typeface="BPG Banner ExtraSquare Caps" panose="02060504020202060204" pitchFamily="18" charset="0"/>
              </a:rPr>
              <a:t>აღნიშნულ ბენეფიციარებს კონკრეტული ვადის შემდეგ მიეცემათ </a:t>
            </a:r>
            <a:r>
              <a:rPr lang="ka-GE" sz="1300" dirty="0">
                <a:solidFill>
                  <a:srgbClr val="427267"/>
                </a:solidFill>
                <a:latin typeface="BPG Banner ExtraSquare Caps" panose="02060504020202060204" pitchFamily="18" charset="0"/>
              </a:rPr>
              <a:t>გეგმური ამბულატორიული მომსახურების მისაღებად საჭირო რეგისტრაციისთვის თავისუფალი არჩევანის გაკეთების უფლება</a:t>
            </a:r>
            <a:endParaRPr lang="en-US" sz="1300" noProof="1">
              <a:solidFill>
                <a:srgbClr val="427267"/>
              </a:solidFill>
            </a:endParaRPr>
          </a:p>
        </p:txBody>
      </p:sp>
      <p:sp>
        <p:nvSpPr>
          <p:cNvPr id="102" name="TextBox 101">
            <a:extLst>
              <a:ext uri="{FF2B5EF4-FFF2-40B4-BE49-F238E27FC236}">
                <a16:creationId xmlns:a16="http://schemas.microsoft.com/office/drawing/2014/main" xmlns="" id="{E63E224B-0D24-47A9-A330-B7EA5E505B2F}"/>
              </a:ext>
            </a:extLst>
          </p:cNvPr>
          <p:cNvSpPr txBox="1"/>
          <p:nvPr/>
        </p:nvSpPr>
        <p:spPr>
          <a:xfrm>
            <a:off x="1227266" y="4522944"/>
            <a:ext cx="3032900" cy="1292662"/>
          </a:xfrm>
          <a:prstGeom prst="rect">
            <a:avLst/>
          </a:prstGeom>
          <a:noFill/>
        </p:spPr>
        <p:txBody>
          <a:bodyPr wrap="square" lIns="0" rIns="0" rtlCol="0" anchor="t">
            <a:spAutoFit/>
          </a:bodyPr>
          <a:lstStyle/>
          <a:p>
            <a:pPr algn="ctr"/>
            <a:r>
              <a:rPr lang="ka-GE" sz="1300" dirty="0">
                <a:solidFill>
                  <a:srgbClr val="427267"/>
                </a:solidFill>
                <a:latin typeface="BPG Banner ExtraSquare Caps" panose="02060504020202060204" pitchFamily="18" charset="0"/>
              </a:rPr>
              <a:t>იზღუდება ბენეფიციარების გადინება და შემოდინება იმ დაწესებულებებიდან, რომელებსაც რეგისტრირებული ჰყავთ 13,000 და მეტი  ბენეფიციარი</a:t>
            </a:r>
            <a:endParaRPr lang="en-US" sz="1300" noProof="1">
              <a:solidFill>
                <a:srgbClr val="427267"/>
              </a:solidFill>
            </a:endParaRPr>
          </a:p>
        </p:txBody>
      </p:sp>
    </p:spTree>
    <p:extLst>
      <p:ext uri="{BB962C8B-B14F-4D97-AF65-F5344CB8AC3E}">
        <p14:creationId xmlns:p14="http://schemas.microsoft.com/office/powerpoint/2010/main" val="36532418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4" name="Content Placeholder 6">
            <a:extLst>
              <a:ext uri="{FF2B5EF4-FFF2-40B4-BE49-F238E27FC236}">
                <a16:creationId xmlns="" xmlns:a16="http://schemas.microsoft.com/office/drawing/2014/main" id="{C49E889B-5ADD-804D-AFE3-EDD29D70C264}"/>
              </a:ext>
            </a:extLst>
          </p:cNvPr>
          <p:cNvGraphicFramePr>
            <a:graphicFrameLocks/>
          </p:cNvGraphicFramePr>
          <p:nvPr>
            <p:extLst>
              <p:ext uri="{D42A27DB-BD31-4B8C-83A1-F6EECF244321}">
                <p14:modId xmlns:p14="http://schemas.microsoft.com/office/powerpoint/2010/main" val="3134707782"/>
              </p:ext>
            </p:extLst>
          </p:nvPr>
        </p:nvGraphicFramePr>
        <p:xfrm>
          <a:off x="5528735" y="1112704"/>
          <a:ext cx="7312110" cy="4781321"/>
        </p:xfrm>
        <a:graphic>
          <a:graphicData uri="http://schemas.openxmlformats.org/drawingml/2006/chart">
            <c:chart xmlns:c="http://schemas.openxmlformats.org/drawingml/2006/chart" xmlns:r="http://schemas.openxmlformats.org/officeDocument/2006/relationships" r:id="rId3"/>
          </a:graphicData>
        </a:graphic>
      </p:graphicFrame>
      <p:pic>
        <p:nvPicPr>
          <p:cNvPr id="28" name="chart">
            <a:extLst>
              <a:ext uri="{FF2B5EF4-FFF2-40B4-BE49-F238E27FC236}">
                <a16:creationId xmlns="" xmlns:a16="http://schemas.microsoft.com/office/drawing/2014/main" id="{A2A3E339-65AC-1943-9BD1-8600A7CF86E1}"/>
              </a:ext>
            </a:extLst>
          </p:cNvPr>
          <p:cNvPicPr>
            <a:picLocks noChangeAspect="1"/>
          </p:cNvPicPr>
          <p:nvPr/>
        </p:nvPicPr>
        <p:blipFill rotWithShape="1">
          <a:blip r:embed="rId4"/>
          <a:srcRect l="10345" t="-1" r="9483" b="6897"/>
          <a:stretch/>
        </p:blipFill>
        <p:spPr>
          <a:xfrm>
            <a:off x="11077161" y="3265201"/>
            <a:ext cx="640658" cy="669965"/>
          </a:xfrm>
          <a:prstGeom prst="ellipse">
            <a:avLst/>
          </a:prstGeom>
        </p:spPr>
      </p:pic>
      <p:pic>
        <p:nvPicPr>
          <p:cNvPr id="29" name="chart">
            <a:extLst>
              <a:ext uri="{FF2B5EF4-FFF2-40B4-BE49-F238E27FC236}">
                <a16:creationId xmlns="" xmlns:a16="http://schemas.microsoft.com/office/drawing/2014/main" id="{091255A6-07BD-644C-95FC-6024FAC00EA7}"/>
              </a:ext>
            </a:extLst>
          </p:cNvPr>
          <p:cNvPicPr>
            <a:picLocks noChangeAspect="1"/>
          </p:cNvPicPr>
          <p:nvPr/>
        </p:nvPicPr>
        <p:blipFill rotWithShape="1">
          <a:blip r:embed="rId4"/>
          <a:srcRect l="10345" t="-1" r="9483" b="6897"/>
          <a:stretch/>
        </p:blipFill>
        <p:spPr>
          <a:xfrm>
            <a:off x="7033536" y="3688975"/>
            <a:ext cx="470843" cy="492382"/>
          </a:xfrm>
          <a:prstGeom prst="ellipse">
            <a:avLst/>
          </a:prstGeom>
        </p:spPr>
      </p:pic>
      <p:pic>
        <p:nvPicPr>
          <p:cNvPr id="30" name="chart">
            <a:extLst>
              <a:ext uri="{FF2B5EF4-FFF2-40B4-BE49-F238E27FC236}">
                <a16:creationId xmlns="" xmlns:a16="http://schemas.microsoft.com/office/drawing/2014/main" id="{271B845F-9C47-D047-AD57-47BCC00405F2}"/>
              </a:ext>
            </a:extLst>
          </p:cNvPr>
          <p:cNvPicPr>
            <a:picLocks noChangeAspect="1"/>
          </p:cNvPicPr>
          <p:nvPr/>
        </p:nvPicPr>
        <p:blipFill rotWithShape="1">
          <a:blip r:embed="rId5"/>
          <a:srcRect l="13801" t="-1" r="11453" b="5554"/>
          <a:stretch/>
        </p:blipFill>
        <p:spPr>
          <a:xfrm flipH="1">
            <a:off x="11077677" y="4079533"/>
            <a:ext cx="640142" cy="612144"/>
          </a:xfrm>
          <a:prstGeom prst="ellipse">
            <a:avLst/>
          </a:prstGeom>
        </p:spPr>
      </p:pic>
      <p:pic>
        <p:nvPicPr>
          <p:cNvPr id="31" name="chart">
            <a:extLst>
              <a:ext uri="{FF2B5EF4-FFF2-40B4-BE49-F238E27FC236}">
                <a16:creationId xmlns="" xmlns:a16="http://schemas.microsoft.com/office/drawing/2014/main" id="{8C78337F-F1EF-8545-AF6B-16C641D9447D}"/>
              </a:ext>
            </a:extLst>
          </p:cNvPr>
          <p:cNvPicPr>
            <a:picLocks noChangeAspect="1"/>
          </p:cNvPicPr>
          <p:nvPr/>
        </p:nvPicPr>
        <p:blipFill rotWithShape="1">
          <a:blip r:embed="rId6"/>
          <a:srcRect l="31035" t="34915" r="37931" b="14653"/>
          <a:stretch/>
        </p:blipFill>
        <p:spPr>
          <a:xfrm>
            <a:off x="8185902" y="2113041"/>
            <a:ext cx="198654" cy="265778"/>
          </a:xfrm>
          <a:prstGeom prst="ellipse">
            <a:avLst/>
          </a:prstGeom>
        </p:spPr>
      </p:pic>
      <p:pic>
        <p:nvPicPr>
          <p:cNvPr id="32" name="chart">
            <a:extLst>
              <a:ext uri="{FF2B5EF4-FFF2-40B4-BE49-F238E27FC236}">
                <a16:creationId xmlns="" xmlns:a16="http://schemas.microsoft.com/office/drawing/2014/main" id="{898670CE-6AC6-CB46-9ECE-D391D074E54B}"/>
              </a:ext>
            </a:extLst>
          </p:cNvPr>
          <p:cNvPicPr>
            <a:picLocks noChangeAspect="1"/>
          </p:cNvPicPr>
          <p:nvPr/>
        </p:nvPicPr>
        <p:blipFill rotWithShape="1">
          <a:blip r:embed="rId7"/>
          <a:srcRect l="16706" t="7143" r="-140" b="1"/>
          <a:stretch/>
        </p:blipFill>
        <p:spPr>
          <a:xfrm>
            <a:off x="11019150" y="2488304"/>
            <a:ext cx="698669" cy="678011"/>
          </a:xfrm>
          <a:prstGeom prst="ellipse">
            <a:avLst/>
          </a:prstGeom>
        </p:spPr>
      </p:pic>
      <p:sp>
        <p:nvSpPr>
          <p:cNvPr id="10" name="Title 1">
            <a:extLst>
              <a:ext uri="{FF2B5EF4-FFF2-40B4-BE49-F238E27FC236}">
                <a16:creationId xmlns="" xmlns:a16="http://schemas.microsoft.com/office/drawing/2014/main" id="{AEB64989-E6D3-E848-A2F1-247E8934385B}"/>
              </a:ext>
            </a:extLst>
          </p:cNvPr>
          <p:cNvSpPr txBox="1">
            <a:spLocks/>
          </p:cNvSpPr>
          <p:nvPr/>
        </p:nvSpPr>
        <p:spPr>
          <a:xfrm>
            <a:off x="1839817" y="232763"/>
            <a:ext cx="9944559" cy="1325563"/>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ka-GE" sz="2400" dirty="0">
                <a:solidFill>
                  <a:srgbClr val="374957"/>
                </a:solidFill>
                <a:latin typeface="BPG Banner ExtraSquare Caps" panose="02060504020202060204" pitchFamily="18" charset="0"/>
              </a:rPr>
              <a:t>მომსახურების მიმწოდებელი დაწესებულება - </a:t>
            </a:r>
            <a:r>
              <a:rPr lang="ka-GE" sz="3200" b="1" dirty="0">
                <a:solidFill>
                  <a:srgbClr val="FF0000"/>
                </a:solidFill>
                <a:latin typeface="BPG Banner ExtraSquare Caps" panose="02060504020202060204" pitchFamily="18" charset="0"/>
              </a:rPr>
              <a:t>115</a:t>
            </a:r>
            <a:r>
              <a:rPr lang="ka-GE" sz="2400" dirty="0">
                <a:solidFill>
                  <a:srgbClr val="FF0000"/>
                </a:solidFill>
                <a:latin typeface="BPG Banner ExtraSquare Caps" panose="02060504020202060204" pitchFamily="18" charset="0"/>
              </a:rPr>
              <a:t/>
            </a:r>
            <a:br>
              <a:rPr lang="ka-GE" sz="2400" dirty="0">
                <a:solidFill>
                  <a:srgbClr val="FF0000"/>
                </a:solidFill>
                <a:latin typeface="BPG Banner ExtraSquare Caps" panose="02060504020202060204" pitchFamily="18" charset="0"/>
              </a:rPr>
            </a:br>
            <a:endParaRPr lang="en-US" sz="2400" dirty="0">
              <a:solidFill>
                <a:srgbClr val="FF0000"/>
              </a:solidFill>
              <a:latin typeface="BPG Banner ExtraSquare Caps" panose="02060504020202060204" pitchFamily="18"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8523" y="-361412"/>
            <a:ext cx="5993176" cy="5993176"/>
          </a:xfrm>
          <a:prstGeom prst="rect">
            <a:avLst/>
          </a:prstGeom>
        </p:spPr>
      </p:pic>
    </p:spTree>
    <p:extLst>
      <p:ext uri="{BB962C8B-B14F-4D97-AF65-F5344CB8AC3E}">
        <p14:creationId xmlns:p14="http://schemas.microsoft.com/office/powerpoint/2010/main" val="2644146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5BC22D9E-A5DC-B74D-8EA9-B42575DF4CAD}"/>
              </a:ext>
            </a:extLst>
          </p:cNvPr>
          <p:cNvPicPr>
            <a:picLocks noGrp="1" noChangeAspect="1"/>
          </p:cNvPicPr>
          <p:nvPr>
            <p:ph idx="4294967295"/>
          </p:nvPr>
        </p:nvPicPr>
        <p:blipFill rotWithShape="1">
          <a:blip r:embed="rId3"/>
          <a:srcRect l="1424" t="2369" r="2107" b="3023"/>
          <a:stretch/>
        </p:blipFill>
        <p:spPr>
          <a:xfrm>
            <a:off x="1392866" y="1994384"/>
            <a:ext cx="4889208" cy="3400786"/>
          </a:xfrm>
          <a:prstGeom prst="rect">
            <a:avLst/>
          </a:prstGeom>
          <a:ln>
            <a:noFill/>
          </a:ln>
          <a:effectLst>
            <a:softEdge rad="112500"/>
          </a:effectLst>
        </p:spPr>
      </p:pic>
      <p:graphicFrame>
        <p:nvGraphicFramePr>
          <p:cNvPr id="2" name="Chart 1">
            <a:extLst>
              <a:ext uri="{FF2B5EF4-FFF2-40B4-BE49-F238E27FC236}">
                <a16:creationId xmlns="" xmlns:a16="http://schemas.microsoft.com/office/drawing/2014/main" id="{5A998640-1D3E-C04E-B702-E3117932D0A6}"/>
              </a:ext>
            </a:extLst>
          </p:cNvPr>
          <p:cNvGraphicFramePr/>
          <p:nvPr>
            <p:extLst>
              <p:ext uri="{D42A27DB-BD31-4B8C-83A1-F6EECF244321}">
                <p14:modId xmlns:p14="http://schemas.microsoft.com/office/powerpoint/2010/main" val="2906067206"/>
              </p:ext>
            </p:extLst>
          </p:nvPr>
        </p:nvGraphicFramePr>
        <p:xfrm>
          <a:off x="5248002" y="887314"/>
          <a:ext cx="7558690" cy="5392299"/>
        </p:xfrm>
        <a:graphic>
          <a:graphicData uri="http://schemas.openxmlformats.org/drawingml/2006/chart">
            <c:chart xmlns:c="http://schemas.openxmlformats.org/drawingml/2006/chart" xmlns:r="http://schemas.openxmlformats.org/officeDocument/2006/relationships" r:id="rId4"/>
          </a:graphicData>
        </a:graphic>
      </p:graphicFrame>
      <p:pic>
        <p:nvPicPr>
          <p:cNvPr id="9" name="chart">
            <a:extLst>
              <a:ext uri="{FF2B5EF4-FFF2-40B4-BE49-F238E27FC236}">
                <a16:creationId xmlns="" xmlns:a16="http://schemas.microsoft.com/office/drawing/2014/main" id="{07F866B8-2C92-3B46-A4EA-E7082313C72D}"/>
              </a:ext>
            </a:extLst>
          </p:cNvPr>
          <p:cNvPicPr>
            <a:picLocks noChangeAspect="1"/>
          </p:cNvPicPr>
          <p:nvPr/>
        </p:nvPicPr>
        <p:blipFill rotWithShape="1">
          <a:blip r:embed="rId5"/>
          <a:srcRect l="10345" t="-1" r="9483" b="6897"/>
          <a:stretch/>
        </p:blipFill>
        <p:spPr>
          <a:xfrm>
            <a:off x="7065487" y="2258698"/>
            <a:ext cx="470843" cy="492382"/>
          </a:xfrm>
          <a:prstGeom prst="ellipse">
            <a:avLst/>
          </a:prstGeom>
        </p:spPr>
      </p:pic>
      <p:pic>
        <p:nvPicPr>
          <p:cNvPr id="11" name="chart">
            <a:extLst>
              <a:ext uri="{FF2B5EF4-FFF2-40B4-BE49-F238E27FC236}">
                <a16:creationId xmlns="" xmlns:a16="http://schemas.microsoft.com/office/drawing/2014/main" id="{68C505B6-811F-084B-9EEF-1049E1D92664}"/>
              </a:ext>
            </a:extLst>
          </p:cNvPr>
          <p:cNvPicPr>
            <a:picLocks noChangeAspect="1"/>
          </p:cNvPicPr>
          <p:nvPr/>
        </p:nvPicPr>
        <p:blipFill rotWithShape="1">
          <a:blip r:embed="rId6"/>
          <a:srcRect l="31035" t="34915" r="37931" b="14653"/>
          <a:stretch/>
        </p:blipFill>
        <p:spPr>
          <a:xfrm>
            <a:off x="8480425" y="1728606"/>
            <a:ext cx="198654" cy="265778"/>
          </a:xfrm>
          <a:prstGeom prst="ellipse">
            <a:avLst/>
          </a:prstGeom>
        </p:spPr>
      </p:pic>
      <p:sp>
        <p:nvSpPr>
          <p:cNvPr id="14" name="Title 1">
            <a:extLst>
              <a:ext uri="{FF2B5EF4-FFF2-40B4-BE49-F238E27FC236}">
                <a16:creationId xmlns="" xmlns:a16="http://schemas.microsoft.com/office/drawing/2014/main" id="{AEB64989-E6D3-E848-A2F1-247E8934385B}"/>
              </a:ext>
            </a:extLst>
          </p:cNvPr>
          <p:cNvSpPr txBox="1">
            <a:spLocks/>
          </p:cNvSpPr>
          <p:nvPr/>
        </p:nvSpPr>
        <p:spPr>
          <a:xfrm>
            <a:off x="1839817" y="232763"/>
            <a:ext cx="9944559" cy="472317"/>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ka-GE" sz="2400" dirty="0" smtClean="0">
                <a:solidFill>
                  <a:srgbClr val="374957"/>
                </a:solidFill>
                <a:latin typeface="BPG Banner ExtraSquare Caps" panose="02060504020202060204" pitchFamily="18" charset="0"/>
              </a:rPr>
              <a:t>მომსახურების </a:t>
            </a:r>
            <a:r>
              <a:rPr lang="ka-GE" sz="2400" dirty="0">
                <a:solidFill>
                  <a:srgbClr val="374957"/>
                </a:solidFill>
                <a:latin typeface="BPG Banner ExtraSquare Caps" panose="02060504020202060204" pitchFamily="18" charset="0"/>
              </a:rPr>
              <a:t>მიმწოდებელი დაწესებულება - </a:t>
            </a:r>
            <a:r>
              <a:rPr lang="ka-GE" sz="3200" dirty="0">
                <a:solidFill>
                  <a:srgbClr val="FF0000"/>
                </a:solidFill>
                <a:latin typeface="BPG Banner ExtraSquare Caps" panose="02060504020202060204" pitchFamily="18" charset="0"/>
              </a:rPr>
              <a:t>13</a:t>
            </a:r>
            <a:r>
              <a:rPr lang="ka-GE" sz="2400" dirty="0">
                <a:solidFill>
                  <a:srgbClr val="FF0000"/>
                </a:solidFill>
                <a:latin typeface="BPG Banner ExtraSquare Caps" panose="02060504020202060204" pitchFamily="18" charset="0"/>
              </a:rPr>
              <a:t/>
            </a:r>
            <a:br>
              <a:rPr lang="ka-GE" sz="2400" dirty="0">
                <a:solidFill>
                  <a:srgbClr val="FF0000"/>
                </a:solidFill>
                <a:latin typeface="BPG Banner ExtraSquare Caps" panose="02060504020202060204" pitchFamily="18" charset="0"/>
              </a:rPr>
            </a:br>
            <a:r>
              <a:rPr lang="tr-TR" sz="2400" dirty="0">
                <a:solidFill>
                  <a:srgbClr val="374957"/>
                </a:solidFill>
                <a:latin typeface="BPG Banner ExtraSquare Caps" panose="02060504020202060204" pitchFamily="18" charset="0"/>
              </a:rPr>
              <a:t/>
            </a:r>
            <a:br>
              <a:rPr lang="tr-TR" sz="2400" dirty="0">
                <a:solidFill>
                  <a:srgbClr val="374957"/>
                </a:solidFill>
                <a:latin typeface="BPG Banner ExtraSquare Caps" panose="02060504020202060204" pitchFamily="18" charset="0"/>
              </a:rPr>
            </a:br>
            <a:endParaRPr lang="en-US" sz="2400" dirty="0">
              <a:solidFill>
                <a:srgbClr val="374957"/>
              </a:solidFill>
              <a:latin typeface="BPG Banner ExtraSquare Caps" panose="02060504020202060204" pitchFamily="18" charset="0"/>
            </a:endParaRPr>
          </a:p>
        </p:txBody>
      </p:sp>
      <p:pic>
        <p:nvPicPr>
          <p:cNvPr id="15" name="chart">
            <a:extLst>
              <a:ext uri="{FF2B5EF4-FFF2-40B4-BE49-F238E27FC236}">
                <a16:creationId xmlns="" xmlns:a16="http://schemas.microsoft.com/office/drawing/2014/main" id="{A2A3E339-65AC-1943-9BD1-8600A7CF86E1}"/>
              </a:ext>
            </a:extLst>
          </p:cNvPr>
          <p:cNvPicPr>
            <a:picLocks noChangeAspect="1"/>
          </p:cNvPicPr>
          <p:nvPr/>
        </p:nvPicPr>
        <p:blipFill rotWithShape="1">
          <a:blip r:embed="rId5"/>
          <a:srcRect l="10345" t="-1" r="9483" b="6897"/>
          <a:stretch/>
        </p:blipFill>
        <p:spPr>
          <a:xfrm>
            <a:off x="11077161" y="3265201"/>
            <a:ext cx="640658" cy="669965"/>
          </a:xfrm>
          <a:prstGeom prst="ellipse">
            <a:avLst/>
          </a:prstGeom>
        </p:spPr>
      </p:pic>
      <p:pic>
        <p:nvPicPr>
          <p:cNvPr id="16" name="chart">
            <a:extLst>
              <a:ext uri="{FF2B5EF4-FFF2-40B4-BE49-F238E27FC236}">
                <a16:creationId xmlns="" xmlns:a16="http://schemas.microsoft.com/office/drawing/2014/main" id="{271B845F-9C47-D047-AD57-47BCC00405F2}"/>
              </a:ext>
            </a:extLst>
          </p:cNvPr>
          <p:cNvPicPr>
            <a:picLocks noChangeAspect="1"/>
          </p:cNvPicPr>
          <p:nvPr/>
        </p:nvPicPr>
        <p:blipFill rotWithShape="1">
          <a:blip r:embed="rId7"/>
          <a:srcRect l="13801" t="-1" r="11453" b="5554"/>
          <a:stretch/>
        </p:blipFill>
        <p:spPr>
          <a:xfrm flipH="1">
            <a:off x="11077677" y="4079533"/>
            <a:ext cx="640142" cy="612144"/>
          </a:xfrm>
          <a:prstGeom prst="ellipse">
            <a:avLst/>
          </a:prstGeom>
        </p:spPr>
      </p:pic>
      <p:pic>
        <p:nvPicPr>
          <p:cNvPr id="17" name="chart">
            <a:extLst>
              <a:ext uri="{FF2B5EF4-FFF2-40B4-BE49-F238E27FC236}">
                <a16:creationId xmlns="" xmlns:a16="http://schemas.microsoft.com/office/drawing/2014/main" id="{898670CE-6AC6-CB46-9ECE-D391D074E54B}"/>
              </a:ext>
            </a:extLst>
          </p:cNvPr>
          <p:cNvPicPr>
            <a:picLocks noChangeAspect="1"/>
          </p:cNvPicPr>
          <p:nvPr/>
        </p:nvPicPr>
        <p:blipFill rotWithShape="1">
          <a:blip r:embed="rId8"/>
          <a:srcRect l="16706" t="7143" r="-140" b="1"/>
          <a:stretch/>
        </p:blipFill>
        <p:spPr>
          <a:xfrm>
            <a:off x="11019150" y="2488304"/>
            <a:ext cx="698669" cy="678011"/>
          </a:xfrm>
          <a:prstGeom prst="ellipse">
            <a:avLst/>
          </a:prstGeom>
        </p:spPr>
      </p:pic>
    </p:spTree>
    <p:extLst>
      <p:ext uri="{BB962C8B-B14F-4D97-AF65-F5344CB8AC3E}">
        <p14:creationId xmlns:p14="http://schemas.microsoft.com/office/powerpoint/2010/main" val="20168705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 xmlns:a16="http://schemas.microsoft.com/office/drawing/2014/main" id="{29DB88F7-3F47-4D4F-A806-74D70DAF9ED9}"/>
              </a:ext>
            </a:extLst>
          </p:cNvPr>
          <p:cNvGraphicFramePr>
            <a:graphicFrameLocks noGrp="1"/>
          </p:cNvGraphicFramePr>
          <p:nvPr>
            <p:ph idx="4294967295"/>
            <p:extLst>
              <p:ext uri="{D42A27DB-BD31-4B8C-83A1-F6EECF244321}">
                <p14:modId xmlns:p14="http://schemas.microsoft.com/office/powerpoint/2010/main" val="152942275"/>
              </p:ext>
            </p:extLst>
          </p:nvPr>
        </p:nvGraphicFramePr>
        <p:xfrm>
          <a:off x="4199098" y="1034104"/>
          <a:ext cx="8324193" cy="5016053"/>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 xmlns:a16="http://schemas.microsoft.com/office/drawing/2014/main" id="{EBBDD93E-1CE0-6F4C-A2CA-7FD57F7E8D2B}"/>
              </a:ext>
            </a:extLst>
          </p:cNvPr>
          <p:cNvPicPr>
            <a:picLocks noChangeAspect="1"/>
          </p:cNvPicPr>
          <p:nvPr/>
        </p:nvPicPr>
        <p:blipFill rotWithShape="1">
          <a:blip r:embed="rId4"/>
          <a:srcRect l="5491" t="9472" r="1729" b="11002"/>
          <a:stretch/>
        </p:blipFill>
        <p:spPr>
          <a:xfrm>
            <a:off x="1167788" y="1595386"/>
            <a:ext cx="5230838" cy="3274069"/>
          </a:xfrm>
          <a:prstGeom prst="rect">
            <a:avLst/>
          </a:prstGeom>
          <a:ln>
            <a:noFill/>
          </a:ln>
          <a:effectLst>
            <a:softEdge rad="112500"/>
          </a:effectLst>
        </p:spPr>
      </p:pic>
      <p:pic>
        <p:nvPicPr>
          <p:cNvPr id="7" name="chart">
            <a:extLst>
              <a:ext uri="{FF2B5EF4-FFF2-40B4-BE49-F238E27FC236}">
                <a16:creationId xmlns="" xmlns:a16="http://schemas.microsoft.com/office/drawing/2014/main" id="{ABFC7F7E-8336-E745-9C6A-9B958A10DF96}"/>
              </a:ext>
            </a:extLst>
          </p:cNvPr>
          <p:cNvPicPr>
            <a:picLocks noChangeAspect="1"/>
          </p:cNvPicPr>
          <p:nvPr/>
        </p:nvPicPr>
        <p:blipFill rotWithShape="1">
          <a:blip r:embed="rId5"/>
          <a:srcRect l="10345" t="-1" r="9483" b="6897"/>
          <a:stretch/>
        </p:blipFill>
        <p:spPr>
          <a:xfrm>
            <a:off x="6824105" y="2301106"/>
            <a:ext cx="470843" cy="492382"/>
          </a:xfrm>
          <a:prstGeom prst="ellipse">
            <a:avLst/>
          </a:prstGeom>
          <a:solidFill>
            <a:srgbClr val="99CCFF"/>
          </a:solidFill>
        </p:spPr>
      </p:pic>
      <p:pic>
        <p:nvPicPr>
          <p:cNvPr id="9" name="chart">
            <a:extLst>
              <a:ext uri="{FF2B5EF4-FFF2-40B4-BE49-F238E27FC236}">
                <a16:creationId xmlns="" xmlns:a16="http://schemas.microsoft.com/office/drawing/2014/main" id="{A6CE8FDC-DD7C-0B4D-AE5F-2EEB500F3B12}"/>
              </a:ext>
            </a:extLst>
          </p:cNvPr>
          <p:cNvPicPr>
            <a:picLocks noChangeAspect="1"/>
          </p:cNvPicPr>
          <p:nvPr/>
        </p:nvPicPr>
        <p:blipFill rotWithShape="1">
          <a:blip r:embed="rId6"/>
          <a:srcRect l="31035" t="34915" r="37931" b="14653"/>
          <a:stretch/>
        </p:blipFill>
        <p:spPr>
          <a:xfrm>
            <a:off x="7964587" y="1951811"/>
            <a:ext cx="198654" cy="265778"/>
          </a:xfrm>
          <a:prstGeom prst="ellipse">
            <a:avLst/>
          </a:prstGeom>
          <a:solidFill>
            <a:srgbClr val="99CCFF"/>
          </a:solidFill>
        </p:spPr>
      </p:pic>
      <p:sp>
        <p:nvSpPr>
          <p:cNvPr id="12" name="Title 1">
            <a:extLst>
              <a:ext uri="{FF2B5EF4-FFF2-40B4-BE49-F238E27FC236}">
                <a16:creationId xmlns="" xmlns:a16="http://schemas.microsoft.com/office/drawing/2014/main" id="{AEB64989-E6D3-E848-A2F1-247E8934385B}"/>
              </a:ext>
            </a:extLst>
          </p:cNvPr>
          <p:cNvSpPr txBox="1">
            <a:spLocks/>
          </p:cNvSpPr>
          <p:nvPr/>
        </p:nvSpPr>
        <p:spPr>
          <a:xfrm>
            <a:off x="1839817" y="232763"/>
            <a:ext cx="9944559" cy="472317"/>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ka-GE" sz="2400" dirty="0" smtClean="0">
                <a:solidFill>
                  <a:srgbClr val="374957"/>
                </a:solidFill>
                <a:latin typeface="BPG Banner ExtraSquare Caps" panose="02060504020202060204" pitchFamily="18" charset="0"/>
              </a:rPr>
              <a:t>მომსახურების </a:t>
            </a:r>
            <a:r>
              <a:rPr lang="ka-GE" sz="2400" dirty="0">
                <a:solidFill>
                  <a:srgbClr val="374957"/>
                </a:solidFill>
                <a:latin typeface="BPG Banner ExtraSquare Caps" panose="02060504020202060204" pitchFamily="18" charset="0"/>
              </a:rPr>
              <a:t>მიმწოდებელი დაწესებულება - </a:t>
            </a:r>
            <a:r>
              <a:rPr lang="ka-GE" sz="3200" dirty="0">
                <a:solidFill>
                  <a:srgbClr val="FF0000"/>
                </a:solidFill>
                <a:latin typeface="BPG Banner ExtraSquare Caps" panose="02060504020202060204" pitchFamily="18" charset="0"/>
              </a:rPr>
              <a:t>9</a:t>
            </a:r>
            <a:r>
              <a:rPr lang="ka-GE" sz="2400" dirty="0">
                <a:solidFill>
                  <a:srgbClr val="FF0000"/>
                </a:solidFill>
                <a:latin typeface="BPG Banner ExtraSquare Caps" panose="02060504020202060204" pitchFamily="18" charset="0"/>
              </a:rPr>
              <a:t/>
            </a:r>
            <a:br>
              <a:rPr lang="ka-GE" sz="2400" dirty="0">
                <a:solidFill>
                  <a:srgbClr val="FF0000"/>
                </a:solidFill>
                <a:latin typeface="BPG Banner ExtraSquare Caps" panose="02060504020202060204" pitchFamily="18" charset="0"/>
              </a:rPr>
            </a:br>
            <a:r>
              <a:rPr lang="tr-TR" sz="2400" dirty="0">
                <a:solidFill>
                  <a:srgbClr val="374957"/>
                </a:solidFill>
                <a:latin typeface="BPG Banner ExtraSquare Caps" panose="02060504020202060204" pitchFamily="18" charset="0"/>
              </a:rPr>
              <a:t/>
            </a:r>
            <a:br>
              <a:rPr lang="tr-TR" sz="2400" dirty="0">
                <a:solidFill>
                  <a:srgbClr val="374957"/>
                </a:solidFill>
                <a:latin typeface="BPG Banner ExtraSquare Caps" panose="02060504020202060204" pitchFamily="18" charset="0"/>
              </a:rPr>
            </a:br>
            <a:endParaRPr lang="en-US" sz="2400" dirty="0">
              <a:solidFill>
                <a:srgbClr val="374957"/>
              </a:solidFill>
              <a:latin typeface="BPG Banner ExtraSquare Caps" panose="02060504020202060204" pitchFamily="18" charset="0"/>
            </a:endParaRPr>
          </a:p>
        </p:txBody>
      </p:sp>
      <p:pic>
        <p:nvPicPr>
          <p:cNvPr id="13" name="chart">
            <a:extLst>
              <a:ext uri="{FF2B5EF4-FFF2-40B4-BE49-F238E27FC236}">
                <a16:creationId xmlns="" xmlns:a16="http://schemas.microsoft.com/office/drawing/2014/main" id="{A2A3E339-65AC-1943-9BD1-8600A7CF86E1}"/>
              </a:ext>
            </a:extLst>
          </p:cNvPr>
          <p:cNvPicPr>
            <a:picLocks noChangeAspect="1"/>
          </p:cNvPicPr>
          <p:nvPr/>
        </p:nvPicPr>
        <p:blipFill rotWithShape="1">
          <a:blip r:embed="rId5"/>
          <a:srcRect l="10345" t="-1" r="9483" b="6897"/>
          <a:stretch/>
        </p:blipFill>
        <p:spPr>
          <a:xfrm>
            <a:off x="10757348" y="3531114"/>
            <a:ext cx="640658" cy="669965"/>
          </a:xfrm>
          <a:prstGeom prst="ellipse">
            <a:avLst/>
          </a:prstGeom>
        </p:spPr>
      </p:pic>
      <p:pic>
        <p:nvPicPr>
          <p:cNvPr id="14" name="chart">
            <a:extLst>
              <a:ext uri="{FF2B5EF4-FFF2-40B4-BE49-F238E27FC236}">
                <a16:creationId xmlns="" xmlns:a16="http://schemas.microsoft.com/office/drawing/2014/main" id="{271B845F-9C47-D047-AD57-47BCC00405F2}"/>
              </a:ext>
            </a:extLst>
          </p:cNvPr>
          <p:cNvPicPr>
            <a:picLocks noChangeAspect="1"/>
          </p:cNvPicPr>
          <p:nvPr/>
        </p:nvPicPr>
        <p:blipFill rotWithShape="1">
          <a:blip r:embed="rId7"/>
          <a:srcRect l="13801" t="-1" r="11453" b="5554"/>
          <a:stretch/>
        </p:blipFill>
        <p:spPr>
          <a:xfrm flipH="1">
            <a:off x="10757864" y="4345446"/>
            <a:ext cx="640142" cy="612144"/>
          </a:xfrm>
          <a:prstGeom prst="ellipse">
            <a:avLst/>
          </a:prstGeom>
        </p:spPr>
      </p:pic>
      <p:pic>
        <p:nvPicPr>
          <p:cNvPr id="15" name="chart">
            <a:extLst>
              <a:ext uri="{FF2B5EF4-FFF2-40B4-BE49-F238E27FC236}">
                <a16:creationId xmlns="" xmlns:a16="http://schemas.microsoft.com/office/drawing/2014/main" id="{898670CE-6AC6-CB46-9ECE-D391D074E54B}"/>
              </a:ext>
            </a:extLst>
          </p:cNvPr>
          <p:cNvPicPr>
            <a:picLocks noChangeAspect="1"/>
          </p:cNvPicPr>
          <p:nvPr/>
        </p:nvPicPr>
        <p:blipFill rotWithShape="1">
          <a:blip r:embed="rId8"/>
          <a:srcRect l="16706" t="7143" r="-140" b="1"/>
          <a:stretch/>
        </p:blipFill>
        <p:spPr>
          <a:xfrm>
            <a:off x="10699337" y="2754217"/>
            <a:ext cx="698669" cy="678011"/>
          </a:xfrm>
          <a:prstGeom prst="ellipse">
            <a:avLst/>
          </a:prstGeom>
        </p:spPr>
      </p:pic>
    </p:spTree>
    <p:extLst>
      <p:ext uri="{BB962C8B-B14F-4D97-AF65-F5344CB8AC3E}">
        <p14:creationId xmlns:p14="http://schemas.microsoft.com/office/powerpoint/2010/main" val="10030877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94A5B3-CCAB-1240-9B89-918397D08EF7}"/>
              </a:ext>
            </a:extLst>
          </p:cNvPr>
          <p:cNvSpPr>
            <a:spLocks noGrp="1"/>
          </p:cNvSpPr>
          <p:nvPr>
            <p:ph type="title" idx="4294967295"/>
          </p:nvPr>
        </p:nvSpPr>
        <p:spPr>
          <a:xfrm>
            <a:off x="2799761" y="290190"/>
            <a:ext cx="9392239" cy="1371600"/>
          </a:xfrm>
          <a:prstGeom prst="rect">
            <a:avLst/>
          </a:prstGeom>
        </p:spPr>
        <p:txBody>
          <a:bodyPr>
            <a:noAutofit/>
          </a:bodyPr>
          <a:lstStyle/>
          <a:p>
            <a:pPr algn="ctr"/>
            <a:r>
              <a:rPr lang="ka-GE" sz="2100" dirty="0" smtClean="0">
                <a:solidFill>
                  <a:srgbClr val="364856"/>
                </a:solidFill>
                <a:latin typeface="BPG Banner ExtraSquare Caps" panose="02060504020202060204" pitchFamily="18" charset="0"/>
              </a:rPr>
              <a:t>პირველადი ჯანდაცვა და საერთაშორისო ვალდებულებები</a:t>
            </a:r>
            <a:endParaRPr lang="en-US" sz="2100" dirty="0">
              <a:solidFill>
                <a:srgbClr val="364856"/>
              </a:solidFill>
              <a:latin typeface="BPG Banner ExtraSquare Caps" panose="02060504020202060204" pitchFamily="18" charset="0"/>
            </a:endParaRPr>
          </a:p>
        </p:txBody>
      </p:sp>
      <p:sp>
        <p:nvSpPr>
          <p:cNvPr id="3" name="Content Placeholder 2">
            <a:extLst>
              <a:ext uri="{FF2B5EF4-FFF2-40B4-BE49-F238E27FC236}">
                <a16:creationId xmlns="" xmlns:a16="http://schemas.microsoft.com/office/drawing/2014/main" id="{138AA0F5-D149-2D4B-94E8-A679A3ABE67F}"/>
              </a:ext>
            </a:extLst>
          </p:cNvPr>
          <p:cNvSpPr>
            <a:spLocks noGrp="1"/>
          </p:cNvSpPr>
          <p:nvPr>
            <p:ph idx="4294967295"/>
          </p:nvPr>
        </p:nvSpPr>
        <p:spPr>
          <a:xfrm>
            <a:off x="5180769" y="1894980"/>
            <a:ext cx="6410226" cy="3538728"/>
          </a:xfrm>
          <a:prstGeom prst="rect">
            <a:avLst/>
          </a:prstGeom>
        </p:spPr>
        <p:txBody>
          <a:bodyPr anchor="ctr">
            <a:normAutofit/>
          </a:bodyPr>
          <a:lstStyle/>
          <a:p>
            <a:pPr marL="0" indent="0" algn="ctr">
              <a:buNone/>
            </a:pPr>
            <a:r>
              <a:rPr lang="ka-GE" sz="2000" b="1" dirty="0">
                <a:latin typeface="BPG Banner ExtraSquare Caps" panose="02060504020202060204" pitchFamily="18" charset="0"/>
              </a:rPr>
              <a:t>მუხლი 25 </a:t>
            </a:r>
            <a:endParaRPr lang="en-US" sz="2000" b="1" dirty="0" smtClean="0">
              <a:latin typeface="BPG Banner ExtraSquare Caps" panose="02060504020202060204" pitchFamily="18" charset="0"/>
            </a:endParaRPr>
          </a:p>
          <a:p>
            <a:pPr marL="0" indent="0" algn="ctr">
              <a:buNone/>
            </a:pPr>
            <a:r>
              <a:rPr lang="ka-GE" sz="2000" dirty="0" smtClean="0">
                <a:latin typeface="BPG Banner ExtraSquare Caps" panose="02060504020202060204" pitchFamily="18" charset="0"/>
              </a:rPr>
              <a:t>„ყველას </a:t>
            </a:r>
            <a:r>
              <a:rPr lang="ka-GE" sz="2000" dirty="0">
                <a:latin typeface="BPG Banner ExtraSquare Caps" panose="02060504020202060204" pitchFamily="18" charset="0"/>
              </a:rPr>
              <a:t>აქვს უფლება ჰქონდეს ცხოვრების ისეთი დონე, საკვების, ტანსაცმლის, საცხოვრებლის, სამედიცინო და საჭირო სოციალური მომსახურების ჩათვლით, რომელიც აუცილებელია თვითონ მისი და მისი </a:t>
            </a:r>
            <a:r>
              <a:rPr lang="ka-GE" sz="2000" b="1" dirty="0">
                <a:solidFill>
                  <a:srgbClr val="C00000"/>
                </a:solidFill>
                <a:latin typeface="BPG Banner ExtraSquare Caps" panose="02060504020202060204" pitchFamily="18" charset="0"/>
              </a:rPr>
              <a:t>ოჯახის ჯანმრთელობისა და კეთილდღეობის </a:t>
            </a:r>
            <a:r>
              <a:rPr lang="ka-GE" sz="2000" b="1" dirty="0" smtClean="0">
                <a:solidFill>
                  <a:srgbClr val="C00000"/>
                </a:solidFill>
                <a:latin typeface="BPG Banner ExtraSquare Caps" panose="02060504020202060204" pitchFamily="18" charset="0"/>
              </a:rPr>
              <a:t>შესანარჩუნებლად</a:t>
            </a:r>
            <a:r>
              <a:rPr lang="tr-TR" sz="2000" dirty="0" smtClean="0">
                <a:latin typeface="BPG Banner ExtraSquare Caps" panose="02060504020202060204" pitchFamily="18" charset="0"/>
              </a:rPr>
              <a:t>”</a:t>
            </a:r>
            <a:endParaRPr lang="en-US" sz="2000" dirty="0">
              <a:latin typeface="BPG Banner ExtraSquare Caps" panose="0206050402020206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602" y="1428599"/>
            <a:ext cx="4348541" cy="390587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472" y="1299313"/>
            <a:ext cx="3312821" cy="1557012"/>
          </a:xfrm>
          <a:prstGeom prst="rect">
            <a:avLst/>
          </a:prstGeom>
        </p:spPr>
      </p:pic>
    </p:spTree>
    <p:extLst>
      <p:ext uri="{BB962C8B-B14F-4D97-AF65-F5344CB8AC3E}">
        <p14:creationId xmlns:p14="http://schemas.microsoft.com/office/powerpoint/2010/main" val="32438219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AEB64989-E6D3-E848-A2F1-247E8934385B}"/>
              </a:ext>
            </a:extLst>
          </p:cNvPr>
          <p:cNvSpPr txBox="1">
            <a:spLocks/>
          </p:cNvSpPr>
          <p:nvPr/>
        </p:nvSpPr>
        <p:spPr>
          <a:xfrm>
            <a:off x="1839817" y="232763"/>
            <a:ext cx="9944559" cy="472317"/>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ka-GE" sz="2400" dirty="0" smtClean="0">
                <a:solidFill>
                  <a:srgbClr val="374957"/>
                </a:solidFill>
                <a:latin typeface="BPG Banner ExtraSquare Caps" panose="02060504020202060204" pitchFamily="18" charset="0"/>
              </a:rPr>
              <a:t>სიკვდილიანობის </a:t>
            </a:r>
            <a:r>
              <a:rPr lang="ka-GE" sz="2400" dirty="0">
                <a:solidFill>
                  <a:srgbClr val="374957"/>
                </a:solidFill>
                <a:latin typeface="BPG Banner ExtraSquare Caps" panose="02060504020202060204" pitchFamily="18" charset="0"/>
              </a:rPr>
              <a:t>სტრუქტურა საქართველო, 2018</a:t>
            </a:r>
            <a:endParaRPr lang="en-US" sz="2400" dirty="0">
              <a:solidFill>
                <a:srgbClr val="374957"/>
              </a:solidFill>
              <a:latin typeface="BPG Banner ExtraSquare Caps" panose="02060504020202060204"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755" y="232763"/>
            <a:ext cx="5850232" cy="5535272"/>
          </a:xfrm>
          <a:prstGeom prst="rect">
            <a:avLst/>
          </a:prstGeom>
        </p:spPr>
      </p:pic>
      <p:grpSp>
        <p:nvGrpSpPr>
          <p:cNvPr id="45" name="Group 44">
            <a:extLst>
              <a:ext uri="{FF2B5EF4-FFF2-40B4-BE49-F238E27FC236}">
                <a16:creationId xmlns:a16="http://schemas.microsoft.com/office/drawing/2014/main" xmlns="" id="{562F5D78-CE72-47DD-8FD1-2F93D103F3AC}"/>
              </a:ext>
            </a:extLst>
          </p:cNvPr>
          <p:cNvGrpSpPr/>
          <p:nvPr/>
        </p:nvGrpSpPr>
        <p:grpSpPr>
          <a:xfrm>
            <a:off x="7083074" y="705080"/>
            <a:ext cx="5108926" cy="5667474"/>
            <a:chOff x="6335716" y="497670"/>
            <a:chExt cx="5182382" cy="5748962"/>
          </a:xfrm>
        </p:grpSpPr>
        <p:grpSp>
          <p:nvGrpSpPr>
            <p:cNvPr id="46" name="Group 45">
              <a:extLst>
                <a:ext uri="{FF2B5EF4-FFF2-40B4-BE49-F238E27FC236}">
                  <a16:creationId xmlns:a16="http://schemas.microsoft.com/office/drawing/2014/main" xmlns="" id="{64ED83F6-C7C8-4653-AF9B-E20731319F85}"/>
                </a:ext>
              </a:extLst>
            </p:cNvPr>
            <p:cNvGrpSpPr/>
            <p:nvPr/>
          </p:nvGrpSpPr>
          <p:grpSpPr>
            <a:xfrm>
              <a:off x="6335716" y="497670"/>
              <a:ext cx="5182382" cy="5748962"/>
              <a:chOff x="6335716" y="497670"/>
              <a:chExt cx="5182382" cy="5748962"/>
            </a:xfrm>
          </p:grpSpPr>
          <p:sp>
            <p:nvSpPr>
              <p:cNvPr id="57" name="Freeform 24">
                <a:extLst>
                  <a:ext uri="{FF2B5EF4-FFF2-40B4-BE49-F238E27FC236}">
                    <a16:creationId xmlns:a16="http://schemas.microsoft.com/office/drawing/2014/main" xmlns="" id="{FED3C77F-2B5F-4BF0-8191-7C2AFE78C01E}"/>
                  </a:ext>
                </a:extLst>
              </p:cNvPr>
              <p:cNvSpPr>
                <a:spLocks/>
              </p:cNvSpPr>
              <p:nvPr/>
            </p:nvSpPr>
            <p:spPr bwMode="auto">
              <a:xfrm>
                <a:off x="7131463" y="3290241"/>
                <a:ext cx="3680044" cy="2956391"/>
              </a:xfrm>
              <a:custGeom>
                <a:avLst/>
                <a:gdLst>
                  <a:gd name="T0" fmla="*/ 5 w 678"/>
                  <a:gd name="T1" fmla="*/ 826 h 826"/>
                  <a:gd name="T2" fmla="*/ 0 w 678"/>
                  <a:gd name="T3" fmla="*/ 0 h 826"/>
                  <a:gd name="T4" fmla="*/ 0 w 678"/>
                  <a:gd name="T5" fmla="*/ 0 h 826"/>
                  <a:gd name="T6" fmla="*/ 678 w 678"/>
                  <a:gd name="T7" fmla="*/ 386 h 826"/>
                  <a:gd name="T8" fmla="*/ 664 w 678"/>
                  <a:gd name="T9" fmla="*/ 410 h 826"/>
                  <a:gd name="T10" fmla="*/ 404 w 678"/>
                  <a:gd name="T11" fmla="*/ 690 h 826"/>
                  <a:gd name="T12" fmla="*/ 5 w 678"/>
                  <a:gd name="T13" fmla="*/ 826 h 826"/>
                </a:gdLst>
                <a:ahLst/>
                <a:cxnLst>
                  <a:cxn ang="0">
                    <a:pos x="T0" y="T1"/>
                  </a:cxn>
                  <a:cxn ang="0">
                    <a:pos x="T2" y="T3"/>
                  </a:cxn>
                  <a:cxn ang="0">
                    <a:pos x="T4" y="T5"/>
                  </a:cxn>
                  <a:cxn ang="0">
                    <a:pos x="T6" y="T7"/>
                  </a:cxn>
                  <a:cxn ang="0">
                    <a:pos x="T8" y="T9"/>
                  </a:cxn>
                  <a:cxn ang="0">
                    <a:pos x="T10" y="T11"/>
                  </a:cxn>
                  <a:cxn ang="0">
                    <a:pos x="T12" y="T13"/>
                  </a:cxn>
                </a:cxnLst>
                <a:rect l="0" t="0" r="r" b="b"/>
                <a:pathLst>
                  <a:path w="678" h="826">
                    <a:moveTo>
                      <a:pt x="5" y="826"/>
                    </a:moveTo>
                    <a:cubicBezTo>
                      <a:pt x="0" y="0"/>
                      <a:pt x="0" y="0"/>
                      <a:pt x="0" y="0"/>
                    </a:cubicBezTo>
                    <a:cubicBezTo>
                      <a:pt x="0" y="0"/>
                      <a:pt x="0" y="0"/>
                      <a:pt x="0" y="0"/>
                    </a:cubicBezTo>
                    <a:cubicBezTo>
                      <a:pt x="678" y="386"/>
                      <a:pt x="678" y="386"/>
                      <a:pt x="678" y="386"/>
                    </a:cubicBezTo>
                    <a:cubicBezTo>
                      <a:pt x="673" y="394"/>
                      <a:pt x="669" y="402"/>
                      <a:pt x="664" y="410"/>
                    </a:cubicBezTo>
                    <a:cubicBezTo>
                      <a:pt x="598" y="527"/>
                      <a:pt x="508" y="620"/>
                      <a:pt x="404" y="690"/>
                    </a:cubicBezTo>
                    <a:cubicBezTo>
                      <a:pt x="285" y="769"/>
                      <a:pt x="147" y="815"/>
                      <a:pt x="5" y="826"/>
                    </a:cubicBezTo>
                    <a:close/>
                  </a:path>
                </a:pathLst>
              </a:custGeom>
              <a:solidFill>
                <a:srgbClr val="1C3660"/>
              </a:solidFill>
              <a:ln w="11113" cap="flat">
                <a:no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dirty="0" smtClean="0">
                  <a:ln>
                    <a:noFill/>
                  </a:ln>
                  <a:solidFill>
                    <a:prstClr val="black"/>
                  </a:solidFill>
                  <a:effectLst/>
                  <a:uLnTx/>
                  <a:uFillTx/>
                  <a:latin typeface="Segoe UI Light"/>
                </a:endParaRPr>
              </a:p>
            </p:txBody>
          </p:sp>
          <p:sp>
            <p:nvSpPr>
              <p:cNvPr id="58" name="Freeform 23">
                <a:extLst>
                  <a:ext uri="{FF2B5EF4-FFF2-40B4-BE49-F238E27FC236}">
                    <a16:creationId xmlns:a16="http://schemas.microsoft.com/office/drawing/2014/main" xmlns="" id="{9BD71CA7-44D9-4183-B599-F29F5D6DC3CC}"/>
                  </a:ext>
                </a:extLst>
              </p:cNvPr>
              <p:cNvSpPr>
                <a:spLocks/>
              </p:cNvSpPr>
              <p:nvPr/>
            </p:nvSpPr>
            <p:spPr bwMode="auto">
              <a:xfrm>
                <a:off x="7131463" y="1886336"/>
                <a:ext cx="4386635" cy="2874481"/>
              </a:xfrm>
              <a:custGeom>
                <a:avLst/>
                <a:gdLst>
                  <a:gd name="T0" fmla="*/ 717 w 808"/>
                  <a:gd name="T1" fmla="*/ 803 h 803"/>
                  <a:gd name="T2" fmla="*/ 0 w 808"/>
                  <a:gd name="T3" fmla="*/ 392 h 803"/>
                  <a:gd name="T4" fmla="*/ 0 w 808"/>
                  <a:gd name="T5" fmla="*/ 392 h 803"/>
                  <a:gd name="T6" fmla="*/ 674 w 808"/>
                  <a:gd name="T7" fmla="*/ 0 h 803"/>
                  <a:gd name="T8" fmla="*/ 689 w 808"/>
                  <a:gd name="T9" fmla="*/ 24 h 803"/>
                  <a:gd name="T10" fmla="*/ 799 w 808"/>
                  <a:gd name="T11" fmla="*/ 390 h 803"/>
                  <a:gd name="T12" fmla="*/ 717 w 808"/>
                  <a:gd name="T13" fmla="*/ 803 h 803"/>
                </a:gdLst>
                <a:ahLst/>
                <a:cxnLst>
                  <a:cxn ang="0">
                    <a:pos x="T0" y="T1"/>
                  </a:cxn>
                  <a:cxn ang="0">
                    <a:pos x="T2" y="T3"/>
                  </a:cxn>
                  <a:cxn ang="0">
                    <a:pos x="T4" y="T5"/>
                  </a:cxn>
                  <a:cxn ang="0">
                    <a:pos x="T6" y="T7"/>
                  </a:cxn>
                  <a:cxn ang="0">
                    <a:pos x="T8" y="T9"/>
                  </a:cxn>
                  <a:cxn ang="0">
                    <a:pos x="T10" y="T11"/>
                  </a:cxn>
                  <a:cxn ang="0">
                    <a:pos x="T12" y="T13"/>
                  </a:cxn>
                </a:cxnLst>
                <a:rect l="0" t="0" r="r" b="b"/>
                <a:pathLst>
                  <a:path w="808" h="803">
                    <a:moveTo>
                      <a:pt x="717" y="803"/>
                    </a:moveTo>
                    <a:cubicBezTo>
                      <a:pt x="0" y="392"/>
                      <a:pt x="0" y="392"/>
                      <a:pt x="0" y="392"/>
                    </a:cubicBezTo>
                    <a:cubicBezTo>
                      <a:pt x="0" y="392"/>
                      <a:pt x="0" y="392"/>
                      <a:pt x="0" y="392"/>
                    </a:cubicBezTo>
                    <a:cubicBezTo>
                      <a:pt x="674" y="0"/>
                      <a:pt x="674" y="0"/>
                      <a:pt x="674" y="0"/>
                    </a:cubicBezTo>
                    <a:cubicBezTo>
                      <a:pt x="679" y="8"/>
                      <a:pt x="684" y="16"/>
                      <a:pt x="689" y="24"/>
                    </a:cubicBezTo>
                    <a:cubicBezTo>
                      <a:pt x="756" y="140"/>
                      <a:pt x="792" y="265"/>
                      <a:pt x="799" y="390"/>
                    </a:cubicBezTo>
                    <a:cubicBezTo>
                      <a:pt x="808" y="532"/>
                      <a:pt x="779" y="675"/>
                      <a:pt x="717" y="803"/>
                    </a:cubicBezTo>
                    <a:close/>
                  </a:path>
                </a:pathLst>
              </a:custGeom>
              <a:solidFill>
                <a:srgbClr val="007E7E"/>
              </a:solidFill>
              <a:ln w="11113"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59" name="Freeform 22">
                <a:extLst>
                  <a:ext uri="{FF2B5EF4-FFF2-40B4-BE49-F238E27FC236}">
                    <a16:creationId xmlns:a16="http://schemas.microsoft.com/office/drawing/2014/main" xmlns="" id="{25229FD0-7217-4D6A-88DB-7D3EB19553EB}"/>
                  </a:ext>
                </a:extLst>
              </p:cNvPr>
              <p:cNvSpPr>
                <a:spLocks/>
              </p:cNvSpPr>
              <p:nvPr/>
            </p:nvSpPr>
            <p:spPr bwMode="auto">
              <a:xfrm>
                <a:off x="7131462" y="497670"/>
                <a:ext cx="3884811" cy="2792571"/>
              </a:xfrm>
              <a:custGeom>
                <a:avLst/>
                <a:gdLst>
                  <a:gd name="T0" fmla="*/ 716 w 716"/>
                  <a:gd name="T1" fmla="*/ 367 h 780"/>
                  <a:gd name="T2" fmla="*/ 0 w 716"/>
                  <a:gd name="T3" fmla="*/ 780 h 780"/>
                  <a:gd name="T4" fmla="*/ 0 w 716"/>
                  <a:gd name="T5" fmla="*/ 780 h 780"/>
                  <a:gd name="T6" fmla="*/ 0 w 716"/>
                  <a:gd name="T7" fmla="*/ 0 h 780"/>
                  <a:gd name="T8" fmla="*/ 29 w 716"/>
                  <a:gd name="T9" fmla="*/ 0 h 780"/>
                  <a:gd name="T10" fmla="*/ 400 w 716"/>
                  <a:gd name="T11" fmla="*/ 88 h 780"/>
                  <a:gd name="T12" fmla="*/ 716 w 716"/>
                  <a:gd name="T13" fmla="*/ 367 h 780"/>
                </a:gdLst>
                <a:ahLst/>
                <a:cxnLst>
                  <a:cxn ang="0">
                    <a:pos x="T0" y="T1"/>
                  </a:cxn>
                  <a:cxn ang="0">
                    <a:pos x="T2" y="T3"/>
                  </a:cxn>
                  <a:cxn ang="0">
                    <a:pos x="T4" y="T5"/>
                  </a:cxn>
                  <a:cxn ang="0">
                    <a:pos x="T6" y="T7"/>
                  </a:cxn>
                  <a:cxn ang="0">
                    <a:pos x="T8" y="T9"/>
                  </a:cxn>
                  <a:cxn ang="0">
                    <a:pos x="T10" y="T11"/>
                  </a:cxn>
                  <a:cxn ang="0">
                    <a:pos x="T12" y="T13"/>
                  </a:cxn>
                </a:cxnLst>
                <a:rect l="0" t="0" r="r" b="b"/>
                <a:pathLst>
                  <a:path w="716" h="780">
                    <a:moveTo>
                      <a:pt x="716" y="367"/>
                    </a:moveTo>
                    <a:cubicBezTo>
                      <a:pt x="0" y="780"/>
                      <a:pt x="0" y="780"/>
                      <a:pt x="0" y="780"/>
                    </a:cubicBezTo>
                    <a:cubicBezTo>
                      <a:pt x="0" y="780"/>
                      <a:pt x="0" y="780"/>
                      <a:pt x="0" y="780"/>
                    </a:cubicBezTo>
                    <a:cubicBezTo>
                      <a:pt x="0" y="0"/>
                      <a:pt x="0" y="0"/>
                      <a:pt x="0" y="0"/>
                    </a:cubicBezTo>
                    <a:cubicBezTo>
                      <a:pt x="10" y="0"/>
                      <a:pt x="19" y="0"/>
                      <a:pt x="29" y="0"/>
                    </a:cubicBezTo>
                    <a:cubicBezTo>
                      <a:pt x="162" y="0"/>
                      <a:pt x="288" y="32"/>
                      <a:pt x="400" y="88"/>
                    </a:cubicBezTo>
                    <a:cubicBezTo>
                      <a:pt x="528" y="152"/>
                      <a:pt x="636" y="249"/>
                      <a:pt x="716" y="367"/>
                    </a:cubicBezTo>
                    <a:close/>
                  </a:path>
                </a:pathLst>
              </a:custGeom>
              <a:solidFill>
                <a:srgbClr val="7030A0"/>
              </a:solidFill>
              <a:ln w="11113" cap="flat">
                <a:no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60" name="Oval 25">
                <a:extLst>
                  <a:ext uri="{FF2B5EF4-FFF2-40B4-BE49-F238E27FC236}">
                    <a16:creationId xmlns:a16="http://schemas.microsoft.com/office/drawing/2014/main" xmlns="" id="{01E7F910-5F1D-4CFC-83D9-2D9BE0F3AD65}"/>
                  </a:ext>
                </a:extLst>
              </p:cNvPr>
              <p:cNvSpPr>
                <a:spLocks noChangeArrowheads="1"/>
              </p:cNvSpPr>
              <p:nvPr/>
            </p:nvSpPr>
            <p:spPr bwMode="auto">
              <a:xfrm>
                <a:off x="6335716" y="2494239"/>
                <a:ext cx="1595304" cy="1590100"/>
              </a:xfrm>
              <a:prstGeom prst="ellipse">
                <a:avLst/>
              </a:prstGeom>
              <a:gradFill flip="none" rotWithShape="1">
                <a:gsLst>
                  <a:gs pos="0">
                    <a:sysClr val="window" lastClr="FFFFFF">
                      <a:lumMod val="85000"/>
                    </a:sysClr>
                  </a:gs>
                  <a:gs pos="100000">
                    <a:srgbClr val="928B8B"/>
                  </a:gs>
                </a:gsLst>
                <a:lin ang="5400000" scaled="1"/>
                <a:tileRect/>
              </a:gradFill>
              <a:ln w="76200" cap="flat">
                <a:gradFill flip="none" rotWithShape="1">
                  <a:gsLst>
                    <a:gs pos="0">
                      <a:sysClr val="window" lastClr="FFFFFF"/>
                    </a:gs>
                    <a:gs pos="100000">
                      <a:srgbClr val="928B8B"/>
                    </a:gs>
                  </a:gsLst>
                  <a:lin ang="16200000" scaled="1"/>
                  <a:tileRect/>
                </a:gradFill>
                <a:prstDash val="solid"/>
                <a:miter lim="800000"/>
                <a:headEnd/>
                <a:tailEnd/>
              </a:ln>
              <a:effectLst>
                <a:outerShdw blurRad="25400" dist="38100" dir="5400000" algn="t" rotWithShape="0">
                  <a:prstClr val="black">
                    <a:alpha val="25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grpSp>
        <p:sp>
          <p:nvSpPr>
            <p:cNvPr id="54" name="TextBox 53">
              <a:extLst>
                <a:ext uri="{FF2B5EF4-FFF2-40B4-BE49-F238E27FC236}">
                  <a16:creationId xmlns:a16="http://schemas.microsoft.com/office/drawing/2014/main" xmlns="" id="{C904117E-3EBD-4EFF-8360-D4D8A4E762EF}"/>
                </a:ext>
              </a:extLst>
            </p:cNvPr>
            <p:cNvSpPr txBox="1"/>
            <p:nvPr/>
          </p:nvSpPr>
          <p:spPr>
            <a:xfrm>
              <a:off x="7195656" y="1234982"/>
              <a:ext cx="2911075" cy="899142"/>
            </a:xfrm>
            <a:prstGeom prst="rect">
              <a:avLst/>
            </a:prstGeom>
            <a:noFill/>
          </p:spPr>
          <p:txBody>
            <a:bodyPr wrap="square" lIns="0" tIns="0" rIns="0" bIns="0" rtlCol="0">
              <a:spAutoFit/>
            </a:bodyPr>
            <a:lstStyle/>
            <a:p>
              <a:pPr lvl="0" algn="ctr">
                <a:lnSpc>
                  <a:spcPct val="120000"/>
                </a:lnSpc>
              </a:pPr>
              <a:r>
                <a:rPr lang="en-US" sz="1200" dirty="0" smtClean="0">
                  <a:solidFill>
                    <a:schemeClr val="bg1"/>
                  </a:solidFill>
                  <a:latin typeface="BPG Banner ExtraSquare Caps" panose="02060504020202060204" pitchFamily="18" charset="0"/>
                </a:rPr>
                <a:t>WHO</a:t>
              </a:r>
              <a:r>
                <a:rPr lang="ka-GE" sz="1200" dirty="0" smtClean="0">
                  <a:solidFill>
                    <a:schemeClr val="bg1"/>
                  </a:solidFill>
                  <a:latin typeface="BPG Banner ExtraSquare Caps" panose="02060504020202060204" pitchFamily="18" charset="0"/>
                </a:rPr>
                <a:t> და</a:t>
              </a:r>
              <a:r>
                <a:rPr lang="en-US" sz="1200" dirty="0" smtClean="0">
                  <a:solidFill>
                    <a:schemeClr val="bg1"/>
                  </a:solidFill>
                  <a:latin typeface="BPG Banner ExtraSquare Caps" panose="02060504020202060204" pitchFamily="18" charset="0"/>
                </a:rPr>
                <a:t> NCDC</a:t>
              </a:r>
              <a:r>
                <a:rPr lang="ka-GE" sz="1200" dirty="0" smtClean="0">
                  <a:solidFill>
                    <a:schemeClr val="bg1"/>
                  </a:solidFill>
                  <a:latin typeface="BPG Banner ExtraSquare Caps" panose="02060504020202060204" pitchFamily="18" charset="0"/>
                </a:rPr>
                <a:t>-ის მონაცემებით </a:t>
              </a:r>
              <a:r>
                <a:rPr lang="ka-GE" sz="1200" dirty="0">
                  <a:solidFill>
                    <a:schemeClr val="bg1"/>
                  </a:solidFill>
                  <a:latin typeface="BPG Banner ExtraSquare Caps" panose="02060504020202060204" pitchFamily="18" charset="0"/>
                </a:rPr>
                <a:t>საქართველოს მოსახლეობის გარდაცვალების მთავარი მიზეზი ქრონიკული დაავადებებია</a:t>
              </a:r>
              <a:endParaRPr kumimoji="0" lang="en-ID" sz="1200" b="0" i="0" u="none" strike="noStrike" kern="0" cap="none" spc="0" normalizeH="0" baseline="0" noProof="0" dirty="0" smtClean="0">
                <a:ln>
                  <a:noFill/>
                </a:ln>
                <a:solidFill>
                  <a:schemeClr val="bg1"/>
                </a:solidFill>
                <a:effectLst/>
                <a:uLnTx/>
                <a:uFillTx/>
                <a:latin typeface="BPG Banner ExtraSquare Caps" panose="02060504020202060204" pitchFamily="18" charset="0"/>
              </a:endParaRPr>
            </a:p>
          </p:txBody>
        </p:sp>
        <p:sp>
          <p:nvSpPr>
            <p:cNvPr id="52" name="TextBox 51">
              <a:extLst>
                <a:ext uri="{FF2B5EF4-FFF2-40B4-BE49-F238E27FC236}">
                  <a16:creationId xmlns:a16="http://schemas.microsoft.com/office/drawing/2014/main" xmlns="" id="{B28CAB8C-1DB8-4CE3-882F-B5E01369712E}"/>
                </a:ext>
              </a:extLst>
            </p:cNvPr>
            <p:cNvSpPr txBox="1"/>
            <p:nvPr/>
          </p:nvSpPr>
          <p:spPr>
            <a:xfrm>
              <a:off x="7056741" y="4364355"/>
              <a:ext cx="2989302" cy="1123927"/>
            </a:xfrm>
            <a:prstGeom prst="rect">
              <a:avLst/>
            </a:prstGeom>
            <a:noFill/>
          </p:spPr>
          <p:txBody>
            <a:bodyPr wrap="square" lIns="0" tIns="0" rIns="0" bIns="0" rtlCol="0">
              <a:spAutoFit/>
            </a:bodyPr>
            <a:lstStyle/>
            <a:p>
              <a:pPr algn="ctr"/>
              <a:r>
                <a:rPr lang="ka-GE" sz="1200" dirty="0">
                  <a:solidFill>
                    <a:schemeClr val="bg1"/>
                  </a:solidFill>
                  <a:latin typeface="BPG Banner ExtraSquare Caps" panose="02060504020202060204" pitchFamily="18" charset="0"/>
                </a:rPr>
                <a:t>მოსახლეობის ჯანმრთელობისა </a:t>
              </a:r>
              <a:endParaRPr lang="ka-GE" sz="1200" dirty="0" smtClean="0">
                <a:solidFill>
                  <a:schemeClr val="bg1"/>
                </a:solidFill>
                <a:latin typeface="BPG Banner ExtraSquare Caps" panose="02060504020202060204" pitchFamily="18" charset="0"/>
              </a:endParaRPr>
            </a:p>
            <a:p>
              <a:pPr algn="ctr"/>
              <a:r>
                <a:rPr lang="ka-GE" sz="1200" dirty="0" smtClean="0">
                  <a:solidFill>
                    <a:schemeClr val="bg1"/>
                  </a:solidFill>
                  <a:latin typeface="BPG Banner ExtraSquare Caps" panose="02060504020202060204" pitchFamily="18" charset="0"/>
                </a:rPr>
                <a:t>და </a:t>
              </a:r>
              <a:r>
                <a:rPr lang="ka-GE" sz="1200" dirty="0">
                  <a:solidFill>
                    <a:schemeClr val="bg1"/>
                  </a:solidFill>
                  <a:latin typeface="BPG Banner ExtraSquare Caps" panose="02060504020202060204" pitchFamily="18" charset="0"/>
                </a:rPr>
                <a:t>კეთილდღეობისთვის, სახელმწოფო ახორციელებს ქრონიკული დაავადებების სამკურნალო მედიკამენტებით უზრუნველყოფის პროგრამას  </a:t>
              </a:r>
              <a:endParaRPr lang="en-US" sz="1200" dirty="0">
                <a:solidFill>
                  <a:schemeClr val="bg1"/>
                </a:solidFill>
                <a:latin typeface="BPG Banner ExtraSquare Caps" panose="02060504020202060204" pitchFamily="18" charset="0"/>
              </a:endParaRPr>
            </a:p>
          </p:txBody>
        </p:sp>
        <p:sp>
          <p:nvSpPr>
            <p:cNvPr id="50" name="TextBox 49">
              <a:extLst>
                <a:ext uri="{FF2B5EF4-FFF2-40B4-BE49-F238E27FC236}">
                  <a16:creationId xmlns:a16="http://schemas.microsoft.com/office/drawing/2014/main" xmlns="" id="{2CD4F2C5-4560-4FF0-A72A-4A5E9B949458}"/>
                </a:ext>
              </a:extLst>
            </p:cNvPr>
            <p:cNvSpPr txBox="1"/>
            <p:nvPr/>
          </p:nvSpPr>
          <p:spPr>
            <a:xfrm>
              <a:off x="8382403" y="2948934"/>
              <a:ext cx="2782399" cy="811725"/>
            </a:xfrm>
            <a:prstGeom prst="rect">
              <a:avLst/>
            </a:prstGeom>
            <a:noFill/>
          </p:spPr>
          <p:txBody>
            <a:bodyPr wrap="square" lIns="0" tIns="0" rIns="0" bIns="0" rtlCol="0">
              <a:spAutoFit/>
            </a:bodyPr>
            <a:lstStyle/>
            <a:p>
              <a:pPr algn="ctr"/>
              <a:r>
                <a:rPr lang="ka-GE" sz="1200" dirty="0" smtClean="0">
                  <a:solidFill>
                    <a:schemeClr val="bg1"/>
                  </a:solidFill>
                  <a:latin typeface="BPG Banner ExtraSquare Caps" panose="02060504020202060204" pitchFamily="18" charset="0"/>
                </a:rPr>
                <a:t>ქრონიკული </a:t>
              </a:r>
              <a:r>
                <a:rPr lang="ka-GE" sz="1200" dirty="0">
                  <a:solidFill>
                    <a:schemeClr val="bg1"/>
                  </a:solidFill>
                  <a:latin typeface="BPG Banner ExtraSquare Caps" panose="02060504020202060204" pitchFamily="18" charset="0"/>
                </a:rPr>
                <a:t>დაავადებით ყოველწლიურად </a:t>
              </a:r>
              <a:r>
                <a:rPr lang="ka-GE" sz="1600" dirty="0">
                  <a:solidFill>
                    <a:schemeClr val="bg1"/>
                  </a:solidFill>
                  <a:latin typeface="BPG Banner ExtraSquare Caps" panose="02060504020202060204" pitchFamily="18" charset="0"/>
                </a:rPr>
                <a:t>53 ათასზე</a:t>
              </a:r>
              <a:r>
                <a:rPr lang="ka-GE" sz="1200" dirty="0">
                  <a:solidFill>
                    <a:schemeClr val="bg1"/>
                  </a:solidFill>
                  <a:latin typeface="BPG Banner ExtraSquare Caps" panose="02060504020202060204" pitchFamily="18" charset="0"/>
                </a:rPr>
                <a:t> მეტი მოსახლე კვდება ნაადრევად (30-69 წელი)</a:t>
              </a:r>
              <a:endParaRPr lang="en-US" sz="1200" dirty="0">
                <a:solidFill>
                  <a:schemeClr val="bg1"/>
                </a:solidFill>
                <a:latin typeface="BPG Banner ExtraSquare Caps" panose="02060504020202060204" pitchFamily="18" charset="0"/>
              </a:endParaRPr>
            </a:p>
          </p:txBody>
        </p:sp>
      </p:grpSp>
    </p:spTree>
    <p:extLst>
      <p:ext uri="{BB962C8B-B14F-4D97-AF65-F5344CB8AC3E}">
        <p14:creationId xmlns:p14="http://schemas.microsoft.com/office/powerpoint/2010/main" val="21954691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6" name="Group 235">
            <a:extLst>
              <a:ext uri="{FF2B5EF4-FFF2-40B4-BE49-F238E27FC236}">
                <a16:creationId xmlns:a16="http://schemas.microsoft.com/office/drawing/2014/main" xmlns="" id="{2A8EB8CE-B26C-4B24-AEF5-0783587E213E}"/>
              </a:ext>
            </a:extLst>
          </p:cNvPr>
          <p:cNvGrpSpPr/>
          <p:nvPr/>
        </p:nvGrpSpPr>
        <p:grpSpPr>
          <a:xfrm>
            <a:off x="5952748" y="4929237"/>
            <a:ext cx="676493" cy="509793"/>
            <a:chOff x="796707" y="3516107"/>
            <a:chExt cx="676493" cy="509793"/>
          </a:xfrm>
        </p:grpSpPr>
        <p:cxnSp>
          <p:nvCxnSpPr>
            <p:cNvPr id="237" name="Straight Connector 236">
              <a:extLst>
                <a:ext uri="{FF2B5EF4-FFF2-40B4-BE49-F238E27FC236}">
                  <a16:creationId xmlns:a16="http://schemas.microsoft.com/office/drawing/2014/main" xmlns="" id="{4B790F9A-B110-441F-8237-EF177ED6922B}"/>
                </a:ext>
              </a:extLst>
            </p:cNvPr>
            <p:cNvCxnSpPr>
              <a:cxnSpLocks/>
            </p:cNvCxnSpPr>
            <p:nvPr/>
          </p:nvCxnSpPr>
          <p:spPr>
            <a:xfrm flipH="1">
              <a:off x="800100" y="4024915"/>
              <a:ext cx="673100" cy="0"/>
            </a:xfrm>
            <a:prstGeom prst="line">
              <a:avLst/>
            </a:prstGeom>
            <a:noFill/>
            <a:ln w="12700" cap="rnd" cmpd="sng" algn="ctr">
              <a:solidFill>
                <a:sysClr val="window" lastClr="FFFFFF">
                  <a:lumMod val="75000"/>
                </a:sysClr>
              </a:solidFill>
              <a:prstDash val="solid"/>
              <a:miter lim="800000"/>
            </a:ln>
            <a:effectLst/>
          </p:spPr>
        </p:cxnSp>
        <p:cxnSp>
          <p:nvCxnSpPr>
            <p:cNvPr id="238" name="Straight Connector 237">
              <a:extLst>
                <a:ext uri="{FF2B5EF4-FFF2-40B4-BE49-F238E27FC236}">
                  <a16:creationId xmlns:a16="http://schemas.microsoft.com/office/drawing/2014/main" xmlns="" id="{56448503-C004-45A4-8F75-6DD53669078D}"/>
                </a:ext>
              </a:extLst>
            </p:cNvPr>
            <p:cNvCxnSpPr>
              <a:cxnSpLocks/>
            </p:cNvCxnSpPr>
            <p:nvPr/>
          </p:nvCxnSpPr>
          <p:spPr>
            <a:xfrm>
              <a:off x="796707" y="3516107"/>
              <a:ext cx="0" cy="509793"/>
            </a:xfrm>
            <a:prstGeom prst="line">
              <a:avLst/>
            </a:prstGeom>
            <a:noFill/>
            <a:ln w="12700" cap="rnd" cmpd="sng" algn="ctr">
              <a:solidFill>
                <a:sysClr val="window" lastClr="FFFFFF">
                  <a:lumMod val="75000"/>
                </a:sysClr>
              </a:solidFill>
              <a:prstDash val="solid"/>
              <a:miter lim="800000"/>
            </a:ln>
            <a:effectLst/>
          </p:spPr>
        </p:cxnSp>
      </p:grpSp>
      <p:grpSp>
        <p:nvGrpSpPr>
          <p:cNvPr id="176" name="Group 175">
            <a:extLst>
              <a:ext uri="{FF2B5EF4-FFF2-40B4-BE49-F238E27FC236}">
                <a16:creationId xmlns:a16="http://schemas.microsoft.com/office/drawing/2014/main" xmlns="" id="{8B66A45B-01C3-45A0-8E49-40C898D2DBE3}"/>
              </a:ext>
            </a:extLst>
          </p:cNvPr>
          <p:cNvGrpSpPr/>
          <p:nvPr/>
        </p:nvGrpSpPr>
        <p:grpSpPr>
          <a:xfrm>
            <a:off x="785690" y="1896624"/>
            <a:ext cx="676493" cy="509793"/>
            <a:chOff x="796707" y="3516107"/>
            <a:chExt cx="676493" cy="509793"/>
          </a:xfrm>
        </p:grpSpPr>
        <p:cxnSp>
          <p:nvCxnSpPr>
            <p:cNvPr id="177" name="Straight Connector 176">
              <a:extLst>
                <a:ext uri="{FF2B5EF4-FFF2-40B4-BE49-F238E27FC236}">
                  <a16:creationId xmlns:a16="http://schemas.microsoft.com/office/drawing/2014/main" xmlns="" id="{2F986512-942B-433B-B9FC-D23BBA80B566}"/>
                </a:ext>
              </a:extLst>
            </p:cNvPr>
            <p:cNvCxnSpPr>
              <a:cxnSpLocks/>
            </p:cNvCxnSpPr>
            <p:nvPr/>
          </p:nvCxnSpPr>
          <p:spPr>
            <a:xfrm flipH="1">
              <a:off x="800100" y="4024915"/>
              <a:ext cx="673100" cy="0"/>
            </a:xfrm>
            <a:prstGeom prst="line">
              <a:avLst/>
            </a:prstGeom>
            <a:noFill/>
            <a:ln w="12700" cap="rnd" cmpd="sng" algn="ctr">
              <a:solidFill>
                <a:sysClr val="window" lastClr="FFFFFF">
                  <a:lumMod val="75000"/>
                </a:sysClr>
              </a:solidFill>
              <a:prstDash val="solid"/>
              <a:miter lim="800000"/>
            </a:ln>
            <a:effectLst/>
          </p:spPr>
        </p:cxnSp>
        <p:cxnSp>
          <p:nvCxnSpPr>
            <p:cNvPr id="178" name="Straight Connector 177">
              <a:extLst>
                <a:ext uri="{FF2B5EF4-FFF2-40B4-BE49-F238E27FC236}">
                  <a16:creationId xmlns:a16="http://schemas.microsoft.com/office/drawing/2014/main" xmlns="" id="{EC28A785-6B35-4A6E-93E4-F2D5197EFAAA}"/>
                </a:ext>
              </a:extLst>
            </p:cNvPr>
            <p:cNvCxnSpPr>
              <a:cxnSpLocks/>
            </p:cNvCxnSpPr>
            <p:nvPr/>
          </p:nvCxnSpPr>
          <p:spPr>
            <a:xfrm>
              <a:off x="796707" y="3516107"/>
              <a:ext cx="0" cy="509793"/>
            </a:xfrm>
            <a:prstGeom prst="line">
              <a:avLst/>
            </a:prstGeom>
            <a:noFill/>
            <a:ln w="12700" cap="rnd" cmpd="sng" algn="ctr">
              <a:solidFill>
                <a:sysClr val="window" lastClr="FFFFFF">
                  <a:lumMod val="75000"/>
                </a:sysClr>
              </a:solidFill>
              <a:prstDash val="solid"/>
              <a:miter lim="800000"/>
            </a:ln>
            <a:effectLst/>
          </p:spPr>
        </p:cxnSp>
      </p:grpSp>
      <p:grpSp>
        <p:nvGrpSpPr>
          <p:cNvPr id="179" name="Group 178">
            <a:extLst>
              <a:ext uri="{FF2B5EF4-FFF2-40B4-BE49-F238E27FC236}">
                <a16:creationId xmlns:a16="http://schemas.microsoft.com/office/drawing/2014/main" xmlns="" id="{863416C8-B16A-4720-A25A-567E6834829D}"/>
              </a:ext>
            </a:extLst>
          </p:cNvPr>
          <p:cNvGrpSpPr/>
          <p:nvPr/>
        </p:nvGrpSpPr>
        <p:grpSpPr>
          <a:xfrm>
            <a:off x="1641933" y="2411291"/>
            <a:ext cx="676493" cy="509793"/>
            <a:chOff x="796707" y="3516107"/>
            <a:chExt cx="676493" cy="509793"/>
          </a:xfrm>
        </p:grpSpPr>
        <p:cxnSp>
          <p:nvCxnSpPr>
            <p:cNvPr id="180" name="Straight Connector 179">
              <a:extLst>
                <a:ext uri="{FF2B5EF4-FFF2-40B4-BE49-F238E27FC236}">
                  <a16:creationId xmlns:a16="http://schemas.microsoft.com/office/drawing/2014/main" xmlns="" id="{FF89ACDF-E519-4C5B-8470-CB864E50D423}"/>
                </a:ext>
              </a:extLst>
            </p:cNvPr>
            <p:cNvCxnSpPr>
              <a:cxnSpLocks/>
            </p:cNvCxnSpPr>
            <p:nvPr/>
          </p:nvCxnSpPr>
          <p:spPr>
            <a:xfrm flipH="1">
              <a:off x="800100" y="4024915"/>
              <a:ext cx="673100" cy="0"/>
            </a:xfrm>
            <a:prstGeom prst="line">
              <a:avLst/>
            </a:prstGeom>
            <a:noFill/>
            <a:ln w="12700" cap="rnd" cmpd="sng" algn="ctr">
              <a:solidFill>
                <a:sysClr val="window" lastClr="FFFFFF">
                  <a:lumMod val="75000"/>
                </a:sysClr>
              </a:solidFill>
              <a:prstDash val="solid"/>
              <a:miter lim="800000"/>
            </a:ln>
            <a:effectLst/>
          </p:spPr>
        </p:cxnSp>
        <p:cxnSp>
          <p:nvCxnSpPr>
            <p:cNvPr id="181" name="Straight Connector 180">
              <a:extLst>
                <a:ext uri="{FF2B5EF4-FFF2-40B4-BE49-F238E27FC236}">
                  <a16:creationId xmlns:a16="http://schemas.microsoft.com/office/drawing/2014/main" xmlns="" id="{D69A6333-8EBB-4F89-B10D-14F448335C16}"/>
                </a:ext>
              </a:extLst>
            </p:cNvPr>
            <p:cNvCxnSpPr>
              <a:cxnSpLocks/>
            </p:cNvCxnSpPr>
            <p:nvPr/>
          </p:nvCxnSpPr>
          <p:spPr>
            <a:xfrm>
              <a:off x="796707" y="3516107"/>
              <a:ext cx="0" cy="509793"/>
            </a:xfrm>
            <a:prstGeom prst="line">
              <a:avLst/>
            </a:prstGeom>
            <a:noFill/>
            <a:ln w="12700" cap="rnd" cmpd="sng" algn="ctr">
              <a:solidFill>
                <a:sysClr val="window" lastClr="FFFFFF">
                  <a:lumMod val="75000"/>
                </a:sysClr>
              </a:solidFill>
              <a:prstDash val="solid"/>
              <a:miter lim="800000"/>
            </a:ln>
            <a:effectLst/>
          </p:spPr>
        </p:cxnSp>
      </p:grpSp>
      <p:grpSp>
        <p:nvGrpSpPr>
          <p:cNvPr id="182" name="Group 181">
            <a:extLst>
              <a:ext uri="{FF2B5EF4-FFF2-40B4-BE49-F238E27FC236}">
                <a16:creationId xmlns:a16="http://schemas.microsoft.com/office/drawing/2014/main" xmlns="" id="{2A8EB8CE-B26C-4B24-AEF5-0783587E213E}"/>
              </a:ext>
            </a:extLst>
          </p:cNvPr>
          <p:cNvGrpSpPr/>
          <p:nvPr/>
        </p:nvGrpSpPr>
        <p:grpSpPr>
          <a:xfrm>
            <a:off x="2514098" y="2934930"/>
            <a:ext cx="676493" cy="509793"/>
            <a:chOff x="796707" y="3516107"/>
            <a:chExt cx="676493" cy="509793"/>
          </a:xfrm>
        </p:grpSpPr>
        <p:cxnSp>
          <p:nvCxnSpPr>
            <p:cNvPr id="183" name="Straight Connector 182">
              <a:extLst>
                <a:ext uri="{FF2B5EF4-FFF2-40B4-BE49-F238E27FC236}">
                  <a16:creationId xmlns:a16="http://schemas.microsoft.com/office/drawing/2014/main" xmlns="" id="{4B790F9A-B110-441F-8237-EF177ED6922B}"/>
                </a:ext>
              </a:extLst>
            </p:cNvPr>
            <p:cNvCxnSpPr>
              <a:cxnSpLocks/>
            </p:cNvCxnSpPr>
            <p:nvPr/>
          </p:nvCxnSpPr>
          <p:spPr>
            <a:xfrm flipH="1">
              <a:off x="800100" y="4024915"/>
              <a:ext cx="673100" cy="0"/>
            </a:xfrm>
            <a:prstGeom prst="line">
              <a:avLst/>
            </a:prstGeom>
            <a:noFill/>
            <a:ln w="12700" cap="rnd" cmpd="sng" algn="ctr">
              <a:solidFill>
                <a:sysClr val="window" lastClr="FFFFFF">
                  <a:lumMod val="75000"/>
                </a:sysClr>
              </a:solidFill>
              <a:prstDash val="solid"/>
              <a:miter lim="800000"/>
            </a:ln>
            <a:effectLst/>
          </p:spPr>
        </p:cxnSp>
        <p:cxnSp>
          <p:nvCxnSpPr>
            <p:cNvPr id="184" name="Straight Connector 183">
              <a:extLst>
                <a:ext uri="{FF2B5EF4-FFF2-40B4-BE49-F238E27FC236}">
                  <a16:creationId xmlns:a16="http://schemas.microsoft.com/office/drawing/2014/main" xmlns="" id="{56448503-C004-45A4-8F75-6DD53669078D}"/>
                </a:ext>
              </a:extLst>
            </p:cNvPr>
            <p:cNvCxnSpPr>
              <a:cxnSpLocks/>
            </p:cNvCxnSpPr>
            <p:nvPr/>
          </p:nvCxnSpPr>
          <p:spPr>
            <a:xfrm>
              <a:off x="796707" y="3516107"/>
              <a:ext cx="0" cy="509793"/>
            </a:xfrm>
            <a:prstGeom prst="line">
              <a:avLst/>
            </a:prstGeom>
            <a:noFill/>
            <a:ln w="12700" cap="rnd" cmpd="sng" algn="ctr">
              <a:solidFill>
                <a:sysClr val="window" lastClr="FFFFFF">
                  <a:lumMod val="75000"/>
                </a:sysClr>
              </a:solidFill>
              <a:prstDash val="solid"/>
              <a:miter lim="800000"/>
            </a:ln>
            <a:effectLst/>
          </p:spPr>
        </p:cxnSp>
      </p:grpSp>
      <p:grpSp>
        <p:nvGrpSpPr>
          <p:cNvPr id="185" name="Group 184">
            <a:extLst>
              <a:ext uri="{FF2B5EF4-FFF2-40B4-BE49-F238E27FC236}">
                <a16:creationId xmlns:a16="http://schemas.microsoft.com/office/drawing/2014/main" xmlns="" id="{67EDD7BE-9FB3-42A1-A08E-D60EA0C8695D}"/>
              </a:ext>
            </a:extLst>
          </p:cNvPr>
          <p:cNvGrpSpPr/>
          <p:nvPr/>
        </p:nvGrpSpPr>
        <p:grpSpPr>
          <a:xfrm>
            <a:off x="3378302" y="3468493"/>
            <a:ext cx="676493" cy="509793"/>
            <a:chOff x="796707" y="3516107"/>
            <a:chExt cx="676493" cy="509793"/>
          </a:xfrm>
        </p:grpSpPr>
        <p:cxnSp>
          <p:nvCxnSpPr>
            <p:cNvPr id="186" name="Straight Connector 185">
              <a:extLst>
                <a:ext uri="{FF2B5EF4-FFF2-40B4-BE49-F238E27FC236}">
                  <a16:creationId xmlns:a16="http://schemas.microsoft.com/office/drawing/2014/main" xmlns="" id="{DE13DB60-88B2-45E9-946D-A6C94809F5F1}"/>
                </a:ext>
              </a:extLst>
            </p:cNvPr>
            <p:cNvCxnSpPr>
              <a:cxnSpLocks/>
            </p:cNvCxnSpPr>
            <p:nvPr/>
          </p:nvCxnSpPr>
          <p:spPr>
            <a:xfrm flipH="1">
              <a:off x="800100" y="4024915"/>
              <a:ext cx="673100" cy="0"/>
            </a:xfrm>
            <a:prstGeom prst="line">
              <a:avLst/>
            </a:prstGeom>
            <a:noFill/>
            <a:ln w="12700" cap="rnd" cmpd="sng" algn="ctr">
              <a:solidFill>
                <a:sysClr val="window" lastClr="FFFFFF">
                  <a:lumMod val="75000"/>
                </a:sysClr>
              </a:solidFill>
              <a:prstDash val="solid"/>
              <a:miter lim="800000"/>
            </a:ln>
            <a:effectLst/>
          </p:spPr>
        </p:cxnSp>
        <p:cxnSp>
          <p:nvCxnSpPr>
            <p:cNvPr id="187" name="Straight Connector 186">
              <a:extLst>
                <a:ext uri="{FF2B5EF4-FFF2-40B4-BE49-F238E27FC236}">
                  <a16:creationId xmlns:a16="http://schemas.microsoft.com/office/drawing/2014/main" xmlns="" id="{9E04B56B-284A-4262-8BFC-B3786686EE6F}"/>
                </a:ext>
              </a:extLst>
            </p:cNvPr>
            <p:cNvCxnSpPr>
              <a:cxnSpLocks/>
            </p:cNvCxnSpPr>
            <p:nvPr/>
          </p:nvCxnSpPr>
          <p:spPr>
            <a:xfrm>
              <a:off x="796707" y="3516107"/>
              <a:ext cx="0" cy="509793"/>
            </a:xfrm>
            <a:prstGeom prst="line">
              <a:avLst/>
            </a:prstGeom>
            <a:noFill/>
            <a:ln w="12700" cap="rnd" cmpd="sng" algn="ctr">
              <a:solidFill>
                <a:sysClr val="window" lastClr="FFFFFF">
                  <a:lumMod val="75000"/>
                </a:sysClr>
              </a:solidFill>
              <a:prstDash val="solid"/>
              <a:miter lim="800000"/>
            </a:ln>
            <a:effectLst/>
          </p:spPr>
        </p:cxnSp>
      </p:grpSp>
      <p:grpSp>
        <p:nvGrpSpPr>
          <p:cNvPr id="230" name="Group 229">
            <a:extLst>
              <a:ext uri="{FF2B5EF4-FFF2-40B4-BE49-F238E27FC236}">
                <a16:creationId xmlns:a16="http://schemas.microsoft.com/office/drawing/2014/main" xmlns="" id="{8B66A45B-01C3-45A0-8E49-40C898D2DBE3}"/>
              </a:ext>
            </a:extLst>
          </p:cNvPr>
          <p:cNvGrpSpPr/>
          <p:nvPr/>
        </p:nvGrpSpPr>
        <p:grpSpPr>
          <a:xfrm>
            <a:off x="4224340" y="3890931"/>
            <a:ext cx="676493" cy="509793"/>
            <a:chOff x="796707" y="3516107"/>
            <a:chExt cx="676493" cy="509793"/>
          </a:xfrm>
        </p:grpSpPr>
        <p:cxnSp>
          <p:nvCxnSpPr>
            <p:cNvPr id="231" name="Straight Connector 230">
              <a:extLst>
                <a:ext uri="{FF2B5EF4-FFF2-40B4-BE49-F238E27FC236}">
                  <a16:creationId xmlns:a16="http://schemas.microsoft.com/office/drawing/2014/main" xmlns="" id="{2F986512-942B-433B-B9FC-D23BBA80B566}"/>
                </a:ext>
              </a:extLst>
            </p:cNvPr>
            <p:cNvCxnSpPr>
              <a:cxnSpLocks/>
            </p:cNvCxnSpPr>
            <p:nvPr/>
          </p:nvCxnSpPr>
          <p:spPr>
            <a:xfrm flipH="1">
              <a:off x="800100" y="4024915"/>
              <a:ext cx="673100" cy="0"/>
            </a:xfrm>
            <a:prstGeom prst="line">
              <a:avLst/>
            </a:prstGeom>
            <a:noFill/>
            <a:ln w="12700" cap="rnd" cmpd="sng" algn="ctr">
              <a:solidFill>
                <a:sysClr val="window" lastClr="FFFFFF">
                  <a:lumMod val="75000"/>
                </a:sysClr>
              </a:solidFill>
              <a:prstDash val="solid"/>
              <a:miter lim="800000"/>
            </a:ln>
            <a:effectLst/>
          </p:spPr>
        </p:cxnSp>
        <p:cxnSp>
          <p:nvCxnSpPr>
            <p:cNvPr id="232" name="Straight Connector 231">
              <a:extLst>
                <a:ext uri="{FF2B5EF4-FFF2-40B4-BE49-F238E27FC236}">
                  <a16:creationId xmlns:a16="http://schemas.microsoft.com/office/drawing/2014/main" xmlns="" id="{EC28A785-6B35-4A6E-93E4-F2D5197EFAAA}"/>
                </a:ext>
              </a:extLst>
            </p:cNvPr>
            <p:cNvCxnSpPr>
              <a:cxnSpLocks/>
            </p:cNvCxnSpPr>
            <p:nvPr/>
          </p:nvCxnSpPr>
          <p:spPr>
            <a:xfrm>
              <a:off x="796707" y="3516107"/>
              <a:ext cx="0" cy="509793"/>
            </a:xfrm>
            <a:prstGeom prst="line">
              <a:avLst/>
            </a:prstGeom>
            <a:noFill/>
            <a:ln w="12700" cap="rnd" cmpd="sng" algn="ctr">
              <a:solidFill>
                <a:sysClr val="window" lastClr="FFFFFF">
                  <a:lumMod val="75000"/>
                </a:sysClr>
              </a:solidFill>
              <a:prstDash val="solid"/>
              <a:miter lim="800000"/>
            </a:ln>
            <a:effectLst/>
          </p:spPr>
        </p:cxnSp>
      </p:grpSp>
      <p:grpSp>
        <p:nvGrpSpPr>
          <p:cNvPr id="233" name="Group 232">
            <a:extLst>
              <a:ext uri="{FF2B5EF4-FFF2-40B4-BE49-F238E27FC236}">
                <a16:creationId xmlns:a16="http://schemas.microsoft.com/office/drawing/2014/main" xmlns="" id="{863416C8-B16A-4720-A25A-567E6834829D}"/>
              </a:ext>
            </a:extLst>
          </p:cNvPr>
          <p:cNvGrpSpPr/>
          <p:nvPr/>
        </p:nvGrpSpPr>
        <p:grpSpPr>
          <a:xfrm>
            <a:off x="5080583" y="4405598"/>
            <a:ext cx="676493" cy="509793"/>
            <a:chOff x="796707" y="3516107"/>
            <a:chExt cx="676493" cy="509793"/>
          </a:xfrm>
        </p:grpSpPr>
        <p:cxnSp>
          <p:nvCxnSpPr>
            <p:cNvPr id="234" name="Straight Connector 233">
              <a:extLst>
                <a:ext uri="{FF2B5EF4-FFF2-40B4-BE49-F238E27FC236}">
                  <a16:creationId xmlns:a16="http://schemas.microsoft.com/office/drawing/2014/main" xmlns="" id="{FF89ACDF-E519-4C5B-8470-CB864E50D423}"/>
                </a:ext>
              </a:extLst>
            </p:cNvPr>
            <p:cNvCxnSpPr>
              <a:cxnSpLocks/>
            </p:cNvCxnSpPr>
            <p:nvPr/>
          </p:nvCxnSpPr>
          <p:spPr>
            <a:xfrm flipH="1">
              <a:off x="800100" y="4024915"/>
              <a:ext cx="673100" cy="0"/>
            </a:xfrm>
            <a:prstGeom prst="line">
              <a:avLst/>
            </a:prstGeom>
            <a:noFill/>
            <a:ln w="12700" cap="rnd" cmpd="sng" algn="ctr">
              <a:solidFill>
                <a:sysClr val="window" lastClr="FFFFFF">
                  <a:lumMod val="75000"/>
                </a:sysClr>
              </a:solidFill>
              <a:prstDash val="solid"/>
              <a:miter lim="800000"/>
            </a:ln>
            <a:effectLst/>
          </p:spPr>
        </p:cxnSp>
        <p:cxnSp>
          <p:nvCxnSpPr>
            <p:cNvPr id="235" name="Straight Connector 234">
              <a:extLst>
                <a:ext uri="{FF2B5EF4-FFF2-40B4-BE49-F238E27FC236}">
                  <a16:creationId xmlns:a16="http://schemas.microsoft.com/office/drawing/2014/main" xmlns="" id="{D69A6333-8EBB-4F89-B10D-14F448335C16}"/>
                </a:ext>
              </a:extLst>
            </p:cNvPr>
            <p:cNvCxnSpPr>
              <a:cxnSpLocks/>
            </p:cNvCxnSpPr>
            <p:nvPr/>
          </p:nvCxnSpPr>
          <p:spPr>
            <a:xfrm>
              <a:off x="796707" y="3516107"/>
              <a:ext cx="0" cy="509793"/>
            </a:xfrm>
            <a:prstGeom prst="line">
              <a:avLst/>
            </a:prstGeom>
            <a:noFill/>
            <a:ln w="12700" cap="rnd" cmpd="sng" algn="ctr">
              <a:solidFill>
                <a:sysClr val="window" lastClr="FFFFFF">
                  <a:lumMod val="75000"/>
                </a:sysClr>
              </a:solidFill>
              <a:prstDash val="solid"/>
              <a:miter lim="800000"/>
            </a:ln>
            <a:effectLst/>
          </p:spPr>
        </p:cxnSp>
      </p:grpSp>
      <p:grpSp>
        <p:nvGrpSpPr>
          <p:cNvPr id="239" name="Group 238">
            <a:extLst>
              <a:ext uri="{FF2B5EF4-FFF2-40B4-BE49-F238E27FC236}">
                <a16:creationId xmlns:a16="http://schemas.microsoft.com/office/drawing/2014/main" xmlns="" id="{67EDD7BE-9FB3-42A1-A08E-D60EA0C8695D}"/>
              </a:ext>
            </a:extLst>
          </p:cNvPr>
          <p:cNvGrpSpPr/>
          <p:nvPr/>
        </p:nvGrpSpPr>
        <p:grpSpPr>
          <a:xfrm>
            <a:off x="6816952" y="5462800"/>
            <a:ext cx="676493" cy="509793"/>
            <a:chOff x="796707" y="3516107"/>
            <a:chExt cx="676493" cy="509793"/>
          </a:xfrm>
        </p:grpSpPr>
        <p:cxnSp>
          <p:nvCxnSpPr>
            <p:cNvPr id="240" name="Straight Connector 239">
              <a:extLst>
                <a:ext uri="{FF2B5EF4-FFF2-40B4-BE49-F238E27FC236}">
                  <a16:creationId xmlns:a16="http://schemas.microsoft.com/office/drawing/2014/main" xmlns="" id="{DE13DB60-88B2-45E9-946D-A6C94809F5F1}"/>
                </a:ext>
              </a:extLst>
            </p:cNvPr>
            <p:cNvCxnSpPr>
              <a:cxnSpLocks/>
            </p:cNvCxnSpPr>
            <p:nvPr/>
          </p:nvCxnSpPr>
          <p:spPr>
            <a:xfrm flipH="1">
              <a:off x="800100" y="4024915"/>
              <a:ext cx="673100" cy="0"/>
            </a:xfrm>
            <a:prstGeom prst="line">
              <a:avLst/>
            </a:prstGeom>
            <a:noFill/>
            <a:ln w="12700" cap="rnd" cmpd="sng" algn="ctr">
              <a:solidFill>
                <a:sysClr val="window" lastClr="FFFFFF">
                  <a:lumMod val="75000"/>
                </a:sysClr>
              </a:solidFill>
              <a:prstDash val="solid"/>
              <a:miter lim="800000"/>
            </a:ln>
            <a:effectLst/>
          </p:spPr>
        </p:cxnSp>
        <p:cxnSp>
          <p:nvCxnSpPr>
            <p:cNvPr id="241" name="Straight Connector 240">
              <a:extLst>
                <a:ext uri="{FF2B5EF4-FFF2-40B4-BE49-F238E27FC236}">
                  <a16:creationId xmlns:a16="http://schemas.microsoft.com/office/drawing/2014/main" xmlns="" id="{9E04B56B-284A-4262-8BFC-B3786686EE6F}"/>
                </a:ext>
              </a:extLst>
            </p:cNvPr>
            <p:cNvCxnSpPr>
              <a:cxnSpLocks/>
            </p:cNvCxnSpPr>
            <p:nvPr/>
          </p:nvCxnSpPr>
          <p:spPr>
            <a:xfrm>
              <a:off x="796707" y="3516107"/>
              <a:ext cx="0" cy="509793"/>
            </a:xfrm>
            <a:prstGeom prst="line">
              <a:avLst/>
            </a:prstGeom>
            <a:noFill/>
            <a:ln w="12700" cap="rnd" cmpd="sng" algn="ctr">
              <a:solidFill>
                <a:sysClr val="window" lastClr="FFFFFF">
                  <a:lumMod val="75000"/>
                </a:sysClr>
              </a:solidFill>
              <a:prstDash val="solid"/>
              <a:miter lim="800000"/>
            </a:ln>
            <a:effectLst/>
          </p:spPr>
        </p:cxnSp>
      </p:grpSp>
      <p:sp>
        <p:nvSpPr>
          <p:cNvPr id="7" name="Title 1">
            <a:extLst>
              <a:ext uri="{FF2B5EF4-FFF2-40B4-BE49-F238E27FC236}">
                <a16:creationId xmlns="" xmlns:a16="http://schemas.microsoft.com/office/drawing/2014/main" id="{AEB64989-E6D3-E848-A2F1-247E8934385B}"/>
              </a:ext>
            </a:extLst>
          </p:cNvPr>
          <p:cNvSpPr txBox="1">
            <a:spLocks/>
          </p:cNvSpPr>
          <p:nvPr/>
        </p:nvSpPr>
        <p:spPr>
          <a:xfrm>
            <a:off x="5218095" y="267492"/>
            <a:ext cx="6812823" cy="472317"/>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ka-GE" sz="2400" dirty="0">
                <a:solidFill>
                  <a:srgbClr val="374957"/>
                </a:solidFill>
                <a:latin typeface="BPG Banner ExtraSquare Caps" panose="02060504020202060204" pitchFamily="18" charset="0"/>
              </a:rPr>
              <a:t>ჯანრმთელობის მსოფლიო ორგანიზაციის მიზნები ქრონიკული დაავადებების პრევენციისა და მართვისათვის (2025</a:t>
            </a:r>
            <a:r>
              <a:rPr lang="ka-GE" sz="2400" dirty="0" smtClean="0">
                <a:solidFill>
                  <a:srgbClr val="374957"/>
                </a:solidFill>
                <a:latin typeface="BPG Banner ExtraSquare Caps" panose="02060504020202060204" pitchFamily="18" charset="0"/>
              </a:rPr>
              <a:t>)</a:t>
            </a:r>
          </a:p>
        </p:txBody>
      </p:sp>
      <p:grpSp>
        <p:nvGrpSpPr>
          <p:cNvPr id="109" name="Group 108">
            <a:extLst>
              <a:ext uri="{FF2B5EF4-FFF2-40B4-BE49-F238E27FC236}">
                <a16:creationId xmlns:a16="http://schemas.microsoft.com/office/drawing/2014/main" xmlns="" id="{4CC45C4A-1D8C-4F35-B0D8-3C5A34BD50BE}"/>
              </a:ext>
            </a:extLst>
          </p:cNvPr>
          <p:cNvGrpSpPr/>
          <p:nvPr/>
        </p:nvGrpSpPr>
        <p:grpSpPr>
          <a:xfrm>
            <a:off x="7709707" y="1583685"/>
            <a:ext cx="4321211" cy="2123478"/>
            <a:chOff x="609600" y="1743249"/>
            <a:chExt cx="5491144" cy="2698393"/>
          </a:xfrm>
        </p:grpSpPr>
        <p:sp>
          <p:nvSpPr>
            <p:cNvPr id="110" name="Freeform 55">
              <a:extLst>
                <a:ext uri="{FF2B5EF4-FFF2-40B4-BE49-F238E27FC236}">
                  <a16:creationId xmlns:a16="http://schemas.microsoft.com/office/drawing/2014/main" xmlns="" id="{E695DA6D-9939-4785-8131-4554CC6C0D33}"/>
                </a:ext>
              </a:extLst>
            </p:cNvPr>
            <p:cNvSpPr>
              <a:spLocks/>
            </p:cNvSpPr>
            <p:nvPr/>
          </p:nvSpPr>
          <p:spPr bwMode="auto">
            <a:xfrm>
              <a:off x="3224605" y="2866920"/>
              <a:ext cx="2685205" cy="1424372"/>
            </a:xfrm>
            <a:custGeom>
              <a:avLst/>
              <a:gdLst>
                <a:gd name="T0" fmla="*/ 1018 w 1018"/>
                <a:gd name="T1" fmla="*/ 540 h 540"/>
                <a:gd name="T2" fmla="*/ 0 w 1018"/>
                <a:gd name="T3" fmla="*/ 540 h 540"/>
                <a:gd name="T4" fmla="*/ 710 w 1018"/>
                <a:gd name="T5" fmla="*/ 26 h 540"/>
                <a:gd name="T6" fmla="*/ 746 w 1018"/>
                <a:gd name="T7" fmla="*/ 0 h 540"/>
                <a:gd name="T8" fmla="*/ 795 w 1018"/>
                <a:gd name="T9" fmla="*/ 98 h 540"/>
                <a:gd name="T10" fmla="*/ 880 w 1018"/>
                <a:gd name="T11" fmla="*/ 267 h 540"/>
                <a:gd name="T12" fmla="*/ 1018 w 1018"/>
                <a:gd name="T13" fmla="*/ 540 h 540"/>
              </a:gdLst>
              <a:ahLst/>
              <a:cxnLst>
                <a:cxn ang="0">
                  <a:pos x="T0" y="T1"/>
                </a:cxn>
                <a:cxn ang="0">
                  <a:pos x="T2" y="T3"/>
                </a:cxn>
                <a:cxn ang="0">
                  <a:pos x="T4" y="T5"/>
                </a:cxn>
                <a:cxn ang="0">
                  <a:pos x="T6" y="T7"/>
                </a:cxn>
                <a:cxn ang="0">
                  <a:pos x="T8" y="T9"/>
                </a:cxn>
                <a:cxn ang="0">
                  <a:pos x="T10" y="T11"/>
                </a:cxn>
                <a:cxn ang="0">
                  <a:pos x="T12" y="T13"/>
                </a:cxn>
              </a:cxnLst>
              <a:rect l="0" t="0" r="r" b="b"/>
              <a:pathLst>
                <a:path w="1018" h="540">
                  <a:moveTo>
                    <a:pt x="1018" y="540"/>
                  </a:moveTo>
                  <a:lnTo>
                    <a:pt x="0" y="540"/>
                  </a:lnTo>
                  <a:lnTo>
                    <a:pt x="710" y="26"/>
                  </a:lnTo>
                  <a:lnTo>
                    <a:pt x="746" y="0"/>
                  </a:lnTo>
                  <a:lnTo>
                    <a:pt x="795" y="98"/>
                  </a:lnTo>
                  <a:lnTo>
                    <a:pt x="880" y="267"/>
                  </a:lnTo>
                  <a:lnTo>
                    <a:pt x="1018" y="540"/>
                  </a:lnTo>
                  <a:close/>
                </a:path>
              </a:pathLst>
            </a:custGeom>
            <a:solidFill>
              <a:srgbClr val="74C77E"/>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11" name="Freeform 53">
              <a:extLst>
                <a:ext uri="{FF2B5EF4-FFF2-40B4-BE49-F238E27FC236}">
                  <a16:creationId xmlns:a16="http://schemas.microsoft.com/office/drawing/2014/main" xmlns="" id="{3A299409-4B5E-4E54-B224-52E073E3798B}"/>
                </a:ext>
              </a:extLst>
            </p:cNvPr>
            <p:cNvSpPr>
              <a:spLocks/>
            </p:cNvSpPr>
            <p:nvPr/>
          </p:nvSpPr>
          <p:spPr bwMode="auto">
            <a:xfrm>
              <a:off x="3224605" y="1983282"/>
              <a:ext cx="2173486" cy="2308010"/>
            </a:xfrm>
            <a:custGeom>
              <a:avLst/>
              <a:gdLst>
                <a:gd name="T0" fmla="*/ 824 w 824"/>
                <a:gd name="T1" fmla="*/ 278 h 875"/>
                <a:gd name="T2" fmla="*/ 746 w 824"/>
                <a:gd name="T3" fmla="*/ 335 h 875"/>
                <a:gd name="T4" fmla="*/ 710 w 824"/>
                <a:gd name="T5" fmla="*/ 361 h 875"/>
                <a:gd name="T6" fmla="*/ 0 w 824"/>
                <a:gd name="T7" fmla="*/ 875 h 875"/>
                <a:gd name="T8" fmla="*/ 271 w 824"/>
                <a:gd name="T9" fmla="*/ 43 h 875"/>
                <a:gd name="T10" fmla="*/ 285 w 824"/>
                <a:gd name="T11" fmla="*/ 0 h 875"/>
                <a:gd name="T12" fmla="*/ 285 w 824"/>
                <a:gd name="T13" fmla="*/ 0 h 875"/>
                <a:gd name="T14" fmla="*/ 287 w 824"/>
                <a:gd name="T15" fmla="*/ 0 h 875"/>
                <a:gd name="T16" fmla="*/ 383 w 824"/>
                <a:gd name="T17" fmla="*/ 51 h 875"/>
                <a:gd name="T18" fmla="*/ 383 w 824"/>
                <a:gd name="T19" fmla="*/ 51 h 875"/>
                <a:gd name="T20" fmla="*/ 550 w 824"/>
                <a:gd name="T21" fmla="*/ 137 h 875"/>
                <a:gd name="T22" fmla="*/ 550 w 824"/>
                <a:gd name="T23" fmla="*/ 137 h 875"/>
                <a:gd name="T24" fmla="*/ 824 w 824"/>
                <a:gd name="T25" fmla="*/ 278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4" h="875">
                  <a:moveTo>
                    <a:pt x="824" y="278"/>
                  </a:moveTo>
                  <a:lnTo>
                    <a:pt x="746" y="335"/>
                  </a:lnTo>
                  <a:lnTo>
                    <a:pt x="710" y="361"/>
                  </a:lnTo>
                  <a:lnTo>
                    <a:pt x="0" y="875"/>
                  </a:lnTo>
                  <a:lnTo>
                    <a:pt x="271" y="43"/>
                  </a:lnTo>
                  <a:lnTo>
                    <a:pt x="285" y="0"/>
                  </a:lnTo>
                  <a:lnTo>
                    <a:pt x="285" y="0"/>
                  </a:lnTo>
                  <a:lnTo>
                    <a:pt x="287" y="0"/>
                  </a:lnTo>
                  <a:lnTo>
                    <a:pt x="383" y="51"/>
                  </a:lnTo>
                  <a:lnTo>
                    <a:pt x="383" y="51"/>
                  </a:lnTo>
                  <a:lnTo>
                    <a:pt x="550" y="137"/>
                  </a:lnTo>
                  <a:lnTo>
                    <a:pt x="550" y="137"/>
                  </a:lnTo>
                  <a:lnTo>
                    <a:pt x="824" y="278"/>
                  </a:lnTo>
                  <a:close/>
                </a:path>
              </a:pathLst>
            </a:custGeom>
            <a:solidFill>
              <a:srgbClr val="EC7474"/>
            </a:solidFill>
            <a:ln w="11113"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12" name="Freeform 51">
              <a:extLst>
                <a:ext uri="{FF2B5EF4-FFF2-40B4-BE49-F238E27FC236}">
                  <a16:creationId xmlns:a16="http://schemas.microsoft.com/office/drawing/2014/main" xmlns="" id="{9BCAB31A-6257-47DB-83B3-737B568D77AA}"/>
                </a:ext>
              </a:extLst>
            </p:cNvPr>
            <p:cNvSpPr>
              <a:spLocks/>
            </p:cNvSpPr>
            <p:nvPr/>
          </p:nvSpPr>
          <p:spPr bwMode="auto">
            <a:xfrm>
              <a:off x="2480766" y="1743249"/>
              <a:ext cx="1574722" cy="2548043"/>
            </a:xfrm>
            <a:custGeom>
              <a:avLst/>
              <a:gdLst>
                <a:gd name="T0" fmla="*/ 597 w 597"/>
                <a:gd name="T1" fmla="*/ 0 h 966"/>
                <a:gd name="T2" fmla="*/ 567 w 597"/>
                <a:gd name="T3" fmla="*/ 91 h 966"/>
                <a:gd name="T4" fmla="*/ 567 w 597"/>
                <a:gd name="T5" fmla="*/ 91 h 966"/>
                <a:gd name="T6" fmla="*/ 553 w 597"/>
                <a:gd name="T7" fmla="*/ 134 h 966"/>
                <a:gd name="T8" fmla="*/ 282 w 597"/>
                <a:gd name="T9" fmla="*/ 966 h 966"/>
                <a:gd name="T10" fmla="*/ 13 w 597"/>
                <a:gd name="T11" fmla="*/ 134 h 966"/>
                <a:gd name="T12" fmla="*/ 0 w 597"/>
                <a:gd name="T13" fmla="*/ 91 h 966"/>
                <a:gd name="T14" fmla="*/ 0 w 597"/>
                <a:gd name="T15" fmla="*/ 91 h 966"/>
                <a:gd name="T16" fmla="*/ 107 w 597"/>
                <a:gd name="T17" fmla="*/ 76 h 966"/>
                <a:gd name="T18" fmla="*/ 293 w 597"/>
                <a:gd name="T19" fmla="*/ 47 h 966"/>
                <a:gd name="T20" fmla="*/ 597 w 597"/>
                <a:gd name="T21"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966">
                  <a:moveTo>
                    <a:pt x="597" y="0"/>
                  </a:moveTo>
                  <a:lnTo>
                    <a:pt x="567" y="91"/>
                  </a:lnTo>
                  <a:lnTo>
                    <a:pt x="567" y="91"/>
                  </a:lnTo>
                  <a:lnTo>
                    <a:pt x="553" y="134"/>
                  </a:lnTo>
                  <a:lnTo>
                    <a:pt x="282" y="966"/>
                  </a:lnTo>
                  <a:lnTo>
                    <a:pt x="13" y="134"/>
                  </a:lnTo>
                  <a:lnTo>
                    <a:pt x="0" y="91"/>
                  </a:lnTo>
                  <a:lnTo>
                    <a:pt x="0" y="91"/>
                  </a:lnTo>
                  <a:lnTo>
                    <a:pt x="107" y="76"/>
                  </a:lnTo>
                  <a:lnTo>
                    <a:pt x="293" y="47"/>
                  </a:lnTo>
                  <a:lnTo>
                    <a:pt x="597" y="0"/>
                  </a:lnTo>
                  <a:close/>
                </a:path>
              </a:pathLst>
            </a:custGeom>
            <a:solidFill>
              <a:srgbClr val="415F8F"/>
            </a:solidFill>
            <a:ln w="11113" cap="flat">
              <a:no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13" name="Freeform 45">
              <a:extLst>
                <a:ext uri="{FF2B5EF4-FFF2-40B4-BE49-F238E27FC236}">
                  <a16:creationId xmlns:a16="http://schemas.microsoft.com/office/drawing/2014/main" xmlns="" id="{2EF198E3-587B-4F54-86B4-5EBDF0735FC7}"/>
                </a:ext>
              </a:extLst>
            </p:cNvPr>
            <p:cNvSpPr>
              <a:spLocks/>
            </p:cNvSpPr>
            <p:nvPr/>
          </p:nvSpPr>
          <p:spPr bwMode="auto">
            <a:xfrm>
              <a:off x="1262137" y="1743249"/>
              <a:ext cx="1962468" cy="2548043"/>
            </a:xfrm>
            <a:custGeom>
              <a:avLst/>
              <a:gdLst>
                <a:gd name="T0" fmla="*/ 744 w 744"/>
                <a:gd name="T1" fmla="*/ 966 h 966"/>
                <a:gd name="T2" fmla="*/ 744 w 744"/>
                <a:gd name="T3" fmla="*/ 966 h 966"/>
                <a:gd name="T4" fmla="*/ 36 w 744"/>
                <a:gd name="T5" fmla="*/ 452 h 966"/>
                <a:gd name="T6" fmla="*/ 0 w 744"/>
                <a:gd name="T7" fmla="*/ 426 h 966"/>
                <a:gd name="T8" fmla="*/ 79 w 744"/>
                <a:gd name="T9" fmla="*/ 349 h 966"/>
                <a:gd name="T10" fmla="*/ 213 w 744"/>
                <a:gd name="T11" fmla="*/ 215 h 966"/>
                <a:gd name="T12" fmla="*/ 213 w 744"/>
                <a:gd name="T13" fmla="*/ 215 h 966"/>
                <a:gd name="T14" fmla="*/ 431 w 744"/>
                <a:gd name="T15" fmla="*/ 0 h 966"/>
                <a:gd name="T16" fmla="*/ 460 w 744"/>
                <a:gd name="T17" fmla="*/ 91 h 966"/>
                <a:gd name="T18" fmla="*/ 462 w 744"/>
                <a:gd name="T19" fmla="*/ 91 h 966"/>
                <a:gd name="T20" fmla="*/ 475 w 744"/>
                <a:gd name="T21" fmla="*/ 134 h 966"/>
                <a:gd name="T22" fmla="*/ 744 w 744"/>
                <a:gd name="T23" fmla="*/ 966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4" h="966">
                  <a:moveTo>
                    <a:pt x="744" y="966"/>
                  </a:moveTo>
                  <a:lnTo>
                    <a:pt x="744" y="966"/>
                  </a:lnTo>
                  <a:lnTo>
                    <a:pt x="36" y="452"/>
                  </a:lnTo>
                  <a:lnTo>
                    <a:pt x="0" y="426"/>
                  </a:lnTo>
                  <a:lnTo>
                    <a:pt x="79" y="349"/>
                  </a:lnTo>
                  <a:lnTo>
                    <a:pt x="213" y="215"/>
                  </a:lnTo>
                  <a:lnTo>
                    <a:pt x="213" y="215"/>
                  </a:lnTo>
                  <a:lnTo>
                    <a:pt x="431" y="0"/>
                  </a:lnTo>
                  <a:lnTo>
                    <a:pt x="460" y="91"/>
                  </a:lnTo>
                  <a:lnTo>
                    <a:pt x="462" y="91"/>
                  </a:lnTo>
                  <a:lnTo>
                    <a:pt x="475" y="134"/>
                  </a:lnTo>
                  <a:lnTo>
                    <a:pt x="744" y="966"/>
                  </a:lnTo>
                  <a:close/>
                </a:path>
              </a:pathLst>
            </a:custGeom>
            <a:solidFill>
              <a:srgbClr val="928B8B"/>
            </a:solidFill>
            <a:ln w="11113" cap="flat">
              <a:noFill/>
              <a:prstDash val="solid"/>
              <a:miter lim="800000"/>
              <a:headEnd/>
              <a:tailEnd/>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14" name="Freeform 47">
              <a:extLst>
                <a:ext uri="{FF2B5EF4-FFF2-40B4-BE49-F238E27FC236}">
                  <a16:creationId xmlns:a16="http://schemas.microsoft.com/office/drawing/2014/main" xmlns="" id="{C537D173-CB52-499E-AB9B-06CD2507BCB5}"/>
                </a:ext>
              </a:extLst>
            </p:cNvPr>
            <p:cNvSpPr>
              <a:spLocks/>
            </p:cNvSpPr>
            <p:nvPr/>
          </p:nvSpPr>
          <p:spPr bwMode="auto">
            <a:xfrm>
              <a:off x="1059032" y="2663815"/>
              <a:ext cx="411485" cy="203105"/>
            </a:xfrm>
            <a:custGeom>
              <a:avLst/>
              <a:gdLst>
                <a:gd name="T0" fmla="*/ 156 w 156"/>
                <a:gd name="T1" fmla="*/ 0 h 77"/>
                <a:gd name="T2" fmla="*/ 77 w 156"/>
                <a:gd name="T3" fmla="*/ 77 h 77"/>
                <a:gd name="T4" fmla="*/ 77 w 156"/>
                <a:gd name="T5" fmla="*/ 77 h 77"/>
                <a:gd name="T6" fmla="*/ 0 w 156"/>
                <a:gd name="T7" fmla="*/ 20 h 77"/>
                <a:gd name="T8" fmla="*/ 137 w 156"/>
                <a:gd name="T9" fmla="*/ 1 h 77"/>
                <a:gd name="T10" fmla="*/ 156 w 156"/>
                <a:gd name="T11" fmla="*/ 0 h 77"/>
              </a:gdLst>
              <a:ahLst/>
              <a:cxnLst>
                <a:cxn ang="0">
                  <a:pos x="T0" y="T1"/>
                </a:cxn>
                <a:cxn ang="0">
                  <a:pos x="T2" y="T3"/>
                </a:cxn>
                <a:cxn ang="0">
                  <a:pos x="T4" y="T5"/>
                </a:cxn>
                <a:cxn ang="0">
                  <a:pos x="T6" y="T7"/>
                </a:cxn>
                <a:cxn ang="0">
                  <a:pos x="T8" y="T9"/>
                </a:cxn>
                <a:cxn ang="0">
                  <a:pos x="T10" y="T11"/>
                </a:cxn>
              </a:cxnLst>
              <a:rect l="0" t="0" r="r" b="b"/>
              <a:pathLst>
                <a:path w="156" h="77">
                  <a:moveTo>
                    <a:pt x="156" y="0"/>
                  </a:moveTo>
                  <a:lnTo>
                    <a:pt x="77" y="77"/>
                  </a:lnTo>
                  <a:lnTo>
                    <a:pt x="77" y="77"/>
                  </a:lnTo>
                  <a:lnTo>
                    <a:pt x="0" y="20"/>
                  </a:lnTo>
                  <a:lnTo>
                    <a:pt x="137" y="1"/>
                  </a:lnTo>
                  <a:lnTo>
                    <a:pt x="156" y="0"/>
                  </a:lnTo>
                  <a:close/>
                </a:path>
              </a:pathLst>
            </a:custGeom>
            <a:solidFill>
              <a:srgbClr val="DFDFDF">
                <a:lumMod val="50000"/>
              </a:srgbClr>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15" name="Freeform 50">
              <a:extLst>
                <a:ext uri="{FF2B5EF4-FFF2-40B4-BE49-F238E27FC236}">
                  <a16:creationId xmlns:a16="http://schemas.microsoft.com/office/drawing/2014/main" xmlns="" id="{0046FCCE-6F15-4C10-A65C-9DB00A1AB9CD}"/>
                </a:ext>
              </a:extLst>
            </p:cNvPr>
            <p:cNvSpPr>
              <a:spLocks/>
            </p:cNvSpPr>
            <p:nvPr/>
          </p:nvSpPr>
          <p:spPr bwMode="auto">
            <a:xfrm>
              <a:off x="2398997" y="1743249"/>
              <a:ext cx="364006" cy="240033"/>
            </a:xfrm>
            <a:custGeom>
              <a:avLst/>
              <a:gdLst>
                <a:gd name="T0" fmla="*/ 138 w 138"/>
                <a:gd name="T1" fmla="*/ 76 h 91"/>
                <a:gd name="T2" fmla="*/ 31 w 138"/>
                <a:gd name="T3" fmla="*/ 91 h 91"/>
                <a:gd name="T4" fmla="*/ 31 w 138"/>
                <a:gd name="T5" fmla="*/ 91 h 91"/>
                <a:gd name="T6" fmla="*/ 29 w 138"/>
                <a:gd name="T7" fmla="*/ 91 h 91"/>
                <a:gd name="T8" fmla="*/ 0 w 138"/>
                <a:gd name="T9" fmla="*/ 0 h 91"/>
                <a:gd name="T10" fmla="*/ 121 w 138"/>
                <a:gd name="T11" fmla="*/ 66 h 91"/>
                <a:gd name="T12" fmla="*/ 138 w 138"/>
                <a:gd name="T13" fmla="*/ 76 h 91"/>
              </a:gdLst>
              <a:ahLst/>
              <a:cxnLst>
                <a:cxn ang="0">
                  <a:pos x="T0" y="T1"/>
                </a:cxn>
                <a:cxn ang="0">
                  <a:pos x="T2" y="T3"/>
                </a:cxn>
                <a:cxn ang="0">
                  <a:pos x="T4" y="T5"/>
                </a:cxn>
                <a:cxn ang="0">
                  <a:pos x="T6" y="T7"/>
                </a:cxn>
                <a:cxn ang="0">
                  <a:pos x="T8" y="T9"/>
                </a:cxn>
                <a:cxn ang="0">
                  <a:pos x="T10" y="T11"/>
                </a:cxn>
                <a:cxn ang="0">
                  <a:pos x="T12" y="T13"/>
                </a:cxn>
              </a:cxnLst>
              <a:rect l="0" t="0" r="r" b="b"/>
              <a:pathLst>
                <a:path w="138" h="91">
                  <a:moveTo>
                    <a:pt x="138" y="76"/>
                  </a:moveTo>
                  <a:lnTo>
                    <a:pt x="31" y="91"/>
                  </a:lnTo>
                  <a:lnTo>
                    <a:pt x="31" y="91"/>
                  </a:lnTo>
                  <a:lnTo>
                    <a:pt x="29" y="91"/>
                  </a:lnTo>
                  <a:lnTo>
                    <a:pt x="0" y="0"/>
                  </a:lnTo>
                  <a:lnTo>
                    <a:pt x="121" y="66"/>
                  </a:lnTo>
                  <a:lnTo>
                    <a:pt x="138" y="76"/>
                  </a:lnTo>
                  <a:close/>
                </a:path>
              </a:pathLst>
            </a:custGeom>
            <a:solidFill>
              <a:srgbClr val="928B8B">
                <a:lumMod val="50000"/>
              </a:srgbClr>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16" name="Freeform 52">
              <a:extLst>
                <a:ext uri="{FF2B5EF4-FFF2-40B4-BE49-F238E27FC236}">
                  <a16:creationId xmlns:a16="http://schemas.microsoft.com/office/drawing/2014/main" xmlns="" id="{B235FEFC-7B2B-4890-86D2-32BA671E925C}"/>
                </a:ext>
              </a:extLst>
            </p:cNvPr>
            <p:cNvSpPr>
              <a:spLocks/>
            </p:cNvSpPr>
            <p:nvPr/>
          </p:nvSpPr>
          <p:spPr bwMode="auto">
            <a:xfrm>
              <a:off x="3976357" y="1743249"/>
              <a:ext cx="258497" cy="374557"/>
            </a:xfrm>
            <a:custGeom>
              <a:avLst/>
              <a:gdLst>
                <a:gd name="T0" fmla="*/ 98 w 98"/>
                <a:gd name="T1" fmla="*/ 142 h 142"/>
                <a:gd name="T2" fmla="*/ 2 w 98"/>
                <a:gd name="T3" fmla="*/ 91 h 142"/>
                <a:gd name="T4" fmla="*/ 0 w 98"/>
                <a:gd name="T5" fmla="*/ 91 h 142"/>
                <a:gd name="T6" fmla="*/ 30 w 98"/>
                <a:gd name="T7" fmla="*/ 0 h 142"/>
                <a:gd name="T8" fmla="*/ 90 w 98"/>
                <a:gd name="T9" fmla="*/ 125 h 142"/>
                <a:gd name="T10" fmla="*/ 98 w 98"/>
                <a:gd name="T11" fmla="*/ 142 h 142"/>
              </a:gdLst>
              <a:ahLst/>
              <a:cxnLst>
                <a:cxn ang="0">
                  <a:pos x="T0" y="T1"/>
                </a:cxn>
                <a:cxn ang="0">
                  <a:pos x="T2" y="T3"/>
                </a:cxn>
                <a:cxn ang="0">
                  <a:pos x="T4" y="T5"/>
                </a:cxn>
                <a:cxn ang="0">
                  <a:pos x="T6" y="T7"/>
                </a:cxn>
                <a:cxn ang="0">
                  <a:pos x="T8" y="T9"/>
                </a:cxn>
                <a:cxn ang="0">
                  <a:pos x="T10" y="T11"/>
                </a:cxn>
              </a:cxnLst>
              <a:rect l="0" t="0" r="r" b="b"/>
              <a:pathLst>
                <a:path w="98" h="142">
                  <a:moveTo>
                    <a:pt x="98" y="142"/>
                  </a:moveTo>
                  <a:lnTo>
                    <a:pt x="2" y="91"/>
                  </a:lnTo>
                  <a:lnTo>
                    <a:pt x="0" y="91"/>
                  </a:lnTo>
                  <a:lnTo>
                    <a:pt x="30" y="0"/>
                  </a:lnTo>
                  <a:lnTo>
                    <a:pt x="90" y="125"/>
                  </a:lnTo>
                  <a:lnTo>
                    <a:pt x="98" y="142"/>
                  </a:lnTo>
                  <a:close/>
                </a:path>
              </a:pathLst>
            </a:custGeom>
            <a:solidFill>
              <a:srgbClr val="415F8F">
                <a:lumMod val="75000"/>
              </a:srgbClr>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17" name="Freeform 54">
              <a:extLst>
                <a:ext uri="{FF2B5EF4-FFF2-40B4-BE49-F238E27FC236}">
                  <a16:creationId xmlns:a16="http://schemas.microsoft.com/office/drawing/2014/main" xmlns="" id="{9A72698C-8982-4454-85D4-643E90966406}"/>
                </a:ext>
              </a:extLst>
            </p:cNvPr>
            <p:cNvSpPr>
              <a:spLocks/>
            </p:cNvSpPr>
            <p:nvPr/>
          </p:nvSpPr>
          <p:spPr bwMode="auto">
            <a:xfrm>
              <a:off x="5192349" y="2716570"/>
              <a:ext cx="205743" cy="408847"/>
            </a:xfrm>
            <a:custGeom>
              <a:avLst/>
              <a:gdLst>
                <a:gd name="T0" fmla="*/ 78 w 78"/>
                <a:gd name="T1" fmla="*/ 0 h 155"/>
                <a:gd name="T2" fmla="*/ 51 w 78"/>
                <a:gd name="T3" fmla="*/ 136 h 155"/>
                <a:gd name="T4" fmla="*/ 51 w 78"/>
                <a:gd name="T5" fmla="*/ 136 h 155"/>
                <a:gd name="T6" fmla="*/ 49 w 78"/>
                <a:gd name="T7" fmla="*/ 155 h 155"/>
                <a:gd name="T8" fmla="*/ 0 w 78"/>
                <a:gd name="T9" fmla="*/ 57 h 155"/>
                <a:gd name="T10" fmla="*/ 78 w 78"/>
                <a:gd name="T11" fmla="*/ 0 h 155"/>
              </a:gdLst>
              <a:ahLst/>
              <a:cxnLst>
                <a:cxn ang="0">
                  <a:pos x="T0" y="T1"/>
                </a:cxn>
                <a:cxn ang="0">
                  <a:pos x="T2" y="T3"/>
                </a:cxn>
                <a:cxn ang="0">
                  <a:pos x="T4" y="T5"/>
                </a:cxn>
                <a:cxn ang="0">
                  <a:pos x="T6" y="T7"/>
                </a:cxn>
                <a:cxn ang="0">
                  <a:pos x="T8" y="T9"/>
                </a:cxn>
                <a:cxn ang="0">
                  <a:pos x="T10" y="T11"/>
                </a:cxn>
              </a:cxnLst>
              <a:rect l="0" t="0" r="r" b="b"/>
              <a:pathLst>
                <a:path w="78" h="155">
                  <a:moveTo>
                    <a:pt x="78" y="0"/>
                  </a:moveTo>
                  <a:lnTo>
                    <a:pt x="51" y="136"/>
                  </a:lnTo>
                  <a:lnTo>
                    <a:pt x="51" y="136"/>
                  </a:lnTo>
                  <a:lnTo>
                    <a:pt x="49" y="155"/>
                  </a:lnTo>
                  <a:lnTo>
                    <a:pt x="0" y="57"/>
                  </a:lnTo>
                  <a:lnTo>
                    <a:pt x="78" y="0"/>
                  </a:lnTo>
                  <a:close/>
                </a:path>
              </a:pathLst>
            </a:custGeom>
            <a:solidFill>
              <a:srgbClr val="EC7474">
                <a:lumMod val="75000"/>
              </a:srgbClr>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18" name="Freeform 56">
              <a:extLst>
                <a:ext uri="{FF2B5EF4-FFF2-40B4-BE49-F238E27FC236}">
                  <a16:creationId xmlns:a16="http://schemas.microsoft.com/office/drawing/2014/main" xmlns="" id="{060C7A04-B60C-4024-AF46-7DE9F4D8D7DE}"/>
                </a:ext>
              </a:extLst>
            </p:cNvPr>
            <p:cNvSpPr>
              <a:spLocks/>
            </p:cNvSpPr>
            <p:nvPr/>
          </p:nvSpPr>
          <p:spPr bwMode="auto">
            <a:xfrm>
              <a:off x="800535" y="2716570"/>
              <a:ext cx="2424070" cy="1574722"/>
            </a:xfrm>
            <a:custGeom>
              <a:avLst/>
              <a:gdLst>
                <a:gd name="T0" fmla="*/ 919 w 919"/>
                <a:gd name="T1" fmla="*/ 597 h 597"/>
                <a:gd name="T2" fmla="*/ 0 w 919"/>
                <a:gd name="T3" fmla="*/ 597 h 597"/>
                <a:gd name="T4" fmla="*/ 17 w 919"/>
                <a:gd name="T5" fmla="*/ 490 h 597"/>
                <a:gd name="T6" fmla="*/ 49 w 919"/>
                <a:gd name="T7" fmla="*/ 301 h 597"/>
                <a:gd name="T8" fmla="*/ 98 w 919"/>
                <a:gd name="T9" fmla="*/ 0 h 597"/>
                <a:gd name="T10" fmla="*/ 175 w 919"/>
                <a:gd name="T11" fmla="*/ 57 h 597"/>
                <a:gd name="T12" fmla="*/ 175 w 919"/>
                <a:gd name="T13" fmla="*/ 57 h 597"/>
                <a:gd name="T14" fmla="*/ 211 w 919"/>
                <a:gd name="T15" fmla="*/ 83 h 597"/>
                <a:gd name="T16" fmla="*/ 919 w 919"/>
                <a:gd name="T17"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9" h="597">
                  <a:moveTo>
                    <a:pt x="919" y="597"/>
                  </a:moveTo>
                  <a:lnTo>
                    <a:pt x="0" y="597"/>
                  </a:lnTo>
                  <a:lnTo>
                    <a:pt x="17" y="490"/>
                  </a:lnTo>
                  <a:lnTo>
                    <a:pt x="49" y="301"/>
                  </a:lnTo>
                  <a:lnTo>
                    <a:pt x="98" y="0"/>
                  </a:lnTo>
                  <a:lnTo>
                    <a:pt x="175" y="57"/>
                  </a:lnTo>
                  <a:lnTo>
                    <a:pt x="175" y="57"/>
                  </a:lnTo>
                  <a:lnTo>
                    <a:pt x="211" y="83"/>
                  </a:lnTo>
                  <a:lnTo>
                    <a:pt x="919" y="597"/>
                  </a:lnTo>
                  <a:close/>
                </a:path>
              </a:pathLst>
            </a:custGeom>
            <a:solidFill>
              <a:srgbClr val="DFDFDF"/>
            </a:solidFill>
            <a:ln w="11113" cap="flat">
              <a:noFill/>
              <a:prstDash val="solid"/>
              <a:miter lim="800000"/>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19" name="Rectangle 118">
              <a:extLst>
                <a:ext uri="{FF2B5EF4-FFF2-40B4-BE49-F238E27FC236}">
                  <a16:creationId xmlns:a16="http://schemas.microsoft.com/office/drawing/2014/main" xmlns="" id="{8DBC0951-F916-411D-85CE-CB7042AA29B8}"/>
                </a:ext>
              </a:extLst>
            </p:cNvPr>
            <p:cNvSpPr/>
            <p:nvPr/>
          </p:nvSpPr>
          <p:spPr>
            <a:xfrm>
              <a:off x="609600" y="4291292"/>
              <a:ext cx="5491144" cy="150350"/>
            </a:xfrm>
            <a:prstGeom prst="rect">
              <a:avLst/>
            </a:prstGeom>
            <a:pattFill prst="wdDnDiag">
              <a:fgClr>
                <a:sysClr val="window" lastClr="FFFFFF">
                  <a:lumMod val="85000"/>
                </a:sysClr>
              </a:fgClr>
              <a:bgClr>
                <a:sysClr val="window" lastClr="FFFFFF"/>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white"/>
                </a:solidFill>
                <a:effectLst/>
                <a:uLnTx/>
                <a:uFillTx/>
                <a:latin typeface="Segoe UI Light"/>
              </a:endParaRPr>
            </a:p>
          </p:txBody>
        </p:sp>
        <p:sp>
          <p:nvSpPr>
            <p:cNvPr id="120" name="Freeform: Shape 115">
              <a:extLst>
                <a:ext uri="{FF2B5EF4-FFF2-40B4-BE49-F238E27FC236}">
                  <a16:creationId xmlns:a16="http://schemas.microsoft.com/office/drawing/2014/main" xmlns="" id="{DC2FDAFC-DFD3-4D50-A60A-6CAC9462A744}"/>
                </a:ext>
              </a:extLst>
            </p:cNvPr>
            <p:cNvSpPr/>
            <p:nvPr/>
          </p:nvSpPr>
          <p:spPr>
            <a:xfrm>
              <a:off x="2155007" y="3091127"/>
              <a:ext cx="2400330" cy="1200165"/>
            </a:xfrm>
            <a:custGeom>
              <a:avLst/>
              <a:gdLst>
                <a:gd name="connsiteX0" fmla="*/ 1031102 w 2062204"/>
                <a:gd name="connsiteY0" fmla="*/ 0 h 1031102"/>
                <a:gd name="connsiteX1" fmla="*/ 2062204 w 2062204"/>
                <a:gd name="connsiteY1" fmla="*/ 1031102 h 1031102"/>
                <a:gd name="connsiteX2" fmla="*/ 0 w 2062204"/>
                <a:gd name="connsiteY2" fmla="*/ 1031102 h 1031102"/>
                <a:gd name="connsiteX3" fmla="*/ 1031102 w 2062204"/>
                <a:gd name="connsiteY3" fmla="*/ 0 h 1031102"/>
              </a:gdLst>
              <a:ahLst/>
              <a:cxnLst>
                <a:cxn ang="0">
                  <a:pos x="connsiteX0" y="connsiteY0"/>
                </a:cxn>
                <a:cxn ang="0">
                  <a:pos x="connsiteX1" y="connsiteY1"/>
                </a:cxn>
                <a:cxn ang="0">
                  <a:pos x="connsiteX2" y="connsiteY2"/>
                </a:cxn>
                <a:cxn ang="0">
                  <a:pos x="connsiteX3" y="connsiteY3"/>
                </a:cxn>
              </a:cxnLst>
              <a:rect l="l" t="t" r="r" b="b"/>
              <a:pathLst>
                <a:path w="2062204" h="1031102">
                  <a:moveTo>
                    <a:pt x="1031102" y="0"/>
                  </a:moveTo>
                  <a:cubicBezTo>
                    <a:pt x="1600564" y="0"/>
                    <a:pt x="2062204" y="461640"/>
                    <a:pt x="2062204" y="1031102"/>
                  </a:cubicBezTo>
                  <a:lnTo>
                    <a:pt x="0" y="1031102"/>
                  </a:lnTo>
                  <a:cubicBezTo>
                    <a:pt x="0" y="461640"/>
                    <a:pt x="461640" y="0"/>
                    <a:pt x="1031102" y="0"/>
                  </a:cubicBezTo>
                  <a:close/>
                </a:path>
              </a:pathLst>
            </a:custGeom>
            <a:solidFill>
              <a:sysClr val="window" lastClr="FFFFFF">
                <a:alpha val="5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white"/>
                </a:solidFill>
                <a:effectLst/>
                <a:uLnTx/>
                <a:uFillTx/>
                <a:latin typeface="Segoe UI Light"/>
              </a:endParaRPr>
            </a:p>
          </p:txBody>
        </p:sp>
      </p:grpSp>
      <p:sp>
        <p:nvSpPr>
          <p:cNvPr id="123" name="TextBox 122">
            <a:extLst>
              <a:ext uri="{FF2B5EF4-FFF2-40B4-BE49-F238E27FC236}">
                <a16:creationId xmlns:a16="http://schemas.microsoft.com/office/drawing/2014/main" xmlns="" id="{9B7BF93C-D575-41A7-96C4-2FB5EF139CE3}"/>
              </a:ext>
            </a:extLst>
          </p:cNvPr>
          <p:cNvSpPr txBox="1"/>
          <p:nvPr/>
        </p:nvSpPr>
        <p:spPr>
          <a:xfrm>
            <a:off x="1112641" y="1830274"/>
            <a:ext cx="6841537" cy="215444"/>
          </a:xfrm>
          <a:prstGeom prst="rect">
            <a:avLst/>
          </a:prstGeom>
          <a:noFill/>
        </p:spPr>
        <p:txBody>
          <a:bodyPr wrap="square" lIns="0" tIns="0" rIns="0" bIns="0" rtlCol="0">
            <a:spAutoFit/>
          </a:bodyPr>
          <a:lstStyle/>
          <a:p>
            <a:r>
              <a:rPr lang="ka-GE" sz="1400" dirty="0">
                <a:solidFill>
                  <a:srgbClr val="007E7E"/>
                </a:solidFill>
                <a:latin typeface="BPG Banner ExtraSquare Caps" panose="02060504020202060204" pitchFamily="18" charset="0"/>
              </a:rPr>
              <a:t>ქრონიკული დაავადებებით გამოწვეული სიკვდილიანობის შემცირება</a:t>
            </a:r>
            <a:endParaRPr lang="en-ID" sz="1400" b="1" dirty="0">
              <a:solidFill>
                <a:srgbClr val="007E7E"/>
              </a:solidFill>
              <a:latin typeface="BPG Banner ExtraSquare Caps" panose="02060504020202060204" pitchFamily="18" charset="0"/>
            </a:endParaRPr>
          </a:p>
        </p:txBody>
      </p:sp>
      <p:sp>
        <p:nvSpPr>
          <p:cNvPr id="124" name="Oval 123">
            <a:extLst>
              <a:ext uri="{FF2B5EF4-FFF2-40B4-BE49-F238E27FC236}">
                <a16:creationId xmlns:a16="http://schemas.microsoft.com/office/drawing/2014/main" xmlns="" id="{29C90058-E317-4B16-A78D-D5A281DA31AC}"/>
              </a:ext>
            </a:extLst>
          </p:cNvPr>
          <p:cNvSpPr/>
          <p:nvPr/>
        </p:nvSpPr>
        <p:spPr>
          <a:xfrm>
            <a:off x="601976" y="1776814"/>
            <a:ext cx="374214" cy="374214"/>
          </a:xfrm>
          <a:prstGeom prst="ellipse">
            <a:avLst/>
          </a:prstGeom>
          <a:solidFill>
            <a:srgbClr val="DFDFDF"/>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d-ID" sz="1400" b="1" i="1" u="none" strike="noStrike" kern="0" cap="none" spc="0" normalizeH="0" baseline="0" noProof="0" dirty="0" smtClean="0">
                <a:ln>
                  <a:noFill/>
                </a:ln>
                <a:solidFill>
                  <a:prstClr val="black">
                    <a:lumMod val="75000"/>
                    <a:lumOff val="25000"/>
                  </a:prstClr>
                </a:solidFill>
                <a:effectLst/>
                <a:uLnTx/>
                <a:uFillTx/>
                <a:latin typeface="Segoe UI"/>
              </a:rPr>
              <a:t>1</a:t>
            </a:r>
            <a:endParaRPr kumimoji="0" lang="en-ID" sz="1400" b="1" i="1" u="none" strike="noStrike" kern="0" cap="none" spc="0" normalizeH="0" baseline="0" noProof="0" dirty="0" smtClean="0">
              <a:ln>
                <a:noFill/>
              </a:ln>
              <a:solidFill>
                <a:prstClr val="black">
                  <a:lumMod val="75000"/>
                  <a:lumOff val="25000"/>
                </a:prstClr>
              </a:solidFill>
              <a:effectLst/>
              <a:uLnTx/>
              <a:uFillTx/>
              <a:latin typeface="Segoe UI"/>
            </a:endParaRPr>
          </a:p>
        </p:txBody>
      </p:sp>
      <p:sp>
        <p:nvSpPr>
          <p:cNvPr id="127" name="TextBox 126">
            <a:extLst>
              <a:ext uri="{FF2B5EF4-FFF2-40B4-BE49-F238E27FC236}">
                <a16:creationId xmlns:a16="http://schemas.microsoft.com/office/drawing/2014/main" xmlns="" id="{BB6F70A1-8DFC-44E4-90F1-74C28436DC22}"/>
              </a:ext>
            </a:extLst>
          </p:cNvPr>
          <p:cNvSpPr txBox="1"/>
          <p:nvPr/>
        </p:nvSpPr>
        <p:spPr>
          <a:xfrm>
            <a:off x="2021189" y="2351770"/>
            <a:ext cx="4149383" cy="215444"/>
          </a:xfrm>
          <a:prstGeom prst="rect">
            <a:avLst/>
          </a:prstGeom>
          <a:noFill/>
        </p:spPr>
        <p:txBody>
          <a:bodyPr wrap="square" lIns="0" tIns="0" rIns="0" bIns="0" rtlCol="0">
            <a:spAutoFit/>
          </a:bodyPr>
          <a:lstStyle/>
          <a:p>
            <a:r>
              <a:rPr lang="ka-GE" sz="1400" dirty="0">
                <a:solidFill>
                  <a:srgbClr val="007E7E"/>
                </a:solidFill>
                <a:latin typeface="BPG Banner ExtraSquare Caps" panose="02060504020202060204" pitchFamily="18" charset="0"/>
              </a:rPr>
              <a:t>ალკოჰოლის ჭარბი მოხმარების შემცირება</a:t>
            </a:r>
            <a:endParaRPr lang="en-ID" sz="1400" b="1" dirty="0">
              <a:solidFill>
                <a:srgbClr val="007E7E"/>
              </a:solidFill>
              <a:latin typeface="BPG Banner ExtraSquare Caps" panose="02060504020202060204" pitchFamily="18" charset="0"/>
            </a:endParaRPr>
          </a:p>
        </p:txBody>
      </p:sp>
      <p:sp>
        <p:nvSpPr>
          <p:cNvPr id="128" name="Oval 127">
            <a:extLst>
              <a:ext uri="{FF2B5EF4-FFF2-40B4-BE49-F238E27FC236}">
                <a16:creationId xmlns:a16="http://schemas.microsoft.com/office/drawing/2014/main" xmlns="" id="{64463024-1E26-41A5-946B-034CCACEFBCD}"/>
              </a:ext>
            </a:extLst>
          </p:cNvPr>
          <p:cNvSpPr/>
          <p:nvPr/>
        </p:nvSpPr>
        <p:spPr>
          <a:xfrm>
            <a:off x="1462787" y="2218321"/>
            <a:ext cx="374214" cy="374214"/>
          </a:xfrm>
          <a:prstGeom prst="ellipse">
            <a:avLst/>
          </a:prstGeom>
          <a:solidFill>
            <a:srgbClr val="928B8B"/>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smtClean="0">
                <a:ln>
                  <a:noFill/>
                </a:ln>
                <a:solidFill>
                  <a:prstClr val="white"/>
                </a:solidFill>
                <a:effectLst/>
                <a:uLnTx/>
                <a:uFillTx/>
                <a:latin typeface="Segoe UI"/>
              </a:rPr>
              <a:t>2</a:t>
            </a:r>
            <a:endParaRPr kumimoji="0" lang="en-ID" sz="1400" b="1" i="1" u="none" strike="noStrike" kern="0" cap="none" spc="0" normalizeH="0" baseline="0" noProof="0" dirty="0" smtClean="0">
              <a:ln>
                <a:noFill/>
              </a:ln>
              <a:solidFill>
                <a:prstClr val="white"/>
              </a:solidFill>
              <a:effectLst/>
              <a:uLnTx/>
              <a:uFillTx/>
              <a:latin typeface="Segoe UI"/>
            </a:endParaRPr>
          </a:p>
        </p:txBody>
      </p:sp>
      <p:sp>
        <p:nvSpPr>
          <p:cNvPr id="131" name="TextBox 130">
            <a:extLst>
              <a:ext uri="{FF2B5EF4-FFF2-40B4-BE49-F238E27FC236}">
                <a16:creationId xmlns:a16="http://schemas.microsoft.com/office/drawing/2014/main" xmlns="" id="{73BD09C3-6A8C-4B9A-983A-B2F2E188B3DF}"/>
              </a:ext>
            </a:extLst>
          </p:cNvPr>
          <p:cNvSpPr txBox="1"/>
          <p:nvPr/>
        </p:nvSpPr>
        <p:spPr>
          <a:xfrm>
            <a:off x="2884974" y="2813362"/>
            <a:ext cx="4149383" cy="215444"/>
          </a:xfrm>
          <a:prstGeom prst="rect">
            <a:avLst/>
          </a:prstGeom>
          <a:noFill/>
        </p:spPr>
        <p:txBody>
          <a:bodyPr wrap="square" lIns="0" tIns="0" rIns="0" bIns="0" rtlCol="0">
            <a:spAutoFit/>
          </a:bodyPr>
          <a:lstStyle/>
          <a:p>
            <a:r>
              <a:rPr lang="ka-GE" sz="1400" dirty="0">
                <a:solidFill>
                  <a:srgbClr val="007E7E"/>
                </a:solidFill>
                <a:latin typeface="BPG Banner ExtraSquare Caps" panose="02060504020202060204" pitchFamily="18" charset="0"/>
              </a:rPr>
              <a:t>ფიზიკური აქტივობის ზრდა</a:t>
            </a:r>
            <a:endParaRPr lang="en-ID" sz="1400" b="1" dirty="0">
              <a:solidFill>
                <a:srgbClr val="007E7E"/>
              </a:solidFill>
              <a:latin typeface="BPG Banner ExtraSquare Caps" panose="02060504020202060204" pitchFamily="18" charset="0"/>
            </a:endParaRPr>
          </a:p>
        </p:txBody>
      </p:sp>
      <p:sp>
        <p:nvSpPr>
          <p:cNvPr id="132" name="Oval 131">
            <a:extLst>
              <a:ext uri="{FF2B5EF4-FFF2-40B4-BE49-F238E27FC236}">
                <a16:creationId xmlns:a16="http://schemas.microsoft.com/office/drawing/2014/main" xmlns="" id="{FC5CCD8C-93A7-4663-9357-89C2923FD604}"/>
              </a:ext>
            </a:extLst>
          </p:cNvPr>
          <p:cNvSpPr/>
          <p:nvPr/>
        </p:nvSpPr>
        <p:spPr>
          <a:xfrm>
            <a:off x="2326991" y="2760004"/>
            <a:ext cx="374214" cy="374214"/>
          </a:xfrm>
          <a:prstGeom prst="ellipse">
            <a:avLst/>
          </a:prstGeom>
          <a:solidFill>
            <a:srgbClr val="415F8F"/>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smtClean="0">
                <a:ln>
                  <a:noFill/>
                </a:ln>
                <a:solidFill>
                  <a:prstClr val="white"/>
                </a:solidFill>
                <a:effectLst/>
                <a:uLnTx/>
                <a:uFillTx/>
                <a:latin typeface="Segoe UI"/>
              </a:rPr>
              <a:t>3</a:t>
            </a:r>
            <a:endParaRPr kumimoji="0" lang="en-ID" sz="1400" b="1" i="1" u="none" strike="noStrike" kern="0" cap="none" spc="0" normalizeH="0" baseline="0" noProof="0" dirty="0" smtClean="0">
              <a:ln>
                <a:noFill/>
              </a:ln>
              <a:solidFill>
                <a:prstClr val="white"/>
              </a:solidFill>
              <a:effectLst/>
              <a:uLnTx/>
              <a:uFillTx/>
              <a:latin typeface="Segoe UI"/>
            </a:endParaRPr>
          </a:p>
        </p:txBody>
      </p:sp>
      <p:sp>
        <p:nvSpPr>
          <p:cNvPr id="135" name="TextBox 134">
            <a:extLst>
              <a:ext uri="{FF2B5EF4-FFF2-40B4-BE49-F238E27FC236}">
                <a16:creationId xmlns:a16="http://schemas.microsoft.com/office/drawing/2014/main" xmlns="" id="{3D0B8F5C-FBE2-4BDC-B714-D8E1D960177D}"/>
              </a:ext>
            </a:extLst>
          </p:cNvPr>
          <p:cNvSpPr txBox="1"/>
          <p:nvPr/>
        </p:nvSpPr>
        <p:spPr>
          <a:xfrm>
            <a:off x="3751911" y="3277573"/>
            <a:ext cx="4149383" cy="215444"/>
          </a:xfrm>
          <a:prstGeom prst="rect">
            <a:avLst/>
          </a:prstGeom>
          <a:noFill/>
        </p:spPr>
        <p:txBody>
          <a:bodyPr wrap="square" lIns="0" tIns="0" rIns="0" bIns="0" rtlCol="0">
            <a:spAutoFit/>
          </a:bodyPr>
          <a:lstStyle/>
          <a:p>
            <a:r>
              <a:rPr lang="ka-GE" sz="1400" dirty="0">
                <a:solidFill>
                  <a:srgbClr val="007E7E"/>
                </a:solidFill>
                <a:latin typeface="BPG Banner ExtraSquare Caps" panose="02060504020202060204" pitchFamily="18" charset="0"/>
              </a:rPr>
              <a:t>მარილის მოხმარების შემცირება</a:t>
            </a:r>
            <a:endParaRPr lang="en-US" sz="1400" dirty="0">
              <a:solidFill>
                <a:srgbClr val="007E7E"/>
              </a:solidFill>
              <a:latin typeface="BPG Banner ExtraSquare Caps" panose="02060504020202060204" pitchFamily="18" charset="0"/>
            </a:endParaRPr>
          </a:p>
        </p:txBody>
      </p:sp>
      <p:sp>
        <p:nvSpPr>
          <p:cNvPr id="136" name="Oval 135">
            <a:extLst>
              <a:ext uri="{FF2B5EF4-FFF2-40B4-BE49-F238E27FC236}">
                <a16:creationId xmlns:a16="http://schemas.microsoft.com/office/drawing/2014/main" xmlns="" id="{BF610A08-474A-48F5-A84F-9F571EDD874F}"/>
              </a:ext>
            </a:extLst>
          </p:cNvPr>
          <p:cNvSpPr/>
          <p:nvPr/>
        </p:nvSpPr>
        <p:spPr>
          <a:xfrm>
            <a:off x="3191195" y="3246598"/>
            <a:ext cx="374214" cy="374214"/>
          </a:xfrm>
          <a:prstGeom prst="ellipse">
            <a:avLst/>
          </a:prstGeom>
          <a:solidFill>
            <a:srgbClr val="EC7474"/>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smtClean="0">
                <a:ln>
                  <a:noFill/>
                </a:ln>
                <a:solidFill>
                  <a:prstClr val="white"/>
                </a:solidFill>
                <a:effectLst/>
                <a:uLnTx/>
                <a:uFillTx/>
                <a:latin typeface="Segoe UI"/>
              </a:rPr>
              <a:t>4</a:t>
            </a:r>
            <a:endParaRPr kumimoji="0" lang="en-ID" sz="1400" b="1" i="1" u="none" strike="noStrike" kern="0" cap="none" spc="0" normalizeH="0" baseline="0" noProof="0" dirty="0" smtClean="0">
              <a:ln>
                <a:noFill/>
              </a:ln>
              <a:solidFill>
                <a:prstClr val="white"/>
              </a:solidFill>
              <a:effectLst/>
              <a:uLnTx/>
              <a:uFillTx/>
              <a:latin typeface="Segoe UI"/>
            </a:endParaRPr>
          </a:p>
        </p:txBody>
      </p:sp>
      <p:sp>
        <p:nvSpPr>
          <p:cNvPr id="139" name="TextBox 138">
            <a:extLst>
              <a:ext uri="{FF2B5EF4-FFF2-40B4-BE49-F238E27FC236}">
                <a16:creationId xmlns:a16="http://schemas.microsoft.com/office/drawing/2014/main" xmlns="" id="{878D8B2F-A5D9-4507-B28D-A0520EEE3718}"/>
              </a:ext>
            </a:extLst>
          </p:cNvPr>
          <p:cNvSpPr txBox="1"/>
          <p:nvPr/>
        </p:nvSpPr>
        <p:spPr>
          <a:xfrm>
            <a:off x="4587591" y="3765722"/>
            <a:ext cx="4149383" cy="215444"/>
          </a:xfrm>
          <a:prstGeom prst="rect">
            <a:avLst/>
          </a:prstGeom>
          <a:noFill/>
        </p:spPr>
        <p:txBody>
          <a:bodyPr wrap="square" lIns="0" tIns="0" rIns="0" bIns="0" rtlCol="0">
            <a:spAutoFit/>
          </a:bodyPr>
          <a:lstStyle/>
          <a:p>
            <a:r>
              <a:rPr lang="ka-GE" sz="1400" dirty="0">
                <a:solidFill>
                  <a:srgbClr val="007E7E"/>
                </a:solidFill>
                <a:latin typeface="BPG Banner ExtraSquare Caps" panose="02060504020202060204" pitchFamily="18" charset="0"/>
              </a:rPr>
              <a:t>თამბაქოს მოხმარების შემცირება</a:t>
            </a:r>
            <a:endParaRPr lang="en-US" sz="1400" dirty="0">
              <a:solidFill>
                <a:srgbClr val="007E7E"/>
              </a:solidFill>
              <a:latin typeface="BPG Banner ExtraSquare Caps" panose="02060504020202060204" pitchFamily="18" charset="0"/>
            </a:endParaRPr>
          </a:p>
        </p:txBody>
      </p:sp>
      <p:sp>
        <p:nvSpPr>
          <p:cNvPr id="140" name="Oval 139">
            <a:extLst>
              <a:ext uri="{FF2B5EF4-FFF2-40B4-BE49-F238E27FC236}">
                <a16:creationId xmlns:a16="http://schemas.microsoft.com/office/drawing/2014/main" xmlns="" id="{12867E6B-9CD6-4522-98C4-EF1BB12D1CD4}"/>
              </a:ext>
            </a:extLst>
          </p:cNvPr>
          <p:cNvSpPr/>
          <p:nvPr/>
        </p:nvSpPr>
        <p:spPr>
          <a:xfrm>
            <a:off x="4055399" y="3777264"/>
            <a:ext cx="374214" cy="374214"/>
          </a:xfrm>
          <a:prstGeom prst="ellipse">
            <a:avLst/>
          </a:prstGeom>
          <a:solidFill>
            <a:srgbClr val="74C77E"/>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smtClean="0">
                <a:ln>
                  <a:noFill/>
                </a:ln>
                <a:solidFill>
                  <a:prstClr val="white"/>
                </a:solidFill>
                <a:effectLst/>
                <a:uLnTx/>
                <a:uFillTx/>
                <a:latin typeface="Segoe UI"/>
              </a:rPr>
              <a:t>5</a:t>
            </a:r>
            <a:endParaRPr kumimoji="0" lang="en-ID" sz="1400" b="1" i="1" u="none" strike="noStrike" kern="0" cap="none" spc="0" normalizeH="0" baseline="0" noProof="0" dirty="0" smtClean="0">
              <a:ln>
                <a:noFill/>
              </a:ln>
              <a:solidFill>
                <a:prstClr val="white"/>
              </a:solidFill>
              <a:effectLst/>
              <a:uLnTx/>
              <a:uFillTx/>
              <a:latin typeface="Segoe UI"/>
            </a:endParaRPr>
          </a:p>
        </p:txBody>
      </p:sp>
      <p:grpSp>
        <p:nvGrpSpPr>
          <p:cNvPr id="141" name="Group 59">
            <a:extLst>
              <a:ext uri="{FF2B5EF4-FFF2-40B4-BE49-F238E27FC236}">
                <a16:creationId xmlns:a16="http://schemas.microsoft.com/office/drawing/2014/main" xmlns="" id="{AFF8453D-E8A9-430B-93D1-52B753FECF20}"/>
              </a:ext>
            </a:extLst>
          </p:cNvPr>
          <p:cNvGrpSpPr>
            <a:grpSpLocks noChangeAspect="1"/>
          </p:cNvGrpSpPr>
          <p:nvPr/>
        </p:nvGrpSpPr>
        <p:grpSpPr bwMode="auto">
          <a:xfrm>
            <a:off x="8764507" y="2254475"/>
            <a:ext cx="328893" cy="327044"/>
            <a:chOff x="4300" y="1138"/>
            <a:chExt cx="178" cy="177"/>
          </a:xfrm>
        </p:grpSpPr>
        <p:sp>
          <p:nvSpPr>
            <p:cNvPr id="142" name="Freeform 60">
              <a:extLst>
                <a:ext uri="{FF2B5EF4-FFF2-40B4-BE49-F238E27FC236}">
                  <a16:creationId xmlns:a16="http://schemas.microsoft.com/office/drawing/2014/main" xmlns="" id="{15B5FCDE-98B6-4449-B081-56D9CAB34675}"/>
                </a:ext>
              </a:extLst>
            </p:cNvPr>
            <p:cNvSpPr>
              <a:spLocks/>
            </p:cNvSpPr>
            <p:nvPr/>
          </p:nvSpPr>
          <p:spPr bwMode="auto">
            <a:xfrm>
              <a:off x="4393" y="1230"/>
              <a:ext cx="85" cy="85"/>
            </a:xfrm>
            <a:custGeom>
              <a:avLst/>
              <a:gdLst>
                <a:gd name="T0" fmla="*/ 27 w 85"/>
                <a:gd name="T1" fmla="*/ 77 h 85"/>
                <a:gd name="T2" fmla="*/ 0 w 85"/>
                <a:gd name="T3" fmla="*/ 85 h 85"/>
                <a:gd name="T4" fmla="*/ 8 w 85"/>
                <a:gd name="T5" fmla="*/ 58 h 85"/>
                <a:gd name="T6" fmla="*/ 66 w 85"/>
                <a:gd name="T7" fmla="*/ 0 h 85"/>
                <a:gd name="T8" fmla="*/ 85 w 85"/>
                <a:gd name="T9" fmla="*/ 20 h 85"/>
                <a:gd name="T10" fmla="*/ 27 w 85"/>
                <a:gd name="T11" fmla="*/ 77 h 85"/>
              </a:gdLst>
              <a:ahLst/>
              <a:cxnLst>
                <a:cxn ang="0">
                  <a:pos x="T0" y="T1"/>
                </a:cxn>
                <a:cxn ang="0">
                  <a:pos x="T2" y="T3"/>
                </a:cxn>
                <a:cxn ang="0">
                  <a:pos x="T4" y="T5"/>
                </a:cxn>
                <a:cxn ang="0">
                  <a:pos x="T6" y="T7"/>
                </a:cxn>
                <a:cxn ang="0">
                  <a:pos x="T8" y="T9"/>
                </a:cxn>
                <a:cxn ang="0">
                  <a:pos x="T10" y="T11"/>
                </a:cxn>
              </a:cxnLst>
              <a:rect l="0" t="0" r="r" b="b"/>
              <a:pathLst>
                <a:path w="85" h="85">
                  <a:moveTo>
                    <a:pt x="27" y="77"/>
                  </a:moveTo>
                  <a:lnTo>
                    <a:pt x="0" y="85"/>
                  </a:lnTo>
                  <a:lnTo>
                    <a:pt x="8" y="58"/>
                  </a:lnTo>
                  <a:lnTo>
                    <a:pt x="66" y="0"/>
                  </a:lnTo>
                  <a:lnTo>
                    <a:pt x="85" y="20"/>
                  </a:lnTo>
                  <a:lnTo>
                    <a:pt x="27" y="77"/>
                  </a:lnTo>
                  <a:close/>
                </a:path>
              </a:pathLst>
            </a:custGeom>
            <a:noFill/>
            <a:ln w="12700"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43" name="Line 61">
              <a:extLst>
                <a:ext uri="{FF2B5EF4-FFF2-40B4-BE49-F238E27FC236}">
                  <a16:creationId xmlns:a16="http://schemas.microsoft.com/office/drawing/2014/main" xmlns="" id="{D803F2CC-ED8C-43D8-BC45-27160C977B63}"/>
                </a:ext>
              </a:extLst>
            </p:cNvPr>
            <p:cNvSpPr>
              <a:spLocks noChangeShapeType="1"/>
            </p:cNvSpPr>
            <p:nvPr/>
          </p:nvSpPr>
          <p:spPr bwMode="auto">
            <a:xfrm>
              <a:off x="4443" y="1246"/>
              <a:ext cx="20" cy="19"/>
            </a:xfrm>
            <a:prstGeom prst="line">
              <a:avLst/>
            </a:prstGeom>
            <a:noFill/>
            <a:ln w="12700" cap="flat">
              <a:solidFill>
                <a:sysClr val="window" lastClr="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44" name="Line 62">
              <a:extLst>
                <a:ext uri="{FF2B5EF4-FFF2-40B4-BE49-F238E27FC236}">
                  <a16:creationId xmlns:a16="http://schemas.microsoft.com/office/drawing/2014/main" xmlns="" id="{902C6D9C-C1E8-4EAE-9F9C-302A0A28012D}"/>
                </a:ext>
              </a:extLst>
            </p:cNvPr>
            <p:cNvSpPr>
              <a:spLocks noChangeShapeType="1"/>
            </p:cNvSpPr>
            <p:nvPr/>
          </p:nvSpPr>
          <p:spPr bwMode="auto">
            <a:xfrm>
              <a:off x="4401" y="1288"/>
              <a:ext cx="19" cy="19"/>
            </a:xfrm>
            <a:prstGeom prst="line">
              <a:avLst/>
            </a:prstGeom>
            <a:noFill/>
            <a:ln w="12700" cap="rnd">
              <a:solidFill>
                <a:sysClr val="window" lastClr="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45" name="Line 63">
              <a:extLst>
                <a:ext uri="{FF2B5EF4-FFF2-40B4-BE49-F238E27FC236}">
                  <a16:creationId xmlns:a16="http://schemas.microsoft.com/office/drawing/2014/main" xmlns="" id="{516BC125-0933-4DF1-ADDC-CE3C63B51F54}"/>
                </a:ext>
              </a:extLst>
            </p:cNvPr>
            <p:cNvSpPr>
              <a:spLocks noChangeShapeType="1"/>
            </p:cNvSpPr>
            <p:nvPr/>
          </p:nvSpPr>
          <p:spPr bwMode="auto">
            <a:xfrm>
              <a:off x="4323" y="1184"/>
              <a:ext cx="35" cy="0"/>
            </a:xfrm>
            <a:prstGeom prst="line">
              <a:avLst/>
            </a:prstGeom>
            <a:noFill/>
            <a:ln w="12700" cap="rnd">
              <a:solidFill>
                <a:sysClr val="window" lastClr="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46" name="Line 64">
              <a:extLst>
                <a:ext uri="{FF2B5EF4-FFF2-40B4-BE49-F238E27FC236}">
                  <a16:creationId xmlns:a16="http://schemas.microsoft.com/office/drawing/2014/main" xmlns="" id="{1DC8666B-9F64-4D55-8FE8-259B319DE5A2}"/>
                </a:ext>
              </a:extLst>
            </p:cNvPr>
            <p:cNvSpPr>
              <a:spLocks noChangeShapeType="1"/>
            </p:cNvSpPr>
            <p:nvPr/>
          </p:nvSpPr>
          <p:spPr bwMode="auto">
            <a:xfrm>
              <a:off x="4323" y="1207"/>
              <a:ext cx="62" cy="0"/>
            </a:xfrm>
            <a:prstGeom prst="line">
              <a:avLst/>
            </a:prstGeom>
            <a:noFill/>
            <a:ln w="12700" cap="rnd">
              <a:solidFill>
                <a:sysClr val="window" lastClr="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47" name="Line 65">
              <a:extLst>
                <a:ext uri="{FF2B5EF4-FFF2-40B4-BE49-F238E27FC236}">
                  <a16:creationId xmlns:a16="http://schemas.microsoft.com/office/drawing/2014/main" xmlns="" id="{342CAFF6-4095-4C3C-BA77-F3C851C70B70}"/>
                </a:ext>
              </a:extLst>
            </p:cNvPr>
            <p:cNvSpPr>
              <a:spLocks noChangeShapeType="1"/>
            </p:cNvSpPr>
            <p:nvPr/>
          </p:nvSpPr>
          <p:spPr bwMode="auto">
            <a:xfrm>
              <a:off x="4323" y="1230"/>
              <a:ext cx="47" cy="0"/>
            </a:xfrm>
            <a:prstGeom prst="line">
              <a:avLst/>
            </a:prstGeom>
            <a:noFill/>
            <a:ln w="12700" cap="rnd">
              <a:solidFill>
                <a:sysClr val="window" lastClr="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48" name="Line 66">
              <a:extLst>
                <a:ext uri="{FF2B5EF4-FFF2-40B4-BE49-F238E27FC236}">
                  <a16:creationId xmlns:a16="http://schemas.microsoft.com/office/drawing/2014/main" xmlns="" id="{75FD3784-4682-45DB-95C4-CE8EC69CC1D9}"/>
                </a:ext>
              </a:extLst>
            </p:cNvPr>
            <p:cNvSpPr>
              <a:spLocks noChangeShapeType="1"/>
            </p:cNvSpPr>
            <p:nvPr/>
          </p:nvSpPr>
          <p:spPr bwMode="auto">
            <a:xfrm>
              <a:off x="4323" y="1254"/>
              <a:ext cx="39" cy="0"/>
            </a:xfrm>
            <a:prstGeom prst="line">
              <a:avLst/>
            </a:prstGeom>
            <a:noFill/>
            <a:ln w="12700" cap="rnd">
              <a:solidFill>
                <a:sysClr val="window" lastClr="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49" name="Freeform 67">
              <a:extLst>
                <a:ext uri="{FF2B5EF4-FFF2-40B4-BE49-F238E27FC236}">
                  <a16:creationId xmlns:a16="http://schemas.microsoft.com/office/drawing/2014/main" xmlns="" id="{383E82B8-6844-4B99-AD9C-236146535E72}"/>
                </a:ext>
              </a:extLst>
            </p:cNvPr>
            <p:cNvSpPr>
              <a:spLocks/>
            </p:cNvSpPr>
            <p:nvPr/>
          </p:nvSpPr>
          <p:spPr bwMode="auto">
            <a:xfrm>
              <a:off x="4300" y="1138"/>
              <a:ext cx="124" cy="162"/>
            </a:xfrm>
            <a:custGeom>
              <a:avLst/>
              <a:gdLst>
                <a:gd name="T0" fmla="*/ 81 w 124"/>
                <a:gd name="T1" fmla="*/ 162 h 162"/>
                <a:gd name="T2" fmla="*/ 0 w 124"/>
                <a:gd name="T3" fmla="*/ 162 h 162"/>
                <a:gd name="T4" fmla="*/ 0 w 124"/>
                <a:gd name="T5" fmla="*/ 0 h 162"/>
                <a:gd name="T6" fmla="*/ 85 w 124"/>
                <a:gd name="T7" fmla="*/ 0 h 162"/>
                <a:gd name="T8" fmla="*/ 124 w 124"/>
                <a:gd name="T9" fmla="*/ 38 h 162"/>
                <a:gd name="T10" fmla="*/ 124 w 124"/>
                <a:gd name="T11" fmla="*/ 100 h 162"/>
              </a:gdLst>
              <a:ahLst/>
              <a:cxnLst>
                <a:cxn ang="0">
                  <a:pos x="T0" y="T1"/>
                </a:cxn>
                <a:cxn ang="0">
                  <a:pos x="T2" y="T3"/>
                </a:cxn>
                <a:cxn ang="0">
                  <a:pos x="T4" y="T5"/>
                </a:cxn>
                <a:cxn ang="0">
                  <a:pos x="T6" y="T7"/>
                </a:cxn>
                <a:cxn ang="0">
                  <a:pos x="T8" y="T9"/>
                </a:cxn>
                <a:cxn ang="0">
                  <a:pos x="T10" y="T11"/>
                </a:cxn>
              </a:cxnLst>
              <a:rect l="0" t="0" r="r" b="b"/>
              <a:pathLst>
                <a:path w="124" h="162">
                  <a:moveTo>
                    <a:pt x="81" y="162"/>
                  </a:moveTo>
                  <a:lnTo>
                    <a:pt x="0" y="162"/>
                  </a:lnTo>
                  <a:lnTo>
                    <a:pt x="0" y="0"/>
                  </a:lnTo>
                  <a:lnTo>
                    <a:pt x="85" y="0"/>
                  </a:lnTo>
                  <a:lnTo>
                    <a:pt x="124" y="38"/>
                  </a:lnTo>
                  <a:lnTo>
                    <a:pt x="124" y="100"/>
                  </a:lnTo>
                </a:path>
              </a:pathLst>
            </a:custGeom>
            <a:noFill/>
            <a:ln w="12700"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50" name="Freeform 68">
              <a:extLst>
                <a:ext uri="{FF2B5EF4-FFF2-40B4-BE49-F238E27FC236}">
                  <a16:creationId xmlns:a16="http://schemas.microsoft.com/office/drawing/2014/main" xmlns="" id="{E70FC60F-A46F-45D1-936C-BA22D1CF44E5}"/>
                </a:ext>
              </a:extLst>
            </p:cNvPr>
            <p:cNvSpPr>
              <a:spLocks/>
            </p:cNvSpPr>
            <p:nvPr/>
          </p:nvSpPr>
          <p:spPr bwMode="auto">
            <a:xfrm>
              <a:off x="4385" y="1138"/>
              <a:ext cx="39" cy="38"/>
            </a:xfrm>
            <a:custGeom>
              <a:avLst/>
              <a:gdLst>
                <a:gd name="T0" fmla="*/ 0 w 39"/>
                <a:gd name="T1" fmla="*/ 0 h 38"/>
                <a:gd name="T2" fmla="*/ 0 w 39"/>
                <a:gd name="T3" fmla="*/ 38 h 38"/>
                <a:gd name="T4" fmla="*/ 39 w 39"/>
                <a:gd name="T5" fmla="*/ 38 h 38"/>
              </a:gdLst>
              <a:ahLst/>
              <a:cxnLst>
                <a:cxn ang="0">
                  <a:pos x="T0" y="T1"/>
                </a:cxn>
                <a:cxn ang="0">
                  <a:pos x="T2" y="T3"/>
                </a:cxn>
                <a:cxn ang="0">
                  <a:pos x="T4" y="T5"/>
                </a:cxn>
              </a:cxnLst>
              <a:rect l="0" t="0" r="r" b="b"/>
              <a:pathLst>
                <a:path w="39" h="38">
                  <a:moveTo>
                    <a:pt x="0" y="0"/>
                  </a:moveTo>
                  <a:lnTo>
                    <a:pt x="0" y="38"/>
                  </a:lnTo>
                  <a:lnTo>
                    <a:pt x="39" y="38"/>
                  </a:lnTo>
                </a:path>
              </a:pathLst>
            </a:custGeom>
            <a:noFill/>
            <a:ln w="12700"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grpSp>
      <p:grpSp>
        <p:nvGrpSpPr>
          <p:cNvPr id="151" name="Group 71">
            <a:extLst>
              <a:ext uri="{FF2B5EF4-FFF2-40B4-BE49-F238E27FC236}">
                <a16:creationId xmlns:a16="http://schemas.microsoft.com/office/drawing/2014/main" xmlns="" id="{EAE5A2B1-97AF-45EA-A27D-8BA5D840ECA9}"/>
              </a:ext>
            </a:extLst>
          </p:cNvPr>
          <p:cNvGrpSpPr>
            <a:grpSpLocks noChangeAspect="1"/>
          </p:cNvGrpSpPr>
          <p:nvPr/>
        </p:nvGrpSpPr>
        <p:grpSpPr bwMode="auto">
          <a:xfrm>
            <a:off x="8311569" y="3052386"/>
            <a:ext cx="273461" cy="327045"/>
            <a:chOff x="4451" y="1098"/>
            <a:chExt cx="148" cy="177"/>
          </a:xfrm>
        </p:grpSpPr>
        <p:sp>
          <p:nvSpPr>
            <p:cNvPr id="152" name="Freeform 72">
              <a:extLst>
                <a:ext uri="{FF2B5EF4-FFF2-40B4-BE49-F238E27FC236}">
                  <a16:creationId xmlns:a16="http://schemas.microsoft.com/office/drawing/2014/main" xmlns="" id="{D44C803F-23EB-4FB9-B77D-C9F6ADB80D75}"/>
                </a:ext>
              </a:extLst>
            </p:cNvPr>
            <p:cNvSpPr>
              <a:spLocks/>
            </p:cNvSpPr>
            <p:nvPr/>
          </p:nvSpPr>
          <p:spPr bwMode="auto">
            <a:xfrm>
              <a:off x="4537" y="1098"/>
              <a:ext cx="62" cy="77"/>
            </a:xfrm>
            <a:custGeom>
              <a:avLst/>
              <a:gdLst>
                <a:gd name="T0" fmla="*/ 62 w 62"/>
                <a:gd name="T1" fmla="*/ 77 h 77"/>
                <a:gd name="T2" fmla="*/ 0 w 62"/>
                <a:gd name="T3" fmla="*/ 77 h 77"/>
                <a:gd name="T4" fmla="*/ 0 w 62"/>
                <a:gd name="T5" fmla="*/ 0 h 77"/>
                <a:gd name="T6" fmla="*/ 39 w 62"/>
                <a:gd name="T7" fmla="*/ 0 h 77"/>
                <a:gd name="T8" fmla="*/ 62 w 62"/>
                <a:gd name="T9" fmla="*/ 23 h 77"/>
                <a:gd name="T10" fmla="*/ 62 w 62"/>
                <a:gd name="T11" fmla="*/ 77 h 77"/>
              </a:gdLst>
              <a:ahLst/>
              <a:cxnLst>
                <a:cxn ang="0">
                  <a:pos x="T0" y="T1"/>
                </a:cxn>
                <a:cxn ang="0">
                  <a:pos x="T2" y="T3"/>
                </a:cxn>
                <a:cxn ang="0">
                  <a:pos x="T4" y="T5"/>
                </a:cxn>
                <a:cxn ang="0">
                  <a:pos x="T6" y="T7"/>
                </a:cxn>
                <a:cxn ang="0">
                  <a:pos x="T8" y="T9"/>
                </a:cxn>
                <a:cxn ang="0">
                  <a:pos x="T10" y="T11"/>
                </a:cxn>
              </a:cxnLst>
              <a:rect l="0" t="0" r="r" b="b"/>
              <a:pathLst>
                <a:path w="62" h="77">
                  <a:moveTo>
                    <a:pt x="62" y="77"/>
                  </a:moveTo>
                  <a:lnTo>
                    <a:pt x="0" y="77"/>
                  </a:lnTo>
                  <a:lnTo>
                    <a:pt x="0" y="0"/>
                  </a:lnTo>
                  <a:lnTo>
                    <a:pt x="39" y="0"/>
                  </a:lnTo>
                  <a:lnTo>
                    <a:pt x="62" y="23"/>
                  </a:lnTo>
                  <a:lnTo>
                    <a:pt x="62" y="77"/>
                  </a:lnTo>
                  <a:close/>
                </a:path>
              </a:pathLst>
            </a:custGeom>
            <a:noFill/>
            <a:ln w="12700" cap="rnd">
              <a:solidFill>
                <a:sysClr val="windowText" lastClr="000000">
                  <a:lumMod val="75000"/>
                  <a:lumOff val="25000"/>
                </a:sys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53" name="Freeform 73">
              <a:extLst>
                <a:ext uri="{FF2B5EF4-FFF2-40B4-BE49-F238E27FC236}">
                  <a16:creationId xmlns:a16="http://schemas.microsoft.com/office/drawing/2014/main" xmlns="" id="{C57103F5-E90C-4F09-83DB-4349766BE3E5}"/>
                </a:ext>
              </a:extLst>
            </p:cNvPr>
            <p:cNvSpPr>
              <a:spLocks/>
            </p:cNvSpPr>
            <p:nvPr/>
          </p:nvSpPr>
          <p:spPr bwMode="auto">
            <a:xfrm>
              <a:off x="4576" y="1098"/>
              <a:ext cx="23" cy="23"/>
            </a:xfrm>
            <a:custGeom>
              <a:avLst/>
              <a:gdLst>
                <a:gd name="T0" fmla="*/ 0 w 23"/>
                <a:gd name="T1" fmla="*/ 0 h 23"/>
                <a:gd name="T2" fmla="*/ 0 w 23"/>
                <a:gd name="T3" fmla="*/ 23 h 23"/>
                <a:gd name="T4" fmla="*/ 23 w 23"/>
                <a:gd name="T5" fmla="*/ 23 h 23"/>
              </a:gdLst>
              <a:ahLst/>
              <a:cxnLst>
                <a:cxn ang="0">
                  <a:pos x="T0" y="T1"/>
                </a:cxn>
                <a:cxn ang="0">
                  <a:pos x="T2" y="T3"/>
                </a:cxn>
                <a:cxn ang="0">
                  <a:pos x="T4" y="T5"/>
                </a:cxn>
              </a:cxnLst>
              <a:rect l="0" t="0" r="r" b="b"/>
              <a:pathLst>
                <a:path w="23" h="23">
                  <a:moveTo>
                    <a:pt x="0" y="0"/>
                  </a:moveTo>
                  <a:lnTo>
                    <a:pt x="0" y="23"/>
                  </a:lnTo>
                  <a:lnTo>
                    <a:pt x="23" y="23"/>
                  </a:lnTo>
                </a:path>
              </a:pathLst>
            </a:custGeom>
            <a:noFill/>
            <a:ln w="12700" cap="rnd">
              <a:solidFill>
                <a:sysClr val="windowText" lastClr="000000">
                  <a:lumMod val="75000"/>
                  <a:lumOff val="25000"/>
                </a:sys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54" name="Freeform 74">
              <a:extLst>
                <a:ext uri="{FF2B5EF4-FFF2-40B4-BE49-F238E27FC236}">
                  <a16:creationId xmlns:a16="http://schemas.microsoft.com/office/drawing/2014/main" xmlns="" id="{94B9C567-6937-4CBC-A34E-C1DB10EB7BF7}"/>
                </a:ext>
              </a:extLst>
            </p:cNvPr>
            <p:cNvSpPr>
              <a:spLocks/>
            </p:cNvSpPr>
            <p:nvPr/>
          </p:nvSpPr>
          <p:spPr bwMode="auto">
            <a:xfrm>
              <a:off x="4451" y="1098"/>
              <a:ext cx="62" cy="77"/>
            </a:xfrm>
            <a:custGeom>
              <a:avLst/>
              <a:gdLst>
                <a:gd name="T0" fmla="*/ 62 w 62"/>
                <a:gd name="T1" fmla="*/ 77 h 77"/>
                <a:gd name="T2" fmla="*/ 0 w 62"/>
                <a:gd name="T3" fmla="*/ 77 h 77"/>
                <a:gd name="T4" fmla="*/ 0 w 62"/>
                <a:gd name="T5" fmla="*/ 0 h 77"/>
                <a:gd name="T6" fmla="*/ 39 w 62"/>
                <a:gd name="T7" fmla="*/ 0 h 77"/>
                <a:gd name="T8" fmla="*/ 62 w 62"/>
                <a:gd name="T9" fmla="*/ 23 h 77"/>
                <a:gd name="T10" fmla="*/ 62 w 62"/>
                <a:gd name="T11" fmla="*/ 77 h 77"/>
              </a:gdLst>
              <a:ahLst/>
              <a:cxnLst>
                <a:cxn ang="0">
                  <a:pos x="T0" y="T1"/>
                </a:cxn>
                <a:cxn ang="0">
                  <a:pos x="T2" y="T3"/>
                </a:cxn>
                <a:cxn ang="0">
                  <a:pos x="T4" y="T5"/>
                </a:cxn>
                <a:cxn ang="0">
                  <a:pos x="T6" y="T7"/>
                </a:cxn>
                <a:cxn ang="0">
                  <a:pos x="T8" y="T9"/>
                </a:cxn>
                <a:cxn ang="0">
                  <a:pos x="T10" y="T11"/>
                </a:cxn>
              </a:cxnLst>
              <a:rect l="0" t="0" r="r" b="b"/>
              <a:pathLst>
                <a:path w="62" h="77">
                  <a:moveTo>
                    <a:pt x="62" y="77"/>
                  </a:moveTo>
                  <a:lnTo>
                    <a:pt x="0" y="77"/>
                  </a:lnTo>
                  <a:lnTo>
                    <a:pt x="0" y="0"/>
                  </a:lnTo>
                  <a:lnTo>
                    <a:pt x="39" y="0"/>
                  </a:lnTo>
                  <a:lnTo>
                    <a:pt x="62" y="23"/>
                  </a:lnTo>
                  <a:lnTo>
                    <a:pt x="62" y="77"/>
                  </a:lnTo>
                  <a:close/>
                </a:path>
              </a:pathLst>
            </a:custGeom>
            <a:noFill/>
            <a:ln w="12700" cap="rnd">
              <a:solidFill>
                <a:sysClr val="windowText" lastClr="000000">
                  <a:lumMod val="75000"/>
                  <a:lumOff val="25000"/>
                </a:sys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55" name="Freeform 75">
              <a:extLst>
                <a:ext uri="{FF2B5EF4-FFF2-40B4-BE49-F238E27FC236}">
                  <a16:creationId xmlns:a16="http://schemas.microsoft.com/office/drawing/2014/main" xmlns="" id="{67F26D0E-0D5C-4357-B54F-8A278F8FE42D}"/>
                </a:ext>
              </a:extLst>
            </p:cNvPr>
            <p:cNvSpPr>
              <a:spLocks/>
            </p:cNvSpPr>
            <p:nvPr/>
          </p:nvSpPr>
          <p:spPr bwMode="auto">
            <a:xfrm>
              <a:off x="4490" y="1098"/>
              <a:ext cx="23" cy="23"/>
            </a:xfrm>
            <a:custGeom>
              <a:avLst/>
              <a:gdLst>
                <a:gd name="T0" fmla="*/ 0 w 23"/>
                <a:gd name="T1" fmla="*/ 0 h 23"/>
                <a:gd name="T2" fmla="*/ 0 w 23"/>
                <a:gd name="T3" fmla="*/ 23 h 23"/>
                <a:gd name="T4" fmla="*/ 23 w 23"/>
                <a:gd name="T5" fmla="*/ 23 h 23"/>
              </a:gdLst>
              <a:ahLst/>
              <a:cxnLst>
                <a:cxn ang="0">
                  <a:pos x="T0" y="T1"/>
                </a:cxn>
                <a:cxn ang="0">
                  <a:pos x="T2" y="T3"/>
                </a:cxn>
                <a:cxn ang="0">
                  <a:pos x="T4" y="T5"/>
                </a:cxn>
              </a:cxnLst>
              <a:rect l="0" t="0" r="r" b="b"/>
              <a:pathLst>
                <a:path w="23" h="23">
                  <a:moveTo>
                    <a:pt x="0" y="0"/>
                  </a:moveTo>
                  <a:lnTo>
                    <a:pt x="0" y="23"/>
                  </a:lnTo>
                  <a:lnTo>
                    <a:pt x="23" y="23"/>
                  </a:lnTo>
                </a:path>
              </a:pathLst>
            </a:custGeom>
            <a:noFill/>
            <a:ln w="12700" cap="rnd">
              <a:solidFill>
                <a:sysClr val="windowText" lastClr="000000">
                  <a:lumMod val="75000"/>
                  <a:lumOff val="25000"/>
                </a:sys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56" name="Freeform 76">
              <a:extLst>
                <a:ext uri="{FF2B5EF4-FFF2-40B4-BE49-F238E27FC236}">
                  <a16:creationId xmlns:a16="http://schemas.microsoft.com/office/drawing/2014/main" xmlns="" id="{67236F68-F4B4-48BA-98EA-34224374C4A7}"/>
                </a:ext>
              </a:extLst>
            </p:cNvPr>
            <p:cNvSpPr>
              <a:spLocks/>
            </p:cNvSpPr>
            <p:nvPr/>
          </p:nvSpPr>
          <p:spPr bwMode="auto">
            <a:xfrm>
              <a:off x="4537" y="1198"/>
              <a:ext cx="62" cy="77"/>
            </a:xfrm>
            <a:custGeom>
              <a:avLst/>
              <a:gdLst>
                <a:gd name="T0" fmla="*/ 62 w 62"/>
                <a:gd name="T1" fmla="*/ 77 h 77"/>
                <a:gd name="T2" fmla="*/ 0 w 62"/>
                <a:gd name="T3" fmla="*/ 77 h 77"/>
                <a:gd name="T4" fmla="*/ 0 w 62"/>
                <a:gd name="T5" fmla="*/ 0 h 77"/>
                <a:gd name="T6" fmla="*/ 39 w 62"/>
                <a:gd name="T7" fmla="*/ 0 h 77"/>
                <a:gd name="T8" fmla="*/ 62 w 62"/>
                <a:gd name="T9" fmla="*/ 23 h 77"/>
                <a:gd name="T10" fmla="*/ 62 w 62"/>
                <a:gd name="T11" fmla="*/ 77 h 77"/>
              </a:gdLst>
              <a:ahLst/>
              <a:cxnLst>
                <a:cxn ang="0">
                  <a:pos x="T0" y="T1"/>
                </a:cxn>
                <a:cxn ang="0">
                  <a:pos x="T2" y="T3"/>
                </a:cxn>
                <a:cxn ang="0">
                  <a:pos x="T4" y="T5"/>
                </a:cxn>
                <a:cxn ang="0">
                  <a:pos x="T6" y="T7"/>
                </a:cxn>
                <a:cxn ang="0">
                  <a:pos x="T8" y="T9"/>
                </a:cxn>
                <a:cxn ang="0">
                  <a:pos x="T10" y="T11"/>
                </a:cxn>
              </a:cxnLst>
              <a:rect l="0" t="0" r="r" b="b"/>
              <a:pathLst>
                <a:path w="62" h="77">
                  <a:moveTo>
                    <a:pt x="62" y="77"/>
                  </a:moveTo>
                  <a:lnTo>
                    <a:pt x="0" y="77"/>
                  </a:lnTo>
                  <a:lnTo>
                    <a:pt x="0" y="0"/>
                  </a:lnTo>
                  <a:lnTo>
                    <a:pt x="39" y="0"/>
                  </a:lnTo>
                  <a:lnTo>
                    <a:pt x="62" y="23"/>
                  </a:lnTo>
                  <a:lnTo>
                    <a:pt x="62" y="77"/>
                  </a:lnTo>
                  <a:close/>
                </a:path>
              </a:pathLst>
            </a:custGeom>
            <a:noFill/>
            <a:ln w="12700" cap="rnd">
              <a:solidFill>
                <a:sysClr val="windowText" lastClr="000000">
                  <a:lumMod val="75000"/>
                  <a:lumOff val="25000"/>
                </a:sys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57" name="Freeform 77">
              <a:extLst>
                <a:ext uri="{FF2B5EF4-FFF2-40B4-BE49-F238E27FC236}">
                  <a16:creationId xmlns:a16="http://schemas.microsoft.com/office/drawing/2014/main" xmlns="" id="{15DAA71D-0F8E-4D3C-9B6E-1EFB4F9DAB0C}"/>
                </a:ext>
              </a:extLst>
            </p:cNvPr>
            <p:cNvSpPr>
              <a:spLocks/>
            </p:cNvSpPr>
            <p:nvPr/>
          </p:nvSpPr>
          <p:spPr bwMode="auto">
            <a:xfrm>
              <a:off x="4576" y="1198"/>
              <a:ext cx="23" cy="23"/>
            </a:xfrm>
            <a:custGeom>
              <a:avLst/>
              <a:gdLst>
                <a:gd name="T0" fmla="*/ 0 w 23"/>
                <a:gd name="T1" fmla="*/ 0 h 23"/>
                <a:gd name="T2" fmla="*/ 0 w 23"/>
                <a:gd name="T3" fmla="*/ 23 h 23"/>
                <a:gd name="T4" fmla="*/ 23 w 23"/>
                <a:gd name="T5" fmla="*/ 23 h 23"/>
              </a:gdLst>
              <a:ahLst/>
              <a:cxnLst>
                <a:cxn ang="0">
                  <a:pos x="T0" y="T1"/>
                </a:cxn>
                <a:cxn ang="0">
                  <a:pos x="T2" y="T3"/>
                </a:cxn>
                <a:cxn ang="0">
                  <a:pos x="T4" y="T5"/>
                </a:cxn>
              </a:cxnLst>
              <a:rect l="0" t="0" r="r" b="b"/>
              <a:pathLst>
                <a:path w="23" h="23">
                  <a:moveTo>
                    <a:pt x="0" y="0"/>
                  </a:moveTo>
                  <a:lnTo>
                    <a:pt x="0" y="23"/>
                  </a:lnTo>
                  <a:lnTo>
                    <a:pt x="23" y="23"/>
                  </a:lnTo>
                </a:path>
              </a:pathLst>
            </a:custGeom>
            <a:noFill/>
            <a:ln w="12700" cap="rnd">
              <a:solidFill>
                <a:sysClr val="windowText" lastClr="000000">
                  <a:lumMod val="75000"/>
                  <a:lumOff val="25000"/>
                </a:sys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58" name="Freeform 78">
              <a:extLst>
                <a:ext uri="{FF2B5EF4-FFF2-40B4-BE49-F238E27FC236}">
                  <a16:creationId xmlns:a16="http://schemas.microsoft.com/office/drawing/2014/main" xmlns="" id="{1B98FD48-DEED-4287-95F5-264DA37E3645}"/>
                </a:ext>
              </a:extLst>
            </p:cNvPr>
            <p:cNvSpPr>
              <a:spLocks/>
            </p:cNvSpPr>
            <p:nvPr/>
          </p:nvSpPr>
          <p:spPr bwMode="auto">
            <a:xfrm>
              <a:off x="4451" y="1198"/>
              <a:ext cx="62" cy="77"/>
            </a:xfrm>
            <a:custGeom>
              <a:avLst/>
              <a:gdLst>
                <a:gd name="T0" fmla="*/ 62 w 62"/>
                <a:gd name="T1" fmla="*/ 77 h 77"/>
                <a:gd name="T2" fmla="*/ 0 w 62"/>
                <a:gd name="T3" fmla="*/ 77 h 77"/>
                <a:gd name="T4" fmla="*/ 0 w 62"/>
                <a:gd name="T5" fmla="*/ 0 h 77"/>
                <a:gd name="T6" fmla="*/ 39 w 62"/>
                <a:gd name="T7" fmla="*/ 0 h 77"/>
                <a:gd name="T8" fmla="*/ 62 w 62"/>
                <a:gd name="T9" fmla="*/ 23 h 77"/>
                <a:gd name="T10" fmla="*/ 62 w 62"/>
                <a:gd name="T11" fmla="*/ 77 h 77"/>
              </a:gdLst>
              <a:ahLst/>
              <a:cxnLst>
                <a:cxn ang="0">
                  <a:pos x="T0" y="T1"/>
                </a:cxn>
                <a:cxn ang="0">
                  <a:pos x="T2" y="T3"/>
                </a:cxn>
                <a:cxn ang="0">
                  <a:pos x="T4" y="T5"/>
                </a:cxn>
                <a:cxn ang="0">
                  <a:pos x="T6" y="T7"/>
                </a:cxn>
                <a:cxn ang="0">
                  <a:pos x="T8" y="T9"/>
                </a:cxn>
                <a:cxn ang="0">
                  <a:pos x="T10" y="T11"/>
                </a:cxn>
              </a:cxnLst>
              <a:rect l="0" t="0" r="r" b="b"/>
              <a:pathLst>
                <a:path w="62" h="77">
                  <a:moveTo>
                    <a:pt x="62" y="77"/>
                  </a:moveTo>
                  <a:lnTo>
                    <a:pt x="0" y="77"/>
                  </a:lnTo>
                  <a:lnTo>
                    <a:pt x="0" y="0"/>
                  </a:lnTo>
                  <a:lnTo>
                    <a:pt x="39" y="0"/>
                  </a:lnTo>
                  <a:lnTo>
                    <a:pt x="62" y="23"/>
                  </a:lnTo>
                  <a:lnTo>
                    <a:pt x="62" y="77"/>
                  </a:lnTo>
                  <a:close/>
                </a:path>
              </a:pathLst>
            </a:custGeom>
            <a:noFill/>
            <a:ln w="12700" cap="rnd">
              <a:solidFill>
                <a:sysClr val="windowText" lastClr="000000">
                  <a:lumMod val="75000"/>
                  <a:lumOff val="25000"/>
                </a:sys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59" name="Freeform 79">
              <a:extLst>
                <a:ext uri="{FF2B5EF4-FFF2-40B4-BE49-F238E27FC236}">
                  <a16:creationId xmlns:a16="http://schemas.microsoft.com/office/drawing/2014/main" xmlns="" id="{B986FA5B-821B-400F-9849-41F4B88BA563}"/>
                </a:ext>
              </a:extLst>
            </p:cNvPr>
            <p:cNvSpPr>
              <a:spLocks/>
            </p:cNvSpPr>
            <p:nvPr/>
          </p:nvSpPr>
          <p:spPr bwMode="auto">
            <a:xfrm>
              <a:off x="4490" y="1198"/>
              <a:ext cx="23" cy="23"/>
            </a:xfrm>
            <a:custGeom>
              <a:avLst/>
              <a:gdLst>
                <a:gd name="T0" fmla="*/ 0 w 23"/>
                <a:gd name="T1" fmla="*/ 0 h 23"/>
                <a:gd name="T2" fmla="*/ 0 w 23"/>
                <a:gd name="T3" fmla="*/ 23 h 23"/>
                <a:gd name="T4" fmla="*/ 23 w 23"/>
                <a:gd name="T5" fmla="*/ 23 h 23"/>
              </a:gdLst>
              <a:ahLst/>
              <a:cxnLst>
                <a:cxn ang="0">
                  <a:pos x="T0" y="T1"/>
                </a:cxn>
                <a:cxn ang="0">
                  <a:pos x="T2" y="T3"/>
                </a:cxn>
                <a:cxn ang="0">
                  <a:pos x="T4" y="T5"/>
                </a:cxn>
              </a:cxnLst>
              <a:rect l="0" t="0" r="r" b="b"/>
              <a:pathLst>
                <a:path w="23" h="23">
                  <a:moveTo>
                    <a:pt x="0" y="0"/>
                  </a:moveTo>
                  <a:lnTo>
                    <a:pt x="0" y="23"/>
                  </a:lnTo>
                  <a:lnTo>
                    <a:pt x="23" y="23"/>
                  </a:lnTo>
                </a:path>
              </a:pathLst>
            </a:custGeom>
            <a:noFill/>
            <a:ln w="12700" cap="rnd">
              <a:solidFill>
                <a:sysClr val="windowText" lastClr="000000">
                  <a:lumMod val="75000"/>
                  <a:lumOff val="25000"/>
                </a:sys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grpSp>
      <p:grpSp>
        <p:nvGrpSpPr>
          <p:cNvPr id="160" name="Group 82">
            <a:extLst>
              <a:ext uri="{FF2B5EF4-FFF2-40B4-BE49-F238E27FC236}">
                <a16:creationId xmlns:a16="http://schemas.microsoft.com/office/drawing/2014/main" xmlns="" id="{88F32912-4CED-4229-A2AF-494BA51D70B2}"/>
              </a:ext>
            </a:extLst>
          </p:cNvPr>
          <p:cNvGrpSpPr>
            <a:grpSpLocks noChangeAspect="1"/>
          </p:cNvGrpSpPr>
          <p:nvPr/>
        </p:nvGrpSpPr>
        <p:grpSpPr bwMode="auto">
          <a:xfrm>
            <a:off x="9570801" y="1970987"/>
            <a:ext cx="328893" cy="328893"/>
            <a:chOff x="4288" y="2318"/>
            <a:chExt cx="178" cy="178"/>
          </a:xfrm>
        </p:grpSpPr>
        <p:sp>
          <p:nvSpPr>
            <p:cNvPr id="161" name="Oval 83">
              <a:extLst>
                <a:ext uri="{FF2B5EF4-FFF2-40B4-BE49-F238E27FC236}">
                  <a16:creationId xmlns:a16="http://schemas.microsoft.com/office/drawing/2014/main" xmlns="" id="{EC4908F3-A245-44A5-B205-AC987EA6F306}"/>
                </a:ext>
              </a:extLst>
            </p:cNvPr>
            <p:cNvSpPr>
              <a:spLocks noChangeArrowheads="1"/>
            </p:cNvSpPr>
            <p:nvPr/>
          </p:nvSpPr>
          <p:spPr bwMode="auto">
            <a:xfrm>
              <a:off x="4327" y="2411"/>
              <a:ext cx="46" cy="46"/>
            </a:xfrm>
            <a:prstGeom prst="ellipse">
              <a:avLst/>
            </a:prstGeom>
            <a:noFill/>
            <a:ln w="12700"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62" name="Freeform 84">
              <a:extLst>
                <a:ext uri="{FF2B5EF4-FFF2-40B4-BE49-F238E27FC236}">
                  <a16:creationId xmlns:a16="http://schemas.microsoft.com/office/drawing/2014/main" xmlns="" id="{97AB472F-7500-4165-87D9-EB3BF29E6F6C}"/>
                </a:ext>
              </a:extLst>
            </p:cNvPr>
            <p:cNvSpPr>
              <a:spLocks/>
            </p:cNvSpPr>
            <p:nvPr/>
          </p:nvSpPr>
          <p:spPr bwMode="auto">
            <a:xfrm>
              <a:off x="4288" y="2372"/>
              <a:ext cx="124" cy="124"/>
            </a:xfrm>
            <a:custGeom>
              <a:avLst/>
              <a:gdLst>
                <a:gd name="T0" fmla="*/ 57 w 64"/>
                <a:gd name="T1" fmla="*/ 27 h 64"/>
                <a:gd name="T2" fmla="*/ 64 w 64"/>
                <a:gd name="T3" fmla="*/ 23 h 64"/>
                <a:gd name="T4" fmla="*/ 56 w 64"/>
                <a:gd name="T5" fmla="*/ 9 h 64"/>
                <a:gd name="T6" fmla="*/ 49 w 64"/>
                <a:gd name="T7" fmla="*/ 13 h 64"/>
                <a:gd name="T8" fmla="*/ 40 w 64"/>
                <a:gd name="T9" fmla="*/ 7 h 64"/>
                <a:gd name="T10" fmla="*/ 40 w 64"/>
                <a:gd name="T11" fmla="*/ 0 h 64"/>
                <a:gd name="T12" fmla="*/ 24 w 64"/>
                <a:gd name="T13" fmla="*/ 0 h 64"/>
                <a:gd name="T14" fmla="*/ 24 w 64"/>
                <a:gd name="T15" fmla="*/ 7 h 64"/>
                <a:gd name="T16" fmla="*/ 15 w 64"/>
                <a:gd name="T17" fmla="*/ 13 h 64"/>
                <a:gd name="T18" fmla="*/ 8 w 64"/>
                <a:gd name="T19" fmla="*/ 9 h 64"/>
                <a:gd name="T20" fmla="*/ 0 w 64"/>
                <a:gd name="T21" fmla="*/ 23 h 64"/>
                <a:gd name="T22" fmla="*/ 7 w 64"/>
                <a:gd name="T23" fmla="*/ 27 h 64"/>
                <a:gd name="T24" fmla="*/ 7 w 64"/>
                <a:gd name="T25" fmla="*/ 37 h 64"/>
                <a:gd name="T26" fmla="*/ 0 w 64"/>
                <a:gd name="T27" fmla="*/ 41 h 64"/>
                <a:gd name="T28" fmla="*/ 8 w 64"/>
                <a:gd name="T29" fmla="*/ 55 h 64"/>
                <a:gd name="T30" fmla="*/ 15 w 64"/>
                <a:gd name="T31" fmla="*/ 51 h 64"/>
                <a:gd name="T32" fmla="*/ 24 w 64"/>
                <a:gd name="T33" fmla="*/ 57 h 64"/>
                <a:gd name="T34" fmla="*/ 24 w 64"/>
                <a:gd name="T35" fmla="*/ 64 h 64"/>
                <a:gd name="T36" fmla="*/ 40 w 64"/>
                <a:gd name="T37" fmla="*/ 64 h 64"/>
                <a:gd name="T38" fmla="*/ 40 w 64"/>
                <a:gd name="T39" fmla="*/ 57 h 64"/>
                <a:gd name="T40" fmla="*/ 49 w 64"/>
                <a:gd name="T41" fmla="*/ 51 h 64"/>
                <a:gd name="T42" fmla="*/ 56 w 64"/>
                <a:gd name="T43" fmla="*/ 55 h 64"/>
                <a:gd name="T44" fmla="*/ 64 w 64"/>
                <a:gd name="T45" fmla="*/ 41 h 64"/>
                <a:gd name="T46" fmla="*/ 57 w 64"/>
                <a:gd name="T47" fmla="*/ 37 h 64"/>
                <a:gd name="T48" fmla="*/ 57 w 64"/>
                <a:gd name="T49" fmla="*/ 2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4">
                  <a:moveTo>
                    <a:pt x="57" y="27"/>
                  </a:moveTo>
                  <a:cubicBezTo>
                    <a:pt x="64" y="23"/>
                    <a:pt x="64" y="23"/>
                    <a:pt x="64" y="23"/>
                  </a:cubicBezTo>
                  <a:cubicBezTo>
                    <a:pt x="56" y="9"/>
                    <a:pt x="56" y="9"/>
                    <a:pt x="56" y="9"/>
                  </a:cubicBezTo>
                  <a:cubicBezTo>
                    <a:pt x="49" y="13"/>
                    <a:pt x="49" y="13"/>
                    <a:pt x="49" y="13"/>
                  </a:cubicBezTo>
                  <a:cubicBezTo>
                    <a:pt x="47" y="10"/>
                    <a:pt x="43" y="8"/>
                    <a:pt x="40" y="7"/>
                  </a:cubicBezTo>
                  <a:cubicBezTo>
                    <a:pt x="40" y="0"/>
                    <a:pt x="40" y="0"/>
                    <a:pt x="40" y="0"/>
                  </a:cubicBezTo>
                  <a:cubicBezTo>
                    <a:pt x="24" y="0"/>
                    <a:pt x="24" y="0"/>
                    <a:pt x="24" y="0"/>
                  </a:cubicBezTo>
                  <a:cubicBezTo>
                    <a:pt x="24" y="7"/>
                    <a:pt x="24" y="7"/>
                    <a:pt x="24" y="7"/>
                  </a:cubicBezTo>
                  <a:cubicBezTo>
                    <a:pt x="20" y="8"/>
                    <a:pt x="17" y="10"/>
                    <a:pt x="15" y="13"/>
                  </a:cubicBezTo>
                  <a:cubicBezTo>
                    <a:pt x="8" y="9"/>
                    <a:pt x="8" y="9"/>
                    <a:pt x="8" y="9"/>
                  </a:cubicBezTo>
                  <a:cubicBezTo>
                    <a:pt x="0" y="23"/>
                    <a:pt x="0" y="23"/>
                    <a:pt x="0" y="23"/>
                  </a:cubicBezTo>
                  <a:cubicBezTo>
                    <a:pt x="7" y="27"/>
                    <a:pt x="7" y="27"/>
                    <a:pt x="7" y="27"/>
                  </a:cubicBezTo>
                  <a:cubicBezTo>
                    <a:pt x="6" y="30"/>
                    <a:pt x="6" y="34"/>
                    <a:pt x="7" y="37"/>
                  </a:cubicBezTo>
                  <a:cubicBezTo>
                    <a:pt x="0" y="41"/>
                    <a:pt x="0" y="41"/>
                    <a:pt x="0" y="41"/>
                  </a:cubicBezTo>
                  <a:cubicBezTo>
                    <a:pt x="8" y="55"/>
                    <a:pt x="8" y="55"/>
                    <a:pt x="8" y="55"/>
                  </a:cubicBezTo>
                  <a:cubicBezTo>
                    <a:pt x="15" y="51"/>
                    <a:pt x="15" y="51"/>
                    <a:pt x="15" y="51"/>
                  </a:cubicBezTo>
                  <a:cubicBezTo>
                    <a:pt x="17" y="54"/>
                    <a:pt x="21" y="56"/>
                    <a:pt x="24" y="57"/>
                  </a:cubicBezTo>
                  <a:cubicBezTo>
                    <a:pt x="24" y="64"/>
                    <a:pt x="24" y="64"/>
                    <a:pt x="24" y="64"/>
                  </a:cubicBezTo>
                  <a:cubicBezTo>
                    <a:pt x="40" y="64"/>
                    <a:pt x="40" y="64"/>
                    <a:pt x="40" y="64"/>
                  </a:cubicBezTo>
                  <a:cubicBezTo>
                    <a:pt x="40" y="57"/>
                    <a:pt x="40" y="57"/>
                    <a:pt x="40" y="57"/>
                  </a:cubicBezTo>
                  <a:cubicBezTo>
                    <a:pt x="44" y="56"/>
                    <a:pt x="47" y="54"/>
                    <a:pt x="49" y="51"/>
                  </a:cubicBezTo>
                  <a:cubicBezTo>
                    <a:pt x="56" y="55"/>
                    <a:pt x="56" y="55"/>
                    <a:pt x="56" y="55"/>
                  </a:cubicBezTo>
                  <a:cubicBezTo>
                    <a:pt x="64" y="41"/>
                    <a:pt x="64" y="41"/>
                    <a:pt x="64" y="41"/>
                  </a:cubicBezTo>
                  <a:cubicBezTo>
                    <a:pt x="57" y="37"/>
                    <a:pt x="57" y="37"/>
                    <a:pt x="57" y="37"/>
                  </a:cubicBezTo>
                  <a:cubicBezTo>
                    <a:pt x="58" y="34"/>
                    <a:pt x="58" y="30"/>
                    <a:pt x="57" y="27"/>
                  </a:cubicBezTo>
                  <a:close/>
                </a:path>
              </a:pathLst>
            </a:custGeom>
            <a:noFill/>
            <a:ln w="12700"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63" name="Oval 85">
              <a:extLst>
                <a:ext uri="{FF2B5EF4-FFF2-40B4-BE49-F238E27FC236}">
                  <a16:creationId xmlns:a16="http://schemas.microsoft.com/office/drawing/2014/main" xmlns="" id="{C50FF479-0484-4162-830A-65A1270BD69C}"/>
                </a:ext>
              </a:extLst>
            </p:cNvPr>
            <p:cNvSpPr>
              <a:spLocks noChangeArrowheads="1"/>
            </p:cNvSpPr>
            <p:nvPr/>
          </p:nvSpPr>
          <p:spPr bwMode="auto">
            <a:xfrm>
              <a:off x="4420" y="2341"/>
              <a:ext cx="23" cy="23"/>
            </a:xfrm>
            <a:prstGeom prst="ellipse">
              <a:avLst/>
            </a:prstGeom>
            <a:noFill/>
            <a:ln w="12700"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64" name="Freeform 86">
              <a:extLst>
                <a:ext uri="{FF2B5EF4-FFF2-40B4-BE49-F238E27FC236}">
                  <a16:creationId xmlns:a16="http://schemas.microsoft.com/office/drawing/2014/main" xmlns="" id="{360AC491-16E0-4AB6-96F7-CB8207BDC60A}"/>
                </a:ext>
              </a:extLst>
            </p:cNvPr>
            <p:cNvSpPr>
              <a:spLocks/>
            </p:cNvSpPr>
            <p:nvPr/>
          </p:nvSpPr>
          <p:spPr bwMode="auto">
            <a:xfrm>
              <a:off x="4396" y="2318"/>
              <a:ext cx="70" cy="70"/>
            </a:xfrm>
            <a:custGeom>
              <a:avLst/>
              <a:gdLst>
                <a:gd name="T0" fmla="*/ 32 w 36"/>
                <a:gd name="T1" fmla="*/ 15 h 36"/>
                <a:gd name="T2" fmla="*/ 36 w 36"/>
                <a:gd name="T3" fmla="*/ 12 h 36"/>
                <a:gd name="T4" fmla="*/ 32 w 36"/>
                <a:gd name="T5" fmla="*/ 6 h 36"/>
                <a:gd name="T6" fmla="*/ 28 w 36"/>
                <a:gd name="T7" fmla="*/ 8 h 36"/>
                <a:gd name="T8" fmla="*/ 22 w 36"/>
                <a:gd name="T9" fmla="*/ 5 h 36"/>
                <a:gd name="T10" fmla="*/ 22 w 36"/>
                <a:gd name="T11" fmla="*/ 0 h 36"/>
                <a:gd name="T12" fmla="*/ 14 w 36"/>
                <a:gd name="T13" fmla="*/ 0 h 36"/>
                <a:gd name="T14" fmla="*/ 14 w 36"/>
                <a:gd name="T15" fmla="*/ 5 h 36"/>
                <a:gd name="T16" fmla="*/ 8 w 36"/>
                <a:gd name="T17" fmla="*/ 8 h 36"/>
                <a:gd name="T18" fmla="*/ 4 w 36"/>
                <a:gd name="T19" fmla="*/ 6 h 36"/>
                <a:gd name="T20" fmla="*/ 0 w 36"/>
                <a:gd name="T21" fmla="*/ 12 h 36"/>
                <a:gd name="T22" fmla="*/ 4 w 36"/>
                <a:gd name="T23" fmla="*/ 15 h 36"/>
                <a:gd name="T24" fmla="*/ 4 w 36"/>
                <a:gd name="T25" fmla="*/ 21 h 36"/>
                <a:gd name="T26" fmla="*/ 0 w 36"/>
                <a:gd name="T27" fmla="*/ 24 h 36"/>
                <a:gd name="T28" fmla="*/ 4 w 36"/>
                <a:gd name="T29" fmla="*/ 30 h 36"/>
                <a:gd name="T30" fmla="*/ 8 w 36"/>
                <a:gd name="T31" fmla="*/ 28 h 36"/>
                <a:gd name="T32" fmla="*/ 14 w 36"/>
                <a:gd name="T33" fmla="*/ 31 h 36"/>
                <a:gd name="T34" fmla="*/ 14 w 36"/>
                <a:gd name="T35" fmla="*/ 36 h 36"/>
                <a:gd name="T36" fmla="*/ 22 w 36"/>
                <a:gd name="T37" fmla="*/ 36 h 36"/>
                <a:gd name="T38" fmla="*/ 22 w 36"/>
                <a:gd name="T39" fmla="*/ 31 h 36"/>
                <a:gd name="T40" fmla="*/ 28 w 36"/>
                <a:gd name="T41" fmla="*/ 28 h 36"/>
                <a:gd name="T42" fmla="*/ 32 w 36"/>
                <a:gd name="T43" fmla="*/ 30 h 36"/>
                <a:gd name="T44" fmla="*/ 36 w 36"/>
                <a:gd name="T45" fmla="*/ 24 h 36"/>
                <a:gd name="T46" fmla="*/ 32 w 36"/>
                <a:gd name="T47" fmla="*/ 21 h 36"/>
                <a:gd name="T48" fmla="*/ 32 w 36"/>
                <a:gd name="T49" fmla="*/ 1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36">
                  <a:moveTo>
                    <a:pt x="32" y="15"/>
                  </a:moveTo>
                  <a:cubicBezTo>
                    <a:pt x="36" y="12"/>
                    <a:pt x="36" y="12"/>
                    <a:pt x="36" y="12"/>
                  </a:cubicBezTo>
                  <a:cubicBezTo>
                    <a:pt x="32" y="6"/>
                    <a:pt x="32" y="6"/>
                    <a:pt x="32" y="6"/>
                  </a:cubicBezTo>
                  <a:cubicBezTo>
                    <a:pt x="28" y="8"/>
                    <a:pt x="28" y="8"/>
                    <a:pt x="28" y="8"/>
                  </a:cubicBezTo>
                  <a:cubicBezTo>
                    <a:pt x="26" y="6"/>
                    <a:pt x="24" y="5"/>
                    <a:pt x="22" y="5"/>
                  </a:cubicBezTo>
                  <a:cubicBezTo>
                    <a:pt x="22" y="0"/>
                    <a:pt x="22" y="0"/>
                    <a:pt x="22" y="0"/>
                  </a:cubicBezTo>
                  <a:cubicBezTo>
                    <a:pt x="14" y="0"/>
                    <a:pt x="14" y="0"/>
                    <a:pt x="14" y="0"/>
                  </a:cubicBezTo>
                  <a:cubicBezTo>
                    <a:pt x="14" y="5"/>
                    <a:pt x="14" y="5"/>
                    <a:pt x="14" y="5"/>
                  </a:cubicBezTo>
                  <a:cubicBezTo>
                    <a:pt x="12" y="5"/>
                    <a:pt x="10" y="6"/>
                    <a:pt x="8" y="8"/>
                  </a:cubicBezTo>
                  <a:cubicBezTo>
                    <a:pt x="4" y="6"/>
                    <a:pt x="4" y="6"/>
                    <a:pt x="4" y="6"/>
                  </a:cubicBezTo>
                  <a:cubicBezTo>
                    <a:pt x="0" y="12"/>
                    <a:pt x="0" y="12"/>
                    <a:pt x="0" y="12"/>
                  </a:cubicBezTo>
                  <a:cubicBezTo>
                    <a:pt x="4" y="15"/>
                    <a:pt x="4" y="15"/>
                    <a:pt x="4" y="15"/>
                  </a:cubicBezTo>
                  <a:cubicBezTo>
                    <a:pt x="4" y="17"/>
                    <a:pt x="4" y="19"/>
                    <a:pt x="4" y="21"/>
                  </a:cubicBezTo>
                  <a:cubicBezTo>
                    <a:pt x="0" y="24"/>
                    <a:pt x="0" y="24"/>
                    <a:pt x="0" y="24"/>
                  </a:cubicBezTo>
                  <a:cubicBezTo>
                    <a:pt x="4" y="30"/>
                    <a:pt x="4" y="30"/>
                    <a:pt x="4" y="30"/>
                  </a:cubicBezTo>
                  <a:cubicBezTo>
                    <a:pt x="8" y="28"/>
                    <a:pt x="8" y="28"/>
                    <a:pt x="8" y="28"/>
                  </a:cubicBezTo>
                  <a:cubicBezTo>
                    <a:pt x="10" y="30"/>
                    <a:pt x="12" y="31"/>
                    <a:pt x="14" y="31"/>
                  </a:cubicBezTo>
                  <a:cubicBezTo>
                    <a:pt x="14" y="36"/>
                    <a:pt x="14" y="36"/>
                    <a:pt x="14" y="36"/>
                  </a:cubicBezTo>
                  <a:cubicBezTo>
                    <a:pt x="22" y="36"/>
                    <a:pt x="22" y="36"/>
                    <a:pt x="22" y="36"/>
                  </a:cubicBezTo>
                  <a:cubicBezTo>
                    <a:pt x="22" y="31"/>
                    <a:pt x="22" y="31"/>
                    <a:pt x="22" y="31"/>
                  </a:cubicBezTo>
                  <a:cubicBezTo>
                    <a:pt x="24" y="31"/>
                    <a:pt x="26" y="30"/>
                    <a:pt x="28" y="28"/>
                  </a:cubicBezTo>
                  <a:cubicBezTo>
                    <a:pt x="32" y="30"/>
                    <a:pt x="32" y="30"/>
                    <a:pt x="32" y="30"/>
                  </a:cubicBezTo>
                  <a:cubicBezTo>
                    <a:pt x="36" y="24"/>
                    <a:pt x="36" y="24"/>
                    <a:pt x="36" y="24"/>
                  </a:cubicBezTo>
                  <a:cubicBezTo>
                    <a:pt x="32" y="21"/>
                    <a:pt x="32" y="21"/>
                    <a:pt x="32" y="21"/>
                  </a:cubicBezTo>
                  <a:cubicBezTo>
                    <a:pt x="32" y="19"/>
                    <a:pt x="32" y="17"/>
                    <a:pt x="32" y="15"/>
                  </a:cubicBezTo>
                  <a:close/>
                </a:path>
              </a:pathLst>
            </a:custGeom>
            <a:noFill/>
            <a:ln w="12700"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grpSp>
      <p:grpSp>
        <p:nvGrpSpPr>
          <p:cNvPr id="165" name="Group 89">
            <a:extLst>
              <a:ext uri="{FF2B5EF4-FFF2-40B4-BE49-F238E27FC236}">
                <a16:creationId xmlns:a16="http://schemas.microsoft.com/office/drawing/2014/main" xmlns="" id="{6386A17F-485E-4E85-9FED-ABA67564BAF5}"/>
              </a:ext>
            </a:extLst>
          </p:cNvPr>
          <p:cNvGrpSpPr>
            <a:grpSpLocks noChangeAspect="1"/>
          </p:cNvGrpSpPr>
          <p:nvPr/>
        </p:nvGrpSpPr>
        <p:grpSpPr bwMode="auto">
          <a:xfrm>
            <a:off x="10419629" y="2331594"/>
            <a:ext cx="328893" cy="327044"/>
            <a:chOff x="4260" y="2930"/>
            <a:chExt cx="178" cy="177"/>
          </a:xfrm>
        </p:grpSpPr>
        <p:sp>
          <p:nvSpPr>
            <p:cNvPr id="166" name="Rectangle 90">
              <a:extLst>
                <a:ext uri="{FF2B5EF4-FFF2-40B4-BE49-F238E27FC236}">
                  <a16:creationId xmlns:a16="http://schemas.microsoft.com/office/drawing/2014/main" xmlns="" id="{B82B0D9F-2710-4340-8519-592B4CDCEEBB}"/>
                </a:ext>
              </a:extLst>
            </p:cNvPr>
            <p:cNvSpPr>
              <a:spLocks noChangeArrowheads="1"/>
            </p:cNvSpPr>
            <p:nvPr/>
          </p:nvSpPr>
          <p:spPr bwMode="auto">
            <a:xfrm>
              <a:off x="4260" y="2930"/>
              <a:ext cx="178" cy="116"/>
            </a:xfrm>
            <a:prstGeom prst="rect">
              <a:avLst/>
            </a:prstGeom>
            <a:noFill/>
            <a:ln w="12700"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67" name="Line 91">
              <a:extLst>
                <a:ext uri="{FF2B5EF4-FFF2-40B4-BE49-F238E27FC236}">
                  <a16:creationId xmlns:a16="http://schemas.microsoft.com/office/drawing/2014/main" xmlns="" id="{DAC17C5E-5A62-47E7-8D3A-6EB52D0A165A}"/>
                </a:ext>
              </a:extLst>
            </p:cNvPr>
            <p:cNvSpPr>
              <a:spLocks noChangeShapeType="1"/>
            </p:cNvSpPr>
            <p:nvPr/>
          </p:nvSpPr>
          <p:spPr bwMode="auto">
            <a:xfrm>
              <a:off x="4345" y="3046"/>
              <a:ext cx="0" cy="23"/>
            </a:xfrm>
            <a:prstGeom prst="line">
              <a:avLst/>
            </a:prstGeom>
            <a:noFill/>
            <a:ln w="12700" cap="rnd">
              <a:solidFill>
                <a:sysClr val="window" lastClr="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68" name="Freeform 92">
              <a:extLst>
                <a:ext uri="{FF2B5EF4-FFF2-40B4-BE49-F238E27FC236}">
                  <a16:creationId xmlns:a16="http://schemas.microsoft.com/office/drawing/2014/main" xmlns="" id="{6A64A8E4-D5D0-4BB4-86C7-8DFC1EC464DE}"/>
                </a:ext>
              </a:extLst>
            </p:cNvPr>
            <p:cNvSpPr>
              <a:spLocks/>
            </p:cNvSpPr>
            <p:nvPr/>
          </p:nvSpPr>
          <p:spPr bwMode="auto">
            <a:xfrm>
              <a:off x="4306" y="3069"/>
              <a:ext cx="78" cy="38"/>
            </a:xfrm>
            <a:custGeom>
              <a:avLst/>
              <a:gdLst>
                <a:gd name="T0" fmla="*/ 0 w 78"/>
                <a:gd name="T1" fmla="*/ 38 h 38"/>
                <a:gd name="T2" fmla="*/ 39 w 78"/>
                <a:gd name="T3" fmla="*/ 0 h 38"/>
                <a:gd name="T4" fmla="*/ 78 w 78"/>
                <a:gd name="T5" fmla="*/ 38 h 38"/>
              </a:gdLst>
              <a:ahLst/>
              <a:cxnLst>
                <a:cxn ang="0">
                  <a:pos x="T0" y="T1"/>
                </a:cxn>
                <a:cxn ang="0">
                  <a:pos x="T2" y="T3"/>
                </a:cxn>
                <a:cxn ang="0">
                  <a:pos x="T4" y="T5"/>
                </a:cxn>
              </a:cxnLst>
              <a:rect l="0" t="0" r="r" b="b"/>
              <a:pathLst>
                <a:path w="78" h="38">
                  <a:moveTo>
                    <a:pt x="0" y="38"/>
                  </a:moveTo>
                  <a:lnTo>
                    <a:pt x="39" y="0"/>
                  </a:lnTo>
                  <a:lnTo>
                    <a:pt x="78" y="38"/>
                  </a:lnTo>
                </a:path>
              </a:pathLst>
            </a:custGeom>
            <a:noFill/>
            <a:ln w="12700"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69" name="Freeform 93">
              <a:extLst>
                <a:ext uri="{FF2B5EF4-FFF2-40B4-BE49-F238E27FC236}">
                  <a16:creationId xmlns:a16="http://schemas.microsoft.com/office/drawing/2014/main" xmlns="" id="{A772B016-D87D-4B7D-A42A-21AC8150F57A}"/>
                </a:ext>
              </a:extLst>
            </p:cNvPr>
            <p:cNvSpPr>
              <a:spLocks/>
            </p:cNvSpPr>
            <p:nvPr/>
          </p:nvSpPr>
          <p:spPr bwMode="auto">
            <a:xfrm>
              <a:off x="4275" y="2961"/>
              <a:ext cx="124" cy="46"/>
            </a:xfrm>
            <a:custGeom>
              <a:avLst/>
              <a:gdLst>
                <a:gd name="T0" fmla="*/ 0 w 124"/>
                <a:gd name="T1" fmla="*/ 31 h 46"/>
                <a:gd name="T2" fmla="*/ 31 w 124"/>
                <a:gd name="T3" fmla="*/ 31 h 46"/>
                <a:gd name="T4" fmla="*/ 47 w 124"/>
                <a:gd name="T5" fmla="*/ 11 h 46"/>
                <a:gd name="T6" fmla="*/ 62 w 124"/>
                <a:gd name="T7" fmla="*/ 46 h 46"/>
                <a:gd name="T8" fmla="*/ 82 w 124"/>
                <a:gd name="T9" fmla="*/ 23 h 46"/>
                <a:gd name="T10" fmla="*/ 97 w 124"/>
                <a:gd name="T11" fmla="*/ 38 h 46"/>
                <a:gd name="T12" fmla="*/ 124 w 124"/>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124" h="46">
                  <a:moveTo>
                    <a:pt x="0" y="31"/>
                  </a:moveTo>
                  <a:lnTo>
                    <a:pt x="31" y="31"/>
                  </a:lnTo>
                  <a:lnTo>
                    <a:pt x="47" y="11"/>
                  </a:lnTo>
                  <a:lnTo>
                    <a:pt x="62" y="46"/>
                  </a:lnTo>
                  <a:lnTo>
                    <a:pt x="82" y="23"/>
                  </a:lnTo>
                  <a:lnTo>
                    <a:pt x="97" y="38"/>
                  </a:lnTo>
                  <a:lnTo>
                    <a:pt x="124" y="0"/>
                  </a:lnTo>
                </a:path>
              </a:pathLst>
            </a:custGeom>
            <a:noFill/>
            <a:ln w="12700"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70" name="Rectangle 94">
              <a:extLst>
                <a:ext uri="{FF2B5EF4-FFF2-40B4-BE49-F238E27FC236}">
                  <a16:creationId xmlns:a16="http://schemas.microsoft.com/office/drawing/2014/main" xmlns="" id="{1F487D83-7DDA-430D-9AF0-F4550892E76E}"/>
                </a:ext>
              </a:extLst>
            </p:cNvPr>
            <p:cNvSpPr>
              <a:spLocks noChangeArrowheads="1"/>
            </p:cNvSpPr>
            <p:nvPr/>
          </p:nvSpPr>
          <p:spPr bwMode="auto">
            <a:xfrm>
              <a:off x="4275" y="2945"/>
              <a:ext cx="148" cy="85"/>
            </a:xfrm>
            <a:prstGeom prst="rect">
              <a:avLst/>
            </a:prstGeom>
            <a:noFill/>
            <a:ln w="12700"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grpSp>
      <p:grpSp>
        <p:nvGrpSpPr>
          <p:cNvPr id="171" name="Group 97">
            <a:extLst>
              <a:ext uri="{FF2B5EF4-FFF2-40B4-BE49-F238E27FC236}">
                <a16:creationId xmlns:a16="http://schemas.microsoft.com/office/drawing/2014/main" xmlns="" id="{577A5E9C-57E4-464B-A16C-5D63DE1BDE00}"/>
              </a:ext>
            </a:extLst>
          </p:cNvPr>
          <p:cNvGrpSpPr>
            <a:grpSpLocks noChangeAspect="1"/>
          </p:cNvGrpSpPr>
          <p:nvPr/>
        </p:nvGrpSpPr>
        <p:grpSpPr bwMode="auto">
          <a:xfrm>
            <a:off x="11081932" y="2969239"/>
            <a:ext cx="314111" cy="317805"/>
            <a:chOff x="4288" y="3511"/>
            <a:chExt cx="170" cy="172"/>
          </a:xfrm>
        </p:grpSpPr>
        <p:sp>
          <p:nvSpPr>
            <p:cNvPr id="172" name="Rectangle 98">
              <a:extLst>
                <a:ext uri="{FF2B5EF4-FFF2-40B4-BE49-F238E27FC236}">
                  <a16:creationId xmlns:a16="http://schemas.microsoft.com/office/drawing/2014/main" xmlns="" id="{918C540C-78F2-489C-A6D3-84E8A03AC68B}"/>
                </a:ext>
              </a:extLst>
            </p:cNvPr>
            <p:cNvSpPr>
              <a:spLocks noChangeArrowheads="1"/>
            </p:cNvSpPr>
            <p:nvPr/>
          </p:nvSpPr>
          <p:spPr bwMode="auto">
            <a:xfrm>
              <a:off x="4288" y="3629"/>
              <a:ext cx="31" cy="54"/>
            </a:xfrm>
            <a:prstGeom prst="rect">
              <a:avLst/>
            </a:prstGeom>
            <a:noFill/>
            <a:ln w="12700"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73" name="Freeform 99">
              <a:extLst>
                <a:ext uri="{FF2B5EF4-FFF2-40B4-BE49-F238E27FC236}">
                  <a16:creationId xmlns:a16="http://schemas.microsoft.com/office/drawing/2014/main" xmlns="" id="{98FE7475-55AF-4C65-BE3C-2B0B5608AC0A}"/>
                </a:ext>
              </a:extLst>
            </p:cNvPr>
            <p:cNvSpPr>
              <a:spLocks/>
            </p:cNvSpPr>
            <p:nvPr/>
          </p:nvSpPr>
          <p:spPr bwMode="auto">
            <a:xfrm>
              <a:off x="4319" y="3652"/>
              <a:ext cx="131" cy="23"/>
            </a:xfrm>
            <a:custGeom>
              <a:avLst/>
              <a:gdLst>
                <a:gd name="T0" fmla="*/ 0 w 68"/>
                <a:gd name="T1" fmla="*/ 12 h 12"/>
                <a:gd name="T2" fmla="*/ 68 w 68"/>
                <a:gd name="T3" fmla="*/ 12 h 12"/>
                <a:gd name="T4" fmla="*/ 38 w 68"/>
                <a:gd name="T5" fmla="*/ 0 h 12"/>
                <a:gd name="T6" fmla="*/ 10 w 68"/>
                <a:gd name="T7" fmla="*/ 0 h 12"/>
              </a:gdLst>
              <a:ahLst/>
              <a:cxnLst>
                <a:cxn ang="0">
                  <a:pos x="T0" y="T1"/>
                </a:cxn>
                <a:cxn ang="0">
                  <a:pos x="T2" y="T3"/>
                </a:cxn>
                <a:cxn ang="0">
                  <a:pos x="T4" y="T5"/>
                </a:cxn>
                <a:cxn ang="0">
                  <a:pos x="T6" y="T7"/>
                </a:cxn>
              </a:cxnLst>
              <a:rect l="0" t="0" r="r" b="b"/>
              <a:pathLst>
                <a:path w="68" h="12">
                  <a:moveTo>
                    <a:pt x="0" y="12"/>
                  </a:moveTo>
                  <a:cubicBezTo>
                    <a:pt x="68" y="12"/>
                    <a:pt x="68" y="12"/>
                    <a:pt x="68" y="12"/>
                  </a:cubicBezTo>
                  <a:cubicBezTo>
                    <a:pt x="68" y="6"/>
                    <a:pt x="54" y="0"/>
                    <a:pt x="38" y="0"/>
                  </a:cubicBezTo>
                  <a:cubicBezTo>
                    <a:pt x="10" y="0"/>
                    <a:pt x="10" y="0"/>
                    <a:pt x="10" y="0"/>
                  </a:cubicBezTo>
                </a:path>
              </a:pathLst>
            </a:custGeom>
            <a:noFill/>
            <a:ln w="12700"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74" name="Freeform 100">
              <a:extLst>
                <a:ext uri="{FF2B5EF4-FFF2-40B4-BE49-F238E27FC236}">
                  <a16:creationId xmlns:a16="http://schemas.microsoft.com/office/drawing/2014/main" xmlns="" id="{871ACE2A-4699-4B8E-AFC7-6A443CDD78F9}"/>
                </a:ext>
              </a:extLst>
            </p:cNvPr>
            <p:cNvSpPr>
              <a:spLocks/>
            </p:cNvSpPr>
            <p:nvPr/>
          </p:nvSpPr>
          <p:spPr bwMode="auto">
            <a:xfrm>
              <a:off x="4319" y="3637"/>
              <a:ext cx="58" cy="15"/>
            </a:xfrm>
            <a:custGeom>
              <a:avLst/>
              <a:gdLst>
                <a:gd name="T0" fmla="*/ 0 w 30"/>
                <a:gd name="T1" fmla="*/ 0 h 8"/>
                <a:gd name="T2" fmla="*/ 14 w 30"/>
                <a:gd name="T3" fmla="*/ 0 h 8"/>
                <a:gd name="T4" fmla="*/ 30 w 30"/>
                <a:gd name="T5" fmla="*/ 8 h 8"/>
              </a:gdLst>
              <a:ahLst/>
              <a:cxnLst>
                <a:cxn ang="0">
                  <a:pos x="T0" y="T1"/>
                </a:cxn>
                <a:cxn ang="0">
                  <a:pos x="T2" y="T3"/>
                </a:cxn>
                <a:cxn ang="0">
                  <a:pos x="T4" y="T5"/>
                </a:cxn>
              </a:cxnLst>
              <a:rect l="0" t="0" r="r" b="b"/>
              <a:pathLst>
                <a:path w="30" h="8">
                  <a:moveTo>
                    <a:pt x="0" y="0"/>
                  </a:moveTo>
                  <a:cubicBezTo>
                    <a:pt x="14" y="0"/>
                    <a:pt x="14" y="0"/>
                    <a:pt x="14" y="0"/>
                  </a:cubicBezTo>
                  <a:cubicBezTo>
                    <a:pt x="23" y="0"/>
                    <a:pt x="28" y="6"/>
                    <a:pt x="30" y="8"/>
                  </a:cubicBezTo>
                </a:path>
              </a:pathLst>
            </a:custGeom>
            <a:noFill/>
            <a:ln w="12700"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75" name="Freeform 101">
              <a:extLst>
                <a:ext uri="{FF2B5EF4-FFF2-40B4-BE49-F238E27FC236}">
                  <a16:creationId xmlns:a16="http://schemas.microsoft.com/office/drawing/2014/main" xmlns="" id="{E0341A2C-A84E-4E00-A58D-286A18EC2E42}"/>
                </a:ext>
              </a:extLst>
            </p:cNvPr>
            <p:cNvSpPr>
              <a:spLocks/>
            </p:cNvSpPr>
            <p:nvPr/>
          </p:nvSpPr>
          <p:spPr bwMode="auto">
            <a:xfrm>
              <a:off x="4327" y="3511"/>
              <a:ext cx="131" cy="133"/>
            </a:xfrm>
            <a:custGeom>
              <a:avLst/>
              <a:gdLst>
                <a:gd name="T0" fmla="*/ 31 w 131"/>
                <a:gd name="T1" fmla="*/ 106 h 133"/>
                <a:gd name="T2" fmla="*/ 40 w 131"/>
                <a:gd name="T3" fmla="*/ 81 h 133"/>
                <a:gd name="T4" fmla="*/ 0 w 131"/>
                <a:gd name="T5" fmla="*/ 48 h 133"/>
                <a:gd name="T6" fmla="*/ 48 w 131"/>
                <a:gd name="T7" fmla="*/ 48 h 133"/>
                <a:gd name="T8" fmla="*/ 65 w 131"/>
                <a:gd name="T9" fmla="*/ 0 h 133"/>
                <a:gd name="T10" fmla="*/ 83 w 131"/>
                <a:gd name="T11" fmla="*/ 48 h 133"/>
                <a:gd name="T12" fmla="*/ 131 w 131"/>
                <a:gd name="T13" fmla="*/ 48 h 133"/>
                <a:gd name="T14" fmla="*/ 91 w 131"/>
                <a:gd name="T15" fmla="*/ 81 h 133"/>
                <a:gd name="T16" fmla="*/ 108 w 131"/>
                <a:gd name="T17" fmla="*/ 133 h 133"/>
                <a:gd name="T18" fmla="*/ 65 w 131"/>
                <a:gd name="T19" fmla="*/ 103 h 133"/>
                <a:gd name="T20" fmla="*/ 50 w 131"/>
                <a:gd name="T21" fmla="*/ 11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133">
                  <a:moveTo>
                    <a:pt x="31" y="106"/>
                  </a:moveTo>
                  <a:lnTo>
                    <a:pt x="40" y="81"/>
                  </a:lnTo>
                  <a:lnTo>
                    <a:pt x="0" y="48"/>
                  </a:lnTo>
                  <a:lnTo>
                    <a:pt x="48" y="48"/>
                  </a:lnTo>
                  <a:lnTo>
                    <a:pt x="65" y="0"/>
                  </a:lnTo>
                  <a:lnTo>
                    <a:pt x="83" y="48"/>
                  </a:lnTo>
                  <a:lnTo>
                    <a:pt x="131" y="48"/>
                  </a:lnTo>
                  <a:lnTo>
                    <a:pt x="91" y="81"/>
                  </a:lnTo>
                  <a:lnTo>
                    <a:pt x="108" y="133"/>
                  </a:lnTo>
                  <a:lnTo>
                    <a:pt x="65" y="103"/>
                  </a:lnTo>
                  <a:lnTo>
                    <a:pt x="50" y="114"/>
                  </a:lnTo>
                </a:path>
              </a:pathLst>
            </a:custGeom>
            <a:noFill/>
            <a:ln w="12700"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grpSp>
      <p:sp>
        <p:nvSpPr>
          <p:cNvPr id="222" name="TextBox 221">
            <a:extLst>
              <a:ext uri="{FF2B5EF4-FFF2-40B4-BE49-F238E27FC236}">
                <a16:creationId xmlns:a16="http://schemas.microsoft.com/office/drawing/2014/main" xmlns="" id="{BB6F70A1-8DFC-44E4-90F1-74C28436DC22}"/>
              </a:ext>
            </a:extLst>
          </p:cNvPr>
          <p:cNvSpPr txBox="1"/>
          <p:nvPr/>
        </p:nvSpPr>
        <p:spPr>
          <a:xfrm>
            <a:off x="5459839" y="4346077"/>
            <a:ext cx="4149383" cy="215444"/>
          </a:xfrm>
          <a:prstGeom prst="rect">
            <a:avLst/>
          </a:prstGeom>
          <a:noFill/>
        </p:spPr>
        <p:txBody>
          <a:bodyPr wrap="square" lIns="0" tIns="0" rIns="0" bIns="0" rtlCol="0">
            <a:spAutoFit/>
          </a:bodyPr>
          <a:lstStyle/>
          <a:p>
            <a:r>
              <a:rPr lang="ka-GE" sz="1400" dirty="0">
                <a:solidFill>
                  <a:srgbClr val="007E7E"/>
                </a:solidFill>
                <a:latin typeface="BPG Banner ExtraSquare Caps" panose="02060504020202060204" pitchFamily="18" charset="0"/>
              </a:rPr>
              <a:t>ჰიპერტონიის პრევალენტობის შემცირება</a:t>
            </a:r>
            <a:endParaRPr lang="en-ID" sz="1400" b="1" dirty="0">
              <a:solidFill>
                <a:srgbClr val="007E7E"/>
              </a:solidFill>
              <a:latin typeface="BPG Banner ExtraSquare Caps" panose="02060504020202060204" pitchFamily="18" charset="0"/>
            </a:endParaRPr>
          </a:p>
        </p:txBody>
      </p:sp>
      <p:sp>
        <p:nvSpPr>
          <p:cNvPr id="223" name="Oval 222">
            <a:extLst>
              <a:ext uri="{FF2B5EF4-FFF2-40B4-BE49-F238E27FC236}">
                <a16:creationId xmlns:a16="http://schemas.microsoft.com/office/drawing/2014/main" xmlns="" id="{64463024-1E26-41A5-946B-034CCACEFBCD}"/>
              </a:ext>
            </a:extLst>
          </p:cNvPr>
          <p:cNvSpPr/>
          <p:nvPr/>
        </p:nvSpPr>
        <p:spPr>
          <a:xfrm>
            <a:off x="4901437" y="4212628"/>
            <a:ext cx="374214" cy="374214"/>
          </a:xfrm>
          <a:prstGeom prst="ellipse">
            <a:avLst/>
          </a:prstGeom>
          <a:solidFill>
            <a:srgbClr val="928B8B"/>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ka-GE" sz="1400" b="1" i="1" kern="0" dirty="0" smtClean="0">
                <a:solidFill>
                  <a:prstClr val="white"/>
                </a:solidFill>
                <a:latin typeface="Segoe UI"/>
              </a:rPr>
              <a:t>6</a:t>
            </a:r>
          </a:p>
        </p:txBody>
      </p:sp>
      <p:sp>
        <p:nvSpPr>
          <p:cNvPr id="224" name="TextBox 223">
            <a:extLst>
              <a:ext uri="{FF2B5EF4-FFF2-40B4-BE49-F238E27FC236}">
                <a16:creationId xmlns:a16="http://schemas.microsoft.com/office/drawing/2014/main" xmlns="" id="{73BD09C3-6A8C-4B9A-983A-B2F2E188B3DF}"/>
              </a:ext>
            </a:extLst>
          </p:cNvPr>
          <p:cNvSpPr txBox="1"/>
          <p:nvPr/>
        </p:nvSpPr>
        <p:spPr>
          <a:xfrm>
            <a:off x="6323624" y="4807669"/>
            <a:ext cx="4944157" cy="215444"/>
          </a:xfrm>
          <a:prstGeom prst="rect">
            <a:avLst/>
          </a:prstGeom>
          <a:noFill/>
        </p:spPr>
        <p:txBody>
          <a:bodyPr wrap="square" lIns="0" tIns="0" rIns="0" bIns="0" rtlCol="0">
            <a:spAutoFit/>
          </a:bodyPr>
          <a:lstStyle/>
          <a:p>
            <a:r>
              <a:rPr lang="ka-GE" sz="1400" dirty="0">
                <a:solidFill>
                  <a:srgbClr val="007E7E"/>
                </a:solidFill>
                <a:latin typeface="BPG Banner ExtraSquare Caps" panose="02060504020202060204" pitchFamily="18" charset="0"/>
              </a:rPr>
              <a:t>დიაბეტისა და სიმსუქნის პრევალენტობის შემცირება</a:t>
            </a:r>
            <a:endParaRPr lang="en-US" sz="1400" dirty="0">
              <a:solidFill>
                <a:srgbClr val="007E7E"/>
              </a:solidFill>
              <a:latin typeface="BPG Banner ExtraSquare Caps" panose="02060504020202060204" pitchFamily="18" charset="0"/>
            </a:endParaRPr>
          </a:p>
        </p:txBody>
      </p:sp>
      <p:sp>
        <p:nvSpPr>
          <p:cNvPr id="225" name="Oval 224">
            <a:extLst>
              <a:ext uri="{FF2B5EF4-FFF2-40B4-BE49-F238E27FC236}">
                <a16:creationId xmlns:a16="http://schemas.microsoft.com/office/drawing/2014/main" xmlns="" id="{FC5CCD8C-93A7-4663-9357-89C2923FD604}"/>
              </a:ext>
            </a:extLst>
          </p:cNvPr>
          <p:cNvSpPr/>
          <p:nvPr/>
        </p:nvSpPr>
        <p:spPr>
          <a:xfrm>
            <a:off x="5765641" y="4754311"/>
            <a:ext cx="374214" cy="374214"/>
          </a:xfrm>
          <a:prstGeom prst="ellipse">
            <a:avLst/>
          </a:prstGeom>
          <a:solidFill>
            <a:srgbClr val="415F8F"/>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a-GE" sz="1400" b="1" i="1" u="none" strike="noStrike" kern="0" cap="none" spc="0" normalizeH="0" baseline="0" noProof="0" dirty="0" smtClean="0">
                <a:ln>
                  <a:noFill/>
                </a:ln>
                <a:solidFill>
                  <a:prstClr val="white"/>
                </a:solidFill>
                <a:effectLst/>
                <a:uLnTx/>
                <a:uFillTx/>
                <a:latin typeface="Segoe UI"/>
              </a:rPr>
              <a:t>7</a:t>
            </a:r>
          </a:p>
        </p:txBody>
      </p:sp>
      <p:sp>
        <p:nvSpPr>
          <p:cNvPr id="226" name="TextBox 225">
            <a:extLst>
              <a:ext uri="{FF2B5EF4-FFF2-40B4-BE49-F238E27FC236}">
                <a16:creationId xmlns:a16="http://schemas.microsoft.com/office/drawing/2014/main" xmlns="" id="{3D0B8F5C-FBE2-4BDC-B714-D8E1D960177D}"/>
              </a:ext>
            </a:extLst>
          </p:cNvPr>
          <p:cNvSpPr txBox="1"/>
          <p:nvPr/>
        </p:nvSpPr>
        <p:spPr>
          <a:xfrm>
            <a:off x="7190561" y="5271880"/>
            <a:ext cx="4149383" cy="215444"/>
          </a:xfrm>
          <a:prstGeom prst="rect">
            <a:avLst/>
          </a:prstGeom>
          <a:noFill/>
        </p:spPr>
        <p:txBody>
          <a:bodyPr wrap="square" lIns="0" tIns="0" rIns="0" bIns="0" rtlCol="0">
            <a:spAutoFit/>
          </a:bodyPr>
          <a:lstStyle/>
          <a:p>
            <a:r>
              <a:rPr lang="ka-GE" sz="1400" dirty="0">
                <a:solidFill>
                  <a:srgbClr val="C00000"/>
                </a:solidFill>
                <a:latin typeface="BPG Banner ExtraSquare Caps" panose="02060504020202060204" pitchFamily="18" charset="0"/>
              </a:rPr>
              <a:t>ესენციური მედიკამენტებით უზრუნველყოფა</a:t>
            </a:r>
            <a:endParaRPr lang="en-US" sz="1400" dirty="0">
              <a:solidFill>
                <a:srgbClr val="C00000"/>
              </a:solidFill>
              <a:latin typeface="BPG Banner ExtraSquare Caps" panose="02060504020202060204" pitchFamily="18" charset="0"/>
            </a:endParaRPr>
          </a:p>
        </p:txBody>
      </p:sp>
      <p:sp>
        <p:nvSpPr>
          <p:cNvPr id="227" name="Oval 226">
            <a:extLst>
              <a:ext uri="{FF2B5EF4-FFF2-40B4-BE49-F238E27FC236}">
                <a16:creationId xmlns:a16="http://schemas.microsoft.com/office/drawing/2014/main" xmlns="" id="{BF610A08-474A-48F5-A84F-9F571EDD874F}"/>
              </a:ext>
            </a:extLst>
          </p:cNvPr>
          <p:cNvSpPr/>
          <p:nvPr/>
        </p:nvSpPr>
        <p:spPr>
          <a:xfrm>
            <a:off x="6629845" y="5240905"/>
            <a:ext cx="374214" cy="374214"/>
          </a:xfrm>
          <a:prstGeom prst="ellipse">
            <a:avLst/>
          </a:prstGeom>
          <a:solidFill>
            <a:srgbClr val="EC7474"/>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a-GE" sz="1400" b="1" i="1" u="none" strike="noStrike" kern="0" cap="none" spc="0" normalizeH="0" baseline="0" noProof="0" dirty="0" smtClean="0">
                <a:ln>
                  <a:noFill/>
                </a:ln>
                <a:solidFill>
                  <a:prstClr val="white"/>
                </a:solidFill>
                <a:effectLst/>
                <a:uLnTx/>
                <a:uFillTx/>
                <a:latin typeface="Segoe UI"/>
              </a:rPr>
              <a:t>8</a:t>
            </a:r>
            <a:endParaRPr kumimoji="0" lang="en-ID" sz="1400" b="1" i="1" u="none" strike="noStrike" kern="0" cap="none" spc="0" normalizeH="0" baseline="0" noProof="0" dirty="0" smtClean="0">
              <a:ln>
                <a:noFill/>
              </a:ln>
              <a:solidFill>
                <a:prstClr val="white"/>
              </a:solidFill>
              <a:effectLst/>
              <a:uLnTx/>
              <a:uFillTx/>
              <a:latin typeface="Segoe UI"/>
            </a:endParaRPr>
          </a:p>
        </p:txBody>
      </p:sp>
      <p:sp>
        <p:nvSpPr>
          <p:cNvPr id="228" name="TextBox 227">
            <a:extLst>
              <a:ext uri="{FF2B5EF4-FFF2-40B4-BE49-F238E27FC236}">
                <a16:creationId xmlns:a16="http://schemas.microsoft.com/office/drawing/2014/main" xmlns="" id="{878D8B2F-A5D9-4507-B28D-A0520EEE3718}"/>
              </a:ext>
            </a:extLst>
          </p:cNvPr>
          <p:cNvSpPr txBox="1"/>
          <p:nvPr/>
        </p:nvSpPr>
        <p:spPr>
          <a:xfrm>
            <a:off x="8026241" y="5760029"/>
            <a:ext cx="4149383" cy="646331"/>
          </a:xfrm>
          <a:prstGeom prst="rect">
            <a:avLst/>
          </a:prstGeom>
          <a:noFill/>
        </p:spPr>
        <p:txBody>
          <a:bodyPr wrap="square" lIns="0" tIns="0" rIns="0" bIns="0" rtlCol="0">
            <a:spAutoFit/>
          </a:bodyPr>
          <a:lstStyle/>
          <a:p>
            <a:r>
              <a:rPr lang="ka-GE" sz="1400" dirty="0" smtClean="0">
                <a:solidFill>
                  <a:srgbClr val="C00000"/>
                </a:solidFill>
                <a:latin typeface="BPG Banner ExtraSquare Caps" panose="02060504020202060204" pitchFamily="18" charset="0"/>
              </a:rPr>
              <a:t>გულ-სისხლძარღვთა </a:t>
            </a:r>
            <a:r>
              <a:rPr lang="ka-GE" sz="1400" dirty="0">
                <a:solidFill>
                  <a:srgbClr val="C00000"/>
                </a:solidFill>
                <a:latin typeface="BPG Banner ExtraSquare Caps" panose="02060504020202060204" pitchFamily="18" charset="0"/>
              </a:rPr>
              <a:t>დაავადებების </a:t>
            </a:r>
            <a:r>
              <a:rPr lang="ka-GE" sz="1400" dirty="0" smtClean="0">
                <a:solidFill>
                  <a:srgbClr val="C00000"/>
                </a:solidFill>
                <a:latin typeface="BPG Banner ExtraSquare Caps" panose="02060504020202060204" pitchFamily="18" charset="0"/>
              </a:rPr>
              <a:t>პრევენციისთვის მედიკამენტებზე </a:t>
            </a:r>
          </a:p>
          <a:p>
            <a:r>
              <a:rPr lang="ka-GE" sz="1400" dirty="0" smtClean="0">
                <a:solidFill>
                  <a:srgbClr val="C00000"/>
                </a:solidFill>
                <a:latin typeface="BPG Banner ExtraSquare Caps" panose="02060504020202060204" pitchFamily="18" charset="0"/>
              </a:rPr>
              <a:t>ხელმისაწვდომობის </a:t>
            </a:r>
            <a:r>
              <a:rPr lang="ka-GE" sz="1400" dirty="0">
                <a:solidFill>
                  <a:srgbClr val="C00000"/>
                </a:solidFill>
                <a:latin typeface="BPG Banner ExtraSquare Caps" panose="02060504020202060204" pitchFamily="18" charset="0"/>
              </a:rPr>
              <a:t>გაზრდა </a:t>
            </a:r>
            <a:endParaRPr lang="en-US" sz="1400" dirty="0">
              <a:solidFill>
                <a:srgbClr val="C00000"/>
              </a:solidFill>
              <a:latin typeface="BPG Banner ExtraSquare Caps" panose="02060504020202060204" pitchFamily="18" charset="0"/>
            </a:endParaRPr>
          </a:p>
        </p:txBody>
      </p:sp>
      <p:sp>
        <p:nvSpPr>
          <p:cNvPr id="229" name="Oval 228">
            <a:extLst>
              <a:ext uri="{FF2B5EF4-FFF2-40B4-BE49-F238E27FC236}">
                <a16:creationId xmlns:a16="http://schemas.microsoft.com/office/drawing/2014/main" xmlns="" id="{12867E6B-9CD6-4522-98C4-EF1BB12D1CD4}"/>
              </a:ext>
            </a:extLst>
          </p:cNvPr>
          <p:cNvSpPr/>
          <p:nvPr/>
        </p:nvSpPr>
        <p:spPr>
          <a:xfrm>
            <a:off x="7494049" y="5771571"/>
            <a:ext cx="374214" cy="374214"/>
          </a:xfrm>
          <a:prstGeom prst="ellipse">
            <a:avLst/>
          </a:prstGeom>
          <a:solidFill>
            <a:srgbClr val="74C77E"/>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a-GE" sz="1400" b="1" i="1" u="none" strike="noStrike" kern="0" cap="none" spc="0" normalizeH="0" baseline="0" noProof="0" dirty="0" smtClean="0">
                <a:ln>
                  <a:noFill/>
                </a:ln>
                <a:solidFill>
                  <a:prstClr val="white"/>
                </a:solidFill>
                <a:effectLst/>
                <a:uLnTx/>
                <a:uFillTx/>
                <a:latin typeface="Segoe UI"/>
              </a:rPr>
              <a:t>9</a:t>
            </a:r>
            <a:endParaRPr kumimoji="0" lang="en-ID" sz="1400" b="1" i="1" u="none" strike="noStrike" kern="0" cap="none" spc="0" normalizeH="0" baseline="0" noProof="0" dirty="0" smtClean="0">
              <a:ln>
                <a:noFill/>
              </a:ln>
              <a:solidFill>
                <a:prstClr val="white"/>
              </a:solidFill>
              <a:effectLst/>
              <a:uLnTx/>
              <a:uFillTx/>
              <a:latin typeface="Segoe UI"/>
            </a:endParaRPr>
          </a:p>
        </p:txBody>
      </p:sp>
    </p:spTree>
    <p:extLst>
      <p:ext uri="{BB962C8B-B14F-4D97-AF65-F5344CB8AC3E}">
        <p14:creationId xmlns:p14="http://schemas.microsoft.com/office/powerpoint/2010/main" val="4223430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74794" y="-19840"/>
            <a:ext cx="10969943" cy="711081"/>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pPr algn="ctr"/>
            <a:r>
              <a:rPr lang="ka-GE" sz="2400" dirty="0">
                <a:solidFill>
                  <a:srgbClr val="374957"/>
                </a:solidFill>
                <a:latin typeface="BPG Banner ExtraSquare Caps" panose="02060504020202060204" pitchFamily="18" charset="0"/>
              </a:rPr>
              <a:t>გლობალური მიზნების ინდიკატორები</a:t>
            </a:r>
            <a:endParaRPr lang="en-US" sz="2400" dirty="0">
              <a:solidFill>
                <a:srgbClr val="374957"/>
              </a:solidFill>
              <a:latin typeface="BPG Banner ExtraSquare Caps" panose="02060504020202060204" pitchFamily="18" charset="0"/>
            </a:endParaRPr>
          </a:p>
        </p:txBody>
      </p:sp>
      <p:grpSp>
        <p:nvGrpSpPr>
          <p:cNvPr id="3" name="Group 2">
            <a:extLst>
              <a:ext uri="{FF2B5EF4-FFF2-40B4-BE49-F238E27FC236}">
                <a16:creationId xmlns:a16="http://schemas.microsoft.com/office/drawing/2014/main" xmlns="" id="{0E25D989-F61E-432B-896F-75C88546F837}"/>
              </a:ext>
            </a:extLst>
          </p:cNvPr>
          <p:cNvGrpSpPr/>
          <p:nvPr/>
        </p:nvGrpSpPr>
        <p:grpSpPr>
          <a:xfrm>
            <a:off x="4976042" y="2723497"/>
            <a:ext cx="3516558" cy="3037461"/>
            <a:chOff x="12501563" y="3965576"/>
            <a:chExt cx="4078287" cy="3522661"/>
          </a:xfrm>
          <a:solidFill>
            <a:sysClr val="window" lastClr="FFFFFF">
              <a:lumMod val="50000"/>
              <a:alpha val="62000"/>
            </a:sysClr>
          </a:solidFill>
          <a:scene3d>
            <a:camera prst="perspectiveRelaxedModerately" fov="1800000">
              <a:rot lat="18600000" lon="0" rev="0"/>
            </a:camera>
            <a:lightRig rig="threePt" dir="t"/>
          </a:scene3d>
        </p:grpSpPr>
        <p:sp>
          <p:nvSpPr>
            <p:cNvPr id="4" name="Freeform 41">
              <a:extLst>
                <a:ext uri="{FF2B5EF4-FFF2-40B4-BE49-F238E27FC236}">
                  <a16:creationId xmlns:a16="http://schemas.microsoft.com/office/drawing/2014/main" xmlns="" id="{D80BC934-92D4-4BFD-8BE2-5E2A0B2FFCF6}"/>
                </a:ext>
              </a:extLst>
            </p:cNvPr>
            <p:cNvSpPr>
              <a:spLocks/>
            </p:cNvSpPr>
            <p:nvPr/>
          </p:nvSpPr>
          <p:spPr bwMode="auto">
            <a:xfrm>
              <a:off x="14700251" y="5645150"/>
              <a:ext cx="1538287" cy="1697037"/>
            </a:xfrm>
            <a:custGeom>
              <a:avLst/>
              <a:gdLst>
                <a:gd name="T0" fmla="*/ 197 w 507"/>
                <a:gd name="T1" fmla="*/ 559 h 559"/>
                <a:gd name="T2" fmla="*/ 507 w 507"/>
                <a:gd name="T3" fmla="*/ 306 h 559"/>
                <a:gd name="T4" fmla="*/ 0 w 507"/>
                <a:gd name="T5" fmla="*/ 0 h 559"/>
                <a:gd name="T6" fmla="*/ 197 w 507"/>
                <a:gd name="T7" fmla="*/ 559 h 559"/>
              </a:gdLst>
              <a:ahLst/>
              <a:cxnLst>
                <a:cxn ang="0">
                  <a:pos x="T0" y="T1"/>
                </a:cxn>
                <a:cxn ang="0">
                  <a:pos x="T2" y="T3"/>
                </a:cxn>
                <a:cxn ang="0">
                  <a:pos x="T4" y="T5"/>
                </a:cxn>
                <a:cxn ang="0">
                  <a:pos x="T6" y="T7"/>
                </a:cxn>
              </a:cxnLst>
              <a:rect l="0" t="0" r="r" b="b"/>
              <a:pathLst>
                <a:path w="507" h="559">
                  <a:moveTo>
                    <a:pt x="197" y="559"/>
                  </a:moveTo>
                  <a:cubicBezTo>
                    <a:pt x="325" y="508"/>
                    <a:pt x="432" y="419"/>
                    <a:pt x="507" y="306"/>
                  </a:cubicBezTo>
                  <a:cubicBezTo>
                    <a:pt x="0" y="0"/>
                    <a:pt x="0" y="0"/>
                    <a:pt x="0" y="0"/>
                  </a:cubicBezTo>
                  <a:lnTo>
                    <a:pt x="197" y="559"/>
                  </a:lnTo>
                  <a:close/>
                </a:path>
              </a:pathLst>
            </a:custGeom>
            <a:grpFill/>
            <a:ln w="9525">
              <a:noFill/>
              <a:round/>
              <a:headEnd/>
              <a:tailEnd/>
            </a:ln>
            <a:sp3d>
              <a:bevelT w="0" h="0"/>
            </a:sp3d>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5" name="Freeform 42">
              <a:extLst>
                <a:ext uri="{FF2B5EF4-FFF2-40B4-BE49-F238E27FC236}">
                  <a16:creationId xmlns:a16="http://schemas.microsoft.com/office/drawing/2014/main" xmlns="" id="{567A7BE4-5B81-4922-9553-42F5A5DAAA2D}"/>
                </a:ext>
              </a:extLst>
            </p:cNvPr>
            <p:cNvSpPr>
              <a:spLocks/>
            </p:cNvSpPr>
            <p:nvPr/>
          </p:nvSpPr>
          <p:spPr bwMode="auto">
            <a:xfrm>
              <a:off x="14784388" y="5219700"/>
              <a:ext cx="1795462" cy="1208087"/>
            </a:xfrm>
            <a:custGeom>
              <a:avLst/>
              <a:gdLst>
                <a:gd name="T0" fmla="*/ 586 w 591"/>
                <a:gd name="T1" fmla="*/ 0 h 398"/>
                <a:gd name="T2" fmla="*/ 0 w 591"/>
                <a:gd name="T3" fmla="*/ 92 h 398"/>
                <a:gd name="T4" fmla="*/ 508 w 591"/>
                <a:gd name="T5" fmla="*/ 398 h 398"/>
                <a:gd name="T6" fmla="*/ 591 w 591"/>
                <a:gd name="T7" fmla="*/ 76 h 398"/>
                <a:gd name="T8" fmla="*/ 586 w 591"/>
                <a:gd name="T9" fmla="*/ 0 h 398"/>
              </a:gdLst>
              <a:ahLst/>
              <a:cxnLst>
                <a:cxn ang="0">
                  <a:pos x="T0" y="T1"/>
                </a:cxn>
                <a:cxn ang="0">
                  <a:pos x="T2" y="T3"/>
                </a:cxn>
                <a:cxn ang="0">
                  <a:pos x="T4" y="T5"/>
                </a:cxn>
                <a:cxn ang="0">
                  <a:pos x="T6" y="T7"/>
                </a:cxn>
                <a:cxn ang="0">
                  <a:pos x="T8" y="T9"/>
                </a:cxn>
              </a:cxnLst>
              <a:rect l="0" t="0" r="r" b="b"/>
              <a:pathLst>
                <a:path w="591" h="398">
                  <a:moveTo>
                    <a:pt x="586" y="0"/>
                  </a:moveTo>
                  <a:cubicBezTo>
                    <a:pt x="0" y="92"/>
                    <a:pt x="0" y="92"/>
                    <a:pt x="0" y="92"/>
                  </a:cubicBezTo>
                  <a:cubicBezTo>
                    <a:pt x="508" y="398"/>
                    <a:pt x="508" y="398"/>
                    <a:pt x="508" y="398"/>
                  </a:cubicBezTo>
                  <a:cubicBezTo>
                    <a:pt x="561" y="303"/>
                    <a:pt x="591" y="193"/>
                    <a:pt x="591" y="76"/>
                  </a:cubicBezTo>
                  <a:cubicBezTo>
                    <a:pt x="591" y="50"/>
                    <a:pt x="589" y="25"/>
                    <a:pt x="586" y="0"/>
                  </a:cubicBezTo>
                  <a:close/>
                </a:path>
              </a:pathLst>
            </a:custGeom>
            <a:grpFill/>
            <a:ln w="9525">
              <a:noFill/>
              <a:round/>
              <a:headEnd/>
              <a:tailEnd/>
            </a:ln>
            <a:sp3d>
              <a:bevelT w="0" h="0"/>
            </a:sp3d>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6" name="Freeform 43">
              <a:extLst>
                <a:ext uri="{FF2B5EF4-FFF2-40B4-BE49-F238E27FC236}">
                  <a16:creationId xmlns:a16="http://schemas.microsoft.com/office/drawing/2014/main" xmlns="" id="{FE0E7C92-687C-4F74-8358-FAB9FB1A8F06}"/>
                </a:ext>
              </a:extLst>
            </p:cNvPr>
            <p:cNvSpPr>
              <a:spLocks/>
            </p:cNvSpPr>
            <p:nvPr/>
          </p:nvSpPr>
          <p:spPr bwMode="auto">
            <a:xfrm>
              <a:off x="13938250" y="5705475"/>
              <a:ext cx="1201738" cy="1782762"/>
            </a:xfrm>
            <a:custGeom>
              <a:avLst/>
              <a:gdLst>
                <a:gd name="T0" fmla="*/ 0 w 396"/>
                <a:gd name="T1" fmla="*/ 557 h 587"/>
                <a:gd name="T2" fmla="*/ 198 w 396"/>
                <a:gd name="T3" fmla="*/ 587 h 587"/>
                <a:gd name="T4" fmla="*/ 396 w 396"/>
                <a:gd name="T5" fmla="*/ 558 h 587"/>
                <a:gd name="T6" fmla="*/ 198 w 396"/>
                <a:gd name="T7" fmla="*/ 0 h 587"/>
                <a:gd name="T8" fmla="*/ 0 w 396"/>
                <a:gd name="T9" fmla="*/ 557 h 587"/>
              </a:gdLst>
              <a:ahLst/>
              <a:cxnLst>
                <a:cxn ang="0">
                  <a:pos x="T0" y="T1"/>
                </a:cxn>
                <a:cxn ang="0">
                  <a:pos x="T2" y="T3"/>
                </a:cxn>
                <a:cxn ang="0">
                  <a:pos x="T4" y="T5"/>
                </a:cxn>
                <a:cxn ang="0">
                  <a:pos x="T6" y="T7"/>
                </a:cxn>
                <a:cxn ang="0">
                  <a:pos x="T8" y="T9"/>
                </a:cxn>
              </a:cxnLst>
              <a:rect l="0" t="0" r="r" b="b"/>
              <a:pathLst>
                <a:path w="396" h="587">
                  <a:moveTo>
                    <a:pt x="0" y="557"/>
                  </a:moveTo>
                  <a:cubicBezTo>
                    <a:pt x="63" y="577"/>
                    <a:pt x="129" y="587"/>
                    <a:pt x="198" y="587"/>
                  </a:cubicBezTo>
                  <a:cubicBezTo>
                    <a:pt x="267" y="587"/>
                    <a:pt x="333" y="577"/>
                    <a:pt x="396" y="558"/>
                  </a:cubicBezTo>
                  <a:cubicBezTo>
                    <a:pt x="198" y="0"/>
                    <a:pt x="198" y="0"/>
                    <a:pt x="198" y="0"/>
                  </a:cubicBezTo>
                  <a:lnTo>
                    <a:pt x="0" y="557"/>
                  </a:lnTo>
                  <a:close/>
                </a:path>
              </a:pathLst>
            </a:custGeom>
            <a:grpFill/>
            <a:ln w="9525">
              <a:noFill/>
              <a:round/>
              <a:headEnd/>
              <a:tailEnd/>
            </a:ln>
            <a:sp3d>
              <a:bevelT w="0" h="0"/>
            </a:sp3d>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7" name="Freeform 44">
              <a:extLst>
                <a:ext uri="{FF2B5EF4-FFF2-40B4-BE49-F238E27FC236}">
                  <a16:creationId xmlns:a16="http://schemas.microsoft.com/office/drawing/2014/main" xmlns="" id="{8164B6B7-F63B-406E-8BC5-004B87000D84}"/>
                </a:ext>
              </a:extLst>
            </p:cNvPr>
            <p:cNvSpPr>
              <a:spLocks/>
            </p:cNvSpPr>
            <p:nvPr/>
          </p:nvSpPr>
          <p:spPr bwMode="auto">
            <a:xfrm>
              <a:off x="14757400" y="3968750"/>
              <a:ext cx="1782762" cy="1360486"/>
            </a:xfrm>
            <a:custGeom>
              <a:avLst/>
              <a:gdLst>
                <a:gd name="T0" fmla="*/ 587 w 587"/>
                <a:gd name="T1" fmla="*/ 356 h 448"/>
                <a:gd name="T2" fmla="*/ 389 w 587"/>
                <a:gd name="T3" fmla="*/ 0 h 448"/>
                <a:gd name="T4" fmla="*/ 0 w 587"/>
                <a:gd name="T5" fmla="*/ 448 h 448"/>
                <a:gd name="T6" fmla="*/ 587 w 587"/>
                <a:gd name="T7" fmla="*/ 356 h 448"/>
              </a:gdLst>
              <a:ahLst/>
              <a:cxnLst>
                <a:cxn ang="0">
                  <a:pos x="T0" y="T1"/>
                </a:cxn>
                <a:cxn ang="0">
                  <a:pos x="T2" y="T3"/>
                </a:cxn>
                <a:cxn ang="0">
                  <a:pos x="T4" y="T5"/>
                </a:cxn>
                <a:cxn ang="0">
                  <a:pos x="T6" y="T7"/>
                </a:cxn>
              </a:cxnLst>
              <a:rect l="0" t="0" r="r" b="b"/>
              <a:pathLst>
                <a:path w="587" h="448">
                  <a:moveTo>
                    <a:pt x="587" y="356"/>
                  </a:moveTo>
                  <a:cubicBezTo>
                    <a:pt x="559" y="217"/>
                    <a:pt x="488" y="94"/>
                    <a:pt x="389" y="0"/>
                  </a:cubicBezTo>
                  <a:cubicBezTo>
                    <a:pt x="0" y="448"/>
                    <a:pt x="0" y="448"/>
                    <a:pt x="0" y="448"/>
                  </a:cubicBezTo>
                  <a:lnTo>
                    <a:pt x="587" y="356"/>
                  </a:lnTo>
                  <a:close/>
                </a:path>
              </a:pathLst>
            </a:custGeom>
            <a:grpFill/>
            <a:ln w="9525">
              <a:noFill/>
              <a:round/>
              <a:headEnd/>
              <a:tailEnd/>
            </a:ln>
            <a:sp3d>
              <a:bevelT w="0" h="0"/>
            </a:sp3d>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8" name="Freeform 46">
              <a:extLst>
                <a:ext uri="{FF2B5EF4-FFF2-40B4-BE49-F238E27FC236}">
                  <a16:creationId xmlns:a16="http://schemas.microsoft.com/office/drawing/2014/main" xmlns="" id="{7B8FEEDB-B1BD-4E7D-9CF1-D8861275E033}"/>
                </a:ext>
              </a:extLst>
            </p:cNvPr>
            <p:cNvSpPr>
              <a:spLocks/>
            </p:cNvSpPr>
            <p:nvPr/>
          </p:nvSpPr>
          <p:spPr bwMode="auto">
            <a:xfrm>
              <a:off x="12544426" y="3965576"/>
              <a:ext cx="1779588" cy="1363662"/>
            </a:xfrm>
            <a:custGeom>
              <a:avLst/>
              <a:gdLst>
                <a:gd name="T0" fmla="*/ 197 w 586"/>
                <a:gd name="T1" fmla="*/ 0 h 449"/>
                <a:gd name="T2" fmla="*/ 0 w 586"/>
                <a:gd name="T3" fmla="*/ 354 h 449"/>
                <a:gd name="T4" fmla="*/ 586 w 586"/>
                <a:gd name="T5" fmla="*/ 449 h 449"/>
                <a:gd name="T6" fmla="*/ 197 w 586"/>
                <a:gd name="T7" fmla="*/ 0 h 449"/>
              </a:gdLst>
              <a:ahLst/>
              <a:cxnLst>
                <a:cxn ang="0">
                  <a:pos x="T0" y="T1"/>
                </a:cxn>
                <a:cxn ang="0">
                  <a:pos x="T2" y="T3"/>
                </a:cxn>
                <a:cxn ang="0">
                  <a:pos x="T4" y="T5"/>
                </a:cxn>
                <a:cxn ang="0">
                  <a:pos x="T6" y="T7"/>
                </a:cxn>
              </a:cxnLst>
              <a:rect l="0" t="0" r="r" b="b"/>
              <a:pathLst>
                <a:path w="586" h="449">
                  <a:moveTo>
                    <a:pt x="197" y="0"/>
                  </a:moveTo>
                  <a:cubicBezTo>
                    <a:pt x="98" y="93"/>
                    <a:pt x="28" y="216"/>
                    <a:pt x="0" y="354"/>
                  </a:cubicBezTo>
                  <a:cubicBezTo>
                    <a:pt x="586" y="449"/>
                    <a:pt x="586" y="449"/>
                    <a:pt x="586" y="449"/>
                  </a:cubicBezTo>
                  <a:lnTo>
                    <a:pt x="197" y="0"/>
                  </a:lnTo>
                  <a:close/>
                </a:path>
              </a:pathLst>
            </a:custGeom>
            <a:grpFill/>
            <a:ln w="9525">
              <a:noFill/>
              <a:round/>
              <a:headEnd/>
              <a:tailEnd/>
            </a:ln>
            <a:sp3d>
              <a:bevelT w="0" h="0"/>
            </a:sp3d>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9" name="Freeform 48">
              <a:extLst>
                <a:ext uri="{FF2B5EF4-FFF2-40B4-BE49-F238E27FC236}">
                  <a16:creationId xmlns:a16="http://schemas.microsoft.com/office/drawing/2014/main" xmlns="" id="{2D00DA11-9D05-491E-BEFC-24E7F0CCABE6}"/>
                </a:ext>
              </a:extLst>
            </p:cNvPr>
            <p:cNvSpPr>
              <a:spLocks/>
            </p:cNvSpPr>
            <p:nvPr/>
          </p:nvSpPr>
          <p:spPr bwMode="auto">
            <a:xfrm>
              <a:off x="12501563" y="5207000"/>
              <a:ext cx="1793874" cy="1209675"/>
            </a:xfrm>
            <a:custGeom>
              <a:avLst/>
              <a:gdLst>
                <a:gd name="T0" fmla="*/ 5 w 591"/>
                <a:gd name="T1" fmla="*/ 0 h 398"/>
                <a:gd name="T2" fmla="*/ 0 w 591"/>
                <a:gd name="T3" fmla="*/ 80 h 398"/>
                <a:gd name="T4" fmla="*/ 80 w 591"/>
                <a:gd name="T5" fmla="*/ 398 h 398"/>
                <a:gd name="T6" fmla="*/ 591 w 591"/>
                <a:gd name="T7" fmla="*/ 95 h 398"/>
                <a:gd name="T8" fmla="*/ 5 w 591"/>
                <a:gd name="T9" fmla="*/ 0 h 398"/>
              </a:gdLst>
              <a:ahLst/>
              <a:cxnLst>
                <a:cxn ang="0">
                  <a:pos x="T0" y="T1"/>
                </a:cxn>
                <a:cxn ang="0">
                  <a:pos x="T2" y="T3"/>
                </a:cxn>
                <a:cxn ang="0">
                  <a:pos x="T4" y="T5"/>
                </a:cxn>
                <a:cxn ang="0">
                  <a:pos x="T6" y="T7"/>
                </a:cxn>
                <a:cxn ang="0">
                  <a:pos x="T8" y="T9"/>
                </a:cxn>
              </a:cxnLst>
              <a:rect l="0" t="0" r="r" b="b"/>
              <a:pathLst>
                <a:path w="591" h="398">
                  <a:moveTo>
                    <a:pt x="5" y="0"/>
                  </a:moveTo>
                  <a:cubicBezTo>
                    <a:pt x="2" y="26"/>
                    <a:pt x="0" y="53"/>
                    <a:pt x="0" y="80"/>
                  </a:cubicBezTo>
                  <a:cubicBezTo>
                    <a:pt x="0" y="195"/>
                    <a:pt x="29" y="304"/>
                    <a:pt x="80" y="398"/>
                  </a:cubicBezTo>
                  <a:cubicBezTo>
                    <a:pt x="591" y="95"/>
                    <a:pt x="591" y="95"/>
                    <a:pt x="591" y="95"/>
                  </a:cubicBezTo>
                  <a:lnTo>
                    <a:pt x="5" y="0"/>
                  </a:lnTo>
                  <a:close/>
                </a:path>
              </a:pathLst>
            </a:custGeom>
            <a:grpFill/>
            <a:ln w="9525">
              <a:noFill/>
              <a:round/>
              <a:headEnd/>
              <a:tailEnd/>
            </a:ln>
            <a:sp3d>
              <a:bevelT w="0" h="0"/>
            </a:sp3d>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10" name="Freeform 49">
              <a:extLst>
                <a:ext uri="{FF2B5EF4-FFF2-40B4-BE49-F238E27FC236}">
                  <a16:creationId xmlns:a16="http://schemas.microsoft.com/office/drawing/2014/main" xmlns="" id="{425F437F-FC1E-4ED7-805A-F6B06501B243}"/>
                </a:ext>
              </a:extLst>
            </p:cNvPr>
            <p:cNvSpPr>
              <a:spLocks/>
            </p:cNvSpPr>
            <p:nvPr/>
          </p:nvSpPr>
          <p:spPr bwMode="auto">
            <a:xfrm>
              <a:off x="12833350" y="5645150"/>
              <a:ext cx="1547813" cy="1697037"/>
            </a:xfrm>
            <a:custGeom>
              <a:avLst/>
              <a:gdLst>
                <a:gd name="T0" fmla="*/ 0 w 510"/>
                <a:gd name="T1" fmla="*/ 303 h 559"/>
                <a:gd name="T2" fmla="*/ 311 w 510"/>
                <a:gd name="T3" fmla="*/ 559 h 559"/>
                <a:gd name="T4" fmla="*/ 510 w 510"/>
                <a:gd name="T5" fmla="*/ 0 h 559"/>
                <a:gd name="T6" fmla="*/ 0 w 510"/>
                <a:gd name="T7" fmla="*/ 303 h 559"/>
              </a:gdLst>
              <a:ahLst/>
              <a:cxnLst>
                <a:cxn ang="0">
                  <a:pos x="T0" y="T1"/>
                </a:cxn>
                <a:cxn ang="0">
                  <a:pos x="T2" y="T3"/>
                </a:cxn>
                <a:cxn ang="0">
                  <a:pos x="T4" y="T5"/>
                </a:cxn>
                <a:cxn ang="0">
                  <a:pos x="T6" y="T7"/>
                </a:cxn>
              </a:cxnLst>
              <a:rect l="0" t="0" r="r" b="b"/>
              <a:pathLst>
                <a:path w="510" h="559">
                  <a:moveTo>
                    <a:pt x="0" y="303"/>
                  </a:moveTo>
                  <a:cubicBezTo>
                    <a:pt x="74" y="417"/>
                    <a:pt x="183" y="507"/>
                    <a:pt x="311" y="559"/>
                  </a:cubicBezTo>
                  <a:cubicBezTo>
                    <a:pt x="510" y="0"/>
                    <a:pt x="510" y="0"/>
                    <a:pt x="510" y="0"/>
                  </a:cubicBezTo>
                  <a:lnTo>
                    <a:pt x="0" y="303"/>
                  </a:lnTo>
                  <a:close/>
                </a:path>
              </a:pathLst>
            </a:custGeom>
            <a:grpFill/>
            <a:ln w="9525">
              <a:noFill/>
              <a:round/>
              <a:headEnd/>
              <a:tailEnd/>
            </a:ln>
            <a:sp3d>
              <a:bevelT w="0" h="0"/>
            </a:sp3d>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grpSp>
      <p:sp>
        <p:nvSpPr>
          <p:cNvPr id="11" name="Freeform: Shape 102">
            <a:extLst>
              <a:ext uri="{FF2B5EF4-FFF2-40B4-BE49-F238E27FC236}">
                <a16:creationId xmlns:a16="http://schemas.microsoft.com/office/drawing/2014/main" xmlns="" id="{5C4C69AF-9D61-408E-9E00-1FBA459A7F4C}"/>
              </a:ext>
            </a:extLst>
          </p:cNvPr>
          <p:cNvSpPr/>
          <p:nvPr/>
        </p:nvSpPr>
        <p:spPr>
          <a:xfrm>
            <a:off x="3348989" y="2781430"/>
            <a:ext cx="6821554" cy="3975320"/>
          </a:xfrm>
          <a:custGeom>
            <a:avLst/>
            <a:gdLst>
              <a:gd name="connsiteX0" fmla="*/ 4983628 w 6533086"/>
              <a:gd name="connsiteY0" fmla="*/ 0 h 3900504"/>
              <a:gd name="connsiteX1" fmla="*/ 5650893 w 6533086"/>
              <a:gd name="connsiteY1" fmla="*/ 0 h 3900504"/>
              <a:gd name="connsiteX2" fmla="*/ 5505525 w 6533086"/>
              <a:gd name="connsiteY2" fmla="*/ 117102 h 3900504"/>
              <a:gd name="connsiteX3" fmla="*/ 5576339 w 6533086"/>
              <a:gd name="connsiteY3" fmla="*/ 160269 h 3900504"/>
              <a:gd name="connsiteX4" fmla="*/ 6533086 w 6533086"/>
              <a:gd name="connsiteY4" fmla="*/ 1709525 h 3900504"/>
              <a:gd name="connsiteX5" fmla="*/ 3266543 w 6533086"/>
              <a:gd name="connsiteY5" fmla="*/ 3900504 h 3900504"/>
              <a:gd name="connsiteX6" fmla="*/ 0 w 6533086"/>
              <a:gd name="connsiteY6" fmla="*/ 1709525 h 3900504"/>
              <a:gd name="connsiteX7" fmla="*/ 956748 w 6533086"/>
              <a:gd name="connsiteY7" fmla="*/ 160269 h 3900504"/>
              <a:gd name="connsiteX8" fmla="*/ 1101878 w 6533086"/>
              <a:gd name="connsiteY8" fmla="*/ 71798 h 3900504"/>
              <a:gd name="connsiteX9" fmla="*/ 1310772 w 6533086"/>
              <a:gd name="connsiteY9" fmla="*/ 218307 h 3900504"/>
              <a:gd name="connsiteX10" fmla="*/ 1170639 w 6533086"/>
              <a:gd name="connsiteY10" fmla="*/ 303732 h 3900504"/>
              <a:gd name="connsiteX11" fmla="*/ 302487 w 6533086"/>
              <a:gd name="connsiteY11" fmla="*/ 1709525 h 3900504"/>
              <a:gd name="connsiteX12" fmla="*/ 3266543 w 6533086"/>
              <a:gd name="connsiteY12" fmla="*/ 3697617 h 3900504"/>
              <a:gd name="connsiteX13" fmla="*/ 6230599 w 6533086"/>
              <a:gd name="connsiteY13" fmla="*/ 1709525 h 3900504"/>
              <a:gd name="connsiteX14" fmla="*/ 5362448 w 6533086"/>
              <a:gd name="connsiteY14" fmla="*/ 303732 h 3900504"/>
              <a:gd name="connsiteX15" fmla="*/ 5312013 w 6533086"/>
              <a:gd name="connsiteY15" fmla="*/ 272987 h 3900504"/>
              <a:gd name="connsiteX16" fmla="*/ 5206049 w 6533086"/>
              <a:gd name="connsiteY16" fmla="*/ 358346 h 390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33086" h="3900504">
                <a:moveTo>
                  <a:pt x="4983628" y="0"/>
                </a:moveTo>
                <a:lnTo>
                  <a:pt x="5650893" y="0"/>
                </a:lnTo>
                <a:lnTo>
                  <a:pt x="5505525" y="117102"/>
                </a:lnTo>
                <a:lnTo>
                  <a:pt x="5576339" y="160269"/>
                </a:lnTo>
                <a:cubicBezTo>
                  <a:pt x="6167465" y="556758"/>
                  <a:pt x="6533086" y="1104503"/>
                  <a:pt x="6533086" y="1709525"/>
                </a:cubicBezTo>
                <a:cubicBezTo>
                  <a:pt x="6533086" y="2919569"/>
                  <a:pt x="5070605" y="3900504"/>
                  <a:pt x="3266543" y="3900504"/>
                </a:cubicBezTo>
                <a:cubicBezTo>
                  <a:pt x="1462481" y="3900504"/>
                  <a:pt x="0" y="2919569"/>
                  <a:pt x="0" y="1709525"/>
                </a:cubicBezTo>
                <a:cubicBezTo>
                  <a:pt x="0" y="1104503"/>
                  <a:pt x="365620" y="556758"/>
                  <a:pt x="956748" y="160269"/>
                </a:cubicBezTo>
                <a:lnTo>
                  <a:pt x="1101878" y="71798"/>
                </a:lnTo>
                <a:lnTo>
                  <a:pt x="1310772" y="218307"/>
                </a:lnTo>
                <a:lnTo>
                  <a:pt x="1170639" y="303732"/>
                </a:lnTo>
                <a:cubicBezTo>
                  <a:pt x="634250" y="663506"/>
                  <a:pt x="302487" y="1160529"/>
                  <a:pt x="302487" y="1709525"/>
                </a:cubicBezTo>
                <a:cubicBezTo>
                  <a:pt x="302487" y="2807518"/>
                  <a:pt x="1629540" y="3697617"/>
                  <a:pt x="3266543" y="3697617"/>
                </a:cubicBezTo>
                <a:cubicBezTo>
                  <a:pt x="4903546" y="3697617"/>
                  <a:pt x="6230599" y="2807518"/>
                  <a:pt x="6230599" y="1709525"/>
                </a:cubicBezTo>
                <a:cubicBezTo>
                  <a:pt x="6230599" y="1160529"/>
                  <a:pt x="5898836" y="663506"/>
                  <a:pt x="5362448" y="303732"/>
                </a:cubicBezTo>
                <a:lnTo>
                  <a:pt x="5312013" y="272987"/>
                </a:lnTo>
                <a:lnTo>
                  <a:pt x="5206049" y="358346"/>
                </a:lnTo>
                <a:close/>
              </a:path>
            </a:pathLst>
          </a:custGeom>
          <a:solidFill>
            <a:sysClr val="window" lastClr="FFFFFF">
              <a:lumMod val="85000"/>
            </a:sysClr>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white"/>
              </a:solidFill>
              <a:effectLst/>
              <a:uLnTx/>
              <a:uFillTx/>
              <a:latin typeface="Calibri"/>
            </a:endParaRPr>
          </a:p>
        </p:txBody>
      </p:sp>
      <p:sp>
        <p:nvSpPr>
          <p:cNvPr id="12" name="TextBox 11">
            <a:extLst>
              <a:ext uri="{FF2B5EF4-FFF2-40B4-BE49-F238E27FC236}">
                <a16:creationId xmlns:a16="http://schemas.microsoft.com/office/drawing/2014/main" xmlns="" id="{459E0487-4723-4FB1-8170-6007A422598A}"/>
              </a:ext>
            </a:extLst>
          </p:cNvPr>
          <p:cNvSpPr txBox="1"/>
          <p:nvPr/>
        </p:nvSpPr>
        <p:spPr>
          <a:xfrm>
            <a:off x="1627767" y="1114334"/>
            <a:ext cx="3959688" cy="1877437"/>
          </a:xfrm>
          <a:prstGeom prst="rect">
            <a:avLst/>
          </a:prstGeom>
          <a:noFill/>
        </p:spPr>
        <p:txBody>
          <a:bodyPr wrap="square" rtlCol="0">
            <a:spAutoFit/>
          </a:bodyPr>
          <a:lstStyle/>
          <a:p>
            <a:pPr algn="ctr" defTabSz="1218987"/>
            <a:r>
              <a:rPr lang="ka-GE" sz="1600" dirty="0">
                <a:solidFill>
                  <a:srgbClr val="5A7FAC"/>
                </a:solidFill>
                <a:latin typeface="BPG Banner ExtraSquare Caps" panose="02060504020202060204" pitchFamily="18" charset="0"/>
              </a:rPr>
              <a:t>მიზანი N8 – გულ-სისხლძარღვთა დაავადებების დიაგნოზით მყოფი მოქალაქეების მინიმუმ </a:t>
            </a:r>
            <a:r>
              <a:rPr lang="ka-GE" sz="2000" dirty="0">
                <a:solidFill>
                  <a:srgbClr val="C00000"/>
                </a:solidFill>
                <a:latin typeface="BPG Banner ExtraSquare Caps" panose="02060504020202060204" pitchFamily="18" charset="0"/>
              </a:rPr>
              <a:t>50%</a:t>
            </a:r>
            <a:r>
              <a:rPr lang="ka-GE" sz="1600" dirty="0">
                <a:solidFill>
                  <a:srgbClr val="5A7FAC"/>
                </a:solidFill>
                <a:latin typeface="BPG Banner ExtraSquare Caps" panose="02060504020202060204" pitchFamily="18" charset="0"/>
              </a:rPr>
              <a:t>-მა უნდა მიიღოს მედიკამენტური თერაპია ინფარქტისა და ინსულტის პრევენციის მიზნით.</a:t>
            </a:r>
            <a:endParaRPr lang="en-US" sz="1600" dirty="0">
              <a:solidFill>
                <a:srgbClr val="5A7FAC"/>
              </a:solidFill>
              <a:latin typeface="BPG Banner ExtraSquare Caps" panose="02060504020202060204" pitchFamily="18" charset="0"/>
            </a:endParaRPr>
          </a:p>
          <a:p>
            <a:pPr algn="ctr" defTabSz="1218987"/>
            <a:endParaRPr lang="en-IN" sz="1600" b="1" dirty="0">
              <a:solidFill>
                <a:srgbClr val="5A7FAC"/>
              </a:solidFill>
              <a:latin typeface="BPG Banner ExtraSquare Caps" panose="02060504020202060204" pitchFamily="18" charset="0"/>
              <a:cs typeface="Arial" panose="020B0604020202020204" pitchFamily="34" charset="0"/>
            </a:endParaRPr>
          </a:p>
        </p:txBody>
      </p:sp>
      <p:sp>
        <p:nvSpPr>
          <p:cNvPr id="13" name="TextBox 12">
            <a:extLst>
              <a:ext uri="{FF2B5EF4-FFF2-40B4-BE49-F238E27FC236}">
                <a16:creationId xmlns:a16="http://schemas.microsoft.com/office/drawing/2014/main" xmlns="" id="{806DFA01-34C6-43F5-9972-2CCC20BF6B3F}"/>
              </a:ext>
            </a:extLst>
          </p:cNvPr>
          <p:cNvSpPr txBox="1"/>
          <p:nvPr/>
        </p:nvSpPr>
        <p:spPr>
          <a:xfrm>
            <a:off x="7317162" y="937888"/>
            <a:ext cx="4715561" cy="2123658"/>
          </a:xfrm>
          <a:prstGeom prst="rect">
            <a:avLst/>
          </a:prstGeom>
          <a:noFill/>
        </p:spPr>
        <p:txBody>
          <a:bodyPr wrap="square" rtlCol="0">
            <a:spAutoFit/>
          </a:bodyPr>
          <a:lstStyle/>
          <a:p>
            <a:pPr algn="ctr" defTabSz="1218987"/>
            <a:r>
              <a:rPr lang="ka-GE" sz="1600" dirty="0">
                <a:solidFill>
                  <a:srgbClr val="5A7FAC"/>
                </a:solidFill>
                <a:latin typeface="BPG Banner ExtraSquare Caps" panose="02060504020202060204" pitchFamily="18" charset="0"/>
              </a:rPr>
              <a:t>მიზანი N9 </a:t>
            </a:r>
            <a:r>
              <a:rPr lang="ka-GE" sz="1600" dirty="0" smtClean="0">
                <a:solidFill>
                  <a:srgbClr val="5A7FAC"/>
                </a:solidFill>
                <a:latin typeface="BPG Banner ExtraSquare Caps" panose="02060504020202060204" pitchFamily="18" charset="0"/>
              </a:rPr>
              <a:t>– ქვეყანაში არსებულ </a:t>
            </a:r>
            <a:r>
              <a:rPr lang="ka-GE" sz="1600" dirty="0">
                <a:solidFill>
                  <a:srgbClr val="5A7FAC"/>
                </a:solidFill>
                <a:latin typeface="BPG Banner ExtraSquare Caps" panose="02060504020202060204" pitchFamily="18" charset="0"/>
              </a:rPr>
              <a:t>კერძო </a:t>
            </a:r>
            <a:endParaRPr lang="ka-GE" sz="1600" dirty="0" smtClean="0">
              <a:solidFill>
                <a:srgbClr val="5A7FAC"/>
              </a:solidFill>
              <a:latin typeface="BPG Banner ExtraSquare Caps" panose="02060504020202060204" pitchFamily="18" charset="0"/>
            </a:endParaRPr>
          </a:p>
          <a:p>
            <a:pPr algn="ctr" defTabSz="1218987"/>
            <a:r>
              <a:rPr lang="ka-GE" sz="1600" dirty="0" smtClean="0">
                <a:solidFill>
                  <a:srgbClr val="5A7FAC"/>
                </a:solidFill>
                <a:latin typeface="BPG Banner ExtraSquare Caps" panose="02060504020202060204" pitchFamily="18" charset="0"/>
              </a:rPr>
              <a:t>და </a:t>
            </a:r>
            <a:r>
              <a:rPr lang="ka-GE" sz="1600" dirty="0">
                <a:solidFill>
                  <a:srgbClr val="5A7FAC"/>
                </a:solidFill>
                <a:latin typeface="BPG Banner ExtraSquare Caps" panose="02060504020202060204" pitchFamily="18" charset="0"/>
              </a:rPr>
              <a:t>სახელმწიფო დაწესებულებებში აუცილებელია  არსებობდეს </a:t>
            </a:r>
            <a:r>
              <a:rPr lang="ka-GE" sz="2000" dirty="0">
                <a:solidFill>
                  <a:srgbClr val="C00000"/>
                </a:solidFill>
                <a:latin typeface="BPG Banner ExtraSquare Caps" panose="02060504020202060204" pitchFamily="18" charset="0"/>
              </a:rPr>
              <a:t>80%</a:t>
            </a:r>
            <a:r>
              <a:rPr lang="ka-GE" sz="1600" dirty="0">
                <a:solidFill>
                  <a:srgbClr val="5A7FAC"/>
                </a:solidFill>
                <a:latin typeface="BPG Banner ExtraSquare Caps" panose="02060504020202060204" pitchFamily="18" charset="0"/>
              </a:rPr>
              <a:t> </a:t>
            </a:r>
            <a:r>
              <a:rPr lang="ka-GE" sz="1600" dirty="0" smtClean="0">
                <a:solidFill>
                  <a:srgbClr val="5A7FAC"/>
                </a:solidFill>
                <a:latin typeface="BPG Banner ExtraSquare Caps" panose="02060504020202060204" pitchFamily="18" charset="0"/>
              </a:rPr>
              <a:t>-იანი ხელმისაწვდომობა ბაზისურ ტექნოლოგიებსა </a:t>
            </a:r>
            <a:r>
              <a:rPr lang="ka-GE" sz="1600" dirty="0">
                <a:solidFill>
                  <a:srgbClr val="5A7FAC"/>
                </a:solidFill>
                <a:latin typeface="BPG Banner ExtraSquare Caps" panose="02060504020202060204" pitchFamily="18" charset="0"/>
              </a:rPr>
              <a:t>და </a:t>
            </a:r>
            <a:r>
              <a:rPr lang="ka-GE" sz="1600" dirty="0" smtClean="0">
                <a:solidFill>
                  <a:srgbClr val="5A7FAC"/>
                </a:solidFill>
                <a:latin typeface="BPG Banner ExtraSquare Caps" panose="02060504020202060204" pitchFamily="18" charset="0"/>
              </a:rPr>
              <a:t>ესენციურ მედიკამენტებზე, ქრონიკული </a:t>
            </a:r>
            <a:r>
              <a:rPr lang="ka-GE" sz="1600" dirty="0">
                <a:solidFill>
                  <a:srgbClr val="5A7FAC"/>
                </a:solidFill>
                <a:latin typeface="BPG Banner ExtraSquare Caps" panose="02060504020202060204" pitchFamily="18" charset="0"/>
              </a:rPr>
              <a:t>დაავადებების სამკურნალოდ. </a:t>
            </a:r>
            <a:endParaRPr lang="en-US" sz="1600" dirty="0">
              <a:solidFill>
                <a:srgbClr val="5A7FAC"/>
              </a:solidFill>
              <a:latin typeface="BPG Banner ExtraSquare Caps" panose="02060504020202060204" pitchFamily="18" charset="0"/>
            </a:endParaRPr>
          </a:p>
          <a:p>
            <a:pPr algn="ctr" defTabSz="1218987"/>
            <a:endParaRPr lang="en-IN" sz="1600" b="1" dirty="0">
              <a:solidFill>
                <a:srgbClr val="5A7FAC"/>
              </a:solidFill>
              <a:latin typeface="BPG Banner ExtraSquare Caps" panose="0206050402020206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xmlns="" id="{1660F2DB-CF7D-4B4A-99A5-CCDE8EEF83BA}"/>
              </a:ext>
            </a:extLst>
          </p:cNvPr>
          <p:cNvGrpSpPr/>
          <p:nvPr/>
        </p:nvGrpSpPr>
        <p:grpSpPr>
          <a:xfrm>
            <a:off x="4193743" y="2948648"/>
            <a:ext cx="5012704" cy="3062962"/>
            <a:chOff x="4519694" y="1142185"/>
            <a:chExt cx="7136304" cy="4421877"/>
          </a:xfrm>
        </p:grpSpPr>
        <p:sp>
          <p:nvSpPr>
            <p:cNvPr id="22" name="Freeform 5">
              <a:extLst>
                <a:ext uri="{FF2B5EF4-FFF2-40B4-BE49-F238E27FC236}">
                  <a16:creationId xmlns:a16="http://schemas.microsoft.com/office/drawing/2014/main" xmlns="" id="{E4CC5D11-0983-421B-AED4-861B332B5A4B}"/>
                </a:ext>
              </a:extLst>
            </p:cNvPr>
            <p:cNvSpPr>
              <a:spLocks/>
            </p:cNvSpPr>
            <p:nvPr/>
          </p:nvSpPr>
          <p:spPr bwMode="auto">
            <a:xfrm>
              <a:off x="10478263" y="2626131"/>
              <a:ext cx="55916" cy="305209"/>
            </a:xfrm>
            <a:custGeom>
              <a:avLst/>
              <a:gdLst>
                <a:gd name="T0" fmla="*/ 0 w 25"/>
                <a:gd name="T1" fmla="*/ 1 h 137"/>
                <a:gd name="T2" fmla="*/ 0 w 25"/>
                <a:gd name="T3" fmla="*/ 26 h 137"/>
                <a:gd name="T4" fmla="*/ 24 w 25"/>
                <a:gd name="T5" fmla="*/ 137 h 137"/>
                <a:gd name="T6" fmla="*/ 25 w 25"/>
                <a:gd name="T7" fmla="*/ 105 h 137"/>
                <a:gd name="T8" fmla="*/ 12 w 25"/>
                <a:gd name="T9" fmla="*/ 0 h 137"/>
                <a:gd name="T10" fmla="*/ 0 w 25"/>
                <a:gd name="T11" fmla="*/ 1 h 137"/>
              </a:gdLst>
              <a:ahLst/>
              <a:cxnLst>
                <a:cxn ang="0">
                  <a:pos x="T0" y="T1"/>
                </a:cxn>
                <a:cxn ang="0">
                  <a:pos x="T2" y="T3"/>
                </a:cxn>
                <a:cxn ang="0">
                  <a:pos x="T4" y="T5"/>
                </a:cxn>
                <a:cxn ang="0">
                  <a:pos x="T6" y="T7"/>
                </a:cxn>
                <a:cxn ang="0">
                  <a:pos x="T8" y="T9"/>
                </a:cxn>
                <a:cxn ang="0">
                  <a:pos x="T10" y="T11"/>
                </a:cxn>
              </a:cxnLst>
              <a:rect l="0" t="0" r="r" b="b"/>
              <a:pathLst>
                <a:path w="25" h="137">
                  <a:moveTo>
                    <a:pt x="0" y="1"/>
                  </a:moveTo>
                  <a:cubicBezTo>
                    <a:pt x="0" y="26"/>
                    <a:pt x="0" y="26"/>
                    <a:pt x="0" y="26"/>
                  </a:cubicBezTo>
                  <a:cubicBezTo>
                    <a:pt x="13" y="62"/>
                    <a:pt x="21" y="99"/>
                    <a:pt x="24" y="137"/>
                  </a:cubicBezTo>
                  <a:cubicBezTo>
                    <a:pt x="25" y="126"/>
                    <a:pt x="25" y="115"/>
                    <a:pt x="25" y="105"/>
                  </a:cubicBezTo>
                  <a:cubicBezTo>
                    <a:pt x="25" y="69"/>
                    <a:pt x="20" y="34"/>
                    <a:pt x="12" y="0"/>
                  </a:cubicBezTo>
                  <a:lnTo>
                    <a:pt x="0" y="1"/>
                  </a:lnTo>
                  <a:close/>
                </a:path>
              </a:pathLst>
            </a:custGeom>
            <a:solidFill>
              <a:srgbClr val="4F81BD">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23" name="Freeform 6">
              <a:extLst>
                <a:ext uri="{FF2B5EF4-FFF2-40B4-BE49-F238E27FC236}">
                  <a16:creationId xmlns:a16="http://schemas.microsoft.com/office/drawing/2014/main" xmlns="" id="{B2735816-F8B0-4C35-AAD8-8D04247ACE3D}"/>
                </a:ext>
              </a:extLst>
            </p:cNvPr>
            <p:cNvSpPr>
              <a:spLocks/>
            </p:cNvSpPr>
            <p:nvPr/>
          </p:nvSpPr>
          <p:spPr bwMode="auto">
            <a:xfrm>
              <a:off x="9666312" y="1710503"/>
              <a:ext cx="763023" cy="866701"/>
            </a:xfrm>
            <a:custGeom>
              <a:avLst/>
              <a:gdLst>
                <a:gd name="T0" fmla="*/ 7 w 343"/>
                <a:gd name="T1" fmla="*/ 0 h 389"/>
                <a:gd name="T2" fmla="*/ 0 w 343"/>
                <a:gd name="T3" fmla="*/ 6 h 389"/>
                <a:gd name="T4" fmla="*/ 0 w 343"/>
                <a:gd name="T5" fmla="*/ 61 h 389"/>
                <a:gd name="T6" fmla="*/ 343 w 343"/>
                <a:gd name="T7" fmla="*/ 389 h 389"/>
                <a:gd name="T8" fmla="*/ 343 w 343"/>
                <a:gd name="T9" fmla="*/ 325 h 389"/>
                <a:gd name="T10" fmla="*/ 7 w 343"/>
                <a:gd name="T11" fmla="*/ 0 h 389"/>
              </a:gdLst>
              <a:ahLst/>
              <a:cxnLst>
                <a:cxn ang="0">
                  <a:pos x="T0" y="T1"/>
                </a:cxn>
                <a:cxn ang="0">
                  <a:pos x="T2" y="T3"/>
                </a:cxn>
                <a:cxn ang="0">
                  <a:pos x="T4" y="T5"/>
                </a:cxn>
                <a:cxn ang="0">
                  <a:pos x="T6" y="T7"/>
                </a:cxn>
                <a:cxn ang="0">
                  <a:pos x="T8" y="T9"/>
                </a:cxn>
                <a:cxn ang="0">
                  <a:pos x="T10" y="T11"/>
                </a:cxn>
              </a:cxnLst>
              <a:rect l="0" t="0" r="r" b="b"/>
              <a:pathLst>
                <a:path w="343" h="389">
                  <a:moveTo>
                    <a:pt x="7" y="0"/>
                  </a:moveTo>
                  <a:cubicBezTo>
                    <a:pt x="0" y="6"/>
                    <a:pt x="0" y="6"/>
                    <a:pt x="0" y="6"/>
                  </a:cubicBezTo>
                  <a:cubicBezTo>
                    <a:pt x="0" y="61"/>
                    <a:pt x="0" y="61"/>
                    <a:pt x="0" y="61"/>
                  </a:cubicBezTo>
                  <a:cubicBezTo>
                    <a:pt x="156" y="142"/>
                    <a:pt x="279" y="265"/>
                    <a:pt x="343" y="389"/>
                  </a:cubicBezTo>
                  <a:cubicBezTo>
                    <a:pt x="343" y="325"/>
                    <a:pt x="343" y="325"/>
                    <a:pt x="343" y="325"/>
                  </a:cubicBezTo>
                  <a:cubicBezTo>
                    <a:pt x="280" y="203"/>
                    <a:pt x="160" y="82"/>
                    <a:pt x="7" y="0"/>
                  </a:cubicBezTo>
                  <a:close/>
                </a:path>
              </a:pathLst>
            </a:custGeom>
            <a:solidFill>
              <a:srgbClr val="4F81BD">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24" name="Freeform 9">
              <a:extLst>
                <a:ext uri="{FF2B5EF4-FFF2-40B4-BE49-F238E27FC236}">
                  <a16:creationId xmlns:a16="http://schemas.microsoft.com/office/drawing/2014/main" xmlns="" id="{88159AE5-A6EC-4E44-93D9-72BAFD2D71EA}"/>
                </a:ext>
              </a:extLst>
            </p:cNvPr>
            <p:cNvSpPr>
              <a:spLocks/>
            </p:cNvSpPr>
            <p:nvPr/>
          </p:nvSpPr>
          <p:spPr bwMode="auto">
            <a:xfrm>
              <a:off x="5746357" y="1661130"/>
              <a:ext cx="774671" cy="864371"/>
            </a:xfrm>
            <a:custGeom>
              <a:avLst/>
              <a:gdLst>
                <a:gd name="T0" fmla="*/ 340 w 348"/>
                <a:gd name="T1" fmla="*/ 0 h 388"/>
                <a:gd name="T2" fmla="*/ 0 w 348"/>
                <a:gd name="T3" fmla="*/ 324 h 388"/>
                <a:gd name="T4" fmla="*/ 0 w 348"/>
                <a:gd name="T5" fmla="*/ 388 h 388"/>
                <a:gd name="T6" fmla="*/ 348 w 348"/>
                <a:gd name="T7" fmla="*/ 60 h 388"/>
                <a:gd name="T8" fmla="*/ 348 w 348"/>
                <a:gd name="T9" fmla="*/ 6 h 388"/>
                <a:gd name="T10" fmla="*/ 340 w 348"/>
                <a:gd name="T11" fmla="*/ 0 h 388"/>
              </a:gdLst>
              <a:ahLst/>
              <a:cxnLst>
                <a:cxn ang="0">
                  <a:pos x="T0" y="T1"/>
                </a:cxn>
                <a:cxn ang="0">
                  <a:pos x="T2" y="T3"/>
                </a:cxn>
                <a:cxn ang="0">
                  <a:pos x="T4" y="T5"/>
                </a:cxn>
                <a:cxn ang="0">
                  <a:pos x="T6" y="T7"/>
                </a:cxn>
                <a:cxn ang="0">
                  <a:pos x="T8" y="T9"/>
                </a:cxn>
                <a:cxn ang="0">
                  <a:pos x="T10" y="T11"/>
                </a:cxn>
              </a:cxnLst>
              <a:rect l="0" t="0" r="r" b="b"/>
              <a:pathLst>
                <a:path w="348" h="388">
                  <a:moveTo>
                    <a:pt x="340" y="0"/>
                  </a:moveTo>
                  <a:cubicBezTo>
                    <a:pt x="184" y="83"/>
                    <a:pt x="62" y="199"/>
                    <a:pt x="0" y="324"/>
                  </a:cubicBezTo>
                  <a:cubicBezTo>
                    <a:pt x="0" y="388"/>
                    <a:pt x="0" y="388"/>
                    <a:pt x="0" y="388"/>
                  </a:cubicBezTo>
                  <a:cubicBezTo>
                    <a:pt x="63" y="261"/>
                    <a:pt x="188" y="143"/>
                    <a:pt x="348" y="60"/>
                  </a:cubicBezTo>
                  <a:cubicBezTo>
                    <a:pt x="348" y="6"/>
                    <a:pt x="348" y="6"/>
                    <a:pt x="348" y="6"/>
                  </a:cubicBezTo>
                  <a:lnTo>
                    <a:pt x="340" y="0"/>
                  </a:lnTo>
                  <a:close/>
                </a:path>
              </a:pathLst>
            </a:custGeom>
            <a:solidFill>
              <a:srgbClr val="4F81BD">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grpSp>
          <p:nvGrpSpPr>
            <p:cNvPr id="25" name="Group 24">
              <a:extLst>
                <a:ext uri="{FF2B5EF4-FFF2-40B4-BE49-F238E27FC236}">
                  <a16:creationId xmlns:a16="http://schemas.microsoft.com/office/drawing/2014/main" xmlns="" id="{6F5A4DCE-3BB1-4EC1-AE73-9C9C6CC0101D}"/>
                </a:ext>
              </a:extLst>
            </p:cNvPr>
            <p:cNvGrpSpPr/>
            <p:nvPr/>
          </p:nvGrpSpPr>
          <p:grpSpPr>
            <a:xfrm>
              <a:off x="4519694" y="1142185"/>
              <a:ext cx="7136304" cy="4259955"/>
              <a:chOff x="4519694" y="1142184"/>
              <a:chExt cx="7136303" cy="4259953"/>
            </a:xfrm>
            <a:gradFill>
              <a:gsLst>
                <a:gs pos="0">
                  <a:srgbClr val="4F81BD">
                    <a:lumMod val="61000"/>
                    <a:lumOff val="39000"/>
                  </a:srgbClr>
                </a:gs>
                <a:gs pos="100000">
                  <a:srgbClr val="4F81BD">
                    <a:lumMod val="75000"/>
                  </a:srgbClr>
                </a:gs>
              </a:gsLst>
              <a:lin ang="2700000" scaled="1"/>
            </a:gradFill>
          </p:grpSpPr>
          <p:sp>
            <p:nvSpPr>
              <p:cNvPr id="38" name="Freeform 11">
                <a:extLst>
                  <a:ext uri="{FF2B5EF4-FFF2-40B4-BE49-F238E27FC236}">
                    <a16:creationId xmlns:a16="http://schemas.microsoft.com/office/drawing/2014/main" xmlns="" id="{68A2F665-AA10-4CD8-838E-C585F22554AA}"/>
                  </a:ext>
                </a:extLst>
              </p:cNvPr>
              <p:cNvSpPr>
                <a:spLocks/>
              </p:cNvSpPr>
              <p:nvPr/>
            </p:nvSpPr>
            <p:spPr bwMode="auto">
              <a:xfrm>
                <a:off x="4713122" y="1142184"/>
                <a:ext cx="1840574" cy="1238311"/>
              </a:xfrm>
              <a:custGeom>
                <a:avLst/>
                <a:gdLst>
                  <a:gd name="T0" fmla="*/ 827 w 827"/>
                  <a:gd name="T1" fmla="*/ 209 h 556"/>
                  <a:gd name="T2" fmla="*/ 546 w 827"/>
                  <a:gd name="T3" fmla="*/ 0 h 556"/>
                  <a:gd name="T4" fmla="*/ 0 w 827"/>
                  <a:gd name="T5" fmla="*/ 511 h 556"/>
                  <a:gd name="T6" fmla="*/ 480 w 827"/>
                  <a:gd name="T7" fmla="*/ 556 h 556"/>
                  <a:gd name="T8" fmla="*/ 827 w 827"/>
                  <a:gd name="T9" fmla="*/ 209 h 556"/>
                </a:gdLst>
                <a:ahLst/>
                <a:cxnLst>
                  <a:cxn ang="0">
                    <a:pos x="T0" y="T1"/>
                  </a:cxn>
                  <a:cxn ang="0">
                    <a:pos x="T2" y="T3"/>
                  </a:cxn>
                  <a:cxn ang="0">
                    <a:pos x="T4" y="T5"/>
                  </a:cxn>
                  <a:cxn ang="0">
                    <a:pos x="T6" y="T7"/>
                  </a:cxn>
                  <a:cxn ang="0">
                    <a:pos x="T8" y="T9"/>
                  </a:cxn>
                </a:cxnLst>
                <a:rect l="0" t="0" r="r" b="b"/>
                <a:pathLst>
                  <a:path w="827" h="556">
                    <a:moveTo>
                      <a:pt x="827" y="209"/>
                    </a:moveTo>
                    <a:cubicBezTo>
                      <a:pt x="546" y="0"/>
                      <a:pt x="546" y="0"/>
                      <a:pt x="546" y="0"/>
                    </a:cubicBezTo>
                    <a:cubicBezTo>
                      <a:pt x="291" y="129"/>
                      <a:pt x="98" y="306"/>
                      <a:pt x="0" y="511"/>
                    </a:cubicBezTo>
                    <a:cubicBezTo>
                      <a:pt x="480" y="556"/>
                      <a:pt x="480" y="556"/>
                      <a:pt x="480" y="556"/>
                    </a:cubicBezTo>
                    <a:cubicBezTo>
                      <a:pt x="542" y="419"/>
                      <a:pt x="664" y="299"/>
                      <a:pt x="827" y="2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39" name="Freeform 12">
                <a:extLst>
                  <a:ext uri="{FF2B5EF4-FFF2-40B4-BE49-F238E27FC236}">
                    <a16:creationId xmlns:a16="http://schemas.microsoft.com/office/drawing/2014/main" xmlns="" id="{323AF73E-7047-4552-81B0-94F261151529}"/>
                  </a:ext>
                </a:extLst>
              </p:cNvPr>
              <p:cNvSpPr>
                <a:spLocks/>
              </p:cNvSpPr>
              <p:nvPr/>
            </p:nvSpPr>
            <p:spPr bwMode="auto">
              <a:xfrm>
                <a:off x="9666312" y="1253853"/>
                <a:ext cx="1823101" cy="1231322"/>
              </a:xfrm>
              <a:custGeom>
                <a:avLst/>
                <a:gdLst>
                  <a:gd name="T0" fmla="*/ 343 w 819"/>
                  <a:gd name="T1" fmla="*/ 553 h 553"/>
                  <a:gd name="T2" fmla="*/ 819 w 819"/>
                  <a:gd name="T3" fmla="*/ 505 h 553"/>
                  <a:gd name="T4" fmla="*/ 275 w 819"/>
                  <a:gd name="T5" fmla="*/ 0 h 553"/>
                  <a:gd name="T6" fmla="*/ 0 w 819"/>
                  <a:gd name="T7" fmla="*/ 211 h 553"/>
                  <a:gd name="T8" fmla="*/ 343 w 819"/>
                  <a:gd name="T9" fmla="*/ 553 h 553"/>
                </a:gdLst>
                <a:ahLst/>
                <a:cxnLst>
                  <a:cxn ang="0">
                    <a:pos x="T0" y="T1"/>
                  </a:cxn>
                  <a:cxn ang="0">
                    <a:pos x="T2" y="T3"/>
                  </a:cxn>
                  <a:cxn ang="0">
                    <a:pos x="T4" y="T5"/>
                  </a:cxn>
                  <a:cxn ang="0">
                    <a:pos x="T6" y="T7"/>
                  </a:cxn>
                  <a:cxn ang="0">
                    <a:pos x="T8" y="T9"/>
                  </a:cxn>
                </a:cxnLst>
                <a:rect l="0" t="0" r="r" b="b"/>
                <a:pathLst>
                  <a:path w="819" h="553">
                    <a:moveTo>
                      <a:pt x="343" y="553"/>
                    </a:moveTo>
                    <a:cubicBezTo>
                      <a:pt x="819" y="505"/>
                      <a:pt x="819" y="505"/>
                      <a:pt x="819" y="505"/>
                    </a:cubicBezTo>
                    <a:cubicBezTo>
                      <a:pt x="720" y="303"/>
                      <a:pt x="527" y="128"/>
                      <a:pt x="275" y="0"/>
                    </a:cubicBezTo>
                    <a:cubicBezTo>
                      <a:pt x="0" y="211"/>
                      <a:pt x="0" y="211"/>
                      <a:pt x="0" y="211"/>
                    </a:cubicBezTo>
                    <a:cubicBezTo>
                      <a:pt x="160" y="300"/>
                      <a:pt x="281" y="418"/>
                      <a:pt x="343" y="5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40" name="Freeform 13">
                <a:extLst>
                  <a:ext uri="{FF2B5EF4-FFF2-40B4-BE49-F238E27FC236}">
                    <a16:creationId xmlns:a16="http://schemas.microsoft.com/office/drawing/2014/main" xmlns="" id="{87979566-7ECA-4BC4-8480-B5D13B4E8684}"/>
                  </a:ext>
                </a:extLst>
              </p:cNvPr>
              <p:cNvSpPr>
                <a:spLocks/>
              </p:cNvSpPr>
              <p:nvPr/>
            </p:nvSpPr>
            <p:spPr bwMode="auto">
              <a:xfrm>
                <a:off x="4519694" y="2503813"/>
                <a:ext cx="1333834" cy="1474790"/>
              </a:xfrm>
              <a:custGeom>
                <a:avLst/>
                <a:gdLst>
                  <a:gd name="T0" fmla="*/ 508 w 599"/>
                  <a:gd name="T1" fmla="*/ 198 h 662"/>
                  <a:gd name="T2" fmla="*/ 533 w 599"/>
                  <a:gd name="T3" fmla="*/ 47 h 662"/>
                  <a:gd name="T4" fmla="*/ 50 w 599"/>
                  <a:gd name="T5" fmla="*/ 0 h 662"/>
                  <a:gd name="T6" fmla="*/ 0 w 599"/>
                  <a:gd name="T7" fmla="*/ 261 h 662"/>
                  <a:gd name="T8" fmla="*/ 123 w 599"/>
                  <a:gd name="T9" fmla="*/ 662 h 662"/>
                  <a:gd name="T10" fmla="*/ 599 w 599"/>
                  <a:gd name="T11" fmla="*/ 483 h 662"/>
                  <a:gd name="T12" fmla="*/ 508 w 599"/>
                  <a:gd name="T13" fmla="*/ 198 h 662"/>
                </a:gdLst>
                <a:ahLst/>
                <a:cxnLst>
                  <a:cxn ang="0">
                    <a:pos x="T0" y="T1"/>
                  </a:cxn>
                  <a:cxn ang="0">
                    <a:pos x="T2" y="T3"/>
                  </a:cxn>
                  <a:cxn ang="0">
                    <a:pos x="T4" y="T5"/>
                  </a:cxn>
                  <a:cxn ang="0">
                    <a:pos x="T6" y="T7"/>
                  </a:cxn>
                  <a:cxn ang="0">
                    <a:pos x="T8" y="T9"/>
                  </a:cxn>
                  <a:cxn ang="0">
                    <a:pos x="T10" y="T11"/>
                  </a:cxn>
                  <a:cxn ang="0">
                    <a:pos x="T12" y="T13"/>
                  </a:cxn>
                </a:cxnLst>
                <a:rect l="0" t="0" r="r" b="b"/>
                <a:pathLst>
                  <a:path w="599" h="662">
                    <a:moveTo>
                      <a:pt x="508" y="198"/>
                    </a:moveTo>
                    <a:cubicBezTo>
                      <a:pt x="508" y="146"/>
                      <a:pt x="517" y="95"/>
                      <a:pt x="533" y="47"/>
                    </a:cubicBezTo>
                    <a:cubicBezTo>
                      <a:pt x="50" y="0"/>
                      <a:pt x="50" y="0"/>
                      <a:pt x="50" y="0"/>
                    </a:cubicBezTo>
                    <a:cubicBezTo>
                      <a:pt x="17" y="83"/>
                      <a:pt x="0" y="171"/>
                      <a:pt x="0" y="261"/>
                    </a:cubicBezTo>
                    <a:cubicBezTo>
                      <a:pt x="0" y="403"/>
                      <a:pt x="43" y="538"/>
                      <a:pt x="123" y="662"/>
                    </a:cubicBezTo>
                    <a:cubicBezTo>
                      <a:pt x="599" y="483"/>
                      <a:pt x="599" y="483"/>
                      <a:pt x="599" y="483"/>
                    </a:cubicBezTo>
                    <a:cubicBezTo>
                      <a:pt x="540" y="396"/>
                      <a:pt x="508" y="299"/>
                      <a:pt x="508"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41" name="Freeform 15">
                <a:extLst>
                  <a:ext uri="{FF2B5EF4-FFF2-40B4-BE49-F238E27FC236}">
                    <a16:creationId xmlns:a16="http://schemas.microsoft.com/office/drawing/2014/main" xmlns="" id="{E9699BBB-F253-42E4-9135-A847F8CD051D}"/>
                  </a:ext>
                </a:extLst>
              </p:cNvPr>
              <p:cNvSpPr>
                <a:spLocks/>
              </p:cNvSpPr>
              <p:nvPr/>
            </p:nvSpPr>
            <p:spPr bwMode="auto">
              <a:xfrm>
                <a:off x="10322163" y="2521287"/>
                <a:ext cx="1333834" cy="1457316"/>
              </a:xfrm>
              <a:custGeom>
                <a:avLst/>
                <a:gdLst>
                  <a:gd name="T0" fmla="*/ 94 w 599"/>
                  <a:gd name="T1" fmla="*/ 190 h 654"/>
                  <a:gd name="T2" fmla="*/ 0 w 599"/>
                  <a:gd name="T3" fmla="*/ 479 h 654"/>
                  <a:gd name="T4" fmla="*/ 476 w 599"/>
                  <a:gd name="T5" fmla="*/ 654 h 654"/>
                  <a:gd name="T6" fmla="*/ 599 w 599"/>
                  <a:gd name="T7" fmla="*/ 253 h 654"/>
                  <a:gd name="T8" fmla="*/ 552 w 599"/>
                  <a:gd name="T9" fmla="*/ 0 h 654"/>
                  <a:gd name="T10" fmla="*/ 72 w 599"/>
                  <a:gd name="T11" fmla="*/ 49 h 654"/>
                  <a:gd name="T12" fmla="*/ 94 w 599"/>
                  <a:gd name="T13" fmla="*/ 190 h 654"/>
                </a:gdLst>
                <a:ahLst/>
                <a:cxnLst>
                  <a:cxn ang="0">
                    <a:pos x="T0" y="T1"/>
                  </a:cxn>
                  <a:cxn ang="0">
                    <a:pos x="T2" y="T3"/>
                  </a:cxn>
                  <a:cxn ang="0">
                    <a:pos x="T4" y="T5"/>
                  </a:cxn>
                  <a:cxn ang="0">
                    <a:pos x="T6" y="T7"/>
                  </a:cxn>
                  <a:cxn ang="0">
                    <a:pos x="T8" y="T9"/>
                  </a:cxn>
                  <a:cxn ang="0">
                    <a:pos x="T10" y="T11"/>
                  </a:cxn>
                  <a:cxn ang="0">
                    <a:pos x="T12" y="T13"/>
                  </a:cxn>
                </a:cxnLst>
                <a:rect l="0" t="0" r="r" b="b"/>
                <a:pathLst>
                  <a:path w="599" h="654">
                    <a:moveTo>
                      <a:pt x="94" y="190"/>
                    </a:moveTo>
                    <a:cubicBezTo>
                      <a:pt x="94" y="293"/>
                      <a:pt x="60" y="391"/>
                      <a:pt x="0" y="479"/>
                    </a:cubicBezTo>
                    <a:cubicBezTo>
                      <a:pt x="476" y="654"/>
                      <a:pt x="476" y="654"/>
                      <a:pt x="476" y="654"/>
                    </a:cubicBezTo>
                    <a:cubicBezTo>
                      <a:pt x="554" y="532"/>
                      <a:pt x="599" y="394"/>
                      <a:pt x="599" y="253"/>
                    </a:cubicBezTo>
                    <a:cubicBezTo>
                      <a:pt x="599" y="166"/>
                      <a:pt x="583" y="81"/>
                      <a:pt x="552" y="0"/>
                    </a:cubicBezTo>
                    <a:cubicBezTo>
                      <a:pt x="72" y="49"/>
                      <a:pt x="72" y="49"/>
                      <a:pt x="72" y="49"/>
                    </a:cubicBezTo>
                    <a:cubicBezTo>
                      <a:pt x="86" y="94"/>
                      <a:pt x="94" y="141"/>
                      <a:pt x="94" y="1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42" name="Freeform 16">
                <a:extLst>
                  <a:ext uri="{FF2B5EF4-FFF2-40B4-BE49-F238E27FC236}">
                    <a16:creationId xmlns:a16="http://schemas.microsoft.com/office/drawing/2014/main" xmlns="" id="{791F018C-50A0-4BB3-96B7-4713D74BC9FC}"/>
                  </a:ext>
                </a:extLst>
              </p:cNvPr>
              <p:cNvSpPr>
                <a:spLocks/>
              </p:cNvSpPr>
              <p:nvPr/>
            </p:nvSpPr>
            <p:spPr bwMode="auto">
              <a:xfrm>
                <a:off x="9092007" y="3700187"/>
                <a:ext cx="2197040" cy="1502748"/>
              </a:xfrm>
              <a:custGeom>
                <a:avLst/>
                <a:gdLst>
                  <a:gd name="T0" fmla="*/ 0 w 987"/>
                  <a:gd name="T1" fmla="*/ 314 h 675"/>
                  <a:gd name="T2" fmla="*/ 200 w 987"/>
                  <a:gd name="T3" fmla="*/ 675 h 675"/>
                  <a:gd name="T4" fmla="*/ 987 w 987"/>
                  <a:gd name="T5" fmla="*/ 185 h 675"/>
                  <a:gd name="T6" fmla="*/ 516 w 987"/>
                  <a:gd name="T7" fmla="*/ 0 h 675"/>
                  <a:gd name="T8" fmla="*/ 0 w 987"/>
                  <a:gd name="T9" fmla="*/ 314 h 675"/>
                </a:gdLst>
                <a:ahLst/>
                <a:cxnLst>
                  <a:cxn ang="0">
                    <a:pos x="T0" y="T1"/>
                  </a:cxn>
                  <a:cxn ang="0">
                    <a:pos x="T2" y="T3"/>
                  </a:cxn>
                  <a:cxn ang="0">
                    <a:pos x="T4" y="T5"/>
                  </a:cxn>
                  <a:cxn ang="0">
                    <a:pos x="T6" y="T7"/>
                  </a:cxn>
                  <a:cxn ang="0">
                    <a:pos x="T8" y="T9"/>
                  </a:cxn>
                </a:cxnLst>
                <a:rect l="0" t="0" r="r" b="b"/>
                <a:pathLst>
                  <a:path w="987" h="675">
                    <a:moveTo>
                      <a:pt x="0" y="314"/>
                    </a:moveTo>
                    <a:cubicBezTo>
                      <a:pt x="200" y="675"/>
                      <a:pt x="200" y="675"/>
                      <a:pt x="200" y="675"/>
                    </a:cubicBezTo>
                    <a:cubicBezTo>
                      <a:pt x="542" y="576"/>
                      <a:pt x="821" y="402"/>
                      <a:pt x="987" y="185"/>
                    </a:cubicBezTo>
                    <a:cubicBezTo>
                      <a:pt x="516" y="0"/>
                      <a:pt x="516" y="0"/>
                      <a:pt x="516" y="0"/>
                    </a:cubicBezTo>
                    <a:cubicBezTo>
                      <a:pt x="402" y="139"/>
                      <a:pt x="220" y="250"/>
                      <a:pt x="0" y="3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43" name="Freeform 17">
                <a:extLst>
                  <a:ext uri="{FF2B5EF4-FFF2-40B4-BE49-F238E27FC236}">
                    <a16:creationId xmlns:a16="http://schemas.microsoft.com/office/drawing/2014/main" xmlns="" id="{86F7F6EA-B5B2-4228-9D52-9A7C9D78F7FF}"/>
                  </a:ext>
                </a:extLst>
              </p:cNvPr>
              <p:cNvSpPr>
                <a:spLocks/>
              </p:cNvSpPr>
              <p:nvPr/>
            </p:nvSpPr>
            <p:spPr bwMode="auto">
              <a:xfrm>
                <a:off x="6858854" y="4450396"/>
                <a:ext cx="2466137" cy="951741"/>
              </a:xfrm>
              <a:custGeom>
                <a:avLst/>
                <a:gdLst>
                  <a:gd name="T0" fmla="*/ 553 w 1108"/>
                  <a:gd name="T1" fmla="*/ 40 h 427"/>
                  <a:gd name="T2" fmla="*/ 196 w 1108"/>
                  <a:gd name="T3" fmla="*/ 1 h 427"/>
                  <a:gd name="T4" fmla="*/ 0 w 1108"/>
                  <a:gd name="T5" fmla="*/ 364 h 427"/>
                  <a:gd name="T6" fmla="*/ 552 w 1108"/>
                  <a:gd name="T7" fmla="*/ 427 h 427"/>
                  <a:gd name="T8" fmla="*/ 1108 w 1108"/>
                  <a:gd name="T9" fmla="*/ 363 h 427"/>
                  <a:gd name="T10" fmla="*/ 916 w 1108"/>
                  <a:gd name="T11" fmla="*/ 0 h 427"/>
                  <a:gd name="T12" fmla="*/ 553 w 1108"/>
                  <a:gd name="T13" fmla="*/ 40 h 427"/>
                </a:gdLst>
                <a:ahLst/>
                <a:cxnLst>
                  <a:cxn ang="0">
                    <a:pos x="T0" y="T1"/>
                  </a:cxn>
                  <a:cxn ang="0">
                    <a:pos x="T2" y="T3"/>
                  </a:cxn>
                  <a:cxn ang="0">
                    <a:pos x="T4" y="T5"/>
                  </a:cxn>
                  <a:cxn ang="0">
                    <a:pos x="T6" y="T7"/>
                  </a:cxn>
                  <a:cxn ang="0">
                    <a:pos x="T8" y="T9"/>
                  </a:cxn>
                  <a:cxn ang="0">
                    <a:pos x="T10" y="T11"/>
                  </a:cxn>
                  <a:cxn ang="0">
                    <a:pos x="T12" y="T13"/>
                  </a:cxn>
                </a:cxnLst>
                <a:rect l="0" t="0" r="r" b="b"/>
                <a:pathLst>
                  <a:path w="1108" h="427">
                    <a:moveTo>
                      <a:pt x="553" y="40"/>
                    </a:moveTo>
                    <a:cubicBezTo>
                      <a:pt x="428" y="40"/>
                      <a:pt x="308" y="27"/>
                      <a:pt x="196" y="1"/>
                    </a:cubicBezTo>
                    <a:cubicBezTo>
                      <a:pt x="0" y="364"/>
                      <a:pt x="0" y="364"/>
                      <a:pt x="0" y="364"/>
                    </a:cubicBezTo>
                    <a:cubicBezTo>
                      <a:pt x="172" y="405"/>
                      <a:pt x="358" y="427"/>
                      <a:pt x="552" y="427"/>
                    </a:cubicBezTo>
                    <a:cubicBezTo>
                      <a:pt x="747" y="427"/>
                      <a:pt x="935" y="405"/>
                      <a:pt x="1108" y="363"/>
                    </a:cubicBezTo>
                    <a:cubicBezTo>
                      <a:pt x="916" y="0"/>
                      <a:pt x="916" y="0"/>
                      <a:pt x="916" y="0"/>
                    </a:cubicBezTo>
                    <a:cubicBezTo>
                      <a:pt x="803" y="26"/>
                      <a:pt x="681" y="40"/>
                      <a:pt x="553"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44" name="Freeform 18">
                <a:extLst>
                  <a:ext uri="{FF2B5EF4-FFF2-40B4-BE49-F238E27FC236}">
                    <a16:creationId xmlns:a16="http://schemas.microsoft.com/office/drawing/2014/main" xmlns="" id="{BE2891B8-39EA-41A9-98F6-49F37C476D57}"/>
                  </a:ext>
                </a:extLst>
              </p:cNvPr>
              <p:cNvSpPr>
                <a:spLocks/>
              </p:cNvSpPr>
              <p:nvPr/>
            </p:nvSpPr>
            <p:spPr bwMode="auto">
              <a:xfrm>
                <a:off x="4893634" y="3688538"/>
                <a:ext cx="2192380" cy="1510903"/>
              </a:xfrm>
              <a:custGeom>
                <a:avLst/>
                <a:gdLst>
                  <a:gd name="T0" fmla="*/ 466 w 985"/>
                  <a:gd name="T1" fmla="*/ 0 h 678"/>
                  <a:gd name="T2" fmla="*/ 0 w 985"/>
                  <a:gd name="T3" fmla="*/ 193 h 678"/>
                  <a:gd name="T4" fmla="*/ 778 w 985"/>
                  <a:gd name="T5" fmla="*/ 678 h 678"/>
                  <a:gd name="T6" fmla="*/ 985 w 985"/>
                  <a:gd name="T7" fmla="*/ 319 h 678"/>
                  <a:gd name="T8" fmla="*/ 466 w 985"/>
                  <a:gd name="T9" fmla="*/ 0 h 678"/>
                </a:gdLst>
                <a:ahLst/>
                <a:cxnLst>
                  <a:cxn ang="0">
                    <a:pos x="T0" y="T1"/>
                  </a:cxn>
                  <a:cxn ang="0">
                    <a:pos x="T2" y="T3"/>
                  </a:cxn>
                  <a:cxn ang="0">
                    <a:pos x="T4" y="T5"/>
                  </a:cxn>
                  <a:cxn ang="0">
                    <a:pos x="T6" y="T7"/>
                  </a:cxn>
                  <a:cxn ang="0">
                    <a:pos x="T8" y="T9"/>
                  </a:cxn>
                </a:cxnLst>
                <a:rect l="0" t="0" r="r" b="b"/>
                <a:pathLst>
                  <a:path w="985" h="678">
                    <a:moveTo>
                      <a:pt x="466" y="0"/>
                    </a:moveTo>
                    <a:cubicBezTo>
                      <a:pt x="0" y="193"/>
                      <a:pt x="0" y="193"/>
                      <a:pt x="0" y="193"/>
                    </a:cubicBezTo>
                    <a:cubicBezTo>
                      <a:pt x="165" y="407"/>
                      <a:pt x="440" y="580"/>
                      <a:pt x="778" y="678"/>
                    </a:cubicBezTo>
                    <a:cubicBezTo>
                      <a:pt x="985" y="319"/>
                      <a:pt x="985" y="319"/>
                      <a:pt x="985" y="319"/>
                    </a:cubicBezTo>
                    <a:cubicBezTo>
                      <a:pt x="762" y="253"/>
                      <a:pt x="580" y="140"/>
                      <a:pt x="4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grpSp>
        <p:sp>
          <p:nvSpPr>
            <p:cNvPr id="26" name="Freeform 19">
              <a:extLst>
                <a:ext uri="{FF2B5EF4-FFF2-40B4-BE49-F238E27FC236}">
                  <a16:creationId xmlns:a16="http://schemas.microsoft.com/office/drawing/2014/main" xmlns="" id="{FF4FEEC7-5C24-4DA7-BD10-E68BAC7B22E3}"/>
                </a:ext>
              </a:extLst>
            </p:cNvPr>
            <p:cNvSpPr>
              <a:spLocks/>
            </p:cNvSpPr>
            <p:nvPr/>
          </p:nvSpPr>
          <p:spPr bwMode="auto">
            <a:xfrm>
              <a:off x="9534678" y="4111405"/>
              <a:ext cx="1754370" cy="1254620"/>
            </a:xfrm>
            <a:custGeom>
              <a:avLst/>
              <a:gdLst>
                <a:gd name="T0" fmla="*/ 0 w 788"/>
                <a:gd name="T1" fmla="*/ 490 h 563"/>
                <a:gd name="T2" fmla="*/ 0 w 788"/>
                <a:gd name="T3" fmla="*/ 563 h 563"/>
                <a:gd name="T4" fmla="*/ 788 w 788"/>
                <a:gd name="T5" fmla="*/ 73 h 563"/>
                <a:gd name="T6" fmla="*/ 788 w 788"/>
                <a:gd name="T7" fmla="*/ 0 h 563"/>
                <a:gd name="T8" fmla="*/ 0 w 788"/>
                <a:gd name="T9" fmla="*/ 490 h 563"/>
              </a:gdLst>
              <a:ahLst/>
              <a:cxnLst>
                <a:cxn ang="0">
                  <a:pos x="T0" y="T1"/>
                </a:cxn>
                <a:cxn ang="0">
                  <a:pos x="T2" y="T3"/>
                </a:cxn>
                <a:cxn ang="0">
                  <a:pos x="T4" y="T5"/>
                </a:cxn>
                <a:cxn ang="0">
                  <a:pos x="T6" y="T7"/>
                </a:cxn>
                <a:cxn ang="0">
                  <a:pos x="T8" y="T9"/>
                </a:cxn>
              </a:cxnLst>
              <a:rect l="0" t="0" r="r" b="b"/>
              <a:pathLst>
                <a:path w="788" h="563">
                  <a:moveTo>
                    <a:pt x="0" y="490"/>
                  </a:moveTo>
                  <a:cubicBezTo>
                    <a:pt x="0" y="563"/>
                    <a:pt x="0" y="563"/>
                    <a:pt x="0" y="563"/>
                  </a:cubicBezTo>
                  <a:cubicBezTo>
                    <a:pt x="343" y="464"/>
                    <a:pt x="622" y="290"/>
                    <a:pt x="788" y="73"/>
                  </a:cubicBezTo>
                  <a:cubicBezTo>
                    <a:pt x="788" y="0"/>
                    <a:pt x="788" y="0"/>
                    <a:pt x="788" y="0"/>
                  </a:cubicBezTo>
                  <a:cubicBezTo>
                    <a:pt x="622" y="217"/>
                    <a:pt x="343" y="391"/>
                    <a:pt x="0" y="490"/>
                  </a:cubicBezTo>
                  <a:close/>
                </a:path>
              </a:pathLst>
            </a:custGeom>
            <a:solidFill>
              <a:srgbClr val="4F81BD">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27" name="Freeform 20">
              <a:extLst>
                <a:ext uri="{FF2B5EF4-FFF2-40B4-BE49-F238E27FC236}">
                  <a16:creationId xmlns:a16="http://schemas.microsoft.com/office/drawing/2014/main" xmlns="" id="{8ACBB2B2-9459-4FB4-90E0-F7BFDA91EE11}"/>
                </a:ext>
              </a:extLst>
            </p:cNvPr>
            <p:cNvSpPr>
              <a:spLocks/>
            </p:cNvSpPr>
            <p:nvPr/>
          </p:nvSpPr>
          <p:spPr bwMode="auto">
            <a:xfrm>
              <a:off x="11382241" y="3165490"/>
              <a:ext cx="273757" cy="975039"/>
            </a:xfrm>
            <a:custGeom>
              <a:avLst/>
              <a:gdLst>
                <a:gd name="T0" fmla="*/ 122 w 123"/>
                <a:gd name="T1" fmla="*/ 0 h 438"/>
                <a:gd name="T2" fmla="*/ 0 w 123"/>
                <a:gd name="T3" fmla="*/ 365 h 438"/>
                <a:gd name="T4" fmla="*/ 0 w 123"/>
                <a:gd name="T5" fmla="*/ 438 h 438"/>
                <a:gd name="T6" fmla="*/ 123 w 123"/>
                <a:gd name="T7" fmla="*/ 37 h 438"/>
                <a:gd name="T8" fmla="*/ 122 w 123"/>
                <a:gd name="T9" fmla="*/ 0 h 438"/>
              </a:gdLst>
              <a:ahLst/>
              <a:cxnLst>
                <a:cxn ang="0">
                  <a:pos x="T0" y="T1"/>
                </a:cxn>
                <a:cxn ang="0">
                  <a:pos x="T2" y="T3"/>
                </a:cxn>
                <a:cxn ang="0">
                  <a:pos x="T4" y="T5"/>
                </a:cxn>
                <a:cxn ang="0">
                  <a:pos x="T6" y="T7"/>
                </a:cxn>
                <a:cxn ang="0">
                  <a:pos x="T8" y="T9"/>
                </a:cxn>
              </a:cxnLst>
              <a:rect l="0" t="0" r="r" b="b"/>
              <a:pathLst>
                <a:path w="123" h="438">
                  <a:moveTo>
                    <a:pt x="122" y="0"/>
                  </a:moveTo>
                  <a:cubicBezTo>
                    <a:pt x="116" y="129"/>
                    <a:pt x="73" y="252"/>
                    <a:pt x="0" y="365"/>
                  </a:cubicBezTo>
                  <a:cubicBezTo>
                    <a:pt x="0" y="438"/>
                    <a:pt x="0" y="438"/>
                    <a:pt x="0" y="438"/>
                  </a:cubicBezTo>
                  <a:cubicBezTo>
                    <a:pt x="79" y="315"/>
                    <a:pt x="123" y="179"/>
                    <a:pt x="123" y="37"/>
                  </a:cubicBezTo>
                  <a:cubicBezTo>
                    <a:pt x="123" y="25"/>
                    <a:pt x="123" y="12"/>
                    <a:pt x="122" y="0"/>
                  </a:cubicBezTo>
                  <a:close/>
                </a:path>
              </a:pathLst>
            </a:custGeom>
            <a:solidFill>
              <a:srgbClr val="4F81BD">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28" name="Freeform 21">
              <a:extLst>
                <a:ext uri="{FF2B5EF4-FFF2-40B4-BE49-F238E27FC236}">
                  <a16:creationId xmlns:a16="http://schemas.microsoft.com/office/drawing/2014/main" xmlns="" id="{55062BB8-0625-4BD5-A75C-2B27E0DCD020}"/>
                </a:ext>
              </a:extLst>
            </p:cNvPr>
            <p:cNvSpPr>
              <a:spLocks/>
            </p:cNvSpPr>
            <p:nvPr/>
          </p:nvSpPr>
          <p:spPr bwMode="auto">
            <a:xfrm>
              <a:off x="4893634" y="4118395"/>
              <a:ext cx="1727577" cy="1242971"/>
            </a:xfrm>
            <a:custGeom>
              <a:avLst/>
              <a:gdLst>
                <a:gd name="T0" fmla="*/ 0 w 776"/>
                <a:gd name="T1" fmla="*/ 0 h 558"/>
                <a:gd name="T2" fmla="*/ 0 w 776"/>
                <a:gd name="T3" fmla="*/ 73 h 558"/>
                <a:gd name="T4" fmla="*/ 776 w 776"/>
                <a:gd name="T5" fmla="*/ 558 h 558"/>
                <a:gd name="T6" fmla="*/ 776 w 776"/>
                <a:gd name="T7" fmla="*/ 485 h 558"/>
                <a:gd name="T8" fmla="*/ 0 w 776"/>
                <a:gd name="T9" fmla="*/ 0 h 558"/>
              </a:gdLst>
              <a:ahLst/>
              <a:cxnLst>
                <a:cxn ang="0">
                  <a:pos x="T0" y="T1"/>
                </a:cxn>
                <a:cxn ang="0">
                  <a:pos x="T2" y="T3"/>
                </a:cxn>
                <a:cxn ang="0">
                  <a:pos x="T4" y="T5"/>
                </a:cxn>
                <a:cxn ang="0">
                  <a:pos x="T6" y="T7"/>
                </a:cxn>
                <a:cxn ang="0">
                  <a:pos x="T8" y="T9"/>
                </a:cxn>
              </a:cxnLst>
              <a:rect l="0" t="0" r="r" b="b"/>
              <a:pathLst>
                <a:path w="776" h="558">
                  <a:moveTo>
                    <a:pt x="0" y="0"/>
                  </a:moveTo>
                  <a:cubicBezTo>
                    <a:pt x="0" y="73"/>
                    <a:pt x="0" y="73"/>
                    <a:pt x="0" y="73"/>
                  </a:cubicBezTo>
                  <a:cubicBezTo>
                    <a:pt x="165" y="287"/>
                    <a:pt x="439" y="459"/>
                    <a:pt x="776" y="558"/>
                  </a:cubicBezTo>
                  <a:cubicBezTo>
                    <a:pt x="776" y="485"/>
                    <a:pt x="776" y="485"/>
                    <a:pt x="776" y="485"/>
                  </a:cubicBezTo>
                  <a:cubicBezTo>
                    <a:pt x="439" y="386"/>
                    <a:pt x="165" y="214"/>
                    <a:pt x="0" y="0"/>
                  </a:cubicBezTo>
                  <a:close/>
                </a:path>
              </a:pathLst>
            </a:custGeom>
            <a:solidFill>
              <a:srgbClr val="4F81BD">
                <a:lumMod val="60000"/>
                <a:lumOff val="40000"/>
              </a:srgbClr>
            </a:solidFill>
            <a:ln w="9525">
              <a:solidFill>
                <a:srgbClr val="4F81BD">
                  <a:lumMod val="60000"/>
                  <a:lumOff val="40000"/>
                </a:srgbClr>
              </a:solid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29" name="Freeform 22">
              <a:extLst>
                <a:ext uri="{FF2B5EF4-FFF2-40B4-BE49-F238E27FC236}">
                  <a16:creationId xmlns:a16="http://schemas.microsoft.com/office/drawing/2014/main" xmlns="" id="{E709D056-56B4-429A-B253-7A06F516B9E8}"/>
                </a:ext>
              </a:extLst>
            </p:cNvPr>
            <p:cNvSpPr>
              <a:spLocks/>
            </p:cNvSpPr>
            <p:nvPr/>
          </p:nvSpPr>
          <p:spPr bwMode="auto">
            <a:xfrm>
              <a:off x="6858854" y="5258853"/>
              <a:ext cx="2466138" cy="305209"/>
            </a:xfrm>
            <a:custGeom>
              <a:avLst/>
              <a:gdLst>
                <a:gd name="T0" fmla="*/ 552 w 1108"/>
                <a:gd name="T1" fmla="*/ 64 h 137"/>
                <a:gd name="T2" fmla="*/ 0 w 1108"/>
                <a:gd name="T3" fmla="*/ 1 h 137"/>
                <a:gd name="T4" fmla="*/ 0 w 1108"/>
                <a:gd name="T5" fmla="*/ 74 h 137"/>
                <a:gd name="T6" fmla="*/ 552 w 1108"/>
                <a:gd name="T7" fmla="*/ 137 h 137"/>
                <a:gd name="T8" fmla="*/ 1108 w 1108"/>
                <a:gd name="T9" fmla="*/ 73 h 137"/>
                <a:gd name="T10" fmla="*/ 1108 w 1108"/>
                <a:gd name="T11" fmla="*/ 0 h 137"/>
                <a:gd name="T12" fmla="*/ 552 w 1108"/>
                <a:gd name="T13" fmla="*/ 64 h 137"/>
              </a:gdLst>
              <a:ahLst/>
              <a:cxnLst>
                <a:cxn ang="0">
                  <a:pos x="T0" y="T1"/>
                </a:cxn>
                <a:cxn ang="0">
                  <a:pos x="T2" y="T3"/>
                </a:cxn>
                <a:cxn ang="0">
                  <a:pos x="T4" y="T5"/>
                </a:cxn>
                <a:cxn ang="0">
                  <a:pos x="T6" y="T7"/>
                </a:cxn>
                <a:cxn ang="0">
                  <a:pos x="T8" y="T9"/>
                </a:cxn>
                <a:cxn ang="0">
                  <a:pos x="T10" y="T11"/>
                </a:cxn>
                <a:cxn ang="0">
                  <a:pos x="T12" y="T13"/>
                </a:cxn>
              </a:cxnLst>
              <a:rect l="0" t="0" r="r" b="b"/>
              <a:pathLst>
                <a:path w="1108" h="137">
                  <a:moveTo>
                    <a:pt x="552" y="64"/>
                  </a:moveTo>
                  <a:cubicBezTo>
                    <a:pt x="358" y="64"/>
                    <a:pt x="172" y="42"/>
                    <a:pt x="0" y="1"/>
                  </a:cubicBezTo>
                  <a:cubicBezTo>
                    <a:pt x="0" y="74"/>
                    <a:pt x="0" y="74"/>
                    <a:pt x="0" y="74"/>
                  </a:cubicBezTo>
                  <a:cubicBezTo>
                    <a:pt x="172" y="115"/>
                    <a:pt x="358" y="137"/>
                    <a:pt x="552" y="137"/>
                  </a:cubicBezTo>
                  <a:cubicBezTo>
                    <a:pt x="747" y="137"/>
                    <a:pt x="935" y="115"/>
                    <a:pt x="1108" y="73"/>
                  </a:cubicBezTo>
                  <a:cubicBezTo>
                    <a:pt x="1108" y="0"/>
                    <a:pt x="1108" y="0"/>
                    <a:pt x="1108" y="0"/>
                  </a:cubicBezTo>
                  <a:cubicBezTo>
                    <a:pt x="935" y="42"/>
                    <a:pt x="747" y="64"/>
                    <a:pt x="552" y="64"/>
                  </a:cubicBezTo>
                  <a:close/>
                </a:path>
              </a:pathLst>
            </a:custGeom>
            <a:solidFill>
              <a:srgbClr val="4F81BD">
                <a:lumMod val="60000"/>
                <a:lumOff val="40000"/>
              </a:srgbClr>
            </a:solidFill>
            <a:ln w="9525">
              <a:solidFill>
                <a:srgbClr val="4F81BD">
                  <a:lumMod val="60000"/>
                  <a:lumOff val="40000"/>
                </a:srgbClr>
              </a:solid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30" name="Freeform 23">
              <a:extLst>
                <a:ext uri="{FF2B5EF4-FFF2-40B4-BE49-F238E27FC236}">
                  <a16:creationId xmlns:a16="http://schemas.microsoft.com/office/drawing/2014/main" xmlns="" id="{123A33E6-2E5D-4910-8544-36F0142BFFF4}"/>
                </a:ext>
              </a:extLst>
            </p:cNvPr>
            <p:cNvSpPr>
              <a:spLocks/>
            </p:cNvSpPr>
            <p:nvPr/>
          </p:nvSpPr>
          <p:spPr bwMode="auto">
            <a:xfrm>
              <a:off x="4519694" y="3165490"/>
              <a:ext cx="273757" cy="975039"/>
            </a:xfrm>
            <a:custGeom>
              <a:avLst/>
              <a:gdLst>
                <a:gd name="T0" fmla="*/ 1 w 123"/>
                <a:gd name="T1" fmla="*/ 0 h 438"/>
                <a:gd name="T2" fmla="*/ 0 w 123"/>
                <a:gd name="T3" fmla="*/ 37 h 438"/>
                <a:gd name="T4" fmla="*/ 123 w 123"/>
                <a:gd name="T5" fmla="*/ 438 h 438"/>
                <a:gd name="T6" fmla="*/ 123 w 123"/>
                <a:gd name="T7" fmla="*/ 364 h 438"/>
                <a:gd name="T8" fmla="*/ 1 w 123"/>
                <a:gd name="T9" fmla="*/ 0 h 438"/>
              </a:gdLst>
              <a:ahLst/>
              <a:cxnLst>
                <a:cxn ang="0">
                  <a:pos x="T0" y="T1"/>
                </a:cxn>
                <a:cxn ang="0">
                  <a:pos x="T2" y="T3"/>
                </a:cxn>
                <a:cxn ang="0">
                  <a:pos x="T4" y="T5"/>
                </a:cxn>
                <a:cxn ang="0">
                  <a:pos x="T6" y="T7"/>
                </a:cxn>
                <a:cxn ang="0">
                  <a:pos x="T8" y="T9"/>
                </a:cxn>
              </a:cxnLst>
              <a:rect l="0" t="0" r="r" b="b"/>
              <a:pathLst>
                <a:path w="123" h="438">
                  <a:moveTo>
                    <a:pt x="1" y="0"/>
                  </a:moveTo>
                  <a:cubicBezTo>
                    <a:pt x="0" y="12"/>
                    <a:pt x="0" y="25"/>
                    <a:pt x="0" y="37"/>
                  </a:cubicBezTo>
                  <a:cubicBezTo>
                    <a:pt x="0" y="179"/>
                    <a:pt x="43" y="314"/>
                    <a:pt x="123" y="438"/>
                  </a:cubicBezTo>
                  <a:cubicBezTo>
                    <a:pt x="123" y="364"/>
                    <a:pt x="123" y="364"/>
                    <a:pt x="123" y="364"/>
                  </a:cubicBezTo>
                  <a:cubicBezTo>
                    <a:pt x="50" y="252"/>
                    <a:pt x="7" y="129"/>
                    <a:pt x="1" y="0"/>
                  </a:cubicBezTo>
                  <a:close/>
                </a:path>
              </a:pathLst>
            </a:custGeom>
            <a:solidFill>
              <a:srgbClr val="4F81BD">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31" name="Freeform 24">
              <a:extLst>
                <a:ext uri="{FF2B5EF4-FFF2-40B4-BE49-F238E27FC236}">
                  <a16:creationId xmlns:a16="http://schemas.microsoft.com/office/drawing/2014/main" xmlns="" id="{32FA76FB-9B9A-41F9-8A95-CF1F5BA63990}"/>
                </a:ext>
              </a:extLst>
            </p:cNvPr>
            <p:cNvSpPr>
              <a:spLocks/>
            </p:cNvSpPr>
            <p:nvPr/>
          </p:nvSpPr>
          <p:spPr bwMode="auto">
            <a:xfrm>
              <a:off x="5648503" y="2606327"/>
              <a:ext cx="66402" cy="325013"/>
            </a:xfrm>
            <a:custGeom>
              <a:avLst/>
              <a:gdLst>
                <a:gd name="T0" fmla="*/ 16 w 30"/>
                <a:gd name="T1" fmla="*/ 0 h 146"/>
                <a:gd name="T2" fmla="*/ 0 w 30"/>
                <a:gd name="T3" fmla="*/ 114 h 146"/>
                <a:gd name="T4" fmla="*/ 1 w 30"/>
                <a:gd name="T5" fmla="*/ 146 h 146"/>
                <a:gd name="T6" fmla="*/ 30 w 30"/>
                <a:gd name="T7" fmla="*/ 18 h 146"/>
                <a:gd name="T8" fmla="*/ 30 w 30"/>
                <a:gd name="T9" fmla="*/ 1 h 146"/>
                <a:gd name="T10" fmla="*/ 16 w 30"/>
                <a:gd name="T11" fmla="*/ 0 h 146"/>
              </a:gdLst>
              <a:ahLst/>
              <a:cxnLst>
                <a:cxn ang="0">
                  <a:pos x="T0" y="T1"/>
                </a:cxn>
                <a:cxn ang="0">
                  <a:pos x="T2" y="T3"/>
                </a:cxn>
                <a:cxn ang="0">
                  <a:pos x="T4" y="T5"/>
                </a:cxn>
                <a:cxn ang="0">
                  <a:pos x="T6" y="T7"/>
                </a:cxn>
                <a:cxn ang="0">
                  <a:pos x="T8" y="T9"/>
                </a:cxn>
                <a:cxn ang="0">
                  <a:pos x="T10" y="T11"/>
                </a:cxn>
              </a:cxnLst>
              <a:rect l="0" t="0" r="r" b="b"/>
              <a:pathLst>
                <a:path w="30" h="146">
                  <a:moveTo>
                    <a:pt x="16" y="0"/>
                  </a:moveTo>
                  <a:cubicBezTo>
                    <a:pt x="5" y="37"/>
                    <a:pt x="0" y="74"/>
                    <a:pt x="0" y="114"/>
                  </a:cubicBezTo>
                  <a:cubicBezTo>
                    <a:pt x="0" y="124"/>
                    <a:pt x="0" y="135"/>
                    <a:pt x="1" y="146"/>
                  </a:cubicBezTo>
                  <a:cubicBezTo>
                    <a:pt x="4" y="102"/>
                    <a:pt x="14" y="59"/>
                    <a:pt x="30" y="18"/>
                  </a:cubicBezTo>
                  <a:cubicBezTo>
                    <a:pt x="30" y="1"/>
                    <a:pt x="30" y="1"/>
                    <a:pt x="30" y="1"/>
                  </a:cubicBezTo>
                  <a:lnTo>
                    <a:pt x="16" y="0"/>
                  </a:lnTo>
                  <a:close/>
                </a:path>
              </a:pathLst>
            </a:custGeom>
            <a:solidFill>
              <a:srgbClr val="4F81BD">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32" name="Freeform 25">
              <a:extLst>
                <a:ext uri="{FF2B5EF4-FFF2-40B4-BE49-F238E27FC236}">
                  <a16:creationId xmlns:a16="http://schemas.microsoft.com/office/drawing/2014/main" xmlns="" id="{F351BBF8-7239-40BF-BD34-78653BF101D8}"/>
                </a:ext>
              </a:extLst>
            </p:cNvPr>
            <p:cNvSpPr>
              <a:spLocks/>
            </p:cNvSpPr>
            <p:nvPr/>
          </p:nvSpPr>
          <p:spPr bwMode="auto">
            <a:xfrm>
              <a:off x="4711282" y="2298719"/>
              <a:ext cx="1065903" cy="180563"/>
            </a:xfrm>
            <a:custGeom>
              <a:avLst/>
              <a:gdLst>
                <a:gd name="T0" fmla="*/ 0 w 915"/>
                <a:gd name="T1" fmla="*/ 0 h 155"/>
                <a:gd name="T2" fmla="*/ 0 w 915"/>
                <a:gd name="T3" fmla="*/ 101 h 155"/>
                <a:gd name="T4" fmla="*/ 915 w 915"/>
                <a:gd name="T5" fmla="*/ 155 h 155"/>
                <a:gd name="T6" fmla="*/ 915 w 915"/>
                <a:gd name="T7" fmla="*/ 32 h 155"/>
                <a:gd name="T8" fmla="*/ 0 w 915"/>
                <a:gd name="T9" fmla="*/ 0 h 155"/>
              </a:gdLst>
              <a:ahLst/>
              <a:cxnLst>
                <a:cxn ang="0">
                  <a:pos x="T0" y="T1"/>
                </a:cxn>
                <a:cxn ang="0">
                  <a:pos x="T2" y="T3"/>
                </a:cxn>
                <a:cxn ang="0">
                  <a:pos x="T4" y="T5"/>
                </a:cxn>
                <a:cxn ang="0">
                  <a:pos x="T6" y="T7"/>
                </a:cxn>
                <a:cxn ang="0">
                  <a:pos x="T8" y="T9"/>
                </a:cxn>
              </a:cxnLst>
              <a:rect l="0" t="0" r="r" b="b"/>
              <a:pathLst>
                <a:path w="915" h="155">
                  <a:moveTo>
                    <a:pt x="0" y="0"/>
                  </a:moveTo>
                  <a:lnTo>
                    <a:pt x="0" y="101"/>
                  </a:lnTo>
                  <a:lnTo>
                    <a:pt x="915" y="155"/>
                  </a:lnTo>
                  <a:lnTo>
                    <a:pt x="915" y="32"/>
                  </a:lnTo>
                  <a:lnTo>
                    <a:pt x="0" y="0"/>
                  </a:lnTo>
                  <a:close/>
                </a:path>
              </a:pathLst>
            </a:custGeom>
            <a:solidFill>
              <a:srgbClr val="4F81BD">
                <a:lumMod val="60000"/>
                <a:lumOff val="40000"/>
              </a:srgbClr>
            </a:solidFill>
            <a:ln w="9525">
              <a:solidFill>
                <a:srgbClr val="4F81BD">
                  <a:lumMod val="60000"/>
                  <a:lumOff val="40000"/>
                </a:srgbClr>
              </a:solid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33" name="Freeform 26">
              <a:extLst>
                <a:ext uri="{FF2B5EF4-FFF2-40B4-BE49-F238E27FC236}">
                  <a16:creationId xmlns:a16="http://schemas.microsoft.com/office/drawing/2014/main" xmlns="" id="{44AB793C-6523-499B-B2B4-429436B84467}"/>
                </a:ext>
              </a:extLst>
            </p:cNvPr>
            <p:cNvSpPr>
              <a:spLocks/>
            </p:cNvSpPr>
            <p:nvPr/>
          </p:nvSpPr>
          <p:spPr bwMode="auto">
            <a:xfrm>
              <a:off x="4793452" y="3579036"/>
              <a:ext cx="1060078" cy="561491"/>
            </a:xfrm>
            <a:custGeom>
              <a:avLst/>
              <a:gdLst>
                <a:gd name="T0" fmla="*/ 0 w 910"/>
                <a:gd name="T1" fmla="*/ 482 h 482"/>
                <a:gd name="T2" fmla="*/ 910 w 910"/>
                <a:gd name="T3" fmla="*/ 121 h 482"/>
                <a:gd name="T4" fmla="*/ 910 w 910"/>
                <a:gd name="T5" fmla="*/ 0 h 482"/>
                <a:gd name="T6" fmla="*/ 0 w 910"/>
                <a:gd name="T7" fmla="*/ 341 h 482"/>
                <a:gd name="T8" fmla="*/ 0 w 910"/>
                <a:gd name="T9" fmla="*/ 482 h 482"/>
              </a:gdLst>
              <a:ahLst/>
              <a:cxnLst>
                <a:cxn ang="0">
                  <a:pos x="T0" y="T1"/>
                </a:cxn>
                <a:cxn ang="0">
                  <a:pos x="T2" y="T3"/>
                </a:cxn>
                <a:cxn ang="0">
                  <a:pos x="T4" y="T5"/>
                </a:cxn>
                <a:cxn ang="0">
                  <a:pos x="T6" y="T7"/>
                </a:cxn>
                <a:cxn ang="0">
                  <a:pos x="T8" y="T9"/>
                </a:cxn>
              </a:cxnLst>
              <a:rect l="0" t="0" r="r" b="b"/>
              <a:pathLst>
                <a:path w="910" h="482">
                  <a:moveTo>
                    <a:pt x="0" y="482"/>
                  </a:moveTo>
                  <a:lnTo>
                    <a:pt x="910" y="121"/>
                  </a:lnTo>
                  <a:lnTo>
                    <a:pt x="910" y="0"/>
                  </a:lnTo>
                  <a:lnTo>
                    <a:pt x="0" y="341"/>
                  </a:lnTo>
                  <a:lnTo>
                    <a:pt x="0" y="482"/>
                  </a:lnTo>
                  <a:close/>
                </a:path>
              </a:pathLst>
            </a:custGeom>
            <a:solidFill>
              <a:srgbClr val="4F81BD">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34" name="Freeform 27">
              <a:extLst>
                <a:ext uri="{FF2B5EF4-FFF2-40B4-BE49-F238E27FC236}">
                  <a16:creationId xmlns:a16="http://schemas.microsoft.com/office/drawing/2014/main" xmlns="" id="{8ED1DD4E-4D4F-46FC-A2F0-4D6C03E5AE37}"/>
                </a:ext>
              </a:extLst>
            </p:cNvPr>
            <p:cNvSpPr>
              <a:spLocks/>
            </p:cNvSpPr>
            <p:nvPr/>
          </p:nvSpPr>
          <p:spPr bwMode="auto">
            <a:xfrm>
              <a:off x="6621211" y="4399141"/>
              <a:ext cx="464804" cy="962226"/>
            </a:xfrm>
            <a:custGeom>
              <a:avLst/>
              <a:gdLst>
                <a:gd name="T0" fmla="*/ 399 w 399"/>
                <a:gd name="T1" fmla="*/ 0 h 826"/>
                <a:gd name="T2" fmla="*/ 399 w 399"/>
                <a:gd name="T3" fmla="*/ 149 h 826"/>
                <a:gd name="T4" fmla="*/ 0 w 399"/>
                <a:gd name="T5" fmla="*/ 826 h 826"/>
                <a:gd name="T6" fmla="*/ 0 w 399"/>
                <a:gd name="T7" fmla="*/ 687 h 826"/>
                <a:gd name="T8" fmla="*/ 399 w 399"/>
                <a:gd name="T9" fmla="*/ 0 h 826"/>
              </a:gdLst>
              <a:ahLst/>
              <a:cxnLst>
                <a:cxn ang="0">
                  <a:pos x="T0" y="T1"/>
                </a:cxn>
                <a:cxn ang="0">
                  <a:pos x="T2" y="T3"/>
                </a:cxn>
                <a:cxn ang="0">
                  <a:pos x="T4" y="T5"/>
                </a:cxn>
                <a:cxn ang="0">
                  <a:pos x="T6" y="T7"/>
                </a:cxn>
                <a:cxn ang="0">
                  <a:pos x="T8" y="T9"/>
                </a:cxn>
              </a:cxnLst>
              <a:rect l="0" t="0" r="r" b="b"/>
              <a:pathLst>
                <a:path w="399" h="826">
                  <a:moveTo>
                    <a:pt x="399" y="0"/>
                  </a:moveTo>
                  <a:lnTo>
                    <a:pt x="399" y="149"/>
                  </a:lnTo>
                  <a:lnTo>
                    <a:pt x="0" y="826"/>
                  </a:lnTo>
                  <a:lnTo>
                    <a:pt x="0" y="687"/>
                  </a:lnTo>
                  <a:lnTo>
                    <a:pt x="399" y="0"/>
                  </a:lnTo>
                  <a:close/>
                </a:path>
              </a:pathLst>
            </a:custGeom>
            <a:solidFill>
              <a:srgbClr val="4F81BD">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35" name="Freeform 28">
              <a:extLst>
                <a:ext uri="{FF2B5EF4-FFF2-40B4-BE49-F238E27FC236}">
                  <a16:creationId xmlns:a16="http://schemas.microsoft.com/office/drawing/2014/main" xmlns="" id="{DEF21C07-8F6D-4944-995B-F3337F4F45A9}"/>
                </a:ext>
              </a:extLst>
            </p:cNvPr>
            <p:cNvSpPr>
              <a:spLocks/>
            </p:cNvSpPr>
            <p:nvPr/>
          </p:nvSpPr>
          <p:spPr bwMode="auto">
            <a:xfrm>
              <a:off x="9092010" y="4399141"/>
              <a:ext cx="442671" cy="966884"/>
            </a:xfrm>
            <a:custGeom>
              <a:avLst/>
              <a:gdLst>
                <a:gd name="T0" fmla="*/ 0 w 380"/>
                <a:gd name="T1" fmla="*/ 0 h 830"/>
                <a:gd name="T2" fmla="*/ 0 w 380"/>
                <a:gd name="T3" fmla="*/ 145 h 830"/>
                <a:gd name="T4" fmla="*/ 380 w 380"/>
                <a:gd name="T5" fmla="*/ 830 h 830"/>
                <a:gd name="T6" fmla="*/ 380 w 380"/>
                <a:gd name="T7" fmla="*/ 690 h 830"/>
                <a:gd name="T8" fmla="*/ 0 w 380"/>
                <a:gd name="T9" fmla="*/ 0 h 830"/>
              </a:gdLst>
              <a:ahLst/>
              <a:cxnLst>
                <a:cxn ang="0">
                  <a:pos x="T0" y="T1"/>
                </a:cxn>
                <a:cxn ang="0">
                  <a:pos x="T2" y="T3"/>
                </a:cxn>
                <a:cxn ang="0">
                  <a:pos x="T4" y="T5"/>
                </a:cxn>
                <a:cxn ang="0">
                  <a:pos x="T6" y="T7"/>
                </a:cxn>
                <a:cxn ang="0">
                  <a:pos x="T8" y="T9"/>
                </a:cxn>
              </a:cxnLst>
              <a:rect l="0" t="0" r="r" b="b"/>
              <a:pathLst>
                <a:path w="380" h="830">
                  <a:moveTo>
                    <a:pt x="0" y="0"/>
                  </a:moveTo>
                  <a:lnTo>
                    <a:pt x="0" y="145"/>
                  </a:lnTo>
                  <a:lnTo>
                    <a:pt x="380" y="830"/>
                  </a:lnTo>
                  <a:lnTo>
                    <a:pt x="380" y="690"/>
                  </a:lnTo>
                  <a:lnTo>
                    <a:pt x="0" y="0"/>
                  </a:lnTo>
                  <a:close/>
                </a:path>
              </a:pathLst>
            </a:custGeom>
            <a:solidFill>
              <a:srgbClr val="4F81BD">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36" name="Freeform 29">
              <a:extLst>
                <a:ext uri="{FF2B5EF4-FFF2-40B4-BE49-F238E27FC236}">
                  <a16:creationId xmlns:a16="http://schemas.microsoft.com/office/drawing/2014/main" xmlns="" id="{371CCA37-8ED0-43CD-9AC9-3F10A87DDFAE}"/>
                </a:ext>
              </a:extLst>
            </p:cNvPr>
            <p:cNvSpPr>
              <a:spLocks/>
            </p:cNvSpPr>
            <p:nvPr/>
          </p:nvSpPr>
          <p:spPr bwMode="auto">
            <a:xfrm>
              <a:off x="10322166" y="3588355"/>
              <a:ext cx="1060078" cy="552173"/>
            </a:xfrm>
            <a:custGeom>
              <a:avLst/>
              <a:gdLst>
                <a:gd name="T0" fmla="*/ 910 w 910"/>
                <a:gd name="T1" fmla="*/ 474 h 474"/>
                <a:gd name="T2" fmla="*/ 0 w 910"/>
                <a:gd name="T3" fmla="*/ 124 h 474"/>
                <a:gd name="T4" fmla="*/ 0 w 910"/>
                <a:gd name="T5" fmla="*/ 0 h 474"/>
                <a:gd name="T6" fmla="*/ 910 w 910"/>
                <a:gd name="T7" fmla="*/ 335 h 474"/>
                <a:gd name="T8" fmla="*/ 910 w 910"/>
                <a:gd name="T9" fmla="*/ 474 h 474"/>
              </a:gdLst>
              <a:ahLst/>
              <a:cxnLst>
                <a:cxn ang="0">
                  <a:pos x="T0" y="T1"/>
                </a:cxn>
                <a:cxn ang="0">
                  <a:pos x="T2" y="T3"/>
                </a:cxn>
                <a:cxn ang="0">
                  <a:pos x="T4" y="T5"/>
                </a:cxn>
                <a:cxn ang="0">
                  <a:pos x="T6" y="T7"/>
                </a:cxn>
                <a:cxn ang="0">
                  <a:pos x="T8" y="T9"/>
                </a:cxn>
              </a:cxnLst>
              <a:rect l="0" t="0" r="r" b="b"/>
              <a:pathLst>
                <a:path w="910" h="474">
                  <a:moveTo>
                    <a:pt x="910" y="474"/>
                  </a:moveTo>
                  <a:lnTo>
                    <a:pt x="0" y="124"/>
                  </a:lnTo>
                  <a:lnTo>
                    <a:pt x="0" y="0"/>
                  </a:lnTo>
                  <a:lnTo>
                    <a:pt x="910" y="335"/>
                  </a:lnTo>
                  <a:lnTo>
                    <a:pt x="910" y="474"/>
                  </a:lnTo>
                  <a:close/>
                </a:path>
              </a:pathLst>
            </a:custGeom>
            <a:solidFill>
              <a:srgbClr val="4F81BD">
                <a:lumMod val="60000"/>
                <a:lumOff val="40000"/>
              </a:srgbClr>
            </a:solidFill>
            <a:ln w="9525">
              <a:solidFill>
                <a:srgbClr val="4F81BD">
                  <a:lumMod val="60000"/>
                  <a:lumOff val="40000"/>
                </a:srgbClr>
              </a:solid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37" name="Freeform 30">
              <a:extLst>
                <a:ext uri="{FF2B5EF4-FFF2-40B4-BE49-F238E27FC236}">
                  <a16:creationId xmlns:a16="http://schemas.microsoft.com/office/drawing/2014/main" xmlns="" id="{07C8775D-CC76-46C4-98AD-05979CAC091D}"/>
                </a:ext>
              </a:extLst>
            </p:cNvPr>
            <p:cNvSpPr>
              <a:spLocks/>
            </p:cNvSpPr>
            <p:nvPr/>
          </p:nvSpPr>
          <p:spPr bwMode="auto">
            <a:xfrm>
              <a:off x="10429335" y="2379167"/>
              <a:ext cx="1060078" cy="198037"/>
            </a:xfrm>
            <a:custGeom>
              <a:avLst/>
              <a:gdLst>
                <a:gd name="T0" fmla="*/ 0 w 910"/>
                <a:gd name="T1" fmla="*/ 170 h 170"/>
                <a:gd name="T2" fmla="*/ 910 w 910"/>
                <a:gd name="T3" fmla="*/ 109 h 170"/>
                <a:gd name="T4" fmla="*/ 910 w 910"/>
                <a:gd name="T5" fmla="*/ 0 h 170"/>
                <a:gd name="T6" fmla="*/ 0 w 910"/>
                <a:gd name="T7" fmla="*/ 47 h 170"/>
                <a:gd name="T8" fmla="*/ 0 w 910"/>
                <a:gd name="T9" fmla="*/ 170 h 170"/>
              </a:gdLst>
              <a:ahLst/>
              <a:cxnLst>
                <a:cxn ang="0">
                  <a:pos x="T0" y="T1"/>
                </a:cxn>
                <a:cxn ang="0">
                  <a:pos x="T2" y="T3"/>
                </a:cxn>
                <a:cxn ang="0">
                  <a:pos x="T4" y="T5"/>
                </a:cxn>
                <a:cxn ang="0">
                  <a:pos x="T6" y="T7"/>
                </a:cxn>
                <a:cxn ang="0">
                  <a:pos x="T8" y="T9"/>
                </a:cxn>
              </a:cxnLst>
              <a:rect l="0" t="0" r="r" b="b"/>
              <a:pathLst>
                <a:path w="910" h="170">
                  <a:moveTo>
                    <a:pt x="0" y="170"/>
                  </a:moveTo>
                  <a:lnTo>
                    <a:pt x="910" y="109"/>
                  </a:lnTo>
                  <a:lnTo>
                    <a:pt x="910" y="0"/>
                  </a:lnTo>
                  <a:lnTo>
                    <a:pt x="0" y="47"/>
                  </a:lnTo>
                  <a:lnTo>
                    <a:pt x="0" y="170"/>
                  </a:lnTo>
                  <a:close/>
                </a:path>
              </a:pathLst>
            </a:custGeom>
            <a:solidFill>
              <a:srgbClr val="4F81BD">
                <a:lumMod val="60000"/>
                <a:lumOff val="40000"/>
              </a:srgbClr>
            </a:solidFill>
            <a:ln w="9525">
              <a:solidFill>
                <a:srgbClr val="4F81BD">
                  <a:lumMod val="60000"/>
                  <a:lumOff val="40000"/>
                </a:srgbClr>
              </a:solid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grpSp>
      <p:grpSp>
        <p:nvGrpSpPr>
          <p:cNvPr id="45" name="Group 44">
            <a:extLst>
              <a:ext uri="{FF2B5EF4-FFF2-40B4-BE49-F238E27FC236}">
                <a16:creationId xmlns:a16="http://schemas.microsoft.com/office/drawing/2014/main" xmlns="" id="{198450FC-165A-4C3B-9904-8D4357561F9E}"/>
              </a:ext>
            </a:extLst>
          </p:cNvPr>
          <p:cNvGrpSpPr/>
          <p:nvPr/>
        </p:nvGrpSpPr>
        <p:grpSpPr>
          <a:xfrm>
            <a:off x="8289313" y="3292407"/>
            <a:ext cx="283241" cy="332813"/>
            <a:chOff x="-22620288" y="7026275"/>
            <a:chExt cx="3990975" cy="4689476"/>
          </a:xfrm>
          <a:solidFill>
            <a:sysClr val="window" lastClr="FFFFFF"/>
          </a:solidFill>
        </p:grpSpPr>
        <p:sp>
          <p:nvSpPr>
            <p:cNvPr id="46" name="Freeform 5">
              <a:extLst>
                <a:ext uri="{FF2B5EF4-FFF2-40B4-BE49-F238E27FC236}">
                  <a16:creationId xmlns:a16="http://schemas.microsoft.com/office/drawing/2014/main" xmlns="" id="{DB77BD1F-35AB-4D93-B910-DB7F559BE386}"/>
                </a:ext>
              </a:extLst>
            </p:cNvPr>
            <p:cNvSpPr>
              <a:spLocks noEditPoints="1"/>
            </p:cNvSpPr>
            <p:nvPr/>
          </p:nvSpPr>
          <p:spPr bwMode="auto">
            <a:xfrm>
              <a:off x="-21697950" y="7026275"/>
              <a:ext cx="2143125" cy="2527300"/>
            </a:xfrm>
            <a:custGeom>
              <a:avLst/>
              <a:gdLst>
                <a:gd name="T0" fmla="*/ 348 w 707"/>
                <a:gd name="T1" fmla="*/ 833 h 833"/>
                <a:gd name="T2" fmla="*/ 359 w 707"/>
                <a:gd name="T3" fmla="*/ 833 h 833"/>
                <a:gd name="T4" fmla="*/ 584 w 707"/>
                <a:gd name="T5" fmla="*/ 735 h 833"/>
                <a:gd name="T6" fmla="*/ 685 w 707"/>
                <a:gd name="T7" fmla="*/ 336 h 833"/>
                <a:gd name="T8" fmla="*/ 530 w 707"/>
                <a:gd name="T9" fmla="*/ 46 h 833"/>
                <a:gd name="T10" fmla="*/ 357 w 707"/>
                <a:gd name="T11" fmla="*/ 0 h 833"/>
                <a:gd name="T12" fmla="*/ 352 w 707"/>
                <a:gd name="T13" fmla="*/ 0 h 833"/>
                <a:gd name="T14" fmla="*/ 180 w 707"/>
                <a:gd name="T15" fmla="*/ 44 h 833"/>
                <a:gd name="T16" fmla="*/ 23 w 707"/>
                <a:gd name="T17" fmla="*/ 336 h 833"/>
                <a:gd name="T18" fmla="*/ 123 w 707"/>
                <a:gd name="T19" fmla="*/ 735 h 833"/>
                <a:gd name="T20" fmla="*/ 348 w 707"/>
                <a:gd name="T21" fmla="*/ 833 h 833"/>
                <a:gd name="T22" fmla="*/ 108 w 707"/>
                <a:gd name="T23" fmla="*/ 344 h 833"/>
                <a:gd name="T24" fmla="*/ 108 w 707"/>
                <a:gd name="T25" fmla="*/ 341 h 833"/>
                <a:gd name="T26" fmla="*/ 352 w 707"/>
                <a:gd name="T27" fmla="*/ 87 h 833"/>
                <a:gd name="T28" fmla="*/ 355 w 707"/>
                <a:gd name="T29" fmla="*/ 87 h 833"/>
                <a:gd name="T30" fmla="*/ 599 w 707"/>
                <a:gd name="T31" fmla="*/ 341 h 833"/>
                <a:gd name="T32" fmla="*/ 599 w 707"/>
                <a:gd name="T33" fmla="*/ 344 h 833"/>
                <a:gd name="T34" fmla="*/ 520 w 707"/>
                <a:gd name="T35" fmla="*/ 678 h 833"/>
                <a:gd name="T36" fmla="*/ 355 w 707"/>
                <a:gd name="T37" fmla="*/ 747 h 833"/>
                <a:gd name="T38" fmla="*/ 352 w 707"/>
                <a:gd name="T39" fmla="*/ 747 h 833"/>
                <a:gd name="T40" fmla="*/ 187 w 707"/>
                <a:gd name="T41" fmla="*/ 678 h 833"/>
                <a:gd name="T42" fmla="*/ 108 w 707"/>
                <a:gd name="T43" fmla="*/ 344 h 833"/>
                <a:gd name="T44" fmla="*/ 108 w 707"/>
                <a:gd name="T45" fmla="*/ 344 h 833"/>
                <a:gd name="T46" fmla="*/ 108 w 707"/>
                <a:gd name="T47" fmla="*/ 344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7" h="833">
                  <a:moveTo>
                    <a:pt x="348" y="833"/>
                  </a:moveTo>
                  <a:cubicBezTo>
                    <a:pt x="359" y="833"/>
                    <a:pt x="359" y="833"/>
                    <a:pt x="359" y="833"/>
                  </a:cubicBezTo>
                  <a:cubicBezTo>
                    <a:pt x="452" y="831"/>
                    <a:pt x="528" y="799"/>
                    <a:pt x="584" y="735"/>
                  </a:cubicBezTo>
                  <a:cubicBezTo>
                    <a:pt x="707" y="597"/>
                    <a:pt x="687" y="359"/>
                    <a:pt x="685" y="336"/>
                  </a:cubicBezTo>
                  <a:cubicBezTo>
                    <a:pt x="677" y="165"/>
                    <a:pt x="596" y="84"/>
                    <a:pt x="530" y="46"/>
                  </a:cubicBezTo>
                  <a:cubicBezTo>
                    <a:pt x="480" y="17"/>
                    <a:pt x="422" y="2"/>
                    <a:pt x="357" y="0"/>
                  </a:cubicBezTo>
                  <a:cubicBezTo>
                    <a:pt x="352" y="0"/>
                    <a:pt x="352" y="0"/>
                    <a:pt x="352" y="0"/>
                  </a:cubicBezTo>
                  <a:cubicBezTo>
                    <a:pt x="316" y="0"/>
                    <a:pt x="247" y="6"/>
                    <a:pt x="180" y="44"/>
                  </a:cubicBezTo>
                  <a:cubicBezTo>
                    <a:pt x="113" y="82"/>
                    <a:pt x="31" y="164"/>
                    <a:pt x="23" y="336"/>
                  </a:cubicBezTo>
                  <a:cubicBezTo>
                    <a:pt x="20" y="359"/>
                    <a:pt x="0" y="597"/>
                    <a:pt x="123" y="735"/>
                  </a:cubicBezTo>
                  <a:cubicBezTo>
                    <a:pt x="179" y="799"/>
                    <a:pt x="255" y="831"/>
                    <a:pt x="348" y="833"/>
                  </a:cubicBezTo>
                  <a:close/>
                  <a:moveTo>
                    <a:pt x="108" y="344"/>
                  </a:moveTo>
                  <a:cubicBezTo>
                    <a:pt x="108" y="343"/>
                    <a:pt x="108" y="342"/>
                    <a:pt x="108" y="341"/>
                  </a:cubicBezTo>
                  <a:cubicBezTo>
                    <a:pt x="119" y="112"/>
                    <a:pt x="282" y="87"/>
                    <a:pt x="352" y="87"/>
                  </a:cubicBezTo>
                  <a:cubicBezTo>
                    <a:pt x="355" y="87"/>
                    <a:pt x="355" y="87"/>
                    <a:pt x="355" y="87"/>
                  </a:cubicBezTo>
                  <a:cubicBezTo>
                    <a:pt x="442" y="89"/>
                    <a:pt x="589" y="124"/>
                    <a:pt x="599" y="341"/>
                  </a:cubicBezTo>
                  <a:cubicBezTo>
                    <a:pt x="599" y="342"/>
                    <a:pt x="599" y="343"/>
                    <a:pt x="599" y="344"/>
                  </a:cubicBezTo>
                  <a:cubicBezTo>
                    <a:pt x="599" y="346"/>
                    <a:pt x="622" y="564"/>
                    <a:pt x="520" y="678"/>
                  </a:cubicBezTo>
                  <a:cubicBezTo>
                    <a:pt x="480" y="724"/>
                    <a:pt x="426" y="746"/>
                    <a:pt x="355" y="747"/>
                  </a:cubicBezTo>
                  <a:cubicBezTo>
                    <a:pt x="352" y="747"/>
                    <a:pt x="352" y="747"/>
                    <a:pt x="352" y="747"/>
                  </a:cubicBezTo>
                  <a:cubicBezTo>
                    <a:pt x="282" y="746"/>
                    <a:pt x="227" y="724"/>
                    <a:pt x="187" y="678"/>
                  </a:cubicBezTo>
                  <a:cubicBezTo>
                    <a:pt x="86" y="564"/>
                    <a:pt x="108" y="346"/>
                    <a:pt x="108" y="344"/>
                  </a:cubicBezTo>
                  <a:close/>
                  <a:moveTo>
                    <a:pt x="108" y="344"/>
                  </a:moveTo>
                  <a:cubicBezTo>
                    <a:pt x="108" y="344"/>
                    <a:pt x="108" y="344"/>
                    <a:pt x="108" y="3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47" name="Freeform 6">
              <a:extLst>
                <a:ext uri="{FF2B5EF4-FFF2-40B4-BE49-F238E27FC236}">
                  <a16:creationId xmlns:a16="http://schemas.microsoft.com/office/drawing/2014/main" xmlns="" id="{0128BA9D-967B-412C-995F-10853B800D2F}"/>
                </a:ext>
              </a:extLst>
            </p:cNvPr>
            <p:cNvSpPr>
              <a:spLocks noEditPoints="1"/>
            </p:cNvSpPr>
            <p:nvPr/>
          </p:nvSpPr>
          <p:spPr bwMode="auto">
            <a:xfrm>
              <a:off x="-22620288" y="9526588"/>
              <a:ext cx="3990975" cy="2189163"/>
            </a:xfrm>
            <a:custGeom>
              <a:avLst/>
              <a:gdLst>
                <a:gd name="T0" fmla="*/ 1315 w 1316"/>
                <a:gd name="T1" fmla="*/ 404 h 722"/>
                <a:gd name="T2" fmla="*/ 1315 w 1316"/>
                <a:gd name="T3" fmla="*/ 403 h 722"/>
                <a:gd name="T4" fmla="*/ 1315 w 1316"/>
                <a:gd name="T5" fmla="*/ 395 h 722"/>
                <a:gd name="T6" fmla="*/ 1170 w 1316"/>
                <a:gd name="T7" fmla="*/ 136 h 722"/>
                <a:gd name="T8" fmla="*/ 1167 w 1316"/>
                <a:gd name="T9" fmla="*/ 135 h 722"/>
                <a:gd name="T10" fmla="*/ 901 w 1316"/>
                <a:gd name="T11" fmla="*/ 14 h 722"/>
                <a:gd name="T12" fmla="*/ 841 w 1316"/>
                <a:gd name="T13" fmla="*/ 25 h 722"/>
                <a:gd name="T14" fmla="*/ 851 w 1316"/>
                <a:gd name="T15" fmla="*/ 85 h 722"/>
                <a:gd name="T16" fmla="*/ 1144 w 1316"/>
                <a:gd name="T17" fmla="*/ 218 h 722"/>
                <a:gd name="T18" fmla="*/ 1229 w 1316"/>
                <a:gd name="T19" fmla="*/ 398 h 722"/>
                <a:gd name="T20" fmla="*/ 1229 w 1316"/>
                <a:gd name="T21" fmla="*/ 406 h 722"/>
                <a:gd name="T22" fmla="*/ 1222 w 1316"/>
                <a:gd name="T23" fmla="*/ 504 h 722"/>
                <a:gd name="T24" fmla="*/ 658 w 1316"/>
                <a:gd name="T25" fmla="*/ 636 h 722"/>
                <a:gd name="T26" fmla="*/ 94 w 1316"/>
                <a:gd name="T27" fmla="*/ 504 h 722"/>
                <a:gd name="T28" fmla="*/ 87 w 1316"/>
                <a:gd name="T29" fmla="*/ 405 h 722"/>
                <a:gd name="T30" fmla="*/ 87 w 1316"/>
                <a:gd name="T31" fmla="*/ 397 h 722"/>
                <a:gd name="T32" fmla="*/ 172 w 1316"/>
                <a:gd name="T33" fmla="*/ 218 h 722"/>
                <a:gd name="T34" fmla="*/ 465 w 1316"/>
                <a:gd name="T35" fmla="*/ 85 h 722"/>
                <a:gd name="T36" fmla="*/ 475 w 1316"/>
                <a:gd name="T37" fmla="*/ 24 h 722"/>
                <a:gd name="T38" fmla="*/ 415 w 1316"/>
                <a:gd name="T39" fmla="*/ 14 h 722"/>
                <a:gd name="T40" fmla="*/ 149 w 1316"/>
                <a:gd name="T41" fmla="*/ 135 h 722"/>
                <a:gd name="T42" fmla="*/ 146 w 1316"/>
                <a:gd name="T43" fmla="*/ 136 h 722"/>
                <a:gd name="T44" fmla="*/ 1 w 1316"/>
                <a:gd name="T45" fmla="*/ 395 h 722"/>
                <a:gd name="T46" fmla="*/ 1 w 1316"/>
                <a:gd name="T47" fmla="*/ 403 h 722"/>
                <a:gd name="T48" fmla="*/ 1 w 1316"/>
                <a:gd name="T49" fmla="*/ 404 h 722"/>
                <a:gd name="T50" fmla="*/ 17 w 1316"/>
                <a:gd name="T51" fmla="*/ 549 h 722"/>
                <a:gd name="T52" fmla="*/ 34 w 1316"/>
                <a:gd name="T53" fmla="*/ 569 h 722"/>
                <a:gd name="T54" fmla="*/ 658 w 1316"/>
                <a:gd name="T55" fmla="*/ 722 h 722"/>
                <a:gd name="T56" fmla="*/ 1283 w 1316"/>
                <a:gd name="T57" fmla="*/ 569 h 722"/>
                <a:gd name="T58" fmla="*/ 1300 w 1316"/>
                <a:gd name="T59" fmla="*/ 549 h 722"/>
                <a:gd name="T60" fmla="*/ 1315 w 1316"/>
                <a:gd name="T61" fmla="*/ 404 h 722"/>
                <a:gd name="T62" fmla="*/ 1315 w 1316"/>
                <a:gd name="T63" fmla="*/ 404 h 722"/>
                <a:gd name="T64" fmla="*/ 1315 w 1316"/>
                <a:gd name="T65" fmla="*/ 404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16" h="722">
                  <a:moveTo>
                    <a:pt x="1315" y="404"/>
                  </a:moveTo>
                  <a:cubicBezTo>
                    <a:pt x="1315" y="403"/>
                    <a:pt x="1315" y="403"/>
                    <a:pt x="1315" y="403"/>
                  </a:cubicBezTo>
                  <a:cubicBezTo>
                    <a:pt x="1315" y="400"/>
                    <a:pt x="1315" y="398"/>
                    <a:pt x="1315" y="395"/>
                  </a:cubicBezTo>
                  <a:cubicBezTo>
                    <a:pt x="1313" y="332"/>
                    <a:pt x="1309" y="183"/>
                    <a:pt x="1170" y="136"/>
                  </a:cubicBezTo>
                  <a:cubicBezTo>
                    <a:pt x="1169" y="136"/>
                    <a:pt x="1168" y="135"/>
                    <a:pt x="1167" y="135"/>
                  </a:cubicBezTo>
                  <a:cubicBezTo>
                    <a:pt x="1022" y="98"/>
                    <a:pt x="902" y="15"/>
                    <a:pt x="901" y="14"/>
                  </a:cubicBezTo>
                  <a:cubicBezTo>
                    <a:pt x="882" y="0"/>
                    <a:pt x="855" y="5"/>
                    <a:pt x="841" y="25"/>
                  </a:cubicBezTo>
                  <a:cubicBezTo>
                    <a:pt x="827" y="44"/>
                    <a:pt x="832" y="71"/>
                    <a:pt x="851" y="85"/>
                  </a:cubicBezTo>
                  <a:cubicBezTo>
                    <a:pt x="857" y="89"/>
                    <a:pt x="984" y="177"/>
                    <a:pt x="1144" y="218"/>
                  </a:cubicBezTo>
                  <a:cubicBezTo>
                    <a:pt x="1218" y="245"/>
                    <a:pt x="1226" y="325"/>
                    <a:pt x="1229" y="398"/>
                  </a:cubicBezTo>
                  <a:cubicBezTo>
                    <a:pt x="1229" y="400"/>
                    <a:pt x="1229" y="403"/>
                    <a:pt x="1229" y="406"/>
                  </a:cubicBezTo>
                  <a:cubicBezTo>
                    <a:pt x="1229" y="434"/>
                    <a:pt x="1227" y="479"/>
                    <a:pt x="1222" y="504"/>
                  </a:cubicBezTo>
                  <a:cubicBezTo>
                    <a:pt x="1170" y="534"/>
                    <a:pt x="967" y="636"/>
                    <a:pt x="658" y="636"/>
                  </a:cubicBezTo>
                  <a:cubicBezTo>
                    <a:pt x="350" y="636"/>
                    <a:pt x="146" y="534"/>
                    <a:pt x="94" y="504"/>
                  </a:cubicBezTo>
                  <a:cubicBezTo>
                    <a:pt x="89" y="479"/>
                    <a:pt x="86" y="434"/>
                    <a:pt x="87" y="405"/>
                  </a:cubicBezTo>
                  <a:cubicBezTo>
                    <a:pt x="87" y="403"/>
                    <a:pt x="87" y="400"/>
                    <a:pt x="87" y="397"/>
                  </a:cubicBezTo>
                  <a:cubicBezTo>
                    <a:pt x="90" y="324"/>
                    <a:pt x="98" y="245"/>
                    <a:pt x="172" y="218"/>
                  </a:cubicBezTo>
                  <a:cubicBezTo>
                    <a:pt x="332" y="177"/>
                    <a:pt x="459" y="88"/>
                    <a:pt x="465" y="85"/>
                  </a:cubicBezTo>
                  <a:cubicBezTo>
                    <a:pt x="484" y="71"/>
                    <a:pt x="489" y="44"/>
                    <a:pt x="475" y="24"/>
                  </a:cubicBezTo>
                  <a:cubicBezTo>
                    <a:pt x="461" y="5"/>
                    <a:pt x="434" y="0"/>
                    <a:pt x="415" y="14"/>
                  </a:cubicBezTo>
                  <a:cubicBezTo>
                    <a:pt x="414" y="15"/>
                    <a:pt x="294" y="98"/>
                    <a:pt x="149" y="135"/>
                  </a:cubicBezTo>
                  <a:cubicBezTo>
                    <a:pt x="148" y="135"/>
                    <a:pt x="147" y="135"/>
                    <a:pt x="146" y="136"/>
                  </a:cubicBezTo>
                  <a:cubicBezTo>
                    <a:pt x="7" y="183"/>
                    <a:pt x="3" y="332"/>
                    <a:pt x="1" y="395"/>
                  </a:cubicBezTo>
                  <a:cubicBezTo>
                    <a:pt x="1" y="398"/>
                    <a:pt x="1" y="400"/>
                    <a:pt x="1" y="403"/>
                  </a:cubicBezTo>
                  <a:cubicBezTo>
                    <a:pt x="1" y="404"/>
                    <a:pt x="1" y="404"/>
                    <a:pt x="1" y="404"/>
                  </a:cubicBezTo>
                  <a:cubicBezTo>
                    <a:pt x="1" y="420"/>
                    <a:pt x="0" y="506"/>
                    <a:pt x="17" y="549"/>
                  </a:cubicBezTo>
                  <a:cubicBezTo>
                    <a:pt x="20" y="557"/>
                    <a:pt x="26" y="564"/>
                    <a:pt x="34" y="569"/>
                  </a:cubicBezTo>
                  <a:cubicBezTo>
                    <a:pt x="43" y="575"/>
                    <a:pt x="274" y="722"/>
                    <a:pt x="658" y="722"/>
                  </a:cubicBezTo>
                  <a:cubicBezTo>
                    <a:pt x="1043" y="722"/>
                    <a:pt x="1274" y="575"/>
                    <a:pt x="1283" y="569"/>
                  </a:cubicBezTo>
                  <a:cubicBezTo>
                    <a:pt x="1290" y="564"/>
                    <a:pt x="1297" y="557"/>
                    <a:pt x="1300" y="549"/>
                  </a:cubicBezTo>
                  <a:cubicBezTo>
                    <a:pt x="1316" y="506"/>
                    <a:pt x="1315" y="421"/>
                    <a:pt x="1315" y="404"/>
                  </a:cubicBezTo>
                  <a:close/>
                  <a:moveTo>
                    <a:pt x="1315" y="404"/>
                  </a:moveTo>
                  <a:cubicBezTo>
                    <a:pt x="1315" y="404"/>
                    <a:pt x="1315" y="404"/>
                    <a:pt x="1315" y="40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grpSp>
      <p:grpSp>
        <p:nvGrpSpPr>
          <p:cNvPr id="48" name="Group 47">
            <a:extLst>
              <a:ext uri="{FF2B5EF4-FFF2-40B4-BE49-F238E27FC236}">
                <a16:creationId xmlns:a16="http://schemas.microsoft.com/office/drawing/2014/main" xmlns="" id="{C3605A3F-717A-4D90-8656-1E68E89C978A}"/>
              </a:ext>
            </a:extLst>
          </p:cNvPr>
          <p:cNvGrpSpPr/>
          <p:nvPr/>
        </p:nvGrpSpPr>
        <p:grpSpPr>
          <a:xfrm>
            <a:off x="8624853" y="4142612"/>
            <a:ext cx="352752" cy="332106"/>
            <a:chOff x="-22879050" y="1400175"/>
            <a:chExt cx="4719637" cy="4443413"/>
          </a:xfrm>
          <a:solidFill>
            <a:sysClr val="window" lastClr="FFFFFF"/>
          </a:solidFill>
        </p:grpSpPr>
        <p:sp>
          <p:nvSpPr>
            <p:cNvPr id="49" name="Freeform 7">
              <a:extLst>
                <a:ext uri="{FF2B5EF4-FFF2-40B4-BE49-F238E27FC236}">
                  <a16:creationId xmlns:a16="http://schemas.microsoft.com/office/drawing/2014/main" xmlns="" id="{D2E75860-73D2-41B8-A770-5DC4A7F1E304}"/>
                </a:ext>
              </a:extLst>
            </p:cNvPr>
            <p:cNvSpPr>
              <a:spLocks noEditPoints="1"/>
            </p:cNvSpPr>
            <p:nvPr/>
          </p:nvSpPr>
          <p:spPr bwMode="auto">
            <a:xfrm>
              <a:off x="-21974175" y="4097338"/>
              <a:ext cx="269875" cy="503238"/>
            </a:xfrm>
            <a:custGeom>
              <a:avLst/>
              <a:gdLst>
                <a:gd name="T0" fmla="*/ 45 w 89"/>
                <a:gd name="T1" fmla="*/ 0 h 166"/>
                <a:gd name="T2" fmla="*/ 0 w 89"/>
                <a:gd name="T3" fmla="*/ 45 h 166"/>
                <a:gd name="T4" fmla="*/ 0 w 89"/>
                <a:gd name="T5" fmla="*/ 122 h 166"/>
                <a:gd name="T6" fmla="*/ 45 w 89"/>
                <a:gd name="T7" fmla="*/ 166 h 166"/>
                <a:gd name="T8" fmla="*/ 89 w 89"/>
                <a:gd name="T9" fmla="*/ 122 h 166"/>
                <a:gd name="T10" fmla="*/ 89 w 89"/>
                <a:gd name="T11" fmla="*/ 45 h 166"/>
                <a:gd name="T12" fmla="*/ 45 w 89"/>
                <a:gd name="T13" fmla="*/ 0 h 166"/>
                <a:gd name="T14" fmla="*/ 45 w 89"/>
                <a:gd name="T15" fmla="*/ 0 h 166"/>
                <a:gd name="T16" fmla="*/ 45 w 89"/>
                <a:gd name="T1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166">
                  <a:moveTo>
                    <a:pt x="45" y="0"/>
                  </a:moveTo>
                  <a:cubicBezTo>
                    <a:pt x="20" y="0"/>
                    <a:pt x="0" y="20"/>
                    <a:pt x="0" y="45"/>
                  </a:cubicBezTo>
                  <a:cubicBezTo>
                    <a:pt x="0" y="122"/>
                    <a:pt x="0" y="122"/>
                    <a:pt x="0" y="122"/>
                  </a:cubicBezTo>
                  <a:cubicBezTo>
                    <a:pt x="0" y="146"/>
                    <a:pt x="20" y="166"/>
                    <a:pt x="45" y="166"/>
                  </a:cubicBezTo>
                  <a:cubicBezTo>
                    <a:pt x="69" y="166"/>
                    <a:pt x="89" y="146"/>
                    <a:pt x="89" y="122"/>
                  </a:cubicBezTo>
                  <a:cubicBezTo>
                    <a:pt x="89" y="45"/>
                    <a:pt x="89" y="45"/>
                    <a:pt x="89" y="45"/>
                  </a:cubicBezTo>
                  <a:cubicBezTo>
                    <a:pt x="89" y="20"/>
                    <a:pt x="69" y="0"/>
                    <a:pt x="45" y="0"/>
                  </a:cubicBezTo>
                  <a:close/>
                  <a:moveTo>
                    <a:pt x="45" y="0"/>
                  </a:moveTo>
                  <a:cubicBezTo>
                    <a:pt x="45" y="0"/>
                    <a:pt x="45" y="0"/>
                    <a:pt x="4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50" name="Freeform 8">
              <a:extLst>
                <a:ext uri="{FF2B5EF4-FFF2-40B4-BE49-F238E27FC236}">
                  <a16:creationId xmlns:a16="http://schemas.microsoft.com/office/drawing/2014/main" xmlns="" id="{A1252698-160D-40D1-AEF7-F650E12C19DC}"/>
                </a:ext>
              </a:extLst>
            </p:cNvPr>
            <p:cNvSpPr>
              <a:spLocks noEditPoints="1"/>
            </p:cNvSpPr>
            <p:nvPr/>
          </p:nvSpPr>
          <p:spPr bwMode="auto">
            <a:xfrm>
              <a:off x="-21434425" y="4097338"/>
              <a:ext cx="269875" cy="503238"/>
            </a:xfrm>
            <a:custGeom>
              <a:avLst/>
              <a:gdLst>
                <a:gd name="T0" fmla="*/ 44 w 89"/>
                <a:gd name="T1" fmla="*/ 0 h 166"/>
                <a:gd name="T2" fmla="*/ 0 w 89"/>
                <a:gd name="T3" fmla="*/ 45 h 166"/>
                <a:gd name="T4" fmla="*/ 0 w 89"/>
                <a:gd name="T5" fmla="*/ 122 h 166"/>
                <a:gd name="T6" fmla="*/ 44 w 89"/>
                <a:gd name="T7" fmla="*/ 166 h 166"/>
                <a:gd name="T8" fmla="*/ 89 w 89"/>
                <a:gd name="T9" fmla="*/ 122 h 166"/>
                <a:gd name="T10" fmla="*/ 89 w 89"/>
                <a:gd name="T11" fmla="*/ 45 h 166"/>
                <a:gd name="T12" fmla="*/ 44 w 89"/>
                <a:gd name="T13" fmla="*/ 0 h 166"/>
                <a:gd name="T14" fmla="*/ 44 w 89"/>
                <a:gd name="T15" fmla="*/ 0 h 166"/>
                <a:gd name="T16" fmla="*/ 44 w 89"/>
                <a:gd name="T1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166">
                  <a:moveTo>
                    <a:pt x="44" y="0"/>
                  </a:moveTo>
                  <a:cubicBezTo>
                    <a:pt x="20" y="0"/>
                    <a:pt x="0" y="20"/>
                    <a:pt x="0" y="45"/>
                  </a:cubicBezTo>
                  <a:cubicBezTo>
                    <a:pt x="0" y="122"/>
                    <a:pt x="0" y="122"/>
                    <a:pt x="0" y="122"/>
                  </a:cubicBezTo>
                  <a:cubicBezTo>
                    <a:pt x="0" y="146"/>
                    <a:pt x="20" y="166"/>
                    <a:pt x="44" y="166"/>
                  </a:cubicBezTo>
                  <a:cubicBezTo>
                    <a:pt x="69" y="166"/>
                    <a:pt x="89" y="146"/>
                    <a:pt x="89" y="122"/>
                  </a:cubicBezTo>
                  <a:cubicBezTo>
                    <a:pt x="89" y="45"/>
                    <a:pt x="89" y="45"/>
                    <a:pt x="89" y="45"/>
                  </a:cubicBezTo>
                  <a:cubicBezTo>
                    <a:pt x="89" y="20"/>
                    <a:pt x="69" y="0"/>
                    <a:pt x="44" y="0"/>
                  </a:cubicBezTo>
                  <a:close/>
                  <a:moveTo>
                    <a:pt x="44" y="0"/>
                  </a:moveTo>
                  <a:cubicBezTo>
                    <a:pt x="44" y="0"/>
                    <a:pt x="44"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51" name="Freeform 9">
              <a:extLst>
                <a:ext uri="{FF2B5EF4-FFF2-40B4-BE49-F238E27FC236}">
                  <a16:creationId xmlns:a16="http://schemas.microsoft.com/office/drawing/2014/main" xmlns="" id="{14706FB8-B34B-406C-9051-A8F182B866CC}"/>
                </a:ext>
              </a:extLst>
            </p:cNvPr>
            <p:cNvSpPr>
              <a:spLocks noEditPoints="1"/>
            </p:cNvSpPr>
            <p:nvPr/>
          </p:nvSpPr>
          <p:spPr bwMode="auto">
            <a:xfrm>
              <a:off x="-20894675" y="4097338"/>
              <a:ext cx="266700" cy="503238"/>
            </a:xfrm>
            <a:custGeom>
              <a:avLst/>
              <a:gdLst>
                <a:gd name="T0" fmla="*/ 44 w 88"/>
                <a:gd name="T1" fmla="*/ 0 h 166"/>
                <a:gd name="T2" fmla="*/ 0 w 88"/>
                <a:gd name="T3" fmla="*/ 45 h 166"/>
                <a:gd name="T4" fmla="*/ 0 w 88"/>
                <a:gd name="T5" fmla="*/ 122 h 166"/>
                <a:gd name="T6" fmla="*/ 44 w 88"/>
                <a:gd name="T7" fmla="*/ 166 h 166"/>
                <a:gd name="T8" fmla="*/ 88 w 88"/>
                <a:gd name="T9" fmla="*/ 122 h 166"/>
                <a:gd name="T10" fmla="*/ 88 w 88"/>
                <a:gd name="T11" fmla="*/ 45 h 166"/>
                <a:gd name="T12" fmla="*/ 44 w 88"/>
                <a:gd name="T13" fmla="*/ 0 h 166"/>
                <a:gd name="T14" fmla="*/ 44 w 88"/>
                <a:gd name="T15" fmla="*/ 0 h 166"/>
                <a:gd name="T16" fmla="*/ 44 w 88"/>
                <a:gd name="T1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66">
                  <a:moveTo>
                    <a:pt x="44" y="0"/>
                  </a:moveTo>
                  <a:cubicBezTo>
                    <a:pt x="19" y="0"/>
                    <a:pt x="0" y="20"/>
                    <a:pt x="0" y="45"/>
                  </a:cubicBezTo>
                  <a:cubicBezTo>
                    <a:pt x="0" y="122"/>
                    <a:pt x="0" y="122"/>
                    <a:pt x="0" y="122"/>
                  </a:cubicBezTo>
                  <a:cubicBezTo>
                    <a:pt x="0" y="146"/>
                    <a:pt x="19" y="166"/>
                    <a:pt x="44" y="166"/>
                  </a:cubicBezTo>
                  <a:cubicBezTo>
                    <a:pt x="68" y="166"/>
                    <a:pt x="88" y="146"/>
                    <a:pt x="88" y="122"/>
                  </a:cubicBezTo>
                  <a:cubicBezTo>
                    <a:pt x="88" y="45"/>
                    <a:pt x="88" y="45"/>
                    <a:pt x="88" y="45"/>
                  </a:cubicBezTo>
                  <a:cubicBezTo>
                    <a:pt x="88" y="20"/>
                    <a:pt x="68" y="0"/>
                    <a:pt x="44" y="0"/>
                  </a:cubicBezTo>
                  <a:close/>
                  <a:moveTo>
                    <a:pt x="44" y="0"/>
                  </a:moveTo>
                  <a:cubicBezTo>
                    <a:pt x="44" y="0"/>
                    <a:pt x="44"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52" name="Freeform 10">
              <a:extLst>
                <a:ext uri="{FF2B5EF4-FFF2-40B4-BE49-F238E27FC236}">
                  <a16:creationId xmlns:a16="http://schemas.microsoft.com/office/drawing/2014/main" xmlns="" id="{70CD96D9-AEA6-4B1A-B064-95276A7317C7}"/>
                </a:ext>
              </a:extLst>
            </p:cNvPr>
            <p:cNvSpPr>
              <a:spLocks noEditPoints="1"/>
            </p:cNvSpPr>
            <p:nvPr/>
          </p:nvSpPr>
          <p:spPr bwMode="auto">
            <a:xfrm>
              <a:off x="-20410488" y="4097338"/>
              <a:ext cx="266700" cy="503238"/>
            </a:xfrm>
            <a:custGeom>
              <a:avLst/>
              <a:gdLst>
                <a:gd name="T0" fmla="*/ 44 w 88"/>
                <a:gd name="T1" fmla="*/ 0 h 166"/>
                <a:gd name="T2" fmla="*/ 0 w 88"/>
                <a:gd name="T3" fmla="*/ 45 h 166"/>
                <a:gd name="T4" fmla="*/ 0 w 88"/>
                <a:gd name="T5" fmla="*/ 122 h 166"/>
                <a:gd name="T6" fmla="*/ 44 w 88"/>
                <a:gd name="T7" fmla="*/ 166 h 166"/>
                <a:gd name="T8" fmla="*/ 88 w 88"/>
                <a:gd name="T9" fmla="*/ 122 h 166"/>
                <a:gd name="T10" fmla="*/ 88 w 88"/>
                <a:gd name="T11" fmla="*/ 45 h 166"/>
                <a:gd name="T12" fmla="*/ 44 w 88"/>
                <a:gd name="T13" fmla="*/ 0 h 166"/>
                <a:gd name="T14" fmla="*/ 44 w 88"/>
                <a:gd name="T15" fmla="*/ 0 h 166"/>
                <a:gd name="T16" fmla="*/ 44 w 88"/>
                <a:gd name="T1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66">
                  <a:moveTo>
                    <a:pt x="44" y="0"/>
                  </a:moveTo>
                  <a:cubicBezTo>
                    <a:pt x="19" y="0"/>
                    <a:pt x="0" y="20"/>
                    <a:pt x="0" y="45"/>
                  </a:cubicBezTo>
                  <a:cubicBezTo>
                    <a:pt x="0" y="122"/>
                    <a:pt x="0" y="122"/>
                    <a:pt x="0" y="122"/>
                  </a:cubicBezTo>
                  <a:cubicBezTo>
                    <a:pt x="0" y="146"/>
                    <a:pt x="19" y="166"/>
                    <a:pt x="44" y="166"/>
                  </a:cubicBezTo>
                  <a:cubicBezTo>
                    <a:pt x="68" y="166"/>
                    <a:pt x="88" y="146"/>
                    <a:pt x="88" y="122"/>
                  </a:cubicBezTo>
                  <a:cubicBezTo>
                    <a:pt x="88" y="45"/>
                    <a:pt x="88" y="45"/>
                    <a:pt x="88" y="45"/>
                  </a:cubicBezTo>
                  <a:cubicBezTo>
                    <a:pt x="88" y="20"/>
                    <a:pt x="68" y="0"/>
                    <a:pt x="44" y="0"/>
                  </a:cubicBezTo>
                  <a:close/>
                  <a:moveTo>
                    <a:pt x="44" y="0"/>
                  </a:moveTo>
                  <a:cubicBezTo>
                    <a:pt x="44" y="0"/>
                    <a:pt x="44"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53" name="Freeform 11">
              <a:extLst>
                <a:ext uri="{FF2B5EF4-FFF2-40B4-BE49-F238E27FC236}">
                  <a16:creationId xmlns:a16="http://schemas.microsoft.com/office/drawing/2014/main" xmlns="" id="{6A5975A8-32A8-41F6-9750-3F322EC22D45}"/>
                </a:ext>
              </a:extLst>
            </p:cNvPr>
            <p:cNvSpPr>
              <a:spLocks noEditPoints="1"/>
            </p:cNvSpPr>
            <p:nvPr/>
          </p:nvSpPr>
          <p:spPr bwMode="auto">
            <a:xfrm>
              <a:off x="-19873913" y="4097338"/>
              <a:ext cx="271462" cy="503238"/>
            </a:xfrm>
            <a:custGeom>
              <a:avLst/>
              <a:gdLst>
                <a:gd name="T0" fmla="*/ 45 w 89"/>
                <a:gd name="T1" fmla="*/ 0 h 166"/>
                <a:gd name="T2" fmla="*/ 0 w 89"/>
                <a:gd name="T3" fmla="*/ 45 h 166"/>
                <a:gd name="T4" fmla="*/ 0 w 89"/>
                <a:gd name="T5" fmla="*/ 122 h 166"/>
                <a:gd name="T6" fmla="*/ 45 w 89"/>
                <a:gd name="T7" fmla="*/ 166 h 166"/>
                <a:gd name="T8" fmla="*/ 89 w 89"/>
                <a:gd name="T9" fmla="*/ 122 h 166"/>
                <a:gd name="T10" fmla="*/ 89 w 89"/>
                <a:gd name="T11" fmla="*/ 45 h 166"/>
                <a:gd name="T12" fmla="*/ 45 w 89"/>
                <a:gd name="T13" fmla="*/ 0 h 166"/>
                <a:gd name="T14" fmla="*/ 45 w 89"/>
                <a:gd name="T15" fmla="*/ 0 h 166"/>
                <a:gd name="T16" fmla="*/ 45 w 89"/>
                <a:gd name="T1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166">
                  <a:moveTo>
                    <a:pt x="45" y="0"/>
                  </a:moveTo>
                  <a:cubicBezTo>
                    <a:pt x="20" y="0"/>
                    <a:pt x="0" y="20"/>
                    <a:pt x="0" y="45"/>
                  </a:cubicBezTo>
                  <a:cubicBezTo>
                    <a:pt x="0" y="122"/>
                    <a:pt x="0" y="122"/>
                    <a:pt x="0" y="122"/>
                  </a:cubicBezTo>
                  <a:cubicBezTo>
                    <a:pt x="0" y="146"/>
                    <a:pt x="20" y="166"/>
                    <a:pt x="45" y="166"/>
                  </a:cubicBezTo>
                  <a:cubicBezTo>
                    <a:pt x="69" y="166"/>
                    <a:pt x="89" y="146"/>
                    <a:pt x="89" y="122"/>
                  </a:cubicBezTo>
                  <a:cubicBezTo>
                    <a:pt x="89" y="45"/>
                    <a:pt x="89" y="45"/>
                    <a:pt x="89" y="45"/>
                  </a:cubicBezTo>
                  <a:cubicBezTo>
                    <a:pt x="89" y="20"/>
                    <a:pt x="69" y="0"/>
                    <a:pt x="45" y="0"/>
                  </a:cubicBezTo>
                  <a:close/>
                  <a:moveTo>
                    <a:pt x="45" y="0"/>
                  </a:moveTo>
                  <a:cubicBezTo>
                    <a:pt x="45" y="0"/>
                    <a:pt x="45" y="0"/>
                    <a:pt x="4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54" name="Freeform 12">
              <a:extLst>
                <a:ext uri="{FF2B5EF4-FFF2-40B4-BE49-F238E27FC236}">
                  <a16:creationId xmlns:a16="http://schemas.microsoft.com/office/drawing/2014/main" xmlns="" id="{CD14BB95-A99B-447A-B0F9-5020B21F52FA}"/>
                </a:ext>
              </a:extLst>
            </p:cNvPr>
            <p:cNvSpPr>
              <a:spLocks noEditPoints="1"/>
            </p:cNvSpPr>
            <p:nvPr/>
          </p:nvSpPr>
          <p:spPr bwMode="auto">
            <a:xfrm>
              <a:off x="-19332575" y="4097338"/>
              <a:ext cx="266700" cy="503238"/>
            </a:xfrm>
            <a:custGeom>
              <a:avLst/>
              <a:gdLst>
                <a:gd name="T0" fmla="*/ 44 w 88"/>
                <a:gd name="T1" fmla="*/ 0 h 166"/>
                <a:gd name="T2" fmla="*/ 0 w 88"/>
                <a:gd name="T3" fmla="*/ 45 h 166"/>
                <a:gd name="T4" fmla="*/ 0 w 88"/>
                <a:gd name="T5" fmla="*/ 122 h 166"/>
                <a:gd name="T6" fmla="*/ 44 w 88"/>
                <a:gd name="T7" fmla="*/ 166 h 166"/>
                <a:gd name="T8" fmla="*/ 88 w 88"/>
                <a:gd name="T9" fmla="*/ 122 h 166"/>
                <a:gd name="T10" fmla="*/ 88 w 88"/>
                <a:gd name="T11" fmla="*/ 45 h 166"/>
                <a:gd name="T12" fmla="*/ 44 w 88"/>
                <a:gd name="T13" fmla="*/ 0 h 166"/>
                <a:gd name="T14" fmla="*/ 44 w 88"/>
                <a:gd name="T15" fmla="*/ 0 h 166"/>
                <a:gd name="T16" fmla="*/ 44 w 88"/>
                <a:gd name="T1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66">
                  <a:moveTo>
                    <a:pt x="44" y="0"/>
                  </a:moveTo>
                  <a:cubicBezTo>
                    <a:pt x="20" y="0"/>
                    <a:pt x="0" y="20"/>
                    <a:pt x="0" y="45"/>
                  </a:cubicBezTo>
                  <a:cubicBezTo>
                    <a:pt x="0" y="122"/>
                    <a:pt x="0" y="122"/>
                    <a:pt x="0" y="122"/>
                  </a:cubicBezTo>
                  <a:cubicBezTo>
                    <a:pt x="0" y="146"/>
                    <a:pt x="20" y="166"/>
                    <a:pt x="44" y="166"/>
                  </a:cubicBezTo>
                  <a:cubicBezTo>
                    <a:pt x="69" y="166"/>
                    <a:pt x="88" y="146"/>
                    <a:pt x="88" y="122"/>
                  </a:cubicBezTo>
                  <a:cubicBezTo>
                    <a:pt x="88" y="45"/>
                    <a:pt x="88" y="45"/>
                    <a:pt x="88" y="45"/>
                  </a:cubicBezTo>
                  <a:cubicBezTo>
                    <a:pt x="88" y="20"/>
                    <a:pt x="69" y="0"/>
                    <a:pt x="44" y="0"/>
                  </a:cubicBezTo>
                  <a:close/>
                  <a:moveTo>
                    <a:pt x="44" y="0"/>
                  </a:moveTo>
                  <a:cubicBezTo>
                    <a:pt x="44" y="0"/>
                    <a:pt x="44"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55" name="Freeform 13">
              <a:extLst>
                <a:ext uri="{FF2B5EF4-FFF2-40B4-BE49-F238E27FC236}">
                  <a16:creationId xmlns:a16="http://schemas.microsoft.com/office/drawing/2014/main" xmlns="" id="{9AC857D6-AE98-40D6-93F2-03ED0B75C2C2}"/>
                </a:ext>
              </a:extLst>
            </p:cNvPr>
            <p:cNvSpPr>
              <a:spLocks noEditPoints="1"/>
            </p:cNvSpPr>
            <p:nvPr/>
          </p:nvSpPr>
          <p:spPr bwMode="auto">
            <a:xfrm>
              <a:off x="-21974175" y="3348038"/>
              <a:ext cx="269875" cy="503238"/>
            </a:xfrm>
            <a:custGeom>
              <a:avLst/>
              <a:gdLst>
                <a:gd name="T0" fmla="*/ 45 w 89"/>
                <a:gd name="T1" fmla="*/ 0 h 166"/>
                <a:gd name="T2" fmla="*/ 0 w 89"/>
                <a:gd name="T3" fmla="*/ 44 h 166"/>
                <a:gd name="T4" fmla="*/ 0 w 89"/>
                <a:gd name="T5" fmla="*/ 121 h 166"/>
                <a:gd name="T6" fmla="*/ 45 w 89"/>
                <a:gd name="T7" fmla="*/ 166 h 166"/>
                <a:gd name="T8" fmla="*/ 89 w 89"/>
                <a:gd name="T9" fmla="*/ 121 h 166"/>
                <a:gd name="T10" fmla="*/ 89 w 89"/>
                <a:gd name="T11" fmla="*/ 44 h 166"/>
                <a:gd name="T12" fmla="*/ 45 w 89"/>
                <a:gd name="T13" fmla="*/ 0 h 166"/>
                <a:gd name="T14" fmla="*/ 45 w 89"/>
                <a:gd name="T15" fmla="*/ 0 h 166"/>
                <a:gd name="T16" fmla="*/ 45 w 89"/>
                <a:gd name="T1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166">
                  <a:moveTo>
                    <a:pt x="45" y="0"/>
                  </a:moveTo>
                  <a:cubicBezTo>
                    <a:pt x="20" y="0"/>
                    <a:pt x="0" y="20"/>
                    <a:pt x="0" y="44"/>
                  </a:cubicBezTo>
                  <a:cubicBezTo>
                    <a:pt x="0" y="121"/>
                    <a:pt x="0" y="121"/>
                    <a:pt x="0" y="121"/>
                  </a:cubicBezTo>
                  <a:cubicBezTo>
                    <a:pt x="0" y="146"/>
                    <a:pt x="20" y="166"/>
                    <a:pt x="45" y="166"/>
                  </a:cubicBezTo>
                  <a:cubicBezTo>
                    <a:pt x="69" y="166"/>
                    <a:pt x="89" y="146"/>
                    <a:pt x="89" y="121"/>
                  </a:cubicBezTo>
                  <a:cubicBezTo>
                    <a:pt x="89" y="44"/>
                    <a:pt x="89" y="44"/>
                    <a:pt x="89" y="44"/>
                  </a:cubicBezTo>
                  <a:cubicBezTo>
                    <a:pt x="89" y="20"/>
                    <a:pt x="69" y="0"/>
                    <a:pt x="45" y="0"/>
                  </a:cubicBezTo>
                  <a:close/>
                  <a:moveTo>
                    <a:pt x="45" y="0"/>
                  </a:moveTo>
                  <a:cubicBezTo>
                    <a:pt x="45" y="0"/>
                    <a:pt x="45" y="0"/>
                    <a:pt x="4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56" name="Freeform 14">
              <a:extLst>
                <a:ext uri="{FF2B5EF4-FFF2-40B4-BE49-F238E27FC236}">
                  <a16:creationId xmlns:a16="http://schemas.microsoft.com/office/drawing/2014/main" xmlns="" id="{7130CB7E-2E76-4572-B792-45058644EBE0}"/>
                </a:ext>
              </a:extLst>
            </p:cNvPr>
            <p:cNvSpPr>
              <a:spLocks noEditPoints="1"/>
            </p:cNvSpPr>
            <p:nvPr/>
          </p:nvSpPr>
          <p:spPr bwMode="auto">
            <a:xfrm>
              <a:off x="-21434425" y="3348038"/>
              <a:ext cx="269875" cy="503238"/>
            </a:xfrm>
            <a:custGeom>
              <a:avLst/>
              <a:gdLst>
                <a:gd name="T0" fmla="*/ 44 w 89"/>
                <a:gd name="T1" fmla="*/ 0 h 166"/>
                <a:gd name="T2" fmla="*/ 0 w 89"/>
                <a:gd name="T3" fmla="*/ 44 h 166"/>
                <a:gd name="T4" fmla="*/ 0 w 89"/>
                <a:gd name="T5" fmla="*/ 121 h 166"/>
                <a:gd name="T6" fmla="*/ 44 w 89"/>
                <a:gd name="T7" fmla="*/ 166 h 166"/>
                <a:gd name="T8" fmla="*/ 89 w 89"/>
                <a:gd name="T9" fmla="*/ 121 h 166"/>
                <a:gd name="T10" fmla="*/ 89 w 89"/>
                <a:gd name="T11" fmla="*/ 44 h 166"/>
                <a:gd name="T12" fmla="*/ 44 w 89"/>
                <a:gd name="T13" fmla="*/ 0 h 166"/>
                <a:gd name="T14" fmla="*/ 44 w 89"/>
                <a:gd name="T15" fmla="*/ 0 h 166"/>
                <a:gd name="T16" fmla="*/ 44 w 89"/>
                <a:gd name="T1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166">
                  <a:moveTo>
                    <a:pt x="44" y="0"/>
                  </a:moveTo>
                  <a:cubicBezTo>
                    <a:pt x="20" y="0"/>
                    <a:pt x="0" y="20"/>
                    <a:pt x="0" y="44"/>
                  </a:cubicBezTo>
                  <a:cubicBezTo>
                    <a:pt x="0" y="121"/>
                    <a:pt x="0" y="121"/>
                    <a:pt x="0" y="121"/>
                  </a:cubicBezTo>
                  <a:cubicBezTo>
                    <a:pt x="0" y="146"/>
                    <a:pt x="20" y="166"/>
                    <a:pt x="44" y="166"/>
                  </a:cubicBezTo>
                  <a:cubicBezTo>
                    <a:pt x="69" y="166"/>
                    <a:pt x="89" y="146"/>
                    <a:pt x="89" y="121"/>
                  </a:cubicBezTo>
                  <a:cubicBezTo>
                    <a:pt x="89" y="44"/>
                    <a:pt x="89" y="44"/>
                    <a:pt x="89" y="44"/>
                  </a:cubicBezTo>
                  <a:cubicBezTo>
                    <a:pt x="89" y="20"/>
                    <a:pt x="69" y="0"/>
                    <a:pt x="44" y="0"/>
                  </a:cubicBezTo>
                  <a:close/>
                  <a:moveTo>
                    <a:pt x="44" y="0"/>
                  </a:moveTo>
                  <a:cubicBezTo>
                    <a:pt x="44" y="0"/>
                    <a:pt x="44"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57" name="Freeform 15">
              <a:extLst>
                <a:ext uri="{FF2B5EF4-FFF2-40B4-BE49-F238E27FC236}">
                  <a16:creationId xmlns:a16="http://schemas.microsoft.com/office/drawing/2014/main" xmlns="" id="{A644CF1A-2468-455B-AACF-3F2BBC869DEF}"/>
                </a:ext>
              </a:extLst>
            </p:cNvPr>
            <p:cNvSpPr>
              <a:spLocks noEditPoints="1"/>
            </p:cNvSpPr>
            <p:nvPr/>
          </p:nvSpPr>
          <p:spPr bwMode="auto">
            <a:xfrm>
              <a:off x="-20894675" y="3348038"/>
              <a:ext cx="266700" cy="503238"/>
            </a:xfrm>
            <a:custGeom>
              <a:avLst/>
              <a:gdLst>
                <a:gd name="T0" fmla="*/ 44 w 88"/>
                <a:gd name="T1" fmla="*/ 0 h 166"/>
                <a:gd name="T2" fmla="*/ 0 w 88"/>
                <a:gd name="T3" fmla="*/ 44 h 166"/>
                <a:gd name="T4" fmla="*/ 0 w 88"/>
                <a:gd name="T5" fmla="*/ 121 h 166"/>
                <a:gd name="T6" fmla="*/ 44 w 88"/>
                <a:gd name="T7" fmla="*/ 166 h 166"/>
                <a:gd name="T8" fmla="*/ 88 w 88"/>
                <a:gd name="T9" fmla="*/ 121 h 166"/>
                <a:gd name="T10" fmla="*/ 88 w 88"/>
                <a:gd name="T11" fmla="*/ 44 h 166"/>
                <a:gd name="T12" fmla="*/ 44 w 88"/>
                <a:gd name="T13" fmla="*/ 0 h 166"/>
                <a:gd name="T14" fmla="*/ 44 w 88"/>
                <a:gd name="T15" fmla="*/ 0 h 166"/>
                <a:gd name="T16" fmla="*/ 44 w 88"/>
                <a:gd name="T1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66">
                  <a:moveTo>
                    <a:pt x="44" y="0"/>
                  </a:moveTo>
                  <a:cubicBezTo>
                    <a:pt x="19" y="0"/>
                    <a:pt x="0" y="20"/>
                    <a:pt x="0" y="44"/>
                  </a:cubicBezTo>
                  <a:cubicBezTo>
                    <a:pt x="0" y="121"/>
                    <a:pt x="0" y="121"/>
                    <a:pt x="0" y="121"/>
                  </a:cubicBezTo>
                  <a:cubicBezTo>
                    <a:pt x="0" y="146"/>
                    <a:pt x="19" y="166"/>
                    <a:pt x="44" y="166"/>
                  </a:cubicBezTo>
                  <a:cubicBezTo>
                    <a:pt x="68" y="166"/>
                    <a:pt x="88" y="146"/>
                    <a:pt x="88" y="121"/>
                  </a:cubicBezTo>
                  <a:cubicBezTo>
                    <a:pt x="88" y="44"/>
                    <a:pt x="88" y="44"/>
                    <a:pt x="88" y="44"/>
                  </a:cubicBezTo>
                  <a:cubicBezTo>
                    <a:pt x="88" y="20"/>
                    <a:pt x="68" y="0"/>
                    <a:pt x="44" y="0"/>
                  </a:cubicBezTo>
                  <a:close/>
                  <a:moveTo>
                    <a:pt x="44" y="0"/>
                  </a:moveTo>
                  <a:cubicBezTo>
                    <a:pt x="44" y="0"/>
                    <a:pt x="44"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58" name="Freeform 16">
              <a:extLst>
                <a:ext uri="{FF2B5EF4-FFF2-40B4-BE49-F238E27FC236}">
                  <a16:creationId xmlns:a16="http://schemas.microsoft.com/office/drawing/2014/main" xmlns="" id="{8C204269-731E-49AA-81F6-6110BAE59EF3}"/>
                </a:ext>
              </a:extLst>
            </p:cNvPr>
            <p:cNvSpPr>
              <a:spLocks noEditPoints="1"/>
            </p:cNvSpPr>
            <p:nvPr/>
          </p:nvSpPr>
          <p:spPr bwMode="auto">
            <a:xfrm>
              <a:off x="-20410488" y="3348038"/>
              <a:ext cx="266700" cy="503238"/>
            </a:xfrm>
            <a:custGeom>
              <a:avLst/>
              <a:gdLst>
                <a:gd name="T0" fmla="*/ 44 w 88"/>
                <a:gd name="T1" fmla="*/ 0 h 166"/>
                <a:gd name="T2" fmla="*/ 0 w 88"/>
                <a:gd name="T3" fmla="*/ 44 h 166"/>
                <a:gd name="T4" fmla="*/ 0 w 88"/>
                <a:gd name="T5" fmla="*/ 121 h 166"/>
                <a:gd name="T6" fmla="*/ 44 w 88"/>
                <a:gd name="T7" fmla="*/ 166 h 166"/>
                <a:gd name="T8" fmla="*/ 88 w 88"/>
                <a:gd name="T9" fmla="*/ 121 h 166"/>
                <a:gd name="T10" fmla="*/ 88 w 88"/>
                <a:gd name="T11" fmla="*/ 44 h 166"/>
                <a:gd name="T12" fmla="*/ 44 w 88"/>
                <a:gd name="T13" fmla="*/ 0 h 166"/>
                <a:gd name="T14" fmla="*/ 44 w 88"/>
                <a:gd name="T15" fmla="*/ 0 h 166"/>
                <a:gd name="T16" fmla="*/ 44 w 88"/>
                <a:gd name="T1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66">
                  <a:moveTo>
                    <a:pt x="44" y="0"/>
                  </a:moveTo>
                  <a:cubicBezTo>
                    <a:pt x="19" y="0"/>
                    <a:pt x="0" y="20"/>
                    <a:pt x="0" y="44"/>
                  </a:cubicBezTo>
                  <a:cubicBezTo>
                    <a:pt x="0" y="121"/>
                    <a:pt x="0" y="121"/>
                    <a:pt x="0" y="121"/>
                  </a:cubicBezTo>
                  <a:cubicBezTo>
                    <a:pt x="0" y="146"/>
                    <a:pt x="19" y="166"/>
                    <a:pt x="44" y="166"/>
                  </a:cubicBezTo>
                  <a:cubicBezTo>
                    <a:pt x="68" y="166"/>
                    <a:pt x="88" y="146"/>
                    <a:pt x="88" y="121"/>
                  </a:cubicBezTo>
                  <a:cubicBezTo>
                    <a:pt x="88" y="44"/>
                    <a:pt x="88" y="44"/>
                    <a:pt x="88" y="44"/>
                  </a:cubicBezTo>
                  <a:cubicBezTo>
                    <a:pt x="88" y="20"/>
                    <a:pt x="68" y="0"/>
                    <a:pt x="44" y="0"/>
                  </a:cubicBezTo>
                  <a:close/>
                  <a:moveTo>
                    <a:pt x="44" y="0"/>
                  </a:moveTo>
                  <a:cubicBezTo>
                    <a:pt x="44" y="0"/>
                    <a:pt x="44"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59" name="Freeform 17">
              <a:extLst>
                <a:ext uri="{FF2B5EF4-FFF2-40B4-BE49-F238E27FC236}">
                  <a16:creationId xmlns:a16="http://schemas.microsoft.com/office/drawing/2014/main" xmlns="" id="{A95CC74C-F4BD-4A3D-B0D0-018C1EA794A9}"/>
                </a:ext>
              </a:extLst>
            </p:cNvPr>
            <p:cNvSpPr>
              <a:spLocks noEditPoints="1"/>
            </p:cNvSpPr>
            <p:nvPr/>
          </p:nvSpPr>
          <p:spPr bwMode="auto">
            <a:xfrm>
              <a:off x="-19873913" y="3348038"/>
              <a:ext cx="271462" cy="503238"/>
            </a:xfrm>
            <a:custGeom>
              <a:avLst/>
              <a:gdLst>
                <a:gd name="T0" fmla="*/ 45 w 89"/>
                <a:gd name="T1" fmla="*/ 0 h 166"/>
                <a:gd name="T2" fmla="*/ 0 w 89"/>
                <a:gd name="T3" fmla="*/ 44 h 166"/>
                <a:gd name="T4" fmla="*/ 0 w 89"/>
                <a:gd name="T5" fmla="*/ 121 h 166"/>
                <a:gd name="T6" fmla="*/ 45 w 89"/>
                <a:gd name="T7" fmla="*/ 166 h 166"/>
                <a:gd name="T8" fmla="*/ 89 w 89"/>
                <a:gd name="T9" fmla="*/ 121 h 166"/>
                <a:gd name="T10" fmla="*/ 89 w 89"/>
                <a:gd name="T11" fmla="*/ 44 h 166"/>
                <a:gd name="T12" fmla="*/ 45 w 89"/>
                <a:gd name="T13" fmla="*/ 0 h 166"/>
                <a:gd name="T14" fmla="*/ 45 w 89"/>
                <a:gd name="T15" fmla="*/ 0 h 166"/>
                <a:gd name="T16" fmla="*/ 45 w 89"/>
                <a:gd name="T1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166">
                  <a:moveTo>
                    <a:pt x="45" y="0"/>
                  </a:moveTo>
                  <a:cubicBezTo>
                    <a:pt x="20" y="0"/>
                    <a:pt x="0" y="20"/>
                    <a:pt x="0" y="44"/>
                  </a:cubicBezTo>
                  <a:cubicBezTo>
                    <a:pt x="0" y="121"/>
                    <a:pt x="0" y="121"/>
                    <a:pt x="0" y="121"/>
                  </a:cubicBezTo>
                  <a:cubicBezTo>
                    <a:pt x="0" y="146"/>
                    <a:pt x="20" y="166"/>
                    <a:pt x="45" y="166"/>
                  </a:cubicBezTo>
                  <a:cubicBezTo>
                    <a:pt x="69" y="166"/>
                    <a:pt x="89" y="146"/>
                    <a:pt x="89" y="121"/>
                  </a:cubicBezTo>
                  <a:cubicBezTo>
                    <a:pt x="89" y="44"/>
                    <a:pt x="89" y="44"/>
                    <a:pt x="89" y="44"/>
                  </a:cubicBezTo>
                  <a:cubicBezTo>
                    <a:pt x="89" y="20"/>
                    <a:pt x="69" y="0"/>
                    <a:pt x="45" y="0"/>
                  </a:cubicBezTo>
                  <a:close/>
                  <a:moveTo>
                    <a:pt x="45" y="0"/>
                  </a:moveTo>
                  <a:cubicBezTo>
                    <a:pt x="45" y="0"/>
                    <a:pt x="45" y="0"/>
                    <a:pt x="4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60" name="Freeform 18">
              <a:extLst>
                <a:ext uri="{FF2B5EF4-FFF2-40B4-BE49-F238E27FC236}">
                  <a16:creationId xmlns:a16="http://schemas.microsoft.com/office/drawing/2014/main" xmlns="" id="{323009CD-D410-48CD-9F65-4CC21FC97AAE}"/>
                </a:ext>
              </a:extLst>
            </p:cNvPr>
            <p:cNvSpPr>
              <a:spLocks noEditPoints="1"/>
            </p:cNvSpPr>
            <p:nvPr/>
          </p:nvSpPr>
          <p:spPr bwMode="auto">
            <a:xfrm>
              <a:off x="-19332575" y="3348038"/>
              <a:ext cx="266700" cy="503238"/>
            </a:xfrm>
            <a:custGeom>
              <a:avLst/>
              <a:gdLst>
                <a:gd name="T0" fmla="*/ 44 w 88"/>
                <a:gd name="T1" fmla="*/ 0 h 166"/>
                <a:gd name="T2" fmla="*/ 0 w 88"/>
                <a:gd name="T3" fmla="*/ 44 h 166"/>
                <a:gd name="T4" fmla="*/ 0 w 88"/>
                <a:gd name="T5" fmla="*/ 121 h 166"/>
                <a:gd name="T6" fmla="*/ 44 w 88"/>
                <a:gd name="T7" fmla="*/ 166 h 166"/>
                <a:gd name="T8" fmla="*/ 88 w 88"/>
                <a:gd name="T9" fmla="*/ 121 h 166"/>
                <a:gd name="T10" fmla="*/ 88 w 88"/>
                <a:gd name="T11" fmla="*/ 44 h 166"/>
                <a:gd name="T12" fmla="*/ 44 w 88"/>
                <a:gd name="T13" fmla="*/ 0 h 166"/>
                <a:gd name="T14" fmla="*/ 44 w 88"/>
                <a:gd name="T15" fmla="*/ 0 h 166"/>
                <a:gd name="T16" fmla="*/ 44 w 88"/>
                <a:gd name="T1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66">
                  <a:moveTo>
                    <a:pt x="44" y="0"/>
                  </a:moveTo>
                  <a:cubicBezTo>
                    <a:pt x="20" y="0"/>
                    <a:pt x="0" y="20"/>
                    <a:pt x="0" y="44"/>
                  </a:cubicBezTo>
                  <a:cubicBezTo>
                    <a:pt x="0" y="121"/>
                    <a:pt x="0" y="121"/>
                    <a:pt x="0" y="121"/>
                  </a:cubicBezTo>
                  <a:cubicBezTo>
                    <a:pt x="0" y="146"/>
                    <a:pt x="20" y="166"/>
                    <a:pt x="44" y="166"/>
                  </a:cubicBezTo>
                  <a:cubicBezTo>
                    <a:pt x="69" y="166"/>
                    <a:pt x="88" y="146"/>
                    <a:pt x="88" y="121"/>
                  </a:cubicBezTo>
                  <a:cubicBezTo>
                    <a:pt x="88" y="44"/>
                    <a:pt x="88" y="44"/>
                    <a:pt x="88" y="44"/>
                  </a:cubicBezTo>
                  <a:cubicBezTo>
                    <a:pt x="88" y="20"/>
                    <a:pt x="69" y="0"/>
                    <a:pt x="44" y="0"/>
                  </a:cubicBezTo>
                  <a:close/>
                  <a:moveTo>
                    <a:pt x="44" y="0"/>
                  </a:moveTo>
                  <a:cubicBezTo>
                    <a:pt x="44" y="0"/>
                    <a:pt x="44"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61" name="Freeform 19">
              <a:extLst>
                <a:ext uri="{FF2B5EF4-FFF2-40B4-BE49-F238E27FC236}">
                  <a16:creationId xmlns:a16="http://schemas.microsoft.com/office/drawing/2014/main" xmlns="" id="{D09509BE-61AA-42FF-B137-F0C88F8FE194}"/>
                </a:ext>
              </a:extLst>
            </p:cNvPr>
            <p:cNvSpPr>
              <a:spLocks noEditPoints="1"/>
            </p:cNvSpPr>
            <p:nvPr/>
          </p:nvSpPr>
          <p:spPr bwMode="auto">
            <a:xfrm>
              <a:off x="-21191538" y="1971675"/>
              <a:ext cx="269875" cy="503238"/>
            </a:xfrm>
            <a:custGeom>
              <a:avLst/>
              <a:gdLst>
                <a:gd name="T0" fmla="*/ 44 w 89"/>
                <a:gd name="T1" fmla="*/ 0 h 166"/>
                <a:gd name="T2" fmla="*/ 0 w 89"/>
                <a:gd name="T3" fmla="*/ 45 h 166"/>
                <a:gd name="T4" fmla="*/ 0 w 89"/>
                <a:gd name="T5" fmla="*/ 122 h 166"/>
                <a:gd name="T6" fmla="*/ 44 w 89"/>
                <a:gd name="T7" fmla="*/ 166 h 166"/>
                <a:gd name="T8" fmla="*/ 89 w 89"/>
                <a:gd name="T9" fmla="*/ 122 h 166"/>
                <a:gd name="T10" fmla="*/ 89 w 89"/>
                <a:gd name="T11" fmla="*/ 45 h 166"/>
                <a:gd name="T12" fmla="*/ 44 w 89"/>
                <a:gd name="T13" fmla="*/ 0 h 166"/>
                <a:gd name="T14" fmla="*/ 44 w 89"/>
                <a:gd name="T15" fmla="*/ 0 h 166"/>
                <a:gd name="T16" fmla="*/ 44 w 89"/>
                <a:gd name="T1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166">
                  <a:moveTo>
                    <a:pt x="44" y="0"/>
                  </a:moveTo>
                  <a:cubicBezTo>
                    <a:pt x="20" y="0"/>
                    <a:pt x="0" y="20"/>
                    <a:pt x="0" y="45"/>
                  </a:cubicBezTo>
                  <a:cubicBezTo>
                    <a:pt x="0" y="122"/>
                    <a:pt x="0" y="122"/>
                    <a:pt x="0" y="122"/>
                  </a:cubicBezTo>
                  <a:cubicBezTo>
                    <a:pt x="0" y="146"/>
                    <a:pt x="20" y="166"/>
                    <a:pt x="44" y="166"/>
                  </a:cubicBezTo>
                  <a:cubicBezTo>
                    <a:pt x="69" y="166"/>
                    <a:pt x="89" y="146"/>
                    <a:pt x="89" y="122"/>
                  </a:cubicBezTo>
                  <a:cubicBezTo>
                    <a:pt x="89" y="45"/>
                    <a:pt x="89" y="45"/>
                    <a:pt x="89" y="45"/>
                  </a:cubicBezTo>
                  <a:cubicBezTo>
                    <a:pt x="89" y="20"/>
                    <a:pt x="69" y="0"/>
                    <a:pt x="44" y="0"/>
                  </a:cubicBezTo>
                  <a:close/>
                  <a:moveTo>
                    <a:pt x="44" y="0"/>
                  </a:moveTo>
                  <a:cubicBezTo>
                    <a:pt x="44" y="0"/>
                    <a:pt x="44"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62" name="Freeform 20">
              <a:extLst>
                <a:ext uri="{FF2B5EF4-FFF2-40B4-BE49-F238E27FC236}">
                  <a16:creationId xmlns:a16="http://schemas.microsoft.com/office/drawing/2014/main" xmlns="" id="{500E5765-B17A-4143-8F2C-FBAB1DAA1230}"/>
                </a:ext>
              </a:extLst>
            </p:cNvPr>
            <p:cNvSpPr>
              <a:spLocks noEditPoints="1"/>
            </p:cNvSpPr>
            <p:nvPr/>
          </p:nvSpPr>
          <p:spPr bwMode="auto">
            <a:xfrm>
              <a:off x="-20651788" y="1971675"/>
              <a:ext cx="266700" cy="503238"/>
            </a:xfrm>
            <a:custGeom>
              <a:avLst/>
              <a:gdLst>
                <a:gd name="T0" fmla="*/ 44 w 88"/>
                <a:gd name="T1" fmla="*/ 0 h 166"/>
                <a:gd name="T2" fmla="*/ 0 w 88"/>
                <a:gd name="T3" fmla="*/ 45 h 166"/>
                <a:gd name="T4" fmla="*/ 0 w 88"/>
                <a:gd name="T5" fmla="*/ 122 h 166"/>
                <a:gd name="T6" fmla="*/ 44 w 88"/>
                <a:gd name="T7" fmla="*/ 166 h 166"/>
                <a:gd name="T8" fmla="*/ 88 w 88"/>
                <a:gd name="T9" fmla="*/ 122 h 166"/>
                <a:gd name="T10" fmla="*/ 88 w 88"/>
                <a:gd name="T11" fmla="*/ 45 h 166"/>
                <a:gd name="T12" fmla="*/ 44 w 88"/>
                <a:gd name="T13" fmla="*/ 0 h 166"/>
                <a:gd name="T14" fmla="*/ 44 w 88"/>
                <a:gd name="T15" fmla="*/ 0 h 166"/>
                <a:gd name="T16" fmla="*/ 44 w 88"/>
                <a:gd name="T1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66">
                  <a:moveTo>
                    <a:pt x="44" y="0"/>
                  </a:moveTo>
                  <a:cubicBezTo>
                    <a:pt x="19" y="0"/>
                    <a:pt x="0" y="20"/>
                    <a:pt x="0" y="45"/>
                  </a:cubicBezTo>
                  <a:cubicBezTo>
                    <a:pt x="0" y="122"/>
                    <a:pt x="0" y="122"/>
                    <a:pt x="0" y="122"/>
                  </a:cubicBezTo>
                  <a:cubicBezTo>
                    <a:pt x="0" y="146"/>
                    <a:pt x="19" y="166"/>
                    <a:pt x="44" y="166"/>
                  </a:cubicBezTo>
                  <a:cubicBezTo>
                    <a:pt x="68" y="166"/>
                    <a:pt x="88" y="146"/>
                    <a:pt x="88" y="122"/>
                  </a:cubicBezTo>
                  <a:cubicBezTo>
                    <a:pt x="88" y="45"/>
                    <a:pt x="88" y="45"/>
                    <a:pt x="88" y="45"/>
                  </a:cubicBezTo>
                  <a:cubicBezTo>
                    <a:pt x="88" y="20"/>
                    <a:pt x="68" y="0"/>
                    <a:pt x="44" y="0"/>
                  </a:cubicBezTo>
                  <a:close/>
                  <a:moveTo>
                    <a:pt x="44" y="0"/>
                  </a:moveTo>
                  <a:cubicBezTo>
                    <a:pt x="44" y="0"/>
                    <a:pt x="44"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63" name="Freeform 21">
              <a:extLst>
                <a:ext uri="{FF2B5EF4-FFF2-40B4-BE49-F238E27FC236}">
                  <a16:creationId xmlns:a16="http://schemas.microsoft.com/office/drawing/2014/main" xmlns="" id="{40BD9504-7853-453B-A288-F16F23BFD940}"/>
                </a:ext>
              </a:extLst>
            </p:cNvPr>
            <p:cNvSpPr>
              <a:spLocks noEditPoints="1"/>
            </p:cNvSpPr>
            <p:nvPr/>
          </p:nvSpPr>
          <p:spPr bwMode="auto">
            <a:xfrm>
              <a:off x="-20115213" y="1971675"/>
              <a:ext cx="269875" cy="503238"/>
            </a:xfrm>
            <a:custGeom>
              <a:avLst/>
              <a:gdLst>
                <a:gd name="T0" fmla="*/ 45 w 89"/>
                <a:gd name="T1" fmla="*/ 0 h 166"/>
                <a:gd name="T2" fmla="*/ 0 w 89"/>
                <a:gd name="T3" fmla="*/ 45 h 166"/>
                <a:gd name="T4" fmla="*/ 0 w 89"/>
                <a:gd name="T5" fmla="*/ 122 h 166"/>
                <a:gd name="T6" fmla="*/ 45 w 89"/>
                <a:gd name="T7" fmla="*/ 166 h 166"/>
                <a:gd name="T8" fmla="*/ 89 w 89"/>
                <a:gd name="T9" fmla="*/ 122 h 166"/>
                <a:gd name="T10" fmla="*/ 89 w 89"/>
                <a:gd name="T11" fmla="*/ 45 h 166"/>
                <a:gd name="T12" fmla="*/ 45 w 89"/>
                <a:gd name="T13" fmla="*/ 0 h 166"/>
                <a:gd name="T14" fmla="*/ 45 w 89"/>
                <a:gd name="T15" fmla="*/ 0 h 166"/>
                <a:gd name="T16" fmla="*/ 45 w 89"/>
                <a:gd name="T1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166">
                  <a:moveTo>
                    <a:pt x="45" y="0"/>
                  </a:moveTo>
                  <a:cubicBezTo>
                    <a:pt x="20" y="0"/>
                    <a:pt x="0" y="20"/>
                    <a:pt x="0" y="45"/>
                  </a:cubicBezTo>
                  <a:cubicBezTo>
                    <a:pt x="0" y="122"/>
                    <a:pt x="0" y="122"/>
                    <a:pt x="0" y="122"/>
                  </a:cubicBezTo>
                  <a:cubicBezTo>
                    <a:pt x="0" y="146"/>
                    <a:pt x="20" y="166"/>
                    <a:pt x="45" y="166"/>
                  </a:cubicBezTo>
                  <a:cubicBezTo>
                    <a:pt x="69" y="166"/>
                    <a:pt x="89" y="146"/>
                    <a:pt x="89" y="122"/>
                  </a:cubicBezTo>
                  <a:cubicBezTo>
                    <a:pt x="89" y="45"/>
                    <a:pt x="89" y="45"/>
                    <a:pt x="89" y="45"/>
                  </a:cubicBezTo>
                  <a:cubicBezTo>
                    <a:pt x="89" y="20"/>
                    <a:pt x="69" y="0"/>
                    <a:pt x="45" y="0"/>
                  </a:cubicBezTo>
                  <a:close/>
                  <a:moveTo>
                    <a:pt x="45" y="0"/>
                  </a:moveTo>
                  <a:cubicBezTo>
                    <a:pt x="45" y="0"/>
                    <a:pt x="45" y="0"/>
                    <a:pt x="4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64" name="Freeform 22">
              <a:extLst>
                <a:ext uri="{FF2B5EF4-FFF2-40B4-BE49-F238E27FC236}">
                  <a16:creationId xmlns:a16="http://schemas.microsoft.com/office/drawing/2014/main" xmlns="" id="{3502172D-0540-4098-B324-365729668564}"/>
                </a:ext>
              </a:extLst>
            </p:cNvPr>
            <p:cNvSpPr>
              <a:spLocks noEditPoints="1"/>
            </p:cNvSpPr>
            <p:nvPr/>
          </p:nvSpPr>
          <p:spPr bwMode="auto">
            <a:xfrm>
              <a:off x="-22879050" y="1400175"/>
              <a:ext cx="4719637" cy="4443413"/>
            </a:xfrm>
            <a:custGeom>
              <a:avLst/>
              <a:gdLst>
                <a:gd name="T0" fmla="*/ 1511 w 1556"/>
                <a:gd name="T1" fmla="*/ 426 h 1465"/>
                <a:gd name="T2" fmla="*/ 1183 w 1556"/>
                <a:gd name="T3" fmla="*/ 426 h 1465"/>
                <a:gd name="T4" fmla="*/ 1183 w 1556"/>
                <a:gd name="T5" fmla="*/ 44 h 1465"/>
                <a:gd name="T6" fmla="*/ 1138 w 1556"/>
                <a:gd name="T7" fmla="*/ 0 h 1465"/>
                <a:gd name="T8" fmla="*/ 418 w 1556"/>
                <a:gd name="T9" fmla="*/ 0 h 1465"/>
                <a:gd name="T10" fmla="*/ 373 w 1556"/>
                <a:gd name="T11" fmla="*/ 44 h 1465"/>
                <a:gd name="T12" fmla="*/ 373 w 1556"/>
                <a:gd name="T13" fmla="*/ 426 h 1465"/>
                <a:gd name="T14" fmla="*/ 45 w 1556"/>
                <a:gd name="T15" fmla="*/ 426 h 1465"/>
                <a:gd name="T16" fmla="*/ 0 w 1556"/>
                <a:gd name="T17" fmla="*/ 470 h 1465"/>
                <a:gd name="T18" fmla="*/ 45 w 1556"/>
                <a:gd name="T19" fmla="*/ 515 h 1465"/>
                <a:gd name="T20" fmla="*/ 86 w 1556"/>
                <a:gd name="T21" fmla="*/ 515 h 1465"/>
                <a:gd name="T22" fmla="*/ 86 w 1556"/>
                <a:gd name="T23" fmla="*/ 1421 h 1465"/>
                <a:gd name="T24" fmla="*/ 131 w 1556"/>
                <a:gd name="T25" fmla="*/ 1465 h 1465"/>
                <a:gd name="T26" fmla="*/ 1425 w 1556"/>
                <a:gd name="T27" fmla="*/ 1465 h 1465"/>
                <a:gd name="T28" fmla="*/ 1470 w 1556"/>
                <a:gd name="T29" fmla="*/ 1421 h 1465"/>
                <a:gd name="T30" fmla="*/ 1470 w 1556"/>
                <a:gd name="T31" fmla="*/ 515 h 1465"/>
                <a:gd name="T32" fmla="*/ 1511 w 1556"/>
                <a:gd name="T33" fmla="*/ 515 h 1465"/>
                <a:gd name="T34" fmla="*/ 1556 w 1556"/>
                <a:gd name="T35" fmla="*/ 470 h 1465"/>
                <a:gd name="T36" fmla="*/ 1511 w 1556"/>
                <a:gd name="T37" fmla="*/ 426 h 1465"/>
                <a:gd name="T38" fmla="*/ 997 w 1556"/>
                <a:gd name="T39" fmla="*/ 1376 h 1465"/>
                <a:gd name="T40" fmla="*/ 822 w 1556"/>
                <a:gd name="T41" fmla="*/ 1376 h 1465"/>
                <a:gd name="T42" fmla="*/ 822 w 1556"/>
                <a:gd name="T43" fmla="*/ 1371 h 1465"/>
                <a:gd name="T44" fmla="*/ 822 w 1556"/>
                <a:gd name="T45" fmla="*/ 1305 h 1465"/>
                <a:gd name="T46" fmla="*/ 997 w 1556"/>
                <a:gd name="T47" fmla="*/ 1305 h 1465"/>
                <a:gd name="T48" fmla="*/ 997 w 1556"/>
                <a:gd name="T49" fmla="*/ 1376 h 1465"/>
                <a:gd name="T50" fmla="*/ 734 w 1556"/>
                <a:gd name="T51" fmla="*/ 1376 h 1465"/>
                <a:gd name="T52" fmla="*/ 559 w 1556"/>
                <a:gd name="T53" fmla="*/ 1376 h 1465"/>
                <a:gd name="T54" fmla="*/ 559 w 1556"/>
                <a:gd name="T55" fmla="*/ 1305 h 1465"/>
                <a:gd name="T56" fmla="*/ 734 w 1556"/>
                <a:gd name="T57" fmla="*/ 1305 h 1465"/>
                <a:gd name="T58" fmla="*/ 734 w 1556"/>
                <a:gd name="T59" fmla="*/ 1371 h 1465"/>
                <a:gd name="T60" fmla="*/ 734 w 1556"/>
                <a:gd name="T61" fmla="*/ 1376 h 1465"/>
                <a:gd name="T62" fmla="*/ 1085 w 1556"/>
                <a:gd name="T63" fmla="*/ 1376 h 1465"/>
                <a:gd name="T64" fmla="*/ 1085 w 1556"/>
                <a:gd name="T65" fmla="*/ 1260 h 1465"/>
                <a:gd name="T66" fmla="*/ 1041 w 1556"/>
                <a:gd name="T67" fmla="*/ 1216 h 1465"/>
                <a:gd name="T68" fmla="*/ 515 w 1556"/>
                <a:gd name="T69" fmla="*/ 1216 h 1465"/>
                <a:gd name="T70" fmla="*/ 470 w 1556"/>
                <a:gd name="T71" fmla="*/ 1260 h 1465"/>
                <a:gd name="T72" fmla="*/ 470 w 1556"/>
                <a:gd name="T73" fmla="*/ 1376 h 1465"/>
                <a:gd name="T74" fmla="*/ 175 w 1556"/>
                <a:gd name="T75" fmla="*/ 1376 h 1465"/>
                <a:gd name="T76" fmla="*/ 175 w 1556"/>
                <a:gd name="T77" fmla="*/ 515 h 1465"/>
                <a:gd name="T78" fmla="*/ 1381 w 1556"/>
                <a:gd name="T79" fmla="*/ 515 h 1465"/>
                <a:gd name="T80" fmla="*/ 1381 w 1556"/>
                <a:gd name="T81" fmla="*/ 1376 h 1465"/>
                <a:gd name="T82" fmla="*/ 1085 w 1556"/>
                <a:gd name="T83" fmla="*/ 1376 h 1465"/>
                <a:gd name="T84" fmla="*/ 462 w 1556"/>
                <a:gd name="T85" fmla="*/ 89 h 1465"/>
                <a:gd name="T86" fmla="*/ 1094 w 1556"/>
                <a:gd name="T87" fmla="*/ 89 h 1465"/>
                <a:gd name="T88" fmla="*/ 1094 w 1556"/>
                <a:gd name="T89" fmla="*/ 426 h 1465"/>
                <a:gd name="T90" fmla="*/ 462 w 1556"/>
                <a:gd name="T91" fmla="*/ 426 h 1465"/>
                <a:gd name="T92" fmla="*/ 462 w 1556"/>
                <a:gd name="T93" fmla="*/ 89 h 1465"/>
                <a:gd name="T94" fmla="*/ 462 w 1556"/>
                <a:gd name="T95" fmla="*/ 89 h 1465"/>
                <a:gd name="T96" fmla="*/ 462 w 1556"/>
                <a:gd name="T97" fmla="*/ 89 h 1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56" h="1465">
                  <a:moveTo>
                    <a:pt x="1511" y="426"/>
                  </a:moveTo>
                  <a:cubicBezTo>
                    <a:pt x="1183" y="426"/>
                    <a:pt x="1183" y="426"/>
                    <a:pt x="1183" y="426"/>
                  </a:cubicBezTo>
                  <a:cubicBezTo>
                    <a:pt x="1183" y="44"/>
                    <a:pt x="1183" y="44"/>
                    <a:pt x="1183" y="44"/>
                  </a:cubicBezTo>
                  <a:cubicBezTo>
                    <a:pt x="1183" y="20"/>
                    <a:pt x="1163" y="0"/>
                    <a:pt x="1138" y="0"/>
                  </a:cubicBezTo>
                  <a:cubicBezTo>
                    <a:pt x="418" y="0"/>
                    <a:pt x="418" y="0"/>
                    <a:pt x="418" y="0"/>
                  </a:cubicBezTo>
                  <a:cubicBezTo>
                    <a:pt x="393" y="0"/>
                    <a:pt x="373" y="20"/>
                    <a:pt x="373" y="44"/>
                  </a:cubicBezTo>
                  <a:cubicBezTo>
                    <a:pt x="373" y="426"/>
                    <a:pt x="373" y="426"/>
                    <a:pt x="373" y="426"/>
                  </a:cubicBezTo>
                  <a:cubicBezTo>
                    <a:pt x="45" y="426"/>
                    <a:pt x="45" y="426"/>
                    <a:pt x="45" y="426"/>
                  </a:cubicBezTo>
                  <a:cubicBezTo>
                    <a:pt x="20" y="426"/>
                    <a:pt x="0" y="446"/>
                    <a:pt x="0" y="470"/>
                  </a:cubicBezTo>
                  <a:cubicBezTo>
                    <a:pt x="0" y="495"/>
                    <a:pt x="20" y="515"/>
                    <a:pt x="45" y="515"/>
                  </a:cubicBezTo>
                  <a:cubicBezTo>
                    <a:pt x="86" y="515"/>
                    <a:pt x="86" y="515"/>
                    <a:pt x="86" y="515"/>
                  </a:cubicBezTo>
                  <a:cubicBezTo>
                    <a:pt x="86" y="1421"/>
                    <a:pt x="86" y="1421"/>
                    <a:pt x="86" y="1421"/>
                  </a:cubicBezTo>
                  <a:cubicBezTo>
                    <a:pt x="86" y="1445"/>
                    <a:pt x="106" y="1465"/>
                    <a:pt x="131" y="1465"/>
                  </a:cubicBezTo>
                  <a:cubicBezTo>
                    <a:pt x="1425" y="1465"/>
                    <a:pt x="1425" y="1465"/>
                    <a:pt x="1425" y="1465"/>
                  </a:cubicBezTo>
                  <a:cubicBezTo>
                    <a:pt x="1450" y="1465"/>
                    <a:pt x="1470" y="1445"/>
                    <a:pt x="1470" y="1421"/>
                  </a:cubicBezTo>
                  <a:cubicBezTo>
                    <a:pt x="1470" y="515"/>
                    <a:pt x="1470" y="515"/>
                    <a:pt x="1470" y="515"/>
                  </a:cubicBezTo>
                  <a:cubicBezTo>
                    <a:pt x="1511" y="515"/>
                    <a:pt x="1511" y="515"/>
                    <a:pt x="1511" y="515"/>
                  </a:cubicBezTo>
                  <a:cubicBezTo>
                    <a:pt x="1536" y="515"/>
                    <a:pt x="1556" y="495"/>
                    <a:pt x="1556" y="470"/>
                  </a:cubicBezTo>
                  <a:cubicBezTo>
                    <a:pt x="1556" y="446"/>
                    <a:pt x="1536" y="426"/>
                    <a:pt x="1511" y="426"/>
                  </a:cubicBezTo>
                  <a:close/>
                  <a:moveTo>
                    <a:pt x="997" y="1376"/>
                  </a:moveTo>
                  <a:cubicBezTo>
                    <a:pt x="822" y="1376"/>
                    <a:pt x="822" y="1376"/>
                    <a:pt x="822" y="1376"/>
                  </a:cubicBezTo>
                  <a:cubicBezTo>
                    <a:pt x="822" y="1375"/>
                    <a:pt x="822" y="1373"/>
                    <a:pt x="822" y="1371"/>
                  </a:cubicBezTo>
                  <a:cubicBezTo>
                    <a:pt x="822" y="1305"/>
                    <a:pt x="822" y="1305"/>
                    <a:pt x="822" y="1305"/>
                  </a:cubicBezTo>
                  <a:cubicBezTo>
                    <a:pt x="997" y="1305"/>
                    <a:pt x="997" y="1305"/>
                    <a:pt x="997" y="1305"/>
                  </a:cubicBezTo>
                  <a:lnTo>
                    <a:pt x="997" y="1376"/>
                  </a:lnTo>
                  <a:close/>
                  <a:moveTo>
                    <a:pt x="734" y="1376"/>
                  </a:moveTo>
                  <a:cubicBezTo>
                    <a:pt x="559" y="1376"/>
                    <a:pt x="559" y="1376"/>
                    <a:pt x="559" y="1376"/>
                  </a:cubicBezTo>
                  <a:cubicBezTo>
                    <a:pt x="559" y="1305"/>
                    <a:pt x="559" y="1305"/>
                    <a:pt x="559" y="1305"/>
                  </a:cubicBezTo>
                  <a:cubicBezTo>
                    <a:pt x="734" y="1305"/>
                    <a:pt x="734" y="1305"/>
                    <a:pt x="734" y="1305"/>
                  </a:cubicBezTo>
                  <a:cubicBezTo>
                    <a:pt x="734" y="1371"/>
                    <a:pt x="734" y="1371"/>
                    <a:pt x="734" y="1371"/>
                  </a:cubicBezTo>
                  <a:cubicBezTo>
                    <a:pt x="734" y="1373"/>
                    <a:pt x="734" y="1375"/>
                    <a:pt x="734" y="1376"/>
                  </a:cubicBezTo>
                  <a:close/>
                  <a:moveTo>
                    <a:pt x="1085" y="1376"/>
                  </a:moveTo>
                  <a:cubicBezTo>
                    <a:pt x="1085" y="1260"/>
                    <a:pt x="1085" y="1260"/>
                    <a:pt x="1085" y="1260"/>
                  </a:cubicBezTo>
                  <a:cubicBezTo>
                    <a:pt x="1085" y="1236"/>
                    <a:pt x="1066" y="1216"/>
                    <a:pt x="1041" y="1216"/>
                  </a:cubicBezTo>
                  <a:cubicBezTo>
                    <a:pt x="515" y="1216"/>
                    <a:pt x="515" y="1216"/>
                    <a:pt x="515" y="1216"/>
                  </a:cubicBezTo>
                  <a:cubicBezTo>
                    <a:pt x="490" y="1216"/>
                    <a:pt x="470" y="1236"/>
                    <a:pt x="470" y="1260"/>
                  </a:cubicBezTo>
                  <a:cubicBezTo>
                    <a:pt x="470" y="1376"/>
                    <a:pt x="470" y="1376"/>
                    <a:pt x="470" y="1376"/>
                  </a:cubicBezTo>
                  <a:cubicBezTo>
                    <a:pt x="175" y="1376"/>
                    <a:pt x="175" y="1376"/>
                    <a:pt x="175" y="1376"/>
                  </a:cubicBezTo>
                  <a:cubicBezTo>
                    <a:pt x="175" y="515"/>
                    <a:pt x="175" y="515"/>
                    <a:pt x="175" y="515"/>
                  </a:cubicBezTo>
                  <a:cubicBezTo>
                    <a:pt x="1381" y="515"/>
                    <a:pt x="1381" y="515"/>
                    <a:pt x="1381" y="515"/>
                  </a:cubicBezTo>
                  <a:cubicBezTo>
                    <a:pt x="1381" y="1376"/>
                    <a:pt x="1381" y="1376"/>
                    <a:pt x="1381" y="1376"/>
                  </a:cubicBezTo>
                  <a:lnTo>
                    <a:pt x="1085" y="1376"/>
                  </a:lnTo>
                  <a:close/>
                  <a:moveTo>
                    <a:pt x="462" y="89"/>
                  </a:moveTo>
                  <a:cubicBezTo>
                    <a:pt x="1094" y="89"/>
                    <a:pt x="1094" y="89"/>
                    <a:pt x="1094" y="89"/>
                  </a:cubicBezTo>
                  <a:cubicBezTo>
                    <a:pt x="1094" y="426"/>
                    <a:pt x="1094" y="426"/>
                    <a:pt x="1094" y="426"/>
                  </a:cubicBezTo>
                  <a:cubicBezTo>
                    <a:pt x="462" y="426"/>
                    <a:pt x="462" y="426"/>
                    <a:pt x="462" y="426"/>
                  </a:cubicBezTo>
                  <a:lnTo>
                    <a:pt x="462" y="89"/>
                  </a:lnTo>
                  <a:close/>
                  <a:moveTo>
                    <a:pt x="462" y="89"/>
                  </a:moveTo>
                  <a:cubicBezTo>
                    <a:pt x="462" y="89"/>
                    <a:pt x="462" y="89"/>
                    <a:pt x="462"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grpSp>
      <p:grpSp>
        <p:nvGrpSpPr>
          <p:cNvPr id="73" name="Group 72">
            <a:extLst>
              <a:ext uri="{FF2B5EF4-FFF2-40B4-BE49-F238E27FC236}">
                <a16:creationId xmlns:a16="http://schemas.microsoft.com/office/drawing/2014/main" xmlns="" id="{A6CDA593-333E-4B9E-AF74-30614DEF1621}"/>
              </a:ext>
            </a:extLst>
          </p:cNvPr>
          <p:cNvGrpSpPr/>
          <p:nvPr/>
        </p:nvGrpSpPr>
        <p:grpSpPr>
          <a:xfrm>
            <a:off x="7961479" y="5090941"/>
            <a:ext cx="302972" cy="276679"/>
            <a:chOff x="-11425238" y="4537075"/>
            <a:chExt cx="4756150" cy="4343401"/>
          </a:xfrm>
          <a:solidFill>
            <a:sysClr val="window" lastClr="FFFFFF"/>
          </a:solidFill>
        </p:grpSpPr>
        <p:sp>
          <p:nvSpPr>
            <p:cNvPr id="74" name="Freeform 30">
              <a:extLst>
                <a:ext uri="{FF2B5EF4-FFF2-40B4-BE49-F238E27FC236}">
                  <a16:creationId xmlns:a16="http://schemas.microsoft.com/office/drawing/2014/main" xmlns="" id="{CF662AA8-605F-48BE-89F3-A857FED893ED}"/>
                </a:ext>
              </a:extLst>
            </p:cNvPr>
            <p:cNvSpPr>
              <a:spLocks/>
            </p:cNvSpPr>
            <p:nvPr/>
          </p:nvSpPr>
          <p:spPr bwMode="auto">
            <a:xfrm>
              <a:off x="-11425238" y="4537075"/>
              <a:ext cx="4756150" cy="4343400"/>
            </a:xfrm>
            <a:custGeom>
              <a:avLst/>
              <a:gdLst>
                <a:gd name="T0" fmla="*/ 1553 w 1568"/>
                <a:gd name="T1" fmla="*/ 430 h 1432"/>
                <a:gd name="T2" fmla="*/ 797 w 1568"/>
                <a:gd name="T3" fmla="*/ 4 h 1432"/>
                <a:gd name="T4" fmla="*/ 770 w 1568"/>
                <a:gd name="T5" fmla="*/ 4 h 1432"/>
                <a:gd name="T6" fmla="*/ 14 w 1568"/>
                <a:gd name="T7" fmla="*/ 430 h 1432"/>
                <a:gd name="T8" fmla="*/ 0 w 1568"/>
                <a:gd name="T9" fmla="*/ 454 h 1432"/>
                <a:gd name="T10" fmla="*/ 0 w 1568"/>
                <a:gd name="T11" fmla="*/ 1424 h 1432"/>
                <a:gd name="T12" fmla="*/ 8 w 1568"/>
                <a:gd name="T13" fmla="*/ 1432 h 1432"/>
                <a:gd name="T14" fmla="*/ 175 w 1568"/>
                <a:gd name="T15" fmla="*/ 1432 h 1432"/>
                <a:gd name="T16" fmla="*/ 183 w 1568"/>
                <a:gd name="T17" fmla="*/ 1424 h 1432"/>
                <a:gd name="T18" fmla="*/ 183 w 1568"/>
                <a:gd name="T19" fmla="*/ 601 h 1432"/>
                <a:gd name="T20" fmla="*/ 1384 w 1568"/>
                <a:gd name="T21" fmla="*/ 601 h 1432"/>
                <a:gd name="T22" fmla="*/ 1384 w 1568"/>
                <a:gd name="T23" fmla="*/ 1424 h 1432"/>
                <a:gd name="T24" fmla="*/ 1392 w 1568"/>
                <a:gd name="T25" fmla="*/ 1432 h 1432"/>
                <a:gd name="T26" fmla="*/ 1559 w 1568"/>
                <a:gd name="T27" fmla="*/ 1432 h 1432"/>
                <a:gd name="T28" fmla="*/ 1568 w 1568"/>
                <a:gd name="T29" fmla="*/ 1424 h 1432"/>
                <a:gd name="T30" fmla="*/ 1568 w 1568"/>
                <a:gd name="T31" fmla="*/ 454 h 1432"/>
                <a:gd name="T32" fmla="*/ 1553 w 1568"/>
                <a:gd name="T33" fmla="*/ 430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8" h="1432">
                  <a:moveTo>
                    <a:pt x="1553" y="430"/>
                  </a:moveTo>
                  <a:cubicBezTo>
                    <a:pt x="797" y="4"/>
                    <a:pt x="797" y="4"/>
                    <a:pt x="797" y="4"/>
                  </a:cubicBezTo>
                  <a:cubicBezTo>
                    <a:pt x="789" y="0"/>
                    <a:pt x="778" y="0"/>
                    <a:pt x="770" y="4"/>
                  </a:cubicBezTo>
                  <a:cubicBezTo>
                    <a:pt x="14" y="430"/>
                    <a:pt x="14" y="430"/>
                    <a:pt x="14" y="430"/>
                  </a:cubicBezTo>
                  <a:cubicBezTo>
                    <a:pt x="5" y="435"/>
                    <a:pt x="0" y="444"/>
                    <a:pt x="0" y="454"/>
                  </a:cubicBezTo>
                  <a:cubicBezTo>
                    <a:pt x="0" y="1424"/>
                    <a:pt x="0" y="1424"/>
                    <a:pt x="0" y="1424"/>
                  </a:cubicBezTo>
                  <a:cubicBezTo>
                    <a:pt x="0" y="1428"/>
                    <a:pt x="3" y="1432"/>
                    <a:pt x="8" y="1432"/>
                  </a:cubicBezTo>
                  <a:cubicBezTo>
                    <a:pt x="175" y="1432"/>
                    <a:pt x="175" y="1432"/>
                    <a:pt x="175" y="1432"/>
                  </a:cubicBezTo>
                  <a:cubicBezTo>
                    <a:pt x="179" y="1432"/>
                    <a:pt x="183" y="1428"/>
                    <a:pt x="183" y="1424"/>
                  </a:cubicBezTo>
                  <a:cubicBezTo>
                    <a:pt x="183" y="601"/>
                    <a:pt x="183" y="601"/>
                    <a:pt x="183" y="601"/>
                  </a:cubicBezTo>
                  <a:cubicBezTo>
                    <a:pt x="1384" y="601"/>
                    <a:pt x="1384" y="601"/>
                    <a:pt x="1384" y="601"/>
                  </a:cubicBezTo>
                  <a:cubicBezTo>
                    <a:pt x="1384" y="1424"/>
                    <a:pt x="1384" y="1424"/>
                    <a:pt x="1384" y="1424"/>
                  </a:cubicBezTo>
                  <a:cubicBezTo>
                    <a:pt x="1384" y="1428"/>
                    <a:pt x="1388" y="1432"/>
                    <a:pt x="1392" y="1432"/>
                  </a:cubicBezTo>
                  <a:cubicBezTo>
                    <a:pt x="1559" y="1432"/>
                    <a:pt x="1559" y="1432"/>
                    <a:pt x="1559" y="1432"/>
                  </a:cubicBezTo>
                  <a:cubicBezTo>
                    <a:pt x="1564" y="1432"/>
                    <a:pt x="1568" y="1428"/>
                    <a:pt x="1568" y="1424"/>
                  </a:cubicBezTo>
                  <a:cubicBezTo>
                    <a:pt x="1568" y="454"/>
                    <a:pt x="1568" y="454"/>
                    <a:pt x="1568" y="454"/>
                  </a:cubicBezTo>
                  <a:cubicBezTo>
                    <a:pt x="1568" y="444"/>
                    <a:pt x="1562" y="435"/>
                    <a:pt x="1553" y="4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75" name="Freeform 31">
              <a:extLst>
                <a:ext uri="{FF2B5EF4-FFF2-40B4-BE49-F238E27FC236}">
                  <a16:creationId xmlns:a16="http://schemas.microsoft.com/office/drawing/2014/main" xmlns="" id="{317AB4F9-CD08-4E3F-9C95-93872D095D73}"/>
                </a:ext>
              </a:extLst>
            </p:cNvPr>
            <p:cNvSpPr>
              <a:spLocks/>
            </p:cNvSpPr>
            <p:nvPr/>
          </p:nvSpPr>
          <p:spPr bwMode="auto">
            <a:xfrm>
              <a:off x="-8324850" y="8091488"/>
              <a:ext cx="787400" cy="788988"/>
            </a:xfrm>
            <a:custGeom>
              <a:avLst/>
              <a:gdLst>
                <a:gd name="T0" fmla="*/ 232 w 260"/>
                <a:gd name="T1" fmla="*/ 0 h 260"/>
                <a:gd name="T2" fmla="*/ 28 w 260"/>
                <a:gd name="T3" fmla="*/ 0 h 260"/>
                <a:gd name="T4" fmla="*/ 0 w 260"/>
                <a:gd name="T5" fmla="*/ 28 h 260"/>
                <a:gd name="T6" fmla="*/ 0 w 260"/>
                <a:gd name="T7" fmla="*/ 232 h 260"/>
                <a:gd name="T8" fmla="*/ 28 w 260"/>
                <a:gd name="T9" fmla="*/ 260 h 260"/>
                <a:gd name="T10" fmla="*/ 232 w 260"/>
                <a:gd name="T11" fmla="*/ 260 h 260"/>
                <a:gd name="T12" fmla="*/ 260 w 260"/>
                <a:gd name="T13" fmla="*/ 232 h 260"/>
                <a:gd name="T14" fmla="*/ 260 w 260"/>
                <a:gd name="T15" fmla="*/ 28 h 260"/>
                <a:gd name="T16" fmla="*/ 232 w 260"/>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260">
                  <a:moveTo>
                    <a:pt x="232" y="0"/>
                  </a:moveTo>
                  <a:cubicBezTo>
                    <a:pt x="28" y="0"/>
                    <a:pt x="28" y="0"/>
                    <a:pt x="28" y="0"/>
                  </a:cubicBezTo>
                  <a:cubicBezTo>
                    <a:pt x="12" y="0"/>
                    <a:pt x="0" y="13"/>
                    <a:pt x="0" y="28"/>
                  </a:cubicBezTo>
                  <a:cubicBezTo>
                    <a:pt x="0" y="232"/>
                    <a:pt x="0" y="232"/>
                    <a:pt x="0" y="232"/>
                  </a:cubicBezTo>
                  <a:cubicBezTo>
                    <a:pt x="0" y="247"/>
                    <a:pt x="12" y="260"/>
                    <a:pt x="28" y="260"/>
                  </a:cubicBezTo>
                  <a:cubicBezTo>
                    <a:pt x="232" y="260"/>
                    <a:pt x="232" y="260"/>
                    <a:pt x="232" y="260"/>
                  </a:cubicBezTo>
                  <a:cubicBezTo>
                    <a:pt x="247" y="260"/>
                    <a:pt x="260" y="247"/>
                    <a:pt x="260" y="232"/>
                  </a:cubicBezTo>
                  <a:cubicBezTo>
                    <a:pt x="260" y="28"/>
                    <a:pt x="260" y="28"/>
                    <a:pt x="260" y="28"/>
                  </a:cubicBezTo>
                  <a:cubicBezTo>
                    <a:pt x="260" y="13"/>
                    <a:pt x="247" y="0"/>
                    <a:pt x="2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76" name="Freeform 32">
              <a:extLst>
                <a:ext uri="{FF2B5EF4-FFF2-40B4-BE49-F238E27FC236}">
                  <a16:creationId xmlns:a16="http://schemas.microsoft.com/office/drawing/2014/main" xmlns="" id="{40BD8624-68F3-4E12-B2D3-ABF00D74CADE}"/>
                </a:ext>
              </a:extLst>
            </p:cNvPr>
            <p:cNvSpPr>
              <a:spLocks/>
            </p:cNvSpPr>
            <p:nvPr/>
          </p:nvSpPr>
          <p:spPr bwMode="auto">
            <a:xfrm>
              <a:off x="-9440863" y="8091488"/>
              <a:ext cx="784225" cy="788988"/>
            </a:xfrm>
            <a:custGeom>
              <a:avLst/>
              <a:gdLst>
                <a:gd name="T0" fmla="*/ 232 w 259"/>
                <a:gd name="T1" fmla="*/ 0 h 260"/>
                <a:gd name="T2" fmla="*/ 27 w 259"/>
                <a:gd name="T3" fmla="*/ 0 h 260"/>
                <a:gd name="T4" fmla="*/ 0 w 259"/>
                <a:gd name="T5" fmla="*/ 28 h 260"/>
                <a:gd name="T6" fmla="*/ 0 w 259"/>
                <a:gd name="T7" fmla="*/ 232 h 260"/>
                <a:gd name="T8" fmla="*/ 27 w 259"/>
                <a:gd name="T9" fmla="*/ 260 h 260"/>
                <a:gd name="T10" fmla="*/ 232 w 259"/>
                <a:gd name="T11" fmla="*/ 260 h 260"/>
                <a:gd name="T12" fmla="*/ 259 w 259"/>
                <a:gd name="T13" fmla="*/ 232 h 260"/>
                <a:gd name="T14" fmla="*/ 259 w 259"/>
                <a:gd name="T15" fmla="*/ 28 h 260"/>
                <a:gd name="T16" fmla="*/ 232 w 259"/>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 h="260">
                  <a:moveTo>
                    <a:pt x="232" y="0"/>
                  </a:moveTo>
                  <a:cubicBezTo>
                    <a:pt x="27" y="0"/>
                    <a:pt x="27" y="0"/>
                    <a:pt x="27" y="0"/>
                  </a:cubicBezTo>
                  <a:cubicBezTo>
                    <a:pt x="12" y="0"/>
                    <a:pt x="0" y="13"/>
                    <a:pt x="0" y="28"/>
                  </a:cubicBezTo>
                  <a:cubicBezTo>
                    <a:pt x="0" y="232"/>
                    <a:pt x="0" y="232"/>
                    <a:pt x="0" y="232"/>
                  </a:cubicBezTo>
                  <a:cubicBezTo>
                    <a:pt x="0" y="247"/>
                    <a:pt x="12" y="260"/>
                    <a:pt x="27" y="260"/>
                  </a:cubicBezTo>
                  <a:cubicBezTo>
                    <a:pt x="232" y="260"/>
                    <a:pt x="232" y="260"/>
                    <a:pt x="232" y="260"/>
                  </a:cubicBezTo>
                  <a:cubicBezTo>
                    <a:pt x="247" y="260"/>
                    <a:pt x="259" y="247"/>
                    <a:pt x="259" y="232"/>
                  </a:cubicBezTo>
                  <a:cubicBezTo>
                    <a:pt x="259" y="28"/>
                    <a:pt x="259" y="28"/>
                    <a:pt x="259" y="28"/>
                  </a:cubicBezTo>
                  <a:cubicBezTo>
                    <a:pt x="259" y="13"/>
                    <a:pt x="247" y="0"/>
                    <a:pt x="2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77" name="Freeform 33">
              <a:extLst>
                <a:ext uri="{FF2B5EF4-FFF2-40B4-BE49-F238E27FC236}">
                  <a16:creationId xmlns:a16="http://schemas.microsoft.com/office/drawing/2014/main" xmlns="" id="{AA63CE0B-3AD9-420F-91B5-FC0907ADF553}"/>
                </a:ext>
              </a:extLst>
            </p:cNvPr>
            <p:cNvSpPr>
              <a:spLocks/>
            </p:cNvSpPr>
            <p:nvPr/>
          </p:nvSpPr>
          <p:spPr bwMode="auto">
            <a:xfrm>
              <a:off x="-10556875" y="8091488"/>
              <a:ext cx="784225" cy="788988"/>
            </a:xfrm>
            <a:custGeom>
              <a:avLst/>
              <a:gdLst>
                <a:gd name="T0" fmla="*/ 232 w 259"/>
                <a:gd name="T1" fmla="*/ 0 h 260"/>
                <a:gd name="T2" fmla="*/ 27 w 259"/>
                <a:gd name="T3" fmla="*/ 0 h 260"/>
                <a:gd name="T4" fmla="*/ 0 w 259"/>
                <a:gd name="T5" fmla="*/ 28 h 260"/>
                <a:gd name="T6" fmla="*/ 0 w 259"/>
                <a:gd name="T7" fmla="*/ 232 h 260"/>
                <a:gd name="T8" fmla="*/ 27 w 259"/>
                <a:gd name="T9" fmla="*/ 260 h 260"/>
                <a:gd name="T10" fmla="*/ 232 w 259"/>
                <a:gd name="T11" fmla="*/ 260 h 260"/>
                <a:gd name="T12" fmla="*/ 259 w 259"/>
                <a:gd name="T13" fmla="*/ 232 h 260"/>
                <a:gd name="T14" fmla="*/ 259 w 259"/>
                <a:gd name="T15" fmla="*/ 28 h 260"/>
                <a:gd name="T16" fmla="*/ 232 w 259"/>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 h="260">
                  <a:moveTo>
                    <a:pt x="232" y="0"/>
                  </a:moveTo>
                  <a:cubicBezTo>
                    <a:pt x="27" y="0"/>
                    <a:pt x="27" y="0"/>
                    <a:pt x="27" y="0"/>
                  </a:cubicBezTo>
                  <a:cubicBezTo>
                    <a:pt x="12" y="0"/>
                    <a:pt x="0" y="13"/>
                    <a:pt x="0" y="28"/>
                  </a:cubicBezTo>
                  <a:cubicBezTo>
                    <a:pt x="0" y="232"/>
                    <a:pt x="0" y="232"/>
                    <a:pt x="0" y="232"/>
                  </a:cubicBezTo>
                  <a:cubicBezTo>
                    <a:pt x="0" y="247"/>
                    <a:pt x="12" y="260"/>
                    <a:pt x="27" y="260"/>
                  </a:cubicBezTo>
                  <a:cubicBezTo>
                    <a:pt x="232" y="260"/>
                    <a:pt x="232" y="260"/>
                    <a:pt x="232" y="260"/>
                  </a:cubicBezTo>
                  <a:cubicBezTo>
                    <a:pt x="247" y="260"/>
                    <a:pt x="259" y="247"/>
                    <a:pt x="259" y="232"/>
                  </a:cubicBezTo>
                  <a:cubicBezTo>
                    <a:pt x="259" y="28"/>
                    <a:pt x="259" y="28"/>
                    <a:pt x="259" y="28"/>
                  </a:cubicBezTo>
                  <a:cubicBezTo>
                    <a:pt x="259" y="13"/>
                    <a:pt x="247" y="0"/>
                    <a:pt x="2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78" name="Freeform 34">
              <a:extLst>
                <a:ext uri="{FF2B5EF4-FFF2-40B4-BE49-F238E27FC236}">
                  <a16:creationId xmlns:a16="http://schemas.microsoft.com/office/drawing/2014/main" xmlns="" id="{81DEC8E0-E1EF-406A-B908-B33A9D08E640}"/>
                </a:ext>
              </a:extLst>
            </p:cNvPr>
            <p:cNvSpPr>
              <a:spLocks/>
            </p:cNvSpPr>
            <p:nvPr/>
          </p:nvSpPr>
          <p:spPr bwMode="auto">
            <a:xfrm>
              <a:off x="-8324850" y="6954838"/>
              <a:ext cx="787400" cy="784225"/>
            </a:xfrm>
            <a:custGeom>
              <a:avLst/>
              <a:gdLst>
                <a:gd name="T0" fmla="*/ 232 w 260"/>
                <a:gd name="T1" fmla="*/ 0 h 259"/>
                <a:gd name="T2" fmla="*/ 28 w 260"/>
                <a:gd name="T3" fmla="*/ 0 h 259"/>
                <a:gd name="T4" fmla="*/ 0 w 260"/>
                <a:gd name="T5" fmla="*/ 27 h 259"/>
                <a:gd name="T6" fmla="*/ 0 w 260"/>
                <a:gd name="T7" fmla="*/ 232 h 259"/>
                <a:gd name="T8" fmla="*/ 28 w 260"/>
                <a:gd name="T9" fmla="*/ 259 h 259"/>
                <a:gd name="T10" fmla="*/ 232 w 260"/>
                <a:gd name="T11" fmla="*/ 259 h 259"/>
                <a:gd name="T12" fmla="*/ 260 w 260"/>
                <a:gd name="T13" fmla="*/ 232 h 259"/>
                <a:gd name="T14" fmla="*/ 260 w 260"/>
                <a:gd name="T15" fmla="*/ 27 h 259"/>
                <a:gd name="T16" fmla="*/ 232 w 260"/>
                <a:gd name="T17"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259">
                  <a:moveTo>
                    <a:pt x="232" y="0"/>
                  </a:moveTo>
                  <a:cubicBezTo>
                    <a:pt x="28" y="0"/>
                    <a:pt x="28" y="0"/>
                    <a:pt x="28" y="0"/>
                  </a:cubicBezTo>
                  <a:cubicBezTo>
                    <a:pt x="12" y="0"/>
                    <a:pt x="0" y="12"/>
                    <a:pt x="0" y="27"/>
                  </a:cubicBezTo>
                  <a:cubicBezTo>
                    <a:pt x="0" y="232"/>
                    <a:pt x="0" y="232"/>
                    <a:pt x="0" y="232"/>
                  </a:cubicBezTo>
                  <a:cubicBezTo>
                    <a:pt x="0" y="247"/>
                    <a:pt x="12" y="259"/>
                    <a:pt x="28" y="259"/>
                  </a:cubicBezTo>
                  <a:cubicBezTo>
                    <a:pt x="232" y="259"/>
                    <a:pt x="232" y="259"/>
                    <a:pt x="232" y="259"/>
                  </a:cubicBezTo>
                  <a:cubicBezTo>
                    <a:pt x="247" y="259"/>
                    <a:pt x="260" y="247"/>
                    <a:pt x="260" y="232"/>
                  </a:cubicBezTo>
                  <a:cubicBezTo>
                    <a:pt x="260" y="27"/>
                    <a:pt x="260" y="27"/>
                    <a:pt x="260" y="27"/>
                  </a:cubicBezTo>
                  <a:cubicBezTo>
                    <a:pt x="260" y="12"/>
                    <a:pt x="247" y="0"/>
                    <a:pt x="2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79" name="Freeform 35">
              <a:extLst>
                <a:ext uri="{FF2B5EF4-FFF2-40B4-BE49-F238E27FC236}">
                  <a16:creationId xmlns:a16="http://schemas.microsoft.com/office/drawing/2014/main" xmlns="" id="{F367E40D-3772-4912-ABA2-D5100C305CC0}"/>
                </a:ext>
              </a:extLst>
            </p:cNvPr>
            <p:cNvSpPr>
              <a:spLocks/>
            </p:cNvSpPr>
            <p:nvPr/>
          </p:nvSpPr>
          <p:spPr bwMode="auto">
            <a:xfrm>
              <a:off x="-9440863" y="6954838"/>
              <a:ext cx="784225" cy="784225"/>
            </a:xfrm>
            <a:custGeom>
              <a:avLst/>
              <a:gdLst>
                <a:gd name="T0" fmla="*/ 232 w 259"/>
                <a:gd name="T1" fmla="*/ 0 h 259"/>
                <a:gd name="T2" fmla="*/ 27 w 259"/>
                <a:gd name="T3" fmla="*/ 0 h 259"/>
                <a:gd name="T4" fmla="*/ 0 w 259"/>
                <a:gd name="T5" fmla="*/ 27 h 259"/>
                <a:gd name="T6" fmla="*/ 0 w 259"/>
                <a:gd name="T7" fmla="*/ 232 h 259"/>
                <a:gd name="T8" fmla="*/ 27 w 259"/>
                <a:gd name="T9" fmla="*/ 259 h 259"/>
                <a:gd name="T10" fmla="*/ 232 w 259"/>
                <a:gd name="T11" fmla="*/ 259 h 259"/>
                <a:gd name="T12" fmla="*/ 259 w 259"/>
                <a:gd name="T13" fmla="*/ 232 h 259"/>
                <a:gd name="T14" fmla="*/ 259 w 259"/>
                <a:gd name="T15" fmla="*/ 27 h 259"/>
                <a:gd name="T16" fmla="*/ 232 w 259"/>
                <a:gd name="T17"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 h="259">
                  <a:moveTo>
                    <a:pt x="232" y="0"/>
                  </a:moveTo>
                  <a:cubicBezTo>
                    <a:pt x="27" y="0"/>
                    <a:pt x="27" y="0"/>
                    <a:pt x="27" y="0"/>
                  </a:cubicBezTo>
                  <a:cubicBezTo>
                    <a:pt x="12" y="0"/>
                    <a:pt x="0" y="12"/>
                    <a:pt x="0" y="27"/>
                  </a:cubicBezTo>
                  <a:cubicBezTo>
                    <a:pt x="0" y="232"/>
                    <a:pt x="0" y="232"/>
                    <a:pt x="0" y="232"/>
                  </a:cubicBezTo>
                  <a:cubicBezTo>
                    <a:pt x="0" y="247"/>
                    <a:pt x="12" y="259"/>
                    <a:pt x="27" y="259"/>
                  </a:cubicBezTo>
                  <a:cubicBezTo>
                    <a:pt x="232" y="259"/>
                    <a:pt x="232" y="259"/>
                    <a:pt x="232" y="259"/>
                  </a:cubicBezTo>
                  <a:cubicBezTo>
                    <a:pt x="247" y="259"/>
                    <a:pt x="259" y="247"/>
                    <a:pt x="259" y="232"/>
                  </a:cubicBezTo>
                  <a:cubicBezTo>
                    <a:pt x="259" y="27"/>
                    <a:pt x="259" y="27"/>
                    <a:pt x="259" y="27"/>
                  </a:cubicBezTo>
                  <a:cubicBezTo>
                    <a:pt x="259" y="12"/>
                    <a:pt x="247" y="0"/>
                    <a:pt x="2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80" name="Freeform 36">
              <a:extLst>
                <a:ext uri="{FF2B5EF4-FFF2-40B4-BE49-F238E27FC236}">
                  <a16:creationId xmlns:a16="http://schemas.microsoft.com/office/drawing/2014/main" xmlns="" id="{74B59B51-F39E-4530-827D-27542EA691BD}"/>
                </a:ext>
              </a:extLst>
            </p:cNvPr>
            <p:cNvSpPr>
              <a:spLocks/>
            </p:cNvSpPr>
            <p:nvPr/>
          </p:nvSpPr>
          <p:spPr bwMode="auto">
            <a:xfrm>
              <a:off x="-10556875" y="6954838"/>
              <a:ext cx="784225" cy="784225"/>
            </a:xfrm>
            <a:custGeom>
              <a:avLst/>
              <a:gdLst>
                <a:gd name="T0" fmla="*/ 232 w 259"/>
                <a:gd name="T1" fmla="*/ 0 h 259"/>
                <a:gd name="T2" fmla="*/ 27 w 259"/>
                <a:gd name="T3" fmla="*/ 0 h 259"/>
                <a:gd name="T4" fmla="*/ 0 w 259"/>
                <a:gd name="T5" fmla="*/ 27 h 259"/>
                <a:gd name="T6" fmla="*/ 0 w 259"/>
                <a:gd name="T7" fmla="*/ 232 h 259"/>
                <a:gd name="T8" fmla="*/ 27 w 259"/>
                <a:gd name="T9" fmla="*/ 259 h 259"/>
                <a:gd name="T10" fmla="*/ 232 w 259"/>
                <a:gd name="T11" fmla="*/ 259 h 259"/>
                <a:gd name="T12" fmla="*/ 259 w 259"/>
                <a:gd name="T13" fmla="*/ 232 h 259"/>
                <a:gd name="T14" fmla="*/ 259 w 259"/>
                <a:gd name="T15" fmla="*/ 27 h 259"/>
                <a:gd name="T16" fmla="*/ 232 w 259"/>
                <a:gd name="T17"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 h="259">
                  <a:moveTo>
                    <a:pt x="232" y="0"/>
                  </a:moveTo>
                  <a:cubicBezTo>
                    <a:pt x="27" y="0"/>
                    <a:pt x="27" y="0"/>
                    <a:pt x="27" y="0"/>
                  </a:cubicBezTo>
                  <a:cubicBezTo>
                    <a:pt x="12" y="0"/>
                    <a:pt x="0" y="12"/>
                    <a:pt x="0" y="27"/>
                  </a:cubicBezTo>
                  <a:cubicBezTo>
                    <a:pt x="0" y="232"/>
                    <a:pt x="0" y="232"/>
                    <a:pt x="0" y="232"/>
                  </a:cubicBezTo>
                  <a:cubicBezTo>
                    <a:pt x="0" y="247"/>
                    <a:pt x="12" y="259"/>
                    <a:pt x="27" y="259"/>
                  </a:cubicBezTo>
                  <a:cubicBezTo>
                    <a:pt x="232" y="259"/>
                    <a:pt x="232" y="259"/>
                    <a:pt x="232" y="259"/>
                  </a:cubicBezTo>
                  <a:cubicBezTo>
                    <a:pt x="247" y="259"/>
                    <a:pt x="259" y="247"/>
                    <a:pt x="259" y="232"/>
                  </a:cubicBezTo>
                  <a:cubicBezTo>
                    <a:pt x="259" y="27"/>
                    <a:pt x="259" y="27"/>
                    <a:pt x="259" y="27"/>
                  </a:cubicBezTo>
                  <a:cubicBezTo>
                    <a:pt x="259" y="12"/>
                    <a:pt x="247" y="0"/>
                    <a:pt x="2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grpSp>
      <p:grpSp>
        <p:nvGrpSpPr>
          <p:cNvPr id="81" name="Group 80">
            <a:extLst>
              <a:ext uri="{FF2B5EF4-FFF2-40B4-BE49-F238E27FC236}">
                <a16:creationId xmlns:a16="http://schemas.microsoft.com/office/drawing/2014/main" xmlns="" id="{B4E91BBD-13F4-4105-9675-CF25BEA4300A}"/>
              </a:ext>
            </a:extLst>
          </p:cNvPr>
          <p:cNvGrpSpPr/>
          <p:nvPr/>
        </p:nvGrpSpPr>
        <p:grpSpPr>
          <a:xfrm>
            <a:off x="5142283" y="5020646"/>
            <a:ext cx="278923" cy="372370"/>
            <a:chOff x="-15986125" y="2049463"/>
            <a:chExt cx="3724275" cy="4972050"/>
          </a:xfrm>
          <a:solidFill>
            <a:sysClr val="window" lastClr="FFFFFF"/>
          </a:solidFill>
        </p:grpSpPr>
        <p:sp>
          <p:nvSpPr>
            <p:cNvPr id="82" name="Freeform 37">
              <a:extLst>
                <a:ext uri="{FF2B5EF4-FFF2-40B4-BE49-F238E27FC236}">
                  <a16:creationId xmlns:a16="http://schemas.microsoft.com/office/drawing/2014/main" xmlns="" id="{E7484CD2-0155-4323-A972-232B2B552DCA}"/>
                </a:ext>
              </a:extLst>
            </p:cNvPr>
            <p:cNvSpPr>
              <a:spLocks noEditPoints="1"/>
            </p:cNvSpPr>
            <p:nvPr/>
          </p:nvSpPr>
          <p:spPr bwMode="auto">
            <a:xfrm>
              <a:off x="-15381288" y="3900488"/>
              <a:ext cx="1273175" cy="946150"/>
            </a:xfrm>
            <a:custGeom>
              <a:avLst/>
              <a:gdLst>
                <a:gd name="T0" fmla="*/ 400 w 420"/>
                <a:gd name="T1" fmla="*/ 20 h 312"/>
                <a:gd name="T2" fmla="*/ 328 w 420"/>
                <a:gd name="T3" fmla="*/ 20 h 312"/>
                <a:gd name="T4" fmla="*/ 159 w 420"/>
                <a:gd name="T5" fmla="*/ 188 h 312"/>
                <a:gd name="T6" fmla="*/ 93 w 420"/>
                <a:gd name="T7" fmla="*/ 122 h 312"/>
                <a:gd name="T8" fmla="*/ 20 w 420"/>
                <a:gd name="T9" fmla="*/ 122 h 312"/>
                <a:gd name="T10" fmla="*/ 20 w 420"/>
                <a:gd name="T11" fmla="*/ 194 h 312"/>
                <a:gd name="T12" fmla="*/ 123 w 420"/>
                <a:gd name="T13" fmla="*/ 297 h 312"/>
                <a:gd name="T14" fmla="*/ 159 w 420"/>
                <a:gd name="T15" fmla="*/ 312 h 312"/>
                <a:gd name="T16" fmla="*/ 195 w 420"/>
                <a:gd name="T17" fmla="*/ 297 h 312"/>
                <a:gd name="T18" fmla="*/ 400 w 420"/>
                <a:gd name="T19" fmla="*/ 92 h 312"/>
                <a:gd name="T20" fmla="*/ 400 w 420"/>
                <a:gd name="T21" fmla="*/ 20 h 312"/>
                <a:gd name="T22" fmla="*/ 400 w 420"/>
                <a:gd name="T23" fmla="*/ 20 h 312"/>
                <a:gd name="T24" fmla="*/ 400 w 420"/>
                <a:gd name="T25" fmla="*/ 2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0" h="312">
                  <a:moveTo>
                    <a:pt x="400" y="20"/>
                  </a:moveTo>
                  <a:cubicBezTo>
                    <a:pt x="380" y="0"/>
                    <a:pt x="348" y="0"/>
                    <a:pt x="328" y="20"/>
                  </a:cubicBezTo>
                  <a:cubicBezTo>
                    <a:pt x="159" y="188"/>
                    <a:pt x="159" y="188"/>
                    <a:pt x="159" y="188"/>
                  </a:cubicBezTo>
                  <a:cubicBezTo>
                    <a:pt x="93" y="122"/>
                    <a:pt x="93" y="122"/>
                    <a:pt x="93" y="122"/>
                  </a:cubicBezTo>
                  <a:cubicBezTo>
                    <a:pt x="73" y="102"/>
                    <a:pt x="40" y="102"/>
                    <a:pt x="20" y="122"/>
                  </a:cubicBezTo>
                  <a:cubicBezTo>
                    <a:pt x="0" y="142"/>
                    <a:pt x="0" y="174"/>
                    <a:pt x="20" y="194"/>
                  </a:cubicBezTo>
                  <a:cubicBezTo>
                    <a:pt x="123" y="297"/>
                    <a:pt x="123" y="297"/>
                    <a:pt x="123" y="297"/>
                  </a:cubicBezTo>
                  <a:cubicBezTo>
                    <a:pt x="133" y="307"/>
                    <a:pt x="146" y="312"/>
                    <a:pt x="159" y="312"/>
                  </a:cubicBezTo>
                  <a:cubicBezTo>
                    <a:pt x="172" y="312"/>
                    <a:pt x="185" y="307"/>
                    <a:pt x="195" y="297"/>
                  </a:cubicBezTo>
                  <a:cubicBezTo>
                    <a:pt x="400" y="92"/>
                    <a:pt x="400" y="92"/>
                    <a:pt x="400" y="92"/>
                  </a:cubicBezTo>
                  <a:cubicBezTo>
                    <a:pt x="420" y="72"/>
                    <a:pt x="420" y="40"/>
                    <a:pt x="400" y="20"/>
                  </a:cubicBezTo>
                  <a:close/>
                  <a:moveTo>
                    <a:pt x="400" y="20"/>
                  </a:moveTo>
                  <a:cubicBezTo>
                    <a:pt x="400" y="20"/>
                    <a:pt x="400" y="20"/>
                    <a:pt x="400"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83" name="Freeform 38">
              <a:extLst>
                <a:ext uri="{FF2B5EF4-FFF2-40B4-BE49-F238E27FC236}">
                  <a16:creationId xmlns:a16="http://schemas.microsoft.com/office/drawing/2014/main" xmlns="" id="{008C42CE-336A-4E2C-9250-6125D7AF340F}"/>
                </a:ext>
              </a:extLst>
            </p:cNvPr>
            <p:cNvSpPr>
              <a:spLocks noEditPoints="1"/>
            </p:cNvSpPr>
            <p:nvPr/>
          </p:nvSpPr>
          <p:spPr bwMode="auto">
            <a:xfrm>
              <a:off x="-15381288" y="5140325"/>
              <a:ext cx="1273175" cy="949325"/>
            </a:xfrm>
            <a:custGeom>
              <a:avLst/>
              <a:gdLst>
                <a:gd name="T0" fmla="*/ 400 w 420"/>
                <a:gd name="T1" fmla="*/ 20 h 313"/>
                <a:gd name="T2" fmla="*/ 328 w 420"/>
                <a:gd name="T3" fmla="*/ 20 h 313"/>
                <a:gd name="T4" fmla="*/ 159 w 420"/>
                <a:gd name="T5" fmla="*/ 189 h 313"/>
                <a:gd name="T6" fmla="*/ 93 w 420"/>
                <a:gd name="T7" fmla="*/ 123 h 313"/>
                <a:gd name="T8" fmla="*/ 20 w 420"/>
                <a:gd name="T9" fmla="*/ 123 h 313"/>
                <a:gd name="T10" fmla="*/ 20 w 420"/>
                <a:gd name="T11" fmla="*/ 195 h 313"/>
                <a:gd name="T12" fmla="*/ 123 w 420"/>
                <a:gd name="T13" fmla="*/ 298 h 313"/>
                <a:gd name="T14" fmla="*/ 159 w 420"/>
                <a:gd name="T15" fmla="*/ 313 h 313"/>
                <a:gd name="T16" fmla="*/ 195 w 420"/>
                <a:gd name="T17" fmla="*/ 298 h 313"/>
                <a:gd name="T18" fmla="*/ 400 w 420"/>
                <a:gd name="T19" fmla="*/ 93 h 313"/>
                <a:gd name="T20" fmla="*/ 400 w 420"/>
                <a:gd name="T21" fmla="*/ 20 h 313"/>
                <a:gd name="T22" fmla="*/ 400 w 420"/>
                <a:gd name="T23" fmla="*/ 20 h 313"/>
                <a:gd name="T24" fmla="*/ 400 w 420"/>
                <a:gd name="T25" fmla="*/ 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0" h="313">
                  <a:moveTo>
                    <a:pt x="400" y="20"/>
                  </a:moveTo>
                  <a:cubicBezTo>
                    <a:pt x="380" y="0"/>
                    <a:pt x="348" y="0"/>
                    <a:pt x="328" y="20"/>
                  </a:cubicBezTo>
                  <a:cubicBezTo>
                    <a:pt x="159" y="189"/>
                    <a:pt x="159" y="189"/>
                    <a:pt x="159" y="189"/>
                  </a:cubicBezTo>
                  <a:cubicBezTo>
                    <a:pt x="93" y="123"/>
                    <a:pt x="93" y="123"/>
                    <a:pt x="93" y="123"/>
                  </a:cubicBezTo>
                  <a:cubicBezTo>
                    <a:pt x="73" y="103"/>
                    <a:pt x="40" y="103"/>
                    <a:pt x="20" y="123"/>
                  </a:cubicBezTo>
                  <a:cubicBezTo>
                    <a:pt x="0" y="143"/>
                    <a:pt x="0" y="175"/>
                    <a:pt x="20" y="195"/>
                  </a:cubicBezTo>
                  <a:cubicBezTo>
                    <a:pt x="123" y="298"/>
                    <a:pt x="123" y="298"/>
                    <a:pt x="123" y="298"/>
                  </a:cubicBezTo>
                  <a:cubicBezTo>
                    <a:pt x="133" y="308"/>
                    <a:pt x="146" y="313"/>
                    <a:pt x="159" y="313"/>
                  </a:cubicBezTo>
                  <a:cubicBezTo>
                    <a:pt x="172" y="313"/>
                    <a:pt x="185" y="308"/>
                    <a:pt x="195" y="298"/>
                  </a:cubicBezTo>
                  <a:cubicBezTo>
                    <a:pt x="400" y="93"/>
                    <a:pt x="400" y="93"/>
                    <a:pt x="400" y="93"/>
                  </a:cubicBezTo>
                  <a:cubicBezTo>
                    <a:pt x="420" y="73"/>
                    <a:pt x="420" y="40"/>
                    <a:pt x="400" y="20"/>
                  </a:cubicBezTo>
                  <a:close/>
                  <a:moveTo>
                    <a:pt x="400" y="20"/>
                  </a:moveTo>
                  <a:cubicBezTo>
                    <a:pt x="400" y="20"/>
                    <a:pt x="400" y="20"/>
                    <a:pt x="400"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84" name="Freeform 39">
              <a:extLst>
                <a:ext uri="{FF2B5EF4-FFF2-40B4-BE49-F238E27FC236}">
                  <a16:creationId xmlns:a16="http://schemas.microsoft.com/office/drawing/2014/main" xmlns="" id="{F1BB959C-7C6B-4984-B29B-D5A1DDFB7FA3}"/>
                </a:ext>
              </a:extLst>
            </p:cNvPr>
            <p:cNvSpPr>
              <a:spLocks noEditPoints="1"/>
            </p:cNvSpPr>
            <p:nvPr/>
          </p:nvSpPr>
          <p:spPr bwMode="auto">
            <a:xfrm>
              <a:off x="-13814425" y="4224338"/>
              <a:ext cx="933450" cy="312738"/>
            </a:xfrm>
            <a:custGeom>
              <a:avLst/>
              <a:gdLst>
                <a:gd name="T0" fmla="*/ 256 w 308"/>
                <a:gd name="T1" fmla="*/ 0 h 103"/>
                <a:gd name="T2" fmla="*/ 52 w 308"/>
                <a:gd name="T3" fmla="*/ 0 h 103"/>
                <a:gd name="T4" fmla="*/ 0 w 308"/>
                <a:gd name="T5" fmla="*/ 51 h 103"/>
                <a:gd name="T6" fmla="*/ 52 w 308"/>
                <a:gd name="T7" fmla="*/ 103 h 103"/>
                <a:gd name="T8" fmla="*/ 256 w 308"/>
                <a:gd name="T9" fmla="*/ 103 h 103"/>
                <a:gd name="T10" fmla="*/ 308 w 308"/>
                <a:gd name="T11" fmla="*/ 51 h 103"/>
                <a:gd name="T12" fmla="*/ 256 w 308"/>
                <a:gd name="T13" fmla="*/ 0 h 103"/>
                <a:gd name="T14" fmla="*/ 256 w 308"/>
                <a:gd name="T15" fmla="*/ 0 h 103"/>
                <a:gd name="T16" fmla="*/ 256 w 308"/>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03">
                  <a:moveTo>
                    <a:pt x="256" y="0"/>
                  </a:moveTo>
                  <a:cubicBezTo>
                    <a:pt x="52" y="0"/>
                    <a:pt x="52" y="0"/>
                    <a:pt x="52" y="0"/>
                  </a:cubicBezTo>
                  <a:cubicBezTo>
                    <a:pt x="23" y="0"/>
                    <a:pt x="0" y="23"/>
                    <a:pt x="0" y="51"/>
                  </a:cubicBezTo>
                  <a:cubicBezTo>
                    <a:pt x="0" y="80"/>
                    <a:pt x="23" y="103"/>
                    <a:pt x="52" y="103"/>
                  </a:cubicBezTo>
                  <a:cubicBezTo>
                    <a:pt x="256" y="103"/>
                    <a:pt x="256" y="103"/>
                    <a:pt x="256" y="103"/>
                  </a:cubicBezTo>
                  <a:cubicBezTo>
                    <a:pt x="285" y="103"/>
                    <a:pt x="308" y="80"/>
                    <a:pt x="308" y="51"/>
                  </a:cubicBezTo>
                  <a:cubicBezTo>
                    <a:pt x="308" y="23"/>
                    <a:pt x="285" y="0"/>
                    <a:pt x="256" y="0"/>
                  </a:cubicBezTo>
                  <a:close/>
                  <a:moveTo>
                    <a:pt x="256" y="0"/>
                  </a:move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85" name="Freeform 40">
              <a:extLst>
                <a:ext uri="{FF2B5EF4-FFF2-40B4-BE49-F238E27FC236}">
                  <a16:creationId xmlns:a16="http://schemas.microsoft.com/office/drawing/2014/main" xmlns="" id="{29106E8C-F30D-4859-B1BF-F71FBDA1BB07}"/>
                </a:ext>
              </a:extLst>
            </p:cNvPr>
            <p:cNvSpPr>
              <a:spLocks noEditPoints="1"/>
            </p:cNvSpPr>
            <p:nvPr/>
          </p:nvSpPr>
          <p:spPr bwMode="auto">
            <a:xfrm>
              <a:off x="-13814425" y="5467350"/>
              <a:ext cx="933450" cy="309563"/>
            </a:xfrm>
            <a:custGeom>
              <a:avLst/>
              <a:gdLst>
                <a:gd name="T0" fmla="*/ 256 w 308"/>
                <a:gd name="T1" fmla="*/ 0 h 102"/>
                <a:gd name="T2" fmla="*/ 52 w 308"/>
                <a:gd name="T3" fmla="*/ 0 h 102"/>
                <a:gd name="T4" fmla="*/ 0 w 308"/>
                <a:gd name="T5" fmla="*/ 51 h 102"/>
                <a:gd name="T6" fmla="*/ 52 w 308"/>
                <a:gd name="T7" fmla="*/ 102 h 102"/>
                <a:gd name="T8" fmla="*/ 256 w 308"/>
                <a:gd name="T9" fmla="*/ 102 h 102"/>
                <a:gd name="T10" fmla="*/ 308 w 308"/>
                <a:gd name="T11" fmla="*/ 51 h 102"/>
                <a:gd name="T12" fmla="*/ 256 w 308"/>
                <a:gd name="T13" fmla="*/ 0 h 102"/>
                <a:gd name="T14" fmla="*/ 256 w 308"/>
                <a:gd name="T15" fmla="*/ 0 h 102"/>
                <a:gd name="T16" fmla="*/ 256 w 308"/>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02">
                  <a:moveTo>
                    <a:pt x="256" y="0"/>
                  </a:moveTo>
                  <a:cubicBezTo>
                    <a:pt x="52" y="0"/>
                    <a:pt x="52" y="0"/>
                    <a:pt x="52" y="0"/>
                  </a:cubicBezTo>
                  <a:cubicBezTo>
                    <a:pt x="23" y="0"/>
                    <a:pt x="0" y="23"/>
                    <a:pt x="0" y="51"/>
                  </a:cubicBezTo>
                  <a:cubicBezTo>
                    <a:pt x="0" y="79"/>
                    <a:pt x="23" y="102"/>
                    <a:pt x="52" y="102"/>
                  </a:cubicBezTo>
                  <a:cubicBezTo>
                    <a:pt x="256" y="102"/>
                    <a:pt x="256" y="102"/>
                    <a:pt x="256" y="102"/>
                  </a:cubicBezTo>
                  <a:cubicBezTo>
                    <a:pt x="285" y="102"/>
                    <a:pt x="308" y="79"/>
                    <a:pt x="308" y="51"/>
                  </a:cubicBezTo>
                  <a:cubicBezTo>
                    <a:pt x="308" y="23"/>
                    <a:pt x="285" y="0"/>
                    <a:pt x="256" y="0"/>
                  </a:cubicBezTo>
                  <a:close/>
                  <a:moveTo>
                    <a:pt x="256" y="0"/>
                  </a:move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sp>
          <p:nvSpPr>
            <p:cNvPr id="86" name="Freeform 41">
              <a:extLst>
                <a:ext uri="{FF2B5EF4-FFF2-40B4-BE49-F238E27FC236}">
                  <a16:creationId xmlns:a16="http://schemas.microsoft.com/office/drawing/2014/main" xmlns="" id="{37D993B0-EE5B-4406-A367-5A3A0D0D88DA}"/>
                </a:ext>
              </a:extLst>
            </p:cNvPr>
            <p:cNvSpPr>
              <a:spLocks noEditPoints="1"/>
            </p:cNvSpPr>
            <p:nvPr/>
          </p:nvSpPr>
          <p:spPr bwMode="auto">
            <a:xfrm>
              <a:off x="-15986125" y="2049463"/>
              <a:ext cx="3724275" cy="4972050"/>
            </a:xfrm>
            <a:custGeom>
              <a:avLst/>
              <a:gdLst>
                <a:gd name="T0" fmla="*/ 1126 w 1228"/>
                <a:gd name="T1" fmla="*/ 205 h 1639"/>
                <a:gd name="T2" fmla="*/ 921 w 1228"/>
                <a:gd name="T3" fmla="*/ 205 h 1639"/>
                <a:gd name="T4" fmla="*/ 921 w 1228"/>
                <a:gd name="T5" fmla="*/ 154 h 1639"/>
                <a:gd name="T6" fmla="*/ 870 w 1228"/>
                <a:gd name="T7" fmla="*/ 103 h 1639"/>
                <a:gd name="T8" fmla="*/ 759 w 1228"/>
                <a:gd name="T9" fmla="*/ 103 h 1639"/>
                <a:gd name="T10" fmla="*/ 614 w 1228"/>
                <a:gd name="T11" fmla="*/ 0 h 1639"/>
                <a:gd name="T12" fmla="*/ 469 w 1228"/>
                <a:gd name="T13" fmla="*/ 103 h 1639"/>
                <a:gd name="T14" fmla="*/ 358 w 1228"/>
                <a:gd name="T15" fmla="*/ 103 h 1639"/>
                <a:gd name="T16" fmla="*/ 307 w 1228"/>
                <a:gd name="T17" fmla="*/ 154 h 1639"/>
                <a:gd name="T18" fmla="*/ 307 w 1228"/>
                <a:gd name="T19" fmla="*/ 205 h 1639"/>
                <a:gd name="T20" fmla="*/ 102 w 1228"/>
                <a:gd name="T21" fmla="*/ 205 h 1639"/>
                <a:gd name="T22" fmla="*/ 0 w 1228"/>
                <a:gd name="T23" fmla="*/ 308 h 1639"/>
                <a:gd name="T24" fmla="*/ 0 w 1228"/>
                <a:gd name="T25" fmla="*/ 1536 h 1639"/>
                <a:gd name="T26" fmla="*/ 102 w 1228"/>
                <a:gd name="T27" fmla="*/ 1639 h 1639"/>
                <a:gd name="T28" fmla="*/ 1126 w 1228"/>
                <a:gd name="T29" fmla="*/ 1639 h 1639"/>
                <a:gd name="T30" fmla="*/ 1228 w 1228"/>
                <a:gd name="T31" fmla="*/ 1536 h 1639"/>
                <a:gd name="T32" fmla="*/ 1228 w 1228"/>
                <a:gd name="T33" fmla="*/ 308 h 1639"/>
                <a:gd name="T34" fmla="*/ 1126 w 1228"/>
                <a:gd name="T35" fmla="*/ 205 h 1639"/>
                <a:gd name="T36" fmla="*/ 409 w 1228"/>
                <a:gd name="T37" fmla="*/ 205 h 1639"/>
                <a:gd name="T38" fmla="*/ 512 w 1228"/>
                <a:gd name="T39" fmla="*/ 205 h 1639"/>
                <a:gd name="T40" fmla="*/ 563 w 1228"/>
                <a:gd name="T41" fmla="*/ 154 h 1639"/>
                <a:gd name="T42" fmla="*/ 614 w 1228"/>
                <a:gd name="T43" fmla="*/ 103 h 1639"/>
                <a:gd name="T44" fmla="*/ 665 w 1228"/>
                <a:gd name="T45" fmla="*/ 154 h 1639"/>
                <a:gd name="T46" fmla="*/ 716 w 1228"/>
                <a:gd name="T47" fmla="*/ 205 h 1639"/>
                <a:gd name="T48" fmla="*/ 819 w 1228"/>
                <a:gd name="T49" fmla="*/ 205 h 1639"/>
                <a:gd name="T50" fmla="*/ 819 w 1228"/>
                <a:gd name="T51" fmla="*/ 308 h 1639"/>
                <a:gd name="T52" fmla="*/ 409 w 1228"/>
                <a:gd name="T53" fmla="*/ 308 h 1639"/>
                <a:gd name="T54" fmla="*/ 409 w 1228"/>
                <a:gd name="T55" fmla="*/ 205 h 1639"/>
                <a:gd name="T56" fmla="*/ 1126 w 1228"/>
                <a:gd name="T57" fmla="*/ 1536 h 1639"/>
                <a:gd name="T58" fmla="*/ 102 w 1228"/>
                <a:gd name="T59" fmla="*/ 1536 h 1639"/>
                <a:gd name="T60" fmla="*/ 102 w 1228"/>
                <a:gd name="T61" fmla="*/ 308 h 1639"/>
                <a:gd name="T62" fmla="*/ 307 w 1228"/>
                <a:gd name="T63" fmla="*/ 308 h 1639"/>
                <a:gd name="T64" fmla="*/ 307 w 1228"/>
                <a:gd name="T65" fmla="*/ 359 h 1639"/>
                <a:gd name="T66" fmla="*/ 358 w 1228"/>
                <a:gd name="T67" fmla="*/ 410 h 1639"/>
                <a:gd name="T68" fmla="*/ 870 w 1228"/>
                <a:gd name="T69" fmla="*/ 410 h 1639"/>
                <a:gd name="T70" fmla="*/ 921 w 1228"/>
                <a:gd name="T71" fmla="*/ 359 h 1639"/>
                <a:gd name="T72" fmla="*/ 921 w 1228"/>
                <a:gd name="T73" fmla="*/ 308 h 1639"/>
                <a:gd name="T74" fmla="*/ 1126 w 1228"/>
                <a:gd name="T75" fmla="*/ 308 h 1639"/>
                <a:gd name="T76" fmla="*/ 1126 w 1228"/>
                <a:gd name="T77" fmla="*/ 1536 h 1639"/>
                <a:gd name="T78" fmla="*/ 1126 w 1228"/>
                <a:gd name="T79" fmla="*/ 1536 h 1639"/>
                <a:gd name="T80" fmla="*/ 1126 w 1228"/>
                <a:gd name="T81" fmla="*/ 1536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28" h="1639">
                  <a:moveTo>
                    <a:pt x="1126" y="205"/>
                  </a:moveTo>
                  <a:cubicBezTo>
                    <a:pt x="921" y="205"/>
                    <a:pt x="921" y="205"/>
                    <a:pt x="921" y="205"/>
                  </a:cubicBezTo>
                  <a:cubicBezTo>
                    <a:pt x="921" y="154"/>
                    <a:pt x="921" y="154"/>
                    <a:pt x="921" y="154"/>
                  </a:cubicBezTo>
                  <a:cubicBezTo>
                    <a:pt x="921" y="126"/>
                    <a:pt x="898" y="103"/>
                    <a:pt x="870" y="103"/>
                  </a:cubicBezTo>
                  <a:cubicBezTo>
                    <a:pt x="759" y="103"/>
                    <a:pt x="759" y="103"/>
                    <a:pt x="759" y="103"/>
                  </a:cubicBezTo>
                  <a:cubicBezTo>
                    <a:pt x="738" y="43"/>
                    <a:pt x="681" y="0"/>
                    <a:pt x="614" y="0"/>
                  </a:cubicBezTo>
                  <a:cubicBezTo>
                    <a:pt x="547" y="0"/>
                    <a:pt x="490" y="43"/>
                    <a:pt x="469" y="103"/>
                  </a:cubicBezTo>
                  <a:cubicBezTo>
                    <a:pt x="358" y="103"/>
                    <a:pt x="358" y="103"/>
                    <a:pt x="358" y="103"/>
                  </a:cubicBezTo>
                  <a:cubicBezTo>
                    <a:pt x="330" y="103"/>
                    <a:pt x="307" y="126"/>
                    <a:pt x="307" y="154"/>
                  </a:cubicBezTo>
                  <a:cubicBezTo>
                    <a:pt x="307" y="205"/>
                    <a:pt x="307" y="205"/>
                    <a:pt x="307" y="205"/>
                  </a:cubicBezTo>
                  <a:cubicBezTo>
                    <a:pt x="102" y="205"/>
                    <a:pt x="102" y="205"/>
                    <a:pt x="102" y="205"/>
                  </a:cubicBezTo>
                  <a:cubicBezTo>
                    <a:pt x="46" y="205"/>
                    <a:pt x="0" y="251"/>
                    <a:pt x="0" y="308"/>
                  </a:cubicBezTo>
                  <a:cubicBezTo>
                    <a:pt x="0" y="1536"/>
                    <a:pt x="0" y="1536"/>
                    <a:pt x="0" y="1536"/>
                  </a:cubicBezTo>
                  <a:cubicBezTo>
                    <a:pt x="0" y="1593"/>
                    <a:pt x="46" y="1639"/>
                    <a:pt x="102" y="1639"/>
                  </a:cubicBezTo>
                  <a:cubicBezTo>
                    <a:pt x="1126" y="1639"/>
                    <a:pt x="1126" y="1639"/>
                    <a:pt x="1126" y="1639"/>
                  </a:cubicBezTo>
                  <a:cubicBezTo>
                    <a:pt x="1182" y="1639"/>
                    <a:pt x="1228" y="1593"/>
                    <a:pt x="1228" y="1536"/>
                  </a:cubicBezTo>
                  <a:cubicBezTo>
                    <a:pt x="1228" y="308"/>
                    <a:pt x="1228" y="308"/>
                    <a:pt x="1228" y="308"/>
                  </a:cubicBezTo>
                  <a:cubicBezTo>
                    <a:pt x="1228" y="251"/>
                    <a:pt x="1182" y="205"/>
                    <a:pt x="1126" y="205"/>
                  </a:cubicBezTo>
                  <a:close/>
                  <a:moveTo>
                    <a:pt x="409" y="205"/>
                  </a:moveTo>
                  <a:cubicBezTo>
                    <a:pt x="512" y="205"/>
                    <a:pt x="512" y="205"/>
                    <a:pt x="512" y="205"/>
                  </a:cubicBezTo>
                  <a:cubicBezTo>
                    <a:pt x="540" y="205"/>
                    <a:pt x="563" y="182"/>
                    <a:pt x="563" y="154"/>
                  </a:cubicBezTo>
                  <a:cubicBezTo>
                    <a:pt x="563" y="126"/>
                    <a:pt x="586" y="103"/>
                    <a:pt x="614" y="103"/>
                  </a:cubicBezTo>
                  <a:cubicBezTo>
                    <a:pt x="642" y="103"/>
                    <a:pt x="665" y="126"/>
                    <a:pt x="665" y="154"/>
                  </a:cubicBezTo>
                  <a:cubicBezTo>
                    <a:pt x="665" y="182"/>
                    <a:pt x="688" y="205"/>
                    <a:pt x="716" y="205"/>
                  </a:cubicBezTo>
                  <a:cubicBezTo>
                    <a:pt x="819" y="205"/>
                    <a:pt x="819" y="205"/>
                    <a:pt x="819" y="205"/>
                  </a:cubicBezTo>
                  <a:cubicBezTo>
                    <a:pt x="819" y="308"/>
                    <a:pt x="819" y="308"/>
                    <a:pt x="819" y="308"/>
                  </a:cubicBezTo>
                  <a:cubicBezTo>
                    <a:pt x="409" y="308"/>
                    <a:pt x="409" y="308"/>
                    <a:pt x="409" y="308"/>
                  </a:cubicBezTo>
                  <a:lnTo>
                    <a:pt x="409" y="205"/>
                  </a:lnTo>
                  <a:close/>
                  <a:moveTo>
                    <a:pt x="1126" y="1536"/>
                  </a:moveTo>
                  <a:cubicBezTo>
                    <a:pt x="102" y="1536"/>
                    <a:pt x="102" y="1536"/>
                    <a:pt x="102" y="1536"/>
                  </a:cubicBezTo>
                  <a:cubicBezTo>
                    <a:pt x="102" y="308"/>
                    <a:pt x="102" y="308"/>
                    <a:pt x="102" y="308"/>
                  </a:cubicBezTo>
                  <a:cubicBezTo>
                    <a:pt x="307" y="308"/>
                    <a:pt x="307" y="308"/>
                    <a:pt x="307" y="308"/>
                  </a:cubicBezTo>
                  <a:cubicBezTo>
                    <a:pt x="307" y="359"/>
                    <a:pt x="307" y="359"/>
                    <a:pt x="307" y="359"/>
                  </a:cubicBezTo>
                  <a:cubicBezTo>
                    <a:pt x="307" y="387"/>
                    <a:pt x="330" y="410"/>
                    <a:pt x="358" y="410"/>
                  </a:cubicBezTo>
                  <a:cubicBezTo>
                    <a:pt x="870" y="410"/>
                    <a:pt x="870" y="410"/>
                    <a:pt x="870" y="410"/>
                  </a:cubicBezTo>
                  <a:cubicBezTo>
                    <a:pt x="898" y="410"/>
                    <a:pt x="921" y="387"/>
                    <a:pt x="921" y="359"/>
                  </a:cubicBezTo>
                  <a:cubicBezTo>
                    <a:pt x="921" y="308"/>
                    <a:pt x="921" y="308"/>
                    <a:pt x="921" y="308"/>
                  </a:cubicBezTo>
                  <a:cubicBezTo>
                    <a:pt x="1126" y="308"/>
                    <a:pt x="1126" y="308"/>
                    <a:pt x="1126" y="308"/>
                  </a:cubicBezTo>
                  <a:lnTo>
                    <a:pt x="1126" y="1536"/>
                  </a:lnTo>
                  <a:close/>
                  <a:moveTo>
                    <a:pt x="1126" y="1536"/>
                  </a:moveTo>
                  <a:cubicBezTo>
                    <a:pt x="1126" y="1536"/>
                    <a:pt x="1126" y="1536"/>
                    <a:pt x="1126" y="15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grpSp>
      <p:sp>
        <p:nvSpPr>
          <p:cNvPr id="87" name="Freeform 42">
            <a:extLst>
              <a:ext uri="{FF2B5EF4-FFF2-40B4-BE49-F238E27FC236}">
                <a16:creationId xmlns:a16="http://schemas.microsoft.com/office/drawing/2014/main" xmlns="" id="{D9843CF6-4549-45EE-91B8-8ED691BB11F1}"/>
              </a:ext>
            </a:extLst>
          </p:cNvPr>
          <p:cNvSpPr>
            <a:spLocks noEditPoints="1"/>
          </p:cNvSpPr>
          <p:nvPr/>
        </p:nvSpPr>
        <p:spPr bwMode="auto">
          <a:xfrm>
            <a:off x="4436953" y="4174510"/>
            <a:ext cx="367740" cy="441028"/>
          </a:xfrm>
          <a:custGeom>
            <a:avLst/>
            <a:gdLst>
              <a:gd name="T0" fmla="*/ 1102 w 1634"/>
              <a:gd name="T1" fmla="*/ 1040 h 1959"/>
              <a:gd name="T2" fmla="*/ 1102 w 1634"/>
              <a:gd name="T3" fmla="*/ 594 h 1959"/>
              <a:gd name="T4" fmla="*/ 1505 w 1634"/>
              <a:gd name="T5" fmla="*/ 817 h 1959"/>
              <a:gd name="T6" fmla="*/ 792 w 1634"/>
              <a:gd name="T7" fmla="*/ 130 h 1959"/>
              <a:gd name="T8" fmla="*/ 841 w 1634"/>
              <a:gd name="T9" fmla="*/ 130 h 1959"/>
              <a:gd name="T10" fmla="*/ 646 w 1634"/>
              <a:gd name="T11" fmla="*/ 501 h 1959"/>
              <a:gd name="T12" fmla="*/ 623 w 1634"/>
              <a:gd name="T13" fmla="*/ 817 h 1959"/>
              <a:gd name="T14" fmla="*/ 827 w 1634"/>
              <a:gd name="T15" fmla="*/ 611 h 1959"/>
              <a:gd name="T16" fmla="*/ 1010 w 1634"/>
              <a:gd name="T17" fmla="*/ 817 h 1959"/>
              <a:gd name="T18" fmla="*/ 827 w 1634"/>
              <a:gd name="T19" fmla="*/ 1023 h 1959"/>
              <a:gd name="T20" fmla="*/ 623 w 1634"/>
              <a:gd name="T21" fmla="*/ 817 h 1959"/>
              <a:gd name="T22" fmla="*/ 1090 w 1634"/>
              <a:gd name="T23" fmla="*/ 492 h 1959"/>
              <a:gd name="T24" fmla="*/ 1381 w 1634"/>
              <a:gd name="T25" fmla="*/ 424 h 1959"/>
              <a:gd name="T26" fmla="*/ 544 w 1634"/>
              <a:gd name="T27" fmla="*/ 489 h 1959"/>
              <a:gd name="T28" fmla="*/ 645 w 1634"/>
              <a:gd name="T29" fmla="*/ 151 h 1959"/>
              <a:gd name="T30" fmla="*/ 1634 w 1634"/>
              <a:gd name="T31" fmla="*/ 817 h 1959"/>
              <a:gd name="T32" fmla="*/ 13 w 1634"/>
              <a:gd name="T33" fmla="*/ 673 h 1959"/>
              <a:gd name="T34" fmla="*/ 701 w 1634"/>
              <a:gd name="T35" fmla="*/ 1755 h 1959"/>
              <a:gd name="T36" fmla="*/ 1383 w 1634"/>
              <a:gd name="T37" fmla="*/ 1565 h 1959"/>
              <a:gd name="T38" fmla="*/ 701 w 1634"/>
              <a:gd name="T39" fmla="*/ 1365 h 1959"/>
              <a:gd name="T40" fmla="*/ 144 w 1634"/>
              <a:gd name="T41" fmla="*/ 673 h 1959"/>
              <a:gd name="T42" fmla="*/ 531 w 1634"/>
              <a:gd name="T43" fmla="*/ 592 h 1959"/>
              <a:gd name="T44" fmla="*/ 531 w 1634"/>
              <a:gd name="T45" fmla="*/ 1043 h 1959"/>
              <a:gd name="T46" fmla="*/ 326 w 1634"/>
              <a:gd name="T47" fmla="*/ 1101 h 1959"/>
              <a:gd name="T48" fmla="*/ 362 w 1634"/>
              <a:gd name="T49" fmla="*/ 1142 h 1959"/>
              <a:gd name="T50" fmla="*/ 393 w 1634"/>
              <a:gd name="T51" fmla="*/ 1173 h 1959"/>
              <a:gd name="T52" fmla="*/ 569 w 1634"/>
              <a:gd name="T53" fmla="*/ 1276 h 1959"/>
              <a:gd name="T54" fmla="*/ 611 w 1634"/>
              <a:gd name="T55" fmla="*/ 1286 h 1959"/>
              <a:gd name="T56" fmla="*/ 624 w 1634"/>
              <a:gd name="T57" fmla="*/ 1287 h 1959"/>
              <a:gd name="T58" fmla="*/ 778 w 1634"/>
              <a:gd name="T59" fmla="*/ 1127 h 1959"/>
              <a:gd name="T60" fmla="*/ 988 w 1634"/>
              <a:gd name="T61" fmla="*/ 1132 h 1959"/>
              <a:gd name="T62" fmla="*/ 1060 w 1634"/>
              <a:gd name="T63" fmla="*/ 1290 h 1959"/>
              <a:gd name="T64" fmla="*/ 1381 w 1634"/>
              <a:gd name="T65" fmla="*/ 1210 h 1959"/>
              <a:gd name="T66" fmla="*/ 1336 w 1634"/>
              <a:gd name="T67" fmla="*/ 1442 h 1959"/>
              <a:gd name="T68" fmla="*/ 1336 w 1634"/>
              <a:gd name="T69" fmla="*/ 1442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34" h="1959">
                <a:moveTo>
                  <a:pt x="1434" y="1120"/>
                </a:moveTo>
                <a:cubicBezTo>
                  <a:pt x="1347" y="1084"/>
                  <a:pt x="1232" y="1056"/>
                  <a:pt x="1102" y="1040"/>
                </a:cubicBezTo>
                <a:cubicBezTo>
                  <a:pt x="1110" y="967"/>
                  <a:pt x="1113" y="892"/>
                  <a:pt x="1113" y="817"/>
                </a:cubicBezTo>
                <a:cubicBezTo>
                  <a:pt x="1113" y="742"/>
                  <a:pt x="1110" y="667"/>
                  <a:pt x="1102" y="594"/>
                </a:cubicBezTo>
                <a:cubicBezTo>
                  <a:pt x="1232" y="578"/>
                  <a:pt x="1347" y="550"/>
                  <a:pt x="1434" y="513"/>
                </a:cubicBezTo>
                <a:cubicBezTo>
                  <a:pt x="1479" y="605"/>
                  <a:pt x="1505" y="708"/>
                  <a:pt x="1505" y="817"/>
                </a:cubicBezTo>
                <a:cubicBezTo>
                  <a:pt x="1505" y="926"/>
                  <a:pt x="1479" y="1029"/>
                  <a:pt x="1434" y="1120"/>
                </a:cubicBezTo>
                <a:close/>
                <a:moveTo>
                  <a:pt x="792" y="130"/>
                </a:moveTo>
                <a:cubicBezTo>
                  <a:pt x="800" y="129"/>
                  <a:pt x="808" y="129"/>
                  <a:pt x="817" y="129"/>
                </a:cubicBezTo>
                <a:cubicBezTo>
                  <a:pt x="825" y="129"/>
                  <a:pt x="833" y="129"/>
                  <a:pt x="841" y="130"/>
                </a:cubicBezTo>
                <a:cubicBezTo>
                  <a:pt x="890" y="163"/>
                  <a:pt x="954" y="289"/>
                  <a:pt x="988" y="502"/>
                </a:cubicBezTo>
                <a:cubicBezTo>
                  <a:pt x="873" y="511"/>
                  <a:pt x="755" y="510"/>
                  <a:pt x="646" y="501"/>
                </a:cubicBezTo>
                <a:cubicBezTo>
                  <a:pt x="680" y="288"/>
                  <a:pt x="743" y="163"/>
                  <a:pt x="792" y="130"/>
                </a:cubicBezTo>
                <a:close/>
                <a:moveTo>
                  <a:pt x="623" y="817"/>
                </a:moveTo>
                <a:cubicBezTo>
                  <a:pt x="623" y="739"/>
                  <a:pt x="626" y="668"/>
                  <a:pt x="633" y="603"/>
                </a:cubicBezTo>
                <a:cubicBezTo>
                  <a:pt x="695" y="609"/>
                  <a:pt x="760" y="611"/>
                  <a:pt x="827" y="611"/>
                </a:cubicBezTo>
                <a:cubicBezTo>
                  <a:pt x="885" y="611"/>
                  <a:pt x="943" y="609"/>
                  <a:pt x="1000" y="604"/>
                </a:cubicBezTo>
                <a:cubicBezTo>
                  <a:pt x="1007" y="669"/>
                  <a:pt x="1010" y="740"/>
                  <a:pt x="1010" y="817"/>
                </a:cubicBezTo>
                <a:cubicBezTo>
                  <a:pt x="1010" y="894"/>
                  <a:pt x="1007" y="965"/>
                  <a:pt x="1000" y="1030"/>
                </a:cubicBezTo>
                <a:cubicBezTo>
                  <a:pt x="945" y="1025"/>
                  <a:pt x="886" y="1023"/>
                  <a:pt x="827" y="1023"/>
                </a:cubicBezTo>
                <a:cubicBezTo>
                  <a:pt x="760" y="1023"/>
                  <a:pt x="695" y="1025"/>
                  <a:pt x="633" y="1031"/>
                </a:cubicBezTo>
                <a:cubicBezTo>
                  <a:pt x="626" y="966"/>
                  <a:pt x="623" y="895"/>
                  <a:pt x="623" y="817"/>
                </a:cubicBezTo>
                <a:close/>
                <a:moveTo>
                  <a:pt x="1381" y="424"/>
                </a:moveTo>
                <a:cubicBezTo>
                  <a:pt x="1304" y="454"/>
                  <a:pt x="1204" y="478"/>
                  <a:pt x="1090" y="492"/>
                </a:cubicBezTo>
                <a:cubicBezTo>
                  <a:pt x="1069" y="357"/>
                  <a:pt x="1035" y="236"/>
                  <a:pt x="988" y="151"/>
                </a:cubicBezTo>
                <a:cubicBezTo>
                  <a:pt x="1150" y="192"/>
                  <a:pt x="1288" y="291"/>
                  <a:pt x="1381" y="424"/>
                </a:cubicBezTo>
                <a:close/>
                <a:moveTo>
                  <a:pt x="645" y="151"/>
                </a:moveTo>
                <a:cubicBezTo>
                  <a:pt x="598" y="236"/>
                  <a:pt x="565" y="355"/>
                  <a:pt x="544" y="489"/>
                </a:cubicBezTo>
                <a:cubicBezTo>
                  <a:pt x="431" y="474"/>
                  <a:pt x="331" y="449"/>
                  <a:pt x="257" y="418"/>
                </a:cubicBezTo>
                <a:cubicBezTo>
                  <a:pt x="350" y="288"/>
                  <a:pt x="486" y="192"/>
                  <a:pt x="645" y="151"/>
                </a:cubicBezTo>
                <a:close/>
                <a:moveTo>
                  <a:pt x="1336" y="1442"/>
                </a:moveTo>
                <a:cubicBezTo>
                  <a:pt x="1518" y="1292"/>
                  <a:pt x="1634" y="1071"/>
                  <a:pt x="1634" y="817"/>
                </a:cubicBezTo>
                <a:cubicBezTo>
                  <a:pt x="1634" y="366"/>
                  <a:pt x="1267" y="0"/>
                  <a:pt x="817" y="0"/>
                </a:cubicBezTo>
                <a:cubicBezTo>
                  <a:pt x="415" y="0"/>
                  <a:pt x="81" y="291"/>
                  <a:pt x="13" y="673"/>
                </a:cubicBezTo>
                <a:cubicBezTo>
                  <a:pt x="4" y="720"/>
                  <a:pt x="0" y="768"/>
                  <a:pt x="0" y="817"/>
                </a:cubicBezTo>
                <a:cubicBezTo>
                  <a:pt x="0" y="1268"/>
                  <a:pt x="239" y="1621"/>
                  <a:pt x="701" y="1755"/>
                </a:cubicBezTo>
                <a:cubicBezTo>
                  <a:pt x="701" y="1959"/>
                  <a:pt x="701" y="1959"/>
                  <a:pt x="701" y="1959"/>
                </a:cubicBezTo>
                <a:cubicBezTo>
                  <a:pt x="1383" y="1565"/>
                  <a:pt x="1383" y="1565"/>
                  <a:pt x="1383" y="1565"/>
                </a:cubicBezTo>
                <a:cubicBezTo>
                  <a:pt x="701" y="1172"/>
                  <a:pt x="701" y="1172"/>
                  <a:pt x="701" y="1172"/>
                </a:cubicBezTo>
                <a:cubicBezTo>
                  <a:pt x="701" y="1365"/>
                  <a:pt x="701" y="1365"/>
                  <a:pt x="701" y="1365"/>
                </a:cubicBezTo>
                <a:cubicBezTo>
                  <a:pt x="329" y="1365"/>
                  <a:pt x="130" y="1063"/>
                  <a:pt x="130" y="776"/>
                </a:cubicBezTo>
                <a:cubicBezTo>
                  <a:pt x="132" y="741"/>
                  <a:pt x="137" y="706"/>
                  <a:pt x="144" y="673"/>
                </a:cubicBezTo>
                <a:cubicBezTo>
                  <a:pt x="156" y="614"/>
                  <a:pt x="176" y="559"/>
                  <a:pt x="203" y="507"/>
                </a:cubicBezTo>
                <a:cubicBezTo>
                  <a:pt x="288" y="545"/>
                  <a:pt x="401" y="574"/>
                  <a:pt x="531" y="592"/>
                </a:cubicBezTo>
                <a:cubicBezTo>
                  <a:pt x="523" y="665"/>
                  <a:pt x="520" y="741"/>
                  <a:pt x="520" y="817"/>
                </a:cubicBezTo>
                <a:cubicBezTo>
                  <a:pt x="520" y="893"/>
                  <a:pt x="523" y="969"/>
                  <a:pt x="531" y="1043"/>
                </a:cubicBezTo>
                <a:cubicBezTo>
                  <a:pt x="452" y="1053"/>
                  <a:pt x="379" y="1068"/>
                  <a:pt x="315" y="1087"/>
                </a:cubicBezTo>
                <a:cubicBezTo>
                  <a:pt x="319" y="1092"/>
                  <a:pt x="322" y="1096"/>
                  <a:pt x="326" y="1101"/>
                </a:cubicBezTo>
                <a:cubicBezTo>
                  <a:pt x="337" y="1115"/>
                  <a:pt x="348" y="1129"/>
                  <a:pt x="359" y="1140"/>
                </a:cubicBezTo>
                <a:cubicBezTo>
                  <a:pt x="362" y="1142"/>
                  <a:pt x="362" y="1142"/>
                  <a:pt x="362" y="1142"/>
                </a:cubicBezTo>
                <a:cubicBezTo>
                  <a:pt x="364" y="1145"/>
                  <a:pt x="364" y="1145"/>
                  <a:pt x="364" y="1145"/>
                </a:cubicBezTo>
                <a:cubicBezTo>
                  <a:pt x="372" y="1154"/>
                  <a:pt x="382" y="1163"/>
                  <a:pt x="393" y="1173"/>
                </a:cubicBezTo>
                <a:cubicBezTo>
                  <a:pt x="439" y="1162"/>
                  <a:pt x="490" y="1152"/>
                  <a:pt x="544" y="1145"/>
                </a:cubicBezTo>
                <a:cubicBezTo>
                  <a:pt x="551" y="1191"/>
                  <a:pt x="559" y="1235"/>
                  <a:pt x="569" y="1276"/>
                </a:cubicBezTo>
                <a:cubicBezTo>
                  <a:pt x="570" y="1276"/>
                  <a:pt x="570" y="1276"/>
                  <a:pt x="570" y="1276"/>
                </a:cubicBezTo>
                <a:cubicBezTo>
                  <a:pt x="586" y="1282"/>
                  <a:pt x="601" y="1286"/>
                  <a:pt x="611" y="1286"/>
                </a:cubicBezTo>
                <a:cubicBezTo>
                  <a:pt x="614" y="1286"/>
                  <a:pt x="614" y="1286"/>
                  <a:pt x="614" y="1286"/>
                </a:cubicBezTo>
                <a:cubicBezTo>
                  <a:pt x="614" y="1286"/>
                  <a:pt x="622" y="1287"/>
                  <a:pt x="624" y="1287"/>
                </a:cubicBezTo>
                <a:cubicBezTo>
                  <a:pt x="624" y="1038"/>
                  <a:pt x="624" y="1038"/>
                  <a:pt x="624" y="1038"/>
                </a:cubicBezTo>
                <a:cubicBezTo>
                  <a:pt x="778" y="1127"/>
                  <a:pt x="778" y="1127"/>
                  <a:pt x="778" y="1127"/>
                </a:cubicBezTo>
                <a:cubicBezTo>
                  <a:pt x="794" y="1126"/>
                  <a:pt x="811" y="1126"/>
                  <a:pt x="827" y="1126"/>
                </a:cubicBezTo>
                <a:cubicBezTo>
                  <a:pt x="882" y="1126"/>
                  <a:pt x="936" y="1128"/>
                  <a:pt x="988" y="1132"/>
                </a:cubicBezTo>
                <a:cubicBezTo>
                  <a:pt x="982" y="1169"/>
                  <a:pt x="975" y="1204"/>
                  <a:pt x="968" y="1236"/>
                </a:cubicBezTo>
                <a:cubicBezTo>
                  <a:pt x="1060" y="1290"/>
                  <a:pt x="1060" y="1290"/>
                  <a:pt x="1060" y="1290"/>
                </a:cubicBezTo>
                <a:cubicBezTo>
                  <a:pt x="1072" y="1244"/>
                  <a:pt x="1082" y="1194"/>
                  <a:pt x="1090" y="1142"/>
                </a:cubicBezTo>
                <a:cubicBezTo>
                  <a:pt x="1204" y="1156"/>
                  <a:pt x="1304" y="1180"/>
                  <a:pt x="1381" y="1210"/>
                </a:cubicBezTo>
                <a:cubicBezTo>
                  <a:pt x="1335" y="1275"/>
                  <a:pt x="1279" y="1332"/>
                  <a:pt x="1214" y="1378"/>
                </a:cubicBezTo>
                <a:lnTo>
                  <a:pt x="1336" y="1442"/>
                </a:lnTo>
                <a:close/>
                <a:moveTo>
                  <a:pt x="1336" y="1442"/>
                </a:moveTo>
                <a:cubicBezTo>
                  <a:pt x="1336" y="1442"/>
                  <a:pt x="1336" y="1442"/>
                  <a:pt x="1336" y="1442"/>
                </a:cubicBezTo>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smtClean="0">
              <a:ln>
                <a:noFill/>
              </a:ln>
              <a:solidFill>
                <a:prstClr val="black"/>
              </a:solidFill>
              <a:effectLst/>
              <a:uLnTx/>
              <a:uFillTx/>
            </a:endParaRPr>
          </a:p>
        </p:txBody>
      </p:sp>
      <p:pic>
        <p:nvPicPr>
          <p:cNvPr id="89" name="Picture 88">
            <a:extLst>
              <a:ext uri="{FF2B5EF4-FFF2-40B4-BE49-F238E27FC236}">
                <a16:creationId xmlns:a16="http://schemas.microsoft.com/office/drawing/2014/main" xmlns="" id="{C6CAEB17-8CBC-4B63-BE4C-30B74D8B3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2765" y="2781430"/>
            <a:ext cx="2438405" cy="2438405"/>
          </a:xfrm>
          <a:prstGeom prst="rect">
            <a:avLst/>
          </a:prstGeom>
        </p:spPr>
      </p:pic>
      <p:grpSp>
        <p:nvGrpSpPr>
          <p:cNvPr id="94" name="Group 82">
            <a:extLst>
              <a:ext uri="{FF2B5EF4-FFF2-40B4-BE49-F238E27FC236}">
                <a16:creationId xmlns:a16="http://schemas.microsoft.com/office/drawing/2014/main" xmlns="" id="{88F32912-4CED-4229-A2AF-494BA51D70B2}"/>
              </a:ext>
            </a:extLst>
          </p:cNvPr>
          <p:cNvGrpSpPr>
            <a:grpSpLocks noChangeAspect="1"/>
          </p:cNvGrpSpPr>
          <p:nvPr/>
        </p:nvGrpSpPr>
        <p:grpSpPr bwMode="auto">
          <a:xfrm>
            <a:off x="6530650" y="5385007"/>
            <a:ext cx="328893" cy="328893"/>
            <a:chOff x="4288" y="2318"/>
            <a:chExt cx="178" cy="178"/>
          </a:xfrm>
        </p:grpSpPr>
        <p:sp>
          <p:nvSpPr>
            <p:cNvPr id="95" name="Oval 83">
              <a:extLst>
                <a:ext uri="{FF2B5EF4-FFF2-40B4-BE49-F238E27FC236}">
                  <a16:creationId xmlns:a16="http://schemas.microsoft.com/office/drawing/2014/main" xmlns="" id="{EC4908F3-A245-44A5-B205-AC987EA6F306}"/>
                </a:ext>
              </a:extLst>
            </p:cNvPr>
            <p:cNvSpPr>
              <a:spLocks noChangeArrowheads="1"/>
            </p:cNvSpPr>
            <p:nvPr/>
          </p:nvSpPr>
          <p:spPr bwMode="auto">
            <a:xfrm>
              <a:off x="4327" y="2411"/>
              <a:ext cx="46" cy="46"/>
            </a:xfrm>
            <a:prstGeom prst="ellipse">
              <a:avLst/>
            </a:prstGeom>
            <a:noFill/>
            <a:ln w="12700"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96" name="Freeform 84">
              <a:extLst>
                <a:ext uri="{FF2B5EF4-FFF2-40B4-BE49-F238E27FC236}">
                  <a16:creationId xmlns:a16="http://schemas.microsoft.com/office/drawing/2014/main" xmlns="" id="{97AB472F-7500-4165-87D9-EB3BF29E6F6C}"/>
                </a:ext>
              </a:extLst>
            </p:cNvPr>
            <p:cNvSpPr>
              <a:spLocks/>
            </p:cNvSpPr>
            <p:nvPr/>
          </p:nvSpPr>
          <p:spPr bwMode="auto">
            <a:xfrm>
              <a:off x="4288" y="2372"/>
              <a:ext cx="124" cy="124"/>
            </a:xfrm>
            <a:custGeom>
              <a:avLst/>
              <a:gdLst>
                <a:gd name="T0" fmla="*/ 57 w 64"/>
                <a:gd name="T1" fmla="*/ 27 h 64"/>
                <a:gd name="T2" fmla="*/ 64 w 64"/>
                <a:gd name="T3" fmla="*/ 23 h 64"/>
                <a:gd name="T4" fmla="*/ 56 w 64"/>
                <a:gd name="T5" fmla="*/ 9 h 64"/>
                <a:gd name="T6" fmla="*/ 49 w 64"/>
                <a:gd name="T7" fmla="*/ 13 h 64"/>
                <a:gd name="T8" fmla="*/ 40 w 64"/>
                <a:gd name="T9" fmla="*/ 7 h 64"/>
                <a:gd name="T10" fmla="*/ 40 w 64"/>
                <a:gd name="T11" fmla="*/ 0 h 64"/>
                <a:gd name="T12" fmla="*/ 24 w 64"/>
                <a:gd name="T13" fmla="*/ 0 h 64"/>
                <a:gd name="T14" fmla="*/ 24 w 64"/>
                <a:gd name="T15" fmla="*/ 7 h 64"/>
                <a:gd name="T16" fmla="*/ 15 w 64"/>
                <a:gd name="T17" fmla="*/ 13 h 64"/>
                <a:gd name="T18" fmla="*/ 8 w 64"/>
                <a:gd name="T19" fmla="*/ 9 h 64"/>
                <a:gd name="T20" fmla="*/ 0 w 64"/>
                <a:gd name="T21" fmla="*/ 23 h 64"/>
                <a:gd name="T22" fmla="*/ 7 w 64"/>
                <a:gd name="T23" fmla="*/ 27 h 64"/>
                <a:gd name="T24" fmla="*/ 7 w 64"/>
                <a:gd name="T25" fmla="*/ 37 h 64"/>
                <a:gd name="T26" fmla="*/ 0 w 64"/>
                <a:gd name="T27" fmla="*/ 41 h 64"/>
                <a:gd name="T28" fmla="*/ 8 w 64"/>
                <a:gd name="T29" fmla="*/ 55 h 64"/>
                <a:gd name="T30" fmla="*/ 15 w 64"/>
                <a:gd name="T31" fmla="*/ 51 h 64"/>
                <a:gd name="T32" fmla="*/ 24 w 64"/>
                <a:gd name="T33" fmla="*/ 57 h 64"/>
                <a:gd name="T34" fmla="*/ 24 w 64"/>
                <a:gd name="T35" fmla="*/ 64 h 64"/>
                <a:gd name="T36" fmla="*/ 40 w 64"/>
                <a:gd name="T37" fmla="*/ 64 h 64"/>
                <a:gd name="T38" fmla="*/ 40 w 64"/>
                <a:gd name="T39" fmla="*/ 57 h 64"/>
                <a:gd name="T40" fmla="*/ 49 w 64"/>
                <a:gd name="T41" fmla="*/ 51 h 64"/>
                <a:gd name="T42" fmla="*/ 56 w 64"/>
                <a:gd name="T43" fmla="*/ 55 h 64"/>
                <a:gd name="T44" fmla="*/ 64 w 64"/>
                <a:gd name="T45" fmla="*/ 41 h 64"/>
                <a:gd name="T46" fmla="*/ 57 w 64"/>
                <a:gd name="T47" fmla="*/ 37 h 64"/>
                <a:gd name="T48" fmla="*/ 57 w 64"/>
                <a:gd name="T49" fmla="*/ 2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4">
                  <a:moveTo>
                    <a:pt x="57" y="27"/>
                  </a:moveTo>
                  <a:cubicBezTo>
                    <a:pt x="64" y="23"/>
                    <a:pt x="64" y="23"/>
                    <a:pt x="64" y="23"/>
                  </a:cubicBezTo>
                  <a:cubicBezTo>
                    <a:pt x="56" y="9"/>
                    <a:pt x="56" y="9"/>
                    <a:pt x="56" y="9"/>
                  </a:cubicBezTo>
                  <a:cubicBezTo>
                    <a:pt x="49" y="13"/>
                    <a:pt x="49" y="13"/>
                    <a:pt x="49" y="13"/>
                  </a:cubicBezTo>
                  <a:cubicBezTo>
                    <a:pt x="47" y="10"/>
                    <a:pt x="43" y="8"/>
                    <a:pt x="40" y="7"/>
                  </a:cubicBezTo>
                  <a:cubicBezTo>
                    <a:pt x="40" y="0"/>
                    <a:pt x="40" y="0"/>
                    <a:pt x="40" y="0"/>
                  </a:cubicBezTo>
                  <a:cubicBezTo>
                    <a:pt x="24" y="0"/>
                    <a:pt x="24" y="0"/>
                    <a:pt x="24" y="0"/>
                  </a:cubicBezTo>
                  <a:cubicBezTo>
                    <a:pt x="24" y="7"/>
                    <a:pt x="24" y="7"/>
                    <a:pt x="24" y="7"/>
                  </a:cubicBezTo>
                  <a:cubicBezTo>
                    <a:pt x="20" y="8"/>
                    <a:pt x="17" y="10"/>
                    <a:pt x="15" y="13"/>
                  </a:cubicBezTo>
                  <a:cubicBezTo>
                    <a:pt x="8" y="9"/>
                    <a:pt x="8" y="9"/>
                    <a:pt x="8" y="9"/>
                  </a:cubicBezTo>
                  <a:cubicBezTo>
                    <a:pt x="0" y="23"/>
                    <a:pt x="0" y="23"/>
                    <a:pt x="0" y="23"/>
                  </a:cubicBezTo>
                  <a:cubicBezTo>
                    <a:pt x="7" y="27"/>
                    <a:pt x="7" y="27"/>
                    <a:pt x="7" y="27"/>
                  </a:cubicBezTo>
                  <a:cubicBezTo>
                    <a:pt x="6" y="30"/>
                    <a:pt x="6" y="34"/>
                    <a:pt x="7" y="37"/>
                  </a:cubicBezTo>
                  <a:cubicBezTo>
                    <a:pt x="0" y="41"/>
                    <a:pt x="0" y="41"/>
                    <a:pt x="0" y="41"/>
                  </a:cubicBezTo>
                  <a:cubicBezTo>
                    <a:pt x="8" y="55"/>
                    <a:pt x="8" y="55"/>
                    <a:pt x="8" y="55"/>
                  </a:cubicBezTo>
                  <a:cubicBezTo>
                    <a:pt x="15" y="51"/>
                    <a:pt x="15" y="51"/>
                    <a:pt x="15" y="51"/>
                  </a:cubicBezTo>
                  <a:cubicBezTo>
                    <a:pt x="17" y="54"/>
                    <a:pt x="21" y="56"/>
                    <a:pt x="24" y="57"/>
                  </a:cubicBezTo>
                  <a:cubicBezTo>
                    <a:pt x="24" y="64"/>
                    <a:pt x="24" y="64"/>
                    <a:pt x="24" y="64"/>
                  </a:cubicBezTo>
                  <a:cubicBezTo>
                    <a:pt x="40" y="64"/>
                    <a:pt x="40" y="64"/>
                    <a:pt x="40" y="64"/>
                  </a:cubicBezTo>
                  <a:cubicBezTo>
                    <a:pt x="40" y="57"/>
                    <a:pt x="40" y="57"/>
                    <a:pt x="40" y="57"/>
                  </a:cubicBezTo>
                  <a:cubicBezTo>
                    <a:pt x="44" y="56"/>
                    <a:pt x="47" y="54"/>
                    <a:pt x="49" y="51"/>
                  </a:cubicBezTo>
                  <a:cubicBezTo>
                    <a:pt x="56" y="55"/>
                    <a:pt x="56" y="55"/>
                    <a:pt x="56" y="55"/>
                  </a:cubicBezTo>
                  <a:cubicBezTo>
                    <a:pt x="64" y="41"/>
                    <a:pt x="64" y="41"/>
                    <a:pt x="64" y="41"/>
                  </a:cubicBezTo>
                  <a:cubicBezTo>
                    <a:pt x="57" y="37"/>
                    <a:pt x="57" y="37"/>
                    <a:pt x="57" y="37"/>
                  </a:cubicBezTo>
                  <a:cubicBezTo>
                    <a:pt x="58" y="34"/>
                    <a:pt x="58" y="30"/>
                    <a:pt x="57" y="27"/>
                  </a:cubicBezTo>
                  <a:close/>
                </a:path>
              </a:pathLst>
            </a:custGeom>
            <a:noFill/>
            <a:ln w="12700"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97" name="Oval 85">
              <a:extLst>
                <a:ext uri="{FF2B5EF4-FFF2-40B4-BE49-F238E27FC236}">
                  <a16:creationId xmlns:a16="http://schemas.microsoft.com/office/drawing/2014/main" xmlns="" id="{C50FF479-0484-4162-830A-65A1270BD69C}"/>
                </a:ext>
              </a:extLst>
            </p:cNvPr>
            <p:cNvSpPr>
              <a:spLocks noChangeArrowheads="1"/>
            </p:cNvSpPr>
            <p:nvPr/>
          </p:nvSpPr>
          <p:spPr bwMode="auto">
            <a:xfrm>
              <a:off x="4420" y="2341"/>
              <a:ext cx="23" cy="23"/>
            </a:xfrm>
            <a:prstGeom prst="ellipse">
              <a:avLst/>
            </a:prstGeom>
            <a:noFill/>
            <a:ln w="12700"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98" name="Freeform 86">
              <a:extLst>
                <a:ext uri="{FF2B5EF4-FFF2-40B4-BE49-F238E27FC236}">
                  <a16:creationId xmlns:a16="http://schemas.microsoft.com/office/drawing/2014/main" xmlns="" id="{360AC491-16E0-4AB6-96F7-CB8207BDC60A}"/>
                </a:ext>
              </a:extLst>
            </p:cNvPr>
            <p:cNvSpPr>
              <a:spLocks/>
            </p:cNvSpPr>
            <p:nvPr/>
          </p:nvSpPr>
          <p:spPr bwMode="auto">
            <a:xfrm>
              <a:off x="4396" y="2318"/>
              <a:ext cx="70" cy="70"/>
            </a:xfrm>
            <a:custGeom>
              <a:avLst/>
              <a:gdLst>
                <a:gd name="T0" fmla="*/ 32 w 36"/>
                <a:gd name="T1" fmla="*/ 15 h 36"/>
                <a:gd name="T2" fmla="*/ 36 w 36"/>
                <a:gd name="T3" fmla="*/ 12 h 36"/>
                <a:gd name="T4" fmla="*/ 32 w 36"/>
                <a:gd name="T5" fmla="*/ 6 h 36"/>
                <a:gd name="T6" fmla="*/ 28 w 36"/>
                <a:gd name="T7" fmla="*/ 8 h 36"/>
                <a:gd name="T8" fmla="*/ 22 w 36"/>
                <a:gd name="T9" fmla="*/ 5 h 36"/>
                <a:gd name="T10" fmla="*/ 22 w 36"/>
                <a:gd name="T11" fmla="*/ 0 h 36"/>
                <a:gd name="T12" fmla="*/ 14 w 36"/>
                <a:gd name="T13" fmla="*/ 0 h 36"/>
                <a:gd name="T14" fmla="*/ 14 w 36"/>
                <a:gd name="T15" fmla="*/ 5 h 36"/>
                <a:gd name="T16" fmla="*/ 8 w 36"/>
                <a:gd name="T17" fmla="*/ 8 h 36"/>
                <a:gd name="T18" fmla="*/ 4 w 36"/>
                <a:gd name="T19" fmla="*/ 6 h 36"/>
                <a:gd name="T20" fmla="*/ 0 w 36"/>
                <a:gd name="T21" fmla="*/ 12 h 36"/>
                <a:gd name="T22" fmla="*/ 4 w 36"/>
                <a:gd name="T23" fmla="*/ 15 h 36"/>
                <a:gd name="T24" fmla="*/ 4 w 36"/>
                <a:gd name="T25" fmla="*/ 21 h 36"/>
                <a:gd name="T26" fmla="*/ 0 w 36"/>
                <a:gd name="T27" fmla="*/ 24 h 36"/>
                <a:gd name="T28" fmla="*/ 4 w 36"/>
                <a:gd name="T29" fmla="*/ 30 h 36"/>
                <a:gd name="T30" fmla="*/ 8 w 36"/>
                <a:gd name="T31" fmla="*/ 28 h 36"/>
                <a:gd name="T32" fmla="*/ 14 w 36"/>
                <a:gd name="T33" fmla="*/ 31 h 36"/>
                <a:gd name="T34" fmla="*/ 14 w 36"/>
                <a:gd name="T35" fmla="*/ 36 h 36"/>
                <a:gd name="T36" fmla="*/ 22 w 36"/>
                <a:gd name="T37" fmla="*/ 36 h 36"/>
                <a:gd name="T38" fmla="*/ 22 w 36"/>
                <a:gd name="T39" fmla="*/ 31 h 36"/>
                <a:gd name="T40" fmla="*/ 28 w 36"/>
                <a:gd name="T41" fmla="*/ 28 h 36"/>
                <a:gd name="T42" fmla="*/ 32 w 36"/>
                <a:gd name="T43" fmla="*/ 30 h 36"/>
                <a:gd name="T44" fmla="*/ 36 w 36"/>
                <a:gd name="T45" fmla="*/ 24 h 36"/>
                <a:gd name="T46" fmla="*/ 32 w 36"/>
                <a:gd name="T47" fmla="*/ 21 h 36"/>
                <a:gd name="T48" fmla="*/ 32 w 36"/>
                <a:gd name="T49" fmla="*/ 1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36">
                  <a:moveTo>
                    <a:pt x="32" y="15"/>
                  </a:moveTo>
                  <a:cubicBezTo>
                    <a:pt x="36" y="12"/>
                    <a:pt x="36" y="12"/>
                    <a:pt x="36" y="12"/>
                  </a:cubicBezTo>
                  <a:cubicBezTo>
                    <a:pt x="32" y="6"/>
                    <a:pt x="32" y="6"/>
                    <a:pt x="32" y="6"/>
                  </a:cubicBezTo>
                  <a:cubicBezTo>
                    <a:pt x="28" y="8"/>
                    <a:pt x="28" y="8"/>
                    <a:pt x="28" y="8"/>
                  </a:cubicBezTo>
                  <a:cubicBezTo>
                    <a:pt x="26" y="6"/>
                    <a:pt x="24" y="5"/>
                    <a:pt x="22" y="5"/>
                  </a:cubicBezTo>
                  <a:cubicBezTo>
                    <a:pt x="22" y="0"/>
                    <a:pt x="22" y="0"/>
                    <a:pt x="22" y="0"/>
                  </a:cubicBezTo>
                  <a:cubicBezTo>
                    <a:pt x="14" y="0"/>
                    <a:pt x="14" y="0"/>
                    <a:pt x="14" y="0"/>
                  </a:cubicBezTo>
                  <a:cubicBezTo>
                    <a:pt x="14" y="5"/>
                    <a:pt x="14" y="5"/>
                    <a:pt x="14" y="5"/>
                  </a:cubicBezTo>
                  <a:cubicBezTo>
                    <a:pt x="12" y="5"/>
                    <a:pt x="10" y="6"/>
                    <a:pt x="8" y="8"/>
                  </a:cubicBezTo>
                  <a:cubicBezTo>
                    <a:pt x="4" y="6"/>
                    <a:pt x="4" y="6"/>
                    <a:pt x="4" y="6"/>
                  </a:cubicBezTo>
                  <a:cubicBezTo>
                    <a:pt x="0" y="12"/>
                    <a:pt x="0" y="12"/>
                    <a:pt x="0" y="12"/>
                  </a:cubicBezTo>
                  <a:cubicBezTo>
                    <a:pt x="4" y="15"/>
                    <a:pt x="4" y="15"/>
                    <a:pt x="4" y="15"/>
                  </a:cubicBezTo>
                  <a:cubicBezTo>
                    <a:pt x="4" y="17"/>
                    <a:pt x="4" y="19"/>
                    <a:pt x="4" y="21"/>
                  </a:cubicBezTo>
                  <a:cubicBezTo>
                    <a:pt x="0" y="24"/>
                    <a:pt x="0" y="24"/>
                    <a:pt x="0" y="24"/>
                  </a:cubicBezTo>
                  <a:cubicBezTo>
                    <a:pt x="4" y="30"/>
                    <a:pt x="4" y="30"/>
                    <a:pt x="4" y="30"/>
                  </a:cubicBezTo>
                  <a:cubicBezTo>
                    <a:pt x="8" y="28"/>
                    <a:pt x="8" y="28"/>
                    <a:pt x="8" y="28"/>
                  </a:cubicBezTo>
                  <a:cubicBezTo>
                    <a:pt x="10" y="30"/>
                    <a:pt x="12" y="31"/>
                    <a:pt x="14" y="31"/>
                  </a:cubicBezTo>
                  <a:cubicBezTo>
                    <a:pt x="14" y="36"/>
                    <a:pt x="14" y="36"/>
                    <a:pt x="14" y="36"/>
                  </a:cubicBezTo>
                  <a:cubicBezTo>
                    <a:pt x="22" y="36"/>
                    <a:pt x="22" y="36"/>
                    <a:pt x="22" y="36"/>
                  </a:cubicBezTo>
                  <a:cubicBezTo>
                    <a:pt x="22" y="31"/>
                    <a:pt x="22" y="31"/>
                    <a:pt x="22" y="31"/>
                  </a:cubicBezTo>
                  <a:cubicBezTo>
                    <a:pt x="24" y="31"/>
                    <a:pt x="26" y="30"/>
                    <a:pt x="28" y="28"/>
                  </a:cubicBezTo>
                  <a:cubicBezTo>
                    <a:pt x="32" y="30"/>
                    <a:pt x="32" y="30"/>
                    <a:pt x="32" y="30"/>
                  </a:cubicBezTo>
                  <a:cubicBezTo>
                    <a:pt x="36" y="24"/>
                    <a:pt x="36" y="24"/>
                    <a:pt x="36" y="24"/>
                  </a:cubicBezTo>
                  <a:cubicBezTo>
                    <a:pt x="32" y="21"/>
                    <a:pt x="32" y="21"/>
                    <a:pt x="32" y="21"/>
                  </a:cubicBezTo>
                  <a:cubicBezTo>
                    <a:pt x="32" y="19"/>
                    <a:pt x="32" y="17"/>
                    <a:pt x="32" y="15"/>
                  </a:cubicBezTo>
                  <a:close/>
                </a:path>
              </a:pathLst>
            </a:custGeom>
            <a:noFill/>
            <a:ln w="12700"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grpSp>
      <p:grpSp>
        <p:nvGrpSpPr>
          <p:cNvPr id="123" name="Group 89">
            <a:extLst>
              <a:ext uri="{FF2B5EF4-FFF2-40B4-BE49-F238E27FC236}">
                <a16:creationId xmlns:a16="http://schemas.microsoft.com/office/drawing/2014/main" xmlns="" id="{6386A17F-485E-4E85-9FED-ABA67564BAF5}"/>
              </a:ext>
            </a:extLst>
          </p:cNvPr>
          <p:cNvGrpSpPr>
            <a:grpSpLocks noChangeAspect="1"/>
          </p:cNvGrpSpPr>
          <p:nvPr/>
        </p:nvGrpSpPr>
        <p:grpSpPr bwMode="auto">
          <a:xfrm>
            <a:off x="4822579" y="3224788"/>
            <a:ext cx="328893" cy="394640"/>
            <a:chOff x="4260" y="2930"/>
            <a:chExt cx="178" cy="177"/>
          </a:xfrm>
        </p:grpSpPr>
        <p:sp>
          <p:nvSpPr>
            <p:cNvPr id="124" name="Rectangle 90">
              <a:extLst>
                <a:ext uri="{FF2B5EF4-FFF2-40B4-BE49-F238E27FC236}">
                  <a16:creationId xmlns:a16="http://schemas.microsoft.com/office/drawing/2014/main" xmlns="" id="{B82B0D9F-2710-4340-8519-592B4CDCEEBB}"/>
                </a:ext>
              </a:extLst>
            </p:cNvPr>
            <p:cNvSpPr>
              <a:spLocks noChangeArrowheads="1"/>
            </p:cNvSpPr>
            <p:nvPr/>
          </p:nvSpPr>
          <p:spPr bwMode="auto">
            <a:xfrm>
              <a:off x="4260" y="2930"/>
              <a:ext cx="178" cy="116"/>
            </a:xfrm>
            <a:prstGeom prst="rect">
              <a:avLst/>
            </a:prstGeom>
            <a:noFill/>
            <a:ln w="12700"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25" name="Line 91">
              <a:extLst>
                <a:ext uri="{FF2B5EF4-FFF2-40B4-BE49-F238E27FC236}">
                  <a16:creationId xmlns:a16="http://schemas.microsoft.com/office/drawing/2014/main" xmlns="" id="{DAC17C5E-5A62-47E7-8D3A-6EB52D0A165A}"/>
                </a:ext>
              </a:extLst>
            </p:cNvPr>
            <p:cNvSpPr>
              <a:spLocks noChangeShapeType="1"/>
            </p:cNvSpPr>
            <p:nvPr/>
          </p:nvSpPr>
          <p:spPr bwMode="auto">
            <a:xfrm>
              <a:off x="4345" y="3046"/>
              <a:ext cx="0" cy="23"/>
            </a:xfrm>
            <a:prstGeom prst="line">
              <a:avLst/>
            </a:prstGeom>
            <a:noFill/>
            <a:ln w="12700" cap="rnd">
              <a:solidFill>
                <a:sysClr val="window" lastClr="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26" name="Freeform 92">
              <a:extLst>
                <a:ext uri="{FF2B5EF4-FFF2-40B4-BE49-F238E27FC236}">
                  <a16:creationId xmlns:a16="http://schemas.microsoft.com/office/drawing/2014/main" xmlns="" id="{6A64A8E4-D5D0-4BB4-86C7-8DFC1EC464DE}"/>
                </a:ext>
              </a:extLst>
            </p:cNvPr>
            <p:cNvSpPr>
              <a:spLocks/>
            </p:cNvSpPr>
            <p:nvPr/>
          </p:nvSpPr>
          <p:spPr bwMode="auto">
            <a:xfrm>
              <a:off x="4306" y="3069"/>
              <a:ext cx="78" cy="38"/>
            </a:xfrm>
            <a:custGeom>
              <a:avLst/>
              <a:gdLst>
                <a:gd name="T0" fmla="*/ 0 w 78"/>
                <a:gd name="T1" fmla="*/ 38 h 38"/>
                <a:gd name="T2" fmla="*/ 39 w 78"/>
                <a:gd name="T3" fmla="*/ 0 h 38"/>
                <a:gd name="T4" fmla="*/ 78 w 78"/>
                <a:gd name="T5" fmla="*/ 38 h 38"/>
              </a:gdLst>
              <a:ahLst/>
              <a:cxnLst>
                <a:cxn ang="0">
                  <a:pos x="T0" y="T1"/>
                </a:cxn>
                <a:cxn ang="0">
                  <a:pos x="T2" y="T3"/>
                </a:cxn>
                <a:cxn ang="0">
                  <a:pos x="T4" y="T5"/>
                </a:cxn>
              </a:cxnLst>
              <a:rect l="0" t="0" r="r" b="b"/>
              <a:pathLst>
                <a:path w="78" h="38">
                  <a:moveTo>
                    <a:pt x="0" y="38"/>
                  </a:moveTo>
                  <a:lnTo>
                    <a:pt x="39" y="0"/>
                  </a:lnTo>
                  <a:lnTo>
                    <a:pt x="78" y="38"/>
                  </a:lnTo>
                </a:path>
              </a:pathLst>
            </a:custGeom>
            <a:noFill/>
            <a:ln w="12700"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27" name="Freeform 93">
              <a:extLst>
                <a:ext uri="{FF2B5EF4-FFF2-40B4-BE49-F238E27FC236}">
                  <a16:creationId xmlns:a16="http://schemas.microsoft.com/office/drawing/2014/main" xmlns="" id="{A772B016-D87D-4B7D-A42A-21AC8150F57A}"/>
                </a:ext>
              </a:extLst>
            </p:cNvPr>
            <p:cNvSpPr>
              <a:spLocks/>
            </p:cNvSpPr>
            <p:nvPr/>
          </p:nvSpPr>
          <p:spPr bwMode="auto">
            <a:xfrm>
              <a:off x="4275" y="2961"/>
              <a:ext cx="124" cy="46"/>
            </a:xfrm>
            <a:custGeom>
              <a:avLst/>
              <a:gdLst>
                <a:gd name="T0" fmla="*/ 0 w 124"/>
                <a:gd name="T1" fmla="*/ 31 h 46"/>
                <a:gd name="T2" fmla="*/ 31 w 124"/>
                <a:gd name="T3" fmla="*/ 31 h 46"/>
                <a:gd name="T4" fmla="*/ 47 w 124"/>
                <a:gd name="T5" fmla="*/ 11 h 46"/>
                <a:gd name="T6" fmla="*/ 62 w 124"/>
                <a:gd name="T7" fmla="*/ 46 h 46"/>
                <a:gd name="T8" fmla="*/ 82 w 124"/>
                <a:gd name="T9" fmla="*/ 23 h 46"/>
                <a:gd name="T10" fmla="*/ 97 w 124"/>
                <a:gd name="T11" fmla="*/ 38 h 46"/>
                <a:gd name="T12" fmla="*/ 124 w 124"/>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124" h="46">
                  <a:moveTo>
                    <a:pt x="0" y="31"/>
                  </a:moveTo>
                  <a:lnTo>
                    <a:pt x="31" y="31"/>
                  </a:lnTo>
                  <a:lnTo>
                    <a:pt x="47" y="11"/>
                  </a:lnTo>
                  <a:lnTo>
                    <a:pt x="62" y="46"/>
                  </a:lnTo>
                  <a:lnTo>
                    <a:pt x="82" y="23"/>
                  </a:lnTo>
                  <a:lnTo>
                    <a:pt x="97" y="38"/>
                  </a:lnTo>
                  <a:lnTo>
                    <a:pt x="124" y="0"/>
                  </a:lnTo>
                </a:path>
              </a:pathLst>
            </a:custGeom>
            <a:noFill/>
            <a:ln w="12700"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sp>
          <p:nvSpPr>
            <p:cNvPr id="128" name="Rectangle 94">
              <a:extLst>
                <a:ext uri="{FF2B5EF4-FFF2-40B4-BE49-F238E27FC236}">
                  <a16:creationId xmlns:a16="http://schemas.microsoft.com/office/drawing/2014/main" xmlns="" id="{1F487D83-7DDA-430D-9AF0-F4550892E76E}"/>
                </a:ext>
              </a:extLst>
            </p:cNvPr>
            <p:cNvSpPr>
              <a:spLocks noChangeArrowheads="1"/>
            </p:cNvSpPr>
            <p:nvPr/>
          </p:nvSpPr>
          <p:spPr bwMode="auto">
            <a:xfrm>
              <a:off x="4275" y="2945"/>
              <a:ext cx="148" cy="85"/>
            </a:xfrm>
            <a:prstGeom prst="rect">
              <a:avLst/>
            </a:prstGeom>
            <a:noFill/>
            <a:ln w="12700"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smtClean="0">
                <a:ln>
                  <a:noFill/>
                </a:ln>
                <a:solidFill>
                  <a:prstClr val="black"/>
                </a:solidFill>
                <a:effectLst/>
                <a:uLnTx/>
                <a:uFillTx/>
                <a:latin typeface="Segoe UI Light"/>
              </a:endParaRPr>
            </a:p>
          </p:txBody>
        </p:sp>
      </p:grpSp>
    </p:spTree>
    <p:extLst>
      <p:ext uri="{BB962C8B-B14F-4D97-AF65-F5344CB8AC3E}">
        <p14:creationId xmlns:p14="http://schemas.microsoft.com/office/powerpoint/2010/main" val="31054806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80722" y="222531"/>
            <a:ext cx="10969943" cy="711081"/>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pPr algn="ctr"/>
            <a:r>
              <a:rPr lang="ka-GE" sz="2400" dirty="0">
                <a:solidFill>
                  <a:srgbClr val="374957"/>
                </a:solidFill>
                <a:latin typeface="BPG Banner ExtraSquare Caps" panose="02060504020202060204" pitchFamily="18" charset="0"/>
              </a:rPr>
              <a:t>ქრონიკული დაავადებების სამკურნალო მედიკამენტებით უზრუნველყოფა - ინტეგრირება N36 დადგენილებაში</a:t>
            </a:r>
            <a:endParaRPr lang="en-US" sz="2400" dirty="0">
              <a:solidFill>
                <a:srgbClr val="374957"/>
              </a:solidFill>
              <a:latin typeface="BPG Banner ExtraSquare Caps" panose="02060504020202060204" pitchFamily="18" charset="0"/>
            </a:endParaRPr>
          </a:p>
        </p:txBody>
      </p:sp>
      <p:grpSp>
        <p:nvGrpSpPr>
          <p:cNvPr id="24" name="Group 23">
            <a:extLst>
              <a:ext uri="{FF2B5EF4-FFF2-40B4-BE49-F238E27FC236}">
                <a16:creationId xmlns:a16="http://schemas.microsoft.com/office/drawing/2014/main" xmlns="" id="{CE1955E3-9281-4E73-883E-0DB0B83ACB52}"/>
              </a:ext>
            </a:extLst>
          </p:cNvPr>
          <p:cNvGrpSpPr/>
          <p:nvPr/>
        </p:nvGrpSpPr>
        <p:grpSpPr>
          <a:xfrm>
            <a:off x="4232123" y="1338754"/>
            <a:ext cx="4409229" cy="4412054"/>
            <a:chOff x="3627766" y="1195532"/>
            <a:chExt cx="4936468" cy="4939631"/>
          </a:xfrm>
        </p:grpSpPr>
        <p:sp>
          <p:nvSpPr>
            <p:cNvPr id="25" name="Shape">
              <a:extLst>
                <a:ext uri="{FF2B5EF4-FFF2-40B4-BE49-F238E27FC236}">
                  <a16:creationId xmlns:a16="http://schemas.microsoft.com/office/drawing/2014/main" xmlns="" id="{A8C2D397-E6D1-4909-9FC8-D116A4862100}"/>
                </a:ext>
              </a:extLst>
            </p:cNvPr>
            <p:cNvSpPr/>
            <p:nvPr/>
          </p:nvSpPr>
          <p:spPr>
            <a:xfrm>
              <a:off x="4705181" y="3667247"/>
              <a:ext cx="1401466" cy="1399497"/>
            </a:xfrm>
            <a:custGeom>
              <a:avLst/>
              <a:gdLst/>
              <a:ahLst/>
              <a:cxnLst>
                <a:cxn ang="0">
                  <a:pos x="wd2" y="hd2"/>
                </a:cxn>
                <a:cxn ang="5400000">
                  <a:pos x="wd2" y="hd2"/>
                </a:cxn>
                <a:cxn ang="10800000">
                  <a:pos x="wd2" y="hd2"/>
                </a:cxn>
                <a:cxn ang="16200000">
                  <a:pos x="wd2" y="hd2"/>
                </a:cxn>
              </a:cxnLst>
              <a:rect l="0" t="0" r="r" b="b"/>
              <a:pathLst>
                <a:path w="20853" h="20847" extrusionOk="0">
                  <a:moveTo>
                    <a:pt x="2238" y="0"/>
                  </a:moveTo>
                  <a:cubicBezTo>
                    <a:pt x="253" y="0"/>
                    <a:pt x="-747" y="2398"/>
                    <a:pt x="653" y="3809"/>
                  </a:cubicBezTo>
                  <a:lnTo>
                    <a:pt x="686" y="3842"/>
                  </a:lnTo>
                  <a:lnTo>
                    <a:pt x="17015" y="20189"/>
                  </a:lnTo>
                  <a:lnTo>
                    <a:pt x="17015" y="20189"/>
                  </a:lnTo>
                  <a:cubicBezTo>
                    <a:pt x="18434" y="21600"/>
                    <a:pt x="20853" y="20590"/>
                    <a:pt x="20853" y="18588"/>
                  </a:cubicBezTo>
                  <a:lnTo>
                    <a:pt x="20853" y="6660"/>
                  </a:lnTo>
                  <a:cubicBezTo>
                    <a:pt x="20853" y="2983"/>
                    <a:pt x="17873" y="0"/>
                    <a:pt x="14200" y="0"/>
                  </a:cubicBezTo>
                  <a:lnTo>
                    <a:pt x="2238" y="0"/>
                  </a:lnTo>
                  <a:close/>
                </a:path>
              </a:pathLst>
            </a:custGeom>
            <a:solidFill>
              <a:srgbClr val="C13018"/>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sp>
          <p:nvSpPr>
            <p:cNvPr id="26" name="Shape">
              <a:extLst>
                <a:ext uri="{FF2B5EF4-FFF2-40B4-BE49-F238E27FC236}">
                  <a16:creationId xmlns:a16="http://schemas.microsoft.com/office/drawing/2014/main" xmlns="" id="{D0731D66-FA90-4C85-81D9-7F6E98BF0F58}"/>
                </a:ext>
              </a:extLst>
            </p:cNvPr>
            <p:cNvSpPr/>
            <p:nvPr/>
          </p:nvSpPr>
          <p:spPr>
            <a:xfrm>
              <a:off x="4705181" y="2272947"/>
              <a:ext cx="1401466" cy="1401463"/>
            </a:xfrm>
            <a:custGeom>
              <a:avLst/>
              <a:gdLst/>
              <a:ahLst/>
              <a:cxnLst>
                <a:cxn ang="0">
                  <a:pos x="wd2" y="hd2"/>
                </a:cxn>
                <a:cxn ang="5400000">
                  <a:pos x="wd2" y="hd2"/>
                </a:cxn>
                <a:cxn ang="10800000">
                  <a:pos x="wd2" y="hd2"/>
                </a:cxn>
                <a:cxn ang="16200000">
                  <a:pos x="wd2" y="hd2"/>
                </a:cxn>
              </a:cxnLst>
              <a:rect l="0" t="0" r="r" b="b"/>
              <a:pathLst>
                <a:path w="20853" h="20853" extrusionOk="0">
                  <a:moveTo>
                    <a:pt x="20853" y="2238"/>
                  </a:moveTo>
                  <a:cubicBezTo>
                    <a:pt x="20853" y="253"/>
                    <a:pt x="18458" y="-747"/>
                    <a:pt x="17048" y="653"/>
                  </a:cubicBezTo>
                  <a:lnTo>
                    <a:pt x="17015" y="686"/>
                  </a:lnTo>
                  <a:lnTo>
                    <a:pt x="686" y="17015"/>
                  </a:lnTo>
                  <a:lnTo>
                    <a:pt x="653" y="17048"/>
                  </a:lnTo>
                  <a:cubicBezTo>
                    <a:pt x="-747" y="18458"/>
                    <a:pt x="253" y="20853"/>
                    <a:pt x="2238" y="20853"/>
                  </a:cubicBezTo>
                  <a:lnTo>
                    <a:pt x="14200" y="20853"/>
                  </a:lnTo>
                  <a:cubicBezTo>
                    <a:pt x="17873" y="20853"/>
                    <a:pt x="20853" y="17873"/>
                    <a:pt x="20853" y="14200"/>
                  </a:cubicBezTo>
                  <a:lnTo>
                    <a:pt x="20853" y="2238"/>
                  </a:lnTo>
                  <a:close/>
                </a:path>
              </a:pathLst>
            </a:custGeom>
            <a:solidFill>
              <a:srgbClr val="3A5C84"/>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sp>
          <p:nvSpPr>
            <p:cNvPr id="27" name="Shape">
              <a:extLst>
                <a:ext uri="{FF2B5EF4-FFF2-40B4-BE49-F238E27FC236}">
                  <a16:creationId xmlns:a16="http://schemas.microsoft.com/office/drawing/2014/main" xmlns="" id="{F25A7C93-1151-4994-8FE4-AD6823B66E8D}"/>
                </a:ext>
              </a:extLst>
            </p:cNvPr>
            <p:cNvSpPr/>
            <p:nvPr/>
          </p:nvSpPr>
          <p:spPr>
            <a:xfrm>
              <a:off x="3691146" y="1195532"/>
              <a:ext cx="2145095" cy="2151025"/>
            </a:xfrm>
            <a:custGeom>
              <a:avLst/>
              <a:gdLst/>
              <a:ahLst/>
              <a:cxnLst>
                <a:cxn ang="0">
                  <a:pos x="wd2" y="hd2"/>
                </a:cxn>
                <a:cxn ang="5400000">
                  <a:pos x="wd2" y="hd2"/>
                </a:cxn>
                <a:cxn ang="10800000">
                  <a:pos x="wd2" y="hd2"/>
                </a:cxn>
                <a:cxn ang="16200000">
                  <a:pos x="wd2" y="hd2"/>
                </a:cxn>
              </a:cxnLst>
              <a:rect l="0" t="0" r="r" b="b"/>
              <a:pathLst>
                <a:path w="21496" h="21600" extrusionOk="0">
                  <a:moveTo>
                    <a:pt x="21032" y="21438"/>
                  </a:moveTo>
                  <a:cubicBezTo>
                    <a:pt x="21483" y="20897"/>
                    <a:pt x="21600" y="20152"/>
                    <a:pt x="21406" y="19474"/>
                  </a:cubicBezTo>
                  <a:lnTo>
                    <a:pt x="16433" y="2043"/>
                  </a:lnTo>
                  <a:cubicBezTo>
                    <a:pt x="16329" y="897"/>
                    <a:pt x="15366" y="0"/>
                    <a:pt x="14195" y="0"/>
                  </a:cubicBezTo>
                  <a:lnTo>
                    <a:pt x="1613" y="0"/>
                  </a:lnTo>
                  <a:cubicBezTo>
                    <a:pt x="978" y="0"/>
                    <a:pt x="406" y="264"/>
                    <a:pt x="0" y="687"/>
                  </a:cubicBezTo>
                  <a:lnTo>
                    <a:pt x="20870" y="21600"/>
                  </a:lnTo>
                  <a:cubicBezTo>
                    <a:pt x="20927" y="21546"/>
                    <a:pt x="20984" y="21495"/>
                    <a:pt x="21032" y="21438"/>
                  </a:cubicBezTo>
                  <a:close/>
                </a:path>
              </a:pathLst>
            </a:custGeom>
            <a:solidFill>
              <a:srgbClr val="3A5C84">
                <a:lumMod val="60000"/>
                <a:lumOff val="40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sp>
          <p:nvSpPr>
            <p:cNvPr id="28" name="Shape">
              <a:extLst>
                <a:ext uri="{FF2B5EF4-FFF2-40B4-BE49-F238E27FC236}">
                  <a16:creationId xmlns:a16="http://schemas.microsoft.com/office/drawing/2014/main" xmlns="" id="{24D970B8-29A2-4612-8B63-C86DBBE234B8}"/>
                </a:ext>
              </a:extLst>
            </p:cNvPr>
            <p:cNvSpPr/>
            <p:nvPr/>
          </p:nvSpPr>
          <p:spPr>
            <a:xfrm>
              <a:off x="3627766" y="1258910"/>
              <a:ext cx="2145962" cy="2141219"/>
            </a:xfrm>
            <a:custGeom>
              <a:avLst/>
              <a:gdLst/>
              <a:ahLst/>
              <a:cxnLst>
                <a:cxn ang="0">
                  <a:pos x="wd2" y="hd2"/>
                </a:cxn>
                <a:cxn ang="5400000">
                  <a:pos x="wd2" y="hd2"/>
                </a:cxn>
                <a:cxn ang="10800000">
                  <a:pos x="wd2" y="hd2"/>
                </a:cxn>
                <a:cxn ang="16200000">
                  <a:pos x="wd2" y="hd2"/>
                </a:cxn>
              </a:cxnLst>
              <a:rect l="0" t="0" r="r" b="b"/>
              <a:pathLst>
                <a:path w="21600" h="21495" extrusionOk="0">
                  <a:moveTo>
                    <a:pt x="638" y="0"/>
                  </a:moveTo>
                  <a:cubicBezTo>
                    <a:pt x="242" y="404"/>
                    <a:pt x="0" y="958"/>
                    <a:pt x="0" y="1565"/>
                  </a:cubicBezTo>
                  <a:lnTo>
                    <a:pt x="0" y="14169"/>
                  </a:lnTo>
                  <a:cubicBezTo>
                    <a:pt x="0" y="15149"/>
                    <a:pt x="628" y="15979"/>
                    <a:pt x="1502" y="16291"/>
                  </a:cubicBezTo>
                  <a:lnTo>
                    <a:pt x="1502" y="16291"/>
                  </a:lnTo>
                  <a:lnTo>
                    <a:pt x="1512" y="16294"/>
                  </a:lnTo>
                  <a:cubicBezTo>
                    <a:pt x="1608" y="16329"/>
                    <a:pt x="1706" y="16357"/>
                    <a:pt x="1809" y="16377"/>
                  </a:cubicBezTo>
                  <a:lnTo>
                    <a:pt x="19514" y="21406"/>
                  </a:lnTo>
                  <a:cubicBezTo>
                    <a:pt x="20193" y="21600"/>
                    <a:pt x="20940" y="21479"/>
                    <a:pt x="21479" y="21027"/>
                  </a:cubicBezTo>
                  <a:cubicBezTo>
                    <a:pt x="21523" y="20989"/>
                    <a:pt x="21559" y="20945"/>
                    <a:pt x="21600" y="20907"/>
                  </a:cubicBezTo>
                  <a:lnTo>
                    <a:pt x="638" y="0"/>
                  </a:lnTo>
                  <a:close/>
                </a:path>
              </a:pathLst>
            </a:custGeom>
            <a:solidFill>
              <a:srgbClr val="3A5C84">
                <a:lumMod val="75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sp>
          <p:nvSpPr>
            <p:cNvPr id="29" name="Shape">
              <a:extLst>
                <a:ext uri="{FF2B5EF4-FFF2-40B4-BE49-F238E27FC236}">
                  <a16:creationId xmlns:a16="http://schemas.microsoft.com/office/drawing/2014/main" xmlns="" id="{9368B265-A0BC-4D14-8254-BFC09089D52C}"/>
                </a:ext>
              </a:extLst>
            </p:cNvPr>
            <p:cNvSpPr/>
            <p:nvPr/>
          </p:nvSpPr>
          <p:spPr>
            <a:xfrm>
              <a:off x="6099483" y="2272945"/>
              <a:ext cx="1401466" cy="1401465"/>
            </a:xfrm>
            <a:custGeom>
              <a:avLst/>
              <a:gdLst/>
              <a:ahLst/>
              <a:cxnLst>
                <a:cxn ang="0">
                  <a:pos x="wd2" y="hd2"/>
                </a:cxn>
                <a:cxn ang="5400000">
                  <a:pos x="wd2" y="hd2"/>
                </a:cxn>
                <a:cxn ang="10800000">
                  <a:pos x="wd2" y="hd2"/>
                </a:cxn>
                <a:cxn ang="16200000">
                  <a:pos x="wd2" y="hd2"/>
                </a:cxn>
              </a:cxnLst>
              <a:rect l="0" t="0" r="r" b="b"/>
              <a:pathLst>
                <a:path w="20853" h="20853" extrusionOk="0">
                  <a:moveTo>
                    <a:pt x="3838" y="686"/>
                  </a:moveTo>
                  <a:lnTo>
                    <a:pt x="3805" y="653"/>
                  </a:lnTo>
                  <a:cubicBezTo>
                    <a:pt x="2395" y="-747"/>
                    <a:pt x="0" y="253"/>
                    <a:pt x="0" y="2238"/>
                  </a:cubicBezTo>
                  <a:lnTo>
                    <a:pt x="0" y="14200"/>
                  </a:lnTo>
                  <a:cubicBezTo>
                    <a:pt x="0" y="17873"/>
                    <a:pt x="2980" y="20853"/>
                    <a:pt x="6653" y="20853"/>
                  </a:cubicBezTo>
                  <a:lnTo>
                    <a:pt x="18615" y="20853"/>
                  </a:lnTo>
                  <a:cubicBezTo>
                    <a:pt x="20600" y="20853"/>
                    <a:pt x="21600" y="18458"/>
                    <a:pt x="20200" y="17048"/>
                  </a:cubicBezTo>
                  <a:lnTo>
                    <a:pt x="20167" y="17015"/>
                  </a:lnTo>
                  <a:lnTo>
                    <a:pt x="3838" y="686"/>
                  </a:lnTo>
                  <a:close/>
                </a:path>
              </a:pathLst>
            </a:custGeom>
            <a:solidFill>
              <a:srgbClr val="A2B969"/>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sp>
          <p:nvSpPr>
            <p:cNvPr id="30" name="Shape">
              <a:extLst>
                <a:ext uri="{FF2B5EF4-FFF2-40B4-BE49-F238E27FC236}">
                  <a16:creationId xmlns:a16="http://schemas.microsoft.com/office/drawing/2014/main" xmlns="" id="{7F83484C-8CC2-4F38-A99D-0AD7B5703667}"/>
                </a:ext>
              </a:extLst>
            </p:cNvPr>
            <p:cNvSpPr/>
            <p:nvPr/>
          </p:nvSpPr>
          <p:spPr>
            <a:xfrm>
              <a:off x="6352992" y="1956058"/>
              <a:ext cx="1379940" cy="1385748"/>
            </a:xfrm>
            <a:custGeom>
              <a:avLst/>
              <a:gdLst/>
              <a:ahLst/>
              <a:cxnLst>
                <a:cxn ang="0">
                  <a:pos x="wd2" y="hd2"/>
                </a:cxn>
                <a:cxn ang="5400000">
                  <a:pos x="wd2" y="hd2"/>
                </a:cxn>
                <a:cxn ang="10800000">
                  <a:pos x="wd2" y="hd2"/>
                </a:cxn>
                <a:cxn ang="16200000">
                  <a:pos x="wd2" y="hd2"/>
                </a:cxn>
              </a:cxnLst>
              <a:rect l="0" t="0" r="r" b="b"/>
              <a:pathLst>
                <a:path w="21412" h="21600" extrusionOk="0">
                  <a:moveTo>
                    <a:pt x="18949" y="0"/>
                  </a:moveTo>
                  <a:lnTo>
                    <a:pt x="7802" y="0"/>
                  </a:lnTo>
                  <a:cubicBezTo>
                    <a:pt x="6332" y="0"/>
                    <a:pt x="5073" y="919"/>
                    <a:pt x="4567" y="2213"/>
                  </a:cubicBezTo>
                  <a:lnTo>
                    <a:pt x="4567" y="2213"/>
                  </a:lnTo>
                  <a:lnTo>
                    <a:pt x="4567" y="2218"/>
                  </a:lnTo>
                  <a:cubicBezTo>
                    <a:pt x="4478" y="2440"/>
                    <a:pt x="4414" y="2672"/>
                    <a:pt x="4375" y="2909"/>
                  </a:cubicBezTo>
                  <a:lnTo>
                    <a:pt x="132" y="18310"/>
                  </a:lnTo>
                  <a:cubicBezTo>
                    <a:pt x="-188" y="19466"/>
                    <a:pt x="78" y="20745"/>
                    <a:pt x="918" y="21595"/>
                  </a:cubicBezTo>
                  <a:cubicBezTo>
                    <a:pt x="918" y="21595"/>
                    <a:pt x="923" y="21600"/>
                    <a:pt x="923" y="21600"/>
                  </a:cubicBezTo>
                  <a:lnTo>
                    <a:pt x="21412" y="1018"/>
                  </a:lnTo>
                  <a:cubicBezTo>
                    <a:pt x="20783" y="390"/>
                    <a:pt x="19912" y="0"/>
                    <a:pt x="18949" y="0"/>
                  </a:cubicBezTo>
                  <a:close/>
                </a:path>
              </a:pathLst>
            </a:custGeom>
            <a:solidFill>
              <a:srgbClr val="A2B969">
                <a:lumMod val="60000"/>
                <a:lumOff val="40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sp>
          <p:nvSpPr>
            <p:cNvPr id="31" name="Shape">
              <a:extLst>
                <a:ext uri="{FF2B5EF4-FFF2-40B4-BE49-F238E27FC236}">
                  <a16:creationId xmlns:a16="http://schemas.microsoft.com/office/drawing/2014/main" xmlns="" id="{A2573616-67E0-4724-B53B-06F546303CAF}"/>
                </a:ext>
              </a:extLst>
            </p:cNvPr>
            <p:cNvSpPr/>
            <p:nvPr/>
          </p:nvSpPr>
          <p:spPr>
            <a:xfrm>
              <a:off x="6416370" y="2019438"/>
              <a:ext cx="1385754" cy="1380264"/>
            </a:xfrm>
            <a:custGeom>
              <a:avLst/>
              <a:gdLst/>
              <a:ahLst/>
              <a:cxnLst>
                <a:cxn ang="0">
                  <a:pos x="wd2" y="hd2"/>
                </a:cxn>
                <a:cxn ang="5400000">
                  <a:pos x="wd2" y="hd2"/>
                </a:cxn>
                <a:cxn ang="10800000">
                  <a:pos x="wd2" y="hd2"/>
                </a:cxn>
                <a:cxn ang="16200000">
                  <a:pos x="wd2" y="hd2"/>
                </a:cxn>
              </a:cxnLst>
              <a:rect l="0" t="0" r="r" b="b"/>
              <a:pathLst>
                <a:path w="21600" h="21441" extrusionOk="0">
                  <a:moveTo>
                    <a:pt x="0" y="20507"/>
                  </a:moveTo>
                  <a:cubicBezTo>
                    <a:pt x="69" y="20576"/>
                    <a:pt x="143" y="20645"/>
                    <a:pt x="217" y="20709"/>
                  </a:cubicBezTo>
                  <a:cubicBezTo>
                    <a:pt x="1057" y="21413"/>
                    <a:pt x="2218" y="21600"/>
                    <a:pt x="3270" y="21310"/>
                  </a:cubicBezTo>
                  <a:lnTo>
                    <a:pt x="19027" y="16983"/>
                  </a:lnTo>
                  <a:lnTo>
                    <a:pt x="19027" y="16983"/>
                  </a:lnTo>
                  <a:cubicBezTo>
                    <a:pt x="20508" y="16579"/>
                    <a:pt x="21600" y="15230"/>
                    <a:pt x="21600" y="13626"/>
                  </a:cubicBezTo>
                  <a:lnTo>
                    <a:pt x="21600" y="2466"/>
                  </a:lnTo>
                  <a:cubicBezTo>
                    <a:pt x="21600" y="1501"/>
                    <a:pt x="21210" y="630"/>
                    <a:pt x="20578" y="0"/>
                  </a:cubicBezTo>
                  <a:lnTo>
                    <a:pt x="0" y="20507"/>
                  </a:lnTo>
                  <a:close/>
                </a:path>
              </a:pathLst>
            </a:custGeom>
            <a:solidFill>
              <a:srgbClr val="A2B969">
                <a:lumMod val="75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sp>
          <p:nvSpPr>
            <p:cNvPr id="32" name="Shape">
              <a:extLst>
                <a:ext uri="{FF2B5EF4-FFF2-40B4-BE49-F238E27FC236}">
                  <a16:creationId xmlns:a16="http://schemas.microsoft.com/office/drawing/2014/main" xmlns="" id="{2D92B956-BF1E-4DF9-9C0F-2CF26E5CC2E7}"/>
                </a:ext>
              </a:extLst>
            </p:cNvPr>
            <p:cNvSpPr/>
            <p:nvPr/>
          </p:nvSpPr>
          <p:spPr>
            <a:xfrm>
              <a:off x="6099485" y="3667249"/>
              <a:ext cx="1401463" cy="1399562"/>
            </a:xfrm>
            <a:custGeom>
              <a:avLst/>
              <a:gdLst/>
              <a:ahLst/>
              <a:cxnLst>
                <a:cxn ang="0">
                  <a:pos x="wd2" y="hd2"/>
                </a:cxn>
                <a:cxn ang="5400000">
                  <a:pos x="wd2" y="hd2"/>
                </a:cxn>
                <a:cxn ang="10800000">
                  <a:pos x="wd2" y="hd2"/>
                </a:cxn>
                <a:cxn ang="16200000">
                  <a:pos x="wd2" y="hd2"/>
                </a:cxn>
              </a:cxnLst>
              <a:rect l="0" t="0" r="r" b="b"/>
              <a:pathLst>
                <a:path w="20853" h="20848" extrusionOk="0">
                  <a:moveTo>
                    <a:pt x="0" y="18588"/>
                  </a:moveTo>
                  <a:cubicBezTo>
                    <a:pt x="0" y="20595"/>
                    <a:pt x="2419" y="21600"/>
                    <a:pt x="3838" y="20189"/>
                  </a:cubicBezTo>
                  <a:lnTo>
                    <a:pt x="3838" y="20189"/>
                  </a:lnTo>
                  <a:lnTo>
                    <a:pt x="20167" y="3842"/>
                  </a:lnTo>
                  <a:lnTo>
                    <a:pt x="20200" y="3809"/>
                  </a:lnTo>
                  <a:cubicBezTo>
                    <a:pt x="21600" y="2398"/>
                    <a:pt x="20600" y="0"/>
                    <a:pt x="18615" y="0"/>
                  </a:cubicBezTo>
                  <a:lnTo>
                    <a:pt x="6653" y="0"/>
                  </a:lnTo>
                  <a:cubicBezTo>
                    <a:pt x="2980" y="0"/>
                    <a:pt x="0" y="2983"/>
                    <a:pt x="0" y="6660"/>
                  </a:cubicBezTo>
                  <a:lnTo>
                    <a:pt x="0" y="18588"/>
                  </a:lnTo>
                  <a:close/>
                </a:path>
              </a:pathLst>
            </a:custGeom>
            <a:solidFill>
              <a:srgbClr val="F7931F"/>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sp>
          <p:nvSpPr>
            <p:cNvPr id="33" name="Shape">
              <a:extLst>
                <a:ext uri="{FF2B5EF4-FFF2-40B4-BE49-F238E27FC236}">
                  <a16:creationId xmlns:a16="http://schemas.microsoft.com/office/drawing/2014/main" xmlns="" id="{39D94D6C-A68A-4372-8B7F-1883928A0CC1}"/>
                </a:ext>
              </a:extLst>
            </p:cNvPr>
            <p:cNvSpPr/>
            <p:nvPr/>
          </p:nvSpPr>
          <p:spPr>
            <a:xfrm>
              <a:off x="6352996" y="3984133"/>
              <a:ext cx="2145095" cy="2151030"/>
            </a:xfrm>
            <a:custGeom>
              <a:avLst/>
              <a:gdLst/>
              <a:ahLst/>
              <a:cxnLst>
                <a:cxn ang="0">
                  <a:pos x="wd2" y="hd2"/>
                </a:cxn>
                <a:cxn ang="5400000">
                  <a:pos x="wd2" y="hd2"/>
                </a:cxn>
                <a:cxn ang="10800000">
                  <a:pos x="wd2" y="hd2"/>
                </a:cxn>
                <a:cxn ang="16200000">
                  <a:pos x="wd2" y="hd2"/>
                </a:cxn>
              </a:cxnLst>
              <a:rect l="0" t="0" r="r" b="b"/>
              <a:pathLst>
                <a:path w="21496" h="21600" extrusionOk="0">
                  <a:moveTo>
                    <a:pt x="464" y="162"/>
                  </a:moveTo>
                  <a:cubicBezTo>
                    <a:pt x="13" y="703"/>
                    <a:pt x="-104" y="1448"/>
                    <a:pt x="90" y="2126"/>
                  </a:cubicBezTo>
                  <a:lnTo>
                    <a:pt x="5063" y="19557"/>
                  </a:lnTo>
                  <a:cubicBezTo>
                    <a:pt x="5167" y="20703"/>
                    <a:pt x="6130" y="21600"/>
                    <a:pt x="7301" y="21600"/>
                  </a:cubicBezTo>
                  <a:lnTo>
                    <a:pt x="19883" y="21600"/>
                  </a:lnTo>
                  <a:cubicBezTo>
                    <a:pt x="20518" y="21600"/>
                    <a:pt x="21090" y="21336"/>
                    <a:pt x="21496" y="20913"/>
                  </a:cubicBezTo>
                  <a:lnTo>
                    <a:pt x="626" y="0"/>
                  </a:lnTo>
                  <a:cubicBezTo>
                    <a:pt x="569" y="51"/>
                    <a:pt x="512" y="102"/>
                    <a:pt x="464" y="162"/>
                  </a:cubicBezTo>
                  <a:close/>
                </a:path>
              </a:pathLst>
            </a:custGeom>
            <a:solidFill>
              <a:srgbClr val="F7931F">
                <a:lumMod val="60000"/>
                <a:lumOff val="40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sp>
          <p:nvSpPr>
            <p:cNvPr id="34" name="Shape">
              <a:extLst>
                <a:ext uri="{FF2B5EF4-FFF2-40B4-BE49-F238E27FC236}">
                  <a16:creationId xmlns:a16="http://schemas.microsoft.com/office/drawing/2014/main" xmlns="" id="{F457DD20-CD11-420B-BEDF-C69306359F2E}"/>
                </a:ext>
              </a:extLst>
            </p:cNvPr>
            <p:cNvSpPr/>
            <p:nvPr/>
          </p:nvSpPr>
          <p:spPr>
            <a:xfrm>
              <a:off x="6416370" y="3920758"/>
              <a:ext cx="2145966" cy="2141219"/>
            </a:xfrm>
            <a:custGeom>
              <a:avLst/>
              <a:gdLst/>
              <a:ahLst/>
              <a:cxnLst>
                <a:cxn ang="0">
                  <a:pos x="wd2" y="hd2"/>
                </a:cxn>
                <a:cxn ang="5400000">
                  <a:pos x="wd2" y="hd2"/>
                </a:cxn>
                <a:cxn ang="10800000">
                  <a:pos x="wd2" y="hd2"/>
                </a:cxn>
                <a:cxn ang="16200000">
                  <a:pos x="wd2" y="hd2"/>
                </a:cxn>
              </a:cxnLst>
              <a:rect l="0" t="0" r="r" b="b"/>
              <a:pathLst>
                <a:path w="21600" h="21495" extrusionOk="0">
                  <a:moveTo>
                    <a:pt x="20962" y="21495"/>
                  </a:moveTo>
                  <a:cubicBezTo>
                    <a:pt x="21358" y="21091"/>
                    <a:pt x="21600" y="20537"/>
                    <a:pt x="21600" y="19930"/>
                  </a:cubicBezTo>
                  <a:lnTo>
                    <a:pt x="21600" y="7326"/>
                  </a:lnTo>
                  <a:cubicBezTo>
                    <a:pt x="21600" y="6346"/>
                    <a:pt x="20972" y="5516"/>
                    <a:pt x="20098" y="5204"/>
                  </a:cubicBezTo>
                  <a:lnTo>
                    <a:pt x="20098" y="5204"/>
                  </a:lnTo>
                  <a:lnTo>
                    <a:pt x="20088" y="5201"/>
                  </a:lnTo>
                  <a:cubicBezTo>
                    <a:pt x="19992" y="5166"/>
                    <a:pt x="19894" y="5138"/>
                    <a:pt x="19791" y="5118"/>
                  </a:cubicBezTo>
                  <a:lnTo>
                    <a:pt x="2086" y="89"/>
                  </a:lnTo>
                  <a:cubicBezTo>
                    <a:pt x="1407" y="-105"/>
                    <a:pt x="660" y="16"/>
                    <a:pt x="121" y="468"/>
                  </a:cubicBezTo>
                  <a:cubicBezTo>
                    <a:pt x="77" y="506"/>
                    <a:pt x="41" y="550"/>
                    <a:pt x="0" y="588"/>
                  </a:cubicBezTo>
                  <a:lnTo>
                    <a:pt x="20962" y="21495"/>
                  </a:lnTo>
                  <a:close/>
                </a:path>
              </a:pathLst>
            </a:custGeom>
            <a:solidFill>
              <a:srgbClr val="F7931F">
                <a:lumMod val="75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sp>
          <p:nvSpPr>
            <p:cNvPr id="35" name="Shape">
              <a:extLst>
                <a:ext uri="{FF2B5EF4-FFF2-40B4-BE49-F238E27FC236}">
                  <a16:creationId xmlns:a16="http://schemas.microsoft.com/office/drawing/2014/main" xmlns="" id="{B97EDC61-A4B2-4FAB-B9DA-DA535076386A}"/>
                </a:ext>
              </a:extLst>
            </p:cNvPr>
            <p:cNvSpPr/>
            <p:nvPr/>
          </p:nvSpPr>
          <p:spPr>
            <a:xfrm>
              <a:off x="4451674" y="3984133"/>
              <a:ext cx="1379938" cy="1385748"/>
            </a:xfrm>
            <a:custGeom>
              <a:avLst/>
              <a:gdLst/>
              <a:ahLst/>
              <a:cxnLst>
                <a:cxn ang="0">
                  <a:pos x="wd2" y="hd2"/>
                </a:cxn>
                <a:cxn ang="5400000">
                  <a:pos x="wd2" y="hd2"/>
                </a:cxn>
                <a:cxn ang="10800000">
                  <a:pos x="wd2" y="hd2"/>
                </a:cxn>
                <a:cxn ang="16200000">
                  <a:pos x="wd2" y="hd2"/>
                </a:cxn>
              </a:cxnLst>
              <a:rect l="0" t="0" r="r" b="b"/>
              <a:pathLst>
                <a:path w="21412" h="21600" extrusionOk="0">
                  <a:moveTo>
                    <a:pt x="2463" y="21600"/>
                  </a:moveTo>
                  <a:lnTo>
                    <a:pt x="13610" y="21600"/>
                  </a:lnTo>
                  <a:cubicBezTo>
                    <a:pt x="15080" y="21600"/>
                    <a:pt x="16339" y="20681"/>
                    <a:pt x="16845" y="19387"/>
                  </a:cubicBezTo>
                  <a:lnTo>
                    <a:pt x="16845" y="19387"/>
                  </a:lnTo>
                  <a:lnTo>
                    <a:pt x="16845" y="19382"/>
                  </a:lnTo>
                  <a:cubicBezTo>
                    <a:pt x="16934" y="19160"/>
                    <a:pt x="16998" y="18928"/>
                    <a:pt x="17037" y="18691"/>
                  </a:cubicBezTo>
                  <a:lnTo>
                    <a:pt x="21280" y="3290"/>
                  </a:lnTo>
                  <a:cubicBezTo>
                    <a:pt x="21600" y="2134"/>
                    <a:pt x="21334" y="855"/>
                    <a:pt x="20494" y="5"/>
                  </a:cubicBezTo>
                  <a:cubicBezTo>
                    <a:pt x="20494" y="5"/>
                    <a:pt x="20489" y="0"/>
                    <a:pt x="20489" y="0"/>
                  </a:cubicBezTo>
                  <a:lnTo>
                    <a:pt x="0" y="20582"/>
                  </a:lnTo>
                  <a:cubicBezTo>
                    <a:pt x="634" y="21210"/>
                    <a:pt x="1505" y="21600"/>
                    <a:pt x="2463" y="21600"/>
                  </a:cubicBezTo>
                  <a:close/>
                </a:path>
              </a:pathLst>
            </a:custGeom>
            <a:solidFill>
              <a:srgbClr val="C13018">
                <a:lumMod val="60000"/>
                <a:lumOff val="40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sp>
          <p:nvSpPr>
            <p:cNvPr id="36" name="Shape">
              <a:extLst>
                <a:ext uri="{FF2B5EF4-FFF2-40B4-BE49-F238E27FC236}">
                  <a16:creationId xmlns:a16="http://schemas.microsoft.com/office/drawing/2014/main" xmlns="" id="{ECEDFA8C-D72F-40A0-825C-4D01590A453E}"/>
                </a:ext>
              </a:extLst>
            </p:cNvPr>
            <p:cNvSpPr/>
            <p:nvPr/>
          </p:nvSpPr>
          <p:spPr>
            <a:xfrm>
              <a:off x="4388295" y="3920756"/>
              <a:ext cx="1385748" cy="1380264"/>
            </a:xfrm>
            <a:custGeom>
              <a:avLst/>
              <a:gdLst/>
              <a:ahLst/>
              <a:cxnLst>
                <a:cxn ang="0">
                  <a:pos x="wd2" y="hd2"/>
                </a:cxn>
                <a:cxn ang="5400000">
                  <a:pos x="wd2" y="hd2"/>
                </a:cxn>
                <a:cxn ang="10800000">
                  <a:pos x="wd2" y="hd2"/>
                </a:cxn>
                <a:cxn ang="16200000">
                  <a:pos x="wd2" y="hd2"/>
                </a:cxn>
              </a:cxnLst>
              <a:rect l="0" t="0" r="r" b="b"/>
              <a:pathLst>
                <a:path w="21600" h="21441" extrusionOk="0">
                  <a:moveTo>
                    <a:pt x="21600" y="934"/>
                  </a:moveTo>
                  <a:cubicBezTo>
                    <a:pt x="21531" y="865"/>
                    <a:pt x="21457" y="796"/>
                    <a:pt x="21383" y="732"/>
                  </a:cubicBezTo>
                  <a:cubicBezTo>
                    <a:pt x="20543" y="28"/>
                    <a:pt x="19382" y="-159"/>
                    <a:pt x="18330" y="131"/>
                  </a:cubicBezTo>
                  <a:lnTo>
                    <a:pt x="2573" y="4458"/>
                  </a:lnTo>
                  <a:lnTo>
                    <a:pt x="2573" y="4458"/>
                  </a:lnTo>
                  <a:cubicBezTo>
                    <a:pt x="1092" y="4862"/>
                    <a:pt x="0" y="6211"/>
                    <a:pt x="0" y="7815"/>
                  </a:cubicBezTo>
                  <a:lnTo>
                    <a:pt x="0" y="18975"/>
                  </a:lnTo>
                  <a:cubicBezTo>
                    <a:pt x="0" y="19940"/>
                    <a:pt x="390" y="20811"/>
                    <a:pt x="1022" y="21441"/>
                  </a:cubicBezTo>
                  <a:lnTo>
                    <a:pt x="21600" y="934"/>
                  </a:lnTo>
                  <a:close/>
                </a:path>
              </a:pathLst>
            </a:custGeom>
            <a:solidFill>
              <a:srgbClr val="C13018">
                <a:lumMod val="75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sp>
          <p:nvSpPr>
            <p:cNvPr id="37" name="Isosceles Triangle 36">
              <a:extLst>
                <a:ext uri="{FF2B5EF4-FFF2-40B4-BE49-F238E27FC236}">
                  <a16:creationId xmlns:a16="http://schemas.microsoft.com/office/drawing/2014/main" xmlns="" id="{1271708A-572A-4323-8535-AAA0AED68FA1}"/>
                </a:ext>
              </a:extLst>
            </p:cNvPr>
            <p:cNvSpPr/>
            <p:nvPr/>
          </p:nvSpPr>
          <p:spPr>
            <a:xfrm rot="8092144">
              <a:off x="5141236" y="2394421"/>
              <a:ext cx="482897" cy="1116074"/>
            </a:xfrm>
            <a:prstGeom prst="triangle">
              <a:avLst/>
            </a:prstGeom>
            <a:gradFill flip="none" rotWithShape="1">
              <a:gsLst>
                <a:gs pos="38000">
                  <a:srgbClr val="385373"/>
                </a:gs>
                <a:gs pos="56000">
                  <a:srgbClr val="6C8DB3"/>
                </a:gs>
                <a:gs pos="22000">
                  <a:srgbClr val="3A5C84">
                    <a:lumMod val="75000"/>
                  </a:srgbClr>
                </a:gs>
                <a:gs pos="77000">
                  <a:srgbClr val="3A5C84">
                    <a:lumMod val="60000"/>
                    <a:lumOff val="40000"/>
                  </a:srgbClr>
                </a:gs>
              </a:gsLst>
              <a:lin ang="10800000" scaled="0"/>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38" name="Shape">
              <a:extLst>
                <a:ext uri="{FF2B5EF4-FFF2-40B4-BE49-F238E27FC236}">
                  <a16:creationId xmlns:a16="http://schemas.microsoft.com/office/drawing/2014/main" xmlns="" id="{77DDFE8F-0996-4EDF-8A05-9B950961E773}"/>
                </a:ext>
              </a:extLst>
            </p:cNvPr>
            <p:cNvSpPr/>
            <p:nvPr/>
          </p:nvSpPr>
          <p:spPr>
            <a:xfrm>
              <a:off x="3627768" y="1195532"/>
              <a:ext cx="1704220" cy="1704220"/>
            </a:xfrm>
            <a:custGeom>
              <a:avLst/>
              <a:gdLst/>
              <a:ahLst/>
              <a:cxnLst>
                <a:cxn ang="0">
                  <a:pos x="wd2" y="hd2"/>
                </a:cxn>
                <a:cxn ang="5400000">
                  <a:pos x="wd2" y="hd2"/>
                </a:cxn>
                <a:cxn ang="10800000">
                  <a:pos x="wd2" y="hd2"/>
                </a:cxn>
                <a:cxn ang="16200000">
                  <a:pos x="wd2" y="hd2"/>
                </a:cxn>
              </a:cxnLst>
              <a:rect l="0" t="0" r="r" b="b"/>
              <a:pathLst>
                <a:path w="21596" h="21600" extrusionOk="0">
                  <a:moveTo>
                    <a:pt x="18753" y="21600"/>
                  </a:moveTo>
                  <a:lnTo>
                    <a:pt x="2843" y="21600"/>
                  </a:lnTo>
                  <a:cubicBezTo>
                    <a:pt x="1273" y="21600"/>
                    <a:pt x="0" y="20327"/>
                    <a:pt x="0" y="18756"/>
                  </a:cubicBezTo>
                  <a:lnTo>
                    <a:pt x="0" y="2844"/>
                  </a:lnTo>
                  <a:cubicBezTo>
                    <a:pt x="0" y="1273"/>
                    <a:pt x="1273" y="0"/>
                    <a:pt x="2843" y="0"/>
                  </a:cubicBezTo>
                  <a:lnTo>
                    <a:pt x="18753" y="0"/>
                  </a:lnTo>
                  <a:cubicBezTo>
                    <a:pt x="20323" y="0"/>
                    <a:pt x="21596" y="1273"/>
                    <a:pt x="21596" y="2844"/>
                  </a:cubicBezTo>
                  <a:lnTo>
                    <a:pt x="21596" y="18756"/>
                  </a:lnTo>
                  <a:cubicBezTo>
                    <a:pt x="21600" y="20327"/>
                    <a:pt x="20323" y="21600"/>
                    <a:pt x="18753" y="21600"/>
                  </a:cubicBezTo>
                  <a:close/>
                </a:path>
              </a:pathLst>
            </a:custGeom>
            <a:solidFill>
              <a:srgbClr val="3A5C84"/>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sp>
          <p:nvSpPr>
            <p:cNvPr id="39" name="Isosceles Triangle 38">
              <a:extLst>
                <a:ext uri="{FF2B5EF4-FFF2-40B4-BE49-F238E27FC236}">
                  <a16:creationId xmlns:a16="http://schemas.microsoft.com/office/drawing/2014/main" xmlns="" id="{CCDF1489-1EA7-4F6F-9815-2A657FF8190A}"/>
                </a:ext>
              </a:extLst>
            </p:cNvPr>
            <p:cNvSpPr/>
            <p:nvPr/>
          </p:nvSpPr>
          <p:spPr>
            <a:xfrm rot="13362143">
              <a:off x="6550594" y="2372650"/>
              <a:ext cx="482897" cy="1116074"/>
            </a:xfrm>
            <a:prstGeom prst="triangle">
              <a:avLst/>
            </a:prstGeom>
            <a:gradFill flip="none" rotWithShape="1">
              <a:gsLst>
                <a:gs pos="38000">
                  <a:srgbClr val="A2B969">
                    <a:lumMod val="60000"/>
                    <a:lumOff val="40000"/>
                  </a:srgbClr>
                </a:gs>
                <a:gs pos="56000">
                  <a:srgbClr val="A2B969">
                    <a:lumMod val="75000"/>
                  </a:srgbClr>
                </a:gs>
                <a:gs pos="22000">
                  <a:srgbClr val="A2B969">
                    <a:lumMod val="60000"/>
                    <a:lumOff val="40000"/>
                  </a:srgbClr>
                </a:gs>
                <a:gs pos="77000">
                  <a:srgbClr val="A2B969">
                    <a:lumMod val="75000"/>
                  </a:srgbClr>
                </a:gs>
              </a:gsLst>
              <a:lin ang="10800000" scaled="0"/>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40" name="Shape">
              <a:extLst>
                <a:ext uri="{FF2B5EF4-FFF2-40B4-BE49-F238E27FC236}">
                  <a16:creationId xmlns:a16="http://schemas.microsoft.com/office/drawing/2014/main" xmlns="" id="{6AAD2BB1-A635-417F-854D-59F6C4C2C60C}"/>
                </a:ext>
              </a:extLst>
            </p:cNvPr>
            <p:cNvSpPr/>
            <p:nvPr/>
          </p:nvSpPr>
          <p:spPr>
            <a:xfrm>
              <a:off x="6638191" y="1956058"/>
              <a:ext cx="1167097" cy="1167097"/>
            </a:xfrm>
            <a:custGeom>
              <a:avLst/>
              <a:gdLst/>
              <a:ahLst/>
              <a:cxnLst>
                <a:cxn ang="0">
                  <a:pos x="wd2" y="hd2"/>
                </a:cxn>
                <a:cxn ang="5400000">
                  <a:pos x="wd2" y="hd2"/>
                </a:cxn>
                <a:cxn ang="10800000">
                  <a:pos x="wd2" y="hd2"/>
                </a:cxn>
                <a:cxn ang="16200000">
                  <a:pos x="wd2" y="hd2"/>
                </a:cxn>
              </a:cxnLst>
              <a:rect l="0" t="0" r="r" b="b"/>
              <a:pathLst>
                <a:path w="21600" h="21600" extrusionOk="0">
                  <a:moveTo>
                    <a:pt x="17448" y="21600"/>
                  </a:moveTo>
                  <a:lnTo>
                    <a:pt x="4152" y="21600"/>
                  </a:lnTo>
                  <a:cubicBezTo>
                    <a:pt x="1859" y="21600"/>
                    <a:pt x="0" y="19741"/>
                    <a:pt x="0" y="17448"/>
                  </a:cubicBezTo>
                  <a:lnTo>
                    <a:pt x="0" y="4152"/>
                  </a:lnTo>
                  <a:cubicBezTo>
                    <a:pt x="0" y="1859"/>
                    <a:pt x="1859" y="0"/>
                    <a:pt x="4152" y="0"/>
                  </a:cubicBezTo>
                  <a:lnTo>
                    <a:pt x="17448" y="0"/>
                  </a:lnTo>
                  <a:cubicBezTo>
                    <a:pt x="19741" y="0"/>
                    <a:pt x="21600" y="1859"/>
                    <a:pt x="21600" y="4152"/>
                  </a:cubicBezTo>
                  <a:lnTo>
                    <a:pt x="21600" y="17448"/>
                  </a:lnTo>
                  <a:cubicBezTo>
                    <a:pt x="21600" y="19741"/>
                    <a:pt x="19741" y="21600"/>
                    <a:pt x="17448" y="21600"/>
                  </a:cubicBezTo>
                  <a:close/>
                </a:path>
              </a:pathLst>
            </a:custGeom>
            <a:solidFill>
              <a:srgbClr val="A2B969"/>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sp>
          <p:nvSpPr>
            <p:cNvPr id="41" name="Isosceles Triangle 40">
              <a:extLst>
                <a:ext uri="{FF2B5EF4-FFF2-40B4-BE49-F238E27FC236}">
                  <a16:creationId xmlns:a16="http://schemas.microsoft.com/office/drawing/2014/main" xmlns="" id="{4291DE65-9B34-4C6E-8C53-DE9DFB8AC7E1}"/>
                </a:ext>
              </a:extLst>
            </p:cNvPr>
            <p:cNvSpPr/>
            <p:nvPr/>
          </p:nvSpPr>
          <p:spPr>
            <a:xfrm rot="18878787">
              <a:off x="6575139" y="3817420"/>
              <a:ext cx="482897" cy="1116074"/>
            </a:xfrm>
            <a:prstGeom prst="triangle">
              <a:avLst/>
            </a:prstGeom>
            <a:gradFill flip="none" rotWithShape="1">
              <a:gsLst>
                <a:gs pos="38000">
                  <a:srgbClr val="F7931F">
                    <a:lumMod val="75000"/>
                  </a:srgbClr>
                </a:gs>
                <a:gs pos="56000">
                  <a:srgbClr val="F7931F">
                    <a:lumMod val="60000"/>
                    <a:lumOff val="40000"/>
                  </a:srgbClr>
                </a:gs>
                <a:gs pos="22000">
                  <a:srgbClr val="F7931F">
                    <a:lumMod val="75000"/>
                  </a:srgbClr>
                </a:gs>
                <a:gs pos="77000">
                  <a:srgbClr val="F7931F">
                    <a:lumMod val="60000"/>
                    <a:lumOff val="40000"/>
                  </a:srgbClr>
                </a:gs>
              </a:gsLst>
              <a:lin ang="10800000" scaled="0"/>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42" name="Shape">
              <a:extLst>
                <a:ext uri="{FF2B5EF4-FFF2-40B4-BE49-F238E27FC236}">
                  <a16:creationId xmlns:a16="http://schemas.microsoft.com/office/drawing/2014/main" xmlns="" id="{961C3E80-7820-482C-BDA7-390AB24DAFD6}"/>
                </a:ext>
              </a:extLst>
            </p:cNvPr>
            <p:cNvSpPr/>
            <p:nvPr/>
          </p:nvSpPr>
          <p:spPr>
            <a:xfrm>
              <a:off x="6860014" y="4427777"/>
              <a:ext cx="1704220" cy="1704220"/>
            </a:xfrm>
            <a:custGeom>
              <a:avLst/>
              <a:gdLst/>
              <a:ahLst/>
              <a:cxnLst>
                <a:cxn ang="0">
                  <a:pos x="wd2" y="hd2"/>
                </a:cxn>
                <a:cxn ang="5400000">
                  <a:pos x="wd2" y="hd2"/>
                </a:cxn>
                <a:cxn ang="10800000">
                  <a:pos x="wd2" y="hd2"/>
                </a:cxn>
                <a:cxn ang="16200000">
                  <a:pos x="wd2" y="hd2"/>
                </a:cxn>
              </a:cxnLst>
              <a:rect l="0" t="0" r="r" b="b"/>
              <a:pathLst>
                <a:path w="21600" h="21600" extrusionOk="0">
                  <a:moveTo>
                    <a:pt x="2844" y="0"/>
                  </a:moveTo>
                  <a:lnTo>
                    <a:pt x="18756" y="0"/>
                  </a:lnTo>
                  <a:cubicBezTo>
                    <a:pt x="20327" y="0"/>
                    <a:pt x="21600" y="1273"/>
                    <a:pt x="21600" y="2844"/>
                  </a:cubicBezTo>
                  <a:lnTo>
                    <a:pt x="21600" y="18756"/>
                  </a:lnTo>
                  <a:cubicBezTo>
                    <a:pt x="21600" y="20327"/>
                    <a:pt x="20327" y="21600"/>
                    <a:pt x="18756" y="21600"/>
                  </a:cubicBezTo>
                  <a:lnTo>
                    <a:pt x="2844" y="21600"/>
                  </a:lnTo>
                  <a:cubicBezTo>
                    <a:pt x="1273" y="21600"/>
                    <a:pt x="0" y="20327"/>
                    <a:pt x="0" y="18756"/>
                  </a:cubicBezTo>
                  <a:lnTo>
                    <a:pt x="0" y="2844"/>
                  </a:lnTo>
                  <a:cubicBezTo>
                    <a:pt x="0" y="1277"/>
                    <a:pt x="1273" y="0"/>
                    <a:pt x="2844" y="0"/>
                  </a:cubicBezTo>
                  <a:close/>
                </a:path>
              </a:pathLst>
            </a:custGeom>
            <a:solidFill>
              <a:srgbClr val="F7931F"/>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sp>
          <p:nvSpPr>
            <p:cNvPr id="43" name="Isosceles Triangle 42">
              <a:extLst>
                <a:ext uri="{FF2B5EF4-FFF2-40B4-BE49-F238E27FC236}">
                  <a16:creationId xmlns:a16="http://schemas.microsoft.com/office/drawing/2014/main" xmlns="" id="{85265B13-66A4-4D73-AD8A-5A8BC0EC7A31}"/>
                </a:ext>
              </a:extLst>
            </p:cNvPr>
            <p:cNvSpPr/>
            <p:nvPr/>
          </p:nvSpPr>
          <p:spPr>
            <a:xfrm rot="2660611">
              <a:off x="5144220" y="3823421"/>
              <a:ext cx="482897" cy="1116074"/>
            </a:xfrm>
            <a:prstGeom prst="triangle">
              <a:avLst/>
            </a:prstGeom>
            <a:gradFill flip="none" rotWithShape="1">
              <a:gsLst>
                <a:gs pos="38000">
                  <a:srgbClr val="C13018">
                    <a:lumMod val="60000"/>
                    <a:lumOff val="40000"/>
                  </a:srgbClr>
                </a:gs>
                <a:gs pos="56000">
                  <a:srgbClr val="C13018">
                    <a:lumMod val="75000"/>
                  </a:srgbClr>
                </a:gs>
                <a:gs pos="22000">
                  <a:srgbClr val="C13018">
                    <a:lumMod val="60000"/>
                    <a:lumOff val="40000"/>
                  </a:srgbClr>
                </a:gs>
                <a:gs pos="77000">
                  <a:srgbClr val="C13018">
                    <a:lumMod val="75000"/>
                  </a:srgbClr>
                </a:gs>
              </a:gsLst>
              <a:lin ang="10800000" scaled="0"/>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44" name="Shape">
              <a:extLst>
                <a:ext uri="{FF2B5EF4-FFF2-40B4-BE49-F238E27FC236}">
                  <a16:creationId xmlns:a16="http://schemas.microsoft.com/office/drawing/2014/main" xmlns="" id="{76704802-F632-4B73-BC8B-25D67C7FBC6B}"/>
                </a:ext>
              </a:extLst>
            </p:cNvPr>
            <p:cNvSpPr/>
            <p:nvPr/>
          </p:nvSpPr>
          <p:spPr>
            <a:xfrm>
              <a:off x="4388295" y="4205954"/>
              <a:ext cx="1167097" cy="1167097"/>
            </a:xfrm>
            <a:custGeom>
              <a:avLst/>
              <a:gdLst/>
              <a:ahLst/>
              <a:cxnLst>
                <a:cxn ang="0">
                  <a:pos x="wd2" y="hd2"/>
                </a:cxn>
                <a:cxn ang="5400000">
                  <a:pos x="wd2" y="hd2"/>
                </a:cxn>
                <a:cxn ang="10800000">
                  <a:pos x="wd2" y="hd2"/>
                </a:cxn>
                <a:cxn ang="16200000">
                  <a:pos x="wd2" y="hd2"/>
                </a:cxn>
              </a:cxnLst>
              <a:rect l="0" t="0" r="r" b="b"/>
              <a:pathLst>
                <a:path w="21600" h="21600" extrusionOk="0">
                  <a:moveTo>
                    <a:pt x="4152" y="0"/>
                  </a:moveTo>
                  <a:lnTo>
                    <a:pt x="17448" y="0"/>
                  </a:lnTo>
                  <a:cubicBezTo>
                    <a:pt x="19741" y="0"/>
                    <a:pt x="21600" y="1859"/>
                    <a:pt x="21600" y="4152"/>
                  </a:cubicBezTo>
                  <a:lnTo>
                    <a:pt x="21600" y="17448"/>
                  </a:lnTo>
                  <a:cubicBezTo>
                    <a:pt x="21600" y="19741"/>
                    <a:pt x="19741" y="21600"/>
                    <a:pt x="17448" y="21600"/>
                  </a:cubicBezTo>
                  <a:lnTo>
                    <a:pt x="4152" y="21600"/>
                  </a:lnTo>
                  <a:cubicBezTo>
                    <a:pt x="1859" y="21600"/>
                    <a:pt x="0" y="19741"/>
                    <a:pt x="0" y="17448"/>
                  </a:cubicBezTo>
                  <a:lnTo>
                    <a:pt x="0" y="4152"/>
                  </a:lnTo>
                  <a:cubicBezTo>
                    <a:pt x="0" y="1859"/>
                    <a:pt x="1859" y="0"/>
                    <a:pt x="4152" y="0"/>
                  </a:cubicBezTo>
                  <a:close/>
                </a:path>
              </a:pathLst>
            </a:custGeom>
            <a:solidFill>
              <a:srgbClr val="C13018"/>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grpSp>
      <p:sp>
        <p:nvSpPr>
          <p:cNvPr id="46" name="Freeform: Shape 121">
            <a:extLst>
              <a:ext uri="{FF2B5EF4-FFF2-40B4-BE49-F238E27FC236}">
                <a16:creationId xmlns:a16="http://schemas.microsoft.com/office/drawing/2014/main" xmlns="" id="{292E8D68-ACEE-40C1-A164-AA08C8AF1F5C}"/>
              </a:ext>
            </a:extLst>
          </p:cNvPr>
          <p:cNvSpPr/>
          <p:nvPr/>
        </p:nvSpPr>
        <p:spPr>
          <a:xfrm>
            <a:off x="7428198" y="4597725"/>
            <a:ext cx="904105" cy="904941"/>
          </a:xfrm>
          <a:custGeom>
            <a:avLst/>
            <a:gdLst>
              <a:gd name="connsiteX0" fmla="*/ 45797 w 609875"/>
              <a:gd name="connsiteY0" fmla="*/ 541782 h 610439"/>
              <a:gd name="connsiteX1" fmla="*/ 35129 w 609875"/>
              <a:gd name="connsiteY1" fmla="*/ 557784 h 610439"/>
              <a:gd name="connsiteX2" fmla="*/ 45797 w 609875"/>
              <a:gd name="connsiteY2" fmla="*/ 573786 h 610439"/>
              <a:gd name="connsiteX3" fmla="*/ 64847 w 609875"/>
              <a:gd name="connsiteY3" fmla="*/ 569976 h 610439"/>
              <a:gd name="connsiteX4" fmla="*/ 64847 w 609875"/>
              <a:gd name="connsiteY4" fmla="*/ 545592 h 610439"/>
              <a:gd name="connsiteX5" fmla="*/ 45797 w 609875"/>
              <a:gd name="connsiteY5" fmla="*/ 541782 h 610439"/>
              <a:gd name="connsiteX6" fmla="*/ 403175 w 609875"/>
              <a:gd name="connsiteY6" fmla="*/ 323850 h 610439"/>
              <a:gd name="connsiteX7" fmla="*/ 599771 w 609875"/>
              <a:gd name="connsiteY7" fmla="*/ 520446 h 610439"/>
              <a:gd name="connsiteX8" fmla="*/ 593675 w 609875"/>
              <a:gd name="connsiteY8" fmla="*/ 593598 h 610439"/>
              <a:gd name="connsiteX9" fmla="*/ 522047 w 609875"/>
              <a:gd name="connsiteY9" fmla="*/ 599694 h 610439"/>
              <a:gd name="connsiteX10" fmla="*/ 521285 w 609875"/>
              <a:gd name="connsiteY10" fmla="*/ 600456 h 610439"/>
              <a:gd name="connsiteX11" fmla="*/ 514427 w 609875"/>
              <a:gd name="connsiteY11" fmla="*/ 593598 h 610439"/>
              <a:gd name="connsiteX12" fmla="*/ 323927 w 609875"/>
              <a:gd name="connsiteY12" fmla="*/ 403098 h 610439"/>
              <a:gd name="connsiteX13" fmla="*/ 513832 w 609875"/>
              <a:gd name="connsiteY13" fmla="*/ 643 h 610439"/>
              <a:gd name="connsiteX14" fmla="*/ 541859 w 609875"/>
              <a:gd name="connsiteY14" fmla="*/ 6858 h 610439"/>
              <a:gd name="connsiteX15" fmla="*/ 480137 w 609875"/>
              <a:gd name="connsiteY15" fmla="*/ 68580 h 610439"/>
              <a:gd name="connsiteX16" fmla="*/ 492329 w 609875"/>
              <a:gd name="connsiteY16" fmla="*/ 116586 h 610439"/>
              <a:gd name="connsiteX17" fmla="*/ 541097 w 609875"/>
              <a:gd name="connsiteY17" fmla="*/ 129540 h 610439"/>
              <a:gd name="connsiteX18" fmla="*/ 602819 w 609875"/>
              <a:gd name="connsiteY18" fmla="*/ 67818 h 610439"/>
              <a:gd name="connsiteX19" fmla="*/ 583007 w 609875"/>
              <a:gd name="connsiteY19" fmla="*/ 175260 h 610439"/>
              <a:gd name="connsiteX20" fmla="*/ 478613 w 609875"/>
              <a:gd name="connsiteY20" fmla="*/ 205740 h 610439"/>
              <a:gd name="connsiteX21" fmla="*/ 89993 w 609875"/>
              <a:gd name="connsiteY21" fmla="*/ 594360 h 610439"/>
              <a:gd name="connsiteX22" fmla="*/ 38939 w 609875"/>
              <a:gd name="connsiteY22" fmla="*/ 608838 h 610439"/>
              <a:gd name="connsiteX23" fmla="*/ 1601 w 609875"/>
              <a:gd name="connsiteY23" fmla="*/ 571500 h 610439"/>
              <a:gd name="connsiteX24" fmla="*/ 16079 w 609875"/>
              <a:gd name="connsiteY24" fmla="*/ 520446 h 610439"/>
              <a:gd name="connsiteX25" fmla="*/ 404699 w 609875"/>
              <a:gd name="connsiteY25" fmla="*/ 131826 h 610439"/>
              <a:gd name="connsiteX26" fmla="*/ 435179 w 609875"/>
              <a:gd name="connsiteY26" fmla="*/ 27432 h 610439"/>
              <a:gd name="connsiteX27" fmla="*/ 513832 w 609875"/>
              <a:gd name="connsiteY27" fmla="*/ 643 h 610439"/>
              <a:gd name="connsiteX28" fmla="*/ 26747 w 609875"/>
              <a:gd name="connsiteY28" fmla="*/ 0 h 610439"/>
              <a:gd name="connsiteX29" fmla="*/ 92279 w 609875"/>
              <a:gd name="connsiteY29" fmla="*/ 52578 h 610439"/>
              <a:gd name="connsiteX30" fmla="*/ 112091 w 609875"/>
              <a:gd name="connsiteY30" fmla="*/ 89154 h 610439"/>
              <a:gd name="connsiteX31" fmla="*/ 111329 w 609875"/>
              <a:gd name="connsiteY31" fmla="*/ 89916 h 610439"/>
              <a:gd name="connsiteX32" fmla="*/ 256871 w 609875"/>
              <a:gd name="connsiteY32" fmla="*/ 235458 h 610439"/>
              <a:gd name="connsiteX33" fmla="*/ 235535 w 609875"/>
              <a:gd name="connsiteY33" fmla="*/ 256794 h 610439"/>
              <a:gd name="connsiteX34" fmla="*/ 89993 w 609875"/>
              <a:gd name="connsiteY34" fmla="*/ 111252 h 610439"/>
              <a:gd name="connsiteX35" fmla="*/ 89231 w 609875"/>
              <a:gd name="connsiteY35" fmla="*/ 112014 h 610439"/>
              <a:gd name="connsiteX36" fmla="*/ 52655 w 609875"/>
              <a:gd name="connsiteY36" fmla="*/ 92202 h 610439"/>
              <a:gd name="connsiteX37" fmla="*/ 77 w 609875"/>
              <a:gd name="connsiteY37" fmla="*/ 26670 h 61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9875" h="610439">
                <a:moveTo>
                  <a:pt x="45797" y="541782"/>
                </a:moveTo>
                <a:cubicBezTo>
                  <a:pt x="39701" y="544068"/>
                  <a:pt x="35129" y="550926"/>
                  <a:pt x="35129" y="557784"/>
                </a:cubicBezTo>
                <a:cubicBezTo>
                  <a:pt x="35129" y="564642"/>
                  <a:pt x="38939" y="570738"/>
                  <a:pt x="45797" y="573786"/>
                </a:cubicBezTo>
                <a:cubicBezTo>
                  <a:pt x="52655" y="576834"/>
                  <a:pt x="59513" y="575310"/>
                  <a:pt x="64847" y="569976"/>
                </a:cubicBezTo>
                <a:cubicBezTo>
                  <a:pt x="71705" y="563118"/>
                  <a:pt x="71705" y="551688"/>
                  <a:pt x="64847" y="545592"/>
                </a:cubicBezTo>
                <a:cubicBezTo>
                  <a:pt x="59513" y="540258"/>
                  <a:pt x="52655" y="538734"/>
                  <a:pt x="45797" y="541782"/>
                </a:cubicBezTo>
                <a:close/>
                <a:moveTo>
                  <a:pt x="403175" y="323850"/>
                </a:moveTo>
                <a:lnTo>
                  <a:pt x="599771" y="520446"/>
                </a:lnTo>
                <a:cubicBezTo>
                  <a:pt x="615011" y="543306"/>
                  <a:pt x="612725" y="573786"/>
                  <a:pt x="593675" y="593598"/>
                </a:cubicBezTo>
                <a:cubicBezTo>
                  <a:pt x="574625" y="612648"/>
                  <a:pt x="544145" y="615696"/>
                  <a:pt x="522047" y="599694"/>
                </a:cubicBezTo>
                <a:lnTo>
                  <a:pt x="521285" y="600456"/>
                </a:lnTo>
                <a:lnTo>
                  <a:pt x="514427" y="593598"/>
                </a:lnTo>
                <a:lnTo>
                  <a:pt x="323927" y="403098"/>
                </a:lnTo>
                <a:close/>
                <a:moveTo>
                  <a:pt x="513832" y="643"/>
                </a:moveTo>
                <a:cubicBezTo>
                  <a:pt x="523285" y="1381"/>
                  <a:pt x="532715" y="3429"/>
                  <a:pt x="541859" y="6858"/>
                </a:cubicBezTo>
                <a:lnTo>
                  <a:pt x="480137" y="68580"/>
                </a:lnTo>
                <a:lnTo>
                  <a:pt x="492329" y="116586"/>
                </a:lnTo>
                <a:lnTo>
                  <a:pt x="541097" y="129540"/>
                </a:lnTo>
                <a:lnTo>
                  <a:pt x="602819" y="67818"/>
                </a:lnTo>
                <a:cubicBezTo>
                  <a:pt x="617297" y="104394"/>
                  <a:pt x="608915" y="146304"/>
                  <a:pt x="583007" y="175260"/>
                </a:cubicBezTo>
                <a:cubicBezTo>
                  <a:pt x="556337" y="204216"/>
                  <a:pt x="516713" y="215646"/>
                  <a:pt x="478613" y="205740"/>
                </a:cubicBezTo>
                <a:lnTo>
                  <a:pt x="89993" y="594360"/>
                </a:lnTo>
                <a:cubicBezTo>
                  <a:pt x="76277" y="608076"/>
                  <a:pt x="57227" y="613410"/>
                  <a:pt x="38939" y="608838"/>
                </a:cubicBezTo>
                <a:cubicBezTo>
                  <a:pt x="20651" y="604266"/>
                  <a:pt x="6173" y="589788"/>
                  <a:pt x="1601" y="571500"/>
                </a:cubicBezTo>
                <a:cubicBezTo>
                  <a:pt x="-2971" y="553212"/>
                  <a:pt x="2363" y="533400"/>
                  <a:pt x="16079" y="520446"/>
                </a:cubicBezTo>
                <a:lnTo>
                  <a:pt x="404699" y="131826"/>
                </a:lnTo>
                <a:cubicBezTo>
                  <a:pt x="394793" y="93726"/>
                  <a:pt x="406223" y="54102"/>
                  <a:pt x="435179" y="27432"/>
                </a:cubicBezTo>
                <a:cubicBezTo>
                  <a:pt x="456896" y="8001"/>
                  <a:pt x="485471" y="-1572"/>
                  <a:pt x="513832" y="643"/>
                </a:cubicBezTo>
                <a:close/>
                <a:moveTo>
                  <a:pt x="26747" y="0"/>
                </a:moveTo>
                <a:lnTo>
                  <a:pt x="92279" y="52578"/>
                </a:lnTo>
                <a:lnTo>
                  <a:pt x="112091" y="89154"/>
                </a:lnTo>
                <a:lnTo>
                  <a:pt x="111329" y="89916"/>
                </a:lnTo>
                <a:lnTo>
                  <a:pt x="256871" y="235458"/>
                </a:lnTo>
                <a:lnTo>
                  <a:pt x="235535" y="256794"/>
                </a:lnTo>
                <a:lnTo>
                  <a:pt x="89993" y="111252"/>
                </a:lnTo>
                <a:lnTo>
                  <a:pt x="89231" y="112014"/>
                </a:lnTo>
                <a:lnTo>
                  <a:pt x="52655" y="92202"/>
                </a:lnTo>
                <a:lnTo>
                  <a:pt x="77" y="26670"/>
                </a:lnTo>
                <a:close/>
              </a:path>
            </a:pathLst>
          </a:custGeom>
          <a:solidFill>
            <a:schemeClr val="bg1"/>
          </a:solidFill>
          <a:ln w="7541" cap="flat">
            <a:noFill/>
            <a:prstDash val="solid"/>
            <a:miter/>
          </a:ln>
          <a:effectLst>
            <a:outerShdw blurRad="50800" dist="38100" dir="2700000" algn="tl" rotWithShape="0">
              <a:prstClr val="black">
                <a:alpha val="40000"/>
              </a:prstClr>
            </a:outerShdw>
          </a:effectLst>
        </p:spPr>
        <p:txBody>
          <a:bodyPr rtlCol="0" anchor="ctr"/>
          <a:lstStyle/>
          <a:p>
            <a:endParaRPr lang="en-US" dirty="0"/>
          </a:p>
        </p:txBody>
      </p:sp>
      <p:sp>
        <p:nvSpPr>
          <p:cNvPr id="47" name="Rectangle 46"/>
          <p:cNvSpPr/>
          <p:nvPr/>
        </p:nvSpPr>
        <p:spPr>
          <a:xfrm>
            <a:off x="8754360" y="4877300"/>
            <a:ext cx="2819611" cy="1092607"/>
          </a:xfrm>
          <a:prstGeom prst="rect">
            <a:avLst/>
          </a:prstGeom>
        </p:spPr>
        <p:txBody>
          <a:bodyPr wrap="square">
            <a:spAutoFit/>
          </a:bodyPr>
          <a:lstStyle/>
          <a:p>
            <a:pPr algn="ctr"/>
            <a:r>
              <a:rPr lang="ka-GE" sz="1300" dirty="0">
                <a:solidFill>
                  <a:srgbClr val="0F8370"/>
                </a:solidFill>
                <a:latin typeface="BPG Banner ExtraSquare Caps" panose="02060504020202060204" pitchFamily="18" charset="0"/>
              </a:rPr>
              <a:t>ცენტრალიზებული შესყიდვის ნაცვლად პროგრამული უზრუნველყოფა არამატერიალიზებული ვაუჩერით</a:t>
            </a:r>
            <a:endParaRPr lang="en-US" sz="1300" dirty="0">
              <a:solidFill>
                <a:srgbClr val="0F8370"/>
              </a:solidFill>
              <a:latin typeface="BPG Banner ExtraSquare Caps" panose="02060504020202060204" pitchFamily="18" charset="0"/>
            </a:endParaRPr>
          </a:p>
        </p:txBody>
      </p:sp>
      <p:sp>
        <p:nvSpPr>
          <p:cNvPr id="48" name="Rectangle 47"/>
          <p:cNvSpPr/>
          <p:nvPr/>
        </p:nvSpPr>
        <p:spPr>
          <a:xfrm>
            <a:off x="1192565" y="4657010"/>
            <a:ext cx="2868041" cy="1092607"/>
          </a:xfrm>
          <a:prstGeom prst="rect">
            <a:avLst/>
          </a:prstGeom>
        </p:spPr>
        <p:txBody>
          <a:bodyPr wrap="square">
            <a:spAutoFit/>
          </a:bodyPr>
          <a:lstStyle/>
          <a:p>
            <a:pPr algn="ctr"/>
            <a:r>
              <a:rPr lang="ka-GE" sz="1300" dirty="0">
                <a:solidFill>
                  <a:srgbClr val="0F8370"/>
                </a:solidFill>
                <a:latin typeface="BPG Banner ExtraSquare Caps" panose="02060504020202060204" pitchFamily="18" charset="0"/>
              </a:rPr>
              <a:t>საყოველთაო </a:t>
            </a:r>
            <a:r>
              <a:rPr lang="ka-GE" sz="1300" dirty="0" smtClean="0">
                <a:solidFill>
                  <a:srgbClr val="0F8370"/>
                </a:solidFill>
                <a:latin typeface="BPG Banner ExtraSquare Caps" panose="02060504020202060204" pitchFamily="18" charset="0"/>
              </a:rPr>
              <a:t>ჯანდაცვის პროგრამის </a:t>
            </a:r>
            <a:r>
              <a:rPr lang="ka-GE" sz="1300" dirty="0">
                <a:solidFill>
                  <a:srgbClr val="0F8370"/>
                </a:solidFill>
                <a:latin typeface="BPG Banner ExtraSquare Caps" panose="02060504020202060204" pitchFamily="18" charset="0"/>
              </a:rPr>
              <a:t>მედიკამენტების კომპონენტის გადახედვა და სიის სინქრონიზაცია „35 მედიკამენტის“ ნუსხასთან</a:t>
            </a:r>
            <a:endParaRPr lang="en-US" sz="1300" dirty="0">
              <a:solidFill>
                <a:srgbClr val="0F8370"/>
              </a:solidFill>
              <a:latin typeface="BPG Banner ExtraSquare Caps" panose="02060504020202060204" pitchFamily="18" charset="0"/>
            </a:endParaRPr>
          </a:p>
        </p:txBody>
      </p:sp>
      <p:sp>
        <p:nvSpPr>
          <p:cNvPr id="49" name="Rectangle 48"/>
          <p:cNvSpPr/>
          <p:nvPr/>
        </p:nvSpPr>
        <p:spPr>
          <a:xfrm>
            <a:off x="1192565" y="1502461"/>
            <a:ext cx="2863752" cy="1092607"/>
          </a:xfrm>
          <a:prstGeom prst="rect">
            <a:avLst/>
          </a:prstGeom>
        </p:spPr>
        <p:txBody>
          <a:bodyPr wrap="square">
            <a:spAutoFit/>
          </a:bodyPr>
          <a:lstStyle/>
          <a:p>
            <a:pPr algn="ctr"/>
            <a:r>
              <a:rPr lang="ka-GE" sz="1300" dirty="0" smtClean="0">
                <a:solidFill>
                  <a:srgbClr val="0F8370"/>
                </a:solidFill>
                <a:latin typeface="BPG Banner ExtraSquare Caps" panose="02060504020202060204" pitchFamily="18" charset="0"/>
              </a:rPr>
              <a:t>ქრონიკული მედიკამენტების პროგრამის </a:t>
            </a:r>
            <a:r>
              <a:rPr lang="ka-GE" sz="1300" dirty="0">
                <a:solidFill>
                  <a:srgbClr val="0F8370"/>
                </a:solidFill>
                <a:latin typeface="BPG Banner ExtraSquare Caps" panose="02060504020202060204" pitchFamily="18" charset="0"/>
              </a:rPr>
              <a:t>ინტეგრაცია საყოველთაო </a:t>
            </a:r>
            <a:r>
              <a:rPr lang="ka-GE" sz="1300" dirty="0" smtClean="0">
                <a:solidFill>
                  <a:srgbClr val="0F8370"/>
                </a:solidFill>
                <a:latin typeface="BPG Banner ExtraSquare Caps" panose="02060504020202060204" pitchFamily="18" charset="0"/>
              </a:rPr>
              <a:t>ჯანდაცვის </a:t>
            </a:r>
            <a:r>
              <a:rPr lang="ka-GE" sz="1300" dirty="0">
                <a:solidFill>
                  <a:srgbClr val="0F8370"/>
                </a:solidFill>
                <a:latin typeface="BPG Banner ExtraSquare Caps" panose="02060504020202060204" pitchFamily="18" charset="0"/>
              </a:rPr>
              <a:t>პროგრამაში </a:t>
            </a:r>
            <a:r>
              <a:rPr lang="ka-GE" sz="1300" dirty="0" smtClean="0">
                <a:solidFill>
                  <a:srgbClr val="0F8370"/>
                </a:solidFill>
                <a:latin typeface="BPG Banner ExtraSquare Caps" panose="02060504020202060204" pitchFamily="18" charset="0"/>
              </a:rPr>
              <a:t>- ქვეკომპონენტის </a:t>
            </a:r>
            <a:r>
              <a:rPr lang="ka-GE" sz="1300" dirty="0">
                <a:solidFill>
                  <a:srgbClr val="0F8370"/>
                </a:solidFill>
                <a:latin typeface="BPG Banner ExtraSquare Caps" panose="02060504020202060204" pitchFamily="18" charset="0"/>
              </a:rPr>
              <a:t>სახით</a:t>
            </a:r>
            <a:endParaRPr lang="en-US" sz="1300" dirty="0">
              <a:solidFill>
                <a:srgbClr val="0F8370"/>
              </a:solidFill>
              <a:latin typeface="BPG Banner ExtraSquare Caps" panose="02060504020202060204" pitchFamily="18" charset="0"/>
            </a:endParaRPr>
          </a:p>
        </p:txBody>
      </p:sp>
      <p:sp>
        <p:nvSpPr>
          <p:cNvPr id="50" name="Rectangle 49"/>
          <p:cNvSpPr/>
          <p:nvPr/>
        </p:nvSpPr>
        <p:spPr>
          <a:xfrm>
            <a:off x="8428312" y="1760872"/>
            <a:ext cx="3466946" cy="692497"/>
          </a:xfrm>
          <a:prstGeom prst="rect">
            <a:avLst/>
          </a:prstGeom>
        </p:spPr>
        <p:txBody>
          <a:bodyPr wrap="square">
            <a:spAutoFit/>
          </a:bodyPr>
          <a:lstStyle/>
          <a:p>
            <a:pPr algn="ctr"/>
            <a:r>
              <a:rPr lang="ka-GE" sz="1300" dirty="0">
                <a:solidFill>
                  <a:srgbClr val="0F8370"/>
                </a:solidFill>
                <a:latin typeface="BPG Banner ExtraSquare Caps" panose="02060504020202060204" pitchFamily="18" charset="0"/>
              </a:rPr>
              <a:t>საქართველოს ფარმაცევტულ ბაზარზე დაშვების უფლების მქონე, დაშვებული შეფუთვა-მარკირებით; </a:t>
            </a:r>
            <a:endParaRPr lang="en-US" sz="1300" dirty="0">
              <a:solidFill>
                <a:srgbClr val="0F8370"/>
              </a:solidFill>
              <a:latin typeface="BPG Banner ExtraSquare Caps" panose="02060504020202060204" pitchFamily="18" charset="0"/>
            </a:endParaRPr>
          </a:p>
        </p:txBody>
      </p:sp>
      <p:sp>
        <p:nvSpPr>
          <p:cNvPr id="51" name="Rectangle 50"/>
          <p:cNvSpPr/>
          <p:nvPr/>
        </p:nvSpPr>
        <p:spPr>
          <a:xfrm>
            <a:off x="8520128" y="3119031"/>
            <a:ext cx="3283314" cy="1092607"/>
          </a:xfrm>
          <a:prstGeom prst="rect">
            <a:avLst/>
          </a:prstGeom>
        </p:spPr>
        <p:txBody>
          <a:bodyPr wrap="square">
            <a:spAutoFit/>
          </a:bodyPr>
          <a:lstStyle/>
          <a:p>
            <a:pPr algn="ctr"/>
            <a:r>
              <a:rPr lang="x-none" sz="1300" dirty="0">
                <a:solidFill>
                  <a:srgbClr val="0F8370"/>
                </a:solidFill>
                <a:latin typeface="BPG Banner ExtraSquare Caps" panose="02060504020202060204" pitchFamily="18" charset="0"/>
              </a:rPr>
              <a:t>ფარმაცევტული პროდუქტის შეუფერხებელი მიწოდება </a:t>
            </a:r>
            <a:r>
              <a:rPr lang="x-none" sz="1300" dirty="0" smtClean="0">
                <a:solidFill>
                  <a:srgbClr val="0F8370"/>
                </a:solidFill>
                <a:latin typeface="BPG Banner ExtraSquare Caps" panose="02060504020202060204" pitchFamily="18" charset="0"/>
              </a:rPr>
              <a:t>თბილისსა </a:t>
            </a:r>
            <a:r>
              <a:rPr lang="x-none" sz="1300" dirty="0">
                <a:solidFill>
                  <a:srgbClr val="0F8370"/>
                </a:solidFill>
                <a:latin typeface="BPG Banner ExtraSquare Caps" panose="02060504020202060204" pitchFamily="18" charset="0"/>
              </a:rPr>
              <a:t>და რეგიონებში საკუთარი ან/და ქვეკონტრაქტორი ფარმაცევტული ქსელის მეშვეობით</a:t>
            </a:r>
            <a:endParaRPr lang="en-US" sz="1300" dirty="0">
              <a:solidFill>
                <a:srgbClr val="0F8370"/>
              </a:solidFill>
              <a:latin typeface="BPG Banner ExtraSquare Caps" panose="02060504020202060204" pitchFamily="18" charset="0"/>
            </a:endParaRPr>
          </a:p>
        </p:txBody>
      </p:sp>
      <p:sp>
        <p:nvSpPr>
          <p:cNvPr id="52" name="Rectangle 51"/>
          <p:cNvSpPr/>
          <p:nvPr/>
        </p:nvSpPr>
        <p:spPr>
          <a:xfrm>
            <a:off x="838673" y="3112574"/>
            <a:ext cx="3564478" cy="1292662"/>
          </a:xfrm>
          <a:prstGeom prst="rect">
            <a:avLst/>
          </a:prstGeom>
        </p:spPr>
        <p:txBody>
          <a:bodyPr wrap="square">
            <a:spAutoFit/>
          </a:bodyPr>
          <a:lstStyle/>
          <a:p>
            <a:pPr algn="ctr"/>
            <a:r>
              <a:rPr lang="x-none" sz="1300" dirty="0" smtClean="0">
                <a:solidFill>
                  <a:srgbClr val="0F8370"/>
                </a:solidFill>
                <a:latin typeface="BPG Banner ExtraSquare Caps" panose="02060504020202060204" pitchFamily="18" charset="0"/>
              </a:rPr>
              <a:t>პროგრამით გათვალისწინებულ მედიკამენტებს უნდა გააჩნდეს მწარმოებლის </a:t>
            </a:r>
            <a:r>
              <a:rPr lang="x-none" sz="1300" dirty="0">
                <a:solidFill>
                  <a:srgbClr val="0F8370"/>
                </a:solidFill>
                <a:latin typeface="BPG Banner ExtraSquare Caps" panose="02060504020202060204" pitchFamily="18" charset="0"/>
              </a:rPr>
              <a:t>სპეციფიკაციით </a:t>
            </a:r>
            <a:r>
              <a:rPr lang="x-none" sz="1300" dirty="0" smtClean="0">
                <a:solidFill>
                  <a:srgbClr val="0F8370"/>
                </a:solidFill>
                <a:latin typeface="BPG Banner ExtraSquare Caps" panose="02060504020202060204" pitchFamily="18" charset="0"/>
              </a:rPr>
              <a:t>განსაზღვრული ყველა</a:t>
            </a:r>
            <a:r>
              <a:rPr lang="tr-TR" sz="1300" dirty="0" smtClean="0">
                <a:solidFill>
                  <a:srgbClr val="0F8370"/>
                </a:solidFill>
                <a:latin typeface="BPG Banner ExtraSquare Caps" panose="02060504020202060204" pitchFamily="18" charset="0"/>
              </a:rPr>
              <a:t> </a:t>
            </a:r>
            <a:r>
              <a:rPr lang="ka-GE" sz="1300" dirty="0" smtClean="0">
                <a:solidFill>
                  <a:srgbClr val="0F8370"/>
                </a:solidFill>
                <a:latin typeface="BPG Banner ExtraSquare Caps" panose="02060504020202060204" pitchFamily="18" charset="0"/>
              </a:rPr>
              <a:t>მოთხოვნის დამადასტურებელი სერთიფიკატი </a:t>
            </a:r>
            <a:r>
              <a:rPr lang="ka-GE" sz="1300" dirty="0">
                <a:solidFill>
                  <a:srgbClr val="0F8370"/>
                </a:solidFill>
                <a:latin typeface="BPG Banner ExtraSquare Caps" panose="02060504020202060204" pitchFamily="18" charset="0"/>
              </a:rPr>
              <a:t>(CPP) </a:t>
            </a:r>
            <a:endParaRPr lang="en-US" sz="1300" dirty="0">
              <a:solidFill>
                <a:srgbClr val="0F8370"/>
              </a:solidFill>
              <a:latin typeface="BPG Banner ExtraSquare Caps" panose="02060504020202060204" pitchFamily="18" charset="0"/>
            </a:endParaRPr>
          </a:p>
        </p:txBody>
      </p:sp>
      <p:grpSp>
        <p:nvGrpSpPr>
          <p:cNvPr id="54" name="Group 53">
            <a:extLst>
              <a:ext uri="{FF2B5EF4-FFF2-40B4-BE49-F238E27FC236}">
                <a16:creationId xmlns="" xmlns:a16="http://schemas.microsoft.com/office/drawing/2014/main" id="{7965E18F-60EF-404A-A08B-D618FEAC6C9B}"/>
              </a:ext>
            </a:extLst>
          </p:cNvPr>
          <p:cNvGrpSpPr/>
          <p:nvPr/>
        </p:nvGrpSpPr>
        <p:grpSpPr>
          <a:xfrm>
            <a:off x="7139774" y="2094603"/>
            <a:ext cx="659109" cy="978352"/>
            <a:chOff x="5750036" y="2475728"/>
            <a:chExt cx="862601" cy="1288856"/>
          </a:xfrm>
          <a:solidFill>
            <a:srgbClr val="7030A0"/>
          </a:solidFill>
          <a:effectLst>
            <a:outerShdw blurRad="50800" dist="38100" dir="2700000" algn="tl" rotWithShape="0">
              <a:prstClr val="black">
                <a:alpha val="40000"/>
              </a:prstClr>
            </a:outerShdw>
          </a:effectLst>
        </p:grpSpPr>
        <p:pic>
          <p:nvPicPr>
            <p:cNvPr id="55" name="Graphic 10" descr="Transfer">
              <a:extLst>
                <a:ext uri="{FF2B5EF4-FFF2-40B4-BE49-F238E27FC236}">
                  <a16:creationId xmlns="" xmlns:a16="http://schemas.microsoft.com/office/drawing/2014/main" id="{554F7CAD-F474-654D-99A3-9BA0535D39F7}"/>
                </a:ext>
              </a:extLst>
            </p:cNvPr>
            <p:cNvPicPr>
              <a:picLocks noChangeAspect="1"/>
            </p:cNvPicPr>
            <p:nvPr/>
          </p:nvPicPr>
          <p:blipFill>
            <a:blip r:embed="rId3">
              <a:extLst>
                <a:ext uri="{96DAC541-7B7A-43D3-8B79-37D633B846F1}">
                  <asvg:svgBlip xmlns="" xmlns:asvg="http://schemas.microsoft.com/office/drawing/2016/SVG/main" r:embed="rId8"/>
                </a:ext>
              </a:extLst>
            </a:blip>
            <a:stretch>
              <a:fillRect/>
            </a:stretch>
          </p:blipFill>
          <p:spPr>
            <a:xfrm>
              <a:off x="5750036" y="3005309"/>
              <a:ext cx="759274" cy="759275"/>
            </a:xfrm>
            <a:prstGeom prst="rect">
              <a:avLst/>
            </a:prstGeom>
          </p:spPr>
        </p:pic>
        <p:pic>
          <p:nvPicPr>
            <p:cNvPr id="56" name="Graphic 12" descr="Medicine">
              <a:extLst>
                <a:ext uri="{FF2B5EF4-FFF2-40B4-BE49-F238E27FC236}">
                  <a16:creationId xmlns="" xmlns:a16="http://schemas.microsoft.com/office/drawing/2014/main" id="{4841B5EE-3FDF-C348-BE3C-3B84F413B6E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809473" y="2475728"/>
              <a:ext cx="803164" cy="803164"/>
            </a:xfrm>
            <a:prstGeom prst="rect">
              <a:avLst/>
            </a:prstGeom>
          </p:spPr>
        </p:pic>
      </p:grpSp>
      <p:pic>
        <p:nvPicPr>
          <p:cNvPr id="57" name="Content Placeholder 4" descr="Label">
            <a:extLst>
              <a:ext uri="{FF2B5EF4-FFF2-40B4-BE49-F238E27FC236}">
                <a16:creationId xmlns="" xmlns:a16="http://schemas.microsoft.com/office/drawing/2014/main" id="{C4D990C9-44A2-6E49-8800-30EA6E942CC9}"/>
              </a:ext>
            </a:extLst>
          </p:cNvPr>
          <p:cNvPicPr>
            <a:picLocks noChangeAspect="1"/>
          </p:cNvPicPr>
          <p:nvPr/>
        </p:nvPicPr>
        <p:blipFill>
          <a:blip r:embed="rId11">
            <a:extLst>
              <a:ext uri="{96DAC541-7B7A-43D3-8B79-37D633B846F1}">
                <asvg:svgBlip xmlns="" xmlns:asvg="http://schemas.microsoft.com/office/drawing/2016/SVG/main" r:embed="rId4"/>
              </a:ext>
            </a:extLst>
          </a:blip>
          <a:stretch>
            <a:fillRect/>
          </a:stretch>
        </p:blipFill>
        <p:spPr>
          <a:xfrm>
            <a:off x="4833075" y="3989540"/>
            <a:ext cx="1167090" cy="1167090"/>
          </a:xfrm>
          <a:prstGeom prst="rect">
            <a:avLst/>
          </a:prstGeom>
          <a:effectLst>
            <a:outerShdw blurRad="50800" dist="38100" dir="2700000" algn="tl" rotWithShape="0">
              <a:prstClr val="black">
                <a:alpha val="40000"/>
              </a:prstClr>
            </a:outerShdw>
          </a:effectLst>
        </p:spPr>
      </p:pic>
      <p:pic>
        <p:nvPicPr>
          <p:cNvPr id="58" name="Graphic 16" descr="First aid kit">
            <a:extLst>
              <a:ext uri="{FF2B5EF4-FFF2-40B4-BE49-F238E27FC236}">
                <a16:creationId xmlns="" xmlns:a16="http://schemas.microsoft.com/office/drawing/2014/main" id="{DEA888C8-3AB9-E845-A244-A1F50F26FD7B}"/>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4487862" y="1616244"/>
            <a:ext cx="951648" cy="9516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07641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6563" y="987366"/>
            <a:ext cx="10969943" cy="711081"/>
          </a:xfrm>
          <a:prstGeom prst="rect">
            <a:avLst/>
          </a:prstGeom>
        </p:spPr>
        <p:txBody>
          <a:bodyPr vert="horz" lIns="121899" tIns="60949" rIns="121899" bIns="60949" rtlCol="0" anchor="t">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pPr algn="ctr"/>
            <a:r>
              <a:rPr lang="ka-GE" sz="4800" dirty="0" smtClean="0">
                <a:solidFill>
                  <a:srgbClr val="0F8370"/>
                </a:solidFill>
                <a:latin typeface="BPG Banner ExtraSquare Caps" panose="02060504020202060204" pitchFamily="18" charset="0"/>
              </a:rPr>
              <a:t>სამომავლო გეგმები</a:t>
            </a:r>
            <a:endParaRPr lang="en-US" sz="4800" dirty="0">
              <a:solidFill>
                <a:srgbClr val="0F8370"/>
              </a:solidFill>
              <a:latin typeface="BPG Banner ExtraSquare Caps" panose="02060504020202060204" pitchFamily="18" charset="0"/>
            </a:endParaRPr>
          </a:p>
        </p:txBody>
      </p:sp>
      <p:sp>
        <p:nvSpPr>
          <p:cNvPr id="71" name="Freeform: Shape 33">
            <a:extLst>
              <a:ext uri="{FF2B5EF4-FFF2-40B4-BE49-F238E27FC236}">
                <a16:creationId xmlns:a16="http://schemas.microsoft.com/office/drawing/2014/main" xmlns="" id="{281841EF-535E-4385-9811-D8E838A4B1E9}"/>
              </a:ext>
            </a:extLst>
          </p:cNvPr>
          <p:cNvSpPr/>
          <p:nvPr/>
        </p:nvSpPr>
        <p:spPr>
          <a:xfrm>
            <a:off x="1850834" y="2529796"/>
            <a:ext cx="2958828" cy="4364375"/>
          </a:xfrm>
          <a:custGeom>
            <a:avLst/>
            <a:gdLst>
              <a:gd name="connsiteX0" fmla="*/ 990327 w 1895202"/>
              <a:gd name="connsiteY0" fmla="*/ 0 h 4364375"/>
              <a:gd name="connsiteX1" fmla="*/ 1895202 w 1895202"/>
              <a:gd name="connsiteY1" fmla="*/ 0 h 4364375"/>
              <a:gd name="connsiteX2" fmla="*/ 1895202 w 1895202"/>
              <a:gd name="connsiteY2" fmla="*/ 1047762 h 4364375"/>
              <a:gd name="connsiteX3" fmla="*/ 1473723 w 1895202"/>
              <a:gd name="connsiteY3" fmla="*/ 1047762 h 4364375"/>
              <a:gd name="connsiteX4" fmla="*/ 650793 w 1895202"/>
              <a:gd name="connsiteY4" fmla="*/ 2790486 h 4364375"/>
              <a:gd name="connsiteX5" fmla="*/ 1351458 w 1895202"/>
              <a:gd name="connsiteY5" fmla="*/ 2790486 h 4364375"/>
              <a:gd name="connsiteX6" fmla="*/ 1351458 w 1895202"/>
              <a:gd name="connsiteY6" fmla="*/ 4364375 h 4364375"/>
              <a:gd name="connsiteX7" fmla="*/ 0 w 1895202"/>
              <a:gd name="connsiteY7" fmla="*/ 4364375 h 4364375"/>
              <a:gd name="connsiteX8" fmla="*/ 0 w 1895202"/>
              <a:gd name="connsiteY8" fmla="*/ 2790486 h 4364375"/>
              <a:gd name="connsiteX9" fmla="*/ 423268 w 1895202"/>
              <a:gd name="connsiteY9" fmla="*/ 2790486 h 4364375"/>
              <a:gd name="connsiteX10" fmla="*/ 1246199 w 1895202"/>
              <a:gd name="connsiteY10" fmla="*/ 1047762 h 4364375"/>
              <a:gd name="connsiteX11" fmla="*/ 990327 w 1895202"/>
              <a:gd name="connsiteY11" fmla="*/ 1047762 h 4364375"/>
              <a:gd name="connsiteX0" fmla="*/ 990327 w 1895202"/>
              <a:gd name="connsiteY0" fmla="*/ 0 h 4364375"/>
              <a:gd name="connsiteX1" fmla="*/ 1895202 w 1895202"/>
              <a:gd name="connsiteY1" fmla="*/ 0 h 4364375"/>
              <a:gd name="connsiteX2" fmla="*/ 1895202 w 1895202"/>
              <a:gd name="connsiteY2" fmla="*/ 1047762 h 4364375"/>
              <a:gd name="connsiteX3" fmla="*/ 1473723 w 1895202"/>
              <a:gd name="connsiteY3" fmla="*/ 1047762 h 4364375"/>
              <a:gd name="connsiteX4" fmla="*/ 650793 w 1895202"/>
              <a:gd name="connsiteY4" fmla="*/ 2790486 h 4364375"/>
              <a:gd name="connsiteX5" fmla="*/ 1351458 w 1895202"/>
              <a:gd name="connsiteY5" fmla="*/ 2790486 h 4364375"/>
              <a:gd name="connsiteX6" fmla="*/ 1351458 w 1895202"/>
              <a:gd name="connsiteY6" fmla="*/ 4364375 h 4364375"/>
              <a:gd name="connsiteX7" fmla="*/ 0 w 1895202"/>
              <a:gd name="connsiteY7" fmla="*/ 4364375 h 4364375"/>
              <a:gd name="connsiteX8" fmla="*/ 0 w 1895202"/>
              <a:gd name="connsiteY8" fmla="*/ 2790486 h 4364375"/>
              <a:gd name="connsiteX9" fmla="*/ 423268 w 1895202"/>
              <a:gd name="connsiteY9" fmla="*/ 2790486 h 4364375"/>
              <a:gd name="connsiteX10" fmla="*/ 990327 w 1895202"/>
              <a:gd name="connsiteY10" fmla="*/ 1047762 h 4364375"/>
              <a:gd name="connsiteX11" fmla="*/ 990327 w 1895202"/>
              <a:gd name="connsiteY11" fmla="*/ 0 h 4364375"/>
              <a:gd name="connsiteX0" fmla="*/ 990327 w 1895202"/>
              <a:gd name="connsiteY0" fmla="*/ 0 h 4364375"/>
              <a:gd name="connsiteX1" fmla="*/ 1895202 w 1895202"/>
              <a:gd name="connsiteY1" fmla="*/ 0 h 4364375"/>
              <a:gd name="connsiteX2" fmla="*/ 1895202 w 1895202"/>
              <a:gd name="connsiteY2" fmla="*/ 1047762 h 4364375"/>
              <a:gd name="connsiteX3" fmla="*/ 650793 w 1895202"/>
              <a:gd name="connsiteY3" fmla="*/ 2790486 h 4364375"/>
              <a:gd name="connsiteX4" fmla="*/ 1351458 w 1895202"/>
              <a:gd name="connsiteY4" fmla="*/ 2790486 h 4364375"/>
              <a:gd name="connsiteX5" fmla="*/ 1351458 w 1895202"/>
              <a:gd name="connsiteY5" fmla="*/ 4364375 h 4364375"/>
              <a:gd name="connsiteX6" fmla="*/ 0 w 1895202"/>
              <a:gd name="connsiteY6" fmla="*/ 4364375 h 4364375"/>
              <a:gd name="connsiteX7" fmla="*/ 0 w 1895202"/>
              <a:gd name="connsiteY7" fmla="*/ 2790486 h 4364375"/>
              <a:gd name="connsiteX8" fmla="*/ 423268 w 1895202"/>
              <a:gd name="connsiteY8" fmla="*/ 2790486 h 4364375"/>
              <a:gd name="connsiteX9" fmla="*/ 990327 w 1895202"/>
              <a:gd name="connsiteY9" fmla="*/ 1047762 h 4364375"/>
              <a:gd name="connsiteX10" fmla="*/ 990327 w 1895202"/>
              <a:gd name="connsiteY10" fmla="*/ 0 h 4364375"/>
              <a:gd name="connsiteX0" fmla="*/ 990327 w 1895202"/>
              <a:gd name="connsiteY0" fmla="*/ 0 h 4364375"/>
              <a:gd name="connsiteX1" fmla="*/ 1895202 w 1895202"/>
              <a:gd name="connsiteY1" fmla="*/ 0 h 4364375"/>
              <a:gd name="connsiteX2" fmla="*/ 1895202 w 1895202"/>
              <a:gd name="connsiteY2" fmla="*/ 1047762 h 4364375"/>
              <a:gd name="connsiteX3" fmla="*/ 650793 w 1895202"/>
              <a:gd name="connsiteY3" fmla="*/ 2790486 h 4364375"/>
              <a:gd name="connsiteX4" fmla="*/ 1351458 w 1895202"/>
              <a:gd name="connsiteY4" fmla="*/ 2790486 h 4364375"/>
              <a:gd name="connsiteX5" fmla="*/ 1351458 w 1895202"/>
              <a:gd name="connsiteY5" fmla="*/ 4364375 h 4364375"/>
              <a:gd name="connsiteX6" fmla="*/ 0 w 1895202"/>
              <a:gd name="connsiteY6" fmla="*/ 4364375 h 4364375"/>
              <a:gd name="connsiteX7" fmla="*/ 0 w 1895202"/>
              <a:gd name="connsiteY7" fmla="*/ 2790486 h 4364375"/>
              <a:gd name="connsiteX8" fmla="*/ 990327 w 1895202"/>
              <a:gd name="connsiteY8" fmla="*/ 1047762 h 4364375"/>
              <a:gd name="connsiteX9" fmla="*/ 990327 w 1895202"/>
              <a:gd name="connsiteY9" fmla="*/ 0 h 4364375"/>
              <a:gd name="connsiteX0" fmla="*/ 990327 w 1895202"/>
              <a:gd name="connsiteY0" fmla="*/ 0 h 4364375"/>
              <a:gd name="connsiteX1" fmla="*/ 1895202 w 1895202"/>
              <a:gd name="connsiteY1" fmla="*/ 0 h 4364375"/>
              <a:gd name="connsiteX2" fmla="*/ 1895202 w 1895202"/>
              <a:gd name="connsiteY2" fmla="*/ 1047762 h 4364375"/>
              <a:gd name="connsiteX3" fmla="*/ 1351458 w 1895202"/>
              <a:gd name="connsiteY3" fmla="*/ 2790486 h 4364375"/>
              <a:gd name="connsiteX4" fmla="*/ 1351458 w 1895202"/>
              <a:gd name="connsiteY4" fmla="*/ 4364375 h 4364375"/>
              <a:gd name="connsiteX5" fmla="*/ 0 w 1895202"/>
              <a:gd name="connsiteY5" fmla="*/ 4364375 h 4364375"/>
              <a:gd name="connsiteX6" fmla="*/ 0 w 1895202"/>
              <a:gd name="connsiteY6" fmla="*/ 2790486 h 4364375"/>
              <a:gd name="connsiteX7" fmla="*/ 990327 w 1895202"/>
              <a:gd name="connsiteY7" fmla="*/ 1047762 h 4364375"/>
              <a:gd name="connsiteX8" fmla="*/ 990327 w 1895202"/>
              <a:gd name="connsiteY8" fmla="*/ 0 h 436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202" h="4364375">
                <a:moveTo>
                  <a:pt x="990327" y="0"/>
                </a:moveTo>
                <a:lnTo>
                  <a:pt x="1895202" y="0"/>
                </a:lnTo>
                <a:lnTo>
                  <a:pt x="1895202" y="1047762"/>
                </a:lnTo>
                <a:lnTo>
                  <a:pt x="1351458" y="2790486"/>
                </a:lnTo>
                <a:lnTo>
                  <a:pt x="1351458" y="4364375"/>
                </a:lnTo>
                <a:lnTo>
                  <a:pt x="0" y="4364375"/>
                </a:lnTo>
                <a:lnTo>
                  <a:pt x="0" y="2790486"/>
                </a:lnTo>
                <a:lnTo>
                  <a:pt x="990327" y="1047762"/>
                </a:lnTo>
                <a:lnTo>
                  <a:pt x="990327" y="0"/>
                </a:lnTo>
                <a:close/>
              </a:path>
            </a:pathLst>
          </a:custGeom>
          <a:solidFill>
            <a:srgbClr val="F7931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panose="020F0502020204030204"/>
            </a:endParaRPr>
          </a:p>
        </p:txBody>
      </p:sp>
      <p:sp>
        <p:nvSpPr>
          <p:cNvPr id="72" name="Freeform: Shape 34">
            <a:extLst>
              <a:ext uri="{FF2B5EF4-FFF2-40B4-BE49-F238E27FC236}">
                <a16:creationId xmlns:a16="http://schemas.microsoft.com/office/drawing/2014/main" xmlns="" id="{16C38A7A-0241-4A7D-B5C2-6FB83E54EF41}"/>
              </a:ext>
            </a:extLst>
          </p:cNvPr>
          <p:cNvSpPr/>
          <p:nvPr/>
        </p:nvSpPr>
        <p:spPr>
          <a:xfrm>
            <a:off x="4475687" y="2529796"/>
            <a:ext cx="2083164" cy="4364375"/>
          </a:xfrm>
          <a:custGeom>
            <a:avLst/>
            <a:gdLst>
              <a:gd name="connsiteX0" fmla="*/ 223292 w 1351458"/>
              <a:gd name="connsiteY0" fmla="*/ 0 h 4364375"/>
              <a:gd name="connsiteX1" fmla="*/ 1128167 w 1351458"/>
              <a:gd name="connsiteY1" fmla="*/ 0 h 4364375"/>
              <a:gd name="connsiteX2" fmla="*/ 1128167 w 1351458"/>
              <a:gd name="connsiteY2" fmla="*/ 1047762 h 4364375"/>
              <a:gd name="connsiteX3" fmla="*/ 743675 w 1351458"/>
              <a:gd name="connsiteY3" fmla="*/ 1047762 h 4364375"/>
              <a:gd name="connsiteX4" fmla="*/ 743675 w 1351458"/>
              <a:gd name="connsiteY4" fmla="*/ 2790486 h 4364375"/>
              <a:gd name="connsiteX5" fmla="*/ 1351458 w 1351458"/>
              <a:gd name="connsiteY5" fmla="*/ 2790486 h 4364375"/>
              <a:gd name="connsiteX6" fmla="*/ 1351458 w 1351458"/>
              <a:gd name="connsiteY6" fmla="*/ 4364375 h 4364375"/>
              <a:gd name="connsiteX7" fmla="*/ 0 w 1351458"/>
              <a:gd name="connsiteY7" fmla="*/ 4364375 h 4364375"/>
              <a:gd name="connsiteX8" fmla="*/ 0 w 1351458"/>
              <a:gd name="connsiteY8" fmla="*/ 2790486 h 4364375"/>
              <a:gd name="connsiteX9" fmla="*/ 537935 w 1351458"/>
              <a:gd name="connsiteY9" fmla="*/ 2790486 h 4364375"/>
              <a:gd name="connsiteX10" fmla="*/ 537935 w 1351458"/>
              <a:gd name="connsiteY10" fmla="*/ 1047762 h 4364375"/>
              <a:gd name="connsiteX11" fmla="*/ 223292 w 1351458"/>
              <a:gd name="connsiteY11" fmla="*/ 1047762 h 4364375"/>
              <a:gd name="connsiteX0" fmla="*/ 223292 w 1351458"/>
              <a:gd name="connsiteY0" fmla="*/ 0 h 4364375"/>
              <a:gd name="connsiteX1" fmla="*/ 1128167 w 1351458"/>
              <a:gd name="connsiteY1" fmla="*/ 0 h 4364375"/>
              <a:gd name="connsiteX2" fmla="*/ 1128167 w 1351458"/>
              <a:gd name="connsiteY2" fmla="*/ 1047762 h 4364375"/>
              <a:gd name="connsiteX3" fmla="*/ 743675 w 1351458"/>
              <a:gd name="connsiteY3" fmla="*/ 1047762 h 4364375"/>
              <a:gd name="connsiteX4" fmla="*/ 743675 w 1351458"/>
              <a:gd name="connsiteY4" fmla="*/ 2790486 h 4364375"/>
              <a:gd name="connsiteX5" fmla="*/ 1351458 w 1351458"/>
              <a:gd name="connsiteY5" fmla="*/ 2790486 h 4364375"/>
              <a:gd name="connsiteX6" fmla="*/ 1351458 w 1351458"/>
              <a:gd name="connsiteY6" fmla="*/ 4364375 h 4364375"/>
              <a:gd name="connsiteX7" fmla="*/ 0 w 1351458"/>
              <a:gd name="connsiteY7" fmla="*/ 4364375 h 4364375"/>
              <a:gd name="connsiteX8" fmla="*/ 0 w 1351458"/>
              <a:gd name="connsiteY8" fmla="*/ 2790486 h 4364375"/>
              <a:gd name="connsiteX9" fmla="*/ 537935 w 1351458"/>
              <a:gd name="connsiteY9" fmla="*/ 2790486 h 4364375"/>
              <a:gd name="connsiteX10" fmla="*/ 223292 w 1351458"/>
              <a:gd name="connsiteY10" fmla="*/ 1047762 h 4364375"/>
              <a:gd name="connsiteX11" fmla="*/ 223292 w 1351458"/>
              <a:gd name="connsiteY11" fmla="*/ 0 h 4364375"/>
              <a:gd name="connsiteX0" fmla="*/ 223292 w 1351458"/>
              <a:gd name="connsiteY0" fmla="*/ 0 h 4364375"/>
              <a:gd name="connsiteX1" fmla="*/ 1128167 w 1351458"/>
              <a:gd name="connsiteY1" fmla="*/ 0 h 4364375"/>
              <a:gd name="connsiteX2" fmla="*/ 1128167 w 1351458"/>
              <a:gd name="connsiteY2" fmla="*/ 1047762 h 4364375"/>
              <a:gd name="connsiteX3" fmla="*/ 743675 w 1351458"/>
              <a:gd name="connsiteY3" fmla="*/ 2790486 h 4364375"/>
              <a:gd name="connsiteX4" fmla="*/ 1351458 w 1351458"/>
              <a:gd name="connsiteY4" fmla="*/ 2790486 h 4364375"/>
              <a:gd name="connsiteX5" fmla="*/ 1351458 w 1351458"/>
              <a:gd name="connsiteY5" fmla="*/ 4364375 h 4364375"/>
              <a:gd name="connsiteX6" fmla="*/ 0 w 1351458"/>
              <a:gd name="connsiteY6" fmla="*/ 4364375 h 4364375"/>
              <a:gd name="connsiteX7" fmla="*/ 0 w 1351458"/>
              <a:gd name="connsiteY7" fmla="*/ 2790486 h 4364375"/>
              <a:gd name="connsiteX8" fmla="*/ 537935 w 1351458"/>
              <a:gd name="connsiteY8" fmla="*/ 2790486 h 4364375"/>
              <a:gd name="connsiteX9" fmla="*/ 223292 w 1351458"/>
              <a:gd name="connsiteY9" fmla="*/ 1047762 h 4364375"/>
              <a:gd name="connsiteX10" fmla="*/ 223292 w 1351458"/>
              <a:gd name="connsiteY10" fmla="*/ 0 h 4364375"/>
              <a:gd name="connsiteX0" fmla="*/ 223292 w 1351458"/>
              <a:gd name="connsiteY0" fmla="*/ 0 h 4364375"/>
              <a:gd name="connsiteX1" fmla="*/ 1128167 w 1351458"/>
              <a:gd name="connsiteY1" fmla="*/ 0 h 4364375"/>
              <a:gd name="connsiteX2" fmla="*/ 1128167 w 1351458"/>
              <a:gd name="connsiteY2" fmla="*/ 1047762 h 4364375"/>
              <a:gd name="connsiteX3" fmla="*/ 743675 w 1351458"/>
              <a:gd name="connsiteY3" fmla="*/ 2790486 h 4364375"/>
              <a:gd name="connsiteX4" fmla="*/ 1351458 w 1351458"/>
              <a:gd name="connsiteY4" fmla="*/ 2790486 h 4364375"/>
              <a:gd name="connsiteX5" fmla="*/ 1351458 w 1351458"/>
              <a:gd name="connsiteY5" fmla="*/ 4364375 h 4364375"/>
              <a:gd name="connsiteX6" fmla="*/ 0 w 1351458"/>
              <a:gd name="connsiteY6" fmla="*/ 4364375 h 4364375"/>
              <a:gd name="connsiteX7" fmla="*/ 0 w 1351458"/>
              <a:gd name="connsiteY7" fmla="*/ 2790486 h 4364375"/>
              <a:gd name="connsiteX8" fmla="*/ 223292 w 1351458"/>
              <a:gd name="connsiteY8" fmla="*/ 1047762 h 4364375"/>
              <a:gd name="connsiteX9" fmla="*/ 223292 w 1351458"/>
              <a:gd name="connsiteY9" fmla="*/ 0 h 4364375"/>
              <a:gd name="connsiteX0" fmla="*/ 223292 w 1351458"/>
              <a:gd name="connsiteY0" fmla="*/ 0 h 4364375"/>
              <a:gd name="connsiteX1" fmla="*/ 1128167 w 1351458"/>
              <a:gd name="connsiteY1" fmla="*/ 0 h 4364375"/>
              <a:gd name="connsiteX2" fmla="*/ 1128167 w 1351458"/>
              <a:gd name="connsiteY2" fmla="*/ 1047762 h 4364375"/>
              <a:gd name="connsiteX3" fmla="*/ 1351458 w 1351458"/>
              <a:gd name="connsiteY3" fmla="*/ 2790486 h 4364375"/>
              <a:gd name="connsiteX4" fmla="*/ 1351458 w 1351458"/>
              <a:gd name="connsiteY4" fmla="*/ 4364375 h 4364375"/>
              <a:gd name="connsiteX5" fmla="*/ 0 w 1351458"/>
              <a:gd name="connsiteY5" fmla="*/ 4364375 h 4364375"/>
              <a:gd name="connsiteX6" fmla="*/ 0 w 1351458"/>
              <a:gd name="connsiteY6" fmla="*/ 2790486 h 4364375"/>
              <a:gd name="connsiteX7" fmla="*/ 223292 w 1351458"/>
              <a:gd name="connsiteY7" fmla="*/ 1047762 h 4364375"/>
              <a:gd name="connsiteX8" fmla="*/ 223292 w 1351458"/>
              <a:gd name="connsiteY8" fmla="*/ 0 h 436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1458" h="4364375">
                <a:moveTo>
                  <a:pt x="223292" y="0"/>
                </a:moveTo>
                <a:lnTo>
                  <a:pt x="1128167" y="0"/>
                </a:lnTo>
                <a:lnTo>
                  <a:pt x="1128167" y="1047762"/>
                </a:lnTo>
                <a:lnTo>
                  <a:pt x="1351458" y="2790486"/>
                </a:lnTo>
                <a:lnTo>
                  <a:pt x="1351458" y="4364375"/>
                </a:lnTo>
                <a:lnTo>
                  <a:pt x="0" y="4364375"/>
                </a:lnTo>
                <a:lnTo>
                  <a:pt x="0" y="2790486"/>
                </a:lnTo>
                <a:lnTo>
                  <a:pt x="223292" y="1047762"/>
                </a:lnTo>
                <a:lnTo>
                  <a:pt x="223292" y="0"/>
                </a:lnTo>
                <a:close/>
              </a:path>
            </a:pathLst>
          </a:custGeom>
          <a:solidFill>
            <a:srgbClr val="4CC1E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panose="020F0502020204030204"/>
            </a:endParaRPr>
          </a:p>
        </p:txBody>
      </p:sp>
      <p:sp>
        <p:nvSpPr>
          <p:cNvPr id="73" name="Freeform: Shape 35">
            <a:extLst>
              <a:ext uri="{FF2B5EF4-FFF2-40B4-BE49-F238E27FC236}">
                <a16:creationId xmlns:a16="http://schemas.microsoft.com/office/drawing/2014/main" xmlns="" id="{59B0A8A8-A491-44E6-A9D0-DF7B38FDB34E}"/>
              </a:ext>
            </a:extLst>
          </p:cNvPr>
          <p:cNvSpPr/>
          <p:nvPr/>
        </p:nvSpPr>
        <p:spPr>
          <a:xfrm>
            <a:off x="6181536" y="2529796"/>
            <a:ext cx="2698059" cy="4364375"/>
          </a:xfrm>
          <a:custGeom>
            <a:avLst/>
            <a:gdLst>
              <a:gd name="connsiteX0" fmla="*/ 0 w 1895202"/>
              <a:gd name="connsiteY0" fmla="*/ 0 h 4364375"/>
              <a:gd name="connsiteX1" fmla="*/ 904875 w 1895202"/>
              <a:gd name="connsiteY1" fmla="*/ 0 h 4364375"/>
              <a:gd name="connsiteX2" fmla="*/ 904875 w 1895202"/>
              <a:gd name="connsiteY2" fmla="*/ 1047762 h 4364375"/>
              <a:gd name="connsiteX3" fmla="*/ 619204 w 1895202"/>
              <a:gd name="connsiteY3" fmla="*/ 1047762 h 4364375"/>
              <a:gd name="connsiteX4" fmla="*/ 1262764 w 1895202"/>
              <a:gd name="connsiteY4" fmla="*/ 2790486 h 4364375"/>
              <a:gd name="connsiteX5" fmla="*/ 1895202 w 1895202"/>
              <a:gd name="connsiteY5" fmla="*/ 2790486 h 4364375"/>
              <a:gd name="connsiteX6" fmla="*/ 1895202 w 1895202"/>
              <a:gd name="connsiteY6" fmla="*/ 4364375 h 4364375"/>
              <a:gd name="connsiteX7" fmla="*/ 543744 w 1895202"/>
              <a:gd name="connsiteY7" fmla="*/ 4364375 h 4364375"/>
              <a:gd name="connsiteX8" fmla="*/ 543744 w 1895202"/>
              <a:gd name="connsiteY8" fmla="*/ 2790486 h 4364375"/>
              <a:gd name="connsiteX9" fmla="*/ 1043444 w 1895202"/>
              <a:gd name="connsiteY9" fmla="*/ 2790486 h 4364375"/>
              <a:gd name="connsiteX10" fmla="*/ 399884 w 1895202"/>
              <a:gd name="connsiteY10" fmla="*/ 1047762 h 4364375"/>
              <a:gd name="connsiteX11" fmla="*/ 0 w 1895202"/>
              <a:gd name="connsiteY11" fmla="*/ 1047762 h 4364375"/>
              <a:gd name="connsiteX0" fmla="*/ 0 w 1895202"/>
              <a:gd name="connsiteY0" fmla="*/ 0 h 4364375"/>
              <a:gd name="connsiteX1" fmla="*/ 904875 w 1895202"/>
              <a:gd name="connsiteY1" fmla="*/ 0 h 4364375"/>
              <a:gd name="connsiteX2" fmla="*/ 904875 w 1895202"/>
              <a:gd name="connsiteY2" fmla="*/ 1047762 h 4364375"/>
              <a:gd name="connsiteX3" fmla="*/ 619204 w 1895202"/>
              <a:gd name="connsiteY3" fmla="*/ 1047762 h 4364375"/>
              <a:gd name="connsiteX4" fmla="*/ 1262764 w 1895202"/>
              <a:gd name="connsiteY4" fmla="*/ 2790486 h 4364375"/>
              <a:gd name="connsiteX5" fmla="*/ 1895202 w 1895202"/>
              <a:gd name="connsiteY5" fmla="*/ 2790486 h 4364375"/>
              <a:gd name="connsiteX6" fmla="*/ 1895202 w 1895202"/>
              <a:gd name="connsiteY6" fmla="*/ 4364375 h 4364375"/>
              <a:gd name="connsiteX7" fmla="*/ 543744 w 1895202"/>
              <a:gd name="connsiteY7" fmla="*/ 4364375 h 4364375"/>
              <a:gd name="connsiteX8" fmla="*/ 543744 w 1895202"/>
              <a:gd name="connsiteY8" fmla="*/ 2790486 h 4364375"/>
              <a:gd name="connsiteX9" fmla="*/ 1043444 w 1895202"/>
              <a:gd name="connsiteY9" fmla="*/ 2790486 h 4364375"/>
              <a:gd name="connsiteX10" fmla="*/ 0 w 1895202"/>
              <a:gd name="connsiteY10" fmla="*/ 1047762 h 4364375"/>
              <a:gd name="connsiteX11" fmla="*/ 0 w 1895202"/>
              <a:gd name="connsiteY11" fmla="*/ 0 h 4364375"/>
              <a:gd name="connsiteX0" fmla="*/ 0 w 1895202"/>
              <a:gd name="connsiteY0" fmla="*/ 0 h 4364375"/>
              <a:gd name="connsiteX1" fmla="*/ 904875 w 1895202"/>
              <a:gd name="connsiteY1" fmla="*/ 0 h 4364375"/>
              <a:gd name="connsiteX2" fmla="*/ 904875 w 1895202"/>
              <a:gd name="connsiteY2" fmla="*/ 1047762 h 4364375"/>
              <a:gd name="connsiteX3" fmla="*/ 1262764 w 1895202"/>
              <a:gd name="connsiteY3" fmla="*/ 2790486 h 4364375"/>
              <a:gd name="connsiteX4" fmla="*/ 1895202 w 1895202"/>
              <a:gd name="connsiteY4" fmla="*/ 2790486 h 4364375"/>
              <a:gd name="connsiteX5" fmla="*/ 1895202 w 1895202"/>
              <a:gd name="connsiteY5" fmla="*/ 4364375 h 4364375"/>
              <a:gd name="connsiteX6" fmla="*/ 543744 w 1895202"/>
              <a:gd name="connsiteY6" fmla="*/ 4364375 h 4364375"/>
              <a:gd name="connsiteX7" fmla="*/ 543744 w 1895202"/>
              <a:gd name="connsiteY7" fmla="*/ 2790486 h 4364375"/>
              <a:gd name="connsiteX8" fmla="*/ 1043444 w 1895202"/>
              <a:gd name="connsiteY8" fmla="*/ 2790486 h 4364375"/>
              <a:gd name="connsiteX9" fmla="*/ 0 w 1895202"/>
              <a:gd name="connsiteY9" fmla="*/ 1047762 h 4364375"/>
              <a:gd name="connsiteX10" fmla="*/ 0 w 1895202"/>
              <a:gd name="connsiteY10" fmla="*/ 0 h 4364375"/>
              <a:gd name="connsiteX0" fmla="*/ 0 w 1895202"/>
              <a:gd name="connsiteY0" fmla="*/ 0 h 4364375"/>
              <a:gd name="connsiteX1" fmla="*/ 904875 w 1895202"/>
              <a:gd name="connsiteY1" fmla="*/ 0 h 4364375"/>
              <a:gd name="connsiteX2" fmla="*/ 904875 w 1895202"/>
              <a:gd name="connsiteY2" fmla="*/ 1047762 h 4364375"/>
              <a:gd name="connsiteX3" fmla="*/ 1262764 w 1895202"/>
              <a:gd name="connsiteY3" fmla="*/ 2790486 h 4364375"/>
              <a:gd name="connsiteX4" fmla="*/ 1895202 w 1895202"/>
              <a:gd name="connsiteY4" fmla="*/ 2790486 h 4364375"/>
              <a:gd name="connsiteX5" fmla="*/ 1895202 w 1895202"/>
              <a:gd name="connsiteY5" fmla="*/ 4364375 h 4364375"/>
              <a:gd name="connsiteX6" fmla="*/ 543744 w 1895202"/>
              <a:gd name="connsiteY6" fmla="*/ 4364375 h 4364375"/>
              <a:gd name="connsiteX7" fmla="*/ 543744 w 1895202"/>
              <a:gd name="connsiteY7" fmla="*/ 2790486 h 4364375"/>
              <a:gd name="connsiteX8" fmla="*/ 0 w 1895202"/>
              <a:gd name="connsiteY8" fmla="*/ 1047762 h 4364375"/>
              <a:gd name="connsiteX9" fmla="*/ 0 w 1895202"/>
              <a:gd name="connsiteY9" fmla="*/ 0 h 4364375"/>
              <a:gd name="connsiteX0" fmla="*/ 0 w 1895202"/>
              <a:gd name="connsiteY0" fmla="*/ 0 h 4364375"/>
              <a:gd name="connsiteX1" fmla="*/ 904875 w 1895202"/>
              <a:gd name="connsiteY1" fmla="*/ 0 h 4364375"/>
              <a:gd name="connsiteX2" fmla="*/ 904875 w 1895202"/>
              <a:gd name="connsiteY2" fmla="*/ 1047762 h 4364375"/>
              <a:gd name="connsiteX3" fmla="*/ 1895202 w 1895202"/>
              <a:gd name="connsiteY3" fmla="*/ 2790486 h 4364375"/>
              <a:gd name="connsiteX4" fmla="*/ 1895202 w 1895202"/>
              <a:gd name="connsiteY4" fmla="*/ 4364375 h 4364375"/>
              <a:gd name="connsiteX5" fmla="*/ 543744 w 1895202"/>
              <a:gd name="connsiteY5" fmla="*/ 4364375 h 4364375"/>
              <a:gd name="connsiteX6" fmla="*/ 543744 w 1895202"/>
              <a:gd name="connsiteY6" fmla="*/ 2790486 h 4364375"/>
              <a:gd name="connsiteX7" fmla="*/ 0 w 1895202"/>
              <a:gd name="connsiteY7" fmla="*/ 1047762 h 4364375"/>
              <a:gd name="connsiteX8" fmla="*/ 0 w 1895202"/>
              <a:gd name="connsiteY8" fmla="*/ 0 h 436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202" h="4364375">
                <a:moveTo>
                  <a:pt x="0" y="0"/>
                </a:moveTo>
                <a:lnTo>
                  <a:pt x="904875" y="0"/>
                </a:lnTo>
                <a:lnTo>
                  <a:pt x="904875" y="1047762"/>
                </a:lnTo>
                <a:lnTo>
                  <a:pt x="1895202" y="2790486"/>
                </a:lnTo>
                <a:lnTo>
                  <a:pt x="1895202" y="4364375"/>
                </a:lnTo>
                <a:lnTo>
                  <a:pt x="543744" y="4364375"/>
                </a:lnTo>
                <a:lnTo>
                  <a:pt x="543744" y="2790486"/>
                </a:lnTo>
                <a:lnTo>
                  <a:pt x="0" y="1047762"/>
                </a:lnTo>
                <a:lnTo>
                  <a:pt x="0" y="0"/>
                </a:lnTo>
                <a:close/>
              </a:path>
            </a:pathLst>
          </a:custGeom>
          <a:solidFill>
            <a:srgbClr val="FFCC4C"/>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panose="020F0502020204030204"/>
            </a:endParaRPr>
          </a:p>
        </p:txBody>
      </p:sp>
      <p:sp>
        <p:nvSpPr>
          <p:cNvPr id="74" name="Freeform: Shape 37">
            <a:extLst>
              <a:ext uri="{FF2B5EF4-FFF2-40B4-BE49-F238E27FC236}">
                <a16:creationId xmlns:a16="http://schemas.microsoft.com/office/drawing/2014/main" xmlns="" id="{CBB050B8-1D1C-4CA5-BD4C-6A75EA1EBAA6}"/>
              </a:ext>
            </a:extLst>
          </p:cNvPr>
          <p:cNvSpPr/>
          <p:nvPr/>
        </p:nvSpPr>
        <p:spPr>
          <a:xfrm>
            <a:off x="7448088" y="2529796"/>
            <a:ext cx="3843336" cy="4364375"/>
          </a:xfrm>
          <a:custGeom>
            <a:avLst/>
            <a:gdLst>
              <a:gd name="connsiteX0" fmla="*/ 0 w 2662237"/>
              <a:gd name="connsiteY0" fmla="*/ 0 h 4364375"/>
              <a:gd name="connsiteX1" fmla="*/ 904875 w 2662237"/>
              <a:gd name="connsiteY1" fmla="*/ 0 h 4364375"/>
              <a:gd name="connsiteX2" fmla="*/ 904875 w 2662237"/>
              <a:gd name="connsiteY2" fmla="*/ 1047762 h 4364375"/>
              <a:gd name="connsiteX3" fmla="*/ 583777 w 2662237"/>
              <a:gd name="connsiteY3" fmla="*/ 1047762 h 4364375"/>
              <a:gd name="connsiteX4" fmla="*/ 2053456 w 2662237"/>
              <a:gd name="connsiteY4" fmla="*/ 2790486 h 4364375"/>
              <a:gd name="connsiteX5" fmla="*/ 2662237 w 2662237"/>
              <a:gd name="connsiteY5" fmla="*/ 2790486 h 4364375"/>
              <a:gd name="connsiteX6" fmla="*/ 2662237 w 2662237"/>
              <a:gd name="connsiteY6" fmla="*/ 4364375 h 4364375"/>
              <a:gd name="connsiteX7" fmla="*/ 1310779 w 2662237"/>
              <a:gd name="connsiteY7" fmla="*/ 4364375 h 4364375"/>
              <a:gd name="connsiteX8" fmla="*/ 1310779 w 2662237"/>
              <a:gd name="connsiteY8" fmla="*/ 2790486 h 4364375"/>
              <a:gd name="connsiteX9" fmla="*/ 1784322 w 2662237"/>
              <a:gd name="connsiteY9" fmla="*/ 2790486 h 4364375"/>
              <a:gd name="connsiteX10" fmla="*/ 314644 w 2662237"/>
              <a:gd name="connsiteY10" fmla="*/ 1047762 h 4364375"/>
              <a:gd name="connsiteX11" fmla="*/ 0 w 2662237"/>
              <a:gd name="connsiteY11" fmla="*/ 1047762 h 4364375"/>
              <a:gd name="connsiteX0" fmla="*/ 0 w 2662237"/>
              <a:gd name="connsiteY0" fmla="*/ 0 h 4364375"/>
              <a:gd name="connsiteX1" fmla="*/ 904875 w 2662237"/>
              <a:gd name="connsiteY1" fmla="*/ 0 h 4364375"/>
              <a:gd name="connsiteX2" fmla="*/ 904875 w 2662237"/>
              <a:gd name="connsiteY2" fmla="*/ 1047762 h 4364375"/>
              <a:gd name="connsiteX3" fmla="*/ 583777 w 2662237"/>
              <a:gd name="connsiteY3" fmla="*/ 1047762 h 4364375"/>
              <a:gd name="connsiteX4" fmla="*/ 2053456 w 2662237"/>
              <a:gd name="connsiteY4" fmla="*/ 2790486 h 4364375"/>
              <a:gd name="connsiteX5" fmla="*/ 2662237 w 2662237"/>
              <a:gd name="connsiteY5" fmla="*/ 2790486 h 4364375"/>
              <a:gd name="connsiteX6" fmla="*/ 2662237 w 2662237"/>
              <a:gd name="connsiteY6" fmla="*/ 4364375 h 4364375"/>
              <a:gd name="connsiteX7" fmla="*/ 1310779 w 2662237"/>
              <a:gd name="connsiteY7" fmla="*/ 4364375 h 4364375"/>
              <a:gd name="connsiteX8" fmla="*/ 1310779 w 2662237"/>
              <a:gd name="connsiteY8" fmla="*/ 2790486 h 4364375"/>
              <a:gd name="connsiteX9" fmla="*/ 1784322 w 2662237"/>
              <a:gd name="connsiteY9" fmla="*/ 2790486 h 4364375"/>
              <a:gd name="connsiteX10" fmla="*/ 0 w 2662237"/>
              <a:gd name="connsiteY10" fmla="*/ 1047762 h 4364375"/>
              <a:gd name="connsiteX11" fmla="*/ 0 w 2662237"/>
              <a:gd name="connsiteY11" fmla="*/ 0 h 4364375"/>
              <a:gd name="connsiteX0" fmla="*/ 0 w 2662237"/>
              <a:gd name="connsiteY0" fmla="*/ 0 h 4364375"/>
              <a:gd name="connsiteX1" fmla="*/ 904875 w 2662237"/>
              <a:gd name="connsiteY1" fmla="*/ 0 h 4364375"/>
              <a:gd name="connsiteX2" fmla="*/ 904875 w 2662237"/>
              <a:gd name="connsiteY2" fmla="*/ 1047762 h 4364375"/>
              <a:gd name="connsiteX3" fmla="*/ 2053456 w 2662237"/>
              <a:gd name="connsiteY3" fmla="*/ 2790486 h 4364375"/>
              <a:gd name="connsiteX4" fmla="*/ 2662237 w 2662237"/>
              <a:gd name="connsiteY4" fmla="*/ 2790486 h 4364375"/>
              <a:gd name="connsiteX5" fmla="*/ 2662237 w 2662237"/>
              <a:gd name="connsiteY5" fmla="*/ 4364375 h 4364375"/>
              <a:gd name="connsiteX6" fmla="*/ 1310779 w 2662237"/>
              <a:gd name="connsiteY6" fmla="*/ 4364375 h 4364375"/>
              <a:gd name="connsiteX7" fmla="*/ 1310779 w 2662237"/>
              <a:gd name="connsiteY7" fmla="*/ 2790486 h 4364375"/>
              <a:gd name="connsiteX8" fmla="*/ 1784322 w 2662237"/>
              <a:gd name="connsiteY8" fmla="*/ 2790486 h 4364375"/>
              <a:gd name="connsiteX9" fmla="*/ 0 w 2662237"/>
              <a:gd name="connsiteY9" fmla="*/ 1047762 h 4364375"/>
              <a:gd name="connsiteX10" fmla="*/ 0 w 2662237"/>
              <a:gd name="connsiteY10" fmla="*/ 0 h 4364375"/>
              <a:gd name="connsiteX0" fmla="*/ 0 w 2662237"/>
              <a:gd name="connsiteY0" fmla="*/ 0 h 4364375"/>
              <a:gd name="connsiteX1" fmla="*/ 904875 w 2662237"/>
              <a:gd name="connsiteY1" fmla="*/ 0 h 4364375"/>
              <a:gd name="connsiteX2" fmla="*/ 904875 w 2662237"/>
              <a:gd name="connsiteY2" fmla="*/ 1047762 h 4364375"/>
              <a:gd name="connsiteX3" fmla="*/ 2053456 w 2662237"/>
              <a:gd name="connsiteY3" fmla="*/ 2790486 h 4364375"/>
              <a:gd name="connsiteX4" fmla="*/ 2662237 w 2662237"/>
              <a:gd name="connsiteY4" fmla="*/ 2790486 h 4364375"/>
              <a:gd name="connsiteX5" fmla="*/ 2662237 w 2662237"/>
              <a:gd name="connsiteY5" fmla="*/ 4364375 h 4364375"/>
              <a:gd name="connsiteX6" fmla="*/ 1310779 w 2662237"/>
              <a:gd name="connsiteY6" fmla="*/ 4364375 h 4364375"/>
              <a:gd name="connsiteX7" fmla="*/ 1310779 w 2662237"/>
              <a:gd name="connsiteY7" fmla="*/ 2790486 h 4364375"/>
              <a:gd name="connsiteX8" fmla="*/ 0 w 2662237"/>
              <a:gd name="connsiteY8" fmla="*/ 1047762 h 4364375"/>
              <a:gd name="connsiteX9" fmla="*/ 0 w 2662237"/>
              <a:gd name="connsiteY9" fmla="*/ 0 h 4364375"/>
              <a:gd name="connsiteX0" fmla="*/ 0 w 2662237"/>
              <a:gd name="connsiteY0" fmla="*/ 0 h 4364375"/>
              <a:gd name="connsiteX1" fmla="*/ 904875 w 2662237"/>
              <a:gd name="connsiteY1" fmla="*/ 0 h 4364375"/>
              <a:gd name="connsiteX2" fmla="*/ 904875 w 2662237"/>
              <a:gd name="connsiteY2" fmla="*/ 1047762 h 4364375"/>
              <a:gd name="connsiteX3" fmla="*/ 2662237 w 2662237"/>
              <a:gd name="connsiteY3" fmla="*/ 2790486 h 4364375"/>
              <a:gd name="connsiteX4" fmla="*/ 2662237 w 2662237"/>
              <a:gd name="connsiteY4" fmla="*/ 4364375 h 4364375"/>
              <a:gd name="connsiteX5" fmla="*/ 1310779 w 2662237"/>
              <a:gd name="connsiteY5" fmla="*/ 4364375 h 4364375"/>
              <a:gd name="connsiteX6" fmla="*/ 1310779 w 2662237"/>
              <a:gd name="connsiteY6" fmla="*/ 2790486 h 4364375"/>
              <a:gd name="connsiteX7" fmla="*/ 0 w 2662237"/>
              <a:gd name="connsiteY7" fmla="*/ 1047762 h 4364375"/>
              <a:gd name="connsiteX8" fmla="*/ 0 w 2662237"/>
              <a:gd name="connsiteY8" fmla="*/ 0 h 436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2237" h="4364375">
                <a:moveTo>
                  <a:pt x="0" y="0"/>
                </a:moveTo>
                <a:lnTo>
                  <a:pt x="904875" y="0"/>
                </a:lnTo>
                <a:lnTo>
                  <a:pt x="904875" y="1047762"/>
                </a:lnTo>
                <a:lnTo>
                  <a:pt x="2662237" y="2790486"/>
                </a:lnTo>
                <a:lnTo>
                  <a:pt x="2662237" y="4364375"/>
                </a:lnTo>
                <a:lnTo>
                  <a:pt x="1310779" y="4364375"/>
                </a:lnTo>
                <a:lnTo>
                  <a:pt x="1310779" y="2790486"/>
                </a:lnTo>
                <a:lnTo>
                  <a:pt x="0" y="1047762"/>
                </a:lnTo>
                <a:lnTo>
                  <a:pt x="0" y="0"/>
                </a:lnTo>
                <a:close/>
              </a:path>
            </a:pathLst>
          </a:custGeom>
          <a:solidFill>
            <a:srgbClr val="A2B969"/>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panose="020F0502020204030204"/>
            </a:endParaRPr>
          </a:p>
        </p:txBody>
      </p:sp>
      <p:sp>
        <p:nvSpPr>
          <p:cNvPr id="75" name="Rectangle 74">
            <a:extLst>
              <a:ext uri="{FF2B5EF4-FFF2-40B4-BE49-F238E27FC236}">
                <a16:creationId xmlns:a16="http://schemas.microsoft.com/office/drawing/2014/main" xmlns="" id="{B8551C15-F30A-408F-B5C7-C480ED7002A8}"/>
              </a:ext>
            </a:extLst>
          </p:cNvPr>
          <p:cNvSpPr/>
          <p:nvPr/>
        </p:nvSpPr>
        <p:spPr>
          <a:xfrm>
            <a:off x="2723688" y="2529796"/>
            <a:ext cx="904875" cy="1047762"/>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panose="020F0502020204030204"/>
            </a:endParaRPr>
          </a:p>
        </p:txBody>
      </p:sp>
      <p:sp>
        <p:nvSpPr>
          <p:cNvPr id="76" name="Rectangle 75">
            <a:extLst>
              <a:ext uri="{FF2B5EF4-FFF2-40B4-BE49-F238E27FC236}">
                <a16:creationId xmlns:a16="http://schemas.microsoft.com/office/drawing/2014/main" xmlns="" id="{DB81F98F-75F2-44FE-A6E6-1BC7F304C438}"/>
              </a:ext>
            </a:extLst>
          </p:cNvPr>
          <p:cNvSpPr/>
          <p:nvPr/>
        </p:nvSpPr>
        <p:spPr>
          <a:xfrm>
            <a:off x="5085888" y="2529796"/>
            <a:ext cx="904875" cy="1047762"/>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panose="020F0502020204030204"/>
            </a:endParaRPr>
          </a:p>
        </p:txBody>
      </p:sp>
      <p:sp>
        <p:nvSpPr>
          <p:cNvPr id="77" name="Rectangle 76">
            <a:extLst>
              <a:ext uri="{FF2B5EF4-FFF2-40B4-BE49-F238E27FC236}">
                <a16:creationId xmlns:a16="http://schemas.microsoft.com/office/drawing/2014/main" xmlns="" id="{13FF4D12-159B-4675-BEF0-FD7782C81D95}"/>
              </a:ext>
            </a:extLst>
          </p:cNvPr>
          <p:cNvSpPr/>
          <p:nvPr/>
        </p:nvSpPr>
        <p:spPr>
          <a:xfrm>
            <a:off x="6266988" y="2529796"/>
            <a:ext cx="904875" cy="1047762"/>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panose="020F0502020204030204"/>
            </a:endParaRPr>
          </a:p>
        </p:txBody>
      </p:sp>
      <p:sp>
        <p:nvSpPr>
          <p:cNvPr id="78" name="Rectangle 77">
            <a:extLst>
              <a:ext uri="{FF2B5EF4-FFF2-40B4-BE49-F238E27FC236}">
                <a16:creationId xmlns:a16="http://schemas.microsoft.com/office/drawing/2014/main" xmlns="" id="{2C507AEE-5136-4C7B-8257-8A0656A16273}"/>
              </a:ext>
            </a:extLst>
          </p:cNvPr>
          <p:cNvSpPr/>
          <p:nvPr/>
        </p:nvSpPr>
        <p:spPr>
          <a:xfrm>
            <a:off x="7448088" y="2529796"/>
            <a:ext cx="904875" cy="1047762"/>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panose="020F0502020204030204"/>
            </a:endParaRPr>
          </a:p>
        </p:txBody>
      </p:sp>
      <p:sp>
        <p:nvSpPr>
          <p:cNvPr id="80" name="Rectangle 79">
            <a:extLst>
              <a:ext uri="{FF2B5EF4-FFF2-40B4-BE49-F238E27FC236}">
                <a16:creationId xmlns:a16="http://schemas.microsoft.com/office/drawing/2014/main" xmlns="" id="{096C56A5-DA28-4287-8C80-F18A57B8E1B6}"/>
              </a:ext>
            </a:extLst>
          </p:cNvPr>
          <p:cNvSpPr/>
          <p:nvPr/>
        </p:nvSpPr>
        <p:spPr>
          <a:xfrm>
            <a:off x="1850835" y="5320282"/>
            <a:ext cx="2053954" cy="1573889"/>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a-GE" sz="1600" b="1" i="0" u="none" strike="noStrike" kern="0" cap="all" spc="0" normalizeH="0" baseline="0" noProof="0" dirty="0" smtClean="0">
                <a:ln>
                  <a:noFill/>
                </a:ln>
                <a:solidFill>
                  <a:srgbClr val="374957"/>
                </a:solidFill>
                <a:effectLst/>
                <a:uLnTx/>
                <a:uFillTx/>
                <a:latin typeface="BPG Banner ExtraSquare Caps" panose="02060504020202060204" pitchFamily="18" charset="0"/>
              </a:rPr>
              <a:t>პჯდ სერვისების პაკეტის გადახედვა</a:t>
            </a:r>
            <a:endParaRPr kumimoji="0" lang="en-US" sz="1600" b="1" i="0" u="none" strike="noStrike" kern="0" cap="all" spc="0" normalizeH="0" baseline="0" noProof="0" dirty="0" smtClean="0">
              <a:ln>
                <a:noFill/>
              </a:ln>
              <a:solidFill>
                <a:srgbClr val="374957"/>
              </a:solidFill>
              <a:effectLst/>
              <a:uLnTx/>
              <a:uFillTx/>
              <a:latin typeface="BPG Banner ExtraSquare Caps" panose="02060504020202060204" pitchFamily="18" charset="0"/>
            </a:endParaRPr>
          </a:p>
        </p:txBody>
      </p:sp>
      <p:sp>
        <p:nvSpPr>
          <p:cNvPr id="81" name="Rectangle 80">
            <a:extLst>
              <a:ext uri="{FF2B5EF4-FFF2-40B4-BE49-F238E27FC236}">
                <a16:creationId xmlns:a16="http://schemas.microsoft.com/office/drawing/2014/main" xmlns="" id="{17D47272-BE69-4483-81CB-E98D2FA6633F}"/>
              </a:ext>
            </a:extLst>
          </p:cNvPr>
          <p:cNvSpPr/>
          <p:nvPr/>
        </p:nvSpPr>
        <p:spPr>
          <a:xfrm>
            <a:off x="4437949" y="5320282"/>
            <a:ext cx="2120901" cy="1573889"/>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a-GE" sz="1600" b="1" i="0" u="none" strike="noStrike" kern="0" cap="all" spc="0" normalizeH="0" baseline="0" noProof="0" dirty="0" smtClean="0">
                <a:ln>
                  <a:noFill/>
                </a:ln>
                <a:solidFill>
                  <a:srgbClr val="374957"/>
                </a:solidFill>
                <a:effectLst/>
                <a:uLnTx/>
                <a:uFillTx/>
                <a:latin typeface="BPG Banner ExtraSquare Caps" panose="02060504020202060204" pitchFamily="18" charset="0"/>
              </a:rPr>
              <a:t>კაპიტაციის</a:t>
            </a:r>
            <a:r>
              <a:rPr kumimoji="0" lang="ka-GE" sz="1600" b="1" i="0" u="none" strike="noStrike" kern="0" cap="all" spc="0" normalizeH="0" noProof="0" dirty="0" smtClean="0">
                <a:ln>
                  <a:noFill/>
                </a:ln>
                <a:solidFill>
                  <a:srgbClr val="374957"/>
                </a:solidFill>
                <a:effectLst/>
                <a:uLnTx/>
                <a:uFillTx/>
                <a:latin typeface="BPG Banner ExtraSquare Caps" panose="02060504020202060204" pitchFamily="18" charset="0"/>
              </a:rPr>
              <a:t> ოდენობის გადათვლა</a:t>
            </a:r>
            <a:endParaRPr kumimoji="0" lang="en-US" sz="1600" b="1" i="0" u="none" strike="noStrike" kern="0" cap="all" spc="0" normalizeH="0" baseline="0" noProof="0" dirty="0" smtClean="0">
              <a:ln>
                <a:noFill/>
              </a:ln>
              <a:solidFill>
                <a:srgbClr val="374957"/>
              </a:solidFill>
              <a:effectLst/>
              <a:uLnTx/>
              <a:uFillTx/>
              <a:latin typeface="BPG Banner ExtraSquare Caps" panose="02060504020202060204" pitchFamily="18" charset="0"/>
            </a:endParaRPr>
          </a:p>
        </p:txBody>
      </p:sp>
      <p:sp>
        <p:nvSpPr>
          <p:cNvPr id="82" name="Rectangle 81">
            <a:extLst>
              <a:ext uri="{FF2B5EF4-FFF2-40B4-BE49-F238E27FC236}">
                <a16:creationId xmlns:a16="http://schemas.microsoft.com/office/drawing/2014/main" xmlns="" id="{665E6624-1E0A-4845-BE9F-2ED1FBB5F017}"/>
              </a:ext>
            </a:extLst>
          </p:cNvPr>
          <p:cNvSpPr/>
          <p:nvPr/>
        </p:nvSpPr>
        <p:spPr>
          <a:xfrm>
            <a:off x="6919980" y="5320282"/>
            <a:ext cx="1959614" cy="1573889"/>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a-GE" sz="1600" b="1" i="0" u="none" strike="noStrike" kern="0" cap="all" spc="0" normalizeH="0" baseline="0" noProof="0" dirty="0" smtClean="0">
                <a:ln>
                  <a:noFill/>
                </a:ln>
                <a:solidFill>
                  <a:srgbClr val="374957"/>
                </a:solidFill>
                <a:effectLst/>
                <a:uLnTx/>
                <a:uFillTx/>
                <a:latin typeface="BPG Banner ExtraSquare Caps" panose="02060504020202060204" pitchFamily="18" charset="0"/>
              </a:rPr>
              <a:t>ადამიანური რესურსების განვითარება</a:t>
            </a:r>
            <a:endParaRPr kumimoji="0" lang="en-US" sz="1600" b="1" i="0" u="none" strike="noStrike" kern="0" cap="all" spc="0" normalizeH="0" baseline="0" noProof="0" dirty="0" smtClean="0">
              <a:ln>
                <a:noFill/>
              </a:ln>
              <a:solidFill>
                <a:srgbClr val="374957"/>
              </a:solidFill>
              <a:effectLst/>
              <a:uLnTx/>
              <a:uFillTx/>
              <a:latin typeface="BPG Banner ExtraSquare Caps" panose="02060504020202060204" pitchFamily="18" charset="0"/>
            </a:endParaRPr>
          </a:p>
        </p:txBody>
      </p:sp>
      <p:sp>
        <p:nvSpPr>
          <p:cNvPr id="83" name="Rectangle 82">
            <a:extLst>
              <a:ext uri="{FF2B5EF4-FFF2-40B4-BE49-F238E27FC236}">
                <a16:creationId xmlns:a16="http://schemas.microsoft.com/office/drawing/2014/main" xmlns="" id="{C63FAF38-84DC-4B68-B4C8-0C16C61E2825}"/>
              </a:ext>
            </a:extLst>
          </p:cNvPr>
          <p:cNvSpPr/>
          <p:nvPr/>
        </p:nvSpPr>
        <p:spPr>
          <a:xfrm>
            <a:off x="9262757" y="5320282"/>
            <a:ext cx="2082188" cy="1573889"/>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a-GE" sz="1600" b="1" i="0" u="none" strike="noStrike" kern="0" cap="all" spc="0" normalizeH="0" baseline="0" noProof="0" dirty="0" smtClean="0">
                <a:ln>
                  <a:noFill/>
                </a:ln>
                <a:solidFill>
                  <a:srgbClr val="374957"/>
                </a:solidFill>
                <a:effectLst/>
                <a:uLnTx/>
                <a:uFillTx/>
                <a:latin typeface="BPG Banner ExtraSquare Caps" panose="02060504020202060204" pitchFamily="18" charset="0"/>
              </a:rPr>
              <a:t>შედეგზე ორიენტირებული დაფინანსების მექანიზმის დანერგვა</a:t>
            </a:r>
            <a:endParaRPr kumimoji="0" lang="en-US" sz="1600" b="1" i="0" u="none" strike="noStrike" kern="0" cap="all" spc="0" normalizeH="0" baseline="0" noProof="0" dirty="0" smtClean="0">
              <a:ln>
                <a:noFill/>
              </a:ln>
              <a:solidFill>
                <a:srgbClr val="374957"/>
              </a:solidFill>
              <a:effectLst/>
              <a:uLnTx/>
              <a:uFillTx/>
              <a:latin typeface="BPG Banner ExtraSquare Caps" panose="02060504020202060204" pitchFamily="18" charset="0"/>
            </a:endParaRPr>
          </a:p>
        </p:txBody>
      </p:sp>
      <p:grpSp>
        <p:nvGrpSpPr>
          <p:cNvPr id="87" name="Graphic 8" descr="Gears">
            <a:extLst>
              <a:ext uri="{FF2B5EF4-FFF2-40B4-BE49-F238E27FC236}">
                <a16:creationId xmlns:a16="http://schemas.microsoft.com/office/drawing/2014/main" xmlns="" id="{907CDA44-9860-4CAF-AF89-D9764BB4C711}"/>
              </a:ext>
            </a:extLst>
          </p:cNvPr>
          <p:cNvGrpSpPr/>
          <p:nvPr/>
        </p:nvGrpSpPr>
        <p:grpSpPr>
          <a:xfrm>
            <a:off x="3851561" y="2771497"/>
            <a:ext cx="465772" cy="563642"/>
            <a:chOff x="5785484" y="1893423"/>
            <a:chExt cx="621029" cy="751522"/>
          </a:xfrm>
          <a:solidFill>
            <a:srgbClr val="000000"/>
          </a:solidFill>
        </p:grpSpPr>
        <p:sp>
          <p:nvSpPr>
            <p:cNvPr id="88" name="Freeform: Shape 58">
              <a:extLst>
                <a:ext uri="{FF2B5EF4-FFF2-40B4-BE49-F238E27FC236}">
                  <a16:creationId xmlns:a16="http://schemas.microsoft.com/office/drawing/2014/main" xmlns="" id="{036A77BF-DCF1-455D-BBD6-146A8D66D679}"/>
                </a:ext>
              </a:extLst>
            </p:cNvPr>
            <p:cNvSpPr/>
            <p:nvPr/>
          </p:nvSpPr>
          <p:spPr>
            <a:xfrm>
              <a:off x="6000750" y="1893423"/>
              <a:ext cx="405764" cy="404812"/>
            </a:xfrm>
            <a:custGeom>
              <a:avLst/>
              <a:gdLst>
                <a:gd name="connsiteX0" fmla="*/ 202883 w 405764"/>
                <a:gd name="connsiteY0" fmla="*/ 274320 h 404812"/>
                <a:gd name="connsiteX1" fmla="*/ 131445 w 405764"/>
                <a:gd name="connsiteY1" fmla="*/ 202883 h 404812"/>
                <a:gd name="connsiteX2" fmla="*/ 202883 w 405764"/>
                <a:gd name="connsiteY2" fmla="*/ 131445 h 404812"/>
                <a:gd name="connsiteX3" fmla="*/ 274320 w 405764"/>
                <a:gd name="connsiteY3" fmla="*/ 202883 h 404812"/>
                <a:gd name="connsiteX4" fmla="*/ 202883 w 405764"/>
                <a:gd name="connsiteY4" fmla="*/ 274320 h 404812"/>
                <a:gd name="connsiteX5" fmla="*/ 363855 w 405764"/>
                <a:gd name="connsiteY5" fmla="*/ 158115 h 404812"/>
                <a:gd name="connsiteX6" fmla="*/ 348615 w 405764"/>
                <a:gd name="connsiteY6" fmla="*/ 120968 h 404812"/>
                <a:gd name="connsiteX7" fmla="*/ 363855 w 405764"/>
                <a:gd name="connsiteY7" fmla="*/ 76200 h 404812"/>
                <a:gd name="connsiteX8" fmla="*/ 329565 w 405764"/>
                <a:gd name="connsiteY8" fmla="*/ 41910 h 404812"/>
                <a:gd name="connsiteX9" fmla="*/ 284798 w 405764"/>
                <a:gd name="connsiteY9" fmla="*/ 57150 h 404812"/>
                <a:gd name="connsiteX10" fmla="*/ 247650 w 405764"/>
                <a:gd name="connsiteY10" fmla="*/ 41910 h 404812"/>
                <a:gd name="connsiteX11" fmla="*/ 226695 w 405764"/>
                <a:gd name="connsiteY11" fmla="*/ 0 h 404812"/>
                <a:gd name="connsiteX12" fmla="*/ 179070 w 405764"/>
                <a:gd name="connsiteY12" fmla="*/ 0 h 404812"/>
                <a:gd name="connsiteX13" fmla="*/ 158115 w 405764"/>
                <a:gd name="connsiteY13" fmla="*/ 41910 h 404812"/>
                <a:gd name="connsiteX14" fmla="*/ 120968 w 405764"/>
                <a:gd name="connsiteY14" fmla="*/ 57150 h 404812"/>
                <a:gd name="connsiteX15" fmla="*/ 76200 w 405764"/>
                <a:gd name="connsiteY15" fmla="*/ 41910 h 404812"/>
                <a:gd name="connsiteX16" fmla="*/ 41910 w 405764"/>
                <a:gd name="connsiteY16" fmla="*/ 76200 h 404812"/>
                <a:gd name="connsiteX17" fmla="*/ 57150 w 405764"/>
                <a:gd name="connsiteY17" fmla="*/ 120968 h 404812"/>
                <a:gd name="connsiteX18" fmla="*/ 41910 w 405764"/>
                <a:gd name="connsiteY18" fmla="*/ 158115 h 404812"/>
                <a:gd name="connsiteX19" fmla="*/ 0 w 405764"/>
                <a:gd name="connsiteY19" fmla="*/ 179070 h 404812"/>
                <a:gd name="connsiteX20" fmla="*/ 0 w 405764"/>
                <a:gd name="connsiteY20" fmla="*/ 226695 h 404812"/>
                <a:gd name="connsiteX21" fmla="*/ 41910 w 405764"/>
                <a:gd name="connsiteY21" fmla="*/ 247650 h 404812"/>
                <a:gd name="connsiteX22" fmla="*/ 57150 w 405764"/>
                <a:gd name="connsiteY22" fmla="*/ 284798 h 404812"/>
                <a:gd name="connsiteX23" fmla="*/ 41910 w 405764"/>
                <a:gd name="connsiteY23" fmla="*/ 329565 h 404812"/>
                <a:gd name="connsiteX24" fmla="*/ 75248 w 405764"/>
                <a:gd name="connsiteY24" fmla="*/ 362903 h 404812"/>
                <a:gd name="connsiteX25" fmla="*/ 120015 w 405764"/>
                <a:gd name="connsiteY25" fmla="*/ 347663 h 404812"/>
                <a:gd name="connsiteX26" fmla="*/ 157163 w 405764"/>
                <a:gd name="connsiteY26" fmla="*/ 362903 h 404812"/>
                <a:gd name="connsiteX27" fmla="*/ 178118 w 405764"/>
                <a:gd name="connsiteY27" fmla="*/ 404813 h 404812"/>
                <a:gd name="connsiteX28" fmla="*/ 225743 w 405764"/>
                <a:gd name="connsiteY28" fmla="*/ 404813 h 404812"/>
                <a:gd name="connsiteX29" fmla="*/ 246698 w 405764"/>
                <a:gd name="connsiteY29" fmla="*/ 362903 h 404812"/>
                <a:gd name="connsiteX30" fmla="*/ 283845 w 405764"/>
                <a:gd name="connsiteY30" fmla="*/ 347663 h 404812"/>
                <a:gd name="connsiteX31" fmla="*/ 328613 w 405764"/>
                <a:gd name="connsiteY31" fmla="*/ 362903 h 404812"/>
                <a:gd name="connsiteX32" fmla="*/ 362903 w 405764"/>
                <a:gd name="connsiteY32" fmla="*/ 329565 h 404812"/>
                <a:gd name="connsiteX33" fmla="*/ 347663 w 405764"/>
                <a:gd name="connsiteY33" fmla="*/ 284798 h 404812"/>
                <a:gd name="connsiteX34" fmla="*/ 363855 w 405764"/>
                <a:gd name="connsiteY34" fmla="*/ 247650 h 404812"/>
                <a:gd name="connsiteX35" fmla="*/ 405765 w 405764"/>
                <a:gd name="connsiteY35" fmla="*/ 226695 h 404812"/>
                <a:gd name="connsiteX36" fmla="*/ 405765 w 405764"/>
                <a:gd name="connsiteY36" fmla="*/ 179070 h 404812"/>
                <a:gd name="connsiteX37" fmla="*/ 363855 w 405764"/>
                <a:gd name="connsiteY37" fmla="*/ 158115 h 40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5764" h="404812">
                  <a:moveTo>
                    <a:pt x="202883" y="274320"/>
                  </a:moveTo>
                  <a:cubicBezTo>
                    <a:pt x="162877" y="274320"/>
                    <a:pt x="131445" y="241935"/>
                    <a:pt x="131445" y="202883"/>
                  </a:cubicBezTo>
                  <a:cubicBezTo>
                    <a:pt x="131445" y="163830"/>
                    <a:pt x="163830" y="131445"/>
                    <a:pt x="202883" y="131445"/>
                  </a:cubicBezTo>
                  <a:cubicBezTo>
                    <a:pt x="242888" y="131445"/>
                    <a:pt x="274320" y="163830"/>
                    <a:pt x="274320" y="202883"/>
                  </a:cubicBezTo>
                  <a:cubicBezTo>
                    <a:pt x="274320" y="241935"/>
                    <a:pt x="241935" y="274320"/>
                    <a:pt x="202883" y="274320"/>
                  </a:cubicBezTo>
                  <a:close/>
                  <a:moveTo>
                    <a:pt x="363855" y="158115"/>
                  </a:moveTo>
                  <a:cubicBezTo>
                    <a:pt x="360045" y="144780"/>
                    <a:pt x="355283" y="132398"/>
                    <a:pt x="348615" y="120968"/>
                  </a:cubicBezTo>
                  <a:lnTo>
                    <a:pt x="363855" y="76200"/>
                  </a:lnTo>
                  <a:lnTo>
                    <a:pt x="329565" y="41910"/>
                  </a:lnTo>
                  <a:lnTo>
                    <a:pt x="284798" y="57150"/>
                  </a:lnTo>
                  <a:cubicBezTo>
                    <a:pt x="273367" y="50483"/>
                    <a:pt x="260985" y="45720"/>
                    <a:pt x="247650" y="41910"/>
                  </a:cubicBezTo>
                  <a:lnTo>
                    <a:pt x="226695" y="0"/>
                  </a:lnTo>
                  <a:lnTo>
                    <a:pt x="179070" y="0"/>
                  </a:lnTo>
                  <a:lnTo>
                    <a:pt x="158115" y="41910"/>
                  </a:lnTo>
                  <a:cubicBezTo>
                    <a:pt x="144780" y="45720"/>
                    <a:pt x="132398" y="50483"/>
                    <a:pt x="120968" y="57150"/>
                  </a:cubicBezTo>
                  <a:lnTo>
                    <a:pt x="76200" y="41910"/>
                  </a:lnTo>
                  <a:lnTo>
                    <a:pt x="41910" y="76200"/>
                  </a:lnTo>
                  <a:lnTo>
                    <a:pt x="57150" y="120968"/>
                  </a:lnTo>
                  <a:cubicBezTo>
                    <a:pt x="50482" y="132398"/>
                    <a:pt x="45720" y="144780"/>
                    <a:pt x="41910" y="158115"/>
                  </a:cubicBezTo>
                  <a:lnTo>
                    <a:pt x="0" y="179070"/>
                  </a:lnTo>
                  <a:lnTo>
                    <a:pt x="0" y="226695"/>
                  </a:lnTo>
                  <a:lnTo>
                    <a:pt x="41910" y="247650"/>
                  </a:lnTo>
                  <a:cubicBezTo>
                    <a:pt x="45720" y="260985"/>
                    <a:pt x="50482" y="273368"/>
                    <a:pt x="57150" y="284798"/>
                  </a:cubicBezTo>
                  <a:lnTo>
                    <a:pt x="41910" y="329565"/>
                  </a:lnTo>
                  <a:lnTo>
                    <a:pt x="75248" y="362903"/>
                  </a:lnTo>
                  <a:lnTo>
                    <a:pt x="120015" y="347663"/>
                  </a:lnTo>
                  <a:cubicBezTo>
                    <a:pt x="131445" y="354330"/>
                    <a:pt x="143827" y="359093"/>
                    <a:pt x="157163" y="362903"/>
                  </a:cubicBezTo>
                  <a:lnTo>
                    <a:pt x="178118" y="404813"/>
                  </a:lnTo>
                  <a:lnTo>
                    <a:pt x="225743" y="404813"/>
                  </a:lnTo>
                  <a:lnTo>
                    <a:pt x="246698" y="362903"/>
                  </a:lnTo>
                  <a:cubicBezTo>
                    <a:pt x="260033" y="359093"/>
                    <a:pt x="272415" y="354330"/>
                    <a:pt x="283845" y="347663"/>
                  </a:cubicBezTo>
                  <a:lnTo>
                    <a:pt x="328613" y="362903"/>
                  </a:lnTo>
                  <a:lnTo>
                    <a:pt x="362903" y="329565"/>
                  </a:lnTo>
                  <a:lnTo>
                    <a:pt x="347663" y="284798"/>
                  </a:lnTo>
                  <a:cubicBezTo>
                    <a:pt x="354330" y="273368"/>
                    <a:pt x="360045" y="260033"/>
                    <a:pt x="363855" y="247650"/>
                  </a:cubicBezTo>
                  <a:lnTo>
                    <a:pt x="405765" y="226695"/>
                  </a:lnTo>
                  <a:lnTo>
                    <a:pt x="405765" y="179070"/>
                  </a:lnTo>
                  <a:lnTo>
                    <a:pt x="363855" y="158115"/>
                  </a:lnTo>
                  <a:close/>
                </a:path>
              </a:pathLst>
            </a:custGeom>
            <a:solidFill>
              <a:srgbClr val="000000"/>
            </a:soli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black"/>
                </a:solidFill>
                <a:effectLst/>
                <a:uLnTx/>
                <a:uFillTx/>
              </a:endParaRPr>
            </a:p>
          </p:txBody>
        </p:sp>
        <p:sp>
          <p:nvSpPr>
            <p:cNvPr id="89" name="Freeform: Shape 59">
              <a:extLst>
                <a:ext uri="{FF2B5EF4-FFF2-40B4-BE49-F238E27FC236}">
                  <a16:creationId xmlns:a16="http://schemas.microsoft.com/office/drawing/2014/main" xmlns="" id="{BDB1E112-2E56-47D2-A1F5-43E4F2E2D9F4}"/>
                </a:ext>
              </a:extLst>
            </p:cNvPr>
            <p:cNvSpPr/>
            <p:nvPr/>
          </p:nvSpPr>
          <p:spPr>
            <a:xfrm>
              <a:off x="5785484" y="2240133"/>
              <a:ext cx="405765" cy="404812"/>
            </a:xfrm>
            <a:custGeom>
              <a:avLst/>
              <a:gdLst>
                <a:gd name="connsiteX0" fmla="*/ 202883 w 405765"/>
                <a:gd name="connsiteY0" fmla="*/ 274320 h 404812"/>
                <a:gd name="connsiteX1" fmla="*/ 131445 w 405765"/>
                <a:gd name="connsiteY1" fmla="*/ 202882 h 404812"/>
                <a:gd name="connsiteX2" fmla="*/ 202883 w 405765"/>
                <a:gd name="connsiteY2" fmla="*/ 131445 h 404812"/>
                <a:gd name="connsiteX3" fmla="*/ 274320 w 405765"/>
                <a:gd name="connsiteY3" fmla="*/ 202882 h 404812"/>
                <a:gd name="connsiteX4" fmla="*/ 202883 w 405765"/>
                <a:gd name="connsiteY4" fmla="*/ 274320 h 404812"/>
                <a:gd name="connsiteX5" fmla="*/ 202883 w 405765"/>
                <a:gd name="connsiteY5" fmla="*/ 274320 h 404812"/>
                <a:gd name="connsiteX6" fmla="*/ 348615 w 405765"/>
                <a:gd name="connsiteY6" fmla="*/ 120967 h 404812"/>
                <a:gd name="connsiteX7" fmla="*/ 363855 w 405765"/>
                <a:gd name="connsiteY7" fmla="*/ 76200 h 404812"/>
                <a:gd name="connsiteX8" fmla="*/ 329565 w 405765"/>
                <a:gd name="connsiteY8" fmla="*/ 41910 h 404812"/>
                <a:gd name="connsiteX9" fmla="*/ 284798 w 405765"/>
                <a:gd name="connsiteY9" fmla="*/ 57150 h 404812"/>
                <a:gd name="connsiteX10" fmla="*/ 247650 w 405765"/>
                <a:gd name="connsiteY10" fmla="*/ 41910 h 404812"/>
                <a:gd name="connsiteX11" fmla="*/ 226695 w 405765"/>
                <a:gd name="connsiteY11" fmla="*/ 0 h 404812"/>
                <a:gd name="connsiteX12" fmla="*/ 179070 w 405765"/>
                <a:gd name="connsiteY12" fmla="*/ 0 h 404812"/>
                <a:gd name="connsiteX13" fmla="*/ 158115 w 405765"/>
                <a:gd name="connsiteY13" fmla="*/ 41910 h 404812"/>
                <a:gd name="connsiteX14" fmla="*/ 120968 w 405765"/>
                <a:gd name="connsiteY14" fmla="*/ 57150 h 404812"/>
                <a:gd name="connsiteX15" fmla="*/ 76200 w 405765"/>
                <a:gd name="connsiteY15" fmla="*/ 41910 h 404812"/>
                <a:gd name="connsiteX16" fmla="*/ 42863 w 405765"/>
                <a:gd name="connsiteY16" fmla="*/ 75247 h 404812"/>
                <a:gd name="connsiteX17" fmla="*/ 57150 w 405765"/>
                <a:gd name="connsiteY17" fmla="*/ 120015 h 404812"/>
                <a:gd name="connsiteX18" fmla="*/ 41910 w 405765"/>
                <a:gd name="connsiteY18" fmla="*/ 157163 h 404812"/>
                <a:gd name="connsiteX19" fmla="*/ 0 w 405765"/>
                <a:gd name="connsiteY19" fmla="*/ 178117 h 404812"/>
                <a:gd name="connsiteX20" fmla="*/ 0 w 405765"/>
                <a:gd name="connsiteY20" fmla="*/ 225742 h 404812"/>
                <a:gd name="connsiteX21" fmla="*/ 41910 w 405765"/>
                <a:gd name="connsiteY21" fmla="*/ 246698 h 404812"/>
                <a:gd name="connsiteX22" fmla="*/ 57150 w 405765"/>
                <a:gd name="connsiteY22" fmla="*/ 283845 h 404812"/>
                <a:gd name="connsiteX23" fmla="*/ 42863 w 405765"/>
                <a:gd name="connsiteY23" fmla="*/ 328613 h 404812"/>
                <a:gd name="connsiteX24" fmla="*/ 76200 w 405765"/>
                <a:gd name="connsiteY24" fmla="*/ 361950 h 404812"/>
                <a:gd name="connsiteX25" fmla="*/ 120968 w 405765"/>
                <a:gd name="connsiteY25" fmla="*/ 347663 h 404812"/>
                <a:gd name="connsiteX26" fmla="*/ 158115 w 405765"/>
                <a:gd name="connsiteY26" fmla="*/ 362903 h 404812"/>
                <a:gd name="connsiteX27" fmla="*/ 179070 w 405765"/>
                <a:gd name="connsiteY27" fmla="*/ 404813 h 404812"/>
                <a:gd name="connsiteX28" fmla="*/ 226695 w 405765"/>
                <a:gd name="connsiteY28" fmla="*/ 404813 h 404812"/>
                <a:gd name="connsiteX29" fmla="*/ 247650 w 405765"/>
                <a:gd name="connsiteY29" fmla="*/ 362903 h 404812"/>
                <a:gd name="connsiteX30" fmla="*/ 284798 w 405765"/>
                <a:gd name="connsiteY30" fmla="*/ 347663 h 404812"/>
                <a:gd name="connsiteX31" fmla="*/ 329565 w 405765"/>
                <a:gd name="connsiteY31" fmla="*/ 362903 h 404812"/>
                <a:gd name="connsiteX32" fmla="*/ 362903 w 405765"/>
                <a:gd name="connsiteY32" fmla="*/ 328613 h 404812"/>
                <a:gd name="connsiteX33" fmla="*/ 348615 w 405765"/>
                <a:gd name="connsiteY33" fmla="*/ 284798 h 404812"/>
                <a:gd name="connsiteX34" fmla="*/ 363855 w 405765"/>
                <a:gd name="connsiteY34" fmla="*/ 247650 h 404812"/>
                <a:gd name="connsiteX35" fmla="*/ 405765 w 405765"/>
                <a:gd name="connsiteY35" fmla="*/ 226695 h 404812"/>
                <a:gd name="connsiteX36" fmla="*/ 405765 w 405765"/>
                <a:gd name="connsiteY36" fmla="*/ 179070 h 404812"/>
                <a:gd name="connsiteX37" fmla="*/ 363855 w 405765"/>
                <a:gd name="connsiteY37" fmla="*/ 158115 h 404812"/>
                <a:gd name="connsiteX38" fmla="*/ 348615 w 405765"/>
                <a:gd name="connsiteY38" fmla="*/ 120967 h 40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05765" h="404812">
                  <a:moveTo>
                    <a:pt x="202883" y="274320"/>
                  </a:moveTo>
                  <a:cubicBezTo>
                    <a:pt x="162878" y="274320"/>
                    <a:pt x="131445" y="241935"/>
                    <a:pt x="131445" y="202882"/>
                  </a:cubicBezTo>
                  <a:cubicBezTo>
                    <a:pt x="131445" y="162877"/>
                    <a:pt x="163830" y="131445"/>
                    <a:pt x="202883" y="131445"/>
                  </a:cubicBezTo>
                  <a:cubicBezTo>
                    <a:pt x="242888" y="131445"/>
                    <a:pt x="274320" y="163830"/>
                    <a:pt x="274320" y="202882"/>
                  </a:cubicBezTo>
                  <a:cubicBezTo>
                    <a:pt x="274320" y="241935"/>
                    <a:pt x="242888" y="274320"/>
                    <a:pt x="202883" y="274320"/>
                  </a:cubicBezTo>
                  <a:lnTo>
                    <a:pt x="202883" y="274320"/>
                  </a:lnTo>
                  <a:close/>
                  <a:moveTo>
                    <a:pt x="348615" y="120967"/>
                  </a:moveTo>
                  <a:lnTo>
                    <a:pt x="363855" y="76200"/>
                  </a:lnTo>
                  <a:lnTo>
                    <a:pt x="329565" y="41910"/>
                  </a:lnTo>
                  <a:lnTo>
                    <a:pt x="284798" y="57150"/>
                  </a:lnTo>
                  <a:cubicBezTo>
                    <a:pt x="273368" y="50482"/>
                    <a:pt x="260033" y="45720"/>
                    <a:pt x="247650" y="41910"/>
                  </a:cubicBezTo>
                  <a:lnTo>
                    <a:pt x="226695" y="0"/>
                  </a:lnTo>
                  <a:lnTo>
                    <a:pt x="179070" y="0"/>
                  </a:lnTo>
                  <a:lnTo>
                    <a:pt x="158115" y="41910"/>
                  </a:lnTo>
                  <a:cubicBezTo>
                    <a:pt x="144780" y="45720"/>
                    <a:pt x="132398" y="50482"/>
                    <a:pt x="120968" y="57150"/>
                  </a:cubicBezTo>
                  <a:lnTo>
                    <a:pt x="76200" y="41910"/>
                  </a:lnTo>
                  <a:lnTo>
                    <a:pt x="42863" y="75247"/>
                  </a:lnTo>
                  <a:lnTo>
                    <a:pt x="57150" y="120015"/>
                  </a:lnTo>
                  <a:cubicBezTo>
                    <a:pt x="50483" y="131445"/>
                    <a:pt x="45720" y="144780"/>
                    <a:pt x="41910" y="157163"/>
                  </a:cubicBezTo>
                  <a:lnTo>
                    <a:pt x="0" y="178117"/>
                  </a:lnTo>
                  <a:lnTo>
                    <a:pt x="0" y="225742"/>
                  </a:lnTo>
                  <a:lnTo>
                    <a:pt x="41910" y="246698"/>
                  </a:lnTo>
                  <a:cubicBezTo>
                    <a:pt x="45720" y="260032"/>
                    <a:pt x="50483" y="272415"/>
                    <a:pt x="57150" y="283845"/>
                  </a:cubicBezTo>
                  <a:lnTo>
                    <a:pt x="42863" y="328613"/>
                  </a:lnTo>
                  <a:lnTo>
                    <a:pt x="76200" y="361950"/>
                  </a:lnTo>
                  <a:lnTo>
                    <a:pt x="120968" y="347663"/>
                  </a:lnTo>
                  <a:cubicBezTo>
                    <a:pt x="132398" y="354330"/>
                    <a:pt x="144780" y="359092"/>
                    <a:pt x="158115" y="362903"/>
                  </a:cubicBezTo>
                  <a:lnTo>
                    <a:pt x="179070" y="404813"/>
                  </a:lnTo>
                  <a:lnTo>
                    <a:pt x="226695" y="404813"/>
                  </a:lnTo>
                  <a:lnTo>
                    <a:pt x="247650" y="362903"/>
                  </a:lnTo>
                  <a:cubicBezTo>
                    <a:pt x="260985" y="359092"/>
                    <a:pt x="273368" y="354330"/>
                    <a:pt x="284798" y="347663"/>
                  </a:cubicBezTo>
                  <a:lnTo>
                    <a:pt x="329565" y="362903"/>
                  </a:lnTo>
                  <a:lnTo>
                    <a:pt x="362903" y="328613"/>
                  </a:lnTo>
                  <a:lnTo>
                    <a:pt x="348615" y="284798"/>
                  </a:lnTo>
                  <a:cubicBezTo>
                    <a:pt x="355283" y="273367"/>
                    <a:pt x="360045" y="260985"/>
                    <a:pt x="363855" y="247650"/>
                  </a:cubicBezTo>
                  <a:lnTo>
                    <a:pt x="405765" y="226695"/>
                  </a:lnTo>
                  <a:lnTo>
                    <a:pt x="405765" y="179070"/>
                  </a:lnTo>
                  <a:lnTo>
                    <a:pt x="363855" y="158115"/>
                  </a:lnTo>
                  <a:cubicBezTo>
                    <a:pt x="360045" y="144780"/>
                    <a:pt x="355283" y="132397"/>
                    <a:pt x="348615" y="120967"/>
                  </a:cubicBezTo>
                  <a:close/>
                </a:path>
              </a:pathLst>
            </a:custGeom>
            <a:solidFill>
              <a:srgbClr val="000000"/>
            </a:soli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black"/>
                </a:solidFill>
                <a:effectLst/>
                <a:uLnTx/>
                <a:uFillTx/>
              </a:endParaRPr>
            </a:p>
          </p:txBody>
        </p:sp>
      </p:grpSp>
      <p:grpSp>
        <p:nvGrpSpPr>
          <p:cNvPr id="95" name="Graphic 4" descr="Bullseye">
            <a:extLst>
              <a:ext uri="{FF2B5EF4-FFF2-40B4-BE49-F238E27FC236}">
                <a16:creationId xmlns:a16="http://schemas.microsoft.com/office/drawing/2014/main" xmlns="" id="{7F099CE9-DDE5-4EE3-BADA-17E083221E50}"/>
              </a:ext>
            </a:extLst>
          </p:cNvPr>
          <p:cNvGrpSpPr/>
          <p:nvPr/>
        </p:nvGrpSpPr>
        <p:grpSpPr>
          <a:xfrm>
            <a:off x="5142628" y="2701764"/>
            <a:ext cx="685800" cy="685800"/>
            <a:chOff x="8788036" y="1812461"/>
            <a:chExt cx="914400" cy="914400"/>
          </a:xfrm>
        </p:grpSpPr>
        <p:sp>
          <p:nvSpPr>
            <p:cNvPr id="96" name="Freeform: Shape 66">
              <a:extLst>
                <a:ext uri="{FF2B5EF4-FFF2-40B4-BE49-F238E27FC236}">
                  <a16:creationId xmlns:a16="http://schemas.microsoft.com/office/drawing/2014/main" xmlns="" id="{2346A50E-86B2-4FC2-A48B-027CE830A7D3}"/>
                </a:ext>
              </a:extLst>
            </p:cNvPr>
            <p:cNvSpPr/>
            <p:nvPr/>
          </p:nvSpPr>
          <p:spPr>
            <a:xfrm>
              <a:off x="9134746" y="1893423"/>
              <a:ext cx="486727" cy="485775"/>
            </a:xfrm>
            <a:custGeom>
              <a:avLst/>
              <a:gdLst>
                <a:gd name="connsiteX0" fmla="*/ 401003 w 486727"/>
                <a:gd name="connsiteY0" fmla="*/ 85725 h 485775"/>
                <a:gd name="connsiteX1" fmla="*/ 391478 w 486727"/>
                <a:gd name="connsiteY1" fmla="*/ 0 h 485775"/>
                <a:gd name="connsiteX2" fmla="*/ 286703 w 486727"/>
                <a:gd name="connsiteY2" fmla="*/ 104775 h 485775"/>
                <a:gd name="connsiteX3" fmla="*/ 292417 w 486727"/>
                <a:gd name="connsiteY3" fmla="*/ 154305 h 485775"/>
                <a:gd name="connsiteX4" fmla="*/ 140017 w 486727"/>
                <a:gd name="connsiteY4" fmla="*/ 306705 h 485775"/>
                <a:gd name="connsiteX5" fmla="*/ 95250 w 486727"/>
                <a:gd name="connsiteY5" fmla="*/ 295275 h 485775"/>
                <a:gd name="connsiteX6" fmla="*/ 0 w 486727"/>
                <a:gd name="connsiteY6" fmla="*/ 390525 h 485775"/>
                <a:gd name="connsiteX7" fmla="*/ 95250 w 486727"/>
                <a:gd name="connsiteY7" fmla="*/ 485775 h 485775"/>
                <a:gd name="connsiteX8" fmla="*/ 190500 w 486727"/>
                <a:gd name="connsiteY8" fmla="*/ 390525 h 485775"/>
                <a:gd name="connsiteX9" fmla="*/ 180022 w 486727"/>
                <a:gd name="connsiteY9" fmla="*/ 346710 h 485775"/>
                <a:gd name="connsiteX10" fmla="*/ 332423 w 486727"/>
                <a:gd name="connsiteY10" fmla="*/ 194310 h 485775"/>
                <a:gd name="connsiteX11" fmla="*/ 381953 w 486727"/>
                <a:gd name="connsiteY11" fmla="*/ 200025 h 485775"/>
                <a:gd name="connsiteX12" fmla="*/ 486728 w 486727"/>
                <a:gd name="connsiteY12" fmla="*/ 95250 h 485775"/>
                <a:gd name="connsiteX13" fmla="*/ 401003 w 486727"/>
                <a:gd name="connsiteY13" fmla="*/ 8572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727" h="485775">
                  <a:moveTo>
                    <a:pt x="401003" y="85725"/>
                  </a:moveTo>
                  <a:lnTo>
                    <a:pt x="391478" y="0"/>
                  </a:lnTo>
                  <a:lnTo>
                    <a:pt x="286703" y="104775"/>
                  </a:lnTo>
                  <a:lnTo>
                    <a:pt x="292417" y="154305"/>
                  </a:lnTo>
                  <a:lnTo>
                    <a:pt x="140017" y="306705"/>
                  </a:lnTo>
                  <a:cubicBezTo>
                    <a:pt x="126682" y="300038"/>
                    <a:pt x="111442" y="295275"/>
                    <a:pt x="95250" y="295275"/>
                  </a:cubicBezTo>
                  <a:cubicBezTo>
                    <a:pt x="42863" y="295275"/>
                    <a:pt x="0" y="338138"/>
                    <a:pt x="0" y="390525"/>
                  </a:cubicBezTo>
                  <a:cubicBezTo>
                    <a:pt x="0" y="442913"/>
                    <a:pt x="42863" y="485775"/>
                    <a:pt x="95250" y="485775"/>
                  </a:cubicBezTo>
                  <a:cubicBezTo>
                    <a:pt x="147638" y="485775"/>
                    <a:pt x="190500" y="442913"/>
                    <a:pt x="190500" y="390525"/>
                  </a:cubicBezTo>
                  <a:cubicBezTo>
                    <a:pt x="190500" y="374333"/>
                    <a:pt x="186690" y="360045"/>
                    <a:pt x="180022" y="346710"/>
                  </a:cubicBezTo>
                  <a:lnTo>
                    <a:pt x="332423" y="194310"/>
                  </a:lnTo>
                  <a:lnTo>
                    <a:pt x="381953" y="200025"/>
                  </a:lnTo>
                  <a:lnTo>
                    <a:pt x="486728" y="95250"/>
                  </a:lnTo>
                  <a:lnTo>
                    <a:pt x="401003" y="85725"/>
                  </a:lnTo>
                  <a:close/>
                </a:path>
              </a:pathLst>
            </a:custGeom>
            <a:solidFill>
              <a:srgbClr val="000000"/>
            </a:soli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black"/>
                </a:solidFill>
                <a:effectLst/>
                <a:uLnTx/>
                <a:uFillTx/>
              </a:endParaRPr>
            </a:p>
          </p:txBody>
        </p:sp>
        <p:sp>
          <p:nvSpPr>
            <p:cNvPr id="97" name="Freeform: Shape 67">
              <a:extLst>
                <a:ext uri="{FF2B5EF4-FFF2-40B4-BE49-F238E27FC236}">
                  <a16:creationId xmlns:a16="http://schemas.microsoft.com/office/drawing/2014/main" xmlns="" id="{888C39FE-44F4-4C2B-957C-6D3FA1170C16}"/>
                </a:ext>
              </a:extLst>
            </p:cNvPr>
            <p:cNvSpPr/>
            <p:nvPr/>
          </p:nvSpPr>
          <p:spPr>
            <a:xfrm>
              <a:off x="8868998" y="1921998"/>
              <a:ext cx="723900" cy="723900"/>
            </a:xfrm>
            <a:custGeom>
              <a:avLst/>
              <a:gdLst>
                <a:gd name="connsiteX0" fmla="*/ 674370 w 723900"/>
                <a:gd name="connsiteY0" fmla="*/ 198120 h 723900"/>
                <a:gd name="connsiteX1" fmla="*/ 661988 w 723900"/>
                <a:gd name="connsiteY1" fmla="*/ 211455 h 723900"/>
                <a:gd name="connsiteX2" fmla="*/ 643890 w 723900"/>
                <a:gd name="connsiteY2" fmla="*/ 209550 h 723900"/>
                <a:gd name="connsiteX3" fmla="*/ 623888 w 723900"/>
                <a:gd name="connsiteY3" fmla="*/ 206693 h 723900"/>
                <a:gd name="connsiteX4" fmla="*/ 666750 w 723900"/>
                <a:gd name="connsiteY4" fmla="*/ 361950 h 723900"/>
                <a:gd name="connsiteX5" fmla="*/ 361950 w 723900"/>
                <a:gd name="connsiteY5" fmla="*/ 666750 h 723900"/>
                <a:gd name="connsiteX6" fmla="*/ 57150 w 723900"/>
                <a:gd name="connsiteY6" fmla="*/ 361950 h 723900"/>
                <a:gd name="connsiteX7" fmla="*/ 361950 w 723900"/>
                <a:gd name="connsiteY7" fmla="*/ 57150 h 723900"/>
                <a:gd name="connsiteX8" fmla="*/ 517208 w 723900"/>
                <a:gd name="connsiteY8" fmla="*/ 100013 h 723900"/>
                <a:gd name="connsiteX9" fmla="*/ 515303 w 723900"/>
                <a:gd name="connsiteY9" fmla="*/ 80963 h 723900"/>
                <a:gd name="connsiteX10" fmla="*/ 512445 w 723900"/>
                <a:gd name="connsiteY10" fmla="*/ 61913 h 723900"/>
                <a:gd name="connsiteX11" fmla="*/ 525780 w 723900"/>
                <a:gd name="connsiteY11" fmla="*/ 48578 h 723900"/>
                <a:gd name="connsiteX12" fmla="*/ 532448 w 723900"/>
                <a:gd name="connsiteY12" fmla="*/ 41910 h 723900"/>
                <a:gd name="connsiteX13" fmla="*/ 361950 w 723900"/>
                <a:gd name="connsiteY13" fmla="*/ 0 h 723900"/>
                <a:gd name="connsiteX14" fmla="*/ 0 w 723900"/>
                <a:gd name="connsiteY14" fmla="*/ 361950 h 723900"/>
                <a:gd name="connsiteX15" fmla="*/ 361950 w 723900"/>
                <a:gd name="connsiteY15" fmla="*/ 723900 h 723900"/>
                <a:gd name="connsiteX16" fmla="*/ 723900 w 723900"/>
                <a:gd name="connsiteY16" fmla="*/ 361950 h 723900"/>
                <a:gd name="connsiteX17" fmla="*/ 681038 w 723900"/>
                <a:gd name="connsiteY17" fmla="*/ 192405 h 723900"/>
                <a:gd name="connsiteX18" fmla="*/ 674370 w 723900"/>
                <a:gd name="connsiteY18" fmla="*/ 19812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900" h="723900">
                  <a:moveTo>
                    <a:pt x="674370" y="198120"/>
                  </a:moveTo>
                  <a:lnTo>
                    <a:pt x="661988" y="211455"/>
                  </a:lnTo>
                  <a:lnTo>
                    <a:pt x="643890" y="209550"/>
                  </a:lnTo>
                  <a:lnTo>
                    <a:pt x="623888" y="206693"/>
                  </a:lnTo>
                  <a:cubicBezTo>
                    <a:pt x="650558" y="252413"/>
                    <a:pt x="666750" y="304800"/>
                    <a:pt x="666750" y="361950"/>
                  </a:cubicBezTo>
                  <a:cubicBezTo>
                    <a:pt x="666750" y="529590"/>
                    <a:pt x="529590" y="666750"/>
                    <a:pt x="361950" y="666750"/>
                  </a:cubicBezTo>
                  <a:cubicBezTo>
                    <a:pt x="194310" y="666750"/>
                    <a:pt x="57150" y="529590"/>
                    <a:pt x="57150" y="361950"/>
                  </a:cubicBezTo>
                  <a:cubicBezTo>
                    <a:pt x="57150" y="194310"/>
                    <a:pt x="194310" y="57150"/>
                    <a:pt x="361950" y="57150"/>
                  </a:cubicBezTo>
                  <a:cubicBezTo>
                    <a:pt x="418148" y="57150"/>
                    <a:pt x="471488" y="72390"/>
                    <a:pt x="517208" y="100013"/>
                  </a:cubicBezTo>
                  <a:lnTo>
                    <a:pt x="515303" y="80963"/>
                  </a:lnTo>
                  <a:lnTo>
                    <a:pt x="512445" y="61913"/>
                  </a:lnTo>
                  <a:lnTo>
                    <a:pt x="525780" y="48578"/>
                  </a:lnTo>
                  <a:lnTo>
                    <a:pt x="532448" y="41910"/>
                  </a:lnTo>
                  <a:cubicBezTo>
                    <a:pt x="481013" y="15240"/>
                    <a:pt x="423863" y="0"/>
                    <a:pt x="361950" y="0"/>
                  </a:cubicBezTo>
                  <a:cubicBezTo>
                    <a:pt x="161925" y="0"/>
                    <a:pt x="0" y="161925"/>
                    <a:pt x="0" y="361950"/>
                  </a:cubicBezTo>
                  <a:cubicBezTo>
                    <a:pt x="0" y="561975"/>
                    <a:pt x="161925" y="723900"/>
                    <a:pt x="361950" y="723900"/>
                  </a:cubicBezTo>
                  <a:cubicBezTo>
                    <a:pt x="561975" y="723900"/>
                    <a:pt x="723900" y="561975"/>
                    <a:pt x="723900" y="361950"/>
                  </a:cubicBezTo>
                  <a:cubicBezTo>
                    <a:pt x="723900" y="300038"/>
                    <a:pt x="708660" y="242888"/>
                    <a:pt x="681038" y="192405"/>
                  </a:cubicBezTo>
                  <a:lnTo>
                    <a:pt x="674370" y="198120"/>
                  </a:lnTo>
                  <a:close/>
                </a:path>
              </a:pathLst>
            </a:custGeom>
            <a:solidFill>
              <a:srgbClr val="000000"/>
            </a:soli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black"/>
                </a:solidFill>
                <a:effectLst/>
                <a:uLnTx/>
                <a:uFillTx/>
              </a:endParaRPr>
            </a:p>
          </p:txBody>
        </p:sp>
        <p:sp>
          <p:nvSpPr>
            <p:cNvPr id="98" name="Freeform: Shape 68">
              <a:extLst>
                <a:ext uri="{FF2B5EF4-FFF2-40B4-BE49-F238E27FC236}">
                  <a16:creationId xmlns:a16="http://schemas.microsoft.com/office/drawing/2014/main" xmlns="" id="{E9652F29-546E-4DC0-A078-B896ABDB37A4}"/>
                </a:ext>
              </a:extLst>
            </p:cNvPr>
            <p:cNvSpPr/>
            <p:nvPr/>
          </p:nvSpPr>
          <p:spPr>
            <a:xfrm>
              <a:off x="9002348" y="2055348"/>
              <a:ext cx="457200" cy="457200"/>
            </a:xfrm>
            <a:custGeom>
              <a:avLst/>
              <a:gdLst>
                <a:gd name="connsiteX0" fmla="*/ 387668 w 457200"/>
                <a:gd name="connsiteY0" fmla="*/ 163830 h 457200"/>
                <a:gd name="connsiteX1" fmla="*/ 400050 w 457200"/>
                <a:gd name="connsiteY1" fmla="*/ 228600 h 457200"/>
                <a:gd name="connsiteX2" fmla="*/ 228600 w 457200"/>
                <a:gd name="connsiteY2" fmla="*/ 400050 h 457200"/>
                <a:gd name="connsiteX3" fmla="*/ 57150 w 457200"/>
                <a:gd name="connsiteY3" fmla="*/ 228600 h 457200"/>
                <a:gd name="connsiteX4" fmla="*/ 228600 w 457200"/>
                <a:gd name="connsiteY4" fmla="*/ 57150 h 457200"/>
                <a:gd name="connsiteX5" fmla="*/ 293370 w 457200"/>
                <a:gd name="connsiteY5" fmla="*/ 69532 h 457200"/>
                <a:gd name="connsiteX6" fmla="*/ 336233 w 457200"/>
                <a:gd name="connsiteY6" fmla="*/ 26670 h 457200"/>
                <a:gd name="connsiteX7" fmla="*/ 228600 w 457200"/>
                <a:gd name="connsiteY7" fmla="*/ 0 h 457200"/>
                <a:gd name="connsiteX8" fmla="*/ 0 w 457200"/>
                <a:gd name="connsiteY8" fmla="*/ 228600 h 457200"/>
                <a:gd name="connsiteX9" fmla="*/ 228600 w 457200"/>
                <a:gd name="connsiteY9" fmla="*/ 457200 h 457200"/>
                <a:gd name="connsiteX10" fmla="*/ 457200 w 457200"/>
                <a:gd name="connsiteY10" fmla="*/ 228600 h 457200"/>
                <a:gd name="connsiteX11" fmla="*/ 430530 w 457200"/>
                <a:gd name="connsiteY11" fmla="*/ 120968 h 457200"/>
                <a:gd name="connsiteX12" fmla="*/ 387668 w 457200"/>
                <a:gd name="connsiteY12" fmla="*/ 16383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200" h="457200">
                  <a:moveTo>
                    <a:pt x="387668" y="163830"/>
                  </a:moveTo>
                  <a:cubicBezTo>
                    <a:pt x="396240" y="183833"/>
                    <a:pt x="400050" y="205740"/>
                    <a:pt x="400050" y="228600"/>
                  </a:cubicBezTo>
                  <a:cubicBezTo>
                    <a:pt x="400050" y="322898"/>
                    <a:pt x="322898" y="400050"/>
                    <a:pt x="228600" y="400050"/>
                  </a:cubicBezTo>
                  <a:cubicBezTo>
                    <a:pt x="134302" y="400050"/>
                    <a:pt x="57150" y="322898"/>
                    <a:pt x="57150" y="228600"/>
                  </a:cubicBezTo>
                  <a:cubicBezTo>
                    <a:pt x="57150" y="134302"/>
                    <a:pt x="134302" y="57150"/>
                    <a:pt x="228600" y="57150"/>
                  </a:cubicBezTo>
                  <a:cubicBezTo>
                    <a:pt x="251460" y="57150"/>
                    <a:pt x="273368" y="61913"/>
                    <a:pt x="293370" y="69532"/>
                  </a:cubicBezTo>
                  <a:lnTo>
                    <a:pt x="336233" y="26670"/>
                  </a:lnTo>
                  <a:cubicBezTo>
                    <a:pt x="303848" y="9525"/>
                    <a:pt x="267653" y="0"/>
                    <a:pt x="228600" y="0"/>
                  </a:cubicBezTo>
                  <a:cubicBezTo>
                    <a:pt x="102870" y="0"/>
                    <a:pt x="0" y="102870"/>
                    <a:pt x="0" y="228600"/>
                  </a:cubicBezTo>
                  <a:cubicBezTo>
                    <a:pt x="0" y="354330"/>
                    <a:pt x="102870" y="457200"/>
                    <a:pt x="228600" y="457200"/>
                  </a:cubicBezTo>
                  <a:cubicBezTo>
                    <a:pt x="354330" y="457200"/>
                    <a:pt x="457200" y="354330"/>
                    <a:pt x="457200" y="228600"/>
                  </a:cubicBezTo>
                  <a:cubicBezTo>
                    <a:pt x="457200" y="189548"/>
                    <a:pt x="447675" y="153352"/>
                    <a:pt x="430530" y="120968"/>
                  </a:cubicBezTo>
                  <a:lnTo>
                    <a:pt x="387668" y="163830"/>
                  </a:lnTo>
                  <a:close/>
                </a:path>
              </a:pathLst>
            </a:custGeom>
            <a:solidFill>
              <a:srgbClr val="000000"/>
            </a:soli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black"/>
                </a:solidFill>
                <a:effectLst/>
                <a:uLnTx/>
                <a:uFillTx/>
              </a:endParaRPr>
            </a:p>
          </p:txBody>
        </p:sp>
      </p:grpSp>
      <p:sp>
        <p:nvSpPr>
          <p:cNvPr id="99" name="Rectangle 98">
            <a:extLst>
              <a:ext uri="{FF2B5EF4-FFF2-40B4-BE49-F238E27FC236}">
                <a16:creationId xmlns:a16="http://schemas.microsoft.com/office/drawing/2014/main" xmlns="" id="{1F2F0BCB-6E83-4A18-B120-B0421F45AD26}"/>
              </a:ext>
            </a:extLst>
          </p:cNvPr>
          <p:cNvSpPr/>
          <p:nvPr/>
        </p:nvSpPr>
        <p:spPr>
          <a:xfrm>
            <a:off x="3904788" y="2529796"/>
            <a:ext cx="904875" cy="1047762"/>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panose="020F0502020204030204"/>
            </a:endParaRPr>
          </a:p>
        </p:txBody>
      </p:sp>
      <p:sp>
        <p:nvSpPr>
          <p:cNvPr id="108" name="Freeform: Shape 72">
            <a:extLst>
              <a:ext uri="{FF2B5EF4-FFF2-40B4-BE49-F238E27FC236}">
                <a16:creationId xmlns:a16="http://schemas.microsoft.com/office/drawing/2014/main" xmlns="" id="{4C310B8B-3833-4F46-8A38-7AC0395D6F32}"/>
              </a:ext>
            </a:extLst>
          </p:cNvPr>
          <p:cNvSpPr/>
          <p:nvPr/>
        </p:nvSpPr>
        <p:spPr>
          <a:xfrm>
            <a:off x="1850834" y="3577556"/>
            <a:ext cx="2948683" cy="1742726"/>
          </a:xfrm>
          <a:custGeom>
            <a:avLst/>
            <a:gdLst>
              <a:gd name="connsiteX0" fmla="*/ 1320436 w 2526936"/>
              <a:gd name="connsiteY0" fmla="*/ 0 h 2323634"/>
              <a:gd name="connsiteX1" fmla="*/ 2526936 w 2526936"/>
              <a:gd name="connsiteY1" fmla="*/ 0 h 2323634"/>
              <a:gd name="connsiteX2" fmla="*/ 1801944 w 2526936"/>
              <a:gd name="connsiteY2" fmla="*/ 2323634 h 2323634"/>
              <a:gd name="connsiteX3" fmla="*/ 0 w 2526936"/>
              <a:gd name="connsiteY3" fmla="*/ 2323634 h 2323634"/>
              <a:gd name="connsiteX4" fmla="*/ 1320436 w 2526936"/>
              <a:gd name="connsiteY4" fmla="*/ 0 h 2323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6936" h="2323634">
                <a:moveTo>
                  <a:pt x="1320436" y="0"/>
                </a:moveTo>
                <a:lnTo>
                  <a:pt x="2526936" y="0"/>
                </a:lnTo>
                <a:lnTo>
                  <a:pt x="1801944" y="2323634"/>
                </a:lnTo>
                <a:lnTo>
                  <a:pt x="0" y="2323634"/>
                </a:lnTo>
                <a:lnTo>
                  <a:pt x="1320436" y="0"/>
                </a:lnTo>
                <a:close/>
              </a:path>
            </a:pathLst>
          </a:custGeom>
          <a:solidFill>
            <a:sysClr val="windowText" lastClr="000000">
              <a:alpha val="10000"/>
            </a:sysClr>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panose="020F0502020204030204"/>
            </a:endParaRPr>
          </a:p>
        </p:txBody>
      </p:sp>
      <p:sp>
        <p:nvSpPr>
          <p:cNvPr id="109" name="Freeform: Shape 73">
            <a:extLst>
              <a:ext uri="{FF2B5EF4-FFF2-40B4-BE49-F238E27FC236}">
                <a16:creationId xmlns:a16="http://schemas.microsoft.com/office/drawing/2014/main" xmlns="" id="{B8F6294C-1326-4675-A1DD-AB9AC32C8DD3}"/>
              </a:ext>
            </a:extLst>
          </p:cNvPr>
          <p:cNvSpPr/>
          <p:nvPr/>
        </p:nvSpPr>
        <p:spPr>
          <a:xfrm>
            <a:off x="4501417" y="3577556"/>
            <a:ext cx="2027645" cy="1742726"/>
          </a:xfrm>
          <a:custGeom>
            <a:avLst/>
            <a:gdLst>
              <a:gd name="connsiteX0" fmla="*/ 297722 w 1801944"/>
              <a:gd name="connsiteY0" fmla="*/ 0 h 2323634"/>
              <a:gd name="connsiteX1" fmla="*/ 1504222 w 1801944"/>
              <a:gd name="connsiteY1" fmla="*/ 0 h 2323634"/>
              <a:gd name="connsiteX2" fmla="*/ 1801944 w 1801944"/>
              <a:gd name="connsiteY2" fmla="*/ 2323634 h 2323634"/>
              <a:gd name="connsiteX3" fmla="*/ 0 w 1801944"/>
              <a:gd name="connsiteY3" fmla="*/ 2323634 h 2323634"/>
              <a:gd name="connsiteX4" fmla="*/ 297722 w 1801944"/>
              <a:gd name="connsiteY4" fmla="*/ 0 h 2323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944" h="2323634">
                <a:moveTo>
                  <a:pt x="297722" y="0"/>
                </a:moveTo>
                <a:lnTo>
                  <a:pt x="1504222" y="0"/>
                </a:lnTo>
                <a:lnTo>
                  <a:pt x="1801944" y="2323634"/>
                </a:lnTo>
                <a:lnTo>
                  <a:pt x="0" y="2323634"/>
                </a:lnTo>
                <a:lnTo>
                  <a:pt x="297722" y="0"/>
                </a:lnTo>
                <a:close/>
              </a:path>
            </a:pathLst>
          </a:custGeom>
          <a:solidFill>
            <a:sysClr val="windowText" lastClr="000000">
              <a:alpha val="10000"/>
            </a:sysClr>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panose="020F0502020204030204"/>
            </a:endParaRPr>
          </a:p>
        </p:txBody>
      </p:sp>
      <p:sp>
        <p:nvSpPr>
          <p:cNvPr id="110" name="Freeform: Shape 74">
            <a:extLst>
              <a:ext uri="{FF2B5EF4-FFF2-40B4-BE49-F238E27FC236}">
                <a16:creationId xmlns:a16="http://schemas.microsoft.com/office/drawing/2014/main" xmlns="" id="{D69B5982-ABF0-4745-90E9-0CF08C7EB373}"/>
              </a:ext>
            </a:extLst>
          </p:cNvPr>
          <p:cNvSpPr/>
          <p:nvPr/>
        </p:nvSpPr>
        <p:spPr>
          <a:xfrm>
            <a:off x="6181535" y="3577556"/>
            <a:ext cx="2698059" cy="1742726"/>
          </a:xfrm>
          <a:custGeom>
            <a:avLst/>
            <a:gdLst>
              <a:gd name="connsiteX0" fmla="*/ 0 w 2526936"/>
              <a:gd name="connsiteY0" fmla="*/ 0 h 2323634"/>
              <a:gd name="connsiteX1" fmla="*/ 1206500 w 2526936"/>
              <a:gd name="connsiteY1" fmla="*/ 0 h 2323634"/>
              <a:gd name="connsiteX2" fmla="*/ 2526936 w 2526936"/>
              <a:gd name="connsiteY2" fmla="*/ 2323634 h 2323634"/>
              <a:gd name="connsiteX3" fmla="*/ 724992 w 2526936"/>
              <a:gd name="connsiteY3" fmla="*/ 2323634 h 2323634"/>
              <a:gd name="connsiteX4" fmla="*/ 0 w 2526936"/>
              <a:gd name="connsiteY4" fmla="*/ 0 h 2323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6936" h="2323634">
                <a:moveTo>
                  <a:pt x="0" y="0"/>
                </a:moveTo>
                <a:lnTo>
                  <a:pt x="1206500" y="0"/>
                </a:lnTo>
                <a:lnTo>
                  <a:pt x="2526936" y="2323634"/>
                </a:lnTo>
                <a:lnTo>
                  <a:pt x="724992" y="2323634"/>
                </a:lnTo>
                <a:lnTo>
                  <a:pt x="0" y="0"/>
                </a:lnTo>
                <a:close/>
              </a:path>
            </a:pathLst>
          </a:custGeom>
          <a:solidFill>
            <a:sysClr val="windowText" lastClr="000000">
              <a:alpha val="10000"/>
            </a:sysClr>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panose="020F0502020204030204"/>
            </a:endParaRPr>
          </a:p>
        </p:txBody>
      </p:sp>
      <p:sp>
        <p:nvSpPr>
          <p:cNvPr id="111" name="Freeform: Shape 75">
            <a:extLst>
              <a:ext uri="{FF2B5EF4-FFF2-40B4-BE49-F238E27FC236}">
                <a16:creationId xmlns:a16="http://schemas.microsoft.com/office/drawing/2014/main" xmlns="" id="{2FE59C59-F445-4EDE-9871-85709A8642ED}"/>
              </a:ext>
            </a:extLst>
          </p:cNvPr>
          <p:cNvSpPr/>
          <p:nvPr/>
        </p:nvSpPr>
        <p:spPr>
          <a:xfrm>
            <a:off x="7448086" y="3577556"/>
            <a:ext cx="3843337" cy="1742726"/>
          </a:xfrm>
          <a:custGeom>
            <a:avLst/>
            <a:gdLst>
              <a:gd name="connsiteX0" fmla="*/ 0 w 3549650"/>
              <a:gd name="connsiteY0" fmla="*/ 0 h 2323634"/>
              <a:gd name="connsiteX1" fmla="*/ 1206500 w 3549650"/>
              <a:gd name="connsiteY1" fmla="*/ 0 h 2323634"/>
              <a:gd name="connsiteX2" fmla="*/ 3549650 w 3549650"/>
              <a:gd name="connsiteY2" fmla="*/ 2323634 h 2323634"/>
              <a:gd name="connsiteX3" fmla="*/ 1747706 w 3549650"/>
              <a:gd name="connsiteY3" fmla="*/ 2323634 h 2323634"/>
              <a:gd name="connsiteX4" fmla="*/ 0 w 3549650"/>
              <a:gd name="connsiteY4" fmla="*/ 0 h 2323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50" h="2323634">
                <a:moveTo>
                  <a:pt x="0" y="0"/>
                </a:moveTo>
                <a:lnTo>
                  <a:pt x="1206500" y="0"/>
                </a:lnTo>
                <a:lnTo>
                  <a:pt x="3549650" y="2323634"/>
                </a:lnTo>
                <a:lnTo>
                  <a:pt x="1747706" y="2323634"/>
                </a:lnTo>
                <a:lnTo>
                  <a:pt x="0" y="0"/>
                </a:lnTo>
                <a:close/>
              </a:path>
            </a:pathLst>
          </a:custGeom>
          <a:solidFill>
            <a:sysClr val="windowText" lastClr="000000">
              <a:alpha val="10000"/>
            </a:sysClr>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panose="020F0502020204030204"/>
            </a:endParaRPr>
          </a:p>
        </p:txBody>
      </p:sp>
      <p:pic>
        <p:nvPicPr>
          <p:cNvPr id="112" name="Graphic 6" descr="Doctor">
            <a:extLst>
              <a:ext uri="{FF2B5EF4-FFF2-40B4-BE49-F238E27FC236}">
                <a16:creationId xmlns="" xmlns:a16="http://schemas.microsoft.com/office/drawing/2014/main" id="{E535AC10-6B14-FF4F-A2BB-A5236811F852}"/>
              </a:ext>
            </a:extLst>
          </p:cNvPr>
          <p:cNvPicPr>
            <a:picLocks noChangeAspect="1"/>
          </p:cNvPicPr>
          <p:nvPr/>
        </p:nvPicPr>
        <p:blipFill>
          <a:blip r:embed="rId2">
            <a:extLst>
              <a:ext uri="{96DAC541-7B7A-43D3-8B79-37D633B846F1}">
                <asvg:svgBlip xmlns="" xmlns:asvg="http://schemas.microsoft.com/office/drawing/2016/SVG/main" r:embed="rId4"/>
              </a:ext>
            </a:extLst>
          </a:blip>
          <a:stretch>
            <a:fillRect/>
          </a:stretch>
        </p:blipFill>
        <p:spPr>
          <a:xfrm>
            <a:off x="6381539" y="2593054"/>
            <a:ext cx="863651" cy="863651"/>
          </a:xfrm>
          <a:prstGeom prst="rect">
            <a:avLst/>
          </a:prstGeom>
        </p:spPr>
      </p:pic>
      <p:grpSp>
        <p:nvGrpSpPr>
          <p:cNvPr id="113" name="Group 112">
            <a:extLst>
              <a:ext uri="{FF2B5EF4-FFF2-40B4-BE49-F238E27FC236}">
                <a16:creationId xmlns:a16="http://schemas.microsoft.com/office/drawing/2014/main" xmlns="" id="{FC579CF0-D816-4BB7-A72C-558308F502F9}"/>
              </a:ext>
            </a:extLst>
          </p:cNvPr>
          <p:cNvGrpSpPr/>
          <p:nvPr/>
        </p:nvGrpSpPr>
        <p:grpSpPr>
          <a:xfrm>
            <a:off x="7736702" y="2743510"/>
            <a:ext cx="754329" cy="583332"/>
            <a:chOff x="-6570662" y="1524001"/>
            <a:chExt cx="5294312" cy="4094161"/>
          </a:xfrm>
          <a:solidFill>
            <a:schemeClr val="tx1"/>
          </a:solidFill>
        </p:grpSpPr>
        <p:sp>
          <p:nvSpPr>
            <p:cNvPr id="114" name="Freeform 114">
              <a:extLst>
                <a:ext uri="{FF2B5EF4-FFF2-40B4-BE49-F238E27FC236}">
                  <a16:creationId xmlns:a16="http://schemas.microsoft.com/office/drawing/2014/main" xmlns="" id="{DCF018BE-5B10-4268-9D40-823987656C49}"/>
                </a:ext>
              </a:extLst>
            </p:cNvPr>
            <p:cNvSpPr>
              <a:spLocks noEditPoints="1"/>
            </p:cNvSpPr>
            <p:nvPr/>
          </p:nvSpPr>
          <p:spPr bwMode="auto">
            <a:xfrm>
              <a:off x="-6570662" y="1524001"/>
              <a:ext cx="5294312" cy="3194050"/>
            </a:xfrm>
            <a:custGeom>
              <a:avLst/>
              <a:gdLst>
                <a:gd name="T0" fmla="*/ 2447 w 2460"/>
                <a:gd name="T1" fmla="*/ 981 h 1487"/>
                <a:gd name="T2" fmla="*/ 2432 w 2460"/>
                <a:gd name="T3" fmla="*/ 966 h 1487"/>
                <a:gd name="T4" fmla="*/ 2435 w 2460"/>
                <a:gd name="T5" fmla="*/ 966 h 1487"/>
                <a:gd name="T6" fmla="*/ 855 w 2460"/>
                <a:gd name="T7" fmla="*/ 7 h 1487"/>
                <a:gd name="T8" fmla="*/ 812 w 2460"/>
                <a:gd name="T9" fmla="*/ 7 h 1487"/>
                <a:gd name="T10" fmla="*/ 30 w 2460"/>
                <a:gd name="T11" fmla="*/ 425 h 1487"/>
                <a:gd name="T12" fmla="*/ 11 w 2460"/>
                <a:gd name="T13" fmla="*/ 482 h 1487"/>
                <a:gd name="T14" fmla="*/ 26 w 2460"/>
                <a:gd name="T15" fmla="*/ 499 h 1487"/>
                <a:gd name="T16" fmla="*/ 1608 w 2460"/>
                <a:gd name="T17" fmla="*/ 1481 h 1487"/>
                <a:gd name="T18" fmla="*/ 1631 w 2460"/>
                <a:gd name="T19" fmla="*/ 1487 h 1487"/>
                <a:gd name="T20" fmla="*/ 1652 w 2460"/>
                <a:gd name="T21" fmla="*/ 1482 h 1487"/>
                <a:gd name="T22" fmla="*/ 2432 w 2460"/>
                <a:gd name="T23" fmla="*/ 1040 h 1487"/>
                <a:gd name="T24" fmla="*/ 2447 w 2460"/>
                <a:gd name="T25" fmla="*/ 981 h 1487"/>
                <a:gd name="T26" fmla="*/ 1633 w 2460"/>
                <a:gd name="T27" fmla="*/ 1396 h 1487"/>
                <a:gd name="T28" fmla="*/ 136 w 2460"/>
                <a:gd name="T29" fmla="*/ 465 h 1487"/>
                <a:gd name="T30" fmla="*/ 832 w 2460"/>
                <a:gd name="T31" fmla="*/ 93 h 1487"/>
                <a:gd name="T32" fmla="*/ 2326 w 2460"/>
                <a:gd name="T33" fmla="*/ 1001 h 1487"/>
                <a:gd name="T34" fmla="*/ 1633 w 2460"/>
                <a:gd name="T35" fmla="*/ 1396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0" h="1487">
                  <a:moveTo>
                    <a:pt x="2447" y="981"/>
                  </a:moveTo>
                  <a:cubicBezTo>
                    <a:pt x="2444" y="975"/>
                    <a:pt x="2439" y="969"/>
                    <a:pt x="2432" y="966"/>
                  </a:cubicBezTo>
                  <a:cubicBezTo>
                    <a:pt x="2435" y="966"/>
                    <a:pt x="2435" y="966"/>
                    <a:pt x="2435" y="966"/>
                  </a:cubicBezTo>
                  <a:cubicBezTo>
                    <a:pt x="855" y="7"/>
                    <a:pt x="855" y="7"/>
                    <a:pt x="855" y="7"/>
                  </a:cubicBezTo>
                  <a:cubicBezTo>
                    <a:pt x="842" y="0"/>
                    <a:pt x="826" y="0"/>
                    <a:pt x="812" y="7"/>
                  </a:cubicBezTo>
                  <a:cubicBezTo>
                    <a:pt x="30" y="425"/>
                    <a:pt x="30" y="425"/>
                    <a:pt x="30" y="425"/>
                  </a:cubicBezTo>
                  <a:cubicBezTo>
                    <a:pt x="9" y="435"/>
                    <a:pt x="0" y="461"/>
                    <a:pt x="11" y="482"/>
                  </a:cubicBezTo>
                  <a:cubicBezTo>
                    <a:pt x="14" y="489"/>
                    <a:pt x="19" y="495"/>
                    <a:pt x="26" y="499"/>
                  </a:cubicBezTo>
                  <a:cubicBezTo>
                    <a:pt x="1608" y="1481"/>
                    <a:pt x="1608" y="1481"/>
                    <a:pt x="1608" y="1481"/>
                  </a:cubicBezTo>
                  <a:cubicBezTo>
                    <a:pt x="1615" y="1485"/>
                    <a:pt x="1622" y="1487"/>
                    <a:pt x="1631" y="1487"/>
                  </a:cubicBezTo>
                  <a:cubicBezTo>
                    <a:pt x="1638" y="1487"/>
                    <a:pt x="1645" y="1486"/>
                    <a:pt x="1652" y="1482"/>
                  </a:cubicBezTo>
                  <a:cubicBezTo>
                    <a:pt x="2432" y="1040"/>
                    <a:pt x="2432" y="1040"/>
                    <a:pt x="2432" y="1040"/>
                  </a:cubicBezTo>
                  <a:cubicBezTo>
                    <a:pt x="2453" y="1028"/>
                    <a:pt x="2460" y="1001"/>
                    <a:pt x="2447" y="981"/>
                  </a:cubicBezTo>
                  <a:close/>
                  <a:moveTo>
                    <a:pt x="1633" y="1396"/>
                  </a:moveTo>
                  <a:cubicBezTo>
                    <a:pt x="136" y="465"/>
                    <a:pt x="136" y="465"/>
                    <a:pt x="136" y="465"/>
                  </a:cubicBezTo>
                  <a:cubicBezTo>
                    <a:pt x="832" y="93"/>
                    <a:pt x="832" y="93"/>
                    <a:pt x="832" y="93"/>
                  </a:cubicBezTo>
                  <a:cubicBezTo>
                    <a:pt x="2326" y="1001"/>
                    <a:pt x="2326" y="1001"/>
                    <a:pt x="2326" y="1001"/>
                  </a:cubicBezTo>
                  <a:lnTo>
                    <a:pt x="1633" y="1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 name="Freeform 115">
              <a:extLst>
                <a:ext uri="{FF2B5EF4-FFF2-40B4-BE49-F238E27FC236}">
                  <a16:creationId xmlns:a16="http://schemas.microsoft.com/office/drawing/2014/main" xmlns="" id="{4B82A9FE-34D6-43B0-8B4C-932BB6885CD9}"/>
                </a:ext>
              </a:extLst>
            </p:cNvPr>
            <p:cNvSpPr>
              <a:spLocks/>
            </p:cNvSpPr>
            <p:nvPr/>
          </p:nvSpPr>
          <p:spPr bwMode="auto">
            <a:xfrm>
              <a:off x="-6570662" y="2862263"/>
              <a:ext cx="5294312" cy="2306637"/>
            </a:xfrm>
            <a:custGeom>
              <a:avLst/>
              <a:gdLst>
                <a:gd name="T0" fmla="*/ 2448 w 2460"/>
                <a:gd name="T1" fmla="*/ 567 h 1074"/>
                <a:gd name="T2" fmla="*/ 2389 w 2460"/>
                <a:gd name="T3" fmla="*/ 551 h 1074"/>
                <a:gd name="T4" fmla="*/ 2392 w 2460"/>
                <a:gd name="T5" fmla="*/ 551 h 1074"/>
                <a:gd name="T6" fmla="*/ 1634 w 2460"/>
                <a:gd name="T7" fmla="*/ 981 h 1074"/>
                <a:gd name="T8" fmla="*/ 73 w 2460"/>
                <a:gd name="T9" fmla="*/ 12 h 1074"/>
                <a:gd name="T10" fmla="*/ 13 w 2460"/>
                <a:gd name="T11" fmla="*/ 26 h 1074"/>
                <a:gd name="T12" fmla="*/ 26 w 2460"/>
                <a:gd name="T13" fmla="*/ 85 h 1074"/>
                <a:gd name="T14" fmla="*/ 1608 w 2460"/>
                <a:gd name="T15" fmla="*/ 1067 h 1074"/>
                <a:gd name="T16" fmla="*/ 1631 w 2460"/>
                <a:gd name="T17" fmla="*/ 1074 h 1074"/>
                <a:gd name="T18" fmla="*/ 1652 w 2460"/>
                <a:gd name="T19" fmla="*/ 1068 h 1074"/>
                <a:gd name="T20" fmla="*/ 2432 w 2460"/>
                <a:gd name="T21" fmla="*/ 626 h 1074"/>
                <a:gd name="T22" fmla="*/ 2448 w 2460"/>
                <a:gd name="T23" fmla="*/ 567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0" h="1074">
                  <a:moveTo>
                    <a:pt x="2448" y="567"/>
                  </a:moveTo>
                  <a:cubicBezTo>
                    <a:pt x="2436" y="547"/>
                    <a:pt x="2410" y="539"/>
                    <a:pt x="2389" y="551"/>
                  </a:cubicBezTo>
                  <a:cubicBezTo>
                    <a:pt x="2392" y="551"/>
                    <a:pt x="2392" y="551"/>
                    <a:pt x="2392" y="551"/>
                  </a:cubicBezTo>
                  <a:cubicBezTo>
                    <a:pt x="1634" y="981"/>
                    <a:pt x="1634" y="981"/>
                    <a:pt x="1634" y="981"/>
                  </a:cubicBezTo>
                  <a:cubicBezTo>
                    <a:pt x="73" y="12"/>
                    <a:pt x="73" y="12"/>
                    <a:pt x="73" y="12"/>
                  </a:cubicBezTo>
                  <a:cubicBezTo>
                    <a:pt x="52" y="0"/>
                    <a:pt x="26" y="5"/>
                    <a:pt x="13" y="26"/>
                  </a:cubicBezTo>
                  <a:cubicBezTo>
                    <a:pt x="0" y="46"/>
                    <a:pt x="6" y="73"/>
                    <a:pt x="26" y="85"/>
                  </a:cubicBezTo>
                  <a:cubicBezTo>
                    <a:pt x="1608" y="1067"/>
                    <a:pt x="1608" y="1067"/>
                    <a:pt x="1608" y="1067"/>
                  </a:cubicBezTo>
                  <a:cubicBezTo>
                    <a:pt x="1615" y="1071"/>
                    <a:pt x="1622" y="1074"/>
                    <a:pt x="1631" y="1074"/>
                  </a:cubicBezTo>
                  <a:cubicBezTo>
                    <a:pt x="1638" y="1073"/>
                    <a:pt x="1645" y="1072"/>
                    <a:pt x="1652" y="1068"/>
                  </a:cubicBezTo>
                  <a:cubicBezTo>
                    <a:pt x="2432" y="626"/>
                    <a:pt x="2432" y="626"/>
                    <a:pt x="2432" y="626"/>
                  </a:cubicBezTo>
                  <a:cubicBezTo>
                    <a:pt x="2453" y="614"/>
                    <a:pt x="2460" y="588"/>
                    <a:pt x="2448" y="5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 name="Freeform 116">
              <a:extLst>
                <a:ext uri="{FF2B5EF4-FFF2-40B4-BE49-F238E27FC236}">
                  <a16:creationId xmlns:a16="http://schemas.microsoft.com/office/drawing/2014/main" xmlns="" id="{46B7A72F-91C0-461F-B47B-C8CACC7287D0}"/>
                </a:ext>
              </a:extLst>
            </p:cNvPr>
            <p:cNvSpPr>
              <a:spLocks/>
            </p:cNvSpPr>
            <p:nvPr/>
          </p:nvSpPr>
          <p:spPr bwMode="auto">
            <a:xfrm>
              <a:off x="-6570662" y="3311525"/>
              <a:ext cx="5281612" cy="2306637"/>
            </a:xfrm>
            <a:custGeom>
              <a:avLst/>
              <a:gdLst>
                <a:gd name="T0" fmla="*/ 2439 w 2454"/>
                <a:gd name="T1" fmla="*/ 566 h 1074"/>
                <a:gd name="T2" fmla="*/ 2392 w 2454"/>
                <a:gd name="T3" fmla="*/ 552 h 1074"/>
                <a:gd name="T4" fmla="*/ 1631 w 2454"/>
                <a:gd name="T5" fmla="*/ 982 h 1074"/>
                <a:gd name="T6" fmla="*/ 73 w 2454"/>
                <a:gd name="T7" fmla="*/ 12 h 1074"/>
                <a:gd name="T8" fmla="*/ 13 w 2454"/>
                <a:gd name="T9" fmla="*/ 26 h 1074"/>
                <a:gd name="T10" fmla="*/ 26 w 2454"/>
                <a:gd name="T11" fmla="*/ 86 h 1074"/>
                <a:gd name="T12" fmla="*/ 1608 w 2454"/>
                <a:gd name="T13" fmla="*/ 1068 h 1074"/>
                <a:gd name="T14" fmla="*/ 1631 w 2454"/>
                <a:gd name="T15" fmla="*/ 1074 h 1074"/>
                <a:gd name="T16" fmla="*/ 1652 w 2454"/>
                <a:gd name="T17" fmla="*/ 1069 h 1074"/>
                <a:gd name="T18" fmla="*/ 2432 w 2454"/>
                <a:gd name="T19" fmla="*/ 626 h 1074"/>
                <a:gd name="T20" fmla="*/ 2439 w 2454"/>
                <a:gd name="T21" fmla="*/ 566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4" h="1074">
                  <a:moveTo>
                    <a:pt x="2439" y="566"/>
                  </a:moveTo>
                  <a:cubicBezTo>
                    <a:pt x="2428" y="552"/>
                    <a:pt x="2409" y="546"/>
                    <a:pt x="2392" y="552"/>
                  </a:cubicBezTo>
                  <a:cubicBezTo>
                    <a:pt x="1631" y="982"/>
                    <a:pt x="1631" y="982"/>
                    <a:pt x="1631" y="982"/>
                  </a:cubicBezTo>
                  <a:cubicBezTo>
                    <a:pt x="73" y="12"/>
                    <a:pt x="73" y="12"/>
                    <a:pt x="73" y="12"/>
                  </a:cubicBezTo>
                  <a:cubicBezTo>
                    <a:pt x="52" y="0"/>
                    <a:pt x="26" y="6"/>
                    <a:pt x="13" y="26"/>
                  </a:cubicBezTo>
                  <a:cubicBezTo>
                    <a:pt x="0" y="46"/>
                    <a:pt x="6" y="73"/>
                    <a:pt x="26" y="86"/>
                  </a:cubicBezTo>
                  <a:cubicBezTo>
                    <a:pt x="1608" y="1068"/>
                    <a:pt x="1608" y="1068"/>
                    <a:pt x="1608" y="1068"/>
                  </a:cubicBezTo>
                  <a:cubicBezTo>
                    <a:pt x="1615" y="1072"/>
                    <a:pt x="1622" y="1074"/>
                    <a:pt x="1631" y="1074"/>
                  </a:cubicBezTo>
                  <a:cubicBezTo>
                    <a:pt x="1638" y="1074"/>
                    <a:pt x="1645" y="1072"/>
                    <a:pt x="1652" y="1069"/>
                  </a:cubicBezTo>
                  <a:cubicBezTo>
                    <a:pt x="2432" y="626"/>
                    <a:pt x="2432" y="626"/>
                    <a:pt x="2432" y="626"/>
                  </a:cubicBezTo>
                  <a:cubicBezTo>
                    <a:pt x="2451" y="611"/>
                    <a:pt x="2454" y="584"/>
                    <a:pt x="2439" y="5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 name="Freeform 117">
              <a:extLst>
                <a:ext uri="{FF2B5EF4-FFF2-40B4-BE49-F238E27FC236}">
                  <a16:creationId xmlns:a16="http://schemas.microsoft.com/office/drawing/2014/main" xmlns="" id="{94A35F47-A6C0-4F20-AAB0-5638D7B1EC94}"/>
                </a:ext>
              </a:extLst>
            </p:cNvPr>
            <p:cNvSpPr>
              <a:spLocks noEditPoints="1"/>
            </p:cNvSpPr>
            <p:nvPr/>
          </p:nvSpPr>
          <p:spPr bwMode="auto">
            <a:xfrm>
              <a:off x="-4479925" y="2581275"/>
              <a:ext cx="1120775" cy="1041400"/>
            </a:xfrm>
            <a:custGeom>
              <a:avLst/>
              <a:gdLst>
                <a:gd name="T0" fmla="*/ 507 w 521"/>
                <a:gd name="T1" fmla="*/ 21 h 485"/>
                <a:gd name="T2" fmla="*/ 446 w 521"/>
                <a:gd name="T3" fmla="*/ 15 h 485"/>
                <a:gd name="T4" fmla="*/ 443 w 521"/>
                <a:gd name="T5" fmla="*/ 18 h 485"/>
                <a:gd name="T6" fmla="*/ 397 w 521"/>
                <a:gd name="T7" fmla="*/ 61 h 485"/>
                <a:gd name="T8" fmla="*/ 349 w 521"/>
                <a:gd name="T9" fmla="*/ 29 h 485"/>
                <a:gd name="T10" fmla="*/ 275 w 521"/>
                <a:gd name="T11" fmla="*/ 17 h 485"/>
                <a:gd name="T12" fmla="*/ 215 w 521"/>
                <a:gd name="T13" fmla="*/ 44 h 485"/>
                <a:gd name="T14" fmla="*/ 183 w 521"/>
                <a:gd name="T15" fmla="*/ 101 h 485"/>
                <a:gd name="T16" fmla="*/ 190 w 521"/>
                <a:gd name="T17" fmla="*/ 171 h 485"/>
                <a:gd name="T18" fmla="*/ 213 w 521"/>
                <a:gd name="T19" fmla="*/ 225 h 485"/>
                <a:gd name="T20" fmla="*/ 127 w 521"/>
                <a:gd name="T21" fmla="*/ 302 h 485"/>
                <a:gd name="T22" fmla="*/ 124 w 521"/>
                <a:gd name="T23" fmla="*/ 293 h 485"/>
                <a:gd name="T24" fmla="*/ 130 w 521"/>
                <a:gd name="T25" fmla="*/ 232 h 485"/>
                <a:gd name="T26" fmla="*/ 136 w 521"/>
                <a:gd name="T27" fmla="*/ 203 h 485"/>
                <a:gd name="T28" fmla="*/ 125 w 521"/>
                <a:gd name="T29" fmla="*/ 177 h 485"/>
                <a:gd name="T30" fmla="*/ 94 w 521"/>
                <a:gd name="T31" fmla="*/ 161 h 485"/>
                <a:gd name="T32" fmla="*/ 62 w 521"/>
                <a:gd name="T33" fmla="*/ 173 h 485"/>
                <a:gd name="T34" fmla="*/ 35 w 521"/>
                <a:gd name="T35" fmla="*/ 224 h 485"/>
                <a:gd name="T36" fmla="*/ 43 w 521"/>
                <a:gd name="T37" fmla="*/ 300 h 485"/>
                <a:gd name="T38" fmla="*/ 69 w 521"/>
                <a:gd name="T39" fmla="*/ 352 h 485"/>
                <a:gd name="T40" fmla="*/ 19 w 521"/>
                <a:gd name="T41" fmla="*/ 395 h 485"/>
                <a:gd name="T42" fmla="*/ 16 w 521"/>
                <a:gd name="T43" fmla="*/ 456 h 485"/>
                <a:gd name="T44" fmla="*/ 48 w 521"/>
                <a:gd name="T45" fmla="*/ 470 h 485"/>
                <a:gd name="T46" fmla="*/ 47 w 521"/>
                <a:gd name="T47" fmla="*/ 472 h 485"/>
                <a:gd name="T48" fmla="*/ 76 w 521"/>
                <a:gd name="T49" fmla="*/ 461 h 485"/>
                <a:gd name="T50" fmla="*/ 125 w 521"/>
                <a:gd name="T51" fmla="*/ 418 h 485"/>
                <a:gd name="T52" fmla="*/ 179 w 521"/>
                <a:gd name="T53" fmla="*/ 456 h 485"/>
                <a:gd name="T54" fmla="*/ 332 w 521"/>
                <a:gd name="T55" fmla="*/ 437 h 485"/>
                <a:gd name="T56" fmla="*/ 361 w 521"/>
                <a:gd name="T57" fmla="*/ 389 h 485"/>
                <a:gd name="T58" fmla="*/ 358 w 521"/>
                <a:gd name="T59" fmla="*/ 325 h 485"/>
                <a:gd name="T60" fmla="*/ 325 w 521"/>
                <a:gd name="T61" fmla="*/ 243 h 485"/>
                <a:gd name="T62" fmla="*/ 325 w 521"/>
                <a:gd name="T63" fmla="*/ 241 h 485"/>
                <a:gd name="T64" fmla="*/ 396 w 521"/>
                <a:gd name="T65" fmla="*/ 176 h 485"/>
                <a:gd name="T66" fmla="*/ 396 w 521"/>
                <a:gd name="T67" fmla="*/ 212 h 485"/>
                <a:gd name="T68" fmla="*/ 393 w 521"/>
                <a:gd name="T69" fmla="*/ 251 h 485"/>
                <a:gd name="T70" fmla="*/ 405 w 521"/>
                <a:gd name="T71" fmla="*/ 279 h 485"/>
                <a:gd name="T72" fmla="*/ 438 w 521"/>
                <a:gd name="T73" fmla="*/ 298 h 485"/>
                <a:gd name="T74" fmla="*/ 469 w 521"/>
                <a:gd name="T75" fmla="*/ 287 h 485"/>
                <a:gd name="T76" fmla="*/ 488 w 521"/>
                <a:gd name="T77" fmla="*/ 255 h 485"/>
                <a:gd name="T78" fmla="*/ 488 w 521"/>
                <a:gd name="T79" fmla="*/ 207 h 485"/>
                <a:gd name="T80" fmla="*/ 468 w 521"/>
                <a:gd name="T81" fmla="*/ 149 h 485"/>
                <a:gd name="T82" fmla="*/ 453 w 521"/>
                <a:gd name="T83" fmla="*/ 125 h 485"/>
                <a:gd name="T84" fmla="*/ 500 w 521"/>
                <a:gd name="T85" fmla="*/ 82 h 485"/>
                <a:gd name="T86" fmla="*/ 507 w 521"/>
                <a:gd name="T87" fmla="*/ 21 h 485"/>
                <a:gd name="T88" fmla="*/ 242 w 521"/>
                <a:gd name="T89" fmla="*/ 371 h 485"/>
                <a:gd name="T90" fmla="*/ 203 w 521"/>
                <a:gd name="T91" fmla="*/ 378 h 485"/>
                <a:gd name="T92" fmla="*/ 179 w 521"/>
                <a:gd name="T93" fmla="*/ 367 h 485"/>
                <a:gd name="T94" fmla="*/ 252 w 521"/>
                <a:gd name="T95" fmla="*/ 304 h 485"/>
                <a:gd name="T96" fmla="*/ 259 w 521"/>
                <a:gd name="T97" fmla="*/ 328 h 485"/>
                <a:gd name="T98" fmla="*/ 242 w 521"/>
                <a:gd name="T99" fmla="*/ 371 h 485"/>
                <a:gd name="T100" fmla="*/ 285 w 521"/>
                <a:gd name="T101" fmla="*/ 161 h 485"/>
                <a:gd name="T102" fmla="*/ 281 w 521"/>
                <a:gd name="T103" fmla="*/ 140 h 485"/>
                <a:gd name="T104" fmla="*/ 292 w 521"/>
                <a:gd name="T105" fmla="*/ 109 h 485"/>
                <a:gd name="T106" fmla="*/ 329 w 521"/>
                <a:gd name="T107" fmla="*/ 102 h 485"/>
                <a:gd name="T108" fmla="*/ 341 w 521"/>
                <a:gd name="T109" fmla="*/ 108 h 485"/>
                <a:gd name="T110" fmla="*/ 285 w 521"/>
                <a:gd name="T111" fmla="*/ 16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1" h="485">
                  <a:moveTo>
                    <a:pt x="507" y="21"/>
                  </a:moveTo>
                  <a:cubicBezTo>
                    <a:pt x="492" y="3"/>
                    <a:pt x="465" y="0"/>
                    <a:pt x="446" y="15"/>
                  </a:cubicBezTo>
                  <a:cubicBezTo>
                    <a:pt x="445" y="16"/>
                    <a:pt x="444" y="17"/>
                    <a:pt x="443" y="18"/>
                  </a:cubicBezTo>
                  <a:cubicBezTo>
                    <a:pt x="397" y="61"/>
                    <a:pt x="397" y="61"/>
                    <a:pt x="397" y="61"/>
                  </a:cubicBezTo>
                  <a:cubicBezTo>
                    <a:pt x="382" y="48"/>
                    <a:pt x="366" y="37"/>
                    <a:pt x="349" y="29"/>
                  </a:cubicBezTo>
                  <a:cubicBezTo>
                    <a:pt x="326" y="18"/>
                    <a:pt x="300" y="14"/>
                    <a:pt x="275" y="17"/>
                  </a:cubicBezTo>
                  <a:cubicBezTo>
                    <a:pt x="253" y="20"/>
                    <a:pt x="232" y="29"/>
                    <a:pt x="215" y="44"/>
                  </a:cubicBezTo>
                  <a:cubicBezTo>
                    <a:pt x="198" y="59"/>
                    <a:pt x="186" y="79"/>
                    <a:pt x="183" y="101"/>
                  </a:cubicBezTo>
                  <a:cubicBezTo>
                    <a:pt x="180" y="125"/>
                    <a:pt x="182" y="149"/>
                    <a:pt x="190" y="171"/>
                  </a:cubicBezTo>
                  <a:cubicBezTo>
                    <a:pt x="197" y="189"/>
                    <a:pt x="204" y="207"/>
                    <a:pt x="213" y="225"/>
                  </a:cubicBezTo>
                  <a:cubicBezTo>
                    <a:pt x="127" y="302"/>
                    <a:pt x="127" y="302"/>
                    <a:pt x="127" y="302"/>
                  </a:cubicBezTo>
                  <a:cubicBezTo>
                    <a:pt x="126" y="299"/>
                    <a:pt x="125" y="296"/>
                    <a:pt x="124" y="293"/>
                  </a:cubicBezTo>
                  <a:cubicBezTo>
                    <a:pt x="121" y="272"/>
                    <a:pt x="123" y="251"/>
                    <a:pt x="130" y="232"/>
                  </a:cubicBezTo>
                  <a:cubicBezTo>
                    <a:pt x="134" y="222"/>
                    <a:pt x="136" y="213"/>
                    <a:pt x="136" y="203"/>
                  </a:cubicBezTo>
                  <a:cubicBezTo>
                    <a:pt x="136" y="193"/>
                    <a:pt x="132" y="184"/>
                    <a:pt x="125" y="177"/>
                  </a:cubicBezTo>
                  <a:cubicBezTo>
                    <a:pt x="118" y="168"/>
                    <a:pt x="106" y="162"/>
                    <a:pt x="94" y="161"/>
                  </a:cubicBezTo>
                  <a:cubicBezTo>
                    <a:pt x="82" y="161"/>
                    <a:pt x="71" y="165"/>
                    <a:pt x="62" y="173"/>
                  </a:cubicBezTo>
                  <a:cubicBezTo>
                    <a:pt x="48" y="186"/>
                    <a:pt x="38" y="204"/>
                    <a:pt x="35" y="224"/>
                  </a:cubicBezTo>
                  <a:cubicBezTo>
                    <a:pt x="31" y="250"/>
                    <a:pt x="33" y="276"/>
                    <a:pt x="43" y="300"/>
                  </a:cubicBezTo>
                  <a:cubicBezTo>
                    <a:pt x="49" y="319"/>
                    <a:pt x="58" y="336"/>
                    <a:pt x="69" y="352"/>
                  </a:cubicBezTo>
                  <a:cubicBezTo>
                    <a:pt x="19" y="395"/>
                    <a:pt x="19" y="395"/>
                    <a:pt x="19" y="395"/>
                  </a:cubicBezTo>
                  <a:cubicBezTo>
                    <a:pt x="2" y="411"/>
                    <a:pt x="0" y="438"/>
                    <a:pt x="16" y="456"/>
                  </a:cubicBezTo>
                  <a:cubicBezTo>
                    <a:pt x="24" y="465"/>
                    <a:pt x="36" y="470"/>
                    <a:pt x="48" y="470"/>
                  </a:cubicBezTo>
                  <a:cubicBezTo>
                    <a:pt x="47" y="472"/>
                    <a:pt x="47" y="472"/>
                    <a:pt x="47" y="472"/>
                  </a:cubicBezTo>
                  <a:cubicBezTo>
                    <a:pt x="58" y="472"/>
                    <a:pt x="68" y="468"/>
                    <a:pt x="76" y="461"/>
                  </a:cubicBezTo>
                  <a:cubicBezTo>
                    <a:pt x="125" y="418"/>
                    <a:pt x="125" y="418"/>
                    <a:pt x="125" y="418"/>
                  </a:cubicBezTo>
                  <a:cubicBezTo>
                    <a:pt x="141" y="433"/>
                    <a:pt x="159" y="446"/>
                    <a:pt x="179" y="456"/>
                  </a:cubicBezTo>
                  <a:cubicBezTo>
                    <a:pt x="228" y="485"/>
                    <a:pt x="291" y="477"/>
                    <a:pt x="332" y="437"/>
                  </a:cubicBezTo>
                  <a:cubicBezTo>
                    <a:pt x="346" y="425"/>
                    <a:pt x="356" y="408"/>
                    <a:pt x="361" y="389"/>
                  </a:cubicBezTo>
                  <a:cubicBezTo>
                    <a:pt x="365" y="368"/>
                    <a:pt x="364" y="346"/>
                    <a:pt x="358" y="325"/>
                  </a:cubicBezTo>
                  <a:cubicBezTo>
                    <a:pt x="351" y="297"/>
                    <a:pt x="339" y="269"/>
                    <a:pt x="325" y="243"/>
                  </a:cubicBezTo>
                  <a:cubicBezTo>
                    <a:pt x="325" y="241"/>
                    <a:pt x="325" y="241"/>
                    <a:pt x="325" y="241"/>
                  </a:cubicBezTo>
                  <a:cubicBezTo>
                    <a:pt x="396" y="176"/>
                    <a:pt x="396" y="176"/>
                    <a:pt x="396" y="176"/>
                  </a:cubicBezTo>
                  <a:cubicBezTo>
                    <a:pt x="398" y="188"/>
                    <a:pt x="398" y="200"/>
                    <a:pt x="396" y="212"/>
                  </a:cubicBezTo>
                  <a:cubicBezTo>
                    <a:pt x="394" y="225"/>
                    <a:pt x="393" y="238"/>
                    <a:pt x="393" y="251"/>
                  </a:cubicBezTo>
                  <a:cubicBezTo>
                    <a:pt x="393" y="262"/>
                    <a:pt x="398" y="272"/>
                    <a:pt x="405" y="279"/>
                  </a:cubicBezTo>
                  <a:cubicBezTo>
                    <a:pt x="413" y="290"/>
                    <a:pt x="425" y="296"/>
                    <a:pt x="438" y="298"/>
                  </a:cubicBezTo>
                  <a:cubicBezTo>
                    <a:pt x="450" y="299"/>
                    <a:pt x="461" y="295"/>
                    <a:pt x="469" y="287"/>
                  </a:cubicBezTo>
                  <a:cubicBezTo>
                    <a:pt x="479" y="278"/>
                    <a:pt x="485" y="267"/>
                    <a:pt x="488" y="255"/>
                  </a:cubicBezTo>
                  <a:cubicBezTo>
                    <a:pt x="491" y="239"/>
                    <a:pt x="491" y="223"/>
                    <a:pt x="488" y="207"/>
                  </a:cubicBezTo>
                  <a:cubicBezTo>
                    <a:pt x="484" y="187"/>
                    <a:pt x="477" y="167"/>
                    <a:pt x="468" y="149"/>
                  </a:cubicBezTo>
                  <a:cubicBezTo>
                    <a:pt x="463" y="141"/>
                    <a:pt x="458" y="133"/>
                    <a:pt x="453" y="125"/>
                  </a:cubicBezTo>
                  <a:cubicBezTo>
                    <a:pt x="500" y="82"/>
                    <a:pt x="500" y="82"/>
                    <a:pt x="500" y="82"/>
                  </a:cubicBezTo>
                  <a:cubicBezTo>
                    <a:pt x="518" y="67"/>
                    <a:pt x="521" y="40"/>
                    <a:pt x="507" y="21"/>
                  </a:cubicBezTo>
                  <a:close/>
                  <a:moveTo>
                    <a:pt x="242" y="371"/>
                  </a:moveTo>
                  <a:cubicBezTo>
                    <a:pt x="231" y="380"/>
                    <a:pt x="216" y="382"/>
                    <a:pt x="203" y="378"/>
                  </a:cubicBezTo>
                  <a:cubicBezTo>
                    <a:pt x="195" y="376"/>
                    <a:pt x="186" y="372"/>
                    <a:pt x="179" y="367"/>
                  </a:cubicBezTo>
                  <a:cubicBezTo>
                    <a:pt x="252" y="304"/>
                    <a:pt x="252" y="304"/>
                    <a:pt x="252" y="304"/>
                  </a:cubicBezTo>
                  <a:cubicBezTo>
                    <a:pt x="255" y="312"/>
                    <a:pt x="257" y="320"/>
                    <a:pt x="259" y="328"/>
                  </a:cubicBezTo>
                  <a:cubicBezTo>
                    <a:pt x="262" y="345"/>
                    <a:pt x="255" y="361"/>
                    <a:pt x="242" y="371"/>
                  </a:cubicBezTo>
                  <a:close/>
                  <a:moveTo>
                    <a:pt x="285" y="161"/>
                  </a:moveTo>
                  <a:cubicBezTo>
                    <a:pt x="283" y="154"/>
                    <a:pt x="282" y="147"/>
                    <a:pt x="281" y="140"/>
                  </a:cubicBezTo>
                  <a:cubicBezTo>
                    <a:pt x="279" y="129"/>
                    <a:pt x="283" y="117"/>
                    <a:pt x="292" y="109"/>
                  </a:cubicBezTo>
                  <a:cubicBezTo>
                    <a:pt x="302" y="100"/>
                    <a:pt x="316" y="98"/>
                    <a:pt x="329" y="102"/>
                  </a:cubicBezTo>
                  <a:cubicBezTo>
                    <a:pt x="333" y="104"/>
                    <a:pt x="337" y="106"/>
                    <a:pt x="341" y="108"/>
                  </a:cubicBezTo>
                  <a:lnTo>
                    <a:pt x="285"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17132142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
            <a:ext cx="12192000" cy="6860032"/>
          </a:xfrm>
          <a:prstGeom prst="rect">
            <a:avLst/>
          </a:prstGeom>
        </p:spPr>
      </p:pic>
      <p:sp>
        <p:nvSpPr>
          <p:cNvPr id="2" name="Title 1">
            <a:extLst>
              <a:ext uri="{FF2B5EF4-FFF2-40B4-BE49-F238E27FC236}">
                <a16:creationId xmlns="" xmlns:a16="http://schemas.microsoft.com/office/drawing/2014/main" id="{9EF5CFA2-2510-3C41-8C0E-40E10BD28FE1}"/>
              </a:ext>
            </a:extLst>
          </p:cNvPr>
          <p:cNvSpPr>
            <a:spLocks noGrp="1"/>
          </p:cNvSpPr>
          <p:nvPr>
            <p:ph type="title" idx="4294967295"/>
          </p:nvPr>
        </p:nvSpPr>
        <p:spPr>
          <a:xfrm>
            <a:off x="3225500" y="3166911"/>
            <a:ext cx="10515600" cy="1325563"/>
          </a:xfrm>
          <a:prstGeom prst="rect">
            <a:avLst/>
          </a:prstGeom>
        </p:spPr>
        <p:txBody>
          <a:bodyPr>
            <a:normAutofit/>
          </a:bodyPr>
          <a:lstStyle/>
          <a:p>
            <a:pPr algn="ctr"/>
            <a:r>
              <a:rPr lang="ka-GE" sz="3600" dirty="0">
                <a:solidFill>
                  <a:srgbClr val="364856"/>
                </a:solidFill>
                <a:latin typeface="BPG Banner ExtraSquare Caps" panose="02060504020202060204" pitchFamily="18" charset="0"/>
              </a:rPr>
              <a:t>მადლობა ყურადღებისთვის!</a:t>
            </a:r>
            <a:endParaRPr lang="en-US" sz="3600" dirty="0">
              <a:solidFill>
                <a:srgbClr val="364856"/>
              </a:solidFill>
              <a:latin typeface="BPG Banner ExtraSquare Caps" panose="0206050402020206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508" y="573770"/>
            <a:ext cx="3864930" cy="1134731"/>
          </a:xfrm>
          <a:prstGeom prst="rect">
            <a:avLst/>
          </a:prstGeom>
        </p:spPr>
      </p:pic>
    </p:spTree>
    <p:extLst>
      <p:ext uri="{BB962C8B-B14F-4D97-AF65-F5344CB8AC3E}">
        <p14:creationId xmlns:p14="http://schemas.microsoft.com/office/powerpoint/2010/main" val="2357794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6"/>
            <a:ext cx="12190194" cy="6859016"/>
          </a:xfrm>
          <a:prstGeom prst="rect">
            <a:avLst/>
          </a:prstGeom>
        </p:spPr>
      </p:pic>
      <p:sp>
        <p:nvSpPr>
          <p:cNvPr id="27" name="Rectangle 20">
            <a:extLst>
              <a:ext uri="{FF2B5EF4-FFF2-40B4-BE49-F238E27FC236}">
                <a16:creationId xmlns="" xmlns:a16="http://schemas.microsoft.com/office/drawing/2014/main" id="{E5BBB0F9-6A59-4D02-A9C7-A2D6516684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43801" y="1721922"/>
            <a:ext cx="4218432" cy="4520560"/>
          </a:xfrm>
          <a:prstGeom prst="rect">
            <a:avLst/>
          </a:prstGeom>
          <a:noFill/>
          <a:ln w="9525">
            <a:no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79630" y="1106404"/>
            <a:ext cx="6278251" cy="3748400"/>
          </a:xfrm>
          <a:prstGeom prst="rect">
            <a:avLst/>
          </a:prstGeom>
          <a:solidFill>
            <a:srgbClr val="DDDDDD">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 xmlns:a16="http://schemas.microsoft.com/office/drawing/2014/main" id="{FBFFEC8C-E1AC-6B4F-9759-06A5C78A5102}"/>
              </a:ext>
            </a:extLst>
          </p:cNvPr>
          <p:cNvSpPr txBox="1">
            <a:spLocks/>
          </p:cNvSpPr>
          <p:nvPr/>
        </p:nvSpPr>
        <p:spPr>
          <a:xfrm>
            <a:off x="-1084082" y="1401825"/>
            <a:ext cx="12191999" cy="75024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50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504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50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504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504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ka-GE" sz="2400" b="1" dirty="0">
                <a:solidFill>
                  <a:schemeClr val="bg1"/>
                </a:solidFill>
                <a:latin typeface="BPG Banner ExtraSquare Caps" panose="02060504020202060204" pitchFamily="18" charset="0"/>
              </a:rPr>
              <a:t>ასოცირების შესახებ შეთანხმება </a:t>
            </a:r>
            <a:endParaRPr lang="ka-GE" sz="2400" b="1" dirty="0" smtClean="0">
              <a:solidFill>
                <a:schemeClr val="bg1"/>
              </a:solidFill>
              <a:latin typeface="BPG Banner ExtraSquare Caps" panose="02060504020202060204" pitchFamily="18" charset="0"/>
            </a:endParaRPr>
          </a:p>
          <a:p>
            <a:pPr marL="0" indent="0" algn="ctr">
              <a:buNone/>
            </a:pPr>
            <a:r>
              <a:rPr lang="ka-GE" sz="2400" b="1" dirty="0" smtClean="0">
                <a:solidFill>
                  <a:schemeClr val="bg1"/>
                </a:solidFill>
                <a:latin typeface="BPG Banner ExtraSquare Caps" panose="02060504020202060204" pitchFamily="18" charset="0"/>
              </a:rPr>
              <a:t>ევროკავშირსა </a:t>
            </a:r>
            <a:r>
              <a:rPr lang="ka-GE" sz="2400" b="1" dirty="0">
                <a:solidFill>
                  <a:schemeClr val="bg1"/>
                </a:solidFill>
                <a:latin typeface="BPG Banner ExtraSquare Caps" panose="02060504020202060204" pitchFamily="18" charset="0"/>
              </a:rPr>
              <a:t>და საქართველოს შორის</a:t>
            </a:r>
          </a:p>
          <a:p>
            <a:pPr marL="0" indent="0" algn="ctr">
              <a:buFont typeface="Arial" panose="020B0604020202020204" pitchFamily="34" charset="0"/>
              <a:buNone/>
            </a:pPr>
            <a:endParaRPr lang="en-US" sz="2400" dirty="0">
              <a:solidFill>
                <a:schemeClr val="bg1"/>
              </a:solidFill>
              <a:latin typeface="BPG Banner ExtraSquare Caps" panose="02060504020202060204" pitchFamily="18" charset="0"/>
            </a:endParaRPr>
          </a:p>
        </p:txBody>
      </p:sp>
      <p:sp>
        <p:nvSpPr>
          <p:cNvPr id="11" name="TextBox 10"/>
          <p:cNvSpPr txBox="1"/>
          <p:nvPr/>
        </p:nvSpPr>
        <p:spPr>
          <a:xfrm>
            <a:off x="2064471" y="2405902"/>
            <a:ext cx="6080289" cy="2185214"/>
          </a:xfrm>
          <a:prstGeom prst="rect">
            <a:avLst/>
          </a:prstGeom>
          <a:noFill/>
        </p:spPr>
        <p:txBody>
          <a:bodyPr wrap="square" rtlCol="0">
            <a:spAutoFit/>
          </a:bodyPr>
          <a:lstStyle/>
          <a:p>
            <a:pPr algn="ctr"/>
            <a:r>
              <a:rPr lang="ka-GE" sz="1700" dirty="0">
                <a:solidFill>
                  <a:schemeClr val="bg1"/>
                </a:solidFill>
                <a:latin typeface="BPG Banner ExtraSquare Caps" panose="02060504020202060204" pitchFamily="18" charset="0"/>
              </a:rPr>
              <a:t>მუხლი 335: </a:t>
            </a:r>
          </a:p>
          <a:p>
            <a:pPr algn="ctr"/>
            <a:r>
              <a:rPr lang="ka-GE" sz="1700" dirty="0">
                <a:solidFill>
                  <a:schemeClr val="bg1"/>
                </a:solidFill>
                <a:latin typeface="BPG Banner ExtraSquare Caps" panose="02060504020202060204" pitchFamily="18" charset="0"/>
              </a:rPr>
              <a:t>“</a:t>
            </a:r>
            <a:r>
              <a:rPr lang="en-GB" sz="1700" dirty="0" err="1">
                <a:solidFill>
                  <a:schemeClr val="bg1"/>
                </a:solidFill>
                <a:latin typeface="BPG Banner ExtraSquare Caps" panose="02060504020202060204" pitchFamily="18" charset="0"/>
              </a:rPr>
              <a:t>მხარეები</a:t>
            </a:r>
            <a:r>
              <a:rPr lang="en-GB" sz="1700" dirty="0">
                <a:solidFill>
                  <a:schemeClr val="bg1"/>
                </a:solidFill>
                <a:latin typeface="BPG Banner ExtraSquare Caps" panose="02060504020202060204" pitchFamily="18" charset="0"/>
              </a:rPr>
              <a:t> </a:t>
            </a:r>
            <a:r>
              <a:rPr lang="en-GB" sz="1700" dirty="0" err="1">
                <a:solidFill>
                  <a:schemeClr val="bg1"/>
                </a:solidFill>
                <a:latin typeface="BPG Banner ExtraSquare Caps" panose="02060504020202060204" pitchFamily="18" charset="0"/>
              </a:rPr>
              <a:t>თანხმდებიან</a:t>
            </a:r>
            <a:r>
              <a:rPr lang="en-GB" sz="1700" dirty="0">
                <a:solidFill>
                  <a:schemeClr val="bg1"/>
                </a:solidFill>
                <a:latin typeface="BPG Banner ExtraSquare Caps" panose="02060504020202060204" pitchFamily="18" charset="0"/>
              </a:rPr>
              <a:t>, </a:t>
            </a:r>
            <a:r>
              <a:rPr lang="en-GB" sz="1700" dirty="0" err="1">
                <a:solidFill>
                  <a:schemeClr val="bg1"/>
                </a:solidFill>
                <a:latin typeface="BPG Banner ExtraSquare Caps" panose="02060504020202060204" pitchFamily="18" charset="0"/>
              </a:rPr>
              <a:t>რომ</a:t>
            </a:r>
            <a:r>
              <a:rPr lang="en-GB" sz="1700" dirty="0">
                <a:solidFill>
                  <a:schemeClr val="bg1"/>
                </a:solidFill>
                <a:latin typeface="BPG Banner ExtraSquare Caps" panose="02060504020202060204" pitchFamily="18" charset="0"/>
              </a:rPr>
              <a:t> </a:t>
            </a:r>
            <a:r>
              <a:rPr lang="en-GB" sz="1700" dirty="0" err="1">
                <a:solidFill>
                  <a:schemeClr val="bg1"/>
                </a:solidFill>
                <a:latin typeface="BPG Banner ExtraSquare Caps" panose="02060504020202060204" pitchFamily="18" charset="0"/>
              </a:rPr>
              <a:t>განავითარებენ</a:t>
            </a:r>
            <a:r>
              <a:rPr lang="en-GB" sz="1700" dirty="0">
                <a:solidFill>
                  <a:schemeClr val="bg1"/>
                </a:solidFill>
                <a:latin typeface="BPG Banner ExtraSquare Caps" panose="02060504020202060204" pitchFamily="18" charset="0"/>
              </a:rPr>
              <a:t>  </a:t>
            </a:r>
            <a:r>
              <a:rPr lang="en-GB" sz="1700" dirty="0" err="1" smtClean="0">
                <a:solidFill>
                  <a:schemeClr val="bg1"/>
                </a:solidFill>
                <a:latin typeface="BPG Banner ExtraSquare Caps" panose="02060504020202060204" pitchFamily="18" charset="0"/>
              </a:rPr>
              <a:t>თანამშრომლობას</a:t>
            </a:r>
            <a:r>
              <a:rPr lang="ka-GE" sz="1700" dirty="0" smtClean="0">
                <a:solidFill>
                  <a:schemeClr val="bg1"/>
                </a:solidFill>
                <a:latin typeface="BPG Banner ExtraSquare Caps" panose="02060504020202060204" pitchFamily="18" charset="0"/>
              </a:rPr>
              <a:t> </a:t>
            </a:r>
            <a:r>
              <a:rPr lang="en-GB" sz="1700" dirty="0" err="1" smtClean="0">
                <a:solidFill>
                  <a:schemeClr val="bg1"/>
                </a:solidFill>
                <a:latin typeface="BPG Banner ExtraSquare Caps" panose="02060504020202060204" pitchFamily="18" charset="0"/>
              </a:rPr>
              <a:t>საზოგადოებრივი</a:t>
            </a:r>
            <a:r>
              <a:rPr lang="en-GB" sz="1700" dirty="0" smtClean="0">
                <a:solidFill>
                  <a:schemeClr val="bg1"/>
                </a:solidFill>
                <a:latin typeface="BPG Banner ExtraSquare Caps" panose="02060504020202060204" pitchFamily="18" charset="0"/>
              </a:rPr>
              <a:t> </a:t>
            </a:r>
            <a:r>
              <a:rPr lang="ka-GE" sz="1700" dirty="0" smtClean="0">
                <a:solidFill>
                  <a:schemeClr val="bg1"/>
                </a:solidFill>
                <a:latin typeface="BPG Banner ExtraSquare Caps" panose="02060504020202060204" pitchFamily="18" charset="0"/>
              </a:rPr>
              <a:t>ჯანდაცვის </a:t>
            </a:r>
            <a:r>
              <a:rPr lang="en-GB" sz="1700" dirty="0" err="1">
                <a:solidFill>
                  <a:schemeClr val="bg1"/>
                </a:solidFill>
                <a:latin typeface="BPG Banner ExtraSquare Caps" panose="02060504020202060204" pitchFamily="18" charset="0"/>
              </a:rPr>
              <a:t>სფეროში</a:t>
            </a:r>
            <a:r>
              <a:rPr lang="en-GB" sz="1700" dirty="0">
                <a:solidFill>
                  <a:schemeClr val="bg1"/>
                </a:solidFill>
                <a:latin typeface="BPG Banner ExtraSquare Caps" panose="02060504020202060204" pitchFamily="18" charset="0"/>
              </a:rPr>
              <a:t>, </a:t>
            </a:r>
            <a:r>
              <a:rPr lang="en-GB" sz="1700" dirty="0" err="1">
                <a:solidFill>
                  <a:schemeClr val="bg1"/>
                </a:solidFill>
                <a:latin typeface="BPG Banner ExtraSquare Caps" panose="02060504020202060204" pitchFamily="18" charset="0"/>
              </a:rPr>
              <a:t>საზოგადოებრივი</a:t>
            </a:r>
            <a:r>
              <a:rPr lang="en-GB" sz="1700" dirty="0">
                <a:solidFill>
                  <a:schemeClr val="bg1"/>
                </a:solidFill>
                <a:latin typeface="BPG Banner ExtraSquare Caps" panose="02060504020202060204" pitchFamily="18" charset="0"/>
              </a:rPr>
              <a:t> </a:t>
            </a:r>
            <a:r>
              <a:rPr lang="en-GB" sz="1700" dirty="0" err="1">
                <a:solidFill>
                  <a:schemeClr val="bg1"/>
                </a:solidFill>
                <a:latin typeface="BPG Banner ExtraSquare Caps" panose="02060504020202060204" pitchFamily="18" charset="0"/>
              </a:rPr>
              <a:t>ჯანმრთელობის</a:t>
            </a:r>
            <a:r>
              <a:rPr lang="en-GB" sz="1700" dirty="0">
                <a:solidFill>
                  <a:schemeClr val="bg1"/>
                </a:solidFill>
                <a:latin typeface="BPG Banner ExtraSquare Caps" panose="02060504020202060204" pitchFamily="18" charset="0"/>
              </a:rPr>
              <a:t> </a:t>
            </a:r>
            <a:r>
              <a:rPr lang="en-GB" sz="1700" dirty="0" err="1" smtClean="0">
                <a:solidFill>
                  <a:schemeClr val="bg1"/>
                </a:solidFill>
                <a:latin typeface="BPG Banner ExtraSquare Caps" panose="02060504020202060204" pitchFamily="18" charset="0"/>
              </a:rPr>
              <a:t>უსაფრთხო</a:t>
            </a:r>
            <a:r>
              <a:rPr lang="ka-GE" sz="1700" dirty="0">
                <a:solidFill>
                  <a:schemeClr val="bg1"/>
                </a:solidFill>
                <a:latin typeface="BPG Banner ExtraSquare Caps" panose="02060504020202060204" pitchFamily="18" charset="0"/>
              </a:rPr>
              <a:t>ე</a:t>
            </a:r>
            <a:r>
              <a:rPr lang="en-GB" sz="1700" dirty="0" err="1">
                <a:solidFill>
                  <a:schemeClr val="bg1"/>
                </a:solidFill>
                <a:latin typeface="BPG Banner ExtraSquare Caps" panose="02060504020202060204" pitchFamily="18" charset="0"/>
              </a:rPr>
              <a:t>ბის</a:t>
            </a:r>
            <a:r>
              <a:rPr lang="en-GB" sz="1700" dirty="0">
                <a:solidFill>
                  <a:schemeClr val="bg1"/>
                </a:solidFill>
                <a:latin typeface="BPG Banner ExtraSquare Caps" panose="02060504020202060204" pitchFamily="18" charset="0"/>
              </a:rPr>
              <a:t> </a:t>
            </a:r>
            <a:r>
              <a:rPr lang="en-GB" sz="1700" dirty="0" err="1">
                <a:solidFill>
                  <a:schemeClr val="bg1"/>
                </a:solidFill>
                <a:latin typeface="BPG Banner ExtraSquare Caps" panose="02060504020202060204" pitchFamily="18" charset="0"/>
              </a:rPr>
              <a:t>დონის</a:t>
            </a:r>
            <a:r>
              <a:rPr lang="en-GB" sz="1700" dirty="0">
                <a:solidFill>
                  <a:schemeClr val="bg1"/>
                </a:solidFill>
                <a:latin typeface="BPG Banner ExtraSquare Caps" panose="02060504020202060204" pitchFamily="18" charset="0"/>
              </a:rPr>
              <a:t> </a:t>
            </a:r>
            <a:r>
              <a:rPr lang="en-GB" sz="1700" dirty="0" err="1" smtClean="0">
                <a:solidFill>
                  <a:schemeClr val="bg1"/>
                </a:solidFill>
                <a:latin typeface="BPG Banner ExtraSquare Caps" panose="02060504020202060204" pitchFamily="18" charset="0"/>
              </a:rPr>
              <a:t>ამაღლებისა</a:t>
            </a:r>
            <a:r>
              <a:rPr lang="en-GB" sz="1700" dirty="0" smtClean="0">
                <a:solidFill>
                  <a:schemeClr val="bg1"/>
                </a:solidFill>
                <a:latin typeface="BPG Banner ExtraSquare Caps" panose="02060504020202060204" pitchFamily="18" charset="0"/>
              </a:rPr>
              <a:t> </a:t>
            </a:r>
            <a:r>
              <a:rPr lang="en-GB" sz="1700" dirty="0" err="1">
                <a:solidFill>
                  <a:schemeClr val="bg1"/>
                </a:solidFill>
                <a:latin typeface="BPG Banner ExtraSquare Caps" panose="02060504020202060204" pitchFamily="18" charset="0"/>
              </a:rPr>
              <a:t>და</a:t>
            </a:r>
            <a:r>
              <a:rPr lang="en-GB" sz="1700" dirty="0">
                <a:solidFill>
                  <a:schemeClr val="bg1"/>
                </a:solidFill>
                <a:latin typeface="BPG Banner ExtraSquare Caps" panose="02060504020202060204" pitchFamily="18" charset="0"/>
              </a:rPr>
              <a:t> </a:t>
            </a:r>
            <a:r>
              <a:rPr lang="en-GB" sz="1700" dirty="0" err="1">
                <a:solidFill>
                  <a:schemeClr val="bg1"/>
                </a:solidFill>
                <a:latin typeface="BPG Banner ExtraSquare Caps" panose="02060504020202060204" pitchFamily="18" charset="0"/>
              </a:rPr>
              <a:t>ადამიანის</a:t>
            </a:r>
            <a:r>
              <a:rPr lang="en-GB" sz="1700" dirty="0">
                <a:solidFill>
                  <a:schemeClr val="bg1"/>
                </a:solidFill>
                <a:latin typeface="BPG Banner ExtraSquare Caps" panose="02060504020202060204" pitchFamily="18" charset="0"/>
              </a:rPr>
              <a:t> </a:t>
            </a:r>
            <a:r>
              <a:rPr lang="en-GB" sz="1700" dirty="0" err="1">
                <a:solidFill>
                  <a:schemeClr val="bg1"/>
                </a:solidFill>
                <a:latin typeface="BPG Banner ExtraSquare Caps" panose="02060504020202060204" pitchFamily="18" charset="0"/>
              </a:rPr>
              <a:t>უფლებათა</a:t>
            </a:r>
            <a:r>
              <a:rPr lang="en-GB" sz="1700" dirty="0">
                <a:solidFill>
                  <a:schemeClr val="bg1"/>
                </a:solidFill>
                <a:latin typeface="BPG Banner ExtraSquare Caps" panose="02060504020202060204" pitchFamily="18" charset="0"/>
              </a:rPr>
              <a:t> </a:t>
            </a:r>
            <a:r>
              <a:rPr lang="en-GB" sz="1700" dirty="0" err="1">
                <a:solidFill>
                  <a:schemeClr val="bg1"/>
                </a:solidFill>
                <a:latin typeface="BPG Banner ExtraSquare Caps" panose="02060504020202060204" pitchFamily="18" charset="0"/>
              </a:rPr>
              <a:t>დაცვის</a:t>
            </a:r>
            <a:r>
              <a:rPr lang="en-GB" sz="1700" dirty="0">
                <a:solidFill>
                  <a:schemeClr val="bg1"/>
                </a:solidFill>
                <a:latin typeface="BPG Banner ExtraSquare Caps" panose="02060504020202060204" pitchFamily="18" charset="0"/>
              </a:rPr>
              <a:t> </a:t>
            </a:r>
            <a:r>
              <a:rPr lang="en-GB" sz="1700" dirty="0" err="1" smtClean="0">
                <a:solidFill>
                  <a:schemeClr val="bg1"/>
                </a:solidFill>
                <a:latin typeface="BPG Banner ExtraSquare Caps" panose="02060504020202060204" pitchFamily="18" charset="0"/>
              </a:rPr>
              <a:t>კუთხით,რაც</a:t>
            </a:r>
            <a:r>
              <a:rPr lang="en-GB" sz="1700" dirty="0" smtClean="0">
                <a:solidFill>
                  <a:schemeClr val="bg1"/>
                </a:solidFill>
                <a:latin typeface="BPG Banner ExtraSquare Caps" panose="02060504020202060204" pitchFamily="18" charset="0"/>
              </a:rPr>
              <a:t> </a:t>
            </a:r>
            <a:r>
              <a:rPr lang="en-GB" sz="1700" dirty="0" err="1">
                <a:solidFill>
                  <a:schemeClr val="bg1"/>
                </a:solidFill>
                <a:latin typeface="BPG Banner ExtraSquare Caps" panose="02060504020202060204" pitchFamily="18" charset="0"/>
              </a:rPr>
              <a:t>წარმოადგენს</a:t>
            </a:r>
            <a:r>
              <a:rPr lang="en-GB" sz="1700" dirty="0">
                <a:solidFill>
                  <a:schemeClr val="bg1"/>
                </a:solidFill>
                <a:latin typeface="BPG Banner ExtraSquare Caps" panose="02060504020202060204" pitchFamily="18" charset="0"/>
              </a:rPr>
              <a:t> </a:t>
            </a:r>
            <a:r>
              <a:rPr lang="en-GB" sz="1700" dirty="0" err="1" smtClean="0">
                <a:solidFill>
                  <a:schemeClr val="bg1"/>
                </a:solidFill>
                <a:latin typeface="BPG Banner ExtraSquare Caps" panose="02060504020202060204" pitchFamily="18" charset="0"/>
              </a:rPr>
              <a:t>მდგრადი</a:t>
            </a:r>
            <a:r>
              <a:rPr lang="en-GB" sz="1700" dirty="0" smtClean="0">
                <a:solidFill>
                  <a:schemeClr val="bg1"/>
                </a:solidFill>
                <a:latin typeface="BPG Banner ExtraSquare Caps" panose="02060504020202060204" pitchFamily="18" charset="0"/>
              </a:rPr>
              <a:t> </a:t>
            </a:r>
            <a:r>
              <a:rPr lang="en-GB" sz="1700" dirty="0" err="1">
                <a:solidFill>
                  <a:schemeClr val="bg1"/>
                </a:solidFill>
                <a:latin typeface="BPG Banner ExtraSquare Caps" panose="02060504020202060204" pitchFamily="18" charset="0"/>
              </a:rPr>
              <a:t>განვითარებისა</a:t>
            </a:r>
            <a:r>
              <a:rPr lang="en-GB" sz="1700" dirty="0">
                <a:solidFill>
                  <a:schemeClr val="bg1"/>
                </a:solidFill>
                <a:latin typeface="BPG Banner ExtraSquare Caps" panose="02060504020202060204" pitchFamily="18" charset="0"/>
              </a:rPr>
              <a:t> </a:t>
            </a:r>
            <a:r>
              <a:rPr lang="en-GB" sz="1700" dirty="0" err="1">
                <a:solidFill>
                  <a:schemeClr val="bg1"/>
                </a:solidFill>
                <a:latin typeface="BPG Banner ExtraSquare Caps" panose="02060504020202060204" pitchFamily="18" charset="0"/>
              </a:rPr>
              <a:t>და</a:t>
            </a:r>
            <a:r>
              <a:rPr lang="en-GB" sz="1700" dirty="0">
                <a:solidFill>
                  <a:schemeClr val="bg1"/>
                </a:solidFill>
                <a:latin typeface="BPG Banner ExtraSquare Caps" panose="02060504020202060204" pitchFamily="18" charset="0"/>
              </a:rPr>
              <a:t> </a:t>
            </a:r>
            <a:r>
              <a:rPr lang="en-GB" sz="1700" dirty="0" err="1" smtClean="0">
                <a:solidFill>
                  <a:schemeClr val="bg1"/>
                </a:solidFill>
                <a:latin typeface="BPG Banner ExtraSquare Caps" panose="02060504020202060204" pitchFamily="18" charset="0"/>
              </a:rPr>
              <a:t>ეკონომიკური</a:t>
            </a:r>
            <a:r>
              <a:rPr lang="en-GB" sz="1700" dirty="0" smtClean="0">
                <a:solidFill>
                  <a:schemeClr val="bg1"/>
                </a:solidFill>
                <a:latin typeface="BPG Banner ExtraSquare Caps" panose="02060504020202060204" pitchFamily="18" charset="0"/>
              </a:rPr>
              <a:t> </a:t>
            </a:r>
            <a:r>
              <a:rPr lang="en-GB" sz="1700" dirty="0" err="1">
                <a:solidFill>
                  <a:schemeClr val="bg1"/>
                </a:solidFill>
                <a:latin typeface="BPG Banner ExtraSquare Caps" panose="02060504020202060204" pitchFamily="18" charset="0"/>
              </a:rPr>
              <a:t>ზრდის</a:t>
            </a:r>
            <a:r>
              <a:rPr lang="en-GB" sz="1700" dirty="0">
                <a:solidFill>
                  <a:schemeClr val="bg1"/>
                </a:solidFill>
                <a:latin typeface="BPG Banner ExtraSquare Caps" panose="02060504020202060204" pitchFamily="18" charset="0"/>
              </a:rPr>
              <a:t> </a:t>
            </a:r>
            <a:r>
              <a:rPr lang="en-GB" sz="1700" dirty="0" err="1">
                <a:solidFill>
                  <a:schemeClr val="bg1"/>
                </a:solidFill>
                <a:latin typeface="BPG Banner ExtraSquare Caps" panose="02060504020202060204" pitchFamily="18" charset="0"/>
              </a:rPr>
              <a:t>უმთავრეს</a:t>
            </a:r>
            <a:r>
              <a:rPr lang="en-GB" sz="1700" dirty="0">
                <a:solidFill>
                  <a:schemeClr val="bg1"/>
                </a:solidFill>
                <a:latin typeface="BPG Banner ExtraSquare Caps" panose="02060504020202060204" pitchFamily="18" charset="0"/>
              </a:rPr>
              <a:t> </a:t>
            </a:r>
            <a:r>
              <a:rPr lang="en-GB" sz="1700" dirty="0" err="1" smtClean="0">
                <a:solidFill>
                  <a:schemeClr val="bg1"/>
                </a:solidFill>
                <a:latin typeface="BPG Banner ExtraSquare Caps" panose="02060504020202060204" pitchFamily="18" charset="0"/>
              </a:rPr>
              <a:t>კომპონენტს</a:t>
            </a:r>
            <a:r>
              <a:rPr lang="ka-GE" sz="1700" dirty="0" smtClean="0">
                <a:solidFill>
                  <a:schemeClr val="bg1"/>
                </a:solidFill>
                <a:latin typeface="BPG Banner ExtraSquare Caps" panose="02060504020202060204" pitchFamily="18" charset="0"/>
              </a:rPr>
              <a:t>.“</a:t>
            </a:r>
            <a:endParaRPr lang="tr-TR" sz="1700" dirty="0">
              <a:solidFill>
                <a:schemeClr val="bg1"/>
              </a:solidFill>
              <a:latin typeface="BPG Banner ExtraSquare Caps" panose="02060504020202060204" pitchFamily="18" charset="0"/>
            </a:endParaRPr>
          </a:p>
        </p:txBody>
      </p:sp>
    </p:spTree>
    <p:extLst>
      <p:ext uri="{BB962C8B-B14F-4D97-AF65-F5344CB8AC3E}">
        <p14:creationId xmlns:p14="http://schemas.microsoft.com/office/powerpoint/2010/main" val="35485866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38AA0F5-D149-2D4B-94E8-A679A3ABE67F}"/>
              </a:ext>
            </a:extLst>
          </p:cNvPr>
          <p:cNvSpPr>
            <a:spLocks noGrp="1"/>
          </p:cNvSpPr>
          <p:nvPr>
            <p:ph idx="4294967295"/>
          </p:nvPr>
        </p:nvSpPr>
        <p:spPr>
          <a:xfrm>
            <a:off x="6729797" y="1866507"/>
            <a:ext cx="4822179" cy="3959352"/>
          </a:xfrm>
          <a:prstGeom prst="rect">
            <a:avLst/>
          </a:prstGeom>
        </p:spPr>
        <p:txBody>
          <a:bodyPr anchor="ctr">
            <a:normAutofit/>
          </a:bodyPr>
          <a:lstStyle/>
          <a:p>
            <a:pPr marL="0" indent="0" algn="ctr">
              <a:buNone/>
            </a:pPr>
            <a:r>
              <a:rPr lang="ka-GE" sz="2000" dirty="0">
                <a:solidFill>
                  <a:srgbClr val="002060"/>
                </a:solidFill>
                <a:latin typeface="BPG Banner ExtraSquare Caps" panose="02060504020202060204" pitchFamily="18" charset="0"/>
              </a:rPr>
              <a:t>პირველადი ჯანდაცვის სერვისების გაძლიერება აუცილებელი წინაპირობაა მდგრადი განვითარების მიზნების მისაღწევად - მათ შორის სიღარიბის, შიმშილისა და უთანასწორობის დასაძლევად. </a:t>
            </a:r>
            <a:endParaRPr lang="en-US" sz="2000" dirty="0">
              <a:solidFill>
                <a:srgbClr val="002060"/>
              </a:solidFill>
              <a:latin typeface="BPG Banner ExtraSquare Caps" panose="0206050402020206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047" y="584462"/>
            <a:ext cx="7425063" cy="6671177"/>
          </a:xfrm>
          <a:prstGeom prst="rect">
            <a:avLst/>
          </a:prstGeom>
        </p:spPr>
      </p:pic>
      <p:sp>
        <p:nvSpPr>
          <p:cNvPr id="5" name="TextBox 4"/>
          <p:cNvSpPr txBox="1"/>
          <p:nvPr/>
        </p:nvSpPr>
        <p:spPr>
          <a:xfrm>
            <a:off x="2946034" y="3535705"/>
            <a:ext cx="1916171" cy="923330"/>
          </a:xfrm>
          <a:prstGeom prst="rect">
            <a:avLst/>
          </a:prstGeom>
          <a:noFill/>
        </p:spPr>
        <p:txBody>
          <a:bodyPr wrap="square" rtlCol="0">
            <a:spAutoFit/>
          </a:bodyPr>
          <a:lstStyle/>
          <a:p>
            <a:pPr algn="ctr"/>
            <a:r>
              <a:rPr lang="ka-GE" dirty="0" smtClean="0">
                <a:solidFill>
                  <a:srgbClr val="002060"/>
                </a:solidFill>
                <a:latin typeface="BPG Banner ExtraSquare Caps" panose="02060504020202060204" pitchFamily="18" charset="0"/>
              </a:rPr>
              <a:t>მდგრადი განვითარების მიზნები</a:t>
            </a:r>
            <a:endParaRPr lang="en-US" dirty="0">
              <a:solidFill>
                <a:srgbClr val="002060"/>
              </a:solidFill>
              <a:latin typeface="BPG Banner ExtraSquare Caps" panose="02060504020202060204" pitchFamily="18" charset="0"/>
            </a:endParaRPr>
          </a:p>
        </p:txBody>
      </p:sp>
      <p:sp>
        <p:nvSpPr>
          <p:cNvPr id="11" name="TextBox 10"/>
          <p:cNvSpPr txBox="1"/>
          <p:nvPr/>
        </p:nvSpPr>
        <p:spPr>
          <a:xfrm>
            <a:off x="4862205" y="1256917"/>
            <a:ext cx="1916171" cy="707886"/>
          </a:xfrm>
          <a:prstGeom prst="rect">
            <a:avLst/>
          </a:prstGeom>
          <a:noFill/>
        </p:spPr>
        <p:txBody>
          <a:bodyPr wrap="square" rtlCol="0">
            <a:spAutoFit/>
          </a:bodyPr>
          <a:lstStyle/>
          <a:p>
            <a:pPr algn="ctr"/>
            <a:r>
              <a:rPr lang="ka-GE" dirty="0" smtClean="0">
                <a:solidFill>
                  <a:srgbClr val="297D40"/>
                </a:solidFill>
                <a:latin typeface="BPG Banner ExtraSquare Caps" panose="02060504020202060204" pitchFamily="18" charset="0"/>
              </a:rPr>
              <a:t>მიზანი 3</a:t>
            </a:r>
          </a:p>
          <a:p>
            <a:pPr algn="ctr"/>
            <a:r>
              <a:rPr lang="ka-GE" sz="1100" dirty="0" smtClean="0">
                <a:solidFill>
                  <a:srgbClr val="297D40"/>
                </a:solidFill>
                <a:latin typeface="BPG Banner ExtraSquare Caps" panose="02060504020202060204" pitchFamily="18" charset="0"/>
              </a:rPr>
              <a:t>ჯანმრთელობა და კეთილდღეობა</a:t>
            </a:r>
            <a:endParaRPr lang="en-US" sz="1100" dirty="0">
              <a:solidFill>
                <a:srgbClr val="297D40"/>
              </a:solidFill>
              <a:latin typeface="BPG Banner ExtraSquare Caps" panose="02060504020202060204" pitchFamily="18" charset="0"/>
            </a:endParaRPr>
          </a:p>
        </p:txBody>
      </p:sp>
      <p:sp>
        <p:nvSpPr>
          <p:cNvPr id="13" name="Title 1">
            <a:extLst>
              <a:ext uri="{FF2B5EF4-FFF2-40B4-BE49-F238E27FC236}">
                <a16:creationId xmlns="" xmlns:a16="http://schemas.microsoft.com/office/drawing/2014/main" id="{CA94A5B3-CCAB-1240-9B89-918397D08EF7}"/>
              </a:ext>
            </a:extLst>
          </p:cNvPr>
          <p:cNvSpPr txBox="1">
            <a:spLocks/>
          </p:cNvSpPr>
          <p:nvPr/>
        </p:nvSpPr>
        <p:spPr>
          <a:xfrm>
            <a:off x="2366127" y="290190"/>
            <a:ext cx="9825873" cy="13716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ka-GE" sz="2100" dirty="0" smtClean="0">
                <a:solidFill>
                  <a:srgbClr val="364856"/>
                </a:solidFill>
                <a:latin typeface="BPG Banner ExtraSquare Caps" panose="02060504020202060204" pitchFamily="18" charset="0"/>
              </a:rPr>
              <a:t>პირველადი ჯანდაცვა და საერთაშორისო ვალდებულებები</a:t>
            </a:r>
            <a:endParaRPr lang="en-US" sz="2100" dirty="0">
              <a:solidFill>
                <a:srgbClr val="364856"/>
              </a:solidFill>
              <a:latin typeface="BPG Banner ExtraSquare Caps" panose="02060504020202060204" pitchFamily="18" charset="0"/>
            </a:endParaRPr>
          </a:p>
        </p:txBody>
      </p:sp>
    </p:spTree>
    <p:extLst>
      <p:ext uri="{BB962C8B-B14F-4D97-AF65-F5344CB8AC3E}">
        <p14:creationId xmlns:p14="http://schemas.microsoft.com/office/powerpoint/2010/main" val="7855924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6CCDB25-FCA0-8B4E-989F-CF1D83C98B28}"/>
              </a:ext>
            </a:extLst>
          </p:cNvPr>
          <p:cNvSpPr>
            <a:spLocks noGrp="1"/>
          </p:cNvSpPr>
          <p:nvPr>
            <p:ph idx="4294967295"/>
          </p:nvPr>
        </p:nvSpPr>
        <p:spPr>
          <a:xfrm>
            <a:off x="1635051" y="1122436"/>
            <a:ext cx="3414439" cy="742364"/>
          </a:xfrm>
          <a:prstGeom prst="rect">
            <a:avLst/>
          </a:prstGeom>
        </p:spPr>
        <p:txBody>
          <a:bodyPr>
            <a:normAutofit/>
          </a:bodyPr>
          <a:lstStyle/>
          <a:p>
            <a:pPr marL="0" indent="0" algn="ctr">
              <a:buNone/>
            </a:pPr>
            <a:r>
              <a:rPr lang="ka-GE" sz="1600" dirty="0" smtClean="0">
                <a:solidFill>
                  <a:srgbClr val="F36F13"/>
                </a:solidFill>
                <a:latin typeface="BPG Banner ExtraSquare Caps" panose="02060504020202060204" pitchFamily="18" charset="0"/>
              </a:rPr>
              <a:t>მკურნალობის გაუმჯობესებული გამოსავალი</a:t>
            </a:r>
            <a:endParaRPr lang="ka-GE" sz="1600" dirty="0">
              <a:solidFill>
                <a:srgbClr val="F36F13"/>
              </a:solidFill>
              <a:latin typeface="BPG Banner ExtraSquare Caps" panose="02060504020202060204" pitchFamily="18" charset="0"/>
            </a:endParaRPr>
          </a:p>
        </p:txBody>
      </p:sp>
      <p:sp>
        <p:nvSpPr>
          <p:cNvPr id="11" name="Title 1">
            <a:extLst>
              <a:ext uri="{FF2B5EF4-FFF2-40B4-BE49-F238E27FC236}">
                <a16:creationId xmlns="" xmlns:a16="http://schemas.microsoft.com/office/drawing/2014/main" id="{CA94A5B3-CCAB-1240-9B89-918397D08EF7}"/>
              </a:ext>
            </a:extLst>
          </p:cNvPr>
          <p:cNvSpPr txBox="1">
            <a:spLocks/>
          </p:cNvSpPr>
          <p:nvPr/>
        </p:nvSpPr>
        <p:spPr>
          <a:xfrm>
            <a:off x="2488677" y="290190"/>
            <a:ext cx="9703324" cy="13716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ka-GE" sz="2000" dirty="0" smtClean="0">
                <a:solidFill>
                  <a:srgbClr val="374957"/>
                </a:solidFill>
                <a:latin typeface="BPG Banner ExtraSquare Caps" panose="02060504020202060204" pitchFamily="18" charset="0"/>
              </a:rPr>
              <a:t>ჯანდაცვის </a:t>
            </a:r>
            <a:r>
              <a:rPr lang="ka-GE" sz="2000" dirty="0">
                <a:solidFill>
                  <a:srgbClr val="374957"/>
                </a:solidFill>
                <a:latin typeface="BPG Banner ExtraSquare Caps" panose="02060504020202060204" pitchFamily="18" charset="0"/>
              </a:rPr>
              <a:t>რეფორმა ხელს უწყობს მდგრად </a:t>
            </a:r>
            <a:r>
              <a:rPr lang="ka-GE" sz="2000" dirty="0" smtClean="0">
                <a:solidFill>
                  <a:srgbClr val="374957"/>
                </a:solidFill>
                <a:latin typeface="BPG Banner ExtraSquare Caps" panose="02060504020202060204" pitchFamily="18" charset="0"/>
              </a:rPr>
              <a:t>ეკონომიკურ </a:t>
            </a:r>
            <a:r>
              <a:rPr lang="ka-GE" sz="2000" dirty="0">
                <a:solidFill>
                  <a:srgbClr val="374957"/>
                </a:solidFill>
                <a:latin typeface="BPG Banner ExtraSquare Caps" panose="02060504020202060204" pitchFamily="18" charset="0"/>
              </a:rPr>
              <a:t>განვითარებას</a:t>
            </a:r>
            <a:endParaRPr lang="en-US" sz="2000" dirty="0">
              <a:solidFill>
                <a:srgbClr val="374957"/>
              </a:solidFill>
              <a:latin typeface="BPG Banner ExtraSquare Caps" panose="02060504020202060204" pitchFamily="18" charset="0"/>
            </a:endParaRPr>
          </a:p>
          <a:p>
            <a:pPr algn="ctr"/>
            <a:endParaRPr lang="en-US" sz="2100" dirty="0">
              <a:solidFill>
                <a:srgbClr val="374957"/>
              </a:solidFill>
              <a:latin typeface="BPG Banner ExtraSquare Caps" panose="020605040202020602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988" y="3551253"/>
            <a:ext cx="4003859" cy="3597337"/>
          </a:xfrm>
          <a:prstGeom prst="rect">
            <a:avLst/>
          </a:prstGeom>
        </p:spPr>
      </p:pic>
      <p:grpSp>
        <p:nvGrpSpPr>
          <p:cNvPr id="29" name="Group 28"/>
          <p:cNvGrpSpPr/>
          <p:nvPr/>
        </p:nvGrpSpPr>
        <p:grpSpPr>
          <a:xfrm>
            <a:off x="1961079" y="1695050"/>
            <a:ext cx="5442212" cy="2037806"/>
            <a:chOff x="0" y="2619103"/>
            <a:chExt cx="7256282" cy="2717074"/>
          </a:xfrm>
        </p:grpSpPr>
        <p:sp>
          <p:nvSpPr>
            <p:cNvPr id="30" name="Freeform: Shape 34"/>
            <p:cNvSpPr/>
            <p:nvPr/>
          </p:nvSpPr>
          <p:spPr>
            <a:xfrm>
              <a:off x="0" y="5053013"/>
              <a:ext cx="1893434" cy="283164"/>
            </a:xfrm>
            <a:custGeom>
              <a:avLst/>
              <a:gdLst>
                <a:gd name="connsiteX0" fmla="*/ 0 w 1893434"/>
                <a:gd name="connsiteY0" fmla="*/ 0 h 283164"/>
                <a:gd name="connsiteX1" fmla="*/ 1065465 w 1893434"/>
                <a:gd name="connsiteY1" fmla="*/ 0 h 283164"/>
                <a:gd name="connsiteX2" fmla="*/ 1133863 w 1893434"/>
                <a:gd name="connsiteY2" fmla="*/ 51147 h 283164"/>
                <a:gd name="connsiteX3" fmla="*/ 1893434 w 1893434"/>
                <a:gd name="connsiteY3" fmla="*/ 283164 h 283164"/>
                <a:gd name="connsiteX4" fmla="*/ 0 w 1893434"/>
                <a:gd name="connsiteY4" fmla="*/ 283164 h 283164"/>
                <a:gd name="connsiteX5" fmla="*/ 0 w 1893434"/>
                <a:gd name="connsiteY5" fmla="*/ 0 h 28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434" h="283164">
                  <a:moveTo>
                    <a:pt x="0" y="0"/>
                  </a:moveTo>
                  <a:lnTo>
                    <a:pt x="1065465" y="0"/>
                  </a:lnTo>
                  <a:lnTo>
                    <a:pt x="1133863" y="51147"/>
                  </a:lnTo>
                  <a:cubicBezTo>
                    <a:pt x="1350687" y="197631"/>
                    <a:pt x="1612072" y="283164"/>
                    <a:pt x="1893434" y="283164"/>
                  </a:cubicBezTo>
                  <a:lnTo>
                    <a:pt x="0" y="283164"/>
                  </a:lnTo>
                  <a:lnTo>
                    <a:pt x="0" y="0"/>
                  </a:lnTo>
                  <a:close/>
                </a:path>
              </a:pathLst>
            </a:custGeom>
            <a:gradFill flip="none" rotWithShape="1">
              <a:gsLst>
                <a:gs pos="32000">
                  <a:srgbClr val="F36F13"/>
                </a:gs>
                <a:gs pos="77000">
                  <a:srgbClr val="F36F13">
                    <a:lumMod val="50000"/>
                  </a:srgbClr>
                </a:gs>
                <a:gs pos="100000">
                  <a:srgbClr val="F36F13">
                    <a:lumMod val="50000"/>
                  </a:srgbClr>
                </a:gs>
              </a:gsLst>
              <a:lin ang="20400000" scaled="0"/>
              <a:tileRect/>
            </a:gra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black"/>
                </a:solidFill>
                <a:effectLst/>
                <a:uLnTx/>
                <a:uFillTx/>
                <a:latin typeface="Calibri" panose="020F0502020204030204"/>
              </a:endParaRPr>
            </a:p>
          </p:txBody>
        </p:sp>
        <p:sp>
          <p:nvSpPr>
            <p:cNvPr id="31" name="Freeform: Shape 35"/>
            <p:cNvSpPr/>
            <p:nvPr/>
          </p:nvSpPr>
          <p:spPr>
            <a:xfrm>
              <a:off x="482510" y="2619103"/>
              <a:ext cx="6773772" cy="2717074"/>
            </a:xfrm>
            <a:custGeom>
              <a:avLst/>
              <a:gdLst>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687285 w 6773772"/>
                <a:gd name="connsiteY11" fmla="*/ 2717074 h 2717074"/>
                <a:gd name="connsiteX12" fmla="*/ 1687285 w 6773772"/>
                <a:gd name="connsiteY12" fmla="*/ 2673337 h 2717074"/>
                <a:gd name="connsiteX13" fmla="*/ 1565429 w 6773772"/>
                <a:gd name="connsiteY13" fmla="*/ 2701421 h 2717074"/>
                <a:gd name="connsiteX14" fmla="*/ 1358537 w 6773772"/>
                <a:gd name="connsiteY14" fmla="*/ 2717074 h 2717074"/>
                <a:gd name="connsiteX15" fmla="*/ 598966 w 6773772"/>
                <a:gd name="connsiteY15" fmla="*/ 2485057 h 2717074"/>
                <a:gd name="connsiteX16" fmla="*/ 530568 w 6773772"/>
                <a:gd name="connsiteY16" fmla="*/ 2433910 h 2717074"/>
                <a:gd name="connsiteX17" fmla="*/ 494381 w 6773772"/>
                <a:gd name="connsiteY17" fmla="*/ 2406850 h 2717074"/>
                <a:gd name="connsiteX18" fmla="*/ 0 w 6773772"/>
                <a:gd name="connsiteY18" fmla="*/ 1358537 h 2717074"/>
                <a:gd name="connsiteX19" fmla="*/ 1358537 w 6773772"/>
                <a:gd name="connsiteY19"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687285 w 6773772"/>
                <a:gd name="connsiteY11" fmla="*/ 2717074 h 2717074"/>
                <a:gd name="connsiteX12" fmla="*/ 1565429 w 6773772"/>
                <a:gd name="connsiteY12" fmla="*/ 2701421 h 2717074"/>
                <a:gd name="connsiteX13" fmla="*/ 1358537 w 6773772"/>
                <a:gd name="connsiteY13" fmla="*/ 2717074 h 2717074"/>
                <a:gd name="connsiteX14" fmla="*/ 598966 w 6773772"/>
                <a:gd name="connsiteY14" fmla="*/ 2485057 h 2717074"/>
                <a:gd name="connsiteX15" fmla="*/ 530568 w 6773772"/>
                <a:gd name="connsiteY15" fmla="*/ 2433910 h 2717074"/>
                <a:gd name="connsiteX16" fmla="*/ 494381 w 6773772"/>
                <a:gd name="connsiteY16" fmla="*/ 2406850 h 2717074"/>
                <a:gd name="connsiteX17" fmla="*/ 0 w 6773772"/>
                <a:gd name="connsiteY17" fmla="*/ 1358537 h 2717074"/>
                <a:gd name="connsiteX18" fmla="*/ 1358537 w 6773772"/>
                <a:gd name="connsiteY18"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687285 w 6773772"/>
                <a:gd name="connsiteY11" fmla="*/ 2717074 h 2717074"/>
                <a:gd name="connsiteX12" fmla="*/ 1358537 w 6773772"/>
                <a:gd name="connsiteY12" fmla="*/ 2717074 h 2717074"/>
                <a:gd name="connsiteX13" fmla="*/ 598966 w 6773772"/>
                <a:gd name="connsiteY13" fmla="*/ 2485057 h 2717074"/>
                <a:gd name="connsiteX14" fmla="*/ 530568 w 6773772"/>
                <a:gd name="connsiteY14" fmla="*/ 2433910 h 2717074"/>
                <a:gd name="connsiteX15" fmla="*/ 494381 w 6773772"/>
                <a:gd name="connsiteY15" fmla="*/ 2406850 h 2717074"/>
                <a:gd name="connsiteX16" fmla="*/ 0 w 6773772"/>
                <a:gd name="connsiteY16" fmla="*/ 1358537 h 2717074"/>
                <a:gd name="connsiteX17" fmla="*/ 1358537 w 6773772"/>
                <a:gd name="connsiteY17"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358537 w 6773772"/>
                <a:gd name="connsiteY11" fmla="*/ 2717074 h 2717074"/>
                <a:gd name="connsiteX12" fmla="*/ 598966 w 6773772"/>
                <a:gd name="connsiteY12" fmla="*/ 2485057 h 2717074"/>
                <a:gd name="connsiteX13" fmla="*/ 530568 w 6773772"/>
                <a:gd name="connsiteY13" fmla="*/ 2433910 h 2717074"/>
                <a:gd name="connsiteX14" fmla="*/ 494381 w 6773772"/>
                <a:gd name="connsiteY14" fmla="*/ 2406850 h 2717074"/>
                <a:gd name="connsiteX15" fmla="*/ 0 w 6773772"/>
                <a:gd name="connsiteY15" fmla="*/ 1358537 h 2717074"/>
                <a:gd name="connsiteX16" fmla="*/ 1358537 w 6773772"/>
                <a:gd name="connsiteY16"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358537 w 6773772"/>
                <a:gd name="connsiteY11" fmla="*/ 2717074 h 2717074"/>
                <a:gd name="connsiteX12" fmla="*/ 598966 w 6773772"/>
                <a:gd name="connsiteY12" fmla="*/ 2485057 h 2717074"/>
                <a:gd name="connsiteX13" fmla="*/ 494381 w 6773772"/>
                <a:gd name="connsiteY13" fmla="*/ 2406850 h 2717074"/>
                <a:gd name="connsiteX14" fmla="*/ 0 w 6773772"/>
                <a:gd name="connsiteY14" fmla="*/ 1358537 h 2717074"/>
                <a:gd name="connsiteX15" fmla="*/ 1358537 w 6773772"/>
                <a:gd name="connsiteY15" fmla="*/ 0 h 27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73772" h="2717074">
                  <a:moveTo>
                    <a:pt x="1358537" y="283391"/>
                  </a:moveTo>
                  <a:cubicBezTo>
                    <a:pt x="764750" y="283391"/>
                    <a:pt x="283391" y="764750"/>
                    <a:pt x="283391" y="1358537"/>
                  </a:cubicBezTo>
                  <a:cubicBezTo>
                    <a:pt x="283391" y="1952324"/>
                    <a:pt x="764750" y="2433683"/>
                    <a:pt x="1358537" y="2433683"/>
                  </a:cubicBezTo>
                  <a:cubicBezTo>
                    <a:pt x="1952324" y="2433683"/>
                    <a:pt x="2433683" y="1952324"/>
                    <a:pt x="2433683" y="1358537"/>
                  </a:cubicBezTo>
                  <a:cubicBezTo>
                    <a:pt x="2433683" y="764750"/>
                    <a:pt x="1952324" y="283391"/>
                    <a:pt x="1358537" y="283391"/>
                  </a:cubicBezTo>
                  <a:close/>
                  <a:moveTo>
                    <a:pt x="1358537" y="0"/>
                  </a:moveTo>
                  <a:cubicBezTo>
                    <a:pt x="2108836" y="0"/>
                    <a:pt x="2717074" y="608238"/>
                    <a:pt x="2717074" y="1358537"/>
                  </a:cubicBezTo>
                  <a:cubicBezTo>
                    <a:pt x="2717074" y="1780580"/>
                    <a:pt x="2524624" y="2157674"/>
                    <a:pt x="2222693" y="2406850"/>
                  </a:cubicBezTo>
                  <a:lnTo>
                    <a:pt x="2186506" y="2433910"/>
                  </a:lnTo>
                  <a:lnTo>
                    <a:pt x="6773772" y="2433910"/>
                  </a:lnTo>
                  <a:lnTo>
                    <a:pt x="6773772" y="2717074"/>
                  </a:lnTo>
                  <a:lnTo>
                    <a:pt x="1358537" y="2717074"/>
                  </a:lnTo>
                  <a:cubicBezTo>
                    <a:pt x="1077175" y="2717074"/>
                    <a:pt x="815790" y="2631541"/>
                    <a:pt x="598966" y="2485057"/>
                  </a:cubicBezTo>
                  <a:lnTo>
                    <a:pt x="494381" y="2406850"/>
                  </a:lnTo>
                  <a:cubicBezTo>
                    <a:pt x="192450" y="2157674"/>
                    <a:pt x="0" y="1780580"/>
                    <a:pt x="0" y="1358537"/>
                  </a:cubicBezTo>
                  <a:cubicBezTo>
                    <a:pt x="0" y="608238"/>
                    <a:pt x="608238" y="0"/>
                    <a:pt x="1358537" y="0"/>
                  </a:cubicBezTo>
                  <a:close/>
                </a:path>
              </a:pathLst>
            </a:custGeom>
            <a:solidFill>
              <a:srgbClr val="F36F13"/>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black"/>
                </a:solidFill>
                <a:effectLst/>
                <a:uLnTx/>
                <a:uFillTx/>
                <a:latin typeface="Calibri" panose="020F0502020204030204"/>
              </a:endParaRPr>
            </a:p>
          </p:txBody>
        </p:sp>
        <p:sp>
          <p:nvSpPr>
            <p:cNvPr id="32" name="Freeform: Shape 36"/>
            <p:cNvSpPr/>
            <p:nvPr/>
          </p:nvSpPr>
          <p:spPr>
            <a:xfrm>
              <a:off x="1841048" y="4333875"/>
              <a:ext cx="1309738" cy="719138"/>
            </a:xfrm>
            <a:custGeom>
              <a:avLst/>
              <a:gdLst>
                <a:gd name="connsiteX0" fmla="*/ 1013444 w 1309738"/>
                <a:gd name="connsiteY0" fmla="*/ 0 h 719138"/>
                <a:gd name="connsiteX1" fmla="*/ 1309738 w 1309738"/>
                <a:gd name="connsiteY1" fmla="*/ 0 h 719138"/>
                <a:gd name="connsiteX2" fmla="*/ 1297460 w 1309738"/>
                <a:gd name="connsiteY2" fmla="*/ 47752 h 719138"/>
                <a:gd name="connsiteX3" fmla="*/ 864156 w 1309738"/>
                <a:gd name="connsiteY3" fmla="*/ 692078 h 719138"/>
                <a:gd name="connsiteX4" fmla="*/ 827969 w 1309738"/>
                <a:gd name="connsiteY4" fmla="*/ 719138 h 719138"/>
                <a:gd name="connsiteX5" fmla="*/ 0 w 1309738"/>
                <a:gd name="connsiteY5" fmla="*/ 719138 h 719138"/>
                <a:gd name="connsiteX6" fmla="*/ 0 w 1309738"/>
                <a:gd name="connsiteY6" fmla="*/ 718911 h 719138"/>
                <a:gd name="connsiteX7" fmla="*/ 990656 w 1309738"/>
                <a:gd name="connsiteY7" fmla="*/ 62260 h 7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9738" h="719138">
                  <a:moveTo>
                    <a:pt x="1013444" y="0"/>
                  </a:moveTo>
                  <a:lnTo>
                    <a:pt x="1309738" y="0"/>
                  </a:lnTo>
                  <a:lnTo>
                    <a:pt x="1297460" y="47752"/>
                  </a:lnTo>
                  <a:cubicBezTo>
                    <a:pt x="1218072" y="302991"/>
                    <a:pt x="1065443" y="525961"/>
                    <a:pt x="864156" y="692078"/>
                  </a:cubicBezTo>
                  <a:lnTo>
                    <a:pt x="827969" y="719138"/>
                  </a:lnTo>
                  <a:lnTo>
                    <a:pt x="0" y="719138"/>
                  </a:lnTo>
                  <a:lnTo>
                    <a:pt x="0" y="718911"/>
                  </a:lnTo>
                  <a:cubicBezTo>
                    <a:pt x="445340" y="718911"/>
                    <a:pt x="827440" y="448147"/>
                    <a:pt x="990656" y="62260"/>
                  </a:cubicBezTo>
                  <a:close/>
                </a:path>
              </a:pathLst>
            </a:custGeom>
            <a:gradFill flip="none" rotWithShape="1">
              <a:gsLst>
                <a:gs pos="32000">
                  <a:srgbClr val="F36F13"/>
                </a:gs>
                <a:gs pos="77000">
                  <a:srgbClr val="F36F13">
                    <a:lumMod val="50000"/>
                  </a:srgbClr>
                </a:gs>
                <a:gs pos="100000">
                  <a:srgbClr val="F36F13">
                    <a:lumMod val="50000"/>
                  </a:srgbClr>
                </a:gs>
              </a:gsLst>
              <a:lin ang="6600000" scaled="0"/>
              <a:tileRect/>
            </a:gra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black"/>
                </a:solidFill>
                <a:effectLst/>
                <a:uLnTx/>
                <a:uFillTx/>
                <a:latin typeface="Calibri" panose="020F0502020204030204"/>
              </a:endParaRPr>
            </a:p>
          </p:txBody>
        </p:sp>
      </p:grpSp>
      <p:grpSp>
        <p:nvGrpSpPr>
          <p:cNvPr id="33" name="Group 32"/>
          <p:cNvGrpSpPr/>
          <p:nvPr/>
        </p:nvGrpSpPr>
        <p:grpSpPr>
          <a:xfrm>
            <a:off x="5147132" y="1695050"/>
            <a:ext cx="5442212" cy="2037806"/>
            <a:chOff x="0" y="2619103"/>
            <a:chExt cx="7256282" cy="2717074"/>
          </a:xfrm>
          <a:solidFill>
            <a:srgbClr val="00B09B"/>
          </a:solidFill>
        </p:grpSpPr>
        <p:sp>
          <p:nvSpPr>
            <p:cNvPr id="34" name="Freeform: Shape 39"/>
            <p:cNvSpPr/>
            <p:nvPr/>
          </p:nvSpPr>
          <p:spPr>
            <a:xfrm>
              <a:off x="0" y="5053013"/>
              <a:ext cx="1893434" cy="283164"/>
            </a:xfrm>
            <a:custGeom>
              <a:avLst/>
              <a:gdLst>
                <a:gd name="connsiteX0" fmla="*/ 0 w 1893434"/>
                <a:gd name="connsiteY0" fmla="*/ 0 h 283164"/>
                <a:gd name="connsiteX1" fmla="*/ 1065465 w 1893434"/>
                <a:gd name="connsiteY1" fmla="*/ 0 h 283164"/>
                <a:gd name="connsiteX2" fmla="*/ 1133863 w 1893434"/>
                <a:gd name="connsiteY2" fmla="*/ 51147 h 283164"/>
                <a:gd name="connsiteX3" fmla="*/ 1893434 w 1893434"/>
                <a:gd name="connsiteY3" fmla="*/ 283164 h 283164"/>
                <a:gd name="connsiteX4" fmla="*/ 0 w 1893434"/>
                <a:gd name="connsiteY4" fmla="*/ 283164 h 283164"/>
                <a:gd name="connsiteX5" fmla="*/ 0 w 1893434"/>
                <a:gd name="connsiteY5" fmla="*/ 0 h 28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434" h="283164">
                  <a:moveTo>
                    <a:pt x="0" y="0"/>
                  </a:moveTo>
                  <a:lnTo>
                    <a:pt x="1065465" y="0"/>
                  </a:lnTo>
                  <a:lnTo>
                    <a:pt x="1133863" y="51147"/>
                  </a:lnTo>
                  <a:cubicBezTo>
                    <a:pt x="1350687" y="197631"/>
                    <a:pt x="1612072" y="283164"/>
                    <a:pt x="1893434" y="283164"/>
                  </a:cubicBezTo>
                  <a:lnTo>
                    <a:pt x="0" y="283164"/>
                  </a:lnTo>
                  <a:lnTo>
                    <a:pt x="0" y="0"/>
                  </a:lnTo>
                  <a:close/>
                </a:path>
              </a:pathLst>
            </a:custGeom>
            <a:solidFill>
              <a:srgbClr val="F36F13"/>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black"/>
                </a:solidFill>
                <a:effectLst/>
                <a:uLnTx/>
                <a:uFillTx/>
                <a:latin typeface="Calibri" panose="020F0502020204030204"/>
              </a:endParaRPr>
            </a:p>
          </p:txBody>
        </p:sp>
        <p:sp>
          <p:nvSpPr>
            <p:cNvPr id="35" name="Freeform: Shape 40"/>
            <p:cNvSpPr/>
            <p:nvPr/>
          </p:nvSpPr>
          <p:spPr>
            <a:xfrm>
              <a:off x="482510" y="2619103"/>
              <a:ext cx="6773772" cy="2717074"/>
            </a:xfrm>
            <a:custGeom>
              <a:avLst/>
              <a:gdLst>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687285 w 6773772"/>
                <a:gd name="connsiteY11" fmla="*/ 2717074 h 2717074"/>
                <a:gd name="connsiteX12" fmla="*/ 1687285 w 6773772"/>
                <a:gd name="connsiteY12" fmla="*/ 2673337 h 2717074"/>
                <a:gd name="connsiteX13" fmla="*/ 1565429 w 6773772"/>
                <a:gd name="connsiteY13" fmla="*/ 2701421 h 2717074"/>
                <a:gd name="connsiteX14" fmla="*/ 1358537 w 6773772"/>
                <a:gd name="connsiteY14" fmla="*/ 2717074 h 2717074"/>
                <a:gd name="connsiteX15" fmla="*/ 598966 w 6773772"/>
                <a:gd name="connsiteY15" fmla="*/ 2485057 h 2717074"/>
                <a:gd name="connsiteX16" fmla="*/ 530568 w 6773772"/>
                <a:gd name="connsiteY16" fmla="*/ 2433910 h 2717074"/>
                <a:gd name="connsiteX17" fmla="*/ 494381 w 6773772"/>
                <a:gd name="connsiteY17" fmla="*/ 2406850 h 2717074"/>
                <a:gd name="connsiteX18" fmla="*/ 0 w 6773772"/>
                <a:gd name="connsiteY18" fmla="*/ 1358537 h 2717074"/>
                <a:gd name="connsiteX19" fmla="*/ 1358537 w 6773772"/>
                <a:gd name="connsiteY19"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687285 w 6773772"/>
                <a:gd name="connsiteY11" fmla="*/ 2717074 h 2717074"/>
                <a:gd name="connsiteX12" fmla="*/ 1565429 w 6773772"/>
                <a:gd name="connsiteY12" fmla="*/ 2701421 h 2717074"/>
                <a:gd name="connsiteX13" fmla="*/ 1358537 w 6773772"/>
                <a:gd name="connsiteY13" fmla="*/ 2717074 h 2717074"/>
                <a:gd name="connsiteX14" fmla="*/ 598966 w 6773772"/>
                <a:gd name="connsiteY14" fmla="*/ 2485057 h 2717074"/>
                <a:gd name="connsiteX15" fmla="*/ 530568 w 6773772"/>
                <a:gd name="connsiteY15" fmla="*/ 2433910 h 2717074"/>
                <a:gd name="connsiteX16" fmla="*/ 494381 w 6773772"/>
                <a:gd name="connsiteY16" fmla="*/ 2406850 h 2717074"/>
                <a:gd name="connsiteX17" fmla="*/ 0 w 6773772"/>
                <a:gd name="connsiteY17" fmla="*/ 1358537 h 2717074"/>
                <a:gd name="connsiteX18" fmla="*/ 1358537 w 6773772"/>
                <a:gd name="connsiteY18"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687285 w 6773772"/>
                <a:gd name="connsiteY11" fmla="*/ 2717074 h 2717074"/>
                <a:gd name="connsiteX12" fmla="*/ 1358537 w 6773772"/>
                <a:gd name="connsiteY12" fmla="*/ 2717074 h 2717074"/>
                <a:gd name="connsiteX13" fmla="*/ 598966 w 6773772"/>
                <a:gd name="connsiteY13" fmla="*/ 2485057 h 2717074"/>
                <a:gd name="connsiteX14" fmla="*/ 530568 w 6773772"/>
                <a:gd name="connsiteY14" fmla="*/ 2433910 h 2717074"/>
                <a:gd name="connsiteX15" fmla="*/ 494381 w 6773772"/>
                <a:gd name="connsiteY15" fmla="*/ 2406850 h 2717074"/>
                <a:gd name="connsiteX16" fmla="*/ 0 w 6773772"/>
                <a:gd name="connsiteY16" fmla="*/ 1358537 h 2717074"/>
                <a:gd name="connsiteX17" fmla="*/ 1358537 w 6773772"/>
                <a:gd name="connsiteY17"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358537 w 6773772"/>
                <a:gd name="connsiteY11" fmla="*/ 2717074 h 2717074"/>
                <a:gd name="connsiteX12" fmla="*/ 598966 w 6773772"/>
                <a:gd name="connsiteY12" fmla="*/ 2485057 h 2717074"/>
                <a:gd name="connsiteX13" fmla="*/ 530568 w 6773772"/>
                <a:gd name="connsiteY13" fmla="*/ 2433910 h 2717074"/>
                <a:gd name="connsiteX14" fmla="*/ 494381 w 6773772"/>
                <a:gd name="connsiteY14" fmla="*/ 2406850 h 2717074"/>
                <a:gd name="connsiteX15" fmla="*/ 0 w 6773772"/>
                <a:gd name="connsiteY15" fmla="*/ 1358537 h 2717074"/>
                <a:gd name="connsiteX16" fmla="*/ 1358537 w 6773772"/>
                <a:gd name="connsiteY16"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358537 w 6773772"/>
                <a:gd name="connsiteY11" fmla="*/ 2717074 h 2717074"/>
                <a:gd name="connsiteX12" fmla="*/ 598966 w 6773772"/>
                <a:gd name="connsiteY12" fmla="*/ 2485057 h 2717074"/>
                <a:gd name="connsiteX13" fmla="*/ 494381 w 6773772"/>
                <a:gd name="connsiteY13" fmla="*/ 2406850 h 2717074"/>
                <a:gd name="connsiteX14" fmla="*/ 0 w 6773772"/>
                <a:gd name="connsiteY14" fmla="*/ 1358537 h 2717074"/>
                <a:gd name="connsiteX15" fmla="*/ 1358537 w 6773772"/>
                <a:gd name="connsiteY15" fmla="*/ 0 h 27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73772" h="2717074">
                  <a:moveTo>
                    <a:pt x="1358537" y="283391"/>
                  </a:moveTo>
                  <a:cubicBezTo>
                    <a:pt x="764750" y="283391"/>
                    <a:pt x="283391" y="764750"/>
                    <a:pt x="283391" y="1358537"/>
                  </a:cubicBezTo>
                  <a:cubicBezTo>
                    <a:pt x="283391" y="1952324"/>
                    <a:pt x="764750" y="2433683"/>
                    <a:pt x="1358537" y="2433683"/>
                  </a:cubicBezTo>
                  <a:cubicBezTo>
                    <a:pt x="1952324" y="2433683"/>
                    <a:pt x="2433683" y="1952324"/>
                    <a:pt x="2433683" y="1358537"/>
                  </a:cubicBezTo>
                  <a:cubicBezTo>
                    <a:pt x="2433683" y="764750"/>
                    <a:pt x="1952324" y="283391"/>
                    <a:pt x="1358537" y="283391"/>
                  </a:cubicBezTo>
                  <a:close/>
                  <a:moveTo>
                    <a:pt x="1358537" y="0"/>
                  </a:moveTo>
                  <a:cubicBezTo>
                    <a:pt x="2108836" y="0"/>
                    <a:pt x="2717074" y="608238"/>
                    <a:pt x="2717074" y="1358537"/>
                  </a:cubicBezTo>
                  <a:cubicBezTo>
                    <a:pt x="2717074" y="1780580"/>
                    <a:pt x="2524624" y="2157674"/>
                    <a:pt x="2222693" y="2406850"/>
                  </a:cubicBezTo>
                  <a:lnTo>
                    <a:pt x="2186506" y="2433910"/>
                  </a:lnTo>
                  <a:lnTo>
                    <a:pt x="6773772" y="2433910"/>
                  </a:lnTo>
                  <a:lnTo>
                    <a:pt x="6773772" y="2717074"/>
                  </a:lnTo>
                  <a:lnTo>
                    <a:pt x="1358537" y="2717074"/>
                  </a:lnTo>
                  <a:cubicBezTo>
                    <a:pt x="1077175" y="2717074"/>
                    <a:pt x="815790" y="2631541"/>
                    <a:pt x="598966" y="2485057"/>
                  </a:cubicBezTo>
                  <a:lnTo>
                    <a:pt x="494381" y="2406850"/>
                  </a:lnTo>
                  <a:cubicBezTo>
                    <a:pt x="192450" y="2157674"/>
                    <a:pt x="0" y="1780580"/>
                    <a:pt x="0" y="1358537"/>
                  </a:cubicBezTo>
                  <a:cubicBezTo>
                    <a:pt x="0" y="608238"/>
                    <a:pt x="608238" y="0"/>
                    <a:pt x="1358537" y="0"/>
                  </a:cubicBezTo>
                  <a:close/>
                </a:path>
              </a:pathLst>
            </a:custGeom>
            <a:grp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black"/>
                </a:solidFill>
                <a:effectLst/>
                <a:uLnTx/>
                <a:uFillTx/>
                <a:latin typeface="Calibri" panose="020F0502020204030204"/>
              </a:endParaRPr>
            </a:p>
          </p:txBody>
        </p:sp>
        <p:sp>
          <p:nvSpPr>
            <p:cNvPr id="36" name="Freeform: Shape 41"/>
            <p:cNvSpPr/>
            <p:nvPr/>
          </p:nvSpPr>
          <p:spPr>
            <a:xfrm>
              <a:off x="1841048" y="4333875"/>
              <a:ext cx="1309738" cy="719138"/>
            </a:xfrm>
            <a:custGeom>
              <a:avLst/>
              <a:gdLst>
                <a:gd name="connsiteX0" fmla="*/ 1013444 w 1309738"/>
                <a:gd name="connsiteY0" fmla="*/ 0 h 719138"/>
                <a:gd name="connsiteX1" fmla="*/ 1309738 w 1309738"/>
                <a:gd name="connsiteY1" fmla="*/ 0 h 719138"/>
                <a:gd name="connsiteX2" fmla="*/ 1297460 w 1309738"/>
                <a:gd name="connsiteY2" fmla="*/ 47752 h 719138"/>
                <a:gd name="connsiteX3" fmla="*/ 864156 w 1309738"/>
                <a:gd name="connsiteY3" fmla="*/ 692078 h 719138"/>
                <a:gd name="connsiteX4" fmla="*/ 827969 w 1309738"/>
                <a:gd name="connsiteY4" fmla="*/ 719138 h 719138"/>
                <a:gd name="connsiteX5" fmla="*/ 0 w 1309738"/>
                <a:gd name="connsiteY5" fmla="*/ 719138 h 719138"/>
                <a:gd name="connsiteX6" fmla="*/ 0 w 1309738"/>
                <a:gd name="connsiteY6" fmla="*/ 718911 h 719138"/>
                <a:gd name="connsiteX7" fmla="*/ 990656 w 1309738"/>
                <a:gd name="connsiteY7" fmla="*/ 62260 h 7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9738" h="719138">
                  <a:moveTo>
                    <a:pt x="1013444" y="0"/>
                  </a:moveTo>
                  <a:lnTo>
                    <a:pt x="1309738" y="0"/>
                  </a:lnTo>
                  <a:lnTo>
                    <a:pt x="1297460" y="47752"/>
                  </a:lnTo>
                  <a:cubicBezTo>
                    <a:pt x="1218072" y="302991"/>
                    <a:pt x="1065443" y="525961"/>
                    <a:pt x="864156" y="692078"/>
                  </a:cubicBezTo>
                  <a:lnTo>
                    <a:pt x="827969" y="719138"/>
                  </a:lnTo>
                  <a:lnTo>
                    <a:pt x="0" y="719138"/>
                  </a:lnTo>
                  <a:lnTo>
                    <a:pt x="0" y="718911"/>
                  </a:lnTo>
                  <a:cubicBezTo>
                    <a:pt x="445340" y="718911"/>
                    <a:pt x="827440" y="448147"/>
                    <a:pt x="990656" y="62260"/>
                  </a:cubicBezTo>
                  <a:close/>
                </a:path>
              </a:pathLst>
            </a:custGeom>
            <a:gradFill>
              <a:gsLst>
                <a:gs pos="32000">
                  <a:srgbClr val="00B09B"/>
                </a:gs>
                <a:gs pos="77000">
                  <a:srgbClr val="00B09B">
                    <a:lumMod val="50000"/>
                  </a:srgbClr>
                </a:gs>
                <a:gs pos="100000">
                  <a:srgbClr val="00B09B">
                    <a:lumMod val="50000"/>
                  </a:srgbClr>
                </a:gs>
              </a:gsLst>
              <a:lin ang="6600000" scaled="0"/>
            </a:gra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black"/>
                </a:solidFill>
                <a:effectLst/>
                <a:uLnTx/>
                <a:uFillTx/>
                <a:latin typeface="Calibri" panose="020F0502020204030204"/>
              </a:endParaRPr>
            </a:p>
          </p:txBody>
        </p:sp>
      </p:grpSp>
      <p:sp>
        <p:nvSpPr>
          <p:cNvPr id="37" name="Freeform: Shape 45"/>
          <p:cNvSpPr/>
          <p:nvPr/>
        </p:nvSpPr>
        <p:spPr>
          <a:xfrm>
            <a:off x="8333185" y="3520483"/>
            <a:ext cx="1420076" cy="212373"/>
          </a:xfrm>
          <a:custGeom>
            <a:avLst/>
            <a:gdLst>
              <a:gd name="connsiteX0" fmla="*/ 0 w 1893434"/>
              <a:gd name="connsiteY0" fmla="*/ 0 h 283164"/>
              <a:gd name="connsiteX1" fmla="*/ 1065465 w 1893434"/>
              <a:gd name="connsiteY1" fmla="*/ 0 h 283164"/>
              <a:gd name="connsiteX2" fmla="*/ 1133863 w 1893434"/>
              <a:gd name="connsiteY2" fmla="*/ 51147 h 283164"/>
              <a:gd name="connsiteX3" fmla="*/ 1893434 w 1893434"/>
              <a:gd name="connsiteY3" fmla="*/ 283164 h 283164"/>
              <a:gd name="connsiteX4" fmla="*/ 0 w 1893434"/>
              <a:gd name="connsiteY4" fmla="*/ 283164 h 283164"/>
              <a:gd name="connsiteX5" fmla="*/ 0 w 1893434"/>
              <a:gd name="connsiteY5" fmla="*/ 0 h 28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434" h="283164">
                <a:moveTo>
                  <a:pt x="0" y="0"/>
                </a:moveTo>
                <a:lnTo>
                  <a:pt x="1065465" y="0"/>
                </a:lnTo>
                <a:lnTo>
                  <a:pt x="1133863" y="51147"/>
                </a:lnTo>
                <a:cubicBezTo>
                  <a:pt x="1350687" y="197631"/>
                  <a:pt x="1612072" y="283164"/>
                  <a:pt x="1893434" y="283164"/>
                </a:cubicBezTo>
                <a:lnTo>
                  <a:pt x="0" y="283164"/>
                </a:lnTo>
                <a:lnTo>
                  <a:pt x="0" y="0"/>
                </a:lnTo>
                <a:close/>
              </a:path>
            </a:pathLst>
          </a:custGeom>
          <a:gradFill>
            <a:gsLst>
              <a:gs pos="32000">
                <a:srgbClr val="00B09B"/>
              </a:gs>
              <a:gs pos="77000">
                <a:srgbClr val="00B09B">
                  <a:lumMod val="50000"/>
                </a:srgbClr>
              </a:gs>
              <a:gs pos="100000">
                <a:srgbClr val="00B09B">
                  <a:lumMod val="50000"/>
                </a:srgbClr>
              </a:gs>
            </a:gsLst>
            <a:lin ang="20400000" scaled="0"/>
          </a:gra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black"/>
              </a:solidFill>
              <a:effectLst/>
              <a:uLnTx/>
              <a:uFillTx/>
              <a:latin typeface="Calibri" panose="020F0502020204030204"/>
            </a:endParaRPr>
          </a:p>
        </p:txBody>
      </p:sp>
      <p:sp>
        <p:nvSpPr>
          <p:cNvPr id="38" name="Freeform: Shape 68"/>
          <p:cNvSpPr/>
          <p:nvPr/>
        </p:nvSpPr>
        <p:spPr>
          <a:xfrm>
            <a:off x="8695068" y="1695050"/>
            <a:ext cx="2410011" cy="2037806"/>
          </a:xfrm>
          <a:custGeom>
            <a:avLst/>
            <a:gdLst>
              <a:gd name="connsiteX0" fmla="*/ 1358537 w 3213348"/>
              <a:gd name="connsiteY0" fmla="*/ 283391 h 2717074"/>
              <a:gd name="connsiteX1" fmla="*/ 283391 w 3213348"/>
              <a:gd name="connsiteY1" fmla="*/ 1358537 h 2717074"/>
              <a:gd name="connsiteX2" fmla="*/ 1358537 w 3213348"/>
              <a:gd name="connsiteY2" fmla="*/ 2433683 h 2717074"/>
              <a:gd name="connsiteX3" fmla="*/ 2433683 w 3213348"/>
              <a:gd name="connsiteY3" fmla="*/ 1358537 h 2717074"/>
              <a:gd name="connsiteX4" fmla="*/ 1358537 w 3213348"/>
              <a:gd name="connsiteY4" fmla="*/ 283391 h 2717074"/>
              <a:gd name="connsiteX5" fmla="*/ 1358537 w 3213348"/>
              <a:gd name="connsiteY5" fmla="*/ 0 h 2717074"/>
              <a:gd name="connsiteX6" fmla="*/ 2717074 w 3213348"/>
              <a:gd name="connsiteY6" fmla="*/ 1358537 h 2717074"/>
              <a:gd name="connsiteX7" fmla="*/ 2222693 w 3213348"/>
              <a:gd name="connsiteY7" fmla="*/ 2406850 h 2717074"/>
              <a:gd name="connsiteX8" fmla="*/ 2186506 w 3213348"/>
              <a:gd name="connsiteY8" fmla="*/ 2433910 h 2717074"/>
              <a:gd name="connsiteX9" fmla="*/ 3213348 w 3213348"/>
              <a:gd name="connsiteY9" fmla="*/ 2433910 h 2717074"/>
              <a:gd name="connsiteX10" fmla="*/ 3213348 w 3213348"/>
              <a:gd name="connsiteY10" fmla="*/ 2717074 h 2717074"/>
              <a:gd name="connsiteX11" fmla="*/ 1358537 w 3213348"/>
              <a:gd name="connsiteY11" fmla="*/ 2717074 h 2717074"/>
              <a:gd name="connsiteX12" fmla="*/ 598966 w 3213348"/>
              <a:gd name="connsiteY12" fmla="*/ 2485057 h 2717074"/>
              <a:gd name="connsiteX13" fmla="*/ 494381 w 3213348"/>
              <a:gd name="connsiteY13" fmla="*/ 2406850 h 2717074"/>
              <a:gd name="connsiteX14" fmla="*/ 0 w 3213348"/>
              <a:gd name="connsiteY14" fmla="*/ 1358537 h 2717074"/>
              <a:gd name="connsiteX15" fmla="*/ 1358537 w 3213348"/>
              <a:gd name="connsiteY15" fmla="*/ 0 h 27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13348" h="2717074">
                <a:moveTo>
                  <a:pt x="1358537" y="283391"/>
                </a:moveTo>
                <a:cubicBezTo>
                  <a:pt x="764750" y="283391"/>
                  <a:pt x="283391" y="764750"/>
                  <a:pt x="283391" y="1358537"/>
                </a:cubicBezTo>
                <a:cubicBezTo>
                  <a:pt x="283391" y="1952324"/>
                  <a:pt x="764750" y="2433683"/>
                  <a:pt x="1358537" y="2433683"/>
                </a:cubicBezTo>
                <a:cubicBezTo>
                  <a:pt x="1952324" y="2433683"/>
                  <a:pt x="2433683" y="1952324"/>
                  <a:pt x="2433683" y="1358537"/>
                </a:cubicBezTo>
                <a:cubicBezTo>
                  <a:pt x="2433683" y="764750"/>
                  <a:pt x="1952324" y="283391"/>
                  <a:pt x="1358537" y="283391"/>
                </a:cubicBezTo>
                <a:close/>
                <a:moveTo>
                  <a:pt x="1358537" y="0"/>
                </a:moveTo>
                <a:cubicBezTo>
                  <a:pt x="2108836" y="0"/>
                  <a:pt x="2717074" y="608238"/>
                  <a:pt x="2717074" y="1358537"/>
                </a:cubicBezTo>
                <a:cubicBezTo>
                  <a:pt x="2717074" y="1780580"/>
                  <a:pt x="2524624" y="2157674"/>
                  <a:pt x="2222693" y="2406850"/>
                </a:cubicBezTo>
                <a:lnTo>
                  <a:pt x="2186506" y="2433910"/>
                </a:lnTo>
                <a:lnTo>
                  <a:pt x="3213348" y="2433910"/>
                </a:lnTo>
                <a:lnTo>
                  <a:pt x="3213348" y="2717074"/>
                </a:lnTo>
                <a:lnTo>
                  <a:pt x="1358537" y="2717074"/>
                </a:lnTo>
                <a:cubicBezTo>
                  <a:pt x="1077175" y="2717074"/>
                  <a:pt x="815790" y="2631541"/>
                  <a:pt x="598966" y="2485057"/>
                </a:cubicBezTo>
                <a:lnTo>
                  <a:pt x="494381" y="2406850"/>
                </a:lnTo>
                <a:cubicBezTo>
                  <a:pt x="192450" y="2157674"/>
                  <a:pt x="0" y="1780580"/>
                  <a:pt x="0" y="1358537"/>
                </a:cubicBezTo>
                <a:cubicBezTo>
                  <a:pt x="0" y="608238"/>
                  <a:pt x="608238" y="0"/>
                  <a:pt x="1358537" y="0"/>
                </a:cubicBezTo>
                <a:close/>
              </a:path>
            </a:pathLst>
          </a:custGeom>
          <a:solidFill>
            <a:srgbClr val="063951"/>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black"/>
              </a:solidFill>
              <a:effectLst/>
              <a:uLnTx/>
              <a:uFillTx/>
              <a:latin typeface="Calibri" panose="020F0502020204030204"/>
            </a:endParaRPr>
          </a:p>
        </p:txBody>
      </p:sp>
      <p:sp>
        <p:nvSpPr>
          <p:cNvPr id="39" name="Freeform: Shape 47"/>
          <p:cNvSpPr/>
          <p:nvPr/>
        </p:nvSpPr>
        <p:spPr>
          <a:xfrm>
            <a:off x="9713971" y="2981129"/>
            <a:ext cx="982304" cy="539354"/>
          </a:xfrm>
          <a:custGeom>
            <a:avLst/>
            <a:gdLst>
              <a:gd name="connsiteX0" fmla="*/ 1013444 w 1309738"/>
              <a:gd name="connsiteY0" fmla="*/ 0 h 719138"/>
              <a:gd name="connsiteX1" fmla="*/ 1309738 w 1309738"/>
              <a:gd name="connsiteY1" fmla="*/ 0 h 719138"/>
              <a:gd name="connsiteX2" fmla="*/ 1297460 w 1309738"/>
              <a:gd name="connsiteY2" fmla="*/ 47752 h 719138"/>
              <a:gd name="connsiteX3" fmla="*/ 864156 w 1309738"/>
              <a:gd name="connsiteY3" fmla="*/ 692078 h 719138"/>
              <a:gd name="connsiteX4" fmla="*/ 827969 w 1309738"/>
              <a:gd name="connsiteY4" fmla="*/ 719138 h 719138"/>
              <a:gd name="connsiteX5" fmla="*/ 0 w 1309738"/>
              <a:gd name="connsiteY5" fmla="*/ 719138 h 719138"/>
              <a:gd name="connsiteX6" fmla="*/ 0 w 1309738"/>
              <a:gd name="connsiteY6" fmla="*/ 718911 h 719138"/>
              <a:gd name="connsiteX7" fmla="*/ 990656 w 1309738"/>
              <a:gd name="connsiteY7" fmla="*/ 62260 h 7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9738" h="719138">
                <a:moveTo>
                  <a:pt x="1013444" y="0"/>
                </a:moveTo>
                <a:lnTo>
                  <a:pt x="1309738" y="0"/>
                </a:lnTo>
                <a:lnTo>
                  <a:pt x="1297460" y="47752"/>
                </a:lnTo>
                <a:cubicBezTo>
                  <a:pt x="1218072" y="302991"/>
                  <a:pt x="1065443" y="525961"/>
                  <a:pt x="864156" y="692078"/>
                </a:cubicBezTo>
                <a:lnTo>
                  <a:pt x="827969" y="719138"/>
                </a:lnTo>
                <a:lnTo>
                  <a:pt x="0" y="719138"/>
                </a:lnTo>
                <a:lnTo>
                  <a:pt x="0" y="718911"/>
                </a:lnTo>
                <a:cubicBezTo>
                  <a:pt x="445340" y="718911"/>
                  <a:pt x="827440" y="448147"/>
                  <a:pt x="990656" y="62260"/>
                </a:cubicBezTo>
                <a:close/>
              </a:path>
            </a:pathLst>
          </a:custGeom>
          <a:gradFill>
            <a:gsLst>
              <a:gs pos="32000">
                <a:srgbClr val="063951"/>
              </a:gs>
              <a:gs pos="77000">
                <a:srgbClr val="F0EEEF">
                  <a:lumMod val="10000"/>
                </a:srgbClr>
              </a:gs>
              <a:gs pos="100000">
                <a:srgbClr val="F0EEEF">
                  <a:lumMod val="10000"/>
                </a:srgbClr>
              </a:gs>
            </a:gsLst>
            <a:lin ang="6600000" scaled="0"/>
          </a:gra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black"/>
              </a:solidFill>
              <a:effectLst/>
              <a:uLnTx/>
              <a:uFillTx/>
              <a:latin typeface="Calibri" panose="020F0502020204030204"/>
            </a:endParaRPr>
          </a:p>
        </p:txBody>
      </p:sp>
      <p:sp>
        <p:nvSpPr>
          <p:cNvPr id="41" name="Freeform 425"/>
          <p:cNvSpPr/>
          <p:nvPr/>
        </p:nvSpPr>
        <p:spPr>
          <a:xfrm>
            <a:off x="9324642" y="2350281"/>
            <a:ext cx="778658" cy="727344"/>
          </a:xfrm>
          <a:custGeom>
            <a:avLst/>
            <a:gdLst>
              <a:gd name="connsiteX0" fmla="*/ 169590 w 540885"/>
              <a:gd name="connsiteY0" fmla="*/ 270443 h 504826"/>
              <a:gd name="connsiteX1" fmla="*/ 181704 w 540885"/>
              <a:gd name="connsiteY1" fmla="*/ 276500 h 504826"/>
              <a:gd name="connsiteX2" fmla="*/ 202269 w 540885"/>
              <a:gd name="connsiteY2" fmla="*/ 290022 h 504826"/>
              <a:gd name="connsiteX3" fmla="*/ 232412 w 540885"/>
              <a:gd name="connsiteY3" fmla="*/ 303544 h 504826"/>
              <a:gd name="connsiteX4" fmla="*/ 270443 w 540885"/>
              <a:gd name="connsiteY4" fmla="*/ 309601 h 504826"/>
              <a:gd name="connsiteX5" fmla="*/ 308473 w 540885"/>
              <a:gd name="connsiteY5" fmla="*/ 303544 h 504826"/>
              <a:gd name="connsiteX6" fmla="*/ 338617 w 540885"/>
              <a:gd name="connsiteY6" fmla="*/ 290022 h 504826"/>
              <a:gd name="connsiteX7" fmla="*/ 359181 w 540885"/>
              <a:gd name="connsiteY7" fmla="*/ 276500 h 504826"/>
              <a:gd name="connsiteX8" fmla="*/ 371295 w 540885"/>
              <a:gd name="connsiteY8" fmla="*/ 270443 h 504826"/>
              <a:gd name="connsiteX9" fmla="*/ 402705 w 540885"/>
              <a:gd name="connsiteY9" fmla="*/ 276077 h 504826"/>
              <a:gd name="connsiteX10" fmla="*/ 426792 w 540885"/>
              <a:gd name="connsiteY10" fmla="*/ 291149 h 504826"/>
              <a:gd name="connsiteX11" fmla="*/ 444258 w 540885"/>
              <a:gd name="connsiteY11" fmla="*/ 313967 h 504826"/>
              <a:gd name="connsiteX12" fmla="*/ 456371 w 540885"/>
              <a:gd name="connsiteY12" fmla="*/ 341434 h 504826"/>
              <a:gd name="connsiteX13" fmla="*/ 463837 w 540885"/>
              <a:gd name="connsiteY13" fmla="*/ 372000 h 504826"/>
              <a:gd name="connsiteX14" fmla="*/ 467781 w 540885"/>
              <a:gd name="connsiteY14" fmla="*/ 402706 h 504826"/>
              <a:gd name="connsiteX15" fmla="*/ 468767 w 540885"/>
              <a:gd name="connsiteY15" fmla="*/ 431863 h 504826"/>
              <a:gd name="connsiteX16" fmla="*/ 448202 w 540885"/>
              <a:gd name="connsiteY16" fmla="*/ 485247 h 504826"/>
              <a:gd name="connsiteX17" fmla="*/ 393550 w 540885"/>
              <a:gd name="connsiteY17" fmla="*/ 504826 h 504826"/>
              <a:gd name="connsiteX18" fmla="*/ 147335 w 540885"/>
              <a:gd name="connsiteY18" fmla="*/ 504826 h 504826"/>
              <a:gd name="connsiteX19" fmla="*/ 92683 w 540885"/>
              <a:gd name="connsiteY19" fmla="*/ 485247 h 504826"/>
              <a:gd name="connsiteX20" fmla="*/ 72118 w 540885"/>
              <a:gd name="connsiteY20" fmla="*/ 431863 h 504826"/>
              <a:gd name="connsiteX21" fmla="*/ 73104 w 540885"/>
              <a:gd name="connsiteY21" fmla="*/ 402706 h 504826"/>
              <a:gd name="connsiteX22" fmla="*/ 77049 w 540885"/>
              <a:gd name="connsiteY22" fmla="*/ 372000 h 504826"/>
              <a:gd name="connsiteX23" fmla="*/ 84514 w 540885"/>
              <a:gd name="connsiteY23" fmla="*/ 341434 h 504826"/>
              <a:gd name="connsiteX24" fmla="*/ 96628 w 540885"/>
              <a:gd name="connsiteY24" fmla="*/ 313967 h 504826"/>
              <a:gd name="connsiteX25" fmla="*/ 114093 w 540885"/>
              <a:gd name="connsiteY25" fmla="*/ 291149 h 504826"/>
              <a:gd name="connsiteX26" fmla="*/ 138180 w 540885"/>
              <a:gd name="connsiteY26" fmla="*/ 276077 h 504826"/>
              <a:gd name="connsiteX27" fmla="*/ 169590 w 540885"/>
              <a:gd name="connsiteY27" fmla="*/ 270443 h 504826"/>
              <a:gd name="connsiteX28" fmla="*/ 505953 w 540885"/>
              <a:gd name="connsiteY28" fmla="*/ 144237 h 504826"/>
              <a:gd name="connsiteX29" fmla="*/ 540885 w 540885"/>
              <a:gd name="connsiteY29" fmla="*/ 243680 h 504826"/>
              <a:gd name="connsiteX30" fmla="*/ 525109 w 540885"/>
              <a:gd name="connsiteY30" fmla="*/ 277063 h 504826"/>
              <a:gd name="connsiteX31" fmla="*/ 486233 w 540885"/>
              <a:gd name="connsiteY31" fmla="*/ 288472 h 504826"/>
              <a:gd name="connsiteX32" fmla="*/ 448484 w 540885"/>
              <a:gd name="connsiteY32" fmla="*/ 288472 h 504826"/>
              <a:gd name="connsiteX33" fmla="*/ 373830 w 540885"/>
              <a:gd name="connsiteY33" fmla="*/ 252413 h 504826"/>
              <a:gd name="connsiteX34" fmla="*/ 396649 w 540885"/>
              <a:gd name="connsiteY34" fmla="*/ 180296 h 504826"/>
              <a:gd name="connsiteX35" fmla="*/ 395240 w 540885"/>
              <a:gd name="connsiteY35" fmla="*/ 161703 h 504826"/>
              <a:gd name="connsiteX36" fmla="*/ 432708 w 540885"/>
              <a:gd name="connsiteY36" fmla="*/ 168182 h 504826"/>
              <a:gd name="connsiteX37" fmla="*/ 466231 w 540885"/>
              <a:gd name="connsiteY37" fmla="*/ 162125 h 504826"/>
              <a:gd name="connsiteX38" fmla="*/ 493698 w 540885"/>
              <a:gd name="connsiteY38" fmla="*/ 150153 h 504826"/>
              <a:gd name="connsiteX39" fmla="*/ 505953 w 540885"/>
              <a:gd name="connsiteY39" fmla="*/ 144237 h 504826"/>
              <a:gd name="connsiteX40" fmla="*/ 34932 w 540885"/>
              <a:gd name="connsiteY40" fmla="*/ 144237 h 504826"/>
              <a:gd name="connsiteX41" fmla="*/ 47187 w 540885"/>
              <a:gd name="connsiteY41" fmla="*/ 150153 h 504826"/>
              <a:gd name="connsiteX42" fmla="*/ 74653 w 540885"/>
              <a:gd name="connsiteY42" fmla="*/ 162125 h 504826"/>
              <a:gd name="connsiteX43" fmla="*/ 108176 w 540885"/>
              <a:gd name="connsiteY43" fmla="*/ 168182 h 504826"/>
              <a:gd name="connsiteX44" fmla="*/ 145644 w 540885"/>
              <a:gd name="connsiteY44" fmla="*/ 161703 h 504826"/>
              <a:gd name="connsiteX45" fmla="*/ 144235 w 540885"/>
              <a:gd name="connsiteY45" fmla="*/ 180296 h 504826"/>
              <a:gd name="connsiteX46" fmla="*/ 167054 w 540885"/>
              <a:gd name="connsiteY46" fmla="*/ 252413 h 504826"/>
              <a:gd name="connsiteX47" fmla="*/ 92401 w 540885"/>
              <a:gd name="connsiteY47" fmla="*/ 288472 h 504826"/>
              <a:gd name="connsiteX48" fmla="*/ 54652 w 540885"/>
              <a:gd name="connsiteY48" fmla="*/ 288472 h 504826"/>
              <a:gd name="connsiteX49" fmla="*/ 15776 w 540885"/>
              <a:gd name="connsiteY49" fmla="*/ 277063 h 504826"/>
              <a:gd name="connsiteX50" fmla="*/ 0 w 540885"/>
              <a:gd name="connsiteY50" fmla="*/ 243680 h 504826"/>
              <a:gd name="connsiteX51" fmla="*/ 34932 w 540885"/>
              <a:gd name="connsiteY51" fmla="*/ 144237 h 504826"/>
              <a:gd name="connsiteX52" fmla="*/ 270442 w 540885"/>
              <a:gd name="connsiteY52" fmla="*/ 72119 h 504826"/>
              <a:gd name="connsiteX53" fmla="*/ 346926 w 540885"/>
              <a:gd name="connsiteY53" fmla="*/ 103811 h 504826"/>
              <a:gd name="connsiteX54" fmla="*/ 378619 w 540885"/>
              <a:gd name="connsiteY54" fmla="*/ 180296 h 504826"/>
              <a:gd name="connsiteX55" fmla="*/ 346926 w 540885"/>
              <a:gd name="connsiteY55" fmla="*/ 256780 h 504826"/>
              <a:gd name="connsiteX56" fmla="*/ 270442 w 540885"/>
              <a:gd name="connsiteY56" fmla="*/ 288472 h 504826"/>
              <a:gd name="connsiteX57" fmla="*/ 193957 w 540885"/>
              <a:gd name="connsiteY57" fmla="*/ 256780 h 504826"/>
              <a:gd name="connsiteX58" fmla="*/ 162265 w 540885"/>
              <a:gd name="connsiteY58" fmla="*/ 180296 h 504826"/>
              <a:gd name="connsiteX59" fmla="*/ 193957 w 540885"/>
              <a:gd name="connsiteY59" fmla="*/ 103811 h 504826"/>
              <a:gd name="connsiteX60" fmla="*/ 270442 w 540885"/>
              <a:gd name="connsiteY60" fmla="*/ 72119 h 504826"/>
              <a:gd name="connsiteX61" fmla="*/ 432707 w 540885"/>
              <a:gd name="connsiteY61" fmla="*/ 0 h 504826"/>
              <a:gd name="connsiteX62" fmla="*/ 483697 w 540885"/>
              <a:gd name="connsiteY62" fmla="*/ 21128 h 504826"/>
              <a:gd name="connsiteX63" fmla="*/ 504825 w 540885"/>
              <a:gd name="connsiteY63" fmla="*/ 72118 h 504826"/>
              <a:gd name="connsiteX64" fmla="*/ 483697 w 540885"/>
              <a:gd name="connsiteY64" fmla="*/ 123108 h 504826"/>
              <a:gd name="connsiteX65" fmla="*/ 432707 w 540885"/>
              <a:gd name="connsiteY65" fmla="*/ 144236 h 504826"/>
              <a:gd name="connsiteX66" fmla="*/ 381717 w 540885"/>
              <a:gd name="connsiteY66" fmla="*/ 123108 h 504826"/>
              <a:gd name="connsiteX67" fmla="*/ 360589 w 540885"/>
              <a:gd name="connsiteY67" fmla="*/ 72118 h 504826"/>
              <a:gd name="connsiteX68" fmla="*/ 381717 w 540885"/>
              <a:gd name="connsiteY68" fmla="*/ 21128 h 504826"/>
              <a:gd name="connsiteX69" fmla="*/ 432707 w 540885"/>
              <a:gd name="connsiteY69" fmla="*/ 0 h 504826"/>
              <a:gd name="connsiteX70" fmla="*/ 108176 w 540885"/>
              <a:gd name="connsiteY70" fmla="*/ 0 h 504826"/>
              <a:gd name="connsiteX71" fmla="*/ 159167 w 540885"/>
              <a:gd name="connsiteY71" fmla="*/ 21128 h 504826"/>
              <a:gd name="connsiteX72" fmla="*/ 180295 w 540885"/>
              <a:gd name="connsiteY72" fmla="*/ 72118 h 504826"/>
              <a:gd name="connsiteX73" fmla="*/ 159167 w 540885"/>
              <a:gd name="connsiteY73" fmla="*/ 123108 h 504826"/>
              <a:gd name="connsiteX74" fmla="*/ 108176 w 540885"/>
              <a:gd name="connsiteY74" fmla="*/ 144236 h 504826"/>
              <a:gd name="connsiteX75" fmla="*/ 57187 w 540885"/>
              <a:gd name="connsiteY75" fmla="*/ 123108 h 504826"/>
              <a:gd name="connsiteX76" fmla="*/ 36059 w 540885"/>
              <a:gd name="connsiteY76" fmla="*/ 72118 h 504826"/>
              <a:gd name="connsiteX77" fmla="*/ 57187 w 540885"/>
              <a:gd name="connsiteY77" fmla="*/ 21128 h 504826"/>
              <a:gd name="connsiteX78" fmla="*/ 108176 w 540885"/>
              <a:gd name="connsiteY78" fmla="*/ 0 h 50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40885" h="504826">
                <a:moveTo>
                  <a:pt x="169590" y="270443"/>
                </a:moveTo>
                <a:cubicBezTo>
                  <a:pt x="171469" y="270443"/>
                  <a:pt x="175506" y="272462"/>
                  <a:pt x="181704" y="276500"/>
                </a:cubicBezTo>
                <a:cubicBezTo>
                  <a:pt x="187902" y="280538"/>
                  <a:pt x="194757" y="285045"/>
                  <a:pt x="202269" y="290022"/>
                </a:cubicBezTo>
                <a:cubicBezTo>
                  <a:pt x="209781" y="294999"/>
                  <a:pt x="219829" y="299506"/>
                  <a:pt x="232412" y="303544"/>
                </a:cubicBezTo>
                <a:cubicBezTo>
                  <a:pt x="244995" y="307582"/>
                  <a:pt x="257673" y="309601"/>
                  <a:pt x="270443" y="309601"/>
                </a:cubicBezTo>
                <a:cubicBezTo>
                  <a:pt x="283214" y="309601"/>
                  <a:pt x="295891" y="307582"/>
                  <a:pt x="308473" y="303544"/>
                </a:cubicBezTo>
                <a:cubicBezTo>
                  <a:pt x="321057" y="299506"/>
                  <a:pt x="331105" y="294999"/>
                  <a:pt x="338617" y="290022"/>
                </a:cubicBezTo>
                <a:cubicBezTo>
                  <a:pt x="346129" y="285045"/>
                  <a:pt x="352983" y="280538"/>
                  <a:pt x="359181" y="276500"/>
                </a:cubicBezTo>
                <a:cubicBezTo>
                  <a:pt x="365379" y="272462"/>
                  <a:pt x="369418" y="270443"/>
                  <a:pt x="371295" y="270443"/>
                </a:cubicBezTo>
                <a:cubicBezTo>
                  <a:pt x="382751" y="270443"/>
                  <a:pt x="393222" y="272321"/>
                  <a:pt x="402705" y="276077"/>
                </a:cubicBezTo>
                <a:cubicBezTo>
                  <a:pt x="412191" y="279833"/>
                  <a:pt x="420218" y="284857"/>
                  <a:pt x="426792" y="291149"/>
                </a:cubicBezTo>
                <a:cubicBezTo>
                  <a:pt x="433365" y="297440"/>
                  <a:pt x="439187" y="305046"/>
                  <a:pt x="444258" y="313967"/>
                </a:cubicBezTo>
                <a:cubicBezTo>
                  <a:pt x="449329" y="322888"/>
                  <a:pt x="453367" y="332044"/>
                  <a:pt x="456371" y="341434"/>
                </a:cubicBezTo>
                <a:cubicBezTo>
                  <a:pt x="459376" y="350824"/>
                  <a:pt x="461865" y="361013"/>
                  <a:pt x="463837" y="372000"/>
                </a:cubicBezTo>
                <a:cubicBezTo>
                  <a:pt x="465809" y="382986"/>
                  <a:pt x="467124" y="393222"/>
                  <a:pt x="467781" y="402706"/>
                </a:cubicBezTo>
                <a:cubicBezTo>
                  <a:pt x="468438" y="412190"/>
                  <a:pt x="468767" y="421909"/>
                  <a:pt x="468767" y="431863"/>
                </a:cubicBezTo>
                <a:cubicBezTo>
                  <a:pt x="468767" y="454400"/>
                  <a:pt x="461912" y="472195"/>
                  <a:pt x="448202" y="485247"/>
                </a:cubicBezTo>
                <a:cubicBezTo>
                  <a:pt x="434492" y="498300"/>
                  <a:pt x="416275" y="504826"/>
                  <a:pt x="393550" y="504826"/>
                </a:cubicBezTo>
                <a:lnTo>
                  <a:pt x="147335" y="504826"/>
                </a:lnTo>
                <a:cubicBezTo>
                  <a:pt x="124611" y="504826"/>
                  <a:pt x="106393" y="498300"/>
                  <a:pt x="92683" y="485247"/>
                </a:cubicBezTo>
                <a:cubicBezTo>
                  <a:pt x="78974" y="472195"/>
                  <a:pt x="72118" y="454400"/>
                  <a:pt x="72118" y="431863"/>
                </a:cubicBezTo>
                <a:cubicBezTo>
                  <a:pt x="72118" y="421909"/>
                  <a:pt x="72447" y="412190"/>
                  <a:pt x="73104" y="402706"/>
                </a:cubicBezTo>
                <a:cubicBezTo>
                  <a:pt x="73761" y="393222"/>
                  <a:pt x="75077" y="382986"/>
                  <a:pt x="77049" y="372000"/>
                </a:cubicBezTo>
                <a:cubicBezTo>
                  <a:pt x="79021" y="361013"/>
                  <a:pt x="81510" y="350824"/>
                  <a:pt x="84514" y="341434"/>
                </a:cubicBezTo>
                <a:cubicBezTo>
                  <a:pt x="87519" y="332044"/>
                  <a:pt x="91556" y="322888"/>
                  <a:pt x="96628" y="313967"/>
                </a:cubicBezTo>
                <a:cubicBezTo>
                  <a:pt x="101698" y="305046"/>
                  <a:pt x="107521" y="297440"/>
                  <a:pt x="114093" y="291149"/>
                </a:cubicBezTo>
                <a:cubicBezTo>
                  <a:pt x="120667" y="284857"/>
                  <a:pt x="128696" y="279833"/>
                  <a:pt x="138180" y="276077"/>
                </a:cubicBezTo>
                <a:cubicBezTo>
                  <a:pt x="147664" y="272321"/>
                  <a:pt x="158135" y="270443"/>
                  <a:pt x="169590" y="270443"/>
                </a:cubicBezTo>
                <a:close/>
                <a:moveTo>
                  <a:pt x="505953" y="144237"/>
                </a:moveTo>
                <a:cubicBezTo>
                  <a:pt x="529241" y="144237"/>
                  <a:pt x="540885" y="177385"/>
                  <a:pt x="540885" y="243680"/>
                </a:cubicBezTo>
                <a:cubicBezTo>
                  <a:pt x="540885" y="258329"/>
                  <a:pt x="535626" y="269457"/>
                  <a:pt x="525109" y="277063"/>
                </a:cubicBezTo>
                <a:cubicBezTo>
                  <a:pt x="514592" y="284669"/>
                  <a:pt x="501634" y="288472"/>
                  <a:pt x="486233" y="288472"/>
                </a:cubicBezTo>
                <a:lnTo>
                  <a:pt x="448484" y="288472"/>
                </a:lnTo>
                <a:cubicBezTo>
                  <a:pt x="429140" y="265372"/>
                  <a:pt x="404256" y="253353"/>
                  <a:pt x="373830" y="252413"/>
                </a:cubicBezTo>
                <a:cubicBezTo>
                  <a:pt x="389043" y="230440"/>
                  <a:pt x="396649" y="206401"/>
                  <a:pt x="396649" y="180296"/>
                </a:cubicBezTo>
                <a:cubicBezTo>
                  <a:pt x="396649" y="174849"/>
                  <a:pt x="396179" y="168652"/>
                  <a:pt x="395240" y="161703"/>
                </a:cubicBezTo>
                <a:cubicBezTo>
                  <a:pt x="407636" y="166022"/>
                  <a:pt x="420125" y="168182"/>
                  <a:pt x="432708" y="168182"/>
                </a:cubicBezTo>
                <a:cubicBezTo>
                  <a:pt x="443789" y="168182"/>
                  <a:pt x="454964" y="166163"/>
                  <a:pt x="466231" y="162125"/>
                </a:cubicBezTo>
                <a:cubicBezTo>
                  <a:pt x="477500" y="158087"/>
                  <a:pt x="486655" y="154097"/>
                  <a:pt x="493698" y="150153"/>
                </a:cubicBezTo>
                <a:cubicBezTo>
                  <a:pt x="500742" y="146209"/>
                  <a:pt x="504826" y="144237"/>
                  <a:pt x="505953" y="144237"/>
                </a:cubicBezTo>
                <a:close/>
                <a:moveTo>
                  <a:pt x="34932" y="144237"/>
                </a:moveTo>
                <a:cubicBezTo>
                  <a:pt x="36059" y="144237"/>
                  <a:pt x="40144" y="146209"/>
                  <a:pt x="47187" y="150153"/>
                </a:cubicBezTo>
                <a:cubicBezTo>
                  <a:pt x="54229" y="154097"/>
                  <a:pt x="63384" y="158087"/>
                  <a:pt x="74653" y="162125"/>
                </a:cubicBezTo>
                <a:cubicBezTo>
                  <a:pt x="85921" y="166163"/>
                  <a:pt x="97096" y="168182"/>
                  <a:pt x="108176" y="168182"/>
                </a:cubicBezTo>
                <a:cubicBezTo>
                  <a:pt x="120760" y="168182"/>
                  <a:pt x="133249" y="166022"/>
                  <a:pt x="145644" y="161703"/>
                </a:cubicBezTo>
                <a:cubicBezTo>
                  <a:pt x="144705" y="168652"/>
                  <a:pt x="144235" y="174849"/>
                  <a:pt x="144235" y="180296"/>
                </a:cubicBezTo>
                <a:cubicBezTo>
                  <a:pt x="144235" y="206401"/>
                  <a:pt x="151841" y="230440"/>
                  <a:pt x="167054" y="252413"/>
                </a:cubicBezTo>
                <a:cubicBezTo>
                  <a:pt x="136630" y="253353"/>
                  <a:pt x="111745" y="265372"/>
                  <a:pt x="92401" y="288472"/>
                </a:cubicBezTo>
                <a:lnTo>
                  <a:pt x="54652" y="288472"/>
                </a:lnTo>
                <a:cubicBezTo>
                  <a:pt x="39251" y="288472"/>
                  <a:pt x="26293" y="284669"/>
                  <a:pt x="15776" y="277063"/>
                </a:cubicBezTo>
                <a:cubicBezTo>
                  <a:pt x="5259" y="269457"/>
                  <a:pt x="0" y="258329"/>
                  <a:pt x="0" y="243680"/>
                </a:cubicBezTo>
                <a:cubicBezTo>
                  <a:pt x="0" y="177385"/>
                  <a:pt x="11644" y="144237"/>
                  <a:pt x="34932" y="144237"/>
                </a:cubicBezTo>
                <a:close/>
                <a:moveTo>
                  <a:pt x="270442" y="72119"/>
                </a:moveTo>
                <a:cubicBezTo>
                  <a:pt x="300303" y="72119"/>
                  <a:pt x="325799" y="82683"/>
                  <a:pt x="346926" y="103811"/>
                </a:cubicBezTo>
                <a:cubicBezTo>
                  <a:pt x="368054" y="124940"/>
                  <a:pt x="378619" y="150434"/>
                  <a:pt x="378619" y="180296"/>
                </a:cubicBezTo>
                <a:cubicBezTo>
                  <a:pt x="378619" y="210157"/>
                  <a:pt x="368054" y="235652"/>
                  <a:pt x="346926" y="256780"/>
                </a:cubicBezTo>
                <a:cubicBezTo>
                  <a:pt x="325799" y="277908"/>
                  <a:pt x="300303" y="288472"/>
                  <a:pt x="270442" y="288472"/>
                </a:cubicBezTo>
                <a:cubicBezTo>
                  <a:pt x="240580" y="288472"/>
                  <a:pt x="215085" y="277908"/>
                  <a:pt x="193957" y="256780"/>
                </a:cubicBezTo>
                <a:cubicBezTo>
                  <a:pt x="172829" y="235652"/>
                  <a:pt x="162265" y="210157"/>
                  <a:pt x="162265" y="180296"/>
                </a:cubicBezTo>
                <a:cubicBezTo>
                  <a:pt x="162265" y="150434"/>
                  <a:pt x="172829" y="124940"/>
                  <a:pt x="193957" y="103811"/>
                </a:cubicBezTo>
                <a:cubicBezTo>
                  <a:pt x="215085" y="82683"/>
                  <a:pt x="240580" y="72119"/>
                  <a:pt x="270442" y="72119"/>
                </a:cubicBezTo>
                <a:close/>
                <a:moveTo>
                  <a:pt x="432707" y="0"/>
                </a:moveTo>
                <a:cubicBezTo>
                  <a:pt x="452615" y="0"/>
                  <a:pt x="469611" y="7043"/>
                  <a:pt x="483697" y="21128"/>
                </a:cubicBezTo>
                <a:cubicBezTo>
                  <a:pt x="497783" y="35214"/>
                  <a:pt x="504825" y="52210"/>
                  <a:pt x="504825" y="72118"/>
                </a:cubicBezTo>
                <a:cubicBezTo>
                  <a:pt x="504825" y="92025"/>
                  <a:pt x="497783" y="109022"/>
                  <a:pt x="483697" y="123108"/>
                </a:cubicBezTo>
                <a:cubicBezTo>
                  <a:pt x="469611" y="137193"/>
                  <a:pt x="452615" y="144236"/>
                  <a:pt x="432707" y="144236"/>
                </a:cubicBezTo>
                <a:cubicBezTo>
                  <a:pt x="412800" y="144236"/>
                  <a:pt x="395803" y="137193"/>
                  <a:pt x="381717" y="123108"/>
                </a:cubicBezTo>
                <a:cubicBezTo>
                  <a:pt x="367632" y="109022"/>
                  <a:pt x="360589" y="92025"/>
                  <a:pt x="360589" y="72118"/>
                </a:cubicBezTo>
                <a:cubicBezTo>
                  <a:pt x="360589" y="52210"/>
                  <a:pt x="367632" y="35214"/>
                  <a:pt x="381717" y="21128"/>
                </a:cubicBezTo>
                <a:cubicBezTo>
                  <a:pt x="395803" y="7043"/>
                  <a:pt x="412800" y="0"/>
                  <a:pt x="432707" y="0"/>
                </a:cubicBezTo>
                <a:close/>
                <a:moveTo>
                  <a:pt x="108176" y="0"/>
                </a:moveTo>
                <a:cubicBezTo>
                  <a:pt x="128085" y="0"/>
                  <a:pt x="145080" y="7043"/>
                  <a:pt x="159167" y="21128"/>
                </a:cubicBezTo>
                <a:cubicBezTo>
                  <a:pt x="173252" y="35214"/>
                  <a:pt x="180295" y="52210"/>
                  <a:pt x="180295" y="72118"/>
                </a:cubicBezTo>
                <a:cubicBezTo>
                  <a:pt x="180295" y="92025"/>
                  <a:pt x="173252" y="109022"/>
                  <a:pt x="159167" y="123108"/>
                </a:cubicBezTo>
                <a:cubicBezTo>
                  <a:pt x="145080" y="137193"/>
                  <a:pt x="128085" y="144236"/>
                  <a:pt x="108176" y="144236"/>
                </a:cubicBezTo>
                <a:cubicBezTo>
                  <a:pt x="88270" y="144236"/>
                  <a:pt x="71272" y="137193"/>
                  <a:pt x="57187" y="123108"/>
                </a:cubicBezTo>
                <a:cubicBezTo>
                  <a:pt x="43102" y="109022"/>
                  <a:pt x="36059" y="92025"/>
                  <a:pt x="36059" y="72118"/>
                </a:cubicBezTo>
                <a:cubicBezTo>
                  <a:pt x="36059" y="52210"/>
                  <a:pt x="43102" y="35214"/>
                  <a:pt x="57187" y="21128"/>
                </a:cubicBezTo>
                <a:cubicBezTo>
                  <a:pt x="71272" y="7043"/>
                  <a:pt x="88270" y="0"/>
                  <a:pt x="108176" y="0"/>
                </a:cubicBezTo>
                <a:close/>
              </a:path>
            </a:pathLst>
          </a:custGeom>
          <a:solidFill>
            <a:srgbClr val="063951"/>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ndParaRPr>
          </a:p>
        </p:txBody>
      </p:sp>
      <p:sp>
        <p:nvSpPr>
          <p:cNvPr id="42" name="Freeform 290"/>
          <p:cNvSpPr/>
          <p:nvPr/>
        </p:nvSpPr>
        <p:spPr>
          <a:xfrm>
            <a:off x="2977232" y="2437414"/>
            <a:ext cx="727676" cy="623403"/>
          </a:xfrm>
          <a:custGeom>
            <a:avLst/>
            <a:gdLst/>
            <a:ahLst/>
            <a:cxnLst/>
            <a:rect l="l" t="t" r="r" b="b"/>
            <a:pathLst>
              <a:path w="504825" h="432707">
                <a:moveTo>
                  <a:pt x="134658" y="0"/>
                </a:moveTo>
                <a:cubicBezTo>
                  <a:pt x="146301" y="0"/>
                  <a:pt x="158180" y="2019"/>
                  <a:pt x="170294" y="6057"/>
                </a:cubicBezTo>
                <a:cubicBezTo>
                  <a:pt x="182407" y="10095"/>
                  <a:pt x="193676" y="15541"/>
                  <a:pt x="204099" y="22396"/>
                </a:cubicBezTo>
                <a:cubicBezTo>
                  <a:pt x="214522" y="29251"/>
                  <a:pt x="223490" y="35683"/>
                  <a:pt x="231002" y="41693"/>
                </a:cubicBezTo>
                <a:cubicBezTo>
                  <a:pt x="238514" y="47703"/>
                  <a:pt x="245652" y="54088"/>
                  <a:pt x="252412" y="60849"/>
                </a:cubicBezTo>
                <a:cubicBezTo>
                  <a:pt x="259174" y="54088"/>
                  <a:pt x="266310" y="47703"/>
                  <a:pt x="273823" y="41693"/>
                </a:cubicBezTo>
                <a:cubicBezTo>
                  <a:pt x="281334" y="35683"/>
                  <a:pt x="290303" y="29251"/>
                  <a:pt x="300726" y="22396"/>
                </a:cubicBezTo>
                <a:cubicBezTo>
                  <a:pt x="311149" y="15541"/>
                  <a:pt x="322417" y="10095"/>
                  <a:pt x="334531" y="6057"/>
                </a:cubicBezTo>
                <a:cubicBezTo>
                  <a:pt x="346645" y="2019"/>
                  <a:pt x="358524" y="0"/>
                  <a:pt x="370167" y="0"/>
                </a:cubicBezTo>
                <a:cubicBezTo>
                  <a:pt x="412236" y="0"/>
                  <a:pt x="445197" y="11644"/>
                  <a:pt x="469048" y="34932"/>
                </a:cubicBezTo>
                <a:cubicBezTo>
                  <a:pt x="492899" y="58220"/>
                  <a:pt x="504825" y="90523"/>
                  <a:pt x="504825" y="131840"/>
                </a:cubicBezTo>
                <a:cubicBezTo>
                  <a:pt x="504825" y="173346"/>
                  <a:pt x="483321" y="215602"/>
                  <a:pt x="440313" y="258610"/>
                </a:cubicBezTo>
                <a:lnTo>
                  <a:pt x="264807" y="427636"/>
                </a:lnTo>
                <a:cubicBezTo>
                  <a:pt x="261427" y="431017"/>
                  <a:pt x="257295" y="432707"/>
                  <a:pt x="252412" y="432707"/>
                </a:cubicBezTo>
                <a:cubicBezTo>
                  <a:pt x="247529" y="432707"/>
                  <a:pt x="243398" y="431017"/>
                  <a:pt x="240018" y="427636"/>
                </a:cubicBezTo>
                <a:lnTo>
                  <a:pt x="64230" y="258047"/>
                </a:lnTo>
                <a:cubicBezTo>
                  <a:pt x="62351" y="256544"/>
                  <a:pt x="59770" y="254103"/>
                  <a:pt x="56482" y="250722"/>
                </a:cubicBezTo>
                <a:cubicBezTo>
                  <a:pt x="53196" y="247342"/>
                  <a:pt x="47984" y="241191"/>
                  <a:pt x="40848" y="232270"/>
                </a:cubicBezTo>
                <a:cubicBezTo>
                  <a:pt x="33712" y="223349"/>
                  <a:pt x="27326" y="214194"/>
                  <a:pt x="21692" y="204803"/>
                </a:cubicBezTo>
                <a:cubicBezTo>
                  <a:pt x="16057" y="195413"/>
                  <a:pt x="11035" y="184051"/>
                  <a:pt x="6620" y="170717"/>
                </a:cubicBezTo>
                <a:cubicBezTo>
                  <a:pt x="2207" y="157382"/>
                  <a:pt x="0" y="144423"/>
                  <a:pt x="0" y="131840"/>
                </a:cubicBezTo>
                <a:cubicBezTo>
                  <a:pt x="0" y="90523"/>
                  <a:pt x="11926" y="58220"/>
                  <a:pt x="35777" y="34932"/>
                </a:cubicBezTo>
                <a:cubicBezTo>
                  <a:pt x="59629" y="11644"/>
                  <a:pt x="92588" y="0"/>
                  <a:pt x="134658" y="0"/>
                </a:cubicBezTo>
                <a:close/>
              </a:path>
            </a:pathLst>
          </a:custGeom>
          <a:solidFill>
            <a:srgbClr val="F36F13"/>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ndParaRPr>
          </a:p>
        </p:txBody>
      </p:sp>
      <p:sp>
        <p:nvSpPr>
          <p:cNvPr id="43" name="Content Placeholder 2">
            <a:extLst>
              <a:ext uri="{FF2B5EF4-FFF2-40B4-BE49-F238E27FC236}">
                <a16:creationId xmlns="" xmlns:a16="http://schemas.microsoft.com/office/drawing/2014/main" id="{C6CCDB25-FCA0-8B4E-989F-CF1D83C98B28}"/>
              </a:ext>
            </a:extLst>
          </p:cNvPr>
          <p:cNvSpPr txBox="1">
            <a:spLocks/>
          </p:cNvSpPr>
          <p:nvPr/>
        </p:nvSpPr>
        <p:spPr>
          <a:xfrm>
            <a:off x="5090082" y="1144145"/>
            <a:ext cx="2885098" cy="8278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50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504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50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504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504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ka-GE" sz="1600" dirty="0" smtClean="0">
                <a:solidFill>
                  <a:srgbClr val="00B09B"/>
                </a:solidFill>
                <a:latin typeface="BPG Banner ExtraSquare Caps" panose="02060504020202060204" pitchFamily="18" charset="0"/>
              </a:rPr>
              <a:t>ჯანმრთელობის სისტემის ეფექტიანობის ზრდა</a:t>
            </a:r>
          </a:p>
        </p:txBody>
      </p:sp>
      <p:sp>
        <p:nvSpPr>
          <p:cNvPr id="44" name="Content Placeholder 2">
            <a:extLst>
              <a:ext uri="{FF2B5EF4-FFF2-40B4-BE49-F238E27FC236}">
                <a16:creationId xmlns="" xmlns:a16="http://schemas.microsoft.com/office/drawing/2014/main" id="{C6CCDB25-FCA0-8B4E-989F-CF1D83C98B28}"/>
              </a:ext>
            </a:extLst>
          </p:cNvPr>
          <p:cNvSpPr txBox="1">
            <a:spLocks/>
          </p:cNvSpPr>
          <p:nvPr/>
        </p:nvSpPr>
        <p:spPr>
          <a:xfrm>
            <a:off x="7852078" y="1138854"/>
            <a:ext cx="3656300" cy="8968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50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504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50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504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504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ka-GE" sz="1600" dirty="0" smtClean="0">
                <a:solidFill>
                  <a:srgbClr val="063951"/>
                </a:solidFill>
                <a:latin typeface="BPG Banner ExtraSquare Caps" panose="02060504020202060204" pitchFamily="18" charset="0"/>
              </a:rPr>
              <a:t>თანაბარი ხელმისაწვდომობა ჯანდაცვის სერვისებზე</a:t>
            </a:r>
            <a:endParaRPr lang="en-US" sz="1600" dirty="0">
              <a:solidFill>
                <a:srgbClr val="063951"/>
              </a:solidFill>
              <a:latin typeface="BPG Banner ExtraSquare Caps" panose="020605040202020602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8741" y="2145672"/>
            <a:ext cx="1138353" cy="1138353"/>
          </a:xfrm>
          <a:prstGeom prst="rect">
            <a:avLst/>
          </a:prstGeom>
        </p:spPr>
      </p:pic>
    </p:spTree>
    <p:extLst>
      <p:ext uri="{BB962C8B-B14F-4D97-AF65-F5344CB8AC3E}">
        <p14:creationId xmlns:p14="http://schemas.microsoft.com/office/powerpoint/2010/main" val="4143006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grpSp>
        <p:nvGrpSpPr>
          <p:cNvPr id="89" name="Group 88"/>
          <p:cNvGrpSpPr/>
          <p:nvPr/>
        </p:nvGrpSpPr>
        <p:grpSpPr>
          <a:xfrm>
            <a:off x="4997889" y="1771303"/>
            <a:ext cx="7205694" cy="1121796"/>
            <a:chOff x="4113734" y="1462930"/>
            <a:chExt cx="7207571" cy="1122088"/>
          </a:xfrm>
        </p:grpSpPr>
        <p:sp>
          <p:nvSpPr>
            <p:cNvPr id="90" name="Rectangle 89"/>
            <p:cNvSpPr/>
            <p:nvPr/>
          </p:nvSpPr>
          <p:spPr>
            <a:xfrm>
              <a:off x="4690885" y="1471730"/>
              <a:ext cx="6630420" cy="1104489"/>
            </a:xfrm>
            <a:prstGeom prst="rect">
              <a:avLst/>
            </a:prstGeom>
            <a:solidFill>
              <a:srgbClr val="00206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91" name="TextBox 90"/>
            <p:cNvSpPr txBox="1"/>
            <p:nvPr/>
          </p:nvSpPr>
          <p:spPr>
            <a:xfrm>
              <a:off x="5305438" y="1503643"/>
              <a:ext cx="5827804" cy="1015927"/>
            </a:xfrm>
            <a:prstGeom prst="rect">
              <a:avLst/>
            </a:prstGeom>
            <a:noFill/>
          </p:spPr>
          <p:txBody>
            <a:bodyPr wrap="square" rtlCol="0" anchor="ctr">
              <a:spAutoFit/>
            </a:bodyPr>
            <a:lstStyle/>
            <a:p>
              <a:r>
                <a:rPr lang="ka-GE" sz="4000" dirty="0">
                  <a:solidFill>
                    <a:srgbClr val="FFFF00"/>
                  </a:solidFill>
                  <a:latin typeface="BPG Banner ExtraSquare Caps" panose="02060504020202060204" pitchFamily="18" charset="0"/>
                </a:rPr>
                <a:t>28 %</a:t>
              </a:r>
              <a:r>
                <a:rPr lang="ka-GE" sz="2800" dirty="0">
                  <a:solidFill>
                    <a:srgbClr val="FFFF00"/>
                  </a:solidFill>
                  <a:latin typeface="BPG Banner ExtraSquare Caps" panose="02060504020202060204" pitchFamily="18" charset="0"/>
                </a:rPr>
                <a:t> </a:t>
              </a:r>
              <a:r>
                <a:rPr lang="ka-GE" sz="2000" dirty="0" smtClean="0">
                  <a:solidFill>
                    <a:schemeClr val="bg1"/>
                  </a:solidFill>
                  <a:latin typeface="BPG Banner ExtraSquare Caps" panose="02060504020202060204" pitchFamily="18" charset="0"/>
                </a:rPr>
                <a:t>-ით </a:t>
              </a:r>
              <a:r>
                <a:rPr lang="ka-GE" sz="2000" dirty="0">
                  <a:solidFill>
                    <a:schemeClr val="bg1"/>
                  </a:solidFill>
                  <a:latin typeface="BPG Banner ExtraSquare Caps" panose="02060504020202060204" pitchFamily="18" charset="0"/>
                </a:rPr>
                <a:t>შემცირებულ </a:t>
              </a:r>
              <a:endParaRPr lang="ka-GE" sz="2000" dirty="0" smtClean="0">
                <a:solidFill>
                  <a:schemeClr val="bg1"/>
                </a:solidFill>
                <a:latin typeface="BPG Banner ExtraSquare Caps" panose="02060504020202060204" pitchFamily="18" charset="0"/>
              </a:endParaRPr>
            </a:p>
            <a:p>
              <a:r>
                <a:rPr lang="ka-GE" sz="2000" dirty="0" smtClean="0">
                  <a:solidFill>
                    <a:schemeClr val="bg1"/>
                  </a:solidFill>
                  <a:latin typeface="BPG Banner ExtraSquare Caps" panose="02060504020202060204" pitchFamily="18" charset="0"/>
                </a:rPr>
                <a:t>სასწრაფოს </a:t>
              </a:r>
              <a:r>
                <a:rPr lang="ka-GE" sz="2000" dirty="0">
                  <a:solidFill>
                    <a:schemeClr val="bg1"/>
                  </a:solidFill>
                  <a:latin typeface="BPG Banner ExtraSquare Caps" panose="02060504020202060204" pitchFamily="18" charset="0"/>
                </a:rPr>
                <a:t>გამოძახებებს </a:t>
              </a:r>
              <a:endParaRPr lang="en-US" sz="2000" dirty="0">
                <a:solidFill>
                  <a:schemeClr val="bg1"/>
                </a:solidFill>
                <a:latin typeface="BPG Banner ExtraSquare Caps" panose="02060504020202060204" pitchFamily="18" charset="0"/>
              </a:endParaRPr>
            </a:p>
          </p:txBody>
        </p:sp>
        <p:sp>
          <p:nvSpPr>
            <p:cNvPr id="92" name="Oval 91"/>
            <p:cNvSpPr>
              <a:spLocks noChangeAspect="1"/>
            </p:cNvSpPr>
            <p:nvPr/>
          </p:nvSpPr>
          <p:spPr>
            <a:xfrm>
              <a:off x="4113734" y="1462930"/>
              <a:ext cx="1122088" cy="1122088"/>
            </a:xfrm>
            <a:prstGeom prst="ellipse">
              <a:avLst/>
            </a:prstGeom>
            <a:solidFill>
              <a:srgbClr val="002060"/>
            </a:solidFill>
            <a:ln w="0">
              <a:noFill/>
              <a:prstDash val="solid"/>
              <a:round/>
              <a:headEnd/>
              <a:tailEnd/>
            </a:ln>
          </p:spPr>
          <p:txBody>
            <a:bodyPr vert="horz" wrap="square" lIns="71981" tIns="91416" rIns="71981" bIns="91416" numCol="1" anchor="ctr" anchorCtr="1" compatLnSpc="1">
              <a:prstTxWarp prst="textNoShape">
                <a:avLst/>
              </a:prstTxWarp>
            </a:bodyPr>
            <a:lstStyle/>
            <a:p>
              <a:r>
                <a:rPr lang="en-US" sz="4399" kern="0" dirty="0">
                  <a:solidFill>
                    <a:schemeClr val="bg1"/>
                  </a:solidFill>
                  <a:latin typeface="Arial" pitchFamily="34" charset="0"/>
                  <a:cs typeface="Arial" pitchFamily="34" charset="0"/>
                </a:rPr>
                <a:t>1</a:t>
              </a:r>
            </a:p>
          </p:txBody>
        </p:sp>
      </p:grpSp>
      <p:sp>
        <p:nvSpPr>
          <p:cNvPr id="10" name="Title 1">
            <a:extLst>
              <a:ext uri="{FF2B5EF4-FFF2-40B4-BE49-F238E27FC236}">
                <a16:creationId xmlns="" xmlns:a16="http://schemas.microsoft.com/office/drawing/2014/main" id="{CA94A5B3-CCAB-1240-9B89-918397D08EF7}"/>
              </a:ext>
            </a:extLst>
          </p:cNvPr>
          <p:cNvSpPr txBox="1">
            <a:spLocks/>
          </p:cNvSpPr>
          <p:nvPr/>
        </p:nvSpPr>
        <p:spPr>
          <a:xfrm>
            <a:off x="2488677" y="290190"/>
            <a:ext cx="9703324" cy="65249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ka-GE" sz="2000" dirty="0" smtClean="0">
                <a:solidFill>
                  <a:srgbClr val="063951"/>
                </a:solidFill>
                <a:latin typeface="BPG Banner ExtraSquare Caps" panose="02060504020202060204" pitchFamily="18" charset="0"/>
              </a:rPr>
              <a:t>გლობალური კვლევის აჩვენებს, რომ პჯდ-ს გაძლიერება ყველაზე ხარჯთ-ეფექტური ინტერვენციაა.</a:t>
            </a:r>
          </a:p>
          <a:p>
            <a:pPr algn="ctr"/>
            <a:r>
              <a:rPr lang="ka-GE" sz="2000" dirty="0" smtClean="0">
                <a:solidFill>
                  <a:srgbClr val="063951"/>
                </a:solidFill>
                <a:latin typeface="BPG Banner ExtraSquare Caps" panose="02060504020202060204" pitchFamily="18" charset="0"/>
              </a:rPr>
              <a:t> </a:t>
            </a:r>
          </a:p>
          <a:p>
            <a:pPr algn="ctr"/>
            <a:r>
              <a:rPr lang="ka-GE" sz="2000" dirty="0" smtClean="0">
                <a:solidFill>
                  <a:srgbClr val="063951"/>
                </a:solidFill>
                <a:latin typeface="BPG Banner ExtraSquare Caps" panose="02060504020202060204" pitchFamily="18" charset="0"/>
              </a:rPr>
              <a:t>შედეგად:</a:t>
            </a:r>
            <a:endParaRPr lang="en-US" sz="2100" dirty="0">
              <a:solidFill>
                <a:srgbClr val="063951"/>
              </a:solidFill>
              <a:latin typeface="BPG Banner ExtraSquare Caps" panose="02060504020202060204" pitchFamily="18" charset="0"/>
            </a:endParaRPr>
          </a:p>
        </p:txBody>
      </p:sp>
      <p:sp>
        <p:nvSpPr>
          <p:cNvPr id="12" name="Oval 11"/>
          <p:cNvSpPr/>
          <p:nvPr/>
        </p:nvSpPr>
        <p:spPr>
          <a:xfrm>
            <a:off x="1865285" y="2746520"/>
            <a:ext cx="2561558" cy="2561558"/>
          </a:xfrm>
          <a:prstGeom prst="ellipse">
            <a:avLst/>
          </a:prstGeom>
          <a:solidFill>
            <a:srgbClr val="D4EFF8"/>
          </a:solidFill>
          <a:ln>
            <a:noFill/>
          </a:ln>
          <a:scene3d>
            <a:camera prst="orthographicFront"/>
            <a:lightRig rig="balanced" dir="t"/>
          </a:scene3d>
          <a:sp3d prstMaterial="powder">
            <a:bevelT w="1270000" h="127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7" name="Donut 86"/>
          <p:cNvSpPr/>
          <p:nvPr/>
        </p:nvSpPr>
        <p:spPr>
          <a:xfrm>
            <a:off x="1395273" y="2288556"/>
            <a:ext cx="3519523" cy="3519523"/>
          </a:xfrm>
          <a:prstGeom prst="donut">
            <a:avLst>
              <a:gd name="adj" fmla="val 10687"/>
            </a:avLst>
          </a:prstGeom>
          <a:solidFill>
            <a:srgbClr val="D4EFF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chemeClr val="tx1"/>
              </a:solidFill>
            </a:endParaRPr>
          </a:p>
        </p:txBody>
      </p:sp>
      <p:sp>
        <p:nvSpPr>
          <p:cNvPr id="88" name="Donut 87"/>
          <p:cNvSpPr/>
          <p:nvPr/>
        </p:nvSpPr>
        <p:spPr>
          <a:xfrm>
            <a:off x="1203658" y="2113462"/>
            <a:ext cx="3871476" cy="3871476"/>
          </a:xfrm>
          <a:prstGeom prst="donut">
            <a:avLst>
              <a:gd name="adj" fmla="val 1514"/>
            </a:avLst>
          </a:prstGeom>
          <a:solidFill>
            <a:srgbClr val="D4EF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chemeClr val="tx1"/>
              </a:solidFill>
            </a:endParaRPr>
          </a:p>
        </p:txBody>
      </p:sp>
      <p:grpSp>
        <p:nvGrpSpPr>
          <p:cNvPr id="93" name="Group 92"/>
          <p:cNvGrpSpPr/>
          <p:nvPr/>
        </p:nvGrpSpPr>
        <p:grpSpPr>
          <a:xfrm>
            <a:off x="5764124" y="3551832"/>
            <a:ext cx="6427876" cy="1129014"/>
            <a:chOff x="4878898" y="3243971"/>
            <a:chExt cx="6427876" cy="1129014"/>
          </a:xfrm>
        </p:grpSpPr>
        <p:sp>
          <p:nvSpPr>
            <p:cNvPr id="94" name="Rectangle 93"/>
            <p:cNvSpPr/>
            <p:nvPr/>
          </p:nvSpPr>
          <p:spPr>
            <a:xfrm>
              <a:off x="5447627" y="3268786"/>
              <a:ext cx="5859147" cy="1104199"/>
            </a:xfrm>
            <a:prstGeom prst="rect">
              <a:avLst/>
            </a:prstGeom>
            <a:solidFill>
              <a:srgbClr val="F36F1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95" name="TextBox 94"/>
            <p:cNvSpPr txBox="1"/>
            <p:nvPr/>
          </p:nvSpPr>
          <p:spPr>
            <a:xfrm>
              <a:off x="6076812" y="3329907"/>
              <a:ext cx="5143040" cy="1015663"/>
            </a:xfrm>
            <a:prstGeom prst="rect">
              <a:avLst/>
            </a:prstGeom>
            <a:noFill/>
          </p:spPr>
          <p:txBody>
            <a:bodyPr wrap="square" rtlCol="0" anchor="ctr">
              <a:spAutoFit/>
            </a:bodyPr>
            <a:lstStyle/>
            <a:p>
              <a:r>
                <a:rPr lang="ka-GE" sz="4000" b="1" dirty="0">
                  <a:solidFill>
                    <a:srgbClr val="FFFF00"/>
                  </a:solidFill>
                  <a:latin typeface="BPG Banner ExtraSquare Caps" panose="02060504020202060204" pitchFamily="18" charset="0"/>
                </a:rPr>
                <a:t>5.3 %</a:t>
              </a:r>
              <a:r>
                <a:rPr lang="ka-GE" sz="2400" dirty="0">
                  <a:solidFill>
                    <a:srgbClr val="FFFF00"/>
                  </a:solidFill>
                  <a:latin typeface="BPG Banner ExtraSquare Caps" panose="02060504020202060204" pitchFamily="18" charset="0"/>
                </a:rPr>
                <a:t> </a:t>
              </a:r>
              <a:r>
                <a:rPr lang="ka-GE" sz="2400" dirty="0">
                  <a:solidFill>
                    <a:schemeClr val="bg1"/>
                  </a:solidFill>
                  <a:latin typeface="BPG Banner ExtraSquare Caps" panose="02060504020202060204" pitchFamily="18" charset="0"/>
                </a:rPr>
                <a:t>-</a:t>
              </a:r>
              <a:r>
                <a:rPr lang="ka-GE" sz="2000" dirty="0">
                  <a:solidFill>
                    <a:schemeClr val="bg1"/>
                  </a:solidFill>
                  <a:latin typeface="BPG Banner ExtraSquare Caps" panose="02060504020202060204" pitchFamily="18" charset="0"/>
                </a:rPr>
                <a:t>ით </a:t>
              </a:r>
              <a:endParaRPr lang="ka-GE" sz="2000" dirty="0" smtClean="0">
                <a:solidFill>
                  <a:schemeClr val="bg1"/>
                </a:solidFill>
                <a:latin typeface="BPG Banner ExtraSquare Caps" panose="02060504020202060204" pitchFamily="18" charset="0"/>
              </a:endParaRPr>
            </a:p>
            <a:p>
              <a:r>
                <a:rPr lang="ka-GE" sz="2000" dirty="0" smtClean="0">
                  <a:solidFill>
                    <a:schemeClr val="bg1"/>
                  </a:solidFill>
                  <a:latin typeface="BPG Banner ExtraSquare Caps" panose="02060504020202060204" pitchFamily="18" charset="0"/>
                </a:rPr>
                <a:t>შემცირებულ სიკვდილიანობას</a:t>
              </a:r>
              <a:endParaRPr lang="en-US" sz="2000" dirty="0">
                <a:solidFill>
                  <a:schemeClr val="bg1"/>
                </a:solidFill>
                <a:latin typeface="BPG Banner ExtraSquare Caps" panose="02060504020202060204" pitchFamily="18" charset="0"/>
              </a:endParaRPr>
            </a:p>
          </p:txBody>
        </p:sp>
        <p:sp>
          <p:nvSpPr>
            <p:cNvPr id="96" name="Oval 95"/>
            <p:cNvSpPr>
              <a:spLocks noChangeAspect="1"/>
            </p:cNvSpPr>
            <p:nvPr/>
          </p:nvSpPr>
          <p:spPr>
            <a:xfrm>
              <a:off x="4878898" y="3243971"/>
              <a:ext cx="1121795" cy="1121795"/>
            </a:xfrm>
            <a:prstGeom prst="ellipse">
              <a:avLst/>
            </a:prstGeom>
            <a:solidFill>
              <a:srgbClr val="F36F13"/>
            </a:solidFill>
            <a:ln w="0">
              <a:noFill/>
              <a:prstDash val="solid"/>
              <a:round/>
              <a:headEnd/>
              <a:tailEnd/>
            </a:ln>
          </p:spPr>
          <p:txBody>
            <a:bodyPr vert="horz" wrap="square" lIns="71981" tIns="91416" rIns="71981" bIns="91416" numCol="1" anchor="ctr" anchorCtr="1" compatLnSpc="1">
              <a:prstTxWarp prst="textNoShape">
                <a:avLst/>
              </a:prstTxWarp>
            </a:bodyPr>
            <a:lstStyle/>
            <a:p>
              <a:r>
                <a:rPr lang="en-US" sz="4399" kern="0" dirty="0">
                  <a:solidFill>
                    <a:schemeClr val="bg1"/>
                  </a:solidFill>
                  <a:latin typeface="Arial" pitchFamily="34" charset="0"/>
                  <a:cs typeface="Arial" pitchFamily="34" charset="0"/>
                </a:rPr>
                <a:t>2</a:t>
              </a:r>
            </a:p>
          </p:txBody>
        </p:sp>
      </p:grpSp>
      <p:grpSp>
        <p:nvGrpSpPr>
          <p:cNvPr id="97" name="Group 96"/>
          <p:cNvGrpSpPr/>
          <p:nvPr/>
        </p:nvGrpSpPr>
        <p:grpSpPr>
          <a:xfrm>
            <a:off x="4982571" y="5322054"/>
            <a:ext cx="7032998" cy="1125634"/>
            <a:chOff x="4097345" y="5014193"/>
            <a:chExt cx="7032998" cy="1125634"/>
          </a:xfrm>
        </p:grpSpPr>
        <p:sp>
          <p:nvSpPr>
            <p:cNvPr id="98" name="Rectangle 97"/>
            <p:cNvSpPr/>
            <p:nvPr/>
          </p:nvSpPr>
          <p:spPr>
            <a:xfrm>
              <a:off x="4666071" y="5035626"/>
              <a:ext cx="6464272" cy="1104201"/>
            </a:xfrm>
            <a:prstGeom prst="rect">
              <a:avLst/>
            </a:prstGeom>
            <a:solidFill>
              <a:srgbClr val="009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99" name="TextBox 98"/>
            <p:cNvSpPr txBox="1"/>
            <p:nvPr/>
          </p:nvSpPr>
          <p:spPr>
            <a:xfrm>
              <a:off x="5329952" y="5250635"/>
              <a:ext cx="5277737" cy="707886"/>
            </a:xfrm>
            <a:prstGeom prst="rect">
              <a:avLst/>
            </a:prstGeom>
            <a:noFill/>
          </p:spPr>
          <p:txBody>
            <a:bodyPr wrap="square" rtlCol="0" anchor="ctr">
              <a:spAutoFit/>
            </a:bodyPr>
            <a:lstStyle/>
            <a:p>
              <a:r>
                <a:rPr lang="ka-GE" sz="2000" dirty="0" smtClean="0">
                  <a:solidFill>
                    <a:schemeClr val="bg1"/>
                  </a:solidFill>
                  <a:latin typeface="BPG Banner ExtraSquare Caps" panose="02060504020202060204" pitchFamily="18" charset="0"/>
                </a:rPr>
                <a:t>მნიშვნელოვნად </a:t>
              </a:r>
              <a:r>
                <a:rPr lang="ka-GE" sz="2000" dirty="0">
                  <a:solidFill>
                    <a:schemeClr val="bg1"/>
                  </a:solidFill>
                  <a:latin typeface="BPG Banner ExtraSquare Caps" panose="02060504020202060204" pitchFamily="18" charset="0"/>
                </a:rPr>
                <a:t>შეამცირებს არასაჭირო </a:t>
              </a:r>
              <a:r>
                <a:rPr lang="ka-GE" sz="2000" dirty="0">
                  <a:solidFill>
                    <a:srgbClr val="FFFF00"/>
                  </a:solidFill>
                  <a:latin typeface="BPG Banner ExtraSquare Caps" panose="02060504020202060204" pitchFamily="18" charset="0"/>
                </a:rPr>
                <a:t>ჰოსპიტალიზაციის ხარჯსს</a:t>
              </a:r>
              <a:endParaRPr lang="en-US" sz="2000" dirty="0">
                <a:solidFill>
                  <a:srgbClr val="FFFF00"/>
                </a:solidFill>
                <a:latin typeface="BPG Banner ExtraSquare Caps" panose="02060504020202060204" pitchFamily="18" charset="0"/>
              </a:endParaRPr>
            </a:p>
          </p:txBody>
        </p:sp>
        <p:sp>
          <p:nvSpPr>
            <p:cNvPr id="100" name="Oval 99"/>
            <p:cNvSpPr>
              <a:spLocks noChangeAspect="1"/>
            </p:cNvSpPr>
            <p:nvPr/>
          </p:nvSpPr>
          <p:spPr>
            <a:xfrm>
              <a:off x="4097345" y="5014193"/>
              <a:ext cx="1121795" cy="1121795"/>
            </a:xfrm>
            <a:prstGeom prst="ellipse">
              <a:avLst/>
            </a:prstGeom>
            <a:solidFill>
              <a:srgbClr val="009900"/>
            </a:solidFill>
            <a:ln w="0">
              <a:noFill/>
              <a:prstDash val="solid"/>
              <a:round/>
              <a:headEnd/>
              <a:tailEnd/>
            </a:ln>
          </p:spPr>
          <p:txBody>
            <a:bodyPr vert="horz" wrap="square" lIns="71981" tIns="91416" rIns="71981" bIns="91416" numCol="1" anchor="ctr" anchorCtr="1" compatLnSpc="1">
              <a:prstTxWarp prst="textNoShape">
                <a:avLst/>
              </a:prstTxWarp>
            </a:bodyPr>
            <a:lstStyle/>
            <a:p>
              <a:r>
                <a:rPr lang="en-US" sz="4399" kern="0">
                  <a:solidFill>
                    <a:schemeClr val="bg1"/>
                  </a:solidFill>
                  <a:latin typeface="Arial" pitchFamily="34" charset="0"/>
                  <a:cs typeface="Arial" pitchFamily="34" charset="0"/>
                </a:rPr>
                <a:t>3</a:t>
              </a:r>
            </a:p>
          </p:txBody>
        </p:sp>
      </p:grpSp>
      <p:grpSp>
        <p:nvGrpSpPr>
          <p:cNvPr id="101" name="Group 100"/>
          <p:cNvGrpSpPr/>
          <p:nvPr/>
        </p:nvGrpSpPr>
        <p:grpSpPr>
          <a:xfrm>
            <a:off x="2335431" y="2762620"/>
            <a:ext cx="2085297" cy="2479187"/>
            <a:chOff x="1437138" y="2438661"/>
            <a:chExt cx="2085297" cy="2479187"/>
          </a:xfrm>
        </p:grpSpPr>
        <p:sp>
          <p:nvSpPr>
            <p:cNvPr id="102" name="Freeform 105"/>
            <p:cNvSpPr>
              <a:spLocks/>
            </p:cNvSpPr>
            <p:nvPr/>
          </p:nvSpPr>
          <p:spPr bwMode="auto">
            <a:xfrm>
              <a:off x="2460960" y="2498034"/>
              <a:ext cx="27515" cy="11585"/>
            </a:xfrm>
            <a:custGeom>
              <a:avLst/>
              <a:gdLst/>
              <a:ahLst/>
              <a:cxnLst>
                <a:cxn ang="0">
                  <a:pos x="12" y="0"/>
                </a:cxn>
                <a:cxn ang="0">
                  <a:pos x="18" y="2"/>
                </a:cxn>
                <a:cxn ang="0">
                  <a:pos x="19" y="3"/>
                </a:cxn>
                <a:cxn ang="0">
                  <a:pos x="19" y="4"/>
                </a:cxn>
                <a:cxn ang="0">
                  <a:pos x="16" y="6"/>
                </a:cxn>
                <a:cxn ang="0">
                  <a:pos x="15" y="7"/>
                </a:cxn>
                <a:cxn ang="0">
                  <a:pos x="13" y="8"/>
                </a:cxn>
                <a:cxn ang="0">
                  <a:pos x="13" y="8"/>
                </a:cxn>
                <a:cxn ang="0">
                  <a:pos x="10" y="7"/>
                </a:cxn>
                <a:cxn ang="0">
                  <a:pos x="6" y="5"/>
                </a:cxn>
                <a:cxn ang="0">
                  <a:pos x="3" y="3"/>
                </a:cxn>
                <a:cxn ang="0">
                  <a:pos x="1" y="2"/>
                </a:cxn>
                <a:cxn ang="0">
                  <a:pos x="0" y="1"/>
                </a:cxn>
                <a:cxn ang="0">
                  <a:pos x="6" y="1"/>
                </a:cxn>
                <a:cxn ang="0">
                  <a:pos x="12" y="0"/>
                </a:cxn>
              </a:cxnLst>
              <a:rect l="0" t="0" r="r" b="b"/>
              <a:pathLst>
                <a:path w="19" h="8">
                  <a:moveTo>
                    <a:pt x="12" y="0"/>
                  </a:moveTo>
                  <a:lnTo>
                    <a:pt x="18" y="2"/>
                  </a:lnTo>
                  <a:lnTo>
                    <a:pt x="19" y="3"/>
                  </a:lnTo>
                  <a:lnTo>
                    <a:pt x="19" y="4"/>
                  </a:lnTo>
                  <a:lnTo>
                    <a:pt x="16" y="6"/>
                  </a:lnTo>
                  <a:lnTo>
                    <a:pt x="15" y="7"/>
                  </a:lnTo>
                  <a:lnTo>
                    <a:pt x="13" y="8"/>
                  </a:lnTo>
                  <a:lnTo>
                    <a:pt x="13" y="8"/>
                  </a:lnTo>
                  <a:lnTo>
                    <a:pt x="10" y="7"/>
                  </a:lnTo>
                  <a:lnTo>
                    <a:pt x="6" y="5"/>
                  </a:lnTo>
                  <a:lnTo>
                    <a:pt x="3" y="3"/>
                  </a:lnTo>
                  <a:lnTo>
                    <a:pt x="1" y="2"/>
                  </a:lnTo>
                  <a:lnTo>
                    <a:pt x="0" y="1"/>
                  </a:lnTo>
                  <a:lnTo>
                    <a:pt x="6" y="1"/>
                  </a:lnTo>
                  <a:lnTo>
                    <a:pt x="12"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03" name="Freeform 106"/>
            <p:cNvSpPr>
              <a:spLocks/>
            </p:cNvSpPr>
            <p:nvPr/>
          </p:nvSpPr>
          <p:spPr bwMode="auto">
            <a:xfrm>
              <a:off x="2239398" y="2621124"/>
              <a:ext cx="56477" cy="43444"/>
            </a:xfrm>
            <a:custGeom>
              <a:avLst/>
              <a:gdLst/>
              <a:ahLst/>
              <a:cxnLst>
                <a:cxn ang="0">
                  <a:pos x="10" y="0"/>
                </a:cxn>
                <a:cxn ang="0">
                  <a:pos x="12" y="0"/>
                </a:cxn>
                <a:cxn ang="0">
                  <a:pos x="13" y="1"/>
                </a:cxn>
                <a:cxn ang="0">
                  <a:pos x="18" y="4"/>
                </a:cxn>
                <a:cxn ang="0">
                  <a:pos x="25" y="10"/>
                </a:cxn>
                <a:cxn ang="0">
                  <a:pos x="27" y="11"/>
                </a:cxn>
                <a:cxn ang="0">
                  <a:pos x="31" y="12"/>
                </a:cxn>
                <a:cxn ang="0">
                  <a:pos x="34" y="14"/>
                </a:cxn>
                <a:cxn ang="0">
                  <a:pos x="37" y="15"/>
                </a:cxn>
                <a:cxn ang="0">
                  <a:pos x="39" y="18"/>
                </a:cxn>
                <a:cxn ang="0">
                  <a:pos x="39" y="19"/>
                </a:cxn>
                <a:cxn ang="0">
                  <a:pos x="38" y="20"/>
                </a:cxn>
                <a:cxn ang="0">
                  <a:pos x="37" y="21"/>
                </a:cxn>
                <a:cxn ang="0">
                  <a:pos x="36" y="21"/>
                </a:cxn>
                <a:cxn ang="0">
                  <a:pos x="33" y="23"/>
                </a:cxn>
                <a:cxn ang="0">
                  <a:pos x="32" y="24"/>
                </a:cxn>
                <a:cxn ang="0">
                  <a:pos x="31" y="25"/>
                </a:cxn>
                <a:cxn ang="0">
                  <a:pos x="30" y="26"/>
                </a:cxn>
                <a:cxn ang="0">
                  <a:pos x="30" y="27"/>
                </a:cxn>
                <a:cxn ang="0">
                  <a:pos x="29" y="28"/>
                </a:cxn>
                <a:cxn ang="0">
                  <a:pos x="29" y="29"/>
                </a:cxn>
                <a:cxn ang="0">
                  <a:pos x="29" y="30"/>
                </a:cxn>
                <a:cxn ang="0">
                  <a:pos x="28" y="30"/>
                </a:cxn>
                <a:cxn ang="0">
                  <a:pos x="27" y="30"/>
                </a:cxn>
                <a:cxn ang="0">
                  <a:pos x="20" y="29"/>
                </a:cxn>
                <a:cxn ang="0">
                  <a:pos x="13" y="25"/>
                </a:cxn>
                <a:cxn ang="0">
                  <a:pos x="6" y="22"/>
                </a:cxn>
                <a:cxn ang="0">
                  <a:pos x="2" y="20"/>
                </a:cxn>
                <a:cxn ang="0">
                  <a:pos x="0" y="18"/>
                </a:cxn>
                <a:cxn ang="0">
                  <a:pos x="0" y="18"/>
                </a:cxn>
                <a:cxn ang="0">
                  <a:pos x="1" y="17"/>
                </a:cxn>
                <a:cxn ang="0">
                  <a:pos x="2" y="17"/>
                </a:cxn>
                <a:cxn ang="0">
                  <a:pos x="2" y="17"/>
                </a:cxn>
                <a:cxn ang="0">
                  <a:pos x="4" y="17"/>
                </a:cxn>
                <a:cxn ang="0">
                  <a:pos x="5" y="16"/>
                </a:cxn>
                <a:cxn ang="0">
                  <a:pos x="6" y="15"/>
                </a:cxn>
                <a:cxn ang="0">
                  <a:pos x="6" y="14"/>
                </a:cxn>
                <a:cxn ang="0">
                  <a:pos x="7" y="9"/>
                </a:cxn>
                <a:cxn ang="0">
                  <a:pos x="7" y="5"/>
                </a:cxn>
                <a:cxn ang="0">
                  <a:pos x="6" y="1"/>
                </a:cxn>
                <a:cxn ang="0">
                  <a:pos x="8" y="1"/>
                </a:cxn>
                <a:cxn ang="0">
                  <a:pos x="10" y="0"/>
                </a:cxn>
              </a:cxnLst>
              <a:rect l="0" t="0" r="r" b="b"/>
              <a:pathLst>
                <a:path w="39" h="30">
                  <a:moveTo>
                    <a:pt x="10" y="0"/>
                  </a:moveTo>
                  <a:lnTo>
                    <a:pt x="12" y="0"/>
                  </a:lnTo>
                  <a:lnTo>
                    <a:pt x="13" y="1"/>
                  </a:lnTo>
                  <a:lnTo>
                    <a:pt x="18" y="4"/>
                  </a:lnTo>
                  <a:lnTo>
                    <a:pt x="25" y="10"/>
                  </a:lnTo>
                  <a:lnTo>
                    <a:pt x="27" y="11"/>
                  </a:lnTo>
                  <a:lnTo>
                    <a:pt x="31" y="12"/>
                  </a:lnTo>
                  <a:lnTo>
                    <a:pt x="34" y="14"/>
                  </a:lnTo>
                  <a:lnTo>
                    <a:pt x="37" y="15"/>
                  </a:lnTo>
                  <a:lnTo>
                    <a:pt x="39" y="18"/>
                  </a:lnTo>
                  <a:lnTo>
                    <a:pt x="39" y="19"/>
                  </a:lnTo>
                  <a:lnTo>
                    <a:pt x="38" y="20"/>
                  </a:lnTo>
                  <a:lnTo>
                    <a:pt x="37" y="21"/>
                  </a:lnTo>
                  <a:lnTo>
                    <a:pt x="36" y="21"/>
                  </a:lnTo>
                  <a:lnTo>
                    <a:pt x="33" y="23"/>
                  </a:lnTo>
                  <a:lnTo>
                    <a:pt x="32" y="24"/>
                  </a:lnTo>
                  <a:lnTo>
                    <a:pt x="31" y="25"/>
                  </a:lnTo>
                  <a:lnTo>
                    <a:pt x="30" y="26"/>
                  </a:lnTo>
                  <a:lnTo>
                    <a:pt x="30" y="27"/>
                  </a:lnTo>
                  <a:lnTo>
                    <a:pt x="29" y="28"/>
                  </a:lnTo>
                  <a:lnTo>
                    <a:pt x="29" y="29"/>
                  </a:lnTo>
                  <a:lnTo>
                    <a:pt x="29" y="30"/>
                  </a:lnTo>
                  <a:lnTo>
                    <a:pt x="28" y="30"/>
                  </a:lnTo>
                  <a:lnTo>
                    <a:pt x="27" y="30"/>
                  </a:lnTo>
                  <a:lnTo>
                    <a:pt x="20" y="29"/>
                  </a:lnTo>
                  <a:lnTo>
                    <a:pt x="13" y="25"/>
                  </a:lnTo>
                  <a:lnTo>
                    <a:pt x="6" y="22"/>
                  </a:lnTo>
                  <a:lnTo>
                    <a:pt x="2" y="20"/>
                  </a:lnTo>
                  <a:lnTo>
                    <a:pt x="0" y="18"/>
                  </a:lnTo>
                  <a:lnTo>
                    <a:pt x="0" y="18"/>
                  </a:lnTo>
                  <a:lnTo>
                    <a:pt x="1" y="17"/>
                  </a:lnTo>
                  <a:lnTo>
                    <a:pt x="2" y="17"/>
                  </a:lnTo>
                  <a:lnTo>
                    <a:pt x="2" y="17"/>
                  </a:lnTo>
                  <a:lnTo>
                    <a:pt x="4" y="17"/>
                  </a:lnTo>
                  <a:lnTo>
                    <a:pt x="5" y="16"/>
                  </a:lnTo>
                  <a:lnTo>
                    <a:pt x="6" y="15"/>
                  </a:lnTo>
                  <a:lnTo>
                    <a:pt x="6" y="14"/>
                  </a:lnTo>
                  <a:lnTo>
                    <a:pt x="7" y="9"/>
                  </a:lnTo>
                  <a:lnTo>
                    <a:pt x="7" y="5"/>
                  </a:lnTo>
                  <a:lnTo>
                    <a:pt x="6" y="1"/>
                  </a:lnTo>
                  <a:lnTo>
                    <a:pt x="8" y="1"/>
                  </a:lnTo>
                  <a:lnTo>
                    <a:pt x="1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04" name="Freeform 107"/>
            <p:cNvSpPr>
              <a:spLocks/>
            </p:cNvSpPr>
            <p:nvPr/>
          </p:nvSpPr>
          <p:spPr bwMode="auto">
            <a:xfrm>
              <a:off x="2258223" y="2590714"/>
              <a:ext cx="104265" cy="102817"/>
            </a:xfrm>
            <a:custGeom>
              <a:avLst/>
              <a:gdLst/>
              <a:ahLst/>
              <a:cxnLst>
                <a:cxn ang="0">
                  <a:pos x="64" y="2"/>
                </a:cxn>
                <a:cxn ang="0">
                  <a:pos x="72" y="15"/>
                </a:cxn>
                <a:cxn ang="0">
                  <a:pos x="60" y="28"/>
                </a:cxn>
                <a:cxn ang="0">
                  <a:pos x="47" y="39"/>
                </a:cxn>
                <a:cxn ang="0">
                  <a:pos x="50" y="39"/>
                </a:cxn>
                <a:cxn ang="0">
                  <a:pos x="62" y="46"/>
                </a:cxn>
                <a:cxn ang="0">
                  <a:pos x="62" y="51"/>
                </a:cxn>
                <a:cxn ang="0">
                  <a:pos x="51" y="52"/>
                </a:cxn>
                <a:cxn ang="0">
                  <a:pos x="42" y="56"/>
                </a:cxn>
                <a:cxn ang="0">
                  <a:pos x="44" y="60"/>
                </a:cxn>
                <a:cxn ang="0">
                  <a:pos x="50" y="62"/>
                </a:cxn>
                <a:cxn ang="0">
                  <a:pos x="60" y="65"/>
                </a:cxn>
                <a:cxn ang="0">
                  <a:pos x="63" y="68"/>
                </a:cxn>
                <a:cxn ang="0">
                  <a:pos x="52" y="71"/>
                </a:cxn>
                <a:cxn ang="0">
                  <a:pos x="53" y="68"/>
                </a:cxn>
                <a:cxn ang="0">
                  <a:pos x="41" y="65"/>
                </a:cxn>
                <a:cxn ang="0">
                  <a:pos x="32" y="70"/>
                </a:cxn>
                <a:cxn ang="0">
                  <a:pos x="24" y="68"/>
                </a:cxn>
                <a:cxn ang="0">
                  <a:pos x="15" y="70"/>
                </a:cxn>
                <a:cxn ang="0">
                  <a:pos x="9" y="60"/>
                </a:cxn>
                <a:cxn ang="0">
                  <a:pos x="12" y="56"/>
                </a:cxn>
                <a:cxn ang="0">
                  <a:pos x="25" y="54"/>
                </a:cxn>
                <a:cxn ang="0">
                  <a:pos x="29" y="50"/>
                </a:cxn>
                <a:cxn ang="0">
                  <a:pos x="26" y="44"/>
                </a:cxn>
                <a:cxn ang="0">
                  <a:pos x="24" y="44"/>
                </a:cxn>
                <a:cxn ang="0">
                  <a:pos x="34" y="46"/>
                </a:cxn>
                <a:cxn ang="0">
                  <a:pos x="35" y="41"/>
                </a:cxn>
                <a:cxn ang="0">
                  <a:pos x="24" y="34"/>
                </a:cxn>
                <a:cxn ang="0">
                  <a:pos x="17" y="28"/>
                </a:cxn>
                <a:cxn ang="0">
                  <a:pos x="28" y="29"/>
                </a:cxn>
                <a:cxn ang="0">
                  <a:pos x="40" y="26"/>
                </a:cxn>
                <a:cxn ang="0">
                  <a:pos x="44" y="19"/>
                </a:cxn>
                <a:cxn ang="0">
                  <a:pos x="37" y="16"/>
                </a:cxn>
                <a:cxn ang="0">
                  <a:pos x="31" y="24"/>
                </a:cxn>
                <a:cxn ang="0">
                  <a:pos x="21" y="27"/>
                </a:cxn>
                <a:cxn ang="0">
                  <a:pos x="16" y="25"/>
                </a:cxn>
                <a:cxn ang="0">
                  <a:pos x="21" y="19"/>
                </a:cxn>
                <a:cxn ang="0">
                  <a:pos x="13" y="21"/>
                </a:cxn>
                <a:cxn ang="0">
                  <a:pos x="6" y="22"/>
                </a:cxn>
                <a:cxn ang="0">
                  <a:pos x="1" y="19"/>
                </a:cxn>
                <a:cxn ang="0">
                  <a:pos x="1" y="15"/>
                </a:cxn>
                <a:cxn ang="0">
                  <a:pos x="9" y="12"/>
                </a:cxn>
                <a:cxn ang="0">
                  <a:pos x="13" y="9"/>
                </a:cxn>
                <a:cxn ang="0">
                  <a:pos x="24" y="11"/>
                </a:cxn>
                <a:cxn ang="0">
                  <a:pos x="34" y="13"/>
                </a:cxn>
                <a:cxn ang="0">
                  <a:pos x="36" y="9"/>
                </a:cxn>
                <a:cxn ang="0">
                  <a:pos x="37" y="7"/>
                </a:cxn>
                <a:cxn ang="0">
                  <a:pos x="50" y="1"/>
                </a:cxn>
              </a:cxnLst>
              <a:rect l="0" t="0" r="r" b="b"/>
              <a:pathLst>
                <a:path w="72" h="71">
                  <a:moveTo>
                    <a:pt x="54" y="0"/>
                  </a:moveTo>
                  <a:lnTo>
                    <a:pt x="59" y="0"/>
                  </a:lnTo>
                  <a:lnTo>
                    <a:pt x="64" y="2"/>
                  </a:lnTo>
                  <a:lnTo>
                    <a:pt x="68" y="5"/>
                  </a:lnTo>
                  <a:lnTo>
                    <a:pt x="71" y="11"/>
                  </a:lnTo>
                  <a:lnTo>
                    <a:pt x="72" y="15"/>
                  </a:lnTo>
                  <a:lnTo>
                    <a:pt x="70" y="19"/>
                  </a:lnTo>
                  <a:lnTo>
                    <a:pt x="66" y="24"/>
                  </a:lnTo>
                  <a:lnTo>
                    <a:pt x="60" y="28"/>
                  </a:lnTo>
                  <a:lnTo>
                    <a:pt x="55" y="32"/>
                  </a:lnTo>
                  <a:lnTo>
                    <a:pt x="50" y="36"/>
                  </a:lnTo>
                  <a:lnTo>
                    <a:pt x="47" y="39"/>
                  </a:lnTo>
                  <a:lnTo>
                    <a:pt x="47" y="40"/>
                  </a:lnTo>
                  <a:lnTo>
                    <a:pt x="49" y="40"/>
                  </a:lnTo>
                  <a:lnTo>
                    <a:pt x="50" y="39"/>
                  </a:lnTo>
                  <a:lnTo>
                    <a:pt x="52" y="39"/>
                  </a:lnTo>
                  <a:lnTo>
                    <a:pt x="59" y="43"/>
                  </a:lnTo>
                  <a:lnTo>
                    <a:pt x="62" y="46"/>
                  </a:lnTo>
                  <a:lnTo>
                    <a:pt x="64" y="50"/>
                  </a:lnTo>
                  <a:lnTo>
                    <a:pt x="64" y="51"/>
                  </a:lnTo>
                  <a:lnTo>
                    <a:pt x="62" y="51"/>
                  </a:lnTo>
                  <a:lnTo>
                    <a:pt x="59" y="51"/>
                  </a:lnTo>
                  <a:lnTo>
                    <a:pt x="55" y="51"/>
                  </a:lnTo>
                  <a:lnTo>
                    <a:pt x="51" y="52"/>
                  </a:lnTo>
                  <a:lnTo>
                    <a:pt x="46" y="53"/>
                  </a:lnTo>
                  <a:lnTo>
                    <a:pt x="42" y="55"/>
                  </a:lnTo>
                  <a:lnTo>
                    <a:pt x="42" y="56"/>
                  </a:lnTo>
                  <a:lnTo>
                    <a:pt x="42" y="57"/>
                  </a:lnTo>
                  <a:lnTo>
                    <a:pt x="43" y="59"/>
                  </a:lnTo>
                  <a:lnTo>
                    <a:pt x="44" y="60"/>
                  </a:lnTo>
                  <a:lnTo>
                    <a:pt x="45" y="60"/>
                  </a:lnTo>
                  <a:lnTo>
                    <a:pt x="47" y="61"/>
                  </a:lnTo>
                  <a:lnTo>
                    <a:pt x="50" y="62"/>
                  </a:lnTo>
                  <a:lnTo>
                    <a:pt x="54" y="63"/>
                  </a:lnTo>
                  <a:lnTo>
                    <a:pt x="57" y="64"/>
                  </a:lnTo>
                  <a:lnTo>
                    <a:pt x="60" y="65"/>
                  </a:lnTo>
                  <a:lnTo>
                    <a:pt x="63" y="66"/>
                  </a:lnTo>
                  <a:lnTo>
                    <a:pt x="64" y="67"/>
                  </a:lnTo>
                  <a:lnTo>
                    <a:pt x="63" y="68"/>
                  </a:lnTo>
                  <a:lnTo>
                    <a:pt x="59" y="70"/>
                  </a:lnTo>
                  <a:lnTo>
                    <a:pt x="53" y="71"/>
                  </a:lnTo>
                  <a:lnTo>
                    <a:pt x="52" y="71"/>
                  </a:lnTo>
                  <a:lnTo>
                    <a:pt x="52" y="70"/>
                  </a:lnTo>
                  <a:lnTo>
                    <a:pt x="53" y="70"/>
                  </a:lnTo>
                  <a:lnTo>
                    <a:pt x="53" y="68"/>
                  </a:lnTo>
                  <a:lnTo>
                    <a:pt x="48" y="66"/>
                  </a:lnTo>
                  <a:lnTo>
                    <a:pt x="42" y="65"/>
                  </a:lnTo>
                  <a:lnTo>
                    <a:pt x="41" y="65"/>
                  </a:lnTo>
                  <a:lnTo>
                    <a:pt x="36" y="70"/>
                  </a:lnTo>
                  <a:lnTo>
                    <a:pt x="35" y="71"/>
                  </a:lnTo>
                  <a:lnTo>
                    <a:pt x="32" y="70"/>
                  </a:lnTo>
                  <a:lnTo>
                    <a:pt x="29" y="69"/>
                  </a:lnTo>
                  <a:lnTo>
                    <a:pt x="26" y="68"/>
                  </a:lnTo>
                  <a:lnTo>
                    <a:pt x="24" y="68"/>
                  </a:lnTo>
                  <a:lnTo>
                    <a:pt x="21" y="69"/>
                  </a:lnTo>
                  <a:lnTo>
                    <a:pt x="18" y="70"/>
                  </a:lnTo>
                  <a:lnTo>
                    <a:pt x="15" y="70"/>
                  </a:lnTo>
                  <a:lnTo>
                    <a:pt x="13" y="69"/>
                  </a:lnTo>
                  <a:lnTo>
                    <a:pt x="10" y="64"/>
                  </a:lnTo>
                  <a:lnTo>
                    <a:pt x="9" y="60"/>
                  </a:lnTo>
                  <a:lnTo>
                    <a:pt x="9" y="58"/>
                  </a:lnTo>
                  <a:lnTo>
                    <a:pt x="10" y="56"/>
                  </a:lnTo>
                  <a:lnTo>
                    <a:pt x="12" y="56"/>
                  </a:lnTo>
                  <a:lnTo>
                    <a:pt x="19" y="55"/>
                  </a:lnTo>
                  <a:lnTo>
                    <a:pt x="22" y="55"/>
                  </a:lnTo>
                  <a:lnTo>
                    <a:pt x="25" y="54"/>
                  </a:lnTo>
                  <a:lnTo>
                    <a:pt x="27" y="54"/>
                  </a:lnTo>
                  <a:lnTo>
                    <a:pt x="29" y="52"/>
                  </a:lnTo>
                  <a:lnTo>
                    <a:pt x="29" y="50"/>
                  </a:lnTo>
                  <a:lnTo>
                    <a:pt x="29" y="46"/>
                  </a:lnTo>
                  <a:lnTo>
                    <a:pt x="28" y="45"/>
                  </a:lnTo>
                  <a:lnTo>
                    <a:pt x="26" y="44"/>
                  </a:lnTo>
                  <a:lnTo>
                    <a:pt x="21" y="44"/>
                  </a:lnTo>
                  <a:lnTo>
                    <a:pt x="21" y="44"/>
                  </a:lnTo>
                  <a:lnTo>
                    <a:pt x="24" y="44"/>
                  </a:lnTo>
                  <a:lnTo>
                    <a:pt x="28" y="44"/>
                  </a:lnTo>
                  <a:lnTo>
                    <a:pt x="31" y="45"/>
                  </a:lnTo>
                  <a:lnTo>
                    <a:pt x="34" y="46"/>
                  </a:lnTo>
                  <a:lnTo>
                    <a:pt x="36" y="45"/>
                  </a:lnTo>
                  <a:lnTo>
                    <a:pt x="37" y="44"/>
                  </a:lnTo>
                  <a:lnTo>
                    <a:pt x="35" y="41"/>
                  </a:lnTo>
                  <a:lnTo>
                    <a:pt x="32" y="38"/>
                  </a:lnTo>
                  <a:lnTo>
                    <a:pt x="28" y="36"/>
                  </a:lnTo>
                  <a:lnTo>
                    <a:pt x="24" y="34"/>
                  </a:lnTo>
                  <a:lnTo>
                    <a:pt x="21" y="32"/>
                  </a:lnTo>
                  <a:lnTo>
                    <a:pt x="17" y="29"/>
                  </a:lnTo>
                  <a:lnTo>
                    <a:pt x="17" y="28"/>
                  </a:lnTo>
                  <a:lnTo>
                    <a:pt x="22" y="28"/>
                  </a:lnTo>
                  <a:lnTo>
                    <a:pt x="24" y="29"/>
                  </a:lnTo>
                  <a:lnTo>
                    <a:pt x="28" y="29"/>
                  </a:lnTo>
                  <a:lnTo>
                    <a:pt x="32" y="28"/>
                  </a:lnTo>
                  <a:lnTo>
                    <a:pt x="36" y="27"/>
                  </a:lnTo>
                  <a:lnTo>
                    <a:pt x="40" y="26"/>
                  </a:lnTo>
                  <a:lnTo>
                    <a:pt x="43" y="24"/>
                  </a:lnTo>
                  <a:lnTo>
                    <a:pt x="44" y="22"/>
                  </a:lnTo>
                  <a:lnTo>
                    <a:pt x="44" y="19"/>
                  </a:lnTo>
                  <a:lnTo>
                    <a:pt x="41" y="16"/>
                  </a:lnTo>
                  <a:lnTo>
                    <a:pt x="39" y="15"/>
                  </a:lnTo>
                  <a:lnTo>
                    <a:pt x="37" y="16"/>
                  </a:lnTo>
                  <a:lnTo>
                    <a:pt x="35" y="18"/>
                  </a:lnTo>
                  <a:lnTo>
                    <a:pt x="34" y="22"/>
                  </a:lnTo>
                  <a:lnTo>
                    <a:pt x="31" y="24"/>
                  </a:lnTo>
                  <a:lnTo>
                    <a:pt x="29" y="26"/>
                  </a:lnTo>
                  <a:lnTo>
                    <a:pt x="25" y="27"/>
                  </a:lnTo>
                  <a:lnTo>
                    <a:pt x="21" y="27"/>
                  </a:lnTo>
                  <a:lnTo>
                    <a:pt x="16" y="26"/>
                  </a:lnTo>
                  <a:lnTo>
                    <a:pt x="16" y="26"/>
                  </a:lnTo>
                  <a:lnTo>
                    <a:pt x="16" y="25"/>
                  </a:lnTo>
                  <a:lnTo>
                    <a:pt x="16" y="24"/>
                  </a:lnTo>
                  <a:lnTo>
                    <a:pt x="21" y="20"/>
                  </a:lnTo>
                  <a:lnTo>
                    <a:pt x="21" y="19"/>
                  </a:lnTo>
                  <a:lnTo>
                    <a:pt x="20" y="19"/>
                  </a:lnTo>
                  <a:lnTo>
                    <a:pt x="17" y="19"/>
                  </a:lnTo>
                  <a:lnTo>
                    <a:pt x="13" y="21"/>
                  </a:lnTo>
                  <a:lnTo>
                    <a:pt x="10" y="22"/>
                  </a:lnTo>
                  <a:lnTo>
                    <a:pt x="7" y="22"/>
                  </a:lnTo>
                  <a:lnTo>
                    <a:pt x="6" y="22"/>
                  </a:lnTo>
                  <a:lnTo>
                    <a:pt x="3" y="21"/>
                  </a:lnTo>
                  <a:lnTo>
                    <a:pt x="2" y="21"/>
                  </a:lnTo>
                  <a:lnTo>
                    <a:pt x="1" y="19"/>
                  </a:lnTo>
                  <a:lnTo>
                    <a:pt x="0" y="18"/>
                  </a:lnTo>
                  <a:lnTo>
                    <a:pt x="0" y="16"/>
                  </a:lnTo>
                  <a:lnTo>
                    <a:pt x="1" y="15"/>
                  </a:lnTo>
                  <a:lnTo>
                    <a:pt x="3" y="14"/>
                  </a:lnTo>
                  <a:lnTo>
                    <a:pt x="7" y="13"/>
                  </a:lnTo>
                  <a:lnTo>
                    <a:pt x="9" y="12"/>
                  </a:lnTo>
                  <a:lnTo>
                    <a:pt x="10" y="11"/>
                  </a:lnTo>
                  <a:lnTo>
                    <a:pt x="12" y="10"/>
                  </a:lnTo>
                  <a:lnTo>
                    <a:pt x="13" y="9"/>
                  </a:lnTo>
                  <a:lnTo>
                    <a:pt x="16" y="8"/>
                  </a:lnTo>
                  <a:lnTo>
                    <a:pt x="20" y="9"/>
                  </a:lnTo>
                  <a:lnTo>
                    <a:pt x="24" y="11"/>
                  </a:lnTo>
                  <a:lnTo>
                    <a:pt x="28" y="13"/>
                  </a:lnTo>
                  <a:lnTo>
                    <a:pt x="32" y="13"/>
                  </a:lnTo>
                  <a:lnTo>
                    <a:pt x="34" y="13"/>
                  </a:lnTo>
                  <a:lnTo>
                    <a:pt x="35" y="12"/>
                  </a:lnTo>
                  <a:lnTo>
                    <a:pt x="35" y="10"/>
                  </a:lnTo>
                  <a:lnTo>
                    <a:pt x="36" y="9"/>
                  </a:lnTo>
                  <a:lnTo>
                    <a:pt x="36" y="8"/>
                  </a:lnTo>
                  <a:lnTo>
                    <a:pt x="37" y="7"/>
                  </a:lnTo>
                  <a:lnTo>
                    <a:pt x="37" y="7"/>
                  </a:lnTo>
                  <a:lnTo>
                    <a:pt x="41" y="4"/>
                  </a:lnTo>
                  <a:lnTo>
                    <a:pt x="45" y="3"/>
                  </a:lnTo>
                  <a:lnTo>
                    <a:pt x="50" y="1"/>
                  </a:lnTo>
                  <a:lnTo>
                    <a:pt x="54"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05" name="Freeform 108"/>
            <p:cNvSpPr>
              <a:spLocks/>
            </p:cNvSpPr>
            <p:nvPr/>
          </p:nvSpPr>
          <p:spPr bwMode="auto">
            <a:xfrm>
              <a:off x="2191610" y="2645743"/>
              <a:ext cx="28962" cy="26066"/>
            </a:xfrm>
            <a:custGeom>
              <a:avLst/>
              <a:gdLst/>
              <a:ahLst/>
              <a:cxnLst>
                <a:cxn ang="0">
                  <a:pos x="7" y="0"/>
                </a:cxn>
                <a:cxn ang="0">
                  <a:pos x="11" y="4"/>
                </a:cxn>
                <a:cxn ang="0">
                  <a:pos x="15" y="7"/>
                </a:cxn>
                <a:cxn ang="0">
                  <a:pos x="18" y="12"/>
                </a:cxn>
                <a:cxn ang="0">
                  <a:pos x="20" y="17"/>
                </a:cxn>
                <a:cxn ang="0">
                  <a:pos x="19" y="18"/>
                </a:cxn>
                <a:cxn ang="0">
                  <a:pos x="18" y="17"/>
                </a:cxn>
                <a:cxn ang="0">
                  <a:pos x="15" y="16"/>
                </a:cxn>
                <a:cxn ang="0">
                  <a:pos x="12" y="14"/>
                </a:cxn>
                <a:cxn ang="0">
                  <a:pos x="10" y="12"/>
                </a:cxn>
                <a:cxn ang="0">
                  <a:pos x="7" y="10"/>
                </a:cxn>
                <a:cxn ang="0">
                  <a:pos x="5" y="10"/>
                </a:cxn>
                <a:cxn ang="0">
                  <a:pos x="4" y="11"/>
                </a:cxn>
                <a:cxn ang="0">
                  <a:pos x="2" y="11"/>
                </a:cxn>
                <a:cxn ang="0">
                  <a:pos x="1" y="11"/>
                </a:cxn>
                <a:cxn ang="0">
                  <a:pos x="1" y="11"/>
                </a:cxn>
                <a:cxn ang="0">
                  <a:pos x="0" y="11"/>
                </a:cxn>
                <a:cxn ang="0">
                  <a:pos x="0" y="10"/>
                </a:cxn>
                <a:cxn ang="0">
                  <a:pos x="0" y="7"/>
                </a:cxn>
                <a:cxn ang="0">
                  <a:pos x="2" y="5"/>
                </a:cxn>
                <a:cxn ang="0">
                  <a:pos x="6" y="1"/>
                </a:cxn>
                <a:cxn ang="0">
                  <a:pos x="7" y="0"/>
                </a:cxn>
              </a:cxnLst>
              <a:rect l="0" t="0" r="r" b="b"/>
              <a:pathLst>
                <a:path w="20" h="18">
                  <a:moveTo>
                    <a:pt x="7" y="0"/>
                  </a:moveTo>
                  <a:lnTo>
                    <a:pt x="11" y="4"/>
                  </a:lnTo>
                  <a:lnTo>
                    <a:pt x="15" y="7"/>
                  </a:lnTo>
                  <a:lnTo>
                    <a:pt x="18" y="12"/>
                  </a:lnTo>
                  <a:lnTo>
                    <a:pt x="20" y="17"/>
                  </a:lnTo>
                  <a:lnTo>
                    <a:pt x="19" y="18"/>
                  </a:lnTo>
                  <a:lnTo>
                    <a:pt x="18" y="17"/>
                  </a:lnTo>
                  <a:lnTo>
                    <a:pt x="15" y="16"/>
                  </a:lnTo>
                  <a:lnTo>
                    <a:pt x="12" y="14"/>
                  </a:lnTo>
                  <a:lnTo>
                    <a:pt x="10" y="12"/>
                  </a:lnTo>
                  <a:lnTo>
                    <a:pt x="7" y="10"/>
                  </a:lnTo>
                  <a:lnTo>
                    <a:pt x="5" y="10"/>
                  </a:lnTo>
                  <a:lnTo>
                    <a:pt x="4" y="11"/>
                  </a:lnTo>
                  <a:lnTo>
                    <a:pt x="2" y="11"/>
                  </a:lnTo>
                  <a:lnTo>
                    <a:pt x="1" y="11"/>
                  </a:lnTo>
                  <a:lnTo>
                    <a:pt x="1" y="11"/>
                  </a:lnTo>
                  <a:lnTo>
                    <a:pt x="0" y="11"/>
                  </a:lnTo>
                  <a:lnTo>
                    <a:pt x="0" y="10"/>
                  </a:lnTo>
                  <a:lnTo>
                    <a:pt x="0" y="7"/>
                  </a:lnTo>
                  <a:lnTo>
                    <a:pt x="2" y="5"/>
                  </a:lnTo>
                  <a:lnTo>
                    <a:pt x="6" y="1"/>
                  </a:lnTo>
                  <a:lnTo>
                    <a:pt x="7"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06" name="Freeform 109"/>
            <p:cNvSpPr>
              <a:spLocks/>
            </p:cNvSpPr>
            <p:nvPr/>
          </p:nvSpPr>
          <p:spPr bwMode="auto">
            <a:xfrm>
              <a:off x="2146718" y="2651535"/>
              <a:ext cx="17377" cy="5792"/>
            </a:xfrm>
            <a:custGeom>
              <a:avLst/>
              <a:gdLst/>
              <a:ahLst/>
              <a:cxnLst>
                <a:cxn ang="0">
                  <a:pos x="12" y="0"/>
                </a:cxn>
                <a:cxn ang="0">
                  <a:pos x="12" y="1"/>
                </a:cxn>
                <a:cxn ang="0">
                  <a:pos x="11" y="2"/>
                </a:cxn>
                <a:cxn ang="0">
                  <a:pos x="11" y="3"/>
                </a:cxn>
                <a:cxn ang="0">
                  <a:pos x="9" y="4"/>
                </a:cxn>
                <a:cxn ang="0">
                  <a:pos x="8" y="4"/>
                </a:cxn>
                <a:cxn ang="0">
                  <a:pos x="7" y="4"/>
                </a:cxn>
                <a:cxn ang="0">
                  <a:pos x="4" y="3"/>
                </a:cxn>
                <a:cxn ang="0">
                  <a:pos x="3" y="3"/>
                </a:cxn>
                <a:cxn ang="0">
                  <a:pos x="0" y="3"/>
                </a:cxn>
                <a:cxn ang="0">
                  <a:pos x="12" y="0"/>
                </a:cxn>
              </a:cxnLst>
              <a:rect l="0" t="0" r="r" b="b"/>
              <a:pathLst>
                <a:path w="12" h="4">
                  <a:moveTo>
                    <a:pt x="12" y="0"/>
                  </a:moveTo>
                  <a:lnTo>
                    <a:pt x="12" y="1"/>
                  </a:lnTo>
                  <a:lnTo>
                    <a:pt x="11" y="2"/>
                  </a:lnTo>
                  <a:lnTo>
                    <a:pt x="11" y="3"/>
                  </a:lnTo>
                  <a:lnTo>
                    <a:pt x="9" y="4"/>
                  </a:lnTo>
                  <a:lnTo>
                    <a:pt x="8" y="4"/>
                  </a:lnTo>
                  <a:lnTo>
                    <a:pt x="7" y="4"/>
                  </a:lnTo>
                  <a:lnTo>
                    <a:pt x="4" y="3"/>
                  </a:lnTo>
                  <a:lnTo>
                    <a:pt x="3" y="3"/>
                  </a:lnTo>
                  <a:lnTo>
                    <a:pt x="0" y="3"/>
                  </a:lnTo>
                  <a:lnTo>
                    <a:pt x="12"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07" name="Freeform 110"/>
            <p:cNvSpPr>
              <a:spLocks/>
            </p:cNvSpPr>
            <p:nvPr/>
          </p:nvSpPr>
          <p:spPr bwMode="auto">
            <a:xfrm>
              <a:off x="2482683" y="2505275"/>
              <a:ext cx="62270" cy="15930"/>
            </a:xfrm>
            <a:custGeom>
              <a:avLst/>
              <a:gdLst/>
              <a:ahLst/>
              <a:cxnLst>
                <a:cxn ang="0">
                  <a:pos x="10" y="0"/>
                </a:cxn>
                <a:cxn ang="0">
                  <a:pos x="13" y="0"/>
                </a:cxn>
                <a:cxn ang="0">
                  <a:pos x="23" y="0"/>
                </a:cxn>
                <a:cxn ang="0">
                  <a:pos x="30" y="0"/>
                </a:cxn>
                <a:cxn ang="0">
                  <a:pos x="37" y="1"/>
                </a:cxn>
                <a:cxn ang="0">
                  <a:pos x="41" y="2"/>
                </a:cxn>
                <a:cxn ang="0">
                  <a:pos x="43" y="3"/>
                </a:cxn>
                <a:cxn ang="0">
                  <a:pos x="42" y="4"/>
                </a:cxn>
                <a:cxn ang="0">
                  <a:pos x="38" y="5"/>
                </a:cxn>
                <a:cxn ang="0">
                  <a:pos x="15" y="11"/>
                </a:cxn>
                <a:cxn ang="0">
                  <a:pos x="12" y="9"/>
                </a:cxn>
                <a:cxn ang="0">
                  <a:pos x="8" y="9"/>
                </a:cxn>
                <a:cxn ang="0">
                  <a:pos x="4" y="8"/>
                </a:cxn>
                <a:cxn ang="0">
                  <a:pos x="2" y="6"/>
                </a:cxn>
                <a:cxn ang="0">
                  <a:pos x="0" y="4"/>
                </a:cxn>
                <a:cxn ang="0">
                  <a:pos x="1" y="2"/>
                </a:cxn>
                <a:cxn ang="0">
                  <a:pos x="3" y="1"/>
                </a:cxn>
                <a:cxn ang="0">
                  <a:pos x="7" y="0"/>
                </a:cxn>
                <a:cxn ang="0">
                  <a:pos x="10" y="0"/>
                </a:cxn>
              </a:cxnLst>
              <a:rect l="0" t="0" r="r" b="b"/>
              <a:pathLst>
                <a:path w="43" h="11">
                  <a:moveTo>
                    <a:pt x="10" y="0"/>
                  </a:moveTo>
                  <a:lnTo>
                    <a:pt x="13" y="0"/>
                  </a:lnTo>
                  <a:lnTo>
                    <a:pt x="23" y="0"/>
                  </a:lnTo>
                  <a:lnTo>
                    <a:pt x="30" y="0"/>
                  </a:lnTo>
                  <a:lnTo>
                    <a:pt x="37" y="1"/>
                  </a:lnTo>
                  <a:lnTo>
                    <a:pt x="41" y="2"/>
                  </a:lnTo>
                  <a:lnTo>
                    <a:pt x="43" y="3"/>
                  </a:lnTo>
                  <a:lnTo>
                    <a:pt x="42" y="4"/>
                  </a:lnTo>
                  <a:lnTo>
                    <a:pt x="38" y="5"/>
                  </a:lnTo>
                  <a:lnTo>
                    <a:pt x="15" y="11"/>
                  </a:lnTo>
                  <a:lnTo>
                    <a:pt x="12" y="9"/>
                  </a:lnTo>
                  <a:lnTo>
                    <a:pt x="8" y="9"/>
                  </a:lnTo>
                  <a:lnTo>
                    <a:pt x="4" y="8"/>
                  </a:lnTo>
                  <a:lnTo>
                    <a:pt x="2" y="6"/>
                  </a:lnTo>
                  <a:lnTo>
                    <a:pt x="0" y="4"/>
                  </a:lnTo>
                  <a:lnTo>
                    <a:pt x="1" y="2"/>
                  </a:lnTo>
                  <a:lnTo>
                    <a:pt x="3" y="1"/>
                  </a:lnTo>
                  <a:lnTo>
                    <a:pt x="7" y="0"/>
                  </a:lnTo>
                  <a:lnTo>
                    <a:pt x="1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08" name="Freeform 111"/>
            <p:cNvSpPr>
              <a:spLocks/>
            </p:cNvSpPr>
            <p:nvPr/>
          </p:nvSpPr>
          <p:spPr bwMode="auto">
            <a:xfrm>
              <a:off x="2374073" y="2667464"/>
              <a:ext cx="4345" cy="1449"/>
            </a:xfrm>
            <a:custGeom>
              <a:avLst/>
              <a:gdLst/>
              <a:ahLst/>
              <a:cxnLst>
                <a:cxn ang="0">
                  <a:pos x="1" y="0"/>
                </a:cxn>
                <a:cxn ang="0">
                  <a:pos x="2" y="0"/>
                </a:cxn>
                <a:cxn ang="0">
                  <a:pos x="3" y="0"/>
                </a:cxn>
                <a:cxn ang="0">
                  <a:pos x="3" y="1"/>
                </a:cxn>
                <a:cxn ang="0">
                  <a:pos x="3" y="1"/>
                </a:cxn>
                <a:cxn ang="0">
                  <a:pos x="1" y="1"/>
                </a:cxn>
                <a:cxn ang="0">
                  <a:pos x="0" y="1"/>
                </a:cxn>
                <a:cxn ang="0">
                  <a:pos x="0" y="0"/>
                </a:cxn>
                <a:cxn ang="0">
                  <a:pos x="1" y="0"/>
                </a:cxn>
                <a:cxn ang="0">
                  <a:pos x="1" y="0"/>
                </a:cxn>
              </a:cxnLst>
              <a:rect l="0" t="0" r="r" b="b"/>
              <a:pathLst>
                <a:path w="3" h="1">
                  <a:moveTo>
                    <a:pt x="1" y="0"/>
                  </a:moveTo>
                  <a:lnTo>
                    <a:pt x="2" y="0"/>
                  </a:lnTo>
                  <a:lnTo>
                    <a:pt x="3" y="0"/>
                  </a:lnTo>
                  <a:lnTo>
                    <a:pt x="3" y="1"/>
                  </a:lnTo>
                  <a:lnTo>
                    <a:pt x="3" y="1"/>
                  </a:lnTo>
                  <a:lnTo>
                    <a:pt x="1" y="1"/>
                  </a:lnTo>
                  <a:lnTo>
                    <a:pt x="0" y="1"/>
                  </a:lnTo>
                  <a:lnTo>
                    <a:pt x="0" y="0"/>
                  </a:lnTo>
                  <a:lnTo>
                    <a:pt x="1" y="0"/>
                  </a:lnTo>
                  <a:lnTo>
                    <a:pt x="1"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09" name="Freeform 112"/>
            <p:cNvSpPr>
              <a:spLocks/>
            </p:cNvSpPr>
            <p:nvPr/>
          </p:nvSpPr>
          <p:spPr bwMode="auto">
            <a:xfrm>
              <a:off x="2068520" y="2666017"/>
              <a:ext cx="39100" cy="21722"/>
            </a:xfrm>
            <a:custGeom>
              <a:avLst/>
              <a:gdLst/>
              <a:ahLst/>
              <a:cxnLst>
                <a:cxn ang="0">
                  <a:pos x="27" y="0"/>
                </a:cxn>
                <a:cxn ang="0">
                  <a:pos x="27" y="3"/>
                </a:cxn>
                <a:cxn ang="0">
                  <a:pos x="26" y="7"/>
                </a:cxn>
                <a:cxn ang="0">
                  <a:pos x="26" y="10"/>
                </a:cxn>
                <a:cxn ang="0">
                  <a:pos x="24" y="13"/>
                </a:cxn>
                <a:cxn ang="0">
                  <a:pos x="22" y="14"/>
                </a:cxn>
                <a:cxn ang="0">
                  <a:pos x="18" y="15"/>
                </a:cxn>
                <a:cxn ang="0">
                  <a:pos x="14" y="15"/>
                </a:cxn>
                <a:cxn ang="0">
                  <a:pos x="10" y="15"/>
                </a:cxn>
                <a:cxn ang="0">
                  <a:pos x="5" y="15"/>
                </a:cxn>
                <a:cxn ang="0">
                  <a:pos x="2" y="13"/>
                </a:cxn>
                <a:cxn ang="0">
                  <a:pos x="0" y="10"/>
                </a:cxn>
                <a:cxn ang="0">
                  <a:pos x="0" y="8"/>
                </a:cxn>
                <a:cxn ang="0">
                  <a:pos x="1" y="8"/>
                </a:cxn>
                <a:cxn ang="0">
                  <a:pos x="2" y="8"/>
                </a:cxn>
                <a:cxn ang="0">
                  <a:pos x="3" y="8"/>
                </a:cxn>
                <a:cxn ang="0">
                  <a:pos x="4" y="7"/>
                </a:cxn>
                <a:cxn ang="0">
                  <a:pos x="5" y="7"/>
                </a:cxn>
                <a:cxn ang="0">
                  <a:pos x="9" y="6"/>
                </a:cxn>
                <a:cxn ang="0">
                  <a:pos x="14" y="4"/>
                </a:cxn>
                <a:cxn ang="0">
                  <a:pos x="19" y="3"/>
                </a:cxn>
                <a:cxn ang="0">
                  <a:pos x="23" y="1"/>
                </a:cxn>
                <a:cxn ang="0">
                  <a:pos x="26" y="1"/>
                </a:cxn>
                <a:cxn ang="0">
                  <a:pos x="27" y="0"/>
                </a:cxn>
              </a:cxnLst>
              <a:rect l="0" t="0" r="r" b="b"/>
              <a:pathLst>
                <a:path w="27" h="15">
                  <a:moveTo>
                    <a:pt x="27" y="0"/>
                  </a:moveTo>
                  <a:lnTo>
                    <a:pt x="27" y="3"/>
                  </a:lnTo>
                  <a:lnTo>
                    <a:pt x="26" y="7"/>
                  </a:lnTo>
                  <a:lnTo>
                    <a:pt x="26" y="10"/>
                  </a:lnTo>
                  <a:lnTo>
                    <a:pt x="24" y="13"/>
                  </a:lnTo>
                  <a:lnTo>
                    <a:pt x="22" y="14"/>
                  </a:lnTo>
                  <a:lnTo>
                    <a:pt x="18" y="15"/>
                  </a:lnTo>
                  <a:lnTo>
                    <a:pt x="14" y="15"/>
                  </a:lnTo>
                  <a:lnTo>
                    <a:pt x="10" y="15"/>
                  </a:lnTo>
                  <a:lnTo>
                    <a:pt x="5" y="15"/>
                  </a:lnTo>
                  <a:lnTo>
                    <a:pt x="2" y="13"/>
                  </a:lnTo>
                  <a:lnTo>
                    <a:pt x="0" y="10"/>
                  </a:lnTo>
                  <a:lnTo>
                    <a:pt x="0" y="8"/>
                  </a:lnTo>
                  <a:lnTo>
                    <a:pt x="1" y="8"/>
                  </a:lnTo>
                  <a:lnTo>
                    <a:pt x="2" y="8"/>
                  </a:lnTo>
                  <a:lnTo>
                    <a:pt x="3" y="8"/>
                  </a:lnTo>
                  <a:lnTo>
                    <a:pt x="4" y="7"/>
                  </a:lnTo>
                  <a:lnTo>
                    <a:pt x="5" y="7"/>
                  </a:lnTo>
                  <a:lnTo>
                    <a:pt x="9" y="6"/>
                  </a:lnTo>
                  <a:lnTo>
                    <a:pt x="14" y="4"/>
                  </a:lnTo>
                  <a:lnTo>
                    <a:pt x="19" y="3"/>
                  </a:lnTo>
                  <a:lnTo>
                    <a:pt x="23" y="1"/>
                  </a:lnTo>
                  <a:lnTo>
                    <a:pt x="26" y="1"/>
                  </a:lnTo>
                  <a:lnTo>
                    <a:pt x="27"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10" name="Freeform 113"/>
            <p:cNvSpPr>
              <a:spLocks/>
            </p:cNvSpPr>
            <p:nvPr/>
          </p:nvSpPr>
          <p:spPr bwMode="auto">
            <a:xfrm>
              <a:off x="2198851" y="2689187"/>
              <a:ext cx="26066" cy="28962"/>
            </a:xfrm>
            <a:custGeom>
              <a:avLst/>
              <a:gdLst/>
              <a:ahLst/>
              <a:cxnLst>
                <a:cxn ang="0">
                  <a:pos x="3" y="0"/>
                </a:cxn>
                <a:cxn ang="0">
                  <a:pos x="8" y="0"/>
                </a:cxn>
                <a:cxn ang="0">
                  <a:pos x="15" y="11"/>
                </a:cxn>
                <a:cxn ang="0">
                  <a:pos x="18" y="14"/>
                </a:cxn>
                <a:cxn ang="0">
                  <a:pos x="18" y="18"/>
                </a:cxn>
                <a:cxn ang="0">
                  <a:pos x="16" y="20"/>
                </a:cxn>
                <a:cxn ang="0">
                  <a:pos x="13" y="20"/>
                </a:cxn>
                <a:cxn ang="0">
                  <a:pos x="10" y="20"/>
                </a:cxn>
                <a:cxn ang="0">
                  <a:pos x="7" y="19"/>
                </a:cxn>
                <a:cxn ang="0">
                  <a:pos x="4" y="17"/>
                </a:cxn>
                <a:cxn ang="0">
                  <a:pos x="1" y="14"/>
                </a:cxn>
                <a:cxn ang="0">
                  <a:pos x="0" y="10"/>
                </a:cxn>
                <a:cxn ang="0">
                  <a:pos x="0" y="5"/>
                </a:cxn>
                <a:cxn ang="0">
                  <a:pos x="0" y="1"/>
                </a:cxn>
                <a:cxn ang="0">
                  <a:pos x="1" y="1"/>
                </a:cxn>
                <a:cxn ang="0">
                  <a:pos x="3" y="0"/>
                </a:cxn>
              </a:cxnLst>
              <a:rect l="0" t="0" r="r" b="b"/>
              <a:pathLst>
                <a:path w="18" h="20">
                  <a:moveTo>
                    <a:pt x="3" y="0"/>
                  </a:moveTo>
                  <a:lnTo>
                    <a:pt x="8" y="0"/>
                  </a:lnTo>
                  <a:lnTo>
                    <a:pt x="15" y="11"/>
                  </a:lnTo>
                  <a:lnTo>
                    <a:pt x="18" y="14"/>
                  </a:lnTo>
                  <a:lnTo>
                    <a:pt x="18" y="18"/>
                  </a:lnTo>
                  <a:lnTo>
                    <a:pt x="16" y="20"/>
                  </a:lnTo>
                  <a:lnTo>
                    <a:pt x="13" y="20"/>
                  </a:lnTo>
                  <a:lnTo>
                    <a:pt x="10" y="20"/>
                  </a:lnTo>
                  <a:lnTo>
                    <a:pt x="7" y="19"/>
                  </a:lnTo>
                  <a:lnTo>
                    <a:pt x="4" y="17"/>
                  </a:lnTo>
                  <a:lnTo>
                    <a:pt x="1" y="14"/>
                  </a:lnTo>
                  <a:lnTo>
                    <a:pt x="0" y="10"/>
                  </a:lnTo>
                  <a:lnTo>
                    <a:pt x="0" y="5"/>
                  </a:lnTo>
                  <a:lnTo>
                    <a:pt x="0" y="1"/>
                  </a:lnTo>
                  <a:lnTo>
                    <a:pt x="1" y="1"/>
                  </a:lnTo>
                  <a:lnTo>
                    <a:pt x="3"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11" name="Freeform 114"/>
            <p:cNvSpPr>
              <a:spLocks/>
            </p:cNvSpPr>
            <p:nvPr/>
          </p:nvSpPr>
          <p:spPr bwMode="auto">
            <a:xfrm>
              <a:off x="2230709" y="2683394"/>
              <a:ext cx="120195" cy="40547"/>
            </a:xfrm>
            <a:custGeom>
              <a:avLst/>
              <a:gdLst/>
              <a:ahLst/>
              <a:cxnLst>
                <a:cxn ang="0">
                  <a:pos x="4" y="0"/>
                </a:cxn>
                <a:cxn ang="0">
                  <a:pos x="6" y="0"/>
                </a:cxn>
                <a:cxn ang="0">
                  <a:pos x="12" y="1"/>
                </a:cxn>
                <a:cxn ang="0">
                  <a:pos x="17" y="2"/>
                </a:cxn>
                <a:cxn ang="0">
                  <a:pos x="22" y="4"/>
                </a:cxn>
                <a:cxn ang="0">
                  <a:pos x="32" y="14"/>
                </a:cxn>
                <a:cxn ang="0">
                  <a:pos x="38" y="18"/>
                </a:cxn>
                <a:cxn ang="0">
                  <a:pos x="38" y="18"/>
                </a:cxn>
                <a:cxn ang="0">
                  <a:pos x="38" y="17"/>
                </a:cxn>
                <a:cxn ang="0">
                  <a:pos x="38" y="16"/>
                </a:cxn>
                <a:cxn ang="0">
                  <a:pos x="38" y="15"/>
                </a:cxn>
                <a:cxn ang="0">
                  <a:pos x="38" y="15"/>
                </a:cxn>
                <a:cxn ang="0">
                  <a:pos x="50" y="17"/>
                </a:cxn>
                <a:cxn ang="0">
                  <a:pos x="50" y="16"/>
                </a:cxn>
                <a:cxn ang="0">
                  <a:pos x="56" y="13"/>
                </a:cxn>
                <a:cxn ang="0">
                  <a:pos x="62" y="13"/>
                </a:cxn>
                <a:cxn ang="0">
                  <a:pos x="68" y="13"/>
                </a:cxn>
                <a:cxn ang="0">
                  <a:pos x="74" y="16"/>
                </a:cxn>
                <a:cxn ang="0">
                  <a:pos x="79" y="20"/>
                </a:cxn>
                <a:cxn ang="0">
                  <a:pos x="83" y="25"/>
                </a:cxn>
                <a:cxn ang="0">
                  <a:pos x="83" y="27"/>
                </a:cxn>
                <a:cxn ang="0">
                  <a:pos x="81" y="28"/>
                </a:cxn>
                <a:cxn ang="0">
                  <a:pos x="78" y="28"/>
                </a:cxn>
                <a:cxn ang="0">
                  <a:pos x="75" y="27"/>
                </a:cxn>
                <a:cxn ang="0">
                  <a:pos x="72" y="27"/>
                </a:cxn>
                <a:cxn ang="0">
                  <a:pos x="69" y="27"/>
                </a:cxn>
                <a:cxn ang="0">
                  <a:pos x="68" y="26"/>
                </a:cxn>
                <a:cxn ang="0">
                  <a:pos x="68" y="25"/>
                </a:cxn>
                <a:cxn ang="0">
                  <a:pos x="67" y="24"/>
                </a:cxn>
                <a:cxn ang="0">
                  <a:pos x="67" y="23"/>
                </a:cxn>
                <a:cxn ang="0">
                  <a:pos x="66" y="23"/>
                </a:cxn>
                <a:cxn ang="0">
                  <a:pos x="65" y="22"/>
                </a:cxn>
                <a:cxn ang="0">
                  <a:pos x="64" y="23"/>
                </a:cxn>
                <a:cxn ang="0">
                  <a:pos x="64" y="26"/>
                </a:cxn>
                <a:cxn ang="0">
                  <a:pos x="63" y="27"/>
                </a:cxn>
                <a:cxn ang="0">
                  <a:pos x="62" y="28"/>
                </a:cxn>
                <a:cxn ang="0">
                  <a:pos x="62" y="28"/>
                </a:cxn>
                <a:cxn ang="0">
                  <a:pos x="61" y="27"/>
                </a:cxn>
                <a:cxn ang="0">
                  <a:pos x="60" y="27"/>
                </a:cxn>
                <a:cxn ang="0">
                  <a:pos x="58" y="26"/>
                </a:cxn>
                <a:cxn ang="0">
                  <a:pos x="34" y="19"/>
                </a:cxn>
                <a:cxn ang="0">
                  <a:pos x="22" y="15"/>
                </a:cxn>
                <a:cxn ang="0">
                  <a:pos x="21" y="15"/>
                </a:cxn>
                <a:cxn ang="0">
                  <a:pos x="21" y="14"/>
                </a:cxn>
                <a:cxn ang="0">
                  <a:pos x="20" y="12"/>
                </a:cxn>
                <a:cxn ang="0">
                  <a:pos x="20" y="11"/>
                </a:cxn>
                <a:cxn ang="0">
                  <a:pos x="19" y="9"/>
                </a:cxn>
                <a:cxn ang="0">
                  <a:pos x="17" y="7"/>
                </a:cxn>
                <a:cxn ang="0">
                  <a:pos x="8" y="7"/>
                </a:cxn>
                <a:cxn ang="0">
                  <a:pos x="5" y="7"/>
                </a:cxn>
                <a:cxn ang="0">
                  <a:pos x="2" y="6"/>
                </a:cxn>
                <a:cxn ang="0">
                  <a:pos x="0" y="3"/>
                </a:cxn>
                <a:cxn ang="0">
                  <a:pos x="1" y="2"/>
                </a:cxn>
                <a:cxn ang="0">
                  <a:pos x="3" y="0"/>
                </a:cxn>
                <a:cxn ang="0">
                  <a:pos x="4" y="0"/>
                </a:cxn>
              </a:cxnLst>
              <a:rect l="0" t="0" r="r" b="b"/>
              <a:pathLst>
                <a:path w="83" h="28">
                  <a:moveTo>
                    <a:pt x="4" y="0"/>
                  </a:moveTo>
                  <a:lnTo>
                    <a:pt x="6" y="0"/>
                  </a:lnTo>
                  <a:lnTo>
                    <a:pt x="12" y="1"/>
                  </a:lnTo>
                  <a:lnTo>
                    <a:pt x="17" y="2"/>
                  </a:lnTo>
                  <a:lnTo>
                    <a:pt x="22" y="4"/>
                  </a:lnTo>
                  <a:lnTo>
                    <a:pt x="32" y="14"/>
                  </a:lnTo>
                  <a:lnTo>
                    <a:pt x="38" y="18"/>
                  </a:lnTo>
                  <a:lnTo>
                    <a:pt x="38" y="18"/>
                  </a:lnTo>
                  <a:lnTo>
                    <a:pt x="38" y="17"/>
                  </a:lnTo>
                  <a:lnTo>
                    <a:pt x="38" y="16"/>
                  </a:lnTo>
                  <a:lnTo>
                    <a:pt x="38" y="15"/>
                  </a:lnTo>
                  <a:lnTo>
                    <a:pt x="38" y="15"/>
                  </a:lnTo>
                  <a:lnTo>
                    <a:pt x="50" y="17"/>
                  </a:lnTo>
                  <a:lnTo>
                    <a:pt x="50" y="16"/>
                  </a:lnTo>
                  <a:lnTo>
                    <a:pt x="56" y="13"/>
                  </a:lnTo>
                  <a:lnTo>
                    <a:pt x="62" y="13"/>
                  </a:lnTo>
                  <a:lnTo>
                    <a:pt x="68" y="13"/>
                  </a:lnTo>
                  <a:lnTo>
                    <a:pt x="74" y="16"/>
                  </a:lnTo>
                  <a:lnTo>
                    <a:pt x="79" y="20"/>
                  </a:lnTo>
                  <a:lnTo>
                    <a:pt x="83" y="25"/>
                  </a:lnTo>
                  <a:lnTo>
                    <a:pt x="83" y="27"/>
                  </a:lnTo>
                  <a:lnTo>
                    <a:pt x="81" y="28"/>
                  </a:lnTo>
                  <a:lnTo>
                    <a:pt x="78" y="28"/>
                  </a:lnTo>
                  <a:lnTo>
                    <a:pt x="75" y="27"/>
                  </a:lnTo>
                  <a:lnTo>
                    <a:pt x="72" y="27"/>
                  </a:lnTo>
                  <a:lnTo>
                    <a:pt x="69" y="27"/>
                  </a:lnTo>
                  <a:lnTo>
                    <a:pt x="68" y="26"/>
                  </a:lnTo>
                  <a:lnTo>
                    <a:pt x="68" y="25"/>
                  </a:lnTo>
                  <a:lnTo>
                    <a:pt x="67" y="24"/>
                  </a:lnTo>
                  <a:lnTo>
                    <a:pt x="67" y="23"/>
                  </a:lnTo>
                  <a:lnTo>
                    <a:pt x="66" y="23"/>
                  </a:lnTo>
                  <a:lnTo>
                    <a:pt x="65" y="22"/>
                  </a:lnTo>
                  <a:lnTo>
                    <a:pt x="64" y="23"/>
                  </a:lnTo>
                  <a:lnTo>
                    <a:pt x="64" y="26"/>
                  </a:lnTo>
                  <a:lnTo>
                    <a:pt x="63" y="27"/>
                  </a:lnTo>
                  <a:lnTo>
                    <a:pt x="62" y="28"/>
                  </a:lnTo>
                  <a:lnTo>
                    <a:pt x="62" y="28"/>
                  </a:lnTo>
                  <a:lnTo>
                    <a:pt x="61" y="27"/>
                  </a:lnTo>
                  <a:lnTo>
                    <a:pt x="60" y="27"/>
                  </a:lnTo>
                  <a:lnTo>
                    <a:pt x="58" y="26"/>
                  </a:lnTo>
                  <a:lnTo>
                    <a:pt x="34" y="19"/>
                  </a:lnTo>
                  <a:lnTo>
                    <a:pt x="22" y="15"/>
                  </a:lnTo>
                  <a:lnTo>
                    <a:pt x="21" y="15"/>
                  </a:lnTo>
                  <a:lnTo>
                    <a:pt x="21" y="14"/>
                  </a:lnTo>
                  <a:lnTo>
                    <a:pt x="20" y="12"/>
                  </a:lnTo>
                  <a:lnTo>
                    <a:pt x="20" y="11"/>
                  </a:lnTo>
                  <a:lnTo>
                    <a:pt x="19" y="9"/>
                  </a:lnTo>
                  <a:lnTo>
                    <a:pt x="17" y="7"/>
                  </a:lnTo>
                  <a:lnTo>
                    <a:pt x="8" y="7"/>
                  </a:lnTo>
                  <a:lnTo>
                    <a:pt x="5" y="7"/>
                  </a:lnTo>
                  <a:lnTo>
                    <a:pt x="2" y="6"/>
                  </a:lnTo>
                  <a:lnTo>
                    <a:pt x="0" y="3"/>
                  </a:lnTo>
                  <a:lnTo>
                    <a:pt x="1" y="2"/>
                  </a:lnTo>
                  <a:lnTo>
                    <a:pt x="3" y="0"/>
                  </a:lnTo>
                  <a:lnTo>
                    <a:pt x="4"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12" name="Freeform 115"/>
            <p:cNvSpPr>
              <a:spLocks noEditPoints="1"/>
            </p:cNvSpPr>
            <p:nvPr/>
          </p:nvSpPr>
          <p:spPr bwMode="auto">
            <a:xfrm>
              <a:off x="2153958" y="2686290"/>
              <a:ext cx="2896" cy="7241"/>
            </a:xfrm>
            <a:custGeom>
              <a:avLst/>
              <a:gdLst/>
              <a:ahLst/>
              <a:cxnLst>
                <a:cxn ang="0">
                  <a:pos x="1" y="3"/>
                </a:cxn>
                <a:cxn ang="0">
                  <a:pos x="0" y="5"/>
                </a:cxn>
                <a:cxn ang="0">
                  <a:pos x="0" y="4"/>
                </a:cxn>
                <a:cxn ang="0">
                  <a:pos x="1" y="3"/>
                </a:cxn>
                <a:cxn ang="0">
                  <a:pos x="2" y="0"/>
                </a:cxn>
                <a:cxn ang="0">
                  <a:pos x="1" y="3"/>
                </a:cxn>
                <a:cxn ang="0">
                  <a:pos x="2" y="0"/>
                </a:cxn>
              </a:cxnLst>
              <a:rect l="0" t="0" r="r" b="b"/>
              <a:pathLst>
                <a:path w="2" h="5">
                  <a:moveTo>
                    <a:pt x="1" y="3"/>
                  </a:moveTo>
                  <a:lnTo>
                    <a:pt x="0" y="5"/>
                  </a:lnTo>
                  <a:lnTo>
                    <a:pt x="0" y="4"/>
                  </a:lnTo>
                  <a:lnTo>
                    <a:pt x="1" y="3"/>
                  </a:lnTo>
                  <a:close/>
                  <a:moveTo>
                    <a:pt x="2" y="0"/>
                  </a:moveTo>
                  <a:lnTo>
                    <a:pt x="1" y="3"/>
                  </a:lnTo>
                  <a:lnTo>
                    <a:pt x="2"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13" name="Freeform 116"/>
            <p:cNvSpPr>
              <a:spLocks noEditPoints="1"/>
            </p:cNvSpPr>
            <p:nvPr/>
          </p:nvSpPr>
          <p:spPr bwMode="auto">
            <a:xfrm>
              <a:off x="2156855" y="2680498"/>
              <a:ext cx="2896" cy="4345"/>
            </a:xfrm>
            <a:custGeom>
              <a:avLst/>
              <a:gdLst/>
              <a:ahLst/>
              <a:cxnLst>
                <a:cxn ang="0">
                  <a:pos x="1" y="1"/>
                </a:cxn>
                <a:cxn ang="0">
                  <a:pos x="1" y="2"/>
                </a:cxn>
                <a:cxn ang="0">
                  <a:pos x="0" y="3"/>
                </a:cxn>
                <a:cxn ang="0">
                  <a:pos x="1" y="1"/>
                </a:cxn>
                <a:cxn ang="0">
                  <a:pos x="2" y="0"/>
                </a:cxn>
                <a:cxn ang="0">
                  <a:pos x="2" y="1"/>
                </a:cxn>
                <a:cxn ang="0">
                  <a:pos x="1" y="1"/>
                </a:cxn>
                <a:cxn ang="0">
                  <a:pos x="2" y="0"/>
                </a:cxn>
              </a:cxnLst>
              <a:rect l="0" t="0" r="r" b="b"/>
              <a:pathLst>
                <a:path w="2" h="3">
                  <a:moveTo>
                    <a:pt x="1" y="1"/>
                  </a:moveTo>
                  <a:lnTo>
                    <a:pt x="1" y="2"/>
                  </a:lnTo>
                  <a:lnTo>
                    <a:pt x="0" y="3"/>
                  </a:lnTo>
                  <a:lnTo>
                    <a:pt x="1" y="1"/>
                  </a:lnTo>
                  <a:close/>
                  <a:moveTo>
                    <a:pt x="2" y="0"/>
                  </a:moveTo>
                  <a:lnTo>
                    <a:pt x="2" y="1"/>
                  </a:lnTo>
                  <a:lnTo>
                    <a:pt x="1" y="1"/>
                  </a:lnTo>
                  <a:lnTo>
                    <a:pt x="2"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14" name="Freeform 117"/>
            <p:cNvSpPr>
              <a:spLocks/>
            </p:cNvSpPr>
            <p:nvPr/>
          </p:nvSpPr>
          <p:spPr bwMode="auto">
            <a:xfrm>
              <a:off x="2110515" y="2689187"/>
              <a:ext cx="62270" cy="30411"/>
            </a:xfrm>
            <a:custGeom>
              <a:avLst/>
              <a:gdLst/>
              <a:ahLst/>
              <a:cxnLst>
                <a:cxn ang="0">
                  <a:pos x="14" y="0"/>
                </a:cxn>
                <a:cxn ang="0">
                  <a:pos x="17" y="3"/>
                </a:cxn>
                <a:cxn ang="0">
                  <a:pos x="20" y="6"/>
                </a:cxn>
                <a:cxn ang="0">
                  <a:pos x="23" y="9"/>
                </a:cxn>
                <a:cxn ang="0">
                  <a:pos x="26" y="10"/>
                </a:cxn>
                <a:cxn ang="0">
                  <a:pos x="28" y="9"/>
                </a:cxn>
                <a:cxn ang="0">
                  <a:pos x="29" y="8"/>
                </a:cxn>
                <a:cxn ang="0">
                  <a:pos x="29" y="7"/>
                </a:cxn>
                <a:cxn ang="0">
                  <a:pos x="30" y="5"/>
                </a:cxn>
                <a:cxn ang="0">
                  <a:pos x="30" y="3"/>
                </a:cxn>
                <a:cxn ang="0">
                  <a:pos x="31" y="4"/>
                </a:cxn>
                <a:cxn ang="0">
                  <a:pos x="33" y="6"/>
                </a:cxn>
                <a:cxn ang="0">
                  <a:pos x="37" y="6"/>
                </a:cxn>
                <a:cxn ang="0">
                  <a:pos x="40" y="8"/>
                </a:cxn>
                <a:cxn ang="0">
                  <a:pos x="43" y="10"/>
                </a:cxn>
                <a:cxn ang="0">
                  <a:pos x="43" y="11"/>
                </a:cxn>
                <a:cxn ang="0">
                  <a:pos x="43" y="12"/>
                </a:cxn>
                <a:cxn ang="0">
                  <a:pos x="42" y="13"/>
                </a:cxn>
                <a:cxn ang="0">
                  <a:pos x="41" y="14"/>
                </a:cxn>
                <a:cxn ang="0">
                  <a:pos x="40" y="15"/>
                </a:cxn>
                <a:cxn ang="0">
                  <a:pos x="39" y="16"/>
                </a:cxn>
                <a:cxn ang="0">
                  <a:pos x="38" y="16"/>
                </a:cxn>
                <a:cxn ang="0">
                  <a:pos x="33" y="16"/>
                </a:cxn>
                <a:cxn ang="0">
                  <a:pos x="24" y="15"/>
                </a:cxn>
                <a:cxn ang="0">
                  <a:pos x="18" y="17"/>
                </a:cxn>
                <a:cxn ang="0">
                  <a:pos x="14" y="19"/>
                </a:cxn>
                <a:cxn ang="0">
                  <a:pos x="9" y="21"/>
                </a:cxn>
                <a:cxn ang="0">
                  <a:pos x="4" y="20"/>
                </a:cxn>
                <a:cxn ang="0">
                  <a:pos x="3" y="19"/>
                </a:cxn>
                <a:cxn ang="0">
                  <a:pos x="12" y="15"/>
                </a:cxn>
                <a:cxn ang="0">
                  <a:pos x="15" y="13"/>
                </a:cxn>
                <a:cxn ang="0">
                  <a:pos x="15" y="11"/>
                </a:cxn>
                <a:cxn ang="0">
                  <a:pos x="14" y="10"/>
                </a:cxn>
                <a:cxn ang="0">
                  <a:pos x="12" y="10"/>
                </a:cxn>
                <a:cxn ang="0">
                  <a:pos x="8" y="11"/>
                </a:cxn>
                <a:cxn ang="0">
                  <a:pos x="5" y="12"/>
                </a:cxn>
                <a:cxn ang="0">
                  <a:pos x="2" y="12"/>
                </a:cxn>
                <a:cxn ang="0">
                  <a:pos x="1" y="12"/>
                </a:cxn>
                <a:cxn ang="0">
                  <a:pos x="2" y="12"/>
                </a:cxn>
                <a:cxn ang="0">
                  <a:pos x="2" y="11"/>
                </a:cxn>
                <a:cxn ang="0">
                  <a:pos x="2" y="11"/>
                </a:cxn>
                <a:cxn ang="0">
                  <a:pos x="2" y="10"/>
                </a:cxn>
                <a:cxn ang="0">
                  <a:pos x="2" y="10"/>
                </a:cxn>
                <a:cxn ang="0">
                  <a:pos x="0" y="10"/>
                </a:cxn>
                <a:cxn ang="0">
                  <a:pos x="3" y="7"/>
                </a:cxn>
                <a:cxn ang="0">
                  <a:pos x="7" y="5"/>
                </a:cxn>
                <a:cxn ang="0">
                  <a:pos x="11" y="2"/>
                </a:cxn>
                <a:cxn ang="0">
                  <a:pos x="13" y="1"/>
                </a:cxn>
                <a:cxn ang="0">
                  <a:pos x="14" y="0"/>
                </a:cxn>
              </a:cxnLst>
              <a:rect l="0" t="0" r="r" b="b"/>
              <a:pathLst>
                <a:path w="43" h="21">
                  <a:moveTo>
                    <a:pt x="14" y="0"/>
                  </a:moveTo>
                  <a:lnTo>
                    <a:pt x="17" y="3"/>
                  </a:lnTo>
                  <a:lnTo>
                    <a:pt x="20" y="6"/>
                  </a:lnTo>
                  <a:lnTo>
                    <a:pt x="23" y="9"/>
                  </a:lnTo>
                  <a:lnTo>
                    <a:pt x="26" y="10"/>
                  </a:lnTo>
                  <a:lnTo>
                    <a:pt x="28" y="9"/>
                  </a:lnTo>
                  <a:lnTo>
                    <a:pt x="29" y="8"/>
                  </a:lnTo>
                  <a:lnTo>
                    <a:pt x="29" y="7"/>
                  </a:lnTo>
                  <a:lnTo>
                    <a:pt x="30" y="5"/>
                  </a:lnTo>
                  <a:lnTo>
                    <a:pt x="30" y="3"/>
                  </a:lnTo>
                  <a:lnTo>
                    <a:pt x="31" y="4"/>
                  </a:lnTo>
                  <a:lnTo>
                    <a:pt x="33" y="6"/>
                  </a:lnTo>
                  <a:lnTo>
                    <a:pt x="37" y="6"/>
                  </a:lnTo>
                  <a:lnTo>
                    <a:pt x="40" y="8"/>
                  </a:lnTo>
                  <a:lnTo>
                    <a:pt x="43" y="10"/>
                  </a:lnTo>
                  <a:lnTo>
                    <a:pt x="43" y="11"/>
                  </a:lnTo>
                  <a:lnTo>
                    <a:pt x="43" y="12"/>
                  </a:lnTo>
                  <a:lnTo>
                    <a:pt x="42" y="13"/>
                  </a:lnTo>
                  <a:lnTo>
                    <a:pt x="41" y="14"/>
                  </a:lnTo>
                  <a:lnTo>
                    <a:pt x="40" y="15"/>
                  </a:lnTo>
                  <a:lnTo>
                    <a:pt x="39" y="16"/>
                  </a:lnTo>
                  <a:lnTo>
                    <a:pt x="38" y="16"/>
                  </a:lnTo>
                  <a:lnTo>
                    <a:pt x="33" y="16"/>
                  </a:lnTo>
                  <a:lnTo>
                    <a:pt x="24" y="15"/>
                  </a:lnTo>
                  <a:lnTo>
                    <a:pt x="18" y="17"/>
                  </a:lnTo>
                  <a:lnTo>
                    <a:pt x="14" y="19"/>
                  </a:lnTo>
                  <a:lnTo>
                    <a:pt x="9" y="21"/>
                  </a:lnTo>
                  <a:lnTo>
                    <a:pt x="4" y="20"/>
                  </a:lnTo>
                  <a:lnTo>
                    <a:pt x="3" y="19"/>
                  </a:lnTo>
                  <a:lnTo>
                    <a:pt x="12" y="15"/>
                  </a:lnTo>
                  <a:lnTo>
                    <a:pt x="15" y="13"/>
                  </a:lnTo>
                  <a:lnTo>
                    <a:pt x="15" y="11"/>
                  </a:lnTo>
                  <a:lnTo>
                    <a:pt x="14" y="10"/>
                  </a:lnTo>
                  <a:lnTo>
                    <a:pt x="12" y="10"/>
                  </a:lnTo>
                  <a:lnTo>
                    <a:pt x="8" y="11"/>
                  </a:lnTo>
                  <a:lnTo>
                    <a:pt x="5" y="12"/>
                  </a:lnTo>
                  <a:lnTo>
                    <a:pt x="2" y="12"/>
                  </a:lnTo>
                  <a:lnTo>
                    <a:pt x="1" y="12"/>
                  </a:lnTo>
                  <a:lnTo>
                    <a:pt x="2" y="12"/>
                  </a:lnTo>
                  <a:lnTo>
                    <a:pt x="2" y="11"/>
                  </a:lnTo>
                  <a:lnTo>
                    <a:pt x="2" y="11"/>
                  </a:lnTo>
                  <a:lnTo>
                    <a:pt x="2" y="10"/>
                  </a:lnTo>
                  <a:lnTo>
                    <a:pt x="2" y="10"/>
                  </a:lnTo>
                  <a:lnTo>
                    <a:pt x="0" y="10"/>
                  </a:lnTo>
                  <a:lnTo>
                    <a:pt x="3" y="7"/>
                  </a:lnTo>
                  <a:lnTo>
                    <a:pt x="7" y="5"/>
                  </a:lnTo>
                  <a:lnTo>
                    <a:pt x="11" y="2"/>
                  </a:lnTo>
                  <a:lnTo>
                    <a:pt x="13" y="1"/>
                  </a:lnTo>
                  <a:lnTo>
                    <a:pt x="14"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15" name="Freeform 118"/>
            <p:cNvSpPr>
              <a:spLocks/>
            </p:cNvSpPr>
            <p:nvPr/>
          </p:nvSpPr>
          <p:spPr bwMode="auto">
            <a:xfrm>
              <a:off x="1941085" y="2489346"/>
              <a:ext cx="43444" cy="11585"/>
            </a:xfrm>
            <a:custGeom>
              <a:avLst/>
              <a:gdLst/>
              <a:ahLst/>
              <a:cxnLst>
                <a:cxn ang="0">
                  <a:pos x="22" y="0"/>
                </a:cxn>
                <a:cxn ang="0">
                  <a:pos x="30" y="0"/>
                </a:cxn>
                <a:cxn ang="0">
                  <a:pos x="29" y="0"/>
                </a:cxn>
                <a:cxn ang="0">
                  <a:pos x="26" y="0"/>
                </a:cxn>
                <a:cxn ang="0">
                  <a:pos x="23" y="1"/>
                </a:cxn>
                <a:cxn ang="0">
                  <a:pos x="19" y="2"/>
                </a:cxn>
                <a:cxn ang="0">
                  <a:pos x="17" y="2"/>
                </a:cxn>
                <a:cxn ang="0">
                  <a:pos x="10" y="5"/>
                </a:cxn>
                <a:cxn ang="0">
                  <a:pos x="3" y="8"/>
                </a:cxn>
                <a:cxn ang="0">
                  <a:pos x="1" y="8"/>
                </a:cxn>
                <a:cxn ang="0">
                  <a:pos x="0" y="7"/>
                </a:cxn>
                <a:cxn ang="0">
                  <a:pos x="0" y="6"/>
                </a:cxn>
                <a:cxn ang="0">
                  <a:pos x="2" y="5"/>
                </a:cxn>
                <a:cxn ang="0">
                  <a:pos x="5" y="3"/>
                </a:cxn>
                <a:cxn ang="0">
                  <a:pos x="7" y="2"/>
                </a:cxn>
                <a:cxn ang="0">
                  <a:pos x="8" y="2"/>
                </a:cxn>
                <a:cxn ang="0">
                  <a:pos x="15" y="1"/>
                </a:cxn>
                <a:cxn ang="0">
                  <a:pos x="22" y="0"/>
                </a:cxn>
              </a:cxnLst>
              <a:rect l="0" t="0" r="r" b="b"/>
              <a:pathLst>
                <a:path w="30" h="8">
                  <a:moveTo>
                    <a:pt x="22" y="0"/>
                  </a:moveTo>
                  <a:lnTo>
                    <a:pt x="30" y="0"/>
                  </a:lnTo>
                  <a:lnTo>
                    <a:pt x="29" y="0"/>
                  </a:lnTo>
                  <a:lnTo>
                    <a:pt x="26" y="0"/>
                  </a:lnTo>
                  <a:lnTo>
                    <a:pt x="23" y="1"/>
                  </a:lnTo>
                  <a:lnTo>
                    <a:pt x="19" y="2"/>
                  </a:lnTo>
                  <a:lnTo>
                    <a:pt x="17" y="2"/>
                  </a:lnTo>
                  <a:lnTo>
                    <a:pt x="10" y="5"/>
                  </a:lnTo>
                  <a:lnTo>
                    <a:pt x="3" y="8"/>
                  </a:lnTo>
                  <a:lnTo>
                    <a:pt x="1" y="8"/>
                  </a:lnTo>
                  <a:lnTo>
                    <a:pt x="0" y="7"/>
                  </a:lnTo>
                  <a:lnTo>
                    <a:pt x="0" y="6"/>
                  </a:lnTo>
                  <a:lnTo>
                    <a:pt x="2" y="5"/>
                  </a:lnTo>
                  <a:lnTo>
                    <a:pt x="5" y="3"/>
                  </a:lnTo>
                  <a:lnTo>
                    <a:pt x="7" y="2"/>
                  </a:lnTo>
                  <a:lnTo>
                    <a:pt x="8" y="2"/>
                  </a:lnTo>
                  <a:lnTo>
                    <a:pt x="15" y="1"/>
                  </a:lnTo>
                  <a:lnTo>
                    <a:pt x="22"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16" name="Freeform 119"/>
            <p:cNvSpPr>
              <a:spLocks/>
            </p:cNvSpPr>
            <p:nvPr/>
          </p:nvSpPr>
          <p:spPr bwMode="auto">
            <a:xfrm>
              <a:off x="1916466" y="2503827"/>
              <a:ext cx="27515" cy="8689"/>
            </a:xfrm>
            <a:custGeom>
              <a:avLst/>
              <a:gdLst/>
              <a:ahLst/>
              <a:cxnLst>
                <a:cxn ang="0">
                  <a:pos x="15" y="0"/>
                </a:cxn>
                <a:cxn ang="0">
                  <a:pos x="19" y="0"/>
                </a:cxn>
                <a:cxn ang="0">
                  <a:pos x="11" y="3"/>
                </a:cxn>
                <a:cxn ang="0">
                  <a:pos x="3" y="6"/>
                </a:cxn>
                <a:cxn ang="0">
                  <a:pos x="0" y="6"/>
                </a:cxn>
                <a:cxn ang="0">
                  <a:pos x="0" y="6"/>
                </a:cxn>
                <a:cxn ang="0">
                  <a:pos x="2" y="3"/>
                </a:cxn>
                <a:cxn ang="0">
                  <a:pos x="6" y="2"/>
                </a:cxn>
                <a:cxn ang="0">
                  <a:pos x="10" y="0"/>
                </a:cxn>
                <a:cxn ang="0">
                  <a:pos x="15" y="0"/>
                </a:cxn>
              </a:cxnLst>
              <a:rect l="0" t="0" r="r" b="b"/>
              <a:pathLst>
                <a:path w="19" h="6">
                  <a:moveTo>
                    <a:pt x="15" y="0"/>
                  </a:moveTo>
                  <a:lnTo>
                    <a:pt x="19" y="0"/>
                  </a:lnTo>
                  <a:lnTo>
                    <a:pt x="11" y="3"/>
                  </a:lnTo>
                  <a:lnTo>
                    <a:pt x="3" y="6"/>
                  </a:lnTo>
                  <a:lnTo>
                    <a:pt x="0" y="6"/>
                  </a:lnTo>
                  <a:lnTo>
                    <a:pt x="0" y="6"/>
                  </a:lnTo>
                  <a:lnTo>
                    <a:pt x="2" y="3"/>
                  </a:lnTo>
                  <a:lnTo>
                    <a:pt x="6" y="2"/>
                  </a:lnTo>
                  <a:lnTo>
                    <a:pt x="10" y="0"/>
                  </a:lnTo>
                  <a:lnTo>
                    <a:pt x="15"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17" name="Freeform 120"/>
            <p:cNvSpPr>
              <a:spLocks noEditPoints="1"/>
            </p:cNvSpPr>
            <p:nvPr/>
          </p:nvSpPr>
          <p:spPr bwMode="auto">
            <a:xfrm>
              <a:off x="1977287" y="2473416"/>
              <a:ext cx="2896" cy="1449"/>
            </a:xfrm>
            <a:custGeom>
              <a:avLst/>
              <a:gdLst/>
              <a:ahLst/>
              <a:cxnLst>
                <a:cxn ang="0">
                  <a:pos x="1" y="0"/>
                </a:cxn>
                <a:cxn ang="0">
                  <a:pos x="1" y="1"/>
                </a:cxn>
                <a:cxn ang="0">
                  <a:pos x="0" y="1"/>
                </a:cxn>
                <a:cxn ang="0">
                  <a:pos x="1" y="0"/>
                </a:cxn>
                <a:cxn ang="0">
                  <a:pos x="2" y="0"/>
                </a:cxn>
                <a:cxn ang="0">
                  <a:pos x="2" y="0"/>
                </a:cxn>
                <a:cxn ang="0">
                  <a:pos x="1" y="0"/>
                </a:cxn>
                <a:cxn ang="0">
                  <a:pos x="1" y="0"/>
                </a:cxn>
                <a:cxn ang="0">
                  <a:pos x="2" y="0"/>
                </a:cxn>
              </a:cxnLst>
              <a:rect l="0" t="0" r="r" b="b"/>
              <a:pathLst>
                <a:path w="2" h="1">
                  <a:moveTo>
                    <a:pt x="1" y="0"/>
                  </a:moveTo>
                  <a:lnTo>
                    <a:pt x="1" y="1"/>
                  </a:lnTo>
                  <a:lnTo>
                    <a:pt x="0" y="1"/>
                  </a:lnTo>
                  <a:lnTo>
                    <a:pt x="1" y="0"/>
                  </a:lnTo>
                  <a:close/>
                  <a:moveTo>
                    <a:pt x="2" y="0"/>
                  </a:moveTo>
                  <a:lnTo>
                    <a:pt x="2" y="0"/>
                  </a:lnTo>
                  <a:lnTo>
                    <a:pt x="1" y="0"/>
                  </a:lnTo>
                  <a:lnTo>
                    <a:pt x="1" y="0"/>
                  </a:lnTo>
                  <a:lnTo>
                    <a:pt x="2"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18" name="Freeform 121"/>
            <p:cNvSpPr>
              <a:spLocks/>
            </p:cNvSpPr>
            <p:nvPr/>
          </p:nvSpPr>
          <p:spPr bwMode="auto">
            <a:xfrm>
              <a:off x="1987425" y="2705116"/>
              <a:ext cx="99921" cy="60821"/>
            </a:xfrm>
            <a:custGeom>
              <a:avLst/>
              <a:gdLst/>
              <a:ahLst/>
              <a:cxnLst>
                <a:cxn ang="0">
                  <a:pos x="31" y="0"/>
                </a:cxn>
                <a:cxn ang="0">
                  <a:pos x="32" y="0"/>
                </a:cxn>
                <a:cxn ang="0">
                  <a:pos x="36" y="1"/>
                </a:cxn>
                <a:cxn ang="0">
                  <a:pos x="40" y="2"/>
                </a:cxn>
                <a:cxn ang="0">
                  <a:pos x="44" y="4"/>
                </a:cxn>
                <a:cxn ang="0">
                  <a:pos x="48" y="6"/>
                </a:cxn>
                <a:cxn ang="0">
                  <a:pos x="51" y="8"/>
                </a:cxn>
                <a:cxn ang="0">
                  <a:pos x="52" y="8"/>
                </a:cxn>
                <a:cxn ang="0">
                  <a:pos x="53" y="8"/>
                </a:cxn>
                <a:cxn ang="0">
                  <a:pos x="56" y="7"/>
                </a:cxn>
                <a:cxn ang="0">
                  <a:pos x="59" y="7"/>
                </a:cxn>
                <a:cxn ang="0">
                  <a:pos x="62" y="7"/>
                </a:cxn>
                <a:cxn ang="0">
                  <a:pos x="65" y="7"/>
                </a:cxn>
                <a:cxn ang="0">
                  <a:pos x="67" y="8"/>
                </a:cxn>
                <a:cxn ang="0">
                  <a:pos x="69" y="11"/>
                </a:cxn>
                <a:cxn ang="0">
                  <a:pos x="69" y="14"/>
                </a:cxn>
                <a:cxn ang="0">
                  <a:pos x="68" y="18"/>
                </a:cxn>
                <a:cxn ang="0">
                  <a:pos x="66" y="20"/>
                </a:cxn>
                <a:cxn ang="0">
                  <a:pos x="63" y="21"/>
                </a:cxn>
                <a:cxn ang="0">
                  <a:pos x="59" y="21"/>
                </a:cxn>
                <a:cxn ang="0">
                  <a:pos x="56" y="22"/>
                </a:cxn>
                <a:cxn ang="0">
                  <a:pos x="53" y="22"/>
                </a:cxn>
                <a:cxn ang="0">
                  <a:pos x="48" y="24"/>
                </a:cxn>
                <a:cxn ang="0">
                  <a:pos x="42" y="26"/>
                </a:cxn>
                <a:cxn ang="0">
                  <a:pos x="38" y="27"/>
                </a:cxn>
                <a:cxn ang="0">
                  <a:pos x="34" y="29"/>
                </a:cxn>
                <a:cxn ang="0">
                  <a:pos x="23" y="40"/>
                </a:cxn>
                <a:cxn ang="0">
                  <a:pos x="19" y="41"/>
                </a:cxn>
                <a:cxn ang="0">
                  <a:pos x="15" y="42"/>
                </a:cxn>
                <a:cxn ang="0">
                  <a:pos x="10" y="40"/>
                </a:cxn>
                <a:cxn ang="0">
                  <a:pos x="4" y="36"/>
                </a:cxn>
                <a:cxn ang="0">
                  <a:pos x="1" y="33"/>
                </a:cxn>
                <a:cxn ang="0">
                  <a:pos x="0" y="30"/>
                </a:cxn>
                <a:cxn ang="0">
                  <a:pos x="0" y="28"/>
                </a:cxn>
                <a:cxn ang="0">
                  <a:pos x="2" y="26"/>
                </a:cxn>
                <a:cxn ang="0">
                  <a:pos x="14" y="20"/>
                </a:cxn>
                <a:cxn ang="0">
                  <a:pos x="15" y="17"/>
                </a:cxn>
                <a:cxn ang="0">
                  <a:pos x="16" y="16"/>
                </a:cxn>
                <a:cxn ang="0">
                  <a:pos x="19" y="16"/>
                </a:cxn>
                <a:cxn ang="0">
                  <a:pos x="26" y="12"/>
                </a:cxn>
                <a:cxn ang="0">
                  <a:pos x="31" y="7"/>
                </a:cxn>
                <a:cxn ang="0">
                  <a:pos x="31" y="1"/>
                </a:cxn>
                <a:cxn ang="0">
                  <a:pos x="31" y="0"/>
                </a:cxn>
              </a:cxnLst>
              <a:rect l="0" t="0" r="r" b="b"/>
              <a:pathLst>
                <a:path w="69" h="42">
                  <a:moveTo>
                    <a:pt x="31" y="0"/>
                  </a:moveTo>
                  <a:lnTo>
                    <a:pt x="32" y="0"/>
                  </a:lnTo>
                  <a:lnTo>
                    <a:pt x="36" y="1"/>
                  </a:lnTo>
                  <a:lnTo>
                    <a:pt x="40" y="2"/>
                  </a:lnTo>
                  <a:lnTo>
                    <a:pt x="44" y="4"/>
                  </a:lnTo>
                  <a:lnTo>
                    <a:pt x="48" y="6"/>
                  </a:lnTo>
                  <a:lnTo>
                    <a:pt x="51" y="8"/>
                  </a:lnTo>
                  <a:lnTo>
                    <a:pt x="52" y="8"/>
                  </a:lnTo>
                  <a:lnTo>
                    <a:pt x="53" y="8"/>
                  </a:lnTo>
                  <a:lnTo>
                    <a:pt x="56" y="7"/>
                  </a:lnTo>
                  <a:lnTo>
                    <a:pt x="59" y="7"/>
                  </a:lnTo>
                  <a:lnTo>
                    <a:pt x="62" y="7"/>
                  </a:lnTo>
                  <a:lnTo>
                    <a:pt x="65" y="7"/>
                  </a:lnTo>
                  <a:lnTo>
                    <a:pt x="67" y="8"/>
                  </a:lnTo>
                  <a:lnTo>
                    <a:pt x="69" y="11"/>
                  </a:lnTo>
                  <a:lnTo>
                    <a:pt x="69" y="14"/>
                  </a:lnTo>
                  <a:lnTo>
                    <a:pt x="68" y="18"/>
                  </a:lnTo>
                  <a:lnTo>
                    <a:pt x="66" y="20"/>
                  </a:lnTo>
                  <a:lnTo>
                    <a:pt x="63" y="21"/>
                  </a:lnTo>
                  <a:lnTo>
                    <a:pt x="59" y="21"/>
                  </a:lnTo>
                  <a:lnTo>
                    <a:pt x="56" y="22"/>
                  </a:lnTo>
                  <a:lnTo>
                    <a:pt x="53" y="22"/>
                  </a:lnTo>
                  <a:lnTo>
                    <a:pt x="48" y="24"/>
                  </a:lnTo>
                  <a:lnTo>
                    <a:pt x="42" y="26"/>
                  </a:lnTo>
                  <a:lnTo>
                    <a:pt x="38" y="27"/>
                  </a:lnTo>
                  <a:lnTo>
                    <a:pt x="34" y="29"/>
                  </a:lnTo>
                  <a:lnTo>
                    <a:pt x="23" y="40"/>
                  </a:lnTo>
                  <a:lnTo>
                    <a:pt x="19" y="41"/>
                  </a:lnTo>
                  <a:lnTo>
                    <a:pt x="15" y="42"/>
                  </a:lnTo>
                  <a:lnTo>
                    <a:pt x="10" y="40"/>
                  </a:lnTo>
                  <a:lnTo>
                    <a:pt x="4" y="36"/>
                  </a:lnTo>
                  <a:lnTo>
                    <a:pt x="1" y="33"/>
                  </a:lnTo>
                  <a:lnTo>
                    <a:pt x="0" y="30"/>
                  </a:lnTo>
                  <a:lnTo>
                    <a:pt x="0" y="28"/>
                  </a:lnTo>
                  <a:lnTo>
                    <a:pt x="2" y="26"/>
                  </a:lnTo>
                  <a:lnTo>
                    <a:pt x="14" y="20"/>
                  </a:lnTo>
                  <a:lnTo>
                    <a:pt x="15" y="17"/>
                  </a:lnTo>
                  <a:lnTo>
                    <a:pt x="16" y="16"/>
                  </a:lnTo>
                  <a:lnTo>
                    <a:pt x="19" y="16"/>
                  </a:lnTo>
                  <a:lnTo>
                    <a:pt x="26" y="12"/>
                  </a:lnTo>
                  <a:lnTo>
                    <a:pt x="31" y="7"/>
                  </a:lnTo>
                  <a:lnTo>
                    <a:pt x="31" y="1"/>
                  </a:lnTo>
                  <a:lnTo>
                    <a:pt x="31"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19" name="Freeform 122"/>
            <p:cNvSpPr>
              <a:spLocks/>
            </p:cNvSpPr>
            <p:nvPr/>
          </p:nvSpPr>
          <p:spPr bwMode="auto">
            <a:xfrm>
              <a:off x="2177128" y="2734078"/>
              <a:ext cx="52132" cy="44892"/>
            </a:xfrm>
            <a:custGeom>
              <a:avLst/>
              <a:gdLst/>
              <a:ahLst/>
              <a:cxnLst>
                <a:cxn ang="0">
                  <a:pos x="19" y="0"/>
                </a:cxn>
                <a:cxn ang="0">
                  <a:pos x="21" y="5"/>
                </a:cxn>
                <a:cxn ang="0">
                  <a:pos x="22" y="9"/>
                </a:cxn>
                <a:cxn ang="0">
                  <a:pos x="25" y="12"/>
                </a:cxn>
                <a:cxn ang="0">
                  <a:pos x="27" y="14"/>
                </a:cxn>
                <a:cxn ang="0">
                  <a:pos x="29" y="14"/>
                </a:cxn>
                <a:cxn ang="0">
                  <a:pos x="31" y="13"/>
                </a:cxn>
                <a:cxn ang="0">
                  <a:pos x="35" y="11"/>
                </a:cxn>
                <a:cxn ang="0">
                  <a:pos x="36" y="11"/>
                </a:cxn>
                <a:cxn ang="0">
                  <a:pos x="36" y="12"/>
                </a:cxn>
                <a:cxn ang="0">
                  <a:pos x="36" y="15"/>
                </a:cxn>
                <a:cxn ang="0">
                  <a:pos x="36" y="20"/>
                </a:cxn>
                <a:cxn ang="0">
                  <a:pos x="35" y="28"/>
                </a:cxn>
                <a:cxn ang="0">
                  <a:pos x="34" y="30"/>
                </a:cxn>
                <a:cxn ang="0">
                  <a:pos x="31" y="31"/>
                </a:cxn>
                <a:cxn ang="0">
                  <a:pos x="29" y="30"/>
                </a:cxn>
                <a:cxn ang="0">
                  <a:pos x="24" y="28"/>
                </a:cxn>
                <a:cxn ang="0">
                  <a:pos x="21" y="28"/>
                </a:cxn>
                <a:cxn ang="0">
                  <a:pos x="18" y="28"/>
                </a:cxn>
                <a:cxn ang="0">
                  <a:pos x="15" y="28"/>
                </a:cxn>
                <a:cxn ang="0">
                  <a:pos x="13" y="26"/>
                </a:cxn>
                <a:cxn ang="0">
                  <a:pos x="13" y="25"/>
                </a:cxn>
                <a:cxn ang="0">
                  <a:pos x="12" y="23"/>
                </a:cxn>
                <a:cxn ang="0">
                  <a:pos x="11" y="22"/>
                </a:cxn>
                <a:cxn ang="0">
                  <a:pos x="8" y="20"/>
                </a:cxn>
                <a:cxn ang="0">
                  <a:pos x="4" y="18"/>
                </a:cxn>
                <a:cxn ang="0">
                  <a:pos x="0" y="15"/>
                </a:cxn>
                <a:cxn ang="0">
                  <a:pos x="0" y="14"/>
                </a:cxn>
                <a:cxn ang="0">
                  <a:pos x="1" y="12"/>
                </a:cxn>
                <a:cxn ang="0">
                  <a:pos x="2" y="11"/>
                </a:cxn>
                <a:cxn ang="0">
                  <a:pos x="3" y="10"/>
                </a:cxn>
                <a:cxn ang="0">
                  <a:pos x="4" y="10"/>
                </a:cxn>
                <a:cxn ang="0">
                  <a:pos x="6" y="11"/>
                </a:cxn>
                <a:cxn ang="0">
                  <a:pos x="7" y="12"/>
                </a:cxn>
                <a:cxn ang="0">
                  <a:pos x="7" y="14"/>
                </a:cxn>
                <a:cxn ang="0">
                  <a:pos x="8" y="15"/>
                </a:cxn>
                <a:cxn ang="0">
                  <a:pos x="10" y="16"/>
                </a:cxn>
                <a:cxn ang="0">
                  <a:pos x="13" y="15"/>
                </a:cxn>
                <a:cxn ang="0">
                  <a:pos x="15" y="12"/>
                </a:cxn>
                <a:cxn ang="0">
                  <a:pos x="16" y="8"/>
                </a:cxn>
                <a:cxn ang="0">
                  <a:pos x="18" y="5"/>
                </a:cxn>
                <a:cxn ang="0">
                  <a:pos x="19" y="1"/>
                </a:cxn>
                <a:cxn ang="0">
                  <a:pos x="19" y="0"/>
                </a:cxn>
              </a:cxnLst>
              <a:rect l="0" t="0" r="r" b="b"/>
              <a:pathLst>
                <a:path w="36" h="31">
                  <a:moveTo>
                    <a:pt x="19" y="0"/>
                  </a:moveTo>
                  <a:lnTo>
                    <a:pt x="21" y="5"/>
                  </a:lnTo>
                  <a:lnTo>
                    <a:pt x="22" y="9"/>
                  </a:lnTo>
                  <a:lnTo>
                    <a:pt x="25" y="12"/>
                  </a:lnTo>
                  <a:lnTo>
                    <a:pt x="27" y="14"/>
                  </a:lnTo>
                  <a:lnTo>
                    <a:pt x="29" y="14"/>
                  </a:lnTo>
                  <a:lnTo>
                    <a:pt x="31" y="13"/>
                  </a:lnTo>
                  <a:lnTo>
                    <a:pt x="35" y="11"/>
                  </a:lnTo>
                  <a:lnTo>
                    <a:pt x="36" y="11"/>
                  </a:lnTo>
                  <a:lnTo>
                    <a:pt x="36" y="12"/>
                  </a:lnTo>
                  <a:lnTo>
                    <a:pt x="36" y="15"/>
                  </a:lnTo>
                  <a:lnTo>
                    <a:pt x="36" y="20"/>
                  </a:lnTo>
                  <a:lnTo>
                    <a:pt x="35" y="28"/>
                  </a:lnTo>
                  <a:lnTo>
                    <a:pt x="34" y="30"/>
                  </a:lnTo>
                  <a:lnTo>
                    <a:pt x="31" y="31"/>
                  </a:lnTo>
                  <a:lnTo>
                    <a:pt x="29" y="30"/>
                  </a:lnTo>
                  <a:lnTo>
                    <a:pt x="24" y="28"/>
                  </a:lnTo>
                  <a:lnTo>
                    <a:pt x="21" y="28"/>
                  </a:lnTo>
                  <a:lnTo>
                    <a:pt x="18" y="28"/>
                  </a:lnTo>
                  <a:lnTo>
                    <a:pt x="15" y="28"/>
                  </a:lnTo>
                  <a:lnTo>
                    <a:pt x="13" y="26"/>
                  </a:lnTo>
                  <a:lnTo>
                    <a:pt x="13" y="25"/>
                  </a:lnTo>
                  <a:lnTo>
                    <a:pt x="12" y="23"/>
                  </a:lnTo>
                  <a:lnTo>
                    <a:pt x="11" y="22"/>
                  </a:lnTo>
                  <a:lnTo>
                    <a:pt x="8" y="20"/>
                  </a:lnTo>
                  <a:lnTo>
                    <a:pt x="4" y="18"/>
                  </a:lnTo>
                  <a:lnTo>
                    <a:pt x="0" y="15"/>
                  </a:lnTo>
                  <a:lnTo>
                    <a:pt x="0" y="14"/>
                  </a:lnTo>
                  <a:lnTo>
                    <a:pt x="1" y="12"/>
                  </a:lnTo>
                  <a:lnTo>
                    <a:pt x="2" y="11"/>
                  </a:lnTo>
                  <a:lnTo>
                    <a:pt x="3" y="10"/>
                  </a:lnTo>
                  <a:lnTo>
                    <a:pt x="4" y="10"/>
                  </a:lnTo>
                  <a:lnTo>
                    <a:pt x="6" y="11"/>
                  </a:lnTo>
                  <a:lnTo>
                    <a:pt x="7" y="12"/>
                  </a:lnTo>
                  <a:lnTo>
                    <a:pt x="7" y="14"/>
                  </a:lnTo>
                  <a:lnTo>
                    <a:pt x="8" y="15"/>
                  </a:lnTo>
                  <a:lnTo>
                    <a:pt x="10" y="16"/>
                  </a:lnTo>
                  <a:lnTo>
                    <a:pt x="13" y="15"/>
                  </a:lnTo>
                  <a:lnTo>
                    <a:pt x="15" y="12"/>
                  </a:lnTo>
                  <a:lnTo>
                    <a:pt x="16" y="8"/>
                  </a:lnTo>
                  <a:lnTo>
                    <a:pt x="18" y="5"/>
                  </a:lnTo>
                  <a:lnTo>
                    <a:pt x="19" y="1"/>
                  </a:lnTo>
                  <a:lnTo>
                    <a:pt x="19"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20" name="Freeform 123"/>
            <p:cNvSpPr>
              <a:spLocks/>
            </p:cNvSpPr>
            <p:nvPr/>
          </p:nvSpPr>
          <p:spPr bwMode="auto">
            <a:xfrm>
              <a:off x="2649216" y="2786210"/>
              <a:ext cx="5792" cy="2896"/>
            </a:xfrm>
            <a:custGeom>
              <a:avLst/>
              <a:gdLst/>
              <a:ahLst/>
              <a:cxnLst>
                <a:cxn ang="0">
                  <a:pos x="2" y="0"/>
                </a:cxn>
                <a:cxn ang="0">
                  <a:pos x="3" y="0"/>
                </a:cxn>
                <a:cxn ang="0">
                  <a:pos x="3" y="0"/>
                </a:cxn>
                <a:cxn ang="0">
                  <a:pos x="4" y="0"/>
                </a:cxn>
                <a:cxn ang="0">
                  <a:pos x="4" y="1"/>
                </a:cxn>
                <a:cxn ang="0">
                  <a:pos x="2" y="2"/>
                </a:cxn>
                <a:cxn ang="0">
                  <a:pos x="0" y="2"/>
                </a:cxn>
                <a:cxn ang="0">
                  <a:pos x="1" y="0"/>
                </a:cxn>
                <a:cxn ang="0">
                  <a:pos x="2" y="0"/>
                </a:cxn>
              </a:cxnLst>
              <a:rect l="0" t="0" r="r" b="b"/>
              <a:pathLst>
                <a:path w="4" h="2">
                  <a:moveTo>
                    <a:pt x="2" y="0"/>
                  </a:moveTo>
                  <a:lnTo>
                    <a:pt x="3" y="0"/>
                  </a:lnTo>
                  <a:lnTo>
                    <a:pt x="3" y="0"/>
                  </a:lnTo>
                  <a:lnTo>
                    <a:pt x="4" y="0"/>
                  </a:lnTo>
                  <a:lnTo>
                    <a:pt x="4" y="1"/>
                  </a:lnTo>
                  <a:lnTo>
                    <a:pt x="2" y="2"/>
                  </a:lnTo>
                  <a:lnTo>
                    <a:pt x="0" y="2"/>
                  </a:lnTo>
                  <a:lnTo>
                    <a:pt x="1" y="0"/>
                  </a:lnTo>
                  <a:lnTo>
                    <a:pt x="2"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21" name="Freeform 124"/>
            <p:cNvSpPr>
              <a:spLocks noEditPoints="1"/>
            </p:cNvSpPr>
            <p:nvPr/>
          </p:nvSpPr>
          <p:spPr bwMode="auto">
            <a:xfrm>
              <a:off x="2362488" y="2547271"/>
              <a:ext cx="495258" cy="362031"/>
            </a:xfrm>
            <a:custGeom>
              <a:avLst/>
              <a:gdLst/>
              <a:ahLst/>
              <a:cxnLst>
                <a:cxn ang="0">
                  <a:pos x="30" y="17"/>
                </a:cxn>
                <a:cxn ang="0">
                  <a:pos x="83" y="11"/>
                </a:cxn>
                <a:cxn ang="0">
                  <a:pos x="87" y="8"/>
                </a:cxn>
                <a:cxn ang="0">
                  <a:pos x="96" y="15"/>
                </a:cxn>
                <a:cxn ang="0">
                  <a:pos x="136" y="28"/>
                </a:cxn>
                <a:cxn ang="0">
                  <a:pos x="145" y="32"/>
                </a:cxn>
                <a:cxn ang="0">
                  <a:pos x="181" y="44"/>
                </a:cxn>
                <a:cxn ang="0">
                  <a:pos x="197" y="52"/>
                </a:cxn>
                <a:cxn ang="0">
                  <a:pos x="195" y="65"/>
                </a:cxn>
                <a:cxn ang="0">
                  <a:pos x="215" y="70"/>
                </a:cxn>
                <a:cxn ang="0">
                  <a:pos x="252" y="78"/>
                </a:cxn>
                <a:cxn ang="0">
                  <a:pos x="264" y="89"/>
                </a:cxn>
                <a:cxn ang="0">
                  <a:pos x="275" y="102"/>
                </a:cxn>
                <a:cxn ang="0">
                  <a:pos x="264" y="121"/>
                </a:cxn>
                <a:cxn ang="0">
                  <a:pos x="276" y="130"/>
                </a:cxn>
                <a:cxn ang="0">
                  <a:pos x="289" y="151"/>
                </a:cxn>
                <a:cxn ang="0">
                  <a:pos x="288" y="179"/>
                </a:cxn>
                <a:cxn ang="0">
                  <a:pos x="293" y="186"/>
                </a:cxn>
                <a:cxn ang="0">
                  <a:pos x="307" y="209"/>
                </a:cxn>
                <a:cxn ang="0">
                  <a:pos x="322" y="221"/>
                </a:cxn>
                <a:cxn ang="0">
                  <a:pos x="325" y="228"/>
                </a:cxn>
                <a:cxn ang="0">
                  <a:pos x="336" y="250"/>
                </a:cxn>
                <a:cxn ang="0">
                  <a:pos x="317" y="235"/>
                </a:cxn>
                <a:cxn ang="0">
                  <a:pos x="302" y="243"/>
                </a:cxn>
                <a:cxn ang="0">
                  <a:pos x="283" y="233"/>
                </a:cxn>
                <a:cxn ang="0">
                  <a:pos x="258" y="218"/>
                </a:cxn>
                <a:cxn ang="0">
                  <a:pos x="243" y="206"/>
                </a:cxn>
                <a:cxn ang="0">
                  <a:pos x="236" y="208"/>
                </a:cxn>
                <a:cxn ang="0">
                  <a:pos x="231" y="191"/>
                </a:cxn>
                <a:cxn ang="0">
                  <a:pos x="211" y="192"/>
                </a:cxn>
                <a:cxn ang="0">
                  <a:pos x="201" y="181"/>
                </a:cxn>
                <a:cxn ang="0">
                  <a:pos x="195" y="179"/>
                </a:cxn>
                <a:cxn ang="0">
                  <a:pos x="205" y="165"/>
                </a:cxn>
                <a:cxn ang="0">
                  <a:pos x="193" y="156"/>
                </a:cxn>
                <a:cxn ang="0">
                  <a:pos x="175" y="139"/>
                </a:cxn>
                <a:cxn ang="0">
                  <a:pos x="153" y="137"/>
                </a:cxn>
                <a:cxn ang="0">
                  <a:pos x="166" y="133"/>
                </a:cxn>
                <a:cxn ang="0">
                  <a:pos x="152" y="126"/>
                </a:cxn>
                <a:cxn ang="0">
                  <a:pos x="150" y="125"/>
                </a:cxn>
                <a:cxn ang="0">
                  <a:pos x="133" y="123"/>
                </a:cxn>
                <a:cxn ang="0">
                  <a:pos x="122" y="113"/>
                </a:cxn>
                <a:cxn ang="0">
                  <a:pos x="85" y="96"/>
                </a:cxn>
                <a:cxn ang="0">
                  <a:pos x="40" y="92"/>
                </a:cxn>
                <a:cxn ang="0">
                  <a:pos x="20" y="90"/>
                </a:cxn>
                <a:cxn ang="0">
                  <a:pos x="34" y="82"/>
                </a:cxn>
                <a:cxn ang="0">
                  <a:pos x="1" y="72"/>
                </a:cxn>
                <a:cxn ang="0">
                  <a:pos x="17" y="62"/>
                </a:cxn>
                <a:cxn ang="0">
                  <a:pos x="7" y="55"/>
                </a:cxn>
                <a:cxn ang="0">
                  <a:pos x="16" y="39"/>
                </a:cxn>
                <a:cxn ang="0">
                  <a:pos x="6" y="32"/>
                </a:cxn>
                <a:cxn ang="0">
                  <a:pos x="23" y="34"/>
                </a:cxn>
                <a:cxn ang="0">
                  <a:pos x="35" y="24"/>
                </a:cxn>
                <a:cxn ang="0">
                  <a:pos x="17" y="20"/>
                </a:cxn>
                <a:cxn ang="0">
                  <a:pos x="32" y="4"/>
                </a:cxn>
                <a:cxn ang="0">
                  <a:pos x="35" y="8"/>
                </a:cxn>
                <a:cxn ang="0">
                  <a:pos x="52" y="14"/>
                </a:cxn>
                <a:cxn ang="0">
                  <a:pos x="67" y="9"/>
                </a:cxn>
                <a:cxn ang="0">
                  <a:pos x="75" y="12"/>
                </a:cxn>
                <a:cxn ang="0">
                  <a:pos x="69" y="0"/>
                </a:cxn>
              </a:cxnLst>
              <a:rect l="0" t="0" r="r" b="b"/>
              <a:pathLst>
                <a:path w="342" h="250">
                  <a:moveTo>
                    <a:pt x="28" y="17"/>
                  </a:moveTo>
                  <a:lnTo>
                    <a:pt x="27" y="17"/>
                  </a:lnTo>
                  <a:lnTo>
                    <a:pt x="26" y="17"/>
                  </a:lnTo>
                  <a:lnTo>
                    <a:pt x="25" y="18"/>
                  </a:lnTo>
                  <a:lnTo>
                    <a:pt x="26" y="18"/>
                  </a:lnTo>
                  <a:lnTo>
                    <a:pt x="27" y="17"/>
                  </a:lnTo>
                  <a:lnTo>
                    <a:pt x="30" y="17"/>
                  </a:lnTo>
                  <a:lnTo>
                    <a:pt x="30" y="17"/>
                  </a:lnTo>
                  <a:lnTo>
                    <a:pt x="28" y="17"/>
                  </a:lnTo>
                  <a:close/>
                  <a:moveTo>
                    <a:pt x="69" y="0"/>
                  </a:moveTo>
                  <a:lnTo>
                    <a:pt x="70" y="0"/>
                  </a:lnTo>
                  <a:lnTo>
                    <a:pt x="75" y="1"/>
                  </a:lnTo>
                  <a:lnTo>
                    <a:pt x="80" y="3"/>
                  </a:lnTo>
                  <a:lnTo>
                    <a:pt x="84" y="6"/>
                  </a:lnTo>
                  <a:lnTo>
                    <a:pt x="84" y="9"/>
                  </a:lnTo>
                  <a:lnTo>
                    <a:pt x="83" y="11"/>
                  </a:lnTo>
                  <a:lnTo>
                    <a:pt x="83" y="12"/>
                  </a:lnTo>
                  <a:lnTo>
                    <a:pt x="83" y="13"/>
                  </a:lnTo>
                  <a:lnTo>
                    <a:pt x="84" y="13"/>
                  </a:lnTo>
                  <a:lnTo>
                    <a:pt x="85" y="12"/>
                  </a:lnTo>
                  <a:lnTo>
                    <a:pt x="85" y="11"/>
                  </a:lnTo>
                  <a:lnTo>
                    <a:pt x="85" y="10"/>
                  </a:lnTo>
                  <a:lnTo>
                    <a:pt x="86" y="9"/>
                  </a:lnTo>
                  <a:lnTo>
                    <a:pt x="87" y="8"/>
                  </a:lnTo>
                  <a:lnTo>
                    <a:pt x="87" y="7"/>
                  </a:lnTo>
                  <a:lnTo>
                    <a:pt x="88" y="8"/>
                  </a:lnTo>
                  <a:lnTo>
                    <a:pt x="89" y="9"/>
                  </a:lnTo>
                  <a:lnTo>
                    <a:pt x="90" y="10"/>
                  </a:lnTo>
                  <a:lnTo>
                    <a:pt x="92" y="14"/>
                  </a:lnTo>
                  <a:lnTo>
                    <a:pt x="93" y="15"/>
                  </a:lnTo>
                  <a:lnTo>
                    <a:pt x="95" y="15"/>
                  </a:lnTo>
                  <a:lnTo>
                    <a:pt x="96" y="15"/>
                  </a:lnTo>
                  <a:lnTo>
                    <a:pt x="98" y="15"/>
                  </a:lnTo>
                  <a:lnTo>
                    <a:pt x="101" y="17"/>
                  </a:lnTo>
                  <a:lnTo>
                    <a:pt x="106" y="19"/>
                  </a:lnTo>
                  <a:lnTo>
                    <a:pt x="112" y="21"/>
                  </a:lnTo>
                  <a:lnTo>
                    <a:pt x="118" y="24"/>
                  </a:lnTo>
                  <a:lnTo>
                    <a:pt x="124" y="26"/>
                  </a:lnTo>
                  <a:lnTo>
                    <a:pt x="131" y="29"/>
                  </a:lnTo>
                  <a:lnTo>
                    <a:pt x="136" y="28"/>
                  </a:lnTo>
                  <a:lnTo>
                    <a:pt x="140" y="27"/>
                  </a:lnTo>
                  <a:lnTo>
                    <a:pt x="143" y="27"/>
                  </a:lnTo>
                  <a:lnTo>
                    <a:pt x="148" y="27"/>
                  </a:lnTo>
                  <a:lnTo>
                    <a:pt x="148" y="28"/>
                  </a:lnTo>
                  <a:lnTo>
                    <a:pt x="148" y="28"/>
                  </a:lnTo>
                  <a:lnTo>
                    <a:pt x="147" y="30"/>
                  </a:lnTo>
                  <a:lnTo>
                    <a:pt x="146" y="31"/>
                  </a:lnTo>
                  <a:lnTo>
                    <a:pt x="145" y="32"/>
                  </a:lnTo>
                  <a:lnTo>
                    <a:pt x="145" y="34"/>
                  </a:lnTo>
                  <a:lnTo>
                    <a:pt x="146" y="35"/>
                  </a:lnTo>
                  <a:lnTo>
                    <a:pt x="152" y="35"/>
                  </a:lnTo>
                  <a:lnTo>
                    <a:pt x="159" y="39"/>
                  </a:lnTo>
                  <a:lnTo>
                    <a:pt x="166" y="42"/>
                  </a:lnTo>
                  <a:lnTo>
                    <a:pt x="173" y="45"/>
                  </a:lnTo>
                  <a:lnTo>
                    <a:pt x="177" y="45"/>
                  </a:lnTo>
                  <a:lnTo>
                    <a:pt x="181" y="44"/>
                  </a:lnTo>
                  <a:lnTo>
                    <a:pt x="185" y="43"/>
                  </a:lnTo>
                  <a:lnTo>
                    <a:pt x="188" y="43"/>
                  </a:lnTo>
                  <a:lnTo>
                    <a:pt x="190" y="45"/>
                  </a:lnTo>
                  <a:lnTo>
                    <a:pt x="190" y="47"/>
                  </a:lnTo>
                  <a:lnTo>
                    <a:pt x="191" y="50"/>
                  </a:lnTo>
                  <a:lnTo>
                    <a:pt x="192" y="52"/>
                  </a:lnTo>
                  <a:lnTo>
                    <a:pt x="194" y="53"/>
                  </a:lnTo>
                  <a:lnTo>
                    <a:pt x="197" y="52"/>
                  </a:lnTo>
                  <a:lnTo>
                    <a:pt x="200" y="51"/>
                  </a:lnTo>
                  <a:lnTo>
                    <a:pt x="203" y="51"/>
                  </a:lnTo>
                  <a:lnTo>
                    <a:pt x="205" y="53"/>
                  </a:lnTo>
                  <a:lnTo>
                    <a:pt x="204" y="55"/>
                  </a:lnTo>
                  <a:lnTo>
                    <a:pt x="202" y="58"/>
                  </a:lnTo>
                  <a:lnTo>
                    <a:pt x="199" y="60"/>
                  </a:lnTo>
                  <a:lnTo>
                    <a:pt x="196" y="62"/>
                  </a:lnTo>
                  <a:lnTo>
                    <a:pt x="195" y="65"/>
                  </a:lnTo>
                  <a:lnTo>
                    <a:pt x="195" y="66"/>
                  </a:lnTo>
                  <a:lnTo>
                    <a:pt x="195" y="66"/>
                  </a:lnTo>
                  <a:lnTo>
                    <a:pt x="196" y="66"/>
                  </a:lnTo>
                  <a:lnTo>
                    <a:pt x="197" y="66"/>
                  </a:lnTo>
                  <a:lnTo>
                    <a:pt x="198" y="65"/>
                  </a:lnTo>
                  <a:lnTo>
                    <a:pt x="200" y="65"/>
                  </a:lnTo>
                  <a:lnTo>
                    <a:pt x="208" y="67"/>
                  </a:lnTo>
                  <a:lnTo>
                    <a:pt x="215" y="70"/>
                  </a:lnTo>
                  <a:lnTo>
                    <a:pt x="223" y="72"/>
                  </a:lnTo>
                  <a:lnTo>
                    <a:pt x="231" y="73"/>
                  </a:lnTo>
                  <a:lnTo>
                    <a:pt x="238" y="74"/>
                  </a:lnTo>
                  <a:lnTo>
                    <a:pt x="243" y="74"/>
                  </a:lnTo>
                  <a:lnTo>
                    <a:pt x="248" y="74"/>
                  </a:lnTo>
                  <a:lnTo>
                    <a:pt x="251" y="75"/>
                  </a:lnTo>
                  <a:lnTo>
                    <a:pt x="252" y="76"/>
                  </a:lnTo>
                  <a:lnTo>
                    <a:pt x="252" y="78"/>
                  </a:lnTo>
                  <a:lnTo>
                    <a:pt x="250" y="81"/>
                  </a:lnTo>
                  <a:lnTo>
                    <a:pt x="247" y="86"/>
                  </a:lnTo>
                  <a:lnTo>
                    <a:pt x="252" y="83"/>
                  </a:lnTo>
                  <a:lnTo>
                    <a:pt x="259" y="82"/>
                  </a:lnTo>
                  <a:lnTo>
                    <a:pt x="261" y="82"/>
                  </a:lnTo>
                  <a:lnTo>
                    <a:pt x="264" y="87"/>
                  </a:lnTo>
                  <a:lnTo>
                    <a:pt x="264" y="88"/>
                  </a:lnTo>
                  <a:lnTo>
                    <a:pt x="264" y="89"/>
                  </a:lnTo>
                  <a:lnTo>
                    <a:pt x="263" y="89"/>
                  </a:lnTo>
                  <a:lnTo>
                    <a:pt x="263" y="89"/>
                  </a:lnTo>
                  <a:lnTo>
                    <a:pt x="262" y="89"/>
                  </a:lnTo>
                  <a:lnTo>
                    <a:pt x="262" y="90"/>
                  </a:lnTo>
                  <a:lnTo>
                    <a:pt x="265" y="93"/>
                  </a:lnTo>
                  <a:lnTo>
                    <a:pt x="269" y="97"/>
                  </a:lnTo>
                  <a:lnTo>
                    <a:pt x="272" y="100"/>
                  </a:lnTo>
                  <a:lnTo>
                    <a:pt x="275" y="102"/>
                  </a:lnTo>
                  <a:lnTo>
                    <a:pt x="274" y="106"/>
                  </a:lnTo>
                  <a:lnTo>
                    <a:pt x="271" y="108"/>
                  </a:lnTo>
                  <a:lnTo>
                    <a:pt x="268" y="110"/>
                  </a:lnTo>
                  <a:lnTo>
                    <a:pt x="265" y="112"/>
                  </a:lnTo>
                  <a:lnTo>
                    <a:pt x="262" y="114"/>
                  </a:lnTo>
                  <a:lnTo>
                    <a:pt x="261" y="117"/>
                  </a:lnTo>
                  <a:lnTo>
                    <a:pt x="262" y="120"/>
                  </a:lnTo>
                  <a:lnTo>
                    <a:pt x="264" y="121"/>
                  </a:lnTo>
                  <a:lnTo>
                    <a:pt x="267" y="122"/>
                  </a:lnTo>
                  <a:lnTo>
                    <a:pt x="271" y="122"/>
                  </a:lnTo>
                  <a:lnTo>
                    <a:pt x="273" y="124"/>
                  </a:lnTo>
                  <a:lnTo>
                    <a:pt x="274" y="124"/>
                  </a:lnTo>
                  <a:lnTo>
                    <a:pt x="273" y="126"/>
                  </a:lnTo>
                  <a:lnTo>
                    <a:pt x="273" y="128"/>
                  </a:lnTo>
                  <a:lnTo>
                    <a:pt x="273" y="129"/>
                  </a:lnTo>
                  <a:lnTo>
                    <a:pt x="276" y="130"/>
                  </a:lnTo>
                  <a:lnTo>
                    <a:pt x="276" y="130"/>
                  </a:lnTo>
                  <a:lnTo>
                    <a:pt x="277" y="131"/>
                  </a:lnTo>
                  <a:lnTo>
                    <a:pt x="280" y="135"/>
                  </a:lnTo>
                  <a:lnTo>
                    <a:pt x="284" y="138"/>
                  </a:lnTo>
                  <a:lnTo>
                    <a:pt x="286" y="142"/>
                  </a:lnTo>
                  <a:lnTo>
                    <a:pt x="287" y="144"/>
                  </a:lnTo>
                  <a:lnTo>
                    <a:pt x="289" y="150"/>
                  </a:lnTo>
                  <a:lnTo>
                    <a:pt x="289" y="151"/>
                  </a:lnTo>
                  <a:lnTo>
                    <a:pt x="288" y="156"/>
                  </a:lnTo>
                  <a:lnTo>
                    <a:pt x="287" y="162"/>
                  </a:lnTo>
                  <a:lnTo>
                    <a:pt x="286" y="166"/>
                  </a:lnTo>
                  <a:lnTo>
                    <a:pt x="284" y="169"/>
                  </a:lnTo>
                  <a:lnTo>
                    <a:pt x="283" y="172"/>
                  </a:lnTo>
                  <a:lnTo>
                    <a:pt x="283" y="176"/>
                  </a:lnTo>
                  <a:lnTo>
                    <a:pt x="285" y="178"/>
                  </a:lnTo>
                  <a:lnTo>
                    <a:pt x="288" y="179"/>
                  </a:lnTo>
                  <a:lnTo>
                    <a:pt x="292" y="180"/>
                  </a:lnTo>
                  <a:lnTo>
                    <a:pt x="295" y="181"/>
                  </a:lnTo>
                  <a:lnTo>
                    <a:pt x="297" y="182"/>
                  </a:lnTo>
                  <a:lnTo>
                    <a:pt x="297" y="183"/>
                  </a:lnTo>
                  <a:lnTo>
                    <a:pt x="297" y="184"/>
                  </a:lnTo>
                  <a:lnTo>
                    <a:pt x="294" y="185"/>
                  </a:lnTo>
                  <a:lnTo>
                    <a:pt x="293" y="186"/>
                  </a:lnTo>
                  <a:lnTo>
                    <a:pt x="293" y="186"/>
                  </a:lnTo>
                  <a:lnTo>
                    <a:pt x="296" y="188"/>
                  </a:lnTo>
                  <a:lnTo>
                    <a:pt x="299" y="189"/>
                  </a:lnTo>
                  <a:lnTo>
                    <a:pt x="302" y="190"/>
                  </a:lnTo>
                  <a:lnTo>
                    <a:pt x="306" y="191"/>
                  </a:lnTo>
                  <a:lnTo>
                    <a:pt x="308" y="193"/>
                  </a:lnTo>
                  <a:lnTo>
                    <a:pt x="308" y="195"/>
                  </a:lnTo>
                  <a:lnTo>
                    <a:pt x="306" y="206"/>
                  </a:lnTo>
                  <a:lnTo>
                    <a:pt x="307" y="209"/>
                  </a:lnTo>
                  <a:lnTo>
                    <a:pt x="309" y="211"/>
                  </a:lnTo>
                  <a:lnTo>
                    <a:pt x="314" y="211"/>
                  </a:lnTo>
                  <a:lnTo>
                    <a:pt x="316" y="211"/>
                  </a:lnTo>
                  <a:lnTo>
                    <a:pt x="321" y="216"/>
                  </a:lnTo>
                  <a:lnTo>
                    <a:pt x="324" y="220"/>
                  </a:lnTo>
                  <a:lnTo>
                    <a:pt x="324" y="221"/>
                  </a:lnTo>
                  <a:lnTo>
                    <a:pt x="322" y="221"/>
                  </a:lnTo>
                  <a:lnTo>
                    <a:pt x="322" y="221"/>
                  </a:lnTo>
                  <a:lnTo>
                    <a:pt x="325" y="223"/>
                  </a:lnTo>
                  <a:lnTo>
                    <a:pt x="326" y="224"/>
                  </a:lnTo>
                  <a:lnTo>
                    <a:pt x="328" y="225"/>
                  </a:lnTo>
                  <a:lnTo>
                    <a:pt x="329" y="226"/>
                  </a:lnTo>
                  <a:lnTo>
                    <a:pt x="329" y="227"/>
                  </a:lnTo>
                  <a:lnTo>
                    <a:pt x="329" y="227"/>
                  </a:lnTo>
                  <a:lnTo>
                    <a:pt x="325" y="227"/>
                  </a:lnTo>
                  <a:lnTo>
                    <a:pt x="325" y="228"/>
                  </a:lnTo>
                  <a:lnTo>
                    <a:pt x="329" y="231"/>
                  </a:lnTo>
                  <a:lnTo>
                    <a:pt x="333" y="234"/>
                  </a:lnTo>
                  <a:lnTo>
                    <a:pt x="337" y="237"/>
                  </a:lnTo>
                  <a:lnTo>
                    <a:pt x="340" y="240"/>
                  </a:lnTo>
                  <a:lnTo>
                    <a:pt x="342" y="244"/>
                  </a:lnTo>
                  <a:lnTo>
                    <a:pt x="342" y="246"/>
                  </a:lnTo>
                  <a:lnTo>
                    <a:pt x="339" y="249"/>
                  </a:lnTo>
                  <a:lnTo>
                    <a:pt x="336" y="250"/>
                  </a:lnTo>
                  <a:lnTo>
                    <a:pt x="333" y="250"/>
                  </a:lnTo>
                  <a:lnTo>
                    <a:pt x="331" y="249"/>
                  </a:lnTo>
                  <a:lnTo>
                    <a:pt x="329" y="246"/>
                  </a:lnTo>
                  <a:lnTo>
                    <a:pt x="328" y="242"/>
                  </a:lnTo>
                  <a:lnTo>
                    <a:pt x="326" y="239"/>
                  </a:lnTo>
                  <a:lnTo>
                    <a:pt x="324" y="236"/>
                  </a:lnTo>
                  <a:lnTo>
                    <a:pt x="321" y="235"/>
                  </a:lnTo>
                  <a:lnTo>
                    <a:pt x="317" y="235"/>
                  </a:lnTo>
                  <a:lnTo>
                    <a:pt x="314" y="238"/>
                  </a:lnTo>
                  <a:lnTo>
                    <a:pt x="311" y="241"/>
                  </a:lnTo>
                  <a:lnTo>
                    <a:pt x="309" y="246"/>
                  </a:lnTo>
                  <a:lnTo>
                    <a:pt x="306" y="249"/>
                  </a:lnTo>
                  <a:lnTo>
                    <a:pt x="306" y="249"/>
                  </a:lnTo>
                  <a:lnTo>
                    <a:pt x="306" y="248"/>
                  </a:lnTo>
                  <a:lnTo>
                    <a:pt x="306" y="245"/>
                  </a:lnTo>
                  <a:lnTo>
                    <a:pt x="302" y="243"/>
                  </a:lnTo>
                  <a:lnTo>
                    <a:pt x="298" y="242"/>
                  </a:lnTo>
                  <a:lnTo>
                    <a:pt x="296" y="243"/>
                  </a:lnTo>
                  <a:lnTo>
                    <a:pt x="295" y="244"/>
                  </a:lnTo>
                  <a:lnTo>
                    <a:pt x="293" y="244"/>
                  </a:lnTo>
                  <a:lnTo>
                    <a:pt x="290" y="240"/>
                  </a:lnTo>
                  <a:lnTo>
                    <a:pt x="287" y="236"/>
                  </a:lnTo>
                  <a:lnTo>
                    <a:pt x="284" y="233"/>
                  </a:lnTo>
                  <a:lnTo>
                    <a:pt x="283" y="233"/>
                  </a:lnTo>
                  <a:lnTo>
                    <a:pt x="283" y="235"/>
                  </a:lnTo>
                  <a:lnTo>
                    <a:pt x="283" y="236"/>
                  </a:lnTo>
                  <a:lnTo>
                    <a:pt x="283" y="237"/>
                  </a:lnTo>
                  <a:lnTo>
                    <a:pt x="282" y="237"/>
                  </a:lnTo>
                  <a:lnTo>
                    <a:pt x="275" y="233"/>
                  </a:lnTo>
                  <a:lnTo>
                    <a:pt x="268" y="227"/>
                  </a:lnTo>
                  <a:lnTo>
                    <a:pt x="261" y="221"/>
                  </a:lnTo>
                  <a:lnTo>
                    <a:pt x="258" y="218"/>
                  </a:lnTo>
                  <a:lnTo>
                    <a:pt x="255" y="213"/>
                  </a:lnTo>
                  <a:lnTo>
                    <a:pt x="254" y="209"/>
                  </a:lnTo>
                  <a:lnTo>
                    <a:pt x="251" y="205"/>
                  </a:lnTo>
                  <a:lnTo>
                    <a:pt x="249" y="203"/>
                  </a:lnTo>
                  <a:lnTo>
                    <a:pt x="245" y="200"/>
                  </a:lnTo>
                  <a:lnTo>
                    <a:pt x="243" y="201"/>
                  </a:lnTo>
                  <a:lnTo>
                    <a:pt x="243" y="203"/>
                  </a:lnTo>
                  <a:lnTo>
                    <a:pt x="243" y="206"/>
                  </a:lnTo>
                  <a:lnTo>
                    <a:pt x="243" y="212"/>
                  </a:lnTo>
                  <a:lnTo>
                    <a:pt x="242" y="214"/>
                  </a:lnTo>
                  <a:lnTo>
                    <a:pt x="240" y="214"/>
                  </a:lnTo>
                  <a:lnTo>
                    <a:pt x="239" y="213"/>
                  </a:lnTo>
                  <a:lnTo>
                    <a:pt x="239" y="212"/>
                  </a:lnTo>
                  <a:lnTo>
                    <a:pt x="238" y="211"/>
                  </a:lnTo>
                  <a:lnTo>
                    <a:pt x="237" y="209"/>
                  </a:lnTo>
                  <a:lnTo>
                    <a:pt x="236" y="208"/>
                  </a:lnTo>
                  <a:lnTo>
                    <a:pt x="235" y="207"/>
                  </a:lnTo>
                  <a:lnTo>
                    <a:pt x="233" y="206"/>
                  </a:lnTo>
                  <a:lnTo>
                    <a:pt x="229" y="204"/>
                  </a:lnTo>
                  <a:lnTo>
                    <a:pt x="227" y="203"/>
                  </a:lnTo>
                  <a:lnTo>
                    <a:pt x="225" y="200"/>
                  </a:lnTo>
                  <a:lnTo>
                    <a:pt x="226" y="198"/>
                  </a:lnTo>
                  <a:lnTo>
                    <a:pt x="230" y="194"/>
                  </a:lnTo>
                  <a:lnTo>
                    <a:pt x="231" y="191"/>
                  </a:lnTo>
                  <a:lnTo>
                    <a:pt x="231" y="191"/>
                  </a:lnTo>
                  <a:lnTo>
                    <a:pt x="229" y="191"/>
                  </a:lnTo>
                  <a:lnTo>
                    <a:pt x="227" y="192"/>
                  </a:lnTo>
                  <a:lnTo>
                    <a:pt x="227" y="192"/>
                  </a:lnTo>
                  <a:lnTo>
                    <a:pt x="226" y="192"/>
                  </a:lnTo>
                  <a:lnTo>
                    <a:pt x="215" y="195"/>
                  </a:lnTo>
                  <a:lnTo>
                    <a:pt x="212" y="194"/>
                  </a:lnTo>
                  <a:lnTo>
                    <a:pt x="211" y="192"/>
                  </a:lnTo>
                  <a:lnTo>
                    <a:pt x="212" y="189"/>
                  </a:lnTo>
                  <a:lnTo>
                    <a:pt x="214" y="183"/>
                  </a:lnTo>
                  <a:lnTo>
                    <a:pt x="214" y="180"/>
                  </a:lnTo>
                  <a:lnTo>
                    <a:pt x="213" y="178"/>
                  </a:lnTo>
                  <a:lnTo>
                    <a:pt x="211" y="177"/>
                  </a:lnTo>
                  <a:lnTo>
                    <a:pt x="208" y="178"/>
                  </a:lnTo>
                  <a:lnTo>
                    <a:pt x="204" y="180"/>
                  </a:lnTo>
                  <a:lnTo>
                    <a:pt x="201" y="181"/>
                  </a:lnTo>
                  <a:lnTo>
                    <a:pt x="198" y="182"/>
                  </a:lnTo>
                  <a:lnTo>
                    <a:pt x="197" y="183"/>
                  </a:lnTo>
                  <a:lnTo>
                    <a:pt x="195" y="184"/>
                  </a:lnTo>
                  <a:lnTo>
                    <a:pt x="194" y="184"/>
                  </a:lnTo>
                  <a:lnTo>
                    <a:pt x="193" y="183"/>
                  </a:lnTo>
                  <a:lnTo>
                    <a:pt x="193" y="183"/>
                  </a:lnTo>
                  <a:lnTo>
                    <a:pt x="195" y="180"/>
                  </a:lnTo>
                  <a:lnTo>
                    <a:pt x="195" y="179"/>
                  </a:lnTo>
                  <a:lnTo>
                    <a:pt x="195" y="178"/>
                  </a:lnTo>
                  <a:lnTo>
                    <a:pt x="196" y="177"/>
                  </a:lnTo>
                  <a:lnTo>
                    <a:pt x="198" y="173"/>
                  </a:lnTo>
                  <a:lnTo>
                    <a:pt x="201" y="169"/>
                  </a:lnTo>
                  <a:lnTo>
                    <a:pt x="202" y="166"/>
                  </a:lnTo>
                  <a:lnTo>
                    <a:pt x="203" y="166"/>
                  </a:lnTo>
                  <a:lnTo>
                    <a:pt x="204" y="166"/>
                  </a:lnTo>
                  <a:lnTo>
                    <a:pt x="205" y="165"/>
                  </a:lnTo>
                  <a:lnTo>
                    <a:pt x="205" y="164"/>
                  </a:lnTo>
                  <a:lnTo>
                    <a:pt x="205" y="163"/>
                  </a:lnTo>
                  <a:lnTo>
                    <a:pt x="204" y="161"/>
                  </a:lnTo>
                  <a:lnTo>
                    <a:pt x="201" y="159"/>
                  </a:lnTo>
                  <a:lnTo>
                    <a:pt x="199" y="158"/>
                  </a:lnTo>
                  <a:lnTo>
                    <a:pt x="196" y="157"/>
                  </a:lnTo>
                  <a:lnTo>
                    <a:pt x="193" y="156"/>
                  </a:lnTo>
                  <a:lnTo>
                    <a:pt x="193" y="156"/>
                  </a:lnTo>
                  <a:lnTo>
                    <a:pt x="192" y="155"/>
                  </a:lnTo>
                  <a:lnTo>
                    <a:pt x="192" y="154"/>
                  </a:lnTo>
                  <a:lnTo>
                    <a:pt x="191" y="153"/>
                  </a:lnTo>
                  <a:lnTo>
                    <a:pt x="188" y="150"/>
                  </a:lnTo>
                  <a:lnTo>
                    <a:pt x="185" y="145"/>
                  </a:lnTo>
                  <a:lnTo>
                    <a:pt x="182" y="142"/>
                  </a:lnTo>
                  <a:lnTo>
                    <a:pt x="178" y="139"/>
                  </a:lnTo>
                  <a:lnTo>
                    <a:pt x="175" y="139"/>
                  </a:lnTo>
                  <a:lnTo>
                    <a:pt x="172" y="141"/>
                  </a:lnTo>
                  <a:lnTo>
                    <a:pt x="168" y="142"/>
                  </a:lnTo>
                  <a:lnTo>
                    <a:pt x="167" y="142"/>
                  </a:lnTo>
                  <a:lnTo>
                    <a:pt x="166" y="141"/>
                  </a:lnTo>
                  <a:lnTo>
                    <a:pt x="164" y="141"/>
                  </a:lnTo>
                  <a:lnTo>
                    <a:pt x="150" y="141"/>
                  </a:lnTo>
                  <a:lnTo>
                    <a:pt x="151" y="139"/>
                  </a:lnTo>
                  <a:lnTo>
                    <a:pt x="153" y="137"/>
                  </a:lnTo>
                  <a:lnTo>
                    <a:pt x="157" y="136"/>
                  </a:lnTo>
                  <a:lnTo>
                    <a:pt x="161" y="135"/>
                  </a:lnTo>
                  <a:lnTo>
                    <a:pt x="165" y="134"/>
                  </a:lnTo>
                  <a:lnTo>
                    <a:pt x="168" y="133"/>
                  </a:lnTo>
                  <a:lnTo>
                    <a:pt x="169" y="133"/>
                  </a:lnTo>
                  <a:lnTo>
                    <a:pt x="168" y="132"/>
                  </a:lnTo>
                  <a:lnTo>
                    <a:pt x="168" y="133"/>
                  </a:lnTo>
                  <a:lnTo>
                    <a:pt x="166" y="133"/>
                  </a:lnTo>
                  <a:lnTo>
                    <a:pt x="165" y="134"/>
                  </a:lnTo>
                  <a:lnTo>
                    <a:pt x="164" y="133"/>
                  </a:lnTo>
                  <a:lnTo>
                    <a:pt x="164" y="133"/>
                  </a:lnTo>
                  <a:lnTo>
                    <a:pt x="161" y="130"/>
                  </a:lnTo>
                  <a:lnTo>
                    <a:pt x="158" y="127"/>
                  </a:lnTo>
                  <a:lnTo>
                    <a:pt x="154" y="125"/>
                  </a:lnTo>
                  <a:lnTo>
                    <a:pt x="153" y="125"/>
                  </a:lnTo>
                  <a:lnTo>
                    <a:pt x="152" y="126"/>
                  </a:lnTo>
                  <a:lnTo>
                    <a:pt x="151" y="127"/>
                  </a:lnTo>
                  <a:lnTo>
                    <a:pt x="150" y="128"/>
                  </a:lnTo>
                  <a:lnTo>
                    <a:pt x="150" y="128"/>
                  </a:lnTo>
                  <a:lnTo>
                    <a:pt x="149" y="128"/>
                  </a:lnTo>
                  <a:lnTo>
                    <a:pt x="148" y="128"/>
                  </a:lnTo>
                  <a:lnTo>
                    <a:pt x="148" y="127"/>
                  </a:lnTo>
                  <a:lnTo>
                    <a:pt x="149" y="125"/>
                  </a:lnTo>
                  <a:lnTo>
                    <a:pt x="150" y="125"/>
                  </a:lnTo>
                  <a:lnTo>
                    <a:pt x="150" y="124"/>
                  </a:lnTo>
                  <a:lnTo>
                    <a:pt x="151" y="123"/>
                  </a:lnTo>
                  <a:lnTo>
                    <a:pt x="150" y="123"/>
                  </a:lnTo>
                  <a:lnTo>
                    <a:pt x="145" y="120"/>
                  </a:lnTo>
                  <a:lnTo>
                    <a:pt x="140" y="118"/>
                  </a:lnTo>
                  <a:lnTo>
                    <a:pt x="135" y="119"/>
                  </a:lnTo>
                  <a:lnTo>
                    <a:pt x="134" y="120"/>
                  </a:lnTo>
                  <a:lnTo>
                    <a:pt x="133" y="123"/>
                  </a:lnTo>
                  <a:lnTo>
                    <a:pt x="134" y="125"/>
                  </a:lnTo>
                  <a:lnTo>
                    <a:pt x="134" y="129"/>
                  </a:lnTo>
                  <a:lnTo>
                    <a:pt x="133" y="129"/>
                  </a:lnTo>
                  <a:lnTo>
                    <a:pt x="129" y="127"/>
                  </a:lnTo>
                  <a:lnTo>
                    <a:pt x="127" y="124"/>
                  </a:lnTo>
                  <a:lnTo>
                    <a:pt x="126" y="121"/>
                  </a:lnTo>
                  <a:lnTo>
                    <a:pt x="124" y="116"/>
                  </a:lnTo>
                  <a:lnTo>
                    <a:pt x="122" y="113"/>
                  </a:lnTo>
                  <a:lnTo>
                    <a:pt x="120" y="113"/>
                  </a:lnTo>
                  <a:lnTo>
                    <a:pt x="119" y="114"/>
                  </a:lnTo>
                  <a:lnTo>
                    <a:pt x="117" y="114"/>
                  </a:lnTo>
                  <a:lnTo>
                    <a:pt x="112" y="111"/>
                  </a:lnTo>
                  <a:lnTo>
                    <a:pt x="103" y="102"/>
                  </a:lnTo>
                  <a:lnTo>
                    <a:pt x="98" y="99"/>
                  </a:lnTo>
                  <a:lnTo>
                    <a:pt x="92" y="98"/>
                  </a:lnTo>
                  <a:lnTo>
                    <a:pt x="85" y="96"/>
                  </a:lnTo>
                  <a:lnTo>
                    <a:pt x="79" y="94"/>
                  </a:lnTo>
                  <a:lnTo>
                    <a:pt x="73" y="91"/>
                  </a:lnTo>
                  <a:lnTo>
                    <a:pt x="69" y="89"/>
                  </a:lnTo>
                  <a:lnTo>
                    <a:pt x="64" y="87"/>
                  </a:lnTo>
                  <a:lnTo>
                    <a:pt x="58" y="87"/>
                  </a:lnTo>
                  <a:lnTo>
                    <a:pt x="51" y="88"/>
                  </a:lnTo>
                  <a:lnTo>
                    <a:pt x="44" y="89"/>
                  </a:lnTo>
                  <a:lnTo>
                    <a:pt x="40" y="92"/>
                  </a:lnTo>
                  <a:lnTo>
                    <a:pt x="37" y="93"/>
                  </a:lnTo>
                  <a:lnTo>
                    <a:pt x="36" y="94"/>
                  </a:lnTo>
                  <a:lnTo>
                    <a:pt x="35" y="95"/>
                  </a:lnTo>
                  <a:lnTo>
                    <a:pt x="34" y="95"/>
                  </a:lnTo>
                  <a:lnTo>
                    <a:pt x="31" y="94"/>
                  </a:lnTo>
                  <a:lnTo>
                    <a:pt x="27" y="92"/>
                  </a:lnTo>
                  <a:lnTo>
                    <a:pt x="24" y="91"/>
                  </a:lnTo>
                  <a:lnTo>
                    <a:pt x="20" y="90"/>
                  </a:lnTo>
                  <a:lnTo>
                    <a:pt x="17" y="89"/>
                  </a:lnTo>
                  <a:lnTo>
                    <a:pt x="15" y="88"/>
                  </a:lnTo>
                  <a:lnTo>
                    <a:pt x="15" y="86"/>
                  </a:lnTo>
                  <a:lnTo>
                    <a:pt x="17" y="84"/>
                  </a:lnTo>
                  <a:lnTo>
                    <a:pt x="22" y="84"/>
                  </a:lnTo>
                  <a:lnTo>
                    <a:pt x="30" y="84"/>
                  </a:lnTo>
                  <a:lnTo>
                    <a:pt x="34" y="83"/>
                  </a:lnTo>
                  <a:lnTo>
                    <a:pt x="34" y="82"/>
                  </a:lnTo>
                  <a:lnTo>
                    <a:pt x="34" y="81"/>
                  </a:lnTo>
                  <a:lnTo>
                    <a:pt x="33" y="81"/>
                  </a:lnTo>
                  <a:lnTo>
                    <a:pt x="33" y="80"/>
                  </a:lnTo>
                  <a:lnTo>
                    <a:pt x="32" y="79"/>
                  </a:lnTo>
                  <a:lnTo>
                    <a:pt x="31" y="79"/>
                  </a:lnTo>
                  <a:lnTo>
                    <a:pt x="0" y="72"/>
                  </a:lnTo>
                  <a:lnTo>
                    <a:pt x="0" y="72"/>
                  </a:lnTo>
                  <a:lnTo>
                    <a:pt x="1" y="72"/>
                  </a:lnTo>
                  <a:lnTo>
                    <a:pt x="2" y="71"/>
                  </a:lnTo>
                  <a:lnTo>
                    <a:pt x="4" y="71"/>
                  </a:lnTo>
                  <a:lnTo>
                    <a:pt x="5" y="71"/>
                  </a:lnTo>
                  <a:lnTo>
                    <a:pt x="6" y="71"/>
                  </a:lnTo>
                  <a:lnTo>
                    <a:pt x="9" y="69"/>
                  </a:lnTo>
                  <a:lnTo>
                    <a:pt x="12" y="67"/>
                  </a:lnTo>
                  <a:lnTo>
                    <a:pt x="15" y="65"/>
                  </a:lnTo>
                  <a:lnTo>
                    <a:pt x="17" y="62"/>
                  </a:lnTo>
                  <a:lnTo>
                    <a:pt x="19" y="57"/>
                  </a:lnTo>
                  <a:lnTo>
                    <a:pt x="20" y="54"/>
                  </a:lnTo>
                  <a:lnTo>
                    <a:pt x="19" y="52"/>
                  </a:lnTo>
                  <a:lnTo>
                    <a:pt x="17" y="51"/>
                  </a:lnTo>
                  <a:lnTo>
                    <a:pt x="13" y="52"/>
                  </a:lnTo>
                  <a:lnTo>
                    <a:pt x="10" y="53"/>
                  </a:lnTo>
                  <a:lnTo>
                    <a:pt x="8" y="54"/>
                  </a:lnTo>
                  <a:lnTo>
                    <a:pt x="7" y="55"/>
                  </a:lnTo>
                  <a:lnTo>
                    <a:pt x="6" y="55"/>
                  </a:lnTo>
                  <a:lnTo>
                    <a:pt x="2" y="51"/>
                  </a:lnTo>
                  <a:lnTo>
                    <a:pt x="1" y="48"/>
                  </a:lnTo>
                  <a:lnTo>
                    <a:pt x="2" y="45"/>
                  </a:lnTo>
                  <a:lnTo>
                    <a:pt x="4" y="43"/>
                  </a:lnTo>
                  <a:lnTo>
                    <a:pt x="7" y="42"/>
                  </a:lnTo>
                  <a:lnTo>
                    <a:pt x="13" y="40"/>
                  </a:lnTo>
                  <a:lnTo>
                    <a:pt x="16" y="39"/>
                  </a:lnTo>
                  <a:lnTo>
                    <a:pt x="18" y="38"/>
                  </a:lnTo>
                  <a:lnTo>
                    <a:pt x="19" y="37"/>
                  </a:lnTo>
                  <a:lnTo>
                    <a:pt x="19" y="35"/>
                  </a:lnTo>
                  <a:lnTo>
                    <a:pt x="16" y="35"/>
                  </a:lnTo>
                  <a:lnTo>
                    <a:pt x="14" y="34"/>
                  </a:lnTo>
                  <a:lnTo>
                    <a:pt x="11" y="34"/>
                  </a:lnTo>
                  <a:lnTo>
                    <a:pt x="8" y="34"/>
                  </a:lnTo>
                  <a:lnTo>
                    <a:pt x="6" y="32"/>
                  </a:lnTo>
                  <a:lnTo>
                    <a:pt x="6" y="32"/>
                  </a:lnTo>
                  <a:lnTo>
                    <a:pt x="7" y="30"/>
                  </a:lnTo>
                  <a:lnTo>
                    <a:pt x="10" y="28"/>
                  </a:lnTo>
                  <a:lnTo>
                    <a:pt x="11" y="28"/>
                  </a:lnTo>
                  <a:lnTo>
                    <a:pt x="14" y="29"/>
                  </a:lnTo>
                  <a:lnTo>
                    <a:pt x="16" y="31"/>
                  </a:lnTo>
                  <a:lnTo>
                    <a:pt x="20" y="33"/>
                  </a:lnTo>
                  <a:lnTo>
                    <a:pt x="23" y="34"/>
                  </a:lnTo>
                  <a:lnTo>
                    <a:pt x="24" y="34"/>
                  </a:lnTo>
                  <a:lnTo>
                    <a:pt x="25" y="33"/>
                  </a:lnTo>
                  <a:lnTo>
                    <a:pt x="27" y="31"/>
                  </a:lnTo>
                  <a:lnTo>
                    <a:pt x="29" y="30"/>
                  </a:lnTo>
                  <a:lnTo>
                    <a:pt x="34" y="29"/>
                  </a:lnTo>
                  <a:lnTo>
                    <a:pt x="35" y="28"/>
                  </a:lnTo>
                  <a:lnTo>
                    <a:pt x="36" y="26"/>
                  </a:lnTo>
                  <a:lnTo>
                    <a:pt x="35" y="24"/>
                  </a:lnTo>
                  <a:lnTo>
                    <a:pt x="33" y="24"/>
                  </a:lnTo>
                  <a:lnTo>
                    <a:pt x="29" y="23"/>
                  </a:lnTo>
                  <a:lnTo>
                    <a:pt x="26" y="23"/>
                  </a:lnTo>
                  <a:lnTo>
                    <a:pt x="23" y="23"/>
                  </a:lnTo>
                  <a:lnTo>
                    <a:pt x="21" y="22"/>
                  </a:lnTo>
                  <a:lnTo>
                    <a:pt x="20" y="20"/>
                  </a:lnTo>
                  <a:lnTo>
                    <a:pt x="19" y="20"/>
                  </a:lnTo>
                  <a:lnTo>
                    <a:pt x="17" y="20"/>
                  </a:lnTo>
                  <a:lnTo>
                    <a:pt x="16" y="20"/>
                  </a:lnTo>
                  <a:lnTo>
                    <a:pt x="15" y="19"/>
                  </a:lnTo>
                  <a:lnTo>
                    <a:pt x="14" y="16"/>
                  </a:lnTo>
                  <a:lnTo>
                    <a:pt x="16" y="12"/>
                  </a:lnTo>
                  <a:lnTo>
                    <a:pt x="20" y="9"/>
                  </a:lnTo>
                  <a:lnTo>
                    <a:pt x="24" y="6"/>
                  </a:lnTo>
                  <a:lnTo>
                    <a:pt x="28" y="5"/>
                  </a:lnTo>
                  <a:lnTo>
                    <a:pt x="32" y="4"/>
                  </a:lnTo>
                  <a:lnTo>
                    <a:pt x="34" y="4"/>
                  </a:lnTo>
                  <a:lnTo>
                    <a:pt x="35" y="5"/>
                  </a:lnTo>
                  <a:lnTo>
                    <a:pt x="34" y="8"/>
                  </a:lnTo>
                  <a:lnTo>
                    <a:pt x="33" y="11"/>
                  </a:lnTo>
                  <a:lnTo>
                    <a:pt x="33" y="13"/>
                  </a:lnTo>
                  <a:lnTo>
                    <a:pt x="34" y="14"/>
                  </a:lnTo>
                  <a:lnTo>
                    <a:pt x="35" y="13"/>
                  </a:lnTo>
                  <a:lnTo>
                    <a:pt x="35" y="8"/>
                  </a:lnTo>
                  <a:lnTo>
                    <a:pt x="36" y="6"/>
                  </a:lnTo>
                  <a:lnTo>
                    <a:pt x="37" y="4"/>
                  </a:lnTo>
                  <a:lnTo>
                    <a:pt x="40" y="2"/>
                  </a:lnTo>
                  <a:lnTo>
                    <a:pt x="45" y="2"/>
                  </a:lnTo>
                  <a:lnTo>
                    <a:pt x="49" y="3"/>
                  </a:lnTo>
                  <a:lnTo>
                    <a:pt x="51" y="6"/>
                  </a:lnTo>
                  <a:lnTo>
                    <a:pt x="51" y="10"/>
                  </a:lnTo>
                  <a:lnTo>
                    <a:pt x="52" y="14"/>
                  </a:lnTo>
                  <a:lnTo>
                    <a:pt x="54" y="17"/>
                  </a:lnTo>
                  <a:lnTo>
                    <a:pt x="55" y="17"/>
                  </a:lnTo>
                  <a:lnTo>
                    <a:pt x="55" y="11"/>
                  </a:lnTo>
                  <a:lnTo>
                    <a:pt x="55" y="10"/>
                  </a:lnTo>
                  <a:lnTo>
                    <a:pt x="56" y="10"/>
                  </a:lnTo>
                  <a:lnTo>
                    <a:pt x="59" y="9"/>
                  </a:lnTo>
                  <a:lnTo>
                    <a:pt x="64" y="9"/>
                  </a:lnTo>
                  <a:lnTo>
                    <a:pt x="67" y="9"/>
                  </a:lnTo>
                  <a:lnTo>
                    <a:pt x="70" y="10"/>
                  </a:lnTo>
                  <a:lnTo>
                    <a:pt x="72" y="12"/>
                  </a:lnTo>
                  <a:lnTo>
                    <a:pt x="79" y="16"/>
                  </a:lnTo>
                  <a:lnTo>
                    <a:pt x="81" y="17"/>
                  </a:lnTo>
                  <a:lnTo>
                    <a:pt x="81" y="17"/>
                  </a:lnTo>
                  <a:lnTo>
                    <a:pt x="81" y="16"/>
                  </a:lnTo>
                  <a:lnTo>
                    <a:pt x="79" y="13"/>
                  </a:lnTo>
                  <a:lnTo>
                    <a:pt x="75" y="12"/>
                  </a:lnTo>
                  <a:lnTo>
                    <a:pt x="71" y="11"/>
                  </a:lnTo>
                  <a:lnTo>
                    <a:pt x="68" y="9"/>
                  </a:lnTo>
                  <a:lnTo>
                    <a:pt x="65" y="6"/>
                  </a:lnTo>
                  <a:lnTo>
                    <a:pt x="65" y="5"/>
                  </a:lnTo>
                  <a:lnTo>
                    <a:pt x="65" y="4"/>
                  </a:lnTo>
                  <a:lnTo>
                    <a:pt x="66" y="2"/>
                  </a:lnTo>
                  <a:lnTo>
                    <a:pt x="68" y="1"/>
                  </a:lnTo>
                  <a:lnTo>
                    <a:pt x="69"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22" name="Freeform 125"/>
            <p:cNvSpPr>
              <a:spLocks/>
            </p:cNvSpPr>
            <p:nvPr/>
          </p:nvSpPr>
          <p:spPr bwMode="auto">
            <a:xfrm>
              <a:off x="2634735" y="2787659"/>
              <a:ext cx="14481" cy="13034"/>
            </a:xfrm>
            <a:custGeom>
              <a:avLst/>
              <a:gdLst/>
              <a:ahLst/>
              <a:cxnLst>
                <a:cxn ang="0">
                  <a:pos x="2" y="0"/>
                </a:cxn>
                <a:cxn ang="0">
                  <a:pos x="7" y="0"/>
                </a:cxn>
                <a:cxn ang="0">
                  <a:pos x="10" y="1"/>
                </a:cxn>
                <a:cxn ang="0">
                  <a:pos x="9" y="4"/>
                </a:cxn>
                <a:cxn ang="0">
                  <a:pos x="7" y="7"/>
                </a:cxn>
                <a:cxn ang="0">
                  <a:pos x="4" y="9"/>
                </a:cxn>
                <a:cxn ang="0">
                  <a:pos x="3" y="9"/>
                </a:cxn>
                <a:cxn ang="0">
                  <a:pos x="2" y="8"/>
                </a:cxn>
                <a:cxn ang="0">
                  <a:pos x="2" y="7"/>
                </a:cxn>
                <a:cxn ang="0">
                  <a:pos x="0" y="4"/>
                </a:cxn>
                <a:cxn ang="0">
                  <a:pos x="0" y="2"/>
                </a:cxn>
                <a:cxn ang="0">
                  <a:pos x="1" y="1"/>
                </a:cxn>
                <a:cxn ang="0">
                  <a:pos x="2" y="0"/>
                </a:cxn>
              </a:cxnLst>
              <a:rect l="0" t="0" r="r" b="b"/>
              <a:pathLst>
                <a:path w="10" h="9">
                  <a:moveTo>
                    <a:pt x="2" y="0"/>
                  </a:moveTo>
                  <a:lnTo>
                    <a:pt x="7" y="0"/>
                  </a:lnTo>
                  <a:lnTo>
                    <a:pt x="10" y="1"/>
                  </a:lnTo>
                  <a:lnTo>
                    <a:pt x="9" y="4"/>
                  </a:lnTo>
                  <a:lnTo>
                    <a:pt x="7" y="7"/>
                  </a:lnTo>
                  <a:lnTo>
                    <a:pt x="4" y="9"/>
                  </a:lnTo>
                  <a:lnTo>
                    <a:pt x="3" y="9"/>
                  </a:lnTo>
                  <a:lnTo>
                    <a:pt x="2" y="8"/>
                  </a:lnTo>
                  <a:lnTo>
                    <a:pt x="2" y="7"/>
                  </a:lnTo>
                  <a:lnTo>
                    <a:pt x="0" y="4"/>
                  </a:lnTo>
                  <a:lnTo>
                    <a:pt x="0" y="2"/>
                  </a:lnTo>
                  <a:lnTo>
                    <a:pt x="1" y="1"/>
                  </a:lnTo>
                  <a:lnTo>
                    <a:pt x="2"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23" name="Freeform 126"/>
            <p:cNvSpPr>
              <a:spLocks/>
            </p:cNvSpPr>
            <p:nvPr/>
          </p:nvSpPr>
          <p:spPr bwMode="auto">
            <a:xfrm>
              <a:off x="2025076" y="2738423"/>
              <a:ext cx="160742" cy="94128"/>
            </a:xfrm>
            <a:custGeom>
              <a:avLst/>
              <a:gdLst/>
              <a:ahLst/>
              <a:cxnLst>
                <a:cxn ang="0">
                  <a:pos x="31" y="1"/>
                </a:cxn>
                <a:cxn ang="0">
                  <a:pos x="37" y="4"/>
                </a:cxn>
                <a:cxn ang="0">
                  <a:pos x="40" y="7"/>
                </a:cxn>
                <a:cxn ang="0">
                  <a:pos x="56" y="8"/>
                </a:cxn>
                <a:cxn ang="0">
                  <a:pos x="72" y="12"/>
                </a:cxn>
                <a:cxn ang="0">
                  <a:pos x="73" y="16"/>
                </a:cxn>
                <a:cxn ang="0">
                  <a:pos x="71" y="21"/>
                </a:cxn>
                <a:cxn ang="0">
                  <a:pos x="72" y="24"/>
                </a:cxn>
                <a:cxn ang="0">
                  <a:pos x="76" y="21"/>
                </a:cxn>
                <a:cxn ang="0">
                  <a:pos x="77" y="20"/>
                </a:cxn>
                <a:cxn ang="0">
                  <a:pos x="76" y="18"/>
                </a:cxn>
                <a:cxn ang="0">
                  <a:pos x="75" y="13"/>
                </a:cxn>
                <a:cxn ang="0">
                  <a:pos x="76" y="5"/>
                </a:cxn>
                <a:cxn ang="0">
                  <a:pos x="82" y="1"/>
                </a:cxn>
                <a:cxn ang="0">
                  <a:pos x="87" y="4"/>
                </a:cxn>
                <a:cxn ang="0">
                  <a:pos x="90" y="9"/>
                </a:cxn>
                <a:cxn ang="0">
                  <a:pos x="92" y="29"/>
                </a:cxn>
                <a:cxn ang="0">
                  <a:pos x="97" y="40"/>
                </a:cxn>
                <a:cxn ang="0">
                  <a:pos x="100" y="42"/>
                </a:cxn>
                <a:cxn ang="0">
                  <a:pos x="109" y="46"/>
                </a:cxn>
                <a:cxn ang="0">
                  <a:pos x="111" y="50"/>
                </a:cxn>
                <a:cxn ang="0">
                  <a:pos x="104" y="58"/>
                </a:cxn>
                <a:cxn ang="0">
                  <a:pos x="95" y="63"/>
                </a:cxn>
                <a:cxn ang="0">
                  <a:pos x="84" y="64"/>
                </a:cxn>
                <a:cxn ang="0">
                  <a:pos x="75" y="60"/>
                </a:cxn>
                <a:cxn ang="0">
                  <a:pos x="73" y="54"/>
                </a:cxn>
                <a:cxn ang="0">
                  <a:pos x="69" y="52"/>
                </a:cxn>
                <a:cxn ang="0">
                  <a:pos x="65" y="57"/>
                </a:cxn>
                <a:cxn ang="0">
                  <a:pos x="63" y="59"/>
                </a:cxn>
                <a:cxn ang="0">
                  <a:pos x="49" y="62"/>
                </a:cxn>
                <a:cxn ang="0">
                  <a:pos x="39" y="63"/>
                </a:cxn>
                <a:cxn ang="0">
                  <a:pos x="31" y="61"/>
                </a:cxn>
                <a:cxn ang="0">
                  <a:pos x="26" y="54"/>
                </a:cxn>
                <a:cxn ang="0">
                  <a:pos x="19" y="50"/>
                </a:cxn>
                <a:cxn ang="0">
                  <a:pos x="6" y="46"/>
                </a:cxn>
                <a:cxn ang="0">
                  <a:pos x="0" y="39"/>
                </a:cxn>
                <a:cxn ang="0">
                  <a:pos x="2" y="36"/>
                </a:cxn>
                <a:cxn ang="0">
                  <a:pos x="21" y="36"/>
                </a:cxn>
                <a:cxn ang="0">
                  <a:pos x="28" y="34"/>
                </a:cxn>
                <a:cxn ang="0">
                  <a:pos x="31" y="31"/>
                </a:cxn>
                <a:cxn ang="0">
                  <a:pos x="28" y="30"/>
                </a:cxn>
                <a:cxn ang="0">
                  <a:pos x="22" y="31"/>
                </a:cxn>
                <a:cxn ang="0">
                  <a:pos x="15" y="29"/>
                </a:cxn>
                <a:cxn ang="0">
                  <a:pos x="7" y="23"/>
                </a:cxn>
                <a:cxn ang="0">
                  <a:pos x="7" y="21"/>
                </a:cxn>
                <a:cxn ang="0">
                  <a:pos x="11" y="21"/>
                </a:cxn>
                <a:cxn ang="0">
                  <a:pos x="16" y="20"/>
                </a:cxn>
                <a:cxn ang="0">
                  <a:pos x="16" y="15"/>
                </a:cxn>
                <a:cxn ang="0">
                  <a:pos x="10" y="15"/>
                </a:cxn>
                <a:cxn ang="0">
                  <a:pos x="9" y="13"/>
                </a:cxn>
                <a:cxn ang="0">
                  <a:pos x="13" y="10"/>
                </a:cxn>
                <a:cxn ang="0">
                  <a:pos x="19" y="8"/>
                </a:cxn>
                <a:cxn ang="0">
                  <a:pos x="23" y="3"/>
                </a:cxn>
                <a:cxn ang="0">
                  <a:pos x="28" y="0"/>
                </a:cxn>
              </a:cxnLst>
              <a:rect l="0" t="0" r="r" b="b"/>
              <a:pathLst>
                <a:path w="111" h="65">
                  <a:moveTo>
                    <a:pt x="28" y="0"/>
                  </a:moveTo>
                  <a:lnTo>
                    <a:pt x="31" y="1"/>
                  </a:lnTo>
                  <a:lnTo>
                    <a:pt x="34" y="3"/>
                  </a:lnTo>
                  <a:lnTo>
                    <a:pt x="37" y="4"/>
                  </a:lnTo>
                  <a:lnTo>
                    <a:pt x="39" y="6"/>
                  </a:lnTo>
                  <a:lnTo>
                    <a:pt x="40" y="7"/>
                  </a:lnTo>
                  <a:lnTo>
                    <a:pt x="48" y="7"/>
                  </a:lnTo>
                  <a:lnTo>
                    <a:pt x="56" y="8"/>
                  </a:lnTo>
                  <a:lnTo>
                    <a:pt x="64" y="9"/>
                  </a:lnTo>
                  <a:lnTo>
                    <a:pt x="72" y="12"/>
                  </a:lnTo>
                  <a:lnTo>
                    <a:pt x="73" y="13"/>
                  </a:lnTo>
                  <a:lnTo>
                    <a:pt x="73" y="16"/>
                  </a:lnTo>
                  <a:lnTo>
                    <a:pt x="72" y="19"/>
                  </a:lnTo>
                  <a:lnTo>
                    <a:pt x="71" y="21"/>
                  </a:lnTo>
                  <a:lnTo>
                    <a:pt x="72" y="24"/>
                  </a:lnTo>
                  <a:lnTo>
                    <a:pt x="72" y="24"/>
                  </a:lnTo>
                  <a:lnTo>
                    <a:pt x="73" y="24"/>
                  </a:lnTo>
                  <a:lnTo>
                    <a:pt x="76" y="21"/>
                  </a:lnTo>
                  <a:lnTo>
                    <a:pt x="77" y="20"/>
                  </a:lnTo>
                  <a:lnTo>
                    <a:pt x="77" y="20"/>
                  </a:lnTo>
                  <a:lnTo>
                    <a:pt x="76" y="19"/>
                  </a:lnTo>
                  <a:lnTo>
                    <a:pt x="76" y="18"/>
                  </a:lnTo>
                  <a:lnTo>
                    <a:pt x="75" y="17"/>
                  </a:lnTo>
                  <a:lnTo>
                    <a:pt x="75" y="13"/>
                  </a:lnTo>
                  <a:lnTo>
                    <a:pt x="75" y="8"/>
                  </a:lnTo>
                  <a:lnTo>
                    <a:pt x="76" y="5"/>
                  </a:lnTo>
                  <a:lnTo>
                    <a:pt x="79" y="2"/>
                  </a:lnTo>
                  <a:lnTo>
                    <a:pt x="82" y="1"/>
                  </a:lnTo>
                  <a:lnTo>
                    <a:pt x="84" y="2"/>
                  </a:lnTo>
                  <a:lnTo>
                    <a:pt x="87" y="4"/>
                  </a:lnTo>
                  <a:lnTo>
                    <a:pt x="89" y="6"/>
                  </a:lnTo>
                  <a:lnTo>
                    <a:pt x="90" y="9"/>
                  </a:lnTo>
                  <a:lnTo>
                    <a:pt x="90" y="15"/>
                  </a:lnTo>
                  <a:lnTo>
                    <a:pt x="92" y="29"/>
                  </a:lnTo>
                  <a:lnTo>
                    <a:pt x="94" y="35"/>
                  </a:lnTo>
                  <a:lnTo>
                    <a:pt x="97" y="40"/>
                  </a:lnTo>
                  <a:lnTo>
                    <a:pt x="98" y="41"/>
                  </a:lnTo>
                  <a:lnTo>
                    <a:pt x="100" y="42"/>
                  </a:lnTo>
                  <a:lnTo>
                    <a:pt x="106" y="44"/>
                  </a:lnTo>
                  <a:lnTo>
                    <a:pt x="109" y="46"/>
                  </a:lnTo>
                  <a:lnTo>
                    <a:pt x="111" y="47"/>
                  </a:lnTo>
                  <a:lnTo>
                    <a:pt x="111" y="50"/>
                  </a:lnTo>
                  <a:lnTo>
                    <a:pt x="109" y="53"/>
                  </a:lnTo>
                  <a:lnTo>
                    <a:pt x="104" y="58"/>
                  </a:lnTo>
                  <a:lnTo>
                    <a:pt x="99" y="61"/>
                  </a:lnTo>
                  <a:lnTo>
                    <a:pt x="95" y="63"/>
                  </a:lnTo>
                  <a:lnTo>
                    <a:pt x="89" y="65"/>
                  </a:lnTo>
                  <a:lnTo>
                    <a:pt x="84" y="64"/>
                  </a:lnTo>
                  <a:lnTo>
                    <a:pt x="77" y="62"/>
                  </a:lnTo>
                  <a:lnTo>
                    <a:pt x="75" y="60"/>
                  </a:lnTo>
                  <a:lnTo>
                    <a:pt x="74" y="57"/>
                  </a:lnTo>
                  <a:lnTo>
                    <a:pt x="73" y="54"/>
                  </a:lnTo>
                  <a:lnTo>
                    <a:pt x="70" y="52"/>
                  </a:lnTo>
                  <a:lnTo>
                    <a:pt x="69" y="52"/>
                  </a:lnTo>
                  <a:lnTo>
                    <a:pt x="66" y="55"/>
                  </a:lnTo>
                  <a:lnTo>
                    <a:pt x="65" y="57"/>
                  </a:lnTo>
                  <a:lnTo>
                    <a:pt x="64" y="58"/>
                  </a:lnTo>
                  <a:lnTo>
                    <a:pt x="63" y="59"/>
                  </a:lnTo>
                  <a:lnTo>
                    <a:pt x="56" y="61"/>
                  </a:lnTo>
                  <a:lnTo>
                    <a:pt x="49" y="62"/>
                  </a:lnTo>
                  <a:lnTo>
                    <a:pt x="44" y="63"/>
                  </a:lnTo>
                  <a:lnTo>
                    <a:pt x="39" y="63"/>
                  </a:lnTo>
                  <a:lnTo>
                    <a:pt x="34" y="63"/>
                  </a:lnTo>
                  <a:lnTo>
                    <a:pt x="31" y="61"/>
                  </a:lnTo>
                  <a:lnTo>
                    <a:pt x="29" y="57"/>
                  </a:lnTo>
                  <a:lnTo>
                    <a:pt x="26" y="54"/>
                  </a:lnTo>
                  <a:lnTo>
                    <a:pt x="24" y="51"/>
                  </a:lnTo>
                  <a:lnTo>
                    <a:pt x="19" y="50"/>
                  </a:lnTo>
                  <a:lnTo>
                    <a:pt x="10" y="48"/>
                  </a:lnTo>
                  <a:lnTo>
                    <a:pt x="6" y="46"/>
                  </a:lnTo>
                  <a:lnTo>
                    <a:pt x="2" y="42"/>
                  </a:lnTo>
                  <a:lnTo>
                    <a:pt x="0" y="39"/>
                  </a:lnTo>
                  <a:lnTo>
                    <a:pt x="0" y="38"/>
                  </a:lnTo>
                  <a:lnTo>
                    <a:pt x="2" y="36"/>
                  </a:lnTo>
                  <a:lnTo>
                    <a:pt x="5" y="36"/>
                  </a:lnTo>
                  <a:lnTo>
                    <a:pt x="21" y="36"/>
                  </a:lnTo>
                  <a:lnTo>
                    <a:pt x="25" y="35"/>
                  </a:lnTo>
                  <a:lnTo>
                    <a:pt x="28" y="34"/>
                  </a:lnTo>
                  <a:lnTo>
                    <a:pt x="30" y="33"/>
                  </a:lnTo>
                  <a:lnTo>
                    <a:pt x="31" y="31"/>
                  </a:lnTo>
                  <a:lnTo>
                    <a:pt x="30" y="30"/>
                  </a:lnTo>
                  <a:lnTo>
                    <a:pt x="28" y="30"/>
                  </a:lnTo>
                  <a:lnTo>
                    <a:pt x="26" y="30"/>
                  </a:lnTo>
                  <a:lnTo>
                    <a:pt x="22" y="31"/>
                  </a:lnTo>
                  <a:lnTo>
                    <a:pt x="20" y="31"/>
                  </a:lnTo>
                  <a:lnTo>
                    <a:pt x="15" y="29"/>
                  </a:lnTo>
                  <a:lnTo>
                    <a:pt x="11" y="26"/>
                  </a:lnTo>
                  <a:lnTo>
                    <a:pt x="7" y="23"/>
                  </a:lnTo>
                  <a:lnTo>
                    <a:pt x="7" y="21"/>
                  </a:lnTo>
                  <a:lnTo>
                    <a:pt x="7" y="21"/>
                  </a:lnTo>
                  <a:lnTo>
                    <a:pt x="9" y="21"/>
                  </a:lnTo>
                  <a:lnTo>
                    <a:pt x="11" y="21"/>
                  </a:lnTo>
                  <a:lnTo>
                    <a:pt x="15" y="21"/>
                  </a:lnTo>
                  <a:lnTo>
                    <a:pt x="16" y="20"/>
                  </a:lnTo>
                  <a:lnTo>
                    <a:pt x="17" y="18"/>
                  </a:lnTo>
                  <a:lnTo>
                    <a:pt x="16" y="15"/>
                  </a:lnTo>
                  <a:lnTo>
                    <a:pt x="16" y="15"/>
                  </a:lnTo>
                  <a:lnTo>
                    <a:pt x="10" y="15"/>
                  </a:lnTo>
                  <a:lnTo>
                    <a:pt x="9" y="14"/>
                  </a:lnTo>
                  <a:lnTo>
                    <a:pt x="9" y="13"/>
                  </a:lnTo>
                  <a:lnTo>
                    <a:pt x="11" y="11"/>
                  </a:lnTo>
                  <a:lnTo>
                    <a:pt x="13" y="10"/>
                  </a:lnTo>
                  <a:lnTo>
                    <a:pt x="16" y="9"/>
                  </a:lnTo>
                  <a:lnTo>
                    <a:pt x="19" y="8"/>
                  </a:lnTo>
                  <a:lnTo>
                    <a:pt x="21" y="6"/>
                  </a:lnTo>
                  <a:lnTo>
                    <a:pt x="23" y="3"/>
                  </a:lnTo>
                  <a:lnTo>
                    <a:pt x="26" y="2"/>
                  </a:lnTo>
                  <a:lnTo>
                    <a:pt x="28"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24" name="Freeform 127"/>
            <p:cNvSpPr>
              <a:spLocks/>
            </p:cNvSpPr>
            <p:nvPr/>
          </p:nvSpPr>
          <p:spPr bwMode="auto">
            <a:xfrm>
              <a:off x="2588395" y="2754352"/>
              <a:ext cx="24619" cy="17377"/>
            </a:xfrm>
            <a:custGeom>
              <a:avLst/>
              <a:gdLst/>
              <a:ahLst/>
              <a:cxnLst>
                <a:cxn ang="0">
                  <a:pos x="0" y="0"/>
                </a:cxn>
                <a:cxn ang="0">
                  <a:pos x="9" y="5"/>
                </a:cxn>
                <a:cxn ang="0">
                  <a:pos x="16" y="11"/>
                </a:cxn>
                <a:cxn ang="0">
                  <a:pos x="17" y="11"/>
                </a:cxn>
                <a:cxn ang="0">
                  <a:pos x="16" y="11"/>
                </a:cxn>
                <a:cxn ang="0">
                  <a:pos x="16" y="12"/>
                </a:cxn>
                <a:cxn ang="0">
                  <a:pos x="15" y="11"/>
                </a:cxn>
                <a:cxn ang="0">
                  <a:pos x="14" y="11"/>
                </a:cxn>
                <a:cxn ang="0">
                  <a:pos x="12" y="11"/>
                </a:cxn>
                <a:cxn ang="0">
                  <a:pos x="11" y="11"/>
                </a:cxn>
                <a:cxn ang="0">
                  <a:pos x="11" y="10"/>
                </a:cxn>
                <a:cxn ang="0">
                  <a:pos x="8" y="8"/>
                </a:cxn>
                <a:cxn ang="0">
                  <a:pos x="2" y="2"/>
                </a:cxn>
                <a:cxn ang="0">
                  <a:pos x="0" y="1"/>
                </a:cxn>
                <a:cxn ang="0">
                  <a:pos x="0" y="0"/>
                </a:cxn>
              </a:cxnLst>
              <a:rect l="0" t="0" r="r" b="b"/>
              <a:pathLst>
                <a:path w="17" h="12">
                  <a:moveTo>
                    <a:pt x="0" y="0"/>
                  </a:moveTo>
                  <a:lnTo>
                    <a:pt x="9" y="5"/>
                  </a:lnTo>
                  <a:lnTo>
                    <a:pt x="16" y="11"/>
                  </a:lnTo>
                  <a:lnTo>
                    <a:pt x="17" y="11"/>
                  </a:lnTo>
                  <a:lnTo>
                    <a:pt x="16" y="11"/>
                  </a:lnTo>
                  <a:lnTo>
                    <a:pt x="16" y="12"/>
                  </a:lnTo>
                  <a:lnTo>
                    <a:pt x="15" y="11"/>
                  </a:lnTo>
                  <a:lnTo>
                    <a:pt x="14" y="11"/>
                  </a:lnTo>
                  <a:lnTo>
                    <a:pt x="12" y="11"/>
                  </a:lnTo>
                  <a:lnTo>
                    <a:pt x="11" y="11"/>
                  </a:lnTo>
                  <a:lnTo>
                    <a:pt x="11" y="10"/>
                  </a:lnTo>
                  <a:lnTo>
                    <a:pt x="8" y="8"/>
                  </a:lnTo>
                  <a:lnTo>
                    <a:pt x="2" y="2"/>
                  </a:lnTo>
                  <a:lnTo>
                    <a:pt x="0" y="1"/>
                  </a:lnTo>
                  <a:lnTo>
                    <a:pt x="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25" name="Freeform 128"/>
            <p:cNvSpPr>
              <a:spLocks/>
            </p:cNvSpPr>
            <p:nvPr/>
          </p:nvSpPr>
          <p:spPr bwMode="auto">
            <a:xfrm>
              <a:off x="2194506" y="2812277"/>
              <a:ext cx="39100" cy="28962"/>
            </a:xfrm>
            <a:custGeom>
              <a:avLst/>
              <a:gdLst/>
              <a:ahLst/>
              <a:cxnLst>
                <a:cxn ang="0">
                  <a:pos x="12" y="0"/>
                </a:cxn>
                <a:cxn ang="0">
                  <a:pos x="16" y="4"/>
                </a:cxn>
                <a:cxn ang="0">
                  <a:pos x="21" y="8"/>
                </a:cxn>
                <a:cxn ang="0">
                  <a:pos x="25" y="12"/>
                </a:cxn>
                <a:cxn ang="0">
                  <a:pos x="27" y="17"/>
                </a:cxn>
                <a:cxn ang="0">
                  <a:pos x="27" y="18"/>
                </a:cxn>
                <a:cxn ang="0">
                  <a:pos x="26" y="19"/>
                </a:cxn>
                <a:cxn ang="0">
                  <a:pos x="25" y="20"/>
                </a:cxn>
                <a:cxn ang="0">
                  <a:pos x="24" y="20"/>
                </a:cxn>
                <a:cxn ang="0">
                  <a:pos x="23" y="20"/>
                </a:cxn>
                <a:cxn ang="0">
                  <a:pos x="20" y="20"/>
                </a:cxn>
                <a:cxn ang="0">
                  <a:pos x="14" y="19"/>
                </a:cxn>
                <a:cxn ang="0">
                  <a:pos x="9" y="16"/>
                </a:cxn>
                <a:cxn ang="0">
                  <a:pos x="7" y="16"/>
                </a:cxn>
                <a:cxn ang="0">
                  <a:pos x="4" y="16"/>
                </a:cxn>
                <a:cxn ang="0">
                  <a:pos x="2" y="15"/>
                </a:cxn>
                <a:cxn ang="0">
                  <a:pos x="0" y="15"/>
                </a:cxn>
                <a:cxn ang="0">
                  <a:pos x="0" y="13"/>
                </a:cxn>
                <a:cxn ang="0">
                  <a:pos x="1" y="10"/>
                </a:cxn>
                <a:cxn ang="0">
                  <a:pos x="7" y="4"/>
                </a:cxn>
                <a:cxn ang="0">
                  <a:pos x="9" y="2"/>
                </a:cxn>
                <a:cxn ang="0">
                  <a:pos x="11" y="0"/>
                </a:cxn>
                <a:cxn ang="0">
                  <a:pos x="12" y="0"/>
                </a:cxn>
              </a:cxnLst>
              <a:rect l="0" t="0" r="r" b="b"/>
              <a:pathLst>
                <a:path w="27" h="20">
                  <a:moveTo>
                    <a:pt x="12" y="0"/>
                  </a:moveTo>
                  <a:lnTo>
                    <a:pt x="16" y="4"/>
                  </a:lnTo>
                  <a:lnTo>
                    <a:pt x="21" y="8"/>
                  </a:lnTo>
                  <a:lnTo>
                    <a:pt x="25" y="12"/>
                  </a:lnTo>
                  <a:lnTo>
                    <a:pt x="27" y="17"/>
                  </a:lnTo>
                  <a:lnTo>
                    <a:pt x="27" y="18"/>
                  </a:lnTo>
                  <a:lnTo>
                    <a:pt x="26" y="19"/>
                  </a:lnTo>
                  <a:lnTo>
                    <a:pt x="25" y="20"/>
                  </a:lnTo>
                  <a:lnTo>
                    <a:pt x="24" y="20"/>
                  </a:lnTo>
                  <a:lnTo>
                    <a:pt x="23" y="20"/>
                  </a:lnTo>
                  <a:lnTo>
                    <a:pt x="20" y="20"/>
                  </a:lnTo>
                  <a:lnTo>
                    <a:pt x="14" y="19"/>
                  </a:lnTo>
                  <a:lnTo>
                    <a:pt x="9" y="16"/>
                  </a:lnTo>
                  <a:lnTo>
                    <a:pt x="7" y="16"/>
                  </a:lnTo>
                  <a:lnTo>
                    <a:pt x="4" y="16"/>
                  </a:lnTo>
                  <a:lnTo>
                    <a:pt x="2" y="15"/>
                  </a:lnTo>
                  <a:lnTo>
                    <a:pt x="0" y="15"/>
                  </a:lnTo>
                  <a:lnTo>
                    <a:pt x="0" y="13"/>
                  </a:lnTo>
                  <a:lnTo>
                    <a:pt x="1" y="10"/>
                  </a:lnTo>
                  <a:lnTo>
                    <a:pt x="7" y="4"/>
                  </a:lnTo>
                  <a:lnTo>
                    <a:pt x="9" y="2"/>
                  </a:lnTo>
                  <a:lnTo>
                    <a:pt x="11" y="0"/>
                  </a:lnTo>
                  <a:lnTo>
                    <a:pt x="12"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26" name="Freeform 129"/>
            <p:cNvSpPr>
              <a:spLocks/>
            </p:cNvSpPr>
            <p:nvPr/>
          </p:nvSpPr>
          <p:spPr bwMode="auto">
            <a:xfrm>
              <a:off x="2323389" y="2845584"/>
              <a:ext cx="5792" cy="4345"/>
            </a:xfrm>
            <a:custGeom>
              <a:avLst/>
              <a:gdLst/>
              <a:ahLst/>
              <a:cxnLst>
                <a:cxn ang="0">
                  <a:pos x="1" y="0"/>
                </a:cxn>
                <a:cxn ang="0">
                  <a:pos x="4" y="0"/>
                </a:cxn>
                <a:cxn ang="0">
                  <a:pos x="4" y="0"/>
                </a:cxn>
                <a:cxn ang="0">
                  <a:pos x="3" y="2"/>
                </a:cxn>
                <a:cxn ang="0">
                  <a:pos x="2" y="3"/>
                </a:cxn>
                <a:cxn ang="0">
                  <a:pos x="1" y="3"/>
                </a:cxn>
                <a:cxn ang="0">
                  <a:pos x="0" y="3"/>
                </a:cxn>
                <a:cxn ang="0">
                  <a:pos x="0" y="0"/>
                </a:cxn>
                <a:cxn ang="0">
                  <a:pos x="1" y="0"/>
                </a:cxn>
              </a:cxnLst>
              <a:rect l="0" t="0" r="r" b="b"/>
              <a:pathLst>
                <a:path w="4" h="3">
                  <a:moveTo>
                    <a:pt x="1" y="0"/>
                  </a:moveTo>
                  <a:lnTo>
                    <a:pt x="4" y="0"/>
                  </a:lnTo>
                  <a:lnTo>
                    <a:pt x="4" y="0"/>
                  </a:lnTo>
                  <a:lnTo>
                    <a:pt x="3" y="2"/>
                  </a:lnTo>
                  <a:lnTo>
                    <a:pt x="2" y="3"/>
                  </a:lnTo>
                  <a:lnTo>
                    <a:pt x="1" y="3"/>
                  </a:lnTo>
                  <a:lnTo>
                    <a:pt x="0" y="3"/>
                  </a:lnTo>
                  <a:lnTo>
                    <a:pt x="0" y="0"/>
                  </a:lnTo>
                  <a:lnTo>
                    <a:pt x="1"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27" name="Freeform 130"/>
            <p:cNvSpPr>
              <a:spLocks noEditPoints="1"/>
            </p:cNvSpPr>
            <p:nvPr/>
          </p:nvSpPr>
          <p:spPr bwMode="auto">
            <a:xfrm>
              <a:off x="2284289" y="2734078"/>
              <a:ext cx="328724" cy="218667"/>
            </a:xfrm>
            <a:custGeom>
              <a:avLst/>
              <a:gdLst/>
              <a:ahLst/>
              <a:cxnLst>
                <a:cxn ang="0">
                  <a:pos x="189" y="67"/>
                </a:cxn>
                <a:cxn ang="0">
                  <a:pos x="23" y="0"/>
                </a:cxn>
                <a:cxn ang="0">
                  <a:pos x="19" y="10"/>
                </a:cxn>
                <a:cxn ang="0">
                  <a:pos x="29" y="33"/>
                </a:cxn>
                <a:cxn ang="0">
                  <a:pos x="34" y="32"/>
                </a:cxn>
                <a:cxn ang="0">
                  <a:pos x="29" y="26"/>
                </a:cxn>
                <a:cxn ang="0">
                  <a:pos x="23" y="13"/>
                </a:cxn>
                <a:cxn ang="0">
                  <a:pos x="33" y="14"/>
                </a:cxn>
                <a:cxn ang="0">
                  <a:pos x="42" y="1"/>
                </a:cxn>
                <a:cxn ang="0">
                  <a:pos x="54" y="16"/>
                </a:cxn>
                <a:cxn ang="0">
                  <a:pos x="55" y="19"/>
                </a:cxn>
                <a:cxn ang="0">
                  <a:pos x="60" y="20"/>
                </a:cxn>
                <a:cxn ang="0">
                  <a:pos x="70" y="10"/>
                </a:cxn>
                <a:cxn ang="0">
                  <a:pos x="54" y="3"/>
                </a:cxn>
                <a:cxn ang="0">
                  <a:pos x="75" y="9"/>
                </a:cxn>
                <a:cxn ang="0">
                  <a:pos x="90" y="25"/>
                </a:cxn>
                <a:cxn ang="0">
                  <a:pos x="104" y="28"/>
                </a:cxn>
                <a:cxn ang="0">
                  <a:pos x="109" y="25"/>
                </a:cxn>
                <a:cxn ang="0">
                  <a:pos x="114" y="41"/>
                </a:cxn>
                <a:cxn ang="0">
                  <a:pos x="122" y="31"/>
                </a:cxn>
                <a:cxn ang="0">
                  <a:pos x="134" y="34"/>
                </a:cxn>
                <a:cxn ang="0">
                  <a:pos x="133" y="44"/>
                </a:cxn>
                <a:cxn ang="0">
                  <a:pos x="144" y="42"/>
                </a:cxn>
                <a:cxn ang="0">
                  <a:pos x="144" y="51"/>
                </a:cxn>
                <a:cxn ang="0">
                  <a:pos x="152" y="54"/>
                </a:cxn>
                <a:cxn ang="0">
                  <a:pos x="172" y="65"/>
                </a:cxn>
                <a:cxn ang="0">
                  <a:pos x="174" y="64"/>
                </a:cxn>
                <a:cxn ang="0">
                  <a:pos x="175" y="60"/>
                </a:cxn>
                <a:cxn ang="0">
                  <a:pos x="190" y="65"/>
                </a:cxn>
                <a:cxn ang="0">
                  <a:pos x="193" y="69"/>
                </a:cxn>
                <a:cxn ang="0">
                  <a:pos x="213" y="71"/>
                </a:cxn>
                <a:cxn ang="0">
                  <a:pos x="208" y="72"/>
                </a:cxn>
                <a:cxn ang="0">
                  <a:pos x="217" y="79"/>
                </a:cxn>
                <a:cxn ang="0">
                  <a:pos x="207" y="81"/>
                </a:cxn>
                <a:cxn ang="0">
                  <a:pos x="210" y="97"/>
                </a:cxn>
                <a:cxn ang="0">
                  <a:pos x="201" y="83"/>
                </a:cxn>
                <a:cxn ang="0">
                  <a:pos x="193" y="84"/>
                </a:cxn>
                <a:cxn ang="0">
                  <a:pos x="179" y="98"/>
                </a:cxn>
                <a:cxn ang="0">
                  <a:pos x="183" y="96"/>
                </a:cxn>
                <a:cxn ang="0">
                  <a:pos x="190" y="103"/>
                </a:cxn>
                <a:cxn ang="0">
                  <a:pos x="203" y="104"/>
                </a:cxn>
                <a:cxn ang="0">
                  <a:pos x="208" y="109"/>
                </a:cxn>
                <a:cxn ang="0">
                  <a:pos x="216" y="113"/>
                </a:cxn>
                <a:cxn ang="0">
                  <a:pos x="227" y="135"/>
                </a:cxn>
                <a:cxn ang="0">
                  <a:pos x="211" y="151"/>
                </a:cxn>
                <a:cxn ang="0">
                  <a:pos x="184" y="138"/>
                </a:cxn>
                <a:cxn ang="0">
                  <a:pos x="164" y="133"/>
                </a:cxn>
                <a:cxn ang="0">
                  <a:pos x="169" y="130"/>
                </a:cxn>
                <a:cxn ang="0">
                  <a:pos x="149" y="123"/>
                </a:cxn>
                <a:cxn ang="0">
                  <a:pos x="146" y="101"/>
                </a:cxn>
                <a:cxn ang="0">
                  <a:pos x="162" y="87"/>
                </a:cxn>
                <a:cxn ang="0">
                  <a:pos x="144" y="80"/>
                </a:cxn>
                <a:cxn ang="0">
                  <a:pos x="124" y="66"/>
                </a:cxn>
                <a:cxn ang="0">
                  <a:pos x="118" y="65"/>
                </a:cxn>
                <a:cxn ang="0">
                  <a:pos x="107" y="60"/>
                </a:cxn>
                <a:cxn ang="0">
                  <a:pos x="101" y="55"/>
                </a:cxn>
                <a:cxn ang="0">
                  <a:pos x="90" y="48"/>
                </a:cxn>
                <a:cxn ang="0">
                  <a:pos x="76" y="38"/>
                </a:cxn>
                <a:cxn ang="0">
                  <a:pos x="65" y="49"/>
                </a:cxn>
                <a:cxn ang="0">
                  <a:pos x="58" y="50"/>
                </a:cxn>
                <a:cxn ang="0">
                  <a:pos x="21" y="43"/>
                </a:cxn>
                <a:cxn ang="0">
                  <a:pos x="5" y="18"/>
                </a:cxn>
              </a:cxnLst>
              <a:rect l="0" t="0" r="r" b="b"/>
              <a:pathLst>
                <a:path w="227" h="151">
                  <a:moveTo>
                    <a:pt x="184" y="67"/>
                  </a:moveTo>
                  <a:lnTo>
                    <a:pt x="184" y="67"/>
                  </a:lnTo>
                  <a:lnTo>
                    <a:pt x="185" y="68"/>
                  </a:lnTo>
                  <a:lnTo>
                    <a:pt x="187" y="68"/>
                  </a:lnTo>
                  <a:lnTo>
                    <a:pt x="189" y="67"/>
                  </a:lnTo>
                  <a:lnTo>
                    <a:pt x="187" y="67"/>
                  </a:lnTo>
                  <a:lnTo>
                    <a:pt x="186" y="67"/>
                  </a:lnTo>
                  <a:lnTo>
                    <a:pt x="184" y="67"/>
                  </a:lnTo>
                  <a:close/>
                  <a:moveTo>
                    <a:pt x="20" y="0"/>
                  </a:moveTo>
                  <a:lnTo>
                    <a:pt x="23" y="0"/>
                  </a:lnTo>
                  <a:lnTo>
                    <a:pt x="24" y="0"/>
                  </a:lnTo>
                  <a:lnTo>
                    <a:pt x="25" y="1"/>
                  </a:lnTo>
                  <a:lnTo>
                    <a:pt x="25" y="2"/>
                  </a:lnTo>
                  <a:lnTo>
                    <a:pt x="24" y="5"/>
                  </a:lnTo>
                  <a:lnTo>
                    <a:pt x="19" y="10"/>
                  </a:lnTo>
                  <a:lnTo>
                    <a:pt x="18" y="13"/>
                  </a:lnTo>
                  <a:lnTo>
                    <a:pt x="18" y="18"/>
                  </a:lnTo>
                  <a:lnTo>
                    <a:pt x="21" y="23"/>
                  </a:lnTo>
                  <a:lnTo>
                    <a:pt x="24" y="28"/>
                  </a:lnTo>
                  <a:lnTo>
                    <a:pt x="29" y="33"/>
                  </a:lnTo>
                  <a:lnTo>
                    <a:pt x="33" y="35"/>
                  </a:lnTo>
                  <a:lnTo>
                    <a:pt x="33" y="35"/>
                  </a:lnTo>
                  <a:lnTo>
                    <a:pt x="34" y="34"/>
                  </a:lnTo>
                  <a:lnTo>
                    <a:pt x="34" y="33"/>
                  </a:lnTo>
                  <a:lnTo>
                    <a:pt x="34" y="32"/>
                  </a:lnTo>
                  <a:lnTo>
                    <a:pt x="34" y="30"/>
                  </a:lnTo>
                  <a:lnTo>
                    <a:pt x="34" y="29"/>
                  </a:lnTo>
                  <a:lnTo>
                    <a:pt x="33" y="28"/>
                  </a:lnTo>
                  <a:lnTo>
                    <a:pt x="32" y="27"/>
                  </a:lnTo>
                  <a:lnTo>
                    <a:pt x="29" y="26"/>
                  </a:lnTo>
                  <a:lnTo>
                    <a:pt x="23" y="24"/>
                  </a:lnTo>
                  <a:lnTo>
                    <a:pt x="21" y="22"/>
                  </a:lnTo>
                  <a:lnTo>
                    <a:pt x="20" y="20"/>
                  </a:lnTo>
                  <a:lnTo>
                    <a:pt x="20" y="16"/>
                  </a:lnTo>
                  <a:lnTo>
                    <a:pt x="23" y="13"/>
                  </a:lnTo>
                  <a:lnTo>
                    <a:pt x="25" y="12"/>
                  </a:lnTo>
                  <a:lnTo>
                    <a:pt x="27" y="13"/>
                  </a:lnTo>
                  <a:lnTo>
                    <a:pt x="29" y="14"/>
                  </a:lnTo>
                  <a:lnTo>
                    <a:pt x="31" y="14"/>
                  </a:lnTo>
                  <a:lnTo>
                    <a:pt x="33" y="14"/>
                  </a:lnTo>
                  <a:lnTo>
                    <a:pt x="36" y="11"/>
                  </a:lnTo>
                  <a:lnTo>
                    <a:pt x="37" y="8"/>
                  </a:lnTo>
                  <a:lnTo>
                    <a:pt x="38" y="5"/>
                  </a:lnTo>
                  <a:lnTo>
                    <a:pt x="40" y="1"/>
                  </a:lnTo>
                  <a:lnTo>
                    <a:pt x="42" y="1"/>
                  </a:lnTo>
                  <a:lnTo>
                    <a:pt x="45" y="2"/>
                  </a:lnTo>
                  <a:lnTo>
                    <a:pt x="48" y="4"/>
                  </a:lnTo>
                  <a:lnTo>
                    <a:pt x="51" y="8"/>
                  </a:lnTo>
                  <a:lnTo>
                    <a:pt x="54" y="12"/>
                  </a:lnTo>
                  <a:lnTo>
                    <a:pt x="54" y="16"/>
                  </a:lnTo>
                  <a:lnTo>
                    <a:pt x="53" y="20"/>
                  </a:lnTo>
                  <a:lnTo>
                    <a:pt x="54" y="24"/>
                  </a:lnTo>
                  <a:lnTo>
                    <a:pt x="54" y="23"/>
                  </a:lnTo>
                  <a:lnTo>
                    <a:pt x="54" y="21"/>
                  </a:lnTo>
                  <a:lnTo>
                    <a:pt x="55" y="19"/>
                  </a:lnTo>
                  <a:lnTo>
                    <a:pt x="56" y="18"/>
                  </a:lnTo>
                  <a:lnTo>
                    <a:pt x="57" y="18"/>
                  </a:lnTo>
                  <a:lnTo>
                    <a:pt x="58" y="19"/>
                  </a:lnTo>
                  <a:lnTo>
                    <a:pt x="59" y="19"/>
                  </a:lnTo>
                  <a:lnTo>
                    <a:pt x="60" y="20"/>
                  </a:lnTo>
                  <a:lnTo>
                    <a:pt x="60" y="20"/>
                  </a:lnTo>
                  <a:lnTo>
                    <a:pt x="65" y="16"/>
                  </a:lnTo>
                  <a:lnTo>
                    <a:pt x="69" y="12"/>
                  </a:lnTo>
                  <a:lnTo>
                    <a:pt x="72" y="10"/>
                  </a:lnTo>
                  <a:lnTo>
                    <a:pt x="70" y="10"/>
                  </a:lnTo>
                  <a:lnTo>
                    <a:pt x="69" y="9"/>
                  </a:lnTo>
                  <a:lnTo>
                    <a:pt x="68" y="9"/>
                  </a:lnTo>
                  <a:lnTo>
                    <a:pt x="67" y="9"/>
                  </a:lnTo>
                  <a:lnTo>
                    <a:pt x="59" y="6"/>
                  </a:lnTo>
                  <a:lnTo>
                    <a:pt x="54" y="3"/>
                  </a:lnTo>
                  <a:lnTo>
                    <a:pt x="50" y="2"/>
                  </a:lnTo>
                  <a:lnTo>
                    <a:pt x="48" y="1"/>
                  </a:lnTo>
                  <a:lnTo>
                    <a:pt x="47" y="0"/>
                  </a:lnTo>
                  <a:lnTo>
                    <a:pt x="61" y="4"/>
                  </a:lnTo>
                  <a:lnTo>
                    <a:pt x="75" y="9"/>
                  </a:lnTo>
                  <a:lnTo>
                    <a:pt x="77" y="9"/>
                  </a:lnTo>
                  <a:lnTo>
                    <a:pt x="81" y="11"/>
                  </a:lnTo>
                  <a:lnTo>
                    <a:pt x="85" y="15"/>
                  </a:lnTo>
                  <a:lnTo>
                    <a:pt x="88" y="18"/>
                  </a:lnTo>
                  <a:lnTo>
                    <a:pt x="90" y="25"/>
                  </a:lnTo>
                  <a:lnTo>
                    <a:pt x="92" y="28"/>
                  </a:lnTo>
                  <a:lnTo>
                    <a:pt x="95" y="30"/>
                  </a:lnTo>
                  <a:lnTo>
                    <a:pt x="99" y="31"/>
                  </a:lnTo>
                  <a:lnTo>
                    <a:pt x="103" y="30"/>
                  </a:lnTo>
                  <a:lnTo>
                    <a:pt x="104" y="28"/>
                  </a:lnTo>
                  <a:lnTo>
                    <a:pt x="105" y="23"/>
                  </a:lnTo>
                  <a:lnTo>
                    <a:pt x="106" y="21"/>
                  </a:lnTo>
                  <a:lnTo>
                    <a:pt x="107" y="21"/>
                  </a:lnTo>
                  <a:lnTo>
                    <a:pt x="108" y="22"/>
                  </a:lnTo>
                  <a:lnTo>
                    <a:pt x="109" y="25"/>
                  </a:lnTo>
                  <a:lnTo>
                    <a:pt x="109" y="28"/>
                  </a:lnTo>
                  <a:lnTo>
                    <a:pt x="109" y="32"/>
                  </a:lnTo>
                  <a:lnTo>
                    <a:pt x="110" y="35"/>
                  </a:lnTo>
                  <a:lnTo>
                    <a:pt x="112" y="38"/>
                  </a:lnTo>
                  <a:lnTo>
                    <a:pt x="114" y="41"/>
                  </a:lnTo>
                  <a:lnTo>
                    <a:pt x="117" y="41"/>
                  </a:lnTo>
                  <a:lnTo>
                    <a:pt x="121" y="40"/>
                  </a:lnTo>
                  <a:lnTo>
                    <a:pt x="122" y="39"/>
                  </a:lnTo>
                  <a:lnTo>
                    <a:pt x="122" y="34"/>
                  </a:lnTo>
                  <a:lnTo>
                    <a:pt x="122" y="31"/>
                  </a:lnTo>
                  <a:lnTo>
                    <a:pt x="122" y="28"/>
                  </a:lnTo>
                  <a:lnTo>
                    <a:pt x="124" y="27"/>
                  </a:lnTo>
                  <a:lnTo>
                    <a:pt x="127" y="28"/>
                  </a:lnTo>
                  <a:lnTo>
                    <a:pt x="131" y="30"/>
                  </a:lnTo>
                  <a:lnTo>
                    <a:pt x="134" y="34"/>
                  </a:lnTo>
                  <a:lnTo>
                    <a:pt x="135" y="38"/>
                  </a:lnTo>
                  <a:lnTo>
                    <a:pt x="135" y="41"/>
                  </a:lnTo>
                  <a:lnTo>
                    <a:pt x="134" y="42"/>
                  </a:lnTo>
                  <a:lnTo>
                    <a:pt x="133" y="43"/>
                  </a:lnTo>
                  <a:lnTo>
                    <a:pt x="133" y="44"/>
                  </a:lnTo>
                  <a:lnTo>
                    <a:pt x="133" y="44"/>
                  </a:lnTo>
                  <a:lnTo>
                    <a:pt x="133" y="45"/>
                  </a:lnTo>
                  <a:lnTo>
                    <a:pt x="137" y="45"/>
                  </a:lnTo>
                  <a:lnTo>
                    <a:pt x="140" y="44"/>
                  </a:lnTo>
                  <a:lnTo>
                    <a:pt x="144" y="42"/>
                  </a:lnTo>
                  <a:lnTo>
                    <a:pt x="148" y="42"/>
                  </a:lnTo>
                  <a:lnTo>
                    <a:pt x="150" y="43"/>
                  </a:lnTo>
                  <a:lnTo>
                    <a:pt x="151" y="44"/>
                  </a:lnTo>
                  <a:lnTo>
                    <a:pt x="149" y="47"/>
                  </a:lnTo>
                  <a:lnTo>
                    <a:pt x="144" y="51"/>
                  </a:lnTo>
                  <a:lnTo>
                    <a:pt x="142" y="53"/>
                  </a:lnTo>
                  <a:lnTo>
                    <a:pt x="144" y="54"/>
                  </a:lnTo>
                  <a:lnTo>
                    <a:pt x="145" y="55"/>
                  </a:lnTo>
                  <a:lnTo>
                    <a:pt x="150" y="54"/>
                  </a:lnTo>
                  <a:lnTo>
                    <a:pt x="152" y="54"/>
                  </a:lnTo>
                  <a:lnTo>
                    <a:pt x="155" y="55"/>
                  </a:lnTo>
                  <a:lnTo>
                    <a:pt x="158" y="56"/>
                  </a:lnTo>
                  <a:lnTo>
                    <a:pt x="161" y="58"/>
                  </a:lnTo>
                  <a:lnTo>
                    <a:pt x="170" y="64"/>
                  </a:lnTo>
                  <a:lnTo>
                    <a:pt x="172" y="65"/>
                  </a:lnTo>
                  <a:lnTo>
                    <a:pt x="172" y="65"/>
                  </a:lnTo>
                  <a:lnTo>
                    <a:pt x="173" y="65"/>
                  </a:lnTo>
                  <a:lnTo>
                    <a:pt x="174" y="66"/>
                  </a:lnTo>
                  <a:lnTo>
                    <a:pt x="174" y="65"/>
                  </a:lnTo>
                  <a:lnTo>
                    <a:pt x="174" y="64"/>
                  </a:lnTo>
                  <a:lnTo>
                    <a:pt x="174" y="63"/>
                  </a:lnTo>
                  <a:lnTo>
                    <a:pt x="173" y="62"/>
                  </a:lnTo>
                  <a:lnTo>
                    <a:pt x="172" y="61"/>
                  </a:lnTo>
                  <a:lnTo>
                    <a:pt x="173" y="61"/>
                  </a:lnTo>
                  <a:lnTo>
                    <a:pt x="175" y="60"/>
                  </a:lnTo>
                  <a:lnTo>
                    <a:pt x="178" y="60"/>
                  </a:lnTo>
                  <a:lnTo>
                    <a:pt x="181" y="61"/>
                  </a:lnTo>
                  <a:lnTo>
                    <a:pt x="182" y="61"/>
                  </a:lnTo>
                  <a:lnTo>
                    <a:pt x="185" y="62"/>
                  </a:lnTo>
                  <a:lnTo>
                    <a:pt x="190" y="65"/>
                  </a:lnTo>
                  <a:lnTo>
                    <a:pt x="191" y="67"/>
                  </a:lnTo>
                  <a:lnTo>
                    <a:pt x="190" y="67"/>
                  </a:lnTo>
                  <a:lnTo>
                    <a:pt x="192" y="67"/>
                  </a:lnTo>
                  <a:lnTo>
                    <a:pt x="193" y="68"/>
                  </a:lnTo>
                  <a:lnTo>
                    <a:pt x="193" y="69"/>
                  </a:lnTo>
                  <a:lnTo>
                    <a:pt x="194" y="70"/>
                  </a:lnTo>
                  <a:lnTo>
                    <a:pt x="196" y="70"/>
                  </a:lnTo>
                  <a:lnTo>
                    <a:pt x="199" y="69"/>
                  </a:lnTo>
                  <a:lnTo>
                    <a:pt x="207" y="69"/>
                  </a:lnTo>
                  <a:lnTo>
                    <a:pt x="213" y="71"/>
                  </a:lnTo>
                  <a:lnTo>
                    <a:pt x="213" y="71"/>
                  </a:lnTo>
                  <a:lnTo>
                    <a:pt x="209" y="71"/>
                  </a:lnTo>
                  <a:lnTo>
                    <a:pt x="208" y="72"/>
                  </a:lnTo>
                  <a:lnTo>
                    <a:pt x="208" y="72"/>
                  </a:lnTo>
                  <a:lnTo>
                    <a:pt x="208" y="72"/>
                  </a:lnTo>
                  <a:lnTo>
                    <a:pt x="209" y="74"/>
                  </a:lnTo>
                  <a:lnTo>
                    <a:pt x="211" y="74"/>
                  </a:lnTo>
                  <a:lnTo>
                    <a:pt x="214" y="75"/>
                  </a:lnTo>
                  <a:lnTo>
                    <a:pt x="217" y="77"/>
                  </a:lnTo>
                  <a:lnTo>
                    <a:pt x="217" y="79"/>
                  </a:lnTo>
                  <a:lnTo>
                    <a:pt x="216" y="81"/>
                  </a:lnTo>
                  <a:lnTo>
                    <a:pt x="214" y="81"/>
                  </a:lnTo>
                  <a:lnTo>
                    <a:pt x="210" y="80"/>
                  </a:lnTo>
                  <a:lnTo>
                    <a:pt x="208" y="80"/>
                  </a:lnTo>
                  <a:lnTo>
                    <a:pt x="207" y="81"/>
                  </a:lnTo>
                  <a:lnTo>
                    <a:pt x="208" y="86"/>
                  </a:lnTo>
                  <a:lnTo>
                    <a:pt x="210" y="91"/>
                  </a:lnTo>
                  <a:lnTo>
                    <a:pt x="211" y="95"/>
                  </a:lnTo>
                  <a:lnTo>
                    <a:pt x="211" y="96"/>
                  </a:lnTo>
                  <a:lnTo>
                    <a:pt x="210" y="97"/>
                  </a:lnTo>
                  <a:lnTo>
                    <a:pt x="210" y="97"/>
                  </a:lnTo>
                  <a:lnTo>
                    <a:pt x="209" y="97"/>
                  </a:lnTo>
                  <a:lnTo>
                    <a:pt x="206" y="93"/>
                  </a:lnTo>
                  <a:lnTo>
                    <a:pt x="204" y="88"/>
                  </a:lnTo>
                  <a:lnTo>
                    <a:pt x="201" y="83"/>
                  </a:lnTo>
                  <a:lnTo>
                    <a:pt x="197" y="80"/>
                  </a:lnTo>
                  <a:lnTo>
                    <a:pt x="195" y="80"/>
                  </a:lnTo>
                  <a:lnTo>
                    <a:pt x="194" y="81"/>
                  </a:lnTo>
                  <a:lnTo>
                    <a:pt x="193" y="82"/>
                  </a:lnTo>
                  <a:lnTo>
                    <a:pt x="193" y="84"/>
                  </a:lnTo>
                  <a:lnTo>
                    <a:pt x="192" y="85"/>
                  </a:lnTo>
                  <a:lnTo>
                    <a:pt x="191" y="87"/>
                  </a:lnTo>
                  <a:lnTo>
                    <a:pt x="190" y="88"/>
                  </a:lnTo>
                  <a:lnTo>
                    <a:pt x="185" y="93"/>
                  </a:lnTo>
                  <a:lnTo>
                    <a:pt x="179" y="98"/>
                  </a:lnTo>
                  <a:lnTo>
                    <a:pt x="180" y="98"/>
                  </a:lnTo>
                  <a:lnTo>
                    <a:pt x="181" y="97"/>
                  </a:lnTo>
                  <a:lnTo>
                    <a:pt x="181" y="97"/>
                  </a:lnTo>
                  <a:lnTo>
                    <a:pt x="182" y="96"/>
                  </a:lnTo>
                  <a:lnTo>
                    <a:pt x="183" y="96"/>
                  </a:lnTo>
                  <a:lnTo>
                    <a:pt x="185" y="97"/>
                  </a:lnTo>
                  <a:lnTo>
                    <a:pt x="186" y="98"/>
                  </a:lnTo>
                  <a:lnTo>
                    <a:pt x="187" y="100"/>
                  </a:lnTo>
                  <a:lnTo>
                    <a:pt x="189" y="101"/>
                  </a:lnTo>
                  <a:lnTo>
                    <a:pt x="190" y="103"/>
                  </a:lnTo>
                  <a:lnTo>
                    <a:pt x="192" y="105"/>
                  </a:lnTo>
                  <a:lnTo>
                    <a:pt x="195" y="106"/>
                  </a:lnTo>
                  <a:lnTo>
                    <a:pt x="197" y="107"/>
                  </a:lnTo>
                  <a:lnTo>
                    <a:pt x="199" y="106"/>
                  </a:lnTo>
                  <a:lnTo>
                    <a:pt x="203" y="104"/>
                  </a:lnTo>
                  <a:lnTo>
                    <a:pt x="204" y="103"/>
                  </a:lnTo>
                  <a:lnTo>
                    <a:pt x="206" y="104"/>
                  </a:lnTo>
                  <a:lnTo>
                    <a:pt x="209" y="108"/>
                  </a:lnTo>
                  <a:lnTo>
                    <a:pt x="209" y="109"/>
                  </a:lnTo>
                  <a:lnTo>
                    <a:pt x="208" y="109"/>
                  </a:lnTo>
                  <a:lnTo>
                    <a:pt x="206" y="111"/>
                  </a:lnTo>
                  <a:lnTo>
                    <a:pt x="207" y="111"/>
                  </a:lnTo>
                  <a:lnTo>
                    <a:pt x="210" y="112"/>
                  </a:lnTo>
                  <a:lnTo>
                    <a:pt x="213" y="112"/>
                  </a:lnTo>
                  <a:lnTo>
                    <a:pt x="216" y="113"/>
                  </a:lnTo>
                  <a:lnTo>
                    <a:pt x="219" y="117"/>
                  </a:lnTo>
                  <a:lnTo>
                    <a:pt x="222" y="120"/>
                  </a:lnTo>
                  <a:lnTo>
                    <a:pt x="225" y="125"/>
                  </a:lnTo>
                  <a:lnTo>
                    <a:pt x="227" y="130"/>
                  </a:lnTo>
                  <a:lnTo>
                    <a:pt x="227" y="135"/>
                  </a:lnTo>
                  <a:lnTo>
                    <a:pt x="227" y="140"/>
                  </a:lnTo>
                  <a:lnTo>
                    <a:pt x="225" y="145"/>
                  </a:lnTo>
                  <a:lnTo>
                    <a:pt x="221" y="148"/>
                  </a:lnTo>
                  <a:lnTo>
                    <a:pt x="216" y="151"/>
                  </a:lnTo>
                  <a:lnTo>
                    <a:pt x="211" y="151"/>
                  </a:lnTo>
                  <a:lnTo>
                    <a:pt x="207" y="150"/>
                  </a:lnTo>
                  <a:lnTo>
                    <a:pt x="203" y="147"/>
                  </a:lnTo>
                  <a:lnTo>
                    <a:pt x="195" y="142"/>
                  </a:lnTo>
                  <a:lnTo>
                    <a:pt x="191" y="140"/>
                  </a:lnTo>
                  <a:lnTo>
                    <a:pt x="184" y="138"/>
                  </a:lnTo>
                  <a:lnTo>
                    <a:pt x="178" y="137"/>
                  </a:lnTo>
                  <a:lnTo>
                    <a:pt x="170" y="136"/>
                  </a:lnTo>
                  <a:lnTo>
                    <a:pt x="164" y="134"/>
                  </a:lnTo>
                  <a:lnTo>
                    <a:pt x="164" y="134"/>
                  </a:lnTo>
                  <a:lnTo>
                    <a:pt x="164" y="133"/>
                  </a:lnTo>
                  <a:lnTo>
                    <a:pt x="165" y="133"/>
                  </a:lnTo>
                  <a:lnTo>
                    <a:pt x="168" y="132"/>
                  </a:lnTo>
                  <a:lnTo>
                    <a:pt x="170" y="131"/>
                  </a:lnTo>
                  <a:lnTo>
                    <a:pt x="170" y="131"/>
                  </a:lnTo>
                  <a:lnTo>
                    <a:pt x="169" y="130"/>
                  </a:lnTo>
                  <a:lnTo>
                    <a:pt x="165" y="129"/>
                  </a:lnTo>
                  <a:lnTo>
                    <a:pt x="161" y="127"/>
                  </a:lnTo>
                  <a:lnTo>
                    <a:pt x="156" y="125"/>
                  </a:lnTo>
                  <a:lnTo>
                    <a:pt x="152" y="124"/>
                  </a:lnTo>
                  <a:lnTo>
                    <a:pt x="149" y="123"/>
                  </a:lnTo>
                  <a:lnTo>
                    <a:pt x="132" y="118"/>
                  </a:lnTo>
                  <a:lnTo>
                    <a:pt x="135" y="115"/>
                  </a:lnTo>
                  <a:lnTo>
                    <a:pt x="137" y="110"/>
                  </a:lnTo>
                  <a:lnTo>
                    <a:pt x="140" y="106"/>
                  </a:lnTo>
                  <a:lnTo>
                    <a:pt x="146" y="101"/>
                  </a:lnTo>
                  <a:lnTo>
                    <a:pt x="153" y="96"/>
                  </a:lnTo>
                  <a:lnTo>
                    <a:pt x="155" y="94"/>
                  </a:lnTo>
                  <a:lnTo>
                    <a:pt x="159" y="92"/>
                  </a:lnTo>
                  <a:lnTo>
                    <a:pt x="161" y="90"/>
                  </a:lnTo>
                  <a:lnTo>
                    <a:pt x="162" y="87"/>
                  </a:lnTo>
                  <a:lnTo>
                    <a:pt x="162" y="84"/>
                  </a:lnTo>
                  <a:lnTo>
                    <a:pt x="160" y="82"/>
                  </a:lnTo>
                  <a:lnTo>
                    <a:pt x="157" y="81"/>
                  </a:lnTo>
                  <a:lnTo>
                    <a:pt x="153" y="81"/>
                  </a:lnTo>
                  <a:lnTo>
                    <a:pt x="144" y="80"/>
                  </a:lnTo>
                  <a:lnTo>
                    <a:pt x="139" y="79"/>
                  </a:lnTo>
                  <a:lnTo>
                    <a:pt x="136" y="78"/>
                  </a:lnTo>
                  <a:lnTo>
                    <a:pt x="132" y="75"/>
                  </a:lnTo>
                  <a:lnTo>
                    <a:pt x="128" y="70"/>
                  </a:lnTo>
                  <a:lnTo>
                    <a:pt x="124" y="66"/>
                  </a:lnTo>
                  <a:lnTo>
                    <a:pt x="123" y="65"/>
                  </a:lnTo>
                  <a:lnTo>
                    <a:pt x="122" y="65"/>
                  </a:lnTo>
                  <a:lnTo>
                    <a:pt x="120" y="66"/>
                  </a:lnTo>
                  <a:lnTo>
                    <a:pt x="119" y="66"/>
                  </a:lnTo>
                  <a:lnTo>
                    <a:pt x="118" y="65"/>
                  </a:lnTo>
                  <a:lnTo>
                    <a:pt x="117" y="65"/>
                  </a:lnTo>
                  <a:lnTo>
                    <a:pt x="117" y="62"/>
                  </a:lnTo>
                  <a:lnTo>
                    <a:pt x="116" y="61"/>
                  </a:lnTo>
                  <a:lnTo>
                    <a:pt x="113" y="60"/>
                  </a:lnTo>
                  <a:lnTo>
                    <a:pt x="107" y="60"/>
                  </a:lnTo>
                  <a:lnTo>
                    <a:pt x="106" y="59"/>
                  </a:lnTo>
                  <a:lnTo>
                    <a:pt x="105" y="58"/>
                  </a:lnTo>
                  <a:lnTo>
                    <a:pt x="103" y="57"/>
                  </a:lnTo>
                  <a:lnTo>
                    <a:pt x="102" y="56"/>
                  </a:lnTo>
                  <a:lnTo>
                    <a:pt x="101" y="55"/>
                  </a:lnTo>
                  <a:lnTo>
                    <a:pt x="96" y="53"/>
                  </a:lnTo>
                  <a:lnTo>
                    <a:pt x="92" y="51"/>
                  </a:lnTo>
                  <a:lnTo>
                    <a:pt x="91" y="50"/>
                  </a:lnTo>
                  <a:lnTo>
                    <a:pt x="90" y="50"/>
                  </a:lnTo>
                  <a:lnTo>
                    <a:pt x="90" y="48"/>
                  </a:lnTo>
                  <a:lnTo>
                    <a:pt x="89" y="48"/>
                  </a:lnTo>
                  <a:lnTo>
                    <a:pt x="88" y="47"/>
                  </a:lnTo>
                  <a:lnTo>
                    <a:pt x="83" y="43"/>
                  </a:lnTo>
                  <a:lnTo>
                    <a:pt x="80" y="40"/>
                  </a:lnTo>
                  <a:lnTo>
                    <a:pt x="76" y="38"/>
                  </a:lnTo>
                  <a:lnTo>
                    <a:pt x="71" y="38"/>
                  </a:lnTo>
                  <a:lnTo>
                    <a:pt x="68" y="40"/>
                  </a:lnTo>
                  <a:lnTo>
                    <a:pt x="67" y="42"/>
                  </a:lnTo>
                  <a:lnTo>
                    <a:pt x="66" y="46"/>
                  </a:lnTo>
                  <a:lnTo>
                    <a:pt x="65" y="49"/>
                  </a:lnTo>
                  <a:lnTo>
                    <a:pt x="63" y="52"/>
                  </a:lnTo>
                  <a:lnTo>
                    <a:pt x="63" y="52"/>
                  </a:lnTo>
                  <a:lnTo>
                    <a:pt x="62" y="52"/>
                  </a:lnTo>
                  <a:lnTo>
                    <a:pt x="59" y="51"/>
                  </a:lnTo>
                  <a:lnTo>
                    <a:pt x="58" y="50"/>
                  </a:lnTo>
                  <a:lnTo>
                    <a:pt x="58" y="51"/>
                  </a:lnTo>
                  <a:lnTo>
                    <a:pt x="56" y="52"/>
                  </a:lnTo>
                  <a:lnTo>
                    <a:pt x="55" y="52"/>
                  </a:lnTo>
                  <a:lnTo>
                    <a:pt x="38" y="48"/>
                  </a:lnTo>
                  <a:lnTo>
                    <a:pt x="21" y="43"/>
                  </a:lnTo>
                  <a:lnTo>
                    <a:pt x="4" y="37"/>
                  </a:lnTo>
                  <a:lnTo>
                    <a:pt x="1" y="35"/>
                  </a:lnTo>
                  <a:lnTo>
                    <a:pt x="0" y="31"/>
                  </a:lnTo>
                  <a:lnTo>
                    <a:pt x="0" y="27"/>
                  </a:lnTo>
                  <a:lnTo>
                    <a:pt x="5" y="18"/>
                  </a:lnTo>
                  <a:lnTo>
                    <a:pt x="11" y="9"/>
                  </a:lnTo>
                  <a:lnTo>
                    <a:pt x="18" y="1"/>
                  </a:lnTo>
                  <a:lnTo>
                    <a:pt x="2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28" name="Freeform 131"/>
            <p:cNvSpPr>
              <a:spLocks/>
            </p:cNvSpPr>
            <p:nvPr/>
          </p:nvSpPr>
          <p:spPr bwMode="auto">
            <a:xfrm>
              <a:off x="2468202" y="2903509"/>
              <a:ext cx="7241" cy="2896"/>
            </a:xfrm>
            <a:custGeom>
              <a:avLst/>
              <a:gdLst/>
              <a:ahLst/>
              <a:cxnLst>
                <a:cxn ang="0">
                  <a:pos x="0" y="0"/>
                </a:cxn>
                <a:cxn ang="0">
                  <a:pos x="5" y="1"/>
                </a:cxn>
                <a:cxn ang="0">
                  <a:pos x="4" y="2"/>
                </a:cxn>
                <a:cxn ang="0">
                  <a:pos x="3" y="2"/>
                </a:cxn>
                <a:cxn ang="0">
                  <a:pos x="1" y="2"/>
                </a:cxn>
                <a:cxn ang="0">
                  <a:pos x="1" y="1"/>
                </a:cxn>
                <a:cxn ang="0">
                  <a:pos x="0" y="1"/>
                </a:cxn>
                <a:cxn ang="0">
                  <a:pos x="0" y="0"/>
                </a:cxn>
              </a:cxnLst>
              <a:rect l="0" t="0" r="r" b="b"/>
              <a:pathLst>
                <a:path w="5" h="2">
                  <a:moveTo>
                    <a:pt x="0" y="0"/>
                  </a:moveTo>
                  <a:lnTo>
                    <a:pt x="5" y="1"/>
                  </a:lnTo>
                  <a:lnTo>
                    <a:pt x="4" y="2"/>
                  </a:lnTo>
                  <a:lnTo>
                    <a:pt x="3" y="2"/>
                  </a:lnTo>
                  <a:lnTo>
                    <a:pt x="1" y="2"/>
                  </a:lnTo>
                  <a:lnTo>
                    <a:pt x="1" y="1"/>
                  </a:lnTo>
                  <a:lnTo>
                    <a:pt x="0" y="1"/>
                  </a:lnTo>
                  <a:lnTo>
                    <a:pt x="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29" name="Freeform 132"/>
            <p:cNvSpPr>
              <a:spLocks/>
            </p:cNvSpPr>
            <p:nvPr/>
          </p:nvSpPr>
          <p:spPr bwMode="auto">
            <a:xfrm>
              <a:off x="2442135" y="2891924"/>
              <a:ext cx="26066" cy="11585"/>
            </a:xfrm>
            <a:custGeom>
              <a:avLst/>
              <a:gdLst/>
              <a:ahLst/>
              <a:cxnLst>
                <a:cxn ang="0">
                  <a:pos x="1" y="0"/>
                </a:cxn>
                <a:cxn ang="0">
                  <a:pos x="4" y="0"/>
                </a:cxn>
                <a:cxn ang="0">
                  <a:pos x="8" y="1"/>
                </a:cxn>
                <a:cxn ang="0">
                  <a:pos x="12" y="2"/>
                </a:cxn>
                <a:cxn ang="0">
                  <a:pos x="15" y="3"/>
                </a:cxn>
                <a:cxn ang="0">
                  <a:pos x="16" y="3"/>
                </a:cxn>
                <a:cxn ang="0">
                  <a:pos x="17" y="4"/>
                </a:cxn>
                <a:cxn ang="0">
                  <a:pos x="18" y="8"/>
                </a:cxn>
                <a:cxn ang="0">
                  <a:pos x="1" y="1"/>
                </a:cxn>
                <a:cxn ang="0">
                  <a:pos x="0" y="0"/>
                </a:cxn>
                <a:cxn ang="0">
                  <a:pos x="1" y="0"/>
                </a:cxn>
              </a:cxnLst>
              <a:rect l="0" t="0" r="r" b="b"/>
              <a:pathLst>
                <a:path w="18" h="8">
                  <a:moveTo>
                    <a:pt x="1" y="0"/>
                  </a:moveTo>
                  <a:lnTo>
                    <a:pt x="4" y="0"/>
                  </a:lnTo>
                  <a:lnTo>
                    <a:pt x="8" y="1"/>
                  </a:lnTo>
                  <a:lnTo>
                    <a:pt x="12" y="2"/>
                  </a:lnTo>
                  <a:lnTo>
                    <a:pt x="15" y="3"/>
                  </a:lnTo>
                  <a:lnTo>
                    <a:pt x="16" y="3"/>
                  </a:lnTo>
                  <a:lnTo>
                    <a:pt x="17" y="4"/>
                  </a:lnTo>
                  <a:lnTo>
                    <a:pt x="18" y="8"/>
                  </a:lnTo>
                  <a:lnTo>
                    <a:pt x="1" y="1"/>
                  </a:lnTo>
                  <a:lnTo>
                    <a:pt x="0" y="0"/>
                  </a:lnTo>
                  <a:lnTo>
                    <a:pt x="1"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30" name="Freeform 133"/>
            <p:cNvSpPr>
              <a:spLocks noEditPoints="1"/>
            </p:cNvSpPr>
            <p:nvPr/>
          </p:nvSpPr>
          <p:spPr bwMode="auto">
            <a:xfrm>
              <a:off x="2817199" y="2683394"/>
              <a:ext cx="76751" cy="56477"/>
            </a:xfrm>
            <a:custGeom>
              <a:avLst/>
              <a:gdLst/>
              <a:ahLst/>
              <a:cxnLst>
                <a:cxn ang="0">
                  <a:pos x="22" y="26"/>
                </a:cxn>
                <a:cxn ang="0">
                  <a:pos x="23" y="26"/>
                </a:cxn>
                <a:cxn ang="0">
                  <a:pos x="22" y="26"/>
                </a:cxn>
                <a:cxn ang="0">
                  <a:pos x="8" y="0"/>
                </a:cxn>
                <a:cxn ang="0">
                  <a:pos x="8" y="0"/>
                </a:cxn>
                <a:cxn ang="0">
                  <a:pos x="9" y="0"/>
                </a:cxn>
                <a:cxn ang="0">
                  <a:pos x="10" y="1"/>
                </a:cxn>
                <a:cxn ang="0">
                  <a:pos x="12" y="1"/>
                </a:cxn>
                <a:cxn ang="0">
                  <a:pos x="13" y="1"/>
                </a:cxn>
                <a:cxn ang="0">
                  <a:pos x="14" y="2"/>
                </a:cxn>
                <a:cxn ang="0">
                  <a:pos x="21" y="4"/>
                </a:cxn>
                <a:cxn ang="0">
                  <a:pos x="28" y="6"/>
                </a:cxn>
                <a:cxn ang="0">
                  <a:pos x="35" y="9"/>
                </a:cxn>
                <a:cxn ang="0">
                  <a:pos x="41" y="14"/>
                </a:cxn>
                <a:cxn ang="0">
                  <a:pos x="41" y="15"/>
                </a:cxn>
                <a:cxn ang="0">
                  <a:pos x="41" y="16"/>
                </a:cxn>
                <a:cxn ang="0">
                  <a:pos x="41" y="17"/>
                </a:cxn>
                <a:cxn ang="0">
                  <a:pos x="42" y="19"/>
                </a:cxn>
                <a:cxn ang="0">
                  <a:pos x="47" y="22"/>
                </a:cxn>
                <a:cxn ang="0">
                  <a:pos x="48" y="24"/>
                </a:cxn>
                <a:cxn ang="0">
                  <a:pos x="50" y="26"/>
                </a:cxn>
                <a:cxn ang="0">
                  <a:pos x="52" y="29"/>
                </a:cxn>
                <a:cxn ang="0">
                  <a:pos x="53" y="31"/>
                </a:cxn>
                <a:cxn ang="0">
                  <a:pos x="53" y="33"/>
                </a:cxn>
                <a:cxn ang="0">
                  <a:pos x="51" y="36"/>
                </a:cxn>
                <a:cxn ang="0">
                  <a:pos x="48" y="37"/>
                </a:cxn>
                <a:cxn ang="0">
                  <a:pos x="43" y="39"/>
                </a:cxn>
                <a:cxn ang="0">
                  <a:pos x="28" y="39"/>
                </a:cxn>
                <a:cxn ang="0">
                  <a:pos x="24" y="37"/>
                </a:cxn>
                <a:cxn ang="0">
                  <a:pos x="22" y="35"/>
                </a:cxn>
                <a:cxn ang="0">
                  <a:pos x="21" y="33"/>
                </a:cxn>
                <a:cxn ang="0">
                  <a:pos x="21" y="30"/>
                </a:cxn>
                <a:cxn ang="0">
                  <a:pos x="20" y="27"/>
                </a:cxn>
                <a:cxn ang="0">
                  <a:pos x="18" y="26"/>
                </a:cxn>
                <a:cxn ang="0">
                  <a:pos x="17" y="26"/>
                </a:cxn>
                <a:cxn ang="0">
                  <a:pos x="15" y="29"/>
                </a:cxn>
                <a:cxn ang="0">
                  <a:pos x="15" y="30"/>
                </a:cxn>
                <a:cxn ang="0">
                  <a:pos x="14" y="32"/>
                </a:cxn>
                <a:cxn ang="0">
                  <a:pos x="14" y="33"/>
                </a:cxn>
                <a:cxn ang="0">
                  <a:pos x="13" y="33"/>
                </a:cxn>
                <a:cxn ang="0">
                  <a:pos x="7" y="30"/>
                </a:cxn>
                <a:cxn ang="0">
                  <a:pos x="3" y="28"/>
                </a:cxn>
                <a:cxn ang="0">
                  <a:pos x="1" y="24"/>
                </a:cxn>
                <a:cxn ang="0">
                  <a:pos x="0" y="21"/>
                </a:cxn>
                <a:cxn ang="0">
                  <a:pos x="1" y="20"/>
                </a:cxn>
                <a:cxn ang="0">
                  <a:pos x="5" y="19"/>
                </a:cxn>
                <a:cxn ang="0">
                  <a:pos x="10" y="19"/>
                </a:cxn>
                <a:cxn ang="0">
                  <a:pos x="14" y="21"/>
                </a:cxn>
                <a:cxn ang="0">
                  <a:pos x="19" y="24"/>
                </a:cxn>
                <a:cxn ang="0">
                  <a:pos x="21" y="25"/>
                </a:cxn>
                <a:cxn ang="0">
                  <a:pos x="20" y="24"/>
                </a:cxn>
                <a:cxn ang="0">
                  <a:pos x="19" y="23"/>
                </a:cxn>
                <a:cxn ang="0">
                  <a:pos x="18" y="22"/>
                </a:cxn>
                <a:cxn ang="0">
                  <a:pos x="17" y="22"/>
                </a:cxn>
                <a:cxn ang="0">
                  <a:pos x="20" y="22"/>
                </a:cxn>
                <a:cxn ang="0">
                  <a:pos x="20" y="21"/>
                </a:cxn>
                <a:cxn ang="0">
                  <a:pos x="16" y="16"/>
                </a:cxn>
                <a:cxn ang="0">
                  <a:pos x="13" y="11"/>
                </a:cxn>
                <a:cxn ang="0">
                  <a:pos x="9" y="6"/>
                </a:cxn>
                <a:cxn ang="0">
                  <a:pos x="7" y="1"/>
                </a:cxn>
                <a:cxn ang="0">
                  <a:pos x="7" y="0"/>
                </a:cxn>
                <a:cxn ang="0">
                  <a:pos x="8" y="0"/>
                </a:cxn>
              </a:cxnLst>
              <a:rect l="0" t="0" r="r" b="b"/>
              <a:pathLst>
                <a:path w="53" h="39">
                  <a:moveTo>
                    <a:pt x="22" y="26"/>
                  </a:moveTo>
                  <a:lnTo>
                    <a:pt x="23" y="26"/>
                  </a:lnTo>
                  <a:lnTo>
                    <a:pt x="22" y="26"/>
                  </a:lnTo>
                  <a:close/>
                  <a:moveTo>
                    <a:pt x="8" y="0"/>
                  </a:moveTo>
                  <a:lnTo>
                    <a:pt x="8" y="0"/>
                  </a:lnTo>
                  <a:lnTo>
                    <a:pt x="9" y="0"/>
                  </a:lnTo>
                  <a:lnTo>
                    <a:pt x="10" y="1"/>
                  </a:lnTo>
                  <a:lnTo>
                    <a:pt x="12" y="1"/>
                  </a:lnTo>
                  <a:lnTo>
                    <a:pt x="13" y="1"/>
                  </a:lnTo>
                  <a:lnTo>
                    <a:pt x="14" y="2"/>
                  </a:lnTo>
                  <a:lnTo>
                    <a:pt x="21" y="4"/>
                  </a:lnTo>
                  <a:lnTo>
                    <a:pt x="28" y="6"/>
                  </a:lnTo>
                  <a:lnTo>
                    <a:pt x="35" y="9"/>
                  </a:lnTo>
                  <a:lnTo>
                    <a:pt x="41" y="14"/>
                  </a:lnTo>
                  <a:lnTo>
                    <a:pt x="41" y="15"/>
                  </a:lnTo>
                  <a:lnTo>
                    <a:pt x="41" y="16"/>
                  </a:lnTo>
                  <a:lnTo>
                    <a:pt x="41" y="17"/>
                  </a:lnTo>
                  <a:lnTo>
                    <a:pt x="42" y="19"/>
                  </a:lnTo>
                  <a:lnTo>
                    <a:pt x="47" y="22"/>
                  </a:lnTo>
                  <a:lnTo>
                    <a:pt x="48" y="24"/>
                  </a:lnTo>
                  <a:lnTo>
                    <a:pt x="50" y="26"/>
                  </a:lnTo>
                  <a:lnTo>
                    <a:pt x="52" y="29"/>
                  </a:lnTo>
                  <a:lnTo>
                    <a:pt x="53" y="31"/>
                  </a:lnTo>
                  <a:lnTo>
                    <a:pt x="53" y="33"/>
                  </a:lnTo>
                  <a:lnTo>
                    <a:pt x="51" y="36"/>
                  </a:lnTo>
                  <a:lnTo>
                    <a:pt x="48" y="37"/>
                  </a:lnTo>
                  <a:lnTo>
                    <a:pt x="43" y="39"/>
                  </a:lnTo>
                  <a:lnTo>
                    <a:pt x="28" y="39"/>
                  </a:lnTo>
                  <a:lnTo>
                    <a:pt x="24" y="37"/>
                  </a:lnTo>
                  <a:lnTo>
                    <a:pt x="22" y="35"/>
                  </a:lnTo>
                  <a:lnTo>
                    <a:pt x="21" y="33"/>
                  </a:lnTo>
                  <a:lnTo>
                    <a:pt x="21" y="30"/>
                  </a:lnTo>
                  <a:lnTo>
                    <a:pt x="20" y="27"/>
                  </a:lnTo>
                  <a:lnTo>
                    <a:pt x="18" y="26"/>
                  </a:lnTo>
                  <a:lnTo>
                    <a:pt x="17" y="26"/>
                  </a:lnTo>
                  <a:lnTo>
                    <a:pt x="15" y="29"/>
                  </a:lnTo>
                  <a:lnTo>
                    <a:pt x="15" y="30"/>
                  </a:lnTo>
                  <a:lnTo>
                    <a:pt x="14" y="32"/>
                  </a:lnTo>
                  <a:lnTo>
                    <a:pt x="14" y="33"/>
                  </a:lnTo>
                  <a:lnTo>
                    <a:pt x="13" y="33"/>
                  </a:lnTo>
                  <a:lnTo>
                    <a:pt x="7" y="30"/>
                  </a:lnTo>
                  <a:lnTo>
                    <a:pt x="3" y="28"/>
                  </a:lnTo>
                  <a:lnTo>
                    <a:pt x="1" y="24"/>
                  </a:lnTo>
                  <a:lnTo>
                    <a:pt x="0" y="21"/>
                  </a:lnTo>
                  <a:lnTo>
                    <a:pt x="1" y="20"/>
                  </a:lnTo>
                  <a:lnTo>
                    <a:pt x="5" y="19"/>
                  </a:lnTo>
                  <a:lnTo>
                    <a:pt x="10" y="19"/>
                  </a:lnTo>
                  <a:lnTo>
                    <a:pt x="14" y="21"/>
                  </a:lnTo>
                  <a:lnTo>
                    <a:pt x="19" y="24"/>
                  </a:lnTo>
                  <a:lnTo>
                    <a:pt x="21" y="25"/>
                  </a:lnTo>
                  <a:lnTo>
                    <a:pt x="20" y="24"/>
                  </a:lnTo>
                  <a:lnTo>
                    <a:pt x="19" y="23"/>
                  </a:lnTo>
                  <a:lnTo>
                    <a:pt x="18" y="22"/>
                  </a:lnTo>
                  <a:lnTo>
                    <a:pt x="17" y="22"/>
                  </a:lnTo>
                  <a:lnTo>
                    <a:pt x="20" y="22"/>
                  </a:lnTo>
                  <a:lnTo>
                    <a:pt x="20" y="21"/>
                  </a:lnTo>
                  <a:lnTo>
                    <a:pt x="16" y="16"/>
                  </a:lnTo>
                  <a:lnTo>
                    <a:pt x="13" y="11"/>
                  </a:lnTo>
                  <a:lnTo>
                    <a:pt x="9" y="6"/>
                  </a:lnTo>
                  <a:lnTo>
                    <a:pt x="7" y="1"/>
                  </a:lnTo>
                  <a:lnTo>
                    <a:pt x="7" y="0"/>
                  </a:lnTo>
                  <a:lnTo>
                    <a:pt x="8"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31" name="Freeform 134"/>
            <p:cNvSpPr>
              <a:spLocks/>
            </p:cNvSpPr>
            <p:nvPr/>
          </p:nvSpPr>
          <p:spPr bwMode="auto">
            <a:xfrm>
              <a:off x="2336422" y="2900613"/>
              <a:ext cx="79647" cy="53581"/>
            </a:xfrm>
            <a:custGeom>
              <a:avLst/>
              <a:gdLst/>
              <a:ahLst/>
              <a:cxnLst>
                <a:cxn ang="0">
                  <a:pos x="16" y="0"/>
                </a:cxn>
                <a:cxn ang="0">
                  <a:pos x="17" y="0"/>
                </a:cxn>
                <a:cxn ang="0">
                  <a:pos x="20" y="2"/>
                </a:cxn>
                <a:cxn ang="0">
                  <a:pos x="25" y="4"/>
                </a:cxn>
                <a:cxn ang="0">
                  <a:pos x="28" y="6"/>
                </a:cxn>
                <a:cxn ang="0">
                  <a:pos x="31" y="7"/>
                </a:cxn>
                <a:cxn ang="0">
                  <a:pos x="32" y="8"/>
                </a:cxn>
                <a:cxn ang="0">
                  <a:pos x="38" y="15"/>
                </a:cxn>
                <a:cxn ang="0">
                  <a:pos x="44" y="21"/>
                </a:cxn>
                <a:cxn ang="0">
                  <a:pos x="46" y="23"/>
                </a:cxn>
                <a:cxn ang="0">
                  <a:pos x="50" y="24"/>
                </a:cxn>
                <a:cxn ang="0">
                  <a:pos x="53" y="25"/>
                </a:cxn>
                <a:cxn ang="0">
                  <a:pos x="55" y="27"/>
                </a:cxn>
                <a:cxn ang="0">
                  <a:pos x="55" y="29"/>
                </a:cxn>
                <a:cxn ang="0">
                  <a:pos x="53" y="30"/>
                </a:cxn>
                <a:cxn ang="0">
                  <a:pos x="51" y="30"/>
                </a:cxn>
                <a:cxn ang="0">
                  <a:pos x="47" y="29"/>
                </a:cxn>
                <a:cxn ang="0">
                  <a:pos x="43" y="28"/>
                </a:cxn>
                <a:cxn ang="0">
                  <a:pos x="39" y="26"/>
                </a:cxn>
                <a:cxn ang="0">
                  <a:pos x="37" y="24"/>
                </a:cxn>
                <a:cxn ang="0">
                  <a:pos x="34" y="23"/>
                </a:cxn>
                <a:cxn ang="0">
                  <a:pos x="34" y="21"/>
                </a:cxn>
                <a:cxn ang="0">
                  <a:pos x="35" y="20"/>
                </a:cxn>
                <a:cxn ang="0">
                  <a:pos x="35" y="19"/>
                </a:cxn>
                <a:cxn ang="0">
                  <a:pos x="34" y="19"/>
                </a:cxn>
                <a:cxn ang="0">
                  <a:pos x="31" y="23"/>
                </a:cxn>
                <a:cxn ang="0">
                  <a:pos x="29" y="28"/>
                </a:cxn>
                <a:cxn ang="0">
                  <a:pos x="26" y="32"/>
                </a:cxn>
                <a:cxn ang="0">
                  <a:pos x="23" y="35"/>
                </a:cxn>
                <a:cxn ang="0">
                  <a:pos x="19" y="37"/>
                </a:cxn>
                <a:cxn ang="0">
                  <a:pos x="17" y="37"/>
                </a:cxn>
                <a:cxn ang="0">
                  <a:pos x="16" y="35"/>
                </a:cxn>
                <a:cxn ang="0">
                  <a:pos x="15" y="32"/>
                </a:cxn>
                <a:cxn ang="0">
                  <a:pos x="14" y="29"/>
                </a:cxn>
                <a:cxn ang="0">
                  <a:pos x="13" y="28"/>
                </a:cxn>
                <a:cxn ang="0">
                  <a:pos x="10" y="28"/>
                </a:cxn>
                <a:cxn ang="0">
                  <a:pos x="5" y="31"/>
                </a:cxn>
                <a:cxn ang="0">
                  <a:pos x="2" y="32"/>
                </a:cxn>
                <a:cxn ang="0">
                  <a:pos x="0" y="31"/>
                </a:cxn>
                <a:cxn ang="0">
                  <a:pos x="0" y="30"/>
                </a:cxn>
                <a:cxn ang="0">
                  <a:pos x="4" y="26"/>
                </a:cxn>
                <a:cxn ang="0">
                  <a:pos x="6" y="24"/>
                </a:cxn>
                <a:cxn ang="0">
                  <a:pos x="8" y="22"/>
                </a:cxn>
                <a:cxn ang="0">
                  <a:pos x="8" y="21"/>
                </a:cxn>
                <a:cxn ang="0">
                  <a:pos x="8" y="20"/>
                </a:cxn>
                <a:cxn ang="0">
                  <a:pos x="6" y="19"/>
                </a:cxn>
                <a:cxn ang="0">
                  <a:pos x="5" y="18"/>
                </a:cxn>
                <a:cxn ang="0">
                  <a:pos x="4" y="16"/>
                </a:cxn>
                <a:cxn ang="0">
                  <a:pos x="4" y="15"/>
                </a:cxn>
                <a:cxn ang="0">
                  <a:pos x="8" y="11"/>
                </a:cxn>
                <a:cxn ang="0">
                  <a:pos x="12" y="8"/>
                </a:cxn>
                <a:cxn ang="0">
                  <a:pos x="15" y="5"/>
                </a:cxn>
                <a:cxn ang="0">
                  <a:pos x="16" y="4"/>
                </a:cxn>
                <a:cxn ang="0">
                  <a:pos x="16" y="2"/>
                </a:cxn>
                <a:cxn ang="0">
                  <a:pos x="16" y="1"/>
                </a:cxn>
                <a:cxn ang="0">
                  <a:pos x="16" y="0"/>
                </a:cxn>
              </a:cxnLst>
              <a:rect l="0" t="0" r="r" b="b"/>
              <a:pathLst>
                <a:path w="55" h="37">
                  <a:moveTo>
                    <a:pt x="16" y="0"/>
                  </a:moveTo>
                  <a:lnTo>
                    <a:pt x="17" y="0"/>
                  </a:lnTo>
                  <a:lnTo>
                    <a:pt x="20" y="2"/>
                  </a:lnTo>
                  <a:lnTo>
                    <a:pt x="25" y="4"/>
                  </a:lnTo>
                  <a:lnTo>
                    <a:pt x="28" y="6"/>
                  </a:lnTo>
                  <a:lnTo>
                    <a:pt x="31" y="7"/>
                  </a:lnTo>
                  <a:lnTo>
                    <a:pt x="32" y="8"/>
                  </a:lnTo>
                  <a:lnTo>
                    <a:pt x="38" y="15"/>
                  </a:lnTo>
                  <a:lnTo>
                    <a:pt x="44" y="21"/>
                  </a:lnTo>
                  <a:lnTo>
                    <a:pt x="46" y="23"/>
                  </a:lnTo>
                  <a:lnTo>
                    <a:pt x="50" y="24"/>
                  </a:lnTo>
                  <a:lnTo>
                    <a:pt x="53" y="25"/>
                  </a:lnTo>
                  <a:lnTo>
                    <a:pt x="55" y="27"/>
                  </a:lnTo>
                  <a:lnTo>
                    <a:pt x="55" y="29"/>
                  </a:lnTo>
                  <a:lnTo>
                    <a:pt x="53" y="30"/>
                  </a:lnTo>
                  <a:lnTo>
                    <a:pt x="51" y="30"/>
                  </a:lnTo>
                  <a:lnTo>
                    <a:pt x="47" y="29"/>
                  </a:lnTo>
                  <a:lnTo>
                    <a:pt x="43" y="28"/>
                  </a:lnTo>
                  <a:lnTo>
                    <a:pt x="39" y="26"/>
                  </a:lnTo>
                  <a:lnTo>
                    <a:pt x="37" y="24"/>
                  </a:lnTo>
                  <a:lnTo>
                    <a:pt x="34" y="23"/>
                  </a:lnTo>
                  <a:lnTo>
                    <a:pt x="34" y="21"/>
                  </a:lnTo>
                  <a:lnTo>
                    <a:pt x="35" y="20"/>
                  </a:lnTo>
                  <a:lnTo>
                    <a:pt x="35" y="19"/>
                  </a:lnTo>
                  <a:lnTo>
                    <a:pt x="34" y="19"/>
                  </a:lnTo>
                  <a:lnTo>
                    <a:pt x="31" y="23"/>
                  </a:lnTo>
                  <a:lnTo>
                    <a:pt x="29" y="28"/>
                  </a:lnTo>
                  <a:lnTo>
                    <a:pt x="26" y="32"/>
                  </a:lnTo>
                  <a:lnTo>
                    <a:pt x="23" y="35"/>
                  </a:lnTo>
                  <a:lnTo>
                    <a:pt x="19" y="37"/>
                  </a:lnTo>
                  <a:lnTo>
                    <a:pt x="17" y="37"/>
                  </a:lnTo>
                  <a:lnTo>
                    <a:pt x="16" y="35"/>
                  </a:lnTo>
                  <a:lnTo>
                    <a:pt x="15" y="32"/>
                  </a:lnTo>
                  <a:lnTo>
                    <a:pt x="14" y="29"/>
                  </a:lnTo>
                  <a:lnTo>
                    <a:pt x="13" y="28"/>
                  </a:lnTo>
                  <a:lnTo>
                    <a:pt x="10" y="28"/>
                  </a:lnTo>
                  <a:lnTo>
                    <a:pt x="5" y="31"/>
                  </a:lnTo>
                  <a:lnTo>
                    <a:pt x="2" y="32"/>
                  </a:lnTo>
                  <a:lnTo>
                    <a:pt x="0" y="31"/>
                  </a:lnTo>
                  <a:lnTo>
                    <a:pt x="0" y="30"/>
                  </a:lnTo>
                  <a:lnTo>
                    <a:pt x="4" y="26"/>
                  </a:lnTo>
                  <a:lnTo>
                    <a:pt x="6" y="24"/>
                  </a:lnTo>
                  <a:lnTo>
                    <a:pt x="8" y="22"/>
                  </a:lnTo>
                  <a:lnTo>
                    <a:pt x="8" y="21"/>
                  </a:lnTo>
                  <a:lnTo>
                    <a:pt x="8" y="20"/>
                  </a:lnTo>
                  <a:lnTo>
                    <a:pt x="6" y="19"/>
                  </a:lnTo>
                  <a:lnTo>
                    <a:pt x="5" y="18"/>
                  </a:lnTo>
                  <a:lnTo>
                    <a:pt x="4" y="16"/>
                  </a:lnTo>
                  <a:lnTo>
                    <a:pt x="4" y="15"/>
                  </a:lnTo>
                  <a:lnTo>
                    <a:pt x="8" y="11"/>
                  </a:lnTo>
                  <a:lnTo>
                    <a:pt x="12" y="8"/>
                  </a:lnTo>
                  <a:lnTo>
                    <a:pt x="15" y="5"/>
                  </a:lnTo>
                  <a:lnTo>
                    <a:pt x="16" y="4"/>
                  </a:lnTo>
                  <a:lnTo>
                    <a:pt x="16" y="2"/>
                  </a:lnTo>
                  <a:lnTo>
                    <a:pt x="16" y="1"/>
                  </a:lnTo>
                  <a:lnTo>
                    <a:pt x="16"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32" name="Freeform 135"/>
            <p:cNvSpPr>
              <a:spLocks/>
            </p:cNvSpPr>
            <p:nvPr/>
          </p:nvSpPr>
          <p:spPr bwMode="auto">
            <a:xfrm>
              <a:off x="2458064" y="2932471"/>
              <a:ext cx="11585" cy="2896"/>
            </a:xfrm>
            <a:custGeom>
              <a:avLst/>
              <a:gdLst/>
              <a:ahLst/>
              <a:cxnLst>
                <a:cxn ang="0">
                  <a:pos x="1" y="0"/>
                </a:cxn>
                <a:cxn ang="0">
                  <a:pos x="2" y="0"/>
                </a:cxn>
                <a:cxn ang="0">
                  <a:pos x="3" y="0"/>
                </a:cxn>
                <a:cxn ang="0">
                  <a:pos x="4" y="0"/>
                </a:cxn>
                <a:cxn ang="0">
                  <a:pos x="5" y="1"/>
                </a:cxn>
                <a:cxn ang="0">
                  <a:pos x="6" y="1"/>
                </a:cxn>
                <a:cxn ang="0">
                  <a:pos x="7" y="2"/>
                </a:cxn>
                <a:cxn ang="0">
                  <a:pos x="8" y="2"/>
                </a:cxn>
                <a:cxn ang="0">
                  <a:pos x="4" y="2"/>
                </a:cxn>
                <a:cxn ang="0">
                  <a:pos x="2" y="2"/>
                </a:cxn>
                <a:cxn ang="0">
                  <a:pos x="0" y="1"/>
                </a:cxn>
                <a:cxn ang="0">
                  <a:pos x="0" y="1"/>
                </a:cxn>
                <a:cxn ang="0">
                  <a:pos x="0" y="1"/>
                </a:cxn>
                <a:cxn ang="0">
                  <a:pos x="1" y="0"/>
                </a:cxn>
              </a:cxnLst>
              <a:rect l="0" t="0" r="r" b="b"/>
              <a:pathLst>
                <a:path w="8" h="2">
                  <a:moveTo>
                    <a:pt x="1" y="0"/>
                  </a:moveTo>
                  <a:lnTo>
                    <a:pt x="2" y="0"/>
                  </a:lnTo>
                  <a:lnTo>
                    <a:pt x="3" y="0"/>
                  </a:lnTo>
                  <a:lnTo>
                    <a:pt x="4" y="0"/>
                  </a:lnTo>
                  <a:lnTo>
                    <a:pt x="5" y="1"/>
                  </a:lnTo>
                  <a:lnTo>
                    <a:pt x="6" y="1"/>
                  </a:lnTo>
                  <a:lnTo>
                    <a:pt x="7" y="2"/>
                  </a:lnTo>
                  <a:lnTo>
                    <a:pt x="8" y="2"/>
                  </a:lnTo>
                  <a:lnTo>
                    <a:pt x="4" y="2"/>
                  </a:lnTo>
                  <a:lnTo>
                    <a:pt x="2" y="2"/>
                  </a:lnTo>
                  <a:lnTo>
                    <a:pt x="0" y="1"/>
                  </a:lnTo>
                  <a:lnTo>
                    <a:pt x="0" y="1"/>
                  </a:lnTo>
                  <a:lnTo>
                    <a:pt x="0" y="1"/>
                  </a:lnTo>
                  <a:lnTo>
                    <a:pt x="1"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33" name="Freeform 136"/>
            <p:cNvSpPr>
              <a:spLocks/>
            </p:cNvSpPr>
            <p:nvPr/>
          </p:nvSpPr>
          <p:spPr bwMode="auto">
            <a:xfrm>
              <a:off x="1663045" y="2996189"/>
              <a:ext cx="17377" cy="33307"/>
            </a:xfrm>
            <a:custGeom>
              <a:avLst/>
              <a:gdLst/>
              <a:ahLst/>
              <a:cxnLst>
                <a:cxn ang="0">
                  <a:pos x="8" y="0"/>
                </a:cxn>
                <a:cxn ang="0">
                  <a:pos x="9" y="0"/>
                </a:cxn>
                <a:cxn ang="0">
                  <a:pos x="11" y="1"/>
                </a:cxn>
                <a:cxn ang="0">
                  <a:pos x="12" y="1"/>
                </a:cxn>
                <a:cxn ang="0">
                  <a:pos x="7" y="12"/>
                </a:cxn>
                <a:cxn ang="0">
                  <a:pos x="1" y="22"/>
                </a:cxn>
                <a:cxn ang="0">
                  <a:pos x="0" y="23"/>
                </a:cxn>
                <a:cxn ang="0">
                  <a:pos x="0" y="21"/>
                </a:cxn>
                <a:cxn ang="0">
                  <a:pos x="1" y="20"/>
                </a:cxn>
                <a:cxn ang="0">
                  <a:pos x="1" y="19"/>
                </a:cxn>
                <a:cxn ang="0">
                  <a:pos x="2" y="17"/>
                </a:cxn>
                <a:cxn ang="0">
                  <a:pos x="2" y="15"/>
                </a:cxn>
                <a:cxn ang="0">
                  <a:pos x="4" y="11"/>
                </a:cxn>
                <a:cxn ang="0">
                  <a:pos x="5" y="6"/>
                </a:cxn>
                <a:cxn ang="0">
                  <a:pos x="7" y="1"/>
                </a:cxn>
                <a:cxn ang="0">
                  <a:pos x="8" y="0"/>
                </a:cxn>
              </a:cxnLst>
              <a:rect l="0" t="0" r="r" b="b"/>
              <a:pathLst>
                <a:path w="12" h="23">
                  <a:moveTo>
                    <a:pt x="8" y="0"/>
                  </a:moveTo>
                  <a:lnTo>
                    <a:pt x="9" y="0"/>
                  </a:lnTo>
                  <a:lnTo>
                    <a:pt x="11" y="1"/>
                  </a:lnTo>
                  <a:lnTo>
                    <a:pt x="12" y="1"/>
                  </a:lnTo>
                  <a:lnTo>
                    <a:pt x="7" y="12"/>
                  </a:lnTo>
                  <a:lnTo>
                    <a:pt x="1" y="22"/>
                  </a:lnTo>
                  <a:lnTo>
                    <a:pt x="0" y="23"/>
                  </a:lnTo>
                  <a:lnTo>
                    <a:pt x="0" y="21"/>
                  </a:lnTo>
                  <a:lnTo>
                    <a:pt x="1" y="20"/>
                  </a:lnTo>
                  <a:lnTo>
                    <a:pt x="1" y="19"/>
                  </a:lnTo>
                  <a:lnTo>
                    <a:pt x="2" y="17"/>
                  </a:lnTo>
                  <a:lnTo>
                    <a:pt x="2" y="15"/>
                  </a:lnTo>
                  <a:lnTo>
                    <a:pt x="4" y="11"/>
                  </a:lnTo>
                  <a:lnTo>
                    <a:pt x="5" y="6"/>
                  </a:lnTo>
                  <a:lnTo>
                    <a:pt x="7" y="1"/>
                  </a:lnTo>
                  <a:lnTo>
                    <a:pt x="8"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34" name="Freeform 137"/>
            <p:cNvSpPr>
              <a:spLocks/>
            </p:cNvSpPr>
            <p:nvPr/>
          </p:nvSpPr>
          <p:spPr bwMode="auto">
            <a:xfrm>
              <a:off x="3038762" y="2764489"/>
              <a:ext cx="5792" cy="2896"/>
            </a:xfrm>
            <a:custGeom>
              <a:avLst/>
              <a:gdLst/>
              <a:ahLst/>
              <a:cxnLst>
                <a:cxn ang="0">
                  <a:pos x="0" y="0"/>
                </a:cxn>
                <a:cxn ang="0">
                  <a:pos x="1" y="0"/>
                </a:cxn>
                <a:cxn ang="0">
                  <a:pos x="2" y="1"/>
                </a:cxn>
                <a:cxn ang="0">
                  <a:pos x="3" y="1"/>
                </a:cxn>
                <a:cxn ang="0">
                  <a:pos x="4" y="2"/>
                </a:cxn>
                <a:cxn ang="0">
                  <a:pos x="2" y="2"/>
                </a:cxn>
                <a:cxn ang="0">
                  <a:pos x="0" y="0"/>
                </a:cxn>
              </a:cxnLst>
              <a:rect l="0" t="0" r="r" b="b"/>
              <a:pathLst>
                <a:path w="4" h="2">
                  <a:moveTo>
                    <a:pt x="0" y="0"/>
                  </a:moveTo>
                  <a:lnTo>
                    <a:pt x="1" y="0"/>
                  </a:lnTo>
                  <a:lnTo>
                    <a:pt x="2" y="1"/>
                  </a:lnTo>
                  <a:lnTo>
                    <a:pt x="3" y="1"/>
                  </a:lnTo>
                  <a:lnTo>
                    <a:pt x="4" y="2"/>
                  </a:lnTo>
                  <a:lnTo>
                    <a:pt x="2" y="2"/>
                  </a:lnTo>
                  <a:lnTo>
                    <a:pt x="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35" name="Freeform 138"/>
            <p:cNvSpPr>
              <a:spLocks/>
            </p:cNvSpPr>
            <p:nvPr/>
          </p:nvSpPr>
          <p:spPr bwMode="auto">
            <a:xfrm>
              <a:off x="3035866" y="2761593"/>
              <a:ext cx="2896" cy="2896"/>
            </a:xfrm>
            <a:custGeom>
              <a:avLst/>
              <a:gdLst/>
              <a:ahLst/>
              <a:cxnLst>
                <a:cxn ang="0">
                  <a:pos x="0" y="0"/>
                </a:cxn>
                <a:cxn ang="0">
                  <a:pos x="1" y="1"/>
                </a:cxn>
                <a:cxn ang="0">
                  <a:pos x="2" y="2"/>
                </a:cxn>
                <a:cxn ang="0">
                  <a:pos x="2" y="2"/>
                </a:cxn>
                <a:cxn ang="0">
                  <a:pos x="0" y="0"/>
                </a:cxn>
              </a:cxnLst>
              <a:rect l="0" t="0" r="r" b="b"/>
              <a:pathLst>
                <a:path w="2" h="2">
                  <a:moveTo>
                    <a:pt x="0" y="0"/>
                  </a:moveTo>
                  <a:lnTo>
                    <a:pt x="1" y="1"/>
                  </a:lnTo>
                  <a:lnTo>
                    <a:pt x="2" y="2"/>
                  </a:lnTo>
                  <a:lnTo>
                    <a:pt x="2" y="2"/>
                  </a:lnTo>
                  <a:lnTo>
                    <a:pt x="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36" name="Freeform 139"/>
            <p:cNvSpPr>
              <a:spLocks noEditPoints="1"/>
            </p:cNvSpPr>
            <p:nvPr/>
          </p:nvSpPr>
          <p:spPr bwMode="auto">
            <a:xfrm>
              <a:off x="1668838" y="3029495"/>
              <a:ext cx="11585" cy="44892"/>
            </a:xfrm>
            <a:custGeom>
              <a:avLst/>
              <a:gdLst/>
              <a:ahLst/>
              <a:cxnLst>
                <a:cxn ang="0">
                  <a:pos x="5" y="11"/>
                </a:cxn>
                <a:cxn ang="0">
                  <a:pos x="4" y="17"/>
                </a:cxn>
                <a:cxn ang="0">
                  <a:pos x="5" y="18"/>
                </a:cxn>
                <a:cxn ang="0">
                  <a:pos x="8" y="21"/>
                </a:cxn>
                <a:cxn ang="0">
                  <a:pos x="8" y="22"/>
                </a:cxn>
                <a:cxn ang="0">
                  <a:pos x="7" y="25"/>
                </a:cxn>
                <a:cxn ang="0">
                  <a:pos x="6" y="28"/>
                </a:cxn>
                <a:cxn ang="0">
                  <a:pos x="4" y="31"/>
                </a:cxn>
                <a:cxn ang="0">
                  <a:pos x="2" y="31"/>
                </a:cxn>
                <a:cxn ang="0">
                  <a:pos x="0" y="30"/>
                </a:cxn>
                <a:cxn ang="0">
                  <a:pos x="0" y="28"/>
                </a:cxn>
                <a:cxn ang="0">
                  <a:pos x="1" y="25"/>
                </a:cxn>
                <a:cxn ang="0">
                  <a:pos x="3" y="20"/>
                </a:cxn>
                <a:cxn ang="0">
                  <a:pos x="4" y="15"/>
                </a:cxn>
                <a:cxn ang="0">
                  <a:pos x="5" y="11"/>
                </a:cxn>
                <a:cxn ang="0">
                  <a:pos x="6" y="2"/>
                </a:cxn>
                <a:cxn ang="0">
                  <a:pos x="6" y="5"/>
                </a:cxn>
                <a:cxn ang="0">
                  <a:pos x="5" y="11"/>
                </a:cxn>
                <a:cxn ang="0">
                  <a:pos x="5" y="8"/>
                </a:cxn>
                <a:cxn ang="0">
                  <a:pos x="6" y="2"/>
                </a:cxn>
                <a:cxn ang="0">
                  <a:pos x="7" y="0"/>
                </a:cxn>
                <a:cxn ang="0">
                  <a:pos x="6" y="2"/>
                </a:cxn>
                <a:cxn ang="0">
                  <a:pos x="6" y="1"/>
                </a:cxn>
                <a:cxn ang="0">
                  <a:pos x="7" y="0"/>
                </a:cxn>
              </a:cxnLst>
              <a:rect l="0" t="0" r="r" b="b"/>
              <a:pathLst>
                <a:path w="8" h="31">
                  <a:moveTo>
                    <a:pt x="5" y="11"/>
                  </a:moveTo>
                  <a:lnTo>
                    <a:pt x="4" y="17"/>
                  </a:lnTo>
                  <a:lnTo>
                    <a:pt x="5" y="18"/>
                  </a:lnTo>
                  <a:lnTo>
                    <a:pt x="8" y="21"/>
                  </a:lnTo>
                  <a:lnTo>
                    <a:pt x="8" y="22"/>
                  </a:lnTo>
                  <a:lnTo>
                    <a:pt x="7" y="25"/>
                  </a:lnTo>
                  <a:lnTo>
                    <a:pt x="6" y="28"/>
                  </a:lnTo>
                  <a:lnTo>
                    <a:pt x="4" y="31"/>
                  </a:lnTo>
                  <a:lnTo>
                    <a:pt x="2" y="31"/>
                  </a:lnTo>
                  <a:lnTo>
                    <a:pt x="0" y="30"/>
                  </a:lnTo>
                  <a:lnTo>
                    <a:pt x="0" y="28"/>
                  </a:lnTo>
                  <a:lnTo>
                    <a:pt x="1" y="25"/>
                  </a:lnTo>
                  <a:lnTo>
                    <a:pt x="3" y="20"/>
                  </a:lnTo>
                  <a:lnTo>
                    <a:pt x="4" y="15"/>
                  </a:lnTo>
                  <a:lnTo>
                    <a:pt x="5" y="11"/>
                  </a:lnTo>
                  <a:close/>
                  <a:moveTo>
                    <a:pt x="6" y="2"/>
                  </a:moveTo>
                  <a:lnTo>
                    <a:pt x="6" y="5"/>
                  </a:lnTo>
                  <a:lnTo>
                    <a:pt x="5" y="11"/>
                  </a:lnTo>
                  <a:lnTo>
                    <a:pt x="5" y="8"/>
                  </a:lnTo>
                  <a:lnTo>
                    <a:pt x="6" y="2"/>
                  </a:lnTo>
                  <a:close/>
                  <a:moveTo>
                    <a:pt x="7" y="0"/>
                  </a:moveTo>
                  <a:lnTo>
                    <a:pt x="6" y="2"/>
                  </a:lnTo>
                  <a:lnTo>
                    <a:pt x="6" y="1"/>
                  </a:lnTo>
                  <a:lnTo>
                    <a:pt x="7"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37" name="Freeform 140"/>
            <p:cNvSpPr>
              <a:spLocks/>
            </p:cNvSpPr>
            <p:nvPr/>
          </p:nvSpPr>
          <p:spPr bwMode="auto">
            <a:xfrm>
              <a:off x="3044554" y="2764489"/>
              <a:ext cx="17377" cy="13034"/>
            </a:xfrm>
            <a:custGeom>
              <a:avLst/>
              <a:gdLst/>
              <a:ahLst/>
              <a:cxnLst>
                <a:cxn ang="0">
                  <a:pos x="0" y="0"/>
                </a:cxn>
                <a:cxn ang="0">
                  <a:pos x="2" y="1"/>
                </a:cxn>
                <a:cxn ang="0">
                  <a:pos x="5" y="3"/>
                </a:cxn>
                <a:cxn ang="0">
                  <a:pos x="6" y="4"/>
                </a:cxn>
                <a:cxn ang="0">
                  <a:pos x="6" y="5"/>
                </a:cxn>
                <a:cxn ang="0">
                  <a:pos x="8" y="6"/>
                </a:cxn>
                <a:cxn ang="0">
                  <a:pos x="9" y="6"/>
                </a:cxn>
                <a:cxn ang="0">
                  <a:pos x="12" y="9"/>
                </a:cxn>
                <a:cxn ang="0">
                  <a:pos x="7" y="6"/>
                </a:cxn>
                <a:cxn ang="0">
                  <a:pos x="2" y="2"/>
                </a:cxn>
                <a:cxn ang="0">
                  <a:pos x="1" y="1"/>
                </a:cxn>
                <a:cxn ang="0">
                  <a:pos x="0" y="0"/>
                </a:cxn>
                <a:cxn ang="0">
                  <a:pos x="0" y="0"/>
                </a:cxn>
              </a:cxnLst>
              <a:rect l="0" t="0" r="r" b="b"/>
              <a:pathLst>
                <a:path w="12" h="9">
                  <a:moveTo>
                    <a:pt x="0" y="0"/>
                  </a:moveTo>
                  <a:lnTo>
                    <a:pt x="2" y="1"/>
                  </a:lnTo>
                  <a:lnTo>
                    <a:pt x="5" y="3"/>
                  </a:lnTo>
                  <a:lnTo>
                    <a:pt x="6" y="4"/>
                  </a:lnTo>
                  <a:lnTo>
                    <a:pt x="6" y="5"/>
                  </a:lnTo>
                  <a:lnTo>
                    <a:pt x="8" y="6"/>
                  </a:lnTo>
                  <a:lnTo>
                    <a:pt x="9" y="6"/>
                  </a:lnTo>
                  <a:lnTo>
                    <a:pt x="12" y="9"/>
                  </a:lnTo>
                  <a:lnTo>
                    <a:pt x="7" y="6"/>
                  </a:lnTo>
                  <a:lnTo>
                    <a:pt x="2" y="2"/>
                  </a:lnTo>
                  <a:lnTo>
                    <a:pt x="1" y="1"/>
                  </a:lnTo>
                  <a:lnTo>
                    <a:pt x="0" y="0"/>
                  </a:lnTo>
                  <a:lnTo>
                    <a:pt x="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38" name="Freeform 141"/>
            <p:cNvSpPr>
              <a:spLocks/>
            </p:cNvSpPr>
            <p:nvPr/>
          </p:nvSpPr>
          <p:spPr bwMode="auto">
            <a:xfrm>
              <a:off x="2995318" y="2726838"/>
              <a:ext cx="149157" cy="112954"/>
            </a:xfrm>
            <a:custGeom>
              <a:avLst/>
              <a:gdLst/>
              <a:ahLst/>
              <a:cxnLst>
                <a:cxn ang="0">
                  <a:pos x="10" y="0"/>
                </a:cxn>
                <a:cxn ang="0">
                  <a:pos x="11" y="1"/>
                </a:cxn>
                <a:cxn ang="0">
                  <a:pos x="25" y="12"/>
                </a:cxn>
                <a:cxn ang="0">
                  <a:pos x="30" y="18"/>
                </a:cxn>
                <a:cxn ang="0">
                  <a:pos x="34" y="21"/>
                </a:cxn>
                <a:cxn ang="0">
                  <a:pos x="33" y="20"/>
                </a:cxn>
                <a:cxn ang="0">
                  <a:pos x="33" y="18"/>
                </a:cxn>
                <a:cxn ang="0">
                  <a:pos x="32" y="16"/>
                </a:cxn>
                <a:cxn ang="0">
                  <a:pos x="32" y="16"/>
                </a:cxn>
                <a:cxn ang="0">
                  <a:pos x="42" y="21"/>
                </a:cxn>
                <a:cxn ang="0">
                  <a:pos x="57" y="29"/>
                </a:cxn>
                <a:cxn ang="0">
                  <a:pos x="73" y="39"/>
                </a:cxn>
                <a:cxn ang="0">
                  <a:pos x="86" y="50"/>
                </a:cxn>
                <a:cxn ang="0">
                  <a:pos x="91" y="55"/>
                </a:cxn>
                <a:cxn ang="0">
                  <a:pos x="96" y="66"/>
                </a:cxn>
                <a:cxn ang="0">
                  <a:pos x="103" y="78"/>
                </a:cxn>
                <a:cxn ang="0">
                  <a:pos x="101" y="75"/>
                </a:cxn>
                <a:cxn ang="0">
                  <a:pos x="94" y="67"/>
                </a:cxn>
                <a:cxn ang="0">
                  <a:pos x="88" y="59"/>
                </a:cxn>
                <a:cxn ang="0">
                  <a:pos x="84" y="57"/>
                </a:cxn>
                <a:cxn ang="0">
                  <a:pos x="89" y="62"/>
                </a:cxn>
                <a:cxn ang="0">
                  <a:pos x="89" y="65"/>
                </a:cxn>
                <a:cxn ang="0">
                  <a:pos x="81" y="57"/>
                </a:cxn>
                <a:cxn ang="0">
                  <a:pos x="77" y="54"/>
                </a:cxn>
                <a:cxn ang="0">
                  <a:pos x="75" y="55"/>
                </a:cxn>
                <a:cxn ang="0">
                  <a:pos x="69" y="47"/>
                </a:cxn>
                <a:cxn ang="0">
                  <a:pos x="66" y="43"/>
                </a:cxn>
                <a:cxn ang="0">
                  <a:pos x="64" y="41"/>
                </a:cxn>
                <a:cxn ang="0">
                  <a:pos x="59" y="37"/>
                </a:cxn>
                <a:cxn ang="0">
                  <a:pos x="50" y="29"/>
                </a:cxn>
                <a:cxn ang="0">
                  <a:pos x="46" y="28"/>
                </a:cxn>
                <a:cxn ang="0">
                  <a:pos x="46" y="31"/>
                </a:cxn>
                <a:cxn ang="0">
                  <a:pos x="50" y="34"/>
                </a:cxn>
                <a:cxn ang="0">
                  <a:pos x="51" y="37"/>
                </a:cxn>
                <a:cxn ang="0">
                  <a:pos x="44" y="32"/>
                </a:cxn>
                <a:cxn ang="0">
                  <a:pos x="38" y="26"/>
                </a:cxn>
                <a:cxn ang="0">
                  <a:pos x="30" y="23"/>
                </a:cxn>
                <a:cxn ang="0">
                  <a:pos x="27" y="20"/>
                </a:cxn>
                <a:cxn ang="0">
                  <a:pos x="28" y="21"/>
                </a:cxn>
                <a:cxn ang="0">
                  <a:pos x="29" y="23"/>
                </a:cxn>
                <a:cxn ang="0">
                  <a:pos x="30" y="24"/>
                </a:cxn>
                <a:cxn ang="0">
                  <a:pos x="14" y="12"/>
                </a:cxn>
                <a:cxn ang="0">
                  <a:pos x="6" y="7"/>
                </a:cxn>
                <a:cxn ang="0">
                  <a:pos x="1" y="3"/>
                </a:cxn>
                <a:cxn ang="0">
                  <a:pos x="5" y="3"/>
                </a:cxn>
                <a:cxn ang="0">
                  <a:pos x="10" y="5"/>
                </a:cxn>
                <a:cxn ang="0">
                  <a:pos x="12" y="7"/>
                </a:cxn>
                <a:cxn ang="0">
                  <a:pos x="13" y="9"/>
                </a:cxn>
                <a:cxn ang="0">
                  <a:pos x="15" y="10"/>
                </a:cxn>
                <a:cxn ang="0">
                  <a:pos x="14" y="6"/>
                </a:cxn>
                <a:cxn ang="0">
                  <a:pos x="10" y="0"/>
                </a:cxn>
              </a:cxnLst>
              <a:rect l="0" t="0" r="r" b="b"/>
              <a:pathLst>
                <a:path w="103" h="78">
                  <a:moveTo>
                    <a:pt x="10" y="0"/>
                  </a:moveTo>
                  <a:lnTo>
                    <a:pt x="10" y="0"/>
                  </a:lnTo>
                  <a:lnTo>
                    <a:pt x="11" y="0"/>
                  </a:lnTo>
                  <a:lnTo>
                    <a:pt x="11" y="1"/>
                  </a:lnTo>
                  <a:lnTo>
                    <a:pt x="11" y="1"/>
                  </a:lnTo>
                  <a:lnTo>
                    <a:pt x="25" y="12"/>
                  </a:lnTo>
                  <a:lnTo>
                    <a:pt x="28" y="15"/>
                  </a:lnTo>
                  <a:lnTo>
                    <a:pt x="30" y="18"/>
                  </a:lnTo>
                  <a:lnTo>
                    <a:pt x="33" y="21"/>
                  </a:lnTo>
                  <a:lnTo>
                    <a:pt x="34" y="21"/>
                  </a:lnTo>
                  <a:lnTo>
                    <a:pt x="34" y="20"/>
                  </a:lnTo>
                  <a:lnTo>
                    <a:pt x="33" y="20"/>
                  </a:lnTo>
                  <a:lnTo>
                    <a:pt x="33" y="19"/>
                  </a:lnTo>
                  <a:lnTo>
                    <a:pt x="33" y="18"/>
                  </a:lnTo>
                  <a:lnTo>
                    <a:pt x="32" y="17"/>
                  </a:lnTo>
                  <a:lnTo>
                    <a:pt x="32" y="16"/>
                  </a:lnTo>
                  <a:lnTo>
                    <a:pt x="32" y="16"/>
                  </a:lnTo>
                  <a:lnTo>
                    <a:pt x="32" y="16"/>
                  </a:lnTo>
                  <a:lnTo>
                    <a:pt x="38" y="18"/>
                  </a:lnTo>
                  <a:lnTo>
                    <a:pt x="42" y="21"/>
                  </a:lnTo>
                  <a:lnTo>
                    <a:pt x="47" y="24"/>
                  </a:lnTo>
                  <a:lnTo>
                    <a:pt x="57" y="29"/>
                  </a:lnTo>
                  <a:lnTo>
                    <a:pt x="65" y="33"/>
                  </a:lnTo>
                  <a:lnTo>
                    <a:pt x="73" y="39"/>
                  </a:lnTo>
                  <a:lnTo>
                    <a:pt x="82" y="46"/>
                  </a:lnTo>
                  <a:lnTo>
                    <a:pt x="86" y="50"/>
                  </a:lnTo>
                  <a:lnTo>
                    <a:pt x="90" y="54"/>
                  </a:lnTo>
                  <a:lnTo>
                    <a:pt x="91" y="55"/>
                  </a:lnTo>
                  <a:lnTo>
                    <a:pt x="92" y="60"/>
                  </a:lnTo>
                  <a:lnTo>
                    <a:pt x="96" y="66"/>
                  </a:lnTo>
                  <a:lnTo>
                    <a:pt x="100" y="72"/>
                  </a:lnTo>
                  <a:lnTo>
                    <a:pt x="103" y="78"/>
                  </a:lnTo>
                  <a:lnTo>
                    <a:pt x="102" y="77"/>
                  </a:lnTo>
                  <a:lnTo>
                    <a:pt x="101" y="75"/>
                  </a:lnTo>
                  <a:lnTo>
                    <a:pt x="98" y="71"/>
                  </a:lnTo>
                  <a:lnTo>
                    <a:pt x="94" y="67"/>
                  </a:lnTo>
                  <a:lnTo>
                    <a:pt x="91" y="62"/>
                  </a:lnTo>
                  <a:lnTo>
                    <a:pt x="88" y="59"/>
                  </a:lnTo>
                  <a:lnTo>
                    <a:pt x="85" y="56"/>
                  </a:lnTo>
                  <a:lnTo>
                    <a:pt x="84" y="57"/>
                  </a:lnTo>
                  <a:lnTo>
                    <a:pt x="85" y="59"/>
                  </a:lnTo>
                  <a:lnTo>
                    <a:pt x="89" y="62"/>
                  </a:lnTo>
                  <a:lnTo>
                    <a:pt x="90" y="64"/>
                  </a:lnTo>
                  <a:lnTo>
                    <a:pt x="89" y="65"/>
                  </a:lnTo>
                  <a:lnTo>
                    <a:pt x="86" y="63"/>
                  </a:lnTo>
                  <a:lnTo>
                    <a:pt x="81" y="57"/>
                  </a:lnTo>
                  <a:lnTo>
                    <a:pt x="78" y="54"/>
                  </a:lnTo>
                  <a:lnTo>
                    <a:pt x="77" y="54"/>
                  </a:lnTo>
                  <a:lnTo>
                    <a:pt x="77" y="55"/>
                  </a:lnTo>
                  <a:lnTo>
                    <a:pt x="75" y="55"/>
                  </a:lnTo>
                  <a:lnTo>
                    <a:pt x="71" y="50"/>
                  </a:lnTo>
                  <a:lnTo>
                    <a:pt x="69" y="47"/>
                  </a:lnTo>
                  <a:lnTo>
                    <a:pt x="67" y="45"/>
                  </a:lnTo>
                  <a:lnTo>
                    <a:pt x="66" y="43"/>
                  </a:lnTo>
                  <a:lnTo>
                    <a:pt x="65" y="42"/>
                  </a:lnTo>
                  <a:lnTo>
                    <a:pt x="64" y="41"/>
                  </a:lnTo>
                  <a:lnTo>
                    <a:pt x="62" y="39"/>
                  </a:lnTo>
                  <a:lnTo>
                    <a:pt x="59" y="37"/>
                  </a:lnTo>
                  <a:lnTo>
                    <a:pt x="55" y="34"/>
                  </a:lnTo>
                  <a:lnTo>
                    <a:pt x="50" y="29"/>
                  </a:lnTo>
                  <a:lnTo>
                    <a:pt x="48" y="28"/>
                  </a:lnTo>
                  <a:lnTo>
                    <a:pt x="46" y="28"/>
                  </a:lnTo>
                  <a:lnTo>
                    <a:pt x="45" y="29"/>
                  </a:lnTo>
                  <a:lnTo>
                    <a:pt x="46" y="31"/>
                  </a:lnTo>
                  <a:lnTo>
                    <a:pt x="48" y="33"/>
                  </a:lnTo>
                  <a:lnTo>
                    <a:pt x="50" y="34"/>
                  </a:lnTo>
                  <a:lnTo>
                    <a:pt x="52" y="36"/>
                  </a:lnTo>
                  <a:lnTo>
                    <a:pt x="51" y="37"/>
                  </a:lnTo>
                  <a:lnTo>
                    <a:pt x="48" y="37"/>
                  </a:lnTo>
                  <a:lnTo>
                    <a:pt x="44" y="32"/>
                  </a:lnTo>
                  <a:lnTo>
                    <a:pt x="42" y="29"/>
                  </a:lnTo>
                  <a:lnTo>
                    <a:pt x="38" y="26"/>
                  </a:lnTo>
                  <a:lnTo>
                    <a:pt x="32" y="24"/>
                  </a:lnTo>
                  <a:lnTo>
                    <a:pt x="30" y="23"/>
                  </a:lnTo>
                  <a:lnTo>
                    <a:pt x="28" y="21"/>
                  </a:lnTo>
                  <a:lnTo>
                    <a:pt x="27" y="20"/>
                  </a:lnTo>
                  <a:lnTo>
                    <a:pt x="27" y="20"/>
                  </a:lnTo>
                  <a:lnTo>
                    <a:pt x="28" y="21"/>
                  </a:lnTo>
                  <a:lnTo>
                    <a:pt x="29" y="22"/>
                  </a:lnTo>
                  <a:lnTo>
                    <a:pt x="29" y="23"/>
                  </a:lnTo>
                  <a:lnTo>
                    <a:pt x="30" y="24"/>
                  </a:lnTo>
                  <a:lnTo>
                    <a:pt x="30" y="24"/>
                  </a:lnTo>
                  <a:lnTo>
                    <a:pt x="24" y="20"/>
                  </a:lnTo>
                  <a:lnTo>
                    <a:pt x="14" y="12"/>
                  </a:lnTo>
                  <a:lnTo>
                    <a:pt x="11" y="10"/>
                  </a:lnTo>
                  <a:lnTo>
                    <a:pt x="6" y="7"/>
                  </a:lnTo>
                  <a:lnTo>
                    <a:pt x="3" y="4"/>
                  </a:lnTo>
                  <a:lnTo>
                    <a:pt x="1" y="3"/>
                  </a:lnTo>
                  <a:lnTo>
                    <a:pt x="0" y="2"/>
                  </a:lnTo>
                  <a:lnTo>
                    <a:pt x="5" y="3"/>
                  </a:lnTo>
                  <a:lnTo>
                    <a:pt x="9" y="5"/>
                  </a:lnTo>
                  <a:lnTo>
                    <a:pt x="10" y="5"/>
                  </a:lnTo>
                  <a:lnTo>
                    <a:pt x="11" y="6"/>
                  </a:lnTo>
                  <a:lnTo>
                    <a:pt x="12" y="7"/>
                  </a:lnTo>
                  <a:lnTo>
                    <a:pt x="13" y="8"/>
                  </a:lnTo>
                  <a:lnTo>
                    <a:pt x="13" y="9"/>
                  </a:lnTo>
                  <a:lnTo>
                    <a:pt x="14" y="10"/>
                  </a:lnTo>
                  <a:lnTo>
                    <a:pt x="15" y="10"/>
                  </a:lnTo>
                  <a:lnTo>
                    <a:pt x="15" y="10"/>
                  </a:lnTo>
                  <a:lnTo>
                    <a:pt x="14" y="6"/>
                  </a:lnTo>
                  <a:lnTo>
                    <a:pt x="10" y="0"/>
                  </a:lnTo>
                  <a:lnTo>
                    <a:pt x="1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39" name="Freeform 142"/>
            <p:cNvSpPr>
              <a:spLocks/>
            </p:cNvSpPr>
            <p:nvPr/>
          </p:nvSpPr>
          <p:spPr bwMode="auto">
            <a:xfrm>
              <a:off x="1641323" y="3088869"/>
              <a:ext cx="26066" cy="20274"/>
            </a:xfrm>
            <a:custGeom>
              <a:avLst/>
              <a:gdLst/>
              <a:ahLst/>
              <a:cxnLst>
                <a:cxn ang="0">
                  <a:pos x="13" y="0"/>
                </a:cxn>
                <a:cxn ang="0">
                  <a:pos x="18" y="0"/>
                </a:cxn>
                <a:cxn ang="0">
                  <a:pos x="10" y="10"/>
                </a:cxn>
                <a:cxn ang="0">
                  <a:pos x="6" y="13"/>
                </a:cxn>
                <a:cxn ang="0">
                  <a:pos x="5" y="14"/>
                </a:cxn>
                <a:cxn ang="0">
                  <a:pos x="2" y="14"/>
                </a:cxn>
                <a:cxn ang="0">
                  <a:pos x="0" y="13"/>
                </a:cxn>
                <a:cxn ang="0">
                  <a:pos x="0" y="12"/>
                </a:cxn>
                <a:cxn ang="0">
                  <a:pos x="0" y="11"/>
                </a:cxn>
                <a:cxn ang="0">
                  <a:pos x="3" y="6"/>
                </a:cxn>
                <a:cxn ang="0">
                  <a:pos x="8" y="3"/>
                </a:cxn>
                <a:cxn ang="0">
                  <a:pos x="12" y="1"/>
                </a:cxn>
                <a:cxn ang="0">
                  <a:pos x="13" y="0"/>
                </a:cxn>
              </a:cxnLst>
              <a:rect l="0" t="0" r="r" b="b"/>
              <a:pathLst>
                <a:path w="18" h="14">
                  <a:moveTo>
                    <a:pt x="13" y="0"/>
                  </a:moveTo>
                  <a:lnTo>
                    <a:pt x="18" y="0"/>
                  </a:lnTo>
                  <a:lnTo>
                    <a:pt x="10" y="10"/>
                  </a:lnTo>
                  <a:lnTo>
                    <a:pt x="6" y="13"/>
                  </a:lnTo>
                  <a:lnTo>
                    <a:pt x="5" y="14"/>
                  </a:lnTo>
                  <a:lnTo>
                    <a:pt x="2" y="14"/>
                  </a:lnTo>
                  <a:lnTo>
                    <a:pt x="0" y="13"/>
                  </a:lnTo>
                  <a:lnTo>
                    <a:pt x="0" y="12"/>
                  </a:lnTo>
                  <a:lnTo>
                    <a:pt x="0" y="11"/>
                  </a:lnTo>
                  <a:lnTo>
                    <a:pt x="3" y="6"/>
                  </a:lnTo>
                  <a:lnTo>
                    <a:pt x="8" y="3"/>
                  </a:lnTo>
                  <a:lnTo>
                    <a:pt x="12" y="1"/>
                  </a:lnTo>
                  <a:lnTo>
                    <a:pt x="13"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40" name="Freeform 143"/>
            <p:cNvSpPr>
              <a:spLocks/>
            </p:cNvSpPr>
            <p:nvPr/>
          </p:nvSpPr>
          <p:spPr bwMode="auto">
            <a:xfrm>
              <a:off x="3069172" y="2789107"/>
              <a:ext cx="70958" cy="69510"/>
            </a:xfrm>
            <a:custGeom>
              <a:avLst/>
              <a:gdLst/>
              <a:ahLst/>
              <a:cxnLst>
                <a:cxn ang="0">
                  <a:pos x="1" y="0"/>
                </a:cxn>
                <a:cxn ang="0">
                  <a:pos x="2" y="0"/>
                </a:cxn>
                <a:cxn ang="0">
                  <a:pos x="7" y="3"/>
                </a:cxn>
                <a:cxn ang="0">
                  <a:pos x="9" y="5"/>
                </a:cxn>
                <a:cxn ang="0">
                  <a:pos x="11" y="6"/>
                </a:cxn>
                <a:cxn ang="0">
                  <a:pos x="20" y="13"/>
                </a:cxn>
                <a:cxn ang="0">
                  <a:pos x="27" y="18"/>
                </a:cxn>
                <a:cxn ang="0">
                  <a:pos x="34" y="25"/>
                </a:cxn>
                <a:cxn ang="0">
                  <a:pos x="39" y="32"/>
                </a:cxn>
                <a:cxn ang="0">
                  <a:pos x="45" y="41"/>
                </a:cxn>
                <a:cxn ang="0">
                  <a:pos x="46" y="43"/>
                </a:cxn>
                <a:cxn ang="0">
                  <a:pos x="47" y="44"/>
                </a:cxn>
                <a:cxn ang="0">
                  <a:pos x="49" y="47"/>
                </a:cxn>
                <a:cxn ang="0">
                  <a:pos x="49" y="47"/>
                </a:cxn>
                <a:cxn ang="0">
                  <a:pos x="48" y="48"/>
                </a:cxn>
                <a:cxn ang="0">
                  <a:pos x="45" y="48"/>
                </a:cxn>
                <a:cxn ang="0">
                  <a:pos x="42" y="46"/>
                </a:cxn>
                <a:cxn ang="0">
                  <a:pos x="39" y="43"/>
                </a:cxn>
                <a:cxn ang="0">
                  <a:pos x="36" y="39"/>
                </a:cxn>
                <a:cxn ang="0">
                  <a:pos x="34" y="35"/>
                </a:cxn>
                <a:cxn ang="0">
                  <a:pos x="32" y="31"/>
                </a:cxn>
                <a:cxn ang="0">
                  <a:pos x="32" y="30"/>
                </a:cxn>
                <a:cxn ang="0">
                  <a:pos x="32" y="31"/>
                </a:cxn>
                <a:cxn ang="0">
                  <a:pos x="33" y="32"/>
                </a:cxn>
                <a:cxn ang="0">
                  <a:pos x="33" y="33"/>
                </a:cxn>
                <a:cxn ang="0">
                  <a:pos x="33" y="34"/>
                </a:cxn>
                <a:cxn ang="0">
                  <a:pos x="34" y="36"/>
                </a:cxn>
                <a:cxn ang="0">
                  <a:pos x="35" y="37"/>
                </a:cxn>
                <a:cxn ang="0">
                  <a:pos x="35" y="37"/>
                </a:cxn>
                <a:cxn ang="0">
                  <a:pos x="34" y="37"/>
                </a:cxn>
                <a:cxn ang="0">
                  <a:pos x="31" y="33"/>
                </a:cxn>
                <a:cxn ang="0">
                  <a:pos x="28" y="29"/>
                </a:cxn>
                <a:cxn ang="0">
                  <a:pos x="25" y="26"/>
                </a:cxn>
                <a:cxn ang="0">
                  <a:pos x="22" y="25"/>
                </a:cxn>
                <a:cxn ang="0">
                  <a:pos x="16" y="23"/>
                </a:cxn>
                <a:cxn ang="0">
                  <a:pos x="13" y="21"/>
                </a:cxn>
                <a:cxn ang="0">
                  <a:pos x="11" y="18"/>
                </a:cxn>
                <a:cxn ang="0">
                  <a:pos x="11" y="16"/>
                </a:cxn>
                <a:cxn ang="0">
                  <a:pos x="12" y="16"/>
                </a:cxn>
                <a:cxn ang="0">
                  <a:pos x="12" y="15"/>
                </a:cxn>
                <a:cxn ang="0">
                  <a:pos x="7" y="9"/>
                </a:cxn>
                <a:cxn ang="0">
                  <a:pos x="4" y="6"/>
                </a:cxn>
                <a:cxn ang="0">
                  <a:pos x="1" y="4"/>
                </a:cxn>
                <a:cxn ang="0">
                  <a:pos x="0" y="1"/>
                </a:cxn>
                <a:cxn ang="0">
                  <a:pos x="1" y="0"/>
                </a:cxn>
              </a:cxnLst>
              <a:rect l="0" t="0" r="r" b="b"/>
              <a:pathLst>
                <a:path w="49" h="48">
                  <a:moveTo>
                    <a:pt x="1" y="0"/>
                  </a:moveTo>
                  <a:lnTo>
                    <a:pt x="2" y="0"/>
                  </a:lnTo>
                  <a:lnTo>
                    <a:pt x="7" y="3"/>
                  </a:lnTo>
                  <a:lnTo>
                    <a:pt x="9" y="5"/>
                  </a:lnTo>
                  <a:lnTo>
                    <a:pt x="11" y="6"/>
                  </a:lnTo>
                  <a:lnTo>
                    <a:pt x="20" y="13"/>
                  </a:lnTo>
                  <a:lnTo>
                    <a:pt x="27" y="18"/>
                  </a:lnTo>
                  <a:lnTo>
                    <a:pt x="34" y="25"/>
                  </a:lnTo>
                  <a:lnTo>
                    <a:pt x="39" y="32"/>
                  </a:lnTo>
                  <a:lnTo>
                    <a:pt x="45" y="41"/>
                  </a:lnTo>
                  <a:lnTo>
                    <a:pt x="46" y="43"/>
                  </a:lnTo>
                  <a:lnTo>
                    <a:pt x="47" y="44"/>
                  </a:lnTo>
                  <a:lnTo>
                    <a:pt x="49" y="47"/>
                  </a:lnTo>
                  <a:lnTo>
                    <a:pt x="49" y="47"/>
                  </a:lnTo>
                  <a:lnTo>
                    <a:pt x="48" y="48"/>
                  </a:lnTo>
                  <a:lnTo>
                    <a:pt x="45" y="48"/>
                  </a:lnTo>
                  <a:lnTo>
                    <a:pt x="42" y="46"/>
                  </a:lnTo>
                  <a:lnTo>
                    <a:pt x="39" y="43"/>
                  </a:lnTo>
                  <a:lnTo>
                    <a:pt x="36" y="39"/>
                  </a:lnTo>
                  <a:lnTo>
                    <a:pt x="34" y="35"/>
                  </a:lnTo>
                  <a:lnTo>
                    <a:pt x="32" y="31"/>
                  </a:lnTo>
                  <a:lnTo>
                    <a:pt x="32" y="30"/>
                  </a:lnTo>
                  <a:lnTo>
                    <a:pt x="32" y="31"/>
                  </a:lnTo>
                  <a:lnTo>
                    <a:pt x="33" y="32"/>
                  </a:lnTo>
                  <a:lnTo>
                    <a:pt x="33" y="33"/>
                  </a:lnTo>
                  <a:lnTo>
                    <a:pt x="33" y="34"/>
                  </a:lnTo>
                  <a:lnTo>
                    <a:pt x="34" y="36"/>
                  </a:lnTo>
                  <a:lnTo>
                    <a:pt x="35" y="37"/>
                  </a:lnTo>
                  <a:lnTo>
                    <a:pt x="35" y="37"/>
                  </a:lnTo>
                  <a:lnTo>
                    <a:pt x="34" y="37"/>
                  </a:lnTo>
                  <a:lnTo>
                    <a:pt x="31" y="33"/>
                  </a:lnTo>
                  <a:lnTo>
                    <a:pt x="28" y="29"/>
                  </a:lnTo>
                  <a:lnTo>
                    <a:pt x="25" y="26"/>
                  </a:lnTo>
                  <a:lnTo>
                    <a:pt x="22" y="25"/>
                  </a:lnTo>
                  <a:lnTo>
                    <a:pt x="16" y="23"/>
                  </a:lnTo>
                  <a:lnTo>
                    <a:pt x="13" y="21"/>
                  </a:lnTo>
                  <a:lnTo>
                    <a:pt x="11" y="18"/>
                  </a:lnTo>
                  <a:lnTo>
                    <a:pt x="11" y="16"/>
                  </a:lnTo>
                  <a:lnTo>
                    <a:pt x="12" y="16"/>
                  </a:lnTo>
                  <a:lnTo>
                    <a:pt x="12" y="15"/>
                  </a:lnTo>
                  <a:lnTo>
                    <a:pt x="7" y="9"/>
                  </a:lnTo>
                  <a:lnTo>
                    <a:pt x="4" y="6"/>
                  </a:lnTo>
                  <a:lnTo>
                    <a:pt x="1" y="4"/>
                  </a:lnTo>
                  <a:lnTo>
                    <a:pt x="0" y="1"/>
                  </a:lnTo>
                  <a:lnTo>
                    <a:pt x="1"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41" name="Freeform 144"/>
            <p:cNvSpPr>
              <a:spLocks/>
            </p:cNvSpPr>
            <p:nvPr/>
          </p:nvSpPr>
          <p:spPr bwMode="auto">
            <a:xfrm>
              <a:off x="1668838" y="3193133"/>
              <a:ext cx="41996" cy="78199"/>
            </a:xfrm>
            <a:custGeom>
              <a:avLst/>
              <a:gdLst/>
              <a:ahLst/>
              <a:cxnLst>
                <a:cxn ang="0">
                  <a:pos x="4" y="0"/>
                </a:cxn>
                <a:cxn ang="0">
                  <a:pos x="13" y="6"/>
                </a:cxn>
                <a:cxn ang="0">
                  <a:pos x="20" y="13"/>
                </a:cxn>
                <a:cxn ang="0">
                  <a:pos x="21" y="14"/>
                </a:cxn>
                <a:cxn ang="0">
                  <a:pos x="20" y="15"/>
                </a:cxn>
                <a:cxn ang="0">
                  <a:pos x="20" y="15"/>
                </a:cxn>
                <a:cxn ang="0">
                  <a:pos x="19" y="16"/>
                </a:cxn>
                <a:cxn ang="0">
                  <a:pos x="19" y="17"/>
                </a:cxn>
                <a:cxn ang="0">
                  <a:pos x="23" y="27"/>
                </a:cxn>
                <a:cxn ang="0">
                  <a:pos x="27" y="37"/>
                </a:cxn>
                <a:cxn ang="0">
                  <a:pos x="28" y="40"/>
                </a:cxn>
                <a:cxn ang="0">
                  <a:pos x="29" y="43"/>
                </a:cxn>
                <a:cxn ang="0">
                  <a:pos x="29" y="50"/>
                </a:cxn>
                <a:cxn ang="0">
                  <a:pos x="28" y="53"/>
                </a:cxn>
                <a:cxn ang="0">
                  <a:pos x="25" y="54"/>
                </a:cxn>
                <a:cxn ang="0">
                  <a:pos x="22" y="54"/>
                </a:cxn>
                <a:cxn ang="0">
                  <a:pos x="17" y="51"/>
                </a:cxn>
                <a:cxn ang="0">
                  <a:pos x="13" y="47"/>
                </a:cxn>
                <a:cxn ang="0">
                  <a:pos x="10" y="42"/>
                </a:cxn>
                <a:cxn ang="0">
                  <a:pos x="10" y="41"/>
                </a:cxn>
                <a:cxn ang="0">
                  <a:pos x="11" y="40"/>
                </a:cxn>
                <a:cxn ang="0">
                  <a:pos x="12" y="40"/>
                </a:cxn>
                <a:cxn ang="0">
                  <a:pos x="14" y="39"/>
                </a:cxn>
                <a:cxn ang="0">
                  <a:pos x="15" y="38"/>
                </a:cxn>
                <a:cxn ang="0">
                  <a:pos x="16" y="38"/>
                </a:cxn>
                <a:cxn ang="0">
                  <a:pos x="17" y="37"/>
                </a:cxn>
                <a:cxn ang="0">
                  <a:pos x="18" y="36"/>
                </a:cxn>
                <a:cxn ang="0">
                  <a:pos x="18" y="36"/>
                </a:cxn>
                <a:cxn ang="0">
                  <a:pos x="18" y="35"/>
                </a:cxn>
                <a:cxn ang="0">
                  <a:pos x="16" y="34"/>
                </a:cxn>
                <a:cxn ang="0">
                  <a:pos x="15" y="35"/>
                </a:cxn>
                <a:cxn ang="0">
                  <a:pos x="12" y="37"/>
                </a:cxn>
                <a:cxn ang="0">
                  <a:pos x="10" y="38"/>
                </a:cxn>
                <a:cxn ang="0">
                  <a:pos x="8" y="38"/>
                </a:cxn>
                <a:cxn ang="0">
                  <a:pos x="7" y="36"/>
                </a:cxn>
                <a:cxn ang="0">
                  <a:pos x="8" y="34"/>
                </a:cxn>
                <a:cxn ang="0">
                  <a:pos x="9" y="31"/>
                </a:cxn>
                <a:cxn ang="0">
                  <a:pos x="9" y="29"/>
                </a:cxn>
                <a:cxn ang="0">
                  <a:pos x="8" y="28"/>
                </a:cxn>
                <a:cxn ang="0">
                  <a:pos x="7" y="27"/>
                </a:cxn>
                <a:cxn ang="0">
                  <a:pos x="6" y="27"/>
                </a:cxn>
                <a:cxn ang="0">
                  <a:pos x="4" y="27"/>
                </a:cxn>
                <a:cxn ang="0">
                  <a:pos x="3" y="27"/>
                </a:cxn>
                <a:cxn ang="0">
                  <a:pos x="2" y="26"/>
                </a:cxn>
                <a:cxn ang="0">
                  <a:pos x="1" y="25"/>
                </a:cxn>
                <a:cxn ang="0">
                  <a:pos x="0" y="22"/>
                </a:cxn>
                <a:cxn ang="0">
                  <a:pos x="0" y="17"/>
                </a:cxn>
                <a:cxn ang="0">
                  <a:pos x="0" y="12"/>
                </a:cxn>
                <a:cxn ang="0">
                  <a:pos x="1" y="8"/>
                </a:cxn>
                <a:cxn ang="0">
                  <a:pos x="2" y="3"/>
                </a:cxn>
                <a:cxn ang="0">
                  <a:pos x="3" y="1"/>
                </a:cxn>
                <a:cxn ang="0">
                  <a:pos x="4" y="0"/>
                </a:cxn>
              </a:cxnLst>
              <a:rect l="0" t="0" r="r" b="b"/>
              <a:pathLst>
                <a:path w="29" h="54">
                  <a:moveTo>
                    <a:pt x="4" y="0"/>
                  </a:moveTo>
                  <a:lnTo>
                    <a:pt x="13" y="6"/>
                  </a:lnTo>
                  <a:lnTo>
                    <a:pt x="20" y="13"/>
                  </a:lnTo>
                  <a:lnTo>
                    <a:pt x="21" y="14"/>
                  </a:lnTo>
                  <a:lnTo>
                    <a:pt x="20" y="15"/>
                  </a:lnTo>
                  <a:lnTo>
                    <a:pt x="20" y="15"/>
                  </a:lnTo>
                  <a:lnTo>
                    <a:pt x="19" y="16"/>
                  </a:lnTo>
                  <a:lnTo>
                    <a:pt x="19" y="17"/>
                  </a:lnTo>
                  <a:lnTo>
                    <a:pt x="23" y="27"/>
                  </a:lnTo>
                  <a:lnTo>
                    <a:pt x="27" y="37"/>
                  </a:lnTo>
                  <a:lnTo>
                    <a:pt x="28" y="40"/>
                  </a:lnTo>
                  <a:lnTo>
                    <a:pt x="29" y="43"/>
                  </a:lnTo>
                  <a:lnTo>
                    <a:pt x="29" y="50"/>
                  </a:lnTo>
                  <a:lnTo>
                    <a:pt x="28" y="53"/>
                  </a:lnTo>
                  <a:lnTo>
                    <a:pt x="25" y="54"/>
                  </a:lnTo>
                  <a:lnTo>
                    <a:pt x="22" y="54"/>
                  </a:lnTo>
                  <a:lnTo>
                    <a:pt x="17" y="51"/>
                  </a:lnTo>
                  <a:lnTo>
                    <a:pt x="13" y="47"/>
                  </a:lnTo>
                  <a:lnTo>
                    <a:pt x="10" y="42"/>
                  </a:lnTo>
                  <a:lnTo>
                    <a:pt x="10" y="41"/>
                  </a:lnTo>
                  <a:lnTo>
                    <a:pt x="11" y="40"/>
                  </a:lnTo>
                  <a:lnTo>
                    <a:pt x="12" y="40"/>
                  </a:lnTo>
                  <a:lnTo>
                    <a:pt x="14" y="39"/>
                  </a:lnTo>
                  <a:lnTo>
                    <a:pt x="15" y="38"/>
                  </a:lnTo>
                  <a:lnTo>
                    <a:pt x="16" y="38"/>
                  </a:lnTo>
                  <a:lnTo>
                    <a:pt x="17" y="37"/>
                  </a:lnTo>
                  <a:lnTo>
                    <a:pt x="18" y="36"/>
                  </a:lnTo>
                  <a:lnTo>
                    <a:pt x="18" y="36"/>
                  </a:lnTo>
                  <a:lnTo>
                    <a:pt x="18" y="35"/>
                  </a:lnTo>
                  <a:lnTo>
                    <a:pt x="16" y="34"/>
                  </a:lnTo>
                  <a:lnTo>
                    <a:pt x="15" y="35"/>
                  </a:lnTo>
                  <a:lnTo>
                    <a:pt x="12" y="37"/>
                  </a:lnTo>
                  <a:lnTo>
                    <a:pt x="10" y="38"/>
                  </a:lnTo>
                  <a:lnTo>
                    <a:pt x="8" y="38"/>
                  </a:lnTo>
                  <a:lnTo>
                    <a:pt x="7" y="36"/>
                  </a:lnTo>
                  <a:lnTo>
                    <a:pt x="8" y="34"/>
                  </a:lnTo>
                  <a:lnTo>
                    <a:pt x="9" y="31"/>
                  </a:lnTo>
                  <a:lnTo>
                    <a:pt x="9" y="29"/>
                  </a:lnTo>
                  <a:lnTo>
                    <a:pt x="8" y="28"/>
                  </a:lnTo>
                  <a:lnTo>
                    <a:pt x="7" y="27"/>
                  </a:lnTo>
                  <a:lnTo>
                    <a:pt x="6" y="27"/>
                  </a:lnTo>
                  <a:lnTo>
                    <a:pt x="4" y="27"/>
                  </a:lnTo>
                  <a:lnTo>
                    <a:pt x="3" y="27"/>
                  </a:lnTo>
                  <a:lnTo>
                    <a:pt x="2" y="26"/>
                  </a:lnTo>
                  <a:lnTo>
                    <a:pt x="1" y="25"/>
                  </a:lnTo>
                  <a:lnTo>
                    <a:pt x="0" y="22"/>
                  </a:lnTo>
                  <a:lnTo>
                    <a:pt x="0" y="17"/>
                  </a:lnTo>
                  <a:lnTo>
                    <a:pt x="0" y="12"/>
                  </a:lnTo>
                  <a:lnTo>
                    <a:pt x="1" y="8"/>
                  </a:lnTo>
                  <a:lnTo>
                    <a:pt x="2" y="3"/>
                  </a:lnTo>
                  <a:lnTo>
                    <a:pt x="3" y="1"/>
                  </a:lnTo>
                  <a:lnTo>
                    <a:pt x="4"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42" name="Freeform 145"/>
            <p:cNvSpPr>
              <a:spLocks/>
            </p:cNvSpPr>
            <p:nvPr/>
          </p:nvSpPr>
          <p:spPr bwMode="auto">
            <a:xfrm>
              <a:off x="2792581" y="3229336"/>
              <a:ext cx="36204" cy="14481"/>
            </a:xfrm>
            <a:custGeom>
              <a:avLst/>
              <a:gdLst/>
              <a:ahLst/>
              <a:cxnLst>
                <a:cxn ang="0">
                  <a:pos x="0" y="0"/>
                </a:cxn>
                <a:cxn ang="0">
                  <a:pos x="9" y="2"/>
                </a:cxn>
                <a:cxn ang="0">
                  <a:pos x="16" y="4"/>
                </a:cxn>
                <a:cxn ang="0">
                  <a:pos x="24" y="8"/>
                </a:cxn>
                <a:cxn ang="0">
                  <a:pos x="25" y="9"/>
                </a:cxn>
                <a:cxn ang="0">
                  <a:pos x="24" y="9"/>
                </a:cxn>
                <a:cxn ang="0">
                  <a:pos x="24" y="9"/>
                </a:cxn>
                <a:cxn ang="0">
                  <a:pos x="23" y="10"/>
                </a:cxn>
                <a:cxn ang="0">
                  <a:pos x="19" y="10"/>
                </a:cxn>
                <a:cxn ang="0">
                  <a:pos x="16" y="8"/>
                </a:cxn>
                <a:cxn ang="0">
                  <a:pos x="8" y="4"/>
                </a:cxn>
                <a:cxn ang="0">
                  <a:pos x="4" y="2"/>
                </a:cxn>
                <a:cxn ang="0">
                  <a:pos x="1" y="0"/>
                </a:cxn>
                <a:cxn ang="0">
                  <a:pos x="0" y="0"/>
                </a:cxn>
              </a:cxnLst>
              <a:rect l="0" t="0" r="r" b="b"/>
              <a:pathLst>
                <a:path w="25" h="10">
                  <a:moveTo>
                    <a:pt x="0" y="0"/>
                  </a:moveTo>
                  <a:lnTo>
                    <a:pt x="9" y="2"/>
                  </a:lnTo>
                  <a:lnTo>
                    <a:pt x="16" y="4"/>
                  </a:lnTo>
                  <a:lnTo>
                    <a:pt x="24" y="8"/>
                  </a:lnTo>
                  <a:lnTo>
                    <a:pt x="25" y="9"/>
                  </a:lnTo>
                  <a:lnTo>
                    <a:pt x="24" y="9"/>
                  </a:lnTo>
                  <a:lnTo>
                    <a:pt x="24" y="9"/>
                  </a:lnTo>
                  <a:lnTo>
                    <a:pt x="23" y="10"/>
                  </a:lnTo>
                  <a:lnTo>
                    <a:pt x="19" y="10"/>
                  </a:lnTo>
                  <a:lnTo>
                    <a:pt x="16" y="8"/>
                  </a:lnTo>
                  <a:lnTo>
                    <a:pt x="8" y="4"/>
                  </a:lnTo>
                  <a:lnTo>
                    <a:pt x="4" y="2"/>
                  </a:lnTo>
                  <a:lnTo>
                    <a:pt x="1" y="0"/>
                  </a:lnTo>
                  <a:lnTo>
                    <a:pt x="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43" name="Freeform 146"/>
            <p:cNvSpPr>
              <a:spLocks/>
            </p:cNvSpPr>
            <p:nvPr/>
          </p:nvSpPr>
          <p:spPr bwMode="auto">
            <a:xfrm>
              <a:off x="2962011" y="3197477"/>
              <a:ext cx="18826" cy="59373"/>
            </a:xfrm>
            <a:custGeom>
              <a:avLst/>
              <a:gdLst/>
              <a:ahLst/>
              <a:cxnLst>
                <a:cxn ang="0">
                  <a:pos x="2" y="0"/>
                </a:cxn>
                <a:cxn ang="0">
                  <a:pos x="2" y="2"/>
                </a:cxn>
                <a:cxn ang="0">
                  <a:pos x="5" y="9"/>
                </a:cxn>
                <a:cxn ang="0">
                  <a:pos x="7" y="16"/>
                </a:cxn>
                <a:cxn ang="0">
                  <a:pos x="10" y="25"/>
                </a:cxn>
                <a:cxn ang="0">
                  <a:pos x="13" y="38"/>
                </a:cxn>
                <a:cxn ang="0">
                  <a:pos x="13" y="39"/>
                </a:cxn>
                <a:cxn ang="0">
                  <a:pos x="12" y="39"/>
                </a:cxn>
                <a:cxn ang="0">
                  <a:pos x="9" y="41"/>
                </a:cxn>
                <a:cxn ang="0">
                  <a:pos x="8" y="40"/>
                </a:cxn>
                <a:cxn ang="0">
                  <a:pos x="5" y="37"/>
                </a:cxn>
                <a:cxn ang="0">
                  <a:pos x="4" y="33"/>
                </a:cxn>
                <a:cxn ang="0">
                  <a:pos x="4" y="30"/>
                </a:cxn>
                <a:cxn ang="0">
                  <a:pos x="2" y="26"/>
                </a:cxn>
                <a:cxn ang="0">
                  <a:pos x="0" y="24"/>
                </a:cxn>
                <a:cxn ang="0">
                  <a:pos x="1" y="22"/>
                </a:cxn>
                <a:cxn ang="0">
                  <a:pos x="1" y="3"/>
                </a:cxn>
                <a:cxn ang="0">
                  <a:pos x="1" y="1"/>
                </a:cxn>
                <a:cxn ang="0">
                  <a:pos x="2" y="0"/>
                </a:cxn>
              </a:cxnLst>
              <a:rect l="0" t="0" r="r" b="b"/>
              <a:pathLst>
                <a:path w="13" h="41">
                  <a:moveTo>
                    <a:pt x="2" y="0"/>
                  </a:moveTo>
                  <a:lnTo>
                    <a:pt x="2" y="2"/>
                  </a:lnTo>
                  <a:lnTo>
                    <a:pt x="5" y="9"/>
                  </a:lnTo>
                  <a:lnTo>
                    <a:pt x="7" y="16"/>
                  </a:lnTo>
                  <a:lnTo>
                    <a:pt x="10" y="25"/>
                  </a:lnTo>
                  <a:lnTo>
                    <a:pt x="13" y="38"/>
                  </a:lnTo>
                  <a:lnTo>
                    <a:pt x="13" y="39"/>
                  </a:lnTo>
                  <a:lnTo>
                    <a:pt x="12" y="39"/>
                  </a:lnTo>
                  <a:lnTo>
                    <a:pt x="9" y="41"/>
                  </a:lnTo>
                  <a:lnTo>
                    <a:pt x="8" y="40"/>
                  </a:lnTo>
                  <a:lnTo>
                    <a:pt x="5" y="37"/>
                  </a:lnTo>
                  <a:lnTo>
                    <a:pt x="4" y="33"/>
                  </a:lnTo>
                  <a:lnTo>
                    <a:pt x="4" y="30"/>
                  </a:lnTo>
                  <a:lnTo>
                    <a:pt x="2" y="26"/>
                  </a:lnTo>
                  <a:lnTo>
                    <a:pt x="0" y="24"/>
                  </a:lnTo>
                  <a:lnTo>
                    <a:pt x="1" y="22"/>
                  </a:lnTo>
                  <a:lnTo>
                    <a:pt x="1" y="3"/>
                  </a:lnTo>
                  <a:lnTo>
                    <a:pt x="1" y="1"/>
                  </a:lnTo>
                  <a:lnTo>
                    <a:pt x="2"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44" name="Freeform 147"/>
            <p:cNvSpPr>
              <a:spLocks/>
            </p:cNvSpPr>
            <p:nvPr/>
          </p:nvSpPr>
          <p:spPr bwMode="auto">
            <a:xfrm>
              <a:off x="2869331" y="3145345"/>
              <a:ext cx="86887" cy="120195"/>
            </a:xfrm>
            <a:custGeom>
              <a:avLst/>
              <a:gdLst/>
              <a:ahLst/>
              <a:cxnLst>
                <a:cxn ang="0">
                  <a:pos x="10" y="7"/>
                </a:cxn>
                <a:cxn ang="0">
                  <a:pos x="12" y="16"/>
                </a:cxn>
                <a:cxn ang="0">
                  <a:pos x="20" y="24"/>
                </a:cxn>
                <a:cxn ang="0">
                  <a:pos x="25" y="29"/>
                </a:cxn>
                <a:cxn ang="0">
                  <a:pos x="23" y="33"/>
                </a:cxn>
                <a:cxn ang="0">
                  <a:pos x="22" y="38"/>
                </a:cxn>
                <a:cxn ang="0">
                  <a:pos x="22" y="42"/>
                </a:cxn>
                <a:cxn ang="0">
                  <a:pos x="28" y="43"/>
                </a:cxn>
                <a:cxn ang="0">
                  <a:pos x="34" y="42"/>
                </a:cxn>
                <a:cxn ang="0">
                  <a:pos x="35" y="36"/>
                </a:cxn>
                <a:cxn ang="0">
                  <a:pos x="37" y="30"/>
                </a:cxn>
                <a:cxn ang="0">
                  <a:pos x="41" y="27"/>
                </a:cxn>
                <a:cxn ang="0">
                  <a:pos x="48" y="31"/>
                </a:cxn>
                <a:cxn ang="0">
                  <a:pos x="48" y="36"/>
                </a:cxn>
                <a:cxn ang="0">
                  <a:pos x="47" y="43"/>
                </a:cxn>
                <a:cxn ang="0">
                  <a:pos x="48" y="43"/>
                </a:cxn>
                <a:cxn ang="0">
                  <a:pos x="53" y="41"/>
                </a:cxn>
                <a:cxn ang="0">
                  <a:pos x="53" y="44"/>
                </a:cxn>
                <a:cxn ang="0">
                  <a:pos x="50" y="48"/>
                </a:cxn>
                <a:cxn ang="0">
                  <a:pos x="51" y="49"/>
                </a:cxn>
                <a:cxn ang="0">
                  <a:pos x="55" y="45"/>
                </a:cxn>
                <a:cxn ang="0">
                  <a:pos x="60" y="41"/>
                </a:cxn>
                <a:cxn ang="0">
                  <a:pos x="59" y="44"/>
                </a:cxn>
                <a:cxn ang="0">
                  <a:pos x="55" y="48"/>
                </a:cxn>
                <a:cxn ang="0">
                  <a:pos x="55" y="52"/>
                </a:cxn>
                <a:cxn ang="0">
                  <a:pos x="56" y="56"/>
                </a:cxn>
                <a:cxn ang="0">
                  <a:pos x="56" y="58"/>
                </a:cxn>
                <a:cxn ang="0">
                  <a:pos x="54" y="58"/>
                </a:cxn>
                <a:cxn ang="0">
                  <a:pos x="56" y="61"/>
                </a:cxn>
                <a:cxn ang="0">
                  <a:pos x="58" y="66"/>
                </a:cxn>
                <a:cxn ang="0">
                  <a:pos x="51" y="76"/>
                </a:cxn>
                <a:cxn ang="0">
                  <a:pos x="47" y="79"/>
                </a:cxn>
                <a:cxn ang="0">
                  <a:pos x="49" y="75"/>
                </a:cxn>
                <a:cxn ang="0">
                  <a:pos x="54" y="67"/>
                </a:cxn>
                <a:cxn ang="0">
                  <a:pos x="51" y="61"/>
                </a:cxn>
                <a:cxn ang="0">
                  <a:pos x="44" y="61"/>
                </a:cxn>
                <a:cxn ang="0">
                  <a:pos x="39" y="65"/>
                </a:cxn>
                <a:cxn ang="0">
                  <a:pos x="37" y="72"/>
                </a:cxn>
                <a:cxn ang="0">
                  <a:pos x="31" y="75"/>
                </a:cxn>
                <a:cxn ang="0">
                  <a:pos x="18" y="76"/>
                </a:cxn>
                <a:cxn ang="0">
                  <a:pos x="13" y="81"/>
                </a:cxn>
                <a:cxn ang="0">
                  <a:pos x="7" y="82"/>
                </a:cxn>
                <a:cxn ang="0">
                  <a:pos x="6" y="79"/>
                </a:cxn>
                <a:cxn ang="0">
                  <a:pos x="10" y="70"/>
                </a:cxn>
                <a:cxn ang="0">
                  <a:pos x="12" y="63"/>
                </a:cxn>
                <a:cxn ang="0">
                  <a:pos x="8" y="63"/>
                </a:cxn>
                <a:cxn ang="0">
                  <a:pos x="4" y="66"/>
                </a:cxn>
                <a:cxn ang="0">
                  <a:pos x="1" y="65"/>
                </a:cxn>
                <a:cxn ang="0">
                  <a:pos x="3" y="62"/>
                </a:cxn>
                <a:cxn ang="0">
                  <a:pos x="4" y="60"/>
                </a:cxn>
                <a:cxn ang="0">
                  <a:pos x="1" y="26"/>
                </a:cxn>
                <a:cxn ang="0">
                  <a:pos x="0" y="7"/>
                </a:cxn>
                <a:cxn ang="0">
                  <a:pos x="4" y="2"/>
                </a:cxn>
                <a:cxn ang="0">
                  <a:pos x="6" y="0"/>
                </a:cxn>
              </a:cxnLst>
              <a:rect l="0" t="0" r="r" b="b"/>
              <a:pathLst>
                <a:path w="60" h="83">
                  <a:moveTo>
                    <a:pt x="6" y="0"/>
                  </a:moveTo>
                  <a:lnTo>
                    <a:pt x="10" y="7"/>
                  </a:lnTo>
                  <a:lnTo>
                    <a:pt x="12" y="12"/>
                  </a:lnTo>
                  <a:lnTo>
                    <a:pt x="12" y="16"/>
                  </a:lnTo>
                  <a:lnTo>
                    <a:pt x="16" y="20"/>
                  </a:lnTo>
                  <a:lnTo>
                    <a:pt x="20" y="24"/>
                  </a:lnTo>
                  <a:lnTo>
                    <a:pt x="24" y="27"/>
                  </a:lnTo>
                  <a:lnTo>
                    <a:pt x="25" y="29"/>
                  </a:lnTo>
                  <a:lnTo>
                    <a:pt x="24" y="31"/>
                  </a:lnTo>
                  <a:lnTo>
                    <a:pt x="23" y="33"/>
                  </a:lnTo>
                  <a:lnTo>
                    <a:pt x="22" y="35"/>
                  </a:lnTo>
                  <a:lnTo>
                    <a:pt x="22" y="38"/>
                  </a:lnTo>
                  <a:lnTo>
                    <a:pt x="21" y="40"/>
                  </a:lnTo>
                  <a:lnTo>
                    <a:pt x="22" y="42"/>
                  </a:lnTo>
                  <a:lnTo>
                    <a:pt x="25" y="43"/>
                  </a:lnTo>
                  <a:lnTo>
                    <a:pt x="28" y="43"/>
                  </a:lnTo>
                  <a:lnTo>
                    <a:pt x="34" y="43"/>
                  </a:lnTo>
                  <a:lnTo>
                    <a:pt x="34" y="42"/>
                  </a:lnTo>
                  <a:lnTo>
                    <a:pt x="34" y="40"/>
                  </a:lnTo>
                  <a:lnTo>
                    <a:pt x="35" y="36"/>
                  </a:lnTo>
                  <a:lnTo>
                    <a:pt x="36" y="33"/>
                  </a:lnTo>
                  <a:lnTo>
                    <a:pt x="37" y="30"/>
                  </a:lnTo>
                  <a:lnTo>
                    <a:pt x="39" y="28"/>
                  </a:lnTo>
                  <a:lnTo>
                    <a:pt x="41" y="27"/>
                  </a:lnTo>
                  <a:lnTo>
                    <a:pt x="44" y="27"/>
                  </a:lnTo>
                  <a:lnTo>
                    <a:pt x="48" y="31"/>
                  </a:lnTo>
                  <a:lnTo>
                    <a:pt x="48" y="33"/>
                  </a:lnTo>
                  <a:lnTo>
                    <a:pt x="48" y="36"/>
                  </a:lnTo>
                  <a:lnTo>
                    <a:pt x="47" y="40"/>
                  </a:lnTo>
                  <a:lnTo>
                    <a:pt x="47" y="43"/>
                  </a:lnTo>
                  <a:lnTo>
                    <a:pt x="47" y="43"/>
                  </a:lnTo>
                  <a:lnTo>
                    <a:pt x="48" y="43"/>
                  </a:lnTo>
                  <a:lnTo>
                    <a:pt x="52" y="41"/>
                  </a:lnTo>
                  <a:lnTo>
                    <a:pt x="53" y="41"/>
                  </a:lnTo>
                  <a:lnTo>
                    <a:pt x="53" y="42"/>
                  </a:lnTo>
                  <a:lnTo>
                    <a:pt x="53" y="44"/>
                  </a:lnTo>
                  <a:lnTo>
                    <a:pt x="51" y="46"/>
                  </a:lnTo>
                  <a:lnTo>
                    <a:pt x="50" y="48"/>
                  </a:lnTo>
                  <a:lnTo>
                    <a:pt x="50" y="49"/>
                  </a:lnTo>
                  <a:lnTo>
                    <a:pt x="51" y="49"/>
                  </a:lnTo>
                  <a:lnTo>
                    <a:pt x="53" y="48"/>
                  </a:lnTo>
                  <a:lnTo>
                    <a:pt x="55" y="45"/>
                  </a:lnTo>
                  <a:lnTo>
                    <a:pt x="58" y="41"/>
                  </a:lnTo>
                  <a:lnTo>
                    <a:pt x="60" y="41"/>
                  </a:lnTo>
                  <a:lnTo>
                    <a:pt x="60" y="42"/>
                  </a:lnTo>
                  <a:lnTo>
                    <a:pt x="59" y="44"/>
                  </a:lnTo>
                  <a:lnTo>
                    <a:pt x="57" y="46"/>
                  </a:lnTo>
                  <a:lnTo>
                    <a:pt x="55" y="48"/>
                  </a:lnTo>
                  <a:lnTo>
                    <a:pt x="55" y="50"/>
                  </a:lnTo>
                  <a:lnTo>
                    <a:pt x="55" y="52"/>
                  </a:lnTo>
                  <a:lnTo>
                    <a:pt x="55" y="54"/>
                  </a:lnTo>
                  <a:lnTo>
                    <a:pt x="56" y="56"/>
                  </a:lnTo>
                  <a:lnTo>
                    <a:pt x="57" y="58"/>
                  </a:lnTo>
                  <a:lnTo>
                    <a:pt x="56" y="58"/>
                  </a:lnTo>
                  <a:lnTo>
                    <a:pt x="55" y="57"/>
                  </a:lnTo>
                  <a:lnTo>
                    <a:pt x="54" y="58"/>
                  </a:lnTo>
                  <a:lnTo>
                    <a:pt x="55" y="59"/>
                  </a:lnTo>
                  <a:lnTo>
                    <a:pt x="56" y="61"/>
                  </a:lnTo>
                  <a:lnTo>
                    <a:pt x="58" y="63"/>
                  </a:lnTo>
                  <a:lnTo>
                    <a:pt x="58" y="66"/>
                  </a:lnTo>
                  <a:lnTo>
                    <a:pt x="55" y="71"/>
                  </a:lnTo>
                  <a:lnTo>
                    <a:pt x="51" y="76"/>
                  </a:lnTo>
                  <a:lnTo>
                    <a:pt x="47" y="81"/>
                  </a:lnTo>
                  <a:lnTo>
                    <a:pt x="47" y="79"/>
                  </a:lnTo>
                  <a:lnTo>
                    <a:pt x="48" y="79"/>
                  </a:lnTo>
                  <a:lnTo>
                    <a:pt x="49" y="75"/>
                  </a:lnTo>
                  <a:lnTo>
                    <a:pt x="52" y="71"/>
                  </a:lnTo>
                  <a:lnTo>
                    <a:pt x="54" y="67"/>
                  </a:lnTo>
                  <a:lnTo>
                    <a:pt x="53" y="63"/>
                  </a:lnTo>
                  <a:lnTo>
                    <a:pt x="51" y="61"/>
                  </a:lnTo>
                  <a:lnTo>
                    <a:pt x="47" y="61"/>
                  </a:lnTo>
                  <a:lnTo>
                    <a:pt x="44" y="61"/>
                  </a:lnTo>
                  <a:lnTo>
                    <a:pt x="41" y="63"/>
                  </a:lnTo>
                  <a:lnTo>
                    <a:pt x="39" y="65"/>
                  </a:lnTo>
                  <a:lnTo>
                    <a:pt x="38" y="68"/>
                  </a:lnTo>
                  <a:lnTo>
                    <a:pt x="37" y="72"/>
                  </a:lnTo>
                  <a:lnTo>
                    <a:pt x="35" y="74"/>
                  </a:lnTo>
                  <a:lnTo>
                    <a:pt x="31" y="75"/>
                  </a:lnTo>
                  <a:lnTo>
                    <a:pt x="22" y="75"/>
                  </a:lnTo>
                  <a:lnTo>
                    <a:pt x="18" y="76"/>
                  </a:lnTo>
                  <a:lnTo>
                    <a:pt x="15" y="78"/>
                  </a:lnTo>
                  <a:lnTo>
                    <a:pt x="13" y="81"/>
                  </a:lnTo>
                  <a:lnTo>
                    <a:pt x="9" y="83"/>
                  </a:lnTo>
                  <a:lnTo>
                    <a:pt x="7" y="82"/>
                  </a:lnTo>
                  <a:lnTo>
                    <a:pt x="6" y="80"/>
                  </a:lnTo>
                  <a:lnTo>
                    <a:pt x="6" y="79"/>
                  </a:lnTo>
                  <a:lnTo>
                    <a:pt x="7" y="74"/>
                  </a:lnTo>
                  <a:lnTo>
                    <a:pt x="10" y="70"/>
                  </a:lnTo>
                  <a:lnTo>
                    <a:pt x="12" y="67"/>
                  </a:lnTo>
                  <a:lnTo>
                    <a:pt x="12" y="63"/>
                  </a:lnTo>
                  <a:lnTo>
                    <a:pt x="11" y="62"/>
                  </a:lnTo>
                  <a:lnTo>
                    <a:pt x="8" y="63"/>
                  </a:lnTo>
                  <a:lnTo>
                    <a:pt x="6" y="64"/>
                  </a:lnTo>
                  <a:lnTo>
                    <a:pt x="4" y="66"/>
                  </a:lnTo>
                  <a:lnTo>
                    <a:pt x="2" y="66"/>
                  </a:lnTo>
                  <a:lnTo>
                    <a:pt x="1" y="65"/>
                  </a:lnTo>
                  <a:lnTo>
                    <a:pt x="2" y="64"/>
                  </a:lnTo>
                  <a:lnTo>
                    <a:pt x="3" y="62"/>
                  </a:lnTo>
                  <a:lnTo>
                    <a:pt x="4" y="61"/>
                  </a:lnTo>
                  <a:lnTo>
                    <a:pt x="4" y="60"/>
                  </a:lnTo>
                  <a:lnTo>
                    <a:pt x="3" y="43"/>
                  </a:lnTo>
                  <a:lnTo>
                    <a:pt x="1" y="26"/>
                  </a:lnTo>
                  <a:lnTo>
                    <a:pt x="0" y="9"/>
                  </a:lnTo>
                  <a:lnTo>
                    <a:pt x="0" y="7"/>
                  </a:lnTo>
                  <a:lnTo>
                    <a:pt x="2" y="4"/>
                  </a:lnTo>
                  <a:lnTo>
                    <a:pt x="4" y="2"/>
                  </a:lnTo>
                  <a:lnTo>
                    <a:pt x="6" y="1"/>
                  </a:lnTo>
                  <a:lnTo>
                    <a:pt x="6"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45" name="Freeform 148"/>
            <p:cNvSpPr>
              <a:spLocks/>
            </p:cNvSpPr>
            <p:nvPr/>
          </p:nvSpPr>
          <p:spPr bwMode="auto">
            <a:xfrm>
              <a:off x="2951875" y="3229336"/>
              <a:ext cx="10137" cy="4345"/>
            </a:xfrm>
            <a:custGeom>
              <a:avLst/>
              <a:gdLst/>
              <a:ahLst/>
              <a:cxnLst>
                <a:cxn ang="0">
                  <a:pos x="0" y="0"/>
                </a:cxn>
                <a:cxn ang="0">
                  <a:pos x="3" y="0"/>
                </a:cxn>
                <a:cxn ang="0">
                  <a:pos x="5" y="1"/>
                </a:cxn>
                <a:cxn ang="0">
                  <a:pos x="6" y="1"/>
                </a:cxn>
                <a:cxn ang="0">
                  <a:pos x="7" y="2"/>
                </a:cxn>
                <a:cxn ang="0">
                  <a:pos x="7" y="3"/>
                </a:cxn>
                <a:cxn ang="0">
                  <a:pos x="7" y="3"/>
                </a:cxn>
                <a:cxn ang="0">
                  <a:pos x="5" y="3"/>
                </a:cxn>
                <a:cxn ang="0">
                  <a:pos x="3" y="3"/>
                </a:cxn>
                <a:cxn ang="0">
                  <a:pos x="0" y="0"/>
                </a:cxn>
              </a:cxnLst>
              <a:rect l="0" t="0" r="r" b="b"/>
              <a:pathLst>
                <a:path w="7" h="3">
                  <a:moveTo>
                    <a:pt x="0" y="0"/>
                  </a:moveTo>
                  <a:lnTo>
                    <a:pt x="3" y="0"/>
                  </a:lnTo>
                  <a:lnTo>
                    <a:pt x="5" y="1"/>
                  </a:lnTo>
                  <a:lnTo>
                    <a:pt x="6" y="1"/>
                  </a:lnTo>
                  <a:lnTo>
                    <a:pt x="7" y="2"/>
                  </a:lnTo>
                  <a:lnTo>
                    <a:pt x="7" y="3"/>
                  </a:lnTo>
                  <a:lnTo>
                    <a:pt x="7" y="3"/>
                  </a:lnTo>
                  <a:lnTo>
                    <a:pt x="5" y="3"/>
                  </a:lnTo>
                  <a:lnTo>
                    <a:pt x="3" y="3"/>
                  </a:lnTo>
                  <a:lnTo>
                    <a:pt x="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46" name="Freeform 149"/>
            <p:cNvSpPr>
              <a:spLocks/>
            </p:cNvSpPr>
            <p:nvPr/>
          </p:nvSpPr>
          <p:spPr bwMode="auto">
            <a:xfrm>
              <a:off x="2691212" y="3508824"/>
              <a:ext cx="39100" cy="23170"/>
            </a:xfrm>
            <a:custGeom>
              <a:avLst/>
              <a:gdLst/>
              <a:ahLst/>
              <a:cxnLst>
                <a:cxn ang="0">
                  <a:pos x="27" y="0"/>
                </a:cxn>
                <a:cxn ang="0">
                  <a:pos x="7" y="14"/>
                </a:cxn>
                <a:cxn ang="0">
                  <a:pos x="5" y="15"/>
                </a:cxn>
                <a:cxn ang="0">
                  <a:pos x="3" y="15"/>
                </a:cxn>
                <a:cxn ang="0">
                  <a:pos x="2" y="16"/>
                </a:cxn>
                <a:cxn ang="0">
                  <a:pos x="1" y="16"/>
                </a:cxn>
                <a:cxn ang="0">
                  <a:pos x="0" y="16"/>
                </a:cxn>
                <a:cxn ang="0">
                  <a:pos x="0" y="16"/>
                </a:cxn>
                <a:cxn ang="0">
                  <a:pos x="9" y="9"/>
                </a:cxn>
                <a:cxn ang="0">
                  <a:pos x="17" y="3"/>
                </a:cxn>
                <a:cxn ang="0">
                  <a:pos x="24" y="1"/>
                </a:cxn>
                <a:cxn ang="0">
                  <a:pos x="26" y="1"/>
                </a:cxn>
                <a:cxn ang="0">
                  <a:pos x="27" y="0"/>
                </a:cxn>
              </a:cxnLst>
              <a:rect l="0" t="0" r="r" b="b"/>
              <a:pathLst>
                <a:path w="27" h="16">
                  <a:moveTo>
                    <a:pt x="27" y="0"/>
                  </a:moveTo>
                  <a:lnTo>
                    <a:pt x="7" y="14"/>
                  </a:lnTo>
                  <a:lnTo>
                    <a:pt x="5" y="15"/>
                  </a:lnTo>
                  <a:lnTo>
                    <a:pt x="3" y="15"/>
                  </a:lnTo>
                  <a:lnTo>
                    <a:pt x="2" y="16"/>
                  </a:lnTo>
                  <a:lnTo>
                    <a:pt x="1" y="16"/>
                  </a:lnTo>
                  <a:lnTo>
                    <a:pt x="0" y="16"/>
                  </a:lnTo>
                  <a:lnTo>
                    <a:pt x="0" y="16"/>
                  </a:lnTo>
                  <a:lnTo>
                    <a:pt x="9" y="9"/>
                  </a:lnTo>
                  <a:lnTo>
                    <a:pt x="17" y="3"/>
                  </a:lnTo>
                  <a:lnTo>
                    <a:pt x="24" y="1"/>
                  </a:lnTo>
                  <a:lnTo>
                    <a:pt x="26" y="1"/>
                  </a:lnTo>
                  <a:lnTo>
                    <a:pt x="27"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47" name="Freeform 150"/>
            <p:cNvSpPr>
              <a:spLocks/>
            </p:cNvSpPr>
            <p:nvPr/>
          </p:nvSpPr>
          <p:spPr bwMode="auto">
            <a:xfrm>
              <a:off x="1755725" y="3853477"/>
              <a:ext cx="7241" cy="14481"/>
            </a:xfrm>
            <a:custGeom>
              <a:avLst/>
              <a:gdLst/>
              <a:ahLst/>
              <a:cxnLst>
                <a:cxn ang="0">
                  <a:pos x="0" y="0"/>
                </a:cxn>
                <a:cxn ang="0">
                  <a:pos x="4" y="6"/>
                </a:cxn>
                <a:cxn ang="0">
                  <a:pos x="5" y="10"/>
                </a:cxn>
                <a:cxn ang="0">
                  <a:pos x="5" y="10"/>
                </a:cxn>
                <a:cxn ang="0">
                  <a:pos x="4" y="10"/>
                </a:cxn>
                <a:cxn ang="0">
                  <a:pos x="3" y="10"/>
                </a:cxn>
                <a:cxn ang="0">
                  <a:pos x="2" y="9"/>
                </a:cxn>
                <a:cxn ang="0">
                  <a:pos x="2" y="8"/>
                </a:cxn>
                <a:cxn ang="0">
                  <a:pos x="1" y="8"/>
                </a:cxn>
                <a:cxn ang="0">
                  <a:pos x="1" y="7"/>
                </a:cxn>
                <a:cxn ang="0">
                  <a:pos x="1" y="5"/>
                </a:cxn>
                <a:cxn ang="0">
                  <a:pos x="0" y="4"/>
                </a:cxn>
                <a:cxn ang="0">
                  <a:pos x="0" y="2"/>
                </a:cxn>
                <a:cxn ang="0">
                  <a:pos x="0" y="1"/>
                </a:cxn>
                <a:cxn ang="0">
                  <a:pos x="0" y="0"/>
                </a:cxn>
              </a:cxnLst>
              <a:rect l="0" t="0" r="r" b="b"/>
              <a:pathLst>
                <a:path w="5" h="10">
                  <a:moveTo>
                    <a:pt x="0" y="0"/>
                  </a:moveTo>
                  <a:lnTo>
                    <a:pt x="4" y="6"/>
                  </a:lnTo>
                  <a:lnTo>
                    <a:pt x="5" y="10"/>
                  </a:lnTo>
                  <a:lnTo>
                    <a:pt x="5" y="10"/>
                  </a:lnTo>
                  <a:lnTo>
                    <a:pt x="4" y="10"/>
                  </a:lnTo>
                  <a:lnTo>
                    <a:pt x="3" y="10"/>
                  </a:lnTo>
                  <a:lnTo>
                    <a:pt x="2" y="9"/>
                  </a:lnTo>
                  <a:lnTo>
                    <a:pt x="2" y="8"/>
                  </a:lnTo>
                  <a:lnTo>
                    <a:pt x="1" y="8"/>
                  </a:lnTo>
                  <a:lnTo>
                    <a:pt x="1" y="7"/>
                  </a:lnTo>
                  <a:lnTo>
                    <a:pt x="1" y="5"/>
                  </a:lnTo>
                  <a:lnTo>
                    <a:pt x="0" y="4"/>
                  </a:lnTo>
                  <a:lnTo>
                    <a:pt x="0" y="2"/>
                  </a:lnTo>
                  <a:lnTo>
                    <a:pt x="0" y="1"/>
                  </a:lnTo>
                  <a:lnTo>
                    <a:pt x="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48" name="Freeform 151"/>
            <p:cNvSpPr>
              <a:spLocks/>
            </p:cNvSpPr>
            <p:nvPr/>
          </p:nvSpPr>
          <p:spPr bwMode="auto">
            <a:xfrm>
              <a:off x="2685420" y="3951950"/>
              <a:ext cx="10137" cy="21722"/>
            </a:xfrm>
            <a:custGeom>
              <a:avLst/>
              <a:gdLst/>
              <a:ahLst/>
              <a:cxnLst>
                <a:cxn ang="0">
                  <a:pos x="2" y="0"/>
                </a:cxn>
                <a:cxn ang="0">
                  <a:pos x="4" y="1"/>
                </a:cxn>
                <a:cxn ang="0">
                  <a:pos x="6" y="3"/>
                </a:cxn>
                <a:cxn ang="0">
                  <a:pos x="7" y="6"/>
                </a:cxn>
                <a:cxn ang="0">
                  <a:pos x="6" y="10"/>
                </a:cxn>
                <a:cxn ang="0">
                  <a:pos x="4" y="15"/>
                </a:cxn>
                <a:cxn ang="0">
                  <a:pos x="4" y="15"/>
                </a:cxn>
                <a:cxn ang="0">
                  <a:pos x="3" y="15"/>
                </a:cxn>
                <a:cxn ang="0">
                  <a:pos x="2" y="15"/>
                </a:cxn>
                <a:cxn ang="0">
                  <a:pos x="1" y="14"/>
                </a:cxn>
                <a:cxn ang="0">
                  <a:pos x="0" y="13"/>
                </a:cxn>
                <a:cxn ang="0">
                  <a:pos x="1" y="10"/>
                </a:cxn>
                <a:cxn ang="0">
                  <a:pos x="3" y="7"/>
                </a:cxn>
                <a:cxn ang="0">
                  <a:pos x="4" y="5"/>
                </a:cxn>
                <a:cxn ang="0">
                  <a:pos x="3" y="2"/>
                </a:cxn>
                <a:cxn ang="0">
                  <a:pos x="2" y="0"/>
                </a:cxn>
              </a:cxnLst>
              <a:rect l="0" t="0" r="r" b="b"/>
              <a:pathLst>
                <a:path w="7" h="15">
                  <a:moveTo>
                    <a:pt x="2" y="0"/>
                  </a:moveTo>
                  <a:lnTo>
                    <a:pt x="4" y="1"/>
                  </a:lnTo>
                  <a:lnTo>
                    <a:pt x="6" y="3"/>
                  </a:lnTo>
                  <a:lnTo>
                    <a:pt x="7" y="6"/>
                  </a:lnTo>
                  <a:lnTo>
                    <a:pt x="6" y="10"/>
                  </a:lnTo>
                  <a:lnTo>
                    <a:pt x="4" y="15"/>
                  </a:lnTo>
                  <a:lnTo>
                    <a:pt x="4" y="15"/>
                  </a:lnTo>
                  <a:lnTo>
                    <a:pt x="3" y="15"/>
                  </a:lnTo>
                  <a:lnTo>
                    <a:pt x="2" y="15"/>
                  </a:lnTo>
                  <a:lnTo>
                    <a:pt x="1" y="14"/>
                  </a:lnTo>
                  <a:lnTo>
                    <a:pt x="0" y="13"/>
                  </a:lnTo>
                  <a:lnTo>
                    <a:pt x="1" y="10"/>
                  </a:lnTo>
                  <a:lnTo>
                    <a:pt x="3" y="7"/>
                  </a:lnTo>
                  <a:lnTo>
                    <a:pt x="4" y="5"/>
                  </a:lnTo>
                  <a:lnTo>
                    <a:pt x="3" y="2"/>
                  </a:lnTo>
                  <a:lnTo>
                    <a:pt x="2"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49" name="Freeform 152"/>
            <p:cNvSpPr>
              <a:spLocks/>
            </p:cNvSpPr>
            <p:nvPr/>
          </p:nvSpPr>
          <p:spPr bwMode="auto">
            <a:xfrm>
              <a:off x="2669490" y="3947605"/>
              <a:ext cx="18826" cy="4345"/>
            </a:xfrm>
            <a:custGeom>
              <a:avLst/>
              <a:gdLst/>
              <a:ahLst/>
              <a:cxnLst>
                <a:cxn ang="0">
                  <a:pos x="0" y="0"/>
                </a:cxn>
                <a:cxn ang="0">
                  <a:pos x="1" y="0"/>
                </a:cxn>
                <a:cxn ang="0">
                  <a:pos x="5" y="1"/>
                </a:cxn>
                <a:cxn ang="0">
                  <a:pos x="9" y="2"/>
                </a:cxn>
                <a:cxn ang="0">
                  <a:pos x="13" y="3"/>
                </a:cxn>
                <a:cxn ang="0">
                  <a:pos x="7" y="2"/>
                </a:cxn>
                <a:cxn ang="0">
                  <a:pos x="0" y="0"/>
                </a:cxn>
              </a:cxnLst>
              <a:rect l="0" t="0" r="r" b="b"/>
              <a:pathLst>
                <a:path w="13" h="3">
                  <a:moveTo>
                    <a:pt x="0" y="0"/>
                  </a:moveTo>
                  <a:lnTo>
                    <a:pt x="1" y="0"/>
                  </a:lnTo>
                  <a:lnTo>
                    <a:pt x="5" y="1"/>
                  </a:lnTo>
                  <a:lnTo>
                    <a:pt x="9" y="2"/>
                  </a:lnTo>
                  <a:lnTo>
                    <a:pt x="13" y="3"/>
                  </a:lnTo>
                  <a:lnTo>
                    <a:pt x="7" y="2"/>
                  </a:lnTo>
                  <a:lnTo>
                    <a:pt x="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50" name="Freeform 153"/>
            <p:cNvSpPr>
              <a:spLocks/>
            </p:cNvSpPr>
            <p:nvPr/>
          </p:nvSpPr>
          <p:spPr bwMode="auto">
            <a:xfrm>
              <a:off x="2500060" y="4067800"/>
              <a:ext cx="267903" cy="76751"/>
            </a:xfrm>
            <a:custGeom>
              <a:avLst/>
              <a:gdLst/>
              <a:ahLst/>
              <a:cxnLst>
                <a:cxn ang="0">
                  <a:pos x="68" y="1"/>
                </a:cxn>
                <a:cxn ang="0">
                  <a:pos x="67" y="3"/>
                </a:cxn>
                <a:cxn ang="0">
                  <a:pos x="76" y="3"/>
                </a:cxn>
                <a:cxn ang="0">
                  <a:pos x="88" y="5"/>
                </a:cxn>
                <a:cxn ang="0">
                  <a:pos x="101" y="10"/>
                </a:cxn>
                <a:cxn ang="0">
                  <a:pos x="109" y="9"/>
                </a:cxn>
                <a:cxn ang="0">
                  <a:pos x="123" y="10"/>
                </a:cxn>
                <a:cxn ang="0">
                  <a:pos x="137" y="17"/>
                </a:cxn>
                <a:cxn ang="0">
                  <a:pos x="146" y="23"/>
                </a:cxn>
                <a:cxn ang="0">
                  <a:pos x="149" y="22"/>
                </a:cxn>
                <a:cxn ang="0">
                  <a:pos x="152" y="22"/>
                </a:cxn>
                <a:cxn ang="0">
                  <a:pos x="162" y="27"/>
                </a:cxn>
                <a:cxn ang="0">
                  <a:pos x="170" y="29"/>
                </a:cxn>
                <a:cxn ang="0">
                  <a:pos x="176" y="28"/>
                </a:cxn>
                <a:cxn ang="0">
                  <a:pos x="181" y="27"/>
                </a:cxn>
                <a:cxn ang="0">
                  <a:pos x="185" y="29"/>
                </a:cxn>
                <a:cxn ang="0">
                  <a:pos x="185" y="38"/>
                </a:cxn>
                <a:cxn ang="0">
                  <a:pos x="180" y="42"/>
                </a:cxn>
                <a:cxn ang="0">
                  <a:pos x="166" y="44"/>
                </a:cxn>
                <a:cxn ang="0">
                  <a:pos x="141" y="52"/>
                </a:cxn>
                <a:cxn ang="0">
                  <a:pos x="133" y="53"/>
                </a:cxn>
                <a:cxn ang="0">
                  <a:pos x="140" y="45"/>
                </a:cxn>
                <a:cxn ang="0">
                  <a:pos x="144" y="40"/>
                </a:cxn>
                <a:cxn ang="0">
                  <a:pos x="142" y="37"/>
                </a:cxn>
                <a:cxn ang="0">
                  <a:pos x="130" y="35"/>
                </a:cxn>
                <a:cxn ang="0">
                  <a:pos x="118" y="33"/>
                </a:cxn>
                <a:cxn ang="0">
                  <a:pos x="115" y="29"/>
                </a:cxn>
                <a:cxn ang="0">
                  <a:pos x="113" y="23"/>
                </a:cxn>
                <a:cxn ang="0">
                  <a:pos x="111" y="24"/>
                </a:cxn>
                <a:cxn ang="0">
                  <a:pos x="96" y="21"/>
                </a:cxn>
                <a:cxn ang="0">
                  <a:pos x="74" y="17"/>
                </a:cxn>
                <a:cxn ang="0">
                  <a:pos x="59" y="19"/>
                </a:cxn>
                <a:cxn ang="0">
                  <a:pos x="43" y="22"/>
                </a:cxn>
                <a:cxn ang="0">
                  <a:pos x="31" y="25"/>
                </a:cxn>
                <a:cxn ang="0">
                  <a:pos x="23" y="26"/>
                </a:cxn>
                <a:cxn ang="0">
                  <a:pos x="12" y="33"/>
                </a:cxn>
                <a:cxn ang="0">
                  <a:pos x="6" y="36"/>
                </a:cxn>
                <a:cxn ang="0">
                  <a:pos x="1" y="35"/>
                </a:cxn>
                <a:cxn ang="0">
                  <a:pos x="6" y="27"/>
                </a:cxn>
                <a:cxn ang="0">
                  <a:pos x="18" y="15"/>
                </a:cxn>
                <a:cxn ang="0">
                  <a:pos x="35" y="8"/>
                </a:cxn>
                <a:cxn ang="0">
                  <a:pos x="54" y="2"/>
                </a:cxn>
                <a:cxn ang="0">
                  <a:pos x="68" y="0"/>
                </a:cxn>
              </a:cxnLst>
              <a:rect l="0" t="0" r="r" b="b"/>
              <a:pathLst>
                <a:path w="185" h="53">
                  <a:moveTo>
                    <a:pt x="68" y="0"/>
                  </a:moveTo>
                  <a:lnTo>
                    <a:pt x="68" y="1"/>
                  </a:lnTo>
                  <a:lnTo>
                    <a:pt x="67" y="2"/>
                  </a:lnTo>
                  <a:lnTo>
                    <a:pt x="67" y="3"/>
                  </a:lnTo>
                  <a:lnTo>
                    <a:pt x="72" y="3"/>
                  </a:lnTo>
                  <a:lnTo>
                    <a:pt x="76" y="3"/>
                  </a:lnTo>
                  <a:lnTo>
                    <a:pt x="81" y="3"/>
                  </a:lnTo>
                  <a:lnTo>
                    <a:pt x="88" y="5"/>
                  </a:lnTo>
                  <a:lnTo>
                    <a:pt x="95" y="8"/>
                  </a:lnTo>
                  <a:lnTo>
                    <a:pt x="101" y="10"/>
                  </a:lnTo>
                  <a:lnTo>
                    <a:pt x="105" y="10"/>
                  </a:lnTo>
                  <a:lnTo>
                    <a:pt x="109" y="9"/>
                  </a:lnTo>
                  <a:lnTo>
                    <a:pt x="112" y="8"/>
                  </a:lnTo>
                  <a:lnTo>
                    <a:pt x="123" y="10"/>
                  </a:lnTo>
                  <a:lnTo>
                    <a:pt x="132" y="14"/>
                  </a:lnTo>
                  <a:lnTo>
                    <a:pt x="137" y="17"/>
                  </a:lnTo>
                  <a:lnTo>
                    <a:pt x="141" y="20"/>
                  </a:lnTo>
                  <a:lnTo>
                    <a:pt x="146" y="23"/>
                  </a:lnTo>
                  <a:lnTo>
                    <a:pt x="148" y="23"/>
                  </a:lnTo>
                  <a:lnTo>
                    <a:pt x="149" y="22"/>
                  </a:lnTo>
                  <a:lnTo>
                    <a:pt x="151" y="22"/>
                  </a:lnTo>
                  <a:lnTo>
                    <a:pt x="152" y="22"/>
                  </a:lnTo>
                  <a:lnTo>
                    <a:pt x="157" y="24"/>
                  </a:lnTo>
                  <a:lnTo>
                    <a:pt x="162" y="27"/>
                  </a:lnTo>
                  <a:lnTo>
                    <a:pt x="167" y="29"/>
                  </a:lnTo>
                  <a:lnTo>
                    <a:pt x="170" y="29"/>
                  </a:lnTo>
                  <a:lnTo>
                    <a:pt x="173" y="29"/>
                  </a:lnTo>
                  <a:lnTo>
                    <a:pt x="176" y="28"/>
                  </a:lnTo>
                  <a:lnTo>
                    <a:pt x="178" y="27"/>
                  </a:lnTo>
                  <a:lnTo>
                    <a:pt x="181" y="27"/>
                  </a:lnTo>
                  <a:lnTo>
                    <a:pt x="183" y="27"/>
                  </a:lnTo>
                  <a:lnTo>
                    <a:pt x="185" y="29"/>
                  </a:lnTo>
                  <a:lnTo>
                    <a:pt x="185" y="32"/>
                  </a:lnTo>
                  <a:lnTo>
                    <a:pt x="185" y="38"/>
                  </a:lnTo>
                  <a:lnTo>
                    <a:pt x="184" y="40"/>
                  </a:lnTo>
                  <a:lnTo>
                    <a:pt x="180" y="42"/>
                  </a:lnTo>
                  <a:lnTo>
                    <a:pt x="175" y="43"/>
                  </a:lnTo>
                  <a:lnTo>
                    <a:pt x="166" y="44"/>
                  </a:lnTo>
                  <a:lnTo>
                    <a:pt x="161" y="44"/>
                  </a:lnTo>
                  <a:lnTo>
                    <a:pt x="141" y="52"/>
                  </a:lnTo>
                  <a:lnTo>
                    <a:pt x="134" y="53"/>
                  </a:lnTo>
                  <a:lnTo>
                    <a:pt x="133" y="53"/>
                  </a:lnTo>
                  <a:lnTo>
                    <a:pt x="133" y="52"/>
                  </a:lnTo>
                  <a:lnTo>
                    <a:pt x="140" y="45"/>
                  </a:lnTo>
                  <a:lnTo>
                    <a:pt x="142" y="42"/>
                  </a:lnTo>
                  <a:lnTo>
                    <a:pt x="144" y="40"/>
                  </a:lnTo>
                  <a:lnTo>
                    <a:pt x="144" y="38"/>
                  </a:lnTo>
                  <a:lnTo>
                    <a:pt x="142" y="37"/>
                  </a:lnTo>
                  <a:lnTo>
                    <a:pt x="135" y="36"/>
                  </a:lnTo>
                  <a:lnTo>
                    <a:pt x="130" y="35"/>
                  </a:lnTo>
                  <a:lnTo>
                    <a:pt x="124" y="35"/>
                  </a:lnTo>
                  <a:lnTo>
                    <a:pt x="118" y="33"/>
                  </a:lnTo>
                  <a:lnTo>
                    <a:pt x="116" y="31"/>
                  </a:lnTo>
                  <a:lnTo>
                    <a:pt x="115" y="29"/>
                  </a:lnTo>
                  <a:lnTo>
                    <a:pt x="114" y="25"/>
                  </a:lnTo>
                  <a:lnTo>
                    <a:pt x="113" y="23"/>
                  </a:lnTo>
                  <a:lnTo>
                    <a:pt x="112" y="23"/>
                  </a:lnTo>
                  <a:lnTo>
                    <a:pt x="111" y="24"/>
                  </a:lnTo>
                  <a:lnTo>
                    <a:pt x="110" y="24"/>
                  </a:lnTo>
                  <a:lnTo>
                    <a:pt x="96" y="21"/>
                  </a:lnTo>
                  <a:lnTo>
                    <a:pt x="81" y="18"/>
                  </a:lnTo>
                  <a:lnTo>
                    <a:pt x="74" y="17"/>
                  </a:lnTo>
                  <a:lnTo>
                    <a:pt x="67" y="18"/>
                  </a:lnTo>
                  <a:lnTo>
                    <a:pt x="59" y="19"/>
                  </a:lnTo>
                  <a:lnTo>
                    <a:pt x="51" y="20"/>
                  </a:lnTo>
                  <a:lnTo>
                    <a:pt x="43" y="22"/>
                  </a:lnTo>
                  <a:lnTo>
                    <a:pt x="36" y="23"/>
                  </a:lnTo>
                  <a:lnTo>
                    <a:pt x="31" y="25"/>
                  </a:lnTo>
                  <a:lnTo>
                    <a:pt x="28" y="25"/>
                  </a:lnTo>
                  <a:lnTo>
                    <a:pt x="23" y="26"/>
                  </a:lnTo>
                  <a:lnTo>
                    <a:pt x="18" y="27"/>
                  </a:lnTo>
                  <a:lnTo>
                    <a:pt x="12" y="33"/>
                  </a:lnTo>
                  <a:lnTo>
                    <a:pt x="9" y="36"/>
                  </a:lnTo>
                  <a:lnTo>
                    <a:pt x="6" y="36"/>
                  </a:lnTo>
                  <a:lnTo>
                    <a:pt x="3" y="35"/>
                  </a:lnTo>
                  <a:lnTo>
                    <a:pt x="1" y="35"/>
                  </a:lnTo>
                  <a:lnTo>
                    <a:pt x="0" y="34"/>
                  </a:lnTo>
                  <a:lnTo>
                    <a:pt x="6" y="27"/>
                  </a:lnTo>
                  <a:lnTo>
                    <a:pt x="12" y="19"/>
                  </a:lnTo>
                  <a:lnTo>
                    <a:pt x="18" y="15"/>
                  </a:lnTo>
                  <a:lnTo>
                    <a:pt x="26" y="11"/>
                  </a:lnTo>
                  <a:lnTo>
                    <a:pt x="35" y="8"/>
                  </a:lnTo>
                  <a:lnTo>
                    <a:pt x="45" y="4"/>
                  </a:lnTo>
                  <a:lnTo>
                    <a:pt x="54" y="2"/>
                  </a:lnTo>
                  <a:lnTo>
                    <a:pt x="62" y="1"/>
                  </a:lnTo>
                  <a:lnTo>
                    <a:pt x="68"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51" name="Freeform 154"/>
            <p:cNvSpPr>
              <a:spLocks/>
            </p:cNvSpPr>
            <p:nvPr/>
          </p:nvSpPr>
          <p:spPr bwMode="auto">
            <a:xfrm>
              <a:off x="2888157" y="2610988"/>
              <a:ext cx="5792" cy="2896"/>
            </a:xfrm>
            <a:custGeom>
              <a:avLst/>
              <a:gdLst/>
              <a:ahLst/>
              <a:cxnLst>
                <a:cxn ang="0">
                  <a:pos x="0" y="0"/>
                </a:cxn>
                <a:cxn ang="0">
                  <a:pos x="2" y="1"/>
                </a:cxn>
                <a:cxn ang="0">
                  <a:pos x="4" y="2"/>
                </a:cxn>
                <a:cxn ang="0">
                  <a:pos x="1" y="1"/>
                </a:cxn>
                <a:cxn ang="0">
                  <a:pos x="1" y="0"/>
                </a:cxn>
                <a:cxn ang="0">
                  <a:pos x="0" y="0"/>
                </a:cxn>
                <a:cxn ang="0">
                  <a:pos x="0" y="0"/>
                </a:cxn>
              </a:cxnLst>
              <a:rect l="0" t="0" r="r" b="b"/>
              <a:pathLst>
                <a:path w="4" h="2">
                  <a:moveTo>
                    <a:pt x="0" y="0"/>
                  </a:moveTo>
                  <a:lnTo>
                    <a:pt x="2" y="1"/>
                  </a:lnTo>
                  <a:lnTo>
                    <a:pt x="4" y="2"/>
                  </a:lnTo>
                  <a:lnTo>
                    <a:pt x="1" y="1"/>
                  </a:lnTo>
                  <a:lnTo>
                    <a:pt x="1" y="0"/>
                  </a:lnTo>
                  <a:lnTo>
                    <a:pt x="0" y="0"/>
                  </a:lnTo>
                  <a:lnTo>
                    <a:pt x="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52" name="Freeform 155"/>
            <p:cNvSpPr>
              <a:spLocks noEditPoints="1"/>
            </p:cNvSpPr>
            <p:nvPr/>
          </p:nvSpPr>
          <p:spPr bwMode="auto">
            <a:xfrm>
              <a:off x="2893950" y="2613884"/>
              <a:ext cx="28962" cy="17377"/>
            </a:xfrm>
            <a:custGeom>
              <a:avLst/>
              <a:gdLst/>
              <a:ahLst/>
              <a:cxnLst>
                <a:cxn ang="0">
                  <a:pos x="2" y="1"/>
                </a:cxn>
                <a:cxn ang="0">
                  <a:pos x="20" y="12"/>
                </a:cxn>
                <a:cxn ang="0">
                  <a:pos x="2" y="1"/>
                </a:cxn>
                <a:cxn ang="0">
                  <a:pos x="0" y="0"/>
                </a:cxn>
                <a:cxn ang="0">
                  <a:pos x="1" y="1"/>
                </a:cxn>
                <a:cxn ang="0">
                  <a:pos x="2" y="1"/>
                </a:cxn>
                <a:cxn ang="0">
                  <a:pos x="0" y="0"/>
                </a:cxn>
              </a:cxnLst>
              <a:rect l="0" t="0" r="r" b="b"/>
              <a:pathLst>
                <a:path w="20" h="12">
                  <a:moveTo>
                    <a:pt x="2" y="1"/>
                  </a:moveTo>
                  <a:lnTo>
                    <a:pt x="20" y="12"/>
                  </a:lnTo>
                  <a:lnTo>
                    <a:pt x="2" y="1"/>
                  </a:lnTo>
                  <a:close/>
                  <a:moveTo>
                    <a:pt x="0" y="0"/>
                  </a:moveTo>
                  <a:lnTo>
                    <a:pt x="1" y="1"/>
                  </a:lnTo>
                  <a:lnTo>
                    <a:pt x="2" y="1"/>
                  </a:lnTo>
                  <a:lnTo>
                    <a:pt x="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53" name="Freeform 156"/>
            <p:cNvSpPr>
              <a:spLocks/>
            </p:cNvSpPr>
            <p:nvPr/>
          </p:nvSpPr>
          <p:spPr bwMode="auto">
            <a:xfrm>
              <a:off x="2831680" y="2580577"/>
              <a:ext cx="7241" cy="2896"/>
            </a:xfrm>
            <a:custGeom>
              <a:avLst/>
              <a:gdLst/>
              <a:ahLst/>
              <a:cxnLst>
                <a:cxn ang="0">
                  <a:pos x="0" y="0"/>
                </a:cxn>
                <a:cxn ang="0">
                  <a:pos x="5" y="2"/>
                </a:cxn>
                <a:cxn ang="0">
                  <a:pos x="3" y="2"/>
                </a:cxn>
                <a:cxn ang="0">
                  <a:pos x="0" y="0"/>
                </a:cxn>
              </a:cxnLst>
              <a:rect l="0" t="0" r="r" b="b"/>
              <a:pathLst>
                <a:path w="5" h="2">
                  <a:moveTo>
                    <a:pt x="0" y="0"/>
                  </a:moveTo>
                  <a:lnTo>
                    <a:pt x="5" y="2"/>
                  </a:lnTo>
                  <a:lnTo>
                    <a:pt x="3" y="2"/>
                  </a:lnTo>
                  <a:lnTo>
                    <a:pt x="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54" name="Freeform 157"/>
            <p:cNvSpPr>
              <a:spLocks/>
            </p:cNvSpPr>
            <p:nvPr/>
          </p:nvSpPr>
          <p:spPr bwMode="auto">
            <a:xfrm>
              <a:off x="2838921" y="2583473"/>
              <a:ext cx="26066" cy="13034"/>
            </a:xfrm>
            <a:custGeom>
              <a:avLst/>
              <a:gdLst/>
              <a:ahLst/>
              <a:cxnLst>
                <a:cxn ang="0">
                  <a:pos x="0" y="0"/>
                </a:cxn>
                <a:cxn ang="0">
                  <a:pos x="18" y="9"/>
                </a:cxn>
                <a:cxn ang="0">
                  <a:pos x="9" y="5"/>
                </a:cxn>
                <a:cxn ang="0">
                  <a:pos x="0" y="0"/>
                </a:cxn>
              </a:cxnLst>
              <a:rect l="0" t="0" r="r" b="b"/>
              <a:pathLst>
                <a:path w="18" h="9">
                  <a:moveTo>
                    <a:pt x="0" y="0"/>
                  </a:moveTo>
                  <a:lnTo>
                    <a:pt x="18" y="9"/>
                  </a:lnTo>
                  <a:lnTo>
                    <a:pt x="9" y="5"/>
                  </a:lnTo>
                  <a:lnTo>
                    <a:pt x="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55" name="Freeform 158"/>
            <p:cNvSpPr>
              <a:spLocks/>
            </p:cNvSpPr>
            <p:nvPr/>
          </p:nvSpPr>
          <p:spPr bwMode="auto">
            <a:xfrm>
              <a:off x="2668042" y="2509619"/>
              <a:ext cx="14481" cy="4345"/>
            </a:xfrm>
            <a:custGeom>
              <a:avLst/>
              <a:gdLst/>
              <a:ahLst/>
              <a:cxnLst>
                <a:cxn ang="0">
                  <a:pos x="0" y="0"/>
                </a:cxn>
                <a:cxn ang="0">
                  <a:pos x="10" y="3"/>
                </a:cxn>
                <a:cxn ang="0">
                  <a:pos x="0" y="0"/>
                </a:cxn>
                <a:cxn ang="0">
                  <a:pos x="0" y="0"/>
                </a:cxn>
                <a:cxn ang="0">
                  <a:pos x="0" y="0"/>
                </a:cxn>
              </a:cxnLst>
              <a:rect l="0" t="0" r="r" b="b"/>
              <a:pathLst>
                <a:path w="10" h="3">
                  <a:moveTo>
                    <a:pt x="0" y="0"/>
                  </a:moveTo>
                  <a:lnTo>
                    <a:pt x="10" y="3"/>
                  </a:lnTo>
                  <a:lnTo>
                    <a:pt x="0" y="0"/>
                  </a:lnTo>
                  <a:lnTo>
                    <a:pt x="0" y="0"/>
                  </a:lnTo>
                  <a:lnTo>
                    <a:pt x="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56" name="Freeform 159"/>
            <p:cNvSpPr>
              <a:spLocks/>
            </p:cNvSpPr>
            <p:nvPr/>
          </p:nvSpPr>
          <p:spPr bwMode="auto">
            <a:xfrm>
              <a:off x="2778100" y="4104002"/>
              <a:ext cx="149157" cy="66614"/>
            </a:xfrm>
            <a:custGeom>
              <a:avLst/>
              <a:gdLst/>
              <a:ahLst/>
              <a:cxnLst>
                <a:cxn ang="0">
                  <a:pos x="72" y="0"/>
                </a:cxn>
                <a:cxn ang="0">
                  <a:pos x="78" y="3"/>
                </a:cxn>
                <a:cxn ang="0">
                  <a:pos x="84" y="1"/>
                </a:cxn>
                <a:cxn ang="0">
                  <a:pos x="91" y="1"/>
                </a:cxn>
                <a:cxn ang="0">
                  <a:pos x="99" y="4"/>
                </a:cxn>
                <a:cxn ang="0">
                  <a:pos x="103" y="10"/>
                </a:cxn>
                <a:cxn ang="0">
                  <a:pos x="97" y="17"/>
                </a:cxn>
                <a:cxn ang="0">
                  <a:pos x="94" y="16"/>
                </a:cxn>
                <a:cxn ang="0">
                  <a:pos x="84" y="16"/>
                </a:cxn>
                <a:cxn ang="0">
                  <a:pos x="74" y="21"/>
                </a:cxn>
                <a:cxn ang="0">
                  <a:pos x="67" y="27"/>
                </a:cxn>
                <a:cxn ang="0">
                  <a:pos x="65" y="25"/>
                </a:cxn>
                <a:cxn ang="0">
                  <a:pos x="60" y="25"/>
                </a:cxn>
                <a:cxn ang="0">
                  <a:pos x="51" y="34"/>
                </a:cxn>
                <a:cxn ang="0">
                  <a:pos x="45" y="36"/>
                </a:cxn>
                <a:cxn ang="0">
                  <a:pos x="42" y="34"/>
                </a:cxn>
                <a:cxn ang="0">
                  <a:pos x="37" y="35"/>
                </a:cxn>
                <a:cxn ang="0">
                  <a:pos x="29" y="39"/>
                </a:cxn>
                <a:cxn ang="0">
                  <a:pos x="22" y="39"/>
                </a:cxn>
                <a:cxn ang="0">
                  <a:pos x="17" y="41"/>
                </a:cxn>
                <a:cxn ang="0">
                  <a:pos x="11" y="46"/>
                </a:cxn>
                <a:cxn ang="0">
                  <a:pos x="3" y="44"/>
                </a:cxn>
                <a:cxn ang="0">
                  <a:pos x="0" y="40"/>
                </a:cxn>
                <a:cxn ang="0">
                  <a:pos x="3" y="36"/>
                </a:cxn>
                <a:cxn ang="0">
                  <a:pos x="9" y="35"/>
                </a:cxn>
                <a:cxn ang="0">
                  <a:pos x="19" y="35"/>
                </a:cxn>
                <a:cxn ang="0">
                  <a:pos x="25" y="35"/>
                </a:cxn>
                <a:cxn ang="0">
                  <a:pos x="30" y="31"/>
                </a:cxn>
                <a:cxn ang="0">
                  <a:pos x="29" y="24"/>
                </a:cxn>
                <a:cxn ang="0">
                  <a:pos x="17" y="15"/>
                </a:cxn>
                <a:cxn ang="0">
                  <a:pos x="17" y="9"/>
                </a:cxn>
                <a:cxn ang="0">
                  <a:pos x="21" y="6"/>
                </a:cxn>
                <a:cxn ang="0">
                  <a:pos x="28" y="6"/>
                </a:cxn>
                <a:cxn ang="0">
                  <a:pos x="34" y="7"/>
                </a:cxn>
                <a:cxn ang="0">
                  <a:pos x="45" y="6"/>
                </a:cxn>
                <a:cxn ang="0">
                  <a:pos x="61" y="1"/>
                </a:cxn>
              </a:cxnLst>
              <a:rect l="0" t="0" r="r" b="b"/>
              <a:pathLst>
                <a:path w="103" h="46">
                  <a:moveTo>
                    <a:pt x="69" y="0"/>
                  </a:moveTo>
                  <a:lnTo>
                    <a:pt x="72" y="0"/>
                  </a:lnTo>
                  <a:lnTo>
                    <a:pt x="75" y="2"/>
                  </a:lnTo>
                  <a:lnTo>
                    <a:pt x="78" y="3"/>
                  </a:lnTo>
                  <a:lnTo>
                    <a:pt x="81" y="2"/>
                  </a:lnTo>
                  <a:lnTo>
                    <a:pt x="84" y="1"/>
                  </a:lnTo>
                  <a:lnTo>
                    <a:pt x="88" y="0"/>
                  </a:lnTo>
                  <a:lnTo>
                    <a:pt x="91" y="1"/>
                  </a:lnTo>
                  <a:lnTo>
                    <a:pt x="95" y="2"/>
                  </a:lnTo>
                  <a:lnTo>
                    <a:pt x="99" y="4"/>
                  </a:lnTo>
                  <a:lnTo>
                    <a:pt x="102" y="7"/>
                  </a:lnTo>
                  <a:lnTo>
                    <a:pt x="103" y="10"/>
                  </a:lnTo>
                  <a:lnTo>
                    <a:pt x="102" y="14"/>
                  </a:lnTo>
                  <a:lnTo>
                    <a:pt x="97" y="17"/>
                  </a:lnTo>
                  <a:lnTo>
                    <a:pt x="96" y="17"/>
                  </a:lnTo>
                  <a:lnTo>
                    <a:pt x="94" y="16"/>
                  </a:lnTo>
                  <a:lnTo>
                    <a:pt x="92" y="15"/>
                  </a:lnTo>
                  <a:lnTo>
                    <a:pt x="84" y="16"/>
                  </a:lnTo>
                  <a:lnTo>
                    <a:pt x="77" y="19"/>
                  </a:lnTo>
                  <a:lnTo>
                    <a:pt x="74" y="21"/>
                  </a:lnTo>
                  <a:lnTo>
                    <a:pt x="71" y="25"/>
                  </a:lnTo>
                  <a:lnTo>
                    <a:pt x="67" y="27"/>
                  </a:lnTo>
                  <a:lnTo>
                    <a:pt x="66" y="26"/>
                  </a:lnTo>
                  <a:lnTo>
                    <a:pt x="65" y="25"/>
                  </a:lnTo>
                  <a:lnTo>
                    <a:pt x="64" y="24"/>
                  </a:lnTo>
                  <a:lnTo>
                    <a:pt x="60" y="25"/>
                  </a:lnTo>
                  <a:lnTo>
                    <a:pt x="57" y="28"/>
                  </a:lnTo>
                  <a:lnTo>
                    <a:pt x="51" y="34"/>
                  </a:lnTo>
                  <a:lnTo>
                    <a:pt x="47" y="36"/>
                  </a:lnTo>
                  <a:lnTo>
                    <a:pt x="45" y="36"/>
                  </a:lnTo>
                  <a:lnTo>
                    <a:pt x="43" y="34"/>
                  </a:lnTo>
                  <a:lnTo>
                    <a:pt x="42" y="34"/>
                  </a:lnTo>
                  <a:lnTo>
                    <a:pt x="41" y="34"/>
                  </a:lnTo>
                  <a:lnTo>
                    <a:pt x="37" y="35"/>
                  </a:lnTo>
                  <a:lnTo>
                    <a:pt x="33" y="38"/>
                  </a:lnTo>
                  <a:lnTo>
                    <a:pt x="29" y="39"/>
                  </a:lnTo>
                  <a:lnTo>
                    <a:pt x="26" y="40"/>
                  </a:lnTo>
                  <a:lnTo>
                    <a:pt x="22" y="39"/>
                  </a:lnTo>
                  <a:lnTo>
                    <a:pt x="19" y="40"/>
                  </a:lnTo>
                  <a:lnTo>
                    <a:pt x="17" y="41"/>
                  </a:lnTo>
                  <a:lnTo>
                    <a:pt x="13" y="45"/>
                  </a:lnTo>
                  <a:lnTo>
                    <a:pt x="11" y="46"/>
                  </a:lnTo>
                  <a:lnTo>
                    <a:pt x="7" y="45"/>
                  </a:lnTo>
                  <a:lnTo>
                    <a:pt x="3" y="44"/>
                  </a:lnTo>
                  <a:lnTo>
                    <a:pt x="0" y="41"/>
                  </a:lnTo>
                  <a:lnTo>
                    <a:pt x="0" y="40"/>
                  </a:lnTo>
                  <a:lnTo>
                    <a:pt x="0" y="39"/>
                  </a:lnTo>
                  <a:lnTo>
                    <a:pt x="3" y="36"/>
                  </a:lnTo>
                  <a:lnTo>
                    <a:pt x="4" y="36"/>
                  </a:lnTo>
                  <a:lnTo>
                    <a:pt x="9" y="35"/>
                  </a:lnTo>
                  <a:lnTo>
                    <a:pt x="15" y="34"/>
                  </a:lnTo>
                  <a:lnTo>
                    <a:pt x="19" y="35"/>
                  </a:lnTo>
                  <a:lnTo>
                    <a:pt x="22" y="35"/>
                  </a:lnTo>
                  <a:lnTo>
                    <a:pt x="25" y="35"/>
                  </a:lnTo>
                  <a:lnTo>
                    <a:pt x="27" y="34"/>
                  </a:lnTo>
                  <a:lnTo>
                    <a:pt x="30" y="31"/>
                  </a:lnTo>
                  <a:lnTo>
                    <a:pt x="31" y="27"/>
                  </a:lnTo>
                  <a:lnTo>
                    <a:pt x="29" y="24"/>
                  </a:lnTo>
                  <a:lnTo>
                    <a:pt x="20" y="16"/>
                  </a:lnTo>
                  <a:lnTo>
                    <a:pt x="17" y="15"/>
                  </a:lnTo>
                  <a:lnTo>
                    <a:pt x="16" y="13"/>
                  </a:lnTo>
                  <a:lnTo>
                    <a:pt x="17" y="9"/>
                  </a:lnTo>
                  <a:lnTo>
                    <a:pt x="18" y="6"/>
                  </a:lnTo>
                  <a:lnTo>
                    <a:pt x="21" y="6"/>
                  </a:lnTo>
                  <a:lnTo>
                    <a:pt x="24" y="6"/>
                  </a:lnTo>
                  <a:lnTo>
                    <a:pt x="28" y="6"/>
                  </a:lnTo>
                  <a:lnTo>
                    <a:pt x="31" y="7"/>
                  </a:lnTo>
                  <a:lnTo>
                    <a:pt x="34" y="7"/>
                  </a:lnTo>
                  <a:lnTo>
                    <a:pt x="35" y="8"/>
                  </a:lnTo>
                  <a:lnTo>
                    <a:pt x="45" y="6"/>
                  </a:lnTo>
                  <a:lnTo>
                    <a:pt x="53" y="3"/>
                  </a:lnTo>
                  <a:lnTo>
                    <a:pt x="61" y="1"/>
                  </a:lnTo>
                  <a:lnTo>
                    <a:pt x="69"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57" name="Freeform 160"/>
            <p:cNvSpPr>
              <a:spLocks/>
            </p:cNvSpPr>
            <p:nvPr/>
          </p:nvSpPr>
          <p:spPr bwMode="auto">
            <a:xfrm>
              <a:off x="2950426" y="4102554"/>
              <a:ext cx="28962" cy="21722"/>
            </a:xfrm>
            <a:custGeom>
              <a:avLst/>
              <a:gdLst/>
              <a:ahLst/>
              <a:cxnLst>
                <a:cxn ang="0">
                  <a:pos x="15" y="0"/>
                </a:cxn>
                <a:cxn ang="0">
                  <a:pos x="17" y="0"/>
                </a:cxn>
                <a:cxn ang="0">
                  <a:pos x="20" y="3"/>
                </a:cxn>
                <a:cxn ang="0">
                  <a:pos x="20" y="6"/>
                </a:cxn>
                <a:cxn ang="0">
                  <a:pos x="18" y="9"/>
                </a:cxn>
                <a:cxn ang="0">
                  <a:pos x="14" y="12"/>
                </a:cxn>
                <a:cxn ang="0">
                  <a:pos x="10" y="14"/>
                </a:cxn>
                <a:cxn ang="0">
                  <a:pos x="6" y="15"/>
                </a:cxn>
                <a:cxn ang="0">
                  <a:pos x="2" y="15"/>
                </a:cxn>
                <a:cxn ang="0">
                  <a:pos x="1" y="14"/>
                </a:cxn>
                <a:cxn ang="0">
                  <a:pos x="1" y="13"/>
                </a:cxn>
                <a:cxn ang="0">
                  <a:pos x="1" y="12"/>
                </a:cxn>
                <a:cxn ang="0">
                  <a:pos x="0" y="11"/>
                </a:cxn>
                <a:cxn ang="0">
                  <a:pos x="0" y="7"/>
                </a:cxn>
                <a:cxn ang="0">
                  <a:pos x="2" y="6"/>
                </a:cxn>
                <a:cxn ang="0">
                  <a:pos x="4" y="4"/>
                </a:cxn>
                <a:cxn ang="0">
                  <a:pos x="8" y="2"/>
                </a:cxn>
                <a:cxn ang="0">
                  <a:pos x="12" y="1"/>
                </a:cxn>
                <a:cxn ang="0">
                  <a:pos x="15" y="0"/>
                </a:cxn>
              </a:cxnLst>
              <a:rect l="0" t="0" r="r" b="b"/>
              <a:pathLst>
                <a:path w="20" h="15">
                  <a:moveTo>
                    <a:pt x="15" y="0"/>
                  </a:moveTo>
                  <a:lnTo>
                    <a:pt x="17" y="0"/>
                  </a:lnTo>
                  <a:lnTo>
                    <a:pt x="20" y="3"/>
                  </a:lnTo>
                  <a:lnTo>
                    <a:pt x="20" y="6"/>
                  </a:lnTo>
                  <a:lnTo>
                    <a:pt x="18" y="9"/>
                  </a:lnTo>
                  <a:lnTo>
                    <a:pt x="14" y="12"/>
                  </a:lnTo>
                  <a:lnTo>
                    <a:pt x="10" y="14"/>
                  </a:lnTo>
                  <a:lnTo>
                    <a:pt x="6" y="15"/>
                  </a:lnTo>
                  <a:lnTo>
                    <a:pt x="2" y="15"/>
                  </a:lnTo>
                  <a:lnTo>
                    <a:pt x="1" y="14"/>
                  </a:lnTo>
                  <a:lnTo>
                    <a:pt x="1" y="13"/>
                  </a:lnTo>
                  <a:lnTo>
                    <a:pt x="1" y="12"/>
                  </a:lnTo>
                  <a:lnTo>
                    <a:pt x="0" y="11"/>
                  </a:lnTo>
                  <a:lnTo>
                    <a:pt x="0" y="7"/>
                  </a:lnTo>
                  <a:lnTo>
                    <a:pt x="2" y="6"/>
                  </a:lnTo>
                  <a:lnTo>
                    <a:pt x="4" y="4"/>
                  </a:lnTo>
                  <a:lnTo>
                    <a:pt x="8" y="2"/>
                  </a:lnTo>
                  <a:lnTo>
                    <a:pt x="12" y="1"/>
                  </a:lnTo>
                  <a:lnTo>
                    <a:pt x="15"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58" name="Freeform 161"/>
            <p:cNvSpPr>
              <a:spLocks/>
            </p:cNvSpPr>
            <p:nvPr/>
          </p:nvSpPr>
          <p:spPr bwMode="auto">
            <a:xfrm>
              <a:off x="2319044" y="4652841"/>
              <a:ext cx="20274" cy="21722"/>
            </a:xfrm>
            <a:custGeom>
              <a:avLst/>
              <a:gdLst/>
              <a:ahLst/>
              <a:cxnLst>
                <a:cxn ang="0">
                  <a:pos x="0" y="0"/>
                </a:cxn>
                <a:cxn ang="0">
                  <a:pos x="3" y="2"/>
                </a:cxn>
                <a:cxn ang="0">
                  <a:pos x="7" y="4"/>
                </a:cxn>
                <a:cxn ang="0">
                  <a:pos x="10" y="5"/>
                </a:cxn>
                <a:cxn ang="0">
                  <a:pos x="13" y="7"/>
                </a:cxn>
                <a:cxn ang="0">
                  <a:pos x="14" y="10"/>
                </a:cxn>
                <a:cxn ang="0">
                  <a:pos x="13" y="13"/>
                </a:cxn>
                <a:cxn ang="0">
                  <a:pos x="10" y="15"/>
                </a:cxn>
                <a:cxn ang="0">
                  <a:pos x="6" y="15"/>
                </a:cxn>
                <a:cxn ang="0">
                  <a:pos x="2" y="14"/>
                </a:cxn>
                <a:cxn ang="0">
                  <a:pos x="1" y="12"/>
                </a:cxn>
                <a:cxn ang="0">
                  <a:pos x="0" y="8"/>
                </a:cxn>
                <a:cxn ang="0">
                  <a:pos x="0" y="4"/>
                </a:cxn>
                <a:cxn ang="0">
                  <a:pos x="0" y="1"/>
                </a:cxn>
                <a:cxn ang="0">
                  <a:pos x="0" y="0"/>
                </a:cxn>
              </a:cxnLst>
              <a:rect l="0" t="0" r="r" b="b"/>
              <a:pathLst>
                <a:path w="14" h="15">
                  <a:moveTo>
                    <a:pt x="0" y="0"/>
                  </a:moveTo>
                  <a:lnTo>
                    <a:pt x="3" y="2"/>
                  </a:lnTo>
                  <a:lnTo>
                    <a:pt x="7" y="4"/>
                  </a:lnTo>
                  <a:lnTo>
                    <a:pt x="10" y="5"/>
                  </a:lnTo>
                  <a:lnTo>
                    <a:pt x="13" y="7"/>
                  </a:lnTo>
                  <a:lnTo>
                    <a:pt x="14" y="10"/>
                  </a:lnTo>
                  <a:lnTo>
                    <a:pt x="13" y="13"/>
                  </a:lnTo>
                  <a:lnTo>
                    <a:pt x="10" y="15"/>
                  </a:lnTo>
                  <a:lnTo>
                    <a:pt x="6" y="15"/>
                  </a:lnTo>
                  <a:lnTo>
                    <a:pt x="2" y="14"/>
                  </a:lnTo>
                  <a:lnTo>
                    <a:pt x="1" y="12"/>
                  </a:lnTo>
                  <a:lnTo>
                    <a:pt x="0" y="8"/>
                  </a:lnTo>
                  <a:lnTo>
                    <a:pt x="0" y="4"/>
                  </a:lnTo>
                  <a:lnTo>
                    <a:pt x="0" y="1"/>
                  </a:lnTo>
                  <a:lnTo>
                    <a:pt x="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59" name="Freeform 162"/>
            <p:cNvSpPr>
              <a:spLocks noEditPoints="1"/>
            </p:cNvSpPr>
            <p:nvPr/>
          </p:nvSpPr>
          <p:spPr bwMode="auto">
            <a:xfrm>
              <a:off x="1437138" y="2674705"/>
              <a:ext cx="1973792" cy="2243143"/>
            </a:xfrm>
            <a:custGeom>
              <a:avLst/>
              <a:gdLst/>
              <a:ahLst/>
              <a:cxnLst>
                <a:cxn ang="0">
                  <a:pos x="782" y="897"/>
                </a:cxn>
                <a:cxn ang="0">
                  <a:pos x="586" y="158"/>
                </a:cxn>
                <a:cxn ang="0">
                  <a:pos x="232" y="0"/>
                </a:cxn>
                <a:cxn ang="0">
                  <a:pos x="289" y="51"/>
                </a:cxn>
                <a:cxn ang="0">
                  <a:pos x="376" y="78"/>
                </a:cxn>
                <a:cxn ang="0">
                  <a:pos x="458" y="132"/>
                </a:cxn>
                <a:cxn ang="0">
                  <a:pos x="545" y="128"/>
                </a:cxn>
                <a:cxn ang="0">
                  <a:pos x="553" y="51"/>
                </a:cxn>
                <a:cxn ang="0">
                  <a:pos x="615" y="130"/>
                </a:cxn>
                <a:cxn ang="0">
                  <a:pos x="631" y="133"/>
                </a:cxn>
                <a:cxn ang="0">
                  <a:pos x="604" y="179"/>
                </a:cxn>
                <a:cxn ang="0">
                  <a:pos x="573" y="211"/>
                </a:cxn>
                <a:cxn ang="0">
                  <a:pos x="574" y="302"/>
                </a:cxn>
                <a:cxn ang="0">
                  <a:pos x="712" y="381"/>
                </a:cxn>
                <a:cxn ang="0">
                  <a:pos x="745" y="364"/>
                </a:cxn>
                <a:cxn ang="0">
                  <a:pos x="713" y="225"/>
                </a:cxn>
                <a:cxn ang="0">
                  <a:pos x="792" y="209"/>
                </a:cxn>
                <a:cxn ang="0">
                  <a:pos x="835" y="246"/>
                </a:cxn>
                <a:cxn ang="0">
                  <a:pos x="869" y="234"/>
                </a:cxn>
                <a:cxn ang="0">
                  <a:pos x="934" y="306"/>
                </a:cxn>
                <a:cxn ang="0">
                  <a:pos x="897" y="394"/>
                </a:cxn>
                <a:cxn ang="0">
                  <a:pos x="914" y="427"/>
                </a:cxn>
                <a:cxn ang="0">
                  <a:pos x="919" y="498"/>
                </a:cxn>
                <a:cxn ang="0">
                  <a:pos x="861" y="637"/>
                </a:cxn>
                <a:cxn ang="0">
                  <a:pos x="860" y="686"/>
                </a:cxn>
                <a:cxn ang="0">
                  <a:pos x="812" y="760"/>
                </a:cxn>
                <a:cxn ang="0">
                  <a:pos x="800" y="920"/>
                </a:cxn>
                <a:cxn ang="0">
                  <a:pos x="716" y="841"/>
                </a:cxn>
                <a:cxn ang="0">
                  <a:pos x="630" y="860"/>
                </a:cxn>
                <a:cxn ang="0">
                  <a:pos x="547" y="851"/>
                </a:cxn>
                <a:cxn ang="0">
                  <a:pos x="495" y="946"/>
                </a:cxn>
                <a:cxn ang="0">
                  <a:pos x="625" y="1046"/>
                </a:cxn>
                <a:cxn ang="0">
                  <a:pos x="675" y="1075"/>
                </a:cxn>
                <a:cxn ang="0">
                  <a:pos x="761" y="1164"/>
                </a:cxn>
                <a:cxn ang="0">
                  <a:pos x="927" y="1156"/>
                </a:cxn>
                <a:cxn ang="0">
                  <a:pos x="1036" y="1130"/>
                </a:cxn>
                <a:cxn ang="0">
                  <a:pos x="1117" y="1100"/>
                </a:cxn>
                <a:cxn ang="0">
                  <a:pos x="1220" y="1115"/>
                </a:cxn>
                <a:cxn ang="0">
                  <a:pos x="1253" y="1165"/>
                </a:cxn>
                <a:cxn ang="0">
                  <a:pos x="1307" y="1135"/>
                </a:cxn>
                <a:cxn ang="0">
                  <a:pos x="853" y="1549"/>
                </a:cxn>
                <a:cxn ang="0">
                  <a:pos x="835" y="1436"/>
                </a:cxn>
                <a:cxn ang="0">
                  <a:pos x="818" y="1351"/>
                </a:cxn>
                <a:cxn ang="0">
                  <a:pos x="870" y="1232"/>
                </a:cxn>
                <a:cxn ang="0">
                  <a:pos x="787" y="1231"/>
                </a:cxn>
                <a:cxn ang="0">
                  <a:pos x="685" y="1167"/>
                </a:cxn>
                <a:cxn ang="0">
                  <a:pos x="541" y="1110"/>
                </a:cxn>
                <a:cxn ang="0">
                  <a:pos x="374" y="1056"/>
                </a:cxn>
                <a:cxn ang="0">
                  <a:pos x="310" y="935"/>
                </a:cxn>
                <a:cxn ang="0">
                  <a:pos x="231" y="793"/>
                </a:cxn>
                <a:cxn ang="0">
                  <a:pos x="231" y="856"/>
                </a:cxn>
                <a:cxn ang="0">
                  <a:pos x="232" y="886"/>
                </a:cxn>
                <a:cxn ang="0">
                  <a:pos x="177" y="746"/>
                </a:cxn>
                <a:cxn ang="0">
                  <a:pos x="121" y="586"/>
                </a:cxn>
                <a:cxn ang="0">
                  <a:pos x="188" y="427"/>
                </a:cxn>
                <a:cxn ang="0">
                  <a:pos x="171" y="358"/>
                </a:cxn>
                <a:cxn ang="0">
                  <a:pos x="185" y="277"/>
                </a:cxn>
                <a:cxn ang="0">
                  <a:pos x="190" y="212"/>
                </a:cxn>
                <a:cxn ang="0">
                  <a:pos x="169" y="172"/>
                </a:cxn>
                <a:cxn ang="0">
                  <a:pos x="113" y="133"/>
                </a:cxn>
                <a:cxn ang="0">
                  <a:pos x="28" y="149"/>
                </a:cxn>
                <a:cxn ang="0">
                  <a:pos x="75" y="84"/>
                </a:cxn>
                <a:cxn ang="0">
                  <a:pos x="162" y="20"/>
                </a:cxn>
              </a:cxnLst>
              <a:rect l="0" t="0" r="r" b="b"/>
              <a:pathLst>
                <a:path w="1363" h="1549">
                  <a:moveTo>
                    <a:pt x="1254" y="1171"/>
                  </a:moveTo>
                  <a:lnTo>
                    <a:pt x="1253" y="1173"/>
                  </a:lnTo>
                  <a:lnTo>
                    <a:pt x="1253" y="1175"/>
                  </a:lnTo>
                  <a:lnTo>
                    <a:pt x="1254" y="1176"/>
                  </a:lnTo>
                  <a:lnTo>
                    <a:pt x="1256" y="1176"/>
                  </a:lnTo>
                  <a:lnTo>
                    <a:pt x="1257" y="1175"/>
                  </a:lnTo>
                  <a:lnTo>
                    <a:pt x="1260" y="1173"/>
                  </a:lnTo>
                  <a:lnTo>
                    <a:pt x="1258" y="1174"/>
                  </a:lnTo>
                  <a:lnTo>
                    <a:pt x="1257" y="1174"/>
                  </a:lnTo>
                  <a:lnTo>
                    <a:pt x="1256" y="1174"/>
                  </a:lnTo>
                  <a:lnTo>
                    <a:pt x="1255" y="1173"/>
                  </a:lnTo>
                  <a:lnTo>
                    <a:pt x="1254" y="1172"/>
                  </a:lnTo>
                  <a:lnTo>
                    <a:pt x="1254" y="1172"/>
                  </a:lnTo>
                  <a:lnTo>
                    <a:pt x="1254" y="1171"/>
                  </a:lnTo>
                  <a:close/>
                  <a:moveTo>
                    <a:pt x="765" y="1160"/>
                  </a:moveTo>
                  <a:lnTo>
                    <a:pt x="765" y="1161"/>
                  </a:lnTo>
                  <a:lnTo>
                    <a:pt x="765" y="1160"/>
                  </a:lnTo>
                  <a:close/>
                  <a:moveTo>
                    <a:pt x="981" y="1148"/>
                  </a:moveTo>
                  <a:lnTo>
                    <a:pt x="981" y="1150"/>
                  </a:lnTo>
                  <a:lnTo>
                    <a:pt x="979" y="1152"/>
                  </a:lnTo>
                  <a:lnTo>
                    <a:pt x="977" y="1154"/>
                  </a:lnTo>
                  <a:lnTo>
                    <a:pt x="973" y="1161"/>
                  </a:lnTo>
                  <a:lnTo>
                    <a:pt x="972" y="1165"/>
                  </a:lnTo>
                  <a:lnTo>
                    <a:pt x="972" y="1169"/>
                  </a:lnTo>
                  <a:lnTo>
                    <a:pt x="973" y="1171"/>
                  </a:lnTo>
                  <a:lnTo>
                    <a:pt x="976" y="1173"/>
                  </a:lnTo>
                  <a:lnTo>
                    <a:pt x="980" y="1175"/>
                  </a:lnTo>
                  <a:lnTo>
                    <a:pt x="983" y="1174"/>
                  </a:lnTo>
                  <a:lnTo>
                    <a:pt x="987" y="1172"/>
                  </a:lnTo>
                  <a:lnTo>
                    <a:pt x="990" y="1169"/>
                  </a:lnTo>
                  <a:lnTo>
                    <a:pt x="991" y="1165"/>
                  </a:lnTo>
                  <a:lnTo>
                    <a:pt x="991" y="1161"/>
                  </a:lnTo>
                  <a:lnTo>
                    <a:pt x="989" y="1158"/>
                  </a:lnTo>
                  <a:lnTo>
                    <a:pt x="986" y="1155"/>
                  </a:lnTo>
                  <a:lnTo>
                    <a:pt x="983" y="1152"/>
                  </a:lnTo>
                  <a:lnTo>
                    <a:pt x="981" y="1148"/>
                  </a:lnTo>
                  <a:close/>
                  <a:moveTo>
                    <a:pt x="1102" y="1104"/>
                  </a:moveTo>
                  <a:lnTo>
                    <a:pt x="1101" y="1105"/>
                  </a:lnTo>
                  <a:lnTo>
                    <a:pt x="1100" y="1105"/>
                  </a:lnTo>
                  <a:lnTo>
                    <a:pt x="1102" y="1104"/>
                  </a:lnTo>
                  <a:close/>
                  <a:moveTo>
                    <a:pt x="1103" y="1104"/>
                  </a:moveTo>
                  <a:lnTo>
                    <a:pt x="1103" y="1104"/>
                  </a:lnTo>
                  <a:lnTo>
                    <a:pt x="1102" y="1104"/>
                  </a:lnTo>
                  <a:lnTo>
                    <a:pt x="1103" y="1104"/>
                  </a:lnTo>
                  <a:close/>
                  <a:moveTo>
                    <a:pt x="784" y="894"/>
                  </a:moveTo>
                  <a:lnTo>
                    <a:pt x="783" y="895"/>
                  </a:lnTo>
                  <a:lnTo>
                    <a:pt x="783" y="895"/>
                  </a:lnTo>
                  <a:lnTo>
                    <a:pt x="782" y="897"/>
                  </a:lnTo>
                  <a:lnTo>
                    <a:pt x="782" y="897"/>
                  </a:lnTo>
                  <a:lnTo>
                    <a:pt x="783" y="896"/>
                  </a:lnTo>
                  <a:lnTo>
                    <a:pt x="784" y="895"/>
                  </a:lnTo>
                  <a:lnTo>
                    <a:pt x="784" y="895"/>
                  </a:lnTo>
                  <a:lnTo>
                    <a:pt x="784" y="894"/>
                  </a:lnTo>
                  <a:lnTo>
                    <a:pt x="784" y="894"/>
                  </a:lnTo>
                  <a:close/>
                  <a:moveTo>
                    <a:pt x="797" y="850"/>
                  </a:moveTo>
                  <a:lnTo>
                    <a:pt x="797" y="851"/>
                  </a:lnTo>
                  <a:lnTo>
                    <a:pt x="797" y="852"/>
                  </a:lnTo>
                  <a:lnTo>
                    <a:pt x="797" y="853"/>
                  </a:lnTo>
                  <a:lnTo>
                    <a:pt x="798" y="854"/>
                  </a:lnTo>
                  <a:lnTo>
                    <a:pt x="798" y="855"/>
                  </a:lnTo>
                  <a:lnTo>
                    <a:pt x="800" y="857"/>
                  </a:lnTo>
                  <a:lnTo>
                    <a:pt x="801" y="860"/>
                  </a:lnTo>
                  <a:lnTo>
                    <a:pt x="802" y="862"/>
                  </a:lnTo>
                  <a:lnTo>
                    <a:pt x="800" y="856"/>
                  </a:lnTo>
                  <a:lnTo>
                    <a:pt x="797" y="850"/>
                  </a:lnTo>
                  <a:close/>
                  <a:moveTo>
                    <a:pt x="852" y="610"/>
                  </a:moveTo>
                  <a:lnTo>
                    <a:pt x="850" y="614"/>
                  </a:lnTo>
                  <a:lnTo>
                    <a:pt x="849" y="619"/>
                  </a:lnTo>
                  <a:lnTo>
                    <a:pt x="851" y="614"/>
                  </a:lnTo>
                  <a:lnTo>
                    <a:pt x="852" y="610"/>
                  </a:lnTo>
                  <a:close/>
                  <a:moveTo>
                    <a:pt x="731" y="397"/>
                  </a:moveTo>
                  <a:lnTo>
                    <a:pt x="730" y="398"/>
                  </a:lnTo>
                  <a:lnTo>
                    <a:pt x="729" y="399"/>
                  </a:lnTo>
                  <a:lnTo>
                    <a:pt x="727" y="399"/>
                  </a:lnTo>
                  <a:lnTo>
                    <a:pt x="727" y="400"/>
                  </a:lnTo>
                  <a:lnTo>
                    <a:pt x="726" y="401"/>
                  </a:lnTo>
                  <a:lnTo>
                    <a:pt x="727" y="402"/>
                  </a:lnTo>
                  <a:lnTo>
                    <a:pt x="727" y="402"/>
                  </a:lnTo>
                  <a:lnTo>
                    <a:pt x="730" y="400"/>
                  </a:lnTo>
                  <a:lnTo>
                    <a:pt x="730" y="399"/>
                  </a:lnTo>
                  <a:lnTo>
                    <a:pt x="731" y="398"/>
                  </a:lnTo>
                  <a:lnTo>
                    <a:pt x="731" y="397"/>
                  </a:lnTo>
                  <a:close/>
                  <a:moveTo>
                    <a:pt x="563" y="179"/>
                  </a:moveTo>
                  <a:lnTo>
                    <a:pt x="563" y="181"/>
                  </a:lnTo>
                  <a:lnTo>
                    <a:pt x="564" y="184"/>
                  </a:lnTo>
                  <a:lnTo>
                    <a:pt x="564" y="184"/>
                  </a:lnTo>
                  <a:lnTo>
                    <a:pt x="569" y="185"/>
                  </a:lnTo>
                  <a:lnTo>
                    <a:pt x="574" y="186"/>
                  </a:lnTo>
                  <a:lnTo>
                    <a:pt x="570" y="181"/>
                  </a:lnTo>
                  <a:lnTo>
                    <a:pt x="567" y="180"/>
                  </a:lnTo>
                  <a:lnTo>
                    <a:pt x="563" y="179"/>
                  </a:lnTo>
                  <a:lnTo>
                    <a:pt x="563" y="179"/>
                  </a:lnTo>
                  <a:close/>
                  <a:moveTo>
                    <a:pt x="583" y="150"/>
                  </a:moveTo>
                  <a:lnTo>
                    <a:pt x="581" y="150"/>
                  </a:lnTo>
                  <a:lnTo>
                    <a:pt x="581" y="152"/>
                  </a:lnTo>
                  <a:lnTo>
                    <a:pt x="586" y="158"/>
                  </a:lnTo>
                  <a:lnTo>
                    <a:pt x="589" y="161"/>
                  </a:lnTo>
                  <a:lnTo>
                    <a:pt x="592" y="163"/>
                  </a:lnTo>
                  <a:lnTo>
                    <a:pt x="595" y="163"/>
                  </a:lnTo>
                  <a:lnTo>
                    <a:pt x="597" y="162"/>
                  </a:lnTo>
                  <a:lnTo>
                    <a:pt x="599" y="161"/>
                  </a:lnTo>
                  <a:lnTo>
                    <a:pt x="602" y="161"/>
                  </a:lnTo>
                  <a:lnTo>
                    <a:pt x="609" y="161"/>
                  </a:lnTo>
                  <a:lnTo>
                    <a:pt x="611" y="161"/>
                  </a:lnTo>
                  <a:lnTo>
                    <a:pt x="612" y="161"/>
                  </a:lnTo>
                  <a:lnTo>
                    <a:pt x="609" y="160"/>
                  </a:lnTo>
                  <a:lnTo>
                    <a:pt x="606" y="157"/>
                  </a:lnTo>
                  <a:lnTo>
                    <a:pt x="601" y="153"/>
                  </a:lnTo>
                  <a:lnTo>
                    <a:pt x="596" y="151"/>
                  </a:lnTo>
                  <a:lnTo>
                    <a:pt x="593" y="151"/>
                  </a:lnTo>
                  <a:lnTo>
                    <a:pt x="586" y="150"/>
                  </a:lnTo>
                  <a:lnTo>
                    <a:pt x="583" y="150"/>
                  </a:lnTo>
                  <a:close/>
                  <a:moveTo>
                    <a:pt x="88" y="92"/>
                  </a:moveTo>
                  <a:lnTo>
                    <a:pt x="86" y="93"/>
                  </a:lnTo>
                  <a:lnTo>
                    <a:pt x="87" y="93"/>
                  </a:lnTo>
                  <a:lnTo>
                    <a:pt x="88" y="92"/>
                  </a:lnTo>
                  <a:close/>
                  <a:moveTo>
                    <a:pt x="340" y="66"/>
                  </a:moveTo>
                  <a:lnTo>
                    <a:pt x="334" y="67"/>
                  </a:lnTo>
                  <a:lnTo>
                    <a:pt x="320" y="70"/>
                  </a:lnTo>
                  <a:lnTo>
                    <a:pt x="314" y="71"/>
                  </a:lnTo>
                  <a:lnTo>
                    <a:pt x="311" y="72"/>
                  </a:lnTo>
                  <a:lnTo>
                    <a:pt x="311" y="73"/>
                  </a:lnTo>
                  <a:lnTo>
                    <a:pt x="311" y="75"/>
                  </a:lnTo>
                  <a:lnTo>
                    <a:pt x="311" y="75"/>
                  </a:lnTo>
                  <a:lnTo>
                    <a:pt x="316" y="75"/>
                  </a:lnTo>
                  <a:lnTo>
                    <a:pt x="321" y="73"/>
                  </a:lnTo>
                  <a:lnTo>
                    <a:pt x="327" y="71"/>
                  </a:lnTo>
                  <a:lnTo>
                    <a:pt x="335" y="68"/>
                  </a:lnTo>
                  <a:lnTo>
                    <a:pt x="340" y="66"/>
                  </a:lnTo>
                  <a:close/>
                  <a:moveTo>
                    <a:pt x="182" y="28"/>
                  </a:moveTo>
                  <a:lnTo>
                    <a:pt x="181" y="30"/>
                  </a:lnTo>
                  <a:lnTo>
                    <a:pt x="180" y="32"/>
                  </a:lnTo>
                  <a:lnTo>
                    <a:pt x="178" y="35"/>
                  </a:lnTo>
                  <a:lnTo>
                    <a:pt x="177" y="37"/>
                  </a:lnTo>
                  <a:lnTo>
                    <a:pt x="177" y="39"/>
                  </a:lnTo>
                  <a:lnTo>
                    <a:pt x="179" y="39"/>
                  </a:lnTo>
                  <a:lnTo>
                    <a:pt x="181" y="37"/>
                  </a:lnTo>
                  <a:lnTo>
                    <a:pt x="182" y="33"/>
                  </a:lnTo>
                  <a:lnTo>
                    <a:pt x="183" y="30"/>
                  </a:lnTo>
                  <a:lnTo>
                    <a:pt x="183" y="29"/>
                  </a:lnTo>
                  <a:lnTo>
                    <a:pt x="183" y="29"/>
                  </a:lnTo>
                  <a:lnTo>
                    <a:pt x="182" y="29"/>
                  </a:lnTo>
                  <a:lnTo>
                    <a:pt x="182" y="28"/>
                  </a:lnTo>
                  <a:close/>
                  <a:moveTo>
                    <a:pt x="232" y="0"/>
                  </a:moveTo>
                  <a:lnTo>
                    <a:pt x="233" y="0"/>
                  </a:lnTo>
                  <a:lnTo>
                    <a:pt x="234" y="0"/>
                  </a:lnTo>
                  <a:lnTo>
                    <a:pt x="234" y="2"/>
                  </a:lnTo>
                  <a:lnTo>
                    <a:pt x="235" y="2"/>
                  </a:lnTo>
                  <a:lnTo>
                    <a:pt x="235" y="4"/>
                  </a:lnTo>
                  <a:lnTo>
                    <a:pt x="235" y="4"/>
                  </a:lnTo>
                  <a:lnTo>
                    <a:pt x="236" y="5"/>
                  </a:lnTo>
                  <a:lnTo>
                    <a:pt x="238" y="5"/>
                  </a:lnTo>
                  <a:lnTo>
                    <a:pt x="241" y="5"/>
                  </a:lnTo>
                  <a:lnTo>
                    <a:pt x="242" y="4"/>
                  </a:lnTo>
                  <a:lnTo>
                    <a:pt x="244" y="4"/>
                  </a:lnTo>
                  <a:lnTo>
                    <a:pt x="245" y="3"/>
                  </a:lnTo>
                  <a:lnTo>
                    <a:pt x="245" y="2"/>
                  </a:lnTo>
                  <a:lnTo>
                    <a:pt x="244" y="1"/>
                  </a:lnTo>
                  <a:lnTo>
                    <a:pt x="244" y="1"/>
                  </a:lnTo>
                  <a:lnTo>
                    <a:pt x="250" y="2"/>
                  </a:lnTo>
                  <a:lnTo>
                    <a:pt x="256" y="4"/>
                  </a:lnTo>
                  <a:lnTo>
                    <a:pt x="262" y="6"/>
                  </a:lnTo>
                  <a:lnTo>
                    <a:pt x="262" y="7"/>
                  </a:lnTo>
                  <a:lnTo>
                    <a:pt x="261" y="7"/>
                  </a:lnTo>
                  <a:lnTo>
                    <a:pt x="260" y="7"/>
                  </a:lnTo>
                  <a:lnTo>
                    <a:pt x="256" y="7"/>
                  </a:lnTo>
                  <a:lnTo>
                    <a:pt x="255" y="8"/>
                  </a:lnTo>
                  <a:lnTo>
                    <a:pt x="255" y="8"/>
                  </a:lnTo>
                  <a:lnTo>
                    <a:pt x="255" y="9"/>
                  </a:lnTo>
                  <a:lnTo>
                    <a:pt x="257" y="11"/>
                  </a:lnTo>
                  <a:lnTo>
                    <a:pt x="260" y="12"/>
                  </a:lnTo>
                  <a:lnTo>
                    <a:pt x="263" y="13"/>
                  </a:lnTo>
                  <a:lnTo>
                    <a:pt x="266" y="15"/>
                  </a:lnTo>
                  <a:lnTo>
                    <a:pt x="266" y="16"/>
                  </a:lnTo>
                  <a:lnTo>
                    <a:pt x="264" y="16"/>
                  </a:lnTo>
                  <a:lnTo>
                    <a:pt x="263" y="17"/>
                  </a:lnTo>
                  <a:lnTo>
                    <a:pt x="260" y="17"/>
                  </a:lnTo>
                  <a:lnTo>
                    <a:pt x="259" y="18"/>
                  </a:lnTo>
                  <a:lnTo>
                    <a:pt x="259" y="20"/>
                  </a:lnTo>
                  <a:lnTo>
                    <a:pt x="260" y="20"/>
                  </a:lnTo>
                  <a:lnTo>
                    <a:pt x="262" y="22"/>
                  </a:lnTo>
                  <a:lnTo>
                    <a:pt x="263" y="22"/>
                  </a:lnTo>
                  <a:lnTo>
                    <a:pt x="264" y="22"/>
                  </a:lnTo>
                  <a:lnTo>
                    <a:pt x="265" y="23"/>
                  </a:lnTo>
                  <a:lnTo>
                    <a:pt x="267" y="23"/>
                  </a:lnTo>
                  <a:lnTo>
                    <a:pt x="269" y="24"/>
                  </a:lnTo>
                  <a:lnTo>
                    <a:pt x="271" y="28"/>
                  </a:lnTo>
                  <a:lnTo>
                    <a:pt x="274" y="34"/>
                  </a:lnTo>
                  <a:lnTo>
                    <a:pt x="276" y="38"/>
                  </a:lnTo>
                  <a:lnTo>
                    <a:pt x="281" y="44"/>
                  </a:lnTo>
                  <a:lnTo>
                    <a:pt x="287" y="49"/>
                  </a:lnTo>
                  <a:lnTo>
                    <a:pt x="289" y="51"/>
                  </a:lnTo>
                  <a:lnTo>
                    <a:pt x="292" y="53"/>
                  </a:lnTo>
                  <a:lnTo>
                    <a:pt x="293" y="54"/>
                  </a:lnTo>
                  <a:lnTo>
                    <a:pt x="293" y="56"/>
                  </a:lnTo>
                  <a:lnTo>
                    <a:pt x="292" y="57"/>
                  </a:lnTo>
                  <a:lnTo>
                    <a:pt x="292" y="57"/>
                  </a:lnTo>
                  <a:lnTo>
                    <a:pt x="292" y="59"/>
                  </a:lnTo>
                  <a:lnTo>
                    <a:pt x="295" y="65"/>
                  </a:lnTo>
                  <a:lnTo>
                    <a:pt x="301" y="71"/>
                  </a:lnTo>
                  <a:lnTo>
                    <a:pt x="301" y="68"/>
                  </a:lnTo>
                  <a:lnTo>
                    <a:pt x="301" y="68"/>
                  </a:lnTo>
                  <a:lnTo>
                    <a:pt x="321" y="66"/>
                  </a:lnTo>
                  <a:lnTo>
                    <a:pt x="334" y="63"/>
                  </a:lnTo>
                  <a:lnTo>
                    <a:pt x="347" y="62"/>
                  </a:lnTo>
                  <a:lnTo>
                    <a:pt x="347" y="62"/>
                  </a:lnTo>
                  <a:lnTo>
                    <a:pt x="347" y="62"/>
                  </a:lnTo>
                  <a:lnTo>
                    <a:pt x="346" y="63"/>
                  </a:lnTo>
                  <a:lnTo>
                    <a:pt x="345" y="65"/>
                  </a:lnTo>
                  <a:lnTo>
                    <a:pt x="348" y="64"/>
                  </a:lnTo>
                  <a:lnTo>
                    <a:pt x="353" y="62"/>
                  </a:lnTo>
                  <a:lnTo>
                    <a:pt x="356" y="61"/>
                  </a:lnTo>
                  <a:lnTo>
                    <a:pt x="358" y="60"/>
                  </a:lnTo>
                  <a:lnTo>
                    <a:pt x="360" y="62"/>
                  </a:lnTo>
                  <a:lnTo>
                    <a:pt x="360" y="64"/>
                  </a:lnTo>
                  <a:lnTo>
                    <a:pt x="357" y="73"/>
                  </a:lnTo>
                  <a:lnTo>
                    <a:pt x="356" y="76"/>
                  </a:lnTo>
                  <a:lnTo>
                    <a:pt x="356" y="77"/>
                  </a:lnTo>
                  <a:lnTo>
                    <a:pt x="358" y="79"/>
                  </a:lnTo>
                  <a:lnTo>
                    <a:pt x="358" y="79"/>
                  </a:lnTo>
                  <a:lnTo>
                    <a:pt x="359" y="79"/>
                  </a:lnTo>
                  <a:lnTo>
                    <a:pt x="362" y="78"/>
                  </a:lnTo>
                  <a:lnTo>
                    <a:pt x="364" y="75"/>
                  </a:lnTo>
                  <a:lnTo>
                    <a:pt x="366" y="73"/>
                  </a:lnTo>
                  <a:lnTo>
                    <a:pt x="369" y="71"/>
                  </a:lnTo>
                  <a:lnTo>
                    <a:pt x="372" y="70"/>
                  </a:lnTo>
                  <a:lnTo>
                    <a:pt x="373" y="71"/>
                  </a:lnTo>
                  <a:lnTo>
                    <a:pt x="372" y="73"/>
                  </a:lnTo>
                  <a:lnTo>
                    <a:pt x="370" y="74"/>
                  </a:lnTo>
                  <a:lnTo>
                    <a:pt x="366" y="78"/>
                  </a:lnTo>
                  <a:lnTo>
                    <a:pt x="365" y="80"/>
                  </a:lnTo>
                  <a:lnTo>
                    <a:pt x="365" y="81"/>
                  </a:lnTo>
                  <a:lnTo>
                    <a:pt x="366" y="81"/>
                  </a:lnTo>
                  <a:lnTo>
                    <a:pt x="367" y="82"/>
                  </a:lnTo>
                  <a:lnTo>
                    <a:pt x="368" y="82"/>
                  </a:lnTo>
                  <a:lnTo>
                    <a:pt x="369" y="81"/>
                  </a:lnTo>
                  <a:lnTo>
                    <a:pt x="370" y="81"/>
                  </a:lnTo>
                  <a:lnTo>
                    <a:pt x="373" y="80"/>
                  </a:lnTo>
                  <a:lnTo>
                    <a:pt x="375" y="78"/>
                  </a:lnTo>
                  <a:lnTo>
                    <a:pt x="376" y="78"/>
                  </a:lnTo>
                  <a:lnTo>
                    <a:pt x="377" y="77"/>
                  </a:lnTo>
                  <a:lnTo>
                    <a:pt x="378" y="76"/>
                  </a:lnTo>
                  <a:lnTo>
                    <a:pt x="380" y="76"/>
                  </a:lnTo>
                  <a:lnTo>
                    <a:pt x="382" y="77"/>
                  </a:lnTo>
                  <a:lnTo>
                    <a:pt x="384" y="78"/>
                  </a:lnTo>
                  <a:lnTo>
                    <a:pt x="385" y="79"/>
                  </a:lnTo>
                  <a:lnTo>
                    <a:pt x="389" y="82"/>
                  </a:lnTo>
                  <a:lnTo>
                    <a:pt x="390" y="84"/>
                  </a:lnTo>
                  <a:lnTo>
                    <a:pt x="391" y="85"/>
                  </a:lnTo>
                  <a:lnTo>
                    <a:pt x="390" y="86"/>
                  </a:lnTo>
                  <a:lnTo>
                    <a:pt x="389" y="86"/>
                  </a:lnTo>
                  <a:lnTo>
                    <a:pt x="388" y="87"/>
                  </a:lnTo>
                  <a:lnTo>
                    <a:pt x="388" y="88"/>
                  </a:lnTo>
                  <a:lnTo>
                    <a:pt x="389" y="89"/>
                  </a:lnTo>
                  <a:lnTo>
                    <a:pt x="392" y="90"/>
                  </a:lnTo>
                  <a:lnTo>
                    <a:pt x="397" y="93"/>
                  </a:lnTo>
                  <a:lnTo>
                    <a:pt x="404" y="96"/>
                  </a:lnTo>
                  <a:lnTo>
                    <a:pt x="407" y="96"/>
                  </a:lnTo>
                  <a:lnTo>
                    <a:pt x="410" y="96"/>
                  </a:lnTo>
                  <a:lnTo>
                    <a:pt x="413" y="96"/>
                  </a:lnTo>
                  <a:lnTo>
                    <a:pt x="416" y="96"/>
                  </a:lnTo>
                  <a:lnTo>
                    <a:pt x="418" y="98"/>
                  </a:lnTo>
                  <a:lnTo>
                    <a:pt x="418" y="101"/>
                  </a:lnTo>
                  <a:lnTo>
                    <a:pt x="416" y="104"/>
                  </a:lnTo>
                  <a:lnTo>
                    <a:pt x="412" y="107"/>
                  </a:lnTo>
                  <a:lnTo>
                    <a:pt x="410" y="109"/>
                  </a:lnTo>
                  <a:lnTo>
                    <a:pt x="410" y="112"/>
                  </a:lnTo>
                  <a:lnTo>
                    <a:pt x="411" y="115"/>
                  </a:lnTo>
                  <a:lnTo>
                    <a:pt x="413" y="116"/>
                  </a:lnTo>
                  <a:lnTo>
                    <a:pt x="417" y="116"/>
                  </a:lnTo>
                  <a:lnTo>
                    <a:pt x="420" y="116"/>
                  </a:lnTo>
                  <a:lnTo>
                    <a:pt x="423" y="117"/>
                  </a:lnTo>
                  <a:lnTo>
                    <a:pt x="437" y="121"/>
                  </a:lnTo>
                  <a:lnTo>
                    <a:pt x="451" y="125"/>
                  </a:lnTo>
                  <a:lnTo>
                    <a:pt x="451" y="125"/>
                  </a:lnTo>
                  <a:lnTo>
                    <a:pt x="452" y="124"/>
                  </a:lnTo>
                  <a:lnTo>
                    <a:pt x="453" y="122"/>
                  </a:lnTo>
                  <a:lnTo>
                    <a:pt x="453" y="121"/>
                  </a:lnTo>
                  <a:lnTo>
                    <a:pt x="453" y="121"/>
                  </a:lnTo>
                  <a:lnTo>
                    <a:pt x="453" y="121"/>
                  </a:lnTo>
                  <a:lnTo>
                    <a:pt x="455" y="126"/>
                  </a:lnTo>
                  <a:lnTo>
                    <a:pt x="456" y="136"/>
                  </a:lnTo>
                  <a:lnTo>
                    <a:pt x="458" y="141"/>
                  </a:lnTo>
                  <a:lnTo>
                    <a:pt x="459" y="142"/>
                  </a:lnTo>
                  <a:lnTo>
                    <a:pt x="459" y="140"/>
                  </a:lnTo>
                  <a:lnTo>
                    <a:pt x="458" y="138"/>
                  </a:lnTo>
                  <a:lnTo>
                    <a:pt x="458" y="135"/>
                  </a:lnTo>
                  <a:lnTo>
                    <a:pt x="458" y="132"/>
                  </a:lnTo>
                  <a:lnTo>
                    <a:pt x="458" y="130"/>
                  </a:lnTo>
                  <a:lnTo>
                    <a:pt x="462" y="124"/>
                  </a:lnTo>
                  <a:lnTo>
                    <a:pt x="467" y="120"/>
                  </a:lnTo>
                  <a:lnTo>
                    <a:pt x="472" y="116"/>
                  </a:lnTo>
                  <a:lnTo>
                    <a:pt x="473" y="115"/>
                  </a:lnTo>
                  <a:lnTo>
                    <a:pt x="474" y="113"/>
                  </a:lnTo>
                  <a:lnTo>
                    <a:pt x="476" y="113"/>
                  </a:lnTo>
                  <a:lnTo>
                    <a:pt x="477" y="112"/>
                  </a:lnTo>
                  <a:lnTo>
                    <a:pt x="478" y="111"/>
                  </a:lnTo>
                  <a:lnTo>
                    <a:pt x="479" y="110"/>
                  </a:lnTo>
                  <a:lnTo>
                    <a:pt x="479" y="109"/>
                  </a:lnTo>
                  <a:lnTo>
                    <a:pt x="479" y="108"/>
                  </a:lnTo>
                  <a:lnTo>
                    <a:pt x="478" y="108"/>
                  </a:lnTo>
                  <a:lnTo>
                    <a:pt x="478" y="109"/>
                  </a:lnTo>
                  <a:lnTo>
                    <a:pt x="477" y="109"/>
                  </a:lnTo>
                  <a:lnTo>
                    <a:pt x="474" y="112"/>
                  </a:lnTo>
                  <a:lnTo>
                    <a:pt x="472" y="113"/>
                  </a:lnTo>
                  <a:lnTo>
                    <a:pt x="467" y="115"/>
                  </a:lnTo>
                  <a:lnTo>
                    <a:pt x="462" y="115"/>
                  </a:lnTo>
                  <a:lnTo>
                    <a:pt x="458" y="113"/>
                  </a:lnTo>
                  <a:lnTo>
                    <a:pt x="457" y="113"/>
                  </a:lnTo>
                  <a:lnTo>
                    <a:pt x="457" y="112"/>
                  </a:lnTo>
                  <a:lnTo>
                    <a:pt x="458" y="111"/>
                  </a:lnTo>
                  <a:lnTo>
                    <a:pt x="458" y="110"/>
                  </a:lnTo>
                  <a:lnTo>
                    <a:pt x="459" y="109"/>
                  </a:lnTo>
                  <a:lnTo>
                    <a:pt x="460" y="108"/>
                  </a:lnTo>
                  <a:lnTo>
                    <a:pt x="464" y="106"/>
                  </a:lnTo>
                  <a:lnTo>
                    <a:pt x="468" y="104"/>
                  </a:lnTo>
                  <a:lnTo>
                    <a:pt x="473" y="104"/>
                  </a:lnTo>
                  <a:lnTo>
                    <a:pt x="476" y="105"/>
                  </a:lnTo>
                  <a:lnTo>
                    <a:pt x="479" y="107"/>
                  </a:lnTo>
                  <a:lnTo>
                    <a:pt x="480" y="109"/>
                  </a:lnTo>
                  <a:lnTo>
                    <a:pt x="481" y="112"/>
                  </a:lnTo>
                  <a:lnTo>
                    <a:pt x="483" y="116"/>
                  </a:lnTo>
                  <a:lnTo>
                    <a:pt x="485" y="118"/>
                  </a:lnTo>
                  <a:lnTo>
                    <a:pt x="490" y="121"/>
                  </a:lnTo>
                  <a:lnTo>
                    <a:pt x="500" y="124"/>
                  </a:lnTo>
                  <a:lnTo>
                    <a:pt x="506" y="125"/>
                  </a:lnTo>
                  <a:lnTo>
                    <a:pt x="511" y="123"/>
                  </a:lnTo>
                  <a:lnTo>
                    <a:pt x="517" y="120"/>
                  </a:lnTo>
                  <a:lnTo>
                    <a:pt x="522" y="117"/>
                  </a:lnTo>
                  <a:lnTo>
                    <a:pt x="528" y="115"/>
                  </a:lnTo>
                  <a:lnTo>
                    <a:pt x="534" y="113"/>
                  </a:lnTo>
                  <a:lnTo>
                    <a:pt x="537" y="115"/>
                  </a:lnTo>
                  <a:lnTo>
                    <a:pt x="540" y="118"/>
                  </a:lnTo>
                  <a:lnTo>
                    <a:pt x="543" y="121"/>
                  </a:lnTo>
                  <a:lnTo>
                    <a:pt x="545" y="125"/>
                  </a:lnTo>
                  <a:lnTo>
                    <a:pt x="545" y="128"/>
                  </a:lnTo>
                  <a:lnTo>
                    <a:pt x="544" y="131"/>
                  </a:lnTo>
                  <a:lnTo>
                    <a:pt x="544" y="132"/>
                  </a:lnTo>
                  <a:lnTo>
                    <a:pt x="544" y="132"/>
                  </a:lnTo>
                  <a:lnTo>
                    <a:pt x="547" y="133"/>
                  </a:lnTo>
                  <a:lnTo>
                    <a:pt x="549" y="132"/>
                  </a:lnTo>
                  <a:lnTo>
                    <a:pt x="550" y="130"/>
                  </a:lnTo>
                  <a:lnTo>
                    <a:pt x="550" y="122"/>
                  </a:lnTo>
                  <a:lnTo>
                    <a:pt x="551" y="121"/>
                  </a:lnTo>
                  <a:lnTo>
                    <a:pt x="554" y="118"/>
                  </a:lnTo>
                  <a:lnTo>
                    <a:pt x="563" y="115"/>
                  </a:lnTo>
                  <a:lnTo>
                    <a:pt x="566" y="112"/>
                  </a:lnTo>
                  <a:lnTo>
                    <a:pt x="567" y="110"/>
                  </a:lnTo>
                  <a:lnTo>
                    <a:pt x="567" y="108"/>
                  </a:lnTo>
                  <a:lnTo>
                    <a:pt x="565" y="107"/>
                  </a:lnTo>
                  <a:lnTo>
                    <a:pt x="563" y="106"/>
                  </a:lnTo>
                  <a:lnTo>
                    <a:pt x="561" y="106"/>
                  </a:lnTo>
                  <a:lnTo>
                    <a:pt x="559" y="104"/>
                  </a:lnTo>
                  <a:lnTo>
                    <a:pt x="559" y="103"/>
                  </a:lnTo>
                  <a:lnTo>
                    <a:pt x="560" y="102"/>
                  </a:lnTo>
                  <a:lnTo>
                    <a:pt x="561" y="102"/>
                  </a:lnTo>
                  <a:lnTo>
                    <a:pt x="563" y="102"/>
                  </a:lnTo>
                  <a:lnTo>
                    <a:pt x="564" y="101"/>
                  </a:lnTo>
                  <a:lnTo>
                    <a:pt x="565" y="101"/>
                  </a:lnTo>
                  <a:lnTo>
                    <a:pt x="565" y="101"/>
                  </a:lnTo>
                  <a:lnTo>
                    <a:pt x="560" y="98"/>
                  </a:lnTo>
                  <a:lnTo>
                    <a:pt x="555" y="96"/>
                  </a:lnTo>
                  <a:lnTo>
                    <a:pt x="549" y="94"/>
                  </a:lnTo>
                  <a:lnTo>
                    <a:pt x="545" y="91"/>
                  </a:lnTo>
                  <a:lnTo>
                    <a:pt x="544" y="91"/>
                  </a:lnTo>
                  <a:lnTo>
                    <a:pt x="545" y="90"/>
                  </a:lnTo>
                  <a:lnTo>
                    <a:pt x="546" y="89"/>
                  </a:lnTo>
                  <a:lnTo>
                    <a:pt x="548" y="89"/>
                  </a:lnTo>
                  <a:lnTo>
                    <a:pt x="549" y="87"/>
                  </a:lnTo>
                  <a:lnTo>
                    <a:pt x="550" y="86"/>
                  </a:lnTo>
                  <a:lnTo>
                    <a:pt x="550" y="85"/>
                  </a:lnTo>
                  <a:lnTo>
                    <a:pt x="549" y="85"/>
                  </a:lnTo>
                  <a:lnTo>
                    <a:pt x="548" y="84"/>
                  </a:lnTo>
                  <a:lnTo>
                    <a:pt x="545" y="83"/>
                  </a:lnTo>
                  <a:lnTo>
                    <a:pt x="545" y="82"/>
                  </a:lnTo>
                  <a:lnTo>
                    <a:pt x="545" y="78"/>
                  </a:lnTo>
                  <a:lnTo>
                    <a:pt x="548" y="74"/>
                  </a:lnTo>
                  <a:lnTo>
                    <a:pt x="551" y="70"/>
                  </a:lnTo>
                  <a:lnTo>
                    <a:pt x="555" y="68"/>
                  </a:lnTo>
                  <a:lnTo>
                    <a:pt x="554" y="67"/>
                  </a:lnTo>
                  <a:lnTo>
                    <a:pt x="554" y="67"/>
                  </a:lnTo>
                  <a:lnTo>
                    <a:pt x="552" y="62"/>
                  </a:lnTo>
                  <a:lnTo>
                    <a:pt x="552" y="56"/>
                  </a:lnTo>
                  <a:lnTo>
                    <a:pt x="553" y="51"/>
                  </a:lnTo>
                  <a:lnTo>
                    <a:pt x="554" y="46"/>
                  </a:lnTo>
                  <a:lnTo>
                    <a:pt x="555" y="41"/>
                  </a:lnTo>
                  <a:lnTo>
                    <a:pt x="559" y="44"/>
                  </a:lnTo>
                  <a:lnTo>
                    <a:pt x="567" y="50"/>
                  </a:lnTo>
                  <a:lnTo>
                    <a:pt x="570" y="53"/>
                  </a:lnTo>
                  <a:lnTo>
                    <a:pt x="572" y="57"/>
                  </a:lnTo>
                  <a:lnTo>
                    <a:pt x="572" y="59"/>
                  </a:lnTo>
                  <a:lnTo>
                    <a:pt x="568" y="62"/>
                  </a:lnTo>
                  <a:lnTo>
                    <a:pt x="565" y="64"/>
                  </a:lnTo>
                  <a:lnTo>
                    <a:pt x="561" y="67"/>
                  </a:lnTo>
                  <a:lnTo>
                    <a:pt x="563" y="69"/>
                  </a:lnTo>
                  <a:lnTo>
                    <a:pt x="565" y="75"/>
                  </a:lnTo>
                  <a:lnTo>
                    <a:pt x="566" y="80"/>
                  </a:lnTo>
                  <a:lnTo>
                    <a:pt x="567" y="87"/>
                  </a:lnTo>
                  <a:lnTo>
                    <a:pt x="568" y="92"/>
                  </a:lnTo>
                  <a:lnTo>
                    <a:pt x="568" y="96"/>
                  </a:lnTo>
                  <a:lnTo>
                    <a:pt x="568" y="98"/>
                  </a:lnTo>
                  <a:lnTo>
                    <a:pt x="569" y="99"/>
                  </a:lnTo>
                  <a:lnTo>
                    <a:pt x="570" y="99"/>
                  </a:lnTo>
                  <a:lnTo>
                    <a:pt x="573" y="99"/>
                  </a:lnTo>
                  <a:lnTo>
                    <a:pt x="574" y="100"/>
                  </a:lnTo>
                  <a:lnTo>
                    <a:pt x="575" y="100"/>
                  </a:lnTo>
                  <a:lnTo>
                    <a:pt x="576" y="101"/>
                  </a:lnTo>
                  <a:lnTo>
                    <a:pt x="582" y="104"/>
                  </a:lnTo>
                  <a:lnTo>
                    <a:pt x="587" y="109"/>
                  </a:lnTo>
                  <a:lnTo>
                    <a:pt x="587" y="111"/>
                  </a:lnTo>
                  <a:lnTo>
                    <a:pt x="587" y="116"/>
                  </a:lnTo>
                  <a:lnTo>
                    <a:pt x="588" y="118"/>
                  </a:lnTo>
                  <a:lnTo>
                    <a:pt x="589" y="118"/>
                  </a:lnTo>
                  <a:lnTo>
                    <a:pt x="590" y="116"/>
                  </a:lnTo>
                  <a:lnTo>
                    <a:pt x="591" y="113"/>
                  </a:lnTo>
                  <a:lnTo>
                    <a:pt x="592" y="110"/>
                  </a:lnTo>
                  <a:lnTo>
                    <a:pt x="593" y="107"/>
                  </a:lnTo>
                  <a:lnTo>
                    <a:pt x="594" y="104"/>
                  </a:lnTo>
                  <a:lnTo>
                    <a:pt x="596" y="103"/>
                  </a:lnTo>
                  <a:lnTo>
                    <a:pt x="599" y="104"/>
                  </a:lnTo>
                  <a:lnTo>
                    <a:pt x="602" y="107"/>
                  </a:lnTo>
                  <a:lnTo>
                    <a:pt x="604" y="111"/>
                  </a:lnTo>
                  <a:lnTo>
                    <a:pt x="606" y="115"/>
                  </a:lnTo>
                  <a:lnTo>
                    <a:pt x="606" y="116"/>
                  </a:lnTo>
                  <a:lnTo>
                    <a:pt x="603" y="116"/>
                  </a:lnTo>
                  <a:lnTo>
                    <a:pt x="602" y="116"/>
                  </a:lnTo>
                  <a:lnTo>
                    <a:pt x="602" y="116"/>
                  </a:lnTo>
                  <a:lnTo>
                    <a:pt x="602" y="117"/>
                  </a:lnTo>
                  <a:lnTo>
                    <a:pt x="607" y="124"/>
                  </a:lnTo>
                  <a:lnTo>
                    <a:pt x="614" y="131"/>
                  </a:lnTo>
                  <a:lnTo>
                    <a:pt x="615" y="131"/>
                  </a:lnTo>
                  <a:lnTo>
                    <a:pt x="615" y="130"/>
                  </a:lnTo>
                  <a:lnTo>
                    <a:pt x="616" y="129"/>
                  </a:lnTo>
                  <a:lnTo>
                    <a:pt x="616" y="129"/>
                  </a:lnTo>
                  <a:lnTo>
                    <a:pt x="617" y="129"/>
                  </a:lnTo>
                  <a:lnTo>
                    <a:pt x="617" y="129"/>
                  </a:lnTo>
                  <a:lnTo>
                    <a:pt x="618" y="130"/>
                  </a:lnTo>
                  <a:lnTo>
                    <a:pt x="618" y="129"/>
                  </a:lnTo>
                  <a:lnTo>
                    <a:pt x="617" y="128"/>
                  </a:lnTo>
                  <a:lnTo>
                    <a:pt x="617" y="126"/>
                  </a:lnTo>
                  <a:lnTo>
                    <a:pt x="617" y="125"/>
                  </a:lnTo>
                  <a:lnTo>
                    <a:pt x="617" y="124"/>
                  </a:lnTo>
                  <a:lnTo>
                    <a:pt x="619" y="118"/>
                  </a:lnTo>
                  <a:lnTo>
                    <a:pt x="621" y="111"/>
                  </a:lnTo>
                  <a:lnTo>
                    <a:pt x="623" y="105"/>
                  </a:lnTo>
                  <a:lnTo>
                    <a:pt x="626" y="99"/>
                  </a:lnTo>
                  <a:lnTo>
                    <a:pt x="630" y="95"/>
                  </a:lnTo>
                  <a:lnTo>
                    <a:pt x="634" y="94"/>
                  </a:lnTo>
                  <a:lnTo>
                    <a:pt x="637" y="94"/>
                  </a:lnTo>
                  <a:lnTo>
                    <a:pt x="641" y="96"/>
                  </a:lnTo>
                  <a:lnTo>
                    <a:pt x="645" y="98"/>
                  </a:lnTo>
                  <a:lnTo>
                    <a:pt x="648" y="101"/>
                  </a:lnTo>
                  <a:lnTo>
                    <a:pt x="649" y="101"/>
                  </a:lnTo>
                  <a:lnTo>
                    <a:pt x="648" y="102"/>
                  </a:lnTo>
                  <a:lnTo>
                    <a:pt x="646" y="103"/>
                  </a:lnTo>
                  <a:lnTo>
                    <a:pt x="645" y="105"/>
                  </a:lnTo>
                  <a:lnTo>
                    <a:pt x="645" y="106"/>
                  </a:lnTo>
                  <a:lnTo>
                    <a:pt x="645" y="106"/>
                  </a:lnTo>
                  <a:lnTo>
                    <a:pt x="646" y="107"/>
                  </a:lnTo>
                  <a:lnTo>
                    <a:pt x="647" y="107"/>
                  </a:lnTo>
                  <a:lnTo>
                    <a:pt x="648" y="107"/>
                  </a:lnTo>
                  <a:lnTo>
                    <a:pt x="649" y="107"/>
                  </a:lnTo>
                  <a:lnTo>
                    <a:pt x="650" y="108"/>
                  </a:lnTo>
                  <a:lnTo>
                    <a:pt x="651" y="108"/>
                  </a:lnTo>
                  <a:lnTo>
                    <a:pt x="653" y="112"/>
                  </a:lnTo>
                  <a:lnTo>
                    <a:pt x="655" y="117"/>
                  </a:lnTo>
                  <a:lnTo>
                    <a:pt x="656" y="122"/>
                  </a:lnTo>
                  <a:lnTo>
                    <a:pt x="656" y="128"/>
                  </a:lnTo>
                  <a:lnTo>
                    <a:pt x="656" y="133"/>
                  </a:lnTo>
                  <a:lnTo>
                    <a:pt x="654" y="137"/>
                  </a:lnTo>
                  <a:lnTo>
                    <a:pt x="650" y="140"/>
                  </a:lnTo>
                  <a:lnTo>
                    <a:pt x="645" y="143"/>
                  </a:lnTo>
                  <a:lnTo>
                    <a:pt x="644" y="143"/>
                  </a:lnTo>
                  <a:lnTo>
                    <a:pt x="643" y="142"/>
                  </a:lnTo>
                  <a:lnTo>
                    <a:pt x="641" y="139"/>
                  </a:lnTo>
                  <a:lnTo>
                    <a:pt x="641" y="138"/>
                  </a:lnTo>
                  <a:lnTo>
                    <a:pt x="640" y="136"/>
                  </a:lnTo>
                  <a:lnTo>
                    <a:pt x="639" y="135"/>
                  </a:lnTo>
                  <a:lnTo>
                    <a:pt x="634" y="134"/>
                  </a:lnTo>
                  <a:lnTo>
                    <a:pt x="631" y="133"/>
                  </a:lnTo>
                  <a:lnTo>
                    <a:pt x="629" y="134"/>
                  </a:lnTo>
                  <a:lnTo>
                    <a:pt x="629" y="135"/>
                  </a:lnTo>
                  <a:lnTo>
                    <a:pt x="631" y="138"/>
                  </a:lnTo>
                  <a:lnTo>
                    <a:pt x="635" y="140"/>
                  </a:lnTo>
                  <a:lnTo>
                    <a:pt x="639" y="143"/>
                  </a:lnTo>
                  <a:lnTo>
                    <a:pt x="643" y="145"/>
                  </a:lnTo>
                  <a:lnTo>
                    <a:pt x="642" y="145"/>
                  </a:lnTo>
                  <a:lnTo>
                    <a:pt x="641" y="145"/>
                  </a:lnTo>
                  <a:lnTo>
                    <a:pt x="640" y="144"/>
                  </a:lnTo>
                  <a:lnTo>
                    <a:pt x="639" y="143"/>
                  </a:lnTo>
                  <a:lnTo>
                    <a:pt x="638" y="143"/>
                  </a:lnTo>
                  <a:lnTo>
                    <a:pt x="637" y="143"/>
                  </a:lnTo>
                  <a:lnTo>
                    <a:pt x="635" y="143"/>
                  </a:lnTo>
                  <a:lnTo>
                    <a:pt x="636" y="143"/>
                  </a:lnTo>
                  <a:lnTo>
                    <a:pt x="636" y="144"/>
                  </a:lnTo>
                  <a:lnTo>
                    <a:pt x="637" y="144"/>
                  </a:lnTo>
                  <a:lnTo>
                    <a:pt x="638" y="145"/>
                  </a:lnTo>
                  <a:lnTo>
                    <a:pt x="638" y="146"/>
                  </a:lnTo>
                  <a:lnTo>
                    <a:pt x="636" y="147"/>
                  </a:lnTo>
                  <a:lnTo>
                    <a:pt x="634" y="146"/>
                  </a:lnTo>
                  <a:lnTo>
                    <a:pt x="632" y="146"/>
                  </a:lnTo>
                  <a:lnTo>
                    <a:pt x="631" y="145"/>
                  </a:lnTo>
                  <a:lnTo>
                    <a:pt x="630" y="144"/>
                  </a:lnTo>
                  <a:lnTo>
                    <a:pt x="629" y="142"/>
                  </a:lnTo>
                  <a:lnTo>
                    <a:pt x="629" y="142"/>
                  </a:lnTo>
                  <a:lnTo>
                    <a:pt x="629" y="140"/>
                  </a:lnTo>
                  <a:lnTo>
                    <a:pt x="628" y="140"/>
                  </a:lnTo>
                  <a:lnTo>
                    <a:pt x="627" y="140"/>
                  </a:lnTo>
                  <a:lnTo>
                    <a:pt x="624" y="145"/>
                  </a:lnTo>
                  <a:lnTo>
                    <a:pt x="621" y="150"/>
                  </a:lnTo>
                  <a:lnTo>
                    <a:pt x="619" y="156"/>
                  </a:lnTo>
                  <a:lnTo>
                    <a:pt x="616" y="160"/>
                  </a:lnTo>
                  <a:lnTo>
                    <a:pt x="615" y="161"/>
                  </a:lnTo>
                  <a:lnTo>
                    <a:pt x="614" y="161"/>
                  </a:lnTo>
                  <a:lnTo>
                    <a:pt x="616" y="161"/>
                  </a:lnTo>
                  <a:lnTo>
                    <a:pt x="617" y="162"/>
                  </a:lnTo>
                  <a:lnTo>
                    <a:pt x="618" y="162"/>
                  </a:lnTo>
                  <a:lnTo>
                    <a:pt x="619" y="163"/>
                  </a:lnTo>
                  <a:lnTo>
                    <a:pt x="620" y="164"/>
                  </a:lnTo>
                  <a:lnTo>
                    <a:pt x="620" y="167"/>
                  </a:lnTo>
                  <a:lnTo>
                    <a:pt x="619" y="170"/>
                  </a:lnTo>
                  <a:lnTo>
                    <a:pt x="617" y="174"/>
                  </a:lnTo>
                  <a:lnTo>
                    <a:pt x="613" y="178"/>
                  </a:lnTo>
                  <a:lnTo>
                    <a:pt x="610" y="180"/>
                  </a:lnTo>
                  <a:lnTo>
                    <a:pt x="607" y="181"/>
                  </a:lnTo>
                  <a:lnTo>
                    <a:pt x="606" y="181"/>
                  </a:lnTo>
                  <a:lnTo>
                    <a:pt x="605" y="180"/>
                  </a:lnTo>
                  <a:lnTo>
                    <a:pt x="604" y="179"/>
                  </a:lnTo>
                  <a:lnTo>
                    <a:pt x="603" y="179"/>
                  </a:lnTo>
                  <a:lnTo>
                    <a:pt x="602" y="179"/>
                  </a:lnTo>
                  <a:lnTo>
                    <a:pt x="602" y="179"/>
                  </a:lnTo>
                  <a:lnTo>
                    <a:pt x="603" y="180"/>
                  </a:lnTo>
                  <a:lnTo>
                    <a:pt x="604" y="181"/>
                  </a:lnTo>
                  <a:lnTo>
                    <a:pt x="605" y="181"/>
                  </a:lnTo>
                  <a:lnTo>
                    <a:pt x="605" y="182"/>
                  </a:lnTo>
                  <a:lnTo>
                    <a:pt x="603" y="181"/>
                  </a:lnTo>
                  <a:lnTo>
                    <a:pt x="600" y="180"/>
                  </a:lnTo>
                  <a:lnTo>
                    <a:pt x="598" y="179"/>
                  </a:lnTo>
                  <a:lnTo>
                    <a:pt x="596" y="179"/>
                  </a:lnTo>
                  <a:lnTo>
                    <a:pt x="595" y="180"/>
                  </a:lnTo>
                  <a:lnTo>
                    <a:pt x="595" y="181"/>
                  </a:lnTo>
                  <a:lnTo>
                    <a:pt x="595" y="182"/>
                  </a:lnTo>
                  <a:lnTo>
                    <a:pt x="595" y="183"/>
                  </a:lnTo>
                  <a:lnTo>
                    <a:pt x="595" y="184"/>
                  </a:lnTo>
                  <a:lnTo>
                    <a:pt x="596" y="185"/>
                  </a:lnTo>
                  <a:lnTo>
                    <a:pt x="596" y="186"/>
                  </a:lnTo>
                  <a:lnTo>
                    <a:pt x="595" y="188"/>
                  </a:lnTo>
                  <a:lnTo>
                    <a:pt x="594" y="188"/>
                  </a:lnTo>
                  <a:lnTo>
                    <a:pt x="593" y="189"/>
                  </a:lnTo>
                  <a:lnTo>
                    <a:pt x="580" y="189"/>
                  </a:lnTo>
                  <a:lnTo>
                    <a:pt x="577" y="188"/>
                  </a:lnTo>
                  <a:lnTo>
                    <a:pt x="577" y="188"/>
                  </a:lnTo>
                  <a:lnTo>
                    <a:pt x="576" y="189"/>
                  </a:lnTo>
                  <a:lnTo>
                    <a:pt x="575" y="189"/>
                  </a:lnTo>
                  <a:lnTo>
                    <a:pt x="575" y="189"/>
                  </a:lnTo>
                  <a:lnTo>
                    <a:pt x="575" y="190"/>
                  </a:lnTo>
                  <a:lnTo>
                    <a:pt x="579" y="192"/>
                  </a:lnTo>
                  <a:lnTo>
                    <a:pt x="583" y="193"/>
                  </a:lnTo>
                  <a:lnTo>
                    <a:pt x="588" y="194"/>
                  </a:lnTo>
                  <a:lnTo>
                    <a:pt x="592" y="197"/>
                  </a:lnTo>
                  <a:lnTo>
                    <a:pt x="592" y="198"/>
                  </a:lnTo>
                  <a:lnTo>
                    <a:pt x="591" y="199"/>
                  </a:lnTo>
                  <a:lnTo>
                    <a:pt x="589" y="200"/>
                  </a:lnTo>
                  <a:lnTo>
                    <a:pt x="588" y="200"/>
                  </a:lnTo>
                  <a:lnTo>
                    <a:pt x="587" y="201"/>
                  </a:lnTo>
                  <a:lnTo>
                    <a:pt x="586" y="201"/>
                  </a:lnTo>
                  <a:lnTo>
                    <a:pt x="581" y="203"/>
                  </a:lnTo>
                  <a:lnTo>
                    <a:pt x="577" y="204"/>
                  </a:lnTo>
                  <a:lnTo>
                    <a:pt x="572" y="206"/>
                  </a:lnTo>
                  <a:lnTo>
                    <a:pt x="568" y="208"/>
                  </a:lnTo>
                  <a:lnTo>
                    <a:pt x="568" y="209"/>
                  </a:lnTo>
                  <a:lnTo>
                    <a:pt x="569" y="209"/>
                  </a:lnTo>
                  <a:lnTo>
                    <a:pt x="570" y="209"/>
                  </a:lnTo>
                  <a:lnTo>
                    <a:pt x="572" y="210"/>
                  </a:lnTo>
                  <a:lnTo>
                    <a:pt x="572" y="210"/>
                  </a:lnTo>
                  <a:lnTo>
                    <a:pt x="573" y="211"/>
                  </a:lnTo>
                  <a:lnTo>
                    <a:pt x="573" y="211"/>
                  </a:lnTo>
                  <a:lnTo>
                    <a:pt x="572" y="212"/>
                  </a:lnTo>
                  <a:lnTo>
                    <a:pt x="571" y="213"/>
                  </a:lnTo>
                  <a:lnTo>
                    <a:pt x="569" y="213"/>
                  </a:lnTo>
                  <a:lnTo>
                    <a:pt x="568" y="213"/>
                  </a:lnTo>
                  <a:lnTo>
                    <a:pt x="567" y="214"/>
                  </a:lnTo>
                  <a:lnTo>
                    <a:pt x="566" y="214"/>
                  </a:lnTo>
                  <a:lnTo>
                    <a:pt x="565" y="215"/>
                  </a:lnTo>
                  <a:lnTo>
                    <a:pt x="565" y="216"/>
                  </a:lnTo>
                  <a:lnTo>
                    <a:pt x="565" y="216"/>
                  </a:lnTo>
                  <a:lnTo>
                    <a:pt x="566" y="217"/>
                  </a:lnTo>
                  <a:lnTo>
                    <a:pt x="567" y="217"/>
                  </a:lnTo>
                  <a:lnTo>
                    <a:pt x="568" y="217"/>
                  </a:lnTo>
                  <a:lnTo>
                    <a:pt x="568" y="218"/>
                  </a:lnTo>
                  <a:lnTo>
                    <a:pt x="568" y="218"/>
                  </a:lnTo>
                  <a:lnTo>
                    <a:pt x="567" y="220"/>
                  </a:lnTo>
                  <a:lnTo>
                    <a:pt x="565" y="222"/>
                  </a:lnTo>
                  <a:lnTo>
                    <a:pt x="562" y="224"/>
                  </a:lnTo>
                  <a:lnTo>
                    <a:pt x="560" y="227"/>
                  </a:lnTo>
                  <a:lnTo>
                    <a:pt x="556" y="232"/>
                  </a:lnTo>
                  <a:lnTo>
                    <a:pt x="553" y="239"/>
                  </a:lnTo>
                  <a:lnTo>
                    <a:pt x="553" y="240"/>
                  </a:lnTo>
                  <a:lnTo>
                    <a:pt x="554" y="241"/>
                  </a:lnTo>
                  <a:lnTo>
                    <a:pt x="555" y="241"/>
                  </a:lnTo>
                  <a:lnTo>
                    <a:pt x="555" y="241"/>
                  </a:lnTo>
                  <a:lnTo>
                    <a:pt x="556" y="257"/>
                  </a:lnTo>
                  <a:lnTo>
                    <a:pt x="558" y="274"/>
                  </a:lnTo>
                  <a:lnTo>
                    <a:pt x="559" y="273"/>
                  </a:lnTo>
                  <a:lnTo>
                    <a:pt x="559" y="270"/>
                  </a:lnTo>
                  <a:lnTo>
                    <a:pt x="560" y="269"/>
                  </a:lnTo>
                  <a:lnTo>
                    <a:pt x="563" y="268"/>
                  </a:lnTo>
                  <a:lnTo>
                    <a:pt x="566" y="268"/>
                  </a:lnTo>
                  <a:lnTo>
                    <a:pt x="569" y="269"/>
                  </a:lnTo>
                  <a:lnTo>
                    <a:pt x="570" y="270"/>
                  </a:lnTo>
                  <a:lnTo>
                    <a:pt x="570" y="271"/>
                  </a:lnTo>
                  <a:lnTo>
                    <a:pt x="571" y="272"/>
                  </a:lnTo>
                  <a:lnTo>
                    <a:pt x="571" y="274"/>
                  </a:lnTo>
                  <a:lnTo>
                    <a:pt x="572" y="275"/>
                  </a:lnTo>
                  <a:lnTo>
                    <a:pt x="574" y="281"/>
                  </a:lnTo>
                  <a:lnTo>
                    <a:pt x="577" y="288"/>
                  </a:lnTo>
                  <a:lnTo>
                    <a:pt x="579" y="294"/>
                  </a:lnTo>
                  <a:lnTo>
                    <a:pt x="578" y="295"/>
                  </a:lnTo>
                  <a:lnTo>
                    <a:pt x="578" y="297"/>
                  </a:lnTo>
                  <a:lnTo>
                    <a:pt x="576" y="298"/>
                  </a:lnTo>
                  <a:lnTo>
                    <a:pt x="574" y="300"/>
                  </a:lnTo>
                  <a:lnTo>
                    <a:pt x="574" y="301"/>
                  </a:lnTo>
                  <a:lnTo>
                    <a:pt x="574" y="302"/>
                  </a:lnTo>
                  <a:lnTo>
                    <a:pt x="574" y="302"/>
                  </a:lnTo>
                  <a:lnTo>
                    <a:pt x="576" y="302"/>
                  </a:lnTo>
                  <a:lnTo>
                    <a:pt x="577" y="302"/>
                  </a:lnTo>
                  <a:lnTo>
                    <a:pt x="579" y="299"/>
                  </a:lnTo>
                  <a:lnTo>
                    <a:pt x="580" y="299"/>
                  </a:lnTo>
                  <a:lnTo>
                    <a:pt x="587" y="297"/>
                  </a:lnTo>
                  <a:lnTo>
                    <a:pt x="594" y="295"/>
                  </a:lnTo>
                  <a:lnTo>
                    <a:pt x="597" y="295"/>
                  </a:lnTo>
                  <a:lnTo>
                    <a:pt x="599" y="296"/>
                  </a:lnTo>
                  <a:lnTo>
                    <a:pt x="601" y="297"/>
                  </a:lnTo>
                  <a:lnTo>
                    <a:pt x="603" y="298"/>
                  </a:lnTo>
                  <a:lnTo>
                    <a:pt x="606" y="299"/>
                  </a:lnTo>
                  <a:lnTo>
                    <a:pt x="610" y="300"/>
                  </a:lnTo>
                  <a:lnTo>
                    <a:pt x="615" y="301"/>
                  </a:lnTo>
                  <a:lnTo>
                    <a:pt x="619" y="302"/>
                  </a:lnTo>
                  <a:lnTo>
                    <a:pt x="624" y="304"/>
                  </a:lnTo>
                  <a:lnTo>
                    <a:pt x="626" y="306"/>
                  </a:lnTo>
                  <a:lnTo>
                    <a:pt x="628" y="308"/>
                  </a:lnTo>
                  <a:lnTo>
                    <a:pt x="630" y="310"/>
                  </a:lnTo>
                  <a:lnTo>
                    <a:pt x="631" y="313"/>
                  </a:lnTo>
                  <a:lnTo>
                    <a:pt x="634" y="316"/>
                  </a:lnTo>
                  <a:lnTo>
                    <a:pt x="634" y="316"/>
                  </a:lnTo>
                  <a:lnTo>
                    <a:pt x="634" y="315"/>
                  </a:lnTo>
                  <a:lnTo>
                    <a:pt x="642" y="317"/>
                  </a:lnTo>
                  <a:lnTo>
                    <a:pt x="656" y="323"/>
                  </a:lnTo>
                  <a:lnTo>
                    <a:pt x="663" y="326"/>
                  </a:lnTo>
                  <a:lnTo>
                    <a:pt x="664" y="327"/>
                  </a:lnTo>
                  <a:lnTo>
                    <a:pt x="664" y="328"/>
                  </a:lnTo>
                  <a:lnTo>
                    <a:pt x="663" y="328"/>
                  </a:lnTo>
                  <a:lnTo>
                    <a:pt x="662" y="330"/>
                  </a:lnTo>
                  <a:lnTo>
                    <a:pt x="661" y="332"/>
                  </a:lnTo>
                  <a:lnTo>
                    <a:pt x="661" y="333"/>
                  </a:lnTo>
                  <a:lnTo>
                    <a:pt x="661" y="333"/>
                  </a:lnTo>
                  <a:lnTo>
                    <a:pt x="669" y="333"/>
                  </a:lnTo>
                  <a:lnTo>
                    <a:pt x="676" y="332"/>
                  </a:lnTo>
                  <a:lnTo>
                    <a:pt x="684" y="331"/>
                  </a:lnTo>
                  <a:lnTo>
                    <a:pt x="691" y="331"/>
                  </a:lnTo>
                  <a:lnTo>
                    <a:pt x="698" y="332"/>
                  </a:lnTo>
                  <a:lnTo>
                    <a:pt x="701" y="335"/>
                  </a:lnTo>
                  <a:lnTo>
                    <a:pt x="702" y="340"/>
                  </a:lnTo>
                  <a:lnTo>
                    <a:pt x="703" y="346"/>
                  </a:lnTo>
                  <a:lnTo>
                    <a:pt x="703" y="352"/>
                  </a:lnTo>
                  <a:lnTo>
                    <a:pt x="703" y="359"/>
                  </a:lnTo>
                  <a:lnTo>
                    <a:pt x="704" y="364"/>
                  </a:lnTo>
                  <a:lnTo>
                    <a:pt x="704" y="367"/>
                  </a:lnTo>
                  <a:lnTo>
                    <a:pt x="706" y="374"/>
                  </a:lnTo>
                  <a:lnTo>
                    <a:pt x="708" y="378"/>
                  </a:lnTo>
                  <a:lnTo>
                    <a:pt x="710" y="380"/>
                  </a:lnTo>
                  <a:lnTo>
                    <a:pt x="712" y="381"/>
                  </a:lnTo>
                  <a:lnTo>
                    <a:pt x="715" y="381"/>
                  </a:lnTo>
                  <a:lnTo>
                    <a:pt x="717" y="382"/>
                  </a:lnTo>
                  <a:lnTo>
                    <a:pt x="720" y="383"/>
                  </a:lnTo>
                  <a:lnTo>
                    <a:pt x="724" y="385"/>
                  </a:lnTo>
                  <a:lnTo>
                    <a:pt x="730" y="388"/>
                  </a:lnTo>
                  <a:lnTo>
                    <a:pt x="732" y="391"/>
                  </a:lnTo>
                  <a:lnTo>
                    <a:pt x="733" y="394"/>
                  </a:lnTo>
                  <a:lnTo>
                    <a:pt x="733" y="396"/>
                  </a:lnTo>
                  <a:lnTo>
                    <a:pt x="733" y="395"/>
                  </a:lnTo>
                  <a:lnTo>
                    <a:pt x="737" y="396"/>
                  </a:lnTo>
                  <a:lnTo>
                    <a:pt x="741" y="398"/>
                  </a:lnTo>
                  <a:lnTo>
                    <a:pt x="744" y="400"/>
                  </a:lnTo>
                  <a:lnTo>
                    <a:pt x="746" y="402"/>
                  </a:lnTo>
                  <a:lnTo>
                    <a:pt x="747" y="402"/>
                  </a:lnTo>
                  <a:lnTo>
                    <a:pt x="747" y="404"/>
                  </a:lnTo>
                  <a:lnTo>
                    <a:pt x="748" y="405"/>
                  </a:lnTo>
                  <a:lnTo>
                    <a:pt x="749" y="406"/>
                  </a:lnTo>
                  <a:lnTo>
                    <a:pt x="749" y="406"/>
                  </a:lnTo>
                  <a:lnTo>
                    <a:pt x="749" y="406"/>
                  </a:lnTo>
                  <a:lnTo>
                    <a:pt x="747" y="401"/>
                  </a:lnTo>
                  <a:lnTo>
                    <a:pt x="744" y="397"/>
                  </a:lnTo>
                  <a:lnTo>
                    <a:pt x="741" y="393"/>
                  </a:lnTo>
                  <a:lnTo>
                    <a:pt x="741" y="391"/>
                  </a:lnTo>
                  <a:lnTo>
                    <a:pt x="742" y="389"/>
                  </a:lnTo>
                  <a:lnTo>
                    <a:pt x="744" y="387"/>
                  </a:lnTo>
                  <a:lnTo>
                    <a:pt x="745" y="387"/>
                  </a:lnTo>
                  <a:lnTo>
                    <a:pt x="747" y="389"/>
                  </a:lnTo>
                  <a:lnTo>
                    <a:pt x="750" y="394"/>
                  </a:lnTo>
                  <a:lnTo>
                    <a:pt x="752" y="396"/>
                  </a:lnTo>
                  <a:lnTo>
                    <a:pt x="753" y="396"/>
                  </a:lnTo>
                  <a:lnTo>
                    <a:pt x="753" y="395"/>
                  </a:lnTo>
                  <a:lnTo>
                    <a:pt x="754" y="394"/>
                  </a:lnTo>
                  <a:lnTo>
                    <a:pt x="754" y="391"/>
                  </a:lnTo>
                  <a:lnTo>
                    <a:pt x="753" y="389"/>
                  </a:lnTo>
                  <a:lnTo>
                    <a:pt x="752" y="388"/>
                  </a:lnTo>
                  <a:lnTo>
                    <a:pt x="751" y="388"/>
                  </a:lnTo>
                  <a:lnTo>
                    <a:pt x="750" y="387"/>
                  </a:lnTo>
                  <a:lnTo>
                    <a:pt x="749" y="386"/>
                  </a:lnTo>
                  <a:lnTo>
                    <a:pt x="749" y="386"/>
                  </a:lnTo>
                  <a:lnTo>
                    <a:pt x="748" y="385"/>
                  </a:lnTo>
                  <a:lnTo>
                    <a:pt x="749" y="382"/>
                  </a:lnTo>
                  <a:lnTo>
                    <a:pt x="751" y="380"/>
                  </a:lnTo>
                  <a:lnTo>
                    <a:pt x="752" y="378"/>
                  </a:lnTo>
                  <a:lnTo>
                    <a:pt x="753" y="375"/>
                  </a:lnTo>
                  <a:lnTo>
                    <a:pt x="752" y="373"/>
                  </a:lnTo>
                  <a:lnTo>
                    <a:pt x="750" y="370"/>
                  </a:lnTo>
                  <a:lnTo>
                    <a:pt x="747" y="367"/>
                  </a:lnTo>
                  <a:lnTo>
                    <a:pt x="745" y="364"/>
                  </a:lnTo>
                  <a:lnTo>
                    <a:pt x="743" y="362"/>
                  </a:lnTo>
                  <a:lnTo>
                    <a:pt x="742" y="358"/>
                  </a:lnTo>
                  <a:lnTo>
                    <a:pt x="741" y="353"/>
                  </a:lnTo>
                  <a:lnTo>
                    <a:pt x="740" y="349"/>
                  </a:lnTo>
                  <a:lnTo>
                    <a:pt x="739" y="344"/>
                  </a:lnTo>
                  <a:lnTo>
                    <a:pt x="737" y="341"/>
                  </a:lnTo>
                  <a:lnTo>
                    <a:pt x="732" y="337"/>
                  </a:lnTo>
                  <a:lnTo>
                    <a:pt x="726" y="333"/>
                  </a:lnTo>
                  <a:lnTo>
                    <a:pt x="726" y="332"/>
                  </a:lnTo>
                  <a:lnTo>
                    <a:pt x="727" y="332"/>
                  </a:lnTo>
                  <a:lnTo>
                    <a:pt x="728" y="332"/>
                  </a:lnTo>
                  <a:lnTo>
                    <a:pt x="735" y="328"/>
                  </a:lnTo>
                  <a:lnTo>
                    <a:pt x="741" y="324"/>
                  </a:lnTo>
                  <a:lnTo>
                    <a:pt x="746" y="319"/>
                  </a:lnTo>
                  <a:lnTo>
                    <a:pt x="750" y="313"/>
                  </a:lnTo>
                  <a:lnTo>
                    <a:pt x="753" y="306"/>
                  </a:lnTo>
                  <a:lnTo>
                    <a:pt x="753" y="299"/>
                  </a:lnTo>
                  <a:lnTo>
                    <a:pt x="752" y="290"/>
                  </a:lnTo>
                  <a:lnTo>
                    <a:pt x="748" y="283"/>
                  </a:lnTo>
                  <a:lnTo>
                    <a:pt x="745" y="276"/>
                  </a:lnTo>
                  <a:lnTo>
                    <a:pt x="741" y="272"/>
                  </a:lnTo>
                  <a:lnTo>
                    <a:pt x="738" y="270"/>
                  </a:lnTo>
                  <a:lnTo>
                    <a:pt x="736" y="269"/>
                  </a:lnTo>
                  <a:lnTo>
                    <a:pt x="733" y="269"/>
                  </a:lnTo>
                  <a:lnTo>
                    <a:pt x="730" y="268"/>
                  </a:lnTo>
                  <a:lnTo>
                    <a:pt x="725" y="266"/>
                  </a:lnTo>
                  <a:lnTo>
                    <a:pt x="720" y="262"/>
                  </a:lnTo>
                  <a:lnTo>
                    <a:pt x="719" y="259"/>
                  </a:lnTo>
                  <a:lnTo>
                    <a:pt x="719" y="255"/>
                  </a:lnTo>
                  <a:lnTo>
                    <a:pt x="720" y="250"/>
                  </a:lnTo>
                  <a:lnTo>
                    <a:pt x="723" y="245"/>
                  </a:lnTo>
                  <a:lnTo>
                    <a:pt x="725" y="241"/>
                  </a:lnTo>
                  <a:lnTo>
                    <a:pt x="726" y="236"/>
                  </a:lnTo>
                  <a:lnTo>
                    <a:pt x="726" y="235"/>
                  </a:lnTo>
                  <a:lnTo>
                    <a:pt x="725" y="235"/>
                  </a:lnTo>
                  <a:lnTo>
                    <a:pt x="725" y="236"/>
                  </a:lnTo>
                  <a:lnTo>
                    <a:pt x="724" y="236"/>
                  </a:lnTo>
                  <a:lnTo>
                    <a:pt x="723" y="236"/>
                  </a:lnTo>
                  <a:lnTo>
                    <a:pt x="722" y="236"/>
                  </a:lnTo>
                  <a:lnTo>
                    <a:pt x="722" y="235"/>
                  </a:lnTo>
                  <a:lnTo>
                    <a:pt x="722" y="233"/>
                  </a:lnTo>
                  <a:lnTo>
                    <a:pt x="722" y="232"/>
                  </a:lnTo>
                  <a:lnTo>
                    <a:pt x="722" y="229"/>
                  </a:lnTo>
                  <a:lnTo>
                    <a:pt x="722" y="228"/>
                  </a:lnTo>
                  <a:lnTo>
                    <a:pt x="720" y="227"/>
                  </a:lnTo>
                  <a:lnTo>
                    <a:pt x="717" y="227"/>
                  </a:lnTo>
                  <a:lnTo>
                    <a:pt x="715" y="226"/>
                  </a:lnTo>
                  <a:lnTo>
                    <a:pt x="713" y="225"/>
                  </a:lnTo>
                  <a:lnTo>
                    <a:pt x="713" y="222"/>
                  </a:lnTo>
                  <a:lnTo>
                    <a:pt x="715" y="218"/>
                  </a:lnTo>
                  <a:lnTo>
                    <a:pt x="716" y="215"/>
                  </a:lnTo>
                  <a:lnTo>
                    <a:pt x="716" y="212"/>
                  </a:lnTo>
                  <a:lnTo>
                    <a:pt x="715" y="208"/>
                  </a:lnTo>
                  <a:lnTo>
                    <a:pt x="710" y="203"/>
                  </a:lnTo>
                  <a:lnTo>
                    <a:pt x="708" y="202"/>
                  </a:lnTo>
                  <a:lnTo>
                    <a:pt x="706" y="201"/>
                  </a:lnTo>
                  <a:lnTo>
                    <a:pt x="706" y="200"/>
                  </a:lnTo>
                  <a:lnTo>
                    <a:pt x="707" y="198"/>
                  </a:lnTo>
                  <a:lnTo>
                    <a:pt x="710" y="195"/>
                  </a:lnTo>
                  <a:lnTo>
                    <a:pt x="711" y="195"/>
                  </a:lnTo>
                  <a:lnTo>
                    <a:pt x="711" y="195"/>
                  </a:lnTo>
                  <a:lnTo>
                    <a:pt x="711" y="195"/>
                  </a:lnTo>
                  <a:lnTo>
                    <a:pt x="728" y="198"/>
                  </a:lnTo>
                  <a:lnTo>
                    <a:pt x="728" y="198"/>
                  </a:lnTo>
                  <a:lnTo>
                    <a:pt x="727" y="199"/>
                  </a:lnTo>
                  <a:lnTo>
                    <a:pt x="727" y="199"/>
                  </a:lnTo>
                  <a:lnTo>
                    <a:pt x="726" y="200"/>
                  </a:lnTo>
                  <a:lnTo>
                    <a:pt x="732" y="198"/>
                  </a:lnTo>
                  <a:lnTo>
                    <a:pt x="737" y="194"/>
                  </a:lnTo>
                  <a:lnTo>
                    <a:pt x="743" y="192"/>
                  </a:lnTo>
                  <a:lnTo>
                    <a:pt x="744" y="192"/>
                  </a:lnTo>
                  <a:lnTo>
                    <a:pt x="746" y="192"/>
                  </a:lnTo>
                  <a:lnTo>
                    <a:pt x="748" y="194"/>
                  </a:lnTo>
                  <a:lnTo>
                    <a:pt x="749" y="195"/>
                  </a:lnTo>
                  <a:lnTo>
                    <a:pt x="755" y="198"/>
                  </a:lnTo>
                  <a:lnTo>
                    <a:pt x="762" y="201"/>
                  </a:lnTo>
                  <a:lnTo>
                    <a:pt x="762" y="203"/>
                  </a:lnTo>
                  <a:lnTo>
                    <a:pt x="761" y="204"/>
                  </a:lnTo>
                  <a:lnTo>
                    <a:pt x="761" y="204"/>
                  </a:lnTo>
                  <a:lnTo>
                    <a:pt x="762" y="204"/>
                  </a:lnTo>
                  <a:lnTo>
                    <a:pt x="764" y="204"/>
                  </a:lnTo>
                  <a:lnTo>
                    <a:pt x="765" y="203"/>
                  </a:lnTo>
                  <a:lnTo>
                    <a:pt x="767" y="203"/>
                  </a:lnTo>
                  <a:lnTo>
                    <a:pt x="768" y="205"/>
                  </a:lnTo>
                  <a:lnTo>
                    <a:pt x="768" y="206"/>
                  </a:lnTo>
                  <a:lnTo>
                    <a:pt x="769" y="207"/>
                  </a:lnTo>
                  <a:lnTo>
                    <a:pt x="769" y="208"/>
                  </a:lnTo>
                  <a:lnTo>
                    <a:pt x="769" y="209"/>
                  </a:lnTo>
                  <a:lnTo>
                    <a:pt x="770" y="210"/>
                  </a:lnTo>
                  <a:lnTo>
                    <a:pt x="773" y="211"/>
                  </a:lnTo>
                  <a:lnTo>
                    <a:pt x="777" y="210"/>
                  </a:lnTo>
                  <a:lnTo>
                    <a:pt x="780" y="209"/>
                  </a:lnTo>
                  <a:lnTo>
                    <a:pt x="783" y="208"/>
                  </a:lnTo>
                  <a:lnTo>
                    <a:pt x="786" y="208"/>
                  </a:lnTo>
                  <a:lnTo>
                    <a:pt x="789" y="208"/>
                  </a:lnTo>
                  <a:lnTo>
                    <a:pt x="792" y="209"/>
                  </a:lnTo>
                  <a:lnTo>
                    <a:pt x="794" y="212"/>
                  </a:lnTo>
                  <a:lnTo>
                    <a:pt x="795" y="217"/>
                  </a:lnTo>
                  <a:lnTo>
                    <a:pt x="795" y="223"/>
                  </a:lnTo>
                  <a:lnTo>
                    <a:pt x="795" y="225"/>
                  </a:lnTo>
                  <a:lnTo>
                    <a:pt x="793" y="226"/>
                  </a:lnTo>
                  <a:lnTo>
                    <a:pt x="790" y="226"/>
                  </a:lnTo>
                  <a:lnTo>
                    <a:pt x="787" y="225"/>
                  </a:lnTo>
                  <a:lnTo>
                    <a:pt x="783" y="225"/>
                  </a:lnTo>
                  <a:lnTo>
                    <a:pt x="783" y="226"/>
                  </a:lnTo>
                  <a:lnTo>
                    <a:pt x="786" y="232"/>
                  </a:lnTo>
                  <a:lnTo>
                    <a:pt x="789" y="235"/>
                  </a:lnTo>
                  <a:lnTo>
                    <a:pt x="793" y="236"/>
                  </a:lnTo>
                  <a:lnTo>
                    <a:pt x="796" y="236"/>
                  </a:lnTo>
                  <a:lnTo>
                    <a:pt x="805" y="235"/>
                  </a:lnTo>
                  <a:lnTo>
                    <a:pt x="809" y="235"/>
                  </a:lnTo>
                  <a:lnTo>
                    <a:pt x="813" y="237"/>
                  </a:lnTo>
                  <a:lnTo>
                    <a:pt x="817" y="240"/>
                  </a:lnTo>
                  <a:lnTo>
                    <a:pt x="820" y="245"/>
                  </a:lnTo>
                  <a:lnTo>
                    <a:pt x="820" y="249"/>
                  </a:lnTo>
                  <a:lnTo>
                    <a:pt x="818" y="253"/>
                  </a:lnTo>
                  <a:lnTo>
                    <a:pt x="816" y="257"/>
                  </a:lnTo>
                  <a:lnTo>
                    <a:pt x="815" y="261"/>
                  </a:lnTo>
                  <a:lnTo>
                    <a:pt x="816" y="261"/>
                  </a:lnTo>
                  <a:lnTo>
                    <a:pt x="817" y="261"/>
                  </a:lnTo>
                  <a:lnTo>
                    <a:pt x="818" y="260"/>
                  </a:lnTo>
                  <a:lnTo>
                    <a:pt x="819" y="259"/>
                  </a:lnTo>
                  <a:lnTo>
                    <a:pt x="820" y="258"/>
                  </a:lnTo>
                  <a:lnTo>
                    <a:pt x="821" y="257"/>
                  </a:lnTo>
                  <a:lnTo>
                    <a:pt x="822" y="255"/>
                  </a:lnTo>
                  <a:lnTo>
                    <a:pt x="822" y="253"/>
                  </a:lnTo>
                  <a:lnTo>
                    <a:pt x="821" y="250"/>
                  </a:lnTo>
                  <a:lnTo>
                    <a:pt x="821" y="248"/>
                  </a:lnTo>
                  <a:lnTo>
                    <a:pt x="820" y="246"/>
                  </a:lnTo>
                  <a:lnTo>
                    <a:pt x="821" y="245"/>
                  </a:lnTo>
                  <a:lnTo>
                    <a:pt x="822" y="245"/>
                  </a:lnTo>
                  <a:lnTo>
                    <a:pt x="823" y="247"/>
                  </a:lnTo>
                  <a:lnTo>
                    <a:pt x="823" y="249"/>
                  </a:lnTo>
                  <a:lnTo>
                    <a:pt x="823" y="252"/>
                  </a:lnTo>
                  <a:lnTo>
                    <a:pt x="824" y="254"/>
                  </a:lnTo>
                  <a:lnTo>
                    <a:pt x="825" y="254"/>
                  </a:lnTo>
                  <a:lnTo>
                    <a:pt x="825" y="252"/>
                  </a:lnTo>
                  <a:lnTo>
                    <a:pt x="824" y="251"/>
                  </a:lnTo>
                  <a:lnTo>
                    <a:pt x="824" y="250"/>
                  </a:lnTo>
                  <a:lnTo>
                    <a:pt x="824" y="248"/>
                  </a:lnTo>
                  <a:lnTo>
                    <a:pt x="824" y="246"/>
                  </a:lnTo>
                  <a:lnTo>
                    <a:pt x="824" y="246"/>
                  </a:lnTo>
                  <a:lnTo>
                    <a:pt x="827" y="245"/>
                  </a:lnTo>
                  <a:lnTo>
                    <a:pt x="835" y="246"/>
                  </a:lnTo>
                  <a:lnTo>
                    <a:pt x="838" y="246"/>
                  </a:lnTo>
                  <a:lnTo>
                    <a:pt x="840" y="245"/>
                  </a:lnTo>
                  <a:lnTo>
                    <a:pt x="841" y="243"/>
                  </a:lnTo>
                  <a:lnTo>
                    <a:pt x="840" y="241"/>
                  </a:lnTo>
                  <a:lnTo>
                    <a:pt x="839" y="238"/>
                  </a:lnTo>
                  <a:lnTo>
                    <a:pt x="837" y="236"/>
                  </a:lnTo>
                  <a:lnTo>
                    <a:pt x="836" y="233"/>
                  </a:lnTo>
                  <a:lnTo>
                    <a:pt x="836" y="233"/>
                  </a:lnTo>
                  <a:lnTo>
                    <a:pt x="837" y="232"/>
                  </a:lnTo>
                  <a:lnTo>
                    <a:pt x="840" y="232"/>
                  </a:lnTo>
                  <a:lnTo>
                    <a:pt x="841" y="232"/>
                  </a:lnTo>
                  <a:lnTo>
                    <a:pt x="841" y="227"/>
                  </a:lnTo>
                  <a:lnTo>
                    <a:pt x="841" y="223"/>
                  </a:lnTo>
                  <a:lnTo>
                    <a:pt x="841" y="218"/>
                  </a:lnTo>
                  <a:lnTo>
                    <a:pt x="843" y="214"/>
                  </a:lnTo>
                  <a:lnTo>
                    <a:pt x="843" y="214"/>
                  </a:lnTo>
                  <a:lnTo>
                    <a:pt x="844" y="214"/>
                  </a:lnTo>
                  <a:lnTo>
                    <a:pt x="844" y="215"/>
                  </a:lnTo>
                  <a:lnTo>
                    <a:pt x="844" y="216"/>
                  </a:lnTo>
                  <a:lnTo>
                    <a:pt x="845" y="217"/>
                  </a:lnTo>
                  <a:lnTo>
                    <a:pt x="845" y="219"/>
                  </a:lnTo>
                  <a:lnTo>
                    <a:pt x="846" y="220"/>
                  </a:lnTo>
                  <a:lnTo>
                    <a:pt x="847" y="221"/>
                  </a:lnTo>
                  <a:lnTo>
                    <a:pt x="847" y="221"/>
                  </a:lnTo>
                  <a:lnTo>
                    <a:pt x="848" y="221"/>
                  </a:lnTo>
                  <a:lnTo>
                    <a:pt x="849" y="221"/>
                  </a:lnTo>
                  <a:lnTo>
                    <a:pt x="849" y="220"/>
                  </a:lnTo>
                  <a:lnTo>
                    <a:pt x="850" y="220"/>
                  </a:lnTo>
                  <a:lnTo>
                    <a:pt x="850" y="221"/>
                  </a:lnTo>
                  <a:lnTo>
                    <a:pt x="848" y="223"/>
                  </a:lnTo>
                  <a:lnTo>
                    <a:pt x="848" y="223"/>
                  </a:lnTo>
                  <a:lnTo>
                    <a:pt x="851" y="225"/>
                  </a:lnTo>
                  <a:lnTo>
                    <a:pt x="853" y="225"/>
                  </a:lnTo>
                  <a:lnTo>
                    <a:pt x="855" y="223"/>
                  </a:lnTo>
                  <a:lnTo>
                    <a:pt x="857" y="222"/>
                  </a:lnTo>
                  <a:lnTo>
                    <a:pt x="858" y="222"/>
                  </a:lnTo>
                  <a:lnTo>
                    <a:pt x="859" y="223"/>
                  </a:lnTo>
                  <a:lnTo>
                    <a:pt x="861" y="226"/>
                  </a:lnTo>
                  <a:lnTo>
                    <a:pt x="863" y="230"/>
                  </a:lnTo>
                  <a:lnTo>
                    <a:pt x="863" y="232"/>
                  </a:lnTo>
                  <a:lnTo>
                    <a:pt x="862" y="235"/>
                  </a:lnTo>
                  <a:lnTo>
                    <a:pt x="862" y="237"/>
                  </a:lnTo>
                  <a:lnTo>
                    <a:pt x="862" y="240"/>
                  </a:lnTo>
                  <a:lnTo>
                    <a:pt x="864" y="240"/>
                  </a:lnTo>
                  <a:lnTo>
                    <a:pt x="866" y="237"/>
                  </a:lnTo>
                  <a:lnTo>
                    <a:pt x="866" y="236"/>
                  </a:lnTo>
                  <a:lnTo>
                    <a:pt x="868" y="234"/>
                  </a:lnTo>
                  <a:lnTo>
                    <a:pt x="869" y="234"/>
                  </a:lnTo>
                  <a:lnTo>
                    <a:pt x="870" y="234"/>
                  </a:lnTo>
                  <a:lnTo>
                    <a:pt x="870" y="234"/>
                  </a:lnTo>
                  <a:lnTo>
                    <a:pt x="869" y="235"/>
                  </a:lnTo>
                  <a:lnTo>
                    <a:pt x="869" y="236"/>
                  </a:lnTo>
                  <a:lnTo>
                    <a:pt x="868" y="238"/>
                  </a:lnTo>
                  <a:lnTo>
                    <a:pt x="868" y="239"/>
                  </a:lnTo>
                  <a:lnTo>
                    <a:pt x="869" y="239"/>
                  </a:lnTo>
                  <a:lnTo>
                    <a:pt x="872" y="240"/>
                  </a:lnTo>
                  <a:lnTo>
                    <a:pt x="878" y="241"/>
                  </a:lnTo>
                  <a:lnTo>
                    <a:pt x="879" y="242"/>
                  </a:lnTo>
                  <a:lnTo>
                    <a:pt x="882" y="245"/>
                  </a:lnTo>
                  <a:lnTo>
                    <a:pt x="883" y="246"/>
                  </a:lnTo>
                  <a:lnTo>
                    <a:pt x="887" y="250"/>
                  </a:lnTo>
                  <a:lnTo>
                    <a:pt x="890" y="254"/>
                  </a:lnTo>
                  <a:lnTo>
                    <a:pt x="894" y="259"/>
                  </a:lnTo>
                  <a:lnTo>
                    <a:pt x="895" y="263"/>
                  </a:lnTo>
                  <a:lnTo>
                    <a:pt x="895" y="263"/>
                  </a:lnTo>
                  <a:lnTo>
                    <a:pt x="894" y="264"/>
                  </a:lnTo>
                  <a:lnTo>
                    <a:pt x="894" y="264"/>
                  </a:lnTo>
                  <a:lnTo>
                    <a:pt x="893" y="264"/>
                  </a:lnTo>
                  <a:lnTo>
                    <a:pt x="892" y="265"/>
                  </a:lnTo>
                  <a:lnTo>
                    <a:pt x="892" y="265"/>
                  </a:lnTo>
                  <a:lnTo>
                    <a:pt x="892" y="266"/>
                  </a:lnTo>
                  <a:lnTo>
                    <a:pt x="895" y="269"/>
                  </a:lnTo>
                  <a:lnTo>
                    <a:pt x="897" y="271"/>
                  </a:lnTo>
                  <a:lnTo>
                    <a:pt x="903" y="271"/>
                  </a:lnTo>
                  <a:lnTo>
                    <a:pt x="906" y="272"/>
                  </a:lnTo>
                  <a:lnTo>
                    <a:pt x="909" y="274"/>
                  </a:lnTo>
                  <a:lnTo>
                    <a:pt x="911" y="277"/>
                  </a:lnTo>
                  <a:lnTo>
                    <a:pt x="913" y="280"/>
                  </a:lnTo>
                  <a:lnTo>
                    <a:pt x="915" y="283"/>
                  </a:lnTo>
                  <a:lnTo>
                    <a:pt x="918" y="285"/>
                  </a:lnTo>
                  <a:lnTo>
                    <a:pt x="919" y="285"/>
                  </a:lnTo>
                  <a:lnTo>
                    <a:pt x="919" y="285"/>
                  </a:lnTo>
                  <a:lnTo>
                    <a:pt x="919" y="280"/>
                  </a:lnTo>
                  <a:lnTo>
                    <a:pt x="920" y="279"/>
                  </a:lnTo>
                  <a:lnTo>
                    <a:pt x="925" y="277"/>
                  </a:lnTo>
                  <a:lnTo>
                    <a:pt x="930" y="277"/>
                  </a:lnTo>
                  <a:lnTo>
                    <a:pt x="935" y="280"/>
                  </a:lnTo>
                  <a:lnTo>
                    <a:pt x="939" y="283"/>
                  </a:lnTo>
                  <a:lnTo>
                    <a:pt x="943" y="287"/>
                  </a:lnTo>
                  <a:lnTo>
                    <a:pt x="946" y="291"/>
                  </a:lnTo>
                  <a:lnTo>
                    <a:pt x="947" y="293"/>
                  </a:lnTo>
                  <a:lnTo>
                    <a:pt x="946" y="295"/>
                  </a:lnTo>
                  <a:lnTo>
                    <a:pt x="943" y="296"/>
                  </a:lnTo>
                  <a:lnTo>
                    <a:pt x="937" y="300"/>
                  </a:lnTo>
                  <a:lnTo>
                    <a:pt x="934" y="304"/>
                  </a:lnTo>
                  <a:lnTo>
                    <a:pt x="934" y="306"/>
                  </a:lnTo>
                  <a:lnTo>
                    <a:pt x="934" y="310"/>
                  </a:lnTo>
                  <a:lnTo>
                    <a:pt x="935" y="312"/>
                  </a:lnTo>
                  <a:lnTo>
                    <a:pt x="937" y="313"/>
                  </a:lnTo>
                  <a:lnTo>
                    <a:pt x="939" y="312"/>
                  </a:lnTo>
                  <a:lnTo>
                    <a:pt x="941" y="309"/>
                  </a:lnTo>
                  <a:lnTo>
                    <a:pt x="943" y="305"/>
                  </a:lnTo>
                  <a:lnTo>
                    <a:pt x="945" y="302"/>
                  </a:lnTo>
                  <a:lnTo>
                    <a:pt x="949" y="298"/>
                  </a:lnTo>
                  <a:lnTo>
                    <a:pt x="952" y="293"/>
                  </a:lnTo>
                  <a:lnTo>
                    <a:pt x="955" y="297"/>
                  </a:lnTo>
                  <a:lnTo>
                    <a:pt x="959" y="299"/>
                  </a:lnTo>
                  <a:lnTo>
                    <a:pt x="962" y="301"/>
                  </a:lnTo>
                  <a:lnTo>
                    <a:pt x="966" y="301"/>
                  </a:lnTo>
                  <a:lnTo>
                    <a:pt x="971" y="301"/>
                  </a:lnTo>
                  <a:lnTo>
                    <a:pt x="974" y="300"/>
                  </a:lnTo>
                  <a:lnTo>
                    <a:pt x="978" y="300"/>
                  </a:lnTo>
                  <a:lnTo>
                    <a:pt x="979" y="300"/>
                  </a:lnTo>
                  <a:lnTo>
                    <a:pt x="980" y="302"/>
                  </a:lnTo>
                  <a:lnTo>
                    <a:pt x="980" y="303"/>
                  </a:lnTo>
                  <a:lnTo>
                    <a:pt x="981" y="305"/>
                  </a:lnTo>
                  <a:lnTo>
                    <a:pt x="986" y="310"/>
                  </a:lnTo>
                  <a:lnTo>
                    <a:pt x="989" y="315"/>
                  </a:lnTo>
                  <a:lnTo>
                    <a:pt x="988" y="315"/>
                  </a:lnTo>
                  <a:lnTo>
                    <a:pt x="988" y="316"/>
                  </a:lnTo>
                  <a:lnTo>
                    <a:pt x="982" y="324"/>
                  </a:lnTo>
                  <a:lnTo>
                    <a:pt x="976" y="333"/>
                  </a:lnTo>
                  <a:lnTo>
                    <a:pt x="972" y="342"/>
                  </a:lnTo>
                  <a:lnTo>
                    <a:pt x="972" y="344"/>
                  </a:lnTo>
                  <a:lnTo>
                    <a:pt x="974" y="350"/>
                  </a:lnTo>
                  <a:lnTo>
                    <a:pt x="973" y="352"/>
                  </a:lnTo>
                  <a:lnTo>
                    <a:pt x="967" y="359"/>
                  </a:lnTo>
                  <a:lnTo>
                    <a:pt x="960" y="366"/>
                  </a:lnTo>
                  <a:lnTo>
                    <a:pt x="953" y="372"/>
                  </a:lnTo>
                  <a:lnTo>
                    <a:pt x="953" y="372"/>
                  </a:lnTo>
                  <a:lnTo>
                    <a:pt x="953" y="371"/>
                  </a:lnTo>
                  <a:lnTo>
                    <a:pt x="953" y="370"/>
                  </a:lnTo>
                  <a:lnTo>
                    <a:pt x="947" y="370"/>
                  </a:lnTo>
                  <a:lnTo>
                    <a:pt x="940" y="372"/>
                  </a:lnTo>
                  <a:lnTo>
                    <a:pt x="939" y="372"/>
                  </a:lnTo>
                  <a:lnTo>
                    <a:pt x="937" y="374"/>
                  </a:lnTo>
                  <a:lnTo>
                    <a:pt x="935" y="375"/>
                  </a:lnTo>
                  <a:lnTo>
                    <a:pt x="934" y="376"/>
                  </a:lnTo>
                  <a:lnTo>
                    <a:pt x="907" y="382"/>
                  </a:lnTo>
                  <a:lnTo>
                    <a:pt x="906" y="383"/>
                  </a:lnTo>
                  <a:lnTo>
                    <a:pt x="905" y="383"/>
                  </a:lnTo>
                  <a:lnTo>
                    <a:pt x="902" y="384"/>
                  </a:lnTo>
                  <a:lnTo>
                    <a:pt x="899" y="389"/>
                  </a:lnTo>
                  <a:lnTo>
                    <a:pt x="897" y="394"/>
                  </a:lnTo>
                  <a:lnTo>
                    <a:pt x="897" y="397"/>
                  </a:lnTo>
                  <a:lnTo>
                    <a:pt x="898" y="399"/>
                  </a:lnTo>
                  <a:lnTo>
                    <a:pt x="899" y="401"/>
                  </a:lnTo>
                  <a:lnTo>
                    <a:pt x="898" y="404"/>
                  </a:lnTo>
                  <a:lnTo>
                    <a:pt x="896" y="406"/>
                  </a:lnTo>
                  <a:lnTo>
                    <a:pt x="893" y="407"/>
                  </a:lnTo>
                  <a:lnTo>
                    <a:pt x="890" y="408"/>
                  </a:lnTo>
                  <a:lnTo>
                    <a:pt x="888" y="410"/>
                  </a:lnTo>
                  <a:lnTo>
                    <a:pt x="886" y="413"/>
                  </a:lnTo>
                  <a:lnTo>
                    <a:pt x="883" y="419"/>
                  </a:lnTo>
                  <a:lnTo>
                    <a:pt x="880" y="433"/>
                  </a:lnTo>
                  <a:lnTo>
                    <a:pt x="879" y="433"/>
                  </a:lnTo>
                  <a:lnTo>
                    <a:pt x="875" y="443"/>
                  </a:lnTo>
                  <a:lnTo>
                    <a:pt x="872" y="453"/>
                  </a:lnTo>
                  <a:lnTo>
                    <a:pt x="869" y="463"/>
                  </a:lnTo>
                  <a:lnTo>
                    <a:pt x="870" y="464"/>
                  </a:lnTo>
                  <a:lnTo>
                    <a:pt x="872" y="463"/>
                  </a:lnTo>
                  <a:lnTo>
                    <a:pt x="874" y="461"/>
                  </a:lnTo>
                  <a:lnTo>
                    <a:pt x="876" y="458"/>
                  </a:lnTo>
                  <a:lnTo>
                    <a:pt x="878" y="456"/>
                  </a:lnTo>
                  <a:lnTo>
                    <a:pt x="880" y="451"/>
                  </a:lnTo>
                  <a:lnTo>
                    <a:pt x="882" y="446"/>
                  </a:lnTo>
                  <a:lnTo>
                    <a:pt x="883" y="440"/>
                  </a:lnTo>
                  <a:lnTo>
                    <a:pt x="884" y="435"/>
                  </a:lnTo>
                  <a:lnTo>
                    <a:pt x="887" y="429"/>
                  </a:lnTo>
                  <a:lnTo>
                    <a:pt x="891" y="423"/>
                  </a:lnTo>
                  <a:lnTo>
                    <a:pt x="896" y="416"/>
                  </a:lnTo>
                  <a:lnTo>
                    <a:pt x="902" y="411"/>
                  </a:lnTo>
                  <a:lnTo>
                    <a:pt x="908" y="406"/>
                  </a:lnTo>
                  <a:lnTo>
                    <a:pt x="915" y="402"/>
                  </a:lnTo>
                  <a:lnTo>
                    <a:pt x="922" y="399"/>
                  </a:lnTo>
                  <a:lnTo>
                    <a:pt x="929" y="399"/>
                  </a:lnTo>
                  <a:lnTo>
                    <a:pt x="935" y="401"/>
                  </a:lnTo>
                  <a:lnTo>
                    <a:pt x="938" y="404"/>
                  </a:lnTo>
                  <a:lnTo>
                    <a:pt x="939" y="407"/>
                  </a:lnTo>
                  <a:lnTo>
                    <a:pt x="939" y="410"/>
                  </a:lnTo>
                  <a:lnTo>
                    <a:pt x="938" y="414"/>
                  </a:lnTo>
                  <a:lnTo>
                    <a:pt x="936" y="417"/>
                  </a:lnTo>
                  <a:lnTo>
                    <a:pt x="934" y="420"/>
                  </a:lnTo>
                  <a:lnTo>
                    <a:pt x="932" y="422"/>
                  </a:lnTo>
                  <a:lnTo>
                    <a:pt x="930" y="422"/>
                  </a:lnTo>
                  <a:lnTo>
                    <a:pt x="928" y="421"/>
                  </a:lnTo>
                  <a:lnTo>
                    <a:pt x="925" y="420"/>
                  </a:lnTo>
                  <a:lnTo>
                    <a:pt x="923" y="420"/>
                  </a:lnTo>
                  <a:lnTo>
                    <a:pt x="920" y="421"/>
                  </a:lnTo>
                  <a:lnTo>
                    <a:pt x="917" y="422"/>
                  </a:lnTo>
                  <a:lnTo>
                    <a:pt x="915" y="424"/>
                  </a:lnTo>
                  <a:lnTo>
                    <a:pt x="914" y="427"/>
                  </a:lnTo>
                  <a:lnTo>
                    <a:pt x="916" y="428"/>
                  </a:lnTo>
                  <a:lnTo>
                    <a:pt x="918" y="427"/>
                  </a:lnTo>
                  <a:lnTo>
                    <a:pt x="921" y="426"/>
                  </a:lnTo>
                  <a:lnTo>
                    <a:pt x="924" y="425"/>
                  </a:lnTo>
                  <a:lnTo>
                    <a:pt x="926" y="425"/>
                  </a:lnTo>
                  <a:lnTo>
                    <a:pt x="930" y="428"/>
                  </a:lnTo>
                  <a:lnTo>
                    <a:pt x="932" y="432"/>
                  </a:lnTo>
                  <a:lnTo>
                    <a:pt x="935" y="436"/>
                  </a:lnTo>
                  <a:lnTo>
                    <a:pt x="938" y="439"/>
                  </a:lnTo>
                  <a:lnTo>
                    <a:pt x="941" y="438"/>
                  </a:lnTo>
                  <a:lnTo>
                    <a:pt x="943" y="437"/>
                  </a:lnTo>
                  <a:lnTo>
                    <a:pt x="944" y="437"/>
                  </a:lnTo>
                  <a:lnTo>
                    <a:pt x="949" y="441"/>
                  </a:lnTo>
                  <a:lnTo>
                    <a:pt x="951" y="445"/>
                  </a:lnTo>
                  <a:lnTo>
                    <a:pt x="951" y="448"/>
                  </a:lnTo>
                  <a:lnTo>
                    <a:pt x="951" y="449"/>
                  </a:lnTo>
                  <a:lnTo>
                    <a:pt x="951" y="451"/>
                  </a:lnTo>
                  <a:lnTo>
                    <a:pt x="951" y="452"/>
                  </a:lnTo>
                  <a:lnTo>
                    <a:pt x="951" y="452"/>
                  </a:lnTo>
                  <a:lnTo>
                    <a:pt x="953" y="453"/>
                  </a:lnTo>
                  <a:lnTo>
                    <a:pt x="957" y="454"/>
                  </a:lnTo>
                  <a:lnTo>
                    <a:pt x="955" y="454"/>
                  </a:lnTo>
                  <a:lnTo>
                    <a:pt x="953" y="455"/>
                  </a:lnTo>
                  <a:lnTo>
                    <a:pt x="952" y="455"/>
                  </a:lnTo>
                  <a:lnTo>
                    <a:pt x="950" y="457"/>
                  </a:lnTo>
                  <a:lnTo>
                    <a:pt x="949" y="460"/>
                  </a:lnTo>
                  <a:lnTo>
                    <a:pt x="948" y="463"/>
                  </a:lnTo>
                  <a:lnTo>
                    <a:pt x="948" y="467"/>
                  </a:lnTo>
                  <a:lnTo>
                    <a:pt x="948" y="471"/>
                  </a:lnTo>
                  <a:lnTo>
                    <a:pt x="947" y="474"/>
                  </a:lnTo>
                  <a:lnTo>
                    <a:pt x="946" y="475"/>
                  </a:lnTo>
                  <a:lnTo>
                    <a:pt x="941" y="475"/>
                  </a:lnTo>
                  <a:lnTo>
                    <a:pt x="938" y="476"/>
                  </a:lnTo>
                  <a:lnTo>
                    <a:pt x="935" y="477"/>
                  </a:lnTo>
                  <a:lnTo>
                    <a:pt x="932" y="478"/>
                  </a:lnTo>
                  <a:lnTo>
                    <a:pt x="930" y="481"/>
                  </a:lnTo>
                  <a:lnTo>
                    <a:pt x="930" y="483"/>
                  </a:lnTo>
                  <a:lnTo>
                    <a:pt x="931" y="485"/>
                  </a:lnTo>
                  <a:lnTo>
                    <a:pt x="933" y="488"/>
                  </a:lnTo>
                  <a:lnTo>
                    <a:pt x="933" y="490"/>
                  </a:lnTo>
                  <a:lnTo>
                    <a:pt x="932" y="494"/>
                  </a:lnTo>
                  <a:lnTo>
                    <a:pt x="929" y="497"/>
                  </a:lnTo>
                  <a:lnTo>
                    <a:pt x="925" y="499"/>
                  </a:lnTo>
                  <a:lnTo>
                    <a:pt x="923" y="499"/>
                  </a:lnTo>
                  <a:lnTo>
                    <a:pt x="922" y="498"/>
                  </a:lnTo>
                  <a:lnTo>
                    <a:pt x="920" y="497"/>
                  </a:lnTo>
                  <a:lnTo>
                    <a:pt x="919" y="497"/>
                  </a:lnTo>
                  <a:lnTo>
                    <a:pt x="919" y="498"/>
                  </a:lnTo>
                  <a:lnTo>
                    <a:pt x="917" y="501"/>
                  </a:lnTo>
                  <a:lnTo>
                    <a:pt x="915" y="507"/>
                  </a:lnTo>
                  <a:lnTo>
                    <a:pt x="914" y="509"/>
                  </a:lnTo>
                  <a:lnTo>
                    <a:pt x="912" y="510"/>
                  </a:lnTo>
                  <a:lnTo>
                    <a:pt x="910" y="510"/>
                  </a:lnTo>
                  <a:lnTo>
                    <a:pt x="909" y="510"/>
                  </a:lnTo>
                  <a:lnTo>
                    <a:pt x="908" y="510"/>
                  </a:lnTo>
                  <a:lnTo>
                    <a:pt x="907" y="511"/>
                  </a:lnTo>
                  <a:lnTo>
                    <a:pt x="906" y="511"/>
                  </a:lnTo>
                  <a:lnTo>
                    <a:pt x="906" y="512"/>
                  </a:lnTo>
                  <a:lnTo>
                    <a:pt x="907" y="513"/>
                  </a:lnTo>
                  <a:lnTo>
                    <a:pt x="907" y="516"/>
                  </a:lnTo>
                  <a:lnTo>
                    <a:pt x="905" y="521"/>
                  </a:lnTo>
                  <a:lnTo>
                    <a:pt x="900" y="531"/>
                  </a:lnTo>
                  <a:lnTo>
                    <a:pt x="898" y="535"/>
                  </a:lnTo>
                  <a:lnTo>
                    <a:pt x="898" y="540"/>
                  </a:lnTo>
                  <a:lnTo>
                    <a:pt x="900" y="546"/>
                  </a:lnTo>
                  <a:lnTo>
                    <a:pt x="900" y="547"/>
                  </a:lnTo>
                  <a:lnTo>
                    <a:pt x="901" y="547"/>
                  </a:lnTo>
                  <a:lnTo>
                    <a:pt x="902" y="547"/>
                  </a:lnTo>
                  <a:lnTo>
                    <a:pt x="903" y="548"/>
                  </a:lnTo>
                  <a:lnTo>
                    <a:pt x="904" y="549"/>
                  </a:lnTo>
                  <a:lnTo>
                    <a:pt x="904" y="549"/>
                  </a:lnTo>
                  <a:lnTo>
                    <a:pt x="901" y="559"/>
                  </a:lnTo>
                  <a:lnTo>
                    <a:pt x="898" y="565"/>
                  </a:lnTo>
                  <a:lnTo>
                    <a:pt x="895" y="568"/>
                  </a:lnTo>
                  <a:lnTo>
                    <a:pt x="892" y="571"/>
                  </a:lnTo>
                  <a:lnTo>
                    <a:pt x="890" y="571"/>
                  </a:lnTo>
                  <a:lnTo>
                    <a:pt x="886" y="572"/>
                  </a:lnTo>
                  <a:lnTo>
                    <a:pt x="882" y="573"/>
                  </a:lnTo>
                  <a:lnTo>
                    <a:pt x="879" y="574"/>
                  </a:lnTo>
                  <a:lnTo>
                    <a:pt x="875" y="577"/>
                  </a:lnTo>
                  <a:lnTo>
                    <a:pt x="870" y="582"/>
                  </a:lnTo>
                  <a:lnTo>
                    <a:pt x="866" y="588"/>
                  </a:lnTo>
                  <a:lnTo>
                    <a:pt x="863" y="594"/>
                  </a:lnTo>
                  <a:lnTo>
                    <a:pt x="863" y="594"/>
                  </a:lnTo>
                  <a:lnTo>
                    <a:pt x="868" y="594"/>
                  </a:lnTo>
                  <a:lnTo>
                    <a:pt x="868" y="595"/>
                  </a:lnTo>
                  <a:lnTo>
                    <a:pt x="869" y="600"/>
                  </a:lnTo>
                  <a:lnTo>
                    <a:pt x="869" y="606"/>
                  </a:lnTo>
                  <a:lnTo>
                    <a:pt x="868" y="613"/>
                  </a:lnTo>
                  <a:lnTo>
                    <a:pt x="867" y="619"/>
                  </a:lnTo>
                  <a:lnTo>
                    <a:pt x="865" y="624"/>
                  </a:lnTo>
                  <a:lnTo>
                    <a:pt x="862" y="627"/>
                  </a:lnTo>
                  <a:lnTo>
                    <a:pt x="855" y="629"/>
                  </a:lnTo>
                  <a:lnTo>
                    <a:pt x="858" y="631"/>
                  </a:lnTo>
                  <a:lnTo>
                    <a:pt x="860" y="634"/>
                  </a:lnTo>
                  <a:lnTo>
                    <a:pt x="861" y="637"/>
                  </a:lnTo>
                  <a:lnTo>
                    <a:pt x="861" y="641"/>
                  </a:lnTo>
                  <a:lnTo>
                    <a:pt x="860" y="644"/>
                  </a:lnTo>
                  <a:lnTo>
                    <a:pt x="858" y="647"/>
                  </a:lnTo>
                  <a:lnTo>
                    <a:pt x="857" y="654"/>
                  </a:lnTo>
                  <a:lnTo>
                    <a:pt x="854" y="663"/>
                  </a:lnTo>
                  <a:lnTo>
                    <a:pt x="853" y="666"/>
                  </a:lnTo>
                  <a:lnTo>
                    <a:pt x="853" y="667"/>
                  </a:lnTo>
                  <a:lnTo>
                    <a:pt x="849" y="661"/>
                  </a:lnTo>
                  <a:lnTo>
                    <a:pt x="846" y="654"/>
                  </a:lnTo>
                  <a:lnTo>
                    <a:pt x="844" y="647"/>
                  </a:lnTo>
                  <a:lnTo>
                    <a:pt x="843" y="640"/>
                  </a:lnTo>
                  <a:lnTo>
                    <a:pt x="843" y="640"/>
                  </a:lnTo>
                  <a:lnTo>
                    <a:pt x="844" y="639"/>
                  </a:lnTo>
                  <a:lnTo>
                    <a:pt x="845" y="639"/>
                  </a:lnTo>
                  <a:lnTo>
                    <a:pt x="846" y="639"/>
                  </a:lnTo>
                  <a:lnTo>
                    <a:pt x="847" y="637"/>
                  </a:lnTo>
                  <a:lnTo>
                    <a:pt x="847" y="637"/>
                  </a:lnTo>
                  <a:lnTo>
                    <a:pt x="844" y="634"/>
                  </a:lnTo>
                  <a:lnTo>
                    <a:pt x="837" y="628"/>
                  </a:lnTo>
                  <a:lnTo>
                    <a:pt x="837" y="629"/>
                  </a:lnTo>
                  <a:lnTo>
                    <a:pt x="838" y="630"/>
                  </a:lnTo>
                  <a:lnTo>
                    <a:pt x="840" y="636"/>
                  </a:lnTo>
                  <a:lnTo>
                    <a:pt x="841" y="643"/>
                  </a:lnTo>
                  <a:lnTo>
                    <a:pt x="842" y="644"/>
                  </a:lnTo>
                  <a:lnTo>
                    <a:pt x="843" y="645"/>
                  </a:lnTo>
                  <a:lnTo>
                    <a:pt x="844" y="648"/>
                  </a:lnTo>
                  <a:lnTo>
                    <a:pt x="844" y="649"/>
                  </a:lnTo>
                  <a:lnTo>
                    <a:pt x="844" y="649"/>
                  </a:lnTo>
                  <a:lnTo>
                    <a:pt x="840" y="649"/>
                  </a:lnTo>
                  <a:lnTo>
                    <a:pt x="837" y="649"/>
                  </a:lnTo>
                  <a:lnTo>
                    <a:pt x="839" y="654"/>
                  </a:lnTo>
                  <a:lnTo>
                    <a:pt x="842" y="658"/>
                  </a:lnTo>
                  <a:lnTo>
                    <a:pt x="843" y="659"/>
                  </a:lnTo>
                  <a:lnTo>
                    <a:pt x="846" y="659"/>
                  </a:lnTo>
                  <a:lnTo>
                    <a:pt x="843" y="660"/>
                  </a:lnTo>
                  <a:lnTo>
                    <a:pt x="840" y="661"/>
                  </a:lnTo>
                  <a:lnTo>
                    <a:pt x="836" y="662"/>
                  </a:lnTo>
                  <a:lnTo>
                    <a:pt x="833" y="663"/>
                  </a:lnTo>
                  <a:lnTo>
                    <a:pt x="832" y="665"/>
                  </a:lnTo>
                  <a:lnTo>
                    <a:pt x="832" y="667"/>
                  </a:lnTo>
                  <a:lnTo>
                    <a:pt x="835" y="671"/>
                  </a:lnTo>
                  <a:lnTo>
                    <a:pt x="840" y="672"/>
                  </a:lnTo>
                  <a:lnTo>
                    <a:pt x="845" y="674"/>
                  </a:lnTo>
                  <a:lnTo>
                    <a:pt x="851" y="675"/>
                  </a:lnTo>
                  <a:lnTo>
                    <a:pt x="855" y="677"/>
                  </a:lnTo>
                  <a:lnTo>
                    <a:pt x="857" y="680"/>
                  </a:lnTo>
                  <a:lnTo>
                    <a:pt x="859" y="683"/>
                  </a:lnTo>
                  <a:lnTo>
                    <a:pt x="860" y="686"/>
                  </a:lnTo>
                  <a:lnTo>
                    <a:pt x="859" y="688"/>
                  </a:lnTo>
                  <a:lnTo>
                    <a:pt x="857" y="690"/>
                  </a:lnTo>
                  <a:lnTo>
                    <a:pt x="848" y="691"/>
                  </a:lnTo>
                  <a:lnTo>
                    <a:pt x="845" y="693"/>
                  </a:lnTo>
                  <a:lnTo>
                    <a:pt x="845" y="694"/>
                  </a:lnTo>
                  <a:lnTo>
                    <a:pt x="846" y="694"/>
                  </a:lnTo>
                  <a:lnTo>
                    <a:pt x="848" y="693"/>
                  </a:lnTo>
                  <a:lnTo>
                    <a:pt x="851" y="692"/>
                  </a:lnTo>
                  <a:lnTo>
                    <a:pt x="854" y="691"/>
                  </a:lnTo>
                  <a:lnTo>
                    <a:pt x="856" y="691"/>
                  </a:lnTo>
                  <a:lnTo>
                    <a:pt x="858" y="692"/>
                  </a:lnTo>
                  <a:lnTo>
                    <a:pt x="860" y="694"/>
                  </a:lnTo>
                  <a:lnTo>
                    <a:pt x="861" y="695"/>
                  </a:lnTo>
                  <a:lnTo>
                    <a:pt x="861" y="697"/>
                  </a:lnTo>
                  <a:lnTo>
                    <a:pt x="860" y="700"/>
                  </a:lnTo>
                  <a:lnTo>
                    <a:pt x="858" y="703"/>
                  </a:lnTo>
                  <a:lnTo>
                    <a:pt x="856" y="704"/>
                  </a:lnTo>
                  <a:lnTo>
                    <a:pt x="855" y="704"/>
                  </a:lnTo>
                  <a:lnTo>
                    <a:pt x="854" y="704"/>
                  </a:lnTo>
                  <a:lnTo>
                    <a:pt x="853" y="705"/>
                  </a:lnTo>
                  <a:lnTo>
                    <a:pt x="852" y="705"/>
                  </a:lnTo>
                  <a:lnTo>
                    <a:pt x="851" y="706"/>
                  </a:lnTo>
                  <a:lnTo>
                    <a:pt x="852" y="707"/>
                  </a:lnTo>
                  <a:lnTo>
                    <a:pt x="852" y="709"/>
                  </a:lnTo>
                  <a:lnTo>
                    <a:pt x="854" y="711"/>
                  </a:lnTo>
                  <a:lnTo>
                    <a:pt x="855" y="713"/>
                  </a:lnTo>
                  <a:lnTo>
                    <a:pt x="855" y="714"/>
                  </a:lnTo>
                  <a:lnTo>
                    <a:pt x="851" y="718"/>
                  </a:lnTo>
                  <a:lnTo>
                    <a:pt x="846" y="721"/>
                  </a:lnTo>
                  <a:lnTo>
                    <a:pt x="840" y="723"/>
                  </a:lnTo>
                  <a:lnTo>
                    <a:pt x="840" y="723"/>
                  </a:lnTo>
                  <a:lnTo>
                    <a:pt x="839" y="723"/>
                  </a:lnTo>
                  <a:lnTo>
                    <a:pt x="839" y="722"/>
                  </a:lnTo>
                  <a:lnTo>
                    <a:pt x="839" y="720"/>
                  </a:lnTo>
                  <a:lnTo>
                    <a:pt x="838" y="720"/>
                  </a:lnTo>
                  <a:lnTo>
                    <a:pt x="838" y="719"/>
                  </a:lnTo>
                  <a:lnTo>
                    <a:pt x="838" y="719"/>
                  </a:lnTo>
                  <a:lnTo>
                    <a:pt x="833" y="726"/>
                  </a:lnTo>
                  <a:lnTo>
                    <a:pt x="828" y="733"/>
                  </a:lnTo>
                  <a:lnTo>
                    <a:pt x="823" y="741"/>
                  </a:lnTo>
                  <a:lnTo>
                    <a:pt x="821" y="742"/>
                  </a:lnTo>
                  <a:lnTo>
                    <a:pt x="820" y="744"/>
                  </a:lnTo>
                  <a:lnTo>
                    <a:pt x="819" y="745"/>
                  </a:lnTo>
                  <a:lnTo>
                    <a:pt x="818" y="746"/>
                  </a:lnTo>
                  <a:lnTo>
                    <a:pt x="815" y="753"/>
                  </a:lnTo>
                  <a:lnTo>
                    <a:pt x="815" y="756"/>
                  </a:lnTo>
                  <a:lnTo>
                    <a:pt x="814" y="757"/>
                  </a:lnTo>
                  <a:lnTo>
                    <a:pt x="812" y="760"/>
                  </a:lnTo>
                  <a:lnTo>
                    <a:pt x="807" y="766"/>
                  </a:lnTo>
                  <a:lnTo>
                    <a:pt x="803" y="770"/>
                  </a:lnTo>
                  <a:lnTo>
                    <a:pt x="800" y="771"/>
                  </a:lnTo>
                  <a:lnTo>
                    <a:pt x="797" y="772"/>
                  </a:lnTo>
                  <a:lnTo>
                    <a:pt x="794" y="772"/>
                  </a:lnTo>
                  <a:lnTo>
                    <a:pt x="792" y="773"/>
                  </a:lnTo>
                  <a:lnTo>
                    <a:pt x="791" y="776"/>
                  </a:lnTo>
                  <a:lnTo>
                    <a:pt x="790" y="779"/>
                  </a:lnTo>
                  <a:lnTo>
                    <a:pt x="790" y="782"/>
                  </a:lnTo>
                  <a:lnTo>
                    <a:pt x="789" y="784"/>
                  </a:lnTo>
                  <a:lnTo>
                    <a:pt x="787" y="788"/>
                  </a:lnTo>
                  <a:lnTo>
                    <a:pt x="785" y="789"/>
                  </a:lnTo>
                  <a:lnTo>
                    <a:pt x="784" y="791"/>
                  </a:lnTo>
                  <a:lnTo>
                    <a:pt x="783" y="791"/>
                  </a:lnTo>
                  <a:lnTo>
                    <a:pt x="782" y="792"/>
                  </a:lnTo>
                  <a:lnTo>
                    <a:pt x="781" y="794"/>
                  </a:lnTo>
                  <a:lnTo>
                    <a:pt x="781" y="799"/>
                  </a:lnTo>
                  <a:lnTo>
                    <a:pt x="781" y="809"/>
                  </a:lnTo>
                  <a:lnTo>
                    <a:pt x="783" y="818"/>
                  </a:lnTo>
                  <a:lnTo>
                    <a:pt x="787" y="827"/>
                  </a:lnTo>
                  <a:lnTo>
                    <a:pt x="791" y="836"/>
                  </a:lnTo>
                  <a:lnTo>
                    <a:pt x="795" y="844"/>
                  </a:lnTo>
                  <a:lnTo>
                    <a:pt x="800" y="850"/>
                  </a:lnTo>
                  <a:lnTo>
                    <a:pt x="803" y="855"/>
                  </a:lnTo>
                  <a:lnTo>
                    <a:pt x="804" y="858"/>
                  </a:lnTo>
                  <a:lnTo>
                    <a:pt x="806" y="864"/>
                  </a:lnTo>
                  <a:lnTo>
                    <a:pt x="807" y="866"/>
                  </a:lnTo>
                  <a:lnTo>
                    <a:pt x="807" y="868"/>
                  </a:lnTo>
                  <a:lnTo>
                    <a:pt x="806" y="867"/>
                  </a:lnTo>
                  <a:lnTo>
                    <a:pt x="804" y="866"/>
                  </a:lnTo>
                  <a:lnTo>
                    <a:pt x="806" y="869"/>
                  </a:lnTo>
                  <a:lnTo>
                    <a:pt x="807" y="871"/>
                  </a:lnTo>
                  <a:lnTo>
                    <a:pt x="811" y="878"/>
                  </a:lnTo>
                  <a:lnTo>
                    <a:pt x="814" y="885"/>
                  </a:lnTo>
                  <a:lnTo>
                    <a:pt x="816" y="892"/>
                  </a:lnTo>
                  <a:lnTo>
                    <a:pt x="816" y="899"/>
                  </a:lnTo>
                  <a:lnTo>
                    <a:pt x="816" y="907"/>
                  </a:lnTo>
                  <a:lnTo>
                    <a:pt x="815" y="915"/>
                  </a:lnTo>
                  <a:lnTo>
                    <a:pt x="814" y="918"/>
                  </a:lnTo>
                  <a:lnTo>
                    <a:pt x="811" y="921"/>
                  </a:lnTo>
                  <a:lnTo>
                    <a:pt x="808" y="923"/>
                  </a:lnTo>
                  <a:lnTo>
                    <a:pt x="804" y="924"/>
                  </a:lnTo>
                  <a:lnTo>
                    <a:pt x="800" y="924"/>
                  </a:lnTo>
                  <a:lnTo>
                    <a:pt x="798" y="923"/>
                  </a:lnTo>
                  <a:lnTo>
                    <a:pt x="798" y="923"/>
                  </a:lnTo>
                  <a:lnTo>
                    <a:pt x="798" y="921"/>
                  </a:lnTo>
                  <a:lnTo>
                    <a:pt x="798" y="920"/>
                  </a:lnTo>
                  <a:lnTo>
                    <a:pt x="800" y="920"/>
                  </a:lnTo>
                  <a:lnTo>
                    <a:pt x="801" y="920"/>
                  </a:lnTo>
                  <a:lnTo>
                    <a:pt x="802" y="921"/>
                  </a:lnTo>
                  <a:lnTo>
                    <a:pt x="802" y="921"/>
                  </a:lnTo>
                  <a:lnTo>
                    <a:pt x="798" y="918"/>
                  </a:lnTo>
                  <a:lnTo>
                    <a:pt x="793" y="915"/>
                  </a:lnTo>
                  <a:lnTo>
                    <a:pt x="789" y="912"/>
                  </a:lnTo>
                  <a:lnTo>
                    <a:pt x="786" y="909"/>
                  </a:lnTo>
                  <a:lnTo>
                    <a:pt x="782" y="905"/>
                  </a:lnTo>
                  <a:lnTo>
                    <a:pt x="781" y="899"/>
                  </a:lnTo>
                  <a:lnTo>
                    <a:pt x="781" y="898"/>
                  </a:lnTo>
                  <a:lnTo>
                    <a:pt x="780" y="898"/>
                  </a:lnTo>
                  <a:lnTo>
                    <a:pt x="780" y="896"/>
                  </a:lnTo>
                  <a:lnTo>
                    <a:pt x="779" y="896"/>
                  </a:lnTo>
                  <a:lnTo>
                    <a:pt x="779" y="895"/>
                  </a:lnTo>
                  <a:lnTo>
                    <a:pt x="768" y="884"/>
                  </a:lnTo>
                  <a:lnTo>
                    <a:pt x="766" y="880"/>
                  </a:lnTo>
                  <a:lnTo>
                    <a:pt x="766" y="879"/>
                  </a:lnTo>
                  <a:lnTo>
                    <a:pt x="767" y="878"/>
                  </a:lnTo>
                  <a:lnTo>
                    <a:pt x="768" y="878"/>
                  </a:lnTo>
                  <a:lnTo>
                    <a:pt x="769" y="877"/>
                  </a:lnTo>
                  <a:lnTo>
                    <a:pt x="770" y="876"/>
                  </a:lnTo>
                  <a:lnTo>
                    <a:pt x="772" y="875"/>
                  </a:lnTo>
                  <a:lnTo>
                    <a:pt x="772" y="874"/>
                  </a:lnTo>
                  <a:lnTo>
                    <a:pt x="770" y="873"/>
                  </a:lnTo>
                  <a:lnTo>
                    <a:pt x="768" y="873"/>
                  </a:lnTo>
                  <a:lnTo>
                    <a:pt x="766" y="874"/>
                  </a:lnTo>
                  <a:lnTo>
                    <a:pt x="764" y="874"/>
                  </a:lnTo>
                  <a:lnTo>
                    <a:pt x="763" y="873"/>
                  </a:lnTo>
                  <a:lnTo>
                    <a:pt x="763" y="872"/>
                  </a:lnTo>
                  <a:lnTo>
                    <a:pt x="764" y="871"/>
                  </a:lnTo>
                  <a:lnTo>
                    <a:pt x="765" y="870"/>
                  </a:lnTo>
                  <a:lnTo>
                    <a:pt x="765" y="869"/>
                  </a:lnTo>
                  <a:lnTo>
                    <a:pt x="766" y="861"/>
                  </a:lnTo>
                  <a:lnTo>
                    <a:pt x="766" y="852"/>
                  </a:lnTo>
                  <a:lnTo>
                    <a:pt x="765" y="849"/>
                  </a:lnTo>
                  <a:lnTo>
                    <a:pt x="764" y="848"/>
                  </a:lnTo>
                  <a:lnTo>
                    <a:pt x="762" y="847"/>
                  </a:lnTo>
                  <a:lnTo>
                    <a:pt x="760" y="847"/>
                  </a:lnTo>
                  <a:lnTo>
                    <a:pt x="758" y="847"/>
                  </a:lnTo>
                  <a:lnTo>
                    <a:pt x="756" y="845"/>
                  </a:lnTo>
                  <a:lnTo>
                    <a:pt x="746" y="834"/>
                  </a:lnTo>
                  <a:lnTo>
                    <a:pt x="741" y="830"/>
                  </a:lnTo>
                  <a:lnTo>
                    <a:pt x="739" y="830"/>
                  </a:lnTo>
                  <a:lnTo>
                    <a:pt x="734" y="833"/>
                  </a:lnTo>
                  <a:lnTo>
                    <a:pt x="728" y="836"/>
                  </a:lnTo>
                  <a:lnTo>
                    <a:pt x="722" y="839"/>
                  </a:lnTo>
                  <a:lnTo>
                    <a:pt x="717" y="841"/>
                  </a:lnTo>
                  <a:lnTo>
                    <a:pt x="716" y="841"/>
                  </a:lnTo>
                  <a:lnTo>
                    <a:pt x="716" y="837"/>
                  </a:lnTo>
                  <a:lnTo>
                    <a:pt x="715" y="836"/>
                  </a:lnTo>
                  <a:lnTo>
                    <a:pt x="713" y="835"/>
                  </a:lnTo>
                  <a:lnTo>
                    <a:pt x="712" y="834"/>
                  </a:lnTo>
                  <a:lnTo>
                    <a:pt x="711" y="834"/>
                  </a:lnTo>
                  <a:lnTo>
                    <a:pt x="710" y="833"/>
                  </a:lnTo>
                  <a:lnTo>
                    <a:pt x="709" y="832"/>
                  </a:lnTo>
                  <a:lnTo>
                    <a:pt x="709" y="831"/>
                  </a:lnTo>
                  <a:lnTo>
                    <a:pt x="710" y="830"/>
                  </a:lnTo>
                  <a:lnTo>
                    <a:pt x="711" y="829"/>
                  </a:lnTo>
                  <a:lnTo>
                    <a:pt x="712" y="829"/>
                  </a:lnTo>
                  <a:lnTo>
                    <a:pt x="712" y="829"/>
                  </a:lnTo>
                  <a:lnTo>
                    <a:pt x="706" y="828"/>
                  </a:lnTo>
                  <a:lnTo>
                    <a:pt x="701" y="829"/>
                  </a:lnTo>
                  <a:lnTo>
                    <a:pt x="695" y="828"/>
                  </a:lnTo>
                  <a:lnTo>
                    <a:pt x="694" y="828"/>
                  </a:lnTo>
                  <a:lnTo>
                    <a:pt x="695" y="827"/>
                  </a:lnTo>
                  <a:lnTo>
                    <a:pt x="696" y="827"/>
                  </a:lnTo>
                  <a:lnTo>
                    <a:pt x="697" y="827"/>
                  </a:lnTo>
                  <a:lnTo>
                    <a:pt x="699" y="826"/>
                  </a:lnTo>
                  <a:lnTo>
                    <a:pt x="700" y="826"/>
                  </a:lnTo>
                  <a:lnTo>
                    <a:pt x="701" y="826"/>
                  </a:lnTo>
                  <a:lnTo>
                    <a:pt x="692" y="828"/>
                  </a:lnTo>
                  <a:lnTo>
                    <a:pt x="683" y="830"/>
                  </a:lnTo>
                  <a:lnTo>
                    <a:pt x="681" y="831"/>
                  </a:lnTo>
                  <a:lnTo>
                    <a:pt x="680" y="832"/>
                  </a:lnTo>
                  <a:lnTo>
                    <a:pt x="678" y="833"/>
                  </a:lnTo>
                  <a:lnTo>
                    <a:pt x="669" y="834"/>
                  </a:lnTo>
                  <a:lnTo>
                    <a:pt x="661" y="835"/>
                  </a:lnTo>
                  <a:lnTo>
                    <a:pt x="652" y="837"/>
                  </a:lnTo>
                  <a:lnTo>
                    <a:pt x="645" y="839"/>
                  </a:lnTo>
                  <a:lnTo>
                    <a:pt x="644" y="841"/>
                  </a:lnTo>
                  <a:lnTo>
                    <a:pt x="644" y="846"/>
                  </a:lnTo>
                  <a:lnTo>
                    <a:pt x="643" y="848"/>
                  </a:lnTo>
                  <a:lnTo>
                    <a:pt x="642" y="849"/>
                  </a:lnTo>
                  <a:lnTo>
                    <a:pt x="640" y="850"/>
                  </a:lnTo>
                  <a:lnTo>
                    <a:pt x="639" y="851"/>
                  </a:lnTo>
                  <a:lnTo>
                    <a:pt x="637" y="851"/>
                  </a:lnTo>
                  <a:lnTo>
                    <a:pt x="636" y="851"/>
                  </a:lnTo>
                  <a:lnTo>
                    <a:pt x="632" y="849"/>
                  </a:lnTo>
                  <a:lnTo>
                    <a:pt x="631" y="849"/>
                  </a:lnTo>
                  <a:lnTo>
                    <a:pt x="630" y="850"/>
                  </a:lnTo>
                  <a:lnTo>
                    <a:pt x="630" y="851"/>
                  </a:lnTo>
                  <a:lnTo>
                    <a:pt x="633" y="854"/>
                  </a:lnTo>
                  <a:lnTo>
                    <a:pt x="633" y="856"/>
                  </a:lnTo>
                  <a:lnTo>
                    <a:pt x="633" y="857"/>
                  </a:lnTo>
                  <a:lnTo>
                    <a:pt x="631" y="860"/>
                  </a:lnTo>
                  <a:lnTo>
                    <a:pt x="630" y="860"/>
                  </a:lnTo>
                  <a:lnTo>
                    <a:pt x="629" y="858"/>
                  </a:lnTo>
                  <a:lnTo>
                    <a:pt x="627" y="855"/>
                  </a:lnTo>
                  <a:lnTo>
                    <a:pt x="626" y="854"/>
                  </a:lnTo>
                  <a:lnTo>
                    <a:pt x="625" y="855"/>
                  </a:lnTo>
                  <a:lnTo>
                    <a:pt x="624" y="855"/>
                  </a:lnTo>
                  <a:lnTo>
                    <a:pt x="623" y="858"/>
                  </a:lnTo>
                  <a:lnTo>
                    <a:pt x="622" y="859"/>
                  </a:lnTo>
                  <a:lnTo>
                    <a:pt x="621" y="860"/>
                  </a:lnTo>
                  <a:lnTo>
                    <a:pt x="618" y="860"/>
                  </a:lnTo>
                  <a:lnTo>
                    <a:pt x="614" y="859"/>
                  </a:lnTo>
                  <a:lnTo>
                    <a:pt x="611" y="857"/>
                  </a:lnTo>
                  <a:lnTo>
                    <a:pt x="610" y="856"/>
                  </a:lnTo>
                  <a:lnTo>
                    <a:pt x="611" y="855"/>
                  </a:lnTo>
                  <a:lnTo>
                    <a:pt x="611" y="854"/>
                  </a:lnTo>
                  <a:lnTo>
                    <a:pt x="612" y="852"/>
                  </a:lnTo>
                  <a:lnTo>
                    <a:pt x="612" y="851"/>
                  </a:lnTo>
                  <a:lnTo>
                    <a:pt x="611" y="850"/>
                  </a:lnTo>
                  <a:lnTo>
                    <a:pt x="607" y="846"/>
                  </a:lnTo>
                  <a:lnTo>
                    <a:pt x="605" y="843"/>
                  </a:lnTo>
                  <a:lnTo>
                    <a:pt x="603" y="843"/>
                  </a:lnTo>
                  <a:lnTo>
                    <a:pt x="601" y="843"/>
                  </a:lnTo>
                  <a:lnTo>
                    <a:pt x="600" y="845"/>
                  </a:lnTo>
                  <a:lnTo>
                    <a:pt x="599" y="847"/>
                  </a:lnTo>
                  <a:lnTo>
                    <a:pt x="598" y="849"/>
                  </a:lnTo>
                  <a:lnTo>
                    <a:pt x="597" y="851"/>
                  </a:lnTo>
                  <a:lnTo>
                    <a:pt x="595" y="852"/>
                  </a:lnTo>
                  <a:lnTo>
                    <a:pt x="592" y="852"/>
                  </a:lnTo>
                  <a:lnTo>
                    <a:pt x="587" y="850"/>
                  </a:lnTo>
                  <a:lnTo>
                    <a:pt x="581" y="848"/>
                  </a:lnTo>
                  <a:lnTo>
                    <a:pt x="575" y="847"/>
                  </a:lnTo>
                  <a:lnTo>
                    <a:pt x="572" y="847"/>
                  </a:lnTo>
                  <a:lnTo>
                    <a:pt x="568" y="849"/>
                  </a:lnTo>
                  <a:lnTo>
                    <a:pt x="564" y="849"/>
                  </a:lnTo>
                  <a:lnTo>
                    <a:pt x="564" y="848"/>
                  </a:lnTo>
                  <a:lnTo>
                    <a:pt x="564" y="848"/>
                  </a:lnTo>
                  <a:lnTo>
                    <a:pt x="565" y="846"/>
                  </a:lnTo>
                  <a:lnTo>
                    <a:pt x="565" y="844"/>
                  </a:lnTo>
                  <a:lnTo>
                    <a:pt x="565" y="843"/>
                  </a:lnTo>
                  <a:lnTo>
                    <a:pt x="566" y="843"/>
                  </a:lnTo>
                  <a:lnTo>
                    <a:pt x="566" y="842"/>
                  </a:lnTo>
                  <a:lnTo>
                    <a:pt x="565" y="842"/>
                  </a:lnTo>
                  <a:lnTo>
                    <a:pt x="559" y="847"/>
                  </a:lnTo>
                  <a:lnTo>
                    <a:pt x="552" y="851"/>
                  </a:lnTo>
                  <a:lnTo>
                    <a:pt x="552" y="851"/>
                  </a:lnTo>
                  <a:lnTo>
                    <a:pt x="551" y="850"/>
                  </a:lnTo>
                  <a:lnTo>
                    <a:pt x="548" y="850"/>
                  </a:lnTo>
                  <a:lnTo>
                    <a:pt x="548" y="851"/>
                  </a:lnTo>
                  <a:lnTo>
                    <a:pt x="547" y="851"/>
                  </a:lnTo>
                  <a:lnTo>
                    <a:pt x="546" y="852"/>
                  </a:lnTo>
                  <a:lnTo>
                    <a:pt x="546" y="853"/>
                  </a:lnTo>
                  <a:lnTo>
                    <a:pt x="547" y="854"/>
                  </a:lnTo>
                  <a:lnTo>
                    <a:pt x="547" y="855"/>
                  </a:lnTo>
                  <a:lnTo>
                    <a:pt x="541" y="861"/>
                  </a:lnTo>
                  <a:lnTo>
                    <a:pt x="535" y="866"/>
                  </a:lnTo>
                  <a:lnTo>
                    <a:pt x="528" y="870"/>
                  </a:lnTo>
                  <a:lnTo>
                    <a:pt x="521" y="873"/>
                  </a:lnTo>
                  <a:lnTo>
                    <a:pt x="522" y="873"/>
                  </a:lnTo>
                  <a:lnTo>
                    <a:pt x="522" y="872"/>
                  </a:lnTo>
                  <a:lnTo>
                    <a:pt x="524" y="871"/>
                  </a:lnTo>
                  <a:lnTo>
                    <a:pt x="525" y="870"/>
                  </a:lnTo>
                  <a:lnTo>
                    <a:pt x="525" y="869"/>
                  </a:lnTo>
                  <a:lnTo>
                    <a:pt x="522" y="869"/>
                  </a:lnTo>
                  <a:lnTo>
                    <a:pt x="519" y="869"/>
                  </a:lnTo>
                  <a:lnTo>
                    <a:pt x="516" y="871"/>
                  </a:lnTo>
                  <a:lnTo>
                    <a:pt x="516" y="872"/>
                  </a:lnTo>
                  <a:lnTo>
                    <a:pt x="518" y="874"/>
                  </a:lnTo>
                  <a:lnTo>
                    <a:pt x="518" y="874"/>
                  </a:lnTo>
                  <a:lnTo>
                    <a:pt x="515" y="875"/>
                  </a:lnTo>
                  <a:lnTo>
                    <a:pt x="512" y="875"/>
                  </a:lnTo>
                  <a:lnTo>
                    <a:pt x="510" y="875"/>
                  </a:lnTo>
                  <a:lnTo>
                    <a:pt x="509" y="874"/>
                  </a:lnTo>
                  <a:lnTo>
                    <a:pt x="507" y="873"/>
                  </a:lnTo>
                  <a:lnTo>
                    <a:pt x="506" y="872"/>
                  </a:lnTo>
                  <a:lnTo>
                    <a:pt x="505" y="873"/>
                  </a:lnTo>
                  <a:lnTo>
                    <a:pt x="503" y="875"/>
                  </a:lnTo>
                  <a:lnTo>
                    <a:pt x="501" y="879"/>
                  </a:lnTo>
                  <a:lnTo>
                    <a:pt x="497" y="885"/>
                  </a:lnTo>
                  <a:lnTo>
                    <a:pt x="497" y="885"/>
                  </a:lnTo>
                  <a:lnTo>
                    <a:pt x="498" y="887"/>
                  </a:lnTo>
                  <a:lnTo>
                    <a:pt x="499" y="887"/>
                  </a:lnTo>
                  <a:lnTo>
                    <a:pt x="501" y="888"/>
                  </a:lnTo>
                  <a:lnTo>
                    <a:pt x="502" y="888"/>
                  </a:lnTo>
                  <a:lnTo>
                    <a:pt x="502" y="890"/>
                  </a:lnTo>
                  <a:lnTo>
                    <a:pt x="501" y="892"/>
                  </a:lnTo>
                  <a:lnTo>
                    <a:pt x="500" y="894"/>
                  </a:lnTo>
                  <a:lnTo>
                    <a:pt x="498" y="896"/>
                  </a:lnTo>
                  <a:lnTo>
                    <a:pt x="494" y="896"/>
                  </a:lnTo>
                  <a:lnTo>
                    <a:pt x="493" y="895"/>
                  </a:lnTo>
                  <a:lnTo>
                    <a:pt x="493" y="895"/>
                  </a:lnTo>
                  <a:lnTo>
                    <a:pt x="492" y="896"/>
                  </a:lnTo>
                  <a:lnTo>
                    <a:pt x="492" y="896"/>
                  </a:lnTo>
                  <a:lnTo>
                    <a:pt x="494" y="906"/>
                  </a:lnTo>
                  <a:lnTo>
                    <a:pt x="501" y="923"/>
                  </a:lnTo>
                  <a:lnTo>
                    <a:pt x="503" y="923"/>
                  </a:lnTo>
                  <a:lnTo>
                    <a:pt x="499" y="935"/>
                  </a:lnTo>
                  <a:lnTo>
                    <a:pt x="495" y="946"/>
                  </a:lnTo>
                  <a:lnTo>
                    <a:pt x="491" y="962"/>
                  </a:lnTo>
                  <a:lnTo>
                    <a:pt x="490" y="978"/>
                  </a:lnTo>
                  <a:lnTo>
                    <a:pt x="490" y="993"/>
                  </a:lnTo>
                  <a:lnTo>
                    <a:pt x="491" y="1008"/>
                  </a:lnTo>
                  <a:lnTo>
                    <a:pt x="492" y="1011"/>
                  </a:lnTo>
                  <a:lnTo>
                    <a:pt x="493" y="1012"/>
                  </a:lnTo>
                  <a:lnTo>
                    <a:pt x="496" y="1020"/>
                  </a:lnTo>
                  <a:lnTo>
                    <a:pt x="501" y="1028"/>
                  </a:lnTo>
                  <a:lnTo>
                    <a:pt x="504" y="1032"/>
                  </a:lnTo>
                  <a:lnTo>
                    <a:pt x="507" y="1036"/>
                  </a:lnTo>
                  <a:lnTo>
                    <a:pt x="511" y="1040"/>
                  </a:lnTo>
                  <a:lnTo>
                    <a:pt x="514" y="1044"/>
                  </a:lnTo>
                  <a:lnTo>
                    <a:pt x="516" y="1049"/>
                  </a:lnTo>
                  <a:lnTo>
                    <a:pt x="518" y="1058"/>
                  </a:lnTo>
                  <a:lnTo>
                    <a:pt x="520" y="1062"/>
                  </a:lnTo>
                  <a:lnTo>
                    <a:pt x="525" y="1066"/>
                  </a:lnTo>
                  <a:lnTo>
                    <a:pt x="528" y="1067"/>
                  </a:lnTo>
                  <a:lnTo>
                    <a:pt x="532" y="1067"/>
                  </a:lnTo>
                  <a:lnTo>
                    <a:pt x="535" y="1066"/>
                  </a:lnTo>
                  <a:lnTo>
                    <a:pt x="538" y="1067"/>
                  </a:lnTo>
                  <a:lnTo>
                    <a:pt x="542" y="1069"/>
                  </a:lnTo>
                  <a:lnTo>
                    <a:pt x="545" y="1072"/>
                  </a:lnTo>
                  <a:lnTo>
                    <a:pt x="549" y="1075"/>
                  </a:lnTo>
                  <a:lnTo>
                    <a:pt x="552" y="1077"/>
                  </a:lnTo>
                  <a:lnTo>
                    <a:pt x="559" y="1078"/>
                  </a:lnTo>
                  <a:lnTo>
                    <a:pt x="562" y="1079"/>
                  </a:lnTo>
                  <a:lnTo>
                    <a:pt x="564" y="1079"/>
                  </a:lnTo>
                  <a:lnTo>
                    <a:pt x="565" y="1078"/>
                  </a:lnTo>
                  <a:lnTo>
                    <a:pt x="565" y="1074"/>
                  </a:lnTo>
                  <a:lnTo>
                    <a:pt x="567" y="1073"/>
                  </a:lnTo>
                  <a:lnTo>
                    <a:pt x="569" y="1072"/>
                  </a:lnTo>
                  <a:lnTo>
                    <a:pt x="581" y="1072"/>
                  </a:lnTo>
                  <a:lnTo>
                    <a:pt x="587" y="1071"/>
                  </a:lnTo>
                  <a:lnTo>
                    <a:pt x="589" y="1070"/>
                  </a:lnTo>
                  <a:lnTo>
                    <a:pt x="590" y="1069"/>
                  </a:lnTo>
                  <a:lnTo>
                    <a:pt x="591" y="1068"/>
                  </a:lnTo>
                  <a:lnTo>
                    <a:pt x="591" y="1067"/>
                  </a:lnTo>
                  <a:lnTo>
                    <a:pt x="592" y="1067"/>
                  </a:lnTo>
                  <a:lnTo>
                    <a:pt x="599" y="1065"/>
                  </a:lnTo>
                  <a:lnTo>
                    <a:pt x="605" y="1064"/>
                  </a:lnTo>
                  <a:lnTo>
                    <a:pt x="612" y="1063"/>
                  </a:lnTo>
                  <a:lnTo>
                    <a:pt x="613" y="1062"/>
                  </a:lnTo>
                  <a:lnTo>
                    <a:pt x="615" y="1061"/>
                  </a:lnTo>
                  <a:lnTo>
                    <a:pt x="618" y="1058"/>
                  </a:lnTo>
                  <a:lnTo>
                    <a:pt x="622" y="1056"/>
                  </a:lnTo>
                  <a:lnTo>
                    <a:pt x="624" y="1053"/>
                  </a:lnTo>
                  <a:lnTo>
                    <a:pt x="625" y="1052"/>
                  </a:lnTo>
                  <a:lnTo>
                    <a:pt x="625" y="1046"/>
                  </a:lnTo>
                  <a:lnTo>
                    <a:pt x="625" y="1045"/>
                  </a:lnTo>
                  <a:lnTo>
                    <a:pt x="629" y="1037"/>
                  </a:lnTo>
                  <a:lnTo>
                    <a:pt x="632" y="1030"/>
                  </a:lnTo>
                  <a:lnTo>
                    <a:pt x="636" y="1022"/>
                  </a:lnTo>
                  <a:lnTo>
                    <a:pt x="641" y="1016"/>
                  </a:lnTo>
                  <a:lnTo>
                    <a:pt x="645" y="1014"/>
                  </a:lnTo>
                  <a:lnTo>
                    <a:pt x="648" y="1013"/>
                  </a:lnTo>
                  <a:lnTo>
                    <a:pt x="656" y="1013"/>
                  </a:lnTo>
                  <a:lnTo>
                    <a:pt x="660" y="1012"/>
                  </a:lnTo>
                  <a:lnTo>
                    <a:pt x="661" y="1011"/>
                  </a:lnTo>
                  <a:lnTo>
                    <a:pt x="662" y="1011"/>
                  </a:lnTo>
                  <a:lnTo>
                    <a:pt x="663" y="1009"/>
                  </a:lnTo>
                  <a:lnTo>
                    <a:pt x="665" y="1009"/>
                  </a:lnTo>
                  <a:lnTo>
                    <a:pt x="666" y="1008"/>
                  </a:lnTo>
                  <a:lnTo>
                    <a:pt x="667" y="1008"/>
                  </a:lnTo>
                  <a:lnTo>
                    <a:pt x="683" y="1011"/>
                  </a:lnTo>
                  <a:lnTo>
                    <a:pt x="700" y="1014"/>
                  </a:lnTo>
                  <a:lnTo>
                    <a:pt x="701" y="1014"/>
                  </a:lnTo>
                  <a:lnTo>
                    <a:pt x="700" y="1015"/>
                  </a:lnTo>
                  <a:lnTo>
                    <a:pt x="700" y="1015"/>
                  </a:lnTo>
                  <a:lnTo>
                    <a:pt x="699" y="1016"/>
                  </a:lnTo>
                  <a:lnTo>
                    <a:pt x="693" y="1025"/>
                  </a:lnTo>
                  <a:lnTo>
                    <a:pt x="687" y="1033"/>
                  </a:lnTo>
                  <a:lnTo>
                    <a:pt x="687" y="1034"/>
                  </a:lnTo>
                  <a:lnTo>
                    <a:pt x="687" y="1035"/>
                  </a:lnTo>
                  <a:lnTo>
                    <a:pt x="687" y="1038"/>
                  </a:lnTo>
                  <a:lnTo>
                    <a:pt x="686" y="1039"/>
                  </a:lnTo>
                  <a:lnTo>
                    <a:pt x="684" y="1040"/>
                  </a:lnTo>
                  <a:lnTo>
                    <a:pt x="682" y="1042"/>
                  </a:lnTo>
                  <a:lnTo>
                    <a:pt x="682" y="1043"/>
                  </a:lnTo>
                  <a:lnTo>
                    <a:pt x="682" y="1044"/>
                  </a:lnTo>
                  <a:lnTo>
                    <a:pt x="682" y="1044"/>
                  </a:lnTo>
                  <a:lnTo>
                    <a:pt x="688" y="1044"/>
                  </a:lnTo>
                  <a:lnTo>
                    <a:pt x="688" y="1045"/>
                  </a:lnTo>
                  <a:lnTo>
                    <a:pt x="688" y="1046"/>
                  </a:lnTo>
                  <a:lnTo>
                    <a:pt x="687" y="1047"/>
                  </a:lnTo>
                  <a:lnTo>
                    <a:pt x="686" y="1048"/>
                  </a:lnTo>
                  <a:lnTo>
                    <a:pt x="684" y="1049"/>
                  </a:lnTo>
                  <a:lnTo>
                    <a:pt x="683" y="1049"/>
                  </a:lnTo>
                  <a:lnTo>
                    <a:pt x="683" y="1050"/>
                  </a:lnTo>
                  <a:lnTo>
                    <a:pt x="682" y="1055"/>
                  </a:lnTo>
                  <a:lnTo>
                    <a:pt x="682" y="1059"/>
                  </a:lnTo>
                  <a:lnTo>
                    <a:pt x="682" y="1068"/>
                  </a:lnTo>
                  <a:lnTo>
                    <a:pt x="681" y="1071"/>
                  </a:lnTo>
                  <a:lnTo>
                    <a:pt x="680" y="1072"/>
                  </a:lnTo>
                  <a:lnTo>
                    <a:pt x="678" y="1072"/>
                  </a:lnTo>
                  <a:lnTo>
                    <a:pt x="676" y="1072"/>
                  </a:lnTo>
                  <a:lnTo>
                    <a:pt x="675" y="1075"/>
                  </a:lnTo>
                  <a:lnTo>
                    <a:pt x="673" y="1079"/>
                  </a:lnTo>
                  <a:lnTo>
                    <a:pt x="672" y="1083"/>
                  </a:lnTo>
                  <a:lnTo>
                    <a:pt x="673" y="1089"/>
                  </a:lnTo>
                  <a:lnTo>
                    <a:pt x="674" y="1095"/>
                  </a:lnTo>
                  <a:lnTo>
                    <a:pt x="674" y="1100"/>
                  </a:lnTo>
                  <a:lnTo>
                    <a:pt x="672" y="1104"/>
                  </a:lnTo>
                  <a:lnTo>
                    <a:pt x="669" y="1106"/>
                  </a:lnTo>
                  <a:lnTo>
                    <a:pt x="666" y="1108"/>
                  </a:lnTo>
                  <a:lnTo>
                    <a:pt x="663" y="1110"/>
                  </a:lnTo>
                  <a:lnTo>
                    <a:pt x="661" y="1113"/>
                  </a:lnTo>
                  <a:lnTo>
                    <a:pt x="661" y="1115"/>
                  </a:lnTo>
                  <a:lnTo>
                    <a:pt x="661" y="1116"/>
                  </a:lnTo>
                  <a:lnTo>
                    <a:pt x="661" y="1117"/>
                  </a:lnTo>
                  <a:lnTo>
                    <a:pt x="662" y="1118"/>
                  </a:lnTo>
                  <a:lnTo>
                    <a:pt x="665" y="1119"/>
                  </a:lnTo>
                  <a:lnTo>
                    <a:pt x="669" y="1119"/>
                  </a:lnTo>
                  <a:lnTo>
                    <a:pt x="673" y="1118"/>
                  </a:lnTo>
                  <a:lnTo>
                    <a:pt x="678" y="1116"/>
                  </a:lnTo>
                  <a:lnTo>
                    <a:pt x="682" y="1115"/>
                  </a:lnTo>
                  <a:lnTo>
                    <a:pt x="684" y="1113"/>
                  </a:lnTo>
                  <a:lnTo>
                    <a:pt x="686" y="1113"/>
                  </a:lnTo>
                  <a:lnTo>
                    <a:pt x="689" y="1115"/>
                  </a:lnTo>
                  <a:lnTo>
                    <a:pt x="689" y="1115"/>
                  </a:lnTo>
                  <a:lnTo>
                    <a:pt x="691" y="1114"/>
                  </a:lnTo>
                  <a:lnTo>
                    <a:pt x="704" y="1111"/>
                  </a:lnTo>
                  <a:lnTo>
                    <a:pt x="717" y="1109"/>
                  </a:lnTo>
                  <a:lnTo>
                    <a:pt x="722" y="1109"/>
                  </a:lnTo>
                  <a:lnTo>
                    <a:pt x="726" y="1110"/>
                  </a:lnTo>
                  <a:lnTo>
                    <a:pt x="744" y="1112"/>
                  </a:lnTo>
                  <a:lnTo>
                    <a:pt x="761" y="1115"/>
                  </a:lnTo>
                  <a:lnTo>
                    <a:pt x="765" y="1116"/>
                  </a:lnTo>
                  <a:lnTo>
                    <a:pt x="769" y="1117"/>
                  </a:lnTo>
                  <a:lnTo>
                    <a:pt x="772" y="1120"/>
                  </a:lnTo>
                  <a:lnTo>
                    <a:pt x="772" y="1121"/>
                  </a:lnTo>
                  <a:lnTo>
                    <a:pt x="771" y="1122"/>
                  </a:lnTo>
                  <a:lnTo>
                    <a:pt x="770" y="1123"/>
                  </a:lnTo>
                  <a:lnTo>
                    <a:pt x="768" y="1123"/>
                  </a:lnTo>
                  <a:lnTo>
                    <a:pt x="767" y="1124"/>
                  </a:lnTo>
                  <a:lnTo>
                    <a:pt x="766" y="1125"/>
                  </a:lnTo>
                  <a:lnTo>
                    <a:pt x="765" y="1133"/>
                  </a:lnTo>
                  <a:lnTo>
                    <a:pt x="764" y="1140"/>
                  </a:lnTo>
                  <a:lnTo>
                    <a:pt x="764" y="1147"/>
                  </a:lnTo>
                  <a:lnTo>
                    <a:pt x="765" y="1160"/>
                  </a:lnTo>
                  <a:lnTo>
                    <a:pt x="765" y="1160"/>
                  </a:lnTo>
                  <a:lnTo>
                    <a:pt x="764" y="1160"/>
                  </a:lnTo>
                  <a:lnTo>
                    <a:pt x="762" y="1160"/>
                  </a:lnTo>
                  <a:lnTo>
                    <a:pt x="761" y="1163"/>
                  </a:lnTo>
                  <a:lnTo>
                    <a:pt x="761" y="1164"/>
                  </a:lnTo>
                  <a:lnTo>
                    <a:pt x="761" y="1165"/>
                  </a:lnTo>
                  <a:lnTo>
                    <a:pt x="763" y="1179"/>
                  </a:lnTo>
                  <a:lnTo>
                    <a:pt x="766" y="1192"/>
                  </a:lnTo>
                  <a:lnTo>
                    <a:pt x="772" y="1204"/>
                  </a:lnTo>
                  <a:lnTo>
                    <a:pt x="774" y="1207"/>
                  </a:lnTo>
                  <a:lnTo>
                    <a:pt x="777" y="1208"/>
                  </a:lnTo>
                  <a:lnTo>
                    <a:pt x="780" y="1209"/>
                  </a:lnTo>
                  <a:lnTo>
                    <a:pt x="783" y="1211"/>
                  </a:lnTo>
                  <a:lnTo>
                    <a:pt x="786" y="1214"/>
                  </a:lnTo>
                  <a:lnTo>
                    <a:pt x="787" y="1217"/>
                  </a:lnTo>
                  <a:lnTo>
                    <a:pt x="790" y="1220"/>
                  </a:lnTo>
                  <a:lnTo>
                    <a:pt x="792" y="1220"/>
                  </a:lnTo>
                  <a:lnTo>
                    <a:pt x="798" y="1218"/>
                  </a:lnTo>
                  <a:lnTo>
                    <a:pt x="814" y="1215"/>
                  </a:lnTo>
                  <a:lnTo>
                    <a:pt x="821" y="1213"/>
                  </a:lnTo>
                  <a:lnTo>
                    <a:pt x="829" y="1210"/>
                  </a:lnTo>
                  <a:lnTo>
                    <a:pt x="835" y="1206"/>
                  </a:lnTo>
                  <a:lnTo>
                    <a:pt x="839" y="1201"/>
                  </a:lnTo>
                  <a:lnTo>
                    <a:pt x="840" y="1201"/>
                  </a:lnTo>
                  <a:lnTo>
                    <a:pt x="846" y="1200"/>
                  </a:lnTo>
                  <a:lnTo>
                    <a:pt x="852" y="1200"/>
                  </a:lnTo>
                  <a:lnTo>
                    <a:pt x="859" y="1201"/>
                  </a:lnTo>
                  <a:lnTo>
                    <a:pt x="865" y="1202"/>
                  </a:lnTo>
                  <a:lnTo>
                    <a:pt x="871" y="1205"/>
                  </a:lnTo>
                  <a:lnTo>
                    <a:pt x="876" y="1206"/>
                  </a:lnTo>
                  <a:lnTo>
                    <a:pt x="879" y="1207"/>
                  </a:lnTo>
                  <a:lnTo>
                    <a:pt x="880" y="1208"/>
                  </a:lnTo>
                  <a:lnTo>
                    <a:pt x="888" y="1208"/>
                  </a:lnTo>
                  <a:lnTo>
                    <a:pt x="890" y="1206"/>
                  </a:lnTo>
                  <a:lnTo>
                    <a:pt x="893" y="1204"/>
                  </a:lnTo>
                  <a:lnTo>
                    <a:pt x="898" y="1200"/>
                  </a:lnTo>
                  <a:lnTo>
                    <a:pt x="906" y="1193"/>
                  </a:lnTo>
                  <a:lnTo>
                    <a:pt x="911" y="1188"/>
                  </a:lnTo>
                  <a:lnTo>
                    <a:pt x="914" y="1183"/>
                  </a:lnTo>
                  <a:lnTo>
                    <a:pt x="915" y="1180"/>
                  </a:lnTo>
                  <a:lnTo>
                    <a:pt x="915" y="1178"/>
                  </a:lnTo>
                  <a:lnTo>
                    <a:pt x="914" y="1177"/>
                  </a:lnTo>
                  <a:lnTo>
                    <a:pt x="913" y="1175"/>
                  </a:lnTo>
                  <a:lnTo>
                    <a:pt x="912" y="1175"/>
                  </a:lnTo>
                  <a:lnTo>
                    <a:pt x="910" y="1174"/>
                  </a:lnTo>
                  <a:lnTo>
                    <a:pt x="909" y="1174"/>
                  </a:lnTo>
                  <a:lnTo>
                    <a:pt x="909" y="1173"/>
                  </a:lnTo>
                  <a:lnTo>
                    <a:pt x="910" y="1172"/>
                  </a:lnTo>
                  <a:lnTo>
                    <a:pt x="911" y="1170"/>
                  </a:lnTo>
                  <a:lnTo>
                    <a:pt x="914" y="1167"/>
                  </a:lnTo>
                  <a:lnTo>
                    <a:pt x="919" y="1163"/>
                  </a:lnTo>
                  <a:lnTo>
                    <a:pt x="925" y="1157"/>
                  </a:lnTo>
                  <a:lnTo>
                    <a:pt x="927" y="1156"/>
                  </a:lnTo>
                  <a:lnTo>
                    <a:pt x="930" y="1157"/>
                  </a:lnTo>
                  <a:lnTo>
                    <a:pt x="933" y="1157"/>
                  </a:lnTo>
                  <a:lnTo>
                    <a:pt x="935" y="1157"/>
                  </a:lnTo>
                  <a:lnTo>
                    <a:pt x="936" y="1155"/>
                  </a:lnTo>
                  <a:lnTo>
                    <a:pt x="936" y="1154"/>
                  </a:lnTo>
                  <a:lnTo>
                    <a:pt x="936" y="1153"/>
                  </a:lnTo>
                  <a:lnTo>
                    <a:pt x="936" y="1152"/>
                  </a:lnTo>
                  <a:lnTo>
                    <a:pt x="937" y="1151"/>
                  </a:lnTo>
                  <a:lnTo>
                    <a:pt x="937" y="1150"/>
                  </a:lnTo>
                  <a:lnTo>
                    <a:pt x="942" y="1149"/>
                  </a:lnTo>
                  <a:lnTo>
                    <a:pt x="947" y="1148"/>
                  </a:lnTo>
                  <a:lnTo>
                    <a:pt x="952" y="1147"/>
                  </a:lnTo>
                  <a:lnTo>
                    <a:pt x="953" y="1146"/>
                  </a:lnTo>
                  <a:lnTo>
                    <a:pt x="957" y="1143"/>
                  </a:lnTo>
                  <a:lnTo>
                    <a:pt x="960" y="1140"/>
                  </a:lnTo>
                  <a:lnTo>
                    <a:pt x="964" y="1137"/>
                  </a:lnTo>
                  <a:lnTo>
                    <a:pt x="969" y="1133"/>
                  </a:lnTo>
                  <a:lnTo>
                    <a:pt x="974" y="1130"/>
                  </a:lnTo>
                  <a:lnTo>
                    <a:pt x="978" y="1127"/>
                  </a:lnTo>
                  <a:lnTo>
                    <a:pt x="982" y="1127"/>
                  </a:lnTo>
                  <a:lnTo>
                    <a:pt x="986" y="1128"/>
                  </a:lnTo>
                  <a:lnTo>
                    <a:pt x="986" y="1129"/>
                  </a:lnTo>
                  <a:lnTo>
                    <a:pt x="985" y="1130"/>
                  </a:lnTo>
                  <a:lnTo>
                    <a:pt x="982" y="1131"/>
                  </a:lnTo>
                  <a:lnTo>
                    <a:pt x="979" y="1133"/>
                  </a:lnTo>
                  <a:lnTo>
                    <a:pt x="976" y="1134"/>
                  </a:lnTo>
                  <a:lnTo>
                    <a:pt x="975" y="1136"/>
                  </a:lnTo>
                  <a:lnTo>
                    <a:pt x="975" y="1139"/>
                  </a:lnTo>
                  <a:lnTo>
                    <a:pt x="980" y="1144"/>
                  </a:lnTo>
                  <a:lnTo>
                    <a:pt x="981" y="1147"/>
                  </a:lnTo>
                  <a:lnTo>
                    <a:pt x="981" y="1146"/>
                  </a:lnTo>
                  <a:lnTo>
                    <a:pt x="982" y="1145"/>
                  </a:lnTo>
                  <a:lnTo>
                    <a:pt x="985" y="1143"/>
                  </a:lnTo>
                  <a:lnTo>
                    <a:pt x="989" y="1141"/>
                  </a:lnTo>
                  <a:lnTo>
                    <a:pt x="994" y="1137"/>
                  </a:lnTo>
                  <a:lnTo>
                    <a:pt x="998" y="1134"/>
                  </a:lnTo>
                  <a:lnTo>
                    <a:pt x="1003" y="1131"/>
                  </a:lnTo>
                  <a:lnTo>
                    <a:pt x="1007" y="1128"/>
                  </a:lnTo>
                  <a:lnTo>
                    <a:pt x="1010" y="1126"/>
                  </a:lnTo>
                  <a:lnTo>
                    <a:pt x="1014" y="1125"/>
                  </a:lnTo>
                  <a:lnTo>
                    <a:pt x="1018" y="1123"/>
                  </a:lnTo>
                  <a:lnTo>
                    <a:pt x="1023" y="1122"/>
                  </a:lnTo>
                  <a:lnTo>
                    <a:pt x="1028" y="1121"/>
                  </a:lnTo>
                  <a:lnTo>
                    <a:pt x="1031" y="1121"/>
                  </a:lnTo>
                  <a:lnTo>
                    <a:pt x="1034" y="1123"/>
                  </a:lnTo>
                  <a:lnTo>
                    <a:pt x="1036" y="1126"/>
                  </a:lnTo>
                  <a:lnTo>
                    <a:pt x="1036" y="1129"/>
                  </a:lnTo>
                  <a:lnTo>
                    <a:pt x="1036" y="1130"/>
                  </a:lnTo>
                  <a:lnTo>
                    <a:pt x="1036" y="1131"/>
                  </a:lnTo>
                  <a:lnTo>
                    <a:pt x="1038" y="1131"/>
                  </a:lnTo>
                  <a:lnTo>
                    <a:pt x="1043" y="1131"/>
                  </a:lnTo>
                  <a:lnTo>
                    <a:pt x="1044" y="1131"/>
                  </a:lnTo>
                  <a:lnTo>
                    <a:pt x="1047" y="1129"/>
                  </a:lnTo>
                  <a:lnTo>
                    <a:pt x="1051" y="1127"/>
                  </a:lnTo>
                  <a:lnTo>
                    <a:pt x="1055" y="1125"/>
                  </a:lnTo>
                  <a:lnTo>
                    <a:pt x="1060" y="1123"/>
                  </a:lnTo>
                  <a:lnTo>
                    <a:pt x="1064" y="1120"/>
                  </a:lnTo>
                  <a:lnTo>
                    <a:pt x="1067" y="1119"/>
                  </a:lnTo>
                  <a:lnTo>
                    <a:pt x="1068" y="1118"/>
                  </a:lnTo>
                  <a:lnTo>
                    <a:pt x="1069" y="1118"/>
                  </a:lnTo>
                  <a:lnTo>
                    <a:pt x="1070" y="1119"/>
                  </a:lnTo>
                  <a:lnTo>
                    <a:pt x="1071" y="1120"/>
                  </a:lnTo>
                  <a:lnTo>
                    <a:pt x="1072" y="1122"/>
                  </a:lnTo>
                  <a:lnTo>
                    <a:pt x="1073" y="1122"/>
                  </a:lnTo>
                  <a:lnTo>
                    <a:pt x="1079" y="1123"/>
                  </a:lnTo>
                  <a:lnTo>
                    <a:pt x="1086" y="1121"/>
                  </a:lnTo>
                  <a:lnTo>
                    <a:pt x="1088" y="1120"/>
                  </a:lnTo>
                  <a:lnTo>
                    <a:pt x="1089" y="1119"/>
                  </a:lnTo>
                  <a:lnTo>
                    <a:pt x="1090" y="1118"/>
                  </a:lnTo>
                  <a:lnTo>
                    <a:pt x="1091" y="1117"/>
                  </a:lnTo>
                  <a:lnTo>
                    <a:pt x="1095" y="1114"/>
                  </a:lnTo>
                  <a:lnTo>
                    <a:pt x="1100" y="1112"/>
                  </a:lnTo>
                  <a:lnTo>
                    <a:pt x="1104" y="1108"/>
                  </a:lnTo>
                  <a:lnTo>
                    <a:pt x="1107" y="1104"/>
                  </a:lnTo>
                  <a:lnTo>
                    <a:pt x="1107" y="1103"/>
                  </a:lnTo>
                  <a:lnTo>
                    <a:pt x="1105" y="1103"/>
                  </a:lnTo>
                  <a:lnTo>
                    <a:pt x="1104" y="1104"/>
                  </a:lnTo>
                  <a:lnTo>
                    <a:pt x="1103" y="1104"/>
                  </a:lnTo>
                  <a:lnTo>
                    <a:pt x="1106" y="1102"/>
                  </a:lnTo>
                  <a:lnTo>
                    <a:pt x="1109" y="1101"/>
                  </a:lnTo>
                  <a:lnTo>
                    <a:pt x="1114" y="1099"/>
                  </a:lnTo>
                  <a:lnTo>
                    <a:pt x="1119" y="1095"/>
                  </a:lnTo>
                  <a:lnTo>
                    <a:pt x="1124" y="1092"/>
                  </a:lnTo>
                  <a:lnTo>
                    <a:pt x="1129" y="1089"/>
                  </a:lnTo>
                  <a:lnTo>
                    <a:pt x="1133" y="1088"/>
                  </a:lnTo>
                  <a:lnTo>
                    <a:pt x="1134" y="1088"/>
                  </a:lnTo>
                  <a:lnTo>
                    <a:pt x="1134" y="1088"/>
                  </a:lnTo>
                  <a:lnTo>
                    <a:pt x="1132" y="1090"/>
                  </a:lnTo>
                  <a:lnTo>
                    <a:pt x="1131" y="1091"/>
                  </a:lnTo>
                  <a:lnTo>
                    <a:pt x="1130" y="1092"/>
                  </a:lnTo>
                  <a:lnTo>
                    <a:pt x="1128" y="1094"/>
                  </a:lnTo>
                  <a:lnTo>
                    <a:pt x="1126" y="1095"/>
                  </a:lnTo>
                  <a:lnTo>
                    <a:pt x="1124" y="1096"/>
                  </a:lnTo>
                  <a:lnTo>
                    <a:pt x="1121" y="1097"/>
                  </a:lnTo>
                  <a:lnTo>
                    <a:pt x="1118" y="1098"/>
                  </a:lnTo>
                  <a:lnTo>
                    <a:pt x="1117" y="1100"/>
                  </a:lnTo>
                  <a:lnTo>
                    <a:pt x="1116" y="1101"/>
                  </a:lnTo>
                  <a:lnTo>
                    <a:pt x="1117" y="1103"/>
                  </a:lnTo>
                  <a:lnTo>
                    <a:pt x="1120" y="1106"/>
                  </a:lnTo>
                  <a:lnTo>
                    <a:pt x="1124" y="1108"/>
                  </a:lnTo>
                  <a:lnTo>
                    <a:pt x="1128" y="1108"/>
                  </a:lnTo>
                  <a:lnTo>
                    <a:pt x="1129" y="1108"/>
                  </a:lnTo>
                  <a:lnTo>
                    <a:pt x="1131" y="1106"/>
                  </a:lnTo>
                  <a:lnTo>
                    <a:pt x="1132" y="1106"/>
                  </a:lnTo>
                  <a:lnTo>
                    <a:pt x="1133" y="1105"/>
                  </a:lnTo>
                  <a:lnTo>
                    <a:pt x="1135" y="1105"/>
                  </a:lnTo>
                  <a:lnTo>
                    <a:pt x="1138" y="1108"/>
                  </a:lnTo>
                  <a:lnTo>
                    <a:pt x="1141" y="1112"/>
                  </a:lnTo>
                  <a:lnTo>
                    <a:pt x="1142" y="1117"/>
                  </a:lnTo>
                  <a:lnTo>
                    <a:pt x="1147" y="1114"/>
                  </a:lnTo>
                  <a:lnTo>
                    <a:pt x="1152" y="1112"/>
                  </a:lnTo>
                  <a:lnTo>
                    <a:pt x="1158" y="1110"/>
                  </a:lnTo>
                  <a:lnTo>
                    <a:pt x="1164" y="1108"/>
                  </a:lnTo>
                  <a:lnTo>
                    <a:pt x="1170" y="1109"/>
                  </a:lnTo>
                  <a:lnTo>
                    <a:pt x="1175" y="1111"/>
                  </a:lnTo>
                  <a:lnTo>
                    <a:pt x="1179" y="1115"/>
                  </a:lnTo>
                  <a:lnTo>
                    <a:pt x="1179" y="1118"/>
                  </a:lnTo>
                  <a:lnTo>
                    <a:pt x="1175" y="1127"/>
                  </a:lnTo>
                  <a:lnTo>
                    <a:pt x="1174" y="1130"/>
                  </a:lnTo>
                  <a:lnTo>
                    <a:pt x="1175" y="1131"/>
                  </a:lnTo>
                  <a:lnTo>
                    <a:pt x="1179" y="1132"/>
                  </a:lnTo>
                  <a:lnTo>
                    <a:pt x="1182" y="1130"/>
                  </a:lnTo>
                  <a:lnTo>
                    <a:pt x="1187" y="1127"/>
                  </a:lnTo>
                  <a:lnTo>
                    <a:pt x="1190" y="1124"/>
                  </a:lnTo>
                  <a:lnTo>
                    <a:pt x="1194" y="1123"/>
                  </a:lnTo>
                  <a:lnTo>
                    <a:pt x="1195" y="1124"/>
                  </a:lnTo>
                  <a:lnTo>
                    <a:pt x="1195" y="1126"/>
                  </a:lnTo>
                  <a:lnTo>
                    <a:pt x="1194" y="1129"/>
                  </a:lnTo>
                  <a:lnTo>
                    <a:pt x="1193" y="1131"/>
                  </a:lnTo>
                  <a:lnTo>
                    <a:pt x="1192" y="1133"/>
                  </a:lnTo>
                  <a:lnTo>
                    <a:pt x="1193" y="1133"/>
                  </a:lnTo>
                  <a:lnTo>
                    <a:pt x="1198" y="1131"/>
                  </a:lnTo>
                  <a:lnTo>
                    <a:pt x="1203" y="1128"/>
                  </a:lnTo>
                  <a:lnTo>
                    <a:pt x="1206" y="1124"/>
                  </a:lnTo>
                  <a:lnTo>
                    <a:pt x="1211" y="1119"/>
                  </a:lnTo>
                  <a:lnTo>
                    <a:pt x="1211" y="1116"/>
                  </a:lnTo>
                  <a:lnTo>
                    <a:pt x="1211" y="1115"/>
                  </a:lnTo>
                  <a:lnTo>
                    <a:pt x="1216" y="1112"/>
                  </a:lnTo>
                  <a:lnTo>
                    <a:pt x="1218" y="1110"/>
                  </a:lnTo>
                  <a:lnTo>
                    <a:pt x="1220" y="1109"/>
                  </a:lnTo>
                  <a:lnTo>
                    <a:pt x="1220" y="1110"/>
                  </a:lnTo>
                  <a:lnTo>
                    <a:pt x="1220" y="1111"/>
                  </a:lnTo>
                  <a:lnTo>
                    <a:pt x="1220" y="1112"/>
                  </a:lnTo>
                  <a:lnTo>
                    <a:pt x="1220" y="1115"/>
                  </a:lnTo>
                  <a:lnTo>
                    <a:pt x="1220" y="1115"/>
                  </a:lnTo>
                  <a:lnTo>
                    <a:pt x="1222" y="1115"/>
                  </a:lnTo>
                  <a:lnTo>
                    <a:pt x="1225" y="1114"/>
                  </a:lnTo>
                  <a:lnTo>
                    <a:pt x="1231" y="1111"/>
                  </a:lnTo>
                  <a:lnTo>
                    <a:pt x="1232" y="1109"/>
                  </a:lnTo>
                  <a:lnTo>
                    <a:pt x="1233" y="1106"/>
                  </a:lnTo>
                  <a:lnTo>
                    <a:pt x="1233" y="1104"/>
                  </a:lnTo>
                  <a:lnTo>
                    <a:pt x="1235" y="1102"/>
                  </a:lnTo>
                  <a:lnTo>
                    <a:pt x="1239" y="1099"/>
                  </a:lnTo>
                  <a:lnTo>
                    <a:pt x="1243" y="1098"/>
                  </a:lnTo>
                  <a:lnTo>
                    <a:pt x="1245" y="1099"/>
                  </a:lnTo>
                  <a:lnTo>
                    <a:pt x="1248" y="1101"/>
                  </a:lnTo>
                  <a:lnTo>
                    <a:pt x="1250" y="1103"/>
                  </a:lnTo>
                  <a:lnTo>
                    <a:pt x="1253" y="1106"/>
                  </a:lnTo>
                  <a:lnTo>
                    <a:pt x="1257" y="1108"/>
                  </a:lnTo>
                  <a:lnTo>
                    <a:pt x="1258" y="1108"/>
                  </a:lnTo>
                  <a:lnTo>
                    <a:pt x="1258" y="1108"/>
                  </a:lnTo>
                  <a:lnTo>
                    <a:pt x="1258" y="1105"/>
                  </a:lnTo>
                  <a:lnTo>
                    <a:pt x="1259" y="1104"/>
                  </a:lnTo>
                  <a:lnTo>
                    <a:pt x="1263" y="1113"/>
                  </a:lnTo>
                  <a:lnTo>
                    <a:pt x="1271" y="1131"/>
                  </a:lnTo>
                  <a:lnTo>
                    <a:pt x="1271" y="1135"/>
                  </a:lnTo>
                  <a:lnTo>
                    <a:pt x="1269" y="1139"/>
                  </a:lnTo>
                  <a:lnTo>
                    <a:pt x="1266" y="1143"/>
                  </a:lnTo>
                  <a:lnTo>
                    <a:pt x="1262" y="1147"/>
                  </a:lnTo>
                  <a:lnTo>
                    <a:pt x="1256" y="1156"/>
                  </a:lnTo>
                  <a:lnTo>
                    <a:pt x="1252" y="1160"/>
                  </a:lnTo>
                  <a:lnTo>
                    <a:pt x="1249" y="1167"/>
                  </a:lnTo>
                  <a:lnTo>
                    <a:pt x="1246" y="1174"/>
                  </a:lnTo>
                  <a:lnTo>
                    <a:pt x="1243" y="1181"/>
                  </a:lnTo>
                  <a:lnTo>
                    <a:pt x="1239" y="1184"/>
                  </a:lnTo>
                  <a:lnTo>
                    <a:pt x="1236" y="1187"/>
                  </a:lnTo>
                  <a:lnTo>
                    <a:pt x="1233" y="1191"/>
                  </a:lnTo>
                  <a:lnTo>
                    <a:pt x="1232" y="1193"/>
                  </a:lnTo>
                  <a:lnTo>
                    <a:pt x="1234" y="1192"/>
                  </a:lnTo>
                  <a:lnTo>
                    <a:pt x="1235" y="1191"/>
                  </a:lnTo>
                  <a:lnTo>
                    <a:pt x="1237" y="1189"/>
                  </a:lnTo>
                  <a:lnTo>
                    <a:pt x="1240" y="1185"/>
                  </a:lnTo>
                  <a:lnTo>
                    <a:pt x="1244" y="1182"/>
                  </a:lnTo>
                  <a:lnTo>
                    <a:pt x="1244" y="1181"/>
                  </a:lnTo>
                  <a:lnTo>
                    <a:pt x="1244" y="1180"/>
                  </a:lnTo>
                  <a:lnTo>
                    <a:pt x="1245" y="1179"/>
                  </a:lnTo>
                  <a:lnTo>
                    <a:pt x="1245" y="1177"/>
                  </a:lnTo>
                  <a:lnTo>
                    <a:pt x="1246" y="1174"/>
                  </a:lnTo>
                  <a:lnTo>
                    <a:pt x="1248" y="1172"/>
                  </a:lnTo>
                  <a:lnTo>
                    <a:pt x="1249" y="1169"/>
                  </a:lnTo>
                  <a:lnTo>
                    <a:pt x="1250" y="1166"/>
                  </a:lnTo>
                  <a:lnTo>
                    <a:pt x="1253" y="1165"/>
                  </a:lnTo>
                  <a:lnTo>
                    <a:pt x="1249" y="1173"/>
                  </a:lnTo>
                  <a:lnTo>
                    <a:pt x="1251" y="1170"/>
                  </a:lnTo>
                  <a:lnTo>
                    <a:pt x="1253" y="1167"/>
                  </a:lnTo>
                  <a:lnTo>
                    <a:pt x="1255" y="1166"/>
                  </a:lnTo>
                  <a:lnTo>
                    <a:pt x="1256" y="1166"/>
                  </a:lnTo>
                  <a:lnTo>
                    <a:pt x="1257" y="1163"/>
                  </a:lnTo>
                  <a:lnTo>
                    <a:pt x="1258" y="1158"/>
                  </a:lnTo>
                  <a:lnTo>
                    <a:pt x="1260" y="1155"/>
                  </a:lnTo>
                  <a:lnTo>
                    <a:pt x="1263" y="1152"/>
                  </a:lnTo>
                  <a:lnTo>
                    <a:pt x="1266" y="1149"/>
                  </a:lnTo>
                  <a:lnTo>
                    <a:pt x="1275" y="1142"/>
                  </a:lnTo>
                  <a:lnTo>
                    <a:pt x="1278" y="1139"/>
                  </a:lnTo>
                  <a:lnTo>
                    <a:pt x="1281" y="1137"/>
                  </a:lnTo>
                  <a:lnTo>
                    <a:pt x="1282" y="1137"/>
                  </a:lnTo>
                  <a:lnTo>
                    <a:pt x="1281" y="1138"/>
                  </a:lnTo>
                  <a:lnTo>
                    <a:pt x="1279" y="1141"/>
                  </a:lnTo>
                  <a:lnTo>
                    <a:pt x="1277" y="1146"/>
                  </a:lnTo>
                  <a:lnTo>
                    <a:pt x="1271" y="1157"/>
                  </a:lnTo>
                  <a:lnTo>
                    <a:pt x="1267" y="1163"/>
                  </a:lnTo>
                  <a:lnTo>
                    <a:pt x="1267" y="1165"/>
                  </a:lnTo>
                  <a:lnTo>
                    <a:pt x="1266" y="1169"/>
                  </a:lnTo>
                  <a:lnTo>
                    <a:pt x="1264" y="1173"/>
                  </a:lnTo>
                  <a:lnTo>
                    <a:pt x="1262" y="1178"/>
                  </a:lnTo>
                  <a:lnTo>
                    <a:pt x="1262" y="1178"/>
                  </a:lnTo>
                  <a:lnTo>
                    <a:pt x="1263" y="1177"/>
                  </a:lnTo>
                  <a:lnTo>
                    <a:pt x="1263" y="1176"/>
                  </a:lnTo>
                  <a:lnTo>
                    <a:pt x="1264" y="1175"/>
                  </a:lnTo>
                  <a:lnTo>
                    <a:pt x="1264" y="1174"/>
                  </a:lnTo>
                  <a:lnTo>
                    <a:pt x="1265" y="1173"/>
                  </a:lnTo>
                  <a:lnTo>
                    <a:pt x="1272" y="1160"/>
                  </a:lnTo>
                  <a:lnTo>
                    <a:pt x="1274" y="1158"/>
                  </a:lnTo>
                  <a:lnTo>
                    <a:pt x="1275" y="1157"/>
                  </a:lnTo>
                  <a:lnTo>
                    <a:pt x="1276" y="1156"/>
                  </a:lnTo>
                  <a:lnTo>
                    <a:pt x="1278" y="1154"/>
                  </a:lnTo>
                  <a:lnTo>
                    <a:pt x="1278" y="1150"/>
                  </a:lnTo>
                  <a:lnTo>
                    <a:pt x="1280" y="1145"/>
                  </a:lnTo>
                  <a:lnTo>
                    <a:pt x="1284" y="1139"/>
                  </a:lnTo>
                  <a:lnTo>
                    <a:pt x="1285" y="1138"/>
                  </a:lnTo>
                  <a:lnTo>
                    <a:pt x="1290" y="1135"/>
                  </a:lnTo>
                  <a:lnTo>
                    <a:pt x="1296" y="1128"/>
                  </a:lnTo>
                  <a:lnTo>
                    <a:pt x="1299" y="1126"/>
                  </a:lnTo>
                  <a:lnTo>
                    <a:pt x="1302" y="1124"/>
                  </a:lnTo>
                  <a:lnTo>
                    <a:pt x="1306" y="1123"/>
                  </a:lnTo>
                  <a:lnTo>
                    <a:pt x="1312" y="1120"/>
                  </a:lnTo>
                  <a:lnTo>
                    <a:pt x="1312" y="1123"/>
                  </a:lnTo>
                  <a:lnTo>
                    <a:pt x="1311" y="1123"/>
                  </a:lnTo>
                  <a:lnTo>
                    <a:pt x="1309" y="1129"/>
                  </a:lnTo>
                  <a:lnTo>
                    <a:pt x="1307" y="1135"/>
                  </a:lnTo>
                  <a:lnTo>
                    <a:pt x="1305" y="1141"/>
                  </a:lnTo>
                  <a:lnTo>
                    <a:pt x="1305" y="1142"/>
                  </a:lnTo>
                  <a:lnTo>
                    <a:pt x="1308" y="1137"/>
                  </a:lnTo>
                  <a:lnTo>
                    <a:pt x="1309" y="1134"/>
                  </a:lnTo>
                  <a:lnTo>
                    <a:pt x="1311" y="1129"/>
                  </a:lnTo>
                  <a:lnTo>
                    <a:pt x="1312" y="1127"/>
                  </a:lnTo>
                  <a:lnTo>
                    <a:pt x="1313" y="1124"/>
                  </a:lnTo>
                  <a:lnTo>
                    <a:pt x="1321" y="1115"/>
                  </a:lnTo>
                  <a:lnTo>
                    <a:pt x="1323" y="1114"/>
                  </a:lnTo>
                  <a:lnTo>
                    <a:pt x="1324" y="1114"/>
                  </a:lnTo>
                  <a:lnTo>
                    <a:pt x="1325" y="1113"/>
                  </a:lnTo>
                  <a:lnTo>
                    <a:pt x="1327" y="1112"/>
                  </a:lnTo>
                  <a:lnTo>
                    <a:pt x="1333" y="1105"/>
                  </a:lnTo>
                  <a:lnTo>
                    <a:pt x="1338" y="1098"/>
                  </a:lnTo>
                  <a:lnTo>
                    <a:pt x="1343" y="1091"/>
                  </a:lnTo>
                  <a:lnTo>
                    <a:pt x="1345" y="1089"/>
                  </a:lnTo>
                  <a:lnTo>
                    <a:pt x="1349" y="1087"/>
                  </a:lnTo>
                  <a:lnTo>
                    <a:pt x="1350" y="1086"/>
                  </a:lnTo>
                  <a:lnTo>
                    <a:pt x="1352" y="1084"/>
                  </a:lnTo>
                  <a:lnTo>
                    <a:pt x="1354" y="1080"/>
                  </a:lnTo>
                  <a:lnTo>
                    <a:pt x="1357" y="1077"/>
                  </a:lnTo>
                  <a:lnTo>
                    <a:pt x="1359" y="1075"/>
                  </a:lnTo>
                  <a:lnTo>
                    <a:pt x="1362" y="1074"/>
                  </a:lnTo>
                  <a:lnTo>
                    <a:pt x="1363" y="1076"/>
                  </a:lnTo>
                  <a:lnTo>
                    <a:pt x="1363" y="1078"/>
                  </a:lnTo>
                  <a:lnTo>
                    <a:pt x="1362" y="1081"/>
                  </a:lnTo>
                  <a:lnTo>
                    <a:pt x="1360" y="1084"/>
                  </a:lnTo>
                  <a:lnTo>
                    <a:pt x="1358" y="1086"/>
                  </a:lnTo>
                  <a:lnTo>
                    <a:pt x="1357" y="1089"/>
                  </a:lnTo>
                  <a:lnTo>
                    <a:pt x="1354" y="1097"/>
                  </a:lnTo>
                  <a:lnTo>
                    <a:pt x="1350" y="1105"/>
                  </a:lnTo>
                  <a:lnTo>
                    <a:pt x="1337" y="1132"/>
                  </a:lnTo>
                  <a:lnTo>
                    <a:pt x="1322" y="1158"/>
                  </a:lnTo>
                  <a:lnTo>
                    <a:pt x="1306" y="1184"/>
                  </a:lnTo>
                  <a:lnTo>
                    <a:pt x="1290" y="1209"/>
                  </a:lnTo>
                  <a:lnTo>
                    <a:pt x="1293" y="1208"/>
                  </a:lnTo>
                  <a:lnTo>
                    <a:pt x="1266" y="1247"/>
                  </a:lnTo>
                  <a:lnTo>
                    <a:pt x="1237" y="1283"/>
                  </a:lnTo>
                  <a:lnTo>
                    <a:pt x="1206" y="1319"/>
                  </a:lnTo>
                  <a:lnTo>
                    <a:pt x="1173" y="1352"/>
                  </a:lnTo>
                  <a:lnTo>
                    <a:pt x="1138" y="1384"/>
                  </a:lnTo>
                  <a:lnTo>
                    <a:pt x="1102" y="1414"/>
                  </a:lnTo>
                  <a:lnTo>
                    <a:pt x="1064" y="1442"/>
                  </a:lnTo>
                  <a:lnTo>
                    <a:pt x="1024" y="1468"/>
                  </a:lnTo>
                  <a:lnTo>
                    <a:pt x="983" y="1491"/>
                  </a:lnTo>
                  <a:lnTo>
                    <a:pt x="941" y="1513"/>
                  </a:lnTo>
                  <a:lnTo>
                    <a:pt x="898" y="1532"/>
                  </a:lnTo>
                  <a:lnTo>
                    <a:pt x="853" y="1549"/>
                  </a:lnTo>
                  <a:lnTo>
                    <a:pt x="853" y="1547"/>
                  </a:lnTo>
                  <a:lnTo>
                    <a:pt x="862" y="1544"/>
                  </a:lnTo>
                  <a:lnTo>
                    <a:pt x="872" y="1540"/>
                  </a:lnTo>
                  <a:lnTo>
                    <a:pt x="882" y="1535"/>
                  </a:lnTo>
                  <a:lnTo>
                    <a:pt x="892" y="1528"/>
                  </a:lnTo>
                  <a:lnTo>
                    <a:pt x="902" y="1522"/>
                  </a:lnTo>
                  <a:lnTo>
                    <a:pt x="910" y="1515"/>
                  </a:lnTo>
                  <a:lnTo>
                    <a:pt x="916" y="1509"/>
                  </a:lnTo>
                  <a:lnTo>
                    <a:pt x="916" y="1509"/>
                  </a:lnTo>
                  <a:lnTo>
                    <a:pt x="916" y="1509"/>
                  </a:lnTo>
                  <a:lnTo>
                    <a:pt x="915" y="1509"/>
                  </a:lnTo>
                  <a:lnTo>
                    <a:pt x="914" y="1510"/>
                  </a:lnTo>
                  <a:lnTo>
                    <a:pt x="914" y="1510"/>
                  </a:lnTo>
                  <a:lnTo>
                    <a:pt x="916" y="1508"/>
                  </a:lnTo>
                  <a:lnTo>
                    <a:pt x="919" y="1505"/>
                  </a:lnTo>
                  <a:lnTo>
                    <a:pt x="923" y="1501"/>
                  </a:lnTo>
                  <a:lnTo>
                    <a:pt x="929" y="1497"/>
                  </a:lnTo>
                  <a:lnTo>
                    <a:pt x="933" y="1492"/>
                  </a:lnTo>
                  <a:lnTo>
                    <a:pt x="936" y="1487"/>
                  </a:lnTo>
                  <a:lnTo>
                    <a:pt x="938" y="1483"/>
                  </a:lnTo>
                  <a:lnTo>
                    <a:pt x="938" y="1478"/>
                  </a:lnTo>
                  <a:lnTo>
                    <a:pt x="937" y="1477"/>
                  </a:lnTo>
                  <a:lnTo>
                    <a:pt x="935" y="1477"/>
                  </a:lnTo>
                  <a:lnTo>
                    <a:pt x="930" y="1479"/>
                  </a:lnTo>
                  <a:lnTo>
                    <a:pt x="927" y="1480"/>
                  </a:lnTo>
                  <a:lnTo>
                    <a:pt x="902" y="1481"/>
                  </a:lnTo>
                  <a:lnTo>
                    <a:pt x="877" y="1481"/>
                  </a:lnTo>
                  <a:lnTo>
                    <a:pt x="868" y="1481"/>
                  </a:lnTo>
                  <a:lnTo>
                    <a:pt x="862" y="1480"/>
                  </a:lnTo>
                  <a:lnTo>
                    <a:pt x="859" y="1480"/>
                  </a:lnTo>
                  <a:lnTo>
                    <a:pt x="858" y="1479"/>
                  </a:lnTo>
                  <a:lnTo>
                    <a:pt x="859" y="1478"/>
                  </a:lnTo>
                  <a:lnTo>
                    <a:pt x="860" y="1478"/>
                  </a:lnTo>
                  <a:lnTo>
                    <a:pt x="862" y="1477"/>
                  </a:lnTo>
                  <a:lnTo>
                    <a:pt x="865" y="1476"/>
                  </a:lnTo>
                  <a:lnTo>
                    <a:pt x="866" y="1474"/>
                  </a:lnTo>
                  <a:lnTo>
                    <a:pt x="867" y="1472"/>
                  </a:lnTo>
                  <a:lnTo>
                    <a:pt x="866" y="1470"/>
                  </a:lnTo>
                  <a:lnTo>
                    <a:pt x="863" y="1467"/>
                  </a:lnTo>
                  <a:lnTo>
                    <a:pt x="860" y="1465"/>
                  </a:lnTo>
                  <a:lnTo>
                    <a:pt x="855" y="1463"/>
                  </a:lnTo>
                  <a:lnTo>
                    <a:pt x="851" y="1461"/>
                  </a:lnTo>
                  <a:lnTo>
                    <a:pt x="848" y="1458"/>
                  </a:lnTo>
                  <a:lnTo>
                    <a:pt x="848" y="1457"/>
                  </a:lnTo>
                  <a:lnTo>
                    <a:pt x="849" y="1456"/>
                  </a:lnTo>
                  <a:lnTo>
                    <a:pt x="849" y="1455"/>
                  </a:lnTo>
                  <a:lnTo>
                    <a:pt x="843" y="1445"/>
                  </a:lnTo>
                  <a:lnTo>
                    <a:pt x="835" y="1436"/>
                  </a:lnTo>
                  <a:lnTo>
                    <a:pt x="830" y="1433"/>
                  </a:lnTo>
                  <a:lnTo>
                    <a:pt x="825" y="1431"/>
                  </a:lnTo>
                  <a:lnTo>
                    <a:pt x="821" y="1427"/>
                  </a:lnTo>
                  <a:lnTo>
                    <a:pt x="817" y="1422"/>
                  </a:lnTo>
                  <a:lnTo>
                    <a:pt x="815" y="1421"/>
                  </a:lnTo>
                  <a:lnTo>
                    <a:pt x="807" y="1421"/>
                  </a:lnTo>
                  <a:lnTo>
                    <a:pt x="804" y="1420"/>
                  </a:lnTo>
                  <a:lnTo>
                    <a:pt x="804" y="1420"/>
                  </a:lnTo>
                  <a:lnTo>
                    <a:pt x="803" y="1419"/>
                  </a:lnTo>
                  <a:lnTo>
                    <a:pt x="804" y="1418"/>
                  </a:lnTo>
                  <a:lnTo>
                    <a:pt x="804" y="1414"/>
                  </a:lnTo>
                  <a:lnTo>
                    <a:pt x="802" y="1412"/>
                  </a:lnTo>
                  <a:lnTo>
                    <a:pt x="800" y="1411"/>
                  </a:lnTo>
                  <a:lnTo>
                    <a:pt x="797" y="1409"/>
                  </a:lnTo>
                  <a:lnTo>
                    <a:pt x="796" y="1407"/>
                  </a:lnTo>
                  <a:lnTo>
                    <a:pt x="796" y="1404"/>
                  </a:lnTo>
                  <a:lnTo>
                    <a:pt x="798" y="1400"/>
                  </a:lnTo>
                  <a:lnTo>
                    <a:pt x="803" y="1395"/>
                  </a:lnTo>
                  <a:lnTo>
                    <a:pt x="808" y="1391"/>
                  </a:lnTo>
                  <a:lnTo>
                    <a:pt x="812" y="1388"/>
                  </a:lnTo>
                  <a:lnTo>
                    <a:pt x="816" y="1386"/>
                  </a:lnTo>
                  <a:lnTo>
                    <a:pt x="822" y="1384"/>
                  </a:lnTo>
                  <a:lnTo>
                    <a:pt x="823" y="1382"/>
                  </a:lnTo>
                  <a:lnTo>
                    <a:pt x="825" y="1378"/>
                  </a:lnTo>
                  <a:lnTo>
                    <a:pt x="827" y="1373"/>
                  </a:lnTo>
                  <a:lnTo>
                    <a:pt x="828" y="1367"/>
                  </a:lnTo>
                  <a:lnTo>
                    <a:pt x="827" y="1368"/>
                  </a:lnTo>
                  <a:lnTo>
                    <a:pt x="827" y="1369"/>
                  </a:lnTo>
                  <a:lnTo>
                    <a:pt x="826" y="1371"/>
                  </a:lnTo>
                  <a:lnTo>
                    <a:pt x="825" y="1372"/>
                  </a:lnTo>
                  <a:lnTo>
                    <a:pt x="823" y="1372"/>
                  </a:lnTo>
                  <a:lnTo>
                    <a:pt x="820" y="1373"/>
                  </a:lnTo>
                  <a:lnTo>
                    <a:pt x="816" y="1375"/>
                  </a:lnTo>
                  <a:lnTo>
                    <a:pt x="813" y="1376"/>
                  </a:lnTo>
                  <a:lnTo>
                    <a:pt x="810" y="1376"/>
                  </a:lnTo>
                  <a:lnTo>
                    <a:pt x="807" y="1375"/>
                  </a:lnTo>
                  <a:lnTo>
                    <a:pt x="805" y="1372"/>
                  </a:lnTo>
                  <a:lnTo>
                    <a:pt x="805" y="1367"/>
                  </a:lnTo>
                  <a:lnTo>
                    <a:pt x="806" y="1363"/>
                  </a:lnTo>
                  <a:lnTo>
                    <a:pt x="808" y="1359"/>
                  </a:lnTo>
                  <a:lnTo>
                    <a:pt x="811" y="1357"/>
                  </a:lnTo>
                  <a:lnTo>
                    <a:pt x="815" y="1356"/>
                  </a:lnTo>
                  <a:lnTo>
                    <a:pt x="818" y="1354"/>
                  </a:lnTo>
                  <a:lnTo>
                    <a:pt x="821" y="1352"/>
                  </a:lnTo>
                  <a:lnTo>
                    <a:pt x="821" y="1351"/>
                  </a:lnTo>
                  <a:lnTo>
                    <a:pt x="820" y="1351"/>
                  </a:lnTo>
                  <a:lnTo>
                    <a:pt x="819" y="1351"/>
                  </a:lnTo>
                  <a:lnTo>
                    <a:pt x="818" y="1351"/>
                  </a:lnTo>
                  <a:lnTo>
                    <a:pt x="817" y="1350"/>
                  </a:lnTo>
                  <a:lnTo>
                    <a:pt x="817" y="1350"/>
                  </a:lnTo>
                  <a:lnTo>
                    <a:pt x="817" y="1349"/>
                  </a:lnTo>
                  <a:lnTo>
                    <a:pt x="818" y="1347"/>
                  </a:lnTo>
                  <a:lnTo>
                    <a:pt x="821" y="1346"/>
                  </a:lnTo>
                  <a:lnTo>
                    <a:pt x="823" y="1345"/>
                  </a:lnTo>
                  <a:lnTo>
                    <a:pt x="825" y="1343"/>
                  </a:lnTo>
                  <a:lnTo>
                    <a:pt x="826" y="1339"/>
                  </a:lnTo>
                  <a:lnTo>
                    <a:pt x="825" y="1336"/>
                  </a:lnTo>
                  <a:lnTo>
                    <a:pt x="826" y="1332"/>
                  </a:lnTo>
                  <a:lnTo>
                    <a:pt x="829" y="1331"/>
                  </a:lnTo>
                  <a:lnTo>
                    <a:pt x="833" y="1329"/>
                  </a:lnTo>
                  <a:lnTo>
                    <a:pt x="838" y="1327"/>
                  </a:lnTo>
                  <a:lnTo>
                    <a:pt x="846" y="1324"/>
                  </a:lnTo>
                  <a:lnTo>
                    <a:pt x="848" y="1322"/>
                  </a:lnTo>
                  <a:lnTo>
                    <a:pt x="849" y="1321"/>
                  </a:lnTo>
                  <a:lnTo>
                    <a:pt x="849" y="1320"/>
                  </a:lnTo>
                  <a:lnTo>
                    <a:pt x="848" y="1319"/>
                  </a:lnTo>
                  <a:lnTo>
                    <a:pt x="847" y="1319"/>
                  </a:lnTo>
                  <a:lnTo>
                    <a:pt x="846" y="1318"/>
                  </a:lnTo>
                  <a:lnTo>
                    <a:pt x="845" y="1318"/>
                  </a:lnTo>
                  <a:lnTo>
                    <a:pt x="845" y="1318"/>
                  </a:lnTo>
                  <a:lnTo>
                    <a:pt x="853" y="1311"/>
                  </a:lnTo>
                  <a:lnTo>
                    <a:pt x="862" y="1306"/>
                  </a:lnTo>
                  <a:lnTo>
                    <a:pt x="869" y="1299"/>
                  </a:lnTo>
                  <a:lnTo>
                    <a:pt x="870" y="1298"/>
                  </a:lnTo>
                  <a:lnTo>
                    <a:pt x="871" y="1297"/>
                  </a:lnTo>
                  <a:lnTo>
                    <a:pt x="871" y="1294"/>
                  </a:lnTo>
                  <a:lnTo>
                    <a:pt x="871" y="1293"/>
                  </a:lnTo>
                  <a:lnTo>
                    <a:pt x="873" y="1291"/>
                  </a:lnTo>
                  <a:lnTo>
                    <a:pt x="874" y="1290"/>
                  </a:lnTo>
                  <a:lnTo>
                    <a:pt x="878" y="1285"/>
                  </a:lnTo>
                  <a:lnTo>
                    <a:pt x="880" y="1283"/>
                  </a:lnTo>
                  <a:lnTo>
                    <a:pt x="882" y="1281"/>
                  </a:lnTo>
                  <a:lnTo>
                    <a:pt x="883" y="1278"/>
                  </a:lnTo>
                  <a:lnTo>
                    <a:pt x="883" y="1277"/>
                  </a:lnTo>
                  <a:lnTo>
                    <a:pt x="882" y="1277"/>
                  </a:lnTo>
                  <a:lnTo>
                    <a:pt x="880" y="1278"/>
                  </a:lnTo>
                  <a:lnTo>
                    <a:pt x="879" y="1278"/>
                  </a:lnTo>
                  <a:lnTo>
                    <a:pt x="878" y="1279"/>
                  </a:lnTo>
                  <a:lnTo>
                    <a:pt x="877" y="1279"/>
                  </a:lnTo>
                  <a:lnTo>
                    <a:pt x="877" y="1278"/>
                  </a:lnTo>
                  <a:lnTo>
                    <a:pt x="875" y="1271"/>
                  </a:lnTo>
                  <a:lnTo>
                    <a:pt x="876" y="1264"/>
                  </a:lnTo>
                  <a:lnTo>
                    <a:pt x="875" y="1257"/>
                  </a:lnTo>
                  <a:lnTo>
                    <a:pt x="874" y="1249"/>
                  </a:lnTo>
                  <a:lnTo>
                    <a:pt x="873" y="1240"/>
                  </a:lnTo>
                  <a:lnTo>
                    <a:pt x="870" y="1232"/>
                  </a:lnTo>
                  <a:lnTo>
                    <a:pt x="868" y="1229"/>
                  </a:lnTo>
                  <a:lnTo>
                    <a:pt x="865" y="1227"/>
                  </a:lnTo>
                  <a:lnTo>
                    <a:pt x="862" y="1225"/>
                  </a:lnTo>
                  <a:lnTo>
                    <a:pt x="860" y="1221"/>
                  </a:lnTo>
                  <a:lnTo>
                    <a:pt x="860" y="1220"/>
                  </a:lnTo>
                  <a:lnTo>
                    <a:pt x="858" y="1220"/>
                  </a:lnTo>
                  <a:lnTo>
                    <a:pt x="858" y="1220"/>
                  </a:lnTo>
                  <a:lnTo>
                    <a:pt x="859" y="1219"/>
                  </a:lnTo>
                  <a:lnTo>
                    <a:pt x="859" y="1218"/>
                  </a:lnTo>
                  <a:lnTo>
                    <a:pt x="859" y="1217"/>
                  </a:lnTo>
                  <a:lnTo>
                    <a:pt x="859" y="1216"/>
                  </a:lnTo>
                  <a:lnTo>
                    <a:pt x="858" y="1215"/>
                  </a:lnTo>
                  <a:lnTo>
                    <a:pt x="858" y="1215"/>
                  </a:lnTo>
                  <a:lnTo>
                    <a:pt x="858" y="1215"/>
                  </a:lnTo>
                  <a:lnTo>
                    <a:pt x="858" y="1214"/>
                  </a:lnTo>
                  <a:lnTo>
                    <a:pt x="858" y="1214"/>
                  </a:lnTo>
                  <a:lnTo>
                    <a:pt x="859" y="1213"/>
                  </a:lnTo>
                  <a:lnTo>
                    <a:pt x="859" y="1213"/>
                  </a:lnTo>
                  <a:lnTo>
                    <a:pt x="855" y="1211"/>
                  </a:lnTo>
                  <a:lnTo>
                    <a:pt x="852" y="1210"/>
                  </a:lnTo>
                  <a:lnTo>
                    <a:pt x="849" y="1209"/>
                  </a:lnTo>
                  <a:lnTo>
                    <a:pt x="844" y="1210"/>
                  </a:lnTo>
                  <a:lnTo>
                    <a:pt x="839" y="1212"/>
                  </a:lnTo>
                  <a:lnTo>
                    <a:pt x="834" y="1216"/>
                  </a:lnTo>
                  <a:lnTo>
                    <a:pt x="829" y="1220"/>
                  </a:lnTo>
                  <a:lnTo>
                    <a:pt x="825" y="1224"/>
                  </a:lnTo>
                  <a:lnTo>
                    <a:pt x="823" y="1226"/>
                  </a:lnTo>
                  <a:lnTo>
                    <a:pt x="822" y="1230"/>
                  </a:lnTo>
                  <a:lnTo>
                    <a:pt x="823" y="1234"/>
                  </a:lnTo>
                  <a:lnTo>
                    <a:pt x="824" y="1238"/>
                  </a:lnTo>
                  <a:lnTo>
                    <a:pt x="823" y="1241"/>
                  </a:lnTo>
                  <a:lnTo>
                    <a:pt x="821" y="1243"/>
                  </a:lnTo>
                  <a:lnTo>
                    <a:pt x="817" y="1244"/>
                  </a:lnTo>
                  <a:lnTo>
                    <a:pt x="814" y="1243"/>
                  </a:lnTo>
                  <a:lnTo>
                    <a:pt x="813" y="1241"/>
                  </a:lnTo>
                  <a:lnTo>
                    <a:pt x="813" y="1239"/>
                  </a:lnTo>
                  <a:lnTo>
                    <a:pt x="814" y="1237"/>
                  </a:lnTo>
                  <a:lnTo>
                    <a:pt x="813" y="1235"/>
                  </a:lnTo>
                  <a:lnTo>
                    <a:pt x="812" y="1233"/>
                  </a:lnTo>
                  <a:lnTo>
                    <a:pt x="810" y="1233"/>
                  </a:lnTo>
                  <a:lnTo>
                    <a:pt x="807" y="1235"/>
                  </a:lnTo>
                  <a:lnTo>
                    <a:pt x="805" y="1237"/>
                  </a:lnTo>
                  <a:lnTo>
                    <a:pt x="803" y="1238"/>
                  </a:lnTo>
                  <a:lnTo>
                    <a:pt x="800" y="1236"/>
                  </a:lnTo>
                  <a:lnTo>
                    <a:pt x="797" y="1234"/>
                  </a:lnTo>
                  <a:lnTo>
                    <a:pt x="794" y="1231"/>
                  </a:lnTo>
                  <a:lnTo>
                    <a:pt x="791" y="1230"/>
                  </a:lnTo>
                  <a:lnTo>
                    <a:pt x="787" y="1231"/>
                  </a:lnTo>
                  <a:lnTo>
                    <a:pt x="784" y="1234"/>
                  </a:lnTo>
                  <a:lnTo>
                    <a:pt x="780" y="1236"/>
                  </a:lnTo>
                  <a:lnTo>
                    <a:pt x="777" y="1237"/>
                  </a:lnTo>
                  <a:lnTo>
                    <a:pt x="775" y="1235"/>
                  </a:lnTo>
                  <a:lnTo>
                    <a:pt x="774" y="1233"/>
                  </a:lnTo>
                  <a:lnTo>
                    <a:pt x="774" y="1230"/>
                  </a:lnTo>
                  <a:lnTo>
                    <a:pt x="772" y="1228"/>
                  </a:lnTo>
                  <a:lnTo>
                    <a:pt x="769" y="1227"/>
                  </a:lnTo>
                  <a:lnTo>
                    <a:pt x="767" y="1228"/>
                  </a:lnTo>
                  <a:lnTo>
                    <a:pt x="764" y="1229"/>
                  </a:lnTo>
                  <a:lnTo>
                    <a:pt x="762" y="1229"/>
                  </a:lnTo>
                  <a:lnTo>
                    <a:pt x="761" y="1230"/>
                  </a:lnTo>
                  <a:lnTo>
                    <a:pt x="761" y="1228"/>
                  </a:lnTo>
                  <a:lnTo>
                    <a:pt x="762" y="1227"/>
                  </a:lnTo>
                  <a:lnTo>
                    <a:pt x="764" y="1224"/>
                  </a:lnTo>
                  <a:lnTo>
                    <a:pt x="763" y="1223"/>
                  </a:lnTo>
                  <a:lnTo>
                    <a:pt x="760" y="1219"/>
                  </a:lnTo>
                  <a:lnTo>
                    <a:pt x="758" y="1216"/>
                  </a:lnTo>
                  <a:lnTo>
                    <a:pt x="756" y="1215"/>
                  </a:lnTo>
                  <a:lnTo>
                    <a:pt x="754" y="1216"/>
                  </a:lnTo>
                  <a:lnTo>
                    <a:pt x="753" y="1217"/>
                  </a:lnTo>
                  <a:lnTo>
                    <a:pt x="750" y="1219"/>
                  </a:lnTo>
                  <a:lnTo>
                    <a:pt x="748" y="1218"/>
                  </a:lnTo>
                  <a:lnTo>
                    <a:pt x="745" y="1216"/>
                  </a:lnTo>
                  <a:lnTo>
                    <a:pt x="744" y="1216"/>
                  </a:lnTo>
                  <a:lnTo>
                    <a:pt x="744" y="1215"/>
                  </a:lnTo>
                  <a:lnTo>
                    <a:pt x="744" y="1213"/>
                  </a:lnTo>
                  <a:lnTo>
                    <a:pt x="743" y="1212"/>
                  </a:lnTo>
                  <a:lnTo>
                    <a:pt x="743" y="1211"/>
                  </a:lnTo>
                  <a:lnTo>
                    <a:pt x="743" y="1210"/>
                  </a:lnTo>
                  <a:lnTo>
                    <a:pt x="739" y="1209"/>
                  </a:lnTo>
                  <a:lnTo>
                    <a:pt x="735" y="1208"/>
                  </a:lnTo>
                  <a:lnTo>
                    <a:pt x="732" y="1206"/>
                  </a:lnTo>
                  <a:lnTo>
                    <a:pt x="729" y="1202"/>
                  </a:lnTo>
                  <a:lnTo>
                    <a:pt x="726" y="1198"/>
                  </a:lnTo>
                  <a:lnTo>
                    <a:pt x="724" y="1194"/>
                  </a:lnTo>
                  <a:lnTo>
                    <a:pt x="720" y="1191"/>
                  </a:lnTo>
                  <a:lnTo>
                    <a:pt x="717" y="1188"/>
                  </a:lnTo>
                  <a:lnTo>
                    <a:pt x="712" y="1186"/>
                  </a:lnTo>
                  <a:lnTo>
                    <a:pt x="708" y="1184"/>
                  </a:lnTo>
                  <a:lnTo>
                    <a:pt x="707" y="1183"/>
                  </a:lnTo>
                  <a:lnTo>
                    <a:pt x="705" y="1180"/>
                  </a:lnTo>
                  <a:lnTo>
                    <a:pt x="704" y="1179"/>
                  </a:lnTo>
                  <a:lnTo>
                    <a:pt x="703" y="1177"/>
                  </a:lnTo>
                  <a:lnTo>
                    <a:pt x="695" y="1173"/>
                  </a:lnTo>
                  <a:lnTo>
                    <a:pt x="691" y="1172"/>
                  </a:lnTo>
                  <a:lnTo>
                    <a:pt x="687" y="1169"/>
                  </a:lnTo>
                  <a:lnTo>
                    <a:pt x="685" y="1167"/>
                  </a:lnTo>
                  <a:lnTo>
                    <a:pt x="685" y="1166"/>
                  </a:lnTo>
                  <a:lnTo>
                    <a:pt x="686" y="1166"/>
                  </a:lnTo>
                  <a:lnTo>
                    <a:pt x="692" y="1166"/>
                  </a:lnTo>
                  <a:lnTo>
                    <a:pt x="692" y="1165"/>
                  </a:lnTo>
                  <a:lnTo>
                    <a:pt x="690" y="1161"/>
                  </a:lnTo>
                  <a:lnTo>
                    <a:pt x="686" y="1159"/>
                  </a:lnTo>
                  <a:lnTo>
                    <a:pt x="682" y="1158"/>
                  </a:lnTo>
                  <a:lnTo>
                    <a:pt x="681" y="1158"/>
                  </a:lnTo>
                  <a:lnTo>
                    <a:pt x="681" y="1163"/>
                  </a:lnTo>
                  <a:lnTo>
                    <a:pt x="681" y="1163"/>
                  </a:lnTo>
                  <a:lnTo>
                    <a:pt x="675" y="1162"/>
                  </a:lnTo>
                  <a:lnTo>
                    <a:pt x="666" y="1160"/>
                  </a:lnTo>
                  <a:lnTo>
                    <a:pt x="656" y="1158"/>
                  </a:lnTo>
                  <a:lnTo>
                    <a:pt x="645" y="1156"/>
                  </a:lnTo>
                  <a:lnTo>
                    <a:pt x="633" y="1154"/>
                  </a:lnTo>
                  <a:lnTo>
                    <a:pt x="622" y="1151"/>
                  </a:lnTo>
                  <a:lnTo>
                    <a:pt x="611" y="1148"/>
                  </a:lnTo>
                  <a:lnTo>
                    <a:pt x="603" y="1145"/>
                  </a:lnTo>
                  <a:lnTo>
                    <a:pt x="596" y="1142"/>
                  </a:lnTo>
                  <a:lnTo>
                    <a:pt x="592" y="1139"/>
                  </a:lnTo>
                  <a:lnTo>
                    <a:pt x="589" y="1136"/>
                  </a:lnTo>
                  <a:lnTo>
                    <a:pt x="586" y="1131"/>
                  </a:lnTo>
                  <a:lnTo>
                    <a:pt x="583" y="1130"/>
                  </a:lnTo>
                  <a:lnTo>
                    <a:pt x="582" y="1130"/>
                  </a:lnTo>
                  <a:lnTo>
                    <a:pt x="581" y="1130"/>
                  </a:lnTo>
                  <a:lnTo>
                    <a:pt x="578" y="1128"/>
                  </a:lnTo>
                  <a:lnTo>
                    <a:pt x="577" y="1126"/>
                  </a:lnTo>
                  <a:lnTo>
                    <a:pt x="578" y="1126"/>
                  </a:lnTo>
                  <a:lnTo>
                    <a:pt x="578" y="1126"/>
                  </a:lnTo>
                  <a:lnTo>
                    <a:pt x="577" y="1125"/>
                  </a:lnTo>
                  <a:lnTo>
                    <a:pt x="574" y="1123"/>
                  </a:lnTo>
                  <a:lnTo>
                    <a:pt x="570" y="1120"/>
                  </a:lnTo>
                  <a:lnTo>
                    <a:pt x="566" y="1118"/>
                  </a:lnTo>
                  <a:lnTo>
                    <a:pt x="564" y="1117"/>
                  </a:lnTo>
                  <a:lnTo>
                    <a:pt x="563" y="1116"/>
                  </a:lnTo>
                  <a:lnTo>
                    <a:pt x="562" y="1117"/>
                  </a:lnTo>
                  <a:lnTo>
                    <a:pt x="562" y="1117"/>
                  </a:lnTo>
                  <a:lnTo>
                    <a:pt x="560" y="1117"/>
                  </a:lnTo>
                  <a:lnTo>
                    <a:pt x="558" y="1117"/>
                  </a:lnTo>
                  <a:lnTo>
                    <a:pt x="553" y="1115"/>
                  </a:lnTo>
                  <a:lnTo>
                    <a:pt x="547" y="1113"/>
                  </a:lnTo>
                  <a:lnTo>
                    <a:pt x="546" y="1112"/>
                  </a:lnTo>
                  <a:lnTo>
                    <a:pt x="546" y="1111"/>
                  </a:lnTo>
                  <a:lnTo>
                    <a:pt x="546" y="1110"/>
                  </a:lnTo>
                  <a:lnTo>
                    <a:pt x="546" y="1109"/>
                  </a:lnTo>
                  <a:lnTo>
                    <a:pt x="545" y="1109"/>
                  </a:lnTo>
                  <a:lnTo>
                    <a:pt x="545" y="1109"/>
                  </a:lnTo>
                  <a:lnTo>
                    <a:pt x="541" y="1110"/>
                  </a:lnTo>
                  <a:lnTo>
                    <a:pt x="539" y="1112"/>
                  </a:lnTo>
                  <a:lnTo>
                    <a:pt x="536" y="1115"/>
                  </a:lnTo>
                  <a:lnTo>
                    <a:pt x="534" y="1116"/>
                  </a:lnTo>
                  <a:lnTo>
                    <a:pt x="533" y="1117"/>
                  </a:lnTo>
                  <a:lnTo>
                    <a:pt x="530" y="1118"/>
                  </a:lnTo>
                  <a:lnTo>
                    <a:pt x="517" y="1121"/>
                  </a:lnTo>
                  <a:lnTo>
                    <a:pt x="514" y="1122"/>
                  </a:lnTo>
                  <a:lnTo>
                    <a:pt x="513" y="1122"/>
                  </a:lnTo>
                  <a:lnTo>
                    <a:pt x="508" y="1120"/>
                  </a:lnTo>
                  <a:lnTo>
                    <a:pt x="504" y="1118"/>
                  </a:lnTo>
                  <a:lnTo>
                    <a:pt x="499" y="1117"/>
                  </a:lnTo>
                  <a:lnTo>
                    <a:pt x="493" y="1116"/>
                  </a:lnTo>
                  <a:lnTo>
                    <a:pt x="488" y="1115"/>
                  </a:lnTo>
                  <a:lnTo>
                    <a:pt x="486" y="1115"/>
                  </a:lnTo>
                  <a:lnTo>
                    <a:pt x="484" y="1113"/>
                  </a:lnTo>
                  <a:lnTo>
                    <a:pt x="482" y="1112"/>
                  </a:lnTo>
                  <a:lnTo>
                    <a:pt x="481" y="1111"/>
                  </a:lnTo>
                  <a:lnTo>
                    <a:pt x="478" y="1110"/>
                  </a:lnTo>
                  <a:lnTo>
                    <a:pt x="476" y="1109"/>
                  </a:lnTo>
                  <a:lnTo>
                    <a:pt x="473" y="1109"/>
                  </a:lnTo>
                  <a:lnTo>
                    <a:pt x="472" y="1108"/>
                  </a:lnTo>
                  <a:lnTo>
                    <a:pt x="470" y="1105"/>
                  </a:lnTo>
                  <a:lnTo>
                    <a:pt x="469" y="1104"/>
                  </a:lnTo>
                  <a:lnTo>
                    <a:pt x="468" y="1104"/>
                  </a:lnTo>
                  <a:lnTo>
                    <a:pt x="462" y="1102"/>
                  </a:lnTo>
                  <a:lnTo>
                    <a:pt x="456" y="1101"/>
                  </a:lnTo>
                  <a:lnTo>
                    <a:pt x="450" y="1100"/>
                  </a:lnTo>
                  <a:lnTo>
                    <a:pt x="449" y="1099"/>
                  </a:lnTo>
                  <a:lnTo>
                    <a:pt x="449" y="1098"/>
                  </a:lnTo>
                  <a:lnTo>
                    <a:pt x="447" y="1097"/>
                  </a:lnTo>
                  <a:lnTo>
                    <a:pt x="439" y="1094"/>
                  </a:lnTo>
                  <a:lnTo>
                    <a:pt x="432" y="1090"/>
                  </a:lnTo>
                  <a:lnTo>
                    <a:pt x="424" y="1087"/>
                  </a:lnTo>
                  <a:lnTo>
                    <a:pt x="424" y="1087"/>
                  </a:lnTo>
                  <a:lnTo>
                    <a:pt x="424" y="1086"/>
                  </a:lnTo>
                  <a:lnTo>
                    <a:pt x="413" y="1076"/>
                  </a:lnTo>
                  <a:lnTo>
                    <a:pt x="408" y="1073"/>
                  </a:lnTo>
                  <a:lnTo>
                    <a:pt x="403" y="1071"/>
                  </a:lnTo>
                  <a:lnTo>
                    <a:pt x="398" y="1071"/>
                  </a:lnTo>
                  <a:lnTo>
                    <a:pt x="393" y="1070"/>
                  </a:lnTo>
                  <a:lnTo>
                    <a:pt x="387" y="1068"/>
                  </a:lnTo>
                  <a:lnTo>
                    <a:pt x="383" y="1066"/>
                  </a:lnTo>
                  <a:lnTo>
                    <a:pt x="380" y="1064"/>
                  </a:lnTo>
                  <a:lnTo>
                    <a:pt x="379" y="1063"/>
                  </a:lnTo>
                  <a:lnTo>
                    <a:pt x="379" y="1062"/>
                  </a:lnTo>
                  <a:lnTo>
                    <a:pt x="378" y="1061"/>
                  </a:lnTo>
                  <a:lnTo>
                    <a:pt x="377" y="1059"/>
                  </a:lnTo>
                  <a:lnTo>
                    <a:pt x="374" y="1056"/>
                  </a:lnTo>
                  <a:lnTo>
                    <a:pt x="370" y="1051"/>
                  </a:lnTo>
                  <a:lnTo>
                    <a:pt x="368" y="1050"/>
                  </a:lnTo>
                  <a:lnTo>
                    <a:pt x="364" y="1049"/>
                  </a:lnTo>
                  <a:lnTo>
                    <a:pt x="357" y="1045"/>
                  </a:lnTo>
                  <a:lnTo>
                    <a:pt x="351" y="1041"/>
                  </a:lnTo>
                  <a:lnTo>
                    <a:pt x="350" y="1040"/>
                  </a:lnTo>
                  <a:lnTo>
                    <a:pt x="348" y="1036"/>
                  </a:lnTo>
                  <a:lnTo>
                    <a:pt x="346" y="1033"/>
                  </a:lnTo>
                  <a:lnTo>
                    <a:pt x="343" y="1029"/>
                  </a:lnTo>
                  <a:lnTo>
                    <a:pt x="341" y="1025"/>
                  </a:lnTo>
                  <a:lnTo>
                    <a:pt x="339" y="1021"/>
                  </a:lnTo>
                  <a:lnTo>
                    <a:pt x="339" y="1019"/>
                  </a:lnTo>
                  <a:lnTo>
                    <a:pt x="341" y="1018"/>
                  </a:lnTo>
                  <a:lnTo>
                    <a:pt x="346" y="1018"/>
                  </a:lnTo>
                  <a:lnTo>
                    <a:pt x="348" y="1017"/>
                  </a:lnTo>
                  <a:lnTo>
                    <a:pt x="348" y="1016"/>
                  </a:lnTo>
                  <a:lnTo>
                    <a:pt x="345" y="1014"/>
                  </a:lnTo>
                  <a:lnTo>
                    <a:pt x="343" y="1014"/>
                  </a:lnTo>
                  <a:lnTo>
                    <a:pt x="342" y="1013"/>
                  </a:lnTo>
                  <a:lnTo>
                    <a:pt x="342" y="1012"/>
                  </a:lnTo>
                  <a:lnTo>
                    <a:pt x="344" y="1009"/>
                  </a:lnTo>
                  <a:lnTo>
                    <a:pt x="346" y="1006"/>
                  </a:lnTo>
                  <a:lnTo>
                    <a:pt x="349" y="1003"/>
                  </a:lnTo>
                  <a:lnTo>
                    <a:pt x="350" y="1000"/>
                  </a:lnTo>
                  <a:lnTo>
                    <a:pt x="349" y="997"/>
                  </a:lnTo>
                  <a:lnTo>
                    <a:pt x="344" y="992"/>
                  </a:lnTo>
                  <a:lnTo>
                    <a:pt x="341" y="989"/>
                  </a:lnTo>
                  <a:lnTo>
                    <a:pt x="341" y="984"/>
                  </a:lnTo>
                  <a:lnTo>
                    <a:pt x="341" y="978"/>
                  </a:lnTo>
                  <a:lnTo>
                    <a:pt x="339" y="974"/>
                  </a:lnTo>
                  <a:lnTo>
                    <a:pt x="336" y="970"/>
                  </a:lnTo>
                  <a:lnTo>
                    <a:pt x="332" y="967"/>
                  </a:lnTo>
                  <a:lnTo>
                    <a:pt x="329" y="963"/>
                  </a:lnTo>
                  <a:lnTo>
                    <a:pt x="328" y="962"/>
                  </a:lnTo>
                  <a:lnTo>
                    <a:pt x="328" y="961"/>
                  </a:lnTo>
                  <a:lnTo>
                    <a:pt x="328" y="960"/>
                  </a:lnTo>
                  <a:lnTo>
                    <a:pt x="327" y="959"/>
                  </a:lnTo>
                  <a:lnTo>
                    <a:pt x="324" y="954"/>
                  </a:lnTo>
                  <a:lnTo>
                    <a:pt x="321" y="949"/>
                  </a:lnTo>
                  <a:lnTo>
                    <a:pt x="318" y="945"/>
                  </a:lnTo>
                  <a:lnTo>
                    <a:pt x="313" y="942"/>
                  </a:lnTo>
                  <a:lnTo>
                    <a:pt x="309" y="938"/>
                  </a:lnTo>
                  <a:lnTo>
                    <a:pt x="306" y="934"/>
                  </a:lnTo>
                  <a:lnTo>
                    <a:pt x="306" y="934"/>
                  </a:lnTo>
                  <a:lnTo>
                    <a:pt x="308" y="934"/>
                  </a:lnTo>
                  <a:lnTo>
                    <a:pt x="308" y="934"/>
                  </a:lnTo>
                  <a:lnTo>
                    <a:pt x="309" y="934"/>
                  </a:lnTo>
                  <a:lnTo>
                    <a:pt x="310" y="935"/>
                  </a:lnTo>
                  <a:lnTo>
                    <a:pt x="311" y="935"/>
                  </a:lnTo>
                  <a:lnTo>
                    <a:pt x="311" y="934"/>
                  </a:lnTo>
                  <a:lnTo>
                    <a:pt x="307" y="930"/>
                  </a:lnTo>
                  <a:lnTo>
                    <a:pt x="302" y="925"/>
                  </a:lnTo>
                  <a:lnTo>
                    <a:pt x="298" y="920"/>
                  </a:lnTo>
                  <a:lnTo>
                    <a:pt x="299" y="920"/>
                  </a:lnTo>
                  <a:lnTo>
                    <a:pt x="302" y="922"/>
                  </a:lnTo>
                  <a:lnTo>
                    <a:pt x="303" y="922"/>
                  </a:lnTo>
                  <a:lnTo>
                    <a:pt x="285" y="909"/>
                  </a:lnTo>
                  <a:lnTo>
                    <a:pt x="281" y="907"/>
                  </a:lnTo>
                  <a:lnTo>
                    <a:pt x="280" y="907"/>
                  </a:lnTo>
                  <a:lnTo>
                    <a:pt x="278" y="902"/>
                  </a:lnTo>
                  <a:lnTo>
                    <a:pt x="278" y="899"/>
                  </a:lnTo>
                  <a:lnTo>
                    <a:pt x="278" y="897"/>
                  </a:lnTo>
                  <a:lnTo>
                    <a:pt x="278" y="897"/>
                  </a:lnTo>
                  <a:lnTo>
                    <a:pt x="280" y="898"/>
                  </a:lnTo>
                  <a:lnTo>
                    <a:pt x="283" y="900"/>
                  </a:lnTo>
                  <a:lnTo>
                    <a:pt x="284" y="901"/>
                  </a:lnTo>
                  <a:lnTo>
                    <a:pt x="285" y="900"/>
                  </a:lnTo>
                  <a:lnTo>
                    <a:pt x="287" y="898"/>
                  </a:lnTo>
                  <a:lnTo>
                    <a:pt x="287" y="895"/>
                  </a:lnTo>
                  <a:lnTo>
                    <a:pt x="287" y="893"/>
                  </a:lnTo>
                  <a:lnTo>
                    <a:pt x="284" y="891"/>
                  </a:lnTo>
                  <a:lnTo>
                    <a:pt x="277" y="880"/>
                  </a:lnTo>
                  <a:lnTo>
                    <a:pt x="275" y="877"/>
                  </a:lnTo>
                  <a:lnTo>
                    <a:pt x="274" y="876"/>
                  </a:lnTo>
                  <a:lnTo>
                    <a:pt x="271" y="874"/>
                  </a:lnTo>
                  <a:lnTo>
                    <a:pt x="266" y="872"/>
                  </a:lnTo>
                  <a:lnTo>
                    <a:pt x="264" y="870"/>
                  </a:lnTo>
                  <a:lnTo>
                    <a:pt x="264" y="867"/>
                  </a:lnTo>
                  <a:lnTo>
                    <a:pt x="266" y="861"/>
                  </a:lnTo>
                  <a:lnTo>
                    <a:pt x="266" y="858"/>
                  </a:lnTo>
                  <a:lnTo>
                    <a:pt x="264" y="857"/>
                  </a:lnTo>
                  <a:lnTo>
                    <a:pt x="259" y="856"/>
                  </a:lnTo>
                  <a:lnTo>
                    <a:pt x="256" y="855"/>
                  </a:lnTo>
                  <a:lnTo>
                    <a:pt x="254" y="852"/>
                  </a:lnTo>
                  <a:lnTo>
                    <a:pt x="253" y="849"/>
                  </a:lnTo>
                  <a:lnTo>
                    <a:pt x="252" y="846"/>
                  </a:lnTo>
                  <a:lnTo>
                    <a:pt x="251" y="845"/>
                  </a:lnTo>
                  <a:lnTo>
                    <a:pt x="250" y="844"/>
                  </a:lnTo>
                  <a:lnTo>
                    <a:pt x="249" y="844"/>
                  </a:lnTo>
                  <a:lnTo>
                    <a:pt x="248" y="843"/>
                  </a:lnTo>
                  <a:lnTo>
                    <a:pt x="247" y="843"/>
                  </a:lnTo>
                  <a:lnTo>
                    <a:pt x="242" y="835"/>
                  </a:lnTo>
                  <a:lnTo>
                    <a:pt x="238" y="824"/>
                  </a:lnTo>
                  <a:lnTo>
                    <a:pt x="235" y="813"/>
                  </a:lnTo>
                  <a:lnTo>
                    <a:pt x="232" y="803"/>
                  </a:lnTo>
                  <a:lnTo>
                    <a:pt x="231" y="793"/>
                  </a:lnTo>
                  <a:lnTo>
                    <a:pt x="232" y="789"/>
                  </a:lnTo>
                  <a:lnTo>
                    <a:pt x="233" y="786"/>
                  </a:lnTo>
                  <a:lnTo>
                    <a:pt x="233" y="783"/>
                  </a:lnTo>
                  <a:lnTo>
                    <a:pt x="232" y="782"/>
                  </a:lnTo>
                  <a:lnTo>
                    <a:pt x="231" y="781"/>
                  </a:lnTo>
                  <a:lnTo>
                    <a:pt x="230" y="781"/>
                  </a:lnTo>
                  <a:lnTo>
                    <a:pt x="227" y="780"/>
                  </a:lnTo>
                  <a:lnTo>
                    <a:pt x="225" y="779"/>
                  </a:lnTo>
                  <a:lnTo>
                    <a:pt x="224" y="778"/>
                  </a:lnTo>
                  <a:lnTo>
                    <a:pt x="223" y="776"/>
                  </a:lnTo>
                  <a:lnTo>
                    <a:pt x="222" y="775"/>
                  </a:lnTo>
                  <a:lnTo>
                    <a:pt x="221" y="772"/>
                  </a:lnTo>
                  <a:lnTo>
                    <a:pt x="220" y="771"/>
                  </a:lnTo>
                  <a:lnTo>
                    <a:pt x="220" y="771"/>
                  </a:lnTo>
                  <a:lnTo>
                    <a:pt x="220" y="772"/>
                  </a:lnTo>
                  <a:lnTo>
                    <a:pt x="219" y="773"/>
                  </a:lnTo>
                  <a:lnTo>
                    <a:pt x="219" y="774"/>
                  </a:lnTo>
                  <a:lnTo>
                    <a:pt x="219" y="774"/>
                  </a:lnTo>
                  <a:lnTo>
                    <a:pt x="215" y="771"/>
                  </a:lnTo>
                  <a:lnTo>
                    <a:pt x="208" y="764"/>
                  </a:lnTo>
                  <a:lnTo>
                    <a:pt x="205" y="761"/>
                  </a:lnTo>
                  <a:lnTo>
                    <a:pt x="204" y="761"/>
                  </a:lnTo>
                  <a:lnTo>
                    <a:pt x="204" y="762"/>
                  </a:lnTo>
                  <a:lnTo>
                    <a:pt x="205" y="763"/>
                  </a:lnTo>
                  <a:lnTo>
                    <a:pt x="205" y="764"/>
                  </a:lnTo>
                  <a:lnTo>
                    <a:pt x="206" y="764"/>
                  </a:lnTo>
                  <a:lnTo>
                    <a:pt x="207" y="767"/>
                  </a:lnTo>
                  <a:lnTo>
                    <a:pt x="207" y="768"/>
                  </a:lnTo>
                  <a:lnTo>
                    <a:pt x="204" y="778"/>
                  </a:lnTo>
                  <a:lnTo>
                    <a:pt x="204" y="779"/>
                  </a:lnTo>
                  <a:lnTo>
                    <a:pt x="205" y="780"/>
                  </a:lnTo>
                  <a:lnTo>
                    <a:pt x="205" y="781"/>
                  </a:lnTo>
                  <a:lnTo>
                    <a:pt x="206" y="783"/>
                  </a:lnTo>
                  <a:lnTo>
                    <a:pt x="207" y="791"/>
                  </a:lnTo>
                  <a:lnTo>
                    <a:pt x="207" y="799"/>
                  </a:lnTo>
                  <a:lnTo>
                    <a:pt x="208" y="807"/>
                  </a:lnTo>
                  <a:lnTo>
                    <a:pt x="210" y="811"/>
                  </a:lnTo>
                  <a:lnTo>
                    <a:pt x="217" y="818"/>
                  </a:lnTo>
                  <a:lnTo>
                    <a:pt x="218" y="823"/>
                  </a:lnTo>
                  <a:lnTo>
                    <a:pt x="219" y="828"/>
                  </a:lnTo>
                  <a:lnTo>
                    <a:pt x="222" y="833"/>
                  </a:lnTo>
                  <a:lnTo>
                    <a:pt x="225" y="838"/>
                  </a:lnTo>
                  <a:lnTo>
                    <a:pt x="227" y="842"/>
                  </a:lnTo>
                  <a:lnTo>
                    <a:pt x="228" y="847"/>
                  </a:lnTo>
                  <a:lnTo>
                    <a:pt x="228" y="850"/>
                  </a:lnTo>
                  <a:lnTo>
                    <a:pt x="230" y="854"/>
                  </a:lnTo>
                  <a:lnTo>
                    <a:pt x="230" y="855"/>
                  </a:lnTo>
                  <a:lnTo>
                    <a:pt x="231" y="856"/>
                  </a:lnTo>
                  <a:lnTo>
                    <a:pt x="232" y="857"/>
                  </a:lnTo>
                  <a:lnTo>
                    <a:pt x="234" y="859"/>
                  </a:lnTo>
                  <a:lnTo>
                    <a:pt x="235" y="861"/>
                  </a:lnTo>
                  <a:lnTo>
                    <a:pt x="235" y="863"/>
                  </a:lnTo>
                  <a:lnTo>
                    <a:pt x="235" y="864"/>
                  </a:lnTo>
                  <a:lnTo>
                    <a:pt x="236" y="866"/>
                  </a:lnTo>
                  <a:lnTo>
                    <a:pt x="238" y="870"/>
                  </a:lnTo>
                  <a:lnTo>
                    <a:pt x="245" y="878"/>
                  </a:lnTo>
                  <a:lnTo>
                    <a:pt x="247" y="882"/>
                  </a:lnTo>
                  <a:lnTo>
                    <a:pt x="248" y="889"/>
                  </a:lnTo>
                  <a:lnTo>
                    <a:pt x="249" y="895"/>
                  </a:lnTo>
                  <a:lnTo>
                    <a:pt x="250" y="902"/>
                  </a:lnTo>
                  <a:lnTo>
                    <a:pt x="251" y="907"/>
                  </a:lnTo>
                  <a:lnTo>
                    <a:pt x="254" y="911"/>
                  </a:lnTo>
                  <a:lnTo>
                    <a:pt x="256" y="917"/>
                  </a:lnTo>
                  <a:lnTo>
                    <a:pt x="257" y="921"/>
                  </a:lnTo>
                  <a:lnTo>
                    <a:pt x="257" y="925"/>
                  </a:lnTo>
                  <a:lnTo>
                    <a:pt x="259" y="930"/>
                  </a:lnTo>
                  <a:lnTo>
                    <a:pt x="261" y="933"/>
                  </a:lnTo>
                  <a:lnTo>
                    <a:pt x="262" y="934"/>
                  </a:lnTo>
                  <a:lnTo>
                    <a:pt x="267" y="935"/>
                  </a:lnTo>
                  <a:lnTo>
                    <a:pt x="270" y="936"/>
                  </a:lnTo>
                  <a:lnTo>
                    <a:pt x="272" y="939"/>
                  </a:lnTo>
                  <a:lnTo>
                    <a:pt x="274" y="943"/>
                  </a:lnTo>
                  <a:lnTo>
                    <a:pt x="275" y="947"/>
                  </a:lnTo>
                  <a:lnTo>
                    <a:pt x="275" y="951"/>
                  </a:lnTo>
                  <a:lnTo>
                    <a:pt x="275" y="954"/>
                  </a:lnTo>
                  <a:lnTo>
                    <a:pt x="273" y="957"/>
                  </a:lnTo>
                  <a:lnTo>
                    <a:pt x="269" y="959"/>
                  </a:lnTo>
                  <a:lnTo>
                    <a:pt x="265" y="959"/>
                  </a:lnTo>
                  <a:lnTo>
                    <a:pt x="264" y="958"/>
                  </a:lnTo>
                  <a:lnTo>
                    <a:pt x="264" y="957"/>
                  </a:lnTo>
                  <a:lnTo>
                    <a:pt x="264" y="954"/>
                  </a:lnTo>
                  <a:lnTo>
                    <a:pt x="263" y="953"/>
                  </a:lnTo>
                  <a:lnTo>
                    <a:pt x="259" y="945"/>
                  </a:lnTo>
                  <a:lnTo>
                    <a:pt x="253" y="937"/>
                  </a:lnTo>
                  <a:lnTo>
                    <a:pt x="252" y="935"/>
                  </a:lnTo>
                  <a:lnTo>
                    <a:pt x="249" y="933"/>
                  </a:lnTo>
                  <a:lnTo>
                    <a:pt x="246" y="930"/>
                  </a:lnTo>
                  <a:lnTo>
                    <a:pt x="242" y="926"/>
                  </a:lnTo>
                  <a:lnTo>
                    <a:pt x="233" y="917"/>
                  </a:lnTo>
                  <a:lnTo>
                    <a:pt x="232" y="915"/>
                  </a:lnTo>
                  <a:lnTo>
                    <a:pt x="231" y="910"/>
                  </a:lnTo>
                  <a:lnTo>
                    <a:pt x="233" y="906"/>
                  </a:lnTo>
                  <a:lnTo>
                    <a:pt x="234" y="901"/>
                  </a:lnTo>
                  <a:lnTo>
                    <a:pt x="235" y="896"/>
                  </a:lnTo>
                  <a:lnTo>
                    <a:pt x="234" y="890"/>
                  </a:lnTo>
                  <a:lnTo>
                    <a:pt x="232" y="886"/>
                  </a:lnTo>
                  <a:lnTo>
                    <a:pt x="230" y="883"/>
                  </a:lnTo>
                  <a:lnTo>
                    <a:pt x="227" y="882"/>
                  </a:lnTo>
                  <a:lnTo>
                    <a:pt x="224" y="880"/>
                  </a:lnTo>
                  <a:lnTo>
                    <a:pt x="221" y="877"/>
                  </a:lnTo>
                  <a:lnTo>
                    <a:pt x="217" y="872"/>
                  </a:lnTo>
                  <a:lnTo>
                    <a:pt x="217" y="871"/>
                  </a:lnTo>
                  <a:lnTo>
                    <a:pt x="218" y="870"/>
                  </a:lnTo>
                  <a:lnTo>
                    <a:pt x="220" y="868"/>
                  </a:lnTo>
                  <a:lnTo>
                    <a:pt x="220" y="867"/>
                  </a:lnTo>
                  <a:lnTo>
                    <a:pt x="214" y="863"/>
                  </a:lnTo>
                  <a:lnTo>
                    <a:pt x="203" y="857"/>
                  </a:lnTo>
                  <a:lnTo>
                    <a:pt x="198" y="853"/>
                  </a:lnTo>
                  <a:lnTo>
                    <a:pt x="193" y="849"/>
                  </a:lnTo>
                  <a:lnTo>
                    <a:pt x="191" y="847"/>
                  </a:lnTo>
                  <a:lnTo>
                    <a:pt x="191" y="845"/>
                  </a:lnTo>
                  <a:lnTo>
                    <a:pt x="193" y="843"/>
                  </a:lnTo>
                  <a:lnTo>
                    <a:pt x="196" y="843"/>
                  </a:lnTo>
                  <a:lnTo>
                    <a:pt x="199" y="843"/>
                  </a:lnTo>
                  <a:lnTo>
                    <a:pt x="202" y="844"/>
                  </a:lnTo>
                  <a:lnTo>
                    <a:pt x="203" y="845"/>
                  </a:lnTo>
                  <a:lnTo>
                    <a:pt x="204" y="846"/>
                  </a:lnTo>
                  <a:lnTo>
                    <a:pt x="205" y="847"/>
                  </a:lnTo>
                  <a:lnTo>
                    <a:pt x="206" y="848"/>
                  </a:lnTo>
                  <a:lnTo>
                    <a:pt x="206" y="849"/>
                  </a:lnTo>
                  <a:lnTo>
                    <a:pt x="207" y="850"/>
                  </a:lnTo>
                  <a:lnTo>
                    <a:pt x="207" y="850"/>
                  </a:lnTo>
                  <a:lnTo>
                    <a:pt x="208" y="849"/>
                  </a:lnTo>
                  <a:lnTo>
                    <a:pt x="209" y="844"/>
                  </a:lnTo>
                  <a:lnTo>
                    <a:pt x="209" y="839"/>
                  </a:lnTo>
                  <a:lnTo>
                    <a:pt x="208" y="833"/>
                  </a:lnTo>
                  <a:lnTo>
                    <a:pt x="206" y="827"/>
                  </a:lnTo>
                  <a:lnTo>
                    <a:pt x="203" y="822"/>
                  </a:lnTo>
                  <a:lnTo>
                    <a:pt x="199" y="817"/>
                  </a:lnTo>
                  <a:lnTo>
                    <a:pt x="197" y="813"/>
                  </a:lnTo>
                  <a:lnTo>
                    <a:pt x="192" y="808"/>
                  </a:lnTo>
                  <a:lnTo>
                    <a:pt x="189" y="805"/>
                  </a:lnTo>
                  <a:lnTo>
                    <a:pt x="186" y="802"/>
                  </a:lnTo>
                  <a:lnTo>
                    <a:pt x="186" y="798"/>
                  </a:lnTo>
                  <a:lnTo>
                    <a:pt x="186" y="794"/>
                  </a:lnTo>
                  <a:lnTo>
                    <a:pt x="186" y="791"/>
                  </a:lnTo>
                  <a:lnTo>
                    <a:pt x="185" y="785"/>
                  </a:lnTo>
                  <a:lnTo>
                    <a:pt x="182" y="781"/>
                  </a:lnTo>
                  <a:lnTo>
                    <a:pt x="181" y="776"/>
                  </a:lnTo>
                  <a:lnTo>
                    <a:pt x="181" y="774"/>
                  </a:lnTo>
                  <a:lnTo>
                    <a:pt x="181" y="773"/>
                  </a:lnTo>
                  <a:lnTo>
                    <a:pt x="182" y="772"/>
                  </a:lnTo>
                  <a:lnTo>
                    <a:pt x="182" y="771"/>
                  </a:lnTo>
                  <a:lnTo>
                    <a:pt x="177" y="746"/>
                  </a:lnTo>
                  <a:lnTo>
                    <a:pt x="171" y="721"/>
                  </a:lnTo>
                  <a:lnTo>
                    <a:pt x="168" y="716"/>
                  </a:lnTo>
                  <a:lnTo>
                    <a:pt x="166" y="715"/>
                  </a:lnTo>
                  <a:lnTo>
                    <a:pt x="165" y="713"/>
                  </a:lnTo>
                  <a:lnTo>
                    <a:pt x="163" y="709"/>
                  </a:lnTo>
                  <a:lnTo>
                    <a:pt x="162" y="708"/>
                  </a:lnTo>
                  <a:lnTo>
                    <a:pt x="161" y="706"/>
                  </a:lnTo>
                  <a:lnTo>
                    <a:pt x="158" y="704"/>
                  </a:lnTo>
                  <a:lnTo>
                    <a:pt x="155" y="703"/>
                  </a:lnTo>
                  <a:lnTo>
                    <a:pt x="152" y="702"/>
                  </a:lnTo>
                  <a:lnTo>
                    <a:pt x="151" y="701"/>
                  </a:lnTo>
                  <a:lnTo>
                    <a:pt x="151" y="700"/>
                  </a:lnTo>
                  <a:lnTo>
                    <a:pt x="150" y="697"/>
                  </a:lnTo>
                  <a:lnTo>
                    <a:pt x="148" y="695"/>
                  </a:lnTo>
                  <a:lnTo>
                    <a:pt x="144" y="692"/>
                  </a:lnTo>
                  <a:lnTo>
                    <a:pt x="140" y="691"/>
                  </a:lnTo>
                  <a:lnTo>
                    <a:pt x="136" y="689"/>
                  </a:lnTo>
                  <a:lnTo>
                    <a:pt x="133" y="687"/>
                  </a:lnTo>
                  <a:lnTo>
                    <a:pt x="133" y="684"/>
                  </a:lnTo>
                  <a:lnTo>
                    <a:pt x="134" y="682"/>
                  </a:lnTo>
                  <a:lnTo>
                    <a:pt x="135" y="678"/>
                  </a:lnTo>
                  <a:lnTo>
                    <a:pt x="136" y="676"/>
                  </a:lnTo>
                  <a:lnTo>
                    <a:pt x="135" y="672"/>
                  </a:lnTo>
                  <a:lnTo>
                    <a:pt x="131" y="663"/>
                  </a:lnTo>
                  <a:lnTo>
                    <a:pt x="131" y="663"/>
                  </a:lnTo>
                  <a:lnTo>
                    <a:pt x="130" y="663"/>
                  </a:lnTo>
                  <a:lnTo>
                    <a:pt x="129" y="662"/>
                  </a:lnTo>
                  <a:lnTo>
                    <a:pt x="126" y="646"/>
                  </a:lnTo>
                  <a:lnTo>
                    <a:pt x="124" y="630"/>
                  </a:lnTo>
                  <a:lnTo>
                    <a:pt x="123" y="626"/>
                  </a:lnTo>
                  <a:lnTo>
                    <a:pt x="123" y="622"/>
                  </a:lnTo>
                  <a:lnTo>
                    <a:pt x="124" y="618"/>
                  </a:lnTo>
                  <a:lnTo>
                    <a:pt x="126" y="616"/>
                  </a:lnTo>
                  <a:lnTo>
                    <a:pt x="128" y="615"/>
                  </a:lnTo>
                  <a:lnTo>
                    <a:pt x="131" y="615"/>
                  </a:lnTo>
                  <a:lnTo>
                    <a:pt x="134" y="616"/>
                  </a:lnTo>
                  <a:lnTo>
                    <a:pt x="137" y="617"/>
                  </a:lnTo>
                  <a:lnTo>
                    <a:pt x="139" y="618"/>
                  </a:lnTo>
                  <a:lnTo>
                    <a:pt x="140" y="617"/>
                  </a:lnTo>
                  <a:lnTo>
                    <a:pt x="140" y="616"/>
                  </a:lnTo>
                  <a:lnTo>
                    <a:pt x="138" y="614"/>
                  </a:lnTo>
                  <a:lnTo>
                    <a:pt x="135" y="613"/>
                  </a:lnTo>
                  <a:lnTo>
                    <a:pt x="131" y="612"/>
                  </a:lnTo>
                  <a:lnTo>
                    <a:pt x="127" y="612"/>
                  </a:lnTo>
                  <a:lnTo>
                    <a:pt x="124" y="611"/>
                  </a:lnTo>
                  <a:lnTo>
                    <a:pt x="122" y="608"/>
                  </a:lnTo>
                  <a:lnTo>
                    <a:pt x="121" y="597"/>
                  </a:lnTo>
                  <a:lnTo>
                    <a:pt x="121" y="586"/>
                  </a:lnTo>
                  <a:lnTo>
                    <a:pt x="122" y="574"/>
                  </a:lnTo>
                  <a:lnTo>
                    <a:pt x="124" y="562"/>
                  </a:lnTo>
                  <a:lnTo>
                    <a:pt x="124" y="551"/>
                  </a:lnTo>
                  <a:lnTo>
                    <a:pt x="124" y="550"/>
                  </a:lnTo>
                  <a:lnTo>
                    <a:pt x="124" y="551"/>
                  </a:lnTo>
                  <a:lnTo>
                    <a:pt x="123" y="551"/>
                  </a:lnTo>
                  <a:lnTo>
                    <a:pt x="123" y="551"/>
                  </a:lnTo>
                  <a:lnTo>
                    <a:pt x="122" y="551"/>
                  </a:lnTo>
                  <a:lnTo>
                    <a:pt x="128" y="540"/>
                  </a:lnTo>
                  <a:lnTo>
                    <a:pt x="131" y="529"/>
                  </a:lnTo>
                  <a:lnTo>
                    <a:pt x="135" y="511"/>
                  </a:lnTo>
                  <a:lnTo>
                    <a:pt x="138" y="502"/>
                  </a:lnTo>
                  <a:lnTo>
                    <a:pt x="138" y="501"/>
                  </a:lnTo>
                  <a:lnTo>
                    <a:pt x="139" y="500"/>
                  </a:lnTo>
                  <a:lnTo>
                    <a:pt x="141" y="499"/>
                  </a:lnTo>
                  <a:lnTo>
                    <a:pt x="142" y="498"/>
                  </a:lnTo>
                  <a:lnTo>
                    <a:pt x="144" y="496"/>
                  </a:lnTo>
                  <a:lnTo>
                    <a:pt x="145" y="495"/>
                  </a:lnTo>
                  <a:lnTo>
                    <a:pt x="145" y="494"/>
                  </a:lnTo>
                  <a:lnTo>
                    <a:pt x="145" y="492"/>
                  </a:lnTo>
                  <a:lnTo>
                    <a:pt x="146" y="491"/>
                  </a:lnTo>
                  <a:lnTo>
                    <a:pt x="152" y="476"/>
                  </a:lnTo>
                  <a:lnTo>
                    <a:pt x="156" y="469"/>
                  </a:lnTo>
                  <a:lnTo>
                    <a:pt x="160" y="464"/>
                  </a:lnTo>
                  <a:lnTo>
                    <a:pt x="161" y="459"/>
                  </a:lnTo>
                  <a:lnTo>
                    <a:pt x="163" y="450"/>
                  </a:lnTo>
                  <a:lnTo>
                    <a:pt x="164" y="449"/>
                  </a:lnTo>
                  <a:lnTo>
                    <a:pt x="165" y="447"/>
                  </a:lnTo>
                  <a:lnTo>
                    <a:pt x="166" y="446"/>
                  </a:lnTo>
                  <a:lnTo>
                    <a:pt x="168" y="445"/>
                  </a:lnTo>
                  <a:lnTo>
                    <a:pt x="169" y="443"/>
                  </a:lnTo>
                  <a:lnTo>
                    <a:pt x="169" y="442"/>
                  </a:lnTo>
                  <a:lnTo>
                    <a:pt x="169" y="441"/>
                  </a:lnTo>
                  <a:lnTo>
                    <a:pt x="167" y="439"/>
                  </a:lnTo>
                  <a:lnTo>
                    <a:pt x="167" y="438"/>
                  </a:lnTo>
                  <a:lnTo>
                    <a:pt x="167" y="437"/>
                  </a:lnTo>
                  <a:lnTo>
                    <a:pt x="169" y="430"/>
                  </a:lnTo>
                  <a:lnTo>
                    <a:pt x="171" y="425"/>
                  </a:lnTo>
                  <a:lnTo>
                    <a:pt x="175" y="419"/>
                  </a:lnTo>
                  <a:lnTo>
                    <a:pt x="179" y="414"/>
                  </a:lnTo>
                  <a:lnTo>
                    <a:pt x="180" y="414"/>
                  </a:lnTo>
                  <a:lnTo>
                    <a:pt x="183" y="415"/>
                  </a:lnTo>
                  <a:lnTo>
                    <a:pt x="186" y="415"/>
                  </a:lnTo>
                  <a:lnTo>
                    <a:pt x="189" y="416"/>
                  </a:lnTo>
                  <a:lnTo>
                    <a:pt x="192" y="419"/>
                  </a:lnTo>
                  <a:lnTo>
                    <a:pt x="193" y="421"/>
                  </a:lnTo>
                  <a:lnTo>
                    <a:pt x="191" y="424"/>
                  </a:lnTo>
                  <a:lnTo>
                    <a:pt x="188" y="427"/>
                  </a:lnTo>
                  <a:lnTo>
                    <a:pt x="184" y="429"/>
                  </a:lnTo>
                  <a:lnTo>
                    <a:pt x="181" y="433"/>
                  </a:lnTo>
                  <a:lnTo>
                    <a:pt x="180" y="434"/>
                  </a:lnTo>
                  <a:lnTo>
                    <a:pt x="180" y="434"/>
                  </a:lnTo>
                  <a:lnTo>
                    <a:pt x="180" y="435"/>
                  </a:lnTo>
                  <a:lnTo>
                    <a:pt x="180" y="437"/>
                  </a:lnTo>
                  <a:lnTo>
                    <a:pt x="180" y="437"/>
                  </a:lnTo>
                  <a:lnTo>
                    <a:pt x="186" y="433"/>
                  </a:lnTo>
                  <a:lnTo>
                    <a:pt x="192" y="428"/>
                  </a:lnTo>
                  <a:lnTo>
                    <a:pt x="197" y="423"/>
                  </a:lnTo>
                  <a:lnTo>
                    <a:pt x="198" y="420"/>
                  </a:lnTo>
                  <a:lnTo>
                    <a:pt x="198" y="415"/>
                  </a:lnTo>
                  <a:lnTo>
                    <a:pt x="198" y="412"/>
                  </a:lnTo>
                  <a:lnTo>
                    <a:pt x="199" y="406"/>
                  </a:lnTo>
                  <a:lnTo>
                    <a:pt x="200" y="401"/>
                  </a:lnTo>
                  <a:lnTo>
                    <a:pt x="200" y="395"/>
                  </a:lnTo>
                  <a:lnTo>
                    <a:pt x="200" y="395"/>
                  </a:lnTo>
                  <a:lnTo>
                    <a:pt x="197" y="395"/>
                  </a:lnTo>
                  <a:lnTo>
                    <a:pt x="195" y="393"/>
                  </a:lnTo>
                  <a:lnTo>
                    <a:pt x="194" y="392"/>
                  </a:lnTo>
                  <a:lnTo>
                    <a:pt x="194" y="391"/>
                  </a:lnTo>
                  <a:lnTo>
                    <a:pt x="195" y="390"/>
                  </a:lnTo>
                  <a:lnTo>
                    <a:pt x="195" y="389"/>
                  </a:lnTo>
                  <a:lnTo>
                    <a:pt x="195" y="388"/>
                  </a:lnTo>
                  <a:lnTo>
                    <a:pt x="194" y="387"/>
                  </a:lnTo>
                  <a:lnTo>
                    <a:pt x="192" y="386"/>
                  </a:lnTo>
                  <a:lnTo>
                    <a:pt x="189" y="385"/>
                  </a:lnTo>
                  <a:lnTo>
                    <a:pt x="186" y="384"/>
                  </a:lnTo>
                  <a:lnTo>
                    <a:pt x="184" y="382"/>
                  </a:lnTo>
                  <a:lnTo>
                    <a:pt x="184" y="379"/>
                  </a:lnTo>
                  <a:lnTo>
                    <a:pt x="186" y="377"/>
                  </a:lnTo>
                  <a:lnTo>
                    <a:pt x="189" y="375"/>
                  </a:lnTo>
                  <a:lnTo>
                    <a:pt x="191" y="373"/>
                  </a:lnTo>
                  <a:lnTo>
                    <a:pt x="193" y="371"/>
                  </a:lnTo>
                  <a:lnTo>
                    <a:pt x="194" y="369"/>
                  </a:lnTo>
                  <a:lnTo>
                    <a:pt x="194" y="366"/>
                  </a:lnTo>
                  <a:lnTo>
                    <a:pt x="193" y="364"/>
                  </a:lnTo>
                  <a:lnTo>
                    <a:pt x="192" y="363"/>
                  </a:lnTo>
                  <a:lnTo>
                    <a:pt x="191" y="363"/>
                  </a:lnTo>
                  <a:lnTo>
                    <a:pt x="190" y="363"/>
                  </a:lnTo>
                  <a:lnTo>
                    <a:pt x="189" y="365"/>
                  </a:lnTo>
                  <a:lnTo>
                    <a:pt x="188" y="366"/>
                  </a:lnTo>
                  <a:lnTo>
                    <a:pt x="187" y="367"/>
                  </a:lnTo>
                  <a:lnTo>
                    <a:pt x="184" y="370"/>
                  </a:lnTo>
                  <a:lnTo>
                    <a:pt x="182" y="370"/>
                  </a:lnTo>
                  <a:lnTo>
                    <a:pt x="178" y="365"/>
                  </a:lnTo>
                  <a:lnTo>
                    <a:pt x="176" y="363"/>
                  </a:lnTo>
                  <a:lnTo>
                    <a:pt x="171" y="358"/>
                  </a:lnTo>
                  <a:lnTo>
                    <a:pt x="168" y="354"/>
                  </a:lnTo>
                  <a:lnTo>
                    <a:pt x="165" y="349"/>
                  </a:lnTo>
                  <a:lnTo>
                    <a:pt x="165" y="344"/>
                  </a:lnTo>
                  <a:lnTo>
                    <a:pt x="167" y="341"/>
                  </a:lnTo>
                  <a:lnTo>
                    <a:pt x="171" y="337"/>
                  </a:lnTo>
                  <a:lnTo>
                    <a:pt x="175" y="334"/>
                  </a:lnTo>
                  <a:lnTo>
                    <a:pt x="179" y="332"/>
                  </a:lnTo>
                  <a:lnTo>
                    <a:pt x="181" y="331"/>
                  </a:lnTo>
                  <a:lnTo>
                    <a:pt x="184" y="331"/>
                  </a:lnTo>
                  <a:lnTo>
                    <a:pt x="185" y="331"/>
                  </a:lnTo>
                  <a:lnTo>
                    <a:pt x="185" y="331"/>
                  </a:lnTo>
                  <a:lnTo>
                    <a:pt x="182" y="330"/>
                  </a:lnTo>
                  <a:lnTo>
                    <a:pt x="179" y="330"/>
                  </a:lnTo>
                  <a:lnTo>
                    <a:pt x="176" y="329"/>
                  </a:lnTo>
                  <a:lnTo>
                    <a:pt x="173" y="328"/>
                  </a:lnTo>
                  <a:lnTo>
                    <a:pt x="170" y="326"/>
                  </a:lnTo>
                  <a:lnTo>
                    <a:pt x="170" y="325"/>
                  </a:lnTo>
                  <a:lnTo>
                    <a:pt x="173" y="323"/>
                  </a:lnTo>
                  <a:lnTo>
                    <a:pt x="175" y="322"/>
                  </a:lnTo>
                  <a:lnTo>
                    <a:pt x="177" y="320"/>
                  </a:lnTo>
                  <a:lnTo>
                    <a:pt x="179" y="318"/>
                  </a:lnTo>
                  <a:lnTo>
                    <a:pt x="180" y="313"/>
                  </a:lnTo>
                  <a:lnTo>
                    <a:pt x="179" y="309"/>
                  </a:lnTo>
                  <a:lnTo>
                    <a:pt x="178" y="307"/>
                  </a:lnTo>
                  <a:lnTo>
                    <a:pt x="177" y="305"/>
                  </a:lnTo>
                  <a:lnTo>
                    <a:pt x="175" y="304"/>
                  </a:lnTo>
                  <a:lnTo>
                    <a:pt x="173" y="302"/>
                  </a:lnTo>
                  <a:lnTo>
                    <a:pt x="171" y="299"/>
                  </a:lnTo>
                  <a:lnTo>
                    <a:pt x="170" y="296"/>
                  </a:lnTo>
                  <a:lnTo>
                    <a:pt x="170" y="295"/>
                  </a:lnTo>
                  <a:lnTo>
                    <a:pt x="171" y="293"/>
                  </a:lnTo>
                  <a:lnTo>
                    <a:pt x="173" y="291"/>
                  </a:lnTo>
                  <a:lnTo>
                    <a:pt x="172" y="290"/>
                  </a:lnTo>
                  <a:lnTo>
                    <a:pt x="171" y="288"/>
                  </a:lnTo>
                  <a:lnTo>
                    <a:pt x="171" y="287"/>
                  </a:lnTo>
                  <a:lnTo>
                    <a:pt x="171" y="286"/>
                  </a:lnTo>
                  <a:lnTo>
                    <a:pt x="171" y="285"/>
                  </a:lnTo>
                  <a:lnTo>
                    <a:pt x="171" y="284"/>
                  </a:lnTo>
                  <a:lnTo>
                    <a:pt x="172" y="283"/>
                  </a:lnTo>
                  <a:lnTo>
                    <a:pt x="173" y="283"/>
                  </a:lnTo>
                  <a:lnTo>
                    <a:pt x="174" y="282"/>
                  </a:lnTo>
                  <a:lnTo>
                    <a:pt x="174" y="282"/>
                  </a:lnTo>
                  <a:lnTo>
                    <a:pt x="175" y="283"/>
                  </a:lnTo>
                  <a:lnTo>
                    <a:pt x="175" y="288"/>
                  </a:lnTo>
                  <a:lnTo>
                    <a:pt x="175" y="288"/>
                  </a:lnTo>
                  <a:lnTo>
                    <a:pt x="179" y="286"/>
                  </a:lnTo>
                  <a:lnTo>
                    <a:pt x="182" y="282"/>
                  </a:lnTo>
                  <a:lnTo>
                    <a:pt x="185" y="277"/>
                  </a:lnTo>
                  <a:lnTo>
                    <a:pt x="188" y="271"/>
                  </a:lnTo>
                  <a:lnTo>
                    <a:pt x="190" y="267"/>
                  </a:lnTo>
                  <a:lnTo>
                    <a:pt x="191" y="262"/>
                  </a:lnTo>
                  <a:lnTo>
                    <a:pt x="190" y="262"/>
                  </a:lnTo>
                  <a:lnTo>
                    <a:pt x="190" y="263"/>
                  </a:lnTo>
                  <a:lnTo>
                    <a:pt x="188" y="265"/>
                  </a:lnTo>
                  <a:lnTo>
                    <a:pt x="187" y="268"/>
                  </a:lnTo>
                  <a:lnTo>
                    <a:pt x="186" y="271"/>
                  </a:lnTo>
                  <a:lnTo>
                    <a:pt x="184" y="273"/>
                  </a:lnTo>
                  <a:lnTo>
                    <a:pt x="182" y="275"/>
                  </a:lnTo>
                  <a:lnTo>
                    <a:pt x="179" y="278"/>
                  </a:lnTo>
                  <a:lnTo>
                    <a:pt x="176" y="280"/>
                  </a:lnTo>
                  <a:lnTo>
                    <a:pt x="173" y="279"/>
                  </a:lnTo>
                  <a:lnTo>
                    <a:pt x="173" y="277"/>
                  </a:lnTo>
                  <a:lnTo>
                    <a:pt x="174" y="276"/>
                  </a:lnTo>
                  <a:lnTo>
                    <a:pt x="179" y="273"/>
                  </a:lnTo>
                  <a:lnTo>
                    <a:pt x="181" y="271"/>
                  </a:lnTo>
                  <a:lnTo>
                    <a:pt x="182" y="267"/>
                  </a:lnTo>
                  <a:lnTo>
                    <a:pt x="184" y="263"/>
                  </a:lnTo>
                  <a:lnTo>
                    <a:pt x="185" y="260"/>
                  </a:lnTo>
                  <a:lnTo>
                    <a:pt x="184" y="257"/>
                  </a:lnTo>
                  <a:lnTo>
                    <a:pt x="182" y="256"/>
                  </a:lnTo>
                  <a:lnTo>
                    <a:pt x="179" y="257"/>
                  </a:lnTo>
                  <a:lnTo>
                    <a:pt x="176" y="258"/>
                  </a:lnTo>
                  <a:lnTo>
                    <a:pt x="173" y="259"/>
                  </a:lnTo>
                  <a:lnTo>
                    <a:pt x="170" y="258"/>
                  </a:lnTo>
                  <a:lnTo>
                    <a:pt x="170" y="257"/>
                  </a:lnTo>
                  <a:lnTo>
                    <a:pt x="172" y="257"/>
                  </a:lnTo>
                  <a:lnTo>
                    <a:pt x="177" y="256"/>
                  </a:lnTo>
                  <a:lnTo>
                    <a:pt x="180" y="255"/>
                  </a:lnTo>
                  <a:lnTo>
                    <a:pt x="182" y="254"/>
                  </a:lnTo>
                  <a:lnTo>
                    <a:pt x="182" y="251"/>
                  </a:lnTo>
                  <a:lnTo>
                    <a:pt x="180" y="249"/>
                  </a:lnTo>
                  <a:lnTo>
                    <a:pt x="179" y="246"/>
                  </a:lnTo>
                  <a:lnTo>
                    <a:pt x="178" y="244"/>
                  </a:lnTo>
                  <a:lnTo>
                    <a:pt x="179" y="239"/>
                  </a:lnTo>
                  <a:lnTo>
                    <a:pt x="182" y="234"/>
                  </a:lnTo>
                  <a:lnTo>
                    <a:pt x="184" y="229"/>
                  </a:lnTo>
                  <a:lnTo>
                    <a:pt x="183" y="225"/>
                  </a:lnTo>
                  <a:lnTo>
                    <a:pt x="182" y="221"/>
                  </a:lnTo>
                  <a:lnTo>
                    <a:pt x="182" y="217"/>
                  </a:lnTo>
                  <a:lnTo>
                    <a:pt x="183" y="216"/>
                  </a:lnTo>
                  <a:lnTo>
                    <a:pt x="184" y="216"/>
                  </a:lnTo>
                  <a:lnTo>
                    <a:pt x="185" y="215"/>
                  </a:lnTo>
                  <a:lnTo>
                    <a:pt x="186" y="214"/>
                  </a:lnTo>
                  <a:lnTo>
                    <a:pt x="188" y="214"/>
                  </a:lnTo>
                  <a:lnTo>
                    <a:pt x="190" y="213"/>
                  </a:lnTo>
                  <a:lnTo>
                    <a:pt x="190" y="212"/>
                  </a:lnTo>
                  <a:lnTo>
                    <a:pt x="189" y="211"/>
                  </a:lnTo>
                  <a:lnTo>
                    <a:pt x="186" y="211"/>
                  </a:lnTo>
                  <a:lnTo>
                    <a:pt x="182" y="212"/>
                  </a:lnTo>
                  <a:lnTo>
                    <a:pt x="181" y="211"/>
                  </a:lnTo>
                  <a:lnTo>
                    <a:pt x="184" y="204"/>
                  </a:lnTo>
                  <a:lnTo>
                    <a:pt x="186" y="201"/>
                  </a:lnTo>
                  <a:lnTo>
                    <a:pt x="188" y="198"/>
                  </a:lnTo>
                  <a:lnTo>
                    <a:pt x="189" y="195"/>
                  </a:lnTo>
                  <a:lnTo>
                    <a:pt x="190" y="193"/>
                  </a:lnTo>
                  <a:lnTo>
                    <a:pt x="185" y="199"/>
                  </a:lnTo>
                  <a:lnTo>
                    <a:pt x="181" y="206"/>
                  </a:lnTo>
                  <a:lnTo>
                    <a:pt x="176" y="212"/>
                  </a:lnTo>
                  <a:lnTo>
                    <a:pt x="176" y="212"/>
                  </a:lnTo>
                  <a:lnTo>
                    <a:pt x="176" y="212"/>
                  </a:lnTo>
                  <a:lnTo>
                    <a:pt x="176" y="211"/>
                  </a:lnTo>
                  <a:lnTo>
                    <a:pt x="176" y="210"/>
                  </a:lnTo>
                  <a:lnTo>
                    <a:pt x="177" y="209"/>
                  </a:lnTo>
                  <a:lnTo>
                    <a:pt x="177" y="208"/>
                  </a:lnTo>
                  <a:lnTo>
                    <a:pt x="177" y="207"/>
                  </a:lnTo>
                  <a:lnTo>
                    <a:pt x="178" y="205"/>
                  </a:lnTo>
                  <a:lnTo>
                    <a:pt x="179" y="203"/>
                  </a:lnTo>
                  <a:lnTo>
                    <a:pt x="179" y="200"/>
                  </a:lnTo>
                  <a:lnTo>
                    <a:pt x="179" y="198"/>
                  </a:lnTo>
                  <a:lnTo>
                    <a:pt x="179" y="195"/>
                  </a:lnTo>
                  <a:lnTo>
                    <a:pt x="177" y="194"/>
                  </a:lnTo>
                  <a:lnTo>
                    <a:pt x="174" y="194"/>
                  </a:lnTo>
                  <a:lnTo>
                    <a:pt x="173" y="194"/>
                  </a:lnTo>
                  <a:lnTo>
                    <a:pt x="171" y="195"/>
                  </a:lnTo>
                  <a:lnTo>
                    <a:pt x="170" y="197"/>
                  </a:lnTo>
                  <a:lnTo>
                    <a:pt x="170" y="198"/>
                  </a:lnTo>
                  <a:lnTo>
                    <a:pt x="170" y="198"/>
                  </a:lnTo>
                  <a:lnTo>
                    <a:pt x="173" y="198"/>
                  </a:lnTo>
                  <a:lnTo>
                    <a:pt x="174" y="199"/>
                  </a:lnTo>
                  <a:lnTo>
                    <a:pt x="174" y="202"/>
                  </a:lnTo>
                  <a:lnTo>
                    <a:pt x="174" y="204"/>
                  </a:lnTo>
                  <a:lnTo>
                    <a:pt x="173" y="206"/>
                  </a:lnTo>
                  <a:lnTo>
                    <a:pt x="171" y="207"/>
                  </a:lnTo>
                  <a:lnTo>
                    <a:pt x="167" y="206"/>
                  </a:lnTo>
                  <a:lnTo>
                    <a:pt x="165" y="204"/>
                  </a:lnTo>
                  <a:lnTo>
                    <a:pt x="164" y="200"/>
                  </a:lnTo>
                  <a:lnTo>
                    <a:pt x="164" y="196"/>
                  </a:lnTo>
                  <a:lnTo>
                    <a:pt x="165" y="191"/>
                  </a:lnTo>
                  <a:lnTo>
                    <a:pt x="166" y="186"/>
                  </a:lnTo>
                  <a:lnTo>
                    <a:pt x="168" y="181"/>
                  </a:lnTo>
                  <a:lnTo>
                    <a:pt x="169" y="178"/>
                  </a:lnTo>
                  <a:lnTo>
                    <a:pt x="170" y="175"/>
                  </a:lnTo>
                  <a:lnTo>
                    <a:pt x="170" y="173"/>
                  </a:lnTo>
                  <a:lnTo>
                    <a:pt x="169" y="172"/>
                  </a:lnTo>
                  <a:lnTo>
                    <a:pt x="167" y="172"/>
                  </a:lnTo>
                  <a:lnTo>
                    <a:pt x="165" y="174"/>
                  </a:lnTo>
                  <a:lnTo>
                    <a:pt x="163" y="175"/>
                  </a:lnTo>
                  <a:lnTo>
                    <a:pt x="161" y="175"/>
                  </a:lnTo>
                  <a:lnTo>
                    <a:pt x="160" y="174"/>
                  </a:lnTo>
                  <a:lnTo>
                    <a:pt x="159" y="173"/>
                  </a:lnTo>
                  <a:lnTo>
                    <a:pt x="157" y="172"/>
                  </a:lnTo>
                  <a:lnTo>
                    <a:pt x="157" y="171"/>
                  </a:lnTo>
                  <a:lnTo>
                    <a:pt x="156" y="169"/>
                  </a:lnTo>
                  <a:lnTo>
                    <a:pt x="157" y="168"/>
                  </a:lnTo>
                  <a:lnTo>
                    <a:pt x="160" y="167"/>
                  </a:lnTo>
                  <a:lnTo>
                    <a:pt x="160" y="167"/>
                  </a:lnTo>
                  <a:lnTo>
                    <a:pt x="161" y="166"/>
                  </a:lnTo>
                  <a:lnTo>
                    <a:pt x="160" y="166"/>
                  </a:lnTo>
                  <a:lnTo>
                    <a:pt x="156" y="163"/>
                  </a:lnTo>
                  <a:lnTo>
                    <a:pt x="152" y="162"/>
                  </a:lnTo>
                  <a:lnTo>
                    <a:pt x="148" y="161"/>
                  </a:lnTo>
                  <a:lnTo>
                    <a:pt x="143" y="159"/>
                  </a:lnTo>
                  <a:lnTo>
                    <a:pt x="142" y="157"/>
                  </a:lnTo>
                  <a:lnTo>
                    <a:pt x="142" y="155"/>
                  </a:lnTo>
                  <a:lnTo>
                    <a:pt x="143" y="153"/>
                  </a:lnTo>
                  <a:lnTo>
                    <a:pt x="145" y="152"/>
                  </a:lnTo>
                  <a:lnTo>
                    <a:pt x="147" y="151"/>
                  </a:lnTo>
                  <a:lnTo>
                    <a:pt x="148" y="150"/>
                  </a:lnTo>
                  <a:lnTo>
                    <a:pt x="149" y="150"/>
                  </a:lnTo>
                  <a:lnTo>
                    <a:pt x="150" y="150"/>
                  </a:lnTo>
                  <a:lnTo>
                    <a:pt x="151" y="149"/>
                  </a:lnTo>
                  <a:lnTo>
                    <a:pt x="151" y="148"/>
                  </a:lnTo>
                  <a:lnTo>
                    <a:pt x="147" y="144"/>
                  </a:lnTo>
                  <a:lnTo>
                    <a:pt x="142" y="140"/>
                  </a:lnTo>
                  <a:lnTo>
                    <a:pt x="137" y="137"/>
                  </a:lnTo>
                  <a:lnTo>
                    <a:pt x="132" y="135"/>
                  </a:lnTo>
                  <a:lnTo>
                    <a:pt x="132" y="135"/>
                  </a:lnTo>
                  <a:lnTo>
                    <a:pt x="132" y="135"/>
                  </a:lnTo>
                  <a:lnTo>
                    <a:pt x="132" y="136"/>
                  </a:lnTo>
                  <a:lnTo>
                    <a:pt x="132" y="136"/>
                  </a:lnTo>
                  <a:lnTo>
                    <a:pt x="133" y="137"/>
                  </a:lnTo>
                  <a:lnTo>
                    <a:pt x="133" y="138"/>
                  </a:lnTo>
                  <a:lnTo>
                    <a:pt x="132" y="138"/>
                  </a:lnTo>
                  <a:lnTo>
                    <a:pt x="131" y="139"/>
                  </a:lnTo>
                  <a:lnTo>
                    <a:pt x="122" y="139"/>
                  </a:lnTo>
                  <a:lnTo>
                    <a:pt x="116" y="139"/>
                  </a:lnTo>
                  <a:lnTo>
                    <a:pt x="110" y="139"/>
                  </a:lnTo>
                  <a:lnTo>
                    <a:pt x="105" y="137"/>
                  </a:lnTo>
                  <a:lnTo>
                    <a:pt x="104" y="136"/>
                  </a:lnTo>
                  <a:lnTo>
                    <a:pt x="106" y="135"/>
                  </a:lnTo>
                  <a:lnTo>
                    <a:pt x="110" y="134"/>
                  </a:lnTo>
                  <a:lnTo>
                    <a:pt x="113" y="133"/>
                  </a:lnTo>
                  <a:lnTo>
                    <a:pt x="116" y="131"/>
                  </a:lnTo>
                  <a:lnTo>
                    <a:pt x="118" y="130"/>
                  </a:lnTo>
                  <a:lnTo>
                    <a:pt x="118" y="129"/>
                  </a:lnTo>
                  <a:lnTo>
                    <a:pt x="111" y="130"/>
                  </a:lnTo>
                  <a:lnTo>
                    <a:pt x="105" y="131"/>
                  </a:lnTo>
                  <a:lnTo>
                    <a:pt x="98" y="134"/>
                  </a:lnTo>
                  <a:lnTo>
                    <a:pt x="93" y="138"/>
                  </a:lnTo>
                  <a:lnTo>
                    <a:pt x="89" y="140"/>
                  </a:lnTo>
                  <a:lnTo>
                    <a:pt x="86" y="143"/>
                  </a:lnTo>
                  <a:lnTo>
                    <a:pt x="84" y="145"/>
                  </a:lnTo>
                  <a:lnTo>
                    <a:pt x="81" y="146"/>
                  </a:lnTo>
                  <a:lnTo>
                    <a:pt x="78" y="148"/>
                  </a:lnTo>
                  <a:lnTo>
                    <a:pt x="72" y="149"/>
                  </a:lnTo>
                  <a:lnTo>
                    <a:pt x="72" y="149"/>
                  </a:lnTo>
                  <a:lnTo>
                    <a:pt x="72" y="148"/>
                  </a:lnTo>
                  <a:lnTo>
                    <a:pt x="73" y="148"/>
                  </a:lnTo>
                  <a:lnTo>
                    <a:pt x="73" y="147"/>
                  </a:lnTo>
                  <a:lnTo>
                    <a:pt x="61" y="151"/>
                  </a:lnTo>
                  <a:lnTo>
                    <a:pt x="49" y="155"/>
                  </a:lnTo>
                  <a:lnTo>
                    <a:pt x="47" y="154"/>
                  </a:lnTo>
                  <a:lnTo>
                    <a:pt x="47" y="153"/>
                  </a:lnTo>
                  <a:lnTo>
                    <a:pt x="46" y="153"/>
                  </a:lnTo>
                  <a:lnTo>
                    <a:pt x="45" y="153"/>
                  </a:lnTo>
                  <a:lnTo>
                    <a:pt x="40" y="155"/>
                  </a:lnTo>
                  <a:lnTo>
                    <a:pt x="35" y="158"/>
                  </a:lnTo>
                  <a:lnTo>
                    <a:pt x="30" y="160"/>
                  </a:lnTo>
                  <a:lnTo>
                    <a:pt x="31" y="159"/>
                  </a:lnTo>
                  <a:lnTo>
                    <a:pt x="32" y="158"/>
                  </a:lnTo>
                  <a:lnTo>
                    <a:pt x="33" y="158"/>
                  </a:lnTo>
                  <a:lnTo>
                    <a:pt x="33" y="157"/>
                  </a:lnTo>
                  <a:lnTo>
                    <a:pt x="22" y="156"/>
                  </a:lnTo>
                  <a:lnTo>
                    <a:pt x="11" y="156"/>
                  </a:lnTo>
                  <a:lnTo>
                    <a:pt x="1" y="154"/>
                  </a:lnTo>
                  <a:lnTo>
                    <a:pt x="0" y="154"/>
                  </a:lnTo>
                  <a:lnTo>
                    <a:pt x="0" y="153"/>
                  </a:lnTo>
                  <a:lnTo>
                    <a:pt x="1" y="153"/>
                  </a:lnTo>
                  <a:lnTo>
                    <a:pt x="2" y="152"/>
                  </a:lnTo>
                  <a:lnTo>
                    <a:pt x="5" y="150"/>
                  </a:lnTo>
                  <a:lnTo>
                    <a:pt x="5" y="150"/>
                  </a:lnTo>
                  <a:lnTo>
                    <a:pt x="11" y="152"/>
                  </a:lnTo>
                  <a:lnTo>
                    <a:pt x="16" y="154"/>
                  </a:lnTo>
                  <a:lnTo>
                    <a:pt x="22" y="155"/>
                  </a:lnTo>
                  <a:lnTo>
                    <a:pt x="24" y="154"/>
                  </a:lnTo>
                  <a:lnTo>
                    <a:pt x="25" y="153"/>
                  </a:lnTo>
                  <a:lnTo>
                    <a:pt x="25" y="152"/>
                  </a:lnTo>
                  <a:lnTo>
                    <a:pt x="26" y="150"/>
                  </a:lnTo>
                  <a:lnTo>
                    <a:pt x="27" y="149"/>
                  </a:lnTo>
                  <a:lnTo>
                    <a:pt x="28" y="149"/>
                  </a:lnTo>
                  <a:lnTo>
                    <a:pt x="31" y="148"/>
                  </a:lnTo>
                  <a:lnTo>
                    <a:pt x="35" y="148"/>
                  </a:lnTo>
                  <a:lnTo>
                    <a:pt x="41" y="147"/>
                  </a:lnTo>
                  <a:lnTo>
                    <a:pt x="47" y="146"/>
                  </a:lnTo>
                  <a:lnTo>
                    <a:pt x="52" y="146"/>
                  </a:lnTo>
                  <a:lnTo>
                    <a:pt x="54" y="145"/>
                  </a:lnTo>
                  <a:lnTo>
                    <a:pt x="55" y="144"/>
                  </a:lnTo>
                  <a:lnTo>
                    <a:pt x="56" y="143"/>
                  </a:lnTo>
                  <a:lnTo>
                    <a:pt x="60" y="138"/>
                  </a:lnTo>
                  <a:lnTo>
                    <a:pt x="61" y="137"/>
                  </a:lnTo>
                  <a:lnTo>
                    <a:pt x="62" y="137"/>
                  </a:lnTo>
                  <a:lnTo>
                    <a:pt x="63" y="138"/>
                  </a:lnTo>
                  <a:lnTo>
                    <a:pt x="65" y="137"/>
                  </a:lnTo>
                  <a:lnTo>
                    <a:pt x="65" y="135"/>
                  </a:lnTo>
                  <a:lnTo>
                    <a:pt x="65" y="134"/>
                  </a:lnTo>
                  <a:lnTo>
                    <a:pt x="66" y="134"/>
                  </a:lnTo>
                  <a:lnTo>
                    <a:pt x="68" y="133"/>
                  </a:lnTo>
                  <a:lnTo>
                    <a:pt x="72" y="132"/>
                  </a:lnTo>
                  <a:lnTo>
                    <a:pt x="75" y="131"/>
                  </a:lnTo>
                  <a:lnTo>
                    <a:pt x="78" y="130"/>
                  </a:lnTo>
                  <a:lnTo>
                    <a:pt x="79" y="128"/>
                  </a:lnTo>
                  <a:lnTo>
                    <a:pt x="78" y="125"/>
                  </a:lnTo>
                  <a:lnTo>
                    <a:pt x="75" y="123"/>
                  </a:lnTo>
                  <a:lnTo>
                    <a:pt x="72" y="122"/>
                  </a:lnTo>
                  <a:lnTo>
                    <a:pt x="68" y="120"/>
                  </a:lnTo>
                  <a:lnTo>
                    <a:pt x="65" y="119"/>
                  </a:lnTo>
                  <a:lnTo>
                    <a:pt x="63" y="118"/>
                  </a:lnTo>
                  <a:lnTo>
                    <a:pt x="60" y="117"/>
                  </a:lnTo>
                  <a:lnTo>
                    <a:pt x="58" y="116"/>
                  </a:lnTo>
                  <a:lnTo>
                    <a:pt x="57" y="114"/>
                  </a:lnTo>
                  <a:lnTo>
                    <a:pt x="57" y="113"/>
                  </a:lnTo>
                  <a:lnTo>
                    <a:pt x="58" y="112"/>
                  </a:lnTo>
                  <a:lnTo>
                    <a:pt x="59" y="112"/>
                  </a:lnTo>
                  <a:lnTo>
                    <a:pt x="60" y="112"/>
                  </a:lnTo>
                  <a:lnTo>
                    <a:pt x="61" y="112"/>
                  </a:lnTo>
                  <a:lnTo>
                    <a:pt x="63" y="111"/>
                  </a:lnTo>
                  <a:lnTo>
                    <a:pt x="64" y="111"/>
                  </a:lnTo>
                  <a:lnTo>
                    <a:pt x="65" y="111"/>
                  </a:lnTo>
                  <a:lnTo>
                    <a:pt x="65" y="109"/>
                  </a:lnTo>
                  <a:lnTo>
                    <a:pt x="71" y="102"/>
                  </a:lnTo>
                  <a:lnTo>
                    <a:pt x="79" y="96"/>
                  </a:lnTo>
                  <a:lnTo>
                    <a:pt x="76" y="97"/>
                  </a:lnTo>
                  <a:lnTo>
                    <a:pt x="73" y="97"/>
                  </a:lnTo>
                  <a:lnTo>
                    <a:pt x="70" y="96"/>
                  </a:lnTo>
                  <a:lnTo>
                    <a:pt x="69" y="93"/>
                  </a:lnTo>
                  <a:lnTo>
                    <a:pt x="70" y="91"/>
                  </a:lnTo>
                  <a:lnTo>
                    <a:pt x="72" y="88"/>
                  </a:lnTo>
                  <a:lnTo>
                    <a:pt x="75" y="84"/>
                  </a:lnTo>
                  <a:lnTo>
                    <a:pt x="78" y="82"/>
                  </a:lnTo>
                  <a:lnTo>
                    <a:pt x="80" y="82"/>
                  </a:lnTo>
                  <a:lnTo>
                    <a:pt x="82" y="83"/>
                  </a:lnTo>
                  <a:lnTo>
                    <a:pt x="84" y="84"/>
                  </a:lnTo>
                  <a:lnTo>
                    <a:pt x="87" y="84"/>
                  </a:lnTo>
                  <a:lnTo>
                    <a:pt x="90" y="82"/>
                  </a:lnTo>
                  <a:lnTo>
                    <a:pt x="91" y="78"/>
                  </a:lnTo>
                  <a:lnTo>
                    <a:pt x="92" y="74"/>
                  </a:lnTo>
                  <a:lnTo>
                    <a:pt x="92" y="73"/>
                  </a:lnTo>
                  <a:lnTo>
                    <a:pt x="92" y="71"/>
                  </a:lnTo>
                  <a:lnTo>
                    <a:pt x="92" y="69"/>
                  </a:lnTo>
                  <a:lnTo>
                    <a:pt x="92" y="69"/>
                  </a:lnTo>
                  <a:lnTo>
                    <a:pt x="97" y="66"/>
                  </a:lnTo>
                  <a:lnTo>
                    <a:pt x="103" y="64"/>
                  </a:lnTo>
                  <a:lnTo>
                    <a:pt x="108" y="63"/>
                  </a:lnTo>
                  <a:lnTo>
                    <a:pt x="112" y="61"/>
                  </a:lnTo>
                  <a:lnTo>
                    <a:pt x="116" y="59"/>
                  </a:lnTo>
                  <a:lnTo>
                    <a:pt x="120" y="58"/>
                  </a:lnTo>
                  <a:lnTo>
                    <a:pt x="124" y="59"/>
                  </a:lnTo>
                  <a:lnTo>
                    <a:pt x="127" y="61"/>
                  </a:lnTo>
                  <a:lnTo>
                    <a:pt x="128" y="63"/>
                  </a:lnTo>
                  <a:lnTo>
                    <a:pt x="130" y="64"/>
                  </a:lnTo>
                  <a:lnTo>
                    <a:pt x="132" y="65"/>
                  </a:lnTo>
                  <a:lnTo>
                    <a:pt x="134" y="65"/>
                  </a:lnTo>
                  <a:lnTo>
                    <a:pt x="137" y="63"/>
                  </a:lnTo>
                  <a:lnTo>
                    <a:pt x="139" y="61"/>
                  </a:lnTo>
                  <a:lnTo>
                    <a:pt x="142" y="56"/>
                  </a:lnTo>
                  <a:lnTo>
                    <a:pt x="143" y="55"/>
                  </a:lnTo>
                  <a:lnTo>
                    <a:pt x="146" y="54"/>
                  </a:lnTo>
                  <a:lnTo>
                    <a:pt x="149" y="53"/>
                  </a:lnTo>
                  <a:lnTo>
                    <a:pt x="151" y="53"/>
                  </a:lnTo>
                  <a:lnTo>
                    <a:pt x="153" y="52"/>
                  </a:lnTo>
                  <a:lnTo>
                    <a:pt x="153" y="51"/>
                  </a:lnTo>
                  <a:lnTo>
                    <a:pt x="151" y="50"/>
                  </a:lnTo>
                  <a:lnTo>
                    <a:pt x="148" y="51"/>
                  </a:lnTo>
                  <a:lnTo>
                    <a:pt x="145" y="52"/>
                  </a:lnTo>
                  <a:lnTo>
                    <a:pt x="142" y="52"/>
                  </a:lnTo>
                  <a:lnTo>
                    <a:pt x="140" y="52"/>
                  </a:lnTo>
                  <a:lnTo>
                    <a:pt x="137" y="49"/>
                  </a:lnTo>
                  <a:lnTo>
                    <a:pt x="137" y="44"/>
                  </a:lnTo>
                  <a:lnTo>
                    <a:pt x="138" y="40"/>
                  </a:lnTo>
                  <a:lnTo>
                    <a:pt x="141" y="36"/>
                  </a:lnTo>
                  <a:lnTo>
                    <a:pt x="144" y="32"/>
                  </a:lnTo>
                  <a:lnTo>
                    <a:pt x="147" y="28"/>
                  </a:lnTo>
                  <a:lnTo>
                    <a:pt x="150" y="26"/>
                  </a:lnTo>
                  <a:lnTo>
                    <a:pt x="152" y="24"/>
                  </a:lnTo>
                  <a:lnTo>
                    <a:pt x="158" y="22"/>
                  </a:lnTo>
                  <a:lnTo>
                    <a:pt x="162" y="20"/>
                  </a:lnTo>
                  <a:lnTo>
                    <a:pt x="165" y="20"/>
                  </a:lnTo>
                  <a:lnTo>
                    <a:pt x="166" y="21"/>
                  </a:lnTo>
                  <a:lnTo>
                    <a:pt x="166" y="22"/>
                  </a:lnTo>
                  <a:lnTo>
                    <a:pt x="166" y="24"/>
                  </a:lnTo>
                  <a:lnTo>
                    <a:pt x="165" y="26"/>
                  </a:lnTo>
                  <a:lnTo>
                    <a:pt x="163" y="32"/>
                  </a:lnTo>
                  <a:lnTo>
                    <a:pt x="163" y="36"/>
                  </a:lnTo>
                  <a:lnTo>
                    <a:pt x="165" y="38"/>
                  </a:lnTo>
                  <a:lnTo>
                    <a:pt x="167" y="39"/>
                  </a:lnTo>
                  <a:lnTo>
                    <a:pt x="170" y="38"/>
                  </a:lnTo>
                  <a:lnTo>
                    <a:pt x="173" y="35"/>
                  </a:lnTo>
                  <a:lnTo>
                    <a:pt x="175" y="32"/>
                  </a:lnTo>
                  <a:lnTo>
                    <a:pt x="178" y="29"/>
                  </a:lnTo>
                  <a:lnTo>
                    <a:pt x="181" y="28"/>
                  </a:lnTo>
                  <a:lnTo>
                    <a:pt x="182" y="28"/>
                  </a:lnTo>
                  <a:lnTo>
                    <a:pt x="182" y="27"/>
                  </a:lnTo>
                  <a:lnTo>
                    <a:pt x="182" y="27"/>
                  </a:lnTo>
                  <a:lnTo>
                    <a:pt x="184" y="27"/>
                  </a:lnTo>
                  <a:lnTo>
                    <a:pt x="184" y="26"/>
                  </a:lnTo>
                  <a:lnTo>
                    <a:pt x="185" y="26"/>
                  </a:lnTo>
                  <a:lnTo>
                    <a:pt x="188" y="22"/>
                  </a:lnTo>
                  <a:lnTo>
                    <a:pt x="189" y="19"/>
                  </a:lnTo>
                  <a:lnTo>
                    <a:pt x="191" y="12"/>
                  </a:lnTo>
                  <a:lnTo>
                    <a:pt x="193" y="9"/>
                  </a:lnTo>
                  <a:lnTo>
                    <a:pt x="196" y="5"/>
                  </a:lnTo>
                  <a:lnTo>
                    <a:pt x="200" y="2"/>
                  </a:lnTo>
                  <a:lnTo>
                    <a:pt x="203" y="1"/>
                  </a:lnTo>
                  <a:lnTo>
                    <a:pt x="205" y="1"/>
                  </a:lnTo>
                  <a:lnTo>
                    <a:pt x="206" y="2"/>
                  </a:lnTo>
                  <a:lnTo>
                    <a:pt x="210" y="5"/>
                  </a:lnTo>
                  <a:lnTo>
                    <a:pt x="213" y="6"/>
                  </a:lnTo>
                  <a:lnTo>
                    <a:pt x="217" y="6"/>
                  </a:lnTo>
                  <a:lnTo>
                    <a:pt x="222" y="5"/>
                  </a:lnTo>
                  <a:lnTo>
                    <a:pt x="226" y="2"/>
                  </a:lnTo>
                  <a:lnTo>
                    <a:pt x="232"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60" name="Freeform 163"/>
            <p:cNvSpPr>
              <a:spLocks/>
            </p:cNvSpPr>
            <p:nvPr/>
          </p:nvSpPr>
          <p:spPr bwMode="auto">
            <a:xfrm>
              <a:off x="3028625" y="4274881"/>
              <a:ext cx="1449" cy="1449"/>
            </a:xfrm>
            <a:custGeom>
              <a:avLst/>
              <a:gdLst/>
              <a:ahLst/>
              <a:cxnLst>
                <a:cxn ang="0">
                  <a:pos x="1" y="0"/>
                </a:cxn>
                <a:cxn ang="0">
                  <a:pos x="1" y="0"/>
                </a:cxn>
                <a:cxn ang="0">
                  <a:pos x="1" y="0"/>
                </a:cxn>
                <a:cxn ang="0">
                  <a:pos x="0" y="0"/>
                </a:cxn>
                <a:cxn ang="0">
                  <a:pos x="1" y="0"/>
                </a:cxn>
              </a:cxnLst>
              <a:rect l="0" t="0" r="r" b="b"/>
              <a:pathLst>
                <a:path w="1">
                  <a:moveTo>
                    <a:pt x="1" y="0"/>
                  </a:moveTo>
                  <a:lnTo>
                    <a:pt x="1" y="0"/>
                  </a:lnTo>
                  <a:lnTo>
                    <a:pt x="1" y="0"/>
                  </a:lnTo>
                  <a:lnTo>
                    <a:pt x="0" y="0"/>
                  </a:lnTo>
                  <a:lnTo>
                    <a:pt x="1"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61" name="Freeform 164"/>
            <p:cNvSpPr>
              <a:spLocks/>
            </p:cNvSpPr>
            <p:nvPr/>
          </p:nvSpPr>
          <p:spPr bwMode="auto">
            <a:xfrm>
              <a:off x="2808510" y="3290157"/>
              <a:ext cx="86887" cy="120195"/>
            </a:xfrm>
            <a:custGeom>
              <a:avLst/>
              <a:gdLst/>
              <a:ahLst/>
              <a:cxnLst>
                <a:cxn ang="0">
                  <a:pos x="52" y="5"/>
                </a:cxn>
                <a:cxn ang="0">
                  <a:pos x="60" y="14"/>
                </a:cxn>
                <a:cxn ang="0">
                  <a:pos x="59" y="19"/>
                </a:cxn>
                <a:cxn ang="0">
                  <a:pos x="53" y="25"/>
                </a:cxn>
                <a:cxn ang="0">
                  <a:pos x="48" y="28"/>
                </a:cxn>
                <a:cxn ang="0">
                  <a:pos x="49" y="28"/>
                </a:cxn>
                <a:cxn ang="0">
                  <a:pos x="53" y="30"/>
                </a:cxn>
                <a:cxn ang="0">
                  <a:pos x="54" y="31"/>
                </a:cxn>
                <a:cxn ang="0">
                  <a:pos x="51" y="34"/>
                </a:cxn>
                <a:cxn ang="0">
                  <a:pos x="46" y="36"/>
                </a:cxn>
                <a:cxn ang="0">
                  <a:pos x="40" y="44"/>
                </a:cxn>
                <a:cxn ang="0">
                  <a:pos x="35" y="50"/>
                </a:cxn>
                <a:cxn ang="0">
                  <a:pos x="28" y="52"/>
                </a:cxn>
                <a:cxn ang="0">
                  <a:pos x="28" y="54"/>
                </a:cxn>
                <a:cxn ang="0">
                  <a:pos x="30" y="55"/>
                </a:cxn>
                <a:cxn ang="0">
                  <a:pos x="30" y="56"/>
                </a:cxn>
                <a:cxn ang="0">
                  <a:pos x="28" y="57"/>
                </a:cxn>
                <a:cxn ang="0">
                  <a:pos x="26" y="54"/>
                </a:cxn>
                <a:cxn ang="0">
                  <a:pos x="24" y="52"/>
                </a:cxn>
                <a:cxn ang="0">
                  <a:pos x="21" y="57"/>
                </a:cxn>
                <a:cxn ang="0">
                  <a:pos x="19" y="73"/>
                </a:cxn>
                <a:cxn ang="0">
                  <a:pos x="15" y="82"/>
                </a:cxn>
                <a:cxn ang="0">
                  <a:pos x="10" y="82"/>
                </a:cxn>
                <a:cxn ang="0">
                  <a:pos x="2" y="74"/>
                </a:cxn>
                <a:cxn ang="0">
                  <a:pos x="0" y="67"/>
                </a:cxn>
                <a:cxn ang="0">
                  <a:pos x="4" y="60"/>
                </a:cxn>
                <a:cxn ang="0">
                  <a:pos x="11" y="48"/>
                </a:cxn>
                <a:cxn ang="0">
                  <a:pos x="16" y="42"/>
                </a:cxn>
                <a:cxn ang="0">
                  <a:pos x="25" y="41"/>
                </a:cxn>
                <a:cxn ang="0">
                  <a:pos x="26" y="39"/>
                </a:cxn>
                <a:cxn ang="0">
                  <a:pos x="16" y="31"/>
                </a:cxn>
                <a:cxn ang="0">
                  <a:pos x="18" y="31"/>
                </a:cxn>
                <a:cxn ang="0">
                  <a:pos x="26" y="33"/>
                </a:cxn>
                <a:cxn ang="0">
                  <a:pos x="32" y="34"/>
                </a:cxn>
                <a:cxn ang="0">
                  <a:pos x="33" y="33"/>
                </a:cxn>
                <a:cxn ang="0">
                  <a:pos x="30" y="31"/>
                </a:cxn>
                <a:cxn ang="0">
                  <a:pos x="29" y="28"/>
                </a:cxn>
                <a:cxn ang="0">
                  <a:pos x="33" y="25"/>
                </a:cxn>
                <a:cxn ang="0">
                  <a:pos x="42" y="24"/>
                </a:cxn>
                <a:cxn ang="0">
                  <a:pos x="44" y="23"/>
                </a:cxn>
                <a:cxn ang="0">
                  <a:pos x="41" y="20"/>
                </a:cxn>
                <a:cxn ang="0">
                  <a:pos x="42" y="15"/>
                </a:cxn>
                <a:cxn ang="0">
                  <a:pos x="47" y="0"/>
                </a:cxn>
              </a:cxnLst>
              <a:rect l="0" t="0" r="r" b="b"/>
              <a:pathLst>
                <a:path w="60" h="83">
                  <a:moveTo>
                    <a:pt x="47" y="0"/>
                  </a:moveTo>
                  <a:lnTo>
                    <a:pt x="52" y="5"/>
                  </a:lnTo>
                  <a:lnTo>
                    <a:pt x="57" y="9"/>
                  </a:lnTo>
                  <a:lnTo>
                    <a:pt x="60" y="14"/>
                  </a:lnTo>
                  <a:lnTo>
                    <a:pt x="60" y="16"/>
                  </a:lnTo>
                  <a:lnTo>
                    <a:pt x="59" y="19"/>
                  </a:lnTo>
                  <a:lnTo>
                    <a:pt x="56" y="22"/>
                  </a:lnTo>
                  <a:lnTo>
                    <a:pt x="53" y="25"/>
                  </a:lnTo>
                  <a:lnTo>
                    <a:pt x="50" y="27"/>
                  </a:lnTo>
                  <a:lnTo>
                    <a:pt x="48" y="28"/>
                  </a:lnTo>
                  <a:lnTo>
                    <a:pt x="48" y="28"/>
                  </a:lnTo>
                  <a:lnTo>
                    <a:pt x="49" y="28"/>
                  </a:lnTo>
                  <a:lnTo>
                    <a:pt x="51" y="29"/>
                  </a:lnTo>
                  <a:lnTo>
                    <a:pt x="53" y="30"/>
                  </a:lnTo>
                  <a:lnTo>
                    <a:pt x="54" y="30"/>
                  </a:lnTo>
                  <a:lnTo>
                    <a:pt x="54" y="31"/>
                  </a:lnTo>
                  <a:lnTo>
                    <a:pt x="53" y="32"/>
                  </a:lnTo>
                  <a:lnTo>
                    <a:pt x="51" y="34"/>
                  </a:lnTo>
                  <a:lnTo>
                    <a:pt x="48" y="35"/>
                  </a:lnTo>
                  <a:lnTo>
                    <a:pt x="46" y="36"/>
                  </a:lnTo>
                  <a:lnTo>
                    <a:pt x="43" y="40"/>
                  </a:lnTo>
                  <a:lnTo>
                    <a:pt x="40" y="44"/>
                  </a:lnTo>
                  <a:lnTo>
                    <a:pt x="37" y="49"/>
                  </a:lnTo>
                  <a:lnTo>
                    <a:pt x="35" y="50"/>
                  </a:lnTo>
                  <a:lnTo>
                    <a:pt x="30" y="51"/>
                  </a:lnTo>
                  <a:lnTo>
                    <a:pt x="28" y="52"/>
                  </a:lnTo>
                  <a:lnTo>
                    <a:pt x="28" y="53"/>
                  </a:lnTo>
                  <a:lnTo>
                    <a:pt x="28" y="54"/>
                  </a:lnTo>
                  <a:lnTo>
                    <a:pt x="29" y="54"/>
                  </a:lnTo>
                  <a:lnTo>
                    <a:pt x="30" y="55"/>
                  </a:lnTo>
                  <a:lnTo>
                    <a:pt x="30" y="56"/>
                  </a:lnTo>
                  <a:lnTo>
                    <a:pt x="30" y="56"/>
                  </a:lnTo>
                  <a:lnTo>
                    <a:pt x="30" y="57"/>
                  </a:lnTo>
                  <a:lnTo>
                    <a:pt x="28" y="57"/>
                  </a:lnTo>
                  <a:lnTo>
                    <a:pt x="27" y="56"/>
                  </a:lnTo>
                  <a:lnTo>
                    <a:pt x="26" y="54"/>
                  </a:lnTo>
                  <a:lnTo>
                    <a:pt x="25" y="53"/>
                  </a:lnTo>
                  <a:lnTo>
                    <a:pt x="24" y="52"/>
                  </a:lnTo>
                  <a:lnTo>
                    <a:pt x="23" y="53"/>
                  </a:lnTo>
                  <a:lnTo>
                    <a:pt x="21" y="57"/>
                  </a:lnTo>
                  <a:lnTo>
                    <a:pt x="19" y="67"/>
                  </a:lnTo>
                  <a:lnTo>
                    <a:pt x="19" y="73"/>
                  </a:lnTo>
                  <a:lnTo>
                    <a:pt x="18" y="78"/>
                  </a:lnTo>
                  <a:lnTo>
                    <a:pt x="15" y="82"/>
                  </a:lnTo>
                  <a:lnTo>
                    <a:pt x="13" y="83"/>
                  </a:lnTo>
                  <a:lnTo>
                    <a:pt x="10" y="82"/>
                  </a:lnTo>
                  <a:lnTo>
                    <a:pt x="7" y="80"/>
                  </a:lnTo>
                  <a:lnTo>
                    <a:pt x="2" y="74"/>
                  </a:lnTo>
                  <a:lnTo>
                    <a:pt x="1" y="70"/>
                  </a:lnTo>
                  <a:lnTo>
                    <a:pt x="0" y="67"/>
                  </a:lnTo>
                  <a:lnTo>
                    <a:pt x="2" y="63"/>
                  </a:lnTo>
                  <a:lnTo>
                    <a:pt x="4" y="60"/>
                  </a:lnTo>
                  <a:lnTo>
                    <a:pt x="6" y="57"/>
                  </a:lnTo>
                  <a:lnTo>
                    <a:pt x="11" y="48"/>
                  </a:lnTo>
                  <a:lnTo>
                    <a:pt x="14" y="43"/>
                  </a:lnTo>
                  <a:lnTo>
                    <a:pt x="16" y="42"/>
                  </a:lnTo>
                  <a:lnTo>
                    <a:pt x="22" y="41"/>
                  </a:lnTo>
                  <a:lnTo>
                    <a:pt x="25" y="41"/>
                  </a:lnTo>
                  <a:lnTo>
                    <a:pt x="26" y="40"/>
                  </a:lnTo>
                  <a:lnTo>
                    <a:pt x="26" y="39"/>
                  </a:lnTo>
                  <a:lnTo>
                    <a:pt x="22" y="34"/>
                  </a:lnTo>
                  <a:lnTo>
                    <a:pt x="16" y="31"/>
                  </a:lnTo>
                  <a:lnTo>
                    <a:pt x="17" y="31"/>
                  </a:lnTo>
                  <a:lnTo>
                    <a:pt x="18" y="31"/>
                  </a:lnTo>
                  <a:lnTo>
                    <a:pt x="18" y="31"/>
                  </a:lnTo>
                  <a:lnTo>
                    <a:pt x="26" y="33"/>
                  </a:lnTo>
                  <a:lnTo>
                    <a:pt x="30" y="34"/>
                  </a:lnTo>
                  <a:lnTo>
                    <a:pt x="32" y="34"/>
                  </a:lnTo>
                  <a:lnTo>
                    <a:pt x="33" y="34"/>
                  </a:lnTo>
                  <a:lnTo>
                    <a:pt x="33" y="33"/>
                  </a:lnTo>
                  <a:lnTo>
                    <a:pt x="32" y="32"/>
                  </a:lnTo>
                  <a:lnTo>
                    <a:pt x="30" y="31"/>
                  </a:lnTo>
                  <a:lnTo>
                    <a:pt x="29" y="29"/>
                  </a:lnTo>
                  <a:lnTo>
                    <a:pt x="29" y="28"/>
                  </a:lnTo>
                  <a:lnTo>
                    <a:pt x="30" y="27"/>
                  </a:lnTo>
                  <a:lnTo>
                    <a:pt x="33" y="25"/>
                  </a:lnTo>
                  <a:lnTo>
                    <a:pt x="38" y="24"/>
                  </a:lnTo>
                  <a:lnTo>
                    <a:pt x="42" y="24"/>
                  </a:lnTo>
                  <a:lnTo>
                    <a:pt x="45" y="26"/>
                  </a:lnTo>
                  <a:lnTo>
                    <a:pt x="44" y="23"/>
                  </a:lnTo>
                  <a:lnTo>
                    <a:pt x="42" y="21"/>
                  </a:lnTo>
                  <a:lnTo>
                    <a:pt x="41" y="20"/>
                  </a:lnTo>
                  <a:lnTo>
                    <a:pt x="41" y="19"/>
                  </a:lnTo>
                  <a:lnTo>
                    <a:pt x="42" y="15"/>
                  </a:lnTo>
                  <a:lnTo>
                    <a:pt x="44" y="10"/>
                  </a:lnTo>
                  <a:lnTo>
                    <a:pt x="47"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62" name="Freeform 165"/>
            <p:cNvSpPr>
              <a:spLocks/>
            </p:cNvSpPr>
            <p:nvPr/>
          </p:nvSpPr>
          <p:spPr bwMode="auto">
            <a:xfrm>
              <a:off x="1712281" y="3233681"/>
              <a:ext cx="5792" cy="7241"/>
            </a:xfrm>
            <a:custGeom>
              <a:avLst/>
              <a:gdLst/>
              <a:ahLst/>
              <a:cxnLst>
                <a:cxn ang="0">
                  <a:pos x="0" y="0"/>
                </a:cxn>
                <a:cxn ang="0">
                  <a:pos x="1" y="0"/>
                </a:cxn>
                <a:cxn ang="0">
                  <a:pos x="2" y="1"/>
                </a:cxn>
                <a:cxn ang="0">
                  <a:pos x="2" y="2"/>
                </a:cxn>
                <a:cxn ang="0">
                  <a:pos x="3" y="3"/>
                </a:cxn>
                <a:cxn ang="0">
                  <a:pos x="4" y="5"/>
                </a:cxn>
                <a:cxn ang="0">
                  <a:pos x="3" y="5"/>
                </a:cxn>
                <a:cxn ang="0">
                  <a:pos x="1" y="5"/>
                </a:cxn>
                <a:cxn ang="0">
                  <a:pos x="0" y="5"/>
                </a:cxn>
                <a:cxn ang="0">
                  <a:pos x="0" y="3"/>
                </a:cxn>
                <a:cxn ang="0">
                  <a:pos x="0" y="2"/>
                </a:cxn>
                <a:cxn ang="0">
                  <a:pos x="0" y="1"/>
                </a:cxn>
                <a:cxn ang="0">
                  <a:pos x="0" y="0"/>
                </a:cxn>
              </a:cxnLst>
              <a:rect l="0" t="0" r="r" b="b"/>
              <a:pathLst>
                <a:path w="4" h="5">
                  <a:moveTo>
                    <a:pt x="0" y="0"/>
                  </a:moveTo>
                  <a:lnTo>
                    <a:pt x="1" y="0"/>
                  </a:lnTo>
                  <a:lnTo>
                    <a:pt x="2" y="1"/>
                  </a:lnTo>
                  <a:lnTo>
                    <a:pt x="2" y="2"/>
                  </a:lnTo>
                  <a:lnTo>
                    <a:pt x="3" y="3"/>
                  </a:lnTo>
                  <a:lnTo>
                    <a:pt x="4" y="5"/>
                  </a:lnTo>
                  <a:lnTo>
                    <a:pt x="3" y="5"/>
                  </a:lnTo>
                  <a:lnTo>
                    <a:pt x="1" y="5"/>
                  </a:lnTo>
                  <a:lnTo>
                    <a:pt x="0" y="5"/>
                  </a:lnTo>
                  <a:lnTo>
                    <a:pt x="0" y="3"/>
                  </a:lnTo>
                  <a:lnTo>
                    <a:pt x="0" y="2"/>
                  </a:lnTo>
                  <a:lnTo>
                    <a:pt x="0" y="1"/>
                  </a:lnTo>
                  <a:lnTo>
                    <a:pt x="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63" name="Freeform 166"/>
            <p:cNvSpPr>
              <a:spLocks/>
            </p:cNvSpPr>
            <p:nvPr/>
          </p:nvSpPr>
          <p:spPr bwMode="auto">
            <a:xfrm>
              <a:off x="2822991" y="3332153"/>
              <a:ext cx="8689" cy="2896"/>
            </a:xfrm>
            <a:custGeom>
              <a:avLst/>
              <a:gdLst/>
              <a:ahLst/>
              <a:cxnLst>
                <a:cxn ang="0">
                  <a:pos x="0" y="0"/>
                </a:cxn>
                <a:cxn ang="0">
                  <a:pos x="3" y="1"/>
                </a:cxn>
                <a:cxn ang="0">
                  <a:pos x="6" y="2"/>
                </a:cxn>
                <a:cxn ang="0">
                  <a:pos x="0" y="0"/>
                </a:cxn>
              </a:cxnLst>
              <a:rect l="0" t="0" r="r" b="b"/>
              <a:pathLst>
                <a:path w="6" h="2">
                  <a:moveTo>
                    <a:pt x="0" y="0"/>
                  </a:moveTo>
                  <a:lnTo>
                    <a:pt x="3" y="1"/>
                  </a:lnTo>
                  <a:lnTo>
                    <a:pt x="6" y="2"/>
                  </a:lnTo>
                  <a:lnTo>
                    <a:pt x="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64" name="Freeform 167"/>
            <p:cNvSpPr>
              <a:spLocks noEditPoints="1"/>
            </p:cNvSpPr>
            <p:nvPr/>
          </p:nvSpPr>
          <p:spPr bwMode="auto">
            <a:xfrm>
              <a:off x="2544952" y="4355975"/>
              <a:ext cx="1449" cy="8689"/>
            </a:xfrm>
            <a:custGeom>
              <a:avLst/>
              <a:gdLst/>
              <a:ahLst/>
              <a:cxnLst>
                <a:cxn ang="0">
                  <a:pos x="1" y="2"/>
                </a:cxn>
                <a:cxn ang="0">
                  <a:pos x="1" y="4"/>
                </a:cxn>
                <a:cxn ang="0">
                  <a:pos x="1" y="6"/>
                </a:cxn>
                <a:cxn ang="0">
                  <a:pos x="1" y="6"/>
                </a:cxn>
                <a:cxn ang="0">
                  <a:pos x="1" y="2"/>
                </a:cxn>
                <a:cxn ang="0">
                  <a:pos x="0" y="0"/>
                </a:cxn>
                <a:cxn ang="0">
                  <a:pos x="1" y="1"/>
                </a:cxn>
                <a:cxn ang="0">
                  <a:pos x="1" y="2"/>
                </a:cxn>
                <a:cxn ang="0">
                  <a:pos x="0" y="0"/>
                </a:cxn>
              </a:cxnLst>
              <a:rect l="0" t="0" r="r" b="b"/>
              <a:pathLst>
                <a:path w="1" h="6">
                  <a:moveTo>
                    <a:pt x="1" y="2"/>
                  </a:moveTo>
                  <a:lnTo>
                    <a:pt x="1" y="4"/>
                  </a:lnTo>
                  <a:lnTo>
                    <a:pt x="1" y="6"/>
                  </a:lnTo>
                  <a:lnTo>
                    <a:pt x="1" y="6"/>
                  </a:lnTo>
                  <a:lnTo>
                    <a:pt x="1" y="2"/>
                  </a:lnTo>
                  <a:close/>
                  <a:moveTo>
                    <a:pt x="0" y="0"/>
                  </a:moveTo>
                  <a:lnTo>
                    <a:pt x="1" y="1"/>
                  </a:lnTo>
                  <a:lnTo>
                    <a:pt x="1" y="2"/>
                  </a:lnTo>
                  <a:lnTo>
                    <a:pt x="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65" name="Freeform 168"/>
            <p:cNvSpPr>
              <a:spLocks/>
            </p:cNvSpPr>
            <p:nvPr/>
          </p:nvSpPr>
          <p:spPr bwMode="auto">
            <a:xfrm>
              <a:off x="2811406" y="3093212"/>
              <a:ext cx="4345" cy="5792"/>
            </a:xfrm>
            <a:custGeom>
              <a:avLst/>
              <a:gdLst/>
              <a:ahLst/>
              <a:cxnLst>
                <a:cxn ang="0">
                  <a:pos x="0" y="0"/>
                </a:cxn>
                <a:cxn ang="0">
                  <a:pos x="1" y="1"/>
                </a:cxn>
                <a:cxn ang="0">
                  <a:pos x="1" y="1"/>
                </a:cxn>
                <a:cxn ang="0">
                  <a:pos x="2" y="1"/>
                </a:cxn>
                <a:cxn ang="0">
                  <a:pos x="3" y="2"/>
                </a:cxn>
                <a:cxn ang="0">
                  <a:pos x="3" y="3"/>
                </a:cxn>
                <a:cxn ang="0">
                  <a:pos x="3" y="4"/>
                </a:cxn>
                <a:cxn ang="0">
                  <a:pos x="0" y="1"/>
                </a:cxn>
                <a:cxn ang="0">
                  <a:pos x="0" y="0"/>
                </a:cxn>
              </a:cxnLst>
              <a:rect l="0" t="0" r="r" b="b"/>
              <a:pathLst>
                <a:path w="3" h="4">
                  <a:moveTo>
                    <a:pt x="0" y="0"/>
                  </a:moveTo>
                  <a:lnTo>
                    <a:pt x="1" y="1"/>
                  </a:lnTo>
                  <a:lnTo>
                    <a:pt x="1" y="1"/>
                  </a:lnTo>
                  <a:lnTo>
                    <a:pt x="2" y="1"/>
                  </a:lnTo>
                  <a:lnTo>
                    <a:pt x="3" y="2"/>
                  </a:lnTo>
                  <a:lnTo>
                    <a:pt x="3" y="3"/>
                  </a:lnTo>
                  <a:lnTo>
                    <a:pt x="3" y="4"/>
                  </a:lnTo>
                  <a:lnTo>
                    <a:pt x="0" y="1"/>
                  </a:lnTo>
                  <a:lnTo>
                    <a:pt x="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66" name="Freeform 169"/>
            <p:cNvSpPr>
              <a:spLocks/>
            </p:cNvSpPr>
            <p:nvPr/>
          </p:nvSpPr>
          <p:spPr bwMode="auto">
            <a:xfrm>
              <a:off x="2229261" y="3907057"/>
              <a:ext cx="7241" cy="5792"/>
            </a:xfrm>
            <a:custGeom>
              <a:avLst/>
              <a:gdLst/>
              <a:ahLst/>
              <a:cxnLst>
                <a:cxn ang="0">
                  <a:pos x="5" y="0"/>
                </a:cxn>
                <a:cxn ang="0">
                  <a:pos x="5" y="1"/>
                </a:cxn>
                <a:cxn ang="0">
                  <a:pos x="3" y="3"/>
                </a:cxn>
                <a:cxn ang="0">
                  <a:pos x="1" y="4"/>
                </a:cxn>
                <a:cxn ang="0">
                  <a:pos x="0" y="4"/>
                </a:cxn>
                <a:cxn ang="0">
                  <a:pos x="2" y="3"/>
                </a:cxn>
                <a:cxn ang="0">
                  <a:pos x="4" y="2"/>
                </a:cxn>
                <a:cxn ang="0">
                  <a:pos x="5" y="0"/>
                </a:cxn>
              </a:cxnLst>
              <a:rect l="0" t="0" r="r" b="b"/>
              <a:pathLst>
                <a:path w="5" h="4">
                  <a:moveTo>
                    <a:pt x="5" y="0"/>
                  </a:moveTo>
                  <a:lnTo>
                    <a:pt x="5" y="1"/>
                  </a:lnTo>
                  <a:lnTo>
                    <a:pt x="3" y="3"/>
                  </a:lnTo>
                  <a:lnTo>
                    <a:pt x="1" y="4"/>
                  </a:lnTo>
                  <a:lnTo>
                    <a:pt x="0" y="4"/>
                  </a:lnTo>
                  <a:lnTo>
                    <a:pt x="2" y="3"/>
                  </a:lnTo>
                  <a:lnTo>
                    <a:pt x="4" y="2"/>
                  </a:lnTo>
                  <a:lnTo>
                    <a:pt x="5"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67" name="Freeform 170"/>
            <p:cNvSpPr>
              <a:spLocks/>
            </p:cNvSpPr>
            <p:nvPr/>
          </p:nvSpPr>
          <p:spPr bwMode="auto">
            <a:xfrm>
              <a:off x="2679627" y="3657980"/>
              <a:ext cx="8689" cy="18826"/>
            </a:xfrm>
            <a:custGeom>
              <a:avLst/>
              <a:gdLst/>
              <a:ahLst/>
              <a:cxnLst>
                <a:cxn ang="0">
                  <a:pos x="0" y="0"/>
                </a:cxn>
                <a:cxn ang="0">
                  <a:pos x="3" y="4"/>
                </a:cxn>
                <a:cxn ang="0">
                  <a:pos x="4" y="9"/>
                </a:cxn>
                <a:cxn ang="0">
                  <a:pos x="6" y="13"/>
                </a:cxn>
                <a:cxn ang="0">
                  <a:pos x="6" y="13"/>
                </a:cxn>
                <a:cxn ang="0">
                  <a:pos x="6" y="13"/>
                </a:cxn>
                <a:cxn ang="0">
                  <a:pos x="5" y="13"/>
                </a:cxn>
                <a:cxn ang="0">
                  <a:pos x="5" y="12"/>
                </a:cxn>
                <a:cxn ang="0">
                  <a:pos x="3" y="8"/>
                </a:cxn>
                <a:cxn ang="0">
                  <a:pos x="2" y="4"/>
                </a:cxn>
                <a:cxn ang="0">
                  <a:pos x="0" y="0"/>
                </a:cxn>
              </a:cxnLst>
              <a:rect l="0" t="0" r="r" b="b"/>
              <a:pathLst>
                <a:path w="6" h="13">
                  <a:moveTo>
                    <a:pt x="0" y="0"/>
                  </a:moveTo>
                  <a:lnTo>
                    <a:pt x="3" y="4"/>
                  </a:lnTo>
                  <a:lnTo>
                    <a:pt x="4" y="9"/>
                  </a:lnTo>
                  <a:lnTo>
                    <a:pt x="6" y="13"/>
                  </a:lnTo>
                  <a:lnTo>
                    <a:pt x="6" y="13"/>
                  </a:lnTo>
                  <a:lnTo>
                    <a:pt x="6" y="13"/>
                  </a:lnTo>
                  <a:lnTo>
                    <a:pt x="5" y="13"/>
                  </a:lnTo>
                  <a:lnTo>
                    <a:pt x="5" y="12"/>
                  </a:lnTo>
                  <a:lnTo>
                    <a:pt x="3" y="8"/>
                  </a:lnTo>
                  <a:lnTo>
                    <a:pt x="2" y="4"/>
                  </a:lnTo>
                  <a:lnTo>
                    <a:pt x="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68" name="Freeform 171"/>
            <p:cNvSpPr>
              <a:spLocks/>
            </p:cNvSpPr>
            <p:nvPr/>
          </p:nvSpPr>
          <p:spPr bwMode="auto">
            <a:xfrm>
              <a:off x="2673835" y="3652188"/>
              <a:ext cx="5792" cy="5792"/>
            </a:xfrm>
            <a:custGeom>
              <a:avLst/>
              <a:gdLst/>
              <a:ahLst/>
              <a:cxnLst>
                <a:cxn ang="0">
                  <a:pos x="0" y="0"/>
                </a:cxn>
                <a:cxn ang="0">
                  <a:pos x="2" y="2"/>
                </a:cxn>
                <a:cxn ang="0">
                  <a:pos x="4" y="4"/>
                </a:cxn>
                <a:cxn ang="0">
                  <a:pos x="3" y="3"/>
                </a:cxn>
                <a:cxn ang="0">
                  <a:pos x="3" y="3"/>
                </a:cxn>
                <a:cxn ang="0">
                  <a:pos x="3" y="3"/>
                </a:cxn>
                <a:cxn ang="0">
                  <a:pos x="2" y="3"/>
                </a:cxn>
                <a:cxn ang="0">
                  <a:pos x="1" y="2"/>
                </a:cxn>
                <a:cxn ang="0">
                  <a:pos x="1" y="1"/>
                </a:cxn>
                <a:cxn ang="0">
                  <a:pos x="0" y="1"/>
                </a:cxn>
                <a:cxn ang="0">
                  <a:pos x="0" y="0"/>
                </a:cxn>
              </a:cxnLst>
              <a:rect l="0" t="0" r="r" b="b"/>
              <a:pathLst>
                <a:path w="4" h="4">
                  <a:moveTo>
                    <a:pt x="0" y="0"/>
                  </a:moveTo>
                  <a:lnTo>
                    <a:pt x="2" y="2"/>
                  </a:lnTo>
                  <a:lnTo>
                    <a:pt x="4" y="4"/>
                  </a:lnTo>
                  <a:lnTo>
                    <a:pt x="3" y="3"/>
                  </a:lnTo>
                  <a:lnTo>
                    <a:pt x="3" y="3"/>
                  </a:lnTo>
                  <a:lnTo>
                    <a:pt x="3" y="3"/>
                  </a:lnTo>
                  <a:lnTo>
                    <a:pt x="2" y="3"/>
                  </a:lnTo>
                  <a:lnTo>
                    <a:pt x="1" y="2"/>
                  </a:lnTo>
                  <a:lnTo>
                    <a:pt x="1" y="1"/>
                  </a:lnTo>
                  <a:lnTo>
                    <a:pt x="0" y="1"/>
                  </a:lnTo>
                  <a:lnTo>
                    <a:pt x="0"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69" name="Freeform 172"/>
            <p:cNvSpPr>
              <a:spLocks noEditPoints="1"/>
            </p:cNvSpPr>
            <p:nvPr/>
          </p:nvSpPr>
          <p:spPr bwMode="auto">
            <a:xfrm>
              <a:off x="1463204" y="2438661"/>
              <a:ext cx="806605" cy="273696"/>
            </a:xfrm>
            <a:custGeom>
              <a:avLst/>
              <a:gdLst/>
              <a:ahLst/>
              <a:cxnLst>
                <a:cxn ang="0">
                  <a:pos x="88" y="168"/>
                </a:cxn>
                <a:cxn ang="0">
                  <a:pos x="97" y="168"/>
                </a:cxn>
                <a:cxn ang="0">
                  <a:pos x="555" y="0"/>
                </a:cxn>
                <a:cxn ang="0">
                  <a:pos x="471" y="10"/>
                </a:cxn>
                <a:cxn ang="0">
                  <a:pos x="443" y="7"/>
                </a:cxn>
                <a:cxn ang="0">
                  <a:pos x="345" y="25"/>
                </a:cxn>
                <a:cxn ang="0">
                  <a:pos x="353" y="24"/>
                </a:cxn>
                <a:cxn ang="0">
                  <a:pos x="332" y="29"/>
                </a:cxn>
                <a:cxn ang="0">
                  <a:pos x="303" y="38"/>
                </a:cxn>
                <a:cxn ang="0">
                  <a:pos x="300" y="44"/>
                </a:cxn>
                <a:cxn ang="0">
                  <a:pos x="313" y="40"/>
                </a:cxn>
                <a:cxn ang="0">
                  <a:pos x="310" y="41"/>
                </a:cxn>
                <a:cxn ang="0">
                  <a:pos x="272" y="57"/>
                </a:cxn>
                <a:cxn ang="0">
                  <a:pos x="249" y="67"/>
                </a:cxn>
                <a:cxn ang="0">
                  <a:pos x="236" y="77"/>
                </a:cxn>
                <a:cxn ang="0">
                  <a:pos x="209" y="87"/>
                </a:cxn>
                <a:cxn ang="0">
                  <a:pos x="198" y="92"/>
                </a:cxn>
                <a:cxn ang="0">
                  <a:pos x="205" y="99"/>
                </a:cxn>
                <a:cxn ang="0">
                  <a:pos x="196" y="103"/>
                </a:cxn>
                <a:cxn ang="0">
                  <a:pos x="189" y="107"/>
                </a:cxn>
                <a:cxn ang="0">
                  <a:pos x="189" y="110"/>
                </a:cxn>
                <a:cxn ang="0">
                  <a:pos x="201" y="105"/>
                </a:cxn>
                <a:cxn ang="0">
                  <a:pos x="189" y="126"/>
                </a:cxn>
                <a:cxn ang="0">
                  <a:pos x="170" y="141"/>
                </a:cxn>
                <a:cxn ang="0">
                  <a:pos x="174" y="138"/>
                </a:cxn>
                <a:cxn ang="0">
                  <a:pos x="159" y="153"/>
                </a:cxn>
                <a:cxn ang="0">
                  <a:pos x="144" y="161"/>
                </a:cxn>
                <a:cxn ang="0">
                  <a:pos x="139" y="164"/>
                </a:cxn>
                <a:cxn ang="0">
                  <a:pos x="140" y="179"/>
                </a:cxn>
                <a:cxn ang="0">
                  <a:pos x="131" y="174"/>
                </a:cxn>
                <a:cxn ang="0">
                  <a:pos x="123" y="180"/>
                </a:cxn>
                <a:cxn ang="0">
                  <a:pos x="107" y="185"/>
                </a:cxn>
                <a:cxn ang="0">
                  <a:pos x="111" y="183"/>
                </a:cxn>
                <a:cxn ang="0">
                  <a:pos x="114" y="178"/>
                </a:cxn>
                <a:cxn ang="0">
                  <a:pos x="119" y="171"/>
                </a:cxn>
                <a:cxn ang="0">
                  <a:pos x="127" y="164"/>
                </a:cxn>
                <a:cxn ang="0">
                  <a:pos x="131" y="156"/>
                </a:cxn>
                <a:cxn ang="0">
                  <a:pos x="141" y="150"/>
                </a:cxn>
                <a:cxn ang="0">
                  <a:pos x="134" y="153"/>
                </a:cxn>
                <a:cxn ang="0">
                  <a:pos x="117" y="159"/>
                </a:cxn>
                <a:cxn ang="0">
                  <a:pos x="119" y="149"/>
                </a:cxn>
                <a:cxn ang="0">
                  <a:pos x="115" y="149"/>
                </a:cxn>
                <a:cxn ang="0">
                  <a:pos x="108" y="161"/>
                </a:cxn>
                <a:cxn ang="0">
                  <a:pos x="99" y="165"/>
                </a:cxn>
                <a:cxn ang="0">
                  <a:pos x="96" y="168"/>
                </a:cxn>
                <a:cxn ang="0">
                  <a:pos x="80" y="178"/>
                </a:cxn>
                <a:cxn ang="0">
                  <a:pos x="87" y="169"/>
                </a:cxn>
                <a:cxn ang="0">
                  <a:pos x="79" y="167"/>
                </a:cxn>
                <a:cxn ang="0">
                  <a:pos x="70" y="165"/>
                </a:cxn>
                <a:cxn ang="0">
                  <a:pos x="57" y="168"/>
                </a:cxn>
                <a:cxn ang="0">
                  <a:pos x="63" y="163"/>
                </a:cxn>
                <a:cxn ang="0">
                  <a:pos x="74" y="153"/>
                </a:cxn>
                <a:cxn ang="0">
                  <a:pos x="71" y="146"/>
                </a:cxn>
                <a:cxn ang="0">
                  <a:pos x="58" y="155"/>
                </a:cxn>
                <a:cxn ang="0">
                  <a:pos x="19" y="177"/>
                </a:cxn>
                <a:cxn ang="0">
                  <a:pos x="1" y="188"/>
                </a:cxn>
                <a:cxn ang="0">
                  <a:pos x="163" y="87"/>
                </a:cxn>
                <a:cxn ang="0">
                  <a:pos x="346" y="23"/>
                </a:cxn>
                <a:cxn ang="0">
                  <a:pos x="545" y="0"/>
                </a:cxn>
              </a:cxnLst>
              <a:rect l="0" t="0" r="r" b="b"/>
              <a:pathLst>
                <a:path w="557" h="189">
                  <a:moveTo>
                    <a:pt x="88" y="168"/>
                  </a:moveTo>
                  <a:lnTo>
                    <a:pt x="87" y="168"/>
                  </a:lnTo>
                  <a:lnTo>
                    <a:pt x="87" y="169"/>
                  </a:lnTo>
                  <a:lnTo>
                    <a:pt x="88" y="168"/>
                  </a:lnTo>
                  <a:close/>
                  <a:moveTo>
                    <a:pt x="98" y="167"/>
                  </a:moveTo>
                  <a:lnTo>
                    <a:pt x="98" y="167"/>
                  </a:lnTo>
                  <a:lnTo>
                    <a:pt x="98" y="167"/>
                  </a:lnTo>
                  <a:lnTo>
                    <a:pt x="97" y="168"/>
                  </a:lnTo>
                  <a:lnTo>
                    <a:pt x="96" y="168"/>
                  </a:lnTo>
                  <a:lnTo>
                    <a:pt x="98" y="167"/>
                  </a:lnTo>
                  <a:close/>
                  <a:moveTo>
                    <a:pt x="545" y="0"/>
                  </a:moveTo>
                  <a:lnTo>
                    <a:pt x="555" y="0"/>
                  </a:lnTo>
                  <a:lnTo>
                    <a:pt x="557" y="0"/>
                  </a:lnTo>
                  <a:lnTo>
                    <a:pt x="480" y="10"/>
                  </a:lnTo>
                  <a:lnTo>
                    <a:pt x="475" y="10"/>
                  </a:lnTo>
                  <a:lnTo>
                    <a:pt x="471" y="10"/>
                  </a:lnTo>
                  <a:lnTo>
                    <a:pt x="462" y="8"/>
                  </a:lnTo>
                  <a:lnTo>
                    <a:pt x="453" y="6"/>
                  </a:lnTo>
                  <a:lnTo>
                    <a:pt x="448" y="6"/>
                  </a:lnTo>
                  <a:lnTo>
                    <a:pt x="443" y="7"/>
                  </a:lnTo>
                  <a:lnTo>
                    <a:pt x="437" y="8"/>
                  </a:lnTo>
                  <a:lnTo>
                    <a:pt x="432" y="10"/>
                  </a:lnTo>
                  <a:lnTo>
                    <a:pt x="388" y="18"/>
                  </a:lnTo>
                  <a:lnTo>
                    <a:pt x="345" y="25"/>
                  </a:lnTo>
                  <a:lnTo>
                    <a:pt x="343" y="26"/>
                  </a:lnTo>
                  <a:lnTo>
                    <a:pt x="344" y="26"/>
                  </a:lnTo>
                  <a:lnTo>
                    <a:pt x="347" y="25"/>
                  </a:lnTo>
                  <a:lnTo>
                    <a:pt x="353" y="24"/>
                  </a:lnTo>
                  <a:lnTo>
                    <a:pt x="356" y="24"/>
                  </a:lnTo>
                  <a:lnTo>
                    <a:pt x="356" y="24"/>
                  </a:lnTo>
                  <a:lnTo>
                    <a:pt x="348" y="26"/>
                  </a:lnTo>
                  <a:lnTo>
                    <a:pt x="332" y="29"/>
                  </a:lnTo>
                  <a:lnTo>
                    <a:pt x="324" y="31"/>
                  </a:lnTo>
                  <a:lnTo>
                    <a:pt x="315" y="35"/>
                  </a:lnTo>
                  <a:lnTo>
                    <a:pt x="311" y="36"/>
                  </a:lnTo>
                  <a:lnTo>
                    <a:pt x="303" y="38"/>
                  </a:lnTo>
                  <a:lnTo>
                    <a:pt x="300" y="39"/>
                  </a:lnTo>
                  <a:lnTo>
                    <a:pt x="298" y="43"/>
                  </a:lnTo>
                  <a:lnTo>
                    <a:pt x="298" y="44"/>
                  </a:lnTo>
                  <a:lnTo>
                    <a:pt x="300" y="44"/>
                  </a:lnTo>
                  <a:lnTo>
                    <a:pt x="303" y="44"/>
                  </a:lnTo>
                  <a:lnTo>
                    <a:pt x="306" y="42"/>
                  </a:lnTo>
                  <a:lnTo>
                    <a:pt x="310" y="41"/>
                  </a:lnTo>
                  <a:lnTo>
                    <a:pt x="313" y="40"/>
                  </a:lnTo>
                  <a:lnTo>
                    <a:pt x="313" y="41"/>
                  </a:lnTo>
                  <a:lnTo>
                    <a:pt x="312" y="41"/>
                  </a:lnTo>
                  <a:lnTo>
                    <a:pt x="310" y="41"/>
                  </a:lnTo>
                  <a:lnTo>
                    <a:pt x="310" y="41"/>
                  </a:lnTo>
                  <a:lnTo>
                    <a:pt x="294" y="48"/>
                  </a:lnTo>
                  <a:lnTo>
                    <a:pt x="287" y="51"/>
                  </a:lnTo>
                  <a:lnTo>
                    <a:pt x="279" y="54"/>
                  </a:lnTo>
                  <a:lnTo>
                    <a:pt x="272" y="57"/>
                  </a:lnTo>
                  <a:lnTo>
                    <a:pt x="265" y="59"/>
                  </a:lnTo>
                  <a:lnTo>
                    <a:pt x="258" y="62"/>
                  </a:lnTo>
                  <a:lnTo>
                    <a:pt x="251" y="65"/>
                  </a:lnTo>
                  <a:lnTo>
                    <a:pt x="249" y="67"/>
                  </a:lnTo>
                  <a:lnTo>
                    <a:pt x="248" y="69"/>
                  </a:lnTo>
                  <a:lnTo>
                    <a:pt x="247" y="70"/>
                  </a:lnTo>
                  <a:lnTo>
                    <a:pt x="241" y="74"/>
                  </a:lnTo>
                  <a:lnTo>
                    <a:pt x="236" y="77"/>
                  </a:lnTo>
                  <a:lnTo>
                    <a:pt x="232" y="79"/>
                  </a:lnTo>
                  <a:lnTo>
                    <a:pt x="225" y="81"/>
                  </a:lnTo>
                  <a:lnTo>
                    <a:pt x="214" y="86"/>
                  </a:lnTo>
                  <a:lnTo>
                    <a:pt x="209" y="87"/>
                  </a:lnTo>
                  <a:lnTo>
                    <a:pt x="205" y="87"/>
                  </a:lnTo>
                  <a:lnTo>
                    <a:pt x="201" y="88"/>
                  </a:lnTo>
                  <a:lnTo>
                    <a:pt x="198" y="90"/>
                  </a:lnTo>
                  <a:lnTo>
                    <a:pt x="198" y="92"/>
                  </a:lnTo>
                  <a:lnTo>
                    <a:pt x="198" y="94"/>
                  </a:lnTo>
                  <a:lnTo>
                    <a:pt x="201" y="99"/>
                  </a:lnTo>
                  <a:lnTo>
                    <a:pt x="202" y="99"/>
                  </a:lnTo>
                  <a:lnTo>
                    <a:pt x="205" y="99"/>
                  </a:lnTo>
                  <a:lnTo>
                    <a:pt x="201" y="102"/>
                  </a:lnTo>
                  <a:lnTo>
                    <a:pt x="199" y="103"/>
                  </a:lnTo>
                  <a:lnTo>
                    <a:pt x="197" y="103"/>
                  </a:lnTo>
                  <a:lnTo>
                    <a:pt x="196" y="103"/>
                  </a:lnTo>
                  <a:lnTo>
                    <a:pt x="195" y="103"/>
                  </a:lnTo>
                  <a:lnTo>
                    <a:pt x="193" y="103"/>
                  </a:lnTo>
                  <a:lnTo>
                    <a:pt x="191" y="104"/>
                  </a:lnTo>
                  <a:lnTo>
                    <a:pt x="189" y="107"/>
                  </a:lnTo>
                  <a:lnTo>
                    <a:pt x="185" y="111"/>
                  </a:lnTo>
                  <a:lnTo>
                    <a:pt x="187" y="111"/>
                  </a:lnTo>
                  <a:lnTo>
                    <a:pt x="188" y="110"/>
                  </a:lnTo>
                  <a:lnTo>
                    <a:pt x="189" y="110"/>
                  </a:lnTo>
                  <a:lnTo>
                    <a:pt x="192" y="108"/>
                  </a:lnTo>
                  <a:lnTo>
                    <a:pt x="195" y="106"/>
                  </a:lnTo>
                  <a:lnTo>
                    <a:pt x="198" y="104"/>
                  </a:lnTo>
                  <a:lnTo>
                    <a:pt x="201" y="105"/>
                  </a:lnTo>
                  <a:lnTo>
                    <a:pt x="202" y="107"/>
                  </a:lnTo>
                  <a:lnTo>
                    <a:pt x="202" y="110"/>
                  </a:lnTo>
                  <a:lnTo>
                    <a:pt x="200" y="114"/>
                  </a:lnTo>
                  <a:lnTo>
                    <a:pt x="189" y="126"/>
                  </a:lnTo>
                  <a:lnTo>
                    <a:pt x="185" y="129"/>
                  </a:lnTo>
                  <a:lnTo>
                    <a:pt x="182" y="132"/>
                  </a:lnTo>
                  <a:lnTo>
                    <a:pt x="181" y="133"/>
                  </a:lnTo>
                  <a:lnTo>
                    <a:pt x="170" y="141"/>
                  </a:lnTo>
                  <a:lnTo>
                    <a:pt x="171" y="141"/>
                  </a:lnTo>
                  <a:lnTo>
                    <a:pt x="172" y="139"/>
                  </a:lnTo>
                  <a:lnTo>
                    <a:pt x="173" y="138"/>
                  </a:lnTo>
                  <a:lnTo>
                    <a:pt x="174" y="138"/>
                  </a:lnTo>
                  <a:lnTo>
                    <a:pt x="175" y="138"/>
                  </a:lnTo>
                  <a:lnTo>
                    <a:pt x="169" y="144"/>
                  </a:lnTo>
                  <a:lnTo>
                    <a:pt x="164" y="149"/>
                  </a:lnTo>
                  <a:lnTo>
                    <a:pt x="159" y="153"/>
                  </a:lnTo>
                  <a:lnTo>
                    <a:pt x="153" y="156"/>
                  </a:lnTo>
                  <a:lnTo>
                    <a:pt x="146" y="160"/>
                  </a:lnTo>
                  <a:lnTo>
                    <a:pt x="145" y="161"/>
                  </a:lnTo>
                  <a:lnTo>
                    <a:pt x="144" y="161"/>
                  </a:lnTo>
                  <a:lnTo>
                    <a:pt x="142" y="162"/>
                  </a:lnTo>
                  <a:lnTo>
                    <a:pt x="141" y="162"/>
                  </a:lnTo>
                  <a:lnTo>
                    <a:pt x="140" y="163"/>
                  </a:lnTo>
                  <a:lnTo>
                    <a:pt x="139" y="164"/>
                  </a:lnTo>
                  <a:lnTo>
                    <a:pt x="139" y="168"/>
                  </a:lnTo>
                  <a:lnTo>
                    <a:pt x="141" y="172"/>
                  </a:lnTo>
                  <a:lnTo>
                    <a:pt x="141" y="176"/>
                  </a:lnTo>
                  <a:lnTo>
                    <a:pt x="140" y="179"/>
                  </a:lnTo>
                  <a:lnTo>
                    <a:pt x="138" y="179"/>
                  </a:lnTo>
                  <a:lnTo>
                    <a:pt x="136" y="177"/>
                  </a:lnTo>
                  <a:lnTo>
                    <a:pt x="133" y="175"/>
                  </a:lnTo>
                  <a:lnTo>
                    <a:pt x="131" y="174"/>
                  </a:lnTo>
                  <a:lnTo>
                    <a:pt x="130" y="175"/>
                  </a:lnTo>
                  <a:lnTo>
                    <a:pt x="129" y="177"/>
                  </a:lnTo>
                  <a:lnTo>
                    <a:pt x="128" y="177"/>
                  </a:lnTo>
                  <a:lnTo>
                    <a:pt x="123" y="180"/>
                  </a:lnTo>
                  <a:lnTo>
                    <a:pt x="118" y="183"/>
                  </a:lnTo>
                  <a:lnTo>
                    <a:pt x="112" y="184"/>
                  </a:lnTo>
                  <a:lnTo>
                    <a:pt x="108" y="185"/>
                  </a:lnTo>
                  <a:lnTo>
                    <a:pt x="107" y="185"/>
                  </a:lnTo>
                  <a:lnTo>
                    <a:pt x="108" y="185"/>
                  </a:lnTo>
                  <a:lnTo>
                    <a:pt x="108" y="185"/>
                  </a:lnTo>
                  <a:lnTo>
                    <a:pt x="109" y="184"/>
                  </a:lnTo>
                  <a:lnTo>
                    <a:pt x="111" y="183"/>
                  </a:lnTo>
                  <a:lnTo>
                    <a:pt x="113" y="182"/>
                  </a:lnTo>
                  <a:lnTo>
                    <a:pt x="114" y="181"/>
                  </a:lnTo>
                  <a:lnTo>
                    <a:pt x="114" y="179"/>
                  </a:lnTo>
                  <a:lnTo>
                    <a:pt x="114" y="178"/>
                  </a:lnTo>
                  <a:lnTo>
                    <a:pt x="115" y="177"/>
                  </a:lnTo>
                  <a:lnTo>
                    <a:pt x="115" y="175"/>
                  </a:lnTo>
                  <a:lnTo>
                    <a:pt x="115" y="174"/>
                  </a:lnTo>
                  <a:lnTo>
                    <a:pt x="119" y="171"/>
                  </a:lnTo>
                  <a:lnTo>
                    <a:pt x="123" y="169"/>
                  </a:lnTo>
                  <a:lnTo>
                    <a:pt x="126" y="167"/>
                  </a:lnTo>
                  <a:lnTo>
                    <a:pt x="127" y="165"/>
                  </a:lnTo>
                  <a:lnTo>
                    <a:pt x="127" y="164"/>
                  </a:lnTo>
                  <a:lnTo>
                    <a:pt x="126" y="163"/>
                  </a:lnTo>
                  <a:lnTo>
                    <a:pt x="126" y="160"/>
                  </a:lnTo>
                  <a:lnTo>
                    <a:pt x="127" y="159"/>
                  </a:lnTo>
                  <a:lnTo>
                    <a:pt x="131" y="156"/>
                  </a:lnTo>
                  <a:lnTo>
                    <a:pt x="136" y="154"/>
                  </a:lnTo>
                  <a:lnTo>
                    <a:pt x="141" y="151"/>
                  </a:lnTo>
                  <a:lnTo>
                    <a:pt x="141" y="150"/>
                  </a:lnTo>
                  <a:lnTo>
                    <a:pt x="141" y="150"/>
                  </a:lnTo>
                  <a:lnTo>
                    <a:pt x="139" y="151"/>
                  </a:lnTo>
                  <a:lnTo>
                    <a:pt x="138" y="151"/>
                  </a:lnTo>
                  <a:lnTo>
                    <a:pt x="135" y="153"/>
                  </a:lnTo>
                  <a:lnTo>
                    <a:pt x="134" y="153"/>
                  </a:lnTo>
                  <a:lnTo>
                    <a:pt x="130" y="155"/>
                  </a:lnTo>
                  <a:lnTo>
                    <a:pt x="125" y="158"/>
                  </a:lnTo>
                  <a:lnTo>
                    <a:pt x="121" y="160"/>
                  </a:lnTo>
                  <a:lnTo>
                    <a:pt x="117" y="159"/>
                  </a:lnTo>
                  <a:lnTo>
                    <a:pt x="116" y="158"/>
                  </a:lnTo>
                  <a:lnTo>
                    <a:pt x="116" y="155"/>
                  </a:lnTo>
                  <a:lnTo>
                    <a:pt x="118" y="152"/>
                  </a:lnTo>
                  <a:lnTo>
                    <a:pt x="119" y="149"/>
                  </a:lnTo>
                  <a:lnTo>
                    <a:pt x="120" y="147"/>
                  </a:lnTo>
                  <a:lnTo>
                    <a:pt x="119" y="146"/>
                  </a:lnTo>
                  <a:lnTo>
                    <a:pt x="117" y="147"/>
                  </a:lnTo>
                  <a:lnTo>
                    <a:pt x="115" y="149"/>
                  </a:lnTo>
                  <a:lnTo>
                    <a:pt x="114" y="153"/>
                  </a:lnTo>
                  <a:lnTo>
                    <a:pt x="113" y="156"/>
                  </a:lnTo>
                  <a:lnTo>
                    <a:pt x="111" y="158"/>
                  </a:lnTo>
                  <a:lnTo>
                    <a:pt x="108" y="161"/>
                  </a:lnTo>
                  <a:lnTo>
                    <a:pt x="103" y="164"/>
                  </a:lnTo>
                  <a:lnTo>
                    <a:pt x="99" y="166"/>
                  </a:lnTo>
                  <a:lnTo>
                    <a:pt x="99" y="166"/>
                  </a:lnTo>
                  <a:lnTo>
                    <a:pt x="99" y="165"/>
                  </a:lnTo>
                  <a:lnTo>
                    <a:pt x="96" y="167"/>
                  </a:lnTo>
                  <a:lnTo>
                    <a:pt x="96" y="167"/>
                  </a:lnTo>
                  <a:lnTo>
                    <a:pt x="95" y="168"/>
                  </a:lnTo>
                  <a:lnTo>
                    <a:pt x="96" y="168"/>
                  </a:lnTo>
                  <a:lnTo>
                    <a:pt x="92" y="171"/>
                  </a:lnTo>
                  <a:lnTo>
                    <a:pt x="85" y="176"/>
                  </a:lnTo>
                  <a:lnTo>
                    <a:pt x="85" y="176"/>
                  </a:lnTo>
                  <a:lnTo>
                    <a:pt x="80" y="178"/>
                  </a:lnTo>
                  <a:lnTo>
                    <a:pt x="79" y="178"/>
                  </a:lnTo>
                  <a:lnTo>
                    <a:pt x="79" y="178"/>
                  </a:lnTo>
                  <a:lnTo>
                    <a:pt x="81" y="175"/>
                  </a:lnTo>
                  <a:lnTo>
                    <a:pt x="87" y="169"/>
                  </a:lnTo>
                  <a:lnTo>
                    <a:pt x="85" y="170"/>
                  </a:lnTo>
                  <a:lnTo>
                    <a:pt x="84" y="170"/>
                  </a:lnTo>
                  <a:lnTo>
                    <a:pt x="80" y="169"/>
                  </a:lnTo>
                  <a:lnTo>
                    <a:pt x="79" y="167"/>
                  </a:lnTo>
                  <a:lnTo>
                    <a:pt x="78" y="165"/>
                  </a:lnTo>
                  <a:lnTo>
                    <a:pt x="76" y="164"/>
                  </a:lnTo>
                  <a:lnTo>
                    <a:pt x="74" y="164"/>
                  </a:lnTo>
                  <a:lnTo>
                    <a:pt x="70" y="165"/>
                  </a:lnTo>
                  <a:lnTo>
                    <a:pt x="66" y="168"/>
                  </a:lnTo>
                  <a:lnTo>
                    <a:pt x="63" y="169"/>
                  </a:lnTo>
                  <a:lnTo>
                    <a:pt x="60" y="170"/>
                  </a:lnTo>
                  <a:lnTo>
                    <a:pt x="57" y="168"/>
                  </a:lnTo>
                  <a:lnTo>
                    <a:pt x="57" y="167"/>
                  </a:lnTo>
                  <a:lnTo>
                    <a:pt x="58" y="165"/>
                  </a:lnTo>
                  <a:lnTo>
                    <a:pt x="60" y="164"/>
                  </a:lnTo>
                  <a:lnTo>
                    <a:pt x="63" y="163"/>
                  </a:lnTo>
                  <a:lnTo>
                    <a:pt x="66" y="161"/>
                  </a:lnTo>
                  <a:lnTo>
                    <a:pt x="68" y="160"/>
                  </a:lnTo>
                  <a:lnTo>
                    <a:pt x="71" y="157"/>
                  </a:lnTo>
                  <a:lnTo>
                    <a:pt x="74" y="153"/>
                  </a:lnTo>
                  <a:lnTo>
                    <a:pt x="75" y="149"/>
                  </a:lnTo>
                  <a:lnTo>
                    <a:pt x="75" y="146"/>
                  </a:lnTo>
                  <a:lnTo>
                    <a:pt x="73" y="145"/>
                  </a:lnTo>
                  <a:lnTo>
                    <a:pt x="71" y="146"/>
                  </a:lnTo>
                  <a:lnTo>
                    <a:pt x="68" y="148"/>
                  </a:lnTo>
                  <a:lnTo>
                    <a:pt x="66" y="150"/>
                  </a:lnTo>
                  <a:lnTo>
                    <a:pt x="63" y="152"/>
                  </a:lnTo>
                  <a:lnTo>
                    <a:pt x="58" y="155"/>
                  </a:lnTo>
                  <a:lnTo>
                    <a:pt x="51" y="158"/>
                  </a:lnTo>
                  <a:lnTo>
                    <a:pt x="44" y="162"/>
                  </a:lnTo>
                  <a:lnTo>
                    <a:pt x="28" y="173"/>
                  </a:lnTo>
                  <a:lnTo>
                    <a:pt x="19" y="177"/>
                  </a:lnTo>
                  <a:lnTo>
                    <a:pt x="11" y="182"/>
                  </a:lnTo>
                  <a:lnTo>
                    <a:pt x="5" y="186"/>
                  </a:lnTo>
                  <a:lnTo>
                    <a:pt x="0" y="189"/>
                  </a:lnTo>
                  <a:lnTo>
                    <a:pt x="1" y="188"/>
                  </a:lnTo>
                  <a:lnTo>
                    <a:pt x="39" y="160"/>
                  </a:lnTo>
                  <a:lnTo>
                    <a:pt x="79" y="133"/>
                  </a:lnTo>
                  <a:lnTo>
                    <a:pt x="120" y="109"/>
                  </a:lnTo>
                  <a:lnTo>
                    <a:pt x="163" y="87"/>
                  </a:lnTo>
                  <a:lnTo>
                    <a:pt x="207" y="67"/>
                  </a:lnTo>
                  <a:lnTo>
                    <a:pt x="252" y="50"/>
                  </a:lnTo>
                  <a:lnTo>
                    <a:pt x="298" y="35"/>
                  </a:lnTo>
                  <a:lnTo>
                    <a:pt x="346" y="23"/>
                  </a:lnTo>
                  <a:lnTo>
                    <a:pt x="394" y="13"/>
                  </a:lnTo>
                  <a:lnTo>
                    <a:pt x="444" y="6"/>
                  </a:lnTo>
                  <a:lnTo>
                    <a:pt x="494" y="2"/>
                  </a:lnTo>
                  <a:lnTo>
                    <a:pt x="545"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70" name="Freeform 173"/>
            <p:cNvSpPr>
              <a:spLocks noEditPoints="1"/>
            </p:cNvSpPr>
            <p:nvPr/>
          </p:nvSpPr>
          <p:spPr bwMode="auto">
            <a:xfrm>
              <a:off x="2614461" y="2490793"/>
              <a:ext cx="370719" cy="188256"/>
            </a:xfrm>
            <a:custGeom>
              <a:avLst/>
              <a:gdLst/>
              <a:ahLst/>
              <a:cxnLst>
                <a:cxn ang="0">
                  <a:pos x="231" y="109"/>
                </a:cxn>
                <a:cxn ang="0">
                  <a:pos x="227" y="107"/>
                </a:cxn>
                <a:cxn ang="0">
                  <a:pos x="206" y="95"/>
                </a:cxn>
                <a:cxn ang="0">
                  <a:pos x="159" y="78"/>
                </a:cxn>
                <a:cxn ang="0">
                  <a:pos x="139" y="56"/>
                </a:cxn>
                <a:cxn ang="0">
                  <a:pos x="139" y="56"/>
                </a:cxn>
                <a:cxn ang="0">
                  <a:pos x="58" y="32"/>
                </a:cxn>
                <a:cxn ang="0">
                  <a:pos x="61" y="32"/>
                </a:cxn>
                <a:cxn ang="0">
                  <a:pos x="58" y="31"/>
                </a:cxn>
                <a:cxn ang="0">
                  <a:pos x="54" y="30"/>
                </a:cxn>
                <a:cxn ang="0">
                  <a:pos x="3" y="0"/>
                </a:cxn>
                <a:cxn ang="0">
                  <a:pos x="16" y="6"/>
                </a:cxn>
                <a:cxn ang="0">
                  <a:pos x="55" y="20"/>
                </a:cxn>
                <a:cxn ang="0">
                  <a:pos x="128" y="50"/>
                </a:cxn>
                <a:cxn ang="0">
                  <a:pos x="139" y="56"/>
                </a:cxn>
                <a:cxn ang="0">
                  <a:pos x="163" y="69"/>
                </a:cxn>
                <a:cxn ang="0">
                  <a:pos x="151" y="64"/>
                </a:cxn>
                <a:cxn ang="0">
                  <a:pos x="101" y="41"/>
                </a:cxn>
                <a:cxn ang="0">
                  <a:pos x="90" y="37"/>
                </a:cxn>
                <a:cxn ang="0">
                  <a:pos x="93" y="40"/>
                </a:cxn>
                <a:cxn ang="0">
                  <a:pos x="100" y="43"/>
                </a:cxn>
                <a:cxn ang="0">
                  <a:pos x="162" y="72"/>
                </a:cxn>
                <a:cxn ang="0">
                  <a:pos x="191" y="85"/>
                </a:cxn>
                <a:cxn ang="0">
                  <a:pos x="192" y="85"/>
                </a:cxn>
                <a:cxn ang="0">
                  <a:pos x="195" y="87"/>
                </a:cxn>
                <a:cxn ang="0">
                  <a:pos x="207" y="96"/>
                </a:cxn>
                <a:cxn ang="0">
                  <a:pos x="225" y="106"/>
                </a:cxn>
                <a:cxn ang="0">
                  <a:pos x="230" y="109"/>
                </a:cxn>
                <a:cxn ang="0">
                  <a:pos x="232" y="111"/>
                </a:cxn>
                <a:cxn ang="0">
                  <a:pos x="252" y="124"/>
                </a:cxn>
                <a:cxn ang="0">
                  <a:pos x="255" y="127"/>
                </a:cxn>
                <a:cxn ang="0">
                  <a:pos x="250" y="124"/>
                </a:cxn>
                <a:cxn ang="0">
                  <a:pos x="227" y="110"/>
                </a:cxn>
                <a:cxn ang="0">
                  <a:pos x="211" y="105"/>
                </a:cxn>
                <a:cxn ang="0">
                  <a:pos x="214" y="106"/>
                </a:cxn>
                <a:cxn ang="0">
                  <a:pos x="217" y="107"/>
                </a:cxn>
                <a:cxn ang="0">
                  <a:pos x="224" y="111"/>
                </a:cxn>
                <a:cxn ang="0">
                  <a:pos x="242" y="125"/>
                </a:cxn>
                <a:cxn ang="0">
                  <a:pos x="246" y="128"/>
                </a:cxn>
                <a:cxn ang="0">
                  <a:pos x="247" y="130"/>
                </a:cxn>
                <a:cxn ang="0">
                  <a:pos x="218" y="113"/>
                </a:cxn>
                <a:cxn ang="0">
                  <a:pos x="215" y="112"/>
                </a:cxn>
                <a:cxn ang="0">
                  <a:pos x="217" y="115"/>
                </a:cxn>
                <a:cxn ang="0">
                  <a:pos x="208" y="108"/>
                </a:cxn>
                <a:cxn ang="0">
                  <a:pos x="203" y="105"/>
                </a:cxn>
                <a:cxn ang="0">
                  <a:pos x="209" y="111"/>
                </a:cxn>
                <a:cxn ang="0">
                  <a:pos x="205" y="109"/>
                </a:cxn>
                <a:cxn ang="0">
                  <a:pos x="196" y="104"/>
                </a:cxn>
                <a:cxn ang="0">
                  <a:pos x="196" y="106"/>
                </a:cxn>
                <a:cxn ang="0">
                  <a:pos x="168" y="84"/>
                </a:cxn>
                <a:cxn ang="0">
                  <a:pos x="162" y="80"/>
                </a:cxn>
                <a:cxn ang="0">
                  <a:pos x="164" y="82"/>
                </a:cxn>
                <a:cxn ang="0">
                  <a:pos x="160" y="81"/>
                </a:cxn>
                <a:cxn ang="0">
                  <a:pos x="145" y="72"/>
                </a:cxn>
                <a:cxn ang="0">
                  <a:pos x="119" y="59"/>
                </a:cxn>
                <a:cxn ang="0">
                  <a:pos x="61" y="35"/>
                </a:cxn>
                <a:cxn ang="0">
                  <a:pos x="50" y="30"/>
                </a:cxn>
                <a:cxn ang="0">
                  <a:pos x="49" y="29"/>
                </a:cxn>
                <a:cxn ang="0">
                  <a:pos x="24" y="19"/>
                </a:cxn>
                <a:cxn ang="0">
                  <a:pos x="5" y="10"/>
                </a:cxn>
                <a:cxn ang="0">
                  <a:pos x="1" y="1"/>
                </a:cxn>
              </a:cxnLst>
              <a:rect l="0" t="0" r="r" b="b"/>
              <a:pathLst>
                <a:path w="256" h="130">
                  <a:moveTo>
                    <a:pt x="231" y="109"/>
                  </a:moveTo>
                  <a:lnTo>
                    <a:pt x="231" y="110"/>
                  </a:lnTo>
                  <a:lnTo>
                    <a:pt x="231" y="109"/>
                  </a:lnTo>
                  <a:close/>
                  <a:moveTo>
                    <a:pt x="227" y="107"/>
                  </a:moveTo>
                  <a:lnTo>
                    <a:pt x="230" y="108"/>
                  </a:lnTo>
                  <a:lnTo>
                    <a:pt x="227" y="107"/>
                  </a:lnTo>
                  <a:close/>
                  <a:moveTo>
                    <a:pt x="206" y="95"/>
                  </a:moveTo>
                  <a:lnTo>
                    <a:pt x="207" y="95"/>
                  </a:lnTo>
                  <a:lnTo>
                    <a:pt x="206" y="95"/>
                  </a:lnTo>
                  <a:lnTo>
                    <a:pt x="206" y="95"/>
                  </a:lnTo>
                  <a:close/>
                  <a:moveTo>
                    <a:pt x="159" y="78"/>
                  </a:moveTo>
                  <a:lnTo>
                    <a:pt x="159" y="78"/>
                  </a:lnTo>
                  <a:lnTo>
                    <a:pt x="160" y="79"/>
                  </a:lnTo>
                  <a:lnTo>
                    <a:pt x="159" y="78"/>
                  </a:lnTo>
                  <a:close/>
                  <a:moveTo>
                    <a:pt x="139" y="56"/>
                  </a:moveTo>
                  <a:lnTo>
                    <a:pt x="140" y="56"/>
                  </a:lnTo>
                  <a:lnTo>
                    <a:pt x="140" y="57"/>
                  </a:lnTo>
                  <a:lnTo>
                    <a:pt x="139" y="56"/>
                  </a:lnTo>
                  <a:close/>
                  <a:moveTo>
                    <a:pt x="51" y="30"/>
                  </a:moveTo>
                  <a:lnTo>
                    <a:pt x="54" y="31"/>
                  </a:lnTo>
                  <a:lnTo>
                    <a:pt x="58" y="32"/>
                  </a:lnTo>
                  <a:lnTo>
                    <a:pt x="60" y="33"/>
                  </a:lnTo>
                  <a:lnTo>
                    <a:pt x="61" y="33"/>
                  </a:lnTo>
                  <a:lnTo>
                    <a:pt x="61" y="32"/>
                  </a:lnTo>
                  <a:lnTo>
                    <a:pt x="60" y="32"/>
                  </a:lnTo>
                  <a:lnTo>
                    <a:pt x="59" y="32"/>
                  </a:lnTo>
                  <a:lnTo>
                    <a:pt x="58" y="31"/>
                  </a:lnTo>
                  <a:lnTo>
                    <a:pt x="56" y="31"/>
                  </a:lnTo>
                  <a:lnTo>
                    <a:pt x="55" y="31"/>
                  </a:lnTo>
                  <a:lnTo>
                    <a:pt x="54" y="30"/>
                  </a:lnTo>
                  <a:lnTo>
                    <a:pt x="53" y="30"/>
                  </a:lnTo>
                  <a:lnTo>
                    <a:pt x="51" y="30"/>
                  </a:lnTo>
                  <a:close/>
                  <a:moveTo>
                    <a:pt x="3" y="0"/>
                  </a:moveTo>
                  <a:lnTo>
                    <a:pt x="6" y="1"/>
                  </a:lnTo>
                  <a:lnTo>
                    <a:pt x="9" y="3"/>
                  </a:lnTo>
                  <a:lnTo>
                    <a:pt x="16" y="6"/>
                  </a:lnTo>
                  <a:lnTo>
                    <a:pt x="29" y="11"/>
                  </a:lnTo>
                  <a:lnTo>
                    <a:pt x="42" y="16"/>
                  </a:lnTo>
                  <a:lnTo>
                    <a:pt x="55" y="20"/>
                  </a:lnTo>
                  <a:lnTo>
                    <a:pt x="54" y="18"/>
                  </a:lnTo>
                  <a:lnTo>
                    <a:pt x="92" y="33"/>
                  </a:lnTo>
                  <a:lnTo>
                    <a:pt x="128" y="50"/>
                  </a:lnTo>
                  <a:lnTo>
                    <a:pt x="130" y="51"/>
                  </a:lnTo>
                  <a:lnTo>
                    <a:pt x="139" y="56"/>
                  </a:lnTo>
                  <a:lnTo>
                    <a:pt x="139" y="56"/>
                  </a:lnTo>
                  <a:lnTo>
                    <a:pt x="165" y="70"/>
                  </a:lnTo>
                  <a:lnTo>
                    <a:pt x="164" y="70"/>
                  </a:lnTo>
                  <a:lnTo>
                    <a:pt x="163" y="69"/>
                  </a:lnTo>
                  <a:lnTo>
                    <a:pt x="163" y="69"/>
                  </a:lnTo>
                  <a:lnTo>
                    <a:pt x="157" y="66"/>
                  </a:lnTo>
                  <a:lnTo>
                    <a:pt x="151" y="64"/>
                  </a:lnTo>
                  <a:lnTo>
                    <a:pt x="113" y="46"/>
                  </a:lnTo>
                  <a:lnTo>
                    <a:pt x="107" y="43"/>
                  </a:lnTo>
                  <a:lnTo>
                    <a:pt x="101" y="41"/>
                  </a:lnTo>
                  <a:lnTo>
                    <a:pt x="94" y="38"/>
                  </a:lnTo>
                  <a:lnTo>
                    <a:pt x="92" y="37"/>
                  </a:lnTo>
                  <a:lnTo>
                    <a:pt x="90" y="37"/>
                  </a:lnTo>
                  <a:lnTo>
                    <a:pt x="90" y="38"/>
                  </a:lnTo>
                  <a:lnTo>
                    <a:pt x="91" y="38"/>
                  </a:lnTo>
                  <a:lnTo>
                    <a:pt x="93" y="40"/>
                  </a:lnTo>
                  <a:lnTo>
                    <a:pt x="96" y="41"/>
                  </a:lnTo>
                  <a:lnTo>
                    <a:pt x="98" y="42"/>
                  </a:lnTo>
                  <a:lnTo>
                    <a:pt x="100" y="43"/>
                  </a:lnTo>
                  <a:lnTo>
                    <a:pt x="124" y="54"/>
                  </a:lnTo>
                  <a:lnTo>
                    <a:pt x="149" y="65"/>
                  </a:lnTo>
                  <a:lnTo>
                    <a:pt x="162" y="72"/>
                  </a:lnTo>
                  <a:lnTo>
                    <a:pt x="175" y="78"/>
                  </a:lnTo>
                  <a:lnTo>
                    <a:pt x="188" y="84"/>
                  </a:lnTo>
                  <a:lnTo>
                    <a:pt x="191" y="85"/>
                  </a:lnTo>
                  <a:lnTo>
                    <a:pt x="193" y="87"/>
                  </a:lnTo>
                  <a:lnTo>
                    <a:pt x="192" y="86"/>
                  </a:lnTo>
                  <a:lnTo>
                    <a:pt x="192" y="85"/>
                  </a:lnTo>
                  <a:lnTo>
                    <a:pt x="193" y="85"/>
                  </a:lnTo>
                  <a:lnTo>
                    <a:pt x="194" y="86"/>
                  </a:lnTo>
                  <a:lnTo>
                    <a:pt x="195" y="87"/>
                  </a:lnTo>
                  <a:lnTo>
                    <a:pt x="196" y="88"/>
                  </a:lnTo>
                  <a:lnTo>
                    <a:pt x="197" y="89"/>
                  </a:lnTo>
                  <a:lnTo>
                    <a:pt x="207" y="96"/>
                  </a:lnTo>
                  <a:lnTo>
                    <a:pt x="207" y="95"/>
                  </a:lnTo>
                  <a:lnTo>
                    <a:pt x="216" y="100"/>
                  </a:lnTo>
                  <a:lnTo>
                    <a:pt x="225" y="106"/>
                  </a:lnTo>
                  <a:lnTo>
                    <a:pt x="227" y="107"/>
                  </a:lnTo>
                  <a:lnTo>
                    <a:pt x="227" y="107"/>
                  </a:lnTo>
                  <a:lnTo>
                    <a:pt x="230" y="109"/>
                  </a:lnTo>
                  <a:lnTo>
                    <a:pt x="230" y="108"/>
                  </a:lnTo>
                  <a:lnTo>
                    <a:pt x="233" y="111"/>
                  </a:lnTo>
                  <a:lnTo>
                    <a:pt x="232" y="111"/>
                  </a:lnTo>
                  <a:lnTo>
                    <a:pt x="234" y="112"/>
                  </a:lnTo>
                  <a:lnTo>
                    <a:pt x="241" y="117"/>
                  </a:lnTo>
                  <a:lnTo>
                    <a:pt x="252" y="124"/>
                  </a:lnTo>
                  <a:lnTo>
                    <a:pt x="253" y="125"/>
                  </a:lnTo>
                  <a:lnTo>
                    <a:pt x="255" y="126"/>
                  </a:lnTo>
                  <a:lnTo>
                    <a:pt x="255" y="127"/>
                  </a:lnTo>
                  <a:lnTo>
                    <a:pt x="256" y="127"/>
                  </a:lnTo>
                  <a:lnTo>
                    <a:pt x="256" y="128"/>
                  </a:lnTo>
                  <a:lnTo>
                    <a:pt x="250" y="124"/>
                  </a:lnTo>
                  <a:lnTo>
                    <a:pt x="242" y="120"/>
                  </a:lnTo>
                  <a:lnTo>
                    <a:pt x="235" y="114"/>
                  </a:lnTo>
                  <a:lnTo>
                    <a:pt x="227" y="110"/>
                  </a:lnTo>
                  <a:lnTo>
                    <a:pt x="219" y="107"/>
                  </a:lnTo>
                  <a:lnTo>
                    <a:pt x="212" y="105"/>
                  </a:lnTo>
                  <a:lnTo>
                    <a:pt x="211" y="105"/>
                  </a:lnTo>
                  <a:lnTo>
                    <a:pt x="212" y="105"/>
                  </a:lnTo>
                  <a:lnTo>
                    <a:pt x="213" y="106"/>
                  </a:lnTo>
                  <a:lnTo>
                    <a:pt x="214" y="106"/>
                  </a:lnTo>
                  <a:lnTo>
                    <a:pt x="216" y="107"/>
                  </a:lnTo>
                  <a:lnTo>
                    <a:pt x="217" y="107"/>
                  </a:lnTo>
                  <a:lnTo>
                    <a:pt x="217" y="107"/>
                  </a:lnTo>
                  <a:lnTo>
                    <a:pt x="219" y="109"/>
                  </a:lnTo>
                  <a:lnTo>
                    <a:pt x="221" y="110"/>
                  </a:lnTo>
                  <a:lnTo>
                    <a:pt x="224" y="111"/>
                  </a:lnTo>
                  <a:lnTo>
                    <a:pt x="233" y="118"/>
                  </a:lnTo>
                  <a:lnTo>
                    <a:pt x="241" y="124"/>
                  </a:lnTo>
                  <a:lnTo>
                    <a:pt x="242" y="125"/>
                  </a:lnTo>
                  <a:lnTo>
                    <a:pt x="243" y="125"/>
                  </a:lnTo>
                  <a:lnTo>
                    <a:pt x="245" y="127"/>
                  </a:lnTo>
                  <a:lnTo>
                    <a:pt x="246" y="128"/>
                  </a:lnTo>
                  <a:lnTo>
                    <a:pt x="247" y="129"/>
                  </a:lnTo>
                  <a:lnTo>
                    <a:pt x="248" y="130"/>
                  </a:lnTo>
                  <a:lnTo>
                    <a:pt x="247" y="130"/>
                  </a:lnTo>
                  <a:lnTo>
                    <a:pt x="236" y="124"/>
                  </a:lnTo>
                  <a:lnTo>
                    <a:pt x="225" y="118"/>
                  </a:lnTo>
                  <a:lnTo>
                    <a:pt x="218" y="113"/>
                  </a:lnTo>
                  <a:lnTo>
                    <a:pt x="214" y="111"/>
                  </a:lnTo>
                  <a:lnTo>
                    <a:pt x="214" y="111"/>
                  </a:lnTo>
                  <a:lnTo>
                    <a:pt x="215" y="112"/>
                  </a:lnTo>
                  <a:lnTo>
                    <a:pt x="215" y="113"/>
                  </a:lnTo>
                  <a:lnTo>
                    <a:pt x="216" y="113"/>
                  </a:lnTo>
                  <a:lnTo>
                    <a:pt x="217" y="115"/>
                  </a:lnTo>
                  <a:lnTo>
                    <a:pt x="217" y="116"/>
                  </a:lnTo>
                  <a:lnTo>
                    <a:pt x="212" y="112"/>
                  </a:lnTo>
                  <a:lnTo>
                    <a:pt x="208" y="108"/>
                  </a:lnTo>
                  <a:lnTo>
                    <a:pt x="203" y="104"/>
                  </a:lnTo>
                  <a:lnTo>
                    <a:pt x="202" y="104"/>
                  </a:lnTo>
                  <a:lnTo>
                    <a:pt x="203" y="105"/>
                  </a:lnTo>
                  <a:lnTo>
                    <a:pt x="205" y="107"/>
                  </a:lnTo>
                  <a:lnTo>
                    <a:pt x="207" y="109"/>
                  </a:lnTo>
                  <a:lnTo>
                    <a:pt x="209" y="111"/>
                  </a:lnTo>
                  <a:lnTo>
                    <a:pt x="211" y="112"/>
                  </a:lnTo>
                  <a:lnTo>
                    <a:pt x="209" y="112"/>
                  </a:lnTo>
                  <a:lnTo>
                    <a:pt x="205" y="109"/>
                  </a:lnTo>
                  <a:lnTo>
                    <a:pt x="201" y="106"/>
                  </a:lnTo>
                  <a:lnTo>
                    <a:pt x="196" y="102"/>
                  </a:lnTo>
                  <a:lnTo>
                    <a:pt x="196" y="104"/>
                  </a:lnTo>
                  <a:lnTo>
                    <a:pt x="197" y="105"/>
                  </a:lnTo>
                  <a:lnTo>
                    <a:pt x="197" y="106"/>
                  </a:lnTo>
                  <a:lnTo>
                    <a:pt x="196" y="106"/>
                  </a:lnTo>
                  <a:lnTo>
                    <a:pt x="187" y="99"/>
                  </a:lnTo>
                  <a:lnTo>
                    <a:pt x="177" y="92"/>
                  </a:lnTo>
                  <a:lnTo>
                    <a:pt x="168" y="84"/>
                  </a:lnTo>
                  <a:lnTo>
                    <a:pt x="160" y="79"/>
                  </a:lnTo>
                  <a:lnTo>
                    <a:pt x="161" y="80"/>
                  </a:lnTo>
                  <a:lnTo>
                    <a:pt x="162" y="80"/>
                  </a:lnTo>
                  <a:lnTo>
                    <a:pt x="163" y="81"/>
                  </a:lnTo>
                  <a:lnTo>
                    <a:pt x="164" y="82"/>
                  </a:lnTo>
                  <a:lnTo>
                    <a:pt x="164" y="82"/>
                  </a:lnTo>
                  <a:lnTo>
                    <a:pt x="164" y="83"/>
                  </a:lnTo>
                  <a:lnTo>
                    <a:pt x="164" y="83"/>
                  </a:lnTo>
                  <a:lnTo>
                    <a:pt x="160" y="81"/>
                  </a:lnTo>
                  <a:lnTo>
                    <a:pt x="155" y="79"/>
                  </a:lnTo>
                  <a:lnTo>
                    <a:pt x="150" y="75"/>
                  </a:lnTo>
                  <a:lnTo>
                    <a:pt x="145" y="72"/>
                  </a:lnTo>
                  <a:lnTo>
                    <a:pt x="141" y="69"/>
                  </a:lnTo>
                  <a:lnTo>
                    <a:pt x="142" y="71"/>
                  </a:lnTo>
                  <a:lnTo>
                    <a:pt x="119" y="59"/>
                  </a:lnTo>
                  <a:lnTo>
                    <a:pt x="92" y="48"/>
                  </a:lnTo>
                  <a:lnTo>
                    <a:pt x="65" y="36"/>
                  </a:lnTo>
                  <a:lnTo>
                    <a:pt x="61" y="35"/>
                  </a:lnTo>
                  <a:lnTo>
                    <a:pt x="53" y="32"/>
                  </a:lnTo>
                  <a:lnTo>
                    <a:pt x="51" y="30"/>
                  </a:lnTo>
                  <a:lnTo>
                    <a:pt x="50" y="30"/>
                  </a:lnTo>
                  <a:lnTo>
                    <a:pt x="50" y="29"/>
                  </a:lnTo>
                  <a:lnTo>
                    <a:pt x="49" y="29"/>
                  </a:lnTo>
                  <a:lnTo>
                    <a:pt x="49" y="29"/>
                  </a:lnTo>
                  <a:lnTo>
                    <a:pt x="37" y="24"/>
                  </a:lnTo>
                  <a:lnTo>
                    <a:pt x="36" y="24"/>
                  </a:lnTo>
                  <a:lnTo>
                    <a:pt x="24" y="19"/>
                  </a:lnTo>
                  <a:lnTo>
                    <a:pt x="12" y="14"/>
                  </a:lnTo>
                  <a:lnTo>
                    <a:pt x="9" y="12"/>
                  </a:lnTo>
                  <a:lnTo>
                    <a:pt x="5" y="10"/>
                  </a:lnTo>
                  <a:lnTo>
                    <a:pt x="2" y="7"/>
                  </a:lnTo>
                  <a:lnTo>
                    <a:pt x="0" y="4"/>
                  </a:lnTo>
                  <a:lnTo>
                    <a:pt x="1" y="1"/>
                  </a:lnTo>
                  <a:lnTo>
                    <a:pt x="3"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71" name="Freeform 174"/>
            <p:cNvSpPr>
              <a:spLocks/>
            </p:cNvSpPr>
            <p:nvPr/>
          </p:nvSpPr>
          <p:spPr bwMode="auto">
            <a:xfrm>
              <a:off x="2956218" y="2655879"/>
              <a:ext cx="395338" cy="422852"/>
            </a:xfrm>
            <a:custGeom>
              <a:avLst/>
              <a:gdLst/>
              <a:ahLst/>
              <a:cxnLst>
                <a:cxn ang="0">
                  <a:pos x="5" y="0"/>
                </a:cxn>
                <a:cxn ang="0">
                  <a:pos x="77" y="55"/>
                </a:cxn>
                <a:cxn ang="0">
                  <a:pos x="144" y="117"/>
                </a:cxn>
                <a:cxn ang="0">
                  <a:pos x="174" y="151"/>
                </a:cxn>
                <a:cxn ang="0">
                  <a:pos x="221" y="210"/>
                </a:cxn>
                <a:cxn ang="0">
                  <a:pos x="254" y="259"/>
                </a:cxn>
                <a:cxn ang="0">
                  <a:pos x="266" y="281"/>
                </a:cxn>
                <a:cxn ang="0">
                  <a:pos x="270" y="286"/>
                </a:cxn>
                <a:cxn ang="0">
                  <a:pos x="273" y="291"/>
                </a:cxn>
                <a:cxn ang="0">
                  <a:pos x="272" y="291"/>
                </a:cxn>
                <a:cxn ang="0">
                  <a:pos x="260" y="285"/>
                </a:cxn>
                <a:cxn ang="0">
                  <a:pos x="260" y="285"/>
                </a:cxn>
                <a:cxn ang="0">
                  <a:pos x="252" y="276"/>
                </a:cxn>
                <a:cxn ang="0">
                  <a:pos x="234" y="247"/>
                </a:cxn>
                <a:cxn ang="0">
                  <a:pos x="224" y="238"/>
                </a:cxn>
                <a:cxn ang="0">
                  <a:pos x="217" y="229"/>
                </a:cxn>
                <a:cxn ang="0">
                  <a:pos x="210" y="216"/>
                </a:cxn>
                <a:cxn ang="0">
                  <a:pos x="209" y="210"/>
                </a:cxn>
                <a:cxn ang="0">
                  <a:pos x="204" y="199"/>
                </a:cxn>
                <a:cxn ang="0">
                  <a:pos x="198" y="185"/>
                </a:cxn>
                <a:cxn ang="0">
                  <a:pos x="190" y="176"/>
                </a:cxn>
                <a:cxn ang="0">
                  <a:pos x="181" y="165"/>
                </a:cxn>
                <a:cxn ang="0">
                  <a:pos x="172" y="156"/>
                </a:cxn>
                <a:cxn ang="0">
                  <a:pos x="165" y="152"/>
                </a:cxn>
                <a:cxn ang="0">
                  <a:pos x="157" y="150"/>
                </a:cxn>
                <a:cxn ang="0">
                  <a:pos x="148" y="144"/>
                </a:cxn>
                <a:cxn ang="0">
                  <a:pos x="143" y="139"/>
                </a:cxn>
                <a:cxn ang="0">
                  <a:pos x="143" y="137"/>
                </a:cxn>
                <a:cxn ang="0">
                  <a:pos x="147" y="136"/>
                </a:cxn>
                <a:cxn ang="0">
                  <a:pos x="147" y="133"/>
                </a:cxn>
                <a:cxn ang="0">
                  <a:pos x="138" y="125"/>
                </a:cxn>
                <a:cxn ang="0">
                  <a:pos x="133" y="122"/>
                </a:cxn>
                <a:cxn ang="0">
                  <a:pos x="133" y="116"/>
                </a:cxn>
                <a:cxn ang="0">
                  <a:pos x="130" y="114"/>
                </a:cxn>
                <a:cxn ang="0">
                  <a:pos x="131" y="116"/>
                </a:cxn>
                <a:cxn ang="0">
                  <a:pos x="119" y="102"/>
                </a:cxn>
                <a:cxn ang="0">
                  <a:pos x="114" y="97"/>
                </a:cxn>
                <a:cxn ang="0">
                  <a:pos x="103" y="86"/>
                </a:cxn>
                <a:cxn ang="0">
                  <a:pos x="99" y="82"/>
                </a:cxn>
                <a:cxn ang="0">
                  <a:pos x="79" y="64"/>
                </a:cxn>
                <a:cxn ang="0">
                  <a:pos x="67" y="52"/>
                </a:cxn>
                <a:cxn ang="0">
                  <a:pos x="54" y="40"/>
                </a:cxn>
                <a:cxn ang="0">
                  <a:pos x="34" y="28"/>
                </a:cxn>
                <a:cxn ang="0">
                  <a:pos x="23" y="21"/>
                </a:cxn>
                <a:cxn ang="0">
                  <a:pos x="22" y="20"/>
                </a:cxn>
                <a:cxn ang="0">
                  <a:pos x="20" y="20"/>
                </a:cxn>
                <a:cxn ang="0">
                  <a:pos x="19" y="18"/>
                </a:cxn>
                <a:cxn ang="0">
                  <a:pos x="15" y="15"/>
                </a:cxn>
                <a:cxn ang="0">
                  <a:pos x="14" y="13"/>
                </a:cxn>
                <a:cxn ang="0">
                  <a:pos x="0" y="4"/>
                </a:cxn>
                <a:cxn ang="0">
                  <a:pos x="1" y="4"/>
                </a:cxn>
                <a:cxn ang="0">
                  <a:pos x="6" y="7"/>
                </a:cxn>
                <a:cxn ang="0">
                  <a:pos x="11" y="11"/>
                </a:cxn>
                <a:cxn ang="0">
                  <a:pos x="13" y="12"/>
                </a:cxn>
                <a:cxn ang="0">
                  <a:pos x="41" y="31"/>
                </a:cxn>
                <a:cxn ang="0">
                  <a:pos x="43" y="33"/>
                </a:cxn>
                <a:cxn ang="0">
                  <a:pos x="45" y="33"/>
                </a:cxn>
                <a:cxn ang="0">
                  <a:pos x="45" y="33"/>
                </a:cxn>
                <a:cxn ang="0">
                  <a:pos x="26" y="15"/>
                </a:cxn>
                <a:cxn ang="0">
                  <a:pos x="3" y="0"/>
                </a:cxn>
              </a:cxnLst>
              <a:rect l="0" t="0" r="r" b="b"/>
              <a:pathLst>
                <a:path w="273" h="292">
                  <a:moveTo>
                    <a:pt x="3" y="0"/>
                  </a:moveTo>
                  <a:lnTo>
                    <a:pt x="5" y="0"/>
                  </a:lnTo>
                  <a:lnTo>
                    <a:pt x="42" y="26"/>
                  </a:lnTo>
                  <a:lnTo>
                    <a:pt x="77" y="55"/>
                  </a:lnTo>
                  <a:lnTo>
                    <a:pt x="111" y="84"/>
                  </a:lnTo>
                  <a:lnTo>
                    <a:pt x="144" y="117"/>
                  </a:lnTo>
                  <a:lnTo>
                    <a:pt x="174" y="150"/>
                  </a:lnTo>
                  <a:lnTo>
                    <a:pt x="174" y="151"/>
                  </a:lnTo>
                  <a:lnTo>
                    <a:pt x="198" y="180"/>
                  </a:lnTo>
                  <a:lnTo>
                    <a:pt x="221" y="210"/>
                  </a:lnTo>
                  <a:lnTo>
                    <a:pt x="242" y="240"/>
                  </a:lnTo>
                  <a:lnTo>
                    <a:pt x="254" y="259"/>
                  </a:lnTo>
                  <a:lnTo>
                    <a:pt x="265" y="279"/>
                  </a:lnTo>
                  <a:lnTo>
                    <a:pt x="266" y="281"/>
                  </a:lnTo>
                  <a:lnTo>
                    <a:pt x="268" y="284"/>
                  </a:lnTo>
                  <a:lnTo>
                    <a:pt x="270" y="286"/>
                  </a:lnTo>
                  <a:lnTo>
                    <a:pt x="271" y="289"/>
                  </a:lnTo>
                  <a:lnTo>
                    <a:pt x="273" y="291"/>
                  </a:lnTo>
                  <a:lnTo>
                    <a:pt x="273" y="292"/>
                  </a:lnTo>
                  <a:lnTo>
                    <a:pt x="272" y="291"/>
                  </a:lnTo>
                  <a:lnTo>
                    <a:pt x="266" y="288"/>
                  </a:lnTo>
                  <a:lnTo>
                    <a:pt x="260" y="285"/>
                  </a:lnTo>
                  <a:lnTo>
                    <a:pt x="260" y="285"/>
                  </a:lnTo>
                  <a:lnTo>
                    <a:pt x="260" y="285"/>
                  </a:lnTo>
                  <a:lnTo>
                    <a:pt x="259" y="285"/>
                  </a:lnTo>
                  <a:lnTo>
                    <a:pt x="252" y="276"/>
                  </a:lnTo>
                  <a:lnTo>
                    <a:pt x="240" y="255"/>
                  </a:lnTo>
                  <a:lnTo>
                    <a:pt x="234" y="247"/>
                  </a:lnTo>
                  <a:lnTo>
                    <a:pt x="229" y="242"/>
                  </a:lnTo>
                  <a:lnTo>
                    <a:pt x="224" y="238"/>
                  </a:lnTo>
                  <a:lnTo>
                    <a:pt x="221" y="233"/>
                  </a:lnTo>
                  <a:lnTo>
                    <a:pt x="217" y="229"/>
                  </a:lnTo>
                  <a:lnTo>
                    <a:pt x="213" y="223"/>
                  </a:lnTo>
                  <a:lnTo>
                    <a:pt x="210" y="216"/>
                  </a:lnTo>
                  <a:lnTo>
                    <a:pt x="211" y="215"/>
                  </a:lnTo>
                  <a:lnTo>
                    <a:pt x="209" y="210"/>
                  </a:lnTo>
                  <a:lnTo>
                    <a:pt x="207" y="206"/>
                  </a:lnTo>
                  <a:lnTo>
                    <a:pt x="204" y="199"/>
                  </a:lnTo>
                  <a:lnTo>
                    <a:pt x="202" y="192"/>
                  </a:lnTo>
                  <a:lnTo>
                    <a:pt x="198" y="185"/>
                  </a:lnTo>
                  <a:lnTo>
                    <a:pt x="195" y="181"/>
                  </a:lnTo>
                  <a:lnTo>
                    <a:pt x="190" y="176"/>
                  </a:lnTo>
                  <a:lnTo>
                    <a:pt x="186" y="171"/>
                  </a:lnTo>
                  <a:lnTo>
                    <a:pt x="181" y="165"/>
                  </a:lnTo>
                  <a:lnTo>
                    <a:pt x="176" y="160"/>
                  </a:lnTo>
                  <a:lnTo>
                    <a:pt x="172" y="156"/>
                  </a:lnTo>
                  <a:lnTo>
                    <a:pt x="169" y="153"/>
                  </a:lnTo>
                  <a:lnTo>
                    <a:pt x="165" y="152"/>
                  </a:lnTo>
                  <a:lnTo>
                    <a:pt x="161" y="151"/>
                  </a:lnTo>
                  <a:lnTo>
                    <a:pt x="157" y="150"/>
                  </a:lnTo>
                  <a:lnTo>
                    <a:pt x="154" y="148"/>
                  </a:lnTo>
                  <a:lnTo>
                    <a:pt x="148" y="144"/>
                  </a:lnTo>
                  <a:lnTo>
                    <a:pt x="145" y="141"/>
                  </a:lnTo>
                  <a:lnTo>
                    <a:pt x="143" y="139"/>
                  </a:lnTo>
                  <a:lnTo>
                    <a:pt x="142" y="138"/>
                  </a:lnTo>
                  <a:lnTo>
                    <a:pt x="143" y="137"/>
                  </a:lnTo>
                  <a:lnTo>
                    <a:pt x="145" y="137"/>
                  </a:lnTo>
                  <a:lnTo>
                    <a:pt x="147" y="136"/>
                  </a:lnTo>
                  <a:lnTo>
                    <a:pt x="147" y="135"/>
                  </a:lnTo>
                  <a:lnTo>
                    <a:pt x="147" y="133"/>
                  </a:lnTo>
                  <a:lnTo>
                    <a:pt x="145" y="131"/>
                  </a:lnTo>
                  <a:lnTo>
                    <a:pt x="138" y="125"/>
                  </a:lnTo>
                  <a:lnTo>
                    <a:pt x="134" y="122"/>
                  </a:lnTo>
                  <a:lnTo>
                    <a:pt x="133" y="122"/>
                  </a:lnTo>
                  <a:lnTo>
                    <a:pt x="133" y="118"/>
                  </a:lnTo>
                  <a:lnTo>
                    <a:pt x="133" y="116"/>
                  </a:lnTo>
                  <a:lnTo>
                    <a:pt x="132" y="115"/>
                  </a:lnTo>
                  <a:lnTo>
                    <a:pt x="130" y="114"/>
                  </a:lnTo>
                  <a:lnTo>
                    <a:pt x="131" y="115"/>
                  </a:lnTo>
                  <a:lnTo>
                    <a:pt x="131" y="116"/>
                  </a:lnTo>
                  <a:lnTo>
                    <a:pt x="126" y="109"/>
                  </a:lnTo>
                  <a:lnTo>
                    <a:pt x="119" y="102"/>
                  </a:lnTo>
                  <a:lnTo>
                    <a:pt x="118" y="101"/>
                  </a:lnTo>
                  <a:lnTo>
                    <a:pt x="114" y="97"/>
                  </a:lnTo>
                  <a:lnTo>
                    <a:pt x="108" y="91"/>
                  </a:lnTo>
                  <a:lnTo>
                    <a:pt x="103" y="86"/>
                  </a:lnTo>
                  <a:lnTo>
                    <a:pt x="99" y="81"/>
                  </a:lnTo>
                  <a:lnTo>
                    <a:pt x="99" y="82"/>
                  </a:lnTo>
                  <a:lnTo>
                    <a:pt x="89" y="74"/>
                  </a:lnTo>
                  <a:lnTo>
                    <a:pt x="79" y="64"/>
                  </a:lnTo>
                  <a:lnTo>
                    <a:pt x="73" y="59"/>
                  </a:lnTo>
                  <a:lnTo>
                    <a:pt x="67" y="52"/>
                  </a:lnTo>
                  <a:lnTo>
                    <a:pt x="60" y="46"/>
                  </a:lnTo>
                  <a:lnTo>
                    <a:pt x="54" y="40"/>
                  </a:lnTo>
                  <a:lnTo>
                    <a:pt x="45" y="34"/>
                  </a:lnTo>
                  <a:lnTo>
                    <a:pt x="34" y="28"/>
                  </a:lnTo>
                  <a:lnTo>
                    <a:pt x="25" y="22"/>
                  </a:lnTo>
                  <a:lnTo>
                    <a:pt x="23" y="21"/>
                  </a:lnTo>
                  <a:lnTo>
                    <a:pt x="21" y="19"/>
                  </a:lnTo>
                  <a:lnTo>
                    <a:pt x="22" y="20"/>
                  </a:lnTo>
                  <a:lnTo>
                    <a:pt x="22" y="21"/>
                  </a:lnTo>
                  <a:lnTo>
                    <a:pt x="20" y="20"/>
                  </a:lnTo>
                  <a:lnTo>
                    <a:pt x="19" y="19"/>
                  </a:lnTo>
                  <a:lnTo>
                    <a:pt x="19" y="18"/>
                  </a:lnTo>
                  <a:lnTo>
                    <a:pt x="17" y="17"/>
                  </a:lnTo>
                  <a:lnTo>
                    <a:pt x="15" y="15"/>
                  </a:lnTo>
                  <a:lnTo>
                    <a:pt x="15" y="14"/>
                  </a:lnTo>
                  <a:lnTo>
                    <a:pt x="14" y="13"/>
                  </a:lnTo>
                  <a:lnTo>
                    <a:pt x="8" y="10"/>
                  </a:lnTo>
                  <a:lnTo>
                    <a:pt x="0" y="4"/>
                  </a:lnTo>
                  <a:lnTo>
                    <a:pt x="0" y="3"/>
                  </a:lnTo>
                  <a:lnTo>
                    <a:pt x="1" y="4"/>
                  </a:lnTo>
                  <a:lnTo>
                    <a:pt x="3" y="5"/>
                  </a:lnTo>
                  <a:lnTo>
                    <a:pt x="6" y="7"/>
                  </a:lnTo>
                  <a:lnTo>
                    <a:pt x="9" y="9"/>
                  </a:lnTo>
                  <a:lnTo>
                    <a:pt x="11" y="11"/>
                  </a:lnTo>
                  <a:lnTo>
                    <a:pt x="13" y="12"/>
                  </a:lnTo>
                  <a:lnTo>
                    <a:pt x="13" y="12"/>
                  </a:lnTo>
                  <a:lnTo>
                    <a:pt x="29" y="22"/>
                  </a:lnTo>
                  <a:lnTo>
                    <a:pt x="41" y="31"/>
                  </a:lnTo>
                  <a:lnTo>
                    <a:pt x="42" y="32"/>
                  </a:lnTo>
                  <a:lnTo>
                    <a:pt x="43" y="33"/>
                  </a:lnTo>
                  <a:lnTo>
                    <a:pt x="44" y="33"/>
                  </a:lnTo>
                  <a:lnTo>
                    <a:pt x="45" y="33"/>
                  </a:lnTo>
                  <a:lnTo>
                    <a:pt x="45" y="33"/>
                  </a:lnTo>
                  <a:lnTo>
                    <a:pt x="45" y="33"/>
                  </a:lnTo>
                  <a:lnTo>
                    <a:pt x="36" y="23"/>
                  </a:lnTo>
                  <a:lnTo>
                    <a:pt x="26" y="15"/>
                  </a:lnTo>
                  <a:lnTo>
                    <a:pt x="14" y="8"/>
                  </a:lnTo>
                  <a:lnTo>
                    <a:pt x="3"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sp>
          <p:nvSpPr>
            <p:cNvPr id="172" name="Freeform 175"/>
            <p:cNvSpPr>
              <a:spLocks/>
            </p:cNvSpPr>
            <p:nvPr/>
          </p:nvSpPr>
          <p:spPr bwMode="auto">
            <a:xfrm>
              <a:off x="3324042" y="3029495"/>
              <a:ext cx="198393" cy="589386"/>
            </a:xfrm>
            <a:custGeom>
              <a:avLst/>
              <a:gdLst/>
              <a:ahLst/>
              <a:cxnLst>
                <a:cxn ang="0">
                  <a:pos x="2" y="0"/>
                </a:cxn>
                <a:cxn ang="0">
                  <a:pos x="26" y="40"/>
                </a:cxn>
                <a:cxn ang="0">
                  <a:pos x="48" y="82"/>
                </a:cxn>
                <a:cxn ang="0">
                  <a:pos x="68" y="125"/>
                </a:cxn>
                <a:cxn ang="0">
                  <a:pos x="86" y="169"/>
                </a:cxn>
                <a:cxn ang="0">
                  <a:pos x="101" y="215"/>
                </a:cxn>
                <a:cxn ang="0">
                  <a:pos x="114" y="261"/>
                </a:cxn>
                <a:cxn ang="0">
                  <a:pos x="124" y="309"/>
                </a:cxn>
                <a:cxn ang="0">
                  <a:pos x="132" y="357"/>
                </a:cxn>
                <a:cxn ang="0">
                  <a:pos x="137" y="406"/>
                </a:cxn>
                <a:cxn ang="0">
                  <a:pos x="135" y="407"/>
                </a:cxn>
                <a:cxn ang="0">
                  <a:pos x="128" y="351"/>
                </a:cxn>
                <a:cxn ang="0">
                  <a:pos x="127" y="342"/>
                </a:cxn>
                <a:cxn ang="0">
                  <a:pos x="124" y="334"/>
                </a:cxn>
                <a:cxn ang="0">
                  <a:pos x="122" y="327"/>
                </a:cxn>
                <a:cxn ang="0">
                  <a:pos x="120" y="317"/>
                </a:cxn>
                <a:cxn ang="0">
                  <a:pos x="111" y="276"/>
                </a:cxn>
                <a:cxn ang="0">
                  <a:pos x="100" y="235"/>
                </a:cxn>
                <a:cxn ang="0">
                  <a:pos x="88" y="194"/>
                </a:cxn>
                <a:cxn ang="0">
                  <a:pos x="81" y="173"/>
                </a:cxn>
                <a:cxn ang="0">
                  <a:pos x="74" y="151"/>
                </a:cxn>
                <a:cxn ang="0">
                  <a:pos x="64" y="127"/>
                </a:cxn>
                <a:cxn ang="0">
                  <a:pos x="53" y="104"/>
                </a:cxn>
                <a:cxn ang="0">
                  <a:pos x="38" y="72"/>
                </a:cxn>
                <a:cxn ang="0">
                  <a:pos x="22" y="41"/>
                </a:cxn>
                <a:cxn ang="0">
                  <a:pos x="20" y="38"/>
                </a:cxn>
                <a:cxn ang="0">
                  <a:pos x="19" y="37"/>
                </a:cxn>
                <a:cxn ang="0">
                  <a:pos x="19" y="36"/>
                </a:cxn>
                <a:cxn ang="0">
                  <a:pos x="20" y="37"/>
                </a:cxn>
                <a:cxn ang="0">
                  <a:pos x="21" y="39"/>
                </a:cxn>
                <a:cxn ang="0">
                  <a:pos x="21" y="39"/>
                </a:cxn>
                <a:cxn ang="0">
                  <a:pos x="22" y="39"/>
                </a:cxn>
                <a:cxn ang="0">
                  <a:pos x="22" y="39"/>
                </a:cxn>
                <a:cxn ang="0">
                  <a:pos x="21" y="37"/>
                </a:cxn>
                <a:cxn ang="0">
                  <a:pos x="19" y="32"/>
                </a:cxn>
                <a:cxn ang="0">
                  <a:pos x="16" y="27"/>
                </a:cxn>
                <a:cxn ang="0">
                  <a:pos x="8" y="13"/>
                </a:cxn>
                <a:cxn ang="0">
                  <a:pos x="0" y="0"/>
                </a:cxn>
                <a:cxn ang="0">
                  <a:pos x="2" y="0"/>
                </a:cxn>
              </a:cxnLst>
              <a:rect l="0" t="0" r="r" b="b"/>
              <a:pathLst>
                <a:path w="137" h="407">
                  <a:moveTo>
                    <a:pt x="2" y="0"/>
                  </a:moveTo>
                  <a:lnTo>
                    <a:pt x="26" y="40"/>
                  </a:lnTo>
                  <a:lnTo>
                    <a:pt x="48" y="82"/>
                  </a:lnTo>
                  <a:lnTo>
                    <a:pt x="68" y="125"/>
                  </a:lnTo>
                  <a:lnTo>
                    <a:pt x="86" y="169"/>
                  </a:lnTo>
                  <a:lnTo>
                    <a:pt x="101" y="215"/>
                  </a:lnTo>
                  <a:lnTo>
                    <a:pt x="114" y="261"/>
                  </a:lnTo>
                  <a:lnTo>
                    <a:pt x="124" y="309"/>
                  </a:lnTo>
                  <a:lnTo>
                    <a:pt x="132" y="357"/>
                  </a:lnTo>
                  <a:lnTo>
                    <a:pt x="137" y="406"/>
                  </a:lnTo>
                  <a:lnTo>
                    <a:pt x="135" y="407"/>
                  </a:lnTo>
                  <a:lnTo>
                    <a:pt x="128" y="351"/>
                  </a:lnTo>
                  <a:lnTo>
                    <a:pt x="127" y="342"/>
                  </a:lnTo>
                  <a:lnTo>
                    <a:pt x="124" y="334"/>
                  </a:lnTo>
                  <a:lnTo>
                    <a:pt x="122" y="327"/>
                  </a:lnTo>
                  <a:lnTo>
                    <a:pt x="120" y="317"/>
                  </a:lnTo>
                  <a:lnTo>
                    <a:pt x="111" y="276"/>
                  </a:lnTo>
                  <a:lnTo>
                    <a:pt x="100" y="235"/>
                  </a:lnTo>
                  <a:lnTo>
                    <a:pt x="88" y="194"/>
                  </a:lnTo>
                  <a:lnTo>
                    <a:pt x="81" y="173"/>
                  </a:lnTo>
                  <a:lnTo>
                    <a:pt x="74" y="151"/>
                  </a:lnTo>
                  <a:lnTo>
                    <a:pt x="64" y="127"/>
                  </a:lnTo>
                  <a:lnTo>
                    <a:pt x="53" y="104"/>
                  </a:lnTo>
                  <a:lnTo>
                    <a:pt x="38" y="72"/>
                  </a:lnTo>
                  <a:lnTo>
                    <a:pt x="22" y="41"/>
                  </a:lnTo>
                  <a:lnTo>
                    <a:pt x="20" y="38"/>
                  </a:lnTo>
                  <a:lnTo>
                    <a:pt x="19" y="37"/>
                  </a:lnTo>
                  <a:lnTo>
                    <a:pt x="19" y="36"/>
                  </a:lnTo>
                  <a:lnTo>
                    <a:pt x="20" y="37"/>
                  </a:lnTo>
                  <a:lnTo>
                    <a:pt x="21" y="39"/>
                  </a:lnTo>
                  <a:lnTo>
                    <a:pt x="21" y="39"/>
                  </a:lnTo>
                  <a:lnTo>
                    <a:pt x="22" y="39"/>
                  </a:lnTo>
                  <a:lnTo>
                    <a:pt x="22" y="39"/>
                  </a:lnTo>
                  <a:lnTo>
                    <a:pt x="21" y="37"/>
                  </a:lnTo>
                  <a:lnTo>
                    <a:pt x="19" y="32"/>
                  </a:lnTo>
                  <a:lnTo>
                    <a:pt x="16" y="27"/>
                  </a:lnTo>
                  <a:lnTo>
                    <a:pt x="8" y="13"/>
                  </a:lnTo>
                  <a:lnTo>
                    <a:pt x="0" y="0"/>
                  </a:lnTo>
                  <a:lnTo>
                    <a:pt x="2" y="0"/>
                  </a:lnTo>
                  <a:close/>
                </a:path>
              </a:pathLst>
            </a:custGeom>
            <a:gradFill>
              <a:gsLst>
                <a:gs pos="49000">
                  <a:srgbClr val="38659D"/>
                </a:gs>
                <a:gs pos="87000">
                  <a:srgbClr val="1F497D">
                    <a:lumMod val="75000"/>
                    <a:alpha val="80000"/>
                  </a:srgbClr>
                </a:gs>
              </a:gsLst>
              <a:lin ang="2700000" scaled="0"/>
            </a:gra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000000"/>
                </a:solidFill>
                <a:effectLst/>
                <a:uLnTx/>
                <a:uFillTx/>
              </a:endParaRPr>
            </a:p>
          </p:txBody>
        </p:sp>
      </p:grpSp>
    </p:spTree>
    <p:extLst>
      <p:ext uri="{BB962C8B-B14F-4D97-AF65-F5344CB8AC3E}">
        <p14:creationId xmlns:p14="http://schemas.microsoft.com/office/powerpoint/2010/main" val="337054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remove" grpId="0" nodeType="withEffect">
                                  <p:stCondLst>
                                    <p:cond delay="0"/>
                                  </p:stCondLst>
                                  <p:childTnLst>
                                    <p:animRot by="21600000">
                                      <p:cBhvr>
                                        <p:cTn id="6" dur="2000" fill="hold"/>
                                        <p:tgtEl>
                                          <p:spTgt spid="8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 xmlns:a16="http://schemas.microsoft.com/office/drawing/2014/main" id="{41122090-5BFC-440A-B79D-0B42D978329E}"/>
              </a:ext>
            </a:extLst>
          </p:cNvPr>
          <p:cNvGrpSpPr/>
          <p:nvPr/>
        </p:nvGrpSpPr>
        <p:grpSpPr>
          <a:xfrm>
            <a:off x="4579726" y="1910986"/>
            <a:ext cx="3506092" cy="3222830"/>
            <a:chOff x="2816352" y="1977750"/>
            <a:chExt cx="3511296" cy="3227613"/>
          </a:xfrm>
        </p:grpSpPr>
        <p:sp>
          <p:nvSpPr>
            <p:cNvPr id="21" name="Oval 20">
              <a:extLst>
                <a:ext uri="{FF2B5EF4-FFF2-40B4-BE49-F238E27FC236}">
                  <a16:creationId xmlns="" xmlns:a16="http://schemas.microsoft.com/office/drawing/2014/main" id="{EC500D0E-3F51-4997-A638-3D643A95EDFA}"/>
                </a:ext>
              </a:extLst>
            </p:cNvPr>
            <p:cNvSpPr/>
            <p:nvPr/>
          </p:nvSpPr>
          <p:spPr>
            <a:xfrm>
              <a:off x="3514725" y="4638124"/>
              <a:ext cx="2114550" cy="567239"/>
            </a:xfrm>
            <a:prstGeom prst="ellipse">
              <a:avLst/>
            </a:prstGeom>
            <a:solidFill>
              <a:srgbClr val="4C216D"/>
            </a:solidFill>
            <a:ln w="12700" cap="flat" cmpd="sng" algn="ctr">
              <a:noFill/>
              <a:prstDash val="solid"/>
              <a:miter lim="800000"/>
            </a:ln>
            <a:effectLst>
              <a:innerShdw dist="76200" dir="54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panose="020F0502020204030204"/>
              </a:endParaRPr>
            </a:p>
          </p:txBody>
        </p:sp>
        <p:sp>
          <p:nvSpPr>
            <p:cNvPr id="22" name="Freeform: Shape 142">
              <a:extLst>
                <a:ext uri="{FF2B5EF4-FFF2-40B4-BE49-F238E27FC236}">
                  <a16:creationId xmlns="" xmlns:a16="http://schemas.microsoft.com/office/drawing/2014/main" id="{0D2A66C4-1544-4076-B51D-D323EB735AFE}"/>
                </a:ext>
              </a:extLst>
            </p:cNvPr>
            <p:cNvSpPr/>
            <p:nvPr/>
          </p:nvSpPr>
          <p:spPr>
            <a:xfrm>
              <a:off x="3521650" y="4638124"/>
              <a:ext cx="2100703" cy="386220"/>
            </a:xfrm>
            <a:custGeom>
              <a:avLst/>
              <a:gdLst>
                <a:gd name="connsiteX0" fmla="*/ 1400468 w 2800937"/>
                <a:gd name="connsiteY0" fmla="*/ 0 h 514960"/>
                <a:gd name="connsiteX1" fmla="*/ 2781528 w 2800937"/>
                <a:gd name="connsiteY1" fmla="*/ 301947 h 514960"/>
                <a:gd name="connsiteX2" fmla="*/ 2800937 w 2800937"/>
                <a:gd name="connsiteY2" fmla="*/ 353595 h 514960"/>
                <a:gd name="connsiteX3" fmla="*/ 2755050 w 2800937"/>
                <a:gd name="connsiteY3" fmla="*/ 368147 h 514960"/>
                <a:gd name="connsiteX4" fmla="*/ 1400468 w 2800937"/>
                <a:gd name="connsiteY4" fmla="*/ 514960 h 514960"/>
                <a:gd name="connsiteX5" fmla="*/ 45887 w 2800937"/>
                <a:gd name="connsiteY5" fmla="*/ 368147 h 514960"/>
                <a:gd name="connsiteX6" fmla="*/ 0 w 2800937"/>
                <a:gd name="connsiteY6" fmla="*/ 353595 h 514960"/>
                <a:gd name="connsiteX7" fmla="*/ 19408 w 2800937"/>
                <a:gd name="connsiteY7" fmla="*/ 301947 h 514960"/>
                <a:gd name="connsiteX8" fmla="*/ 1400468 w 2800937"/>
                <a:gd name="connsiteY8" fmla="*/ 0 h 51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0937" h="514960">
                  <a:moveTo>
                    <a:pt x="1400468" y="0"/>
                  </a:moveTo>
                  <a:cubicBezTo>
                    <a:pt x="2081705" y="0"/>
                    <a:pt x="2650079" y="129627"/>
                    <a:pt x="2781528" y="301947"/>
                  </a:cubicBezTo>
                  <a:lnTo>
                    <a:pt x="2800937" y="353595"/>
                  </a:lnTo>
                  <a:lnTo>
                    <a:pt x="2755050" y="368147"/>
                  </a:lnTo>
                  <a:cubicBezTo>
                    <a:pt x="2408382" y="458856"/>
                    <a:pt x="1929465" y="514960"/>
                    <a:pt x="1400468" y="514960"/>
                  </a:cubicBezTo>
                  <a:cubicBezTo>
                    <a:pt x="871471" y="514960"/>
                    <a:pt x="392554" y="458856"/>
                    <a:pt x="45887" y="368147"/>
                  </a:cubicBezTo>
                  <a:lnTo>
                    <a:pt x="0" y="353595"/>
                  </a:lnTo>
                  <a:lnTo>
                    <a:pt x="19408" y="301947"/>
                  </a:lnTo>
                  <a:cubicBezTo>
                    <a:pt x="150858" y="129627"/>
                    <a:pt x="719232" y="0"/>
                    <a:pt x="1400468" y="0"/>
                  </a:cubicBezTo>
                  <a:close/>
                </a:path>
              </a:pathLst>
            </a:custGeom>
            <a:solidFill>
              <a:sysClr val="windowText" lastClr="000000">
                <a:alpha val="20000"/>
              </a:sysClr>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panose="020F0502020204030204"/>
              </a:endParaRPr>
            </a:p>
          </p:txBody>
        </p:sp>
        <p:sp>
          <p:nvSpPr>
            <p:cNvPr id="23" name="Oval 22">
              <a:extLst>
                <a:ext uri="{FF2B5EF4-FFF2-40B4-BE49-F238E27FC236}">
                  <a16:creationId xmlns="" xmlns:a16="http://schemas.microsoft.com/office/drawing/2014/main" id="{85EE44A5-74E9-47E2-8D3D-C95AB653F7C8}"/>
                </a:ext>
              </a:extLst>
            </p:cNvPr>
            <p:cNvSpPr/>
            <p:nvPr/>
          </p:nvSpPr>
          <p:spPr>
            <a:xfrm>
              <a:off x="3135249" y="4169866"/>
              <a:ext cx="2873502" cy="751877"/>
            </a:xfrm>
            <a:prstGeom prst="ellipse">
              <a:avLst/>
            </a:prstGeom>
            <a:solidFill>
              <a:srgbClr val="EB1E42"/>
            </a:solidFill>
            <a:ln w="12700" cap="flat" cmpd="sng" algn="ctr">
              <a:noFill/>
              <a:prstDash val="solid"/>
              <a:miter lim="800000"/>
            </a:ln>
            <a:effectLst>
              <a:innerShdw dist="76200" dir="54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panose="020F0502020204030204"/>
              </a:endParaRPr>
            </a:p>
          </p:txBody>
        </p:sp>
        <p:sp>
          <p:nvSpPr>
            <p:cNvPr id="24" name="Freeform: Shape 144">
              <a:extLst>
                <a:ext uri="{FF2B5EF4-FFF2-40B4-BE49-F238E27FC236}">
                  <a16:creationId xmlns="" xmlns:a16="http://schemas.microsoft.com/office/drawing/2014/main" id="{327E681E-5B0F-4564-B842-631CBCED0183}"/>
                </a:ext>
              </a:extLst>
            </p:cNvPr>
            <p:cNvSpPr/>
            <p:nvPr/>
          </p:nvSpPr>
          <p:spPr>
            <a:xfrm>
              <a:off x="3164642" y="4169867"/>
              <a:ext cx="2814717" cy="487148"/>
            </a:xfrm>
            <a:custGeom>
              <a:avLst/>
              <a:gdLst>
                <a:gd name="connsiteX0" fmla="*/ 1876478 w 3752956"/>
                <a:gd name="connsiteY0" fmla="*/ 0 h 649531"/>
                <a:gd name="connsiteX1" fmla="*/ 3641604 w 3752956"/>
                <a:gd name="connsiteY1" fmla="*/ 306142 h 649531"/>
                <a:gd name="connsiteX2" fmla="*/ 3752956 w 3752956"/>
                <a:gd name="connsiteY2" fmla="*/ 400005 h 649531"/>
                <a:gd name="connsiteX3" fmla="*/ 3711407 w 3752956"/>
                <a:gd name="connsiteY3" fmla="*/ 418159 h 649531"/>
                <a:gd name="connsiteX4" fmla="*/ 1876478 w 3752956"/>
                <a:gd name="connsiteY4" fmla="*/ 649531 h 649531"/>
                <a:gd name="connsiteX5" fmla="*/ 41550 w 3752956"/>
                <a:gd name="connsiteY5" fmla="*/ 418159 h 649531"/>
                <a:gd name="connsiteX6" fmla="*/ 0 w 3752956"/>
                <a:gd name="connsiteY6" fmla="*/ 400005 h 649531"/>
                <a:gd name="connsiteX7" fmla="*/ 111353 w 3752956"/>
                <a:gd name="connsiteY7" fmla="*/ 306142 h 649531"/>
                <a:gd name="connsiteX8" fmla="*/ 1876478 w 3752956"/>
                <a:gd name="connsiteY8" fmla="*/ 0 h 6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2956" h="649531">
                  <a:moveTo>
                    <a:pt x="1876478" y="0"/>
                  </a:moveTo>
                  <a:cubicBezTo>
                    <a:pt x="2669974" y="0"/>
                    <a:pt x="3350789" y="126235"/>
                    <a:pt x="3641604" y="306142"/>
                  </a:cubicBezTo>
                  <a:lnTo>
                    <a:pt x="3752956" y="400005"/>
                  </a:lnTo>
                  <a:lnTo>
                    <a:pt x="3711407" y="418159"/>
                  </a:lnTo>
                  <a:cubicBezTo>
                    <a:pt x="3313742" y="557752"/>
                    <a:pt x="2640305" y="649531"/>
                    <a:pt x="1876478" y="649531"/>
                  </a:cubicBezTo>
                  <a:cubicBezTo>
                    <a:pt x="1112652" y="649531"/>
                    <a:pt x="439215" y="557752"/>
                    <a:pt x="41550" y="418159"/>
                  </a:cubicBezTo>
                  <a:lnTo>
                    <a:pt x="0" y="400005"/>
                  </a:lnTo>
                  <a:lnTo>
                    <a:pt x="111353" y="306142"/>
                  </a:lnTo>
                  <a:cubicBezTo>
                    <a:pt x="402167" y="126235"/>
                    <a:pt x="1082983" y="0"/>
                    <a:pt x="1876478" y="0"/>
                  </a:cubicBezTo>
                  <a:close/>
                </a:path>
              </a:pathLst>
            </a:custGeom>
            <a:solidFill>
              <a:sysClr val="windowText" lastClr="000000">
                <a:alpha val="20000"/>
              </a:sysClr>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panose="020F0502020204030204"/>
              </a:endParaRPr>
            </a:p>
          </p:txBody>
        </p:sp>
        <p:sp>
          <p:nvSpPr>
            <p:cNvPr id="25" name="Oval 24">
              <a:extLst>
                <a:ext uri="{FF2B5EF4-FFF2-40B4-BE49-F238E27FC236}">
                  <a16:creationId xmlns="" xmlns:a16="http://schemas.microsoft.com/office/drawing/2014/main" id="{187230F3-C990-481A-B852-EA4D790AE151}"/>
                </a:ext>
              </a:extLst>
            </p:cNvPr>
            <p:cNvSpPr/>
            <p:nvPr/>
          </p:nvSpPr>
          <p:spPr>
            <a:xfrm>
              <a:off x="2912364" y="3748043"/>
              <a:ext cx="3319272" cy="787178"/>
            </a:xfrm>
            <a:prstGeom prst="ellipse">
              <a:avLst/>
            </a:prstGeom>
            <a:solidFill>
              <a:srgbClr val="FFCC4C"/>
            </a:solidFill>
            <a:ln w="12700" cap="flat" cmpd="sng" algn="ctr">
              <a:noFill/>
              <a:prstDash val="solid"/>
              <a:miter lim="800000"/>
            </a:ln>
            <a:effectLst>
              <a:innerShdw dist="76200" dir="54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panose="020F0502020204030204"/>
              </a:endParaRPr>
            </a:p>
          </p:txBody>
        </p:sp>
        <p:sp>
          <p:nvSpPr>
            <p:cNvPr id="26" name="Freeform: Shape 146">
              <a:extLst>
                <a:ext uri="{FF2B5EF4-FFF2-40B4-BE49-F238E27FC236}">
                  <a16:creationId xmlns="" xmlns:a16="http://schemas.microsoft.com/office/drawing/2014/main" id="{ACAD1E9A-8520-4073-9E38-16ACE3B4C09F}"/>
                </a:ext>
              </a:extLst>
            </p:cNvPr>
            <p:cNvSpPr/>
            <p:nvPr/>
          </p:nvSpPr>
          <p:spPr>
            <a:xfrm>
              <a:off x="2978127" y="3748043"/>
              <a:ext cx="3187750" cy="538260"/>
            </a:xfrm>
            <a:custGeom>
              <a:avLst/>
              <a:gdLst>
                <a:gd name="connsiteX0" fmla="*/ 2125166 w 4250333"/>
                <a:gd name="connsiteY0" fmla="*/ 0 h 717680"/>
                <a:gd name="connsiteX1" fmla="*/ 4164118 w 4250333"/>
                <a:gd name="connsiteY1" fmla="*/ 320515 h 717680"/>
                <a:gd name="connsiteX2" fmla="*/ 4250333 w 4250333"/>
                <a:gd name="connsiteY2" fmla="*/ 386382 h 717680"/>
                <a:gd name="connsiteX3" fmla="*/ 4062456 w 4250333"/>
                <a:gd name="connsiteY3" fmla="*/ 469710 h 717680"/>
                <a:gd name="connsiteX4" fmla="*/ 2125166 w 4250333"/>
                <a:gd name="connsiteY4" fmla="*/ 717680 h 717680"/>
                <a:gd name="connsiteX5" fmla="*/ 187876 w 4250333"/>
                <a:gd name="connsiteY5" fmla="*/ 469710 h 717680"/>
                <a:gd name="connsiteX6" fmla="*/ 0 w 4250333"/>
                <a:gd name="connsiteY6" fmla="*/ 386382 h 717680"/>
                <a:gd name="connsiteX7" fmla="*/ 86215 w 4250333"/>
                <a:gd name="connsiteY7" fmla="*/ 320515 h 717680"/>
                <a:gd name="connsiteX8" fmla="*/ 2125166 w 4250333"/>
                <a:gd name="connsiteY8" fmla="*/ 0 h 71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0333" h="717680">
                  <a:moveTo>
                    <a:pt x="2125166" y="0"/>
                  </a:moveTo>
                  <a:cubicBezTo>
                    <a:pt x="3041758" y="0"/>
                    <a:pt x="3828189" y="132162"/>
                    <a:pt x="4164118" y="320515"/>
                  </a:cubicBezTo>
                  <a:lnTo>
                    <a:pt x="4250333" y="386382"/>
                  </a:lnTo>
                  <a:lnTo>
                    <a:pt x="4062456" y="469710"/>
                  </a:lnTo>
                  <a:cubicBezTo>
                    <a:pt x="3642608" y="619317"/>
                    <a:pt x="2931603" y="717680"/>
                    <a:pt x="2125166" y="717680"/>
                  </a:cubicBezTo>
                  <a:cubicBezTo>
                    <a:pt x="1318730" y="717680"/>
                    <a:pt x="607725" y="619317"/>
                    <a:pt x="187876" y="469710"/>
                  </a:cubicBezTo>
                  <a:lnTo>
                    <a:pt x="0" y="386382"/>
                  </a:lnTo>
                  <a:lnTo>
                    <a:pt x="86215" y="320515"/>
                  </a:lnTo>
                  <a:cubicBezTo>
                    <a:pt x="422144" y="132162"/>
                    <a:pt x="1208575" y="0"/>
                    <a:pt x="2125166" y="0"/>
                  </a:cubicBezTo>
                  <a:close/>
                </a:path>
              </a:pathLst>
            </a:custGeom>
            <a:solidFill>
              <a:sysClr val="windowText" lastClr="000000">
                <a:alpha val="20000"/>
              </a:sysClr>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panose="020F0502020204030204"/>
              </a:endParaRPr>
            </a:p>
          </p:txBody>
        </p:sp>
        <p:sp>
          <p:nvSpPr>
            <p:cNvPr id="27" name="Oval 26">
              <a:extLst>
                <a:ext uri="{FF2B5EF4-FFF2-40B4-BE49-F238E27FC236}">
                  <a16:creationId xmlns="" xmlns:a16="http://schemas.microsoft.com/office/drawing/2014/main" id="{4EF5710B-6998-44BB-814A-5F41D328A649}"/>
                </a:ext>
              </a:extLst>
            </p:cNvPr>
            <p:cNvSpPr/>
            <p:nvPr/>
          </p:nvSpPr>
          <p:spPr>
            <a:xfrm>
              <a:off x="2819781" y="3326220"/>
              <a:ext cx="3504438" cy="843646"/>
            </a:xfrm>
            <a:prstGeom prst="ellipse">
              <a:avLst/>
            </a:prstGeom>
            <a:solidFill>
              <a:srgbClr val="3A5C84"/>
            </a:solidFill>
            <a:ln w="12700" cap="flat" cmpd="sng" algn="ctr">
              <a:noFill/>
              <a:prstDash val="solid"/>
              <a:miter lim="800000"/>
            </a:ln>
            <a:effectLst>
              <a:innerShdw dist="76200" dir="54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panose="020F0502020204030204"/>
              </a:endParaRPr>
            </a:p>
          </p:txBody>
        </p:sp>
        <p:sp>
          <p:nvSpPr>
            <p:cNvPr id="28" name="Freeform: Shape 148">
              <a:extLst>
                <a:ext uri="{FF2B5EF4-FFF2-40B4-BE49-F238E27FC236}">
                  <a16:creationId xmlns="" xmlns:a16="http://schemas.microsoft.com/office/drawing/2014/main" id="{1DF5E53F-969C-4B45-861D-BB475CD30AC9}"/>
                </a:ext>
              </a:extLst>
            </p:cNvPr>
            <p:cNvSpPr/>
            <p:nvPr/>
          </p:nvSpPr>
          <p:spPr>
            <a:xfrm>
              <a:off x="2908714" y="3326220"/>
              <a:ext cx="3326576" cy="588617"/>
            </a:xfrm>
            <a:custGeom>
              <a:avLst/>
              <a:gdLst>
                <a:gd name="connsiteX0" fmla="*/ 2217717 w 4435435"/>
                <a:gd name="connsiteY0" fmla="*/ 0 h 784822"/>
                <a:gd name="connsiteX1" fmla="*/ 4370412 w 4435435"/>
                <a:gd name="connsiteY1" fmla="*/ 343508 h 784822"/>
                <a:gd name="connsiteX2" fmla="*/ 4435435 w 4435435"/>
                <a:gd name="connsiteY2" fmla="*/ 393935 h 784822"/>
                <a:gd name="connsiteX3" fmla="*/ 4374624 w 4435435"/>
                <a:gd name="connsiteY3" fmla="*/ 441040 h 784822"/>
                <a:gd name="connsiteX4" fmla="*/ 2217717 w 4435435"/>
                <a:gd name="connsiteY4" fmla="*/ 784822 h 784822"/>
                <a:gd name="connsiteX5" fmla="*/ 60810 w 4435435"/>
                <a:gd name="connsiteY5" fmla="*/ 441040 h 784822"/>
                <a:gd name="connsiteX6" fmla="*/ 0 w 4435435"/>
                <a:gd name="connsiteY6" fmla="*/ 393935 h 784822"/>
                <a:gd name="connsiteX7" fmla="*/ 65023 w 4435435"/>
                <a:gd name="connsiteY7" fmla="*/ 343508 h 784822"/>
                <a:gd name="connsiteX8" fmla="*/ 2217717 w 4435435"/>
                <a:gd name="connsiteY8" fmla="*/ 0 h 78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5435" h="784822">
                  <a:moveTo>
                    <a:pt x="2217717" y="0"/>
                  </a:moveTo>
                  <a:cubicBezTo>
                    <a:pt x="3185441" y="0"/>
                    <a:pt x="4015743" y="141643"/>
                    <a:pt x="4370412" y="343508"/>
                  </a:cubicBezTo>
                  <a:lnTo>
                    <a:pt x="4435435" y="393935"/>
                  </a:lnTo>
                  <a:lnTo>
                    <a:pt x="4374624" y="441040"/>
                  </a:lnTo>
                  <a:cubicBezTo>
                    <a:pt x="4019262" y="643066"/>
                    <a:pt x="3187334" y="784822"/>
                    <a:pt x="2217717" y="784822"/>
                  </a:cubicBezTo>
                  <a:cubicBezTo>
                    <a:pt x="1248100" y="784822"/>
                    <a:pt x="416173" y="643066"/>
                    <a:pt x="60810" y="441040"/>
                  </a:cubicBezTo>
                  <a:lnTo>
                    <a:pt x="0" y="393935"/>
                  </a:lnTo>
                  <a:lnTo>
                    <a:pt x="65023" y="343508"/>
                  </a:lnTo>
                  <a:cubicBezTo>
                    <a:pt x="419691" y="141643"/>
                    <a:pt x="1249994" y="0"/>
                    <a:pt x="2217717" y="0"/>
                  </a:cubicBezTo>
                  <a:close/>
                </a:path>
              </a:pathLst>
            </a:custGeom>
            <a:solidFill>
              <a:sysClr val="windowText" lastClr="000000">
                <a:alpha val="20000"/>
              </a:sysClr>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panose="020F0502020204030204"/>
              </a:endParaRPr>
            </a:p>
          </p:txBody>
        </p:sp>
        <p:sp>
          <p:nvSpPr>
            <p:cNvPr id="29" name="Oval 28">
              <a:extLst>
                <a:ext uri="{FF2B5EF4-FFF2-40B4-BE49-F238E27FC236}">
                  <a16:creationId xmlns="" xmlns:a16="http://schemas.microsoft.com/office/drawing/2014/main" id="{DF01A78E-47B9-45EC-A62A-EBA454CF74D4}"/>
                </a:ext>
              </a:extLst>
            </p:cNvPr>
            <p:cNvSpPr/>
            <p:nvPr/>
          </p:nvSpPr>
          <p:spPr>
            <a:xfrm>
              <a:off x="2816352" y="2960866"/>
              <a:ext cx="3511296" cy="844321"/>
            </a:xfrm>
            <a:prstGeom prst="ellipse">
              <a:avLst/>
            </a:prstGeom>
            <a:solidFill>
              <a:srgbClr val="F7931F"/>
            </a:solidFill>
            <a:ln w="12700" cap="flat" cmpd="sng" algn="ctr">
              <a:noFill/>
              <a:prstDash val="solid"/>
              <a:miter lim="800000"/>
            </a:ln>
            <a:effectLst>
              <a:innerShdw dist="76200" dir="54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panose="020F0502020204030204"/>
              </a:endParaRPr>
            </a:p>
          </p:txBody>
        </p:sp>
        <p:sp>
          <p:nvSpPr>
            <p:cNvPr id="30" name="Freeform: Shape 150">
              <a:extLst>
                <a:ext uri="{FF2B5EF4-FFF2-40B4-BE49-F238E27FC236}">
                  <a16:creationId xmlns="" xmlns:a16="http://schemas.microsoft.com/office/drawing/2014/main" id="{FC0EDDAE-9A08-424E-9177-8E734B98897B}"/>
                </a:ext>
              </a:extLst>
            </p:cNvPr>
            <p:cNvSpPr/>
            <p:nvPr/>
          </p:nvSpPr>
          <p:spPr>
            <a:xfrm>
              <a:off x="2968931" y="2960867"/>
              <a:ext cx="3206138" cy="527224"/>
            </a:xfrm>
            <a:custGeom>
              <a:avLst/>
              <a:gdLst>
                <a:gd name="connsiteX0" fmla="*/ 2137425 w 4274850"/>
                <a:gd name="connsiteY0" fmla="*/ 0 h 702965"/>
                <a:gd name="connsiteX1" fmla="*/ 4078506 w 4274850"/>
                <a:gd name="connsiteY1" fmla="*/ 248169 h 702965"/>
                <a:gd name="connsiteX2" fmla="*/ 4274850 w 4274850"/>
                <a:gd name="connsiteY2" fmla="*/ 335151 h 702965"/>
                <a:gd name="connsiteX3" fmla="*/ 4179419 w 4274850"/>
                <a:gd name="connsiteY3" fmla="*/ 403231 h 702965"/>
                <a:gd name="connsiteX4" fmla="*/ 2137425 w 4274850"/>
                <a:gd name="connsiteY4" fmla="*/ 702965 h 702965"/>
                <a:gd name="connsiteX5" fmla="*/ 95431 w 4274850"/>
                <a:gd name="connsiteY5" fmla="*/ 403231 h 702965"/>
                <a:gd name="connsiteX6" fmla="*/ 0 w 4274850"/>
                <a:gd name="connsiteY6" fmla="*/ 335151 h 702965"/>
                <a:gd name="connsiteX7" fmla="*/ 196344 w 4274850"/>
                <a:gd name="connsiteY7" fmla="*/ 248169 h 702965"/>
                <a:gd name="connsiteX8" fmla="*/ 2137425 w 4274850"/>
                <a:gd name="connsiteY8" fmla="*/ 0 h 7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4850" h="702965">
                  <a:moveTo>
                    <a:pt x="2137425" y="0"/>
                  </a:moveTo>
                  <a:cubicBezTo>
                    <a:pt x="2945440" y="0"/>
                    <a:pt x="3657836" y="98442"/>
                    <a:pt x="4078506" y="248169"/>
                  </a:cubicBezTo>
                  <a:lnTo>
                    <a:pt x="4274850" y="335151"/>
                  </a:lnTo>
                  <a:lnTo>
                    <a:pt x="4179419" y="403231"/>
                  </a:lnTo>
                  <a:cubicBezTo>
                    <a:pt x="3842989" y="579372"/>
                    <a:pt x="3055385" y="702965"/>
                    <a:pt x="2137425" y="702965"/>
                  </a:cubicBezTo>
                  <a:cubicBezTo>
                    <a:pt x="1219466" y="702965"/>
                    <a:pt x="431861" y="579372"/>
                    <a:pt x="95431" y="403231"/>
                  </a:cubicBezTo>
                  <a:lnTo>
                    <a:pt x="0" y="335151"/>
                  </a:lnTo>
                  <a:lnTo>
                    <a:pt x="196344" y="248169"/>
                  </a:lnTo>
                  <a:cubicBezTo>
                    <a:pt x="617015" y="98442"/>
                    <a:pt x="1329411" y="0"/>
                    <a:pt x="2137425" y="0"/>
                  </a:cubicBezTo>
                  <a:close/>
                </a:path>
              </a:pathLst>
            </a:custGeom>
            <a:solidFill>
              <a:sysClr val="windowText" lastClr="000000">
                <a:alpha val="20000"/>
              </a:sysClr>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panose="020F0502020204030204"/>
              </a:endParaRPr>
            </a:p>
          </p:txBody>
        </p:sp>
        <p:sp>
          <p:nvSpPr>
            <p:cNvPr id="31" name="Oval 30">
              <a:extLst>
                <a:ext uri="{FF2B5EF4-FFF2-40B4-BE49-F238E27FC236}">
                  <a16:creationId xmlns="" xmlns:a16="http://schemas.microsoft.com/office/drawing/2014/main" id="{96618A55-FF3E-4ABE-8BA0-45B8FE2A4DCA}"/>
                </a:ext>
              </a:extLst>
            </p:cNvPr>
            <p:cNvSpPr/>
            <p:nvPr/>
          </p:nvSpPr>
          <p:spPr>
            <a:xfrm>
              <a:off x="2909888" y="2611846"/>
              <a:ext cx="3324225" cy="736142"/>
            </a:xfrm>
            <a:prstGeom prst="ellipse">
              <a:avLst/>
            </a:prstGeom>
            <a:solidFill>
              <a:srgbClr val="4CC1EF"/>
            </a:solidFill>
            <a:ln w="12700" cap="flat" cmpd="sng" algn="ctr">
              <a:noFill/>
              <a:prstDash val="solid"/>
              <a:miter lim="800000"/>
            </a:ln>
            <a:effectLst>
              <a:innerShdw dist="76200" dir="54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panose="020F0502020204030204"/>
              </a:endParaRPr>
            </a:p>
          </p:txBody>
        </p:sp>
        <p:sp>
          <p:nvSpPr>
            <p:cNvPr id="32" name="Freeform: Shape 152">
              <a:extLst>
                <a:ext uri="{FF2B5EF4-FFF2-40B4-BE49-F238E27FC236}">
                  <a16:creationId xmlns="" xmlns:a16="http://schemas.microsoft.com/office/drawing/2014/main" id="{48A802A4-003F-412C-B4F6-EE72F00DD77E}"/>
                </a:ext>
              </a:extLst>
            </p:cNvPr>
            <p:cNvSpPr/>
            <p:nvPr/>
          </p:nvSpPr>
          <p:spPr>
            <a:xfrm>
              <a:off x="3142294" y="2611846"/>
              <a:ext cx="2859415" cy="430756"/>
            </a:xfrm>
            <a:custGeom>
              <a:avLst/>
              <a:gdLst>
                <a:gd name="connsiteX0" fmla="*/ 1906276 w 3812553"/>
                <a:gd name="connsiteY0" fmla="*/ 0 h 574341"/>
                <a:gd name="connsiteX1" fmla="*/ 3743943 w 3812553"/>
                <a:gd name="connsiteY1" fmla="*/ 216372 h 574341"/>
                <a:gd name="connsiteX2" fmla="*/ 3812553 w 3812553"/>
                <a:gd name="connsiteY2" fmla="*/ 244364 h 574341"/>
                <a:gd name="connsiteX3" fmla="*/ 3711305 w 3812553"/>
                <a:gd name="connsiteY3" fmla="*/ 315050 h 574341"/>
                <a:gd name="connsiteX4" fmla="*/ 1906276 w 3812553"/>
                <a:gd name="connsiteY4" fmla="*/ 574341 h 574341"/>
                <a:gd name="connsiteX5" fmla="*/ 101247 w 3812553"/>
                <a:gd name="connsiteY5" fmla="*/ 315050 h 574341"/>
                <a:gd name="connsiteX6" fmla="*/ 0 w 3812553"/>
                <a:gd name="connsiteY6" fmla="*/ 244364 h 574341"/>
                <a:gd name="connsiteX7" fmla="*/ 68610 w 3812553"/>
                <a:gd name="connsiteY7" fmla="*/ 216372 h 574341"/>
                <a:gd name="connsiteX8" fmla="*/ 1906276 w 3812553"/>
                <a:gd name="connsiteY8" fmla="*/ 0 h 57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53" h="574341">
                  <a:moveTo>
                    <a:pt x="1906276" y="0"/>
                  </a:moveTo>
                  <a:cubicBezTo>
                    <a:pt x="2671243" y="0"/>
                    <a:pt x="3345685" y="85829"/>
                    <a:pt x="3743943" y="216372"/>
                  </a:cubicBezTo>
                  <a:lnTo>
                    <a:pt x="3812553" y="244364"/>
                  </a:lnTo>
                  <a:lnTo>
                    <a:pt x="3711305" y="315050"/>
                  </a:lnTo>
                  <a:cubicBezTo>
                    <a:pt x="3413917" y="467424"/>
                    <a:pt x="2717710" y="574341"/>
                    <a:pt x="1906276" y="574341"/>
                  </a:cubicBezTo>
                  <a:cubicBezTo>
                    <a:pt x="1094842" y="574341"/>
                    <a:pt x="398636" y="467424"/>
                    <a:pt x="101247" y="315050"/>
                  </a:cubicBezTo>
                  <a:lnTo>
                    <a:pt x="0" y="244364"/>
                  </a:lnTo>
                  <a:lnTo>
                    <a:pt x="68610" y="216372"/>
                  </a:lnTo>
                  <a:cubicBezTo>
                    <a:pt x="466868" y="85829"/>
                    <a:pt x="1141310" y="0"/>
                    <a:pt x="1906276" y="0"/>
                  </a:cubicBezTo>
                  <a:close/>
                </a:path>
              </a:pathLst>
            </a:custGeom>
            <a:solidFill>
              <a:sysClr val="windowText" lastClr="000000">
                <a:alpha val="20000"/>
              </a:sysClr>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panose="020F0502020204030204"/>
              </a:endParaRPr>
            </a:p>
          </p:txBody>
        </p:sp>
        <p:sp>
          <p:nvSpPr>
            <p:cNvPr id="33" name="Oval 32">
              <a:extLst>
                <a:ext uri="{FF2B5EF4-FFF2-40B4-BE49-F238E27FC236}">
                  <a16:creationId xmlns="" xmlns:a16="http://schemas.microsoft.com/office/drawing/2014/main" id="{9DE1A5A0-2CA8-438B-82DA-4AF2D0C93BE3}"/>
                </a:ext>
              </a:extLst>
            </p:cNvPr>
            <p:cNvSpPr/>
            <p:nvPr/>
          </p:nvSpPr>
          <p:spPr>
            <a:xfrm>
              <a:off x="3102769" y="2281188"/>
              <a:ext cx="2938463" cy="636814"/>
            </a:xfrm>
            <a:prstGeom prst="ellipse">
              <a:avLst/>
            </a:prstGeom>
            <a:solidFill>
              <a:srgbClr val="A2B969"/>
            </a:solidFill>
            <a:ln w="12700" cap="flat" cmpd="sng" algn="ctr">
              <a:noFill/>
              <a:prstDash val="solid"/>
              <a:miter lim="800000"/>
            </a:ln>
            <a:effectLst>
              <a:innerShdw dist="76200" dir="54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panose="020F0502020204030204"/>
              </a:endParaRPr>
            </a:p>
          </p:txBody>
        </p:sp>
        <p:sp>
          <p:nvSpPr>
            <p:cNvPr id="34" name="Freeform: Shape 154">
              <a:extLst>
                <a:ext uri="{FF2B5EF4-FFF2-40B4-BE49-F238E27FC236}">
                  <a16:creationId xmlns="" xmlns:a16="http://schemas.microsoft.com/office/drawing/2014/main" id="{4317891B-2F0B-4836-B930-D90446B08C9C}"/>
                </a:ext>
              </a:extLst>
            </p:cNvPr>
            <p:cNvSpPr/>
            <p:nvPr/>
          </p:nvSpPr>
          <p:spPr>
            <a:xfrm>
              <a:off x="3494021" y="2281187"/>
              <a:ext cx="2155961" cy="287745"/>
            </a:xfrm>
            <a:custGeom>
              <a:avLst/>
              <a:gdLst>
                <a:gd name="connsiteX0" fmla="*/ 1437307 w 2874615"/>
                <a:gd name="connsiteY0" fmla="*/ 0 h 383660"/>
                <a:gd name="connsiteX1" fmla="*/ 2822512 w 2874615"/>
                <a:gd name="connsiteY1" fmla="*/ 124346 h 383660"/>
                <a:gd name="connsiteX2" fmla="*/ 2874615 w 2874615"/>
                <a:gd name="connsiteY2" fmla="*/ 138031 h 383660"/>
                <a:gd name="connsiteX3" fmla="*/ 2870623 w 2874615"/>
                <a:gd name="connsiteY3" fmla="*/ 146083 h 383660"/>
                <a:gd name="connsiteX4" fmla="*/ 1437307 w 2874615"/>
                <a:gd name="connsiteY4" fmla="*/ 383660 h 383660"/>
                <a:gd name="connsiteX5" fmla="*/ 3991 w 2874615"/>
                <a:gd name="connsiteY5" fmla="*/ 146083 h 383660"/>
                <a:gd name="connsiteX6" fmla="*/ 0 w 2874615"/>
                <a:gd name="connsiteY6" fmla="*/ 138031 h 383660"/>
                <a:gd name="connsiteX7" fmla="*/ 52103 w 2874615"/>
                <a:gd name="connsiteY7" fmla="*/ 124346 h 383660"/>
                <a:gd name="connsiteX8" fmla="*/ 1437307 w 2874615"/>
                <a:gd name="connsiteY8" fmla="*/ 0 h 38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4615" h="383660">
                  <a:moveTo>
                    <a:pt x="1437307" y="0"/>
                  </a:moveTo>
                  <a:cubicBezTo>
                    <a:pt x="1978263" y="0"/>
                    <a:pt x="2468007" y="47519"/>
                    <a:pt x="2822512" y="124346"/>
                  </a:cubicBezTo>
                  <a:lnTo>
                    <a:pt x="2874615" y="138031"/>
                  </a:lnTo>
                  <a:lnTo>
                    <a:pt x="2870623" y="146083"/>
                  </a:lnTo>
                  <a:cubicBezTo>
                    <a:pt x="2734201" y="281668"/>
                    <a:pt x="2144320" y="383660"/>
                    <a:pt x="1437307" y="383660"/>
                  </a:cubicBezTo>
                  <a:cubicBezTo>
                    <a:pt x="730294" y="383660"/>
                    <a:pt x="140414" y="281668"/>
                    <a:pt x="3991" y="146083"/>
                  </a:cubicBezTo>
                  <a:lnTo>
                    <a:pt x="0" y="138031"/>
                  </a:lnTo>
                  <a:lnTo>
                    <a:pt x="52103" y="124346"/>
                  </a:lnTo>
                  <a:cubicBezTo>
                    <a:pt x="406608" y="47519"/>
                    <a:pt x="896351" y="0"/>
                    <a:pt x="1437307" y="0"/>
                  </a:cubicBezTo>
                  <a:close/>
                </a:path>
              </a:pathLst>
            </a:custGeom>
            <a:solidFill>
              <a:sysClr val="windowText" lastClr="000000">
                <a:alpha val="20000"/>
              </a:sysClr>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panose="020F0502020204030204"/>
              </a:endParaRPr>
            </a:p>
          </p:txBody>
        </p:sp>
        <p:sp>
          <p:nvSpPr>
            <p:cNvPr id="35" name="Oval 34">
              <a:extLst>
                <a:ext uri="{FF2B5EF4-FFF2-40B4-BE49-F238E27FC236}">
                  <a16:creationId xmlns="" xmlns:a16="http://schemas.microsoft.com/office/drawing/2014/main" id="{69F29342-CC6F-4550-90E6-A69FB9EC9E58}"/>
                </a:ext>
              </a:extLst>
            </p:cNvPr>
            <p:cNvSpPr/>
            <p:nvPr/>
          </p:nvSpPr>
          <p:spPr>
            <a:xfrm>
              <a:off x="3474720" y="1977750"/>
              <a:ext cx="2194560" cy="446313"/>
            </a:xfrm>
            <a:prstGeom prst="ellipse">
              <a:avLst/>
            </a:prstGeom>
            <a:solidFill>
              <a:srgbClr val="C13018"/>
            </a:solidFill>
            <a:ln w="12700" cap="flat" cmpd="sng" algn="ctr">
              <a:noFill/>
              <a:prstDash val="solid"/>
              <a:miter lim="800000"/>
            </a:ln>
            <a:effectLst>
              <a:innerShdw dist="76200" dir="54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panose="020F0502020204030204"/>
              </a:endParaRPr>
            </a:p>
          </p:txBody>
        </p:sp>
      </p:grpSp>
      <p:sp>
        <p:nvSpPr>
          <p:cNvPr id="36" name="TextBox 35"/>
          <p:cNvSpPr txBox="1"/>
          <p:nvPr/>
        </p:nvSpPr>
        <p:spPr>
          <a:xfrm>
            <a:off x="1157547" y="1330404"/>
            <a:ext cx="3987539" cy="830997"/>
          </a:xfrm>
          <a:prstGeom prst="rect">
            <a:avLst/>
          </a:prstGeom>
          <a:noFill/>
        </p:spPr>
        <p:txBody>
          <a:bodyPr wrap="square" rtlCol="0">
            <a:spAutoFit/>
          </a:bodyPr>
          <a:lstStyle/>
          <a:p>
            <a:r>
              <a:rPr lang="ka-GE" sz="1200" b="1" dirty="0" smtClean="0">
                <a:solidFill>
                  <a:srgbClr val="C13018"/>
                </a:solidFill>
                <a:latin typeface="BPG Banner ExtraSquare Caps" panose="02060504020202060204" pitchFamily="18" charset="0"/>
              </a:rPr>
              <a:t>პჯდ სისტემა </a:t>
            </a:r>
            <a:r>
              <a:rPr lang="ka-GE" sz="1200" dirty="0" smtClean="0">
                <a:solidFill>
                  <a:srgbClr val="374957"/>
                </a:solidFill>
                <a:latin typeface="BPG Banner ExtraSquare Caps" panose="02060504020202060204" pitchFamily="18" charset="0"/>
              </a:rPr>
              <a:t>კვლავ </a:t>
            </a:r>
            <a:r>
              <a:rPr lang="ka-GE" sz="1200" dirty="0">
                <a:solidFill>
                  <a:srgbClr val="374957"/>
                </a:solidFill>
                <a:latin typeface="BPG Banner ExtraSquare Caps" panose="02060504020202060204" pitchFamily="18" charset="0"/>
              </a:rPr>
              <a:t>მწვავე პრობლემების მკურნალობაზეა ორიენტირებული და ნაკლებ ყურადღებას უთმობს ცხოვრების ჯანსაღი </a:t>
            </a:r>
            <a:endParaRPr lang="ka-GE" sz="1200" dirty="0" smtClean="0">
              <a:solidFill>
                <a:srgbClr val="374957"/>
              </a:solidFill>
              <a:latin typeface="BPG Banner ExtraSquare Caps" panose="02060504020202060204" pitchFamily="18" charset="0"/>
            </a:endParaRPr>
          </a:p>
          <a:p>
            <a:r>
              <a:rPr lang="ka-GE" sz="1200" dirty="0" smtClean="0">
                <a:solidFill>
                  <a:srgbClr val="374957"/>
                </a:solidFill>
                <a:latin typeface="BPG Banner ExtraSquare Caps" panose="02060504020202060204" pitchFamily="18" charset="0"/>
              </a:rPr>
              <a:t>წესის </a:t>
            </a:r>
            <a:r>
              <a:rPr lang="ka-GE" sz="1200" dirty="0">
                <a:solidFill>
                  <a:srgbClr val="374957"/>
                </a:solidFill>
                <a:latin typeface="BPG Banner ExtraSquare Caps" panose="02060504020202060204" pitchFamily="18" charset="0"/>
              </a:rPr>
              <a:t>დამკვიდრებას და პრევენციას</a:t>
            </a:r>
            <a:endParaRPr lang="en-US" sz="1200" dirty="0">
              <a:solidFill>
                <a:srgbClr val="374957"/>
              </a:solidFill>
              <a:latin typeface="BPG Banner ExtraSquare Caps" panose="02060504020202060204" pitchFamily="18" charset="0"/>
            </a:endParaRPr>
          </a:p>
        </p:txBody>
      </p:sp>
      <p:sp>
        <p:nvSpPr>
          <p:cNvPr id="37" name="TextBox 36"/>
          <p:cNvSpPr txBox="1"/>
          <p:nvPr/>
        </p:nvSpPr>
        <p:spPr>
          <a:xfrm>
            <a:off x="828575" y="2609224"/>
            <a:ext cx="3987539" cy="646331"/>
          </a:xfrm>
          <a:prstGeom prst="rect">
            <a:avLst/>
          </a:prstGeom>
          <a:noFill/>
        </p:spPr>
        <p:txBody>
          <a:bodyPr wrap="square" rtlCol="0">
            <a:spAutoFit/>
          </a:bodyPr>
          <a:lstStyle/>
          <a:p>
            <a:r>
              <a:rPr lang="ka-GE" sz="1200" dirty="0">
                <a:solidFill>
                  <a:srgbClr val="374957"/>
                </a:solidFill>
                <a:latin typeface="BPG Banner ExtraSquare Caps" panose="02060504020202060204" pitchFamily="18" charset="0"/>
              </a:rPr>
              <a:t>ქვეყანაში </a:t>
            </a:r>
            <a:r>
              <a:rPr lang="ka-GE" sz="1200" b="1" dirty="0">
                <a:solidFill>
                  <a:srgbClr val="4CC1EF"/>
                </a:solidFill>
                <a:latin typeface="BPG Banner ExtraSquare Caps" panose="02060504020202060204" pitchFamily="18" charset="0"/>
              </a:rPr>
              <a:t>არაგადამდები დაავადებების </a:t>
            </a:r>
            <a:r>
              <a:rPr lang="ka-GE" sz="1200" dirty="0">
                <a:solidFill>
                  <a:srgbClr val="374957"/>
                </a:solidFill>
                <a:latin typeface="BPG Banner ExtraSquare Caps" panose="02060504020202060204" pitchFamily="18" charset="0"/>
              </a:rPr>
              <a:t>ტვირთი იზრდება - </a:t>
            </a:r>
            <a:r>
              <a:rPr lang="ka-GE" sz="1200" dirty="0" smtClean="0">
                <a:solidFill>
                  <a:srgbClr val="374957"/>
                </a:solidFill>
                <a:latin typeface="BPG Banner ExtraSquare Caps" panose="02060504020202060204" pitchFamily="18" charset="0"/>
              </a:rPr>
              <a:t>შესაბამისად </a:t>
            </a:r>
            <a:r>
              <a:rPr lang="ka-GE" sz="1200" dirty="0">
                <a:solidFill>
                  <a:srgbClr val="374957"/>
                </a:solidFill>
                <a:latin typeface="BPG Banner ExtraSquare Caps" panose="02060504020202060204" pitchFamily="18" charset="0"/>
              </a:rPr>
              <a:t>იზრდება ადრეული გარდაცვალება (30-6</a:t>
            </a:r>
            <a:r>
              <a:rPr lang="en-US" sz="1200" dirty="0">
                <a:solidFill>
                  <a:srgbClr val="374957"/>
                </a:solidFill>
                <a:latin typeface="BPG Banner ExtraSquare Caps" panose="02060504020202060204" pitchFamily="18" charset="0"/>
              </a:rPr>
              <a:t>9</a:t>
            </a:r>
            <a:r>
              <a:rPr lang="ka-GE" sz="1200" dirty="0">
                <a:solidFill>
                  <a:srgbClr val="374957"/>
                </a:solidFill>
                <a:latin typeface="BPG Banner ExtraSquare Caps" panose="02060504020202060204" pitchFamily="18" charset="0"/>
              </a:rPr>
              <a:t> </a:t>
            </a:r>
            <a:r>
              <a:rPr lang="ka-GE" sz="1200" dirty="0" smtClean="0">
                <a:solidFill>
                  <a:srgbClr val="374957"/>
                </a:solidFill>
                <a:latin typeface="BPG Banner ExtraSquare Caps" panose="02060504020202060204" pitchFamily="18" charset="0"/>
              </a:rPr>
              <a:t>წელი)</a:t>
            </a:r>
            <a:endParaRPr lang="en-US" sz="1200" dirty="0">
              <a:solidFill>
                <a:srgbClr val="374957"/>
              </a:solidFill>
              <a:latin typeface="BPG Banner ExtraSquare Caps" panose="02060504020202060204" pitchFamily="18" charset="0"/>
            </a:endParaRPr>
          </a:p>
        </p:txBody>
      </p:sp>
      <p:sp>
        <p:nvSpPr>
          <p:cNvPr id="2" name="Rectangle 1"/>
          <p:cNvSpPr/>
          <p:nvPr/>
        </p:nvSpPr>
        <p:spPr>
          <a:xfrm>
            <a:off x="7328618" y="1327195"/>
            <a:ext cx="4244396" cy="830997"/>
          </a:xfrm>
          <a:prstGeom prst="rect">
            <a:avLst/>
          </a:prstGeom>
        </p:spPr>
        <p:txBody>
          <a:bodyPr wrap="square">
            <a:spAutoFit/>
          </a:bodyPr>
          <a:lstStyle/>
          <a:p>
            <a:pPr algn="r"/>
            <a:r>
              <a:rPr lang="ka-GE" sz="1200" dirty="0" smtClean="0">
                <a:solidFill>
                  <a:srgbClr val="374957"/>
                </a:solidFill>
                <a:latin typeface="BPG Banner ExtraSquare Caps" panose="02060504020202060204" pitchFamily="18" charset="0"/>
              </a:rPr>
              <a:t>პჯდ-ს გვერდის </a:t>
            </a:r>
            <a:r>
              <a:rPr lang="ka-GE" sz="1200" dirty="0">
                <a:solidFill>
                  <a:srgbClr val="374957"/>
                </a:solidFill>
                <a:latin typeface="BPG Banner ExtraSquare Caps" panose="02060504020202060204" pitchFamily="18" charset="0"/>
              </a:rPr>
              <a:t>ავლით მკურნალობა, წამლების ჭარბად მოხმარება და </a:t>
            </a:r>
            <a:r>
              <a:rPr lang="ka-GE" sz="1200" dirty="0" smtClean="0">
                <a:solidFill>
                  <a:srgbClr val="374957"/>
                </a:solidFill>
                <a:latin typeface="BPG Banner ExtraSquare Caps" panose="02060504020202060204" pitchFamily="18" charset="0"/>
              </a:rPr>
              <a:t>მაღალ-ტექნოლოგიური </a:t>
            </a:r>
            <a:r>
              <a:rPr lang="ka-GE" sz="1200" dirty="0">
                <a:solidFill>
                  <a:srgbClr val="374957"/>
                </a:solidFill>
                <a:latin typeface="BPG Banner ExtraSquare Caps" panose="02060504020202060204" pitchFamily="18" charset="0"/>
              </a:rPr>
              <a:t>გამოკვლევების ჭარბად გამოყენების ფონზე მაღალი რჩება </a:t>
            </a:r>
            <a:r>
              <a:rPr lang="ka-GE" sz="1200" b="1" dirty="0">
                <a:solidFill>
                  <a:srgbClr val="87A04A"/>
                </a:solidFill>
                <a:latin typeface="BPG Banner ExtraSquare Caps" panose="02060504020202060204" pitchFamily="18" charset="0"/>
              </a:rPr>
              <a:t>ჯიბიდან დანახარჯი </a:t>
            </a:r>
            <a:r>
              <a:rPr lang="ka-GE" sz="1200" dirty="0">
                <a:solidFill>
                  <a:srgbClr val="374957"/>
                </a:solidFill>
                <a:latin typeface="BPG Banner ExtraSquare Caps" panose="02060504020202060204" pitchFamily="18" charset="0"/>
              </a:rPr>
              <a:t>ჯანდაცვაზე</a:t>
            </a:r>
            <a:endParaRPr lang="en-US" sz="1200" dirty="0">
              <a:solidFill>
                <a:srgbClr val="374957"/>
              </a:solidFill>
              <a:latin typeface="BPG Banner ExtraSquare Caps" panose="02060504020202060204" pitchFamily="18" charset="0"/>
            </a:endParaRPr>
          </a:p>
        </p:txBody>
      </p:sp>
      <p:sp>
        <p:nvSpPr>
          <p:cNvPr id="3" name="Rectangle 2"/>
          <p:cNvSpPr/>
          <p:nvPr/>
        </p:nvSpPr>
        <p:spPr>
          <a:xfrm>
            <a:off x="8422026" y="2608129"/>
            <a:ext cx="3418787" cy="646331"/>
          </a:xfrm>
          <a:prstGeom prst="rect">
            <a:avLst/>
          </a:prstGeom>
        </p:spPr>
        <p:txBody>
          <a:bodyPr wrap="square">
            <a:spAutoFit/>
          </a:bodyPr>
          <a:lstStyle/>
          <a:p>
            <a:pPr algn="r"/>
            <a:r>
              <a:rPr lang="ka-GE" sz="1200" dirty="0">
                <a:solidFill>
                  <a:srgbClr val="374957"/>
                </a:solidFill>
                <a:latin typeface="BPG Banner ExtraSquare Caps" panose="02060504020202060204" pitchFamily="18" charset="0"/>
              </a:rPr>
              <a:t>ადამიანის რესურსები განვითარებას აფერხებს </a:t>
            </a:r>
            <a:r>
              <a:rPr lang="ka-GE" sz="1200" b="1" dirty="0">
                <a:solidFill>
                  <a:srgbClr val="F7931F"/>
                </a:solidFill>
                <a:latin typeface="BPG Banner ExtraSquare Caps" panose="02060504020202060204" pitchFamily="18" charset="0"/>
              </a:rPr>
              <a:t>უწყვეტი პროფესიული განვითარების</a:t>
            </a:r>
            <a:r>
              <a:rPr lang="ka-GE" sz="1200" dirty="0">
                <a:solidFill>
                  <a:srgbClr val="374957"/>
                </a:solidFill>
                <a:latin typeface="BPG Banner ExtraSquare Caps" panose="02060504020202060204" pitchFamily="18" charset="0"/>
              </a:rPr>
              <a:t> სისტემის გაუმართაობა</a:t>
            </a:r>
            <a:endParaRPr lang="en-US" sz="1200" dirty="0">
              <a:solidFill>
                <a:srgbClr val="374957"/>
              </a:solidFill>
              <a:latin typeface="BPG Banner ExtraSquare Caps" panose="02060504020202060204" pitchFamily="18" charset="0"/>
            </a:endParaRPr>
          </a:p>
        </p:txBody>
      </p:sp>
      <p:sp>
        <p:nvSpPr>
          <p:cNvPr id="5" name="Rectangle 4"/>
          <p:cNvSpPr/>
          <p:nvPr/>
        </p:nvSpPr>
        <p:spPr>
          <a:xfrm>
            <a:off x="8722936" y="3962415"/>
            <a:ext cx="3013435" cy="461665"/>
          </a:xfrm>
          <a:prstGeom prst="rect">
            <a:avLst/>
          </a:prstGeom>
        </p:spPr>
        <p:txBody>
          <a:bodyPr wrap="square">
            <a:spAutoFit/>
          </a:bodyPr>
          <a:lstStyle/>
          <a:p>
            <a:pPr algn="r"/>
            <a:r>
              <a:rPr lang="ka-GE" sz="1200" dirty="0">
                <a:solidFill>
                  <a:srgbClr val="374957"/>
                </a:solidFill>
                <a:latin typeface="BPG Banner ExtraSquare Caps" panose="02060504020202060204" pitchFamily="18" charset="0"/>
              </a:rPr>
              <a:t>სუსტია სისტემაში </a:t>
            </a:r>
            <a:r>
              <a:rPr lang="ka-GE" sz="1200" b="1" dirty="0">
                <a:solidFill>
                  <a:srgbClr val="CA9F34"/>
                </a:solidFill>
                <a:latin typeface="BPG Banner ExtraSquare Caps" panose="02060504020202060204" pitchFamily="18" charset="0"/>
              </a:rPr>
              <a:t>ექთნის როლი</a:t>
            </a:r>
            <a:r>
              <a:rPr lang="ka-GE" sz="1200" dirty="0">
                <a:solidFill>
                  <a:srgbClr val="374957"/>
                </a:solidFill>
                <a:latin typeface="BPG Banner ExtraSquare Caps" panose="02060504020202060204" pitchFamily="18" charset="0"/>
              </a:rPr>
              <a:t>, რაც აფერხებს გუნდურ მუშაობას</a:t>
            </a:r>
            <a:endParaRPr lang="en-US" sz="1200" dirty="0">
              <a:solidFill>
                <a:srgbClr val="374957"/>
              </a:solidFill>
              <a:latin typeface="BPG Banner ExtraSquare Caps" panose="02060504020202060204" pitchFamily="18" charset="0"/>
            </a:endParaRPr>
          </a:p>
        </p:txBody>
      </p:sp>
      <p:sp>
        <p:nvSpPr>
          <p:cNvPr id="39" name="Title 1">
            <a:extLst>
              <a:ext uri="{FF2B5EF4-FFF2-40B4-BE49-F238E27FC236}">
                <a16:creationId xmlns="" xmlns:a16="http://schemas.microsoft.com/office/drawing/2014/main" id="{CA94A5B3-CCAB-1240-9B89-918397D08EF7}"/>
              </a:ext>
            </a:extLst>
          </p:cNvPr>
          <p:cNvSpPr txBox="1">
            <a:spLocks/>
          </p:cNvSpPr>
          <p:nvPr/>
        </p:nvSpPr>
        <p:spPr>
          <a:xfrm>
            <a:off x="0" y="254708"/>
            <a:ext cx="12192000" cy="65249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ka-GE" sz="2400" dirty="0">
                <a:solidFill>
                  <a:srgbClr val="374957"/>
                </a:solidFill>
                <a:latin typeface="BPG Banner ExtraSquare Caps" panose="02060504020202060204" pitchFamily="18" charset="0"/>
              </a:rPr>
              <a:t>მთავარი </a:t>
            </a:r>
            <a:r>
              <a:rPr lang="ka-GE" sz="2400" dirty="0" smtClean="0">
                <a:solidFill>
                  <a:srgbClr val="374957"/>
                </a:solidFill>
                <a:latin typeface="BPG Banner ExtraSquare Caps" panose="02060504020202060204" pitchFamily="18" charset="0"/>
              </a:rPr>
              <a:t>გამოწვევები</a:t>
            </a:r>
            <a:endParaRPr lang="en-US" sz="2400" dirty="0">
              <a:solidFill>
                <a:srgbClr val="374957"/>
              </a:solidFill>
              <a:latin typeface="BPG Banner ExtraSquare Caps" panose="02060504020202060204" pitchFamily="18" charset="0"/>
            </a:endParaRPr>
          </a:p>
        </p:txBody>
      </p:sp>
      <p:sp>
        <p:nvSpPr>
          <p:cNvPr id="6" name="Rectangle 5"/>
          <p:cNvSpPr/>
          <p:nvPr/>
        </p:nvSpPr>
        <p:spPr>
          <a:xfrm>
            <a:off x="7926000" y="5011938"/>
            <a:ext cx="3688116" cy="646331"/>
          </a:xfrm>
          <a:prstGeom prst="rect">
            <a:avLst/>
          </a:prstGeom>
        </p:spPr>
        <p:txBody>
          <a:bodyPr wrap="square">
            <a:spAutoFit/>
          </a:bodyPr>
          <a:lstStyle/>
          <a:p>
            <a:pPr algn="r"/>
            <a:r>
              <a:rPr lang="ka-GE" sz="1200" dirty="0">
                <a:solidFill>
                  <a:srgbClr val="374957"/>
                </a:solidFill>
                <a:latin typeface="BPG Banner ExtraSquare Caps" panose="02060504020202060204" pitchFamily="18" charset="0"/>
              </a:rPr>
              <a:t>მოსახლეობის ნდობა პჯდ სისტემის მიმართ დაბალია, რაც იწვევს </a:t>
            </a:r>
            <a:r>
              <a:rPr lang="ka-GE" sz="1200" b="1" dirty="0">
                <a:solidFill>
                  <a:srgbClr val="4C216D"/>
                </a:solidFill>
                <a:latin typeface="BPG Banner ExtraSquare Caps" panose="02060504020202060204" pitchFamily="18" charset="0"/>
              </a:rPr>
              <a:t>სპეციალიზებული სერვისების</a:t>
            </a:r>
            <a:r>
              <a:rPr lang="ka-GE" sz="1200" dirty="0">
                <a:solidFill>
                  <a:srgbClr val="374957"/>
                </a:solidFill>
                <a:latin typeface="BPG Banner ExtraSquare Caps" panose="02060504020202060204" pitchFamily="18" charset="0"/>
              </a:rPr>
              <a:t> არარაციონალურ მოხმარებას</a:t>
            </a:r>
            <a:endParaRPr lang="en-US" sz="1200" dirty="0">
              <a:solidFill>
                <a:srgbClr val="374957"/>
              </a:solidFill>
              <a:latin typeface="BPG Banner ExtraSquare Caps" panose="02060504020202060204" pitchFamily="18" charset="0"/>
            </a:endParaRPr>
          </a:p>
        </p:txBody>
      </p:sp>
      <p:sp>
        <p:nvSpPr>
          <p:cNvPr id="7" name="Rectangle 6"/>
          <p:cNvSpPr/>
          <p:nvPr/>
        </p:nvSpPr>
        <p:spPr>
          <a:xfrm>
            <a:off x="1079651" y="3787045"/>
            <a:ext cx="3578506" cy="830997"/>
          </a:xfrm>
          <a:prstGeom prst="rect">
            <a:avLst/>
          </a:prstGeom>
        </p:spPr>
        <p:txBody>
          <a:bodyPr wrap="square">
            <a:spAutoFit/>
          </a:bodyPr>
          <a:lstStyle/>
          <a:p>
            <a:r>
              <a:rPr lang="ka-GE" sz="1200" dirty="0">
                <a:solidFill>
                  <a:srgbClr val="374957"/>
                </a:solidFill>
                <a:latin typeface="BPG Banner ExtraSquare Caps" panose="02060504020202060204" pitchFamily="18" charset="0"/>
              </a:rPr>
              <a:t>არ ხდება პჯდ-ში </a:t>
            </a:r>
            <a:r>
              <a:rPr lang="ka-GE" sz="1200" b="1" dirty="0">
                <a:solidFill>
                  <a:srgbClr val="397397"/>
                </a:solidFill>
                <a:latin typeface="BPG Banner ExtraSquare Caps" panose="02060504020202060204" pitchFamily="18" charset="0"/>
              </a:rPr>
              <a:t>ხარისხის ბაზისური ინდიკატორების</a:t>
            </a:r>
            <a:r>
              <a:rPr lang="ka-GE" sz="1200" dirty="0">
                <a:solidFill>
                  <a:srgbClr val="397397"/>
                </a:solidFill>
                <a:latin typeface="BPG Banner ExtraSquare Caps" panose="02060504020202060204" pitchFamily="18" charset="0"/>
              </a:rPr>
              <a:t> </a:t>
            </a:r>
            <a:r>
              <a:rPr lang="ka-GE" sz="1200" dirty="0">
                <a:solidFill>
                  <a:srgbClr val="374957"/>
                </a:solidFill>
                <a:latin typeface="BPG Banner ExtraSquare Caps" panose="02060504020202060204" pitchFamily="18" charset="0"/>
              </a:rPr>
              <a:t>მონიტორინგი, შესაბამისად რთულია პროცესებისა და გამოსავლების შეფასება</a:t>
            </a:r>
            <a:endParaRPr lang="en-US" sz="1200" dirty="0">
              <a:solidFill>
                <a:srgbClr val="374957"/>
              </a:solidFill>
              <a:latin typeface="BPG Banner ExtraSquare Caps" panose="02060504020202060204" pitchFamily="18" charset="0"/>
            </a:endParaRPr>
          </a:p>
        </p:txBody>
      </p:sp>
      <p:sp>
        <p:nvSpPr>
          <p:cNvPr id="8" name="Rectangle 7"/>
          <p:cNvSpPr/>
          <p:nvPr/>
        </p:nvSpPr>
        <p:spPr>
          <a:xfrm>
            <a:off x="1466555" y="5011939"/>
            <a:ext cx="3431357" cy="646331"/>
          </a:xfrm>
          <a:prstGeom prst="rect">
            <a:avLst/>
          </a:prstGeom>
        </p:spPr>
        <p:txBody>
          <a:bodyPr wrap="square">
            <a:spAutoFit/>
          </a:bodyPr>
          <a:lstStyle/>
          <a:p>
            <a:r>
              <a:rPr lang="ka-GE" sz="1200" dirty="0">
                <a:solidFill>
                  <a:srgbClr val="374957"/>
                </a:solidFill>
                <a:latin typeface="BPG Banner ExtraSquare Caps" panose="02060504020202060204" pitchFamily="18" charset="0"/>
              </a:rPr>
              <a:t>სუსტია კავშირები პჯდ მიმწოდებლებსა და სპეციალისტებს შორის, რაც იწვევს </a:t>
            </a:r>
            <a:r>
              <a:rPr lang="ka-GE" sz="1200" b="1" dirty="0">
                <a:solidFill>
                  <a:srgbClr val="EB1E42"/>
                </a:solidFill>
                <a:latin typeface="BPG Banner ExtraSquare Caps" panose="02060504020202060204" pitchFamily="18" charset="0"/>
              </a:rPr>
              <a:t>პაციენტის მართვის ფრაგმენტაციას</a:t>
            </a:r>
            <a:endParaRPr lang="en-US" sz="1200" b="1" dirty="0">
              <a:solidFill>
                <a:srgbClr val="EB1E42"/>
              </a:solidFill>
              <a:latin typeface="BPG Banner ExtraSquare Caps" panose="02060504020202060204" pitchFamily="18" charset="0"/>
            </a:endParaRPr>
          </a:p>
        </p:txBody>
      </p:sp>
    </p:spTree>
    <p:extLst>
      <p:ext uri="{BB962C8B-B14F-4D97-AF65-F5344CB8AC3E}">
        <p14:creationId xmlns:p14="http://schemas.microsoft.com/office/powerpoint/2010/main" val="38104882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3"/>
          <p:cNvSpPr txBox="1">
            <a:spLocks noGrp="1"/>
          </p:cNvSpPr>
          <p:nvPr>
            <p:ph type="ctrTitle"/>
          </p:nvPr>
        </p:nvSpPr>
        <p:spPr>
          <a:xfrm>
            <a:off x="185856" y="340870"/>
            <a:ext cx="9482255" cy="4242800"/>
          </a:xfrm>
          <a:prstGeom prst="rect">
            <a:avLst/>
          </a:prstGeom>
        </p:spPr>
        <p:txBody>
          <a:bodyPr spcFirstLastPara="1" wrap="square" lIns="0" tIns="0" rIns="0" bIns="0" anchor="t" anchorCtr="0">
            <a:noAutofit/>
          </a:bodyPr>
          <a:lstStyle/>
          <a:p>
            <a:pPr algn="ctr"/>
            <a:r>
              <a:rPr lang="ka-GE" sz="3600" dirty="0" smtClean="0">
                <a:solidFill>
                  <a:schemeClr val="bg1"/>
                </a:solidFill>
              </a:rPr>
              <a:t/>
            </a:r>
            <a:br>
              <a:rPr lang="ka-GE" sz="3600" dirty="0" smtClean="0">
                <a:solidFill>
                  <a:schemeClr val="bg1"/>
                </a:solidFill>
              </a:rPr>
            </a:br>
            <a:r>
              <a:rPr lang="ka-GE" sz="3600" dirty="0" smtClean="0">
                <a:solidFill>
                  <a:schemeClr val="bg1"/>
                </a:solidFill>
              </a:rPr>
              <a:t/>
            </a:r>
            <a:br>
              <a:rPr lang="ka-GE" sz="3600" dirty="0" smtClean="0">
                <a:solidFill>
                  <a:schemeClr val="bg1"/>
                </a:solidFill>
              </a:rPr>
            </a:br>
            <a:r>
              <a:rPr lang="ka-GE" sz="1800" dirty="0">
                <a:solidFill>
                  <a:srgbClr val="B1CA78"/>
                </a:solidFill>
              </a:rPr>
              <a:t/>
            </a:r>
            <a:br>
              <a:rPr lang="ka-GE" sz="1800" dirty="0">
                <a:solidFill>
                  <a:srgbClr val="B1CA78"/>
                </a:solidFill>
              </a:rPr>
            </a:br>
            <a:endParaRPr sz="1800" dirty="0">
              <a:solidFill>
                <a:srgbClr val="B1CA78"/>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0023" y="5185343"/>
            <a:ext cx="5218328" cy="1583659"/>
          </a:xfrm>
          <a:prstGeom prst="rect">
            <a:avLst/>
          </a:prstGeom>
        </p:spPr>
      </p:pic>
      <p:sp>
        <p:nvSpPr>
          <p:cNvPr id="2" name="Rectangle 1"/>
          <p:cNvSpPr/>
          <p:nvPr/>
        </p:nvSpPr>
        <p:spPr>
          <a:xfrm>
            <a:off x="947395" y="1896301"/>
            <a:ext cx="10041531" cy="769441"/>
          </a:xfrm>
          <a:prstGeom prst="rect">
            <a:avLst/>
          </a:prstGeom>
        </p:spPr>
        <p:txBody>
          <a:bodyPr wrap="none">
            <a:spAutoFit/>
          </a:bodyPr>
          <a:lstStyle/>
          <a:p>
            <a:r>
              <a:rPr lang="ka-GE" sz="4400" dirty="0">
                <a:solidFill>
                  <a:schemeClr val="bg1"/>
                </a:solidFill>
                <a:latin typeface="BPG Banner ExtraSquare Caps" panose="02060504020202060204" pitchFamily="18" charset="0"/>
              </a:rPr>
              <a:t>პირველადი ჯანდაცვის რეფორმა</a:t>
            </a:r>
            <a:endParaRPr lang="en-US" sz="4400" dirty="0">
              <a:solidFill>
                <a:schemeClr val="bg1"/>
              </a:solidFill>
              <a:latin typeface="BPG Banner ExtraSquare Caps" panose="02060504020202060204" pitchFamily="18" charset="0"/>
            </a:endParaRPr>
          </a:p>
        </p:txBody>
      </p:sp>
    </p:spTree>
    <p:extLst>
      <p:ext uri="{BB962C8B-B14F-4D97-AF65-F5344CB8AC3E}">
        <p14:creationId xmlns:p14="http://schemas.microsoft.com/office/powerpoint/2010/main" val="8978378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B64989-E6D3-E848-A2F1-247E8934385B}"/>
              </a:ext>
            </a:extLst>
          </p:cNvPr>
          <p:cNvSpPr>
            <a:spLocks noGrp="1"/>
          </p:cNvSpPr>
          <p:nvPr>
            <p:ph type="title" idx="4294967295"/>
          </p:nvPr>
        </p:nvSpPr>
        <p:spPr>
          <a:xfrm>
            <a:off x="518476" y="232763"/>
            <a:ext cx="12192000" cy="1325563"/>
          </a:xfrm>
          <a:prstGeom prst="rect">
            <a:avLst/>
          </a:prstGeom>
        </p:spPr>
        <p:txBody>
          <a:bodyPr/>
          <a:lstStyle/>
          <a:p>
            <a:pPr algn="ctr"/>
            <a:r>
              <a:rPr lang="ka-GE" sz="2400" dirty="0">
                <a:solidFill>
                  <a:srgbClr val="374957"/>
                </a:solidFill>
                <a:latin typeface="BPG Banner ExtraSquare Caps" panose="02060504020202060204" pitchFamily="18" charset="0"/>
              </a:rPr>
              <a:t>პირველადი ჯანდაცვა სოფლად </a:t>
            </a:r>
            <a:endParaRPr lang="en-US" sz="2400" dirty="0">
              <a:solidFill>
                <a:srgbClr val="374957"/>
              </a:solidFill>
              <a:latin typeface="BPG Banner ExtraSquare Caps" panose="02060504020202060204" pitchFamily="18" charset="0"/>
            </a:endParaRPr>
          </a:p>
        </p:txBody>
      </p:sp>
      <p:sp>
        <p:nvSpPr>
          <p:cNvPr id="5" name="TextBox 4"/>
          <p:cNvSpPr txBox="1"/>
          <p:nvPr/>
        </p:nvSpPr>
        <p:spPr>
          <a:xfrm>
            <a:off x="6336083" y="1763542"/>
            <a:ext cx="340158" cy="461665"/>
          </a:xfrm>
          <a:prstGeom prst="rect">
            <a:avLst/>
          </a:prstGeom>
          <a:noFill/>
        </p:spPr>
        <p:txBody>
          <a:bodyPr wrap="none" rtlCol="0">
            <a:spAutoFit/>
          </a:bodyPr>
          <a:lstStyle/>
          <a:p>
            <a:r>
              <a:rPr lang="en-US" sz="2400" b="1" dirty="0" smtClean="0">
                <a:solidFill>
                  <a:srgbClr val="002060"/>
                </a:solidFill>
              </a:rPr>
              <a:t>1</a:t>
            </a:r>
            <a:endParaRPr lang="en-US" sz="2400" b="1" dirty="0">
              <a:solidFill>
                <a:srgbClr val="002060"/>
              </a:solidFill>
            </a:endParaRPr>
          </a:p>
        </p:txBody>
      </p:sp>
      <p:sp>
        <p:nvSpPr>
          <p:cNvPr id="6" name="TextBox 5"/>
          <p:cNvSpPr txBox="1"/>
          <p:nvPr/>
        </p:nvSpPr>
        <p:spPr>
          <a:xfrm>
            <a:off x="6348202" y="2511750"/>
            <a:ext cx="340158" cy="461665"/>
          </a:xfrm>
          <a:prstGeom prst="rect">
            <a:avLst/>
          </a:prstGeom>
          <a:noFill/>
        </p:spPr>
        <p:txBody>
          <a:bodyPr wrap="none" rtlCol="0">
            <a:spAutoFit/>
          </a:bodyPr>
          <a:lstStyle/>
          <a:p>
            <a:r>
              <a:rPr lang="en-US" sz="2400" b="1" dirty="0" smtClean="0">
                <a:solidFill>
                  <a:srgbClr val="002060"/>
                </a:solidFill>
              </a:rPr>
              <a:t>3</a:t>
            </a:r>
            <a:endParaRPr lang="en-US" sz="2400" b="1" dirty="0">
              <a:solidFill>
                <a:srgbClr val="002060"/>
              </a:solidFill>
            </a:endParaRPr>
          </a:p>
        </p:txBody>
      </p:sp>
      <p:sp>
        <p:nvSpPr>
          <p:cNvPr id="7" name="TextBox 6"/>
          <p:cNvSpPr txBox="1"/>
          <p:nvPr/>
        </p:nvSpPr>
        <p:spPr>
          <a:xfrm>
            <a:off x="6347867" y="3259958"/>
            <a:ext cx="340158" cy="461665"/>
          </a:xfrm>
          <a:prstGeom prst="rect">
            <a:avLst/>
          </a:prstGeom>
          <a:noFill/>
        </p:spPr>
        <p:txBody>
          <a:bodyPr wrap="none" rtlCol="0">
            <a:spAutoFit/>
          </a:bodyPr>
          <a:lstStyle/>
          <a:p>
            <a:r>
              <a:rPr lang="en-US" sz="2400" b="1" dirty="0" smtClean="0">
                <a:solidFill>
                  <a:srgbClr val="002060"/>
                </a:solidFill>
              </a:rPr>
              <a:t>5</a:t>
            </a:r>
            <a:endParaRPr lang="en-US" sz="2400" b="1" dirty="0">
              <a:solidFill>
                <a:srgbClr val="002060"/>
              </a:solidFill>
            </a:endParaRPr>
          </a:p>
        </p:txBody>
      </p:sp>
      <p:sp>
        <p:nvSpPr>
          <p:cNvPr id="8" name="TextBox 7"/>
          <p:cNvSpPr txBox="1"/>
          <p:nvPr/>
        </p:nvSpPr>
        <p:spPr>
          <a:xfrm>
            <a:off x="6330107" y="4008165"/>
            <a:ext cx="340158" cy="461665"/>
          </a:xfrm>
          <a:prstGeom prst="rect">
            <a:avLst/>
          </a:prstGeom>
          <a:noFill/>
        </p:spPr>
        <p:txBody>
          <a:bodyPr wrap="none" rtlCol="0">
            <a:spAutoFit/>
          </a:bodyPr>
          <a:lstStyle/>
          <a:p>
            <a:r>
              <a:rPr lang="en-US" sz="2400" b="1" dirty="0" smtClean="0">
                <a:solidFill>
                  <a:srgbClr val="002060"/>
                </a:solidFill>
              </a:rPr>
              <a:t>7</a:t>
            </a:r>
            <a:endParaRPr lang="en-US" sz="2400" b="1" dirty="0">
              <a:solidFill>
                <a:srgbClr val="002060"/>
              </a:solidFill>
            </a:endParaRPr>
          </a:p>
        </p:txBody>
      </p:sp>
      <p:sp>
        <p:nvSpPr>
          <p:cNvPr id="9" name="TextBox 8"/>
          <p:cNvSpPr txBox="1"/>
          <p:nvPr/>
        </p:nvSpPr>
        <p:spPr>
          <a:xfrm>
            <a:off x="6935277" y="2152934"/>
            <a:ext cx="340158" cy="461665"/>
          </a:xfrm>
          <a:prstGeom prst="rect">
            <a:avLst/>
          </a:prstGeom>
          <a:noFill/>
        </p:spPr>
        <p:txBody>
          <a:bodyPr wrap="none" rtlCol="0">
            <a:spAutoFit/>
          </a:bodyPr>
          <a:lstStyle/>
          <a:p>
            <a:r>
              <a:rPr lang="en-US" sz="2400" b="1" dirty="0" smtClean="0">
                <a:solidFill>
                  <a:srgbClr val="002060"/>
                </a:solidFill>
              </a:rPr>
              <a:t>2</a:t>
            </a:r>
            <a:endParaRPr lang="en-US" sz="2400" b="1" dirty="0">
              <a:solidFill>
                <a:srgbClr val="002060"/>
              </a:solidFill>
            </a:endParaRPr>
          </a:p>
        </p:txBody>
      </p:sp>
      <p:sp>
        <p:nvSpPr>
          <p:cNvPr id="10" name="TextBox 9"/>
          <p:cNvSpPr txBox="1"/>
          <p:nvPr/>
        </p:nvSpPr>
        <p:spPr>
          <a:xfrm>
            <a:off x="6935277" y="2901142"/>
            <a:ext cx="340158" cy="461665"/>
          </a:xfrm>
          <a:prstGeom prst="rect">
            <a:avLst/>
          </a:prstGeom>
          <a:noFill/>
        </p:spPr>
        <p:txBody>
          <a:bodyPr wrap="none" rtlCol="0">
            <a:spAutoFit/>
          </a:bodyPr>
          <a:lstStyle/>
          <a:p>
            <a:r>
              <a:rPr lang="en-US" sz="2400" b="1" dirty="0" smtClean="0">
                <a:solidFill>
                  <a:srgbClr val="002060"/>
                </a:solidFill>
              </a:rPr>
              <a:t>4</a:t>
            </a:r>
            <a:endParaRPr lang="en-US" sz="2400" b="1" dirty="0">
              <a:solidFill>
                <a:srgbClr val="002060"/>
              </a:solidFill>
            </a:endParaRPr>
          </a:p>
        </p:txBody>
      </p:sp>
      <p:sp>
        <p:nvSpPr>
          <p:cNvPr id="11" name="TextBox 10"/>
          <p:cNvSpPr txBox="1"/>
          <p:nvPr/>
        </p:nvSpPr>
        <p:spPr>
          <a:xfrm>
            <a:off x="6935277" y="3649350"/>
            <a:ext cx="340158" cy="461665"/>
          </a:xfrm>
          <a:prstGeom prst="rect">
            <a:avLst/>
          </a:prstGeom>
          <a:noFill/>
        </p:spPr>
        <p:txBody>
          <a:bodyPr wrap="none" rtlCol="0">
            <a:spAutoFit/>
          </a:bodyPr>
          <a:lstStyle/>
          <a:p>
            <a:r>
              <a:rPr lang="en-US" sz="2400" b="1" dirty="0" smtClean="0">
                <a:solidFill>
                  <a:srgbClr val="002060"/>
                </a:solidFill>
              </a:rPr>
              <a:t>6</a:t>
            </a:r>
            <a:endParaRPr lang="en-US" sz="2400" b="1" dirty="0">
              <a:solidFill>
                <a:srgbClr val="002060"/>
              </a:solidFill>
            </a:endParaRPr>
          </a:p>
        </p:txBody>
      </p:sp>
      <p:grpSp>
        <p:nvGrpSpPr>
          <p:cNvPr id="12" name="Group 11"/>
          <p:cNvGrpSpPr/>
          <p:nvPr/>
        </p:nvGrpSpPr>
        <p:grpSpPr>
          <a:xfrm>
            <a:off x="3699772" y="1710238"/>
            <a:ext cx="4353563" cy="3979367"/>
            <a:chOff x="2968769" y="1637875"/>
            <a:chExt cx="4353563" cy="3979367"/>
          </a:xfrm>
          <a:gradFill flip="none" rotWithShape="1">
            <a:gsLst>
              <a:gs pos="0">
                <a:srgbClr val="62AF2D">
                  <a:shade val="30000"/>
                  <a:satMod val="115000"/>
                </a:srgbClr>
              </a:gs>
              <a:gs pos="100000">
                <a:srgbClr val="AECA00">
                  <a:alpha val="0"/>
                </a:srgbClr>
              </a:gs>
            </a:gsLst>
            <a:lin ang="5400000" scaled="1"/>
            <a:tileRect/>
          </a:gradFill>
        </p:grpSpPr>
        <p:sp>
          <p:nvSpPr>
            <p:cNvPr id="13" name="Freeform 12"/>
            <p:cNvSpPr>
              <a:spLocks/>
            </p:cNvSpPr>
            <p:nvPr/>
          </p:nvSpPr>
          <p:spPr bwMode="auto">
            <a:xfrm rot="5400000">
              <a:off x="3631505" y="3005436"/>
              <a:ext cx="3751346" cy="1016224"/>
            </a:xfrm>
            <a:custGeom>
              <a:avLst/>
              <a:gdLst>
                <a:gd name="connsiteX0" fmla="*/ 0 w 4114800"/>
                <a:gd name="connsiteY0" fmla="*/ 2057401 h 2057401"/>
                <a:gd name="connsiteX1" fmla="*/ 0 w 4114800"/>
                <a:gd name="connsiteY1" fmla="*/ 439040 h 2057401"/>
                <a:gd name="connsiteX2" fmla="*/ 1432 w 4114800"/>
                <a:gd name="connsiteY2" fmla="*/ 416873 h 2057401"/>
                <a:gd name="connsiteX3" fmla="*/ 5725 w 4114800"/>
                <a:gd name="connsiteY3" fmla="*/ 372540 h 2057401"/>
                <a:gd name="connsiteX4" fmla="*/ 20039 w 4114800"/>
                <a:gd name="connsiteY4" fmla="*/ 308901 h 2057401"/>
                <a:gd name="connsiteX5" fmla="*/ 52959 w 4114800"/>
                <a:gd name="connsiteY5" fmla="*/ 230246 h 2057401"/>
                <a:gd name="connsiteX6" fmla="*/ 100193 w 4114800"/>
                <a:gd name="connsiteY6" fmla="*/ 159456 h 2057401"/>
                <a:gd name="connsiteX7" fmla="*/ 129535 w 4114800"/>
                <a:gd name="connsiteY7" fmla="*/ 128709 h 2057401"/>
                <a:gd name="connsiteX8" fmla="*/ 159593 w 4114800"/>
                <a:gd name="connsiteY8" fmla="*/ 100107 h 2057401"/>
                <a:gd name="connsiteX9" fmla="*/ 230444 w 4114800"/>
                <a:gd name="connsiteY9" fmla="*/ 52914 h 2057401"/>
                <a:gd name="connsiteX10" fmla="*/ 309167 w 4114800"/>
                <a:gd name="connsiteY10" fmla="*/ 19307 h 2057401"/>
                <a:gd name="connsiteX11" fmla="*/ 372861 w 4114800"/>
                <a:gd name="connsiteY11" fmla="*/ 5006 h 2057401"/>
                <a:gd name="connsiteX12" fmla="*/ 417947 w 4114800"/>
                <a:gd name="connsiteY12" fmla="*/ 0 h 2057401"/>
                <a:gd name="connsiteX13" fmla="*/ 440849 w 4114800"/>
                <a:gd name="connsiteY13" fmla="*/ 0 h 2057401"/>
                <a:gd name="connsiteX14" fmla="*/ 4114800 w 4114800"/>
                <a:gd name="connsiteY14" fmla="*/ 0 h 2057401"/>
                <a:gd name="connsiteX15" fmla="*/ 4114800 w 4114800"/>
                <a:gd name="connsiteY15" fmla="*/ 92957 h 2057401"/>
                <a:gd name="connsiteX16" fmla="*/ 440849 w 4114800"/>
                <a:gd name="connsiteY16" fmla="*/ 92957 h 2057401"/>
                <a:gd name="connsiteX17" fmla="*/ 404350 w 4114800"/>
                <a:gd name="connsiteY17" fmla="*/ 93671 h 2057401"/>
                <a:gd name="connsiteX18" fmla="*/ 337078 w 4114800"/>
                <a:gd name="connsiteY18" fmla="*/ 107258 h 2057401"/>
                <a:gd name="connsiteX19" fmla="*/ 274815 w 4114800"/>
                <a:gd name="connsiteY19" fmla="*/ 134429 h 2057401"/>
                <a:gd name="connsiteX20" fmla="*/ 218993 w 4114800"/>
                <a:gd name="connsiteY20" fmla="*/ 171612 h 2057401"/>
                <a:gd name="connsiteX21" fmla="*/ 195376 w 4114800"/>
                <a:gd name="connsiteY21" fmla="*/ 194493 h 2057401"/>
                <a:gd name="connsiteX22" fmla="*/ 171759 w 4114800"/>
                <a:gd name="connsiteY22" fmla="*/ 218805 h 2057401"/>
                <a:gd name="connsiteX23" fmla="*/ 134545 w 4114800"/>
                <a:gd name="connsiteY23" fmla="*/ 274579 h 2057401"/>
                <a:gd name="connsiteX24" fmla="*/ 108781 w 4114800"/>
                <a:gd name="connsiteY24" fmla="*/ 336788 h 2057401"/>
                <a:gd name="connsiteX25" fmla="*/ 95184 w 4114800"/>
                <a:gd name="connsiteY25" fmla="*/ 404003 h 2057401"/>
                <a:gd name="connsiteX26" fmla="*/ 93037 w 4114800"/>
                <a:gd name="connsiteY26" fmla="*/ 439040 h 2057401"/>
                <a:gd name="connsiteX27" fmla="*/ 93003 w 4114800"/>
                <a:gd name="connsiteY27" fmla="*/ 2057401 h 205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14800" h="2057401">
                  <a:moveTo>
                    <a:pt x="0" y="2057401"/>
                  </a:moveTo>
                  <a:lnTo>
                    <a:pt x="0" y="439040"/>
                  </a:lnTo>
                  <a:lnTo>
                    <a:pt x="1432" y="416873"/>
                  </a:lnTo>
                  <a:lnTo>
                    <a:pt x="5725" y="372540"/>
                  </a:lnTo>
                  <a:lnTo>
                    <a:pt x="20039" y="308901"/>
                  </a:lnTo>
                  <a:lnTo>
                    <a:pt x="52959" y="230246"/>
                  </a:lnTo>
                  <a:lnTo>
                    <a:pt x="100193" y="159456"/>
                  </a:lnTo>
                  <a:lnTo>
                    <a:pt x="129535" y="128709"/>
                  </a:lnTo>
                  <a:lnTo>
                    <a:pt x="159593" y="100107"/>
                  </a:lnTo>
                  <a:lnTo>
                    <a:pt x="230444" y="52914"/>
                  </a:lnTo>
                  <a:lnTo>
                    <a:pt x="309167" y="19307"/>
                  </a:lnTo>
                  <a:lnTo>
                    <a:pt x="372861" y="5006"/>
                  </a:lnTo>
                  <a:lnTo>
                    <a:pt x="417947" y="0"/>
                  </a:lnTo>
                  <a:lnTo>
                    <a:pt x="440849" y="0"/>
                  </a:lnTo>
                  <a:lnTo>
                    <a:pt x="4114800" y="0"/>
                  </a:lnTo>
                  <a:lnTo>
                    <a:pt x="4114800" y="92957"/>
                  </a:lnTo>
                  <a:lnTo>
                    <a:pt x="440849" y="92957"/>
                  </a:lnTo>
                  <a:lnTo>
                    <a:pt x="404350" y="93671"/>
                  </a:lnTo>
                  <a:lnTo>
                    <a:pt x="337078" y="107258"/>
                  </a:lnTo>
                  <a:lnTo>
                    <a:pt x="274815" y="134429"/>
                  </a:lnTo>
                  <a:lnTo>
                    <a:pt x="218993" y="171612"/>
                  </a:lnTo>
                  <a:lnTo>
                    <a:pt x="195376" y="194493"/>
                  </a:lnTo>
                  <a:lnTo>
                    <a:pt x="171759" y="218805"/>
                  </a:lnTo>
                  <a:lnTo>
                    <a:pt x="134545" y="274579"/>
                  </a:lnTo>
                  <a:lnTo>
                    <a:pt x="108781" y="336788"/>
                  </a:lnTo>
                  <a:lnTo>
                    <a:pt x="95184" y="404003"/>
                  </a:lnTo>
                  <a:lnTo>
                    <a:pt x="93037" y="439040"/>
                  </a:lnTo>
                  <a:lnTo>
                    <a:pt x="93003" y="2057401"/>
                  </a:lnTo>
                  <a:close/>
                </a:path>
              </a:pathLst>
            </a:custGeom>
            <a:grpFill/>
            <a:ln>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a:p>
          </p:txBody>
        </p:sp>
        <p:sp>
          <p:nvSpPr>
            <p:cNvPr id="14" name="Freeform 13"/>
            <p:cNvSpPr>
              <a:spLocks/>
            </p:cNvSpPr>
            <p:nvPr/>
          </p:nvSpPr>
          <p:spPr bwMode="auto">
            <a:xfrm rot="5400000">
              <a:off x="2999123" y="2601074"/>
              <a:ext cx="3228228" cy="2804105"/>
            </a:xfrm>
            <a:custGeom>
              <a:avLst/>
              <a:gdLst>
                <a:gd name="connsiteX0" fmla="*/ 0 w 3228228"/>
                <a:gd name="connsiteY0" fmla="*/ 2804105 h 2804105"/>
                <a:gd name="connsiteX1" fmla="*/ 0 w 3228228"/>
                <a:gd name="connsiteY1" fmla="*/ 400260 h 2804105"/>
                <a:gd name="connsiteX2" fmla="*/ 1306 w 3228228"/>
                <a:gd name="connsiteY2" fmla="*/ 380051 h 2804105"/>
                <a:gd name="connsiteX3" fmla="*/ 5219 w 3228228"/>
                <a:gd name="connsiteY3" fmla="*/ 339634 h 2804105"/>
                <a:gd name="connsiteX4" fmla="*/ 18269 w 3228228"/>
                <a:gd name="connsiteY4" fmla="*/ 281616 h 2804105"/>
                <a:gd name="connsiteX5" fmla="*/ 48281 w 3228228"/>
                <a:gd name="connsiteY5" fmla="*/ 209909 h 2804105"/>
                <a:gd name="connsiteX6" fmla="*/ 91343 w 3228228"/>
                <a:gd name="connsiteY6" fmla="*/ 145372 h 2804105"/>
                <a:gd name="connsiteX7" fmla="*/ 118094 w 3228228"/>
                <a:gd name="connsiteY7" fmla="*/ 117341 h 2804105"/>
                <a:gd name="connsiteX8" fmla="*/ 145497 w 3228228"/>
                <a:gd name="connsiteY8" fmla="*/ 91265 h 2804105"/>
                <a:gd name="connsiteX9" fmla="*/ 210089 w 3228228"/>
                <a:gd name="connsiteY9" fmla="*/ 48240 h 2804105"/>
                <a:gd name="connsiteX10" fmla="*/ 281859 w 3228228"/>
                <a:gd name="connsiteY10" fmla="*/ 17602 h 2804105"/>
                <a:gd name="connsiteX11" fmla="*/ 339927 w 3228228"/>
                <a:gd name="connsiteY11" fmla="*/ 4564 h 2804105"/>
                <a:gd name="connsiteX12" fmla="*/ 381031 w 3228228"/>
                <a:gd name="connsiteY12" fmla="*/ 0 h 2804105"/>
                <a:gd name="connsiteX13" fmla="*/ 401910 w 3228228"/>
                <a:gd name="connsiteY13" fmla="*/ 0 h 2804105"/>
                <a:gd name="connsiteX14" fmla="*/ 3228228 w 3228228"/>
                <a:gd name="connsiteY14" fmla="*/ 0 h 2804105"/>
                <a:gd name="connsiteX15" fmla="*/ 3228228 w 3228228"/>
                <a:gd name="connsiteY15" fmla="*/ 84746 h 2804105"/>
                <a:gd name="connsiteX16" fmla="*/ 401910 w 3228228"/>
                <a:gd name="connsiteY16" fmla="*/ 84746 h 2804105"/>
                <a:gd name="connsiteX17" fmla="*/ 368635 w 3228228"/>
                <a:gd name="connsiteY17" fmla="*/ 85397 h 2804105"/>
                <a:gd name="connsiteX18" fmla="*/ 307305 w 3228228"/>
                <a:gd name="connsiteY18" fmla="*/ 97784 h 2804105"/>
                <a:gd name="connsiteX19" fmla="*/ 250541 w 3228228"/>
                <a:gd name="connsiteY19" fmla="*/ 122555 h 2804105"/>
                <a:gd name="connsiteX20" fmla="*/ 199650 w 3228228"/>
                <a:gd name="connsiteY20" fmla="*/ 156454 h 2804105"/>
                <a:gd name="connsiteX21" fmla="*/ 178119 w 3228228"/>
                <a:gd name="connsiteY21" fmla="*/ 177314 h 2804105"/>
                <a:gd name="connsiteX22" fmla="*/ 156588 w 3228228"/>
                <a:gd name="connsiteY22" fmla="*/ 199479 h 2804105"/>
                <a:gd name="connsiteX23" fmla="*/ 122661 w 3228228"/>
                <a:gd name="connsiteY23" fmla="*/ 250326 h 2804105"/>
                <a:gd name="connsiteX24" fmla="*/ 99173 w 3228228"/>
                <a:gd name="connsiteY24" fmla="*/ 307040 h 2804105"/>
                <a:gd name="connsiteX25" fmla="*/ 86777 w 3228228"/>
                <a:gd name="connsiteY25" fmla="*/ 368318 h 2804105"/>
                <a:gd name="connsiteX26" fmla="*/ 84818 w 3228228"/>
                <a:gd name="connsiteY26" fmla="*/ 400260 h 2804105"/>
                <a:gd name="connsiteX27" fmla="*/ 84770 w 3228228"/>
                <a:gd name="connsiteY27" fmla="*/ 2804105 h 280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28228" h="2804105">
                  <a:moveTo>
                    <a:pt x="0" y="2804105"/>
                  </a:moveTo>
                  <a:lnTo>
                    <a:pt x="0" y="400260"/>
                  </a:lnTo>
                  <a:lnTo>
                    <a:pt x="1306" y="380051"/>
                  </a:lnTo>
                  <a:lnTo>
                    <a:pt x="5219" y="339634"/>
                  </a:lnTo>
                  <a:lnTo>
                    <a:pt x="18269" y="281616"/>
                  </a:lnTo>
                  <a:lnTo>
                    <a:pt x="48281" y="209909"/>
                  </a:lnTo>
                  <a:lnTo>
                    <a:pt x="91343" y="145372"/>
                  </a:lnTo>
                  <a:lnTo>
                    <a:pt x="118094" y="117341"/>
                  </a:lnTo>
                  <a:lnTo>
                    <a:pt x="145497" y="91265"/>
                  </a:lnTo>
                  <a:lnTo>
                    <a:pt x="210089" y="48240"/>
                  </a:lnTo>
                  <a:lnTo>
                    <a:pt x="281859" y="17602"/>
                  </a:lnTo>
                  <a:lnTo>
                    <a:pt x="339927" y="4564"/>
                  </a:lnTo>
                  <a:lnTo>
                    <a:pt x="381031" y="0"/>
                  </a:lnTo>
                  <a:lnTo>
                    <a:pt x="401910" y="0"/>
                  </a:lnTo>
                  <a:lnTo>
                    <a:pt x="3228228" y="0"/>
                  </a:lnTo>
                  <a:lnTo>
                    <a:pt x="3228228" y="84746"/>
                  </a:lnTo>
                  <a:lnTo>
                    <a:pt x="401910" y="84746"/>
                  </a:lnTo>
                  <a:lnTo>
                    <a:pt x="368635" y="85397"/>
                  </a:lnTo>
                  <a:lnTo>
                    <a:pt x="307305" y="97784"/>
                  </a:lnTo>
                  <a:lnTo>
                    <a:pt x="250541" y="122555"/>
                  </a:lnTo>
                  <a:lnTo>
                    <a:pt x="199650" y="156454"/>
                  </a:lnTo>
                  <a:lnTo>
                    <a:pt x="178119" y="177314"/>
                  </a:lnTo>
                  <a:lnTo>
                    <a:pt x="156588" y="199479"/>
                  </a:lnTo>
                  <a:lnTo>
                    <a:pt x="122661" y="250326"/>
                  </a:lnTo>
                  <a:lnTo>
                    <a:pt x="99173" y="307040"/>
                  </a:lnTo>
                  <a:lnTo>
                    <a:pt x="86777" y="368318"/>
                  </a:lnTo>
                  <a:lnTo>
                    <a:pt x="84818" y="400260"/>
                  </a:lnTo>
                  <a:lnTo>
                    <a:pt x="84770" y="2804105"/>
                  </a:lnTo>
                  <a:close/>
                </a:path>
              </a:pathLst>
            </a:custGeom>
            <a:grpFill/>
            <a:ln>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a:p>
          </p:txBody>
        </p:sp>
        <p:sp>
          <p:nvSpPr>
            <p:cNvPr id="15" name="Freeform 14"/>
            <p:cNvSpPr>
              <a:spLocks/>
            </p:cNvSpPr>
            <p:nvPr/>
          </p:nvSpPr>
          <p:spPr bwMode="auto">
            <a:xfrm rot="5400000">
              <a:off x="3258825" y="2850095"/>
              <a:ext cx="2466409" cy="3046521"/>
            </a:xfrm>
            <a:custGeom>
              <a:avLst/>
              <a:gdLst>
                <a:gd name="connsiteX0" fmla="*/ 0 w 2705370"/>
                <a:gd name="connsiteY0" fmla="*/ 3341687 h 3341687"/>
                <a:gd name="connsiteX1" fmla="*/ 0 w 2705370"/>
                <a:gd name="connsiteY1" fmla="*/ 439040 h 3341687"/>
                <a:gd name="connsiteX2" fmla="*/ 1432 w 2705370"/>
                <a:gd name="connsiteY2" fmla="*/ 416873 h 3341687"/>
                <a:gd name="connsiteX3" fmla="*/ 5725 w 2705370"/>
                <a:gd name="connsiteY3" fmla="*/ 372540 h 3341687"/>
                <a:gd name="connsiteX4" fmla="*/ 20039 w 2705370"/>
                <a:gd name="connsiteY4" fmla="*/ 308901 h 3341687"/>
                <a:gd name="connsiteX5" fmla="*/ 52959 w 2705370"/>
                <a:gd name="connsiteY5" fmla="*/ 230246 h 3341687"/>
                <a:gd name="connsiteX6" fmla="*/ 100193 w 2705370"/>
                <a:gd name="connsiteY6" fmla="*/ 159456 h 3341687"/>
                <a:gd name="connsiteX7" fmla="*/ 129535 w 2705370"/>
                <a:gd name="connsiteY7" fmla="*/ 128709 h 3341687"/>
                <a:gd name="connsiteX8" fmla="*/ 159593 w 2705370"/>
                <a:gd name="connsiteY8" fmla="*/ 100107 h 3341687"/>
                <a:gd name="connsiteX9" fmla="*/ 230444 w 2705370"/>
                <a:gd name="connsiteY9" fmla="*/ 52914 h 3341687"/>
                <a:gd name="connsiteX10" fmla="*/ 309167 w 2705370"/>
                <a:gd name="connsiteY10" fmla="*/ 19307 h 3341687"/>
                <a:gd name="connsiteX11" fmla="*/ 372861 w 2705370"/>
                <a:gd name="connsiteY11" fmla="*/ 5006 h 3341687"/>
                <a:gd name="connsiteX12" fmla="*/ 417947 w 2705370"/>
                <a:gd name="connsiteY12" fmla="*/ 0 h 3341687"/>
                <a:gd name="connsiteX13" fmla="*/ 440849 w 2705370"/>
                <a:gd name="connsiteY13" fmla="*/ 0 h 3341687"/>
                <a:gd name="connsiteX14" fmla="*/ 2705370 w 2705370"/>
                <a:gd name="connsiteY14" fmla="*/ 0 h 3341687"/>
                <a:gd name="connsiteX15" fmla="*/ 2705370 w 2705370"/>
                <a:gd name="connsiteY15" fmla="*/ 92957 h 3341687"/>
                <a:gd name="connsiteX16" fmla="*/ 440849 w 2705370"/>
                <a:gd name="connsiteY16" fmla="*/ 92957 h 3341687"/>
                <a:gd name="connsiteX17" fmla="*/ 404350 w 2705370"/>
                <a:gd name="connsiteY17" fmla="*/ 93671 h 3341687"/>
                <a:gd name="connsiteX18" fmla="*/ 337078 w 2705370"/>
                <a:gd name="connsiteY18" fmla="*/ 107258 h 3341687"/>
                <a:gd name="connsiteX19" fmla="*/ 274815 w 2705370"/>
                <a:gd name="connsiteY19" fmla="*/ 134429 h 3341687"/>
                <a:gd name="connsiteX20" fmla="*/ 218993 w 2705370"/>
                <a:gd name="connsiteY20" fmla="*/ 171612 h 3341687"/>
                <a:gd name="connsiteX21" fmla="*/ 195376 w 2705370"/>
                <a:gd name="connsiteY21" fmla="*/ 194493 h 3341687"/>
                <a:gd name="connsiteX22" fmla="*/ 171759 w 2705370"/>
                <a:gd name="connsiteY22" fmla="*/ 218805 h 3341687"/>
                <a:gd name="connsiteX23" fmla="*/ 134545 w 2705370"/>
                <a:gd name="connsiteY23" fmla="*/ 274579 h 3341687"/>
                <a:gd name="connsiteX24" fmla="*/ 108781 w 2705370"/>
                <a:gd name="connsiteY24" fmla="*/ 336788 h 3341687"/>
                <a:gd name="connsiteX25" fmla="*/ 95184 w 2705370"/>
                <a:gd name="connsiteY25" fmla="*/ 404003 h 3341687"/>
                <a:gd name="connsiteX26" fmla="*/ 93036 w 2705370"/>
                <a:gd name="connsiteY26" fmla="*/ 439040 h 3341687"/>
                <a:gd name="connsiteX27" fmla="*/ 92977 w 2705370"/>
                <a:gd name="connsiteY27" fmla="*/ 3341687 h 334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05370" h="3341687">
                  <a:moveTo>
                    <a:pt x="0" y="3341687"/>
                  </a:moveTo>
                  <a:lnTo>
                    <a:pt x="0" y="439040"/>
                  </a:lnTo>
                  <a:lnTo>
                    <a:pt x="1432" y="416873"/>
                  </a:lnTo>
                  <a:lnTo>
                    <a:pt x="5725" y="372540"/>
                  </a:lnTo>
                  <a:lnTo>
                    <a:pt x="20039" y="308901"/>
                  </a:lnTo>
                  <a:lnTo>
                    <a:pt x="52959" y="230246"/>
                  </a:lnTo>
                  <a:lnTo>
                    <a:pt x="100193" y="159456"/>
                  </a:lnTo>
                  <a:lnTo>
                    <a:pt x="129535" y="128709"/>
                  </a:lnTo>
                  <a:lnTo>
                    <a:pt x="159593" y="100107"/>
                  </a:lnTo>
                  <a:lnTo>
                    <a:pt x="230444" y="52914"/>
                  </a:lnTo>
                  <a:lnTo>
                    <a:pt x="309167" y="19307"/>
                  </a:lnTo>
                  <a:lnTo>
                    <a:pt x="372861" y="5006"/>
                  </a:lnTo>
                  <a:lnTo>
                    <a:pt x="417947" y="0"/>
                  </a:lnTo>
                  <a:lnTo>
                    <a:pt x="440849" y="0"/>
                  </a:lnTo>
                  <a:lnTo>
                    <a:pt x="2705370" y="0"/>
                  </a:lnTo>
                  <a:lnTo>
                    <a:pt x="2705370" y="92957"/>
                  </a:lnTo>
                  <a:lnTo>
                    <a:pt x="440849" y="92957"/>
                  </a:lnTo>
                  <a:lnTo>
                    <a:pt x="404350" y="93671"/>
                  </a:lnTo>
                  <a:lnTo>
                    <a:pt x="337078" y="107258"/>
                  </a:lnTo>
                  <a:lnTo>
                    <a:pt x="274815" y="134429"/>
                  </a:lnTo>
                  <a:lnTo>
                    <a:pt x="218993" y="171612"/>
                  </a:lnTo>
                  <a:lnTo>
                    <a:pt x="195376" y="194493"/>
                  </a:lnTo>
                  <a:lnTo>
                    <a:pt x="171759" y="218805"/>
                  </a:lnTo>
                  <a:lnTo>
                    <a:pt x="134545" y="274579"/>
                  </a:lnTo>
                  <a:lnTo>
                    <a:pt x="108781" y="336788"/>
                  </a:lnTo>
                  <a:lnTo>
                    <a:pt x="95184" y="404003"/>
                  </a:lnTo>
                  <a:lnTo>
                    <a:pt x="93036" y="439040"/>
                  </a:lnTo>
                  <a:lnTo>
                    <a:pt x="92977" y="3341687"/>
                  </a:lnTo>
                  <a:close/>
                </a:path>
              </a:pathLst>
            </a:custGeom>
            <a:grpFill/>
            <a:ln>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a:p>
          </p:txBody>
        </p:sp>
        <p:sp>
          <p:nvSpPr>
            <p:cNvPr id="16" name="Freeform 15"/>
            <p:cNvSpPr>
              <a:spLocks/>
            </p:cNvSpPr>
            <p:nvPr/>
          </p:nvSpPr>
          <p:spPr bwMode="auto">
            <a:xfrm rot="5400000">
              <a:off x="3755603" y="3346872"/>
              <a:ext cx="1715271" cy="2804105"/>
            </a:xfrm>
            <a:custGeom>
              <a:avLst/>
              <a:gdLst>
                <a:gd name="connsiteX0" fmla="*/ 0 w 1881457"/>
                <a:gd name="connsiteY0" fmla="*/ 3075784 h 3075784"/>
                <a:gd name="connsiteX1" fmla="*/ 0 w 1881457"/>
                <a:gd name="connsiteY1" fmla="*/ 439040 h 3075784"/>
                <a:gd name="connsiteX2" fmla="*/ 1432 w 1881457"/>
                <a:gd name="connsiteY2" fmla="*/ 416873 h 3075784"/>
                <a:gd name="connsiteX3" fmla="*/ 5725 w 1881457"/>
                <a:gd name="connsiteY3" fmla="*/ 372540 h 3075784"/>
                <a:gd name="connsiteX4" fmla="*/ 20039 w 1881457"/>
                <a:gd name="connsiteY4" fmla="*/ 308901 h 3075784"/>
                <a:gd name="connsiteX5" fmla="*/ 52959 w 1881457"/>
                <a:gd name="connsiteY5" fmla="*/ 230246 h 3075784"/>
                <a:gd name="connsiteX6" fmla="*/ 100193 w 1881457"/>
                <a:gd name="connsiteY6" fmla="*/ 159456 h 3075784"/>
                <a:gd name="connsiteX7" fmla="*/ 129535 w 1881457"/>
                <a:gd name="connsiteY7" fmla="*/ 128709 h 3075784"/>
                <a:gd name="connsiteX8" fmla="*/ 159593 w 1881457"/>
                <a:gd name="connsiteY8" fmla="*/ 100107 h 3075784"/>
                <a:gd name="connsiteX9" fmla="*/ 230444 w 1881457"/>
                <a:gd name="connsiteY9" fmla="*/ 52914 h 3075784"/>
                <a:gd name="connsiteX10" fmla="*/ 309167 w 1881457"/>
                <a:gd name="connsiteY10" fmla="*/ 19307 h 3075784"/>
                <a:gd name="connsiteX11" fmla="*/ 372861 w 1881457"/>
                <a:gd name="connsiteY11" fmla="*/ 5006 h 3075784"/>
                <a:gd name="connsiteX12" fmla="*/ 417947 w 1881457"/>
                <a:gd name="connsiteY12" fmla="*/ 0 h 3075784"/>
                <a:gd name="connsiteX13" fmla="*/ 440849 w 1881457"/>
                <a:gd name="connsiteY13" fmla="*/ 0 h 3075784"/>
                <a:gd name="connsiteX14" fmla="*/ 1881457 w 1881457"/>
                <a:gd name="connsiteY14" fmla="*/ 0 h 3075784"/>
                <a:gd name="connsiteX15" fmla="*/ 1881457 w 1881457"/>
                <a:gd name="connsiteY15" fmla="*/ 92957 h 3075784"/>
                <a:gd name="connsiteX16" fmla="*/ 440849 w 1881457"/>
                <a:gd name="connsiteY16" fmla="*/ 92957 h 3075784"/>
                <a:gd name="connsiteX17" fmla="*/ 404350 w 1881457"/>
                <a:gd name="connsiteY17" fmla="*/ 93671 h 3075784"/>
                <a:gd name="connsiteX18" fmla="*/ 337078 w 1881457"/>
                <a:gd name="connsiteY18" fmla="*/ 107258 h 3075784"/>
                <a:gd name="connsiteX19" fmla="*/ 274815 w 1881457"/>
                <a:gd name="connsiteY19" fmla="*/ 134429 h 3075784"/>
                <a:gd name="connsiteX20" fmla="*/ 218993 w 1881457"/>
                <a:gd name="connsiteY20" fmla="*/ 171612 h 3075784"/>
                <a:gd name="connsiteX21" fmla="*/ 195376 w 1881457"/>
                <a:gd name="connsiteY21" fmla="*/ 194493 h 3075784"/>
                <a:gd name="connsiteX22" fmla="*/ 171759 w 1881457"/>
                <a:gd name="connsiteY22" fmla="*/ 218805 h 3075784"/>
                <a:gd name="connsiteX23" fmla="*/ 134545 w 1881457"/>
                <a:gd name="connsiteY23" fmla="*/ 274579 h 3075784"/>
                <a:gd name="connsiteX24" fmla="*/ 108781 w 1881457"/>
                <a:gd name="connsiteY24" fmla="*/ 336788 h 3075784"/>
                <a:gd name="connsiteX25" fmla="*/ 95184 w 1881457"/>
                <a:gd name="connsiteY25" fmla="*/ 404003 h 3075784"/>
                <a:gd name="connsiteX26" fmla="*/ 93036 w 1881457"/>
                <a:gd name="connsiteY26" fmla="*/ 439040 h 3075784"/>
                <a:gd name="connsiteX27" fmla="*/ 92983 w 1881457"/>
                <a:gd name="connsiteY27" fmla="*/ 3075784 h 307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81457" h="3075784">
                  <a:moveTo>
                    <a:pt x="0" y="3075784"/>
                  </a:moveTo>
                  <a:lnTo>
                    <a:pt x="0" y="439040"/>
                  </a:lnTo>
                  <a:lnTo>
                    <a:pt x="1432" y="416873"/>
                  </a:lnTo>
                  <a:lnTo>
                    <a:pt x="5725" y="372540"/>
                  </a:lnTo>
                  <a:lnTo>
                    <a:pt x="20039" y="308901"/>
                  </a:lnTo>
                  <a:lnTo>
                    <a:pt x="52959" y="230246"/>
                  </a:lnTo>
                  <a:lnTo>
                    <a:pt x="100193" y="159456"/>
                  </a:lnTo>
                  <a:lnTo>
                    <a:pt x="129535" y="128709"/>
                  </a:lnTo>
                  <a:lnTo>
                    <a:pt x="159593" y="100107"/>
                  </a:lnTo>
                  <a:lnTo>
                    <a:pt x="230444" y="52914"/>
                  </a:lnTo>
                  <a:lnTo>
                    <a:pt x="309167" y="19307"/>
                  </a:lnTo>
                  <a:lnTo>
                    <a:pt x="372861" y="5006"/>
                  </a:lnTo>
                  <a:lnTo>
                    <a:pt x="417947" y="0"/>
                  </a:lnTo>
                  <a:lnTo>
                    <a:pt x="440849" y="0"/>
                  </a:lnTo>
                  <a:lnTo>
                    <a:pt x="1881457" y="0"/>
                  </a:lnTo>
                  <a:lnTo>
                    <a:pt x="1881457" y="92957"/>
                  </a:lnTo>
                  <a:lnTo>
                    <a:pt x="440849" y="92957"/>
                  </a:lnTo>
                  <a:lnTo>
                    <a:pt x="404350" y="93671"/>
                  </a:lnTo>
                  <a:lnTo>
                    <a:pt x="337078" y="107258"/>
                  </a:lnTo>
                  <a:lnTo>
                    <a:pt x="274815" y="134429"/>
                  </a:lnTo>
                  <a:lnTo>
                    <a:pt x="218993" y="171612"/>
                  </a:lnTo>
                  <a:lnTo>
                    <a:pt x="195376" y="194493"/>
                  </a:lnTo>
                  <a:lnTo>
                    <a:pt x="171759" y="218805"/>
                  </a:lnTo>
                  <a:lnTo>
                    <a:pt x="134545" y="274579"/>
                  </a:lnTo>
                  <a:lnTo>
                    <a:pt x="108781" y="336788"/>
                  </a:lnTo>
                  <a:lnTo>
                    <a:pt x="95184" y="404003"/>
                  </a:lnTo>
                  <a:lnTo>
                    <a:pt x="93036" y="439040"/>
                  </a:lnTo>
                  <a:lnTo>
                    <a:pt x="92983" y="3075784"/>
                  </a:lnTo>
                  <a:close/>
                </a:path>
              </a:pathLst>
            </a:custGeom>
            <a:grpFill/>
            <a:ln>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a:p>
          </p:txBody>
        </p:sp>
        <p:sp>
          <p:nvSpPr>
            <p:cNvPr id="17" name="Freeform 16"/>
            <p:cNvSpPr>
              <a:spLocks/>
            </p:cNvSpPr>
            <p:nvPr/>
          </p:nvSpPr>
          <p:spPr bwMode="auto">
            <a:xfrm rot="5400000" flipV="1">
              <a:off x="4942768" y="3292045"/>
              <a:ext cx="3556923" cy="1093470"/>
            </a:xfrm>
            <a:custGeom>
              <a:avLst/>
              <a:gdLst>
                <a:gd name="connsiteX0" fmla="*/ 0 w 3556923"/>
                <a:gd name="connsiteY0" fmla="*/ 400261 h 1875673"/>
                <a:gd name="connsiteX1" fmla="*/ 0 w 3556923"/>
                <a:gd name="connsiteY1" fmla="*/ 1875673 h 1875673"/>
                <a:gd name="connsiteX2" fmla="*/ 84788 w 3556923"/>
                <a:gd name="connsiteY2" fmla="*/ 1875673 h 1875673"/>
                <a:gd name="connsiteX3" fmla="*/ 84819 w 3556923"/>
                <a:gd name="connsiteY3" fmla="*/ 400261 h 1875673"/>
                <a:gd name="connsiteX4" fmla="*/ 86777 w 3556923"/>
                <a:gd name="connsiteY4" fmla="*/ 368318 h 1875673"/>
                <a:gd name="connsiteX5" fmla="*/ 99173 w 3556923"/>
                <a:gd name="connsiteY5" fmla="*/ 307040 h 1875673"/>
                <a:gd name="connsiteX6" fmla="*/ 122661 w 3556923"/>
                <a:gd name="connsiteY6" fmla="*/ 250326 h 1875673"/>
                <a:gd name="connsiteX7" fmla="*/ 156589 w 3556923"/>
                <a:gd name="connsiteY7" fmla="*/ 199479 h 1875673"/>
                <a:gd name="connsiteX8" fmla="*/ 178119 w 3556923"/>
                <a:gd name="connsiteY8" fmla="*/ 177314 h 1875673"/>
                <a:gd name="connsiteX9" fmla="*/ 199650 w 3556923"/>
                <a:gd name="connsiteY9" fmla="*/ 156454 h 1875673"/>
                <a:gd name="connsiteX10" fmla="*/ 250541 w 3556923"/>
                <a:gd name="connsiteY10" fmla="*/ 122555 h 1875673"/>
                <a:gd name="connsiteX11" fmla="*/ 307305 w 3556923"/>
                <a:gd name="connsiteY11" fmla="*/ 97784 h 1875673"/>
                <a:gd name="connsiteX12" fmla="*/ 368635 w 3556923"/>
                <a:gd name="connsiteY12" fmla="*/ 85397 h 1875673"/>
                <a:gd name="connsiteX13" fmla="*/ 401910 w 3556923"/>
                <a:gd name="connsiteY13" fmla="*/ 84747 h 1875673"/>
                <a:gd name="connsiteX14" fmla="*/ 3556923 w 3556923"/>
                <a:gd name="connsiteY14" fmla="*/ 84747 h 1875673"/>
                <a:gd name="connsiteX15" fmla="*/ 3556923 w 3556923"/>
                <a:gd name="connsiteY15" fmla="*/ 0 h 1875673"/>
                <a:gd name="connsiteX16" fmla="*/ 401910 w 3556923"/>
                <a:gd name="connsiteY16" fmla="*/ 0 h 1875673"/>
                <a:gd name="connsiteX17" fmla="*/ 381031 w 3556923"/>
                <a:gd name="connsiteY17" fmla="*/ 0 h 1875673"/>
                <a:gd name="connsiteX18" fmla="*/ 339927 w 3556923"/>
                <a:gd name="connsiteY18" fmla="*/ 4564 h 1875673"/>
                <a:gd name="connsiteX19" fmla="*/ 281859 w 3556923"/>
                <a:gd name="connsiteY19" fmla="*/ 17602 h 1875673"/>
                <a:gd name="connsiteX20" fmla="*/ 210089 w 3556923"/>
                <a:gd name="connsiteY20" fmla="*/ 48240 h 1875673"/>
                <a:gd name="connsiteX21" fmla="*/ 145497 w 3556923"/>
                <a:gd name="connsiteY21" fmla="*/ 91265 h 1875673"/>
                <a:gd name="connsiteX22" fmla="*/ 118094 w 3556923"/>
                <a:gd name="connsiteY22" fmla="*/ 117341 h 1875673"/>
                <a:gd name="connsiteX23" fmla="*/ 91343 w 3556923"/>
                <a:gd name="connsiteY23" fmla="*/ 145372 h 1875673"/>
                <a:gd name="connsiteX24" fmla="*/ 48281 w 3556923"/>
                <a:gd name="connsiteY24" fmla="*/ 209909 h 1875673"/>
                <a:gd name="connsiteX25" fmla="*/ 18269 w 3556923"/>
                <a:gd name="connsiteY25" fmla="*/ 281617 h 1875673"/>
                <a:gd name="connsiteX26" fmla="*/ 5220 w 3556923"/>
                <a:gd name="connsiteY26" fmla="*/ 339634 h 1875673"/>
                <a:gd name="connsiteX27" fmla="*/ 1306 w 3556923"/>
                <a:gd name="connsiteY27" fmla="*/ 380052 h 187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56923" h="1875673">
                  <a:moveTo>
                    <a:pt x="0" y="400261"/>
                  </a:moveTo>
                  <a:lnTo>
                    <a:pt x="0" y="1875673"/>
                  </a:lnTo>
                  <a:lnTo>
                    <a:pt x="84788" y="1875673"/>
                  </a:lnTo>
                  <a:lnTo>
                    <a:pt x="84819" y="400261"/>
                  </a:lnTo>
                  <a:lnTo>
                    <a:pt x="86777" y="368318"/>
                  </a:lnTo>
                  <a:lnTo>
                    <a:pt x="99173" y="307040"/>
                  </a:lnTo>
                  <a:lnTo>
                    <a:pt x="122661" y="250326"/>
                  </a:lnTo>
                  <a:lnTo>
                    <a:pt x="156589" y="199479"/>
                  </a:lnTo>
                  <a:lnTo>
                    <a:pt x="178119" y="177314"/>
                  </a:lnTo>
                  <a:lnTo>
                    <a:pt x="199650" y="156454"/>
                  </a:lnTo>
                  <a:lnTo>
                    <a:pt x="250541" y="122555"/>
                  </a:lnTo>
                  <a:lnTo>
                    <a:pt x="307305" y="97784"/>
                  </a:lnTo>
                  <a:lnTo>
                    <a:pt x="368635" y="85397"/>
                  </a:lnTo>
                  <a:lnTo>
                    <a:pt x="401910" y="84747"/>
                  </a:lnTo>
                  <a:lnTo>
                    <a:pt x="3556923" y="84747"/>
                  </a:lnTo>
                  <a:lnTo>
                    <a:pt x="3556923" y="0"/>
                  </a:lnTo>
                  <a:lnTo>
                    <a:pt x="401910" y="0"/>
                  </a:lnTo>
                  <a:lnTo>
                    <a:pt x="381031" y="0"/>
                  </a:lnTo>
                  <a:lnTo>
                    <a:pt x="339927" y="4564"/>
                  </a:lnTo>
                  <a:lnTo>
                    <a:pt x="281859" y="17602"/>
                  </a:lnTo>
                  <a:lnTo>
                    <a:pt x="210089" y="48240"/>
                  </a:lnTo>
                  <a:lnTo>
                    <a:pt x="145497" y="91265"/>
                  </a:lnTo>
                  <a:lnTo>
                    <a:pt x="118094" y="117341"/>
                  </a:lnTo>
                  <a:lnTo>
                    <a:pt x="91343" y="145372"/>
                  </a:lnTo>
                  <a:lnTo>
                    <a:pt x="48281" y="209909"/>
                  </a:lnTo>
                  <a:lnTo>
                    <a:pt x="18269" y="281617"/>
                  </a:lnTo>
                  <a:lnTo>
                    <a:pt x="5220" y="339634"/>
                  </a:lnTo>
                  <a:lnTo>
                    <a:pt x="1306" y="380052"/>
                  </a:lnTo>
                  <a:close/>
                </a:path>
              </a:pathLst>
            </a:custGeom>
            <a:grpFill/>
            <a:ln>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a:p>
          </p:txBody>
        </p:sp>
        <p:sp>
          <p:nvSpPr>
            <p:cNvPr id="18" name="Freeform 17"/>
            <p:cNvSpPr>
              <a:spLocks/>
            </p:cNvSpPr>
            <p:nvPr/>
          </p:nvSpPr>
          <p:spPr bwMode="auto">
            <a:xfrm rot="5400000" flipV="1">
              <a:off x="5345520" y="3640430"/>
              <a:ext cx="2805784" cy="1147836"/>
            </a:xfrm>
            <a:custGeom>
              <a:avLst/>
              <a:gdLst>
                <a:gd name="connsiteX0" fmla="*/ 0 w 2805784"/>
                <a:gd name="connsiteY0" fmla="*/ 400261 h 2804104"/>
                <a:gd name="connsiteX1" fmla="*/ 0 w 2805784"/>
                <a:gd name="connsiteY1" fmla="*/ 2804104 h 2804104"/>
                <a:gd name="connsiteX2" fmla="*/ 84770 w 2805784"/>
                <a:gd name="connsiteY2" fmla="*/ 2804104 h 2804104"/>
                <a:gd name="connsiteX3" fmla="*/ 84818 w 2805784"/>
                <a:gd name="connsiteY3" fmla="*/ 400261 h 2804104"/>
                <a:gd name="connsiteX4" fmla="*/ 86777 w 2805784"/>
                <a:gd name="connsiteY4" fmla="*/ 368318 h 2804104"/>
                <a:gd name="connsiteX5" fmla="*/ 99173 w 2805784"/>
                <a:gd name="connsiteY5" fmla="*/ 307040 h 2804104"/>
                <a:gd name="connsiteX6" fmla="*/ 122661 w 2805784"/>
                <a:gd name="connsiteY6" fmla="*/ 250326 h 2804104"/>
                <a:gd name="connsiteX7" fmla="*/ 156588 w 2805784"/>
                <a:gd name="connsiteY7" fmla="*/ 199479 h 2804104"/>
                <a:gd name="connsiteX8" fmla="*/ 178119 w 2805784"/>
                <a:gd name="connsiteY8" fmla="*/ 177314 h 2804104"/>
                <a:gd name="connsiteX9" fmla="*/ 199650 w 2805784"/>
                <a:gd name="connsiteY9" fmla="*/ 156454 h 2804104"/>
                <a:gd name="connsiteX10" fmla="*/ 250541 w 2805784"/>
                <a:gd name="connsiteY10" fmla="*/ 122555 h 2804104"/>
                <a:gd name="connsiteX11" fmla="*/ 307305 w 2805784"/>
                <a:gd name="connsiteY11" fmla="*/ 97784 h 2804104"/>
                <a:gd name="connsiteX12" fmla="*/ 368635 w 2805784"/>
                <a:gd name="connsiteY12" fmla="*/ 85397 h 2804104"/>
                <a:gd name="connsiteX13" fmla="*/ 401910 w 2805784"/>
                <a:gd name="connsiteY13" fmla="*/ 84747 h 2804104"/>
                <a:gd name="connsiteX14" fmla="*/ 2805784 w 2805784"/>
                <a:gd name="connsiteY14" fmla="*/ 84747 h 2804104"/>
                <a:gd name="connsiteX15" fmla="*/ 2805784 w 2805784"/>
                <a:gd name="connsiteY15" fmla="*/ 0 h 2804104"/>
                <a:gd name="connsiteX16" fmla="*/ 401910 w 2805784"/>
                <a:gd name="connsiteY16" fmla="*/ 0 h 2804104"/>
                <a:gd name="connsiteX17" fmla="*/ 381031 w 2805784"/>
                <a:gd name="connsiteY17" fmla="*/ 0 h 2804104"/>
                <a:gd name="connsiteX18" fmla="*/ 339927 w 2805784"/>
                <a:gd name="connsiteY18" fmla="*/ 4564 h 2804104"/>
                <a:gd name="connsiteX19" fmla="*/ 281859 w 2805784"/>
                <a:gd name="connsiteY19" fmla="*/ 17602 h 2804104"/>
                <a:gd name="connsiteX20" fmla="*/ 210089 w 2805784"/>
                <a:gd name="connsiteY20" fmla="*/ 48240 h 2804104"/>
                <a:gd name="connsiteX21" fmla="*/ 145497 w 2805784"/>
                <a:gd name="connsiteY21" fmla="*/ 91265 h 2804104"/>
                <a:gd name="connsiteX22" fmla="*/ 118094 w 2805784"/>
                <a:gd name="connsiteY22" fmla="*/ 117341 h 2804104"/>
                <a:gd name="connsiteX23" fmla="*/ 91343 w 2805784"/>
                <a:gd name="connsiteY23" fmla="*/ 145372 h 2804104"/>
                <a:gd name="connsiteX24" fmla="*/ 48281 w 2805784"/>
                <a:gd name="connsiteY24" fmla="*/ 209909 h 2804104"/>
                <a:gd name="connsiteX25" fmla="*/ 18269 w 2805784"/>
                <a:gd name="connsiteY25" fmla="*/ 281617 h 2804104"/>
                <a:gd name="connsiteX26" fmla="*/ 5219 w 2805784"/>
                <a:gd name="connsiteY26" fmla="*/ 339634 h 2804104"/>
                <a:gd name="connsiteX27" fmla="*/ 1306 w 2805784"/>
                <a:gd name="connsiteY27" fmla="*/ 380052 h 280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05784" h="2804104">
                  <a:moveTo>
                    <a:pt x="0" y="400261"/>
                  </a:moveTo>
                  <a:lnTo>
                    <a:pt x="0" y="2804104"/>
                  </a:lnTo>
                  <a:lnTo>
                    <a:pt x="84770" y="2804104"/>
                  </a:lnTo>
                  <a:lnTo>
                    <a:pt x="84818" y="400261"/>
                  </a:lnTo>
                  <a:lnTo>
                    <a:pt x="86777" y="368318"/>
                  </a:lnTo>
                  <a:lnTo>
                    <a:pt x="99173" y="307040"/>
                  </a:lnTo>
                  <a:lnTo>
                    <a:pt x="122661" y="250326"/>
                  </a:lnTo>
                  <a:lnTo>
                    <a:pt x="156588" y="199479"/>
                  </a:lnTo>
                  <a:lnTo>
                    <a:pt x="178119" y="177314"/>
                  </a:lnTo>
                  <a:lnTo>
                    <a:pt x="199650" y="156454"/>
                  </a:lnTo>
                  <a:lnTo>
                    <a:pt x="250541" y="122555"/>
                  </a:lnTo>
                  <a:lnTo>
                    <a:pt x="307305" y="97784"/>
                  </a:lnTo>
                  <a:lnTo>
                    <a:pt x="368635" y="85397"/>
                  </a:lnTo>
                  <a:lnTo>
                    <a:pt x="401910" y="84747"/>
                  </a:lnTo>
                  <a:lnTo>
                    <a:pt x="2805784" y="84747"/>
                  </a:lnTo>
                  <a:lnTo>
                    <a:pt x="2805784" y="0"/>
                  </a:lnTo>
                  <a:lnTo>
                    <a:pt x="401910" y="0"/>
                  </a:lnTo>
                  <a:lnTo>
                    <a:pt x="381031" y="0"/>
                  </a:lnTo>
                  <a:lnTo>
                    <a:pt x="339927" y="4564"/>
                  </a:lnTo>
                  <a:lnTo>
                    <a:pt x="281859" y="17602"/>
                  </a:lnTo>
                  <a:lnTo>
                    <a:pt x="210089" y="48240"/>
                  </a:lnTo>
                  <a:lnTo>
                    <a:pt x="145497" y="91265"/>
                  </a:lnTo>
                  <a:lnTo>
                    <a:pt x="118094" y="117341"/>
                  </a:lnTo>
                  <a:lnTo>
                    <a:pt x="91343" y="145372"/>
                  </a:lnTo>
                  <a:lnTo>
                    <a:pt x="48281" y="209909"/>
                  </a:lnTo>
                  <a:lnTo>
                    <a:pt x="18269" y="281617"/>
                  </a:lnTo>
                  <a:lnTo>
                    <a:pt x="5219" y="339634"/>
                  </a:lnTo>
                  <a:lnTo>
                    <a:pt x="1306" y="380052"/>
                  </a:lnTo>
                  <a:close/>
                </a:path>
              </a:pathLst>
            </a:custGeom>
            <a:grpFill/>
            <a:ln>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a:p>
          </p:txBody>
        </p:sp>
        <p:sp>
          <p:nvSpPr>
            <p:cNvPr id="19" name="Freeform 18"/>
            <p:cNvSpPr>
              <a:spLocks/>
            </p:cNvSpPr>
            <p:nvPr/>
          </p:nvSpPr>
          <p:spPr bwMode="auto">
            <a:xfrm rot="5400000" flipV="1">
              <a:off x="5721090" y="4016000"/>
              <a:ext cx="2054647" cy="1147837"/>
            </a:xfrm>
            <a:custGeom>
              <a:avLst/>
              <a:gdLst>
                <a:gd name="connsiteX0" fmla="*/ 0 w 2054647"/>
                <a:gd name="connsiteY0" fmla="*/ 400261 h 3046523"/>
                <a:gd name="connsiteX1" fmla="*/ 0 w 2054647"/>
                <a:gd name="connsiteY1" fmla="*/ 3046523 h 3046523"/>
                <a:gd name="connsiteX2" fmla="*/ 84765 w 2054647"/>
                <a:gd name="connsiteY2" fmla="*/ 3046523 h 3046523"/>
                <a:gd name="connsiteX3" fmla="*/ 84818 w 2054647"/>
                <a:gd name="connsiteY3" fmla="*/ 400261 h 3046523"/>
                <a:gd name="connsiteX4" fmla="*/ 86777 w 2054647"/>
                <a:gd name="connsiteY4" fmla="*/ 368318 h 3046523"/>
                <a:gd name="connsiteX5" fmla="*/ 99173 w 2054647"/>
                <a:gd name="connsiteY5" fmla="*/ 307040 h 3046523"/>
                <a:gd name="connsiteX6" fmla="*/ 122661 w 2054647"/>
                <a:gd name="connsiteY6" fmla="*/ 250326 h 3046523"/>
                <a:gd name="connsiteX7" fmla="*/ 156588 w 2054647"/>
                <a:gd name="connsiteY7" fmla="*/ 199479 h 3046523"/>
                <a:gd name="connsiteX8" fmla="*/ 178119 w 2054647"/>
                <a:gd name="connsiteY8" fmla="*/ 177314 h 3046523"/>
                <a:gd name="connsiteX9" fmla="*/ 199650 w 2054647"/>
                <a:gd name="connsiteY9" fmla="*/ 156454 h 3046523"/>
                <a:gd name="connsiteX10" fmla="*/ 250541 w 2054647"/>
                <a:gd name="connsiteY10" fmla="*/ 122555 h 3046523"/>
                <a:gd name="connsiteX11" fmla="*/ 307305 w 2054647"/>
                <a:gd name="connsiteY11" fmla="*/ 97784 h 3046523"/>
                <a:gd name="connsiteX12" fmla="*/ 368635 w 2054647"/>
                <a:gd name="connsiteY12" fmla="*/ 85397 h 3046523"/>
                <a:gd name="connsiteX13" fmla="*/ 401910 w 2054647"/>
                <a:gd name="connsiteY13" fmla="*/ 84747 h 3046523"/>
                <a:gd name="connsiteX14" fmla="*/ 2054647 w 2054647"/>
                <a:gd name="connsiteY14" fmla="*/ 84747 h 3046523"/>
                <a:gd name="connsiteX15" fmla="*/ 2054647 w 2054647"/>
                <a:gd name="connsiteY15" fmla="*/ 0 h 3046523"/>
                <a:gd name="connsiteX16" fmla="*/ 401910 w 2054647"/>
                <a:gd name="connsiteY16" fmla="*/ 0 h 3046523"/>
                <a:gd name="connsiteX17" fmla="*/ 381031 w 2054647"/>
                <a:gd name="connsiteY17" fmla="*/ 0 h 3046523"/>
                <a:gd name="connsiteX18" fmla="*/ 339927 w 2054647"/>
                <a:gd name="connsiteY18" fmla="*/ 4564 h 3046523"/>
                <a:gd name="connsiteX19" fmla="*/ 281859 w 2054647"/>
                <a:gd name="connsiteY19" fmla="*/ 17602 h 3046523"/>
                <a:gd name="connsiteX20" fmla="*/ 210089 w 2054647"/>
                <a:gd name="connsiteY20" fmla="*/ 48240 h 3046523"/>
                <a:gd name="connsiteX21" fmla="*/ 145497 w 2054647"/>
                <a:gd name="connsiteY21" fmla="*/ 91265 h 3046523"/>
                <a:gd name="connsiteX22" fmla="*/ 118094 w 2054647"/>
                <a:gd name="connsiteY22" fmla="*/ 117341 h 3046523"/>
                <a:gd name="connsiteX23" fmla="*/ 91343 w 2054647"/>
                <a:gd name="connsiteY23" fmla="*/ 145372 h 3046523"/>
                <a:gd name="connsiteX24" fmla="*/ 48281 w 2054647"/>
                <a:gd name="connsiteY24" fmla="*/ 209909 h 3046523"/>
                <a:gd name="connsiteX25" fmla="*/ 18269 w 2054647"/>
                <a:gd name="connsiteY25" fmla="*/ 281617 h 3046523"/>
                <a:gd name="connsiteX26" fmla="*/ 5219 w 2054647"/>
                <a:gd name="connsiteY26" fmla="*/ 339634 h 3046523"/>
                <a:gd name="connsiteX27" fmla="*/ 1306 w 2054647"/>
                <a:gd name="connsiteY27" fmla="*/ 380052 h 304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54647" h="3046523">
                  <a:moveTo>
                    <a:pt x="0" y="400261"/>
                  </a:moveTo>
                  <a:lnTo>
                    <a:pt x="0" y="3046523"/>
                  </a:lnTo>
                  <a:lnTo>
                    <a:pt x="84765" y="3046523"/>
                  </a:lnTo>
                  <a:lnTo>
                    <a:pt x="84818" y="400261"/>
                  </a:lnTo>
                  <a:lnTo>
                    <a:pt x="86777" y="368318"/>
                  </a:lnTo>
                  <a:lnTo>
                    <a:pt x="99173" y="307040"/>
                  </a:lnTo>
                  <a:lnTo>
                    <a:pt x="122661" y="250326"/>
                  </a:lnTo>
                  <a:lnTo>
                    <a:pt x="156588" y="199479"/>
                  </a:lnTo>
                  <a:lnTo>
                    <a:pt x="178119" y="177314"/>
                  </a:lnTo>
                  <a:lnTo>
                    <a:pt x="199650" y="156454"/>
                  </a:lnTo>
                  <a:lnTo>
                    <a:pt x="250541" y="122555"/>
                  </a:lnTo>
                  <a:lnTo>
                    <a:pt x="307305" y="97784"/>
                  </a:lnTo>
                  <a:lnTo>
                    <a:pt x="368635" y="85397"/>
                  </a:lnTo>
                  <a:lnTo>
                    <a:pt x="401910" y="84747"/>
                  </a:lnTo>
                  <a:lnTo>
                    <a:pt x="2054647" y="84747"/>
                  </a:lnTo>
                  <a:lnTo>
                    <a:pt x="2054647" y="0"/>
                  </a:lnTo>
                  <a:lnTo>
                    <a:pt x="401910" y="0"/>
                  </a:lnTo>
                  <a:lnTo>
                    <a:pt x="381031" y="0"/>
                  </a:lnTo>
                  <a:lnTo>
                    <a:pt x="339927" y="4564"/>
                  </a:lnTo>
                  <a:lnTo>
                    <a:pt x="281859" y="17602"/>
                  </a:lnTo>
                  <a:lnTo>
                    <a:pt x="210089" y="48240"/>
                  </a:lnTo>
                  <a:lnTo>
                    <a:pt x="145497" y="91265"/>
                  </a:lnTo>
                  <a:lnTo>
                    <a:pt x="118094" y="117341"/>
                  </a:lnTo>
                  <a:lnTo>
                    <a:pt x="91343" y="145372"/>
                  </a:lnTo>
                  <a:lnTo>
                    <a:pt x="48281" y="209909"/>
                  </a:lnTo>
                  <a:lnTo>
                    <a:pt x="18269" y="281617"/>
                  </a:lnTo>
                  <a:lnTo>
                    <a:pt x="5219" y="339634"/>
                  </a:lnTo>
                  <a:lnTo>
                    <a:pt x="1306" y="380052"/>
                  </a:lnTo>
                  <a:close/>
                </a:path>
              </a:pathLst>
            </a:custGeom>
            <a:grpFill/>
            <a:ln>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a:p>
          </p:txBody>
        </p:sp>
        <p:sp>
          <p:nvSpPr>
            <p:cNvPr id="20" name="Freeform 19"/>
            <p:cNvSpPr>
              <a:spLocks/>
            </p:cNvSpPr>
            <p:nvPr/>
          </p:nvSpPr>
          <p:spPr bwMode="auto">
            <a:xfrm rot="5400000" flipV="1">
              <a:off x="6096659" y="4391568"/>
              <a:ext cx="1303508" cy="1147838"/>
            </a:xfrm>
            <a:custGeom>
              <a:avLst/>
              <a:gdLst>
                <a:gd name="connsiteX0" fmla="*/ 0 w 1303508"/>
                <a:gd name="connsiteY0" fmla="*/ 400261 h 2804105"/>
                <a:gd name="connsiteX1" fmla="*/ 0 w 1303508"/>
                <a:gd name="connsiteY1" fmla="*/ 2804105 h 2804105"/>
                <a:gd name="connsiteX2" fmla="*/ 84770 w 1303508"/>
                <a:gd name="connsiteY2" fmla="*/ 2804105 h 2804105"/>
                <a:gd name="connsiteX3" fmla="*/ 84819 w 1303508"/>
                <a:gd name="connsiteY3" fmla="*/ 400261 h 2804105"/>
                <a:gd name="connsiteX4" fmla="*/ 86777 w 1303508"/>
                <a:gd name="connsiteY4" fmla="*/ 368318 h 2804105"/>
                <a:gd name="connsiteX5" fmla="*/ 99173 w 1303508"/>
                <a:gd name="connsiteY5" fmla="*/ 307040 h 2804105"/>
                <a:gd name="connsiteX6" fmla="*/ 122661 w 1303508"/>
                <a:gd name="connsiteY6" fmla="*/ 250326 h 2804105"/>
                <a:gd name="connsiteX7" fmla="*/ 156588 w 1303508"/>
                <a:gd name="connsiteY7" fmla="*/ 199479 h 2804105"/>
                <a:gd name="connsiteX8" fmla="*/ 178119 w 1303508"/>
                <a:gd name="connsiteY8" fmla="*/ 177314 h 2804105"/>
                <a:gd name="connsiteX9" fmla="*/ 199650 w 1303508"/>
                <a:gd name="connsiteY9" fmla="*/ 156454 h 2804105"/>
                <a:gd name="connsiteX10" fmla="*/ 250541 w 1303508"/>
                <a:gd name="connsiteY10" fmla="*/ 122555 h 2804105"/>
                <a:gd name="connsiteX11" fmla="*/ 307305 w 1303508"/>
                <a:gd name="connsiteY11" fmla="*/ 97784 h 2804105"/>
                <a:gd name="connsiteX12" fmla="*/ 368635 w 1303508"/>
                <a:gd name="connsiteY12" fmla="*/ 85397 h 2804105"/>
                <a:gd name="connsiteX13" fmla="*/ 401910 w 1303508"/>
                <a:gd name="connsiteY13" fmla="*/ 84747 h 2804105"/>
                <a:gd name="connsiteX14" fmla="*/ 1303508 w 1303508"/>
                <a:gd name="connsiteY14" fmla="*/ 84747 h 2804105"/>
                <a:gd name="connsiteX15" fmla="*/ 1303508 w 1303508"/>
                <a:gd name="connsiteY15" fmla="*/ 0 h 2804105"/>
                <a:gd name="connsiteX16" fmla="*/ 401910 w 1303508"/>
                <a:gd name="connsiteY16" fmla="*/ 0 h 2804105"/>
                <a:gd name="connsiteX17" fmla="*/ 381031 w 1303508"/>
                <a:gd name="connsiteY17" fmla="*/ 0 h 2804105"/>
                <a:gd name="connsiteX18" fmla="*/ 339927 w 1303508"/>
                <a:gd name="connsiteY18" fmla="*/ 4564 h 2804105"/>
                <a:gd name="connsiteX19" fmla="*/ 281859 w 1303508"/>
                <a:gd name="connsiteY19" fmla="*/ 17602 h 2804105"/>
                <a:gd name="connsiteX20" fmla="*/ 210090 w 1303508"/>
                <a:gd name="connsiteY20" fmla="*/ 48240 h 2804105"/>
                <a:gd name="connsiteX21" fmla="*/ 145497 w 1303508"/>
                <a:gd name="connsiteY21" fmla="*/ 91265 h 2804105"/>
                <a:gd name="connsiteX22" fmla="*/ 118094 w 1303508"/>
                <a:gd name="connsiteY22" fmla="*/ 117341 h 2804105"/>
                <a:gd name="connsiteX23" fmla="*/ 91343 w 1303508"/>
                <a:gd name="connsiteY23" fmla="*/ 145372 h 2804105"/>
                <a:gd name="connsiteX24" fmla="*/ 48281 w 1303508"/>
                <a:gd name="connsiteY24" fmla="*/ 209909 h 2804105"/>
                <a:gd name="connsiteX25" fmla="*/ 18269 w 1303508"/>
                <a:gd name="connsiteY25" fmla="*/ 281617 h 2804105"/>
                <a:gd name="connsiteX26" fmla="*/ 5220 w 1303508"/>
                <a:gd name="connsiteY26" fmla="*/ 339634 h 2804105"/>
                <a:gd name="connsiteX27" fmla="*/ 1306 w 1303508"/>
                <a:gd name="connsiteY27" fmla="*/ 380052 h 280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03508" h="2804105">
                  <a:moveTo>
                    <a:pt x="0" y="400261"/>
                  </a:moveTo>
                  <a:lnTo>
                    <a:pt x="0" y="2804105"/>
                  </a:lnTo>
                  <a:lnTo>
                    <a:pt x="84770" y="2804105"/>
                  </a:lnTo>
                  <a:lnTo>
                    <a:pt x="84819" y="400261"/>
                  </a:lnTo>
                  <a:lnTo>
                    <a:pt x="86777" y="368318"/>
                  </a:lnTo>
                  <a:lnTo>
                    <a:pt x="99173" y="307040"/>
                  </a:lnTo>
                  <a:lnTo>
                    <a:pt x="122661" y="250326"/>
                  </a:lnTo>
                  <a:lnTo>
                    <a:pt x="156588" y="199479"/>
                  </a:lnTo>
                  <a:lnTo>
                    <a:pt x="178119" y="177314"/>
                  </a:lnTo>
                  <a:lnTo>
                    <a:pt x="199650" y="156454"/>
                  </a:lnTo>
                  <a:lnTo>
                    <a:pt x="250541" y="122555"/>
                  </a:lnTo>
                  <a:lnTo>
                    <a:pt x="307305" y="97784"/>
                  </a:lnTo>
                  <a:lnTo>
                    <a:pt x="368635" y="85397"/>
                  </a:lnTo>
                  <a:lnTo>
                    <a:pt x="401910" y="84747"/>
                  </a:lnTo>
                  <a:lnTo>
                    <a:pt x="1303508" y="84747"/>
                  </a:lnTo>
                  <a:lnTo>
                    <a:pt x="1303508" y="0"/>
                  </a:lnTo>
                  <a:lnTo>
                    <a:pt x="401910" y="0"/>
                  </a:lnTo>
                  <a:lnTo>
                    <a:pt x="381031" y="0"/>
                  </a:lnTo>
                  <a:lnTo>
                    <a:pt x="339927" y="4564"/>
                  </a:lnTo>
                  <a:lnTo>
                    <a:pt x="281859" y="17602"/>
                  </a:lnTo>
                  <a:lnTo>
                    <a:pt x="210090" y="48240"/>
                  </a:lnTo>
                  <a:lnTo>
                    <a:pt x="145497" y="91265"/>
                  </a:lnTo>
                  <a:lnTo>
                    <a:pt x="118094" y="117341"/>
                  </a:lnTo>
                  <a:lnTo>
                    <a:pt x="91343" y="145372"/>
                  </a:lnTo>
                  <a:lnTo>
                    <a:pt x="48281" y="209909"/>
                  </a:lnTo>
                  <a:lnTo>
                    <a:pt x="18269" y="281617"/>
                  </a:lnTo>
                  <a:lnTo>
                    <a:pt x="5220" y="339634"/>
                  </a:lnTo>
                  <a:lnTo>
                    <a:pt x="1306" y="380052"/>
                  </a:lnTo>
                  <a:close/>
                </a:path>
              </a:pathLst>
            </a:custGeom>
            <a:grpFill/>
            <a:ln>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a:p>
          </p:txBody>
        </p:sp>
      </p:grpSp>
      <p:sp>
        <p:nvSpPr>
          <p:cNvPr id="21" name="TextBox 20"/>
          <p:cNvSpPr txBox="1"/>
          <p:nvPr/>
        </p:nvSpPr>
        <p:spPr>
          <a:xfrm>
            <a:off x="6935277" y="4397557"/>
            <a:ext cx="340158" cy="461665"/>
          </a:xfrm>
          <a:prstGeom prst="rect">
            <a:avLst/>
          </a:prstGeom>
          <a:noFill/>
        </p:spPr>
        <p:txBody>
          <a:bodyPr wrap="none" rtlCol="0">
            <a:spAutoFit/>
          </a:bodyPr>
          <a:lstStyle/>
          <a:p>
            <a:r>
              <a:rPr lang="en-US" sz="2400" b="1" dirty="0" smtClean="0">
                <a:solidFill>
                  <a:srgbClr val="002060"/>
                </a:solidFill>
              </a:rPr>
              <a:t>8</a:t>
            </a:r>
            <a:endParaRPr lang="en-US" sz="2400" b="1" dirty="0">
              <a:solidFill>
                <a:srgbClr val="002060"/>
              </a:solidFill>
            </a:endParaRPr>
          </a:p>
        </p:txBody>
      </p:sp>
      <p:grpSp>
        <p:nvGrpSpPr>
          <p:cNvPr id="22" name="Group 21"/>
          <p:cNvGrpSpPr/>
          <p:nvPr/>
        </p:nvGrpSpPr>
        <p:grpSpPr>
          <a:xfrm>
            <a:off x="6075800" y="5088187"/>
            <a:ext cx="1521689" cy="1290972"/>
            <a:chOff x="5344797" y="5015824"/>
            <a:chExt cx="1521689" cy="1290972"/>
          </a:xfrm>
        </p:grpSpPr>
        <p:sp>
          <p:nvSpPr>
            <p:cNvPr id="23" name="Rectangle 1005"/>
            <p:cNvSpPr>
              <a:spLocks noChangeArrowheads="1"/>
            </p:cNvSpPr>
            <p:nvPr/>
          </p:nvSpPr>
          <p:spPr bwMode="auto">
            <a:xfrm>
              <a:off x="5344797" y="5015824"/>
              <a:ext cx="1521689" cy="300708"/>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006"/>
            <p:cNvSpPr>
              <a:spLocks/>
            </p:cNvSpPr>
            <p:nvPr/>
          </p:nvSpPr>
          <p:spPr bwMode="auto">
            <a:xfrm>
              <a:off x="5414790" y="5316532"/>
              <a:ext cx="1379111" cy="990264"/>
            </a:xfrm>
            <a:custGeom>
              <a:avLst/>
              <a:gdLst>
                <a:gd name="T0" fmla="*/ 1713 w 2127"/>
                <a:gd name="T1" fmla="*/ 1529 h 1529"/>
                <a:gd name="T2" fmla="*/ 413 w 2127"/>
                <a:gd name="T3" fmla="*/ 1529 h 1529"/>
                <a:gd name="T4" fmla="*/ 0 w 2127"/>
                <a:gd name="T5" fmla="*/ 0 h 1529"/>
                <a:gd name="T6" fmla="*/ 2127 w 2127"/>
                <a:gd name="T7" fmla="*/ 0 h 1529"/>
                <a:gd name="T8" fmla="*/ 1713 w 2127"/>
                <a:gd name="T9" fmla="*/ 1529 h 1529"/>
              </a:gdLst>
              <a:ahLst/>
              <a:cxnLst>
                <a:cxn ang="0">
                  <a:pos x="T0" y="T1"/>
                </a:cxn>
                <a:cxn ang="0">
                  <a:pos x="T2" y="T3"/>
                </a:cxn>
                <a:cxn ang="0">
                  <a:pos x="T4" y="T5"/>
                </a:cxn>
                <a:cxn ang="0">
                  <a:pos x="T6" y="T7"/>
                </a:cxn>
                <a:cxn ang="0">
                  <a:pos x="T8" y="T9"/>
                </a:cxn>
              </a:cxnLst>
              <a:rect l="0" t="0" r="r" b="b"/>
              <a:pathLst>
                <a:path w="2127" h="1529">
                  <a:moveTo>
                    <a:pt x="1713" y="1529"/>
                  </a:moveTo>
                  <a:lnTo>
                    <a:pt x="413" y="1529"/>
                  </a:lnTo>
                  <a:lnTo>
                    <a:pt x="0" y="0"/>
                  </a:lnTo>
                  <a:lnTo>
                    <a:pt x="2127" y="0"/>
                  </a:lnTo>
                  <a:lnTo>
                    <a:pt x="1713" y="1529"/>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1007"/>
            <p:cNvSpPr>
              <a:spLocks noChangeArrowheads="1"/>
            </p:cNvSpPr>
            <p:nvPr/>
          </p:nvSpPr>
          <p:spPr bwMode="auto">
            <a:xfrm>
              <a:off x="6104346" y="5015824"/>
              <a:ext cx="762140" cy="300708"/>
            </a:xfrm>
            <a:prstGeom prst="rect">
              <a:avLst/>
            </a:prstGeom>
            <a:solidFill>
              <a:schemeClr val="bg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08"/>
            <p:cNvSpPr>
              <a:spLocks/>
            </p:cNvSpPr>
            <p:nvPr/>
          </p:nvSpPr>
          <p:spPr bwMode="auto">
            <a:xfrm>
              <a:off x="6104346" y="5316532"/>
              <a:ext cx="689555" cy="990264"/>
            </a:xfrm>
            <a:custGeom>
              <a:avLst/>
              <a:gdLst>
                <a:gd name="T0" fmla="*/ 650 w 1064"/>
                <a:gd name="T1" fmla="*/ 1529 h 1529"/>
                <a:gd name="T2" fmla="*/ 0 w 1064"/>
                <a:gd name="T3" fmla="*/ 1529 h 1529"/>
                <a:gd name="T4" fmla="*/ 0 w 1064"/>
                <a:gd name="T5" fmla="*/ 0 h 1529"/>
                <a:gd name="T6" fmla="*/ 1064 w 1064"/>
                <a:gd name="T7" fmla="*/ 0 h 1529"/>
                <a:gd name="T8" fmla="*/ 1057 w 1064"/>
                <a:gd name="T9" fmla="*/ 26 h 1529"/>
                <a:gd name="T10" fmla="*/ 1049 w 1064"/>
                <a:gd name="T11" fmla="*/ 54 h 1529"/>
                <a:gd name="T12" fmla="*/ 1042 w 1064"/>
                <a:gd name="T13" fmla="*/ 81 h 1529"/>
                <a:gd name="T14" fmla="*/ 1035 w 1064"/>
                <a:gd name="T15" fmla="*/ 108 h 1529"/>
                <a:gd name="T16" fmla="*/ 650 w 1064"/>
                <a:gd name="T17" fmla="*/ 1529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4" h="1529">
                  <a:moveTo>
                    <a:pt x="650" y="1529"/>
                  </a:moveTo>
                  <a:lnTo>
                    <a:pt x="0" y="1529"/>
                  </a:lnTo>
                  <a:lnTo>
                    <a:pt x="0" y="0"/>
                  </a:lnTo>
                  <a:lnTo>
                    <a:pt x="1064" y="0"/>
                  </a:lnTo>
                  <a:lnTo>
                    <a:pt x="1057" y="26"/>
                  </a:lnTo>
                  <a:lnTo>
                    <a:pt x="1049" y="54"/>
                  </a:lnTo>
                  <a:lnTo>
                    <a:pt x="1042" y="81"/>
                  </a:lnTo>
                  <a:lnTo>
                    <a:pt x="1035" y="108"/>
                  </a:lnTo>
                  <a:lnTo>
                    <a:pt x="650" y="1529"/>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26"/>
          <p:cNvGrpSpPr/>
          <p:nvPr/>
        </p:nvGrpSpPr>
        <p:grpSpPr>
          <a:xfrm>
            <a:off x="1608463" y="1211858"/>
            <a:ext cx="4126105" cy="3047744"/>
            <a:chOff x="-1112453" y="1139495"/>
            <a:chExt cx="4126105" cy="3047744"/>
          </a:xfrm>
        </p:grpSpPr>
        <p:sp>
          <p:nvSpPr>
            <p:cNvPr id="28" name="Freeform 405"/>
            <p:cNvSpPr>
              <a:spLocks/>
            </p:cNvSpPr>
            <p:nvPr/>
          </p:nvSpPr>
          <p:spPr bwMode="auto">
            <a:xfrm>
              <a:off x="-1112453" y="1139495"/>
              <a:ext cx="4121605" cy="755954"/>
            </a:xfrm>
            <a:custGeom>
              <a:avLst/>
              <a:gdLst>
                <a:gd name="T0" fmla="*/ 2761 w 3359"/>
                <a:gd name="T1" fmla="*/ 0 h 1899"/>
                <a:gd name="T2" fmla="*/ 0 w 3359"/>
                <a:gd name="T3" fmla="*/ 0 h 1899"/>
                <a:gd name="T4" fmla="*/ 0 w 3359"/>
                <a:gd name="T5" fmla="*/ 1300 h 1899"/>
                <a:gd name="T6" fmla="*/ 0 w 3359"/>
                <a:gd name="T7" fmla="*/ 1332 h 1899"/>
                <a:gd name="T8" fmla="*/ 6 w 3359"/>
                <a:gd name="T9" fmla="*/ 1391 h 1899"/>
                <a:gd name="T10" fmla="*/ 26 w 3359"/>
                <a:gd name="T11" fmla="*/ 1479 h 1899"/>
                <a:gd name="T12" fmla="*/ 71 w 3359"/>
                <a:gd name="T13" fmla="*/ 1587 h 1899"/>
                <a:gd name="T14" fmla="*/ 136 w 3359"/>
                <a:gd name="T15" fmla="*/ 1681 h 1899"/>
                <a:gd name="T16" fmla="*/ 216 w 3359"/>
                <a:gd name="T17" fmla="*/ 1763 h 1899"/>
                <a:gd name="T18" fmla="*/ 312 w 3359"/>
                <a:gd name="T19" fmla="*/ 1828 h 1899"/>
                <a:gd name="T20" fmla="*/ 420 w 3359"/>
                <a:gd name="T21" fmla="*/ 1873 h 1899"/>
                <a:gd name="T22" fmla="*/ 507 w 3359"/>
                <a:gd name="T23" fmla="*/ 1893 h 1899"/>
                <a:gd name="T24" fmla="*/ 568 w 3359"/>
                <a:gd name="T25" fmla="*/ 1899 h 1899"/>
                <a:gd name="T26" fmla="*/ 599 w 3359"/>
                <a:gd name="T27" fmla="*/ 1899 h 1899"/>
                <a:gd name="T28" fmla="*/ 3359 w 3359"/>
                <a:gd name="T29" fmla="*/ 1899 h 1899"/>
                <a:gd name="T30" fmla="*/ 3359 w 3359"/>
                <a:gd name="T31" fmla="*/ 599 h 1899"/>
                <a:gd name="T32" fmla="*/ 3359 w 3359"/>
                <a:gd name="T33" fmla="*/ 569 h 1899"/>
                <a:gd name="T34" fmla="*/ 3353 w 3359"/>
                <a:gd name="T35" fmla="*/ 508 h 1899"/>
                <a:gd name="T36" fmla="*/ 3334 w 3359"/>
                <a:gd name="T37" fmla="*/ 422 h 1899"/>
                <a:gd name="T38" fmla="*/ 3288 w 3359"/>
                <a:gd name="T39" fmla="*/ 314 h 1899"/>
                <a:gd name="T40" fmla="*/ 3223 w 3359"/>
                <a:gd name="T41" fmla="*/ 218 h 1899"/>
                <a:gd name="T42" fmla="*/ 3143 w 3359"/>
                <a:gd name="T43" fmla="*/ 136 h 1899"/>
                <a:gd name="T44" fmla="*/ 3047 w 3359"/>
                <a:gd name="T45" fmla="*/ 72 h 1899"/>
                <a:gd name="T46" fmla="*/ 2939 w 3359"/>
                <a:gd name="T47" fmla="*/ 26 h 1899"/>
                <a:gd name="T48" fmla="*/ 2851 w 3359"/>
                <a:gd name="T49" fmla="*/ 7 h 1899"/>
                <a:gd name="T50" fmla="*/ 2792 w 3359"/>
                <a:gd name="T51" fmla="*/ 2 h 1899"/>
                <a:gd name="T52" fmla="*/ 2761 w 3359"/>
                <a:gd name="T53" fmla="*/ 0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59" h="1899">
                  <a:moveTo>
                    <a:pt x="2761" y="0"/>
                  </a:moveTo>
                  <a:lnTo>
                    <a:pt x="0" y="0"/>
                  </a:lnTo>
                  <a:lnTo>
                    <a:pt x="0" y="1300"/>
                  </a:lnTo>
                  <a:lnTo>
                    <a:pt x="0" y="1332"/>
                  </a:lnTo>
                  <a:lnTo>
                    <a:pt x="6" y="1391"/>
                  </a:lnTo>
                  <a:lnTo>
                    <a:pt x="26" y="1479"/>
                  </a:lnTo>
                  <a:lnTo>
                    <a:pt x="71" y="1587"/>
                  </a:lnTo>
                  <a:lnTo>
                    <a:pt x="136" y="1681"/>
                  </a:lnTo>
                  <a:lnTo>
                    <a:pt x="216" y="1763"/>
                  </a:lnTo>
                  <a:lnTo>
                    <a:pt x="312" y="1828"/>
                  </a:lnTo>
                  <a:lnTo>
                    <a:pt x="420" y="1873"/>
                  </a:lnTo>
                  <a:lnTo>
                    <a:pt x="507" y="1893"/>
                  </a:lnTo>
                  <a:lnTo>
                    <a:pt x="568" y="1899"/>
                  </a:lnTo>
                  <a:lnTo>
                    <a:pt x="599" y="1899"/>
                  </a:lnTo>
                  <a:lnTo>
                    <a:pt x="3359" y="1899"/>
                  </a:lnTo>
                  <a:lnTo>
                    <a:pt x="3359" y="599"/>
                  </a:lnTo>
                  <a:lnTo>
                    <a:pt x="3359" y="569"/>
                  </a:lnTo>
                  <a:lnTo>
                    <a:pt x="3353" y="508"/>
                  </a:lnTo>
                  <a:lnTo>
                    <a:pt x="3334" y="422"/>
                  </a:lnTo>
                  <a:lnTo>
                    <a:pt x="3288" y="314"/>
                  </a:lnTo>
                  <a:lnTo>
                    <a:pt x="3223" y="218"/>
                  </a:lnTo>
                  <a:lnTo>
                    <a:pt x="3143" y="136"/>
                  </a:lnTo>
                  <a:lnTo>
                    <a:pt x="3047" y="72"/>
                  </a:lnTo>
                  <a:lnTo>
                    <a:pt x="2939" y="26"/>
                  </a:lnTo>
                  <a:lnTo>
                    <a:pt x="2851" y="7"/>
                  </a:lnTo>
                  <a:lnTo>
                    <a:pt x="2792" y="2"/>
                  </a:lnTo>
                  <a:lnTo>
                    <a:pt x="2761" y="0"/>
                  </a:lnTo>
                  <a:close/>
                </a:path>
              </a:pathLst>
            </a:custGeom>
            <a:solidFill>
              <a:srgbClr val="3B6F14">
                <a:alpha val="61176"/>
              </a:srgbClr>
            </a:solidFill>
            <a:ln>
              <a:noFill/>
            </a:ln>
          </p:spPr>
          <p:txBody>
            <a:bodyPr vert="horz" wrap="square" lIns="91440" tIns="45720" rIns="91440" bIns="45720" numCol="1" anchor="ctr" anchorCtr="0" compatLnSpc="1">
              <a:prstTxWarp prst="textNoShape">
                <a:avLst/>
              </a:prstTxWarp>
            </a:bodyPr>
            <a:lstStyle/>
            <a:p>
              <a:pPr algn="ctr"/>
              <a:r>
                <a:rPr lang="ka-GE" sz="1200" dirty="0" smtClean="0">
                  <a:solidFill>
                    <a:srgbClr val="002060"/>
                  </a:solidFill>
                  <a:latin typeface="BPG Banner ExtraSquare Caps" panose="02060504020202060204" pitchFamily="18" charset="0"/>
                </a:rPr>
                <a:t>სოფლის </a:t>
              </a:r>
              <a:r>
                <a:rPr lang="ka-GE" sz="1200" dirty="0">
                  <a:solidFill>
                    <a:srgbClr val="002060"/>
                  </a:solidFill>
                  <a:latin typeface="BPG Banner ExtraSquare Caps" panose="02060504020202060204" pitchFamily="18" charset="0"/>
                </a:rPr>
                <a:t>ექიმის პროგრამის მართვა-კოორდინაცია ჩაიბარა</a:t>
              </a:r>
              <a:r>
                <a:rPr lang="en-US" sz="1200" dirty="0">
                  <a:solidFill>
                    <a:srgbClr val="002060"/>
                  </a:solidFill>
                  <a:latin typeface="BPG Banner ExtraSquare Caps" panose="02060504020202060204" pitchFamily="18" charset="0"/>
                </a:rPr>
                <a:t> - </a:t>
              </a:r>
              <a:r>
                <a:rPr lang="ka-GE" sz="1200" dirty="0" smtClean="0">
                  <a:solidFill>
                    <a:srgbClr val="002060"/>
                  </a:solidFill>
                  <a:latin typeface="BPG Banner ExtraSquare Caps" panose="02060504020202060204" pitchFamily="18" charset="0"/>
                </a:rPr>
                <a:t>სსიპ </a:t>
              </a:r>
              <a:r>
                <a:rPr lang="en-US" sz="1200" dirty="0" err="1">
                  <a:solidFill>
                    <a:srgbClr val="002060"/>
                  </a:solidFill>
                  <a:latin typeface="BPG Banner ExtraSquare Caps" panose="02060504020202060204" pitchFamily="18" charset="0"/>
                </a:rPr>
                <a:t>საგანგებო</a:t>
              </a:r>
              <a:r>
                <a:rPr lang="en-US" sz="1200" dirty="0">
                  <a:solidFill>
                    <a:srgbClr val="002060"/>
                  </a:solidFill>
                  <a:latin typeface="BPG Banner ExtraSquare Caps" panose="02060504020202060204" pitchFamily="18" charset="0"/>
                </a:rPr>
                <a:t> </a:t>
              </a:r>
              <a:r>
                <a:rPr lang="en-US" sz="1200" dirty="0" err="1">
                  <a:solidFill>
                    <a:srgbClr val="002060"/>
                  </a:solidFill>
                  <a:latin typeface="BPG Banner ExtraSquare Caps" panose="02060504020202060204" pitchFamily="18" charset="0"/>
                </a:rPr>
                <a:t>სიტუაციების</a:t>
              </a:r>
              <a:r>
                <a:rPr lang="en-US" sz="1200" dirty="0">
                  <a:solidFill>
                    <a:srgbClr val="002060"/>
                  </a:solidFill>
                  <a:latin typeface="BPG Banner ExtraSquare Caps" panose="02060504020202060204" pitchFamily="18" charset="0"/>
                </a:rPr>
                <a:t> </a:t>
              </a:r>
              <a:r>
                <a:rPr lang="en-US" sz="1200" dirty="0" err="1">
                  <a:solidFill>
                    <a:srgbClr val="002060"/>
                  </a:solidFill>
                  <a:latin typeface="BPG Banner ExtraSquare Caps" panose="02060504020202060204" pitchFamily="18" charset="0"/>
                </a:rPr>
                <a:t>კოორდინაციისა</a:t>
              </a:r>
              <a:r>
                <a:rPr lang="en-US" sz="1200" dirty="0">
                  <a:solidFill>
                    <a:srgbClr val="002060"/>
                  </a:solidFill>
                  <a:latin typeface="BPG Banner ExtraSquare Caps" panose="02060504020202060204" pitchFamily="18" charset="0"/>
                </a:rPr>
                <a:t> </a:t>
              </a:r>
              <a:r>
                <a:rPr lang="en-US" sz="1200" dirty="0" err="1">
                  <a:solidFill>
                    <a:srgbClr val="002060"/>
                  </a:solidFill>
                  <a:latin typeface="BPG Banner ExtraSquare Caps" panose="02060504020202060204" pitchFamily="18" charset="0"/>
                </a:rPr>
                <a:t>და</a:t>
              </a:r>
              <a:r>
                <a:rPr lang="en-US" sz="1200" dirty="0">
                  <a:solidFill>
                    <a:srgbClr val="002060"/>
                  </a:solidFill>
                  <a:latin typeface="BPG Banner ExtraSquare Caps" panose="02060504020202060204" pitchFamily="18" charset="0"/>
                </a:rPr>
                <a:t> </a:t>
              </a:r>
              <a:r>
                <a:rPr lang="en-US" sz="1200" dirty="0" err="1">
                  <a:solidFill>
                    <a:srgbClr val="002060"/>
                  </a:solidFill>
                  <a:latin typeface="BPG Banner ExtraSquare Caps" panose="02060504020202060204" pitchFamily="18" charset="0"/>
                </a:rPr>
                <a:t>გადაუდებელი</a:t>
              </a:r>
              <a:r>
                <a:rPr lang="en-US" sz="1200" dirty="0">
                  <a:solidFill>
                    <a:srgbClr val="002060"/>
                  </a:solidFill>
                  <a:latin typeface="BPG Banner ExtraSquare Caps" panose="02060504020202060204" pitchFamily="18" charset="0"/>
                </a:rPr>
                <a:t> </a:t>
              </a:r>
              <a:r>
                <a:rPr lang="en-US" sz="1200" dirty="0" err="1">
                  <a:solidFill>
                    <a:srgbClr val="002060"/>
                  </a:solidFill>
                  <a:latin typeface="BPG Banner ExtraSquare Caps" panose="02060504020202060204" pitchFamily="18" charset="0"/>
                </a:rPr>
                <a:t>დახმარების</a:t>
              </a:r>
              <a:r>
                <a:rPr lang="en-US" sz="1200" dirty="0">
                  <a:solidFill>
                    <a:srgbClr val="002060"/>
                  </a:solidFill>
                  <a:latin typeface="BPG Banner ExtraSquare Caps" panose="02060504020202060204" pitchFamily="18" charset="0"/>
                </a:rPr>
                <a:t> </a:t>
              </a:r>
              <a:r>
                <a:rPr lang="ka-GE" sz="1200" dirty="0">
                  <a:solidFill>
                    <a:srgbClr val="002060"/>
                  </a:solidFill>
                  <a:latin typeface="BPG Banner ExtraSquare Caps" panose="02060504020202060204" pitchFamily="18" charset="0"/>
                </a:rPr>
                <a:t>ცენტრმა </a:t>
              </a:r>
              <a:endParaRPr lang="en-US" sz="1200" dirty="0">
                <a:solidFill>
                  <a:srgbClr val="002060"/>
                </a:solidFill>
                <a:latin typeface="BPG Banner ExtraSquare Caps" panose="02060504020202060204" pitchFamily="18" charset="0"/>
              </a:endParaRPr>
            </a:p>
          </p:txBody>
        </p:sp>
        <p:sp>
          <p:nvSpPr>
            <p:cNvPr id="29" name="Freeform 405"/>
            <p:cNvSpPr>
              <a:spLocks/>
            </p:cNvSpPr>
            <p:nvPr/>
          </p:nvSpPr>
          <p:spPr bwMode="auto">
            <a:xfrm>
              <a:off x="-561610" y="2030795"/>
              <a:ext cx="3570761" cy="673158"/>
            </a:xfrm>
            <a:custGeom>
              <a:avLst/>
              <a:gdLst>
                <a:gd name="T0" fmla="*/ 2761 w 3359"/>
                <a:gd name="T1" fmla="*/ 0 h 1899"/>
                <a:gd name="T2" fmla="*/ 0 w 3359"/>
                <a:gd name="T3" fmla="*/ 0 h 1899"/>
                <a:gd name="T4" fmla="*/ 0 w 3359"/>
                <a:gd name="T5" fmla="*/ 1300 h 1899"/>
                <a:gd name="T6" fmla="*/ 0 w 3359"/>
                <a:gd name="T7" fmla="*/ 1332 h 1899"/>
                <a:gd name="T8" fmla="*/ 6 w 3359"/>
                <a:gd name="T9" fmla="*/ 1391 h 1899"/>
                <a:gd name="T10" fmla="*/ 26 w 3359"/>
                <a:gd name="T11" fmla="*/ 1479 h 1899"/>
                <a:gd name="T12" fmla="*/ 71 w 3359"/>
                <a:gd name="T13" fmla="*/ 1587 h 1899"/>
                <a:gd name="T14" fmla="*/ 136 w 3359"/>
                <a:gd name="T15" fmla="*/ 1681 h 1899"/>
                <a:gd name="T16" fmla="*/ 216 w 3359"/>
                <a:gd name="T17" fmla="*/ 1763 h 1899"/>
                <a:gd name="T18" fmla="*/ 312 w 3359"/>
                <a:gd name="T19" fmla="*/ 1828 h 1899"/>
                <a:gd name="T20" fmla="*/ 420 w 3359"/>
                <a:gd name="T21" fmla="*/ 1873 h 1899"/>
                <a:gd name="T22" fmla="*/ 507 w 3359"/>
                <a:gd name="T23" fmla="*/ 1893 h 1899"/>
                <a:gd name="T24" fmla="*/ 568 w 3359"/>
                <a:gd name="T25" fmla="*/ 1899 h 1899"/>
                <a:gd name="T26" fmla="*/ 599 w 3359"/>
                <a:gd name="T27" fmla="*/ 1899 h 1899"/>
                <a:gd name="T28" fmla="*/ 3359 w 3359"/>
                <a:gd name="T29" fmla="*/ 1899 h 1899"/>
                <a:gd name="T30" fmla="*/ 3359 w 3359"/>
                <a:gd name="T31" fmla="*/ 599 h 1899"/>
                <a:gd name="T32" fmla="*/ 3359 w 3359"/>
                <a:gd name="T33" fmla="*/ 569 h 1899"/>
                <a:gd name="T34" fmla="*/ 3353 w 3359"/>
                <a:gd name="T35" fmla="*/ 508 h 1899"/>
                <a:gd name="T36" fmla="*/ 3334 w 3359"/>
                <a:gd name="T37" fmla="*/ 422 h 1899"/>
                <a:gd name="T38" fmla="*/ 3288 w 3359"/>
                <a:gd name="T39" fmla="*/ 314 h 1899"/>
                <a:gd name="T40" fmla="*/ 3223 w 3359"/>
                <a:gd name="T41" fmla="*/ 218 h 1899"/>
                <a:gd name="T42" fmla="*/ 3143 w 3359"/>
                <a:gd name="T43" fmla="*/ 136 h 1899"/>
                <a:gd name="T44" fmla="*/ 3047 w 3359"/>
                <a:gd name="T45" fmla="*/ 72 h 1899"/>
                <a:gd name="T46" fmla="*/ 2939 w 3359"/>
                <a:gd name="T47" fmla="*/ 26 h 1899"/>
                <a:gd name="T48" fmla="*/ 2851 w 3359"/>
                <a:gd name="T49" fmla="*/ 7 h 1899"/>
                <a:gd name="T50" fmla="*/ 2792 w 3359"/>
                <a:gd name="T51" fmla="*/ 2 h 1899"/>
                <a:gd name="T52" fmla="*/ 2761 w 3359"/>
                <a:gd name="T53" fmla="*/ 0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59" h="1899">
                  <a:moveTo>
                    <a:pt x="2761" y="0"/>
                  </a:moveTo>
                  <a:lnTo>
                    <a:pt x="0" y="0"/>
                  </a:lnTo>
                  <a:lnTo>
                    <a:pt x="0" y="1300"/>
                  </a:lnTo>
                  <a:lnTo>
                    <a:pt x="0" y="1332"/>
                  </a:lnTo>
                  <a:lnTo>
                    <a:pt x="6" y="1391"/>
                  </a:lnTo>
                  <a:lnTo>
                    <a:pt x="26" y="1479"/>
                  </a:lnTo>
                  <a:lnTo>
                    <a:pt x="71" y="1587"/>
                  </a:lnTo>
                  <a:lnTo>
                    <a:pt x="136" y="1681"/>
                  </a:lnTo>
                  <a:lnTo>
                    <a:pt x="216" y="1763"/>
                  </a:lnTo>
                  <a:lnTo>
                    <a:pt x="312" y="1828"/>
                  </a:lnTo>
                  <a:lnTo>
                    <a:pt x="420" y="1873"/>
                  </a:lnTo>
                  <a:lnTo>
                    <a:pt x="507" y="1893"/>
                  </a:lnTo>
                  <a:lnTo>
                    <a:pt x="568" y="1899"/>
                  </a:lnTo>
                  <a:lnTo>
                    <a:pt x="599" y="1899"/>
                  </a:lnTo>
                  <a:lnTo>
                    <a:pt x="3359" y="1899"/>
                  </a:lnTo>
                  <a:lnTo>
                    <a:pt x="3359" y="599"/>
                  </a:lnTo>
                  <a:lnTo>
                    <a:pt x="3359" y="569"/>
                  </a:lnTo>
                  <a:lnTo>
                    <a:pt x="3353" y="508"/>
                  </a:lnTo>
                  <a:lnTo>
                    <a:pt x="3334" y="422"/>
                  </a:lnTo>
                  <a:lnTo>
                    <a:pt x="3288" y="314"/>
                  </a:lnTo>
                  <a:lnTo>
                    <a:pt x="3223" y="218"/>
                  </a:lnTo>
                  <a:lnTo>
                    <a:pt x="3143" y="136"/>
                  </a:lnTo>
                  <a:lnTo>
                    <a:pt x="3047" y="72"/>
                  </a:lnTo>
                  <a:lnTo>
                    <a:pt x="2939" y="26"/>
                  </a:lnTo>
                  <a:lnTo>
                    <a:pt x="2851" y="7"/>
                  </a:lnTo>
                  <a:lnTo>
                    <a:pt x="2792" y="2"/>
                  </a:lnTo>
                  <a:lnTo>
                    <a:pt x="2761" y="0"/>
                  </a:lnTo>
                  <a:close/>
                </a:path>
              </a:pathLst>
            </a:custGeom>
            <a:solidFill>
              <a:srgbClr val="7B9F3C"/>
            </a:solidFill>
            <a:ln>
              <a:noFill/>
            </a:ln>
          </p:spPr>
          <p:txBody>
            <a:bodyPr vert="horz" wrap="square" lIns="91440" tIns="45720" rIns="91440" bIns="45720" numCol="1" anchor="ctr" anchorCtr="0" compatLnSpc="1">
              <a:prstTxWarp prst="textNoShape">
                <a:avLst/>
              </a:prstTxWarp>
            </a:bodyPr>
            <a:lstStyle/>
            <a:p>
              <a:pPr algn="ctr"/>
              <a:r>
                <a:rPr lang="en-US" sz="1200" dirty="0" err="1">
                  <a:solidFill>
                    <a:srgbClr val="002060"/>
                  </a:solidFill>
                  <a:latin typeface="BPG Banner ExtraSquare Caps" panose="02060504020202060204" pitchFamily="18" charset="0"/>
                </a:rPr>
                <a:t>სოფლის</a:t>
              </a:r>
              <a:r>
                <a:rPr lang="en-US" sz="1200" dirty="0">
                  <a:solidFill>
                    <a:srgbClr val="002060"/>
                  </a:solidFill>
                  <a:latin typeface="BPG Banner ExtraSquare Caps" panose="02060504020202060204" pitchFamily="18" charset="0"/>
                </a:rPr>
                <a:t> </a:t>
              </a:r>
              <a:r>
                <a:rPr lang="en-US" sz="1200" dirty="0" err="1">
                  <a:solidFill>
                    <a:srgbClr val="002060"/>
                  </a:solidFill>
                  <a:latin typeface="BPG Banner ExtraSquare Caps" panose="02060504020202060204" pitchFamily="18" charset="0"/>
                </a:rPr>
                <a:t>ექიმი</a:t>
              </a:r>
              <a:r>
                <a:rPr lang="ka-GE" sz="1200" dirty="0">
                  <a:solidFill>
                    <a:srgbClr val="002060"/>
                  </a:solidFill>
                  <a:latin typeface="BPG Banner ExtraSquare Caps" panose="02060504020202060204" pitchFamily="18" charset="0"/>
                </a:rPr>
                <a:t>ს</a:t>
              </a:r>
              <a:r>
                <a:rPr lang="en-US" sz="1200" dirty="0">
                  <a:solidFill>
                    <a:srgbClr val="002060"/>
                  </a:solidFill>
                  <a:latin typeface="BPG Banner ExtraSquare Caps" panose="02060504020202060204" pitchFamily="18" charset="0"/>
                </a:rPr>
                <a:t>, </a:t>
              </a:r>
              <a:r>
                <a:rPr lang="en-US" sz="1200" dirty="0" err="1">
                  <a:solidFill>
                    <a:srgbClr val="002060"/>
                  </a:solidFill>
                  <a:latin typeface="BPG Banner ExtraSquare Caps" panose="02060504020202060204" pitchFamily="18" charset="0"/>
                </a:rPr>
                <a:t>სოფლის</a:t>
              </a:r>
              <a:r>
                <a:rPr lang="en-US" sz="1200" dirty="0">
                  <a:solidFill>
                    <a:srgbClr val="002060"/>
                  </a:solidFill>
                  <a:latin typeface="BPG Banner ExtraSquare Caps" panose="02060504020202060204" pitchFamily="18" charset="0"/>
                </a:rPr>
                <a:t> </a:t>
              </a:r>
              <a:r>
                <a:rPr lang="en-US" sz="1200" dirty="0" err="1">
                  <a:solidFill>
                    <a:srgbClr val="002060"/>
                  </a:solidFill>
                  <a:latin typeface="BPG Banner ExtraSquare Caps" panose="02060504020202060204" pitchFamily="18" charset="0"/>
                </a:rPr>
                <a:t>ექთნ</a:t>
              </a:r>
              <a:r>
                <a:rPr lang="ka-GE" sz="1200" dirty="0">
                  <a:solidFill>
                    <a:srgbClr val="002060"/>
                  </a:solidFill>
                  <a:latin typeface="BPG Banner ExtraSquare Caps" panose="02060504020202060204" pitchFamily="18" charset="0"/>
                </a:rPr>
                <a:t>ის სტატუსი - </a:t>
              </a:r>
              <a:r>
                <a:rPr lang="x-none" sz="1200" dirty="0">
                  <a:solidFill>
                    <a:srgbClr val="002060"/>
                  </a:solidFill>
                  <a:latin typeface="BPG Banner ExtraSquare Caps" panose="02060504020202060204" pitchFamily="18" charset="0"/>
                </a:rPr>
                <a:t>მიკ­რო ბიზნესის სტატუსის მქონე ფიზიკური პირი </a:t>
              </a:r>
              <a:endParaRPr lang="en-US" sz="1200" dirty="0">
                <a:solidFill>
                  <a:srgbClr val="002060"/>
                </a:solidFill>
                <a:latin typeface="BPG Banner ExtraSquare Caps" panose="02060504020202060204" pitchFamily="18" charset="0"/>
              </a:endParaRPr>
            </a:p>
          </p:txBody>
        </p:sp>
        <p:sp>
          <p:nvSpPr>
            <p:cNvPr id="30" name="Freeform 405"/>
            <p:cNvSpPr>
              <a:spLocks/>
            </p:cNvSpPr>
            <p:nvPr/>
          </p:nvSpPr>
          <p:spPr bwMode="auto">
            <a:xfrm>
              <a:off x="-223168" y="2879688"/>
              <a:ext cx="3227651" cy="682905"/>
            </a:xfrm>
            <a:custGeom>
              <a:avLst/>
              <a:gdLst>
                <a:gd name="T0" fmla="*/ 2761 w 3359"/>
                <a:gd name="T1" fmla="*/ 0 h 1899"/>
                <a:gd name="T2" fmla="*/ 0 w 3359"/>
                <a:gd name="T3" fmla="*/ 0 h 1899"/>
                <a:gd name="T4" fmla="*/ 0 w 3359"/>
                <a:gd name="T5" fmla="*/ 1300 h 1899"/>
                <a:gd name="T6" fmla="*/ 0 w 3359"/>
                <a:gd name="T7" fmla="*/ 1332 h 1899"/>
                <a:gd name="T8" fmla="*/ 6 w 3359"/>
                <a:gd name="T9" fmla="*/ 1391 h 1899"/>
                <a:gd name="T10" fmla="*/ 26 w 3359"/>
                <a:gd name="T11" fmla="*/ 1479 h 1899"/>
                <a:gd name="T12" fmla="*/ 71 w 3359"/>
                <a:gd name="T13" fmla="*/ 1587 h 1899"/>
                <a:gd name="T14" fmla="*/ 136 w 3359"/>
                <a:gd name="T15" fmla="*/ 1681 h 1899"/>
                <a:gd name="T16" fmla="*/ 216 w 3359"/>
                <a:gd name="T17" fmla="*/ 1763 h 1899"/>
                <a:gd name="T18" fmla="*/ 312 w 3359"/>
                <a:gd name="T19" fmla="*/ 1828 h 1899"/>
                <a:gd name="T20" fmla="*/ 420 w 3359"/>
                <a:gd name="T21" fmla="*/ 1873 h 1899"/>
                <a:gd name="T22" fmla="*/ 507 w 3359"/>
                <a:gd name="T23" fmla="*/ 1893 h 1899"/>
                <a:gd name="T24" fmla="*/ 568 w 3359"/>
                <a:gd name="T25" fmla="*/ 1899 h 1899"/>
                <a:gd name="T26" fmla="*/ 599 w 3359"/>
                <a:gd name="T27" fmla="*/ 1899 h 1899"/>
                <a:gd name="T28" fmla="*/ 3359 w 3359"/>
                <a:gd name="T29" fmla="*/ 1899 h 1899"/>
                <a:gd name="T30" fmla="*/ 3359 w 3359"/>
                <a:gd name="T31" fmla="*/ 599 h 1899"/>
                <a:gd name="T32" fmla="*/ 3359 w 3359"/>
                <a:gd name="T33" fmla="*/ 569 h 1899"/>
                <a:gd name="T34" fmla="*/ 3353 w 3359"/>
                <a:gd name="T35" fmla="*/ 508 h 1899"/>
                <a:gd name="T36" fmla="*/ 3334 w 3359"/>
                <a:gd name="T37" fmla="*/ 422 h 1899"/>
                <a:gd name="T38" fmla="*/ 3288 w 3359"/>
                <a:gd name="T39" fmla="*/ 314 h 1899"/>
                <a:gd name="T40" fmla="*/ 3223 w 3359"/>
                <a:gd name="T41" fmla="*/ 218 h 1899"/>
                <a:gd name="T42" fmla="*/ 3143 w 3359"/>
                <a:gd name="T43" fmla="*/ 136 h 1899"/>
                <a:gd name="T44" fmla="*/ 3047 w 3359"/>
                <a:gd name="T45" fmla="*/ 72 h 1899"/>
                <a:gd name="T46" fmla="*/ 2939 w 3359"/>
                <a:gd name="T47" fmla="*/ 26 h 1899"/>
                <a:gd name="T48" fmla="*/ 2851 w 3359"/>
                <a:gd name="T49" fmla="*/ 7 h 1899"/>
                <a:gd name="T50" fmla="*/ 2792 w 3359"/>
                <a:gd name="T51" fmla="*/ 2 h 1899"/>
                <a:gd name="T52" fmla="*/ 2761 w 3359"/>
                <a:gd name="T53" fmla="*/ 0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59" h="1899">
                  <a:moveTo>
                    <a:pt x="2761" y="0"/>
                  </a:moveTo>
                  <a:lnTo>
                    <a:pt x="0" y="0"/>
                  </a:lnTo>
                  <a:lnTo>
                    <a:pt x="0" y="1300"/>
                  </a:lnTo>
                  <a:lnTo>
                    <a:pt x="0" y="1332"/>
                  </a:lnTo>
                  <a:lnTo>
                    <a:pt x="6" y="1391"/>
                  </a:lnTo>
                  <a:lnTo>
                    <a:pt x="26" y="1479"/>
                  </a:lnTo>
                  <a:lnTo>
                    <a:pt x="71" y="1587"/>
                  </a:lnTo>
                  <a:lnTo>
                    <a:pt x="136" y="1681"/>
                  </a:lnTo>
                  <a:lnTo>
                    <a:pt x="216" y="1763"/>
                  </a:lnTo>
                  <a:lnTo>
                    <a:pt x="312" y="1828"/>
                  </a:lnTo>
                  <a:lnTo>
                    <a:pt x="420" y="1873"/>
                  </a:lnTo>
                  <a:lnTo>
                    <a:pt x="507" y="1893"/>
                  </a:lnTo>
                  <a:lnTo>
                    <a:pt x="568" y="1899"/>
                  </a:lnTo>
                  <a:lnTo>
                    <a:pt x="599" y="1899"/>
                  </a:lnTo>
                  <a:lnTo>
                    <a:pt x="3359" y="1899"/>
                  </a:lnTo>
                  <a:lnTo>
                    <a:pt x="3359" y="599"/>
                  </a:lnTo>
                  <a:lnTo>
                    <a:pt x="3359" y="569"/>
                  </a:lnTo>
                  <a:lnTo>
                    <a:pt x="3353" y="508"/>
                  </a:lnTo>
                  <a:lnTo>
                    <a:pt x="3334" y="422"/>
                  </a:lnTo>
                  <a:lnTo>
                    <a:pt x="3288" y="314"/>
                  </a:lnTo>
                  <a:lnTo>
                    <a:pt x="3223" y="218"/>
                  </a:lnTo>
                  <a:lnTo>
                    <a:pt x="3143" y="136"/>
                  </a:lnTo>
                  <a:lnTo>
                    <a:pt x="3047" y="72"/>
                  </a:lnTo>
                  <a:lnTo>
                    <a:pt x="2939" y="26"/>
                  </a:lnTo>
                  <a:lnTo>
                    <a:pt x="2851" y="7"/>
                  </a:lnTo>
                  <a:lnTo>
                    <a:pt x="2792" y="2"/>
                  </a:lnTo>
                  <a:lnTo>
                    <a:pt x="2761" y="0"/>
                  </a:lnTo>
                  <a:close/>
                </a:path>
              </a:pathLst>
            </a:custGeom>
            <a:solidFill>
              <a:srgbClr val="AAC064"/>
            </a:solidFill>
            <a:ln>
              <a:noFill/>
            </a:ln>
          </p:spPr>
          <p:txBody>
            <a:bodyPr vert="horz" wrap="square" lIns="91440" tIns="45720" rIns="91440" bIns="45720" numCol="1" anchor="ctr" anchorCtr="0" compatLnSpc="1">
              <a:prstTxWarp prst="textNoShape">
                <a:avLst/>
              </a:prstTxWarp>
            </a:bodyPr>
            <a:lstStyle/>
            <a:p>
              <a:pPr algn="ctr"/>
              <a:r>
                <a:rPr lang="ka-GE" sz="1200" dirty="0">
                  <a:solidFill>
                    <a:srgbClr val="002060"/>
                  </a:solidFill>
                  <a:latin typeface="BPG Banner ExtraSquare Caps" panose="02060504020202060204" pitchFamily="18" charset="0"/>
                </a:rPr>
                <a:t>აუცილებელი მედიკამენტები, სამედიცინო დოკუმენტაცია, რეცეპტის ბლანკები</a:t>
              </a:r>
              <a:endParaRPr lang="en-US" sz="1200" dirty="0">
                <a:solidFill>
                  <a:srgbClr val="002060"/>
                </a:solidFill>
                <a:latin typeface="BPG Banner ExtraSquare Caps" panose="02060504020202060204" pitchFamily="18" charset="0"/>
              </a:endParaRPr>
            </a:p>
          </p:txBody>
        </p:sp>
        <p:sp>
          <p:nvSpPr>
            <p:cNvPr id="31" name="Freeform 405"/>
            <p:cNvSpPr>
              <a:spLocks/>
            </p:cNvSpPr>
            <p:nvPr/>
          </p:nvSpPr>
          <p:spPr bwMode="auto">
            <a:xfrm>
              <a:off x="119616" y="3658189"/>
              <a:ext cx="2894036" cy="529050"/>
            </a:xfrm>
            <a:custGeom>
              <a:avLst/>
              <a:gdLst>
                <a:gd name="T0" fmla="*/ 2761 w 3359"/>
                <a:gd name="T1" fmla="*/ 0 h 1899"/>
                <a:gd name="T2" fmla="*/ 0 w 3359"/>
                <a:gd name="T3" fmla="*/ 0 h 1899"/>
                <a:gd name="T4" fmla="*/ 0 w 3359"/>
                <a:gd name="T5" fmla="*/ 1300 h 1899"/>
                <a:gd name="T6" fmla="*/ 0 w 3359"/>
                <a:gd name="T7" fmla="*/ 1332 h 1899"/>
                <a:gd name="T8" fmla="*/ 6 w 3359"/>
                <a:gd name="T9" fmla="*/ 1391 h 1899"/>
                <a:gd name="T10" fmla="*/ 26 w 3359"/>
                <a:gd name="T11" fmla="*/ 1479 h 1899"/>
                <a:gd name="T12" fmla="*/ 71 w 3359"/>
                <a:gd name="T13" fmla="*/ 1587 h 1899"/>
                <a:gd name="T14" fmla="*/ 136 w 3359"/>
                <a:gd name="T15" fmla="*/ 1681 h 1899"/>
                <a:gd name="T16" fmla="*/ 216 w 3359"/>
                <a:gd name="T17" fmla="*/ 1763 h 1899"/>
                <a:gd name="T18" fmla="*/ 312 w 3359"/>
                <a:gd name="T19" fmla="*/ 1828 h 1899"/>
                <a:gd name="T20" fmla="*/ 420 w 3359"/>
                <a:gd name="T21" fmla="*/ 1873 h 1899"/>
                <a:gd name="T22" fmla="*/ 507 w 3359"/>
                <a:gd name="T23" fmla="*/ 1893 h 1899"/>
                <a:gd name="T24" fmla="*/ 568 w 3359"/>
                <a:gd name="T25" fmla="*/ 1899 h 1899"/>
                <a:gd name="T26" fmla="*/ 599 w 3359"/>
                <a:gd name="T27" fmla="*/ 1899 h 1899"/>
                <a:gd name="T28" fmla="*/ 3359 w 3359"/>
                <a:gd name="T29" fmla="*/ 1899 h 1899"/>
                <a:gd name="T30" fmla="*/ 3359 w 3359"/>
                <a:gd name="T31" fmla="*/ 599 h 1899"/>
                <a:gd name="T32" fmla="*/ 3359 w 3359"/>
                <a:gd name="T33" fmla="*/ 569 h 1899"/>
                <a:gd name="T34" fmla="*/ 3353 w 3359"/>
                <a:gd name="T35" fmla="*/ 508 h 1899"/>
                <a:gd name="T36" fmla="*/ 3334 w 3359"/>
                <a:gd name="T37" fmla="*/ 422 h 1899"/>
                <a:gd name="T38" fmla="*/ 3288 w 3359"/>
                <a:gd name="T39" fmla="*/ 314 h 1899"/>
                <a:gd name="T40" fmla="*/ 3223 w 3359"/>
                <a:gd name="T41" fmla="*/ 218 h 1899"/>
                <a:gd name="T42" fmla="*/ 3143 w 3359"/>
                <a:gd name="T43" fmla="*/ 136 h 1899"/>
                <a:gd name="T44" fmla="*/ 3047 w 3359"/>
                <a:gd name="T45" fmla="*/ 72 h 1899"/>
                <a:gd name="T46" fmla="*/ 2939 w 3359"/>
                <a:gd name="T47" fmla="*/ 26 h 1899"/>
                <a:gd name="T48" fmla="*/ 2851 w 3359"/>
                <a:gd name="T49" fmla="*/ 7 h 1899"/>
                <a:gd name="T50" fmla="*/ 2792 w 3359"/>
                <a:gd name="T51" fmla="*/ 2 h 1899"/>
                <a:gd name="T52" fmla="*/ 2761 w 3359"/>
                <a:gd name="T53" fmla="*/ 0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59" h="1899">
                  <a:moveTo>
                    <a:pt x="2761" y="0"/>
                  </a:moveTo>
                  <a:lnTo>
                    <a:pt x="0" y="0"/>
                  </a:lnTo>
                  <a:lnTo>
                    <a:pt x="0" y="1300"/>
                  </a:lnTo>
                  <a:lnTo>
                    <a:pt x="0" y="1332"/>
                  </a:lnTo>
                  <a:lnTo>
                    <a:pt x="6" y="1391"/>
                  </a:lnTo>
                  <a:lnTo>
                    <a:pt x="26" y="1479"/>
                  </a:lnTo>
                  <a:lnTo>
                    <a:pt x="71" y="1587"/>
                  </a:lnTo>
                  <a:lnTo>
                    <a:pt x="136" y="1681"/>
                  </a:lnTo>
                  <a:lnTo>
                    <a:pt x="216" y="1763"/>
                  </a:lnTo>
                  <a:lnTo>
                    <a:pt x="312" y="1828"/>
                  </a:lnTo>
                  <a:lnTo>
                    <a:pt x="420" y="1873"/>
                  </a:lnTo>
                  <a:lnTo>
                    <a:pt x="507" y="1893"/>
                  </a:lnTo>
                  <a:lnTo>
                    <a:pt x="568" y="1899"/>
                  </a:lnTo>
                  <a:lnTo>
                    <a:pt x="599" y="1899"/>
                  </a:lnTo>
                  <a:lnTo>
                    <a:pt x="3359" y="1899"/>
                  </a:lnTo>
                  <a:lnTo>
                    <a:pt x="3359" y="599"/>
                  </a:lnTo>
                  <a:lnTo>
                    <a:pt x="3359" y="569"/>
                  </a:lnTo>
                  <a:lnTo>
                    <a:pt x="3353" y="508"/>
                  </a:lnTo>
                  <a:lnTo>
                    <a:pt x="3334" y="422"/>
                  </a:lnTo>
                  <a:lnTo>
                    <a:pt x="3288" y="314"/>
                  </a:lnTo>
                  <a:lnTo>
                    <a:pt x="3223" y="218"/>
                  </a:lnTo>
                  <a:lnTo>
                    <a:pt x="3143" y="136"/>
                  </a:lnTo>
                  <a:lnTo>
                    <a:pt x="3047" y="72"/>
                  </a:lnTo>
                  <a:lnTo>
                    <a:pt x="2939" y="26"/>
                  </a:lnTo>
                  <a:lnTo>
                    <a:pt x="2851" y="7"/>
                  </a:lnTo>
                  <a:lnTo>
                    <a:pt x="2792" y="2"/>
                  </a:lnTo>
                  <a:lnTo>
                    <a:pt x="2761" y="0"/>
                  </a:lnTo>
                  <a:close/>
                </a:path>
              </a:pathLst>
            </a:custGeom>
            <a:solidFill>
              <a:srgbClr val="CAD78E"/>
            </a:solidFill>
            <a:ln>
              <a:noFill/>
            </a:ln>
          </p:spPr>
          <p:txBody>
            <a:bodyPr vert="horz" wrap="square" lIns="91440" tIns="45720" rIns="91440" bIns="45720" numCol="1" anchor="ctr" anchorCtr="0" compatLnSpc="1">
              <a:prstTxWarp prst="textNoShape">
                <a:avLst/>
              </a:prstTxWarp>
            </a:bodyPr>
            <a:lstStyle/>
            <a:p>
              <a:pPr algn="ctr"/>
              <a:r>
                <a:rPr lang="ka-GE" sz="1200" dirty="0">
                  <a:solidFill>
                    <a:srgbClr val="002060"/>
                  </a:solidFill>
                  <a:latin typeface="BPG Banner ExtraSquare Caps" panose="02060504020202060204" pitchFamily="18" charset="0"/>
                </a:rPr>
                <a:t>შვებულება, უქმე დღეები და ა.შ.</a:t>
              </a:r>
              <a:endParaRPr lang="en-US" sz="1200" dirty="0">
                <a:solidFill>
                  <a:srgbClr val="002060"/>
                </a:solidFill>
                <a:latin typeface="BPG Banner ExtraSquare Caps" panose="02060504020202060204" pitchFamily="18" charset="0"/>
              </a:endParaRPr>
            </a:p>
          </p:txBody>
        </p:sp>
      </p:grpSp>
      <p:grpSp>
        <p:nvGrpSpPr>
          <p:cNvPr id="32" name="Group 31"/>
          <p:cNvGrpSpPr/>
          <p:nvPr/>
        </p:nvGrpSpPr>
        <p:grpSpPr>
          <a:xfrm>
            <a:off x="7998967" y="1761855"/>
            <a:ext cx="3315350" cy="2852649"/>
            <a:chOff x="6907679" y="1689492"/>
            <a:chExt cx="3315350" cy="2852649"/>
          </a:xfrm>
        </p:grpSpPr>
        <p:sp>
          <p:nvSpPr>
            <p:cNvPr id="33" name="Freeform 32"/>
            <p:cNvSpPr/>
            <p:nvPr/>
          </p:nvSpPr>
          <p:spPr>
            <a:xfrm>
              <a:off x="6907679" y="1689492"/>
              <a:ext cx="3315350" cy="687458"/>
            </a:xfrm>
            <a:custGeom>
              <a:avLst/>
              <a:gdLst>
                <a:gd name="connsiteX0" fmla="*/ 386545 w 2171243"/>
                <a:gd name="connsiteY0" fmla="*/ 0 h 754063"/>
                <a:gd name="connsiteX1" fmla="*/ 2171243 w 2171243"/>
                <a:gd name="connsiteY1" fmla="*/ 0 h 754063"/>
                <a:gd name="connsiteX2" fmla="*/ 2171243 w 2171243"/>
                <a:gd name="connsiteY2" fmla="*/ 516210 h 754063"/>
                <a:gd name="connsiteX3" fmla="*/ 2171243 w 2171243"/>
                <a:gd name="connsiteY3" fmla="*/ 528916 h 754063"/>
                <a:gd name="connsiteX4" fmla="*/ 2167365 w 2171243"/>
                <a:gd name="connsiteY4" fmla="*/ 552344 h 754063"/>
                <a:gd name="connsiteX5" fmla="*/ 2154437 w 2171243"/>
                <a:gd name="connsiteY5" fmla="*/ 587288 h 754063"/>
                <a:gd name="connsiteX6" fmla="*/ 2125349 w 2171243"/>
                <a:gd name="connsiteY6" fmla="*/ 630173 h 754063"/>
                <a:gd name="connsiteX7" fmla="*/ 2083333 w 2171243"/>
                <a:gd name="connsiteY7" fmla="*/ 667499 h 754063"/>
                <a:gd name="connsiteX8" fmla="*/ 2031622 w 2171243"/>
                <a:gd name="connsiteY8" fmla="*/ 700060 h 754063"/>
                <a:gd name="connsiteX9" fmla="*/ 1969568 w 2171243"/>
                <a:gd name="connsiteY9" fmla="*/ 725870 h 754063"/>
                <a:gd name="connsiteX10" fmla="*/ 1899757 w 2171243"/>
                <a:gd name="connsiteY10" fmla="*/ 743739 h 754063"/>
                <a:gd name="connsiteX11" fmla="*/ 1843520 w 2171243"/>
                <a:gd name="connsiteY11" fmla="*/ 751681 h 754063"/>
                <a:gd name="connsiteX12" fmla="*/ 1804090 w 2171243"/>
                <a:gd name="connsiteY12" fmla="*/ 754063 h 754063"/>
                <a:gd name="connsiteX13" fmla="*/ 1784052 w 2171243"/>
                <a:gd name="connsiteY13" fmla="*/ 754063 h 754063"/>
                <a:gd name="connsiteX14" fmla="*/ 0 w 2171243"/>
                <a:gd name="connsiteY14" fmla="*/ 754063 h 754063"/>
                <a:gd name="connsiteX15" fmla="*/ 0 w 2171243"/>
                <a:gd name="connsiteY15" fmla="*/ 237854 h 754063"/>
                <a:gd name="connsiteX16" fmla="*/ 0 w 2171243"/>
                <a:gd name="connsiteY16" fmla="*/ 225941 h 754063"/>
                <a:gd name="connsiteX17" fmla="*/ 3878 w 2171243"/>
                <a:gd name="connsiteY17" fmla="*/ 201719 h 754063"/>
                <a:gd name="connsiteX18" fmla="*/ 16160 w 2171243"/>
                <a:gd name="connsiteY18" fmla="*/ 167570 h 754063"/>
                <a:gd name="connsiteX19" fmla="*/ 45894 w 2171243"/>
                <a:gd name="connsiteY19" fmla="*/ 124684 h 754063"/>
                <a:gd name="connsiteX20" fmla="*/ 87910 w 2171243"/>
                <a:gd name="connsiteY20" fmla="*/ 86564 h 754063"/>
                <a:gd name="connsiteX21" fmla="*/ 139622 w 2171243"/>
                <a:gd name="connsiteY21" fmla="*/ 54003 h 754063"/>
                <a:gd name="connsiteX22" fmla="*/ 201676 w 2171243"/>
                <a:gd name="connsiteY22" fmla="*/ 28590 h 754063"/>
                <a:gd name="connsiteX23" fmla="*/ 271486 w 2171243"/>
                <a:gd name="connsiteY23" fmla="*/ 10324 h 754063"/>
                <a:gd name="connsiteX24" fmla="*/ 328369 w 2171243"/>
                <a:gd name="connsiteY24" fmla="*/ 2780 h 754063"/>
                <a:gd name="connsiteX25" fmla="*/ 366506 w 2171243"/>
                <a:gd name="connsiteY25" fmla="*/ 794 h 75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71243" h="754063">
                  <a:moveTo>
                    <a:pt x="386545" y="0"/>
                  </a:moveTo>
                  <a:lnTo>
                    <a:pt x="2171243" y="0"/>
                  </a:lnTo>
                  <a:lnTo>
                    <a:pt x="2171243" y="516210"/>
                  </a:lnTo>
                  <a:lnTo>
                    <a:pt x="2171243" y="528916"/>
                  </a:lnTo>
                  <a:lnTo>
                    <a:pt x="2167365" y="552344"/>
                  </a:lnTo>
                  <a:lnTo>
                    <a:pt x="2154437" y="587288"/>
                  </a:lnTo>
                  <a:lnTo>
                    <a:pt x="2125349" y="630173"/>
                  </a:lnTo>
                  <a:lnTo>
                    <a:pt x="2083333" y="667499"/>
                  </a:lnTo>
                  <a:lnTo>
                    <a:pt x="2031622" y="700060"/>
                  </a:lnTo>
                  <a:lnTo>
                    <a:pt x="1969568" y="725870"/>
                  </a:lnTo>
                  <a:lnTo>
                    <a:pt x="1899757" y="743739"/>
                  </a:lnTo>
                  <a:lnTo>
                    <a:pt x="1843520" y="751681"/>
                  </a:lnTo>
                  <a:lnTo>
                    <a:pt x="1804090" y="754063"/>
                  </a:lnTo>
                  <a:lnTo>
                    <a:pt x="1784052" y="754063"/>
                  </a:lnTo>
                  <a:lnTo>
                    <a:pt x="0" y="754063"/>
                  </a:lnTo>
                  <a:lnTo>
                    <a:pt x="0" y="237854"/>
                  </a:lnTo>
                  <a:lnTo>
                    <a:pt x="0" y="225941"/>
                  </a:lnTo>
                  <a:lnTo>
                    <a:pt x="3878" y="201719"/>
                  </a:lnTo>
                  <a:lnTo>
                    <a:pt x="16160" y="167570"/>
                  </a:lnTo>
                  <a:lnTo>
                    <a:pt x="45894" y="124684"/>
                  </a:lnTo>
                  <a:lnTo>
                    <a:pt x="87910" y="86564"/>
                  </a:lnTo>
                  <a:lnTo>
                    <a:pt x="139622" y="54003"/>
                  </a:lnTo>
                  <a:lnTo>
                    <a:pt x="201676" y="28590"/>
                  </a:lnTo>
                  <a:lnTo>
                    <a:pt x="271486" y="10324"/>
                  </a:lnTo>
                  <a:lnTo>
                    <a:pt x="328369" y="2780"/>
                  </a:lnTo>
                  <a:lnTo>
                    <a:pt x="366506" y="794"/>
                  </a:lnTo>
                  <a:close/>
                </a:path>
              </a:pathLst>
            </a:custGeom>
            <a:solidFill>
              <a:srgbClr val="628D2B">
                <a:alpha val="92000"/>
              </a:srgbClr>
            </a:solidFill>
            <a:ln>
              <a:noFill/>
            </a:ln>
          </p:spPr>
          <p:txBody>
            <a:bodyPr vert="horz" wrap="square" lIns="91440" tIns="45720" rIns="91440" bIns="45720" numCol="1" anchor="ctr" anchorCtr="0" compatLnSpc="1">
              <a:prstTxWarp prst="textNoShape">
                <a:avLst/>
              </a:prstTxWarp>
            </a:bodyPr>
            <a:lstStyle/>
            <a:p>
              <a:pPr algn="ctr"/>
              <a:r>
                <a:rPr lang="ka-GE" sz="1200" dirty="0">
                  <a:solidFill>
                    <a:srgbClr val="002060"/>
                  </a:solidFill>
                  <a:latin typeface="BPG Banner ExtraSquare Caps" panose="02060504020202060204" pitchFamily="18" charset="0"/>
                </a:rPr>
                <a:t>ინტერნეტმომსახურების უზრუნველსაყოფად მოდემი და ინტერნეტ </a:t>
              </a:r>
              <a:r>
                <a:rPr lang="ka-GE" sz="1200" dirty="0" smtClean="0">
                  <a:solidFill>
                    <a:srgbClr val="002060"/>
                  </a:solidFill>
                  <a:latin typeface="BPG Banner ExtraSquare Caps" panose="02060504020202060204" pitchFamily="18" charset="0"/>
                </a:rPr>
                <a:t>სერვისი</a:t>
              </a:r>
              <a:endParaRPr lang="en-US" sz="1200" dirty="0">
                <a:solidFill>
                  <a:srgbClr val="002060"/>
                </a:solidFill>
                <a:latin typeface="BPG Banner ExtraSquare Caps" panose="02060504020202060204" pitchFamily="18" charset="0"/>
              </a:endParaRPr>
            </a:p>
          </p:txBody>
        </p:sp>
        <p:sp>
          <p:nvSpPr>
            <p:cNvPr id="34" name="Freeform 33"/>
            <p:cNvSpPr/>
            <p:nvPr/>
          </p:nvSpPr>
          <p:spPr>
            <a:xfrm>
              <a:off x="6952439" y="2443752"/>
              <a:ext cx="2995169" cy="687458"/>
            </a:xfrm>
            <a:custGeom>
              <a:avLst/>
              <a:gdLst>
                <a:gd name="connsiteX0" fmla="*/ 386545 w 2171243"/>
                <a:gd name="connsiteY0" fmla="*/ 0 h 754063"/>
                <a:gd name="connsiteX1" fmla="*/ 2171243 w 2171243"/>
                <a:gd name="connsiteY1" fmla="*/ 0 h 754063"/>
                <a:gd name="connsiteX2" fmla="*/ 2171243 w 2171243"/>
                <a:gd name="connsiteY2" fmla="*/ 516210 h 754063"/>
                <a:gd name="connsiteX3" fmla="*/ 2171243 w 2171243"/>
                <a:gd name="connsiteY3" fmla="*/ 528916 h 754063"/>
                <a:gd name="connsiteX4" fmla="*/ 2167365 w 2171243"/>
                <a:gd name="connsiteY4" fmla="*/ 552344 h 754063"/>
                <a:gd name="connsiteX5" fmla="*/ 2154437 w 2171243"/>
                <a:gd name="connsiteY5" fmla="*/ 587288 h 754063"/>
                <a:gd name="connsiteX6" fmla="*/ 2125349 w 2171243"/>
                <a:gd name="connsiteY6" fmla="*/ 630173 h 754063"/>
                <a:gd name="connsiteX7" fmla="*/ 2083333 w 2171243"/>
                <a:gd name="connsiteY7" fmla="*/ 667499 h 754063"/>
                <a:gd name="connsiteX8" fmla="*/ 2031622 w 2171243"/>
                <a:gd name="connsiteY8" fmla="*/ 700060 h 754063"/>
                <a:gd name="connsiteX9" fmla="*/ 1969568 w 2171243"/>
                <a:gd name="connsiteY9" fmla="*/ 725870 h 754063"/>
                <a:gd name="connsiteX10" fmla="*/ 1899757 w 2171243"/>
                <a:gd name="connsiteY10" fmla="*/ 743739 h 754063"/>
                <a:gd name="connsiteX11" fmla="*/ 1843520 w 2171243"/>
                <a:gd name="connsiteY11" fmla="*/ 751681 h 754063"/>
                <a:gd name="connsiteX12" fmla="*/ 1804090 w 2171243"/>
                <a:gd name="connsiteY12" fmla="*/ 754063 h 754063"/>
                <a:gd name="connsiteX13" fmla="*/ 1784052 w 2171243"/>
                <a:gd name="connsiteY13" fmla="*/ 754063 h 754063"/>
                <a:gd name="connsiteX14" fmla="*/ 0 w 2171243"/>
                <a:gd name="connsiteY14" fmla="*/ 754063 h 754063"/>
                <a:gd name="connsiteX15" fmla="*/ 0 w 2171243"/>
                <a:gd name="connsiteY15" fmla="*/ 237854 h 754063"/>
                <a:gd name="connsiteX16" fmla="*/ 0 w 2171243"/>
                <a:gd name="connsiteY16" fmla="*/ 225941 h 754063"/>
                <a:gd name="connsiteX17" fmla="*/ 3878 w 2171243"/>
                <a:gd name="connsiteY17" fmla="*/ 201719 h 754063"/>
                <a:gd name="connsiteX18" fmla="*/ 16160 w 2171243"/>
                <a:gd name="connsiteY18" fmla="*/ 167570 h 754063"/>
                <a:gd name="connsiteX19" fmla="*/ 45894 w 2171243"/>
                <a:gd name="connsiteY19" fmla="*/ 124685 h 754063"/>
                <a:gd name="connsiteX20" fmla="*/ 87910 w 2171243"/>
                <a:gd name="connsiteY20" fmla="*/ 86564 h 754063"/>
                <a:gd name="connsiteX21" fmla="*/ 139621 w 2171243"/>
                <a:gd name="connsiteY21" fmla="*/ 54004 h 754063"/>
                <a:gd name="connsiteX22" fmla="*/ 201675 w 2171243"/>
                <a:gd name="connsiteY22" fmla="*/ 28590 h 754063"/>
                <a:gd name="connsiteX23" fmla="*/ 271486 w 2171243"/>
                <a:gd name="connsiteY23" fmla="*/ 10324 h 754063"/>
                <a:gd name="connsiteX24" fmla="*/ 328369 w 2171243"/>
                <a:gd name="connsiteY24" fmla="*/ 2780 h 754063"/>
                <a:gd name="connsiteX25" fmla="*/ 366506 w 2171243"/>
                <a:gd name="connsiteY25" fmla="*/ 794 h 75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71243" h="754063">
                  <a:moveTo>
                    <a:pt x="386545" y="0"/>
                  </a:moveTo>
                  <a:lnTo>
                    <a:pt x="2171243" y="0"/>
                  </a:lnTo>
                  <a:lnTo>
                    <a:pt x="2171243" y="516210"/>
                  </a:lnTo>
                  <a:lnTo>
                    <a:pt x="2171243" y="528916"/>
                  </a:lnTo>
                  <a:lnTo>
                    <a:pt x="2167365" y="552344"/>
                  </a:lnTo>
                  <a:lnTo>
                    <a:pt x="2154437" y="587288"/>
                  </a:lnTo>
                  <a:lnTo>
                    <a:pt x="2125349" y="630173"/>
                  </a:lnTo>
                  <a:lnTo>
                    <a:pt x="2083333" y="667499"/>
                  </a:lnTo>
                  <a:lnTo>
                    <a:pt x="2031622" y="700060"/>
                  </a:lnTo>
                  <a:lnTo>
                    <a:pt x="1969568" y="725870"/>
                  </a:lnTo>
                  <a:lnTo>
                    <a:pt x="1899757" y="743739"/>
                  </a:lnTo>
                  <a:lnTo>
                    <a:pt x="1843520" y="751681"/>
                  </a:lnTo>
                  <a:lnTo>
                    <a:pt x="1804090" y="754063"/>
                  </a:lnTo>
                  <a:lnTo>
                    <a:pt x="1784052" y="754063"/>
                  </a:lnTo>
                  <a:lnTo>
                    <a:pt x="0" y="754063"/>
                  </a:lnTo>
                  <a:lnTo>
                    <a:pt x="0" y="237854"/>
                  </a:lnTo>
                  <a:lnTo>
                    <a:pt x="0" y="225941"/>
                  </a:lnTo>
                  <a:lnTo>
                    <a:pt x="3878" y="201719"/>
                  </a:lnTo>
                  <a:lnTo>
                    <a:pt x="16160" y="167570"/>
                  </a:lnTo>
                  <a:lnTo>
                    <a:pt x="45894" y="124685"/>
                  </a:lnTo>
                  <a:lnTo>
                    <a:pt x="87910" y="86564"/>
                  </a:lnTo>
                  <a:lnTo>
                    <a:pt x="139621" y="54004"/>
                  </a:lnTo>
                  <a:lnTo>
                    <a:pt x="201675" y="28590"/>
                  </a:lnTo>
                  <a:lnTo>
                    <a:pt x="271486" y="10324"/>
                  </a:lnTo>
                  <a:lnTo>
                    <a:pt x="328369" y="2780"/>
                  </a:lnTo>
                  <a:lnTo>
                    <a:pt x="366506" y="794"/>
                  </a:lnTo>
                  <a:close/>
                </a:path>
              </a:pathLst>
            </a:custGeom>
            <a:solidFill>
              <a:srgbClr val="99B454"/>
            </a:solidFill>
            <a:ln>
              <a:noFill/>
            </a:ln>
          </p:spPr>
          <p:txBody>
            <a:bodyPr vert="horz" wrap="square" lIns="91440" tIns="45720" rIns="91440" bIns="45720" numCol="1" anchor="ctr" anchorCtr="0" compatLnSpc="1">
              <a:prstTxWarp prst="textNoShape">
                <a:avLst/>
              </a:prstTxWarp>
            </a:bodyPr>
            <a:lstStyle/>
            <a:p>
              <a:pPr algn="ctr"/>
              <a:r>
                <a:rPr lang="ka-GE" sz="1200" dirty="0">
                  <a:solidFill>
                    <a:srgbClr val="002060"/>
                  </a:solidFill>
                  <a:latin typeface="BPG Banner ExtraSquare Caps" panose="02060504020202060204" pitchFamily="18" charset="0"/>
                </a:rPr>
                <a:t>სამედიცინო ნარჩენების </a:t>
              </a:r>
              <a:r>
                <a:rPr lang="ka-GE" sz="1200" dirty="0" smtClean="0">
                  <a:solidFill>
                    <a:srgbClr val="002060"/>
                  </a:solidFill>
                  <a:latin typeface="BPG Banner ExtraSquare Caps" panose="02060504020202060204" pitchFamily="18" charset="0"/>
                </a:rPr>
                <a:t>მართვა</a:t>
              </a:r>
              <a:endParaRPr lang="en-US" sz="1200" dirty="0">
                <a:solidFill>
                  <a:srgbClr val="002060"/>
                </a:solidFill>
                <a:latin typeface="BPG Banner ExtraSquare Caps" panose="02060504020202060204" pitchFamily="18" charset="0"/>
              </a:endParaRPr>
            </a:p>
          </p:txBody>
        </p:sp>
        <p:sp>
          <p:nvSpPr>
            <p:cNvPr id="35" name="Freeform 34"/>
            <p:cNvSpPr/>
            <p:nvPr/>
          </p:nvSpPr>
          <p:spPr>
            <a:xfrm>
              <a:off x="6952439" y="3256300"/>
              <a:ext cx="2565511" cy="534703"/>
            </a:xfrm>
            <a:custGeom>
              <a:avLst/>
              <a:gdLst>
                <a:gd name="connsiteX0" fmla="*/ 386545 w 2171243"/>
                <a:gd name="connsiteY0" fmla="*/ 0 h 754063"/>
                <a:gd name="connsiteX1" fmla="*/ 2171243 w 2171243"/>
                <a:gd name="connsiteY1" fmla="*/ 0 h 754063"/>
                <a:gd name="connsiteX2" fmla="*/ 2171243 w 2171243"/>
                <a:gd name="connsiteY2" fmla="*/ 516210 h 754063"/>
                <a:gd name="connsiteX3" fmla="*/ 2171243 w 2171243"/>
                <a:gd name="connsiteY3" fmla="*/ 528916 h 754063"/>
                <a:gd name="connsiteX4" fmla="*/ 2167365 w 2171243"/>
                <a:gd name="connsiteY4" fmla="*/ 552344 h 754063"/>
                <a:gd name="connsiteX5" fmla="*/ 2154437 w 2171243"/>
                <a:gd name="connsiteY5" fmla="*/ 587288 h 754063"/>
                <a:gd name="connsiteX6" fmla="*/ 2125349 w 2171243"/>
                <a:gd name="connsiteY6" fmla="*/ 630173 h 754063"/>
                <a:gd name="connsiteX7" fmla="*/ 2083333 w 2171243"/>
                <a:gd name="connsiteY7" fmla="*/ 667499 h 754063"/>
                <a:gd name="connsiteX8" fmla="*/ 2031622 w 2171243"/>
                <a:gd name="connsiteY8" fmla="*/ 700060 h 754063"/>
                <a:gd name="connsiteX9" fmla="*/ 1969568 w 2171243"/>
                <a:gd name="connsiteY9" fmla="*/ 725870 h 754063"/>
                <a:gd name="connsiteX10" fmla="*/ 1899757 w 2171243"/>
                <a:gd name="connsiteY10" fmla="*/ 743739 h 754063"/>
                <a:gd name="connsiteX11" fmla="*/ 1843520 w 2171243"/>
                <a:gd name="connsiteY11" fmla="*/ 751681 h 754063"/>
                <a:gd name="connsiteX12" fmla="*/ 1804090 w 2171243"/>
                <a:gd name="connsiteY12" fmla="*/ 754063 h 754063"/>
                <a:gd name="connsiteX13" fmla="*/ 1784052 w 2171243"/>
                <a:gd name="connsiteY13" fmla="*/ 754063 h 754063"/>
                <a:gd name="connsiteX14" fmla="*/ 0 w 2171243"/>
                <a:gd name="connsiteY14" fmla="*/ 754063 h 754063"/>
                <a:gd name="connsiteX15" fmla="*/ 0 w 2171243"/>
                <a:gd name="connsiteY15" fmla="*/ 237854 h 754063"/>
                <a:gd name="connsiteX16" fmla="*/ 0 w 2171243"/>
                <a:gd name="connsiteY16" fmla="*/ 225941 h 754063"/>
                <a:gd name="connsiteX17" fmla="*/ 3878 w 2171243"/>
                <a:gd name="connsiteY17" fmla="*/ 201719 h 754063"/>
                <a:gd name="connsiteX18" fmla="*/ 16160 w 2171243"/>
                <a:gd name="connsiteY18" fmla="*/ 167570 h 754063"/>
                <a:gd name="connsiteX19" fmla="*/ 45894 w 2171243"/>
                <a:gd name="connsiteY19" fmla="*/ 124685 h 754063"/>
                <a:gd name="connsiteX20" fmla="*/ 87910 w 2171243"/>
                <a:gd name="connsiteY20" fmla="*/ 86564 h 754063"/>
                <a:gd name="connsiteX21" fmla="*/ 139621 w 2171243"/>
                <a:gd name="connsiteY21" fmla="*/ 54004 h 754063"/>
                <a:gd name="connsiteX22" fmla="*/ 201675 w 2171243"/>
                <a:gd name="connsiteY22" fmla="*/ 28590 h 754063"/>
                <a:gd name="connsiteX23" fmla="*/ 271486 w 2171243"/>
                <a:gd name="connsiteY23" fmla="*/ 10324 h 754063"/>
                <a:gd name="connsiteX24" fmla="*/ 328369 w 2171243"/>
                <a:gd name="connsiteY24" fmla="*/ 2780 h 754063"/>
                <a:gd name="connsiteX25" fmla="*/ 366506 w 2171243"/>
                <a:gd name="connsiteY25" fmla="*/ 794 h 75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71243" h="754063">
                  <a:moveTo>
                    <a:pt x="386545" y="0"/>
                  </a:moveTo>
                  <a:lnTo>
                    <a:pt x="2171243" y="0"/>
                  </a:lnTo>
                  <a:lnTo>
                    <a:pt x="2171243" y="516210"/>
                  </a:lnTo>
                  <a:lnTo>
                    <a:pt x="2171243" y="528916"/>
                  </a:lnTo>
                  <a:lnTo>
                    <a:pt x="2167365" y="552344"/>
                  </a:lnTo>
                  <a:lnTo>
                    <a:pt x="2154437" y="587288"/>
                  </a:lnTo>
                  <a:lnTo>
                    <a:pt x="2125349" y="630173"/>
                  </a:lnTo>
                  <a:lnTo>
                    <a:pt x="2083333" y="667499"/>
                  </a:lnTo>
                  <a:lnTo>
                    <a:pt x="2031622" y="700060"/>
                  </a:lnTo>
                  <a:lnTo>
                    <a:pt x="1969568" y="725870"/>
                  </a:lnTo>
                  <a:lnTo>
                    <a:pt x="1899757" y="743739"/>
                  </a:lnTo>
                  <a:lnTo>
                    <a:pt x="1843520" y="751681"/>
                  </a:lnTo>
                  <a:lnTo>
                    <a:pt x="1804090" y="754063"/>
                  </a:lnTo>
                  <a:lnTo>
                    <a:pt x="1784052" y="754063"/>
                  </a:lnTo>
                  <a:lnTo>
                    <a:pt x="0" y="754063"/>
                  </a:lnTo>
                  <a:lnTo>
                    <a:pt x="0" y="237854"/>
                  </a:lnTo>
                  <a:lnTo>
                    <a:pt x="0" y="225941"/>
                  </a:lnTo>
                  <a:lnTo>
                    <a:pt x="3878" y="201719"/>
                  </a:lnTo>
                  <a:lnTo>
                    <a:pt x="16160" y="167570"/>
                  </a:lnTo>
                  <a:lnTo>
                    <a:pt x="45894" y="124685"/>
                  </a:lnTo>
                  <a:lnTo>
                    <a:pt x="87910" y="86564"/>
                  </a:lnTo>
                  <a:lnTo>
                    <a:pt x="139621" y="54004"/>
                  </a:lnTo>
                  <a:lnTo>
                    <a:pt x="201675" y="28590"/>
                  </a:lnTo>
                  <a:lnTo>
                    <a:pt x="271486" y="10324"/>
                  </a:lnTo>
                  <a:lnTo>
                    <a:pt x="328369" y="2780"/>
                  </a:lnTo>
                  <a:lnTo>
                    <a:pt x="366506" y="794"/>
                  </a:lnTo>
                  <a:close/>
                </a:path>
              </a:pathLst>
            </a:custGeom>
            <a:solidFill>
              <a:srgbClr val="BECF7D"/>
            </a:solidFill>
            <a:ln>
              <a:noFill/>
            </a:ln>
          </p:spPr>
          <p:txBody>
            <a:bodyPr vert="horz" wrap="square" lIns="91440" tIns="45720" rIns="91440" bIns="45720" numCol="1" anchor="ctr" anchorCtr="0" compatLnSpc="1">
              <a:prstTxWarp prst="textNoShape">
                <a:avLst/>
              </a:prstTxWarp>
            </a:bodyPr>
            <a:lstStyle/>
            <a:p>
              <a:pPr algn="ctr"/>
              <a:r>
                <a:rPr lang="ka-GE" sz="1200" dirty="0">
                  <a:solidFill>
                    <a:srgbClr val="002060"/>
                  </a:solidFill>
                  <a:latin typeface="BPG Banner ExtraSquare Caps" panose="02060504020202060204" pitchFamily="18" charset="0"/>
                </a:rPr>
                <a:t>ინფრასტრუქტურა / აღჭურვა, კომუნალური გადასახადები</a:t>
              </a:r>
              <a:endParaRPr lang="en-US" sz="1200" dirty="0">
                <a:solidFill>
                  <a:srgbClr val="002060"/>
                </a:solidFill>
                <a:latin typeface="BPG Banner ExtraSquare Caps" panose="02060504020202060204" pitchFamily="18" charset="0"/>
              </a:endParaRPr>
            </a:p>
          </p:txBody>
        </p:sp>
        <p:sp>
          <p:nvSpPr>
            <p:cNvPr id="36" name="Freeform 35"/>
            <p:cNvSpPr/>
            <p:nvPr/>
          </p:nvSpPr>
          <p:spPr>
            <a:xfrm>
              <a:off x="6936100" y="4015322"/>
              <a:ext cx="2146870" cy="526819"/>
            </a:xfrm>
            <a:custGeom>
              <a:avLst/>
              <a:gdLst>
                <a:gd name="connsiteX0" fmla="*/ 386545 w 2171243"/>
                <a:gd name="connsiteY0" fmla="*/ 0 h 754063"/>
                <a:gd name="connsiteX1" fmla="*/ 2171243 w 2171243"/>
                <a:gd name="connsiteY1" fmla="*/ 0 h 754063"/>
                <a:gd name="connsiteX2" fmla="*/ 2171243 w 2171243"/>
                <a:gd name="connsiteY2" fmla="*/ 516210 h 754063"/>
                <a:gd name="connsiteX3" fmla="*/ 2171243 w 2171243"/>
                <a:gd name="connsiteY3" fmla="*/ 528916 h 754063"/>
                <a:gd name="connsiteX4" fmla="*/ 2167365 w 2171243"/>
                <a:gd name="connsiteY4" fmla="*/ 552344 h 754063"/>
                <a:gd name="connsiteX5" fmla="*/ 2154437 w 2171243"/>
                <a:gd name="connsiteY5" fmla="*/ 587288 h 754063"/>
                <a:gd name="connsiteX6" fmla="*/ 2125349 w 2171243"/>
                <a:gd name="connsiteY6" fmla="*/ 630173 h 754063"/>
                <a:gd name="connsiteX7" fmla="*/ 2083333 w 2171243"/>
                <a:gd name="connsiteY7" fmla="*/ 667499 h 754063"/>
                <a:gd name="connsiteX8" fmla="*/ 2031622 w 2171243"/>
                <a:gd name="connsiteY8" fmla="*/ 700060 h 754063"/>
                <a:gd name="connsiteX9" fmla="*/ 1969568 w 2171243"/>
                <a:gd name="connsiteY9" fmla="*/ 725870 h 754063"/>
                <a:gd name="connsiteX10" fmla="*/ 1899757 w 2171243"/>
                <a:gd name="connsiteY10" fmla="*/ 743739 h 754063"/>
                <a:gd name="connsiteX11" fmla="*/ 1843520 w 2171243"/>
                <a:gd name="connsiteY11" fmla="*/ 751681 h 754063"/>
                <a:gd name="connsiteX12" fmla="*/ 1804090 w 2171243"/>
                <a:gd name="connsiteY12" fmla="*/ 754063 h 754063"/>
                <a:gd name="connsiteX13" fmla="*/ 1784052 w 2171243"/>
                <a:gd name="connsiteY13" fmla="*/ 754063 h 754063"/>
                <a:gd name="connsiteX14" fmla="*/ 0 w 2171243"/>
                <a:gd name="connsiteY14" fmla="*/ 754063 h 754063"/>
                <a:gd name="connsiteX15" fmla="*/ 0 w 2171243"/>
                <a:gd name="connsiteY15" fmla="*/ 237854 h 754063"/>
                <a:gd name="connsiteX16" fmla="*/ 0 w 2171243"/>
                <a:gd name="connsiteY16" fmla="*/ 225941 h 754063"/>
                <a:gd name="connsiteX17" fmla="*/ 3878 w 2171243"/>
                <a:gd name="connsiteY17" fmla="*/ 201719 h 754063"/>
                <a:gd name="connsiteX18" fmla="*/ 16160 w 2171243"/>
                <a:gd name="connsiteY18" fmla="*/ 167570 h 754063"/>
                <a:gd name="connsiteX19" fmla="*/ 45894 w 2171243"/>
                <a:gd name="connsiteY19" fmla="*/ 124685 h 754063"/>
                <a:gd name="connsiteX20" fmla="*/ 87910 w 2171243"/>
                <a:gd name="connsiteY20" fmla="*/ 86564 h 754063"/>
                <a:gd name="connsiteX21" fmla="*/ 139621 w 2171243"/>
                <a:gd name="connsiteY21" fmla="*/ 54004 h 754063"/>
                <a:gd name="connsiteX22" fmla="*/ 201675 w 2171243"/>
                <a:gd name="connsiteY22" fmla="*/ 28590 h 754063"/>
                <a:gd name="connsiteX23" fmla="*/ 271486 w 2171243"/>
                <a:gd name="connsiteY23" fmla="*/ 10324 h 754063"/>
                <a:gd name="connsiteX24" fmla="*/ 328369 w 2171243"/>
                <a:gd name="connsiteY24" fmla="*/ 2780 h 754063"/>
                <a:gd name="connsiteX25" fmla="*/ 366506 w 2171243"/>
                <a:gd name="connsiteY25" fmla="*/ 794 h 75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71243" h="754063">
                  <a:moveTo>
                    <a:pt x="386545" y="0"/>
                  </a:moveTo>
                  <a:lnTo>
                    <a:pt x="2171243" y="0"/>
                  </a:lnTo>
                  <a:lnTo>
                    <a:pt x="2171243" y="516210"/>
                  </a:lnTo>
                  <a:lnTo>
                    <a:pt x="2171243" y="528916"/>
                  </a:lnTo>
                  <a:lnTo>
                    <a:pt x="2167365" y="552344"/>
                  </a:lnTo>
                  <a:lnTo>
                    <a:pt x="2154437" y="587288"/>
                  </a:lnTo>
                  <a:lnTo>
                    <a:pt x="2125349" y="630173"/>
                  </a:lnTo>
                  <a:lnTo>
                    <a:pt x="2083333" y="667499"/>
                  </a:lnTo>
                  <a:lnTo>
                    <a:pt x="2031622" y="700060"/>
                  </a:lnTo>
                  <a:lnTo>
                    <a:pt x="1969568" y="725870"/>
                  </a:lnTo>
                  <a:lnTo>
                    <a:pt x="1899757" y="743739"/>
                  </a:lnTo>
                  <a:lnTo>
                    <a:pt x="1843520" y="751681"/>
                  </a:lnTo>
                  <a:lnTo>
                    <a:pt x="1804090" y="754063"/>
                  </a:lnTo>
                  <a:lnTo>
                    <a:pt x="1784052" y="754063"/>
                  </a:lnTo>
                  <a:lnTo>
                    <a:pt x="0" y="754063"/>
                  </a:lnTo>
                  <a:lnTo>
                    <a:pt x="0" y="237854"/>
                  </a:lnTo>
                  <a:lnTo>
                    <a:pt x="0" y="225941"/>
                  </a:lnTo>
                  <a:lnTo>
                    <a:pt x="3878" y="201719"/>
                  </a:lnTo>
                  <a:lnTo>
                    <a:pt x="16160" y="167570"/>
                  </a:lnTo>
                  <a:lnTo>
                    <a:pt x="45894" y="124685"/>
                  </a:lnTo>
                  <a:lnTo>
                    <a:pt x="87910" y="86564"/>
                  </a:lnTo>
                  <a:lnTo>
                    <a:pt x="139621" y="54004"/>
                  </a:lnTo>
                  <a:lnTo>
                    <a:pt x="201675" y="28590"/>
                  </a:lnTo>
                  <a:lnTo>
                    <a:pt x="271486" y="10324"/>
                  </a:lnTo>
                  <a:lnTo>
                    <a:pt x="328369" y="2780"/>
                  </a:lnTo>
                  <a:lnTo>
                    <a:pt x="366506" y="794"/>
                  </a:lnTo>
                  <a:close/>
                </a:path>
              </a:pathLst>
            </a:custGeom>
            <a:solidFill>
              <a:srgbClr val="D7DFA6"/>
            </a:solidFill>
            <a:ln>
              <a:noFill/>
            </a:ln>
          </p:spPr>
          <p:txBody>
            <a:bodyPr vert="horz" wrap="square" lIns="91440" tIns="45720" rIns="91440" bIns="45720" numCol="1" anchor="ctr" anchorCtr="0" compatLnSpc="1">
              <a:prstTxWarp prst="textNoShape">
                <a:avLst/>
              </a:prstTxWarp>
            </a:bodyPr>
            <a:lstStyle/>
            <a:p>
              <a:pPr algn="ctr"/>
              <a:r>
                <a:rPr lang="ka-GE" sz="1200" dirty="0">
                  <a:solidFill>
                    <a:srgbClr val="002060"/>
                  </a:solidFill>
                  <a:latin typeface="BPG Banner ExtraSquare Caps" panose="02060504020202060204" pitchFamily="18" charset="0"/>
                </a:rPr>
                <a:t>ტრეინინგები</a:t>
              </a:r>
              <a:endParaRPr lang="en-US" sz="1200" dirty="0">
                <a:solidFill>
                  <a:srgbClr val="002060"/>
                </a:solidFill>
                <a:latin typeface="BPG Banner ExtraSquare Caps" panose="02060504020202060204" pitchFamily="18" charset="0"/>
              </a:endParaRPr>
            </a:p>
          </p:txBody>
        </p:sp>
      </p:grpSp>
    </p:spTree>
    <p:extLst>
      <p:ext uri="{BB962C8B-B14F-4D97-AF65-F5344CB8AC3E}">
        <p14:creationId xmlns:p14="http://schemas.microsoft.com/office/powerpoint/2010/main" val="41019665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cmorri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TotalTime>
  <Words>1741</Words>
  <Application>Microsoft Office PowerPoint</Application>
  <PresentationFormat>Widescreen</PresentationFormat>
  <Paragraphs>236</Paragraphs>
  <Slides>25</Slides>
  <Notes>18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Arial</vt:lpstr>
      <vt:lpstr>BPG Banner ExtraSquare Caps</vt:lpstr>
      <vt:lpstr>Calibri</vt:lpstr>
      <vt:lpstr>Calibri Light</vt:lpstr>
      <vt:lpstr>Chivo</vt:lpstr>
      <vt:lpstr>Roboto Slab</vt:lpstr>
      <vt:lpstr>Segoe UI</vt:lpstr>
      <vt:lpstr>Segoe UI Light</vt:lpstr>
      <vt:lpstr>Sylfaen</vt:lpstr>
      <vt:lpstr>Office Theme</vt:lpstr>
      <vt:lpstr>Macmorris template</vt:lpstr>
      <vt:lpstr>პირველადი  ჯანმრთელობის დაცვის  (პჯდ) რეფორმა </vt:lpstr>
      <vt:lpstr>პირველადი ჯანდაცვა და საერთაშორისო ვალდებულებები</vt:lpstr>
      <vt:lpstr>PowerPoint Presentation</vt:lpstr>
      <vt:lpstr>PowerPoint Presentation</vt:lpstr>
      <vt:lpstr>PowerPoint Presentation</vt:lpstr>
      <vt:lpstr>PowerPoint Presentation</vt:lpstr>
      <vt:lpstr>PowerPoint Presentation</vt:lpstr>
      <vt:lpstr>   </vt:lpstr>
      <vt:lpstr>პირველადი ჯანდაცვა სოფლად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მადლობა ყურადღებისთვის!</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პირველადი ჯანმრთელობის დაცვის (პჯდ) რეფორმა</dc:title>
  <dc:creator>Lika Gamgebeli</dc:creator>
  <cp:lastModifiedBy>Irina Sikharulidze</cp:lastModifiedBy>
  <cp:revision>61</cp:revision>
  <dcterms:created xsi:type="dcterms:W3CDTF">2019-11-26T19:42:05Z</dcterms:created>
  <dcterms:modified xsi:type="dcterms:W3CDTF">2019-12-24T15:57:19Z</dcterms:modified>
</cp:coreProperties>
</file>