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8.xml" ContentType="application/vnd.ms-office.chartcolorstyle+xml"/>
  <Override PartName="/ppt/charts/style8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8" r:id="rId2"/>
  </p:sldMasterIdLst>
  <p:notesMasterIdLst>
    <p:notesMasterId r:id="rId15"/>
  </p:notesMasterIdLst>
  <p:handoutMasterIdLst>
    <p:handoutMasterId r:id="rId16"/>
  </p:handoutMasterIdLst>
  <p:sldIdLst>
    <p:sldId id="375" r:id="rId3"/>
    <p:sldId id="380" r:id="rId4"/>
    <p:sldId id="393" r:id="rId5"/>
    <p:sldId id="394" r:id="rId6"/>
    <p:sldId id="395" r:id="rId7"/>
    <p:sldId id="396" r:id="rId8"/>
    <p:sldId id="397" r:id="rId9"/>
    <p:sldId id="398" r:id="rId10"/>
    <p:sldId id="399" r:id="rId11"/>
    <p:sldId id="400" r:id="rId12"/>
    <p:sldId id="388" r:id="rId13"/>
    <p:sldId id="392" r:id="rId14"/>
  </p:sldIdLst>
  <p:sldSz cx="12192000" cy="6858000"/>
  <p:notesSz cx="6797675" cy="9929813"/>
  <p:defaultTextStyle>
    <a:defPPr>
      <a:defRPr lang="ka-G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" initials="m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876C"/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35" autoAdjust="0"/>
    <p:restoredTop sz="83199" autoAdjust="0"/>
  </p:normalViewPr>
  <p:slideViewPr>
    <p:cSldViewPr snapToGrid="0">
      <p:cViewPr>
        <p:scale>
          <a:sx n="90" d="100"/>
          <a:sy n="90" d="100"/>
        </p:scale>
        <p:origin x="-450" y="-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438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8.xml"/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Relationship Id="rId4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098250218722661"/>
          <c:y val="0.16634587343248761"/>
          <c:w val="0.71712357830271201"/>
          <c:h val="0.7714373680219585"/>
        </c:manualLayout>
      </c:layout>
      <c:barChart>
        <c:barDir val="bar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chemeClr val="accent1">
                    <a:lumMod val="75000"/>
                    <a:shade val="30000"/>
                    <a:satMod val="115000"/>
                  </a:schemeClr>
                </a:gs>
                <a:gs pos="50000">
                  <a:schemeClr val="accent1">
                    <a:lumMod val="75000"/>
                    <a:shade val="67500"/>
                    <a:satMod val="115000"/>
                  </a:schemeClr>
                </a:gs>
                <a:gs pos="100000">
                  <a:schemeClr val="accent1">
                    <a:lumMod val="75000"/>
                    <a:shade val="100000"/>
                    <a:satMod val="115000"/>
                  </a:schemeClr>
                </a:gs>
              </a:gsLst>
              <a:lin ang="10800000" scaled="1"/>
              <a:tileRect/>
            </a:gra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3688-4B34-BF6B-CD6E5FF8B64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Sheet1!$A$1:$A$12</c:f>
              <c:strCache>
                <c:ptCount val="12"/>
                <c:pt idx="0">
                  <c:v>Cured</c:v>
                </c:pt>
                <c:pt idx="1">
                  <c:v>Tested for SVR</c:v>
                </c:pt>
                <c:pt idx="2">
                  <c:v>Eligible for SVR</c:v>
                </c:pt>
                <c:pt idx="3">
                  <c:v>Completed Treatment</c:v>
                </c:pt>
                <c:pt idx="4">
                  <c:v>Initiated HCV Treatment</c:v>
                </c:pt>
                <c:pt idx="5">
                  <c:v>Authorized to Begin Treatment</c:v>
                </c:pt>
                <c:pt idx="6">
                  <c:v>Case Reviewed by Committee</c:v>
                </c:pt>
                <c:pt idx="7">
                  <c:v>Completed Work-up (Enrolled)</c:v>
                </c:pt>
                <c:pt idx="8">
                  <c:v>HCV Confirmed Chronic Infection</c:v>
                </c:pt>
                <c:pt idx="9">
                  <c:v>HCV Confirmatory Testing  </c:v>
                </c:pt>
                <c:pt idx="10">
                  <c:v>Positive Anti- HCV Test (Age ≥12)*</c:v>
                </c:pt>
                <c:pt idx="11">
                  <c:v>Positive Anti- HCV Test (Total)*</c:v>
                </c:pt>
              </c:strCache>
            </c:strRef>
          </c:cat>
          <c:val>
            <c:numRef>
              <c:f>Sheet1!$B$1:$B$12</c:f>
              <c:numCache>
                <c:formatCode>#,##0</c:formatCode>
                <c:ptCount val="12"/>
                <c:pt idx="0">
                  <c:v>34805</c:v>
                </c:pt>
                <c:pt idx="1">
                  <c:v>35427</c:v>
                </c:pt>
                <c:pt idx="2">
                  <c:v>47162</c:v>
                </c:pt>
                <c:pt idx="3">
                  <c:v>49853</c:v>
                </c:pt>
                <c:pt idx="4">
                  <c:v>53393</c:v>
                </c:pt>
                <c:pt idx="5">
                  <c:v>54589</c:v>
                </c:pt>
                <c:pt idx="6">
                  <c:v>54649</c:v>
                </c:pt>
                <c:pt idx="7">
                  <c:v>54858</c:v>
                </c:pt>
                <c:pt idx="8">
                  <c:v>68010</c:v>
                </c:pt>
                <c:pt idx="9">
                  <c:v>79819</c:v>
                </c:pt>
                <c:pt idx="10">
                  <c:v>107002</c:v>
                </c:pt>
                <c:pt idx="11">
                  <c:v>108747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002-4A75-B573-9ACD225ED8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2057728"/>
        <c:axId val="42059264"/>
      </c:barChart>
      <c:catAx>
        <c:axId val="42057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none" spc="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059264"/>
        <c:crosses val="autoZero"/>
        <c:auto val="1"/>
        <c:lblAlgn val="ctr"/>
        <c:lblOffset val="100"/>
        <c:noMultiLvlLbl val="0"/>
      </c:catAx>
      <c:valAx>
        <c:axId val="42059264"/>
        <c:scaling>
          <c:orientation val="minMax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42057728"/>
        <c:crosses val="autoZero"/>
        <c:crossBetween val="between"/>
      </c:valAx>
      <c:spPr>
        <a:solidFill>
          <a:schemeClr val="bg1"/>
        </a:solidFill>
        <a:ln>
          <a:solidFill>
            <a:schemeClr val="accent1">
              <a:lumMod val="50000"/>
              <a:alpha val="89000"/>
            </a:schemeClr>
          </a:solidFill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 algn="just">
        <a:defRPr/>
      </a:pPr>
      <a:endParaRPr lang="en-US"/>
    </a:p>
  </c:txPr>
  <c:externalData r:id="rId1">
    <c:autoUpdate val="0"/>
  </c:externalData>
  <c:userShapes r:id="rId2"/>
</c:chartSpace>
</file>

<file path=ppt/charts/colors8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8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8B1584-E9D5-4E63-995E-7D5762DDF4CF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ka-GE"/>
        </a:p>
      </dgm:t>
    </dgm:pt>
    <dgm:pt modelId="{B5E98D89-CC0B-4678-91F6-49D18B458D9C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GB" sz="1400" dirty="0"/>
            <a:t>Promote advocacy, awareness and </a:t>
          </a:r>
          <a:r>
            <a:rPr lang="en-US" sz="1400" dirty="0"/>
            <a:t>education, and partnerships for HCV associated </a:t>
          </a:r>
          <a:r>
            <a:rPr lang="en-GB" sz="1400" dirty="0"/>
            <a:t>resource mobilization</a:t>
          </a:r>
          <a:endParaRPr lang="ka-GE" sz="1400" dirty="0"/>
        </a:p>
      </dgm:t>
    </dgm:pt>
    <dgm:pt modelId="{C8564A05-4026-4032-B561-9B01BF686F9B}" type="parTrans" cxnId="{446A590E-03C2-474B-A94D-74F8F44A86D8}">
      <dgm:prSet/>
      <dgm:spPr/>
      <dgm:t>
        <a:bodyPr/>
        <a:lstStyle/>
        <a:p>
          <a:endParaRPr lang="ka-GE" sz="1400"/>
        </a:p>
      </dgm:t>
    </dgm:pt>
    <dgm:pt modelId="{0CA4CA67-B774-40A4-8AF6-7224F044F156}" type="sibTrans" cxnId="{446A590E-03C2-474B-A94D-74F8F44A86D8}">
      <dgm:prSet/>
      <dgm:spPr/>
      <dgm:t>
        <a:bodyPr/>
        <a:lstStyle/>
        <a:p>
          <a:endParaRPr lang="ka-GE" sz="1400"/>
        </a:p>
      </dgm:t>
    </dgm:pt>
    <dgm:pt modelId="{67208C14-0A51-41B1-B8AE-924CD1EA6CED}">
      <dgm:prSet phldrT="[Text]" custT="1"/>
      <dgm:spPr>
        <a:solidFill>
          <a:schemeClr val="accent3"/>
        </a:solidFill>
      </dgm:spPr>
      <dgm:t>
        <a:bodyPr/>
        <a:lstStyle/>
        <a:p>
          <a:r>
            <a:rPr lang="en-GB" sz="1800" dirty="0"/>
            <a:t>Prevent HCV transmission</a:t>
          </a:r>
          <a:endParaRPr lang="ka-GE" sz="1800" dirty="0"/>
        </a:p>
      </dgm:t>
    </dgm:pt>
    <dgm:pt modelId="{F254FFBA-4E49-438B-9EC0-C5D68F78B712}" type="parTrans" cxnId="{588ED0FA-7C7E-4BC3-B14B-4675E8E7366F}">
      <dgm:prSet/>
      <dgm:spPr/>
      <dgm:t>
        <a:bodyPr/>
        <a:lstStyle/>
        <a:p>
          <a:endParaRPr lang="ka-GE" sz="1400"/>
        </a:p>
      </dgm:t>
    </dgm:pt>
    <dgm:pt modelId="{8FF53A88-B35A-43FA-AEDA-4E745A30AF3B}" type="sibTrans" cxnId="{588ED0FA-7C7E-4BC3-B14B-4675E8E7366F}">
      <dgm:prSet/>
      <dgm:spPr/>
      <dgm:t>
        <a:bodyPr/>
        <a:lstStyle/>
        <a:p>
          <a:endParaRPr lang="ka-GE" sz="1400"/>
        </a:p>
      </dgm:t>
    </dgm:pt>
    <dgm:pt modelId="{6BC3A7A1-E44E-4A7D-BBBF-D2440C7F6E79}">
      <dgm:prSet phldrT="[Text]" custT="1"/>
      <dgm:spPr>
        <a:solidFill>
          <a:schemeClr val="accent5"/>
        </a:solidFill>
      </dgm:spPr>
      <dgm:t>
        <a:bodyPr/>
        <a:lstStyle/>
        <a:p>
          <a:r>
            <a:rPr lang="en-US" sz="1800" dirty="0"/>
            <a:t>Identify </a:t>
          </a:r>
          <a:r>
            <a:rPr lang="en-US" sz="1800" dirty="0" smtClean="0"/>
            <a:t>persons infected </a:t>
          </a:r>
          <a:r>
            <a:rPr lang="en-US" sz="1800" dirty="0"/>
            <a:t>with HCV</a:t>
          </a:r>
          <a:endParaRPr lang="ka-GE" sz="1800" dirty="0"/>
        </a:p>
      </dgm:t>
    </dgm:pt>
    <dgm:pt modelId="{89BF1086-16CD-43A7-9290-EEE57CDC58B9}" type="parTrans" cxnId="{A135D141-9935-4228-B459-3C714D56034D}">
      <dgm:prSet/>
      <dgm:spPr/>
      <dgm:t>
        <a:bodyPr/>
        <a:lstStyle/>
        <a:p>
          <a:endParaRPr lang="ka-GE" sz="1400"/>
        </a:p>
      </dgm:t>
    </dgm:pt>
    <dgm:pt modelId="{9C4E64E2-E8F2-4225-B4BE-AF7751232820}" type="sibTrans" cxnId="{A135D141-9935-4228-B459-3C714D56034D}">
      <dgm:prSet/>
      <dgm:spPr/>
      <dgm:t>
        <a:bodyPr/>
        <a:lstStyle/>
        <a:p>
          <a:endParaRPr lang="ka-GE" sz="1400"/>
        </a:p>
      </dgm:t>
    </dgm:pt>
    <dgm:pt modelId="{7875AAE6-FB61-4792-A58B-1089DA3FC329}">
      <dgm:prSet custT="1"/>
      <dgm:spPr>
        <a:solidFill>
          <a:schemeClr val="accent6"/>
        </a:solidFill>
      </dgm:spPr>
      <dgm:t>
        <a:bodyPr/>
        <a:lstStyle/>
        <a:p>
          <a:r>
            <a:rPr lang="en-GB" sz="1800" dirty="0"/>
            <a:t>Improve HCV </a:t>
          </a:r>
          <a:r>
            <a:rPr lang="en-GB" sz="1800" dirty="0" smtClean="0"/>
            <a:t>laboratory diagnostics</a:t>
          </a:r>
          <a:endParaRPr lang="ka-GE" sz="1800" dirty="0"/>
        </a:p>
      </dgm:t>
    </dgm:pt>
    <dgm:pt modelId="{73035D02-0F7F-4269-BAE0-5EB8F38FD141}" type="parTrans" cxnId="{B07B38C8-3321-41B0-8503-38B947CE3B24}">
      <dgm:prSet/>
      <dgm:spPr/>
      <dgm:t>
        <a:bodyPr/>
        <a:lstStyle/>
        <a:p>
          <a:endParaRPr lang="ka-GE" sz="1400"/>
        </a:p>
      </dgm:t>
    </dgm:pt>
    <dgm:pt modelId="{AE99839E-CFBA-48C5-9148-EED4233196A3}" type="sibTrans" cxnId="{B07B38C8-3321-41B0-8503-38B947CE3B24}">
      <dgm:prSet/>
      <dgm:spPr/>
      <dgm:t>
        <a:bodyPr/>
        <a:lstStyle/>
        <a:p>
          <a:endParaRPr lang="ka-GE" sz="1400"/>
        </a:p>
      </dgm:t>
    </dgm:pt>
    <dgm:pt modelId="{8AFF682F-707D-463C-AFC7-0F431B0E6ACF}">
      <dgm:prSet custT="1"/>
      <dgm:spPr>
        <a:solidFill>
          <a:schemeClr val="tx2">
            <a:lumMod val="50000"/>
          </a:schemeClr>
        </a:solidFill>
      </dgm:spPr>
      <dgm:t>
        <a:bodyPr/>
        <a:lstStyle/>
        <a:p>
          <a:r>
            <a:rPr lang="en-GB" sz="1800" dirty="0"/>
            <a:t>Improve HCV Surveillance</a:t>
          </a:r>
          <a:endParaRPr lang="ka-GE" sz="1800" dirty="0"/>
        </a:p>
      </dgm:t>
    </dgm:pt>
    <dgm:pt modelId="{61D32D1B-0959-491A-A0E6-98ADD28FDC9D}" type="parTrans" cxnId="{5CF38E4B-BE92-409F-9A03-7A1B4FC8E96B}">
      <dgm:prSet/>
      <dgm:spPr/>
      <dgm:t>
        <a:bodyPr/>
        <a:lstStyle/>
        <a:p>
          <a:endParaRPr lang="ka-GE" sz="1400"/>
        </a:p>
      </dgm:t>
    </dgm:pt>
    <dgm:pt modelId="{7968E20B-5FB8-4218-8066-CDB63B82C9B8}" type="sibTrans" cxnId="{5CF38E4B-BE92-409F-9A03-7A1B4FC8E96B}">
      <dgm:prSet/>
      <dgm:spPr/>
      <dgm:t>
        <a:bodyPr/>
        <a:lstStyle/>
        <a:p>
          <a:endParaRPr lang="ka-GE" sz="1400"/>
        </a:p>
      </dgm:t>
    </dgm:pt>
    <dgm:pt modelId="{713E7C88-D0AA-46E9-A7BD-D975F86E0C8D}">
      <dgm:prSet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US" sz="1800" dirty="0"/>
            <a:t>Provide HCV </a:t>
          </a:r>
          <a:r>
            <a:rPr lang="en-US" sz="1800" dirty="0" smtClean="0"/>
            <a:t>care </a:t>
          </a:r>
          <a:r>
            <a:rPr lang="en-US" sz="1800" dirty="0"/>
            <a:t>and </a:t>
          </a:r>
          <a:r>
            <a:rPr lang="en-US" sz="1800" dirty="0" smtClean="0"/>
            <a:t>treatment</a:t>
          </a:r>
          <a:endParaRPr lang="ka-GE" sz="1800" dirty="0"/>
        </a:p>
      </dgm:t>
    </dgm:pt>
    <dgm:pt modelId="{1358BB85-FA67-4D01-B237-3A21ABA00CFA}" type="parTrans" cxnId="{03CB155A-3BC0-443D-8572-236962695DF3}">
      <dgm:prSet/>
      <dgm:spPr/>
      <dgm:t>
        <a:bodyPr/>
        <a:lstStyle/>
        <a:p>
          <a:endParaRPr lang="ka-GE" sz="1400"/>
        </a:p>
      </dgm:t>
    </dgm:pt>
    <dgm:pt modelId="{735E7573-0B0B-44BA-A5FB-181255134242}" type="sibTrans" cxnId="{03CB155A-3BC0-443D-8572-236962695DF3}">
      <dgm:prSet/>
      <dgm:spPr/>
      <dgm:t>
        <a:bodyPr/>
        <a:lstStyle/>
        <a:p>
          <a:endParaRPr lang="ka-GE" sz="1400"/>
        </a:p>
      </dgm:t>
    </dgm:pt>
    <dgm:pt modelId="{345A4BFA-8B7A-4BF5-9367-CF2ED92426B9}" type="pres">
      <dgm:prSet presAssocID="{3C8B1584-E9D5-4E63-995E-7D5762DDF4C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46D0235-C1EC-4B87-9D52-3AFB8D3631F0}" type="pres">
      <dgm:prSet presAssocID="{B5E98D89-CC0B-4678-91F6-49D18B458D9C}" presName="linNode" presStyleCnt="0"/>
      <dgm:spPr/>
    </dgm:pt>
    <dgm:pt modelId="{1B7753D2-64D8-46FA-B67D-38E4E21E6834}" type="pres">
      <dgm:prSet presAssocID="{B5E98D89-CC0B-4678-91F6-49D18B458D9C}" presName="parentText" presStyleLbl="node1" presStyleIdx="0" presStyleCnt="6" custScaleX="27119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D307B2-34B4-49DD-ACD7-14EB1546384B}" type="pres">
      <dgm:prSet presAssocID="{0CA4CA67-B774-40A4-8AF6-7224F044F156}" presName="sp" presStyleCnt="0"/>
      <dgm:spPr/>
    </dgm:pt>
    <dgm:pt modelId="{1BFD374D-93F9-4A52-9C27-E59E8ACFB39C}" type="pres">
      <dgm:prSet presAssocID="{67208C14-0A51-41B1-B8AE-924CD1EA6CED}" presName="linNode" presStyleCnt="0"/>
      <dgm:spPr/>
    </dgm:pt>
    <dgm:pt modelId="{8892EE52-01F2-4FD9-8DC4-1838F8B4F4EA}" type="pres">
      <dgm:prSet presAssocID="{67208C14-0A51-41B1-B8AE-924CD1EA6CED}" presName="parentText" presStyleLbl="node1" presStyleIdx="1" presStyleCnt="6" custScaleX="271196" custLinFactNeighborX="1232" custLinFactNeighborY="225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123D03-1ED0-4464-9EA7-158BF8DCB5B8}" type="pres">
      <dgm:prSet presAssocID="{8FF53A88-B35A-43FA-AEDA-4E745A30AF3B}" presName="sp" presStyleCnt="0"/>
      <dgm:spPr/>
    </dgm:pt>
    <dgm:pt modelId="{0EF2BEC0-7DB2-4FE1-B6D5-84B5C9BBDF15}" type="pres">
      <dgm:prSet presAssocID="{6BC3A7A1-E44E-4A7D-BBBF-D2440C7F6E79}" presName="linNode" presStyleCnt="0"/>
      <dgm:spPr/>
    </dgm:pt>
    <dgm:pt modelId="{F6DAD194-8CB7-4225-B1A0-033216129C7C}" type="pres">
      <dgm:prSet presAssocID="{6BC3A7A1-E44E-4A7D-BBBF-D2440C7F6E79}" presName="parentText" presStyleLbl="node1" presStyleIdx="2" presStyleCnt="6" custScaleX="27119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14677B-968D-467F-A92F-791501D6ADC3}" type="pres">
      <dgm:prSet presAssocID="{9C4E64E2-E8F2-4225-B4BE-AF7751232820}" presName="sp" presStyleCnt="0"/>
      <dgm:spPr/>
    </dgm:pt>
    <dgm:pt modelId="{A3F98184-5D53-4804-B1C9-084053BD402C}" type="pres">
      <dgm:prSet presAssocID="{7875AAE6-FB61-4792-A58B-1089DA3FC329}" presName="linNode" presStyleCnt="0"/>
      <dgm:spPr/>
    </dgm:pt>
    <dgm:pt modelId="{77D043D0-4B61-4F02-B2F2-D7C7B7189ED2}" type="pres">
      <dgm:prSet presAssocID="{7875AAE6-FB61-4792-A58B-1089DA3FC329}" presName="parentText" presStyleLbl="node1" presStyleIdx="3" presStyleCnt="6" custScaleX="27119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E955FE-E085-4FDF-80F3-AEAC20D39CDA}" type="pres">
      <dgm:prSet presAssocID="{AE99839E-CFBA-48C5-9148-EED4233196A3}" presName="sp" presStyleCnt="0"/>
      <dgm:spPr/>
    </dgm:pt>
    <dgm:pt modelId="{783E77F5-E947-4983-8D2D-BF9F07EC65B8}" type="pres">
      <dgm:prSet presAssocID="{713E7C88-D0AA-46E9-A7BD-D975F86E0C8D}" presName="linNode" presStyleCnt="0"/>
      <dgm:spPr/>
    </dgm:pt>
    <dgm:pt modelId="{A27F57A2-62BC-4BEC-A551-53D71431E83D}" type="pres">
      <dgm:prSet presAssocID="{713E7C88-D0AA-46E9-A7BD-D975F86E0C8D}" presName="parentText" presStyleLbl="node1" presStyleIdx="4" presStyleCnt="6" custScaleX="27119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BCECEF-C905-4DF9-AA6E-24F42E007FB4}" type="pres">
      <dgm:prSet presAssocID="{735E7573-0B0B-44BA-A5FB-181255134242}" presName="sp" presStyleCnt="0"/>
      <dgm:spPr/>
    </dgm:pt>
    <dgm:pt modelId="{7256C1D1-A037-4E95-BECE-E27CE409CD2F}" type="pres">
      <dgm:prSet presAssocID="{8AFF682F-707D-463C-AFC7-0F431B0E6ACF}" presName="linNode" presStyleCnt="0"/>
      <dgm:spPr/>
    </dgm:pt>
    <dgm:pt modelId="{DAE32236-2964-4F68-A826-66814E08FBE6}" type="pres">
      <dgm:prSet presAssocID="{8AFF682F-707D-463C-AFC7-0F431B0E6ACF}" presName="parentText" presStyleLbl="node1" presStyleIdx="5" presStyleCnt="6" custScaleX="27119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AA0F281-32E3-41C6-807A-B515B03F92E1}" type="presOf" srcId="{3C8B1584-E9D5-4E63-995E-7D5762DDF4CF}" destId="{345A4BFA-8B7A-4BF5-9367-CF2ED92426B9}" srcOrd="0" destOrd="0" presId="urn:microsoft.com/office/officeart/2005/8/layout/vList5"/>
    <dgm:cxn modelId="{E1467A5A-6653-48D7-A44D-99B4C283C08B}" type="presOf" srcId="{67208C14-0A51-41B1-B8AE-924CD1EA6CED}" destId="{8892EE52-01F2-4FD9-8DC4-1838F8B4F4EA}" srcOrd="0" destOrd="0" presId="urn:microsoft.com/office/officeart/2005/8/layout/vList5"/>
    <dgm:cxn modelId="{4F70A707-2749-42DC-B1ED-B189A63A631F}" type="presOf" srcId="{6BC3A7A1-E44E-4A7D-BBBF-D2440C7F6E79}" destId="{F6DAD194-8CB7-4225-B1A0-033216129C7C}" srcOrd="0" destOrd="0" presId="urn:microsoft.com/office/officeart/2005/8/layout/vList5"/>
    <dgm:cxn modelId="{7A22C754-3FFF-49B1-83D2-86B2B2ADA47D}" type="presOf" srcId="{713E7C88-D0AA-46E9-A7BD-D975F86E0C8D}" destId="{A27F57A2-62BC-4BEC-A551-53D71431E83D}" srcOrd="0" destOrd="0" presId="urn:microsoft.com/office/officeart/2005/8/layout/vList5"/>
    <dgm:cxn modelId="{446A590E-03C2-474B-A94D-74F8F44A86D8}" srcId="{3C8B1584-E9D5-4E63-995E-7D5762DDF4CF}" destId="{B5E98D89-CC0B-4678-91F6-49D18B458D9C}" srcOrd="0" destOrd="0" parTransId="{C8564A05-4026-4032-B561-9B01BF686F9B}" sibTransId="{0CA4CA67-B774-40A4-8AF6-7224F044F156}"/>
    <dgm:cxn modelId="{03CB155A-3BC0-443D-8572-236962695DF3}" srcId="{3C8B1584-E9D5-4E63-995E-7D5762DDF4CF}" destId="{713E7C88-D0AA-46E9-A7BD-D975F86E0C8D}" srcOrd="4" destOrd="0" parTransId="{1358BB85-FA67-4D01-B237-3A21ABA00CFA}" sibTransId="{735E7573-0B0B-44BA-A5FB-181255134242}"/>
    <dgm:cxn modelId="{5E73CFD7-53FC-40ED-B2CF-A1F3C124263A}" type="presOf" srcId="{7875AAE6-FB61-4792-A58B-1089DA3FC329}" destId="{77D043D0-4B61-4F02-B2F2-D7C7B7189ED2}" srcOrd="0" destOrd="0" presId="urn:microsoft.com/office/officeart/2005/8/layout/vList5"/>
    <dgm:cxn modelId="{C89B1E4D-E960-42EB-8D0C-D030A0FF9185}" type="presOf" srcId="{B5E98D89-CC0B-4678-91F6-49D18B458D9C}" destId="{1B7753D2-64D8-46FA-B67D-38E4E21E6834}" srcOrd="0" destOrd="0" presId="urn:microsoft.com/office/officeart/2005/8/layout/vList5"/>
    <dgm:cxn modelId="{5CF38E4B-BE92-409F-9A03-7A1B4FC8E96B}" srcId="{3C8B1584-E9D5-4E63-995E-7D5762DDF4CF}" destId="{8AFF682F-707D-463C-AFC7-0F431B0E6ACF}" srcOrd="5" destOrd="0" parTransId="{61D32D1B-0959-491A-A0E6-98ADD28FDC9D}" sibTransId="{7968E20B-5FB8-4218-8066-CDB63B82C9B8}"/>
    <dgm:cxn modelId="{0BF5C228-B83A-48FA-A044-39A42FC1AEA4}" type="presOf" srcId="{8AFF682F-707D-463C-AFC7-0F431B0E6ACF}" destId="{DAE32236-2964-4F68-A826-66814E08FBE6}" srcOrd="0" destOrd="0" presId="urn:microsoft.com/office/officeart/2005/8/layout/vList5"/>
    <dgm:cxn modelId="{B07B38C8-3321-41B0-8503-38B947CE3B24}" srcId="{3C8B1584-E9D5-4E63-995E-7D5762DDF4CF}" destId="{7875AAE6-FB61-4792-A58B-1089DA3FC329}" srcOrd="3" destOrd="0" parTransId="{73035D02-0F7F-4269-BAE0-5EB8F38FD141}" sibTransId="{AE99839E-CFBA-48C5-9148-EED4233196A3}"/>
    <dgm:cxn modelId="{A135D141-9935-4228-B459-3C714D56034D}" srcId="{3C8B1584-E9D5-4E63-995E-7D5762DDF4CF}" destId="{6BC3A7A1-E44E-4A7D-BBBF-D2440C7F6E79}" srcOrd="2" destOrd="0" parTransId="{89BF1086-16CD-43A7-9290-EEE57CDC58B9}" sibTransId="{9C4E64E2-E8F2-4225-B4BE-AF7751232820}"/>
    <dgm:cxn modelId="{588ED0FA-7C7E-4BC3-B14B-4675E8E7366F}" srcId="{3C8B1584-E9D5-4E63-995E-7D5762DDF4CF}" destId="{67208C14-0A51-41B1-B8AE-924CD1EA6CED}" srcOrd="1" destOrd="0" parTransId="{F254FFBA-4E49-438B-9EC0-C5D68F78B712}" sibTransId="{8FF53A88-B35A-43FA-AEDA-4E745A30AF3B}"/>
    <dgm:cxn modelId="{21B9782F-5AA6-478B-8D44-EDAE1B6A2283}" type="presParOf" srcId="{345A4BFA-8B7A-4BF5-9367-CF2ED92426B9}" destId="{946D0235-C1EC-4B87-9D52-3AFB8D3631F0}" srcOrd="0" destOrd="0" presId="urn:microsoft.com/office/officeart/2005/8/layout/vList5"/>
    <dgm:cxn modelId="{280696C5-B4EC-4454-8083-7F9D3156E097}" type="presParOf" srcId="{946D0235-C1EC-4B87-9D52-3AFB8D3631F0}" destId="{1B7753D2-64D8-46FA-B67D-38E4E21E6834}" srcOrd="0" destOrd="0" presId="urn:microsoft.com/office/officeart/2005/8/layout/vList5"/>
    <dgm:cxn modelId="{E789EB99-FDDD-4791-9E2A-825F01C3F078}" type="presParOf" srcId="{345A4BFA-8B7A-4BF5-9367-CF2ED92426B9}" destId="{C1D307B2-34B4-49DD-ACD7-14EB1546384B}" srcOrd="1" destOrd="0" presId="urn:microsoft.com/office/officeart/2005/8/layout/vList5"/>
    <dgm:cxn modelId="{F8E80C01-42BC-4A56-8DC3-1934347C0C67}" type="presParOf" srcId="{345A4BFA-8B7A-4BF5-9367-CF2ED92426B9}" destId="{1BFD374D-93F9-4A52-9C27-E59E8ACFB39C}" srcOrd="2" destOrd="0" presId="urn:microsoft.com/office/officeart/2005/8/layout/vList5"/>
    <dgm:cxn modelId="{D2781DA3-EA1E-4002-B9B4-5F67810F8406}" type="presParOf" srcId="{1BFD374D-93F9-4A52-9C27-E59E8ACFB39C}" destId="{8892EE52-01F2-4FD9-8DC4-1838F8B4F4EA}" srcOrd="0" destOrd="0" presId="urn:microsoft.com/office/officeart/2005/8/layout/vList5"/>
    <dgm:cxn modelId="{20343F6F-68CB-4874-BFA3-D22AD20ED0D2}" type="presParOf" srcId="{345A4BFA-8B7A-4BF5-9367-CF2ED92426B9}" destId="{97123D03-1ED0-4464-9EA7-158BF8DCB5B8}" srcOrd="3" destOrd="0" presId="urn:microsoft.com/office/officeart/2005/8/layout/vList5"/>
    <dgm:cxn modelId="{61D3F59A-FFA2-476B-B52F-9723A39A45A6}" type="presParOf" srcId="{345A4BFA-8B7A-4BF5-9367-CF2ED92426B9}" destId="{0EF2BEC0-7DB2-4FE1-B6D5-84B5C9BBDF15}" srcOrd="4" destOrd="0" presId="urn:microsoft.com/office/officeart/2005/8/layout/vList5"/>
    <dgm:cxn modelId="{8FCBE06A-15EC-4074-B349-719B2AC98898}" type="presParOf" srcId="{0EF2BEC0-7DB2-4FE1-B6D5-84B5C9BBDF15}" destId="{F6DAD194-8CB7-4225-B1A0-033216129C7C}" srcOrd="0" destOrd="0" presId="urn:microsoft.com/office/officeart/2005/8/layout/vList5"/>
    <dgm:cxn modelId="{D5C441D4-1680-45F8-A60C-540100FD8388}" type="presParOf" srcId="{345A4BFA-8B7A-4BF5-9367-CF2ED92426B9}" destId="{9314677B-968D-467F-A92F-791501D6ADC3}" srcOrd="5" destOrd="0" presId="urn:microsoft.com/office/officeart/2005/8/layout/vList5"/>
    <dgm:cxn modelId="{0A7552E6-1AB9-4C7E-95A2-5B4F1F3CD806}" type="presParOf" srcId="{345A4BFA-8B7A-4BF5-9367-CF2ED92426B9}" destId="{A3F98184-5D53-4804-B1C9-084053BD402C}" srcOrd="6" destOrd="0" presId="urn:microsoft.com/office/officeart/2005/8/layout/vList5"/>
    <dgm:cxn modelId="{1DC79C1A-81F9-4B9C-9C9D-53BA4D5BD472}" type="presParOf" srcId="{A3F98184-5D53-4804-B1C9-084053BD402C}" destId="{77D043D0-4B61-4F02-B2F2-D7C7B7189ED2}" srcOrd="0" destOrd="0" presId="urn:microsoft.com/office/officeart/2005/8/layout/vList5"/>
    <dgm:cxn modelId="{02EEA282-E9B5-4A80-BF6D-5CE8EA37B19E}" type="presParOf" srcId="{345A4BFA-8B7A-4BF5-9367-CF2ED92426B9}" destId="{01E955FE-E085-4FDF-80F3-AEAC20D39CDA}" srcOrd="7" destOrd="0" presId="urn:microsoft.com/office/officeart/2005/8/layout/vList5"/>
    <dgm:cxn modelId="{0C44FD9E-7A5F-447E-9B1C-2974E6141C2D}" type="presParOf" srcId="{345A4BFA-8B7A-4BF5-9367-CF2ED92426B9}" destId="{783E77F5-E947-4983-8D2D-BF9F07EC65B8}" srcOrd="8" destOrd="0" presId="urn:microsoft.com/office/officeart/2005/8/layout/vList5"/>
    <dgm:cxn modelId="{630D10D7-DF34-4779-AF1F-79DCB6C4CDB2}" type="presParOf" srcId="{783E77F5-E947-4983-8D2D-BF9F07EC65B8}" destId="{A27F57A2-62BC-4BEC-A551-53D71431E83D}" srcOrd="0" destOrd="0" presId="urn:microsoft.com/office/officeart/2005/8/layout/vList5"/>
    <dgm:cxn modelId="{DAB1BD54-14F5-40C0-8666-D78EEBF44B56}" type="presParOf" srcId="{345A4BFA-8B7A-4BF5-9367-CF2ED92426B9}" destId="{7BBCECEF-C905-4DF9-AA6E-24F42E007FB4}" srcOrd="9" destOrd="0" presId="urn:microsoft.com/office/officeart/2005/8/layout/vList5"/>
    <dgm:cxn modelId="{2B5B1CFB-1102-4D6F-8BDD-DDED4A93EC1C}" type="presParOf" srcId="{345A4BFA-8B7A-4BF5-9367-CF2ED92426B9}" destId="{7256C1D1-A037-4E95-BECE-E27CE409CD2F}" srcOrd="10" destOrd="0" presId="urn:microsoft.com/office/officeart/2005/8/layout/vList5"/>
    <dgm:cxn modelId="{34FABA29-F945-4429-9EB0-A01B7F003459}" type="presParOf" srcId="{7256C1D1-A037-4E95-BECE-E27CE409CD2F}" destId="{DAE32236-2964-4F68-A826-66814E08FBE6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688FADE-2BE9-4B20-A0E7-131F9111E6D3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9E91040-028F-4828-A0D5-CC36F767DDA7}">
      <dgm:prSet phldrT="[Text]" custT="1"/>
      <dgm:spPr/>
      <dgm:t>
        <a:bodyPr/>
        <a:lstStyle/>
        <a:p>
          <a:r>
            <a: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Future Plans</a:t>
          </a:r>
          <a:endParaRPr lang="en-US" sz="1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431F77E-D51F-4856-9F2D-78455C98CFAD}" type="parTrans" cxnId="{35B901A9-0B04-451D-A97A-2E0BEA133394}">
      <dgm:prSet/>
      <dgm:spPr/>
      <dgm:t>
        <a:bodyPr/>
        <a:lstStyle/>
        <a:p>
          <a:endParaRPr lang="en-US"/>
        </a:p>
      </dgm:t>
    </dgm:pt>
    <dgm:pt modelId="{2E7983EF-CC21-4707-9DA2-881FDB55CE00}" type="sibTrans" cxnId="{35B901A9-0B04-451D-A97A-2E0BEA133394}">
      <dgm:prSet/>
      <dgm:spPr/>
      <dgm:t>
        <a:bodyPr/>
        <a:lstStyle/>
        <a:p>
          <a:endParaRPr lang="en-US"/>
        </a:p>
      </dgm:t>
    </dgm:pt>
    <dgm:pt modelId="{64ADB0C5-D14B-4D2A-8E1E-7232E3076E50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Strengthen Follow-up and  Linkage to Care </a:t>
          </a:r>
          <a:endParaRPr lang="en-US" sz="1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B961AB9-C2A0-447D-A7B0-64A255CF86FB}" type="parTrans" cxnId="{BC994678-C39A-4517-B1DE-8F6B45AD99C2}">
      <dgm:prSet/>
      <dgm:spPr/>
      <dgm:t>
        <a:bodyPr/>
        <a:lstStyle/>
        <a:p>
          <a:endParaRPr lang="en-US"/>
        </a:p>
      </dgm:t>
    </dgm:pt>
    <dgm:pt modelId="{69606000-0B19-44B2-BFF7-FC2347AE1BCB}" type="sibTrans" cxnId="{BC994678-C39A-4517-B1DE-8F6B45AD99C2}">
      <dgm:prSet/>
      <dgm:spPr/>
      <dgm:t>
        <a:bodyPr/>
        <a:lstStyle/>
        <a:p>
          <a:endParaRPr lang="en-US"/>
        </a:p>
      </dgm:t>
    </dgm:pt>
    <dgm:pt modelId="{A75B9523-E6F2-4F3D-9E8C-3BE892C1600C}">
      <dgm:prSet phldrT="[Text]" custT="1"/>
      <dgm:spPr>
        <a:solidFill>
          <a:schemeClr val="accent3"/>
        </a:solidFill>
      </dgm:spPr>
      <dgm:t>
        <a:bodyPr/>
        <a:lstStyle/>
        <a:p>
          <a:r>
            <a:rPr lang="en-US" sz="1400" dirty="0"/>
            <a:t>Strengthen the Involvement of the Primary Healthcare Sector</a:t>
          </a:r>
        </a:p>
      </dgm:t>
    </dgm:pt>
    <dgm:pt modelId="{1C5D606E-307E-463F-A727-C497DF40A74E}" type="parTrans" cxnId="{A70AFC2E-BE59-4E8E-AF22-1BCF5D47252D}">
      <dgm:prSet/>
      <dgm:spPr/>
      <dgm:t>
        <a:bodyPr/>
        <a:lstStyle/>
        <a:p>
          <a:endParaRPr lang="en-US"/>
        </a:p>
      </dgm:t>
    </dgm:pt>
    <dgm:pt modelId="{BB1DBFDD-5AD7-478E-8A28-E35057DBB9DE}" type="sibTrans" cxnId="{A70AFC2E-BE59-4E8E-AF22-1BCF5D47252D}">
      <dgm:prSet/>
      <dgm:spPr/>
      <dgm:t>
        <a:bodyPr/>
        <a:lstStyle/>
        <a:p>
          <a:endParaRPr lang="en-US"/>
        </a:p>
      </dgm:t>
    </dgm:pt>
    <dgm:pt modelId="{9AFE71B2-092E-4616-9534-58239811960D}">
      <dgm:prSet phldrT="[Text]" custT="1"/>
      <dgm:spPr>
        <a:solidFill>
          <a:schemeClr val="accent5"/>
        </a:solidFill>
      </dgm:spPr>
      <dgm:t>
        <a:bodyPr/>
        <a:lstStyle/>
        <a:p>
          <a:r>
            <a:rPr lang="en-US" sz="1400" dirty="0"/>
            <a:t>Implement the  </a:t>
          </a:r>
          <a:r>
            <a:rPr lang="en-US" sz="1400" dirty="0" err="1"/>
            <a:t>Samegrelo-Zemo</a:t>
          </a:r>
          <a:r>
            <a:rPr lang="en-US" sz="1400" dirty="0"/>
            <a:t> </a:t>
          </a:r>
          <a:r>
            <a:rPr lang="en-US" sz="1400" dirty="0" err="1"/>
            <a:t>Svaneti</a:t>
          </a:r>
          <a:r>
            <a:rPr lang="en-US" sz="1400" dirty="0"/>
            <a:t> Project </a:t>
          </a:r>
          <a:r>
            <a:rPr lang="en-US" sz="1400" dirty="0" smtClean="0"/>
            <a:t>Countrywide</a:t>
          </a:r>
          <a:endParaRPr lang="en-US" sz="1400" dirty="0"/>
        </a:p>
      </dgm:t>
    </dgm:pt>
    <dgm:pt modelId="{2ED32E75-8C75-4D97-9FAB-B837DC191EE1}" type="parTrans" cxnId="{1F9A6360-7536-4607-A11E-28F97C2C0DA0}">
      <dgm:prSet/>
      <dgm:spPr/>
      <dgm:t>
        <a:bodyPr/>
        <a:lstStyle/>
        <a:p>
          <a:endParaRPr lang="en-US"/>
        </a:p>
      </dgm:t>
    </dgm:pt>
    <dgm:pt modelId="{07FEA178-B291-44BD-B2FA-CAB5F9BC3A00}" type="sibTrans" cxnId="{1F9A6360-7536-4607-A11E-28F97C2C0DA0}">
      <dgm:prSet/>
      <dgm:spPr/>
      <dgm:t>
        <a:bodyPr/>
        <a:lstStyle/>
        <a:p>
          <a:endParaRPr lang="en-US"/>
        </a:p>
      </dgm:t>
    </dgm:pt>
    <dgm:pt modelId="{85811389-751B-4E16-819C-C49EFCFDA149}">
      <dgm:prSet phldrT="[Text]"/>
      <dgm:spPr>
        <a:solidFill>
          <a:schemeClr val="accent6"/>
        </a:solidFill>
      </dgm:spPr>
      <dgm:t>
        <a:bodyPr/>
        <a:lstStyle/>
        <a:p>
          <a:r>
            <a: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Intensify Enrollment of the Harm Reduction Network </a:t>
          </a:r>
        </a:p>
      </dgm:t>
    </dgm:pt>
    <dgm:pt modelId="{26948961-313C-4D55-A16E-0DA713A08D77}" type="parTrans" cxnId="{732A13E6-76DE-4310-A0D6-2B78743A775D}">
      <dgm:prSet/>
      <dgm:spPr/>
      <dgm:t>
        <a:bodyPr/>
        <a:lstStyle/>
        <a:p>
          <a:endParaRPr lang="en-US"/>
        </a:p>
      </dgm:t>
    </dgm:pt>
    <dgm:pt modelId="{4C2C24C8-BD0F-41D0-B6BD-AB60EBEFEAE9}" type="sibTrans" cxnId="{732A13E6-76DE-4310-A0D6-2B78743A775D}">
      <dgm:prSet/>
      <dgm:spPr/>
      <dgm:t>
        <a:bodyPr/>
        <a:lstStyle/>
        <a:p>
          <a:endParaRPr lang="en-US"/>
        </a:p>
      </dgm:t>
    </dgm:pt>
    <dgm:pt modelId="{430BEAC3-D20C-4CD6-AB3D-15452F4ACFD4}">
      <dgm:prSet phldrT="[Text]" custT="1"/>
      <dgm:spPr>
        <a:solidFill>
          <a:schemeClr val="tx2"/>
        </a:solidFill>
      </dgm:spPr>
      <dgm:t>
        <a:bodyPr/>
        <a:lstStyle/>
        <a:p>
          <a:r>
            <a:rPr lang="en-US" sz="1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Strengthen Communication campaigns </a:t>
          </a:r>
          <a:r>
            <a:rPr lang="en-US" sz="1100" b="1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endParaRPr lang="en-US" sz="11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390BB76-67E7-442E-8317-006A8CFAF6F7}" type="parTrans" cxnId="{9A56F4DA-7EF7-4EDB-BD7F-C1F8D8661429}">
      <dgm:prSet/>
      <dgm:spPr/>
      <dgm:t>
        <a:bodyPr/>
        <a:lstStyle/>
        <a:p>
          <a:endParaRPr lang="en-US"/>
        </a:p>
      </dgm:t>
    </dgm:pt>
    <dgm:pt modelId="{45FBCFCA-D6B7-4CF6-A85C-2FCF47061C8F}" type="sibTrans" cxnId="{9A56F4DA-7EF7-4EDB-BD7F-C1F8D8661429}">
      <dgm:prSet/>
      <dgm:spPr/>
      <dgm:t>
        <a:bodyPr/>
        <a:lstStyle/>
        <a:p>
          <a:endParaRPr lang="en-US"/>
        </a:p>
      </dgm:t>
    </dgm:pt>
    <dgm:pt modelId="{2B4F5236-5E9F-4B52-9651-5AD223775D65}">
      <dgm:prSet phldrT="[Text]" custScaleX="116508" custScaleY="106896"/>
      <dgm:spPr>
        <a:solidFill>
          <a:schemeClr val="tx2"/>
        </a:solidFill>
      </dgm:spPr>
      <dgm:t>
        <a:bodyPr/>
        <a:lstStyle/>
        <a:p>
          <a:endParaRPr lang="en-US"/>
        </a:p>
      </dgm:t>
    </dgm:pt>
    <dgm:pt modelId="{F6C04432-D266-45AD-BB6A-4A22E80A34F9}" type="parTrans" cxnId="{3EE6CBAE-E16D-4C98-B07C-6F16E3008A0A}">
      <dgm:prSet/>
      <dgm:spPr/>
      <dgm:t>
        <a:bodyPr/>
        <a:lstStyle/>
        <a:p>
          <a:endParaRPr lang="en-US"/>
        </a:p>
      </dgm:t>
    </dgm:pt>
    <dgm:pt modelId="{803962C0-3780-4921-AF54-F3282FC10601}" type="sibTrans" cxnId="{3EE6CBAE-E16D-4C98-B07C-6F16E3008A0A}">
      <dgm:prSet/>
      <dgm:spPr/>
      <dgm:t>
        <a:bodyPr/>
        <a:lstStyle/>
        <a:p>
          <a:endParaRPr lang="en-US"/>
        </a:p>
      </dgm:t>
    </dgm:pt>
    <dgm:pt modelId="{4790CB5E-DD44-41E9-B330-D0FD5D4C8B09}">
      <dgm:prSet phldrT="[Text]"/>
      <dgm:spPr>
        <a:solidFill>
          <a:srgbClr val="FF0000"/>
        </a:solidFill>
      </dgm:spPr>
      <dgm:t>
        <a:bodyPr/>
        <a:lstStyle/>
        <a:p>
          <a:r>
            <a: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Intensify</a:t>
          </a:r>
          <a:r>
            <a:rPr lang="en-US" b="1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Routine Screening</a:t>
          </a:r>
          <a:endParaRPr 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A15AA57-DEFC-47B2-B284-AC1EA49880D2}" type="parTrans" cxnId="{76AB2FC1-63DA-4639-A5B2-65363E8C0690}">
      <dgm:prSet/>
      <dgm:spPr/>
      <dgm:t>
        <a:bodyPr/>
        <a:lstStyle/>
        <a:p>
          <a:endParaRPr lang="en-US"/>
        </a:p>
      </dgm:t>
    </dgm:pt>
    <dgm:pt modelId="{659F921D-2307-428E-B45A-71D9AEFFCC04}" type="sibTrans" cxnId="{76AB2FC1-63DA-4639-A5B2-65363E8C0690}">
      <dgm:prSet/>
      <dgm:spPr/>
      <dgm:t>
        <a:bodyPr/>
        <a:lstStyle/>
        <a:p>
          <a:endParaRPr lang="en-US"/>
        </a:p>
      </dgm:t>
    </dgm:pt>
    <dgm:pt modelId="{42539450-DDB2-431E-A2BA-210156788B3F}" type="pres">
      <dgm:prSet presAssocID="{F688FADE-2BE9-4B20-A0E7-131F9111E6D3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FAC2375-6C9C-4F63-8648-F21D77A27A07}" type="pres">
      <dgm:prSet presAssocID="{19E91040-028F-4828-A0D5-CC36F767DDA7}" presName="centerShape" presStyleLbl="node0" presStyleIdx="0" presStyleCnt="1"/>
      <dgm:spPr/>
      <dgm:t>
        <a:bodyPr/>
        <a:lstStyle/>
        <a:p>
          <a:endParaRPr lang="en-US"/>
        </a:p>
      </dgm:t>
    </dgm:pt>
    <dgm:pt modelId="{95CC651E-E6CB-4AF7-B0BF-B3C9FE0EF28D}" type="pres">
      <dgm:prSet presAssocID="{64ADB0C5-D14B-4D2A-8E1E-7232E3076E50}" presName="node" presStyleLbl="node1" presStyleIdx="0" presStyleCnt="6" custScaleX="115895" custScaleY="114167" custRadScaleRad="100455" custRadScaleInc="8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6B7FB7-1F47-437D-BCC9-BBC6A0711CA2}" type="pres">
      <dgm:prSet presAssocID="{64ADB0C5-D14B-4D2A-8E1E-7232E3076E50}" presName="dummy" presStyleCnt="0"/>
      <dgm:spPr/>
    </dgm:pt>
    <dgm:pt modelId="{31B6BE16-F7FA-4701-98C9-8A3D4598735B}" type="pres">
      <dgm:prSet presAssocID="{69606000-0B19-44B2-BFF7-FC2347AE1BCB}" presName="sibTrans" presStyleLbl="sibTrans2D1" presStyleIdx="0" presStyleCnt="6"/>
      <dgm:spPr/>
      <dgm:t>
        <a:bodyPr/>
        <a:lstStyle/>
        <a:p>
          <a:endParaRPr lang="en-US"/>
        </a:p>
      </dgm:t>
    </dgm:pt>
    <dgm:pt modelId="{70B75FF9-864F-4A9A-ADB1-E997D494BF0F}" type="pres">
      <dgm:prSet presAssocID="{430BEAC3-D20C-4CD6-AB3D-15452F4ACFD4}" presName="node" presStyleLbl="node1" presStyleIdx="1" presStyleCnt="6" custScaleX="121215" custScaleY="1164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C57509-D1F5-4014-B55B-4DD3B18A96BE}" type="pres">
      <dgm:prSet presAssocID="{430BEAC3-D20C-4CD6-AB3D-15452F4ACFD4}" presName="dummy" presStyleCnt="0"/>
      <dgm:spPr/>
    </dgm:pt>
    <dgm:pt modelId="{5C630C70-46A1-444F-AF25-6898009598B9}" type="pres">
      <dgm:prSet presAssocID="{45FBCFCA-D6B7-4CF6-A85C-2FCF47061C8F}" presName="sibTrans" presStyleLbl="sibTrans2D1" presStyleIdx="1" presStyleCnt="6"/>
      <dgm:spPr/>
      <dgm:t>
        <a:bodyPr/>
        <a:lstStyle/>
        <a:p>
          <a:endParaRPr lang="en-US"/>
        </a:p>
      </dgm:t>
    </dgm:pt>
    <dgm:pt modelId="{391CA048-53E0-4262-8F01-334C5406D851}" type="pres">
      <dgm:prSet presAssocID="{4790CB5E-DD44-41E9-B330-D0FD5D4C8B09}" presName="node" presStyleLbl="node1" presStyleIdx="2" presStyleCnt="6" custScaleX="116508" custScaleY="10689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66DEC1-C977-44A3-8AF7-0D9BE12DE433}" type="pres">
      <dgm:prSet presAssocID="{4790CB5E-DD44-41E9-B330-D0FD5D4C8B09}" presName="dummy" presStyleCnt="0"/>
      <dgm:spPr/>
    </dgm:pt>
    <dgm:pt modelId="{9DDCEAB4-E956-4130-B538-9512386293BF}" type="pres">
      <dgm:prSet presAssocID="{659F921D-2307-428E-B45A-71D9AEFFCC04}" presName="sibTrans" presStyleLbl="sibTrans2D1" presStyleIdx="2" presStyleCnt="6"/>
      <dgm:spPr/>
      <dgm:t>
        <a:bodyPr/>
        <a:lstStyle/>
        <a:p>
          <a:endParaRPr lang="en-US"/>
        </a:p>
      </dgm:t>
    </dgm:pt>
    <dgm:pt modelId="{05C59391-168D-4863-BE3C-20B89E7F512B}" type="pres">
      <dgm:prSet presAssocID="{A75B9523-E6F2-4F3D-9E8C-3BE892C1600C}" presName="node" presStyleLbl="node1" presStyleIdx="3" presStyleCnt="6" custScaleX="126038" custScaleY="1216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4C5B64-8124-4404-88F0-548F502D759D}" type="pres">
      <dgm:prSet presAssocID="{A75B9523-E6F2-4F3D-9E8C-3BE892C1600C}" presName="dummy" presStyleCnt="0"/>
      <dgm:spPr/>
    </dgm:pt>
    <dgm:pt modelId="{32039755-8215-435C-8C51-A19D05C96043}" type="pres">
      <dgm:prSet presAssocID="{BB1DBFDD-5AD7-478E-8A28-E35057DBB9DE}" presName="sibTrans" presStyleLbl="sibTrans2D1" presStyleIdx="3" presStyleCnt="6"/>
      <dgm:spPr/>
      <dgm:t>
        <a:bodyPr/>
        <a:lstStyle/>
        <a:p>
          <a:endParaRPr lang="en-US"/>
        </a:p>
      </dgm:t>
    </dgm:pt>
    <dgm:pt modelId="{11C2AD67-9AC6-4195-9670-CC670A2C5339}" type="pres">
      <dgm:prSet presAssocID="{9AFE71B2-092E-4616-9534-58239811960D}" presName="node" presStyleLbl="node1" presStyleIdx="4" presStyleCnt="6" custScaleX="125790" custScaleY="1291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7C129D-1CB8-4884-9495-CF5DB1C1293E}" type="pres">
      <dgm:prSet presAssocID="{9AFE71B2-092E-4616-9534-58239811960D}" presName="dummy" presStyleCnt="0"/>
      <dgm:spPr/>
    </dgm:pt>
    <dgm:pt modelId="{9E12DCF7-2379-468E-AA7C-DAFA3B46EDC6}" type="pres">
      <dgm:prSet presAssocID="{07FEA178-B291-44BD-B2FA-CAB5F9BC3A00}" presName="sibTrans" presStyleLbl="sibTrans2D1" presStyleIdx="4" presStyleCnt="6"/>
      <dgm:spPr/>
      <dgm:t>
        <a:bodyPr/>
        <a:lstStyle/>
        <a:p>
          <a:endParaRPr lang="en-US"/>
        </a:p>
      </dgm:t>
    </dgm:pt>
    <dgm:pt modelId="{29ECC9DD-978B-4E02-BD17-B408D4256F03}" type="pres">
      <dgm:prSet presAssocID="{85811389-751B-4E16-819C-C49EFCFDA149}" presName="node" presStyleLbl="node1" presStyleIdx="5" presStyleCnt="6" custScaleX="116508" custScaleY="10689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5E49D5-D8A0-463F-8B73-3CBFF5B6FAF1}" type="pres">
      <dgm:prSet presAssocID="{85811389-751B-4E16-819C-C49EFCFDA149}" presName="dummy" presStyleCnt="0"/>
      <dgm:spPr/>
    </dgm:pt>
    <dgm:pt modelId="{652A055A-CBFA-46C6-B7D8-C84127D37251}" type="pres">
      <dgm:prSet presAssocID="{4C2C24C8-BD0F-41D0-B6BD-AB60EBEFEAE9}" presName="sibTrans" presStyleLbl="sibTrans2D1" presStyleIdx="5" presStyleCnt="6"/>
      <dgm:spPr/>
      <dgm:t>
        <a:bodyPr/>
        <a:lstStyle/>
        <a:p>
          <a:endParaRPr lang="en-US"/>
        </a:p>
      </dgm:t>
    </dgm:pt>
  </dgm:ptLst>
  <dgm:cxnLst>
    <dgm:cxn modelId="{8BE5B4D5-9F27-47AE-9D37-C47CDD340C35}" type="presOf" srcId="{430BEAC3-D20C-4CD6-AB3D-15452F4ACFD4}" destId="{70B75FF9-864F-4A9A-ADB1-E997D494BF0F}" srcOrd="0" destOrd="0" presId="urn:microsoft.com/office/officeart/2005/8/layout/radial6"/>
    <dgm:cxn modelId="{A6316DE9-A8DB-49FA-AE27-6C0C15C9A4B4}" type="presOf" srcId="{07FEA178-B291-44BD-B2FA-CAB5F9BC3A00}" destId="{9E12DCF7-2379-468E-AA7C-DAFA3B46EDC6}" srcOrd="0" destOrd="0" presId="urn:microsoft.com/office/officeart/2005/8/layout/radial6"/>
    <dgm:cxn modelId="{74EAF60C-0928-48F5-B9CA-051D0A69285C}" type="presOf" srcId="{A75B9523-E6F2-4F3D-9E8C-3BE892C1600C}" destId="{05C59391-168D-4863-BE3C-20B89E7F512B}" srcOrd="0" destOrd="0" presId="urn:microsoft.com/office/officeart/2005/8/layout/radial6"/>
    <dgm:cxn modelId="{9A56F4DA-7EF7-4EDB-BD7F-C1F8D8661429}" srcId="{19E91040-028F-4828-A0D5-CC36F767DDA7}" destId="{430BEAC3-D20C-4CD6-AB3D-15452F4ACFD4}" srcOrd="1" destOrd="0" parTransId="{0390BB76-67E7-442E-8317-006A8CFAF6F7}" sibTransId="{45FBCFCA-D6B7-4CF6-A85C-2FCF47061C8F}"/>
    <dgm:cxn modelId="{FE791633-DCAA-43FE-94FB-671E738DC702}" type="presOf" srcId="{BB1DBFDD-5AD7-478E-8A28-E35057DBB9DE}" destId="{32039755-8215-435C-8C51-A19D05C96043}" srcOrd="0" destOrd="0" presId="urn:microsoft.com/office/officeart/2005/8/layout/radial6"/>
    <dgm:cxn modelId="{1F9A6360-7536-4607-A11E-28F97C2C0DA0}" srcId="{19E91040-028F-4828-A0D5-CC36F767DDA7}" destId="{9AFE71B2-092E-4616-9534-58239811960D}" srcOrd="4" destOrd="0" parTransId="{2ED32E75-8C75-4D97-9FAB-B837DC191EE1}" sibTransId="{07FEA178-B291-44BD-B2FA-CAB5F9BC3A00}"/>
    <dgm:cxn modelId="{A70AFC2E-BE59-4E8E-AF22-1BCF5D47252D}" srcId="{19E91040-028F-4828-A0D5-CC36F767DDA7}" destId="{A75B9523-E6F2-4F3D-9E8C-3BE892C1600C}" srcOrd="3" destOrd="0" parTransId="{1C5D606E-307E-463F-A727-C497DF40A74E}" sibTransId="{BB1DBFDD-5AD7-478E-8A28-E35057DBB9DE}"/>
    <dgm:cxn modelId="{35B901A9-0B04-451D-A97A-2E0BEA133394}" srcId="{F688FADE-2BE9-4B20-A0E7-131F9111E6D3}" destId="{19E91040-028F-4828-A0D5-CC36F767DDA7}" srcOrd="0" destOrd="0" parTransId="{6431F77E-D51F-4856-9F2D-78455C98CFAD}" sibTransId="{2E7983EF-CC21-4707-9DA2-881FDB55CE00}"/>
    <dgm:cxn modelId="{76AB2FC1-63DA-4639-A5B2-65363E8C0690}" srcId="{19E91040-028F-4828-A0D5-CC36F767DDA7}" destId="{4790CB5E-DD44-41E9-B330-D0FD5D4C8B09}" srcOrd="2" destOrd="0" parTransId="{FA15AA57-DEFC-47B2-B284-AC1EA49880D2}" sibTransId="{659F921D-2307-428E-B45A-71D9AEFFCC04}"/>
    <dgm:cxn modelId="{394344D1-535C-40D0-8EEA-A3FCB728AF9F}" type="presOf" srcId="{69606000-0B19-44B2-BFF7-FC2347AE1BCB}" destId="{31B6BE16-F7FA-4701-98C9-8A3D4598735B}" srcOrd="0" destOrd="0" presId="urn:microsoft.com/office/officeart/2005/8/layout/radial6"/>
    <dgm:cxn modelId="{BCCDB1C2-62CE-40C8-BD51-43195A91ACC0}" type="presOf" srcId="{4C2C24C8-BD0F-41D0-B6BD-AB60EBEFEAE9}" destId="{652A055A-CBFA-46C6-B7D8-C84127D37251}" srcOrd="0" destOrd="0" presId="urn:microsoft.com/office/officeart/2005/8/layout/radial6"/>
    <dgm:cxn modelId="{C109C3C3-5D38-44DA-BD0E-E9A9040F027A}" type="presOf" srcId="{9AFE71B2-092E-4616-9534-58239811960D}" destId="{11C2AD67-9AC6-4195-9670-CC670A2C5339}" srcOrd="0" destOrd="0" presId="urn:microsoft.com/office/officeart/2005/8/layout/radial6"/>
    <dgm:cxn modelId="{EBE14FD3-FBAD-4E6C-A666-E461DFABD6C7}" type="presOf" srcId="{659F921D-2307-428E-B45A-71D9AEFFCC04}" destId="{9DDCEAB4-E956-4130-B538-9512386293BF}" srcOrd="0" destOrd="0" presId="urn:microsoft.com/office/officeart/2005/8/layout/radial6"/>
    <dgm:cxn modelId="{3EE6CBAE-E16D-4C98-B07C-6F16E3008A0A}" srcId="{F688FADE-2BE9-4B20-A0E7-131F9111E6D3}" destId="{2B4F5236-5E9F-4B52-9651-5AD223775D65}" srcOrd="1" destOrd="0" parTransId="{F6C04432-D266-45AD-BB6A-4A22E80A34F9}" sibTransId="{803962C0-3780-4921-AF54-F3282FC10601}"/>
    <dgm:cxn modelId="{211DAD2B-9BE5-40D4-AF03-77DB64998B70}" type="presOf" srcId="{45FBCFCA-D6B7-4CF6-A85C-2FCF47061C8F}" destId="{5C630C70-46A1-444F-AF25-6898009598B9}" srcOrd="0" destOrd="0" presId="urn:microsoft.com/office/officeart/2005/8/layout/radial6"/>
    <dgm:cxn modelId="{AB4D8C77-884F-4BFB-B14E-A8116380FDD8}" type="presOf" srcId="{85811389-751B-4E16-819C-C49EFCFDA149}" destId="{29ECC9DD-978B-4E02-BD17-B408D4256F03}" srcOrd="0" destOrd="0" presId="urn:microsoft.com/office/officeart/2005/8/layout/radial6"/>
    <dgm:cxn modelId="{49687935-FEBF-4E3F-B434-6EF2435FEB7A}" type="presOf" srcId="{F688FADE-2BE9-4B20-A0E7-131F9111E6D3}" destId="{42539450-DDB2-431E-A2BA-210156788B3F}" srcOrd="0" destOrd="0" presId="urn:microsoft.com/office/officeart/2005/8/layout/radial6"/>
    <dgm:cxn modelId="{BC994678-C39A-4517-B1DE-8F6B45AD99C2}" srcId="{19E91040-028F-4828-A0D5-CC36F767DDA7}" destId="{64ADB0C5-D14B-4D2A-8E1E-7232E3076E50}" srcOrd="0" destOrd="0" parTransId="{AB961AB9-C2A0-447D-A7B0-64A255CF86FB}" sibTransId="{69606000-0B19-44B2-BFF7-FC2347AE1BCB}"/>
    <dgm:cxn modelId="{50C04D15-0C71-423B-B661-BEAE44112747}" type="presOf" srcId="{64ADB0C5-D14B-4D2A-8E1E-7232E3076E50}" destId="{95CC651E-E6CB-4AF7-B0BF-B3C9FE0EF28D}" srcOrd="0" destOrd="0" presId="urn:microsoft.com/office/officeart/2005/8/layout/radial6"/>
    <dgm:cxn modelId="{36F0D91E-4BDF-4F1B-8F11-7787FBDBB727}" type="presOf" srcId="{4790CB5E-DD44-41E9-B330-D0FD5D4C8B09}" destId="{391CA048-53E0-4262-8F01-334C5406D851}" srcOrd="0" destOrd="0" presId="urn:microsoft.com/office/officeart/2005/8/layout/radial6"/>
    <dgm:cxn modelId="{770E885B-9160-4660-9CE2-522BF8BB23F1}" type="presOf" srcId="{19E91040-028F-4828-A0D5-CC36F767DDA7}" destId="{BFAC2375-6C9C-4F63-8648-F21D77A27A07}" srcOrd="0" destOrd="0" presId="urn:microsoft.com/office/officeart/2005/8/layout/radial6"/>
    <dgm:cxn modelId="{732A13E6-76DE-4310-A0D6-2B78743A775D}" srcId="{19E91040-028F-4828-A0D5-CC36F767DDA7}" destId="{85811389-751B-4E16-819C-C49EFCFDA149}" srcOrd="5" destOrd="0" parTransId="{26948961-313C-4D55-A16E-0DA713A08D77}" sibTransId="{4C2C24C8-BD0F-41D0-B6BD-AB60EBEFEAE9}"/>
    <dgm:cxn modelId="{FEC08248-2FC1-4976-93E0-6B73BFC0F187}" type="presParOf" srcId="{42539450-DDB2-431E-A2BA-210156788B3F}" destId="{BFAC2375-6C9C-4F63-8648-F21D77A27A07}" srcOrd="0" destOrd="0" presId="urn:microsoft.com/office/officeart/2005/8/layout/radial6"/>
    <dgm:cxn modelId="{75050E13-2DA8-4876-86C4-75B05A20AD5B}" type="presParOf" srcId="{42539450-DDB2-431E-A2BA-210156788B3F}" destId="{95CC651E-E6CB-4AF7-B0BF-B3C9FE0EF28D}" srcOrd="1" destOrd="0" presId="urn:microsoft.com/office/officeart/2005/8/layout/radial6"/>
    <dgm:cxn modelId="{4A681932-9D2B-497B-916C-632FE88A7F76}" type="presParOf" srcId="{42539450-DDB2-431E-A2BA-210156788B3F}" destId="{DB6B7FB7-1F47-437D-BCC9-BBC6A0711CA2}" srcOrd="2" destOrd="0" presId="urn:microsoft.com/office/officeart/2005/8/layout/radial6"/>
    <dgm:cxn modelId="{7ECD90F4-DE74-4750-AF68-E41E4ED5CEE4}" type="presParOf" srcId="{42539450-DDB2-431E-A2BA-210156788B3F}" destId="{31B6BE16-F7FA-4701-98C9-8A3D4598735B}" srcOrd="3" destOrd="0" presId="urn:microsoft.com/office/officeart/2005/8/layout/radial6"/>
    <dgm:cxn modelId="{C7E3CDDC-E1E3-455D-A4E2-580E12E746A1}" type="presParOf" srcId="{42539450-DDB2-431E-A2BA-210156788B3F}" destId="{70B75FF9-864F-4A9A-ADB1-E997D494BF0F}" srcOrd="4" destOrd="0" presId="urn:microsoft.com/office/officeart/2005/8/layout/radial6"/>
    <dgm:cxn modelId="{0472ACBE-B352-4E8F-84C2-A4C2091F446D}" type="presParOf" srcId="{42539450-DDB2-431E-A2BA-210156788B3F}" destId="{51C57509-D1F5-4014-B55B-4DD3B18A96BE}" srcOrd="5" destOrd="0" presId="urn:microsoft.com/office/officeart/2005/8/layout/radial6"/>
    <dgm:cxn modelId="{C2A48DE0-5EE8-4F2E-AEB8-B02FCD60B0FA}" type="presParOf" srcId="{42539450-DDB2-431E-A2BA-210156788B3F}" destId="{5C630C70-46A1-444F-AF25-6898009598B9}" srcOrd="6" destOrd="0" presId="urn:microsoft.com/office/officeart/2005/8/layout/radial6"/>
    <dgm:cxn modelId="{3979881C-C9F6-4097-BCD8-15AB51F32C51}" type="presParOf" srcId="{42539450-DDB2-431E-A2BA-210156788B3F}" destId="{391CA048-53E0-4262-8F01-334C5406D851}" srcOrd="7" destOrd="0" presId="urn:microsoft.com/office/officeart/2005/8/layout/radial6"/>
    <dgm:cxn modelId="{2C87BB41-8991-491B-B953-E5E4BA4FCBB0}" type="presParOf" srcId="{42539450-DDB2-431E-A2BA-210156788B3F}" destId="{8666DEC1-C977-44A3-8AF7-0D9BE12DE433}" srcOrd="8" destOrd="0" presId="urn:microsoft.com/office/officeart/2005/8/layout/radial6"/>
    <dgm:cxn modelId="{97F033D7-CEE6-4E71-9E2B-82150D91BF0F}" type="presParOf" srcId="{42539450-DDB2-431E-A2BA-210156788B3F}" destId="{9DDCEAB4-E956-4130-B538-9512386293BF}" srcOrd="9" destOrd="0" presId="urn:microsoft.com/office/officeart/2005/8/layout/radial6"/>
    <dgm:cxn modelId="{00DC3D8F-3FA9-4888-8780-F09226525256}" type="presParOf" srcId="{42539450-DDB2-431E-A2BA-210156788B3F}" destId="{05C59391-168D-4863-BE3C-20B89E7F512B}" srcOrd="10" destOrd="0" presId="urn:microsoft.com/office/officeart/2005/8/layout/radial6"/>
    <dgm:cxn modelId="{7769B14D-DFA0-4615-9EB6-B88680BDAF28}" type="presParOf" srcId="{42539450-DDB2-431E-A2BA-210156788B3F}" destId="{174C5B64-8124-4404-88F0-548F502D759D}" srcOrd="11" destOrd="0" presId="urn:microsoft.com/office/officeart/2005/8/layout/radial6"/>
    <dgm:cxn modelId="{142968BE-AC9A-436D-AB84-902E9B5BA656}" type="presParOf" srcId="{42539450-DDB2-431E-A2BA-210156788B3F}" destId="{32039755-8215-435C-8C51-A19D05C96043}" srcOrd="12" destOrd="0" presId="urn:microsoft.com/office/officeart/2005/8/layout/radial6"/>
    <dgm:cxn modelId="{DF3D40DF-4C4F-40C6-AF41-B43560512A3F}" type="presParOf" srcId="{42539450-DDB2-431E-A2BA-210156788B3F}" destId="{11C2AD67-9AC6-4195-9670-CC670A2C5339}" srcOrd="13" destOrd="0" presId="urn:microsoft.com/office/officeart/2005/8/layout/radial6"/>
    <dgm:cxn modelId="{B5BE17CD-41F0-4FC5-942C-2109BE5EA376}" type="presParOf" srcId="{42539450-DDB2-431E-A2BA-210156788B3F}" destId="{047C129D-1CB8-4884-9495-CF5DB1C1293E}" srcOrd="14" destOrd="0" presId="urn:microsoft.com/office/officeart/2005/8/layout/radial6"/>
    <dgm:cxn modelId="{4B274D40-A1EC-43AC-A271-38CFBFCF5976}" type="presParOf" srcId="{42539450-DDB2-431E-A2BA-210156788B3F}" destId="{9E12DCF7-2379-468E-AA7C-DAFA3B46EDC6}" srcOrd="15" destOrd="0" presId="urn:microsoft.com/office/officeart/2005/8/layout/radial6"/>
    <dgm:cxn modelId="{718105A3-6E30-4734-BAD3-CB2478D7DC03}" type="presParOf" srcId="{42539450-DDB2-431E-A2BA-210156788B3F}" destId="{29ECC9DD-978B-4E02-BD17-B408D4256F03}" srcOrd="16" destOrd="0" presId="urn:microsoft.com/office/officeart/2005/8/layout/radial6"/>
    <dgm:cxn modelId="{D7DC9505-EEA1-44C9-84D4-A54774F0E2BD}" type="presParOf" srcId="{42539450-DDB2-431E-A2BA-210156788B3F}" destId="{615E49D5-D8A0-463F-8B73-3CBFF5B6FAF1}" srcOrd="17" destOrd="0" presId="urn:microsoft.com/office/officeart/2005/8/layout/radial6"/>
    <dgm:cxn modelId="{76E5B12D-E7D4-41F9-B726-6FB50FA33F2A}" type="presParOf" srcId="{42539450-DDB2-431E-A2BA-210156788B3F}" destId="{652A055A-CBFA-46C6-B7D8-C84127D37251}" srcOrd="18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7753D2-64D8-46FA-B67D-38E4E21E6834}">
      <dsp:nvSpPr>
        <dsp:cNvPr id="0" name=""/>
        <dsp:cNvSpPr/>
      </dsp:nvSpPr>
      <dsp:spPr>
        <a:xfrm>
          <a:off x="42848" y="1220"/>
          <a:ext cx="3531063" cy="710647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/>
            <a:t>Promote advocacy, awareness and </a:t>
          </a:r>
          <a:r>
            <a:rPr lang="en-US" sz="1400" kern="1200" dirty="0"/>
            <a:t>education, and partnerships for HCV associated </a:t>
          </a:r>
          <a:r>
            <a:rPr lang="en-GB" sz="1400" kern="1200" dirty="0"/>
            <a:t>resource mobilization</a:t>
          </a:r>
          <a:endParaRPr lang="ka-GE" sz="1400" kern="1200" dirty="0"/>
        </a:p>
      </dsp:txBody>
      <dsp:txXfrm>
        <a:off x="77539" y="35911"/>
        <a:ext cx="3461681" cy="641265"/>
      </dsp:txXfrm>
    </dsp:sp>
    <dsp:sp modelId="{8892EE52-01F2-4FD9-8DC4-1838F8B4F4EA}">
      <dsp:nvSpPr>
        <dsp:cNvPr id="0" name=""/>
        <dsp:cNvSpPr/>
      </dsp:nvSpPr>
      <dsp:spPr>
        <a:xfrm>
          <a:off x="58889" y="763440"/>
          <a:ext cx="3531063" cy="710647"/>
        </a:xfrm>
        <a:prstGeom prst="roundRect">
          <a:avLst/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/>
            <a:t>Prevent HCV transmission</a:t>
          </a:r>
          <a:endParaRPr lang="ka-GE" sz="1800" kern="1200" dirty="0"/>
        </a:p>
      </dsp:txBody>
      <dsp:txXfrm>
        <a:off x="93580" y="798131"/>
        <a:ext cx="3461681" cy="641265"/>
      </dsp:txXfrm>
    </dsp:sp>
    <dsp:sp modelId="{F6DAD194-8CB7-4225-B1A0-033216129C7C}">
      <dsp:nvSpPr>
        <dsp:cNvPr id="0" name=""/>
        <dsp:cNvSpPr/>
      </dsp:nvSpPr>
      <dsp:spPr>
        <a:xfrm>
          <a:off x="42848" y="1493581"/>
          <a:ext cx="3531063" cy="710647"/>
        </a:xfrm>
        <a:prstGeom prst="roundRect">
          <a:avLst/>
        </a:prstGeom>
        <a:solidFill>
          <a:schemeClr val="accent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Identify </a:t>
          </a:r>
          <a:r>
            <a:rPr lang="en-US" sz="1800" kern="1200" dirty="0" smtClean="0"/>
            <a:t>persons infected </a:t>
          </a:r>
          <a:r>
            <a:rPr lang="en-US" sz="1800" kern="1200" dirty="0"/>
            <a:t>with HCV</a:t>
          </a:r>
          <a:endParaRPr lang="ka-GE" sz="1800" kern="1200" dirty="0"/>
        </a:p>
      </dsp:txBody>
      <dsp:txXfrm>
        <a:off x="77539" y="1528272"/>
        <a:ext cx="3461681" cy="641265"/>
      </dsp:txXfrm>
    </dsp:sp>
    <dsp:sp modelId="{77D043D0-4B61-4F02-B2F2-D7C7B7189ED2}">
      <dsp:nvSpPr>
        <dsp:cNvPr id="0" name=""/>
        <dsp:cNvSpPr/>
      </dsp:nvSpPr>
      <dsp:spPr>
        <a:xfrm>
          <a:off x="42848" y="2239761"/>
          <a:ext cx="3531063" cy="710647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/>
            <a:t>Improve HCV </a:t>
          </a:r>
          <a:r>
            <a:rPr lang="en-GB" sz="1800" kern="1200" dirty="0" smtClean="0"/>
            <a:t>laboratory diagnostics</a:t>
          </a:r>
          <a:endParaRPr lang="ka-GE" sz="1800" kern="1200" dirty="0"/>
        </a:p>
      </dsp:txBody>
      <dsp:txXfrm>
        <a:off x="77539" y="2274452"/>
        <a:ext cx="3461681" cy="641265"/>
      </dsp:txXfrm>
    </dsp:sp>
    <dsp:sp modelId="{A27F57A2-62BC-4BEC-A551-53D71431E83D}">
      <dsp:nvSpPr>
        <dsp:cNvPr id="0" name=""/>
        <dsp:cNvSpPr/>
      </dsp:nvSpPr>
      <dsp:spPr>
        <a:xfrm>
          <a:off x="42848" y="2985942"/>
          <a:ext cx="3531063" cy="710647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Provide HCV </a:t>
          </a:r>
          <a:r>
            <a:rPr lang="en-US" sz="1800" kern="1200" dirty="0" smtClean="0"/>
            <a:t>care </a:t>
          </a:r>
          <a:r>
            <a:rPr lang="en-US" sz="1800" kern="1200" dirty="0"/>
            <a:t>and </a:t>
          </a:r>
          <a:r>
            <a:rPr lang="en-US" sz="1800" kern="1200" dirty="0" smtClean="0"/>
            <a:t>treatment</a:t>
          </a:r>
          <a:endParaRPr lang="ka-GE" sz="1800" kern="1200" dirty="0"/>
        </a:p>
      </dsp:txBody>
      <dsp:txXfrm>
        <a:off x="77539" y="3020633"/>
        <a:ext cx="3461681" cy="641265"/>
      </dsp:txXfrm>
    </dsp:sp>
    <dsp:sp modelId="{DAE32236-2964-4F68-A826-66814E08FBE6}">
      <dsp:nvSpPr>
        <dsp:cNvPr id="0" name=""/>
        <dsp:cNvSpPr/>
      </dsp:nvSpPr>
      <dsp:spPr>
        <a:xfrm>
          <a:off x="42848" y="3732122"/>
          <a:ext cx="3531063" cy="710647"/>
        </a:xfrm>
        <a:prstGeom prst="roundRect">
          <a:avLst/>
        </a:prstGeom>
        <a:solidFill>
          <a:schemeClr val="tx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/>
            <a:t>Improve HCV Surveillance</a:t>
          </a:r>
          <a:endParaRPr lang="ka-GE" sz="1800" kern="1200" dirty="0"/>
        </a:p>
      </dsp:txBody>
      <dsp:txXfrm>
        <a:off x="77539" y="3766813"/>
        <a:ext cx="3461681" cy="6412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2A055A-CBFA-46C6-B7D8-C84127D37251}">
      <dsp:nvSpPr>
        <dsp:cNvPr id="0" name=""/>
        <dsp:cNvSpPr/>
      </dsp:nvSpPr>
      <dsp:spPr>
        <a:xfrm>
          <a:off x="2778219" y="580614"/>
          <a:ext cx="4135417" cy="4135417"/>
        </a:xfrm>
        <a:prstGeom prst="blockArc">
          <a:avLst>
            <a:gd name="adj1" fmla="val 12599982"/>
            <a:gd name="adj2" fmla="val 16210394"/>
            <a:gd name="adj3" fmla="val 453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12DCF7-2379-468E-AA7C-DAFA3B46EDC6}">
      <dsp:nvSpPr>
        <dsp:cNvPr id="0" name=""/>
        <dsp:cNvSpPr/>
      </dsp:nvSpPr>
      <dsp:spPr>
        <a:xfrm>
          <a:off x="2778214" y="580623"/>
          <a:ext cx="4135417" cy="4135417"/>
        </a:xfrm>
        <a:prstGeom prst="blockArc">
          <a:avLst>
            <a:gd name="adj1" fmla="val 9000000"/>
            <a:gd name="adj2" fmla="val 12600000"/>
            <a:gd name="adj3" fmla="val 453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039755-8215-435C-8C51-A19D05C96043}">
      <dsp:nvSpPr>
        <dsp:cNvPr id="0" name=""/>
        <dsp:cNvSpPr/>
      </dsp:nvSpPr>
      <dsp:spPr>
        <a:xfrm>
          <a:off x="2778214" y="580623"/>
          <a:ext cx="4135417" cy="4135417"/>
        </a:xfrm>
        <a:prstGeom prst="blockArc">
          <a:avLst>
            <a:gd name="adj1" fmla="val 5400000"/>
            <a:gd name="adj2" fmla="val 9000000"/>
            <a:gd name="adj3" fmla="val 453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DCEAB4-E956-4130-B538-9512386293BF}">
      <dsp:nvSpPr>
        <dsp:cNvPr id="0" name=""/>
        <dsp:cNvSpPr/>
      </dsp:nvSpPr>
      <dsp:spPr>
        <a:xfrm>
          <a:off x="2778214" y="580623"/>
          <a:ext cx="4135417" cy="4135417"/>
        </a:xfrm>
        <a:prstGeom prst="blockArc">
          <a:avLst>
            <a:gd name="adj1" fmla="val 1800000"/>
            <a:gd name="adj2" fmla="val 5400000"/>
            <a:gd name="adj3" fmla="val 453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630C70-46A1-444F-AF25-6898009598B9}">
      <dsp:nvSpPr>
        <dsp:cNvPr id="0" name=""/>
        <dsp:cNvSpPr/>
      </dsp:nvSpPr>
      <dsp:spPr>
        <a:xfrm>
          <a:off x="2778214" y="580623"/>
          <a:ext cx="4135417" cy="4135417"/>
        </a:xfrm>
        <a:prstGeom prst="blockArc">
          <a:avLst>
            <a:gd name="adj1" fmla="val 19800000"/>
            <a:gd name="adj2" fmla="val 1800000"/>
            <a:gd name="adj3" fmla="val 453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B6BE16-F7FA-4701-98C9-8A3D4598735B}">
      <dsp:nvSpPr>
        <dsp:cNvPr id="0" name=""/>
        <dsp:cNvSpPr/>
      </dsp:nvSpPr>
      <dsp:spPr>
        <a:xfrm>
          <a:off x="2778209" y="580614"/>
          <a:ext cx="4135417" cy="4135417"/>
        </a:xfrm>
        <a:prstGeom prst="blockArc">
          <a:avLst>
            <a:gd name="adj1" fmla="val 16210412"/>
            <a:gd name="adj2" fmla="val 19800018"/>
            <a:gd name="adj3" fmla="val 453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AC2375-6C9C-4F63-8648-F21D77A27A07}">
      <dsp:nvSpPr>
        <dsp:cNvPr id="0" name=""/>
        <dsp:cNvSpPr/>
      </dsp:nvSpPr>
      <dsp:spPr>
        <a:xfrm>
          <a:off x="3916513" y="1718922"/>
          <a:ext cx="1858818" cy="185881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Future Plans</a:t>
          </a:r>
          <a:endParaRPr lang="en-US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188731" y="1991140"/>
        <a:ext cx="1314382" cy="1314382"/>
      </dsp:txXfrm>
    </dsp:sp>
    <dsp:sp modelId="{95CC651E-E6CB-4AF7-B0BF-B3C9FE0EF28D}">
      <dsp:nvSpPr>
        <dsp:cNvPr id="0" name=""/>
        <dsp:cNvSpPr/>
      </dsp:nvSpPr>
      <dsp:spPr>
        <a:xfrm>
          <a:off x="4098041" y="-115289"/>
          <a:ext cx="1507994" cy="1485510"/>
        </a:xfrm>
        <a:prstGeom prst="ellipse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Strengthen Follow-up and  Linkage to Care </a:t>
          </a:r>
          <a:endParaRPr lang="en-US" sz="1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318882" y="102259"/>
        <a:ext cx="1066312" cy="1050414"/>
      </dsp:txXfrm>
    </dsp:sp>
    <dsp:sp modelId="{70B75FF9-864F-4A9A-ADB1-E997D494BF0F}">
      <dsp:nvSpPr>
        <dsp:cNvPr id="0" name=""/>
        <dsp:cNvSpPr/>
      </dsp:nvSpPr>
      <dsp:spPr>
        <a:xfrm>
          <a:off x="5807436" y="880420"/>
          <a:ext cx="1577216" cy="1514955"/>
        </a:xfrm>
        <a:prstGeom prst="ellipse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Strengthen Communication campaigns </a:t>
          </a:r>
          <a:r>
            <a:rPr lang="en-US" sz="1100" b="1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endParaRPr lang="en-US" sz="1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038414" y="1102280"/>
        <a:ext cx="1115260" cy="1071235"/>
      </dsp:txXfrm>
    </dsp:sp>
    <dsp:sp modelId="{391CA048-53E0-4262-8F01-334C5406D851}">
      <dsp:nvSpPr>
        <dsp:cNvPr id="0" name=""/>
        <dsp:cNvSpPr/>
      </dsp:nvSpPr>
      <dsp:spPr>
        <a:xfrm>
          <a:off x="5838059" y="2963314"/>
          <a:ext cx="1515970" cy="1390901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Intensify</a:t>
          </a:r>
          <a:r>
            <a:rPr lang="en-US" sz="1300" b="1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Routine Screening</a:t>
          </a:r>
          <a:endParaRPr lang="en-US" sz="13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060068" y="3167007"/>
        <a:ext cx="1071952" cy="983515"/>
      </dsp:txXfrm>
    </dsp:sp>
    <dsp:sp modelId="{05C59391-168D-4863-BE3C-20B89E7F512B}">
      <dsp:nvSpPr>
        <dsp:cNvPr id="0" name=""/>
        <dsp:cNvSpPr/>
      </dsp:nvSpPr>
      <dsp:spPr>
        <a:xfrm>
          <a:off x="4025936" y="3877688"/>
          <a:ext cx="1639972" cy="1583020"/>
        </a:xfrm>
        <a:prstGeom prst="ellipse">
          <a:avLst/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Strengthen the Involvement of the Primary Healthcare Sector</a:t>
          </a:r>
        </a:p>
      </dsp:txBody>
      <dsp:txXfrm>
        <a:off x="4266104" y="4109516"/>
        <a:ext cx="1159636" cy="1119364"/>
      </dsp:txXfrm>
    </dsp:sp>
    <dsp:sp modelId="{11C2AD67-9AC6-4195-9670-CC670A2C5339}">
      <dsp:nvSpPr>
        <dsp:cNvPr id="0" name=""/>
        <dsp:cNvSpPr/>
      </dsp:nvSpPr>
      <dsp:spPr>
        <a:xfrm>
          <a:off x="2277428" y="2818721"/>
          <a:ext cx="1636745" cy="1680087"/>
        </a:xfrm>
        <a:prstGeom prst="ellipse">
          <a:avLst/>
        </a:prstGeom>
        <a:solidFill>
          <a:schemeClr val="accent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Implement the  </a:t>
          </a:r>
          <a:r>
            <a:rPr lang="en-US" sz="1400" kern="1200" dirty="0" err="1"/>
            <a:t>Samegrelo-Zemo</a:t>
          </a:r>
          <a:r>
            <a:rPr lang="en-US" sz="1400" kern="1200" dirty="0"/>
            <a:t> </a:t>
          </a:r>
          <a:r>
            <a:rPr lang="en-US" sz="1400" kern="1200" dirty="0" err="1"/>
            <a:t>Svaneti</a:t>
          </a:r>
          <a:r>
            <a:rPr lang="en-US" sz="1400" kern="1200" dirty="0"/>
            <a:t> Project </a:t>
          </a:r>
          <a:r>
            <a:rPr lang="en-US" sz="1400" kern="1200" dirty="0" smtClean="0"/>
            <a:t>Countrywide</a:t>
          </a:r>
          <a:endParaRPr lang="en-US" sz="1400" kern="1200" dirty="0"/>
        </a:p>
      </dsp:txBody>
      <dsp:txXfrm>
        <a:off x="2517124" y="3064764"/>
        <a:ext cx="1157353" cy="1188001"/>
      </dsp:txXfrm>
    </dsp:sp>
    <dsp:sp modelId="{29ECC9DD-978B-4E02-BD17-B408D4256F03}">
      <dsp:nvSpPr>
        <dsp:cNvPr id="0" name=""/>
        <dsp:cNvSpPr/>
      </dsp:nvSpPr>
      <dsp:spPr>
        <a:xfrm>
          <a:off x="2337816" y="942447"/>
          <a:ext cx="1515970" cy="1390901"/>
        </a:xfrm>
        <a:prstGeom prst="ellipse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Intensify Enrollment of the Harm Reduction Network </a:t>
          </a:r>
        </a:p>
      </dsp:txBody>
      <dsp:txXfrm>
        <a:off x="2559825" y="1146140"/>
        <a:ext cx="1071952" cy="9835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0.0675</cdr:x>
      <cdr:y>0.92281</cdr:y>
    </cdr:from>
    <cdr:to>
      <cdr:x>0.25</cdr:x>
      <cdr:y>0.97963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09468" y="6086008"/>
          <a:ext cx="2188564" cy="3747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0.03875</cdr:x>
      <cdr:y>0.94554</cdr:y>
    </cdr:from>
    <cdr:to>
      <cdr:x>0.22125</cdr:x>
      <cdr:y>0.96372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64694" y="6235909"/>
          <a:ext cx="2188564" cy="1199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0.5261</cdr:x>
      <cdr:y>0.21176</cdr:y>
    </cdr:from>
    <cdr:to>
      <cdr:x>0.6011</cdr:x>
      <cdr:y>0.26078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6414247" y="1452281"/>
          <a:ext cx="914400" cy="3361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0.29706</cdr:x>
      <cdr:y>0.07843</cdr:y>
    </cdr:from>
    <cdr:to>
      <cdr:x>0.37206</cdr:x>
      <cdr:y>0.21176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621741" y="53788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0.35833</cdr:x>
      <cdr:y>0.24815</cdr:y>
    </cdr:from>
    <cdr:to>
      <cdr:x>0.45833</cdr:x>
      <cdr:y>0.29259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276600" y="1276348"/>
          <a:ext cx="9144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0.375</cdr:x>
      <cdr:y>0.29259</cdr:y>
    </cdr:from>
    <cdr:to>
      <cdr:x>0.475</cdr:x>
      <cdr:y>0.42593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429000" y="1504948"/>
          <a:ext cx="914400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0.32998</cdr:x>
      <cdr:y>0.72099</cdr:y>
    </cdr:from>
    <cdr:to>
      <cdr:x>0.43832</cdr:x>
      <cdr:y>0.77522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3017360" y="3708432"/>
          <a:ext cx="990600" cy="2788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defPPr>
            <a:defRPr lang="ka-GE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11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rPr>
            <a:t>94.6%</a:t>
          </a:r>
          <a:endParaRPr kumimoji="0" lang="en-US" sz="1100" b="0" i="0" u="none" strike="noStrike" kern="1200" cap="none" spc="0" normalizeH="0" baseline="0" noProof="0" dirty="0">
            <a:ln>
              <a:noFill/>
            </a:ln>
            <a:solidFill>
              <a:prstClr val="black"/>
            </a:solidFill>
            <a:effectLst/>
            <a:uLnTx/>
            <a:uFillTx/>
            <a:ea typeface="+mn-ea"/>
            <a:cs typeface="+mn-cs"/>
          </a:endParaRPr>
        </a:p>
        <a:p xmlns:a="http://schemas.openxmlformats.org/drawingml/2006/main"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kumimoji="0" lang="en-US" sz="1100" b="0" i="0" u="none" strike="noStrike" kern="1200" cap="none" spc="0" normalizeH="0" baseline="0" noProof="0" dirty="0">
            <a:ln>
              <a:noFill/>
            </a:ln>
            <a:solidFill>
              <a:prstClr val="black"/>
            </a:solidFill>
            <a:effectLst/>
            <a:uLnTx/>
            <a:uFillTx/>
            <a:latin typeface="Calibri" panose="020F0502020204030204"/>
            <a:ea typeface="+mn-ea"/>
            <a:cs typeface="+mn-cs"/>
          </a:endParaRPr>
        </a:p>
        <a:p xmlns:a="http://schemas.openxmlformats.org/drawingml/2006/main"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kumimoji="0" lang="en-US" sz="1100" b="0" i="0" u="none" strike="noStrike" kern="1200" cap="none" spc="0" normalizeH="0" baseline="0" noProof="0" dirty="0">
            <a:ln>
              <a:noFill/>
            </a:ln>
            <a:solidFill>
              <a:prstClr val="black"/>
            </a:solidFill>
            <a:effectLst/>
            <a:uLnTx/>
            <a:uFillTx/>
            <a:latin typeface="Calibri" panose="020F0502020204030204"/>
            <a:ea typeface="+mn-ea"/>
            <a:cs typeface="+mn-cs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9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37B8EB-3778-4088-8AC0-A3891E8F0E3D}" type="datetimeFigureOut">
              <a:rPr lang="en-US" smtClean="0"/>
              <a:t>21-Apr-19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9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55AC6E-1FFB-49B0-B848-F4F7E7B2B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7936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5200" cy="49784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a-G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947" y="2"/>
            <a:ext cx="2945199" cy="49784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9690FC-691C-41BC-89D3-B094747A9953}" type="datetimeFigureOut">
              <a:rPr lang="ka-GE" smtClean="0"/>
              <a:t>21.04.2019</a:t>
            </a:fld>
            <a:endParaRPr lang="ka-G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a-G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310" y="4778639"/>
            <a:ext cx="5439058" cy="390994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969"/>
            <a:ext cx="2945200" cy="49784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a-G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947" y="9431969"/>
            <a:ext cx="2945199" cy="49784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BCBED4-FF19-44B7-8DDE-5284BACB1013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975215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038D2B-4BD2-497C-8E71-D70EE13E7292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3108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BCBED4-FF19-44B7-8DDE-5284BACB1013}" type="slidenum">
              <a:rPr lang="ka-GE" smtClean="0"/>
              <a:t>2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36671852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BCBED4-FF19-44B7-8DDE-5284BACB1013}" type="slidenum">
              <a:rPr lang="ka-GE" smtClean="0"/>
              <a:t>10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9222793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BCBED4-FF19-44B7-8DDE-5284BACB1013}" type="slidenum">
              <a:rPr lang="ka-GE" smtClean="0"/>
              <a:t>11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1961983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B975E-CD6C-441E-A07B-D657ECD97421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21-Apr-19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B76FD4-9C7C-4FB7-8DA8-6C94B568D20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 descr="á¡áá¥áá áááááá¡ á¨á áááá¡, á¯áááá ááááááá¡á áá á¡ááªáááá£á á áááªááá¡ á¡áááááá¡á¢á á - áááááá á áááá áá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12" y="11113"/>
            <a:ext cx="3860800" cy="571501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529985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9747C2-710D-4F89-9B4E-61548951AB2D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21-Apr-19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7A61E6-2D68-40C9-B133-94F66584BCF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699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FFAFB-1253-48DA-87CC-94F44FB5E089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21-Apr-19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6330C-CC95-44DC-8345-068D35688BF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9972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4575A-4521-4A2C-B4AE-D5D1BC4425FB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21-Apr-19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481AA-70E7-4BD4-B817-48858F874E6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62903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14217-1ABD-42DF-8DDE-42929C18B2B4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21-Apr-19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27D6B-BE32-483A-98FD-4FFE045C959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2116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B975E-CD6C-441E-A07B-D657ECD97421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21-Apr-19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B76FD4-9C7C-4FB7-8DA8-6C94B568D20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 descr="á¡áá¥áá áááááá¡ á¨á áááá¡, á¯áááá ááááááá¡á áá á¡ááªáááá£á á áááªááá¡ á¡áááááá¡á¢á á - áááááá á áááá áá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12" y="11113"/>
            <a:ext cx="3860800" cy="571501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8007511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914400"/>
            <a:ext cx="10972800" cy="1143000"/>
          </a:xfrm>
        </p:spPr>
        <p:txBody>
          <a:bodyPr>
            <a:normAutofit/>
          </a:bodyPr>
          <a:lstStyle>
            <a:lvl1pPr>
              <a:defRPr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86001"/>
            <a:ext cx="10972800" cy="3840163"/>
          </a:xfrm>
        </p:spPr>
        <p:txBody>
          <a:bodyPr>
            <a:normAutofit/>
          </a:bodyPr>
          <a:lstStyle>
            <a:lvl1pPr>
              <a:defRPr sz="2400" b="1"/>
            </a:lvl1pPr>
            <a:lvl2pPr>
              <a:defRPr sz="2400" b="1"/>
            </a:lvl2pPr>
            <a:lvl3pPr>
              <a:defRPr sz="2400" b="1"/>
            </a:lvl3pPr>
            <a:lvl4pPr>
              <a:defRPr sz="2400" b="1"/>
            </a:lvl4pPr>
            <a:lvl5pPr>
              <a:defRPr sz="2400" b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3C878-C189-405F-B9DA-B69F4DFAF7F7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21-Apr-19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8379A-5A7A-4A2E-B8BF-0FBCB5EBCE8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2" descr="á¡áá¥áá áááááá¡ á¨á áááá¡, á¯áááá ááááááá¡á áá á¡ááªáááá£á á áááªááá¡ á¡áááááá¡á¢á á - áááááá á áááá áá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12" y="11113"/>
            <a:ext cx="3860800" cy="571501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9662557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49FA4-8579-4447-8FCC-3D1B9635BF74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21-Apr-19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C0B1F-730C-4DDB-B480-D7F9647335C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43192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9A632E-2EAF-4E63-9483-61ED90974AF3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21-Apr-19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920FA9-B43B-4707-8306-3A5AACD7A30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848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A573F-CB88-4D72-8597-D9B2A2FB4FF2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21-Apr-19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10D69C-63FC-47F4-AE25-EC5BB7CA09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020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A573F-CB88-4D72-8597-D9B2A2FB4FF2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21-Apr-19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10D69C-63FC-47F4-AE25-EC5BB7CA09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45849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914400"/>
            <a:ext cx="10972800" cy="1143000"/>
          </a:xfrm>
        </p:spPr>
        <p:txBody>
          <a:bodyPr>
            <a:normAutofit/>
          </a:bodyPr>
          <a:lstStyle>
            <a:lvl1pPr>
              <a:defRPr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86001"/>
            <a:ext cx="10972800" cy="3840163"/>
          </a:xfrm>
        </p:spPr>
        <p:txBody>
          <a:bodyPr>
            <a:normAutofit/>
          </a:bodyPr>
          <a:lstStyle>
            <a:lvl1pPr>
              <a:defRPr sz="2400" b="1"/>
            </a:lvl1pPr>
            <a:lvl2pPr>
              <a:defRPr sz="2400" b="1"/>
            </a:lvl2pPr>
            <a:lvl3pPr>
              <a:defRPr sz="2400" b="1"/>
            </a:lvl3pPr>
            <a:lvl4pPr>
              <a:defRPr sz="2400" b="1"/>
            </a:lvl4pPr>
            <a:lvl5pPr>
              <a:defRPr sz="2400" b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3C878-C189-405F-B9DA-B69F4DFAF7F7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21-Apr-19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8379A-5A7A-4A2E-B8BF-0FBCB5EBCE8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2" descr="á¡áá¥áá áááááá¡ á¨á áááá¡, á¯áááá ááááááá¡á áá á¡ááªáááá£á á áááªááá¡ á¡áááááá¡á¢á á - áááááá á áááá áá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12" y="11113"/>
            <a:ext cx="3860800" cy="571501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4254206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A573F-CB88-4D72-8597-D9B2A2FB4FF2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21-Apr-19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10D69C-63FC-47F4-AE25-EC5BB7CA09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92556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B805C-3638-4343-824D-74BC941BBC01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21-Apr-19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279DC-B643-403A-8DFE-89408F36052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8268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329F3-120A-4180-B9FC-AC7AF240AD46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21-Apr-19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52BB2-22F5-4389-B625-20DF7C5227A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250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9747C2-710D-4F89-9B4E-61548951AB2D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21-Apr-19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7A61E6-2D68-40C9-B133-94F66584BCF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2301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FFAFB-1253-48DA-87CC-94F44FB5E089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21-Apr-19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6330C-CC95-44DC-8345-068D35688BF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7436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4575A-4521-4A2C-B4AE-D5D1BC4425FB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21-Apr-19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481AA-70E7-4BD4-B817-48858F874E6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09554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14217-1ABD-42DF-8DDE-42929C18B2B4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21-Apr-19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27D6B-BE32-483A-98FD-4FFE045C959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93235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49FA4-8579-4447-8FCC-3D1B9635BF74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21-Apr-19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C0B1F-730C-4DDB-B480-D7F9647335C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39981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9A632E-2EAF-4E63-9483-61ED90974AF3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21-Apr-19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920FA9-B43B-4707-8306-3A5AACD7A30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4861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A573F-CB88-4D72-8597-D9B2A2FB4FF2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21-Apr-19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10D69C-63FC-47F4-AE25-EC5BB7CA09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6315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A573F-CB88-4D72-8597-D9B2A2FB4FF2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21-Apr-19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10D69C-63FC-47F4-AE25-EC5BB7CA09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7013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A573F-CB88-4D72-8597-D9B2A2FB4FF2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21-Apr-19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10D69C-63FC-47F4-AE25-EC5BB7CA09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61357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B805C-3638-4343-824D-74BC941BBC01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21-Apr-19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279DC-B643-403A-8DFE-89408F36052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0956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329F3-120A-4180-B9FC-AC7AF240AD46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21-Apr-19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52BB2-22F5-4389-B625-20DF7C5227A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1464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F9BA302-D067-4A9D-A03E-FD0E04E82735}" type="datetime1">
              <a:rPr lang="en-US">
                <a:solidFill>
                  <a:prstClr val="black">
                    <a:tint val="7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21-Apr-19</a:t>
            </a:fld>
            <a:endParaRPr lang="en-US">
              <a:solidFill>
                <a:prstClr val="black">
                  <a:tint val="7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E7E6CF-B8FF-4B76-821B-9C96A18B3440}" type="slidenum">
              <a:rPr lang="en-US">
                <a:solidFill>
                  <a:prstClr val="black">
                    <a:tint val="7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Arial" charset="0"/>
              <a:cs typeface="Arial" charset="0"/>
            </a:endParaRPr>
          </a:p>
        </p:txBody>
      </p:sp>
      <p:pic>
        <p:nvPicPr>
          <p:cNvPr id="1031" name="Picture 6" descr="MOH ppt-02.jpg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7" descr="MOH ppt-02.jpg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46" r="72501" b="62219"/>
          <a:stretch>
            <a:fillRect/>
          </a:stretch>
        </p:blipFill>
        <p:spPr bwMode="auto">
          <a:xfrm>
            <a:off x="203200" y="533400"/>
            <a:ext cx="3352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 descr="á¡áá¥áá áááááá¡ á¨á áááá¡, á¯áááá ááááááá¡á áá á¡ááªáááá£á á áááªááá¡ á¡áááááá¡á¢á á - áááááá á áááá áá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12" y="11113"/>
            <a:ext cx="3860800" cy="571501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769688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F9BA302-D067-4A9D-A03E-FD0E04E82735}" type="datetime1">
              <a:rPr lang="en-US">
                <a:solidFill>
                  <a:prstClr val="black">
                    <a:tint val="7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21-Apr-19</a:t>
            </a:fld>
            <a:endParaRPr lang="en-US">
              <a:solidFill>
                <a:prstClr val="black">
                  <a:tint val="7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E7E6CF-B8FF-4B76-821B-9C96A18B3440}" type="slidenum">
              <a:rPr lang="en-US">
                <a:solidFill>
                  <a:prstClr val="black">
                    <a:tint val="7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Arial" charset="0"/>
              <a:cs typeface="Arial" charset="0"/>
            </a:endParaRPr>
          </a:p>
        </p:txBody>
      </p:sp>
      <p:pic>
        <p:nvPicPr>
          <p:cNvPr id="1031" name="Picture 6" descr="MOH ppt-02.jpg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7" descr="MOH ppt-02.jpg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46" r="72501" b="62219"/>
          <a:stretch>
            <a:fillRect/>
          </a:stretch>
        </p:blipFill>
        <p:spPr bwMode="auto">
          <a:xfrm>
            <a:off x="203200" y="533400"/>
            <a:ext cx="3352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 descr="á¡áá¥áá áááááá¡ á¨á áááá¡, á¯áááá ááááááá¡á áá á¡ááªáááá£á á áááªááá¡ á¡áááááá¡á¢á á - áááááá á áááá áá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12" y="11113"/>
            <a:ext cx="3860800" cy="571501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418250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9.jpeg"/><Relationship Id="rId11" Type="http://schemas.openxmlformats.org/officeDocument/2006/relationships/image" Target="../media/image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914400"/>
            <a:ext cx="8991600" cy="2990850"/>
          </a:xfrm>
        </p:spPr>
        <p:txBody>
          <a:bodyPr/>
          <a:lstStyle/>
          <a:p>
            <a:r>
              <a:rPr lang="en-US" sz="4800" b="1" dirty="0"/>
              <a:t/>
            </a:r>
            <a:br>
              <a:rPr lang="en-US" sz="4800" b="1" dirty="0"/>
            </a:br>
            <a:r>
              <a:rPr lang="en-US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Road to</a:t>
            </a:r>
            <a:br>
              <a:rPr lang="en-US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HCV Elimination in Georgia</a:t>
            </a:r>
            <a:r>
              <a:rPr lang="en-US" alt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/>
            </a:r>
            <a:br>
              <a:rPr lang="en-US" alt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</a:br>
            <a:r>
              <a:rPr lang="ru-RU" altLang="en-US" sz="3600" b="1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/>
            </a:r>
            <a:br>
              <a:rPr lang="ru-RU" altLang="en-US" sz="3600" b="1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</a:br>
            <a:endParaRPr lang="en-US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2590800" y="3562537"/>
            <a:ext cx="7010400" cy="1371600"/>
          </a:xfrm>
        </p:spPr>
        <p:txBody>
          <a:bodyPr/>
          <a:lstStyle/>
          <a:p>
            <a:r>
              <a:rPr lang="en-US" sz="2000" b="1" dirty="0">
                <a:solidFill>
                  <a:schemeClr val="tx1"/>
                </a:solidFill>
              </a:rPr>
              <a:t>Dr. David </a:t>
            </a:r>
            <a:r>
              <a:rPr lang="en-US" sz="2000" b="1" dirty="0" err="1">
                <a:solidFill>
                  <a:schemeClr val="tx1"/>
                </a:solidFill>
              </a:rPr>
              <a:t>Sergeenko</a:t>
            </a:r>
            <a:endParaRPr lang="en-US" sz="2000" b="1" dirty="0">
              <a:solidFill>
                <a:schemeClr val="tx1"/>
              </a:solidFill>
            </a:endParaRPr>
          </a:p>
          <a:p>
            <a:r>
              <a:rPr lang="en-US" sz="2000" b="1" dirty="0">
                <a:solidFill>
                  <a:schemeClr val="tx1"/>
                </a:solidFill>
              </a:rPr>
              <a:t>Minister of Internally Displaced Persons from Occupied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Territories, Labor, Health, and </a:t>
            </a:r>
            <a:r>
              <a:rPr lang="en-US" sz="2000" b="1" dirty="0" smtClean="0">
                <a:solidFill>
                  <a:schemeClr val="tx1"/>
                </a:solidFill>
              </a:rPr>
              <a:t>Social Affairs</a:t>
            </a:r>
          </a:p>
          <a:p>
            <a:r>
              <a:rPr lang="ka-GE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Vienna, Austria; 11</a:t>
            </a:r>
            <a:r>
              <a:rPr lang="en-US" sz="1800" b="1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April</a:t>
            </a:r>
          </a:p>
          <a:p>
            <a:endParaRPr lang="en-US" sz="1800" dirty="0"/>
          </a:p>
          <a:p>
            <a:r>
              <a:rPr lang="ka-GE" sz="18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800" b="1" i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837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A222-27A2-499A-9E2A-14884A5A6E9E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726152117"/>
              </p:ext>
            </p:extLst>
          </p:nvPr>
        </p:nvGraphicFramePr>
        <p:xfrm>
          <a:off x="1126839" y="609902"/>
          <a:ext cx="9662082" cy="5345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0" y="6316133"/>
            <a:ext cx="12192000" cy="541867"/>
            <a:chOff x="0" y="6316133"/>
            <a:chExt cx="12192000" cy="541867"/>
          </a:xfrm>
        </p:grpSpPr>
        <p:sp>
          <p:nvSpPr>
            <p:cNvPr id="7" name="Rectangle 6"/>
            <p:cNvSpPr/>
            <p:nvPr/>
          </p:nvSpPr>
          <p:spPr>
            <a:xfrm>
              <a:off x="0" y="6316133"/>
              <a:ext cx="12192000" cy="541867"/>
            </a:xfrm>
            <a:prstGeom prst="rect">
              <a:avLst/>
            </a:prstGeom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a-GE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0335656" y="6412505"/>
              <a:ext cx="162835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spc="50" dirty="0" smtClean="0">
                  <a:ln w="0"/>
                  <a:solidFill>
                    <a:schemeClr val="bg1">
                      <a:lumMod val="95000"/>
                    </a:schemeClr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</a:rPr>
                <a:t>www.NCDC.ge</a:t>
              </a:r>
              <a:endParaRPr lang="ka-GE" sz="1600" b="1" spc="50" dirty="0">
                <a:ln w="0"/>
                <a:solidFill>
                  <a:schemeClr val="bg1">
                    <a:lumMod val="9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endParaRPr>
            </a:p>
          </p:txBody>
        </p:sp>
      </p:grpSp>
      <p:cxnSp>
        <p:nvCxnSpPr>
          <p:cNvPr id="12" name="Straight Arrow Connector 11"/>
          <p:cNvCxnSpPr/>
          <p:nvPr/>
        </p:nvCxnSpPr>
        <p:spPr>
          <a:xfrm flipV="1">
            <a:off x="8406063" y="4539916"/>
            <a:ext cx="690382" cy="1604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 flipV="1">
            <a:off x="3278295" y="1007443"/>
            <a:ext cx="1611906" cy="1848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78219" y="849659"/>
            <a:ext cx="2725003" cy="2862322"/>
          </a:xfrm>
          <a:prstGeom prst="rect">
            <a:avLst/>
          </a:prstGeom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cs typeface="Calibri" panose="020F0502020204030204" pitchFamily="34" charset="0"/>
              </a:rPr>
              <a:t>68,010</a:t>
            </a:r>
            <a:r>
              <a:rPr lang="en-US" dirty="0" smtClean="0"/>
              <a:t> </a:t>
            </a:r>
            <a:r>
              <a:rPr lang="en-US" dirty="0"/>
              <a:t>adults were Diagnosed HCV RNA+ by Screening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14,617 HCV </a:t>
            </a:r>
            <a:r>
              <a:rPr lang="en-US" dirty="0"/>
              <a:t>RNA+ individuals have not initiated treatment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50.2% </a:t>
            </a:r>
            <a:r>
              <a:rPr lang="en-US" dirty="0"/>
              <a:t>of cases are left to find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155349" y="3978408"/>
            <a:ext cx="2697346" cy="1477328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1,35 million </a:t>
            </a:r>
            <a:r>
              <a:rPr lang="en-US" dirty="0"/>
              <a:t>adults have been screened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1,5 million </a:t>
            </a:r>
            <a:r>
              <a:rPr lang="en-US" dirty="0"/>
              <a:t>adults are left to screen</a:t>
            </a:r>
          </a:p>
        </p:txBody>
      </p:sp>
      <p:pic>
        <p:nvPicPr>
          <p:cNvPr id="16" name="Picture 4" descr="Logo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23" y="6340303"/>
            <a:ext cx="6353175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4475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8090" y="604149"/>
            <a:ext cx="10972800" cy="1143000"/>
          </a:xfrm>
        </p:spPr>
        <p:txBody>
          <a:bodyPr/>
          <a:lstStyle/>
          <a:p>
            <a:r>
              <a:rPr lang="en-US" b="1" u="sng" dirty="0">
                <a:solidFill>
                  <a:schemeClr val="accent1"/>
                </a:solidFill>
              </a:rPr>
              <a:t>Hepatitis C Elimination Program Care Cascade</a:t>
            </a:r>
            <a:br>
              <a:rPr lang="en-US" b="1" u="sng" dirty="0">
                <a:solidFill>
                  <a:schemeClr val="accent1"/>
                </a:solidFill>
              </a:rPr>
            </a:br>
            <a:endParaRPr lang="en-US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2554668"/>
              </p:ext>
            </p:extLst>
          </p:nvPr>
        </p:nvGraphicFramePr>
        <p:xfrm>
          <a:off x="724206" y="898770"/>
          <a:ext cx="9144000" cy="5143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5" name="Straight Connector 4"/>
          <p:cNvCxnSpPr/>
          <p:nvPr/>
        </p:nvCxnSpPr>
        <p:spPr>
          <a:xfrm flipH="1">
            <a:off x="8800030" y="1873400"/>
            <a:ext cx="577236" cy="311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9367935" y="2077940"/>
            <a:ext cx="517114" cy="434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 flipV="1">
            <a:off x="9365766" y="1884555"/>
            <a:ext cx="11500" cy="20756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lbow Connector 7"/>
          <p:cNvCxnSpPr/>
          <p:nvPr/>
        </p:nvCxnSpPr>
        <p:spPr>
          <a:xfrm flipV="1">
            <a:off x="7233719" y="2391128"/>
            <a:ext cx="2134216" cy="176594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9367935" y="2101101"/>
            <a:ext cx="9331" cy="2900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lbow Connector 9"/>
          <p:cNvCxnSpPr/>
          <p:nvPr/>
        </p:nvCxnSpPr>
        <p:spPr>
          <a:xfrm>
            <a:off x="6605337" y="2915973"/>
            <a:ext cx="1463560" cy="411323"/>
          </a:xfrm>
          <a:prstGeom prst="bentConnector3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8070209" y="3327296"/>
            <a:ext cx="1797997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/>
          <p:nvPr/>
        </p:nvCxnSpPr>
        <p:spPr>
          <a:xfrm flipV="1">
            <a:off x="5784980" y="3327104"/>
            <a:ext cx="2283917" cy="944264"/>
          </a:xfrm>
          <a:prstGeom prst="bentConnector3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9868206" y="1769479"/>
            <a:ext cx="2209800" cy="73866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29,928</a:t>
            </a:r>
            <a:r>
              <a:rPr lang="en-US" sz="1400" dirty="0" smtClean="0"/>
              <a:t> </a:t>
            </a:r>
            <a:r>
              <a:rPr lang="en-US" sz="1400" b="1" dirty="0" smtClean="0"/>
              <a:t>Anti-HCV+ individuals  did not get a confirmatory test</a:t>
            </a:r>
            <a:endParaRPr lang="en-US" sz="1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9869518" y="3048832"/>
            <a:ext cx="2209800" cy="73866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14,617 </a:t>
            </a:r>
            <a:r>
              <a:rPr lang="en-US" sz="1400" b="1" dirty="0" smtClean="0"/>
              <a:t>HCV RNA+ individuals did not initiate treatment</a:t>
            </a:r>
            <a:endParaRPr lang="en-US" sz="1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1371348" y="5765271"/>
            <a:ext cx="4193059" cy="276999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0000"/>
                </a:solidFill>
              </a:rPr>
              <a:t>                             Treatment Coverage is 41%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621667" y="5780039"/>
            <a:ext cx="405990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*Among </a:t>
            </a:r>
            <a:r>
              <a:rPr lang="en-US" sz="1000" b="1" dirty="0"/>
              <a:t>persons with PID.  Does not include  persons with 15-digit code</a:t>
            </a:r>
          </a:p>
        </p:txBody>
      </p:sp>
      <p:sp>
        <p:nvSpPr>
          <p:cNvPr id="16" name="Down Arrow 15"/>
          <p:cNvSpPr/>
          <p:nvPr/>
        </p:nvSpPr>
        <p:spPr>
          <a:xfrm>
            <a:off x="3618460" y="1988336"/>
            <a:ext cx="154218" cy="168447"/>
          </a:xfrm>
          <a:prstGeom prst="downArrow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9" name="Down Arrow 18"/>
          <p:cNvSpPr/>
          <p:nvPr/>
        </p:nvSpPr>
        <p:spPr>
          <a:xfrm>
            <a:off x="3610461" y="2326105"/>
            <a:ext cx="154218" cy="168447"/>
          </a:xfrm>
          <a:prstGeom prst="downArrow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0" name="Down Arrow 19"/>
          <p:cNvSpPr/>
          <p:nvPr/>
        </p:nvSpPr>
        <p:spPr>
          <a:xfrm>
            <a:off x="3618460" y="2663874"/>
            <a:ext cx="154218" cy="168447"/>
          </a:xfrm>
          <a:prstGeom prst="downArrow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1" name="Down Arrow 20"/>
          <p:cNvSpPr/>
          <p:nvPr/>
        </p:nvSpPr>
        <p:spPr>
          <a:xfrm>
            <a:off x="3618460" y="2996443"/>
            <a:ext cx="154218" cy="168447"/>
          </a:xfrm>
          <a:prstGeom prst="downArrow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2" name="Down Arrow 21"/>
          <p:cNvSpPr/>
          <p:nvPr/>
        </p:nvSpPr>
        <p:spPr>
          <a:xfrm>
            <a:off x="3618460" y="3326875"/>
            <a:ext cx="154218" cy="168447"/>
          </a:xfrm>
          <a:prstGeom prst="downArrow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3" name="Down Arrow 22"/>
          <p:cNvSpPr/>
          <p:nvPr/>
        </p:nvSpPr>
        <p:spPr>
          <a:xfrm>
            <a:off x="3610461" y="3630789"/>
            <a:ext cx="154218" cy="168447"/>
          </a:xfrm>
          <a:prstGeom prst="downArrow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5" name="Down Arrow 24"/>
          <p:cNvSpPr/>
          <p:nvPr/>
        </p:nvSpPr>
        <p:spPr>
          <a:xfrm>
            <a:off x="3602417" y="3979460"/>
            <a:ext cx="154218" cy="168447"/>
          </a:xfrm>
          <a:prstGeom prst="downArrow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6" name="Down Arrow 25"/>
          <p:cNvSpPr/>
          <p:nvPr/>
        </p:nvSpPr>
        <p:spPr>
          <a:xfrm>
            <a:off x="3610461" y="4622724"/>
            <a:ext cx="154218" cy="168447"/>
          </a:xfrm>
          <a:prstGeom prst="downArrow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7" name="Down Arrow 26"/>
          <p:cNvSpPr/>
          <p:nvPr/>
        </p:nvSpPr>
        <p:spPr>
          <a:xfrm>
            <a:off x="3602417" y="4978934"/>
            <a:ext cx="154218" cy="168447"/>
          </a:xfrm>
          <a:prstGeom prst="downArrow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8" name="Down Arrow 27"/>
          <p:cNvSpPr/>
          <p:nvPr/>
        </p:nvSpPr>
        <p:spPr>
          <a:xfrm>
            <a:off x="3618460" y="4286550"/>
            <a:ext cx="154218" cy="168447"/>
          </a:xfrm>
          <a:prstGeom prst="downArrow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9" name="Down Arrow 28"/>
          <p:cNvSpPr/>
          <p:nvPr/>
        </p:nvSpPr>
        <p:spPr>
          <a:xfrm>
            <a:off x="3602417" y="5287878"/>
            <a:ext cx="154218" cy="168447"/>
          </a:xfrm>
          <a:prstGeom prst="downArrow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0" name="TextBox 1"/>
          <p:cNvSpPr txBox="1"/>
          <p:nvPr/>
        </p:nvSpPr>
        <p:spPr>
          <a:xfrm>
            <a:off x="3782495" y="1947295"/>
            <a:ext cx="990660" cy="278881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98.4</a:t>
            </a:r>
            <a:r>
              <a:rPr lang="en-US" sz="1100" dirty="0"/>
              <a:t>% </a:t>
            </a:r>
          </a:p>
        </p:txBody>
      </p:sp>
      <p:sp>
        <p:nvSpPr>
          <p:cNvPr id="31" name="TextBox 1"/>
          <p:cNvSpPr txBox="1"/>
          <p:nvPr/>
        </p:nvSpPr>
        <p:spPr>
          <a:xfrm>
            <a:off x="3724012" y="2288880"/>
            <a:ext cx="990600" cy="27889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74.6%</a:t>
            </a:r>
          </a:p>
        </p:txBody>
      </p:sp>
      <p:sp>
        <p:nvSpPr>
          <p:cNvPr id="32" name="TextBox 1"/>
          <p:cNvSpPr txBox="1"/>
          <p:nvPr/>
        </p:nvSpPr>
        <p:spPr>
          <a:xfrm>
            <a:off x="3756635" y="2604768"/>
            <a:ext cx="990660" cy="27888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85.2%</a:t>
            </a:r>
          </a:p>
        </p:txBody>
      </p:sp>
      <p:sp>
        <p:nvSpPr>
          <p:cNvPr id="33" name="TextBox 1"/>
          <p:cNvSpPr txBox="1"/>
          <p:nvPr/>
        </p:nvSpPr>
        <p:spPr>
          <a:xfrm>
            <a:off x="3756634" y="2923230"/>
            <a:ext cx="990661" cy="27888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80.7</a:t>
            </a:r>
            <a:r>
              <a:rPr lang="en-US" sz="1100" smtClean="0"/>
              <a:t>%</a:t>
            </a:r>
          </a:p>
          <a:p>
            <a:endParaRPr lang="en-US" smtClean="0"/>
          </a:p>
          <a:p>
            <a:endParaRPr lang="en-US" sz="1100" dirty="0"/>
          </a:p>
        </p:txBody>
      </p:sp>
      <p:sp>
        <p:nvSpPr>
          <p:cNvPr id="35" name="TextBox 1"/>
          <p:cNvSpPr txBox="1"/>
          <p:nvPr/>
        </p:nvSpPr>
        <p:spPr>
          <a:xfrm>
            <a:off x="3724012" y="3258028"/>
            <a:ext cx="990661" cy="27888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99.6%</a:t>
            </a:r>
            <a:endParaRPr lang="en-US" sz="1100" dirty="0" smtClean="0"/>
          </a:p>
          <a:p>
            <a:endParaRPr lang="en-US" dirty="0" smtClean="0"/>
          </a:p>
          <a:p>
            <a:endParaRPr lang="en-US" sz="1100" dirty="0"/>
          </a:p>
        </p:txBody>
      </p:sp>
      <p:sp>
        <p:nvSpPr>
          <p:cNvPr id="36" name="TextBox 1"/>
          <p:cNvSpPr txBox="1"/>
          <p:nvPr/>
        </p:nvSpPr>
        <p:spPr>
          <a:xfrm>
            <a:off x="3733234" y="3587963"/>
            <a:ext cx="990600" cy="27889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99.9%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TextBox 1"/>
          <p:cNvSpPr txBox="1"/>
          <p:nvPr/>
        </p:nvSpPr>
        <p:spPr>
          <a:xfrm>
            <a:off x="3695569" y="3923797"/>
            <a:ext cx="990600" cy="27889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97.8%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TextBox 1"/>
          <p:cNvSpPr txBox="1"/>
          <p:nvPr/>
        </p:nvSpPr>
        <p:spPr>
          <a:xfrm>
            <a:off x="3724012" y="4252719"/>
            <a:ext cx="990600" cy="27889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93.4%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TextBox 1"/>
          <p:cNvSpPr txBox="1"/>
          <p:nvPr/>
        </p:nvSpPr>
        <p:spPr>
          <a:xfrm>
            <a:off x="3719548" y="4918268"/>
            <a:ext cx="990600" cy="27889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prstClr val="black"/>
                </a:solidFill>
              </a:rPr>
              <a:t>7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9.1%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TextBox 1"/>
          <p:cNvSpPr txBox="1"/>
          <p:nvPr/>
        </p:nvSpPr>
        <p:spPr>
          <a:xfrm>
            <a:off x="3679526" y="5225213"/>
            <a:ext cx="990661" cy="337054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/>
              <a:t>98.2%</a:t>
            </a:r>
          </a:p>
          <a:p>
            <a:endParaRPr lang="en-US" dirty="0"/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016000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4294967295"/>
          </p:nvPr>
        </p:nvSpPr>
        <p:spPr>
          <a:xfrm>
            <a:off x="248458" y="3733093"/>
            <a:ext cx="7080250" cy="481330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</a:rPr>
              <a:t>HCV </a:t>
            </a:r>
            <a:r>
              <a:rPr lang="en-US" sz="1800" dirty="0">
                <a:solidFill>
                  <a:schemeClr val="accent5">
                    <a:lumMod val="50000"/>
                  </a:schemeClr>
                </a:solidFill>
              </a:rPr>
              <a:t>Elimination Program </a:t>
            </a:r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</a:rPr>
              <a:t>Providers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</a:rPr>
              <a:t>TAG Members</a:t>
            </a:r>
          </a:p>
          <a:p>
            <a:pPr marL="0" indent="0">
              <a:lnSpc>
                <a:spcPct val="150000"/>
              </a:lnSpc>
              <a:buNone/>
            </a:pPr>
            <a:endParaRPr lang="en-US" sz="1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081592" y="-71309"/>
            <a:ext cx="8601075" cy="116906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4000" u="sng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Acknowledgements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984" y="1435428"/>
            <a:ext cx="2129956" cy="115758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1592" y="1631968"/>
            <a:ext cx="2482253" cy="797015"/>
          </a:xfrm>
          <a:prstGeom prst="rect">
            <a:avLst/>
          </a:prstGeom>
        </p:spPr>
      </p:pic>
      <p:pic>
        <p:nvPicPr>
          <p:cNvPr id="15" name="Picture 2" descr="https://upload.wikimedia.org/wikipedia/en/thumb/5/56/Gilead_Sciences_Logo.svg/1280px-Gilead_Sciences_Logo.svg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5730" y="1649894"/>
            <a:ext cx="2119415" cy="594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6" descr="http://www.liver-institute.org/images/liferlog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739" y="1691638"/>
            <a:ext cx="2063783" cy="1001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8" descr="http://heartlandtrc.org/wp-content/uploads/2016/04/EHCO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1592" y="2876043"/>
            <a:ext cx="1877359" cy="1015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http://hepatitis-delta.org/assets/WHA-logo-en-jpeg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6708" y="3041073"/>
            <a:ext cx="2904331" cy="754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http://www.worldhepatitisday.org/sites/default/files/campaign_materials/nohep.logo_square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8328" y="2876043"/>
            <a:ext cx="1945612" cy="1377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2803" y="4765518"/>
            <a:ext cx="3451079" cy="119925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8583" y="4019324"/>
            <a:ext cx="2571750" cy="17145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6680" r="88302"/>
          <a:stretch/>
        </p:blipFill>
        <p:spPr>
          <a:xfrm>
            <a:off x="248458" y="4876574"/>
            <a:ext cx="1135014" cy="775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786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272" y="483388"/>
            <a:ext cx="10972800" cy="1143000"/>
          </a:xfrm>
        </p:spPr>
        <p:txBody>
          <a:bodyPr/>
          <a:lstStyle/>
          <a:p>
            <a:r>
              <a:rPr lang="en-US" u="sng" dirty="0">
                <a:solidFill>
                  <a:schemeClr val="accent1"/>
                </a:solidFill>
              </a:rPr>
              <a:t>National HCV Elimination Strategy</a:t>
            </a:r>
            <a:br>
              <a:rPr lang="en-US" u="sng" dirty="0">
                <a:solidFill>
                  <a:schemeClr val="accent1"/>
                </a:solidFill>
              </a:rPr>
            </a:b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841396" y="1511440"/>
            <a:ext cx="5282930" cy="15621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2000" b="1" dirty="0" smtClean="0">
                <a:solidFill>
                  <a:schemeClr val="accent2"/>
                </a:solidFill>
                <a:latin typeface="+mj-lt"/>
              </a:rPr>
              <a:t>                                     Goal</a:t>
            </a:r>
            <a:endParaRPr lang="en-US" altLang="en-US" sz="2000" b="1" dirty="0">
              <a:solidFill>
                <a:schemeClr val="accent2"/>
              </a:solidFill>
              <a:latin typeface="+mj-lt"/>
            </a:endParaRPr>
          </a:p>
          <a:p>
            <a:pPr marL="0" indent="0" algn="ctr">
              <a:buNone/>
            </a:pPr>
            <a:endParaRPr lang="en-US" altLang="en-US" sz="900" b="1" dirty="0">
              <a:solidFill>
                <a:srgbClr val="0070C0"/>
              </a:solidFill>
              <a:latin typeface="+mj-lt"/>
            </a:endParaRPr>
          </a:p>
          <a:p>
            <a:pPr marL="0" indent="0" algn="ctr">
              <a:buNone/>
            </a:pPr>
            <a:r>
              <a:rPr lang="en-US" altLang="en-US" sz="1800" b="1" dirty="0">
                <a:solidFill>
                  <a:srgbClr val="003564"/>
                </a:solidFill>
                <a:latin typeface="+mj-lt"/>
              </a:rPr>
              <a:t>Elimination of HCV by ensuring prevention, diagnostics and treatment of the disease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722272" y="2751838"/>
            <a:ext cx="4826879" cy="43674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82500" lnSpcReduction="20000"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mtClean="0">
                <a:solidFill>
                  <a:schemeClr val="accent3"/>
                </a:solidFill>
              </a:rPr>
              <a:t>Targets</a:t>
            </a:r>
            <a:endParaRPr lang="en-US" altLang="en-US" dirty="0">
              <a:solidFill>
                <a:schemeClr val="accent3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246932" y="3216871"/>
            <a:ext cx="3777557" cy="704553"/>
          </a:xfrm>
          <a:prstGeom prst="rect">
            <a:avLst/>
          </a:prstGeom>
          <a:ln>
            <a:noFill/>
          </a:ln>
        </p:spPr>
        <p:txBody>
          <a:bodyPr vert="horz" lIns="68580" tIns="34290" rIns="68580" bIns="3429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None/>
            </a:pPr>
            <a:r>
              <a:rPr lang="en-US" altLang="en-US" b="1" dirty="0">
                <a:solidFill>
                  <a:srgbClr val="C00000"/>
                </a:solidFill>
                <a:latin typeface="+mj-lt"/>
              </a:rPr>
              <a:t>90-95-95</a:t>
            </a:r>
            <a:endParaRPr lang="en-US" altLang="en-US" sz="40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0" y="3883021"/>
            <a:ext cx="6227896" cy="2169825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algn="ctr">
              <a:spcBef>
                <a:spcPts val="675"/>
              </a:spcBef>
              <a:spcAft>
                <a:spcPts val="675"/>
              </a:spcAft>
              <a:buNone/>
              <a:defRPr/>
            </a:pPr>
            <a:r>
              <a:rPr lang="en-US" sz="2000" b="1" dirty="0">
                <a:solidFill>
                  <a:schemeClr val="accent6"/>
                </a:solidFill>
                <a:latin typeface="+mj-lt"/>
              </a:rPr>
              <a:t>By 2020</a:t>
            </a:r>
          </a:p>
          <a:p>
            <a:pPr marL="417017" algn="ctr">
              <a:spcBef>
                <a:spcPts val="675"/>
              </a:spcBef>
              <a:spcAft>
                <a:spcPts val="675"/>
              </a:spcAft>
              <a:buClr>
                <a:schemeClr val="accent5">
                  <a:lumMod val="25000"/>
                </a:schemeClr>
              </a:buClr>
              <a:buSzPct val="135000"/>
              <a:buFont typeface="Wingdings" panose="05000000000000000000" pitchFamily="2" charset="2"/>
              <a:buChar char="ü"/>
              <a:defRPr/>
            </a:pPr>
            <a:r>
              <a:rPr lang="en-US" sz="2000" b="1" dirty="0">
                <a:solidFill>
                  <a:srgbClr val="FF0000"/>
                </a:solidFill>
                <a:latin typeface="+mj-lt"/>
              </a:rPr>
              <a:t>90% </a:t>
            </a:r>
            <a:r>
              <a:rPr lang="en-US" sz="2000" b="1" dirty="0">
                <a:solidFill>
                  <a:srgbClr val="005594"/>
                </a:solidFill>
                <a:latin typeface="+mj-lt"/>
              </a:rPr>
              <a:t>of people living with HCV are diagnosed 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(</a:t>
            </a:r>
            <a:r>
              <a:rPr lang="nl-NL" sz="2000" b="1" dirty="0" smtClean="0">
                <a:solidFill>
                  <a:srgbClr val="FF0000"/>
                </a:solidFill>
                <a:latin typeface="+mj-lt"/>
              </a:rPr>
              <a:t>n=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135,000</a:t>
            </a:r>
            <a:r>
              <a:rPr lang="en-US" sz="2000" b="1" dirty="0">
                <a:solidFill>
                  <a:srgbClr val="FF0000"/>
                </a:solidFill>
                <a:latin typeface="+mj-lt"/>
              </a:rPr>
              <a:t>)</a:t>
            </a:r>
            <a:endParaRPr lang="en-US" sz="2000" b="1" dirty="0">
              <a:solidFill>
                <a:srgbClr val="005594"/>
              </a:solidFill>
              <a:latin typeface="+mj-lt"/>
            </a:endParaRPr>
          </a:p>
          <a:p>
            <a:pPr marL="417017" algn="ctr">
              <a:spcBef>
                <a:spcPts val="675"/>
              </a:spcBef>
              <a:spcAft>
                <a:spcPts val="675"/>
              </a:spcAft>
              <a:buClr>
                <a:schemeClr val="accent5">
                  <a:lumMod val="25000"/>
                </a:schemeClr>
              </a:buClr>
              <a:buSzPct val="135000"/>
              <a:buFont typeface="Wingdings" panose="05000000000000000000" pitchFamily="2" charset="2"/>
              <a:buChar char="ü"/>
              <a:defRPr/>
            </a:pPr>
            <a:r>
              <a:rPr lang="en-US" sz="2000" b="1" dirty="0">
                <a:solidFill>
                  <a:srgbClr val="FF0000"/>
                </a:solidFill>
                <a:latin typeface="+mj-lt"/>
              </a:rPr>
              <a:t>95%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>
                <a:solidFill>
                  <a:srgbClr val="005594"/>
                </a:solidFill>
                <a:latin typeface="+mj-lt"/>
              </a:rPr>
              <a:t>of those diagnosed are treated 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(n=128,250</a:t>
            </a:r>
            <a:r>
              <a:rPr lang="en-US" sz="2000" b="1" dirty="0">
                <a:solidFill>
                  <a:srgbClr val="FF0000"/>
                </a:solidFill>
                <a:latin typeface="+mj-lt"/>
              </a:rPr>
              <a:t>)</a:t>
            </a:r>
          </a:p>
          <a:p>
            <a:pPr marL="417017" algn="ctr">
              <a:spcBef>
                <a:spcPts val="675"/>
              </a:spcBef>
              <a:spcAft>
                <a:spcPts val="675"/>
              </a:spcAft>
              <a:buClr>
                <a:schemeClr val="accent5">
                  <a:lumMod val="25000"/>
                </a:schemeClr>
              </a:buClr>
              <a:buSzPct val="135000"/>
              <a:buFont typeface="Wingdings" panose="05000000000000000000" pitchFamily="2" charset="2"/>
              <a:buChar char="ü"/>
              <a:defRPr/>
            </a:pPr>
            <a:r>
              <a:rPr lang="en-US" sz="2000" b="1" dirty="0">
                <a:solidFill>
                  <a:srgbClr val="FF0000"/>
                </a:solidFill>
                <a:latin typeface="+mj-lt"/>
              </a:rPr>
              <a:t>95%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>
                <a:solidFill>
                  <a:srgbClr val="005594"/>
                </a:solidFill>
                <a:latin typeface="+mj-lt"/>
              </a:rPr>
              <a:t>of those treated are cured 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(n=122,000</a:t>
            </a:r>
            <a:r>
              <a:rPr lang="en-US" sz="2000" b="1" dirty="0">
                <a:solidFill>
                  <a:srgbClr val="FF0000"/>
                </a:solidFill>
                <a:latin typeface="+mj-lt"/>
              </a:rPr>
              <a:t>)</a:t>
            </a:r>
          </a:p>
        </p:txBody>
      </p:sp>
      <p:graphicFrame>
        <p:nvGraphicFramePr>
          <p:cNvPr id="11" name="Content Placeholder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0621465"/>
              </p:ext>
            </p:extLst>
          </p:nvPr>
        </p:nvGraphicFramePr>
        <p:xfrm>
          <a:off x="7143142" y="1454243"/>
          <a:ext cx="3616760" cy="44439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2" name="Picture 11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2667" y="703891"/>
            <a:ext cx="928491" cy="136720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49915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8877" y="111907"/>
            <a:ext cx="10515600" cy="1325563"/>
          </a:xfrm>
        </p:spPr>
        <p:txBody>
          <a:bodyPr/>
          <a:lstStyle/>
          <a:p>
            <a:pPr algn="ctr"/>
            <a:r>
              <a:rPr lang="en-US" b="1" u="sng" dirty="0">
                <a:solidFill>
                  <a:schemeClr val="accent1"/>
                </a:solidFill>
              </a:rPr>
              <a:t>Advocacy, Awareness, Education, and Partnerships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0" y="6451600"/>
            <a:ext cx="12192000" cy="406400"/>
            <a:chOff x="0" y="6316133"/>
            <a:chExt cx="12192000" cy="541867"/>
          </a:xfrm>
        </p:grpSpPr>
        <p:sp>
          <p:nvSpPr>
            <p:cNvPr id="5" name="Rectangle 4"/>
            <p:cNvSpPr/>
            <p:nvPr/>
          </p:nvSpPr>
          <p:spPr>
            <a:xfrm>
              <a:off x="0" y="6316133"/>
              <a:ext cx="12192000" cy="541867"/>
            </a:xfrm>
            <a:prstGeom prst="rect">
              <a:avLst/>
            </a:prstGeom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a-GE" sz="1350">
                <a:solidFill>
                  <a:prstClr val="white"/>
                </a:solidFill>
              </a:endParaRPr>
            </a:p>
          </p:txBody>
        </p:sp>
        <p:sp>
          <p:nvSpPr>
            <p:cNvPr id="6" name="TextBox 9"/>
            <p:cNvSpPr txBox="1"/>
            <p:nvPr/>
          </p:nvSpPr>
          <p:spPr>
            <a:xfrm>
              <a:off x="10335656" y="6412505"/>
              <a:ext cx="16283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b="1" spc="38" dirty="0">
                  <a:ln w="0"/>
                  <a:solidFill>
                    <a:schemeClr val="accent5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</a:rPr>
                <a:t>www.NCDC.ge</a:t>
              </a:r>
              <a:endParaRPr lang="ka-GE" sz="1200" b="1" spc="38" dirty="0">
                <a:ln w="0"/>
                <a:solidFill>
                  <a:schemeClr val="accent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endParaRPr>
            </a:p>
          </p:txBody>
        </p:sp>
      </p:grpSp>
      <p:pic>
        <p:nvPicPr>
          <p:cNvPr id="7" name="Picture 4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14551"/>
            <a:ext cx="5915608" cy="443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val 8"/>
          <p:cNvSpPr/>
          <p:nvPr/>
        </p:nvSpPr>
        <p:spPr>
          <a:xfrm>
            <a:off x="463648" y="1474519"/>
            <a:ext cx="2053773" cy="1957303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/>
              <a:t>Lack of awareness and misconceptions about HVC program</a:t>
            </a:r>
          </a:p>
        </p:txBody>
      </p:sp>
      <p:sp>
        <p:nvSpPr>
          <p:cNvPr id="11" name="Oval 10"/>
          <p:cNvSpPr/>
          <p:nvPr/>
        </p:nvSpPr>
        <p:spPr>
          <a:xfrm>
            <a:off x="463648" y="3944535"/>
            <a:ext cx="2053773" cy="1957303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/>
              <a:t>Lack of evidence-based communication strategies to address local population HCV screening and linkage to care barrier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517421" y="2307102"/>
            <a:ext cx="2883877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517421" y="4923186"/>
            <a:ext cx="288387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605153" y="1728505"/>
            <a:ext cx="5889324" cy="92333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Qualitative and quantitative surveys to inform communication strategy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Expand current public awareness campaigns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605153" y="4468540"/>
            <a:ext cx="6121180" cy="92333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Community based communication interventions in partnership with Cures Patients Association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Communication training for major </a:t>
            </a:r>
            <a:r>
              <a:rPr lang="en-US" dirty="0" smtClean="0"/>
              <a:t>stakeholders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083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2934" y="-252942"/>
            <a:ext cx="10515600" cy="1325563"/>
          </a:xfrm>
        </p:spPr>
        <p:txBody>
          <a:bodyPr/>
          <a:lstStyle/>
          <a:p>
            <a:pPr algn="ctr"/>
            <a:r>
              <a:rPr lang="en-US" b="1" u="sng" dirty="0" smtClean="0">
                <a:solidFill>
                  <a:schemeClr val="accent1"/>
                </a:solidFill>
              </a:rPr>
              <a:t>Blood safety</a:t>
            </a:r>
            <a:endParaRPr lang="en-US" b="1" u="sng" dirty="0">
              <a:solidFill>
                <a:schemeClr val="accent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0" y="6451600"/>
            <a:ext cx="12192000" cy="406400"/>
            <a:chOff x="0" y="6316133"/>
            <a:chExt cx="12192000" cy="541867"/>
          </a:xfrm>
        </p:grpSpPr>
        <p:sp>
          <p:nvSpPr>
            <p:cNvPr id="5" name="Rectangle 4"/>
            <p:cNvSpPr/>
            <p:nvPr/>
          </p:nvSpPr>
          <p:spPr>
            <a:xfrm>
              <a:off x="0" y="6316133"/>
              <a:ext cx="12192000" cy="541867"/>
            </a:xfrm>
            <a:prstGeom prst="rect">
              <a:avLst/>
            </a:prstGeom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a-GE" sz="1350">
                <a:solidFill>
                  <a:prstClr val="white"/>
                </a:solidFill>
              </a:endParaRPr>
            </a:p>
          </p:txBody>
        </p:sp>
        <p:sp>
          <p:nvSpPr>
            <p:cNvPr id="6" name="TextBox 9"/>
            <p:cNvSpPr txBox="1"/>
            <p:nvPr/>
          </p:nvSpPr>
          <p:spPr>
            <a:xfrm>
              <a:off x="10335656" y="6412505"/>
              <a:ext cx="16283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b="1" spc="38" dirty="0">
                  <a:ln w="0"/>
                  <a:solidFill>
                    <a:schemeClr val="accent5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</a:rPr>
                <a:t>www.NCDC.ge</a:t>
              </a:r>
              <a:endParaRPr lang="ka-GE" sz="1200" b="1" spc="38" dirty="0">
                <a:ln w="0"/>
                <a:solidFill>
                  <a:schemeClr val="accent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endParaRPr>
            </a:p>
          </p:txBody>
        </p:sp>
      </p:grpSp>
      <p:pic>
        <p:nvPicPr>
          <p:cNvPr id="9" name="Picture 4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14551"/>
            <a:ext cx="5915608" cy="443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421432" y="662395"/>
            <a:ext cx="1746036" cy="1737473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/>
              <a:t>Ratio of non paid to paid/replacement blood donations of 30:70 can not guarantee desired level of safety of the blood components</a:t>
            </a:r>
          </a:p>
        </p:txBody>
      </p:sp>
      <p:sp>
        <p:nvSpPr>
          <p:cNvPr id="11" name="Oval 10"/>
          <p:cNvSpPr/>
          <p:nvPr/>
        </p:nvSpPr>
        <p:spPr>
          <a:xfrm>
            <a:off x="362165" y="2581708"/>
            <a:ext cx="1746036" cy="1737473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/>
              <a:t>More than 50% of HCV antibody positive blood donors are lost from confirmation to treatment phase</a:t>
            </a:r>
          </a:p>
        </p:txBody>
      </p:sp>
      <p:sp>
        <p:nvSpPr>
          <p:cNvPr id="12" name="Oval 11"/>
          <p:cNvSpPr/>
          <p:nvPr/>
        </p:nvSpPr>
        <p:spPr>
          <a:xfrm>
            <a:off x="362165" y="4495238"/>
            <a:ext cx="1746036" cy="1737473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/>
              <a:t>Quality control systems and post-transfusion surveillance are weak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2167468" y="1521401"/>
            <a:ext cx="2261310" cy="973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2108201" y="3474666"/>
            <a:ext cx="2261310" cy="973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2108201" y="5393979"/>
            <a:ext cx="2261310" cy="973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679704" y="723413"/>
            <a:ext cx="6637155" cy="19389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 smtClean="0"/>
              <a:t>Fundamental reform of the current blood safety system according to the recommendations of international partners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 smtClean="0"/>
              <a:t>Develop </a:t>
            </a:r>
            <a:r>
              <a:rPr lang="en-US" sz="1400" b="1" dirty="0"/>
              <a:t>effective strategy for phased transition to all-voluntary donor pool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 smtClean="0"/>
              <a:t>Encourage and enhance </a:t>
            </a:r>
            <a:r>
              <a:rPr lang="en-US" sz="1400" b="1" dirty="0"/>
              <a:t>informational, educational activities  for popularization of  voluntary unpaid donations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Establish effective targets with incentives for blood banks that meet targets</a:t>
            </a:r>
          </a:p>
          <a:p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679705" y="3324952"/>
            <a:ext cx="6637155" cy="80021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Establish follow-up and traceability mechanisms for HCV positive blood donors to involve them in the treatment schemes</a:t>
            </a:r>
          </a:p>
          <a:p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4733576" y="4826491"/>
            <a:ext cx="6637155" cy="116955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Develop standardization of  procedures for all blood banks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Mandate proficiency testing to identify and follow up poor performing labs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Implement comprehensive external quality assessments at least every 2 years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Establish a “look-back” surveillance system with the capacity to investigate suspected window-phase or occult infections among blood </a:t>
            </a:r>
            <a:r>
              <a:rPr lang="en-US" sz="1400" b="1" dirty="0" smtClean="0"/>
              <a:t>donors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95481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4031" y="28096"/>
            <a:ext cx="10515600" cy="1325563"/>
          </a:xfrm>
        </p:spPr>
        <p:txBody>
          <a:bodyPr/>
          <a:lstStyle/>
          <a:p>
            <a:pPr algn="ctr"/>
            <a:r>
              <a:rPr lang="en-US" b="1" u="sng" dirty="0" smtClean="0">
                <a:solidFill>
                  <a:schemeClr val="accent1"/>
                </a:solidFill>
              </a:rPr>
              <a:t>Infection </a:t>
            </a:r>
            <a:r>
              <a:rPr lang="en-US" b="1" u="sng" dirty="0">
                <a:solidFill>
                  <a:schemeClr val="accent1"/>
                </a:solidFill>
              </a:rPr>
              <a:t>Control</a:t>
            </a:r>
            <a:r>
              <a:rPr lang="ka-GE" b="1" u="sng" dirty="0" smtClean="0">
                <a:solidFill>
                  <a:schemeClr val="accent1"/>
                </a:solidFill>
              </a:rPr>
              <a:t> </a:t>
            </a:r>
            <a:endParaRPr lang="en-US" b="1" u="sng" dirty="0">
              <a:solidFill>
                <a:schemeClr val="accent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0" y="6451600"/>
            <a:ext cx="12192000" cy="406400"/>
            <a:chOff x="0" y="6316133"/>
            <a:chExt cx="12192000" cy="541867"/>
          </a:xfrm>
        </p:grpSpPr>
        <p:sp>
          <p:nvSpPr>
            <p:cNvPr id="5" name="Rectangle 4"/>
            <p:cNvSpPr/>
            <p:nvPr/>
          </p:nvSpPr>
          <p:spPr>
            <a:xfrm>
              <a:off x="0" y="6316133"/>
              <a:ext cx="12192000" cy="541867"/>
            </a:xfrm>
            <a:prstGeom prst="rect">
              <a:avLst/>
            </a:prstGeom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a-GE" sz="1350">
                <a:solidFill>
                  <a:prstClr val="white"/>
                </a:solidFill>
              </a:endParaRPr>
            </a:p>
          </p:txBody>
        </p:sp>
        <p:sp>
          <p:nvSpPr>
            <p:cNvPr id="6" name="TextBox 9"/>
            <p:cNvSpPr txBox="1"/>
            <p:nvPr/>
          </p:nvSpPr>
          <p:spPr>
            <a:xfrm>
              <a:off x="10335656" y="6412505"/>
              <a:ext cx="16283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b="1" spc="38" dirty="0">
                  <a:ln w="0"/>
                  <a:solidFill>
                    <a:schemeClr val="accent5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</a:rPr>
                <a:t>www.NCDC.ge</a:t>
              </a:r>
              <a:endParaRPr lang="ka-GE" sz="1200" b="1" spc="38" dirty="0">
                <a:ln w="0"/>
                <a:solidFill>
                  <a:schemeClr val="accent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endParaRPr>
            </a:p>
          </p:txBody>
        </p:sp>
      </p:grpSp>
      <p:pic>
        <p:nvPicPr>
          <p:cNvPr id="7" name="Picture 4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14551"/>
            <a:ext cx="5915608" cy="443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Oval 11"/>
          <p:cNvSpPr/>
          <p:nvPr/>
        </p:nvSpPr>
        <p:spPr>
          <a:xfrm>
            <a:off x="904031" y="801384"/>
            <a:ext cx="1782898" cy="175026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/>
              <a:t>Professional medical associations </a:t>
            </a:r>
            <a:r>
              <a:rPr lang="ka-GE" sz="1050" b="1" dirty="0"/>
              <a:t>are less involved in </a:t>
            </a:r>
            <a:r>
              <a:rPr lang="en-US" sz="1050" b="1" dirty="0"/>
              <a:t>infection prevention and control </a:t>
            </a:r>
            <a:r>
              <a:rPr lang="ka-GE" sz="1050" b="1" dirty="0"/>
              <a:t>issues to educate medical personel</a:t>
            </a:r>
            <a:endParaRPr lang="en-US" sz="1050" b="1" dirty="0"/>
          </a:p>
        </p:txBody>
      </p:sp>
      <p:sp>
        <p:nvSpPr>
          <p:cNvPr id="15" name="Oval 14"/>
          <p:cNvSpPr/>
          <p:nvPr/>
        </p:nvSpPr>
        <p:spPr>
          <a:xfrm>
            <a:off x="904031" y="2654210"/>
            <a:ext cx="1782898" cy="1738965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/>
              <a:t>M</a:t>
            </a:r>
            <a:r>
              <a:rPr lang="en-US" sz="1050" b="1" dirty="0" smtClean="0"/>
              <a:t>anagement </a:t>
            </a:r>
            <a:r>
              <a:rPr lang="en-US" sz="1050" b="1" dirty="0"/>
              <a:t>of health care </a:t>
            </a:r>
            <a:r>
              <a:rPr lang="en-US" sz="1050" b="1" dirty="0" smtClean="0"/>
              <a:t>facilities </a:t>
            </a:r>
            <a:r>
              <a:rPr lang="en-US" sz="1050" b="1" dirty="0"/>
              <a:t>pay </a:t>
            </a:r>
            <a:r>
              <a:rPr lang="en-US" sz="1050" b="1" dirty="0" smtClean="0"/>
              <a:t>little attention </a:t>
            </a:r>
            <a:r>
              <a:rPr lang="en-US" sz="1050" b="1" dirty="0"/>
              <a:t>to the  infection prevention and control </a:t>
            </a:r>
            <a:r>
              <a:rPr lang="en-US" sz="1050" b="1" dirty="0" smtClean="0"/>
              <a:t>practices</a:t>
            </a:r>
            <a:endParaRPr lang="en-US" sz="1050" b="1" dirty="0"/>
          </a:p>
        </p:txBody>
      </p:sp>
      <p:sp>
        <p:nvSpPr>
          <p:cNvPr id="16" name="Oval 15"/>
          <p:cNvSpPr/>
          <p:nvPr/>
        </p:nvSpPr>
        <p:spPr>
          <a:xfrm>
            <a:off x="904031" y="4495741"/>
            <a:ext cx="1782898" cy="1750261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 smtClean="0"/>
              <a:t> There </a:t>
            </a:r>
            <a:r>
              <a:rPr lang="en-US" sz="1050" b="1" dirty="0"/>
              <a:t>is no data (research was not conducted) in the healthcare settings (dialysis, endoscopy, dentist, others) about risk of transmission of </a:t>
            </a:r>
            <a:r>
              <a:rPr lang="en-US" sz="1050" b="1" dirty="0" smtClean="0"/>
              <a:t>HCV</a:t>
            </a:r>
            <a:endParaRPr lang="en-US" sz="1050" b="1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2792176" y="1729026"/>
            <a:ext cx="2262903" cy="2920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764563" y="3551036"/>
            <a:ext cx="227896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747311" y="5403863"/>
            <a:ext cx="227896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148776" y="1287128"/>
            <a:ext cx="5992836" cy="10772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b="1" dirty="0" smtClean="0"/>
              <a:t>Further strengthening of infection control in health and non-health facilities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b="1" dirty="0" smtClean="0"/>
              <a:t>Infection </a:t>
            </a:r>
            <a:r>
              <a:rPr lang="en-US" sz="1600" b="1" dirty="0"/>
              <a:t>prevention and control training needs to be expanded and should include the professional medical </a:t>
            </a:r>
            <a:r>
              <a:rPr lang="en-US" sz="1600" b="1" dirty="0" smtClean="0"/>
              <a:t>associations</a:t>
            </a:r>
            <a:endParaRPr lang="en-US" sz="16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5148776" y="2926081"/>
            <a:ext cx="5824024" cy="156966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smtClean="0"/>
              <a:t>Professional </a:t>
            </a:r>
            <a:r>
              <a:rPr lang="en-US" sz="1600" b="1" dirty="0"/>
              <a:t>medical associations should </a:t>
            </a:r>
            <a:r>
              <a:rPr lang="en-US" sz="1600" b="1" dirty="0" smtClean="0"/>
              <a:t>develop curriculum </a:t>
            </a:r>
            <a:r>
              <a:rPr lang="en-US" sz="1600" b="1" dirty="0"/>
              <a:t>of infection prevention and control and train their </a:t>
            </a:r>
            <a:r>
              <a:rPr lang="en-US" sz="1600" b="1" dirty="0" smtClean="0"/>
              <a:t>association members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smtClean="0"/>
              <a:t>Universal </a:t>
            </a:r>
            <a:r>
              <a:rPr lang="en-US" sz="1600" b="1" dirty="0"/>
              <a:t>Health Care (UHC) program can be leveraged to increase IPC practices in health facilities that wish to be included in the program by meeting quality </a:t>
            </a:r>
            <a:r>
              <a:rPr lang="en-US" sz="1600" b="1" dirty="0" smtClean="0"/>
              <a:t>criteria</a:t>
            </a:r>
            <a:endParaRPr lang="en-US" sz="16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5148776" y="5106572"/>
            <a:ext cx="5824024" cy="58477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Studies in select healthcare settings (dialysis, endoscopy, dentist, others) to assess risk of transmission of </a:t>
            </a:r>
            <a:r>
              <a:rPr lang="en-US" sz="1600" b="1" dirty="0" smtClean="0"/>
              <a:t>HCV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990969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u="sng" dirty="0" smtClean="0">
                <a:solidFill>
                  <a:schemeClr val="accent1"/>
                </a:solidFill>
              </a:rPr>
              <a:t>Identify Persons Infected with HCV and Link to Care</a:t>
            </a:r>
            <a:r>
              <a:rPr lang="ka-GE" b="1" u="sng" dirty="0" smtClean="0">
                <a:solidFill>
                  <a:schemeClr val="accent1"/>
                </a:solidFill>
              </a:rPr>
              <a:t> </a:t>
            </a:r>
            <a:r>
              <a:rPr lang="en-US" b="1" u="sng" dirty="0" smtClean="0">
                <a:solidFill>
                  <a:schemeClr val="accent1"/>
                </a:solidFill>
              </a:rPr>
              <a:t>HCV</a:t>
            </a:r>
            <a:br>
              <a:rPr lang="en-US" b="1" u="sng" dirty="0" smtClean="0">
                <a:solidFill>
                  <a:schemeClr val="accent1"/>
                </a:solidFill>
              </a:rPr>
            </a:br>
            <a:endParaRPr lang="en-US" b="1" u="sng" dirty="0">
              <a:solidFill>
                <a:schemeClr val="accent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0" y="6451600"/>
            <a:ext cx="12192000" cy="406400"/>
            <a:chOff x="0" y="6316133"/>
            <a:chExt cx="12192000" cy="541867"/>
          </a:xfrm>
        </p:grpSpPr>
        <p:sp>
          <p:nvSpPr>
            <p:cNvPr id="5" name="Rectangle 4"/>
            <p:cNvSpPr/>
            <p:nvPr/>
          </p:nvSpPr>
          <p:spPr>
            <a:xfrm>
              <a:off x="0" y="6316133"/>
              <a:ext cx="12192000" cy="541867"/>
            </a:xfrm>
            <a:prstGeom prst="rect">
              <a:avLst/>
            </a:prstGeom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a-GE" sz="1350">
                <a:solidFill>
                  <a:prstClr val="white"/>
                </a:solidFill>
              </a:endParaRPr>
            </a:p>
          </p:txBody>
        </p:sp>
        <p:sp>
          <p:nvSpPr>
            <p:cNvPr id="6" name="TextBox 9"/>
            <p:cNvSpPr txBox="1"/>
            <p:nvPr/>
          </p:nvSpPr>
          <p:spPr>
            <a:xfrm>
              <a:off x="10335656" y="6412505"/>
              <a:ext cx="16283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b="1" spc="38" dirty="0">
                  <a:ln w="0"/>
                  <a:solidFill>
                    <a:schemeClr val="accent5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</a:rPr>
                <a:t>www.NCDC.ge</a:t>
              </a:r>
              <a:endParaRPr lang="ka-GE" sz="1200" b="1" spc="38" dirty="0">
                <a:ln w="0"/>
                <a:solidFill>
                  <a:schemeClr val="accent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endParaRPr>
            </a:p>
          </p:txBody>
        </p:sp>
      </p:grpSp>
      <p:pic>
        <p:nvPicPr>
          <p:cNvPr id="7" name="Picture 4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14551"/>
            <a:ext cx="5915608" cy="443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val 8"/>
          <p:cNvSpPr/>
          <p:nvPr/>
        </p:nvSpPr>
        <p:spPr>
          <a:xfrm>
            <a:off x="904031" y="1572993"/>
            <a:ext cx="2053773" cy="1957303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/>
              <a:t>Screening the entire adult population by the year 2020</a:t>
            </a:r>
          </a:p>
        </p:txBody>
      </p:sp>
      <p:sp>
        <p:nvSpPr>
          <p:cNvPr id="10" name="Oval 9"/>
          <p:cNvSpPr/>
          <p:nvPr/>
        </p:nvSpPr>
        <p:spPr>
          <a:xfrm>
            <a:off x="838200" y="4229403"/>
            <a:ext cx="2053773" cy="1957303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/>
              <a:t>L</a:t>
            </a:r>
            <a:r>
              <a:rPr lang="en-US" sz="1050" b="1" dirty="0" smtClean="0"/>
              <a:t>inking </a:t>
            </a:r>
            <a:r>
              <a:rPr lang="en-US" sz="1050" b="1" dirty="0"/>
              <a:t>those who were found positive by screening and those found positive by confirmatory testing to further diagnostic tests and treatment</a:t>
            </a:r>
            <a:r>
              <a:rPr lang="ka-GE" sz="1050" b="1" dirty="0"/>
              <a:t/>
            </a:r>
            <a:br>
              <a:rPr lang="ka-GE" sz="1050" b="1" dirty="0"/>
            </a:br>
            <a:endParaRPr lang="en-US" sz="1050" b="1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3026812" y="2541915"/>
            <a:ext cx="2261310" cy="973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3029989" y="5181510"/>
            <a:ext cx="2092499" cy="140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288122" y="1690688"/>
            <a:ext cx="6457133" cy="209288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Expand the </a:t>
            </a:r>
            <a:r>
              <a:rPr lang="en-US" sz="1400" b="1" dirty="0" err="1"/>
              <a:t>Samegrelo-Zemo</a:t>
            </a:r>
            <a:r>
              <a:rPr lang="en-US" sz="1400" b="1" dirty="0"/>
              <a:t> </a:t>
            </a:r>
            <a:r>
              <a:rPr lang="en-US" sz="1400" b="1" dirty="0" err="1"/>
              <a:t>Svaneti</a:t>
            </a:r>
            <a:r>
              <a:rPr lang="en-US" sz="1400" b="1" dirty="0"/>
              <a:t> model of integrated screening in the primary healthcare sector on the country level and </a:t>
            </a:r>
            <a:r>
              <a:rPr lang="en-US" sz="1400" b="1" dirty="0" smtClean="0"/>
              <a:t>maintain </a:t>
            </a:r>
            <a:r>
              <a:rPr lang="en-US" sz="1400" b="1" dirty="0"/>
              <a:t>the existing screening models (screening pregnant women, blood donors, hospitalized patients, </a:t>
            </a:r>
            <a:r>
              <a:rPr lang="en-US" sz="1400" b="1" dirty="0" smtClean="0"/>
              <a:t>public service </a:t>
            </a:r>
            <a:r>
              <a:rPr lang="en-US" sz="1400" b="1" dirty="0"/>
              <a:t>halls)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 smtClean="0"/>
              <a:t>Define responsibilities </a:t>
            </a:r>
            <a:r>
              <a:rPr lang="en-US" sz="1400" b="1" dirty="0"/>
              <a:t>for the </a:t>
            </a:r>
            <a:r>
              <a:rPr lang="en-US" sz="1400" b="1" dirty="0" smtClean="0"/>
              <a:t>primary healthcare doctors and village </a:t>
            </a:r>
            <a:r>
              <a:rPr lang="en-US" sz="1400" b="1" dirty="0"/>
              <a:t>doctors </a:t>
            </a:r>
            <a:r>
              <a:rPr lang="en-US" sz="1400" b="1" dirty="0" smtClean="0"/>
              <a:t>and </a:t>
            </a:r>
            <a:r>
              <a:rPr lang="en-US" sz="1400" b="1" dirty="0"/>
              <a:t>universal healthcare program’s service providers to </a:t>
            </a:r>
            <a:r>
              <a:rPr lang="en-US" sz="1400" b="1" dirty="0" smtClean="0"/>
              <a:t>screen adults registered </a:t>
            </a:r>
            <a:r>
              <a:rPr lang="en-US" sz="1400" b="1" dirty="0"/>
              <a:t>within the primary healthcare </a:t>
            </a:r>
            <a:r>
              <a:rPr lang="en-US" sz="1400" b="1" dirty="0" smtClean="0"/>
              <a:t>sector</a:t>
            </a:r>
            <a:endParaRPr lang="en-US" sz="1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5288122" y="4641076"/>
            <a:ext cx="6352185" cy="160043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Involve the primary healthcare system and public healthcare providers in tracking </a:t>
            </a:r>
            <a:r>
              <a:rPr lang="en-US" sz="1400" b="1" dirty="0" smtClean="0"/>
              <a:t>those </a:t>
            </a:r>
            <a:r>
              <a:rPr lang="en-US" sz="1400" b="1" dirty="0"/>
              <a:t>individuals who were lost to follow up after confirmatory testing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Screening high risk groups and ensuring their confirmation testing and treatment initiation as a part of micro elimination efforts in these groups (dialysis patients, </a:t>
            </a:r>
            <a:r>
              <a:rPr lang="en-US" sz="1400" b="1" dirty="0" smtClean="0"/>
              <a:t>hemophiliacs, </a:t>
            </a:r>
            <a:r>
              <a:rPr lang="en-US" sz="1400" b="1" dirty="0"/>
              <a:t>HIV positive individuals, TB patients, OST beneficiaries</a:t>
            </a:r>
            <a:r>
              <a:rPr lang="en-US" sz="1400" b="1" dirty="0" smtClean="0"/>
              <a:t>)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4097162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9800" y="-220457"/>
            <a:ext cx="10515600" cy="1325563"/>
          </a:xfrm>
        </p:spPr>
        <p:txBody>
          <a:bodyPr/>
          <a:lstStyle/>
          <a:p>
            <a:pPr algn="ctr"/>
            <a:r>
              <a:rPr lang="en-US" b="1" u="sng" dirty="0">
                <a:solidFill>
                  <a:schemeClr val="accent1"/>
                </a:solidFill>
              </a:rPr>
              <a:t>HCV Laboratory Diagnostics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0" y="6451600"/>
            <a:ext cx="12192000" cy="406400"/>
            <a:chOff x="0" y="6316133"/>
            <a:chExt cx="12192000" cy="541867"/>
          </a:xfrm>
        </p:grpSpPr>
        <p:sp>
          <p:nvSpPr>
            <p:cNvPr id="5" name="Rectangle 4"/>
            <p:cNvSpPr/>
            <p:nvPr/>
          </p:nvSpPr>
          <p:spPr>
            <a:xfrm>
              <a:off x="0" y="6316133"/>
              <a:ext cx="12192000" cy="541867"/>
            </a:xfrm>
            <a:prstGeom prst="rect">
              <a:avLst/>
            </a:prstGeom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a-GE" sz="1350">
                <a:solidFill>
                  <a:prstClr val="white"/>
                </a:solidFill>
              </a:endParaRPr>
            </a:p>
          </p:txBody>
        </p:sp>
        <p:sp>
          <p:nvSpPr>
            <p:cNvPr id="6" name="TextBox 9"/>
            <p:cNvSpPr txBox="1"/>
            <p:nvPr/>
          </p:nvSpPr>
          <p:spPr>
            <a:xfrm>
              <a:off x="10335656" y="6412505"/>
              <a:ext cx="16283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b="1" spc="38" dirty="0">
                  <a:ln w="0"/>
                  <a:solidFill>
                    <a:schemeClr val="accent5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</a:rPr>
                <a:t>www.NCDC.ge</a:t>
              </a:r>
              <a:endParaRPr lang="ka-GE" sz="1200" b="1" spc="38" dirty="0">
                <a:ln w="0"/>
                <a:solidFill>
                  <a:schemeClr val="accent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endParaRPr>
            </a:p>
          </p:txBody>
        </p:sp>
      </p:grpSp>
      <p:pic>
        <p:nvPicPr>
          <p:cNvPr id="7" name="Picture 4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14551"/>
            <a:ext cx="5915608" cy="443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val 8"/>
          <p:cNvSpPr/>
          <p:nvPr/>
        </p:nvSpPr>
        <p:spPr>
          <a:xfrm>
            <a:off x="333555" y="959967"/>
            <a:ext cx="1410578" cy="122246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/>
              <a:t>Ensure rapid tests are high quality, consistent with WHO Testing Guidelines</a:t>
            </a:r>
          </a:p>
        </p:txBody>
      </p:sp>
      <p:sp>
        <p:nvSpPr>
          <p:cNvPr id="13" name="Oval 12"/>
          <p:cNvSpPr/>
          <p:nvPr/>
        </p:nvSpPr>
        <p:spPr>
          <a:xfrm>
            <a:off x="333555" y="2359531"/>
            <a:ext cx="1410578" cy="1222461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1050" b="1" dirty="0">
                <a:latin typeface="Sylfaen" pitchFamily="18" charset="0"/>
              </a:rPr>
              <a:t>Use of existing </a:t>
            </a:r>
            <a:r>
              <a:rPr lang="en-US" sz="1050" b="1" dirty="0" err="1">
                <a:latin typeface="Sylfaen" pitchFamily="18" charset="0"/>
              </a:rPr>
              <a:t>GenXpert</a:t>
            </a:r>
            <a:r>
              <a:rPr lang="en-US" sz="1050" b="1" dirty="0">
                <a:latin typeface="Sylfaen" pitchFamily="18" charset="0"/>
              </a:rPr>
              <a:t> platforms throughout the country</a:t>
            </a:r>
            <a:endParaRPr lang="en-US" sz="1050" b="1" dirty="0"/>
          </a:p>
          <a:p>
            <a:pPr algn="ctr"/>
            <a:endParaRPr lang="en-US" sz="1050" b="1" dirty="0"/>
          </a:p>
        </p:txBody>
      </p:sp>
      <p:sp>
        <p:nvSpPr>
          <p:cNvPr id="14" name="Oval 13"/>
          <p:cNvSpPr/>
          <p:nvPr/>
        </p:nvSpPr>
        <p:spPr>
          <a:xfrm>
            <a:off x="333555" y="3768797"/>
            <a:ext cx="1410578" cy="1222461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 smtClean="0">
                <a:solidFill>
                  <a:schemeClr val="tx1"/>
                </a:solidFill>
              </a:rPr>
              <a:t>Revise</a:t>
            </a:r>
          </a:p>
          <a:p>
            <a:pPr algn="ctr"/>
            <a:r>
              <a:rPr lang="en-US" sz="1050" b="1" dirty="0" smtClean="0"/>
              <a:t> </a:t>
            </a:r>
            <a:r>
              <a:rPr lang="en-US" sz="1050" b="1" dirty="0"/>
              <a:t>PCR testing following HCV Core Ag negative tests PCR</a:t>
            </a:r>
          </a:p>
          <a:p>
            <a:pPr algn="ctr"/>
            <a:endParaRPr lang="en-US" sz="1050" b="1" dirty="0"/>
          </a:p>
        </p:txBody>
      </p:sp>
      <p:sp>
        <p:nvSpPr>
          <p:cNvPr id="15" name="Oval 14"/>
          <p:cNvSpPr/>
          <p:nvPr/>
        </p:nvSpPr>
        <p:spPr>
          <a:xfrm>
            <a:off x="333555" y="5091674"/>
            <a:ext cx="1410578" cy="1222461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Proficiency testing at all levels as well as a mechanism for corrective action of non-conforming testing sites </a:t>
            </a:r>
          </a:p>
        </p:txBody>
      </p:sp>
      <p:cxnSp>
        <p:nvCxnSpPr>
          <p:cNvPr id="16" name="Straight Arrow Connector 15"/>
          <p:cNvCxnSpPr>
            <a:stCxn id="9" idx="6"/>
          </p:cNvCxnSpPr>
          <p:nvPr/>
        </p:nvCxnSpPr>
        <p:spPr>
          <a:xfrm flipV="1">
            <a:off x="1744133" y="1571197"/>
            <a:ext cx="299720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1744133" y="3007465"/>
            <a:ext cx="299720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1744133" y="4398562"/>
            <a:ext cx="299720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1744133" y="5789658"/>
            <a:ext cx="299720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868332" y="1146517"/>
            <a:ext cx="5297989" cy="95410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Conduct assessment of HCV tests to ensure only high quality tests being used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Develop standardized protocol for validation and verification of  HCV Rapid diagnostic </a:t>
            </a:r>
            <a:r>
              <a:rPr lang="en-US" sz="1400" b="1" dirty="0" smtClean="0"/>
              <a:t>tests</a:t>
            </a:r>
            <a:endParaRPr lang="en-US" sz="1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4868334" y="2627885"/>
            <a:ext cx="5297989" cy="95410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Develop the plan of using existing </a:t>
            </a:r>
            <a:r>
              <a:rPr lang="en-US" sz="1400" b="1" dirty="0" err="1"/>
              <a:t>GenXpert</a:t>
            </a:r>
            <a:r>
              <a:rPr lang="en-US" sz="1400" b="1" dirty="0"/>
              <a:t> platforms in the HCV elimination program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Develop the new EQA schemes  for </a:t>
            </a:r>
            <a:r>
              <a:rPr lang="en-US" sz="1400" b="1" dirty="0" err="1"/>
              <a:t>Genexpert</a:t>
            </a:r>
            <a:r>
              <a:rPr lang="en-US" sz="1400" b="1" dirty="0"/>
              <a:t> platforms as part of the National EQA </a:t>
            </a:r>
            <a:r>
              <a:rPr lang="en-US" sz="1400" b="1" dirty="0" smtClean="0"/>
              <a:t>program</a:t>
            </a:r>
            <a:endParaRPr lang="en-US" sz="14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4868331" y="4094654"/>
            <a:ext cx="5297989" cy="73866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Review of the performance of HCV core Ag testing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Present the data to the scientific committee to simplify the </a:t>
            </a:r>
            <a:r>
              <a:rPr lang="en-US" sz="1400" b="1" dirty="0" err="1"/>
              <a:t>HCVcore</a:t>
            </a:r>
            <a:r>
              <a:rPr lang="en-US" sz="1400" b="1" dirty="0"/>
              <a:t> Ag testing </a:t>
            </a:r>
            <a:r>
              <a:rPr lang="en-US" sz="1400" b="1" dirty="0" smtClean="0"/>
              <a:t>algorithm</a:t>
            </a:r>
            <a:endParaRPr lang="en-US" sz="14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4868332" y="5345980"/>
            <a:ext cx="5297989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Mandate proficiency testing to identify weaknesses and prepare recommendations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Implement comprehensive external quality assessments at least once a years</a:t>
            </a:r>
          </a:p>
        </p:txBody>
      </p:sp>
    </p:spTree>
    <p:extLst>
      <p:ext uri="{BB962C8B-B14F-4D97-AF65-F5344CB8AC3E}">
        <p14:creationId xmlns:p14="http://schemas.microsoft.com/office/powerpoint/2010/main" val="168724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93235"/>
            <a:ext cx="10515600" cy="1325563"/>
          </a:xfrm>
        </p:spPr>
        <p:txBody>
          <a:bodyPr/>
          <a:lstStyle/>
          <a:p>
            <a:pPr algn="ctr"/>
            <a:r>
              <a:rPr lang="en-US" b="1" u="sng" dirty="0">
                <a:solidFill>
                  <a:schemeClr val="accent1"/>
                </a:solidFill>
              </a:rPr>
              <a:t>HCV Care and Treatment</a:t>
            </a:r>
            <a:r>
              <a:rPr lang="ka-GE" b="1" u="sng" dirty="0">
                <a:solidFill>
                  <a:schemeClr val="accent1"/>
                </a:solidFill>
              </a:rPr>
              <a:t> </a:t>
            </a:r>
            <a:endParaRPr lang="en-US" u="sng" dirty="0">
              <a:solidFill>
                <a:schemeClr val="accent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0" y="6451600"/>
            <a:ext cx="12192000" cy="406400"/>
            <a:chOff x="0" y="6316133"/>
            <a:chExt cx="12192000" cy="541867"/>
          </a:xfrm>
        </p:grpSpPr>
        <p:sp>
          <p:nvSpPr>
            <p:cNvPr id="5" name="Rectangle 4"/>
            <p:cNvSpPr/>
            <p:nvPr/>
          </p:nvSpPr>
          <p:spPr>
            <a:xfrm>
              <a:off x="0" y="6316133"/>
              <a:ext cx="12192000" cy="541867"/>
            </a:xfrm>
            <a:prstGeom prst="rect">
              <a:avLst/>
            </a:prstGeom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a-GE" sz="1350">
                <a:solidFill>
                  <a:prstClr val="white"/>
                </a:solidFill>
              </a:endParaRPr>
            </a:p>
          </p:txBody>
        </p:sp>
        <p:sp>
          <p:nvSpPr>
            <p:cNvPr id="6" name="TextBox 9"/>
            <p:cNvSpPr txBox="1"/>
            <p:nvPr/>
          </p:nvSpPr>
          <p:spPr>
            <a:xfrm>
              <a:off x="10335656" y="6412505"/>
              <a:ext cx="16283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b="1" spc="38" dirty="0">
                  <a:ln w="0"/>
                  <a:solidFill>
                    <a:schemeClr val="accent5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</a:rPr>
                <a:t>www.NCDC.ge</a:t>
              </a:r>
              <a:endParaRPr lang="ka-GE" sz="1200" b="1" spc="38" dirty="0">
                <a:ln w="0"/>
                <a:solidFill>
                  <a:schemeClr val="accent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endParaRPr>
            </a:p>
          </p:txBody>
        </p:sp>
      </p:grpSp>
      <p:pic>
        <p:nvPicPr>
          <p:cNvPr id="7" name="Picture 4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14551"/>
            <a:ext cx="5915608" cy="443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Oval 7"/>
          <p:cNvSpPr/>
          <p:nvPr/>
        </p:nvSpPr>
        <p:spPr>
          <a:xfrm>
            <a:off x="599233" y="445739"/>
            <a:ext cx="1381967" cy="132581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/>
              <a:t>Declined enrollment in treatment </a:t>
            </a:r>
            <a:r>
              <a:rPr lang="en-US" sz="800" b="1" dirty="0" smtClean="0"/>
              <a:t>program</a:t>
            </a:r>
            <a:r>
              <a:rPr lang="ka-GE" sz="800" b="1" dirty="0" smtClean="0"/>
              <a:t>; </a:t>
            </a:r>
            <a:r>
              <a:rPr lang="en-US" sz="800" b="1" dirty="0"/>
              <a:t>Unnecessary </a:t>
            </a:r>
            <a:r>
              <a:rPr lang="en-US" sz="800" b="1" dirty="0" smtClean="0"/>
              <a:t>barriers</a:t>
            </a:r>
            <a:r>
              <a:rPr lang="ka-GE" sz="800" b="1" dirty="0" smtClean="0"/>
              <a:t> </a:t>
            </a:r>
            <a:r>
              <a:rPr lang="en-US" sz="800" b="1" dirty="0"/>
              <a:t>preventing same-site testing and treatment 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1981200" y="1189463"/>
            <a:ext cx="3233351" cy="428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21" idx="6"/>
          </p:cNvCxnSpPr>
          <p:nvPr/>
        </p:nvCxnSpPr>
        <p:spPr>
          <a:xfrm>
            <a:off x="1955797" y="3982121"/>
            <a:ext cx="3258754" cy="218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1955796" y="5595279"/>
            <a:ext cx="3258755" cy="246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317065" y="1038544"/>
            <a:ext cx="5173134" cy="10156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 smtClean="0"/>
              <a:t>Increase </a:t>
            </a:r>
            <a:r>
              <a:rPr lang="en-US" sz="1200" b="1" dirty="0"/>
              <a:t>the number of providers that can provide single window testing and treatment </a:t>
            </a:r>
            <a:r>
              <a:rPr lang="en-US" sz="1200" b="1" dirty="0" smtClean="0"/>
              <a:t>services</a:t>
            </a:r>
            <a:endParaRPr lang="ka-GE" sz="12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/>
              <a:t>Remove financial barriers for diagnosis and care and treatment for persons who are at-risk for re-infection (e.g. PWID) following cure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300133" y="5109243"/>
            <a:ext cx="5173134" cy="110799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b="1" dirty="0"/>
              <a:t>Minimize on-treatment monitoring utilizing best practices from WHO, EASL, and AASLD guidelines and expert </a:t>
            </a:r>
            <a:r>
              <a:rPr lang="en-US" sz="1100" b="1" dirty="0" smtClean="0"/>
              <a:t>opinion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b="1" dirty="0"/>
              <a:t>Introduce non-specialist treatment sites in a deliberate and phased approach to ensure high quality of care and treatment </a:t>
            </a:r>
            <a:r>
              <a:rPr lang="en-US" sz="1100" b="1" dirty="0" smtClean="0"/>
              <a:t>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b="1" dirty="0"/>
              <a:t>Incorporate hepatocellular carcinoma surveillance of cirrhotic patients, following SVR, as part of the Elimination </a:t>
            </a:r>
            <a:r>
              <a:rPr lang="en-US" sz="1100" b="1" dirty="0" smtClean="0"/>
              <a:t>Program</a:t>
            </a:r>
            <a:endParaRPr lang="en-US" sz="11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300133" y="3718878"/>
            <a:ext cx="5173134" cy="83099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b="1" dirty="0">
                <a:solidFill>
                  <a:prstClr val="black"/>
                </a:solidFill>
              </a:rPr>
              <a:t>Nationwide decentralization of HCV treatment and care services (total of 69 PHCs  - at least one in each district to be introduced countrywide) </a:t>
            </a:r>
            <a:endParaRPr lang="en-US" sz="1200" b="1" dirty="0" smtClean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b="1" dirty="0">
                <a:solidFill>
                  <a:prstClr val="black"/>
                </a:solidFill>
              </a:rPr>
              <a:t>Treatment and care at PHCs is under regular supervision of clinical group </a:t>
            </a:r>
            <a:r>
              <a:rPr lang="en-US" sz="1200" b="1" dirty="0" smtClean="0">
                <a:solidFill>
                  <a:prstClr val="black"/>
                </a:solidFill>
              </a:rPr>
              <a:t>experts</a:t>
            </a:r>
            <a:endParaRPr lang="en-US" sz="1200" b="1" dirty="0">
              <a:solidFill>
                <a:prstClr val="black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573829" y="1858903"/>
            <a:ext cx="1381967" cy="132581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/>
              <a:t>Limited access to pan-genotypic DAAs preventing to eliminate genotype testing, to simplify the workup and reduce costs </a:t>
            </a:r>
          </a:p>
        </p:txBody>
      </p:sp>
      <p:sp>
        <p:nvSpPr>
          <p:cNvPr id="21" name="Oval 20"/>
          <p:cNvSpPr/>
          <p:nvPr/>
        </p:nvSpPr>
        <p:spPr>
          <a:xfrm>
            <a:off x="573830" y="3319216"/>
            <a:ext cx="1381967" cy="132581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/>
              <a:t>Insufficient number of treatment centers (including PHCs, HR sites, TB clinics etc.) in some geographic  and especially in rural areas </a:t>
            </a:r>
          </a:p>
        </p:txBody>
      </p:sp>
      <p:sp>
        <p:nvSpPr>
          <p:cNvPr id="22" name="Oval 21"/>
          <p:cNvSpPr/>
          <p:nvPr/>
        </p:nvSpPr>
        <p:spPr>
          <a:xfrm>
            <a:off x="573831" y="4840083"/>
            <a:ext cx="1381967" cy="132581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/>
              <a:t>Missing SVR Data (21%)</a:t>
            </a:r>
          </a:p>
        </p:txBody>
      </p:sp>
      <p:cxnSp>
        <p:nvCxnSpPr>
          <p:cNvPr id="26" name="Straight Arrow Connector 25"/>
          <p:cNvCxnSpPr>
            <a:stCxn id="19" idx="6"/>
          </p:cNvCxnSpPr>
          <p:nvPr/>
        </p:nvCxnSpPr>
        <p:spPr>
          <a:xfrm>
            <a:off x="1955796" y="2521808"/>
            <a:ext cx="3258755" cy="424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300133" y="2382765"/>
            <a:ext cx="5173134" cy="64633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/>
              <a:t>Unrestricted provision of SOF/VEL for all genotypes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/>
              <a:t>Introduction of SOF/VEL/VOX for patients who failed on prior NS5A inhibitors </a:t>
            </a:r>
          </a:p>
        </p:txBody>
      </p:sp>
    </p:spTree>
    <p:extLst>
      <p:ext uri="{BB962C8B-B14F-4D97-AF65-F5344CB8AC3E}">
        <p14:creationId xmlns:p14="http://schemas.microsoft.com/office/powerpoint/2010/main" val="259784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1757" y="-245017"/>
            <a:ext cx="10515600" cy="1325563"/>
          </a:xfrm>
        </p:spPr>
        <p:txBody>
          <a:bodyPr/>
          <a:lstStyle/>
          <a:p>
            <a:pPr algn="ctr"/>
            <a:r>
              <a:rPr lang="en-US" b="1" u="sng" dirty="0" smtClean="0">
                <a:solidFill>
                  <a:schemeClr val="accent1"/>
                </a:solidFill>
              </a:rPr>
              <a:t>Surveillance and Program Effectiveness</a:t>
            </a:r>
            <a:endParaRPr lang="en-US" b="1" u="sng" dirty="0">
              <a:solidFill>
                <a:schemeClr val="accent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0" y="6451600"/>
            <a:ext cx="12192000" cy="406400"/>
            <a:chOff x="0" y="6316133"/>
            <a:chExt cx="12192000" cy="541867"/>
          </a:xfrm>
        </p:grpSpPr>
        <p:sp>
          <p:nvSpPr>
            <p:cNvPr id="5" name="Rectangle 4"/>
            <p:cNvSpPr/>
            <p:nvPr/>
          </p:nvSpPr>
          <p:spPr>
            <a:xfrm>
              <a:off x="0" y="6316133"/>
              <a:ext cx="12192000" cy="541867"/>
            </a:xfrm>
            <a:prstGeom prst="rect">
              <a:avLst/>
            </a:prstGeom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a-GE" sz="1350">
                <a:solidFill>
                  <a:prstClr val="white"/>
                </a:solidFill>
              </a:endParaRPr>
            </a:p>
          </p:txBody>
        </p:sp>
        <p:sp>
          <p:nvSpPr>
            <p:cNvPr id="6" name="TextBox 9"/>
            <p:cNvSpPr txBox="1"/>
            <p:nvPr/>
          </p:nvSpPr>
          <p:spPr>
            <a:xfrm>
              <a:off x="10335656" y="6412505"/>
              <a:ext cx="16283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b="1" spc="38" dirty="0">
                  <a:ln w="0"/>
                  <a:solidFill>
                    <a:schemeClr val="accent5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</a:rPr>
                <a:t>www.NCDC.ge</a:t>
              </a:r>
              <a:endParaRPr lang="ka-GE" sz="1200" b="1" spc="38" dirty="0">
                <a:ln w="0"/>
                <a:solidFill>
                  <a:schemeClr val="accent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endParaRPr>
            </a:p>
          </p:txBody>
        </p:sp>
      </p:grpSp>
      <p:pic>
        <p:nvPicPr>
          <p:cNvPr id="7" name="Picture 4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14551"/>
            <a:ext cx="5915608" cy="443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val 8"/>
          <p:cNvSpPr/>
          <p:nvPr/>
        </p:nvSpPr>
        <p:spPr>
          <a:xfrm>
            <a:off x="510179" y="691258"/>
            <a:ext cx="1593490" cy="1510328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/>
              <a:t>Lack of a case-based reporting system for acute hepatitis C cases</a:t>
            </a:r>
          </a:p>
        </p:txBody>
      </p:sp>
      <p:sp>
        <p:nvSpPr>
          <p:cNvPr id="10" name="Oval 9"/>
          <p:cNvSpPr/>
          <p:nvPr/>
        </p:nvSpPr>
        <p:spPr>
          <a:xfrm>
            <a:off x="510179" y="2453516"/>
            <a:ext cx="1547646" cy="1481585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b="1" dirty="0"/>
              <a:t>Monitoring for re-infection in high risk population </a:t>
            </a:r>
            <a:r>
              <a:rPr lang="en-US" sz="1000" b="1" dirty="0" smtClean="0"/>
              <a:t>and ensure linkage-to-care</a:t>
            </a:r>
            <a:endParaRPr lang="en-US" sz="1000" b="1" dirty="0"/>
          </a:p>
        </p:txBody>
      </p:sp>
      <p:sp>
        <p:nvSpPr>
          <p:cNvPr id="12" name="Oval 11"/>
          <p:cNvSpPr/>
          <p:nvPr/>
        </p:nvSpPr>
        <p:spPr>
          <a:xfrm>
            <a:off x="510179" y="4315349"/>
            <a:ext cx="1535279" cy="148729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/>
              <a:t>Lack of monitoring in “young” persons who are Anti HCV positive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2213674" y="1472148"/>
            <a:ext cx="3882326" cy="1443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2208366" y="3191774"/>
            <a:ext cx="3959521" cy="6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2208366" y="5137947"/>
            <a:ext cx="3957130" cy="28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198116" y="954857"/>
            <a:ext cx="5445369" cy="92333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The case-definitions have been </a:t>
            </a:r>
            <a:r>
              <a:rPr lang="en-US" b="1" dirty="0" smtClean="0"/>
              <a:t>reviewed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Acute HCV case reporting will become </a:t>
            </a:r>
            <a:r>
              <a:rPr lang="en-US" b="1" dirty="0" smtClean="0"/>
              <a:t>obligatory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Each acute HCV case will be individually </a:t>
            </a:r>
            <a:r>
              <a:rPr lang="en-US" b="1" dirty="0" smtClean="0"/>
              <a:t>investigated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215368" y="2866026"/>
            <a:ext cx="5196710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Starting the pilot project on monitoring re-infection</a:t>
            </a:r>
            <a:endParaRPr lang="en-US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6299722" y="4836323"/>
            <a:ext cx="5196710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Activities for enhancing surveillance in the young population are in the planning phase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6225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სოფლის ექიმი პჯდ საბჭო 21 01 14 (4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სოფლის ექიმი პჯდ საბჭო 21 01 14 (4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2680</TotalTime>
  <Words>1251</Words>
  <Application>Microsoft Office PowerPoint</Application>
  <PresentationFormat>Custom</PresentationFormat>
  <Paragraphs>148</Paragraphs>
  <Slides>12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სოფლის ექიმი პჯდ საბჭო 21 01 14 (4)</vt:lpstr>
      <vt:lpstr>1_სოფლის ექიმი პჯდ საბჭო 21 01 14 (4)</vt:lpstr>
      <vt:lpstr> Road to HCV Elimination in Georgia  </vt:lpstr>
      <vt:lpstr>National HCV Elimination Strategy </vt:lpstr>
      <vt:lpstr>Advocacy, Awareness, Education, and Partnerships</vt:lpstr>
      <vt:lpstr>Blood safety</vt:lpstr>
      <vt:lpstr>Infection Control </vt:lpstr>
      <vt:lpstr>Identify Persons Infected with HCV and Link to Care HCV </vt:lpstr>
      <vt:lpstr>HCV Laboratory Diagnostics</vt:lpstr>
      <vt:lpstr>HCV Care and Treatment </vt:lpstr>
      <vt:lpstr>Surveillance and Program Effectiveness</vt:lpstr>
      <vt:lpstr>PowerPoint Presentation</vt:lpstr>
      <vt:lpstr>Hepatitis C Elimination Program Care Cascade 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 Aslanikashvili</dc:creator>
  <cp:lastModifiedBy>Ketevan Goginashvili</cp:lastModifiedBy>
  <cp:revision>277</cp:revision>
  <cp:lastPrinted>2019-04-01T07:35:33Z</cp:lastPrinted>
  <dcterms:created xsi:type="dcterms:W3CDTF">2017-10-25T08:32:18Z</dcterms:created>
  <dcterms:modified xsi:type="dcterms:W3CDTF">2019-04-21T12:06:34Z</dcterms:modified>
</cp:coreProperties>
</file>