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76" r:id="rId5"/>
    <p:sldId id="277" r:id="rId6"/>
    <p:sldId id="278" r:id="rId7"/>
    <p:sldId id="279" r:id="rId8"/>
    <p:sldId id="280" r:id="rId9"/>
    <p:sldId id="281" r:id="rId10"/>
    <p:sldId id="267" r:id="rId11"/>
    <p:sldId id="269" r:id="rId12"/>
    <p:sldId id="259" r:id="rId13"/>
    <p:sldId id="261" r:id="rId14"/>
    <p:sldId id="270" r:id="rId15"/>
    <p:sldId id="271" r:id="rId16"/>
    <p:sldId id="272" r:id="rId17"/>
    <p:sldId id="273" r:id="rId18"/>
    <p:sldId id="274" r:id="rId19"/>
    <p:sldId id="275" r:id="rId20"/>
    <p:sldId id="282" r:id="rId21"/>
    <p:sldId id="263" r:id="rId22"/>
    <p:sldId id="264" r:id="rId23"/>
    <p:sldId id="266" r:id="rId24"/>
    <p:sldId id="283" r:id="rId25"/>
    <p:sldId id="268" r:id="rId26"/>
    <p:sldId id="28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>
      <p:cViewPr varScale="1">
        <p:scale>
          <a:sx n="87" d="100"/>
          <a:sy n="87" d="100"/>
        </p:scale>
        <p:origin x="-14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8604" y="762000"/>
            <a:ext cx="7772400" cy="2152650"/>
          </a:xfrm>
        </p:spPr>
        <p:txBody>
          <a:bodyPr>
            <a:normAutofit/>
          </a:bodyPr>
          <a:lstStyle/>
          <a:p>
            <a:r>
              <a:rPr lang="en-US" b="1" dirty="0" smtClean="0"/>
              <a:t>IHR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200" dirty="0"/>
              <a:t>National Legislation, Policy and Financing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2766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Ministry of Internally Displaced Persons from the Occupied Territories, </a:t>
            </a:r>
          </a:p>
          <a:p>
            <a:r>
              <a:rPr lang="en-US" dirty="0" err="1"/>
              <a:t>Labour</a:t>
            </a:r>
            <a:r>
              <a:rPr lang="en-US" dirty="0"/>
              <a:t>, Health and Social Affairs of Georgia</a:t>
            </a:r>
          </a:p>
        </p:txBody>
      </p:sp>
      <p:sp>
        <p:nvSpPr>
          <p:cNvPr id="4" name="AutoShape 2" descr="https://www.who.int/sysmedia/images/topics/international_health_regulation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343400"/>
            <a:ext cx="1658937" cy="227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681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ka-GE" sz="3600" dirty="0" smtClean="0"/>
              <a:t>სამოქალაქო </a:t>
            </a:r>
            <a:r>
              <a:rPr lang="ka-GE" sz="3600" dirty="0"/>
              <a:t>უსაფრთხოების </a:t>
            </a:r>
            <a:r>
              <a:rPr lang="ka-GE" sz="3600" dirty="0" smtClean="0"/>
              <a:t>სფეროში ჩართული უწყებები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763000" cy="4495800"/>
          </a:xfrm>
        </p:spPr>
        <p:txBody>
          <a:bodyPr>
            <a:normAutofit lnSpcReduction="10000"/>
          </a:bodyPr>
          <a:lstStyle/>
          <a:p>
            <a:r>
              <a:rPr lang="ka-GE" sz="2800" dirty="0"/>
              <a:t>საგანგებო სიტუაციების პრევენციის, მიტიგაციის, რეაგირებისა და აღდგენითი სამუშაოების </a:t>
            </a:r>
            <a:r>
              <a:rPr lang="ka-GE" sz="2800" dirty="0" smtClean="0"/>
              <a:t>უზრუნველყოფისათვის განსაზღვრულია 17 </a:t>
            </a:r>
            <a:r>
              <a:rPr lang="ka-GE" sz="2800" dirty="0"/>
              <a:t>საგანგებო დახმარების </a:t>
            </a:r>
            <a:r>
              <a:rPr lang="ka-GE" sz="2800" dirty="0" smtClean="0"/>
              <a:t>ფუნქცია</a:t>
            </a:r>
          </a:p>
          <a:p>
            <a:endParaRPr lang="ka-GE" sz="2800" dirty="0"/>
          </a:p>
          <a:p>
            <a:r>
              <a:rPr lang="ka-GE" sz="2800" dirty="0"/>
              <a:t>თითოეული საგანგებო დახმარების ფუნქციის განხორციელების კოორდინირებას ახორციელებს შესაბამისი სამინისტრო, </a:t>
            </a:r>
            <a:r>
              <a:rPr lang="ka-GE" sz="2800" dirty="0" smtClean="0"/>
              <a:t>მხარდამჭერი </a:t>
            </a:r>
            <a:r>
              <a:rPr lang="ka-GE" sz="2800" dirty="0"/>
              <a:t>უწყებებისა და ორგანიზაციების, ასევე მუნიციპალიტეტების </a:t>
            </a:r>
            <a:r>
              <a:rPr lang="ka-GE" sz="2800" dirty="0" smtClean="0"/>
              <a:t>მონაწილეობით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6176665"/>
            <a:ext cx="746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1521463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>
            <a:normAutofit/>
          </a:bodyPr>
          <a:lstStyle/>
          <a:p>
            <a:r>
              <a:rPr lang="ka-GE" sz="3600" dirty="0"/>
              <a:t>საგანგებო დახმარების </a:t>
            </a:r>
            <a:r>
              <a:rPr lang="ka-GE" sz="3600" dirty="0" smtClean="0"/>
              <a:t>ფუნქციები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610600" cy="5943600"/>
          </a:xfrm>
        </p:spPr>
        <p:txBody>
          <a:bodyPr>
            <a:normAutofit fontScale="92500" lnSpcReduction="10000"/>
          </a:bodyPr>
          <a:lstStyle/>
          <a:p>
            <a:r>
              <a:rPr lang="ka-GE" sz="1700" dirty="0"/>
              <a:t>საგანგებო </a:t>
            </a:r>
            <a:r>
              <a:rPr lang="ka-GE" sz="1700" dirty="0" smtClean="0"/>
              <a:t>სიტუაციების </a:t>
            </a:r>
            <a:r>
              <a:rPr lang="ka-GE" sz="1700" dirty="0"/>
              <a:t>მართვის </a:t>
            </a:r>
            <a:r>
              <a:rPr lang="ka-GE" sz="1700" dirty="0" smtClean="0"/>
              <a:t>უზრუნველყოფა</a:t>
            </a:r>
          </a:p>
          <a:p>
            <a:r>
              <a:rPr lang="ka-GE" sz="1700" dirty="0" smtClean="0"/>
              <a:t>კავშირგაბმულობის </a:t>
            </a:r>
            <a:r>
              <a:rPr lang="ka-GE" sz="1700" dirty="0"/>
              <a:t>და </a:t>
            </a:r>
            <a:r>
              <a:rPr lang="ka-GE" sz="1700" dirty="0" smtClean="0"/>
              <a:t>შეტყობი </a:t>
            </a:r>
            <a:r>
              <a:rPr lang="ka-GE" sz="1700" dirty="0"/>
              <a:t>ნების </a:t>
            </a:r>
            <a:r>
              <a:rPr lang="ka-GE" sz="1700" dirty="0" smtClean="0"/>
              <a:t>ღონისძიე </a:t>
            </a:r>
            <a:r>
              <a:rPr lang="ka-GE" sz="1700" dirty="0"/>
              <a:t>ბების </a:t>
            </a:r>
            <a:r>
              <a:rPr lang="ka-GE" sz="1700" dirty="0" smtClean="0"/>
              <a:t>უზრუნველყოფა</a:t>
            </a:r>
          </a:p>
          <a:p>
            <a:r>
              <a:rPr lang="ka-GE" sz="1700" dirty="0" smtClean="0"/>
              <a:t>მოსახლეობის </a:t>
            </a:r>
            <a:r>
              <a:rPr lang="ka-GE" sz="1700" dirty="0"/>
              <a:t>ევაკუაციის ღონისძიებების უზრუნველყოფა, იმ უცხოელთა ან მოქალაქეობის არმქონე პირთა მასობრივად შემოსული ნაკადების მართვა, რომლებიც საჭიროებენ საერთაშორისო </a:t>
            </a:r>
            <a:r>
              <a:rPr lang="ka-GE" sz="1700" dirty="0" smtClean="0"/>
              <a:t>დაცვას</a:t>
            </a:r>
          </a:p>
          <a:p>
            <a:r>
              <a:rPr lang="ka-GE" sz="1700" dirty="0"/>
              <a:t>რეაგირების </a:t>
            </a:r>
            <a:r>
              <a:rPr lang="ka-GE" sz="1700" dirty="0"/>
              <a:t>ღონისძიებების  კოორდინირება </a:t>
            </a:r>
          </a:p>
          <a:p>
            <a:r>
              <a:rPr lang="ka-GE" sz="1700" dirty="0"/>
              <a:t>სატრანსპორტო უზრუნველყოფა </a:t>
            </a:r>
            <a:endParaRPr lang="ka-GE" sz="1700" dirty="0"/>
          </a:p>
          <a:p>
            <a:r>
              <a:rPr lang="ka-GE" sz="1700" dirty="0"/>
              <a:t>სამედიცინო </a:t>
            </a:r>
            <a:r>
              <a:rPr lang="ka-GE" sz="1700" dirty="0"/>
              <a:t>უზრუნველყოფა</a:t>
            </a:r>
          </a:p>
          <a:p>
            <a:r>
              <a:rPr lang="ka-GE" sz="1700" dirty="0"/>
              <a:t>მასპინძელი ქვეყნის </a:t>
            </a:r>
            <a:r>
              <a:rPr lang="ka-GE" sz="1700" dirty="0"/>
              <a:t>მხარდაჭე </a:t>
            </a:r>
            <a:r>
              <a:rPr lang="ka-GE" sz="1700" dirty="0"/>
              <a:t>რის, </a:t>
            </a:r>
            <a:r>
              <a:rPr lang="ka-GE" sz="1700" dirty="0"/>
              <a:t>დიპლომატიური პროტოკოლისა </a:t>
            </a:r>
            <a:r>
              <a:rPr lang="ka-GE" sz="1700" dirty="0"/>
              <a:t>და </a:t>
            </a:r>
            <a:r>
              <a:rPr lang="ka-GE" sz="1700" dirty="0"/>
              <a:t>საერ </a:t>
            </a:r>
            <a:r>
              <a:rPr lang="ka-GE" sz="1700" dirty="0"/>
              <a:t>თაშორისო </a:t>
            </a:r>
            <a:r>
              <a:rPr lang="ka-GE" sz="1700" dirty="0"/>
              <a:t>ჰუმა </a:t>
            </a:r>
            <a:r>
              <a:rPr lang="ka-GE" sz="1700" dirty="0"/>
              <a:t>ნიტარული </a:t>
            </a:r>
            <a:r>
              <a:rPr lang="ka-GE" sz="1700" dirty="0"/>
              <a:t>მხარ </a:t>
            </a:r>
            <a:r>
              <a:rPr lang="ka-GE" sz="1700" dirty="0"/>
              <a:t>დაჭერის </a:t>
            </a:r>
            <a:r>
              <a:rPr lang="ka-GE" sz="1700" dirty="0" smtClean="0"/>
              <a:t>უზრუნ </a:t>
            </a:r>
            <a:r>
              <a:rPr lang="ka-GE" sz="1700" dirty="0"/>
              <a:t>ველყოფა </a:t>
            </a:r>
            <a:endParaRPr lang="ka-GE" sz="1700" dirty="0" smtClean="0"/>
          </a:p>
          <a:p>
            <a:r>
              <a:rPr lang="ka-GE" sz="1700" dirty="0"/>
              <a:t>ტყის ხანძრებზე </a:t>
            </a:r>
            <a:r>
              <a:rPr lang="ka-GE" sz="1700" dirty="0" smtClean="0"/>
              <a:t>ხანძარსაწინააღმდეგო</a:t>
            </a:r>
            <a:r>
              <a:rPr lang="ka-GE" sz="1700" dirty="0"/>
              <a:t>   </a:t>
            </a:r>
            <a:r>
              <a:rPr lang="ka-GE" sz="1700" dirty="0" smtClean="0"/>
              <a:t>ღონისძიებების უზრუნველყოფა</a:t>
            </a:r>
          </a:p>
          <a:p>
            <a:r>
              <a:rPr lang="ka-GE" sz="1700" dirty="0" smtClean="0"/>
              <a:t>ენერგომომარაგების უზრუნველყოფა </a:t>
            </a:r>
          </a:p>
          <a:p>
            <a:r>
              <a:rPr lang="ka-GE" sz="1700" dirty="0"/>
              <a:t>მცენარეთა და ცხოველთა დაცვის უზრუნველყოფა </a:t>
            </a:r>
            <a:endParaRPr lang="ka-GE" sz="1700" dirty="0" smtClean="0"/>
          </a:p>
          <a:p>
            <a:r>
              <a:rPr lang="ka-GE" sz="1700" dirty="0"/>
              <a:t>ქიმიური და რადიაციული უსაფრთხოების უზრუნველყოფა </a:t>
            </a:r>
            <a:endParaRPr lang="ka-GE" sz="1700" dirty="0" smtClean="0"/>
          </a:p>
          <a:p>
            <a:r>
              <a:rPr lang="ka-GE" sz="1700" dirty="0"/>
              <a:t>მატერიალურ- ტექნიკური უზრუნველყოფა </a:t>
            </a:r>
            <a:endParaRPr lang="ka-GE" sz="1700" dirty="0" smtClean="0"/>
          </a:p>
          <a:p>
            <a:r>
              <a:rPr lang="ka-GE" sz="1700" dirty="0"/>
              <a:t>კულტურული მემკვიდრეობის მოძრავი </a:t>
            </a:r>
            <a:r>
              <a:rPr lang="ka-GE" sz="1700" dirty="0" smtClean="0"/>
              <a:t>ობიექტების ევაკუაციის ღონისძიებების უზრუნველყოფა </a:t>
            </a:r>
          </a:p>
          <a:p>
            <a:r>
              <a:rPr lang="ka-GE" sz="1700" dirty="0"/>
              <a:t>საზოგადოებრივი წესრიგისა და მატერიალურ ფასეულობათა დაცვის </a:t>
            </a:r>
            <a:r>
              <a:rPr lang="ka-GE" sz="1700" dirty="0" smtClean="0"/>
              <a:t>უზრუნველყოფა </a:t>
            </a:r>
          </a:p>
          <a:p>
            <a:r>
              <a:rPr lang="ka-GE" sz="1700" dirty="0"/>
              <a:t>რეგიონული განვითარებისა და ინფრასტრუქტურის სამინისტროს უფლებამოსილებას მიკუთვნებული  ინფრასტრუქტურის </a:t>
            </a:r>
            <a:r>
              <a:rPr lang="ka-GE" sz="1700" dirty="0" smtClean="0"/>
              <a:t>დაცვისა </a:t>
            </a:r>
            <a:r>
              <a:rPr lang="ka-GE" sz="1700" dirty="0"/>
              <a:t>და საგზაო </a:t>
            </a:r>
            <a:r>
              <a:rPr lang="ka-GE" sz="1700" dirty="0" smtClean="0"/>
              <a:t>უზრუნველყოფა </a:t>
            </a:r>
          </a:p>
          <a:p>
            <a:r>
              <a:rPr lang="ka-GE" sz="1700" dirty="0"/>
              <a:t>სურსათითა და წყლით </a:t>
            </a:r>
            <a:r>
              <a:rPr lang="ka-GE" sz="1700" dirty="0" smtClean="0"/>
              <a:t>უზრუნველყოფა </a:t>
            </a:r>
          </a:p>
          <a:p>
            <a:r>
              <a:rPr lang="ka-GE" sz="1700" dirty="0"/>
              <a:t>საგანგებო სიტუაციების ზონაში </a:t>
            </a:r>
            <a:r>
              <a:rPr lang="ka-GE" sz="1700" dirty="0" smtClean="0"/>
              <a:t>აღდგენითი </a:t>
            </a:r>
            <a:r>
              <a:rPr lang="ka-GE" sz="1700" dirty="0"/>
              <a:t>სამუშაოების  უზრუნველყოფა   </a:t>
            </a:r>
            <a:endParaRPr lang="en-US" sz="1700" dirty="0"/>
          </a:p>
        </p:txBody>
      </p:sp>
      <p:sp>
        <p:nvSpPr>
          <p:cNvPr id="4" name="Rectangle 3"/>
          <p:cNvSpPr/>
          <p:nvPr/>
        </p:nvSpPr>
        <p:spPr>
          <a:xfrm>
            <a:off x="751114" y="6411962"/>
            <a:ext cx="746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248906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ka-GE" sz="3600" dirty="0"/>
              <a:t>სამინისტროს </a:t>
            </a:r>
            <a:r>
              <a:rPr lang="ka-GE" sz="3600" dirty="0" smtClean="0"/>
              <a:t>ფუნქციები სამოქალაქო </a:t>
            </a:r>
            <a:r>
              <a:rPr lang="ka-GE" sz="3600" dirty="0"/>
              <a:t>უსაფრთხოების </a:t>
            </a:r>
            <a:r>
              <a:rPr lang="ka-GE" sz="3600" dirty="0" smtClean="0"/>
              <a:t>სფეროში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5410200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ka-GE" sz="2400" dirty="0" smtClean="0"/>
              <a:t>ძირითადი უწყება</a:t>
            </a:r>
            <a:endParaRPr lang="ka-GE" sz="24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სამედიცინო </a:t>
            </a:r>
            <a:r>
              <a:rPr lang="ka-GE" sz="2000" dirty="0"/>
              <a:t>უზრუნველყოფა </a:t>
            </a:r>
            <a:endParaRPr lang="ka-GE" sz="2000" dirty="0" smtClean="0"/>
          </a:p>
          <a:p>
            <a:pPr marL="914400" lvl="2" indent="0">
              <a:buNone/>
            </a:pPr>
            <a:endParaRPr lang="ka-GE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ka-GE" sz="2400" dirty="0" smtClean="0"/>
              <a:t>დამხმარე უწყება</a:t>
            </a:r>
            <a:r>
              <a:rPr lang="ka-GE" sz="2400" dirty="0" smtClean="0"/>
              <a:t>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/>
              <a:t>საგანგებო </a:t>
            </a:r>
            <a:r>
              <a:rPr lang="ka-GE" sz="2000" dirty="0"/>
              <a:t>სიტუაციების </a:t>
            </a:r>
            <a:r>
              <a:rPr lang="ka-GE" sz="2000" dirty="0"/>
              <a:t>მართვის უზრუნველყოფა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/>
              <a:t>მოსახლეობის ევაკუაციის ღონისძიებების უზრუნველყოფა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/>
              <a:t>რეაგირების ღონისძიებების  კოორდინირება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/>
              <a:t>ტყის ხანძრებზე </a:t>
            </a:r>
            <a:r>
              <a:rPr lang="ka-GE" sz="2000" dirty="0" smtClean="0"/>
              <a:t>ხანძარსაწინააღმდეგო</a:t>
            </a:r>
            <a:r>
              <a:rPr lang="ka-GE" sz="2000" dirty="0"/>
              <a:t>   </a:t>
            </a:r>
            <a:r>
              <a:rPr lang="ka-GE" sz="2000" dirty="0" smtClean="0"/>
              <a:t>ღონისძიებების უზრუნველყოფა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 smtClean="0"/>
              <a:t>ქიმიური </a:t>
            </a:r>
            <a:r>
              <a:rPr lang="ka-GE" sz="2000" dirty="0"/>
              <a:t>და რადიაციული უსაფრთხოების საგანგებო სიტუაციების მართვის </a:t>
            </a:r>
            <a:r>
              <a:rPr lang="ka-GE" sz="2000" dirty="0" smtClean="0"/>
              <a:t>უზრუნველყოფა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/>
              <a:t>საგანგებო </a:t>
            </a:r>
            <a:r>
              <a:rPr lang="ka-GE" sz="2000" dirty="0"/>
              <a:t>სიტუაციების ზონაში </a:t>
            </a:r>
            <a:r>
              <a:rPr lang="ka-GE" sz="2000" dirty="0"/>
              <a:t>აღდგენითი </a:t>
            </a:r>
            <a:r>
              <a:rPr lang="ka-GE" sz="2000" dirty="0"/>
              <a:t>სამუშაოების  უზრუნველყოფა</a:t>
            </a:r>
            <a:r>
              <a:rPr lang="ka-GE" dirty="0"/>
              <a:t>    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ka-GE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762000" y="6187551"/>
            <a:ext cx="746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3189266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ka-GE" sz="4000" dirty="0" smtClean="0"/>
              <a:t>საგანგებო სიტუაციების სამედიცინო უზრუნველყოფა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2358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ka-GE" sz="2400" dirty="0" smtClean="0"/>
              <a:t>ძირითადი უწყება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 smtClean="0"/>
              <a:t>სამინისტრო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საქართველოს შინაგან საქმეთა სამინისტროს სსიპ – საგანგებო სიტუაციების მართვის </a:t>
            </a:r>
            <a:r>
              <a:rPr lang="ka-GE" sz="1800" dirty="0" smtClean="0"/>
              <a:t>სააგენტო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 smtClean="0"/>
              <a:t>საქართველოს </a:t>
            </a:r>
            <a:r>
              <a:rPr lang="ka-GE" sz="1800" dirty="0"/>
              <a:t>შინაგან საქმეთა სამინისტროს საპატრულო პოლიციის </a:t>
            </a:r>
            <a:r>
              <a:rPr lang="ka-GE" sz="1800" dirty="0" smtClean="0"/>
              <a:t>დეპარტამენტი</a:t>
            </a:r>
          </a:p>
          <a:p>
            <a:pPr marL="457200" lvl="1" indent="0">
              <a:buNone/>
            </a:pPr>
            <a:endParaRPr lang="ka-GE" sz="1800" dirty="0" smtClean="0"/>
          </a:p>
          <a:p>
            <a:r>
              <a:rPr lang="ka-GE" sz="2200" dirty="0" smtClean="0"/>
              <a:t>მიზანი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სანიტარიულ-ჰიგიენური       და       ეპიდსაწინააღმდეგო        ღონისძიებების </a:t>
            </a:r>
            <a:r>
              <a:rPr lang="ka-GE" sz="1800" dirty="0" smtClean="0"/>
              <a:t>უზრუნველყოფა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გარდაცვლილთა </a:t>
            </a:r>
            <a:r>
              <a:rPr lang="ka-GE" sz="1800" dirty="0" smtClean="0"/>
              <a:t>აღრიცხვა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საგანგებო      სიტუაციების       ზონაში      მოსახლეობის      სამედიცინო      და ფსიქოლოგიური დახმარების </a:t>
            </a:r>
            <a:r>
              <a:rPr lang="ka-GE" sz="1800" dirty="0" smtClean="0"/>
              <a:t>ორგანიზება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განსაკუთრებით საშიში პათოგენებისაგან დაცვის </a:t>
            </a:r>
            <a:r>
              <a:rPr lang="ka-GE" sz="1800" dirty="0" smtClean="0"/>
              <a:t>უზრუნველყოფა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სამედიცინო ტრანსპორტით </a:t>
            </a:r>
            <a:r>
              <a:rPr lang="ka-GE" sz="1800" dirty="0" smtClean="0"/>
              <a:t>უზრუნველყოფა</a:t>
            </a:r>
            <a:endParaRPr lang="ka-GE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1114" y="6176664"/>
            <a:ext cx="746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3044255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/>
              <a:t>სამედიცინო უზრუნველყოფა - ფუნქციების გადანაწილება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400" dirty="0" smtClean="0"/>
              <a:t>სამინისტრო  - სამედიცინო </a:t>
            </a:r>
            <a:r>
              <a:rPr lang="ka-GE" sz="2400" dirty="0"/>
              <a:t>უზრუნველყოფის ღონისძიებების </a:t>
            </a:r>
            <a:r>
              <a:rPr lang="ka-GE" sz="2400" dirty="0" smtClean="0"/>
              <a:t>მართვა </a:t>
            </a:r>
            <a:r>
              <a:rPr lang="ka-GE" sz="2400" dirty="0"/>
              <a:t>ეროვნულ, ავტონომიურ და ადგილობრივ </a:t>
            </a:r>
            <a:r>
              <a:rPr lang="ka-GE" sz="2400" dirty="0" smtClean="0"/>
              <a:t>დონეზე, </a:t>
            </a:r>
            <a:r>
              <a:rPr lang="ka-GE" sz="2400" dirty="0"/>
              <a:t>შესაბამისი სამედიცინო დაწესებულებების </a:t>
            </a:r>
            <a:r>
              <a:rPr lang="ka-GE" sz="2400" dirty="0" smtClean="0"/>
              <a:t>მეშვეობით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/>
              <a:t> ეროვნულ დონეზე </a:t>
            </a:r>
            <a:r>
              <a:rPr lang="ka-GE" sz="2000" dirty="0" smtClean="0"/>
              <a:t>- მართვა სამინისტროს </a:t>
            </a:r>
            <a:r>
              <a:rPr lang="ka-GE" sz="2000" dirty="0"/>
              <a:t>საგანგებო </a:t>
            </a:r>
            <a:r>
              <a:rPr lang="ka-GE" sz="2000" dirty="0" smtClean="0"/>
              <a:t>შტაბის მიერ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ავტონომიურ</a:t>
            </a:r>
            <a:r>
              <a:rPr lang="ka-GE" sz="2000" dirty="0"/>
              <a:t>, სამხარეო და ადგილობრივ დონეზე </a:t>
            </a:r>
            <a:r>
              <a:rPr lang="ka-GE" sz="2000" dirty="0" smtClean="0"/>
              <a:t>- მართვა სამინისტროს </a:t>
            </a:r>
            <a:r>
              <a:rPr lang="ka-GE" sz="2000" dirty="0"/>
              <a:t>საგანგებო </a:t>
            </a:r>
            <a:r>
              <a:rPr lang="ka-GE" sz="2000" dirty="0" smtClean="0"/>
              <a:t>შტაბის მიერ, ავტონომიური </a:t>
            </a:r>
            <a:r>
              <a:rPr lang="ka-GE" sz="2000" dirty="0"/>
              <a:t>რესპუბლიკების მთავრობებთან, სახელმწიფო რწმუნებულის − გუბერნატორის ადმინისტრაციისა და მუნიციპალიტეტების ორგანოებთან </a:t>
            </a:r>
            <a:r>
              <a:rPr lang="ka-GE" sz="2000" dirty="0" smtClean="0"/>
              <a:t>ერთად 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762000" y="6176665"/>
            <a:ext cx="746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2340727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ka-GE" sz="3200" dirty="0"/>
              <a:t>სამედიცინო </a:t>
            </a:r>
            <a:r>
              <a:rPr lang="ka-GE" sz="3200" dirty="0" smtClean="0"/>
              <a:t>უზრუნველყოფა - </a:t>
            </a:r>
            <a:br>
              <a:rPr lang="ka-GE" sz="3200" dirty="0" smtClean="0"/>
            </a:br>
            <a:r>
              <a:rPr lang="ka-GE" sz="3200" dirty="0" smtClean="0"/>
              <a:t>ოპერირების კონცეფცია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648200"/>
          </a:xfrm>
        </p:spPr>
        <p:txBody>
          <a:bodyPr>
            <a:normAutofit fontScale="55000" lnSpcReduction="20000"/>
          </a:bodyPr>
          <a:lstStyle/>
          <a:p>
            <a:r>
              <a:rPr lang="ka-GE" sz="3600" dirty="0" smtClean="0"/>
              <a:t>ოპერირების პროცედურები: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საგანგებო </a:t>
            </a:r>
            <a:r>
              <a:rPr lang="ka-GE" dirty="0"/>
              <a:t>სიტუაციის შეტყობინების </a:t>
            </a:r>
            <a:r>
              <a:rPr lang="ka-GE" dirty="0" smtClean="0"/>
              <a:t>საფუძველზე სამინისტროს უფლებამოსილი </a:t>
            </a:r>
            <a:r>
              <a:rPr lang="ka-GE" dirty="0"/>
              <a:t>პირის </a:t>
            </a:r>
            <a:r>
              <a:rPr lang="ka-GE" dirty="0" smtClean="0"/>
              <a:t>მივლინება უწყებათაშორის </a:t>
            </a:r>
            <a:r>
              <a:rPr lang="ka-GE" dirty="0"/>
              <a:t>ოპერატიულ </a:t>
            </a:r>
            <a:r>
              <a:rPr lang="ka-GE" dirty="0" smtClean="0"/>
              <a:t>ცენტრში </a:t>
            </a:r>
            <a:endParaRPr lang="ka-GE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უწყებათაშორისი ოპერატიული ცენტრის გადაწყვეტილების საფუძველზე, სამინისტროს მიერ შესაბამისი ღონისძიებების განხორციელება და  საგანგებო მართვის გეგმის მიხედვით </a:t>
            </a:r>
            <a:r>
              <a:rPr lang="ka-GE" dirty="0"/>
              <a:t>სამინისტროს საგანგებო </a:t>
            </a:r>
            <a:r>
              <a:rPr lang="ka-GE" dirty="0" smtClean="0"/>
              <a:t>შტაბის ამოქმედება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სამინისტროს უფლებამოსილი პირების მივლინება მუნიციპალიტეტების ოპერატიულ ცენტრებსა და საველე ოპერაციების ცენტრში, საგანგებო სიტუაციების ზონაში საგანგებო სიტუაციაზე პირველადი რეაგირების ჯგუფების ამოქმედება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სამინისტროს </a:t>
            </a:r>
            <a:r>
              <a:rPr lang="ka-GE" dirty="0"/>
              <a:t>საგანგებო </a:t>
            </a:r>
            <a:r>
              <a:rPr lang="ka-GE" dirty="0" smtClean="0"/>
              <a:t>შტაბის მიერ მხარდამჭერი უწყებებიდან დახმარების მოთხოვნა (საჭიროებისამებრ)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სამინისტროსა და შესაბამისი </a:t>
            </a:r>
            <a:r>
              <a:rPr lang="ka-GE" dirty="0"/>
              <a:t>სამედიცინო </a:t>
            </a:r>
            <a:r>
              <a:rPr lang="ka-GE" dirty="0" smtClean="0"/>
              <a:t>დაწესებულებების თანამშრომლობა </a:t>
            </a:r>
            <a:r>
              <a:rPr lang="ka-GE" dirty="0"/>
              <a:t>მიმდინარე სამედიცინო </a:t>
            </a:r>
            <a:r>
              <a:rPr lang="ka-GE" dirty="0" smtClean="0"/>
              <a:t>მოთხოვნების განსაზღვრისათვის</a:t>
            </a:r>
          </a:p>
          <a:p>
            <a:pPr marL="457200" lvl="1" indent="0">
              <a:buNone/>
            </a:pPr>
            <a:endParaRPr lang="ka-GE" dirty="0" smtClean="0"/>
          </a:p>
          <a:p>
            <a:r>
              <a:rPr lang="ka-GE" sz="3600" dirty="0" smtClean="0"/>
              <a:t>საქართველოს </a:t>
            </a:r>
            <a:r>
              <a:rPr lang="ka-GE" sz="3600" dirty="0"/>
              <a:t>შინაგან საქმეთა სამინისტროს სსიპ – საგანგებო სიტუაციების მართვის </a:t>
            </a:r>
            <a:r>
              <a:rPr lang="ka-GE" sz="3600" dirty="0" smtClean="0"/>
              <a:t>სააგენტო - სამინისტროს მხარდაჭერა </a:t>
            </a:r>
            <a:r>
              <a:rPr lang="ka-GE" sz="3600" dirty="0"/>
              <a:t>რისკების </a:t>
            </a:r>
            <a:r>
              <a:rPr lang="ka-GE" sz="3600" dirty="0" smtClean="0"/>
              <a:t>შეფასებისა </a:t>
            </a:r>
            <a:r>
              <a:rPr lang="ka-GE" sz="3600" dirty="0"/>
              <a:t>და </a:t>
            </a:r>
            <a:r>
              <a:rPr lang="ka-GE" sz="3600" dirty="0" smtClean="0"/>
              <a:t>სათანდო დახმარების აღმოჩენის მიზნით</a:t>
            </a:r>
          </a:p>
          <a:p>
            <a:pPr marL="0" indent="0">
              <a:buNone/>
            </a:pPr>
            <a:endParaRPr lang="ka-GE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6176665"/>
            <a:ext cx="746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15677943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4562"/>
          </a:xfrm>
        </p:spPr>
        <p:txBody>
          <a:bodyPr>
            <a:noAutofit/>
          </a:bodyPr>
          <a:lstStyle/>
          <a:p>
            <a:r>
              <a:rPr lang="ka-GE" sz="3200" dirty="0"/>
              <a:t>სამედიცინო უზრუნველყოფა - </a:t>
            </a:r>
            <a:r>
              <a:rPr lang="ka-GE" sz="3200" dirty="0" smtClean="0"/>
              <a:t>ღონისძიებების ორგანიზება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334000"/>
          </a:xfrm>
        </p:spPr>
        <p:txBody>
          <a:bodyPr>
            <a:normAutofit lnSpcReduction="10000"/>
          </a:bodyPr>
          <a:lstStyle/>
          <a:p>
            <a:r>
              <a:rPr lang="ka-GE" sz="2000" dirty="0" smtClean="0"/>
              <a:t>პასუხისმგებელი ორგანო </a:t>
            </a:r>
            <a:r>
              <a:rPr lang="ka-GE" sz="2000" dirty="0"/>
              <a:t>- სამინისტროს საგანგებო შტაბი, რომელიც მოქმედებს დარგობრივი საგანგებო მართვის გეგმის </a:t>
            </a:r>
            <a:r>
              <a:rPr lang="ka-GE" sz="2000" dirty="0" smtClean="0"/>
              <a:t>შესაბამისად</a:t>
            </a:r>
          </a:p>
          <a:p>
            <a:r>
              <a:rPr lang="ka-GE" sz="2000" dirty="0"/>
              <a:t>პირველადი </a:t>
            </a:r>
            <a:r>
              <a:rPr lang="ka-GE" sz="2000" dirty="0" smtClean="0"/>
              <a:t>რეაგირება: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მოსახლეობის </a:t>
            </a:r>
            <a:r>
              <a:rPr lang="ka-GE" sz="1600" dirty="0"/>
              <a:t>ჯანმრთელობის მდგომარეობის შეფასება და მოთხოვნების განსაზღვრა სამედიცინო უზრუნველყოფის სფეროში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საგანგებო </a:t>
            </a:r>
            <a:r>
              <a:rPr lang="ka-GE" sz="1600" dirty="0"/>
              <a:t>სიტუაციის ზონაში  მოსახლეობის ჯანმრთელობის </a:t>
            </a:r>
            <a:r>
              <a:rPr lang="ka-GE" sz="1600" dirty="0" smtClean="0"/>
              <a:t>მონიტორინგი </a:t>
            </a:r>
            <a:endParaRPr lang="ka-GE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სამედიცინო </a:t>
            </a:r>
            <a:r>
              <a:rPr lang="ka-GE" sz="1600" dirty="0"/>
              <a:t>დახმარების </a:t>
            </a:r>
            <a:r>
              <a:rPr lang="ka-GE" sz="1600" dirty="0" smtClean="0"/>
              <a:t>პერსონალის დაკომპლექტება </a:t>
            </a:r>
            <a:endParaRPr lang="ka-GE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სამედიცინო აღჭურვილობისა </a:t>
            </a:r>
            <a:r>
              <a:rPr lang="ka-GE" sz="1600" dirty="0"/>
              <a:t>და </a:t>
            </a:r>
            <a:r>
              <a:rPr lang="ka-GE" sz="1600" dirty="0" smtClean="0"/>
              <a:t>რესურსების მოძიება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/>
              <a:t>ავადმყოფთა </a:t>
            </a:r>
            <a:r>
              <a:rPr lang="ka-GE" sz="1600" dirty="0" smtClean="0"/>
              <a:t>ევაკუაცია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მოსახლეობის</a:t>
            </a:r>
            <a:r>
              <a:rPr lang="ka-GE" sz="1600" dirty="0"/>
              <a:t>, მედიკამენტების, ბიოლოგიური ნივთიერებების და სამედიცინო აღჭურვილობის </a:t>
            </a:r>
            <a:r>
              <a:rPr lang="ka-GE" sz="1600" dirty="0" smtClean="0"/>
              <a:t>უსაფრთხოების უზრუნველყოფა</a:t>
            </a:r>
            <a:endParaRPr lang="ka-GE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სისხლისა </a:t>
            </a:r>
            <a:r>
              <a:rPr lang="ka-GE" sz="1600" dirty="0"/>
              <a:t>და სისხლის </a:t>
            </a:r>
            <a:r>
              <a:rPr lang="ka-GE" sz="1600" dirty="0" smtClean="0"/>
              <a:t>პროდუქტების მობილიზება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ჯანდაცვის </a:t>
            </a:r>
            <a:r>
              <a:rPr lang="ka-GE" sz="1600" dirty="0"/>
              <a:t>პერსონალის ჯანმრთელობისა და უსაფრთხოების </a:t>
            </a:r>
            <a:r>
              <a:rPr lang="ka-GE" sz="1600" dirty="0" smtClean="0"/>
              <a:t>უზრუნველყოფა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სამედიცინო დაწესებულებების დახმარება სამედიცინო კონსულტაციის, </a:t>
            </a:r>
            <a:r>
              <a:rPr lang="ka-GE" sz="1600" dirty="0"/>
              <a:t>ტექნიკური </a:t>
            </a:r>
            <a:r>
              <a:rPr lang="ka-GE" sz="1600" dirty="0" smtClean="0"/>
              <a:t>დახმარებისა </a:t>
            </a:r>
            <a:r>
              <a:rPr lang="ka-GE" sz="1600" dirty="0"/>
              <a:t>და </a:t>
            </a:r>
            <a:r>
              <a:rPr lang="ka-GE" sz="1600" dirty="0" smtClean="0"/>
              <a:t>თანადგომის მიზნით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/>
              <a:t>საგანგებო </a:t>
            </a:r>
            <a:r>
              <a:rPr lang="ka-GE" sz="1600" dirty="0" smtClean="0"/>
              <a:t>სიტუაციისშემდგომი დახმარება მენტალური ჯანმრთელობის შეფასების მიზნით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/>
              <a:t>დაავადებათა პრევენციის </a:t>
            </a:r>
            <a:r>
              <a:rPr lang="ka-GE" sz="1600" dirty="0" smtClean="0"/>
              <a:t>მიზნით მოსახლეობის ინფორმირება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/>
              <a:t>დაავადებათა კონტროლი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772886" y="6396335"/>
            <a:ext cx="746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3533080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4562"/>
          </a:xfrm>
        </p:spPr>
        <p:txBody>
          <a:bodyPr>
            <a:noAutofit/>
          </a:bodyPr>
          <a:lstStyle/>
          <a:p>
            <a:r>
              <a:rPr lang="ka-GE" sz="3200" dirty="0"/>
              <a:t>სამედიცინო უზრუნველყოფა - </a:t>
            </a:r>
            <a:r>
              <a:rPr lang="ka-GE" sz="3200" dirty="0" smtClean="0"/>
              <a:t>ღონისძიებების ორგანიზება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334000"/>
          </a:xfrm>
        </p:spPr>
        <p:txBody>
          <a:bodyPr>
            <a:normAutofit/>
          </a:bodyPr>
          <a:lstStyle/>
          <a:p>
            <a:r>
              <a:rPr lang="ka-GE" sz="2000" dirty="0"/>
              <a:t>გრძელვადიანი რეაგირება </a:t>
            </a:r>
            <a:endParaRPr lang="ka-GE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/>
              <a:t>სხვადასხვა </a:t>
            </a:r>
            <a:r>
              <a:rPr lang="ka-GE" sz="2000" dirty="0" smtClean="0"/>
              <a:t>უწყებების </a:t>
            </a:r>
            <a:r>
              <a:rPr lang="ka-GE" sz="2000" dirty="0"/>
              <a:t>ექსპერტების ჩართვა </a:t>
            </a:r>
            <a:r>
              <a:rPr lang="ka-GE" sz="2000" dirty="0" smtClean="0"/>
              <a:t>შექმნილი </a:t>
            </a:r>
            <a:r>
              <a:rPr lang="ka-GE" sz="2000" dirty="0"/>
              <a:t>ვითარების </a:t>
            </a:r>
            <a:r>
              <a:rPr lang="ka-GE" sz="2000" dirty="0" smtClean="0"/>
              <a:t>ანალიზისა </a:t>
            </a:r>
            <a:r>
              <a:rPr lang="ka-GE" sz="2000" dirty="0"/>
              <a:t>და </a:t>
            </a:r>
            <a:r>
              <a:rPr lang="ka-GE" sz="2000" dirty="0" smtClean="0"/>
              <a:t>სათანადო რეკომენდაციების შემუშავების მიზნით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/>
              <a:t>სამედიცინო რეაგირების ჯგუფების </a:t>
            </a:r>
            <a:r>
              <a:rPr lang="ka-GE" sz="2000" dirty="0" smtClean="0"/>
              <a:t>აქტივაცია (დამხმარე უწყებების მხრიდან)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 smtClean="0"/>
              <a:t>საგანგებო შტაბის მოთხოვნის საფუძველზე სატრანსპორტო საშუალებების მობილიზება დამხმარე უწყებებიდან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/>
              <a:t>სამედიცინო აღჭურვილობის შეძენის და მიწოდების </a:t>
            </a:r>
            <a:r>
              <a:rPr lang="ka-GE" sz="2000" dirty="0" smtClean="0"/>
              <a:t>კოორდინირება -  საჭირო </a:t>
            </a:r>
            <a:r>
              <a:rPr lang="ka-GE" sz="2000" dirty="0"/>
              <a:t>სტრატეგიული მარაგის პირველი რიგის მატერიალურ ფასეულობათა </a:t>
            </a:r>
            <a:r>
              <a:rPr lang="ka-GE" sz="2000" dirty="0" smtClean="0"/>
              <a:t>დაგროვება, დაკომპლექტება, </a:t>
            </a:r>
            <a:r>
              <a:rPr lang="ka-GE" sz="2000" dirty="0"/>
              <a:t>გამოყენებისათვის </a:t>
            </a:r>
            <a:r>
              <a:rPr lang="ka-GE" sz="2000" dirty="0" smtClean="0"/>
              <a:t>მზაობა </a:t>
            </a:r>
            <a:r>
              <a:rPr lang="ka-GE" sz="2000" dirty="0"/>
              <a:t>და </a:t>
            </a:r>
            <a:r>
              <a:rPr lang="ka-GE" sz="2000" dirty="0" smtClean="0"/>
              <a:t>პერიოდული განახლება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 smtClean="0"/>
              <a:t>მოქმედებისშემდგომი მოხსენებები - სამინისტროს მიერ </a:t>
            </a:r>
            <a:r>
              <a:rPr lang="ka-GE" sz="2000" dirty="0"/>
              <a:t>საგანგებო სიტუაციის </a:t>
            </a:r>
            <a:r>
              <a:rPr lang="ka-GE" sz="2000" dirty="0" smtClean="0"/>
              <a:t>შემდგომი შეფასება/ანალიზი </a:t>
            </a:r>
            <a:r>
              <a:rPr lang="ka-GE" sz="2000" dirty="0"/>
              <a:t>და </a:t>
            </a:r>
            <a:r>
              <a:rPr lang="ka-GE" sz="2000" dirty="0" smtClean="0"/>
              <a:t>ინფორმაციის უწყებათაშორისო </a:t>
            </a:r>
            <a:r>
              <a:rPr lang="ka-GE" sz="2000" dirty="0"/>
              <a:t>ოპერატიულ </a:t>
            </a:r>
            <a:r>
              <a:rPr lang="ka-GE" sz="2000" dirty="0" smtClean="0"/>
              <a:t>ცენტრისათვის მიწოდება 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783771" y="6248400"/>
            <a:ext cx="746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37625289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771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ka-GE" sz="3200" dirty="0"/>
              <a:t>სამედიცინო უზრუნველყოფის ძირითადი </a:t>
            </a:r>
            <a:r>
              <a:rPr lang="ka-GE" sz="3200" dirty="0" smtClean="0"/>
              <a:t>ღონისძიებები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791200"/>
          </a:xfrm>
        </p:spPr>
        <p:txBody>
          <a:bodyPr>
            <a:normAutofit fontScale="47500" lnSpcReduction="20000"/>
          </a:bodyPr>
          <a:lstStyle/>
          <a:p>
            <a:r>
              <a:rPr lang="ka-GE" dirty="0" smtClean="0"/>
              <a:t>სასწრაფო </a:t>
            </a:r>
            <a:r>
              <a:rPr lang="ka-GE" dirty="0"/>
              <a:t>სამედიცინო დახმარების </a:t>
            </a:r>
            <a:r>
              <a:rPr lang="ka-GE" dirty="0" smtClean="0"/>
              <a:t>აღმოჩენა  </a:t>
            </a:r>
            <a:endParaRPr lang="ka-GE" dirty="0"/>
          </a:p>
          <a:p>
            <a:r>
              <a:rPr lang="ka-GE" dirty="0" smtClean="0"/>
              <a:t>დაზარალებულთა </a:t>
            </a:r>
            <a:r>
              <a:rPr lang="ka-GE" dirty="0"/>
              <a:t>დანიშნულების პუნქტში გაგზავნის </a:t>
            </a:r>
            <a:r>
              <a:rPr lang="ka-GE" dirty="0" smtClean="0"/>
              <a:t>ორგანიზება </a:t>
            </a:r>
            <a:endParaRPr lang="ka-GE" dirty="0"/>
          </a:p>
          <a:p>
            <a:r>
              <a:rPr lang="ka-GE" dirty="0" smtClean="0"/>
              <a:t>საჭიროების </a:t>
            </a:r>
            <a:r>
              <a:rPr lang="ka-GE" dirty="0"/>
              <a:t>შემთხვევაში საგანგებო სიტუაციის ზონაში საველე ჰოსპიტლების </a:t>
            </a:r>
            <a:r>
              <a:rPr lang="ka-GE" dirty="0" smtClean="0"/>
              <a:t>გაშლა </a:t>
            </a:r>
            <a:endParaRPr lang="ka-GE" dirty="0"/>
          </a:p>
          <a:p>
            <a:r>
              <a:rPr lang="ka-GE" dirty="0" smtClean="0"/>
              <a:t>გადაუდებელი </a:t>
            </a:r>
            <a:r>
              <a:rPr lang="ka-GE" dirty="0"/>
              <a:t>სამედიცინო დახმარების </a:t>
            </a:r>
            <a:r>
              <a:rPr lang="ka-GE" dirty="0" smtClean="0"/>
              <a:t>გაწევა</a:t>
            </a:r>
            <a:endParaRPr lang="ka-GE" dirty="0"/>
          </a:p>
          <a:p>
            <a:r>
              <a:rPr lang="ka-GE" dirty="0" smtClean="0"/>
              <a:t>ტუბერკულოზური</a:t>
            </a:r>
            <a:r>
              <a:rPr lang="ka-GE" dirty="0"/>
              <a:t>, ნარკოლოგიური, ფსიქონევროლოგიური, ინფექციური და ეპიდემიოლოგიურად საშიში ავადმყოფების, აგრეთვე </a:t>
            </a:r>
            <a:r>
              <a:rPr lang="ka-GE" dirty="0" smtClean="0"/>
              <a:t>შშმპ -ის განსაკუთრებული </a:t>
            </a:r>
            <a:r>
              <a:rPr lang="ka-GE" dirty="0"/>
              <a:t>დაცვის ქვეშ </a:t>
            </a:r>
            <a:r>
              <a:rPr lang="ka-GE" dirty="0" smtClean="0"/>
              <a:t>აყვანა </a:t>
            </a:r>
            <a:endParaRPr lang="ka-GE" dirty="0"/>
          </a:p>
          <a:p>
            <a:r>
              <a:rPr lang="ka-GE" dirty="0" smtClean="0"/>
              <a:t>ეპიზოოტიური </a:t>
            </a:r>
            <a:r>
              <a:rPr lang="ka-GE" dirty="0"/>
              <a:t>ზედამხედველობის უზრუნველყოფა </a:t>
            </a:r>
            <a:endParaRPr lang="ka-GE" dirty="0" smtClean="0"/>
          </a:p>
          <a:p>
            <a:r>
              <a:rPr lang="ka-GE" dirty="0" smtClean="0"/>
              <a:t>ეპიდემიის </a:t>
            </a:r>
            <a:r>
              <a:rPr lang="ka-GE" dirty="0"/>
              <a:t>სავარაუდო კერების გამოვლენა და მათი ლიკვიდაციისათვის გასატარებელი ღონისძიებების </a:t>
            </a:r>
            <a:r>
              <a:rPr lang="ka-GE" dirty="0" smtClean="0"/>
              <a:t>კოორდინირება</a:t>
            </a:r>
          </a:p>
          <a:p>
            <a:r>
              <a:rPr lang="ka-GE" dirty="0" smtClean="0"/>
              <a:t>საგანგებო </a:t>
            </a:r>
            <a:r>
              <a:rPr lang="ka-GE" dirty="0"/>
              <a:t>სიტუაციებისაგან დაზარალებულებისათვის პირველადი სამედიცინო და სასწრაფო დახმარების აღმოსაჩენად სამედიცინო დაწესებულებების გადარჩენილი (შენარჩუნებული) სტრუქტურული ერთეულების გამოყენების ხარისხის </a:t>
            </a:r>
            <a:r>
              <a:rPr lang="ka-GE" dirty="0" smtClean="0"/>
              <a:t>შეფასება</a:t>
            </a:r>
            <a:endParaRPr lang="ka-GE" dirty="0"/>
          </a:p>
          <a:p>
            <a:r>
              <a:rPr lang="ka-GE" dirty="0" smtClean="0"/>
              <a:t>ბიოლოგიური </a:t>
            </a:r>
            <a:r>
              <a:rPr lang="ka-GE" dirty="0"/>
              <a:t>საგანგებო ვითარების </a:t>
            </a:r>
            <a:r>
              <a:rPr lang="ka-GE" dirty="0" smtClean="0"/>
              <a:t>შეფასება </a:t>
            </a:r>
            <a:endParaRPr lang="ka-GE" dirty="0"/>
          </a:p>
          <a:p>
            <a:r>
              <a:rPr lang="ka-GE" dirty="0" smtClean="0"/>
              <a:t>პირველადი </a:t>
            </a:r>
            <a:r>
              <a:rPr lang="ka-GE" dirty="0"/>
              <a:t>საექიმო (ამბულატორიული) და სასწრაფო დახმარების სამუშაო ბრიგადების ფორმირება და </a:t>
            </a:r>
            <a:r>
              <a:rPr lang="ka-GE" dirty="0" smtClean="0"/>
              <a:t>კოორდინირება</a:t>
            </a:r>
            <a:endParaRPr lang="ka-GE" dirty="0"/>
          </a:p>
          <a:p>
            <a:r>
              <a:rPr lang="ka-GE" dirty="0" smtClean="0"/>
              <a:t>განსაკუთრებულად </a:t>
            </a:r>
            <a:r>
              <a:rPr lang="ka-GE" dirty="0"/>
              <a:t>მძიმე ავადმყოფების სხვა ქალაქებსა და სახელმწიფოებში ევაკუაციის შესაძლებლობის განსაზღვრა და </a:t>
            </a:r>
            <a:r>
              <a:rPr lang="ka-GE" dirty="0" smtClean="0"/>
              <a:t>ორგანიზება</a:t>
            </a:r>
            <a:endParaRPr lang="ka-GE" dirty="0"/>
          </a:p>
          <a:p>
            <a:r>
              <a:rPr lang="ka-GE" dirty="0" smtClean="0"/>
              <a:t>ავადმყოფთა </a:t>
            </a:r>
            <a:r>
              <a:rPr lang="ka-GE" dirty="0"/>
              <a:t>კოლექტიური და ინდივიდუალური დაცვის საშუალებებით </a:t>
            </a:r>
            <a:r>
              <a:rPr lang="ka-GE" dirty="0" smtClean="0"/>
              <a:t>უზრუნველყოფა</a:t>
            </a:r>
            <a:endParaRPr lang="ka-GE" dirty="0"/>
          </a:p>
          <a:p>
            <a:r>
              <a:rPr lang="ka-GE" dirty="0" smtClean="0"/>
              <a:t>აუცილებელ </a:t>
            </a:r>
            <a:r>
              <a:rPr lang="ka-GE" dirty="0"/>
              <a:t>სამედიცინო ინვენტარსა და პრეპარატებზე, </a:t>
            </a:r>
            <a:r>
              <a:rPr lang="ka-GE" dirty="0" smtClean="0"/>
              <a:t>ადამიანურ </a:t>
            </a:r>
            <a:r>
              <a:rPr lang="ka-GE" dirty="0"/>
              <a:t>რესურსებსა და სპეციალისტებზე მოთხოვნილების </a:t>
            </a:r>
            <a:r>
              <a:rPr lang="ka-GE" dirty="0" smtClean="0"/>
              <a:t>განსაზღვრა</a:t>
            </a:r>
          </a:p>
          <a:p>
            <a:r>
              <a:rPr lang="ka-GE" dirty="0" smtClean="0"/>
              <a:t>მოსახლეობის </a:t>
            </a:r>
            <a:r>
              <a:rPr lang="ka-GE" dirty="0"/>
              <a:t>წინასწარი შეტყობინება სხვადასხვა სამედიცინო სამსახურის დისლოკაციის ან ადგილის შეცვლის </a:t>
            </a:r>
            <a:r>
              <a:rPr lang="ka-GE" dirty="0" smtClean="0"/>
              <a:t>შესახებ </a:t>
            </a:r>
            <a:endParaRPr lang="ka-GE" dirty="0"/>
          </a:p>
          <a:p>
            <a:r>
              <a:rPr lang="ka-GE" dirty="0" smtClean="0"/>
              <a:t>ჯანდაცვის </a:t>
            </a:r>
            <a:r>
              <a:rPr lang="ka-GE" dirty="0"/>
              <a:t>პერსონალის ინდივიდუალური დაცვის საშუალებებით </a:t>
            </a:r>
            <a:r>
              <a:rPr lang="ka-GE" dirty="0" smtClean="0"/>
              <a:t>უზრუნველყოფა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6248400"/>
            <a:ext cx="746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23253936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9762"/>
          </a:xfrm>
        </p:spPr>
        <p:txBody>
          <a:bodyPr>
            <a:normAutofit/>
          </a:bodyPr>
          <a:lstStyle/>
          <a:p>
            <a:r>
              <a:rPr lang="ka-GE" sz="3200" dirty="0"/>
              <a:t>მხარდამჭერი უწყებების მონაწილეობა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867400"/>
          </a:xfrm>
        </p:spPr>
        <p:txBody>
          <a:bodyPr>
            <a:noAutofit/>
          </a:bodyPr>
          <a:lstStyle/>
          <a:p>
            <a:r>
              <a:rPr lang="ka-GE" sz="1400" dirty="0" smtClean="0"/>
              <a:t>საქართველოს </a:t>
            </a:r>
            <a:r>
              <a:rPr lang="ka-GE" sz="1400" dirty="0"/>
              <a:t>შინაგან საქმეთა სამინისტროს სსიპ – საგანგებო სიტუაციების მართვის სააგენტო – საგანგებო სიტუაციების თავიდან აცილების და შედეგების ლიკვიდაციის მიზნით </a:t>
            </a:r>
            <a:r>
              <a:rPr lang="ka-GE" sz="1400" dirty="0" smtClean="0"/>
              <a:t>სამედიცინო დაწესებულებების კოორდინაცია, საგანგებო </a:t>
            </a:r>
            <a:r>
              <a:rPr lang="ka-GE" sz="1400" dirty="0"/>
              <a:t>სიტუაციის შედეგად გარდაცვლილთა სიკვდილის მიზეზების დოკუმენტირების, ფოტოგრაფირების და აღრიცხვის </a:t>
            </a:r>
            <a:r>
              <a:rPr lang="ka-GE" sz="1400" dirty="0" smtClean="0"/>
              <a:t>ორგანიზებაში დახმარება </a:t>
            </a:r>
            <a:endParaRPr lang="ka-GE" sz="1400" dirty="0"/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შინაგან საქმეთა სამინისტროს საპატრულო პოლიციის დეპარტამენტი </a:t>
            </a:r>
            <a:r>
              <a:rPr lang="ka-GE" sz="1400" dirty="0" smtClean="0"/>
              <a:t>–ავადმყოფების </a:t>
            </a:r>
            <a:r>
              <a:rPr lang="ka-GE" sz="1400" dirty="0"/>
              <a:t>ტრანსპორტირების მარშრუტებსა და სასწრაფო დახმარების მანქანების დაუბრკოლებლად </a:t>
            </a:r>
            <a:r>
              <a:rPr lang="ka-GE" sz="1400" dirty="0" smtClean="0"/>
              <a:t>გადაადგილებაში დახმარება, </a:t>
            </a:r>
            <a:r>
              <a:rPr lang="ka-GE" sz="1400" dirty="0"/>
              <a:t>კარანტინის ტერიტორიის </a:t>
            </a:r>
            <a:r>
              <a:rPr lang="ka-GE" sz="1400" dirty="0" smtClean="0"/>
              <a:t>იზოლირება </a:t>
            </a:r>
            <a:r>
              <a:rPr lang="ka-GE" sz="1400" dirty="0"/>
              <a:t>და  საზოგადოებრივი წესრიგის </a:t>
            </a:r>
            <a:r>
              <a:rPr lang="ka-GE" sz="1400" dirty="0" smtClean="0"/>
              <a:t>დაცვა </a:t>
            </a:r>
            <a:endParaRPr lang="ka-GE" sz="1400" dirty="0"/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შინაგან საქმეთა სამინისტროს </a:t>
            </a:r>
            <a:r>
              <a:rPr lang="ka-GE" sz="1400" dirty="0" smtClean="0"/>
              <a:t>სსიპ – </a:t>
            </a:r>
            <a:r>
              <a:rPr lang="ka-GE" sz="1400" dirty="0"/>
              <a:t>დაცვის პოლიციის დეპარტამენტი </a:t>
            </a:r>
            <a:r>
              <a:rPr lang="ka-GE" sz="1400" dirty="0" smtClean="0"/>
              <a:t>–სამედიცინო </a:t>
            </a:r>
            <a:r>
              <a:rPr lang="ka-GE" sz="1400" dirty="0"/>
              <a:t>დაწესებულებების </a:t>
            </a:r>
            <a:r>
              <a:rPr lang="ka-GE" sz="1400" dirty="0" smtClean="0"/>
              <a:t>დაცვა </a:t>
            </a:r>
            <a:endParaRPr lang="ka-GE" sz="1400" dirty="0"/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იუსტიციის სამინისტრო </a:t>
            </a:r>
            <a:r>
              <a:rPr lang="ka-GE" sz="1400" dirty="0" smtClean="0"/>
              <a:t>–საგანგებო </a:t>
            </a:r>
            <a:r>
              <a:rPr lang="ka-GE" sz="1400" dirty="0"/>
              <a:t>სიტუაციის შედეგად გარდაცვლილთა </a:t>
            </a:r>
            <a:r>
              <a:rPr lang="ka-GE" sz="1400" dirty="0" smtClean="0"/>
              <a:t>რეგისტრაცია</a:t>
            </a:r>
            <a:endParaRPr lang="ka-GE" sz="1400" dirty="0"/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თავდაცვის სამინისტრო </a:t>
            </a:r>
            <a:r>
              <a:rPr lang="ka-GE" sz="1400" dirty="0" smtClean="0"/>
              <a:t>– საგანგებო </a:t>
            </a:r>
            <a:r>
              <a:rPr lang="ka-GE" sz="1400" dirty="0"/>
              <a:t>სიტუაციების ზონაში დაზარალებულთათვის პირველადი სამედიცინო და სასწრაფო დახმარების აღმოჩენაში </a:t>
            </a:r>
            <a:r>
              <a:rPr lang="ka-GE" sz="1400" dirty="0" smtClean="0"/>
              <a:t>დახმარება</a:t>
            </a:r>
            <a:endParaRPr lang="ka-GE" sz="1400" dirty="0"/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სოფლის მეურნეობის სამინისტრო </a:t>
            </a:r>
            <a:r>
              <a:rPr lang="ka-GE" sz="1400" dirty="0" smtClean="0"/>
              <a:t>–სურსათის, </a:t>
            </a:r>
            <a:r>
              <a:rPr lang="ka-GE" sz="1400" dirty="0"/>
              <a:t>ცხოველის საკვები ნედლეულის და ფურაჟის </a:t>
            </a:r>
            <a:r>
              <a:rPr lang="ka-GE" sz="1400" dirty="0" smtClean="0"/>
              <a:t>კონტროლი/ ექსპერტიზა, </a:t>
            </a:r>
            <a:r>
              <a:rPr lang="ka-GE" sz="1400" dirty="0"/>
              <a:t>დაზიანების კერებში ფიტო და ვეტერინარულ </a:t>
            </a:r>
            <a:r>
              <a:rPr lang="ka-GE" sz="1400" dirty="0" smtClean="0"/>
              <a:t>კარანტინების ორგანიზება, ავადმყოფების </a:t>
            </a:r>
            <a:r>
              <a:rPr lang="ka-GE" sz="1400" dirty="0"/>
              <a:t>სურსათით უზრუნველყოფის </a:t>
            </a:r>
            <a:r>
              <a:rPr lang="ka-GE" sz="1400" dirty="0" smtClean="0"/>
              <a:t>საკითხების გადაწყვეტა</a:t>
            </a:r>
          </a:p>
          <a:p>
            <a:r>
              <a:rPr lang="ka-GE" sz="1400" dirty="0"/>
              <a:t>საქართველოს ფინანსთა სამინისტროს შემოსავლების სამსახური – </a:t>
            </a:r>
            <a:r>
              <a:rPr lang="ka-GE" sz="1400" dirty="0" smtClean="0"/>
              <a:t>სგპ-ებზე სანიტარულ-საკარანტინო </a:t>
            </a:r>
            <a:r>
              <a:rPr lang="ka-GE" sz="1400" dirty="0"/>
              <a:t>კონტროლის </a:t>
            </a:r>
            <a:r>
              <a:rPr lang="ka-GE" sz="1400" dirty="0" smtClean="0"/>
              <a:t>ღონისძიებების ორგანიზება/განხორციელება</a:t>
            </a:r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წითელი ჯვრის საზოგადოება </a:t>
            </a:r>
            <a:r>
              <a:rPr lang="ka-GE" sz="1400" dirty="0" smtClean="0"/>
              <a:t>– პირველადი </a:t>
            </a:r>
            <a:r>
              <a:rPr lang="ka-GE" sz="1400" dirty="0"/>
              <a:t>სამედიცინო </a:t>
            </a:r>
            <a:r>
              <a:rPr lang="ka-GE" sz="1400" dirty="0" smtClean="0"/>
              <a:t>დახმარებისა </a:t>
            </a:r>
            <a:r>
              <a:rPr lang="ka-GE" sz="1400" dirty="0"/>
              <a:t>და დაზარალებულთა სამედიცინო </a:t>
            </a:r>
            <a:r>
              <a:rPr lang="ka-GE" sz="1400" dirty="0" smtClean="0"/>
              <a:t>დახმარების უზრუნველყოფა, აგრეთვე, </a:t>
            </a:r>
            <a:r>
              <a:rPr lang="ka-GE" sz="1400" dirty="0"/>
              <a:t>საველე ჰოსპტალის </a:t>
            </a:r>
            <a:r>
              <a:rPr lang="ka-GE" sz="1400" dirty="0" smtClean="0"/>
              <a:t>მოწყობა</a:t>
            </a:r>
            <a:endParaRPr 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762000" y="6176665"/>
            <a:ext cx="746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3537258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ka-GE" sz="2800" dirty="0" smtClean="0"/>
              <a:t> </a:t>
            </a:r>
            <a:r>
              <a:rPr lang="ka-GE" sz="2800" dirty="0"/>
              <a:t>2014-2020 წლების საქართველოს ჯანმრთელობის დაცვის სისტემის სახელმწიფო </a:t>
            </a:r>
            <a:r>
              <a:rPr lang="ka-GE" sz="2800" dirty="0" smtClean="0"/>
              <a:t>კონცეფცია - </a:t>
            </a:r>
            <a:r>
              <a:rPr lang="ka-GE" sz="2800" dirty="0"/>
              <a:t>„საყოველთაო ჯანდაცვა და ხარისხის მართვა პაციენტთა უფლებების დასაცავად</a:t>
            </a:r>
            <a:r>
              <a:rPr lang="ka-GE" sz="2800" dirty="0" smtClean="0"/>
              <a:t>“: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400" dirty="0"/>
              <a:t>ეპიდემიოლოგიური ზედამხედველობის, კონტროლის, ლაბორატორიული კვლევებისა და დაავადებებზე რეაგირების სისტემის ფუნქციონირების </a:t>
            </a:r>
            <a:r>
              <a:rPr lang="ka-GE" sz="2400" dirty="0" smtClean="0"/>
              <a:t>ეტაპობრივ სრულყოფა ევროდირექტივების შესაბამისად</a:t>
            </a:r>
            <a:endParaRPr lang="ka-GE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400" dirty="0" smtClean="0"/>
              <a:t>ბიოლოგიურ</a:t>
            </a:r>
            <a:r>
              <a:rPr lang="ka-GE" sz="2400" dirty="0"/>
              <a:t>, ქიმიურ და რადიაციულ ინციდენტებზე რეაგირების </a:t>
            </a:r>
            <a:r>
              <a:rPr lang="ka-GE" sz="2400" dirty="0" smtClean="0"/>
              <a:t>გეგმების სრულყოფა ჯანმრთელობის საერთაშორისო წესების მიხედვით</a:t>
            </a:r>
            <a:endParaRPr lang="ka-GE" sz="2400" dirty="0"/>
          </a:p>
        </p:txBody>
      </p:sp>
    </p:spTree>
    <p:extLst>
      <p:ext uri="{BB962C8B-B14F-4D97-AF65-F5344CB8AC3E}">
        <p14:creationId xmlns:p14="http://schemas.microsoft.com/office/powerpoint/2010/main" val="41371643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600" dirty="0"/>
              <a:t>ეპიდზედამხედველობის ინტეგრირებული ეროვნული </a:t>
            </a:r>
            <a:r>
              <a:rPr lang="ka-GE" sz="3600" dirty="0" smtClean="0"/>
              <a:t>სისტემა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a-GE" dirty="0" smtClean="0"/>
              <a:t>ინფექციურ დაავადებებზე, მათ შორის, განსაკუთრებით საშიში პათოგენებით გამოწვეულ დაავადებებზე ეპიდზედამხედველობის ინტეგრირებული </a:t>
            </a:r>
            <a:r>
              <a:rPr lang="ka-GE" dirty="0"/>
              <a:t>ეროვნული </a:t>
            </a:r>
            <a:r>
              <a:rPr lang="ka-GE" dirty="0" smtClean="0"/>
              <a:t>სისტემის შექმნა/ფუქციონირება უზრუნველყოფილია </a:t>
            </a:r>
            <a:r>
              <a:rPr lang="ka-GE" dirty="0"/>
              <a:t>საქართველოს </a:t>
            </a:r>
            <a:r>
              <a:rPr lang="ka-GE" dirty="0" smtClean="0"/>
              <a:t>მთავრობის მიერ</a:t>
            </a:r>
          </a:p>
          <a:p>
            <a:endParaRPr lang="ka-GE" dirty="0" smtClean="0"/>
          </a:p>
          <a:p>
            <a:r>
              <a:rPr lang="ka-GE" dirty="0" smtClean="0"/>
              <a:t>ინფექციურ </a:t>
            </a:r>
            <a:r>
              <a:rPr lang="ka-GE" dirty="0"/>
              <a:t>დაავადებებზე ეპიდზედამხედველობის ინტეგრირებული ეროვნული სისტემა ეფუძნება განსაკუთრებით საშიში პათოგენების აღმოჩენის, ეპიდზედამხედველობისა და რეაგირების ერთიან ლაბორატორიულ სისტემას, რომელიც მოიცავს სხვადასხვა დონის ბიოლოგიური უსაფრთხოების ლაბორატორიების </a:t>
            </a:r>
            <a:r>
              <a:rPr lang="ka-GE" dirty="0" smtClean="0"/>
              <a:t>ქსელს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94657" y="6158299"/>
            <a:ext cx="7467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7208084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914400"/>
          </a:xfrm>
        </p:spPr>
        <p:txBody>
          <a:bodyPr>
            <a:noAutofit/>
          </a:bodyPr>
          <a:lstStyle/>
          <a:p>
            <a:r>
              <a:rPr lang="ka-GE" sz="3200" dirty="0"/>
              <a:t>ეპიდზედამხედველობის ინტეგრირებული ეროვნული </a:t>
            </a:r>
            <a:r>
              <a:rPr lang="ka-GE" sz="3200" dirty="0" smtClean="0"/>
              <a:t>სისტემა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5562600"/>
          </a:xfrm>
        </p:spPr>
        <p:txBody>
          <a:bodyPr>
            <a:normAutofit fontScale="70000" lnSpcReduction="20000"/>
          </a:bodyPr>
          <a:lstStyle/>
          <a:p>
            <a:r>
              <a:rPr lang="ka-GE" dirty="0" smtClean="0"/>
              <a:t>მონაწილე სახელმწიფო ორგანოები: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/>
              <a:t>სსიპ – ლ. საყვარელიძის სახელობის დაავადებათა კონტროლისა და საზოგადოებრივი ჯანმრთელობის ეროვნული ცენტრი და მისი ტერიტორიული </a:t>
            </a:r>
            <a:r>
              <a:rPr lang="ka-GE" dirty="0" smtClean="0"/>
              <a:t>ერთეულები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მუნიციპალიტეტებთან </a:t>
            </a:r>
            <a:r>
              <a:rPr lang="ka-GE" dirty="0"/>
              <a:t>არსებული საზოგადოებრივი ჯანმრთელობის </a:t>
            </a:r>
            <a:r>
              <a:rPr lang="ka-GE" dirty="0" smtClean="0"/>
              <a:t>ცენტრები/სამსახურები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სსიპ </a:t>
            </a:r>
            <a:r>
              <a:rPr lang="ka-GE" dirty="0"/>
              <a:t>− სურსათის ეროვნული სააგენტო და მისი ტერიტორიული </a:t>
            </a:r>
            <a:r>
              <a:rPr lang="ka-GE" dirty="0" smtClean="0"/>
              <a:t>ორგანოები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სსიპ </a:t>
            </a:r>
            <a:r>
              <a:rPr lang="ka-GE" dirty="0"/>
              <a:t>− საქართველოს სოფლის მეურნეობის სამინისტროს ლაბორატორია და მისი ტერიტორიული </a:t>
            </a:r>
            <a:r>
              <a:rPr lang="ka-GE" dirty="0" smtClean="0"/>
              <a:t>ორგანოები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სსიპ </a:t>
            </a:r>
            <a:r>
              <a:rPr lang="ka-GE" dirty="0"/>
              <a:t>− შემოსავლების </a:t>
            </a:r>
            <a:r>
              <a:rPr lang="ka-GE" dirty="0" smtClean="0"/>
              <a:t>სამსახური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საქართველოს </a:t>
            </a:r>
            <a:r>
              <a:rPr lang="ka-GE" dirty="0"/>
              <a:t>გარემოს დაცვისა და სოფლის მეურნეობის </a:t>
            </a:r>
            <a:r>
              <a:rPr lang="ka-GE" dirty="0" smtClean="0"/>
              <a:t>სამინისტრო</a:t>
            </a:r>
          </a:p>
          <a:p>
            <a:pPr marL="457200" lvl="1" indent="0">
              <a:buNone/>
            </a:pPr>
            <a:endParaRPr lang="ka-GE" dirty="0" smtClean="0"/>
          </a:p>
          <a:p>
            <a:r>
              <a:rPr lang="ka-GE" dirty="0"/>
              <a:t>მონაწილე </a:t>
            </a:r>
            <a:r>
              <a:rPr lang="ka-GE" dirty="0" smtClean="0"/>
              <a:t>ფიზიკური </a:t>
            </a:r>
            <a:r>
              <a:rPr lang="ka-GE" dirty="0"/>
              <a:t>და იურიდიულ </a:t>
            </a:r>
            <a:r>
              <a:rPr lang="ka-GE" dirty="0" smtClean="0"/>
              <a:t>პირები:</a:t>
            </a:r>
            <a:endParaRPr lang="ka-GE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სამედიცინო დაწესებულებები</a:t>
            </a:r>
            <a:endParaRPr lang="ka-GE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ვეტერინარული </a:t>
            </a:r>
            <a:r>
              <a:rPr lang="ka-GE" dirty="0"/>
              <a:t>მომსახურების </a:t>
            </a:r>
            <a:r>
              <a:rPr lang="ka-GE" dirty="0" smtClean="0"/>
              <a:t>მიმწოდებლები</a:t>
            </a:r>
            <a:endParaRPr lang="ka-GE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სხვა </a:t>
            </a:r>
            <a:r>
              <a:rPr lang="ka-GE" dirty="0"/>
              <a:t>დაწესებულებები, რომელთაც შეხება აქვთ და/ან მუშაობენ </a:t>
            </a:r>
            <a:r>
              <a:rPr lang="ka-GE" dirty="0" smtClean="0"/>
              <a:t>პათოგენებთან</a:t>
            </a:r>
            <a:endParaRPr lang="ka-GE" dirty="0"/>
          </a:p>
          <a:p>
            <a:pPr lvl="1"/>
            <a:endParaRPr lang="ka-G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7038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ka-GE" sz="3200" dirty="0"/>
              <a:t>ეპიდზედამხედველობის </a:t>
            </a:r>
            <a:r>
              <a:rPr lang="ka-GE" sz="3200" dirty="0" smtClean="0"/>
              <a:t>ინტეგრირებულ ეროვნულ სისტემაში ჩართულ მხარეთა მოვალეობები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839200" cy="5410200"/>
          </a:xfrm>
        </p:spPr>
        <p:txBody>
          <a:bodyPr>
            <a:noAutofit/>
          </a:bodyPr>
          <a:lstStyle/>
          <a:p>
            <a:r>
              <a:rPr lang="ka-GE" sz="2100" dirty="0" smtClean="0"/>
              <a:t>შემთხვევის დროული აღმოჩენა</a:t>
            </a:r>
            <a:endParaRPr lang="ka-GE" sz="2100" dirty="0"/>
          </a:p>
          <a:p>
            <a:r>
              <a:rPr lang="ka-GE" sz="2100" dirty="0" smtClean="0"/>
              <a:t>შემთხვევის დროული რეგისტრაცია</a:t>
            </a:r>
            <a:endParaRPr lang="ka-GE" sz="2100" dirty="0"/>
          </a:p>
          <a:p>
            <a:r>
              <a:rPr lang="ka-GE" sz="2100" dirty="0" smtClean="0"/>
              <a:t>შემთხვევის </a:t>
            </a:r>
            <a:r>
              <a:rPr lang="ka-GE" sz="2100" dirty="0"/>
              <a:t>შესახებ დროულ </a:t>
            </a:r>
            <a:r>
              <a:rPr lang="ka-GE" sz="2100" dirty="0" smtClean="0"/>
              <a:t>შეტყობინება/ანგარიშგება</a:t>
            </a:r>
            <a:endParaRPr lang="ka-GE" sz="2100" dirty="0"/>
          </a:p>
          <a:p>
            <a:r>
              <a:rPr lang="ka-GE" sz="2100" dirty="0" smtClean="0"/>
              <a:t>შემთხვევის ეპიდკვლევა</a:t>
            </a:r>
            <a:endParaRPr lang="ka-GE" sz="2100" dirty="0"/>
          </a:p>
          <a:p>
            <a:r>
              <a:rPr lang="ka-GE" sz="2100" dirty="0" smtClean="0"/>
              <a:t>შემთხვევის  </a:t>
            </a:r>
            <a:r>
              <a:rPr lang="ka-GE" sz="2100" dirty="0"/>
              <a:t>ლაბორატორიულ </a:t>
            </a:r>
            <a:r>
              <a:rPr lang="ka-GE" sz="2100" dirty="0" smtClean="0"/>
              <a:t>კვლევა</a:t>
            </a:r>
            <a:endParaRPr lang="ka-GE" sz="2100" dirty="0"/>
          </a:p>
          <a:p>
            <a:r>
              <a:rPr lang="ka-GE" sz="2100" dirty="0" smtClean="0"/>
              <a:t>მონაცემთა ანალიზი </a:t>
            </a:r>
            <a:r>
              <a:rPr lang="ka-GE" sz="2100" dirty="0"/>
              <a:t>და </a:t>
            </a:r>
            <a:r>
              <a:rPr lang="ka-GE" sz="2100" dirty="0" smtClean="0"/>
              <a:t>შესაბამისი </a:t>
            </a:r>
            <a:r>
              <a:rPr lang="ka-GE" sz="2100" dirty="0"/>
              <a:t>რეკომენდაციების </a:t>
            </a:r>
            <a:r>
              <a:rPr lang="ka-GE" sz="2100" dirty="0" smtClean="0"/>
              <a:t>შემუშავება</a:t>
            </a:r>
            <a:endParaRPr lang="ka-GE" sz="2100" dirty="0"/>
          </a:p>
          <a:p>
            <a:r>
              <a:rPr lang="ka-GE" sz="2100" dirty="0" smtClean="0"/>
              <a:t>ეპიდემიისთვის მზადყოფნა,  </a:t>
            </a:r>
            <a:r>
              <a:rPr lang="ka-GE" sz="2100" dirty="0"/>
              <a:t>ეროვნული </a:t>
            </a:r>
            <a:r>
              <a:rPr lang="ka-GE" sz="2100" dirty="0" smtClean="0"/>
              <a:t>/ </a:t>
            </a:r>
            <a:r>
              <a:rPr lang="ka-GE" sz="2100" dirty="0"/>
              <a:t>დარგობრივი რეაგირების გეგმის </a:t>
            </a:r>
            <a:r>
              <a:rPr lang="ka-GE" sz="2100" dirty="0" smtClean="0"/>
              <a:t>თანახმად</a:t>
            </a:r>
            <a:endParaRPr lang="ka-GE" sz="2100" dirty="0"/>
          </a:p>
          <a:p>
            <a:r>
              <a:rPr lang="ka-GE" sz="2100" dirty="0" smtClean="0"/>
              <a:t>საპასუხო ქმედება </a:t>
            </a:r>
            <a:r>
              <a:rPr lang="ka-GE" sz="2100" dirty="0"/>
              <a:t>და ეპიდსაწინააღმდეგო ღონისძიებების </a:t>
            </a:r>
            <a:r>
              <a:rPr lang="ka-GE" sz="2100" dirty="0" smtClean="0"/>
              <a:t>გატარება, </a:t>
            </a:r>
            <a:r>
              <a:rPr lang="ka-GE" sz="2100" dirty="0"/>
              <a:t>ეროვნული </a:t>
            </a:r>
            <a:r>
              <a:rPr lang="ka-GE" sz="2100" dirty="0" smtClean="0"/>
              <a:t>/დარგობრივი </a:t>
            </a:r>
            <a:r>
              <a:rPr lang="ka-GE" sz="2100" dirty="0"/>
              <a:t>რეაგირების გეგმის </a:t>
            </a:r>
            <a:r>
              <a:rPr lang="ka-GE" sz="2100" dirty="0" smtClean="0"/>
              <a:t>თანახმად</a:t>
            </a:r>
            <a:endParaRPr lang="ka-GE" sz="2100" dirty="0"/>
          </a:p>
          <a:p>
            <a:r>
              <a:rPr lang="ka-GE" sz="2100" dirty="0" smtClean="0"/>
              <a:t>მოულოდნელი/უჩვეულო</a:t>
            </a:r>
            <a:r>
              <a:rPr lang="ka-GE" sz="2100" dirty="0"/>
              <a:t>, საზოგადოებრივი ჯანმრთელობისთვის რისკის და/ან საერთაშორისო გავრცელების საფრთხის შემცველი მოვლენის შემთხვევაში, </a:t>
            </a:r>
            <a:r>
              <a:rPr lang="ka-GE" sz="2100" dirty="0" smtClean="0"/>
              <a:t>ჯანმრთელობის </a:t>
            </a:r>
            <a:r>
              <a:rPr lang="ka-GE" sz="2100" dirty="0"/>
              <a:t>საერთაშორისო წესების </a:t>
            </a:r>
            <a:r>
              <a:rPr lang="ka-GE" sz="2100" dirty="0" smtClean="0"/>
              <a:t>ეროვნული </a:t>
            </a:r>
            <a:r>
              <a:rPr lang="ka-GE" sz="2100" dirty="0"/>
              <a:t>კოორდინატორისთვის </a:t>
            </a:r>
            <a:r>
              <a:rPr lang="ka-GE" sz="2100" dirty="0" smtClean="0"/>
              <a:t>შეტყობინების მიწოდება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2152576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24000"/>
          </a:xfrm>
        </p:spPr>
        <p:txBody>
          <a:bodyPr>
            <a:noAutofit/>
          </a:bodyPr>
          <a:lstStyle/>
          <a:p>
            <a:r>
              <a:rPr lang="ka-GE" sz="2800" dirty="0"/>
              <a:t>დაავადებათა ზედამხედველობის ელექტრონული  ინტეგრირებული სისტემა</a:t>
            </a:r>
            <a:br>
              <a:rPr lang="ka-GE" sz="2800" dirty="0"/>
            </a:br>
            <a:endParaRPr lang="x-none" sz="2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Autofit/>
          </a:bodyPr>
          <a:lstStyle/>
          <a:p>
            <a:r>
              <a:rPr lang="ka-GE" sz="2400" dirty="0" smtClean="0"/>
              <a:t>ინფორმაციის </a:t>
            </a:r>
            <a:r>
              <a:rPr lang="ka-GE" sz="2400" dirty="0"/>
              <a:t>გაცვლის </a:t>
            </a:r>
            <a:r>
              <a:rPr lang="ka-GE" sz="2400" dirty="0" smtClean="0"/>
              <a:t>ინსტრუმენტი ეპიდზედამხედველობის </a:t>
            </a:r>
            <a:r>
              <a:rPr lang="ka-GE" sz="2400" dirty="0"/>
              <a:t>ინტეგრირებულ ეროვნულ სისტემაში </a:t>
            </a:r>
            <a:r>
              <a:rPr lang="ka-GE" sz="2400" dirty="0" smtClean="0"/>
              <a:t>ჩართული მხარეებისათვის</a:t>
            </a:r>
          </a:p>
          <a:p>
            <a:pPr marL="0" indent="0">
              <a:buNone/>
            </a:pPr>
            <a:endParaRPr lang="ka-GE" sz="2400" dirty="0" smtClean="0"/>
          </a:p>
          <a:p>
            <a:r>
              <a:rPr lang="ka-GE" sz="2400" dirty="0"/>
              <a:t>ელექტრონული </a:t>
            </a:r>
            <a:r>
              <a:rPr lang="ka-GE" sz="2400" dirty="0" smtClean="0"/>
              <a:t>ინტეგრირებულ  სისტემაში ჩართული ორგანოები</a:t>
            </a:r>
            <a:r>
              <a:rPr lang="ka-GE" sz="2400" dirty="0" smtClean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დკსჯეც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სსიპ </a:t>
            </a:r>
            <a:r>
              <a:rPr lang="ka-GE" sz="2000" dirty="0"/>
              <a:t>− საქართველოს სოფლის მეურნეობის სამინისტროს </a:t>
            </a:r>
            <a:r>
              <a:rPr lang="ka-GE" sz="2000" dirty="0" smtClean="0"/>
              <a:t>ლაბორატორია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სსიპ </a:t>
            </a:r>
            <a:r>
              <a:rPr lang="ka-GE" sz="2000" dirty="0"/>
              <a:t>− სურსათის ეროვნული </a:t>
            </a:r>
            <a:r>
              <a:rPr lang="ka-GE" sz="2000" dirty="0" smtClean="0"/>
              <a:t>სააგენტო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სსიპ- </a:t>
            </a:r>
            <a:r>
              <a:rPr lang="ka-GE" sz="2000" dirty="0"/>
              <a:t>შემოსავლების </a:t>
            </a:r>
            <a:r>
              <a:rPr lang="ka-GE" sz="2000" dirty="0" smtClean="0"/>
              <a:t>სამსახური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/>
              <a:t>საზოგადოებრივი ჯანმრთელობის ცენტრი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684921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Autofit/>
          </a:bodyPr>
          <a:lstStyle/>
          <a:p>
            <a:r>
              <a:rPr lang="ka-GE" sz="3200" dirty="0"/>
              <a:t>ეპიდზედამხედველობის </a:t>
            </a:r>
            <a:r>
              <a:rPr lang="ka-GE" sz="3200" dirty="0" smtClean="0"/>
              <a:t>ინტეგრირებული სისტემა - </a:t>
            </a:r>
            <a:r>
              <a:rPr lang="ka-GE" sz="3200" dirty="0"/>
              <a:t>საერთაშორისო შეტყობინება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ka-GE" sz="2000" dirty="0"/>
              <a:t>ჯანმრთელობის საერთაშორისო წესებით განსაზღვრულ შეტყობინებებზე პასუხისმგებელია სსიპ − ლ. საყვარელიძის სახელობის დაავადებათა კონტროლისა და საზოგადოებრივი ჯანმრთელობის ეროვნული </a:t>
            </a:r>
            <a:r>
              <a:rPr lang="ka-GE" sz="2000" dirty="0" smtClean="0"/>
              <a:t>ცენტრი</a:t>
            </a:r>
          </a:p>
          <a:p>
            <a:endParaRPr lang="ka-GE" sz="2000" dirty="0"/>
          </a:p>
          <a:p>
            <a:r>
              <a:rPr lang="ka-GE" sz="2000" dirty="0" smtClean="0"/>
              <a:t>ცხოველთა </a:t>
            </a:r>
            <a:r>
              <a:rPr lang="ka-GE" sz="2000" dirty="0"/>
              <a:t>საერთაშორისო ორგანიზაციის მიერ განსაზღვრულ შეტყობინებებზე პასუხისმგებელია სსიპ − სურსათის ეროვნული </a:t>
            </a:r>
            <a:r>
              <a:rPr lang="ka-GE" sz="2000" dirty="0" smtClean="0"/>
              <a:t>სააგენტო</a:t>
            </a:r>
          </a:p>
          <a:p>
            <a:endParaRPr lang="ka-GE" sz="2000" dirty="0"/>
          </a:p>
          <a:p>
            <a:r>
              <a:rPr lang="ka-GE" sz="2000" dirty="0" smtClean="0"/>
              <a:t>სანიტარიულ </a:t>
            </a:r>
            <a:r>
              <a:rPr lang="ka-GE" sz="2000" dirty="0"/>
              <a:t>და ფიტოსანიტარიულ სტანდარტებთან (</a:t>
            </a:r>
            <a:r>
              <a:rPr lang="en-US" sz="2000" dirty="0"/>
              <a:t>SPS) </a:t>
            </a:r>
            <a:r>
              <a:rPr lang="ka-GE" sz="2000" dirty="0"/>
              <a:t>დაკავშირებით შეტყობინებებზე პასუხისმგებელია სსიპ − სურსათის ეროვნული </a:t>
            </a:r>
            <a:r>
              <a:rPr lang="ka-GE" sz="2000" dirty="0" smtClean="0"/>
              <a:t>სააგენტო</a:t>
            </a:r>
          </a:p>
          <a:p>
            <a:endParaRPr lang="ka-GE" sz="2000" dirty="0"/>
          </a:p>
          <a:p>
            <a:r>
              <a:rPr lang="ka-GE" sz="2000" dirty="0"/>
              <a:t>საერთაშორისო შეტყობინება ხორციელდება შესაბამისი საერთაშორისო წესების თანახმად და ამ საერთაშორისო წესებით დადგენილ ვადებში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734849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ka-GE" sz="3200" dirty="0" smtClean="0"/>
              <a:t>სამკურნალო საშუალებების რეგულირება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a-GE" dirty="0" smtClean="0"/>
              <a:t>საქართველოში შესაძლებელია მხოლოდ რეგისტრირებული სამკურნალო საშუალებების მიმოქცევა</a:t>
            </a:r>
          </a:p>
          <a:p>
            <a:endParaRPr lang="ka-GE" dirty="0"/>
          </a:p>
          <a:p>
            <a:r>
              <a:rPr lang="ka-GE" dirty="0" smtClean="0"/>
              <a:t>არსებობს მექანიზმი, რომელიც უზრუნველყოფს სამკურნალო საშუალების საქართველოს </a:t>
            </a:r>
            <a:r>
              <a:rPr lang="ka-GE" dirty="0"/>
              <a:t>ბაზარზე </a:t>
            </a:r>
            <a:r>
              <a:rPr lang="ka-GE" dirty="0" smtClean="0"/>
              <a:t>დაშვებას რეგისტრაციის გვერდის ავლით, განსაკუთრებულ </a:t>
            </a:r>
            <a:r>
              <a:rPr lang="ka-GE" dirty="0"/>
              <a:t>პირობებში (სტიქიური უბედურება, მოსახლეობის მასობრივად დაზიანება, ეპიდემია, იშვიათი დაავადება) ჰუმანიტარული მიზნით, აგრეთვე სხვა განსაკუთრებული სახელმწიფოებრივი ინტერესის არსებობისას, სამინისტროს </a:t>
            </a:r>
            <a:r>
              <a:rPr lang="ka-GE" dirty="0" smtClean="0"/>
              <a:t>თანხმობით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6248400"/>
            <a:ext cx="7467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„წამლისა და ფარმაცევტული საქმიანობის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21869704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66800"/>
          </a:xfrm>
        </p:spPr>
        <p:txBody>
          <a:bodyPr>
            <a:noAutofit/>
          </a:bodyPr>
          <a:lstStyle/>
          <a:p>
            <a:r>
              <a:rPr lang="ka-GE" sz="3200" dirty="0"/>
              <a:t>ანტიმიკრობული </a:t>
            </a:r>
            <a:r>
              <a:rPr lang="ka-GE" sz="3200" dirty="0" smtClean="0"/>
              <a:t>სამკურნალო საშუალებების მოხმარება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sz="2000" dirty="0"/>
              <a:t>ანტიმიკრობული რეზისტენტობის საწინააღმდეგო 2017-2020 წლების ეროვნული </a:t>
            </a:r>
            <a:r>
              <a:rPr lang="ka-GE" sz="2000" dirty="0" smtClean="0"/>
              <a:t>სტრატეგია</a:t>
            </a:r>
            <a:r>
              <a:rPr lang="ka-GE" sz="2000" dirty="0"/>
              <a:t>, </a:t>
            </a:r>
            <a:r>
              <a:rPr lang="ka-GE" sz="2000" dirty="0" smtClean="0"/>
              <a:t>რომლის მიზანია ანტიმიკრობული </a:t>
            </a:r>
            <a:r>
              <a:rPr lang="ka-GE" sz="2000" dirty="0"/>
              <a:t>რეზისტენტობის წინააღმდეგ მიმართული პოლიტიკის დანერგვის ხელშეწყობა საქართველოს სამედიცინო </a:t>
            </a:r>
            <a:r>
              <a:rPr lang="ka-GE" sz="2000" dirty="0" smtClean="0"/>
              <a:t>დაწესებულებებში</a:t>
            </a:r>
          </a:p>
          <a:p>
            <a:endParaRPr lang="ka-GE" sz="2000" dirty="0"/>
          </a:p>
          <a:p>
            <a:r>
              <a:rPr lang="ka-GE" sz="2000" dirty="0" smtClean="0"/>
              <a:t>ანტიმიკრობული სამკურნალო საშუალებების გამოყენების შეზღუდვა რეცეპტის ინსტიტუტის საშუალებით (2014 წლიდან ამოქმედდა სავალდებულო რეცეპტის სისტემა)</a:t>
            </a:r>
          </a:p>
          <a:p>
            <a:endParaRPr lang="ka-GE" sz="2000" dirty="0"/>
          </a:p>
          <a:p>
            <a:r>
              <a:rPr lang="ka-GE" sz="2000" dirty="0" smtClean="0"/>
              <a:t>2016 წელს ამოქმედებული ელექტრონული რეცეპტის სისტემის საქართველოს მასშტაბით გავრცელების საშუალებით ანტიმიკრობული საშუალებების გამოწერაზე მონიტორინგის შესაძლებლობა </a:t>
            </a:r>
          </a:p>
          <a:p>
            <a:pPr>
              <a:buFont typeface="Wingdings" panose="05000000000000000000" pitchFamily="2" charset="2"/>
              <a:buChar char="ü"/>
            </a:pPr>
            <a:endParaRPr lang="ka-GE" sz="2000" dirty="0" smtClean="0"/>
          </a:p>
        </p:txBody>
      </p:sp>
    </p:spTree>
    <p:extLst>
      <p:ext uri="{BB962C8B-B14F-4D97-AF65-F5344CB8AC3E}">
        <p14:creationId xmlns:p14="http://schemas.microsoft.com/office/powerpoint/2010/main" val="3417750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საკანონმდებლო გარემო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ka-GE" dirty="0" smtClean="0"/>
              <a:t>საკანანომდებლო აქტები: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„ჯანმრთელობის დაცვის შესახებ“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„საზოგადოებრივი ჯანმრთელობის შესახებ“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/>
              <a:t>სამოქალაქო უსაფრთხოების შესახებ</a:t>
            </a:r>
            <a:endParaRPr lang="ka-GE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„საგანგებო </a:t>
            </a:r>
            <a:r>
              <a:rPr lang="ka-GE" dirty="0"/>
              <a:t>მდგომარეობის </a:t>
            </a:r>
            <a:r>
              <a:rPr lang="ka-GE" dirty="0" smtClean="0"/>
              <a:t>შესახებ“</a:t>
            </a:r>
            <a:endParaRPr lang="ka-GE" dirty="0"/>
          </a:p>
          <a:p>
            <a:pPr marL="457200" lvl="1" indent="0">
              <a:buNone/>
            </a:pPr>
            <a:endParaRPr lang="ka-GE" dirty="0" smtClean="0"/>
          </a:p>
          <a:p>
            <a:r>
              <a:rPr lang="ka-GE" dirty="0" smtClean="0"/>
              <a:t>კანონქვემდებარე აქტები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„სამოქალაქო </a:t>
            </a:r>
            <a:r>
              <a:rPr lang="ka-GE" dirty="0"/>
              <a:t>უსაფრთხოების ეროვნული გეგმის დამტკიცების შესახებ“ საქართველოს მთავრობის დადგენილება (№</a:t>
            </a:r>
            <a:r>
              <a:rPr lang="ka-GE" dirty="0" smtClean="0"/>
              <a:t>508 – 24.09.2015)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„ინფექციურ </a:t>
            </a:r>
            <a:r>
              <a:rPr lang="ka-GE" dirty="0"/>
              <a:t>დაავადებებზე, მათ შორის, განსაკუთრებით საშიში პათოგენებით გამოწვეულ დაავადებებზე, ეპიდზედამხედველობის ინტეგრირებული ეროვნული სისტემის ფუნქციონირების წესის დამტკიცების შესახებ“საქართველოს მთავრობის დადგენილება (№</a:t>
            </a:r>
            <a:r>
              <a:rPr lang="ka-GE" dirty="0" smtClean="0"/>
              <a:t>336 –09.07.2015</a:t>
            </a:r>
            <a:r>
              <a:rPr lang="ka-GE" dirty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3679877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ka-GE" sz="3600" dirty="0" smtClean="0"/>
              <a:t>ეპიდემიებისა და პანდემიების მართვა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lnSpcReduction="10000"/>
          </a:bodyPr>
          <a:lstStyle/>
          <a:p>
            <a:r>
              <a:rPr lang="ka-GE" sz="2400" dirty="0" smtClean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სამინისტრო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/>
              <a:t>საგანგებო სიტუაციების მართვის </a:t>
            </a:r>
            <a:r>
              <a:rPr lang="ka-GE" sz="2000" dirty="0" smtClean="0"/>
              <a:t>სააგენტო</a:t>
            </a:r>
          </a:p>
          <a:p>
            <a:pPr marL="0" lvl="1" indent="0">
              <a:buNone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 smtClean="0"/>
              <a:t>ფუნქციები: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ეპიდემიების/პანდემიების მართვის კოორდინაცია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საკარანტინო ღონისძიებების მართვა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/>
              <a:t>ეპიდსაწინააღმდეგო ღონისძიებების </a:t>
            </a:r>
            <a:r>
              <a:rPr lang="ka-GE" sz="2000" dirty="0" smtClean="0"/>
              <a:t>გატარება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/>
              <a:t>ეპიდსაწინააღმდეგო </a:t>
            </a:r>
            <a:r>
              <a:rPr lang="ka-GE" sz="2000" dirty="0" smtClean="0"/>
              <a:t>ღონისძიებების გატარების </a:t>
            </a:r>
            <a:r>
              <a:rPr lang="ka-GE" sz="2000" dirty="0"/>
              <a:t>მიზნით მატერიალური რესურსების </a:t>
            </a:r>
            <a:r>
              <a:rPr lang="ka-GE" sz="2000" dirty="0" smtClean="0"/>
              <a:t>მობილიზება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/>
              <a:t>საზოგადოების </a:t>
            </a:r>
            <a:r>
              <a:rPr lang="ka-GE" sz="2000" dirty="0" smtClean="0"/>
              <a:t>ინფორმირების უზრუნველყოფა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/>
              <a:t>ავადმყოფების ჰოსპიტალიზაციისა და იზოლაციის ორგანიზება</a:t>
            </a:r>
            <a:endParaRPr lang="ka-GE" sz="2000" dirty="0" smtClean="0"/>
          </a:p>
          <a:p>
            <a:pPr marL="342900" lvl="1" indent="-342900">
              <a:buFont typeface="Wingdings" panose="05000000000000000000" pitchFamily="2" charset="2"/>
              <a:buChar char="ü"/>
            </a:pPr>
            <a:endParaRPr lang="ka-GE" sz="2400" dirty="0" smtClean="0"/>
          </a:p>
          <a:p>
            <a:pPr marL="0" lvl="1" indent="0">
              <a:buNone/>
            </a:pPr>
            <a:endParaRPr lang="ka-GE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762000" y="6086563"/>
            <a:ext cx="7467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1550096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ka-GE" sz="3600" dirty="0"/>
              <a:t>ზოონოზური დაავადებების კონტროლი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4754563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სამინისტრო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გარემოს დაცვისა და სოფლის </a:t>
            </a:r>
            <a:r>
              <a:rPr lang="ka-GE" sz="2000" dirty="0"/>
              <a:t>მეურნეობის სამინისტრო</a:t>
            </a:r>
          </a:p>
          <a:p>
            <a:pPr marL="0" lvl="1" indent="0">
              <a:buNone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 smtClean="0"/>
              <a:t>ინფორმირება - ეპიდზედამხედველობის </a:t>
            </a:r>
            <a:r>
              <a:rPr lang="ka-GE" sz="2400" dirty="0"/>
              <a:t>ინტეგრირებული ეროვნული სისტემის ფუნქციონირების </a:t>
            </a:r>
            <a:r>
              <a:rPr lang="ka-GE" sz="2400" dirty="0" smtClean="0"/>
              <a:t>წესის თანახმად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/>
              <a:t>ეპიდემიური აფეთქების სალიკვიდაციო </a:t>
            </a:r>
            <a:r>
              <a:rPr lang="ka-GE" sz="2400" dirty="0" smtClean="0"/>
              <a:t>ღონისძიებები - ორივე სამინისტროს ჩართულობით</a:t>
            </a:r>
            <a:endParaRPr lang="ka-GE" sz="2400" dirty="0" smtClean="0"/>
          </a:p>
          <a:p>
            <a:pPr marL="0" lvl="1" indent="0">
              <a:buNone/>
            </a:pPr>
            <a:endParaRPr lang="ka-GE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762000" y="6086563"/>
            <a:ext cx="7467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3352940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82000" cy="1143000"/>
          </a:xfrm>
        </p:spPr>
        <p:txBody>
          <a:bodyPr>
            <a:normAutofit/>
          </a:bodyPr>
          <a:lstStyle/>
          <a:p>
            <a:r>
              <a:rPr lang="ka-GE" sz="3200" dirty="0"/>
              <a:t>სურსათით გამოწვეული დაავადებების კონტროლი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4754563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სამინისტრო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გარემოს დაცვისა და სოფლის </a:t>
            </a:r>
            <a:r>
              <a:rPr lang="ka-GE" sz="2000" dirty="0"/>
              <a:t>მეურნეობის სამინისტრო</a:t>
            </a:r>
          </a:p>
          <a:p>
            <a:pPr marL="0" lvl="1" indent="0">
              <a:buNone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/>
              <a:t>ინფორმირება და ეპიდემიური აფეთქების სალიკვიდაციო ღონისძიებების განხორციელების </a:t>
            </a:r>
            <a:r>
              <a:rPr lang="ka-GE" sz="2400" dirty="0" smtClean="0"/>
              <a:t>კოორდინაცია - ეპიდზედამხედველობის </a:t>
            </a:r>
            <a:r>
              <a:rPr lang="ka-GE" sz="2400" dirty="0"/>
              <a:t>ინტეგრირებული ეროვნული სისტემის ფუნქციონირების </a:t>
            </a:r>
            <a:r>
              <a:rPr lang="ka-GE" sz="2400" dirty="0" smtClean="0"/>
              <a:t>წესის თანახმად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/>
              <a:t>ეპიდემიური აფეთქების სალიკვიდაციო </a:t>
            </a:r>
            <a:r>
              <a:rPr lang="ka-GE" sz="2400" dirty="0" smtClean="0"/>
              <a:t>ღონისძიებები - ორივე სამინისტროს ჩართულობით</a:t>
            </a:r>
          </a:p>
          <a:p>
            <a:pPr marL="0" lvl="1" indent="0">
              <a:buNone/>
            </a:pPr>
            <a:endParaRPr lang="ka-GE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762000" y="6086563"/>
            <a:ext cx="7467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1662936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743" y="76200"/>
            <a:ext cx="8610600" cy="1295400"/>
          </a:xfrm>
        </p:spPr>
        <p:txBody>
          <a:bodyPr>
            <a:normAutofit fontScale="90000"/>
          </a:bodyPr>
          <a:lstStyle/>
          <a:p>
            <a:r>
              <a:rPr lang="ka-GE" sz="3200" dirty="0"/>
              <a:t>საზოგადოების ჯანმრთელობისათვის უსაფრთხო </a:t>
            </a:r>
            <a:br>
              <a:rPr lang="ka-GE" sz="3200" dirty="0"/>
            </a:br>
            <a:r>
              <a:rPr lang="ka-GE" sz="3200" dirty="0"/>
              <a:t>          გარემოს უზრუნველყოფა </a:t>
            </a:r>
            <a:endParaRPr lang="ka-G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4754563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სამინისტრო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გარემოს დაცვისა და სოფლის </a:t>
            </a:r>
            <a:r>
              <a:rPr lang="ka-GE" sz="2000" dirty="0"/>
              <a:t>მეურნეობის სამინისტრო</a:t>
            </a:r>
          </a:p>
          <a:p>
            <a:pPr marL="0" lvl="1" indent="0">
              <a:buNone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/>
              <a:t>სამინისტრო ადგენს ადამიანის ჯანმრთელობისათვის უსაფრთხო გარემოს ხარისხობრივ ნორმებს (ატმოსფერული ჰაერი, წყალი, ნიადაგი, ხმაური, ვიბრაცია, ელექტრომაგნიტური </a:t>
            </a:r>
            <a:r>
              <a:rPr lang="ka-GE" sz="2400" dirty="0" smtClean="0"/>
              <a:t>გამოსხივება)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762000" y="6086563"/>
            <a:ext cx="7467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3881011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743" y="76200"/>
            <a:ext cx="8610600" cy="1295400"/>
          </a:xfrm>
        </p:spPr>
        <p:txBody>
          <a:bodyPr>
            <a:normAutofit/>
          </a:bodyPr>
          <a:lstStyle/>
          <a:p>
            <a:r>
              <a:rPr lang="ka-GE" sz="3200" dirty="0"/>
              <a:t>საზოგადოების ჯანმრთელობისათვის უსაფრთხო წყლის </a:t>
            </a:r>
            <a:r>
              <a:rPr lang="ka-GE" sz="3200" dirty="0" smtClean="0"/>
              <a:t>უზრუნველყოფა</a:t>
            </a:r>
            <a:endParaRPr lang="ka-G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4754563"/>
          </a:xfrm>
        </p:spPr>
        <p:txBody>
          <a:bodyPr>
            <a:normAutofit fontScale="92500" lnSpcReduction="20000"/>
          </a:bodyPr>
          <a:lstStyle/>
          <a:p>
            <a:r>
              <a:rPr lang="ka-GE" sz="2400" dirty="0" smtClean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სამინისტრო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გარემოს დაცვისა და სოფლის </a:t>
            </a:r>
            <a:r>
              <a:rPr lang="ka-GE" sz="2000" dirty="0"/>
              <a:t>მეურნეობის სამინისტრო</a:t>
            </a:r>
          </a:p>
          <a:p>
            <a:pPr marL="0" lvl="1" indent="0">
              <a:buNone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 smtClean="0"/>
              <a:t>სამინისტრო -ადამიანის </a:t>
            </a:r>
            <a:r>
              <a:rPr lang="ka-GE" sz="2400" dirty="0"/>
              <a:t>ჯანმრთელობისათვის უსაფრთხო წყლის </a:t>
            </a:r>
            <a:r>
              <a:rPr lang="ka-GE" sz="2400" dirty="0" smtClean="0"/>
              <a:t>ხარისხობრივი ნორმების განსაზღვრა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 smtClean="0"/>
              <a:t>გარემოს </a:t>
            </a:r>
            <a:r>
              <a:rPr lang="ka-GE" sz="2400" dirty="0"/>
              <a:t>დაცვისა და სოფლის მეურნეობის </a:t>
            </a:r>
            <a:r>
              <a:rPr lang="ka-GE" sz="2400" dirty="0" smtClean="0"/>
              <a:t>სამინისტრო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წყლის </a:t>
            </a:r>
            <a:r>
              <a:rPr lang="ka-GE" sz="2000" dirty="0"/>
              <a:t>რესურსების სახელმწიფო მართვის სფეროში ერთიანი სახელმწიფო პოლიტიკის </a:t>
            </a:r>
            <a:r>
              <a:rPr lang="ka-GE" sz="2000" dirty="0" smtClean="0"/>
              <a:t>შემუშავება/განხორციელება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წყლის </a:t>
            </a:r>
            <a:r>
              <a:rPr lang="ka-GE" sz="2000" dirty="0"/>
              <a:t>ობიექტების დაცვას ისეთი უარყოფითი </a:t>
            </a:r>
            <a:r>
              <a:rPr lang="ka-GE" sz="2000" dirty="0" smtClean="0"/>
              <a:t>ზემოქმედებისაგან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განსაკუთრებულ </a:t>
            </a:r>
            <a:r>
              <a:rPr lang="ka-GE" sz="2000" dirty="0"/>
              <a:t>შემთხვევებში წყალსარგებლობის </a:t>
            </a:r>
            <a:r>
              <a:rPr lang="ka-GE" sz="2000" dirty="0" smtClean="0"/>
              <a:t>შეზღუდვის, შეჩერების </a:t>
            </a:r>
            <a:r>
              <a:rPr lang="ka-GE" sz="2000" dirty="0"/>
              <a:t>ან აკრძალვის ღონისძიებების </a:t>
            </a:r>
            <a:r>
              <a:rPr lang="ka-GE" sz="2000" dirty="0" smtClean="0"/>
              <a:t>დაგეგმვა/გატარება</a:t>
            </a:r>
            <a:endParaRPr lang="ka-GE" sz="2000" dirty="0"/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სასმელი </a:t>
            </a:r>
            <a:r>
              <a:rPr lang="ka-GE" sz="2000" dirty="0"/>
              <a:t>წყლის უვნებლობის პარამეტრებისა და ხარისხის საქართველოს კანონმდებლობით დადგენილ მოთხოვნებთან შესაბამისობის </a:t>
            </a:r>
            <a:r>
              <a:rPr lang="ka-GE" sz="2000" dirty="0" smtClean="0"/>
              <a:t>კონტროლი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762000" y="6086563"/>
            <a:ext cx="7467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569696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743" y="76200"/>
            <a:ext cx="8610600" cy="838200"/>
          </a:xfrm>
        </p:spPr>
        <p:txBody>
          <a:bodyPr>
            <a:normAutofit/>
          </a:bodyPr>
          <a:lstStyle/>
          <a:p>
            <a:r>
              <a:rPr lang="ka-GE" sz="3200" dirty="0"/>
              <a:t>ქიმიური უსაფრთხოება</a:t>
            </a:r>
            <a:endParaRPr lang="ka-G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4754563"/>
          </a:xfrm>
        </p:spPr>
        <p:txBody>
          <a:bodyPr>
            <a:normAutofit/>
          </a:bodyPr>
          <a:lstStyle/>
          <a:p>
            <a:r>
              <a:rPr lang="ka-GE" sz="2400" dirty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/>
              <a:t>სამინისტრო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/>
              <a:t>გარემოს დაცვისა და სოფლის მეურნეობის სამინისტრო</a:t>
            </a:r>
          </a:p>
          <a:p>
            <a:endParaRPr lang="ka-GE" sz="2000" dirty="0" smtClean="0"/>
          </a:p>
          <a:p>
            <a:endParaRPr lang="ka-GE" sz="2000" dirty="0"/>
          </a:p>
          <a:p>
            <a:r>
              <a:rPr lang="ka-GE" sz="2000" dirty="0" smtClean="0"/>
              <a:t>სამინისტრო </a:t>
            </a:r>
            <a:r>
              <a:rPr lang="ka-GE" sz="2000" dirty="0"/>
              <a:t>ადგენს ქიმიური ნივთიერებების კლასიფიკაციას, ტოქსიკურობისა და საშიშროების კლასებისადმი ქიმიური ნივთიერების  მიკუთვნების წესებს, შეფუთვისადმი, ნიშანდებისა და ეტიკეტირებისადმი მოთხოვნებს, ქიმიურ ნივთიერებასთან უსაფრთხო მოპყრობის შესახებ საინფორმაციო ფურცლის ფორმას და მასში შესატანი მონაცემების </a:t>
            </a:r>
            <a:r>
              <a:rPr lang="ka-GE" sz="2000" dirty="0" smtClean="0"/>
              <a:t>მოცულობას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762000" y="6019800"/>
            <a:ext cx="7467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2076653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1806</Words>
  <Application>Microsoft Office PowerPoint</Application>
  <PresentationFormat>On-screen Show (4:3)</PresentationFormat>
  <Paragraphs>246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IHR  National Legislation, Policy and Financing </vt:lpstr>
      <vt:lpstr>Policy</vt:lpstr>
      <vt:lpstr>საკანონმდებლო გარემო</vt:lpstr>
      <vt:lpstr>ეპიდემიებისა და პანდემიების მართვა</vt:lpstr>
      <vt:lpstr>ზოონოზური დაავადებების კონტროლი</vt:lpstr>
      <vt:lpstr>სურსათით გამოწვეული დაავადებების კონტროლი</vt:lpstr>
      <vt:lpstr>საზოგადოების ჯანმრთელობისათვის უსაფრთხო            გარემოს უზრუნველყოფა </vt:lpstr>
      <vt:lpstr>საზოგადოების ჯანმრთელობისათვის უსაფრთხო წყლის უზრუნველყოფა</vt:lpstr>
      <vt:lpstr>ქიმიური უსაფრთხოება</vt:lpstr>
      <vt:lpstr>სამოქალაქო უსაფრთხოების სფეროში ჩართული უწყებები</vt:lpstr>
      <vt:lpstr>საგანგებო დახმარების ფუნქციები</vt:lpstr>
      <vt:lpstr>სამინისტროს ფუნქციები სამოქალაქო უსაფრთხოების სფეროში</vt:lpstr>
      <vt:lpstr>საგანგებო სიტუაციების სამედიცინო უზრუნველყოფა</vt:lpstr>
      <vt:lpstr>სამედიცინო უზრუნველყოფა - ფუნქციების გადანაწილება</vt:lpstr>
      <vt:lpstr>სამედიცინო უზრუნველყოფა -  ოპერირების კონცეფცია</vt:lpstr>
      <vt:lpstr>სამედიცინო უზრუნველყოფა - ღონისძიებების ორგანიზება</vt:lpstr>
      <vt:lpstr>სამედიცინო უზრუნველყოფა - ღონისძიებების ორგანიზება</vt:lpstr>
      <vt:lpstr>სამედიცინო უზრუნველყოფის ძირითადი ღონისძიებები </vt:lpstr>
      <vt:lpstr>მხარდამჭერი უწყებების მონაწილეობა </vt:lpstr>
      <vt:lpstr>ეპიდზედამხედველობის ინტეგრირებული ეროვნული სისტემა</vt:lpstr>
      <vt:lpstr>ეპიდზედამხედველობის ინტეგრირებული ეროვნული სისტემა</vt:lpstr>
      <vt:lpstr>ეპიდზედამხედველობის ინტეგრირებულ ეროვნულ სისტემაში ჩართულ მხარეთა მოვალეობები</vt:lpstr>
      <vt:lpstr>დაავადებათა ზედამხედველობის ელექტრონული  ინტეგრირებული სისტემა </vt:lpstr>
      <vt:lpstr>ეპიდზედამხედველობის ინტეგრირებული სისტემა - საერთაშორისო შეტყობინება</vt:lpstr>
      <vt:lpstr>სამკურნალო საშუალებების რეგულირება</vt:lpstr>
      <vt:lpstr>ანტიმიკრობული სამკურნალო საშუალებების მოხმარება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IHR  National Legislation, Policy and Financing </dc:title>
  <dc:creator>Natia Nogaideli</dc:creator>
  <cp:lastModifiedBy>Natia Nogaideli</cp:lastModifiedBy>
  <cp:revision>44</cp:revision>
  <dcterms:created xsi:type="dcterms:W3CDTF">2006-08-16T00:00:00Z</dcterms:created>
  <dcterms:modified xsi:type="dcterms:W3CDTF">2019-06-05T16:18:11Z</dcterms:modified>
</cp:coreProperties>
</file>