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d97cb54-44e5-448f-a3d9-262d5e9b328d}">
          <p14:sldIdLst>
            <p14:sldId id="276"/>
            <p14:sldId id="277"/>
            <p14:sldId id="278"/>
            <p14:sldId id="279"/>
            <p14:sldId id="280"/>
            <p14:sldId id="281"/>
            <p14:sldId id="282"/>
            <p14:sldId id="284"/>
            <p14:sldId id="285"/>
            <p14:sldId id="286"/>
            <p14:sldId id="287"/>
            <p14:sldId id="288"/>
            <p14:sldId id="289"/>
            <p14:sldId id="291"/>
            <p14:sldId id="262"/>
            <p14:sldId id="290"/>
            <p14:sldId id="28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Garry"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72817" autoAdjust="0"/>
  </p:normalViewPr>
  <p:slideViewPr>
    <p:cSldViewPr snapToGrid="0">
      <p:cViewPr varScale="1">
        <p:scale>
          <a:sx n="79" d="100"/>
          <a:sy n="79" d="100"/>
        </p:scale>
        <p:origin x="762" y="90"/>
      </p:cViewPr>
      <p:guideLst/>
    </p:cSldViewPr>
  </p:slideViewPr>
  <p:outlineViewPr>
    <p:cViewPr>
      <p:scale>
        <a:sx n="33" d="100"/>
        <a:sy n="33" d="100"/>
      </p:scale>
      <p:origin x="0" y="-59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81B66-7944-478A-891A-65198F83D79C}"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9E1E2-8E14-4109-9DC8-8CBB5BB3746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9E1E2-8E14-4109-9DC8-8CBB5BB3746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
        <p:nvSpPr>
          <p:cNvPr id="2" name="Title 1"/>
          <p:cNvSpPr>
            <a:spLocks noGrp="1"/>
          </p:cNvSpPr>
          <p:nvPr>
            <p:ph type="ctrTitle"/>
          </p:nvPr>
        </p:nvSpPr>
        <p:spPr>
          <a:xfrm>
            <a:off x="2057400" y="1970925"/>
            <a:ext cx="4724400" cy="2086725"/>
          </a:xfrm>
          <a:noFill/>
          <a:ln>
            <a:noFill/>
          </a:ln>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800" i="1">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anose="02040503050406030204" pitchFamily="18" charset="0"/>
              </a:defRPr>
            </a:lvl1pPr>
            <a:lvl2pPr>
              <a:buNone/>
              <a:defRPr/>
            </a:lvl2pPr>
            <a:lvl3pPr>
              <a:buNone/>
              <a:defRPr/>
            </a:lvl3pPr>
            <a:lvl4pPr>
              <a:buNone/>
              <a:defRPr/>
            </a:lvl4pPr>
            <a:lvl5pPr>
              <a:buNone/>
              <a:defRPr/>
            </a:lvl5pPr>
          </a:lstStyle>
          <a:p>
            <a:pPr lvl="0"/>
            <a:r>
              <a:rPr lang="en-US" smtClean="0"/>
              <a:t>Click to edit Master text styles</a:t>
            </a:r>
            <a:endParaRPr lang="en-US"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15635"/>
            <a:ext cx="8229600" cy="141316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381000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41960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anose="020B0604020202020204" pitchFamily="34" charset="0"/>
              <a:buNone/>
              <a:defRPr sz="1000">
                <a:solidFill>
                  <a:schemeClr val="bg1"/>
                </a:solidFill>
              </a:defRPr>
            </a:lvl1pPr>
            <a:lvl2pPr>
              <a:buFont typeface="Arial" panose="020B0604020202020204" pitchFamily="34" charset="0"/>
              <a:buNone/>
              <a:defRPr sz="1600">
                <a:solidFill>
                  <a:schemeClr val="bg1"/>
                </a:solidFill>
              </a:defRPr>
            </a:lvl2pPr>
            <a:lvl3pPr>
              <a:buFont typeface="Arial" panose="020B0604020202020204" pitchFamily="34" charset="0"/>
              <a:buNone/>
              <a:defRPr sz="1400">
                <a:solidFill>
                  <a:schemeClr val="bg1"/>
                </a:solidFill>
              </a:defRPr>
            </a:lvl3pPr>
            <a:lvl4pPr>
              <a:buFont typeface="Arial" panose="020B0604020202020204" pitchFamily="34" charset="0"/>
              <a:buNone/>
              <a:defRPr sz="1200">
                <a:solidFill>
                  <a:schemeClr val="bg1"/>
                </a:solidFill>
              </a:defRPr>
            </a:lvl4pPr>
            <a:lvl5pPr>
              <a:buFont typeface="Arial" panose="020B0604020202020204" pitchFamily="34" charset="0"/>
              <a:buNone/>
              <a:defRPr sz="1200">
                <a:solidFill>
                  <a:schemeClr val="bg1"/>
                </a:solidFill>
              </a:defRPr>
            </a:lvl5pPr>
          </a:lstStyle>
          <a:p>
            <a:pPr lvl="0"/>
            <a:r>
              <a:rPr lang="en-US" smtClean="0"/>
              <a:t>Click to edit Master text styles</a:t>
            </a:r>
            <a:endParaRPr lang="en-US" smtClean="0"/>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anose="020B0604020202020204" pitchFamily="34" charset="0"/>
              <a:buNone/>
              <a:defRPr/>
            </a:lvl1pPr>
          </a:lstStyle>
          <a:p>
            <a:r>
              <a:rPr lang="en-US" smtClean="0"/>
              <a:t>Click icon to add picture</a:t>
            </a:r>
            <a:endParaRPr lang="en-US" dirty="0"/>
          </a:p>
        </p:txBody>
      </p:sp>
      <p:sp>
        <p:nvSpPr>
          <p:cNvPr id="7"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1"/>
          </p:nvPr>
        </p:nvSpPr>
        <p:spPr>
          <a:xfrm>
            <a:off x="4356652" y="1447800"/>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userDrawn="1"/>
        </p:nvPicPr>
        <p:blipFill>
          <a:blip r:embed="rId3"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
          </p:nvPr>
        </p:nvSpPr>
        <p:spPr>
          <a:xfrm>
            <a:off x="457200" y="1447800"/>
            <a:ext cx="8229600" cy="4419601"/>
          </a:xfrm>
        </p:spPr>
        <p:txBody>
          <a:bodyPr/>
          <a:lstStyle>
            <a:lvl1pPr>
              <a:defRPr>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userDrawn="1"/>
        </p:nvPicPr>
        <p:blipFill>
          <a:blip r:embed="rId3" cstate="print"/>
          <a:stretch>
            <a:fillRect/>
          </a:stretch>
        </p:blipFill>
        <p:spPr>
          <a:xfrm>
            <a:off x="8241223" y="6224155"/>
            <a:ext cx="438652" cy="432955"/>
          </a:xfrm>
          <a:prstGeom prst="rect">
            <a:avLst/>
          </a:prstGeom>
        </p:spPr>
      </p:pic>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8" name="Content Placeholder 2"/>
          <p:cNvSpPr>
            <a:spLocks noGrp="1"/>
          </p:cNvSpPr>
          <p:nvPr>
            <p:ph idx="1"/>
          </p:nvPr>
        </p:nvSpPr>
        <p:spPr>
          <a:xfrm>
            <a:off x="4572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9" name="Content Placeholder 2"/>
          <p:cNvSpPr>
            <a:spLocks noGrp="1"/>
          </p:cNvSpPr>
          <p:nvPr>
            <p:ph idx="10"/>
          </p:nvPr>
        </p:nvSpPr>
        <p:spPr>
          <a:xfrm>
            <a:off x="47244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anose="020B0604020202020204" pitchFamily="34" charset="0"/>
              <a:buNone/>
              <a:defRPr>
                <a:solidFill>
                  <a:schemeClr val="bg1"/>
                </a:solidFill>
              </a:defRPr>
            </a:lvl1pPr>
          </a:lstStyle>
          <a:p>
            <a:r>
              <a:rPr lang="en-US" smtClean="0"/>
              <a:t>Click icon to add picture</a:t>
            </a:r>
            <a:endParaRPr lang="en-US"/>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1"/>
          </p:nvPr>
        </p:nvSpPr>
        <p:spPr>
          <a:xfrm>
            <a:off x="457200" y="1447800"/>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5" name="Content Placeholder 2"/>
          <p:cNvSpPr>
            <a:spLocks noGrp="1"/>
          </p:cNvSpPr>
          <p:nvPr>
            <p:ph idx="1"/>
          </p:nvPr>
        </p:nvSpPr>
        <p:spPr>
          <a:xfrm>
            <a:off x="457200" y="1447800"/>
            <a:ext cx="82296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
          </p:nvPr>
        </p:nvSpPr>
        <p:spPr>
          <a:xfrm>
            <a:off x="4572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Content Placeholder 2"/>
          <p:cNvSpPr>
            <a:spLocks noGrp="1"/>
          </p:cNvSpPr>
          <p:nvPr>
            <p:ph idx="10"/>
          </p:nvPr>
        </p:nvSpPr>
        <p:spPr>
          <a:xfrm>
            <a:off x="4724400" y="1447800"/>
            <a:ext cx="393192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pic>
        <p:nvPicPr>
          <p:cNvPr id="7" name="Content Placeholder 8" descr="circle_diag.png"/>
          <p:cNvPicPr>
            <a:picLocks noChangeAspect="1"/>
          </p:cNvPicPr>
          <p:nvPr userDrawn="1"/>
        </p:nvPicPr>
        <p:blipFill>
          <a:blip r:embed="rId3"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0"/>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anose="020B0604020202020204" pitchFamily="34" charset="0"/>
              <a:buNone/>
              <a:defRPr>
                <a:solidFill>
                  <a:schemeClr val="tx1"/>
                </a:solidFill>
              </a:defRPr>
            </a:lvl1pPr>
          </a:lstStyle>
          <a:p>
            <a:r>
              <a:rPr lang="en-US" smtClean="0"/>
              <a:t>Click icon to add picture</a:t>
            </a: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800" i="1">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Cambria" panose="02040503050406030204" pitchFamily="18" charset="0"/>
              </a:defRPr>
            </a:lvl1pPr>
            <a:lvl2pPr>
              <a:buNone/>
              <a:defRPr/>
            </a:lvl2pPr>
            <a:lvl3pPr>
              <a:buNone/>
              <a:defRPr/>
            </a:lvl3pPr>
            <a:lvl4pPr>
              <a:buNone/>
              <a:defRPr/>
            </a:lvl4pPr>
            <a:lvl5pPr>
              <a:buNone/>
              <a:defRPr/>
            </a:lvl5pPr>
          </a:lstStyle>
          <a:p>
            <a:pPr lvl="0"/>
            <a:r>
              <a:rPr lang="en-US" smtClean="0"/>
              <a:t>Click to edit Master text styles</a:t>
            </a:r>
            <a:endParaRPr lang="en-US" smtClean="0"/>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
          </p:nvPr>
        </p:nvSpPr>
        <p:spPr>
          <a:xfrm>
            <a:off x="457200" y="1447800"/>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Content Placeholder 2"/>
          <p:cNvSpPr>
            <a:spLocks noGrp="1"/>
          </p:cNvSpPr>
          <p:nvPr>
            <p:ph idx="10"/>
          </p:nvPr>
        </p:nvSpPr>
        <p:spPr>
          <a:xfrm>
            <a:off x="4724400" y="1447800"/>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Circle Graphic">
    <p:spTree>
      <p:nvGrpSpPr>
        <p:cNvPr id="1" name=""/>
        <p:cNvGrpSpPr/>
        <p:nvPr/>
      </p:nvGrpSpPr>
      <p:grpSpPr>
        <a:xfrm>
          <a:off x="0" y="0"/>
          <a:ext cx="0" cy="0"/>
          <a:chOff x="0" y="0"/>
          <a:chExt cx="0" cy="0"/>
        </a:xfrm>
      </p:grpSpPr>
      <p:grpSp>
        <p:nvGrpSpPr>
          <p:cNvPr id="19" name="Group 18"/>
          <p:cNvGrpSpPr/>
          <p:nvPr userDrawn="1"/>
        </p:nvGrpSpPr>
        <p:grpSpPr>
          <a:xfrm>
            <a:off x="5173559" y="1807778"/>
            <a:ext cx="3389743"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2"/>
          <p:cNvSpPr>
            <a:spLocks noGrp="1"/>
          </p:cNvSpPr>
          <p:nvPr userDrawn="1">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anose="020B0604020202020204" pitchFamily="34" charset="0"/>
              <a:buNone/>
              <a:defRPr sz="1400" b="1">
                <a:solidFill>
                  <a:schemeClr val="tx1"/>
                </a:solidFill>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US" smtClean="0"/>
              <a:t>Click to edit Master text styles</a:t>
            </a:r>
            <a:endParaRPr lang="en-US" smtClean="0"/>
          </a:p>
        </p:txBody>
      </p:sp>
      <p:sp>
        <p:nvSpPr>
          <p:cNvPr id="17" name="Text Placeholder 12"/>
          <p:cNvSpPr>
            <a:spLocks noGrp="1"/>
          </p:cNvSpPr>
          <p:nvPr userDrawn="1">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anose="020B0604020202020204" pitchFamily="34" charset="0"/>
              <a:buNone/>
              <a:defRPr sz="1400" b="1">
                <a:solidFill>
                  <a:schemeClr val="tx1"/>
                </a:solidFill>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US" smtClean="0"/>
              <a:t>Click to edit Master text styles</a:t>
            </a:r>
            <a:endParaRPr lang="en-US" smtClean="0"/>
          </a:p>
        </p:txBody>
      </p:sp>
      <p:sp>
        <p:nvSpPr>
          <p:cNvPr id="16" name="Text Placeholder 12"/>
          <p:cNvSpPr>
            <a:spLocks noGrp="1"/>
          </p:cNvSpPr>
          <p:nvPr userDrawn="1">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anose="020B0604020202020204" pitchFamily="34" charset="0"/>
              <a:buNone/>
              <a:defRPr sz="1400" b="1">
                <a:solidFill>
                  <a:schemeClr val="tx1"/>
                </a:solidFill>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US" smtClean="0"/>
              <a:t>Click to edit Master text styles</a:t>
            </a:r>
            <a:endParaRPr lang="en-US" smtClean="0"/>
          </a:p>
        </p:txBody>
      </p:sp>
      <p:sp>
        <p:nvSpPr>
          <p:cNvPr id="13" name="Text Placeholder 12"/>
          <p:cNvSpPr>
            <a:spLocks noGrp="1"/>
          </p:cNvSpPr>
          <p:nvPr userDrawn="1">
            <p:ph type="body" sz="quarter" idx="10"/>
          </p:nvPr>
        </p:nvSpPr>
        <p:spPr>
          <a:xfrm>
            <a:off x="6307517" y="3374920"/>
            <a:ext cx="1066800" cy="269544"/>
          </a:xfrm>
        </p:spPr>
        <p:txBody>
          <a:bodyPr anchor="ctr">
            <a:noAutofit/>
          </a:bodyPr>
          <a:lstStyle>
            <a:lvl1pPr marL="0" indent="0" algn="ctr">
              <a:spcBef>
                <a:spcPts val="0"/>
              </a:spcBef>
              <a:buFont typeface="Arial" panose="020B0604020202020204" pitchFamily="34" charset="0"/>
              <a:buNone/>
              <a:defRPr sz="1400" b="1">
                <a:solidFill>
                  <a:schemeClr val="tx1"/>
                </a:solidFill>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US" smtClean="0"/>
              <a:t>Click to edit Master text styles</a:t>
            </a:r>
            <a:endParaRPr lang="en-US" smtClean="0"/>
          </a:p>
        </p:txBody>
      </p:sp>
      <p:sp>
        <p:nvSpPr>
          <p:cNvPr id="2" name="Title 1"/>
          <p:cNvSpPr>
            <a:spLocks noGrp="1"/>
          </p:cNvSpPr>
          <p:nvPr userDrawn="1">
            <p:ph type="title"/>
          </p:nvPr>
        </p:nvSpPr>
        <p:spPr/>
        <p:txBody>
          <a:bodyPr/>
          <a:lstStyle/>
          <a:p>
            <a:r>
              <a:rPr lang="en-US" smtClean="0"/>
              <a:t>Click to edit Master title style</a:t>
            </a:r>
            <a:endParaRPr lang="en-US"/>
          </a:p>
        </p:txBody>
      </p:sp>
      <p:sp>
        <p:nvSpPr>
          <p:cNvPr id="8" name="Slide Number Placeholder 2"/>
          <p:cNvSpPr>
            <a:spLocks noGrp="1"/>
          </p:cNvSpPr>
          <p:nvPr userDrawn="1">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20"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pic>
        <p:nvPicPr>
          <p:cNvPr id="15" name="Content Placeholder 8" descr="circle_diag.png"/>
          <p:cNvPicPr>
            <a:picLocks noChangeAspect="1"/>
          </p:cNvPicPr>
          <p:nvPr userDrawn="1"/>
        </p:nvPicPr>
        <p:blipFill>
          <a:blip r:embed="rId2" cstate="print"/>
          <a:stretch>
            <a:fillRect/>
          </a:stretch>
        </p:blipFill>
        <p:spPr>
          <a:xfrm>
            <a:off x="4724400" y="1600200"/>
            <a:ext cx="4267200" cy="3953636"/>
          </a:xfrm>
          <a:prstGeom prst="rect">
            <a:avLst/>
          </a:prstGeom>
          <a:ln>
            <a:noFill/>
          </a:ln>
        </p:spPr>
      </p:pic>
      <p:sp>
        <p:nvSpPr>
          <p:cNvPr id="7" name="Content Placeholder 2"/>
          <p:cNvSpPr>
            <a:spLocks noGrp="1"/>
          </p:cNvSpPr>
          <p:nvPr>
            <p:ph idx="1"/>
          </p:nvPr>
        </p:nvSpPr>
        <p:spPr>
          <a:xfrm>
            <a:off x="457200" y="1447800"/>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anose="020B0604020202020204" pitchFamily="34" charset="0"/>
              <a:buNone/>
              <a:defRPr>
                <a:solidFill>
                  <a:schemeClr val="tx1"/>
                </a:solidFill>
              </a:defRPr>
            </a:lvl1p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Pictu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pic>
        <p:nvPicPr>
          <p:cNvPr id="6" name="Picture 5"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anose="020B0604020202020204" pitchFamily="34" charset="0"/>
              <a:buNone/>
              <a:defRPr>
                <a:solidFill>
                  <a:schemeClr val="tx1"/>
                </a:solidFill>
              </a:defRPr>
            </a:lvl1p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anose="020B0604020202020204" pitchFamily="34" charset="0"/>
              <a:buNone/>
              <a:defRPr/>
            </a:lvl1pPr>
          </a:lstStyle>
          <a:p>
            <a:r>
              <a:rPr lang="en-US" smtClean="0"/>
              <a:t>Click icon to add picture</a:t>
            </a:r>
            <a:endParaRPr lang="en-US" dirty="0"/>
          </a:p>
        </p:txBody>
      </p:sp>
      <p:sp>
        <p:nvSpPr>
          <p:cNvPr id="10"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
        <p:nvSpPr>
          <p:cNvPr id="6" name="Content Placeholder 2"/>
          <p:cNvSpPr>
            <a:spLocks noGrp="1"/>
          </p:cNvSpPr>
          <p:nvPr>
            <p:ph idx="11"/>
          </p:nvPr>
        </p:nvSpPr>
        <p:spPr>
          <a:xfrm>
            <a:off x="3886200" y="1447800"/>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a:xfrm>
            <a:off x="5715000" y="6305550"/>
            <a:ext cx="2895600" cy="476250"/>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9" name="Content Placeholder 18"/>
          <p:cNvSpPr>
            <a:spLocks noGrp="1"/>
          </p:cNvSpPr>
          <p:nvPr>
            <p:ph sz="quarter" idx="12"/>
          </p:nvPr>
        </p:nvSpPr>
        <p:spPr>
          <a:xfrm>
            <a:off x="6553200" y="4876800"/>
            <a:ext cx="2133600" cy="457200"/>
          </a:xfrm>
        </p:spPr>
        <p:txBody>
          <a:bodyPr anchor="ctr">
            <a:noAutofit/>
          </a:bodyPr>
          <a:lstStyle>
            <a:lvl1pPr marL="0" indent="0">
              <a:spcBef>
                <a:spcPts val="0"/>
              </a:spcBef>
              <a:buNone/>
              <a:defRPr sz="1600" b="1">
                <a:solidFill>
                  <a:schemeClr val="bg1"/>
                </a:solidFill>
                <a:latin typeface="Cambria" panose="02040503050406030204" pitchFamily="18" charset="0"/>
              </a:defRPr>
            </a:lvl1pPr>
            <a:lvl2pPr>
              <a:buNone/>
              <a:defRPr/>
            </a:lvl2pPr>
            <a:lvl3pPr>
              <a:buNone/>
              <a:defRPr/>
            </a:lvl3pPr>
            <a:lvl4pPr>
              <a:buNone/>
              <a:defRPr/>
            </a:lvl4pPr>
            <a:lvl5pPr>
              <a:buNone/>
              <a:defRPr/>
            </a:lvl5pPr>
          </a:lstStyle>
          <a:p>
            <a:pPr lvl="0"/>
            <a:r>
              <a:rPr lang="en-US" smtClean="0"/>
              <a:t>Click to edit Master text styles</a:t>
            </a:r>
            <a:endParaRPr lang="en-US" smtClean="0"/>
          </a:p>
        </p:txBody>
      </p:sp>
      <p:pic>
        <p:nvPicPr>
          <p:cNvPr id="9" name="Picture 8"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5"/>
            <a:ext cx="4724400" cy="2086725"/>
          </a:xfrm>
          <a:noFill/>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800" i="1">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endParaRPr lang="en-US" smtClean="0"/>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Cambria" panose="02040503050406030204" pitchFamily="18" charset="0"/>
              </a:defRPr>
            </a:lvl1pPr>
            <a:lvl2pPr>
              <a:buNone/>
              <a:defRPr/>
            </a:lvl2pPr>
            <a:lvl3pPr>
              <a:buNone/>
              <a:defRPr/>
            </a:lvl3pPr>
            <a:lvl4pPr>
              <a:buNone/>
              <a:defRPr/>
            </a:lvl4pPr>
            <a:lvl5pPr>
              <a:buNone/>
              <a:defRPr/>
            </a:lvl5pPr>
          </a:lstStyle>
          <a:p>
            <a:pPr lvl="0"/>
            <a:r>
              <a:rPr lang="en-US" smtClean="0"/>
              <a:t>Click to edit Master text styles</a:t>
            </a:r>
            <a:endParaRPr lang="en-US" smtClean="0"/>
          </a:p>
        </p:txBody>
      </p:sp>
      <p:pic>
        <p:nvPicPr>
          <p:cNvPr id="8" name="Picture 7" descr="IHI_Reverse_logo.png"/>
          <p:cNvPicPr>
            <a:picLocks noChangeAspect="1"/>
          </p:cNvPicPr>
          <p:nvPr userDrawn="1"/>
        </p:nvPicPr>
        <p:blipFill>
          <a:blip r:embed="rId3" cstate="print"/>
          <a:stretch>
            <a:fillRect/>
          </a:stretch>
        </p:blipFill>
        <p:spPr>
          <a:xfrm>
            <a:off x="533400" y="381000"/>
            <a:ext cx="2144835" cy="78213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Subtitl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tx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userDrawn="1"/>
        </p:nvPicPr>
        <p:blipFill>
          <a:blip r:embed="rId2" cstate="print"/>
          <a:stretch>
            <a:fillRect/>
          </a:stretch>
        </p:blipFill>
        <p:spPr>
          <a:xfrm>
            <a:off x="8241223" y="6224155"/>
            <a:ext cx="438652" cy="4329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41960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10.png"/><Relationship Id="rId28" Type="http://schemas.openxmlformats.org/officeDocument/2006/relationships/image" Target="../media/image5.png"/><Relationship Id="rId27" Type="http://schemas.openxmlformats.org/officeDocument/2006/relationships/image" Target="../media/image9.jpe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pic>
        <p:nvPicPr>
          <p:cNvPr id="8" name="Picture 7" descr="IHI_Symbol.png"/>
          <p:cNvPicPr>
            <a:picLocks noChangeAspect="1"/>
          </p:cNvPicPr>
          <p:nvPr userDrawn="1"/>
        </p:nvPicPr>
        <p:blipFill>
          <a:blip r:embed="rId28" cstate="print"/>
          <a:stretch>
            <a:fillRect/>
          </a:stretch>
        </p:blipFill>
        <p:spPr>
          <a:xfrm>
            <a:off x="8241223" y="6224155"/>
            <a:ext cx="438652" cy="432955"/>
          </a:xfrm>
          <a:prstGeom prst="rect">
            <a:avLst/>
          </a:prstGeom>
        </p:spPr>
      </p:pic>
      <p:cxnSp>
        <p:nvCxnSpPr>
          <p:cNvPr id="10" name="Straight Connector 9"/>
          <p:cNvCxnSpPr/>
          <p:nvPr userDrawn="1"/>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anose="020B0604020202020204" pitchFamily="34" charset="0"/>
                <a:cs typeface="Arial" panose="020B0604020202020204" pitchFamily="34" charset="0"/>
              </a:defRPr>
            </a:lvl1pPr>
          </a:lstStyle>
          <a:p>
            <a:fld id="{144970FF-6123-42CA-A003-B0DD987502E2}" type="slidenum">
              <a:rPr lang="en-US" smtClean="0">
                <a:solidFill>
                  <a:srgbClr val="8C9BA3"/>
                </a:solidFill>
              </a:rPr>
            </a:fld>
            <a:endParaRPr lang="en-US" dirty="0">
              <a:solidFill>
                <a:srgbClr val="8C9BA3"/>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hdr="0" ftr="0" dt="0"/>
  <p:txStyles>
    <p:titleStyle>
      <a:lvl1pPr algn="l" defTabSz="914400" rtl="0" eaLnBrk="1" latinLnBrk="0" hangingPunct="1">
        <a:spcBef>
          <a:spcPct val="0"/>
        </a:spcBef>
        <a:buNone/>
        <a:defRPr sz="4000" b="0" kern="1200">
          <a:solidFill>
            <a:srgbClr val="009EC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9CD4E4"/>
        </a:buClr>
        <a:buSzPct val="85000"/>
        <a:buFontTx/>
        <a:buBlip>
          <a:blip r:embed="rId29"/>
        </a:buBlip>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9CD4E4"/>
        </a:buClr>
        <a:buSzPct val="8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9CD4E4"/>
        </a:buClr>
        <a:buSzPct val="8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CD4E4"/>
        </a:buClr>
        <a:buSzPct val="8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9CD4E4"/>
        </a:buClr>
        <a:buSzPct val="8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Рисунок 3"/>
          <p:cNvPicPr>
            <a:picLocks noChangeAspect="1"/>
          </p:cNvPicPr>
          <p:nvPr>
            <p:ph sz="quarter" idx="12"/>
          </p:nvPr>
        </p:nvPicPr>
        <p:blipFill>
          <a:blip r:embed="rId1">
            <a:extLst>
              <a:ext uri="{28A0092B-C50C-407E-A947-70E740481C1C}">
                <a14:useLocalDpi xmlns:a14="http://schemas.microsoft.com/office/drawing/2010/main" val="0"/>
              </a:ext>
            </a:extLst>
          </a:blip>
          <a:stretch>
            <a:fillRect/>
          </a:stretch>
        </p:blipFill>
        <p:spPr>
          <a:xfrm>
            <a:off x="231140" y="12065"/>
            <a:ext cx="2700655" cy="2559685"/>
          </a:xfrm>
          <a:prstGeom prst="ellipse">
            <a:avLst/>
          </a:prstGeom>
          <a:ln>
            <a:noFill/>
          </a:ln>
          <a:effectLst>
            <a:softEdge rad="112500"/>
          </a:effectLst>
        </p:spPr>
      </p:pic>
      <p:sp>
        <p:nvSpPr>
          <p:cNvPr id="21" name="Text Box 20"/>
          <p:cNvSpPr txBox="1"/>
          <p:nvPr/>
        </p:nvSpPr>
        <p:spPr>
          <a:xfrm>
            <a:off x="7318375" y="6374765"/>
            <a:ext cx="2527935" cy="337185"/>
          </a:xfrm>
          <a:prstGeom prst="rect">
            <a:avLst/>
          </a:prstGeom>
          <a:noFill/>
        </p:spPr>
        <p:txBody>
          <a:bodyPr wrap="square" rtlCol="0">
            <a:spAutoFit/>
          </a:bodyPr>
          <a:p>
            <a:pPr indent="0">
              <a:spcBef>
                <a:spcPts val="575"/>
              </a:spcBef>
              <a:buNone/>
            </a:pPr>
            <a:r>
              <a:rPr lang="" altLang="en-US" sz="1600" dirty="0" err="1" smtClean="0">
                <a:solidFill>
                  <a:schemeClr val="bg1"/>
                </a:solidFill>
              </a:rPr>
              <a:t>10/07/2019</a:t>
            </a:r>
            <a:endParaRPr lang="" altLang="en-US" sz="1600" dirty="0" err="1" smtClean="0">
              <a:solidFill>
                <a:schemeClr val="bg1"/>
              </a:solidFill>
            </a:endParaRPr>
          </a:p>
        </p:txBody>
      </p:sp>
      <p:sp>
        <p:nvSpPr>
          <p:cNvPr id="22" name="Text Box 21"/>
          <p:cNvSpPr txBox="1"/>
          <p:nvPr/>
        </p:nvSpPr>
        <p:spPr>
          <a:xfrm>
            <a:off x="538480" y="3260090"/>
            <a:ext cx="8067675" cy="706755"/>
          </a:xfrm>
          <a:prstGeom prst="rect">
            <a:avLst/>
          </a:prstGeom>
          <a:noFill/>
        </p:spPr>
        <p:txBody>
          <a:bodyPr wrap="square" rtlCol="0">
            <a:spAutoFit/>
          </a:bodyPr>
          <a:p>
            <a:pPr indent="0">
              <a:spcBef>
                <a:spcPts val="575"/>
              </a:spcBef>
              <a:buNone/>
            </a:pPr>
            <a:r>
              <a:rPr lang="" altLang="en-US" sz="200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ylfaen" panose="010A0502050306030303" charset="0"/>
                <a:cs typeface="Sylfaen" panose="010A0502050306030303" charset="0"/>
              </a:rPr>
              <a:t> </a:t>
            </a:r>
            <a:r>
              <a:rPr lang="en-US" sz="2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ylfaen" panose="010A0502050306030303" charset="0"/>
                <a:cs typeface="Sylfaen" panose="010A0502050306030303" charset="0"/>
                <a:sym typeface="+mn-ea"/>
              </a:rPr>
              <a:t>საქართველოში პირველადი ჯანდაცვის როლი, არსებული მდგომარეობა და სამომავლო ხედვა</a:t>
            </a:r>
            <a:endParaRPr lang="en-US" altLang="en-US" sz="2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Sylfaen" panose="010A0502050306030303" charset="0"/>
              <a:cs typeface="Sylfaen" panose="010A0502050306030303" charset="0"/>
              <a:sym typeface="+mn-ea"/>
            </a:endParaRPr>
          </a:p>
        </p:txBody>
      </p:sp>
      <p:sp>
        <p:nvSpPr>
          <p:cNvPr id="23" name="Text Box 22"/>
          <p:cNvSpPr txBox="1"/>
          <p:nvPr/>
        </p:nvSpPr>
        <p:spPr>
          <a:xfrm>
            <a:off x="2931795" y="502920"/>
            <a:ext cx="6109335" cy="1322070"/>
          </a:xfrm>
          <a:prstGeom prst="rect">
            <a:avLst/>
          </a:prstGeom>
          <a:noFill/>
        </p:spPr>
        <p:txBody>
          <a:bodyPr wrap="square" rtlCol="0" anchor="t">
            <a:spAutoFit/>
          </a:bodyPr>
          <a:p>
            <a:pPr indent="0">
              <a:spcBef>
                <a:spcPts val="575"/>
              </a:spcBef>
              <a:buNone/>
            </a:pPr>
            <a:r>
              <a:rPr lang="en-US" sz="2000" b="1" dirty="0" smtClean="0">
                <a:solidFill>
                  <a:schemeClr val="bg1"/>
                </a:solidFill>
                <a:sym typeface="+mn-ea"/>
              </a:rPr>
              <a:t> </a:t>
            </a:r>
            <a:br>
              <a:rPr lang="ru-RU" sz="2000" b="1" dirty="0" smtClean="0">
                <a:solidFill>
                  <a:schemeClr val="bg1"/>
                </a:solidFill>
                <a:sym typeface="+mn-ea"/>
              </a:rPr>
            </a:br>
            <a:r>
              <a:rPr lang="en-US" sz="2000" b="1" dirty="0" smtClean="0">
                <a:solidFill>
                  <a:schemeClr val="bg1"/>
                </a:solidFill>
                <a:latin typeface="Sylfaen" panose="010A0502050306030303" charset="0"/>
                <a:cs typeface="Sylfaen" panose="010A0502050306030303" charset="0"/>
                <a:sym typeface="+mn-ea"/>
              </a:rPr>
              <a:t>სამაგისტრო პროექტის ანგარიში წარდგენილია ილიას სახელმწიფო უნივერსიტეტის ბიზნესის სკოლაში</a:t>
            </a:r>
            <a:endParaRPr lang="en-US" sz="2000" b="1" dirty="0" smtClean="0">
              <a:solidFill>
                <a:schemeClr val="bg1"/>
              </a:solidFill>
              <a:latin typeface="Sylfaen" panose="010A0502050306030303" charset="0"/>
              <a:cs typeface="Sylfaen" panose="010A0502050306030303" charset="0"/>
              <a:sym typeface="+mn-ea"/>
            </a:endParaRPr>
          </a:p>
        </p:txBody>
      </p:sp>
      <p:sp>
        <p:nvSpPr>
          <p:cNvPr id="24" name="Text Box 23"/>
          <p:cNvSpPr txBox="1"/>
          <p:nvPr/>
        </p:nvSpPr>
        <p:spPr>
          <a:xfrm>
            <a:off x="572770" y="5154295"/>
            <a:ext cx="5391785" cy="1069340"/>
          </a:xfrm>
          <a:prstGeom prst="rect">
            <a:avLst/>
          </a:prstGeom>
          <a:noFill/>
        </p:spPr>
        <p:txBody>
          <a:bodyPr wrap="square" rtlCol="0" anchor="t">
            <a:spAutoFit/>
          </a:bodyPr>
          <a:p>
            <a:pPr indent="0">
              <a:spcBef>
                <a:spcPts val="575"/>
              </a:spcBef>
              <a:buNone/>
            </a:pPr>
            <a:endParaRPr lang="en-US" dirty="0" smtClean="0">
              <a:solidFill>
                <a:schemeClr val="bg1"/>
              </a:solidFill>
              <a:latin typeface="Sylfaen" panose="010A0502050306030303" charset="0"/>
              <a:cs typeface="Sylfaen" panose="010A0502050306030303" charset="0"/>
              <a:sym typeface="+mn-ea"/>
            </a:endParaRPr>
          </a:p>
          <a:p>
            <a:pPr indent="0" algn="l">
              <a:spcBef>
                <a:spcPts val="575"/>
              </a:spcBef>
              <a:buNone/>
            </a:pPr>
            <a:r>
              <a:rPr lang="" altLang="en-US" b="1" dirty="0" smtClean="0">
                <a:solidFill>
                  <a:schemeClr val="bg1"/>
                </a:solidFill>
                <a:latin typeface="Sylfaen" panose="010A0502050306030303" charset="0"/>
                <a:cs typeface="Sylfaen" panose="010A0502050306030303" charset="0"/>
                <a:sym typeface="+mn-ea"/>
              </a:rPr>
              <a:t>პროექტის ხელმძღვანელი </a:t>
            </a:r>
            <a:r>
              <a:rPr lang="" altLang="en-US" dirty="0" smtClean="0">
                <a:solidFill>
                  <a:schemeClr val="bg1"/>
                </a:solidFill>
                <a:latin typeface="Sylfaen" panose="010A0502050306030303" charset="0"/>
                <a:cs typeface="Sylfaen" panose="010A0502050306030303" charset="0"/>
                <a:sym typeface="+mn-ea"/>
              </a:rPr>
              <a:t>:</a:t>
            </a:r>
            <a:endParaRPr lang="" altLang="en-US" dirty="0" smtClean="0">
              <a:solidFill>
                <a:schemeClr val="bg1"/>
              </a:solidFill>
              <a:latin typeface="Sylfaen" panose="010A0502050306030303" charset="0"/>
              <a:cs typeface="Sylfaen" panose="010A0502050306030303" charset="0"/>
              <a:sym typeface="+mn-ea"/>
            </a:endParaRPr>
          </a:p>
          <a:p>
            <a:pPr indent="0" algn="l">
              <a:spcBef>
                <a:spcPts val="575"/>
              </a:spcBef>
              <a:buNone/>
            </a:pPr>
            <a:r>
              <a:rPr lang="" altLang="en-US" dirty="0" smtClean="0">
                <a:solidFill>
                  <a:schemeClr val="bg1"/>
                </a:solidFill>
                <a:latin typeface="Sylfaen" panose="010A0502050306030303" charset="0"/>
                <a:cs typeface="Sylfaen" panose="010A0502050306030303" charset="0"/>
                <a:sym typeface="+mn-ea"/>
              </a:rPr>
              <a:t>                                     ქეთევან გოგონაშვილი</a:t>
            </a:r>
            <a:endParaRPr lang="" altLang="en-US" dirty="0" smtClean="0">
              <a:solidFill>
                <a:schemeClr val="bg1"/>
              </a:solidFill>
              <a:latin typeface="Sylfaen" panose="010A0502050306030303" charset="0"/>
              <a:cs typeface="Sylfaen" panose="010A0502050306030303" charset="0"/>
              <a:sym typeface="+mn-ea"/>
            </a:endParaRPr>
          </a:p>
        </p:txBody>
      </p:sp>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 y="1447800"/>
            <a:ext cx="4244340" cy="4419600"/>
          </a:xfrm>
        </p:spPr>
        <p:txBody>
          <a:bodyPr>
            <a:normAutofit lnSpcReduction="10000"/>
          </a:bodyPr>
          <a:lstStyle/>
          <a:p>
            <a:pPr algn="just">
              <a:buNone/>
            </a:pPr>
            <a:r>
              <a:rPr lang="en-US" sz="2400" dirty="0" smtClean="0">
                <a:latin typeface="Sylfaen" panose="010A0502050306030303" charset="0"/>
                <a:cs typeface="Sylfaen" panose="010A0502050306030303" charset="0"/>
              </a:rPr>
              <a:t> </a:t>
            </a: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საქართველოში არსებული</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 alt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ს</a:t>
            </a: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ტატისტიკური მონაცემები</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გვიჩვენებს, რომ პირველად</a:t>
            </a:r>
            <a:r>
              <a:rPr lang="" alt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ი</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ჯანდაცვა წარმოადგენს ერ</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–ერთ ყველაზე არაპოპულა</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ულ სფეროს, რაც თავის მხრ</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ვ ზრდის ჰოსპიტალურ მიმ</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რთვიანობას და ამცირებს ხ</a:t>
            </a:r>
            <a:endPar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endParaRPr>
          </a:p>
          <a:p>
            <a:pPr algn="just">
              <a:buNone/>
            </a:pPr>
            <a:r>
              <a:rPr lang="en-US" sz="2400" i="1" dirty="0" smtClean="0">
                <a:effectLst>
                  <a:outerShdw blurRad="38100" dist="38100" dir="2700000" algn="tl">
                    <a:srgbClr val="000000">
                      <a:alpha val="43137"/>
                    </a:srgbClr>
                  </a:outerShdw>
                </a:effectLst>
                <a:latin typeface="Sylfaen" panose="010A0502050306030303" charset="0"/>
                <a:cs typeface="Sylfaen" panose="010A0502050306030303" charset="0"/>
              </a:rPr>
              <a:t>ჯთეფექტურობას.</a:t>
            </a:r>
            <a:r>
              <a:rPr lang="en-US" sz="2400" dirty="0" smtClean="0">
                <a:latin typeface="Sylfaen" panose="010A0502050306030303" charset="0"/>
                <a:cs typeface="Sylfaen" panose="010A0502050306030303" charset="0"/>
              </a:rPr>
              <a:t> </a:t>
            </a:r>
            <a:endParaRPr lang="ru-RU" sz="2400" dirty="0">
              <a:latin typeface="Sylfaen" panose="010A0502050306030303" charset="0"/>
              <a:cs typeface="Sylfaen" panose="010A0502050306030303" charset="0"/>
            </a:endParaRPr>
          </a:p>
        </p:txBody>
      </p:sp>
      <p:pic>
        <p:nvPicPr>
          <p:cNvPr id="2" name="Content Placeholder 1" descr="22332"/>
          <p:cNvPicPr>
            <a:picLocks noChangeAspect="1"/>
          </p:cNvPicPr>
          <p:nvPr>
            <p:ph idx="10"/>
          </p:nvPr>
        </p:nvPicPr>
        <p:blipFill>
          <a:blip r:embed="rId1"/>
          <a:stretch>
            <a:fillRect/>
          </a:stretch>
        </p:blipFill>
        <p:spPr>
          <a:xfrm>
            <a:off x="5121910" y="1597660"/>
            <a:ext cx="3931920" cy="3662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99"/>
          <p:cNvPicPr>
            <a:picLocks noChangeAspect="1"/>
          </p:cNvPicPr>
          <p:nvPr>
            <p:ph idx="10"/>
          </p:nvPr>
        </p:nvPicPr>
        <p:blipFill>
          <a:blip r:embed="rId1"/>
          <a:stretch>
            <a:fillRect/>
          </a:stretch>
        </p:blipFill>
        <p:spPr>
          <a:xfrm>
            <a:off x="95250" y="3706495"/>
            <a:ext cx="3841750" cy="2828290"/>
          </a:xfrm>
          <a:prstGeom prst="rect">
            <a:avLst/>
          </a:prstGeom>
        </p:spPr>
      </p:pic>
      <p:sp>
        <p:nvSpPr>
          <p:cNvPr id="2" name="Title 1"/>
          <p:cNvSpPr>
            <a:spLocks noGrp="1"/>
          </p:cNvSpPr>
          <p:nvPr>
            <p:ph type="title"/>
          </p:nvPr>
        </p:nvSpPr>
        <p:spPr/>
        <p:txBody>
          <a:bodyPr/>
          <a:lstStyle/>
          <a:p>
            <a:r>
              <a:rPr lang="en-US" sz="3200" b="1" dirty="0" smtClean="0">
                <a:effectLst/>
                <a:latin typeface="Sylfaen" panose="010A0502050306030303" charset="0"/>
                <a:cs typeface="Sylfaen" panose="010A0502050306030303" charset="0"/>
              </a:rPr>
              <a:t>კვლევის მიზანი </a:t>
            </a:r>
            <a:endParaRPr lang="ru-RU" sz="3200" b="1" dirty="0">
              <a:effectLst/>
              <a:latin typeface="Sylfaen" panose="010A0502050306030303" charset="0"/>
              <a:cs typeface="Sylfaen" panose="010A0502050306030303" charset="0"/>
            </a:endParaRPr>
          </a:p>
        </p:txBody>
      </p:sp>
      <p:sp>
        <p:nvSpPr>
          <p:cNvPr id="3" name="Content Placeholder 2"/>
          <p:cNvSpPr>
            <a:spLocks noGrp="1"/>
          </p:cNvSpPr>
          <p:nvPr>
            <p:ph idx="1"/>
          </p:nvPr>
        </p:nvSpPr>
        <p:spPr>
          <a:xfrm>
            <a:off x="4347845" y="965200"/>
            <a:ext cx="4521835" cy="4419600"/>
          </a:xfrm>
        </p:spPr>
        <p:txBody>
          <a:bodyPr/>
          <a:lstStyle/>
          <a:p>
            <a:pPr>
              <a:buNone/>
            </a:pPr>
            <a:r>
              <a:rPr lang="en-US" dirty="0" smtClean="0">
                <a:latin typeface="Sylfaen" panose="010A0502050306030303" charset="0"/>
                <a:cs typeface="Sylfaen" panose="010A0502050306030303" charset="0"/>
              </a:rPr>
              <a:t>   </a:t>
            </a:r>
            <a:endParaRPr lang="en-US" dirty="0" smtClean="0">
              <a:latin typeface="Sylfaen" panose="010A0502050306030303" charset="0"/>
              <a:cs typeface="Sylfaen" panose="010A0502050306030303" charset="0"/>
            </a:endParaRPr>
          </a:p>
          <a:p>
            <a:pPr algn="just">
              <a:buNone/>
            </a:pP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საქართველოს</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მოსახლეობის</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დამოკიდებულების</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შესწავლა</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პირველადი</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ჯანდაცვის</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სისტემისა</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და</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ოჯახის</a:t>
            </a:r>
            <a:r>
              <a:rPr lang="en-US" sz="2400" dirty="0" smtClean="0">
                <a:latin typeface="Sylfaen" panose="010A0502050306030303" charset="0"/>
                <a:cs typeface="Sylfaen" panose="010A0502050306030303" charset="0"/>
              </a:rPr>
              <a:t> </a:t>
            </a:r>
            <a:r>
              <a:rPr lang="en-US" sz="2400" dirty="0" err="1" smtClean="0">
                <a:latin typeface="Sylfaen" panose="010A0502050306030303" charset="0"/>
                <a:cs typeface="Sylfaen" panose="010A0502050306030303" charset="0"/>
              </a:rPr>
              <a:t>ექიმ</a:t>
            </a:r>
            <a:r>
              <a:rPr lang="en-US" sz="2400" dirty="0" smtClean="0">
                <a:latin typeface="Sylfaen" panose="010A0502050306030303" charset="0"/>
                <a:cs typeface="Sylfaen" panose="010A0502050306030303" charset="0"/>
              </a:rPr>
              <a:t>ის ინსტიტუტთან </a:t>
            </a:r>
            <a:r>
              <a:rPr lang="en-US" sz="2400" dirty="0" err="1" smtClean="0">
                <a:latin typeface="Sylfaen" panose="010A0502050306030303" charset="0"/>
                <a:cs typeface="Sylfaen" panose="010A0502050306030303" charset="0"/>
              </a:rPr>
              <a:t>მიმართებაში</a:t>
            </a:r>
            <a:r>
              <a:rPr lang="en-US" sz="2400" dirty="0" smtClean="0">
                <a:latin typeface="Sylfaen" panose="010A0502050306030303" charset="0"/>
                <a:cs typeface="Sylfaen" panose="010A0502050306030303" charset="0"/>
              </a:rPr>
              <a:t>, ასევე ოჯახის ექიმების შეხედულებების განსაზღვრა პირველადი ჯანდაცვის სისტემაზე.</a:t>
            </a:r>
            <a:endParaRPr lang="ru-RU" sz="2400" dirty="0">
              <a:latin typeface="Sylfaen" panose="010A0502050306030303" charset="0"/>
              <a:cs typeface="Sylfaen" panose="010A0502050306030303" charset="0"/>
            </a:endParaRP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latin typeface="Sylfaen" panose="010A0502050306030303" charset="0"/>
                <a:cs typeface="Sylfaen" panose="010A0502050306030303" charset="0"/>
              </a:rPr>
              <a:t>     </a:t>
            </a:r>
            <a:r>
              <a:rPr lang="en-US" sz="3600" b="1" dirty="0" smtClean="0">
                <a:solidFill>
                  <a:schemeClr val="tx1"/>
                </a:solidFill>
                <a:effectLst/>
                <a:latin typeface="Sylfaen" panose="010A0502050306030303" charset="0"/>
                <a:cs typeface="Sylfaen" panose="010A0502050306030303" charset="0"/>
              </a:rPr>
              <a:t>მეთოდოლოგია</a:t>
            </a:r>
            <a:endParaRPr lang="en-US" sz="3600" b="1" dirty="0" smtClean="0">
              <a:solidFill>
                <a:schemeClr val="tx1"/>
              </a:solidFill>
              <a:effectLst/>
              <a:latin typeface="Sylfaen" panose="010A0502050306030303" charset="0"/>
              <a:cs typeface="Sylfaen" panose="010A0502050306030303" charset="0"/>
            </a:endParaRPr>
          </a:p>
        </p:txBody>
      </p:sp>
      <p:sp>
        <p:nvSpPr>
          <p:cNvPr id="3" name="Content Placeholder 2"/>
          <p:cNvSpPr>
            <a:spLocks noGrp="1"/>
          </p:cNvSpPr>
          <p:nvPr>
            <p:ph idx="1"/>
          </p:nvPr>
        </p:nvSpPr>
        <p:spPr>
          <a:xfrm>
            <a:off x="457200" y="1447800"/>
            <a:ext cx="7675880" cy="4451985"/>
          </a:xfrm>
        </p:spPr>
        <p:txBody>
          <a:bodyPr/>
          <a:lstStyle/>
          <a:p>
            <a:pPr algn="just">
              <a:buNone/>
            </a:pPr>
            <a:r>
              <a:rPr lang="en-US" dirty="0" smtClean="0">
                <a:latin typeface="Sylfaen" panose="010A0502050306030303" charset="0"/>
                <a:cs typeface="Sylfaen" panose="010A0502050306030303" charset="0"/>
              </a:rPr>
              <a:t>      </a:t>
            </a:r>
            <a:r>
              <a:rPr lang="en-US" sz="2400" dirty="0" smtClean="0">
                <a:latin typeface="Sylfaen" panose="010A0502050306030303" charset="0"/>
                <a:cs typeface="Sylfaen" panose="010A0502050306030303" charset="0"/>
              </a:rPr>
              <a:t>რაოდენობრივი კვლევის ფარგლებში შემთხვევითი შერჩევის პრინციპით  გამოკითხული იქნა 174 რესპოდენტი ქვეყნის მასშტაბით. თვისობრივი კვლევის ფარგლებში გამოიკითხა 4 ოჯახის ექიმი. </a:t>
            </a:r>
            <a:endParaRPr lang="ru-RU" sz="2400" dirty="0">
              <a:latin typeface="Sylfaen" panose="010A0502050306030303" charset="0"/>
              <a:cs typeface="Sylfaen" panose="010A0502050306030303" charset="0"/>
            </a:endParaRPr>
          </a:p>
        </p:txBody>
      </p:sp>
      <p:pic>
        <p:nvPicPr>
          <p:cNvPr id="5" name="Content Placeholder 4" descr="eta"/>
          <p:cNvPicPr>
            <a:picLocks noChangeAspect="1"/>
          </p:cNvPicPr>
          <p:nvPr>
            <p:ph idx="10"/>
          </p:nvPr>
        </p:nvPicPr>
        <p:blipFill>
          <a:blip r:embed="rId1"/>
          <a:stretch>
            <a:fillRect/>
          </a:stretch>
        </p:blipFill>
        <p:spPr>
          <a:xfrm>
            <a:off x="6061710" y="3759835"/>
            <a:ext cx="3020060" cy="2952115"/>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870" y="1405255"/>
            <a:ext cx="8229600" cy="4267200"/>
          </a:xfrm>
        </p:spPr>
        <p:txBody>
          <a:bodyPr>
            <a:normAutofit fontScale="90000" lnSpcReduction="20000"/>
          </a:bodyPr>
          <a:lstStyle/>
          <a:p>
            <a:pPr>
              <a:buNone/>
            </a:pPr>
            <a:r>
              <a:rPr lang="en-US" b="1" dirty="0" smtClean="0">
                <a:latin typeface="Sylfaen" panose="010A0502050306030303" charset="0"/>
                <a:cs typeface="Sylfaen" panose="010A0502050306030303" charset="0"/>
              </a:rPr>
              <a:t> </a:t>
            </a:r>
            <a:endParaRPr lang="en-US" b="1" dirty="0" smtClean="0">
              <a:latin typeface="Sylfaen" panose="010A0502050306030303" charset="0"/>
              <a:cs typeface="Sylfaen" panose="010A0502050306030303" charset="0"/>
            </a:endParaRPr>
          </a:p>
          <a:p>
            <a:pPr>
              <a:buNone/>
            </a:pPr>
            <a:r>
              <a:rPr lang="en-US" dirty="0" smtClean="0">
                <a:latin typeface="Sylfaen" panose="010A0502050306030303" charset="0"/>
                <a:cs typeface="Sylfaen" panose="010A0502050306030303" charset="0"/>
              </a:rPr>
              <a:t>       კვლევამ აჩვენა, რომ პირველადი ჯანდაცვის სისტემაში ჯერ კიდევ მრავალი პრობლემა იკვეთება: ინფორმაციის დეფიციტი ქვეყანაში პირველადი ჯანდაცვის არაპოპულარობის ერთერთი მათავარი მიზეზს წარმოადგენს, უკვე არსებული საყოველთაო ჯანდაცვისა და სახელმწიფო პროგრამების მიუხედავად კვლავ არსებობს ფინანსური ბარიერები ამ სფეროში, </a:t>
            </a:r>
            <a:r>
              <a:rPr lang="en-US" dirty="0" err="1" smtClean="0">
                <a:latin typeface="Sylfaen" panose="010A0502050306030303" charset="0"/>
                <a:cs typeface="Sylfaen" panose="010A0502050306030303" charset="0"/>
              </a:rPr>
              <a:t>მოსახლეობა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ოჯახის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ექიმის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ინსტიტუტს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საშუალო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შეფასებას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აძლევს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ძირითადად</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უკმაყოფილებას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ექიმთა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კვალიფიკაცი</a:t>
            </a:r>
            <a:r>
              <a:rPr lang="en-US" dirty="0" smtClean="0">
                <a:latin typeface="Sylfaen" panose="010A0502050306030303" charset="0"/>
                <a:cs typeface="Sylfaen" panose="010A0502050306030303" charset="0"/>
              </a:rPr>
              <a:t>აზე გამოთქვამენ. ოჯახის ექიმები თავის მხრივ კი უჩივიან დაბალ ანაზღაურებას და პროფესიული განვითარებისთვის ნაკლებ ხელშეწყობას.</a:t>
            </a:r>
            <a:endParaRPr lang="ru-RU" dirty="0" smtClean="0">
              <a:latin typeface="Sylfaen" panose="010A0502050306030303" charset="0"/>
              <a:cs typeface="Sylfaen" panose="010A0502050306030303" charset="0"/>
            </a:endParaRPr>
          </a:p>
          <a:p>
            <a:endParaRPr lang="ru-RU" dirty="0">
              <a:latin typeface="Sylfaen" panose="010A0502050306030303" charset="0"/>
              <a:cs typeface="Sylfaen" panose="010A0502050306030303" charset="0"/>
            </a:endParaRPr>
          </a:p>
        </p:txBody>
      </p:sp>
      <p:sp>
        <p:nvSpPr>
          <p:cNvPr id="2" name="Text Box 1"/>
          <p:cNvSpPr txBox="1"/>
          <p:nvPr/>
        </p:nvSpPr>
        <p:spPr>
          <a:xfrm>
            <a:off x="687705" y="567690"/>
            <a:ext cx="2698115" cy="521970"/>
          </a:xfrm>
          <a:prstGeom prst="rect">
            <a:avLst/>
          </a:prstGeom>
          <a:noFill/>
        </p:spPr>
        <p:txBody>
          <a:bodyPr wrap="square" rtlCol="0">
            <a:spAutoFit/>
          </a:bodyPr>
          <a:p>
            <a:pPr indent="0">
              <a:spcBef>
                <a:spcPts val="575"/>
              </a:spcBef>
              <a:buNone/>
            </a:pPr>
            <a:r>
              <a:rPr lang="en-US" sz="2800" b="1" dirty="0" smtClean="0">
                <a:latin typeface="Sylfaen" panose="010A0502050306030303" charset="0"/>
                <a:cs typeface="Sylfaen" panose="010A0502050306030303" charset="0"/>
                <a:sym typeface="+mn-ea"/>
              </a:rPr>
              <a:t>შედეგები</a:t>
            </a:r>
            <a:endParaRPr lang="en-US" sz="2800" b="1" dirty="0" smtClean="0">
              <a:latin typeface="Sylfaen" panose="010A0502050306030303" charset="0"/>
              <a:cs typeface="Sylfaen" panose="010A0502050306030303" charset="0"/>
              <a:sym typeface="+mn-ea"/>
            </a:endParaRP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54635"/>
            <a:ext cx="8031480" cy="685800"/>
          </a:xfrm>
        </p:spPr>
        <p:txBody>
          <a:bodyPr>
            <a:normAutofit/>
          </a:bodyPr>
          <a:lstStyle/>
          <a:p>
            <a:r>
              <a:rPr lang="en-US" sz="2400" b="1" dirty="0" smtClean="0">
                <a:effectLst/>
                <a:latin typeface="Sylfaen" panose="010A0502050306030303" charset="0"/>
                <a:cs typeface="Sylfaen" panose="010A0502050306030303" charset="0"/>
              </a:rPr>
              <a:t>პირველადი ჯანდაცვის სისტემის  SWOT ანალიზ</a:t>
            </a:r>
            <a:r>
              <a:rPr lang="en-US" sz="2400" b="1" dirty="0" smtClean="0">
                <a:effectLst/>
              </a:rPr>
              <a:t>ი</a:t>
            </a:r>
            <a:endParaRPr lang="ru-RU" sz="2400" dirty="0">
              <a:effectLst/>
            </a:endParaRPr>
          </a:p>
        </p:txBody>
      </p:sp>
      <p:graphicFrame>
        <p:nvGraphicFramePr>
          <p:cNvPr id="4" name="Content Placeholder 3"/>
          <p:cNvGraphicFramePr>
            <a:graphicFrameLocks noGrp="1"/>
          </p:cNvGraphicFramePr>
          <p:nvPr>
            <p:ph idx="1"/>
          </p:nvPr>
        </p:nvGraphicFramePr>
        <p:xfrm>
          <a:off x="311150" y="1323340"/>
          <a:ext cx="8604250" cy="5342255"/>
        </p:xfrm>
        <a:graphic>
          <a:graphicData uri="http://schemas.openxmlformats.org/drawingml/2006/table">
            <a:tbl>
              <a:tblPr firstRow="1" bandRow="1">
                <a:tableStyleId>{5C22544A-7EE6-4342-B048-85BDC9FD1C3A}</a:tableStyleId>
              </a:tblPr>
              <a:tblGrid>
                <a:gridCol w="4202430"/>
                <a:gridCol w="4401820"/>
              </a:tblGrid>
              <a:tr h="3168650">
                <a:tc>
                  <a:txBody>
                    <a:bodyPr/>
                    <a:lstStyle/>
                    <a:p>
                      <a:r>
                        <a:rPr kumimoji="0" lang="en-US" sz="1600" b="1" kern="1200" dirty="0" smtClean="0">
                          <a:solidFill>
                            <a:schemeClr val="tx1"/>
                          </a:solidFill>
                          <a:latin typeface="Sylfaen" panose="010A0502050306030303" charset="0"/>
                          <a:ea typeface="+mn-ea"/>
                          <a:cs typeface="Sylfaen" panose="010A0502050306030303" charset="0"/>
                        </a:rPr>
                        <a:t>ძლიერი მხარეები </a:t>
                      </a:r>
                      <a:endParaRPr kumimoji="0" lang="ru-RU" sz="1600" b="1"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ყოვლისმომცველობა</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უწყვეტობა </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პერსონალური მიდგომა პაცინტთან </a:t>
                      </a:r>
                      <a:endParaRPr kumimoji="0" lang="ru-RU" sz="1600" b="0" kern="1200" dirty="0" smtClean="0">
                        <a:solidFill>
                          <a:schemeClr val="tx1"/>
                        </a:solidFill>
                        <a:latin typeface="Sylfaen" panose="010A0502050306030303" charset="0"/>
                        <a:ea typeface="+mn-ea"/>
                        <a:cs typeface="Sylfaen" panose="010A0502050306030303" charset="0"/>
                      </a:endParaRPr>
                    </a:p>
                    <a:p>
                      <a:pPr>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სოციალური ინტეგრაცია</a:t>
                      </a:r>
                      <a:endParaRPr kumimoji="0" lang="en-US" sz="1600" b="0" kern="1200" dirty="0" smtClean="0">
                        <a:solidFill>
                          <a:schemeClr val="tx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600" b="1" kern="1200" dirty="0" smtClean="0">
                          <a:solidFill>
                            <a:schemeClr val="tx1"/>
                          </a:solidFill>
                          <a:latin typeface="Sylfaen" panose="010A0502050306030303" charset="0"/>
                          <a:ea typeface="+mn-ea"/>
                          <a:cs typeface="Sylfaen" panose="010A0502050306030303" charset="0"/>
                        </a:rPr>
                        <a:t>სუსტი მხარეები</a:t>
                      </a:r>
                      <a:endParaRPr kumimoji="0" lang="ru-RU" sz="1600" b="1"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საზოგადოების ინფორმირების დაბალი  დონე </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მაღალი დანახარჯები</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რაიონებში სამკურნალო ცენტრების სიმცირე </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კვალიფიციური კადრების</a:t>
                      </a:r>
                      <a:r>
                        <a:rPr kumimoji="0" lang="en-US" sz="1600" b="0" kern="1200" baseline="0" dirty="0" smtClean="0">
                          <a:solidFill>
                            <a:schemeClr val="tx1"/>
                          </a:solidFill>
                          <a:latin typeface="Sylfaen" panose="010A0502050306030303" charset="0"/>
                          <a:ea typeface="+mn-ea"/>
                          <a:cs typeface="Sylfaen" panose="010A0502050306030303" charset="0"/>
                        </a:rPr>
                        <a:t> </a:t>
                      </a:r>
                      <a:r>
                        <a:rPr kumimoji="0" lang="en-US" sz="1600" b="0" kern="1200" dirty="0" smtClean="0">
                          <a:solidFill>
                            <a:schemeClr val="tx1"/>
                          </a:solidFill>
                          <a:latin typeface="Sylfaen" panose="010A0502050306030303" charset="0"/>
                          <a:ea typeface="+mn-ea"/>
                          <a:cs typeface="Sylfaen" panose="010A0502050306030303" charset="0"/>
                        </a:rPr>
                        <a:t>შეზღუდული რაოდენობა</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ჯიბიდან გადახდის მაღალი მაჩვენებელი</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ადამიანური რესურსების გადინება</a:t>
                      </a:r>
                      <a:endParaRPr kumimoji="0" lang="ru-RU" sz="1600" b="0" kern="1200" dirty="0" smtClean="0">
                        <a:solidFill>
                          <a:schemeClr val="tx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b="0" kern="1200" dirty="0" smtClean="0">
                          <a:solidFill>
                            <a:schemeClr val="tx1"/>
                          </a:solidFill>
                          <a:latin typeface="Sylfaen" panose="010A0502050306030303" charset="0"/>
                          <a:ea typeface="+mn-ea"/>
                          <a:cs typeface="Sylfaen" panose="010A0502050306030303" charset="0"/>
                        </a:rPr>
                        <a:t>საზოგადოების მოზიდვის უუნარეობა</a:t>
                      </a:r>
                      <a:endParaRPr kumimoji="0" lang="ru-RU" sz="1600" b="0" kern="1200" dirty="0" smtClean="0">
                        <a:solidFill>
                          <a:schemeClr val="tx1"/>
                        </a:solidFill>
                        <a:latin typeface="Sylfaen" panose="010A0502050306030303" charset="0"/>
                        <a:ea typeface="+mn-ea"/>
                        <a:cs typeface="Sylfaen" panose="010A0502050306030303" charset="0"/>
                      </a:endParaRPr>
                    </a:p>
                    <a:p>
                      <a:endParaRPr kumimoji="0" lang="ru-RU" sz="1600" b="0" kern="1200" dirty="0" smtClean="0">
                        <a:solidFill>
                          <a:schemeClr val="tx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2173605">
                <a:tc>
                  <a:txBody>
                    <a:bodyPr/>
                    <a:lstStyle/>
                    <a:p>
                      <a:r>
                        <a:rPr kumimoji="0" lang="en-US" sz="1600" b="1" kern="1200" dirty="0" smtClean="0">
                          <a:solidFill>
                            <a:schemeClr val="dk1"/>
                          </a:solidFill>
                          <a:latin typeface="Sylfaen" panose="010A0502050306030303" charset="0"/>
                          <a:ea typeface="+mn-ea"/>
                          <a:cs typeface="Sylfaen" panose="010A0502050306030303" charset="0"/>
                        </a:rPr>
                        <a:t>შესაძლებლობები</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დაავადების ადრეულ სტადიაზე აღმოჩენა </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ხარჯ-ეფექტურობა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რაიონებში დაწესებულებების ზრდა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კადრების გადამზადება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გლობალიზაცია </a:t>
                      </a:r>
                      <a:endParaRPr kumimoji="0" lang="ru-RU" sz="1600" kern="1200" dirty="0" smtClean="0">
                        <a:solidFill>
                          <a:schemeClr val="dk1"/>
                        </a:solidFill>
                        <a:latin typeface="Sylfaen" panose="010A0502050306030303" charset="0"/>
                        <a:ea typeface="+mn-ea"/>
                        <a:cs typeface="Sylfaen" panose="010A0502050306030303" charset="0"/>
                      </a:endParaRPr>
                    </a:p>
                    <a:p>
                      <a:endParaRPr kumimoji="0" lang="ru-RU" sz="16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600" b="1" kern="1200" dirty="0" smtClean="0">
                          <a:solidFill>
                            <a:schemeClr val="dk1"/>
                          </a:solidFill>
                          <a:latin typeface="Sylfaen" panose="010A0502050306030303" charset="0"/>
                          <a:ea typeface="+mn-ea"/>
                          <a:cs typeface="Sylfaen" panose="010A0502050306030303" charset="0"/>
                        </a:rPr>
                        <a:t>საფრთხეები</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მოსახლეობის პასიურობა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დაგვიანებული პრევენცია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პერსონალის უკმაყოფილება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მოსახლეობის უნდობლობა</a:t>
                      </a:r>
                      <a:endParaRPr kumimoji="0" lang="ru-RU" sz="1600" kern="1200" dirty="0" smtClean="0">
                        <a:solidFill>
                          <a:schemeClr val="dk1"/>
                        </a:solidFill>
                        <a:latin typeface="Sylfaen" panose="010A0502050306030303" charset="0"/>
                        <a:ea typeface="+mn-ea"/>
                        <a:cs typeface="Sylfaen" panose="010A0502050306030303" charset="0"/>
                      </a:endParaRPr>
                    </a:p>
                    <a:p>
                      <a:pPr lvl="0">
                        <a:buFont typeface="Wingdings" panose="05000000000000000000" pitchFamily="2" charset="2"/>
                        <a:buChar char="v"/>
                      </a:pPr>
                      <a:r>
                        <a:rPr kumimoji="0" lang="en-US" sz="1600" kern="1200" dirty="0" smtClean="0">
                          <a:solidFill>
                            <a:schemeClr val="dk1"/>
                          </a:solidFill>
                          <a:latin typeface="Sylfaen" panose="010A0502050306030303" charset="0"/>
                          <a:ea typeface="+mn-ea"/>
                          <a:cs typeface="Sylfaen" panose="010A0502050306030303" charset="0"/>
                        </a:rPr>
                        <a:t>ეკონომიკური მდგომარეობის გაუარესება</a:t>
                      </a:r>
                      <a:endParaRPr kumimoji="0" lang="ru-RU" sz="1600" kern="1200" dirty="0" smtClean="0">
                        <a:solidFill>
                          <a:schemeClr val="dk1"/>
                        </a:solidFill>
                        <a:latin typeface="Sylfaen" panose="010A0502050306030303" charset="0"/>
                        <a:ea typeface="+mn-ea"/>
                        <a:cs typeface="Sylfaen" panose="010A0502050306030303" charset="0"/>
                      </a:endParaRPr>
                    </a:p>
                    <a:p>
                      <a:endParaRPr kumimoji="0" lang="ru-RU" sz="16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wheel spokes="4"/>
      </p:transition>
    </mc:Choice>
    <mc:Fallback>
      <p:transition spd="med">
        <p:wheel spokes="4"/>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04800"/>
            <a:ext cx="7498080" cy="1143000"/>
          </a:xfrm>
        </p:spPr>
        <p:txBody>
          <a:bodyPr>
            <a:normAutofit fontScale="90000"/>
          </a:bodyPr>
          <a:lstStyle/>
          <a:p>
            <a:r>
              <a:rPr lang="en-US" b="1" dirty="0" smtClean="0">
                <a:effectLst/>
              </a:rPr>
              <a:t>დასკვნები</a:t>
            </a:r>
            <a:br>
              <a:rPr lang="en-US" b="1" dirty="0" smtClean="0">
                <a:effectLst/>
              </a:rPr>
            </a:br>
            <a:endParaRPr lang="ru-RU" b="1" dirty="0">
              <a:effectLst/>
            </a:endParaRPr>
          </a:p>
        </p:txBody>
      </p:sp>
      <p:sp>
        <p:nvSpPr>
          <p:cNvPr id="3" name="Rectangle 2"/>
          <p:cNvSpPr/>
          <p:nvPr/>
        </p:nvSpPr>
        <p:spPr>
          <a:xfrm>
            <a:off x="720725" y="1447800"/>
            <a:ext cx="7924800" cy="4246245"/>
          </a:xfrm>
          <a:prstGeom prst="rect">
            <a:avLst/>
          </a:prstGeom>
        </p:spPr>
        <p:txBody>
          <a:bodyPr wrap="square">
            <a:spAutoFit/>
          </a:bodyPr>
          <a:lstStyle/>
          <a:p>
            <a:pPr>
              <a:buFont typeface="Arial" panose="020B0604020202020204" pitchFamily="34" charset="0"/>
              <a:buChar char="•"/>
            </a:pP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ჯანდაცვის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სისტემები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არაერთგვაროვნადაა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განვითარებული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სხვადასხვა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ქვეყნებში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უმეტესად</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დამოკიდებულია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მოსახლეობისა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ქვეყნის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ეკონომიკურ</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მდგომარეობაზე</a:t>
            </a:r>
            <a:endParaRPr lang="en-US" dirty="0" smtClean="0">
              <a:latin typeface="Sylfaen" panose="010A0502050306030303" charset="0"/>
              <a:cs typeface="Sylfaen" panose="010A0502050306030303" charset="0"/>
            </a:endParaRPr>
          </a:p>
          <a:p>
            <a:pPr>
              <a:buFont typeface="Arial" panose="020B0604020202020204" pitchFamily="34" charset="0"/>
              <a:buChar char="•"/>
            </a:pPr>
            <a:r>
              <a:rPr lang="en-US" dirty="0" err="1" smtClean="0">
                <a:latin typeface="Sylfaen" panose="010A0502050306030303" charset="0"/>
                <a:cs typeface="Sylfaen" panose="010A0502050306030303" charset="0"/>
              </a:rPr>
              <a:t>სამედიცინო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მომსახურების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ხარისხ</a:t>
            </a:r>
            <a:r>
              <a:rPr lang="en-US" dirty="0" smtClean="0">
                <a:latin typeface="Sylfaen" panose="010A0502050306030303" charset="0"/>
                <a:cs typeface="Sylfaen" panose="010A0502050306030303" charset="0"/>
              </a:rPr>
              <a:t>ი საქართველოში არ არის მაღალი</a:t>
            </a:r>
            <a:endParaRPr lang="en-US" dirty="0" smtClean="0">
              <a:latin typeface="Sylfaen" panose="010A0502050306030303" charset="0"/>
              <a:cs typeface="Sylfaen" panose="010A0502050306030303" charset="0"/>
            </a:endParaRPr>
          </a:p>
          <a:p>
            <a:pPr>
              <a:buFont typeface="Arial" panose="020B0604020202020204" pitchFamily="34" charset="0"/>
              <a:buChar char="•"/>
            </a:pPr>
            <a:r>
              <a:rPr lang="en-US" dirty="0" err="1" smtClean="0">
                <a:latin typeface="Sylfaen" panose="010A0502050306030303" charset="0"/>
                <a:cs typeface="Sylfaen" panose="010A0502050306030303" charset="0"/>
              </a:rPr>
              <a:t>ქართველი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მოსახლეობის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დიდი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ნაწილი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ჯანმრთელობის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პრობლემების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მოგვარებას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ძირითადად</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თვითმკურნალობით</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ცდილობს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მხოლოდ</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უკიდურეს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შემთხვეაში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მიმართავენ</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სამედიცინო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დაწესებულებას</a:t>
            </a:r>
            <a:r>
              <a:rPr lang="en-US" dirty="0" smtClean="0">
                <a:latin typeface="Sylfaen" panose="010A0502050306030303" charset="0"/>
                <a:cs typeface="Sylfaen" panose="010A0502050306030303" charset="0"/>
              </a:rPr>
              <a:t> </a:t>
            </a:r>
            <a:endParaRPr lang="en-US" dirty="0" smtClean="0">
              <a:latin typeface="Sylfaen" panose="010A0502050306030303" charset="0"/>
              <a:cs typeface="Sylfaen" panose="010A0502050306030303" charset="0"/>
            </a:endParaRPr>
          </a:p>
          <a:p>
            <a:pPr>
              <a:buFont typeface="Arial" panose="020B0604020202020204" pitchFamily="34" charset="0"/>
              <a:buChar char="•"/>
            </a:pPr>
            <a:r>
              <a:rPr lang="en-US" dirty="0" err="1" smtClean="0">
                <a:latin typeface="Sylfaen" panose="010A0502050306030303" charset="0"/>
                <a:cs typeface="Sylfaen" panose="010A0502050306030303" charset="0"/>
              </a:rPr>
              <a:t>მოსახლეობა</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ოჯახის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ექიმის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ინსტიტუტს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საშუალო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შეფასებას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აძლევს</a:t>
            </a:r>
            <a:endParaRPr lang="en-US" dirty="0" smtClean="0">
              <a:latin typeface="Sylfaen" panose="010A0502050306030303" charset="0"/>
              <a:cs typeface="Sylfaen" panose="010A0502050306030303" charset="0"/>
            </a:endParaRPr>
          </a:p>
          <a:p>
            <a:pPr>
              <a:buFont typeface="Arial" panose="020B0604020202020204" pitchFamily="34" charset="0"/>
              <a:buChar char="•"/>
            </a:pPr>
            <a:r>
              <a:rPr lang="en-US" dirty="0" err="1" smtClean="0">
                <a:latin typeface="Sylfaen" panose="010A0502050306030303" charset="0"/>
                <a:cs typeface="Sylfaen" panose="010A0502050306030303" charset="0"/>
              </a:rPr>
              <a:t>ქართველი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მომხმარებლები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სათანადოდ</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არ</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არიან</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ინფორმირებული</a:t>
            </a:r>
            <a:r>
              <a:rPr lang="en-US" dirty="0" smtClean="0">
                <a:latin typeface="Sylfaen" panose="010A0502050306030303" charset="0"/>
                <a:cs typeface="Sylfaen" panose="010A0502050306030303" charset="0"/>
              </a:rPr>
              <a:t> პჯდ-ს შესახებ</a:t>
            </a:r>
            <a:endParaRPr lang="en-US" dirty="0" smtClean="0">
              <a:latin typeface="Sylfaen" panose="010A0502050306030303" charset="0"/>
              <a:cs typeface="Sylfaen" panose="010A0502050306030303" charset="0"/>
            </a:endParaRPr>
          </a:p>
          <a:p>
            <a:pPr>
              <a:buFont typeface="Arial" panose="020B0604020202020204" pitchFamily="34" charset="0"/>
              <a:buChar char="•"/>
            </a:pPr>
            <a:r>
              <a:rPr lang="en-US" dirty="0" smtClean="0">
                <a:latin typeface="Sylfaen" panose="010A0502050306030303" charset="0"/>
                <a:cs typeface="Sylfaen" panose="010A0502050306030303" charset="0"/>
              </a:rPr>
              <a:t>საქართველოს მოსახლეობის დიდ </a:t>
            </a:r>
            <a:r>
              <a:rPr lang="en-US" dirty="0" err="1" smtClean="0">
                <a:latin typeface="Sylfaen" panose="010A0502050306030303" charset="0"/>
                <a:cs typeface="Sylfaen" panose="010A0502050306030303" charset="0"/>
              </a:rPr>
              <a:t>ნაწილს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არ</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ჰყავს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ოჯახის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ექიმი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ასეთის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არსებობის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შემთხვევაშიც</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კი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სამედიცინო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დახმარების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მიღების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მიზნით</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ისინი</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მაინც</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მეორე</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ან</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მესამე</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დონის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სამედიცინო</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დაწესებულებებს</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ანიჭებენ</a:t>
            </a:r>
            <a:r>
              <a:rPr lang="en-US" dirty="0" smtClean="0">
                <a:latin typeface="Sylfaen" panose="010A0502050306030303" charset="0"/>
                <a:cs typeface="Sylfaen" panose="010A0502050306030303" charset="0"/>
              </a:rPr>
              <a:t> </a:t>
            </a:r>
            <a:r>
              <a:rPr lang="en-US" dirty="0" err="1" smtClean="0">
                <a:latin typeface="Sylfaen" panose="010A0502050306030303" charset="0"/>
                <a:cs typeface="Sylfaen" panose="010A0502050306030303" charset="0"/>
              </a:rPr>
              <a:t>უპირატესობას</a:t>
            </a:r>
            <a:endParaRPr lang="en-US" dirty="0" smtClean="0">
              <a:latin typeface="Sylfaen" panose="010A0502050306030303" charset="0"/>
              <a:cs typeface="Sylfaen" panose="010A0502050306030303" charset="0"/>
            </a:endParaRPr>
          </a:p>
          <a:p>
            <a:pPr>
              <a:buFont typeface="Arial" panose="020B0604020202020204" pitchFamily="34" charset="0"/>
              <a:buChar char="•"/>
            </a:pPr>
            <a:endParaRPr lang="ru-RU" dirty="0">
              <a:latin typeface="Sylfaen" panose="010A0502050306030303" charset="0"/>
              <a:cs typeface="Sylfaen" panose="010A0502050306030303" charset="0"/>
            </a:endParaRPr>
          </a:p>
        </p:txBody>
      </p:sp>
    </p:spTree>
  </p:cSld>
  <p:clrMapOvr>
    <a:masterClrMapping/>
  </p:clrMapOvr>
  <mc:AlternateContent xmlns:mc="http://schemas.openxmlformats.org/markup-compatibility/2006">
    <mc:Choice xmlns:p14="http://schemas.microsoft.com/office/powerpoint/2010/main" Requires="p14">
      <p:transition spd="slow" p14:dur="10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Sylfaen" panose="010A0502050306030303" charset="0"/>
                <a:cs typeface="Sylfaen" panose="010A0502050306030303" charset="0"/>
              </a:rPr>
              <a:t>  რეკომენდაციები</a:t>
            </a:r>
            <a:endParaRPr lang="en-US" sz="3600" dirty="0" smtClean="0">
              <a:latin typeface="Sylfaen" panose="010A0502050306030303" charset="0"/>
              <a:cs typeface="Sylfaen" panose="010A0502050306030303" charset="0"/>
            </a:endParaRPr>
          </a:p>
        </p:txBody>
      </p:sp>
      <p:sp>
        <p:nvSpPr>
          <p:cNvPr id="3" name="Content Placeholder 2"/>
          <p:cNvSpPr>
            <a:spLocks noGrp="1"/>
          </p:cNvSpPr>
          <p:nvPr>
            <p:ph idx="1"/>
          </p:nvPr>
        </p:nvSpPr>
        <p:spPr>
          <a:xfrm>
            <a:off x="300990" y="1461770"/>
            <a:ext cx="8229600" cy="4267200"/>
          </a:xfrm>
        </p:spPr>
        <p:txBody>
          <a:bodyPr>
            <a:normAutofit/>
          </a:bodyPr>
          <a:lstStyle/>
          <a:p>
            <a:pPr>
              <a:buNone/>
            </a:pPr>
            <a:r>
              <a:rPr lang="en-US" sz="2400" dirty="0" smtClean="0">
                <a:latin typeface="Sylfaen" panose="010A0502050306030303" charset="0"/>
                <a:cs typeface="Sylfaen" panose="010A0502050306030303" charset="0"/>
              </a:rPr>
              <a:t>     უნდა მოხდეს მოსახლეობის განათლების და ნდობის გაზრდა სხვადასხვა სოციალური აქტივობების, სატელევიზიო რეკლამების თუ პოსტერების საშუალებით. საჭიროა პირველადი ჯანდაცვის პუნქტების დამატება გეოგრაფიული ხელმისაწვდომობის უზრუნველყოფის მიზნით. აუცილებელია ოჯახის ექიმთა შრომითი ანაზღაურების გაზრდა და უწყვეტი სამედიცინო განათლებაზე ზრუნვა. ადამიანური რესურსების მობილიზება და სამედიცინოს სტუდენტების დაინტერესება, გახდნენ პირველადი ჯანდაცვის სისტემის წარმომადგენლები.</a:t>
            </a:r>
            <a:r>
              <a:rPr lang="en-US" dirty="0" smtClean="0">
                <a:latin typeface="Sylfaen" panose="010A0502050306030303" charset="0"/>
                <a:cs typeface="Sylfaen" panose="010A0502050306030303" charset="0"/>
              </a:rPr>
              <a:t> </a:t>
            </a:r>
            <a:endParaRPr lang="ru-RU" dirty="0">
              <a:latin typeface="Sylfaen" panose="010A0502050306030303" charset="0"/>
              <a:cs typeface="Sylfaen" panose="010A0502050306030303" charset="0"/>
            </a:endParaRPr>
          </a:p>
        </p:txBody>
      </p:sp>
    </p:spTree>
  </p:cSld>
  <p:clrMapOvr>
    <a:masterClrMapping/>
  </p:clrMapOvr>
  <mc:AlternateContent xmlns:mc="http://schemas.openxmlformats.org/markup-compatibility/2006">
    <mc:Choice xmlns:p14="http://schemas.microsoft.com/office/powerpoint/2010/main" Requires="p14">
      <p:transition spd="slow" p14:dur="1000">
        <p:strips dir="rd"/>
      </p:transition>
    </mc:Choice>
    <mc:Fallback>
      <p:transition spd="slow">
        <p:strips dir="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3410" y="1594485"/>
            <a:ext cx="8229600" cy="762000"/>
          </a:xfrm>
        </p:spPr>
        <p:txBody>
          <a:bodyPr>
            <a:normAutofit/>
          </a:bodyPr>
          <a:lstStyle/>
          <a:p>
            <a:r>
              <a:rPr lang="" altLang="en-US" dirty="0">
                <a:solidFill>
                  <a:schemeClr val="bg1"/>
                </a:solidFill>
                <a:latin typeface="Sylfaen" panose="010A0502050306030303" charset="0"/>
                <a:cs typeface="Sylfaen" panose="010A0502050306030303" charset="0"/>
              </a:rPr>
              <a:t>მადლობა ყურადღებისთვის !</a:t>
            </a:r>
            <a:endParaRPr lang="" altLang="en-US" dirty="0">
              <a:solidFill>
                <a:schemeClr val="bg1"/>
              </a:solidFill>
              <a:latin typeface="Sylfaen" panose="010A0502050306030303" charset="0"/>
              <a:cs typeface="Sylfaen" panose="010A0502050306030303" charset="0"/>
            </a:endParaRPr>
          </a:p>
        </p:txBody>
      </p:sp>
      <p:sp>
        <p:nvSpPr>
          <p:cNvPr id="6" name="Text Box 5"/>
          <p:cNvSpPr txBox="1"/>
          <p:nvPr/>
        </p:nvSpPr>
        <p:spPr>
          <a:xfrm>
            <a:off x="306705" y="5003800"/>
            <a:ext cx="3959225" cy="1273175"/>
          </a:xfrm>
          <a:prstGeom prst="rect">
            <a:avLst/>
          </a:prstGeom>
          <a:noFill/>
        </p:spPr>
        <p:txBody>
          <a:bodyPr wrap="square" rtlCol="0" anchor="t">
            <a:spAutoFit/>
          </a:bodyPr>
          <a:p>
            <a:pPr indent="0">
              <a:spcBef>
                <a:spcPts val="575"/>
              </a:spcBef>
              <a:buNone/>
            </a:pPr>
            <a:r>
              <a:rPr lang="en-US" altLang="en-US" b="1" dirty="0" smtClean="0">
                <a:solidFill>
                  <a:schemeClr val="bg1"/>
                </a:solidFill>
                <a:latin typeface="Sylfaen" panose="010A0502050306030303" charset="0"/>
                <a:cs typeface="Sylfaen" panose="010A0502050306030303" charset="0"/>
                <a:sym typeface="+mn-ea"/>
              </a:rPr>
              <a:t>მაგისტრანტები </a:t>
            </a:r>
            <a:r>
              <a:rPr lang="en-US" altLang="en-US" dirty="0" smtClean="0">
                <a:solidFill>
                  <a:schemeClr val="bg1"/>
                </a:solidFill>
                <a:latin typeface="Sylfaen" panose="010A0502050306030303" charset="0"/>
                <a:cs typeface="Sylfaen" panose="010A0502050306030303" charset="0"/>
                <a:sym typeface="+mn-ea"/>
              </a:rPr>
              <a:t>:</a:t>
            </a:r>
            <a:endParaRPr lang="en-US" altLang="en-US" dirty="0" smtClean="0">
              <a:solidFill>
                <a:schemeClr val="bg1"/>
              </a:solidFill>
              <a:latin typeface="Sylfaen" panose="010A0502050306030303" charset="0"/>
              <a:cs typeface="Sylfaen" panose="010A0502050306030303" charset="0"/>
              <a:sym typeface="+mn-ea"/>
            </a:endParaRPr>
          </a:p>
          <a:p>
            <a:pPr indent="0" algn="l">
              <a:spcBef>
                <a:spcPts val="575"/>
              </a:spcBef>
              <a:buNone/>
            </a:pPr>
            <a:r>
              <a:rPr lang="en-US" dirty="0" smtClean="0">
                <a:solidFill>
                  <a:schemeClr val="bg1"/>
                </a:solidFill>
                <a:latin typeface="Sylfaen" panose="010A0502050306030303" charset="0"/>
                <a:cs typeface="Sylfaen" panose="010A0502050306030303" charset="0"/>
                <a:sym typeface="+mn-ea"/>
              </a:rPr>
              <a:t>                            სალომე ოკუჯავა</a:t>
            </a:r>
            <a:br>
              <a:rPr lang="ru-RU" dirty="0" smtClean="0">
                <a:solidFill>
                  <a:schemeClr val="bg1"/>
                </a:solidFill>
                <a:latin typeface="Sylfaen" panose="010A0502050306030303" charset="0"/>
                <a:cs typeface="Sylfaen" panose="010A0502050306030303" charset="0"/>
                <a:sym typeface="+mn-ea"/>
              </a:rPr>
            </a:br>
            <a:r>
              <a:rPr lang="ru-RU" dirty="0" smtClean="0">
                <a:solidFill>
                  <a:schemeClr val="bg1"/>
                </a:solidFill>
                <a:latin typeface="Sylfaen" panose="010A0502050306030303" charset="0"/>
                <a:cs typeface="Sylfaen" panose="010A0502050306030303" charset="0"/>
                <a:sym typeface="+mn-ea"/>
              </a:rPr>
              <a:t>                            </a:t>
            </a:r>
            <a:r>
              <a:rPr lang="en-US" dirty="0" smtClean="0">
                <a:solidFill>
                  <a:schemeClr val="bg1"/>
                </a:solidFill>
                <a:latin typeface="Sylfaen" panose="010A0502050306030303" charset="0"/>
                <a:cs typeface="Sylfaen" panose="010A0502050306030303" charset="0"/>
                <a:sym typeface="+mn-ea"/>
              </a:rPr>
              <a:t>ნინიკო ჩოგოვაძე</a:t>
            </a:r>
            <a:br>
              <a:rPr lang="ru-RU" dirty="0" smtClean="0">
                <a:solidFill>
                  <a:schemeClr val="bg1"/>
                </a:solidFill>
                <a:latin typeface="Sylfaen" panose="010A0502050306030303" charset="0"/>
                <a:cs typeface="Sylfaen" panose="010A0502050306030303" charset="0"/>
                <a:sym typeface="+mn-ea"/>
              </a:rPr>
            </a:br>
            <a:r>
              <a:rPr lang="ru-RU" dirty="0" smtClean="0">
                <a:solidFill>
                  <a:schemeClr val="bg1"/>
                </a:solidFill>
                <a:latin typeface="Sylfaen" panose="010A0502050306030303" charset="0"/>
                <a:cs typeface="Sylfaen" panose="010A0502050306030303" charset="0"/>
                <a:sym typeface="+mn-ea"/>
              </a:rPr>
              <a:t>                            </a:t>
            </a:r>
            <a:r>
              <a:rPr lang="en-US" dirty="0" smtClean="0">
                <a:solidFill>
                  <a:schemeClr val="bg1"/>
                </a:solidFill>
                <a:latin typeface="Sylfaen" panose="010A0502050306030303" charset="0"/>
                <a:cs typeface="Sylfaen" panose="010A0502050306030303" charset="0"/>
                <a:sym typeface="+mn-ea"/>
              </a:rPr>
              <a:t>ტატიანა პაიჭაძე</a:t>
            </a:r>
            <a:endParaRPr lang="en-US" dirty="0" err="1" smtClean="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95" y="415635"/>
            <a:ext cx="8229600" cy="762000"/>
          </a:xfrm>
        </p:spPr>
        <p:txBody>
          <a:bodyPr>
            <a:normAutofit/>
          </a:bodyPr>
          <a:lstStyle/>
          <a:p>
            <a:pPr algn="ctr"/>
            <a:r>
              <a:rPr lang="en-US" sz="3200" b="1"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rPr>
              <a:t>აბსტრაქტი</a:t>
            </a:r>
            <a:endParaRPr lang="en-US" sz="3200" b="1"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endParaRPr>
          </a:p>
        </p:txBody>
      </p:sp>
      <p:sp>
        <p:nvSpPr>
          <p:cNvPr id="3" name="Content Placeholder 2"/>
          <p:cNvSpPr>
            <a:spLocks noGrp="1"/>
          </p:cNvSpPr>
          <p:nvPr>
            <p:ph idx="1"/>
          </p:nvPr>
        </p:nvSpPr>
        <p:spPr>
          <a:xfrm>
            <a:off x="114935" y="1576070"/>
            <a:ext cx="8913495" cy="3505200"/>
          </a:xfrm>
        </p:spPr>
        <p:txBody>
          <a:bodyPr>
            <a:normAutofit/>
          </a:bodyPr>
          <a:lstStyle/>
          <a:p>
            <a:pPr algn="l">
              <a:buNone/>
            </a:pPr>
            <a:r>
              <a:rPr lang="" altLang="en-US" sz="2400" dirty="0" smtClean="0">
                <a:latin typeface="Sylfaen" panose="010A0502050306030303" charset="0"/>
                <a:cs typeface="Sylfaen" panose="010A0502050306030303" charset="0"/>
              </a:rPr>
              <a:t>    </a:t>
            </a:r>
            <a:r>
              <a:rPr lang="en-US" sz="2400" dirty="0" smtClean="0">
                <a:latin typeface="Sylfaen" panose="010A0502050306030303" charset="0"/>
                <a:cs typeface="Sylfaen" panose="010A0502050306030303" charset="0"/>
              </a:rPr>
              <a:t>პირველადი ჯანდაცვის სისტემა სამედიცინო მომსახურეობის ერთ–ერთი მნიშველოვანი რგოლია, რომელიც უზრუნველყოფს მოსახლეობის ჯამრთელობის ხელშეწყობას და მის გაუმჯობესებას, იგი მოიცავს მოსახლეობის განათლებაზე ზრუნვას და პრევენციული ღონისძიებების გატარებას, წარმოადგენს უფრო იაფ მომსახურეობის სფეროს, ვიდრე ჯანმრთელობის სხვა დონეები. </a:t>
            </a:r>
            <a:endParaRPr lang="ru-RU" sz="2400" dirty="0">
              <a:latin typeface="Sylfaen" panose="010A0502050306030303" charset="0"/>
              <a:cs typeface="Sylfaen" panose="010A0502050306030303" charset="0"/>
            </a:endParaRPr>
          </a:p>
        </p:txBody>
      </p:sp>
      <p:pic>
        <p:nvPicPr>
          <p:cNvPr id="5" name="Content Placeholder 4" descr="mmmm"/>
          <p:cNvPicPr>
            <a:picLocks noChangeAspect="1"/>
          </p:cNvPicPr>
          <p:nvPr/>
        </p:nvPicPr>
        <p:blipFill>
          <a:blip r:embed="rId1"/>
          <a:stretch>
            <a:fillRect/>
          </a:stretch>
        </p:blipFill>
        <p:spPr>
          <a:xfrm>
            <a:off x="-53975" y="5081270"/>
            <a:ext cx="9227820" cy="1765300"/>
          </a:xfrm>
          <a:prstGeom prst="rect">
            <a:avLst/>
          </a:prstGeom>
        </p:spPr>
      </p:pic>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latin typeface="Sylfaen" panose="010A0502050306030303" charset="0"/>
                <a:cs typeface="Sylfaen" panose="010A0502050306030303" charset="0"/>
              </a:rPr>
              <a:t>ლიტერატურის მიმოხილვა</a:t>
            </a:r>
            <a:endParaRPr lang="ru-RU" sz="3600" b="1" dirty="0">
              <a:effectLst/>
              <a:latin typeface="Sylfaen" panose="010A0502050306030303" charset="0"/>
              <a:cs typeface="Sylfaen" panose="010A0502050306030303" charset="0"/>
            </a:endParaRPr>
          </a:p>
        </p:txBody>
      </p:sp>
      <p:sp>
        <p:nvSpPr>
          <p:cNvPr id="3" name="Content Placeholder 2"/>
          <p:cNvSpPr>
            <a:spLocks noGrp="1"/>
          </p:cNvSpPr>
          <p:nvPr>
            <p:ph idx="1"/>
          </p:nvPr>
        </p:nvSpPr>
        <p:spPr>
          <a:xfrm>
            <a:off x="457200" y="1561465"/>
            <a:ext cx="8229600" cy="4267200"/>
          </a:xfrm>
        </p:spPr>
        <p:txBody>
          <a:bodyPr>
            <a:normAutofit/>
          </a:bodyPr>
          <a:lstStyle/>
          <a:p>
            <a:pPr>
              <a:buNone/>
            </a:pPr>
            <a:r>
              <a:rPr lang="en-US" sz="2400" i="1" dirty="0" smtClean="0">
                <a:latin typeface="Sylfaen" panose="010A0502050306030303" charset="0"/>
                <a:cs typeface="Sylfaen" panose="010A0502050306030303" charset="0"/>
              </a:rPr>
              <a:t>სტარფილდის მიხედვით გამოყოფენ პირველადი</a:t>
            </a:r>
            <a:endParaRPr lang="en-US" sz="2400" i="1"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ჯანდაცვის ოთხ ძირითად მახასიათებელს:</a:t>
            </a:r>
            <a:endParaRPr lang="en-US" sz="2400" dirty="0" smtClean="0">
              <a:latin typeface="Sylfaen" panose="010A0502050306030303" charset="0"/>
              <a:cs typeface="Sylfaen" panose="010A0502050306030303" charset="0"/>
            </a:endParaRPr>
          </a:p>
          <a:p>
            <a:pPr>
              <a:buNone/>
            </a:pPr>
            <a:endParaRPr lang="ru-RU" sz="2400" dirty="0" smtClean="0">
              <a:latin typeface="Sylfaen" panose="010A0502050306030303" charset="0"/>
              <a:cs typeface="Sylfaen" panose="010A0502050306030303" charset="0"/>
            </a:endParaRPr>
          </a:p>
          <a:p>
            <a:pPr lvl="0"/>
            <a:r>
              <a:rPr lang="en-US" sz="2400" dirty="0" smtClean="0">
                <a:latin typeface="Sylfaen" panose="010A0502050306030303" charset="0"/>
                <a:cs typeface="Sylfaen" panose="010A0502050306030303" charset="0"/>
              </a:rPr>
              <a:t>პირველი დონის კონტაქტი სამედიცინო მომსახურებასთან</a:t>
            </a:r>
            <a:endParaRPr lang="ru-RU" sz="2400" dirty="0" smtClean="0">
              <a:latin typeface="Sylfaen" panose="010A0502050306030303" charset="0"/>
              <a:cs typeface="Sylfaen" panose="010A0502050306030303" charset="0"/>
            </a:endParaRPr>
          </a:p>
          <a:p>
            <a:pPr lvl="0"/>
            <a:r>
              <a:rPr lang="en-US" sz="2400" dirty="0" smtClean="0">
                <a:latin typeface="Sylfaen" panose="010A0502050306030303" charset="0"/>
                <a:cs typeface="Sylfaen" panose="010A0502050306030303" charset="0"/>
              </a:rPr>
              <a:t>უწყვეტობა </a:t>
            </a:r>
            <a:endParaRPr lang="ru-RU" sz="2400" dirty="0" smtClean="0">
              <a:latin typeface="Sylfaen" panose="010A0502050306030303" charset="0"/>
              <a:cs typeface="Sylfaen" panose="010A0502050306030303" charset="0"/>
            </a:endParaRPr>
          </a:p>
          <a:p>
            <a:pPr lvl="0"/>
            <a:r>
              <a:rPr lang="en-US" sz="2400" dirty="0" smtClean="0">
                <a:latin typeface="Sylfaen" panose="010A0502050306030303" charset="0"/>
                <a:cs typeface="Sylfaen" panose="010A0502050306030303" charset="0"/>
              </a:rPr>
              <a:t>ყოვ</a:t>
            </a:r>
            <a:r>
              <a:rPr lang="" sz="2400" dirty="0" smtClean="0">
                <a:latin typeface="Sylfaen" panose="010A0502050306030303" charset="0"/>
                <a:cs typeface="Sylfaen" panose="010A0502050306030303" charset="0"/>
              </a:rPr>
              <a:t>ლ</a:t>
            </a:r>
            <a:r>
              <a:rPr lang="en-US" sz="2400" dirty="0" smtClean="0">
                <a:latin typeface="Sylfaen" panose="010A0502050306030303" charset="0"/>
                <a:cs typeface="Sylfaen" panose="010A0502050306030303" charset="0"/>
              </a:rPr>
              <a:t>ისმომცველობა </a:t>
            </a:r>
            <a:endParaRPr lang="ru-RU" sz="2400" dirty="0" smtClean="0">
              <a:latin typeface="Sylfaen" panose="010A0502050306030303" charset="0"/>
              <a:cs typeface="Sylfaen" panose="010A0502050306030303" charset="0"/>
            </a:endParaRPr>
          </a:p>
          <a:p>
            <a:pPr lvl="0"/>
            <a:r>
              <a:rPr lang="en-US" sz="2400" dirty="0" smtClean="0">
                <a:latin typeface="Sylfaen" panose="010A0502050306030303" charset="0"/>
                <a:cs typeface="Sylfaen" panose="010A0502050306030303" charset="0"/>
              </a:rPr>
              <a:t>კოორდინირება </a:t>
            </a:r>
            <a:endParaRPr lang="ru-RU" dirty="0" smtClean="0">
              <a:latin typeface="Sylfaen" panose="010A0502050306030303" charset="0"/>
              <a:cs typeface="Sylfaen" panose="010A0502050306030303" charset="0"/>
            </a:endParaRPr>
          </a:p>
          <a:p>
            <a:pPr marL="0" indent="0">
              <a:buNone/>
            </a:pPr>
            <a:endParaRPr lang="ru-RU" dirty="0" smtClean="0">
              <a:latin typeface="Sylfaen" panose="010A0502050306030303" charset="0"/>
              <a:cs typeface="Sylfaen" panose="010A0502050306030303"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535" y="1447800"/>
            <a:ext cx="4883150" cy="5043805"/>
          </a:xfrm>
        </p:spPr>
        <p:txBody>
          <a:bodyPr>
            <a:normAutofit fontScale="70000" lnSpcReduction="20000"/>
          </a:bodyPr>
          <a:lstStyle/>
          <a:p>
            <a:pPr>
              <a:buNone/>
            </a:pP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პირველადი დიაგნოსტიკა და მკურნალობა</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ფსიქოლოგიური დიაგნოსტიკა და მკურნალობა</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პაციენტის პერსონალური მხარდაჭერა დაავადების ყველა სტადიაზე</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პაციენტისა და მისი ახლობლების ინფორმირება დიაგნოზის, მკურნალობის, პროფილაქტიკისა და პროგნოზის შესახებ</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ქრონიკული ავადმყოფის ჯანმრთელობის ხელშეწყობა </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ავადობისა და ინვალიდობის პროფილაქტიკა</a:t>
            </a:r>
            <a:endParaRPr lang="ru-RU" dirty="0" smtClean="0">
              <a:latin typeface="Sylfaen" panose="010A0502050306030303" charset="0"/>
              <a:cs typeface="Sylfaen" panose="010A0502050306030303" charset="0"/>
            </a:endParaRPr>
          </a:p>
          <a:p>
            <a:pPr lvl="0"/>
            <a:r>
              <a:rPr lang="en-US" dirty="0" smtClean="0">
                <a:latin typeface="Sylfaen" panose="010A0502050306030303" charset="0"/>
                <a:cs typeface="Sylfaen" panose="010A0502050306030303" charset="0"/>
              </a:rPr>
              <a:t>უსაფრთხო გარემოს შექმნა და შენარჩუნება</a:t>
            </a:r>
            <a:endParaRPr lang="ru-RU" dirty="0" smtClean="0">
              <a:latin typeface="Sylfaen" panose="010A0502050306030303" charset="0"/>
              <a:cs typeface="Sylfaen" panose="010A0502050306030303" charset="0"/>
            </a:endParaRPr>
          </a:p>
          <a:p>
            <a:pPr>
              <a:buNone/>
            </a:pPr>
            <a:endParaRPr lang="ru-RU" dirty="0">
              <a:latin typeface="Sylfaen" panose="010A0502050306030303" charset="0"/>
              <a:cs typeface="Sylfaen" panose="010A0502050306030303" charset="0"/>
            </a:endParaRPr>
          </a:p>
        </p:txBody>
      </p:sp>
      <p:sp>
        <p:nvSpPr>
          <p:cNvPr id="2" name="Text Box 1"/>
          <p:cNvSpPr txBox="1"/>
          <p:nvPr/>
        </p:nvSpPr>
        <p:spPr>
          <a:xfrm>
            <a:off x="457200" y="499110"/>
            <a:ext cx="7273925" cy="749935"/>
          </a:xfrm>
          <a:prstGeom prst="rect">
            <a:avLst/>
          </a:prstGeom>
          <a:noFill/>
        </p:spPr>
        <p:txBody>
          <a:bodyPr wrap="square" rtlCol="0">
            <a:spAutoFit/>
          </a:bodyPr>
          <a:p>
            <a:pPr indent="0">
              <a:spcBef>
                <a:spcPts val="575"/>
              </a:spcBef>
              <a:buNone/>
            </a:pPr>
            <a:r>
              <a:rPr lang="en-US" sz="2000"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sym typeface="+mn-ea"/>
              </a:rPr>
              <a:t>პირველადი ჯანდაცვ</a:t>
            </a:r>
            <a:r>
              <a:rPr lang="" altLang="en-US" sz="2000"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sym typeface="+mn-ea"/>
              </a:rPr>
              <a:t>ის </a:t>
            </a:r>
            <a:r>
              <a:rPr lang="en-US" sz="2000"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sym typeface="+mn-ea"/>
              </a:rPr>
              <a:t> ძირითადი ამოცანებია</a:t>
            </a:r>
            <a:r>
              <a:rPr lang="en-US" dirty="0" smtClean="0">
                <a:ln/>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sym typeface="+mn-ea"/>
              </a:rPr>
              <a:t>:</a:t>
            </a:r>
            <a:endParaRPr lang="en-US" dirty="0" smtClean="0">
              <a:ln/>
              <a:solidFill>
                <a:schemeClr val="accent4"/>
              </a:solidFill>
              <a:latin typeface="Sylfaen" panose="010A0502050306030303" charset="0"/>
              <a:cs typeface="Sylfaen" panose="010A0502050306030303" charset="0"/>
              <a:sym typeface="+mn-ea"/>
            </a:endParaRPr>
          </a:p>
          <a:p>
            <a:pPr indent="0">
              <a:spcBef>
                <a:spcPts val="575"/>
              </a:spcBef>
              <a:buNone/>
            </a:pPr>
            <a:endParaRPr lang="en-US" dirty="0" smtClean="0">
              <a:ln/>
              <a:solidFill>
                <a:schemeClr val="accent4"/>
              </a:solidFill>
              <a:latin typeface="Sylfaen" panose="010A0502050306030303" charset="0"/>
              <a:cs typeface="Sylfaen" panose="010A0502050306030303" charset="0"/>
              <a:sym typeface="+mn-ea"/>
            </a:endParaRPr>
          </a:p>
        </p:txBody>
      </p:sp>
      <p:pic>
        <p:nvPicPr>
          <p:cNvPr id="4" name="Content Placeholder 3" descr="22222"/>
          <p:cNvPicPr>
            <a:picLocks noChangeAspect="1"/>
          </p:cNvPicPr>
          <p:nvPr>
            <p:ph idx="10"/>
          </p:nvPr>
        </p:nvPicPr>
        <p:blipFill>
          <a:blip r:embed="rId1"/>
          <a:stretch>
            <a:fillRect/>
          </a:stretch>
        </p:blipFill>
        <p:spPr>
          <a:xfrm>
            <a:off x="5263515" y="3899535"/>
            <a:ext cx="3804285" cy="2800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30545"/>
            <a:ext cx="8229600" cy="762000"/>
          </a:xfrm>
        </p:spPr>
        <p:txBody>
          <a:bodyPr>
            <a:normAutofit/>
          </a:bodyPr>
          <a:lstStyle/>
          <a:p>
            <a:r>
              <a:rPr lang="en-US" sz="3200" b="1" dirty="0" smtClean="0">
                <a:effectLst/>
                <a:latin typeface="Sylfaen" panose="010A0502050306030303" charset="0"/>
                <a:cs typeface="Sylfaen" panose="010A0502050306030303" charset="0"/>
              </a:rPr>
              <a:t>საუკეთესო პრაქტიკის მიმოხილვა</a:t>
            </a:r>
            <a:endParaRPr lang="ru-RU" sz="3200" b="1" dirty="0">
              <a:effectLst/>
              <a:latin typeface="Sylfaen" panose="010A0502050306030303" charset="0"/>
              <a:cs typeface="Sylfaen" panose="010A0502050306030303" charset="0"/>
            </a:endParaRPr>
          </a:p>
        </p:txBody>
      </p:sp>
      <p:sp>
        <p:nvSpPr>
          <p:cNvPr id="3" name="Content Placeholder 2"/>
          <p:cNvSpPr>
            <a:spLocks noGrp="1"/>
          </p:cNvSpPr>
          <p:nvPr>
            <p:ph idx="1"/>
          </p:nvPr>
        </p:nvSpPr>
        <p:spPr>
          <a:xfrm>
            <a:off x="73660" y="1447800"/>
            <a:ext cx="8613140" cy="4267200"/>
          </a:xfrm>
        </p:spPr>
        <p:txBody>
          <a:bodyPr>
            <a:normAutofit lnSpcReduction="20000"/>
          </a:bodyPr>
          <a:lstStyle/>
          <a:p>
            <a:pPr>
              <a:buNone/>
            </a:pPr>
            <a:r>
              <a:rPr lang="en-US" sz="2400" dirty="0" smtClean="0">
                <a:latin typeface="Sylfaen" panose="010A0502050306030303" charset="0"/>
                <a:cs typeface="Sylfaen" panose="010A0502050306030303" charset="0"/>
              </a:rPr>
              <a:t>განვითარებული ქვეყნები დიდ ყურადღებას უთმობენ ჯა</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დაცვის სისტემის გაუმჯობესებასა და განვითარებას, რადგ</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ნ კარგი ჯანდაცვა ქვეყნის ეკონომიკურ-სოციალური განვი</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არების ერთ-ერთი მთავარი  წინაპირობაა. მსოფლიოში ამ</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ეა</a:t>
            </a:r>
            <a:r>
              <a:rPr lang="" sz="2400" dirty="0" smtClean="0">
                <a:latin typeface="Sylfaen" panose="010A0502050306030303" charset="0"/>
                <a:cs typeface="Sylfaen" panose="010A0502050306030303" charset="0"/>
              </a:rPr>
              <a:t>ტ</a:t>
            </a:r>
            <a:r>
              <a:rPr lang="en-US" sz="2400" dirty="0" smtClean="0">
                <a:latin typeface="Sylfaen" panose="010A0502050306030303" charset="0"/>
                <a:cs typeface="Sylfaen" panose="010A0502050306030303" charset="0"/>
              </a:rPr>
              <a:t>პისთვის შეგვიძლია გამოვყოთ ჯანდაცვის სისტემის ო</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განიზებისა და დაფინანსების 3 ძირითადი მოდელი, ესენია: </a:t>
            </a:r>
            <a:endParaRPr lang="en-US" sz="2400" dirty="0" smtClean="0">
              <a:latin typeface="Sylfaen" panose="010A0502050306030303" charset="0"/>
              <a:cs typeface="Sylfaen" panose="010A0502050306030303" charset="0"/>
            </a:endParaRPr>
          </a:p>
          <a:p>
            <a:pPr>
              <a:buFont typeface="Arial" panose="020B0604020202020204" pitchFamily="34" charset="0"/>
              <a:buChar char="•"/>
            </a:pPr>
            <a:r>
              <a:rPr lang="en-US" sz="2400" dirty="0" smtClean="0">
                <a:latin typeface="Sylfaen" panose="010A0502050306030303" charset="0"/>
                <a:cs typeface="Sylfaen" panose="010A0502050306030303" charset="0"/>
              </a:rPr>
              <a:t>საბიუჯეტო(სახელმწიფო)</a:t>
            </a:r>
            <a:endParaRPr lang="en-US" sz="2400" dirty="0" smtClean="0">
              <a:latin typeface="Sylfaen" panose="010A0502050306030303" charset="0"/>
              <a:cs typeface="Sylfaen" panose="010A0502050306030303" charset="0"/>
            </a:endParaRPr>
          </a:p>
          <a:p>
            <a:pPr>
              <a:buFont typeface="Arial" panose="020B0604020202020204" pitchFamily="34" charset="0"/>
              <a:buChar char="•"/>
            </a:pPr>
            <a:r>
              <a:rPr lang="en-US" sz="2400" dirty="0" smtClean="0">
                <a:latin typeface="Sylfaen" panose="010A0502050306030303" charset="0"/>
                <a:cs typeface="Sylfaen" panose="010A0502050306030303" charset="0"/>
              </a:rPr>
              <a:t> სავალდებულო სადაზღვეო </a:t>
            </a:r>
            <a:endParaRPr lang="en-US" sz="2400" dirty="0" smtClean="0">
              <a:latin typeface="Sylfaen" panose="010A0502050306030303" charset="0"/>
              <a:cs typeface="Sylfaen" panose="010A0502050306030303" charset="0"/>
            </a:endParaRPr>
          </a:p>
          <a:p>
            <a:pPr>
              <a:buFont typeface="Arial" panose="020B0604020202020204" pitchFamily="34" charset="0"/>
              <a:buChar char="•"/>
            </a:pPr>
            <a:r>
              <a:rPr lang="en-US" sz="2400" dirty="0" smtClean="0">
                <a:latin typeface="Sylfaen" panose="010A0502050306030303" charset="0"/>
                <a:cs typeface="Sylfaen" panose="010A0502050306030303" charset="0"/>
              </a:rPr>
              <a:t>კერძო (ფასიანი)</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 </a:t>
            </a:r>
            <a:endParaRPr lang="ru-RU" sz="2400" dirty="0">
              <a:latin typeface="Sylfaen" panose="010A0502050306030303" charset="0"/>
              <a:cs typeface="Sylfaen" panose="010A0502050306030303" charset="0"/>
            </a:endParaRPr>
          </a:p>
        </p:txBody>
      </p:sp>
      <p:pic>
        <p:nvPicPr>
          <p:cNvPr id="5" name="Content Placeholder 4" descr="333"/>
          <p:cNvPicPr>
            <a:picLocks noChangeAspect="1"/>
          </p:cNvPicPr>
          <p:nvPr>
            <p:ph idx="10"/>
          </p:nvPr>
        </p:nvPicPr>
        <p:blipFill>
          <a:blip r:embed="rId1"/>
          <a:stretch>
            <a:fillRect/>
          </a:stretch>
        </p:blipFill>
        <p:spPr>
          <a:xfrm>
            <a:off x="5429885" y="4635500"/>
            <a:ext cx="3681095" cy="2073910"/>
          </a:xfrm>
          <a:prstGeom prst="rect">
            <a:avLst/>
          </a:prstGeom>
        </p:spPr>
      </p:pic>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50520" y="300355"/>
          <a:ext cx="8538845" cy="6339205"/>
        </p:xfrm>
        <a:graphic>
          <a:graphicData uri="http://schemas.openxmlformats.org/drawingml/2006/table">
            <a:tbl>
              <a:tblPr firstRow="1" bandRow="1">
                <a:tableStyleId>{5C22544A-7EE6-4342-B048-85BDC9FD1C3A}</a:tableStyleId>
              </a:tblPr>
              <a:tblGrid>
                <a:gridCol w="2009140"/>
                <a:gridCol w="6529705"/>
              </a:tblGrid>
              <a:tr h="583565">
                <a:tc>
                  <a:txBody>
                    <a:bodyPr/>
                    <a:lstStyle/>
                    <a:p>
                      <a:r>
                        <a:rPr kumimoji="0" lang="en-US" sz="1400" b="0" kern="1200" dirty="0" smtClean="0">
                          <a:solidFill>
                            <a:schemeClr val="tx1"/>
                          </a:solidFill>
                          <a:latin typeface="Sylfaen" panose="010A0502050306030303" charset="0"/>
                          <a:ea typeface="+mn-ea"/>
                          <a:cs typeface="Sylfaen" panose="010A0502050306030303" charset="0"/>
                        </a:rPr>
                        <a:t>1994 წლმდე</a:t>
                      </a:r>
                      <a:endParaRPr kumimoji="0" lang="en-US" sz="1400" b="0" kern="1200" dirty="0" smtClean="0">
                        <a:solidFill>
                          <a:schemeClr val="tx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b="0" kern="1200" dirty="0" smtClean="0">
                          <a:solidFill>
                            <a:schemeClr val="tx1"/>
                          </a:solidFill>
                          <a:latin typeface="Sylfaen" panose="010A0502050306030303" charset="0"/>
                          <a:ea typeface="+mn-ea"/>
                          <a:cs typeface="Sylfaen" panose="010A0502050306030303" charset="0"/>
                        </a:rPr>
                        <a:t>სემაშკოს მოდელი, სერვისები სრულად ფინანსდებოდა სახელმწიფოს მიერ</a:t>
                      </a:r>
                      <a:endParaRPr kumimoji="0" lang="en-US" sz="1400" b="0" kern="1200" dirty="0" smtClean="0">
                        <a:solidFill>
                          <a:schemeClr val="tx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584200">
                <a:tc>
                  <a:txBody>
                    <a:bodyPr/>
                    <a:lstStyle/>
                    <a:p>
                      <a:r>
                        <a:rPr kumimoji="0" lang="en-US" sz="1400" kern="1200" dirty="0" smtClean="0">
                          <a:solidFill>
                            <a:schemeClr val="dk1"/>
                          </a:solidFill>
                          <a:latin typeface="Sylfaen" panose="010A0502050306030303" charset="0"/>
                          <a:ea typeface="+mn-ea"/>
                          <a:cs typeface="Sylfaen" panose="010A0502050306030303" charset="0"/>
                        </a:rPr>
                        <a:t>1991-1994</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სემაშკოს მოდელი, სერვისები ფინანსდებოდა ჯიბიდან არაფორმალური გადახდებით</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334010">
                <a:tc>
                  <a:txBody>
                    <a:bodyPr/>
                    <a:lstStyle/>
                    <a:p>
                      <a:r>
                        <a:rPr kumimoji="0" lang="en-US" sz="1400" kern="1200" dirty="0" smtClean="0">
                          <a:solidFill>
                            <a:schemeClr val="dk1"/>
                          </a:solidFill>
                          <a:latin typeface="Sylfaen" panose="010A0502050306030303" charset="0"/>
                          <a:ea typeface="+mn-ea"/>
                          <a:cs typeface="Sylfaen" panose="010A0502050306030303" charset="0"/>
                        </a:rPr>
                        <a:t>1995-1996</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სავალდებულო სოციალური დაზღვევა (3% +1%)</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833755">
                <a:tc>
                  <a:txBody>
                    <a:bodyPr/>
                    <a:lstStyle/>
                    <a:p>
                      <a:r>
                        <a:rPr kumimoji="0" lang="en-US" sz="1400" kern="1200" dirty="0" smtClean="0">
                          <a:solidFill>
                            <a:schemeClr val="dk1"/>
                          </a:solidFill>
                          <a:latin typeface="Sylfaen" panose="010A0502050306030303" charset="0"/>
                          <a:ea typeface="+mn-ea"/>
                          <a:cs typeface="Sylfaen" panose="010A0502050306030303" charset="0"/>
                        </a:rPr>
                        <a:t>2007-2012</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ჰოსპიტალური სექტორის განვითარების ეროვნული გეგმა, ჰოსპიტალური სექტორის სრული პრივატიზება</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1084580">
                <a:tc>
                  <a:txBody>
                    <a:bodyPr/>
                    <a:lstStyle/>
                    <a:p>
                      <a:r>
                        <a:rPr kumimoji="0" lang="en-US" sz="1400" kern="1200" dirty="0" smtClean="0">
                          <a:solidFill>
                            <a:schemeClr val="dk1"/>
                          </a:solidFill>
                          <a:latin typeface="Sylfaen" panose="010A0502050306030303" charset="0"/>
                          <a:ea typeface="+mn-ea"/>
                          <a:cs typeface="Sylfaen" panose="010A0502050306030303" charset="0"/>
                        </a:rPr>
                        <a:t>2007-2014</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სახელმწიფო თანხების კერძო სადაზღვეო კომპანიებისთვის მართვაში გადაცემა მიზნობრივი ჯგუფებისთვის ჯანმრთელობის დაზღვევის უზრუნველყოფის მიზნით</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833755">
                <a:tc>
                  <a:txBody>
                    <a:bodyPr/>
                    <a:lstStyle/>
                    <a:p>
                      <a:r>
                        <a:rPr kumimoji="0" lang="en-US" sz="1400" kern="1200" dirty="0" smtClean="0">
                          <a:solidFill>
                            <a:schemeClr val="dk1"/>
                          </a:solidFill>
                          <a:latin typeface="Sylfaen" panose="010A0502050306030303" charset="0"/>
                          <a:ea typeface="+mn-ea"/>
                          <a:cs typeface="Sylfaen" panose="010A0502050306030303" charset="0"/>
                        </a:rPr>
                        <a:t>2012-2014</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პენსიონერების, 0-5 წლამდე ბავშვების, სტუდენტების, შშმ პირების ჯანმრთელობის სახელმწიფო დაზღვევის პროგრამა</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334010">
                <a:tc>
                  <a:txBody>
                    <a:bodyPr/>
                    <a:lstStyle/>
                    <a:p>
                      <a:r>
                        <a:rPr lang="en-US" sz="1400" dirty="0" smtClean="0">
                          <a:latin typeface="Sylfaen" panose="010A0502050306030303" charset="0"/>
                          <a:cs typeface="Sylfaen" panose="010A0502050306030303" charset="0"/>
                        </a:rPr>
                        <a:t>2013</a:t>
                      </a:r>
                      <a:endParaRPr lang="en-US" sz="1400" dirty="0" smtClean="0">
                        <a:latin typeface="Sylfaen" panose="010A0502050306030303" charset="0"/>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საყოველთაო ჯანდაცვის პროგრამა ( I და II ფაზა)</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333375">
                <a:tc>
                  <a:txBody>
                    <a:bodyPr/>
                    <a:lstStyle/>
                    <a:p>
                      <a:r>
                        <a:rPr lang="en-US" sz="1400" dirty="0" smtClean="0">
                          <a:latin typeface="Sylfaen" panose="010A0502050306030303" charset="0"/>
                          <a:cs typeface="Sylfaen" panose="010A0502050306030303" charset="0"/>
                        </a:rPr>
                        <a:t>2015</a:t>
                      </a:r>
                      <a:endParaRPr lang="en-US" sz="1400" dirty="0" smtClean="0">
                        <a:latin typeface="Sylfaen" panose="010A0502050306030303" charset="0"/>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C ჰეპატიტის ელიმინაციის პროგრამა</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583565">
                <a:tc>
                  <a:txBody>
                    <a:bodyPr/>
                    <a:lstStyle/>
                    <a:p>
                      <a:r>
                        <a:rPr lang="en-US" sz="1400" dirty="0" smtClean="0">
                          <a:latin typeface="Sylfaen" panose="010A0502050306030303" charset="0"/>
                          <a:cs typeface="Sylfaen" panose="010A0502050306030303" charset="0"/>
                        </a:rPr>
                        <a:t>2017</a:t>
                      </a:r>
                      <a:endParaRPr lang="en-US" sz="1400" dirty="0" smtClean="0">
                        <a:latin typeface="Sylfaen" panose="010A0502050306030303" charset="0"/>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ქრონიკული დაავადებების სამკურნალო მედიკამენტების პროგრამა</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r h="834390">
                <a:tc>
                  <a:txBody>
                    <a:bodyPr/>
                    <a:lstStyle/>
                    <a:p>
                      <a:r>
                        <a:rPr lang="en-US" sz="1400" dirty="0" smtClean="0">
                          <a:latin typeface="Sylfaen" panose="010A0502050306030303" charset="0"/>
                          <a:cs typeface="Sylfaen" panose="010A0502050306030303" charset="0"/>
                        </a:rPr>
                        <a:t>2017</a:t>
                      </a:r>
                      <a:endParaRPr lang="en-US" sz="1400" dirty="0" smtClean="0">
                        <a:latin typeface="Sylfaen" panose="010A0502050306030303" charset="0"/>
                        <a:cs typeface="Sylfaen" panose="010A0502050306030303" charset="0"/>
                      </a:endParaRPr>
                    </a:p>
                  </a:txBody>
                  <a:tcPr>
                    <a:solidFill>
                      <a:schemeClr val="accent5">
                        <a:lumMod val="20000"/>
                        <a:lumOff val="80000"/>
                      </a:schemeClr>
                    </a:solidFill>
                  </a:tcPr>
                </a:tc>
                <a:tc>
                  <a:txBody>
                    <a:bodyPr/>
                    <a:lstStyle/>
                    <a:p>
                      <a:r>
                        <a:rPr kumimoji="0" lang="en-US" sz="1400" kern="1200" dirty="0" smtClean="0">
                          <a:solidFill>
                            <a:schemeClr val="dk1"/>
                          </a:solidFill>
                          <a:latin typeface="Sylfaen" panose="010A0502050306030303" charset="0"/>
                          <a:ea typeface="+mn-ea"/>
                          <a:cs typeface="Sylfaen" panose="010A0502050306030303" charset="0"/>
                        </a:rPr>
                        <a:t>საყოველთაო ჯანდაცვის პროგრამის III ფაზა - სერვისების სტრატიფიკაცია შემოსავლის ჯგუფების მიხედვით. </a:t>
                      </a:r>
                      <a:endParaRPr kumimoji="0" lang="en-US" sz="1400" kern="1200" dirty="0" smtClean="0">
                        <a:solidFill>
                          <a:schemeClr val="dk1"/>
                        </a:solidFill>
                        <a:latin typeface="Sylfaen" panose="010A0502050306030303" charset="0"/>
                        <a:ea typeface="+mn-ea"/>
                        <a:cs typeface="Sylfaen" panose="010A0502050306030303" charset="0"/>
                      </a:endParaRPr>
                    </a:p>
                  </a:txBody>
                  <a:tcPr>
                    <a:solidFill>
                      <a:schemeClr val="accent5">
                        <a:lumMod val="20000"/>
                        <a:lumOff val="80000"/>
                      </a:schemeClr>
                    </a:solidFill>
                  </a:tcPr>
                </a:tc>
              </a:tr>
            </a:tbl>
          </a:graphicData>
        </a:graphic>
      </p:graphicFrame>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Sylfaen" panose="010A0502050306030303" charset="0"/>
                <a:cs typeface="Sylfaen" panose="010A0502050306030303" charset="0"/>
              </a:rPr>
              <a:t>ექსპერტების მოსაზრება</a:t>
            </a:r>
            <a:endParaRPr lang="en-US" sz="3600" dirty="0" smtClean="0">
              <a:latin typeface="Sylfaen" panose="010A0502050306030303" charset="0"/>
              <a:cs typeface="Sylfaen" panose="010A0502050306030303" charset="0"/>
            </a:endParaRPr>
          </a:p>
        </p:txBody>
      </p:sp>
      <p:sp>
        <p:nvSpPr>
          <p:cNvPr id="3" name="Content Placeholder 2"/>
          <p:cNvSpPr>
            <a:spLocks noGrp="1"/>
          </p:cNvSpPr>
          <p:nvPr>
            <p:ph idx="1"/>
          </p:nvPr>
        </p:nvSpPr>
        <p:spPr>
          <a:xfrm>
            <a:off x="457200" y="1447800"/>
            <a:ext cx="8229600" cy="4465320"/>
          </a:xfrm>
        </p:spPr>
        <p:txBody>
          <a:bodyPr>
            <a:normAutofit/>
          </a:bodyPr>
          <a:lstStyle/>
          <a:p>
            <a:pPr>
              <a:buNone/>
            </a:pPr>
            <a:r>
              <a:rPr lang="en-US" sz="2400" dirty="0" smtClean="0">
                <a:latin typeface="Sylfaen" panose="010A0502050306030303" charset="0"/>
                <a:cs typeface="Sylfaen" panose="010A0502050306030303" charset="0"/>
              </a:rPr>
              <a:t> თენგიზ ვერულავა - მედიცინის აკადემიური დ</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ქტორი, ილიას სახელმწიფო უნივერსიტეტის პ</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ოფესორი </a:t>
            </a:r>
            <a:endParaRPr lang="en-US" sz="2400" dirty="0" smtClean="0">
              <a:latin typeface="Sylfaen" panose="010A0502050306030303" charset="0"/>
              <a:cs typeface="Sylfaen" panose="010A0502050306030303" charset="0"/>
            </a:endParaRPr>
          </a:p>
          <a:p>
            <a:pPr>
              <a:buNone/>
            </a:pPr>
            <a:endParaRPr lang="ru-RU"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 „ჯანდაცვაზე სახელმწიფო ხარჯების ზრდის მიუხედავ</a:t>
            </a:r>
            <a:endParaRPr lang="en-US" sz="2400" i="1"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დ, საქართველო ამ კუთხით ჯერ ისევ ჩამორჩება არამარ</a:t>
            </a:r>
            <a:endParaRPr lang="en-US" sz="2400" i="1"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ო ჯანდაცვის მსოფლიო ორგანიზაციის მიერ დადგენილ</a:t>
            </a:r>
            <a:endParaRPr lang="en-US" sz="2400" i="1"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საერთაშორისო სტანდარტებს, არამედ ბევრი დაბალშემ</a:t>
            </a:r>
            <a:endParaRPr lang="en-US" sz="2400" i="1" dirty="0" smtClean="0">
              <a:latin typeface="Sylfaen" panose="010A0502050306030303" charset="0"/>
              <a:cs typeface="Sylfaen" panose="010A0502050306030303" charset="0"/>
            </a:endParaRPr>
          </a:p>
          <a:p>
            <a:pPr>
              <a:buNone/>
            </a:pPr>
            <a:r>
              <a:rPr lang="en-US" sz="2400" i="1" dirty="0" smtClean="0">
                <a:latin typeface="Sylfaen" panose="010A0502050306030303" charset="0"/>
                <a:cs typeface="Sylfaen" panose="010A0502050306030303" charset="0"/>
              </a:rPr>
              <a:t>სავლიანი ქვეყნის მაჩვენებელსაც“</a:t>
            </a:r>
            <a:endParaRPr lang="en-US" sz="2400" i="1" dirty="0" smtClean="0">
              <a:latin typeface="Sylfaen" panose="010A0502050306030303" charset="0"/>
              <a:cs typeface="Sylfaen" panose="010A0502050306030303" charset="0"/>
            </a:endParaRP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Sylfaen" panose="010A0502050306030303" charset="0"/>
                <a:cs typeface="Sylfaen" panose="010A0502050306030303" charset="0"/>
              </a:rPr>
              <a:t>  </a:t>
            </a:r>
            <a:r>
              <a:rPr lang="en-US" sz="2000" dirty="0" smtClean="0">
                <a:latin typeface="Sylfaen" panose="010A0502050306030303" charset="0"/>
                <a:cs typeface="Sylfaen" panose="010A0502050306030303" charset="0"/>
              </a:rPr>
              <a:t>საქართველოში არსებობს ჯანდაცვის სახელმწიფო პროგრამები, რ</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მლებიც მიმართულია საზოგადოების ჯანმრთელობის გაუმჯობესე</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ის, სხვადასხვა დაავადებების პრევენციისა და უკვე არსებული დაავ</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დებების მკურნალობისკენ.</a:t>
            </a:r>
            <a:endParaRPr lang="en-US" sz="2000" dirty="0" smtClean="0">
              <a:latin typeface="Sylfaen" panose="010A0502050306030303" charset="0"/>
              <a:cs typeface="Sylfaen" panose="010A0502050306030303" charset="0"/>
            </a:endParaRPr>
          </a:p>
          <a:p>
            <a:pPr>
              <a:buNone/>
            </a:pP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   ოჯახის ექიმის საქმიანობას აქვს უნიკალური პრინციპები, რომლე</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იც მას განასხვავებს სხვა საექიმო დისციპლინებისაგან.  არ აწარმოებ</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ჯანმრთელობის პრობლემათა არჩევას და მთელ მოსახლეობას ემსა</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ურება. ის მკურნალობს ყველას და თითოეულს, განურჩევლად ასაკ</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ს, სქესის, სოც. კუთვნილების, რასისა და რელიგიისა. მისი მომსახუ</a:t>
            </a:r>
            <a:endParaRPr lang="en-US" sz="2000" dirty="0" smtClean="0">
              <a:latin typeface="Sylfaen" panose="010A0502050306030303" charset="0"/>
              <a:cs typeface="Sylfaen" panose="010A0502050306030303" charset="0"/>
            </a:endParaRPr>
          </a:p>
          <a:p>
            <a:pPr>
              <a:buNone/>
            </a:pPr>
            <a:r>
              <a:rPr lang="en-US" sz="2000" dirty="0" smtClean="0">
                <a:latin typeface="Sylfaen" panose="010A0502050306030303" charset="0"/>
                <a:cs typeface="Sylfaen" panose="010A0502050306030303" charset="0"/>
              </a:rPr>
              <a:t>ება უნდა იყოს დროული და ადვილად ხელმისაწვდომი .</a:t>
            </a:r>
            <a:endParaRPr lang="ru-RU" sz="2000" dirty="0" smtClean="0">
              <a:latin typeface="Sylfaen" panose="010A0502050306030303" charset="0"/>
              <a:cs typeface="Sylfaen" panose="010A0502050306030303"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sz="2400" dirty="0" smtClean="0">
                <a:latin typeface="Sylfaen" panose="010A0502050306030303" charset="0"/>
                <a:cs typeface="Sylfaen" panose="010A0502050306030303" charset="0"/>
              </a:rPr>
              <a:t>  საქართველოში გატარებული არაერთი ღონისძიების მი</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ხედავად, რომელიც მიმართული იყო ოჯახის ექიმისა და </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პირველადი ჯანდაცვის სისტემის პოპულარიზაციისკენ,</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მაინც რჩება ოჯახის ექიმთან მიმართვიანობის დაბალი </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ონე.</a:t>
            </a:r>
            <a:endParaRPr lang="en-US" sz="2400" dirty="0" smtClean="0">
              <a:latin typeface="Sylfaen" panose="010A0502050306030303" charset="0"/>
              <a:cs typeface="Sylfaen" panose="010A0502050306030303" charset="0"/>
            </a:endParaRPr>
          </a:p>
          <a:p>
            <a:pPr>
              <a:buNone/>
            </a:pPr>
            <a:endParaRPr lang="ru-RU"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  ნაკლებად არის შესწავლილი მიზეზები, თუ რატომ ირჩე</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ს საქართველოს მოსახლეობა ჯანდაცვის მეორე და მესამე</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დონეებს და რატომ არ მიმართავს პირველადი ჯანდაცვი</a:t>
            </a:r>
            <a:endParaRPr lang="en-US" sz="2400" dirty="0" smtClean="0">
              <a:latin typeface="Sylfaen" panose="010A0502050306030303" charset="0"/>
              <a:cs typeface="Sylfaen" panose="010A0502050306030303" charset="0"/>
            </a:endParaRPr>
          </a:p>
          <a:p>
            <a:pPr>
              <a:buNone/>
            </a:pPr>
            <a:r>
              <a:rPr lang="en-US" sz="2400" dirty="0" smtClean="0">
                <a:latin typeface="Sylfaen" panose="010A0502050306030303" charset="0"/>
                <a:cs typeface="Sylfaen" panose="010A0502050306030303" charset="0"/>
              </a:rPr>
              <a:t>პუნქტებს. </a:t>
            </a:r>
            <a:endParaRPr lang="ru-RU" sz="2400" dirty="0" smtClean="0">
              <a:latin typeface="Sylfaen" panose="010A0502050306030303" charset="0"/>
              <a:cs typeface="Sylfaen" panose="010A0502050306030303" charset="0"/>
            </a:endParaRPr>
          </a:p>
          <a:p>
            <a:endParaRPr lang="ru-RU" sz="2400" dirty="0" smtClean="0">
              <a:latin typeface="Sylfaen" panose="010A0502050306030303" charset="0"/>
              <a:cs typeface="Sylfaen" panose="010A0502050306030303" charset="0"/>
            </a:endParaRPr>
          </a:p>
        </p:txBody>
      </p:sp>
      <p:pic>
        <p:nvPicPr>
          <p:cNvPr id="6" name="Content Placeholder 5" descr="Why2"/>
          <p:cNvPicPr>
            <a:picLocks noChangeAspect="1"/>
          </p:cNvPicPr>
          <p:nvPr>
            <p:ph idx="10"/>
          </p:nvPr>
        </p:nvPicPr>
        <p:blipFill>
          <a:blip r:embed="rId1"/>
          <a:stretch>
            <a:fillRect/>
          </a:stretch>
        </p:blipFill>
        <p:spPr>
          <a:xfrm>
            <a:off x="7087870" y="5715000"/>
            <a:ext cx="2065020" cy="124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checker/>
      </p:transition>
    </mc:Choice>
    <mc:Fallback>
      <p:transition spd="med">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IHI_Theme_jan_2013">
  <a:themeElements>
    <a:clrScheme name="IHI - Jan 2013">
      <a:dk1>
        <a:srgbClr val="455660"/>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345" indent="-347345">
          <a:spcBef>
            <a:spcPts val="575"/>
          </a:spcBef>
          <a:buBlip>
            <a:blip xmlns:r="http://schemas.openxmlformats.org/officeDocument/2006/relationships" r:embed="rId1"/>
          </a:buBlip>
          <a:defRPr dirty="0" err="1"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IHI_Theme_jan_2013</Template>
  <TotalTime>0</TotalTime>
  <Words>6777</Words>
  <Application>WPS Presentation</Application>
  <PresentationFormat>On-screen Show (4:3)</PresentationFormat>
  <Paragraphs>203</Paragraphs>
  <Slides>17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Cambria</vt:lpstr>
      <vt:lpstr>Calibri</vt:lpstr>
      <vt:lpstr>Times New Roman</vt:lpstr>
      <vt:lpstr>Microsoft YaHei</vt:lpstr>
      <vt:lpstr>Arial Unicode MS</vt:lpstr>
      <vt:lpstr>Sylfaen</vt:lpstr>
      <vt:lpstr>Sitka Text</vt:lpstr>
      <vt:lpstr>IHI_Theme_jan_2013</vt:lpstr>
      <vt:lpstr>PowerPoint 演示文稿</vt:lpstr>
      <vt:lpstr>აბსტრაქტი</vt:lpstr>
      <vt:lpstr>ლიტერატურის მიმოხილვა</vt:lpstr>
      <vt:lpstr>PowerPoint 演示文稿</vt:lpstr>
      <vt:lpstr>საუკეთესო პრაქტიკის მიმოხილვა</vt:lpstr>
      <vt:lpstr>PowerPoint 演示文稿</vt:lpstr>
      <vt:lpstr>ექსპერტების მოსაზრება</vt:lpstr>
      <vt:lpstr>PowerPoint 演示文稿</vt:lpstr>
      <vt:lpstr>PowerPoint 演示文稿</vt:lpstr>
      <vt:lpstr>PowerPoint 演示文稿</vt:lpstr>
      <vt:lpstr>კვლევის მიზანი </vt:lpstr>
      <vt:lpstr>მეთოდოლოგია</vt:lpstr>
      <vt:lpstr>PowerPoint 演示文稿</vt:lpstr>
      <vt:lpstr>პირველადი ჯანდაცვის სისტემის  SWOT ანალიზი</vt:lpstr>
      <vt:lpstr>დასკვნები </vt:lpstr>
      <vt:lpstr>რეკომენდაციები</vt:lpstr>
      <vt:lpstr>Exercise</vt:lpstr>
    </vt:vector>
  </TitlesOfParts>
  <Company>IHI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Fink</dc:creator>
  <cp:lastModifiedBy>Mariam Paichadze</cp:lastModifiedBy>
  <cp:revision>91</cp:revision>
  <dcterms:created xsi:type="dcterms:W3CDTF">2017-02-14T17:02:00Z</dcterms:created>
  <dcterms:modified xsi:type="dcterms:W3CDTF">2019-07-07T19:48:37Z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0x01010007326CE490B82447BCB0592B93505EC5</vt:lpwstr>
  </property>
  <property fmtid="{D5CDD505-2E9C-101B-9397-08002B2CF9AE}" pid="3" name="KSOProductBuildVer">
    <vt:lpwstr>1033-11.2.0.8668</vt:lpwstr>
  </property>
</Properties>
</file>