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0" r:id="rId3"/>
    <p:sldId id="271" r:id="rId4"/>
    <p:sldId id="274" r:id="rId5"/>
    <p:sldId id="275" r:id="rId6"/>
    <p:sldId id="276" r:id="rId7"/>
    <p:sldId id="277" r:id="rId8"/>
    <p:sldId id="280" r:id="rId9"/>
    <p:sldId id="278" r:id="rId10"/>
    <p:sldId id="281" r:id="rId11"/>
    <p:sldId id="272" r:id="rId12"/>
    <p:sldId id="273" r:id="rId13"/>
    <p:sldId id="292" r:id="rId14"/>
    <p:sldId id="290" r:id="rId15"/>
    <p:sldId id="286" r:id="rId16"/>
    <p:sldId id="269" r:id="rId17"/>
    <p:sldId id="289" r:id="rId18"/>
    <p:sldId id="265" r:id="rId19"/>
    <p:sldId id="282" r:id="rId20"/>
    <p:sldId id="259" r:id="rId21"/>
    <p:sldId id="260" r:id="rId22"/>
    <p:sldId id="263" r:id="rId23"/>
    <p:sldId id="261" r:id="rId24"/>
    <p:sldId id="264" r:id="rId25"/>
    <p:sldId id="262" r:id="rId26"/>
    <p:sldId id="287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07;&#4307;&#430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307;&#4307;&#430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TO\Oficial\NCDC\Spectrum%202020\spectrum%202020%20file\Spectrum_24-25_082017_WHO_NCDC\spectrum1103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[დდდ.XLSX]Sheet5!PivotTable4</c:name>
    <c:fmtId val="3"/>
  </c:pivotSource>
  <c:chart>
    <c:autoTitleDeleted val="0"/>
    <c:pivotFmts>
      <c:pivotFmt>
        <c:idx val="0"/>
        <c:marker>
          <c:symbol val="none"/>
        </c:marker>
      </c:pivotFmt>
      <c:pivotFmt>
        <c:idx val="1"/>
        <c:spPr>
          <a:solidFill>
            <a:srgbClr val="FF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00EA6A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00EA6A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rgbClr val="00EA6A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Sheet5!$B$1:$B$2</c:f>
              <c:strCache>
                <c:ptCount val="1"/>
                <c:pt idx="0">
                  <c:v>მამრ.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Sheet5!$A$3:$A$13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Sheet5!$B$3:$B$13</c:f>
              <c:numCache>
                <c:formatCode>General</c:formatCode>
                <c:ptCount val="10"/>
                <c:pt idx="0">
                  <c:v>322</c:v>
                </c:pt>
                <c:pt idx="1">
                  <c:v>300</c:v>
                </c:pt>
                <c:pt idx="2">
                  <c:v>381</c:v>
                </c:pt>
                <c:pt idx="3">
                  <c:v>367</c:v>
                </c:pt>
                <c:pt idx="4">
                  <c:v>413</c:v>
                </c:pt>
                <c:pt idx="5">
                  <c:v>545</c:v>
                </c:pt>
                <c:pt idx="6">
                  <c:v>553</c:v>
                </c:pt>
                <c:pt idx="7">
                  <c:v>492</c:v>
                </c:pt>
                <c:pt idx="8">
                  <c:v>506</c:v>
                </c:pt>
                <c:pt idx="9">
                  <c:v>508</c:v>
                </c:pt>
              </c:numCache>
            </c:numRef>
          </c:val>
        </c:ser>
        <c:ser>
          <c:idx val="1"/>
          <c:order val="1"/>
          <c:tx>
            <c:strRef>
              <c:f>Sheet5!$C$1:$C$2</c:f>
              <c:strCache>
                <c:ptCount val="1"/>
                <c:pt idx="0">
                  <c:v>მდ.</c:v>
                </c:pt>
              </c:strCache>
            </c:strRef>
          </c:tx>
          <c:spPr>
            <a:solidFill>
              <a:srgbClr val="00EA6A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Sheet5!$A$3:$A$13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Sheet5!$C$3:$C$13</c:f>
              <c:numCache>
                <c:formatCode>General</c:formatCode>
                <c:ptCount val="10"/>
                <c:pt idx="0">
                  <c:v>133</c:v>
                </c:pt>
                <c:pt idx="1">
                  <c:v>124</c:v>
                </c:pt>
                <c:pt idx="2">
                  <c:v>145</c:v>
                </c:pt>
                <c:pt idx="3">
                  <c:v>123</c:v>
                </c:pt>
                <c:pt idx="4">
                  <c:v>151</c:v>
                </c:pt>
                <c:pt idx="5">
                  <c:v>172</c:v>
                </c:pt>
                <c:pt idx="6">
                  <c:v>166</c:v>
                </c:pt>
                <c:pt idx="7">
                  <c:v>139</c:v>
                </c:pt>
                <c:pt idx="8">
                  <c:v>166</c:v>
                </c:pt>
                <c:pt idx="9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2010112"/>
        <c:axId val="171433984"/>
        <c:axId val="0"/>
      </c:bar3DChart>
      <c:catAx>
        <c:axId val="20201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71433984"/>
        <c:crosses val="autoZero"/>
        <c:auto val="1"/>
        <c:lblAlgn val="ctr"/>
        <c:lblOffset val="100"/>
        <c:noMultiLvlLbl val="0"/>
      </c:catAx>
      <c:valAx>
        <c:axId val="17143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0201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[დდდ.XLSX]პიოვოტ!PivotTable3</c:name>
    <c:fmtId val="3"/>
  </c:pivotSource>
  <c:chart>
    <c:autoTitleDeleted val="0"/>
    <c:pivotFmts>
      <c:pivotFmt>
        <c:idx val="0"/>
      </c:pivotFmt>
      <c:pivotFmt>
        <c:idx val="1"/>
      </c:pivotFmt>
      <c:pivotFmt>
        <c:idx val="2"/>
        <c:spPr>
          <a:ln w="50800">
            <a:solidFill>
              <a:srgbClr val="FF0000"/>
            </a:solidFill>
          </a:ln>
        </c:spPr>
      </c:pivotFmt>
      <c:pivotFmt>
        <c:idx val="3"/>
        <c:spPr>
          <a:ln w="47625">
            <a:solidFill>
              <a:srgbClr val="00B0F0"/>
            </a:solidFill>
          </a:ln>
        </c:spPr>
      </c:pivotFmt>
      <c:pivotFmt>
        <c:idx val="4"/>
        <c:spPr>
          <a:ln w="50800">
            <a:solidFill>
              <a:srgbClr val="00B050"/>
            </a:solidFill>
          </a:ln>
        </c:spPr>
      </c:pivotFmt>
      <c:pivotFmt>
        <c:idx val="5"/>
      </c:pivotFmt>
      <c:pivotFmt>
        <c:idx val="6"/>
      </c:pivotFmt>
      <c:pivotFmt>
        <c:idx val="7"/>
        <c:spPr>
          <a:ln w="50800">
            <a:solidFill>
              <a:srgbClr val="FF0000"/>
            </a:solidFill>
          </a:ln>
        </c:spPr>
      </c:pivotFmt>
      <c:pivotFmt>
        <c:idx val="8"/>
        <c:spPr>
          <a:ln w="47625">
            <a:solidFill>
              <a:srgbClr val="00B0F0"/>
            </a:solidFill>
          </a:ln>
        </c:spPr>
      </c:pivotFmt>
      <c:pivotFmt>
        <c:idx val="9"/>
        <c:spPr>
          <a:ln w="50800">
            <a:solidFill>
              <a:srgbClr val="00B050"/>
            </a:solidFill>
          </a:ln>
        </c:spPr>
      </c:pivotFmt>
      <c:pivotFmt>
        <c:idx val="10"/>
        <c:spPr>
          <a:ln w="50800">
            <a:solidFill>
              <a:srgbClr val="FF0000"/>
            </a:solidFill>
          </a:ln>
        </c:spPr>
      </c:pivotFmt>
      <c:pivotFmt>
        <c:idx val="11"/>
        <c:spPr>
          <a:ln w="47625">
            <a:solidFill>
              <a:srgbClr val="00B0F0"/>
            </a:solidFill>
          </a:ln>
        </c:spPr>
      </c:pivotFmt>
      <c:pivotFmt>
        <c:idx val="12"/>
        <c:spPr>
          <a:ln w="50800">
            <a:solidFill>
              <a:srgbClr val="00B050"/>
            </a:solidFill>
          </a:ln>
        </c:spP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პიოვოტ!$B$1:$B$2</c:f>
              <c:strCache>
                <c:ptCount val="1"/>
                <c:pt idx="0">
                  <c:v>ჰეტერო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cat>
            <c:strRef>
              <c:f>პიოვოტ!$A$3:$A$13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პიოვოტ!$B$3:$B$13</c:f>
              <c:numCache>
                <c:formatCode>0.00%</c:formatCode>
                <c:ptCount val="10"/>
                <c:pt idx="0">
                  <c:v>0.45804988662131518</c:v>
                </c:pt>
                <c:pt idx="1">
                  <c:v>0.48674698795180721</c:v>
                </c:pt>
                <c:pt idx="2">
                  <c:v>0.46456692913385828</c:v>
                </c:pt>
                <c:pt idx="3">
                  <c:v>0.51148225469728603</c:v>
                </c:pt>
                <c:pt idx="4">
                  <c:v>0.53429602888086647</c:v>
                </c:pt>
                <c:pt idx="5">
                  <c:v>0.50921985815602833</c:v>
                </c:pt>
                <c:pt idx="6">
                  <c:v>0.52401129943502822</c:v>
                </c:pt>
                <c:pt idx="7">
                  <c:v>0.55466237942122187</c:v>
                </c:pt>
                <c:pt idx="8">
                  <c:v>0.63650075414781293</c:v>
                </c:pt>
                <c:pt idx="9">
                  <c:v>0.69545454545454544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პიოვოტ!$C$1:$C$2</c:f>
              <c:strCache>
                <c:ptCount val="1"/>
                <c:pt idx="0">
                  <c:v>მსმ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cat>
            <c:strRef>
              <c:f>პიოვოტ!$A$3:$A$13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პიოვოტ!$C$3:$C$13</c:f>
              <c:numCache>
                <c:formatCode>0.00%</c:formatCode>
                <c:ptCount val="10"/>
                <c:pt idx="0">
                  <c:v>5.8956916099773243E-2</c:v>
                </c:pt>
                <c:pt idx="1">
                  <c:v>6.2650602409638559E-2</c:v>
                </c:pt>
                <c:pt idx="2">
                  <c:v>9.055118110236221E-2</c:v>
                </c:pt>
                <c:pt idx="3">
                  <c:v>0.1336116910229645</c:v>
                </c:pt>
                <c:pt idx="4">
                  <c:v>0.11552346570397112</c:v>
                </c:pt>
                <c:pt idx="5">
                  <c:v>0.22553191489361701</c:v>
                </c:pt>
                <c:pt idx="6">
                  <c:v>0.18502824858757061</c:v>
                </c:pt>
                <c:pt idx="7">
                  <c:v>0.20257234726688103</c:v>
                </c:pt>
                <c:pt idx="8">
                  <c:v>0.19909502262443438</c:v>
                </c:pt>
                <c:pt idx="9">
                  <c:v>0.12121212121212122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პიოვოტ!$D$1:$D$2</c:f>
              <c:strCache>
                <c:ptCount val="1"/>
                <c:pt idx="0">
                  <c:v>ნიმ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cat>
            <c:strRef>
              <c:f>პიოვოტ!$A$3:$A$13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პიოვოტ!$D$3:$D$13</c:f>
              <c:numCache>
                <c:formatCode>0.00%</c:formatCode>
                <c:ptCount val="10"/>
                <c:pt idx="0">
                  <c:v>0.48299319727891155</c:v>
                </c:pt>
                <c:pt idx="1">
                  <c:v>0.45060240963855419</c:v>
                </c:pt>
                <c:pt idx="2">
                  <c:v>0.44488188976377951</c:v>
                </c:pt>
                <c:pt idx="3">
                  <c:v>0.35490605427974947</c:v>
                </c:pt>
                <c:pt idx="4">
                  <c:v>0.35018050541516244</c:v>
                </c:pt>
                <c:pt idx="5">
                  <c:v>0.2652482269503546</c:v>
                </c:pt>
                <c:pt idx="6">
                  <c:v>0.29096045197740111</c:v>
                </c:pt>
                <c:pt idx="7">
                  <c:v>0.2427652733118971</c:v>
                </c:pt>
                <c:pt idx="8">
                  <c:v>0.16440422322775264</c:v>
                </c:pt>
                <c:pt idx="9">
                  <c:v>0.18333333333333332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24864"/>
        <c:axId val="171436288"/>
      </c:lineChart>
      <c:catAx>
        <c:axId val="20272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71436288"/>
        <c:crosses val="autoZero"/>
        <c:auto val="1"/>
        <c:lblAlgn val="ctr"/>
        <c:lblOffset val="100"/>
        <c:noMultiLvlLbl val="0"/>
      </c:catAx>
      <c:valAx>
        <c:axId val="1714362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02724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34910795444308E-2"/>
          <c:y val="0.17452498526578397"/>
          <c:w val="0.91242325178102746"/>
          <c:h val="0.75364376777334507"/>
        </c:manualLayout>
      </c:layout>
      <c:lineChart>
        <c:grouping val="standard"/>
        <c:varyColors val="0"/>
        <c:ser>
          <c:idx val="0"/>
          <c:order val="0"/>
          <c:tx>
            <c:strRef>
              <c:f>Sheet3!$A$29</c:f>
              <c:strCache>
                <c:ptCount val="1"/>
                <c:pt idx="0">
                  <c:v>შიდსთან ასოცირებული სიკვდილობა (15-49)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Sheet3!$B$28:$L$28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Sheet3!$B$29:$L$29</c:f>
              <c:numCache>
                <c:formatCode>0</c:formatCode>
                <c:ptCount val="11"/>
                <c:pt idx="0">
                  <c:v>79.787999999999997</c:v>
                </c:pt>
                <c:pt idx="1">
                  <c:v>91.276030000000006</c:v>
                </c:pt>
                <c:pt idx="2">
                  <c:v>94.978999999999999</c:v>
                </c:pt>
                <c:pt idx="3">
                  <c:v>98.311440000000005</c:v>
                </c:pt>
                <c:pt idx="4">
                  <c:v>99.924840000000003</c:v>
                </c:pt>
                <c:pt idx="5">
                  <c:v>81.947429999999997</c:v>
                </c:pt>
                <c:pt idx="6">
                  <c:v>65.837670000000003</c:v>
                </c:pt>
                <c:pt idx="7">
                  <c:v>53.499920000000003</c:v>
                </c:pt>
                <c:pt idx="8">
                  <c:v>43.346739999999997</c:v>
                </c:pt>
                <c:pt idx="9">
                  <c:v>36.026539999999997</c:v>
                </c:pt>
                <c:pt idx="10">
                  <c:v>32.136119999999998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Sheet3!$A$30</c:f>
              <c:strCache>
                <c:ptCount val="1"/>
                <c:pt idx="0">
                  <c:v>სიკვდილობა, არვ-ზე მყოფებში (15-49)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Sheet3!$B$28:$L$28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Sheet3!$B$30:$L$30</c:f>
              <c:numCache>
                <c:formatCode>0</c:formatCode>
                <c:ptCount val="11"/>
                <c:pt idx="0">
                  <c:v>10.26431</c:v>
                </c:pt>
                <c:pt idx="1">
                  <c:v>11.403359999999999</c:v>
                </c:pt>
                <c:pt idx="2">
                  <c:v>13.05012</c:v>
                </c:pt>
                <c:pt idx="3">
                  <c:v>14.26309</c:v>
                </c:pt>
                <c:pt idx="4">
                  <c:v>15.24249</c:v>
                </c:pt>
                <c:pt idx="5">
                  <c:v>17.902090000000001</c:v>
                </c:pt>
                <c:pt idx="6">
                  <c:v>20.537299999999998</c:v>
                </c:pt>
                <c:pt idx="7">
                  <c:v>22.748419999999999</c:v>
                </c:pt>
                <c:pt idx="8">
                  <c:v>24.936119999999999</c:v>
                </c:pt>
                <c:pt idx="9">
                  <c:v>26.970130000000001</c:v>
                </c:pt>
                <c:pt idx="10">
                  <c:v>28.486910000000002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26400"/>
        <c:axId val="171438592"/>
      </c:lineChart>
      <c:catAx>
        <c:axId val="202726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1438592"/>
        <c:crosses val="autoZero"/>
        <c:auto val="1"/>
        <c:lblAlgn val="ctr"/>
        <c:lblOffset val="100"/>
        <c:noMultiLvlLbl val="0"/>
      </c:catAx>
      <c:valAx>
        <c:axId val="1714385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</a:t>
                </a:r>
                <a:r>
                  <a:rPr lang="en-US" baseline="0"/>
                  <a:t> of  cases</a:t>
                </a:r>
                <a:endParaRPr lang="en-US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20272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802645763029617"/>
          <c:y val="3.4148093776413549E-2"/>
          <c:w val="0.56358595800524935"/>
          <c:h val="0.1761521582561972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DF04-0711-483E-A60A-A777A0E6A3A6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3140-36B4-4766-8EB4-3F81DCED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7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B43D-6C9E-4C37-AA69-D15D2A8C2D5C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846A0-6E0E-4102-9284-A9501099E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0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orizontal Scroll 6"/>
          <p:cNvSpPr/>
          <p:nvPr userDrawn="1"/>
        </p:nvSpPr>
        <p:spPr>
          <a:xfrm>
            <a:off x="457200" y="76200"/>
            <a:ext cx="8382000" cy="175260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457200" y="503238"/>
            <a:ext cx="8229600" cy="944562"/>
          </a:xfrm>
        </p:spPr>
        <p:txBody>
          <a:bodyPr>
            <a:norm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28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orizontal Scroll 6"/>
          <p:cNvSpPr/>
          <p:nvPr userDrawn="1"/>
        </p:nvSpPr>
        <p:spPr>
          <a:xfrm>
            <a:off x="474677" y="228600"/>
            <a:ext cx="8382000" cy="167899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5813"/>
            <a:ext cx="82296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56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orizontal Scroll 7"/>
          <p:cNvSpPr/>
          <p:nvPr userDrawn="1"/>
        </p:nvSpPr>
        <p:spPr>
          <a:xfrm>
            <a:off x="457200" y="76200"/>
            <a:ext cx="8382000" cy="182880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503238"/>
            <a:ext cx="8229600" cy="944562"/>
          </a:xfrm>
        </p:spPr>
        <p:txBody>
          <a:bodyPr>
            <a:normAutofit/>
          </a:bodyPr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72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orizontal Scroll 9"/>
          <p:cNvSpPr/>
          <p:nvPr userDrawn="1"/>
        </p:nvSpPr>
        <p:spPr>
          <a:xfrm>
            <a:off x="457200" y="0"/>
            <a:ext cx="8382000" cy="167640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orizontal Scroll 5"/>
          <p:cNvSpPr/>
          <p:nvPr userDrawn="1"/>
        </p:nvSpPr>
        <p:spPr>
          <a:xfrm>
            <a:off x="304800" y="152400"/>
            <a:ext cx="8382000" cy="152659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CF9E-08CF-4523-AEF9-18683C4D56A3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A8B1-8B9C-459D-9688-FD0DD09CD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153400" cy="2590800"/>
          </a:xfrm>
        </p:spPr>
        <p:txBody>
          <a:bodyPr>
            <a:normAutofit fontScale="70000" lnSpcReduction="20000"/>
          </a:bodyPr>
          <a:lstStyle/>
          <a:p>
            <a:r>
              <a:rPr lang="ka-GE" sz="4600" b="1" dirty="0" smtClean="0">
                <a:solidFill>
                  <a:srgbClr val="0070C0"/>
                </a:solidFill>
              </a:rPr>
              <a:t>ოთარ ჩოკოშვილი</a:t>
            </a:r>
          </a:p>
          <a:p>
            <a:endParaRPr lang="ka-GE" b="1" dirty="0" smtClean="0">
              <a:solidFill>
                <a:srgbClr val="0070C0"/>
              </a:solidFill>
            </a:endParaRPr>
          </a:p>
          <a:p>
            <a:r>
              <a:rPr lang="ka-GE" b="1" dirty="0" smtClean="0">
                <a:solidFill>
                  <a:srgbClr val="C00000"/>
                </a:solidFill>
              </a:rPr>
              <a:t>ინფექციური პათოლოგიის შიდსის და კლინიკური იმუნოლოგიის სამეცნიერო პრაქტიკული ცენტრი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ka-GE" b="1" dirty="0" smtClean="0">
              <a:solidFill>
                <a:srgbClr val="C00000"/>
              </a:solidFill>
            </a:endParaRPr>
          </a:p>
          <a:p>
            <a:r>
              <a:rPr lang="ka-GE" b="1" dirty="0" smtClean="0">
                <a:solidFill>
                  <a:srgbClr val="C00000"/>
                </a:solidFill>
              </a:rPr>
              <a:t>თბილისი</a:t>
            </a:r>
          </a:p>
          <a:p>
            <a:r>
              <a:rPr lang="ka-GE" b="1" dirty="0" smtClean="0">
                <a:solidFill>
                  <a:srgbClr val="C00000"/>
                </a:solidFill>
              </a:rPr>
              <a:t>2020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378410"/>
            <a:ext cx="8382000" cy="2745790"/>
          </a:xfrm>
          <a:prstGeom prst="horizontalScroll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b="1" dirty="0" smtClean="0">
                <a:solidFill>
                  <a:srgbClr val="0070C0"/>
                </a:solidFill>
              </a:rPr>
              <a:t>აივ ინფექცია/შიდსის ღონისძიებების შეფასება და დაგეგმვა</a:t>
            </a:r>
            <a:r>
              <a:rPr lang="ka-GE" sz="3200" b="1" dirty="0" smtClean="0">
                <a:solidFill>
                  <a:srgbClr val="0070C0"/>
                </a:solidFill>
              </a:rPr>
              <a:t/>
            </a:r>
            <a:br>
              <a:rPr lang="ka-GE" sz="3200" b="1" dirty="0" smtClean="0">
                <a:solidFill>
                  <a:srgbClr val="0070C0"/>
                </a:solidFill>
              </a:rPr>
            </a:b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ka-GE" sz="3200" b="1" dirty="0" smtClean="0">
                <a:solidFill>
                  <a:srgbClr val="C00000"/>
                </a:solidFill>
              </a:rPr>
              <a:t>შეფასების წელი  - 2019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C00000"/>
                </a:solidFill>
              </a:rPr>
              <a:t>ქვეყნის ექსპერტები ესწრებიან საერთაშორისო შეხვედრას</a:t>
            </a:r>
          </a:p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C00000"/>
                </a:solidFill>
              </a:rPr>
              <a:t>ექსპერტები ამზადებენ ქვეყნის მონაცემთა ფაილს</a:t>
            </a:r>
          </a:p>
          <a:p>
            <a:pPr>
              <a:buFont typeface="Wingdings" pitchFamily="2" charset="2"/>
              <a:buChar char="Ø"/>
            </a:pPr>
            <a:r>
              <a:rPr lang="ka-GE" sz="2800" b="1" dirty="0">
                <a:solidFill>
                  <a:srgbClr val="C00000"/>
                </a:solidFill>
              </a:rPr>
              <a:t>შეფასების საბოლოო ფაილი გადაეცემა </a:t>
            </a:r>
            <a:r>
              <a:rPr lang="en-US" sz="2800" b="1" dirty="0">
                <a:solidFill>
                  <a:srgbClr val="C00000"/>
                </a:solidFill>
              </a:rPr>
              <a:t>UNAIDS</a:t>
            </a:r>
            <a:r>
              <a:rPr lang="ka-GE" sz="2800" b="1" dirty="0">
                <a:solidFill>
                  <a:srgbClr val="C00000"/>
                </a:solidFill>
              </a:rPr>
              <a:t> ექსპერტებს საბოლოო </a:t>
            </a:r>
            <a:r>
              <a:rPr lang="ka-GE" sz="2800" b="1" dirty="0" smtClean="0">
                <a:solidFill>
                  <a:srgbClr val="C00000"/>
                </a:solidFill>
              </a:rPr>
              <a:t>შეთანხმებისთვის</a:t>
            </a:r>
          </a:p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C00000"/>
                </a:solidFill>
              </a:rPr>
              <a:t>საბოლო მონაცემები </a:t>
            </a:r>
            <a:r>
              <a:rPr lang="en-US" sz="2800" b="1" dirty="0" smtClean="0">
                <a:solidFill>
                  <a:srgbClr val="C00000"/>
                </a:solidFill>
              </a:rPr>
              <a:t>UNAIDS</a:t>
            </a:r>
            <a:r>
              <a:rPr lang="ka-GE" sz="2800" b="1" dirty="0" smtClean="0">
                <a:solidFill>
                  <a:srgbClr val="C00000"/>
                </a:solidFill>
              </a:rPr>
              <a:t>-დან თანხმდება ქვეყნის ექსპერტებთან </a:t>
            </a:r>
          </a:p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C00000"/>
                </a:solidFill>
              </a:rPr>
              <a:t>მზადდება ანგარიში 	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C00000"/>
                </a:solidFill>
              </a:rPr>
              <a:t>შეფასების პროცესი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2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D:\oto\geoma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4581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aiv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infeqcia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Sidsis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gavrceleba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  <a:cs typeface="Times New Roman" pitchFamily="18" charset="0"/>
              </a:rPr>
              <a:t>saqarTveloSi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  <a:cs typeface="Times New Roman" pitchFamily="18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43000" y="3657600"/>
            <a:ext cx="2667000" cy="533400"/>
          </a:xfrm>
          <a:prstGeom prst="rect">
            <a:avLst/>
          </a:prstGeom>
          <a:solidFill>
            <a:srgbClr val="E5FFE5"/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16" tIns="45708" rIns="91416" bIns="45708">
            <a:normAutofit fontScale="92500" lnSpcReduction="10000"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  <a:r>
              <a:rPr lang="ka-GE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,271 </a:t>
            </a:r>
            <a:r>
              <a:rPr lang="ru-RU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</a:t>
            </a:r>
            <a:r>
              <a:rPr lang="en-US" sz="2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Sidsi</a:t>
            </a:r>
            <a:endParaRPr lang="en-US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0" y="6111540"/>
            <a:ext cx="7696200" cy="72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6" tIns="45708" rIns="91416" bIns="45708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AcadNusx" pitchFamily="2" charset="0"/>
              </a:rPr>
              <a:t>aiv</a:t>
            </a:r>
            <a:r>
              <a:rPr lang="en-US" sz="2400" b="1" dirty="0">
                <a:solidFill>
                  <a:srgbClr val="0070C0"/>
                </a:solidFill>
                <a:latin typeface="AcadNusx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cadNusx" pitchFamily="2" charset="0"/>
              </a:rPr>
              <a:t>inficirebulTa</a:t>
            </a:r>
            <a:r>
              <a:rPr lang="en-US" sz="2400" b="1" dirty="0">
                <a:solidFill>
                  <a:srgbClr val="0070C0"/>
                </a:solidFill>
                <a:latin typeface="AcadNusx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cadNusx" pitchFamily="2" charset="0"/>
              </a:rPr>
              <a:t>savaraudo</a:t>
            </a:r>
            <a:r>
              <a:rPr lang="en-US" sz="2400" b="1" dirty="0">
                <a:solidFill>
                  <a:srgbClr val="0070C0"/>
                </a:solidFill>
                <a:latin typeface="AcadNusx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cadNusx" pitchFamily="2" charset="0"/>
              </a:rPr>
              <a:t>ricxvi</a:t>
            </a:r>
            <a:r>
              <a:rPr lang="en-US" sz="2400" b="1" dirty="0">
                <a:solidFill>
                  <a:srgbClr val="0070C0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rgbClr val="0070C0"/>
                </a:solidFill>
                <a:latin typeface="Arial" pitchFamily="34" charset="0"/>
              </a:rPr>
              <a:t>9,400 </a:t>
            </a:r>
            <a:r>
              <a:rPr lang="ka-GE" sz="2400" b="1" dirty="0" smtClean="0">
                <a:solidFill>
                  <a:srgbClr val="C00000"/>
                </a:solidFill>
                <a:latin typeface="Arial" pitchFamily="34" charset="0"/>
              </a:rPr>
              <a:t>(2018 წლის)</a:t>
            </a:r>
            <a:endParaRPr 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257800" y="3922712"/>
            <a:ext cx="3082925" cy="954088"/>
          </a:xfrm>
          <a:prstGeom prst="rect">
            <a:avLst/>
          </a:prstGeom>
          <a:solidFill>
            <a:srgbClr val="E5FFE5"/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16" tIns="45708" rIns="91416" bIns="45708">
            <a:spAutoFit/>
          </a:bodyPr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ka-GE" sz="28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1,645</a:t>
            </a:r>
            <a:r>
              <a:rPr 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</a:t>
            </a:r>
            <a:r>
              <a:rPr lang="en-US" sz="2800" b="1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gardaicvala</a:t>
            </a:r>
            <a:endParaRPr lang="ru-RU" sz="28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2133600"/>
            <a:ext cx="1828800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ka-GE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8,204</a:t>
            </a:r>
            <a:endParaRPr lang="ru-RU" sz="48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რეგისტრირებული შემთხვევების დინამიკა, </a:t>
            </a:r>
            <a:br>
              <a:rPr lang="ka-GE" sz="2800" b="1" dirty="0" smtClean="0">
                <a:solidFill>
                  <a:srgbClr val="C00000"/>
                </a:solidFill>
              </a:rPr>
            </a:br>
            <a:r>
              <a:rPr lang="ka-GE" sz="2800" b="1" dirty="0" smtClean="0">
                <a:solidFill>
                  <a:srgbClr val="C00000"/>
                </a:solidFill>
              </a:rPr>
              <a:t>2010-2019წ.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82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7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03238"/>
            <a:ext cx="8229600" cy="944562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აივ რეგისტრირებული </a:t>
            </a:r>
            <a:r>
              <a:rPr lang="ka-GE" sz="2800" b="1" dirty="0">
                <a:solidFill>
                  <a:srgbClr val="C00000"/>
                </a:solidFill>
              </a:rPr>
              <a:t>შემთხვევების დინამიკა, </a:t>
            </a:r>
            <a:r>
              <a:rPr lang="ka-GE" sz="2800" b="1" dirty="0" smtClean="0">
                <a:solidFill>
                  <a:srgbClr val="C00000"/>
                </a:solidFill>
              </a:rPr>
              <a:t>სქესის მიხედვით. 2010-2019წ</a:t>
            </a:r>
            <a:r>
              <a:rPr lang="ka-GE" sz="2800" b="1" dirty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8433"/>
              </p:ext>
            </p:extLst>
          </p:nvPr>
        </p:nvGraphicFramePr>
        <p:xfrm>
          <a:off x="362874" y="1981200"/>
          <a:ext cx="8760411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99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აივ რეგისტრირებული </a:t>
            </a:r>
            <a:r>
              <a:rPr lang="ka-GE" sz="2800" b="1" dirty="0">
                <a:solidFill>
                  <a:srgbClr val="C00000"/>
                </a:solidFill>
              </a:rPr>
              <a:t>შემთხვევების დინამიკა, </a:t>
            </a:r>
            <a:r>
              <a:rPr lang="ka-GE" sz="2800" b="1" dirty="0" smtClean="0">
                <a:solidFill>
                  <a:srgbClr val="C00000"/>
                </a:solidFill>
              </a:rPr>
              <a:t>გადაცემის გზების მიხედვით. 2010-2019წ</a:t>
            </a:r>
            <a:r>
              <a:rPr lang="ka-GE" sz="2800" b="1" dirty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249685"/>
              </p:ext>
            </p:extLst>
          </p:nvPr>
        </p:nvGraphicFramePr>
        <p:xfrm>
          <a:off x="342900" y="1828800"/>
          <a:ext cx="86487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8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C00000"/>
                </a:solidFill>
              </a:rPr>
              <a:t>რეგისტრირებული შემთხვევების დინამიკა, </a:t>
            </a:r>
            <a:br>
              <a:rPr lang="ka-GE" sz="2800" b="1" dirty="0">
                <a:solidFill>
                  <a:srgbClr val="C00000"/>
                </a:solidFill>
              </a:rPr>
            </a:br>
            <a:r>
              <a:rPr lang="ka-GE" sz="2800" b="1" dirty="0" smtClean="0">
                <a:solidFill>
                  <a:srgbClr val="C00000"/>
                </a:solidFill>
              </a:rPr>
              <a:t>2015-2019წ</a:t>
            </a:r>
            <a:r>
              <a:rPr lang="ka-GE" sz="2800" b="1" dirty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2" y="2054225"/>
            <a:ext cx="8534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6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3200" b="1" dirty="0" smtClean="0">
                <a:solidFill>
                  <a:srgbClr val="C00000"/>
                </a:solidFill>
              </a:rPr>
              <a:t>აივ ახალი და კუმულაციური სავარაუდო შემთხვევები, 2015-2025წ.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25625"/>
            <a:ext cx="8456613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6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2800" b="1" dirty="0">
                <a:solidFill>
                  <a:srgbClr val="C00000"/>
                </a:solidFill>
              </a:rPr>
              <a:t>აივ </a:t>
            </a:r>
            <a:r>
              <a:rPr lang="ka-GE" sz="2800" b="1" dirty="0" smtClean="0">
                <a:solidFill>
                  <a:srgbClr val="C00000"/>
                </a:solidFill>
              </a:rPr>
              <a:t>კუმულაციური </a:t>
            </a:r>
            <a:r>
              <a:rPr lang="ka-GE" sz="2800" b="1" dirty="0">
                <a:solidFill>
                  <a:srgbClr val="C00000"/>
                </a:solidFill>
              </a:rPr>
              <a:t>სავარაუდო </a:t>
            </a:r>
            <a:r>
              <a:rPr lang="ka-GE" sz="2800" b="1" dirty="0" smtClean="0">
                <a:solidFill>
                  <a:srgbClr val="C00000"/>
                </a:solidFill>
              </a:rPr>
              <a:t>შემთხვევები სქესის მიხედვით, </a:t>
            </a:r>
            <a:r>
              <a:rPr lang="ka-GE" sz="2800" b="1" dirty="0">
                <a:solidFill>
                  <a:srgbClr val="C00000"/>
                </a:solidFill>
              </a:rPr>
              <a:t>2015-2025წ.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05001"/>
            <a:ext cx="91201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41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აივ სავარაუდო შემთხვეების რაოდენობა ბავშვებში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 bwMode="auto">
          <a:xfrm>
            <a:off x="152400" y="1752600"/>
            <a:ext cx="8839200" cy="489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>
                <a:solidFill>
                  <a:srgbClr val="C00000"/>
                </a:solidFill>
              </a:rPr>
              <a:t>შიდსთან დაკავშირებული სიკვდილობა, 2015-2025წ.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181826"/>
              </p:ext>
            </p:extLst>
          </p:nvPr>
        </p:nvGraphicFramePr>
        <p:xfrm>
          <a:off x="457200" y="19812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631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44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აივ ინფექცია/შიდსის ეპიდემიასთან ბრძოლის </a:t>
            </a:r>
            <a:r>
              <a:rPr lang="ka-G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ღონისძიებების დასაგეგმად საჭიროა სტრატეგიული ინფორმაცია: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აივ ინფიცირებულთა რაოდენობა ქვეყანაში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აივ ახალი ინფიცირების შემთხვევები ყოველწლიურად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აივ/შიდსთან დაკავშირებული სიკვდილების რაოდენობა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არვ მკურნალობის საჭიროების დაგეგმვა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აივ დედიდან-შვილზე გადაცემის შემთხვევების რაოდენობა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აივ დედიდან-შვილზე გადაცემის პროფილაქტიკის დაგეგმვა</a:t>
            </a:r>
          </a:p>
          <a:p>
            <a:pPr marL="457200" lvl="1" indent="0">
              <a:buNone/>
            </a:pPr>
            <a:endParaRPr lang="ka-GE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1">
              <a:buFont typeface="Wingdings" pitchFamily="2" charset="2"/>
              <a:buChar char="Ø"/>
            </a:pPr>
            <a:endParaRPr lang="ka-GE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endParaRPr lang="ka-GE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C00000"/>
                </a:solidFill>
              </a:rPr>
              <a:t>აივ შეფასება და დაგეგმვა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4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152400" y="1676400"/>
            <a:ext cx="88392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აივ/შიდსის სიკვდილობის დინამიკა 2015-2025 წ.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29600" cy="944562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rgbClr val="C00000"/>
                </a:solidFill>
              </a:rPr>
              <a:t>აივ სავარაუდო შემთხვევების განაწილება რისკის ჯგუფების მიხედვით 2015-2025 წ.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730375"/>
            <a:ext cx="8845550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rgbClr val="C00000"/>
                </a:solidFill>
              </a:rPr>
              <a:t>აივ დედიდან-შვილზე გადაცემის სავარაუდო </a:t>
            </a:r>
            <a:r>
              <a:rPr lang="ka-GE" sz="3200" b="1" dirty="0" smtClean="0">
                <a:solidFill>
                  <a:srgbClr val="C00000"/>
                </a:solidFill>
              </a:rPr>
              <a:t>შემთხვევები, 2015-2025 </a:t>
            </a:r>
            <a:r>
              <a:rPr lang="ka-GE" sz="3200" b="1" dirty="0">
                <a:solidFill>
                  <a:srgbClr val="C00000"/>
                </a:solidFill>
              </a:rPr>
              <a:t>წ.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944562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აივ დედიდან-შვილზე გადაცემის სავარაუდო შემთხვევების მოცვა 2015-2025 წ.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>
                <a:solidFill>
                  <a:srgbClr val="C00000"/>
                </a:solidFill>
              </a:rPr>
              <a:t>არვ მკურნალობის გაანგარიშებული რაოდენობა 2015-2025 წ.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 bwMode="auto">
          <a:xfrm>
            <a:off x="228600" y="1676400"/>
            <a:ext cx="86868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4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ka-GE" sz="2800" b="1" dirty="0" smtClean="0">
                <a:solidFill>
                  <a:srgbClr val="C00000"/>
                </a:solidFill>
              </a:rPr>
              <a:t>არვ მკურნალობით მოცვის მაჩვენებელი აივ სავარაუდო რაოდენობიდან 2015-2025წ.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/>
          <a:stretch/>
        </p:blipFill>
        <p:spPr bwMode="auto">
          <a:xfrm>
            <a:off x="152400" y="18288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არვ მკურნალობის შეფასებითი რაოდენობა და მოცვა 2015-2025წ.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700213"/>
            <a:ext cx="8537575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9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55368"/>
              </p:ext>
            </p:extLst>
          </p:nvPr>
        </p:nvGraphicFramePr>
        <p:xfrm>
          <a:off x="381000" y="1981200"/>
          <a:ext cx="8458200" cy="422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3422"/>
                <a:gridCol w="1264778"/>
              </a:tblGrid>
              <a:tr h="754294">
                <a:tc>
                  <a:txBody>
                    <a:bodyPr/>
                    <a:lstStyle/>
                    <a:p>
                      <a:r>
                        <a:rPr lang="ka-GE" dirty="0" smtClean="0"/>
                        <a:t>ინდიკატორი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შედეგი</a:t>
                      </a:r>
                      <a:endParaRPr lang="en-US" dirty="0"/>
                    </a:p>
                  </a:txBody>
                  <a:tcPr/>
                </a:tc>
              </a:tr>
              <a:tr h="462243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აივ შემთხვევების </a:t>
                      </a:r>
                      <a:r>
                        <a:rPr lang="ka-GE" sz="2000" b="1" baseline="0" dirty="0" smtClean="0">
                          <a:solidFill>
                            <a:srgbClr val="C00000"/>
                          </a:solidFill>
                        </a:rPr>
                        <a:t>შეფასებითი რაოდენობა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9983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243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აივ ახალი შემთხვევის შეფასებითი რაოდენობა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706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243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აივ</a:t>
                      </a:r>
                      <a:r>
                        <a:rPr lang="ka-GE" sz="2000" b="1" baseline="0" dirty="0" smtClean="0">
                          <a:solidFill>
                            <a:srgbClr val="C00000"/>
                          </a:solidFill>
                        </a:rPr>
                        <a:t> /შიდსის სიკვდილობის შეფასებითი რაოდენობა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25977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აივ გამოვლენის მაჩვენებელი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59%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9916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არვ მკურნალობით მოცვის</a:t>
                      </a:r>
                      <a:r>
                        <a:rPr lang="ka-GE" sz="2000" b="1" baseline="0" dirty="0" smtClean="0">
                          <a:solidFill>
                            <a:srgbClr val="C00000"/>
                          </a:solidFill>
                        </a:rPr>
                        <a:t> მაჩვენებელი %  მოზრდილები 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51 %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9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არვ მკურნალობით მოცვის</a:t>
                      </a:r>
                      <a:r>
                        <a:rPr lang="ka-GE" sz="2000" b="1" baseline="0" dirty="0" smtClean="0">
                          <a:solidFill>
                            <a:srgbClr val="C00000"/>
                          </a:solidFill>
                        </a:rPr>
                        <a:t> მაჩვენებელი %  ბავშვები (&lt;15)</a:t>
                      </a: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69 %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76397"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დედიდან შვილზე გადაცემის მოცვის მაჩვენებელი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2000" b="1" dirty="0" smtClean="0">
                          <a:solidFill>
                            <a:srgbClr val="C00000"/>
                          </a:solidFill>
                        </a:rPr>
                        <a:t>62 %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2019 წლის შეფასებითი მონაცემები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728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4000" b="1" dirty="0" smtClean="0">
                <a:solidFill>
                  <a:srgbClr val="0070C0"/>
                </a:solidFill>
              </a:rPr>
              <a:t>გმადლობთ ყურადღებისთვის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a-GE" dirty="0" smtClean="0"/>
              <a:t>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2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პროგრამული მონაცემები:</a:t>
            </a:r>
          </a:p>
          <a:p>
            <a:pPr lvl="1"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წლიური სტატისტკური ანგარიშები</a:t>
            </a:r>
          </a:p>
          <a:p>
            <a:pPr lvl="1"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დამატებითი მონაცემტა ანალიზი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კველევების შედეგები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IBSS </a:t>
            </a:r>
            <a:r>
              <a:rPr lang="ka-GE" sz="2400" b="1" dirty="0" smtClean="0">
                <a:solidFill>
                  <a:srgbClr val="C00000"/>
                </a:solidFill>
              </a:rPr>
              <a:t>ყოველ 2 წელიწადში</a:t>
            </a:r>
          </a:p>
          <a:p>
            <a:pPr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რისკის ჯგუფების ზომის შეფასების კვლევები.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მოდელირება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UNAIDS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ECDC tool </a:t>
            </a:r>
            <a:endParaRPr lang="ka-GE" b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სხვა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C00000"/>
                </a:solidFill>
              </a:rPr>
              <a:t>სტრატეგიული ინფორმაცია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C00000"/>
                </a:solidFill>
              </a:rPr>
              <a:t>რატომ მოდელირება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0070C0"/>
                </a:solidFill>
              </a:rPr>
              <a:t>ზუსტი ციფრების მოპოვება მოითხოვს დიდ ფინანსურ და ადამიანურ რესურსებს !</a:t>
            </a:r>
          </a:p>
          <a:p>
            <a:pPr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მოდელირებისას შესაძლებელია მივიღოთ სარწმუნო მონაცემები:</a:t>
            </a:r>
          </a:p>
          <a:p>
            <a:pPr lvl="2">
              <a:buFont typeface="Wingdings" pitchFamily="2" charset="2"/>
              <a:buChar char="Ø"/>
            </a:pPr>
            <a:r>
              <a:rPr lang="ka-GE" sz="2000" b="1" dirty="0">
                <a:solidFill>
                  <a:srgbClr val="C00000"/>
                </a:solidFill>
              </a:rPr>
              <a:t>მ</a:t>
            </a:r>
            <a:r>
              <a:rPr lang="ka-GE" sz="2000" b="1" dirty="0" smtClean="0">
                <a:solidFill>
                  <a:srgbClr val="C00000"/>
                </a:solidFill>
              </a:rPr>
              <a:t>ეცნიერულ მეთოდებზე დაფუძნებული გათვლებით</a:t>
            </a:r>
          </a:p>
          <a:p>
            <a:pPr lvl="2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</a:rPr>
              <a:t>გამოვიყენოთ არსებული პროგრამული მონაცემები</a:t>
            </a:r>
          </a:p>
          <a:p>
            <a:pPr lvl="2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</a:rPr>
              <a:t>გამოვიყენოთ არსებული კვლევის მონაცემები.</a:t>
            </a:r>
          </a:p>
          <a:p>
            <a:pPr lvl="2"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შედეგები შეგვიძლია გამოვიყენოთ და შევადაროთ დინამიკაში</a:t>
            </a:r>
          </a:p>
          <a:p>
            <a:pPr lvl="2"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C00000"/>
                </a:solidFill>
              </a:rPr>
              <a:t>არ მოითხოვს დიდ ფინანსურ დანახარჯებს</a:t>
            </a:r>
          </a:p>
          <a:p>
            <a:pPr>
              <a:buFont typeface="Wingdings" pitchFamily="2" charset="2"/>
              <a:buChar char="Ø"/>
            </a:pPr>
            <a:endParaRPr lang="ka-GE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ka-GE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მოდელირების მეთოდები</a:t>
            </a:r>
            <a:br>
              <a:rPr lang="ka-GE" dirty="0" smtClean="0"/>
            </a:br>
            <a:r>
              <a:rPr lang="ka-GE" dirty="0" smtClean="0"/>
              <a:t> </a:t>
            </a:r>
            <a:r>
              <a:rPr lang="ka-GE" sz="2700" dirty="0" smtClean="0"/>
              <a:t>(კომპიუტერული პროგრამები)</a:t>
            </a:r>
            <a:endParaRPr lang="en-US" sz="27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2" t="31876" r="41161" b="35464"/>
          <a:stretch>
            <a:fillRect/>
          </a:stretch>
        </p:blipFill>
        <p:spPr>
          <a:xfrm>
            <a:off x="457200" y="1981200"/>
            <a:ext cx="4114800" cy="4709160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" b="22655"/>
          <a:stretch>
            <a:fillRect/>
          </a:stretch>
        </p:blipFill>
        <p:spPr bwMode="auto">
          <a:xfrm>
            <a:off x="4800600" y="1905000"/>
            <a:ext cx="411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36298" r="39166" b="31853"/>
          <a:stretch>
            <a:fillRect/>
          </a:stretch>
        </p:blipFill>
        <p:spPr bwMode="auto">
          <a:xfrm>
            <a:off x="6781800" y="2333625"/>
            <a:ext cx="152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0070C0"/>
                </a:solidFill>
              </a:rPr>
              <a:t>საჭიროა არსებული პროგრამული მონაცემების შეტანა </a:t>
            </a:r>
            <a:r>
              <a:rPr lang="ka-GE" sz="1600" b="1" dirty="0">
                <a:solidFill>
                  <a:srgbClr val="0070C0"/>
                </a:solidFill>
              </a:rPr>
              <a:t>(</a:t>
            </a:r>
            <a:r>
              <a:rPr lang="ka-GE" sz="1800" b="1" dirty="0">
                <a:solidFill>
                  <a:srgbClr val="FF0000"/>
                </a:solidFill>
              </a:rPr>
              <a:t>სქესის და ასაკის </a:t>
            </a:r>
            <a:r>
              <a:rPr lang="ka-GE" sz="1800" b="1" dirty="0" smtClean="0">
                <a:solidFill>
                  <a:srgbClr val="FF0000"/>
                </a:solidFill>
              </a:rPr>
              <a:t>მიხედვით, დინამიკაში</a:t>
            </a:r>
            <a:r>
              <a:rPr lang="ka-GE" sz="1600" b="1" dirty="0" smtClean="0">
                <a:solidFill>
                  <a:srgbClr val="0070C0"/>
                </a:solidFill>
              </a:rPr>
              <a:t>)</a:t>
            </a:r>
            <a:r>
              <a:rPr lang="ka-GE" sz="2800" b="1" dirty="0" smtClean="0">
                <a:solidFill>
                  <a:srgbClr val="0070C0"/>
                </a:solidFill>
              </a:rPr>
              <a:t>:</a:t>
            </a:r>
            <a:endParaRPr lang="ka-GE" sz="2800" b="1" dirty="0">
              <a:solidFill>
                <a:srgbClr val="0070C0"/>
              </a:solidFill>
            </a:endParaRP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აივ ინფექცია/შიდსის რეგისტრირებული შემთხვევების რაოდენობები დინამიკაში</a:t>
            </a: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არვ მკურნალობაზე მყოფი პირების რაოდენობა</a:t>
            </a: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აივ ვირუსული დატვირთვის კვლევების შედეგები</a:t>
            </a: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ქვეყანაში ორსულების რაოდენობა</a:t>
            </a: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აივზე ტესტირებული ორსულების რაოდენობა</a:t>
            </a: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აივ ინფიცირებული ორსულების რაოდენობა</a:t>
            </a:r>
          </a:p>
          <a:p>
            <a:pPr marL="627063"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ახალშობილების რაოდენობა</a:t>
            </a:r>
          </a:p>
          <a:p>
            <a:pPr lvl="1">
              <a:buFont typeface="Wingdings" pitchFamily="2" charset="2"/>
              <a:buChar char="Ø"/>
            </a:pPr>
            <a:endParaRPr lang="ka-GE" b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ka-GE" b="1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SPECTRUM </a:t>
            </a:r>
            <a:r>
              <a:rPr lang="ka-GE" dirty="0" smtClean="0"/>
              <a:t>მონაცემები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a-GE" b="1" dirty="0" smtClean="0">
                <a:solidFill>
                  <a:srgbClr val="C00000"/>
                </a:solidFill>
              </a:rPr>
              <a:t>შეტანის დიზაინები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8106"/>
            <a:ext cx="8991600" cy="473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2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800" b="1" dirty="0" smtClean="0">
                <a:solidFill>
                  <a:srgbClr val="C00000"/>
                </a:solidFill>
              </a:rPr>
              <a:t>პროგრამის პარამეტრები:</a:t>
            </a:r>
          </a:p>
          <a:p>
            <a:pPr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 პარამტრების უმრავლესობა მოცემულია პროგრამაში</a:t>
            </a:r>
          </a:p>
          <a:p>
            <a:pPr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ზოგჯერ საჭიროა გარკევეული პარამტრების გასწორება გაიდლაინის მიხედვით</a:t>
            </a:r>
          </a:p>
          <a:p>
            <a:pPr lvl="1">
              <a:buFont typeface="Wingdings" pitchFamily="2" charset="2"/>
              <a:buChar char="Ø"/>
            </a:pPr>
            <a:r>
              <a:rPr lang="ka-GE" sz="2400" b="1" dirty="0" smtClean="0">
                <a:solidFill>
                  <a:srgbClr val="C00000"/>
                </a:solidFill>
              </a:rPr>
              <a:t>ზოგან საჭიროა მომავალი წლების საპროგნოზო ან სამიზნე რაოდენობების შეტანა:</a:t>
            </a:r>
          </a:p>
          <a:p>
            <a:pPr lvl="2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</a:rPr>
              <a:t>აივ ინციდენტობის მაჩვენებელი (</a:t>
            </a:r>
            <a:r>
              <a:rPr lang="ka-GE" sz="2000" b="1" dirty="0" smtClean="0">
                <a:solidFill>
                  <a:srgbClr val="0070C0"/>
                </a:solidFill>
              </a:rPr>
              <a:t>სამიზნე 0,016 , 2025 წ.</a:t>
            </a:r>
            <a:r>
              <a:rPr lang="ka-GE" sz="2000" b="1" dirty="0" smtClean="0">
                <a:solidFill>
                  <a:srgbClr val="C00000"/>
                </a:solidFill>
              </a:rPr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</a:rPr>
              <a:t>არვ მკურნალობაზე ასაყვანი დაგეგმილი რაოდენობები (</a:t>
            </a:r>
            <a:r>
              <a:rPr lang="ka-GE" sz="2000" b="1" dirty="0" smtClean="0">
                <a:solidFill>
                  <a:srgbClr val="0070C0"/>
                </a:solidFill>
              </a:rPr>
              <a:t>აივ ინფიცირებულთა 90 %, 2025 წ.).</a:t>
            </a:r>
          </a:p>
          <a:p>
            <a:pPr lvl="2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C00000"/>
                </a:solidFill>
              </a:rPr>
              <a:t>სხვა (</a:t>
            </a:r>
            <a:r>
              <a:rPr lang="ka-GE" sz="2000" b="1" dirty="0" smtClean="0">
                <a:solidFill>
                  <a:srgbClr val="0070C0"/>
                </a:solidFill>
              </a:rPr>
              <a:t>აივ ინფექციის გადაცემის პრევენცია არვ-ზე მყოფებს შორის 95%</a:t>
            </a:r>
            <a:r>
              <a:rPr lang="ka-GE" sz="2000" b="1" dirty="0" smtClean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SPECTRUM </a:t>
            </a:r>
            <a:r>
              <a:rPr lang="ka-GE" b="1" dirty="0" smtClean="0">
                <a:solidFill>
                  <a:srgbClr val="C00000"/>
                </a:solidFill>
              </a:rPr>
              <a:t>პარამეტრები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6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SPECTRUM </a:t>
            </a:r>
            <a:r>
              <a:rPr lang="ka-GE" b="1" dirty="0" smtClean="0">
                <a:solidFill>
                  <a:srgbClr val="C00000"/>
                </a:solidFill>
              </a:rPr>
              <a:t>პარამეტრები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1213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0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469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აივ შეფასება და დაგეგმვა</vt:lpstr>
      <vt:lpstr>სტრატეგიული ინფორმაცია</vt:lpstr>
      <vt:lpstr>რატომ მოდელირება ?</vt:lpstr>
      <vt:lpstr>მოდელირების მეთოდები  (კომპიუტერული პროგრამები)</vt:lpstr>
      <vt:lpstr>SPECTRUM მონაცემები</vt:lpstr>
      <vt:lpstr>შეტანის დიზაინები</vt:lpstr>
      <vt:lpstr>SPECTRUM პარამეტრები</vt:lpstr>
      <vt:lpstr>SPECTRUM პარამეტრები</vt:lpstr>
      <vt:lpstr>შეფასების პროცესი</vt:lpstr>
      <vt:lpstr>aiv infeqcia/Sidsis gavrceleba saqarTveloSi</vt:lpstr>
      <vt:lpstr>რეგისტრირებული შემთხვევების დინამიკა,  2010-2019წ.</vt:lpstr>
      <vt:lpstr>აივ რეგისტრირებული შემთხვევების დინამიკა, სქესის მიხედვით. 2010-2019წ.</vt:lpstr>
      <vt:lpstr>აივ რეგისტრირებული შემთხვევების დინამიკა, გადაცემის გზების მიხედვით. 2010-2019წ.</vt:lpstr>
      <vt:lpstr>რეგისტრირებული შემთხვევების დინამიკა,  2015-2019წ.</vt:lpstr>
      <vt:lpstr>აივ ახალი და კუმულაციური სავარაუდო შემთხვევები, 2015-2025წ.</vt:lpstr>
      <vt:lpstr>აივ კუმულაციური სავარაუდო შემთხვევები სქესის მიხედვით, 2015-2025წ.</vt:lpstr>
      <vt:lpstr>აივ სავარაუდო შემთხვეების რაოდენობა ბავშვებში</vt:lpstr>
      <vt:lpstr>შიდსთან დაკავშირებული სიკვდილობა, 2015-2025წ.</vt:lpstr>
      <vt:lpstr>აივ/შიდსის სიკვდილობის დინამიკა 2015-2025 წ.</vt:lpstr>
      <vt:lpstr>აივ სავარაუდო შემთხვევების განაწილება რისკის ჯგუფების მიხედვით 2015-2025 წ.</vt:lpstr>
      <vt:lpstr>აივ დედიდან-შვილზე გადაცემის სავარაუდო შემთხვევები, 2015-2025 წ.</vt:lpstr>
      <vt:lpstr>აივ დედიდან-შვილზე გადაცემის სავარაუდო შემთხვევების მოცვა 2015-2025 წ.</vt:lpstr>
      <vt:lpstr>არვ მკურნალობის გაანგარიშებული რაოდენობა 2015-2025 წ.</vt:lpstr>
      <vt:lpstr>არვ მკურნალობით მოცვის მაჩვენებელი აივ სავარაუდო რაოდენობიდან 2015-2025წ.</vt:lpstr>
      <vt:lpstr>არვ მკურნალობის შეფასებითი რაოდენობა და მოცვა 2015-2025წ.</vt:lpstr>
      <vt:lpstr>2019 წლის შეფასებითი მონაცემები</vt:lpstr>
      <vt:lpstr>?????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138</cp:revision>
  <cp:lastPrinted>2020-03-11T11:19:14Z</cp:lastPrinted>
  <dcterms:created xsi:type="dcterms:W3CDTF">2020-03-10T13:05:08Z</dcterms:created>
  <dcterms:modified xsi:type="dcterms:W3CDTF">2020-03-11T11:22:53Z</dcterms:modified>
</cp:coreProperties>
</file>