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7" r:id="rId1"/>
  </p:sldMasterIdLst>
  <p:notesMasterIdLst>
    <p:notesMasterId r:id="rId30"/>
  </p:notesMasterIdLst>
  <p:handoutMasterIdLst>
    <p:handoutMasterId r:id="rId31"/>
  </p:handoutMasterIdLst>
  <p:sldIdLst>
    <p:sldId id="382" r:id="rId2"/>
    <p:sldId id="284" r:id="rId3"/>
    <p:sldId id="298" r:id="rId4"/>
    <p:sldId id="410" r:id="rId5"/>
    <p:sldId id="299" r:id="rId6"/>
    <p:sldId id="304" r:id="rId7"/>
    <p:sldId id="398" r:id="rId8"/>
    <p:sldId id="305" r:id="rId9"/>
    <p:sldId id="399" r:id="rId10"/>
    <p:sldId id="405" r:id="rId11"/>
    <p:sldId id="331" r:id="rId12"/>
    <p:sldId id="391" r:id="rId13"/>
    <p:sldId id="414" r:id="rId14"/>
    <p:sldId id="415" r:id="rId15"/>
    <p:sldId id="345" r:id="rId16"/>
    <p:sldId id="315" r:id="rId17"/>
    <p:sldId id="346" r:id="rId18"/>
    <p:sldId id="412" r:id="rId19"/>
    <p:sldId id="347" r:id="rId20"/>
    <p:sldId id="395" r:id="rId21"/>
    <p:sldId id="386" r:id="rId22"/>
    <p:sldId id="397" r:id="rId23"/>
    <p:sldId id="406" r:id="rId24"/>
    <p:sldId id="417" r:id="rId25"/>
    <p:sldId id="404" r:id="rId26"/>
    <p:sldId id="368" r:id="rId27"/>
    <p:sldId id="409" r:id="rId28"/>
    <p:sldId id="41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AFF"/>
    <a:srgbClr val="FFFC9E"/>
    <a:srgbClr val="CBF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80"/>
    <p:restoredTop sz="95246"/>
  </p:normalViewPr>
  <p:slideViewPr>
    <p:cSldViewPr snapToGrid="0" snapToObjects="1">
      <p:cViewPr>
        <p:scale>
          <a:sx n="90" d="100"/>
          <a:sy n="90" d="100"/>
        </p:scale>
        <p:origin x="1776" y="2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>
        <p:scale>
          <a:sx n="100" d="100"/>
          <a:sy n="100" d="100"/>
        </p:scale>
        <p:origin x="-18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F52FA1-A489-B84B-A13A-F43508E9E403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20D75987-07DB-8E43-8A3C-2375643691AB}">
      <dgm:prSet phldrT="[Text]" custT="1"/>
      <dgm:spPr>
        <a:solidFill>
          <a:schemeClr val="bg2">
            <a:lumMod val="50000"/>
          </a:schemeClr>
        </a:solidFill>
        <a:ln w="19050">
          <a:solidFill>
            <a:srgbClr val="00BAFF"/>
          </a:solidFill>
        </a:ln>
      </dgm:spPr>
      <dgm:t>
        <a:bodyPr/>
        <a:lstStyle/>
        <a:p>
          <a:r>
            <a:rPr lang="en-US" sz="1400" b="1" dirty="0"/>
            <a:t>Prevention</a:t>
          </a:r>
        </a:p>
      </dgm:t>
    </dgm:pt>
    <dgm:pt modelId="{018E1D0E-0CAA-5B4D-831B-CB2067377B18}" type="parTrans" cxnId="{EBF3BBA4-6F4B-BB4B-8849-AB383AAE7229}">
      <dgm:prSet/>
      <dgm:spPr/>
      <dgm:t>
        <a:bodyPr/>
        <a:lstStyle/>
        <a:p>
          <a:endParaRPr lang="en-US" sz="1400" b="1"/>
        </a:p>
      </dgm:t>
    </dgm:pt>
    <dgm:pt modelId="{E6B434EA-94BC-9B4D-A312-E8A3ABB96E4F}" type="sibTrans" cxnId="{EBF3BBA4-6F4B-BB4B-8849-AB383AAE7229}">
      <dgm:prSet custT="1"/>
      <dgm:spPr>
        <a:noFill/>
        <a:ln>
          <a:noFill/>
        </a:ln>
      </dgm:spPr>
      <dgm:t>
        <a:bodyPr/>
        <a:lstStyle/>
        <a:p>
          <a:endParaRPr lang="en-US" sz="1400" b="1"/>
        </a:p>
      </dgm:t>
    </dgm:pt>
    <dgm:pt modelId="{3C050E7A-E638-9D47-9098-EE549BAC9587}">
      <dgm:prSet phldrT="[Text]" custT="1"/>
      <dgm:spPr>
        <a:solidFill>
          <a:schemeClr val="bg2">
            <a:lumMod val="50000"/>
          </a:schemeClr>
        </a:solidFill>
        <a:ln w="19050">
          <a:solidFill>
            <a:srgbClr val="00BAFF"/>
          </a:solidFill>
        </a:ln>
      </dgm:spPr>
      <dgm:t>
        <a:bodyPr/>
        <a:lstStyle/>
        <a:p>
          <a:r>
            <a:rPr lang="en-US" sz="1400" b="1" dirty="0"/>
            <a:t>Primary health care</a:t>
          </a:r>
        </a:p>
      </dgm:t>
    </dgm:pt>
    <dgm:pt modelId="{E98E0A6A-F7DF-B843-8ECE-981036F48512}" type="parTrans" cxnId="{6ED15826-2C01-534E-8B31-9702CA1D226B}">
      <dgm:prSet/>
      <dgm:spPr/>
      <dgm:t>
        <a:bodyPr/>
        <a:lstStyle/>
        <a:p>
          <a:endParaRPr lang="en-US" sz="1400" b="1"/>
        </a:p>
      </dgm:t>
    </dgm:pt>
    <dgm:pt modelId="{2A77D385-B51D-ED49-88DD-330B0A92388C}" type="sibTrans" cxnId="{6ED15826-2C01-534E-8B31-9702CA1D226B}">
      <dgm:prSet custT="1"/>
      <dgm:spPr>
        <a:noFill/>
      </dgm:spPr>
      <dgm:t>
        <a:bodyPr/>
        <a:lstStyle/>
        <a:p>
          <a:endParaRPr lang="en-US" sz="1400" b="1"/>
        </a:p>
      </dgm:t>
    </dgm:pt>
    <dgm:pt modelId="{AFA7BA06-238D-7443-BAA5-DE1BFAA17DB7}">
      <dgm:prSet phldrT="[Text]" custT="1"/>
      <dgm:spPr>
        <a:solidFill>
          <a:schemeClr val="bg2">
            <a:lumMod val="50000"/>
          </a:schemeClr>
        </a:solidFill>
        <a:ln w="19050">
          <a:solidFill>
            <a:srgbClr val="00BAFF"/>
          </a:solidFill>
        </a:ln>
      </dgm:spPr>
      <dgm:t>
        <a:bodyPr/>
        <a:lstStyle/>
        <a:p>
          <a:r>
            <a:rPr lang="en-US" sz="1400" b="1" dirty="0"/>
            <a:t>Outpatient specialist care</a:t>
          </a:r>
        </a:p>
      </dgm:t>
    </dgm:pt>
    <dgm:pt modelId="{AAE16875-3083-7A4A-854B-9B89DF0E012C}" type="parTrans" cxnId="{1A0B251F-1EF1-AB4A-A2C9-42E672D1D927}">
      <dgm:prSet/>
      <dgm:spPr/>
      <dgm:t>
        <a:bodyPr/>
        <a:lstStyle/>
        <a:p>
          <a:endParaRPr lang="en-US" sz="1400" b="1"/>
        </a:p>
      </dgm:t>
    </dgm:pt>
    <dgm:pt modelId="{7EE2395E-67B3-CF43-B6D4-B01D9DA245A1}" type="sibTrans" cxnId="{1A0B251F-1EF1-AB4A-A2C9-42E672D1D927}">
      <dgm:prSet custT="1"/>
      <dgm:spPr>
        <a:noFill/>
      </dgm:spPr>
      <dgm:t>
        <a:bodyPr/>
        <a:lstStyle/>
        <a:p>
          <a:endParaRPr lang="en-US" sz="1400" b="1"/>
        </a:p>
      </dgm:t>
    </dgm:pt>
    <dgm:pt modelId="{12B4CB77-5393-C34B-ACFA-C3980C02FC12}">
      <dgm:prSet phldrT="[Text]" custT="1"/>
      <dgm:spPr>
        <a:solidFill>
          <a:schemeClr val="bg2">
            <a:lumMod val="50000"/>
          </a:schemeClr>
        </a:solidFill>
        <a:ln w="19050">
          <a:solidFill>
            <a:srgbClr val="00BAFF"/>
          </a:solidFill>
        </a:ln>
      </dgm:spPr>
      <dgm:t>
        <a:bodyPr/>
        <a:lstStyle/>
        <a:p>
          <a:r>
            <a:rPr lang="en-US" sz="1400" b="1" dirty="0"/>
            <a:t>Acute hospital care</a:t>
          </a:r>
        </a:p>
      </dgm:t>
    </dgm:pt>
    <dgm:pt modelId="{FA933AB6-6A09-7F4F-BF27-CDB420096DE8}" type="parTrans" cxnId="{172DE0A2-AC7D-FF44-94E9-4B1423208859}">
      <dgm:prSet/>
      <dgm:spPr/>
      <dgm:t>
        <a:bodyPr/>
        <a:lstStyle/>
        <a:p>
          <a:endParaRPr lang="en-US" sz="1400" b="1"/>
        </a:p>
      </dgm:t>
    </dgm:pt>
    <dgm:pt modelId="{924D9EF2-5996-784A-B063-0A8BA8F17CE6}" type="sibTrans" cxnId="{172DE0A2-AC7D-FF44-94E9-4B1423208859}">
      <dgm:prSet custT="1"/>
      <dgm:spPr>
        <a:noFill/>
      </dgm:spPr>
      <dgm:t>
        <a:bodyPr/>
        <a:lstStyle/>
        <a:p>
          <a:endParaRPr lang="en-US" sz="1400" b="1"/>
        </a:p>
      </dgm:t>
    </dgm:pt>
    <dgm:pt modelId="{61D8CE4E-FEE4-7C4E-9A90-E98B31036D68}">
      <dgm:prSet phldrT="[Text]" custT="1"/>
      <dgm:spPr>
        <a:solidFill>
          <a:schemeClr val="bg2">
            <a:lumMod val="50000"/>
          </a:schemeClr>
        </a:solidFill>
        <a:ln w="19050">
          <a:solidFill>
            <a:srgbClr val="00BAFF"/>
          </a:solidFill>
        </a:ln>
      </dgm:spPr>
      <dgm:t>
        <a:bodyPr/>
        <a:lstStyle/>
        <a:p>
          <a:r>
            <a:rPr lang="en-US" sz="1400" b="1" dirty="0" err="1"/>
            <a:t>Rehabilita-tion</a:t>
          </a:r>
          <a:endParaRPr lang="en-US" sz="1400" b="1" dirty="0"/>
        </a:p>
      </dgm:t>
    </dgm:pt>
    <dgm:pt modelId="{A375B2EA-7544-EF4A-B9DF-F3997CEFC162}" type="parTrans" cxnId="{9FB56625-4040-BF44-81C1-C0D2A84D205A}">
      <dgm:prSet/>
      <dgm:spPr/>
      <dgm:t>
        <a:bodyPr/>
        <a:lstStyle/>
        <a:p>
          <a:endParaRPr lang="en-US" sz="1400" b="1"/>
        </a:p>
      </dgm:t>
    </dgm:pt>
    <dgm:pt modelId="{D9742CFB-7564-1D4B-928F-93C609C3F4CF}" type="sibTrans" cxnId="{9FB56625-4040-BF44-81C1-C0D2A84D205A}">
      <dgm:prSet custT="1"/>
      <dgm:spPr>
        <a:noFill/>
      </dgm:spPr>
      <dgm:t>
        <a:bodyPr/>
        <a:lstStyle/>
        <a:p>
          <a:endParaRPr lang="en-US" sz="1400" b="1"/>
        </a:p>
      </dgm:t>
    </dgm:pt>
    <dgm:pt modelId="{AC493DA8-5EE9-B240-8AA7-F690F6E05D98}">
      <dgm:prSet phldrT="[Text]" custT="1"/>
      <dgm:spPr>
        <a:solidFill>
          <a:schemeClr val="bg2">
            <a:lumMod val="50000"/>
          </a:schemeClr>
        </a:solidFill>
        <a:ln w="19050">
          <a:solidFill>
            <a:srgbClr val="00BAFF"/>
          </a:solidFill>
        </a:ln>
      </dgm:spPr>
      <dgm:t>
        <a:bodyPr/>
        <a:lstStyle/>
        <a:p>
          <a:r>
            <a:rPr lang="en-US" sz="1400" b="1" dirty="0"/>
            <a:t>Long term care</a:t>
          </a:r>
        </a:p>
      </dgm:t>
    </dgm:pt>
    <dgm:pt modelId="{E22F9DC8-CC40-9F4D-8E06-6CEC97400AF8}" type="parTrans" cxnId="{67E537FF-4DBD-E84F-A35C-8E71B79B0ECE}">
      <dgm:prSet/>
      <dgm:spPr/>
      <dgm:t>
        <a:bodyPr/>
        <a:lstStyle/>
        <a:p>
          <a:endParaRPr lang="en-US" sz="1400" b="1"/>
        </a:p>
      </dgm:t>
    </dgm:pt>
    <dgm:pt modelId="{0F6F6A29-54C3-6147-94A9-45FAE934E755}" type="sibTrans" cxnId="{67E537FF-4DBD-E84F-A35C-8E71B79B0ECE}">
      <dgm:prSet/>
      <dgm:spPr/>
      <dgm:t>
        <a:bodyPr/>
        <a:lstStyle/>
        <a:p>
          <a:endParaRPr lang="en-US" sz="1400" b="1"/>
        </a:p>
      </dgm:t>
    </dgm:pt>
    <dgm:pt modelId="{8AB57006-D000-6445-B220-C3ED6E664281}" type="pres">
      <dgm:prSet presAssocID="{EAF52FA1-A489-B84B-A13A-F43508E9E403}" presName="Name0" presStyleCnt="0">
        <dgm:presLayoutVars>
          <dgm:dir/>
          <dgm:resizeHandles val="exact"/>
        </dgm:presLayoutVars>
      </dgm:prSet>
      <dgm:spPr/>
    </dgm:pt>
    <dgm:pt modelId="{F8B4E9F1-BD0C-4046-B5A2-60E16645823D}" type="pres">
      <dgm:prSet presAssocID="{20D75987-07DB-8E43-8A3C-2375643691A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6EACC8-185A-1C45-BE65-2921EF442FC7}" type="pres">
      <dgm:prSet presAssocID="{E6B434EA-94BC-9B4D-A312-E8A3ABB96E4F}" presName="sibTrans" presStyleLbl="sibTrans2D1" presStyleIdx="0" presStyleCnt="5"/>
      <dgm:spPr/>
      <dgm:t>
        <a:bodyPr/>
        <a:lstStyle/>
        <a:p>
          <a:endParaRPr lang="en-US"/>
        </a:p>
      </dgm:t>
    </dgm:pt>
    <dgm:pt modelId="{89371A64-4634-924D-9BB7-E2993217B661}" type="pres">
      <dgm:prSet presAssocID="{E6B434EA-94BC-9B4D-A312-E8A3ABB96E4F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10323D5C-FDF0-6C46-A1EC-DB3F826613DE}" type="pres">
      <dgm:prSet presAssocID="{3C050E7A-E638-9D47-9098-EE549BAC958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DBE25C-6463-664A-9348-D19DD2AF1A7C}" type="pres">
      <dgm:prSet presAssocID="{2A77D385-B51D-ED49-88DD-330B0A92388C}" presName="sibTrans" presStyleLbl="sibTrans2D1" presStyleIdx="1" presStyleCnt="5"/>
      <dgm:spPr/>
      <dgm:t>
        <a:bodyPr/>
        <a:lstStyle/>
        <a:p>
          <a:endParaRPr lang="en-US"/>
        </a:p>
      </dgm:t>
    </dgm:pt>
    <dgm:pt modelId="{1D9BF156-52B1-754E-B3A2-058C3BCFA7AF}" type="pres">
      <dgm:prSet presAssocID="{2A77D385-B51D-ED49-88DD-330B0A92388C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1318110C-EBFD-994E-9ADC-E31A0FB3122E}" type="pres">
      <dgm:prSet presAssocID="{AFA7BA06-238D-7443-BAA5-DE1BFAA17DB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F9A4C-36E6-724D-946C-FAD90918B0D4}" type="pres">
      <dgm:prSet presAssocID="{7EE2395E-67B3-CF43-B6D4-B01D9DA245A1}" presName="sibTrans" presStyleLbl="sibTrans2D1" presStyleIdx="2" presStyleCnt="5"/>
      <dgm:spPr/>
      <dgm:t>
        <a:bodyPr/>
        <a:lstStyle/>
        <a:p>
          <a:endParaRPr lang="en-US"/>
        </a:p>
      </dgm:t>
    </dgm:pt>
    <dgm:pt modelId="{D95587D0-A163-ED49-BA6B-374DDE72ED2D}" type="pres">
      <dgm:prSet presAssocID="{7EE2395E-67B3-CF43-B6D4-B01D9DA245A1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C09C5B27-030A-2147-B47E-30B60E4094C6}" type="pres">
      <dgm:prSet presAssocID="{12B4CB77-5393-C34B-ACFA-C3980C02FC1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14AC78-8F2C-7D4F-B7A9-A7B9584FD645}" type="pres">
      <dgm:prSet presAssocID="{924D9EF2-5996-784A-B063-0A8BA8F17CE6}" presName="sibTrans" presStyleLbl="sibTrans2D1" presStyleIdx="3" presStyleCnt="5"/>
      <dgm:spPr/>
      <dgm:t>
        <a:bodyPr/>
        <a:lstStyle/>
        <a:p>
          <a:endParaRPr lang="en-US"/>
        </a:p>
      </dgm:t>
    </dgm:pt>
    <dgm:pt modelId="{C3F2D389-C511-6742-8CA2-A9B6FEE6204A}" type="pres">
      <dgm:prSet presAssocID="{924D9EF2-5996-784A-B063-0A8BA8F17CE6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230E981E-FFFC-C344-89A7-80D930B57D25}" type="pres">
      <dgm:prSet presAssocID="{61D8CE4E-FEE4-7C4E-9A90-E98B31036D6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69FF0-7545-0049-B7E2-D198F263DC01}" type="pres">
      <dgm:prSet presAssocID="{D9742CFB-7564-1D4B-928F-93C609C3F4CF}" presName="sibTrans" presStyleLbl="sibTrans2D1" presStyleIdx="4" presStyleCnt="5"/>
      <dgm:spPr/>
      <dgm:t>
        <a:bodyPr/>
        <a:lstStyle/>
        <a:p>
          <a:endParaRPr lang="en-US"/>
        </a:p>
      </dgm:t>
    </dgm:pt>
    <dgm:pt modelId="{FE85C83C-B5A1-0B41-95BE-AC106A15FA1E}" type="pres">
      <dgm:prSet presAssocID="{D9742CFB-7564-1D4B-928F-93C609C3F4CF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C58A8FD1-10E8-654E-A96F-99E4D02CD085}" type="pres">
      <dgm:prSet presAssocID="{AC493DA8-5EE9-B240-8AA7-F690F6E05D9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BF3BBA4-6F4B-BB4B-8849-AB383AAE7229}" srcId="{EAF52FA1-A489-B84B-A13A-F43508E9E403}" destId="{20D75987-07DB-8E43-8A3C-2375643691AB}" srcOrd="0" destOrd="0" parTransId="{018E1D0E-0CAA-5B4D-831B-CB2067377B18}" sibTransId="{E6B434EA-94BC-9B4D-A312-E8A3ABB96E4F}"/>
    <dgm:cxn modelId="{B93C1F64-3C89-0A44-8BEF-7FFA885F74E7}" type="presOf" srcId="{E6B434EA-94BC-9B4D-A312-E8A3ABB96E4F}" destId="{89371A64-4634-924D-9BB7-E2993217B661}" srcOrd="1" destOrd="0" presId="urn:microsoft.com/office/officeart/2005/8/layout/process1"/>
    <dgm:cxn modelId="{2C5EFD0E-A56C-E441-B22E-4F667B9083BA}" type="presOf" srcId="{EAF52FA1-A489-B84B-A13A-F43508E9E403}" destId="{8AB57006-D000-6445-B220-C3ED6E664281}" srcOrd="0" destOrd="0" presId="urn:microsoft.com/office/officeart/2005/8/layout/process1"/>
    <dgm:cxn modelId="{F9551598-72E9-9942-97DD-C4C896393253}" type="presOf" srcId="{3C050E7A-E638-9D47-9098-EE549BAC9587}" destId="{10323D5C-FDF0-6C46-A1EC-DB3F826613DE}" srcOrd="0" destOrd="0" presId="urn:microsoft.com/office/officeart/2005/8/layout/process1"/>
    <dgm:cxn modelId="{1A0B251F-1EF1-AB4A-A2C9-42E672D1D927}" srcId="{EAF52FA1-A489-B84B-A13A-F43508E9E403}" destId="{AFA7BA06-238D-7443-BAA5-DE1BFAA17DB7}" srcOrd="2" destOrd="0" parTransId="{AAE16875-3083-7A4A-854B-9B89DF0E012C}" sibTransId="{7EE2395E-67B3-CF43-B6D4-B01D9DA245A1}"/>
    <dgm:cxn modelId="{2CE9F281-DED9-354B-A017-9E290C216C52}" type="presOf" srcId="{2A77D385-B51D-ED49-88DD-330B0A92388C}" destId="{95DBE25C-6463-664A-9348-D19DD2AF1A7C}" srcOrd="0" destOrd="0" presId="urn:microsoft.com/office/officeart/2005/8/layout/process1"/>
    <dgm:cxn modelId="{172DE0A2-AC7D-FF44-94E9-4B1423208859}" srcId="{EAF52FA1-A489-B84B-A13A-F43508E9E403}" destId="{12B4CB77-5393-C34B-ACFA-C3980C02FC12}" srcOrd="3" destOrd="0" parTransId="{FA933AB6-6A09-7F4F-BF27-CDB420096DE8}" sibTransId="{924D9EF2-5996-784A-B063-0A8BA8F17CE6}"/>
    <dgm:cxn modelId="{9F1CF97A-E878-2E47-9090-EA7D5441A477}" type="presOf" srcId="{924D9EF2-5996-784A-B063-0A8BA8F17CE6}" destId="{C3F2D389-C511-6742-8CA2-A9B6FEE6204A}" srcOrd="1" destOrd="0" presId="urn:microsoft.com/office/officeart/2005/8/layout/process1"/>
    <dgm:cxn modelId="{1911B0EF-F283-0B44-819E-0BC9BDE51413}" type="presOf" srcId="{2A77D385-B51D-ED49-88DD-330B0A92388C}" destId="{1D9BF156-52B1-754E-B3A2-058C3BCFA7AF}" srcOrd="1" destOrd="0" presId="urn:microsoft.com/office/officeart/2005/8/layout/process1"/>
    <dgm:cxn modelId="{EE925657-46C7-5148-8CCC-9E731AF2E2D5}" type="presOf" srcId="{E6B434EA-94BC-9B4D-A312-E8A3ABB96E4F}" destId="{D86EACC8-185A-1C45-BE65-2921EF442FC7}" srcOrd="0" destOrd="0" presId="urn:microsoft.com/office/officeart/2005/8/layout/process1"/>
    <dgm:cxn modelId="{CB7F85C1-1ADE-B549-8320-D632FDAC51A4}" type="presOf" srcId="{61D8CE4E-FEE4-7C4E-9A90-E98B31036D68}" destId="{230E981E-FFFC-C344-89A7-80D930B57D25}" srcOrd="0" destOrd="0" presId="urn:microsoft.com/office/officeart/2005/8/layout/process1"/>
    <dgm:cxn modelId="{9FB56625-4040-BF44-81C1-C0D2A84D205A}" srcId="{EAF52FA1-A489-B84B-A13A-F43508E9E403}" destId="{61D8CE4E-FEE4-7C4E-9A90-E98B31036D68}" srcOrd="4" destOrd="0" parTransId="{A375B2EA-7544-EF4A-B9DF-F3997CEFC162}" sibTransId="{D9742CFB-7564-1D4B-928F-93C609C3F4CF}"/>
    <dgm:cxn modelId="{4D4D6892-0AE2-0241-A582-C0D6B8F27ADA}" type="presOf" srcId="{AFA7BA06-238D-7443-BAA5-DE1BFAA17DB7}" destId="{1318110C-EBFD-994E-9ADC-E31A0FB3122E}" srcOrd="0" destOrd="0" presId="urn:microsoft.com/office/officeart/2005/8/layout/process1"/>
    <dgm:cxn modelId="{CA5BCAFF-63D9-5340-BF39-D5B63B8308E1}" type="presOf" srcId="{924D9EF2-5996-784A-B063-0A8BA8F17CE6}" destId="{0414AC78-8F2C-7D4F-B7A9-A7B9584FD645}" srcOrd="0" destOrd="0" presId="urn:microsoft.com/office/officeart/2005/8/layout/process1"/>
    <dgm:cxn modelId="{67E537FF-4DBD-E84F-A35C-8E71B79B0ECE}" srcId="{EAF52FA1-A489-B84B-A13A-F43508E9E403}" destId="{AC493DA8-5EE9-B240-8AA7-F690F6E05D98}" srcOrd="5" destOrd="0" parTransId="{E22F9DC8-CC40-9F4D-8E06-6CEC97400AF8}" sibTransId="{0F6F6A29-54C3-6147-94A9-45FAE934E755}"/>
    <dgm:cxn modelId="{50222D69-BFF8-7D40-86E2-3B31D1E43B63}" type="presOf" srcId="{D9742CFB-7564-1D4B-928F-93C609C3F4CF}" destId="{FE85C83C-B5A1-0B41-95BE-AC106A15FA1E}" srcOrd="1" destOrd="0" presId="urn:microsoft.com/office/officeart/2005/8/layout/process1"/>
    <dgm:cxn modelId="{609F25BE-24AC-E643-870F-F4485F15E465}" type="presOf" srcId="{7EE2395E-67B3-CF43-B6D4-B01D9DA245A1}" destId="{D95587D0-A163-ED49-BA6B-374DDE72ED2D}" srcOrd="1" destOrd="0" presId="urn:microsoft.com/office/officeart/2005/8/layout/process1"/>
    <dgm:cxn modelId="{25F30430-6A10-BD49-9930-EA9ED47EC727}" type="presOf" srcId="{D9742CFB-7564-1D4B-928F-93C609C3F4CF}" destId="{9DB69FF0-7545-0049-B7E2-D198F263DC01}" srcOrd="0" destOrd="0" presId="urn:microsoft.com/office/officeart/2005/8/layout/process1"/>
    <dgm:cxn modelId="{6ED15826-2C01-534E-8B31-9702CA1D226B}" srcId="{EAF52FA1-A489-B84B-A13A-F43508E9E403}" destId="{3C050E7A-E638-9D47-9098-EE549BAC9587}" srcOrd="1" destOrd="0" parTransId="{E98E0A6A-F7DF-B843-8ECE-981036F48512}" sibTransId="{2A77D385-B51D-ED49-88DD-330B0A92388C}"/>
    <dgm:cxn modelId="{9D4B8864-B1FE-C14A-BBAD-2F01AB17372A}" type="presOf" srcId="{7EE2395E-67B3-CF43-B6D4-B01D9DA245A1}" destId="{14DF9A4C-36E6-724D-946C-FAD90918B0D4}" srcOrd="0" destOrd="0" presId="urn:microsoft.com/office/officeart/2005/8/layout/process1"/>
    <dgm:cxn modelId="{18E8FA8D-44EA-F243-9E92-CD6CBF04884B}" type="presOf" srcId="{20D75987-07DB-8E43-8A3C-2375643691AB}" destId="{F8B4E9F1-BD0C-4046-B5A2-60E16645823D}" srcOrd="0" destOrd="0" presId="urn:microsoft.com/office/officeart/2005/8/layout/process1"/>
    <dgm:cxn modelId="{49BD1475-F6EC-3149-919F-EFAE63A041A1}" type="presOf" srcId="{12B4CB77-5393-C34B-ACFA-C3980C02FC12}" destId="{C09C5B27-030A-2147-B47E-30B60E4094C6}" srcOrd="0" destOrd="0" presId="urn:microsoft.com/office/officeart/2005/8/layout/process1"/>
    <dgm:cxn modelId="{5E08DF27-2724-2B44-8892-8DF2DCF1663A}" type="presOf" srcId="{AC493DA8-5EE9-B240-8AA7-F690F6E05D98}" destId="{C58A8FD1-10E8-654E-A96F-99E4D02CD085}" srcOrd="0" destOrd="0" presId="urn:microsoft.com/office/officeart/2005/8/layout/process1"/>
    <dgm:cxn modelId="{3D69144C-1597-244D-A276-89F15EB79768}" type="presParOf" srcId="{8AB57006-D000-6445-B220-C3ED6E664281}" destId="{F8B4E9F1-BD0C-4046-B5A2-60E16645823D}" srcOrd="0" destOrd="0" presId="urn:microsoft.com/office/officeart/2005/8/layout/process1"/>
    <dgm:cxn modelId="{F5D1718A-78C3-1940-BD2D-9E254F7D0BFA}" type="presParOf" srcId="{8AB57006-D000-6445-B220-C3ED6E664281}" destId="{D86EACC8-185A-1C45-BE65-2921EF442FC7}" srcOrd="1" destOrd="0" presId="urn:microsoft.com/office/officeart/2005/8/layout/process1"/>
    <dgm:cxn modelId="{6B6959F1-33B6-3047-9C58-217F18304F4C}" type="presParOf" srcId="{D86EACC8-185A-1C45-BE65-2921EF442FC7}" destId="{89371A64-4634-924D-9BB7-E2993217B661}" srcOrd="0" destOrd="0" presId="urn:microsoft.com/office/officeart/2005/8/layout/process1"/>
    <dgm:cxn modelId="{75D85F28-6AA9-AC42-9DCB-8FD82326EAFE}" type="presParOf" srcId="{8AB57006-D000-6445-B220-C3ED6E664281}" destId="{10323D5C-FDF0-6C46-A1EC-DB3F826613DE}" srcOrd="2" destOrd="0" presId="urn:microsoft.com/office/officeart/2005/8/layout/process1"/>
    <dgm:cxn modelId="{1DB0A99A-6E3D-6D4A-B2FF-1395F709D53F}" type="presParOf" srcId="{8AB57006-D000-6445-B220-C3ED6E664281}" destId="{95DBE25C-6463-664A-9348-D19DD2AF1A7C}" srcOrd="3" destOrd="0" presId="urn:microsoft.com/office/officeart/2005/8/layout/process1"/>
    <dgm:cxn modelId="{D3F43D5A-70D7-964D-99BC-68DBE26C5ED7}" type="presParOf" srcId="{95DBE25C-6463-664A-9348-D19DD2AF1A7C}" destId="{1D9BF156-52B1-754E-B3A2-058C3BCFA7AF}" srcOrd="0" destOrd="0" presId="urn:microsoft.com/office/officeart/2005/8/layout/process1"/>
    <dgm:cxn modelId="{67DFB77F-9860-6647-B366-093C832FB4C8}" type="presParOf" srcId="{8AB57006-D000-6445-B220-C3ED6E664281}" destId="{1318110C-EBFD-994E-9ADC-E31A0FB3122E}" srcOrd="4" destOrd="0" presId="urn:microsoft.com/office/officeart/2005/8/layout/process1"/>
    <dgm:cxn modelId="{D2D450E3-9F01-8241-9D32-A0B50442E5DF}" type="presParOf" srcId="{8AB57006-D000-6445-B220-C3ED6E664281}" destId="{14DF9A4C-36E6-724D-946C-FAD90918B0D4}" srcOrd="5" destOrd="0" presId="urn:microsoft.com/office/officeart/2005/8/layout/process1"/>
    <dgm:cxn modelId="{C52F6B3D-26F5-034A-B2D8-FBA840597A08}" type="presParOf" srcId="{14DF9A4C-36E6-724D-946C-FAD90918B0D4}" destId="{D95587D0-A163-ED49-BA6B-374DDE72ED2D}" srcOrd="0" destOrd="0" presId="urn:microsoft.com/office/officeart/2005/8/layout/process1"/>
    <dgm:cxn modelId="{9E110492-9C32-7B43-9EC8-22025CFD406E}" type="presParOf" srcId="{8AB57006-D000-6445-B220-C3ED6E664281}" destId="{C09C5B27-030A-2147-B47E-30B60E4094C6}" srcOrd="6" destOrd="0" presId="urn:microsoft.com/office/officeart/2005/8/layout/process1"/>
    <dgm:cxn modelId="{4BFC5DE8-0D80-4F43-9E91-25C9AA512E71}" type="presParOf" srcId="{8AB57006-D000-6445-B220-C3ED6E664281}" destId="{0414AC78-8F2C-7D4F-B7A9-A7B9584FD645}" srcOrd="7" destOrd="0" presId="urn:microsoft.com/office/officeart/2005/8/layout/process1"/>
    <dgm:cxn modelId="{F729DCBE-18CA-5A4A-9350-E868D2C1AACE}" type="presParOf" srcId="{0414AC78-8F2C-7D4F-B7A9-A7B9584FD645}" destId="{C3F2D389-C511-6742-8CA2-A9B6FEE6204A}" srcOrd="0" destOrd="0" presId="urn:microsoft.com/office/officeart/2005/8/layout/process1"/>
    <dgm:cxn modelId="{F1D20BF5-B2D6-2A49-A5CF-D03DB195B185}" type="presParOf" srcId="{8AB57006-D000-6445-B220-C3ED6E664281}" destId="{230E981E-FFFC-C344-89A7-80D930B57D25}" srcOrd="8" destOrd="0" presId="urn:microsoft.com/office/officeart/2005/8/layout/process1"/>
    <dgm:cxn modelId="{AFB8B1C9-2DFE-A74B-8CF4-34F0102A8098}" type="presParOf" srcId="{8AB57006-D000-6445-B220-C3ED6E664281}" destId="{9DB69FF0-7545-0049-B7E2-D198F263DC01}" srcOrd="9" destOrd="0" presId="urn:microsoft.com/office/officeart/2005/8/layout/process1"/>
    <dgm:cxn modelId="{FEDD4671-8975-F64D-80E1-6921DF565427}" type="presParOf" srcId="{9DB69FF0-7545-0049-B7E2-D198F263DC01}" destId="{FE85C83C-B5A1-0B41-95BE-AC106A15FA1E}" srcOrd="0" destOrd="0" presId="urn:microsoft.com/office/officeart/2005/8/layout/process1"/>
    <dgm:cxn modelId="{3B5259EC-C14F-D44E-BFAA-2D1C6261A6A8}" type="presParOf" srcId="{8AB57006-D000-6445-B220-C3ED6E664281}" destId="{C58A8FD1-10E8-654E-A96F-99E4D02CD085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1F975D-BBF0-904C-B5AF-B07605BD373A}" type="doc">
      <dgm:prSet loTypeId="urn:microsoft.com/office/officeart/2005/8/layout/lProcess2" loCatId="" qsTypeId="urn:microsoft.com/office/officeart/2005/8/quickstyle/simple4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E14EF65E-073E-804C-87B8-0CE7295FC64F}">
      <dgm:prSet phldrT="[Text]"/>
      <dgm:spPr>
        <a:solidFill>
          <a:srgbClr val="FFFC9E"/>
        </a:solidFill>
      </dgm:spPr>
      <dgm:t>
        <a:bodyPr/>
        <a:lstStyle/>
        <a:p>
          <a:pPr algn="l"/>
          <a:r>
            <a:rPr lang="en-US" dirty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Payment depends on the patient and clinical characteristics</a:t>
          </a:r>
        </a:p>
      </dgm:t>
    </dgm:pt>
    <dgm:pt modelId="{6CF0646E-E2B6-9F40-BBB5-B1C1D832A667}" type="parTrans" cxnId="{D43BA646-F91B-EB4B-9592-89306CB2521F}">
      <dgm:prSet/>
      <dgm:spPr/>
      <dgm:t>
        <a:bodyPr/>
        <a:lstStyle/>
        <a:p>
          <a:endParaRPr lang="en-US"/>
        </a:p>
      </dgm:t>
    </dgm:pt>
    <dgm:pt modelId="{7C43ED01-5F82-BA4D-B716-77E51A59CD4F}" type="sibTrans" cxnId="{D43BA646-F91B-EB4B-9592-89306CB2521F}">
      <dgm:prSet/>
      <dgm:spPr/>
      <dgm:t>
        <a:bodyPr/>
        <a:lstStyle/>
        <a:p>
          <a:endParaRPr lang="en-US"/>
        </a:p>
      </dgm:t>
    </dgm:pt>
    <dgm:pt modelId="{6BCD1264-3105-C54D-98D9-D224CA0C0186}">
      <dgm:prSet phldrT="[Text]"/>
      <dgm:spPr>
        <a:solidFill>
          <a:srgbClr val="FFFC9E"/>
        </a:solidFill>
      </dgm:spPr>
      <dgm:t>
        <a:bodyPr/>
        <a:lstStyle/>
        <a:p>
          <a:pPr algn="l"/>
          <a:r>
            <a:rPr lang="en-US" dirty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Providers are paid a fixed amount per admission or </a:t>
          </a:r>
          <a:r>
            <a:rPr lang="en-US" dirty="0" smtClean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discharge</a:t>
          </a:r>
          <a:endParaRPr lang="en-US" dirty="0">
            <a:solidFill>
              <a:schemeClr val="accent5">
                <a:lumMod val="50000"/>
              </a:schemeClr>
            </a:solidFill>
            <a:latin typeface="+mn-lt"/>
            <a:ea typeface="Arial Unicode MS" charset="0"/>
            <a:cs typeface="Arial Unicode MS" charset="0"/>
          </a:endParaRPr>
        </a:p>
      </dgm:t>
    </dgm:pt>
    <dgm:pt modelId="{719199AA-7B4B-9643-9DD7-BA4C4D427930}" type="sibTrans" cxnId="{EE67E191-5351-D246-8304-BED9284DED9F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CB2642D9-51FC-5E46-9BC3-E317AB4E3AEF}" type="parTrans" cxnId="{EE67E191-5351-D246-8304-BED9284DED9F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E734CD07-088D-E340-9E61-59F27A85E385}">
      <dgm:prSet phldrT="[Text]" custT="1"/>
      <dgm:spPr>
        <a:solidFill>
          <a:schemeClr val="bg2">
            <a:lumMod val="50000"/>
          </a:schemeClr>
        </a:solidFill>
        <a:ln w="19050">
          <a:solidFill>
            <a:srgbClr val="00B0F0"/>
          </a:solidFill>
        </a:ln>
      </dgm:spPr>
      <dgm:t>
        <a:bodyPr/>
        <a:lstStyle/>
        <a:p>
          <a:endParaRPr lang="en-US" sz="2800" b="1" noProof="0" dirty="0">
            <a:solidFill>
              <a:schemeClr val="bg1"/>
            </a:solidFill>
            <a:latin typeface="Arial Unicode MS" charset="0"/>
            <a:ea typeface="Arial Unicode MS" charset="0"/>
            <a:cs typeface="Arial Unicode MS" charset="0"/>
          </a:endParaRPr>
        </a:p>
      </dgm:t>
    </dgm:pt>
    <dgm:pt modelId="{DCCAF07E-D54D-C244-B5E6-A263BB267CAD}" type="sibTrans" cxnId="{CA5D517D-4EC5-2A45-9C9F-9AF2F3CBE00C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B52F86B6-C7B1-B847-8A63-73ED07872B41}" type="parTrans" cxnId="{CA5D517D-4EC5-2A45-9C9F-9AF2F3CBE00C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547E38D9-0A91-6C44-8631-CBFD97EB8A99}" type="pres">
      <dgm:prSet presAssocID="{A21F975D-BBF0-904C-B5AF-B07605BD373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646045-C165-9D42-82B0-A21D7FA3975C}" type="pres">
      <dgm:prSet presAssocID="{E734CD07-088D-E340-9E61-59F27A85E385}" presName="compNode" presStyleCnt="0"/>
      <dgm:spPr/>
    </dgm:pt>
    <dgm:pt modelId="{6BC442CC-29B4-0B41-A732-458E7DE5B6A1}" type="pres">
      <dgm:prSet presAssocID="{E734CD07-088D-E340-9E61-59F27A85E385}" presName="aNode" presStyleLbl="bgShp" presStyleIdx="0" presStyleCnt="1" custLinFactNeighborX="-814" custLinFactNeighborY="325"/>
      <dgm:spPr/>
      <dgm:t>
        <a:bodyPr/>
        <a:lstStyle/>
        <a:p>
          <a:endParaRPr lang="en-US"/>
        </a:p>
      </dgm:t>
    </dgm:pt>
    <dgm:pt modelId="{8F46A893-571F-8347-B1C1-560C5AC00299}" type="pres">
      <dgm:prSet presAssocID="{E734CD07-088D-E340-9E61-59F27A85E385}" presName="textNode" presStyleLbl="bgShp" presStyleIdx="0" presStyleCnt="1"/>
      <dgm:spPr/>
      <dgm:t>
        <a:bodyPr/>
        <a:lstStyle/>
        <a:p>
          <a:endParaRPr lang="en-US"/>
        </a:p>
      </dgm:t>
    </dgm:pt>
    <dgm:pt modelId="{A22BB50C-41D9-094B-B989-C7547C231C55}" type="pres">
      <dgm:prSet presAssocID="{E734CD07-088D-E340-9E61-59F27A85E385}" presName="compChildNode" presStyleCnt="0"/>
      <dgm:spPr/>
    </dgm:pt>
    <dgm:pt modelId="{C157D256-3CAA-D54B-BE3F-384D5C22F596}" type="pres">
      <dgm:prSet presAssocID="{E734CD07-088D-E340-9E61-59F27A85E385}" presName="theInnerList" presStyleCnt="0"/>
      <dgm:spPr/>
    </dgm:pt>
    <dgm:pt modelId="{83067DA0-762B-CC40-868E-EF0A5D88BC18}" type="pres">
      <dgm:prSet presAssocID="{6BCD1264-3105-C54D-98D9-D224CA0C0186}" presName="childNode" presStyleLbl="node1" presStyleIdx="0" presStyleCnt="2" custLinFactY="-41488" custLinFactNeighborX="106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B14D71-A4EE-D648-9412-CA47D3548245}" type="pres">
      <dgm:prSet presAssocID="{6BCD1264-3105-C54D-98D9-D224CA0C0186}" presName="aSpace2" presStyleCnt="0"/>
      <dgm:spPr/>
    </dgm:pt>
    <dgm:pt modelId="{459A6709-6696-FF49-9E6A-BAFC4F9A40AE}" type="pres">
      <dgm:prSet presAssocID="{E14EF65E-073E-804C-87B8-0CE7295FC64F}" presName="childNode" presStyleLbl="node1" presStyleIdx="1" presStyleCnt="2" custLinFactY="-2921" custLinFactNeighborX="106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67E191-5351-D246-8304-BED9284DED9F}" srcId="{E734CD07-088D-E340-9E61-59F27A85E385}" destId="{6BCD1264-3105-C54D-98D9-D224CA0C0186}" srcOrd="0" destOrd="0" parTransId="{CB2642D9-51FC-5E46-9BC3-E317AB4E3AEF}" sibTransId="{719199AA-7B4B-9643-9DD7-BA4C4D427930}"/>
    <dgm:cxn modelId="{01A4E49D-AB5F-5446-8EC9-C2B68D638DFA}" type="presOf" srcId="{A21F975D-BBF0-904C-B5AF-B07605BD373A}" destId="{547E38D9-0A91-6C44-8631-CBFD97EB8A99}" srcOrd="0" destOrd="0" presId="urn:microsoft.com/office/officeart/2005/8/layout/lProcess2"/>
    <dgm:cxn modelId="{32A06A5E-BA30-504F-BCCF-024D08135A9D}" type="presOf" srcId="{E734CD07-088D-E340-9E61-59F27A85E385}" destId="{8F46A893-571F-8347-B1C1-560C5AC00299}" srcOrd="1" destOrd="0" presId="urn:microsoft.com/office/officeart/2005/8/layout/lProcess2"/>
    <dgm:cxn modelId="{D6F9BE1C-5DE4-0542-9A22-A8CC02621F51}" type="presOf" srcId="{E14EF65E-073E-804C-87B8-0CE7295FC64F}" destId="{459A6709-6696-FF49-9E6A-BAFC4F9A40AE}" srcOrd="0" destOrd="0" presId="urn:microsoft.com/office/officeart/2005/8/layout/lProcess2"/>
    <dgm:cxn modelId="{CA5D517D-4EC5-2A45-9C9F-9AF2F3CBE00C}" srcId="{A21F975D-BBF0-904C-B5AF-B07605BD373A}" destId="{E734CD07-088D-E340-9E61-59F27A85E385}" srcOrd="0" destOrd="0" parTransId="{B52F86B6-C7B1-B847-8A63-73ED07872B41}" sibTransId="{DCCAF07E-D54D-C244-B5E6-A263BB267CAD}"/>
    <dgm:cxn modelId="{D43BA646-F91B-EB4B-9592-89306CB2521F}" srcId="{E734CD07-088D-E340-9E61-59F27A85E385}" destId="{E14EF65E-073E-804C-87B8-0CE7295FC64F}" srcOrd="1" destOrd="0" parTransId="{6CF0646E-E2B6-9F40-BBB5-B1C1D832A667}" sibTransId="{7C43ED01-5F82-BA4D-B716-77E51A59CD4F}"/>
    <dgm:cxn modelId="{D627DD18-9084-FF4F-84DD-8DA902951D00}" type="presOf" srcId="{6BCD1264-3105-C54D-98D9-D224CA0C0186}" destId="{83067DA0-762B-CC40-868E-EF0A5D88BC18}" srcOrd="0" destOrd="0" presId="urn:microsoft.com/office/officeart/2005/8/layout/lProcess2"/>
    <dgm:cxn modelId="{EE6C14B2-69C8-2441-B122-427C997C2DA5}" type="presOf" srcId="{E734CD07-088D-E340-9E61-59F27A85E385}" destId="{6BC442CC-29B4-0B41-A732-458E7DE5B6A1}" srcOrd="0" destOrd="0" presId="urn:microsoft.com/office/officeart/2005/8/layout/lProcess2"/>
    <dgm:cxn modelId="{B5CF923C-8437-7F4A-9767-7EACBFEF367A}" type="presParOf" srcId="{547E38D9-0A91-6C44-8631-CBFD97EB8A99}" destId="{E2646045-C165-9D42-82B0-A21D7FA3975C}" srcOrd="0" destOrd="0" presId="urn:microsoft.com/office/officeart/2005/8/layout/lProcess2"/>
    <dgm:cxn modelId="{054D8A86-452C-324C-9860-DB6319BAE578}" type="presParOf" srcId="{E2646045-C165-9D42-82B0-A21D7FA3975C}" destId="{6BC442CC-29B4-0B41-A732-458E7DE5B6A1}" srcOrd="0" destOrd="0" presId="urn:microsoft.com/office/officeart/2005/8/layout/lProcess2"/>
    <dgm:cxn modelId="{F5673E04-C357-E046-A54C-54D8BDFC5355}" type="presParOf" srcId="{E2646045-C165-9D42-82B0-A21D7FA3975C}" destId="{8F46A893-571F-8347-B1C1-560C5AC00299}" srcOrd="1" destOrd="0" presId="urn:microsoft.com/office/officeart/2005/8/layout/lProcess2"/>
    <dgm:cxn modelId="{B5D8B287-3B06-AB47-BB6F-844AE05A6FE2}" type="presParOf" srcId="{E2646045-C165-9D42-82B0-A21D7FA3975C}" destId="{A22BB50C-41D9-094B-B989-C7547C231C55}" srcOrd="2" destOrd="0" presId="urn:microsoft.com/office/officeart/2005/8/layout/lProcess2"/>
    <dgm:cxn modelId="{E2868E01-2048-EA4D-A2FA-307563A18741}" type="presParOf" srcId="{A22BB50C-41D9-094B-B989-C7547C231C55}" destId="{C157D256-3CAA-D54B-BE3F-384D5C22F596}" srcOrd="0" destOrd="0" presId="urn:microsoft.com/office/officeart/2005/8/layout/lProcess2"/>
    <dgm:cxn modelId="{7C1CC8B5-D621-EB41-A299-DC760BB8AA9D}" type="presParOf" srcId="{C157D256-3CAA-D54B-BE3F-384D5C22F596}" destId="{83067DA0-762B-CC40-868E-EF0A5D88BC18}" srcOrd="0" destOrd="0" presId="urn:microsoft.com/office/officeart/2005/8/layout/lProcess2"/>
    <dgm:cxn modelId="{86699793-9F49-CA40-9E27-D1BAEBAC7926}" type="presParOf" srcId="{C157D256-3CAA-D54B-BE3F-384D5C22F596}" destId="{80B14D71-A4EE-D648-9412-CA47D3548245}" srcOrd="1" destOrd="0" presId="urn:microsoft.com/office/officeart/2005/8/layout/lProcess2"/>
    <dgm:cxn modelId="{FFEDD6D1-A190-914A-B5DF-9BE73F39FC9F}" type="presParOf" srcId="{C157D256-3CAA-D54B-BE3F-384D5C22F596}" destId="{459A6709-6696-FF49-9E6A-BAFC4F9A40A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1F975D-BBF0-904C-B5AF-B07605BD373A}" type="doc">
      <dgm:prSet loTypeId="urn:microsoft.com/office/officeart/2005/8/layout/lProcess2" loCatId="" qsTypeId="urn:microsoft.com/office/officeart/2005/8/quickstyle/simple4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B42606CB-69AA-E749-BB7E-A1A5CD868A0E}">
      <dgm:prSet phldrT="[Text]" custT="1"/>
      <dgm:spPr>
        <a:solidFill>
          <a:schemeClr val="bg2">
            <a:lumMod val="50000"/>
          </a:schemeClr>
        </a:solidFill>
        <a:ln w="19050">
          <a:solidFill>
            <a:srgbClr val="00B0F0"/>
          </a:solidFill>
        </a:ln>
      </dgm:spPr>
      <dgm:t>
        <a:bodyPr/>
        <a:lstStyle/>
        <a:p>
          <a:endParaRPr lang="en-US" sz="2800" b="1" dirty="0">
            <a:solidFill>
              <a:schemeClr val="bg1"/>
            </a:solidFill>
            <a:latin typeface="+mn-lt"/>
            <a:ea typeface="Arial Unicode MS" charset="0"/>
            <a:cs typeface="Arial Unicode MS" charset="0"/>
          </a:endParaRPr>
        </a:p>
      </dgm:t>
    </dgm:pt>
    <dgm:pt modelId="{94435445-D010-0E4D-82D9-710E41FCAD95}" type="parTrans" cxnId="{608DA01F-E718-8448-B81E-5E006D6DDEB0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8A07E4C6-A225-5244-BA21-3020B8D359B1}" type="sibTrans" cxnId="{608DA01F-E718-8448-B81E-5E006D6DDEB0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1C33777E-E92B-BB46-A271-5D8E22C7FA47}">
      <dgm:prSet phldrT="[Text]" custT="1"/>
      <dgm:spPr>
        <a:solidFill>
          <a:srgbClr val="FFFC9E"/>
        </a:solidFill>
      </dgm:spPr>
      <dgm:t>
        <a:bodyPr/>
        <a:lstStyle/>
        <a:p>
          <a:pPr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dirty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Increase admissions</a:t>
          </a:r>
        </a:p>
      </dgm:t>
    </dgm:pt>
    <dgm:pt modelId="{CA01FAF2-5EF7-9149-A504-6CCA4C81437C}" type="parTrans" cxnId="{E0CC5EA5-1F0C-924D-A426-ED5A9E9CF52B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E59ABE3C-7F91-9448-823A-98EF0C2BAEF3}" type="sibTrans" cxnId="{E0CC5EA5-1F0C-924D-A426-ED5A9E9CF52B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AD51F02C-018F-034D-BB7C-FBF9A1A3FD2B}">
      <dgm:prSet phldrT="[Text]" custT="1"/>
      <dgm:spPr>
        <a:solidFill>
          <a:srgbClr val="FFFC9E"/>
        </a:solidFill>
      </dgm:spPr>
      <dgm:t>
        <a:bodyPr/>
        <a:lstStyle/>
        <a:p>
          <a:pPr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dirty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Reduce inputs per case, which may improve the efficiency of the input mix</a:t>
          </a:r>
        </a:p>
      </dgm:t>
    </dgm:pt>
    <dgm:pt modelId="{CEFC70E5-2BC1-C444-8D4E-5E398A5864DA}" type="parTrans" cxnId="{4B8BC865-ACC9-F14E-9936-C679147B63A0}">
      <dgm:prSet/>
      <dgm:spPr/>
      <dgm:t>
        <a:bodyPr/>
        <a:lstStyle/>
        <a:p>
          <a:endParaRPr lang="en-US"/>
        </a:p>
      </dgm:t>
    </dgm:pt>
    <dgm:pt modelId="{FF5F17CB-AAFE-B942-9B0A-C33FC8A2F0CC}" type="sibTrans" cxnId="{4B8BC865-ACC9-F14E-9936-C679147B63A0}">
      <dgm:prSet/>
      <dgm:spPr/>
      <dgm:t>
        <a:bodyPr/>
        <a:lstStyle/>
        <a:p>
          <a:endParaRPr lang="en-US"/>
        </a:p>
      </dgm:t>
    </dgm:pt>
    <dgm:pt modelId="{2AA0506F-A976-524C-BA5A-88D045C240D9}">
      <dgm:prSet phldrT="[Text]" custT="1"/>
      <dgm:spPr>
        <a:solidFill>
          <a:srgbClr val="FFFC9E"/>
        </a:solidFill>
      </dgm:spPr>
      <dgm:t>
        <a:bodyPr/>
        <a:lstStyle/>
        <a:p>
          <a:pPr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dirty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Reduce length of hospital stays, may improve quality</a:t>
          </a:r>
        </a:p>
      </dgm:t>
    </dgm:pt>
    <dgm:pt modelId="{B52B6D0C-828E-C64B-AED1-9CDF349853E7}" type="parTrans" cxnId="{F9D4AC1A-77DE-C748-821C-673C5F803BF2}">
      <dgm:prSet/>
      <dgm:spPr/>
      <dgm:t>
        <a:bodyPr/>
        <a:lstStyle/>
        <a:p>
          <a:endParaRPr lang="en-US"/>
        </a:p>
      </dgm:t>
    </dgm:pt>
    <dgm:pt modelId="{8B20440C-D643-E245-A324-A6E77ACA73D9}" type="sibTrans" cxnId="{F9D4AC1A-77DE-C748-821C-673C5F803BF2}">
      <dgm:prSet/>
      <dgm:spPr/>
      <dgm:t>
        <a:bodyPr/>
        <a:lstStyle/>
        <a:p>
          <a:endParaRPr lang="en-US"/>
        </a:p>
      </dgm:t>
    </dgm:pt>
    <dgm:pt modelId="{528863A9-F6BA-2D4B-9C1E-AC1D213C5E78}">
      <dgm:prSet phldrT="[Text]" custT="1"/>
      <dgm:spPr>
        <a:solidFill>
          <a:srgbClr val="FFFC9E"/>
        </a:solidFill>
      </dgm:spPr>
      <dgm:t>
        <a:bodyPr/>
        <a:lstStyle/>
        <a:p>
          <a:pPr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dirty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Shift pre- and after care to the outpatient setting</a:t>
          </a:r>
        </a:p>
      </dgm:t>
    </dgm:pt>
    <dgm:pt modelId="{C96C1042-FBD6-AC49-A0DF-9AECC7C5EC1F}" type="parTrans" cxnId="{0CC345B8-4661-244D-9119-018F11554D48}">
      <dgm:prSet/>
      <dgm:spPr/>
      <dgm:t>
        <a:bodyPr/>
        <a:lstStyle/>
        <a:p>
          <a:endParaRPr lang="en-US"/>
        </a:p>
      </dgm:t>
    </dgm:pt>
    <dgm:pt modelId="{74BEB682-E9F4-6E4E-9EAE-4DA2BA6B1666}" type="sibTrans" cxnId="{0CC345B8-4661-244D-9119-018F11554D48}">
      <dgm:prSet/>
      <dgm:spPr/>
      <dgm:t>
        <a:bodyPr/>
        <a:lstStyle/>
        <a:p>
          <a:endParaRPr lang="en-US"/>
        </a:p>
      </dgm:t>
    </dgm:pt>
    <dgm:pt modelId="{547E38D9-0A91-6C44-8631-CBFD97EB8A99}" type="pres">
      <dgm:prSet presAssocID="{A21F975D-BBF0-904C-B5AF-B07605BD373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E72123-9C34-0242-B0F8-74E1B40EEA71}" type="pres">
      <dgm:prSet presAssocID="{B42606CB-69AA-E749-BB7E-A1A5CD868A0E}" presName="compNode" presStyleCnt="0"/>
      <dgm:spPr/>
    </dgm:pt>
    <dgm:pt modelId="{C5424032-9164-944A-B337-57C5B6B72A90}" type="pres">
      <dgm:prSet presAssocID="{B42606CB-69AA-E749-BB7E-A1A5CD868A0E}" presName="aNode" presStyleLbl="bgShp" presStyleIdx="0" presStyleCnt="1" custLinFactNeighborY="420"/>
      <dgm:spPr/>
      <dgm:t>
        <a:bodyPr/>
        <a:lstStyle/>
        <a:p>
          <a:endParaRPr lang="en-US"/>
        </a:p>
      </dgm:t>
    </dgm:pt>
    <dgm:pt modelId="{D783194E-8837-B146-A8E2-24962B0DEE7F}" type="pres">
      <dgm:prSet presAssocID="{B42606CB-69AA-E749-BB7E-A1A5CD868A0E}" presName="textNode" presStyleLbl="bgShp" presStyleIdx="0" presStyleCnt="1"/>
      <dgm:spPr/>
      <dgm:t>
        <a:bodyPr/>
        <a:lstStyle/>
        <a:p>
          <a:endParaRPr lang="en-US"/>
        </a:p>
      </dgm:t>
    </dgm:pt>
    <dgm:pt modelId="{472A65D9-CDBE-B94A-BD44-5A794C98AD03}" type="pres">
      <dgm:prSet presAssocID="{B42606CB-69AA-E749-BB7E-A1A5CD868A0E}" presName="compChildNode" presStyleCnt="0"/>
      <dgm:spPr/>
    </dgm:pt>
    <dgm:pt modelId="{C0C5ED88-009C-2249-AF8F-2CEECA5F8A21}" type="pres">
      <dgm:prSet presAssocID="{B42606CB-69AA-E749-BB7E-A1A5CD868A0E}" presName="theInnerList" presStyleCnt="0"/>
      <dgm:spPr/>
    </dgm:pt>
    <dgm:pt modelId="{8F4344F9-2616-C54F-A06F-D43050A08FE3}" type="pres">
      <dgm:prSet presAssocID="{1C33777E-E92B-BB46-A271-5D8E22C7FA47}" presName="childNode" presStyleLbl="node1" presStyleIdx="0" presStyleCnt="4" custLinFactY="-100000" custLinFactNeighborX="-780" custLinFactNeighborY="-1623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23B6C7-F66D-2A49-9451-56D6E3CF77EB}" type="pres">
      <dgm:prSet presAssocID="{1C33777E-E92B-BB46-A271-5D8E22C7FA47}" presName="aSpace2" presStyleCnt="0"/>
      <dgm:spPr/>
    </dgm:pt>
    <dgm:pt modelId="{68DAE038-1043-2549-8252-65322CC9B5B5}" type="pres">
      <dgm:prSet presAssocID="{AD51F02C-018F-034D-BB7C-FBF9A1A3FD2B}" presName="childNode" presStyleLbl="node1" presStyleIdx="1" presStyleCnt="4" custLinFactY="-62626" custLinFactNeighborX="-78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4631E-9DF4-3343-85DD-CCFD7AB06610}" type="pres">
      <dgm:prSet presAssocID="{AD51F02C-018F-034D-BB7C-FBF9A1A3FD2B}" presName="aSpace2" presStyleCnt="0"/>
      <dgm:spPr/>
    </dgm:pt>
    <dgm:pt modelId="{F7DF9060-57BA-4C40-9E97-F3ED2408B2AA}" type="pres">
      <dgm:prSet presAssocID="{2AA0506F-A976-524C-BA5A-88D045C240D9}" presName="childNode" presStyleLbl="node1" presStyleIdx="2" presStyleCnt="4" custLinFactY="-22503" custLinFactNeighborX="-78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84022D-195D-3448-9735-0613199CDE1B}" type="pres">
      <dgm:prSet presAssocID="{2AA0506F-A976-524C-BA5A-88D045C240D9}" presName="aSpace2" presStyleCnt="0"/>
      <dgm:spPr/>
    </dgm:pt>
    <dgm:pt modelId="{076CC405-2BBC-AB4F-93D1-1FFDDC7E6E3C}" type="pres">
      <dgm:prSet presAssocID="{528863A9-F6BA-2D4B-9C1E-AC1D213C5E78}" presName="childNode" presStyleLbl="node1" presStyleIdx="3" presStyleCnt="4" custLinFactNeighborX="-780" custLinFactNeighborY="326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D4AC1A-77DE-C748-821C-673C5F803BF2}" srcId="{B42606CB-69AA-E749-BB7E-A1A5CD868A0E}" destId="{2AA0506F-A976-524C-BA5A-88D045C240D9}" srcOrd="2" destOrd="0" parTransId="{B52B6D0C-828E-C64B-AED1-9CDF349853E7}" sibTransId="{8B20440C-D643-E245-A324-A6E77ACA73D9}"/>
    <dgm:cxn modelId="{4B8BC865-ACC9-F14E-9936-C679147B63A0}" srcId="{B42606CB-69AA-E749-BB7E-A1A5CD868A0E}" destId="{AD51F02C-018F-034D-BB7C-FBF9A1A3FD2B}" srcOrd="1" destOrd="0" parTransId="{CEFC70E5-2BC1-C444-8D4E-5E398A5864DA}" sibTransId="{FF5F17CB-AAFE-B942-9B0A-C33FC8A2F0CC}"/>
    <dgm:cxn modelId="{78D2BF4E-74B1-6D4A-9F6B-E84D5F649412}" type="presOf" srcId="{2AA0506F-A976-524C-BA5A-88D045C240D9}" destId="{F7DF9060-57BA-4C40-9E97-F3ED2408B2AA}" srcOrd="0" destOrd="0" presId="urn:microsoft.com/office/officeart/2005/8/layout/lProcess2"/>
    <dgm:cxn modelId="{1B6A37A9-B58C-3C43-837B-7CA5CD5D2F02}" type="presOf" srcId="{B42606CB-69AA-E749-BB7E-A1A5CD868A0E}" destId="{C5424032-9164-944A-B337-57C5B6B72A90}" srcOrd="0" destOrd="0" presId="urn:microsoft.com/office/officeart/2005/8/layout/lProcess2"/>
    <dgm:cxn modelId="{7CE60FC7-D8A8-6D48-9AE1-2C55C6B82D51}" type="presOf" srcId="{A21F975D-BBF0-904C-B5AF-B07605BD373A}" destId="{547E38D9-0A91-6C44-8631-CBFD97EB8A99}" srcOrd="0" destOrd="0" presId="urn:microsoft.com/office/officeart/2005/8/layout/lProcess2"/>
    <dgm:cxn modelId="{B72C0190-5E9D-2948-820F-55632E8AE949}" type="presOf" srcId="{B42606CB-69AA-E749-BB7E-A1A5CD868A0E}" destId="{D783194E-8837-B146-A8E2-24962B0DEE7F}" srcOrd="1" destOrd="0" presId="urn:microsoft.com/office/officeart/2005/8/layout/lProcess2"/>
    <dgm:cxn modelId="{E075EEB9-CEA2-5740-973B-E30336202551}" type="presOf" srcId="{1C33777E-E92B-BB46-A271-5D8E22C7FA47}" destId="{8F4344F9-2616-C54F-A06F-D43050A08FE3}" srcOrd="0" destOrd="0" presId="urn:microsoft.com/office/officeart/2005/8/layout/lProcess2"/>
    <dgm:cxn modelId="{608DA01F-E718-8448-B81E-5E006D6DDEB0}" srcId="{A21F975D-BBF0-904C-B5AF-B07605BD373A}" destId="{B42606CB-69AA-E749-BB7E-A1A5CD868A0E}" srcOrd="0" destOrd="0" parTransId="{94435445-D010-0E4D-82D9-710E41FCAD95}" sibTransId="{8A07E4C6-A225-5244-BA21-3020B8D359B1}"/>
    <dgm:cxn modelId="{B2156A78-768B-6841-8B33-C541269371C3}" type="presOf" srcId="{528863A9-F6BA-2D4B-9C1E-AC1D213C5E78}" destId="{076CC405-2BBC-AB4F-93D1-1FFDDC7E6E3C}" srcOrd="0" destOrd="0" presId="urn:microsoft.com/office/officeart/2005/8/layout/lProcess2"/>
    <dgm:cxn modelId="{6C1FAF5B-CC84-3A42-B0E4-986D08E6E2E1}" type="presOf" srcId="{AD51F02C-018F-034D-BB7C-FBF9A1A3FD2B}" destId="{68DAE038-1043-2549-8252-65322CC9B5B5}" srcOrd="0" destOrd="0" presId="urn:microsoft.com/office/officeart/2005/8/layout/lProcess2"/>
    <dgm:cxn modelId="{E0CC5EA5-1F0C-924D-A426-ED5A9E9CF52B}" srcId="{B42606CB-69AA-E749-BB7E-A1A5CD868A0E}" destId="{1C33777E-E92B-BB46-A271-5D8E22C7FA47}" srcOrd="0" destOrd="0" parTransId="{CA01FAF2-5EF7-9149-A504-6CCA4C81437C}" sibTransId="{E59ABE3C-7F91-9448-823A-98EF0C2BAEF3}"/>
    <dgm:cxn modelId="{0CC345B8-4661-244D-9119-018F11554D48}" srcId="{B42606CB-69AA-E749-BB7E-A1A5CD868A0E}" destId="{528863A9-F6BA-2D4B-9C1E-AC1D213C5E78}" srcOrd="3" destOrd="0" parTransId="{C96C1042-FBD6-AC49-A0DF-9AECC7C5EC1F}" sibTransId="{74BEB682-E9F4-6E4E-9EAE-4DA2BA6B1666}"/>
    <dgm:cxn modelId="{2ED1545D-A8C0-8A4C-95ED-8072FF55B92F}" type="presParOf" srcId="{547E38D9-0A91-6C44-8631-CBFD97EB8A99}" destId="{1CE72123-9C34-0242-B0F8-74E1B40EEA71}" srcOrd="0" destOrd="0" presId="urn:microsoft.com/office/officeart/2005/8/layout/lProcess2"/>
    <dgm:cxn modelId="{6628B256-7A49-6C4B-887A-69DE0B6668DB}" type="presParOf" srcId="{1CE72123-9C34-0242-B0F8-74E1B40EEA71}" destId="{C5424032-9164-944A-B337-57C5B6B72A90}" srcOrd="0" destOrd="0" presId="urn:microsoft.com/office/officeart/2005/8/layout/lProcess2"/>
    <dgm:cxn modelId="{E4A4AF6E-D596-744F-BDCF-82B90857F6E6}" type="presParOf" srcId="{1CE72123-9C34-0242-B0F8-74E1B40EEA71}" destId="{D783194E-8837-B146-A8E2-24962B0DEE7F}" srcOrd="1" destOrd="0" presId="urn:microsoft.com/office/officeart/2005/8/layout/lProcess2"/>
    <dgm:cxn modelId="{E699CFFF-C4B8-F04A-9CE3-C3C17D877B8F}" type="presParOf" srcId="{1CE72123-9C34-0242-B0F8-74E1B40EEA71}" destId="{472A65D9-CDBE-B94A-BD44-5A794C98AD03}" srcOrd="2" destOrd="0" presId="urn:microsoft.com/office/officeart/2005/8/layout/lProcess2"/>
    <dgm:cxn modelId="{2A7F1ADA-BDB8-7841-96E0-7AB08DDA7A78}" type="presParOf" srcId="{472A65D9-CDBE-B94A-BD44-5A794C98AD03}" destId="{C0C5ED88-009C-2249-AF8F-2CEECA5F8A21}" srcOrd="0" destOrd="0" presId="urn:microsoft.com/office/officeart/2005/8/layout/lProcess2"/>
    <dgm:cxn modelId="{D7A5FAB4-573E-EF4B-8CF5-1415D9C0861A}" type="presParOf" srcId="{C0C5ED88-009C-2249-AF8F-2CEECA5F8A21}" destId="{8F4344F9-2616-C54F-A06F-D43050A08FE3}" srcOrd="0" destOrd="0" presId="urn:microsoft.com/office/officeart/2005/8/layout/lProcess2"/>
    <dgm:cxn modelId="{A426B70C-0714-DF41-957C-19CE0D1210B5}" type="presParOf" srcId="{C0C5ED88-009C-2249-AF8F-2CEECA5F8A21}" destId="{BF23B6C7-F66D-2A49-9451-56D6E3CF77EB}" srcOrd="1" destOrd="0" presId="urn:microsoft.com/office/officeart/2005/8/layout/lProcess2"/>
    <dgm:cxn modelId="{B80272A2-B5A4-2C4D-9F7E-C2A5B484B909}" type="presParOf" srcId="{C0C5ED88-009C-2249-AF8F-2CEECA5F8A21}" destId="{68DAE038-1043-2549-8252-65322CC9B5B5}" srcOrd="2" destOrd="0" presId="urn:microsoft.com/office/officeart/2005/8/layout/lProcess2"/>
    <dgm:cxn modelId="{9B64F611-F8A1-1D4A-8775-18DBFC51FC69}" type="presParOf" srcId="{C0C5ED88-009C-2249-AF8F-2CEECA5F8A21}" destId="{49A4631E-9DF4-3343-85DD-CCFD7AB06610}" srcOrd="3" destOrd="0" presId="urn:microsoft.com/office/officeart/2005/8/layout/lProcess2"/>
    <dgm:cxn modelId="{B4451B4B-DECD-5E43-A775-108C0DB71C70}" type="presParOf" srcId="{C0C5ED88-009C-2249-AF8F-2CEECA5F8A21}" destId="{F7DF9060-57BA-4C40-9E97-F3ED2408B2AA}" srcOrd="4" destOrd="0" presId="urn:microsoft.com/office/officeart/2005/8/layout/lProcess2"/>
    <dgm:cxn modelId="{96D4B2A5-A79B-EE41-AAFF-6A3AFE4C91A7}" type="presParOf" srcId="{C0C5ED88-009C-2249-AF8F-2CEECA5F8A21}" destId="{4484022D-195D-3448-9735-0613199CDE1B}" srcOrd="5" destOrd="0" presId="urn:microsoft.com/office/officeart/2005/8/layout/lProcess2"/>
    <dgm:cxn modelId="{83834189-FB9A-474C-966E-74EDB27985D9}" type="presParOf" srcId="{C0C5ED88-009C-2249-AF8F-2CEECA5F8A21}" destId="{076CC405-2BBC-AB4F-93D1-1FFDDC7E6E3C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1F975D-BBF0-904C-B5AF-B07605BD373A}" type="doc">
      <dgm:prSet loTypeId="urn:microsoft.com/office/officeart/2005/8/layout/lProcess2" loCatId="" qsTypeId="urn:microsoft.com/office/officeart/2005/8/quickstyle/simple4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7C6E386D-F696-044A-B3F5-05790F848CC9}">
      <dgm:prSet phldrT="[Text]" custT="1"/>
      <dgm:spPr>
        <a:solidFill>
          <a:srgbClr val="FFFC9E"/>
        </a:solidFill>
      </dgm:spPr>
      <dgm:t>
        <a:bodyPr/>
        <a:lstStyle/>
        <a:p>
          <a:pPr algn="l"/>
          <a:r>
            <a:rPr lang="en-US" sz="18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Rather high management capacity of the purchaser and providers</a:t>
          </a:r>
        </a:p>
      </dgm:t>
    </dgm:pt>
    <dgm:pt modelId="{78C6AAC5-42D5-C545-8FB2-03E6F052D36E}" type="parTrans" cxnId="{CEA976C9-A257-AD4B-A8AE-9A4D50163EDD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DA38A866-3870-E74E-A7BE-C10AABD82A45}" type="sibTrans" cxnId="{CEA976C9-A257-AD4B-A8AE-9A4D50163EDD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963AC90B-A965-3E4A-A3EA-F77E192194F7}">
      <dgm:prSet phldrT="[Text]" custT="1"/>
      <dgm:spPr>
        <a:solidFill>
          <a:srgbClr val="FFFC9E"/>
        </a:solidFill>
      </dgm:spPr>
      <dgm:t>
        <a:bodyPr/>
        <a:lstStyle/>
        <a:p>
          <a:pPr algn="l"/>
          <a:r>
            <a:rPr lang="en-US" sz="18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Excess hospital capacity and improving efficiency is a priority</a:t>
          </a:r>
        </a:p>
      </dgm:t>
    </dgm:pt>
    <dgm:pt modelId="{E4B97A7B-04F8-834F-902B-93AE970E5DF1}" type="parTrans" cxnId="{0C645817-C8F2-6A41-9810-5AB04D7A9DDC}">
      <dgm:prSet/>
      <dgm:spPr/>
      <dgm:t>
        <a:bodyPr/>
        <a:lstStyle/>
        <a:p>
          <a:endParaRPr lang="en-US"/>
        </a:p>
      </dgm:t>
    </dgm:pt>
    <dgm:pt modelId="{F5BD814B-7100-8A47-9EB7-18C207E2C79D}" type="sibTrans" cxnId="{0C645817-C8F2-6A41-9810-5AB04D7A9DDC}">
      <dgm:prSet/>
      <dgm:spPr/>
      <dgm:t>
        <a:bodyPr/>
        <a:lstStyle/>
        <a:p>
          <a:endParaRPr lang="en-US"/>
        </a:p>
      </dgm:t>
    </dgm:pt>
    <dgm:pt modelId="{7B912320-43A3-9049-A684-DEEC9B804180}">
      <dgm:prSet phldrT="[Text]" custT="1"/>
      <dgm:spPr>
        <a:solidFill>
          <a:srgbClr val="FFFC9E"/>
        </a:solidFill>
      </dgm:spPr>
      <dgm:t>
        <a:bodyPr/>
        <a:lstStyle/>
        <a:p>
          <a:pPr algn="l"/>
          <a:r>
            <a:rPr lang="en-US" sz="18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Need to monitor providers performance, provides standardized classification</a:t>
          </a:r>
        </a:p>
      </dgm:t>
    </dgm:pt>
    <dgm:pt modelId="{79913D48-E1DA-4E44-94B3-F71CA94B7E82}" type="parTrans" cxnId="{202CCA08-1DBA-AE45-BD6B-0BEC1A92C3D3}">
      <dgm:prSet/>
      <dgm:spPr/>
      <dgm:t>
        <a:bodyPr/>
        <a:lstStyle/>
        <a:p>
          <a:endParaRPr lang="en-US"/>
        </a:p>
      </dgm:t>
    </dgm:pt>
    <dgm:pt modelId="{C1A00CAF-E561-2C42-A495-CFC7A935E70E}" type="sibTrans" cxnId="{202CCA08-1DBA-AE45-BD6B-0BEC1A92C3D3}">
      <dgm:prSet/>
      <dgm:spPr/>
      <dgm:t>
        <a:bodyPr/>
        <a:lstStyle/>
        <a:p>
          <a:endParaRPr lang="en-US"/>
        </a:p>
      </dgm:t>
    </dgm:pt>
    <dgm:pt modelId="{839ECCD5-3F20-EF44-A079-BB630C85E019}">
      <dgm:prSet phldrT="[Text]" custT="1"/>
      <dgm:spPr>
        <a:solidFill>
          <a:srgbClr val="FFFC9E"/>
        </a:solidFill>
      </dgm:spPr>
      <dgm:t>
        <a:bodyPr/>
        <a:lstStyle/>
        <a:p>
          <a:pPr algn="l"/>
          <a:r>
            <a:rPr lang="en-US" sz="18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Increase hospital management autonomy, reorientation from input based budgets to paying for outputs</a:t>
          </a:r>
        </a:p>
      </dgm:t>
    </dgm:pt>
    <dgm:pt modelId="{E9C43541-65F6-D841-91EB-4A9C33943C4E}" type="parTrans" cxnId="{1A7649D5-DE54-4F47-BB27-47EAC62C89A6}">
      <dgm:prSet/>
      <dgm:spPr/>
      <dgm:t>
        <a:bodyPr/>
        <a:lstStyle/>
        <a:p>
          <a:endParaRPr lang="en-US"/>
        </a:p>
      </dgm:t>
    </dgm:pt>
    <dgm:pt modelId="{34E51FD1-F252-4C43-9BB8-3EF255217E4A}" type="sibTrans" cxnId="{1A7649D5-DE54-4F47-BB27-47EAC62C89A6}">
      <dgm:prSet/>
      <dgm:spPr/>
      <dgm:t>
        <a:bodyPr/>
        <a:lstStyle/>
        <a:p>
          <a:endParaRPr lang="en-US"/>
        </a:p>
      </dgm:t>
    </dgm:pt>
    <dgm:pt modelId="{98003F52-CF78-E848-927F-EB1AF22FD024}">
      <dgm:prSet phldrT="[Text]" custT="1"/>
      <dgm:spPr>
        <a:solidFill>
          <a:srgbClr val="FFFC9E"/>
        </a:solidFill>
      </dgm:spPr>
      <dgm:t>
        <a:bodyPr/>
        <a:lstStyle/>
        <a:p>
          <a:pPr algn="l"/>
          <a:r>
            <a:rPr lang="en-US" sz="18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Cost control is not a main concern</a:t>
          </a:r>
        </a:p>
      </dgm:t>
    </dgm:pt>
    <dgm:pt modelId="{68416CB2-CFD2-1D4E-8EA1-0D33284F4DD2}" type="parTrans" cxnId="{A8DEC271-A071-B74E-AF2E-273DAB880A81}">
      <dgm:prSet/>
      <dgm:spPr/>
      <dgm:t>
        <a:bodyPr/>
        <a:lstStyle/>
        <a:p>
          <a:endParaRPr lang="en-US"/>
        </a:p>
      </dgm:t>
    </dgm:pt>
    <dgm:pt modelId="{0A496E55-B9FA-DF46-92B9-23776AAF33B0}" type="sibTrans" cxnId="{A8DEC271-A071-B74E-AF2E-273DAB880A81}">
      <dgm:prSet/>
      <dgm:spPr/>
      <dgm:t>
        <a:bodyPr/>
        <a:lstStyle/>
        <a:p>
          <a:endParaRPr lang="en-US"/>
        </a:p>
      </dgm:t>
    </dgm:pt>
    <dgm:pt modelId="{141A82D0-A4C3-D34E-82AC-7C53A07A7D52}">
      <dgm:prSet phldrT="[Text]" custT="1"/>
      <dgm:spPr>
        <a:solidFill>
          <a:schemeClr val="bg2">
            <a:lumMod val="50000"/>
          </a:schemeClr>
        </a:solidFill>
        <a:ln w="19050">
          <a:solidFill>
            <a:srgbClr val="00B0F0"/>
          </a:solidFill>
        </a:ln>
      </dgm:spPr>
      <dgm:t>
        <a:bodyPr/>
        <a:lstStyle/>
        <a:p>
          <a:endParaRPr lang="en-US" sz="2800" b="1" dirty="0">
            <a:solidFill>
              <a:schemeClr val="bg1"/>
            </a:solidFill>
            <a:latin typeface="Arial Unicode MS" charset="0"/>
            <a:ea typeface="Arial Unicode MS" charset="0"/>
            <a:cs typeface="Arial Unicode MS" charset="0"/>
          </a:endParaRPr>
        </a:p>
      </dgm:t>
    </dgm:pt>
    <dgm:pt modelId="{788E6AFD-8641-994B-A727-5F82F799AEA6}" type="sibTrans" cxnId="{D7CBE481-6D7F-E04C-B19C-2EACB77303A4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2281C6E7-67E7-FC4A-BD4C-E4220FEDAE1D}" type="parTrans" cxnId="{D7CBE481-6D7F-E04C-B19C-2EACB77303A4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547E38D9-0A91-6C44-8631-CBFD97EB8A99}" type="pres">
      <dgm:prSet presAssocID="{A21F975D-BBF0-904C-B5AF-B07605BD373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C756A2-2B69-B94B-86CA-C1B5B5BD365C}" type="pres">
      <dgm:prSet presAssocID="{141A82D0-A4C3-D34E-82AC-7C53A07A7D52}" presName="compNode" presStyleCnt="0"/>
      <dgm:spPr/>
    </dgm:pt>
    <dgm:pt modelId="{9CC03A7A-503F-E740-A1CC-22695A8D4F4D}" type="pres">
      <dgm:prSet presAssocID="{141A82D0-A4C3-D34E-82AC-7C53A07A7D52}" presName="aNode" presStyleLbl="bgShp" presStyleIdx="0" presStyleCnt="1" custLinFactNeighborX="-1726" custLinFactNeighborY="-1241"/>
      <dgm:spPr/>
      <dgm:t>
        <a:bodyPr/>
        <a:lstStyle/>
        <a:p>
          <a:endParaRPr lang="en-US"/>
        </a:p>
      </dgm:t>
    </dgm:pt>
    <dgm:pt modelId="{3F7A01D2-FCC1-8E40-B4A1-4A7F2DDFE464}" type="pres">
      <dgm:prSet presAssocID="{141A82D0-A4C3-D34E-82AC-7C53A07A7D52}" presName="textNode" presStyleLbl="bgShp" presStyleIdx="0" presStyleCnt="1"/>
      <dgm:spPr/>
      <dgm:t>
        <a:bodyPr/>
        <a:lstStyle/>
        <a:p>
          <a:endParaRPr lang="en-US"/>
        </a:p>
      </dgm:t>
    </dgm:pt>
    <dgm:pt modelId="{47DD03EC-08CE-7342-8276-DD22E6005387}" type="pres">
      <dgm:prSet presAssocID="{141A82D0-A4C3-D34E-82AC-7C53A07A7D52}" presName="compChildNode" presStyleCnt="0"/>
      <dgm:spPr/>
    </dgm:pt>
    <dgm:pt modelId="{BDB916E9-C13D-8B48-821E-0C9D0A0096CB}" type="pres">
      <dgm:prSet presAssocID="{141A82D0-A4C3-D34E-82AC-7C53A07A7D52}" presName="theInnerList" presStyleCnt="0"/>
      <dgm:spPr/>
    </dgm:pt>
    <dgm:pt modelId="{FBF1EAA6-8B82-2149-A46E-66446A2E8FAC}" type="pres">
      <dgm:prSet presAssocID="{7C6E386D-F696-044A-B3F5-05790F848CC9}" presName="childNode" presStyleLbl="node1" presStyleIdx="0" presStyleCnt="5" custScaleX="117596" custLinFactY="-157774" custLinFactNeighborX="-254" custLinFactNeighborY="-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E342E-0FC6-5643-8111-76AB00EC8D33}" type="pres">
      <dgm:prSet presAssocID="{7C6E386D-F696-044A-B3F5-05790F848CC9}" presName="aSpace2" presStyleCnt="0"/>
      <dgm:spPr/>
    </dgm:pt>
    <dgm:pt modelId="{976E9AE7-607C-2C49-BD36-B2C72B2C4D9F}" type="pres">
      <dgm:prSet presAssocID="{963AC90B-A965-3E4A-A3EA-F77E192194F7}" presName="childNode" presStyleLbl="node1" presStyleIdx="1" presStyleCnt="5" custScaleX="117596" custLinFactY="-108020" custLinFactNeighborX="-254" custLinFactNeighborY="-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4305C6-CBDD-EB4D-A917-3F7FCC2B3B34}" type="pres">
      <dgm:prSet presAssocID="{963AC90B-A965-3E4A-A3EA-F77E192194F7}" presName="aSpace2" presStyleCnt="0"/>
      <dgm:spPr/>
    </dgm:pt>
    <dgm:pt modelId="{859FA786-25CB-4F4F-A9F7-CAACD3A85110}" type="pres">
      <dgm:prSet presAssocID="{839ECCD5-3F20-EF44-A079-BB630C85E019}" presName="childNode" presStyleLbl="node1" presStyleIdx="2" presStyleCnt="5" custScaleX="117596" custLinFactY="-73650" custLinFactNeighborX="-254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A5DA83-3A31-8C44-988F-116BF725D678}" type="pres">
      <dgm:prSet presAssocID="{839ECCD5-3F20-EF44-A079-BB630C85E019}" presName="aSpace2" presStyleCnt="0"/>
      <dgm:spPr/>
    </dgm:pt>
    <dgm:pt modelId="{5AE3D9E7-A8F9-E647-843C-42C244B5B61D}" type="pres">
      <dgm:prSet presAssocID="{7B912320-43A3-9049-A684-DEEC9B804180}" presName="childNode" presStyleLbl="node1" presStyleIdx="3" presStyleCnt="5" custScaleX="117596" custLinFactY="-21277" custLinFactNeighborX="-254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68A8F7-BEA9-3E4F-8549-52D6E32FF1B5}" type="pres">
      <dgm:prSet presAssocID="{7B912320-43A3-9049-A684-DEEC9B804180}" presName="aSpace2" presStyleCnt="0"/>
      <dgm:spPr/>
    </dgm:pt>
    <dgm:pt modelId="{19248317-5992-4B4E-B878-26014FFFA684}" type="pres">
      <dgm:prSet presAssocID="{98003F52-CF78-E848-927F-EB1AF22FD024}" presName="childNode" presStyleLbl="node1" presStyleIdx="4" presStyleCnt="5" custScaleX="1175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DEC271-A071-B74E-AF2E-273DAB880A81}" srcId="{141A82D0-A4C3-D34E-82AC-7C53A07A7D52}" destId="{98003F52-CF78-E848-927F-EB1AF22FD024}" srcOrd="4" destOrd="0" parTransId="{68416CB2-CFD2-1D4E-8EA1-0D33284F4DD2}" sibTransId="{0A496E55-B9FA-DF46-92B9-23776AAF33B0}"/>
    <dgm:cxn modelId="{F3507387-5569-3B4B-B6F2-024F0456D548}" type="presOf" srcId="{7C6E386D-F696-044A-B3F5-05790F848CC9}" destId="{FBF1EAA6-8B82-2149-A46E-66446A2E8FAC}" srcOrd="0" destOrd="0" presId="urn:microsoft.com/office/officeart/2005/8/layout/lProcess2"/>
    <dgm:cxn modelId="{5078F307-D9BE-774C-A76E-DBF10D3DB291}" type="presOf" srcId="{141A82D0-A4C3-D34E-82AC-7C53A07A7D52}" destId="{3F7A01D2-FCC1-8E40-B4A1-4A7F2DDFE464}" srcOrd="1" destOrd="0" presId="urn:microsoft.com/office/officeart/2005/8/layout/lProcess2"/>
    <dgm:cxn modelId="{D7CBE481-6D7F-E04C-B19C-2EACB77303A4}" srcId="{A21F975D-BBF0-904C-B5AF-B07605BD373A}" destId="{141A82D0-A4C3-D34E-82AC-7C53A07A7D52}" srcOrd="0" destOrd="0" parTransId="{2281C6E7-67E7-FC4A-BD4C-E4220FEDAE1D}" sibTransId="{788E6AFD-8641-994B-A727-5F82F799AEA6}"/>
    <dgm:cxn modelId="{D84AE8E8-38D4-2240-BE86-422A1A99F3FF}" type="presOf" srcId="{A21F975D-BBF0-904C-B5AF-B07605BD373A}" destId="{547E38D9-0A91-6C44-8631-CBFD97EB8A99}" srcOrd="0" destOrd="0" presId="urn:microsoft.com/office/officeart/2005/8/layout/lProcess2"/>
    <dgm:cxn modelId="{0C645817-C8F2-6A41-9810-5AB04D7A9DDC}" srcId="{141A82D0-A4C3-D34E-82AC-7C53A07A7D52}" destId="{963AC90B-A965-3E4A-A3EA-F77E192194F7}" srcOrd="1" destOrd="0" parTransId="{E4B97A7B-04F8-834F-902B-93AE970E5DF1}" sibTransId="{F5BD814B-7100-8A47-9EB7-18C207E2C79D}"/>
    <dgm:cxn modelId="{CEA976C9-A257-AD4B-A8AE-9A4D50163EDD}" srcId="{141A82D0-A4C3-D34E-82AC-7C53A07A7D52}" destId="{7C6E386D-F696-044A-B3F5-05790F848CC9}" srcOrd="0" destOrd="0" parTransId="{78C6AAC5-42D5-C545-8FB2-03E6F052D36E}" sibTransId="{DA38A866-3870-E74E-A7BE-C10AABD82A45}"/>
    <dgm:cxn modelId="{DBF576AF-686F-974D-9C4A-17397559E87B}" type="presOf" srcId="{839ECCD5-3F20-EF44-A079-BB630C85E019}" destId="{859FA786-25CB-4F4F-A9F7-CAACD3A85110}" srcOrd="0" destOrd="0" presId="urn:microsoft.com/office/officeart/2005/8/layout/lProcess2"/>
    <dgm:cxn modelId="{5556A862-1F29-2C47-8029-FD39838121AF}" type="presOf" srcId="{141A82D0-A4C3-D34E-82AC-7C53A07A7D52}" destId="{9CC03A7A-503F-E740-A1CC-22695A8D4F4D}" srcOrd="0" destOrd="0" presId="urn:microsoft.com/office/officeart/2005/8/layout/lProcess2"/>
    <dgm:cxn modelId="{F31FE673-8E5C-8449-8670-D204C1C2F719}" type="presOf" srcId="{98003F52-CF78-E848-927F-EB1AF22FD024}" destId="{19248317-5992-4B4E-B878-26014FFFA684}" srcOrd="0" destOrd="0" presId="urn:microsoft.com/office/officeart/2005/8/layout/lProcess2"/>
    <dgm:cxn modelId="{FA67D311-31A8-E54C-9096-98CDCCBC66CE}" type="presOf" srcId="{7B912320-43A3-9049-A684-DEEC9B804180}" destId="{5AE3D9E7-A8F9-E647-843C-42C244B5B61D}" srcOrd="0" destOrd="0" presId="urn:microsoft.com/office/officeart/2005/8/layout/lProcess2"/>
    <dgm:cxn modelId="{1A7649D5-DE54-4F47-BB27-47EAC62C89A6}" srcId="{141A82D0-A4C3-D34E-82AC-7C53A07A7D52}" destId="{839ECCD5-3F20-EF44-A079-BB630C85E019}" srcOrd="2" destOrd="0" parTransId="{E9C43541-65F6-D841-91EB-4A9C33943C4E}" sibTransId="{34E51FD1-F252-4C43-9BB8-3EF255217E4A}"/>
    <dgm:cxn modelId="{202CCA08-1DBA-AE45-BD6B-0BEC1A92C3D3}" srcId="{141A82D0-A4C3-D34E-82AC-7C53A07A7D52}" destId="{7B912320-43A3-9049-A684-DEEC9B804180}" srcOrd="3" destOrd="0" parTransId="{79913D48-E1DA-4E44-94B3-F71CA94B7E82}" sibTransId="{C1A00CAF-E561-2C42-A495-CFC7A935E70E}"/>
    <dgm:cxn modelId="{5B42E5E9-14FA-E941-9D1E-61684AC7497A}" type="presOf" srcId="{963AC90B-A965-3E4A-A3EA-F77E192194F7}" destId="{976E9AE7-607C-2C49-BD36-B2C72B2C4D9F}" srcOrd="0" destOrd="0" presId="urn:microsoft.com/office/officeart/2005/8/layout/lProcess2"/>
    <dgm:cxn modelId="{14BA0045-C284-BE43-BBC8-A7852859ACA1}" type="presParOf" srcId="{547E38D9-0A91-6C44-8631-CBFD97EB8A99}" destId="{23C756A2-2B69-B94B-86CA-C1B5B5BD365C}" srcOrd="0" destOrd="0" presId="urn:microsoft.com/office/officeart/2005/8/layout/lProcess2"/>
    <dgm:cxn modelId="{DF336C52-7882-804B-A65A-F1A32CACEC01}" type="presParOf" srcId="{23C756A2-2B69-B94B-86CA-C1B5B5BD365C}" destId="{9CC03A7A-503F-E740-A1CC-22695A8D4F4D}" srcOrd="0" destOrd="0" presId="urn:microsoft.com/office/officeart/2005/8/layout/lProcess2"/>
    <dgm:cxn modelId="{94B5CDCC-879C-B24D-8B45-4BE56D58AAD3}" type="presParOf" srcId="{23C756A2-2B69-B94B-86CA-C1B5B5BD365C}" destId="{3F7A01D2-FCC1-8E40-B4A1-4A7F2DDFE464}" srcOrd="1" destOrd="0" presId="urn:microsoft.com/office/officeart/2005/8/layout/lProcess2"/>
    <dgm:cxn modelId="{3B353AF6-B74E-8A4F-8CFC-E0AC317D0822}" type="presParOf" srcId="{23C756A2-2B69-B94B-86CA-C1B5B5BD365C}" destId="{47DD03EC-08CE-7342-8276-DD22E6005387}" srcOrd="2" destOrd="0" presId="urn:microsoft.com/office/officeart/2005/8/layout/lProcess2"/>
    <dgm:cxn modelId="{6E262302-C975-7141-AA07-61070D2D7F19}" type="presParOf" srcId="{47DD03EC-08CE-7342-8276-DD22E6005387}" destId="{BDB916E9-C13D-8B48-821E-0C9D0A0096CB}" srcOrd="0" destOrd="0" presId="urn:microsoft.com/office/officeart/2005/8/layout/lProcess2"/>
    <dgm:cxn modelId="{50B1AF79-78CA-2342-94AC-D2E44B11CBEB}" type="presParOf" srcId="{BDB916E9-C13D-8B48-821E-0C9D0A0096CB}" destId="{FBF1EAA6-8B82-2149-A46E-66446A2E8FAC}" srcOrd="0" destOrd="0" presId="urn:microsoft.com/office/officeart/2005/8/layout/lProcess2"/>
    <dgm:cxn modelId="{9170C6A1-213A-9045-BA2E-7CA595EFB602}" type="presParOf" srcId="{BDB916E9-C13D-8B48-821E-0C9D0A0096CB}" destId="{606E342E-0FC6-5643-8111-76AB00EC8D33}" srcOrd="1" destOrd="0" presId="urn:microsoft.com/office/officeart/2005/8/layout/lProcess2"/>
    <dgm:cxn modelId="{195DEDD9-4091-C94C-92D1-5E81933E0956}" type="presParOf" srcId="{BDB916E9-C13D-8B48-821E-0C9D0A0096CB}" destId="{976E9AE7-607C-2C49-BD36-B2C72B2C4D9F}" srcOrd="2" destOrd="0" presId="urn:microsoft.com/office/officeart/2005/8/layout/lProcess2"/>
    <dgm:cxn modelId="{06E0D783-713A-804C-9585-484603DBC2FC}" type="presParOf" srcId="{BDB916E9-C13D-8B48-821E-0C9D0A0096CB}" destId="{444305C6-CBDD-EB4D-A917-3F7FCC2B3B34}" srcOrd="3" destOrd="0" presId="urn:microsoft.com/office/officeart/2005/8/layout/lProcess2"/>
    <dgm:cxn modelId="{988CEE5E-1B7C-BF40-A799-CB7A11BCCB86}" type="presParOf" srcId="{BDB916E9-C13D-8B48-821E-0C9D0A0096CB}" destId="{859FA786-25CB-4F4F-A9F7-CAACD3A85110}" srcOrd="4" destOrd="0" presId="urn:microsoft.com/office/officeart/2005/8/layout/lProcess2"/>
    <dgm:cxn modelId="{8D88E01B-8E70-9848-AAA8-465DCDB2734D}" type="presParOf" srcId="{BDB916E9-C13D-8B48-821E-0C9D0A0096CB}" destId="{02A5DA83-3A31-8C44-988F-116BF725D678}" srcOrd="5" destOrd="0" presId="urn:microsoft.com/office/officeart/2005/8/layout/lProcess2"/>
    <dgm:cxn modelId="{30D977CE-C440-D641-BA07-FE22CBC04719}" type="presParOf" srcId="{BDB916E9-C13D-8B48-821E-0C9D0A0096CB}" destId="{5AE3D9E7-A8F9-E647-843C-42C244B5B61D}" srcOrd="6" destOrd="0" presId="urn:microsoft.com/office/officeart/2005/8/layout/lProcess2"/>
    <dgm:cxn modelId="{07633AEA-FF80-F745-8EC8-EB116DB5E2CC}" type="presParOf" srcId="{BDB916E9-C13D-8B48-821E-0C9D0A0096CB}" destId="{8868A8F7-BEA9-3E4F-8549-52D6E32FF1B5}" srcOrd="7" destOrd="0" presId="urn:microsoft.com/office/officeart/2005/8/layout/lProcess2"/>
    <dgm:cxn modelId="{53F32897-CF22-D241-B9B1-BB9FE73EA535}" type="presParOf" srcId="{BDB916E9-C13D-8B48-821E-0C9D0A0096CB}" destId="{19248317-5992-4B4E-B878-26014FFFA684}" srcOrd="8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21F975D-BBF0-904C-B5AF-B07605BD373A}" type="doc">
      <dgm:prSet loTypeId="urn:microsoft.com/office/officeart/2005/8/layout/lProcess2" loCatId="" qsTypeId="urn:microsoft.com/office/officeart/2005/8/quickstyle/simple4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1BE1B67B-3DDD-EE4C-85C5-AC4645CE25AB}">
      <dgm:prSet phldrT="[Text]" custT="1"/>
      <dgm:spPr>
        <a:solidFill>
          <a:schemeClr val="bg2">
            <a:lumMod val="50000"/>
          </a:schemeClr>
        </a:solidFill>
        <a:ln w="19050">
          <a:solidFill>
            <a:srgbClr val="00B0F0"/>
          </a:solidFill>
        </a:ln>
      </dgm:spPr>
      <dgm:t>
        <a:bodyPr/>
        <a:lstStyle/>
        <a:p>
          <a:endParaRPr lang="en-US" sz="2800" b="1" dirty="0">
            <a:solidFill>
              <a:schemeClr val="bg1"/>
            </a:solidFill>
            <a:latin typeface="Arial Unicode MS" charset="0"/>
            <a:ea typeface="Arial Unicode MS" charset="0"/>
            <a:cs typeface="Arial Unicode MS" charset="0"/>
          </a:endParaRPr>
        </a:p>
      </dgm:t>
    </dgm:pt>
    <dgm:pt modelId="{9394566E-AC2E-F24B-BFEF-830401D7BDF3}" type="parTrans" cxnId="{24F28B7A-CCA4-CB42-AA3A-7DA294B843AC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A264172A-4187-FC43-AA19-C96339CBCE53}" type="sibTrans" cxnId="{24F28B7A-CCA4-CB42-AA3A-7DA294B843AC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5474C20E-903B-874E-87AD-B0F946F4A69D}">
      <dgm:prSet phldrT="[Text]" custT="1"/>
      <dgm:spPr>
        <a:solidFill>
          <a:srgbClr val="FFFC9E"/>
        </a:solidFill>
      </dgm:spPr>
      <dgm:t>
        <a:bodyPr/>
        <a:lstStyle/>
        <a:p>
          <a:pPr algn="l"/>
          <a:r>
            <a:rPr lang="en-US" sz="18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Over-hospitalization of low-cost patients</a:t>
          </a:r>
        </a:p>
      </dgm:t>
    </dgm:pt>
    <dgm:pt modelId="{05C36339-DB3D-2E44-81D7-CD668EB0AB51}" type="parTrans" cxnId="{285DBEC1-8DC0-F74B-B8CF-9C4717C2C018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92B759F0-D560-C346-9F28-8D9284611933}" type="sibTrans" cxnId="{285DBEC1-8DC0-F74B-B8CF-9C4717C2C018}">
      <dgm:prSet/>
      <dgm:spPr/>
      <dgm:t>
        <a:bodyPr/>
        <a:lstStyle/>
        <a:p>
          <a:endParaRPr lang="en-US">
            <a:latin typeface="Arial Unicode MS" charset="0"/>
            <a:ea typeface="Arial Unicode MS" charset="0"/>
            <a:cs typeface="Arial Unicode MS" charset="0"/>
          </a:endParaRPr>
        </a:p>
      </dgm:t>
    </dgm:pt>
    <dgm:pt modelId="{CCF777A8-5D1C-E247-975C-B15F249B259A}">
      <dgm:prSet phldrT="[Text]" custT="1"/>
      <dgm:spPr>
        <a:solidFill>
          <a:srgbClr val="FFFC9E"/>
        </a:solidFill>
      </dgm:spPr>
      <dgm:t>
        <a:bodyPr/>
        <a:lstStyle/>
        <a:p>
          <a:pPr algn="l"/>
          <a:r>
            <a:rPr lang="en-US" sz="18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Under-treatment of high-cost patients</a:t>
          </a:r>
        </a:p>
      </dgm:t>
    </dgm:pt>
    <dgm:pt modelId="{F956AD98-8AE3-C445-B3D1-75DBF0BF2BFD}" type="parTrans" cxnId="{3B866BF1-09FB-5F4D-A283-077259D3B092}">
      <dgm:prSet/>
      <dgm:spPr/>
      <dgm:t>
        <a:bodyPr/>
        <a:lstStyle/>
        <a:p>
          <a:endParaRPr lang="en-US"/>
        </a:p>
      </dgm:t>
    </dgm:pt>
    <dgm:pt modelId="{68FA0250-50B2-4A4A-861C-D689494364B5}" type="sibTrans" cxnId="{3B866BF1-09FB-5F4D-A283-077259D3B092}">
      <dgm:prSet/>
      <dgm:spPr/>
      <dgm:t>
        <a:bodyPr/>
        <a:lstStyle/>
        <a:p>
          <a:endParaRPr lang="en-US"/>
        </a:p>
      </dgm:t>
    </dgm:pt>
    <dgm:pt modelId="{F5FEC85A-41F4-7E47-8194-8C163AA8F65F}">
      <dgm:prSet phldrT="[Text]" custT="1"/>
      <dgm:spPr>
        <a:solidFill>
          <a:srgbClr val="FFFC9E"/>
        </a:solidFill>
      </dgm:spPr>
      <dgm:t>
        <a:bodyPr/>
        <a:lstStyle/>
        <a:p>
          <a:pPr algn="l"/>
          <a:r>
            <a:rPr lang="en-US" sz="18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Up-coding: DRG-creep</a:t>
          </a:r>
        </a:p>
      </dgm:t>
    </dgm:pt>
    <dgm:pt modelId="{18DA4D3A-B761-CC48-8C67-BF8F5B0F76B8}" type="parTrans" cxnId="{02C02B56-1F63-134C-8A76-1CCE7235618E}">
      <dgm:prSet/>
      <dgm:spPr/>
      <dgm:t>
        <a:bodyPr/>
        <a:lstStyle/>
        <a:p>
          <a:endParaRPr lang="en-US"/>
        </a:p>
      </dgm:t>
    </dgm:pt>
    <dgm:pt modelId="{0F009858-B6CF-6341-9A55-9FB5BD6F2B23}" type="sibTrans" cxnId="{02C02B56-1F63-134C-8A76-1CCE7235618E}">
      <dgm:prSet/>
      <dgm:spPr/>
      <dgm:t>
        <a:bodyPr/>
        <a:lstStyle/>
        <a:p>
          <a:endParaRPr lang="en-US"/>
        </a:p>
      </dgm:t>
    </dgm:pt>
    <dgm:pt modelId="{1EBE5F3F-9068-284C-85E6-D5B6B4BE8EF0}">
      <dgm:prSet phldrT="[Text]" custT="1"/>
      <dgm:spPr>
        <a:solidFill>
          <a:srgbClr val="FFFC9E"/>
        </a:solidFill>
      </dgm:spPr>
      <dgm:t>
        <a:bodyPr/>
        <a:lstStyle/>
        <a:p>
          <a:pPr algn="l"/>
          <a:r>
            <a:rPr lang="en-US" sz="18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Volume (cost) may escalate if other cost control mechanisms not used</a:t>
          </a:r>
        </a:p>
      </dgm:t>
    </dgm:pt>
    <dgm:pt modelId="{BB9979FF-6C81-9243-A6FF-F373C30553FA}" type="parTrans" cxnId="{64D2D9DA-F9C3-CF4F-9BFB-896BFDFEEC8C}">
      <dgm:prSet/>
      <dgm:spPr/>
      <dgm:t>
        <a:bodyPr/>
        <a:lstStyle/>
        <a:p>
          <a:endParaRPr lang="en-US"/>
        </a:p>
      </dgm:t>
    </dgm:pt>
    <dgm:pt modelId="{BB80B047-BA9C-834F-9757-E8BD29B7FD8E}" type="sibTrans" cxnId="{64D2D9DA-F9C3-CF4F-9BFB-896BFDFEEC8C}">
      <dgm:prSet/>
      <dgm:spPr/>
      <dgm:t>
        <a:bodyPr/>
        <a:lstStyle/>
        <a:p>
          <a:endParaRPr lang="en-US"/>
        </a:p>
      </dgm:t>
    </dgm:pt>
    <dgm:pt modelId="{547E38D9-0A91-6C44-8631-CBFD97EB8A99}" type="pres">
      <dgm:prSet presAssocID="{A21F975D-BBF0-904C-B5AF-B07605BD373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6E8DE9-76CA-9B4E-983E-F273B05A0361}" type="pres">
      <dgm:prSet presAssocID="{1BE1B67B-3DDD-EE4C-85C5-AC4645CE25AB}" presName="compNode" presStyleCnt="0"/>
      <dgm:spPr/>
    </dgm:pt>
    <dgm:pt modelId="{D4BDEE94-022B-614E-A893-93B02708D2C9}" type="pres">
      <dgm:prSet presAssocID="{1BE1B67B-3DDD-EE4C-85C5-AC4645CE25AB}" presName="aNode" presStyleLbl="bgShp" presStyleIdx="0" presStyleCnt="1" custLinFactNeighborX="-177" custLinFactNeighborY="-4972"/>
      <dgm:spPr/>
      <dgm:t>
        <a:bodyPr/>
        <a:lstStyle/>
        <a:p>
          <a:endParaRPr lang="en-US"/>
        </a:p>
      </dgm:t>
    </dgm:pt>
    <dgm:pt modelId="{12AB2BBB-FCB7-7742-A8E7-B08EFFAD001A}" type="pres">
      <dgm:prSet presAssocID="{1BE1B67B-3DDD-EE4C-85C5-AC4645CE25AB}" presName="textNode" presStyleLbl="bgShp" presStyleIdx="0" presStyleCnt="1"/>
      <dgm:spPr/>
      <dgm:t>
        <a:bodyPr/>
        <a:lstStyle/>
        <a:p>
          <a:endParaRPr lang="en-US"/>
        </a:p>
      </dgm:t>
    </dgm:pt>
    <dgm:pt modelId="{4E819906-E47A-E24B-BF0E-C6ACA9706C30}" type="pres">
      <dgm:prSet presAssocID="{1BE1B67B-3DDD-EE4C-85C5-AC4645CE25AB}" presName="compChildNode" presStyleCnt="0"/>
      <dgm:spPr/>
    </dgm:pt>
    <dgm:pt modelId="{2B7865A8-0744-664C-A7E0-26AF6B96A4DD}" type="pres">
      <dgm:prSet presAssocID="{1BE1B67B-3DDD-EE4C-85C5-AC4645CE25AB}" presName="theInnerList" presStyleCnt="0"/>
      <dgm:spPr/>
    </dgm:pt>
    <dgm:pt modelId="{9A8B728E-1411-A341-807E-BDBDFCCCA3A2}" type="pres">
      <dgm:prSet presAssocID="{5474C20E-903B-874E-87AD-B0F946F4A69D}" presName="childNode" presStyleLbl="node1" presStyleIdx="0" presStyleCnt="4" custScaleX="117596" custLinFactY="-100000" custLinFactNeighborX="-935" custLinFactNeighborY="-138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36D730-D5C1-E843-9F7F-5C34F3A459AC}" type="pres">
      <dgm:prSet presAssocID="{5474C20E-903B-874E-87AD-B0F946F4A69D}" presName="aSpace2" presStyleCnt="0"/>
      <dgm:spPr/>
    </dgm:pt>
    <dgm:pt modelId="{D80D7F6F-CC01-7D4B-A54B-B0890597CA91}" type="pres">
      <dgm:prSet presAssocID="{CCF777A8-5D1C-E247-975C-B15F249B259A}" presName="childNode" presStyleLbl="node1" presStyleIdx="1" presStyleCnt="4" custScaleX="117596" custLinFactY="-66443" custLinFactNeighborX="-887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A7180F-3865-CD45-9229-CDBA8BCE8BC1}" type="pres">
      <dgm:prSet presAssocID="{CCF777A8-5D1C-E247-975C-B15F249B259A}" presName="aSpace2" presStyleCnt="0"/>
      <dgm:spPr/>
    </dgm:pt>
    <dgm:pt modelId="{EF1F5376-FF7D-524B-9088-5D2629CA91EB}" type="pres">
      <dgm:prSet presAssocID="{F5FEC85A-41F4-7E47-8194-8C163AA8F65F}" presName="childNode" presStyleLbl="node1" presStyleIdx="2" presStyleCnt="4" custScaleX="117596" custLinFactY="-25529" custLinFactNeighborX="-887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97641B-D206-7A40-A17D-6A71DB657E44}" type="pres">
      <dgm:prSet presAssocID="{F5FEC85A-41F4-7E47-8194-8C163AA8F65F}" presName="aSpace2" presStyleCnt="0"/>
      <dgm:spPr/>
    </dgm:pt>
    <dgm:pt modelId="{A24AAB85-A3F6-4349-AFE6-4D5FBC899F56}" type="pres">
      <dgm:prSet presAssocID="{1EBE5F3F-9068-284C-85E6-D5B6B4BE8EF0}" presName="childNode" presStyleLbl="node1" presStyleIdx="3" presStyleCnt="4" custScaleX="117596" custLinFactNeighborX="-1109" custLinFactNeighborY="421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054D06-269A-6A41-BFF4-4E18986D980C}" type="presOf" srcId="{1EBE5F3F-9068-284C-85E6-D5B6B4BE8EF0}" destId="{A24AAB85-A3F6-4349-AFE6-4D5FBC899F56}" srcOrd="0" destOrd="0" presId="urn:microsoft.com/office/officeart/2005/8/layout/lProcess2"/>
    <dgm:cxn modelId="{3B866BF1-09FB-5F4D-A283-077259D3B092}" srcId="{1BE1B67B-3DDD-EE4C-85C5-AC4645CE25AB}" destId="{CCF777A8-5D1C-E247-975C-B15F249B259A}" srcOrd="1" destOrd="0" parTransId="{F956AD98-8AE3-C445-B3D1-75DBF0BF2BFD}" sibTransId="{68FA0250-50B2-4A4A-861C-D689494364B5}"/>
    <dgm:cxn modelId="{24F28B7A-CCA4-CB42-AA3A-7DA294B843AC}" srcId="{A21F975D-BBF0-904C-B5AF-B07605BD373A}" destId="{1BE1B67B-3DDD-EE4C-85C5-AC4645CE25AB}" srcOrd="0" destOrd="0" parTransId="{9394566E-AC2E-F24B-BFEF-830401D7BDF3}" sibTransId="{A264172A-4187-FC43-AA19-C96339CBCE53}"/>
    <dgm:cxn modelId="{288DCE87-ADDE-A64E-865D-D38D09F3CA76}" type="presOf" srcId="{A21F975D-BBF0-904C-B5AF-B07605BD373A}" destId="{547E38D9-0A91-6C44-8631-CBFD97EB8A99}" srcOrd="0" destOrd="0" presId="urn:microsoft.com/office/officeart/2005/8/layout/lProcess2"/>
    <dgm:cxn modelId="{90F13D14-8568-834D-A5DA-1919AABBBDCF}" type="presOf" srcId="{1BE1B67B-3DDD-EE4C-85C5-AC4645CE25AB}" destId="{D4BDEE94-022B-614E-A893-93B02708D2C9}" srcOrd="0" destOrd="0" presId="urn:microsoft.com/office/officeart/2005/8/layout/lProcess2"/>
    <dgm:cxn modelId="{B4BEC12F-0EBC-5E4E-B0A8-1A4AA6D20866}" type="presOf" srcId="{5474C20E-903B-874E-87AD-B0F946F4A69D}" destId="{9A8B728E-1411-A341-807E-BDBDFCCCA3A2}" srcOrd="0" destOrd="0" presId="urn:microsoft.com/office/officeart/2005/8/layout/lProcess2"/>
    <dgm:cxn modelId="{6041379F-A604-3B4A-B100-94B05D2E1CB0}" type="presOf" srcId="{F5FEC85A-41F4-7E47-8194-8C163AA8F65F}" destId="{EF1F5376-FF7D-524B-9088-5D2629CA91EB}" srcOrd="0" destOrd="0" presId="urn:microsoft.com/office/officeart/2005/8/layout/lProcess2"/>
    <dgm:cxn modelId="{02C02B56-1F63-134C-8A76-1CCE7235618E}" srcId="{1BE1B67B-3DDD-EE4C-85C5-AC4645CE25AB}" destId="{F5FEC85A-41F4-7E47-8194-8C163AA8F65F}" srcOrd="2" destOrd="0" parTransId="{18DA4D3A-B761-CC48-8C67-BF8F5B0F76B8}" sibTransId="{0F009858-B6CF-6341-9A55-9FB5BD6F2B23}"/>
    <dgm:cxn modelId="{949B52EC-4E35-D449-BC13-7A3EF7931DAC}" type="presOf" srcId="{1BE1B67B-3DDD-EE4C-85C5-AC4645CE25AB}" destId="{12AB2BBB-FCB7-7742-A8E7-B08EFFAD001A}" srcOrd="1" destOrd="0" presId="urn:microsoft.com/office/officeart/2005/8/layout/lProcess2"/>
    <dgm:cxn modelId="{346D384A-2531-7F44-9D5B-B6F8A6402BEB}" type="presOf" srcId="{CCF777A8-5D1C-E247-975C-B15F249B259A}" destId="{D80D7F6F-CC01-7D4B-A54B-B0890597CA91}" srcOrd="0" destOrd="0" presId="urn:microsoft.com/office/officeart/2005/8/layout/lProcess2"/>
    <dgm:cxn modelId="{285DBEC1-8DC0-F74B-B8CF-9C4717C2C018}" srcId="{1BE1B67B-3DDD-EE4C-85C5-AC4645CE25AB}" destId="{5474C20E-903B-874E-87AD-B0F946F4A69D}" srcOrd="0" destOrd="0" parTransId="{05C36339-DB3D-2E44-81D7-CD668EB0AB51}" sibTransId="{92B759F0-D560-C346-9F28-8D9284611933}"/>
    <dgm:cxn modelId="{64D2D9DA-F9C3-CF4F-9BFB-896BFDFEEC8C}" srcId="{1BE1B67B-3DDD-EE4C-85C5-AC4645CE25AB}" destId="{1EBE5F3F-9068-284C-85E6-D5B6B4BE8EF0}" srcOrd="3" destOrd="0" parTransId="{BB9979FF-6C81-9243-A6FF-F373C30553FA}" sibTransId="{BB80B047-BA9C-834F-9757-E8BD29B7FD8E}"/>
    <dgm:cxn modelId="{E5531B1E-CE4D-D34A-9AFE-7570346AA744}" type="presParOf" srcId="{547E38D9-0A91-6C44-8631-CBFD97EB8A99}" destId="{FC6E8DE9-76CA-9B4E-983E-F273B05A0361}" srcOrd="0" destOrd="0" presId="urn:microsoft.com/office/officeart/2005/8/layout/lProcess2"/>
    <dgm:cxn modelId="{9B358C2E-0F5B-7548-BE9D-21D386B10E27}" type="presParOf" srcId="{FC6E8DE9-76CA-9B4E-983E-F273B05A0361}" destId="{D4BDEE94-022B-614E-A893-93B02708D2C9}" srcOrd="0" destOrd="0" presId="urn:microsoft.com/office/officeart/2005/8/layout/lProcess2"/>
    <dgm:cxn modelId="{6F0A7A15-8156-BC4A-9F57-1F5A813BCBD6}" type="presParOf" srcId="{FC6E8DE9-76CA-9B4E-983E-F273B05A0361}" destId="{12AB2BBB-FCB7-7742-A8E7-B08EFFAD001A}" srcOrd="1" destOrd="0" presId="urn:microsoft.com/office/officeart/2005/8/layout/lProcess2"/>
    <dgm:cxn modelId="{C0714EA3-8206-FB4E-A56E-E34E57CDD0FB}" type="presParOf" srcId="{FC6E8DE9-76CA-9B4E-983E-F273B05A0361}" destId="{4E819906-E47A-E24B-BF0E-C6ACA9706C30}" srcOrd="2" destOrd="0" presId="urn:microsoft.com/office/officeart/2005/8/layout/lProcess2"/>
    <dgm:cxn modelId="{9F4C394A-8A90-7F44-B547-B4EEDAE46DB7}" type="presParOf" srcId="{4E819906-E47A-E24B-BF0E-C6ACA9706C30}" destId="{2B7865A8-0744-664C-A7E0-26AF6B96A4DD}" srcOrd="0" destOrd="0" presId="urn:microsoft.com/office/officeart/2005/8/layout/lProcess2"/>
    <dgm:cxn modelId="{DDD57C9C-EA3D-F64C-B3D0-89DF43B3EDF7}" type="presParOf" srcId="{2B7865A8-0744-664C-A7E0-26AF6B96A4DD}" destId="{9A8B728E-1411-A341-807E-BDBDFCCCA3A2}" srcOrd="0" destOrd="0" presId="urn:microsoft.com/office/officeart/2005/8/layout/lProcess2"/>
    <dgm:cxn modelId="{1B650B0B-B42D-274E-9220-32D9485F5A0D}" type="presParOf" srcId="{2B7865A8-0744-664C-A7E0-26AF6B96A4DD}" destId="{0F36D730-D5C1-E843-9F7F-5C34F3A459AC}" srcOrd="1" destOrd="0" presId="urn:microsoft.com/office/officeart/2005/8/layout/lProcess2"/>
    <dgm:cxn modelId="{87F116CB-1E73-384B-BE77-C5E3DC116B4D}" type="presParOf" srcId="{2B7865A8-0744-664C-A7E0-26AF6B96A4DD}" destId="{D80D7F6F-CC01-7D4B-A54B-B0890597CA91}" srcOrd="2" destOrd="0" presId="urn:microsoft.com/office/officeart/2005/8/layout/lProcess2"/>
    <dgm:cxn modelId="{93E40FE7-A584-4942-859E-8A2D3A8A5898}" type="presParOf" srcId="{2B7865A8-0744-664C-A7E0-26AF6B96A4DD}" destId="{58A7180F-3865-CD45-9229-CDBA8BCE8BC1}" srcOrd="3" destOrd="0" presId="urn:microsoft.com/office/officeart/2005/8/layout/lProcess2"/>
    <dgm:cxn modelId="{21B8332C-A45B-7B45-9573-ACFA87EE3C0F}" type="presParOf" srcId="{2B7865A8-0744-664C-A7E0-26AF6B96A4DD}" destId="{EF1F5376-FF7D-524B-9088-5D2629CA91EB}" srcOrd="4" destOrd="0" presId="urn:microsoft.com/office/officeart/2005/8/layout/lProcess2"/>
    <dgm:cxn modelId="{D46B4893-80B1-D94D-ACED-E08DB93A0E05}" type="presParOf" srcId="{2B7865A8-0744-664C-A7E0-26AF6B96A4DD}" destId="{D597641B-D206-7A40-A17D-6A71DB657E44}" srcOrd="5" destOrd="0" presId="urn:microsoft.com/office/officeart/2005/8/layout/lProcess2"/>
    <dgm:cxn modelId="{5CA98095-613A-3E41-A70E-D950935CCD92}" type="presParOf" srcId="{2B7865A8-0744-664C-A7E0-26AF6B96A4DD}" destId="{A24AAB85-A3F6-4349-AFE6-4D5FBC899F56}" srcOrd="6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B4E9F1-BD0C-4046-B5A2-60E16645823D}">
      <dsp:nvSpPr>
        <dsp:cNvPr id="0" name=""/>
        <dsp:cNvSpPr/>
      </dsp:nvSpPr>
      <dsp:spPr>
        <a:xfrm>
          <a:off x="0" y="72613"/>
          <a:ext cx="1043891" cy="743772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9050">
          <a:solidFill>
            <a:srgbClr val="00BAFF"/>
          </a:solidFill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Prevention</a:t>
          </a:r>
        </a:p>
      </dsp:txBody>
      <dsp:txXfrm>
        <a:off x="21784" y="94397"/>
        <a:ext cx="1000323" cy="700204"/>
      </dsp:txXfrm>
    </dsp:sp>
    <dsp:sp modelId="{D86EACC8-185A-1C45-BE65-2921EF442FC7}">
      <dsp:nvSpPr>
        <dsp:cNvPr id="0" name=""/>
        <dsp:cNvSpPr/>
      </dsp:nvSpPr>
      <dsp:spPr>
        <a:xfrm>
          <a:off x="1148280" y="315057"/>
          <a:ext cx="221305" cy="258885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/>
        </a:p>
      </dsp:txBody>
      <dsp:txXfrm>
        <a:off x="1148280" y="366834"/>
        <a:ext cx="154914" cy="155331"/>
      </dsp:txXfrm>
    </dsp:sp>
    <dsp:sp modelId="{10323D5C-FDF0-6C46-A1EC-DB3F826613DE}">
      <dsp:nvSpPr>
        <dsp:cNvPr id="0" name=""/>
        <dsp:cNvSpPr/>
      </dsp:nvSpPr>
      <dsp:spPr>
        <a:xfrm>
          <a:off x="1461448" y="72613"/>
          <a:ext cx="1043891" cy="743772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9050">
          <a:solidFill>
            <a:srgbClr val="00BAFF"/>
          </a:solidFill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Primary health care</a:t>
          </a:r>
        </a:p>
      </dsp:txBody>
      <dsp:txXfrm>
        <a:off x="1483232" y="94397"/>
        <a:ext cx="1000323" cy="700204"/>
      </dsp:txXfrm>
    </dsp:sp>
    <dsp:sp modelId="{95DBE25C-6463-664A-9348-D19DD2AF1A7C}">
      <dsp:nvSpPr>
        <dsp:cNvPr id="0" name=""/>
        <dsp:cNvSpPr/>
      </dsp:nvSpPr>
      <dsp:spPr>
        <a:xfrm>
          <a:off x="2609729" y="315057"/>
          <a:ext cx="221305" cy="258885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/>
        </a:p>
      </dsp:txBody>
      <dsp:txXfrm>
        <a:off x="2609729" y="366834"/>
        <a:ext cx="154914" cy="155331"/>
      </dsp:txXfrm>
    </dsp:sp>
    <dsp:sp modelId="{1318110C-EBFD-994E-9ADC-E31A0FB3122E}">
      <dsp:nvSpPr>
        <dsp:cNvPr id="0" name=""/>
        <dsp:cNvSpPr/>
      </dsp:nvSpPr>
      <dsp:spPr>
        <a:xfrm>
          <a:off x="2922896" y="72613"/>
          <a:ext cx="1043891" cy="743772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9050">
          <a:solidFill>
            <a:srgbClr val="00BAFF"/>
          </a:solidFill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Outpatient specialist care</a:t>
          </a:r>
        </a:p>
      </dsp:txBody>
      <dsp:txXfrm>
        <a:off x="2944680" y="94397"/>
        <a:ext cx="1000323" cy="700204"/>
      </dsp:txXfrm>
    </dsp:sp>
    <dsp:sp modelId="{14DF9A4C-36E6-724D-946C-FAD90918B0D4}">
      <dsp:nvSpPr>
        <dsp:cNvPr id="0" name=""/>
        <dsp:cNvSpPr/>
      </dsp:nvSpPr>
      <dsp:spPr>
        <a:xfrm>
          <a:off x="4071177" y="315057"/>
          <a:ext cx="221305" cy="258885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/>
        </a:p>
      </dsp:txBody>
      <dsp:txXfrm>
        <a:off x="4071177" y="366834"/>
        <a:ext cx="154914" cy="155331"/>
      </dsp:txXfrm>
    </dsp:sp>
    <dsp:sp modelId="{C09C5B27-030A-2147-B47E-30B60E4094C6}">
      <dsp:nvSpPr>
        <dsp:cNvPr id="0" name=""/>
        <dsp:cNvSpPr/>
      </dsp:nvSpPr>
      <dsp:spPr>
        <a:xfrm>
          <a:off x="4384345" y="72613"/>
          <a:ext cx="1043891" cy="743772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9050">
          <a:solidFill>
            <a:srgbClr val="00BAFF"/>
          </a:solidFill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Acute hospital care</a:t>
          </a:r>
        </a:p>
      </dsp:txBody>
      <dsp:txXfrm>
        <a:off x="4406129" y="94397"/>
        <a:ext cx="1000323" cy="700204"/>
      </dsp:txXfrm>
    </dsp:sp>
    <dsp:sp modelId="{0414AC78-8F2C-7D4F-B7A9-A7B9584FD645}">
      <dsp:nvSpPr>
        <dsp:cNvPr id="0" name=""/>
        <dsp:cNvSpPr/>
      </dsp:nvSpPr>
      <dsp:spPr>
        <a:xfrm>
          <a:off x="5532626" y="315057"/>
          <a:ext cx="221305" cy="258885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/>
        </a:p>
      </dsp:txBody>
      <dsp:txXfrm>
        <a:off x="5532626" y="366834"/>
        <a:ext cx="154914" cy="155331"/>
      </dsp:txXfrm>
    </dsp:sp>
    <dsp:sp modelId="{230E981E-FFFC-C344-89A7-80D930B57D25}">
      <dsp:nvSpPr>
        <dsp:cNvPr id="0" name=""/>
        <dsp:cNvSpPr/>
      </dsp:nvSpPr>
      <dsp:spPr>
        <a:xfrm>
          <a:off x="5845793" y="72613"/>
          <a:ext cx="1043891" cy="743772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9050">
          <a:solidFill>
            <a:srgbClr val="00BAFF"/>
          </a:solidFill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/>
            <a:t>Rehabilita-tion</a:t>
          </a:r>
          <a:endParaRPr lang="en-US" sz="1400" b="1" kern="1200" dirty="0"/>
        </a:p>
      </dsp:txBody>
      <dsp:txXfrm>
        <a:off x="5867577" y="94397"/>
        <a:ext cx="1000323" cy="700204"/>
      </dsp:txXfrm>
    </dsp:sp>
    <dsp:sp modelId="{9DB69FF0-7545-0049-B7E2-D198F263DC01}">
      <dsp:nvSpPr>
        <dsp:cNvPr id="0" name=""/>
        <dsp:cNvSpPr/>
      </dsp:nvSpPr>
      <dsp:spPr>
        <a:xfrm>
          <a:off x="6994074" y="315057"/>
          <a:ext cx="221305" cy="258885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/>
        </a:p>
      </dsp:txBody>
      <dsp:txXfrm>
        <a:off x="6994074" y="366834"/>
        <a:ext cx="154914" cy="155331"/>
      </dsp:txXfrm>
    </dsp:sp>
    <dsp:sp modelId="{C58A8FD1-10E8-654E-A96F-99E4D02CD085}">
      <dsp:nvSpPr>
        <dsp:cNvPr id="0" name=""/>
        <dsp:cNvSpPr/>
      </dsp:nvSpPr>
      <dsp:spPr>
        <a:xfrm>
          <a:off x="7307242" y="72613"/>
          <a:ext cx="1043891" cy="743772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9050">
          <a:solidFill>
            <a:srgbClr val="00BAFF"/>
          </a:solidFill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Long term care</a:t>
          </a:r>
        </a:p>
      </dsp:txBody>
      <dsp:txXfrm>
        <a:off x="7329026" y="94397"/>
        <a:ext cx="1000323" cy="7002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C442CC-29B4-0B41-A732-458E7DE5B6A1}">
      <dsp:nvSpPr>
        <dsp:cNvPr id="0" name=""/>
        <dsp:cNvSpPr/>
      </dsp:nvSpPr>
      <dsp:spPr>
        <a:xfrm>
          <a:off x="0" y="0"/>
          <a:ext cx="8358188" cy="4400550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9050">
          <a:solidFill>
            <a:srgbClr val="00B0F0"/>
          </a:solidFill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noProof="0" dirty="0">
            <a:solidFill>
              <a:schemeClr val="bg1"/>
            </a:solidFill>
            <a:latin typeface="Arial Unicode MS" charset="0"/>
            <a:ea typeface="Arial Unicode MS" charset="0"/>
            <a:cs typeface="Arial Unicode MS" charset="0"/>
          </a:endParaRPr>
        </a:p>
      </dsp:txBody>
      <dsp:txXfrm>
        <a:off x="0" y="0"/>
        <a:ext cx="8358188" cy="1320165"/>
      </dsp:txXfrm>
    </dsp:sp>
    <dsp:sp modelId="{83067DA0-762B-CC40-868E-EF0A5D88BC18}">
      <dsp:nvSpPr>
        <dsp:cNvPr id="0" name=""/>
        <dsp:cNvSpPr/>
      </dsp:nvSpPr>
      <dsp:spPr>
        <a:xfrm>
          <a:off x="907231" y="566853"/>
          <a:ext cx="6686550" cy="1326825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3980" tIns="70485" rIns="93980" bIns="70485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Providers are paid a fixed amount per admission or </a:t>
          </a:r>
          <a:r>
            <a:rPr lang="en-US" sz="3700" kern="1200" dirty="0" smtClean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discharge</a:t>
          </a:r>
          <a:endParaRPr lang="en-US" sz="3700" kern="1200" dirty="0">
            <a:solidFill>
              <a:schemeClr val="accent5">
                <a:lumMod val="50000"/>
              </a:schemeClr>
            </a:solidFill>
            <a:latin typeface="+mn-lt"/>
            <a:ea typeface="Arial Unicode MS" charset="0"/>
            <a:cs typeface="Arial Unicode MS" charset="0"/>
          </a:endParaRPr>
        </a:p>
      </dsp:txBody>
      <dsp:txXfrm>
        <a:off x="946092" y="605714"/>
        <a:ext cx="6608828" cy="1249103"/>
      </dsp:txXfrm>
    </dsp:sp>
    <dsp:sp modelId="{459A6709-6696-FF49-9E6A-BAFC4F9A40AE}">
      <dsp:nvSpPr>
        <dsp:cNvPr id="0" name=""/>
        <dsp:cNvSpPr/>
      </dsp:nvSpPr>
      <dsp:spPr>
        <a:xfrm>
          <a:off x="907231" y="2609523"/>
          <a:ext cx="6686550" cy="1326825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3980" tIns="70485" rIns="93980" bIns="70485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Payment depends on the patient and clinical characteristics</a:t>
          </a:r>
        </a:p>
      </dsp:txBody>
      <dsp:txXfrm>
        <a:off x="946092" y="2648384"/>
        <a:ext cx="6608828" cy="12491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424032-9164-944A-B337-57C5B6B72A90}">
      <dsp:nvSpPr>
        <dsp:cNvPr id="0" name=""/>
        <dsp:cNvSpPr/>
      </dsp:nvSpPr>
      <dsp:spPr>
        <a:xfrm>
          <a:off x="4081" y="0"/>
          <a:ext cx="8350025" cy="4400550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9050">
          <a:solidFill>
            <a:srgbClr val="00B0F0"/>
          </a:solidFill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>
            <a:solidFill>
              <a:schemeClr val="bg1"/>
            </a:solidFill>
            <a:latin typeface="+mn-lt"/>
            <a:ea typeface="Arial Unicode MS" charset="0"/>
            <a:cs typeface="Arial Unicode MS" charset="0"/>
          </a:endParaRPr>
        </a:p>
      </dsp:txBody>
      <dsp:txXfrm>
        <a:off x="4081" y="0"/>
        <a:ext cx="8350025" cy="1320165"/>
      </dsp:txXfrm>
    </dsp:sp>
    <dsp:sp modelId="{8F4344F9-2616-C54F-A06F-D43050A08FE3}">
      <dsp:nvSpPr>
        <dsp:cNvPr id="0" name=""/>
        <dsp:cNvSpPr/>
      </dsp:nvSpPr>
      <dsp:spPr>
        <a:xfrm>
          <a:off x="786979" y="519129"/>
          <a:ext cx="6680020" cy="641066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Increase admissions</a:t>
          </a:r>
        </a:p>
      </dsp:txBody>
      <dsp:txXfrm>
        <a:off x="805755" y="537905"/>
        <a:ext cx="6642468" cy="603514"/>
      </dsp:txXfrm>
    </dsp:sp>
    <dsp:sp modelId="{68DAE038-1043-2549-8252-65322CC9B5B5}">
      <dsp:nvSpPr>
        <dsp:cNvPr id="0" name=""/>
        <dsp:cNvSpPr/>
      </dsp:nvSpPr>
      <dsp:spPr>
        <a:xfrm>
          <a:off x="786979" y="1559864"/>
          <a:ext cx="6680020" cy="641066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Reduce inputs per case, which may improve the efficiency of the input mix</a:t>
          </a:r>
        </a:p>
      </dsp:txBody>
      <dsp:txXfrm>
        <a:off x="805755" y="1578640"/>
        <a:ext cx="6642468" cy="603514"/>
      </dsp:txXfrm>
    </dsp:sp>
    <dsp:sp modelId="{F7DF9060-57BA-4C40-9E97-F3ED2408B2AA}">
      <dsp:nvSpPr>
        <dsp:cNvPr id="0" name=""/>
        <dsp:cNvSpPr/>
      </dsp:nvSpPr>
      <dsp:spPr>
        <a:xfrm>
          <a:off x="786979" y="2556771"/>
          <a:ext cx="6680020" cy="641066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Reduce length of hospital stays, may improve quality</a:t>
          </a:r>
        </a:p>
      </dsp:txBody>
      <dsp:txXfrm>
        <a:off x="805755" y="2575547"/>
        <a:ext cx="6642468" cy="603514"/>
      </dsp:txXfrm>
    </dsp:sp>
    <dsp:sp modelId="{076CC405-2BBC-AB4F-93D1-1FFDDC7E6E3C}">
      <dsp:nvSpPr>
        <dsp:cNvPr id="0" name=""/>
        <dsp:cNvSpPr/>
      </dsp:nvSpPr>
      <dsp:spPr>
        <a:xfrm>
          <a:off x="786979" y="3571544"/>
          <a:ext cx="6680020" cy="641066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chemeClr val="accent5">
                  <a:lumMod val="50000"/>
                </a:schemeClr>
              </a:solidFill>
              <a:latin typeface="+mn-lt"/>
              <a:ea typeface="Arial Unicode MS" charset="0"/>
              <a:cs typeface="Arial Unicode MS" charset="0"/>
            </a:rPr>
            <a:t>Shift pre- and after care to the outpatient setting</a:t>
          </a:r>
        </a:p>
      </dsp:txBody>
      <dsp:txXfrm>
        <a:off x="805755" y="3590320"/>
        <a:ext cx="6642468" cy="6035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C03A7A-503F-E740-A1CC-22695A8D4F4D}">
      <dsp:nvSpPr>
        <dsp:cNvPr id="0" name=""/>
        <dsp:cNvSpPr/>
      </dsp:nvSpPr>
      <dsp:spPr>
        <a:xfrm>
          <a:off x="0" y="0"/>
          <a:ext cx="8050280" cy="4716241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9050">
          <a:solidFill>
            <a:srgbClr val="00B0F0"/>
          </a:solidFill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>
            <a:solidFill>
              <a:schemeClr val="bg1"/>
            </a:solidFill>
            <a:latin typeface="Arial Unicode MS" charset="0"/>
            <a:ea typeface="Arial Unicode MS" charset="0"/>
            <a:cs typeface="Arial Unicode MS" charset="0"/>
          </a:endParaRPr>
        </a:p>
      </dsp:txBody>
      <dsp:txXfrm>
        <a:off x="0" y="0"/>
        <a:ext cx="8050280" cy="1414872"/>
      </dsp:txXfrm>
    </dsp:sp>
    <dsp:sp modelId="{FBF1EAA6-8B82-2149-A46E-66446A2E8FAC}">
      <dsp:nvSpPr>
        <dsp:cNvPr id="0" name=""/>
        <dsp:cNvSpPr/>
      </dsp:nvSpPr>
      <dsp:spPr>
        <a:xfrm>
          <a:off x="225993" y="387066"/>
          <a:ext cx="7573446" cy="545603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Rather high management capacity of the purchaser and providers</a:t>
          </a:r>
        </a:p>
      </dsp:txBody>
      <dsp:txXfrm>
        <a:off x="241973" y="403046"/>
        <a:ext cx="7541486" cy="513643"/>
      </dsp:txXfrm>
    </dsp:sp>
    <dsp:sp modelId="{976E9AE7-607C-2C49-BD36-B2C72B2C4D9F}">
      <dsp:nvSpPr>
        <dsp:cNvPr id="0" name=""/>
        <dsp:cNvSpPr/>
      </dsp:nvSpPr>
      <dsp:spPr>
        <a:xfrm>
          <a:off x="225993" y="1288068"/>
          <a:ext cx="7573446" cy="545603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Excess hospital capacity and improving efficiency is a priority</a:t>
          </a:r>
        </a:p>
      </dsp:txBody>
      <dsp:txXfrm>
        <a:off x="241973" y="1304048"/>
        <a:ext cx="7541486" cy="513643"/>
      </dsp:txXfrm>
    </dsp:sp>
    <dsp:sp modelId="{859FA786-25CB-4F4F-A9F7-CAACD3A85110}">
      <dsp:nvSpPr>
        <dsp:cNvPr id="0" name=""/>
        <dsp:cNvSpPr/>
      </dsp:nvSpPr>
      <dsp:spPr>
        <a:xfrm>
          <a:off x="225993" y="2189073"/>
          <a:ext cx="7573446" cy="545603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Increase hospital management autonomy, reorientation from input based budgets to paying for outputs</a:t>
          </a:r>
        </a:p>
      </dsp:txBody>
      <dsp:txXfrm>
        <a:off x="241973" y="2205053"/>
        <a:ext cx="7541486" cy="513643"/>
      </dsp:txXfrm>
    </dsp:sp>
    <dsp:sp modelId="{5AE3D9E7-A8F9-E647-843C-42C244B5B61D}">
      <dsp:nvSpPr>
        <dsp:cNvPr id="0" name=""/>
        <dsp:cNvSpPr/>
      </dsp:nvSpPr>
      <dsp:spPr>
        <a:xfrm>
          <a:off x="225993" y="3104364"/>
          <a:ext cx="7573446" cy="545603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Need to monitor providers performance, provides standardized classification</a:t>
          </a:r>
        </a:p>
      </dsp:txBody>
      <dsp:txXfrm>
        <a:off x="241973" y="3120344"/>
        <a:ext cx="7541486" cy="513643"/>
      </dsp:txXfrm>
    </dsp:sp>
    <dsp:sp modelId="{19248317-5992-4B4E-B878-26014FFFA684}">
      <dsp:nvSpPr>
        <dsp:cNvPr id="0" name=""/>
        <dsp:cNvSpPr/>
      </dsp:nvSpPr>
      <dsp:spPr>
        <a:xfrm>
          <a:off x="242351" y="3933933"/>
          <a:ext cx="7573446" cy="545603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Cost control is not a main concern</a:t>
          </a:r>
        </a:p>
      </dsp:txBody>
      <dsp:txXfrm>
        <a:off x="258331" y="3949913"/>
        <a:ext cx="7541486" cy="5136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BDEE94-022B-614E-A893-93B02708D2C9}">
      <dsp:nvSpPr>
        <dsp:cNvPr id="0" name=""/>
        <dsp:cNvSpPr/>
      </dsp:nvSpPr>
      <dsp:spPr>
        <a:xfrm>
          <a:off x="0" y="0"/>
          <a:ext cx="8050280" cy="4314825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9050">
          <a:solidFill>
            <a:srgbClr val="00B0F0"/>
          </a:solidFill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>
            <a:solidFill>
              <a:schemeClr val="bg1"/>
            </a:solidFill>
            <a:latin typeface="Arial Unicode MS" charset="0"/>
            <a:ea typeface="Arial Unicode MS" charset="0"/>
            <a:cs typeface="Arial Unicode MS" charset="0"/>
          </a:endParaRPr>
        </a:p>
      </dsp:txBody>
      <dsp:txXfrm>
        <a:off x="0" y="0"/>
        <a:ext cx="8050280" cy="1294447"/>
      </dsp:txXfrm>
    </dsp:sp>
    <dsp:sp modelId="{9A8B728E-1411-A341-807E-BDBDFCCCA3A2}">
      <dsp:nvSpPr>
        <dsp:cNvPr id="0" name=""/>
        <dsp:cNvSpPr/>
      </dsp:nvSpPr>
      <dsp:spPr>
        <a:xfrm>
          <a:off x="182135" y="532317"/>
          <a:ext cx="7573446" cy="628578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Over-hospitalization of low-cost patients</a:t>
          </a:r>
        </a:p>
      </dsp:txBody>
      <dsp:txXfrm>
        <a:off x="200545" y="550727"/>
        <a:ext cx="7536626" cy="591758"/>
      </dsp:txXfrm>
    </dsp:sp>
    <dsp:sp modelId="{D80D7F6F-CC01-7D4B-A54B-B0890597CA91}">
      <dsp:nvSpPr>
        <dsp:cNvPr id="0" name=""/>
        <dsp:cNvSpPr/>
      </dsp:nvSpPr>
      <dsp:spPr>
        <a:xfrm>
          <a:off x="185226" y="1505484"/>
          <a:ext cx="7573446" cy="628578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Under-treatment of high-cost patients</a:t>
          </a:r>
        </a:p>
      </dsp:txBody>
      <dsp:txXfrm>
        <a:off x="203636" y="1523894"/>
        <a:ext cx="7536626" cy="591758"/>
      </dsp:txXfrm>
    </dsp:sp>
    <dsp:sp modelId="{EF1F5376-FF7D-524B-9088-5D2629CA91EB}">
      <dsp:nvSpPr>
        <dsp:cNvPr id="0" name=""/>
        <dsp:cNvSpPr/>
      </dsp:nvSpPr>
      <dsp:spPr>
        <a:xfrm>
          <a:off x="185226" y="2487943"/>
          <a:ext cx="7573446" cy="628578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Up-coding: DRG-creep</a:t>
          </a:r>
        </a:p>
      </dsp:txBody>
      <dsp:txXfrm>
        <a:off x="203636" y="2506353"/>
        <a:ext cx="7536626" cy="591758"/>
      </dsp:txXfrm>
    </dsp:sp>
    <dsp:sp modelId="{A24AAB85-A3F6-4349-AFE6-4D5FBC899F56}">
      <dsp:nvSpPr>
        <dsp:cNvPr id="0" name=""/>
        <dsp:cNvSpPr/>
      </dsp:nvSpPr>
      <dsp:spPr>
        <a:xfrm>
          <a:off x="170929" y="3511200"/>
          <a:ext cx="7573446" cy="628578"/>
        </a:xfrm>
        <a:prstGeom prst="roundRect">
          <a:avLst>
            <a:gd name="adj" fmla="val 10000"/>
          </a:avLst>
        </a:prstGeom>
        <a:solidFill>
          <a:srgbClr val="FFFC9E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chemeClr val="accent5">
                  <a:lumMod val="50000"/>
                </a:schemeClr>
              </a:solidFill>
              <a:latin typeface="Arial Unicode MS" charset="0"/>
              <a:ea typeface="Arial Unicode MS" charset="0"/>
              <a:cs typeface="Arial Unicode MS" charset="0"/>
            </a:rPr>
            <a:t>Volume (cost) may escalate if other cost control mechanisms not used</a:t>
          </a:r>
        </a:p>
      </dsp:txBody>
      <dsp:txXfrm>
        <a:off x="189339" y="3529610"/>
        <a:ext cx="7536626" cy="591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242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/>
              <a:t>WHO SUMMER SCHOOL: WHO Barcelona </a:t>
            </a:r>
          </a:p>
          <a:p>
            <a:r>
              <a:rPr lang="en-US" dirty="0"/>
              <a:t>Course on Health Financing for UHC in Russian</a:t>
            </a:r>
          </a:p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24- 28 July 2017</a:t>
            </a:r>
          </a:p>
          <a:p>
            <a:r>
              <a:rPr lang="en-US" dirty="0" err="1"/>
              <a:t>Issyk</a:t>
            </a:r>
            <a:r>
              <a:rPr lang="en-US" dirty="0"/>
              <a:t> -</a:t>
            </a:r>
            <a:r>
              <a:rPr lang="en-US" dirty="0" err="1"/>
              <a:t>Kul</a:t>
            </a:r>
            <a:r>
              <a:rPr lang="en-US" dirty="0"/>
              <a:t>, Kyrgyzstan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Day 3, Session 1-1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7381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86F10-0B28-CF4D-A544-54FD00DA5B85}" type="datetimeFigureOut">
              <a:rPr lang="en-US" smtClean="0"/>
              <a:t>8/16/17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06DEE-59E1-5846-85A1-E51440592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5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06DEE-59E1-5846-85A1-E514405927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8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06DEE-59E1-5846-85A1-E5144059272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47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06DEE-59E1-5846-85A1-E514405927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77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7650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altLang="x-none"/>
              <a:t>Objective: To provide fair reimbursement of hospital costs (not too much but not too little)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90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990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990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990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990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8AA41C18-CA29-7D4A-A4FE-11218A233DCA}" type="slidenum">
              <a:rPr lang="de-DE" altLang="x-none"/>
              <a:pPr/>
              <a:t>13</a:t>
            </a:fld>
            <a:endParaRPr lang="de-DE" altLang="x-none"/>
          </a:p>
        </p:txBody>
      </p:sp>
    </p:spTree>
    <p:extLst>
      <p:ext uri="{BB962C8B-B14F-4D97-AF65-F5344CB8AC3E}">
        <p14:creationId xmlns:p14="http://schemas.microsoft.com/office/powerpoint/2010/main" val="1010337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57DAFE6-471A-2F43-88DF-87B6AC9A9B1B}" type="slidenum">
              <a:rPr lang="et-EE" altLang="en-US"/>
              <a:pPr eaLnBrk="1" hangingPunct="1"/>
              <a:t>18</a:t>
            </a:fld>
            <a:endParaRPr lang="et-EE" alt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73459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166F6C-1370-BC47-B498-FEBE5EB6EA5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61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8/16/17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8/16/17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8/16/17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344EA-3C18-D948-A801-00AB578E92B6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3841A-3E4F-FB40-8076-C2B569D5A61E}" type="datetimeFigureOut">
              <a:rPr lang="en-US" smtClean="0"/>
              <a:t>8/16/17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8/16/17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8/16/17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8/16/17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8/16/17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8/16/17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2037A89-4583-834C-B5EB-944FFA34643A}" type="datetimeFigureOut">
              <a:rPr lang="en-US" smtClean="0"/>
              <a:t>8/16/17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accent2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8/16/17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162366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2037A89-4583-834C-B5EB-944FFA34643A}" type="datetimeFigureOut">
              <a:rPr lang="en-US" smtClean="0"/>
              <a:t>8/16/17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4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hyperlink" Target="http://www.norddrg.net/norddrgmanual/NordDRG_2012_NC/index.htm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532" y="4577636"/>
            <a:ext cx="7543800" cy="1450757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+mn-lt"/>
              </a:rPr>
              <a:t>L</a:t>
            </a:r>
            <a:r>
              <a:rPr lang="en-GB" b="1" dirty="0" smtClean="0">
                <a:latin typeface="+mn-lt"/>
              </a:rPr>
              <a:t>essons </a:t>
            </a:r>
            <a:r>
              <a:rPr lang="en-GB" b="1" dirty="0">
                <a:latin typeface="+mn-lt"/>
              </a:rPr>
              <a:t>learnt from other </a:t>
            </a:r>
            <a:r>
              <a:rPr lang="en-GB" b="1" dirty="0" smtClean="0">
                <a:latin typeface="+mn-lt"/>
              </a:rPr>
              <a:t>countries: transition to DRGs</a:t>
            </a:r>
            <a:br>
              <a:rPr lang="en-GB" b="1" dirty="0" smtClean="0">
                <a:latin typeface="+mn-lt"/>
              </a:rPr>
            </a:b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r>
              <a:rPr lang="en-GB" b="1" dirty="0">
                <a:latin typeface="+mn-lt"/>
              </a:rPr>
              <a:t/>
            </a:r>
            <a:br>
              <a:rPr lang="en-GB" b="1" dirty="0">
                <a:latin typeface="+mn-lt"/>
              </a:rPr>
            </a:br>
            <a:r>
              <a:rPr lang="en-GB" sz="3600" dirty="0" smtClean="0">
                <a:latin typeface="+mn-lt"/>
              </a:rPr>
              <a:t>Triin Habicht</a:t>
            </a:r>
            <a:br>
              <a:rPr lang="en-GB" sz="3600" dirty="0" smtClean="0">
                <a:latin typeface="+mn-lt"/>
              </a:rPr>
            </a:br>
            <a:r>
              <a:rPr lang="en-GB" sz="3600" dirty="0" smtClean="0">
                <a:latin typeface="+mn-lt"/>
              </a:rPr>
              <a:t>17.08.2017</a:t>
            </a: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1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368" y="176653"/>
            <a:ext cx="7543800" cy="1450757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Usual expectations to DRG system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367" y="1771651"/>
            <a:ext cx="8488595" cy="4488872"/>
          </a:xfrm>
        </p:spPr>
        <p:txBody>
          <a:bodyPr>
            <a:normAutofit fontScale="92500"/>
          </a:bodyPr>
          <a:lstStyle/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400" dirty="0" smtClean="0"/>
              <a:t> </a:t>
            </a:r>
            <a:r>
              <a:rPr lang="en-US" sz="2600" u="sng" dirty="0" smtClean="0"/>
              <a:t>Increase efficiency </a:t>
            </a:r>
            <a:r>
              <a:rPr lang="en-US" sz="2600" dirty="0"/>
              <a:t>in the provision of hospital </a:t>
            </a:r>
            <a:r>
              <a:rPr lang="en-US" sz="2600" dirty="0" smtClean="0"/>
              <a:t>services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600" dirty="0" smtClean="0"/>
              <a:t> Achieve </a:t>
            </a:r>
            <a:r>
              <a:rPr lang="en-US" sz="2600" u="sng" dirty="0" smtClean="0"/>
              <a:t>better </a:t>
            </a:r>
            <a:r>
              <a:rPr lang="en-US" sz="2600" u="sng" dirty="0"/>
              <a:t>planning and resource </a:t>
            </a:r>
            <a:r>
              <a:rPr lang="en-US" sz="2600" dirty="0"/>
              <a:t>allocation in order to meet population demands for improved access to hospital </a:t>
            </a:r>
            <a:r>
              <a:rPr lang="en-US" sz="2600" dirty="0" smtClean="0"/>
              <a:t>care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600" dirty="0" smtClean="0"/>
              <a:t> Provide </a:t>
            </a:r>
            <a:r>
              <a:rPr lang="en-US" sz="2600" dirty="0"/>
              <a:t>incentives for </a:t>
            </a:r>
            <a:r>
              <a:rPr lang="en-US" sz="2600" u="sng" dirty="0"/>
              <a:t>more </a:t>
            </a:r>
            <a:r>
              <a:rPr lang="en-US" sz="2600" u="sng" dirty="0" smtClean="0"/>
              <a:t>efficient </a:t>
            </a:r>
            <a:r>
              <a:rPr lang="en-US" sz="2600" u="sng" dirty="0"/>
              <a:t>service </a:t>
            </a:r>
            <a:r>
              <a:rPr lang="en-US" sz="2600" u="sng" dirty="0" smtClean="0"/>
              <a:t>delivery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600" dirty="0"/>
              <a:t> </a:t>
            </a:r>
            <a:r>
              <a:rPr lang="en-US" sz="2600" u="sng" dirty="0" smtClean="0"/>
              <a:t>Improve</a:t>
            </a:r>
            <a:r>
              <a:rPr lang="en-US" sz="2600" dirty="0" smtClean="0"/>
              <a:t> </a:t>
            </a:r>
            <a:r>
              <a:rPr lang="en-US" sz="2600" dirty="0"/>
              <a:t>health service </a:t>
            </a:r>
            <a:r>
              <a:rPr lang="en-US" sz="2600" u="sng" dirty="0" smtClean="0"/>
              <a:t>outcomes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600" dirty="0"/>
              <a:t> </a:t>
            </a:r>
            <a:r>
              <a:rPr lang="en-US" sz="2600" dirty="0" smtClean="0"/>
              <a:t>Achieve </a:t>
            </a:r>
            <a:r>
              <a:rPr lang="en-US" sz="2600" u="sng" dirty="0"/>
              <a:t>greater equity in </a:t>
            </a:r>
            <a:r>
              <a:rPr lang="en-US" sz="2600" u="sng" dirty="0" smtClean="0"/>
              <a:t>financing</a:t>
            </a:r>
            <a:r>
              <a:rPr lang="en-US" sz="2600" dirty="0"/>
              <a:t>, in the sense that every provider receives the same payment for equal services </a:t>
            </a:r>
            <a:r>
              <a:rPr lang="en-US" sz="2600" dirty="0" smtClean="0"/>
              <a:t>delivered</a:t>
            </a:r>
            <a:endParaRPr lang="en-US" sz="26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600" b="1" dirty="0" smtClean="0"/>
              <a:t>NB! </a:t>
            </a:r>
            <a:r>
              <a:rPr lang="en-US" sz="2600" dirty="0" smtClean="0"/>
              <a:t>Expectations depend on what payment method was in place before DRG: fee-for-service or line-item budget or global budget</a:t>
            </a:r>
            <a:endParaRPr lang="en-US" sz="2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11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1"/>
          <p:cNvSpPr txBox="1">
            <a:spLocks/>
          </p:cNvSpPr>
          <p:nvPr/>
        </p:nvSpPr>
        <p:spPr>
          <a:xfrm>
            <a:off x="561143" y="383241"/>
            <a:ext cx="8040688" cy="442913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en-GB" sz="4400" b="1" dirty="0">
                <a:solidFill>
                  <a:schemeClr val="bg2">
                    <a:lumMod val="25000"/>
                  </a:schemeClr>
                </a:solidFill>
                <a:ea typeface="Arial Unicode MS" charset="0"/>
                <a:cs typeface="Arial Unicode MS" charset="0"/>
              </a:rPr>
              <a:t>Building blocks of DRG systems</a:t>
            </a:r>
            <a:endParaRPr lang="de-DE" sz="4400" b="1" dirty="0">
              <a:solidFill>
                <a:schemeClr val="bg2">
                  <a:lumMod val="25000"/>
                </a:schemeClr>
              </a:solidFill>
              <a:ea typeface="Arial Unicode MS" charset="0"/>
              <a:cs typeface="Arial Unicode MS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25880" y="1903746"/>
            <a:ext cx="8475245" cy="4039854"/>
            <a:chOff x="1516063" y="1524000"/>
            <a:chExt cx="7246937" cy="3505200"/>
          </a:xfrm>
        </p:grpSpPr>
        <p:sp>
          <p:nvSpPr>
            <p:cNvPr id="5" name="Abgerundetes Rechteck 4"/>
            <p:cNvSpPr/>
            <p:nvPr/>
          </p:nvSpPr>
          <p:spPr bwMode="auto">
            <a:xfrm>
              <a:off x="1516063" y="3352800"/>
              <a:ext cx="1670050" cy="1295400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b="1" dirty="0">
                  <a:latin typeface="Arial Unicode MS" charset="0"/>
                  <a:ea typeface="Arial Unicode MS" charset="0"/>
                  <a:cs typeface="Arial Unicode MS" charset="0"/>
                </a:rPr>
                <a:t>Patient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b="1" dirty="0">
                  <a:latin typeface="Arial Unicode MS" charset="0"/>
                  <a:ea typeface="Arial Unicode MS" charset="0"/>
                  <a:cs typeface="Arial Unicode MS" charset="0"/>
                </a:rPr>
                <a:t>classification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b="1" dirty="0">
                  <a:latin typeface="Arial Unicode MS" charset="0"/>
                  <a:ea typeface="Arial Unicode MS" charset="0"/>
                  <a:cs typeface="Arial Unicode MS" charset="0"/>
                </a:rPr>
                <a:t>system</a:t>
              </a:r>
            </a:p>
          </p:txBody>
        </p:sp>
        <p:sp>
          <p:nvSpPr>
            <p:cNvPr id="6" name="Abgerundetes Rechteck 5"/>
            <p:cNvSpPr/>
            <p:nvPr/>
          </p:nvSpPr>
          <p:spPr bwMode="auto">
            <a:xfrm>
              <a:off x="2049463" y="1524000"/>
              <a:ext cx="1746250" cy="863600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b="1" dirty="0">
                  <a:latin typeface="Arial Unicode MS" charset="0"/>
                  <a:ea typeface="Arial Unicode MS" charset="0"/>
                  <a:cs typeface="Arial Unicode MS" charset="0"/>
                </a:rPr>
                <a:t>Data collection</a:t>
              </a:r>
            </a:p>
          </p:txBody>
        </p:sp>
        <p:sp>
          <p:nvSpPr>
            <p:cNvPr id="7" name="Abgerundetes Rechteck 6"/>
            <p:cNvSpPr/>
            <p:nvPr/>
          </p:nvSpPr>
          <p:spPr bwMode="auto">
            <a:xfrm>
              <a:off x="4800600" y="2552700"/>
              <a:ext cx="1574800" cy="1295400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b="1" dirty="0">
                  <a:latin typeface="Arial Unicode MS" charset="0"/>
                  <a:ea typeface="Arial Unicode MS" charset="0"/>
                  <a:cs typeface="Arial Unicode MS" charset="0"/>
                </a:rPr>
                <a:t>Price setting</a:t>
              </a:r>
            </a:p>
          </p:txBody>
        </p:sp>
        <p:sp>
          <p:nvSpPr>
            <p:cNvPr id="8" name="Abgerundetes Rechteck 7"/>
            <p:cNvSpPr/>
            <p:nvPr/>
          </p:nvSpPr>
          <p:spPr bwMode="auto">
            <a:xfrm>
              <a:off x="6940550" y="2811463"/>
              <a:ext cx="1670050" cy="863600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b="1" dirty="0">
                  <a:latin typeface="Arial Unicode MS" charset="0"/>
                  <a:ea typeface="Arial Unicode MS" charset="0"/>
                  <a:cs typeface="Arial Unicode MS" charset="0"/>
                </a:rPr>
                <a:t>Actual reimbursement </a:t>
              </a:r>
            </a:p>
          </p:txBody>
        </p:sp>
        <p:sp>
          <p:nvSpPr>
            <p:cNvPr id="10" name="Pfeil nach rechts 9"/>
            <p:cNvSpPr/>
            <p:nvPr/>
          </p:nvSpPr>
          <p:spPr bwMode="auto">
            <a:xfrm>
              <a:off x="4191000" y="2568575"/>
              <a:ext cx="609600" cy="430213"/>
            </a:xfrm>
            <a:prstGeom prst="rightArrow">
              <a:avLst/>
            </a:prstGeom>
            <a:solidFill>
              <a:srgbClr val="FFFC9E"/>
            </a:solidFill>
            <a:ln>
              <a:solidFill>
                <a:srgbClr val="00BA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11" name="Pfeil nach rechts 10"/>
            <p:cNvSpPr/>
            <p:nvPr/>
          </p:nvSpPr>
          <p:spPr bwMode="auto">
            <a:xfrm>
              <a:off x="6443663" y="2981325"/>
              <a:ext cx="482600" cy="430213"/>
            </a:xfrm>
            <a:prstGeom prst="rightArrow">
              <a:avLst/>
            </a:prstGeom>
            <a:solidFill>
              <a:srgbClr val="FFFC9E"/>
            </a:solidFill>
            <a:ln>
              <a:solidFill>
                <a:srgbClr val="00BA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12" name="Abgerundetes Rechteck 11"/>
            <p:cNvSpPr/>
            <p:nvPr/>
          </p:nvSpPr>
          <p:spPr bwMode="auto">
            <a:xfrm>
              <a:off x="1931987" y="4191000"/>
              <a:ext cx="1751012" cy="838200"/>
            </a:xfrm>
            <a:prstGeom prst="roundRect">
              <a:avLst>
                <a:gd name="adj" fmla="val 10000"/>
              </a:avLst>
            </a:prstGeom>
            <a:ln>
              <a:solidFill>
                <a:srgbClr val="00BAFF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Diagnoses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Procedures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Severity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Frequency of revisions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13" name="Abgerundetes Rechteck 12"/>
            <p:cNvSpPr/>
            <p:nvPr/>
          </p:nvSpPr>
          <p:spPr bwMode="auto">
            <a:xfrm>
              <a:off x="2659063" y="1981200"/>
              <a:ext cx="1455737" cy="990600"/>
            </a:xfrm>
            <a:prstGeom prst="roundRect">
              <a:avLst>
                <a:gd name="adj" fmla="val 10000"/>
              </a:avLst>
            </a:prstGeom>
            <a:ln>
              <a:solidFill>
                <a:srgbClr val="00BAFF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Demographic data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Clinical data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Cost data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Sample size, regularity</a:t>
              </a:r>
            </a:p>
          </p:txBody>
        </p:sp>
        <p:sp>
          <p:nvSpPr>
            <p:cNvPr id="14" name="Abgerundetes Rechteck 13"/>
            <p:cNvSpPr/>
            <p:nvPr/>
          </p:nvSpPr>
          <p:spPr bwMode="auto">
            <a:xfrm>
              <a:off x="5108575" y="3489325"/>
              <a:ext cx="1417638" cy="854075"/>
            </a:xfrm>
            <a:prstGeom prst="roundRect">
              <a:avLst>
                <a:gd name="adj" fmla="val 10000"/>
              </a:avLst>
            </a:prstGeom>
            <a:ln>
              <a:solidFill>
                <a:srgbClr val="00BAFF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200" dirty="0"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Cost weights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Base rate(s)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Prices/ tariffs 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Average vs “best”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100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15" name="Abgerundetes Rechteck 14"/>
            <p:cNvSpPr/>
            <p:nvPr/>
          </p:nvSpPr>
          <p:spPr bwMode="auto">
            <a:xfrm>
              <a:off x="7345363" y="3429000"/>
              <a:ext cx="1417637" cy="1152128"/>
            </a:xfrm>
            <a:prstGeom prst="roundRect">
              <a:avLst>
                <a:gd name="adj" fmla="val 10000"/>
              </a:avLst>
            </a:prstGeom>
            <a:ln>
              <a:solidFill>
                <a:srgbClr val="00BAFF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200" dirty="0"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Volume limits 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Outliers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High cost cases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Quality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Innovations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1100" dirty="0">
                  <a:latin typeface="Arial Unicode MS" charset="0"/>
                  <a:ea typeface="Arial Unicode MS" charset="0"/>
                  <a:cs typeface="Arial Unicode MS" charset="0"/>
                </a:rPr>
                <a:t> Negotiations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18" name="Pfeil nach rechts 17"/>
            <p:cNvSpPr/>
            <p:nvPr/>
          </p:nvSpPr>
          <p:spPr bwMode="auto">
            <a:xfrm>
              <a:off x="3276600" y="3352800"/>
              <a:ext cx="1524000" cy="430213"/>
            </a:xfrm>
            <a:prstGeom prst="rightArrow">
              <a:avLst/>
            </a:prstGeom>
            <a:solidFill>
              <a:srgbClr val="FFFC9E"/>
            </a:solidFill>
            <a:ln>
              <a:solidFill>
                <a:srgbClr val="00BA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22" name="Ellipse 21"/>
            <p:cNvSpPr/>
            <p:nvPr/>
          </p:nvSpPr>
          <p:spPr>
            <a:xfrm>
              <a:off x="2743200" y="3471863"/>
              <a:ext cx="304800" cy="304800"/>
            </a:xfrm>
            <a:prstGeom prst="ellipse">
              <a:avLst/>
            </a:prstGeom>
            <a:solidFill>
              <a:srgbClr val="00BA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dirty="0">
                  <a:latin typeface="Arial Unicode MS" charset="0"/>
                  <a:ea typeface="Arial Unicode MS" charset="0"/>
                  <a:cs typeface="Arial Unicode MS" charset="0"/>
                </a:rPr>
                <a:t>1</a:t>
              </a:r>
            </a:p>
          </p:txBody>
        </p:sp>
        <p:sp>
          <p:nvSpPr>
            <p:cNvPr id="23" name="Ellipse 22"/>
            <p:cNvSpPr/>
            <p:nvPr/>
          </p:nvSpPr>
          <p:spPr>
            <a:xfrm>
              <a:off x="3378200" y="1616075"/>
              <a:ext cx="304800" cy="304800"/>
            </a:xfrm>
            <a:prstGeom prst="ellipse">
              <a:avLst/>
            </a:prstGeom>
            <a:solidFill>
              <a:srgbClr val="00BA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dirty="0">
                  <a:latin typeface="Arial Unicode MS" charset="0"/>
                  <a:ea typeface="Arial Unicode MS" charset="0"/>
                  <a:cs typeface="Arial Unicode MS" charset="0"/>
                </a:rPr>
                <a:t>2</a:t>
              </a:r>
            </a:p>
          </p:txBody>
        </p:sp>
        <p:sp>
          <p:nvSpPr>
            <p:cNvPr id="24" name="Ellipse 23"/>
            <p:cNvSpPr/>
            <p:nvPr/>
          </p:nvSpPr>
          <p:spPr>
            <a:xfrm>
              <a:off x="5943600" y="2667000"/>
              <a:ext cx="304800" cy="304800"/>
            </a:xfrm>
            <a:prstGeom prst="ellipse">
              <a:avLst/>
            </a:prstGeom>
            <a:solidFill>
              <a:srgbClr val="00BA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dirty="0">
                  <a:latin typeface="Arial Unicode MS" charset="0"/>
                  <a:ea typeface="Arial Unicode MS" charset="0"/>
                  <a:cs typeface="Arial Unicode MS" charset="0"/>
                </a:rPr>
                <a:t>3</a:t>
              </a:r>
            </a:p>
          </p:txBody>
        </p:sp>
        <p:sp>
          <p:nvSpPr>
            <p:cNvPr id="25" name="Ellipse 24"/>
            <p:cNvSpPr/>
            <p:nvPr/>
          </p:nvSpPr>
          <p:spPr>
            <a:xfrm>
              <a:off x="8204200" y="2895600"/>
              <a:ext cx="304800" cy="304800"/>
            </a:xfrm>
            <a:prstGeom prst="ellipse">
              <a:avLst/>
            </a:prstGeom>
            <a:solidFill>
              <a:srgbClr val="00BA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dirty="0">
                  <a:latin typeface="Arial Unicode MS" charset="0"/>
                  <a:ea typeface="Arial Unicode MS" charset="0"/>
                  <a:cs typeface="Arial Unicode MS" charset="0"/>
                </a:rPr>
                <a:t>4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0" y="6479269"/>
            <a:ext cx="762146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Source: Adapted from </a:t>
            </a:r>
            <a:r>
              <a:rPr lang="en-US" sz="1400" i="1" dirty="0" err="1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Busse</a:t>
            </a:r>
            <a:r>
              <a:rPr lang="en-US" sz="1400" i="1" dirty="0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, EURO-DRG project, 2012</a:t>
            </a:r>
          </a:p>
        </p:txBody>
      </p:sp>
      <p:sp>
        <p:nvSpPr>
          <p:cNvPr id="4" name="Up-Down Arrow 3"/>
          <p:cNvSpPr/>
          <p:nvPr/>
        </p:nvSpPr>
        <p:spPr>
          <a:xfrm>
            <a:off x="1231304" y="2789252"/>
            <a:ext cx="300037" cy="857250"/>
          </a:xfrm>
          <a:prstGeom prst="upDownArrow">
            <a:avLst/>
          </a:prstGeom>
          <a:solidFill>
            <a:srgbClr val="FFFC9E"/>
          </a:solidFill>
          <a:ln>
            <a:solidFill>
              <a:srgbClr val="00B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3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12" y="176653"/>
            <a:ext cx="6855243" cy="1450757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+mn-lt"/>
              </a:rPr>
              <a:t>Key </a:t>
            </a:r>
            <a:r>
              <a:rPr lang="en-US" sz="4000" b="1" dirty="0">
                <a:latin typeface="+mn-lt"/>
              </a:rPr>
              <a:t>principles to shape a </a:t>
            </a:r>
            <a:r>
              <a:rPr lang="en-US" sz="4000" b="1" dirty="0" smtClean="0">
                <a:latin typeface="+mn-lt"/>
              </a:rPr>
              <a:t>classification system </a:t>
            </a:r>
            <a:r>
              <a:rPr lang="en-US" sz="3200" b="1" dirty="0" smtClean="0">
                <a:latin typeface="+mn-lt"/>
              </a:rPr>
              <a:t>(Fetter 1991)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212" y="1976989"/>
            <a:ext cx="8072438" cy="4023360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 The definition </a:t>
            </a:r>
            <a:r>
              <a:rPr lang="en-US" sz="2800" dirty="0"/>
              <a:t>of groups </a:t>
            </a:r>
            <a:r>
              <a:rPr lang="en-US" sz="2800" dirty="0" smtClean="0"/>
              <a:t>is </a:t>
            </a:r>
            <a:r>
              <a:rPr lang="en-US" sz="2800" dirty="0"/>
              <a:t>to be based on </a:t>
            </a:r>
            <a:r>
              <a:rPr lang="en-US" sz="2800" u="sng" dirty="0"/>
              <a:t>information routinely collected </a:t>
            </a:r>
            <a:r>
              <a:rPr lang="en-US" sz="2800" dirty="0"/>
              <a:t>in computerized hospital </a:t>
            </a:r>
            <a:r>
              <a:rPr lang="en-US" sz="2800" dirty="0" smtClean="0"/>
              <a:t>abstracts</a:t>
            </a:r>
            <a:endParaRPr lang="en-US" sz="2800" dirty="0"/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 There </a:t>
            </a:r>
            <a:r>
              <a:rPr lang="en-US" sz="2800" dirty="0"/>
              <a:t>is to be a </a:t>
            </a:r>
            <a:r>
              <a:rPr lang="en-US" sz="2800" u="sng" dirty="0"/>
              <a:t>“manageable” number of </a:t>
            </a:r>
            <a:r>
              <a:rPr lang="en-US" sz="2800" u="sng" dirty="0" smtClean="0"/>
              <a:t>groups </a:t>
            </a:r>
            <a:endParaRPr lang="en-US" sz="2800" u="sng" dirty="0"/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 Each </a:t>
            </a:r>
            <a:r>
              <a:rPr lang="en-US" sz="2800" dirty="0"/>
              <a:t>group is to contain cases with similar </a:t>
            </a:r>
            <a:r>
              <a:rPr lang="en-US" sz="2800" dirty="0" smtClean="0"/>
              <a:t>patterns </a:t>
            </a:r>
            <a:r>
              <a:rPr lang="en-US" sz="2800" dirty="0"/>
              <a:t>of resource use </a:t>
            </a:r>
            <a:r>
              <a:rPr lang="en-US" sz="2800" dirty="0" smtClean="0"/>
              <a:t>(“</a:t>
            </a:r>
            <a:r>
              <a:rPr lang="en-US" sz="2800" u="sng" dirty="0"/>
              <a:t>resource homogeneous</a:t>
            </a:r>
            <a:r>
              <a:rPr lang="en-US" sz="2800" dirty="0" smtClean="0"/>
              <a:t>”)</a:t>
            </a:r>
            <a:endParaRPr lang="en-US" sz="2800" dirty="0"/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 Each </a:t>
            </a:r>
            <a:r>
              <a:rPr lang="en-US" sz="2800" dirty="0"/>
              <a:t>group is to contain cases that are similar from a clinical </a:t>
            </a:r>
            <a:r>
              <a:rPr lang="en-US" sz="2800" dirty="0" smtClean="0"/>
              <a:t>perspective (“</a:t>
            </a:r>
            <a:r>
              <a:rPr lang="en-US" sz="2800" u="sng" dirty="0"/>
              <a:t>clinically </a:t>
            </a:r>
            <a:r>
              <a:rPr lang="en-US" sz="2800" u="sng" dirty="0" smtClean="0"/>
              <a:t>meaningful</a:t>
            </a:r>
            <a:r>
              <a:rPr lang="en-US" sz="2800" dirty="0" smtClean="0"/>
              <a:t>”)</a:t>
            </a:r>
            <a:endParaRPr lang="en-US" sz="2800" dirty="0"/>
          </a:p>
        </p:txBody>
      </p:sp>
      <p:grpSp>
        <p:nvGrpSpPr>
          <p:cNvPr id="4" name="Group 3"/>
          <p:cNvGrpSpPr/>
          <p:nvPr/>
        </p:nvGrpSpPr>
        <p:grpSpPr>
          <a:xfrm>
            <a:off x="7015163" y="189575"/>
            <a:ext cx="2000250" cy="1514475"/>
            <a:chOff x="525880" y="4011496"/>
            <a:chExt cx="2534217" cy="1932104"/>
          </a:xfrm>
        </p:grpSpPr>
        <p:sp>
          <p:nvSpPr>
            <p:cNvPr id="5" name="Abgerundetes Rechteck 4"/>
            <p:cNvSpPr/>
            <p:nvPr/>
          </p:nvSpPr>
          <p:spPr bwMode="auto">
            <a:xfrm>
              <a:off x="525880" y="4011496"/>
              <a:ext cx="1953112" cy="1492990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900" b="1" dirty="0">
                  <a:latin typeface="Arial Unicode MS" charset="0"/>
                  <a:ea typeface="Arial Unicode MS" charset="0"/>
                  <a:cs typeface="Arial Unicode MS" charset="0"/>
                </a:rPr>
                <a:t>Patient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900" b="1" dirty="0">
                  <a:latin typeface="Arial Unicode MS" charset="0"/>
                  <a:ea typeface="Arial Unicode MS" charset="0"/>
                  <a:cs typeface="Arial Unicode MS" charset="0"/>
                </a:rPr>
                <a:t>classification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900" b="1" dirty="0">
                  <a:latin typeface="Arial Unicode MS" charset="0"/>
                  <a:ea typeface="Arial Unicode MS" charset="0"/>
                  <a:cs typeface="Arial Unicode MS" charset="0"/>
                </a:rPr>
                <a:t>system</a:t>
              </a:r>
            </a:p>
          </p:txBody>
        </p:sp>
        <p:sp>
          <p:nvSpPr>
            <p:cNvPr id="6" name="Abgerundetes Rechteck 11"/>
            <p:cNvSpPr/>
            <p:nvPr/>
          </p:nvSpPr>
          <p:spPr bwMode="auto">
            <a:xfrm>
              <a:off x="1012300" y="4977548"/>
              <a:ext cx="2047797" cy="966052"/>
            </a:xfrm>
            <a:prstGeom prst="roundRect">
              <a:avLst>
                <a:gd name="adj" fmla="val 10000"/>
              </a:avLst>
            </a:prstGeom>
            <a:ln>
              <a:solidFill>
                <a:srgbClr val="00BAFF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Diagnoses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Procedures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Severity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Frequency of revisions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900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7" name="Ellipse 21"/>
            <p:cNvSpPr/>
            <p:nvPr/>
          </p:nvSpPr>
          <p:spPr>
            <a:xfrm>
              <a:off x="1961009" y="4148720"/>
              <a:ext cx="356462" cy="351292"/>
            </a:xfrm>
            <a:prstGeom prst="ellipse">
              <a:avLst/>
            </a:prstGeom>
            <a:solidFill>
              <a:srgbClr val="00BA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900" dirty="0">
                  <a:latin typeface="Arial Unicode MS" charset="0"/>
                  <a:ea typeface="Arial Unicode MS" charset="0"/>
                  <a:cs typeface="Arial Unicode MS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20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" name="Rectangle 33"/>
          <p:cNvSpPr>
            <a:spLocks noChangeArrowheads="1"/>
          </p:cNvSpPr>
          <p:nvPr/>
        </p:nvSpPr>
        <p:spPr bwMode="auto">
          <a:xfrm>
            <a:off x="-25400" y="14287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endParaRPr lang="en-GB" altLang="x-none"/>
          </a:p>
        </p:txBody>
      </p:sp>
      <p:grpSp>
        <p:nvGrpSpPr>
          <p:cNvPr id="2" name="Group 1"/>
          <p:cNvGrpSpPr/>
          <p:nvPr/>
        </p:nvGrpSpPr>
        <p:grpSpPr>
          <a:xfrm>
            <a:off x="1909763" y="1628477"/>
            <a:ext cx="5483225" cy="4221361"/>
            <a:chOff x="395288" y="1584464"/>
            <a:chExt cx="5483225" cy="4221361"/>
          </a:xfrm>
        </p:grpSpPr>
        <p:sp>
          <p:nvSpPr>
            <p:cNvPr id="26625" name="Text Box 3"/>
            <p:cNvSpPr txBox="1">
              <a:spLocks noChangeArrowheads="1"/>
            </p:cNvSpPr>
            <p:nvPr/>
          </p:nvSpPr>
          <p:spPr bwMode="auto">
            <a:xfrm>
              <a:off x="2132013" y="4359275"/>
              <a:ext cx="1847850" cy="1446550"/>
            </a:xfrm>
            <a:prstGeom prst="rect">
              <a:avLst/>
            </a:prstGeom>
            <a:noFill/>
            <a:ln w="22225">
              <a:solidFill>
                <a:schemeClr val="bg2">
                  <a:lumMod val="5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altLang="x-none" sz="1600" b="1" dirty="0">
                  <a:solidFill>
                    <a:schemeClr val="bg2">
                      <a:lumMod val="25000"/>
                    </a:schemeClr>
                  </a:solidFill>
                  <a:latin typeface="+mn-lt"/>
                </a:rPr>
                <a:t>Group of </a:t>
              </a:r>
              <a:r>
                <a:rPr lang="en-GB" altLang="x-none" sz="1600" b="1" dirty="0" smtClean="0">
                  <a:solidFill>
                    <a:schemeClr val="bg2">
                      <a:lumMod val="25000"/>
                    </a:schemeClr>
                  </a:solidFill>
                  <a:latin typeface="+mn-lt"/>
                </a:rPr>
                <a:t>clinically similar patients </a:t>
              </a:r>
              <a:r>
                <a:rPr lang="en-GB" altLang="x-none" sz="1600" b="1" dirty="0">
                  <a:solidFill>
                    <a:schemeClr val="bg2">
                      <a:lumMod val="25000"/>
                    </a:schemeClr>
                  </a:solidFill>
                  <a:latin typeface="+mn-lt"/>
                </a:rPr>
                <a:t>with homogenous resource </a:t>
              </a:r>
              <a:r>
                <a:rPr lang="en-GB" altLang="x-none" sz="1600" b="1" dirty="0" smtClean="0">
                  <a:solidFill>
                    <a:schemeClr val="bg2">
                      <a:lumMod val="25000"/>
                    </a:schemeClr>
                  </a:solidFill>
                  <a:latin typeface="+mn-lt"/>
                </a:rPr>
                <a:t>use  </a:t>
              </a:r>
              <a:endParaRPr lang="en-GB" altLang="x-none" sz="1600" b="1" dirty="0">
                <a:solidFill>
                  <a:schemeClr val="bg2">
                    <a:lumMod val="25000"/>
                  </a:schemeClr>
                </a:solidFill>
                <a:latin typeface="+mn-lt"/>
              </a:endParaRPr>
            </a:p>
            <a:p>
              <a:pPr algn="ctr">
                <a:spcBef>
                  <a:spcPct val="50000"/>
                </a:spcBef>
              </a:pPr>
              <a:r>
                <a:rPr lang="en-GB" altLang="x-none" sz="1600" b="1" dirty="0">
                  <a:solidFill>
                    <a:schemeClr val="bg2">
                      <a:lumMod val="25000"/>
                    </a:schemeClr>
                  </a:solidFill>
                  <a:latin typeface="+mn-lt"/>
                </a:rPr>
                <a:t>= DRG</a:t>
              </a:r>
            </a:p>
          </p:txBody>
        </p:sp>
        <p:sp>
          <p:nvSpPr>
            <p:cNvPr id="26626" name="Text Box 9"/>
            <p:cNvSpPr txBox="1">
              <a:spLocks noChangeArrowheads="1"/>
            </p:cNvSpPr>
            <p:nvPr/>
          </p:nvSpPr>
          <p:spPr bwMode="auto">
            <a:xfrm>
              <a:off x="642938" y="1785938"/>
              <a:ext cx="21002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altLang="x-none" b="1" dirty="0">
                  <a:solidFill>
                    <a:schemeClr val="bg2">
                      <a:lumMod val="25000"/>
                    </a:schemeClr>
                  </a:solidFill>
                  <a:latin typeface="+mn-lt"/>
                </a:rPr>
                <a:t>patient variables</a:t>
              </a:r>
            </a:p>
          </p:txBody>
        </p:sp>
        <p:sp>
          <p:nvSpPr>
            <p:cNvPr id="26627" name="Text Box 10"/>
            <p:cNvSpPr txBox="1">
              <a:spLocks noChangeArrowheads="1"/>
            </p:cNvSpPr>
            <p:nvPr/>
          </p:nvSpPr>
          <p:spPr bwMode="auto">
            <a:xfrm>
              <a:off x="3203575" y="1584464"/>
              <a:ext cx="264318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altLang="x-none" b="1" dirty="0">
                  <a:solidFill>
                    <a:schemeClr val="bg2">
                      <a:lumMod val="25000"/>
                    </a:schemeClr>
                  </a:solidFill>
                  <a:latin typeface="+mn-lt"/>
                </a:rPr>
                <a:t>medical and management  decision variables</a:t>
              </a:r>
            </a:p>
          </p:txBody>
        </p:sp>
        <p:sp>
          <p:nvSpPr>
            <p:cNvPr id="26628" name="Text Box 11"/>
            <p:cNvSpPr txBox="1">
              <a:spLocks noChangeArrowheads="1"/>
            </p:cNvSpPr>
            <p:nvPr/>
          </p:nvSpPr>
          <p:spPr bwMode="auto">
            <a:xfrm>
              <a:off x="500063" y="2357438"/>
              <a:ext cx="2447925" cy="738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/>
              <a:r>
                <a:rPr lang="en-GB" altLang="x-none" sz="1400">
                  <a:solidFill>
                    <a:schemeClr val="bg2">
                      <a:lumMod val="25000"/>
                    </a:schemeClr>
                  </a:solidFill>
                  <a:latin typeface="+mn-lt"/>
                </a:rPr>
                <a:t>gender, age,</a:t>
              </a:r>
            </a:p>
            <a:p>
              <a:pPr algn="ctr"/>
              <a:r>
                <a:rPr lang="en-GB" altLang="x-none" sz="1400">
                  <a:solidFill>
                    <a:schemeClr val="bg2">
                      <a:lumMod val="25000"/>
                    </a:schemeClr>
                  </a:solidFill>
                  <a:latin typeface="+mn-lt"/>
                </a:rPr>
                <a:t>main diagnosis, other diagnoses, severity</a:t>
              </a:r>
            </a:p>
          </p:txBody>
        </p:sp>
        <p:sp>
          <p:nvSpPr>
            <p:cNvPr id="26629" name="Text Box 12"/>
            <p:cNvSpPr txBox="1">
              <a:spLocks noChangeArrowheads="1"/>
            </p:cNvSpPr>
            <p:nvPr/>
          </p:nvSpPr>
          <p:spPr bwMode="auto">
            <a:xfrm>
              <a:off x="3214688" y="2428875"/>
              <a:ext cx="266382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altLang="x-none" sz="1400" dirty="0">
                  <a:solidFill>
                    <a:schemeClr val="bg2">
                      <a:lumMod val="25000"/>
                    </a:schemeClr>
                  </a:solidFill>
                  <a:latin typeface="+mn-lt"/>
                </a:rPr>
                <a:t>mix and intensity of procedures, </a:t>
              </a:r>
              <a:r>
                <a:rPr lang="en-GB" altLang="x-none" sz="1400" dirty="0" smtClean="0">
                  <a:solidFill>
                    <a:schemeClr val="bg2">
                      <a:lumMod val="25000"/>
                    </a:schemeClr>
                  </a:solidFill>
                  <a:latin typeface="+mn-lt"/>
                </a:rPr>
                <a:t>length of stay</a:t>
              </a:r>
              <a:endParaRPr lang="en-GB" altLang="x-none" sz="1400" dirty="0">
                <a:solidFill>
                  <a:schemeClr val="bg2">
                    <a:lumMod val="25000"/>
                  </a:schemeClr>
                </a:solidFill>
                <a:latin typeface="+mn-lt"/>
              </a:endParaRPr>
            </a:p>
          </p:txBody>
        </p:sp>
        <p:sp>
          <p:nvSpPr>
            <p:cNvPr id="26630" name="Oval 13"/>
            <p:cNvSpPr>
              <a:spLocks noChangeArrowheads="1"/>
            </p:cNvSpPr>
            <p:nvPr/>
          </p:nvSpPr>
          <p:spPr bwMode="auto">
            <a:xfrm>
              <a:off x="3203575" y="2176463"/>
              <a:ext cx="2663825" cy="1150937"/>
            </a:xfrm>
            <a:prstGeom prst="ellipse">
              <a:avLst/>
            </a:prstGeom>
            <a:noFill/>
            <a:ln w="22225">
              <a:solidFill>
                <a:schemeClr val="bg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endParaRPr lang="en-GB" altLang="x-none" sz="1400">
                <a:solidFill>
                  <a:schemeClr val="bg2">
                    <a:lumMod val="25000"/>
                  </a:schemeClr>
                </a:solidFill>
                <a:latin typeface="+mn-lt"/>
              </a:endParaRPr>
            </a:p>
          </p:txBody>
        </p:sp>
        <p:sp>
          <p:nvSpPr>
            <p:cNvPr id="26631" name="Oval 26"/>
            <p:cNvSpPr>
              <a:spLocks noChangeArrowheads="1"/>
            </p:cNvSpPr>
            <p:nvPr/>
          </p:nvSpPr>
          <p:spPr bwMode="auto">
            <a:xfrm>
              <a:off x="395288" y="2174875"/>
              <a:ext cx="2663825" cy="1150938"/>
            </a:xfrm>
            <a:prstGeom prst="ellipse">
              <a:avLst/>
            </a:prstGeom>
            <a:noFill/>
            <a:ln w="22225">
              <a:solidFill>
                <a:schemeClr val="bg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endParaRPr lang="en-GB" altLang="x-none" sz="1400">
                <a:solidFill>
                  <a:schemeClr val="bg2">
                    <a:lumMod val="25000"/>
                  </a:schemeClr>
                </a:solidFill>
                <a:latin typeface="+mn-lt"/>
              </a:endParaRPr>
            </a:p>
          </p:txBody>
        </p:sp>
        <p:sp>
          <p:nvSpPr>
            <p:cNvPr id="26634" name="Line 38"/>
            <p:cNvSpPr>
              <a:spLocks noChangeShapeType="1"/>
            </p:cNvSpPr>
            <p:nvPr/>
          </p:nvSpPr>
          <p:spPr bwMode="auto">
            <a:xfrm flipH="1">
              <a:off x="3059113" y="3140075"/>
              <a:ext cx="504825" cy="431800"/>
            </a:xfrm>
            <a:prstGeom prst="lin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26635" name="Line 39"/>
            <p:cNvSpPr>
              <a:spLocks noChangeShapeType="1"/>
            </p:cNvSpPr>
            <p:nvPr/>
          </p:nvSpPr>
          <p:spPr bwMode="auto">
            <a:xfrm>
              <a:off x="2627313" y="3182938"/>
              <a:ext cx="431800" cy="388937"/>
            </a:xfrm>
            <a:prstGeom prst="line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cxnSp>
          <p:nvCxnSpPr>
            <p:cNvPr id="26636" name="AutoShape 29"/>
            <p:cNvCxnSpPr>
              <a:cxnSpLocks noChangeShapeType="1"/>
              <a:endCxn id="26625" idx="0"/>
            </p:cNvCxnSpPr>
            <p:nvPr/>
          </p:nvCxnSpPr>
          <p:spPr bwMode="auto">
            <a:xfrm>
              <a:off x="3051175" y="3556000"/>
              <a:ext cx="4763" cy="803275"/>
            </a:xfrm>
            <a:prstGeom prst="straightConnector1">
              <a:avLst/>
            </a:prstGeom>
            <a:noFill/>
            <a:ln w="38100">
              <a:solidFill>
                <a:schemeClr val="bg2">
                  <a:lumMod val="50000"/>
                </a:schemeClr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6637" name="Titel 30"/>
          <p:cNvSpPr>
            <a:spLocks noGrp="1"/>
          </p:cNvSpPr>
          <p:nvPr>
            <p:ph type="title"/>
          </p:nvPr>
        </p:nvSpPr>
        <p:spPr>
          <a:xfrm>
            <a:off x="500063" y="-236320"/>
            <a:ext cx="7543800" cy="1450757"/>
          </a:xfrm>
        </p:spPr>
        <p:txBody>
          <a:bodyPr>
            <a:normAutofit/>
          </a:bodyPr>
          <a:lstStyle/>
          <a:p>
            <a:r>
              <a:rPr lang="de-DE" altLang="x-none" sz="4000" b="1" dirty="0">
                <a:latin typeface="+mn-lt"/>
              </a:rPr>
              <a:t>P</a:t>
            </a:r>
            <a:r>
              <a:rPr lang="de-DE" altLang="x-none" sz="4000" b="1" dirty="0" smtClean="0">
                <a:latin typeface="+mn-lt"/>
              </a:rPr>
              <a:t>atient </a:t>
            </a:r>
            <a:r>
              <a:rPr lang="de-DE" altLang="x-none" sz="4000" b="1" dirty="0" err="1" smtClean="0">
                <a:latin typeface="+mn-lt"/>
              </a:rPr>
              <a:t>grouping</a:t>
            </a:r>
            <a:endParaRPr lang="de-DE" altLang="x-none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990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8197850" cy="5990204"/>
          </a:xfrm>
        </p:spPr>
      </p:pic>
      <p:sp>
        <p:nvSpPr>
          <p:cNvPr id="2" name="Rectangle 1"/>
          <p:cNvSpPr/>
          <p:nvPr/>
        </p:nvSpPr>
        <p:spPr>
          <a:xfrm>
            <a:off x="0" y="6186835"/>
            <a:ext cx="77009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NordDRG</a:t>
            </a:r>
            <a:r>
              <a:rPr lang="en-US" dirty="0"/>
              <a:t> manual </a:t>
            </a:r>
            <a:r>
              <a:rPr lang="en-US" dirty="0">
                <a:hlinkClick r:id="rId3"/>
              </a:rPr>
              <a:t>http://www.norddrg.net/norddrgmanual/NordDRG_2012_NC/index.htm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57963" y="214313"/>
            <a:ext cx="2243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German DRG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900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22" name="Titel 1"/>
          <p:cNvSpPr>
            <a:spLocks noGrp="1"/>
          </p:cNvSpPr>
          <p:nvPr>
            <p:ph type="title"/>
          </p:nvPr>
        </p:nvSpPr>
        <p:spPr>
          <a:xfrm>
            <a:off x="228599" y="236538"/>
            <a:ext cx="8313518" cy="1009650"/>
          </a:xfrm>
        </p:spPr>
        <p:txBody>
          <a:bodyPr>
            <a:normAutofit/>
          </a:bodyPr>
          <a:lstStyle/>
          <a:p>
            <a:r>
              <a:rPr lang="en-GB" sz="3600" b="1">
                <a:latin typeface="+mn-lt"/>
              </a:rPr>
              <a:t>Choosing </a:t>
            </a:r>
            <a:r>
              <a:rPr lang="en-GB" sz="3600" b="1" dirty="0">
                <a:latin typeface="+mn-lt"/>
              </a:rPr>
              <a:t>patient classification system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6488668"/>
            <a:ext cx="854211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Find more: http://</a:t>
            </a:r>
            <a:r>
              <a:rPr lang="en-US" sz="1400" i="1" dirty="0" err="1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perspectives.ahima.org</a:t>
            </a:r>
            <a:r>
              <a:rPr lang="en-US" sz="1400" i="1" dirty="0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/disease-groupings-what-are-they/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272338" y="250826"/>
            <a:ext cx="1757362" cy="1392235"/>
            <a:chOff x="525880" y="4011496"/>
            <a:chExt cx="2534217" cy="1932104"/>
          </a:xfrm>
        </p:grpSpPr>
        <p:sp>
          <p:nvSpPr>
            <p:cNvPr id="6" name="Abgerundetes Rechteck 4"/>
            <p:cNvSpPr/>
            <p:nvPr/>
          </p:nvSpPr>
          <p:spPr bwMode="auto">
            <a:xfrm>
              <a:off x="525880" y="4011496"/>
              <a:ext cx="1953112" cy="1492990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800" b="1" dirty="0">
                  <a:latin typeface="Arial Unicode MS" charset="0"/>
                  <a:ea typeface="Arial Unicode MS" charset="0"/>
                  <a:cs typeface="Arial Unicode MS" charset="0"/>
                </a:rPr>
                <a:t>Patient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800" b="1" dirty="0">
                  <a:latin typeface="Arial Unicode MS" charset="0"/>
                  <a:ea typeface="Arial Unicode MS" charset="0"/>
                  <a:cs typeface="Arial Unicode MS" charset="0"/>
                </a:rPr>
                <a:t>classification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800" b="1" dirty="0">
                  <a:latin typeface="Arial Unicode MS" charset="0"/>
                  <a:ea typeface="Arial Unicode MS" charset="0"/>
                  <a:cs typeface="Arial Unicode MS" charset="0"/>
                </a:rPr>
                <a:t>system</a:t>
              </a:r>
            </a:p>
          </p:txBody>
        </p:sp>
        <p:sp>
          <p:nvSpPr>
            <p:cNvPr id="7" name="Abgerundetes Rechteck 11"/>
            <p:cNvSpPr/>
            <p:nvPr/>
          </p:nvSpPr>
          <p:spPr bwMode="auto">
            <a:xfrm>
              <a:off x="1012300" y="4977548"/>
              <a:ext cx="2047797" cy="966052"/>
            </a:xfrm>
            <a:prstGeom prst="roundRect">
              <a:avLst>
                <a:gd name="adj" fmla="val 10000"/>
              </a:avLst>
            </a:prstGeom>
            <a:ln>
              <a:solidFill>
                <a:srgbClr val="00BAFF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800" dirty="0">
                  <a:latin typeface="Arial Unicode MS" charset="0"/>
                  <a:ea typeface="Arial Unicode MS" charset="0"/>
                  <a:cs typeface="Arial Unicode MS" charset="0"/>
                </a:rPr>
                <a:t> Diagnoses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800" dirty="0">
                  <a:latin typeface="Arial Unicode MS" charset="0"/>
                  <a:ea typeface="Arial Unicode MS" charset="0"/>
                  <a:cs typeface="Arial Unicode MS" charset="0"/>
                </a:rPr>
                <a:t> Procedures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800" dirty="0">
                  <a:latin typeface="Arial Unicode MS" charset="0"/>
                  <a:ea typeface="Arial Unicode MS" charset="0"/>
                  <a:cs typeface="Arial Unicode MS" charset="0"/>
                </a:rPr>
                <a:t> Severity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800" dirty="0">
                  <a:latin typeface="Arial Unicode MS" charset="0"/>
                  <a:ea typeface="Arial Unicode MS" charset="0"/>
                  <a:cs typeface="Arial Unicode MS" charset="0"/>
                </a:rPr>
                <a:t> Frequency of revisions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800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8" name="Ellipse 21"/>
            <p:cNvSpPr/>
            <p:nvPr/>
          </p:nvSpPr>
          <p:spPr>
            <a:xfrm>
              <a:off x="1961009" y="4148720"/>
              <a:ext cx="356462" cy="351292"/>
            </a:xfrm>
            <a:prstGeom prst="ellipse">
              <a:avLst/>
            </a:prstGeom>
            <a:solidFill>
              <a:srgbClr val="00BA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800" dirty="0">
                  <a:latin typeface="Arial Unicode MS" charset="0"/>
                  <a:ea typeface="Arial Unicode MS" charset="0"/>
                  <a:cs typeface="Arial Unicode MS" charset="0"/>
                </a:rPr>
                <a:t>1</a:t>
              </a:r>
            </a:p>
          </p:txBody>
        </p:sp>
      </p:grpSp>
      <p:pic>
        <p:nvPicPr>
          <p:cNvPr id="30723" name="Picture 2" descr="DRG histo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69510"/>
            <a:ext cx="91440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73509432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03051" y="697367"/>
            <a:ext cx="6654974" cy="762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>
                <a:latin typeface="+mn-lt"/>
              </a:rPr>
              <a:t>Data requirements to define case groups and prices</a:t>
            </a:r>
          </a:p>
        </p:txBody>
      </p:sp>
      <p:graphicFrame>
        <p:nvGraphicFramePr>
          <p:cNvPr id="42012" name="Group 2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688459359"/>
              </p:ext>
            </p:extLst>
          </p:nvPr>
        </p:nvGraphicFramePr>
        <p:xfrm>
          <a:off x="552450" y="2049124"/>
          <a:ext cx="8134350" cy="3703598"/>
        </p:xfrm>
        <a:graphic>
          <a:graphicData uri="http://schemas.openxmlformats.org/drawingml/2006/table">
            <a:tbl>
              <a:tblPr/>
              <a:tblGrid>
                <a:gridCol w="320140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329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21027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x-none" sz="2000" b="1" kern="1200" dirty="0">
                          <a:solidFill>
                            <a:schemeClr val="bg1"/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Type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x-none" sz="2000" b="1" kern="1200" dirty="0">
                          <a:solidFill>
                            <a:schemeClr val="bg1"/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Input Data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895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x-none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No grouping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C9E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en-US" altLang="x-none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Average cost per hospital case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C9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556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en-US" altLang="x-none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Department/specialty  level grouping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C9E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en-US" altLang="x-none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Department level activity data: number of cases, cost, length of stay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C9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779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en-US" altLang="x-none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Diagnosis-based grouping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C9E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en-US" altLang="x-none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Provider/department and individual level activity data: number of cases, cost, length of stay, diagnosis, age, sex, surgical procedure </a:t>
                      </a:r>
                      <a:r>
                        <a:rPr lang="en-US" altLang="x-none" sz="1800" kern="12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etc</a:t>
                      </a:r>
                      <a:endParaRPr lang="en-US" altLang="x-none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charset="0"/>
                        <a:ea typeface="Arial Unicode MS" charset="0"/>
                        <a:cs typeface="Arial Unicode MS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C9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7298155" y="285749"/>
            <a:ext cx="1731545" cy="1514475"/>
            <a:chOff x="525880" y="4011496"/>
            <a:chExt cx="2534217" cy="1932104"/>
          </a:xfrm>
        </p:grpSpPr>
        <p:sp>
          <p:nvSpPr>
            <p:cNvPr id="5" name="Abgerundetes Rechteck 4"/>
            <p:cNvSpPr/>
            <p:nvPr/>
          </p:nvSpPr>
          <p:spPr bwMode="auto">
            <a:xfrm>
              <a:off x="525880" y="4011496"/>
              <a:ext cx="1953112" cy="1492990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900" b="1" dirty="0">
                  <a:latin typeface="Arial Unicode MS" charset="0"/>
                  <a:ea typeface="Arial Unicode MS" charset="0"/>
                  <a:cs typeface="Arial Unicode MS" charset="0"/>
                </a:rPr>
                <a:t>Patient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900" b="1" dirty="0">
                  <a:latin typeface="Arial Unicode MS" charset="0"/>
                  <a:ea typeface="Arial Unicode MS" charset="0"/>
                  <a:cs typeface="Arial Unicode MS" charset="0"/>
                </a:rPr>
                <a:t>classification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900" b="1" dirty="0">
                  <a:latin typeface="Arial Unicode MS" charset="0"/>
                  <a:ea typeface="Arial Unicode MS" charset="0"/>
                  <a:cs typeface="Arial Unicode MS" charset="0"/>
                </a:rPr>
                <a:t>system</a:t>
              </a:r>
            </a:p>
          </p:txBody>
        </p:sp>
        <p:sp>
          <p:nvSpPr>
            <p:cNvPr id="6" name="Abgerundetes Rechteck 11"/>
            <p:cNvSpPr/>
            <p:nvPr/>
          </p:nvSpPr>
          <p:spPr bwMode="auto">
            <a:xfrm>
              <a:off x="1012300" y="4977548"/>
              <a:ext cx="2047797" cy="966052"/>
            </a:xfrm>
            <a:prstGeom prst="roundRect">
              <a:avLst>
                <a:gd name="adj" fmla="val 10000"/>
              </a:avLst>
            </a:prstGeom>
            <a:ln>
              <a:solidFill>
                <a:srgbClr val="00BAFF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Diagnoses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Procedures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Severity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Frequency of revisions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900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7" name="Ellipse 21"/>
            <p:cNvSpPr/>
            <p:nvPr/>
          </p:nvSpPr>
          <p:spPr>
            <a:xfrm>
              <a:off x="1961009" y="4148720"/>
              <a:ext cx="356462" cy="351292"/>
            </a:xfrm>
            <a:prstGeom prst="ellipse">
              <a:avLst/>
            </a:prstGeom>
            <a:solidFill>
              <a:srgbClr val="00BA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900" dirty="0">
                  <a:latin typeface="Arial Unicode MS" charset="0"/>
                  <a:ea typeface="Arial Unicode MS" charset="0"/>
                  <a:cs typeface="Arial Unicode MS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929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55375"/>
            <a:ext cx="6617594" cy="762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600" b="1" dirty="0">
                <a:latin typeface="+mn-lt"/>
              </a:rPr>
              <a:t>Data requirements to define case groups and tariffs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199" y="1829306"/>
            <a:ext cx="7029451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en-US" sz="2800" u="sng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High quality clinical d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ata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on diagnoses and (surgical) procedures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en-US" sz="2800" u="sng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Cost data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to define relative weights of DRG groups and to set a base rate</a:t>
            </a:r>
          </a:p>
          <a:p>
            <a:pPr marL="800100" lvl="2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Option to import cost data but difficult to contextualize</a:t>
            </a:r>
          </a:p>
          <a:p>
            <a:pPr marL="800100" lvl="2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Good cost data requires standardized cost accounting </a:t>
            </a:r>
            <a:r>
              <a:rPr lang="mr-IN" sz="2000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–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easier to define a sample of hospitals</a:t>
            </a:r>
          </a:p>
          <a:p>
            <a:pPr marL="800100" lvl="2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Decision what costs (recurrent/capital) costs are included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Cost does not have to be equal to the </a:t>
            </a:r>
            <a:r>
              <a:rPr lang="en-US" sz="2800" u="sng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tariff/price</a:t>
            </a:r>
          </a:p>
          <a:p>
            <a:pPr marL="800100" lvl="2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Actual vs best practice</a:t>
            </a:r>
          </a:p>
          <a:p>
            <a:pPr marL="800100" lvl="2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Price incentives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167826" y="457200"/>
            <a:ext cx="1704710" cy="1372106"/>
            <a:chOff x="1149688" y="1903746"/>
            <a:chExt cx="2415398" cy="1668635"/>
          </a:xfrm>
        </p:grpSpPr>
        <p:sp>
          <p:nvSpPr>
            <p:cNvPr id="5" name="Abgerundetes Rechteck 5"/>
            <p:cNvSpPr/>
            <p:nvPr/>
          </p:nvSpPr>
          <p:spPr bwMode="auto">
            <a:xfrm>
              <a:off x="1149688" y="1903746"/>
              <a:ext cx="2042228" cy="995326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900" b="1" dirty="0">
                  <a:latin typeface="Arial Unicode MS" charset="0"/>
                  <a:ea typeface="Arial Unicode MS" charset="0"/>
                  <a:cs typeface="Arial Unicode MS" charset="0"/>
                </a:rPr>
                <a:t>Data collection</a:t>
              </a:r>
            </a:p>
          </p:txBody>
        </p:sp>
        <p:sp>
          <p:nvSpPr>
            <p:cNvPr id="6" name="Abgerundetes Rechteck 12"/>
            <p:cNvSpPr/>
            <p:nvPr/>
          </p:nvSpPr>
          <p:spPr bwMode="auto">
            <a:xfrm>
              <a:off x="1862611" y="2430683"/>
              <a:ext cx="1702475" cy="1141698"/>
            </a:xfrm>
            <a:prstGeom prst="roundRect">
              <a:avLst>
                <a:gd name="adj" fmla="val 10000"/>
              </a:avLst>
            </a:prstGeom>
            <a:ln>
              <a:solidFill>
                <a:srgbClr val="00BAFF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Demographic data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Clinical data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Cost data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Sample size, regularity</a:t>
              </a:r>
            </a:p>
          </p:txBody>
        </p:sp>
        <p:sp>
          <p:nvSpPr>
            <p:cNvPr id="8" name="Ellipse 22"/>
            <p:cNvSpPr/>
            <p:nvPr/>
          </p:nvSpPr>
          <p:spPr>
            <a:xfrm>
              <a:off x="2703637" y="2009865"/>
              <a:ext cx="356462" cy="351292"/>
            </a:xfrm>
            <a:prstGeom prst="ellipse">
              <a:avLst/>
            </a:prstGeom>
            <a:solidFill>
              <a:srgbClr val="00BA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900" dirty="0">
                  <a:latin typeface="Arial Unicode MS" charset="0"/>
                  <a:ea typeface="Arial Unicode MS" charset="0"/>
                  <a:cs typeface="Arial Unicode MS" charset="0"/>
                </a:rPr>
                <a:t>2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486650" y="2241236"/>
            <a:ext cx="1543050" cy="1459227"/>
            <a:chOff x="4367124" y="3089355"/>
            <a:chExt cx="2018093" cy="2063838"/>
          </a:xfrm>
        </p:grpSpPr>
        <p:sp>
          <p:nvSpPr>
            <p:cNvPr id="10" name="Abgerundetes Rechteck 6"/>
            <p:cNvSpPr/>
            <p:nvPr/>
          </p:nvSpPr>
          <p:spPr bwMode="auto">
            <a:xfrm>
              <a:off x="4367124" y="3089355"/>
              <a:ext cx="1841718" cy="1492990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900" b="1" dirty="0">
                  <a:latin typeface="Arial Unicode MS" charset="0"/>
                  <a:ea typeface="Arial Unicode MS" charset="0"/>
                  <a:cs typeface="Arial Unicode MS" charset="0"/>
                </a:rPr>
                <a:t>Price setting</a:t>
              </a:r>
            </a:p>
          </p:txBody>
        </p:sp>
        <p:sp>
          <p:nvSpPr>
            <p:cNvPr id="11" name="Abgerundetes Rechteck 13"/>
            <p:cNvSpPr/>
            <p:nvPr/>
          </p:nvSpPr>
          <p:spPr bwMode="auto">
            <a:xfrm>
              <a:off x="4727299" y="4168845"/>
              <a:ext cx="1657918" cy="984348"/>
            </a:xfrm>
            <a:prstGeom prst="roundRect">
              <a:avLst>
                <a:gd name="adj" fmla="val 10000"/>
              </a:avLst>
            </a:prstGeom>
            <a:ln>
              <a:solidFill>
                <a:srgbClr val="00BAFF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Cost weights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Base rate(s)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Prices/ tariffs 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Average vs “best”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900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12" name="Ellipse 23"/>
            <p:cNvSpPr/>
            <p:nvPr/>
          </p:nvSpPr>
          <p:spPr>
            <a:xfrm>
              <a:off x="5703855" y="3221090"/>
              <a:ext cx="356462" cy="351292"/>
            </a:xfrm>
            <a:prstGeom prst="ellipse">
              <a:avLst/>
            </a:prstGeom>
            <a:solidFill>
              <a:srgbClr val="00BA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900" dirty="0">
                  <a:latin typeface="Arial Unicode MS" charset="0"/>
                  <a:ea typeface="Arial Unicode MS" charset="0"/>
                  <a:cs typeface="Arial Unicode MS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486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42390" y="-92821"/>
            <a:ext cx="8395879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t-EE" altLang="en-US" sz="4000" b="1" dirty="0" err="1">
                <a:latin typeface="+mn-lt"/>
              </a:rPr>
              <a:t>Decision</a:t>
            </a:r>
            <a:r>
              <a:rPr lang="et-EE" altLang="en-US" sz="4000" b="1" dirty="0">
                <a:latin typeface="+mn-lt"/>
              </a:rPr>
              <a:t> </a:t>
            </a:r>
            <a:r>
              <a:rPr lang="et-EE" altLang="en-US" sz="4000" b="1" dirty="0" err="1">
                <a:latin typeface="+mn-lt"/>
              </a:rPr>
              <a:t>making</a:t>
            </a:r>
            <a:r>
              <a:rPr lang="et-EE" altLang="en-US" sz="4000" b="1" dirty="0">
                <a:latin typeface="+mn-lt"/>
              </a:rPr>
              <a:t> </a:t>
            </a:r>
            <a:r>
              <a:rPr lang="et-EE" altLang="en-US" sz="4000" b="1" dirty="0" err="1">
                <a:latin typeface="+mn-lt"/>
              </a:rPr>
              <a:t>process</a:t>
            </a:r>
            <a:r>
              <a:rPr lang="et-EE" altLang="en-US" sz="4000" b="1" dirty="0">
                <a:latin typeface="+mn-lt"/>
              </a:rPr>
              <a:t> in </a:t>
            </a:r>
            <a:r>
              <a:rPr lang="et-EE" altLang="en-US" sz="4000" b="1" dirty="0" err="1">
                <a:latin typeface="+mn-lt"/>
              </a:rPr>
              <a:t>the</a:t>
            </a:r>
            <a:r>
              <a:rPr lang="et-EE" altLang="en-US" sz="4000" b="1" dirty="0">
                <a:latin typeface="+mn-lt"/>
              </a:rPr>
              <a:t> </a:t>
            </a:r>
            <a:r>
              <a:rPr lang="et-EE" altLang="en-US" sz="4000" b="1" dirty="0" err="1">
                <a:latin typeface="+mn-lt"/>
              </a:rPr>
              <a:t>hopsital</a:t>
            </a:r>
            <a:endParaRPr lang="en-GB" altLang="en-US" sz="4000" b="1" dirty="0"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87799EE-B392-1A47-8CFE-13B3EDD21715}" type="slidenum">
              <a:rPr lang="et-EE" altLang="en-US">
                <a:solidFill>
                  <a:srgbClr val="898989"/>
                </a:solidFill>
                <a:latin typeface="Cambria" charset="0"/>
              </a:rPr>
              <a:pPr eaLnBrk="1" hangingPunct="1"/>
              <a:t>18</a:t>
            </a:fld>
            <a:endParaRPr lang="et-EE" altLang="en-US">
              <a:solidFill>
                <a:srgbClr val="898989"/>
              </a:solidFill>
              <a:latin typeface="Cambria" charset="0"/>
            </a:endParaRPr>
          </a:p>
        </p:txBody>
      </p:sp>
      <p:grpSp>
        <p:nvGrpSpPr>
          <p:cNvPr id="45059" name="Group 146"/>
          <p:cNvGrpSpPr>
            <a:grpSpLocks noChangeAspect="1"/>
          </p:cNvGrpSpPr>
          <p:nvPr/>
        </p:nvGrpSpPr>
        <p:grpSpPr bwMode="auto">
          <a:xfrm>
            <a:off x="539750" y="1643587"/>
            <a:ext cx="11017250" cy="4657725"/>
            <a:chOff x="1417" y="1417"/>
            <a:chExt cx="17351" cy="7335"/>
          </a:xfrm>
        </p:grpSpPr>
        <p:sp>
          <p:nvSpPr>
            <p:cNvPr id="45061" name="AutoShape 147"/>
            <p:cNvSpPr>
              <a:spLocks noChangeAspect="1" noChangeArrowheads="1"/>
            </p:cNvSpPr>
            <p:nvPr/>
          </p:nvSpPr>
          <p:spPr bwMode="auto">
            <a:xfrm>
              <a:off x="1417" y="1417"/>
              <a:ext cx="17351" cy="7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62" name="Rectangle 148"/>
            <p:cNvSpPr>
              <a:spLocks noChangeArrowheads="1"/>
            </p:cNvSpPr>
            <p:nvPr/>
          </p:nvSpPr>
          <p:spPr bwMode="auto">
            <a:xfrm>
              <a:off x="2658" y="1417"/>
              <a:ext cx="3350" cy="85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BA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63" name="Rectangle 149"/>
            <p:cNvSpPr>
              <a:spLocks noChangeArrowheads="1"/>
            </p:cNvSpPr>
            <p:nvPr/>
          </p:nvSpPr>
          <p:spPr bwMode="auto">
            <a:xfrm>
              <a:off x="2863" y="1641"/>
              <a:ext cx="1255" cy="7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dirty="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Hospital</a:t>
              </a:r>
              <a:endParaRPr lang="en-GB" altLang="en-US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64" name="Rectangle 150"/>
            <p:cNvSpPr>
              <a:spLocks noChangeArrowheads="1"/>
            </p:cNvSpPr>
            <p:nvPr/>
          </p:nvSpPr>
          <p:spPr bwMode="auto">
            <a:xfrm>
              <a:off x="4337" y="1570"/>
              <a:ext cx="10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65" name="Rectangle 151"/>
            <p:cNvSpPr>
              <a:spLocks noChangeArrowheads="1"/>
            </p:cNvSpPr>
            <p:nvPr/>
          </p:nvSpPr>
          <p:spPr bwMode="auto">
            <a:xfrm>
              <a:off x="4360" y="1620"/>
              <a:ext cx="1346" cy="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dirty="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decisions</a:t>
              </a:r>
              <a:endParaRPr lang="en-GB" altLang="en-US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66" name="Rectangle 152"/>
            <p:cNvSpPr>
              <a:spLocks noChangeArrowheads="1"/>
            </p:cNvSpPr>
            <p:nvPr/>
          </p:nvSpPr>
          <p:spPr bwMode="auto">
            <a:xfrm>
              <a:off x="5505" y="1570"/>
              <a:ext cx="10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67" name="Rectangle 153"/>
            <p:cNvSpPr>
              <a:spLocks noChangeArrowheads="1"/>
            </p:cNvSpPr>
            <p:nvPr/>
          </p:nvSpPr>
          <p:spPr bwMode="auto">
            <a:xfrm>
              <a:off x="7249" y="1417"/>
              <a:ext cx="3489" cy="85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BA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68" name="Rectangle 154"/>
            <p:cNvSpPr>
              <a:spLocks noChangeArrowheads="1"/>
            </p:cNvSpPr>
            <p:nvPr/>
          </p:nvSpPr>
          <p:spPr bwMode="auto">
            <a:xfrm>
              <a:off x="7357" y="1597"/>
              <a:ext cx="1481" cy="6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dirty="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Clinician</a:t>
              </a:r>
              <a:endParaRPr lang="en-GB" altLang="en-US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69" name="Rectangle 155"/>
            <p:cNvSpPr>
              <a:spLocks noChangeArrowheads="1"/>
            </p:cNvSpPr>
            <p:nvPr/>
          </p:nvSpPr>
          <p:spPr bwMode="auto">
            <a:xfrm>
              <a:off x="8620" y="1570"/>
              <a:ext cx="10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70" name="Rectangle 156"/>
            <p:cNvSpPr>
              <a:spLocks noChangeArrowheads="1"/>
            </p:cNvSpPr>
            <p:nvPr/>
          </p:nvSpPr>
          <p:spPr bwMode="auto">
            <a:xfrm>
              <a:off x="9007" y="1600"/>
              <a:ext cx="1346" cy="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dirty="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decisions</a:t>
              </a:r>
              <a:endParaRPr lang="en-GB" altLang="en-US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71" name="Rectangle 157"/>
            <p:cNvSpPr>
              <a:spLocks noChangeArrowheads="1"/>
            </p:cNvSpPr>
            <p:nvPr/>
          </p:nvSpPr>
          <p:spPr bwMode="auto">
            <a:xfrm>
              <a:off x="9787" y="1570"/>
              <a:ext cx="10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grpSp>
          <p:nvGrpSpPr>
            <p:cNvPr id="45072" name="Group 158"/>
            <p:cNvGrpSpPr>
              <a:grpSpLocks/>
            </p:cNvGrpSpPr>
            <p:nvPr/>
          </p:nvGrpSpPr>
          <p:grpSpPr bwMode="auto">
            <a:xfrm>
              <a:off x="4192" y="2282"/>
              <a:ext cx="234" cy="854"/>
              <a:chOff x="4192" y="2282"/>
              <a:chExt cx="234" cy="854"/>
            </a:xfrm>
          </p:grpSpPr>
          <p:sp>
            <p:nvSpPr>
              <p:cNvPr id="45126" name="Line 159"/>
              <p:cNvSpPr>
                <a:spLocks noChangeShapeType="1"/>
              </p:cNvSpPr>
              <p:nvPr/>
            </p:nvSpPr>
            <p:spPr bwMode="auto">
              <a:xfrm>
                <a:off x="4307" y="2282"/>
                <a:ext cx="1" cy="615"/>
              </a:xfrm>
              <a:prstGeom prst="line">
                <a:avLst/>
              </a:prstGeom>
              <a:noFill/>
              <a:ln w="38100">
                <a:solidFill>
                  <a:srgbClr val="00BA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 Unicode MS" charset="0"/>
                  <a:ea typeface="Arial Unicode MS" charset="0"/>
                  <a:cs typeface="Arial Unicode MS" charset="0"/>
                </a:endParaRPr>
              </a:p>
            </p:txBody>
          </p:sp>
          <p:sp>
            <p:nvSpPr>
              <p:cNvPr id="45127" name="Freeform 160"/>
              <p:cNvSpPr>
                <a:spLocks/>
              </p:cNvSpPr>
              <p:nvPr/>
            </p:nvSpPr>
            <p:spPr bwMode="auto">
              <a:xfrm>
                <a:off x="4192" y="2890"/>
                <a:ext cx="234" cy="246"/>
              </a:xfrm>
              <a:custGeom>
                <a:avLst/>
                <a:gdLst>
                  <a:gd name="T0" fmla="*/ 0 w 234"/>
                  <a:gd name="T1" fmla="*/ 0 h 246"/>
                  <a:gd name="T2" fmla="*/ 119 w 234"/>
                  <a:gd name="T3" fmla="*/ 246 h 246"/>
                  <a:gd name="T4" fmla="*/ 234 w 234"/>
                  <a:gd name="T5" fmla="*/ 0 h 246"/>
                  <a:gd name="T6" fmla="*/ 0 w 234"/>
                  <a:gd name="T7" fmla="*/ 0 h 24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34" h="246">
                    <a:moveTo>
                      <a:pt x="0" y="0"/>
                    </a:moveTo>
                    <a:lnTo>
                      <a:pt x="119" y="246"/>
                    </a:lnTo>
                    <a:lnTo>
                      <a:pt x="23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AFF"/>
              </a:solidFill>
              <a:ln w="28575">
                <a:solidFill>
                  <a:srgbClr val="00BA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 Unicode MS" charset="0"/>
                  <a:ea typeface="Arial Unicode MS" charset="0"/>
                  <a:cs typeface="Arial Unicode MS" charset="0"/>
                </a:endParaRPr>
              </a:p>
            </p:txBody>
          </p:sp>
        </p:grpSp>
        <p:grpSp>
          <p:nvGrpSpPr>
            <p:cNvPr id="45073" name="Group 161"/>
            <p:cNvGrpSpPr>
              <a:grpSpLocks/>
            </p:cNvGrpSpPr>
            <p:nvPr/>
          </p:nvGrpSpPr>
          <p:grpSpPr bwMode="auto">
            <a:xfrm>
              <a:off x="8590" y="2282"/>
              <a:ext cx="234" cy="854"/>
              <a:chOff x="8590" y="2282"/>
              <a:chExt cx="234" cy="854"/>
            </a:xfrm>
          </p:grpSpPr>
          <p:sp>
            <p:nvSpPr>
              <p:cNvPr id="45124" name="Line 162"/>
              <p:cNvSpPr>
                <a:spLocks noChangeShapeType="1"/>
              </p:cNvSpPr>
              <p:nvPr/>
            </p:nvSpPr>
            <p:spPr bwMode="auto">
              <a:xfrm>
                <a:off x="8705" y="2282"/>
                <a:ext cx="1" cy="615"/>
              </a:xfrm>
              <a:prstGeom prst="line">
                <a:avLst/>
              </a:prstGeom>
              <a:noFill/>
              <a:ln w="38100">
                <a:solidFill>
                  <a:srgbClr val="00BA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 Unicode MS" charset="0"/>
                  <a:ea typeface="Arial Unicode MS" charset="0"/>
                  <a:cs typeface="Arial Unicode MS" charset="0"/>
                </a:endParaRPr>
              </a:p>
            </p:txBody>
          </p:sp>
          <p:sp>
            <p:nvSpPr>
              <p:cNvPr id="45125" name="Freeform 163"/>
              <p:cNvSpPr>
                <a:spLocks/>
              </p:cNvSpPr>
              <p:nvPr/>
            </p:nvSpPr>
            <p:spPr bwMode="auto">
              <a:xfrm>
                <a:off x="8590" y="2890"/>
                <a:ext cx="234" cy="246"/>
              </a:xfrm>
              <a:custGeom>
                <a:avLst/>
                <a:gdLst>
                  <a:gd name="T0" fmla="*/ 0 w 234"/>
                  <a:gd name="T1" fmla="*/ 0 h 246"/>
                  <a:gd name="T2" fmla="*/ 119 w 234"/>
                  <a:gd name="T3" fmla="*/ 246 h 246"/>
                  <a:gd name="T4" fmla="*/ 234 w 234"/>
                  <a:gd name="T5" fmla="*/ 0 h 246"/>
                  <a:gd name="T6" fmla="*/ 0 w 234"/>
                  <a:gd name="T7" fmla="*/ 0 h 24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34" h="246">
                    <a:moveTo>
                      <a:pt x="0" y="0"/>
                    </a:moveTo>
                    <a:lnTo>
                      <a:pt x="119" y="246"/>
                    </a:lnTo>
                    <a:lnTo>
                      <a:pt x="23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AFF"/>
              </a:solidFill>
              <a:ln w="28575">
                <a:solidFill>
                  <a:srgbClr val="00BA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 Unicode MS" charset="0"/>
                  <a:ea typeface="Arial Unicode MS" charset="0"/>
                  <a:cs typeface="Arial Unicode MS" charset="0"/>
                </a:endParaRPr>
              </a:p>
            </p:txBody>
          </p:sp>
        </p:grpSp>
        <p:sp>
          <p:nvSpPr>
            <p:cNvPr id="45074" name="Rectangle 164"/>
            <p:cNvSpPr>
              <a:spLocks noChangeArrowheads="1"/>
            </p:cNvSpPr>
            <p:nvPr/>
          </p:nvSpPr>
          <p:spPr bwMode="auto">
            <a:xfrm>
              <a:off x="1421" y="3136"/>
              <a:ext cx="2163" cy="3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75" name="Rectangle 165"/>
            <p:cNvSpPr>
              <a:spLocks noChangeArrowheads="1"/>
            </p:cNvSpPr>
            <p:nvPr/>
          </p:nvSpPr>
          <p:spPr bwMode="auto">
            <a:xfrm>
              <a:off x="1613" y="3283"/>
              <a:ext cx="1048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b="1" i="1" dirty="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Inputs</a:t>
              </a:r>
              <a:endParaRPr lang="en-GB" altLang="en-US" b="1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76" name="Rectangle 166"/>
            <p:cNvSpPr>
              <a:spLocks noChangeArrowheads="1"/>
            </p:cNvSpPr>
            <p:nvPr/>
          </p:nvSpPr>
          <p:spPr bwMode="auto">
            <a:xfrm>
              <a:off x="3110" y="3250"/>
              <a:ext cx="10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i="1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77" name="Rectangle 167"/>
            <p:cNvSpPr>
              <a:spLocks noChangeArrowheads="1"/>
            </p:cNvSpPr>
            <p:nvPr/>
          </p:nvSpPr>
          <p:spPr bwMode="auto">
            <a:xfrm>
              <a:off x="1637" y="3692"/>
              <a:ext cx="9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78" name="Rectangle 168"/>
            <p:cNvSpPr>
              <a:spLocks noChangeArrowheads="1"/>
            </p:cNvSpPr>
            <p:nvPr/>
          </p:nvSpPr>
          <p:spPr bwMode="auto">
            <a:xfrm>
              <a:off x="1637" y="4055"/>
              <a:ext cx="1005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Labour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79" name="Rectangle 169"/>
            <p:cNvSpPr>
              <a:spLocks noChangeArrowheads="1"/>
            </p:cNvSpPr>
            <p:nvPr/>
          </p:nvSpPr>
          <p:spPr bwMode="auto">
            <a:xfrm>
              <a:off x="2662" y="4055"/>
              <a:ext cx="9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80" name="Rectangle 170"/>
            <p:cNvSpPr>
              <a:spLocks noChangeArrowheads="1"/>
            </p:cNvSpPr>
            <p:nvPr/>
          </p:nvSpPr>
          <p:spPr bwMode="auto">
            <a:xfrm>
              <a:off x="1637" y="4420"/>
              <a:ext cx="1310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Materials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81" name="Rectangle 171"/>
            <p:cNvSpPr>
              <a:spLocks noChangeArrowheads="1"/>
            </p:cNvSpPr>
            <p:nvPr/>
          </p:nvSpPr>
          <p:spPr bwMode="auto">
            <a:xfrm>
              <a:off x="2890" y="4420"/>
              <a:ext cx="9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82" name="Rectangle 172"/>
            <p:cNvSpPr>
              <a:spLocks noChangeArrowheads="1"/>
            </p:cNvSpPr>
            <p:nvPr/>
          </p:nvSpPr>
          <p:spPr bwMode="auto">
            <a:xfrm>
              <a:off x="1637" y="4785"/>
              <a:ext cx="1146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Devices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83" name="Rectangle 173"/>
            <p:cNvSpPr>
              <a:spLocks noChangeArrowheads="1"/>
            </p:cNvSpPr>
            <p:nvPr/>
          </p:nvSpPr>
          <p:spPr bwMode="auto">
            <a:xfrm>
              <a:off x="2732" y="4785"/>
              <a:ext cx="9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84" name="Rectangle 174"/>
            <p:cNvSpPr>
              <a:spLocks noChangeArrowheads="1"/>
            </p:cNvSpPr>
            <p:nvPr/>
          </p:nvSpPr>
          <p:spPr bwMode="auto">
            <a:xfrm>
              <a:off x="1637" y="5147"/>
              <a:ext cx="130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Buildings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85" name="Rectangle 175"/>
            <p:cNvSpPr>
              <a:spLocks noChangeArrowheads="1"/>
            </p:cNvSpPr>
            <p:nvPr/>
          </p:nvSpPr>
          <p:spPr bwMode="auto">
            <a:xfrm>
              <a:off x="2587" y="5147"/>
              <a:ext cx="9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86" name="Rectangle 176"/>
            <p:cNvSpPr>
              <a:spLocks noChangeArrowheads="1"/>
            </p:cNvSpPr>
            <p:nvPr/>
          </p:nvSpPr>
          <p:spPr bwMode="auto">
            <a:xfrm>
              <a:off x="1637" y="5512"/>
              <a:ext cx="1886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Management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87" name="Rectangle 177"/>
            <p:cNvSpPr>
              <a:spLocks noChangeArrowheads="1"/>
            </p:cNvSpPr>
            <p:nvPr/>
          </p:nvSpPr>
          <p:spPr bwMode="auto">
            <a:xfrm>
              <a:off x="2807" y="5452"/>
              <a:ext cx="10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88" name="Rectangle 178"/>
            <p:cNvSpPr>
              <a:spLocks noChangeArrowheads="1"/>
            </p:cNvSpPr>
            <p:nvPr/>
          </p:nvSpPr>
          <p:spPr bwMode="auto">
            <a:xfrm>
              <a:off x="1637" y="5897"/>
              <a:ext cx="646" cy="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32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…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89" name="Rectangle 179"/>
            <p:cNvSpPr>
              <a:spLocks noChangeArrowheads="1"/>
            </p:cNvSpPr>
            <p:nvPr/>
          </p:nvSpPr>
          <p:spPr bwMode="auto">
            <a:xfrm>
              <a:off x="2237" y="5897"/>
              <a:ext cx="179" cy="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32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90" name="Rectangle 180"/>
            <p:cNvSpPr>
              <a:spLocks noChangeArrowheads="1"/>
            </p:cNvSpPr>
            <p:nvPr/>
          </p:nvSpPr>
          <p:spPr bwMode="auto">
            <a:xfrm>
              <a:off x="4307" y="3136"/>
              <a:ext cx="4322" cy="3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91" name="Rectangle 181"/>
            <p:cNvSpPr>
              <a:spLocks noChangeArrowheads="1"/>
            </p:cNvSpPr>
            <p:nvPr/>
          </p:nvSpPr>
          <p:spPr bwMode="auto">
            <a:xfrm>
              <a:off x="4489" y="3378"/>
              <a:ext cx="2333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b="1" i="1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Intermediates</a:t>
              </a:r>
              <a:endParaRPr lang="en-GB" altLang="en-US" b="1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92" name="Rectangle 182"/>
            <p:cNvSpPr>
              <a:spLocks noChangeArrowheads="1"/>
            </p:cNvSpPr>
            <p:nvPr/>
          </p:nvSpPr>
          <p:spPr bwMode="auto">
            <a:xfrm>
              <a:off x="7427" y="3250"/>
              <a:ext cx="10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i="1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93" name="Rectangle 183"/>
            <p:cNvSpPr>
              <a:spLocks noChangeArrowheads="1"/>
            </p:cNvSpPr>
            <p:nvPr/>
          </p:nvSpPr>
          <p:spPr bwMode="auto">
            <a:xfrm>
              <a:off x="4527" y="3692"/>
              <a:ext cx="9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94" name="Rectangle 184"/>
            <p:cNvSpPr>
              <a:spLocks noChangeArrowheads="1"/>
            </p:cNvSpPr>
            <p:nvPr/>
          </p:nvSpPr>
          <p:spPr bwMode="auto">
            <a:xfrm>
              <a:off x="4527" y="4055"/>
              <a:ext cx="136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Bed-days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95" name="Rectangle 185"/>
            <p:cNvSpPr>
              <a:spLocks noChangeArrowheads="1"/>
            </p:cNvSpPr>
            <p:nvPr/>
          </p:nvSpPr>
          <p:spPr bwMode="auto">
            <a:xfrm>
              <a:off x="5937" y="4055"/>
              <a:ext cx="9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96" name="Rectangle 186"/>
            <p:cNvSpPr>
              <a:spLocks noChangeArrowheads="1"/>
            </p:cNvSpPr>
            <p:nvPr/>
          </p:nvSpPr>
          <p:spPr bwMode="auto">
            <a:xfrm>
              <a:off x="4527" y="4420"/>
              <a:ext cx="1219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Catering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97" name="Rectangle 187"/>
            <p:cNvSpPr>
              <a:spLocks noChangeArrowheads="1"/>
            </p:cNvSpPr>
            <p:nvPr/>
          </p:nvSpPr>
          <p:spPr bwMode="auto">
            <a:xfrm>
              <a:off x="5722" y="4420"/>
              <a:ext cx="9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98" name="Rectangle 188"/>
            <p:cNvSpPr>
              <a:spLocks noChangeArrowheads="1"/>
            </p:cNvSpPr>
            <p:nvPr/>
          </p:nvSpPr>
          <p:spPr bwMode="auto">
            <a:xfrm>
              <a:off x="4527" y="4785"/>
              <a:ext cx="131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Lab tests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099" name="Rectangle 189"/>
            <p:cNvSpPr>
              <a:spLocks noChangeArrowheads="1"/>
            </p:cNvSpPr>
            <p:nvPr/>
          </p:nvSpPr>
          <p:spPr bwMode="auto">
            <a:xfrm>
              <a:off x="6475" y="4785"/>
              <a:ext cx="9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00" name="Rectangle 190"/>
            <p:cNvSpPr>
              <a:spLocks noChangeArrowheads="1"/>
            </p:cNvSpPr>
            <p:nvPr/>
          </p:nvSpPr>
          <p:spPr bwMode="auto">
            <a:xfrm>
              <a:off x="4527" y="5147"/>
              <a:ext cx="2870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Surgical procedures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01" name="Rectangle 191"/>
            <p:cNvSpPr>
              <a:spLocks noChangeArrowheads="1"/>
            </p:cNvSpPr>
            <p:nvPr/>
          </p:nvSpPr>
          <p:spPr bwMode="auto">
            <a:xfrm>
              <a:off x="7560" y="5147"/>
              <a:ext cx="9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02" name="Rectangle 192"/>
            <p:cNvSpPr>
              <a:spLocks noChangeArrowheads="1"/>
            </p:cNvSpPr>
            <p:nvPr/>
          </p:nvSpPr>
          <p:spPr bwMode="auto">
            <a:xfrm>
              <a:off x="4527" y="5512"/>
              <a:ext cx="2386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Pharmaceuticals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03" name="Rectangle 193"/>
            <p:cNvSpPr>
              <a:spLocks noChangeArrowheads="1"/>
            </p:cNvSpPr>
            <p:nvPr/>
          </p:nvSpPr>
          <p:spPr bwMode="auto">
            <a:xfrm>
              <a:off x="5550" y="5512"/>
              <a:ext cx="9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04" name="Rectangle 194"/>
            <p:cNvSpPr>
              <a:spLocks noChangeArrowheads="1"/>
            </p:cNvSpPr>
            <p:nvPr/>
          </p:nvSpPr>
          <p:spPr bwMode="auto">
            <a:xfrm>
              <a:off x="4527" y="5897"/>
              <a:ext cx="646" cy="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32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…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05" name="Rectangle 195"/>
            <p:cNvSpPr>
              <a:spLocks noChangeArrowheads="1"/>
            </p:cNvSpPr>
            <p:nvPr/>
          </p:nvSpPr>
          <p:spPr bwMode="auto">
            <a:xfrm>
              <a:off x="5127" y="5897"/>
              <a:ext cx="179" cy="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32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06" name="Rectangle 196"/>
            <p:cNvSpPr>
              <a:spLocks noChangeArrowheads="1"/>
            </p:cNvSpPr>
            <p:nvPr/>
          </p:nvSpPr>
          <p:spPr bwMode="auto">
            <a:xfrm>
              <a:off x="8978" y="3136"/>
              <a:ext cx="5403" cy="3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07" name="Rectangle 197"/>
            <p:cNvSpPr>
              <a:spLocks noChangeArrowheads="1"/>
            </p:cNvSpPr>
            <p:nvPr/>
          </p:nvSpPr>
          <p:spPr bwMode="auto">
            <a:xfrm>
              <a:off x="9213" y="3305"/>
              <a:ext cx="134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b="1" i="1" dirty="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Outputs</a:t>
              </a:r>
              <a:endParaRPr lang="en-GB" altLang="en-US" b="1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08" name="Rectangle 198"/>
            <p:cNvSpPr>
              <a:spLocks noChangeArrowheads="1"/>
            </p:cNvSpPr>
            <p:nvPr/>
          </p:nvSpPr>
          <p:spPr bwMode="auto">
            <a:xfrm>
              <a:off x="12178" y="3250"/>
              <a:ext cx="10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i="1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09" name="Rectangle 199"/>
            <p:cNvSpPr>
              <a:spLocks noChangeArrowheads="1"/>
            </p:cNvSpPr>
            <p:nvPr/>
          </p:nvSpPr>
          <p:spPr bwMode="auto">
            <a:xfrm>
              <a:off x="9195" y="3687"/>
              <a:ext cx="10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10" name="Rectangle 200"/>
            <p:cNvSpPr>
              <a:spLocks noChangeArrowheads="1"/>
            </p:cNvSpPr>
            <p:nvPr/>
          </p:nvSpPr>
          <p:spPr bwMode="auto">
            <a:xfrm>
              <a:off x="9195" y="4127"/>
              <a:ext cx="4823" cy="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DRG 001 Craniotomy age &gt; 17 except for trauma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11" name="Rectangle 201"/>
            <p:cNvSpPr>
              <a:spLocks noChangeArrowheads="1"/>
            </p:cNvSpPr>
            <p:nvPr/>
          </p:nvSpPr>
          <p:spPr bwMode="auto">
            <a:xfrm>
              <a:off x="11260" y="4492"/>
              <a:ext cx="9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12" name="Rectangle 202"/>
            <p:cNvSpPr>
              <a:spLocks noChangeArrowheads="1"/>
            </p:cNvSpPr>
            <p:nvPr/>
          </p:nvSpPr>
          <p:spPr bwMode="auto">
            <a:xfrm>
              <a:off x="9157" y="4837"/>
              <a:ext cx="5007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6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DRG 167 Appendectomy w/o complicated principal diag w/o cc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13" name="Rectangle 203"/>
            <p:cNvSpPr>
              <a:spLocks noChangeArrowheads="1"/>
            </p:cNvSpPr>
            <p:nvPr/>
          </p:nvSpPr>
          <p:spPr bwMode="auto">
            <a:xfrm>
              <a:off x="12225" y="5160"/>
              <a:ext cx="10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14" name="Rectangle 204"/>
            <p:cNvSpPr>
              <a:spLocks noChangeArrowheads="1"/>
            </p:cNvSpPr>
            <p:nvPr/>
          </p:nvSpPr>
          <p:spPr bwMode="auto">
            <a:xfrm>
              <a:off x="9195" y="5607"/>
              <a:ext cx="707" cy="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35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…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15" name="Rectangle 205"/>
            <p:cNvSpPr>
              <a:spLocks noChangeArrowheads="1"/>
            </p:cNvSpPr>
            <p:nvPr/>
          </p:nvSpPr>
          <p:spPr bwMode="auto">
            <a:xfrm>
              <a:off x="9852" y="5832"/>
              <a:ext cx="124" cy="5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2200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16" name="Freeform 206"/>
            <p:cNvSpPr>
              <a:spLocks/>
            </p:cNvSpPr>
            <p:nvPr/>
          </p:nvSpPr>
          <p:spPr bwMode="auto">
            <a:xfrm>
              <a:off x="1824" y="7289"/>
              <a:ext cx="4858" cy="569"/>
            </a:xfrm>
            <a:custGeom>
              <a:avLst/>
              <a:gdLst>
                <a:gd name="T0" fmla="*/ 4858 w 4858"/>
                <a:gd name="T1" fmla="*/ 0 h 569"/>
                <a:gd name="T2" fmla="*/ 4855 w 4858"/>
                <a:gd name="T3" fmla="*/ 30 h 569"/>
                <a:gd name="T4" fmla="*/ 4851 w 4858"/>
                <a:gd name="T5" fmla="*/ 57 h 569"/>
                <a:gd name="T6" fmla="*/ 4840 w 4858"/>
                <a:gd name="T7" fmla="*/ 83 h 569"/>
                <a:gd name="T8" fmla="*/ 4826 w 4858"/>
                <a:gd name="T9" fmla="*/ 110 h 569"/>
                <a:gd name="T10" fmla="*/ 4790 w 4858"/>
                <a:gd name="T11" fmla="*/ 159 h 569"/>
                <a:gd name="T12" fmla="*/ 4740 w 4858"/>
                <a:gd name="T13" fmla="*/ 201 h 569"/>
                <a:gd name="T14" fmla="*/ 4682 w 4858"/>
                <a:gd name="T15" fmla="*/ 235 h 569"/>
                <a:gd name="T16" fmla="*/ 4614 w 4858"/>
                <a:gd name="T17" fmla="*/ 262 h 569"/>
                <a:gd name="T18" fmla="*/ 4538 w 4858"/>
                <a:gd name="T19" fmla="*/ 277 h 569"/>
                <a:gd name="T20" fmla="*/ 4455 w 4858"/>
                <a:gd name="T21" fmla="*/ 284 h 569"/>
                <a:gd name="T22" fmla="*/ 2836 w 4858"/>
                <a:gd name="T23" fmla="*/ 284 h 569"/>
                <a:gd name="T24" fmla="*/ 2753 w 4858"/>
                <a:gd name="T25" fmla="*/ 292 h 569"/>
                <a:gd name="T26" fmla="*/ 2677 w 4858"/>
                <a:gd name="T27" fmla="*/ 307 h 569"/>
                <a:gd name="T28" fmla="*/ 2609 w 4858"/>
                <a:gd name="T29" fmla="*/ 334 h 569"/>
                <a:gd name="T30" fmla="*/ 2548 w 4858"/>
                <a:gd name="T31" fmla="*/ 368 h 569"/>
                <a:gd name="T32" fmla="*/ 2497 w 4858"/>
                <a:gd name="T33" fmla="*/ 410 h 569"/>
                <a:gd name="T34" fmla="*/ 2461 w 4858"/>
                <a:gd name="T35" fmla="*/ 459 h 569"/>
                <a:gd name="T36" fmla="*/ 2447 w 4858"/>
                <a:gd name="T37" fmla="*/ 486 h 569"/>
                <a:gd name="T38" fmla="*/ 2436 w 4858"/>
                <a:gd name="T39" fmla="*/ 512 h 569"/>
                <a:gd name="T40" fmla="*/ 2433 w 4858"/>
                <a:gd name="T41" fmla="*/ 539 h 569"/>
                <a:gd name="T42" fmla="*/ 2429 w 4858"/>
                <a:gd name="T43" fmla="*/ 569 h 569"/>
                <a:gd name="T44" fmla="*/ 2425 w 4858"/>
                <a:gd name="T45" fmla="*/ 539 h 569"/>
                <a:gd name="T46" fmla="*/ 2422 w 4858"/>
                <a:gd name="T47" fmla="*/ 512 h 569"/>
                <a:gd name="T48" fmla="*/ 2411 w 4858"/>
                <a:gd name="T49" fmla="*/ 486 h 569"/>
                <a:gd name="T50" fmla="*/ 2397 w 4858"/>
                <a:gd name="T51" fmla="*/ 459 h 569"/>
                <a:gd name="T52" fmla="*/ 2361 w 4858"/>
                <a:gd name="T53" fmla="*/ 410 h 569"/>
                <a:gd name="T54" fmla="*/ 2310 w 4858"/>
                <a:gd name="T55" fmla="*/ 368 h 569"/>
                <a:gd name="T56" fmla="*/ 2253 w 4858"/>
                <a:gd name="T57" fmla="*/ 334 h 569"/>
                <a:gd name="T58" fmla="*/ 2184 w 4858"/>
                <a:gd name="T59" fmla="*/ 307 h 569"/>
                <a:gd name="T60" fmla="*/ 2109 w 4858"/>
                <a:gd name="T61" fmla="*/ 292 h 569"/>
                <a:gd name="T62" fmla="*/ 2026 w 4858"/>
                <a:gd name="T63" fmla="*/ 284 h 569"/>
                <a:gd name="T64" fmla="*/ 406 w 4858"/>
                <a:gd name="T65" fmla="*/ 284 h 569"/>
                <a:gd name="T66" fmla="*/ 324 w 4858"/>
                <a:gd name="T67" fmla="*/ 277 h 569"/>
                <a:gd name="T68" fmla="*/ 248 w 4858"/>
                <a:gd name="T69" fmla="*/ 262 h 569"/>
                <a:gd name="T70" fmla="*/ 180 w 4858"/>
                <a:gd name="T71" fmla="*/ 235 h 569"/>
                <a:gd name="T72" fmla="*/ 118 w 4858"/>
                <a:gd name="T73" fmla="*/ 201 h 569"/>
                <a:gd name="T74" fmla="*/ 68 w 4858"/>
                <a:gd name="T75" fmla="*/ 159 h 569"/>
                <a:gd name="T76" fmla="*/ 32 w 4858"/>
                <a:gd name="T77" fmla="*/ 110 h 569"/>
                <a:gd name="T78" fmla="*/ 18 w 4858"/>
                <a:gd name="T79" fmla="*/ 83 h 569"/>
                <a:gd name="T80" fmla="*/ 7 w 4858"/>
                <a:gd name="T81" fmla="*/ 57 h 569"/>
                <a:gd name="T82" fmla="*/ 3 w 4858"/>
                <a:gd name="T83" fmla="*/ 30 h 569"/>
                <a:gd name="T84" fmla="*/ 0 w 4858"/>
                <a:gd name="T85" fmla="*/ 0 h 56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858" h="569">
                  <a:moveTo>
                    <a:pt x="4858" y="0"/>
                  </a:moveTo>
                  <a:lnTo>
                    <a:pt x="4855" y="30"/>
                  </a:lnTo>
                  <a:lnTo>
                    <a:pt x="4851" y="57"/>
                  </a:lnTo>
                  <a:lnTo>
                    <a:pt x="4840" y="83"/>
                  </a:lnTo>
                  <a:lnTo>
                    <a:pt x="4826" y="110"/>
                  </a:lnTo>
                  <a:lnTo>
                    <a:pt x="4790" y="159"/>
                  </a:lnTo>
                  <a:lnTo>
                    <a:pt x="4740" y="201"/>
                  </a:lnTo>
                  <a:lnTo>
                    <a:pt x="4682" y="235"/>
                  </a:lnTo>
                  <a:lnTo>
                    <a:pt x="4614" y="262"/>
                  </a:lnTo>
                  <a:lnTo>
                    <a:pt x="4538" y="277"/>
                  </a:lnTo>
                  <a:lnTo>
                    <a:pt x="4455" y="284"/>
                  </a:lnTo>
                  <a:lnTo>
                    <a:pt x="2836" y="284"/>
                  </a:lnTo>
                  <a:lnTo>
                    <a:pt x="2753" y="292"/>
                  </a:lnTo>
                  <a:lnTo>
                    <a:pt x="2677" y="307"/>
                  </a:lnTo>
                  <a:lnTo>
                    <a:pt x="2609" y="334"/>
                  </a:lnTo>
                  <a:lnTo>
                    <a:pt x="2548" y="368"/>
                  </a:lnTo>
                  <a:lnTo>
                    <a:pt x="2497" y="410"/>
                  </a:lnTo>
                  <a:lnTo>
                    <a:pt x="2461" y="459"/>
                  </a:lnTo>
                  <a:lnTo>
                    <a:pt x="2447" y="486"/>
                  </a:lnTo>
                  <a:lnTo>
                    <a:pt x="2436" y="512"/>
                  </a:lnTo>
                  <a:lnTo>
                    <a:pt x="2433" y="539"/>
                  </a:lnTo>
                  <a:lnTo>
                    <a:pt x="2429" y="569"/>
                  </a:lnTo>
                  <a:lnTo>
                    <a:pt x="2425" y="539"/>
                  </a:lnTo>
                  <a:lnTo>
                    <a:pt x="2422" y="512"/>
                  </a:lnTo>
                  <a:lnTo>
                    <a:pt x="2411" y="486"/>
                  </a:lnTo>
                  <a:lnTo>
                    <a:pt x="2397" y="459"/>
                  </a:lnTo>
                  <a:lnTo>
                    <a:pt x="2361" y="410"/>
                  </a:lnTo>
                  <a:lnTo>
                    <a:pt x="2310" y="368"/>
                  </a:lnTo>
                  <a:lnTo>
                    <a:pt x="2253" y="334"/>
                  </a:lnTo>
                  <a:lnTo>
                    <a:pt x="2184" y="307"/>
                  </a:lnTo>
                  <a:lnTo>
                    <a:pt x="2109" y="292"/>
                  </a:lnTo>
                  <a:lnTo>
                    <a:pt x="2026" y="284"/>
                  </a:lnTo>
                  <a:lnTo>
                    <a:pt x="406" y="284"/>
                  </a:lnTo>
                  <a:lnTo>
                    <a:pt x="324" y="277"/>
                  </a:lnTo>
                  <a:lnTo>
                    <a:pt x="248" y="262"/>
                  </a:lnTo>
                  <a:lnTo>
                    <a:pt x="180" y="235"/>
                  </a:lnTo>
                  <a:lnTo>
                    <a:pt x="118" y="201"/>
                  </a:lnTo>
                  <a:lnTo>
                    <a:pt x="68" y="159"/>
                  </a:lnTo>
                  <a:lnTo>
                    <a:pt x="32" y="110"/>
                  </a:lnTo>
                  <a:lnTo>
                    <a:pt x="18" y="83"/>
                  </a:lnTo>
                  <a:lnTo>
                    <a:pt x="7" y="57"/>
                  </a:lnTo>
                  <a:lnTo>
                    <a:pt x="3" y="3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BA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17" name="Freeform 207"/>
            <p:cNvSpPr>
              <a:spLocks/>
            </p:cNvSpPr>
            <p:nvPr/>
          </p:nvSpPr>
          <p:spPr bwMode="auto">
            <a:xfrm>
              <a:off x="7431" y="7289"/>
              <a:ext cx="5593" cy="569"/>
            </a:xfrm>
            <a:custGeom>
              <a:avLst/>
              <a:gdLst>
                <a:gd name="T0" fmla="*/ 5593 w 5593"/>
                <a:gd name="T1" fmla="*/ 0 h 569"/>
                <a:gd name="T2" fmla="*/ 5589 w 5593"/>
                <a:gd name="T3" fmla="*/ 30 h 569"/>
                <a:gd name="T4" fmla="*/ 5582 w 5593"/>
                <a:gd name="T5" fmla="*/ 57 h 569"/>
                <a:gd name="T6" fmla="*/ 5571 w 5593"/>
                <a:gd name="T7" fmla="*/ 83 h 569"/>
                <a:gd name="T8" fmla="*/ 5557 w 5593"/>
                <a:gd name="T9" fmla="*/ 110 h 569"/>
                <a:gd name="T10" fmla="*/ 5535 w 5593"/>
                <a:gd name="T11" fmla="*/ 136 h 569"/>
                <a:gd name="T12" fmla="*/ 5514 w 5593"/>
                <a:gd name="T13" fmla="*/ 159 h 569"/>
                <a:gd name="T14" fmla="*/ 5456 w 5593"/>
                <a:gd name="T15" fmla="*/ 201 h 569"/>
                <a:gd name="T16" fmla="*/ 5388 w 5593"/>
                <a:gd name="T17" fmla="*/ 235 h 569"/>
                <a:gd name="T18" fmla="*/ 5308 w 5593"/>
                <a:gd name="T19" fmla="*/ 262 h 569"/>
                <a:gd name="T20" fmla="*/ 5222 w 5593"/>
                <a:gd name="T21" fmla="*/ 277 h 569"/>
                <a:gd name="T22" fmla="*/ 5129 w 5593"/>
                <a:gd name="T23" fmla="*/ 284 h 569"/>
                <a:gd name="T24" fmla="*/ 3264 w 5593"/>
                <a:gd name="T25" fmla="*/ 284 h 569"/>
                <a:gd name="T26" fmla="*/ 3171 w 5593"/>
                <a:gd name="T27" fmla="*/ 292 h 569"/>
                <a:gd name="T28" fmla="*/ 3081 w 5593"/>
                <a:gd name="T29" fmla="*/ 307 h 569"/>
                <a:gd name="T30" fmla="*/ 3001 w 5593"/>
                <a:gd name="T31" fmla="*/ 334 h 569"/>
                <a:gd name="T32" fmla="*/ 2933 w 5593"/>
                <a:gd name="T33" fmla="*/ 368 h 569"/>
                <a:gd name="T34" fmla="*/ 2876 w 5593"/>
                <a:gd name="T35" fmla="*/ 410 h 569"/>
                <a:gd name="T36" fmla="*/ 2854 w 5593"/>
                <a:gd name="T37" fmla="*/ 432 h 569"/>
                <a:gd name="T38" fmla="*/ 2832 w 5593"/>
                <a:gd name="T39" fmla="*/ 459 h 569"/>
                <a:gd name="T40" fmla="*/ 2818 w 5593"/>
                <a:gd name="T41" fmla="*/ 486 h 569"/>
                <a:gd name="T42" fmla="*/ 2807 w 5593"/>
                <a:gd name="T43" fmla="*/ 512 h 569"/>
                <a:gd name="T44" fmla="*/ 2800 w 5593"/>
                <a:gd name="T45" fmla="*/ 539 h 569"/>
                <a:gd name="T46" fmla="*/ 2796 w 5593"/>
                <a:gd name="T47" fmla="*/ 569 h 569"/>
                <a:gd name="T48" fmla="*/ 2793 w 5593"/>
                <a:gd name="T49" fmla="*/ 539 h 569"/>
                <a:gd name="T50" fmla="*/ 2786 w 5593"/>
                <a:gd name="T51" fmla="*/ 512 h 569"/>
                <a:gd name="T52" fmla="*/ 2775 w 5593"/>
                <a:gd name="T53" fmla="*/ 486 h 569"/>
                <a:gd name="T54" fmla="*/ 2760 w 5593"/>
                <a:gd name="T55" fmla="*/ 459 h 569"/>
                <a:gd name="T56" fmla="*/ 2739 w 5593"/>
                <a:gd name="T57" fmla="*/ 432 h 569"/>
                <a:gd name="T58" fmla="*/ 2717 w 5593"/>
                <a:gd name="T59" fmla="*/ 410 h 569"/>
                <a:gd name="T60" fmla="*/ 2660 w 5593"/>
                <a:gd name="T61" fmla="*/ 368 h 569"/>
                <a:gd name="T62" fmla="*/ 2591 w 5593"/>
                <a:gd name="T63" fmla="*/ 334 h 569"/>
                <a:gd name="T64" fmla="*/ 2512 w 5593"/>
                <a:gd name="T65" fmla="*/ 307 h 569"/>
                <a:gd name="T66" fmla="*/ 2426 w 5593"/>
                <a:gd name="T67" fmla="*/ 292 h 569"/>
                <a:gd name="T68" fmla="*/ 2332 w 5593"/>
                <a:gd name="T69" fmla="*/ 284 h 569"/>
                <a:gd name="T70" fmla="*/ 464 w 5593"/>
                <a:gd name="T71" fmla="*/ 284 h 569"/>
                <a:gd name="T72" fmla="*/ 371 w 5593"/>
                <a:gd name="T73" fmla="*/ 277 h 569"/>
                <a:gd name="T74" fmla="*/ 284 w 5593"/>
                <a:gd name="T75" fmla="*/ 262 h 569"/>
                <a:gd name="T76" fmla="*/ 205 w 5593"/>
                <a:gd name="T77" fmla="*/ 235 h 569"/>
                <a:gd name="T78" fmla="*/ 137 w 5593"/>
                <a:gd name="T79" fmla="*/ 201 h 569"/>
                <a:gd name="T80" fmla="*/ 79 w 5593"/>
                <a:gd name="T81" fmla="*/ 159 h 569"/>
                <a:gd name="T82" fmla="*/ 58 w 5593"/>
                <a:gd name="T83" fmla="*/ 136 h 569"/>
                <a:gd name="T84" fmla="*/ 36 w 5593"/>
                <a:gd name="T85" fmla="*/ 110 h 569"/>
                <a:gd name="T86" fmla="*/ 22 w 5593"/>
                <a:gd name="T87" fmla="*/ 83 h 569"/>
                <a:gd name="T88" fmla="*/ 11 w 5593"/>
                <a:gd name="T89" fmla="*/ 57 h 569"/>
                <a:gd name="T90" fmla="*/ 4 w 5593"/>
                <a:gd name="T91" fmla="*/ 30 h 569"/>
                <a:gd name="T92" fmla="*/ 0 w 5593"/>
                <a:gd name="T93" fmla="*/ 0 h 569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593" h="569">
                  <a:moveTo>
                    <a:pt x="5593" y="0"/>
                  </a:moveTo>
                  <a:lnTo>
                    <a:pt x="5589" y="30"/>
                  </a:lnTo>
                  <a:lnTo>
                    <a:pt x="5582" y="57"/>
                  </a:lnTo>
                  <a:lnTo>
                    <a:pt x="5571" y="83"/>
                  </a:lnTo>
                  <a:lnTo>
                    <a:pt x="5557" y="110"/>
                  </a:lnTo>
                  <a:lnTo>
                    <a:pt x="5535" y="136"/>
                  </a:lnTo>
                  <a:lnTo>
                    <a:pt x="5514" y="159"/>
                  </a:lnTo>
                  <a:lnTo>
                    <a:pt x="5456" y="201"/>
                  </a:lnTo>
                  <a:lnTo>
                    <a:pt x="5388" y="235"/>
                  </a:lnTo>
                  <a:lnTo>
                    <a:pt x="5308" y="262"/>
                  </a:lnTo>
                  <a:lnTo>
                    <a:pt x="5222" y="277"/>
                  </a:lnTo>
                  <a:lnTo>
                    <a:pt x="5129" y="284"/>
                  </a:lnTo>
                  <a:lnTo>
                    <a:pt x="3264" y="284"/>
                  </a:lnTo>
                  <a:lnTo>
                    <a:pt x="3171" y="292"/>
                  </a:lnTo>
                  <a:lnTo>
                    <a:pt x="3081" y="307"/>
                  </a:lnTo>
                  <a:lnTo>
                    <a:pt x="3001" y="334"/>
                  </a:lnTo>
                  <a:lnTo>
                    <a:pt x="2933" y="368"/>
                  </a:lnTo>
                  <a:lnTo>
                    <a:pt x="2876" y="410"/>
                  </a:lnTo>
                  <a:lnTo>
                    <a:pt x="2854" y="432"/>
                  </a:lnTo>
                  <a:lnTo>
                    <a:pt x="2832" y="459"/>
                  </a:lnTo>
                  <a:lnTo>
                    <a:pt x="2818" y="486"/>
                  </a:lnTo>
                  <a:lnTo>
                    <a:pt x="2807" y="512"/>
                  </a:lnTo>
                  <a:lnTo>
                    <a:pt x="2800" y="539"/>
                  </a:lnTo>
                  <a:lnTo>
                    <a:pt x="2796" y="569"/>
                  </a:lnTo>
                  <a:lnTo>
                    <a:pt x="2793" y="539"/>
                  </a:lnTo>
                  <a:lnTo>
                    <a:pt x="2786" y="512"/>
                  </a:lnTo>
                  <a:lnTo>
                    <a:pt x="2775" y="486"/>
                  </a:lnTo>
                  <a:lnTo>
                    <a:pt x="2760" y="459"/>
                  </a:lnTo>
                  <a:lnTo>
                    <a:pt x="2739" y="432"/>
                  </a:lnTo>
                  <a:lnTo>
                    <a:pt x="2717" y="410"/>
                  </a:lnTo>
                  <a:lnTo>
                    <a:pt x="2660" y="368"/>
                  </a:lnTo>
                  <a:lnTo>
                    <a:pt x="2591" y="334"/>
                  </a:lnTo>
                  <a:lnTo>
                    <a:pt x="2512" y="307"/>
                  </a:lnTo>
                  <a:lnTo>
                    <a:pt x="2426" y="292"/>
                  </a:lnTo>
                  <a:lnTo>
                    <a:pt x="2332" y="284"/>
                  </a:lnTo>
                  <a:lnTo>
                    <a:pt x="464" y="284"/>
                  </a:lnTo>
                  <a:lnTo>
                    <a:pt x="371" y="277"/>
                  </a:lnTo>
                  <a:lnTo>
                    <a:pt x="284" y="262"/>
                  </a:lnTo>
                  <a:lnTo>
                    <a:pt x="205" y="235"/>
                  </a:lnTo>
                  <a:lnTo>
                    <a:pt x="137" y="201"/>
                  </a:lnTo>
                  <a:lnTo>
                    <a:pt x="79" y="159"/>
                  </a:lnTo>
                  <a:lnTo>
                    <a:pt x="58" y="136"/>
                  </a:lnTo>
                  <a:lnTo>
                    <a:pt x="36" y="110"/>
                  </a:lnTo>
                  <a:lnTo>
                    <a:pt x="22" y="83"/>
                  </a:lnTo>
                  <a:lnTo>
                    <a:pt x="11" y="57"/>
                  </a:lnTo>
                  <a:lnTo>
                    <a:pt x="4" y="3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BA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18" name="Rectangle 208"/>
            <p:cNvSpPr>
              <a:spLocks noChangeArrowheads="1"/>
            </p:cNvSpPr>
            <p:nvPr/>
          </p:nvSpPr>
          <p:spPr bwMode="auto">
            <a:xfrm>
              <a:off x="1691" y="7691"/>
              <a:ext cx="5132" cy="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19" name="Rectangle 209"/>
            <p:cNvSpPr>
              <a:spLocks noChangeArrowheads="1"/>
            </p:cNvSpPr>
            <p:nvPr/>
          </p:nvSpPr>
          <p:spPr bwMode="auto">
            <a:xfrm>
              <a:off x="1994" y="7936"/>
              <a:ext cx="4898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i="1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Service production efficiency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20" name="Rectangle 210"/>
            <p:cNvSpPr>
              <a:spLocks noChangeArrowheads="1"/>
            </p:cNvSpPr>
            <p:nvPr/>
          </p:nvSpPr>
          <p:spPr bwMode="auto">
            <a:xfrm>
              <a:off x="6340" y="7817"/>
              <a:ext cx="10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i="1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21" name="Rectangle 211"/>
            <p:cNvSpPr>
              <a:spLocks noChangeArrowheads="1"/>
            </p:cNvSpPr>
            <p:nvPr/>
          </p:nvSpPr>
          <p:spPr bwMode="auto">
            <a:xfrm>
              <a:off x="7276" y="7691"/>
              <a:ext cx="5672" cy="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22" name="Rectangle 212"/>
            <p:cNvSpPr>
              <a:spLocks noChangeArrowheads="1"/>
            </p:cNvSpPr>
            <p:nvPr/>
          </p:nvSpPr>
          <p:spPr bwMode="auto">
            <a:xfrm>
              <a:off x="8204" y="7968"/>
              <a:ext cx="474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i="1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Patient treatment efficiency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45123" name="Rectangle 213"/>
            <p:cNvSpPr>
              <a:spLocks noChangeArrowheads="1"/>
            </p:cNvSpPr>
            <p:nvPr/>
          </p:nvSpPr>
          <p:spPr bwMode="auto">
            <a:xfrm>
              <a:off x="12380" y="7817"/>
              <a:ext cx="106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GB" altLang="en-US" sz="1900" i="1">
                  <a:solidFill>
                    <a:srgbClr val="000000"/>
                  </a:solidFill>
                  <a:latin typeface="Arial Unicode MS" charset="0"/>
                  <a:ea typeface="Arial Unicode MS" charset="0"/>
                  <a:cs typeface="Arial Unicode MS" charset="0"/>
                </a:rPr>
                <a:t> </a:t>
              </a:r>
              <a:endParaRPr lang="en-GB" altLang="en-US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39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163" y="42863"/>
            <a:ext cx="7056863" cy="121920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DRG’s for actual reimbursement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4163" y="1824484"/>
            <a:ext cx="8699924" cy="4031873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charset="2"/>
              <a:buChar char="§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ea typeface="Arial Unicode MS" charset="0"/>
                <a:cs typeface="Arial Unicode MS" charset="0"/>
              </a:rPr>
              <a:t>Short and long stay adjustments</a:t>
            </a:r>
          </a:p>
          <a:p>
            <a:pPr marL="342900" indent="-342900">
              <a:buClr>
                <a:srgbClr val="FF0000"/>
              </a:buClr>
              <a:buFont typeface="Wingdings" charset="2"/>
              <a:buChar char="§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ea typeface="Arial Unicode MS" charset="0"/>
                <a:cs typeface="Arial Unicode MS" charset="0"/>
              </a:rPr>
              <a:t>Exemptions based on clinical characteristics e.g. psychiatric care</a:t>
            </a:r>
          </a:p>
          <a:p>
            <a:pPr marL="342900" indent="-342900">
              <a:buClr>
                <a:srgbClr val="FF0000"/>
              </a:buClr>
              <a:buFont typeface="Wingdings" charset="2"/>
              <a:buChar char="§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ea typeface="Arial Unicode MS" charset="0"/>
                <a:cs typeface="Arial Unicode MS" charset="0"/>
              </a:rPr>
              <a:t>Additional payments e.g. high cost drugs, ICU, dialysis</a:t>
            </a:r>
          </a:p>
          <a:p>
            <a:pPr marL="342900" indent="-342900">
              <a:buClr>
                <a:srgbClr val="FF0000"/>
              </a:buClr>
              <a:buFont typeface="Wingdings" charset="2"/>
              <a:buChar char="§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ea typeface="Arial Unicode MS" charset="0"/>
                <a:cs typeface="Arial Unicode MS" charset="0"/>
              </a:rPr>
              <a:t>Quality adjustments e.g. no extra payment for readmissions, quality deductions or bonuses</a:t>
            </a:r>
          </a:p>
          <a:p>
            <a:pPr marL="342900" indent="-342900">
              <a:buClr>
                <a:srgbClr val="FF0000"/>
              </a:buClr>
              <a:buFont typeface="Wingdings" charset="2"/>
              <a:buChar char="§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ea typeface="Arial Unicode MS" charset="0"/>
                <a:cs typeface="Arial Unicode MS" charset="0"/>
              </a:rPr>
              <a:t>Volume ceilings 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7122601" y="242888"/>
            <a:ext cx="1807087" cy="1832529"/>
            <a:chOff x="6869782" y="3387588"/>
            <a:chExt cx="2131343" cy="2039595"/>
          </a:xfrm>
        </p:grpSpPr>
        <p:sp>
          <p:nvSpPr>
            <p:cNvPr id="23" name="Abgerundetes Rechteck 7"/>
            <p:cNvSpPr/>
            <p:nvPr/>
          </p:nvSpPr>
          <p:spPr bwMode="auto">
            <a:xfrm>
              <a:off x="6869782" y="3387588"/>
              <a:ext cx="1953112" cy="995326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900" b="1" dirty="0">
                  <a:latin typeface="Arial Unicode MS" charset="0"/>
                  <a:ea typeface="Arial Unicode MS" charset="0"/>
                  <a:cs typeface="Arial Unicode MS" charset="0"/>
                </a:rPr>
                <a:t>Actual reimbursement </a:t>
              </a:r>
            </a:p>
          </p:txBody>
        </p:sp>
        <p:sp>
          <p:nvSpPr>
            <p:cNvPr id="24" name="Abgerundetes Rechteck 14"/>
            <p:cNvSpPr/>
            <p:nvPr/>
          </p:nvSpPr>
          <p:spPr bwMode="auto">
            <a:xfrm>
              <a:off x="7343208" y="4099319"/>
              <a:ext cx="1657917" cy="1327864"/>
            </a:xfrm>
            <a:prstGeom prst="roundRect">
              <a:avLst>
                <a:gd name="adj" fmla="val 10000"/>
              </a:avLst>
            </a:prstGeom>
            <a:ln>
              <a:solidFill>
                <a:srgbClr val="00BAFF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Volume limits 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Outliers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High cost cases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Quality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Innovations</a:t>
              </a:r>
            </a:p>
            <a:p>
              <a:pPr marL="57150" lvl="1" indent="-57150" defTabSz="4889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GB" sz="900" dirty="0">
                  <a:latin typeface="Arial Unicode MS" charset="0"/>
                  <a:ea typeface="Arial Unicode MS" charset="0"/>
                  <a:cs typeface="Arial Unicode MS" charset="0"/>
                </a:rPr>
                <a:t> Negotiations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900" dirty="0">
                <a:latin typeface="Arial Unicode MS" charset="0"/>
                <a:ea typeface="Arial Unicode MS" charset="0"/>
                <a:cs typeface="Arial Unicode MS" charset="0"/>
              </a:endParaRPr>
            </a:p>
          </p:txBody>
        </p:sp>
        <p:sp>
          <p:nvSpPr>
            <p:cNvPr id="25" name="Ellipse 24"/>
            <p:cNvSpPr/>
            <p:nvPr/>
          </p:nvSpPr>
          <p:spPr>
            <a:xfrm>
              <a:off x="8347612" y="3484558"/>
              <a:ext cx="356462" cy="351292"/>
            </a:xfrm>
            <a:prstGeom prst="ellipse">
              <a:avLst/>
            </a:prstGeom>
            <a:solidFill>
              <a:srgbClr val="00BA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900" dirty="0">
                  <a:latin typeface="Arial Unicode MS" charset="0"/>
                  <a:ea typeface="Arial Unicode MS" charset="0"/>
                  <a:cs typeface="Arial Unicode MS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712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896" y="274636"/>
            <a:ext cx="9005104" cy="12184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Rationale of </a:t>
            </a:r>
            <a:r>
              <a:rPr lang="en-US" b="1" dirty="0" smtClean="0">
                <a:latin typeface="+mn-lt"/>
              </a:rPr>
              <a:t>using different </a:t>
            </a:r>
            <a:r>
              <a:rPr lang="en-US" b="1" dirty="0">
                <a:latin typeface="+mn-lt"/>
              </a:rPr>
              <a:t>payment mechanisms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1585912"/>
            <a:ext cx="8631382" cy="5272088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GB" sz="3400" dirty="0" smtClean="0"/>
              <a:t> The </a:t>
            </a:r>
            <a:r>
              <a:rPr lang="en-GB" sz="3400" u="sng" dirty="0"/>
              <a:t>relationship between purchaser and provider </a:t>
            </a:r>
            <a:r>
              <a:rPr lang="en-GB" sz="3400" dirty="0"/>
              <a:t>is compound</a:t>
            </a:r>
          </a:p>
          <a:p>
            <a:pPr lvl="2">
              <a:buClr>
                <a:srgbClr val="FF0000"/>
              </a:buClr>
              <a:buFont typeface="Wingdings" charset="2"/>
              <a:buChar char="§"/>
            </a:pPr>
            <a:r>
              <a:rPr lang="en-GB" sz="1800" dirty="0"/>
              <a:t>information asymmetry</a:t>
            </a:r>
          </a:p>
          <a:p>
            <a:pPr lvl="2">
              <a:buClr>
                <a:srgbClr val="FF0000"/>
              </a:buClr>
              <a:buFont typeface="Wingdings" charset="2"/>
              <a:buChar char="§"/>
            </a:pPr>
            <a:r>
              <a:rPr lang="en-GB" sz="1800" dirty="0"/>
              <a:t>conflicting interests</a:t>
            </a:r>
          </a:p>
          <a:p>
            <a:pPr lvl="2">
              <a:buClr>
                <a:srgbClr val="FF0000"/>
              </a:buClr>
              <a:buFont typeface="Wingdings" charset="2"/>
              <a:buChar char="§"/>
            </a:pPr>
            <a:r>
              <a:rPr lang="en-GB" sz="1800" dirty="0"/>
              <a:t>outcome uncertainty 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GB" sz="3400" b="1" dirty="0" smtClean="0"/>
              <a:t> </a:t>
            </a:r>
            <a:r>
              <a:rPr lang="en-GB" sz="3400" u="sng" dirty="0" smtClean="0"/>
              <a:t>Incentives </a:t>
            </a:r>
            <a:r>
              <a:rPr lang="en-GB" sz="3400" u="sng" dirty="0"/>
              <a:t>aim to alter providers behaviour </a:t>
            </a:r>
            <a:r>
              <a:rPr lang="en-GB" sz="3400" dirty="0"/>
              <a:t>in towards desired objectives to promote improvements in quality, access, efficiency and to ensure cost containment</a:t>
            </a:r>
          </a:p>
          <a:p>
            <a:pPr lvl="2">
              <a:buClr>
                <a:srgbClr val="FF0000"/>
              </a:buClr>
              <a:buFont typeface="Wingdings" charset="2"/>
              <a:buChar char="§"/>
            </a:pPr>
            <a:r>
              <a:rPr lang="en-GB" sz="2000" dirty="0" smtClean="0"/>
              <a:t> Incentives </a:t>
            </a:r>
            <a:r>
              <a:rPr lang="en-GB" sz="2000" dirty="0"/>
              <a:t>could be </a:t>
            </a:r>
            <a:r>
              <a:rPr lang="en-GB" sz="2000" u="sng" dirty="0"/>
              <a:t>financial and nonfinancial</a:t>
            </a:r>
          </a:p>
          <a:p>
            <a:pPr lvl="2">
              <a:buClr>
                <a:srgbClr val="FF0000"/>
              </a:buClr>
              <a:buFont typeface="Wingdings" charset="2"/>
              <a:buChar char="§"/>
            </a:pPr>
            <a:r>
              <a:rPr lang="en-GB" sz="2000" dirty="0" smtClean="0"/>
              <a:t> Impact </a:t>
            </a:r>
            <a:r>
              <a:rPr lang="en-GB" sz="2000" dirty="0"/>
              <a:t>of the incentives depends on their </a:t>
            </a:r>
            <a:r>
              <a:rPr lang="en-GB" sz="2000" u="sng" dirty="0"/>
              <a:t>size, design and delivery</a:t>
            </a:r>
          </a:p>
        </p:txBody>
      </p:sp>
    </p:spTree>
    <p:extLst>
      <p:ext uri="{BB962C8B-B14F-4D97-AF65-F5344CB8AC3E}">
        <p14:creationId xmlns:p14="http://schemas.microsoft.com/office/powerpoint/2010/main" val="123335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428" y="0"/>
            <a:ext cx="7543800" cy="89490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+mn-lt"/>
              </a:rPr>
              <a:t>Experiences with DRG’s in Pacific Asia</a:t>
            </a:r>
            <a:endParaRPr lang="en-US" sz="3600" b="1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28" y="1057275"/>
            <a:ext cx="7188272" cy="5170157"/>
          </a:xfrm>
        </p:spPr>
      </p:pic>
      <p:sp>
        <p:nvSpPr>
          <p:cNvPr id="5" name="Rectangle 4"/>
          <p:cNvSpPr/>
          <p:nvPr/>
        </p:nvSpPr>
        <p:spPr>
          <a:xfrm>
            <a:off x="128845" y="6419586"/>
            <a:ext cx="852470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85000"/>
                  </a:schemeClr>
                </a:solidFill>
              </a:rPr>
              <a:t>Source: http</a:t>
            </a:r>
            <a:r>
              <a:rPr lang="en-US" sz="1400" i="1" dirty="0">
                <a:solidFill>
                  <a:schemeClr val="bg1">
                    <a:lumMod val="85000"/>
                  </a:schemeClr>
                </a:solidFill>
              </a:rPr>
              <a:t>://www.wpro.who.int/asia_pacific_observatory/country_comparative_studies/who_apo_drg.pdf </a:t>
            </a:r>
          </a:p>
        </p:txBody>
      </p:sp>
    </p:spTree>
    <p:extLst>
      <p:ext uri="{BB962C8B-B14F-4D97-AF65-F5344CB8AC3E}">
        <p14:creationId xmlns:p14="http://schemas.microsoft.com/office/powerpoint/2010/main" val="46875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177" y="-11519"/>
            <a:ext cx="8283898" cy="1450757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+mn-lt"/>
              </a:rPr>
              <a:t>Features of DRG systems: evidence from 29 low and middle income countries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590" y="1439238"/>
            <a:ext cx="8985410" cy="4832975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200" dirty="0" smtClean="0"/>
              <a:t> In many countries, DRG-based payments applied to both </a:t>
            </a:r>
            <a:r>
              <a:rPr lang="en-US" sz="2200" u="sng" dirty="0" smtClean="0"/>
              <a:t>public and private sector </a:t>
            </a:r>
            <a:r>
              <a:rPr lang="en-US" sz="2200" dirty="0" smtClean="0"/>
              <a:t>providers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200" dirty="0" smtClean="0"/>
              <a:t> Hospitals need a certain degree of </a:t>
            </a:r>
            <a:r>
              <a:rPr lang="en-US" sz="2200" u="sng" dirty="0" smtClean="0"/>
              <a:t>autonomy</a:t>
            </a:r>
            <a:r>
              <a:rPr lang="en-US" sz="2200" dirty="0" smtClean="0"/>
              <a:t> in management and spending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200" dirty="0" smtClean="0"/>
              <a:t> All countries for which information was available had a </a:t>
            </a:r>
            <a:r>
              <a:rPr lang="en-US" sz="2200" u="sng" dirty="0" smtClean="0"/>
              <a:t>budget ceiling</a:t>
            </a:r>
            <a:r>
              <a:rPr lang="en-US" sz="2200" dirty="0" smtClean="0"/>
              <a:t> in place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200" dirty="0" smtClean="0"/>
              <a:t> Most of the countries used </a:t>
            </a:r>
            <a:r>
              <a:rPr lang="en-US" sz="2200" u="sng" dirty="0" smtClean="0"/>
              <a:t>500–800 DRG case groups </a:t>
            </a:r>
            <a:r>
              <a:rPr lang="en-US" sz="2200" dirty="0" smtClean="0"/>
              <a:t>(which is consistent with OECD countries)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200" dirty="0" smtClean="0"/>
              <a:t> The </a:t>
            </a:r>
            <a:r>
              <a:rPr lang="en-US" sz="2200" u="sng" dirty="0" smtClean="0"/>
              <a:t>base rate value </a:t>
            </a:r>
            <a:r>
              <a:rPr lang="en-US" sz="2200" dirty="0" smtClean="0"/>
              <a:t>was ultimately a reflection of the overall amount of funding available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200" dirty="0" smtClean="0"/>
              <a:t> Most countries had </a:t>
            </a:r>
            <a:r>
              <a:rPr lang="en-US" sz="2200" u="sng" dirty="0" smtClean="0"/>
              <a:t>adjusted cost weights </a:t>
            </a:r>
            <a:r>
              <a:rPr lang="en-US" sz="2200" dirty="0" smtClean="0"/>
              <a:t>in some way to their country context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200" dirty="0" smtClean="0"/>
              <a:t> The lack of </a:t>
            </a:r>
            <a:r>
              <a:rPr lang="en-US" sz="2200" u="sng" dirty="0" smtClean="0"/>
              <a:t>standardized data generation and coding procedures </a:t>
            </a:r>
            <a:r>
              <a:rPr lang="en-US" sz="2200" dirty="0" smtClean="0"/>
              <a:t>had slowed down the introduction of DRGs</a:t>
            </a:r>
            <a:endParaRPr lang="en-US" sz="2200" dirty="0"/>
          </a:p>
        </p:txBody>
      </p:sp>
      <p:sp>
        <p:nvSpPr>
          <p:cNvPr id="4" name="Rectangle 3"/>
          <p:cNvSpPr/>
          <p:nvPr/>
        </p:nvSpPr>
        <p:spPr>
          <a:xfrm>
            <a:off x="158590" y="6424910"/>
            <a:ext cx="88725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smtClean="0">
                <a:solidFill>
                  <a:schemeClr val="bg1">
                    <a:lumMod val="75000"/>
                  </a:schemeClr>
                </a:solidFill>
              </a:rPr>
              <a:t>Source: Bull </a:t>
            </a:r>
            <a:r>
              <a:rPr lang="en-US" sz="1400" i="1" dirty="0">
                <a:solidFill>
                  <a:schemeClr val="bg1">
                    <a:lumMod val="75000"/>
                  </a:schemeClr>
                </a:solidFill>
              </a:rPr>
              <a:t>World Health Organ 2013;91:746–756A | </a:t>
            </a:r>
            <a:r>
              <a:rPr lang="en-US" sz="1400" i="1" dirty="0" err="1">
                <a:solidFill>
                  <a:schemeClr val="bg1">
                    <a:lumMod val="75000"/>
                  </a:schemeClr>
                </a:solidFill>
              </a:rPr>
              <a:t>doi</a:t>
            </a:r>
            <a:r>
              <a:rPr lang="en-US" sz="1400" i="1" dirty="0">
                <a:solidFill>
                  <a:schemeClr val="bg1">
                    <a:lumMod val="75000"/>
                  </a:schemeClr>
                </a:solidFill>
              </a:rPr>
              <a:t>: http://</a:t>
            </a:r>
            <a:r>
              <a:rPr lang="en-US" sz="1400" i="1" dirty="0" err="1">
                <a:solidFill>
                  <a:schemeClr val="bg1">
                    <a:lumMod val="75000"/>
                  </a:schemeClr>
                </a:solidFill>
              </a:rPr>
              <a:t>dx.doi.org</a:t>
            </a:r>
            <a:r>
              <a:rPr lang="en-US" sz="1400" i="1" dirty="0">
                <a:solidFill>
                  <a:schemeClr val="bg1">
                    <a:lumMod val="75000"/>
                  </a:schemeClr>
                </a:solidFill>
              </a:rPr>
              <a:t>/10.2471/BLT.12.115931</a:t>
            </a:r>
            <a:endParaRPr lang="en-US" sz="1400" i="1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8226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410" y="176220"/>
            <a:ext cx="7543800" cy="1450757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Impact of DRG: summarizing global evidence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410" y="1626977"/>
            <a:ext cx="8510415" cy="4976335"/>
          </a:xfrm>
        </p:spPr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dirty="0" smtClean="0"/>
              <a:t> </a:t>
            </a:r>
            <a:r>
              <a:rPr lang="en-US" sz="2400" u="sng" dirty="0" smtClean="0"/>
              <a:t>Length of stay </a:t>
            </a:r>
            <a:r>
              <a:rPr lang="en-US" sz="2400" dirty="0" smtClean="0"/>
              <a:t>tends </a:t>
            </a:r>
            <a:r>
              <a:rPr lang="en-US" sz="2400" dirty="0"/>
              <a:t>to decrease, in particular during the initial period following the introduction of a DRG </a:t>
            </a:r>
            <a:r>
              <a:rPr lang="en-US" sz="2400" dirty="0" smtClean="0"/>
              <a:t>system</a:t>
            </a:r>
            <a:endParaRPr lang="en-US" sz="2400" dirty="0"/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400" dirty="0" smtClean="0"/>
              <a:t> </a:t>
            </a:r>
            <a:r>
              <a:rPr lang="en-US" sz="2400" u="sng" dirty="0" smtClean="0"/>
              <a:t>Volume </a:t>
            </a:r>
            <a:r>
              <a:rPr lang="en-US" sz="2400" u="sng" dirty="0"/>
              <a:t>of hospitalizations </a:t>
            </a:r>
            <a:r>
              <a:rPr lang="en-US" sz="2400" dirty="0"/>
              <a:t>tends to increase in countries that use DRGs to set hospital budgets, while it tends to decrease in countries that shifted from a cost-based reimbursement system to a DRG-based </a:t>
            </a:r>
            <a:r>
              <a:rPr lang="en-US" sz="2400" dirty="0" smtClean="0"/>
              <a:t>payment</a:t>
            </a:r>
            <a:endParaRPr lang="en-US" sz="2400" dirty="0"/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400" dirty="0" smtClean="0"/>
              <a:t> Evidence </a:t>
            </a:r>
            <a:r>
              <a:rPr lang="en-US" sz="2400" dirty="0"/>
              <a:t>regarding </a:t>
            </a:r>
            <a:r>
              <a:rPr lang="en-US" sz="2400" u="sng" dirty="0"/>
              <a:t>technical </a:t>
            </a:r>
            <a:r>
              <a:rPr lang="en-US" sz="2400" u="sng" dirty="0" smtClean="0"/>
              <a:t>efficiency </a:t>
            </a:r>
            <a:r>
              <a:rPr lang="en-US" sz="2400" dirty="0"/>
              <a:t>(cost per admission) is </a:t>
            </a:r>
            <a:r>
              <a:rPr lang="en-US" sz="2400" dirty="0" smtClean="0"/>
              <a:t>mixed </a:t>
            </a:r>
            <a:endParaRPr lang="en-US" sz="2400" dirty="0"/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400" dirty="0" smtClean="0"/>
              <a:t> DRGs </a:t>
            </a:r>
            <a:r>
              <a:rPr lang="en-US" sz="2400" dirty="0"/>
              <a:t>may also impact in an indirect way upon the </a:t>
            </a:r>
            <a:r>
              <a:rPr lang="en-US" sz="2400" dirty="0" smtClean="0"/>
              <a:t>non-hospital </a:t>
            </a:r>
            <a:r>
              <a:rPr lang="en-US" sz="2400" dirty="0"/>
              <a:t>sector, as </a:t>
            </a:r>
            <a:r>
              <a:rPr lang="en-US" sz="2400" u="sng" dirty="0"/>
              <a:t>cost-shifting </a:t>
            </a:r>
            <a:r>
              <a:rPr lang="en-US" sz="2400" dirty="0"/>
              <a:t>from inpatient to outpatient and patient-shifting to long-term or home care may take </a:t>
            </a:r>
            <a:r>
              <a:rPr lang="en-US" sz="2400" dirty="0" smtClean="0"/>
              <a:t>place</a:t>
            </a:r>
            <a:endParaRPr lang="en-US" sz="2400" dirty="0"/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400" dirty="0" smtClean="0"/>
              <a:t> Evidence </a:t>
            </a:r>
            <a:r>
              <a:rPr lang="en-US" sz="2400" dirty="0"/>
              <a:t>regarding the impact on </a:t>
            </a:r>
            <a:r>
              <a:rPr lang="en-US" sz="2400" u="sng" dirty="0"/>
              <a:t>quality </a:t>
            </a:r>
            <a:r>
              <a:rPr lang="en-US" sz="2400" dirty="0"/>
              <a:t>is very </a:t>
            </a:r>
            <a:r>
              <a:rPr lang="en-US" sz="2400" dirty="0" smtClean="0"/>
              <a:t>limited but no </a:t>
            </a:r>
            <a:r>
              <a:rPr lang="en-US" sz="2400" dirty="0"/>
              <a:t>associated </a:t>
            </a:r>
            <a:r>
              <a:rPr lang="en-US" sz="2400" dirty="0" smtClean="0"/>
              <a:t>detrimental </a:t>
            </a:r>
            <a:r>
              <a:rPr lang="en-US" sz="2400" dirty="0"/>
              <a:t>impact on quality of care was </a:t>
            </a:r>
            <a:r>
              <a:rPr lang="en-US" sz="2400" dirty="0" smtClean="0"/>
              <a:t>observed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28845" y="6419586"/>
            <a:ext cx="852470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85000"/>
                  </a:schemeClr>
                </a:solidFill>
              </a:rPr>
              <a:t>Source: http</a:t>
            </a:r>
            <a:r>
              <a:rPr lang="en-US" sz="1400" i="1" dirty="0">
                <a:solidFill>
                  <a:schemeClr val="bg1">
                    <a:lumMod val="85000"/>
                  </a:schemeClr>
                </a:solidFill>
              </a:rPr>
              <a:t>://www.wpro.who.int/asia_pacific_observatory/country_comparative_studies/who_apo_drg.pdf </a:t>
            </a:r>
          </a:p>
        </p:txBody>
      </p:sp>
    </p:spTree>
    <p:extLst>
      <p:ext uri="{BB962C8B-B14F-4D97-AF65-F5344CB8AC3E}">
        <p14:creationId xmlns:p14="http://schemas.microsoft.com/office/powerpoint/2010/main" val="62112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296" y="162366"/>
            <a:ext cx="7543800" cy="1450757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Implementation: Options to phase in DRG system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354" y="1810259"/>
            <a:ext cx="8389621" cy="4917104"/>
          </a:xfrm>
        </p:spPr>
        <p:txBody>
          <a:bodyPr>
            <a:normAutofit/>
          </a:bodyPr>
          <a:lstStyle/>
          <a:p>
            <a:pPr lvl="0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 Phasing </a:t>
            </a:r>
            <a:r>
              <a:rPr lang="en-GB" dirty="0"/>
              <a:t>of the proportion </a:t>
            </a:r>
            <a:r>
              <a:rPr lang="en-GB" u="sng" dirty="0"/>
              <a:t>of inpatient activity covered</a:t>
            </a:r>
            <a:r>
              <a:rPr lang="en-GB" dirty="0"/>
              <a:t>, e.g. phasing of the number of DRGs subject to case-based payment </a:t>
            </a:r>
            <a:r>
              <a:rPr lang="en-GB" dirty="0" smtClean="0"/>
              <a:t>or </a:t>
            </a:r>
            <a:r>
              <a:rPr lang="en-GB" dirty="0"/>
              <a:t>those with long wait </a:t>
            </a:r>
            <a:r>
              <a:rPr lang="en-GB" dirty="0" smtClean="0"/>
              <a:t>times</a:t>
            </a:r>
            <a:endParaRPr lang="en-GB" dirty="0"/>
          </a:p>
          <a:p>
            <a:pPr lvl="0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 Phasing </a:t>
            </a:r>
            <a:r>
              <a:rPr lang="en-GB" dirty="0"/>
              <a:t>of the </a:t>
            </a:r>
            <a:r>
              <a:rPr lang="en-GB" u="sng" dirty="0"/>
              <a:t>proportion of the average price </a:t>
            </a:r>
            <a:r>
              <a:rPr lang="en-GB" dirty="0"/>
              <a:t>to be paid under new, standardized arrangements, and what proportion to be paid based on a hospital’s own, historic level of </a:t>
            </a:r>
            <a:r>
              <a:rPr lang="en-GB" dirty="0" smtClean="0"/>
              <a:t>funding</a:t>
            </a:r>
            <a:endParaRPr lang="en-GB" dirty="0"/>
          </a:p>
          <a:p>
            <a:pPr lvl="0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 Phasing </a:t>
            </a:r>
            <a:r>
              <a:rPr lang="en-GB" dirty="0"/>
              <a:t>the </a:t>
            </a:r>
            <a:r>
              <a:rPr lang="en-GB" u="sng" dirty="0"/>
              <a:t>nature of costs covered </a:t>
            </a:r>
            <a:r>
              <a:rPr lang="en-GB" dirty="0"/>
              <a:t>by case-based payments, e.g. non-salary costs might be covered but salary costs might be paid as input-based </a:t>
            </a:r>
            <a:r>
              <a:rPr lang="en-GB" dirty="0" smtClean="0"/>
              <a:t>subsidies</a:t>
            </a:r>
            <a:endParaRPr lang="en-GB" dirty="0"/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“Shadow </a:t>
            </a:r>
            <a:r>
              <a:rPr lang="en-GB" dirty="0"/>
              <a:t>funding” arrangements can also be used, whereby hospitals are advised of what they would have received if the new funding method were implemented; </a:t>
            </a:r>
          </a:p>
          <a:p>
            <a:pPr lvl="0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 Phasing </a:t>
            </a:r>
            <a:r>
              <a:rPr lang="en-GB" dirty="0"/>
              <a:t>of the </a:t>
            </a:r>
            <a:r>
              <a:rPr lang="en-GB" u="sng" dirty="0"/>
              <a:t>number of participating </a:t>
            </a:r>
            <a:r>
              <a:rPr lang="en-GB" u="sng" dirty="0" smtClean="0"/>
              <a:t>hospitals</a:t>
            </a:r>
            <a:r>
              <a:rPr lang="en-GB" dirty="0" smtClean="0"/>
              <a:t>, e.g. voluntary participation (e.g. Republic of Korea) </a:t>
            </a:r>
          </a:p>
          <a:p>
            <a:pPr lvl="0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 Phasing </a:t>
            </a:r>
            <a:r>
              <a:rPr lang="en-GB" dirty="0"/>
              <a:t>the </a:t>
            </a:r>
            <a:r>
              <a:rPr lang="en-GB" u="sng" dirty="0"/>
              <a:t>proportion of patients covered </a:t>
            </a:r>
            <a:r>
              <a:rPr lang="en-GB" dirty="0"/>
              <a:t>by the </a:t>
            </a:r>
            <a:r>
              <a:rPr lang="en-GB" dirty="0" smtClean="0"/>
              <a:t>scheme, e.g. separation by funders </a:t>
            </a:r>
          </a:p>
        </p:txBody>
      </p:sp>
      <p:sp>
        <p:nvSpPr>
          <p:cNvPr id="4" name="Rectangle 3"/>
          <p:cNvSpPr/>
          <p:nvPr/>
        </p:nvSpPr>
        <p:spPr>
          <a:xfrm>
            <a:off x="128845" y="6419586"/>
            <a:ext cx="852470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85000"/>
                  </a:schemeClr>
                </a:solidFill>
              </a:rPr>
              <a:t>Source: http</a:t>
            </a:r>
            <a:r>
              <a:rPr lang="en-US" sz="1400" i="1" dirty="0">
                <a:solidFill>
                  <a:schemeClr val="bg1">
                    <a:lumMod val="85000"/>
                  </a:schemeClr>
                </a:solidFill>
              </a:rPr>
              <a:t>://www.wpro.who.int/asia_pacific_observatory/country_comparative_studies/who_apo_drg.pdf </a:t>
            </a:r>
          </a:p>
        </p:txBody>
      </p:sp>
    </p:spTree>
    <p:extLst>
      <p:ext uri="{BB962C8B-B14F-4D97-AF65-F5344CB8AC3E}">
        <p14:creationId xmlns:p14="http://schemas.microsoft.com/office/powerpoint/2010/main" val="9867050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hteck 74"/>
          <p:cNvSpPr/>
          <p:nvPr/>
        </p:nvSpPr>
        <p:spPr>
          <a:xfrm>
            <a:off x="2928938" y="2005013"/>
            <a:ext cx="2994025" cy="34686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0418" name="Titel 75"/>
          <p:cNvSpPr>
            <a:spLocks noGrp="1"/>
          </p:cNvSpPr>
          <p:nvPr>
            <p:ph type="title"/>
          </p:nvPr>
        </p:nvSpPr>
        <p:spPr>
          <a:xfrm>
            <a:off x="300062" y="-464988"/>
            <a:ext cx="7543800" cy="1450757"/>
          </a:xfrm>
        </p:spPr>
        <p:txBody>
          <a:bodyPr>
            <a:normAutofit/>
          </a:bodyPr>
          <a:lstStyle/>
          <a:p>
            <a:r>
              <a:rPr lang="de-DE" altLang="x-none" sz="4400" b="1" dirty="0" smtClean="0">
                <a:latin typeface="+mn-lt"/>
              </a:rPr>
              <a:t>Phase in </a:t>
            </a:r>
            <a:r>
              <a:rPr lang="de-DE" altLang="x-none" sz="4400" b="1" dirty="0" err="1" smtClean="0">
                <a:latin typeface="+mn-lt"/>
              </a:rPr>
              <a:t>of</a:t>
            </a:r>
            <a:r>
              <a:rPr lang="de-DE" altLang="x-none" sz="4400" b="1" dirty="0" smtClean="0">
                <a:latin typeface="+mn-lt"/>
              </a:rPr>
              <a:t> DRGs </a:t>
            </a:r>
            <a:r>
              <a:rPr lang="de-DE" altLang="x-none" sz="4400" b="1" dirty="0">
                <a:latin typeface="+mn-lt"/>
              </a:rPr>
              <a:t>in Germany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25 May 2010</a:t>
            </a:r>
            <a:endParaRPr lang="en-GB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Hospital Financing in Germany: The G-DRG System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A1624F3A-CAD1-1D46-ACF2-DDB3A9C0205B}" type="slidenum">
              <a:rPr lang="en-GB" altLang="x-none">
                <a:solidFill>
                  <a:srgbClr val="7F7F7F"/>
                </a:solidFill>
                <a:latin typeface="Calibri" charset="0"/>
              </a:rPr>
              <a:pPr/>
              <a:t>24</a:t>
            </a:fld>
            <a:endParaRPr lang="en-GB" altLang="x-none">
              <a:solidFill>
                <a:srgbClr val="7F7F7F"/>
              </a:solidFill>
              <a:latin typeface="Calibri" charset="0"/>
            </a:endParaRPr>
          </a:p>
        </p:txBody>
      </p:sp>
      <p:grpSp>
        <p:nvGrpSpPr>
          <p:cNvPr id="60422" name="Gruppieren 4"/>
          <p:cNvGrpSpPr>
            <a:grpSpLocks/>
          </p:cNvGrpSpPr>
          <p:nvPr/>
        </p:nvGrpSpPr>
        <p:grpSpPr bwMode="auto">
          <a:xfrm>
            <a:off x="142875" y="1181100"/>
            <a:ext cx="8858250" cy="4319588"/>
            <a:chOff x="142844" y="1181030"/>
            <a:chExt cx="8858312" cy="4319672"/>
          </a:xfrm>
        </p:grpSpPr>
        <p:sp>
          <p:nvSpPr>
            <p:cNvPr id="6" name="Rechteck 5"/>
            <p:cNvSpPr/>
            <p:nvPr/>
          </p:nvSpPr>
          <p:spPr>
            <a:xfrm>
              <a:off x="214282" y="1498586"/>
              <a:ext cx="857256" cy="400052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en-GB" sz="1600" b="1" dirty="0"/>
                <a:t>1) Phase of preparation</a:t>
              </a:r>
            </a:p>
          </p:txBody>
        </p:sp>
        <p:sp>
          <p:nvSpPr>
            <p:cNvPr id="7" name="Rechteck 6"/>
            <p:cNvSpPr/>
            <p:nvPr/>
          </p:nvSpPr>
          <p:spPr>
            <a:xfrm>
              <a:off x="1071539" y="1998609"/>
              <a:ext cx="1857388" cy="350050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600" dirty="0"/>
                <a:t/>
              </a:r>
              <a:br>
                <a:rPr lang="en-GB" sz="1600" dirty="0"/>
              </a:br>
              <a:r>
                <a:rPr lang="en-GB" sz="1400" dirty="0"/>
                <a:t>Historical Budget (2003)</a:t>
              </a:r>
            </a:p>
            <a:p>
              <a:pPr algn="ctr">
                <a:defRPr/>
              </a:pPr>
              <a:endParaRPr lang="en-GB" sz="1400" dirty="0"/>
            </a:p>
            <a:p>
              <a:pPr algn="ctr">
                <a:defRPr/>
              </a:pPr>
              <a:endParaRPr lang="en-GB" sz="1400" dirty="0"/>
            </a:p>
            <a:p>
              <a:pPr algn="ctr">
                <a:defRPr/>
              </a:pPr>
              <a:endParaRPr lang="en-GB" sz="1400" dirty="0"/>
            </a:p>
            <a:p>
              <a:pPr algn="ctr">
                <a:defRPr/>
              </a:pPr>
              <a:r>
                <a:rPr lang="en-GB" sz="1400" dirty="0"/>
                <a:t>Transformation</a:t>
              </a:r>
            </a:p>
            <a:p>
              <a:pPr algn="ctr">
                <a:defRPr/>
              </a:pPr>
              <a:endParaRPr lang="en-GB" sz="1400" dirty="0"/>
            </a:p>
            <a:p>
              <a:pPr algn="ctr">
                <a:defRPr/>
              </a:pPr>
              <a:endParaRPr lang="en-GB" sz="1400" dirty="0"/>
            </a:p>
            <a:p>
              <a:pPr algn="ctr">
                <a:defRPr/>
              </a:pPr>
              <a:endParaRPr lang="en-GB" sz="1400" dirty="0"/>
            </a:p>
            <a:p>
              <a:pPr algn="ctr">
                <a:defRPr/>
              </a:pPr>
              <a:r>
                <a:rPr lang="en-GB" sz="1400" dirty="0"/>
                <a:t>DRG-Budget </a:t>
              </a:r>
              <a:br>
                <a:rPr lang="en-GB" sz="1400" dirty="0"/>
              </a:br>
              <a:r>
                <a:rPr lang="en-GB" sz="1400" dirty="0"/>
                <a:t>(2004)</a:t>
              </a:r>
            </a:p>
            <a:p>
              <a:pPr algn="ctr">
                <a:defRPr/>
              </a:pPr>
              <a:endParaRPr lang="en-GB" sz="1600" dirty="0"/>
            </a:p>
            <a:p>
              <a:pPr algn="ctr">
                <a:defRPr/>
              </a:pPr>
              <a:endParaRPr lang="en-GB" sz="1600" dirty="0"/>
            </a:p>
          </p:txBody>
        </p:sp>
        <p:sp>
          <p:nvSpPr>
            <p:cNvPr id="8" name="Rechteck 7"/>
            <p:cNvSpPr/>
            <p:nvPr/>
          </p:nvSpPr>
          <p:spPr>
            <a:xfrm>
              <a:off x="1071539" y="1498536"/>
              <a:ext cx="1857388" cy="50007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b="1" dirty="0"/>
                <a:t>2) Budget-neutral phase</a:t>
              </a:r>
            </a:p>
          </p:txBody>
        </p:sp>
        <p:sp>
          <p:nvSpPr>
            <p:cNvPr id="9" name="Rechteck 8"/>
            <p:cNvSpPr/>
            <p:nvPr/>
          </p:nvSpPr>
          <p:spPr>
            <a:xfrm>
              <a:off x="2928927" y="1498536"/>
              <a:ext cx="3000396" cy="500073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b="1" dirty="0"/>
                <a:t>3) Phase of convergence </a:t>
              </a:r>
              <a:br>
                <a:rPr lang="en-GB" sz="1400" b="1" dirty="0"/>
              </a:br>
              <a:r>
                <a:rPr lang="en-GB" sz="1400" b="1" dirty="0"/>
                <a:t>to state-wide base rates</a:t>
              </a:r>
            </a:p>
          </p:txBody>
        </p:sp>
        <p:sp>
          <p:nvSpPr>
            <p:cNvPr id="10" name="Rechteck 9"/>
            <p:cNvSpPr/>
            <p:nvPr/>
          </p:nvSpPr>
          <p:spPr>
            <a:xfrm>
              <a:off x="5929323" y="1998609"/>
              <a:ext cx="3071833" cy="3500505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lnSpc>
                  <a:spcPct val="200000"/>
                </a:lnSpc>
                <a:buFont typeface="Arial" pitchFamily="34" charset="0"/>
                <a:buChar char="•"/>
                <a:defRPr/>
              </a:pPr>
              <a:r>
                <a:rPr lang="en-GB" sz="1400" dirty="0"/>
                <a:t> Nationwide base rate </a:t>
              </a:r>
            </a:p>
            <a:p>
              <a:pPr>
                <a:lnSpc>
                  <a:spcPct val="200000"/>
                </a:lnSpc>
                <a:buFont typeface="Arial" pitchFamily="34" charset="0"/>
                <a:buChar char="•"/>
                <a:defRPr/>
              </a:pPr>
              <a:r>
                <a:rPr lang="en-GB" sz="1400" dirty="0"/>
                <a:t> Dual Financing or Monistic </a:t>
              </a:r>
            </a:p>
            <a:p>
              <a:pPr>
                <a:lnSpc>
                  <a:spcPct val="200000"/>
                </a:lnSpc>
                <a:buFont typeface="Arial" pitchFamily="34" charset="0"/>
                <a:buChar char="•"/>
                <a:defRPr/>
              </a:pPr>
              <a:r>
                <a:rPr lang="en-GB" sz="1400" dirty="0"/>
                <a:t> Introduction of DRG-like   reimbursement for psychiatric hospitals </a:t>
              </a:r>
            </a:p>
            <a:p>
              <a:pPr>
                <a:lnSpc>
                  <a:spcPct val="200000"/>
                </a:lnSpc>
                <a:buFont typeface="Arial" pitchFamily="34" charset="0"/>
                <a:buChar char="•"/>
                <a:defRPr/>
              </a:pPr>
              <a:r>
                <a:rPr lang="en-GB" sz="1400" dirty="0"/>
                <a:t>Selective or uniform negotiations </a:t>
              </a:r>
            </a:p>
            <a:p>
              <a:pPr>
                <a:lnSpc>
                  <a:spcPct val="200000"/>
                </a:lnSpc>
                <a:buFont typeface="Arial" pitchFamily="34" charset="0"/>
                <a:buChar char="•"/>
                <a:defRPr/>
              </a:pPr>
              <a:r>
                <a:rPr lang="en-GB" sz="1400" dirty="0"/>
                <a:t> Quality Assurance (adjustments)</a:t>
              </a:r>
            </a:p>
            <a:p>
              <a:pPr>
                <a:lnSpc>
                  <a:spcPct val="200000"/>
                </a:lnSpc>
                <a:defRPr/>
              </a:pPr>
              <a:endParaRPr lang="en-GB" sz="1400" dirty="0"/>
            </a:p>
            <a:p>
              <a:pPr>
                <a:lnSpc>
                  <a:spcPct val="200000"/>
                </a:lnSpc>
                <a:defRPr/>
              </a:pPr>
              <a:r>
                <a:rPr lang="en-GB" sz="1400" dirty="0"/>
                <a:t> </a:t>
              </a:r>
            </a:p>
            <a:p>
              <a:pPr>
                <a:lnSpc>
                  <a:spcPct val="200000"/>
                </a:lnSpc>
                <a:defRPr/>
              </a:pPr>
              <a:endParaRPr lang="en-GB" sz="1400" dirty="0"/>
            </a:p>
          </p:txBody>
        </p:sp>
        <p:sp>
          <p:nvSpPr>
            <p:cNvPr id="11" name="Rechteck 10"/>
            <p:cNvSpPr/>
            <p:nvPr/>
          </p:nvSpPr>
          <p:spPr>
            <a:xfrm>
              <a:off x="5929323" y="1498536"/>
              <a:ext cx="3071833" cy="500073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b="1" dirty="0"/>
                <a:t>4) </a:t>
              </a:r>
              <a:r>
                <a:rPr lang="en-GB" sz="1400" b="1" dirty="0" smtClean="0"/>
                <a:t>Further developments</a:t>
              </a:r>
              <a:endParaRPr lang="en-GB" sz="1400" b="1" dirty="0"/>
            </a:p>
          </p:txBody>
        </p:sp>
        <p:sp>
          <p:nvSpPr>
            <p:cNvPr id="12" name="Pfeil nach rechts 11"/>
            <p:cNvSpPr/>
            <p:nvPr/>
          </p:nvSpPr>
          <p:spPr>
            <a:xfrm rot="5400000">
              <a:off x="1740672" y="3045586"/>
              <a:ext cx="357194" cy="123826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600"/>
            </a:p>
          </p:txBody>
        </p:sp>
        <p:sp>
          <p:nvSpPr>
            <p:cNvPr id="13" name="Pfeil nach rechts 12"/>
            <p:cNvSpPr/>
            <p:nvPr/>
          </p:nvSpPr>
          <p:spPr>
            <a:xfrm rot="5400000">
              <a:off x="1740672" y="3974291"/>
              <a:ext cx="357195" cy="123826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600"/>
            </a:p>
          </p:txBody>
        </p:sp>
        <p:grpSp>
          <p:nvGrpSpPr>
            <p:cNvPr id="60431" name="Gruppieren 46"/>
            <p:cNvGrpSpPr>
              <a:grpSpLocks/>
            </p:cNvGrpSpPr>
            <p:nvPr/>
          </p:nvGrpSpPr>
          <p:grpSpPr bwMode="auto">
            <a:xfrm>
              <a:off x="3297228" y="2531095"/>
              <a:ext cx="2099512" cy="1090179"/>
              <a:chOff x="3472620" y="1767302"/>
              <a:chExt cx="2099512" cy="1090179"/>
            </a:xfrm>
          </p:grpSpPr>
          <p:grpSp>
            <p:nvGrpSpPr>
              <p:cNvPr id="60454" name="Group 213"/>
              <p:cNvGrpSpPr>
                <a:grpSpLocks/>
              </p:cNvGrpSpPr>
              <p:nvPr/>
            </p:nvGrpSpPr>
            <p:grpSpPr bwMode="auto">
              <a:xfrm>
                <a:off x="3472620" y="1767302"/>
                <a:ext cx="89388" cy="236537"/>
                <a:chOff x="2285" y="1699"/>
                <a:chExt cx="52" cy="119"/>
              </a:xfrm>
            </p:grpSpPr>
            <p:sp>
              <p:nvSpPr>
                <p:cNvPr id="60471" name="Rectangle 214"/>
                <p:cNvSpPr>
                  <a:spLocks noChangeArrowheads="1"/>
                </p:cNvSpPr>
                <p:nvPr/>
              </p:nvSpPr>
              <p:spPr bwMode="auto">
                <a:xfrm>
                  <a:off x="2301" y="1699"/>
                  <a:ext cx="19" cy="79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9pPr>
                </a:lstStyle>
                <a:p>
                  <a:endParaRPr lang="en-GB" altLang="x-none"/>
                </a:p>
              </p:txBody>
            </p:sp>
            <p:sp>
              <p:nvSpPr>
                <p:cNvPr id="60472" name="Freeform 215"/>
                <p:cNvSpPr>
                  <a:spLocks/>
                </p:cNvSpPr>
                <p:nvPr/>
              </p:nvSpPr>
              <p:spPr bwMode="auto">
                <a:xfrm>
                  <a:off x="2285" y="1766"/>
                  <a:ext cx="52" cy="52"/>
                </a:xfrm>
                <a:custGeom>
                  <a:avLst/>
                  <a:gdLst>
                    <a:gd name="T0" fmla="*/ 0 w 52"/>
                    <a:gd name="T1" fmla="*/ 0 h 52"/>
                    <a:gd name="T2" fmla="*/ 25 w 52"/>
                    <a:gd name="T3" fmla="*/ 52 h 52"/>
                    <a:gd name="T4" fmla="*/ 52 w 52"/>
                    <a:gd name="T5" fmla="*/ 0 h 52"/>
                    <a:gd name="T6" fmla="*/ 0 w 52"/>
                    <a:gd name="T7" fmla="*/ 0 h 5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2"/>
                    <a:gd name="T13" fmla="*/ 0 h 52"/>
                    <a:gd name="T14" fmla="*/ 52 w 52"/>
                    <a:gd name="T15" fmla="*/ 52 h 5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2" h="52">
                      <a:moveTo>
                        <a:pt x="0" y="0"/>
                      </a:moveTo>
                      <a:lnTo>
                        <a:pt x="25" y="52"/>
                      </a:lnTo>
                      <a:lnTo>
                        <a:pt x="5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0455" name="Group 219"/>
              <p:cNvGrpSpPr>
                <a:grpSpLocks/>
              </p:cNvGrpSpPr>
              <p:nvPr/>
            </p:nvGrpSpPr>
            <p:grpSpPr bwMode="auto">
              <a:xfrm>
                <a:off x="4931295" y="2407831"/>
                <a:ext cx="89388" cy="244476"/>
                <a:chOff x="3121" y="1910"/>
                <a:chExt cx="52" cy="123"/>
              </a:xfrm>
            </p:grpSpPr>
            <p:sp>
              <p:nvSpPr>
                <p:cNvPr id="60469" name="Rectangle 220"/>
                <p:cNvSpPr>
                  <a:spLocks noChangeArrowheads="1"/>
                </p:cNvSpPr>
                <p:nvPr/>
              </p:nvSpPr>
              <p:spPr bwMode="auto">
                <a:xfrm>
                  <a:off x="3137" y="1910"/>
                  <a:ext cx="19" cy="84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9pPr>
                </a:lstStyle>
                <a:p>
                  <a:endParaRPr lang="en-GB" altLang="x-none"/>
                </a:p>
              </p:txBody>
            </p:sp>
            <p:sp>
              <p:nvSpPr>
                <p:cNvPr id="60470" name="Freeform 221"/>
                <p:cNvSpPr>
                  <a:spLocks/>
                </p:cNvSpPr>
                <p:nvPr/>
              </p:nvSpPr>
              <p:spPr bwMode="auto">
                <a:xfrm>
                  <a:off x="3121" y="1981"/>
                  <a:ext cx="52" cy="52"/>
                </a:xfrm>
                <a:custGeom>
                  <a:avLst/>
                  <a:gdLst>
                    <a:gd name="T0" fmla="*/ 0 w 52"/>
                    <a:gd name="T1" fmla="*/ 0 h 52"/>
                    <a:gd name="T2" fmla="*/ 25 w 52"/>
                    <a:gd name="T3" fmla="*/ 52 h 52"/>
                    <a:gd name="T4" fmla="*/ 52 w 52"/>
                    <a:gd name="T5" fmla="*/ 0 h 52"/>
                    <a:gd name="T6" fmla="*/ 0 w 52"/>
                    <a:gd name="T7" fmla="*/ 0 h 5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2"/>
                    <a:gd name="T13" fmla="*/ 0 h 52"/>
                    <a:gd name="T14" fmla="*/ 52 w 52"/>
                    <a:gd name="T15" fmla="*/ 52 h 5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2" h="52">
                      <a:moveTo>
                        <a:pt x="0" y="0"/>
                      </a:moveTo>
                      <a:lnTo>
                        <a:pt x="25" y="52"/>
                      </a:lnTo>
                      <a:lnTo>
                        <a:pt x="5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0456" name="Group 216"/>
              <p:cNvGrpSpPr>
                <a:grpSpLocks/>
              </p:cNvGrpSpPr>
              <p:nvPr/>
            </p:nvGrpSpPr>
            <p:grpSpPr bwMode="auto">
              <a:xfrm>
                <a:off x="4434573" y="2187572"/>
                <a:ext cx="89388" cy="244475"/>
                <a:chOff x="2703" y="1809"/>
                <a:chExt cx="52" cy="123"/>
              </a:xfrm>
            </p:grpSpPr>
            <p:sp>
              <p:nvSpPr>
                <p:cNvPr id="60467" name="Rectangle 217"/>
                <p:cNvSpPr>
                  <a:spLocks noChangeArrowheads="1"/>
                </p:cNvSpPr>
                <p:nvPr/>
              </p:nvSpPr>
              <p:spPr bwMode="auto">
                <a:xfrm>
                  <a:off x="2719" y="1809"/>
                  <a:ext cx="19" cy="83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9pPr>
                </a:lstStyle>
                <a:p>
                  <a:endParaRPr lang="en-GB" altLang="x-none"/>
                </a:p>
              </p:txBody>
            </p:sp>
            <p:sp>
              <p:nvSpPr>
                <p:cNvPr id="60468" name="Freeform 218"/>
                <p:cNvSpPr>
                  <a:spLocks/>
                </p:cNvSpPr>
                <p:nvPr/>
              </p:nvSpPr>
              <p:spPr bwMode="auto">
                <a:xfrm>
                  <a:off x="2703" y="1880"/>
                  <a:ext cx="52" cy="52"/>
                </a:xfrm>
                <a:custGeom>
                  <a:avLst/>
                  <a:gdLst>
                    <a:gd name="T0" fmla="*/ 0 w 52"/>
                    <a:gd name="T1" fmla="*/ 0 h 52"/>
                    <a:gd name="T2" fmla="*/ 25 w 52"/>
                    <a:gd name="T3" fmla="*/ 52 h 52"/>
                    <a:gd name="T4" fmla="*/ 52 w 52"/>
                    <a:gd name="T5" fmla="*/ 0 h 52"/>
                    <a:gd name="T6" fmla="*/ 0 w 52"/>
                    <a:gd name="T7" fmla="*/ 0 h 5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2"/>
                    <a:gd name="T13" fmla="*/ 0 h 52"/>
                    <a:gd name="T14" fmla="*/ 52 w 52"/>
                    <a:gd name="T15" fmla="*/ 52 h 5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2" h="52">
                      <a:moveTo>
                        <a:pt x="0" y="0"/>
                      </a:moveTo>
                      <a:lnTo>
                        <a:pt x="25" y="52"/>
                      </a:lnTo>
                      <a:lnTo>
                        <a:pt x="5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0457" name="Line 251"/>
              <p:cNvSpPr>
                <a:spLocks noChangeShapeType="1"/>
              </p:cNvSpPr>
              <p:nvPr/>
            </p:nvSpPr>
            <p:spPr bwMode="auto">
              <a:xfrm>
                <a:off x="4989035" y="2632178"/>
                <a:ext cx="531935" cy="0"/>
              </a:xfrm>
              <a:prstGeom prst="line">
                <a:avLst/>
              </a:prstGeom>
              <a:noFill/>
              <a:ln w="31750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8" name="Line 252"/>
              <p:cNvSpPr>
                <a:spLocks noChangeShapeType="1"/>
              </p:cNvSpPr>
              <p:nvPr/>
            </p:nvSpPr>
            <p:spPr bwMode="auto">
              <a:xfrm>
                <a:off x="4501981" y="2421888"/>
                <a:ext cx="464526" cy="0"/>
              </a:xfrm>
              <a:prstGeom prst="line">
                <a:avLst/>
              </a:prstGeom>
              <a:noFill/>
              <a:ln w="31750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9" name="Line 253"/>
              <p:cNvSpPr>
                <a:spLocks noChangeShapeType="1"/>
              </p:cNvSpPr>
              <p:nvPr/>
            </p:nvSpPr>
            <p:spPr bwMode="auto">
              <a:xfrm>
                <a:off x="4015087" y="2193181"/>
                <a:ext cx="464527" cy="0"/>
              </a:xfrm>
              <a:prstGeom prst="line">
                <a:avLst/>
              </a:prstGeom>
              <a:noFill/>
              <a:ln w="31750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0460" name="Group 254"/>
              <p:cNvGrpSpPr>
                <a:grpSpLocks/>
              </p:cNvGrpSpPr>
              <p:nvPr/>
            </p:nvGrpSpPr>
            <p:grpSpPr bwMode="auto">
              <a:xfrm>
                <a:off x="3962718" y="1963849"/>
                <a:ext cx="89388" cy="236537"/>
                <a:chOff x="2285" y="1699"/>
                <a:chExt cx="52" cy="119"/>
              </a:xfrm>
            </p:grpSpPr>
            <p:sp>
              <p:nvSpPr>
                <p:cNvPr id="60465" name="Rectangle 255"/>
                <p:cNvSpPr>
                  <a:spLocks noChangeArrowheads="1"/>
                </p:cNvSpPr>
                <p:nvPr/>
              </p:nvSpPr>
              <p:spPr bwMode="auto">
                <a:xfrm>
                  <a:off x="2301" y="1699"/>
                  <a:ext cx="19" cy="79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9pPr>
                </a:lstStyle>
                <a:p>
                  <a:endParaRPr lang="en-GB" altLang="x-none"/>
                </a:p>
              </p:txBody>
            </p:sp>
            <p:sp>
              <p:nvSpPr>
                <p:cNvPr id="60466" name="Freeform 256"/>
                <p:cNvSpPr>
                  <a:spLocks/>
                </p:cNvSpPr>
                <p:nvPr/>
              </p:nvSpPr>
              <p:spPr bwMode="auto">
                <a:xfrm>
                  <a:off x="2285" y="1766"/>
                  <a:ext cx="52" cy="52"/>
                </a:xfrm>
                <a:custGeom>
                  <a:avLst/>
                  <a:gdLst>
                    <a:gd name="T0" fmla="*/ 0 w 52"/>
                    <a:gd name="T1" fmla="*/ 0 h 52"/>
                    <a:gd name="T2" fmla="*/ 25 w 52"/>
                    <a:gd name="T3" fmla="*/ 52 h 52"/>
                    <a:gd name="T4" fmla="*/ 52 w 52"/>
                    <a:gd name="T5" fmla="*/ 0 h 52"/>
                    <a:gd name="T6" fmla="*/ 0 w 52"/>
                    <a:gd name="T7" fmla="*/ 0 h 5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2"/>
                    <a:gd name="T13" fmla="*/ 0 h 52"/>
                    <a:gd name="T14" fmla="*/ 52 w 52"/>
                    <a:gd name="T15" fmla="*/ 52 h 5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2" h="52">
                      <a:moveTo>
                        <a:pt x="0" y="0"/>
                      </a:moveTo>
                      <a:lnTo>
                        <a:pt x="25" y="52"/>
                      </a:lnTo>
                      <a:lnTo>
                        <a:pt x="5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0461" name="Line 257"/>
              <p:cNvSpPr>
                <a:spLocks noChangeShapeType="1"/>
              </p:cNvSpPr>
              <p:nvPr/>
            </p:nvSpPr>
            <p:spPr bwMode="auto">
              <a:xfrm>
                <a:off x="3533482" y="1977281"/>
                <a:ext cx="464526" cy="0"/>
              </a:xfrm>
              <a:prstGeom prst="line">
                <a:avLst/>
              </a:prstGeom>
              <a:noFill/>
              <a:ln w="31750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0462" name="Group 261"/>
              <p:cNvGrpSpPr>
                <a:grpSpLocks/>
              </p:cNvGrpSpPr>
              <p:nvPr/>
            </p:nvGrpSpPr>
            <p:grpSpPr bwMode="auto">
              <a:xfrm>
                <a:off x="5482744" y="2620944"/>
                <a:ext cx="89388" cy="236537"/>
                <a:chOff x="2285" y="1699"/>
                <a:chExt cx="52" cy="119"/>
              </a:xfrm>
            </p:grpSpPr>
            <p:sp>
              <p:nvSpPr>
                <p:cNvPr id="60463" name="Rectangle 262"/>
                <p:cNvSpPr>
                  <a:spLocks noChangeArrowheads="1"/>
                </p:cNvSpPr>
                <p:nvPr/>
              </p:nvSpPr>
              <p:spPr bwMode="auto">
                <a:xfrm>
                  <a:off x="2301" y="1699"/>
                  <a:ext cx="19" cy="79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Arial" charset="0"/>
                      <a:cs typeface="Arial" charset="0"/>
                    </a:defRPr>
                  </a:lvl9pPr>
                </a:lstStyle>
                <a:p>
                  <a:endParaRPr lang="en-GB" altLang="x-none"/>
                </a:p>
              </p:txBody>
            </p:sp>
            <p:sp>
              <p:nvSpPr>
                <p:cNvPr id="60464" name="Freeform 263"/>
                <p:cNvSpPr>
                  <a:spLocks/>
                </p:cNvSpPr>
                <p:nvPr/>
              </p:nvSpPr>
              <p:spPr bwMode="auto">
                <a:xfrm>
                  <a:off x="2285" y="1766"/>
                  <a:ext cx="52" cy="52"/>
                </a:xfrm>
                <a:custGeom>
                  <a:avLst/>
                  <a:gdLst>
                    <a:gd name="T0" fmla="*/ 0 w 52"/>
                    <a:gd name="T1" fmla="*/ 0 h 52"/>
                    <a:gd name="T2" fmla="*/ 25 w 52"/>
                    <a:gd name="T3" fmla="*/ 52 h 52"/>
                    <a:gd name="T4" fmla="*/ 52 w 52"/>
                    <a:gd name="T5" fmla="*/ 0 h 52"/>
                    <a:gd name="T6" fmla="*/ 0 w 52"/>
                    <a:gd name="T7" fmla="*/ 0 h 5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2"/>
                    <a:gd name="T13" fmla="*/ 0 h 52"/>
                    <a:gd name="T14" fmla="*/ 52 w 52"/>
                    <a:gd name="T15" fmla="*/ 52 h 5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2" h="52">
                      <a:moveTo>
                        <a:pt x="0" y="0"/>
                      </a:moveTo>
                      <a:lnTo>
                        <a:pt x="25" y="52"/>
                      </a:lnTo>
                      <a:lnTo>
                        <a:pt x="5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5" name="Gruppieren 47"/>
            <p:cNvGrpSpPr/>
            <p:nvPr/>
          </p:nvGrpSpPr>
          <p:grpSpPr>
            <a:xfrm>
              <a:off x="3300804" y="3541799"/>
              <a:ext cx="2099512" cy="1090179"/>
              <a:chOff x="3472620" y="1767302"/>
              <a:chExt cx="2099512" cy="1090179"/>
            </a:xfrm>
            <a:scene3d>
              <a:camera prst="orthographicFront">
                <a:rot lat="0" lon="10799980" rev="10799999"/>
              </a:camera>
              <a:lightRig rig="threePt" dir="t"/>
            </a:scene3d>
          </p:grpSpPr>
          <p:grpSp>
            <p:nvGrpSpPr>
              <p:cNvPr id="56" name="Group 213"/>
              <p:cNvGrpSpPr>
                <a:grpSpLocks/>
              </p:cNvGrpSpPr>
              <p:nvPr/>
            </p:nvGrpSpPr>
            <p:grpSpPr bwMode="auto">
              <a:xfrm>
                <a:off x="3472620" y="1767302"/>
                <a:ext cx="89388" cy="236537"/>
                <a:chOff x="2285" y="1699"/>
                <a:chExt cx="52" cy="119"/>
              </a:xfrm>
            </p:grpSpPr>
            <p:sp>
              <p:nvSpPr>
                <p:cNvPr id="54" name="Rectangle 214"/>
                <p:cNvSpPr>
                  <a:spLocks noChangeArrowheads="1"/>
                </p:cNvSpPr>
                <p:nvPr/>
              </p:nvSpPr>
              <p:spPr bwMode="auto">
                <a:xfrm>
                  <a:off x="2301" y="1699"/>
                  <a:ext cx="19" cy="79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>
                    <a:ea typeface="+mn-ea"/>
                  </a:endParaRPr>
                </a:p>
              </p:txBody>
            </p:sp>
            <p:sp>
              <p:nvSpPr>
                <p:cNvPr id="55" name="Freeform 215"/>
                <p:cNvSpPr>
                  <a:spLocks/>
                </p:cNvSpPr>
                <p:nvPr/>
              </p:nvSpPr>
              <p:spPr bwMode="auto">
                <a:xfrm>
                  <a:off x="2285" y="1766"/>
                  <a:ext cx="52" cy="5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5" y="52"/>
                    </a:cxn>
                    <a:cxn ang="0">
                      <a:pos x="52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2" h="52">
                      <a:moveTo>
                        <a:pt x="0" y="0"/>
                      </a:moveTo>
                      <a:lnTo>
                        <a:pt x="25" y="52"/>
                      </a:lnTo>
                      <a:lnTo>
                        <a:pt x="5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>
                    <a:ea typeface="+mn-ea"/>
                  </a:endParaRPr>
                </a:p>
              </p:txBody>
            </p:sp>
          </p:grpSp>
          <p:grpSp>
            <p:nvGrpSpPr>
              <p:cNvPr id="57" name="Group 219"/>
              <p:cNvGrpSpPr>
                <a:grpSpLocks/>
              </p:cNvGrpSpPr>
              <p:nvPr/>
            </p:nvGrpSpPr>
            <p:grpSpPr bwMode="auto">
              <a:xfrm>
                <a:off x="4931295" y="2407831"/>
                <a:ext cx="89388" cy="244476"/>
                <a:chOff x="3121" y="1910"/>
                <a:chExt cx="52" cy="123"/>
              </a:xfrm>
            </p:grpSpPr>
            <p:sp>
              <p:nvSpPr>
                <p:cNvPr id="52" name="Rectangle 220"/>
                <p:cNvSpPr>
                  <a:spLocks noChangeArrowheads="1"/>
                </p:cNvSpPr>
                <p:nvPr/>
              </p:nvSpPr>
              <p:spPr bwMode="auto">
                <a:xfrm>
                  <a:off x="3137" y="1910"/>
                  <a:ext cx="19" cy="84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>
                    <a:ea typeface="+mn-ea"/>
                  </a:endParaRPr>
                </a:p>
              </p:txBody>
            </p:sp>
            <p:sp>
              <p:nvSpPr>
                <p:cNvPr id="53" name="Freeform 221"/>
                <p:cNvSpPr>
                  <a:spLocks/>
                </p:cNvSpPr>
                <p:nvPr/>
              </p:nvSpPr>
              <p:spPr bwMode="auto">
                <a:xfrm>
                  <a:off x="3121" y="1981"/>
                  <a:ext cx="52" cy="5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5" y="52"/>
                    </a:cxn>
                    <a:cxn ang="0">
                      <a:pos x="52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2" h="52">
                      <a:moveTo>
                        <a:pt x="0" y="0"/>
                      </a:moveTo>
                      <a:lnTo>
                        <a:pt x="25" y="52"/>
                      </a:lnTo>
                      <a:lnTo>
                        <a:pt x="5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>
                    <a:ea typeface="+mn-ea"/>
                  </a:endParaRPr>
                </a:p>
              </p:txBody>
            </p:sp>
          </p:grpSp>
          <p:grpSp>
            <p:nvGrpSpPr>
              <p:cNvPr id="58" name="Group 216"/>
              <p:cNvGrpSpPr>
                <a:grpSpLocks/>
              </p:cNvGrpSpPr>
              <p:nvPr/>
            </p:nvGrpSpPr>
            <p:grpSpPr bwMode="auto">
              <a:xfrm>
                <a:off x="4434573" y="2187572"/>
                <a:ext cx="89388" cy="244475"/>
                <a:chOff x="2703" y="1809"/>
                <a:chExt cx="52" cy="123"/>
              </a:xfrm>
            </p:grpSpPr>
            <p:sp>
              <p:nvSpPr>
                <p:cNvPr id="50" name="Rectangle 217"/>
                <p:cNvSpPr>
                  <a:spLocks noChangeArrowheads="1"/>
                </p:cNvSpPr>
                <p:nvPr/>
              </p:nvSpPr>
              <p:spPr bwMode="auto">
                <a:xfrm>
                  <a:off x="2719" y="1809"/>
                  <a:ext cx="19" cy="83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>
                    <a:ea typeface="+mn-ea"/>
                  </a:endParaRPr>
                </a:p>
              </p:txBody>
            </p:sp>
            <p:sp>
              <p:nvSpPr>
                <p:cNvPr id="51" name="Freeform 218"/>
                <p:cNvSpPr>
                  <a:spLocks/>
                </p:cNvSpPr>
                <p:nvPr/>
              </p:nvSpPr>
              <p:spPr bwMode="auto">
                <a:xfrm>
                  <a:off x="2703" y="1880"/>
                  <a:ext cx="52" cy="5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5" y="52"/>
                    </a:cxn>
                    <a:cxn ang="0">
                      <a:pos x="52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2" h="52">
                      <a:moveTo>
                        <a:pt x="0" y="0"/>
                      </a:moveTo>
                      <a:lnTo>
                        <a:pt x="25" y="52"/>
                      </a:lnTo>
                      <a:lnTo>
                        <a:pt x="5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>
                    <a:ea typeface="+mn-ea"/>
                  </a:endParaRPr>
                </a:p>
              </p:txBody>
            </p:sp>
          </p:grpSp>
          <p:sp>
            <p:nvSpPr>
              <p:cNvPr id="40" name="Line 251"/>
              <p:cNvSpPr>
                <a:spLocks noChangeShapeType="1"/>
              </p:cNvSpPr>
              <p:nvPr/>
            </p:nvSpPr>
            <p:spPr bwMode="auto">
              <a:xfrm>
                <a:off x="4989035" y="2632178"/>
                <a:ext cx="531935" cy="0"/>
              </a:xfrm>
              <a:prstGeom prst="line">
                <a:avLst/>
              </a:prstGeom>
              <a:noFill/>
              <a:ln w="31750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de-DE">
                  <a:ea typeface="+mn-ea"/>
                </a:endParaRPr>
              </a:p>
            </p:txBody>
          </p:sp>
          <p:sp>
            <p:nvSpPr>
              <p:cNvPr id="41" name="Line 252"/>
              <p:cNvSpPr>
                <a:spLocks noChangeShapeType="1"/>
              </p:cNvSpPr>
              <p:nvPr/>
            </p:nvSpPr>
            <p:spPr bwMode="auto">
              <a:xfrm>
                <a:off x="4501981" y="2421888"/>
                <a:ext cx="464526" cy="0"/>
              </a:xfrm>
              <a:prstGeom prst="line">
                <a:avLst/>
              </a:prstGeom>
              <a:noFill/>
              <a:ln w="31750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de-DE">
                  <a:ea typeface="+mn-ea"/>
                </a:endParaRPr>
              </a:p>
            </p:txBody>
          </p:sp>
          <p:sp>
            <p:nvSpPr>
              <p:cNvPr id="42" name="Line 253"/>
              <p:cNvSpPr>
                <a:spLocks noChangeShapeType="1"/>
              </p:cNvSpPr>
              <p:nvPr/>
            </p:nvSpPr>
            <p:spPr bwMode="auto">
              <a:xfrm>
                <a:off x="4015087" y="2193181"/>
                <a:ext cx="464527" cy="0"/>
              </a:xfrm>
              <a:prstGeom prst="line">
                <a:avLst/>
              </a:prstGeom>
              <a:noFill/>
              <a:ln w="31750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de-DE">
                  <a:ea typeface="+mn-ea"/>
                </a:endParaRPr>
              </a:p>
            </p:txBody>
          </p:sp>
          <p:grpSp>
            <p:nvGrpSpPr>
              <p:cNvPr id="62" name="Group 254"/>
              <p:cNvGrpSpPr>
                <a:grpSpLocks/>
              </p:cNvGrpSpPr>
              <p:nvPr/>
            </p:nvGrpSpPr>
            <p:grpSpPr bwMode="auto">
              <a:xfrm>
                <a:off x="3962718" y="1963849"/>
                <a:ext cx="89388" cy="236537"/>
                <a:chOff x="2285" y="1699"/>
                <a:chExt cx="52" cy="119"/>
              </a:xfrm>
            </p:grpSpPr>
            <p:sp>
              <p:nvSpPr>
                <p:cNvPr id="48" name="Rectangle 255"/>
                <p:cNvSpPr>
                  <a:spLocks noChangeArrowheads="1"/>
                </p:cNvSpPr>
                <p:nvPr/>
              </p:nvSpPr>
              <p:spPr bwMode="auto">
                <a:xfrm>
                  <a:off x="2301" y="1699"/>
                  <a:ext cx="19" cy="79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>
                    <a:ea typeface="+mn-ea"/>
                  </a:endParaRPr>
                </a:p>
              </p:txBody>
            </p:sp>
            <p:sp>
              <p:nvSpPr>
                <p:cNvPr id="49" name="Freeform 256"/>
                <p:cNvSpPr>
                  <a:spLocks/>
                </p:cNvSpPr>
                <p:nvPr/>
              </p:nvSpPr>
              <p:spPr bwMode="auto">
                <a:xfrm>
                  <a:off x="2285" y="1766"/>
                  <a:ext cx="52" cy="5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5" y="52"/>
                    </a:cxn>
                    <a:cxn ang="0">
                      <a:pos x="52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2" h="52">
                      <a:moveTo>
                        <a:pt x="0" y="0"/>
                      </a:moveTo>
                      <a:lnTo>
                        <a:pt x="25" y="52"/>
                      </a:lnTo>
                      <a:lnTo>
                        <a:pt x="5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>
                    <a:ea typeface="+mn-ea"/>
                  </a:endParaRPr>
                </a:p>
              </p:txBody>
            </p:sp>
          </p:grpSp>
          <p:sp>
            <p:nvSpPr>
              <p:cNvPr id="44" name="Line 257"/>
              <p:cNvSpPr>
                <a:spLocks noChangeShapeType="1"/>
              </p:cNvSpPr>
              <p:nvPr/>
            </p:nvSpPr>
            <p:spPr bwMode="auto">
              <a:xfrm>
                <a:off x="3533482" y="1977281"/>
                <a:ext cx="464526" cy="0"/>
              </a:xfrm>
              <a:prstGeom prst="line">
                <a:avLst/>
              </a:prstGeom>
              <a:noFill/>
              <a:ln w="31750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de-DE">
                  <a:ea typeface="+mn-ea"/>
                </a:endParaRPr>
              </a:p>
            </p:txBody>
          </p:sp>
          <p:grpSp>
            <p:nvGrpSpPr>
              <p:cNvPr id="64" name="Group 261"/>
              <p:cNvGrpSpPr>
                <a:grpSpLocks/>
              </p:cNvGrpSpPr>
              <p:nvPr/>
            </p:nvGrpSpPr>
            <p:grpSpPr bwMode="auto">
              <a:xfrm>
                <a:off x="5482744" y="2620944"/>
                <a:ext cx="89388" cy="236537"/>
                <a:chOff x="2285" y="1699"/>
                <a:chExt cx="52" cy="119"/>
              </a:xfrm>
            </p:grpSpPr>
            <p:sp>
              <p:nvSpPr>
                <p:cNvPr id="46" name="Rectangle 262"/>
                <p:cNvSpPr>
                  <a:spLocks noChangeArrowheads="1"/>
                </p:cNvSpPr>
                <p:nvPr/>
              </p:nvSpPr>
              <p:spPr bwMode="auto">
                <a:xfrm>
                  <a:off x="2301" y="1699"/>
                  <a:ext cx="19" cy="79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>
                    <a:ea typeface="+mn-ea"/>
                  </a:endParaRPr>
                </a:p>
              </p:txBody>
            </p:sp>
            <p:sp>
              <p:nvSpPr>
                <p:cNvPr id="47" name="Freeform 263"/>
                <p:cNvSpPr>
                  <a:spLocks/>
                </p:cNvSpPr>
                <p:nvPr/>
              </p:nvSpPr>
              <p:spPr bwMode="auto">
                <a:xfrm>
                  <a:off x="2285" y="1766"/>
                  <a:ext cx="52" cy="5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5" y="52"/>
                    </a:cxn>
                    <a:cxn ang="0">
                      <a:pos x="52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2" h="52">
                      <a:moveTo>
                        <a:pt x="0" y="0"/>
                      </a:moveTo>
                      <a:lnTo>
                        <a:pt x="25" y="52"/>
                      </a:lnTo>
                      <a:lnTo>
                        <a:pt x="5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>
                    <a:ea typeface="+mn-ea"/>
                  </a:endParaRPr>
                </a:p>
              </p:txBody>
            </p:sp>
          </p:grpSp>
        </p:grpSp>
        <p:cxnSp>
          <p:nvCxnSpPr>
            <p:cNvPr id="16" name="Gerade Verbindung 15"/>
            <p:cNvCxnSpPr/>
            <p:nvPr/>
          </p:nvCxnSpPr>
          <p:spPr>
            <a:xfrm>
              <a:off x="3368667" y="3621065"/>
              <a:ext cx="2357455" cy="158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434" name="Textfeld 16"/>
            <p:cNvSpPr txBox="1">
              <a:spLocks noChangeArrowheads="1"/>
            </p:cNvSpPr>
            <p:nvPr/>
          </p:nvSpPr>
          <p:spPr bwMode="auto">
            <a:xfrm>
              <a:off x="3282023" y="2442660"/>
              <a:ext cx="53572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15 %</a:t>
              </a:r>
            </a:p>
          </p:txBody>
        </p:sp>
        <p:sp>
          <p:nvSpPr>
            <p:cNvPr id="60435" name="Textfeld 17"/>
            <p:cNvSpPr txBox="1">
              <a:spLocks noChangeArrowheads="1"/>
            </p:cNvSpPr>
            <p:nvPr/>
          </p:nvSpPr>
          <p:spPr bwMode="auto">
            <a:xfrm>
              <a:off x="3263019" y="4488742"/>
              <a:ext cx="53572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15 %</a:t>
              </a:r>
            </a:p>
          </p:txBody>
        </p:sp>
        <p:sp>
          <p:nvSpPr>
            <p:cNvPr id="60436" name="Textfeld 18"/>
            <p:cNvSpPr txBox="1">
              <a:spLocks noChangeArrowheads="1"/>
            </p:cNvSpPr>
            <p:nvPr/>
          </p:nvSpPr>
          <p:spPr bwMode="auto">
            <a:xfrm>
              <a:off x="3773282" y="4288024"/>
              <a:ext cx="4956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20%</a:t>
              </a:r>
            </a:p>
          </p:txBody>
        </p:sp>
        <p:sp>
          <p:nvSpPr>
            <p:cNvPr id="60437" name="Textfeld 19"/>
            <p:cNvSpPr txBox="1">
              <a:spLocks noChangeArrowheads="1"/>
            </p:cNvSpPr>
            <p:nvPr/>
          </p:nvSpPr>
          <p:spPr bwMode="auto">
            <a:xfrm>
              <a:off x="3771069" y="2639979"/>
              <a:ext cx="4956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20%</a:t>
              </a:r>
            </a:p>
          </p:txBody>
        </p:sp>
        <p:sp>
          <p:nvSpPr>
            <p:cNvPr id="60438" name="Textfeld 20"/>
            <p:cNvSpPr txBox="1">
              <a:spLocks noChangeArrowheads="1"/>
            </p:cNvSpPr>
            <p:nvPr/>
          </p:nvSpPr>
          <p:spPr bwMode="auto">
            <a:xfrm>
              <a:off x="4234169" y="2860895"/>
              <a:ext cx="4956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20%</a:t>
              </a:r>
            </a:p>
          </p:txBody>
        </p:sp>
        <p:sp>
          <p:nvSpPr>
            <p:cNvPr id="60439" name="Textfeld 21"/>
            <p:cNvSpPr txBox="1">
              <a:spLocks noChangeArrowheads="1"/>
            </p:cNvSpPr>
            <p:nvPr/>
          </p:nvSpPr>
          <p:spPr bwMode="auto">
            <a:xfrm>
              <a:off x="4240967" y="4060114"/>
              <a:ext cx="4956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20%</a:t>
              </a:r>
            </a:p>
          </p:txBody>
        </p:sp>
        <p:sp>
          <p:nvSpPr>
            <p:cNvPr id="60440" name="Textfeld 22"/>
            <p:cNvSpPr txBox="1">
              <a:spLocks noChangeArrowheads="1"/>
            </p:cNvSpPr>
            <p:nvPr/>
          </p:nvSpPr>
          <p:spPr bwMode="auto">
            <a:xfrm>
              <a:off x="4740661" y="3835603"/>
              <a:ext cx="4956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20%</a:t>
              </a:r>
            </a:p>
          </p:txBody>
        </p:sp>
        <p:sp>
          <p:nvSpPr>
            <p:cNvPr id="60441" name="Textfeld 23"/>
            <p:cNvSpPr txBox="1">
              <a:spLocks noChangeArrowheads="1"/>
            </p:cNvSpPr>
            <p:nvPr/>
          </p:nvSpPr>
          <p:spPr bwMode="auto">
            <a:xfrm>
              <a:off x="4741092" y="3075209"/>
              <a:ext cx="4956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20%</a:t>
              </a:r>
            </a:p>
          </p:txBody>
        </p:sp>
        <p:sp>
          <p:nvSpPr>
            <p:cNvPr id="60442" name="Textfeld 24"/>
            <p:cNvSpPr txBox="1">
              <a:spLocks noChangeArrowheads="1"/>
            </p:cNvSpPr>
            <p:nvPr/>
          </p:nvSpPr>
          <p:spPr bwMode="auto">
            <a:xfrm>
              <a:off x="5281887" y="3286124"/>
              <a:ext cx="4956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25%</a:t>
              </a:r>
            </a:p>
          </p:txBody>
        </p:sp>
        <p:sp>
          <p:nvSpPr>
            <p:cNvPr id="60443" name="Textfeld 25"/>
            <p:cNvSpPr txBox="1">
              <a:spLocks noChangeArrowheads="1"/>
            </p:cNvSpPr>
            <p:nvPr/>
          </p:nvSpPr>
          <p:spPr bwMode="auto">
            <a:xfrm>
              <a:off x="5288313" y="3633254"/>
              <a:ext cx="4956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25%</a:t>
              </a:r>
            </a:p>
          </p:txBody>
        </p:sp>
        <p:sp>
          <p:nvSpPr>
            <p:cNvPr id="60444" name="Textfeld 26"/>
            <p:cNvSpPr txBox="1">
              <a:spLocks noChangeArrowheads="1"/>
            </p:cNvSpPr>
            <p:nvPr/>
          </p:nvSpPr>
          <p:spPr bwMode="auto">
            <a:xfrm>
              <a:off x="3472663" y="3363314"/>
              <a:ext cx="91217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/>
              <a:r>
                <a:rPr lang="en-GB" altLang="x-none" sz="1400"/>
                <a:t>Statewide</a:t>
              </a:r>
            </a:p>
            <a:p>
              <a:pPr algn="ctr"/>
              <a:r>
                <a:rPr lang="en-GB" altLang="x-none" sz="1400"/>
                <a:t>base rate</a:t>
              </a:r>
            </a:p>
          </p:txBody>
        </p:sp>
        <p:sp>
          <p:nvSpPr>
            <p:cNvPr id="60445" name="Textfeld 27"/>
            <p:cNvSpPr txBox="1">
              <a:spLocks noChangeArrowheads="1"/>
            </p:cNvSpPr>
            <p:nvPr/>
          </p:nvSpPr>
          <p:spPr bwMode="auto">
            <a:xfrm>
              <a:off x="3071802" y="4764297"/>
              <a:ext cx="20828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Hospital specific base rate</a:t>
              </a:r>
            </a:p>
          </p:txBody>
        </p:sp>
        <p:sp>
          <p:nvSpPr>
            <p:cNvPr id="60446" name="Textfeld 28"/>
            <p:cNvSpPr txBox="1">
              <a:spLocks noChangeArrowheads="1"/>
            </p:cNvSpPr>
            <p:nvPr/>
          </p:nvSpPr>
          <p:spPr bwMode="auto">
            <a:xfrm>
              <a:off x="142844" y="1190809"/>
              <a:ext cx="97013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2000-2002</a:t>
              </a:r>
            </a:p>
          </p:txBody>
        </p:sp>
        <p:sp>
          <p:nvSpPr>
            <p:cNvPr id="60447" name="Textfeld 29"/>
            <p:cNvSpPr txBox="1">
              <a:spLocks noChangeArrowheads="1"/>
            </p:cNvSpPr>
            <p:nvPr/>
          </p:nvSpPr>
          <p:spPr bwMode="auto">
            <a:xfrm>
              <a:off x="1232210" y="1182340"/>
              <a:ext cx="141096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2003      -     2004</a:t>
              </a:r>
            </a:p>
          </p:txBody>
        </p:sp>
        <p:sp>
          <p:nvSpPr>
            <p:cNvPr id="60448" name="Textfeld 30"/>
            <p:cNvSpPr txBox="1">
              <a:spLocks noChangeArrowheads="1"/>
            </p:cNvSpPr>
            <p:nvPr/>
          </p:nvSpPr>
          <p:spPr bwMode="auto">
            <a:xfrm>
              <a:off x="3571868" y="1181030"/>
              <a:ext cx="150019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2005     -    2009</a:t>
              </a:r>
            </a:p>
          </p:txBody>
        </p:sp>
        <p:sp>
          <p:nvSpPr>
            <p:cNvPr id="60449" name="Textfeld 31"/>
            <p:cNvSpPr txBox="1">
              <a:spLocks noChangeArrowheads="1"/>
            </p:cNvSpPr>
            <p:nvPr/>
          </p:nvSpPr>
          <p:spPr bwMode="auto">
            <a:xfrm>
              <a:off x="6286512" y="1181151"/>
              <a:ext cx="214314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         2010      -      2014 </a:t>
              </a:r>
            </a:p>
          </p:txBody>
        </p:sp>
        <p:cxnSp>
          <p:nvCxnSpPr>
            <p:cNvPr id="33" name="Gerade Verbindung 32"/>
            <p:cNvCxnSpPr/>
            <p:nvPr/>
          </p:nvCxnSpPr>
          <p:spPr>
            <a:xfrm>
              <a:off x="3154353" y="2500269"/>
              <a:ext cx="2357453" cy="158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33"/>
            <p:cNvCxnSpPr/>
            <p:nvPr/>
          </p:nvCxnSpPr>
          <p:spPr>
            <a:xfrm>
              <a:off x="3155940" y="4729162"/>
              <a:ext cx="2357455" cy="158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/>
            <p:nvPr/>
          </p:nvCxnSpPr>
          <p:spPr>
            <a:xfrm>
              <a:off x="2928927" y="5499114"/>
              <a:ext cx="3000396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453" name="Textfeld 35"/>
            <p:cNvSpPr txBox="1">
              <a:spLocks noChangeArrowheads="1"/>
            </p:cNvSpPr>
            <p:nvPr/>
          </p:nvSpPr>
          <p:spPr bwMode="auto">
            <a:xfrm>
              <a:off x="3082914" y="2192529"/>
              <a:ext cx="20828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r>
                <a:rPr lang="en-GB" altLang="x-none" sz="1400"/>
                <a:t>Hospital specific base rate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643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183" y="219516"/>
            <a:ext cx="7543800" cy="1450757"/>
          </a:xfrm>
        </p:spPr>
        <p:txBody>
          <a:bodyPr/>
          <a:lstStyle/>
          <a:p>
            <a:r>
              <a:rPr lang="en-GB" b="1" dirty="0" smtClean="0">
                <a:latin typeface="+mn-lt"/>
              </a:rPr>
              <a:t>Key </a:t>
            </a:r>
            <a:r>
              <a:rPr lang="en-GB" b="1" dirty="0">
                <a:latin typeface="+mn-lt"/>
              </a:rPr>
              <a:t>contextual </a:t>
            </a:r>
            <a:r>
              <a:rPr lang="en-GB" b="1" dirty="0" smtClean="0">
                <a:latin typeface="+mn-lt"/>
              </a:rPr>
              <a:t>factors of DRG implementation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183" y="1670273"/>
            <a:ext cx="8806817" cy="4783666"/>
          </a:xfrm>
        </p:spPr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 </a:t>
            </a:r>
            <a:r>
              <a:rPr lang="en-GB" u="sng" dirty="0" smtClean="0"/>
              <a:t>The </a:t>
            </a:r>
            <a:r>
              <a:rPr lang="en-GB" u="sng" dirty="0"/>
              <a:t>purpose and objective</a:t>
            </a:r>
            <a:r>
              <a:rPr lang="en-GB" dirty="0"/>
              <a:t> for introducing DRGs and their place in health-care financing reform need to be clear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 The </a:t>
            </a:r>
            <a:r>
              <a:rPr lang="en-GB" dirty="0"/>
              <a:t>design and strength of </a:t>
            </a:r>
            <a:r>
              <a:rPr lang="en-GB" u="sng" dirty="0"/>
              <a:t>hospital information systems </a:t>
            </a:r>
            <a:r>
              <a:rPr lang="en-GB" dirty="0"/>
              <a:t>must be adequate to describe, track and monitor changes in the volume and type of services provided </a:t>
            </a:r>
          </a:p>
          <a:p>
            <a:pPr lvl="0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 The </a:t>
            </a:r>
            <a:r>
              <a:rPr lang="en-GB" dirty="0"/>
              <a:t>degree of </a:t>
            </a:r>
            <a:r>
              <a:rPr lang="en-GB" u="sng" dirty="0"/>
              <a:t>hospital autonomy </a:t>
            </a:r>
            <a:r>
              <a:rPr lang="en-GB" dirty="0"/>
              <a:t>in decisions regarding resource allocation and management in relation to </a:t>
            </a:r>
            <a:r>
              <a:rPr lang="en-GB" dirty="0" smtClean="0"/>
              <a:t>financial incentives</a:t>
            </a:r>
          </a:p>
          <a:p>
            <a:pPr lvl="0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 The </a:t>
            </a:r>
            <a:r>
              <a:rPr lang="en-GB" dirty="0"/>
              <a:t>availability of </a:t>
            </a:r>
            <a:r>
              <a:rPr lang="en-GB" u="sng" dirty="0"/>
              <a:t>DRG cost estimates </a:t>
            </a:r>
            <a:r>
              <a:rPr lang="en-GB" dirty="0"/>
              <a:t>is not a prerequisite for the introduction of a DRG-based payment </a:t>
            </a:r>
            <a:r>
              <a:rPr lang="en-GB" dirty="0" smtClean="0"/>
              <a:t>system - several </a:t>
            </a:r>
            <a:r>
              <a:rPr lang="en-GB" dirty="0"/>
              <a:t>countries have adjusted to the local context DRG weights imported from other countries to set prices when phasing in the system </a:t>
            </a:r>
            <a:endParaRPr lang="en-GB" dirty="0" smtClean="0"/>
          </a:p>
          <a:p>
            <a:pPr lvl="0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 To </a:t>
            </a:r>
            <a:r>
              <a:rPr lang="en-GB" dirty="0"/>
              <a:t>be </a:t>
            </a:r>
            <a:r>
              <a:rPr lang="en-GB" dirty="0" smtClean="0"/>
              <a:t>effective</a:t>
            </a:r>
            <a:r>
              <a:rPr lang="en-GB" dirty="0"/>
              <a:t>, DRG-based payment systems should be supplemented by </a:t>
            </a:r>
            <a:r>
              <a:rPr lang="en-GB" u="sng" dirty="0"/>
              <a:t>regulatory mechanisms</a:t>
            </a:r>
            <a:r>
              <a:rPr lang="en-GB" dirty="0"/>
              <a:t>, such as activity ceilings, marginal pricing, data audit, monitoring of the care process, and measurement of patient satisfaction and health </a:t>
            </a:r>
            <a:r>
              <a:rPr lang="en-GB" dirty="0" smtClean="0"/>
              <a:t>outcomes</a:t>
            </a:r>
            <a:endParaRPr lang="en-GB" dirty="0"/>
          </a:p>
          <a:p>
            <a:pPr lvl="0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 The </a:t>
            </a:r>
            <a:r>
              <a:rPr lang="en-GB" u="sng" dirty="0"/>
              <a:t>political and economic environment </a:t>
            </a:r>
            <a:r>
              <a:rPr lang="en-GB" dirty="0"/>
              <a:t>is </a:t>
            </a:r>
            <a:r>
              <a:rPr lang="en-GB" dirty="0" smtClean="0"/>
              <a:t>important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8845" y="6419586"/>
            <a:ext cx="852470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85000"/>
                  </a:schemeClr>
                </a:solidFill>
              </a:rPr>
              <a:t>Source: http</a:t>
            </a:r>
            <a:r>
              <a:rPr lang="en-US" sz="1400" i="1" dirty="0">
                <a:solidFill>
                  <a:schemeClr val="bg1">
                    <a:lumMod val="85000"/>
                  </a:schemeClr>
                </a:solidFill>
              </a:rPr>
              <a:t>://www.wpro.who.int/asia_pacific_observatory/country_comparative_studies/who_apo_drg.pdf </a:t>
            </a:r>
          </a:p>
        </p:txBody>
      </p:sp>
    </p:spTree>
    <p:extLst>
      <p:ext uri="{BB962C8B-B14F-4D97-AF65-F5344CB8AC3E}">
        <p14:creationId xmlns:p14="http://schemas.microsoft.com/office/powerpoint/2010/main" val="8469651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075" y="205228"/>
            <a:ext cx="7543800" cy="1450757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n-lt"/>
                <a:ea typeface="Arial Unicode MS" charset="0"/>
                <a:cs typeface="Arial Unicode MS" charset="0"/>
              </a:rPr>
              <a:t>Innovating with payment methods: </a:t>
            </a:r>
            <a:r>
              <a:rPr lang="en-US" sz="3600" b="1" u="sng" dirty="0">
                <a:latin typeface="+mn-lt"/>
                <a:ea typeface="Arial Unicode MS" charset="0"/>
                <a:cs typeface="Arial Unicode MS" charset="0"/>
              </a:rPr>
              <a:t>bundle payments </a:t>
            </a:r>
            <a:r>
              <a:rPr lang="en-US" sz="3600" b="1" dirty="0">
                <a:latin typeface="+mn-lt"/>
                <a:ea typeface="Arial Unicode MS" charset="0"/>
                <a:cs typeface="Arial Unicode MS" charset="0"/>
              </a:rPr>
              <a:t>example</a:t>
            </a:r>
            <a:endParaRPr lang="en-US" sz="3600" dirty="0">
              <a:latin typeface="+mn-lt"/>
              <a:ea typeface="Arial Unicode MS" charset="0"/>
              <a:cs typeface="Arial Unicode MS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4" y="1981706"/>
            <a:ext cx="8272463" cy="4276219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dirty="0" smtClean="0"/>
              <a:t> </a:t>
            </a:r>
            <a:r>
              <a:rPr lang="en-US" sz="2800" dirty="0" smtClean="0"/>
              <a:t>Single </a:t>
            </a:r>
            <a:r>
              <a:rPr lang="en-US" sz="2800" dirty="0"/>
              <a:t>payment for a </a:t>
            </a:r>
            <a:r>
              <a:rPr lang="en-US" sz="2800" u="sng" dirty="0"/>
              <a:t>full cycle of care</a:t>
            </a:r>
            <a:r>
              <a:rPr lang="en-US" sz="2800" dirty="0"/>
              <a:t>, potentially across different care settings </a:t>
            </a:r>
            <a:r>
              <a:rPr lang="en-US" sz="2800" dirty="0" smtClean="0"/>
              <a:t>and/or providers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en-US" sz="2400" dirty="0" smtClean="0"/>
              <a:t>E.g. bundling </a:t>
            </a:r>
            <a:r>
              <a:rPr lang="en-US" sz="2400" dirty="0"/>
              <a:t>pre-hospital and/or post- hospital care into a single </a:t>
            </a:r>
            <a:r>
              <a:rPr lang="en-US" sz="2400" dirty="0" smtClean="0"/>
              <a:t>payment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endParaRPr lang="en-US" sz="2400" dirty="0"/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 Objectives of payment methods innovations: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en-US" sz="2600" dirty="0" smtClean="0"/>
              <a:t> Behavioral </a:t>
            </a:r>
            <a:r>
              <a:rPr lang="en-US" sz="2600" dirty="0"/>
              <a:t>change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en-US" sz="2600" dirty="0"/>
              <a:t> Service integration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en-US" sz="2600" dirty="0"/>
              <a:t> Cost saving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en-US" sz="2600" dirty="0"/>
              <a:t> Pathway reconfiguration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en-US" sz="2600" dirty="0"/>
              <a:t> Improvement in patient outcomes and experiences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endParaRPr lang="en-US" sz="2400" b="1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334780"/>
            <a:ext cx="87404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Source: https://www.pwc.co.uk/government-public-sector/healthcare/assets/pwc-grafton-group-contracting.pdf </a:t>
            </a:r>
          </a:p>
        </p:txBody>
      </p:sp>
    </p:spTree>
    <p:extLst>
      <p:ext uri="{BB962C8B-B14F-4D97-AF65-F5344CB8AC3E}">
        <p14:creationId xmlns:p14="http://schemas.microsoft.com/office/powerpoint/2010/main" val="5511226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360" y="148079"/>
            <a:ext cx="7543800" cy="1152084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+mn-lt"/>
              </a:rPr>
              <a:t>Bundle payments: risks</a:t>
            </a:r>
            <a:endParaRPr lang="en-US" sz="4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360" y="1431397"/>
            <a:ext cx="7935279" cy="4340754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 Needs </a:t>
            </a:r>
            <a:r>
              <a:rPr lang="en-US" sz="2800" dirty="0"/>
              <a:t>v</a:t>
            </a:r>
            <a:r>
              <a:rPr lang="en-US" sz="2800" dirty="0" smtClean="0"/>
              <a:t>ery good data collection and monitoring system and capacity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/>
              <a:t> </a:t>
            </a:r>
            <a:r>
              <a:rPr lang="en-US" sz="2800" dirty="0" smtClean="0"/>
              <a:t>Clinical guidelines and patient pathways that guide best practice have to be in place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Becomes more difficult for </a:t>
            </a:r>
            <a:r>
              <a:rPr lang="en-US" sz="2800" dirty="0" err="1" smtClean="0"/>
              <a:t>multimorbidites</a:t>
            </a:r>
            <a:r>
              <a:rPr lang="en-US" sz="2800" dirty="0" smtClean="0"/>
              <a:t>, complicated and less common cases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The </a:t>
            </a:r>
            <a:r>
              <a:rPr lang="en-US" sz="2800" dirty="0"/>
              <a:t>greater the extent of bundling, the </a:t>
            </a:r>
            <a:r>
              <a:rPr lang="en-US" sz="2800" dirty="0" smtClean="0"/>
              <a:t>less explanatory </a:t>
            </a:r>
            <a:r>
              <a:rPr lang="en-US" sz="2800" dirty="0"/>
              <a:t>power for price </a:t>
            </a:r>
            <a:r>
              <a:rPr lang="en-US" sz="2800" dirty="0" smtClean="0"/>
              <a:t>setting and patient cost sharing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/>
              <a:t> </a:t>
            </a:r>
            <a:r>
              <a:rPr lang="en-US" sz="2800" dirty="0" smtClean="0"/>
              <a:t>Increases </a:t>
            </a:r>
            <a:r>
              <a:rPr lang="en-US" sz="2800" dirty="0"/>
              <a:t>the risk of adverse selection, gaming and inequity between </a:t>
            </a:r>
            <a:r>
              <a:rPr lang="en-US" sz="2800" dirty="0" smtClean="0"/>
              <a:t>providers</a:t>
            </a:r>
          </a:p>
        </p:txBody>
      </p:sp>
    </p:spTree>
    <p:extLst>
      <p:ext uri="{BB962C8B-B14F-4D97-AF65-F5344CB8AC3E}">
        <p14:creationId xmlns:p14="http://schemas.microsoft.com/office/powerpoint/2010/main" val="7915002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28637" y="1342133"/>
            <a:ext cx="840105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Always remember that </a:t>
            </a:r>
            <a:r>
              <a:rPr lang="en-US" sz="2400" u="sng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health systems consist of complex </a:t>
            </a: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interaction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of a range of factors – public expectations, professional culture, regulatory systems and governance</a:t>
            </a:r>
          </a:p>
          <a:p>
            <a:pPr marL="285750" indent="-285750">
              <a:buBlip>
                <a:blip r:embed="rId2"/>
              </a:buBlip>
            </a:pPr>
            <a:endParaRPr lang="en-US" sz="2400" dirty="0">
              <a:solidFill>
                <a:schemeClr val="bg2">
                  <a:lumMod val="25000"/>
                </a:schemeClr>
              </a:solidFill>
              <a:latin typeface="Arial Unicode MS" charset="0"/>
              <a:ea typeface="Arial Unicode MS" charset="0"/>
              <a:cs typeface="Arial Unicode MS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Payment systems </a:t>
            </a:r>
            <a:r>
              <a:rPr lang="en-US" sz="2400" u="sng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are an important policy tool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…but it is important not to overestimate their potential impact </a:t>
            </a:r>
          </a:p>
          <a:p>
            <a:pPr marL="285750" indent="-285750">
              <a:buBlip>
                <a:blip r:embed="rId2"/>
              </a:buBlip>
            </a:pPr>
            <a:endParaRPr lang="en-US" sz="2400" dirty="0">
              <a:solidFill>
                <a:schemeClr val="bg2">
                  <a:lumMod val="25000"/>
                </a:schemeClr>
              </a:solidFill>
              <a:latin typeface="Arial Unicode MS" charset="0"/>
              <a:ea typeface="Arial Unicode MS" charset="0"/>
              <a:cs typeface="Arial Unicode MS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There is no ideal payment. Best way is to deploy a range of </a:t>
            </a:r>
            <a:r>
              <a:rPr lang="en-US" sz="2400" u="sng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different payment methods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, each country has its </a:t>
            </a:r>
            <a:r>
              <a:rPr lang="en-US" sz="2400" u="sng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own optimal blend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depending on policy objectives</a:t>
            </a:r>
          </a:p>
          <a:p>
            <a:pPr marL="285750" indent="-285750">
              <a:buBlip>
                <a:blip r:embed="rId2"/>
              </a:buBlip>
            </a:pPr>
            <a:endParaRPr lang="en-US" sz="2400" dirty="0">
              <a:solidFill>
                <a:schemeClr val="bg2">
                  <a:lumMod val="25000"/>
                </a:schemeClr>
              </a:solidFill>
              <a:latin typeface="Arial Unicode MS" charset="0"/>
              <a:ea typeface="Arial Unicode MS" charset="0"/>
              <a:cs typeface="Arial Unicode MS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Payment systems development needs </a:t>
            </a:r>
            <a:r>
              <a:rPr lang="en-US" sz="2400" u="sng" dirty="0">
                <a:solidFill>
                  <a:schemeClr val="bg2">
                    <a:lumMod val="2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good-quality data on activity, cost and outcomes</a:t>
            </a:r>
            <a:endParaRPr lang="en-US" sz="2400" u="sng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637" y="-222924"/>
            <a:ext cx="7543800" cy="1450757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IN SUMMARY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8824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55" y="162366"/>
            <a:ext cx="7872845" cy="1450757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+mn-lt"/>
              </a:rPr>
              <a:t>Do financial </a:t>
            </a:r>
            <a:r>
              <a:rPr lang="en-US" b="1" dirty="0">
                <a:latin typeface="+mn-lt"/>
              </a:rPr>
              <a:t>incentives </a:t>
            </a:r>
            <a:r>
              <a:rPr lang="en-US" b="1" dirty="0" smtClean="0">
                <a:latin typeface="+mn-lt"/>
              </a:rPr>
              <a:t>always deliver </a:t>
            </a:r>
            <a:r>
              <a:rPr lang="en-US" b="1" dirty="0">
                <a:latin typeface="+mn-lt"/>
              </a:rPr>
              <a:t>what is desired?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55" y="2100806"/>
            <a:ext cx="8397434" cy="475719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 Difficult </a:t>
            </a:r>
            <a:r>
              <a:rPr lang="en-US" sz="2800" dirty="0"/>
              <a:t>to design financial incentives that motivate better performance for </a:t>
            </a:r>
            <a:r>
              <a:rPr lang="en-US" sz="2800" u="sng" dirty="0"/>
              <a:t>complex tasks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 Usually </a:t>
            </a:r>
            <a:r>
              <a:rPr lang="en-US" sz="2800" u="sng" dirty="0"/>
              <a:t>easier to incentivize </a:t>
            </a:r>
            <a:r>
              <a:rPr lang="en-US" sz="2800" dirty="0"/>
              <a:t>to increase the </a:t>
            </a:r>
            <a:r>
              <a:rPr lang="en-US" sz="2800" u="sng" dirty="0"/>
              <a:t>“output” </a:t>
            </a:r>
            <a:r>
              <a:rPr lang="en-US" sz="2800" dirty="0"/>
              <a:t>e.g. diagnostic tests 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800" b="1" dirty="0" smtClean="0"/>
              <a:t> </a:t>
            </a:r>
            <a:r>
              <a:rPr lang="en-US" sz="2800" u="sng" dirty="0" smtClean="0"/>
              <a:t>Shift </a:t>
            </a:r>
            <a:r>
              <a:rPr lang="en-US" sz="2800" u="sng" dirty="0"/>
              <a:t>towards incentivized activities </a:t>
            </a:r>
            <a:r>
              <a:rPr lang="en-US" sz="2800" dirty="0"/>
              <a:t>and away from others that could have  important benefit for health 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 Financial </a:t>
            </a:r>
            <a:r>
              <a:rPr lang="en-US" sz="2800" dirty="0"/>
              <a:t>incentives might overplay </a:t>
            </a:r>
            <a:r>
              <a:rPr lang="en-US" sz="2800" u="sng" dirty="0"/>
              <a:t>clinicians intrinsic motivation</a:t>
            </a:r>
          </a:p>
        </p:txBody>
      </p:sp>
    </p:spTree>
    <p:extLst>
      <p:ext uri="{BB962C8B-B14F-4D97-AF65-F5344CB8AC3E}">
        <p14:creationId xmlns:p14="http://schemas.microsoft.com/office/powerpoint/2010/main" val="42973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72" y="584982"/>
            <a:ext cx="8935656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9282"/>
            <a:ext cx="8229600" cy="3845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Design of the payment incentives has to fit with the </a:t>
            </a:r>
            <a:r>
              <a:rPr lang="en-US" sz="2800" u="sng" dirty="0"/>
              <a:t>expectations to the service delivery system</a:t>
            </a:r>
            <a:r>
              <a:rPr lang="en-US" sz="2800" dirty="0"/>
              <a:t>: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 What </a:t>
            </a:r>
            <a:r>
              <a:rPr lang="en-US" sz="2800" dirty="0"/>
              <a:t>is the most </a:t>
            </a:r>
            <a:r>
              <a:rPr lang="en-US" sz="2800" u="sng" dirty="0"/>
              <a:t>appropriate care setting </a:t>
            </a:r>
            <a:r>
              <a:rPr lang="en-US" sz="2800" dirty="0"/>
              <a:t>for the delivery of particular services?</a:t>
            </a:r>
          </a:p>
          <a:p>
            <a:pPr>
              <a:buClr>
                <a:srgbClr val="FF0000"/>
              </a:buClr>
              <a:buFont typeface="Wingdings" charset="2"/>
              <a:buChar char="§"/>
            </a:pPr>
            <a:r>
              <a:rPr lang="en-US" sz="2800" dirty="0" smtClean="0"/>
              <a:t> How </a:t>
            </a:r>
            <a:r>
              <a:rPr lang="en-US" sz="2800" dirty="0"/>
              <a:t>to ensure that care is </a:t>
            </a:r>
            <a:r>
              <a:rPr lang="en-US" sz="2800" u="sng" dirty="0"/>
              <a:t>coordinated and continuous </a:t>
            </a:r>
            <a:r>
              <a:rPr lang="en-US" sz="2800" dirty="0"/>
              <a:t>across care settings? </a:t>
            </a:r>
          </a:p>
          <a:p>
            <a:pPr>
              <a:buFont typeface="Wingdings" charset="2"/>
              <a:buChar char="§"/>
            </a:pP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457200" y="5075945"/>
            <a:ext cx="8351134" cy="889000"/>
            <a:chOff x="457200" y="5075945"/>
            <a:chExt cx="8351134" cy="889000"/>
          </a:xfrm>
        </p:grpSpPr>
        <p:graphicFrame>
          <p:nvGraphicFramePr>
            <p:cNvPr id="4" name="Diagram 3"/>
            <p:cNvGraphicFramePr/>
            <p:nvPr>
              <p:extLst>
                <p:ext uri="{D42A27DB-BD31-4B8C-83A1-F6EECF244321}">
                  <p14:modId xmlns:p14="http://schemas.microsoft.com/office/powerpoint/2010/main" val="1754595843"/>
                </p:ext>
              </p:extLst>
            </p:nvPr>
          </p:nvGraphicFramePr>
          <p:xfrm>
            <a:off x="457200" y="5075945"/>
            <a:ext cx="8351134" cy="889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5" name="Left-Right Arrow 4"/>
            <p:cNvSpPr/>
            <p:nvPr/>
          </p:nvSpPr>
          <p:spPr>
            <a:xfrm>
              <a:off x="1412110" y="5390385"/>
              <a:ext cx="555585" cy="322587"/>
            </a:xfrm>
            <a:prstGeom prst="leftRightArrow">
              <a:avLst/>
            </a:prstGeom>
            <a:solidFill>
              <a:srgbClr val="FFFC9E"/>
            </a:solidFill>
            <a:ln>
              <a:solidFill>
                <a:srgbClr val="00BA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Left-Right Arrow 6"/>
            <p:cNvSpPr/>
            <p:nvPr/>
          </p:nvSpPr>
          <p:spPr>
            <a:xfrm>
              <a:off x="2918749" y="5397633"/>
              <a:ext cx="555585" cy="322587"/>
            </a:xfrm>
            <a:prstGeom prst="leftRightArrow">
              <a:avLst/>
            </a:prstGeom>
            <a:solidFill>
              <a:srgbClr val="FFFC9E"/>
            </a:solidFill>
            <a:ln>
              <a:solidFill>
                <a:srgbClr val="00BA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Left-Right Arrow 7"/>
            <p:cNvSpPr/>
            <p:nvPr/>
          </p:nvSpPr>
          <p:spPr>
            <a:xfrm>
              <a:off x="4370405" y="5397633"/>
              <a:ext cx="555585" cy="322587"/>
            </a:xfrm>
            <a:prstGeom prst="leftRightArrow">
              <a:avLst/>
            </a:prstGeom>
            <a:solidFill>
              <a:srgbClr val="FFFC9E"/>
            </a:solidFill>
            <a:ln>
              <a:solidFill>
                <a:srgbClr val="00BA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Left-Right Arrow 8"/>
            <p:cNvSpPr/>
            <p:nvPr/>
          </p:nvSpPr>
          <p:spPr>
            <a:xfrm>
              <a:off x="5795056" y="5396296"/>
              <a:ext cx="555585" cy="322587"/>
            </a:xfrm>
            <a:prstGeom prst="leftRightArrow">
              <a:avLst/>
            </a:prstGeom>
            <a:solidFill>
              <a:srgbClr val="FFFC9E"/>
            </a:solidFill>
            <a:ln>
              <a:solidFill>
                <a:srgbClr val="00BA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Left-Right Arrow 9"/>
            <p:cNvSpPr/>
            <p:nvPr/>
          </p:nvSpPr>
          <p:spPr>
            <a:xfrm>
              <a:off x="7301695" y="5390384"/>
              <a:ext cx="555585" cy="322587"/>
            </a:xfrm>
            <a:prstGeom prst="leftRightArrow">
              <a:avLst/>
            </a:prstGeom>
            <a:solidFill>
              <a:srgbClr val="FFFC9E"/>
            </a:solidFill>
            <a:ln>
              <a:solidFill>
                <a:srgbClr val="00BA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5463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5376544"/>
              </p:ext>
            </p:extLst>
          </p:nvPr>
        </p:nvGraphicFramePr>
        <p:xfrm>
          <a:off x="549877" y="1523137"/>
          <a:ext cx="7836885" cy="4742157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5517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9345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967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948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18797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Method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Description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Usual Setting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Degree of bundling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4254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Fee</a:t>
                      </a:r>
                      <a:r>
                        <a:rPr lang="en-US" sz="16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 for service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charset="0"/>
                        <a:ea typeface="Arial Unicode MS" charset="0"/>
                        <a:cs typeface="Arial Unicode MS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Activity based</a:t>
                      </a:r>
                      <a:r>
                        <a:rPr lang="en-US" sz="16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 billing of individual services and patient contacts and bed days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charset="0"/>
                        <a:ea typeface="Arial Unicode MS" charset="0"/>
                        <a:cs typeface="Arial Unicode MS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Predominantly used</a:t>
                      </a:r>
                    </a:p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for GPs and for outpatient specialist services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en-US" sz="1600" dirty="0">
                        <a:latin typeface="Arial Unicode MS" charset="0"/>
                        <a:ea typeface="Arial Unicode MS" charset="0"/>
                        <a:cs typeface="Arial Unicode MS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4254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Payment per case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Activity based payment per patient, patient</a:t>
                      </a:r>
                      <a:r>
                        <a:rPr lang="en-US" sz="16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 classified by similar clinical condition and </a:t>
                      </a:r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 activities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Predominantly for hospital</a:t>
                      </a:r>
                      <a:r>
                        <a:rPr lang="en-US" sz="16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 inpatient care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charset="0"/>
                        <a:ea typeface="Arial Unicode MS" charset="0"/>
                        <a:cs typeface="Arial Unicode MS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503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Capitation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Lump-sum payment per enrolled patient covering a range of services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Predominantly used for</a:t>
                      </a:r>
                      <a:r>
                        <a:rPr lang="en-US" sz="16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 GPs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charset="0"/>
                        <a:ea typeface="Arial Unicode MS" charset="0"/>
                        <a:cs typeface="Arial Unicode MS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4254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Global</a:t>
                      </a:r>
                      <a:r>
                        <a:rPr lang="en-US" sz="16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 budget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charset="0"/>
                        <a:ea typeface="Arial Unicode MS" charset="0"/>
                        <a:cs typeface="Arial Unicode MS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Lump-sum payment covering a range of services independent of actual volume</a:t>
                      </a:r>
                      <a:r>
                        <a:rPr lang="en-US" sz="16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 of care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charset="0"/>
                        <a:ea typeface="Arial Unicode MS" charset="0"/>
                        <a:cs typeface="Arial Unicode MS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Payment for public hospitals in a number of countries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9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7758593" y="3032382"/>
            <a:ext cx="13807" cy="2615680"/>
          </a:xfrm>
          <a:prstGeom prst="straightConnector1">
            <a:avLst/>
          </a:prstGeom>
          <a:ln w="82550"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237099" y="2655058"/>
            <a:ext cx="1643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Unbundeled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15212" y="5717609"/>
            <a:ext cx="971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Bundeled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4174" y="215652"/>
            <a:ext cx="7648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ea typeface="Arial Unicode MS" charset="0"/>
                <a:cs typeface="Arial Unicode MS" charset="0"/>
              </a:rPr>
              <a:t>Most common payment methods  to cover base cost (full payment)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479606"/>
            <a:ext cx="888016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Source</a:t>
            </a:r>
            <a:r>
              <a:rPr lang="en-US" sz="1400" i="1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: Adapted from https</a:t>
            </a:r>
            <a:r>
              <a:rPr lang="en-US" sz="1400" i="1" dirty="0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://</a:t>
            </a:r>
            <a:r>
              <a:rPr lang="en-US" sz="1400" i="1" dirty="0" err="1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www.oecd.org</a:t>
            </a:r>
            <a:r>
              <a:rPr lang="en-US" sz="1400" i="1" dirty="0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/</a:t>
            </a:r>
            <a:r>
              <a:rPr lang="en-US" sz="1400" i="1" dirty="0" err="1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els</a:t>
            </a:r>
            <a:r>
              <a:rPr lang="en-US" sz="1400" i="1" dirty="0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/health-systems/Better-ways-to-pay-for-health-care-</a:t>
            </a:r>
            <a:r>
              <a:rPr lang="en-US" sz="1400" i="1" dirty="0" err="1">
                <a:solidFill>
                  <a:schemeClr val="bg1">
                    <a:lumMod val="85000"/>
                  </a:schemeClr>
                </a:solidFill>
                <a:latin typeface="Arial Unicode MS" charset="0"/>
                <a:ea typeface="Arial Unicode MS" charset="0"/>
                <a:cs typeface="Arial Unicode MS" charset="0"/>
              </a:rPr>
              <a:t>FOCUS.pdf</a:t>
            </a:r>
            <a:endParaRPr lang="en-US" sz="1400" i="1" dirty="0">
              <a:solidFill>
                <a:schemeClr val="bg1">
                  <a:lumMod val="85000"/>
                </a:schemeClr>
              </a:solidFill>
              <a:latin typeface="Arial Unicode MS" charset="0"/>
              <a:ea typeface="Arial Unicode MS" charset="0"/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87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118" y="0"/>
            <a:ext cx="7543800" cy="1450757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Case based </a:t>
            </a:r>
            <a:r>
              <a:rPr lang="en-US" b="1" dirty="0" smtClean="0">
                <a:latin typeface="+mn-lt"/>
              </a:rPr>
              <a:t>payment: How it works  </a:t>
            </a:r>
            <a:endParaRPr lang="en-US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2880183"/>
              </p:ext>
            </p:extLst>
          </p:nvPr>
        </p:nvGraphicFramePr>
        <p:xfrm>
          <a:off x="445077" y="1656484"/>
          <a:ext cx="8358188" cy="4400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4564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Case based </a:t>
            </a:r>
            <a:r>
              <a:rPr lang="en-US" b="1" dirty="0" smtClean="0">
                <a:latin typeface="+mn-lt"/>
              </a:rPr>
              <a:t>payment: Provider incentives</a:t>
            </a:r>
            <a:endParaRPr lang="en-US" b="1" dirty="0">
              <a:latin typeface="+mn-lt"/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7907667"/>
              </p:ext>
            </p:extLst>
          </p:nvPr>
        </p:nvGraphicFramePr>
        <p:xfrm>
          <a:off x="445077" y="1656484"/>
          <a:ext cx="8358188" cy="4400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7335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Case based </a:t>
            </a:r>
            <a:r>
              <a:rPr lang="en-US" b="1" dirty="0" smtClean="0">
                <a:latin typeface="+mn-lt"/>
              </a:rPr>
              <a:t>payment</a:t>
            </a:r>
            <a:r>
              <a:rPr lang="et-EE" b="1" dirty="0" smtClean="0">
                <a:latin typeface="+mn-lt"/>
              </a:rPr>
              <a:t>: </a:t>
            </a:r>
            <a:r>
              <a:rPr lang="en-US" b="1" dirty="0" smtClean="0">
                <a:latin typeface="+mn-lt"/>
              </a:rPr>
              <a:t>When to use </a:t>
            </a:r>
            <a:endParaRPr lang="en-US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383133"/>
              </p:ext>
            </p:extLst>
          </p:nvPr>
        </p:nvGraphicFramePr>
        <p:xfrm>
          <a:off x="785812" y="1513111"/>
          <a:ext cx="8058150" cy="4716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0419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382758"/>
              </p:ext>
            </p:extLst>
          </p:nvPr>
        </p:nvGraphicFramePr>
        <p:xfrm>
          <a:off x="757238" y="1671637"/>
          <a:ext cx="8058150" cy="4314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00100" y="-33120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atin typeface="+mn-lt"/>
              </a:rPr>
              <a:t>Case based payment</a:t>
            </a:r>
            <a:r>
              <a:rPr lang="et-EE" b="1" dirty="0" smtClean="0">
                <a:latin typeface="+mn-lt"/>
              </a:rPr>
              <a:t>: </a:t>
            </a:r>
            <a:r>
              <a:rPr lang="en-US" b="1" dirty="0" smtClean="0">
                <a:latin typeface="+mn-lt"/>
              </a:rPr>
              <a:t>Risks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02418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23255</TotalTime>
  <Words>2092</Words>
  <Application>Microsoft Macintosh PowerPoint</Application>
  <PresentationFormat>On-screen Show (4:3)</PresentationFormat>
  <Paragraphs>348</Paragraphs>
  <Slides>28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 Unicode MS</vt:lpstr>
      <vt:lpstr>Calibri</vt:lpstr>
      <vt:lpstr>Calibri Light</vt:lpstr>
      <vt:lpstr>Cambria</vt:lpstr>
      <vt:lpstr>Wingdings</vt:lpstr>
      <vt:lpstr>Arial</vt:lpstr>
      <vt:lpstr>Retrospect</vt:lpstr>
      <vt:lpstr>Lessons learnt from other countries: transition to DRGs   Triin Habicht 17.08.2017 </vt:lpstr>
      <vt:lpstr>Rationale of using different payment mechanisms</vt:lpstr>
      <vt:lpstr>Do financial incentives always deliver what is desired?</vt:lpstr>
      <vt:lpstr> </vt:lpstr>
      <vt:lpstr>PowerPoint Presentation</vt:lpstr>
      <vt:lpstr>Case based payment: How it works  </vt:lpstr>
      <vt:lpstr>Case based payment: Provider incentives</vt:lpstr>
      <vt:lpstr>Case based payment: When to use </vt:lpstr>
      <vt:lpstr>PowerPoint Presentation</vt:lpstr>
      <vt:lpstr>Usual expectations to DRG system</vt:lpstr>
      <vt:lpstr>PowerPoint Presentation</vt:lpstr>
      <vt:lpstr>Key principles to shape a classification system (Fetter 1991)</vt:lpstr>
      <vt:lpstr>Patient grouping</vt:lpstr>
      <vt:lpstr>PowerPoint Presentation</vt:lpstr>
      <vt:lpstr>Choosing patient classification system</vt:lpstr>
      <vt:lpstr>Data requirements to define case groups and prices</vt:lpstr>
      <vt:lpstr>Data requirements to define case groups and tariffs</vt:lpstr>
      <vt:lpstr>Decision making process in the hopsital</vt:lpstr>
      <vt:lpstr>DRG’s for actual reimbursement</vt:lpstr>
      <vt:lpstr>Experiences with DRG’s in Pacific Asia</vt:lpstr>
      <vt:lpstr>Features of DRG systems: evidence from 29 low and middle income countries</vt:lpstr>
      <vt:lpstr>Impact of DRG: summarizing global evidence</vt:lpstr>
      <vt:lpstr>Implementation: Options to phase in DRG system</vt:lpstr>
      <vt:lpstr>Phase in of DRGs in Germany</vt:lpstr>
      <vt:lpstr>Key contextual factors of DRG implementation</vt:lpstr>
      <vt:lpstr>Innovating with payment methods: bundle payments example</vt:lpstr>
      <vt:lpstr>Bundle payments: risks</vt:lpstr>
      <vt:lpstr>IN SUMMARY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triin habicht</dc:creator>
  <cp:lastModifiedBy>triin habicht</cp:lastModifiedBy>
  <cp:revision>186</cp:revision>
  <dcterms:created xsi:type="dcterms:W3CDTF">2017-05-15T10:41:17Z</dcterms:created>
  <dcterms:modified xsi:type="dcterms:W3CDTF">2017-08-17T07:53:35Z</dcterms:modified>
</cp:coreProperties>
</file>