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256" r:id="rId2"/>
    <p:sldId id="263" r:id="rId3"/>
    <p:sldId id="265" r:id="rId4"/>
    <p:sldId id="281" r:id="rId5"/>
    <p:sldId id="282" r:id="rId6"/>
    <p:sldId id="267" r:id="rId7"/>
    <p:sldId id="270" r:id="rId8"/>
    <p:sldId id="284" r:id="rId9"/>
    <p:sldId id="283" r:id="rId10"/>
    <p:sldId id="271" r:id="rId11"/>
    <p:sldId id="286" r:id="rId12"/>
    <p:sldId id="268" r:id="rId13"/>
    <p:sldId id="272" r:id="rId14"/>
    <p:sldId id="287" r:id="rId15"/>
    <p:sldId id="288" r:id="rId16"/>
    <p:sldId id="289" r:id="rId17"/>
    <p:sldId id="290" r:id="rId18"/>
    <p:sldId id="291" r:id="rId19"/>
    <p:sldId id="279" r:id="rId20"/>
    <p:sldId id="292" r:id="rId21"/>
    <p:sldId id="295" r:id="rId22"/>
    <p:sldId id="294" r:id="rId23"/>
    <p:sldId id="296" r:id="rId24"/>
    <p:sldId id="285" r:id="rId25"/>
    <p:sldId id="293" r:id="rId26"/>
    <p:sldId id="297" r:id="rId27"/>
    <p:sldId id="298" r:id="rId28"/>
    <p:sldId id="260" r:id="rId2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2" autoAdjust="0"/>
    <p:restoredTop sz="85145" autoAdjust="0"/>
  </p:normalViewPr>
  <p:slideViewPr>
    <p:cSldViewPr>
      <p:cViewPr varScale="1">
        <p:scale>
          <a:sx n="98" d="100"/>
          <a:sy n="98" d="100"/>
        </p:scale>
        <p:origin x="125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6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hurkr\Dropbox\UHCP_Activity2\August_mission_2017\DRG_simulation\data\Geo_data_preliminary_results_22102017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hurkr\Dropbox\GEO_UHCP_WHO\DRG_strategic_purchasing\Missions\2018_September\Materials\11Sept18_Workshop\Figures_for_ppt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hurkr\Dropbox\GEO_UHCP_WHO\DRG_strategic_purchasing\Missions\2018_September\Materials\11Sept18_Workshop\Figures_for_ppt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hurkr\Dropbox\GEO_UHCP_WHO\DRG_strategic_purchasing\Missions\2018_September\Materials\11Sept18_Workshop\Figures_for_ppt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hurkr\Dropbox\GEO_UHCP_WHO\DRG_strategic_purchasing\Missions\2018_September\Materials\11Sept18_Workshop\Figures_for_pp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hurkr\Dropbox\GEO_UHCP_WHO\DRG_strategic_purchasing\Missions\2018_September\Materials\11Sept18_Workshop\Figures_for_pp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hurkr\Dropbox\GEO_UHCP_WHO\DRG_strategic_purchasing\Missions\2018_September\Materials\11Sept18_Workshop\Figures_for_pp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hurkr\Dropbox\GEO_UHCP_WHO\DRG_strategic_purchasing\Missions\2018_September\Materials\11Sept18_Workshop\Figures_for_pp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hurkr\Dropbox\GEO_UHCP_WHO\DRG_strategic_purchasing\Missions\2018_September\Materials\11Sept18_Workshop\Figures_for_ppt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hurkr\Dropbox\GEO_UHCP_WHO\DRG_strategic_purchasing\Missions\2018_September\Materials\11Sept18_Workshop\Figures_for_ppt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hurkr\Dropbox\GEO_UHCP_WHO\DRG_strategic_purchasing\Missions\2018_September\Materials\11Sept18_Workshop\Figures_for_ppt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hurkr\Dropbox\GEO_UHCP_WHO\DRG_strategic_purchasing\Missions\2018_September\Materials\11Sept18_Workshop\Figures_for_ppt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TOP10_DRG!$J$25</c:f>
              <c:strCache>
                <c:ptCount val="1"/>
                <c:pt idx="0">
                  <c:v>MDC_EST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TOP10_DRG!$I$26:$I$28</c:f>
              <c:strCache>
                <c:ptCount val="3"/>
                <c:pt idx="0">
                  <c:v>Cardiovascular disorders </c:v>
                </c:pt>
                <c:pt idx="1">
                  <c:v>Respiratory system diseases</c:v>
                </c:pt>
                <c:pt idx="2">
                  <c:v>Pregnancy, childbirth and puerperium</c:v>
                </c:pt>
              </c:strCache>
            </c:strRef>
          </c:cat>
          <c:val>
            <c:numRef>
              <c:f>TOP10_DRG!$J$26:$J$28</c:f>
              <c:numCache>
                <c:formatCode>0%</c:formatCode>
                <c:ptCount val="3"/>
                <c:pt idx="0">
                  <c:v>0.2</c:v>
                </c:pt>
                <c:pt idx="1">
                  <c:v>0.17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FF-4D09-A47C-B6B0E4C234EF}"/>
            </c:ext>
          </c:extLst>
        </c:ser>
        <c:ser>
          <c:idx val="1"/>
          <c:order val="1"/>
          <c:tx>
            <c:strRef>
              <c:f>TOP10_DRG!$K$25</c:f>
              <c:strCache>
                <c:ptCount val="1"/>
                <c:pt idx="0">
                  <c:v>State morbidity statistics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TOP10_DRG!$I$26:$I$28</c:f>
              <c:strCache>
                <c:ptCount val="3"/>
                <c:pt idx="0">
                  <c:v>Cardiovascular disorders </c:v>
                </c:pt>
                <c:pt idx="1">
                  <c:v>Respiratory system diseases</c:v>
                </c:pt>
                <c:pt idx="2">
                  <c:v>Pregnancy, childbirth and puerperium</c:v>
                </c:pt>
              </c:strCache>
            </c:strRef>
          </c:cat>
          <c:val>
            <c:numRef>
              <c:f>TOP10_DRG!$K$26:$K$28</c:f>
              <c:numCache>
                <c:formatCode>0%</c:formatCode>
                <c:ptCount val="3"/>
                <c:pt idx="0">
                  <c:v>0.17</c:v>
                </c:pt>
                <c:pt idx="1">
                  <c:v>0.2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FF-4D09-A47C-B6B0E4C234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28367248"/>
        <c:axId val="511275856"/>
      </c:barChart>
      <c:catAx>
        <c:axId val="928367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11275856"/>
        <c:crosses val="autoZero"/>
        <c:auto val="1"/>
        <c:lblAlgn val="ctr"/>
        <c:lblOffset val="100"/>
        <c:noMultiLvlLbl val="0"/>
      </c:catAx>
      <c:valAx>
        <c:axId val="511275856"/>
        <c:scaling>
          <c:orientation val="minMax"/>
          <c:max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28367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fi-FI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643069060043971E-2"/>
          <c:y val="4.1329943484874891E-2"/>
          <c:w val="0.89617379518201201"/>
          <c:h val="0.7261915016770621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CC!$A$37</c:f>
              <c:strCache>
                <c:ptCount val="1"/>
                <c:pt idx="0">
                  <c:v>89 Simple pneumonia &amp; pleurisy, age &gt; 17 w cc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CC!$B$1:$D$1</c:f>
              <c:strCache>
                <c:ptCount val="3"/>
                <c:pt idx="0">
                  <c:v>FIN (12 months)</c:v>
                </c:pt>
                <c:pt idx="1">
                  <c:v>EST (12 month)</c:v>
                </c:pt>
                <c:pt idx="2">
                  <c:v>GEO (3 months)</c:v>
                </c:pt>
              </c:strCache>
            </c:strRef>
          </c:cat>
          <c:val>
            <c:numRef>
              <c:f>CC!$B$37:$D$37</c:f>
              <c:numCache>
                <c:formatCode>General</c:formatCode>
                <c:ptCount val="3"/>
                <c:pt idx="0" formatCode="#,##0">
                  <c:v>3525</c:v>
                </c:pt>
                <c:pt idx="1">
                  <c:v>2335</c:v>
                </c:pt>
                <c:pt idx="2">
                  <c:v>490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A5-40A9-A56A-B0E9902A6D6D}"/>
            </c:ext>
          </c:extLst>
        </c:ser>
        <c:ser>
          <c:idx val="1"/>
          <c:order val="1"/>
          <c:tx>
            <c:strRef>
              <c:f>CC!$A$38</c:f>
              <c:strCache>
                <c:ptCount val="1"/>
                <c:pt idx="0">
                  <c:v>90 Simple pneumonia &amp; pleurisy, age &gt; 17 w/o cc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CC!$B$1:$D$1</c:f>
              <c:strCache>
                <c:ptCount val="3"/>
                <c:pt idx="0">
                  <c:v>FIN (12 months)</c:v>
                </c:pt>
                <c:pt idx="1">
                  <c:v>EST (12 month)</c:v>
                </c:pt>
                <c:pt idx="2">
                  <c:v>GEO (3 months)</c:v>
                </c:pt>
              </c:strCache>
            </c:strRef>
          </c:cat>
          <c:val>
            <c:numRef>
              <c:f>CC!$B$38:$D$38</c:f>
              <c:numCache>
                <c:formatCode>General</c:formatCode>
                <c:ptCount val="3"/>
                <c:pt idx="0" formatCode="#,##0">
                  <c:v>4444</c:v>
                </c:pt>
                <c:pt idx="1">
                  <c:v>442</c:v>
                </c:pt>
                <c:pt idx="2">
                  <c:v>3361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A5-40A9-A56A-B0E9902A6D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3843167"/>
        <c:axId val="103843999"/>
      </c:barChart>
      <c:catAx>
        <c:axId val="103843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03843999"/>
        <c:crosses val="autoZero"/>
        <c:auto val="1"/>
        <c:lblAlgn val="ctr"/>
        <c:lblOffset val="100"/>
        <c:noMultiLvlLbl val="0"/>
      </c:catAx>
      <c:valAx>
        <c:axId val="1038439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038431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fi-FI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CC!$A$56</c:f>
              <c:strCache>
                <c:ptCount val="1"/>
                <c:pt idx="0">
                  <c:v>209D Major joint primary procedure on hip w cc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CC!$B$1:$D$1</c:f>
              <c:strCache>
                <c:ptCount val="3"/>
                <c:pt idx="0">
                  <c:v>FIN (12 months)</c:v>
                </c:pt>
                <c:pt idx="1">
                  <c:v>EST (12 month)</c:v>
                </c:pt>
                <c:pt idx="2">
                  <c:v>GEO (3 months)</c:v>
                </c:pt>
              </c:strCache>
            </c:strRef>
          </c:cat>
          <c:val>
            <c:numRef>
              <c:f>CC!$B$56:$D$56</c:f>
              <c:numCache>
                <c:formatCode>General</c:formatCode>
                <c:ptCount val="3"/>
                <c:pt idx="0" formatCode="#,##0">
                  <c:v>354</c:v>
                </c:pt>
                <c:pt idx="1">
                  <c:v>614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E8-4CE3-9691-E44D0F709F52}"/>
            </c:ext>
          </c:extLst>
        </c:ser>
        <c:ser>
          <c:idx val="1"/>
          <c:order val="1"/>
          <c:tx>
            <c:strRef>
              <c:f>CC!$A$57</c:f>
              <c:strCache>
                <c:ptCount val="1"/>
                <c:pt idx="0">
                  <c:v>209E Major joint primary procedure on hip w/o cc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CC!$B$1:$D$1</c:f>
              <c:strCache>
                <c:ptCount val="3"/>
                <c:pt idx="0">
                  <c:v>FIN (12 months)</c:v>
                </c:pt>
                <c:pt idx="1">
                  <c:v>EST (12 month)</c:v>
                </c:pt>
                <c:pt idx="2">
                  <c:v>GEO (3 months)</c:v>
                </c:pt>
              </c:strCache>
            </c:strRef>
          </c:cat>
          <c:val>
            <c:numRef>
              <c:f>CC!$B$57:$D$57</c:f>
              <c:numCache>
                <c:formatCode>General</c:formatCode>
                <c:ptCount val="3"/>
                <c:pt idx="0" formatCode="#,##0">
                  <c:v>4160</c:v>
                </c:pt>
                <c:pt idx="1">
                  <c:v>1273</c:v>
                </c:pt>
                <c:pt idx="2">
                  <c:v>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E8-4CE3-9691-E44D0F709F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3843167"/>
        <c:axId val="103843999"/>
      </c:barChart>
      <c:catAx>
        <c:axId val="103843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03843999"/>
        <c:crosses val="autoZero"/>
        <c:auto val="1"/>
        <c:lblAlgn val="ctr"/>
        <c:lblOffset val="100"/>
        <c:noMultiLvlLbl val="0"/>
      </c:catAx>
      <c:valAx>
        <c:axId val="1038439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038431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fi-FI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548148537890087E-2"/>
          <c:y val="3.1256831139053073E-2"/>
          <c:w val="0.9232687157041658"/>
          <c:h val="0.7589595668863904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CC!$A$82</c:f>
              <c:strCache>
                <c:ptCount val="1"/>
                <c:pt idx="0">
                  <c:v>070A Otitis media &amp; uri, age 0-17, w cc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CC!$B$1:$D$1</c:f>
              <c:strCache>
                <c:ptCount val="3"/>
                <c:pt idx="0">
                  <c:v>FIN (12 months)</c:v>
                </c:pt>
                <c:pt idx="1">
                  <c:v>EST (12 month)</c:v>
                </c:pt>
                <c:pt idx="2">
                  <c:v>GEO (3 months)</c:v>
                </c:pt>
              </c:strCache>
            </c:strRef>
          </c:cat>
          <c:val>
            <c:numRef>
              <c:f>CC!$B$82:$D$82</c:f>
              <c:numCache>
                <c:formatCode>General</c:formatCode>
                <c:ptCount val="3"/>
                <c:pt idx="0" formatCode="#,##0">
                  <c:v>125</c:v>
                </c:pt>
                <c:pt idx="1">
                  <c:v>217</c:v>
                </c:pt>
                <c:pt idx="2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AD-447F-AC2D-6687D7A1D819}"/>
            </c:ext>
          </c:extLst>
        </c:ser>
        <c:ser>
          <c:idx val="1"/>
          <c:order val="1"/>
          <c:tx>
            <c:strRef>
              <c:f>CC!$A$83</c:f>
              <c:strCache>
                <c:ptCount val="1"/>
                <c:pt idx="0">
                  <c:v>070B Otitis media &amp; uri, age 0-17, w/o cc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CC!$B$1:$D$1</c:f>
              <c:strCache>
                <c:ptCount val="3"/>
                <c:pt idx="0">
                  <c:v>FIN (12 months)</c:v>
                </c:pt>
                <c:pt idx="1">
                  <c:v>EST (12 month)</c:v>
                </c:pt>
                <c:pt idx="2">
                  <c:v>GEO (3 months)</c:v>
                </c:pt>
              </c:strCache>
            </c:strRef>
          </c:cat>
          <c:val>
            <c:numRef>
              <c:f>CC!$B$83:$D$83</c:f>
              <c:numCache>
                <c:formatCode>General</c:formatCode>
                <c:ptCount val="3"/>
                <c:pt idx="0" formatCode="#,##0">
                  <c:v>402</c:v>
                </c:pt>
                <c:pt idx="1">
                  <c:v>1776</c:v>
                </c:pt>
                <c:pt idx="2">
                  <c:v>3834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AD-447F-AC2D-6687D7A1D8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3843167"/>
        <c:axId val="103843999"/>
      </c:barChart>
      <c:catAx>
        <c:axId val="103843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03843999"/>
        <c:crosses val="autoZero"/>
        <c:auto val="1"/>
        <c:lblAlgn val="ctr"/>
        <c:lblOffset val="100"/>
        <c:noMultiLvlLbl val="0"/>
      </c:catAx>
      <c:valAx>
        <c:axId val="1038439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038431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026790935792133"/>
          <c:y val="0.87819455958468784"/>
          <c:w val="0.7145629958318217"/>
          <c:h val="0.106032520779579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MDCpattern!$A$3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MDCpattern!$B$3:$H$3</c:f>
              <c:numCache>
                <c:formatCode>General</c:formatCode>
                <c:ptCount val="7"/>
                <c:pt idx="0">
                  <c:v>164</c:v>
                </c:pt>
                <c:pt idx="1">
                  <c:v>6</c:v>
                </c:pt>
                <c:pt idx="2">
                  <c:v>338</c:v>
                </c:pt>
                <c:pt idx="3">
                  <c:v>165</c:v>
                </c:pt>
                <c:pt idx="5">
                  <c:v>11</c:v>
                </c:pt>
                <c:pt idx="6">
                  <c:v>6787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C8-4179-875E-AF39D6385D88}"/>
            </c:ext>
          </c:extLst>
        </c:ser>
        <c:ser>
          <c:idx val="1"/>
          <c:order val="1"/>
          <c:tx>
            <c:strRef>
              <c:f>MDCpattern!$A$4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MDCpattern!$B$4:$H$4</c:f>
              <c:numCache>
                <c:formatCode>General</c:formatCode>
                <c:ptCount val="7"/>
                <c:pt idx="0">
                  <c:v>56</c:v>
                </c:pt>
                <c:pt idx="3">
                  <c:v>1</c:v>
                </c:pt>
                <c:pt idx="5">
                  <c:v>24</c:v>
                </c:pt>
                <c:pt idx="6">
                  <c:v>7028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C8-4179-875E-AF39D6385D88}"/>
            </c:ext>
          </c:extLst>
        </c:ser>
        <c:ser>
          <c:idx val="2"/>
          <c:order val="2"/>
          <c:tx>
            <c:strRef>
              <c:f>MDCpattern!$A$5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MDCpattern!$B$5:$H$5</c:f>
              <c:numCache>
                <c:formatCode>General</c:formatCode>
                <c:ptCount val="7"/>
                <c:pt idx="0">
                  <c:v>6</c:v>
                </c:pt>
                <c:pt idx="1">
                  <c:v>4</c:v>
                </c:pt>
                <c:pt idx="2">
                  <c:v>235</c:v>
                </c:pt>
                <c:pt idx="3">
                  <c:v>292</c:v>
                </c:pt>
                <c:pt idx="5">
                  <c:v>240</c:v>
                </c:pt>
                <c:pt idx="6">
                  <c:v>11958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C8-4179-875E-AF39D6385D88}"/>
            </c:ext>
          </c:extLst>
        </c:ser>
        <c:ser>
          <c:idx val="3"/>
          <c:order val="3"/>
          <c:tx>
            <c:strRef>
              <c:f>MDCpattern!$A$6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MDCpattern!$B$6:$H$6</c:f>
              <c:numCache>
                <c:formatCode>General</c:formatCode>
                <c:ptCount val="7"/>
                <c:pt idx="0">
                  <c:v>335</c:v>
                </c:pt>
                <c:pt idx="1">
                  <c:v>3</c:v>
                </c:pt>
                <c:pt idx="2">
                  <c:v>466</c:v>
                </c:pt>
                <c:pt idx="3">
                  <c:v>341</c:v>
                </c:pt>
                <c:pt idx="4">
                  <c:v>19</c:v>
                </c:pt>
                <c:pt idx="5">
                  <c:v>266</c:v>
                </c:pt>
                <c:pt idx="6">
                  <c:v>15009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6C8-4179-875E-AF39D6385D88}"/>
            </c:ext>
          </c:extLst>
        </c:ser>
        <c:ser>
          <c:idx val="4"/>
          <c:order val="4"/>
          <c:tx>
            <c:strRef>
              <c:f>MDCpattern!$A$7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MDCpattern!$B$7:$H$7</c:f>
              <c:numCache>
                <c:formatCode>General</c:formatCode>
                <c:ptCount val="7"/>
                <c:pt idx="0">
                  <c:v>1181</c:v>
                </c:pt>
                <c:pt idx="2">
                  <c:v>841</c:v>
                </c:pt>
                <c:pt idx="3">
                  <c:v>439</c:v>
                </c:pt>
                <c:pt idx="4">
                  <c:v>137</c:v>
                </c:pt>
                <c:pt idx="5">
                  <c:v>49</c:v>
                </c:pt>
                <c:pt idx="6">
                  <c:v>17344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C8-4179-875E-AF39D6385D88}"/>
            </c:ext>
          </c:extLst>
        </c:ser>
        <c:ser>
          <c:idx val="5"/>
          <c:order val="5"/>
          <c:tx>
            <c:strRef>
              <c:f>MDCpattern!$A$8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MDCpattern!$B$8:$H$8</c:f>
              <c:numCache>
                <c:formatCode>General</c:formatCode>
                <c:ptCount val="7"/>
                <c:pt idx="0">
                  <c:v>321</c:v>
                </c:pt>
                <c:pt idx="1">
                  <c:v>13</c:v>
                </c:pt>
                <c:pt idx="2">
                  <c:v>285</c:v>
                </c:pt>
                <c:pt idx="3">
                  <c:v>190</c:v>
                </c:pt>
                <c:pt idx="5">
                  <c:v>51</c:v>
                </c:pt>
                <c:pt idx="6">
                  <c:v>7129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6C8-4179-875E-AF39D6385D88}"/>
            </c:ext>
          </c:extLst>
        </c:ser>
        <c:ser>
          <c:idx val="6"/>
          <c:order val="6"/>
          <c:tx>
            <c:strRef>
              <c:f>MDCpattern!$A$9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MDCpattern!$B$9:$H$9</c:f>
              <c:numCache>
                <c:formatCode>General</c:formatCode>
                <c:ptCount val="7"/>
                <c:pt idx="0">
                  <c:v>142</c:v>
                </c:pt>
                <c:pt idx="1">
                  <c:v>9</c:v>
                </c:pt>
                <c:pt idx="2">
                  <c:v>249</c:v>
                </c:pt>
                <c:pt idx="3">
                  <c:v>44</c:v>
                </c:pt>
                <c:pt idx="6">
                  <c:v>2391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6C8-4179-875E-AF39D6385D88}"/>
            </c:ext>
          </c:extLst>
        </c:ser>
        <c:ser>
          <c:idx val="7"/>
          <c:order val="7"/>
          <c:tx>
            <c:strRef>
              <c:f>MDCpattern!$A$10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MDCpattern!$B$10:$H$10</c:f>
              <c:numCache>
                <c:formatCode>General</c:formatCode>
                <c:ptCount val="7"/>
                <c:pt idx="0">
                  <c:v>98</c:v>
                </c:pt>
                <c:pt idx="1">
                  <c:v>103</c:v>
                </c:pt>
                <c:pt idx="2">
                  <c:v>109</c:v>
                </c:pt>
                <c:pt idx="3">
                  <c:v>251</c:v>
                </c:pt>
                <c:pt idx="5">
                  <c:v>39</c:v>
                </c:pt>
                <c:pt idx="6">
                  <c:v>4478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6C8-4179-875E-AF39D6385D88}"/>
            </c:ext>
          </c:extLst>
        </c:ser>
        <c:ser>
          <c:idx val="8"/>
          <c:order val="8"/>
          <c:tx>
            <c:strRef>
              <c:f>MDCpattern!$A$11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MDCpattern!$B$11:$H$11</c:f>
              <c:numCache>
                <c:formatCode>General</c:formatCode>
                <c:ptCount val="7"/>
                <c:pt idx="0">
                  <c:v>37</c:v>
                </c:pt>
                <c:pt idx="1">
                  <c:v>3</c:v>
                </c:pt>
                <c:pt idx="2">
                  <c:v>61</c:v>
                </c:pt>
                <c:pt idx="3">
                  <c:v>37</c:v>
                </c:pt>
                <c:pt idx="5">
                  <c:v>31</c:v>
                </c:pt>
                <c:pt idx="6">
                  <c:v>2349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6C8-4179-875E-AF39D6385D88}"/>
            </c:ext>
          </c:extLst>
        </c:ser>
        <c:ser>
          <c:idx val="9"/>
          <c:order val="9"/>
          <c:tx>
            <c:strRef>
              <c:f>MDCpattern!$A$12</c:f>
              <c:strCache>
                <c:ptCount val="1"/>
                <c:pt idx="0">
                  <c:v>10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MDCpattern!$B$12:$H$12</c:f>
              <c:numCache>
                <c:formatCode>General</c:formatCode>
                <c:ptCount val="7"/>
                <c:pt idx="0">
                  <c:v>44</c:v>
                </c:pt>
                <c:pt idx="1">
                  <c:v>2</c:v>
                </c:pt>
                <c:pt idx="2">
                  <c:v>9</c:v>
                </c:pt>
                <c:pt idx="3">
                  <c:v>14</c:v>
                </c:pt>
                <c:pt idx="5">
                  <c:v>3</c:v>
                </c:pt>
                <c:pt idx="6">
                  <c:v>1371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6C8-4179-875E-AF39D6385D88}"/>
            </c:ext>
          </c:extLst>
        </c:ser>
        <c:ser>
          <c:idx val="10"/>
          <c:order val="10"/>
          <c:tx>
            <c:strRef>
              <c:f>MDCpattern!$A$13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MDCpattern!$B$13:$H$13</c:f>
              <c:numCache>
                <c:formatCode>General</c:formatCode>
                <c:ptCount val="7"/>
                <c:pt idx="0">
                  <c:v>69</c:v>
                </c:pt>
                <c:pt idx="2">
                  <c:v>229</c:v>
                </c:pt>
                <c:pt idx="3">
                  <c:v>124</c:v>
                </c:pt>
                <c:pt idx="4">
                  <c:v>13</c:v>
                </c:pt>
                <c:pt idx="6">
                  <c:v>3230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6C8-4179-875E-AF39D6385D88}"/>
            </c:ext>
          </c:extLst>
        </c:ser>
        <c:ser>
          <c:idx val="11"/>
          <c:order val="11"/>
          <c:tx>
            <c:strRef>
              <c:f>MDCpattern!$A$14</c:f>
              <c:strCache>
                <c:ptCount val="1"/>
                <c:pt idx="0">
                  <c:v>12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MDCpattern!$B$14:$H$14</c:f>
              <c:numCache>
                <c:formatCode>General</c:formatCode>
                <c:ptCount val="7"/>
                <c:pt idx="0">
                  <c:v>34</c:v>
                </c:pt>
                <c:pt idx="2">
                  <c:v>60</c:v>
                </c:pt>
                <c:pt idx="3">
                  <c:v>47</c:v>
                </c:pt>
                <c:pt idx="5">
                  <c:v>25</c:v>
                </c:pt>
                <c:pt idx="6">
                  <c:v>2655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6C8-4179-875E-AF39D6385D88}"/>
            </c:ext>
          </c:extLst>
        </c:ser>
        <c:ser>
          <c:idx val="12"/>
          <c:order val="12"/>
          <c:tx>
            <c:strRef>
              <c:f>MDCpattern!$A$15</c:f>
              <c:strCache>
                <c:ptCount val="1"/>
                <c:pt idx="0">
                  <c:v>13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MDCpattern!$B$15:$H$15</c:f>
              <c:numCache>
                <c:formatCode>General</c:formatCode>
                <c:ptCount val="7"/>
                <c:pt idx="0">
                  <c:v>78</c:v>
                </c:pt>
                <c:pt idx="1">
                  <c:v>4</c:v>
                </c:pt>
                <c:pt idx="2">
                  <c:v>158</c:v>
                </c:pt>
                <c:pt idx="3">
                  <c:v>58</c:v>
                </c:pt>
                <c:pt idx="4">
                  <c:v>14</c:v>
                </c:pt>
                <c:pt idx="6">
                  <c:v>4123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6C8-4179-875E-AF39D6385D88}"/>
            </c:ext>
          </c:extLst>
        </c:ser>
        <c:ser>
          <c:idx val="13"/>
          <c:order val="13"/>
          <c:tx>
            <c:strRef>
              <c:f>MDCpattern!$A$16</c:f>
              <c:strCache>
                <c:ptCount val="1"/>
                <c:pt idx="0">
                  <c:v>14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MDCpattern!$B$16:$H$16</c:f>
              <c:numCache>
                <c:formatCode>General</c:formatCode>
                <c:ptCount val="7"/>
                <c:pt idx="0">
                  <c:v>7</c:v>
                </c:pt>
                <c:pt idx="1">
                  <c:v>41</c:v>
                </c:pt>
                <c:pt idx="2">
                  <c:v>3</c:v>
                </c:pt>
                <c:pt idx="3">
                  <c:v>197</c:v>
                </c:pt>
                <c:pt idx="4">
                  <c:v>351</c:v>
                </c:pt>
                <c:pt idx="6">
                  <c:v>9570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D6C8-4179-875E-AF39D6385D88}"/>
            </c:ext>
          </c:extLst>
        </c:ser>
        <c:ser>
          <c:idx val="14"/>
          <c:order val="14"/>
          <c:tx>
            <c:strRef>
              <c:f>MDCpattern!$A$17</c:f>
              <c:strCache>
                <c:ptCount val="1"/>
                <c:pt idx="0">
                  <c:v>15</c:v>
                </c:pt>
              </c:strCache>
            </c:strRef>
          </c:tx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MDCpattern!$B$17:$H$17</c:f>
              <c:numCache>
                <c:formatCode>General</c:formatCode>
                <c:ptCount val="7"/>
                <c:pt idx="3">
                  <c:v>128</c:v>
                </c:pt>
                <c:pt idx="4">
                  <c:v>39</c:v>
                </c:pt>
                <c:pt idx="5">
                  <c:v>62</c:v>
                </c:pt>
                <c:pt idx="6">
                  <c:v>705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6C8-4179-875E-AF39D6385D88}"/>
            </c:ext>
          </c:extLst>
        </c:ser>
        <c:ser>
          <c:idx val="15"/>
          <c:order val="15"/>
          <c:tx>
            <c:strRef>
              <c:f>MDCpattern!$A$18</c:f>
              <c:strCache>
                <c:ptCount val="1"/>
                <c:pt idx="0">
                  <c:v>16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MDCpattern!$B$18:$H$18</c:f>
              <c:numCache>
                <c:formatCode>General</c:formatCode>
                <c:ptCount val="7"/>
                <c:pt idx="0">
                  <c:v>151</c:v>
                </c:pt>
                <c:pt idx="1">
                  <c:v>1</c:v>
                </c:pt>
                <c:pt idx="2">
                  <c:v>54</c:v>
                </c:pt>
                <c:pt idx="3">
                  <c:v>22</c:v>
                </c:pt>
                <c:pt idx="5">
                  <c:v>5</c:v>
                </c:pt>
                <c:pt idx="6">
                  <c:v>1026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D6C8-4179-875E-AF39D6385D88}"/>
            </c:ext>
          </c:extLst>
        </c:ser>
        <c:ser>
          <c:idx val="16"/>
          <c:order val="16"/>
          <c:tx>
            <c:strRef>
              <c:f>MDCpattern!$A$19</c:f>
              <c:strCache>
                <c:ptCount val="1"/>
                <c:pt idx="0">
                  <c:v>17</c:v>
                </c:pt>
              </c:strCache>
            </c:strRef>
          </c:tx>
          <c:spPr>
            <a:solidFill>
              <a:schemeClr val="accent5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MDCpattern!$B$19:$H$19</c:f>
              <c:numCache>
                <c:formatCode>General</c:formatCode>
                <c:ptCount val="7"/>
                <c:pt idx="0">
                  <c:v>133</c:v>
                </c:pt>
                <c:pt idx="2">
                  <c:v>7</c:v>
                </c:pt>
                <c:pt idx="5">
                  <c:v>1</c:v>
                </c:pt>
                <c:pt idx="6">
                  <c:v>1718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D6C8-4179-875E-AF39D6385D88}"/>
            </c:ext>
          </c:extLst>
        </c:ser>
        <c:ser>
          <c:idx val="17"/>
          <c:order val="17"/>
          <c:tx>
            <c:strRef>
              <c:f>MDCpattern!$A$20</c:f>
              <c:strCache>
                <c:ptCount val="1"/>
                <c:pt idx="0">
                  <c:v>18</c:v>
                </c:pt>
              </c:strCache>
            </c:strRef>
          </c:tx>
          <c:spPr>
            <a:solidFill>
              <a:schemeClr val="accent6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MDCpattern!$B$20:$H$20</c:f>
              <c:numCache>
                <c:formatCode>General</c:formatCode>
                <c:ptCount val="7"/>
                <c:pt idx="0">
                  <c:v>4</c:v>
                </c:pt>
                <c:pt idx="2">
                  <c:v>1</c:v>
                </c:pt>
                <c:pt idx="3">
                  <c:v>74</c:v>
                </c:pt>
                <c:pt idx="6">
                  <c:v>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D6C8-4179-875E-AF39D6385D88}"/>
            </c:ext>
          </c:extLst>
        </c:ser>
        <c:ser>
          <c:idx val="18"/>
          <c:order val="18"/>
          <c:tx>
            <c:strRef>
              <c:f>MDCpattern!$A$21</c:f>
              <c:strCache>
                <c:ptCount val="1"/>
                <c:pt idx="0">
                  <c:v>19</c:v>
                </c:pt>
              </c:strCache>
            </c:strRef>
          </c:tx>
          <c:spPr>
            <a:solidFill>
              <a:schemeClr val="accent1">
                <a:lumMod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MDCpattern!$B$21:$H$21</c:f>
              <c:numCache>
                <c:formatCode>General</c:formatCode>
                <c:ptCount val="7"/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D6C8-4179-875E-AF39D6385D88}"/>
            </c:ext>
          </c:extLst>
        </c:ser>
        <c:ser>
          <c:idx val="19"/>
          <c:order val="19"/>
          <c:tx>
            <c:strRef>
              <c:f>MDCpattern!$A$22</c:f>
              <c:strCache>
                <c:ptCount val="1"/>
                <c:pt idx="0">
                  <c:v>21</c:v>
                </c:pt>
              </c:strCache>
            </c:strRef>
          </c:tx>
          <c:spPr>
            <a:solidFill>
              <a:schemeClr val="accent2">
                <a:lumMod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MDCpattern!$B$22:$H$22</c:f>
              <c:numCache>
                <c:formatCode>General</c:formatCode>
                <c:ptCount val="7"/>
                <c:pt idx="0">
                  <c:v>70</c:v>
                </c:pt>
                <c:pt idx="1">
                  <c:v>2</c:v>
                </c:pt>
                <c:pt idx="2">
                  <c:v>33</c:v>
                </c:pt>
                <c:pt idx="3">
                  <c:v>8</c:v>
                </c:pt>
                <c:pt idx="6">
                  <c:v>903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D6C8-4179-875E-AF39D6385D88}"/>
            </c:ext>
          </c:extLst>
        </c:ser>
        <c:ser>
          <c:idx val="20"/>
          <c:order val="20"/>
          <c:tx>
            <c:strRef>
              <c:f>MDCpattern!$A$23</c:f>
              <c:strCache>
                <c:ptCount val="1"/>
                <c:pt idx="0">
                  <c:v>22</c:v>
                </c:pt>
              </c:strCache>
            </c:strRef>
          </c:tx>
          <c:spPr>
            <a:solidFill>
              <a:schemeClr val="accent3">
                <a:lumMod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MDCpattern!$B$23:$H$23</c:f>
              <c:numCache>
                <c:formatCode>General</c:formatCode>
                <c:ptCount val="7"/>
                <c:pt idx="3">
                  <c:v>10</c:v>
                </c:pt>
                <c:pt idx="6">
                  <c:v>236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D6C8-4179-875E-AF39D6385D88}"/>
            </c:ext>
          </c:extLst>
        </c:ser>
        <c:ser>
          <c:idx val="21"/>
          <c:order val="21"/>
          <c:tx>
            <c:strRef>
              <c:f>MDCpattern!$A$24</c:f>
              <c:strCache>
                <c:ptCount val="1"/>
                <c:pt idx="0">
                  <c:v>23</c:v>
                </c:pt>
              </c:strCache>
            </c:strRef>
          </c:tx>
          <c:spPr>
            <a:solidFill>
              <a:schemeClr val="accent4">
                <a:lumMod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MDCpattern!$B$24:$H$24</c:f>
              <c:numCache>
                <c:formatCode>General</c:formatCode>
                <c:ptCount val="7"/>
                <c:pt idx="0">
                  <c:v>3</c:v>
                </c:pt>
                <c:pt idx="1">
                  <c:v>1</c:v>
                </c:pt>
                <c:pt idx="2">
                  <c:v>3</c:v>
                </c:pt>
                <c:pt idx="3">
                  <c:v>42</c:v>
                </c:pt>
                <c:pt idx="5">
                  <c:v>1</c:v>
                </c:pt>
                <c:pt idx="6">
                  <c:v>324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D6C8-4179-875E-AF39D6385D88}"/>
            </c:ext>
          </c:extLst>
        </c:ser>
        <c:ser>
          <c:idx val="22"/>
          <c:order val="22"/>
          <c:tx>
            <c:strRef>
              <c:f>MDCpattern!$A$25</c:f>
              <c:strCache>
                <c:ptCount val="1"/>
                <c:pt idx="0">
                  <c:v>24</c:v>
                </c:pt>
              </c:strCache>
            </c:strRef>
          </c:tx>
          <c:spPr>
            <a:solidFill>
              <a:schemeClr val="accent5">
                <a:lumMod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MDCpattern!$B$25:$H$25</c:f>
              <c:numCache>
                <c:formatCode>General</c:formatCode>
                <c:ptCount val="7"/>
                <c:pt idx="2">
                  <c:v>1</c:v>
                </c:pt>
                <c:pt idx="3">
                  <c:v>1</c:v>
                </c:pt>
                <c:pt idx="6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D6C8-4179-875E-AF39D6385D88}"/>
            </c:ext>
          </c:extLst>
        </c:ser>
        <c:ser>
          <c:idx val="23"/>
          <c:order val="23"/>
          <c:tx>
            <c:strRef>
              <c:f>MDCpattern!$A$26</c:f>
              <c:strCache>
                <c:ptCount val="1"/>
                <c:pt idx="0">
                  <c:v>30</c:v>
                </c:pt>
              </c:strCache>
            </c:strRef>
          </c:tx>
          <c:spPr>
            <a:solidFill>
              <a:schemeClr val="accent6">
                <a:lumMod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MDCpattern!$B$26:$H$26</c:f>
              <c:numCache>
                <c:formatCode>General</c:formatCode>
                <c:ptCount val="7"/>
                <c:pt idx="0">
                  <c:v>4</c:v>
                </c:pt>
                <c:pt idx="2">
                  <c:v>69</c:v>
                </c:pt>
                <c:pt idx="3">
                  <c:v>12</c:v>
                </c:pt>
                <c:pt idx="6">
                  <c:v>2247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D6C8-4179-875E-AF39D6385D88}"/>
            </c:ext>
          </c:extLst>
        </c:ser>
        <c:ser>
          <c:idx val="24"/>
          <c:order val="24"/>
          <c:tx>
            <c:strRef>
              <c:f>MDCpattern!$A$27</c:f>
              <c:strCache>
                <c:ptCount val="1"/>
                <c:pt idx="0">
                  <c:v>99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MDCpattern!$B$2:$H$2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Gudushauri National Medical Center</c:v>
                </c:pt>
                <c:pt idx="2">
                  <c:v>High Medical Technology Centre</c:v>
                </c:pt>
                <c:pt idx="3">
                  <c:v>Ltd. Acad. G. Tskhakaia's National Center for Interventional Medicine of West Georgia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Grand Total</c:v>
                </c:pt>
              </c:strCache>
            </c:strRef>
          </c:cat>
          <c:val>
            <c:numRef>
              <c:f>MDCpattern!$B$27:$H$27</c:f>
              <c:numCache>
                <c:formatCode>General</c:formatCode>
                <c:ptCount val="7"/>
                <c:pt idx="0">
                  <c:v>266</c:v>
                </c:pt>
                <c:pt idx="1">
                  <c:v>12</c:v>
                </c:pt>
                <c:pt idx="2">
                  <c:v>255</c:v>
                </c:pt>
                <c:pt idx="3">
                  <c:v>198</c:v>
                </c:pt>
                <c:pt idx="4">
                  <c:v>4</c:v>
                </c:pt>
                <c:pt idx="5">
                  <c:v>30</c:v>
                </c:pt>
                <c:pt idx="6">
                  <c:v>5942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D6C8-4179-875E-AF39D6385D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4574975"/>
        <c:axId val="54579135"/>
      </c:barChart>
      <c:catAx>
        <c:axId val="545749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4579135"/>
        <c:crosses val="autoZero"/>
        <c:auto val="1"/>
        <c:lblAlgn val="ctr"/>
        <c:lblOffset val="100"/>
        <c:noMultiLvlLbl val="0"/>
      </c:catAx>
      <c:valAx>
        <c:axId val="545791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45749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Use_of_DRGs_Pilot_hospitals!$B$1</c:f>
              <c:strCache>
                <c:ptCount val="1"/>
                <c:pt idx="0">
                  <c:v>Used DRGs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Use_of_DRGs_Pilot_hospitals!$A$2:$A$8</c:f>
              <c:strCache>
                <c:ptCount val="7"/>
                <c:pt idx="0">
                  <c:v>All providers</c:v>
                </c:pt>
                <c:pt idx="1">
                  <c:v>High Medical Technology Centre</c:v>
                </c:pt>
                <c:pt idx="2">
                  <c:v>Georgian Clinical and experimental scientific-research institute of surgery</c:v>
                </c:pt>
                <c:pt idx="3">
                  <c:v>Ltd. Acad. G. Tskhakaia's National Center for Interventional Medicine of West Georgia</c:v>
                </c:pt>
                <c:pt idx="4">
                  <c:v>Tbilisi State Medical University</c:v>
                </c:pt>
                <c:pt idx="5">
                  <c:v>Pineau Medical Ecosystem Ltd.</c:v>
                </c:pt>
                <c:pt idx="6">
                  <c:v>Gudushauri National Medical Center</c:v>
                </c:pt>
              </c:strCache>
            </c:strRef>
          </c:cat>
          <c:val>
            <c:numRef>
              <c:f>Use_of_DRGs_Pilot_hospitals!$B$2:$B$8</c:f>
              <c:numCache>
                <c:formatCode>General</c:formatCode>
                <c:ptCount val="7"/>
                <c:pt idx="0">
                  <c:v>525</c:v>
                </c:pt>
                <c:pt idx="1">
                  <c:v>200</c:v>
                </c:pt>
                <c:pt idx="2">
                  <c:v>185</c:v>
                </c:pt>
                <c:pt idx="3">
                  <c:v>215</c:v>
                </c:pt>
                <c:pt idx="4">
                  <c:v>64</c:v>
                </c:pt>
                <c:pt idx="5">
                  <c:v>29</c:v>
                </c:pt>
                <c:pt idx="6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25-4FD3-A63D-06A7DC214743}"/>
            </c:ext>
          </c:extLst>
        </c:ser>
        <c:ser>
          <c:idx val="1"/>
          <c:order val="1"/>
          <c:tx>
            <c:strRef>
              <c:f>Use_of_DRGs_Pilot_hospitals!$C$1</c:f>
              <c:strCache>
                <c:ptCount val="1"/>
                <c:pt idx="0">
                  <c:v>Empty DRGs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Use_of_DRGs_Pilot_hospitals!$A$2:$A$8</c:f>
              <c:strCache>
                <c:ptCount val="7"/>
                <c:pt idx="0">
                  <c:v>All providers</c:v>
                </c:pt>
                <c:pt idx="1">
                  <c:v>High Medical Technology Centre</c:v>
                </c:pt>
                <c:pt idx="2">
                  <c:v>Georgian Clinical and experimental scientific-research institute of surgery</c:v>
                </c:pt>
                <c:pt idx="3">
                  <c:v>Ltd. Acad. G. Tskhakaia's National Center for Interventional Medicine of West Georgia</c:v>
                </c:pt>
                <c:pt idx="4">
                  <c:v>Tbilisi State Medical University</c:v>
                </c:pt>
                <c:pt idx="5">
                  <c:v>Pineau Medical Ecosystem Ltd.</c:v>
                </c:pt>
                <c:pt idx="6">
                  <c:v>Gudushauri National Medical Center</c:v>
                </c:pt>
              </c:strCache>
            </c:strRef>
          </c:cat>
          <c:val>
            <c:numRef>
              <c:f>Use_of_DRGs_Pilot_hospitals!$C$2:$C$8</c:f>
              <c:numCache>
                <c:formatCode>General</c:formatCode>
                <c:ptCount val="7"/>
                <c:pt idx="0">
                  <c:v>259</c:v>
                </c:pt>
                <c:pt idx="1">
                  <c:v>584</c:v>
                </c:pt>
                <c:pt idx="2">
                  <c:v>599</c:v>
                </c:pt>
                <c:pt idx="3">
                  <c:v>569</c:v>
                </c:pt>
                <c:pt idx="4">
                  <c:v>720</c:v>
                </c:pt>
                <c:pt idx="5">
                  <c:v>755</c:v>
                </c:pt>
                <c:pt idx="6">
                  <c:v>726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25-4FD3-A63D-06A7DC2147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2398063"/>
        <c:axId val="2042405551"/>
      </c:barChart>
      <c:lineChart>
        <c:grouping val="stacked"/>
        <c:varyColors val="0"/>
        <c:ser>
          <c:idx val="2"/>
          <c:order val="2"/>
          <c:tx>
            <c:strRef>
              <c:f>Use_of_DRGs_Pilot_hospitals!$D$1</c:f>
              <c:strCache>
                <c:ptCount val="1"/>
                <c:pt idx="0">
                  <c:v>% of used DRGs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47625">
                <a:solidFill>
                  <a:schemeClr val="accent3">
                    <a:lumMod val="75000"/>
                  </a:schemeClr>
                </a:solidFill>
                <a:miter lim="800000"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Use_of_DRGs_Pilot_hospitals!$A$2:$A$8</c:f>
              <c:strCache>
                <c:ptCount val="7"/>
                <c:pt idx="0">
                  <c:v>All providers</c:v>
                </c:pt>
                <c:pt idx="1">
                  <c:v>High Medical Technology Centre</c:v>
                </c:pt>
                <c:pt idx="2">
                  <c:v>Georgian Clinical and experimental scientific-research institute of surgery</c:v>
                </c:pt>
                <c:pt idx="3">
                  <c:v>Ltd. Acad. G. Tskhakaia's National Center for Interventional Medicine of West Georgia</c:v>
                </c:pt>
                <c:pt idx="4">
                  <c:v>Tbilisi State Medical University</c:v>
                </c:pt>
                <c:pt idx="5">
                  <c:v>Pineau Medical Ecosystem Ltd.</c:v>
                </c:pt>
                <c:pt idx="6">
                  <c:v>Gudushauri National Medical Center</c:v>
                </c:pt>
              </c:strCache>
            </c:strRef>
          </c:cat>
          <c:val>
            <c:numRef>
              <c:f>Use_of_DRGs_Pilot_hospitals!$D$2:$D$8</c:f>
              <c:numCache>
                <c:formatCode>0%</c:formatCode>
                <c:ptCount val="7"/>
                <c:pt idx="0">
                  <c:v>0.6696428571428571</c:v>
                </c:pt>
                <c:pt idx="1">
                  <c:v>0.25510204081632654</c:v>
                </c:pt>
                <c:pt idx="2">
                  <c:v>0.23596938775510204</c:v>
                </c:pt>
                <c:pt idx="3">
                  <c:v>0.27423469387755101</c:v>
                </c:pt>
                <c:pt idx="4">
                  <c:v>8.1632653061224483E-2</c:v>
                </c:pt>
                <c:pt idx="5">
                  <c:v>3.6989795918367346E-2</c:v>
                </c:pt>
                <c:pt idx="6">
                  <c:v>7.3979591836734693E-2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725-4FD3-A63D-06A7DC2147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428544"/>
        <c:axId val="54416064"/>
      </c:lineChart>
      <c:catAx>
        <c:axId val="2042398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42405551"/>
        <c:crosses val="autoZero"/>
        <c:auto val="1"/>
        <c:lblAlgn val="ctr"/>
        <c:lblOffset val="100"/>
        <c:noMultiLvlLbl val="0"/>
      </c:catAx>
      <c:valAx>
        <c:axId val="20424055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42398063"/>
        <c:crosses val="autoZero"/>
        <c:crossBetween val="between"/>
      </c:valAx>
      <c:valAx>
        <c:axId val="54416064"/>
        <c:scaling>
          <c:orientation val="minMax"/>
          <c:max val="0.70000000000000007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4428544"/>
        <c:crosses val="max"/>
        <c:crossBetween val="between"/>
      </c:valAx>
      <c:catAx>
        <c:axId val="544285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44160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ALOS!$C$2</c:f>
              <c:strCache>
                <c:ptCount val="1"/>
                <c:pt idx="0">
                  <c:v># of cases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ALOS!$A$3:$A$9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High Medical Technology Centre</c:v>
                </c:pt>
                <c:pt idx="2">
                  <c:v>Ltd. Acad. G. Tskhakaia's National Center for Interventional Medicine of West Georgia</c:v>
                </c:pt>
                <c:pt idx="3">
                  <c:v>No pilot hospitals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Average</c:v>
                </c:pt>
              </c:strCache>
            </c:strRef>
          </c:cat>
          <c:val>
            <c:numRef>
              <c:f>ALOS!$C$3:$C$9</c:f>
              <c:numCache>
                <c:formatCode>General</c:formatCode>
                <c:ptCount val="7"/>
                <c:pt idx="0">
                  <c:v>811</c:v>
                </c:pt>
                <c:pt idx="1">
                  <c:v>321</c:v>
                </c:pt>
                <c:pt idx="2">
                  <c:v>38</c:v>
                </c:pt>
                <c:pt idx="3">
                  <c:v>5718</c:v>
                </c:pt>
                <c:pt idx="4">
                  <c:v>70</c:v>
                </c:pt>
                <c:pt idx="5">
                  <c:v>10</c:v>
                </c:pt>
                <c:pt idx="6">
                  <c:v>6968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C9-49BA-A27E-D184E1B912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2398063"/>
        <c:axId val="2042405551"/>
      </c:barChart>
      <c:lineChart>
        <c:grouping val="stacked"/>
        <c:varyColors val="0"/>
        <c:ser>
          <c:idx val="0"/>
          <c:order val="0"/>
          <c:tx>
            <c:strRef>
              <c:f>ALOS!$B$2</c:f>
              <c:strCache>
                <c:ptCount val="1"/>
                <c:pt idx="0">
                  <c:v>ALOS (days)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ALOS!$A$3:$A$9</c:f>
              <c:strCache>
                <c:ptCount val="7"/>
                <c:pt idx="0">
                  <c:v>Georgian Clinical and experimental scientific-research institute of surgery</c:v>
                </c:pt>
                <c:pt idx="1">
                  <c:v>High Medical Technology Centre</c:v>
                </c:pt>
                <c:pt idx="2">
                  <c:v>Ltd. Acad. G. Tskhakaia's National Center for Interventional Medicine of West Georgia</c:v>
                </c:pt>
                <c:pt idx="3">
                  <c:v>No pilot hospitals</c:v>
                </c:pt>
                <c:pt idx="4">
                  <c:v>Pineau Medical Ecosystem Ltd.</c:v>
                </c:pt>
                <c:pt idx="5">
                  <c:v>Tbilisi State Medical University</c:v>
                </c:pt>
                <c:pt idx="6">
                  <c:v>Average</c:v>
                </c:pt>
              </c:strCache>
            </c:strRef>
          </c:cat>
          <c:val>
            <c:numRef>
              <c:f>ALOS!$B$3:$B$9</c:f>
              <c:numCache>
                <c:formatCode>_-* #\ ##0.0\ _€_-;\-* #\ ##0.0\ _€_-;_-* "-"??\ _€_-;_-@_-</c:formatCode>
                <c:ptCount val="7"/>
                <c:pt idx="0">
                  <c:v>4.8</c:v>
                </c:pt>
                <c:pt idx="1">
                  <c:v>4.8971962616822431</c:v>
                </c:pt>
                <c:pt idx="2">
                  <c:v>4.7</c:v>
                </c:pt>
                <c:pt idx="3">
                  <c:v>4.3644630989856594</c:v>
                </c:pt>
                <c:pt idx="4">
                  <c:v>5.7285714285714286</c:v>
                </c:pt>
                <c:pt idx="5">
                  <c:v>4</c:v>
                </c:pt>
                <c:pt idx="6">
                  <c:v>4.4543628013777266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CC9-49BA-A27E-D184E1B912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52140911"/>
        <c:axId val="2052149647"/>
      </c:lineChart>
      <c:catAx>
        <c:axId val="2042398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42405551"/>
        <c:crosses val="autoZero"/>
        <c:auto val="1"/>
        <c:lblAlgn val="ctr"/>
        <c:lblOffset val="100"/>
        <c:noMultiLvlLbl val="0"/>
      </c:catAx>
      <c:valAx>
        <c:axId val="20424055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42398063"/>
        <c:crosses val="autoZero"/>
        <c:crossBetween val="between"/>
      </c:valAx>
      <c:valAx>
        <c:axId val="2052149647"/>
        <c:scaling>
          <c:orientation val="minMax"/>
        </c:scaling>
        <c:delete val="0"/>
        <c:axPos val="r"/>
        <c:numFmt formatCode="_-* #\ ##0.0\ _€_-;\-* #\ ##0.0\ _€_-;_-* &quot;-&quot;??\ _€_-;_-@_-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52140911"/>
        <c:crosses val="max"/>
        <c:crossBetween val="between"/>
      </c:valAx>
      <c:catAx>
        <c:axId val="20521409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5214964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/>
      </a:pPr>
      <a:endParaRPr lang="fi-FI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ALOS!$C$30</c:f>
              <c:strCache>
                <c:ptCount val="1"/>
                <c:pt idx="0">
                  <c:v># of cases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ALOS!$A$31:$A$35</c:f>
              <c:strCache>
                <c:ptCount val="5"/>
                <c:pt idx="0">
                  <c:v>Gudushauri National Medical Center</c:v>
                </c:pt>
                <c:pt idx="1">
                  <c:v>Ltd. Acad. G. Tskhakaia's National Center for Interventional Medicine of West Georgia</c:v>
                </c:pt>
                <c:pt idx="2">
                  <c:v>No pilot hospitals</c:v>
                </c:pt>
                <c:pt idx="3">
                  <c:v>Pineau Medical Ecosystem Ltd.</c:v>
                </c:pt>
                <c:pt idx="4">
                  <c:v>Average</c:v>
                </c:pt>
              </c:strCache>
            </c:strRef>
          </c:cat>
          <c:val>
            <c:numRef>
              <c:f>ALOS!$C$31:$C$35</c:f>
              <c:numCache>
                <c:formatCode>General</c:formatCode>
                <c:ptCount val="5"/>
                <c:pt idx="0">
                  <c:v>5</c:v>
                </c:pt>
                <c:pt idx="1">
                  <c:v>81</c:v>
                </c:pt>
                <c:pt idx="2">
                  <c:v>4685</c:v>
                </c:pt>
                <c:pt idx="3">
                  <c:v>248</c:v>
                </c:pt>
                <c:pt idx="4">
                  <c:v>5019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C4-48EE-A141-EBF8B97B36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2398063"/>
        <c:axId val="2042405551"/>
      </c:barChart>
      <c:lineChart>
        <c:grouping val="stacked"/>
        <c:varyColors val="0"/>
        <c:ser>
          <c:idx val="0"/>
          <c:order val="0"/>
          <c:tx>
            <c:strRef>
              <c:f>ALOS!$B$30</c:f>
              <c:strCache>
                <c:ptCount val="1"/>
                <c:pt idx="0">
                  <c:v>ALOS (days)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ALOS!$A$31:$A$35</c:f>
              <c:strCache>
                <c:ptCount val="5"/>
                <c:pt idx="0">
                  <c:v>Gudushauri National Medical Center</c:v>
                </c:pt>
                <c:pt idx="1">
                  <c:v>Ltd. Acad. G. Tskhakaia's National Center for Interventional Medicine of West Georgia</c:v>
                </c:pt>
                <c:pt idx="2">
                  <c:v>No pilot hospitals</c:v>
                </c:pt>
                <c:pt idx="3">
                  <c:v>Pineau Medical Ecosystem Ltd.</c:v>
                </c:pt>
                <c:pt idx="4">
                  <c:v>Average</c:v>
                </c:pt>
              </c:strCache>
            </c:strRef>
          </c:cat>
          <c:val>
            <c:numRef>
              <c:f>ALOS!$B$31:$B$35</c:f>
              <c:numCache>
                <c:formatCode>_-* #\ ##0.0\ _€_-;\-* #\ ##0.0\ _€_-;_-* "-"??\ _€_-;_-@_-</c:formatCode>
                <c:ptCount val="5"/>
                <c:pt idx="0">
                  <c:v>3.4</c:v>
                </c:pt>
                <c:pt idx="1">
                  <c:v>3.5432098765432101</c:v>
                </c:pt>
                <c:pt idx="2">
                  <c:v>2.750907150480256</c:v>
                </c:pt>
                <c:pt idx="3">
                  <c:v>2.3669354838709675</c:v>
                </c:pt>
                <c:pt idx="4">
                  <c:v>2.7453676031081891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EC4-48EE-A141-EBF8B97B36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52140911"/>
        <c:axId val="2052149647"/>
      </c:lineChart>
      <c:catAx>
        <c:axId val="2042398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42405551"/>
        <c:crosses val="autoZero"/>
        <c:auto val="1"/>
        <c:lblAlgn val="ctr"/>
        <c:lblOffset val="100"/>
        <c:noMultiLvlLbl val="0"/>
      </c:catAx>
      <c:valAx>
        <c:axId val="20424055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42398063"/>
        <c:crosses val="autoZero"/>
        <c:crossBetween val="between"/>
      </c:valAx>
      <c:valAx>
        <c:axId val="2052149647"/>
        <c:scaling>
          <c:orientation val="minMax"/>
        </c:scaling>
        <c:delete val="0"/>
        <c:axPos val="r"/>
        <c:numFmt formatCode="_-* #\ ##0.0\ _€_-;\-* #\ ##0.0\ _€_-;_-* &quot;-&quot;??\ _€_-;_-@_-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52140911"/>
        <c:crosses val="max"/>
        <c:crossBetween val="between"/>
      </c:valAx>
      <c:catAx>
        <c:axId val="20521409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5214964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/>
      </a:pPr>
      <a:endParaRPr lang="fi-FI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ALOS!$C$30</c:f>
              <c:strCache>
                <c:ptCount val="1"/>
                <c:pt idx="0">
                  <c:v># of cases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ALOS!$A$93:$A$97</c:f>
              <c:strCache>
                <c:ptCount val="5"/>
                <c:pt idx="0">
                  <c:v>High Medical Technology Centre</c:v>
                </c:pt>
                <c:pt idx="1">
                  <c:v>Ltd. Acad. G. Tskhakaia's National Center for Interventional Medicine of West Georgia</c:v>
                </c:pt>
                <c:pt idx="2">
                  <c:v>No pilot hospitals</c:v>
                </c:pt>
                <c:pt idx="3">
                  <c:v>Tbilisi State Medical University</c:v>
                </c:pt>
                <c:pt idx="4">
                  <c:v>Average</c:v>
                </c:pt>
              </c:strCache>
            </c:strRef>
          </c:cat>
          <c:val>
            <c:numRef>
              <c:f>ALOS!$C$93:$C$97</c:f>
              <c:numCache>
                <c:formatCode>General</c:formatCode>
                <c:ptCount val="5"/>
                <c:pt idx="0">
                  <c:v>186</c:v>
                </c:pt>
                <c:pt idx="1">
                  <c:v>260</c:v>
                </c:pt>
                <c:pt idx="2">
                  <c:v>3278</c:v>
                </c:pt>
                <c:pt idx="3">
                  <c:v>110</c:v>
                </c:pt>
                <c:pt idx="4">
                  <c:v>3834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5B-4C2A-B6F1-DD16F860A1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2398063"/>
        <c:axId val="2042405551"/>
      </c:barChart>
      <c:lineChart>
        <c:grouping val="stacked"/>
        <c:varyColors val="0"/>
        <c:ser>
          <c:idx val="0"/>
          <c:order val="0"/>
          <c:tx>
            <c:strRef>
              <c:f>ALOS!$B$30</c:f>
              <c:strCache>
                <c:ptCount val="1"/>
                <c:pt idx="0">
                  <c:v>ALOS (days)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ALOS!$A$93:$A$97</c:f>
              <c:strCache>
                <c:ptCount val="5"/>
                <c:pt idx="0">
                  <c:v>High Medical Technology Centre</c:v>
                </c:pt>
                <c:pt idx="1">
                  <c:v>Ltd. Acad. G. Tskhakaia's National Center for Interventional Medicine of West Georgia</c:v>
                </c:pt>
                <c:pt idx="2">
                  <c:v>No pilot hospitals</c:v>
                </c:pt>
                <c:pt idx="3">
                  <c:v>Tbilisi State Medical University</c:v>
                </c:pt>
                <c:pt idx="4">
                  <c:v>Average</c:v>
                </c:pt>
              </c:strCache>
            </c:strRef>
          </c:cat>
          <c:val>
            <c:numRef>
              <c:f>ALOS!$B$93:$B$97</c:f>
              <c:numCache>
                <c:formatCode>_-* #\ ##0.0\ _€_-;\-* #\ ##0.0\ _€_-;_-* "-"??\ _€_-;_-@_-</c:formatCode>
                <c:ptCount val="5"/>
                <c:pt idx="0">
                  <c:v>3.2419354838709675</c:v>
                </c:pt>
                <c:pt idx="1">
                  <c:v>3.3692307692307693</c:v>
                </c:pt>
                <c:pt idx="2">
                  <c:v>3.4777303233679073</c:v>
                </c:pt>
                <c:pt idx="3">
                  <c:v>3.3818181818181818</c:v>
                </c:pt>
                <c:pt idx="4">
                  <c:v>3.4561815336463222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5B-4C2A-B6F1-DD16F860A1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52140911"/>
        <c:axId val="2052149647"/>
      </c:lineChart>
      <c:catAx>
        <c:axId val="2042398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42405551"/>
        <c:crosses val="autoZero"/>
        <c:auto val="1"/>
        <c:lblAlgn val="ctr"/>
        <c:lblOffset val="100"/>
        <c:noMultiLvlLbl val="0"/>
      </c:catAx>
      <c:valAx>
        <c:axId val="2042405551"/>
        <c:scaling>
          <c:orientation val="minMax"/>
          <c:max val="4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42398063"/>
        <c:crosses val="autoZero"/>
        <c:crossBetween val="between"/>
      </c:valAx>
      <c:valAx>
        <c:axId val="2052149647"/>
        <c:scaling>
          <c:orientation val="minMax"/>
          <c:min val="0"/>
        </c:scaling>
        <c:delete val="0"/>
        <c:axPos val="r"/>
        <c:numFmt formatCode="_-* #\ ##0.0\ _€_-;\-* #\ ##0.0\ _€_-;_-* &quot;-&quot;??\ _€_-;_-@_-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52140911"/>
        <c:crosses val="max"/>
        <c:crossBetween val="between"/>
      </c:valAx>
      <c:catAx>
        <c:axId val="20521409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5214964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/>
      </a:pPr>
      <a:endParaRPr lang="fi-FI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ALOS!$C$30</c:f>
              <c:strCache>
                <c:ptCount val="1"/>
                <c:pt idx="0">
                  <c:v># of cases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ALOS!$A$61:$A$66</c:f>
              <c:strCache>
                <c:ptCount val="6"/>
                <c:pt idx="0">
                  <c:v>Georgian Clinical and experimental scientific-research institute of surgery</c:v>
                </c:pt>
                <c:pt idx="1">
                  <c:v>High Medical Technology Centre</c:v>
                </c:pt>
                <c:pt idx="2">
                  <c:v>Ltd. Acad. G. Tskhakaia's National Center for Interventional Medicine of West Georgia</c:v>
                </c:pt>
                <c:pt idx="3">
                  <c:v>No pilot hospitals</c:v>
                </c:pt>
                <c:pt idx="4">
                  <c:v>Pineau Medical Ecosystem Ltd.</c:v>
                </c:pt>
                <c:pt idx="5">
                  <c:v>Average</c:v>
                </c:pt>
              </c:strCache>
            </c:strRef>
          </c:cat>
          <c:val>
            <c:numRef>
              <c:f>ALOS!$C$61:$C$66</c:f>
              <c:numCache>
                <c:formatCode>General</c:formatCode>
                <c:ptCount val="6"/>
                <c:pt idx="0">
                  <c:v>146</c:v>
                </c:pt>
                <c:pt idx="1">
                  <c:v>292</c:v>
                </c:pt>
                <c:pt idx="2">
                  <c:v>94</c:v>
                </c:pt>
                <c:pt idx="3">
                  <c:v>3250</c:v>
                </c:pt>
                <c:pt idx="4">
                  <c:v>46</c:v>
                </c:pt>
                <c:pt idx="5">
                  <c:v>3828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1D-4B4C-9A8D-FF4ADB4D2F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2398063"/>
        <c:axId val="2042405551"/>
      </c:barChart>
      <c:lineChart>
        <c:grouping val="stacked"/>
        <c:varyColors val="0"/>
        <c:ser>
          <c:idx val="0"/>
          <c:order val="0"/>
          <c:tx>
            <c:strRef>
              <c:f>ALOS!$B$30</c:f>
              <c:strCache>
                <c:ptCount val="1"/>
                <c:pt idx="0">
                  <c:v>ALOS (days)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ALOS!$A$61:$A$66</c:f>
              <c:strCache>
                <c:ptCount val="6"/>
                <c:pt idx="0">
                  <c:v>Georgian Clinical and experimental scientific-research institute of surgery</c:v>
                </c:pt>
                <c:pt idx="1">
                  <c:v>High Medical Technology Centre</c:v>
                </c:pt>
                <c:pt idx="2">
                  <c:v>Ltd. Acad. G. Tskhakaia's National Center for Interventional Medicine of West Georgia</c:v>
                </c:pt>
                <c:pt idx="3">
                  <c:v>No pilot hospitals</c:v>
                </c:pt>
                <c:pt idx="4">
                  <c:v>Pineau Medical Ecosystem Ltd.</c:v>
                </c:pt>
                <c:pt idx="5">
                  <c:v>Average</c:v>
                </c:pt>
              </c:strCache>
            </c:strRef>
          </c:cat>
          <c:val>
            <c:numRef>
              <c:f>ALOS!$B$61:$B$66</c:f>
              <c:numCache>
                <c:formatCode>_-* #\ ##0.0\ _€_-;\-* #\ ##0.0\ _€_-;_-* "-"??\ _€_-;_-@_-</c:formatCode>
                <c:ptCount val="6"/>
                <c:pt idx="0">
                  <c:v>2.1712328767123288</c:v>
                </c:pt>
                <c:pt idx="1">
                  <c:v>2.595890410958904</c:v>
                </c:pt>
                <c:pt idx="2">
                  <c:v>2.3297872340425534</c:v>
                </c:pt>
                <c:pt idx="3">
                  <c:v>1.9061538461538461</c:v>
                </c:pt>
                <c:pt idx="4">
                  <c:v>2.6086956521739131</c:v>
                </c:pt>
                <c:pt idx="5">
                  <c:v>1.9877220480668756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1D-4B4C-9A8D-FF4ADB4D2F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52140911"/>
        <c:axId val="2052149647"/>
      </c:lineChart>
      <c:catAx>
        <c:axId val="2042398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42405551"/>
        <c:crosses val="autoZero"/>
        <c:auto val="1"/>
        <c:lblAlgn val="ctr"/>
        <c:lblOffset val="100"/>
        <c:noMultiLvlLbl val="0"/>
      </c:catAx>
      <c:valAx>
        <c:axId val="2042405551"/>
        <c:scaling>
          <c:orientation val="minMax"/>
          <c:max val="4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42398063"/>
        <c:crosses val="autoZero"/>
        <c:crossBetween val="between"/>
      </c:valAx>
      <c:valAx>
        <c:axId val="2052149647"/>
        <c:scaling>
          <c:orientation val="minMax"/>
        </c:scaling>
        <c:delete val="0"/>
        <c:axPos val="r"/>
        <c:numFmt formatCode="_-* #\ ##0.0\ _€_-;\-* #\ ##0.0\ _€_-;_-* &quot;-&quot;??\ _€_-;_-@_-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52140911"/>
        <c:crosses val="max"/>
        <c:crossBetween val="between"/>
      </c:valAx>
      <c:catAx>
        <c:axId val="20521409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5214964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/>
      </a:pPr>
      <a:endParaRPr lang="fi-FI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ALOS!$C$30</c:f>
              <c:strCache>
                <c:ptCount val="1"/>
                <c:pt idx="0">
                  <c:v># of cases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0"/>
                  <c:y val="5.80762250453720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20A-4D79-8B15-032A714019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ALOS!$A$123:$A$129</c:f>
              <c:strCache>
                <c:ptCount val="6"/>
                <c:pt idx="0">
                  <c:v>Georgian Clinical and experimental scientific-research institute of surgery</c:v>
                </c:pt>
                <c:pt idx="1">
                  <c:v>High Medical Technology Centre</c:v>
                </c:pt>
                <c:pt idx="2">
                  <c:v>Ltd. Acad. G. Tskhakaia's National Center for Interventional Medicine of West Georgia</c:v>
                </c:pt>
                <c:pt idx="3">
                  <c:v>No pilot hospitals</c:v>
                </c:pt>
                <c:pt idx="4">
                  <c:v>Pineau Medical Ecosystem Ltd.</c:v>
                </c:pt>
                <c:pt idx="5">
                  <c:v>Tbilisi State Medical University</c:v>
                </c:pt>
              </c:strCache>
            </c:strRef>
          </c:cat>
          <c:val>
            <c:numRef>
              <c:f>ALOS!$C$123:$C$129</c:f>
              <c:numCache>
                <c:formatCode>General</c:formatCode>
                <c:ptCount val="7"/>
                <c:pt idx="0">
                  <c:v>270</c:v>
                </c:pt>
                <c:pt idx="1">
                  <c:v>171</c:v>
                </c:pt>
                <c:pt idx="2">
                  <c:v>28</c:v>
                </c:pt>
                <c:pt idx="3">
                  <c:v>2952</c:v>
                </c:pt>
                <c:pt idx="4">
                  <c:v>3</c:v>
                </c:pt>
                <c:pt idx="5">
                  <c:v>3</c:v>
                </c:pt>
                <c:pt idx="6">
                  <c:v>3427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0A-4D79-8B15-032A714019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2398063"/>
        <c:axId val="2042405551"/>
      </c:barChart>
      <c:lineChart>
        <c:grouping val="stacked"/>
        <c:varyColors val="0"/>
        <c:ser>
          <c:idx val="0"/>
          <c:order val="0"/>
          <c:tx>
            <c:strRef>
              <c:f>ALOS!$B$30</c:f>
              <c:strCache>
                <c:ptCount val="1"/>
                <c:pt idx="0">
                  <c:v>ALOS (days)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ALOS!$A$123:$A$129</c:f>
              <c:strCache>
                <c:ptCount val="6"/>
                <c:pt idx="0">
                  <c:v>Georgian Clinical and experimental scientific-research institute of surgery</c:v>
                </c:pt>
                <c:pt idx="1">
                  <c:v>High Medical Technology Centre</c:v>
                </c:pt>
                <c:pt idx="2">
                  <c:v>Ltd. Acad. G. Tskhakaia's National Center for Interventional Medicine of West Georgia</c:v>
                </c:pt>
                <c:pt idx="3">
                  <c:v>No pilot hospitals</c:v>
                </c:pt>
                <c:pt idx="4">
                  <c:v>Pineau Medical Ecosystem Ltd.</c:v>
                </c:pt>
                <c:pt idx="5">
                  <c:v>Tbilisi State Medical University</c:v>
                </c:pt>
              </c:strCache>
            </c:strRef>
          </c:cat>
          <c:val>
            <c:numRef>
              <c:f>ALOS!$B$123:$B$129</c:f>
              <c:numCache>
                <c:formatCode>_-* #\ ##0.0\ _€_-;\-* #\ ##0.0\ _€_-;_-* "-"??\ _€_-;_-@_-</c:formatCode>
                <c:ptCount val="7"/>
                <c:pt idx="0">
                  <c:v>6.7296296296296294</c:v>
                </c:pt>
                <c:pt idx="1">
                  <c:v>7.0701754385964914</c:v>
                </c:pt>
                <c:pt idx="2">
                  <c:v>7.2857142857142856</c:v>
                </c:pt>
                <c:pt idx="3">
                  <c:v>7.3855013550135498</c:v>
                </c:pt>
                <c:pt idx="4">
                  <c:v>4</c:v>
                </c:pt>
                <c:pt idx="5">
                  <c:v>6.333333333333333</c:v>
                </c:pt>
                <c:pt idx="6">
                  <c:v>7.3133936387510943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20A-4D79-8B15-032A714019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52140911"/>
        <c:axId val="2052149647"/>
      </c:lineChart>
      <c:catAx>
        <c:axId val="2042398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42405551"/>
        <c:crosses val="autoZero"/>
        <c:auto val="1"/>
        <c:lblAlgn val="ctr"/>
        <c:lblOffset val="100"/>
        <c:noMultiLvlLbl val="0"/>
      </c:catAx>
      <c:valAx>
        <c:axId val="2042405551"/>
        <c:scaling>
          <c:orientation val="minMax"/>
          <c:max val="4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42398063"/>
        <c:crosses val="autoZero"/>
        <c:crossBetween val="between"/>
      </c:valAx>
      <c:valAx>
        <c:axId val="2052149647"/>
        <c:scaling>
          <c:orientation val="minMax"/>
          <c:min val="0"/>
        </c:scaling>
        <c:delete val="0"/>
        <c:axPos val="r"/>
        <c:numFmt formatCode="_-* #\ ##0.0\ _€_-;\-* #\ ##0.0\ _€_-;_-* &quot;-&quot;??\ _€_-;_-@_-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52140911"/>
        <c:crosses val="max"/>
        <c:crossBetween val="between"/>
      </c:valAx>
      <c:catAx>
        <c:axId val="20521409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5214964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/>
      </a:pPr>
      <a:endParaRPr lang="fi-FI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CC!$A$2</c:f>
              <c:strCache>
                <c:ptCount val="1"/>
                <c:pt idx="0">
                  <c:v>372 Vaginal delivery w complicating diagnoses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CC!$B$1:$D$1</c:f>
              <c:strCache>
                <c:ptCount val="3"/>
                <c:pt idx="0">
                  <c:v>FIN (12 months)</c:v>
                </c:pt>
                <c:pt idx="1">
                  <c:v>EST (12 month)</c:v>
                </c:pt>
                <c:pt idx="2">
                  <c:v>GEO (3 months)</c:v>
                </c:pt>
              </c:strCache>
            </c:strRef>
          </c:cat>
          <c:val>
            <c:numRef>
              <c:f>CC!$B$2:$D$2</c:f>
              <c:numCache>
                <c:formatCode>General</c:formatCode>
                <c:ptCount val="3"/>
                <c:pt idx="0" formatCode="#,##0">
                  <c:v>8973</c:v>
                </c:pt>
                <c:pt idx="1">
                  <c:v>2773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FF-4693-98FB-D7B7699346B7}"/>
            </c:ext>
          </c:extLst>
        </c:ser>
        <c:ser>
          <c:idx val="1"/>
          <c:order val="1"/>
          <c:tx>
            <c:strRef>
              <c:f>CC!$A$3</c:f>
              <c:strCache>
                <c:ptCount val="1"/>
                <c:pt idx="0">
                  <c:v>373 Vaginal delivery w/o complicating diagnoses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CC!$B$1:$D$1</c:f>
              <c:strCache>
                <c:ptCount val="3"/>
                <c:pt idx="0">
                  <c:v>FIN (12 months)</c:v>
                </c:pt>
                <c:pt idx="1">
                  <c:v>EST (12 month)</c:v>
                </c:pt>
                <c:pt idx="2">
                  <c:v>GEO (3 months)</c:v>
                </c:pt>
              </c:strCache>
            </c:strRef>
          </c:cat>
          <c:val>
            <c:numRef>
              <c:f>CC!$B$3:$D$3</c:f>
              <c:numCache>
                <c:formatCode>General</c:formatCode>
                <c:ptCount val="3"/>
                <c:pt idx="0" formatCode="#,##0">
                  <c:v>13312</c:v>
                </c:pt>
                <c:pt idx="1">
                  <c:v>7652</c:v>
                </c:pt>
                <c:pt idx="2">
                  <c:v>5019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FF-4693-98FB-D7B7699346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3843167"/>
        <c:axId val="103843999"/>
      </c:barChart>
      <c:catAx>
        <c:axId val="103843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03843999"/>
        <c:crosses val="autoZero"/>
        <c:auto val="1"/>
        <c:lblAlgn val="ctr"/>
        <c:lblOffset val="100"/>
        <c:noMultiLvlLbl val="0"/>
      </c:catAx>
      <c:valAx>
        <c:axId val="1038439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038431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096C85-B811-452B-AD98-CA17D5B37EB0}" type="doc">
      <dgm:prSet loTypeId="urn:microsoft.com/office/officeart/2005/8/layout/hierarchy2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0232751-E359-44C2-B735-37BF30193548}">
      <dgm:prSet phldrT="[Text]" custT="1"/>
      <dgm:spPr/>
      <dgm:t>
        <a:bodyPr/>
        <a:lstStyle/>
        <a:p>
          <a:r>
            <a:rPr lang="en-US" sz="1400" dirty="0" smtClean="0"/>
            <a:t>Type/level </a:t>
          </a:r>
          <a:r>
            <a:rPr lang="en-US" sz="1400" dirty="0" smtClean="0"/>
            <a:t>of providers</a:t>
          </a:r>
          <a:endParaRPr lang="en-US" sz="1400" dirty="0"/>
        </a:p>
      </dgm:t>
    </dgm:pt>
    <dgm:pt modelId="{4D157C9F-9DEF-4BA1-8221-B6B34A90A3EC}" type="parTrans" cxnId="{98588E41-2ACA-4A68-BC38-89D91047A5F6}">
      <dgm:prSet/>
      <dgm:spPr/>
      <dgm:t>
        <a:bodyPr/>
        <a:lstStyle/>
        <a:p>
          <a:endParaRPr lang="en-US"/>
        </a:p>
      </dgm:t>
    </dgm:pt>
    <dgm:pt modelId="{B3E6B8AB-4494-4FDA-80EF-D68A0BCAB6C4}" type="sibTrans" cxnId="{98588E41-2ACA-4A68-BC38-89D91047A5F6}">
      <dgm:prSet/>
      <dgm:spPr/>
      <dgm:t>
        <a:bodyPr/>
        <a:lstStyle/>
        <a:p>
          <a:endParaRPr lang="en-US"/>
        </a:p>
      </dgm:t>
    </dgm:pt>
    <dgm:pt modelId="{BB11D95E-FF9B-4D49-9FAF-007AEC72690F}">
      <dgm:prSet phldrT="[Text]" custT="1"/>
      <dgm:spPr/>
      <dgm:t>
        <a:bodyPr/>
        <a:lstStyle/>
        <a:p>
          <a:r>
            <a:rPr lang="en-US" sz="1400" dirty="0" smtClean="0"/>
            <a:t>All </a:t>
          </a:r>
          <a:r>
            <a:rPr lang="en-US" sz="1400" dirty="0" smtClean="0"/>
            <a:t>providers (country level)</a:t>
          </a:r>
          <a:endParaRPr lang="en-US" sz="1400" dirty="0"/>
        </a:p>
      </dgm:t>
    </dgm:pt>
    <dgm:pt modelId="{B0F33D21-415F-46F3-8B3A-09E74C43AF31}" type="parTrans" cxnId="{EAC78270-0DA1-4E99-B848-A885338812A4}">
      <dgm:prSet/>
      <dgm:spPr/>
      <dgm:t>
        <a:bodyPr/>
        <a:lstStyle/>
        <a:p>
          <a:endParaRPr lang="en-US"/>
        </a:p>
      </dgm:t>
    </dgm:pt>
    <dgm:pt modelId="{8B3EDE33-6087-41A4-AAC4-60D1167C5D93}" type="sibTrans" cxnId="{EAC78270-0DA1-4E99-B848-A885338812A4}">
      <dgm:prSet/>
      <dgm:spPr/>
      <dgm:t>
        <a:bodyPr/>
        <a:lstStyle/>
        <a:p>
          <a:endParaRPr lang="en-US"/>
        </a:p>
      </dgm:t>
    </dgm:pt>
    <dgm:pt modelId="{33E0A467-FBB4-4404-A664-5C53AE1B1EFC}">
      <dgm:prSet phldrT="[Text]" custT="1"/>
      <dgm:spPr/>
      <dgm:t>
        <a:bodyPr/>
        <a:lstStyle/>
        <a:p>
          <a:r>
            <a:rPr lang="en-US" sz="1400" dirty="0" smtClean="0"/>
            <a:t>Single provider</a:t>
          </a:r>
          <a:endParaRPr lang="en-US" sz="1400" dirty="0"/>
        </a:p>
      </dgm:t>
    </dgm:pt>
    <dgm:pt modelId="{ED7C9A7B-7D0F-4601-A4EC-1E688D06A2BC}" type="parTrans" cxnId="{EC98737C-AB33-4A0E-94BE-DC7581D83E7E}">
      <dgm:prSet/>
      <dgm:spPr/>
      <dgm:t>
        <a:bodyPr/>
        <a:lstStyle/>
        <a:p>
          <a:endParaRPr lang="en-US"/>
        </a:p>
      </dgm:t>
    </dgm:pt>
    <dgm:pt modelId="{69C8C7E2-2EC6-48A4-A742-B2B5FF1393D0}" type="sibTrans" cxnId="{EC98737C-AB33-4A0E-94BE-DC7581D83E7E}">
      <dgm:prSet/>
      <dgm:spPr/>
      <dgm:t>
        <a:bodyPr/>
        <a:lstStyle/>
        <a:p>
          <a:endParaRPr lang="en-US"/>
        </a:p>
      </dgm:t>
    </dgm:pt>
    <dgm:pt modelId="{42573B3D-5039-478F-8A2B-347818D0BE60}">
      <dgm:prSet phldrT="[Text]" custT="1"/>
      <dgm:spPr/>
      <dgm:t>
        <a:bodyPr/>
        <a:lstStyle/>
        <a:p>
          <a:r>
            <a:rPr lang="en-US" sz="1400" dirty="0" smtClean="0"/>
            <a:t>Single provider</a:t>
          </a:r>
          <a:endParaRPr lang="en-US" sz="1400" dirty="0"/>
        </a:p>
      </dgm:t>
    </dgm:pt>
    <dgm:pt modelId="{F31C8423-950D-4D96-8855-B5D6A165132C}" type="parTrans" cxnId="{26212F77-DFF3-470F-B534-0B9B04B84162}">
      <dgm:prSet/>
      <dgm:spPr/>
      <dgm:t>
        <a:bodyPr/>
        <a:lstStyle/>
        <a:p>
          <a:endParaRPr lang="en-US"/>
        </a:p>
      </dgm:t>
    </dgm:pt>
    <dgm:pt modelId="{BD66A4A2-BA36-41D3-A39A-B821E863E0C8}" type="sibTrans" cxnId="{26212F77-DFF3-470F-B534-0B9B04B84162}">
      <dgm:prSet/>
      <dgm:spPr/>
      <dgm:t>
        <a:bodyPr/>
        <a:lstStyle/>
        <a:p>
          <a:endParaRPr lang="en-US"/>
        </a:p>
      </dgm:t>
    </dgm:pt>
    <dgm:pt modelId="{1563C139-2289-4FA5-B96C-97E8AD506D5F}">
      <dgm:prSet phldrT="[Text]" custT="1"/>
      <dgm:spPr/>
      <dgm:t>
        <a:bodyPr/>
        <a:lstStyle/>
        <a:p>
          <a:r>
            <a:rPr lang="en-US" sz="1400" dirty="0" smtClean="0"/>
            <a:t>Department/specialty</a:t>
          </a:r>
          <a:endParaRPr lang="en-US" sz="1400" dirty="0"/>
        </a:p>
      </dgm:t>
    </dgm:pt>
    <dgm:pt modelId="{0D2C7AE5-958C-49C4-83E9-48F0351A8AD1}" type="parTrans" cxnId="{FA37B183-0D1F-49D7-A4BB-3088A01AE791}">
      <dgm:prSet/>
      <dgm:spPr/>
      <dgm:t>
        <a:bodyPr/>
        <a:lstStyle/>
        <a:p>
          <a:endParaRPr lang="en-US"/>
        </a:p>
      </dgm:t>
    </dgm:pt>
    <dgm:pt modelId="{41A0F427-034E-4838-BE00-FE51E0510A45}" type="sibTrans" cxnId="{FA37B183-0D1F-49D7-A4BB-3088A01AE791}">
      <dgm:prSet/>
      <dgm:spPr/>
      <dgm:t>
        <a:bodyPr/>
        <a:lstStyle/>
        <a:p>
          <a:endParaRPr lang="en-US"/>
        </a:p>
      </dgm:t>
    </dgm:pt>
    <dgm:pt modelId="{4399B9AE-F7BA-42FB-952E-B402C1584AE5}">
      <dgm:prSet phldrT="[Text]" custT="1"/>
      <dgm:spPr/>
      <dgm:t>
        <a:bodyPr/>
        <a:lstStyle/>
        <a:p>
          <a:r>
            <a:rPr lang="en-US" sz="1400" dirty="0" smtClean="0"/>
            <a:t>Department/specialty</a:t>
          </a:r>
          <a:endParaRPr lang="en-US" sz="1400" dirty="0"/>
        </a:p>
      </dgm:t>
    </dgm:pt>
    <dgm:pt modelId="{AA0AC47E-777D-44BD-99AF-73890C9F981C}" type="parTrans" cxnId="{A3BE52C2-1502-4EB9-B277-B44EB69645E0}">
      <dgm:prSet/>
      <dgm:spPr/>
      <dgm:t>
        <a:bodyPr/>
        <a:lstStyle/>
        <a:p>
          <a:endParaRPr lang="en-US"/>
        </a:p>
      </dgm:t>
    </dgm:pt>
    <dgm:pt modelId="{2808DBC1-2663-47A0-9BE5-DA93DD3599C3}" type="sibTrans" cxnId="{A3BE52C2-1502-4EB9-B277-B44EB69645E0}">
      <dgm:prSet/>
      <dgm:spPr/>
      <dgm:t>
        <a:bodyPr/>
        <a:lstStyle/>
        <a:p>
          <a:endParaRPr lang="en-US"/>
        </a:p>
      </dgm:t>
    </dgm:pt>
    <dgm:pt modelId="{51598BF9-2FFC-469B-8A91-F838319F49AC}">
      <dgm:prSet phldrT="[Text]" custT="1"/>
      <dgm:spPr/>
      <dgm:t>
        <a:bodyPr/>
        <a:lstStyle/>
        <a:p>
          <a:r>
            <a:rPr lang="en-US" sz="1400" dirty="0" smtClean="0"/>
            <a:t>Department/specialty</a:t>
          </a:r>
          <a:endParaRPr lang="en-US" sz="1400" dirty="0"/>
        </a:p>
      </dgm:t>
    </dgm:pt>
    <dgm:pt modelId="{E2E0154C-C75C-4C7C-BCAB-4436CB3A3E93}" type="parTrans" cxnId="{B7211BC3-3B59-4202-9FF8-5F329DB1B84B}">
      <dgm:prSet/>
      <dgm:spPr/>
      <dgm:t>
        <a:bodyPr/>
        <a:lstStyle/>
        <a:p>
          <a:endParaRPr lang="en-US"/>
        </a:p>
      </dgm:t>
    </dgm:pt>
    <dgm:pt modelId="{C3E94168-0161-4716-9A34-3801D233E341}" type="sibTrans" cxnId="{B7211BC3-3B59-4202-9FF8-5F329DB1B84B}">
      <dgm:prSet/>
      <dgm:spPr/>
      <dgm:t>
        <a:bodyPr/>
        <a:lstStyle/>
        <a:p>
          <a:endParaRPr lang="en-US"/>
        </a:p>
      </dgm:t>
    </dgm:pt>
    <dgm:pt modelId="{CD9EB75F-E802-4528-AB04-9BE32A0689BC}">
      <dgm:prSet phldrT="[Text]" custT="1"/>
      <dgm:spPr/>
      <dgm:t>
        <a:bodyPr/>
        <a:lstStyle/>
        <a:p>
          <a:r>
            <a:rPr lang="en-US" sz="1400" dirty="0" smtClean="0"/>
            <a:t>Department/specialty</a:t>
          </a:r>
          <a:endParaRPr lang="en-US" sz="1400" dirty="0"/>
        </a:p>
      </dgm:t>
    </dgm:pt>
    <dgm:pt modelId="{68FF96BA-9618-4098-BC62-6AB7765108D2}" type="parTrans" cxnId="{50B84BFD-6572-486D-81BB-0518F481BA5B}">
      <dgm:prSet/>
      <dgm:spPr/>
      <dgm:t>
        <a:bodyPr/>
        <a:lstStyle/>
        <a:p>
          <a:endParaRPr lang="en-US"/>
        </a:p>
      </dgm:t>
    </dgm:pt>
    <dgm:pt modelId="{4D2C5287-0B01-49BF-AD1E-89EC197E8F4F}" type="sibTrans" cxnId="{50B84BFD-6572-486D-81BB-0518F481BA5B}">
      <dgm:prSet/>
      <dgm:spPr/>
      <dgm:t>
        <a:bodyPr/>
        <a:lstStyle/>
        <a:p>
          <a:endParaRPr lang="en-US"/>
        </a:p>
      </dgm:t>
    </dgm:pt>
    <dgm:pt modelId="{808A989A-4520-4580-96B8-2780959360A1}">
      <dgm:prSet phldrT="[Text]" custT="1"/>
      <dgm:spPr/>
      <dgm:t>
        <a:bodyPr/>
        <a:lstStyle/>
        <a:p>
          <a:r>
            <a:rPr lang="en-US" sz="1400" dirty="0" smtClean="0"/>
            <a:t>Type/level </a:t>
          </a:r>
          <a:r>
            <a:rPr lang="en-US" sz="1400" dirty="0" smtClean="0"/>
            <a:t>of providers</a:t>
          </a:r>
          <a:endParaRPr lang="en-US" sz="1400" dirty="0"/>
        </a:p>
      </dgm:t>
    </dgm:pt>
    <dgm:pt modelId="{5BF1B0FB-5234-40CD-A5A1-867357912858}" type="sibTrans" cxnId="{921BC620-556C-4D07-8F06-7DDEBD200BF1}">
      <dgm:prSet/>
      <dgm:spPr/>
      <dgm:t>
        <a:bodyPr/>
        <a:lstStyle/>
        <a:p>
          <a:endParaRPr lang="en-US"/>
        </a:p>
      </dgm:t>
    </dgm:pt>
    <dgm:pt modelId="{EBF787FA-C296-42FF-B6E7-2239E3CE7EF0}" type="parTrans" cxnId="{921BC620-556C-4D07-8F06-7DDEBD200BF1}">
      <dgm:prSet/>
      <dgm:spPr/>
      <dgm:t>
        <a:bodyPr/>
        <a:lstStyle/>
        <a:p>
          <a:endParaRPr lang="en-US"/>
        </a:p>
      </dgm:t>
    </dgm:pt>
    <dgm:pt modelId="{E272A959-D445-4786-8C0C-0A3D6CF261DC}">
      <dgm:prSet phldrT="[Text]" custT="1"/>
      <dgm:spPr/>
      <dgm:t>
        <a:bodyPr/>
        <a:lstStyle/>
        <a:p>
          <a:r>
            <a:rPr lang="en-US" sz="1400" dirty="0" smtClean="0"/>
            <a:t>Single provider</a:t>
          </a:r>
          <a:endParaRPr lang="en-US" sz="1400" dirty="0"/>
        </a:p>
      </dgm:t>
    </dgm:pt>
    <dgm:pt modelId="{7D933823-413D-4CDD-A5D3-CDCD03FF2BC4}" type="sibTrans" cxnId="{F2A60C6B-8120-468D-80D0-FD556081F6CA}">
      <dgm:prSet/>
      <dgm:spPr/>
      <dgm:t>
        <a:bodyPr/>
        <a:lstStyle/>
        <a:p>
          <a:endParaRPr lang="en-US"/>
        </a:p>
      </dgm:t>
    </dgm:pt>
    <dgm:pt modelId="{93F1E918-4555-4B2E-8DAA-7060EA1CE90C}" type="parTrans" cxnId="{F2A60C6B-8120-468D-80D0-FD556081F6CA}">
      <dgm:prSet/>
      <dgm:spPr/>
      <dgm:t>
        <a:bodyPr/>
        <a:lstStyle/>
        <a:p>
          <a:endParaRPr lang="en-US"/>
        </a:p>
      </dgm:t>
    </dgm:pt>
    <dgm:pt modelId="{D7FEE5BB-BB12-438A-BA50-AB7E37CA4940}">
      <dgm:prSet phldrT="[Text]" custT="1"/>
      <dgm:spPr/>
      <dgm:t>
        <a:bodyPr/>
        <a:lstStyle/>
        <a:p>
          <a:r>
            <a:rPr lang="en-US" sz="1400" dirty="0" smtClean="0"/>
            <a:t>Single provider</a:t>
          </a:r>
          <a:endParaRPr lang="en-US" sz="1400" dirty="0"/>
        </a:p>
      </dgm:t>
    </dgm:pt>
    <dgm:pt modelId="{36C0D58F-4568-414F-A5E3-2DDEDD12B11A}" type="sibTrans" cxnId="{06956600-715F-4DFD-9526-904AD21E7D3C}">
      <dgm:prSet/>
      <dgm:spPr/>
      <dgm:t>
        <a:bodyPr/>
        <a:lstStyle/>
        <a:p>
          <a:endParaRPr lang="en-US"/>
        </a:p>
      </dgm:t>
    </dgm:pt>
    <dgm:pt modelId="{AC8785EE-CE1C-4B22-B2BC-0FE0A3CE12D5}" type="parTrans" cxnId="{06956600-715F-4DFD-9526-904AD21E7D3C}">
      <dgm:prSet/>
      <dgm:spPr/>
      <dgm:t>
        <a:bodyPr/>
        <a:lstStyle/>
        <a:p>
          <a:endParaRPr lang="en-US"/>
        </a:p>
      </dgm:t>
    </dgm:pt>
    <dgm:pt modelId="{482038D8-BBCD-499D-82A5-46500EB8F79C}">
      <dgm:prSet phldrT="[Text]" custT="1"/>
      <dgm:spPr/>
      <dgm:t>
        <a:bodyPr/>
        <a:lstStyle/>
        <a:p>
          <a:r>
            <a:rPr lang="en-US" sz="1400" dirty="0" smtClean="0"/>
            <a:t>Department/specialty</a:t>
          </a:r>
          <a:endParaRPr lang="en-US" sz="1400" dirty="0"/>
        </a:p>
      </dgm:t>
    </dgm:pt>
    <dgm:pt modelId="{1FB65569-0D2E-4580-8A24-45716065C4AC}" type="parTrans" cxnId="{B9D1249C-235A-443D-8C85-A23781B83FCA}">
      <dgm:prSet/>
      <dgm:spPr/>
      <dgm:t>
        <a:bodyPr/>
        <a:lstStyle/>
        <a:p>
          <a:endParaRPr lang="en-US"/>
        </a:p>
      </dgm:t>
    </dgm:pt>
    <dgm:pt modelId="{E571963A-1224-450E-92C5-F3FDDE5F82C8}" type="sibTrans" cxnId="{B9D1249C-235A-443D-8C85-A23781B83FCA}">
      <dgm:prSet/>
      <dgm:spPr/>
      <dgm:t>
        <a:bodyPr/>
        <a:lstStyle/>
        <a:p>
          <a:endParaRPr lang="en-US"/>
        </a:p>
      </dgm:t>
    </dgm:pt>
    <dgm:pt modelId="{FD134ADE-6E2F-4F84-9841-1C7BB381F5E4}">
      <dgm:prSet phldrT="[Text]" custT="1"/>
      <dgm:spPr/>
      <dgm:t>
        <a:bodyPr/>
        <a:lstStyle/>
        <a:p>
          <a:r>
            <a:rPr lang="en-US" sz="1400" dirty="0" smtClean="0"/>
            <a:t>Department/specialty</a:t>
          </a:r>
          <a:endParaRPr lang="en-US" sz="1400" dirty="0"/>
        </a:p>
      </dgm:t>
    </dgm:pt>
    <dgm:pt modelId="{BD08679F-4196-436D-B07B-75E70B67E542}" type="parTrans" cxnId="{7EF3E293-04C4-430F-800A-55A2E00934BE}">
      <dgm:prSet/>
      <dgm:spPr/>
      <dgm:t>
        <a:bodyPr/>
        <a:lstStyle/>
        <a:p>
          <a:endParaRPr lang="en-US"/>
        </a:p>
      </dgm:t>
    </dgm:pt>
    <dgm:pt modelId="{3B676814-28E1-4EB0-BA06-B5EB51DB3D93}" type="sibTrans" cxnId="{7EF3E293-04C4-430F-800A-55A2E00934BE}">
      <dgm:prSet/>
      <dgm:spPr/>
      <dgm:t>
        <a:bodyPr/>
        <a:lstStyle/>
        <a:p>
          <a:endParaRPr lang="en-US"/>
        </a:p>
      </dgm:t>
    </dgm:pt>
    <dgm:pt modelId="{E4C5AAD2-05F0-422D-9882-19599B352726}">
      <dgm:prSet phldrT="[Text]" custT="1"/>
      <dgm:spPr/>
      <dgm:t>
        <a:bodyPr/>
        <a:lstStyle/>
        <a:p>
          <a:r>
            <a:rPr lang="en-US" sz="1400" dirty="0" smtClean="0"/>
            <a:t>Department/specialty</a:t>
          </a:r>
          <a:endParaRPr lang="en-US" sz="1400" dirty="0"/>
        </a:p>
      </dgm:t>
    </dgm:pt>
    <dgm:pt modelId="{CB45B960-FCC0-4572-8E4D-49E186965582}" type="parTrans" cxnId="{A7A7A40B-F316-4C13-AED7-2D6604F21540}">
      <dgm:prSet/>
      <dgm:spPr/>
      <dgm:t>
        <a:bodyPr/>
        <a:lstStyle/>
        <a:p>
          <a:endParaRPr lang="en-US"/>
        </a:p>
      </dgm:t>
    </dgm:pt>
    <dgm:pt modelId="{A92F407E-DEAB-4B15-88BB-D5FDC89E9619}" type="sibTrans" cxnId="{A7A7A40B-F316-4C13-AED7-2D6604F21540}">
      <dgm:prSet/>
      <dgm:spPr/>
      <dgm:t>
        <a:bodyPr/>
        <a:lstStyle/>
        <a:p>
          <a:endParaRPr lang="en-US"/>
        </a:p>
      </dgm:t>
    </dgm:pt>
    <dgm:pt modelId="{3D819B81-F352-4771-9F78-A4C61CE25AF7}">
      <dgm:prSet phldrT="[Text]" custT="1"/>
      <dgm:spPr/>
      <dgm:t>
        <a:bodyPr/>
        <a:lstStyle/>
        <a:p>
          <a:r>
            <a:rPr lang="en-US" sz="1400" dirty="0" smtClean="0"/>
            <a:t>Department/specialty</a:t>
          </a:r>
          <a:endParaRPr lang="en-US" sz="1400" dirty="0"/>
        </a:p>
      </dgm:t>
    </dgm:pt>
    <dgm:pt modelId="{D836AA91-7920-452C-81DF-E7DFF00962CE}" type="parTrans" cxnId="{27770808-235E-4C15-983E-8CB10FDC9968}">
      <dgm:prSet/>
      <dgm:spPr/>
      <dgm:t>
        <a:bodyPr/>
        <a:lstStyle/>
        <a:p>
          <a:endParaRPr lang="en-US"/>
        </a:p>
      </dgm:t>
    </dgm:pt>
    <dgm:pt modelId="{9393AF56-91F6-44CA-958B-EAB8E3C182F8}" type="sibTrans" cxnId="{27770808-235E-4C15-983E-8CB10FDC9968}">
      <dgm:prSet/>
      <dgm:spPr/>
      <dgm:t>
        <a:bodyPr/>
        <a:lstStyle/>
        <a:p>
          <a:endParaRPr lang="en-US"/>
        </a:p>
      </dgm:t>
    </dgm:pt>
    <dgm:pt modelId="{6F5119B1-F9B1-41D0-B5F9-2C016B7801C7}" type="pres">
      <dgm:prSet presAssocID="{80096C85-B811-452B-AD98-CA17D5B37EB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F5E8F2-A88E-4EBC-9EE6-E4013FCAC6F6}" type="pres">
      <dgm:prSet presAssocID="{BB11D95E-FF9B-4D49-9FAF-007AEC72690F}" presName="root1" presStyleCnt="0"/>
      <dgm:spPr/>
      <dgm:t>
        <a:bodyPr/>
        <a:lstStyle/>
        <a:p>
          <a:endParaRPr lang="en-US"/>
        </a:p>
      </dgm:t>
    </dgm:pt>
    <dgm:pt modelId="{F37679FB-3E32-40A5-81CA-AE0B8BEF731B}" type="pres">
      <dgm:prSet presAssocID="{BB11D95E-FF9B-4D49-9FAF-007AEC72690F}" presName="LevelOneTextNode" presStyleLbl="node0" presStyleIdx="0" presStyleCnt="1" custScaleX="127161" custScaleY="1672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D824A2-4957-45B6-9940-A207E6B60B33}" type="pres">
      <dgm:prSet presAssocID="{BB11D95E-FF9B-4D49-9FAF-007AEC72690F}" presName="level2hierChild" presStyleCnt="0"/>
      <dgm:spPr/>
      <dgm:t>
        <a:bodyPr/>
        <a:lstStyle/>
        <a:p>
          <a:endParaRPr lang="en-US"/>
        </a:p>
      </dgm:t>
    </dgm:pt>
    <dgm:pt modelId="{C9A0B1CB-6264-4E01-B31A-B6AFC430CEBC}" type="pres">
      <dgm:prSet presAssocID="{4D157C9F-9DEF-4BA1-8221-B6B34A90A3EC}" presName="conn2-1" presStyleLbl="parChTrans1D2" presStyleIdx="0" presStyleCnt="2" custScaleX="2000000"/>
      <dgm:spPr/>
      <dgm:t>
        <a:bodyPr/>
        <a:lstStyle/>
        <a:p>
          <a:endParaRPr lang="en-US"/>
        </a:p>
      </dgm:t>
    </dgm:pt>
    <dgm:pt modelId="{96333CB6-20BF-42D8-9815-D352CB95D76A}" type="pres">
      <dgm:prSet presAssocID="{4D157C9F-9DEF-4BA1-8221-B6B34A90A3EC}" presName="connTx" presStyleLbl="parChTrans1D2" presStyleIdx="0" presStyleCnt="2"/>
      <dgm:spPr/>
      <dgm:t>
        <a:bodyPr/>
        <a:lstStyle/>
        <a:p>
          <a:endParaRPr lang="en-US"/>
        </a:p>
      </dgm:t>
    </dgm:pt>
    <dgm:pt modelId="{019101F3-0F39-4448-9FFA-DD5E10D70349}" type="pres">
      <dgm:prSet presAssocID="{D0232751-E359-44C2-B735-37BF30193548}" presName="root2" presStyleCnt="0"/>
      <dgm:spPr/>
      <dgm:t>
        <a:bodyPr/>
        <a:lstStyle/>
        <a:p>
          <a:endParaRPr lang="en-US"/>
        </a:p>
      </dgm:t>
    </dgm:pt>
    <dgm:pt modelId="{92BF3F5F-6021-43C1-9698-73083A439389}" type="pres">
      <dgm:prSet presAssocID="{D0232751-E359-44C2-B735-37BF30193548}" presName="LevelTwoTextNode" presStyleLbl="node2" presStyleIdx="0" presStyleCnt="2" custScaleX="127161" custScaleY="1620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6D10DD-C99F-4ABA-8869-DD0E2FD46115}" type="pres">
      <dgm:prSet presAssocID="{D0232751-E359-44C2-B735-37BF30193548}" presName="level3hierChild" presStyleCnt="0"/>
      <dgm:spPr/>
      <dgm:t>
        <a:bodyPr/>
        <a:lstStyle/>
        <a:p>
          <a:endParaRPr lang="en-US"/>
        </a:p>
      </dgm:t>
    </dgm:pt>
    <dgm:pt modelId="{E6C387B3-CF7A-4420-9C4C-3236331D411D}" type="pres">
      <dgm:prSet presAssocID="{ED7C9A7B-7D0F-4601-A4EC-1E688D06A2BC}" presName="conn2-1" presStyleLbl="parChTrans1D3" presStyleIdx="0" presStyleCnt="4" custScaleX="2000000"/>
      <dgm:spPr/>
      <dgm:t>
        <a:bodyPr/>
        <a:lstStyle/>
        <a:p>
          <a:endParaRPr lang="en-US"/>
        </a:p>
      </dgm:t>
    </dgm:pt>
    <dgm:pt modelId="{90E9B7BA-CAEC-4DE2-8256-74220470A74E}" type="pres">
      <dgm:prSet presAssocID="{ED7C9A7B-7D0F-4601-A4EC-1E688D06A2BC}" presName="connTx" presStyleLbl="parChTrans1D3" presStyleIdx="0" presStyleCnt="4"/>
      <dgm:spPr/>
      <dgm:t>
        <a:bodyPr/>
        <a:lstStyle/>
        <a:p>
          <a:endParaRPr lang="en-US"/>
        </a:p>
      </dgm:t>
    </dgm:pt>
    <dgm:pt modelId="{80E22E44-9DCA-40EB-B05E-E0C4F360DB57}" type="pres">
      <dgm:prSet presAssocID="{33E0A467-FBB4-4404-A664-5C53AE1B1EFC}" presName="root2" presStyleCnt="0"/>
      <dgm:spPr/>
      <dgm:t>
        <a:bodyPr/>
        <a:lstStyle/>
        <a:p>
          <a:endParaRPr lang="en-US"/>
        </a:p>
      </dgm:t>
    </dgm:pt>
    <dgm:pt modelId="{C6299C52-7FF5-49A1-8438-333B638619C2}" type="pres">
      <dgm:prSet presAssocID="{33E0A467-FBB4-4404-A664-5C53AE1B1EFC}" presName="LevelTwoTextNode" presStyleLbl="node3" presStyleIdx="0" presStyleCnt="4" custScaleX="1271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7F683D-7D90-4AD9-B3F2-219A44E940DA}" type="pres">
      <dgm:prSet presAssocID="{33E0A467-FBB4-4404-A664-5C53AE1B1EFC}" presName="level3hierChild" presStyleCnt="0"/>
      <dgm:spPr/>
      <dgm:t>
        <a:bodyPr/>
        <a:lstStyle/>
        <a:p>
          <a:endParaRPr lang="en-US"/>
        </a:p>
      </dgm:t>
    </dgm:pt>
    <dgm:pt modelId="{091FBA08-CF70-4C48-97ED-98E0C5CA1DEA}" type="pres">
      <dgm:prSet presAssocID="{0D2C7AE5-958C-49C4-83E9-48F0351A8AD1}" presName="conn2-1" presStyleLbl="parChTrans1D4" presStyleIdx="0" presStyleCnt="8" custScaleX="2000000"/>
      <dgm:spPr/>
      <dgm:t>
        <a:bodyPr/>
        <a:lstStyle/>
        <a:p>
          <a:endParaRPr lang="en-US"/>
        </a:p>
      </dgm:t>
    </dgm:pt>
    <dgm:pt modelId="{12A3B5C5-F0DD-49B8-8B33-79A5CDA11E19}" type="pres">
      <dgm:prSet presAssocID="{0D2C7AE5-958C-49C4-83E9-48F0351A8AD1}" presName="connTx" presStyleLbl="parChTrans1D4" presStyleIdx="0" presStyleCnt="8"/>
      <dgm:spPr/>
      <dgm:t>
        <a:bodyPr/>
        <a:lstStyle/>
        <a:p>
          <a:endParaRPr lang="en-US"/>
        </a:p>
      </dgm:t>
    </dgm:pt>
    <dgm:pt modelId="{FD9BEA7B-57B0-4CBC-ABF0-97CB129ED95B}" type="pres">
      <dgm:prSet presAssocID="{1563C139-2289-4FA5-B96C-97E8AD506D5F}" presName="root2" presStyleCnt="0"/>
      <dgm:spPr/>
      <dgm:t>
        <a:bodyPr/>
        <a:lstStyle/>
        <a:p>
          <a:endParaRPr lang="en-US"/>
        </a:p>
      </dgm:t>
    </dgm:pt>
    <dgm:pt modelId="{6422E49C-889C-4847-A065-5AEA65CB2D29}" type="pres">
      <dgm:prSet presAssocID="{1563C139-2289-4FA5-B96C-97E8AD506D5F}" presName="LevelTwoTextNode" presStyleLbl="node4" presStyleIdx="0" presStyleCnt="8" custScaleX="2310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5D10A0-1268-4AEF-A2B7-9C82672AD8BF}" type="pres">
      <dgm:prSet presAssocID="{1563C139-2289-4FA5-B96C-97E8AD506D5F}" presName="level3hierChild" presStyleCnt="0"/>
      <dgm:spPr/>
      <dgm:t>
        <a:bodyPr/>
        <a:lstStyle/>
        <a:p>
          <a:endParaRPr lang="en-US"/>
        </a:p>
      </dgm:t>
    </dgm:pt>
    <dgm:pt modelId="{5A9D93F9-4168-4593-BD6F-83390BBC668F}" type="pres">
      <dgm:prSet presAssocID="{AA0AC47E-777D-44BD-99AF-73890C9F981C}" presName="conn2-1" presStyleLbl="parChTrans1D4" presStyleIdx="1" presStyleCnt="8" custScaleX="2000000"/>
      <dgm:spPr/>
      <dgm:t>
        <a:bodyPr/>
        <a:lstStyle/>
        <a:p>
          <a:endParaRPr lang="en-US"/>
        </a:p>
      </dgm:t>
    </dgm:pt>
    <dgm:pt modelId="{6F20C645-F631-4FB0-96C6-480FF43D2F29}" type="pres">
      <dgm:prSet presAssocID="{AA0AC47E-777D-44BD-99AF-73890C9F981C}" presName="connTx" presStyleLbl="parChTrans1D4" presStyleIdx="1" presStyleCnt="8"/>
      <dgm:spPr/>
      <dgm:t>
        <a:bodyPr/>
        <a:lstStyle/>
        <a:p>
          <a:endParaRPr lang="en-US"/>
        </a:p>
      </dgm:t>
    </dgm:pt>
    <dgm:pt modelId="{BEC7E3EA-F66C-492D-A296-AAE54C16833E}" type="pres">
      <dgm:prSet presAssocID="{4399B9AE-F7BA-42FB-952E-B402C1584AE5}" presName="root2" presStyleCnt="0"/>
      <dgm:spPr/>
      <dgm:t>
        <a:bodyPr/>
        <a:lstStyle/>
        <a:p>
          <a:endParaRPr lang="en-US"/>
        </a:p>
      </dgm:t>
    </dgm:pt>
    <dgm:pt modelId="{AD1F871B-FC96-4489-AB87-25B4F450229E}" type="pres">
      <dgm:prSet presAssocID="{4399B9AE-F7BA-42FB-952E-B402C1584AE5}" presName="LevelTwoTextNode" presStyleLbl="node4" presStyleIdx="1" presStyleCnt="8" custScaleX="2320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3B1E13-5A02-407B-B9B2-C27F1ACEE592}" type="pres">
      <dgm:prSet presAssocID="{4399B9AE-F7BA-42FB-952E-B402C1584AE5}" presName="level3hierChild" presStyleCnt="0"/>
      <dgm:spPr/>
      <dgm:t>
        <a:bodyPr/>
        <a:lstStyle/>
        <a:p>
          <a:endParaRPr lang="en-US"/>
        </a:p>
      </dgm:t>
    </dgm:pt>
    <dgm:pt modelId="{59DA9AC9-D6BE-4F68-833C-63C85CACC5E2}" type="pres">
      <dgm:prSet presAssocID="{F31C8423-950D-4D96-8855-B5D6A165132C}" presName="conn2-1" presStyleLbl="parChTrans1D3" presStyleIdx="1" presStyleCnt="4" custScaleX="2000000"/>
      <dgm:spPr/>
      <dgm:t>
        <a:bodyPr/>
        <a:lstStyle/>
        <a:p>
          <a:endParaRPr lang="en-US"/>
        </a:p>
      </dgm:t>
    </dgm:pt>
    <dgm:pt modelId="{98D29BF1-3631-4A37-9697-02C055F6D603}" type="pres">
      <dgm:prSet presAssocID="{F31C8423-950D-4D96-8855-B5D6A165132C}" presName="connTx" presStyleLbl="parChTrans1D3" presStyleIdx="1" presStyleCnt="4"/>
      <dgm:spPr/>
      <dgm:t>
        <a:bodyPr/>
        <a:lstStyle/>
        <a:p>
          <a:endParaRPr lang="en-US"/>
        </a:p>
      </dgm:t>
    </dgm:pt>
    <dgm:pt modelId="{4C1953E2-851A-452F-B253-E1123D7A2D30}" type="pres">
      <dgm:prSet presAssocID="{42573B3D-5039-478F-8A2B-347818D0BE60}" presName="root2" presStyleCnt="0"/>
      <dgm:spPr/>
      <dgm:t>
        <a:bodyPr/>
        <a:lstStyle/>
        <a:p>
          <a:endParaRPr lang="en-US"/>
        </a:p>
      </dgm:t>
    </dgm:pt>
    <dgm:pt modelId="{69E7CC1F-676E-4A09-B731-880063CAFC88}" type="pres">
      <dgm:prSet presAssocID="{42573B3D-5039-478F-8A2B-347818D0BE60}" presName="LevelTwoTextNode" presStyleLbl="node3" presStyleIdx="1" presStyleCnt="4" custScaleX="1271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A4D366-064D-4C87-8F1F-3A978285A07D}" type="pres">
      <dgm:prSet presAssocID="{42573B3D-5039-478F-8A2B-347818D0BE60}" presName="level3hierChild" presStyleCnt="0"/>
      <dgm:spPr/>
      <dgm:t>
        <a:bodyPr/>
        <a:lstStyle/>
        <a:p>
          <a:endParaRPr lang="en-US"/>
        </a:p>
      </dgm:t>
    </dgm:pt>
    <dgm:pt modelId="{CD36A8B8-7639-4E4C-8019-26657628040F}" type="pres">
      <dgm:prSet presAssocID="{E2E0154C-C75C-4C7C-BCAB-4436CB3A3E93}" presName="conn2-1" presStyleLbl="parChTrans1D4" presStyleIdx="2" presStyleCnt="8" custScaleX="2000000"/>
      <dgm:spPr/>
      <dgm:t>
        <a:bodyPr/>
        <a:lstStyle/>
        <a:p>
          <a:endParaRPr lang="en-US"/>
        </a:p>
      </dgm:t>
    </dgm:pt>
    <dgm:pt modelId="{7A0728D5-4ED3-4553-9A99-47BA4DB424AF}" type="pres">
      <dgm:prSet presAssocID="{E2E0154C-C75C-4C7C-BCAB-4436CB3A3E93}" presName="connTx" presStyleLbl="parChTrans1D4" presStyleIdx="2" presStyleCnt="8"/>
      <dgm:spPr/>
      <dgm:t>
        <a:bodyPr/>
        <a:lstStyle/>
        <a:p>
          <a:endParaRPr lang="en-US"/>
        </a:p>
      </dgm:t>
    </dgm:pt>
    <dgm:pt modelId="{4CE59447-64D9-4855-AFA2-6A6E12023601}" type="pres">
      <dgm:prSet presAssocID="{51598BF9-2FFC-469B-8A91-F838319F49AC}" presName="root2" presStyleCnt="0"/>
      <dgm:spPr/>
      <dgm:t>
        <a:bodyPr/>
        <a:lstStyle/>
        <a:p>
          <a:endParaRPr lang="en-US"/>
        </a:p>
      </dgm:t>
    </dgm:pt>
    <dgm:pt modelId="{8F1A8CD3-422C-4D46-B8C1-3A75246B76F1}" type="pres">
      <dgm:prSet presAssocID="{51598BF9-2FFC-469B-8A91-F838319F49AC}" presName="LevelTwoTextNode" presStyleLbl="node4" presStyleIdx="2" presStyleCnt="8" custScaleX="2352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57424D-1720-4D15-96CB-B10723BE6370}" type="pres">
      <dgm:prSet presAssocID="{51598BF9-2FFC-469B-8A91-F838319F49AC}" presName="level3hierChild" presStyleCnt="0"/>
      <dgm:spPr/>
      <dgm:t>
        <a:bodyPr/>
        <a:lstStyle/>
        <a:p>
          <a:endParaRPr lang="en-US"/>
        </a:p>
      </dgm:t>
    </dgm:pt>
    <dgm:pt modelId="{ECECE9E5-2E01-422A-BA77-5709165BB6C8}" type="pres">
      <dgm:prSet presAssocID="{68FF96BA-9618-4098-BC62-6AB7765108D2}" presName="conn2-1" presStyleLbl="parChTrans1D4" presStyleIdx="3" presStyleCnt="8" custScaleX="2000000"/>
      <dgm:spPr/>
      <dgm:t>
        <a:bodyPr/>
        <a:lstStyle/>
        <a:p>
          <a:endParaRPr lang="en-US"/>
        </a:p>
      </dgm:t>
    </dgm:pt>
    <dgm:pt modelId="{CB7473F0-3F51-448D-BA57-90D908D47271}" type="pres">
      <dgm:prSet presAssocID="{68FF96BA-9618-4098-BC62-6AB7765108D2}" presName="connTx" presStyleLbl="parChTrans1D4" presStyleIdx="3" presStyleCnt="8"/>
      <dgm:spPr/>
      <dgm:t>
        <a:bodyPr/>
        <a:lstStyle/>
        <a:p>
          <a:endParaRPr lang="en-US"/>
        </a:p>
      </dgm:t>
    </dgm:pt>
    <dgm:pt modelId="{D629F2B0-1583-4550-8E86-954853176E7C}" type="pres">
      <dgm:prSet presAssocID="{CD9EB75F-E802-4528-AB04-9BE32A0689BC}" presName="root2" presStyleCnt="0"/>
      <dgm:spPr/>
      <dgm:t>
        <a:bodyPr/>
        <a:lstStyle/>
        <a:p>
          <a:endParaRPr lang="en-US"/>
        </a:p>
      </dgm:t>
    </dgm:pt>
    <dgm:pt modelId="{8EBA85A5-F7D8-4F07-8906-066B66F80CF2}" type="pres">
      <dgm:prSet presAssocID="{CD9EB75F-E802-4528-AB04-9BE32A0689BC}" presName="LevelTwoTextNode" presStyleLbl="node4" presStyleIdx="3" presStyleCnt="8" custScaleX="2338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A949E-1A3F-4253-B80F-E9DF31D66CE6}" type="pres">
      <dgm:prSet presAssocID="{CD9EB75F-E802-4528-AB04-9BE32A0689BC}" presName="level3hierChild" presStyleCnt="0"/>
      <dgm:spPr/>
      <dgm:t>
        <a:bodyPr/>
        <a:lstStyle/>
        <a:p>
          <a:endParaRPr lang="en-US"/>
        </a:p>
      </dgm:t>
    </dgm:pt>
    <dgm:pt modelId="{5B6A2FE8-4F39-46FF-8969-152B0734883D}" type="pres">
      <dgm:prSet presAssocID="{EBF787FA-C296-42FF-B6E7-2239E3CE7EF0}" presName="conn2-1" presStyleLbl="parChTrans1D2" presStyleIdx="1" presStyleCnt="2" custScaleX="2000000"/>
      <dgm:spPr/>
      <dgm:t>
        <a:bodyPr/>
        <a:lstStyle/>
        <a:p>
          <a:endParaRPr lang="en-US"/>
        </a:p>
      </dgm:t>
    </dgm:pt>
    <dgm:pt modelId="{7EA31C65-F28B-491C-AF52-3B8E6D090009}" type="pres">
      <dgm:prSet presAssocID="{EBF787FA-C296-42FF-B6E7-2239E3CE7EF0}" presName="connTx" presStyleLbl="parChTrans1D2" presStyleIdx="1" presStyleCnt="2"/>
      <dgm:spPr/>
      <dgm:t>
        <a:bodyPr/>
        <a:lstStyle/>
        <a:p>
          <a:endParaRPr lang="en-US"/>
        </a:p>
      </dgm:t>
    </dgm:pt>
    <dgm:pt modelId="{04C56FB2-39A4-49CD-83E2-56D36C78585E}" type="pres">
      <dgm:prSet presAssocID="{808A989A-4520-4580-96B8-2780959360A1}" presName="root2" presStyleCnt="0"/>
      <dgm:spPr/>
      <dgm:t>
        <a:bodyPr/>
        <a:lstStyle/>
        <a:p>
          <a:endParaRPr lang="en-US"/>
        </a:p>
      </dgm:t>
    </dgm:pt>
    <dgm:pt modelId="{A8FE363D-B91F-4BAE-AF43-F6FD1C22A238}" type="pres">
      <dgm:prSet presAssocID="{808A989A-4520-4580-96B8-2780959360A1}" presName="LevelTwoTextNode" presStyleLbl="node2" presStyleIdx="1" presStyleCnt="2" custScaleX="127161" custScaleY="1366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7105DC-950F-4E69-B178-51675A59D636}" type="pres">
      <dgm:prSet presAssocID="{808A989A-4520-4580-96B8-2780959360A1}" presName="level3hierChild" presStyleCnt="0"/>
      <dgm:spPr/>
      <dgm:t>
        <a:bodyPr/>
        <a:lstStyle/>
        <a:p>
          <a:endParaRPr lang="en-US"/>
        </a:p>
      </dgm:t>
    </dgm:pt>
    <dgm:pt modelId="{AFCEC8EE-64B2-4C45-AFD7-71E7B9431AA7}" type="pres">
      <dgm:prSet presAssocID="{93F1E918-4555-4B2E-8DAA-7060EA1CE90C}" presName="conn2-1" presStyleLbl="parChTrans1D3" presStyleIdx="2" presStyleCnt="4" custScaleX="2000000"/>
      <dgm:spPr/>
      <dgm:t>
        <a:bodyPr/>
        <a:lstStyle/>
        <a:p>
          <a:endParaRPr lang="en-US"/>
        </a:p>
      </dgm:t>
    </dgm:pt>
    <dgm:pt modelId="{A73DDE37-893D-4E41-B6A1-2F6A4886A593}" type="pres">
      <dgm:prSet presAssocID="{93F1E918-4555-4B2E-8DAA-7060EA1CE90C}" presName="connTx" presStyleLbl="parChTrans1D3" presStyleIdx="2" presStyleCnt="4"/>
      <dgm:spPr/>
      <dgm:t>
        <a:bodyPr/>
        <a:lstStyle/>
        <a:p>
          <a:endParaRPr lang="en-US"/>
        </a:p>
      </dgm:t>
    </dgm:pt>
    <dgm:pt modelId="{2E8A8117-391A-4A34-9B19-CD5E8AF1A1FB}" type="pres">
      <dgm:prSet presAssocID="{E272A959-D445-4786-8C0C-0A3D6CF261DC}" presName="root2" presStyleCnt="0"/>
      <dgm:spPr/>
      <dgm:t>
        <a:bodyPr/>
        <a:lstStyle/>
        <a:p>
          <a:endParaRPr lang="en-US"/>
        </a:p>
      </dgm:t>
    </dgm:pt>
    <dgm:pt modelId="{6D5385C1-387C-4FD8-A73D-592BDF19183A}" type="pres">
      <dgm:prSet presAssocID="{E272A959-D445-4786-8C0C-0A3D6CF261DC}" presName="LevelTwoTextNode" presStyleLbl="node3" presStyleIdx="2" presStyleCnt="4" custScaleX="1271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4975FB-4987-47A3-9F82-1A9F9BEB4E88}" type="pres">
      <dgm:prSet presAssocID="{E272A959-D445-4786-8C0C-0A3D6CF261DC}" presName="level3hierChild" presStyleCnt="0"/>
      <dgm:spPr/>
      <dgm:t>
        <a:bodyPr/>
        <a:lstStyle/>
        <a:p>
          <a:endParaRPr lang="en-US"/>
        </a:p>
      </dgm:t>
    </dgm:pt>
    <dgm:pt modelId="{111F367F-0F28-4D8D-B82C-D8F479806504}" type="pres">
      <dgm:prSet presAssocID="{1FB65569-0D2E-4580-8A24-45716065C4AC}" presName="conn2-1" presStyleLbl="parChTrans1D4" presStyleIdx="4" presStyleCnt="8" custScaleX="2000000"/>
      <dgm:spPr/>
      <dgm:t>
        <a:bodyPr/>
        <a:lstStyle/>
        <a:p>
          <a:endParaRPr lang="en-US"/>
        </a:p>
      </dgm:t>
    </dgm:pt>
    <dgm:pt modelId="{966FD956-7EBE-4F68-9131-41A1766D4824}" type="pres">
      <dgm:prSet presAssocID="{1FB65569-0D2E-4580-8A24-45716065C4AC}" presName="connTx" presStyleLbl="parChTrans1D4" presStyleIdx="4" presStyleCnt="8"/>
      <dgm:spPr/>
      <dgm:t>
        <a:bodyPr/>
        <a:lstStyle/>
        <a:p>
          <a:endParaRPr lang="en-US"/>
        </a:p>
      </dgm:t>
    </dgm:pt>
    <dgm:pt modelId="{D7748A85-7874-411C-AB1A-678A6B520CB5}" type="pres">
      <dgm:prSet presAssocID="{482038D8-BBCD-499D-82A5-46500EB8F79C}" presName="root2" presStyleCnt="0"/>
      <dgm:spPr/>
      <dgm:t>
        <a:bodyPr/>
        <a:lstStyle/>
        <a:p>
          <a:endParaRPr lang="en-US"/>
        </a:p>
      </dgm:t>
    </dgm:pt>
    <dgm:pt modelId="{1E650384-12B5-48C6-B4DC-79D59AD2B57E}" type="pres">
      <dgm:prSet presAssocID="{482038D8-BBCD-499D-82A5-46500EB8F79C}" presName="LevelTwoTextNode" presStyleLbl="node4" presStyleIdx="4" presStyleCnt="8" custScaleX="2367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163AAD-EF69-4EBB-AD52-A76154D1B7E0}" type="pres">
      <dgm:prSet presAssocID="{482038D8-BBCD-499D-82A5-46500EB8F79C}" presName="level3hierChild" presStyleCnt="0"/>
      <dgm:spPr/>
      <dgm:t>
        <a:bodyPr/>
        <a:lstStyle/>
        <a:p>
          <a:endParaRPr lang="en-US"/>
        </a:p>
      </dgm:t>
    </dgm:pt>
    <dgm:pt modelId="{F3A395B6-849D-4011-8B2A-627E76A28BEC}" type="pres">
      <dgm:prSet presAssocID="{BD08679F-4196-436D-B07B-75E70B67E542}" presName="conn2-1" presStyleLbl="parChTrans1D4" presStyleIdx="5" presStyleCnt="8" custScaleX="2000000"/>
      <dgm:spPr/>
      <dgm:t>
        <a:bodyPr/>
        <a:lstStyle/>
        <a:p>
          <a:endParaRPr lang="en-US"/>
        </a:p>
      </dgm:t>
    </dgm:pt>
    <dgm:pt modelId="{363E6140-88B0-4A9C-B84A-EE173CDD4374}" type="pres">
      <dgm:prSet presAssocID="{BD08679F-4196-436D-B07B-75E70B67E542}" presName="connTx" presStyleLbl="parChTrans1D4" presStyleIdx="5" presStyleCnt="8"/>
      <dgm:spPr/>
      <dgm:t>
        <a:bodyPr/>
        <a:lstStyle/>
        <a:p>
          <a:endParaRPr lang="en-US"/>
        </a:p>
      </dgm:t>
    </dgm:pt>
    <dgm:pt modelId="{91E5CDE6-4776-4DFC-B150-C7FA8BA623DA}" type="pres">
      <dgm:prSet presAssocID="{FD134ADE-6E2F-4F84-9841-1C7BB381F5E4}" presName="root2" presStyleCnt="0"/>
      <dgm:spPr/>
      <dgm:t>
        <a:bodyPr/>
        <a:lstStyle/>
        <a:p>
          <a:endParaRPr lang="en-US"/>
        </a:p>
      </dgm:t>
    </dgm:pt>
    <dgm:pt modelId="{AE91D093-AE17-4D03-BA7C-B1541DC4261A}" type="pres">
      <dgm:prSet presAssocID="{FD134ADE-6E2F-4F84-9841-1C7BB381F5E4}" presName="LevelTwoTextNode" presStyleLbl="node4" presStyleIdx="5" presStyleCnt="8" custScaleX="2363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0AA724-7377-4118-B456-62975C457F56}" type="pres">
      <dgm:prSet presAssocID="{FD134ADE-6E2F-4F84-9841-1C7BB381F5E4}" presName="level3hierChild" presStyleCnt="0"/>
      <dgm:spPr/>
      <dgm:t>
        <a:bodyPr/>
        <a:lstStyle/>
        <a:p>
          <a:endParaRPr lang="en-US"/>
        </a:p>
      </dgm:t>
    </dgm:pt>
    <dgm:pt modelId="{205CAB57-5102-43DD-BA10-518E2B7140FA}" type="pres">
      <dgm:prSet presAssocID="{AC8785EE-CE1C-4B22-B2BC-0FE0A3CE12D5}" presName="conn2-1" presStyleLbl="parChTrans1D3" presStyleIdx="3" presStyleCnt="4" custScaleX="2000000"/>
      <dgm:spPr/>
      <dgm:t>
        <a:bodyPr/>
        <a:lstStyle/>
        <a:p>
          <a:endParaRPr lang="en-US"/>
        </a:p>
      </dgm:t>
    </dgm:pt>
    <dgm:pt modelId="{8380F6F0-C738-4EC2-B89C-99EFC1FDF22A}" type="pres">
      <dgm:prSet presAssocID="{AC8785EE-CE1C-4B22-B2BC-0FE0A3CE12D5}" presName="connTx" presStyleLbl="parChTrans1D3" presStyleIdx="3" presStyleCnt="4"/>
      <dgm:spPr/>
      <dgm:t>
        <a:bodyPr/>
        <a:lstStyle/>
        <a:p>
          <a:endParaRPr lang="en-US"/>
        </a:p>
      </dgm:t>
    </dgm:pt>
    <dgm:pt modelId="{62462BA7-AE9B-42A7-A92F-7A8B93F2146C}" type="pres">
      <dgm:prSet presAssocID="{D7FEE5BB-BB12-438A-BA50-AB7E37CA4940}" presName="root2" presStyleCnt="0"/>
      <dgm:spPr/>
      <dgm:t>
        <a:bodyPr/>
        <a:lstStyle/>
        <a:p>
          <a:endParaRPr lang="en-US"/>
        </a:p>
      </dgm:t>
    </dgm:pt>
    <dgm:pt modelId="{F9BCC866-E391-47B9-9C1D-497E0E93C07D}" type="pres">
      <dgm:prSet presAssocID="{D7FEE5BB-BB12-438A-BA50-AB7E37CA4940}" presName="LevelTwoTextNode" presStyleLbl="node3" presStyleIdx="3" presStyleCnt="4" custScaleX="1271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423FC9-22D6-4D51-AA28-0C511D1747AC}" type="pres">
      <dgm:prSet presAssocID="{D7FEE5BB-BB12-438A-BA50-AB7E37CA4940}" presName="level3hierChild" presStyleCnt="0"/>
      <dgm:spPr/>
      <dgm:t>
        <a:bodyPr/>
        <a:lstStyle/>
        <a:p>
          <a:endParaRPr lang="en-US"/>
        </a:p>
      </dgm:t>
    </dgm:pt>
    <dgm:pt modelId="{0F574133-2068-4415-A0DD-BF78F2B3845F}" type="pres">
      <dgm:prSet presAssocID="{CB45B960-FCC0-4572-8E4D-49E186965582}" presName="conn2-1" presStyleLbl="parChTrans1D4" presStyleIdx="6" presStyleCnt="8" custScaleX="2000000"/>
      <dgm:spPr/>
      <dgm:t>
        <a:bodyPr/>
        <a:lstStyle/>
        <a:p>
          <a:endParaRPr lang="en-US"/>
        </a:p>
      </dgm:t>
    </dgm:pt>
    <dgm:pt modelId="{7F42CEB8-64CE-41BC-8218-F933D252D04C}" type="pres">
      <dgm:prSet presAssocID="{CB45B960-FCC0-4572-8E4D-49E186965582}" presName="connTx" presStyleLbl="parChTrans1D4" presStyleIdx="6" presStyleCnt="8"/>
      <dgm:spPr/>
      <dgm:t>
        <a:bodyPr/>
        <a:lstStyle/>
        <a:p>
          <a:endParaRPr lang="en-US"/>
        </a:p>
      </dgm:t>
    </dgm:pt>
    <dgm:pt modelId="{1A3430D0-B2D0-404F-8703-087541D1D854}" type="pres">
      <dgm:prSet presAssocID="{E4C5AAD2-05F0-422D-9882-19599B352726}" presName="root2" presStyleCnt="0"/>
      <dgm:spPr/>
      <dgm:t>
        <a:bodyPr/>
        <a:lstStyle/>
        <a:p>
          <a:endParaRPr lang="en-US"/>
        </a:p>
      </dgm:t>
    </dgm:pt>
    <dgm:pt modelId="{019D214C-1A4F-4A1A-86A4-499BE6D09A90}" type="pres">
      <dgm:prSet presAssocID="{E4C5AAD2-05F0-422D-9882-19599B352726}" presName="LevelTwoTextNode" presStyleLbl="node4" presStyleIdx="6" presStyleCnt="8" custScaleX="2378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7DFD4D-DC05-459E-A684-D4B177EE9C84}" type="pres">
      <dgm:prSet presAssocID="{E4C5AAD2-05F0-422D-9882-19599B352726}" presName="level3hierChild" presStyleCnt="0"/>
      <dgm:spPr/>
      <dgm:t>
        <a:bodyPr/>
        <a:lstStyle/>
        <a:p>
          <a:endParaRPr lang="en-US"/>
        </a:p>
      </dgm:t>
    </dgm:pt>
    <dgm:pt modelId="{8DA8B95A-CDA1-4F79-BA0D-EFFF89294B02}" type="pres">
      <dgm:prSet presAssocID="{D836AA91-7920-452C-81DF-E7DFF00962CE}" presName="conn2-1" presStyleLbl="parChTrans1D4" presStyleIdx="7" presStyleCnt="8"/>
      <dgm:spPr/>
      <dgm:t>
        <a:bodyPr/>
        <a:lstStyle/>
        <a:p>
          <a:endParaRPr lang="en-US"/>
        </a:p>
      </dgm:t>
    </dgm:pt>
    <dgm:pt modelId="{07D209B9-1663-4290-8A57-00336E1F4004}" type="pres">
      <dgm:prSet presAssocID="{D836AA91-7920-452C-81DF-E7DFF00962CE}" presName="connTx" presStyleLbl="parChTrans1D4" presStyleIdx="7" presStyleCnt="8"/>
      <dgm:spPr/>
      <dgm:t>
        <a:bodyPr/>
        <a:lstStyle/>
        <a:p>
          <a:endParaRPr lang="en-US"/>
        </a:p>
      </dgm:t>
    </dgm:pt>
    <dgm:pt modelId="{FE8870A3-D85F-4E89-A15E-989ED848B4D5}" type="pres">
      <dgm:prSet presAssocID="{3D819B81-F352-4771-9F78-A4C61CE25AF7}" presName="root2" presStyleCnt="0"/>
      <dgm:spPr/>
    </dgm:pt>
    <dgm:pt modelId="{768054C5-5D71-449F-B4CB-C8086DD5F0FA}" type="pres">
      <dgm:prSet presAssocID="{3D819B81-F352-4771-9F78-A4C61CE25AF7}" presName="LevelTwoTextNode" presStyleLbl="node4" presStyleIdx="7" presStyleCnt="8" custScaleX="2378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B824BD-C5A1-488A-B0DC-C95B97C9D11C}" type="pres">
      <dgm:prSet presAssocID="{3D819B81-F352-4771-9F78-A4C61CE25AF7}" presName="level3hierChild" presStyleCnt="0"/>
      <dgm:spPr/>
    </dgm:pt>
  </dgm:ptLst>
  <dgm:cxnLst>
    <dgm:cxn modelId="{F3C9B25E-A980-4489-B95F-1F7DA853AD63}" type="presOf" srcId="{E272A959-D445-4786-8C0C-0A3D6CF261DC}" destId="{6D5385C1-387C-4FD8-A73D-592BDF19183A}" srcOrd="0" destOrd="0" presId="urn:microsoft.com/office/officeart/2005/8/layout/hierarchy2"/>
    <dgm:cxn modelId="{B7211BC3-3B59-4202-9FF8-5F329DB1B84B}" srcId="{42573B3D-5039-478F-8A2B-347818D0BE60}" destId="{51598BF9-2FFC-469B-8A91-F838319F49AC}" srcOrd="0" destOrd="0" parTransId="{E2E0154C-C75C-4C7C-BCAB-4436CB3A3E93}" sibTransId="{C3E94168-0161-4716-9A34-3801D233E341}"/>
    <dgm:cxn modelId="{6B7A42FF-DC47-4073-A76E-CEE7784BFB07}" type="presOf" srcId="{FD134ADE-6E2F-4F84-9841-1C7BB381F5E4}" destId="{AE91D093-AE17-4D03-BA7C-B1541DC4261A}" srcOrd="0" destOrd="0" presId="urn:microsoft.com/office/officeart/2005/8/layout/hierarchy2"/>
    <dgm:cxn modelId="{EC98737C-AB33-4A0E-94BE-DC7581D83E7E}" srcId="{D0232751-E359-44C2-B735-37BF30193548}" destId="{33E0A467-FBB4-4404-A664-5C53AE1B1EFC}" srcOrd="0" destOrd="0" parTransId="{ED7C9A7B-7D0F-4601-A4EC-1E688D06A2BC}" sibTransId="{69C8C7E2-2EC6-48A4-A742-B2B5FF1393D0}"/>
    <dgm:cxn modelId="{616D1896-1294-4020-8033-EB0180FE37D3}" type="presOf" srcId="{E4C5AAD2-05F0-422D-9882-19599B352726}" destId="{019D214C-1A4F-4A1A-86A4-499BE6D09A90}" srcOrd="0" destOrd="0" presId="urn:microsoft.com/office/officeart/2005/8/layout/hierarchy2"/>
    <dgm:cxn modelId="{6F6E11D0-6A4B-41F0-AB56-056487018D3D}" type="presOf" srcId="{AA0AC47E-777D-44BD-99AF-73890C9F981C}" destId="{6F20C645-F631-4FB0-96C6-480FF43D2F29}" srcOrd="1" destOrd="0" presId="urn:microsoft.com/office/officeart/2005/8/layout/hierarchy2"/>
    <dgm:cxn modelId="{8D886D36-8584-47BF-8E08-D30993334507}" type="presOf" srcId="{BD08679F-4196-436D-B07B-75E70B67E542}" destId="{363E6140-88B0-4A9C-B84A-EE173CDD4374}" srcOrd="1" destOrd="0" presId="urn:microsoft.com/office/officeart/2005/8/layout/hierarchy2"/>
    <dgm:cxn modelId="{211493FD-C395-49BA-A8C4-55023BD66307}" type="presOf" srcId="{68FF96BA-9618-4098-BC62-6AB7765108D2}" destId="{CB7473F0-3F51-448D-BA57-90D908D47271}" srcOrd="1" destOrd="0" presId="urn:microsoft.com/office/officeart/2005/8/layout/hierarchy2"/>
    <dgm:cxn modelId="{0EF0BC67-7EF9-40FF-B7C4-DD519D25CE92}" type="presOf" srcId="{1FB65569-0D2E-4580-8A24-45716065C4AC}" destId="{966FD956-7EBE-4F68-9131-41A1766D4824}" srcOrd="1" destOrd="0" presId="urn:microsoft.com/office/officeart/2005/8/layout/hierarchy2"/>
    <dgm:cxn modelId="{E5C0FABB-EB6B-47D7-8DA6-98FD7DD2ACB4}" type="presOf" srcId="{93F1E918-4555-4B2E-8DAA-7060EA1CE90C}" destId="{AFCEC8EE-64B2-4C45-AFD7-71E7B9431AA7}" srcOrd="0" destOrd="0" presId="urn:microsoft.com/office/officeart/2005/8/layout/hierarchy2"/>
    <dgm:cxn modelId="{B9D1249C-235A-443D-8C85-A23781B83FCA}" srcId="{E272A959-D445-4786-8C0C-0A3D6CF261DC}" destId="{482038D8-BBCD-499D-82A5-46500EB8F79C}" srcOrd="0" destOrd="0" parTransId="{1FB65569-0D2E-4580-8A24-45716065C4AC}" sibTransId="{E571963A-1224-450E-92C5-F3FDDE5F82C8}"/>
    <dgm:cxn modelId="{B612CC8B-AAAD-4F38-9047-994313126BF2}" type="presOf" srcId="{ED7C9A7B-7D0F-4601-A4EC-1E688D06A2BC}" destId="{90E9B7BA-CAEC-4DE2-8256-74220470A74E}" srcOrd="1" destOrd="0" presId="urn:microsoft.com/office/officeart/2005/8/layout/hierarchy2"/>
    <dgm:cxn modelId="{7F1601E6-4960-4BF4-A8A0-29E8FE34F5A1}" type="presOf" srcId="{AC8785EE-CE1C-4B22-B2BC-0FE0A3CE12D5}" destId="{205CAB57-5102-43DD-BA10-518E2B7140FA}" srcOrd="0" destOrd="0" presId="urn:microsoft.com/office/officeart/2005/8/layout/hierarchy2"/>
    <dgm:cxn modelId="{00BB5979-86B9-4DDC-89EE-DE571806D24D}" type="presOf" srcId="{E2E0154C-C75C-4C7C-BCAB-4436CB3A3E93}" destId="{CD36A8B8-7639-4E4C-8019-26657628040F}" srcOrd="0" destOrd="0" presId="urn:microsoft.com/office/officeart/2005/8/layout/hierarchy2"/>
    <dgm:cxn modelId="{44C7E736-BD39-4AC8-9FB6-3F1E517B4557}" type="presOf" srcId="{EBF787FA-C296-42FF-B6E7-2239E3CE7EF0}" destId="{5B6A2FE8-4F39-46FF-8969-152B0734883D}" srcOrd="0" destOrd="0" presId="urn:microsoft.com/office/officeart/2005/8/layout/hierarchy2"/>
    <dgm:cxn modelId="{EAC78270-0DA1-4E99-B848-A885338812A4}" srcId="{80096C85-B811-452B-AD98-CA17D5B37EB0}" destId="{BB11D95E-FF9B-4D49-9FAF-007AEC72690F}" srcOrd="0" destOrd="0" parTransId="{B0F33D21-415F-46F3-8B3A-09E74C43AF31}" sibTransId="{8B3EDE33-6087-41A4-AAC4-60D1167C5D93}"/>
    <dgm:cxn modelId="{06956600-715F-4DFD-9526-904AD21E7D3C}" srcId="{808A989A-4520-4580-96B8-2780959360A1}" destId="{D7FEE5BB-BB12-438A-BA50-AB7E37CA4940}" srcOrd="1" destOrd="0" parTransId="{AC8785EE-CE1C-4B22-B2BC-0FE0A3CE12D5}" sibTransId="{36C0D58F-4568-414F-A5E3-2DDEDD12B11A}"/>
    <dgm:cxn modelId="{9A760B83-23C7-465C-8137-1A7D3C87F170}" type="presOf" srcId="{0D2C7AE5-958C-49C4-83E9-48F0351A8AD1}" destId="{091FBA08-CF70-4C48-97ED-98E0C5CA1DEA}" srcOrd="0" destOrd="0" presId="urn:microsoft.com/office/officeart/2005/8/layout/hierarchy2"/>
    <dgm:cxn modelId="{2A212BE3-FDBF-4E10-B9D9-2FACA5A17EC4}" type="presOf" srcId="{42573B3D-5039-478F-8A2B-347818D0BE60}" destId="{69E7CC1F-676E-4A09-B731-880063CAFC88}" srcOrd="0" destOrd="0" presId="urn:microsoft.com/office/officeart/2005/8/layout/hierarchy2"/>
    <dgm:cxn modelId="{70EEC243-CD22-4E59-B6F4-2DA8B1B3D0C8}" type="presOf" srcId="{808A989A-4520-4580-96B8-2780959360A1}" destId="{A8FE363D-B91F-4BAE-AF43-F6FD1C22A238}" srcOrd="0" destOrd="0" presId="urn:microsoft.com/office/officeart/2005/8/layout/hierarchy2"/>
    <dgm:cxn modelId="{6E6CEE38-FD47-48C9-9B0D-5E383C3D1C93}" type="presOf" srcId="{D0232751-E359-44C2-B735-37BF30193548}" destId="{92BF3F5F-6021-43C1-9698-73083A439389}" srcOrd="0" destOrd="0" presId="urn:microsoft.com/office/officeart/2005/8/layout/hierarchy2"/>
    <dgm:cxn modelId="{B67A7487-9FCB-4037-A1AC-C3834B25D9D3}" type="presOf" srcId="{BD08679F-4196-436D-B07B-75E70B67E542}" destId="{F3A395B6-849D-4011-8B2A-627E76A28BEC}" srcOrd="0" destOrd="0" presId="urn:microsoft.com/office/officeart/2005/8/layout/hierarchy2"/>
    <dgm:cxn modelId="{921BC620-556C-4D07-8F06-7DDEBD200BF1}" srcId="{BB11D95E-FF9B-4D49-9FAF-007AEC72690F}" destId="{808A989A-4520-4580-96B8-2780959360A1}" srcOrd="1" destOrd="0" parTransId="{EBF787FA-C296-42FF-B6E7-2239E3CE7EF0}" sibTransId="{5BF1B0FB-5234-40CD-A5A1-867357912858}"/>
    <dgm:cxn modelId="{A222E49A-0332-4ECB-8EF5-8BD391D2686C}" type="presOf" srcId="{4D157C9F-9DEF-4BA1-8221-B6B34A90A3EC}" destId="{C9A0B1CB-6264-4E01-B31A-B6AFC430CEBC}" srcOrd="0" destOrd="0" presId="urn:microsoft.com/office/officeart/2005/8/layout/hierarchy2"/>
    <dgm:cxn modelId="{FA37B183-0D1F-49D7-A4BB-3088A01AE791}" srcId="{33E0A467-FBB4-4404-A664-5C53AE1B1EFC}" destId="{1563C139-2289-4FA5-B96C-97E8AD506D5F}" srcOrd="0" destOrd="0" parTransId="{0D2C7AE5-958C-49C4-83E9-48F0351A8AD1}" sibTransId="{41A0F427-034E-4838-BE00-FE51E0510A45}"/>
    <dgm:cxn modelId="{00491EE7-BF25-46BC-BE1F-073D18547732}" type="presOf" srcId="{D836AA91-7920-452C-81DF-E7DFF00962CE}" destId="{8DA8B95A-CDA1-4F79-BA0D-EFFF89294B02}" srcOrd="0" destOrd="0" presId="urn:microsoft.com/office/officeart/2005/8/layout/hierarchy2"/>
    <dgm:cxn modelId="{A01CE19A-2FAF-4DFA-A5BA-ACADB6CD2D50}" type="presOf" srcId="{4399B9AE-F7BA-42FB-952E-B402C1584AE5}" destId="{AD1F871B-FC96-4489-AB87-25B4F450229E}" srcOrd="0" destOrd="0" presId="urn:microsoft.com/office/officeart/2005/8/layout/hierarchy2"/>
    <dgm:cxn modelId="{5CDB93C5-9C0C-4EA1-B82A-FCC4BB614A06}" type="presOf" srcId="{E2E0154C-C75C-4C7C-BCAB-4436CB3A3E93}" destId="{7A0728D5-4ED3-4553-9A99-47BA4DB424AF}" srcOrd="1" destOrd="0" presId="urn:microsoft.com/office/officeart/2005/8/layout/hierarchy2"/>
    <dgm:cxn modelId="{700951B2-5C20-43B5-86BD-A3E7BA020DE0}" type="presOf" srcId="{68FF96BA-9618-4098-BC62-6AB7765108D2}" destId="{ECECE9E5-2E01-422A-BA77-5709165BB6C8}" srcOrd="0" destOrd="0" presId="urn:microsoft.com/office/officeart/2005/8/layout/hierarchy2"/>
    <dgm:cxn modelId="{C6DD8855-BA9B-4B93-9C1E-18FE68C661A3}" type="presOf" srcId="{CB45B960-FCC0-4572-8E4D-49E186965582}" destId="{0F574133-2068-4415-A0DD-BF78F2B3845F}" srcOrd="0" destOrd="0" presId="urn:microsoft.com/office/officeart/2005/8/layout/hierarchy2"/>
    <dgm:cxn modelId="{27770808-235E-4C15-983E-8CB10FDC9968}" srcId="{D7FEE5BB-BB12-438A-BA50-AB7E37CA4940}" destId="{3D819B81-F352-4771-9F78-A4C61CE25AF7}" srcOrd="1" destOrd="0" parTransId="{D836AA91-7920-452C-81DF-E7DFF00962CE}" sibTransId="{9393AF56-91F6-44CA-958B-EAB8E3C182F8}"/>
    <dgm:cxn modelId="{45306302-D595-4FEA-90B2-8A846F183DB7}" type="presOf" srcId="{93F1E918-4555-4B2E-8DAA-7060EA1CE90C}" destId="{A73DDE37-893D-4E41-B6A1-2F6A4886A593}" srcOrd="1" destOrd="0" presId="urn:microsoft.com/office/officeart/2005/8/layout/hierarchy2"/>
    <dgm:cxn modelId="{A3BE52C2-1502-4EB9-B277-B44EB69645E0}" srcId="{33E0A467-FBB4-4404-A664-5C53AE1B1EFC}" destId="{4399B9AE-F7BA-42FB-952E-B402C1584AE5}" srcOrd="1" destOrd="0" parTransId="{AA0AC47E-777D-44BD-99AF-73890C9F981C}" sibTransId="{2808DBC1-2663-47A0-9BE5-DA93DD3599C3}"/>
    <dgm:cxn modelId="{50B84BFD-6572-486D-81BB-0518F481BA5B}" srcId="{42573B3D-5039-478F-8A2B-347818D0BE60}" destId="{CD9EB75F-E802-4528-AB04-9BE32A0689BC}" srcOrd="1" destOrd="0" parTransId="{68FF96BA-9618-4098-BC62-6AB7765108D2}" sibTransId="{4D2C5287-0B01-49BF-AD1E-89EC197E8F4F}"/>
    <dgm:cxn modelId="{D159E7A1-4328-4E6F-A16B-C33468BC2A25}" type="presOf" srcId="{4D157C9F-9DEF-4BA1-8221-B6B34A90A3EC}" destId="{96333CB6-20BF-42D8-9815-D352CB95D76A}" srcOrd="1" destOrd="0" presId="urn:microsoft.com/office/officeart/2005/8/layout/hierarchy2"/>
    <dgm:cxn modelId="{638C5C9D-E644-4258-9AA0-490E0DD26A14}" type="presOf" srcId="{F31C8423-950D-4D96-8855-B5D6A165132C}" destId="{59DA9AC9-D6BE-4F68-833C-63C85CACC5E2}" srcOrd="0" destOrd="0" presId="urn:microsoft.com/office/officeart/2005/8/layout/hierarchy2"/>
    <dgm:cxn modelId="{A7A7A40B-F316-4C13-AED7-2D6604F21540}" srcId="{D7FEE5BB-BB12-438A-BA50-AB7E37CA4940}" destId="{E4C5AAD2-05F0-422D-9882-19599B352726}" srcOrd="0" destOrd="0" parTransId="{CB45B960-FCC0-4572-8E4D-49E186965582}" sibTransId="{A92F407E-DEAB-4B15-88BB-D5FDC89E9619}"/>
    <dgm:cxn modelId="{7EF3E293-04C4-430F-800A-55A2E00934BE}" srcId="{E272A959-D445-4786-8C0C-0A3D6CF261DC}" destId="{FD134ADE-6E2F-4F84-9841-1C7BB381F5E4}" srcOrd="1" destOrd="0" parTransId="{BD08679F-4196-436D-B07B-75E70B67E542}" sibTransId="{3B676814-28E1-4EB0-BA06-B5EB51DB3D93}"/>
    <dgm:cxn modelId="{C4E7A22C-270A-42DD-9910-4DAD32F9EA37}" type="presOf" srcId="{D836AA91-7920-452C-81DF-E7DFF00962CE}" destId="{07D209B9-1663-4290-8A57-00336E1F4004}" srcOrd="1" destOrd="0" presId="urn:microsoft.com/office/officeart/2005/8/layout/hierarchy2"/>
    <dgm:cxn modelId="{7A23F76C-C09B-4C17-9660-B7378690D5FC}" type="presOf" srcId="{CB45B960-FCC0-4572-8E4D-49E186965582}" destId="{7F42CEB8-64CE-41BC-8218-F933D252D04C}" srcOrd="1" destOrd="0" presId="urn:microsoft.com/office/officeart/2005/8/layout/hierarchy2"/>
    <dgm:cxn modelId="{6A7E1E64-FDE5-491F-858A-85BA2E731D34}" type="presOf" srcId="{3D819B81-F352-4771-9F78-A4C61CE25AF7}" destId="{768054C5-5D71-449F-B4CB-C8086DD5F0FA}" srcOrd="0" destOrd="0" presId="urn:microsoft.com/office/officeart/2005/8/layout/hierarchy2"/>
    <dgm:cxn modelId="{44ED6018-9D48-429C-BB56-C293DDBB1489}" type="presOf" srcId="{ED7C9A7B-7D0F-4601-A4EC-1E688D06A2BC}" destId="{E6C387B3-CF7A-4420-9C4C-3236331D411D}" srcOrd="0" destOrd="0" presId="urn:microsoft.com/office/officeart/2005/8/layout/hierarchy2"/>
    <dgm:cxn modelId="{3FD3692A-AFB3-4FA1-87A2-FCFF93B65087}" type="presOf" srcId="{F31C8423-950D-4D96-8855-B5D6A165132C}" destId="{98D29BF1-3631-4A37-9697-02C055F6D603}" srcOrd="1" destOrd="0" presId="urn:microsoft.com/office/officeart/2005/8/layout/hierarchy2"/>
    <dgm:cxn modelId="{DFB58E45-07B6-4843-B9AF-590ABE5CC68E}" type="presOf" srcId="{482038D8-BBCD-499D-82A5-46500EB8F79C}" destId="{1E650384-12B5-48C6-B4DC-79D59AD2B57E}" srcOrd="0" destOrd="0" presId="urn:microsoft.com/office/officeart/2005/8/layout/hierarchy2"/>
    <dgm:cxn modelId="{98588E41-2ACA-4A68-BC38-89D91047A5F6}" srcId="{BB11D95E-FF9B-4D49-9FAF-007AEC72690F}" destId="{D0232751-E359-44C2-B735-37BF30193548}" srcOrd="0" destOrd="0" parTransId="{4D157C9F-9DEF-4BA1-8221-B6B34A90A3EC}" sibTransId="{B3E6B8AB-4494-4FDA-80EF-D68A0BCAB6C4}"/>
    <dgm:cxn modelId="{26212F77-DFF3-470F-B534-0B9B04B84162}" srcId="{D0232751-E359-44C2-B735-37BF30193548}" destId="{42573B3D-5039-478F-8A2B-347818D0BE60}" srcOrd="1" destOrd="0" parTransId="{F31C8423-950D-4D96-8855-B5D6A165132C}" sibTransId="{BD66A4A2-BA36-41D3-A39A-B821E863E0C8}"/>
    <dgm:cxn modelId="{D90F9CC6-94B3-4FE5-871E-52752EB2A66A}" type="presOf" srcId="{EBF787FA-C296-42FF-B6E7-2239E3CE7EF0}" destId="{7EA31C65-F28B-491C-AF52-3B8E6D090009}" srcOrd="1" destOrd="0" presId="urn:microsoft.com/office/officeart/2005/8/layout/hierarchy2"/>
    <dgm:cxn modelId="{D1955AEC-4713-4148-B82C-7BC9044108ED}" type="presOf" srcId="{1FB65569-0D2E-4580-8A24-45716065C4AC}" destId="{111F367F-0F28-4D8D-B82C-D8F479806504}" srcOrd="0" destOrd="0" presId="urn:microsoft.com/office/officeart/2005/8/layout/hierarchy2"/>
    <dgm:cxn modelId="{7A17D3A8-1BC7-4055-A487-E77CAEF485B9}" type="presOf" srcId="{51598BF9-2FFC-469B-8A91-F838319F49AC}" destId="{8F1A8CD3-422C-4D46-B8C1-3A75246B76F1}" srcOrd="0" destOrd="0" presId="urn:microsoft.com/office/officeart/2005/8/layout/hierarchy2"/>
    <dgm:cxn modelId="{F2A60C6B-8120-468D-80D0-FD556081F6CA}" srcId="{808A989A-4520-4580-96B8-2780959360A1}" destId="{E272A959-D445-4786-8C0C-0A3D6CF261DC}" srcOrd="0" destOrd="0" parTransId="{93F1E918-4555-4B2E-8DAA-7060EA1CE90C}" sibTransId="{7D933823-413D-4CDD-A5D3-CDCD03FF2BC4}"/>
    <dgm:cxn modelId="{E899BE08-863D-472E-B085-244A638691F3}" type="presOf" srcId="{33E0A467-FBB4-4404-A664-5C53AE1B1EFC}" destId="{C6299C52-7FF5-49A1-8438-333B638619C2}" srcOrd="0" destOrd="0" presId="urn:microsoft.com/office/officeart/2005/8/layout/hierarchy2"/>
    <dgm:cxn modelId="{9D8DB0BD-EE99-476C-80DD-1BDB7FD1A6C2}" type="presOf" srcId="{BB11D95E-FF9B-4D49-9FAF-007AEC72690F}" destId="{F37679FB-3E32-40A5-81CA-AE0B8BEF731B}" srcOrd="0" destOrd="0" presId="urn:microsoft.com/office/officeart/2005/8/layout/hierarchy2"/>
    <dgm:cxn modelId="{82EE9403-D358-45F3-B918-2D8CAC3FE7CE}" type="presOf" srcId="{80096C85-B811-452B-AD98-CA17D5B37EB0}" destId="{6F5119B1-F9B1-41D0-B5F9-2C016B7801C7}" srcOrd="0" destOrd="0" presId="urn:microsoft.com/office/officeart/2005/8/layout/hierarchy2"/>
    <dgm:cxn modelId="{3258D92B-8813-4C19-8332-DCE3F16431E2}" type="presOf" srcId="{D7FEE5BB-BB12-438A-BA50-AB7E37CA4940}" destId="{F9BCC866-E391-47B9-9C1D-497E0E93C07D}" srcOrd="0" destOrd="0" presId="urn:microsoft.com/office/officeart/2005/8/layout/hierarchy2"/>
    <dgm:cxn modelId="{3A40F214-58C4-44F9-B0D3-C8A377A98E9D}" type="presOf" srcId="{AC8785EE-CE1C-4B22-B2BC-0FE0A3CE12D5}" destId="{8380F6F0-C738-4EC2-B89C-99EFC1FDF22A}" srcOrd="1" destOrd="0" presId="urn:microsoft.com/office/officeart/2005/8/layout/hierarchy2"/>
    <dgm:cxn modelId="{5A91E00C-ECB2-4FF0-9992-F331481558F6}" type="presOf" srcId="{1563C139-2289-4FA5-B96C-97E8AD506D5F}" destId="{6422E49C-889C-4847-A065-5AEA65CB2D29}" srcOrd="0" destOrd="0" presId="urn:microsoft.com/office/officeart/2005/8/layout/hierarchy2"/>
    <dgm:cxn modelId="{2CBB73C3-9094-4AA5-9DD3-627B26D03E2C}" type="presOf" srcId="{AA0AC47E-777D-44BD-99AF-73890C9F981C}" destId="{5A9D93F9-4168-4593-BD6F-83390BBC668F}" srcOrd="0" destOrd="0" presId="urn:microsoft.com/office/officeart/2005/8/layout/hierarchy2"/>
    <dgm:cxn modelId="{A6219924-B285-41F6-90C9-C9B0FD283F64}" type="presOf" srcId="{CD9EB75F-E802-4528-AB04-9BE32A0689BC}" destId="{8EBA85A5-F7D8-4F07-8906-066B66F80CF2}" srcOrd="0" destOrd="0" presId="urn:microsoft.com/office/officeart/2005/8/layout/hierarchy2"/>
    <dgm:cxn modelId="{AE839399-ECE4-4EA2-A9D2-B264E135FD31}" type="presOf" srcId="{0D2C7AE5-958C-49C4-83E9-48F0351A8AD1}" destId="{12A3B5C5-F0DD-49B8-8B33-79A5CDA11E19}" srcOrd="1" destOrd="0" presId="urn:microsoft.com/office/officeart/2005/8/layout/hierarchy2"/>
    <dgm:cxn modelId="{DC6FB659-E8A8-4C6F-923B-1C74FBB2EE7F}" type="presParOf" srcId="{6F5119B1-F9B1-41D0-B5F9-2C016B7801C7}" destId="{B4F5E8F2-A88E-4EBC-9EE6-E4013FCAC6F6}" srcOrd="0" destOrd="0" presId="urn:microsoft.com/office/officeart/2005/8/layout/hierarchy2"/>
    <dgm:cxn modelId="{E8B0A1BA-F41B-4B42-8561-99033BA290C7}" type="presParOf" srcId="{B4F5E8F2-A88E-4EBC-9EE6-E4013FCAC6F6}" destId="{F37679FB-3E32-40A5-81CA-AE0B8BEF731B}" srcOrd="0" destOrd="0" presId="urn:microsoft.com/office/officeart/2005/8/layout/hierarchy2"/>
    <dgm:cxn modelId="{FDAE247E-75E1-40F8-AE5C-1C386B31B573}" type="presParOf" srcId="{B4F5E8F2-A88E-4EBC-9EE6-E4013FCAC6F6}" destId="{2ED824A2-4957-45B6-9940-A207E6B60B33}" srcOrd="1" destOrd="0" presId="urn:microsoft.com/office/officeart/2005/8/layout/hierarchy2"/>
    <dgm:cxn modelId="{69206B98-A7C3-4484-8B09-56D0CD6DAAE3}" type="presParOf" srcId="{2ED824A2-4957-45B6-9940-A207E6B60B33}" destId="{C9A0B1CB-6264-4E01-B31A-B6AFC430CEBC}" srcOrd="0" destOrd="0" presId="urn:microsoft.com/office/officeart/2005/8/layout/hierarchy2"/>
    <dgm:cxn modelId="{CA483ADE-3FD0-479A-989D-9DA52E110416}" type="presParOf" srcId="{C9A0B1CB-6264-4E01-B31A-B6AFC430CEBC}" destId="{96333CB6-20BF-42D8-9815-D352CB95D76A}" srcOrd="0" destOrd="0" presId="urn:microsoft.com/office/officeart/2005/8/layout/hierarchy2"/>
    <dgm:cxn modelId="{91D5565A-C2FD-418E-B3F9-776949E7718A}" type="presParOf" srcId="{2ED824A2-4957-45B6-9940-A207E6B60B33}" destId="{019101F3-0F39-4448-9FFA-DD5E10D70349}" srcOrd="1" destOrd="0" presId="urn:microsoft.com/office/officeart/2005/8/layout/hierarchy2"/>
    <dgm:cxn modelId="{168867D9-9931-4F67-816E-106760F91C33}" type="presParOf" srcId="{019101F3-0F39-4448-9FFA-DD5E10D70349}" destId="{92BF3F5F-6021-43C1-9698-73083A439389}" srcOrd="0" destOrd="0" presId="urn:microsoft.com/office/officeart/2005/8/layout/hierarchy2"/>
    <dgm:cxn modelId="{BC2CA48D-C523-42FC-9475-7962ACE5553E}" type="presParOf" srcId="{019101F3-0F39-4448-9FFA-DD5E10D70349}" destId="{8C6D10DD-C99F-4ABA-8869-DD0E2FD46115}" srcOrd="1" destOrd="0" presId="urn:microsoft.com/office/officeart/2005/8/layout/hierarchy2"/>
    <dgm:cxn modelId="{3DF0EF54-1900-44F2-9B44-816757FA5513}" type="presParOf" srcId="{8C6D10DD-C99F-4ABA-8869-DD0E2FD46115}" destId="{E6C387B3-CF7A-4420-9C4C-3236331D411D}" srcOrd="0" destOrd="0" presId="urn:microsoft.com/office/officeart/2005/8/layout/hierarchy2"/>
    <dgm:cxn modelId="{9A81D627-6D9A-4AAC-A51D-60E375A811AE}" type="presParOf" srcId="{E6C387B3-CF7A-4420-9C4C-3236331D411D}" destId="{90E9B7BA-CAEC-4DE2-8256-74220470A74E}" srcOrd="0" destOrd="0" presId="urn:microsoft.com/office/officeart/2005/8/layout/hierarchy2"/>
    <dgm:cxn modelId="{EAE5D24B-47BD-49E7-8209-E3AFC381A871}" type="presParOf" srcId="{8C6D10DD-C99F-4ABA-8869-DD0E2FD46115}" destId="{80E22E44-9DCA-40EB-B05E-E0C4F360DB57}" srcOrd="1" destOrd="0" presId="urn:microsoft.com/office/officeart/2005/8/layout/hierarchy2"/>
    <dgm:cxn modelId="{9A49CAC4-7B6F-4AF3-8EF6-893C70D0F269}" type="presParOf" srcId="{80E22E44-9DCA-40EB-B05E-E0C4F360DB57}" destId="{C6299C52-7FF5-49A1-8438-333B638619C2}" srcOrd="0" destOrd="0" presId="urn:microsoft.com/office/officeart/2005/8/layout/hierarchy2"/>
    <dgm:cxn modelId="{E06C2277-E468-4DEC-97D5-BED066B774BC}" type="presParOf" srcId="{80E22E44-9DCA-40EB-B05E-E0C4F360DB57}" destId="{797F683D-7D90-4AD9-B3F2-219A44E940DA}" srcOrd="1" destOrd="0" presId="urn:microsoft.com/office/officeart/2005/8/layout/hierarchy2"/>
    <dgm:cxn modelId="{FE818366-1A62-4E8A-B964-E6601D331711}" type="presParOf" srcId="{797F683D-7D90-4AD9-B3F2-219A44E940DA}" destId="{091FBA08-CF70-4C48-97ED-98E0C5CA1DEA}" srcOrd="0" destOrd="0" presId="urn:microsoft.com/office/officeart/2005/8/layout/hierarchy2"/>
    <dgm:cxn modelId="{D9E54691-B972-45CF-BEDB-4ABD50A88D50}" type="presParOf" srcId="{091FBA08-CF70-4C48-97ED-98E0C5CA1DEA}" destId="{12A3B5C5-F0DD-49B8-8B33-79A5CDA11E19}" srcOrd="0" destOrd="0" presId="urn:microsoft.com/office/officeart/2005/8/layout/hierarchy2"/>
    <dgm:cxn modelId="{61C0055D-3F1C-43E6-B660-8C1686FBB93B}" type="presParOf" srcId="{797F683D-7D90-4AD9-B3F2-219A44E940DA}" destId="{FD9BEA7B-57B0-4CBC-ABF0-97CB129ED95B}" srcOrd="1" destOrd="0" presId="urn:microsoft.com/office/officeart/2005/8/layout/hierarchy2"/>
    <dgm:cxn modelId="{78F6459E-3C27-485C-89D1-1168C6C2E70C}" type="presParOf" srcId="{FD9BEA7B-57B0-4CBC-ABF0-97CB129ED95B}" destId="{6422E49C-889C-4847-A065-5AEA65CB2D29}" srcOrd="0" destOrd="0" presId="urn:microsoft.com/office/officeart/2005/8/layout/hierarchy2"/>
    <dgm:cxn modelId="{8081B5F8-0D00-4EB0-9591-DD3151F588BE}" type="presParOf" srcId="{FD9BEA7B-57B0-4CBC-ABF0-97CB129ED95B}" destId="{715D10A0-1268-4AEF-A2B7-9C82672AD8BF}" srcOrd="1" destOrd="0" presId="urn:microsoft.com/office/officeart/2005/8/layout/hierarchy2"/>
    <dgm:cxn modelId="{612CAD2F-F56B-4259-B692-44D81E37BC2B}" type="presParOf" srcId="{797F683D-7D90-4AD9-B3F2-219A44E940DA}" destId="{5A9D93F9-4168-4593-BD6F-83390BBC668F}" srcOrd="2" destOrd="0" presId="urn:microsoft.com/office/officeart/2005/8/layout/hierarchy2"/>
    <dgm:cxn modelId="{A6EB6A11-D2ED-4F83-B0A2-06867AF2BFDC}" type="presParOf" srcId="{5A9D93F9-4168-4593-BD6F-83390BBC668F}" destId="{6F20C645-F631-4FB0-96C6-480FF43D2F29}" srcOrd="0" destOrd="0" presId="urn:microsoft.com/office/officeart/2005/8/layout/hierarchy2"/>
    <dgm:cxn modelId="{2A835FC6-303A-4B73-B3EF-6D503D93E7CD}" type="presParOf" srcId="{797F683D-7D90-4AD9-B3F2-219A44E940DA}" destId="{BEC7E3EA-F66C-492D-A296-AAE54C16833E}" srcOrd="3" destOrd="0" presId="urn:microsoft.com/office/officeart/2005/8/layout/hierarchy2"/>
    <dgm:cxn modelId="{1B778CF4-7547-46F1-9A65-620888D5A552}" type="presParOf" srcId="{BEC7E3EA-F66C-492D-A296-AAE54C16833E}" destId="{AD1F871B-FC96-4489-AB87-25B4F450229E}" srcOrd="0" destOrd="0" presId="urn:microsoft.com/office/officeart/2005/8/layout/hierarchy2"/>
    <dgm:cxn modelId="{FBB618C7-86FE-4922-93FE-95929C2EA267}" type="presParOf" srcId="{BEC7E3EA-F66C-492D-A296-AAE54C16833E}" destId="{113B1E13-5A02-407B-B9B2-C27F1ACEE592}" srcOrd="1" destOrd="0" presId="urn:microsoft.com/office/officeart/2005/8/layout/hierarchy2"/>
    <dgm:cxn modelId="{A250EC56-B974-41A6-83CD-7A41F9C25CE3}" type="presParOf" srcId="{8C6D10DD-C99F-4ABA-8869-DD0E2FD46115}" destId="{59DA9AC9-D6BE-4F68-833C-63C85CACC5E2}" srcOrd="2" destOrd="0" presId="urn:microsoft.com/office/officeart/2005/8/layout/hierarchy2"/>
    <dgm:cxn modelId="{329FF77D-A4C7-4690-B565-62290D8F5C0B}" type="presParOf" srcId="{59DA9AC9-D6BE-4F68-833C-63C85CACC5E2}" destId="{98D29BF1-3631-4A37-9697-02C055F6D603}" srcOrd="0" destOrd="0" presId="urn:microsoft.com/office/officeart/2005/8/layout/hierarchy2"/>
    <dgm:cxn modelId="{AD83FB64-DB31-41E0-9AED-FA8867632EEA}" type="presParOf" srcId="{8C6D10DD-C99F-4ABA-8869-DD0E2FD46115}" destId="{4C1953E2-851A-452F-B253-E1123D7A2D30}" srcOrd="3" destOrd="0" presId="urn:microsoft.com/office/officeart/2005/8/layout/hierarchy2"/>
    <dgm:cxn modelId="{3B82D90A-AB7D-40CD-B50E-76F9FBDBCB45}" type="presParOf" srcId="{4C1953E2-851A-452F-B253-E1123D7A2D30}" destId="{69E7CC1F-676E-4A09-B731-880063CAFC88}" srcOrd="0" destOrd="0" presId="urn:microsoft.com/office/officeart/2005/8/layout/hierarchy2"/>
    <dgm:cxn modelId="{0E4EC978-1A1E-4AEF-9DC3-C2CAD70B2C48}" type="presParOf" srcId="{4C1953E2-851A-452F-B253-E1123D7A2D30}" destId="{92A4D366-064D-4C87-8F1F-3A978285A07D}" srcOrd="1" destOrd="0" presId="urn:microsoft.com/office/officeart/2005/8/layout/hierarchy2"/>
    <dgm:cxn modelId="{8904E745-CECE-4186-83C2-F8B871051AE2}" type="presParOf" srcId="{92A4D366-064D-4C87-8F1F-3A978285A07D}" destId="{CD36A8B8-7639-4E4C-8019-26657628040F}" srcOrd="0" destOrd="0" presId="urn:microsoft.com/office/officeart/2005/8/layout/hierarchy2"/>
    <dgm:cxn modelId="{72DD800E-B3D0-4176-84C0-90D1A921BE7E}" type="presParOf" srcId="{CD36A8B8-7639-4E4C-8019-26657628040F}" destId="{7A0728D5-4ED3-4553-9A99-47BA4DB424AF}" srcOrd="0" destOrd="0" presId="urn:microsoft.com/office/officeart/2005/8/layout/hierarchy2"/>
    <dgm:cxn modelId="{379D1AB3-60BC-4196-A560-7285756AC557}" type="presParOf" srcId="{92A4D366-064D-4C87-8F1F-3A978285A07D}" destId="{4CE59447-64D9-4855-AFA2-6A6E12023601}" srcOrd="1" destOrd="0" presId="urn:microsoft.com/office/officeart/2005/8/layout/hierarchy2"/>
    <dgm:cxn modelId="{D86E6108-53CD-4425-ADB1-E64386806467}" type="presParOf" srcId="{4CE59447-64D9-4855-AFA2-6A6E12023601}" destId="{8F1A8CD3-422C-4D46-B8C1-3A75246B76F1}" srcOrd="0" destOrd="0" presId="urn:microsoft.com/office/officeart/2005/8/layout/hierarchy2"/>
    <dgm:cxn modelId="{F5377505-C8F3-4029-99D7-81C0C69309AD}" type="presParOf" srcId="{4CE59447-64D9-4855-AFA2-6A6E12023601}" destId="{5657424D-1720-4D15-96CB-B10723BE6370}" srcOrd="1" destOrd="0" presId="urn:microsoft.com/office/officeart/2005/8/layout/hierarchy2"/>
    <dgm:cxn modelId="{F5F91D59-1789-41C5-A1DF-E5E8DB77ACB9}" type="presParOf" srcId="{92A4D366-064D-4C87-8F1F-3A978285A07D}" destId="{ECECE9E5-2E01-422A-BA77-5709165BB6C8}" srcOrd="2" destOrd="0" presId="urn:microsoft.com/office/officeart/2005/8/layout/hierarchy2"/>
    <dgm:cxn modelId="{7E4D204A-75A0-43C8-A908-2E4B21318040}" type="presParOf" srcId="{ECECE9E5-2E01-422A-BA77-5709165BB6C8}" destId="{CB7473F0-3F51-448D-BA57-90D908D47271}" srcOrd="0" destOrd="0" presId="urn:microsoft.com/office/officeart/2005/8/layout/hierarchy2"/>
    <dgm:cxn modelId="{4BD57754-FFFB-40FF-9318-D920CE1ADD24}" type="presParOf" srcId="{92A4D366-064D-4C87-8F1F-3A978285A07D}" destId="{D629F2B0-1583-4550-8E86-954853176E7C}" srcOrd="3" destOrd="0" presId="urn:microsoft.com/office/officeart/2005/8/layout/hierarchy2"/>
    <dgm:cxn modelId="{2AA11039-396E-48A1-AE41-0BF2AAC8B379}" type="presParOf" srcId="{D629F2B0-1583-4550-8E86-954853176E7C}" destId="{8EBA85A5-F7D8-4F07-8906-066B66F80CF2}" srcOrd="0" destOrd="0" presId="urn:microsoft.com/office/officeart/2005/8/layout/hierarchy2"/>
    <dgm:cxn modelId="{726454E7-F952-4846-A91D-8AE4B4B06F41}" type="presParOf" srcId="{D629F2B0-1583-4550-8E86-954853176E7C}" destId="{ABCA949E-1A3F-4253-B80F-E9DF31D66CE6}" srcOrd="1" destOrd="0" presId="urn:microsoft.com/office/officeart/2005/8/layout/hierarchy2"/>
    <dgm:cxn modelId="{24A52865-86CC-4BF4-A2A1-AB4857C2D845}" type="presParOf" srcId="{2ED824A2-4957-45B6-9940-A207E6B60B33}" destId="{5B6A2FE8-4F39-46FF-8969-152B0734883D}" srcOrd="2" destOrd="0" presId="urn:microsoft.com/office/officeart/2005/8/layout/hierarchy2"/>
    <dgm:cxn modelId="{C5205A32-904C-46C5-BC71-08F4F8DC380A}" type="presParOf" srcId="{5B6A2FE8-4F39-46FF-8969-152B0734883D}" destId="{7EA31C65-F28B-491C-AF52-3B8E6D090009}" srcOrd="0" destOrd="0" presId="urn:microsoft.com/office/officeart/2005/8/layout/hierarchy2"/>
    <dgm:cxn modelId="{A6231528-E104-458C-B814-52C955FC12F3}" type="presParOf" srcId="{2ED824A2-4957-45B6-9940-A207E6B60B33}" destId="{04C56FB2-39A4-49CD-83E2-56D36C78585E}" srcOrd="3" destOrd="0" presId="urn:microsoft.com/office/officeart/2005/8/layout/hierarchy2"/>
    <dgm:cxn modelId="{B657A24C-0D4E-430A-8576-74CF9B943B39}" type="presParOf" srcId="{04C56FB2-39A4-49CD-83E2-56D36C78585E}" destId="{A8FE363D-B91F-4BAE-AF43-F6FD1C22A238}" srcOrd="0" destOrd="0" presId="urn:microsoft.com/office/officeart/2005/8/layout/hierarchy2"/>
    <dgm:cxn modelId="{AB5F76ED-0E15-435C-8525-E4DEF4122837}" type="presParOf" srcId="{04C56FB2-39A4-49CD-83E2-56D36C78585E}" destId="{CB7105DC-950F-4E69-B178-51675A59D636}" srcOrd="1" destOrd="0" presId="urn:microsoft.com/office/officeart/2005/8/layout/hierarchy2"/>
    <dgm:cxn modelId="{DF9BB32A-9928-4AF1-91F5-300DD6E7514C}" type="presParOf" srcId="{CB7105DC-950F-4E69-B178-51675A59D636}" destId="{AFCEC8EE-64B2-4C45-AFD7-71E7B9431AA7}" srcOrd="0" destOrd="0" presId="urn:microsoft.com/office/officeart/2005/8/layout/hierarchy2"/>
    <dgm:cxn modelId="{37E87919-779F-4598-9261-48ED58DB9575}" type="presParOf" srcId="{AFCEC8EE-64B2-4C45-AFD7-71E7B9431AA7}" destId="{A73DDE37-893D-4E41-B6A1-2F6A4886A593}" srcOrd="0" destOrd="0" presId="urn:microsoft.com/office/officeart/2005/8/layout/hierarchy2"/>
    <dgm:cxn modelId="{481F26DF-0A16-4244-920B-EAF20993539A}" type="presParOf" srcId="{CB7105DC-950F-4E69-B178-51675A59D636}" destId="{2E8A8117-391A-4A34-9B19-CD5E8AF1A1FB}" srcOrd="1" destOrd="0" presId="urn:microsoft.com/office/officeart/2005/8/layout/hierarchy2"/>
    <dgm:cxn modelId="{88F2E218-94A1-48E8-BD32-0A02A42CBE91}" type="presParOf" srcId="{2E8A8117-391A-4A34-9B19-CD5E8AF1A1FB}" destId="{6D5385C1-387C-4FD8-A73D-592BDF19183A}" srcOrd="0" destOrd="0" presId="urn:microsoft.com/office/officeart/2005/8/layout/hierarchy2"/>
    <dgm:cxn modelId="{AE410965-33B2-4264-81EA-FB1D6DA99C30}" type="presParOf" srcId="{2E8A8117-391A-4A34-9B19-CD5E8AF1A1FB}" destId="{B74975FB-4987-47A3-9F82-1A9F9BEB4E88}" srcOrd="1" destOrd="0" presId="urn:microsoft.com/office/officeart/2005/8/layout/hierarchy2"/>
    <dgm:cxn modelId="{C67AD35A-EBA0-4FFD-A897-B36E5D503E8A}" type="presParOf" srcId="{B74975FB-4987-47A3-9F82-1A9F9BEB4E88}" destId="{111F367F-0F28-4D8D-B82C-D8F479806504}" srcOrd="0" destOrd="0" presId="urn:microsoft.com/office/officeart/2005/8/layout/hierarchy2"/>
    <dgm:cxn modelId="{779C87B9-3820-427F-B494-53EFD0C1F1E4}" type="presParOf" srcId="{111F367F-0F28-4D8D-B82C-D8F479806504}" destId="{966FD956-7EBE-4F68-9131-41A1766D4824}" srcOrd="0" destOrd="0" presId="urn:microsoft.com/office/officeart/2005/8/layout/hierarchy2"/>
    <dgm:cxn modelId="{720668F7-D7E3-4EEA-9777-C3801BEA4944}" type="presParOf" srcId="{B74975FB-4987-47A3-9F82-1A9F9BEB4E88}" destId="{D7748A85-7874-411C-AB1A-678A6B520CB5}" srcOrd="1" destOrd="0" presId="urn:microsoft.com/office/officeart/2005/8/layout/hierarchy2"/>
    <dgm:cxn modelId="{25D13CCD-52F1-40D6-9B78-C098B470EADB}" type="presParOf" srcId="{D7748A85-7874-411C-AB1A-678A6B520CB5}" destId="{1E650384-12B5-48C6-B4DC-79D59AD2B57E}" srcOrd="0" destOrd="0" presId="urn:microsoft.com/office/officeart/2005/8/layout/hierarchy2"/>
    <dgm:cxn modelId="{A9BE68FF-C91F-4519-A766-412CBB86DC7B}" type="presParOf" srcId="{D7748A85-7874-411C-AB1A-678A6B520CB5}" destId="{5E163AAD-EF69-4EBB-AD52-A76154D1B7E0}" srcOrd="1" destOrd="0" presId="urn:microsoft.com/office/officeart/2005/8/layout/hierarchy2"/>
    <dgm:cxn modelId="{4C3B8BE6-92FE-45E3-B852-C4BD42D3560A}" type="presParOf" srcId="{B74975FB-4987-47A3-9F82-1A9F9BEB4E88}" destId="{F3A395B6-849D-4011-8B2A-627E76A28BEC}" srcOrd="2" destOrd="0" presId="urn:microsoft.com/office/officeart/2005/8/layout/hierarchy2"/>
    <dgm:cxn modelId="{2AD2981E-92A6-447A-8D18-11726112454E}" type="presParOf" srcId="{F3A395B6-849D-4011-8B2A-627E76A28BEC}" destId="{363E6140-88B0-4A9C-B84A-EE173CDD4374}" srcOrd="0" destOrd="0" presId="urn:microsoft.com/office/officeart/2005/8/layout/hierarchy2"/>
    <dgm:cxn modelId="{0DFD22F1-5347-4D15-A5E3-EAAE76738370}" type="presParOf" srcId="{B74975FB-4987-47A3-9F82-1A9F9BEB4E88}" destId="{91E5CDE6-4776-4DFC-B150-C7FA8BA623DA}" srcOrd="3" destOrd="0" presId="urn:microsoft.com/office/officeart/2005/8/layout/hierarchy2"/>
    <dgm:cxn modelId="{67F12857-727C-4D7D-9E43-06F0AA35EF5B}" type="presParOf" srcId="{91E5CDE6-4776-4DFC-B150-C7FA8BA623DA}" destId="{AE91D093-AE17-4D03-BA7C-B1541DC4261A}" srcOrd="0" destOrd="0" presId="urn:microsoft.com/office/officeart/2005/8/layout/hierarchy2"/>
    <dgm:cxn modelId="{FD64B968-1205-40F8-9A25-FF61E9DFD803}" type="presParOf" srcId="{91E5CDE6-4776-4DFC-B150-C7FA8BA623DA}" destId="{610AA724-7377-4118-B456-62975C457F56}" srcOrd="1" destOrd="0" presId="urn:microsoft.com/office/officeart/2005/8/layout/hierarchy2"/>
    <dgm:cxn modelId="{05368F93-A9AB-43E3-B927-6799BA587C2A}" type="presParOf" srcId="{CB7105DC-950F-4E69-B178-51675A59D636}" destId="{205CAB57-5102-43DD-BA10-518E2B7140FA}" srcOrd="2" destOrd="0" presId="urn:microsoft.com/office/officeart/2005/8/layout/hierarchy2"/>
    <dgm:cxn modelId="{5E24C68F-9C1D-45A5-9B5C-9C5349B72817}" type="presParOf" srcId="{205CAB57-5102-43DD-BA10-518E2B7140FA}" destId="{8380F6F0-C738-4EC2-B89C-99EFC1FDF22A}" srcOrd="0" destOrd="0" presId="urn:microsoft.com/office/officeart/2005/8/layout/hierarchy2"/>
    <dgm:cxn modelId="{0F8B817E-7298-4327-B3AF-599FAEB9878E}" type="presParOf" srcId="{CB7105DC-950F-4E69-B178-51675A59D636}" destId="{62462BA7-AE9B-42A7-A92F-7A8B93F2146C}" srcOrd="3" destOrd="0" presId="urn:microsoft.com/office/officeart/2005/8/layout/hierarchy2"/>
    <dgm:cxn modelId="{86871B1D-C8BD-4DC3-9EE8-9BA3C8BC1F9A}" type="presParOf" srcId="{62462BA7-AE9B-42A7-A92F-7A8B93F2146C}" destId="{F9BCC866-E391-47B9-9C1D-497E0E93C07D}" srcOrd="0" destOrd="0" presId="urn:microsoft.com/office/officeart/2005/8/layout/hierarchy2"/>
    <dgm:cxn modelId="{AB20FAF7-61B9-45FD-B50F-81C450E68185}" type="presParOf" srcId="{62462BA7-AE9B-42A7-A92F-7A8B93F2146C}" destId="{97423FC9-22D6-4D51-AA28-0C511D1747AC}" srcOrd="1" destOrd="0" presId="urn:microsoft.com/office/officeart/2005/8/layout/hierarchy2"/>
    <dgm:cxn modelId="{5EB26B38-5D62-4D76-B47B-56FCBA7036DC}" type="presParOf" srcId="{97423FC9-22D6-4D51-AA28-0C511D1747AC}" destId="{0F574133-2068-4415-A0DD-BF78F2B3845F}" srcOrd="0" destOrd="0" presId="urn:microsoft.com/office/officeart/2005/8/layout/hierarchy2"/>
    <dgm:cxn modelId="{1F853AE0-C048-438A-9EAD-48A227F4EA5D}" type="presParOf" srcId="{0F574133-2068-4415-A0DD-BF78F2B3845F}" destId="{7F42CEB8-64CE-41BC-8218-F933D252D04C}" srcOrd="0" destOrd="0" presId="urn:microsoft.com/office/officeart/2005/8/layout/hierarchy2"/>
    <dgm:cxn modelId="{6F03CAD7-BE0F-4C53-B8EC-0AEB22561450}" type="presParOf" srcId="{97423FC9-22D6-4D51-AA28-0C511D1747AC}" destId="{1A3430D0-B2D0-404F-8703-087541D1D854}" srcOrd="1" destOrd="0" presId="urn:microsoft.com/office/officeart/2005/8/layout/hierarchy2"/>
    <dgm:cxn modelId="{F3AD5E11-FB0A-4EC9-9122-D79657AAF3E5}" type="presParOf" srcId="{1A3430D0-B2D0-404F-8703-087541D1D854}" destId="{019D214C-1A4F-4A1A-86A4-499BE6D09A90}" srcOrd="0" destOrd="0" presId="urn:microsoft.com/office/officeart/2005/8/layout/hierarchy2"/>
    <dgm:cxn modelId="{F8108303-22D3-4434-BA95-3F2DE762ADE7}" type="presParOf" srcId="{1A3430D0-B2D0-404F-8703-087541D1D854}" destId="{EC7DFD4D-DC05-459E-A684-D4B177EE9C84}" srcOrd="1" destOrd="0" presId="urn:microsoft.com/office/officeart/2005/8/layout/hierarchy2"/>
    <dgm:cxn modelId="{A75313F5-EFB6-4491-B0D1-2EBAA72040CE}" type="presParOf" srcId="{97423FC9-22D6-4D51-AA28-0C511D1747AC}" destId="{8DA8B95A-CDA1-4F79-BA0D-EFFF89294B02}" srcOrd="2" destOrd="0" presId="urn:microsoft.com/office/officeart/2005/8/layout/hierarchy2"/>
    <dgm:cxn modelId="{AA779242-3DE1-4AD9-8D7B-367EC5EF26DC}" type="presParOf" srcId="{8DA8B95A-CDA1-4F79-BA0D-EFFF89294B02}" destId="{07D209B9-1663-4290-8A57-00336E1F4004}" srcOrd="0" destOrd="0" presId="urn:microsoft.com/office/officeart/2005/8/layout/hierarchy2"/>
    <dgm:cxn modelId="{4EDF5C6A-8458-44F7-A88B-E2B7057B4379}" type="presParOf" srcId="{97423FC9-22D6-4D51-AA28-0C511D1747AC}" destId="{FE8870A3-D85F-4E89-A15E-989ED848B4D5}" srcOrd="3" destOrd="0" presId="urn:microsoft.com/office/officeart/2005/8/layout/hierarchy2"/>
    <dgm:cxn modelId="{54E3E711-E52F-41F3-B3E4-3EB0838ACEBF}" type="presParOf" srcId="{FE8870A3-D85F-4E89-A15E-989ED848B4D5}" destId="{768054C5-5D71-449F-B4CB-C8086DD5F0FA}" srcOrd="0" destOrd="0" presId="urn:microsoft.com/office/officeart/2005/8/layout/hierarchy2"/>
    <dgm:cxn modelId="{0056E85C-9778-46B7-954D-69BE104D2221}" type="presParOf" srcId="{FE8870A3-D85F-4E89-A15E-989ED848B4D5}" destId="{33B824BD-C5A1-488A-B0DC-C95B97C9D11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7679FB-3E32-40A5-81CA-AE0B8BEF731B}">
      <dsp:nvSpPr>
        <dsp:cNvPr id="0" name=""/>
        <dsp:cNvSpPr/>
      </dsp:nvSpPr>
      <dsp:spPr>
        <a:xfrm>
          <a:off x="1463282" y="1461145"/>
          <a:ext cx="1023436" cy="67300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All </a:t>
          </a:r>
          <a:r>
            <a:rPr lang="en-US" sz="1400" kern="1200" dirty="0" smtClean="0"/>
            <a:t>providers (country level)</a:t>
          </a:r>
          <a:endParaRPr lang="en-US" sz="1400" kern="1200" dirty="0"/>
        </a:p>
      </dsp:txBody>
      <dsp:txXfrm>
        <a:off x="1482994" y="1480857"/>
        <a:ext cx="984012" cy="633582"/>
      </dsp:txXfrm>
    </dsp:sp>
    <dsp:sp modelId="{C9A0B1CB-6264-4E01-B31A-B6AFC430CEBC}">
      <dsp:nvSpPr>
        <dsp:cNvPr id="0" name=""/>
        <dsp:cNvSpPr/>
      </dsp:nvSpPr>
      <dsp:spPr>
        <a:xfrm rot="17380820">
          <a:off x="2169715" y="1337665"/>
          <a:ext cx="955940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955940" y="993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169715" y="1323699"/>
        <a:ext cx="955940" cy="47797"/>
      </dsp:txXfrm>
    </dsp:sp>
    <dsp:sp modelId="{92BF3F5F-6021-43C1-9698-73083A439389}">
      <dsp:nvSpPr>
        <dsp:cNvPr id="0" name=""/>
        <dsp:cNvSpPr/>
      </dsp:nvSpPr>
      <dsp:spPr>
        <a:xfrm>
          <a:off x="2808652" y="571588"/>
          <a:ext cx="1023436" cy="65192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Type/level </a:t>
          </a:r>
          <a:r>
            <a:rPr lang="en-US" sz="1400" kern="1200" dirty="0" smtClean="0"/>
            <a:t>of providers</a:t>
          </a:r>
          <a:endParaRPr lang="en-US" sz="1400" kern="1200" dirty="0"/>
        </a:p>
      </dsp:txBody>
      <dsp:txXfrm>
        <a:off x="2827746" y="590682"/>
        <a:ext cx="985248" cy="613732"/>
      </dsp:txXfrm>
    </dsp:sp>
    <dsp:sp modelId="{E6C387B3-CF7A-4420-9C4C-3236331D411D}">
      <dsp:nvSpPr>
        <dsp:cNvPr id="0" name=""/>
        <dsp:cNvSpPr/>
      </dsp:nvSpPr>
      <dsp:spPr>
        <a:xfrm rot="18289469">
          <a:off x="3711183" y="656225"/>
          <a:ext cx="563743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63743" y="993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711183" y="652064"/>
        <a:ext cx="563743" cy="28187"/>
      </dsp:txXfrm>
    </dsp:sp>
    <dsp:sp modelId="{C6299C52-7FF5-49A1-8438-333B638619C2}">
      <dsp:nvSpPr>
        <dsp:cNvPr id="0" name=""/>
        <dsp:cNvSpPr/>
      </dsp:nvSpPr>
      <dsp:spPr>
        <a:xfrm>
          <a:off x="4154022" y="233559"/>
          <a:ext cx="1023436" cy="4024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Single provider</a:t>
          </a:r>
          <a:endParaRPr lang="en-US" sz="1400" kern="1200" dirty="0"/>
        </a:p>
      </dsp:txBody>
      <dsp:txXfrm>
        <a:off x="4165808" y="245345"/>
        <a:ext cx="999864" cy="378845"/>
      </dsp:txXfrm>
    </dsp:sp>
    <dsp:sp modelId="{091FBA08-CF70-4C48-97ED-98E0C5CA1DEA}">
      <dsp:nvSpPr>
        <dsp:cNvPr id="0" name=""/>
        <dsp:cNvSpPr/>
      </dsp:nvSpPr>
      <dsp:spPr>
        <a:xfrm rot="19457599">
          <a:off x="5140194" y="309140"/>
          <a:ext cx="396462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396462" y="993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40194" y="309161"/>
        <a:ext cx="396462" cy="19823"/>
      </dsp:txXfrm>
    </dsp:sp>
    <dsp:sp modelId="{6422E49C-889C-4847-A065-5AEA65CB2D29}">
      <dsp:nvSpPr>
        <dsp:cNvPr id="0" name=""/>
        <dsp:cNvSpPr/>
      </dsp:nvSpPr>
      <dsp:spPr>
        <a:xfrm>
          <a:off x="5499392" y="2169"/>
          <a:ext cx="1859313" cy="4024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Department/specialty</a:t>
          </a:r>
          <a:endParaRPr lang="en-US" sz="1400" kern="1200" dirty="0"/>
        </a:p>
      </dsp:txBody>
      <dsp:txXfrm>
        <a:off x="5511178" y="13955"/>
        <a:ext cx="1835741" cy="378845"/>
      </dsp:txXfrm>
    </dsp:sp>
    <dsp:sp modelId="{5A9D93F9-4168-4593-BD6F-83390BBC668F}">
      <dsp:nvSpPr>
        <dsp:cNvPr id="0" name=""/>
        <dsp:cNvSpPr/>
      </dsp:nvSpPr>
      <dsp:spPr>
        <a:xfrm rot="2142401">
          <a:off x="5140194" y="540530"/>
          <a:ext cx="396462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396462" y="993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40194" y="540551"/>
        <a:ext cx="396462" cy="19823"/>
      </dsp:txXfrm>
    </dsp:sp>
    <dsp:sp modelId="{AD1F871B-FC96-4489-AB87-25B4F450229E}">
      <dsp:nvSpPr>
        <dsp:cNvPr id="0" name=""/>
        <dsp:cNvSpPr/>
      </dsp:nvSpPr>
      <dsp:spPr>
        <a:xfrm>
          <a:off x="5499392" y="464949"/>
          <a:ext cx="1867788" cy="4024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Department/specialty</a:t>
          </a:r>
          <a:endParaRPr lang="en-US" sz="1400" kern="1200" dirty="0"/>
        </a:p>
      </dsp:txBody>
      <dsp:txXfrm>
        <a:off x="5511178" y="476735"/>
        <a:ext cx="1844216" cy="378845"/>
      </dsp:txXfrm>
    </dsp:sp>
    <dsp:sp modelId="{59DA9AC9-D6BE-4F68-833C-63C85CACC5E2}">
      <dsp:nvSpPr>
        <dsp:cNvPr id="0" name=""/>
        <dsp:cNvSpPr/>
      </dsp:nvSpPr>
      <dsp:spPr>
        <a:xfrm rot="3310531">
          <a:off x="3711183" y="1119005"/>
          <a:ext cx="563743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63743" y="993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711183" y="1114844"/>
        <a:ext cx="563743" cy="28187"/>
      </dsp:txXfrm>
    </dsp:sp>
    <dsp:sp modelId="{69E7CC1F-676E-4A09-B731-880063CAFC88}">
      <dsp:nvSpPr>
        <dsp:cNvPr id="0" name=""/>
        <dsp:cNvSpPr/>
      </dsp:nvSpPr>
      <dsp:spPr>
        <a:xfrm>
          <a:off x="4154022" y="1159119"/>
          <a:ext cx="1023436" cy="4024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Single provider</a:t>
          </a:r>
          <a:endParaRPr lang="en-US" sz="1400" kern="1200" dirty="0"/>
        </a:p>
      </dsp:txBody>
      <dsp:txXfrm>
        <a:off x="4165808" y="1170905"/>
        <a:ext cx="999864" cy="378845"/>
      </dsp:txXfrm>
    </dsp:sp>
    <dsp:sp modelId="{CD36A8B8-7639-4E4C-8019-26657628040F}">
      <dsp:nvSpPr>
        <dsp:cNvPr id="0" name=""/>
        <dsp:cNvSpPr/>
      </dsp:nvSpPr>
      <dsp:spPr>
        <a:xfrm rot="19457599">
          <a:off x="5140194" y="1234700"/>
          <a:ext cx="396462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396462" y="993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40194" y="1234721"/>
        <a:ext cx="396462" cy="19823"/>
      </dsp:txXfrm>
    </dsp:sp>
    <dsp:sp modelId="{8F1A8CD3-422C-4D46-B8C1-3A75246B76F1}">
      <dsp:nvSpPr>
        <dsp:cNvPr id="0" name=""/>
        <dsp:cNvSpPr/>
      </dsp:nvSpPr>
      <dsp:spPr>
        <a:xfrm>
          <a:off x="5499392" y="927729"/>
          <a:ext cx="1893631" cy="4024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Department/specialty</a:t>
          </a:r>
          <a:endParaRPr lang="en-US" sz="1400" kern="1200" dirty="0"/>
        </a:p>
      </dsp:txBody>
      <dsp:txXfrm>
        <a:off x="5511178" y="939515"/>
        <a:ext cx="1870059" cy="378845"/>
      </dsp:txXfrm>
    </dsp:sp>
    <dsp:sp modelId="{ECECE9E5-2E01-422A-BA77-5709165BB6C8}">
      <dsp:nvSpPr>
        <dsp:cNvPr id="0" name=""/>
        <dsp:cNvSpPr/>
      </dsp:nvSpPr>
      <dsp:spPr>
        <a:xfrm rot="2142401">
          <a:off x="5140194" y="1466090"/>
          <a:ext cx="396462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396462" y="993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40194" y="1466111"/>
        <a:ext cx="396462" cy="19823"/>
      </dsp:txXfrm>
    </dsp:sp>
    <dsp:sp modelId="{8EBA85A5-F7D8-4F07-8906-066B66F80CF2}">
      <dsp:nvSpPr>
        <dsp:cNvPr id="0" name=""/>
        <dsp:cNvSpPr/>
      </dsp:nvSpPr>
      <dsp:spPr>
        <a:xfrm>
          <a:off x="5499392" y="1390509"/>
          <a:ext cx="1882203" cy="4024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Department/specialty</a:t>
          </a:r>
          <a:endParaRPr lang="en-US" sz="1400" kern="1200" dirty="0"/>
        </a:p>
      </dsp:txBody>
      <dsp:txXfrm>
        <a:off x="5511178" y="1402295"/>
        <a:ext cx="1858631" cy="378845"/>
      </dsp:txXfrm>
    </dsp:sp>
    <dsp:sp modelId="{5B6A2FE8-4F39-46FF-8969-152B0734883D}">
      <dsp:nvSpPr>
        <dsp:cNvPr id="0" name=""/>
        <dsp:cNvSpPr/>
      </dsp:nvSpPr>
      <dsp:spPr>
        <a:xfrm rot="4277898">
          <a:off x="2145669" y="2263225"/>
          <a:ext cx="1004032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1004032" y="993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145669" y="2248057"/>
        <a:ext cx="1004032" cy="50201"/>
      </dsp:txXfrm>
    </dsp:sp>
    <dsp:sp modelId="{A8FE363D-B91F-4BAE-AF43-F6FD1C22A238}">
      <dsp:nvSpPr>
        <dsp:cNvPr id="0" name=""/>
        <dsp:cNvSpPr/>
      </dsp:nvSpPr>
      <dsp:spPr>
        <a:xfrm>
          <a:off x="2808652" y="2473628"/>
          <a:ext cx="1023436" cy="55008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Type/level </a:t>
          </a:r>
          <a:r>
            <a:rPr lang="en-US" sz="1400" kern="1200" dirty="0" smtClean="0"/>
            <a:t>of providers</a:t>
          </a:r>
          <a:endParaRPr lang="en-US" sz="1400" kern="1200" dirty="0"/>
        </a:p>
      </dsp:txBody>
      <dsp:txXfrm>
        <a:off x="2824763" y="2489739"/>
        <a:ext cx="991214" cy="517858"/>
      </dsp:txXfrm>
    </dsp:sp>
    <dsp:sp modelId="{AFCEC8EE-64B2-4C45-AFD7-71E7B9431AA7}">
      <dsp:nvSpPr>
        <dsp:cNvPr id="0" name=""/>
        <dsp:cNvSpPr/>
      </dsp:nvSpPr>
      <dsp:spPr>
        <a:xfrm rot="18289469">
          <a:off x="3711183" y="2507345"/>
          <a:ext cx="563743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63743" y="993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711183" y="2503185"/>
        <a:ext cx="563743" cy="28187"/>
      </dsp:txXfrm>
    </dsp:sp>
    <dsp:sp modelId="{6D5385C1-387C-4FD8-A73D-592BDF19183A}">
      <dsp:nvSpPr>
        <dsp:cNvPr id="0" name=""/>
        <dsp:cNvSpPr/>
      </dsp:nvSpPr>
      <dsp:spPr>
        <a:xfrm>
          <a:off x="4154022" y="2084679"/>
          <a:ext cx="1023436" cy="4024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Single provider</a:t>
          </a:r>
          <a:endParaRPr lang="en-US" sz="1400" kern="1200" dirty="0"/>
        </a:p>
      </dsp:txBody>
      <dsp:txXfrm>
        <a:off x="4165808" y="2096465"/>
        <a:ext cx="999864" cy="378845"/>
      </dsp:txXfrm>
    </dsp:sp>
    <dsp:sp modelId="{111F367F-0F28-4D8D-B82C-D8F479806504}">
      <dsp:nvSpPr>
        <dsp:cNvPr id="0" name=""/>
        <dsp:cNvSpPr/>
      </dsp:nvSpPr>
      <dsp:spPr>
        <a:xfrm rot="19457599">
          <a:off x="5140194" y="2160260"/>
          <a:ext cx="396462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396462" y="993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40194" y="2160281"/>
        <a:ext cx="396462" cy="19823"/>
      </dsp:txXfrm>
    </dsp:sp>
    <dsp:sp modelId="{1E650384-12B5-48C6-B4DC-79D59AD2B57E}">
      <dsp:nvSpPr>
        <dsp:cNvPr id="0" name=""/>
        <dsp:cNvSpPr/>
      </dsp:nvSpPr>
      <dsp:spPr>
        <a:xfrm>
          <a:off x="5499392" y="1853289"/>
          <a:ext cx="1905478" cy="4024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Department/specialty</a:t>
          </a:r>
          <a:endParaRPr lang="en-US" sz="1400" kern="1200" dirty="0"/>
        </a:p>
      </dsp:txBody>
      <dsp:txXfrm>
        <a:off x="5511178" y="1865075"/>
        <a:ext cx="1881906" cy="378845"/>
      </dsp:txXfrm>
    </dsp:sp>
    <dsp:sp modelId="{F3A395B6-849D-4011-8B2A-627E76A28BEC}">
      <dsp:nvSpPr>
        <dsp:cNvPr id="0" name=""/>
        <dsp:cNvSpPr/>
      </dsp:nvSpPr>
      <dsp:spPr>
        <a:xfrm rot="2142401">
          <a:off x="5140194" y="2391650"/>
          <a:ext cx="396462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396462" y="993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40194" y="2391672"/>
        <a:ext cx="396462" cy="19823"/>
      </dsp:txXfrm>
    </dsp:sp>
    <dsp:sp modelId="{AE91D093-AE17-4D03-BA7C-B1541DC4261A}">
      <dsp:nvSpPr>
        <dsp:cNvPr id="0" name=""/>
        <dsp:cNvSpPr/>
      </dsp:nvSpPr>
      <dsp:spPr>
        <a:xfrm>
          <a:off x="5499392" y="2316069"/>
          <a:ext cx="1902444" cy="4024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Department/specialty</a:t>
          </a:r>
          <a:endParaRPr lang="en-US" sz="1400" kern="1200" dirty="0"/>
        </a:p>
      </dsp:txBody>
      <dsp:txXfrm>
        <a:off x="5511178" y="2327855"/>
        <a:ext cx="1878872" cy="378845"/>
      </dsp:txXfrm>
    </dsp:sp>
    <dsp:sp modelId="{205CAB57-5102-43DD-BA10-518E2B7140FA}">
      <dsp:nvSpPr>
        <dsp:cNvPr id="0" name=""/>
        <dsp:cNvSpPr/>
      </dsp:nvSpPr>
      <dsp:spPr>
        <a:xfrm rot="3310531">
          <a:off x="3711183" y="2970125"/>
          <a:ext cx="563743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563743" y="993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711183" y="2965965"/>
        <a:ext cx="563743" cy="28187"/>
      </dsp:txXfrm>
    </dsp:sp>
    <dsp:sp modelId="{F9BCC866-E391-47B9-9C1D-497E0E93C07D}">
      <dsp:nvSpPr>
        <dsp:cNvPr id="0" name=""/>
        <dsp:cNvSpPr/>
      </dsp:nvSpPr>
      <dsp:spPr>
        <a:xfrm>
          <a:off x="4154022" y="3010240"/>
          <a:ext cx="1023436" cy="4024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Single provider</a:t>
          </a:r>
          <a:endParaRPr lang="en-US" sz="1400" kern="1200" dirty="0"/>
        </a:p>
      </dsp:txBody>
      <dsp:txXfrm>
        <a:off x="4165808" y="3022026"/>
        <a:ext cx="999864" cy="378845"/>
      </dsp:txXfrm>
    </dsp:sp>
    <dsp:sp modelId="{0F574133-2068-4415-A0DD-BF78F2B3845F}">
      <dsp:nvSpPr>
        <dsp:cNvPr id="0" name=""/>
        <dsp:cNvSpPr/>
      </dsp:nvSpPr>
      <dsp:spPr>
        <a:xfrm rot="19457599">
          <a:off x="5140194" y="3085820"/>
          <a:ext cx="396462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396462" y="993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40194" y="3085842"/>
        <a:ext cx="396462" cy="19823"/>
      </dsp:txXfrm>
    </dsp:sp>
    <dsp:sp modelId="{019D214C-1A4F-4A1A-86A4-499BE6D09A90}">
      <dsp:nvSpPr>
        <dsp:cNvPr id="0" name=""/>
        <dsp:cNvSpPr/>
      </dsp:nvSpPr>
      <dsp:spPr>
        <a:xfrm>
          <a:off x="5499392" y="2778849"/>
          <a:ext cx="1913905" cy="4024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Department/specialty</a:t>
          </a:r>
          <a:endParaRPr lang="en-US" sz="1400" kern="1200" dirty="0"/>
        </a:p>
      </dsp:txBody>
      <dsp:txXfrm>
        <a:off x="5511178" y="2790635"/>
        <a:ext cx="1890333" cy="378845"/>
      </dsp:txXfrm>
    </dsp:sp>
    <dsp:sp modelId="{8DA8B95A-CDA1-4F79-BA0D-EFFF89294B02}">
      <dsp:nvSpPr>
        <dsp:cNvPr id="0" name=""/>
        <dsp:cNvSpPr/>
      </dsp:nvSpPr>
      <dsp:spPr>
        <a:xfrm rot="2142401">
          <a:off x="5140194" y="3317210"/>
          <a:ext cx="396462" cy="19865"/>
        </a:xfrm>
        <a:custGeom>
          <a:avLst/>
          <a:gdLst/>
          <a:ahLst/>
          <a:cxnLst/>
          <a:rect l="0" t="0" r="0" b="0"/>
          <a:pathLst>
            <a:path>
              <a:moveTo>
                <a:pt x="0" y="9932"/>
              </a:moveTo>
              <a:lnTo>
                <a:pt x="396462" y="993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28514" y="3317232"/>
        <a:ext cx="19823" cy="19823"/>
      </dsp:txXfrm>
    </dsp:sp>
    <dsp:sp modelId="{768054C5-5D71-449F-B4CB-C8086DD5F0FA}">
      <dsp:nvSpPr>
        <dsp:cNvPr id="0" name=""/>
        <dsp:cNvSpPr/>
      </dsp:nvSpPr>
      <dsp:spPr>
        <a:xfrm>
          <a:off x="5499392" y="3241630"/>
          <a:ext cx="1913905" cy="4024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Department/specialty</a:t>
          </a:r>
          <a:endParaRPr lang="en-US" sz="1400" kern="1200" dirty="0"/>
        </a:p>
      </dsp:txBody>
      <dsp:txXfrm>
        <a:off x="5511178" y="3253416"/>
        <a:ext cx="1890333" cy="3788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2C439-515A-410E-A09C-4AD4F629A469}" type="datetimeFigureOut">
              <a:rPr lang="en-GB" smtClean="0"/>
              <a:t>08/09/2018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5C50F2-60E3-46B9-AC77-E2C048FD8D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328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C50F2-60E3-46B9-AC77-E2C048FD8DF0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885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FA93-56F7-47EC-9D60-1C2493985158}" type="datetime1">
              <a:rPr lang="fi-FI" smtClean="0"/>
              <a:t>10.9.2018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3306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CB4B-F75F-438A-8585-8435381D5092}" type="datetime1">
              <a:rPr lang="fi-FI" smtClean="0"/>
              <a:t>10.9.2018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601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C27C-7813-482F-85F0-0D7D58F7DCF9}" type="datetime1">
              <a:rPr lang="fi-FI" smtClean="0"/>
              <a:t>10.9.2018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9390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541D1-FAAD-4169-B999-BBE7A507D569}" type="datetime1">
              <a:rPr lang="fi-FI" smtClean="0"/>
              <a:t>10.9.2018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1615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F42D5-54D6-482C-9252-BE8B2C37BE7E}" type="datetime1">
              <a:rPr lang="fi-FI" smtClean="0"/>
              <a:t>10.9.2018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9210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216A5-BEF4-401E-8BDB-FB9F4C0F5856}" type="datetime1">
              <a:rPr lang="fi-FI" smtClean="0"/>
              <a:t>10.9.2018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7199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757D-BB1C-44CE-827B-F1AD3343C50C}" type="datetime1">
              <a:rPr lang="fi-FI" smtClean="0"/>
              <a:t>10.9.2018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6858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E9AF8-2797-49C4-804A-EB7EBD5AF7DF}" type="datetime1">
              <a:rPr lang="fi-FI" smtClean="0"/>
              <a:t>10.9.2018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182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6279C-5CE7-451E-B188-221ACC927E21}" type="datetime1">
              <a:rPr lang="fi-FI" smtClean="0"/>
              <a:t>10.9.2018</a:t>
            </a:fld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8243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4685D-94BD-4527-8B8F-859BD4E01A47}" type="datetime1">
              <a:rPr lang="fi-FI" smtClean="0"/>
              <a:t>10.9.2018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58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52CDF-3D7C-4F0C-B6A9-89C12D00893C}" type="datetime1">
              <a:rPr lang="fi-FI" smtClean="0"/>
              <a:t>10.9.2018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862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7A3ED-F00F-4AAC-A2BF-A59A1584AF45}" type="datetime1">
              <a:rPr lang="fi-FI" smtClean="0"/>
              <a:t>10.9.2018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E47EE-5BCF-4F3F-829E-764D790812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5130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DRG performance </a:t>
            </a:r>
            <a:r>
              <a:rPr lang="en-GB" dirty="0" smtClean="0"/>
              <a:t>data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Kristiina Kahur, MD MHP</a:t>
            </a:r>
          </a:p>
          <a:p>
            <a:r>
              <a:rPr lang="en-GB" dirty="0" smtClean="0"/>
              <a:t>WHO Consultant</a:t>
            </a:r>
            <a:endParaRPr lang="en-GB" dirty="0" smtClean="0"/>
          </a:p>
          <a:p>
            <a:r>
              <a:rPr lang="en-GB" dirty="0" smtClean="0"/>
              <a:t>11 </a:t>
            </a:r>
            <a:r>
              <a:rPr lang="en-GB" dirty="0"/>
              <a:t>of September 2018</a:t>
            </a:r>
          </a:p>
          <a:p>
            <a:r>
              <a:rPr lang="fi-FI" dirty="0"/>
              <a:t>Tbilisi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94446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MDC pattern (pilot hospitals)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257378"/>
              </p:ext>
            </p:extLst>
          </p:nvPr>
        </p:nvGraphicFramePr>
        <p:xfrm>
          <a:off x="6660233" y="1314883"/>
          <a:ext cx="2256178" cy="4600936"/>
        </p:xfrm>
        <a:graphic>
          <a:graphicData uri="http://schemas.openxmlformats.org/drawingml/2006/table">
            <a:tbl>
              <a:tblPr>
                <a:tableStyleId>{1FECB4D8-DB02-4DC6-A0A2-4F2EBAE1DC90}</a:tableStyleId>
              </a:tblPr>
              <a:tblGrid>
                <a:gridCol w="135359">
                  <a:extLst>
                    <a:ext uri="{9D8B030D-6E8A-4147-A177-3AD203B41FA5}">
                      <a16:colId xmlns:a16="http://schemas.microsoft.com/office/drawing/2014/main" val="3104909533"/>
                    </a:ext>
                  </a:extLst>
                </a:gridCol>
                <a:gridCol w="2120819">
                  <a:extLst>
                    <a:ext uri="{9D8B030D-6E8A-4147-A177-3AD203B41FA5}">
                      <a16:colId xmlns:a16="http://schemas.microsoft.com/office/drawing/2014/main" val="351263116"/>
                    </a:ext>
                  </a:extLst>
                </a:gridCol>
              </a:tblGrid>
              <a:tr h="117817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01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Diseases of nervous system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3272989069"/>
                  </a:ext>
                </a:extLst>
              </a:tr>
              <a:tr h="117817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02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Diseases and disorders of the eye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2025429183"/>
                  </a:ext>
                </a:extLst>
              </a:tr>
              <a:tr h="232838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03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Diseases and disorders of the ear, nose, mouth and throat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3230699489"/>
                  </a:ext>
                </a:extLst>
              </a:tr>
              <a:tr h="121660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04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Diseases and disorders of the respiratory system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2040523379"/>
                  </a:ext>
                </a:extLst>
              </a:tr>
              <a:tr h="141164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05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Diseases and disorders of the circulatory system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2067350229"/>
                  </a:ext>
                </a:extLst>
              </a:tr>
              <a:tr h="128734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06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Diseases and disorders of the digestive system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3310413387"/>
                  </a:ext>
                </a:extLst>
              </a:tr>
              <a:tr h="232838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07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Diseases and disorders of the hepatobiliary system and pancreas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4128779711"/>
                  </a:ext>
                </a:extLst>
              </a:tr>
              <a:tr h="232838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08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Diseases and disorders of the musculoskeletal system and connective tissue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2096265153"/>
                  </a:ext>
                </a:extLst>
              </a:tr>
              <a:tr h="232838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09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Diseases and disorders of the skin and subcutaneous tissue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1090472378"/>
                  </a:ext>
                </a:extLst>
              </a:tr>
              <a:tr h="232838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10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Endocrine, nutritional and metabolic diseases and disorders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595586370"/>
                  </a:ext>
                </a:extLst>
              </a:tr>
              <a:tr h="125698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11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Diseases and disorders of the kidney and urinary tract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3107864602"/>
                  </a:ext>
                </a:extLst>
              </a:tr>
              <a:tr h="108884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12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Diseases and disorders of the male reproductive system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2307689342"/>
                  </a:ext>
                </a:extLst>
              </a:tr>
              <a:tr h="232838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13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Diseases and disorders of the female reproductive system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2276213477"/>
                  </a:ext>
                </a:extLst>
              </a:tr>
              <a:tr h="117817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14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Pregnancy, childbirth and puerperium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3032347641"/>
                  </a:ext>
                </a:extLst>
              </a:tr>
              <a:tr h="232838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15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Newborns and other neonates with conditions originating in the perinatal period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2875899376"/>
                  </a:ext>
                </a:extLst>
              </a:tr>
              <a:tr h="232838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16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Diseases and disorders of the blood and blood forming organs and immunological disorders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2786846365"/>
                  </a:ext>
                </a:extLst>
              </a:tr>
              <a:tr h="232838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17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Myeloproliferative diseases and disorders, poorly differentiated neoplasms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3767206418"/>
                  </a:ext>
                </a:extLst>
              </a:tr>
              <a:tr h="117817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18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 dirty="0" err="1">
                          <a:effectLst/>
                        </a:rPr>
                        <a:t>Infectious</a:t>
                      </a:r>
                      <a:r>
                        <a:rPr lang="fi-FI" sz="800" u="none" strike="noStrike" dirty="0">
                          <a:effectLst/>
                        </a:rPr>
                        <a:t> and </a:t>
                      </a:r>
                      <a:r>
                        <a:rPr lang="fi-FI" sz="800" u="none" strike="noStrike" dirty="0" err="1">
                          <a:effectLst/>
                        </a:rPr>
                        <a:t>parasitic</a:t>
                      </a:r>
                      <a:r>
                        <a:rPr lang="fi-FI" sz="800" u="none" strike="noStrike" dirty="0">
                          <a:effectLst/>
                        </a:rPr>
                        <a:t> </a:t>
                      </a:r>
                      <a:r>
                        <a:rPr lang="fi-FI" sz="800" u="none" strike="noStrike" dirty="0" err="1">
                          <a:effectLst/>
                        </a:rPr>
                        <a:t>diseases</a:t>
                      </a:r>
                      <a:endParaRPr lang="fi-FI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2184377562"/>
                  </a:ext>
                </a:extLst>
              </a:tr>
              <a:tr h="117817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19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Mental diseases and disorders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1942809666"/>
                  </a:ext>
                </a:extLst>
              </a:tr>
              <a:tr h="128734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21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Injuries, poisonings and toxic effects of drugs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3543603934"/>
                  </a:ext>
                </a:extLst>
              </a:tr>
              <a:tr h="117817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22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Burns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1583042268"/>
                  </a:ext>
                </a:extLst>
              </a:tr>
              <a:tr h="232838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23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Factors influencing health status and other contacts with health services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762040142"/>
                  </a:ext>
                </a:extLst>
              </a:tr>
              <a:tr h="117817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24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Multiple significant trauma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1625772862"/>
                  </a:ext>
                </a:extLst>
              </a:tr>
              <a:tr h="117817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30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Breast problem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2866582975"/>
                  </a:ext>
                </a:extLst>
              </a:tr>
              <a:tr h="117817"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>
                          <a:effectLst/>
                        </a:rPr>
                        <a:t>99</a:t>
                      </a:r>
                      <a:endParaRPr lang="fi-FI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800" u="none" strike="noStrike" dirty="0" err="1">
                          <a:effectLst/>
                        </a:rPr>
                        <a:t>Unspecific</a:t>
                      </a:r>
                      <a:r>
                        <a:rPr lang="fi-FI" sz="800" u="none" strike="noStrike" dirty="0">
                          <a:effectLst/>
                        </a:rPr>
                        <a:t> </a:t>
                      </a:r>
                      <a:r>
                        <a:rPr lang="fi-FI" sz="800" u="none" strike="noStrike" dirty="0" err="1">
                          <a:effectLst/>
                        </a:rPr>
                        <a:t>or</a:t>
                      </a:r>
                      <a:r>
                        <a:rPr lang="fi-FI" sz="800" u="none" strike="noStrike" dirty="0">
                          <a:effectLst/>
                        </a:rPr>
                        <a:t> </a:t>
                      </a:r>
                      <a:r>
                        <a:rPr lang="fi-FI" sz="800" u="none" strike="noStrike" dirty="0" err="1">
                          <a:effectLst/>
                        </a:rPr>
                        <a:t>erroneous</a:t>
                      </a:r>
                      <a:r>
                        <a:rPr lang="fi-FI" sz="800" u="none" strike="noStrike" dirty="0">
                          <a:effectLst/>
                        </a:rPr>
                        <a:t> </a:t>
                      </a:r>
                      <a:r>
                        <a:rPr lang="fi-FI" sz="800" u="none" strike="noStrike" dirty="0" err="1">
                          <a:effectLst/>
                        </a:rPr>
                        <a:t>information</a:t>
                      </a:r>
                      <a:endParaRPr lang="fi-FI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2" marR="2592" marT="2592" marB="0"/>
                </a:tc>
                <a:extLst>
                  <a:ext uri="{0D108BD9-81ED-4DB2-BD59-A6C34878D82A}">
                    <a16:rowId xmlns:a16="http://schemas.microsoft.com/office/drawing/2014/main" val="1920508996"/>
                  </a:ext>
                </a:extLst>
              </a:tr>
            </a:tbl>
          </a:graphicData>
        </a:graphic>
      </p:graphicFrame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5191752"/>
              </p:ext>
            </p:extLst>
          </p:nvPr>
        </p:nvGraphicFramePr>
        <p:xfrm>
          <a:off x="165242" y="1155700"/>
          <a:ext cx="6623465" cy="5200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912068" y="3481025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/>
              <a:t>5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699792" y="3389729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/>
              <a:t>5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514942" y="3528228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/>
              <a:t>5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344891" y="4365104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/>
              <a:t>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17816" y="3257618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/>
              <a:t>5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805930" y="3471495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8</a:t>
            </a:r>
            <a:endParaRPr lang="fi-FI" sz="1200" b="1" dirty="0"/>
          </a:p>
        </p:txBody>
      </p:sp>
      <p:sp>
        <p:nvSpPr>
          <p:cNvPr id="24" name="Rectangle 23"/>
          <p:cNvSpPr/>
          <p:nvPr/>
        </p:nvSpPr>
        <p:spPr>
          <a:xfrm>
            <a:off x="4344890" y="2614371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14</a:t>
            </a:r>
            <a:endParaRPr lang="fi-FI" sz="1200" b="1" dirty="0"/>
          </a:p>
        </p:txBody>
      </p:sp>
      <p:sp>
        <p:nvSpPr>
          <p:cNvPr id="25" name="Rectangle 24"/>
          <p:cNvSpPr/>
          <p:nvPr/>
        </p:nvSpPr>
        <p:spPr>
          <a:xfrm>
            <a:off x="4294894" y="1314883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15</a:t>
            </a:r>
            <a:endParaRPr lang="fi-FI" sz="1200" b="1" dirty="0"/>
          </a:p>
        </p:txBody>
      </p:sp>
      <p:sp>
        <p:nvSpPr>
          <p:cNvPr id="26" name="Rectangle 25"/>
          <p:cNvSpPr/>
          <p:nvPr/>
        </p:nvSpPr>
        <p:spPr>
          <a:xfrm>
            <a:off x="1775390" y="1739005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14</a:t>
            </a:r>
            <a:endParaRPr lang="fi-FI" sz="1200" b="1" dirty="0"/>
          </a:p>
        </p:txBody>
      </p:sp>
      <p:sp>
        <p:nvSpPr>
          <p:cNvPr id="27" name="Rectangle 26"/>
          <p:cNvSpPr/>
          <p:nvPr/>
        </p:nvSpPr>
        <p:spPr>
          <a:xfrm>
            <a:off x="5234342" y="3119118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4</a:t>
            </a:r>
            <a:endParaRPr lang="fi-FI" sz="1200" b="1" dirty="0"/>
          </a:p>
        </p:txBody>
      </p:sp>
      <p:sp>
        <p:nvSpPr>
          <p:cNvPr id="28" name="Rectangle 27"/>
          <p:cNvSpPr/>
          <p:nvPr/>
        </p:nvSpPr>
        <p:spPr>
          <a:xfrm>
            <a:off x="6117816" y="3748494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4</a:t>
            </a:r>
            <a:endParaRPr lang="fi-FI" sz="1200" b="1" dirty="0"/>
          </a:p>
        </p:txBody>
      </p:sp>
      <p:sp>
        <p:nvSpPr>
          <p:cNvPr id="29" name="Rectangle 28"/>
          <p:cNvSpPr/>
          <p:nvPr/>
        </p:nvSpPr>
        <p:spPr>
          <a:xfrm>
            <a:off x="3514942" y="4025493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4</a:t>
            </a:r>
            <a:endParaRPr lang="fi-FI" sz="1200" b="1" dirty="0"/>
          </a:p>
        </p:txBody>
      </p:sp>
      <p:sp>
        <p:nvSpPr>
          <p:cNvPr id="30" name="Rectangle 29"/>
          <p:cNvSpPr/>
          <p:nvPr/>
        </p:nvSpPr>
        <p:spPr>
          <a:xfrm>
            <a:off x="2683213" y="4067501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4</a:t>
            </a:r>
            <a:endParaRPr lang="fi-FI" sz="1200" b="1" dirty="0"/>
          </a:p>
        </p:txBody>
      </p:sp>
      <p:sp>
        <p:nvSpPr>
          <p:cNvPr id="31" name="Rectangle 30"/>
          <p:cNvSpPr/>
          <p:nvPr/>
        </p:nvSpPr>
        <p:spPr>
          <a:xfrm>
            <a:off x="937958" y="4500586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4</a:t>
            </a:r>
            <a:endParaRPr lang="fi-FI" sz="1200" b="1" dirty="0"/>
          </a:p>
        </p:txBody>
      </p:sp>
      <p:sp>
        <p:nvSpPr>
          <p:cNvPr id="32" name="Rectangle 31"/>
          <p:cNvSpPr/>
          <p:nvPr/>
        </p:nvSpPr>
        <p:spPr>
          <a:xfrm>
            <a:off x="937958" y="2722829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6</a:t>
            </a:r>
            <a:endParaRPr lang="fi-FI" sz="1200" b="1" dirty="0"/>
          </a:p>
        </p:txBody>
      </p:sp>
      <p:sp>
        <p:nvSpPr>
          <p:cNvPr id="33" name="Rectangle 32"/>
          <p:cNvSpPr/>
          <p:nvPr/>
        </p:nvSpPr>
        <p:spPr>
          <a:xfrm>
            <a:off x="2641424" y="2747605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6</a:t>
            </a:r>
            <a:endParaRPr lang="fi-FI" sz="1200" b="1" dirty="0"/>
          </a:p>
        </p:txBody>
      </p:sp>
      <p:sp>
        <p:nvSpPr>
          <p:cNvPr id="34" name="Rectangle 33"/>
          <p:cNvSpPr/>
          <p:nvPr/>
        </p:nvSpPr>
        <p:spPr>
          <a:xfrm>
            <a:off x="3501605" y="3030963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6</a:t>
            </a:r>
            <a:endParaRPr lang="fi-FI" sz="1200" b="1" dirty="0"/>
          </a:p>
        </p:txBody>
      </p:sp>
      <p:sp>
        <p:nvSpPr>
          <p:cNvPr id="35" name="Rectangle 34"/>
          <p:cNvSpPr/>
          <p:nvPr/>
        </p:nvSpPr>
        <p:spPr>
          <a:xfrm>
            <a:off x="6048356" y="2820612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6</a:t>
            </a:r>
            <a:endParaRPr lang="fi-FI" sz="1200" b="1" dirty="0"/>
          </a:p>
        </p:txBody>
      </p:sp>
      <p:sp>
        <p:nvSpPr>
          <p:cNvPr id="36" name="Rectangle 35"/>
          <p:cNvSpPr/>
          <p:nvPr/>
        </p:nvSpPr>
        <p:spPr>
          <a:xfrm>
            <a:off x="5234342" y="4365104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3</a:t>
            </a:r>
            <a:endParaRPr lang="fi-FI" sz="1200" b="1" dirty="0"/>
          </a:p>
        </p:txBody>
      </p:sp>
      <p:sp>
        <p:nvSpPr>
          <p:cNvPr id="37" name="Rectangle 36"/>
          <p:cNvSpPr/>
          <p:nvPr/>
        </p:nvSpPr>
        <p:spPr>
          <a:xfrm>
            <a:off x="6090146" y="4242316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3</a:t>
            </a:r>
            <a:endParaRPr lang="fi-FI" sz="1200" b="1" dirty="0"/>
          </a:p>
        </p:txBody>
      </p:sp>
      <p:sp>
        <p:nvSpPr>
          <p:cNvPr id="38" name="Rectangle 37"/>
          <p:cNvSpPr/>
          <p:nvPr/>
        </p:nvSpPr>
        <p:spPr>
          <a:xfrm>
            <a:off x="2664234" y="4444772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3</a:t>
            </a:r>
            <a:endParaRPr lang="fi-FI" sz="1200" b="1" dirty="0"/>
          </a:p>
        </p:txBody>
      </p:sp>
      <p:sp>
        <p:nvSpPr>
          <p:cNvPr id="39" name="Rectangle 38"/>
          <p:cNvSpPr/>
          <p:nvPr/>
        </p:nvSpPr>
        <p:spPr>
          <a:xfrm>
            <a:off x="3517767" y="4519315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3</a:t>
            </a:r>
            <a:endParaRPr lang="fi-FI" sz="1200" b="1" dirty="0"/>
          </a:p>
        </p:txBody>
      </p:sp>
      <p:sp>
        <p:nvSpPr>
          <p:cNvPr id="40" name="Rectangle 39"/>
          <p:cNvSpPr/>
          <p:nvPr/>
        </p:nvSpPr>
        <p:spPr>
          <a:xfrm>
            <a:off x="6053903" y="1772959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14</a:t>
            </a:r>
            <a:endParaRPr lang="fi-FI" sz="1200" b="1" dirty="0"/>
          </a:p>
        </p:txBody>
      </p:sp>
      <p:sp>
        <p:nvSpPr>
          <p:cNvPr id="41" name="Rectangle 40"/>
          <p:cNvSpPr/>
          <p:nvPr/>
        </p:nvSpPr>
        <p:spPr>
          <a:xfrm>
            <a:off x="5234342" y="2151745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6</a:t>
            </a:r>
            <a:endParaRPr lang="fi-FI" sz="1200" b="1" dirty="0"/>
          </a:p>
        </p:txBody>
      </p:sp>
      <p:sp>
        <p:nvSpPr>
          <p:cNvPr id="42" name="Rectangle 41"/>
          <p:cNvSpPr/>
          <p:nvPr/>
        </p:nvSpPr>
        <p:spPr>
          <a:xfrm>
            <a:off x="5167441" y="1439822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15</a:t>
            </a:r>
            <a:endParaRPr lang="fi-FI" sz="1200" b="1" dirty="0"/>
          </a:p>
        </p:txBody>
      </p:sp>
      <p:sp>
        <p:nvSpPr>
          <p:cNvPr id="43" name="Rectangle 42"/>
          <p:cNvSpPr/>
          <p:nvPr/>
        </p:nvSpPr>
        <p:spPr>
          <a:xfrm>
            <a:off x="2656480" y="2402646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7</a:t>
            </a:r>
            <a:endParaRPr lang="fi-FI" sz="1200" b="1" dirty="0"/>
          </a:p>
        </p:txBody>
      </p:sp>
      <p:sp>
        <p:nvSpPr>
          <p:cNvPr id="45" name="Rectangle 44"/>
          <p:cNvSpPr/>
          <p:nvPr/>
        </p:nvSpPr>
        <p:spPr>
          <a:xfrm>
            <a:off x="2586237" y="1953168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11</a:t>
            </a:r>
            <a:endParaRPr lang="fi-FI" sz="1200" b="1" dirty="0"/>
          </a:p>
        </p:txBody>
      </p:sp>
      <p:sp>
        <p:nvSpPr>
          <p:cNvPr id="46" name="Rectangle 45"/>
          <p:cNvSpPr/>
          <p:nvPr/>
        </p:nvSpPr>
        <p:spPr>
          <a:xfrm>
            <a:off x="3522152" y="2713936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8</a:t>
            </a:r>
            <a:endParaRPr lang="fi-FI" sz="1200" b="1" dirty="0"/>
          </a:p>
        </p:txBody>
      </p:sp>
      <p:sp>
        <p:nvSpPr>
          <p:cNvPr id="47" name="Rectangle 46"/>
          <p:cNvSpPr/>
          <p:nvPr/>
        </p:nvSpPr>
        <p:spPr>
          <a:xfrm>
            <a:off x="3441750" y="1968192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14</a:t>
            </a:r>
            <a:endParaRPr lang="fi-FI" sz="1200" b="1" dirty="0"/>
          </a:p>
        </p:txBody>
      </p:sp>
      <p:sp>
        <p:nvSpPr>
          <p:cNvPr id="48" name="Rectangle 47"/>
          <p:cNvSpPr/>
          <p:nvPr/>
        </p:nvSpPr>
        <p:spPr>
          <a:xfrm>
            <a:off x="2600019" y="1722338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13</a:t>
            </a:r>
            <a:endParaRPr lang="fi-FI" sz="1200" b="1" dirty="0"/>
          </a:p>
        </p:txBody>
      </p:sp>
      <p:sp>
        <p:nvSpPr>
          <p:cNvPr id="49" name="Rectangle 48"/>
          <p:cNvSpPr/>
          <p:nvPr/>
        </p:nvSpPr>
        <p:spPr>
          <a:xfrm>
            <a:off x="900735" y="1323201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99</a:t>
            </a:r>
            <a:endParaRPr lang="fi-FI" sz="1200" b="1" dirty="0"/>
          </a:p>
        </p:txBody>
      </p:sp>
      <p:sp>
        <p:nvSpPr>
          <p:cNvPr id="50" name="Rectangle 49"/>
          <p:cNvSpPr/>
          <p:nvPr/>
        </p:nvSpPr>
        <p:spPr>
          <a:xfrm>
            <a:off x="1739721" y="1290231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99</a:t>
            </a:r>
            <a:endParaRPr lang="fi-FI" sz="1200" b="1" dirty="0"/>
          </a:p>
        </p:txBody>
      </p:sp>
      <p:sp>
        <p:nvSpPr>
          <p:cNvPr id="51" name="Rectangle 50"/>
          <p:cNvSpPr/>
          <p:nvPr/>
        </p:nvSpPr>
        <p:spPr>
          <a:xfrm>
            <a:off x="2600018" y="1262776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99</a:t>
            </a:r>
            <a:endParaRPr lang="fi-FI" sz="1200" b="1" dirty="0"/>
          </a:p>
        </p:txBody>
      </p:sp>
      <p:sp>
        <p:nvSpPr>
          <p:cNvPr id="52" name="Rectangle 51"/>
          <p:cNvSpPr/>
          <p:nvPr/>
        </p:nvSpPr>
        <p:spPr>
          <a:xfrm>
            <a:off x="3484216" y="1279138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99</a:t>
            </a:r>
            <a:endParaRPr lang="fi-FI" sz="1200" b="1" dirty="0"/>
          </a:p>
        </p:txBody>
      </p:sp>
      <p:sp>
        <p:nvSpPr>
          <p:cNvPr id="53" name="Rectangle 52"/>
          <p:cNvSpPr/>
          <p:nvPr/>
        </p:nvSpPr>
        <p:spPr>
          <a:xfrm>
            <a:off x="5181433" y="1236144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99</a:t>
            </a:r>
            <a:endParaRPr lang="fi-FI" sz="1200" b="1" dirty="0"/>
          </a:p>
        </p:txBody>
      </p:sp>
      <p:sp>
        <p:nvSpPr>
          <p:cNvPr id="54" name="Rectangle 53"/>
          <p:cNvSpPr/>
          <p:nvPr/>
        </p:nvSpPr>
        <p:spPr>
          <a:xfrm>
            <a:off x="6090146" y="1262727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99</a:t>
            </a:r>
            <a:endParaRPr lang="fi-FI" sz="1200" b="1" dirty="0"/>
          </a:p>
        </p:txBody>
      </p:sp>
      <p:sp>
        <p:nvSpPr>
          <p:cNvPr id="55" name="Rectangle 54"/>
          <p:cNvSpPr/>
          <p:nvPr/>
        </p:nvSpPr>
        <p:spPr>
          <a:xfrm>
            <a:off x="871451" y="1814668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16</a:t>
            </a:r>
            <a:endParaRPr lang="fi-FI" sz="1200" b="1" dirty="0"/>
          </a:p>
        </p:txBody>
      </p:sp>
      <p:sp>
        <p:nvSpPr>
          <p:cNvPr id="56" name="Rectangle 55"/>
          <p:cNvSpPr/>
          <p:nvPr/>
        </p:nvSpPr>
        <p:spPr>
          <a:xfrm>
            <a:off x="3437215" y="1747926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15</a:t>
            </a:r>
            <a:endParaRPr lang="fi-FI" sz="1200" b="1" dirty="0"/>
          </a:p>
        </p:txBody>
      </p:sp>
      <p:sp>
        <p:nvSpPr>
          <p:cNvPr id="57" name="Rectangle 56"/>
          <p:cNvSpPr/>
          <p:nvPr/>
        </p:nvSpPr>
        <p:spPr>
          <a:xfrm>
            <a:off x="1770823" y="4585526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6</a:t>
            </a:r>
            <a:endParaRPr lang="fi-FI" sz="1200" b="1" dirty="0"/>
          </a:p>
        </p:txBody>
      </p:sp>
      <p:sp>
        <p:nvSpPr>
          <p:cNvPr id="58" name="Rectangle 57"/>
          <p:cNvSpPr/>
          <p:nvPr/>
        </p:nvSpPr>
        <p:spPr>
          <a:xfrm>
            <a:off x="6040068" y="2031229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13</a:t>
            </a:r>
            <a:endParaRPr lang="fi-FI" sz="1200" b="1" dirty="0"/>
          </a:p>
        </p:txBody>
      </p:sp>
      <p:sp>
        <p:nvSpPr>
          <p:cNvPr id="59" name="Rectangle 58"/>
          <p:cNvSpPr/>
          <p:nvPr/>
        </p:nvSpPr>
        <p:spPr>
          <a:xfrm>
            <a:off x="3476518" y="2378680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11</a:t>
            </a:r>
            <a:endParaRPr lang="fi-FI" sz="1200" b="1" dirty="0"/>
          </a:p>
        </p:txBody>
      </p:sp>
      <p:sp>
        <p:nvSpPr>
          <p:cNvPr id="60" name="Rectangle 59"/>
          <p:cNvSpPr/>
          <p:nvPr/>
        </p:nvSpPr>
        <p:spPr>
          <a:xfrm>
            <a:off x="6046452" y="2230167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11</a:t>
            </a:r>
            <a:endParaRPr lang="fi-FI" sz="1200" b="1" dirty="0"/>
          </a:p>
        </p:txBody>
      </p:sp>
      <p:sp>
        <p:nvSpPr>
          <p:cNvPr id="61" name="Rectangle 60"/>
          <p:cNvSpPr/>
          <p:nvPr/>
        </p:nvSpPr>
        <p:spPr>
          <a:xfrm>
            <a:off x="937958" y="4824221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</a:t>
            </a:r>
            <a:endParaRPr lang="fi-FI" sz="1200" b="1" dirty="0"/>
          </a:p>
        </p:txBody>
      </p:sp>
      <p:sp>
        <p:nvSpPr>
          <p:cNvPr id="62" name="Rectangle 61"/>
          <p:cNvSpPr/>
          <p:nvPr/>
        </p:nvSpPr>
        <p:spPr>
          <a:xfrm>
            <a:off x="2674415" y="4765834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</a:t>
            </a:r>
            <a:endParaRPr lang="fi-FI" sz="1200" b="1" dirty="0"/>
          </a:p>
        </p:txBody>
      </p:sp>
      <p:sp>
        <p:nvSpPr>
          <p:cNvPr id="63" name="Rectangle 62"/>
          <p:cNvSpPr/>
          <p:nvPr/>
        </p:nvSpPr>
        <p:spPr>
          <a:xfrm>
            <a:off x="3522152" y="4834956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</a:t>
            </a:r>
            <a:endParaRPr lang="fi-FI" sz="1200" b="1" dirty="0"/>
          </a:p>
        </p:txBody>
      </p:sp>
      <p:sp>
        <p:nvSpPr>
          <p:cNvPr id="64" name="Rectangle 63"/>
          <p:cNvSpPr/>
          <p:nvPr/>
        </p:nvSpPr>
        <p:spPr>
          <a:xfrm>
            <a:off x="6097971" y="4845691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</a:t>
            </a:r>
            <a:endParaRPr lang="fi-FI" sz="1200" b="1" dirty="0"/>
          </a:p>
        </p:txBody>
      </p:sp>
      <p:sp>
        <p:nvSpPr>
          <p:cNvPr id="65" name="Rectangle 64"/>
          <p:cNvSpPr/>
          <p:nvPr/>
        </p:nvSpPr>
        <p:spPr>
          <a:xfrm>
            <a:off x="6064824" y="2525049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8</a:t>
            </a:r>
            <a:endParaRPr lang="fi-FI" sz="1200" b="1" dirty="0"/>
          </a:p>
        </p:txBody>
      </p:sp>
      <p:sp>
        <p:nvSpPr>
          <p:cNvPr id="66" name="Rectangle 65"/>
          <p:cNvSpPr/>
          <p:nvPr/>
        </p:nvSpPr>
        <p:spPr>
          <a:xfrm>
            <a:off x="6106346" y="4583271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/>
              <a:t>2</a:t>
            </a:r>
            <a:endParaRPr lang="fi-FI" sz="1200" b="1" dirty="0"/>
          </a:p>
        </p:txBody>
      </p:sp>
      <p:sp>
        <p:nvSpPr>
          <p:cNvPr id="67" name="Rectangle 66"/>
          <p:cNvSpPr/>
          <p:nvPr/>
        </p:nvSpPr>
        <p:spPr>
          <a:xfrm>
            <a:off x="5261905" y="1786620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9</a:t>
            </a:r>
            <a:endParaRPr lang="fi-FI" sz="1200" b="1" dirty="0"/>
          </a:p>
        </p:txBody>
      </p:sp>
      <p:sp>
        <p:nvSpPr>
          <p:cNvPr id="68" name="Rectangle 67"/>
          <p:cNvSpPr/>
          <p:nvPr/>
        </p:nvSpPr>
        <p:spPr>
          <a:xfrm>
            <a:off x="889670" y="1621836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17</a:t>
            </a:r>
            <a:endParaRPr lang="fi-FI" sz="1200" b="1" dirty="0"/>
          </a:p>
        </p:txBody>
      </p:sp>
      <p:sp>
        <p:nvSpPr>
          <p:cNvPr id="69" name="Rectangle 68"/>
          <p:cNvSpPr/>
          <p:nvPr/>
        </p:nvSpPr>
        <p:spPr>
          <a:xfrm>
            <a:off x="5194468" y="1648120"/>
            <a:ext cx="44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12</a:t>
            </a:r>
            <a:endParaRPr lang="fi-FI" sz="1200" b="1" dirty="0"/>
          </a:p>
        </p:txBody>
      </p:sp>
      <p:sp>
        <p:nvSpPr>
          <p:cNvPr id="70" name="Rectangle 69"/>
          <p:cNvSpPr/>
          <p:nvPr/>
        </p:nvSpPr>
        <p:spPr>
          <a:xfrm>
            <a:off x="5237915" y="2427214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/>
              <a:t>5</a:t>
            </a:r>
          </a:p>
        </p:txBody>
      </p:sp>
      <p:sp>
        <p:nvSpPr>
          <p:cNvPr id="71" name="Rectangle 70"/>
          <p:cNvSpPr/>
          <p:nvPr/>
        </p:nvSpPr>
        <p:spPr>
          <a:xfrm>
            <a:off x="5258609" y="4822691"/>
            <a:ext cx="216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/>
              <a:t>4</a:t>
            </a:r>
            <a:endParaRPr lang="fi-FI" sz="1200" b="1" dirty="0"/>
          </a:p>
        </p:txBody>
      </p:sp>
      <p:sp>
        <p:nvSpPr>
          <p:cNvPr id="73" name="Slide Number Placeholder 7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7736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Use</a:t>
            </a:r>
            <a:r>
              <a:rPr lang="fi-FI" dirty="0" smtClean="0"/>
              <a:t> of </a:t>
            </a:r>
            <a:r>
              <a:rPr lang="fi-FI" dirty="0" err="1" smtClean="0"/>
              <a:t>DRGs</a:t>
            </a:r>
            <a:endParaRPr lang="fi-FI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6626267"/>
              </p:ext>
            </p:extLst>
          </p:nvPr>
        </p:nvGraphicFramePr>
        <p:xfrm>
          <a:off x="539552" y="1291790"/>
          <a:ext cx="8208912" cy="5429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6488668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7908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019" y="0"/>
            <a:ext cx="7543800" cy="1450757"/>
          </a:xfrm>
        </p:spPr>
        <p:txBody>
          <a:bodyPr/>
          <a:lstStyle/>
          <a:p>
            <a:r>
              <a:rPr lang="en-US" dirty="0" smtClean="0">
                <a:latin typeface="+mn-lt"/>
                <a:ea typeface="Georgia" charset="0"/>
                <a:cs typeface="Georgia" charset="0"/>
              </a:rPr>
              <a:t>TOP10 </a:t>
            </a:r>
            <a:r>
              <a:rPr lang="en-US" dirty="0" smtClean="0">
                <a:latin typeface="+mn-lt"/>
                <a:ea typeface="Georgia" charset="0"/>
                <a:cs typeface="Georgia" charset="0"/>
              </a:rPr>
              <a:t>DRGs (all providers)</a:t>
            </a:r>
            <a:endParaRPr lang="en-US" dirty="0">
              <a:latin typeface="+mn-lt"/>
              <a:ea typeface="Georgia" charset="0"/>
              <a:cs typeface="Georgia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632190"/>
              </p:ext>
            </p:extLst>
          </p:nvPr>
        </p:nvGraphicFramePr>
        <p:xfrm>
          <a:off x="323528" y="1639151"/>
          <a:ext cx="7128792" cy="3289523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932084">
                  <a:extLst>
                    <a:ext uri="{9D8B030D-6E8A-4147-A177-3AD203B41FA5}">
                      <a16:colId xmlns:a16="http://schemas.microsoft.com/office/drawing/2014/main" val="2104566660"/>
                    </a:ext>
                  </a:extLst>
                </a:gridCol>
                <a:gridCol w="210107">
                  <a:extLst>
                    <a:ext uri="{9D8B030D-6E8A-4147-A177-3AD203B41FA5}">
                      <a16:colId xmlns:a16="http://schemas.microsoft.com/office/drawing/2014/main" val="4136116737"/>
                    </a:ext>
                  </a:extLst>
                </a:gridCol>
                <a:gridCol w="4114393">
                  <a:extLst>
                    <a:ext uri="{9D8B030D-6E8A-4147-A177-3AD203B41FA5}">
                      <a16:colId xmlns:a16="http://schemas.microsoft.com/office/drawing/2014/main" val="1930324315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932097638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913357513"/>
                    </a:ext>
                  </a:extLst>
                </a:gridCol>
              </a:tblGrid>
              <a:tr h="515843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+mn-lt"/>
                        </a:rPr>
                        <a:t>EST_DRG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200"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dirty="0" err="1">
                          <a:effectLst/>
                          <a:latin typeface="+mn-lt"/>
                        </a:rPr>
                        <a:t>EST_DRG_name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#</a:t>
                      </a:r>
                      <a:r>
                        <a:rPr lang="fi-FI" sz="1400" baseline="0" dirty="0" smtClean="0">
                          <a:effectLst/>
                          <a:latin typeface="+mn-lt"/>
                        </a:rPr>
                        <a:t> of </a:t>
                      </a:r>
                      <a:r>
                        <a:rPr lang="fi-FI" sz="1400" baseline="0" dirty="0" err="1" smtClean="0">
                          <a:effectLst/>
                          <a:latin typeface="+mn-lt"/>
                        </a:rPr>
                        <a:t>cases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+mn-lt"/>
                        </a:rPr>
                        <a:t>% of </a:t>
                      </a:r>
                      <a:r>
                        <a:rPr lang="fi-FI" sz="1400" dirty="0" err="1">
                          <a:effectLst/>
                          <a:latin typeface="+mn-lt"/>
                        </a:rPr>
                        <a:t>total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8118128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127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200"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Heart failure &amp; shock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6 968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6 %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6458830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470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200"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Ungorupable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5 369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+mn-lt"/>
                        </a:rPr>
                        <a:t>5 %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4133633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373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200"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Vaginal delivery w/o complicating diagnoses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5 019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5 %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4784659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+mn-lt"/>
                        </a:rPr>
                        <a:t>039Q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200"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Unilateral lens procedures with or without vitrectomy, short therapy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4 155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4 %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7349003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070B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200"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Otitis media &amp; uri, age 0-17, w/o cc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3 834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+mn-lt"/>
                        </a:rPr>
                        <a:t>4 %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476181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140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200"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dirty="0" err="1">
                          <a:effectLst/>
                          <a:latin typeface="+mn-lt"/>
                        </a:rPr>
                        <a:t>Angina</a:t>
                      </a:r>
                      <a:r>
                        <a:rPr lang="fi-FI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fi-FI" sz="1400" dirty="0" err="1">
                          <a:effectLst/>
                          <a:latin typeface="+mn-lt"/>
                        </a:rPr>
                        <a:t>pectoris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3 828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4 %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159568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371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200"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Cesarean section w/o cc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3 736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3 %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4489440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87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200"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dirty="0" err="1">
                          <a:effectLst/>
                          <a:latin typeface="+mn-lt"/>
                        </a:rPr>
                        <a:t>Pulmonary</a:t>
                      </a:r>
                      <a:r>
                        <a:rPr lang="fi-FI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fi-FI" sz="1400" dirty="0" err="1">
                          <a:effectLst/>
                          <a:latin typeface="+mn-lt"/>
                        </a:rPr>
                        <a:t>edema</a:t>
                      </a:r>
                      <a:r>
                        <a:rPr lang="fi-FI" sz="1400" dirty="0">
                          <a:effectLst/>
                          <a:latin typeface="+mn-lt"/>
                        </a:rPr>
                        <a:t> &amp; </a:t>
                      </a:r>
                      <a:r>
                        <a:rPr lang="fi-FI" sz="1400" dirty="0" err="1">
                          <a:effectLst/>
                          <a:latin typeface="+mn-lt"/>
                        </a:rPr>
                        <a:t>respiratory</a:t>
                      </a:r>
                      <a:r>
                        <a:rPr lang="fi-FI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fi-FI" sz="1400" dirty="0" err="1">
                          <a:effectLst/>
                          <a:latin typeface="+mn-lt"/>
                        </a:rPr>
                        <a:t>failure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3 427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3 %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6920954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90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200"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Simple pneumonia &amp; pleurisy, age &gt; 17 w/o cc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3 361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3 %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1760976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60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200"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Operations on tonsils or adenois, short therapy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2 805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3 %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2910356"/>
                  </a:ext>
                </a:extLst>
              </a:tr>
              <a:tr h="18288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Other DRGs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66 276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+mn-lt"/>
                        </a:rPr>
                        <a:t>61 %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27079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Total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endParaRPr lang="fi-FI" sz="140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108 778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+mn-lt"/>
                        </a:rPr>
                        <a:t>100 %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8182928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88668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435813" y="2204864"/>
            <a:ext cx="1456667" cy="2304256"/>
            <a:chOff x="6804248" y="2204864"/>
            <a:chExt cx="1591845" cy="3600400"/>
          </a:xfrm>
        </p:grpSpPr>
        <p:sp>
          <p:nvSpPr>
            <p:cNvPr id="6" name="Right Brace 5"/>
            <p:cNvSpPr/>
            <p:nvPr/>
          </p:nvSpPr>
          <p:spPr>
            <a:xfrm>
              <a:off x="6804248" y="2204864"/>
              <a:ext cx="648072" cy="3600400"/>
            </a:xfrm>
            <a:prstGeom prst="rightBrace">
              <a:avLst/>
            </a:prstGeom>
            <a:ln w="28575"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" name="Oval 7"/>
            <p:cNvSpPr/>
            <p:nvPr/>
          </p:nvSpPr>
          <p:spPr>
            <a:xfrm>
              <a:off x="7452320" y="3717033"/>
              <a:ext cx="943773" cy="576064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smtClean="0"/>
                <a:t>39%</a:t>
              </a:r>
              <a:endParaRPr lang="fi-FI" dirty="0"/>
            </a:p>
          </p:txBody>
        </p:sp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311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TOP 10 DRGs (pilot hospitals)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50687" y="1417638"/>
            <a:ext cx="3257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err="1"/>
              <a:t>High</a:t>
            </a:r>
            <a:r>
              <a:rPr lang="fi-FI" dirty="0"/>
              <a:t> </a:t>
            </a:r>
            <a:r>
              <a:rPr lang="fi-FI" dirty="0" err="1"/>
              <a:t>Medical</a:t>
            </a:r>
            <a:r>
              <a:rPr lang="fi-FI" dirty="0"/>
              <a:t> Technology Centre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700400"/>
              </p:ext>
            </p:extLst>
          </p:nvPr>
        </p:nvGraphicFramePr>
        <p:xfrm>
          <a:off x="4839871" y="2182601"/>
          <a:ext cx="3846929" cy="333416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668233">
                  <a:extLst>
                    <a:ext uri="{9D8B030D-6E8A-4147-A177-3AD203B41FA5}">
                      <a16:colId xmlns:a16="http://schemas.microsoft.com/office/drawing/2014/main" val="945485919"/>
                    </a:ext>
                  </a:extLst>
                </a:gridCol>
                <a:gridCol w="2202318">
                  <a:extLst>
                    <a:ext uri="{9D8B030D-6E8A-4147-A177-3AD203B41FA5}">
                      <a16:colId xmlns:a16="http://schemas.microsoft.com/office/drawing/2014/main" val="3918009624"/>
                    </a:ext>
                  </a:extLst>
                </a:gridCol>
                <a:gridCol w="461978">
                  <a:extLst>
                    <a:ext uri="{9D8B030D-6E8A-4147-A177-3AD203B41FA5}">
                      <a16:colId xmlns:a16="http://schemas.microsoft.com/office/drawing/2014/main" val="3105833358"/>
                    </a:ext>
                  </a:extLst>
                </a:gridCol>
                <a:gridCol w="514400">
                  <a:extLst>
                    <a:ext uri="{9D8B030D-6E8A-4147-A177-3AD203B41FA5}">
                      <a16:colId xmlns:a16="http://schemas.microsoft.com/office/drawing/2014/main" val="2336903200"/>
                    </a:ext>
                  </a:extLst>
                </a:gridCol>
              </a:tblGrid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EST_DRG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 dirty="0" err="1">
                          <a:effectLst/>
                        </a:rPr>
                        <a:t>EST_DRG_name</a:t>
                      </a:r>
                      <a:endParaRPr lang="fi-FI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# of cases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% of total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1539600070"/>
                  </a:ext>
                </a:extLst>
              </a:tr>
              <a:tr h="2048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127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Heart failure &amp; shock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6 968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6 %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4284275719"/>
                  </a:ext>
                </a:extLst>
              </a:tr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470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Ungorupable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5 369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098582135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373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Vaginal delivery w/o complicating diagnoses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5 019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458506787"/>
                  </a:ext>
                </a:extLst>
              </a:tr>
              <a:tr h="45588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039Q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>
                          <a:effectLst/>
                        </a:rPr>
                        <a:t>Unilateral lens procedures with or without vitrectomy, short therapy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4 155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143721439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070B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u="none" strike="noStrike">
                          <a:effectLst/>
                        </a:rPr>
                        <a:t>Otitis media &amp; uri, age 0-17, w/o cc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3 834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 dirty="0">
                          <a:effectLst/>
                        </a:rPr>
                        <a:t>4 %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403232016"/>
                  </a:ext>
                </a:extLst>
              </a:tr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140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Angina pectoris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3 828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18361148"/>
                  </a:ext>
                </a:extLst>
              </a:tr>
              <a:tr h="2048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371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Cesarean section w/o cc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3 736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710956684"/>
                  </a:ext>
                </a:extLst>
              </a:tr>
              <a:tr h="21352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87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 dirty="0" err="1">
                          <a:effectLst/>
                        </a:rPr>
                        <a:t>Pulmonary</a:t>
                      </a:r>
                      <a:r>
                        <a:rPr lang="fi-FI" sz="1050" u="none" strike="noStrike" dirty="0">
                          <a:effectLst/>
                        </a:rPr>
                        <a:t> </a:t>
                      </a:r>
                      <a:r>
                        <a:rPr lang="fi-FI" sz="1050" u="none" strike="noStrike" dirty="0" err="1">
                          <a:effectLst/>
                        </a:rPr>
                        <a:t>edema</a:t>
                      </a:r>
                      <a:r>
                        <a:rPr lang="fi-FI" sz="1050" u="none" strike="noStrike" dirty="0">
                          <a:effectLst/>
                        </a:rPr>
                        <a:t> &amp; </a:t>
                      </a:r>
                      <a:r>
                        <a:rPr lang="fi-FI" sz="1050" u="none" strike="noStrike" dirty="0" err="1">
                          <a:effectLst/>
                        </a:rPr>
                        <a:t>respiratory</a:t>
                      </a:r>
                      <a:r>
                        <a:rPr lang="fi-FI" sz="1050" u="none" strike="noStrike" dirty="0">
                          <a:effectLst/>
                        </a:rPr>
                        <a:t> </a:t>
                      </a:r>
                      <a:r>
                        <a:rPr lang="fi-FI" sz="1050" u="none" strike="noStrike" dirty="0" err="1">
                          <a:effectLst/>
                        </a:rPr>
                        <a:t>failure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3 427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219532383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90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Simple pneumonia &amp; pleurisy, age &gt; 17 w/o cc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3 361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1987980708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 dirty="0" smtClean="0">
                          <a:effectLst/>
                        </a:rPr>
                        <a:t>60</a:t>
                      </a:r>
                      <a:endParaRPr lang="fi-FI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>
                          <a:effectLst/>
                        </a:rPr>
                        <a:t>Operations on tonsils or adenois, short therapy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 dirty="0">
                          <a:effectLst/>
                        </a:rPr>
                        <a:t>2 805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550199939"/>
                  </a:ext>
                </a:extLst>
              </a:tr>
              <a:tr h="79970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Other DRGs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b="1" u="none" strike="noStrike" dirty="0">
                          <a:effectLst/>
                        </a:rPr>
                        <a:t>66 276</a:t>
                      </a:r>
                      <a:endParaRPr lang="fi-FI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b="1" u="none" strike="noStrike" dirty="0">
                          <a:effectLst/>
                        </a:rPr>
                        <a:t>61 %</a:t>
                      </a:r>
                      <a:endParaRPr lang="fi-FI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140927122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924591" y="1418004"/>
            <a:ext cx="3257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providers</a:t>
            </a:r>
            <a:endParaRPr lang="fi-FI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932334"/>
              </p:ext>
            </p:extLst>
          </p:nvPr>
        </p:nvGraphicFramePr>
        <p:xfrm>
          <a:off x="202388" y="2157021"/>
          <a:ext cx="4441619" cy="3359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5148">
                  <a:extLst>
                    <a:ext uri="{9D8B030D-6E8A-4147-A177-3AD203B41FA5}">
                      <a16:colId xmlns:a16="http://schemas.microsoft.com/office/drawing/2014/main" val="3371009785"/>
                    </a:ext>
                  </a:extLst>
                </a:gridCol>
                <a:gridCol w="2968360">
                  <a:extLst>
                    <a:ext uri="{9D8B030D-6E8A-4147-A177-3AD203B41FA5}">
                      <a16:colId xmlns:a16="http://schemas.microsoft.com/office/drawing/2014/main" val="4122285474"/>
                    </a:ext>
                  </a:extLst>
                </a:gridCol>
                <a:gridCol w="549177">
                  <a:extLst>
                    <a:ext uri="{9D8B030D-6E8A-4147-A177-3AD203B41FA5}">
                      <a16:colId xmlns:a16="http://schemas.microsoft.com/office/drawing/2014/main" val="3018214084"/>
                    </a:ext>
                  </a:extLst>
                </a:gridCol>
                <a:gridCol w="458934">
                  <a:extLst>
                    <a:ext uri="{9D8B030D-6E8A-4147-A177-3AD203B41FA5}">
                      <a16:colId xmlns:a16="http://schemas.microsoft.com/office/drawing/2014/main" val="1400337444"/>
                    </a:ext>
                  </a:extLst>
                </a:gridCol>
              </a:tblGrid>
              <a:tr h="3742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EST_DRG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EST_DRG_name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# of cases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% of cases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1194898"/>
                  </a:ext>
                </a:extLst>
              </a:tr>
              <a:tr h="2126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b="1">
                          <a:effectLst/>
                        </a:rPr>
                        <a:t>127</a:t>
                      </a:r>
                      <a:endParaRPr lang="fi-FI" sz="10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b="1" dirty="0" err="1">
                          <a:effectLst/>
                        </a:rPr>
                        <a:t>Heart</a:t>
                      </a:r>
                      <a:r>
                        <a:rPr lang="fi-FI" sz="1100" b="1" dirty="0">
                          <a:effectLst/>
                        </a:rPr>
                        <a:t> </a:t>
                      </a:r>
                      <a:r>
                        <a:rPr lang="fi-FI" sz="1100" b="1" dirty="0" err="1">
                          <a:effectLst/>
                        </a:rPr>
                        <a:t>failure</a:t>
                      </a:r>
                      <a:r>
                        <a:rPr lang="fi-FI" sz="1100" b="1" dirty="0">
                          <a:effectLst/>
                        </a:rPr>
                        <a:t> &amp; </a:t>
                      </a:r>
                      <a:r>
                        <a:rPr lang="fi-FI" sz="1100" b="1" dirty="0" err="1">
                          <a:effectLst/>
                        </a:rPr>
                        <a:t>shock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321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9 %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3495060"/>
                  </a:ext>
                </a:extLst>
              </a:tr>
              <a:tr h="2126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b="1">
                          <a:effectLst/>
                        </a:rPr>
                        <a:t>140</a:t>
                      </a:r>
                      <a:endParaRPr lang="fi-FI" sz="10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b="1" dirty="0" err="1">
                          <a:effectLst/>
                        </a:rPr>
                        <a:t>Angina</a:t>
                      </a:r>
                      <a:r>
                        <a:rPr lang="fi-FI" sz="1100" b="1" dirty="0">
                          <a:effectLst/>
                        </a:rPr>
                        <a:t> </a:t>
                      </a:r>
                      <a:r>
                        <a:rPr lang="fi-FI" sz="1100" b="1" dirty="0" err="1">
                          <a:effectLst/>
                        </a:rPr>
                        <a:t>pectoris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292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8 %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7434219"/>
                  </a:ext>
                </a:extLst>
              </a:tr>
              <a:tr h="2126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470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Ungorupable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233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7 %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9854513"/>
                  </a:ext>
                </a:extLst>
              </a:tr>
              <a:tr h="2126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b="1">
                          <a:effectLst/>
                        </a:rPr>
                        <a:t>070B</a:t>
                      </a:r>
                      <a:endParaRPr lang="fi-FI" sz="10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b="1" dirty="0" err="1">
                          <a:effectLst/>
                        </a:rPr>
                        <a:t>Otitis</a:t>
                      </a:r>
                      <a:r>
                        <a:rPr lang="fi-FI" sz="1100" b="1" dirty="0">
                          <a:effectLst/>
                        </a:rPr>
                        <a:t> media &amp; </a:t>
                      </a:r>
                      <a:r>
                        <a:rPr lang="fi-FI" sz="1100" b="1" dirty="0" err="1">
                          <a:effectLst/>
                        </a:rPr>
                        <a:t>uri</a:t>
                      </a:r>
                      <a:r>
                        <a:rPr lang="fi-FI" sz="1100" b="1" dirty="0">
                          <a:effectLst/>
                        </a:rPr>
                        <a:t>, </a:t>
                      </a:r>
                      <a:r>
                        <a:rPr lang="fi-FI" sz="1100" b="1" dirty="0" err="1">
                          <a:effectLst/>
                        </a:rPr>
                        <a:t>age</a:t>
                      </a:r>
                      <a:r>
                        <a:rPr lang="fi-FI" sz="1100" b="1" dirty="0">
                          <a:effectLst/>
                        </a:rPr>
                        <a:t> 0-17, w/o cc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186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5 %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8854180"/>
                  </a:ext>
                </a:extLst>
              </a:tr>
              <a:tr h="2126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b="1">
                          <a:effectLst/>
                        </a:rPr>
                        <a:t>87</a:t>
                      </a:r>
                      <a:endParaRPr lang="fi-FI" sz="10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b="1" dirty="0" err="1">
                          <a:effectLst/>
                        </a:rPr>
                        <a:t>Pulmonary</a:t>
                      </a:r>
                      <a:r>
                        <a:rPr lang="fi-FI" sz="1100" b="1" dirty="0">
                          <a:effectLst/>
                        </a:rPr>
                        <a:t> </a:t>
                      </a:r>
                      <a:r>
                        <a:rPr lang="fi-FI" sz="1100" b="1" dirty="0" err="1">
                          <a:effectLst/>
                        </a:rPr>
                        <a:t>edema</a:t>
                      </a:r>
                      <a:r>
                        <a:rPr lang="fi-FI" sz="1100" b="1" dirty="0">
                          <a:effectLst/>
                        </a:rPr>
                        <a:t> &amp; </a:t>
                      </a:r>
                      <a:r>
                        <a:rPr lang="fi-FI" sz="1100" b="1" dirty="0" err="1">
                          <a:effectLst/>
                        </a:rPr>
                        <a:t>respiratory</a:t>
                      </a:r>
                      <a:r>
                        <a:rPr lang="fi-FI" sz="1100" b="1" dirty="0">
                          <a:effectLst/>
                        </a:rPr>
                        <a:t> </a:t>
                      </a:r>
                      <a:r>
                        <a:rPr lang="fi-FI" sz="1100" b="1" dirty="0" err="1">
                          <a:effectLst/>
                        </a:rPr>
                        <a:t>failure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171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5 %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6531954"/>
                  </a:ext>
                </a:extLst>
              </a:tr>
              <a:tr h="3742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904O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Disease and disorder of the respiratory system, short therapy w/o significant procedure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117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4357804"/>
                  </a:ext>
                </a:extLst>
              </a:tr>
              <a:tr h="3742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913O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Disease or disorder of the female reproductive system, short therapy w/o significant procedure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93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781339"/>
                  </a:ext>
                </a:extLst>
              </a:tr>
              <a:tr h="3742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206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Disorders of liver except malig, cirr, alc hepa w/o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89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8209273"/>
                  </a:ext>
                </a:extLst>
              </a:tr>
              <a:tr h="2126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321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Kidney &amp; urinary tract infections age &gt; 17 w/o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87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462151"/>
                  </a:ext>
                </a:extLst>
              </a:tr>
              <a:tr h="3742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907O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Disease or disorder of the hepatobiliary system, short therapy w/o significant procedure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85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600896"/>
                  </a:ext>
                </a:extLst>
              </a:tr>
              <a:tr h="21264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Other DRGs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 b="1" dirty="0">
                          <a:effectLst/>
                        </a:rPr>
                        <a:t>1792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 b="1" dirty="0">
                          <a:effectLst/>
                        </a:rPr>
                        <a:t>52 %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0611283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488668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852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TOP 10 DRGs (pilot hospitals)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50687" y="1417638"/>
            <a:ext cx="396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Georgian Clinical and experimental scientific-research institute of surgery</a:t>
            </a:r>
            <a:endParaRPr lang="fi-FI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224583"/>
              </p:ext>
            </p:extLst>
          </p:nvPr>
        </p:nvGraphicFramePr>
        <p:xfrm>
          <a:off x="4839871" y="2182601"/>
          <a:ext cx="3846929" cy="333416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668233">
                  <a:extLst>
                    <a:ext uri="{9D8B030D-6E8A-4147-A177-3AD203B41FA5}">
                      <a16:colId xmlns:a16="http://schemas.microsoft.com/office/drawing/2014/main" val="945485919"/>
                    </a:ext>
                  </a:extLst>
                </a:gridCol>
                <a:gridCol w="2202318">
                  <a:extLst>
                    <a:ext uri="{9D8B030D-6E8A-4147-A177-3AD203B41FA5}">
                      <a16:colId xmlns:a16="http://schemas.microsoft.com/office/drawing/2014/main" val="3918009624"/>
                    </a:ext>
                  </a:extLst>
                </a:gridCol>
                <a:gridCol w="461978">
                  <a:extLst>
                    <a:ext uri="{9D8B030D-6E8A-4147-A177-3AD203B41FA5}">
                      <a16:colId xmlns:a16="http://schemas.microsoft.com/office/drawing/2014/main" val="3105833358"/>
                    </a:ext>
                  </a:extLst>
                </a:gridCol>
                <a:gridCol w="514400">
                  <a:extLst>
                    <a:ext uri="{9D8B030D-6E8A-4147-A177-3AD203B41FA5}">
                      <a16:colId xmlns:a16="http://schemas.microsoft.com/office/drawing/2014/main" val="2336903200"/>
                    </a:ext>
                  </a:extLst>
                </a:gridCol>
              </a:tblGrid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EST_DRG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 dirty="0" err="1">
                          <a:effectLst/>
                        </a:rPr>
                        <a:t>EST_DRG_name</a:t>
                      </a:r>
                      <a:endParaRPr lang="fi-FI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# of cases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% of total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1539600070"/>
                  </a:ext>
                </a:extLst>
              </a:tr>
              <a:tr h="2048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127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 dirty="0" err="1">
                          <a:effectLst/>
                        </a:rPr>
                        <a:t>Heart</a:t>
                      </a:r>
                      <a:r>
                        <a:rPr lang="fi-FI" sz="1050" u="none" strike="noStrike" dirty="0">
                          <a:effectLst/>
                        </a:rPr>
                        <a:t> </a:t>
                      </a:r>
                      <a:r>
                        <a:rPr lang="fi-FI" sz="1050" u="none" strike="noStrike" dirty="0" err="1">
                          <a:effectLst/>
                        </a:rPr>
                        <a:t>failure</a:t>
                      </a:r>
                      <a:r>
                        <a:rPr lang="fi-FI" sz="1050" u="none" strike="noStrike" dirty="0">
                          <a:effectLst/>
                        </a:rPr>
                        <a:t> &amp; </a:t>
                      </a:r>
                      <a:r>
                        <a:rPr lang="fi-FI" sz="1050" u="none" strike="noStrike" dirty="0" err="1">
                          <a:effectLst/>
                        </a:rPr>
                        <a:t>shock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6 968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6 %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4284275719"/>
                  </a:ext>
                </a:extLst>
              </a:tr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470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Ungorupable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5 369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098582135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373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Vaginal delivery w/o complicating diagnoses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5 019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458506787"/>
                  </a:ext>
                </a:extLst>
              </a:tr>
              <a:tr h="45588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039Q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>
                          <a:effectLst/>
                        </a:rPr>
                        <a:t>Unilateral lens procedures with or without vitrectomy, short therapy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4 155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143721439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070B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u="none" strike="noStrike">
                          <a:effectLst/>
                        </a:rPr>
                        <a:t>Otitis media &amp; uri, age 0-17, w/o cc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3 834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 dirty="0">
                          <a:effectLst/>
                        </a:rPr>
                        <a:t>4 %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403232016"/>
                  </a:ext>
                </a:extLst>
              </a:tr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140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Angina pectoris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3 828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18361148"/>
                  </a:ext>
                </a:extLst>
              </a:tr>
              <a:tr h="2048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371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Cesarean section w/o cc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3 736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710956684"/>
                  </a:ext>
                </a:extLst>
              </a:tr>
              <a:tr h="21352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87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 dirty="0" err="1">
                          <a:effectLst/>
                        </a:rPr>
                        <a:t>Pulmonary</a:t>
                      </a:r>
                      <a:r>
                        <a:rPr lang="fi-FI" sz="1050" u="none" strike="noStrike" dirty="0">
                          <a:effectLst/>
                        </a:rPr>
                        <a:t> </a:t>
                      </a:r>
                      <a:r>
                        <a:rPr lang="fi-FI" sz="1050" u="none" strike="noStrike" dirty="0" err="1">
                          <a:effectLst/>
                        </a:rPr>
                        <a:t>edema</a:t>
                      </a:r>
                      <a:r>
                        <a:rPr lang="fi-FI" sz="1050" u="none" strike="noStrike" dirty="0">
                          <a:effectLst/>
                        </a:rPr>
                        <a:t> &amp; </a:t>
                      </a:r>
                      <a:r>
                        <a:rPr lang="fi-FI" sz="1050" u="none" strike="noStrike" dirty="0" err="1">
                          <a:effectLst/>
                        </a:rPr>
                        <a:t>respiratory</a:t>
                      </a:r>
                      <a:r>
                        <a:rPr lang="fi-FI" sz="1050" u="none" strike="noStrike" dirty="0">
                          <a:effectLst/>
                        </a:rPr>
                        <a:t> </a:t>
                      </a:r>
                      <a:r>
                        <a:rPr lang="fi-FI" sz="1050" u="none" strike="noStrike" dirty="0" err="1">
                          <a:effectLst/>
                        </a:rPr>
                        <a:t>failure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3 427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219532383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90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Simple pneumonia &amp; pleurisy, age &gt; 17 w/o cc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3 361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1987980708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60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>
                          <a:effectLst/>
                        </a:rPr>
                        <a:t>Operations on tonsils or adenois, short therapy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 dirty="0">
                          <a:effectLst/>
                        </a:rPr>
                        <a:t>2 805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550199939"/>
                  </a:ext>
                </a:extLst>
              </a:tr>
              <a:tr h="79970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Other DRGs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b="1" u="none" strike="noStrike" dirty="0">
                          <a:effectLst/>
                        </a:rPr>
                        <a:t>66 276</a:t>
                      </a:r>
                      <a:endParaRPr lang="fi-FI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b="1" u="none" strike="noStrike" dirty="0">
                          <a:effectLst/>
                        </a:rPr>
                        <a:t>61 %</a:t>
                      </a:r>
                      <a:endParaRPr lang="fi-FI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140927122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924591" y="1418004"/>
            <a:ext cx="3257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providers</a:t>
            </a:r>
            <a:endParaRPr lang="fi-FI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385570"/>
              </p:ext>
            </p:extLst>
          </p:nvPr>
        </p:nvGraphicFramePr>
        <p:xfrm>
          <a:off x="179513" y="2182601"/>
          <a:ext cx="4403778" cy="3322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957">
                  <a:extLst>
                    <a:ext uri="{9D8B030D-6E8A-4147-A177-3AD203B41FA5}">
                      <a16:colId xmlns:a16="http://schemas.microsoft.com/office/drawing/2014/main" val="3989624027"/>
                    </a:ext>
                  </a:extLst>
                </a:gridCol>
                <a:gridCol w="2462297">
                  <a:extLst>
                    <a:ext uri="{9D8B030D-6E8A-4147-A177-3AD203B41FA5}">
                      <a16:colId xmlns:a16="http://schemas.microsoft.com/office/drawing/2014/main" val="2888376853"/>
                    </a:ext>
                  </a:extLst>
                </a:gridCol>
                <a:gridCol w="507111">
                  <a:extLst>
                    <a:ext uri="{9D8B030D-6E8A-4147-A177-3AD203B41FA5}">
                      <a16:colId xmlns:a16="http://schemas.microsoft.com/office/drawing/2014/main" val="1597263658"/>
                    </a:ext>
                  </a:extLst>
                </a:gridCol>
                <a:gridCol w="685413">
                  <a:extLst>
                    <a:ext uri="{9D8B030D-6E8A-4147-A177-3AD203B41FA5}">
                      <a16:colId xmlns:a16="http://schemas.microsoft.com/office/drawing/2014/main" val="53003967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EST_DRG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EST_DRG_name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# of cases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% of cases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83899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b="1">
                          <a:effectLst/>
                        </a:rPr>
                        <a:t>127</a:t>
                      </a:r>
                      <a:endParaRPr lang="fi-FI" sz="10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b="1" dirty="0" err="1">
                          <a:effectLst/>
                        </a:rPr>
                        <a:t>Heart</a:t>
                      </a:r>
                      <a:r>
                        <a:rPr lang="fi-FI" sz="1100" b="1" dirty="0">
                          <a:effectLst/>
                        </a:rPr>
                        <a:t> </a:t>
                      </a:r>
                      <a:r>
                        <a:rPr lang="fi-FI" sz="1100" b="1" dirty="0" err="1">
                          <a:effectLst/>
                        </a:rPr>
                        <a:t>failure</a:t>
                      </a:r>
                      <a:r>
                        <a:rPr lang="fi-FI" sz="1100" b="1" dirty="0">
                          <a:effectLst/>
                        </a:rPr>
                        <a:t> &amp; </a:t>
                      </a:r>
                      <a:r>
                        <a:rPr lang="fi-FI" sz="1100" b="1" dirty="0" err="1">
                          <a:effectLst/>
                        </a:rPr>
                        <a:t>shock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811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25 %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1486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b="1">
                          <a:effectLst/>
                        </a:rPr>
                        <a:t>87</a:t>
                      </a:r>
                      <a:endParaRPr lang="fi-FI" sz="10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b="1" dirty="0" err="1">
                          <a:effectLst/>
                        </a:rPr>
                        <a:t>Pulmonary</a:t>
                      </a:r>
                      <a:r>
                        <a:rPr lang="fi-FI" sz="1100" b="1" dirty="0">
                          <a:effectLst/>
                        </a:rPr>
                        <a:t> </a:t>
                      </a:r>
                      <a:r>
                        <a:rPr lang="fi-FI" sz="1100" b="1" dirty="0" err="1">
                          <a:effectLst/>
                        </a:rPr>
                        <a:t>edema</a:t>
                      </a:r>
                      <a:r>
                        <a:rPr lang="fi-FI" sz="1100" b="1" dirty="0">
                          <a:effectLst/>
                        </a:rPr>
                        <a:t> &amp; </a:t>
                      </a:r>
                      <a:r>
                        <a:rPr lang="fi-FI" sz="1100" b="1" dirty="0" err="1">
                          <a:effectLst/>
                        </a:rPr>
                        <a:t>respiratory</a:t>
                      </a:r>
                      <a:r>
                        <a:rPr lang="fi-FI" sz="1100" b="1" dirty="0">
                          <a:effectLst/>
                        </a:rPr>
                        <a:t> </a:t>
                      </a:r>
                      <a:r>
                        <a:rPr lang="fi-FI" sz="1100" b="1" dirty="0" err="1">
                          <a:effectLst/>
                        </a:rPr>
                        <a:t>failure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270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8 %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58453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470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Ungorupable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248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8 %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41751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b="1">
                          <a:effectLst/>
                        </a:rPr>
                        <a:t>140</a:t>
                      </a:r>
                      <a:endParaRPr lang="fi-FI" sz="10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b="1" dirty="0" err="1">
                          <a:effectLst/>
                        </a:rPr>
                        <a:t>Angina</a:t>
                      </a:r>
                      <a:r>
                        <a:rPr lang="fi-FI" sz="1100" b="1" dirty="0">
                          <a:effectLst/>
                        </a:rPr>
                        <a:t> </a:t>
                      </a:r>
                      <a:r>
                        <a:rPr lang="fi-FI" sz="1100" b="1" dirty="0" err="1">
                          <a:effectLst/>
                        </a:rPr>
                        <a:t>pectoris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146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5 %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88917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395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Red blood cell disorders &gt; 17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120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4 %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91360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494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Endoscopic or laparoscopic cholecystectomi w/o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94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60305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175N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Uncomplicated peptic ulcer or GI-haemorrhage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75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18962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906O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Disease or disorder of the digestive system, short therapy w/o significant procedure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61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93752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450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Poisoning &amp; toxic effects of drugs, age &gt; 17 w/o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59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1293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162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Inguinal &amp; femoral hernia procedures, age &gt; 17 w/o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54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1741927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Other DRGs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 b="1" dirty="0">
                          <a:effectLst/>
                        </a:rPr>
                        <a:t>1265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 b="1" dirty="0">
                          <a:effectLst/>
                        </a:rPr>
                        <a:t>39 %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8775515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488668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45513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TOP 10 DRGs (pilot hospitals)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51520" y="1417638"/>
            <a:ext cx="4392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Ltd. Acad. G. </a:t>
            </a:r>
            <a:r>
              <a:rPr lang="en-US" dirty="0" err="1"/>
              <a:t>Tskhakaia's</a:t>
            </a:r>
            <a:r>
              <a:rPr lang="en-US" dirty="0"/>
              <a:t> National Center for Interventional Medicine of West </a:t>
            </a:r>
            <a:r>
              <a:rPr lang="en-US" dirty="0" smtClean="0"/>
              <a:t>Georgia</a:t>
            </a:r>
            <a:endParaRPr lang="fi-FI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224583"/>
              </p:ext>
            </p:extLst>
          </p:nvPr>
        </p:nvGraphicFramePr>
        <p:xfrm>
          <a:off x="4839871" y="2182601"/>
          <a:ext cx="3846929" cy="333416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668233">
                  <a:extLst>
                    <a:ext uri="{9D8B030D-6E8A-4147-A177-3AD203B41FA5}">
                      <a16:colId xmlns:a16="http://schemas.microsoft.com/office/drawing/2014/main" val="945485919"/>
                    </a:ext>
                  </a:extLst>
                </a:gridCol>
                <a:gridCol w="2202318">
                  <a:extLst>
                    <a:ext uri="{9D8B030D-6E8A-4147-A177-3AD203B41FA5}">
                      <a16:colId xmlns:a16="http://schemas.microsoft.com/office/drawing/2014/main" val="3918009624"/>
                    </a:ext>
                  </a:extLst>
                </a:gridCol>
                <a:gridCol w="461978">
                  <a:extLst>
                    <a:ext uri="{9D8B030D-6E8A-4147-A177-3AD203B41FA5}">
                      <a16:colId xmlns:a16="http://schemas.microsoft.com/office/drawing/2014/main" val="3105833358"/>
                    </a:ext>
                  </a:extLst>
                </a:gridCol>
                <a:gridCol w="514400">
                  <a:extLst>
                    <a:ext uri="{9D8B030D-6E8A-4147-A177-3AD203B41FA5}">
                      <a16:colId xmlns:a16="http://schemas.microsoft.com/office/drawing/2014/main" val="2336903200"/>
                    </a:ext>
                  </a:extLst>
                </a:gridCol>
              </a:tblGrid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EST_DRG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 dirty="0" err="1">
                          <a:effectLst/>
                        </a:rPr>
                        <a:t>EST_DRG_name</a:t>
                      </a:r>
                      <a:endParaRPr lang="fi-FI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# of cases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% of total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1539600070"/>
                  </a:ext>
                </a:extLst>
              </a:tr>
              <a:tr h="2048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127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Heart failure &amp; shock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6 968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6 %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4284275719"/>
                  </a:ext>
                </a:extLst>
              </a:tr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470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Ungorupable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5 369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098582135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373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Vaginal delivery w/o complicating diagnoses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5 019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458506787"/>
                  </a:ext>
                </a:extLst>
              </a:tr>
              <a:tr h="45588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039Q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 dirty="0">
                          <a:effectLst/>
                        </a:rPr>
                        <a:t>Unilateral lens procedures with or without vitrectomy, short therapy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4 155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143721439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070B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u="none" strike="noStrike">
                          <a:effectLst/>
                        </a:rPr>
                        <a:t>Otitis media &amp; uri, age 0-17, w/o cc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3 834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 dirty="0">
                          <a:effectLst/>
                        </a:rPr>
                        <a:t>4 %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403232016"/>
                  </a:ext>
                </a:extLst>
              </a:tr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140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Angina pectoris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3 828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18361148"/>
                  </a:ext>
                </a:extLst>
              </a:tr>
              <a:tr h="2048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371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Cesarean section w/o cc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3 736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710956684"/>
                  </a:ext>
                </a:extLst>
              </a:tr>
              <a:tr h="21352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87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 dirty="0" err="1">
                          <a:effectLst/>
                        </a:rPr>
                        <a:t>Pulmonary</a:t>
                      </a:r>
                      <a:r>
                        <a:rPr lang="fi-FI" sz="1050" u="none" strike="noStrike" dirty="0">
                          <a:effectLst/>
                        </a:rPr>
                        <a:t> </a:t>
                      </a:r>
                      <a:r>
                        <a:rPr lang="fi-FI" sz="1050" u="none" strike="noStrike" dirty="0" err="1">
                          <a:effectLst/>
                        </a:rPr>
                        <a:t>edema</a:t>
                      </a:r>
                      <a:r>
                        <a:rPr lang="fi-FI" sz="1050" u="none" strike="noStrike" dirty="0">
                          <a:effectLst/>
                        </a:rPr>
                        <a:t> &amp; </a:t>
                      </a:r>
                      <a:r>
                        <a:rPr lang="fi-FI" sz="1050" u="none" strike="noStrike" dirty="0" err="1">
                          <a:effectLst/>
                        </a:rPr>
                        <a:t>respiratory</a:t>
                      </a:r>
                      <a:r>
                        <a:rPr lang="fi-FI" sz="1050" u="none" strike="noStrike" dirty="0">
                          <a:effectLst/>
                        </a:rPr>
                        <a:t> </a:t>
                      </a:r>
                      <a:r>
                        <a:rPr lang="fi-FI" sz="1050" u="none" strike="noStrike" dirty="0" err="1">
                          <a:effectLst/>
                        </a:rPr>
                        <a:t>failure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3 427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219532383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90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Simple pneumonia &amp; pleurisy, age &gt; 17 w/o cc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3 361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1987980708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60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>
                          <a:effectLst/>
                        </a:rPr>
                        <a:t>Operations on tonsils or adenois, short therapy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 dirty="0">
                          <a:effectLst/>
                        </a:rPr>
                        <a:t>2 805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550199939"/>
                  </a:ext>
                </a:extLst>
              </a:tr>
              <a:tr h="79970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Other DRGs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b="1" u="none" strike="noStrike" dirty="0">
                          <a:effectLst/>
                        </a:rPr>
                        <a:t>66 276</a:t>
                      </a:r>
                      <a:endParaRPr lang="fi-FI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b="1" u="none" strike="noStrike" dirty="0">
                          <a:effectLst/>
                        </a:rPr>
                        <a:t>61 %</a:t>
                      </a:r>
                      <a:endParaRPr lang="fi-FI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140927122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924591" y="1418004"/>
            <a:ext cx="3257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providers</a:t>
            </a:r>
            <a:endParaRPr lang="fi-FI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143593"/>
              </p:ext>
            </p:extLst>
          </p:nvPr>
        </p:nvGraphicFramePr>
        <p:xfrm>
          <a:off x="251520" y="2182601"/>
          <a:ext cx="4392488" cy="33341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4640">
                  <a:extLst>
                    <a:ext uri="{9D8B030D-6E8A-4147-A177-3AD203B41FA5}">
                      <a16:colId xmlns:a16="http://schemas.microsoft.com/office/drawing/2014/main" val="3306606608"/>
                    </a:ext>
                  </a:extLst>
                </a:gridCol>
                <a:gridCol w="2362215">
                  <a:extLst>
                    <a:ext uri="{9D8B030D-6E8A-4147-A177-3AD203B41FA5}">
                      <a16:colId xmlns:a16="http://schemas.microsoft.com/office/drawing/2014/main" val="3194781212"/>
                    </a:ext>
                  </a:extLst>
                </a:gridCol>
                <a:gridCol w="565867">
                  <a:extLst>
                    <a:ext uri="{9D8B030D-6E8A-4147-A177-3AD203B41FA5}">
                      <a16:colId xmlns:a16="http://schemas.microsoft.com/office/drawing/2014/main" val="2980156321"/>
                    </a:ext>
                  </a:extLst>
                </a:gridCol>
                <a:gridCol w="699766">
                  <a:extLst>
                    <a:ext uri="{9D8B030D-6E8A-4147-A177-3AD203B41FA5}">
                      <a16:colId xmlns:a16="http://schemas.microsoft.com/office/drawing/2014/main" val="3605576431"/>
                    </a:ext>
                  </a:extLst>
                </a:gridCol>
              </a:tblGrid>
              <a:tr h="3518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EST_DRG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dirty="0" err="1">
                          <a:effectLst/>
                        </a:rPr>
                        <a:t>EST_DRG_name</a:t>
                      </a:r>
                      <a:endParaRPr lang="fi-FI" sz="10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# of cases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% of cases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1025530"/>
                  </a:ext>
                </a:extLst>
              </a:tr>
              <a:tr h="1998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b="1">
                          <a:effectLst/>
                        </a:rPr>
                        <a:t>070B</a:t>
                      </a:r>
                      <a:endParaRPr lang="fi-FI" sz="10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b="1" dirty="0" err="1">
                          <a:effectLst/>
                        </a:rPr>
                        <a:t>Otitis</a:t>
                      </a:r>
                      <a:r>
                        <a:rPr lang="fi-FI" sz="1100" b="1" dirty="0">
                          <a:effectLst/>
                        </a:rPr>
                        <a:t> media &amp; </a:t>
                      </a:r>
                      <a:r>
                        <a:rPr lang="fi-FI" sz="1100" b="1" dirty="0" err="1">
                          <a:effectLst/>
                        </a:rPr>
                        <a:t>uri</a:t>
                      </a:r>
                      <a:r>
                        <a:rPr lang="fi-FI" sz="1100" b="1" dirty="0">
                          <a:effectLst/>
                        </a:rPr>
                        <a:t>, </a:t>
                      </a:r>
                      <a:r>
                        <a:rPr lang="fi-FI" sz="1100" b="1" dirty="0" err="1">
                          <a:effectLst/>
                        </a:rPr>
                        <a:t>age</a:t>
                      </a:r>
                      <a:r>
                        <a:rPr lang="fi-FI" sz="1100" b="1" dirty="0">
                          <a:effectLst/>
                        </a:rPr>
                        <a:t> 0-17, w/o cc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260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10 %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8093527"/>
                  </a:ext>
                </a:extLst>
              </a:tr>
              <a:tr h="1998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470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Ungorupable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194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7 %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104132"/>
                  </a:ext>
                </a:extLst>
              </a:tr>
              <a:tr h="1998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098B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Bronchitis &amp; asthma, age 0-17, w/o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184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7 %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3038729"/>
                  </a:ext>
                </a:extLst>
              </a:tr>
              <a:tr h="1998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b="1">
                          <a:effectLst/>
                        </a:rPr>
                        <a:t>140</a:t>
                      </a:r>
                      <a:endParaRPr lang="fi-FI" sz="10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b="1" dirty="0" err="1">
                          <a:effectLst/>
                        </a:rPr>
                        <a:t>Angina</a:t>
                      </a:r>
                      <a:r>
                        <a:rPr lang="fi-FI" sz="1100" b="1" dirty="0">
                          <a:effectLst/>
                        </a:rPr>
                        <a:t> </a:t>
                      </a:r>
                      <a:r>
                        <a:rPr lang="fi-FI" sz="1100" b="1" dirty="0" err="1">
                          <a:effectLst/>
                        </a:rPr>
                        <a:t>pectoris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94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2196340"/>
                  </a:ext>
                </a:extLst>
              </a:tr>
              <a:tr h="1998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112E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PCI w myocardial infarction, w/o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93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3030717"/>
                  </a:ext>
                </a:extLst>
              </a:tr>
              <a:tr h="1998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371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Cesarean section w/o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93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4150565"/>
                  </a:ext>
                </a:extLst>
              </a:tr>
              <a:tr h="3518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b="1">
                          <a:effectLst/>
                        </a:rPr>
                        <a:t>373</a:t>
                      </a:r>
                      <a:endParaRPr lang="fi-FI" sz="10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Vaginal delivery w/o complicating diagnoses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81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7487279"/>
                  </a:ext>
                </a:extLst>
              </a:tr>
              <a:tr h="3518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422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Viral illness &amp; fever of unknown origin age 0-17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72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0251375"/>
                  </a:ext>
                </a:extLst>
              </a:tr>
              <a:tr h="3518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390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Neonate, birthweight 2500 g or more, with other significant problem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61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9094850"/>
                  </a:ext>
                </a:extLst>
              </a:tr>
              <a:tr h="5277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122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Other circulatory disorders with </a:t>
                      </a:r>
                      <a:r>
                        <a:rPr lang="en-US" sz="1100" dirty="0" err="1">
                          <a:effectLst/>
                        </a:rPr>
                        <a:t>ami</a:t>
                      </a:r>
                      <a:r>
                        <a:rPr lang="en-US" sz="1100" dirty="0">
                          <a:effectLst/>
                        </a:rPr>
                        <a:t> without cardiovascular complications, alive at 4th day of care</a:t>
                      </a:r>
                      <a:endParaRPr lang="fi-FI" sz="10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52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7954985"/>
                  </a:ext>
                </a:extLst>
              </a:tr>
              <a:tr h="19989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Other DRGs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 b="1" dirty="0">
                          <a:effectLst/>
                        </a:rPr>
                        <a:t>1511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 b="1" dirty="0">
                          <a:effectLst/>
                        </a:rPr>
                        <a:t>56 %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509757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0" y="6488668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6337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TOP 10 DRGs (pilot hospitals)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51520" y="1417638"/>
            <a:ext cx="4392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Tbilisi State Medical University</a:t>
            </a:r>
            <a:endParaRPr lang="fi-FI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224583"/>
              </p:ext>
            </p:extLst>
          </p:nvPr>
        </p:nvGraphicFramePr>
        <p:xfrm>
          <a:off x="4839871" y="2182601"/>
          <a:ext cx="3846929" cy="333416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668233">
                  <a:extLst>
                    <a:ext uri="{9D8B030D-6E8A-4147-A177-3AD203B41FA5}">
                      <a16:colId xmlns:a16="http://schemas.microsoft.com/office/drawing/2014/main" val="945485919"/>
                    </a:ext>
                  </a:extLst>
                </a:gridCol>
                <a:gridCol w="2202318">
                  <a:extLst>
                    <a:ext uri="{9D8B030D-6E8A-4147-A177-3AD203B41FA5}">
                      <a16:colId xmlns:a16="http://schemas.microsoft.com/office/drawing/2014/main" val="3918009624"/>
                    </a:ext>
                  </a:extLst>
                </a:gridCol>
                <a:gridCol w="461978">
                  <a:extLst>
                    <a:ext uri="{9D8B030D-6E8A-4147-A177-3AD203B41FA5}">
                      <a16:colId xmlns:a16="http://schemas.microsoft.com/office/drawing/2014/main" val="3105833358"/>
                    </a:ext>
                  </a:extLst>
                </a:gridCol>
                <a:gridCol w="514400">
                  <a:extLst>
                    <a:ext uri="{9D8B030D-6E8A-4147-A177-3AD203B41FA5}">
                      <a16:colId xmlns:a16="http://schemas.microsoft.com/office/drawing/2014/main" val="2336903200"/>
                    </a:ext>
                  </a:extLst>
                </a:gridCol>
              </a:tblGrid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EST_DRG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 dirty="0" err="1">
                          <a:effectLst/>
                        </a:rPr>
                        <a:t>EST_DRG_name</a:t>
                      </a:r>
                      <a:endParaRPr lang="fi-FI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# of cases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% of total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1539600070"/>
                  </a:ext>
                </a:extLst>
              </a:tr>
              <a:tr h="2048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127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Heart failure &amp; shock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6 968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6 %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4284275719"/>
                  </a:ext>
                </a:extLst>
              </a:tr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470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Ungorupable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5 369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098582135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373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Vaginal delivery w/o complicating diagnoses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5 019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458506787"/>
                  </a:ext>
                </a:extLst>
              </a:tr>
              <a:tr h="45588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039Q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 dirty="0">
                          <a:effectLst/>
                        </a:rPr>
                        <a:t>Unilateral lens procedures with or without vitrectomy, short therapy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4 155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143721439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070B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u="none" strike="noStrike">
                          <a:effectLst/>
                        </a:rPr>
                        <a:t>Otitis media &amp; uri, age 0-17, w/o cc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3 834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 dirty="0">
                          <a:effectLst/>
                        </a:rPr>
                        <a:t>4 %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403232016"/>
                  </a:ext>
                </a:extLst>
              </a:tr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140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Angina pectoris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3 828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18361148"/>
                  </a:ext>
                </a:extLst>
              </a:tr>
              <a:tr h="2048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371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Cesarean section w/o cc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3 736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710956684"/>
                  </a:ext>
                </a:extLst>
              </a:tr>
              <a:tr h="21352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87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 dirty="0" err="1">
                          <a:effectLst/>
                        </a:rPr>
                        <a:t>Pulmonary</a:t>
                      </a:r>
                      <a:r>
                        <a:rPr lang="fi-FI" sz="1050" u="none" strike="noStrike" dirty="0">
                          <a:effectLst/>
                        </a:rPr>
                        <a:t> </a:t>
                      </a:r>
                      <a:r>
                        <a:rPr lang="fi-FI" sz="1050" u="none" strike="noStrike" dirty="0" err="1">
                          <a:effectLst/>
                        </a:rPr>
                        <a:t>edema</a:t>
                      </a:r>
                      <a:r>
                        <a:rPr lang="fi-FI" sz="1050" u="none" strike="noStrike" dirty="0">
                          <a:effectLst/>
                        </a:rPr>
                        <a:t> &amp; </a:t>
                      </a:r>
                      <a:r>
                        <a:rPr lang="fi-FI" sz="1050" u="none" strike="noStrike" dirty="0" err="1">
                          <a:effectLst/>
                        </a:rPr>
                        <a:t>respiratory</a:t>
                      </a:r>
                      <a:r>
                        <a:rPr lang="fi-FI" sz="1050" u="none" strike="noStrike" dirty="0">
                          <a:effectLst/>
                        </a:rPr>
                        <a:t> </a:t>
                      </a:r>
                      <a:r>
                        <a:rPr lang="fi-FI" sz="1050" u="none" strike="noStrike" dirty="0" err="1">
                          <a:effectLst/>
                        </a:rPr>
                        <a:t>failure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3 427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219532383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90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Simple pneumonia &amp; pleurisy, age &gt; 17 w/o cc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3 361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1987980708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60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>
                          <a:effectLst/>
                        </a:rPr>
                        <a:t>Operations on tonsils or adenois, short therapy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 dirty="0">
                          <a:effectLst/>
                        </a:rPr>
                        <a:t>2 805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550199939"/>
                  </a:ext>
                </a:extLst>
              </a:tr>
              <a:tr h="79970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Other DRGs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b="1" u="none" strike="noStrike" dirty="0">
                          <a:effectLst/>
                        </a:rPr>
                        <a:t>66 276</a:t>
                      </a:r>
                      <a:endParaRPr lang="fi-FI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b="1" u="none" strike="noStrike" dirty="0">
                          <a:effectLst/>
                        </a:rPr>
                        <a:t>61 %</a:t>
                      </a:r>
                      <a:endParaRPr lang="fi-FI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140927122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924591" y="1418004"/>
            <a:ext cx="3257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providers</a:t>
            </a:r>
            <a:endParaRPr lang="fi-FI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02064"/>
              </p:ext>
            </p:extLst>
          </p:nvPr>
        </p:nvGraphicFramePr>
        <p:xfrm>
          <a:off x="251520" y="2177688"/>
          <a:ext cx="4320480" cy="33517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3694">
                  <a:extLst>
                    <a:ext uri="{9D8B030D-6E8A-4147-A177-3AD203B41FA5}">
                      <a16:colId xmlns:a16="http://schemas.microsoft.com/office/drawing/2014/main" val="1277444291"/>
                    </a:ext>
                  </a:extLst>
                </a:gridCol>
                <a:gridCol w="2321549">
                  <a:extLst>
                    <a:ext uri="{9D8B030D-6E8A-4147-A177-3AD203B41FA5}">
                      <a16:colId xmlns:a16="http://schemas.microsoft.com/office/drawing/2014/main" val="801274444"/>
                    </a:ext>
                  </a:extLst>
                </a:gridCol>
                <a:gridCol w="642946">
                  <a:extLst>
                    <a:ext uri="{9D8B030D-6E8A-4147-A177-3AD203B41FA5}">
                      <a16:colId xmlns:a16="http://schemas.microsoft.com/office/drawing/2014/main" val="1664996834"/>
                    </a:ext>
                  </a:extLst>
                </a:gridCol>
                <a:gridCol w="582291">
                  <a:extLst>
                    <a:ext uri="{9D8B030D-6E8A-4147-A177-3AD203B41FA5}">
                      <a16:colId xmlns:a16="http://schemas.microsoft.com/office/drawing/2014/main" val="2177227729"/>
                    </a:ext>
                  </a:extLst>
                </a:gridCol>
              </a:tblGrid>
              <a:tr h="338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dirty="0">
                          <a:effectLst/>
                        </a:rPr>
                        <a:t>EST_DRG</a:t>
                      </a:r>
                      <a:endParaRPr lang="fi-FI" sz="10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EST_DRG_name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Total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% of cases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0659130"/>
                  </a:ext>
                </a:extLst>
              </a:tr>
              <a:tr h="1923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098B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Bronchitis &amp; asthma, age 0-17, w/o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117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11 %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4197329"/>
                  </a:ext>
                </a:extLst>
              </a:tr>
              <a:tr h="1923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b="1">
                          <a:effectLst/>
                        </a:rPr>
                        <a:t>070B</a:t>
                      </a:r>
                      <a:endParaRPr lang="fi-FI" sz="10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b="1" dirty="0" err="1">
                          <a:effectLst/>
                        </a:rPr>
                        <a:t>Otitis</a:t>
                      </a:r>
                      <a:r>
                        <a:rPr lang="fi-FI" sz="1100" b="1" dirty="0">
                          <a:effectLst/>
                        </a:rPr>
                        <a:t> media &amp; </a:t>
                      </a:r>
                      <a:r>
                        <a:rPr lang="fi-FI" sz="1100" b="1" dirty="0" err="1">
                          <a:effectLst/>
                        </a:rPr>
                        <a:t>uri</a:t>
                      </a:r>
                      <a:r>
                        <a:rPr lang="fi-FI" sz="1100" b="1" dirty="0">
                          <a:effectLst/>
                        </a:rPr>
                        <a:t>, </a:t>
                      </a:r>
                      <a:r>
                        <a:rPr lang="fi-FI" sz="1100" b="1" dirty="0" err="1">
                          <a:effectLst/>
                        </a:rPr>
                        <a:t>age</a:t>
                      </a:r>
                      <a:r>
                        <a:rPr lang="fi-FI" sz="1100" b="1" dirty="0">
                          <a:effectLst/>
                        </a:rPr>
                        <a:t> 0-17, w/o cc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110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10 %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0489513"/>
                  </a:ext>
                </a:extLst>
              </a:tr>
              <a:tr h="338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091B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Simple pneumonia &amp; pleurisy, age 0-17, w/o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89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8 %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4414231"/>
                  </a:ext>
                </a:extLst>
              </a:tr>
              <a:tr h="338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b="1">
                          <a:effectLst/>
                        </a:rPr>
                        <a:t>060O</a:t>
                      </a:r>
                      <a:endParaRPr lang="fi-FI" sz="10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Operations on tonsils or </a:t>
                      </a:r>
                      <a:r>
                        <a:rPr lang="en-US" sz="1100" b="1" dirty="0" err="1">
                          <a:effectLst/>
                        </a:rPr>
                        <a:t>adenois</a:t>
                      </a:r>
                      <a:r>
                        <a:rPr lang="en-US" sz="1100" b="1" dirty="0">
                          <a:effectLst/>
                        </a:rPr>
                        <a:t>, short therapy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68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6 %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7215520"/>
                  </a:ext>
                </a:extLst>
              </a:tr>
              <a:tr h="3303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145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Other circulatory system diagnoses w/o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38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0875385"/>
                  </a:ext>
                </a:extLst>
              </a:tr>
              <a:tr h="1923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098A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Bronchitis &amp; asthma, age 0-17, w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35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8073664"/>
                  </a:ext>
                </a:extLst>
              </a:tr>
              <a:tr h="5078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385B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Follow-up care of neonatal problems or delayed neonatal problem, birth weight 1000 g or more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32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1077306"/>
                  </a:ext>
                </a:extLst>
              </a:tr>
              <a:tr h="1923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470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dirty="0" err="1">
                          <a:effectLst/>
                        </a:rPr>
                        <a:t>Ungorupable</a:t>
                      </a:r>
                      <a:endParaRPr lang="fi-FI" sz="10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28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4529519"/>
                  </a:ext>
                </a:extLst>
              </a:tr>
              <a:tr h="338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390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Neonate, birthweight 2500 g or more, with other significant problem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27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2791639"/>
                  </a:ext>
                </a:extLst>
              </a:tr>
              <a:tr h="1923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163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Hernia procedures, age 0-17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24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019875"/>
                  </a:ext>
                </a:extLst>
              </a:tr>
              <a:tr h="19237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Other DRGs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 b="1" dirty="0">
                          <a:effectLst/>
                        </a:rPr>
                        <a:t>270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 b="1" dirty="0">
                          <a:effectLst/>
                        </a:rPr>
                        <a:t>24 %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1170245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0" y="6488668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29642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TOP 10 DRGs (pilot hospitals)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51520" y="1417638"/>
            <a:ext cx="4392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Pineau</a:t>
            </a:r>
            <a:r>
              <a:rPr lang="en-US" dirty="0"/>
              <a:t> Medical Ecosystem Ltd.</a:t>
            </a:r>
            <a:endParaRPr lang="fi-FI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224583"/>
              </p:ext>
            </p:extLst>
          </p:nvPr>
        </p:nvGraphicFramePr>
        <p:xfrm>
          <a:off x="4839871" y="2182601"/>
          <a:ext cx="3846929" cy="333416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668233">
                  <a:extLst>
                    <a:ext uri="{9D8B030D-6E8A-4147-A177-3AD203B41FA5}">
                      <a16:colId xmlns:a16="http://schemas.microsoft.com/office/drawing/2014/main" val="945485919"/>
                    </a:ext>
                  </a:extLst>
                </a:gridCol>
                <a:gridCol w="2202318">
                  <a:extLst>
                    <a:ext uri="{9D8B030D-6E8A-4147-A177-3AD203B41FA5}">
                      <a16:colId xmlns:a16="http://schemas.microsoft.com/office/drawing/2014/main" val="3918009624"/>
                    </a:ext>
                  </a:extLst>
                </a:gridCol>
                <a:gridCol w="461978">
                  <a:extLst>
                    <a:ext uri="{9D8B030D-6E8A-4147-A177-3AD203B41FA5}">
                      <a16:colId xmlns:a16="http://schemas.microsoft.com/office/drawing/2014/main" val="3105833358"/>
                    </a:ext>
                  </a:extLst>
                </a:gridCol>
                <a:gridCol w="514400">
                  <a:extLst>
                    <a:ext uri="{9D8B030D-6E8A-4147-A177-3AD203B41FA5}">
                      <a16:colId xmlns:a16="http://schemas.microsoft.com/office/drawing/2014/main" val="2336903200"/>
                    </a:ext>
                  </a:extLst>
                </a:gridCol>
              </a:tblGrid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EST_DRG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 dirty="0" err="1">
                          <a:effectLst/>
                        </a:rPr>
                        <a:t>EST_DRG_name</a:t>
                      </a:r>
                      <a:endParaRPr lang="fi-FI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# of cases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% of total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1539600070"/>
                  </a:ext>
                </a:extLst>
              </a:tr>
              <a:tr h="2048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127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Heart failure &amp; shock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6 968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6 %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4284275719"/>
                  </a:ext>
                </a:extLst>
              </a:tr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470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Ungorupable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5 369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098582135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373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Vaginal delivery w/o complicating diagnoses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5 019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458506787"/>
                  </a:ext>
                </a:extLst>
              </a:tr>
              <a:tr h="45588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039Q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 dirty="0">
                          <a:effectLst/>
                        </a:rPr>
                        <a:t>Unilateral lens procedures with or without vitrectomy, short therapy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4 155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143721439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070B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u="none" strike="noStrike">
                          <a:effectLst/>
                        </a:rPr>
                        <a:t>Otitis media &amp; uri, age 0-17, w/o cc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3 834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 dirty="0">
                          <a:effectLst/>
                        </a:rPr>
                        <a:t>4 %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403232016"/>
                  </a:ext>
                </a:extLst>
              </a:tr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140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Angina pectoris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3 828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18361148"/>
                  </a:ext>
                </a:extLst>
              </a:tr>
              <a:tr h="2048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371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Cesarean section w/o cc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3 736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710956684"/>
                  </a:ext>
                </a:extLst>
              </a:tr>
              <a:tr h="21352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87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 dirty="0" err="1">
                          <a:effectLst/>
                        </a:rPr>
                        <a:t>Pulmonary</a:t>
                      </a:r>
                      <a:r>
                        <a:rPr lang="fi-FI" sz="1050" u="none" strike="noStrike" dirty="0">
                          <a:effectLst/>
                        </a:rPr>
                        <a:t> </a:t>
                      </a:r>
                      <a:r>
                        <a:rPr lang="fi-FI" sz="1050" u="none" strike="noStrike" dirty="0" err="1">
                          <a:effectLst/>
                        </a:rPr>
                        <a:t>edema</a:t>
                      </a:r>
                      <a:r>
                        <a:rPr lang="fi-FI" sz="1050" u="none" strike="noStrike" dirty="0">
                          <a:effectLst/>
                        </a:rPr>
                        <a:t> &amp; </a:t>
                      </a:r>
                      <a:r>
                        <a:rPr lang="fi-FI" sz="1050" u="none" strike="noStrike" dirty="0" err="1">
                          <a:effectLst/>
                        </a:rPr>
                        <a:t>respiratory</a:t>
                      </a:r>
                      <a:r>
                        <a:rPr lang="fi-FI" sz="1050" u="none" strike="noStrike" dirty="0">
                          <a:effectLst/>
                        </a:rPr>
                        <a:t> </a:t>
                      </a:r>
                      <a:r>
                        <a:rPr lang="fi-FI" sz="1050" u="none" strike="noStrike" dirty="0" err="1">
                          <a:effectLst/>
                        </a:rPr>
                        <a:t>failure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3 427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219532383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90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Simple pneumonia &amp; pleurisy, age &gt; 17 w/o cc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3 361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1987980708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60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>
                          <a:effectLst/>
                        </a:rPr>
                        <a:t>Operations on tonsils or adenois, short therapy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 dirty="0">
                          <a:effectLst/>
                        </a:rPr>
                        <a:t>2 805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550199939"/>
                  </a:ext>
                </a:extLst>
              </a:tr>
              <a:tr h="79970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Other DRGs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b="1" u="none" strike="noStrike" dirty="0">
                          <a:effectLst/>
                        </a:rPr>
                        <a:t>66 276</a:t>
                      </a:r>
                      <a:endParaRPr lang="fi-FI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b="1" u="none" strike="noStrike" dirty="0">
                          <a:effectLst/>
                        </a:rPr>
                        <a:t>61 %</a:t>
                      </a:r>
                      <a:endParaRPr lang="fi-FI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140927122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924591" y="1418004"/>
            <a:ext cx="3257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providers</a:t>
            </a:r>
            <a:endParaRPr lang="fi-FI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131760"/>
              </p:ext>
            </p:extLst>
          </p:nvPr>
        </p:nvGraphicFramePr>
        <p:xfrm>
          <a:off x="179512" y="2171522"/>
          <a:ext cx="4464497" cy="33452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1683">
                  <a:extLst>
                    <a:ext uri="{9D8B030D-6E8A-4147-A177-3AD203B41FA5}">
                      <a16:colId xmlns:a16="http://schemas.microsoft.com/office/drawing/2014/main" val="2942603320"/>
                    </a:ext>
                  </a:extLst>
                </a:gridCol>
                <a:gridCol w="2824188">
                  <a:extLst>
                    <a:ext uri="{9D8B030D-6E8A-4147-A177-3AD203B41FA5}">
                      <a16:colId xmlns:a16="http://schemas.microsoft.com/office/drawing/2014/main" val="1504648462"/>
                    </a:ext>
                  </a:extLst>
                </a:gridCol>
                <a:gridCol w="544313">
                  <a:extLst>
                    <a:ext uri="{9D8B030D-6E8A-4147-A177-3AD203B41FA5}">
                      <a16:colId xmlns:a16="http://schemas.microsoft.com/office/drawing/2014/main" val="792884223"/>
                    </a:ext>
                  </a:extLst>
                </a:gridCol>
                <a:gridCol w="544313">
                  <a:extLst>
                    <a:ext uri="{9D8B030D-6E8A-4147-A177-3AD203B41FA5}">
                      <a16:colId xmlns:a16="http://schemas.microsoft.com/office/drawing/2014/main" val="3540130579"/>
                    </a:ext>
                  </a:extLst>
                </a:gridCol>
              </a:tblGrid>
              <a:tr h="3773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EST_DRG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EST_DRG_name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# of cases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% of cases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2016532"/>
                  </a:ext>
                </a:extLst>
              </a:tr>
              <a:tr h="214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b="1">
                          <a:effectLst/>
                        </a:rPr>
                        <a:t>373</a:t>
                      </a:r>
                      <a:endParaRPr lang="fi-FI" sz="10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Vaginal delivery w/o complicating diagnoses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248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43 %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2483627"/>
                  </a:ext>
                </a:extLst>
              </a:tr>
              <a:tr h="214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371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Cesarean section w/o cc</a:t>
                      </a:r>
                      <a:endParaRPr lang="fi-FI" sz="10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99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17 %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9021612"/>
                  </a:ext>
                </a:extLst>
              </a:tr>
              <a:tr h="214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b="1">
                          <a:effectLst/>
                        </a:rPr>
                        <a:t>127</a:t>
                      </a:r>
                      <a:endParaRPr lang="fi-FI" sz="10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b="1" dirty="0" err="1">
                          <a:effectLst/>
                        </a:rPr>
                        <a:t>Heart</a:t>
                      </a:r>
                      <a:r>
                        <a:rPr lang="fi-FI" sz="1100" b="1" dirty="0">
                          <a:effectLst/>
                        </a:rPr>
                        <a:t> </a:t>
                      </a:r>
                      <a:r>
                        <a:rPr lang="fi-FI" sz="1100" b="1" dirty="0" err="1">
                          <a:effectLst/>
                        </a:rPr>
                        <a:t>failure</a:t>
                      </a:r>
                      <a:r>
                        <a:rPr lang="fi-FI" sz="1100" b="1" dirty="0">
                          <a:effectLst/>
                        </a:rPr>
                        <a:t> &amp; </a:t>
                      </a:r>
                      <a:r>
                        <a:rPr lang="fi-FI" sz="1100" b="1" dirty="0" err="1">
                          <a:effectLst/>
                        </a:rPr>
                        <a:t>shock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70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12 %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7235697"/>
                  </a:ext>
                </a:extLst>
              </a:tr>
              <a:tr h="214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b="1">
                          <a:effectLst/>
                        </a:rPr>
                        <a:t>140</a:t>
                      </a:r>
                      <a:endParaRPr lang="fi-FI" sz="10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b="1" dirty="0" err="1">
                          <a:effectLst/>
                        </a:rPr>
                        <a:t>Angina</a:t>
                      </a:r>
                      <a:r>
                        <a:rPr lang="fi-FI" sz="1100" b="1" dirty="0">
                          <a:effectLst/>
                        </a:rPr>
                        <a:t> </a:t>
                      </a:r>
                      <a:r>
                        <a:rPr lang="fi-FI" sz="1100" b="1" dirty="0" err="1">
                          <a:effectLst/>
                        </a:rPr>
                        <a:t>pectoris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46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8 %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5092420"/>
                  </a:ext>
                </a:extLst>
              </a:tr>
              <a:tr h="3773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390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Neonate, birthweight 2500 g or more, with other significant problem</a:t>
                      </a:r>
                      <a:endParaRPr lang="fi-FI" sz="10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21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4 %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770230"/>
                  </a:ext>
                </a:extLst>
              </a:tr>
              <a:tr h="3773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388B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Neonate, birthweight 1500-2499 g or other immaturity w/o multiple problems</a:t>
                      </a:r>
                      <a:endParaRPr lang="fi-FI" sz="10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13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9983799"/>
                  </a:ext>
                </a:extLst>
              </a:tr>
              <a:tr h="3242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321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Kidney &amp; urinary tract infections age &gt; 17 w/o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12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9421094"/>
                  </a:ext>
                </a:extLst>
              </a:tr>
              <a:tr h="214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 b="1">
                          <a:effectLst/>
                        </a:rPr>
                        <a:t>90</a:t>
                      </a:r>
                      <a:endParaRPr lang="fi-FI" sz="10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Simple pneumonia &amp; pleurisy, age &gt; 17 w/o cc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11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4263264"/>
                  </a:ext>
                </a:extLst>
              </a:tr>
              <a:tr h="3773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359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Uterine &amp; adnexa proc for ovarian or adnexal non-malignancy w/o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8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9851628"/>
                  </a:ext>
                </a:extLst>
              </a:tr>
              <a:tr h="214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364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D&amp;c, conization, for non-malignancy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6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3839652"/>
                  </a:ext>
                </a:extLst>
              </a:tr>
              <a:tr h="21438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Other DRGs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 b="1" dirty="0">
                          <a:effectLst/>
                        </a:rPr>
                        <a:t>43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 b="1" dirty="0">
                          <a:effectLst/>
                        </a:rPr>
                        <a:t>7 %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6642816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0" y="6488668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41059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TOP 10 DRGs (pilot hospitals)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51520" y="1417638"/>
            <a:ext cx="4392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Gudushauri</a:t>
            </a:r>
            <a:r>
              <a:rPr lang="en-US" dirty="0"/>
              <a:t> National Medical Center</a:t>
            </a:r>
            <a:endParaRPr lang="fi-FI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224583"/>
              </p:ext>
            </p:extLst>
          </p:nvPr>
        </p:nvGraphicFramePr>
        <p:xfrm>
          <a:off x="4839871" y="2182601"/>
          <a:ext cx="3846929" cy="333416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668233">
                  <a:extLst>
                    <a:ext uri="{9D8B030D-6E8A-4147-A177-3AD203B41FA5}">
                      <a16:colId xmlns:a16="http://schemas.microsoft.com/office/drawing/2014/main" val="945485919"/>
                    </a:ext>
                  </a:extLst>
                </a:gridCol>
                <a:gridCol w="2202318">
                  <a:extLst>
                    <a:ext uri="{9D8B030D-6E8A-4147-A177-3AD203B41FA5}">
                      <a16:colId xmlns:a16="http://schemas.microsoft.com/office/drawing/2014/main" val="3918009624"/>
                    </a:ext>
                  </a:extLst>
                </a:gridCol>
                <a:gridCol w="461978">
                  <a:extLst>
                    <a:ext uri="{9D8B030D-6E8A-4147-A177-3AD203B41FA5}">
                      <a16:colId xmlns:a16="http://schemas.microsoft.com/office/drawing/2014/main" val="3105833358"/>
                    </a:ext>
                  </a:extLst>
                </a:gridCol>
                <a:gridCol w="514400">
                  <a:extLst>
                    <a:ext uri="{9D8B030D-6E8A-4147-A177-3AD203B41FA5}">
                      <a16:colId xmlns:a16="http://schemas.microsoft.com/office/drawing/2014/main" val="2336903200"/>
                    </a:ext>
                  </a:extLst>
                </a:gridCol>
              </a:tblGrid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EST_DRG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 dirty="0" err="1">
                          <a:effectLst/>
                        </a:rPr>
                        <a:t>EST_DRG_name</a:t>
                      </a:r>
                      <a:endParaRPr lang="fi-FI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# of cases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% of total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1539600070"/>
                  </a:ext>
                </a:extLst>
              </a:tr>
              <a:tr h="2048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127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Heart failure &amp; shock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6 968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6 %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4284275719"/>
                  </a:ext>
                </a:extLst>
              </a:tr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470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Ungorupable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5 369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098582135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373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 dirty="0" err="1">
                          <a:effectLst/>
                        </a:rPr>
                        <a:t>Vaginal</a:t>
                      </a:r>
                      <a:r>
                        <a:rPr lang="fi-FI" sz="1050" u="none" strike="noStrike" dirty="0">
                          <a:effectLst/>
                        </a:rPr>
                        <a:t> </a:t>
                      </a:r>
                      <a:r>
                        <a:rPr lang="fi-FI" sz="1050" u="none" strike="noStrike" dirty="0" err="1">
                          <a:effectLst/>
                        </a:rPr>
                        <a:t>delivery</a:t>
                      </a:r>
                      <a:r>
                        <a:rPr lang="fi-FI" sz="1050" u="none" strike="noStrike" dirty="0">
                          <a:effectLst/>
                        </a:rPr>
                        <a:t> w/o </a:t>
                      </a:r>
                      <a:r>
                        <a:rPr lang="fi-FI" sz="1050" u="none" strike="noStrike" dirty="0" err="1">
                          <a:effectLst/>
                        </a:rPr>
                        <a:t>complicating</a:t>
                      </a:r>
                      <a:r>
                        <a:rPr lang="fi-FI" sz="1050" u="none" strike="noStrike" dirty="0">
                          <a:effectLst/>
                        </a:rPr>
                        <a:t> </a:t>
                      </a:r>
                      <a:r>
                        <a:rPr lang="fi-FI" sz="1050" u="none" strike="noStrike" dirty="0" err="1">
                          <a:effectLst/>
                        </a:rPr>
                        <a:t>diagnoses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5 019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5 %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458506787"/>
                  </a:ext>
                </a:extLst>
              </a:tr>
              <a:tr h="45588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039Q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 dirty="0">
                          <a:effectLst/>
                        </a:rPr>
                        <a:t>Unilateral lens procedures with or without vitrectomy, short therapy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4 155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143721439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070B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u="none" strike="noStrike">
                          <a:effectLst/>
                        </a:rPr>
                        <a:t>Otitis media &amp; uri, age 0-17, w/o cc</a:t>
                      </a:r>
                      <a:endParaRPr lang="it-IT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3 834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 dirty="0">
                          <a:effectLst/>
                        </a:rPr>
                        <a:t>4 %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403232016"/>
                  </a:ext>
                </a:extLst>
              </a:tr>
              <a:tr h="137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140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Angina pectoris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3 828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4 %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18361148"/>
                  </a:ext>
                </a:extLst>
              </a:tr>
              <a:tr h="2048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371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Cesarean section w/o cc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3 736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3710956684"/>
                  </a:ext>
                </a:extLst>
              </a:tr>
              <a:tr h="213523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87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 dirty="0" err="1">
                          <a:effectLst/>
                        </a:rPr>
                        <a:t>Pulmonary</a:t>
                      </a:r>
                      <a:r>
                        <a:rPr lang="fi-FI" sz="1050" u="none" strike="noStrike" dirty="0">
                          <a:effectLst/>
                        </a:rPr>
                        <a:t> </a:t>
                      </a:r>
                      <a:r>
                        <a:rPr lang="fi-FI" sz="1050" u="none" strike="noStrike" dirty="0" err="1">
                          <a:effectLst/>
                        </a:rPr>
                        <a:t>edema</a:t>
                      </a:r>
                      <a:r>
                        <a:rPr lang="fi-FI" sz="1050" u="none" strike="noStrike" dirty="0">
                          <a:effectLst/>
                        </a:rPr>
                        <a:t> &amp; </a:t>
                      </a:r>
                      <a:r>
                        <a:rPr lang="fi-FI" sz="1050" u="none" strike="noStrike" dirty="0" err="1">
                          <a:effectLst/>
                        </a:rPr>
                        <a:t>respiratory</a:t>
                      </a:r>
                      <a:r>
                        <a:rPr lang="fi-FI" sz="1050" u="none" strike="noStrike" dirty="0">
                          <a:effectLst/>
                        </a:rPr>
                        <a:t> </a:t>
                      </a:r>
                      <a:r>
                        <a:rPr lang="fi-FI" sz="1050" u="none" strike="noStrike" dirty="0" err="1">
                          <a:effectLst/>
                        </a:rPr>
                        <a:t>failure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3 427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219532383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>
                          <a:effectLst/>
                        </a:rPr>
                        <a:t>90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Simple pneumonia &amp; pleurisy, age &gt; 17 w/o cc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3 361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1987980708"/>
                  </a:ext>
                </a:extLst>
              </a:tr>
              <a:tr h="405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050" u="none" strike="noStrike" dirty="0">
                          <a:effectLst/>
                        </a:rPr>
                        <a:t>60</a:t>
                      </a:r>
                      <a:endParaRPr lang="fi-FI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>
                          <a:effectLst/>
                        </a:rPr>
                        <a:t>Operations on tonsils or adenois, short therapy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 dirty="0">
                          <a:effectLst/>
                        </a:rPr>
                        <a:t>2 805</a:t>
                      </a:r>
                      <a:endParaRPr lang="fi-FI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u="none" strike="noStrike">
                          <a:effectLst/>
                        </a:rPr>
                        <a:t>3 %</a:t>
                      </a:r>
                      <a:endParaRPr lang="fi-FI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550199939"/>
                  </a:ext>
                </a:extLst>
              </a:tr>
              <a:tr h="79970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fi-FI" sz="1050" u="none" strike="noStrike">
                          <a:effectLst/>
                        </a:rPr>
                        <a:t>Other DRGs</a:t>
                      </a:r>
                      <a:endParaRPr lang="fi-FI" sz="105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b="1" u="none" strike="noStrike" dirty="0">
                          <a:effectLst/>
                        </a:rPr>
                        <a:t>66 276</a:t>
                      </a:r>
                      <a:endParaRPr lang="fi-FI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i-FI" sz="1050" b="1" u="none" strike="noStrike" dirty="0">
                          <a:effectLst/>
                        </a:rPr>
                        <a:t>61 %</a:t>
                      </a:r>
                      <a:endParaRPr lang="fi-FI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68" marR="5268" marT="5268" marB="0" anchor="ctr"/>
                </a:tc>
                <a:extLst>
                  <a:ext uri="{0D108BD9-81ED-4DB2-BD59-A6C34878D82A}">
                    <a16:rowId xmlns:a16="http://schemas.microsoft.com/office/drawing/2014/main" val="2140927122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924591" y="1418004"/>
            <a:ext cx="3257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providers</a:t>
            </a:r>
            <a:endParaRPr lang="fi-FI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473839"/>
              </p:ext>
            </p:extLst>
          </p:nvPr>
        </p:nvGraphicFramePr>
        <p:xfrm>
          <a:off x="107504" y="2171522"/>
          <a:ext cx="4536504" cy="33452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0877">
                  <a:extLst>
                    <a:ext uri="{9D8B030D-6E8A-4147-A177-3AD203B41FA5}">
                      <a16:colId xmlns:a16="http://schemas.microsoft.com/office/drawing/2014/main" val="4027516841"/>
                    </a:ext>
                  </a:extLst>
                </a:gridCol>
                <a:gridCol w="2839129">
                  <a:extLst>
                    <a:ext uri="{9D8B030D-6E8A-4147-A177-3AD203B41FA5}">
                      <a16:colId xmlns:a16="http://schemas.microsoft.com/office/drawing/2014/main" val="266232788"/>
                    </a:ext>
                  </a:extLst>
                </a:gridCol>
                <a:gridCol w="563249">
                  <a:extLst>
                    <a:ext uri="{9D8B030D-6E8A-4147-A177-3AD203B41FA5}">
                      <a16:colId xmlns:a16="http://schemas.microsoft.com/office/drawing/2014/main" val="2778374778"/>
                    </a:ext>
                  </a:extLst>
                </a:gridCol>
                <a:gridCol w="563249">
                  <a:extLst>
                    <a:ext uri="{9D8B030D-6E8A-4147-A177-3AD203B41FA5}">
                      <a16:colId xmlns:a16="http://schemas.microsoft.com/office/drawing/2014/main" val="2838619669"/>
                    </a:ext>
                  </a:extLst>
                </a:gridCol>
              </a:tblGrid>
              <a:tr h="3773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EST_DRG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dirty="0" err="1">
                          <a:effectLst/>
                        </a:rPr>
                        <a:t>EST_DRG_name</a:t>
                      </a:r>
                      <a:endParaRPr lang="fi-FI" sz="10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# of cases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% of cases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4464164"/>
                  </a:ext>
                </a:extLst>
              </a:tr>
              <a:tr h="214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209E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Major joint primary procedure on hip w/o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17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8 %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076690"/>
                  </a:ext>
                </a:extLst>
              </a:tr>
              <a:tr h="3773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231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Local excision &amp; removal of int fix devices except hip &amp; femur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14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7 %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0086526"/>
                  </a:ext>
                </a:extLst>
              </a:tr>
              <a:tr h="214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222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Knee procedures w/o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13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6 %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7618294"/>
                  </a:ext>
                </a:extLst>
              </a:tr>
              <a:tr h="214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377N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Obstetrical problem with other OR procedure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13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6 %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1106847"/>
                  </a:ext>
                </a:extLst>
              </a:tr>
              <a:tr h="214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470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Ungorupable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12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6 %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2303543"/>
                  </a:ext>
                </a:extLst>
              </a:tr>
              <a:tr h="3773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381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Abortion w d&amp;c, aspiration curettage or hysterotomy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9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4 %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6428837"/>
                  </a:ext>
                </a:extLst>
              </a:tr>
              <a:tr h="3242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215C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Back &amp; neck procedures except spinal fusion, w cc</a:t>
                      </a:r>
                      <a:endParaRPr lang="fi-FI" sz="10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9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4 %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0274789"/>
                  </a:ext>
                </a:extLst>
              </a:tr>
              <a:tr h="214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243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Medical back problems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7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4924824"/>
                  </a:ext>
                </a:extLst>
              </a:tr>
              <a:tr h="214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371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Cesarean section w/o cc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7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7267357"/>
                  </a:ext>
                </a:extLst>
              </a:tr>
              <a:tr h="3773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220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Lower extrem &amp; humer proc except hip, foot, femur age 0-17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6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3 %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7209657"/>
                  </a:ext>
                </a:extLst>
              </a:tr>
              <a:tr h="21438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Other DRGs</a:t>
                      </a:r>
                      <a:endParaRPr lang="fi-FI" sz="10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 b="1" dirty="0">
                          <a:effectLst/>
                        </a:rPr>
                        <a:t>97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100" b="1" dirty="0">
                          <a:effectLst/>
                        </a:rPr>
                        <a:t>48 %</a:t>
                      </a:r>
                      <a:endParaRPr lang="fi-FI" sz="10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0793732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0" y="6488668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1863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Clinical variation </a:t>
            </a:r>
            <a:r>
              <a:rPr lang="en-US" i="1" dirty="0" smtClean="0"/>
              <a:t>per</a:t>
            </a:r>
            <a:r>
              <a:rPr lang="en-US" dirty="0" smtClean="0"/>
              <a:t> DRG: ALOS</a:t>
            </a:r>
            <a:br>
              <a:rPr lang="en-US" dirty="0" smtClean="0"/>
            </a:br>
            <a:r>
              <a:rPr lang="en-US" dirty="0" smtClean="0"/>
              <a:t>DRG 127 </a:t>
            </a:r>
            <a:r>
              <a:rPr lang="fi-FI" dirty="0" err="1"/>
              <a:t>Heart</a:t>
            </a:r>
            <a:r>
              <a:rPr lang="fi-FI" dirty="0"/>
              <a:t> </a:t>
            </a:r>
            <a:r>
              <a:rPr lang="fi-FI" dirty="0" err="1"/>
              <a:t>failure</a:t>
            </a:r>
            <a:r>
              <a:rPr lang="fi-FI" dirty="0"/>
              <a:t> &amp; </a:t>
            </a:r>
            <a:r>
              <a:rPr lang="fi-FI" dirty="0" err="1" smtClean="0"/>
              <a:t>shock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6708634"/>
              </p:ext>
            </p:extLst>
          </p:nvPr>
        </p:nvGraphicFramePr>
        <p:xfrm>
          <a:off x="747712" y="1473200"/>
          <a:ext cx="7648575" cy="5248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6488668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5520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50138" cy="9941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Objectives </a:t>
            </a:r>
            <a:r>
              <a:rPr lang="en-US" dirty="0" smtClean="0"/>
              <a:t>of performance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M</a:t>
            </a:r>
            <a:r>
              <a:rPr lang="en-US" sz="2400" dirty="0" smtClean="0"/>
              <a:t>easure </a:t>
            </a:r>
            <a:r>
              <a:rPr lang="en-US" sz="2400" dirty="0"/>
              <a:t>hospital performance  </a:t>
            </a:r>
            <a:endParaRPr lang="et-EE" sz="2400" dirty="0"/>
          </a:p>
          <a:p>
            <a:r>
              <a:rPr lang="en-US" sz="2400" dirty="0"/>
              <a:t>D</a:t>
            </a:r>
            <a:r>
              <a:rPr lang="en-US" sz="2400" dirty="0" smtClean="0"/>
              <a:t>etect </a:t>
            </a:r>
            <a:r>
              <a:rPr lang="en-US" sz="2400" dirty="0"/>
              <a:t>clinical </a:t>
            </a:r>
            <a:r>
              <a:rPr lang="en-US" sz="2400" dirty="0"/>
              <a:t>variation through benchmarking and comparison of hospitals </a:t>
            </a:r>
            <a:endParaRPr lang="en-US" sz="2400" dirty="0"/>
          </a:p>
          <a:p>
            <a:r>
              <a:rPr lang="en-US" sz="2400" dirty="0"/>
              <a:t>D</a:t>
            </a:r>
            <a:r>
              <a:rPr lang="en-US" sz="2400" dirty="0" smtClean="0"/>
              <a:t>etect </a:t>
            </a:r>
            <a:r>
              <a:rPr lang="en-US" sz="2400" dirty="0"/>
              <a:t>coding issues</a:t>
            </a:r>
            <a:endParaRPr lang="et-EE" sz="2400" dirty="0"/>
          </a:p>
          <a:p>
            <a:r>
              <a:rPr lang="en-US" sz="2400" dirty="0"/>
              <a:t>U</a:t>
            </a:r>
            <a:r>
              <a:rPr lang="en-US" sz="2400" dirty="0" smtClean="0"/>
              <a:t>se </a:t>
            </a:r>
            <a:r>
              <a:rPr lang="en-US" sz="2400" dirty="0"/>
              <a:t>of information to improve </a:t>
            </a:r>
            <a:r>
              <a:rPr lang="en-US" sz="2400" dirty="0" smtClean="0"/>
              <a:t>performance</a:t>
            </a:r>
          </a:p>
          <a:p>
            <a:r>
              <a:rPr lang="en-US" sz="2400" dirty="0"/>
              <a:t>DRGs help to analyze and develop the </a:t>
            </a:r>
            <a:r>
              <a:rPr lang="en-US" sz="2400" dirty="0" err="1"/>
              <a:t>casemix</a:t>
            </a:r>
            <a:r>
              <a:rPr lang="en-US" sz="2400" dirty="0"/>
              <a:t> system itself </a:t>
            </a:r>
          </a:p>
          <a:p>
            <a:r>
              <a:rPr lang="en-US" sz="2400" b="1" dirty="0" smtClean="0"/>
              <a:t>R</a:t>
            </a:r>
            <a:r>
              <a:rPr lang="en-US" sz="2400" b="1" dirty="0" smtClean="0"/>
              <a:t>ise </a:t>
            </a:r>
            <a:r>
              <a:rPr lang="en-US" sz="2400" b="1" dirty="0"/>
              <a:t>providers’ awareness during DRG transition </a:t>
            </a:r>
            <a:r>
              <a:rPr lang="en-US" sz="2400" b="1" dirty="0" smtClean="0"/>
              <a:t>period by </a:t>
            </a:r>
            <a:r>
              <a:rPr lang="en-US" sz="2400" b="1" dirty="0" smtClean="0"/>
              <a:t>providing </a:t>
            </a:r>
            <a:r>
              <a:rPr lang="en-US" sz="2400" b="1" dirty="0"/>
              <a:t>feedback to providers about there </a:t>
            </a:r>
            <a:r>
              <a:rPr lang="en-US" sz="2400" b="1" dirty="0" smtClean="0"/>
              <a:t>DRG performance</a:t>
            </a:r>
          </a:p>
          <a:p>
            <a:pPr lvl="1"/>
            <a:r>
              <a:rPr lang="en-US" sz="2000" i="1" dirty="0" smtClean="0"/>
              <a:t>i.e. using DRGs as patient classification system</a:t>
            </a:r>
            <a:endParaRPr lang="en-US" sz="20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411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Clinical variation </a:t>
            </a:r>
            <a:r>
              <a:rPr lang="en-US" sz="3200" i="1" dirty="0" smtClean="0"/>
              <a:t>per</a:t>
            </a:r>
            <a:r>
              <a:rPr lang="en-US" sz="3200" dirty="0" smtClean="0"/>
              <a:t> DRG: ALOS</a:t>
            </a:r>
            <a:br>
              <a:rPr lang="en-US" sz="3200" dirty="0" smtClean="0"/>
            </a:br>
            <a:r>
              <a:rPr lang="en-US" sz="2800" dirty="0" smtClean="0"/>
              <a:t>DRG 373 </a:t>
            </a:r>
            <a:r>
              <a:rPr lang="fi-FI" sz="2800" dirty="0" err="1"/>
              <a:t>Vaginal</a:t>
            </a:r>
            <a:r>
              <a:rPr lang="fi-FI" sz="2800" dirty="0"/>
              <a:t> </a:t>
            </a:r>
            <a:r>
              <a:rPr lang="fi-FI" sz="2800" dirty="0" err="1"/>
              <a:t>delivery</a:t>
            </a:r>
            <a:r>
              <a:rPr lang="fi-FI" sz="2800" dirty="0"/>
              <a:t> w/o </a:t>
            </a:r>
            <a:r>
              <a:rPr lang="fi-FI" sz="2800" dirty="0" err="1"/>
              <a:t>complicating</a:t>
            </a:r>
            <a:r>
              <a:rPr lang="fi-FI" sz="2800" dirty="0"/>
              <a:t> </a:t>
            </a:r>
            <a:r>
              <a:rPr lang="fi-FI" sz="2800" dirty="0" err="1" smtClean="0"/>
              <a:t>diagnoses</a:t>
            </a:r>
            <a:endParaRPr lang="en-US" sz="28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5287057"/>
              </p:ext>
            </p:extLst>
          </p:nvPr>
        </p:nvGraphicFramePr>
        <p:xfrm>
          <a:off x="747712" y="1477481"/>
          <a:ext cx="7648575" cy="5248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6488668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05019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Clinical variation </a:t>
            </a:r>
            <a:r>
              <a:rPr lang="en-US" sz="3200" i="1" dirty="0" smtClean="0"/>
              <a:t>per</a:t>
            </a:r>
            <a:r>
              <a:rPr lang="en-US" sz="3200" dirty="0" smtClean="0"/>
              <a:t> DRG: ALOS</a:t>
            </a:r>
            <a:br>
              <a:rPr lang="en-US" sz="3200" dirty="0" smtClean="0"/>
            </a:br>
            <a:r>
              <a:rPr lang="en-US" sz="2800" dirty="0"/>
              <a:t>DRG </a:t>
            </a:r>
            <a:r>
              <a:rPr lang="en-US" sz="2800" dirty="0" smtClean="0"/>
              <a:t>070B </a:t>
            </a:r>
            <a:r>
              <a:rPr lang="it-IT" sz="2800" dirty="0"/>
              <a:t>Otitis media &amp; uri, age 0-17, w/o cc</a:t>
            </a:r>
            <a:endParaRPr lang="en-US" sz="28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7520565"/>
              </p:ext>
            </p:extLst>
          </p:nvPr>
        </p:nvGraphicFramePr>
        <p:xfrm>
          <a:off x="683568" y="1323868"/>
          <a:ext cx="7648575" cy="5248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488668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08695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Clinical variation </a:t>
            </a:r>
            <a:r>
              <a:rPr lang="en-US" sz="3200" i="1" dirty="0" smtClean="0"/>
              <a:t>per</a:t>
            </a:r>
            <a:r>
              <a:rPr lang="en-US" sz="3200" dirty="0" smtClean="0"/>
              <a:t> DRG: ALOS</a:t>
            </a:r>
            <a:br>
              <a:rPr lang="en-US" sz="3200" dirty="0" smtClean="0"/>
            </a:br>
            <a:r>
              <a:rPr lang="en-US" sz="2800" dirty="0"/>
              <a:t>DRG 140 Angina pectoris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440378"/>
              </p:ext>
            </p:extLst>
          </p:nvPr>
        </p:nvGraphicFramePr>
        <p:xfrm>
          <a:off x="611560" y="1417638"/>
          <a:ext cx="7648575" cy="5248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488668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73133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Clinical variation </a:t>
            </a:r>
            <a:r>
              <a:rPr lang="en-US" sz="3200" i="1" dirty="0" smtClean="0"/>
              <a:t>per</a:t>
            </a:r>
            <a:r>
              <a:rPr lang="en-US" sz="3200" dirty="0" smtClean="0"/>
              <a:t> DRG: ALOS</a:t>
            </a:r>
            <a:br>
              <a:rPr lang="en-US" sz="3200" dirty="0" smtClean="0"/>
            </a:br>
            <a:r>
              <a:rPr lang="en-US" sz="2800" dirty="0"/>
              <a:t>DRG </a:t>
            </a:r>
            <a:r>
              <a:rPr lang="en-US" sz="2800" dirty="0" smtClean="0"/>
              <a:t>87 </a:t>
            </a:r>
            <a:r>
              <a:rPr lang="en-US" sz="2800" dirty="0"/>
              <a:t>Pulmonary edema &amp; respiratory failure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5205442"/>
              </p:ext>
            </p:extLst>
          </p:nvPr>
        </p:nvGraphicFramePr>
        <p:xfrm>
          <a:off x="683568" y="1398316"/>
          <a:ext cx="7648575" cy="5248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488668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11543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CC/non-CC DRGs: coding of secondary diagnoses </a:t>
            </a:r>
            <a:br>
              <a:rPr lang="en-US" sz="3200" dirty="0" smtClean="0"/>
            </a:br>
            <a:r>
              <a:rPr lang="en-US" sz="3200" dirty="0" smtClean="0"/>
              <a:t>Vaginal deliveries </a:t>
            </a:r>
            <a:endParaRPr lang="en-US" sz="32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5993933"/>
              </p:ext>
            </p:extLst>
          </p:nvPr>
        </p:nvGraphicFramePr>
        <p:xfrm>
          <a:off x="742322" y="1772816"/>
          <a:ext cx="7944478" cy="4469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6488668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database, personal communication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07467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CC/non-CC DRGs: coding of secondary </a:t>
            </a:r>
            <a:r>
              <a:rPr lang="en-US" sz="3200" dirty="0"/>
              <a:t>diagnoses </a:t>
            </a:r>
            <a:br>
              <a:rPr lang="en-US" sz="3200" dirty="0"/>
            </a:br>
            <a:r>
              <a:rPr lang="en-US" sz="3200" dirty="0"/>
              <a:t>Simple pneumonia &amp; pleurisy, age &gt; 17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1414092"/>
              </p:ext>
            </p:extLst>
          </p:nvPr>
        </p:nvGraphicFramePr>
        <p:xfrm>
          <a:off x="599761" y="1652282"/>
          <a:ext cx="7944478" cy="4469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488668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database, personal communication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7254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CC/non-CC DRGs: coding of secondary </a:t>
            </a:r>
            <a:r>
              <a:rPr lang="en-US" sz="3200" dirty="0"/>
              <a:t>diagnoses </a:t>
            </a:r>
            <a:br>
              <a:rPr lang="en-US" sz="3200" dirty="0"/>
            </a:br>
            <a:r>
              <a:rPr lang="en-US" sz="3200" dirty="0"/>
              <a:t>Major joint primary procedure on hip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799273"/>
              </p:ext>
            </p:extLst>
          </p:nvPr>
        </p:nvGraphicFramePr>
        <p:xfrm>
          <a:off x="599761" y="1896905"/>
          <a:ext cx="7944478" cy="4469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51766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database, personal communication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72205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CC/non-CC DRGs: coding of secondary </a:t>
            </a:r>
            <a:r>
              <a:rPr lang="en-US" sz="3200" dirty="0"/>
              <a:t>diagnoses </a:t>
            </a:r>
            <a:br>
              <a:rPr lang="en-US" sz="3200" dirty="0"/>
            </a:br>
            <a:r>
              <a:rPr lang="it-IT" sz="3200" dirty="0"/>
              <a:t> Otitis media &amp; uri, age 0-17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0" y="6551766"/>
            <a:ext cx="85421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 smtClean="0">
                <a:latin typeface="Arial Unicode MS" charset="0"/>
                <a:ea typeface="Arial Unicode MS" charset="0"/>
                <a:cs typeface="Arial Unicode MS" charset="0"/>
              </a:rPr>
              <a:t>Source: 1Q 2017 data, SSA database, personal communication</a:t>
            </a:r>
            <a:endParaRPr lang="en-US" sz="1100" i="1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27</a:t>
            </a:fld>
            <a:endParaRPr lang="fi-FI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6844273"/>
              </p:ext>
            </p:extLst>
          </p:nvPr>
        </p:nvGraphicFramePr>
        <p:xfrm>
          <a:off x="597639" y="1628800"/>
          <a:ext cx="7944478" cy="4831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36533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936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290424"/>
            <a:ext cx="8102724" cy="9941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Levels of monitoring </a:t>
            </a:r>
            <a:r>
              <a:rPr lang="en-US" dirty="0" smtClean="0"/>
              <a:t>the performance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84463996"/>
              </p:ext>
            </p:extLst>
          </p:nvPr>
        </p:nvGraphicFramePr>
        <p:xfrm>
          <a:off x="-58228" y="1989469"/>
          <a:ext cx="8876581" cy="3646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371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Grouping exercise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For grouping, </a:t>
            </a:r>
            <a:r>
              <a:rPr lang="en-US" dirty="0" err="1" smtClean="0"/>
              <a:t>NordDRG</a:t>
            </a:r>
            <a:r>
              <a:rPr lang="en-US" dirty="0" smtClean="0"/>
              <a:t> grouper Estonian and Finnish version was used</a:t>
            </a:r>
          </a:p>
          <a:p>
            <a:r>
              <a:rPr lang="en-US" dirty="0" smtClean="0"/>
              <a:t>EST and FIN versions are not identical, either are the primary classifications which are used for both groupers</a:t>
            </a:r>
          </a:p>
          <a:p>
            <a:r>
              <a:rPr lang="en-US" dirty="0" smtClean="0"/>
              <a:t>Georgian ICD10 version is more similar to Estonian one</a:t>
            </a:r>
          </a:p>
          <a:p>
            <a:r>
              <a:rPr lang="en-US" dirty="0" smtClean="0"/>
              <a:t>Georgian NCSP version differs from both, EST and FIN versions</a:t>
            </a:r>
          </a:p>
          <a:p>
            <a:r>
              <a:rPr lang="en-US" dirty="0" smtClean="0"/>
              <a:t>Before grouping, GEO-NCSP codes were mapped to EST-NCSP and FIN-NCSP by using NCSP+ and ICD10+ classifications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3383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Grouping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637112"/>
          </a:xfrm>
        </p:spPr>
        <p:txBody>
          <a:bodyPr>
            <a:normAutofit/>
          </a:bodyPr>
          <a:lstStyle/>
          <a:p>
            <a:r>
              <a:rPr lang="en-US" dirty="0" smtClean="0"/>
              <a:t>EST version</a:t>
            </a:r>
          </a:p>
          <a:p>
            <a:pPr lvl="1"/>
            <a:r>
              <a:rPr lang="en-US" sz="2400" dirty="0" smtClean="0"/>
              <a:t>The cases were grouped in total to 525 DRGs (out of 784)</a:t>
            </a:r>
          </a:p>
          <a:p>
            <a:pPr lvl="1"/>
            <a:r>
              <a:rPr lang="en-US" sz="2400" dirty="0" smtClean="0"/>
              <a:t>259 ”empty” DRGs</a:t>
            </a:r>
          </a:p>
          <a:p>
            <a:r>
              <a:rPr lang="en-US" dirty="0" smtClean="0"/>
              <a:t>FIN version</a:t>
            </a:r>
          </a:p>
          <a:p>
            <a:pPr lvl="1"/>
            <a:r>
              <a:rPr lang="en-US" sz="2400" dirty="0" smtClean="0"/>
              <a:t>The cases were grouped in total to 545 DRGs (out of 914)</a:t>
            </a:r>
          </a:p>
          <a:p>
            <a:pPr lvl="1"/>
            <a:r>
              <a:rPr lang="en-US" sz="2400" dirty="0" smtClean="0"/>
              <a:t>369 ”empty” DRGs</a:t>
            </a:r>
          </a:p>
          <a:p>
            <a:r>
              <a:rPr lang="en-US" dirty="0" smtClean="0"/>
              <a:t>Data from 251 different health care providers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1684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Grouping results with focus on Pilot hospitals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2626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Pilot hospitals and volumes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144068"/>
              </p:ext>
            </p:extLst>
          </p:nvPr>
        </p:nvGraphicFramePr>
        <p:xfrm>
          <a:off x="251521" y="1916832"/>
          <a:ext cx="7488832" cy="3716131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2402078">
                  <a:extLst>
                    <a:ext uri="{9D8B030D-6E8A-4147-A177-3AD203B41FA5}">
                      <a16:colId xmlns:a16="http://schemas.microsoft.com/office/drawing/2014/main" val="1456031667"/>
                    </a:ext>
                  </a:extLst>
                </a:gridCol>
                <a:gridCol w="3320519">
                  <a:extLst>
                    <a:ext uri="{9D8B030D-6E8A-4147-A177-3AD203B41FA5}">
                      <a16:colId xmlns:a16="http://schemas.microsoft.com/office/drawing/2014/main" val="3094923124"/>
                    </a:ext>
                  </a:extLst>
                </a:gridCol>
                <a:gridCol w="847792">
                  <a:extLst>
                    <a:ext uri="{9D8B030D-6E8A-4147-A177-3AD203B41FA5}">
                      <a16:colId xmlns:a16="http://schemas.microsoft.com/office/drawing/2014/main" val="2585982700"/>
                    </a:ext>
                  </a:extLst>
                </a:gridCol>
                <a:gridCol w="918443">
                  <a:extLst>
                    <a:ext uri="{9D8B030D-6E8A-4147-A177-3AD203B41FA5}">
                      <a16:colId xmlns:a16="http://schemas.microsoft.com/office/drawing/2014/main" val="3683936573"/>
                    </a:ext>
                  </a:extLst>
                </a:gridCol>
              </a:tblGrid>
              <a:tr h="43965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 err="1">
                          <a:effectLst/>
                        </a:rPr>
                        <a:t>Pilot</a:t>
                      </a:r>
                      <a:r>
                        <a:rPr lang="fi-FI" sz="1200" dirty="0">
                          <a:effectLst/>
                        </a:rPr>
                        <a:t> </a:t>
                      </a:r>
                      <a:r>
                        <a:rPr lang="fi-FI" sz="1200" dirty="0" err="1" smtClean="0">
                          <a:effectLst/>
                        </a:rPr>
                        <a:t>hospital</a:t>
                      </a:r>
                      <a:endParaRPr lang="fi-FI" sz="105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0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</a:rPr>
                        <a:t>#</a:t>
                      </a:r>
                      <a:r>
                        <a:rPr lang="fi-FI" sz="1200" baseline="0" dirty="0" smtClean="0">
                          <a:effectLst/>
                        </a:rPr>
                        <a:t> of </a:t>
                      </a:r>
                      <a:r>
                        <a:rPr lang="fi-FI" sz="1200" baseline="0" dirty="0" err="1" smtClean="0">
                          <a:effectLst/>
                        </a:rPr>
                        <a:t>cases</a:t>
                      </a:r>
                      <a:endParaRPr lang="fi-FI" sz="105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% of cases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233799"/>
                  </a:ext>
                </a:extLst>
              </a:tr>
              <a:tr h="4396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High Medical Technology Centre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შპს მაღალი სამედიცინო ტექნოლოგიების ცენტრი, საუნივერსიტეტო კლინიკა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</a:rPr>
                        <a:t>3 466</a:t>
                      </a:r>
                      <a:endParaRPr lang="fi-FI" sz="105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3,2 %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8404105"/>
                  </a:ext>
                </a:extLst>
              </a:tr>
              <a:tr h="5049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Georgian Clinical and experimental scientific-research institute of surgery</a:t>
                      </a:r>
                      <a:endParaRPr lang="fi-FI" sz="105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 err="1">
                          <a:effectLst/>
                        </a:rPr>
                        <a:t>სს</a:t>
                      </a:r>
                      <a:r>
                        <a:rPr lang="fi-FI" sz="1200" dirty="0">
                          <a:effectLst/>
                        </a:rPr>
                        <a:t> კ. </a:t>
                      </a:r>
                      <a:r>
                        <a:rPr lang="fi-FI" sz="1200" dirty="0" err="1">
                          <a:effectLst/>
                        </a:rPr>
                        <a:t>ერისთავის</a:t>
                      </a:r>
                      <a:r>
                        <a:rPr lang="fi-FI" sz="1200" dirty="0">
                          <a:effectLst/>
                        </a:rPr>
                        <a:t> </a:t>
                      </a:r>
                      <a:r>
                        <a:rPr lang="fi-FI" sz="1200" dirty="0" err="1">
                          <a:effectLst/>
                        </a:rPr>
                        <a:t>სახელობის</a:t>
                      </a:r>
                      <a:r>
                        <a:rPr lang="fi-FI" sz="1200" dirty="0">
                          <a:effectLst/>
                        </a:rPr>
                        <a:t> </a:t>
                      </a:r>
                      <a:r>
                        <a:rPr lang="fi-FI" sz="1200" dirty="0" err="1">
                          <a:effectLst/>
                        </a:rPr>
                        <a:t>ექსპერიმენტული</a:t>
                      </a:r>
                      <a:r>
                        <a:rPr lang="fi-FI" sz="1200" dirty="0">
                          <a:effectLst/>
                        </a:rPr>
                        <a:t> </a:t>
                      </a:r>
                      <a:r>
                        <a:rPr lang="fi-FI" sz="1200" dirty="0" err="1">
                          <a:effectLst/>
                        </a:rPr>
                        <a:t>და</a:t>
                      </a:r>
                      <a:r>
                        <a:rPr lang="fi-FI" sz="1200" dirty="0">
                          <a:effectLst/>
                        </a:rPr>
                        <a:t> </a:t>
                      </a:r>
                      <a:r>
                        <a:rPr lang="fi-FI" sz="1200" dirty="0" err="1">
                          <a:effectLst/>
                        </a:rPr>
                        <a:t>კლინიკური</a:t>
                      </a:r>
                      <a:r>
                        <a:rPr lang="fi-FI" sz="1200" dirty="0">
                          <a:effectLst/>
                        </a:rPr>
                        <a:t> </a:t>
                      </a:r>
                      <a:r>
                        <a:rPr lang="fi-FI" sz="1200" dirty="0" err="1">
                          <a:effectLst/>
                        </a:rPr>
                        <a:t>ქირურგიის</a:t>
                      </a:r>
                      <a:r>
                        <a:rPr lang="fi-FI" sz="1200" dirty="0">
                          <a:effectLst/>
                        </a:rPr>
                        <a:t> </a:t>
                      </a:r>
                      <a:r>
                        <a:rPr lang="fi-FI" sz="1200" dirty="0" err="1">
                          <a:effectLst/>
                        </a:rPr>
                        <a:t>ეროვნული</a:t>
                      </a:r>
                      <a:r>
                        <a:rPr lang="fi-FI" sz="1200" dirty="0">
                          <a:effectLst/>
                        </a:rPr>
                        <a:t> </a:t>
                      </a:r>
                      <a:r>
                        <a:rPr lang="fi-FI" sz="1200" dirty="0" err="1">
                          <a:effectLst/>
                        </a:rPr>
                        <a:t>ცენტრი</a:t>
                      </a:r>
                      <a:endParaRPr lang="fi-FI" sz="105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</a:rPr>
                        <a:t>3 203</a:t>
                      </a:r>
                      <a:endParaRPr lang="fi-FI" sz="105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2,9 %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3433863"/>
                  </a:ext>
                </a:extLst>
              </a:tr>
              <a:tr h="6594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Ltd. Acad. G. Tskhakaia's National Center for Interventional Medicine of West Georgia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შპს აკად. ზ. ცხაკაიას სახ. დასავლეთ  საქართველოს ინტერვენციული მედიცინის ეროვნული ცენტრი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</a:rPr>
                        <a:t>2 695</a:t>
                      </a:r>
                      <a:endParaRPr lang="fi-FI" sz="105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2,5 %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847980"/>
                  </a:ext>
                </a:extLst>
              </a:tr>
              <a:tr h="4396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Tbilisi State </a:t>
                      </a:r>
                      <a:r>
                        <a:rPr lang="fi-FI" sz="1200" dirty="0" err="1">
                          <a:effectLst/>
                        </a:rPr>
                        <a:t>Medical</a:t>
                      </a:r>
                      <a:r>
                        <a:rPr lang="fi-FI" sz="1200" dirty="0">
                          <a:effectLst/>
                        </a:rPr>
                        <a:t> </a:t>
                      </a:r>
                      <a:r>
                        <a:rPr lang="fi-FI" sz="1200" dirty="0" err="1">
                          <a:effectLst/>
                        </a:rPr>
                        <a:t>University</a:t>
                      </a:r>
                      <a:endParaRPr lang="fi-FI" sz="105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სსიპ თბილისის სახელმწიფო სამედიცინო უნივერსიტეტი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838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0,8 %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2786405"/>
                  </a:ext>
                </a:extLst>
              </a:tr>
              <a:tr h="2498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Pineau Medical Ecosystem Ltd.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შპს "პინეო სამედიცინო ეკოსისტემა"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577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0,5 %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9821361"/>
                  </a:ext>
                </a:extLst>
              </a:tr>
              <a:tr h="4396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Gudushauri National Medical Center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შპს აკადემიკოს ო. ღუდუშაურის სახელობის ეროვნული სამედიცინო ცენტრი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204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0,2 %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6673738"/>
                  </a:ext>
                </a:extLst>
              </a:tr>
              <a:tr h="24980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No pilot hospitals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</a:rPr>
                        <a:t>97 795</a:t>
                      </a:r>
                      <a:endParaRPr lang="fi-FI" sz="105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89,9 %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0314584"/>
                  </a:ext>
                </a:extLst>
              </a:tr>
              <a:tr h="24980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Grand Total </a:t>
                      </a:r>
                      <a:endParaRPr lang="fi-FI" sz="105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</a:rPr>
                        <a:t>108 778</a:t>
                      </a:r>
                      <a:endParaRPr lang="fi-FI" sz="105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</a:rPr>
                        <a:t>100 </a:t>
                      </a:r>
                      <a:r>
                        <a:rPr lang="fi-FI" sz="1200" dirty="0">
                          <a:effectLst/>
                        </a:rPr>
                        <a:t>%</a:t>
                      </a:r>
                      <a:endParaRPr lang="fi-FI" sz="105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2771622"/>
                  </a:ext>
                </a:extLst>
              </a:tr>
            </a:tbl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7740353" y="2406745"/>
            <a:ext cx="1224135" cy="2736304"/>
            <a:chOff x="6804248" y="2204864"/>
            <a:chExt cx="1613453" cy="3600400"/>
          </a:xfrm>
        </p:grpSpPr>
        <p:sp>
          <p:nvSpPr>
            <p:cNvPr id="11" name="Right Brace 10"/>
            <p:cNvSpPr/>
            <p:nvPr/>
          </p:nvSpPr>
          <p:spPr>
            <a:xfrm>
              <a:off x="6804248" y="2204864"/>
              <a:ext cx="648072" cy="3600400"/>
            </a:xfrm>
            <a:prstGeom prst="rightBrace">
              <a:avLst/>
            </a:prstGeom>
            <a:ln w="28575"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" name="Oval 11"/>
            <p:cNvSpPr/>
            <p:nvPr/>
          </p:nvSpPr>
          <p:spPr>
            <a:xfrm>
              <a:off x="7294046" y="3746832"/>
              <a:ext cx="1123655" cy="611211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200" dirty="0" smtClean="0"/>
                <a:t>10,1%</a:t>
              </a:r>
              <a:endParaRPr lang="fi-FI" sz="1200" dirty="0"/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91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TOP 5 </a:t>
            </a:r>
            <a:r>
              <a:rPr lang="fi-FI" dirty="0" err="1" smtClean="0"/>
              <a:t>MDCs</a:t>
            </a:r>
            <a:r>
              <a:rPr lang="fi-FI" dirty="0" smtClean="0"/>
              <a:t> (</a:t>
            </a:r>
            <a:r>
              <a:rPr lang="fi-FI" dirty="0" err="1" smtClean="0"/>
              <a:t>all</a:t>
            </a:r>
            <a:r>
              <a:rPr lang="fi-FI" dirty="0"/>
              <a:t> </a:t>
            </a:r>
            <a:r>
              <a:rPr lang="fi-FI" dirty="0" err="1" smtClean="0"/>
              <a:t>providers</a:t>
            </a:r>
            <a:r>
              <a:rPr lang="fi-FI" dirty="0" smtClean="0"/>
              <a:t>)</a:t>
            </a:r>
            <a:endParaRPr lang="fi-F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874769"/>
              </p:ext>
            </p:extLst>
          </p:nvPr>
        </p:nvGraphicFramePr>
        <p:xfrm>
          <a:off x="755576" y="2204864"/>
          <a:ext cx="6840759" cy="2482406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3281556482"/>
                    </a:ext>
                  </a:extLst>
                </a:gridCol>
                <a:gridCol w="3727798">
                  <a:extLst>
                    <a:ext uri="{9D8B030D-6E8A-4147-A177-3AD203B41FA5}">
                      <a16:colId xmlns:a16="http://schemas.microsoft.com/office/drawing/2014/main" val="569746914"/>
                    </a:ext>
                  </a:extLst>
                </a:gridCol>
                <a:gridCol w="952722">
                  <a:extLst>
                    <a:ext uri="{9D8B030D-6E8A-4147-A177-3AD203B41FA5}">
                      <a16:colId xmlns:a16="http://schemas.microsoft.com/office/drawing/2014/main" val="2905270346"/>
                    </a:ext>
                  </a:extLst>
                </a:gridCol>
                <a:gridCol w="1152127">
                  <a:extLst>
                    <a:ext uri="{9D8B030D-6E8A-4147-A177-3AD203B41FA5}">
                      <a16:colId xmlns:a16="http://schemas.microsoft.com/office/drawing/2014/main" val="3446431348"/>
                    </a:ext>
                  </a:extLst>
                </a:gridCol>
              </a:tblGrid>
              <a:tr h="4803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+mn-lt"/>
                        </a:rPr>
                        <a:t>EST_MDC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dirty="0" err="1">
                          <a:effectLst/>
                          <a:latin typeface="+mn-lt"/>
                        </a:rPr>
                        <a:t>EST_MDC_name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# of cases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% of cases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7913049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5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Diseases and disorders of the circulatory system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16 226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20 %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8702848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4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Diseases and disorders of the respiratory system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14 067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17 %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0935481"/>
                  </a:ext>
                </a:extLst>
              </a:tr>
              <a:tr h="2684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14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dirty="0" err="1">
                          <a:effectLst/>
                          <a:latin typeface="+mn-lt"/>
                        </a:rPr>
                        <a:t>Pregnancy</a:t>
                      </a:r>
                      <a:r>
                        <a:rPr lang="fi-FI" sz="1400" dirty="0">
                          <a:effectLst/>
                          <a:latin typeface="+mn-lt"/>
                        </a:rPr>
                        <a:t>, </a:t>
                      </a:r>
                      <a:r>
                        <a:rPr lang="fi-FI" sz="1400" dirty="0" err="1">
                          <a:effectLst/>
                          <a:latin typeface="+mn-lt"/>
                        </a:rPr>
                        <a:t>childbirth</a:t>
                      </a:r>
                      <a:r>
                        <a:rPr lang="fi-FI" sz="1400" dirty="0">
                          <a:effectLst/>
                          <a:latin typeface="+mn-lt"/>
                        </a:rPr>
                        <a:t> and </a:t>
                      </a:r>
                      <a:r>
                        <a:rPr lang="fi-FI" sz="1400" dirty="0" err="1">
                          <a:effectLst/>
                          <a:latin typeface="+mn-lt"/>
                        </a:rPr>
                        <a:t>puerperium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9 532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12 %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1576616"/>
                  </a:ext>
                </a:extLst>
              </a:tr>
              <a:tr h="4803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+mn-lt"/>
                        </a:rPr>
                        <a:t>3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Diseases and disorders of the ear, nose, mouth and throat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9 032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11 %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6841846"/>
                  </a:ext>
                </a:extLst>
              </a:tr>
              <a:tr h="2722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6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Diseases and disorders of the digestive system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6 100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79400" algn="ctr"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+mn-lt"/>
                        </a:rPr>
                        <a:t>6 %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0270722"/>
                  </a:ext>
                </a:extLst>
              </a:tr>
              <a:tr h="240187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+mn-lt"/>
                        </a:rPr>
                        <a:t>Other MDCs</a:t>
                      </a:r>
                      <a:endParaRPr lang="fi-FI" sz="140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53 821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+mn-lt"/>
                        </a:rPr>
                        <a:t>34 %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2245795"/>
                  </a:ext>
                </a:extLst>
              </a:tr>
              <a:tr h="2401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+mn-lt"/>
                        </a:rPr>
                        <a:t>Total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+mn-lt"/>
                        </a:rPr>
                        <a:t>108 778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+mn-lt"/>
                        </a:rPr>
                        <a:t>100 %</a:t>
                      </a:r>
                      <a:endParaRPr lang="fi-FI" sz="1400" dirty="0"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085682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5733256"/>
            <a:ext cx="2653675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i="1" dirty="0" smtClean="0"/>
              <a:t>*MDC </a:t>
            </a:r>
            <a:r>
              <a:rPr lang="en-US" sz="1350" i="1" dirty="0"/>
              <a:t>– Major Diagnostic Category</a:t>
            </a:r>
            <a:endParaRPr lang="fi-FI" sz="1350" i="1" dirty="0"/>
          </a:p>
        </p:txBody>
      </p:sp>
      <p:grpSp>
        <p:nvGrpSpPr>
          <p:cNvPr id="6" name="Group 5"/>
          <p:cNvGrpSpPr/>
          <p:nvPr/>
        </p:nvGrpSpPr>
        <p:grpSpPr>
          <a:xfrm>
            <a:off x="7668344" y="2708920"/>
            <a:ext cx="1224136" cy="1440160"/>
            <a:chOff x="6804248" y="2204864"/>
            <a:chExt cx="1591845" cy="3600400"/>
          </a:xfrm>
        </p:grpSpPr>
        <p:sp>
          <p:nvSpPr>
            <p:cNvPr id="7" name="Right Brace 6"/>
            <p:cNvSpPr/>
            <p:nvPr/>
          </p:nvSpPr>
          <p:spPr>
            <a:xfrm>
              <a:off x="6804248" y="2204864"/>
              <a:ext cx="648072" cy="3600400"/>
            </a:xfrm>
            <a:prstGeom prst="rightBrace">
              <a:avLst/>
            </a:prstGeom>
            <a:ln w="28575"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" name="Oval 7"/>
            <p:cNvSpPr/>
            <p:nvPr/>
          </p:nvSpPr>
          <p:spPr>
            <a:xfrm>
              <a:off x="7272438" y="3555157"/>
              <a:ext cx="1123655" cy="966368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smtClean="0"/>
                <a:t>66%</a:t>
              </a:r>
              <a:endParaRPr lang="fi-FI" dirty="0"/>
            </a:p>
          </p:txBody>
        </p: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779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MDCs </a:t>
            </a:r>
            <a:r>
              <a:rPr lang="en-US" i="1" dirty="0" smtClean="0"/>
              <a:t>vs</a:t>
            </a:r>
            <a:r>
              <a:rPr lang="en-US" dirty="0" smtClean="0"/>
              <a:t> State morbidity statistics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/>
          </p:nvPr>
        </p:nvGraphicFramePr>
        <p:xfrm>
          <a:off x="1158096" y="1963588"/>
          <a:ext cx="6029864" cy="3500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179512" y="5948151"/>
            <a:ext cx="812043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050" i="1" dirty="0" smtClean="0">
                <a:solidFill>
                  <a:srgbClr val="000000"/>
                </a:solidFill>
                <a:latin typeface="+mj-lt"/>
              </a:rPr>
              <a:t>Source</a:t>
            </a:r>
            <a:r>
              <a:rPr lang="en-US" sz="1050" dirty="0" smtClean="0">
                <a:solidFill>
                  <a:srgbClr val="000000"/>
                </a:solidFill>
                <a:latin typeface="+mj-lt"/>
              </a:rPr>
              <a:t>: NATIONAL </a:t>
            </a:r>
            <a:r>
              <a:rPr lang="en-US" sz="1050" dirty="0">
                <a:solidFill>
                  <a:srgbClr val="000000"/>
                </a:solidFill>
                <a:latin typeface="+mj-lt"/>
              </a:rPr>
              <a:t>CENTRE FOR DISEASE CONTROL AND PUBLIC </a:t>
            </a:r>
            <a:r>
              <a:rPr lang="en-US" sz="1050" dirty="0" smtClean="0">
                <a:solidFill>
                  <a:srgbClr val="000000"/>
                </a:solidFill>
                <a:latin typeface="+mj-lt"/>
              </a:rPr>
              <a:t>HEALTH, </a:t>
            </a:r>
            <a:r>
              <a:rPr lang="fi-FI" sz="1050" dirty="0" smtClean="0">
                <a:latin typeface="+mj-lt"/>
              </a:rPr>
              <a:t> </a:t>
            </a:r>
            <a:r>
              <a:rPr lang="fi-FI" sz="1050" dirty="0">
                <a:latin typeface="+mj-lt"/>
              </a:rPr>
              <a:t>HEALTH </a:t>
            </a:r>
            <a:r>
              <a:rPr lang="fi-FI" sz="1050" dirty="0" smtClean="0">
                <a:latin typeface="+mj-lt"/>
              </a:rPr>
              <a:t>CARE STATISTICAL YEARBOOK, 2015</a:t>
            </a:r>
            <a:endParaRPr lang="fi-FI" sz="1050" dirty="0">
              <a:latin typeface="+mj-lt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47EE-5BCF-4F3F-829E-764D790812B3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973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30210</TotalTime>
  <Words>2677</Words>
  <Application>Microsoft Office PowerPoint</Application>
  <PresentationFormat>On-screen Show (4:3)</PresentationFormat>
  <Paragraphs>909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Arial Unicode MS</vt:lpstr>
      <vt:lpstr>Calibri</vt:lpstr>
      <vt:lpstr>Georgia</vt:lpstr>
      <vt:lpstr>Verdana</vt:lpstr>
      <vt:lpstr>Office Theme</vt:lpstr>
      <vt:lpstr>DRG performance data</vt:lpstr>
      <vt:lpstr>Objectives of performance monitoring</vt:lpstr>
      <vt:lpstr>Levels of monitoring the performance</vt:lpstr>
      <vt:lpstr>Grouping exercise</vt:lpstr>
      <vt:lpstr>Grouping exercise</vt:lpstr>
      <vt:lpstr>Grouping results with focus on Pilot hospitals</vt:lpstr>
      <vt:lpstr>Pilot hospitals and volumes</vt:lpstr>
      <vt:lpstr>TOP 5 MDCs (all providers)</vt:lpstr>
      <vt:lpstr>MDCs vs State morbidity statistics</vt:lpstr>
      <vt:lpstr>MDC pattern (pilot hospitals)</vt:lpstr>
      <vt:lpstr>Use of DRGs</vt:lpstr>
      <vt:lpstr>TOP10 DRGs (all providers)</vt:lpstr>
      <vt:lpstr>TOP 10 DRGs (pilot hospitals)</vt:lpstr>
      <vt:lpstr>TOP 10 DRGs (pilot hospitals)</vt:lpstr>
      <vt:lpstr>TOP 10 DRGs (pilot hospitals)</vt:lpstr>
      <vt:lpstr>TOP 10 DRGs (pilot hospitals)</vt:lpstr>
      <vt:lpstr>TOP 10 DRGs (pilot hospitals)</vt:lpstr>
      <vt:lpstr>TOP 10 DRGs (pilot hospitals)</vt:lpstr>
      <vt:lpstr>Clinical variation per DRG: ALOS DRG 127 Heart failure &amp; shock </vt:lpstr>
      <vt:lpstr>Clinical variation per DRG: ALOS DRG 373 Vaginal delivery w/o complicating diagnoses</vt:lpstr>
      <vt:lpstr>Clinical variation per DRG: ALOS DRG 070B Otitis media &amp; uri, age 0-17, w/o cc</vt:lpstr>
      <vt:lpstr>Clinical variation per DRG: ALOS DRG 140 Angina pectoris</vt:lpstr>
      <vt:lpstr>Clinical variation per DRG: ALOS DRG 87 Pulmonary edema &amp; respiratory failure</vt:lpstr>
      <vt:lpstr>CC/non-CC DRGs: coding of secondary diagnoses  Vaginal deliveries </vt:lpstr>
      <vt:lpstr>CC/non-CC DRGs: coding of secondary diagnoses  Simple pneumonia &amp; pleurisy, age &gt; 17</vt:lpstr>
      <vt:lpstr>CC/non-CC DRGs: coding of secondary diagnoses  Major joint primary procedure on hip</vt:lpstr>
      <vt:lpstr>CC/non-CC DRGs: coding of secondary diagnoses   Otitis media &amp; uri, age 0-17</vt:lpstr>
      <vt:lpstr>Questions</vt:lpstr>
    </vt:vector>
  </TitlesOfParts>
  <Company>FCG Finnish Consulting Group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the coding guidelines</dc:title>
  <dc:creator>Kahur Kristiina</dc:creator>
  <cp:lastModifiedBy>Kahur Kristiina</cp:lastModifiedBy>
  <cp:revision>482</cp:revision>
  <dcterms:created xsi:type="dcterms:W3CDTF">2016-03-04T06:52:43Z</dcterms:created>
  <dcterms:modified xsi:type="dcterms:W3CDTF">2018-09-10T20:46:22Z</dcterms:modified>
</cp:coreProperties>
</file>