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48"/>
  </p:notesMasterIdLst>
  <p:sldIdLst>
    <p:sldId id="256" r:id="rId2"/>
    <p:sldId id="260" r:id="rId3"/>
    <p:sldId id="258" r:id="rId4"/>
    <p:sldId id="259" r:id="rId5"/>
    <p:sldId id="286" r:id="rId6"/>
    <p:sldId id="262" r:id="rId7"/>
    <p:sldId id="265" r:id="rId8"/>
    <p:sldId id="266" r:id="rId9"/>
    <p:sldId id="267" r:id="rId10"/>
    <p:sldId id="268" r:id="rId11"/>
    <p:sldId id="263" r:id="rId12"/>
    <p:sldId id="269" r:id="rId13"/>
    <p:sldId id="270" r:id="rId14"/>
    <p:sldId id="271" r:id="rId15"/>
    <p:sldId id="273" r:id="rId16"/>
    <p:sldId id="272" r:id="rId17"/>
    <p:sldId id="274" r:id="rId18"/>
    <p:sldId id="275" r:id="rId19"/>
    <p:sldId id="276" r:id="rId20"/>
    <p:sldId id="277" r:id="rId21"/>
    <p:sldId id="278" r:id="rId22"/>
    <p:sldId id="279" r:id="rId23"/>
    <p:sldId id="280" r:id="rId24"/>
    <p:sldId id="281" r:id="rId25"/>
    <p:sldId id="282" r:id="rId26"/>
    <p:sldId id="283" r:id="rId27"/>
    <p:sldId id="284" r:id="rId28"/>
    <p:sldId id="264" r:id="rId29"/>
    <p:sldId id="288" r:id="rId30"/>
    <p:sldId id="289" r:id="rId31"/>
    <p:sldId id="290" r:id="rId32"/>
    <p:sldId id="305" r:id="rId33"/>
    <p:sldId id="294" r:id="rId34"/>
    <p:sldId id="306" r:id="rId35"/>
    <p:sldId id="295" r:id="rId36"/>
    <p:sldId id="296" r:id="rId37"/>
    <p:sldId id="297" r:id="rId38"/>
    <p:sldId id="291" r:id="rId39"/>
    <p:sldId id="301" r:id="rId40"/>
    <p:sldId id="293" r:id="rId41"/>
    <p:sldId id="302" r:id="rId42"/>
    <p:sldId id="303" r:id="rId43"/>
    <p:sldId id="304" r:id="rId44"/>
    <p:sldId id="299" r:id="rId45"/>
    <p:sldId id="300" r:id="rId46"/>
    <p:sldId id="285" r:id="rId47"/>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riin habicht" initials="th" lastIdx="2" clrIdx="0">
    <p:extLst/>
  </p:cmAuthor>
  <p:cmAuthor id="2" name="Kahur Kristiina" initials="KK" lastIdx="3" clrIdx="1">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80" autoAdjust="0"/>
    <p:restoredTop sz="92870" autoAdjust="0"/>
  </p:normalViewPr>
  <p:slideViewPr>
    <p:cSldViewPr snapToGrid="0">
      <p:cViewPr varScale="1">
        <p:scale>
          <a:sx n="85" d="100"/>
          <a:sy n="85" d="100"/>
        </p:scale>
        <p:origin x="992"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presProps" Target="presProps.xml"/><Relationship Id="rId51" Type="http://schemas.openxmlformats.org/officeDocument/2006/relationships/viewProps" Target="viewProps.xml"/><Relationship Id="rId52" Type="http://schemas.openxmlformats.org/officeDocument/2006/relationships/theme" Target="theme/theme1.xml"/><Relationship Id="rId53"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notesMaster" Target="notesMasters/notesMaster1.xml"/><Relationship Id="rId49" Type="http://schemas.openxmlformats.org/officeDocument/2006/relationships/commentAuthors" Target="commentAuthor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charts/_rels/chart1.xml.rels><?xml version="1.0" encoding="UTF-8" standalone="yes"?>
<Relationships xmlns="http://schemas.openxmlformats.org/package/2006/relationships"><Relationship Id="rId1" Type="http://schemas.microsoft.com/office/2011/relationships/chartStyle" Target="style1.xml"/><Relationship Id="rId2" Type="http://schemas.microsoft.com/office/2011/relationships/chartColorStyle" Target="colors1.xml"/><Relationship Id="rId3" Type="http://schemas.openxmlformats.org/officeDocument/2006/relationships/oleObject" Target="file:////C:\Users\kahurkr\Dropbox\UHCP_Activity2\August_mission_2017\DRG_simulation\data\Geo_data_preliminary_results_22102017.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kahurkr\Dropbox\UHCP_Activity2\August_mission_2017\DRG_simulation\data\Geo_data_preliminary_results_22102017.xlsx" TargetMode="External"/></Relationships>
</file>

<file path=ppt/charts/_rels/chart3.xml.rels><?xml version="1.0" encoding="UTF-8" standalone="yes"?>
<Relationships xmlns="http://schemas.openxmlformats.org/package/2006/relationships"><Relationship Id="rId1" Type="http://schemas.microsoft.com/office/2011/relationships/chartStyle" Target="style2.xml"/><Relationship Id="rId2" Type="http://schemas.microsoft.com/office/2011/relationships/chartColorStyle" Target="colors2.xml"/><Relationship Id="rId3" Type="http://schemas.openxmlformats.org/officeDocument/2006/relationships/oleObject" Target="file:////C:\Users\kahurkr\Dropbox\UHCP_Activity2\August_mission_2017\DRG_simulation\data\Geo_data_preliminary_results_22102017.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TOP10_DRG!$J$25</c:f>
              <c:strCache>
                <c:ptCount val="1"/>
                <c:pt idx="0">
                  <c:v>MDC_EST</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TOP10_DRG!$I$26:$I$28</c:f>
              <c:strCache>
                <c:ptCount val="3"/>
                <c:pt idx="0">
                  <c:v>Cardiovascular disorders </c:v>
                </c:pt>
                <c:pt idx="1">
                  <c:v>Respiratory system diseases</c:v>
                </c:pt>
                <c:pt idx="2">
                  <c:v>Pregnancy, childbirth and puerperium</c:v>
                </c:pt>
              </c:strCache>
            </c:strRef>
          </c:cat>
          <c:val>
            <c:numRef>
              <c:f>TOP10_DRG!$J$26:$J$28</c:f>
              <c:numCache>
                <c:formatCode>0%</c:formatCode>
                <c:ptCount val="3"/>
                <c:pt idx="0">
                  <c:v>0.2</c:v>
                </c:pt>
                <c:pt idx="1">
                  <c:v>0.17</c:v>
                </c:pt>
                <c:pt idx="2">
                  <c:v>0.12</c:v>
                </c:pt>
              </c:numCache>
            </c:numRef>
          </c:val>
          <c:extLst xmlns:c16r2="http://schemas.microsoft.com/office/drawing/2015/06/chart">
            <c:ext xmlns:c16="http://schemas.microsoft.com/office/drawing/2014/chart" uri="{C3380CC4-5D6E-409C-BE32-E72D297353CC}">
              <c16:uniqueId val="{00000000-4DFF-4D09-A47C-B6B0E4C234EF}"/>
            </c:ext>
          </c:extLst>
        </c:ser>
        <c:ser>
          <c:idx val="1"/>
          <c:order val="1"/>
          <c:tx>
            <c:strRef>
              <c:f>TOP10_DRG!$K$25</c:f>
              <c:strCache>
                <c:ptCount val="1"/>
                <c:pt idx="0">
                  <c:v>State morbidity statistics </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TOP10_DRG!$I$26:$I$28</c:f>
              <c:strCache>
                <c:ptCount val="3"/>
                <c:pt idx="0">
                  <c:v>Cardiovascular disorders </c:v>
                </c:pt>
                <c:pt idx="1">
                  <c:v>Respiratory system diseases</c:v>
                </c:pt>
                <c:pt idx="2">
                  <c:v>Pregnancy, childbirth and puerperium</c:v>
                </c:pt>
              </c:strCache>
            </c:strRef>
          </c:cat>
          <c:val>
            <c:numRef>
              <c:f>TOP10_DRG!$K$26:$K$28</c:f>
              <c:numCache>
                <c:formatCode>0%</c:formatCode>
                <c:ptCount val="3"/>
                <c:pt idx="0">
                  <c:v>0.17</c:v>
                </c:pt>
                <c:pt idx="1">
                  <c:v>0.2</c:v>
                </c:pt>
                <c:pt idx="2">
                  <c:v>0.15</c:v>
                </c:pt>
              </c:numCache>
            </c:numRef>
          </c:val>
          <c:extLst xmlns:c16r2="http://schemas.microsoft.com/office/drawing/2015/06/chart">
            <c:ext xmlns:c16="http://schemas.microsoft.com/office/drawing/2014/chart" uri="{C3380CC4-5D6E-409C-BE32-E72D297353CC}">
              <c16:uniqueId val="{00000001-4DFF-4D09-A47C-B6B0E4C234EF}"/>
            </c:ext>
          </c:extLst>
        </c:ser>
        <c:dLbls>
          <c:showLegendKey val="0"/>
          <c:showVal val="0"/>
          <c:showCatName val="0"/>
          <c:showSerName val="0"/>
          <c:showPercent val="0"/>
          <c:showBubbleSize val="0"/>
        </c:dLbls>
        <c:gapWidth val="219"/>
        <c:overlap val="-27"/>
        <c:axId val="928367248"/>
        <c:axId val="511275856"/>
      </c:barChart>
      <c:catAx>
        <c:axId val="9283672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511275856"/>
        <c:crosses val="autoZero"/>
        <c:auto val="1"/>
        <c:lblAlgn val="ctr"/>
        <c:lblOffset val="100"/>
        <c:noMultiLvlLbl val="0"/>
      </c:catAx>
      <c:valAx>
        <c:axId val="511275856"/>
        <c:scaling>
          <c:orientation val="minMax"/>
          <c:max val="0.2"/>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92836724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200"/>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spPr>
        <a:noFill/>
        <a:ln>
          <a:noFill/>
        </a:ln>
        <a:effectLst/>
      </c:spPr>
      <c:txPr>
        <a:bodyPr rot="0" vert="horz"/>
        <a:lstStyle/>
        <a:p>
          <a:pPr>
            <a:defRPr/>
          </a:pPr>
          <a:endParaRPr lang="en-US"/>
        </a:p>
      </c:txPr>
    </c:title>
    <c:autoTitleDeleted val="0"/>
    <c:plotArea>
      <c:layout/>
      <c:barChart>
        <c:barDir val="col"/>
        <c:grouping val="clustered"/>
        <c:varyColors val="0"/>
        <c:ser>
          <c:idx val="0"/>
          <c:order val="0"/>
          <c:tx>
            <c:strRef>
              <c:f>'R-dx'!$H$1</c:f>
              <c:strCache>
                <c:ptCount val="1"/>
                <c:pt idx="0">
                  <c:v># of cases</c:v>
                </c:pt>
              </c:strCache>
            </c:strRef>
          </c:tx>
          <c:spPr>
            <a:solidFill>
              <a:schemeClr val="accent1"/>
            </a:solidFill>
            <a:ln>
              <a:noFill/>
            </a:ln>
            <a:effectLst/>
          </c:spPr>
          <c:invertIfNegative val="0"/>
          <c:dLbls>
            <c:spPr>
              <a:noFill/>
              <a:ln>
                <a:noFill/>
              </a:ln>
              <a:effectLst/>
            </c:spPr>
            <c:txPr>
              <a:bodyPr rot="0" vert="horz"/>
              <a:lstStyle/>
              <a:p>
                <a:pPr>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'R-dx'!$G$2:$G$3</c:f>
              <c:strCache>
                <c:ptCount val="2"/>
                <c:pt idx="0">
                  <c:v>&lt;17 (incl)</c:v>
                </c:pt>
                <c:pt idx="1">
                  <c:v>&gt;17</c:v>
                </c:pt>
              </c:strCache>
            </c:strRef>
          </c:cat>
          <c:val>
            <c:numRef>
              <c:f>'R-dx'!$H$2:$H$3</c:f>
              <c:numCache>
                <c:formatCode>General</c:formatCode>
                <c:ptCount val="2"/>
                <c:pt idx="0">
                  <c:v>648.0</c:v>
                </c:pt>
                <c:pt idx="1">
                  <c:v>2318.0</c:v>
                </c:pt>
              </c:numCache>
            </c:numRef>
          </c:val>
          <c:extLst xmlns:c16r2="http://schemas.microsoft.com/office/drawing/2015/06/chart">
            <c:ext xmlns:c16="http://schemas.microsoft.com/office/drawing/2014/chart" uri="{C3380CC4-5D6E-409C-BE32-E72D297353CC}">
              <c16:uniqueId val="{00000000-A18A-4557-9C24-D3635D0AB58D}"/>
            </c:ext>
          </c:extLst>
        </c:ser>
        <c:dLbls>
          <c:showLegendKey val="0"/>
          <c:showVal val="0"/>
          <c:showCatName val="0"/>
          <c:showSerName val="0"/>
          <c:showPercent val="0"/>
          <c:showBubbleSize val="0"/>
        </c:dLbls>
        <c:gapWidth val="219"/>
        <c:overlap val="-27"/>
        <c:axId val="928919920"/>
        <c:axId val="928921968"/>
      </c:barChart>
      <c:catAx>
        <c:axId val="9289199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vert="horz"/>
          <a:lstStyle/>
          <a:p>
            <a:pPr>
              <a:defRPr/>
            </a:pPr>
            <a:endParaRPr lang="en-US"/>
          </a:p>
        </c:txPr>
        <c:crossAx val="928921968"/>
        <c:crosses val="autoZero"/>
        <c:auto val="1"/>
        <c:lblAlgn val="ctr"/>
        <c:lblOffset val="100"/>
        <c:noMultiLvlLbl val="0"/>
      </c:catAx>
      <c:valAx>
        <c:axId val="92892196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vert="horz"/>
          <a:lstStyle/>
          <a:p>
            <a:pPr>
              <a:defRPr/>
            </a:pPr>
            <a:endParaRPr lang="en-US"/>
          </a:p>
        </c:txPr>
        <c:crossAx val="928919920"/>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sz="1400">
          <a:latin typeface="Times New Roman" panose="02020603050405020304" pitchFamily="18" charset="0"/>
          <a:cs typeface="Times New Roman" panose="02020603050405020304" pitchFamily="18" charset="0"/>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newborns!$J$1</c:f>
              <c:strCache>
                <c:ptCount val="1"/>
                <c:pt idx="0">
                  <c:v>GEO</c:v>
                </c:pt>
              </c:strCache>
            </c:strRef>
          </c:tx>
          <c:spPr>
            <a:solidFill>
              <a:schemeClr val="accent1"/>
            </a:solidFill>
            <a:ln>
              <a:noFill/>
            </a:ln>
            <a:effectLst/>
          </c:spPr>
          <c:invertIfNegative val="0"/>
          <c:cat>
            <c:strRef>
              <c:f>newborns!$G$2:$G$13</c:f>
              <c:strCache>
                <c:ptCount val="12"/>
                <c:pt idx="0">
                  <c:v>390</c:v>
                </c:pt>
                <c:pt idx="1">
                  <c:v>391</c:v>
                </c:pt>
                <c:pt idx="2">
                  <c:v>385A</c:v>
                </c:pt>
                <c:pt idx="3">
                  <c:v>385B</c:v>
                </c:pt>
                <c:pt idx="4">
                  <c:v>386N</c:v>
                </c:pt>
                <c:pt idx="5">
                  <c:v>387N</c:v>
                </c:pt>
                <c:pt idx="6">
                  <c:v>388A</c:v>
                </c:pt>
                <c:pt idx="7">
                  <c:v>388B</c:v>
                </c:pt>
                <c:pt idx="8">
                  <c:v>388C</c:v>
                </c:pt>
                <c:pt idx="9">
                  <c:v>389A</c:v>
                </c:pt>
                <c:pt idx="10">
                  <c:v>389B</c:v>
                </c:pt>
                <c:pt idx="11">
                  <c:v>389C</c:v>
                </c:pt>
              </c:strCache>
            </c:strRef>
          </c:cat>
          <c:val>
            <c:numRef>
              <c:f>newborns!$J$2:$J$13</c:f>
              <c:numCache>
                <c:formatCode>General</c:formatCode>
                <c:ptCount val="12"/>
                <c:pt idx="0">
                  <c:v>12.4</c:v>
                </c:pt>
                <c:pt idx="1">
                  <c:v>8.4</c:v>
                </c:pt>
                <c:pt idx="2">
                  <c:v>1.7</c:v>
                </c:pt>
                <c:pt idx="3">
                  <c:v>10.0</c:v>
                </c:pt>
                <c:pt idx="4">
                  <c:v>15.0</c:v>
                </c:pt>
                <c:pt idx="5">
                  <c:v>37.0</c:v>
                </c:pt>
                <c:pt idx="6">
                  <c:v>41.8</c:v>
                </c:pt>
                <c:pt idx="7">
                  <c:v>23.7</c:v>
                </c:pt>
                <c:pt idx="8">
                  <c:v>30.9</c:v>
                </c:pt>
                <c:pt idx="9">
                  <c:v>24.2</c:v>
                </c:pt>
                <c:pt idx="10">
                  <c:v>36.3</c:v>
                </c:pt>
                <c:pt idx="11">
                  <c:v>22.9</c:v>
                </c:pt>
              </c:numCache>
            </c:numRef>
          </c:val>
          <c:extLst xmlns:c16r2="http://schemas.microsoft.com/office/drawing/2015/06/chart">
            <c:ext xmlns:c16="http://schemas.microsoft.com/office/drawing/2014/chart" uri="{C3380CC4-5D6E-409C-BE32-E72D297353CC}">
              <c16:uniqueId val="{00000000-C8C4-4806-B21A-F8EE42FB88F0}"/>
            </c:ext>
          </c:extLst>
        </c:ser>
        <c:ser>
          <c:idx val="1"/>
          <c:order val="1"/>
          <c:tx>
            <c:strRef>
              <c:f>newborns!$K$1</c:f>
              <c:strCache>
                <c:ptCount val="1"/>
                <c:pt idx="0">
                  <c:v>FIN</c:v>
                </c:pt>
              </c:strCache>
            </c:strRef>
          </c:tx>
          <c:spPr>
            <a:solidFill>
              <a:schemeClr val="accent2"/>
            </a:solidFill>
            <a:ln>
              <a:noFill/>
            </a:ln>
            <a:effectLst/>
          </c:spPr>
          <c:invertIfNegative val="0"/>
          <c:cat>
            <c:strRef>
              <c:f>newborns!$G$2:$G$13</c:f>
              <c:strCache>
                <c:ptCount val="12"/>
                <c:pt idx="0">
                  <c:v>390</c:v>
                </c:pt>
                <c:pt idx="1">
                  <c:v>391</c:v>
                </c:pt>
                <c:pt idx="2">
                  <c:v>385A</c:v>
                </c:pt>
                <c:pt idx="3">
                  <c:v>385B</c:v>
                </c:pt>
                <c:pt idx="4">
                  <c:v>386N</c:v>
                </c:pt>
                <c:pt idx="5">
                  <c:v>387N</c:v>
                </c:pt>
                <c:pt idx="6">
                  <c:v>388A</c:v>
                </c:pt>
                <c:pt idx="7">
                  <c:v>388B</c:v>
                </c:pt>
                <c:pt idx="8">
                  <c:v>388C</c:v>
                </c:pt>
                <c:pt idx="9">
                  <c:v>389A</c:v>
                </c:pt>
                <c:pt idx="10">
                  <c:v>389B</c:v>
                </c:pt>
                <c:pt idx="11">
                  <c:v>389C</c:v>
                </c:pt>
              </c:strCache>
            </c:strRef>
          </c:cat>
          <c:val>
            <c:numRef>
              <c:f>newborns!$K$2:$K$13</c:f>
              <c:numCache>
                <c:formatCode>General</c:formatCode>
                <c:ptCount val="12"/>
                <c:pt idx="0">
                  <c:v>6.1</c:v>
                </c:pt>
                <c:pt idx="1">
                  <c:v>3.2</c:v>
                </c:pt>
                <c:pt idx="2">
                  <c:v>2.4</c:v>
                </c:pt>
                <c:pt idx="3">
                  <c:v>10.0</c:v>
                </c:pt>
                <c:pt idx="4">
                  <c:v>74.8</c:v>
                </c:pt>
                <c:pt idx="5">
                  <c:v>34.9</c:v>
                </c:pt>
                <c:pt idx="6">
                  <c:v>21.2</c:v>
                </c:pt>
                <c:pt idx="7">
                  <c:v>16.0</c:v>
                </c:pt>
                <c:pt idx="8">
                  <c:v>23.1</c:v>
                </c:pt>
                <c:pt idx="9">
                  <c:v>22.3</c:v>
                </c:pt>
                <c:pt idx="10">
                  <c:v>10.3</c:v>
                </c:pt>
                <c:pt idx="11">
                  <c:v>8.3</c:v>
                </c:pt>
              </c:numCache>
            </c:numRef>
          </c:val>
          <c:extLst xmlns:c16r2="http://schemas.microsoft.com/office/drawing/2015/06/chart">
            <c:ext xmlns:c16="http://schemas.microsoft.com/office/drawing/2014/chart" uri="{C3380CC4-5D6E-409C-BE32-E72D297353CC}">
              <c16:uniqueId val="{00000001-C8C4-4806-B21A-F8EE42FB88F0}"/>
            </c:ext>
          </c:extLst>
        </c:ser>
        <c:ser>
          <c:idx val="2"/>
          <c:order val="2"/>
          <c:tx>
            <c:strRef>
              <c:f>newborns!$L$1</c:f>
              <c:strCache>
                <c:ptCount val="1"/>
                <c:pt idx="0">
                  <c:v>EST</c:v>
                </c:pt>
              </c:strCache>
            </c:strRef>
          </c:tx>
          <c:spPr>
            <a:solidFill>
              <a:schemeClr val="accent3"/>
            </a:solidFill>
            <a:ln>
              <a:noFill/>
            </a:ln>
            <a:effectLst/>
          </c:spPr>
          <c:invertIfNegative val="0"/>
          <c:cat>
            <c:strRef>
              <c:f>newborns!$G$2:$G$13</c:f>
              <c:strCache>
                <c:ptCount val="12"/>
                <c:pt idx="0">
                  <c:v>390</c:v>
                </c:pt>
                <c:pt idx="1">
                  <c:v>391</c:v>
                </c:pt>
                <c:pt idx="2">
                  <c:v>385A</c:v>
                </c:pt>
                <c:pt idx="3">
                  <c:v>385B</c:v>
                </c:pt>
                <c:pt idx="4">
                  <c:v>386N</c:v>
                </c:pt>
                <c:pt idx="5">
                  <c:v>387N</c:v>
                </c:pt>
                <c:pt idx="6">
                  <c:v>388A</c:v>
                </c:pt>
                <c:pt idx="7">
                  <c:v>388B</c:v>
                </c:pt>
                <c:pt idx="8">
                  <c:v>388C</c:v>
                </c:pt>
                <c:pt idx="9">
                  <c:v>389A</c:v>
                </c:pt>
                <c:pt idx="10">
                  <c:v>389B</c:v>
                </c:pt>
                <c:pt idx="11">
                  <c:v>389C</c:v>
                </c:pt>
              </c:strCache>
            </c:strRef>
          </c:cat>
          <c:val>
            <c:numRef>
              <c:f>newborns!$L$2:$L$13</c:f>
              <c:numCache>
                <c:formatCode>_-* #\ ##0.0\ _€_-;\-* #\ ##0.0\ _€_-;_-* "-"??\ _€_-;_-@_-</c:formatCode>
                <c:ptCount val="12"/>
                <c:pt idx="0">
                  <c:v>4.875559534467323</c:v>
                </c:pt>
                <c:pt idx="1">
                  <c:v>3.030303030303028</c:v>
                </c:pt>
                <c:pt idx="2">
                  <c:v>1.896226415094339</c:v>
                </c:pt>
                <c:pt idx="3">
                  <c:v>8.212121212121212</c:v>
                </c:pt>
                <c:pt idx="4">
                  <c:v>72.24390243902438</c:v>
                </c:pt>
                <c:pt idx="5">
                  <c:v>30.77142857142857</c:v>
                </c:pt>
                <c:pt idx="6">
                  <c:v>23.68</c:v>
                </c:pt>
                <c:pt idx="7">
                  <c:v>8.34441087613293</c:v>
                </c:pt>
                <c:pt idx="8">
                  <c:v>20.32089552238806</c:v>
                </c:pt>
                <c:pt idx="9">
                  <c:v>31.0</c:v>
                </c:pt>
                <c:pt idx="10">
                  <c:v>12.69047619047619</c:v>
                </c:pt>
                <c:pt idx="11">
                  <c:v>12.9</c:v>
                </c:pt>
              </c:numCache>
            </c:numRef>
          </c:val>
          <c:extLst xmlns:c16r2="http://schemas.microsoft.com/office/drawing/2015/06/chart">
            <c:ext xmlns:c16="http://schemas.microsoft.com/office/drawing/2014/chart" uri="{C3380CC4-5D6E-409C-BE32-E72D297353CC}">
              <c16:uniqueId val="{00000002-C8C4-4806-B21A-F8EE42FB88F0}"/>
            </c:ext>
          </c:extLst>
        </c:ser>
        <c:dLbls>
          <c:showLegendKey val="0"/>
          <c:showVal val="0"/>
          <c:showCatName val="0"/>
          <c:showSerName val="0"/>
          <c:showPercent val="0"/>
          <c:showBubbleSize val="0"/>
        </c:dLbls>
        <c:gapWidth val="219"/>
        <c:overlap val="-27"/>
        <c:axId val="820187392"/>
        <c:axId val="1010769904"/>
      </c:barChart>
      <c:catAx>
        <c:axId val="8201873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010769904"/>
        <c:crosses val="autoZero"/>
        <c:auto val="1"/>
        <c:lblAlgn val="ctr"/>
        <c:lblOffset val="100"/>
        <c:noMultiLvlLbl val="0"/>
      </c:catAx>
      <c:valAx>
        <c:axId val="101076990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2018739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BA68A29-13C5-4981-887E-3ABF8D6FB914}" type="datetimeFigureOut">
              <a:rPr lang="fi-FI" smtClean="0"/>
              <a:t>15.11.2017</a:t>
            </a:fld>
            <a:endParaRPr lang="fi-FI"/>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4989757-0D1C-4FA1-B354-291956582D76}" type="slidenum">
              <a:rPr lang="fi-FI" smtClean="0"/>
              <a:t>‹#›</a:t>
            </a:fld>
            <a:endParaRPr lang="fi-FI"/>
          </a:p>
        </p:txBody>
      </p:sp>
    </p:spTree>
    <p:extLst>
      <p:ext uri="{BB962C8B-B14F-4D97-AF65-F5344CB8AC3E}">
        <p14:creationId xmlns:p14="http://schemas.microsoft.com/office/powerpoint/2010/main" val="8332017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4989757-0D1C-4FA1-B354-291956582D76}" type="slidenum">
              <a:rPr lang="fi-FI" smtClean="0"/>
              <a:t>1</a:t>
            </a:fld>
            <a:endParaRPr lang="fi-FI"/>
          </a:p>
        </p:txBody>
      </p:sp>
    </p:spTree>
    <p:extLst>
      <p:ext uri="{BB962C8B-B14F-4D97-AF65-F5344CB8AC3E}">
        <p14:creationId xmlns:p14="http://schemas.microsoft.com/office/powerpoint/2010/main" val="9933486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4989757-0D1C-4FA1-B354-291956582D76}" type="slidenum">
              <a:rPr lang="fi-FI" smtClean="0"/>
              <a:t>2</a:t>
            </a:fld>
            <a:endParaRPr lang="fi-FI"/>
          </a:p>
        </p:txBody>
      </p:sp>
    </p:spTree>
    <p:extLst>
      <p:ext uri="{BB962C8B-B14F-4D97-AF65-F5344CB8AC3E}">
        <p14:creationId xmlns:p14="http://schemas.microsoft.com/office/powerpoint/2010/main" val="13159066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4989757-0D1C-4FA1-B354-291956582D76}" type="slidenum">
              <a:rPr lang="fi-FI" smtClean="0"/>
              <a:t>4</a:t>
            </a:fld>
            <a:endParaRPr lang="fi-FI"/>
          </a:p>
        </p:txBody>
      </p:sp>
    </p:spTree>
    <p:extLst>
      <p:ext uri="{BB962C8B-B14F-4D97-AF65-F5344CB8AC3E}">
        <p14:creationId xmlns:p14="http://schemas.microsoft.com/office/powerpoint/2010/main" val="20508150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dirty="0"/>
          </a:p>
        </p:txBody>
      </p:sp>
      <p:sp>
        <p:nvSpPr>
          <p:cNvPr id="4" name="Slide Number Placeholder 3"/>
          <p:cNvSpPr>
            <a:spLocks noGrp="1"/>
          </p:cNvSpPr>
          <p:nvPr>
            <p:ph type="sldNum" sz="quarter" idx="10"/>
          </p:nvPr>
        </p:nvSpPr>
        <p:spPr/>
        <p:txBody>
          <a:bodyPr/>
          <a:lstStyle/>
          <a:p>
            <a:fld id="{A4989757-0D1C-4FA1-B354-291956582D76}" type="slidenum">
              <a:rPr lang="fi-FI" smtClean="0"/>
              <a:t>5</a:t>
            </a:fld>
            <a:endParaRPr lang="fi-FI"/>
          </a:p>
        </p:txBody>
      </p:sp>
    </p:spTree>
    <p:extLst>
      <p:ext uri="{BB962C8B-B14F-4D97-AF65-F5344CB8AC3E}">
        <p14:creationId xmlns:p14="http://schemas.microsoft.com/office/powerpoint/2010/main" val="4335932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4989757-0D1C-4FA1-B354-291956582D76}" type="slidenum">
              <a:rPr lang="fi-FI" smtClean="0"/>
              <a:t>31</a:t>
            </a:fld>
            <a:endParaRPr lang="fi-FI"/>
          </a:p>
        </p:txBody>
      </p:sp>
    </p:spTree>
    <p:extLst>
      <p:ext uri="{BB962C8B-B14F-4D97-AF65-F5344CB8AC3E}">
        <p14:creationId xmlns:p14="http://schemas.microsoft.com/office/powerpoint/2010/main" val="19997449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4989757-0D1C-4FA1-B354-291956582D76}" type="slidenum">
              <a:rPr lang="fi-FI" smtClean="0"/>
              <a:t>32</a:t>
            </a:fld>
            <a:endParaRPr lang="fi-FI"/>
          </a:p>
        </p:txBody>
      </p:sp>
    </p:spTree>
    <p:extLst>
      <p:ext uri="{BB962C8B-B14F-4D97-AF65-F5344CB8AC3E}">
        <p14:creationId xmlns:p14="http://schemas.microsoft.com/office/powerpoint/2010/main" val="19922196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4989757-0D1C-4FA1-B354-291956582D76}" type="slidenum">
              <a:rPr lang="fi-FI" smtClean="0"/>
              <a:t>35</a:t>
            </a:fld>
            <a:endParaRPr lang="fi-FI"/>
          </a:p>
        </p:txBody>
      </p:sp>
    </p:spTree>
    <p:extLst>
      <p:ext uri="{BB962C8B-B14F-4D97-AF65-F5344CB8AC3E}">
        <p14:creationId xmlns:p14="http://schemas.microsoft.com/office/powerpoint/2010/main" val="10530444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endParaRPr lang="en-US" dirty="0"/>
          </a:p>
        </p:txBody>
      </p:sp>
      <p:sp>
        <p:nvSpPr>
          <p:cNvPr id="4" name="Slide Number Placeholder 3"/>
          <p:cNvSpPr>
            <a:spLocks noGrp="1"/>
          </p:cNvSpPr>
          <p:nvPr>
            <p:ph type="sldNum" sz="quarter" idx="10"/>
          </p:nvPr>
        </p:nvSpPr>
        <p:spPr/>
        <p:txBody>
          <a:bodyPr/>
          <a:lstStyle/>
          <a:p>
            <a:fld id="{A4989757-0D1C-4FA1-B354-291956582D76}" type="slidenum">
              <a:rPr lang="fi-FI" smtClean="0"/>
              <a:t>41</a:t>
            </a:fld>
            <a:endParaRPr lang="fi-FI"/>
          </a:p>
        </p:txBody>
      </p:sp>
    </p:spTree>
    <p:extLst>
      <p:ext uri="{BB962C8B-B14F-4D97-AF65-F5344CB8AC3E}">
        <p14:creationId xmlns:p14="http://schemas.microsoft.com/office/powerpoint/2010/main" val="7528435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4989757-0D1C-4FA1-B354-291956582D76}" type="slidenum">
              <a:rPr lang="fi-FI" smtClean="0"/>
              <a:t>43</a:t>
            </a:fld>
            <a:endParaRPr lang="fi-FI"/>
          </a:p>
        </p:txBody>
      </p:sp>
    </p:spTree>
    <p:extLst>
      <p:ext uri="{BB962C8B-B14F-4D97-AF65-F5344CB8AC3E}">
        <p14:creationId xmlns:p14="http://schemas.microsoft.com/office/powerpoint/2010/main" val="12462172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i-FI"/>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i-FI"/>
          </a:p>
        </p:txBody>
      </p:sp>
      <p:sp>
        <p:nvSpPr>
          <p:cNvPr id="4" name="Date Placeholder 3"/>
          <p:cNvSpPr>
            <a:spLocks noGrp="1"/>
          </p:cNvSpPr>
          <p:nvPr>
            <p:ph type="dt" sz="half" idx="10"/>
          </p:nvPr>
        </p:nvSpPr>
        <p:spPr/>
        <p:txBody>
          <a:bodyPr/>
          <a:lstStyle/>
          <a:p>
            <a:fld id="{9042D279-2480-4DB9-8213-9438686CB295}" type="datetimeFigureOut">
              <a:rPr lang="fi-FI" smtClean="0"/>
              <a:t>15.11.2017</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8697F1FC-A3E8-46A1-810C-B75584359843}" type="slidenum">
              <a:rPr lang="fi-FI" smtClean="0"/>
              <a:t>‹#›</a:t>
            </a:fld>
            <a:endParaRPr lang="fi-FI"/>
          </a:p>
        </p:txBody>
      </p:sp>
    </p:spTree>
    <p:extLst>
      <p:ext uri="{BB962C8B-B14F-4D97-AF65-F5344CB8AC3E}">
        <p14:creationId xmlns:p14="http://schemas.microsoft.com/office/powerpoint/2010/main" val="39790266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Date Placeholder 3"/>
          <p:cNvSpPr>
            <a:spLocks noGrp="1"/>
          </p:cNvSpPr>
          <p:nvPr>
            <p:ph type="dt" sz="half" idx="10"/>
          </p:nvPr>
        </p:nvSpPr>
        <p:spPr/>
        <p:txBody>
          <a:bodyPr/>
          <a:lstStyle/>
          <a:p>
            <a:fld id="{9042D279-2480-4DB9-8213-9438686CB295}" type="datetimeFigureOut">
              <a:rPr lang="fi-FI" smtClean="0"/>
              <a:t>15.11.2017</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8697F1FC-A3E8-46A1-810C-B75584359843}" type="slidenum">
              <a:rPr lang="fi-FI" smtClean="0"/>
              <a:t>‹#›</a:t>
            </a:fld>
            <a:endParaRPr lang="fi-FI"/>
          </a:p>
        </p:txBody>
      </p:sp>
    </p:spTree>
    <p:extLst>
      <p:ext uri="{BB962C8B-B14F-4D97-AF65-F5344CB8AC3E}">
        <p14:creationId xmlns:p14="http://schemas.microsoft.com/office/powerpoint/2010/main" val="2809355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i-FI"/>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Date Placeholder 3"/>
          <p:cNvSpPr>
            <a:spLocks noGrp="1"/>
          </p:cNvSpPr>
          <p:nvPr>
            <p:ph type="dt" sz="half" idx="10"/>
          </p:nvPr>
        </p:nvSpPr>
        <p:spPr/>
        <p:txBody>
          <a:bodyPr/>
          <a:lstStyle/>
          <a:p>
            <a:fld id="{9042D279-2480-4DB9-8213-9438686CB295}" type="datetimeFigureOut">
              <a:rPr lang="fi-FI" smtClean="0"/>
              <a:t>15.11.2017</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8697F1FC-A3E8-46A1-810C-B75584359843}" type="slidenum">
              <a:rPr lang="fi-FI" smtClean="0"/>
              <a:t>‹#›</a:t>
            </a:fld>
            <a:endParaRPr lang="fi-FI"/>
          </a:p>
        </p:txBody>
      </p:sp>
    </p:spTree>
    <p:extLst>
      <p:ext uri="{BB962C8B-B14F-4D97-AF65-F5344CB8AC3E}">
        <p14:creationId xmlns:p14="http://schemas.microsoft.com/office/powerpoint/2010/main" val="19681971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Date Placeholder 3"/>
          <p:cNvSpPr>
            <a:spLocks noGrp="1"/>
          </p:cNvSpPr>
          <p:nvPr>
            <p:ph type="dt" sz="half" idx="10"/>
          </p:nvPr>
        </p:nvSpPr>
        <p:spPr/>
        <p:txBody>
          <a:bodyPr/>
          <a:lstStyle/>
          <a:p>
            <a:fld id="{9042D279-2480-4DB9-8213-9438686CB295}" type="datetimeFigureOut">
              <a:rPr lang="fi-FI" smtClean="0"/>
              <a:t>15.11.2017</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8697F1FC-A3E8-46A1-810C-B75584359843}" type="slidenum">
              <a:rPr lang="fi-FI" smtClean="0"/>
              <a:t>‹#›</a:t>
            </a:fld>
            <a:endParaRPr lang="fi-FI"/>
          </a:p>
        </p:txBody>
      </p:sp>
    </p:spTree>
    <p:extLst>
      <p:ext uri="{BB962C8B-B14F-4D97-AF65-F5344CB8AC3E}">
        <p14:creationId xmlns:p14="http://schemas.microsoft.com/office/powerpoint/2010/main" val="12161734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i-FI"/>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42D279-2480-4DB9-8213-9438686CB295}" type="datetimeFigureOut">
              <a:rPr lang="fi-FI" smtClean="0"/>
              <a:t>15.11.2017</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8697F1FC-A3E8-46A1-810C-B75584359843}" type="slidenum">
              <a:rPr lang="fi-FI" smtClean="0"/>
              <a:t>‹#›</a:t>
            </a:fld>
            <a:endParaRPr lang="fi-FI"/>
          </a:p>
        </p:txBody>
      </p:sp>
    </p:spTree>
    <p:extLst>
      <p:ext uri="{BB962C8B-B14F-4D97-AF65-F5344CB8AC3E}">
        <p14:creationId xmlns:p14="http://schemas.microsoft.com/office/powerpoint/2010/main" val="67984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5" name="Date Placeholder 4"/>
          <p:cNvSpPr>
            <a:spLocks noGrp="1"/>
          </p:cNvSpPr>
          <p:nvPr>
            <p:ph type="dt" sz="half" idx="10"/>
          </p:nvPr>
        </p:nvSpPr>
        <p:spPr/>
        <p:txBody>
          <a:bodyPr/>
          <a:lstStyle/>
          <a:p>
            <a:fld id="{9042D279-2480-4DB9-8213-9438686CB295}" type="datetimeFigureOut">
              <a:rPr lang="fi-FI" smtClean="0"/>
              <a:t>15.11.2017</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8697F1FC-A3E8-46A1-810C-B75584359843}" type="slidenum">
              <a:rPr lang="fi-FI" smtClean="0"/>
              <a:t>‹#›</a:t>
            </a:fld>
            <a:endParaRPr lang="fi-FI"/>
          </a:p>
        </p:txBody>
      </p:sp>
    </p:spTree>
    <p:extLst>
      <p:ext uri="{BB962C8B-B14F-4D97-AF65-F5344CB8AC3E}">
        <p14:creationId xmlns:p14="http://schemas.microsoft.com/office/powerpoint/2010/main" val="3399519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i-FI"/>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7" name="Date Placeholder 6"/>
          <p:cNvSpPr>
            <a:spLocks noGrp="1"/>
          </p:cNvSpPr>
          <p:nvPr>
            <p:ph type="dt" sz="half" idx="10"/>
          </p:nvPr>
        </p:nvSpPr>
        <p:spPr/>
        <p:txBody>
          <a:bodyPr/>
          <a:lstStyle/>
          <a:p>
            <a:fld id="{9042D279-2480-4DB9-8213-9438686CB295}" type="datetimeFigureOut">
              <a:rPr lang="fi-FI" smtClean="0"/>
              <a:t>15.11.2017</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8697F1FC-A3E8-46A1-810C-B75584359843}" type="slidenum">
              <a:rPr lang="fi-FI" smtClean="0"/>
              <a:t>‹#›</a:t>
            </a:fld>
            <a:endParaRPr lang="fi-FI"/>
          </a:p>
        </p:txBody>
      </p:sp>
    </p:spTree>
    <p:extLst>
      <p:ext uri="{BB962C8B-B14F-4D97-AF65-F5344CB8AC3E}">
        <p14:creationId xmlns:p14="http://schemas.microsoft.com/office/powerpoint/2010/main" val="30456427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Date Placeholder 2"/>
          <p:cNvSpPr>
            <a:spLocks noGrp="1"/>
          </p:cNvSpPr>
          <p:nvPr>
            <p:ph type="dt" sz="half" idx="10"/>
          </p:nvPr>
        </p:nvSpPr>
        <p:spPr/>
        <p:txBody>
          <a:bodyPr/>
          <a:lstStyle/>
          <a:p>
            <a:fld id="{9042D279-2480-4DB9-8213-9438686CB295}" type="datetimeFigureOut">
              <a:rPr lang="fi-FI" smtClean="0"/>
              <a:t>15.11.2017</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8697F1FC-A3E8-46A1-810C-B75584359843}" type="slidenum">
              <a:rPr lang="fi-FI" smtClean="0"/>
              <a:t>‹#›</a:t>
            </a:fld>
            <a:endParaRPr lang="fi-FI"/>
          </a:p>
        </p:txBody>
      </p:sp>
    </p:spTree>
    <p:extLst>
      <p:ext uri="{BB962C8B-B14F-4D97-AF65-F5344CB8AC3E}">
        <p14:creationId xmlns:p14="http://schemas.microsoft.com/office/powerpoint/2010/main" val="455797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42D279-2480-4DB9-8213-9438686CB295}" type="datetimeFigureOut">
              <a:rPr lang="fi-FI" smtClean="0"/>
              <a:t>15.11.2017</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8697F1FC-A3E8-46A1-810C-B75584359843}" type="slidenum">
              <a:rPr lang="fi-FI" smtClean="0"/>
              <a:t>‹#›</a:t>
            </a:fld>
            <a:endParaRPr lang="fi-FI"/>
          </a:p>
        </p:txBody>
      </p:sp>
    </p:spTree>
    <p:extLst>
      <p:ext uri="{BB962C8B-B14F-4D97-AF65-F5344CB8AC3E}">
        <p14:creationId xmlns:p14="http://schemas.microsoft.com/office/powerpoint/2010/main" val="10819901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i-FI"/>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042D279-2480-4DB9-8213-9438686CB295}" type="datetimeFigureOut">
              <a:rPr lang="fi-FI" smtClean="0"/>
              <a:t>15.11.2017</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8697F1FC-A3E8-46A1-810C-B75584359843}" type="slidenum">
              <a:rPr lang="fi-FI" smtClean="0"/>
              <a:t>‹#›</a:t>
            </a:fld>
            <a:endParaRPr lang="fi-FI"/>
          </a:p>
        </p:txBody>
      </p:sp>
    </p:spTree>
    <p:extLst>
      <p:ext uri="{BB962C8B-B14F-4D97-AF65-F5344CB8AC3E}">
        <p14:creationId xmlns:p14="http://schemas.microsoft.com/office/powerpoint/2010/main" val="10653503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i-FI"/>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042D279-2480-4DB9-8213-9438686CB295}" type="datetimeFigureOut">
              <a:rPr lang="fi-FI" smtClean="0"/>
              <a:t>15.11.2017</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8697F1FC-A3E8-46A1-810C-B75584359843}" type="slidenum">
              <a:rPr lang="fi-FI" smtClean="0"/>
              <a:t>‹#›</a:t>
            </a:fld>
            <a:endParaRPr lang="fi-FI"/>
          </a:p>
        </p:txBody>
      </p:sp>
    </p:spTree>
    <p:extLst>
      <p:ext uri="{BB962C8B-B14F-4D97-AF65-F5344CB8AC3E}">
        <p14:creationId xmlns:p14="http://schemas.microsoft.com/office/powerpoint/2010/main" val="121085142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fi-FI"/>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42D279-2480-4DB9-8213-9438686CB295}" type="datetimeFigureOut">
              <a:rPr lang="fi-FI" smtClean="0"/>
              <a:t>15.11.2017</a:t>
            </a:fld>
            <a:endParaRPr lang="fi-FI"/>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97F1FC-A3E8-46A1-810C-B75584359843}" type="slidenum">
              <a:rPr lang="fi-FI" smtClean="0"/>
              <a:t>‹#›</a:t>
            </a:fld>
            <a:endParaRPr lang="fi-FI"/>
          </a:p>
        </p:txBody>
      </p:sp>
    </p:spTree>
    <p:extLst>
      <p:ext uri="{BB962C8B-B14F-4D97-AF65-F5344CB8AC3E}">
        <p14:creationId xmlns:p14="http://schemas.microsoft.com/office/powerpoint/2010/main" val="25936577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chart" Target="../charts/char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chart" Target="../charts/char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chart" Target="../charts/char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emf"/></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 Id="rId3" Type="http://schemas.openxmlformats.org/officeDocument/2006/relationships/image" Target="../media/image1.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97147" y="2019510"/>
            <a:ext cx="10644995" cy="2387600"/>
          </a:xfrm>
        </p:spPr>
        <p:txBody>
          <a:bodyPr>
            <a:noAutofit/>
          </a:bodyPr>
          <a:lstStyle/>
          <a:p>
            <a:r>
              <a:rPr lang="en-GB" sz="4400" b="1" dirty="0" smtClean="0"/>
              <a:t>Analytical </a:t>
            </a:r>
            <a:r>
              <a:rPr lang="en-GB" sz="4400" b="1" dirty="0"/>
              <a:t>Report “Using the Social Security Agency’s invoicing data</a:t>
            </a:r>
            <a:br>
              <a:rPr lang="en-GB" sz="4400" b="1" dirty="0"/>
            </a:br>
            <a:r>
              <a:rPr lang="en-GB" sz="4400" b="1" dirty="0"/>
              <a:t>for strategic purchasing, with a focus on </a:t>
            </a:r>
            <a:r>
              <a:rPr lang="en-GB" sz="4400" b="1" dirty="0" smtClean="0"/>
              <a:t>DRGs”</a:t>
            </a:r>
            <a:endParaRPr lang="fi-FI" sz="4400" b="1" dirty="0"/>
          </a:p>
        </p:txBody>
      </p:sp>
      <p:sp>
        <p:nvSpPr>
          <p:cNvPr id="3" name="Subtitle 2"/>
          <p:cNvSpPr>
            <a:spLocks noGrp="1"/>
          </p:cNvSpPr>
          <p:nvPr>
            <p:ph type="subTitle" idx="1"/>
          </p:nvPr>
        </p:nvSpPr>
        <p:spPr>
          <a:xfrm>
            <a:off x="1524000" y="4706219"/>
            <a:ext cx="9144000" cy="1655762"/>
          </a:xfrm>
        </p:spPr>
        <p:txBody>
          <a:bodyPr/>
          <a:lstStyle/>
          <a:p>
            <a:r>
              <a:rPr lang="fi-FI" dirty="0" smtClean="0"/>
              <a:t>Kristiina </a:t>
            </a:r>
            <a:r>
              <a:rPr lang="fi-FI" dirty="0" err="1" smtClean="0"/>
              <a:t>Kahur</a:t>
            </a:r>
            <a:r>
              <a:rPr lang="fi-FI" dirty="0" smtClean="0"/>
              <a:t>, Triin Habicht</a:t>
            </a:r>
          </a:p>
          <a:p>
            <a:endParaRPr lang="fi-FI" sz="1800" dirty="0" smtClean="0"/>
          </a:p>
          <a:p>
            <a:r>
              <a:rPr lang="fi-FI" sz="1800" dirty="0" smtClean="0"/>
              <a:t>15 of November 2017</a:t>
            </a:r>
          </a:p>
          <a:p>
            <a:r>
              <a:rPr lang="fi-FI" sz="1800" dirty="0" smtClean="0"/>
              <a:t>Tbilisi</a:t>
            </a:r>
            <a:endParaRPr lang="fi-FI" sz="1800" dirty="0"/>
          </a:p>
        </p:txBody>
      </p:sp>
    </p:spTree>
    <p:extLst>
      <p:ext uri="{BB962C8B-B14F-4D97-AF65-F5344CB8AC3E}">
        <p14:creationId xmlns:p14="http://schemas.microsoft.com/office/powerpoint/2010/main" val="28833832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Completeness and accuracy of diagnosis and procedure codes</a:t>
            </a:r>
            <a:endParaRPr lang="fi-FI" b="1" dirty="0"/>
          </a:p>
        </p:txBody>
      </p:sp>
      <p:sp>
        <p:nvSpPr>
          <p:cNvPr id="3" name="Content Placeholder 2"/>
          <p:cNvSpPr>
            <a:spLocks noGrp="1"/>
          </p:cNvSpPr>
          <p:nvPr>
            <p:ph idx="1"/>
          </p:nvPr>
        </p:nvSpPr>
        <p:spPr/>
        <p:txBody>
          <a:bodyPr>
            <a:normAutofit/>
          </a:bodyPr>
          <a:lstStyle/>
          <a:p>
            <a:r>
              <a:rPr lang="en-US" sz="3200" dirty="0" smtClean="0"/>
              <a:t>Obvious errors, e.g. </a:t>
            </a:r>
          </a:p>
          <a:p>
            <a:pPr lvl="1"/>
            <a:r>
              <a:rPr lang="en-US" sz="2800" dirty="0" smtClean="0"/>
              <a:t>H351H351</a:t>
            </a:r>
          </a:p>
          <a:p>
            <a:pPr lvl="1"/>
            <a:r>
              <a:rPr lang="en-US" sz="2800" dirty="0" smtClean="0"/>
              <a:t>JASK </a:t>
            </a:r>
          </a:p>
          <a:p>
            <a:pPr lvl="1"/>
            <a:r>
              <a:rPr lang="en-US" sz="2800" dirty="0" smtClean="0"/>
              <a:t>JFSA</a:t>
            </a:r>
          </a:p>
          <a:p>
            <a:r>
              <a:rPr lang="en-US" sz="3200" dirty="0" smtClean="0"/>
              <a:t>Inappropriate coding of code pairs (dagger and asterisk)</a:t>
            </a:r>
            <a:endParaRPr lang="en-US" sz="3200" dirty="0"/>
          </a:p>
        </p:txBody>
      </p:sp>
    </p:spTree>
    <p:extLst>
      <p:ext uri="{BB962C8B-B14F-4D97-AF65-F5344CB8AC3E}">
        <p14:creationId xmlns:p14="http://schemas.microsoft.com/office/powerpoint/2010/main" val="992655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b="1" dirty="0" smtClean="0"/>
              <a:t>CLINICAL CONTENT OF DATA</a:t>
            </a:r>
            <a:endParaRPr lang="fi-FI" b="1" dirty="0"/>
          </a:p>
        </p:txBody>
      </p:sp>
      <p:sp>
        <p:nvSpPr>
          <p:cNvPr id="3" name="Text Placeholder 2"/>
          <p:cNvSpPr>
            <a:spLocks noGrp="1"/>
          </p:cNvSpPr>
          <p:nvPr>
            <p:ph type="body" idx="1"/>
          </p:nvPr>
        </p:nvSpPr>
        <p:spPr/>
        <p:txBody>
          <a:bodyPr/>
          <a:lstStyle/>
          <a:p>
            <a:endParaRPr lang="fi-FI"/>
          </a:p>
        </p:txBody>
      </p:sp>
    </p:spTree>
    <p:extLst>
      <p:ext uri="{BB962C8B-B14F-4D97-AF65-F5344CB8AC3E}">
        <p14:creationId xmlns:p14="http://schemas.microsoft.com/office/powerpoint/2010/main" val="31648021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b="1" dirty="0"/>
              <a:t>Use of single diagnosis codes as main </a:t>
            </a:r>
            <a:r>
              <a:rPr lang="en-US" b="1" dirty="0" smtClean="0"/>
              <a:t>diagnosis</a:t>
            </a:r>
            <a:endParaRPr lang="fi-FI" b="1" dirty="0"/>
          </a:p>
        </p:txBody>
      </p:sp>
      <p:sp>
        <p:nvSpPr>
          <p:cNvPr id="5" name="Content Placeholder 4"/>
          <p:cNvSpPr>
            <a:spLocks noGrp="1"/>
          </p:cNvSpPr>
          <p:nvPr>
            <p:ph idx="1"/>
          </p:nvPr>
        </p:nvSpPr>
        <p:spPr/>
        <p:txBody>
          <a:bodyPr/>
          <a:lstStyle/>
          <a:p>
            <a:r>
              <a:rPr lang="en-US" dirty="0"/>
              <a:t>2 091 different diagnosis codes were used as main </a:t>
            </a:r>
            <a:r>
              <a:rPr lang="en-US" dirty="0" smtClean="0"/>
              <a:t>diagnosis </a:t>
            </a:r>
          </a:p>
          <a:p>
            <a:r>
              <a:rPr lang="en-US" dirty="0" smtClean="0"/>
              <a:t>It </a:t>
            </a:r>
            <a:r>
              <a:rPr lang="en-US" dirty="0"/>
              <a:t>amounts to ca 20% of the codes which have been used during three </a:t>
            </a:r>
            <a:r>
              <a:rPr lang="en-US" dirty="0" smtClean="0"/>
              <a:t>months</a:t>
            </a:r>
            <a:endParaRPr lang="en-US" dirty="0"/>
          </a:p>
          <a:p>
            <a:r>
              <a:rPr lang="en-US" dirty="0"/>
              <a:t>10 most frequently coded diagnosis codes amount to 32% of all cases</a:t>
            </a:r>
            <a:endParaRPr lang="fi-FI" dirty="0"/>
          </a:p>
        </p:txBody>
      </p:sp>
      <p:graphicFrame>
        <p:nvGraphicFramePr>
          <p:cNvPr id="6" name="Table 5"/>
          <p:cNvGraphicFramePr>
            <a:graphicFrameLocks noGrp="1"/>
          </p:cNvGraphicFramePr>
          <p:nvPr>
            <p:extLst>
              <p:ext uri="{D42A27DB-BD31-4B8C-83A1-F6EECF244321}">
                <p14:modId xmlns:p14="http://schemas.microsoft.com/office/powerpoint/2010/main" val="1806659846"/>
              </p:ext>
            </p:extLst>
          </p:nvPr>
        </p:nvGraphicFramePr>
        <p:xfrm>
          <a:off x="1985513" y="3786415"/>
          <a:ext cx="7546675" cy="2376170"/>
        </p:xfrm>
        <a:graphic>
          <a:graphicData uri="http://schemas.openxmlformats.org/drawingml/2006/table">
            <a:tbl>
              <a:tblPr firstRow="1" firstCol="1" bandRow="1">
                <a:tableStyleId>{5C22544A-7EE6-4342-B048-85BDC9FD1C3A}</a:tableStyleId>
              </a:tblPr>
              <a:tblGrid>
                <a:gridCol w="911638">
                  <a:extLst>
                    <a:ext uri="{9D8B030D-6E8A-4147-A177-3AD203B41FA5}">
                      <a16:colId xmlns:a16="http://schemas.microsoft.com/office/drawing/2014/main" xmlns="" val="4227566808"/>
                    </a:ext>
                  </a:extLst>
                </a:gridCol>
                <a:gridCol w="3469143">
                  <a:extLst>
                    <a:ext uri="{9D8B030D-6E8A-4147-A177-3AD203B41FA5}">
                      <a16:colId xmlns:a16="http://schemas.microsoft.com/office/drawing/2014/main" xmlns="" val="4099799389"/>
                    </a:ext>
                  </a:extLst>
                </a:gridCol>
                <a:gridCol w="1907109">
                  <a:extLst>
                    <a:ext uri="{9D8B030D-6E8A-4147-A177-3AD203B41FA5}">
                      <a16:colId xmlns:a16="http://schemas.microsoft.com/office/drawing/2014/main" xmlns="" val="2289672140"/>
                    </a:ext>
                  </a:extLst>
                </a:gridCol>
                <a:gridCol w="1258785">
                  <a:extLst>
                    <a:ext uri="{9D8B030D-6E8A-4147-A177-3AD203B41FA5}">
                      <a16:colId xmlns:a16="http://schemas.microsoft.com/office/drawing/2014/main" xmlns="" val="1543135048"/>
                    </a:ext>
                  </a:extLst>
                </a:gridCol>
              </a:tblGrid>
              <a:tr h="242570">
                <a:tc gridSpan="2">
                  <a:txBody>
                    <a:bodyPr/>
                    <a:lstStyle/>
                    <a:p>
                      <a:pPr>
                        <a:spcAft>
                          <a:spcPts val="0"/>
                        </a:spcAft>
                      </a:pPr>
                      <a:r>
                        <a:rPr lang="en-GB" sz="1400">
                          <a:effectLst/>
                        </a:rPr>
                        <a:t>ICD-10_main_dx</a:t>
                      </a:r>
                      <a:endParaRPr lang="fi-FI" sz="1400">
                        <a:effectLst/>
                        <a:latin typeface="Times New Roman" panose="02020603050405020304" pitchFamily="18" charset="0"/>
                        <a:ea typeface="Calibri" panose="020F0502020204030204" pitchFamily="34" charset="0"/>
                      </a:endParaRPr>
                    </a:p>
                  </a:txBody>
                  <a:tcPr marL="68580" marR="68580" marT="0" marB="0"/>
                </a:tc>
                <a:tc hMerge="1">
                  <a:txBody>
                    <a:bodyPr/>
                    <a:lstStyle/>
                    <a:p>
                      <a:endParaRPr lang="fi-FI"/>
                    </a:p>
                  </a:txBody>
                  <a:tcPr/>
                </a:tc>
                <a:tc>
                  <a:txBody>
                    <a:bodyPr/>
                    <a:lstStyle/>
                    <a:p>
                      <a:pPr algn="ctr">
                        <a:spcAft>
                          <a:spcPts val="0"/>
                        </a:spcAft>
                      </a:pPr>
                      <a:r>
                        <a:rPr lang="en-GB" sz="1400">
                          <a:effectLst/>
                        </a:rPr>
                        <a:t># of cases</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en-GB" sz="1400">
                          <a:effectLst/>
                        </a:rPr>
                        <a:t>% of cases</a:t>
                      </a:r>
                      <a:endParaRPr lang="fi-FI" sz="14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1091001046"/>
                  </a:ext>
                </a:extLst>
              </a:tr>
              <a:tr h="182880">
                <a:tc>
                  <a:txBody>
                    <a:bodyPr/>
                    <a:lstStyle/>
                    <a:p>
                      <a:pPr>
                        <a:spcAft>
                          <a:spcPts val="0"/>
                        </a:spcAft>
                      </a:pPr>
                      <a:r>
                        <a:rPr lang="en-GB" sz="1400">
                          <a:effectLst/>
                        </a:rPr>
                        <a:t>J189</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spcAft>
                          <a:spcPts val="0"/>
                        </a:spcAft>
                      </a:pPr>
                      <a:r>
                        <a:rPr lang="en-GB" sz="1400">
                          <a:effectLst/>
                        </a:rPr>
                        <a:t>Pneumonia, unspecified</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en-GB" sz="1400">
                          <a:effectLst/>
                        </a:rPr>
                        <a:t>5675</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en-GB" sz="1400">
                          <a:effectLst/>
                        </a:rPr>
                        <a:t>5 %</a:t>
                      </a:r>
                      <a:endParaRPr lang="fi-FI" sz="14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827152475"/>
                  </a:ext>
                </a:extLst>
              </a:tr>
              <a:tr h="182880">
                <a:tc>
                  <a:txBody>
                    <a:bodyPr/>
                    <a:lstStyle/>
                    <a:p>
                      <a:pPr>
                        <a:spcAft>
                          <a:spcPts val="0"/>
                        </a:spcAft>
                      </a:pPr>
                      <a:r>
                        <a:rPr lang="en-GB" sz="1400">
                          <a:effectLst/>
                        </a:rPr>
                        <a:t>I200</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spcAft>
                          <a:spcPts val="0"/>
                        </a:spcAft>
                      </a:pPr>
                      <a:r>
                        <a:rPr lang="en-GB" sz="1400">
                          <a:effectLst/>
                        </a:rPr>
                        <a:t>Unstable angina</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en-GB" sz="1400">
                          <a:effectLst/>
                        </a:rPr>
                        <a:t>5444</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en-GB" sz="1400">
                          <a:effectLst/>
                        </a:rPr>
                        <a:t>5 %</a:t>
                      </a:r>
                      <a:endParaRPr lang="fi-FI" sz="14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2189175528"/>
                  </a:ext>
                </a:extLst>
              </a:tr>
              <a:tr h="182880">
                <a:tc>
                  <a:txBody>
                    <a:bodyPr/>
                    <a:lstStyle/>
                    <a:p>
                      <a:pPr>
                        <a:spcAft>
                          <a:spcPts val="0"/>
                        </a:spcAft>
                      </a:pPr>
                      <a:r>
                        <a:rPr lang="en-GB" sz="1400">
                          <a:effectLst/>
                        </a:rPr>
                        <a:t>O800</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spcAft>
                          <a:spcPts val="0"/>
                        </a:spcAft>
                      </a:pPr>
                      <a:r>
                        <a:rPr lang="en-GB" sz="1400">
                          <a:effectLst/>
                        </a:rPr>
                        <a:t>Spontaneous vertex delivery</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en-GB" sz="1400">
                          <a:effectLst/>
                        </a:rPr>
                        <a:t>4078</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en-GB" sz="1400">
                          <a:effectLst/>
                        </a:rPr>
                        <a:t>4 %</a:t>
                      </a:r>
                      <a:endParaRPr lang="fi-FI" sz="14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2915827805"/>
                  </a:ext>
                </a:extLst>
              </a:tr>
              <a:tr h="182880">
                <a:tc>
                  <a:txBody>
                    <a:bodyPr/>
                    <a:lstStyle/>
                    <a:p>
                      <a:pPr>
                        <a:spcAft>
                          <a:spcPts val="0"/>
                        </a:spcAft>
                      </a:pPr>
                      <a:r>
                        <a:rPr lang="en-GB" sz="1400">
                          <a:effectLst/>
                        </a:rPr>
                        <a:t>J960</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spcAft>
                          <a:spcPts val="0"/>
                        </a:spcAft>
                      </a:pPr>
                      <a:r>
                        <a:rPr lang="en-GB" sz="1400">
                          <a:effectLst/>
                        </a:rPr>
                        <a:t>Acute respiratory failure</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en-GB" sz="1400">
                          <a:effectLst/>
                        </a:rPr>
                        <a:t>3699</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en-GB" sz="1400">
                          <a:effectLst/>
                        </a:rPr>
                        <a:t>3 %</a:t>
                      </a:r>
                      <a:endParaRPr lang="fi-FI" sz="14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863848363"/>
                  </a:ext>
                </a:extLst>
              </a:tr>
              <a:tr h="182880">
                <a:tc>
                  <a:txBody>
                    <a:bodyPr/>
                    <a:lstStyle/>
                    <a:p>
                      <a:pPr>
                        <a:spcAft>
                          <a:spcPts val="0"/>
                        </a:spcAft>
                      </a:pPr>
                      <a:r>
                        <a:rPr lang="en-GB" sz="1400">
                          <a:effectLst/>
                        </a:rPr>
                        <a:t>I501</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spcAft>
                          <a:spcPts val="0"/>
                        </a:spcAft>
                      </a:pPr>
                      <a:r>
                        <a:rPr lang="en-GB" sz="1400">
                          <a:effectLst/>
                        </a:rPr>
                        <a:t>Left ventricular failure</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en-GB" sz="1400">
                          <a:effectLst/>
                        </a:rPr>
                        <a:t>3567</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en-GB" sz="1400">
                          <a:effectLst/>
                        </a:rPr>
                        <a:t>3 %</a:t>
                      </a:r>
                      <a:endParaRPr lang="fi-FI" sz="14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3234057521"/>
                  </a:ext>
                </a:extLst>
              </a:tr>
              <a:tr h="182880">
                <a:tc>
                  <a:txBody>
                    <a:bodyPr/>
                    <a:lstStyle/>
                    <a:p>
                      <a:pPr>
                        <a:spcAft>
                          <a:spcPts val="0"/>
                        </a:spcAft>
                      </a:pPr>
                      <a:r>
                        <a:rPr lang="en-GB" sz="1400">
                          <a:effectLst/>
                        </a:rPr>
                        <a:t>J069</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spcAft>
                          <a:spcPts val="0"/>
                        </a:spcAft>
                      </a:pPr>
                      <a:r>
                        <a:rPr lang="en-GB" sz="1400">
                          <a:effectLst/>
                        </a:rPr>
                        <a:t>Acute upper respiratory infection, unspecified</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en-GB" sz="1400">
                          <a:effectLst/>
                        </a:rPr>
                        <a:t>3085</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en-GB" sz="1400">
                          <a:effectLst/>
                        </a:rPr>
                        <a:t>3 %</a:t>
                      </a:r>
                      <a:endParaRPr lang="fi-FI" sz="14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3611585972"/>
                  </a:ext>
                </a:extLst>
              </a:tr>
              <a:tr h="182880">
                <a:tc>
                  <a:txBody>
                    <a:bodyPr/>
                    <a:lstStyle/>
                    <a:p>
                      <a:pPr>
                        <a:spcAft>
                          <a:spcPts val="0"/>
                        </a:spcAft>
                      </a:pPr>
                      <a:r>
                        <a:rPr lang="en-GB" sz="1400">
                          <a:effectLst/>
                        </a:rPr>
                        <a:t>I500</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spcAft>
                          <a:spcPts val="0"/>
                        </a:spcAft>
                      </a:pPr>
                      <a:r>
                        <a:rPr lang="en-GB" sz="1400">
                          <a:effectLst/>
                        </a:rPr>
                        <a:t>Congestive heart failure</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en-GB" sz="1400">
                          <a:effectLst/>
                        </a:rPr>
                        <a:t>2901</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en-GB" sz="1400">
                          <a:effectLst/>
                        </a:rPr>
                        <a:t>3 %</a:t>
                      </a:r>
                      <a:endParaRPr lang="fi-FI" sz="14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36065260"/>
                  </a:ext>
                </a:extLst>
              </a:tr>
              <a:tr h="182880">
                <a:tc>
                  <a:txBody>
                    <a:bodyPr/>
                    <a:lstStyle/>
                    <a:p>
                      <a:pPr>
                        <a:spcAft>
                          <a:spcPts val="0"/>
                        </a:spcAft>
                      </a:pPr>
                      <a:r>
                        <a:rPr lang="en-GB" sz="1400">
                          <a:effectLst/>
                        </a:rPr>
                        <a:t>J209</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spcAft>
                          <a:spcPts val="0"/>
                        </a:spcAft>
                      </a:pPr>
                      <a:r>
                        <a:rPr lang="en-GB" sz="1400">
                          <a:effectLst/>
                        </a:rPr>
                        <a:t>Acute bronchitis, unspecified</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en-GB" sz="1400">
                          <a:effectLst/>
                        </a:rPr>
                        <a:t>2212</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en-GB" sz="1400">
                          <a:effectLst/>
                        </a:rPr>
                        <a:t>2 %</a:t>
                      </a:r>
                      <a:endParaRPr lang="fi-FI" sz="14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1889662512"/>
                  </a:ext>
                </a:extLst>
              </a:tr>
              <a:tr h="182880">
                <a:tc>
                  <a:txBody>
                    <a:bodyPr/>
                    <a:lstStyle/>
                    <a:p>
                      <a:pPr>
                        <a:spcAft>
                          <a:spcPts val="0"/>
                        </a:spcAft>
                      </a:pPr>
                      <a:r>
                        <a:rPr lang="en-GB" sz="1400">
                          <a:effectLst/>
                        </a:rPr>
                        <a:t>O821</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spcAft>
                          <a:spcPts val="0"/>
                        </a:spcAft>
                      </a:pPr>
                      <a:r>
                        <a:rPr lang="en-GB" sz="1400">
                          <a:effectLst/>
                        </a:rPr>
                        <a:t>Delivery by emergency caesarean section</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en-GB" sz="1400">
                          <a:effectLst/>
                        </a:rPr>
                        <a:t>2211</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en-GB" sz="1400">
                          <a:effectLst/>
                        </a:rPr>
                        <a:t>2 %</a:t>
                      </a:r>
                      <a:endParaRPr lang="fi-FI" sz="14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3641054506"/>
                  </a:ext>
                </a:extLst>
              </a:tr>
              <a:tr h="182880">
                <a:tc>
                  <a:txBody>
                    <a:bodyPr/>
                    <a:lstStyle/>
                    <a:p>
                      <a:pPr>
                        <a:spcAft>
                          <a:spcPts val="0"/>
                        </a:spcAft>
                      </a:pPr>
                      <a:r>
                        <a:rPr lang="en-GB" sz="1400">
                          <a:effectLst/>
                        </a:rPr>
                        <a:t>H258</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spcAft>
                          <a:spcPts val="0"/>
                        </a:spcAft>
                      </a:pPr>
                      <a:r>
                        <a:rPr lang="en-GB" sz="1400">
                          <a:effectLst/>
                        </a:rPr>
                        <a:t>Other senile cataract</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en-GB" sz="1400">
                          <a:effectLst/>
                        </a:rPr>
                        <a:t>2127</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en-GB" sz="1400" dirty="0">
                          <a:effectLst/>
                        </a:rPr>
                        <a:t>2 %</a:t>
                      </a:r>
                      <a:endParaRPr lang="fi-FI" sz="1400" dirty="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2156595911"/>
                  </a:ext>
                </a:extLst>
              </a:tr>
            </a:tbl>
          </a:graphicData>
        </a:graphic>
      </p:graphicFrame>
      <p:grpSp>
        <p:nvGrpSpPr>
          <p:cNvPr id="9" name="Group 8"/>
          <p:cNvGrpSpPr/>
          <p:nvPr/>
        </p:nvGrpSpPr>
        <p:grpSpPr>
          <a:xfrm>
            <a:off x="9842740" y="3821502"/>
            <a:ext cx="1604514" cy="2355461"/>
            <a:chOff x="9842740" y="3821502"/>
            <a:chExt cx="1604514" cy="2355461"/>
          </a:xfrm>
        </p:grpSpPr>
        <p:sp>
          <p:nvSpPr>
            <p:cNvPr id="7" name="Right Brace 6"/>
            <p:cNvSpPr/>
            <p:nvPr/>
          </p:nvSpPr>
          <p:spPr>
            <a:xfrm>
              <a:off x="9842740" y="3821502"/>
              <a:ext cx="483079" cy="2355461"/>
            </a:xfrm>
            <a:prstGeom prst="rightBrace">
              <a:avLst/>
            </a:prstGeom>
            <a:ln w="28575"/>
          </p:spPr>
          <p:style>
            <a:lnRef idx="1">
              <a:schemeClr val="accent2"/>
            </a:lnRef>
            <a:fillRef idx="0">
              <a:schemeClr val="accent2"/>
            </a:fillRef>
            <a:effectRef idx="0">
              <a:schemeClr val="accent2"/>
            </a:effectRef>
            <a:fontRef idx="minor">
              <a:schemeClr val="tx1"/>
            </a:fontRef>
          </p:style>
          <p:txBody>
            <a:bodyPr rtlCol="0" anchor="ctr"/>
            <a:lstStyle/>
            <a:p>
              <a:pPr algn="ctr"/>
              <a:endParaRPr lang="fi-FI"/>
            </a:p>
          </p:txBody>
        </p:sp>
        <p:sp>
          <p:nvSpPr>
            <p:cNvPr id="8" name="Oval 7"/>
            <p:cNvSpPr/>
            <p:nvPr/>
          </p:nvSpPr>
          <p:spPr>
            <a:xfrm>
              <a:off x="10504818" y="4754526"/>
              <a:ext cx="942436" cy="49896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dirty="0" smtClean="0"/>
                <a:t>32%</a:t>
              </a:r>
              <a:endParaRPr lang="fi-FI" dirty="0"/>
            </a:p>
          </p:txBody>
        </p:sp>
      </p:grpSp>
    </p:spTree>
    <p:extLst>
      <p:ext uri="{BB962C8B-B14F-4D97-AF65-F5344CB8AC3E}">
        <p14:creationId xmlns:p14="http://schemas.microsoft.com/office/powerpoint/2010/main" val="20814087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Use of DRG </a:t>
            </a:r>
            <a:r>
              <a:rPr lang="en-US" b="1" dirty="0" smtClean="0"/>
              <a:t>codes (1)</a:t>
            </a:r>
            <a:endParaRPr lang="fi-FI" b="1" dirty="0"/>
          </a:p>
        </p:txBody>
      </p:sp>
      <p:sp>
        <p:nvSpPr>
          <p:cNvPr id="3" name="Content Placeholder 2"/>
          <p:cNvSpPr>
            <a:spLocks noGrp="1"/>
          </p:cNvSpPr>
          <p:nvPr>
            <p:ph idx="1"/>
          </p:nvPr>
        </p:nvSpPr>
        <p:spPr/>
        <p:txBody>
          <a:bodyPr/>
          <a:lstStyle/>
          <a:p>
            <a:r>
              <a:rPr lang="fi-FI" sz="3200" dirty="0" smtClean="0"/>
              <a:t>EST version</a:t>
            </a:r>
          </a:p>
          <a:p>
            <a:pPr lvl="1"/>
            <a:r>
              <a:rPr lang="en-US" dirty="0"/>
              <a:t>The cases were grouped in total to 525 </a:t>
            </a:r>
            <a:r>
              <a:rPr lang="en-US" dirty="0" smtClean="0"/>
              <a:t>DRGs (out of 784)</a:t>
            </a:r>
          </a:p>
          <a:p>
            <a:pPr lvl="1"/>
            <a:r>
              <a:rPr lang="fi-FI" dirty="0"/>
              <a:t>259 </a:t>
            </a:r>
            <a:r>
              <a:rPr lang="fi-FI" dirty="0" err="1"/>
              <a:t>empty</a:t>
            </a:r>
            <a:r>
              <a:rPr lang="fi-FI" dirty="0"/>
              <a:t> </a:t>
            </a:r>
            <a:r>
              <a:rPr lang="fi-FI" dirty="0" err="1" smtClean="0"/>
              <a:t>DRGs</a:t>
            </a:r>
            <a:endParaRPr lang="fi-FI" dirty="0" smtClean="0"/>
          </a:p>
          <a:p>
            <a:r>
              <a:rPr lang="fi-FI" sz="3200" dirty="0" smtClean="0"/>
              <a:t>FIN version</a:t>
            </a:r>
          </a:p>
          <a:p>
            <a:pPr lvl="1"/>
            <a:r>
              <a:rPr lang="en-US" dirty="0"/>
              <a:t>The cases were grouped in total to 545 </a:t>
            </a:r>
            <a:r>
              <a:rPr lang="en-US" dirty="0" smtClean="0"/>
              <a:t>DRGs (out of 914)</a:t>
            </a:r>
          </a:p>
          <a:p>
            <a:pPr lvl="1"/>
            <a:r>
              <a:rPr lang="fi-FI" dirty="0"/>
              <a:t>369 </a:t>
            </a:r>
            <a:r>
              <a:rPr lang="fi-FI" dirty="0" err="1"/>
              <a:t>empty</a:t>
            </a:r>
            <a:r>
              <a:rPr lang="fi-FI" dirty="0"/>
              <a:t> </a:t>
            </a:r>
            <a:r>
              <a:rPr lang="fi-FI" dirty="0" err="1" smtClean="0"/>
              <a:t>DRGs</a:t>
            </a:r>
            <a:endParaRPr lang="fi-FI" dirty="0" smtClean="0"/>
          </a:p>
          <a:p>
            <a:pPr lvl="1"/>
            <a:endParaRPr lang="fi-FI" dirty="0"/>
          </a:p>
        </p:txBody>
      </p:sp>
    </p:spTree>
    <p:extLst>
      <p:ext uri="{BB962C8B-B14F-4D97-AF65-F5344CB8AC3E}">
        <p14:creationId xmlns:p14="http://schemas.microsoft.com/office/powerpoint/2010/main" val="425929204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Use of DRG </a:t>
            </a:r>
            <a:r>
              <a:rPr lang="en-US" b="1" dirty="0" smtClean="0"/>
              <a:t>codes (2)</a:t>
            </a:r>
            <a:endParaRPr lang="fi-FI" b="1" dirty="0"/>
          </a:p>
        </p:txBody>
      </p:sp>
      <p:graphicFrame>
        <p:nvGraphicFramePr>
          <p:cNvPr id="4" name="Table 3"/>
          <p:cNvGraphicFramePr>
            <a:graphicFrameLocks noGrp="1"/>
          </p:cNvGraphicFramePr>
          <p:nvPr>
            <p:extLst>
              <p:ext uri="{D42A27DB-BD31-4B8C-83A1-F6EECF244321}">
                <p14:modId xmlns:p14="http://schemas.microsoft.com/office/powerpoint/2010/main" val="2700321594"/>
              </p:ext>
            </p:extLst>
          </p:nvPr>
        </p:nvGraphicFramePr>
        <p:xfrm>
          <a:off x="70940" y="1690688"/>
          <a:ext cx="5079178" cy="3108960"/>
        </p:xfrm>
        <a:graphic>
          <a:graphicData uri="http://schemas.openxmlformats.org/drawingml/2006/table">
            <a:tbl>
              <a:tblPr firstRow="1" firstCol="1" bandRow="1">
                <a:tableStyleId>{5C22544A-7EE6-4342-B048-85BDC9FD1C3A}</a:tableStyleId>
              </a:tblPr>
              <a:tblGrid>
                <a:gridCol w="664098">
                  <a:extLst>
                    <a:ext uri="{9D8B030D-6E8A-4147-A177-3AD203B41FA5}">
                      <a16:colId xmlns:a16="http://schemas.microsoft.com/office/drawing/2014/main" xmlns="" val="2104566660"/>
                    </a:ext>
                  </a:extLst>
                </a:gridCol>
                <a:gridCol w="149698">
                  <a:extLst>
                    <a:ext uri="{9D8B030D-6E8A-4147-A177-3AD203B41FA5}">
                      <a16:colId xmlns:a16="http://schemas.microsoft.com/office/drawing/2014/main" xmlns="" val="4136116737"/>
                    </a:ext>
                  </a:extLst>
                </a:gridCol>
                <a:gridCol w="2936766">
                  <a:extLst>
                    <a:ext uri="{9D8B030D-6E8A-4147-A177-3AD203B41FA5}">
                      <a16:colId xmlns:a16="http://schemas.microsoft.com/office/drawing/2014/main" xmlns="" val="1930324315"/>
                    </a:ext>
                  </a:extLst>
                </a:gridCol>
                <a:gridCol w="695804">
                  <a:extLst>
                    <a:ext uri="{9D8B030D-6E8A-4147-A177-3AD203B41FA5}">
                      <a16:colId xmlns:a16="http://schemas.microsoft.com/office/drawing/2014/main" xmlns="" val="1932097638"/>
                    </a:ext>
                  </a:extLst>
                </a:gridCol>
                <a:gridCol w="632812">
                  <a:extLst>
                    <a:ext uri="{9D8B030D-6E8A-4147-A177-3AD203B41FA5}">
                      <a16:colId xmlns:a16="http://schemas.microsoft.com/office/drawing/2014/main" xmlns="" val="1913357513"/>
                    </a:ext>
                  </a:extLst>
                </a:gridCol>
              </a:tblGrid>
              <a:tr h="182880">
                <a:tc gridSpan="2">
                  <a:txBody>
                    <a:bodyPr/>
                    <a:lstStyle/>
                    <a:p>
                      <a:pPr algn="ctr">
                        <a:spcAft>
                          <a:spcPts val="0"/>
                        </a:spcAft>
                      </a:pPr>
                      <a:r>
                        <a:rPr lang="fi-FI" sz="1200">
                          <a:effectLst/>
                          <a:latin typeface="+mj-lt"/>
                        </a:rPr>
                        <a:t>EST_DRG</a:t>
                      </a:r>
                      <a:endParaRPr lang="fi-FI" sz="1200">
                        <a:effectLst/>
                        <a:latin typeface="+mj-lt"/>
                        <a:ea typeface="Verdana" panose="020B0604030504040204" pitchFamily="34" charset="0"/>
                        <a:cs typeface="Verdana" panose="020B0604030504040204" pitchFamily="34" charset="0"/>
                      </a:endParaRPr>
                    </a:p>
                  </a:txBody>
                  <a:tcPr marL="68580" marR="68580" marT="0" marB="0"/>
                </a:tc>
                <a:tc hMerge="1">
                  <a:txBody>
                    <a:bodyPr/>
                    <a:lstStyle/>
                    <a:p>
                      <a:pPr>
                        <a:spcAft>
                          <a:spcPts val="0"/>
                        </a:spcAft>
                      </a:pPr>
                      <a:endParaRPr lang="fi-FI" sz="1200">
                        <a:effectLst/>
                        <a:latin typeface="+mj-lt"/>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fi-FI" sz="1200">
                          <a:effectLst/>
                          <a:latin typeface="+mj-lt"/>
                        </a:rPr>
                        <a:t>EST_DRG_name</a:t>
                      </a:r>
                      <a:endParaRPr lang="fi-FI" sz="1200">
                        <a:effectLst/>
                        <a:latin typeface="+mj-lt"/>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fi-FI" sz="1200" dirty="0" smtClean="0">
                          <a:effectLst/>
                          <a:latin typeface="+mj-lt"/>
                          <a:ea typeface="+mn-ea"/>
                          <a:cs typeface="+mn-cs"/>
                        </a:rPr>
                        <a:t>#</a:t>
                      </a:r>
                      <a:r>
                        <a:rPr lang="fi-FI" sz="1200" baseline="0" dirty="0" smtClean="0">
                          <a:effectLst/>
                          <a:latin typeface="+mj-lt"/>
                          <a:ea typeface="+mn-ea"/>
                          <a:cs typeface="+mn-cs"/>
                        </a:rPr>
                        <a:t> of </a:t>
                      </a:r>
                      <a:r>
                        <a:rPr lang="fi-FI" sz="1200" baseline="0" dirty="0" err="1" smtClean="0">
                          <a:effectLst/>
                          <a:latin typeface="+mj-lt"/>
                          <a:ea typeface="+mn-ea"/>
                          <a:cs typeface="+mn-cs"/>
                        </a:rPr>
                        <a:t>cases</a:t>
                      </a:r>
                      <a:endParaRPr lang="fi-FI" sz="1200" dirty="0">
                        <a:effectLst/>
                        <a:latin typeface="+mj-lt"/>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fi-FI" sz="1200" dirty="0">
                          <a:effectLst/>
                          <a:latin typeface="+mj-lt"/>
                        </a:rPr>
                        <a:t>% of </a:t>
                      </a:r>
                      <a:r>
                        <a:rPr lang="fi-FI" sz="1200" dirty="0" err="1">
                          <a:effectLst/>
                          <a:latin typeface="+mj-lt"/>
                        </a:rPr>
                        <a:t>total</a:t>
                      </a:r>
                      <a:endParaRPr lang="fi-FI" sz="1200" dirty="0">
                        <a:effectLst/>
                        <a:latin typeface="+mj-lt"/>
                        <a:ea typeface="Verdana" panose="020B0604030504040204" pitchFamily="34" charset="0"/>
                        <a:cs typeface="Verdana" panose="020B0604030504040204" pitchFamily="34" charset="0"/>
                      </a:endParaRPr>
                    </a:p>
                  </a:txBody>
                  <a:tcPr marL="68580" marR="68580" marT="0" marB="0"/>
                </a:tc>
                <a:extLst>
                  <a:ext uri="{0D108BD9-81ED-4DB2-BD59-A6C34878D82A}">
                    <a16:rowId xmlns:a16="http://schemas.microsoft.com/office/drawing/2014/main" xmlns="" val="2518118128"/>
                  </a:ext>
                </a:extLst>
              </a:tr>
              <a:tr h="182880">
                <a:tc gridSpan="2">
                  <a:txBody>
                    <a:bodyPr/>
                    <a:lstStyle/>
                    <a:p>
                      <a:pPr algn="ctr">
                        <a:spcAft>
                          <a:spcPts val="0"/>
                        </a:spcAft>
                      </a:pPr>
                      <a:r>
                        <a:rPr lang="fi-FI" sz="1200">
                          <a:effectLst/>
                          <a:latin typeface="+mj-lt"/>
                        </a:rPr>
                        <a:t>127</a:t>
                      </a:r>
                      <a:endParaRPr lang="fi-FI" sz="1200">
                        <a:effectLst/>
                        <a:latin typeface="+mj-lt"/>
                        <a:ea typeface="Verdana" panose="020B0604030504040204" pitchFamily="34" charset="0"/>
                        <a:cs typeface="Verdana" panose="020B0604030504040204" pitchFamily="34" charset="0"/>
                      </a:endParaRPr>
                    </a:p>
                  </a:txBody>
                  <a:tcPr marL="68580" marR="68580" marT="0" marB="0"/>
                </a:tc>
                <a:tc hMerge="1">
                  <a:txBody>
                    <a:bodyPr/>
                    <a:lstStyle/>
                    <a:p>
                      <a:pPr>
                        <a:spcAft>
                          <a:spcPts val="0"/>
                        </a:spcAft>
                      </a:pPr>
                      <a:endParaRPr lang="fi-FI" sz="1200">
                        <a:effectLst/>
                        <a:latin typeface="+mj-lt"/>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fi-FI" sz="1200">
                          <a:effectLst/>
                          <a:latin typeface="+mj-lt"/>
                        </a:rPr>
                        <a:t>Heart failure &amp; shock</a:t>
                      </a:r>
                      <a:endParaRPr lang="fi-FI" sz="1200">
                        <a:effectLst/>
                        <a:latin typeface="+mj-lt"/>
                        <a:ea typeface="Verdana" panose="020B0604030504040204" pitchFamily="34" charset="0"/>
                        <a:cs typeface="Verdana" panose="020B0604030504040204" pitchFamily="34" charset="0"/>
                      </a:endParaRPr>
                    </a:p>
                  </a:txBody>
                  <a:tcPr marL="68580" marR="68580" marT="0" marB="0"/>
                </a:tc>
                <a:tc>
                  <a:txBody>
                    <a:bodyPr/>
                    <a:lstStyle/>
                    <a:p>
                      <a:pPr algn="r">
                        <a:spcAft>
                          <a:spcPts val="0"/>
                        </a:spcAft>
                      </a:pPr>
                      <a:r>
                        <a:rPr lang="fi-FI" sz="1200">
                          <a:effectLst/>
                          <a:latin typeface="+mj-lt"/>
                        </a:rPr>
                        <a:t>6968</a:t>
                      </a:r>
                      <a:endParaRPr lang="fi-FI" sz="1200">
                        <a:effectLst/>
                        <a:latin typeface="+mj-lt"/>
                        <a:ea typeface="Verdana" panose="020B0604030504040204" pitchFamily="34" charset="0"/>
                        <a:cs typeface="Verdana" panose="020B0604030504040204" pitchFamily="34" charset="0"/>
                      </a:endParaRPr>
                    </a:p>
                  </a:txBody>
                  <a:tcPr marL="68580" marR="68580" marT="0" marB="0"/>
                </a:tc>
                <a:tc>
                  <a:txBody>
                    <a:bodyPr/>
                    <a:lstStyle/>
                    <a:p>
                      <a:pPr algn="r">
                        <a:spcAft>
                          <a:spcPts val="0"/>
                        </a:spcAft>
                      </a:pPr>
                      <a:r>
                        <a:rPr lang="fi-FI" sz="1200">
                          <a:effectLst/>
                          <a:latin typeface="+mj-lt"/>
                        </a:rPr>
                        <a:t>6 %</a:t>
                      </a:r>
                      <a:endParaRPr lang="fi-FI" sz="1200">
                        <a:effectLst/>
                        <a:latin typeface="+mj-lt"/>
                        <a:ea typeface="Verdana" panose="020B0604030504040204" pitchFamily="34" charset="0"/>
                        <a:cs typeface="Verdana" panose="020B0604030504040204" pitchFamily="34" charset="0"/>
                      </a:endParaRPr>
                    </a:p>
                  </a:txBody>
                  <a:tcPr marL="68580" marR="68580" marT="0" marB="0"/>
                </a:tc>
                <a:extLst>
                  <a:ext uri="{0D108BD9-81ED-4DB2-BD59-A6C34878D82A}">
                    <a16:rowId xmlns:a16="http://schemas.microsoft.com/office/drawing/2014/main" xmlns="" val="1206458830"/>
                  </a:ext>
                </a:extLst>
              </a:tr>
              <a:tr h="182880">
                <a:tc gridSpan="2">
                  <a:txBody>
                    <a:bodyPr/>
                    <a:lstStyle/>
                    <a:p>
                      <a:pPr algn="ctr">
                        <a:spcAft>
                          <a:spcPts val="0"/>
                        </a:spcAft>
                      </a:pPr>
                      <a:r>
                        <a:rPr lang="fi-FI" sz="1200">
                          <a:effectLst/>
                          <a:latin typeface="+mj-lt"/>
                        </a:rPr>
                        <a:t>470</a:t>
                      </a:r>
                      <a:endParaRPr lang="fi-FI" sz="1200">
                        <a:effectLst/>
                        <a:latin typeface="+mj-lt"/>
                        <a:ea typeface="Verdana" panose="020B0604030504040204" pitchFamily="34" charset="0"/>
                        <a:cs typeface="Verdana" panose="020B0604030504040204" pitchFamily="34" charset="0"/>
                      </a:endParaRPr>
                    </a:p>
                  </a:txBody>
                  <a:tcPr marL="68580" marR="68580" marT="0" marB="0"/>
                </a:tc>
                <a:tc hMerge="1">
                  <a:txBody>
                    <a:bodyPr/>
                    <a:lstStyle/>
                    <a:p>
                      <a:pPr>
                        <a:spcAft>
                          <a:spcPts val="0"/>
                        </a:spcAft>
                      </a:pPr>
                      <a:endParaRPr lang="fi-FI" sz="1200">
                        <a:effectLst/>
                        <a:latin typeface="+mj-lt"/>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fi-FI" sz="1200">
                          <a:effectLst/>
                          <a:latin typeface="+mj-lt"/>
                        </a:rPr>
                        <a:t>Ungorupable</a:t>
                      </a:r>
                      <a:endParaRPr lang="fi-FI" sz="1200">
                        <a:effectLst/>
                        <a:latin typeface="+mj-lt"/>
                        <a:ea typeface="Verdana" panose="020B0604030504040204" pitchFamily="34" charset="0"/>
                        <a:cs typeface="Verdana" panose="020B0604030504040204" pitchFamily="34" charset="0"/>
                      </a:endParaRPr>
                    </a:p>
                  </a:txBody>
                  <a:tcPr marL="68580" marR="68580" marT="0" marB="0"/>
                </a:tc>
                <a:tc>
                  <a:txBody>
                    <a:bodyPr/>
                    <a:lstStyle/>
                    <a:p>
                      <a:pPr algn="r">
                        <a:spcAft>
                          <a:spcPts val="0"/>
                        </a:spcAft>
                      </a:pPr>
                      <a:r>
                        <a:rPr lang="fi-FI" sz="1200">
                          <a:effectLst/>
                          <a:latin typeface="+mj-lt"/>
                        </a:rPr>
                        <a:t>5369</a:t>
                      </a:r>
                      <a:endParaRPr lang="fi-FI" sz="1200">
                        <a:effectLst/>
                        <a:latin typeface="+mj-lt"/>
                        <a:ea typeface="Verdana" panose="020B0604030504040204" pitchFamily="34" charset="0"/>
                        <a:cs typeface="Verdana" panose="020B0604030504040204" pitchFamily="34" charset="0"/>
                      </a:endParaRPr>
                    </a:p>
                  </a:txBody>
                  <a:tcPr marL="68580" marR="68580" marT="0" marB="0"/>
                </a:tc>
                <a:tc>
                  <a:txBody>
                    <a:bodyPr/>
                    <a:lstStyle/>
                    <a:p>
                      <a:pPr algn="r">
                        <a:spcAft>
                          <a:spcPts val="0"/>
                        </a:spcAft>
                      </a:pPr>
                      <a:r>
                        <a:rPr lang="fi-FI" sz="1200">
                          <a:effectLst/>
                          <a:latin typeface="+mj-lt"/>
                        </a:rPr>
                        <a:t>5 %</a:t>
                      </a:r>
                      <a:endParaRPr lang="fi-FI" sz="1200">
                        <a:effectLst/>
                        <a:latin typeface="+mj-lt"/>
                        <a:ea typeface="Verdana" panose="020B0604030504040204" pitchFamily="34" charset="0"/>
                        <a:cs typeface="Verdana" panose="020B0604030504040204" pitchFamily="34" charset="0"/>
                      </a:endParaRPr>
                    </a:p>
                  </a:txBody>
                  <a:tcPr marL="68580" marR="68580" marT="0" marB="0"/>
                </a:tc>
                <a:extLst>
                  <a:ext uri="{0D108BD9-81ED-4DB2-BD59-A6C34878D82A}">
                    <a16:rowId xmlns:a16="http://schemas.microsoft.com/office/drawing/2014/main" xmlns="" val="694133633"/>
                  </a:ext>
                </a:extLst>
              </a:tr>
              <a:tr h="182880">
                <a:tc gridSpan="2">
                  <a:txBody>
                    <a:bodyPr/>
                    <a:lstStyle/>
                    <a:p>
                      <a:pPr algn="ctr">
                        <a:spcAft>
                          <a:spcPts val="0"/>
                        </a:spcAft>
                      </a:pPr>
                      <a:r>
                        <a:rPr lang="fi-FI" sz="1200">
                          <a:effectLst/>
                          <a:latin typeface="+mj-lt"/>
                        </a:rPr>
                        <a:t>373</a:t>
                      </a:r>
                      <a:endParaRPr lang="fi-FI" sz="1200">
                        <a:effectLst/>
                        <a:latin typeface="+mj-lt"/>
                        <a:ea typeface="Verdana" panose="020B0604030504040204" pitchFamily="34" charset="0"/>
                        <a:cs typeface="Verdana" panose="020B0604030504040204" pitchFamily="34" charset="0"/>
                      </a:endParaRPr>
                    </a:p>
                  </a:txBody>
                  <a:tcPr marL="68580" marR="68580" marT="0" marB="0"/>
                </a:tc>
                <a:tc hMerge="1">
                  <a:txBody>
                    <a:bodyPr/>
                    <a:lstStyle/>
                    <a:p>
                      <a:pPr>
                        <a:spcAft>
                          <a:spcPts val="0"/>
                        </a:spcAft>
                      </a:pPr>
                      <a:endParaRPr lang="fi-FI" sz="1200">
                        <a:effectLst/>
                        <a:latin typeface="+mj-lt"/>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en-US" sz="1200">
                          <a:effectLst/>
                          <a:latin typeface="+mj-lt"/>
                        </a:rPr>
                        <a:t>Vaginal delivery w/o complicating diagnoses</a:t>
                      </a:r>
                      <a:endParaRPr lang="fi-FI" sz="1200">
                        <a:effectLst/>
                        <a:latin typeface="+mj-lt"/>
                        <a:ea typeface="Verdana" panose="020B0604030504040204" pitchFamily="34" charset="0"/>
                        <a:cs typeface="Verdana" panose="020B0604030504040204" pitchFamily="34" charset="0"/>
                      </a:endParaRPr>
                    </a:p>
                  </a:txBody>
                  <a:tcPr marL="68580" marR="68580" marT="0" marB="0"/>
                </a:tc>
                <a:tc>
                  <a:txBody>
                    <a:bodyPr/>
                    <a:lstStyle/>
                    <a:p>
                      <a:pPr algn="r">
                        <a:spcAft>
                          <a:spcPts val="0"/>
                        </a:spcAft>
                      </a:pPr>
                      <a:r>
                        <a:rPr lang="fi-FI" sz="1200">
                          <a:effectLst/>
                          <a:latin typeface="+mj-lt"/>
                        </a:rPr>
                        <a:t>5019</a:t>
                      </a:r>
                      <a:endParaRPr lang="fi-FI" sz="1200">
                        <a:effectLst/>
                        <a:latin typeface="+mj-lt"/>
                        <a:ea typeface="Verdana" panose="020B0604030504040204" pitchFamily="34" charset="0"/>
                        <a:cs typeface="Verdana" panose="020B0604030504040204" pitchFamily="34" charset="0"/>
                      </a:endParaRPr>
                    </a:p>
                  </a:txBody>
                  <a:tcPr marL="68580" marR="68580" marT="0" marB="0"/>
                </a:tc>
                <a:tc>
                  <a:txBody>
                    <a:bodyPr/>
                    <a:lstStyle/>
                    <a:p>
                      <a:pPr algn="r">
                        <a:spcAft>
                          <a:spcPts val="0"/>
                        </a:spcAft>
                      </a:pPr>
                      <a:r>
                        <a:rPr lang="fi-FI" sz="1200">
                          <a:effectLst/>
                          <a:latin typeface="+mj-lt"/>
                        </a:rPr>
                        <a:t>5 %</a:t>
                      </a:r>
                      <a:endParaRPr lang="fi-FI" sz="1200">
                        <a:effectLst/>
                        <a:latin typeface="+mj-lt"/>
                        <a:ea typeface="Verdana" panose="020B0604030504040204" pitchFamily="34" charset="0"/>
                        <a:cs typeface="Verdana" panose="020B0604030504040204" pitchFamily="34" charset="0"/>
                      </a:endParaRPr>
                    </a:p>
                  </a:txBody>
                  <a:tcPr marL="68580" marR="68580" marT="0" marB="0"/>
                </a:tc>
                <a:extLst>
                  <a:ext uri="{0D108BD9-81ED-4DB2-BD59-A6C34878D82A}">
                    <a16:rowId xmlns:a16="http://schemas.microsoft.com/office/drawing/2014/main" xmlns="" val="2714784659"/>
                  </a:ext>
                </a:extLst>
              </a:tr>
              <a:tr h="182880">
                <a:tc gridSpan="2">
                  <a:txBody>
                    <a:bodyPr/>
                    <a:lstStyle/>
                    <a:p>
                      <a:pPr algn="ctr">
                        <a:spcAft>
                          <a:spcPts val="0"/>
                        </a:spcAft>
                      </a:pPr>
                      <a:r>
                        <a:rPr lang="fi-FI" sz="1200">
                          <a:effectLst/>
                          <a:latin typeface="+mj-lt"/>
                        </a:rPr>
                        <a:t>039Q</a:t>
                      </a:r>
                      <a:endParaRPr lang="fi-FI" sz="1200">
                        <a:effectLst/>
                        <a:latin typeface="+mj-lt"/>
                        <a:ea typeface="Verdana" panose="020B0604030504040204" pitchFamily="34" charset="0"/>
                        <a:cs typeface="Verdana" panose="020B0604030504040204" pitchFamily="34" charset="0"/>
                      </a:endParaRPr>
                    </a:p>
                  </a:txBody>
                  <a:tcPr marL="68580" marR="68580" marT="0" marB="0"/>
                </a:tc>
                <a:tc hMerge="1">
                  <a:txBody>
                    <a:bodyPr/>
                    <a:lstStyle/>
                    <a:p>
                      <a:pPr>
                        <a:spcAft>
                          <a:spcPts val="0"/>
                        </a:spcAft>
                      </a:pPr>
                      <a:endParaRPr lang="fi-FI" sz="1200">
                        <a:effectLst/>
                        <a:latin typeface="+mj-lt"/>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en-US" sz="1200" dirty="0">
                          <a:effectLst/>
                          <a:latin typeface="+mj-lt"/>
                        </a:rPr>
                        <a:t>Unilateral lens procedures with or without vitrectomy, short therapy</a:t>
                      </a:r>
                      <a:endParaRPr lang="fi-FI" sz="1200" dirty="0">
                        <a:effectLst/>
                        <a:latin typeface="+mj-lt"/>
                        <a:ea typeface="Verdana" panose="020B0604030504040204" pitchFamily="34" charset="0"/>
                        <a:cs typeface="Verdana" panose="020B0604030504040204" pitchFamily="34" charset="0"/>
                      </a:endParaRPr>
                    </a:p>
                  </a:txBody>
                  <a:tcPr marL="68580" marR="68580" marT="0" marB="0"/>
                </a:tc>
                <a:tc>
                  <a:txBody>
                    <a:bodyPr/>
                    <a:lstStyle/>
                    <a:p>
                      <a:pPr algn="r">
                        <a:spcAft>
                          <a:spcPts val="0"/>
                        </a:spcAft>
                      </a:pPr>
                      <a:r>
                        <a:rPr lang="fi-FI" sz="1200">
                          <a:effectLst/>
                          <a:latin typeface="+mj-lt"/>
                        </a:rPr>
                        <a:t>4155</a:t>
                      </a:r>
                      <a:endParaRPr lang="fi-FI" sz="1200">
                        <a:effectLst/>
                        <a:latin typeface="+mj-lt"/>
                        <a:ea typeface="Verdana" panose="020B0604030504040204" pitchFamily="34" charset="0"/>
                        <a:cs typeface="Verdana" panose="020B0604030504040204" pitchFamily="34" charset="0"/>
                      </a:endParaRPr>
                    </a:p>
                  </a:txBody>
                  <a:tcPr marL="68580" marR="68580" marT="0" marB="0"/>
                </a:tc>
                <a:tc>
                  <a:txBody>
                    <a:bodyPr/>
                    <a:lstStyle/>
                    <a:p>
                      <a:pPr algn="r">
                        <a:spcAft>
                          <a:spcPts val="0"/>
                        </a:spcAft>
                      </a:pPr>
                      <a:r>
                        <a:rPr lang="fi-FI" sz="1200">
                          <a:effectLst/>
                          <a:latin typeface="+mj-lt"/>
                        </a:rPr>
                        <a:t>4 %</a:t>
                      </a:r>
                      <a:endParaRPr lang="fi-FI" sz="1200">
                        <a:effectLst/>
                        <a:latin typeface="+mj-lt"/>
                        <a:ea typeface="Verdana" panose="020B0604030504040204" pitchFamily="34" charset="0"/>
                        <a:cs typeface="Verdana" panose="020B0604030504040204" pitchFamily="34" charset="0"/>
                      </a:endParaRPr>
                    </a:p>
                  </a:txBody>
                  <a:tcPr marL="68580" marR="68580" marT="0" marB="0"/>
                </a:tc>
                <a:extLst>
                  <a:ext uri="{0D108BD9-81ED-4DB2-BD59-A6C34878D82A}">
                    <a16:rowId xmlns:a16="http://schemas.microsoft.com/office/drawing/2014/main" xmlns="" val="3827349003"/>
                  </a:ext>
                </a:extLst>
              </a:tr>
              <a:tr h="182880">
                <a:tc gridSpan="2">
                  <a:txBody>
                    <a:bodyPr/>
                    <a:lstStyle/>
                    <a:p>
                      <a:pPr algn="ctr">
                        <a:spcAft>
                          <a:spcPts val="0"/>
                        </a:spcAft>
                      </a:pPr>
                      <a:r>
                        <a:rPr lang="fi-FI" sz="1200">
                          <a:effectLst/>
                          <a:latin typeface="+mj-lt"/>
                        </a:rPr>
                        <a:t>070B</a:t>
                      </a:r>
                      <a:endParaRPr lang="fi-FI" sz="1200">
                        <a:effectLst/>
                        <a:latin typeface="+mj-lt"/>
                        <a:ea typeface="Verdana" panose="020B0604030504040204" pitchFamily="34" charset="0"/>
                        <a:cs typeface="Verdana" panose="020B0604030504040204" pitchFamily="34" charset="0"/>
                      </a:endParaRPr>
                    </a:p>
                  </a:txBody>
                  <a:tcPr marL="68580" marR="68580" marT="0" marB="0"/>
                </a:tc>
                <a:tc hMerge="1">
                  <a:txBody>
                    <a:bodyPr/>
                    <a:lstStyle/>
                    <a:p>
                      <a:pPr>
                        <a:spcAft>
                          <a:spcPts val="0"/>
                        </a:spcAft>
                      </a:pPr>
                      <a:endParaRPr lang="fi-FI" sz="1200">
                        <a:effectLst/>
                        <a:latin typeface="+mj-lt"/>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fi-FI" sz="1200">
                          <a:effectLst/>
                          <a:latin typeface="+mj-lt"/>
                        </a:rPr>
                        <a:t>Otitis media &amp; uri, age 0-17, w/o cc</a:t>
                      </a:r>
                      <a:endParaRPr lang="fi-FI" sz="1200">
                        <a:effectLst/>
                        <a:latin typeface="+mj-lt"/>
                        <a:ea typeface="Verdana" panose="020B0604030504040204" pitchFamily="34" charset="0"/>
                        <a:cs typeface="Verdana" panose="020B0604030504040204" pitchFamily="34" charset="0"/>
                      </a:endParaRPr>
                    </a:p>
                  </a:txBody>
                  <a:tcPr marL="68580" marR="68580" marT="0" marB="0"/>
                </a:tc>
                <a:tc>
                  <a:txBody>
                    <a:bodyPr/>
                    <a:lstStyle/>
                    <a:p>
                      <a:pPr algn="r">
                        <a:spcAft>
                          <a:spcPts val="0"/>
                        </a:spcAft>
                      </a:pPr>
                      <a:r>
                        <a:rPr lang="fi-FI" sz="1200">
                          <a:effectLst/>
                          <a:latin typeface="+mj-lt"/>
                        </a:rPr>
                        <a:t>3834</a:t>
                      </a:r>
                      <a:endParaRPr lang="fi-FI" sz="1200">
                        <a:effectLst/>
                        <a:latin typeface="+mj-lt"/>
                        <a:ea typeface="Verdana" panose="020B0604030504040204" pitchFamily="34" charset="0"/>
                        <a:cs typeface="Verdana" panose="020B0604030504040204" pitchFamily="34" charset="0"/>
                      </a:endParaRPr>
                    </a:p>
                  </a:txBody>
                  <a:tcPr marL="68580" marR="68580" marT="0" marB="0"/>
                </a:tc>
                <a:tc>
                  <a:txBody>
                    <a:bodyPr/>
                    <a:lstStyle/>
                    <a:p>
                      <a:pPr algn="r">
                        <a:spcAft>
                          <a:spcPts val="0"/>
                        </a:spcAft>
                      </a:pPr>
                      <a:r>
                        <a:rPr lang="fi-FI" sz="1200">
                          <a:effectLst/>
                          <a:latin typeface="+mj-lt"/>
                        </a:rPr>
                        <a:t>4 %</a:t>
                      </a:r>
                      <a:endParaRPr lang="fi-FI" sz="1200">
                        <a:effectLst/>
                        <a:latin typeface="+mj-lt"/>
                        <a:ea typeface="Verdana" panose="020B0604030504040204" pitchFamily="34" charset="0"/>
                        <a:cs typeface="Verdana" panose="020B0604030504040204" pitchFamily="34" charset="0"/>
                      </a:endParaRPr>
                    </a:p>
                  </a:txBody>
                  <a:tcPr marL="68580" marR="68580" marT="0" marB="0"/>
                </a:tc>
                <a:extLst>
                  <a:ext uri="{0D108BD9-81ED-4DB2-BD59-A6C34878D82A}">
                    <a16:rowId xmlns:a16="http://schemas.microsoft.com/office/drawing/2014/main" xmlns="" val="108476181"/>
                  </a:ext>
                </a:extLst>
              </a:tr>
              <a:tr h="182880">
                <a:tc gridSpan="2">
                  <a:txBody>
                    <a:bodyPr/>
                    <a:lstStyle/>
                    <a:p>
                      <a:pPr algn="ctr">
                        <a:spcAft>
                          <a:spcPts val="0"/>
                        </a:spcAft>
                      </a:pPr>
                      <a:r>
                        <a:rPr lang="fi-FI" sz="1200">
                          <a:effectLst/>
                          <a:latin typeface="+mj-lt"/>
                        </a:rPr>
                        <a:t>140</a:t>
                      </a:r>
                      <a:endParaRPr lang="fi-FI" sz="1200">
                        <a:effectLst/>
                        <a:latin typeface="+mj-lt"/>
                        <a:ea typeface="Verdana" panose="020B0604030504040204" pitchFamily="34" charset="0"/>
                        <a:cs typeface="Verdana" panose="020B0604030504040204" pitchFamily="34" charset="0"/>
                      </a:endParaRPr>
                    </a:p>
                  </a:txBody>
                  <a:tcPr marL="68580" marR="68580" marT="0" marB="0"/>
                </a:tc>
                <a:tc hMerge="1">
                  <a:txBody>
                    <a:bodyPr/>
                    <a:lstStyle/>
                    <a:p>
                      <a:pPr>
                        <a:spcAft>
                          <a:spcPts val="0"/>
                        </a:spcAft>
                      </a:pPr>
                      <a:endParaRPr lang="fi-FI" sz="1200">
                        <a:effectLst/>
                        <a:latin typeface="+mj-lt"/>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fi-FI" sz="1200">
                          <a:effectLst/>
                          <a:latin typeface="+mj-lt"/>
                        </a:rPr>
                        <a:t>Angina pectoris</a:t>
                      </a:r>
                      <a:endParaRPr lang="fi-FI" sz="1200">
                        <a:effectLst/>
                        <a:latin typeface="+mj-lt"/>
                        <a:ea typeface="Verdana" panose="020B0604030504040204" pitchFamily="34" charset="0"/>
                        <a:cs typeface="Verdana" panose="020B0604030504040204" pitchFamily="34" charset="0"/>
                      </a:endParaRPr>
                    </a:p>
                  </a:txBody>
                  <a:tcPr marL="68580" marR="68580" marT="0" marB="0"/>
                </a:tc>
                <a:tc>
                  <a:txBody>
                    <a:bodyPr/>
                    <a:lstStyle/>
                    <a:p>
                      <a:pPr algn="r">
                        <a:spcAft>
                          <a:spcPts val="0"/>
                        </a:spcAft>
                      </a:pPr>
                      <a:r>
                        <a:rPr lang="fi-FI" sz="1200">
                          <a:effectLst/>
                          <a:latin typeface="+mj-lt"/>
                        </a:rPr>
                        <a:t>3828</a:t>
                      </a:r>
                      <a:endParaRPr lang="fi-FI" sz="1200">
                        <a:effectLst/>
                        <a:latin typeface="+mj-lt"/>
                        <a:ea typeface="Verdana" panose="020B0604030504040204" pitchFamily="34" charset="0"/>
                        <a:cs typeface="Verdana" panose="020B0604030504040204" pitchFamily="34" charset="0"/>
                      </a:endParaRPr>
                    </a:p>
                  </a:txBody>
                  <a:tcPr marL="68580" marR="68580" marT="0" marB="0"/>
                </a:tc>
                <a:tc>
                  <a:txBody>
                    <a:bodyPr/>
                    <a:lstStyle/>
                    <a:p>
                      <a:pPr algn="r">
                        <a:spcAft>
                          <a:spcPts val="0"/>
                        </a:spcAft>
                      </a:pPr>
                      <a:r>
                        <a:rPr lang="fi-FI" sz="1200">
                          <a:effectLst/>
                          <a:latin typeface="+mj-lt"/>
                        </a:rPr>
                        <a:t>4 %</a:t>
                      </a:r>
                      <a:endParaRPr lang="fi-FI" sz="1200">
                        <a:effectLst/>
                        <a:latin typeface="+mj-lt"/>
                        <a:ea typeface="Verdana" panose="020B0604030504040204" pitchFamily="34" charset="0"/>
                        <a:cs typeface="Verdana" panose="020B0604030504040204" pitchFamily="34" charset="0"/>
                      </a:endParaRPr>
                    </a:p>
                  </a:txBody>
                  <a:tcPr marL="68580" marR="68580" marT="0" marB="0"/>
                </a:tc>
                <a:extLst>
                  <a:ext uri="{0D108BD9-81ED-4DB2-BD59-A6C34878D82A}">
                    <a16:rowId xmlns:a16="http://schemas.microsoft.com/office/drawing/2014/main" xmlns="" val="324159568"/>
                  </a:ext>
                </a:extLst>
              </a:tr>
              <a:tr h="182880">
                <a:tc gridSpan="2">
                  <a:txBody>
                    <a:bodyPr/>
                    <a:lstStyle/>
                    <a:p>
                      <a:pPr algn="ctr">
                        <a:spcAft>
                          <a:spcPts val="0"/>
                        </a:spcAft>
                      </a:pPr>
                      <a:r>
                        <a:rPr lang="fi-FI" sz="1200">
                          <a:effectLst/>
                          <a:latin typeface="+mj-lt"/>
                        </a:rPr>
                        <a:t>371</a:t>
                      </a:r>
                      <a:endParaRPr lang="fi-FI" sz="1200">
                        <a:effectLst/>
                        <a:latin typeface="+mj-lt"/>
                        <a:ea typeface="Verdana" panose="020B0604030504040204" pitchFamily="34" charset="0"/>
                        <a:cs typeface="Verdana" panose="020B0604030504040204" pitchFamily="34" charset="0"/>
                      </a:endParaRPr>
                    </a:p>
                  </a:txBody>
                  <a:tcPr marL="68580" marR="68580" marT="0" marB="0"/>
                </a:tc>
                <a:tc hMerge="1">
                  <a:txBody>
                    <a:bodyPr/>
                    <a:lstStyle/>
                    <a:p>
                      <a:pPr>
                        <a:spcAft>
                          <a:spcPts val="0"/>
                        </a:spcAft>
                      </a:pPr>
                      <a:endParaRPr lang="fi-FI" sz="1200">
                        <a:effectLst/>
                        <a:latin typeface="+mj-lt"/>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en-US" sz="1200">
                          <a:effectLst/>
                          <a:latin typeface="+mj-lt"/>
                        </a:rPr>
                        <a:t>Cesarean section w/o cc</a:t>
                      </a:r>
                      <a:endParaRPr lang="fi-FI" sz="1200">
                        <a:effectLst/>
                        <a:latin typeface="+mj-lt"/>
                        <a:ea typeface="Verdana" panose="020B0604030504040204" pitchFamily="34" charset="0"/>
                        <a:cs typeface="Verdana" panose="020B0604030504040204" pitchFamily="34" charset="0"/>
                      </a:endParaRPr>
                    </a:p>
                  </a:txBody>
                  <a:tcPr marL="68580" marR="68580" marT="0" marB="0"/>
                </a:tc>
                <a:tc>
                  <a:txBody>
                    <a:bodyPr/>
                    <a:lstStyle/>
                    <a:p>
                      <a:pPr algn="r">
                        <a:spcAft>
                          <a:spcPts val="0"/>
                        </a:spcAft>
                      </a:pPr>
                      <a:r>
                        <a:rPr lang="fi-FI" sz="1200">
                          <a:effectLst/>
                          <a:latin typeface="+mj-lt"/>
                        </a:rPr>
                        <a:t>3736</a:t>
                      </a:r>
                      <a:endParaRPr lang="fi-FI" sz="1200">
                        <a:effectLst/>
                        <a:latin typeface="+mj-lt"/>
                        <a:ea typeface="Verdana" panose="020B0604030504040204" pitchFamily="34" charset="0"/>
                        <a:cs typeface="Verdana" panose="020B0604030504040204" pitchFamily="34" charset="0"/>
                      </a:endParaRPr>
                    </a:p>
                  </a:txBody>
                  <a:tcPr marL="68580" marR="68580" marT="0" marB="0"/>
                </a:tc>
                <a:tc>
                  <a:txBody>
                    <a:bodyPr/>
                    <a:lstStyle/>
                    <a:p>
                      <a:pPr algn="r">
                        <a:spcAft>
                          <a:spcPts val="0"/>
                        </a:spcAft>
                      </a:pPr>
                      <a:r>
                        <a:rPr lang="fi-FI" sz="1200">
                          <a:effectLst/>
                          <a:latin typeface="+mj-lt"/>
                        </a:rPr>
                        <a:t>3 %</a:t>
                      </a:r>
                      <a:endParaRPr lang="fi-FI" sz="1200">
                        <a:effectLst/>
                        <a:latin typeface="+mj-lt"/>
                        <a:ea typeface="Verdana" panose="020B0604030504040204" pitchFamily="34" charset="0"/>
                        <a:cs typeface="Verdana" panose="020B0604030504040204" pitchFamily="34" charset="0"/>
                      </a:endParaRPr>
                    </a:p>
                  </a:txBody>
                  <a:tcPr marL="68580" marR="68580" marT="0" marB="0"/>
                </a:tc>
                <a:extLst>
                  <a:ext uri="{0D108BD9-81ED-4DB2-BD59-A6C34878D82A}">
                    <a16:rowId xmlns:a16="http://schemas.microsoft.com/office/drawing/2014/main" xmlns="" val="2454489440"/>
                  </a:ext>
                </a:extLst>
              </a:tr>
              <a:tr h="182880">
                <a:tc gridSpan="2">
                  <a:txBody>
                    <a:bodyPr/>
                    <a:lstStyle/>
                    <a:p>
                      <a:pPr algn="ctr">
                        <a:spcAft>
                          <a:spcPts val="0"/>
                        </a:spcAft>
                      </a:pPr>
                      <a:r>
                        <a:rPr lang="fi-FI" sz="1200">
                          <a:effectLst/>
                          <a:latin typeface="+mj-lt"/>
                        </a:rPr>
                        <a:t>87</a:t>
                      </a:r>
                      <a:endParaRPr lang="fi-FI" sz="1200">
                        <a:effectLst/>
                        <a:latin typeface="+mj-lt"/>
                        <a:ea typeface="Verdana" panose="020B0604030504040204" pitchFamily="34" charset="0"/>
                        <a:cs typeface="Verdana" panose="020B0604030504040204" pitchFamily="34" charset="0"/>
                      </a:endParaRPr>
                    </a:p>
                  </a:txBody>
                  <a:tcPr marL="68580" marR="68580" marT="0" marB="0"/>
                </a:tc>
                <a:tc hMerge="1">
                  <a:txBody>
                    <a:bodyPr/>
                    <a:lstStyle/>
                    <a:p>
                      <a:pPr>
                        <a:spcAft>
                          <a:spcPts val="0"/>
                        </a:spcAft>
                      </a:pPr>
                      <a:endParaRPr lang="fi-FI" sz="1200">
                        <a:effectLst/>
                        <a:latin typeface="+mj-lt"/>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fi-FI" sz="1200">
                          <a:effectLst/>
                          <a:latin typeface="+mj-lt"/>
                        </a:rPr>
                        <a:t>Pulmonary edema &amp; respiratory failure</a:t>
                      </a:r>
                      <a:endParaRPr lang="fi-FI" sz="1200">
                        <a:effectLst/>
                        <a:latin typeface="+mj-lt"/>
                        <a:ea typeface="Verdana" panose="020B0604030504040204" pitchFamily="34" charset="0"/>
                        <a:cs typeface="Verdana" panose="020B0604030504040204" pitchFamily="34" charset="0"/>
                      </a:endParaRPr>
                    </a:p>
                  </a:txBody>
                  <a:tcPr marL="68580" marR="68580" marT="0" marB="0"/>
                </a:tc>
                <a:tc>
                  <a:txBody>
                    <a:bodyPr/>
                    <a:lstStyle/>
                    <a:p>
                      <a:pPr algn="r">
                        <a:spcAft>
                          <a:spcPts val="0"/>
                        </a:spcAft>
                      </a:pPr>
                      <a:r>
                        <a:rPr lang="fi-FI" sz="1200">
                          <a:effectLst/>
                          <a:latin typeface="+mj-lt"/>
                        </a:rPr>
                        <a:t>3427</a:t>
                      </a:r>
                      <a:endParaRPr lang="fi-FI" sz="1200">
                        <a:effectLst/>
                        <a:latin typeface="+mj-lt"/>
                        <a:ea typeface="Verdana" panose="020B0604030504040204" pitchFamily="34" charset="0"/>
                        <a:cs typeface="Verdana" panose="020B0604030504040204" pitchFamily="34" charset="0"/>
                      </a:endParaRPr>
                    </a:p>
                  </a:txBody>
                  <a:tcPr marL="68580" marR="68580" marT="0" marB="0"/>
                </a:tc>
                <a:tc>
                  <a:txBody>
                    <a:bodyPr/>
                    <a:lstStyle/>
                    <a:p>
                      <a:pPr algn="r">
                        <a:spcAft>
                          <a:spcPts val="0"/>
                        </a:spcAft>
                      </a:pPr>
                      <a:r>
                        <a:rPr lang="fi-FI" sz="1200">
                          <a:effectLst/>
                          <a:latin typeface="+mj-lt"/>
                        </a:rPr>
                        <a:t>3 %</a:t>
                      </a:r>
                      <a:endParaRPr lang="fi-FI" sz="1200">
                        <a:effectLst/>
                        <a:latin typeface="+mj-lt"/>
                        <a:ea typeface="Verdana" panose="020B0604030504040204" pitchFamily="34" charset="0"/>
                        <a:cs typeface="Verdana" panose="020B0604030504040204" pitchFamily="34" charset="0"/>
                      </a:endParaRPr>
                    </a:p>
                  </a:txBody>
                  <a:tcPr marL="68580" marR="68580" marT="0" marB="0"/>
                </a:tc>
                <a:extLst>
                  <a:ext uri="{0D108BD9-81ED-4DB2-BD59-A6C34878D82A}">
                    <a16:rowId xmlns:a16="http://schemas.microsoft.com/office/drawing/2014/main" xmlns="" val="776920954"/>
                  </a:ext>
                </a:extLst>
              </a:tr>
              <a:tr h="182880">
                <a:tc gridSpan="2">
                  <a:txBody>
                    <a:bodyPr/>
                    <a:lstStyle/>
                    <a:p>
                      <a:pPr algn="ctr">
                        <a:spcAft>
                          <a:spcPts val="0"/>
                        </a:spcAft>
                      </a:pPr>
                      <a:r>
                        <a:rPr lang="fi-FI" sz="1200">
                          <a:effectLst/>
                          <a:latin typeface="+mj-lt"/>
                        </a:rPr>
                        <a:t>90</a:t>
                      </a:r>
                      <a:endParaRPr lang="fi-FI" sz="1200">
                        <a:effectLst/>
                        <a:latin typeface="+mj-lt"/>
                        <a:ea typeface="Verdana" panose="020B0604030504040204" pitchFamily="34" charset="0"/>
                        <a:cs typeface="Verdana" panose="020B0604030504040204" pitchFamily="34" charset="0"/>
                      </a:endParaRPr>
                    </a:p>
                  </a:txBody>
                  <a:tcPr marL="68580" marR="68580" marT="0" marB="0"/>
                </a:tc>
                <a:tc hMerge="1">
                  <a:txBody>
                    <a:bodyPr/>
                    <a:lstStyle/>
                    <a:p>
                      <a:pPr>
                        <a:spcAft>
                          <a:spcPts val="0"/>
                        </a:spcAft>
                      </a:pPr>
                      <a:endParaRPr lang="fi-FI" sz="1200">
                        <a:effectLst/>
                        <a:latin typeface="+mj-lt"/>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en-US" sz="1200">
                          <a:effectLst/>
                          <a:latin typeface="+mj-lt"/>
                        </a:rPr>
                        <a:t>Simple pneumonia &amp; pleurisy, age &gt; 17 w/o cc</a:t>
                      </a:r>
                      <a:endParaRPr lang="fi-FI" sz="1200">
                        <a:effectLst/>
                        <a:latin typeface="+mj-lt"/>
                        <a:ea typeface="Verdana" panose="020B0604030504040204" pitchFamily="34" charset="0"/>
                        <a:cs typeface="Verdana" panose="020B0604030504040204" pitchFamily="34" charset="0"/>
                      </a:endParaRPr>
                    </a:p>
                  </a:txBody>
                  <a:tcPr marL="68580" marR="68580" marT="0" marB="0"/>
                </a:tc>
                <a:tc>
                  <a:txBody>
                    <a:bodyPr/>
                    <a:lstStyle/>
                    <a:p>
                      <a:pPr algn="r">
                        <a:spcAft>
                          <a:spcPts val="0"/>
                        </a:spcAft>
                      </a:pPr>
                      <a:r>
                        <a:rPr lang="fi-FI" sz="1200">
                          <a:effectLst/>
                          <a:latin typeface="+mj-lt"/>
                        </a:rPr>
                        <a:t>3361</a:t>
                      </a:r>
                      <a:endParaRPr lang="fi-FI" sz="1200">
                        <a:effectLst/>
                        <a:latin typeface="+mj-lt"/>
                        <a:ea typeface="Verdana" panose="020B0604030504040204" pitchFamily="34" charset="0"/>
                        <a:cs typeface="Verdana" panose="020B0604030504040204" pitchFamily="34" charset="0"/>
                      </a:endParaRPr>
                    </a:p>
                  </a:txBody>
                  <a:tcPr marL="68580" marR="68580" marT="0" marB="0"/>
                </a:tc>
                <a:tc>
                  <a:txBody>
                    <a:bodyPr/>
                    <a:lstStyle/>
                    <a:p>
                      <a:pPr algn="r">
                        <a:spcAft>
                          <a:spcPts val="0"/>
                        </a:spcAft>
                      </a:pPr>
                      <a:r>
                        <a:rPr lang="fi-FI" sz="1200">
                          <a:effectLst/>
                          <a:latin typeface="+mj-lt"/>
                        </a:rPr>
                        <a:t>3 %</a:t>
                      </a:r>
                      <a:endParaRPr lang="fi-FI" sz="1200">
                        <a:effectLst/>
                        <a:latin typeface="+mj-lt"/>
                        <a:ea typeface="Verdana" panose="020B0604030504040204" pitchFamily="34" charset="0"/>
                        <a:cs typeface="Verdana" panose="020B0604030504040204" pitchFamily="34" charset="0"/>
                      </a:endParaRPr>
                    </a:p>
                  </a:txBody>
                  <a:tcPr marL="68580" marR="68580" marT="0" marB="0"/>
                </a:tc>
                <a:extLst>
                  <a:ext uri="{0D108BD9-81ED-4DB2-BD59-A6C34878D82A}">
                    <a16:rowId xmlns:a16="http://schemas.microsoft.com/office/drawing/2014/main" xmlns="" val="2091760976"/>
                  </a:ext>
                </a:extLst>
              </a:tr>
              <a:tr h="182880">
                <a:tc gridSpan="2">
                  <a:txBody>
                    <a:bodyPr/>
                    <a:lstStyle/>
                    <a:p>
                      <a:pPr algn="ctr">
                        <a:spcAft>
                          <a:spcPts val="0"/>
                        </a:spcAft>
                      </a:pPr>
                      <a:r>
                        <a:rPr lang="fi-FI" sz="1200">
                          <a:effectLst/>
                          <a:latin typeface="+mj-lt"/>
                        </a:rPr>
                        <a:t>60</a:t>
                      </a:r>
                      <a:endParaRPr lang="fi-FI" sz="1200">
                        <a:effectLst/>
                        <a:latin typeface="+mj-lt"/>
                        <a:ea typeface="Verdana" panose="020B0604030504040204" pitchFamily="34" charset="0"/>
                        <a:cs typeface="Verdana" panose="020B0604030504040204" pitchFamily="34" charset="0"/>
                      </a:endParaRPr>
                    </a:p>
                  </a:txBody>
                  <a:tcPr marL="68580" marR="68580" marT="0" marB="0"/>
                </a:tc>
                <a:tc hMerge="1">
                  <a:txBody>
                    <a:bodyPr/>
                    <a:lstStyle/>
                    <a:p>
                      <a:pPr>
                        <a:spcAft>
                          <a:spcPts val="0"/>
                        </a:spcAft>
                      </a:pPr>
                      <a:endParaRPr lang="fi-FI" sz="1200">
                        <a:effectLst/>
                        <a:latin typeface="+mj-lt"/>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en-US" sz="1200">
                          <a:effectLst/>
                          <a:latin typeface="+mj-lt"/>
                        </a:rPr>
                        <a:t>Operations on tonsils or adenois, short therapy</a:t>
                      </a:r>
                      <a:endParaRPr lang="fi-FI" sz="1200">
                        <a:effectLst/>
                        <a:latin typeface="+mj-lt"/>
                        <a:ea typeface="Verdana" panose="020B0604030504040204" pitchFamily="34" charset="0"/>
                        <a:cs typeface="Verdana" panose="020B0604030504040204" pitchFamily="34" charset="0"/>
                      </a:endParaRPr>
                    </a:p>
                  </a:txBody>
                  <a:tcPr marL="68580" marR="68580" marT="0" marB="0"/>
                </a:tc>
                <a:tc>
                  <a:txBody>
                    <a:bodyPr/>
                    <a:lstStyle/>
                    <a:p>
                      <a:pPr algn="r">
                        <a:spcAft>
                          <a:spcPts val="0"/>
                        </a:spcAft>
                      </a:pPr>
                      <a:r>
                        <a:rPr lang="fi-FI" sz="1200">
                          <a:effectLst/>
                          <a:latin typeface="+mj-lt"/>
                        </a:rPr>
                        <a:t>2805</a:t>
                      </a:r>
                      <a:endParaRPr lang="fi-FI" sz="1200">
                        <a:effectLst/>
                        <a:latin typeface="+mj-lt"/>
                        <a:ea typeface="Verdana" panose="020B0604030504040204" pitchFamily="34" charset="0"/>
                        <a:cs typeface="Verdana" panose="020B0604030504040204" pitchFamily="34" charset="0"/>
                      </a:endParaRPr>
                    </a:p>
                  </a:txBody>
                  <a:tcPr marL="68580" marR="68580" marT="0" marB="0"/>
                </a:tc>
                <a:tc>
                  <a:txBody>
                    <a:bodyPr/>
                    <a:lstStyle/>
                    <a:p>
                      <a:pPr algn="r">
                        <a:spcAft>
                          <a:spcPts val="0"/>
                        </a:spcAft>
                      </a:pPr>
                      <a:r>
                        <a:rPr lang="fi-FI" sz="1200">
                          <a:effectLst/>
                          <a:latin typeface="+mj-lt"/>
                        </a:rPr>
                        <a:t>3 %</a:t>
                      </a:r>
                      <a:endParaRPr lang="fi-FI" sz="1200">
                        <a:effectLst/>
                        <a:latin typeface="+mj-lt"/>
                        <a:ea typeface="Verdana" panose="020B0604030504040204" pitchFamily="34" charset="0"/>
                        <a:cs typeface="Verdana" panose="020B0604030504040204" pitchFamily="34" charset="0"/>
                      </a:endParaRPr>
                    </a:p>
                  </a:txBody>
                  <a:tcPr marL="68580" marR="68580" marT="0" marB="0"/>
                </a:tc>
                <a:extLst>
                  <a:ext uri="{0D108BD9-81ED-4DB2-BD59-A6C34878D82A}">
                    <a16:rowId xmlns:a16="http://schemas.microsoft.com/office/drawing/2014/main" xmlns="" val="2432910356"/>
                  </a:ext>
                </a:extLst>
              </a:tr>
              <a:tr h="182880">
                <a:tc gridSpan="3">
                  <a:txBody>
                    <a:bodyPr/>
                    <a:lstStyle/>
                    <a:p>
                      <a:pPr>
                        <a:spcAft>
                          <a:spcPts val="0"/>
                        </a:spcAft>
                      </a:pPr>
                      <a:r>
                        <a:rPr lang="fi-FI" sz="1200">
                          <a:effectLst/>
                          <a:latin typeface="+mj-lt"/>
                        </a:rPr>
                        <a:t>Other DRGs</a:t>
                      </a:r>
                      <a:endParaRPr lang="fi-FI" sz="1200">
                        <a:effectLst/>
                        <a:latin typeface="+mj-lt"/>
                        <a:ea typeface="Verdana" panose="020B0604030504040204" pitchFamily="34" charset="0"/>
                        <a:cs typeface="Verdana" panose="020B0604030504040204" pitchFamily="34" charset="0"/>
                      </a:endParaRPr>
                    </a:p>
                  </a:txBody>
                  <a:tcPr marL="68580" marR="68580" marT="0" marB="0"/>
                </a:tc>
                <a:tc hMerge="1">
                  <a:txBody>
                    <a:bodyPr/>
                    <a:lstStyle/>
                    <a:p>
                      <a:endParaRPr lang="fi-FI"/>
                    </a:p>
                  </a:txBody>
                  <a:tcPr/>
                </a:tc>
                <a:tc hMerge="1">
                  <a:txBody>
                    <a:bodyPr/>
                    <a:lstStyle/>
                    <a:p>
                      <a:endParaRPr lang="fi-FI"/>
                    </a:p>
                  </a:txBody>
                  <a:tcPr/>
                </a:tc>
                <a:tc>
                  <a:txBody>
                    <a:bodyPr/>
                    <a:lstStyle/>
                    <a:p>
                      <a:pPr algn="r">
                        <a:spcAft>
                          <a:spcPts val="0"/>
                        </a:spcAft>
                      </a:pPr>
                      <a:r>
                        <a:rPr lang="fi-FI" sz="1200">
                          <a:effectLst/>
                          <a:latin typeface="+mj-lt"/>
                        </a:rPr>
                        <a:t>66276</a:t>
                      </a:r>
                      <a:endParaRPr lang="fi-FI" sz="1200">
                        <a:effectLst/>
                        <a:latin typeface="+mj-lt"/>
                        <a:ea typeface="Verdana" panose="020B0604030504040204" pitchFamily="34" charset="0"/>
                        <a:cs typeface="Verdana" panose="020B0604030504040204" pitchFamily="34" charset="0"/>
                      </a:endParaRPr>
                    </a:p>
                  </a:txBody>
                  <a:tcPr marL="68580" marR="68580" marT="0" marB="0"/>
                </a:tc>
                <a:tc>
                  <a:txBody>
                    <a:bodyPr/>
                    <a:lstStyle/>
                    <a:p>
                      <a:pPr algn="r">
                        <a:spcAft>
                          <a:spcPts val="0"/>
                        </a:spcAft>
                      </a:pPr>
                      <a:r>
                        <a:rPr lang="fi-FI" sz="1200" dirty="0">
                          <a:effectLst/>
                          <a:latin typeface="+mj-lt"/>
                        </a:rPr>
                        <a:t>61 %</a:t>
                      </a:r>
                      <a:endParaRPr lang="fi-FI" sz="1200" dirty="0">
                        <a:effectLst/>
                        <a:latin typeface="+mj-lt"/>
                        <a:ea typeface="Verdana" panose="020B0604030504040204" pitchFamily="34" charset="0"/>
                        <a:cs typeface="Verdana" panose="020B0604030504040204" pitchFamily="34" charset="0"/>
                      </a:endParaRPr>
                    </a:p>
                  </a:txBody>
                  <a:tcPr marL="68580" marR="68580" marT="0" marB="0"/>
                </a:tc>
                <a:extLst>
                  <a:ext uri="{0D108BD9-81ED-4DB2-BD59-A6C34878D82A}">
                    <a16:rowId xmlns:a16="http://schemas.microsoft.com/office/drawing/2014/main" xmlns="" val="3132707968"/>
                  </a:ext>
                </a:extLst>
              </a:tr>
              <a:tr h="182880">
                <a:tc>
                  <a:txBody>
                    <a:bodyPr/>
                    <a:lstStyle/>
                    <a:p>
                      <a:pPr>
                        <a:spcAft>
                          <a:spcPts val="0"/>
                        </a:spcAft>
                      </a:pPr>
                      <a:r>
                        <a:rPr lang="fi-FI" sz="1200">
                          <a:effectLst/>
                          <a:latin typeface="+mj-lt"/>
                        </a:rPr>
                        <a:t>Total</a:t>
                      </a:r>
                      <a:endParaRPr lang="fi-FI" sz="1200">
                        <a:effectLst/>
                        <a:latin typeface="+mj-lt"/>
                        <a:ea typeface="Verdana" panose="020B0604030504040204" pitchFamily="34" charset="0"/>
                        <a:cs typeface="Verdana" panose="020B0604030504040204" pitchFamily="34" charset="0"/>
                      </a:endParaRPr>
                    </a:p>
                  </a:txBody>
                  <a:tcPr marL="68580" marR="68580" marT="0" marB="0"/>
                </a:tc>
                <a:tc gridSpan="2">
                  <a:txBody>
                    <a:bodyPr/>
                    <a:lstStyle/>
                    <a:p>
                      <a:endParaRPr lang="fi-FI" sz="1200">
                        <a:effectLst/>
                        <a:latin typeface="+mj-lt"/>
                      </a:endParaRPr>
                    </a:p>
                  </a:txBody>
                  <a:tcPr marL="68580" marR="68580" marT="0" marB="0"/>
                </a:tc>
                <a:tc hMerge="1">
                  <a:txBody>
                    <a:bodyPr/>
                    <a:lstStyle/>
                    <a:p>
                      <a:endParaRPr lang="fi-FI"/>
                    </a:p>
                  </a:txBody>
                  <a:tcPr/>
                </a:tc>
                <a:tc>
                  <a:txBody>
                    <a:bodyPr/>
                    <a:lstStyle/>
                    <a:p>
                      <a:pPr algn="r">
                        <a:spcAft>
                          <a:spcPts val="0"/>
                        </a:spcAft>
                      </a:pPr>
                      <a:r>
                        <a:rPr lang="fi-FI" sz="1200">
                          <a:effectLst/>
                          <a:latin typeface="+mj-lt"/>
                        </a:rPr>
                        <a:t>108778</a:t>
                      </a:r>
                      <a:endParaRPr lang="fi-FI" sz="1200">
                        <a:effectLst/>
                        <a:latin typeface="+mj-lt"/>
                        <a:ea typeface="Verdana" panose="020B0604030504040204" pitchFamily="34" charset="0"/>
                        <a:cs typeface="Verdana" panose="020B0604030504040204" pitchFamily="34" charset="0"/>
                      </a:endParaRPr>
                    </a:p>
                  </a:txBody>
                  <a:tcPr marL="68580" marR="68580" marT="0" marB="0"/>
                </a:tc>
                <a:tc>
                  <a:txBody>
                    <a:bodyPr/>
                    <a:lstStyle/>
                    <a:p>
                      <a:pPr algn="r">
                        <a:spcAft>
                          <a:spcPts val="0"/>
                        </a:spcAft>
                      </a:pPr>
                      <a:r>
                        <a:rPr lang="fi-FI" sz="1200" dirty="0">
                          <a:effectLst/>
                          <a:latin typeface="+mj-lt"/>
                        </a:rPr>
                        <a:t>100 %</a:t>
                      </a:r>
                      <a:endParaRPr lang="fi-FI" sz="1200" dirty="0">
                        <a:effectLst/>
                        <a:latin typeface="+mj-lt"/>
                        <a:ea typeface="Verdana" panose="020B0604030504040204" pitchFamily="34" charset="0"/>
                        <a:cs typeface="Verdana" panose="020B0604030504040204" pitchFamily="34" charset="0"/>
                      </a:endParaRPr>
                    </a:p>
                  </a:txBody>
                  <a:tcPr marL="68580" marR="68580" marT="0" marB="0"/>
                </a:tc>
                <a:extLst>
                  <a:ext uri="{0D108BD9-81ED-4DB2-BD59-A6C34878D82A}">
                    <a16:rowId xmlns:a16="http://schemas.microsoft.com/office/drawing/2014/main" xmlns="" val="1628182928"/>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675800456"/>
              </p:ext>
            </p:extLst>
          </p:nvPr>
        </p:nvGraphicFramePr>
        <p:xfrm>
          <a:off x="6166359" y="1690687"/>
          <a:ext cx="5111152" cy="3108960"/>
        </p:xfrm>
        <a:graphic>
          <a:graphicData uri="http://schemas.openxmlformats.org/drawingml/2006/table">
            <a:tbl>
              <a:tblPr firstRow="1" firstCol="1" bandRow="1">
                <a:tableStyleId>{5C22544A-7EE6-4342-B048-85BDC9FD1C3A}</a:tableStyleId>
              </a:tblPr>
              <a:tblGrid>
                <a:gridCol w="696087">
                  <a:extLst>
                    <a:ext uri="{9D8B030D-6E8A-4147-A177-3AD203B41FA5}">
                      <a16:colId xmlns:a16="http://schemas.microsoft.com/office/drawing/2014/main" xmlns="" val="4139203268"/>
                    </a:ext>
                  </a:extLst>
                </a:gridCol>
                <a:gridCol w="168739">
                  <a:extLst>
                    <a:ext uri="{9D8B030D-6E8A-4147-A177-3AD203B41FA5}">
                      <a16:colId xmlns:a16="http://schemas.microsoft.com/office/drawing/2014/main" xmlns="" val="412794214"/>
                    </a:ext>
                  </a:extLst>
                </a:gridCol>
                <a:gridCol w="2952534">
                  <a:extLst>
                    <a:ext uri="{9D8B030D-6E8A-4147-A177-3AD203B41FA5}">
                      <a16:colId xmlns:a16="http://schemas.microsoft.com/office/drawing/2014/main" xmlns="" val="2525841633"/>
                    </a:ext>
                  </a:extLst>
                </a:gridCol>
                <a:gridCol w="646896">
                  <a:extLst>
                    <a:ext uri="{9D8B030D-6E8A-4147-A177-3AD203B41FA5}">
                      <a16:colId xmlns:a16="http://schemas.microsoft.com/office/drawing/2014/main" xmlns="" val="1672090015"/>
                    </a:ext>
                  </a:extLst>
                </a:gridCol>
                <a:gridCol w="646896">
                  <a:extLst>
                    <a:ext uri="{9D8B030D-6E8A-4147-A177-3AD203B41FA5}">
                      <a16:colId xmlns:a16="http://schemas.microsoft.com/office/drawing/2014/main" xmlns="" val="1906487444"/>
                    </a:ext>
                  </a:extLst>
                </a:gridCol>
              </a:tblGrid>
              <a:tr h="388620">
                <a:tc gridSpan="2">
                  <a:txBody>
                    <a:bodyPr/>
                    <a:lstStyle/>
                    <a:p>
                      <a:pPr algn="ctr">
                        <a:spcAft>
                          <a:spcPts val="0"/>
                        </a:spcAft>
                      </a:pPr>
                      <a:r>
                        <a:rPr lang="fi-FI" sz="1200">
                          <a:effectLst/>
                          <a:latin typeface="+mj-lt"/>
                        </a:rPr>
                        <a:t>FIN_DRG</a:t>
                      </a:r>
                      <a:endParaRPr lang="fi-FI" sz="1200">
                        <a:effectLst/>
                        <a:latin typeface="+mj-lt"/>
                        <a:ea typeface="Verdana" panose="020B0604030504040204" pitchFamily="34" charset="0"/>
                        <a:cs typeface="Verdana" panose="020B0604030504040204" pitchFamily="34" charset="0"/>
                      </a:endParaRPr>
                    </a:p>
                  </a:txBody>
                  <a:tcPr marL="68580" marR="68580" marT="0" marB="0"/>
                </a:tc>
                <a:tc hMerge="1">
                  <a:txBody>
                    <a:bodyPr/>
                    <a:lstStyle/>
                    <a:p>
                      <a:pPr>
                        <a:spcAft>
                          <a:spcPts val="0"/>
                        </a:spcAft>
                      </a:pPr>
                      <a:endParaRPr lang="fi-FI" sz="1200">
                        <a:effectLst/>
                        <a:latin typeface="+mj-lt"/>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fi-FI" sz="1200" dirty="0" err="1">
                          <a:effectLst/>
                          <a:latin typeface="+mj-lt"/>
                        </a:rPr>
                        <a:t>FIN_DRG_name</a:t>
                      </a:r>
                      <a:endParaRPr lang="fi-FI" sz="1200" dirty="0">
                        <a:effectLst/>
                        <a:latin typeface="+mj-lt"/>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fi-FI" sz="1200" b="1" kern="1200" dirty="0" smtClean="0">
                          <a:solidFill>
                            <a:schemeClr val="lt1"/>
                          </a:solidFill>
                          <a:effectLst/>
                          <a:latin typeface="+mn-lt"/>
                          <a:ea typeface="+mn-ea"/>
                          <a:cs typeface="+mn-cs"/>
                        </a:rPr>
                        <a:t>#</a:t>
                      </a:r>
                      <a:r>
                        <a:rPr lang="fi-FI" sz="1200" b="1" kern="1200" baseline="0" dirty="0" smtClean="0">
                          <a:solidFill>
                            <a:schemeClr val="lt1"/>
                          </a:solidFill>
                          <a:effectLst/>
                          <a:latin typeface="+mn-lt"/>
                          <a:ea typeface="+mn-ea"/>
                          <a:cs typeface="+mn-cs"/>
                        </a:rPr>
                        <a:t> of </a:t>
                      </a:r>
                      <a:r>
                        <a:rPr lang="fi-FI" sz="1200" b="1" kern="1200" baseline="0" dirty="0" err="1" smtClean="0">
                          <a:solidFill>
                            <a:schemeClr val="lt1"/>
                          </a:solidFill>
                          <a:effectLst/>
                          <a:latin typeface="+mn-lt"/>
                          <a:ea typeface="+mn-ea"/>
                          <a:cs typeface="+mn-cs"/>
                        </a:rPr>
                        <a:t>cases</a:t>
                      </a:r>
                      <a:endParaRPr lang="fi-FI" sz="1200" dirty="0">
                        <a:effectLst/>
                        <a:latin typeface="+mj-lt"/>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fi-FI" sz="1200" dirty="0">
                          <a:effectLst/>
                          <a:latin typeface="+mj-lt"/>
                        </a:rPr>
                        <a:t>% of </a:t>
                      </a:r>
                      <a:r>
                        <a:rPr lang="fi-FI" sz="1200" dirty="0" err="1">
                          <a:effectLst/>
                          <a:latin typeface="+mj-lt"/>
                        </a:rPr>
                        <a:t>total</a:t>
                      </a:r>
                      <a:endParaRPr lang="fi-FI" sz="1200" dirty="0">
                        <a:effectLst/>
                        <a:latin typeface="+mj-lt"/>
                        <a:ea typeface="Verdana" panose="020B0604030504040204" pitchFamily="34" charset="0"/>
                        <a:cs typeface="Verdana" panose="020B0604030504040204" pitchFamily="34" charset="0"/>
                      </a:endParaRPr>
                    </a:p>
                  </a:txBody>
                  <a:tcPr marL="68580" marR="68580" marT="0" marB="0"/>
                </a:tc>
                <a:extLst>
                  <a:ext uri="{0D108BD9-81ED-4DB2-BD59-A6C34878D82A}">
                    <a16:rowId xmlns:a16="http://schemas.microsoft.com/office/drawing/2014/main" xmlns="" val="2018301491"/>
                  </a:ext>
                </a:extLst>
              </a:tr>
              <a:tr h="194310">
                <a:tc gridSpan="2">
                  <a:txBody>
                    <a:bodyPr/>
                    <a:lstStyle/>
                    <a:p>
                      <a:pPr algn="ctr">
                        <a:spcAft>
                          <a:spcPts val="0"/>
                        </a:spcAft>
                      </a:pPr>
                      <a:r>
                        <a:rPr lang="fi-FI" sz="1200">
                          <a:effectLst/>
                          <a:latin typeface="+mj-lt"/>
                        </a:rPr>
                        <a:t>470X</a:t>
                      </a:r>
                      <a:endParaRPr lang="fi-FI" sz="1200">
                        <a:effectLst/>
                        <a:latin typeface="+mj-lt"/>
                        <a:ea typeface="Verdana" panose="020B0604030504040204" pitchFamily="34" charset="0"/>
                        <a:cs typeface="Verdana" panose="020B0604030504040204" pitchFamily="34" charset="0"/>
                      </a:endParaRPr>
                    </a:p>
                  </a:txBody>
                  <a:tcPr marL="68580" marR="68580" marT="0" marB="0"/>
                </a:tc>
                <a:tc hMerge="1">
                  <a:txBody>
                    <a:bodyPr/>
                    <a:lstStyle/>
                    <a:p>
                      <a:pPr>
                        <a:spcAft>
                          <a:spcPts val="0"/>
                        </a:spcAft>
                      </a:pPr>
                      <a:endParaRPr lang="fi-FI" sz="1200">
                        <a:effectLst/>
                        <a:latin typeface="+mj-lt"/>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fi-FI" sz="1200">
                          <a:effectLst/>
                          <a:latin typeface="+mj-lt"/>
                        </a:rPr>
                        <a:t>Missing main diagnosis</a:t>
                      </a:r>
                      <a:endParaRPr lang="fi-FI" sz="1200">
                        <a:effectLst/>
                        <a:latin typeface="+mj-lt"/>
                        <a:ea typeface="Verdana" panose="020B0604030504040204" pitchFamily="34" charset="0"/>
                        <a:cs typeface="Verdana" panose="020B0604030504040204" pitchFamily="34" charset="0"/>
                      </a:endParaRPr>
                    </a:p>
                  </a:txBody>
                  <a:tcPr marL="68580" marR="68580" marT="0" marB="0"/>
                </a:tc>
                <a:tc>
                  <a:txBody>
                    <a:bodyPr/>
                    <a:lstStyle/>
                    <a:p>
                      <a:pPr algn="r">
                        <a:spcAft>
                          <a:spcPts val="0"/>
                        </a:spcAft>
                      </a:pPr>
                      <a:r>
                        <a:rPr lang="fi-FI" sz="1200">
                          <a:effectLst/>
                          <a:latin typeface="+mj-lt"/>
                        </a:rPr>
                        <a:t>17915</a:t>
                      </a:r>
                      <a:endParaRPr lang="fi-FI" sz="1200">
                        <a:effectLst/>
                        <a:latin typeface="+mj-lt"/>
                        <a:ea typeface="Verdana" panose="020B0604030504040204" pitchFamily="34" charset="0"/>
                        <a:cs typeface="Verdana" panose="020B0604030504040204" pitchFamily="34" charset="0"/>
                      </a:endParaRPr>
                    </a:p>
                  </a:txBody>
                  <a:tcPr marL="68580" marR="68580" marT="0" marB="0"/>
                </a:tc>
                <a:tc>
                  <a:txBody>
                    <a:bodyPr/>
                    <a:lstStyle/>
                    <a:p>
                      <a:pPr algn="r">
                        <a:spcAft>
                          <a:spcPts val="0"/>
                        </a:spcAft>
                      </a:pPr>
                      <a:r>
                        <a:rPr lang="fi-FI" sz="1200">
                          <a:effectLst/>
                          <a:latin typeface="+mj-lt"/>
                        </a:rPr>
                        <a:t>16 %</a:t>
                      </a:r>
                      <a:endParaRPr lang="fi-FI" sz="1200">
                        <a:effectLst/>
                        <a:latin typeface="+mj-lt"/>
                        <a:ea typeface="Verdana" panose="020B0604030504040204" pitchFamily="34" charset="0"/>
                        <a:cs typeface="Verdana" panose="020B0604030504040204" pitchFamily="34" charset="0"/>
                      </a:endParaRPr>
                    </a:p>
                  </a:txBody>
                  <a:tcPr marL="68580" marR="68580" marT="0" marB="0"/>
                </a:tc>
                <a:extLst>
                  <a:ext uri="{0D108BD9-81ED-4DB2-BD59-A6C34878D82A}">
                    <a16:rowId xmlns:a16="http://schemas.microsoft.com/office/drawing/2014/main" xmlns="" val="1494299468"/>
                  </a:ext>
                </a:extLst>
              </a:tr>
              <a:tr h="194310">
                <a:tc gridSpan="2">
                  <a:txBody>
                    <a:bodyPr/>
                    <a:lstStyle/>
                    <a:p>
                      <a:pPr algn="ctr">
                        <a:spcAft>
                          <a:spcPts val="0"/>
                        </a:spcAft>
                      </a:pPr>
                      <a:r>
                        <a:rPr lang="fi-FI" sz="1200" dirty="0">
                          <a:effectLst/>
                          <a:latin typeface="+mj-lt"/>
                        </a:rPr>
                        <a:t>127</a:t>
                      </a:r>
                      <a:endParaRPr lang="fi-FI" sz="1200" dirty="0">
                        <a:effectLst/>
                        <a:latin typeface="+mj-lt"/>
                        <a:ea typeface="Verdana" panose="020B0604030504040204" pitchFamily="34" charset="0"/>
                        <a:cs typeface="Verdana" panose="020B0604030504040204" pitchFamily="34" charset="0"/>
                      </a:endParaRPr>
                    </a:p>
                  </a:txBody>
                  <a:tcPr marL="68580" marR="68580" marT="0" marB="0"/>
                </a:tc>
                <a:tc hMerge="1">
                  <a:txBody>
                    <a:bodyPr/>
                    <a:lstStyle/>
                    <a:p>
                      <a:pPr>
                        <a:spcAft>
                          <a:spcPts val="0"/>
                        </a:spcAft>
                      </a:pPr>
                      <a:endParaRPr lang="fi-FI" sz="1200">
                        <a:effectLst/>
                        <a:latin typeface="+mj-lt"/>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fi-FI" sz="1200" dirty="0" err="1">
                          <a:effectLst/>
                          <a:latin typeface="+mj-lt"/>
                        </a:rPr>
                        <a:t>Heart</a:t>
                      </a:r>
                      <a:r>
                        <a:rPr lang="fi-FI" sz="1200" dirty="0">
                          <a:effectLst/>
                          <a:latin typeface="+mj-lt"/>
                        </a:rPr>
                        <a:t> </a:t>
                      </a:r>
                      <a:r>
                        <a:rPr lang="fi-FI" sz="1200" dirty="0" err="1">
                          <a:effectLst/>
                          <a:latin typeface="+mj-lt"/>
                        </a:rPr>
                        <a:t>failure</a:t>
                      </a:r>
                      <a:r>
                        <a:rPr lang="fi-FI" sz="1200" dirty="0">
                          <a:effectLst/>
                          <a:latin typeface="+mj-lt"/>
                        </a:rPr>
                        <a:t> &amp; </a:t>
                      </a:r>
                      <a:r>
                        <a:rPr lang="fi-FI" sz="1200" dirty="0" err="1">
                          <a:effectLst/>
                          <a:latin typeface="+mj-lt"/>
                        </a:rPr>
                        <a:t>shock</a:t>
                      </a:r>
                      <a:endParaRPr lang="fi-FI" sz="1200" dirty="0">
                        <a:effectLst/>
                        <a:latin typeface="+mj-lt"/>
                        <a:ea typeface="Verdana" panose="020B0604030504040204" pitchFamily="34" charset="0"/>
                        <a:cs typeface="Verdana" panose="020B0604030504040204" pitchFamily="34" charset="0"/>
                      </a:endParaRPr>
                    </a:p>
                  </a:txBody>
                  <a:tcPr marL="68580" marR="68580" marT="0" marB="0"/>
                </a:tc>
                <a:tc>
                  <a:txBody>
                    <a:bodyPr/>
                    <a:lstStyle/>
                    <a:p>
                      <a:pPr algn="r">
                        <a:spcAft>
                          <a:spcPts val="0"/>
                        </a:spcAft>
                      </a:pPr>
                      <a:r>
                        <a:rPr lang="fi-FI" sz="1200">
                          <a:effectLst/>
                          <a:latin typeface="+mj-lt"/>
                        </a:rPr>
                        <a:t>6969</a:t>
                      </a:r>
                      <a:endParaRPr lang="fi-FI" sz="1200">
                        <a:effectLst/>
                        <a:latin typeface="+mj-lt"/>
                        <a:ea typeface="Verdana" panose="020B0604030504040204" pitchFamily="34" charset="0"/>
                        <a:cs typeface="Verdana" panose="020B0604030504040204" pitchFamily="34" charset="0"/>
                      </a:endParaRPr>
                    </a:p>
                  </a:txBody>
                  <a:tcPr marL="68580" marR="68580" marT="0" marB="0"/>
                </a:tc>
                <a:tc>
                  <a:txBody>
                    <a:bodyPr/>
                    <a:lstStyle/>
                    <a:p>
                      <a:pPr algn="r">
                        <a:spcAft>
                          <a:spcPts val="0"/>
                        </a:spcAft>
                      </a:pPr>
                      <a:r>
                        <a:rPr lang="fi-FI" sz="1200">
                          <a:effectLst/>
                          <a:latin typeface="+mj-lt"/>
                        </a:rPr>
                        <a:t>6 %</a:t>
                      </a:r>
                      <a:endParaRPr lang="fi-FI" sz="1200">
                        <a:effectLst/>
                        <a:latin typeface="+mj-lt"/>
                        <a:ea typeface="Verdana" panose="020B0604030504040204" pitchFamily="34" charset="0"/>
                        <a:cs typeface="Verdana" panose="020B0604030504040204" pitchFamily="34" charset="0"/>
                      </a:endParaRPr>
                    </a:p>
                  </a:txBody>
                  <a:tcPr marL="68580" marR="68580" marT="0" marB="0"/>
                </a:tc>
                <a:extLst>
                  <a:ext uri="{0D108BD9-81ED-4DB2-BD59-A6C34878D82A}">
                    <a16:rowId xmlns:a16="http://schemas.microsoft.com/office/drawing/2014/main" xmlns="" val="1642462984"/>
                  </a:ext>
                </a:extLst>
              </a:tr>
              <a:tr h="194310">
                <a:tc gridSpan="2">
                  <a:txBody>
                    <a:bodyPr/>
                    <a:lstStyle/>
                    <a:p>
                      <a:pPr algn="ctr">
                        <a:spcAft>
                          <a:spcPts val="0"/>
                        </a:spcAft>
                      </a:pPr>
                      <a:r>
                        <a:rPr lang="fi-FI" sz="1200">
                          <a:effectLst/>
                          <a:latin typeface="+mj-lt"/>
                        </a:rPr>
                        <a:t>470U</a:t>
                      </a:r>
                      <a:endParaRPr lang="fi-FI" sz="1200">
                        <a:effectLst/>
                        <a:latin typeface="+mj-lt"/>
                        <a:ea typeface="Verdana" panose="020B0604030504040204" pitchFamily="34" charset="0"/>
                        <a:cs typeface="Verdana" panose="020B0604030504040204" pitchFamily="34" charset="0"/>
                      </a:endParaRPr>
                    </a:p>
                  </a:txBody>
                  <a:tcPr marL="68580" marR="68580" marT="0" marB="0"/>
                </a:tc>
                <a:tc hMerge="1">
                  <a:txBody>
                    <a:bodyPr/>
                    <a:lstStyle/>
                    <a:p>
                      <a:pPr>
                        <a:spcAft>
                          <a:spcPts val="0"/>
                        </a:spcAft>
                      </a:pPr>
                      <a:endParaRPr lang="fi-FI" sz="1200">
                        <a:effectLst/>
                        <a:latin typeface="+mj-lt"/>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en-US" sz="1200">
                          <a:effectLst/>
                          <a:latin typeface="+mj-lt"/>
                        </a:rPr>
                        <a:t>Main diagnosis invalid, short therapy</a:t>
                      </a:r>
                      <a:endParaRPr lang="fi-FI" sz="1200">
                        <a:effectLst/>
                        <a:latin typeface="+mj-lt"/>
                        <a:ea typeface="Verdana" panose="020B0604030504040204" pitchFamily="34" charset="0"/>
                        <a:cs typeface="Verdana" panose="020B0604030504040204" pitchFamily="34" charset="0"/>
                      </a:endParaRPr>
                    </a:p>
                  </a:txBody>
                  <a:tcPr marL="68580" marR="68580" marT="0" marB="0"/>
                </a:tc>
                <a:tc>
                  <a:txBody>
                    <a:bodyPr/>
                    <a:lstStyle/>
                    <a:p>
                      <a:pPr algn="r">
                        <a:spcAft>
                          <a:spcPts val="0"/>
                        </a:spcAft>
                      </a:pPr>
                      <a:r>
                        <a:rPr lang="fi-FI" sz="1200">
                          <a:effectLst/>
                          <a:latin typeface="+mj-lt"/>
                        </a:rPr>
                        <a:t>6893</a:t>
                      </a:r>
                      <a:endParaRPr lang="fi-FI" sz="1200">
                        <a:effectLst/>
                        <a:latin typeface="+mj-lt"/>
                        <a:ea typeface="Verdana" panose="020B0604030504040204" pitchFamily="34" charset="0"/>
                        <a:cs typeface="Verdana" panose="020B0604030504040204" pitchFamily="34" charset="0"/>
                      </a:endParaRPr>
                    </a:p>
                  </a:txBody>
                  <a:tcPr marL="68580" marR="68580" marT="0" marB="0"/>
                </a:tc>
                <a:tc>
                  <a:txBody>
                    <a:bodyPr/>
                    <a:lstStyle/>
                    <a:p>
                      <a:pPr algn="r">
                        <a:spcAft>
                          <a:spcPts val="0"/>
                        </a:spcAft>
                      </a:pPr>
                      <a:r>
                        <a:rPr lang="fi-FI" sz="1200">
                          <a:effectLst/>
                          <a:latin typeface="+mj-lt"/>
                        </a:rPr>
                        <a:t>6 %</a:t>
                      </a:r>
                      <a:endParaRPr lang="fi-FI" sz="1200">
                        <a:effectLst/>
                        <a:latin typeface="+mj-lt"/>
                        <a:ea typeface="Verdana" panose="020B0604030504040204" pitchFamily="34" charset="0"/>
                        <a:cs typeface="Verdana" panose="020B0604030504040204" pitchFamily="34" charset="0"/>
                      </a:endParaRPr>
                    </a:p>
                  </a:txBody>
                  <a:tcPr marL="68580" marR="68580" marT="0" marB="0"/>
                </a:tc>
                <a:extLst>
                  <a:ext uri="{0D108BD9-81ED-4DB2-BD59-A6C34878D82A}">
                    <a16:rowId xmlns:a16="http://schemas.microsoft.com/office/drawing/2014/main" xmlns="" val="583649344"/>
                  </a:ext>
                </a:extLst>
              </a:tr>
              <a:tr h="194310">
                <a:tc gridSpan="2">
                  <a:txBody>
                    <a:bodyPr/>
                    <a:lstStyle/>
                    <a:p>
                      <a:pPr algn="ctr">
                        <a:spcAft>
                          <a:spcPts val="0"/>
                        </a:spcAft>
                      </a:pPr>
                      <a:r>
                        <a:rPr lang="fi-FI" sz="1200">
                          <a:effectLst/>
                          <a:latin typeface="+mj-lt"/>
                        </a:rPr>
                        <a:t>373</a:t>
                      </a:r>
                      <a:endParaRPr lang="fi-FI" sz="1200">
                        <a:effectLst/>
                        <a:latin typeface="+mj-lt"/>
                        <a:ea typeface="Verdana" panose="020B0604030504040204" pitchFamily="34" charset="0"/>
                        <a:cs typeface="Verdana" panose="020B0604030504040204" pitchFamily="34" charset="0"/>
                      </a:endParaRPr>
                    </a:p>
                  </a:txBody>
                  <a:tcPr marL="68580" marR="68580" marT="0" marB="0"/>
                </a:tc>
                <a:tc hMerge="1">
                  <a:txBody>
                    <a:bodyPr/>
                    <a:lstStyle/>
                    <a:p>
                      <a:pPr>
                        <a:spcAft>
                          <a:spcPts val="0"/>
                        </a:spcAft>
                      </a:pPr>
                      <a:endParaRPr lang="fi-FI" sz="1200">
                        <a:effectLst/>
                        <a:latin typeface="+mj-lt"/>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en-US" sz="1200">
                          <a:effectLst/>
                          <a:latin typeface="+mj-lt"/>
                        </a:rPr>
                        <a:t>Vaginal delivery w/o complicating diagnoses</a:t>
                      </a:r>
                      <a:endParaRPr lang="fi-FI" sz="1200">
                        <a:effectLst/>
                        <a:latin typeface="+mj-lt"/>
                        <a:ea typeface="Verdana" panose="020B0604030504040204" pitchFamily="34" charset="0"/>
                        <a:cs typeface="Verdana" panose="020B0604030504040204" pitchFamily="34" charset="0"/>
                      </a:endParaRPr>
                    </a:p>
                  </a:txBody>
                  <a:tcPr marL="68580" marR="68580" marT="0" marB="0"/>
                </a:tc>
                <a:tc>
                  <a:txBody>
                    <a:bodyPr/>
                    <a:lstStyle/>
                    <a:p>
                      <a:pPr algn="r">
                        <a:spcAft>
                          <a:spcPts val="0"/>
                        </a:spcAft>
                      </a:pPr>
                      <a:r>
                        <a:rPr lang="fi-FI" sz="1200">
                          <a:effectLst/>
                          <a:latin typeface="+mj-lt"/>
                        </a:rPr>
                        <a:t>4962</a:t>
                      </a:r>
                      <a:endParaRPr lang="fi-FI" sz="1200">
                        <a:effectLst/>
                        <a:latin typeface="+mj-lt"/>
                        <a:ea typeface="Verdana" panose="020B0604030504040204" pitchFamily="34" charset="0"/>
                        <a:cs typeface="Verdana" panose="020B0604030504040204" pitchFamily="34" charset="0"/>
                      </a:endParaRPr>
                    </a:p>
                  </a:txBody>
                  <a:tcPr marL="68580" marR="68580" marT="0" marB="0"/>
                </a:tc>
                <a:tc>
                  <a:txBody>
                    <a:bodyPr/>
                    <a:lstStyle/>
                    <a:p>
                      <a:pPr algn="r">
                        <a:spcAft>
                          <a:spcPts val="0"/>
                        </a:spcAft>
                      </a:pPr>
                      <a:r>
                        <a:rPr lang="fi-FI" sz="1200">
                          <a:effectLst/>
                          <a:latin typeface="+mj-lt"/>
                        </a:rPr>
                        <a:t>5 %</a:t>
                      </a:r>
                      <a:endParaRPr lang="fi-FI" sz="1200">
                        <a:effectLst/>
                        <a:latin typeface="+mj-lt"/>
                        <a:ea typeface="Verdana" panose="020B0604030504040204" pitchFamily="34" charset="0"/>
                        <a:cs typeface="Verdana" panose="020B0604030504040204" pitchFamily="34" charset="0"/>
                      </a:endParaRPr>
                    </a:p>
                  </a:txBody>
                  <a:tcPr marL="68580" marR="68580" marT="0" marB="0"/>
                </a:tc>
                <a:extLst>
                  <a:ext uri="{0D108BD9-81ED-4DB2-BD59-A6C34878D82A}">
                    <a16:rowId xmlns:a16="http://schemas.microsoft.com/office/drawing/2014/main" xmlns="" val="3313686419"/>
                  </a:ext>
                </a:extLst>
              </a:tr>
              <a:tr h="388620">
                <a:tc gridSpan="2">
                  <a:txBody>
                    <a:bodyPr/>
                    <a:lstStyle/>
                    <a:p>
                      <a:pPr algn="ctr">
                        <a:spcAft>
                          <a:spcPts val="0"/>
                        </a:spcAft>
                      </a:pPr>
                      <a:r>
                        <a:rPr lang="fi-FI" sz="1200">
                          <a:effectLst/>
                          <a:latin typeface="+mj-lt"/>
                        </a:rPr>
                        <a:t>039O</a:t>
                      </a:r>
                      <a:endParaRPr lang="fi-FI" sz="1200">
                        <a:effectLst/>
                        <a:latin typeface="+mj-lt"/>
                        <a:ea typeface="Verdana" panose="020B0604030504040204" pitchFamily="34" charset="0"/>
                        <a:cs typeface="Verdana" panose="020B0604030504040204" pitchFamily="34" charset="0"/>
                      </a:endParaRPr>
                    </a:p>
                  </a:txBody>
                  <a:tcPr marL="68580" marR="68580" marT="0" marB="0"/>
                </a:tc>
                <a:tc hMerge="1">
                  <a:txBody>
                    <a:bodyPr/>
                    <a:lstStyle/>
                    <a:p>
                      <a:pPr>
                        <a:spcAft>
                          <a:spcPts val="0"/>
                        </a:spcAft>
                      </a:pPr>
                      <a:endParaRPr lang="fi-FI" sz="1200">
                        <a:effectLst/>
                        <a:latin typeface="+mj-lt"/>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en-US" sz="1200">
                          <a:effectLst/>
                          <a:latin typeface="+mj-lt"/>
                        </a:rPr>
                        <a:t>Bilateral lens procedures with or without vitrectomy, short therapy</a:t>
                      </a:r>
                      <a:endParaRPr lang="fi-FI" sz="1200">
                        <a:effectLst/>
                        <a:latin typeface="+mj-lt"/>
                        <a:ea typeface="Verdana" panose="020B0604030504040204" pitchFamily="34" charset="0"/>
                        <a:cs typeface="Verdana" panose="020B0604030504040204" pitchFamily="34" charset="0"/>
                      </a:endParaRPr>
                    </a:p>
                  </a:txBody>
                  <a:tcPr marL="68580" marR="68580" marT="0" marB="0"/>
                </a:tc>
                <a:tc>
                  <a:txBody>
                    <a:bodyPr/>
                    <a:lstStyle/>
                    <a:p>
                      <a:pPr algn="r">
                        <a:spcAft>
                          <a:spcPts val="0"/>
                        </a:spcAft>
                      </a:pPr>
                      <a:r>
                        <a:rPr lang="fi-FI" sz="1200">
                          <a:effectLst/>
                          <a:latin typeface="+mj-lt"/>
                        </a:rPr>
                        <a:t>3792</a:t>
                      </a:r>
                      <a:endParaRPr lang="fi-FI" sz="1200">
                        <a:effectLst/>
                        <a:latin typeface="+mj-lt"/>
                        <a:ea typeface="Verdana" panose="020B0604030504040204" pitchFamily="34" charset="0"/>
                        <a:cs typeface="Verdana" panose="020B0604030504040204" pitchFamily="34" charset="0"/>
                      </a:endParaRPr>
                    </a:p>
                  </a:txBody>
                  <a:tcPr marL="68580" marR="68580" marT="0" marB="0"/>
                </a:tc>
                <a:tc>
                  <a:txBody>
                    <a:bodyPr/>
                    <a:lstStyle/>
                    <a:p>
                      <a:pPr algn="r">
                        <a:spcAft>
                          <a:spcPts val="0"/>
                        </a:spcAft>
                      </a:pPr>
                      <a:r>
                        <a:rPr lang="fi-FI" sz="1200">
                          <a:effectLst/>
                          <a:latin typeface="+mj-lt"/>
                        </a:rPr>
                        <a:t>3 %</a:t>
                      </a:r>
                      <a:endParaRPr lang="fi-FI" sz="1200">
                        <a:effectLst/>
                        <a:latin typeface="+mj-lt"/>
                        <a:ea typeface="Verdana" panose="020B0604030504040204" pitchFamily="34" charset="0"/>
                        <a:cs typeface="Verdana" panose="020B0604030504040204" pitchFamily="34" charset="0"/>
                      </a:endParaRPr>
                    </a:p>
                  </a:txBody>
                  <a:tcPr marL="68580" marR="68580" marT="0" marB="0"/>
                </a:tc>
                <a:extLst>
                  <a:ext uri="{0D108BD9-81ED-4DB2-BD59-A6C34878D82A}">
                    <a16:rowId xmlns:a16="http://schemas.microsoft.com/office/drawing/2014/main" xmlns="" val="3260991368"/>
                  </a:ext>
                </a:extLst>
              </a:tr>
              <a:tr h="194310">
                <a:tc gridSpan="2">
                  <a:txBody>
                    <a:bodyPr/>
                    <a:lstStyle/>
                    <a:p>
                      <a:pPr algn="ctr">
                        <a:spcAft>
                          <a:spcPts val="0"/>
                        </a:spcAft>
                      </a:pPr>
                      <a:r>
                        <a:rPr lang="fi-FI" sz="1200">
                          <a:effectLst/>
                          <a:latin typeface="+mj-lt"/>
                        </a:rPr>
                        <a:t>87</a:t>
                      </a:r>
                      <a:endParaRPr lang="fi-FI" sz="1200">
                        <a:effectLst/>
                        <a:latin typeface="+mj-lt"/>
                        <a:ea typeface="Verdana" panose="020B0604030504040204" pitchFamily="34" charset="0"/>
                        <a:cs typeface="Verdana" panose="020B0604030504040204" pitchFamily="34" charset="0"/>
                      </a:endParaRPr>
                    </a:p>
                  </a:txBody>
                  <a:tcPr marL="68580" marR="68580" marT="0" marB="0"/>
                </a:tc>
                <a:tc hMerge="1">
                  <a:txBody>
                    <a:bodyPr/>
                    <a:lstStyle/>
                    <a:p>
                      <a:pPr>
                        <a:spcAft>
                          <a:spcPts val="0"/>
                        </a:spcAft>
                      </a:pPr>
                      <a:endParaRPr lang="fi-FI" sz="1200">
                        <a:effectLst/>
                        <a:latin typeface="+mj-lt"/>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fi-FI" sz="1200">
                          <a:effectLst/>
                          <a:latin typeface="+mj-lt"/>
                        </a:rPr>
                        <a:t>Pulmonary edema &amp; respiratory failure</a:t>
                      </a:r>
                      <a:endParaRPr lang="fi-FI" sz="1200">
                        <a:effectLst/>
                        <a:latin typeface="+mj-lt"/>
                        <a:ea typeface="Verdana" panose="020B0604030504040204" pitchFamily="34" charset="0"/>
                        <a:cs typeface="Verdana" panose="020B0604030504040204" pitchFamily="34" charset="0"/>
                      </a:endParaRPr>
                    </a:p>
                  </a:txBody>
                  <a:tcPr marL="68580" marR="68580" marT="0" marB="0"/>
                </a:tc>
                <a:tc>
                  <a:txBody>
                    <a:bodyPr/>
                    <a:lstStyle/>
                    <a:p>
                      <a:pPr algn="r">
                        <a:spcAft>
                          <a:spcPts val="0"/>
                        </a:spcAft>
                      </a:pPr>
                      <a:r>
                        <a:rPr lang="fi-FI" sz="1200">
                          <a:effectLst/>
                          <a:latin typeface="+mj-lt"/>
                        </a:rPr>
                        <a:t>3354</a:t>
                      </a:r>
                      <a:endParaRPr lang="fi-FI" sz="1200">
                        <a:effectLst/>
                        <a:latin typeface="+mj-lt"/>
                        <a:ea typeface="Verdana" panose="020B0604030504040204" pitchFamily="34" charset="0"/>
                        <a:cs typeface="Verdana" panose="020B0604030504040204" pitchFamily="34" charset="0"/>
                      </a:endParaRPr>
                    </a:p>
                  </a:txBody>
                  <a:tcPr marL="68580" marR="68580" marT="0" marB="0"/>
                </a:tc>
                <a:tc>
                  <a:txBody>
                    <a:bodyPr/>
                    <a:lstStyle/>
                    <a:p>
                      <a:pPr algn="r">
                        <a:spcAft>
                          <a:spcPts val="0"/>
                        </a:spcAft>
                      </a:pPr>
                      <a:r>
                        <a:rPr lang="fi-FI" sz="1200">
                          <a:effectLst/>
                          <a:latin typeface="+mj-lt"/>
                        </a:rPr>
                        <a:t>3 %</a:t>
                      </a:r>
                      <a:endParaRPr lang="fi-FI" sz="1200">
                        <a:effectLst/>
                        <a:latin typeface="+mj-lt"/>
                        <a:ea typeface="Verdana" panose="020B0604030504040204" pitchFamily="34" charset="0"/>
                        <a:cs typeface="Verdana" panose="020B0604030504040204" pitchFamily="34" charset="0"/>
                      </a:endParaRPr>
                    </a:p>
                  </a:txBody>
                  <a:tcPr marL="68580" marR="68580" marT="0" marB="0"/>
                </a:tc>
                <a:extLst>
                  <a:ext uri="{0D108BD9-81ED-4DB2-BD59-A6C34878D82A}">
                    <a16:rowId xmlns:a16="http://schemas.microsoft.com/office/drawing/2014/main" xmlns="" val="2985512849"/>
                  </a:ext>
                </a:extLst>
              </a:tr>
              <a:tr h="388620">
                <a:tc gridSpan="2">
                  <a:txBody>
                    <a:bodyPr/>
                    <a:lstStyle/>
                    <a:p>
                      <a:pPr algn="ctr">
                        <a:spcAft>
                          <a:spcPts val="0"/>
                        </a:spcAft>
                      </a:pPr>
                      <a:r>
                        <a:rPr lang="fi-FI" sz="1200">
                          <a:effectLst/>
                          <a:latin typeface="+mj-lt"/>
                        </a:rPr>
                        <a:t>90</a:t>
                      </a:r>
                      <a:endParaRPr lang="fi-FI" sz="1200">
                        <a:effectLst/>
                        <a:latin typeface="+mj-lt"/>
                        <a:ea typeface="Verdana" panose="020B0604030504040204" pitchFamily="34" charset="0"/>
                        <a:cs typeface="Verdana" panose="020B0604030504040204" pitchFamily="34" charset="0"/>
                      </a:endParaRPr>
                    </a:p>
                  </a:txBody>
                  <a:tcPr marL="68580" marR="68580" marT="0" marB="0"/>
                </a:tc>
                <a:tc hMerge="1">
                  <a:txBody>
                    <a:bodyPr/>
                    <a:lstStyle/>
                    <a:p>
                      <a:pPr>
                        <a:spcAft>
                          <a:spcPts val="0"/>
                        </a:spcAft>
                      </a:pPr>
                      <a:endParaRPr lang="fi-FI" sz="1200">
                        <a:effectLst/>
                        <a:latin typeface="+mj-lt"/>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en-US" sz="1200">
                          <a:effectLst/>
                          <a:latin typeface="+mj-lt"/>
                        </a:rPr>
                        <a:t>Simple pneumonia &amp; pleurisy, age &gt; 17 w/o cc</a:t>
                      </a:r>
                      <a:endParaRPr lang="fi-FI" sz="1200">
                        <a:effectLst/>
                        <a:latin typeface="+mj-lt"/>
                        <a:ea typeface="Verdana" panose="020B0604030504040204" pitchFamily="34" charset="0"/>
                        <a:cs typeface="Verdana" panose="020B0604030504040204" pitchFamily="34" charset="0"/>
                      </a:endParaRPr>
                    </a:p>
                  </a:txBody>
                  <a:tcPr marL="68580" marR="68580" marT="0" marB="0"/>
                </a:tc>
                <a:tc>
                  <a:txBody>
                    <a:bodyPr/>
                    <a:lstStyle/>
                    <a:p>
                      <a:pPr algn="r">
                        <a:spcAft>
                          <a:spcPts val="0"/>
                        </a:spcAft>
                      </a:pPr>
                      <a:r>
                        <a:rPr lang="fi-FI" sz="1200">
                          <a:effectLst/>
                          <a:latin typeface="+mj-lt"/>
                        </a:rPr>
                        <a:t>3340</a:t>
                      </a:r>
                      <a:endParaRPr lang="fi-FI" sz="1200">
                        <a:effectLst/>
                        <a:latin typeface="+mj-lt"/>
                        <a:ea typeface="Verdana" panose="020B0604030504040204" pitchFamily="34" charset="0"/>
                        <a:cs typeface="Verdana" panose="020B0604030504040204" pitchFamily="34" charset="0"/>
                      </a:endParaRPr>
                    </a:p>
                  </a:txBody>
                  <a:tcPr marL="68580" marR="68580" marT="0" marB="0"/>
                </a:tc>
                <a:tc>
                  <a:txBody>
                    <a:bodyPr/>
                    <a:lstStyle/>
                    <a:p>
                      <a:pPr algn="r">
                        <a:spcAft>
                          <a:spcPts val="0"/>
                        </a:spcAft>
                      </a:pPr>
                      <a:r>
                        <a:rPr lang="fi-FI" sz="1200">
                          <a:effectLst/>
                          <a:latin typeface="+mj-lt"/>
                        </a:rPr>
                        <a:t>3 %</a:t>
                      </a:r>
                      <a:endParaRPr lang="fi-FI" sz="1200">
                        <a:effectLst/>
                        <a:latin typeface="+mj-lt"/>
                        <a:ea typeface="Verdana" panose="020B0604030504040204" pitchFamily="34" charset="0"/>
                        <a:cs typeface="Verdana" panose="020B0604030504040204" pitchFamily="34" charset="0"/>
                      </a:endParaRPr>
                    </a:p>
                  </a:txBody>
                  <a:tcPr marL="68580" marR="68580" marT="0" marB="0"/>
                </a:tc>
                <a:extLst>
                  <a:ext uri="{0D108BD9-81ED-4DB2-BD59-A6C34878D82A}">
                    <a16:rowId xmlns:a16="http://schemas.microsoft.com/office/drawing/2014/main" xmlns="" val="550371116"/>
                  </a:ext>
                </a:extLst>
              </a:tr>
              <a:tr h="194310">
                <a:tc gridSpan="2">
                  <a:txBody>
                    <a:bodyPr/>
                    <a:lstStyle/>
                    <a:p>
                      <a:pPr algn="ctr">
                        <a:spcAft>
                          <a:spcPts val="0"/>
                        </a:spcAft>
                      </a:pPr>
                      <a:r>
                        <a:rPr lang="fi-FI" sz="1200">
                          <a:effectLst/>
                          <a:latin typeface="+mj-lt"/>
                        </a:rPr>
                        <a:t>070B</a:t>
                      </a:r>
                      <a:endParaRPr lang="fi-FI" sz="1200">
                        <a:effectLst/>
                        <a:latin typeface="+mj-lt"/>
                        <a:ea typeface="Verdana" panose="020B0604030504040204" pitchFamily="34" charset="0"/>
                        <a:cs typeface="Verdana" panose="020B0604030504040204" pitchFamily="34" charset="0"/>
                      </a:endParaRPr>
                    </a:p>
                  </a:txBody>
                  <a:tcPr marL="68580" marR="68580" marT="0" marB="0"/>
                </a:tc>
                <a:tc hMerge="1">
                  <a:txBody>
                    <a:bodyPr/>
                    <a:lstStyle/>
                    <a:p>
                      <a:pPr>
                        <a:spcAft>
                          <a:spcPts val="0"/>
                        </a:spcAft>
                      </a:pPr>
                      <a:endParaRPr lang="fi-FI" sz="1200">
                        <a:effectLst/>
                        <a:latin typeface="+mj-lt"/>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fi-FI" sz="1200">
                          <a:effectLst/>
                          <a:latin typeface="+mj-lt"/>
                        </a:rPr>
                        <a:t>Otitis media &amp; uri, age 0-17, w/o cc</a:t>
                      </a:r>
                      <a:endParaRPr lang="fi-FI" sz="1200">
                        <a:effectLst/>
                        <a:latin typeface="+mj-lt"/>
                        <a:ea typeface="Verdana" panose="020B0604030504040204" pitchFamily="34" charset="0"/>
                        <a:cs typeface="Verdana" panose="020B0604030504040204" pitchFamily="34" charset="0"/>
                      </a:endParaRPr>
                    </a:p>
                  </a:txBody>
                  <a:tcPr marL="68580" marR="68580" marT="0" marB="0"/>
                </a:tc>
                <a:tc>
                  <a:txBody>
                    <a:bodyPr/>
                    <a:lstStyle/>
                    <a:p>
                      <a:pPr algn="r">
                        <a:spcAft>
                          <a:spcPts val="0"/>
                        </a:spcAft>
                      </a:pPr>
                      <a:r>
                        <a:rPr lang="fi-FI" sz="1200">
                          <a:effectLst/>
                          <a:latin typeface="+mj-lt"/>
                        </a:rPr>
                        <a:t>3001</a:t>
                      </a:r>
                      <a:endParaRPr lang="fi-FI" sz="1200">
                        <a:effectLst/>
                        <a:latin typeface="+mj-lt"/>
                        <a:ea typeface="Verdana" panose="020B0604030504040204" pitchFamily="34" charset="0"/>
                        <a:cs typeface="Verdana" panose="020B0604030504040204" pitchFamily="34" charset="0"/>
                      </a:endParaRPr>
                    </a:p>
                  </a:txBody>
                  <a:tcPr marL="68580" marR="68580" marT="0" marB="0"/>
                </a:tc>
                <a:tc>
                  <a:txBody>
                    <a:bodyPr/>
                    <a:lstStyle/>
                    <a:p>
                      <a:pPr algn="r">
                        <a:spcAft>
                          <a:spcPts val="0"/>
                        </a:spcAft>
                      </a:pPr>
                      <a:r>
                        <a:rPr lang="fi-FI" sz="1200">
                          <a:effectLst/>
                          <a:latin typeface="+mj-lt"/>
                        </a:rPr>
                        <a:t>3 %</a:t>
                      </a:r>
                      <a:endParaRPr lang="fi-FI" sz="1200">
                        <a:effectLst/>
                        <a:latin typeface="+mj-lt"/>
                        <a:ea typeface="Verdana" panose="020B0604030504040204" pitchFamily="34" charset="0"/>
                        <a:cs typeface="Verdana" panose="020B0604030504040204" pitchFamily="34" charset="0"/>
                      </a:endParaRPr>
                    </a:p>
                  </a:txBody>
                  <a:tcPr marL="68580" marR="68580" marT="0" marB="0"/>
                </a:tc>
                <a:extLst>
                  <a:ext uri="{0D108BD9-81ED-4DB2-BD59-A6C34878D82A}">
                    <a16:rowId xmlns:a16="http://schemas.microsoft.com/office/drawing/2014/main" xmlns="" val="1031170178"/>
                  </a:ext>
                </a:extLst>
              </a:tr>
              <a:tr h="194310">
                <a:tc gridSpan="2">
                  <a:txBody>
                    <a:bodyPr/>
                    <a:lstStyle/>
                    <a:p>
                      <a:pPr algn="ctr">
                        <a:spcAft>
                          <a:spcPts val="0"/>
                        </a:spcAft>
                      </a:pPr>
                      <a:r>
                        <a:rPr lang="fi-FI" sz="1200">
                          <a:effectLst/>
                          <a:latin typeface="+mj-lt"/>
                        </a:rPr>
                        <a:t>060N</a:t>
                      </a:r>
                      <a:endParaRPr lang="fi-FI" sz="1200">
                        <a:effectLst/>
                        <a:latin typeface="+mj-lt"/>
                        <a:ea typeface="Verdana" panose="020B0604030504040204" pitchFamily="34" charset="0"/>
                        <a:cs typeface="Verdana" panose="020B0604030504040204" pitchFamily="34" charset="0"/>
                      </a:endParaRPr>
                    </a:p>
                  </a:txBody>
                  <a:tcPr marL="68580" marR="68580" marT="0" marB="0"/>
                </a:tc>
                <a:tc hMerge="1">
                  <a:txBody>
                    <a:bodyPr/>
                    <a:lstStyle/>
                    <a:p>
                      <a:pPr>
                        <a:spcAft>
                          <a:spcPts val="0"/>
                        </a:spcAft>
                      </a:pPr>
                      <a:endParaRPr lang="fi-FI" sz="1200">
                        <a:effectLst/>
                        <a:latin typeface="+mj-lt"/>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fi-FI" sz="1200">
                          <a:effectLst/>
                          <a:latin typeface="+mj-lt"/>
                        </a:rPr>
                        <a:t>Tonsillectomy &amp;/or adenoidectomy only</a:t>
                      </a:r>
                      <a:endParaRPr lang="fi-FI" sz="1200">
                        <a:effectLst/>
                        <a:latin typeface="+mj-lt"/>
                        <a:ea typeface="Verdana" panose="020B0604030504040204" pitchFamily="34" charset="0"/>
                        <a:cs typeface="Verdana" panose="020B0604030504040204" pitchFamily="34" charset="0"/>
                      </a:endParaRPr>
                    </a:p>
                  </a:txBody>
                  <a:tcPr marL="68580" marR="68580" marT="0" marB="0"/>
                </a:tc>
                <a:tc>
                  <a:txBody>
                    <a:bodyPr/>
                    <a:lstStyle/>
                    <a:p>
                      <a:pPr algn="r">
                        <a:spcAft>
                          <a:spcPts val="0"/>
                        </a:spcAft>
                      </a:pPr>
                      <a:r>
                        <a:rPr lang="fi-FI" sz="1200">
                          <a:effectLst/>
                          <a:latin typeface="+mj-lt"/>
                        </a:rPr>
                        <a:t>2804</a:t>
                      </a:r>
                      <a:endParaRPr lang="fi-FI" sz="1200">
                        <a:effectLst/>
                        <a:latin typeface="+mj-lt"/>
                        <a:ea typeface="Verdana" panose="020B0604030504040204" pitchFamily="34" charset="0"/>
                        <a:cs typeface="Verdana" panose="020B0604030504040204" pitchFamily="34" charset="0"/>
                      </a:endParaRPr>
                    </a:p>
                  </a:txBody>
                  <a:tcPr marL="68580" marR="68580" marT="0" marB="0"/>
                </a:tc>
                <a:tc>
                  <a:txBody>
                    <a:bodyPr/>
                    <a:lstStyle/>
                    <a:p>
                      <a:pPr algn="r">
                        <a:spcAft>
                          <a:spcPts val="0"/>
                        </a:spcAft>
                      </a:pPr>
                      <a:r>
                        <a:rPr lang="fi-FI" sz="1200">
                          <a:effectLst/>
                          <a:latin typeface="+mj-lt"/>
                        </a:rPr>
                        <a:t>3 %</a:t>
                      </a:r>
                      <a:endParaRPr lang="fi-FI" sz="1200">
                        <a:effectLst/>
                        <a:latin typeface="+mj-lt"/>
                        <a:ea typeface="Verdana" panose="020B0604030504040204" pitchFamily="34" charset="0"/>
                        <a:cs typeface="Verdana" panose="020B0604030504040204" pitchFamily="34" charset="0"/>
                      </a:endParaRPr>
                    </a:p>
                  </a:txBody>
                  <a:tcPr marL="68580" marR="68580" marT="0" marB="0"/>
                </a:tc>
                <a:extLst>
                  <a:ext uri="{0D108BD9-81ED-4DB2-BD59-A6C34878D82A}">
                    <a16:rowId xmlns:a16="http://schemas.microsoft.com/office/drawing/2014/main" xmlns="" val="663586141"/>
                  </a:ext>
                </a:extLst>
              </a:tr>
              <a:tr h="194310">
                <a:tc gridSpan="2">
                  <a:txBody>
                    <a:bodyPr/>
                    <a:lstStyle/>
                    <a:p>
                      <a:pPr algn="ctr">
                        <a:spcAft>
                          <a:spcPts val="0"/>
                        </a:spcAft>
                      </a:pPr>
                      <a:r>
                        <a:rPr lang="fi-FI" sz="1200">
                          <a:effectLst/>
                          <a:latin typeface="+mj-lt"/>
                        </a:rPr>
                        <a:t>098B</a:t>
                      </a:r>
                      <a:endParaRPr lang="fi-FI" sz="1200">
                        <a:effectLst/>
                        <a:latin typeface="+mj-lt"/>
                        <a:ea typeface="Verdana" panose="020B0604030504040204" pitchFamily="34" charset="0"/>
                        <a:cs typeface="Verdana" panose="020B0604030504040204" pitchFamily="34" charset="0"/>
                      </a:endParaRPr>
                    </a:p>
                  </a:txBody>
                  <a:tcPr marL="68580" marR="68580" marT="0" marB="0"/>
                </a:tc>
                <a:tc hMerge="1">
                  <a:txBody>
                    <a:bodyPr/>
                    <a:lstStyle/>
                    <a:p>
                      <a:pPr>
                        <a:spcAft>
                          <a:spcPts val="0"/>
                        </a:spcAft>
                      </a:pPr>
                      <a:endParaRPr lang="fi-FI" sz="1200">
                        <a:effectLst/>
                        <a:latin typeface="+mj-lt"/>
                        <a:ea typeface="Verdana" panose="020B0604030504040204" pitchFamily="34" charset="0"/>
                        <a:cs typeface="Verdana" panose="020B0604030504040204" pitchFamily="34" charset="0"/>
                      </a:endParaRPr>
                    </a:p>
                  </a:txBody>
                  <a:tcPr marL="68580" marR="68580" marT="0" marB="0"/>
                </a:tc>
                <a:tc>
                  <a:txBody>
                    <a:bodyPr/>
                    <a:lstStyle/>
                    <a:p>
                      <a:pPr>
                        <a:spcAft>
                          <a:spcPts val="0"/>
                        </a:spcAft>
                      </a:pPr>
                      <a:r>
                        <a:rPr lang="en-US" sz="1200">
                          <a:effectLst/>
                          <a:latin typeface="+mj-lt"/>
                        </a:rPr>
                        <a:t>Bronchitis &amp; asthma, age 0-17, w/o cc</a:t>
                      </a:r>
                      <a:endParaRPr lang="fi-FI" sz="1200">
                        <a:effectLst/>
                        <a:latin typeface="+mj-lt"/>
                        <a:ea typeface="Verdana" panose="020B0604030504040204" pitchFamily="34" charset="0"/>
                        <a:cs typeface="Verdana" panose="020B0604030504040204" pitchFamily="34" charset="0"/>
                      </a:endParaRPr>
                    </a:p>
                  </a:txBody>
                  <a:tcPr marL="68580" marR="68580" marT="0" marB="0"/>
                </a:tc>
                <a:tc>
                  <a:txBody>
                    <a:bodyPr/>
                    <a:lstStyle/>
                    <a:p>
                      <a:pPr algn="r">
                        <a:spcAft>
                          <a:spcPts val="0"/>
                        </a:spcAft>
                      </a:pPr>
                      <a:r>
                        <a:rPr lang="fi-FI" sz="1200">
                          <a:effectLst/>
                          <a:latin typeface="+mj-lt"/>
                        </a:rPr>
                        <a:t>2641</a:t>
                      </a:r>
                      <a:endParaRPr lang="fi-FI" sz="1200">
                        <a:effectLst/>
                        <a:latin typeface="+mj-lt"/>
                        <a:ea typeface="Verdana" panose="020B0604030504040204" pitchFamily="34" charset="0"/>
                        <a:cs typeface="Verdana" panose="020B0604030504040204" pitchFamily="34" charset="0"/>
                      </a:endParaRPr>
                    </a:p>
                  </a:txBody>
                  <a:tcPr marL="68580" marR="68580" marT="0" marB="0"/>
                </a:tc>
                <a:tc>
                  <a:txBody>
                    <a:bodyPr/>
                    <a:lstStyle/>
                    <a:p>
                      <a:pPr algn="r">
                        <a:spcAft>
                          <a:spcPts val="0"/>
                        </a:spcAft>
                      </a:pPr>
                      <a:r>
                        <a:rPr lang="fi-FI" sz="1200">
                          <a:effectLst/>
                          <a:latin typeface="+mj-lt"/>
                        </a:rPr>
                        <a:t>2 %</a:t>
                      </a:r>
                      <a:endParaRPr lang="fi-FI" sz="1200">
                        <a:effectLst/>
                        <a:latin typeface="+mj-lt"/>
                        <a:ea typeface="Verdana" panose="020B0604030504040204" pitchFamily="34" charset="0"/>
                        <a:cs typeface="Verdana" panose="020B0604030504040204" pitchFamily="34" charset="0"/>
                      </a:endParaRPr>
                    </a:p>
                  </a:txBody>
                  <a:tcPr marL="68580" marR="68580" marT="0" marB="0"/>
                </a:tc>
                <a:extLst>
                  <a:ext uri="{0D108BD9-81ED-4DB2-BD59-A6C34878D82A}">
                    <a16:rowId xmlns:a16="http://schemas.microsoft.com/office/drawing/2014/main" xmlns="" val="886288699"/>
                  </a:ext>
                </a:extLst>
              </a:tr>
              <a:tr h="194310">
                <a:tc gridSpan="3">
                  <a:txBody>
                    <a:bodyPr/>
                    <a:lstStyle/>
                    <a:p>
                      <a:pPr>
                        <a:spcAft>
                          <a:spcPts val="0"/>
                        </a:spcAft>
                      </a:pPr>
                      <a:r>
                        <a:rPr lang="fi-FI" sz="1200">
                          <a:effectLst/>
                          <a:latin typeface="+mj-lt"/>
                        </a:rPr>
                        <a:t>Other DRGS</a:t>
                      </a:r>
                      <a:endParaRPr lang="fi-FI" sz="1200">
                        <a:effectLst/>
                        <a:latin typeface="+mj-lt"/>
                        <a:ea typeface="Verdana" panose="020B0604030504040204" pitchFamily="34" charset="0"/>
                        <a:cs typeface="Verdana" panose="020B0604030504040204" pitchFamily="34" charset="0"/>
                      </a:endParaRPr>
                    </a:p>
                  </a:txBody>
                  <a:tcPr marL="68580" marR="68580" marT="0" marB="0"/>
                </a:tc>
                <a:tc hMerge="1">
                  <a:txBody>
                    <a:bodyPr/>
                    <a:lstStyle/>
                    <a:p>
                      <a:endParaRPr lang="fi-FI"/>
                    </a:p>
                  </a:txBody>
                  <a:tcPr/>
                </a:tc>
                <a:tc hMerge="1">
                  <a:txBody>
                    <a:bodyPr/>
                    <a:lstStyle/>
                    <a:p>
                      <a:endParaRPr lang="fi-FI"/>
                    </a:p>
                  </a:txBody>
                  <a:tcPr/>
                </a:tc>
                <a:tc>
                  <a:txBody>
                    <a:bodyPr/>
                    <a:lstStyle/>
                    <a:p>
                      <a:pPr algn="r">
                        <a:spcAft>
                          <a:spcPts val="0"/>
                        </a:spcAft>
                      </a:pPr>
                      <a:r>
                        <a:rPr lang="fi-FI" sz="1200">
                          <a:effectLst/>
                          <a:latin typeface="+mj-lt"/>
                        </a:rPr>
                        <a:t>53107</a:t>
                      </a:r>
                      <a:endParaRPr lang="fi-FI" sz="1200">
                        <a:effectLst/>
                        <a:latin typeface="+mj-lt"/>
                        <a:ea typeface="Verdana" panose="020B0604030504040204" pitchFamily="34" charset="0"/>
                        <a:cs typeface="Verdana" panose="020B0604030504040204" pitchFamily="34" charset="0"/>
                      </a:endParaRPr>
                    </a:p>
                  </a:txBody>
                  <a:tcPr marL="68580" marR="68580" marT="0" marB="0"/>
                </a:tc>
                <a:tc>
                  <a:txBody>
                    <a:bodyPr/>
                    <a:lstStyle/>
                    <a:p>
                      <a:pPr algn="r">
                        <a:spcAft>
                          <a:spcPts val="0"/>
                        </a:spcAft>
                      </a:pPr>
                      <a:r>
                        <a:rPr lang="fi-FI" sz="1200">
                          <a:effectLst/>
                          <a:latin typeface="+mj-lt"/>
                        </a:rPr>
                        <a:t>49 %</a:t>
                      </a:r>
                      <a:endParaRPr lang="fi-FI" sz="1200">
                        <a:effectLst/>
                        <a:latin typeface="+mj-lt"/>
                        <a:ea typeface="Verdana" panose="020B0604030504040204" pitchFamily="34" charset="0"/>
                        <a:cs typeface="Verdana" panose="020B0604030504040204" pitchFamily="34" charset="0"/>
                      </a:endParaRPr>
                    </a:p>
                  </a:txBody>
                  <a:tcPr marL="68580" marR="68580" marT="0" marB="0"/>
                </a:tc>
                <a:extLst>
                  <a:ext uri="{0D108BD9-81ED-4DB2-BD59-A6C34878D82A}">
                    <a16:rowId xmlns:a16="http://schemas.microsoft.com/office/drawing/2014/main" xmlns="" val="1081404024"/>
                  </a:ext>
                </a:extLst>
              </a:tr>
              <a:tr h="194310">
                <a:tc>
                  <a:txBody>
                    <a:bodyPr/>
                    <a:lstStyle/>
                    <a:p>
                      <a:pPr>
                        <a:spcAft>
                          <a:spcPts val="0"/>
                        </a:spcAft>
                      </a:pPr>
                      <a:r>
                        <a:rPr lang="fi-FI" sz="1200">
                          <a:effectLst/>
                          <a:latin typeface="+mj-lt"/>
                        </a:rPr>
                        <a:t>Total</a:t>
                      </a:r>
                      <a:endParaRPr lang="fi-FI" sz="1200">
                        <a:effectLst/>
                        <a:latin typeface="+mj-lt"/>
                        <a:ea typeface="Verdana" panose="020B0604030504040204" pitchFamily="34" charset="0"/>
                        <a:cs typeface="Verdana" panose="020B0604030504040204" pitchFamily="34" charset="0"/>
                      </a:endParaRPr>
                    </a:p>
                  </a:txBody>
                  <a:tcPr marL="68580" marR="68580" marT="0" marB="0"/>
                </a:tc>
                <a:tc gridSpan="2">
                  <a:txBody>
                    <a:bodyPr/>
                    <a:lstStyle/>
                    <a:p>
                      <a:endParaRPr lang="fi-FI" sz="1200">
                        <a:effectLst/>
                        <a:latin typeface="+mj-lt"/>
                      </a:endParaRPr>
                    </a:p>
                  </a:txBody>
                  <a:tcPr marL="68580" marR="68580" marT="0" marB="0"/>
                </a:tc>
                <a:tc hMerge="1">
                  <a:txBody>
                    <a:bodyPr/>
                    <a:lstStyle/>
                    <a:p>
                      <a:endParaRPr lang="fi-FI"/>
                    </a:p>
                  </a:txBody>
                  <a:tcPr/>
                </a:tc>
                <a:tc>
                  <a:txBody>
                    <a:bodyPr/>
                    <a:lstStyle/>
                    <a:p>
                      <a:pPr algn="r">
                        <a:spcAft>
                          <a:spcPts val="0"/>
                        </a:spcAft>
                      </a:pPr>
                      <a:r>
                        <a:rPr lang="fi-FI" sz="1200">
                          <a:effectLst/>
                          <a:latin typeface="+mj-lt"/>
                        </a:rPr>
                        <a:t>108778</a:t>
                      </a:r>
                      <a:endParaRPr lang="fi-FI" sz="1200">
                        <a:effectLst/>
                        <a:latin typeface="+mj-lt"/>
                        <a:ea typeface="Verdana" panose="020B0604030504040204" pitchFamily="34" charset="0"/>
                        <a:cs typeface="Verdana" panose="020B0604030504040204" pitchFamily="34" charset="0"/>
                      </a:endParaRPr>
                    </a:p>
                  </a:txBody>
                  <a:tcPr marL="68580" marR="68580" marT="0" marB="0"/>
                </a:tc>
                <a:tc>
                  <a:txBody>
                    <a:bodyPr/>
                    <a:lstStyle/>
                    <a:p>
                      <a:pPr algn="r">
                        <a:spcAft>
                          <a:spcPts val="0"/>
                        </a:spcAft>
                      </a:pPr>
                      <a:r>
                        <a:rPr lang="fi-FI" sz="1200" dirty="0">
                          <a:effectLst/>
                          <a:latin typeface="+mj-lt"/>
                        </a:rPr>
                        <a:t>100 %</a:t>
                      </a:r>
                      <a:endParaRPr lang="fi-FI" sz="1200" dirty="0">
                        <a:effectLst/>
                        <a:latin typeface="+mj-lt"/>
                        <a:ea typeface="Verdana" panose="020B0604030504040204" pitchFamily="34" charset="0"/>
                        <a:cs typeface="Verdana" panose="020B0604030504040204" pitchFamily="34" charset="0"/>
                      </a:endParaRPr>
                    </a:p>
                  </a:txBody>
                  <a:tcPr marL="68580" marR="68580" marT="0" marB="0"/>
                </a:tc>
                <a:extLst>
                  <a:ext uri="{0D108BD9-81ED-4DB2-BD59-A6C34878D82A}">
                    <a16:rowId xmlns:a16="http://schemas.microsoft.com/office/drawing/2014/main" xmlns="" val="129253202"/>
                  </a:ext>
                </a:extLst>
              </a:tr>
            </a:tbl>
          </a:graphicData>
        </a:graphic>
      </p:graphicFrame>
      <p:grpSp>
        <p:nvGrpSpPr>
          <p:cNvPr id="6" name="Group 5"/>
          <p:cNvGrpSpPr/>
          <p:nvPr/>
        </p:nvGrpSpPr>
        <p:grpSpPr>
          <a:xfrm>
            <a:off x="5124701" y="2067436"/>
            <a:ext cx="990782" cy="2355461"/>
            <a:chOff x="9842740" y="3821502"/>
            <a:chExt cx="1588668" cy="2355461"/>
          </a:xfrm>
        </p:grpSpPr>
        <p:sp>
          <p:nvSpPr>
            <p:cNvPr id="7" name="Right Brace 6"/>
            <p:cNvSpPr/>
            <p:nvPr/>
          </p:nvSpPr>
          <p:spPr>
            <a:xfrm>
              <a:off x="9842740" y="3821502"/>
              <a:ext cx="483079" cy="2355461"/>
            </a:xfrm>
            <a:prstGeom prst="rightBrace">
              <a:avLst/>
            </a:prstGeom>
            <a:ln w="28575"/>
          </p:spPr>
          <p:style>
            <a:lnRef idx="1">
              <a:schemeClr val="accent2"/>
            </a:lnRef>
            <a:fillRef idx="0">
              <a:schemeClr val="accent2"/>
            </a:fillRef>
            <a:effectRef idx="0">
              <a:schemeClr val="accent2"/>
            </a:effectRef>
            <a:fontRef idx="minor">
              <a:schemeClr val="tx1"/>
            </a:fontRef>
          </p:style>
          <p:txBody>
            <a:bodyPr rtlCol="0" anchor="ctr"/>
            <a:lstStyle/>
            <a:p>
              <a:pPr algn="ctr"/>
              <a:endParaRPr lang="fi-FI"/>
            </a:p>
          </p:txBody>
        </p:sp>
        <p:sp>
          <p:nvSpPr>
            <p:cNvPr id="8" name="Oval 7"/>
            <p:cNvSpPr/>
            <p:nvPr/>
          </p:nvSpPr>
          <p:spPr>
            <a:xfrm>
              <a:off x="10488973" y="4862661"/>
              <a:ext cx="942435" cy="27314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050" dirty="0" smtClean="0"/>
                <a:t>39%</a:t>
              </a:r>
              <a:endParaRPr lang="fi-FI" sz="1050" dirty="0"/>
            </a:p>
          </p:txBody>
        </p:sp>
      </p:grpSp>
      <p:grpSp>
        <p:nvGrpSpPr>
          <p:cNvPr id="9" name="Group 8"/>
          <p:cNvGrpSpPr/>
          <p:nvPr/>
        </p:nvGrpSpPr>
        <p:grpSpPr>
          <a:xfrm>
            <a:off x="11201218" y="2067437"/>
            <a:ext cx="990782" cy="2355461"/>
            <a:chOff x="9842740" y="3821502"/>
            <a:chExt cx="1588668" cy="2355461"/>
          </a:xfrm>
        </p:grpSpPr>
        <p:sp>
          <p:nvSpPr>
            <p:cNvPr id="10" name="Right Brace 9"/>
            <p:cNvSpPr/>
            <p:nvPr/>
          </p:nvSpPr>
          <p:spPr>
            <a:xfrm>
              <a:off x="9842740" y="3821502"/>
              <a:ext cx="483079" cy="2355461"/>
            </a:xfrm>
            <a:prstGeom prst="rightBrace">
              <a:avLst/>
            </a:prstGeom>
            <a:ln w="28575"/>
          </p:spPr>
          <p:style>
            <a:lnRef idx="1">
              <a:schemeClr val="accent2"/>
            </a:lnRef>
            <a:fillRef idx="0">
              <a:schemeClr val="accent2"/>
            </a:fillRef>
            <a:effectRef idx="0">
              <a:schemeClr val="accent2"/>
            </a:effectRef>
            <a:fontRef idx="minor">
              <a:schemeClr val="tx1"/>
            </a:fontRef>
          </p:style>
          <p:txBody>
            <a:bodyPr rtlCol="0" anchor="ctr"/>
            <a:lstStyle/>
            <a:p>
              <a:pPr algn="ctr"/>
              <a:endParaRPr lang="fi-FI"/>
            </a:p>
          </p:txBody>
        </p:sp>
        <p:sp>
          <p:nvSpPr>
            <p:cNvPr id="11" name="Oval 10"/>
            <p:cNvSpPr/>
            <p:nvPr/>
          </p:nvSpPr>
          <p:spPr>
            <a:xfrm>
              <a:off x="10488973" y="4862661"/>
              <a:ext cx="942435" cy="27314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050" dirty="0" smtClean="0"/>
                <a:t>51%</a:t>
              </a:r>
              <a:endParaRPr lang="fi-FI" sz="1050" dirty="0"/>
            </a:p>
          </p:txBody>
        </p:sp>
      </p:grpSp>
    </p:spTree>
    <p:extLst>
      <p:ext uri="{BB962C8B-B14F-4D97-AF65-F5344CB8AC3E}">
        <p14:creationId xmlns:p14="http://schemas.microsoft.com/office/powerpoint/2010/main" val="123321044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MDCs </a:t>
            </a:r>
            <a:r>
              <a:rPr lang="en-US" b="1" i="1" dirty="0" smtClean="0"/>
              <a:t>vs</a:t>
            </a:r>
            <a:r>
              <a:rPr lang="en-US" b="1" dirty="0" smtClean="0"/>
              <a:t> State morbidity statistics</a:t>
            </a:r>
            <a:endParaRPr lang="en-US" b="1" dirty="0"/>
          </a:p>
        </p:txBody>
      </p:sp>
      <p:graphicFrame>
        <p:nvGraphicFramePr>
          <p:cNvPr id="3" name="Chart 2"/>
          <p:cNvGraphicFramePr>
            <a:graphicFrameLocks/>
          </p:cNvGraphicFramePr>
          <p:nvPr>
            <p:extLst>
              <p:ext uri="{D42A27DB-BD31-4B8C-83A1-F6EECF244321}">
                <p14:modId xmlns:p14="http://schemas.microsoft.com/office/powerpoint/2010/main" val="841085301"/>
              </p:ext>
            </p:extLst>
          </p:nvPr>
        </p:nvGraphicFramePr>
        <p:xfrm>
          <a:off x="1544128" y="1475118"/>
          <a:ext cx="8039818" cy="4666890"/>
        </p:xfrm>
        <a:graphic>
          <a:graphicData uri="http://schemas.openxmlformats.org/drawingml/2006/chart">
            <c:chart xmlns:c="http://schemas.openxmlformats.org/drawingml/2006/chart" xmlns:r="http://schemas.openxmlformats.org/officeDocument/2006/relationships" r:id="rId2"/>
          </a:graphicData>
        </a:graphic>
      </p:graphicFrame>
      <p:sp>
        <p:nvSpPr>
          <p:cNvPr id="4" name="Rectangle 3"/>
          <p:cNvSpPr/>
          <p:nvPr/>
        </p:nvSpPr>
        <p:spPr>
          <a:xfrm>
            <a:off x="716954" y="6229073"/>
            <a:ext cx="3349378" cy="369332"/>
          </a:xfrm>
          <a:prstGeom prst="rect">
            <a:avLst/>
          </a:prstGeom>
        </p:spPr>
        <p:txBody>
          <a:bodyPr wrap="none">
            <a:spAutoFit/>
          </a:bodyPr>
          <a:lstStyle/>
          <a:p>
            <a:r>
              <a:rPr lang="en-US" i="1" dirty="0" smtClean="0"/>
              <a:t>MDC – Major Diagnostic Category</a:t>
            </a:r>
            <a:endParaRPr lang="fi-FI" i="1" dirty="0"/>
          </a:p>
        </p:txBody>
      </p:sp>
    </p:spTree>
    <p:extLst>
      <p:ext uri="{BB962C8B-B14F-4D97-AF65-F5344CB8AC3E}">
        <p14:creationId xmlns:p14="http://schemas.microsoft.com/office/powerpoint/2010/main" val="126652798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Complications as main diagnosis </a:t>
            </a:r>
            <a:r>
              <a:rPr lang="en-US" b="1" dirty="0" smtClean="0"/>
              <a:t>codes (1)</a:t>
            </a:r>
            <a:endParaRPr lang="fi-FI" b="1" dirty="0"/>
          </a:p>
        </p:txBody>
      </p:sp>
      <p:sp>
        <p:nvSpPr>
          <p:cNvPr id="3" name="Content Placeholder 2"/>
          <p:cNvSpPr>
            <a:spLocks noGrp="1"/>
          </p:cNvSpPr>
          <p:nvPr>
            <p:ph idx="1"/>
          </p:nvPr>
        </p:nvSpPr>
        <p:spPr>
          <a:xfrm>
            <a:off x="439947" y="1825625"/>
            <a:ext cx="11395495" cy="4351338"/>
          </a:xfrm>
        </p:spPr>
        <p:txBody>
          <a:bodyPr/>
          <a:lstStyle/>
          <a:p>
            <a:r>
              <a:rPr lang="en-US" dirty="0"/>
              <a:t>The diagnosis </a:t>
            </a:r>
            <a:r>
              <a:rPr lang="en-US" dirty="0" smtClean="0"/>
              <a:t>codes for complications </a:t>
            </a:r>
            <a:r>
              <a:rPr lang="en-US" dirty="0"/>
              <a:t>are from chapter </a:t>
            </a:r>
            <a:r>
              <a:rPr lang="en-US" dirty="0" smtClean="0"/>
              <a:t>T, subchapter </a:t>
            </a:r>
            <a:r>
              <a:rPr lang="en-GB" dirty="0"/>
              <a:t>T80-T88 (including </a:t>
            </a:r>
            <a:r>
              <a:rPr lang="en-GB" dirty="0" err="1"/>
              <a:t>subcodes</a:t>
            </a:r>
            <a:r>
              <a:rPr lang="en-GB" dirty="0"/>
              <a:t>) </a:t>
            </a:r>
            <a:r>
              <a:rPr lang="en-GB" i="1" dirty="0"/>
              <a:t>Complications of surgical and medical care, not elsewhere </a:t>
            </a:r>
            <a:r>
              <a:rPr lang="en-GB" i="1" dirty="0" smtClean="0"/>
              <a:t>classified</a:t>
            </a:r>
          </a:p>
          <a:p>
            <a:r>
              <a:rPr lang="en-GB" dirty="0"/>
              <a:t>in 124 (ca 1%) cases the complication code was indicated as main </a:t>
            </a:r>
            <a:r>
              <a:rPr lang="en-GB" dirty="0" smtClean="0"/>
              <a:t>diagnosis</a:t>
            </a:r>
            <a:endParaRPr lang="fi-FI" dirty="0"/>
          </a:p>
        </p:txBody>
      </p:sp>
      <p:graphicFrame>
        <p:nvGraphicFramePr>
          <p:cNvPr id="5" name="Table 4"/>
          <p:cNvGraphicFramePr>
            <a:graphicFrameLocks noGrp="1"/>
          </p:cNvGraphicFramePr>
          <p:nvPr>
            <p:extLst>
              <p:ext uri="{D42A27DB-BD31-4B8C-83A1-F6EECF244321}">
                <p14:modId xmlns:p14="http://schemas.microsoft.com/office/powerpoint/2010/main" val="147053068"/>
              </p:ext>
            </p:extLst>
          </p:nvPr>
        </p:nvGraphicFramePr>
        <p:xfrm>
          <a:off x="1002103" y="3656237"/>
          <a:ext cx="9789542" cy="2797759"/>
        </p:xfrm>
        <a:graphic>
          <a:graphicData uri="http://schemas.openxmlformats.org/drawingml/2006/table">
            <a:tbl>
              <a:tblPr firstRow="1" firstCol="1" bandRow="1">
                <a:tableStyleId>{5C22544A-7EE6-4342-B048-85BDC9FD1C3A}</a:tableStyleId>
              </a:tblPr>
              <a:tblGrid>
                <a:gridCol w="808616">
                  <a:extLst>
                    <a:ext uri="{9D8B030D-6E8A-4147-A177-3AD203B41FA5}">
                      <a16:colId xmlns:a16="http://schemas.microsoft.com/office/drawing/2014/main" xmlns="" val="2997637049"/>
                    </a:ext>
                  </a:extLst>
                </a:gridCol>
                <a:gridCol w="6850202">
                  <a:extLst>
                    <a:ext uri="{9D8B030D-6E8A-4147-A177-3AD203B41FA5}">
                      <a16:colId xmlns:a16="http://schemas.microsoft.com/office/drawing/2014/main" xmlns="" val="3484620126"/>
                    </a:ext>
                  </a:extLst>
                </a:gridCol>
                <a:gridCol w="646981">
                  <a:extLst>
                    <a:ext uri="{9D8B030D-6E8A-4147-A177-3AD203B41FA5}">
                      <a16:colId xmlns:a16="http://schemas.microsoft.com/office/drawing/2014/main" xmlns="" val="236471729"/>
                    </a:ext>
                  </a:extLst>
                </a:gridCol>
                <a:gridCol w="1483743">
                  <a:extLst>
                    <a:ext uri="{9D8B030D-6E8A-4147-A177-3AD203B41FA5}">
                      <a16:colId xmlns:a16="http://schemas.microsoft.com/office/drawing/2014/main" xmlns="" val="3862452989"/>
                    </a:ext>
                  </a:extLst>
                </a:gridCol>
              </a:tblGrid>
              <a:tr h="169333">
                <a:tc gridSpan="2">
                  <a:txBody>
                    <a:bodyPr/>
                    <a:lstStyle/>
                    <a:p>
                      <a:pPr>
                        <a:spcAft>
                          <a:spcPts val="1200"/>
                        </a:spcAft>
                      </a:pPr>
                      <a:r>
                        <a:rPr lang="fi-FI" sz="1300" dirty="0">
                          <a:effectLst/>
                        </a:rPr>
                        <a:t>ICD-10_main_1</a:t>
                      </a:r>
                      <a:endParaRPr lang="fi-FI" sz="1300" dirty="0">
                        <a:effectLst/>
                        <a:latin typeface="Times New Roman" panose="02020603050405020304" pitchFamily="18" charset="0"/>
                        <a:ea typeface="Calibri" panose="020F0502020204030204" pitchFamily="34" charset="0"/>
                      </a:endParaRPr>
                    </a:p>
                  </a:txBody>
                  <a:tcPr marL="63500" marR="63500" marT="0" marB="0"/>
                </a:tc>
                <a:tc hMerge="1">
                  <a:txBody>
                    <a:bodyPr/>
                    <a:lstStyle/>
                    <a:p>
                      <a:endParaRPr lang="fi-FI"/>
                    </a:p>
                  </a:txBody>
                  <a:tcPr/>
                </a:tc>
                <a:tc>
                  <a:txBody>
                    <a:bodyPr/>
                    <a:lstStyle/>
                    <a:p>
                      <a:pPr algn="ctr">
                        <a:spcAft>
                          <a:spcPts val="1200"/>
                        </a:spcAft>
                      </a:pPr>
                      <a:r>
                        <a:rPr lang="fi-FI" sz="1300">
                          <a:effectLst/>
                        </a:rPr>
                        <a:t># of cases</a:t>
                      </a:r>
                      <a:endParaRPr lang="fi-FI" sz="1300">
                        <a:effectLst/>
                        <a:latin typeface="Times New Roman" panose="02020603050405020304" pitchFamily="18" charset="0"/>
                        <a:ea typeface="Calibri" panose="020F0502020204030204" pitchFamily="34" charset="0"/>
                      </a:endParaRPr>
                    </a:p>
                  </a:txBody>
                  <a:tcPr marL="63500" marR="63500" marT="0" marB="0"/>
                </a:tc>
                <a:tc>
                  <a:txBody>
                    <a:bodyPr/>
                    <a:lstStyle/>
                    <a:p>
                      <a:pPr algn="ctr">
                        <a:spcAft>
                          <a:spcPts val="1200"/>
                        </a:spcAft>
                      </a:pPr>
                      <a:r>
                        <a:rPr lang="fi-FI" sz="1300">
                          <a:effectLst/>
                        </a:rPr>
                        <a:t>% of cases</a:t>
                      </a:r>
                      <a:endParaRPr lang="fi-FI" sz="1300">
                        <a:effectLst/>
                        <a:latin typeface="Times New Roman" panose="02020603050405020304" pitchFamily="18" charset="0"/>
                        <a:ea typeface="Calibri" panose="020F0502020204030204" pitchFamily="34" charset="0"/>
                      </a:endParaRPr>
                    </a:p>
                  </a:txBody>
                  <a:tcPr marL="63500" marR="63500" marT="0" marB="0"/>
                </a:tc>
                <a:extLst>
                  <a:ext uri="{0D108BD9-81ED-4DB2-BD59-A6C34878D82A}">
                    <a16:rowId xmlns:a16="http://schemas.microsoft.com/office/drawing/2014/main" xmlns="" val="4004534661"/>
                  </a:ext>
                </a:extLst>
              </a:tr>
              <a:tr h="222199">
                <a:tc>
                  <a:txBody>
                    <a:bodyPr/>
                    <a:lstStyle/>
                    <a:p>
                      <a:pPr>
                        <a:spcAft>
                          <a:spcPts val="0"/>
                        </a:spcAft>
                      </a:pPr>
                      <a:r>
                        <a:rPr lang="fi-FI" sz="1300">
                          <a:effectLst/>
                        </a:rPr>
                        <a:t>T840</a:t>
                      </a:r>
                      <a:endParaRPr lang="fi-FI" sz="1300">
                        <a:effectLst/>
                        <a:latin typeface="Times New Roman" panose="02020603050405020304" pitchFamily="18" charset="0"/>
                        <a:ea typeface="Calibri" panose="020F0502020204030204" pitchFamily="34" charset="0"/>
                      </a:endParaRPr>
                    </a:p>
                  </a:txBody>
                  <a:tcPr marL="63500" marR="63500" marT="0" marB="0"/>
                </a:tc>
                <a:tc>
                  <a:txBody>
                    <a:bodyPr/>
                    <a:lstStyle/>
                    <a:p>
                      <a:pPr>
                        <a:spcAft>
                          <a:spcPts val="0"/>
                        </a:spcAft>
                      </a:pPr>
                      <a:r>
                        <a:rPr lang="en-US" sz="1300">
                          <a:effectLst/>
                        </a:rPr>
                        <a:t>Mechanical complication of internal joint prosthesis</a:t>
                      </a:r>
                      <a:endParaRPr lang="fi-FI" sz="1300">
                        <a:effectLst/>
                        <a:latin typeface="Times New Roman" panose="02020603050405020304" pitchFamily="18" charset="0"/>
                        <a:ea typeface="Calibri" panose="020F0502020204030204" pitchFamily="34" charset="0"/>
                      </a:endParaRPr>
                    </a:p>
                  </a:txBody>
                  <a:tcPr marL="63500" marR="63500" marT="0" marB="0"/>
                </a:tc>
                <a:tc>
                  <a:txBody>
                    <a:bodyPr/>
                    <a:lstStyle/>
                    <a:p>
                      <a:pPr algn="ctr">
                        <a:spcAft>
                          <a:spcPts val="0"/>
                        </a:spcAft>
                      </a:pPr>
                      <a:r>
                        <a:rPr lang="fi-FI" sz="1300">
                          <a:effectLst/>
                        </a:rPr>
                        <a:t>48</a:t>
                      </a:r>
                      <a:endParaRPr lang="fi-FI" sz="1300">
                        <a:effectLst/>
                        <a:latin typeface="Times New Roman" panose="02020603050405020304" pitchFamily="18" charset="0"/>
                        <a:ea typeface="Calibri" panose="020F0502020204030204" pitchFamily="34" charset="0"/>
                      </a:endParaRPr>
                    </a:p>
                  </a:txBody>
                  <a:tcPr marL="63500" marR="63500" marT="0" marB="0"/>
                </a:tc>
                <a:tc>
                  <a:txBody>
                    <a:bodyPr/>
                    <a:lstStyle/>
                    <a:p>
                      <a:pPr algn="ctr">
                        <a:spcAft>
                          <a:spcPts val="0"/>
                        </a:spcAft>
                      </a:pPr>
                      <a:r>
                        <a:rPr lang="fi-FI" sz="1300">
                          <a:effectLst/>
                        </a:rPr>
                        <a:t>0,044 %</a:t>
                      </a:r>
                      <a:endParaRPr lang="fi-FI" sz="1300">
                        <a:effectLst/>
                        <a:latin typeface="Times New Roman" panose="02020603050405020304" pitchFamily="18" charset="0"/>
                        <a:ea typeface="Calibri" panose="020F0502020204030204" pitchFamily="34" charset="0"/>
                      </a:endParaRPr>
                    </a:p>
                  </a:txBody>
                  <a:tcPr marL="63500" marR="63500" marT="0" marB="0"/>
                </a:tc>
                <a:extLst>
                  <a:ext uri="{0D108BD9-81ED-4DB2-BD59-A6C34878D82A}">
                    <a16:rowId xmlns:a16="http://schemas.microsoft.com/office/drawing/2014/main" xmlns="" val="1517588186"/>
                  </a:ext>
                </a:extLst>
              </a:tr>
              <a:tr h="169333">
                <a:tc>
                  <a:txBody>
                    <a:bodyPr/>
                    <a:lstStyle/>
                    <a:p>
                      <a:pPr>
                        <a:spcAft>
                          <a:spcPts val="0"/>
                        </a:spcAft>
                      </a:pPr>
                      <a:r>
                        <a:rPr lang="fi-FI" sz="1300">
                          <a:effectLst/>
                        </a:rPr>
                        <a:t>T819</a:t>
                      </a:r>
                      <a:endParaRPr lang="fi-FI" sz="1300">
                        <a:effectLst/>
                        <a:latin typeface="Times New Roman" panose="02020603050405020304" pitchFamily="18" charset="0"/>
                        <a:ea typeface="Calibri" panose="020F0502020204030204" pitchFamily="34" charset="0"/>
                      </a:endParaRPr>
                    </a:p>
                  </a:txBody>
                  <a:tcPr marL="63500" marR="63500" marT="0" marB="0"/>
                </a:tc>
                <a:tc>
                  <a:txBody>
                    <a:bodyPr/>
                    <a:lstStyle/>
                    <a:p>
                      <a:pPr>
                        <a:spcAft>
                          <a:spcPts val="0"/>
                        </a:spcAft>
                      </a:pPr>
                      <a:r>
                        <a:rPr lang="fi-FI" sz="1300">
                          <a:effectLst/>
                        </a:rPr>
                        <a:t>Unspecified complication of procedure</a:t>
                      </a:r>
                      <a:endParaRPr lang="fi-FI" sz="1300">
                        <a:effectLst/>
                        <a:latin typeface="Times New Roman" panose="02020603050405020304" pitchFamily="18" charset="0"/>
                        <a:ea typeface="Calibri" panose="020F0502020204030204" pitchFamily="34" charset="0"/>
                      </a:endParaRPr>
                    </a:p>
                  </a:txBody>
                  <a:tcPr marL="63500" marR="63500" marT="0" marB="0"/>
                </a:tc>
                <a:tc>
                  <a:txBody>
                    <a:bodyPr/>
                    <a:lstStyle/>
                    <a:p>
                      <a:pPr algn="ctr">
                        <a:spcAft>
                          <a:spcPts val="0"/>
                        </a:spcAft>
                      </a:pPr>
                      <a:r>
                        <a:rPr lang="fi-FI" sz="1300">
                          <a:effectLst/>
                        </a:rPr>
                        <a:t>18</a:t>
                      </a:r>
                      <a:endParaRPr lang="fi-FI" sz="1300">
                        <a:effectLst/>
                        <a:latin typeface="Times New Roman" panose="02020603050405020304" pitchFamily="18" charset="0"/>
                        <a:ea typeface="Calibri" panose="020F0502020204030204" pitchFamily="34" charset="0"/>
                      </a:endParaRPr>
                    </a:p>
                  </a:txBody>
                  <a:tcPr marL="63500" marR="63500" marT="0" marB="0"/>
                </a:tc>
                <a:tc>
                  <a:txBody>
                    <a:bodyPr/>
                    <a:lstStyle/>
                    <a:p>
                      <a:pPr algn="ctr">
                        <a:spcAft>
                          <a:spcPts val="0"/>
                        </a:spcAft>
                      </a:pPr>
                      <a:r>
                        <a:rPr lang="fi-FI" sz="1300">
                          <a:effectLst/>
                        </a:rPr>
                        <a:t>0,017 %</a:t>
                      </a:r>
                      <a:endParaRPr lang="fi-FI" sz="1300">
                        <a:effectLst/>
                        <a:latin typeface="Times New Roman" panose="02020603050405020304" pitchFamily="18" charset="0"/>
                        <a:ea typeface="Calibri" panose="020F0502020204030204" pitchFamily="34" charset="0"/>
                      </a:endParaRPr>
                    </a:p>
                  </a:txBody>
                  <a:tcPr marL="63500" marR="63500" marT="0" marB="0"/>
                </a:tc>
                <a:extLst>
                  <a:ext uri="{0D108BD9-81ED-4DB2-BD59-A6C34878D82A}">
                    <a16:rowId xmlns:a16="http://schemas.microsoft.com/office/drawing/2014/main" xmlns="" val="1256197928"/>
                  </a:ext>
                </a:extLst>
              </a:tr>
              <a:tr h="169333">
                <a:tc>
                  <a:txBody>
                    <a:bodyPr/>
                    <a:lstStyle/>
                    <a:p>
                      <a:pPr>
                        <a:spcAft>
                          <a:spcPts val="0"/>
                        </a:spcAft>
                      </a:pPr>
                      <a:r>
                        <a:rPr lang="fi-FI" sz="1300">
                          <a:effectLst/>
                        </a:rPr>
                        <a:t>T841</a:t>
                      </a:r>
                      <a:endParaRPr lang="fi-FI" sz="1300">
                        <a:effectLst/>
                        <a:latin typeface="Times New Roman" panose="02020603050405020304" pitchFamily="18" charset="0"/>
                        <a:ea typeface="Calibri" panose="020F0502020204030204" pitchFamily="34" charset="0"/>
                      </a:endParaRPr>
                    </a:p>
                  </a:txBody>
                  <a:tcPr marL="63500" marR="63500" marT="0" marB="0"/>
                </a:tc>
                <a:tc>
                  <a:txBody>
                    <a:bodyPr/>
                    <a:lstStyle/>
                    <a:p>
                      <a:pPr>
                        <a:spcAft>
                          <a:spcPts val="0"/>
                        </a:spcAft>
                      </a:pPr>
                      <a:r>
                        <a:rPr lang="en-US" sz="1300">
                          <a:effectLst/>
                        </a:rPr>
                        <a:t>Mechanical complication of internal fixation device of bones of limb</a:t>
                      </a:r>
                      <a:endParaRPr lang="fi-FI" sz="1300">
                        <a:effectLst/>
                        <a:latin typeface="Times New Roman" panose="02020603050405020304" pitchFamily="18" charset="0"/>
                        <a:ea typeface="Calibri" panose="020F0502020204030204" pitchFamily="34" charset="0"/>
                      </a:endParaRPr>
                    </a:p>
                  </a:txBody>
                  <a:tcPr marL="63500" marR="63500" marT="0" marB="0"/>
                </a:tc>
                <a:tc>
                  <a:txBody>
                    <a:bodyPr/>
                    <a:lstStyle/>
                    <a:p>
                      <a:pPr algn="ctr">
                        <a:spcAft>
                          <a:spcPts val="0"/>
                        </a:spcAft>
                      </a:pPr>
                      <a:r>
                        <a:rPr lang="fi-FI" sz="1300">
                          <a:effectLst/>
                        </a:rPr>
                        <a:t>17</a:t>
                      </a:r>
                      <a:endParaRPr lang="fi-FI" sz="1300">
                        <a:effectLst/>
                        <a:latin typeface="Times New Roman" panose="02020603050405020304" pitchFamily="18" charset="0"/>
                        <a:ea typeface="Calibri" panose="020F0502020204030204" pitchFamily="34" charset="0"/>
                      </a:endParaRPr>
                    </a:p>
                  </a:txBody>
                  <a:tcPr marL="63500" marR="63500" marT="0" marB="0"/>
                </a:tc>
                <a:tc>
                  <a:txBody>
                    <a:bodyPr/>
                    <a:lstStyle/>
                    <a:p>
                      <a:pPr algn="ctr">
                        <a:spcAft>
                          <a:spcPts val="0"/>
                        </a:spcAft>
                      </a:pPr>
                      <a:r>
                        <a:rPr lang="fi-FI" sz="1300">
                          <a:effectLst/>
                        </a:rPr>
                        <a:t>0,016 %</a:t>
                      </a:r>
                      <a:endParaRPr lang="fi-FI" sz="1300">
                        <a:effectLst/>
                        <a:latin typeface="Times New Roman" panose="02020603050405020304" pitchFamily="18" charset="0"/>
                        <a:ea typeface="Calibri" panose="020F0502020204030204" pitchFamily="34" charset="0"/>
                      </a:endParaRPr>
                    </a:p>
                  </a:txBody>
                  <a:tcPr marL="63500" marR="63500" marT="0" marB="0"/>
                </a:tc>
                <a:extLst>
                  <a:ext uri="{0D108BD9-81ED-4DB2-BD59-A6C34878D82A}">
                    <a16:rowId xmlns:a16="http://schemas.microsoft.com/office/drawing/2014/main" xmlns="" val="472213494"/>
                  </a:ext>
                </a:extLst>
              </a:tr>
              <a:tr h="169333">
                <a:tc>
                  <a:txBody>
                    <a:bodyPr/>
                    <a:lstStyle/>
                    <a:p>
                      <a:pPr>
                        <a:spcAft>
                          <a:spcPts val="0"/>
                        </a:spcAft>
                      </a:pPr>
                      <a:r>
                        <a:rPr lang="fi-FI" sz="1300">
                          <a:effectLst/>
                        </a:rPr>
                        <a:t>T852</a:t>
                      </a:r>
                      <a:endParaRPr lang="fi-FI" sz="1300">
                        <a:effectLst/>
                        <a:latin typeface="Times New Roman" panose="02020603050405020304" pitchFamily="18" charset="0"/>
                        <a:ea typeface="Calibri" panose="020F0502020204030204" pitchFamily="34" charset="0"/>
                      </a:endParaRPr>
                    </a:p>
                  </a:txBody>
                  <a:tcPr marL="63500" marR="63500" marT="0" marB="0"/>
                </a:tc>
                <a:tc>
                  <a:txBody>
                    <a:bodyPr/>
                    <a:lstStyle/>
                    <a:p>
                      <a:pPr>
                        <a:spcAft>
                          <a:spcPts val="0"/>
                        </a:spcAft>
                      </a:pPr>
                      <a:r>
                        <a:rPr lang="en-US" sz="1300">
                          <a:effectLst/>
                        </a:rPr>
                        <a:t>Mechanical complication of intraocular lens</a:t>
                      </a:r>
                      <a:endParaRPr lang="fi-FI" sz="1300">
                        <a:effectLst/>
                        <a:latin typeface="Times New Roman" panose="02020603050405020304" pitchFamily="18" charset="0"/>
                        <a:ea typeface="Calibri" panose="020F0502020204030204" pitchFamily="34" charset="0"/>
                      </a:endParaRPr>
                    </a:p>
                  </a:txBody>
                  <a:tcPr marL="63500" marR="63500" marT="0" marB="0"/>
                </a:tc>
                <a:tc>
                  <a:txBody>
                    <a:bodyPr/>
                    <a:lstStyle/>
                    <a:p>
                      <a:pPr algn="ctr">
                        <a:spcAft>
                          <a:spcPts val="0"/>
                        </a:spcAft>
                      </a:pPr>
                      <a:r>
                        <a:rPr lang="fi-FI" sz="1300">
                          <a:effectLst/>
                        </a:rPr>
                        <a:t>7</a:t>
                      </a:r>
                      <a:endParaRPr lang="fi-FI" sz="1300">
                        <a:effectLst/>
                        <a:latin typeface="Times New Roman" panose="02020603050405020304" pitchFamily="18" charset="0"/>
                        <a:ea typeface="Calibri" panose="020F0502020204030204" pitchFamily="34" charset="0"/>
                      </a:endParaRPr>
                    </a:p>
                  </a:txBody>
                  <a:tcPr marL="63500" marR="63500" marT="0" marB="0"/>
                </a:tc>
                <a:tc>
                  <a:txBody>
                    <a:bodyPr/>
                    <a:lstStyle/>
                    <a:p>
                      <a:pPr algn="ctr">
                        <a:spcAft>
                          <a:spcPts val="0"/>
                        </a:spcAft>
                      </a:pPr>
                      <a:r>
                        <a:rPr lang="fi-FI" sz="1300">
                          <a:effectLst/>
                        </a:rPr>
                        <a:t>0,006 %</a:t>
                      </a:r>
                      <a:endParaRPr lang="fi-FI" sz="1300">
                        <a:effectLst/>
                        <a:latin typeface="Times New Roman" panose="02020603050405020304" pitchFamily="18" charset="0"/>
                        <a:ea typeface="Calibri" panose="020F0502020204030204" pitchFamily="34" charset="0"/>
                      </a:endParaRPr>
                    </a:p>
                  </a:txBody>
                  <a:tcPr marL="63500" marR="63500" marT="0" marB="0"/>
                </a:tc>
                <a:extLst>
                  <a:ext uri="{0D108BD9-81ED-4DB2-BD59-A6C34878D82A}">
                    <a16:rowId xmlns:a16="http://schemas.microsoft.com/office/drawing/2014/main" xmlns="" val="2621274044"/>
                  </a:ext>
                </a:extLst>
              </a:tr>
              <a:tr h="169333">
                <a:tc>
                  <a:txBody>
                    <a:bodyPr/>
                    <a:lstStyle/>
                    <a:p>
                      <a:pPr>
                        <a:spcAft>
                          <a:spcPts val="0"/>
                        </a:spcAft>
                      </a:pPr>
                      <a:r>
                        <a:rPr lang="fi-FI" sz="1300">
                          <a:effectLst/>
                        </a:rPr>
                        <a:t>T813</a:t>
                      </a:r>
                      <a:endParaRPr lang="fi-FI" sz="1300">
                        <a:effectLst/>
                        <a:latin typeface="Times New Roman" panose="02020603050405020304" pitchFamily="18" charset="0"/>
                        <a:ea typeface="Calibri" panose="020F0502020204030204" pitchFamily="34" charset="0"/>
                      </a:endParaRPr>
                    </a:p>
                  </a:txBody>
                  <a:tcPr marL="63500" marR="63500" marT="0" marB="0"/>
                </a:tc>
                <a:tc>
                  <a:txBody>
                    <a:bodyPr/>
                    <a:lstStyle/>
                    <a:p>
                      <a:pPr>
                        <a:spcAft>
                          <a:spcPts val="0"/>
                        </a:spcAft>
                      </a:pPr>
                      <a:r>
                        <a:rPr lang="en-US" sz="1300">
                          <a:effectLst/>
                        </a:rPr>
                        <a:t>Disruption of operation wound, not elsewhere classified</a:t>
                      </a:r>
                      <a:endParaRPr lang="fi-FI" sz="1300">
                        <a:effectLst/>
                        <a:latin typeface="Times New Roman" panose="02020603050405020304" pitchFamily="18" charset="0"/>
                        <a:ea typeface="Calibri" panose="020F0502020204030204" pitchFamily="34" charset="0"/>
                      </a:endParaRPr>
                    </a:p>
                  </a:txBody>
                  <a:tcPr marL="63500" marR="63500" marT="0" marB="0"/>
                </a:tc>
                <a:tc>
                  <a:txBody>
                    <a:bodyPr/>
                    <a:lstStyle/>
                    <a:p>
                      <a:pPr algn="ctr">
                        <a:spcAft>
                          <a:spcPts val="0"/>
                        </a:spcAft>
                      </a:pPr>
                      <a:r>
                        <a:rPr lang="fi-FI" sz="1300">
                          <a:effectLst/>
                        </a:rPr>
                        <a:t>4</a:t>
                      </a:r>
                      <a:endParaRPr lang="fi-FI" sz="1300">
                        <a:effectLst/>
                        <a:latin typeface="Times New Roman" panose="02020603050405020304" pitchFamily="18" charset="0"/>
                        <a:ea typeface="Calibri" panose="020F0502020204030204" pitchFamily="34" charset="0"/>
                      </a:endParaRPr>
                    </a:p>
                  </a:txBody>
                  <a:tcPr marL="63500" marR="63500" marT="0" marB="0"/>
                </a:tc>
                <a:tc>
                  <a:txBody>
                    <a:bodyPr/>
                    <a:lstStyle/>
                    <a:p>
                      <a:pPr algn="ctr">
                        <a:spcAft>
                          <a:spcPts val="0"/>
                        </a:spcAft>
                      </a:pPr>
                      <a:r>
                        <a:rPr lang="fi-FI" sz="1300">
                          <a:effectLst/>
                        </a:rPr>
                        <a:t>0,004 %</a:t>
                      </a:r>
                      <a:endParaRPr lang="fi-FI" sz="1300">
                        <a:effectLst/>
                        <a:latin typeface="Times New Roman" panose="02020603050405020304" pitchFamily="18" charset="0"/>
                        <a:ea typeface="Calibri" panose="020F0502020204030204" pitchFamily="34" charset="0"/>
                      </a:endParaRPr>
                    </a:p>
                  </a:txBody>
                  <a:tcPr marL="63500" marR="63500" marT="0" marB="0"/>
                </a:tc>
                <a:extLst>
                  <a:ext uri="{0D108BD9-81ED-4DB2-BD59-A6C34878D82A}">
                    <a16:rowId xmlns:a16="http://schemas.microsoft.com/office/drawing/2014/main" xmlns="" val="931509514"/>
                  </a:ext>
                </a:extLst>
              </a:tr>
              <a:tr h="169333">
                <a:tc>
                  <a:txBody>
                    <a:bodyPr/>
                    <a:lstStyle/>
                    <a:p>
                      <a:pPr>
                        <a:spcAft>
                          <a:spcPts val="0"/>
                        </a:spcAft>
                      </a:pPr>
                      <a:r>
                        <a:rPr lang="fi-FI" sz="1300">
                          <a:effectLst/>
                        </a:rPr>
                        <a:t>T828</a:t>
                      </a:r>
                      <a:endParaRPr lang="fi-FI" sz="1300">
                        <a:effectLst/>
                        <a:latin typeface="Times New Roman" panose="02020603050405020304" pitchFamily="18" charset="0"/>
                        <a:ea typeface="Calibri" panose="020F0502020204030204" pitchFamily="34" charset="0"/>
                      </a:endParaRPr>
                    </a:p>
                  </a:txBody>
                  <a:tcPr marL="63500" marR="63500" marT="0" marB="0"/>
                </a:tc>
                <a:tc>
                  <a:txBody>
                    <a:bodyPr/>
                    <a:lstStyle/>
                    <a:p>
                      <a:pPr>
                        <a:spcAft>
                          <a:spcPts val="0"/>
                        </a:spcAft>
                      </a:pPr>
                      <a:r>
                        <a:rPr lang="en-US" sz="1300">
                          <a:effectLst/>
                        </a:rPr>
                        <a:t>Other complications of cardiac and vascular prosthetic devices, implants and grafts</a:t>
                      </a:r>
                      <a:endParaRPr lang="fi-FI" sz="1300">
                        <a:effectLst/>
                        <a:latin typeface="Times New Roman" panose="02020603050405020304" pitchFamily="18" charset="0"/>
                        <a:ea typeface="Calibri" panose="020F0502020204030204" pitchFamily="34" charset="0"/>
                      </a:endParaRPr>
                    </a:p>
                  </a:txBody>
                  <a:tcPr marL="63500" marR="63500" marT="0" marB="0"/>
                </a:tc>
                <a:tc>
                  <a:txBody>
                    <a:bodyPr/>
                    <a:lstStyle/>
                    <a:p>
                      <a:pPr algn="ctr">
                        <a:spcAft>
                          <a:spcPts val="0"/>
                        </a:spcAft>
                      </a:pPr>
                      <a:r>
                        <a:rPr lang="fi-FI" sz="1300">
                          <a:effectLst/>
                        </a:rPr>
                        <a:t>4</a:t>
                      </a:r>
                      <a:endParaRPr lang="fi-FI" sz="1300">
                        <a:effectLst/>
                        <a:latin typeface="Times New Roman" panose="02020603050405020304" pitchFamily="18" charset="0"/>
                        <a:ea typeface="Calibri" panose="020F0502020204030204" pitchFamily="34" charset="0"/>
                      </a:endParaRPr>
                    </a:p>
                  </a:txBody>
                  <a:tcPr marL="63500" marR="63500" marT="0" marB="0"/>
                </a:tc>
                <a:tc>
                  <a:txBody>
                    <a:bodyPr/>
                    <a:lstStyle/>
                    <a:p>
                      <a:pPr algn="ctr">
                        <a:spcAft>
                          <a:spcPts val="0"/>
                        </a:spcAft>
                      </a:pPr>
                      <a:r>
                        <a:rPr lang="fi-FI" sz="1300">
                          <a:effectLst/>
                        </a:rPr>
                        <a:t>0,004 %</a:t>
                      </a:r>
                      <a:endParaRPr lang="fi-FI" sz="1300">
                        <a:effectLst/>
                        <a:latin typeface="Times New Roman" panose="02020603050405020304" pitchFamily="18" charset="0"/>
                        <a:ea typeface="Calibri" panose="020F0502020204030204" pitchFamily="34" charset="0"/>
                      </a:endParaRPr>
                    </a:p>
                  </a:txBody>
                  <a:tcPr marL="63500" marR="63500" marT="0" marB="0"/>
                </a:tc>
                <a:extLst>
                  <a:ext uri="{0D108BD9-81ED-4DB2-BD59-A6C34878D82A}">
                    <a16:rowId xmlns:a16="http://schemas.microsoft.com/office/drawing/2014/main" xmlns="" val="2300921085"/>
                  </a:ext>
                </a:extLst>
              </a:tr>
              <a:tr h="169333">
                <a:tc>
                  <a:txBody>
                    <a:bodyPr/>
                    <a:lstStyle/>
                    <a:p>
                      <a:pPr>
                        <a:spcAft>
                          <a:spcPts val="0"/>
                        </a:spcAft>
                      </a:pPr>
                      <a:r>
                        <a:rPr lang="fi-FI" sz="1300">
                          <a:effectLst/>
                        </a:rPr>
                        <a:t>T845</a:t>
                      </a:r>
                      <a:endParaRPr lang="fi-FI" sz="1300">
                        <a:effectLst/>
                        <a:latin typeface="Times New Roman" panose="02020603050405020304" pitchFamily="18" charset="0"/>
                        <a:ea typeface="Calibri" panose="020F0502020204030204" pitchFamily="34" charset="0"/>
                      </a:endParaRPr>
                    </a:p>
                  </a:txBody>
                  <a:tcPr marL="63500" marR="63500" marT="0" marB="0"/>
                </a:tc>
                <a:tc>
                  <a:txBody>
                    <a:bodyPr/>
                    <a:lstStyle/>
                    <a:p>
                      <a:pPr>
                        <a:spcAft>
                          <a:spcPts val="0"/>
                        </a:spcAft>
                      </a:pPr>
                      <a:r>
                        <a:rPr lang="en-US" sz="1300">
                          <a:effectLst/>
                        </a:rPr>
                        <a:t>Infection and inflammatory reaction due to internal joint prosthesis</a:t>
                      </a:r>
                      <a:endParaRPr lang="fi-FI" sz="1300">
                        <a:effectLst/>
                        <a:latin typeface="Times New Roman" panose="02020603050405020304" pitchFamily="18" charset="0"/>
                        <a:ea typeface="Calibri" panose="020F0502020204030204" pitchFamily="34" charset="0"/>
                      </a:endParaRPr>
                    </a:p>
                  </a:txBody>
                  <a:tcPr marL="63500" marR="63500" marT="0" marB="0"/>
                </a:tc>
                <a:tc>
                  <a:txBody>
                    <a:bodyPr/>
                    <a:lstStyle/>
                    <a:p>
                      <a:pPr algn="ctr">
                        <a:spcAft>
                          <a:spcPts val="0"/>
                        </a:spcAft>
                      </a:pPr>
                      <a:r>
                        <a:rPr lang="fi-FI" sz="1300">
                          <a:effectLst/>
                        </a:rPr>
                        <a:t>4</a:t>
                      </a:r>
                      <a:endParaRPr lang="fi-FI" sz="1300">
                        <a:effectLst/>
                        <a:latin typeface="Times New Roman" panose="02020603050405020304" pitchFamily="18" charset="0"/>
                        <a:ea typeface="Calibri" panose="020F0502020204030204" pitchFamily="34" charset="0"/>
                      </a:endParaRPr>
                    </a:p>
                  </a:txBody>
                  <a:tcPr marL="63500" marR="63500" marT="0" marB="0"/>
                </a:tc>
                <a:tc>
                  <a:txBody>
                    <a:bodyPr/>
                    <a:lstStyle/>
                    <a:p>
                      <a:pPr algn="ctr">
                        <a:spcAft>
                          <a:spcPts val="0"/>
                        </a:spcAft>
                      </a:pPr>
                      <a:r>
                        <a:rPr lang="fi-FI" sz="1300">
                          <a:effectLst/>
                        </a:rPr>
                        <a:t>0,004 %</a:t>
                      </a:r>
                      <a:endParaRPr lang="fi-FI" sz="1300">
                        <a:effectLst/>
                        <a:latin typeface="Times New Roman" panose="02020603050405020304" pitchFamily="18" charset="0"/>
                        <a:ea typeface="Calibri" panose="020F0502020204030204" pitchFamily="34" charset="0"/>
                      </a:endParaRPr>
                    </a:p>
                  </a:txBody>
                  <a:tcPr marL="63500" marR="63500" marT="0" marB="0"/>
                </a:tc>
                <a:extLst>
                  <a:ext uri="{0D108BD9-81ED-4DB2-BD59-A6C34878D82A}">
                    <a16:rowId xmlns:a16="http://schemas.microsoft.com/office/drawing/2014/main" xmlns="" val="2744242748"/>
                  </a:ext>
                </a:extLst>
              </a:tr>
              <a:tr h="169333">
                <a:tc>
                  <a:txBody>
                    <a:bodyPr/>
                    <a:lstStyle/>
                    <a:p>
                      <a:pPr>
                        <a:spcAft>
                          <a:spcPts val="0"/>
                        </a:spcAft>
                      </a:pPr>
                      <a:r>
                        <a:rPr lang="fi-FI" sz="1300">
                          <a:effectLst/>
                        </a:rPr>
                        <a:t>T886</a:t>
                      </a:r>
                      <a:endParaRPr lang="fi-FI" sz="1300">
                        <a:effectLst/>
                        <a:latin typeface="Times New Roman" panose="02020603050405020304" pitchFamily="18" charset="0"/>
                        <a:ea typeface="Calibri" panose="020F0502020204030204" pitchFamily="34" charset="0"/>
                      </a:endParaRPr>
                    </a:p>
                  </a:txBody>
                  <a:tcPr marL="63500" marR="63500" marT="0" marB="0"/>
                </a:tc>
                <a:tc>
                  <a:txBody>
                    <a:bodyPr/>
                    <a:lstStyle/>
                    <a:p>
                      <a:pPr>
                        <a:spcAft>
                          <a:spcPts val="0"/>
                        </a:spcAft>
                      </a:pPr>
                      <a:r>
                        <a:rPr lang="en-US" sz="1300">
                          <a:effectLst/>
                        </a:rPr>
                        <a:t>Anaphylactic shock due to adverse effect of correct drug or medicament properly administered</a:t>
                      </a:r>
                      <a:endParaRPr lang="fi-FI" sz="1300">
                        <a:effectLst/>
                        <a:latin typeface="Times New Roman" panose="02020603050405020304" pitchFamily="18" charset="0"/>
                        <a:ea typeface="Calibri" panose="020F0502020204030204" pitchFamily="34" charset="0"/>
                      </a:endParaRPr>
                    </a:p>
                  </a:txBody>
                  <a:tcPr marL="63500" marR="63500" marT="0" marB="0"/>
                </a:tc>
                <a:tc>
                  <a:txBody>
                    <a:bodyPr/>
                    <a:lstStyle/>
                    <a:p>
                      <a:pPr algn="ctr">
                        <a:spcAft>
                          <a:spcPts val="0"/>
                        </a:spcAft>
                      </a:pPr>
                      <a:r>
                        <a:rPr lang="fi-FI" sz="1300">
                          <a:effectLst/>
                        </a:rPr>
                        <a:t>3</a:t>
                      </a:r>
                      <a:endParaRPr lang="fi-FI" sz="1300">
                        <a:effectLst/>
                        <a:latin typeface="Times New Roman" panose="02020603050405020304" pitchFamily="18" charset="0"/>
                        <a:ea typeface="Calibri" panose="020F0502020204030204" pitchFamily="34" charset="0"/>
                      </a:endParaRPr>
                    </a:p>
                  </a:txBody>
                  <a:tcPr marL="63500" marR="63500" marT="0" marB="0"/>
                </a:tc>
                <a:tc>
                  <a:txBody>
                    <a:bodyPr/>
                    <a:lstStyle/>
                    <a:p>
                      <a:pPr algn="ctr">
                        <a:spcAft>
                          <a:spcPts val="0"/>
                        </a:spcAft>
                      </a:pPr>
                      <a:r>
                        <a:rPr lang="fi-FI" sz="1300">
                          <a:effectLst/>
                        </a:rPr>
                        <a:t>0,003 %</a:t>
                      </a:r>
                      <a:endParaRPr lang="fi-FI" sz="1300">
                        <a:effectLst/>
                        <a:latin typeface="Times New Roman" panose="02020603050405020304" pitchFamily="18" charset="0"/>
                        <a:ea typeface="Calibri" panose="020F0502020204030204" pitchFamily="34" charset="0"/>
                      </a:endParaRPr>
                    </a:p>
                  </a:txBody>
                  <a:tcPr marL="63500" marR="63500" marT="0" marB="0"/>
                </a:tc>
                <a:extLst>
                  <a:ext uri="{0D108BD9-81ED-4DB2-BD59-A6C34878D82A}">
                    <a16:rowId xmlns:a16="http://schemas.microsoft.com/office/drawing/2014/main" xmlns="" val="1791201449"/>
                  </a:ext>
                </a:extLst>
              </a:tr>
              <a:tr h="169333">
                <a:tc>
                  <a:txBody>
                    <a:bodyPr/>
                    <a:lstStyle/>
                    <a:p>
                      <a:pPr>
                        <a:spcAft>
                          <a:spcPts val="0"/>
                        </a:spcAft>
                      </a:pPr>
                      <a:r>
                        <a:rPr lang="fi-FI" sz="1300">
                          <a:effectLst/>
                        </a:rPr>
                        <a:t>T847</a:t>
                      </a:r>
                      <a:endParaRPr lang="fi-FI" sz="1300">
                        <a:effectLst/>
                        <a:latin typeface="Times New Roman" panose="02020603050405020304" pitchFamily="18" charset="0"/>
                        <a:ea typeface="Calibri" panose="020F0502020204030204" pitchFamily="34" charset="0"/>
                      </a:endParaRPr>
                    </a:p>
                  </a:txBody>
                  <a:tcPr marL="63500" marR="63500" marT="0" marB="0"/>
                </a:tc>
                <a:tc>
                  <a:txBody>
                    <a:bodyPr/>
                    <a:lstStyle/>
                    <a:p>
                      <a:pPr>
                        <a:spcAft>
                          <a:spcPts val="0"/>
                        </a:spcAft>
                      </a:pPr>
                      <a:r>
                        <a:rPr lang="en-US" sz="1300">
                          <a:effectLst/>
                        </a:rPr>
                        <a:t>Infection and inflammatory reaction due to other internal orthopaedic prosthetic devices, implants and grafts</a:t>
                      </a:r>
                      <a:endParaRPr lang="fi-FI" sz="1300">
                        <a:effectLst/>
                        <a:latin typeface="Times New Roman" panose="02020603050405020304" pitchFamily="18" charset="0"/>
                        <a:ea typeface="Calibri" panose="020F0502020204030204" pitchFamily="34" charset="0"/>
                      </a:endParaRPr>
                    </a:p>
                  </a:txBody>
                  <a:tcPr marL="63500" marR="63500" marT="0" marB="0"/>
                </a:tc>
                <a:tc>
                  <a:txBody>
                    <a:bodyPr/>
                    <a:lstStyle/>
                    <a:p>
                      <a:pPr algn="ctr">
                        <a:spcAft>
                          <a:spcPts val="0"/>
                        </a:spcAft>
                      </a:pPr>
                      <a:r>
                        <a:rPr lang="fi-FI" sz="1300">
                          <a:effectLst/>
                        </a:rPr>
                        <a:t>2</a:t>
                      </a:r>
                      <a:endParaRPr lang="fi-FI" sz="1300">
                        <a:effectLst/>
                        <a:latin typeface="Times New Roman" panose="02020603050405020304" pitchFamily="18" charset="0"/>
                        <a:ea typeface="Calibri" panose="020F0502020204030204" pitchFamily="34" charset="0"/>
                      </a:endParaRPr>
                    </a:p>
                  </a:txBody>
                  <a:tcPr marL="63500" marR="63500" marT="0" marB="0"/>
                </a:tc>
                <a:tc>
                  <a:txBody>
                    <a:bodyPr/>
                    <a:lstStyle/>
                    <a:p>
                      <a:pPr algn="ctr">
                        <a:spcAft>
                          <a:spcPts val="0"/>
                        </a:spcAft>
                      </a:pPr>
                      <a:r>
                        <a:rPr lang="fi-FI" sz="1300">
                          <a:effectLst/>
                        </a:rPr>
                        <a:t>0,002 %</a:t>
                      </a:r>
                      <a:endParaRPr lang="fi-FI" sz="1300">
                        <a:effectLst/>
                        <a:latin typeface="Times New Roman" panose="02020603050405020304" pitchFamily="18" charset="0"/>
                        <a:ea typeface="Calibri" panose="020F0502020204030204" pitchFamily="34" charset="0"/>
                      </a:endParaRPr>
                    </a:p>
                  </a:txBody>
                  <a:tcPr marL="63500" marR="63500" marT="0" marB="0"/>
                </a:tc>
                <a:extLst>
                  <a:ext uri="{0D108BD9-81ED-4DB2-BD59-A6C34878D82A}">
                    <a16:rowId xmlns:a16="http://schemas.microsoft.com/office/drawing/2014/main" xmlns="" val="1894473939"/>
                  </a:ext>
                </a:extLst>
              </a:tr>
              <a:tr h="169333">
                <a:tc>
                  <a:txBody>
                    <a:bodyPr/>
                    <a:lstStyle/>
                    <a:p>
                      <a:pPr>
                        <a:spcAft>
                          <a:spcPts val="0"/>
                        </a:spcAft>
                      </a:pPr>
                      <a:r>
                        <a:rPr lang="fi-FI" sz="1300">
                          <a:effectLst/>
                        </a:rPr>
                        <a:t>T858</a:t>
                      </a:r>
                      <a:endParaRPr lang="fi-FI" sz="1300">
                        <a:effectLst/>
                        <a:latin typeface="Times New Roman" panose="02020603050405020304" pitchFamily="18" charset="0"/>
                        <a:ea typeface="Calibri" panose="020F0502020204030204" pitchFamily="34" charset="0"/>
                      </a:endParaRPr>
                    </a:p>
                  </a:txBody>
                  <a:tcPr marL="63500" marR="63500" marT="0" marB="0"/>
                </a:tc>
                <a:tc>
                  <a:txBody>
                    <a:bodyPr/>
                    <a:lstStyle/>
                    <a:p>
                      <a:pPr>
                        <a:spcAft>
                          <a:spcPts val="0"/>
                        </a:spcAft>
                      </a:pPr>
                      <a:r>
                        <a:rPr lang="en-US" sz="1300">
                          <a:effectLst/>
                        </a:rPr>
                        <a:t>Other complications of internal prosthetic devices, implants and grafts, not elsewhere classified</a:t>
                      </a:r>
                      <a:endParaRPr lang="fi-FI" sz="1300">
                        <a:effectLst/>
                        <a:latin typeface="Times New Roman" panose="02020603050405020304" pitchFamily="18" charset="0"/>
                        <a:ea typeface="Calibri" panose="020F0502020204030204" pitchFamily="34" charset="0"/>
                      </a:endParaRPr>
                    </a:p>
                  </a:txBody>
                  <a:tcPr marL="63500" marR="63500" marT="0" marB="0"/>
                </a:tc>
                <a:tc>
                  <a:txBody>
                    <a:bodyPr/>
                    <a:lstStyle/>
                    <a:p>
                      <a:pPr algn="ctr">
                        <a:spcAft>
                          <a:spcPts val="0"/>
                        </a:spcAft>
                      </a:pPr>
                      <a:r>
                        <a:rPr lang="fi-FI" sz="1300">
                          <a:effectLst/>
                        </a:rPr>
                        <a:t>2</a:t>
                      </a:r>
                      <a:endParaRPr lang="fi-FI" sz="1300">
                        <a:effectLst/>
                        <a:latin typeface="Times New Roman" panose="02020603050405020304" pitchFamily="18" charset="0"/>
                        <a:ea typeface="Calibri" panose="020F0502020204030204" pitchFamily="34" charset="0"/>
                      </a:endParaRPr>
                    </a:p>
                  </a:txBody>
                  <a:tcPr marL="63500" marR="63500" marT="0" marB="0"/>
                </a:tc>
                <a:tc>
                  <a:txBody>
                    <a:bodyPr/>
                    <a:lstStyle/>
                    <a:p>
                      <a:pPr algn="ctr">
                        <a:spcAft>
                          <a:spcPts val="0"/>
                        </a:spcAft>
                      </a:pPr>
                      <a:r>
                        <a:rPr lang="fi-FI" sz="1300">
                          <a:effectLst/>
                        </a:rPr>
                        <a:t>0,002 %</a:t>
                      </a:r>
                      <a:endParaRPr lang="fi-FI" sz="1300">
                        <a:effectLst/>
                        <a:latin typeface="Times New Roman" panose="02020603050405020304" pitchFamily="18" charset="0"/>
                        <a:ea typeface="Calibri" panose="020F0502020204030204" pitchFamily="34" charset="0"/>
                      </a:endParaRPr>
                    </a:p>
                  </a:txBody>
                  <a:tcPr marL="63500" marR="63500" marT="0" marB="0"/>
                </a:tc>
                <a:extLst>
                  <a:ext uri="{0D108BD9-81ED-4DB2-BD59-A6C34878D82A}">
                    <a16:rowId xmlns:a16="http://schemas.microsoft.com/office/drawing/2014/main" xmlns="" val="3226758099"/>
                  </a:ext>
                </a:extLst>
              </a:tr>
              <a:tr h="169333">
                <a:tc>
                  <a:txBody>
                    <a:bodyPr/>
                    <a:lstStyle/>
                    <a:p>
                      <a:pPr>
                        <a:spcAft>
                          <a:spcPts val="0"/>
                        </a:spcAft>
                      </a:pPr>
                      <a:r>
                        <a:rPr lang="fi-FI" sz="1300">
                          <a:effectLst/>
                        </a:rPr>
                        <a:t>T888</a:t>
                      </a:r>
                      <a:endParaRPr lang="fi-FI" sz="1300">
                        <a:effectLst/>
                        <a:latin typeface="Times New Roman" panose="02020603050405020304" pitchFamily="18" charset="0"/>
                        <a:ea typeface="Calibri" panose="020F0502020204030204" pitchFamily="34" charset="0"/>
                      </a:endParaRPr>
                    </a:p>
                  </a:txBody>
                  <a:tcPr marL="63500" marR="63500" marT="0" marB="0"/>
                </a:tc>
                <a:tc>
                  <a:txBody>
                    <a:bodyPr/>
                    <a:lstStyle/>
                    <a:p>
                      <a:pPr>
                        <a:spcAft>
                          <a:spcPts val="0"/>
                        </a:spcAft>
                      </a:pPr>
                      <a:r>
                        <a:rPr lang="en-US" sz="1300">
                          <a:effectLst/>
                        </a:rPr>
                        <a:t>Other specified complications of surgical and medical care, not elsewhere classified</a:t>
                      </a:r>
                      <a:endParaRPr lang="fi-FI" sz="1300">
                        <a:effectLst/>
                        <a:latin typeface="Times New Roman" panose="02020603050405020304" pitchFamily="18" charset="0"/>
                        <a:ea typeface="Calibri" panose="020F0502020204030204" pitchFamily="34" charset="0"/>
                      </a:endParaRPr>
                    </a:p>
                  </a:txBody>
                  <a:tcPr marL="63500" marR="63500" marT="0" marB="0"/>
                </a:tc>
                <a:tc>
                  <a:txBody>
                    <a:bodyPr/>
                    <a:lstStyle/>
                    <a:p>
                      <a:pPr algn="ctr">
                        <a:spcAft>
                          <a:spcPts val="0"/>
                        </a:spcAft>
                      </a:pPr>
                      <a:r>
                        <a:rPr lang="fi-FI" sz="1300">
                          <a:effectLst/>
                        </a:rPr>
                        <a:t>2</a:t>
                      </a:r>
                      <a:endParaRPr lang="fi-FI" sz="1300">
                        <a:effectLst/>
                        <a:latin typeface="Times New Roman" panose="02020603050405020304" pitchFamily="18" charset="0"/>
                        <a:ea typeface="Calibri" panose="020F0502020204030204" pitchFamily="34" charset="0"/>
                      </a:endParaRPr>
                    </a:p>
                  </a:txBody>
                  <a:tcPr marL="63500" marR="63500" marT="0" marB="0"/>
                </a:tc>
                <a:tc>
                  <a:txBody>
                    <a:bodyPr/>
                    <a:lstStyle/>
                    <a:p>
                      <a:pPr algn="ctr">
                        <a:spcAft>
                          <a:spcPts val="0"/>
                        </a:spcAft>
                      </a:pPr>
                      <a:r>
                        <a:rPr lang="fi-FI" sz="1300" dirty="0">
                          <a:effectLst/>
                        </a:rPr>
                        <a:t>0,002 %</a:t>
                      </a:r>
                      <a:endParaRPr lang="fi-FI" sz="1300" dirty="0">
                        <a:effectLst/>
                        <a:latin typeface="Times New Roman" panose="02020603050405020304" pitchFamily="18" charset="0"/>
                        <a:ea typeface="Calibri" panose="020F0502020204030204" pitchFamily="34" charset="0"/>
                      </a:endParaRPr>
                    </a:p>
                  </a:txBody>
                  <a:tcPr marL="63500" marR="63500" marT="0" marB="0"/>
                </a:tc>
                <a:extLst>
                  <a:ext uri="{0D108BD9-81ED-4DB2-BD59-A6C34878D82A}">
                    <a16:rowId xmlns:a16="http://schemas.microsoft.com/office/drawing/2014/main" xmlns="" val="2023787755"/>
                  </a:ext>
                </a:extLst>
              </a:tr>
            </a:tbl>
          </a:graphicData>
        </a:graphic>
      </p:graphicFrame>
    </p:spTree>
    <p:extLst>
      <p:ext uri="{BB962C8B-B14F-4D97-AF65-F5344CB8AC3E}">
        <p14:creationId xmlns:p14="http://schemas.microsoft.com/office/powerpoint/2010/main" val="347356432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Complications as main diagnosis codes </a:t>
            </a:r>
            <a:r>
              <a:rPr lang="en-US" b="1" dirty="0" smtClean="0"/>
              <a:t>(2)</a:t>
            </a:r>
            <a:endParaRPr lang="fi-FI" b="1" dirty="0"/>
          </a:p>
        </p:txBody>
      </p:sp>
      <p:sp>
        <p:nvSpPr>
          <p:cNvPr id="3" name="Content Placeholder 2"/>
          <p:cNvSpPr>
            <a:spLocks noGrp="1"/>
          </p:cNvSpPr>
          <p:nvPr>
            <p:ph idx="1"/>
          </p:nvPr>
        </p:nvSpPr>
        <p:spPr/>
        <p:txBody>
          <a:bodyPr/>
          <a:lstStyle/>
          <a:p>
            <a:r>
              <a:rPr lang="en-US" dirty="0"/>
              <a:t>40 health care providers out of </a:t>
            </a:r>
            <a:r>
              <a:rPr lang="en-US" dirty="0" smtClean="0"/>
              <a:t>251 (16</a:t>
            </a:r>
            <a:r>
              <a:rPr lang="en-US" dirty="0"/>
              <a:t>% of all </a:t>
            </a:r>
            <a:r>
              <a:rPr lang="en-US" dirty="0" smtClean="0"/>
              <a:t>providers) have coded complication as main diagnosis </a:t>
            </a:r>
            <a:endParaRPr lang="fi-FI" dirty="0"/>
          </a:p>
        </p:txBody>
      </p:sp>
      <p:graphicFrame>
        <p:nvGraphicFramePr>
          <p:cNvPr id="5" name="Table 4"/>
          <p:cNvGraphicFramePr>
            <a:graphicFrameLocks noGrp="1"/>
          </p:cNvGraphicFramePr>
          <p:nvPr>
            <p:extLst>
              <p:ext uri="{D42A27DB-BD31-4B8C-83A1-F6EECF244321}">
                <p14:modId xmlns:p14="http://schemas.microsoft.com/office/powerpoint/2010/main" val="294746894"/>
              </p:ext>
            </p:extLst>
          </p:nvPr>
        </p:nvGraphicFramePr>
        <p:xfrm>
          <a:off x="838200" y="2645223"/>
          <a:ext cx="10333009" cy="4206240"/>
        </p:xfrm>
        <a:graphic>
          <a:graphicData uri="http://schemas.openxmlformats.org/drawingml/2006/table">
            <a:tbl>
              <a:tblPr firstRow="1" firstCol="1" bandRow="1">
                <a:tableStyleId>{5C22544A-7EE6-4342-B048-85BDC9FD1C3A}</a:tableStyleId>
              </a:tblPr>
              <a:tblGrid>
                <a:gridCol w="7779589">
                  <a:extLst>
                    <a:ext uri="{9D8B030D-6E8A-4147-A177-3AD203B41FA5}">
                      <a16:colId xmlns:a16="http://schemas.microsoft.com/office/drawing/2014/main" xmlns="" val="2594423686"/>
                    </a:ext>
                  </a:extLst>
                </a:gridCol>
                <a:gridCol w="805823">
                  <a:extLst>
                    <a:ext uri="{9D8B030D-6E8A-4147-A177-3AD203B41FA5}">
                      <a16:colId xmlns:a16="http://schemas.microsoft.com/office/drawing/2014/main" xmlns="" val="1655052165"/>
                    </a:ext>
                  </a:extLst>
                </a:gridCol>
                <a:gridCol w="1747597">
                  <a:extLst>
                    <a:ext uri="{9D8B030D-6E8A-4147-A177-3AD203B41FA5}">
                      <a16:colId xmlns:a16="http://schemas.microsoft.com/office/drawing/2014/main" xmlns="" val="4004319246"/>
                    </a:ext>
                  </a:extLst>
                </a:gridCol>
              </a:tblGrid>
              <a:tr h="182880">
                <a:tc>
                  <a:txBody>
                    <a:bodyPr/>
                    <a:lstStyle/>
                    <a:p>
                      <a:pPr>
                        <a:spcAft>
                          <a:spcPts val="1200"/>
                        </a:spcAft>
                      </a:pPr>
                      <a:r>
                        <a:rPr lang="fi-FI" sz="1200">
                          <a:effectLst/>
                        </a:rPr>
                        <a:t>Hospital</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1200"/>
                        </a:spcAft>
                      </a:pPr>
                      <a:r>
                        <a:rPr lang="fi-FI" sz="1200">
                          <a:effectLst/>
                        </a:rPr>
                        <a:t># of cases</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1200"/>
                        </a:spcAft>
                      </a:pPr>
                      <a:r>
                        <a:rPr lang="fi-FI" sz="1200">
                          <a:effectLst/>
                        </a:rPr>
                        <a:t>% of cases</a:t>
                      </a:r>
                      <a:endParaRPr lang="fi-FI" sz="12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426758725"/>
                  </a:ext>
                </a:extLst>
              </a:tr>
              <a:tr h="182880">
                <a:tc>
                  <a:txBody>
                    <a:bodyPr/>
                    <a:lstStyle/>
                    <a:p>
                      <a:pPr>
                        <a:spcAft>
                          <a:spcPts val="0"/>
                        </a:spcAft>
                      </a:pPr>
                      <a:r>
                        <a:rPr lang="fi-FI" sz="1200">
                          <a:effectLst/>
                        </a:rPr>
                        <a:t>შპს "ამტელ ჰოსპიტალ პირველი კლინიკური"</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200">
                          <a:effectLst/>
                        </a:rPr>
                        <a:t>15</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200">
                          <a:effectLst/>
                        </a:rPr>
                        <a:t>0,014 %</a:t>
                      </a:r>
                      <a:endParaRPr lang="fi-FI" sz="12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757117008"/>
                  </a:ext>
                </a:extLst>
              </a:tr>
              <a:tr h="182880">
                <a:tc>
                  <a:txBody>
                    <a:bodyPr/>
                    <a:lstStyle/>
                    <a:p>
                      <a:pPr>
                        <a:spcAft>
                          <a:spcPts val="0"/>
                        </a:spcAft>
                      </a:pPr>
                      <a:r>
                        <a:rPr lang="fi-FI" sz="1200">
                          <a:effectLst/>
                        </a:rPr>
                        <a:t>შპს ავერსის კლინიკა</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200">
                          <a:effectLst/>
                        </a:rPr>
                        <a:t>10</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200">
                          <a:effectLst/>
                        </a:rPr>
                        <a:t>0,009 %</a:t>
                      </a:r>
                      <a:endParaRPr lang="fi-FI" sz="12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3438618607"/>
                  </a:ext>
                </a:extLst>
              </a:tr>
              <a:tr h="182880">
                <a:tc>
                  <a:txBody>
                    <a:bodyPr/>
                    <a:lstStyle/>
                    <a:p>
                      <a:pPr>
                        <a:spcAft>
                          <a:spcPts val="0"/>
                        </a:spcAft>
                      </a:pPr>
                      <a:r>
                        <a:rPr lang="fi-FI" sz="1200">
                          <a:effectLst/>
                        </a:rPr>
                        <a:t>შ.პ.ს. "აჭარის ავტონომიური რესპუბლიკის ონკოლოგიის ცენტრი"</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200">
                          <a:effectLst/>
                        </a:rPr>
                        <a:t>9</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200">
                          <a:effectLst/>
                        </a:rPr>
                        <a:t>0,008 %</a:t>
                      </a:r>
                      <a:endParaRPr lang="fi-FI" sz="12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2365006664"/>
                  </a:ext>
                </a:extLst>
              </a:tr>
              <a:tr h="182880">
                <a:tc>
                  <a:txBody>
                    <a:bodyPr/>
                    <a:lstStyle/>
                    <a:p>
                      <a:pPr>
                        <a:spcAft>
                          <a:spcPts val="0"/>
                        </a:spcAft>
                      </a:pPr>
                      <a:r>
                        <a:rPr lang="fi-FI" sz="1200">
                          <a:effectLst/>
                        </a:rPr>
                        <a:t>შპს ნიუ ჰოსპიტალს</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200">
                          <a:effectLst/>
                        </a:rPr>
                        <a:t>8</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200">
                          <a:effectLst/>
                        </a:rPr>
                        <a:t>0,007 %</a:t>
                      </a:r>
                      <a:endParaRPr lang="fi-FI" sz="12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2502843521"/>
                  </a:ext>
                </a:extLst>
              </a:tr>
              <a:tr h="182880">
                <a:tc>
                  <a:txBody>
                    <a:bodyPr/>
                    <a:lstStyle/>
                    <a:p>
                      <a:pPr>
                        <a:spcAft>
                          <a:spcPts val="0"/>
                        </a:spcAft>
                      </a:pPr>
                      <a:r>
                        <a:rPr lang="fi-FI" sz="1200">
                          <a:effectLst/>
                        </a:rPr>
                        <a:t>შ.პ.ს. მედინვესტი-ჰემატოლოგიისა და ტრანსფუზიოლოგიის ინსტიტუტი</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200">
                          <a:effectLst/>
                        </a:rPr>
                        <a:t>7</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200">
                          <a:effectLst/>
                        </a:rPr>
                        <a:t>0,006 %</a:t>
                      </a:r>
                      <a:endParaRPr lang="fi-FI" sz="12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3858080250"/>
                  </a:ext>
                </a:extLst>
              </a:tr>
              <a:tr h="182880">
                <a:tc>
                  <a:txBody>
                    <a:bodyPr/>
                    <a:lstStyle/>
                    <a:p>
                      <a:pPr>
                        <a:spcAft>
                          <a:spcPts val="0"/>
                        </a:spcAft>
                      </a:pPr>
                      <a:r>
                        <a:rPr lang="fi-FI" sz="1200">
                          <a:effectLst/>
                        </a:rPr>
                        <a:t>სს "სამედიცინო კორპორაცია ევექსი"- ტრავმატოლოგიური ჰოსპიტალი</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200">
                          <a:effectLst/>
                        </a:rPr>
                        <a:t>6</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200">
                          <a:effectLst/>
                        </a:rPr>
                        <a:t>0,006 %</a:t>
                      </a:r>
                      <a:endParaRPr lang="fi-FI" sz="12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3618268120"/>
                  </a:ext>
                </a:extLst>
              </a:tr>
              <a:tr h="182880">
                <a:tc>
                  <a:txBody>
                    <a:bodyPr/>
                    <a:lstStyle/>
                    <a:p>
                      <a:pPr>
                        <a:spcAft>
                          <a:spcPts val="0"/>
                        </a:spcAft>
                      </a:pPr>
                      <a:r>
                        <a:rPr lang="fi-FI" sz="1200">
                          <a:effectLst/>
                        </a:rPr>
                        <a:t>შპს ინოვა</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200">
                          <a:effectLst/>
                        </a:rPr>
                        <a:t>5</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200">
                          <a:effectLst/>
                        </a:rPr>
                        <a:t>0,005 %</a:t>
                      </a:r>
                      <a:endParaRPr lang="fi-FI" sz="12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2074365795"/>
                  </a:ext>
                </a:extLst>
              </a:tr>
              <a:tr h="182880">
                <a:tc>
                  <a:txBody>
                    <a:bodyPr/>
                    <a:lstStyle/>
                    <a:p>
                      <a:pPr>
                        <a:spcAft>
                          <a:spcPts val="0"/>
                        </a:spcAft>
                      </a:pPr>
                      <a:r>
                        <a:rPr lang="fi-FI" sz="1200">
                          <a:effectLst/>
                        </a:rPr>
                        <a:t>შპს "ალექსანდრე ალადაშვილის სახელობის კლინიკა"</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200">
                          <a:effectLst/>
                        </a:rPr>
                        <a:t>5</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200">
                          <a:effectLst/>
                        </a:rPr>
                        <a:t>0,005 %</a:t>
                      </a:r>
                      <a:endParaRPr lang="fi-FI" sz="12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3388284277"/>
                  </a:ext>
                </a:extLst>
              </a:tr>
              <a:tr h="182880">
                <a:tc>
                  <a:txBody>
                    <a:bodyPr/>
                    <a:lstStyle/>
                    <a:p>
                      <a:pPr>
                        <a:spcAft>
                          <a:spcPts val="0"/>
                        </a:spcAft>
                      </a:pPr>
                      <a:r>
                        <a:rPr lang="fi-FI" sz="1200">
                          <a:effectLst/>
                        </a:rPr>
                        <a:t>შპს "უნიმედი კახეთი"-კარაპს მედლაინი</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200">
                          <a:effectLst/>
                        </a:rPr>
                        <a:t>5</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200">
                          <a:effectLst/>
                        </a:rPr>
                        <a:t>0,005 %</a:t>
                      </a:r>
                      <a:endParaRPr lang="fi-FI" sz="12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495895054"/>
                  </a:ext>
                </a:extLst>
              </a:tr>
              <a:tr h="182880">
                <a:tc>
                  <a:txBody>
                    <a:bodyPr/>
                    <a:lstStyle/>
                    <a:p>
                      <a:pPr>
                        <a:spcAft>
                          <a:spcPts val="0"/>
                        </a:spcAft>
                      </a:pPr>
                      <a:r>
                        <a:rPr lang="fi-FI" sz="1200">
                          <a:effectLst/>
                        </a:rPr>
                        <a:t>შპს აკადემიკოს ო. ღუდუშაურის სახელობის ეროვნული სამედიცინო ცენტრი</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200">
                          <a:effectLst/>
                        </a:rPr>
                        <a:t>4</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200">
                          <a:effectLst/>
                        </a:rPr>
                        <a:t>0,004 %</a:t>
                      </a:r>
                      <a:endParaRPr lang="fi-FI" sz="12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2033995196"/>
                  </a:ext>
                </a:extLst>
              </a:tr>
              <a:tr h="182880">
                <a:tc>
                  <a:txBody>
                    <a:bodyPr/>
                    <a:lstStyle/>
                    <a:p>
                      <a:pPr>
                        <a:spcAft>
                          <a:spcPts val="0"/>
                        </a:spcAft>
                      </a:pPr>
                      <a:r>
                        <a:rPr lang="fi-FI" sz="1200">
                          <a:effectLst/>
                        </a:rPr>
                        <a:t>შპს თბილისის ცენტრალური საავადმყოფო</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200">
                          <a:effectLst/>
                        </a:rPr>
                        <a:t>4</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200">
                          <a:effectLst/>
                        </a:rPr>
                        <a:t>0,004 %</a:t>
                      </a:r>
                      <a:endParaRPr lang="fi-FI" sz="12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4225528171"/>
                  </a:ext>
                </a:extLst>
              </a:tr>
              <a:tr h="182880">
                <a:tc>
                  <a:txBody>
                    <a:bodyPr/>
                    <a:lstStyle/>
                    <a:p>
                      <a:pPr>
                        <a:spcAft>
                          <a:spcPts val="0"/>
                        </a:spcAft>
                      </a:pPr>
                      <a:r>
                        <a:rPr lang="fi-FI" sz="1200">
                          <a:effectLst/>
                        </a:rPr>
                        <a:t>შპს მაღალი სამედიცინო ტექნოლოგიების ცენტრი, საუნივერსიტეტო კლინიკა</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200">
                          <a:effectLst/>
                        </a:rPr>
                        <a:t>3</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200">
                          <a:effectLst/>
                        </a:rPr>
                        <a:t>0,003 %</a:t>
                      </a:r>
                      <a:endParaRPr lang="fi-FI" sz="12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840207095"/>
                  </a:ext>
                </a:extLst>
              </a:tr>
              <a:tr h="182880">
                <a:tc>
                  <a:txBody>
                    <a:bodyPr/>
                    <a:lstStyle/>
                    <a:p>
                      <a:pPr>
                        <a:spcAft>
                          <a:spcPts val="0"/>
                        </a:spcAft>
                      </a:pPr>
                      <a:r>
                        <a:rPr lang="fi-FI" sz="1200">
                          <a:effectLst/>
                        </a:rPr>
                        <a:t>შპს "წმ იოანე მოწყალეს სახელობის პრივატ კლინიკა"</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200">
                          <a:effectLst/>
                        </a:rPr>
                        <a:t>3</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200">
                          <a:effectLst/>
                        </a:rPr>
                        <a:t>0,003 %</a:t>
                      </a:r>
                      <a:endParaRPr lang="fi-FI" sz="12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270806532"/>
                  </a:ext>
                </a:extLst>
              </a:tr>
              <a:tr h="182880">
                <a:tc>
                  <a:txBody>
                    <a:bodyPr/>
                    <a:lstStyle/>
                    <a:p>
                      <a:pPr>
                        <a:spcAft>
                          <a:spcPts val="0"/>
                        </a:spcAft>
                      </a:pPr>
                      <a:r>
                        <a:rPr lang="fi-FI" sz="1200">
                          <a:effectLst/>
                        </a:rPr>
                        <a:t>შპს ქ. ბათუმის რესპუბლიკური კლინიკური საავადმყოფო</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200">
                          <a:effectLst/>
                        </a:rPr>
                        <a:t>3</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200">
                          <a:effectLst/>
                        </a:rPr>
                        <a:t>0,003 %</a:t>
                      </a:r>
                      <a:endParaRPr lang="fi-FI" sz="12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2011949927"/>
                  </a:ext>
                </a:extLst>
              </a:tr>
              <a:tr h="182880">
                <a:tc>
                  <a:txBody>
                    <a:bodyPr/>
                    <a:lstStyle/>
                    <a:p>
                      <a:pPr>
                        <a:spcAft>
                          <a:spcPts val="0"/>
                        </a:spcAft>
                      </a:pPr>
                      <a:r>
                        <a:rPr lang="fi-FI" sz="1200">
                          <a:effectLst/>
                        </a:rPr>
                        <a:t>შპს აკად. ზ. ცხაკაიას სახ. დასავლეთ საქართველოს ინტერვენციული მედიცინის ეროვნული ცენტრი </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200">
                          <a:effectLst/>
                        </a:rPr>
                        <a:t>3</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200">
                          <a:effectLst/>
                        </a:rPr>
                        <a:t>0,003 %</a:t>
                      </a:r>
                      <a:endParaRPr lang="fi-FI" sz="12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1259414610"/>
                  </a:ext>
                </a:extLst>
              </a:tr>
              <a:tr h="182880">
                <a:tc>
                  <a:txBody>
                    <a:bodyPr/>
                    <a:lstStyle/>
                    <a:p>
                      <a:pPr>
                        <a:spcAft>
                          <a:spcPts val="0"/>
                        </a:spcAft>
                      </a:pPr>
                      <a:r>
                        <a:rPr lang="fi-FI" sz="1200">
                          <a:effectLst/>
                        </a:rPr>
                        <a:t>შპს ქუთაისის საეკლესიო საავადმყოფო - "წმ. დავით აღმაშენებლის სახელობის ქსენონი "</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200">
                          <a:effectLst/>
                        </a:rPr>
                        <a:t>2</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200">
                          <a:effectLst/>
                        </a:rPr>
                        <a:t>0,002 %</a:t>
                      </a:r>
                      <a:endParaRPr lang="fi-FI" sz="12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663449659"/>
                  </a:ext>
                </a:extLst>
              </a:tr>
              <a:tr h="182880">
                <a:tc>
                  <a:txBody>
                    <a:bodyPr/>
                    <a:lstStyle/>
                    <a:p>
                      <a:pPr>
                        <a:spcAft>
                          <a:spcPts val="0"/>
                        </a:spcAft>
                      </a:pPr>
                      <a:r>
                        <a:rPr lang="fi-FI" sz="1200">
                          <a:effectLst/>
                        </a:rPr>
                        <a:t>სს საჩხერის რაიონული საავადმყოფო-პოლიკლინიკური გაერთიანება</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200">
                          <a:effectLst/>
                        </a:rPr>
                        <a:t>2</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200">
                          <a:effectLst/>
                        </a:rPr>
                        <a:t>0,002 %</a:t>
                      </a:r>
                      <a:endParaRPr lang="fi-FI" sz="12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3012100789"/>
                  </a:ext>
                </a:extLst>
              </a:tr>
              <a:tr h="182880">
                <a:tc>
                  <a:txBody>
                    <a:bodyPr/>
                    <a:lstStyle/>
                    <a:p>
                      <a:pPr>
                        <a:spcAft>
                          <a:spcPts val="0"/>
                        </a:spcAft>
                      </a:pPr>
                      <a:r>
                        <a:rPr lang="fi-FI" sz="1200">
                          <a:effectLst/>
                        </a:rPr>
                        <a:t>შპს მედი ქლაბ ჯორჯია</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200">
                          <a:effectLst/>
                        </a:rPr>
                        <a:t>2</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200">
                          <a:effectLst/>
                        </a:rPr>
                        <a:t>0,002 %</a:t>
                      </a:r>
                      <a:endParaRPr lang="fi-FI" sz="12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2010637029"/>
                  </a:ext>
                </a:extLst>
              </a:tr>
              <a:tr h="182880">
                <a:tc>
                  <a:txBody>
                    <a:bodyPr/>
                    <a:lstStyle/>
                    <a:p>
                      <a:pPr>
                        <a:spcAft>
                          <a:spcPts val="0"/>
                        </a:spcAft>
                      </a:pPr>
                      <a:r>
                        <a:rPr lang="fi-FI" sz="1200">
                          <a:effectLst/>
                        </a:rPr>
                        <a:t>შპს „თბილისის გულისა და სისხლძარღვთა კლინიკა“</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200">
                          <a:effectLst/>
                        </a:rPr>
                        <a:t>2</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200">
                          <a:effectLst/>
                        </a:rPr>
                        <a:t>0,002 %</a:t>
                      </a:r>
                      <a:endParaRPr lang="fi-FI" sz="12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863477547"/>
                  </a:ext>
                </a:extLst>
              </a:tr>
              <a:tr h="182880">
                <a:tc>
                  <a:txBody>
                    <a:bodyPr/>
                    <a:lstStyle/>
                    <a:p>
                      <a:pPr>
                        <a:spcAft>
                          <a:spcPts val="0"/>
                        </a:spcAft>
                      </a:pPr>
                      <a:r>
                        <a:rPr lang="fi-FI" sz="1200">
                          <a:effectLst/>
                        </a:rPr>
                        <a:t>შპს ალ. წულუკიძის სახელობის უროლოგიის ეროვნული ცენტრი</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200">
                          <a:effectLst/>
                        </a:rPr>
                        <a:t>2</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200">
                          <a:effectLst/>
                        </a:rPr>
                        <a:t>0,002 %</a:t>
                      </a:r>
                      <a:endParaRPr lang="fi-FI" sz="12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1432700944"/>
                  </a:ext>
                </a:extLst>
              </a:tr>
              <a:tr h="182880">
                <a:tc>
                  <a:txBody>
                    <a:bodyPr/>
                    <a:lstStyle/>
                    <a:p>
                      <a:pPr>
                        <a:spcAft>
                          <a:spcPts val="0"/>
                        </a:spcAft>
                      </a:pPr>
                      <a:r>
                        <a:rPr lang="fi-FI" sz="1200">
                          <a:effectLst/>
                        </a:rPr>
                        <a:t>შპს ქუთაისის ცენტრალური საავადმყოფო</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200">
                          <a:effectLst/>
                        </a:rPr>
                        <a:t>2</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200" dirty="0">
                          <a:effectLst/>
                        </a:rPr>
                        <a:t>0,002 %</a:t>
                      </a:r>
                      <a:endParaRPr lang="fi-FI" sz="1200" dirty="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2947543149"/>
                  </a:ext>
                </a:extLst>
              </a:tr>
            </a:tbl>
          </a:graphicData>
        </a:graphic>
      </p:graphicFrame>
    </p:spTree>
    <p:extLst>
      <p:ext uri="{BB962C8B-B14F-4D97-AF65-F5344CB8AC3E}">
        <p14:creationId xmlns:p14="http://schemas.microsoft.com/office/powerpoint/2010/main" val="39396980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External causes as main diagnosis </a:t>
            </a:r>
            <a:r>
              <a:rPr lang="en-GB" b="1" dirty="0" smtClean="0"/>
              <a:t>codes</a:t>
            </a:r>
            <a:endParaRPr lang="fi-FI" b="1" dirty="0"/>
          </a:p>
        </p:txBody>
      </p:sp>
      <p:sp>
        <p:nvSpPr>
          <p:cNvPr id="3" name="Content Placeholder 2"/>
          <p:cNvSpPr>
            <a:spLocks noGrp="1"/>
          </p:cNvSpPr>
          <p:nvPr>
            <p:ph idx="1"/>
          </p:nvPr>
        </p:nvSpPr>
        <p:spPr/>
        <p:txBody>
          <a:bodyPr>
            <a:normAutofit/>
          </a:bodyPr>
          <a:lstStyle/>
          <a:p>
            <a:r>
              <a:rPr lang="en-GB" sz="3200" dirty="0" smtClean="0"/>
              <a:t>External causes are </a:t>
            </a:r>
            <a:r>
              <a:rPr lang="en-GB" sz="3200" dirty="0"/>
              <a:t>usually not coded as the main diagnosis and can never be coded alone as main </a:t>
            </a:r>
            <a:r>
              <a:rPr lang="en-GB" sz="3200" dirty="0" smtClean="0"/>
              <a:t>diagnosis</a:t>
            </a:r>
          </a:p>
          <a:p>
            <a:r>
              <a:rPr lang="en-GB" sz="3200" dirty="0"/>
              <a:t>NordDRG rules do not accept external cause as the main diagnosis </a:t>
            </a:r>
            <a:r>
              <a:rPr lang="en-GB" sz="3200" dirty="0" smtClean="0"/>
              <a:t>and </a:t>
            </a:r>
            <a:r>
              <a:rPr lang="en-GB" sz="3200" dirty="0"/>
              <a:t>cases with this coding end up in “error” DRG</a:t>
            </a:r>
            <a:r>
              <a:rPr lang="en-GB" sz="3200" dirty="0" smtClean="0"/>
              <a:t> </a:t>
            </a:r>
          </a:p>
          <a:p>
            <a:r>
              <a:rPr lang="en-GB" sz="3200" dirty="0"/>
              <a:t>T</a:t>
            </a:r>
            <a:r>
              <a:rPr lang="en-GB" sz="3200" dirty="0" smtClean="0"/>
              <a:t>here </a:t>
            </a:r>
            <a:r>
              <a:rPr lang="en-GB" sz="3200" dirty="0"/>
              <a:t>were five cases where this rule was not </a:t>
            </a:r>
            <a:r>
              <a:rPr lang="en-GB" sz="3200" dirty="0" smtClean="0"/>
              <a:t>respected </a:t>
            </a:r>
            <a:endParaRPr lang="fi-FI" sz="3200" dirty="0"/>
          </a:p>
        </p:txBody>
      </p:sp>
    </p:spTree>
    <p:extLst>
      <p:ext uri="{BB962C8B-B14F-4D97-AF65-F5344CB8AC3E}">
        <p14:creationId xmlns:p14="http://schemas.microsoft.com/office/powerpoint/2010/main" val="53173884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Chapter R diagnoses codes as main diagnosis </a:t>
            </a:r>
            <a:r>
              <a:rPr lang="en-US" b="1" dirty="0" smtClean="0"/>
              <a:t>codes</a:t>
            </a:r>
            <a:endParaRPr lang="fi-FI" b="1" dirty="0"/>
          </a:p>
        </p:txBody>
      </p:sp>
      <p:sp>
        <p:nvSpPr>
          <p:cNvPr id="3" name="Content Placeholder 2"/>
          <p:cNvSpPr>
            <a:spLocks noGrp="1"/>
          </p:cNvSpPr>
          <p:nvPr>
            <p:ph idx="1"/>
          </p:nvPr>
        </p:nvSpPr>
        <p:spPr/>
        <p:txBody>
          <a:bodyPr/>
          <a:lstStyle/>
          <a:p>
            <a:r>
              <a:rPr lang="en-US" dirty="0" smtClean="0"/>
              <a:t>The </a:t>
            </a:r>
            <a:r>
              <a:rPr lang="en-US" dirty="0"/>
              <a:t>codes of Chapter R “</a:t>
            </a:r>
            <a:r>
              <a:rPr lang="en-US" i="1" dirty="0"/>
              <a:t>should not be used as “main condition” codes unless the symptom, sign or abnormal finding was clearly the main condition treated or investigated during an episode of care and was unrelated to other conditions recorded by the health care practitioner.</a:t>
            </a:r>
            <a:r>
              <a:rPr lang="en-US" dirty="0"/>
              <a:t>” </a:t>
            </a:r>
            <a:endParaRPr lang="fi-FI" dirty="0"/>
          </a:p>
          <a:p>
            <a:r>
              <a:rPr lang="en-US" dirty="0"/>
              <a:t>R diagnosis was used in 2 966 cases (2,7% of all cases)</a:t>
            </a:r>
            <a:endParaRPr lang="fi-FI" dirty="0"/>
          </a:p>
        </p:txBody>
      </p:sp>
      <p:graphicFrame>
        <p:nvGraphicFramePr>
          <p:cNvPr id="4" name="Table 3"/>
          <p:cNvGraphicFramePr>
            <a:graphicFrameLocks noGrp="1"/>
          </p:cNvGraphicFramePr>
          <p:nvPr>
            <p:extLst>
              <p:ext uri="{D42A27DB-BD31-4B8C-83A1-F6EECF244321}">
                <p14:modId xmlns:p14="http://schemas.microsoft.com/office/powerpoint/2010/main" val="1484527526"/>
              </p:ext>
            </p:extLst>
          </p:nvPr>
        </p:nvGraphicFramePr>
        <p:xfrm>
          <a:off x="1597325" y="4487824"/>
          <a:ext cx="8047006" cy="2011680"/>
        </p:xfrm>
        <a:graphic>
          <a:graphicData uri="http://schemas.openxmlformats.org/drawingml/2006/table">
            <a:tbl>
              <a:tblPr firstRow="1" firstCol="1" bandRow="1">
                <a:tableStyleId>{5C22544A-7EE6-4342-B048-85BDC9FD1C3A}</a:tableStyleId>
              </a:tblPr>
              <a:tblGrid>
                <a:gridCol w="678834">
                  <a:extLst>
                    <a:ext uri="{9D8B030D-6E8A-4147-A177-3AD203B41FA5}">
                      <a16:colId xmlns:a16="http://schemas.microsoft.com/office/drawing/2014/main" xmlns="" val="975725951"/>
                    </a:ext>
                  </a:extLst>
                </a:gridCol>
                <a:gridCol w="3279252">
                  <a:extLst>
                    <a:ext uri="{9D8B030D-6E8A-4147-A177-3AD203B41FA5}">
                      <a16:colId xmlns:a16="http://schemas.microsoft.com/office/drawing/2014/main" xmlns="" val="403991465"/>
                    </a:ext>
                  </a:extLst>
                </a:gridCol>
                <a:gridCol w="1716657">
                  <a:extLst>
                    <a:ext uri="{9D8B030D-6E8A-4147-A177-3AD203B41FA5}">
                      <a16:colId xmlns:a16="http://schemas.microsoft.com/office/drawing/2014/main" xmlns="" val="1763066826"/>
                    </a:ext>
                  </a:extLst>
                </a:gridCol>
                <a:gridCol w="2372263">
                  <a:extLst>
                    <a:ext uri="{9D8B030D-6E8A-4147-A177-3AD203B41FA5}">
                      <a16:colId xmlns:a16="http://schemas.microsoft.com/office/drawing/2014/main" xmlns="" val="1682895511"/>
                    </a:ext>
                  </a:extLst>
                </a:gridCol>
              </a:tblGrid>
              <a:tr h="182880">
                <a:tc gridSpan="2">
                  <a:txBody>
                    <a:bodyPr/>
                    <a:lstStyle/>
                    <a:p>
                      <a:pPr>
                        <a:spcAft>
                          <a:spcPts val="0"/>
                        </a:spcAft>
                      </a:pPr>
                      <a:r>
                        <a:rPr lang="fi-FI" sz="1200">
                          <a:effectLst/>
                        </a:rPr>
                        <a:t>ICD10_main_1</a:t>
                      </a:r>
                      <a:endParaRPr lang="fi-FI" sz="1200">
                        <a:effectLst/>
                        <a:latin typeface="Times New Roman" panose="02020603050405020304" pitchFamily="18" charset="0"/>
                        <a:ea typeface="Calibri" panose="020F0502020204030204" pitchFamily="34" charset="0"/>
                      </a:endParaRPr>
                    </a:p>
                  </a:txBody>
                  <a:tcPr marL="68580" marR="68580" marT="0" marB="0"/>
                </a:tc>
                <a:tc hMerge="1">
                  <a:txBody>
                    <a:bodyPr/>
                    <a:lstStyle/>
                    <a:p>
                      <a:endParaRPr lang="fi-FI"/>
                    </a:p>
                  </a:txBody>
                  <a:tcPr/>
                </a:tc>
                <a:tc>
                  <a:txBody>
                    <a:bodyPr/>
                    <a:lstStyle/>
                    <a:p>
                      <a:pPr algn="ctr">
                        <a:spcAft>
                          <a:spcPts val="0"/>
                        </a:spcAft>
                      </a:pPr>
                      <a:r>
                        <a:rPr lang="fi-FI" sz="1200">
                          <a:effectLst/>
                        </a:rPr>
                        <a:t># of cases</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200">
                          <a:effectLst/>
                        </a:rPr>
                        <a:t>LOS (days)</a:t>
                      </a:r>
                      <a:endParaRPr lang="fi-FI" sz="12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2666254842"/>
                  </a:ext>
                </a:extLst>
              </a:tr>
              <a:tr h="182880">
                <a:tc>
                  <a:txBody>
                    <a:bodyPr/>
                    <a:lstStyle/>
                    <a:p>
                      <a:pPr>
                        <a:spcAft>
                          <a:spcPts val="0"/>
                        </a:spcAft>
                      </a:pPr>
                      <a:r>
                        <a:rPr lang="fi-FI" sz="1200">
                          <a:effectLst/>
                        </a:rPr>
                        <a:t>R402</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spcAft>
                          <a:spcPts val="0"/>
                        </a:spcAft>
                      </a:pPr>
                      <a:r>
                        <a:rPr lang="fi-FI" sz="1200">
                          <a:effectLst/>
                        </a:rPr>
                        <a:t>Coma, unspecified</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200">
                          <a:effectLst/>
                        </a:rPr>
                        <a:t>402</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200">
                          <a:effectLst/>
                        </a:rPr>
                        <a:t>4,6</a:t>
                      </a:r>
                      <a:endParaRPr lang="fi-FI" sz="12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1410856538"/>
                  </a:ext>
                </a:extLst>
              </a:tr>
              <a:tr h="182880">
                <a:tc>
                  <a:txBody>
                    <a:bodyPr/>
                    <a:lstStyle/>
                    <a:p>
                      <a:pPr>
                        <a:spcAft>
                          <a:spcPts val="0"/>
                        </a:spcAft>
                      </a:pPr>
                      <a:r>
                        <a:rPr lang="fi-FI" sz="1200">
                          <a:effectLst/>
                        </a:rPr>
                        <a:t>R400</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spcAft>
                          <a:spcPts val="0"/>
                        </a:spcAft>
                      </a:pPr>
                      <a:r>
                        <a:rPr lang="fi-FI" sz="1200">
                          <a:effectLst/>
                        </a:rPr>
                        <a:t>Somnolence</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200">
                          <a:effectLst/>
                        </a:rPr>
                        <a:t>374</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200">
                          <a:effectLst/>
                        </a:rPr>
                        <a:t>4,4</a:t>
                      </a:r>
                      <a:endParaRPr lang="fi-FI" sz="12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1919567191"/>
                  </a:ext>
                </a:extLst>
              </a:tr>
              <a:tr h="182880">
                <a:tc>
                  <a:txBody>
                    <a:bodyPr/>
                    <a:lstStyle/>
                    <a:p>
                      <a:pPr>
                        <a:spcAft>
                          <a:spcPts val="0"/>
                        </a:spcAft>
                      </a:pPr>
                      <a:r>
                        <a:rPr lang="fi-FI" sz="1200">
                          <a:effectLst/>
                        </a:rPr>
                        <a:t>R104</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spcAft>
                          <a:spcPts val="0"/>
                        </a:spcAft>
                      </a:pPr>
                      <a:r>
                        <a:rPr lang="en-US" sz="1200">
                          <a:effectLst/>
                        </a:rPr>
                        <a:t>Other and unspecified abdominal pain</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200">
                          <a:effectLst/>
                        </a:rPr>
                        <a:t>346</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200">
                          <a:effectLst/>
                        </a:rPr>
                        <a:t>1,6</a:t>
                      </a:r>
                      <a:endParaRPr lang="fi-FI" sz="12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2786344823"/>
                  </a:ext>
                </a:extLst>
              </a:tr>
              <a:tr h="182880">
                <a:tc>
                  <a:txBody>
                    <a:bodyPr/>
                    <a:lstStyle/>
                    <a:p>
                      <a:pPr>
                        <a:spcAft>
                          <a:spcPts val="0"/>
                        </a:spcAft>
                      </a:pPr>
                      <a:r>
                        <a:rPr lang="fi-FI" sz="1200">
                          <a:effectLst/>
                        </a:rPr>
                        <a:t>R33</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spcAft>
                          <a:spcPts val="0"/>
                        </a:spcAft>
                      </a:pPr>
                      <a:r>
                        <a:rPr lang="fi-FI" sz="1200">
                          <a:effectLst/>
                        </a:rPr>
                        <a:t>Retention of urine</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200">
                          <a:effectLst/>
                        </a:rPr>
                        <a:t>330</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200">
                          <a:effectLst/>
                        </a:rPr>
                        <a:t>1,7</a:t>
                      </a:r>
                      <a:endParaRPr lang="fi-FI" sz="12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4026335651"/>
                  </a:ext>
                </a:extLst>
              </a:tr>
              <a:tr h="182880">
                <a:tc>
                  <a:txBody>
                    <a:bodyPr/>
                    <a:lstStyle/>
                    <a:p>
                      <a:pPr>
                        <a:spcAft>
                          <a:spcPts val="0"/>
                        </a:spcAft>
                      </a:pPr>
                      <a:r>
                        <a:rPr lang="fi-FI" sz="1200">
                          <a:effectLst/>
                        </a:rPr>
                        <a:t>R401</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spcAft>
                          <a:spcPts val="0"/>
                        </a:spcAft>
                      </a:pPr>
                      <a:r>
                        <a:rPr lang="fi-FI" sz="1200">
                          <a:effectLst/>
                        </a:rPr>
                        <a:t>Stupor</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200">
                          <a:effectLst/>
                        </a:rPr>
                        <a:t>246</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200">
                          <a:effectLst/>
                        </a:rPr>
                        <a:t>5,8</a:t>
                      </a:r>
                      <a:endParaRPr lang="fi-FI" sz="12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994068586"/>
                  </a:ext>
                </a:extLst>
              </a:tr>
              <a:tr h="182880">
                <a:tc>
                  <a:txBody>
                    <a:bodyPr/>
                    <a:lstStyle/>
                    <a:p>
                      <a:pPr>
                        <a:spcAft>
                          <a:spcPts val="0"/>
                        </a:spcAft>
                      </a:pPr>
                      <a:r>
                        <a:rPr lang="fi-FI" sz="1200">
                          <a:effectLst/>
                        </a:rPr>
                        <a:t>R11</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spcAft>
                          <a:spcPts val="0"/>
                        </a:spcAft>
                      </a:pPr>
                      <a:r>
                        <a:rPr lang="fi-FI" sz="1200">
                          <a:effectLst/>
                        </a:rPr>
                        <a:t>Nausea and vomiting</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200">
                          <a:effectLst/>
                        </a:rPr>
                        <a:t>227</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200">
                          <a:effectLst/>
                        </a:rPr>
                        <a:t>3,0</a:t>
                      </a:r>
                      <a:endParaRPr lang="fi-FI" sz="12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2163447549"/>
                  </a:ext>
                </a:extLst>
              </a:tr>
              <a:tr h="182880">
                <a:tc>
                  <a:txBody>
                    <a:bodyPr/>
                    <a:lstStyle/>
                    <a:p>
                      <a:pPr>
                        <a:spcAft>
                          <a:spcPts val="0"/>
                        </a:spcAft>
                      </a:pPr>
                      <a:r>
                        <a:rPr lang="fi-FI" sz="1200">
                          <a:effectLst/>
                        </a:rPr>
                        <a:t>R568</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spcAft>
                          <a:spcPts val="0"/>
                        </a:spcAft>
                      </a:pPr>
                      <a:r>
                        <a:rPr lang="fi-FI" sz="1200">
                          <a:effectLst/>
                        </a:rPr>
                        <a:t>Other and unspecified convulsions</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200">
                          <a:effectLst/>
                        </a:rPr>
                        <a:t>217</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200">
                          <a:effectLst/>
                        </a:rPr>
                        <a:t>2,8</a:t>
                      </a:r>
                      <a:endParaRPr lang="fi-FI" sz="12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4149285775"/>
                  </a:ext>
                </a:extLst>
              </a:tr>
              <a:tr h="182880">
                <a:tc>
                  <a:txBody>
                    <a:bodyPr/>
                    <a:lstStyle/>
                    <a:p>
                      <a:pPr>
                        <a:spcAft>
                          <a:spcPts val="0"/>
                        </a:spcAft>
                      </a:pPr>
                      <a:r>
                        <a:rPr lang="fi-FI" sz="1200">
                          <a:effectLst/>
                        </a:rPr>
                        <a:t>R571</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spcAft>
                          <a:spcPts val="0"/>
                        </a:spcAft>
                      </a:pPr>
                      <a:r>
                        <a:rPr lang="fi-FI" sz="1200">
                          <a:effectLst/>
                        </a:rPr>
                        <a:t>Hypovolaemic shock</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200">
                          <a:effectLst/>
                        </a:rPr>
                        <a:t>175</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200">
                          <a:effectLst/>
                        </a:rPr>
                        <a:t>3,7</a:t>
                      </a:r>
                      <a:endParaRPr lang="fi-FI" sz="12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702538808"/>
                  </a:ext>
                </a:extLst>
              </a:tr>
              <a:tr h="182880">
                <a:tc>
                  <a:txBody>
                    <a:bodyPr/>
                    <a:lstStyle/>
                    <a:p>
                      <a:pPr>
                        <a:spcAft>
                          <a:spcPts val="0"/>
                        </a:spcAft>
                      </a:pPr>
                      <a:r>
                        <a:rPr lang="fi-FI" sz="1200">
                          <a:effectLst/>
                        </a:rPr>
                        <a:t>R579</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spcAft>
                          <a:spcPts val="0"/>
                        </a:spcAft>
                      </a:pPr>
                      <a:r>
                        <a:rPr lang="fi-FI" sz="1200">
                          <a:effectLst/>
                        </a:rPr>
                        <a:t>Shock, unspecified</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200">
                          <a:effectLst/>
                        </a:rPr>
                        <a:t>122</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200">
                          <a:effectLst/>
                        </a:rPr>
                        <a:t>4,0</a:t>
                      </a:r>
                      <a:endParaRPr lang="fi-FI" sz="12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1461816240"/>
                  </a:ext>
                </a:extLst>
              </a:tr>
              <a:tr h="182880">
                <a:tc>
                  <a:txBody>
                    <a:bodyPr/>
                    <a:lstStyle/>
                    <a:p>
                      <a:pPr>
                        <a:spcAft>
                          <a:spcPts val="0"/>
                        </a:spcAft>
                      </a:pPr>
                      <a:r>
                        <a:rPr lang="fi-FI" sz="1200">
                          <a:effectLst/>
                        </a:rPr>
                        <a:t>R040</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spcAft>
                          <a:spcPts val="0"/>
                        </a:spcAft>
                      </a:pPr>
                      <a:r>
                        <a:rPr lang="fi-FI" sz="1200">
                          <a:effectLst/>
                        </a:rPr>
                        <a:t>Epistaxis</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200">
                          <a:effectLst/>
                        </a:rPr>
                        <a:t>103</a:t>
                      </a:r>
                      <a:endParaRPr lang="fi-FI" sz="12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200" dirty="0">
                          <a:effectLst/>
                        </a:rPr>
                        <a:t>1,7</a:t>
                      </a:r>
                      <a:endParaRPr lang="fi-FI" sz="1200" dirty="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2067719608"/>
                  </a:ext>
                </a:extLst>
              </a:tr>
            </a:tbl>
          </a:graphicData>
        </a:graphic>
      </p:graphicFrame>
    </p:spTree>
    <p:extLst>
      <p:ext uri="{BB962C8B-B14F-4D97-AF65-F5344CB8AC3E}">
        <p14:creationId xmlns:p14="http://schemas.microsoft.com/office/powerpoint/2010/main" val="11476960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b="1" dirty="0" err="1" smtClean="0"/>
              <a:t>Outline</a:t>
            </a:r>
            <a:endParaRPr lang="fi-FI" b="1" dirty="0"/>
          </a:p>
        </p:txBody>
      </p:sp>
      <p:sp>
        <p:nvSpPr>
          <p:cNvPr id="3" name="Content Placeholder 2"/>
          <p:cNvSpPr>
            <a:spLocks noGrp="1"/>
          </p:cNvSpPr>
          <p:nvPr>
            <p:ph idx="1"/>
          </p:nvPr>
        </p:nvSpPr>
        <p:spPr/>
        <p:txBody>
          <a:bodyPr>
            <a:normAutofit lnSpcReduction="10000"/>
          </a:bodyPr>
          <a:lstStyle/>
          <a:p>
            <a:r>
              <a:rPr lang="en-US" sz="3600" dirty="0" smtClean="0"/>
              <a:t>The objective of the report</a:t>
            </a:r>
          </a:p>
          <a:p>
            <a:r>
              <a:rPr lang="en-US" sz="3600" dirty="0" smtClean="0"/>
              <a:t>The </a:t>
            </a:r>
            <a:r>
              <a:rPr lang="en-US" sz="3600" dirty="0"/>
              <a:t>process </a:t>
            </a:r>
            <a:r>
              <a:rPr lang="en-US" sz="3600" dirty="0" smtClean="0"/>
              <a:t>of how the </a:t>
            </a:r>
            <a:r>
              <a:rPr lang="en-US" sz="3600" dirty="0"/>
              <a:t>SSA’s invoicing data </a:t>
            </a:r>
            <a:r>
              <a:rPr lang="en-US" sz="3600" dirty="0" smtClean="0"/>
              <a:t>were prepared for grouping</a:t>
            </a:r>
          </a:p>
          <a:p>
            <a:r>
              <a:rPr lang="en-US" sz="3600" dirty="0" smtClean="0"/>
              <a:t>Main </a:t>
            </a:r>
            <a:r>
              <a:rPr lang="en-US" sz="3600" dirty="0"/>
              <a:t>findings of the grouping </a:t>
            </a:r>
            <a:r>
              <a:rPr lang="en-US" sz="3600" dirty="0" smtClean="0"/>
              <a:t>exercise</a:t>
            </a:r>
          </a:p>
          <a:p>
            <a:pPr lvl="1"/>
            <a:r>
              <a:rPr lang="en-US" sz="3200" dirty="0"/>
              <a:t>data quality issues</a:t>
            </a:r>
          </a:p>
          <a:p>
            <a:pPr lvl="1"/>
            <a:r>
              <a:rPr lang="en-US" sz="3200" dirty="0"/>
              <a:t>clinical content of the data</a:t>
            </a:r>
          </a:p>
          <a:p>
            <a:pPr lvl="1"/>
            <a:r>
              <a:rPr lang="en-US" sz="3200" dirty="0"/>
              <a:t>using the data to set </a:t>
            </a:r>
            <a:r>
              <a:rPr lang="en-US" sz="3200" dirty="0" smtClean="0"/>
              <a:t>tariffs </a:t>
            </a:r>
          </a:p>
          <a:p>
            <a:r>
              <a:rPr lang="en-US" sz="3600" dirty="0" smtClean="0"/>
              <a:t>Conclusions</a:t>
            </a:r>
          </a:p>
          <a:p>
            <a:endParaRPr lang="fi-FI" sz="3600" b="1" dirty="0"/>
          </a:p>
        </p:txBody>
      </p:sp>
    </p:spTree>
    <p:extLst>
      <p:ext uri="{BB962C8B-B14F-4D97-AF65-F5344CB8AC3E}">
        <p14:creationId xmlns:p14="http://schemas.microsoft.com/office/powerpoint/2010/main" val="25205497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Use of R codes by age (17 years and less, over 17 years)</a:t>
            </a:r>
            <a:endParaRPr lang="fi-FI" b="1" dirty="0"/>
          </a:p>
        </p:txBody>
      </p:sp>
      <p:graphicFrame>
        <p:nvGraphicFramePr>
          <p:cNvPr id="4" name="Chart 3"/>
          <p:cNvGraphicFramePr/>
          <p:nvPr>
            <p:extLst>
              <p:ext uri="{D42A27DB-BD31-4B8C-83A1-F6EECF244321}">
                <p14:modId xmlns:p14="http://schemas.microsoft.com/office/powerpoint/2010/main" val="365438721"/>
              </p:ext>
            </p:extLst>
          </p:nvPr>
        </p:nvGraphicFramePr>
        <p:xfrm>
          <a:off x="1984076" y="1975450"/>
          <a:ext cx="7461850" cy="389913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62472292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b="1" dirty="0"/>
              <a:t>“Unspecific” or “other” codes as main diagnosis codes</a:t>
            </a:r>
            <a:endParaRPr lang="fi-FI" b="1" dirty="0"/>
          </a:p>
        </p:txBody>
      </p:sp>
      <p:sp>
        <p:nvSpPr>
          <p:cNvPr id="4" name="Content Placeholder 3"/>
          <p:cNvSpPr>
            <a:spLocks noGrp="1"/>
          </p:cNvSpPr>
          <p:nvPr>
            <p:ph idx="1"/>
          </p:nvPr>
        </p:nvSpPr>
        <p:spPr/>
        <p:txBody>
          <a:bodyPr/>
          <a:lstStyle/>
          <a:p>
            <a:r>
              <a:rPr lang="en-GB" dirty="0"/>
              <a:t>ICD-10 these codes </a:t>
            </a:r>
            <a:r>
              <a:rPr lang="en-US" dirty="0" smtClean="0"/>
              <a:t>end </a:t>
            </a:r>
            <a:r>
              <a:rPr lang="en-US" dirty="0"/>
              <a:t>with 8 or </a:t>
            </a:r>
            <a:r>
              <a:rPr lang="en-US" dirty="0" smtClean="0"/>
              <a:t>9</a:t>
            </a:r>
          </a:p>
          <a:p>
            <a:pPr lvl="1"/>
            <a:r>
              <a:rPr lang="en-US" dirty="0" smtClean="0"/>
              <a:t>8 </a:t>
            </a:r>
            <a:r>
              <a:rPr lang="en-US" dirty="0"/>
              <a:t>at the end refers to “other” </a:t>
            </a:r>
            <a:r>
              <a:rPr lang="en-US" dirty="0" smtClean="0"/>
              <a:t>condition</a:t>
            </a:r>
          </a:p>
          <a:p>
            <a:pPr lvl="1"/>
            <a:r>
              <a:rPr lang="en-US" dirty="0" smtClean="0"/>
              <a:t>9 </a:t>
            </a:r>
            <a:r>
              <a:rPr lang="en-US" dirty="0"/>
              <a:t>to “unspecified” </a:t>
            </a:r>
            <a:r>
              <a:rPr lang="en-US" dirty="0" smtClean="0"/>
              <a:t>condition</a:t>
            </a:r>
          </a:p>
          <a:p>
            <a:r>
              <a:rPr lang="en-US" dirty="0"/>
              <a:t>31 836 codes ended with 8 or </a:t>
            </a:r>
            <a:r>
              <a:rPr lang="en-US" dirty="0" smtClean="0"/>
              <a:t>9 (30</a:t>
            </a:r>
            <a:r>
              <a:rPr lang="en-US" dirty="0"/>
              <a:t>% of all </a:t>
            </a:r>
            <a:r>
              <a:rPr lang="en-US" dirty="0" smtClean="0"/>
              <a:t>cases)</a:t>
            </a:r>
          </a:p>
          <a:p>
            <a:r>
              <a:rPr lang="en-US" dirty="0" smtClean="0"/>
              <a:t>223 </a:t>
            </a:r>
            <a:r>
              <a:rPr lang="en-US" dirty="0"/>
              <a:t>out of 251 health care providers have used those </a:t>
            </a:r>
            <a:r>
              <a:rPr lang="en-US" dirty="0" smtClean="0"/>
              <a:t>codes </a:t>
            </a:r>
            <a:endParaRPr lang="fi-FI" dirty="0"/>
          </a:p>
          <a:p>
            <a:endParaRPr lang="fi-FI" dirty="0"/>
          </a:p>
        </p:txBody>
      </p:sp>
    </p:spTree>
    <p:extLst>
      <p:ext uri="{BB962C8B-B14F-4D97-AF65-F5344CB8AC3E}">
        <p14:creationId xmlns:p14="http://schemas.microsoft.com/office/powerpoint/2010/main" val="272809277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Use of “other” or “unspecific” codes as main diagnosis</a:t>
            </a:r>
            <a:endParaRPr lang="fi-FI" b="1" dirty="0"/>
          </a:p>
        </p:txBody>
      </p:sp>
      <p:graphicFrame>
        <p:nvGraphicFramePr>
          <p:cNvPr id="4" name="Table 3"/>
          <p:cNvGraphicFramePr>
            <a:graphicFrameLocks noGrp="1"/>
          </p:cNvGraphicFramePr>
          <p:nvPr>
            <p:extLst>
              <p:ext uri="{D42A27DB-BD31-4B8C-83A1-F6EECF244321}">
                <p14:modId xmlns:p14="http://schemas.microsoft.com/office/powerpoint/2010/main" val="2748528394"/>
              </p:ext>
            </p:extLst>
          </p:nvPr>
        </p:nvGraphicFramePr>
        <p:xfrm>
          <a:off x="838200" y="1977311"/>
          <a:ext cx="10515600" cy="4876800"/>
        </p:xfrm>
        <a:graphic>
          <a:graphicData uri="http://schemas.openxmlformats.org/drawingml/2006/table">
            <a:tbl>
              <a:tblPr firstRow="1" firstCol="1" bandRow="1">
                <a:tableStyleId>{5C22544A-7EE6-4342-B048-85BDC9FD1C3A}</a:tableStyleId>
              </a:tblPr>
              <a:tblGrid>
                <a:gridCol w="6065398">
                  <a:extLst>
                    <a:ext uri="{9D8B030D-6E8A-4147-A177-3AD203B41FA5}">
                      <a16:colId xmlns:a16="http://schemas.microsoft.com/office/drawing/2014/main" xmlns="" val="4228127960"/>
                    </a:ext>
                  </a:extLst>
                </a:gridCol>
                <a:gridCol w="1026323">
                  <a:extLst>
                    <a:ext uri="{9D8B030D-6E8A-4147-A177-3AD203B41FA5}">
                      <a16:colId xmlns:a16="http://schemas.microsoft.com/office/drawing/2014/main" xmlns="" val="671491428"/>
                    </a:ext>
                  </a:extLst>
                </a:gridCol>
                <a:gridCol w="1741383">
                  <a:extLst>
                    <a:ext uri="{9D8B030D-6E8A-4147-A177-3AD203B41FA5}">
                      <a16:colId xmlns:a16="http://schemas.microsoft.com/office/drawing/2014/main" xmlns="" val="72236694"/>
                    </a:ext>
                  </a:extLst>
                </a:gridCol>
                <a:gridCol w="1682496">
                  <a:extLst>
                    <a:ext uri="{9D8B030D-6E8A-4147-A177-3AD203B41FA5}">
                      <a16:colId xmlns:a16="http://schemas.microsoft.com/office/drawing/2014/main" xmlns="" val="2049871132"/>
                    </a:ext>
                  </a:extLst>
                </a:gridCol>
              </a:tblGrid>
              <a:tr h="182880">
                <a:tc>
                  <a:txBody>
                    <a:bodyPr/>
                    <a:lstStyle/>
                    <a:p>
                      <a:pPr>
                        <a:spcAft>
                          <a:spcPts val="0"/>
                        </a:spcAft>
                      </a:pPr>
                      <a:r>
                        <a:rPr lang="fi-FI" sz="1600">
                          <a:effectLst/>
                        </a:rPr>
                        <a:t>Hospital</a:t>
                      </a:r>
                      <a:endParaRPr lang="fi-FI" sz="16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600">
                          <a:effectLst/>
                        </a:rPr>
                        <a:t># of cases</a:t>
                      </a:r>
                      <a:endParaRPr lang="fi-FI" sz="16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en-US" sz="1600">
                          <a:effectLst/>
                        </a:rPr>
                        <a:t># of cases with unspecific codes</a:t>
                      </a:r>
                      <a:endParaRPr lang="fi-FI" sz="16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en-US" sz="1600">
                          <a:effectLst/>
                        </a:rPr>
                        <a:t>%of cases with unspecific codes</a:t>
                      </a:r>
                      <a:endParaRPr lang="fi-FI" sz="16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381013009"/>
                  </a:ext>
                </a:extLst>
              </a:tr>
              <a:tr h="182880">
                <a:tc>
                  <a:txBody>
                    <a:bodyPr/>
                    <a:lstStyle/>
                    <a:p>
                      <a:pPr>
                        <a:spcAft>
                          <a:spcPts val="0"/>
                        </a:spcAft>
                      </a:pPr>
                      <a:r>
                        <a:rPr lang="fi-FI" sz="1600">
                          <a:effectLst/>
                        </a:rPr>
                        <a:t>შპს ”სენაკის ბავშვთა საავადმყოფო”</a:t>
                      </a:r>
                      <a:endParaRPr lang="fi-FI" sz="16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600">
                          <a:effectLst/>
                        </a:rPr>
                        <a:t>106</a:t>
                      </a:r>
                      <a:endParaRPr lang="fi-FI" sz="16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600">
                          <a:effectLst/>
                        </a:rPr>
                        <a:t>106</a:t>
                      </a:r>
                      <a:endParaRPr lang="fi-FI" sz="16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600">
                          <a:effectLst/>
                        </a:rPr>
                        <a:t>100 %</a:t>
                      </a:r>
                      <a:endParaRPr lang="fi-FI" sz="16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2704437279"/>
                  </a:ext>
                </a:extLst>
              </a:tr>
              <a:tr h="182880">
                <a:tc>
                  <a:txBody>
                    <a:bodyPr/>
                    <a:lstStyle/>
                    <a:p>
                      <a:pPr>
                        <a:spcAft>
                          <a:spcPts val="0"/>
                        </a:spcAft>
                      </a:pPr>
                      <a:r>
                        <a:rPr lang="fi-FI" sz="1600">
                          <a:effectLst/>
                        </a:rPr>
                        <a:t>შპს ფარმაცია-ვანი</a:t>
                      </a:r>
                      <a:endParaRPr lang="fi-FI" sz="16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600">
                          <a:effectLst/>
                        </a:rPr>
                        <a:t>24</a:t>
                      </a:r>
                      <a:endParaRPr lang="fi-FI" sz="16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600">
                          <a:effectLst/>
                        </a:rPr>
                        <a:t>24</a:t>
                      </a:r>
                      <a:endParaRPr lang="fi-FI" sz="16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600">
                          <a:effectLst/>
                        </a:rPr>
                        <a:t>100 %</a:t>
                      </a:r>
                      <a:endParaRPr lang="fi-FI" sz="16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825291416"/>
                  </a:ext>
                </a:extLst>
              </a:tr>
              <a:tr h="182880">
                <a:tc>
                  <a:txBody>
                    <a:bodyPr/>
                    <a:lstStyle/>
                    <a:p>
                      <a:pPr>
                        <a:spcAft>
                          <a:spcPts val="0"/>
                        </a:spcAft>
                      </a:pPr>
                      <a:r>
                        <a:rPr lang="fi-FI" sz="1600">
                          <a:effectLst/>
                        </a:rPr>
                        <a:t>შპს "მარტვილის სამედიცინო ცენტრი-მკურნალი"</a:t>
                      </a:r>
                      <a:endParaRPr lang="fi-FI" sz="16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600">
                          <a:effectLst/>
                        </a:rPr>
                        <a:t>22</a:t>
                      </a:r>
                      <a:endParaRPr lang="fi-FI" sz="16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600">
                          <a:effectLst/>
                        </a:rPr>
                        <a:t>22</a:t>
                      </a:r>
                      <a:endParaRPr lang="fi-FI" sz="16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600">
                          <a:effectLst/>
                        </a:rPr>
                        <a:t>100 %</a:t>
                      </a:r>
                      <a:endParaRPr lang="fi-FI" sz="16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2514257573"/>
                  </a:ext>
                </a:extLst>
              </a:tr>
              <a:tr h="182880">
                <a:tc>
                  <a:txBody>
                    <a:bodyPr/>
                    <a:lstStyle/>
                    <a:p>
                      <a:pPr>
                        <a:spcAft>
                          <a:spcPts val="0"/>
                        </a:spcAft>
                      </a:pPr>
                      <a:r>
                        <a:rPr lang="fi-FI" sz="1600">
                          <a:effectLst/>
                        </a:rPr>
                        <a:t>შპს "ქუთაისის რეგიონალური სისხლის ბანკი"</a:t>
                      </a:r>
                      <a:endParaRPr lang="fi-FI" sz="16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600">
                          <a:effectLst/>
                        </a:rPr>
                        <a:t>2</a:t>
                      </a:r>
                      <a:endParaRPr lang="fi-FI" sz="16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600">
                          <a:effectLst/>
                        </a:rPr>
                        <a:t>2</a:t>
                      </a:r>
                      <a:endParaRPr lang="fi-FI" sz="16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600">
                          <a:effectLst/>
                        </a:rPr>
                        <a:t>100 %</a:t>
                      </a:r>
                      <a:endParaRPr lang="fi-FI" sz="16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8406746"/>
                  </a:ext>
                </a:extLst>
              </a:tr>
              <a:tr h="182880">
                <a:tc>
                  <a:txBody>
                    <a:bodyPr/>
                    <a:lstStyle/>
                    <a:p>
                      <a:pPr>
                        <a:spcAft>
                          <a:spcPts val="0"/>
                        </a:spcAft>
                      </a:pPr>
                      <a:r>
                        <a:rPr lang="fi-FI" sz="1600">
                          <a:effectLst/>
                        </a:rPr>
                        <a:t>შპს,,რეფერალური დახმარების ცენტრი"</a:t>
                      </a:r>
                      <a:endParaRPr lang="fi-FI" sz="16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600">
                          <a:effectLst/>
                        </a:rPr>
                        <a:t>2</a:t>
                      </a:r>
                      <a:endParaRPr lang="fi-FI" sz="16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600">
                          <a:effectLst/>
                        </a:rPr>
                        <a:t>2</a:t>
                      </a:r>
                      <a:endParaRPr lang="fi-FI" sz="16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600">
                          <a:effectLst/>
                        </a:rPr>
                        <a:t>100 %</a:t>
                      </a:r>
                      <a:endParaRPr lang="fi-FI" sz="16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2383929110"/>
                  </a:ext>
                </a:extLst>
              </a:tr>
              <a:tr h="182880">
                <a:tc>
                  <a:txBody>
                    <a:bodyPr/>
                    <a:lstStyle/>
                    <a:p>
                      <a:pPr>
                        <a:spcAft>
                          <a:spcPts val="0"/>
                        </a:spcAft>
                      </a:pPr>
                      <a:r>
                        <a:rPr lang="fi-FI" sz="1600">
                          <a:effectLst/>
                        </a:rPr>
                        <a:t>შპს თბილისის N4 საოჯახო მედიცინის ცენტრი</a:t>
                      </a:r>
                      <a:endParaRPr lang="fi-FI" sz="16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600">
                          <a:effectLst/>
                        </a:rPr>
                        <a:t>1</a:t>
                      </a:r>
                      <a:endParaRPr lang="fi-FI" sz="16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600">
                          <a:effectLst/>
                        </a:rPr>
                        <a:t>1</a:t>
                      </a:r>
                      <a:endParaRPr lang="fi-FI" sz="16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600">
                          <a:effectLst/>
                        </a:rPr>
                        <a:t>100 %</a:t>
                      </a:r>
                      <a:endParaRPr lang="fi-FI" sz="16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2144901974"/>
                  </a:ext>
                </a:extLst>
              </a:tr>
              <a:tr h="182880">
                <a:tc>
                  <a:txBody>
                    <a:bodyPr/>
                    <a:lstStyle/>
                    <a:p>
                      <a:pPr>
                        <a:spcAft>
                          <a:spcPts val="0"/>
                        </a:spcAft>
                      </a:pPr>
                      <a:r>
                        <a:rPr lang="fi-FI" sz="1600">
                          <a:effectLst/>
                        </a:rPr>
                        <a:t>შპს "კადუცეი" პედიატრიული კლინიკა.</a:t>
                      </a:r>
                      <a:endParaRPr lang="fi-FI" sz="16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600">
                          <a:effectLst/>
                        </a:rPr>
                        <a:t>96</a:t>
                      </a:r>
                      <a:endParaRPr lang="fi-FI" sz="16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600">
                          <a:effectLst/>
                        </a:rPr>
                        <a:t>95</a:t>
                      </a:r>
                      <a:endParaRPr lang="fi-FI" sz="16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600">
                          <a:effectLst/>
                        </a:rPr>
                        <a:t>99 %</a:t>
                      </a:r>
                      <a:endParaRPr lang="fi-FI" sz="16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3754800506"/>
                  </a:ext>
                </a:extLst>
              </a:tr>
              <a:tr h="182880">
                <a:tc>
                  <a:txBody>
                    <a:bodyPr/>
                    <a:lstStyle/>
                    <a:p>
                      <a:pPr>
                        <a:spcAft>
                          <a:spcPts val="0"/>
                        </a:spcAft>
                      </a:pPr>
                      <a:r>
                        <a:rPr lang="fi-FI" sz="1600">
                          <a:effectLst/>
                        </a:rPr>
                        <a:t>სს "რუსთავის ბავშვთა საავადმყოფო"</a:t>
                      </a:r>
                      <a:endParaRPr lang="fi-FI" sz="16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600">
                          <a:effectLst/>
                        </a:rPr>
                        <a:t>155</a:t>
                      </a:r>
                      <a:endParaRPr lang="fi-FI" sz="16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600">
                          <a:effectLst/>
                        </a:rPr>
                        <a:t>153</a:t>
                      </a:r>
                      <a:endParaRPr lang="fi-FI" sz="16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600">
                          <a:effectLst/>
                        </a:rPr>
                        <a:t>99 %</a:t>
                      </a:r>
                      <a:endParaRPr lang="fi-FI" sz="16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524022445"/>
                  </a:ext>
                </a:extLst>
              </a:tr>
              <a:tr h="182880">
                <a:tc>
                  <a:txBody>
                    <a:bodyPr/>
                    <a:lstStyle/>
                    <a:p>
                      <a:pPr>
                        <a:spcAft>
                          <a:spcPts val="0"/>
                        </a:spcAft>
                      </a:pPr>
                      <a:r>
                        <a:rPr lang="fi-FI" sz="1600">
                          <a:effectLst/>
                        </a:rPr>
                        <a:t>შ.პ.ს. ,,მარნეულის პედიატრიული კლინიკა"</a:t>
                      </a:r>
                      <a:endParaRPr lang="fi-FI" sz="16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600">
                          <a:effectLst/>
                        </a:rPr>
                        <a:t>378</a:t>
                      </a:r>
                      <a:endParaRPr lang="fi-FI" sz="16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600">
                          <a:effectLst/>
                        </a:rPr>
                        <a:t>354</a:t>
                      </a:r>
                      <a:endParaRPr lang="fi-FI" sz="16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600">
                          <a:effectLst/>
                        </a:rPr>
                        <a:t>94 %</a:t>
                      </a:r>
                      <a:endParaRPr lang="fi-FI" sz="16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2585615703"/>
                  </a:ext>
                </a:extLst>
              </a:tr>
              <a:tr h="182880">
                <a:tc>
                  <a:txBody>
                    <a:bodyPr/>
                    <a:lstStyle/>
                    <a:p>
                      <a:pPr>
                        <a:spcAft>
                          <a:spcPts val="0"/>
                        </a:spcAft>
                      </a:pPr>
                      <a:r>
                        <a:rPr lang="fi-FI" sz="1600">
                          <a:effectLst/>
                        </a:rPr>
                        <a:t>შპს "გლობალმედ"</a:t>
                      </a:r>
                      <a:endParaRPr lang="fi-FI" sz="16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600">
                          <a:effectLst/>
                        </a:rPr>
                        <a:t>357</a:t>
                      </a:r>
                      <a:endParaRPr lang="fi-FI" sz="16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600">
                          <a:effectLst/>
                        </a:rPr>
                        <a:t>320</a:t>
                      </a:r>
                      <a:endParaRPr lang="fi-FI" sz="16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600">
                          <a:effectLst/>
                        </a:rPr>
                        <a:t>90 %</a:t>
                      </a:r>
                      <a:endParaRPr lang="fi-FI" sz="16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1594699660"/>
                  </a:ext>
                </a:extLst>
              </a:tr>
              <a:tr h="182880">
                <a:tc>
                  <a:txBody>
                    <a:bodyPr/>
                    <a:lstStyle/>
                    <a:p>
                      <a:pPr>
                        <a:spcAft>
                          <a:spcPts val="0"/>
                        </a:spcAft>
                      </a:pPr>
                      <a:r>
                        <a:rPr lang="fi-FI" sz="1600">
                          <a:effectLst/>
                        </a:rPr>
                        <a:t>შპს აილაინი</a:t>
                      </a:r>
                      <a:endParaRPr lang="fi-FI" sz="16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600">
                          <a:effectLst/>
                        </a:rPr>
                        <a:t>56</a:t>
                      </a:r>
                      <a:endParaRPr lang="fi-FI" sz="16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600">
                          <a:effectLst/>
                        </a:rPr>
                        <a:t>50</a:t>
                      </a:r>
                      <a:endParaRPr lang="fi-FI" sz="16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600">
                          <a:effectLst/>
                        </a:rPr>
                        <a:t>89 %</a:t>
                      </a:r>
                      <a:endParaRPr lang="fi-FI" sz="16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733788735"/>
                  </a:ext>
                </a:extLst>
              </a:tr>
              <a:tr h="182880">
                <a:tc>
                  <a:txBody>
                    <a:bodyPr/>
                    <a:lstStyle/>
                    <a:p>
                      <a:pPr>
                        <a:spcAft>
                          <a:spcPts val="0"/>
                        </a:spcAft>
                      </a:pPr>
                      <a:r>
                        <a:rPr lang="fi-FI" sz="1600">
                          <a:effectLst/>
                        </a:rPr>
                        <a:t>შპს ჯანმრთელობა</a:t>
                      </a:r>
                      <a:endParaRPr lang="fi-FI" sz="16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600">
                          <a:effectLst/>
                        </a:rPr>
                        <a:t>18</a:t>
                      </a:r>
                      <a:endParaRPr lang="fi-FI" sz="16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600">
                          <a:effectLst/>
                        </a:rPr>
                        <a:t>16</a:t>
                      </a:r>
                      <a:endParaRPr lang="fi-FI" sz="16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600">
                          <a:effectLst/>
                        </a:rPr>
                        <a:t>89 %</a:t>
                      </a:r>
                      <a:endParaRPr lang="fi-FI" sz="16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1255417227"/>
                  </a:ext>
                </a:extLst>
              </a:tr>
              <a:tr h="182880">
                <a:tc>
                  <a:txBody>
                    <a:bodyPr/>
                    <a:lstStyle/>
                    <a:p>
                      <a:pPr>
                        <a:spcAft>
                          <a:spcPts val="0"/>
                        </a:spcAft>
                      </a:pPr>
                      <a:r>
                        <a:rPr lang="fi-FI" sz="1600">
                          <a:effectLst/>
                        </a:rPr>
                        <a:t>შპს ფოთის პირველი პოლიკლინიკა</a:t>
                      </a:r>
                      <a:endParaRPr lang="fi-FI" sz="16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600">
                          <a:effectLst/>
                        </a:rPr>
                        <a:t>8</a:t>
                      </a:r>
                      <a:endParaRPr lang="fi-FI" sz="16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600">
                          <a:effectLst/>
                        </a:rPr>
                        <a:t>7</a:t>
                      </a:r>
                      <a:endParaRPr lang="fi-FI" sz="16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600">
                          <a:effectLst/>
                        </a:rPr>
                        <a:t>88 %</a:t>
                      </a:r>
                      <a:endParaRPr lang="fi-FI" sz="16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2988093827"/>
                  </a:ext>
                </a:extLst>
              </a:tr>
              <a:tr h="182880">
                <a:tc>
                  <a:txBody>
                    <a:bodyPr/>
                    <a:lstStyle/>
                    <a:p>
                      <a:pPr>
                        <a:spcAft>
                          <a:spcPts val="0"/>
                        </a:spcAft>
                      </a:pPr>
                      <a:r>
                        <a:rPr lang="fi-FI" sz="1600">
                          <a:effectLst/>
                        </a:rPr>
                        <a:t>შპს საოჯახო მედიცინის ეროვნული სასწავლო ცენტრი</a:t>
                      </a:r>
                      <a:endParaRPr lang="fi-FI" sz="16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600">
                          <a:effectLst/>
                        </a:rPr>
                        <a:t>28</a:t>
                      </a:r>
                      <a:endParaRPr lang="fi-FI" sz="16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600">
                          <a:effectLst/>
                        </a:rPr>
                        <a:t>24</a:t>
                      </a:r>
                      <a:endParaRPr lang="fi-FI" sz="16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600">
                          <a:effectLst/>
                        </a:rPr>
                        <a:t>86 %</a:t>
                      </a:r>
                      <a:endParaRPr lang="fi-FI" sz="16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3799681861"/>
                  </a:ext>
                </a:extLst>
              </a:tr>
              <a:tr h="182880">
                <a:tc>
                  <a:txBody>
                    <a:bodyPr/>
                    <a:lstStyle/>
                    <a:p>
                      <a:pPr>
                        <a:spcAft>
                          <a:spcPts val="0"/>
                        </a:spcAft>
                      </a:pPr>
                      <a:r>
                        <a:rPr lang="fi-FI" sz="1600">
                          <a:effectLst/>
                        </a:rPr>
                        <a:t>შპს "ანგიოლოგია-ანგიოქირურგიის აკადემიური კლინიკა"</a:t>
                      </a:r>
                      <a:endParaRPr lang="fi-FI" sz="16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600">
                          <a:effectLst/>
                        </a:rPr>
                        <a:t>11</a:t>
                      </a:r>
                      <a:endParaRPr lang="fi-FI" sz="16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600">
                          <a:effectLst/>
                        </a:rPr>
                        <a:t>9</a:t>
                      </a:r>
                      <a:endParaRPr lang="fi-FI" sz="16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600">
                          <a:effectLst/>
                        </a:rPr>
                        <a:t>82 %</a:t>
                      </a:r>
                      <a:endParaRPr lang="fi-FI" sz="16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644209242"/>
                  </a:ext>
                </a:extLst>
              </a:tr>
              <a:tr h="182880">
                <a:tc>
                  <a:txBody>
                    <a:bodyPr/>
                    <a:lstStyle/>
                    <a:p>
                      <a:pPr>
                        <a:spcAft>
                          <a:spcPts val="0"/>
                        </a:spcAft>
                      </a:pPr>
                      <a:r>
                        <a:rPr lang="fi-FI" sz="1600">
                          <a:effectLst/>
                        </a:rPr>
                        <a:t>ს.ს. "ნ. მიქაიას სახ. ჩხოროწყუს სამშობიარო სახლი"</a:t>
                      </a:r>
                      <a:endParaRPr lang="fi-FI" sz="16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600">
                          <a:effectLst/>
                        </a:rPr>
                        <a:t>27</a:t>
                      </a:r>
                      <a:endParaRPr lang="fi-FI" sz="16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600">
                          <a:effectLst/>
                        </a:rPr>
                        <a:t>22</a:t>
                      </a:r>
                      <a:endParaRPr lang="fi-FI" sz="16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600">
                          <a:effectLst/>
                        </a:rPr>
                        <a:t>81 %</a:t>
                      </a:r>
                      <a:endParaRPr lang="fi-FI" sz="16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478488144"/>
                  </a:ext>
                </a:extLst>
              </a:tr>
              <a:tr h="182880">
                <a:tc>
                  <a:txBody>
                    <a:bodyPr/>
                    <a:lstStyle/>
                    <a:p>
                      <a:pPr>
                        <a:spcAft>
                          <a:spcPts val="0"/>
                        </a:spcAft>
                      </a:pPr>
                      <a:r>
                        <a:rPr lang="fi-FI" sz="1600">
                          <a:effectLst/>
                        </a:rPr>
                        <a:t>შპს "თბილისის პედიატრიული პრივატ კლინიკა"</a:t>
                      </a:r>
                      <a:endParaRPr lang="fi-FI" sz="16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600">
                          <a:effectLst/>
                        </a:rPr>
                        <a:t>736</a:t>
                      </a:r>
                      <a:endParaRPr lang="fi-FI" sz="16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600">
                          <a:effectLst/>
                        </a:rPr>
                        <a:t>588</a:t>
                      </a:r>
                      <a:endParaRPr lang="fi-FI" sz="16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600" dirty="0">
                          <a:effectLst/>
                        </a:rPr>
                        <a:t>80 %</a:t>
                      </a:r>
                      <a:endParaRPr lang="fi-FI" sz="1600" dirty="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4263172227"/>
                  </a:ext>
                </a:extLst>
              </a:tr>
            </a:tbl>
          </a:graphicData>
        </a:graphic>
      </p:graphicFrame>
      <p:sp>
        <p:nvSpPr>
          <p:cNvPr id="5" name="Rectangle 4"/>
          <p:cNvSpPr/>
          <p:nvPr/>
        </p:nvSpPr>
        <p:spPr>
          <a:xfrm>
            <a:off x="951781" y="1607979"/>
            <a:ext cx="10402019" cy="369332"/>
          </a:xfrm>
          <a:prstGeom prst="rect">
            <a:avLst/>
          </a:prstGeom>
        </p:spPr>
        <p:txBody>
          <a:bodyPr wrap="square">
            <a:spAutoFit/>
          </a:bodyPr>
          <a:lstStyle/>
          <a:p>
            <a:r>
              <a:rPr lang="en-US" dirty="0">
                <a:latin typeface="Times New Roman" panose="02020603050405020304" pitchFamily="18" charset="0"/>
                <a:ea typeface="Calibri" panose="020F0502020204030204" pitchFamily="34" charset="0"/>
              </a:rPr>
              <a:t>The providers with more than 80% of cases coded the “other” or “unspecified” code as main diagnosis </a:t>
            </a:r>
            <a:endParaRPr lang="fi-FI" dirty="0"/>
          </a:p>
        </p:txBody>
      </p:sp>
    </p:spTree>
    <p:extLst>
      <p:ext uri="{BB962C8B-B14F-4D97-AF65-F5344CB8AC3E}">
        <p14:creationId xmlns:p14="http://schemas.microsoft.com/office/powerpoint/2010/main" val="166480229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Number of diagnosis codes per case</a:t>
            </a:r>
            <a:endParaRPr lang="fi-FI" b="1" dirty="0"/>
          </a:p>
        </p:txBody>
      </p:sp>
      <p:sp>
        <p:nvSpPr>
          <p:cNvPr id="3" name="Content Placeholder 2"/>
          <p:cNvSpPr>
            <a:spLocks noGrp="1"/>
          </p:cNvSpPr>
          <p:nvPr>
            <p:ph idx="1"/>
          </p:nvPr>
        </p:nvSpPr>
        <p:spPr/>
        <p:txBody>
          <a:bodyPr/>
          <a:lstStyle/>
          <a:p>
            <a:r>
              <a:rPr lang="fi-FI" sz="3200" dirty="0" smtClean="0"/>
              <a:t>It </a:t>
            </a:r>
            <a:r>
              <a:rPr lang="fi-FI" sz="3200" dirty="0" err="1" smtClean="0"/>
              <a:t>shows</a:t>
            </a:r>
            <a:r>
              <a:rPr lang="fi-FI" sz="3200" dirty="0" smtClean="0"/>
              <a:t> </a:t>
            </a:r>
            <a:r>
              <a:rPr lang="en-US" sz="3200" dirty="0" smtClean="0"/>
              <a:t>the </a:t>
            </a:r>
            <a:r>
              <a:rPr lang="en-US" sz="3200" dirty="0"/>
              <a:t>severity of patients but also the coding quality (up-coding/down-coding</a:t>
            </a:r>
            <a:r>
              <a:rPr lang="en-US" sz="3200" dirty="0" smtClean="0"/>
              <a:t>)</a:t>
            </a:r>
          </a:p>
          <a:p>
            <a:r>
              <a:rPr lang="en-US" sz="3200" dirty="0"/>
              <a:t>The number of diagnosis codes </a:t>
            </a:r>
            <a:r>
              <a:rPr lang="en-US" sz="3200" i="1" dirty="0"/>
              <a:t>per</a:t>
            </a:r>
            <a:r>
              <a:rPr lang="en-US" sz="3200" dirty="0"/>
              <a:t> case varies between 1 and 7 and amounts to 1,1 on </a:t>
            </a:r>
            <a:r>
              <a:rPr lang="en-US" sz="3200" dirty="0" smtClean="0"/>
              <a:t>average, .i.e.</a:t>
            </a:r>
          </a:p>
          <a:p>
            <a:pPr lvl="1"/>
            <a:r>
              <a:rPr lang="en-US" dirty="0"/>
              <a:t>only 10% of all cases have secondary diagnosis codes</a:t>
            </a:r>
            <a:r>
              <a:rPr lang="en-US" dirty="0" smtClean="0"/>
              <a:t> </a:t>
            </a:r>
          </a:p>
          <a:p>
            <a:endParaRPr lang="fi-FI" dirty="0"/>
          </a:p>
        </p:txBody>
      </p:sp>
    </p:spTree>
    <p:extLst>
      <p:ext uri="{BB962C8B-B14F-4D97-AF65-F5344CB8AC3E}">
        <p14:creationId xmlns:p14="http://schemas.microsoft.com/office/powerpoint/2010/main" val="398357177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ICD-10 codes per case, top 20 providers</a:t>
            </a:r>
            <a:endParaRPr lang="fi-FI" b="1" dirty="0"/>
          </a:p>
        </p:txBody>
      </p:sp>
      <p:graphicFrame>
        <p:nvGraphicFramePr>
          <p:cNvPr id="8" name="Table 7"/>
          <p:cNvGraphicFramePr>
            <a:graphicFrameLocks noGrp="1"/>
          </p:cNvGraphicFramePr>
          <p:nvPr>
            <p:extLst>
              <p:ext uri="{D42A27DB-BD31-4B8C-83A1-F6EECF244321}">
                <p14:modId xmlns:p14="http://schemas.microsoft.com/office/powerpoint/2010/main" val="2537449257"/>
              </p:ext>
            </p:extLst>
          </p:nvPr>
        </p:nvGraphicFramePr>
        <p:xfrm>
          <a:off x="562155" y="1440526"/>
          <a:ext cx="10678064" cy="5286672"/>
        </p:xfrm>
        <a:graphic>
          <a:graphicData uri="http://schemas.openxmlformats.org/drawingml/2006/table">
            <a:tbl>
              <a:tblPr firstRow="1" firstCol="1" bandRow="1">
                <a:tableStyleId>{5C22544A-7EE6-4342-B048-85BDC9FD1C3A}</a:tableStyleId>
              </a:tblPr>
              <a:tblGrid>
                <a:gridCol w="9565256">
                  <a:extLst>
                    <a:ext uri="{9D8B030D-6E8A-4147-A177-3AD203B41FA5}">
                      <a16:colId xmlns:a16="http://schemas.microsoft.com/office/drawing/2014/main" xmlns="" val="181080301"/>
                    </a:ext>
                  </a:extLst>
                </a:gridCol>
                <a:gridCol w="1112808">
                  <a:extLst>
                    <a:ext uri="{9D8B030D-6E8A-4147-A177-3AD203B41FA5}">
                      <a16:colId xmlns:a16="http://schemas.microsoft.com/office/drawing/2014/main" xmlns="" val="1174057708"/>
                    </a:ext>
                  </a:extLst>
                </a:gridCol>
              </a:tblGrid>
              <a:tr h="233328">
                <a:tc>
                  <a:txBody>
                    <a:bodyPr/>
                    <a:lstStyle/>
                    <a:p>
                      <a:pPr>
                        <a:spcAft>
                          <a:spcPts val="0"/>
                        </a:spcAft>
                      </a:pPr>
                      <a:r>
                        <a:rPr lang="en-US" sz="1400">
                          <a:effectLst/>
                        </a:rPr>
                        <a:t>Hospital</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en-US" sz="1400">
                          <a:effectLst/>
                        </a:rPr>
                        <a:t>ICD10 codes per case</a:t>
                      </a:r>
                      <a:endParaRPr lang="fi-FI" sz="14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1297718374"/>
                  </a:ext>
                </a:extLst>
              </a:tr>
              <a:tr h="233328">
                <a:tc>
                  <a:txBody>
                    <a:bodyPr/>
                    <a:lstStyle/>
                    <a:p>
                      <a:pPr>
                        <a:spcAft>
                          <a:spcPts val="0"/>
                        </a:spcAft>
                      </a:pPr>
                      <a:r>
                        <a:rPr lang="fi-FI" sz="1400">
                          <a:effectLst/>
                        </a:rPr>
                        <a:t>შპს</a:t>
                      </a:r>
                      <a:r>
                        <a:rPr lang="en-US" sz="1400">
                          <a:effectLst/>
                        </a:rPr>
                        <a:t> ,,</a:t>
                      </a:r>
                      <a:r>
                        <a:rPr lang="fi-FI" sz="1400">
                          <a:effectLst/>
                        </a:rPr>
                        <a:t>გერმანული კლინიკა</a:t>
                      </a:r>
                      <a:r>
                        <a:rPr lang="en-US" sz="1400">
                          <a:effectLst/>
                        </a:rPr>
                        <a:t>"</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en-US" sz="1400">
                          <a:effectLst/>
                        </a:rPr>
                        <a:t>2,0</a:t>
                      </a:r>
                      <a:endParaRPr lang="fi-FI" sz="14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4288388426"/>
                  </a:ext>
                </a:extLst>
              </a:tr>
              <a:tr h="233328">
                <a:tc>
                  <a:txBody>
                    <a:bodyPr/>
                    <a:lstStyle/>
                    <a:p>
                      <a:pPr>
                        <a:spcAft>
                          <a:spcPts val="0"/>
                        </a:spcAft>
                      </a:pPr>
                      <a:r>
                        <a:rPr lang="fi-FI" sz="1400">
                          <a:effectLst/>
                        </a:rPr>
                        <a:t>შპს</a:t>
                      </a:r>
                      <a:r>
                        <a:rPr lang="en-US" sz="1400">
                          <a:effectLst/>
                        </a:rPr>
                        <a:t> ,,</a:t>
                      </a:r>
                      <a:r>
                        <a:rPr lang="fi-FI" sz="1400">
                          <a:effectLst/>
                        </a:rPr>
                        <a:t>ენენსი</a:t>
                      </a:r>
                      <a:r>
                        <a:rPr lang="en-US" sz="1400">
                          <a:effectLst/>
                        </a:rPr>
                        <a:t>"</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en-US" sz="1400">
                          <a:effectLst/>
                        </a:rPr>
                        <a:t>2,0</a:t>
                      </a:r>
                      <a:endParaRPr lang="fi-FI" sz="14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1403587641"/>
                  </a:ext>
                </a:extLst>
              </a:tr>
              <a:tr h="233328">
                <a:tc>
                  <a:txBody>
                    <a:bodyPr/>
                    <a:lstStyle/>
                    <a:p>
                      <a:pPr>
                        <a:spcAft>
                          <a:spcPts val="0"/>
                        </a:spcAft>
                      </a:pPr>
                      <a:r>
                        <a:rPr lang="fi-FI" sz="1400">
                          <a:effectLst/>
                        </a:rPr>
                        <a:t>შპს თბილისის გულის ცენტრი</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400">
                          <a:effectLst/>
                        </a:rPr>
                        <a:t>1,8</a:t>
                      </a:r>
                      <a:endParaRPr lang="fi-FI" sz="14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2848613929"/>
                  </a:ext>
                </a:extLst>
              </a:tr>
              <a:tr h="233328">
                <a:tc>
                  <a:txBody>
                    <a:bodyPr/>
                    <a:lstStyle/>
                    <a:p>
                      <a:pPr>
                        <a:spcAft>
                          <a:spcPts val="0"/>
                        </a:spcAft>
                      </a:pPr>
                      <a:r>
                        <a:rPr lang="fi-FI" sz="1400">
                          <a:effectLst/>
                        </a:rPr>
                        <a:t>შპს "თვალის კლინიკა ოკულუსმედი".</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400">
                          <a:effectLst/>
                        </a:rPr>
                        <a:t>1,8</a:t>
                      </a:r>
                      <a:endParaRPr lang="fi-FI" sz="14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2374265519"/>
                  </a:ext>
                </a:extLst>
              </a:tr>
              <a:tr h="233328">
                <a:tc>
                  <a:txBody>
                    <a:bodyPr/>
                    <a:lstStyle/>
                    <a:p>
                      <a:pPr>
                        <a:spcAft>
                          <a:spcPts val="0"/>
                        </a:spcAft>
                      </a:pPr>
                      <a:r>
                        <a:rPr lang="fi-FI" sz="1400" dirty="0" err="1">
                          <a:effectLst/>
                        </a:rPr>
                        <a:t>შპს</a:t>
                      </a:r>
                      <a:r>
                        <a:rPr lang="fi-FI" sz="1400" dirty="0">
                          <a:effectLst/>
                        </a:rPr>
                        <a:t> "</a:t>
                      </a:r>
                      <a:r>
                        <a:rPr lang="fi-FI" sz="1400" dirty="0" err="1">
                          <a:effectLst/>
                        </a:rPr>
                        <a:t>სამკურნალო-სადიაგნოსტიკო</a:t>
                      </a:r>
                      <a:r>
                        <a:rPr lang="fi-FI" sz="1400" dirty="0">
                          <a:effectLst/>
                        </a:rPr>
                        <a:t> </a:t>
                      </a:r>
                      <a:r>
                        <a:rPr lang="fi-FI" sz="1400" dirty="0" err="1">
                          <a:effectLst/>
                        </a:rPr>
                        <a:t>ცენტრი</a:t>
                      </a:r>
                      <a:r>
                        <a:rPr lang="fi-FI" sz="1400" dirty="0">
                          <a:effectLst/>
                        </a:rPr>
                        <a:t> </a:t>
                      </a:r>
                      <a:r>
                        <a:rPr lang="fi-FI" sz="1400" dirty="0" err="1">
                          <a:effectLst/>
                        </a:rPr>
                        <a:t>სამგორი</a:t>
                      </a:r>
                      <a:r>
                        <a:rPr lang="fi-FI" sz="1400" dirty="0">
                          <a:effectLst/>
                        </a:rPr>
                        <a:t> </a:t>
                      </a:r>
                      <a:r>
                        <a:rPr lang="fi-FI" sz="1400" dirty="0" err="1">
                          <a:effectLst/>
                        </a:rPr>
                        <a:t>მედი</a:t>
                      </a:r>
                      <a:r>
                        <a:rPr lang="fi-FI" sz="1400" dirty="0">
                          <a:effectLst/>
                        </a:rPr>
                        <a:t>"</a:t>
                      </a:r>
                      <a:endParaRPr lang="fi-FI" sz="1400" dirty="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400">
                          <a:effectLst/>
                        </a:rPr>
                        <a:t>1,6</a:t>
                      </a:r>
                      <a:endParaRPr lang="fi-FI" sz="14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2890634977"/>
                  </a:ext>
                </a:extLst>
              </a:tr>
              <a:tr h="233328">
                <a:tc>
                  <a:txBody>
                    <a:bodyPr/>
                    <a:lstStyle/>
                    <a:p>
                      <a:pPr>
                        <a:spcAft>
                          <a:spcPts val="0"/>
                        </a:spcAft>
                      </a:pPr>
                      <a:r>
                        <a:rPr lang="fi-FI" sz="1400">
                          <a:effectLst/>
                        </a:rPr>
                        <a:t>ა(ა)იპ "ჯო ენის სახელობის სამედიცინო ცენტრი"</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400">
                          <a:effectLst/>
                        </a:rPr>
                        <a:t>1,5</a:t>
                      </a:r>
                      <a:endParaRPr lang="fi-FI" sz="14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502677248"/>
                  </a:ext>
                </a:extLst>
              </a:tr>
              <a:tr h="233328">
                <a:tc>
                  <a:txBody>
                    <a:bodyPr/>
                    <a:lstStyle/>
                    <a:p>
                      <a:pPr>
                        <a:spcAft>
                          <a:spcPts val="0"/>
                        </a:spcAft>
                      </a:pPr>
                      <a:r>
                        <a:rPr lang="fi-FI" sz="1400">
                          <a:effectLst/>
                        </a:rPr>
                        <a:t>შპს მალხაზ კაციაშვილის მრავალპროფილური, გადაუდებელი დახმარების ცენტრი</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400">
                          <a:effectLst/>
                        </a:rPr>
                        <a:t>1,5</a:t>
                      </a:r>
                      <a:endParaRPr lang="fi-FI" sz="14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1882001329"/>
                  </a:ext>
                </a:extLst>
              </a:tr>
              <a:tr h="233328">
                <a:tc>
                  <a:txBody>
                    <a:bodyPr/>
                    <a:lstStyle/>
                    <a:p>
                      <a:pPr>
                        <a:spcAft>
                          <a:spcPts val="0"/>
                        </a:spcAft>
                      </a:pPr>
                      <a:r>
                        <a:rPr lang="fi-FI" sz="1400">
                          <a:effectLst/>
                        </a:rPr>
                        <a:t>შპს გადაუდებელი ნევროლოგიის კლინიკა ნევროლოგი</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400">
                          <a:effectLst/>
                        </a:rPr>
                        <a:t>1,5</a:t>
                      </a:r>
                      <a:endParaRPr lang="fi-FI" sz="14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3308711989"/>
                  </a:ext>
                </a:extLst>
              </a:tr>
              <a:tr h="233328">
                <a:tc>
                  <a:txBody>
                    <a:bodyPr/>
                    <a:lstStyle/>
                    <a:p>
                      <a:pPr>
                        <a:spcAft>
                          <a:spcPts val="0"/>
                        </a:spcAft>
                      </a:pPr>
                      <a:r>
                        <a:rPr lang="fi-FI" sz="1400">
                          <a:effectLst/>
                        </a:rPr>
                        <a:t>შპს წინამძღვრიშვილის სახელობის კარდიოლოგიის ცენტრი (გერმანულ-ქართული კლინიკა)</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400">
                          <a:effectLst/>
                        </a:rPr>
                        <a:t>1,5</a:t>
                      </a:r>
                      <a:endParaRPr lang="fi-FI" sz="14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4245532470"/>
                  </a:ext>
                </a:extLst>
              </a:tr>
              <a:tr h="233328">
                <a:tc>
                  <a:txBody>
                    <a:bodyPr/>
                    <a:lstStyle/>
                    <a:p>
                      <a:pPr>
                        <a:spcAft>
                          <a:spcPts val="0"/>
                        </a:spcAft>
                      </a:pPr>
                      <a:r>
                        <a:rPr lang="fi-FI" sz="1400">
                          <a:effectLst/>
                        </a:rPr>
                        <a:t>შპს წმინდა მიქაელ მთავარანგელოზის სახელობის მრავალპროფილიანი კლინიკური საავადმყოფო</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400">
                          <a:effectLst/>
                        </a:rPr>
                        <a:t>1,5</a:t>
                      </a:r>
                      <a:endParaRPr lang="fi-FI" sz="14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1262806159"/>
                  </a:ext>
                </a:extLst>
              </a:tr>
              <a:tr h="233328">
                <a:tc>
                  <a:txBody>
                    <a:bodyPr/>
                    <a:lstStyle/>
                    <a:p>
                      <a:pPr>
                        <a:spcAft>
                          <a:spcPts val="0"/>
                        </a:spcAft>
                      </a:pPr>
                      <a:r>
                        <a:rPr lang="fi-FI" sz="1400" dirty="0" err="1">
                          <a:effectLst/>
                        </a:rPr>
                        <a:t>ს.ს</a:t>
                      </a:r>
                      <a:r>
                        <a:rPr lang="fi-FI" sz="1400" dirty="0">
                          <a:effectLst/>
                        </a:rPr>
                        <a:t> </a:t>
                      </a:r>
                      <a:r>
                        <a:rPr lang="fi-FI" sz="1400" dirty="0" err="1">
                          <a:effectLst/>
                        </a:rPr>
                        <a:t>სამედიცინო</a:t>
                      </a:r>
                      <a:r>
                        <a:rPr lang="fi-FI" sz="1400" dirty="0">
                          <a:effectLst/>
                        </a:rPr>
                        <a:t> </a:t>
                      </a:r>
                      <a:r>
                        <a:rPr lang="fi-FI" sz="1400" dirty="0" err="1">
                          <a:effectLst/>
                        </a:rPr>
                        <a:t>კორპორაცია</a:t>
                      </a:r>
                      <a:r>
                        <a:rPr lang="fi-FI" sz="1400" dirty="0">
                          <a:effectLst/>
                        </a:rPr>
                        <a:t> </a:t>
                      </a:r>
                      <a:r>
                        <a:rPr lang="fi-FI" sz="1400" dirty="0" err="1">
                          <a:effectLst/>
                        </a:rPr>
                        <a:t>ევექსი-ქუთაისის</a:t>
                      </a:r>
                      <a:r>
                        <a:rPr lang="fi-FI" sz="1400" dirty="0">
                          <a:effectLst/>
                        </a:rPr>
                        <a:t> </a:t>
                      </a:r>
                      <a:r>
                        <a:rPr lang="fi-FI" sz="1400" dirty="0" err="1">
                          <a:effectLst/>
                        </a:rPr>
                        <a:t>რეფერალური</a:t>
                      </a:r>
                      <a:r>
                        <a:rPr lang="fi-FI" sz="1400" dirty="0">
                          <a:effectLst/>
                        </a:rPr>
                        <a:t> </a:t>
                      </a:r>
                      <a:r>
                        <a:rPr lang="fi-FI" sz="1400" dirty="0" err="1">
                          <a:effectLst/>
                        </a:rPr>
                        <a:t>ჰოსპიტალი</a:t>
                      </a:r>
                      <a:endParaRPr lang="fi-FI" sz="1400" dirty="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400">
                          <a:effectLst/>
                        </a:rPr>
                        <a:t>1,5</a:t>
                      </a:r>
                      <a:endParaRPr lang="fi-FI" sz="14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3333213483"/>
                  </a:ext>
                </a:extLst>
              </a:tr>
              <a:tr h="233328">
                <a:tc>
                  <a:txBody>
                    <a:bodyPr/>
                    <a:lstStyle/>
                    <a:p>
                      <a:pPr>
                        <a:spcAft>
                          <a:spcPts val="0"/>
                        </a:spcAft>
                      </a:pPr>
                      <a:r>
                        <a:rPr lang="fi-FI" sz="1400">
                          <a:effectLst/>
                        </a:rPr>
                        <a:t>შპს ო.ჩხობაძის სახელობის ინვალიდთა და ხანდაზმულთა სამკურნალო-სარეაბილიტაციო კლინიკური ცენტრი</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400">
                          <a:effectLst/>
                        </a:rPr>
                        <a:t>1,4</a:t>
                      </a:r>
                      <a:endParaRPr lang="fi-FI" sz="14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1228411877"/>
                  </a:ext>
                </a:extLst>
              </a:tr>
              <a:tr h="233328">
                <a:tc>
                  <a:txBody>
                    <a:bodyPr/>
                    <a:lstStyle/>
                    <a:p>
                      <a:pPr>
                        <a:spcAft>
                          <a:spcPts val="0"/>
                        </a:spcAft>
                      </a:pPr>
                      <a:r>
                        <a:rPr lang="fi-FI" sz="1400">
                          <a:effectLst/>
                        </a:rPr>
                        <a:t>შპს ,,უნიქალმედი"</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400">
                          <a:effectLst/>
                        </a:rPr>
                        <a:t>1,4</a:t>
                      </a:r>
                      <a:endParaRPr lang="fi-FI" sz="14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3435715894"/>
                  </a:ext>
                </a:extLst>
              </a:tr>
              <a:tr h="233328">
                <a:tc>
                  <a:txBody>
                    <a:bodyPr/>
                    <a:lstStyle/>
                    <a:p>
                      <a:pPr>
                        <a:spcAft>
                          <a:spcPts val="0"/>
                        </a:spcAft>
                      </a:pPr>
                      <a:r>
                        <a:rPr lang="fi-FI" sz="1400">
                          <a:effectLst/>
                        </a:rPr>
                        <a:t>შპს დიაგნოსტიკური სერვისი</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400">
                          <a:effectLst/>
                        </a:rPr>
                        <a:t>1,4</a:t>
                      </a:r>
                      <a:endParaRPr lang="fi-FI" sz="14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3258212384"/>
                  </a:ext>
                </a:extLst>
              </a:tr>
              <a:tr h="233328">
                <a:tc>
                  <a:txBody>
                    <a:bodyPr/>
                    <a:lstStyle/>
                    <a:p>
                      <a:pPr>
                        <a:spcAft>
                          <a:spcPts val="0"/>
                        </a:spcAft>
                      </a:pPr>
                      <a:r>
                        <a:rPr lang="fi-FI" sz="1400">
                          <a:effectLst/>
                        </a:rPr>
                        <a:t>შპს პირველი კლინიკური შპს</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400">
                          <a:effectLst/>
                        </a:rPr>
                        <a:t>1,4</a:t>
                      </a:r>
                      <a:endParaRPr lang="fi-FI" sz="14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1780866683"/>
                  </a:ext>
                </a:extLst>
              </a:tr>
              <a:tr h="233328">
                <a:tc>
                  <a:txBody>
                    <a:bodyPr/>
                    <a:lstStyle/>
                    <a:p>
                      <a:pPr>
                        <a:spcAft>
                          <a:spcPts val="0"/>
                        </a:spcAft>
                      </a:pPr>
                      <a:r>
                        <a:rPr lang="fi-FI" sz="1400">
                          <a:effectLst/>
                        </a:rPr>
                        <a:t>შპს პირველი საავადმყოფო</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400">
                          <a:effectLst/>
                        </a:rPr>
                        <a:t>1,4</a:t>
                      </a:r>
                      <a:endParaRPr lang="fi-FI" sz="14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317259029"/>
                  </a:ext>
                </a:extLst>
              </a:tr>
              <a:tr h="233328">
                <a:tc>
                  <a:txBody>
                    <a:bodyPr/>
                    <a:lstStyle/>
                    <a:p>
                      <a:pPr>
                        <a:spcAft>
                          <a:spcPts val="0"/>
                        </a:spcAft>
                      </a:pPr>
                      <a:r>
                        <a:rPr lang="fi-FI" sz="1400">
                          <a:effectLst/>
                        </a:rPr>
                        <a:t>შ.პ.ს "ლანცეტი"</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400">
                          <a:effectLst/>
                        </a:rPr>
                        <a:t>1,4</a:t>
                      </a:r>
                      <a:endParaRPr lang="fi-FI" sz="14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1210330784"/>
                  </a:ext>
                </a:extLst>
              </a:tr>
              <a:tr h="233328">
                <a:tc>
                  <a:txBody>
                    <a:bodyPr/>
                    <a:lstStyle/>
                    <a:p>
                      <a:pPr>
                        <a:spcAft>
                          <a:spcPts val="0"/>
                        </a:spcAft>
                      </a:pPr>
                      <a:r>
                        <a:rPr lang="fi-FI" sz="1400">
                          <a:effectLst/>
                        </a:rPr>
                        <a:t>სს კ. ერისთავის სახელობის ექსპერიმენტული და კლინიკური ქირურგიის ეროვნული ცენტრი</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400">
                          <a:effectLst/>
                        </a:rPr>
                        <a:t>1,4</a:t>
                      </a:r>
                      <a:endParaRPr lang="fi-FI" sz="14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377178796"/>
                  </a:ext>
                </a:extLst>
              </a:tr>
              <a:tr h="233328">
                <a:tc>
                  <a:txBody>
                    <a:bodyPr/>
                    <a:lstStyle/>
                    <a:p>
                      <a:pPr>
                        <a:spcAft>
                          <a:spcPts val="0"/>
                        </a:spcAft>
                      </a:pPr>
                      <a:r>
                        <a:rPr lang="fi-FI" sz="1400">
                          <a:effectLst/>
                        </a:rPr>
                        <a:t>შპს ,, მცხეთის სამედიცინო ცენტრი"</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400">
                          <a:effectLst/>
                        </a:rPr>
                        <a:t>1,4</a:t>
                      </a:r>
                      <a:endParaRPr lang="fi-FI" sz="14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3304726060"/>
                  </a:ext>
                </a:extLst>
              </a:tr>
              <a:tr h="233328">
                <a:tc>
                  <a:txBody>
                    <a:bodyPr/>
                    <a:lstStyle/>
                    <a:p>
                      <a:pPr>
                        <a:spcAft>
                          <a:spcPts val="0"/>
                        </a:spcAft>
                      </a:pPr>
                      <a:r>
                        <a:rPr lang="fi-FI" sz="1400">
                          <a:effectLst/>
                        </a:rPr>
                        <a:t>შპს "აკად. გ. ჩაფიძის სახელობის გადაუდებელი კარდიოლოგიის ცენტრი"</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400" dirty="0">
                          <a:effectLst/>
                        </a:rPr>
                        <a:t>1,4</a:t>
                      </a:r>
                      <a:endParaRPr lang="fi-FI" sz="1400" dirty="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3535778004"/>
                  </a:ext>
                </a:extLst>
              </a:tr>
            </a:tbl>
          </a:graphicData>
        </a:graphic>
      </p:graphicFrame>
    </p:spTree>
    <p:extLst>
      <p:ext uri="{BB962C8B-B14F-4D97-AF65-F5344CB8AC3E}">
        <p14:creationId xmlns:p14="http://schemas.microsoft.com/office/powerpoint/2010/main" val="203440952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Number of NCSP codes per case</a:t>
            </a:r>
            <a:endParaRPr lang="fi-FI" b="1" dirty="0"/>
          </a:p>
        </p:txBody>
      </p:sp>
      <p:sp>
        <p:nvSpPr>
          <p:cNvPr id="3" name="Content Placeholder 2"/>
          <p:cNvSpPr>
            <a:spLocks noGrp="1"/>
          </p:cNvSpPr>
          <p:nvPr>
            <p:ph idx="1"/>
          </p:nvPr>
        </p:nvSpPr>
        <p:spPr/>
        <p:txBody>
          <a:bodyPr>
            <a:normAutofit/>
          </a:bodyPr>
          <a:lstStyle/>
          <a:p>
            <a:r>
              <a:rPr lang="en-US" sz="3200" dirty="0" smtClean="0"/>
              <a:t>56</a:t>
            </a:r>
            <a:r>
              <a:rPr lang="en-US" sz="3200" dirty="0"/>
              <a:t> 741 cases with surgical activity (52% of all cases</a:t>
            </a:r>
            <a:r>
              <a:rPr lang="en-US" sz="3200" dirty="0" smtClean="0"/>
              <a:t>)</a:t>
            </a:r>
          </a:p>
          <a:p>
            <a:pPr lvl="1"/>
            <a:r>
              <a:rPr lang="en-US" sz="2800" dirty="0" smtClean="0"/>
              <a:t>Cases </a:t>
            </a:r>
            <a:r>
              <a:rPr lang="en-US" sz="2800" dirty="0"/>
              <a:t>with at least one NCSP code from main chapters (</a:t>
            </a:r>
            <a:r>
              <a:rPr lang="en-GB" sz="2800" dirty="0"/>
              <a:t>A-H, J-N, P-Q) </a:t>
            </a:r>
            <a:endParaRPr lang="en-GB" sz="2800" dirty="0" smtClean="0"/>
          </a:p>
          <a:p>
            <a:r>
              <a:rPr lang="en-US" sz="3200" dirty="0"/>
              <a:t>The number of NCSP codes </a:t>
            </a:r>
            <a:r>
              <a:rPr lang="en-US" sz="3200" i="1" dirty="0"/>
              <a:t>per</a:t>
            </a:r>
            <a:r>
              <a:rPr lang="en-US" sz="3200" dirty="0"/>
              <a:t> case ranges from 1 to 6, an average of 1,1 NCSP codes per </a:t>
            </a:r>
            <a:r>
              <a:rPr lang="en-US" sz="3200" dirty="0" smtClean="0"/>
              <a:t>case</a:t>
            </a:r>
            <a:endParaRPr lang="fi-FI" sz="3200" dirty="0"/>
          </a:p>
        </p:txBody>
      </p:sp>
    </p:spTree>
    <p:extLst>
      <p:ext uri="{BB962C8B-B14F-4D97-AF65-F5344CB8AC3E}">
        <p14:creationId xmlns:p14="http://schemas.microsoft.com/office/powerpoint/2010/main" val="107833346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NCSP codes per case, top 20 providers</a:t>
            </a:r>
            <a:endParaRPr lang="fi-FI" b="1" dirty="0"/>
          </a:p>
        </p:txBody>
      </p:sp>
      <p:graphicFrame>
        <p:nvGraphicFramePr>
          <p:cNvPr id="4" name="Table 3"/>
          <p:cNvGraphicFramePr>
            <a:graphicFrameLocks noGrp="1"/>
          </p:cNvGraphicFramePr>
          <p:nvPr>
            <p:extLst>
              <p:ext uri="{D42A27DB-BD31-4B8C-83A1-F6EECF244321}">
                <p14:modId xmlns:p14="http://schemas.microsoft.com/office/powerpoint/2010/main" val="618262964"/>
              </p:ext>
            </p:extLst>
          </p:nvPr>
        </p:nvGraphicFramePr>
        <p:xfrm>
          <a:off x="700177" y="1304676"/>
          <a:ext cx="10653623" cy="5425201"/>
        </p:xfrm>
        <a:graphic>
          <a:graphicData uri="http://schemas.openxmlformats.org/drawingml/2006/table">
            <a:tbl>
              <a:tblPr firstRow="1" firstCol="1" bandRow="1">
                <a:tableStyleId>{5C22544A-7EE6-4342-B048-85BDC9FD1C3A}</a:tableStyleId>
              </a:tblPr>
              <a:tblGrid>
                <a:gridCol w="9202948">
                  <a:extLst>
                    <a:ext uri="{9D8B030D-6E8A-4147-A177-3AD203B41FA5}">
                      <a16:colId xmlns:a16="http://schemas.microsoft.com/office/drawing/2014/main" xmlns="" val="2634916371"/>
                    </a:ext>
                  </a:extLst>
                </a:gridCol>
                <a:gridCol w="1450675">
                  <a:extLst>
                    <a:ext uri="{9D8B030D-6E8A-4147-A177-3AD203B41FA5}">
                      <a16:colId xmlns:a16="http://schemas.microsoft.com/office/drawing/2014/main" xmlns="" val="2199644078"/>
                    </a:ext>
                  </a:extLst>
                </a:gridCol>
              </a:tblGrid>
              <a:tr h="240619">
                <a:tc>
                  <a:txBody>
                    <a:bodyPr/>
                    <a:lstStyle/>
                    <a:p>
                      <a:pPr>
                        <a:spcAft>
                          <a:spcPts val="0"/>
                        </a:spcAft>
                      </a:pPr>
                      <a:r>
                        <a:rPr lang="fi-FI" sz="1400">
                          <a:effectLst/>
                        </a:rPr>
                        <a:t>Hospital</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en-US" sz="1400">
                          <a:effectLst/>
                        </a:rPr>
                        <a:t>NCSP codes per case</a:t>
                      </a:r>
                      <a:endParaRPr lang="fi-FI" sz="14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3679410781"/>
                  </a:ext>
                </a:extLst>
              </a:tr>
              <a:tr h="240619">
                <a:tc>
                  <a:txBody>
                    <a:bodyPr/>
                    <a:lstStyle/>
                    <a:p>
                      <a:pPr>
                        <a:spcAft>
                          <a:spcPts val="0"/>
                        </a:spcAft>
                      </a:pPr>
                      <a:r>
                        <a:rPr lang="fi-FI" sz="1400">
                          <a:effectLst/>
                        </a:rPr>
                        <a:t>შპს "ანგიოლოგია-ანგიოქირურგიის აკადემიური კლინიკა"</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400">
                          <a:effectLst/>
                        </a:rPr>
                        <a:t>3,9</a:t>
                      </a:r>
                      <a:endParaRPr lang="fi-FI" sz="14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1203908428"/>
                  </a:ext>
                </a:extLst>
              </a:tr>
              <a:tr h="240619">
                <a:tc>
                  <a:txBody>
                    <a:bodyPr/>
                    <a:lstStyle/>
                    <a:p>
                      <a:pPr>
                        <a:spcAft>
                          <a:spcPts val="0"/>
                        </a:spcAft>
                      </a:pPr>
                      <a:r>
                        <a:rPr lang="fi-FI" sz="1400">
                          <a:effectLst/>
                        </a:rPr>
                        <a:t>შპს სხივური მედიცინის ცენტრი</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400">
                          <a:effectLst/>
                        </a:rPr>
                        <a:t>2,3</a:t>
                      </a:r>
                      <a:endParaRPr lang="fi-FI" sz="14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953838236"/>
                  </a:ext>
                </a:extLst>
              </a:tr>
              <a:tr h="240619">
                <a:tc>
                  <a:txBody>
                    <a:bodyPr/>
                    <a:lstStyle/>
                    <a:p>
                      <a:pPr>
                        <a:spcAft>
                          <a:spcPts val="0"/>
                        </a:spcAft>
                      </a:pPr>
                      <a:r>
                        <a:rPr lang="fi-FI" sz="1400">
                          <a:effectLst/>
                        </a:rPr>
                        <a:t>შპს აკადემიკოს ვახტანგ ბოჭორიშვილის კლინიკა.</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400">
                          <a:effectLst/>
                        </a:rPr>
                        <a:t>2,2</a:t>
                      </a:r>
                      <a:endParaRPr lang="fi-FI" sz="14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3323348281"/>
                  </a:ext>
                </a:extLst>
              </a:tr>
              <a:tr h="240619">
                <a:tc>
                  <a:txBody>
                    <a:bodyPr/>
                    <a:lstStyle/>
                    <a:p>
                      <a:pPr>
                        <a:spcAft>
                          <a:spcPts val="0"/>
                        </a:spcAft>
                      </a:pPr>
                      <a:r>
                        <a:rPr lang="fi-FI" sz="1400">
                          <a:effectLst/>
                        </a:rPr>
                        <a:t>ა(ა)იპ კახეთი-იონი</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400">
                          <a:effectLst/>
                        </a:rPr>
                        <a:t>2,0</a:t>
                      </a:r>
                      <a:endParaRPr lang="fi-FI" sz="14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2065961882"/>
                  </a:ext>
                </a:extLst>
              </a:tr>
              <a:tr h="240619">
                <a:tc>
                  <a:txBody>
                    <a:bodyPr/>
                    <a:lstStyle/>
                    <a:p>
                      <a:pPr>
                        <a:spcAft>
                          <a:spcPts val="0"/>
                        </a:spcAft>
                      </a:pPr>
                      <a:r>
                        <a:rPr lang="fi-FI" sz="1400">
                          <a:effectLst/>
                        </a:rPr>
                        <a:t>შპს მედულა - ქიმიოთერაპიის და იმუნოთერაპიის კლინიკა</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400">
                          <a:effectLst/>
                        </a:rPr>
                        <a:t>1,8</a:t>
                      </a:r>
                      <a:endParaRPr lang="fi-FI" sz="14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1959351294"/>
                  </a:ext>
                </a:extLst>
              </a:tr>
              <a:tr h="240619">
                <a:tc>
                  <a:txBody>
                    <a:bodyPr/>
                    <a:lstStyle/>
                    <a:p>
                      <a:pPr>
                        <a:spcAft>
                          <a:spcPts val="0"/>
                        </a:spcAft>
                      </a:pPr>
                      <a:r>
                        <a:rPr lang="fi-FI" sz="1400">
                          <a:effectLst/>
                        </a:rPr>
                        <a:t>ერთობლივი საქმიანობის ამხანაგობა "რადიოთერაპია ბათუმი"</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400">
                          <a:effectLst/>
                        </a:rPr>
                        <a:t>1,8</a:t>
                      </a:r>
                      <a:endParaRPr lang="fi-FI" sz="14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1488860917"/>
                  </a:ext>
                </a:extLst>
              </a:tr>
              <a:tr h="240619">
                <a:tc>
                  <a:txBody>
                    <a:bodyPr/>
                    <a:lstStyle/>
                    <a:p>
                      <a:pPr>
                        <a:spcAft>
                          <a:spcPts val="0"/>
                        </a:spcAft>
                      </a:pPr>
                      <a:r>
                        <a:rPr lang="fi-FI" sz="1400">
                          <a:effectLst/>
                        </a:rPr>
                        <a:t>შპს მედი ქლაბ ჯორჯია</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400">
                          <a:effectLst/>
                        </a:rPr>
                        <a:t>1,8</a:t>
                      </a:r>
                      <a:endParaRPr lang="fi-FI" sz="14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886414132"/>
                  </a:ext>
                </a:extLst>
              </a:tr>
              <a:tr h="240619">
                <a:tc>
                  <a:txBody>
                    <a:bodyPr/>
                    <a:lstStyle/>
                    <a:p>
                      <a:pPr>
                        <a:spcAft>
                          <a:spcPts val="0"/>
                        </a:spcAft>
                      </a:pPr>
                      <a:r>
                        <a:rPr lang="fi-FI" sz="1400">
                          <a:effectLst/>
                        </a:rPr>
                        <a:t>შპს ჯანმრთელობის ცენტრი</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400">
                          <a:effectLst/>
                        </a:rPr>
                        <a:t>1,7</a:t>
                      </a:r>
                      <a:endParaRPr lang="fi-FI" sz="14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482100136"/>
                  </a:ext>
                </a:extLst>
              </a:tr>
              <a:tr h="240619">
                <a:tc>
                  <a:txBody>
                    <a:bodyPr/>
                    <a:lstStyle/>
                    <a:p>
                      <a:pPr>
                        <a:spcAft>
                          <a:spcPts val="0"/>
                        </a:spcAft>
                      </a:pPr>
                      <a:r>
                        <a:rPr lang="fi-FI" sz="1400">
                          <a:effectLst/>
                        </a:rPr>
                        <a:t>შპს "ღია გული"</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400">
                          <a:effectLst/>
                        </a:rPr>
                        <a:t>1,7</a:t>
                      </a:r>
                      <a:endParaRPr lang="fi-FI" sz="14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3713690643"/>
                  </a:ext>
                </a:extLst>
              </a:tr>
              <a:tr h="240619">
                <a:tc>
                  <a:txBody>
                    <a:bodyPr/>
                    <a:lstStyle/>
                    <a:p>
                      <a:pPr>
                        <a:spcAft>
                          <a:spcPts val="0"/>
                        </a:spcAft>
                      </a:pPr>
                      <a:r>
                        <a:rPr lang="fi-FI" sz="1400">
                          <a:effectLst/>
                        </a:rPr>
                        <a:t>შპს ,,ახალი სამედიცინო ცენტრი"</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400">
                          <a:effectLst/>
                        </a:rPr>
                        <a:t>1,7</a:t>
                      </a:r>
                      <a:endParaRPr lang="fi-FI" sz="14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3297087306"/>
                  </a:ext>
                </a:extLst>
              </a:tr>
              <a:tr h="240619">
                <a:tc>
                  <a:txBody>
                    <a:bodyPr/>
                    <a:lstStyle/>
                    <a:p>
                      <a:pPr>
                        <a:spcAft>
                          <a:spcPts val="0"/>
                        </a:spcAft>
                      </a:pPr>
                      <a:r>
                        <a:rPr lang="fi-FI" sz="1400">
                          <a:effectLst/>
                        </a:rPr>
                        <a:t>შპს წმინდა მიქაელ მთავარანგელოზის სახელობის მრავალპროფილიანი კლინიკური საავადმყოფო</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400">
                          <a:effectLst/>
                        </a:rPr>
                        <a:t>1,7</a:t>
                      </a:r>
                      <a:endParaRPr lang="fi-FI" sz="14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201720885"/>
                  </a:ext>
                </a:extLst>
              </a:tr>
              <a:tr h="240619">
                <a:tc>
                  <a:txBody>
                    <a:bodyPr/>
                    <a:lstStyle/>
                    <a:p>
                      <a:pPr>
                        <a:spcAft>
                          <a:spcPts val="0"/>
                        </a:spcAft>
                      </a:pPr>
                      <a:r>
                        <a:rPr lang="fi-FI" sz="1400">
                          <a:effectLst/>
                        </a:rPr>
                        <a:t>სს კ. ერისთავის სახელობის ექსპერიმენტული და კლინიკური ქირურგიის ეროვნული ცენტრი</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400">
                          <a:effectLst/>
                        </a:rPr>
                        <a:t>1,6</a:t>
                      </a:r>
                      <a:endParaRPr lang="fi-FI" sz="14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3065231585"/>
                  </a:ext>
                </a:extLst>
              </a:tr>
              <a:tr h="240619">
                <a:tc>
                  <a:txBody>
                    <a:bodyPr/>
                    <a:lstStyle/>
                    <a:p>
                      <a:pPr>
                        <a:spcAft>
                          <a:spcPts val="0"/>
                        </a:spcAft>
                      </a:pPr>
                      <a:r>
                        <a:rPr lang="fi-FI" sz="1400">
                          <a:effectLst/>
                        </a:rPr>
                        <a:t>შპს კარდიოლოგიური კლინიკა გული</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400">
                          <a:effectLst/>
                        </a:rPr>
                        <a:t>1,6</a:t>
                      </a:r>
                      <a:endParaRPr lang="fi-FI" sz="14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2105615410"/>
                  </a:ext>
                </a:extLst>
              </a:tr>
              <a:tr h="240619">
                <a:tc>
                  <a:txBody>
                    <a:bodyPr/>
                    <a:lstStyle/>
                    <a:p>
                      <a:pPr>
                        <a:spcAft>
                          <a:spcPts val="0"/>
                        </a:spcAft>
                      </a:pPr>
                      <a:r>
                        <a:rPr lang="fi-FI" sz="1400">
                          <a:effectLst/>
                        </a:rPr>
                        <a:t>ა(ა)იპ "ჯო ენის სახელობის სამედიცინო ცენტრი"</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400">
                          <a:effectLst/>
                        </a:rPr>
                        <a:t>1,6</a:t>
                      </a:r>
                      <a:endParaRPr lang="fi-FI" sz="14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2383052518"/>
                  </a:ext>
                </a:extLst>
              </a:tr>
              <a:tr h="240619">
                <a:tc>
                  <a:txBody>
                    <a:bodyPr/>
                    <a:lstStyle/>
                    <a:p>
                      <a:pPr>
                        <a:spcAft>
                          <a:spcPts val="0"/>
                        </a:spcAft>
                      </a:pPr>
                      <a:r>
                        <a:rPr lang="fi-FI" sz="1400">
                          <a:effectLst/>
                        </a:rPr>
                        <a:t>შპს „თბილისის გულისა და სისხლძარღვთა კლინიკა“</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400">
                          <a:effectLst/>
                        </a:rPr>
                        <a:t>1,6</a:t>
                      </a:r>
                      <a:endParaRPr lang="fi-FI" sz="14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2455542651"/>
                  </a:ext>
                </a:extLst>
              </a:tr>
              <a:tr h="240619">
                <a:tc>
                  <a:txBody>
                    <a:bodyPr/>
                    <a:lstStyle/>
                    <a:p>
                      <a:pPr>
                        <a:spcAft>
                          <a:spcPts val="0"/>
                        </a:spcAft>
                      </a:pPr>
                      <a:r>
                        <a:rPr lang="fi-FI" sz="1400">
                          <a:effectLst/>
                        </a:rPr>
                        <a:t>შპს "ისრაელი-საქართველოს სამედიცინო კვლევითი კლინიკა ჰელსიკორი"</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400">
                          <a:effectLst/>
                        </a:rPr>
                        <a:t>1,5</a:t>
                      </a:r>
                      <a:endParaRPr lang="fi-FI" sz="14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4079505697"/>
                  </a:ext>
                </a:extLst>
              </a:tr>
              <a:tr h="240619">
                <a:tc>
                  <a:txBody>
                    <a:bodyPr/>
                    <a:lstStyle/>
                    <a:p>
                      <a:pPr>
                        <a:spcAft>
                          <a:spcPts val="0"/>
                        </a:spcAft>
                      </a:pPr>
                      <a:r>
                        <a:rPr lang="fi-FI" sz="1400">
                          <a:effectLst/>
                        </a:rPr>
                        <a:t>შპს "იკამედი ფოთი"</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400">
                          <a:effectLst/>
                        </a:rPr>
                        <a:t>1,5</a:t>
                      </a:r>
                      <a:endParaRPr lang="fi-FI" sz="14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3938467505"/>
                  </a:ext>
                </a:extLst>
              </a:tr>
              <a:tr h="240619">
                <a:tc>
                  <a:txBody>
                    <a:bodyPr/>
                    <a:lstStyle/>
                    <a:p>
                      <a:pPr>
                        <a:spcAft>
                          <a:spcPts val="0"/>
                        </a:spcAft>
                      </a:pPr>
                      <a:r>
                        <a:rPr lang="fi-FI" sz="1400">
                          <a:effectLst/>
                        </a:rPr>
                        <a:t>შპს ო.ჩხობაძის სახელობის ინვალიდთა და ხანდაზმულთა სამკურნალო-სარეაბილიტაციო კლინიკური ცენტრი</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400">
                          <a:effectLst/>
                        </a:rPr>
                        <a:t>1,4</a:t>
                      </a:r>
                      <a:endParaRPr lang="fi-FI" sz="14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2350432066"/>
                  </a:ext>
                </a:extLst>
              </a:tr>
              <a:tr h="240619">
                <a:tc>
                  <a:txBody>
                    <a:bodyPr/>
                    <a:lstStyle/>
                    <a:p>
                      <a:pPr>
                        <a:spcAft>
                          <a:spcPts val="0"/>
                        </a:spcAft>
                      </a:pPr>
                      <a:r>
                        <a:rPr lang="fi-FI" sz="1400">
                          <a:effectLst/>
                        </a:rPr>
                        <a:t>შ.პ.ს. კარდიოლოგიური კლინიკა "გული"</a:t>
                      </a:r>
                      <a:endParaRPr lang="fi-FI" sz="140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400">
                          <a:effectLst/>
                        </a:rPr>
                        <a:t>1,4</a:t>
                      </a:r>
                      <a:endParaRPr lang="fi-FI" sz="140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3624559614"/>
                  </a:ext>
                </a:extLst>
              </a:tr>
              <a:tr h="240619">
                <a:tc>
                  <a:txBody>
                    <a:bodyPr/>
                    <a:lstStyle/>
                    <a:p>
                      <a:pPr>
                        <a:spcAft>
                          <a:spcPts val="0"/>
                        </a:spcAft>
                      </a:pPr>
                      <a:r>
                        <a:rPr lang="fi-FI" sz="1400" dirty="0" err="1">
                          <a:effectLst/>
                        </a:rPr>
                        <a:t>შპს</a:t>
                      </a:r>
                      <a:r>
                        <a:rPr lang="fi-FI" sz="1400" dirty="0">
                          <a:effectLst/>
                        </a:rPr>
                        <a:t> "</a:t>
                      </a:r>
                      <a:r>
                        <a:rPr lang="fi-FI" sz="1400" dirty="0" err="1">
                          <a:effectLst/>
                        </a:rPr>
                        <a:t>მარნეკორი</a:t>
                      </a:r>
                      <a:r>
                        <a:rPr lang="fi-FI" sz="1400" dirty="0">
                          <a:effectLst/>
                        </a:rPr>
                        <a:t>"</a:t>
                      </a:r>
                      <a:endParaRPr lang="fi-FI" sz="1400" dirty="0">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fi-FI" sz="1400" dirty="0">
                          <a:effectLst/>
                        </a:rPr>
                        <a:t>1,4</a:t>
                      </a:r>
                      <a:endParaRPr lang="fi-FI" sz="1400" dirty="0">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3905746942"/>
                  </a:ext>
                </a:extLst>
              </a:tr>
            </a:tbl>
          </a:graphicData>
        </a:graphic>
      </p:graphicFrame>
    </p:spTree>
    <p:extLst>
      <p:ext uri="{BB962C8B-B14F-4D97-AF65-F5344CB8AC3E}">
        <p14:creationId xmlns:p14="http://schemas.microsoft.com/office/powerpoint/2010/main" val="41107484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b="1" dirty="0" err="1" smtClean="0"/>
              <a:t>Newborns</a:t>
            </a:r>
            <a:r>
              <a:rPr lang="fi-FI" b="1" dirty="0" smtClean="0"/>
              <a:t> (MDC 15)</a:t>
            </a:r>
            <a:endParaRPr lang="fi-FI" b="1" dirty="0"/>
          </a:p>
        </p:txBody>
      </p:sp>
      <p:graphicFrame>
        <p:nvGraphicFramePr>
          <p:cNvPr id="6" name="Chart 5"/>
          <p:cNvGraphicFramePr>
            <a:graphicFrameLocks/>
          </p:cNvGraphicFramePr>
          <p:nvPr>
            <p:extLst>
              <p:ext uri="{D42A27DB-BD31-4B8C-83A1-F6EECF244321}">
                <p14:modId xmlns:p14="http://schemas.microsoft.com/office/powerpoint/2010/main" val="768227045"/>
              </p:ext>
            </p:extLst>
          </p:nvPr>
        </p:nvGraphicFramePr>
        <p:xfrm>
          <a:off x="396815" y="1526785"/>
          <a:ext cx="5650302" cy="5201819"/>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160782225"/>
              </p:ext>
            </p:extLst>
          </p:nvPr>
        </p:nvGraphicFramePr>
        <p:xfrm>
          <a:off x="6556853" y="1664719"/>
          <a:ext cx="5238332" cy="4460037"/>
        </p:xfrm>
        <a:graphic>
          <a:graphicData uri="http://schemas.openxmlformats.org/drawingml/2006/table">
            <a:tbl>
              <a:tblPr firstRow="1" firstCol="1" bandRow="1">
                <a:tableStyleId>{5C22544A-7EE6-4342-B048-85BDC9FD1C3A}</a:tableStyleId>
              </a:tblPr>
              <a:tblGrid>
                <a:gridCol w="1146536">
                  <a:extLst>
                    <a:ext uri="{9D8B030D-6E8A-4147-A177-3AD203B41FA5}">
                      <a16:colId xmlns:a16="http://schemas.microsoft.com/office/drawing/2014/main" xmlns="" val="4004398608"/>
                    </a:ext>
                  </a:extLst>
                </a:gridCol>
                <a:gridCol w="4091796">
                  <a:extLst>
                    <a:ext uri="{9D8B030D-6E8A-4147-A177-3AD203B41FA5}">
                      <a16:colId xmlns:a16="http://schemas.microsoft.com/office/drawing/2014/main" xmlns="" val="1079392656"/>
                    </a:ext>
                  </a:extLst>
                </a:gridCol>
              </a:tblGrid>
              <a:tr h="215910">
                <a:tc>
                  <a:txBody>
                    <a:bodyPr/>
                    <a:lstStyle/>
                    <a:p>
                      <a:pPr algn="ctr">
                        <a:spcAft>
                          <a:spcPts val="0"/>
                        </a:spcAft>
                      </a:pPr>
                      <a:r>
                        <a:rPr lang="fi-FI" sz="1400" dirty="0">
                          <a:effectLst/>
                        </a:rPr>
                        <a:t>EST_DRG</a:t>
                      </a:r>
                      <a:endParaRPr lang="fi-FI" sz="1200" dirty="0">
                        <a:effectLst/>
                        <a:latin typeface="Verdana" panose="020B0604030504040204" pitchFamily="34" charset="0"/>
                        <a:ea typeface="Verdana" panose="020B0604030504040204" pitchFamily="34" charset="0"/>
                        <a:cs typeface="Verdana" panose="020B0604030504040204" pitchFamily="34" charset="0"/>
                      </a:endParaRPr>
                    </a:p>
                  </a:txBody>
                  <a:tcPr marL="56922" marR="56922" marT="0" marB="0"/>
                </a:tc>
                <a:tc>
                  <a:txBody>
                    <a:bodyPr/>
                    <a:lstStyle/>
                    <a:p>
                      <a:pPr>
                        <a:spcAft>
                          <a:spcPts val="0"/>
                        </a:spcAft>
                      </a:pPr>
                      <a:r>
                        <a:rPr lang="fi-FI" sz="1400">
                          <a:effectLst/>
                        </a:rPr>
                        <a:t>EST_DRG_name</a:t>
                      </a:r>
                      <a:endParaRPr lang="fi-FI" sz="1200">
                        <a:effectLst/>
                        <a:latin typeface="Verdana" panose="020B0604030504040204" pitchFamily="34" charset="0"/>
                        <a:ea typeface="Verdana" panose="020B0604030504040204" pitchFamily="34" charset="0"/>
                        <a:cs typeface="Verdana" panose="020B0604030504040204" pitchFamily="34" charset="0"/>
                      </a:endParaRPr>
                    </a:p>
                  </a:txBody>
                  <a:tcPr marL="56922" marR="56922" marT="0" marB="0"/>
                </a:tc>
                <a:extLst>
                  <a:ext uri="{0D108BD9-81ED-4DB2-BD59-A6C34878D82A}">
                    <a16:rowId xmlns:a16="http://schemas.microsoft.com/office/drawing/2014/main" xmlns="" val="3007623569"/>
                  </a:ext>
                </a:extLst>
              </a:tr>
              <a:tr h="431820">
                <a:tc>
                  <a:txBody>
                    <a:bodyPr/>
                    <a:lstStyle/>
                    <a:p>
                      <a:pPr algn="ctr">
                        <a:spcAft>
                          <a:spcPts val="0"/>
                        </a:spcAft>
                      </a:pPr>
                      <a:r>
                        <a:rPr lang="fi-FI" sz="1400">
                          <a:effectLst/>
                        </a:rPr>
                        <a:t>390</a:t>
                      </a:r>
                      <a:endParaRPr lang="fi-FI" sz="1200">
                        <a:effectLst/>
                        <a:latin typeface="Verdana" panose="020B0604030504040204" pitchFamily="34" charset="0"/>
                        <a:ea typeface="Verdana" panose="020B0604030504040204" pitchFamily="34" charset="0"/>
                        <a:cs typeface="Verdana" panose="020B0604030504040204" pitchFamily="34" charset="0"/>
                      </a:endParaRPr>
                    </a:p>
                  </a:txBody>
                  <a:tcPr marL="56922" marR="56922" marT="0" marB="0"/>
                </a:tc>
                <a:tc>
                  <a:txBody>
                    <a:bodyPr/>
                    <a:lstStyle/>
                    <a:p>
                      <a:pPr>
                        <a:spcAft>
                          <a:spcPts val="0"/>
                        </a:spcAft>
                      </a:pPr>
                      <a:r>
                        <a:rPr lang="en-US" sz="1400">
                          <a:effectLst/>
                        </a:rPr>
                        <a:t>Neonate, birthweight 2500 g or more, with other significant problem</a:t>
                      </a:r>
                      <a:endParaRPr lang="fi-FI" sz="1200">
                        <a:effectLst/>
                        <a:latin typeface="Verdana" panose="020B0604030504040204" pitchFamily="34" charset="0"/>
                        <a:ea typeface="Verdana" panose="020B0604030504040204" pitchFamily="34" charset="0"/>
                        <a:cs typeface="Verdana" panose="020B0604030504040204" pitchFamily="34" charset="0"/>
                      </a:endParaRPr>
                    </a:p>
                  </a:txBody>
                  <a:tcPr marL="56922" marR="56922" marT="0" marB="0"/>
                </a:tc>
                <a:extLst>
                  <a:ext uri="{0D108BD9-81ED-4DB2-BD59-A6C34878D82A}">
                    <a16:rowId xmlns:a16="http://schemas.microsoft.com/office/drawing/2014/main" xmlns="" val="3404090277"/>
                  </a:ext>
                </a:extLst>
              </a:tr>
              <a:tr h="215910">
                <a:tc>
                  <a:txBody>
                    <a:bodyPr/>
                    <a:lstStyle/>
                    <a:p>
                      <a:pPr algn="ctr">
                        <a:spcAft>
                          <a:spcPts val="0"/>
                        </a:spcAft>
                      </a:pPr>
                      <a:r>
                        <a:rPr lang="fi-FI" sz="1400">
                          <a:effectLst/>
                        </a:rPr>
                        <a:t>391</a:t>
                      </a:r>
                      <a:endParaRPr lang="fi-FI" sz="1200">
                        <a:effectLst/>
                        <a:latin typeface="Verdana" panose="020B0604030504040204" pitchFamily="34" charset="0"/>
                        <a:ea typeface="Verdana" panose="020B0604030504040204" pitchFamily="34" charset="0"/>
                        <a:cs typeface="Verdana" panose="020B0604030504040204" pitchFamily="34" charset="0"/>
                      </a:endParaRPr>
                    </a:p>
                  </a:txBody>
                  <a:tcPr marL="56922" marR="56922" marT="0" marB="0"/>
                </a:tc>
                <a:tc>
                  <a:txBody>
                    <a:bodyPr/>
                    <a:lstStyle/>
                    <a:p>
                      <a:pPr>
                        <a:spcAft>
                          <a:spcPts val="0"/>
                        </a:spcAft>
                      </a:pPr>
                      <a:r>
                        <a:rPr lang="fi-FI" sz="1400">
                          <a:effectLst/>
                        </a:rPr>
                        <a:t>Normal newborn</a:t>
                      </a:r>
                      <a:endParaRPr lang="fi-FI" sz="1200">
                        <a:effectLst/>
                        <a:latin typeface="Verdana" panose="020B0604030504040204" pitchFamily="34" charset="0"/>
                        <a:ea typeface="Verdana" panose="020B0604030504040204" pitchFamily="34" charset="0"/>
                        <a:cs typeface="Verdana" panose="020B0604030504040204" pitchFamily="34" charset="0"/>
                      </a:endParaRPr>
                    </a:p>
                  </a:txBody>
                  <a:tcPr marL="56922" marR="56922" marT="0" marB="0"/>
                </a:tc>
                <a:extLst>
                  <a:ext uri="{0D108BD9-81ED-4DB2-BD59-A6C34878D82A}">
                    <a16:rowId xmlns:a16="http://schemas.microsoft.com/office/drawing/2014/main" xmlns="" val="3213586812"/>
                  </a:ext>
                </a:extLst>
              </a:tr>
              <a:tr h="281609">
                <a:tc>
                  <a:txBody>
                    <a:bodyPr/>
                    <a:lstStyle/>
                    <a:p>
                      <a:pPr algn="ctr">
                        <a:spcAft>
                          <a:spcPts val="0"/>
                        </a:spcAft>
                      </a:pPr>
                      <a:r>
                        <a:rPr lang="fi-FI" sz="1400">
                          <a:effectLst/>
                        </a:rPr>
                        <a:t>385A</a:t>
                      </a:r>
                      <a:endParaRPr lang="fi-FI" sz="1200">
                        <a:effectLst/>
                        <a:latin typeface="Verdana" panose="020B0604030504040204" pitchFamily="34" charset="0"/>
                        <a:ea typeface="Verdana" panose="020B0604030504040204" pitchFamily="34" charset="0"/>
                        <a:cs typeface="Verdana" panose="020B0604030504040204" pitchFamily="34" charset="0"/>
                      </a:endParaRPr>
                    </a:p>
                  </a:txBody>
                  <a:tcPr marL="56922" marR="56922" marT="0" marB="0"/>
                </a:tc>
                <a:tc>
                  <a:txBody>
                    <a:bodyPr/>
                    <a:lstStyle/>
                    <a:p>
                      <a:pPr>
                        <a:spcAft>
                          <a:spcPts val="0"/>
                        </a:spcAft>
                      </a:pPr>
                      <a:r>
                        <a:rPr lang="en-US" sz="1400">
                          <a:effectLst/>
                        </a:rPr>
                        <a:t>Short follow-up care of neonatal</a:t>
                      </a:r>
                      <a:endParaRPr lang="fi-FI" sz="1200">
                        <a:effectLst/>
                        <a:latin typeface="Verdana" panose="020B0604030504040204" pitchFamily="34" charset="0"/>
                        <a:ea typeface="Verdana" panose="020B0604030504040204" pitchFamily="34" charset="0"/>
                        <a:cs typeface="Verdana" panose="020B0604030504040204" pitchFamily="34" charset="0"/>
                      </a:endParaRPr>
                    </a:p>
                  </a:txBody>
                  <a:tcPr marL="56922" marR="56922" marT="0" marB="0"/>
                </a:tc>
                <a:extLst>
                  <a:ext uri="{0D108BD9-81ED-4DB2-BD59-A6C34878D82A}">
                    <a16:rowId xmlns:a16="http://schemas.microsoft.com/office/drawing/2014/main" xmlns="" val="199865980"/>
                  </a:ext>
                </a:extLst>
              </a:tr>
              <a:tr h="461072">
                <a:tc>
                  <a:txBody>
                    <a:bodyPr/>
                    <a:lstStyle/>
                    <a:p>
                      <a:pPr algn="ctr">
                        <a:spcAft>
                          <a:spcPts val="0"/>
                        </a:spcAft>
                      </a:pPr>
                      <a:r>
                        <a:rPr lang="fi-FI" sz="1400">
                          <a:effectLst/>
                        </a:rPr>
                        <a:t>385B</a:t>
                      </a:r>
                      <a:endParaRPr lang="fi-FI" sz="1200">
                        <a:effectLst/>
                        <a:latin typeface="Verdana" panose="020B0604030504040204" pitchFamily="34" charset="0"/>
                        <a:ea typeface="Verdana" panose="020B0604030504040204" pitchFamily="34" charset="0"/>
                        <a:cs typeface="Verdana" panose="020B0604030504040204" pitchFamily="34" charset="0"/>
                      </a:endParaRPr>
                    </a:p>
                  </a:txBody>
                  <a:tcPr marL="56922" marR="56922" marT="0" marB="0"/>
                </a:tc>
                <a:tc>
                  <a:txBody>
                    <a:bodyPr/>
                    <a:lstStyle/>
                    <a:p>
                      <a:pPr>
                        <a:spcAft>
                          <a:spcPts val="0"/>
                        </a:spcAft>
                      </a:pPr>
                      <a:r>
                        <a:rPr lang="en-US" sz="1400">
                          <a:effectLst/>
                        </a:rPr>
                        <a:t>Follow-up care of neonatal problems or delayed neonatal problem, birth weight 1000 g or more</a:t>
                      </a:r>
                      <a:endParaRPr lang="fi-FI" sz="1200">
                        <a:effectLst/>
                        <a:latin typeface="Verdana" panose="020B0604030504040204" pitchFamily="34" charset="0"/>
                        <a:ea typeface="Verdana" panose="020B0604030504040204" pitchFamily="34" charset="0"/>
                        <a:cs typeface="Verdana" panose="020B0604030504040204" pitchFamily="34" charset="0"/>
                      </a:endParaRPr>
                    </a:p>
                  </a:txBody>
                  <a:tcPr marL="56922" marR="56922" marT="0" marB="0"/>
                </a:tc>
                <a:extLst>
                  <a:ext uri="{0D108BD9-81ED-4DB2-BD59-A6C34878D82A}">
                    <a16:rowId xmlns:a16="http://schemas.microsoft.com/office/drawing/2014/main" xmlns="" val="196491628"/>
                  </a:ext>
                </a:extLst>
              </a:tr>
              <a:tr h="281609">
                <a:tc>
                  <a:txBody>
                    <a:bodyPr/>
                    <a:lstStyle/>
                    <a:p>
                      <a:pPr algn="ctr">
                        <a:spcAft>
                          <a:spcPts val="0"/>
                        </a:spcAft>
                      </a:pPr>
                      <a:r>
                        <a:rPr lang="fi-FI" sz="1400">
                          <a:effectLst/>
                        </a:rPr>
                        <a:t>386N</a:t>
                      </a:r>
                      <a:endParaRPr lang="fi-FI" sz="1200">
                        <a:effectLst/>
                        <a:latin typeface="Verdana" panose="020B0604030504040204" pitchFamily="34" charset="0"/>
                        <a:ea typeface="Verdana" panose="020B0604030504040204" pitchFamily="34" charset="0"/>
                        <a:cs typeface="Verdana" panose="020B0604030504040204" pitchFamily="34" charset="0"/>
                      </a:endParaRPr>
                    </a:p>
                  </a:txBody>
                  <a:tcPr marL="56922" marR="56922" marT="0" marB="0"/>
                </a:tc>
                <a:tc>
                  <a:txBody>
                    <a:bodyPr/>
                    <a:lstStyle/>
                    <a:p>
                      <a:pPr>
                        <a:spcAft>
                          <a:spcPts val="0"/>
                        </a:spcAft>
                      </a:pPr>
                      <a:r>
                        <a:rPr lang="fi-FI" sz="1400">
                          <a:effectLst/>
                        </a:rPr>
                        <a:t>Neonate, birthweight  under 1000 g</a:t>
                      </a:r>
                      <a:endParaRPr lang="fi-FI" sz="1200">
                        <a:effectLst/>
                        <a:latin typeface="Verdana" panose="020B0604030504040204" pitchFamily="34" charset="0"/>
                        <a:ea typeface="Verdana" panose="020B0604030504040204" pitchFamily="34" charset="0"/>
                        <a:cs typeface="Verdana" panose="020B0604030504040204" pitchFamily="34" charset="0"/>
                      </a:endParaRPr>
                    </a:p>
                  </a:txBody>
                  <a:tcPr marL="56922" marR="56922" marT="0" marB="0"/>
                </a:tc>
                <a:extLst>
                  <a:ext uri="{0D108BD9-81ED-4DB2-BD59-A6C34878D82A}">
                    <a16:rowId xmlns:a16="http://schemas.microsoft.com/office/drawing/2014/main" xmlns="" val="3086571609"/>
                  </a:ext>
                </a:extLst>
              </a:tr>
              <a:tr h="281609">
                <a:tc>
                  <a:txBody>
                    <a:bodyPr/>
                    <a:lstStyle/>
                    <a:p>
                      <a:pPr algn="ctr">
                        <a:spcAft>
                          <a:spcPts val="0"/>
                        </a:spcAft>
                      </a:pPr>
                      <a:r>
                        <a:rPr lang="fi-FI" sz="1400">
                          <a:effectLst/>
                        </a:rPr>
                        <a:t>387N</a:t>
                      </a:r>
                      <a:endParaRPr lang="fi-FI" sz="1200">
                        <a:effectLst/>
                        <a:latin typeface="Verdana" panose="020B0604030504040204" pitchFamily="34" charset="0"/>
                        <a:ea typeface="Verdana" panose="020B0604030504040204" pitchFamily="34" charset="0"/>
                        <a:cs typeface="Verdana" panose="020B0604030504040204" pitchFamily="34" charset="0"/>
                      </a:endParaRPr>
                    </a:p>
                  </a:txBody>
                  <a:tcPr marL="56922" marR="56922" marT="0" marB="0"/>
                </a:tc>
                <a:tc>
                  <a:txBody>
                    <a:bodyPr/>
                    <a:lstStyle/>
                    <a:p>
                      <a:pPr>
                        <a:spcAft>
                          <a:spcPts val="0"/>
                        </a:spcAft>
                      </a:pPr>
                      <a:r>
                        <a:rPr lang="fi-FI" sz="1400">
                          <a:effectLst/>
                        </a:rPr>
                        <a:t>Neonate, birthweight 1000-1499 g</a:t>
                      </a:r>
                      <a:endParaRPr lang="fi-FI" sz="1200">
                        <a:effectLst/>
                        <a:latin typeface="Verdana" panose="020B0604030504040204" pitchFamily="34" charset="0"/>
                        <a:ea typeface="Verdana" panose="020B0604030504040204" pitchFamily="34" charset="0"/>
                        <a:cs typeface="Verdana" panose="020B0604030504040204" pitchFamily="34" charset="0"/>
                      </a:endParaRPr>
                    </a:p>
                  </a:txBody>
                  <a:tcPr marL="56922" marR="56922" marT="0" marB="0"/>
                </a:tc>
                <a:extLst>
                  <a:ext uri="{0D108BD9-81ED-4DB2-BD59-A6C34878D82A}">
                    <a16:rowId xmlns:a16="http://schemas.microsoft.com/office/drawing/2014/main" xmlns="" val="1790716924"/>
                  </a:ext>
                </a:extLst>
              </a:tr>
              <a:tr h="431820">
                <a:tc>
                  <a:txBody>
                    <a:bodyPr/>
                    <a:lstStyle/>
                    <a:p>
                      <a:pPr algn="ctr">
                        <a:spcAft>
                          <a:spcPts val="0"/>
                        </a:spcAft>
                      </a:pPr>
                      <a:r>
                        <a:rPr lang="fi-FI" sz="1400">
                          <a:effectLst/>
                        </a:rPr>
                        <a:t>388A</a:t>
                      </a:r>
                      <a:endParaRPr lang="fi-FI" sz="1200">
                        <a:effectLst/>
                        <a:latin typeface="Verdana" panose="020B0604030504040204" pitchFamily="34" charset="0"/>
                        <a:ea typeface="Verdana" panose="020B0604030504040204" pitchFamily="34" charset="0"/>
                        <a:cs typeface="Verdana" panose="020B0604030504040204" pitchFamily="34" charset="0"/>
                      </a:endParaRPr>
                    </a:p>
                  </a:txBody>
                  <a:tcPr marL="56922" marR="56922" marT="0" marB="0"/>
                </a:tc>
                <a:tc>
                  <a:txBody>
                    <a:bodyPr/>
                    <a:lstStyle/>
                    <a:p>
                      <a:pPr>
                        <a:spcAft>
                          <a:spcPts val="0"/>
                        </a:spcAft>
                      </a:pPr>
                      <a:r>
                        <a:rPr lang="en-US" sz="1400">
                          <a:effectLst/>
                        </a:rPr>
                        <a:t>Neonate, birthweight 1500-2499 g or other immaturity with multiple problems</a:t>
                      </a:r>
                      <a:endParaRPr lang="fi-FI" sz="1200">
                        <a:effectLst/>
                        <a:latin typeface="Verdana" panose="020B0604030504040204" pitchFamily="34" charset="0"/>
                        <a:ea typeface="Verdana" panose="020B0604030504040204" pitchFamily="34" charset="0"/>
                        <a:cs typeface="Verdana" panose="020B0604030504040204" pitchFamily="34" charset="0"/>
                      </a:endParaRPr>
                    </a:p>
                  </a:txBody>
                  <a:tcPr marL="56922" marR="56922" marT="0" marB="0"/>
                </a:tc>
                <a:extLst>
                  <a:ext uri="{0D108BD9-81ED-4DB2-BD59-A6C34878D82A}">
                    <a16:rowId xmlns:a16="http://schemas.microsoft.com/office/drawing/2014/main" xmlns="" val="2605870813"/>
                  </a:ext>
                </a:extLst>
              </a:tr>
              <a:tr h="431820">
                <a:tc>
                  <a:txBody>
                    <a:bodyPr/>
                    <a:lstStyle/>
                    <a:p>
                      <a:pPr algn="ctr">
                        <a:spcAft>
                          <a:spcPts val="0"/>
                        </a:spcAft>
                      </a:pPr>
                      <a:r>
                        <a:rPr lang="fi-FI" sz="1400">
                          <a:effectLst/>
                        </a:rPr>
                        <a:t>388B</a:t>
                      </a:r>
                      <a:endParaRPr lang="fi-FI" sz="1200">
                        <a:effectLst/>
                        <a:latin typeface="Verdana" panose="020B0604030504040204" pitchFamily="34" charset="0"/>
                        <a:ea typeface="Verdana" panose="020B0604030504040204" pitchFamily="34" charset="0"/>
                        <a:cs typeface="Verdana" panose="020B0604030504040204" pitchFamily="34" charset="0"/>
                      </a:endParaRPr>
                    </a:p>
                  </a:txBody>
                  <a:tcPr marL="56922" marR="56922" marT="0" marB="0"/>
                </a:tc>
                <a:tc>
                  <a:txBody>
                    <a:bodyPr/>
                    <a:lstStyle/>
                    <a:p>
                      <a:pPr>
                        <a:spcAft>
                          <a:spcPts val="0"/>
                        </a:spcAft>
                      </a:pPr>
                      <a:r>
                        <a:rPr lang="en-US" sz="1400">
                          <a:effectLst/>
                        </a:rPr>
                        <a:t>Neonate, birthweight 1500-2499 g or other immaturity w/o multiple problems</a:t>
                      </a:r>
                      <a:endParaRPr lang="fi-FI" sz="1200">
                        <a:effectLst/>
                        <a:latin typeface="Verdana" panose="020B0604030504040204" pitchFamily="34" charset="0"/>
                        <a:ea typeface="Verdana" panose="020B0604030504040204" pitchFamily="34" charset="0"/>
                        <a:cs typeface="Verdana" panose="020B0604030504040204" pitchFamily="34" charset="0"/>
                      </a:endParaRPr>
                    </a:p>
                  </a:txBody>
                  <a:tcPr marL="56922" marR="56922" marT="0" marB="0"/>
                </a:tc>
                <a:extLst>
                  <a:ext uri="{0D108BD9-81ED-4DB2-BD59-A6C34878D82A}">
                    <a16:rowId xmlns:a16="http://schemas.microsoft.com/office/drawing/2014/main" xmlns="" val="1878423703"/>
                  </a:ext>
                </a:extLst>
              </a:tr>
              <a:tr h="281609">
                <a:tc>
                  <a:txBody>
                    <a:bodyPr/>
                    <a:lstStyle/>
                    <a:p>
                      <a:pPr algn="ctr">
                        <a:spcAft>
                          <a:spcPts val="0"/>
                        </a:spcAft>
                      </a:pPr>
                      <a:r>
                        <a:rPr lang="fi-FI" sz="1400">
                          <a:effectLst/>
                        </a:rPr>
                        <a:t>388C</a:t>
                      </a:r>
                      <a:endParaRPr lang="fi-FI" sz="1200">
                        <a:effectLst/>
                        <a:latin typeface="Verdana" panose="020B0604030504040204" pitchFamily="34" charset="0"/>
                        <a:ea typeface="Verdana" panose="020B0604030504040204" pitchFamily="34" charset="0"/>
                        <a:cs typeface="Verdana" panose="020B0604030504040204" pitchFamily="34" charset="0"/>
                      </a:endParaRPr>
                    </a:p>
                  </a:txBody>
                  <a:tcPr marL="56922" marR="56922" marT="0" marB="0"/>
                </a:tc>
                <a:tc>
                  <a:txBody>
                    <a:bodyPr/>
                    <a:lstStyle/>
                    <a:p>
                      <a:pPr>
                        <a:spcAft>
                          <a:spcPts val="0"/>
                        </a:spcAft>
                      </a:pPr>
                      <a:r>
                        <a:rPr lang="en-US" sz="1400">
                          <a:effectLst/>
                        </a:rPr>
                        <a:t>Severe respiratory problem of premature infant</a:t>
                      </a:r>
                      <a:endParaRPr lang="fi-FI" sz="1200">
                        <a:effectLst/>
                        <a:latin typeface="Verdana" panose="020B0604030504040204" pitchFamily="34" charset="0"/>
                        <a:ea typeface="Verdana" panose="020B0604030504040204" pitchFamily="34" charset="0"/>
                        <a:cs typeface="Verdana" panose="020B0604030504040204" pitchFamily="34" charset="0"/>
                      </a:endParaRPr>
                    </a:p>
                  </a:txBody>
                  <a:tcPr marL="56922" marR="56922" marT="0" marB="0"/>
                </a:tc>
                <a:extLst>
                  <a:ext uri="{0D108BD9-81ED-4DB2-BD59-A6C34878D82A}">
                    <a16:rowId xmlns:a16="http://schemas.microsoft.com/office/drawing/2014/main" xmlns="" val="1567721228"/>
                  </a:ext>
                </a:extLst>
              </a:tr>
              <a:tr h="431820">
                <a:tc>
                  <a:txBody>
                    <a:bodyPr/>
                    <a:lstStyle/>
                    <a:p>
                      <a:pPr algn="ctr">
                        <a:spcAft>
                          <a:spcPts val="0"/>
                        </a:spcAft>
                      </a:pPr>
                      <a:r>
                        <a:rPr lang="fi-FI" sz="1400">
                          <a:effectLst/>
                        </a:rPr>
                        <a:t>389A</a:t>
                      </a:r>
                      <a:endParaRPr lang="fi-FI" sz="1200">
                        <a:effectLst/>
                        <a:latin typeface="Verdana" panose="020B0604030504040204" pitchFamily="34" charset="0"/>
                        <a:ea typeface="Verdana" panose="020B0604030504040204" pitchFamily="34" charset="0"/>
                        <a:cs typeface="Verdana" panose="020B0604030504040204" pitchFamily="34" charset="0"/>
                      </a:endParaRPr>
                    </a:p>
                  </a:txBody>
                  <a:tcPr marL="56922" marR="56922" marT="0" marB="0"/>
                </a:tc>
                <a:tc>
                  <a:txBody>
                    <a:bodyPr/>
                    <a:lstStyle/>
                    <a:p>
                      <a:pPr>
                        <a:spcAft>
                          <a:spcPts val="0"/>
                        </a:spcAft>
                      </a:pPr>
                      <a:r>
                        <a:rPr lang="en-US" sz="1400">
                          <a:effectLst/>
                        </a:rPr>
                        <a:t>Neonate, birthweight 1500 g or more,  with major operation</a:t>
                      </a:r>
                      <a:endParaRPr lang="fi-FI" sz="1200">
                        <a:effectLst/>
                        <a:latin typeface="Verdana" panose="020B0604030504040204" pitchFamily="34" charset="0"/>
                        <a:ea typeface="Verdana" panose="020B0604030504040204" pitchFamily="34" charset="0"/>
                        <a:cs typeface="Verdana" panose="020B0604030504040204" pitchFamily="34" charset="0"/>
                      </a:endParaRPr>
                    </a:p>
                  </a:txBody>
                  <a:tcPr marL="56922" marR="56922" marT="0" marB="0"/>
                </a:tc>
                <a:extLst>
                  <a:ext uri="{0D108BD9-81ED-4DB2-BD59-A6C34878D82A}">
                    <a16:rowId xmlns:a16="http://schemas.microsoft.com/office/drawing/2014/main" xmlns="" val="4094898478"/>
                  </a:ext>
                </a:extLst>
              </a:tr>
              <a:tr h="431820">
                <a:tc>
                  <a:txBody>
                    <a:bodyPr/>
                    <a:lstStyle/>
                    <a:p>
                      <a:pPr algn="ctr">
                        <a:spcAft>
                          <a:spcPts val="0"/>
                        </a:spcAft>
                      </a:pPr>
                      <a:r>
                        <a:rPr lang="fi-FI" sz="1400">
                          <a:effectLst/>
                        </a:rPr>
                        <a:t>389B</a:t>
                      </a:r>
                      <a:endParaRPr lang="fi-FI" sz="1200">
                        <a:effectLst/>
                        <a:latin typeface="Verdana" panose="020B0604030504040204" pitchFamily="34" charset="0"/>
                        <a:ea typeface="Verdana" panose="020B0604030504040204" pitchFamily="34" charset="0"/>
                        <a:cs typeface="Verdana" panose="020B0604030504040204" pitchFamily="34" charset="0"/>
                      </a:endParaRPr>
                    </a:p>
                  </a:txBody>
                  <a:tcPr marL="56922" marR="56922" marT="0" marB="0"/>
                </a:tc>
                <a:tc>
                  <a:txBody>
                    <a:bodyPr/>
                    <a:lstStyle/>
                    <a:p>
                      <a:pPr>
                        <a:spcAft>
                          <a:spcPts val="0"/>
                        </a:spcAft>
                      </a:pPr>
                      <a:r>
                        <a:rPr lang="en-US" sz="1400">
                          <a:effectLst/>
                        </a:rPr>
                        <a:t>Neonate, birthweight 2500 g or more, with multiple problems</a:t>
                      </a:r>
                      <a:endParaRPr lang="fi-FI" sz="1200">
                        <a:effectLst/>
                        <a:latin typeface="Verdana" panose="020B0604030504040204" pitchFamily="34" charset="0"/>
                        <a:ea typeface="Verdana" panose="020B0604030504040204" pitchFamily="34" charset="0"/>
                        <a:cs typeface="Verdana" panose="020B0604030504040204" pitchFamily="34" charset="0"/>
                      </a:endParaRPr>
                    </a:p>
                  </a:txBody>
                  <a:tcPr marL="56922" marR="56922" marT="0" marB="0"/>
                </a:tc>
                <a:extLst>
                  <a:ext uri="{0D108BD9-81ED-4DB2-BD59-A6C34878D82A}">
                    <a16:rowId xmlns:a16="http://schemas.microsoft.com/office/drawing/2014/main" xmlns="" val="3463287532"/>
                  </a:ext>
                </a:extLst>
              </a:tr>
              <a:tr h="281609">
                <a:tc>
                  <a:txBody>
                    <a:bodyPr/>
                    <a:lstStyle/>
                    <a:p>
                      <a:pPr algn="ctr">
                        <a:spcAft>
                          <a:spcPts val="0"/>
                        </a:spcAft>
                      </a:pPr>
                      <a:r>
                        <a:rPr lang="fi-FI" sz="1400">
                          <a:effectLst/>
                        </a:rPr>
                        <a:t>389C</a:t>
                      </a:r>
                      <a:endParaRPr lang="fi-FI" sz="1200">
                        <a:effectLst/>
                        <a:latin typeface="Verdana" panose="020B0604030504040204" pitchFamily="34" charset="0"/>
                        <a:ea typeface="Verdana" panose="020B0604030504040204" pitchFamily="34" charset="0"/>
                        <a:cs typeface="Verdana" panose="020B0604030504040204" pitchFamily="34" charset="0"/>
                      </a:endParaRPr>
                    </a:p>
                  </a:txBody>
                  <a:tcPr marL="56922" marR="56922" marT="0" marB="0"/>
                </a:tc>
                <a:tc>
                  <a:txBody>
                    <a:bodyPr/>
                    <a:lstStyle/>
                    <a:p>
                      <a:pPr>
                        <a:spcAft>
                          <a:spcPts val="0"/>
                        </a:spcAft>
                      </a:pPr>
                      <a:r>
                        <a:rPr lang="en-US" sz="1400" dirty="0">
                          <a:effectLst/>
                        </a:rPr>
                        <a:t>Severe respiratory problem of mature infant</a:t>
                      </a:r>
                      <a:endParaRPr lang="fi-FI" sz="1200" dirty="0">
                        <a:effectLst/>
                        <a:latin typeface="Verdana" panose="020B0604030504040204" pitchFamily="34" charset="0"/>
                        <a:ea typeface="Verdana" panose="020B0604030504040204" pitchFamily="34" charset="0"/>
                        <a:cs typeface="Verdana" panose="020B0604030504040204" pitchFamily="34" charset="0"/>
                      </a:endParaRPr>
                    </a:p>
                  </a:txBody>
                  <a:tcPr marL="56922" marR="56922" marT="0" marB="0"/>
                </a:tc>
                <a:extLst>
                  <a:ext uri="{0D108BD9-81ED-4DB2-BD59-A6C34878D82A}">
                    <a16:rowId xmlns:a16="http://schemas.microsoft.com/office/drawing/2014/main" xmlns="" val="1815218107"/>
                  </a:ext>
                </a:extLst>
              </a:tr>
            </a:tbl>
          </a:graphicData>
        </a:graphic>
      </p:graphicFrame>
    </p:spTree>
    <p:extLst>
      <p:ext uri="{BB962C8B-B14F-4D97-AF65-F5344CB8AC3E}">
        <p14:creationId xmlns:p14="http://schemas.microsoft.com/office/powerpoint/2010/main" val="132816894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b="1" dirty="0" smtClean="0"/>
              <a:t>USING THE DATA TO SET THE TARIFFS </a:t>
            </a:r>
            <a:endParaRPr lang="fi-FI" b="1" dirty="0"/>
          </a:p>
        </p:txBody>
      </p:sp>
      <p:sp>
        <p:nvSpPr>
          <p:cNvPr id="3" name="Text Placeholder 2"/>
          <p:cNvSpPr>
            <a:spLocks noGrp="1"/>
          </p:cNvSpPr>
          <p:nvPr>
            <p:ph type="body" idx="1"/>
          </p:nvPr>
        </p:nvSpPr>
        <p:spPr/>
        <p:txBody>
          <a:bodyPr/>
          <a:lstStyle/>
          <a:p>
            <a:endParaRPr lang="fi-FI"/>
          </a:p>
        </p:txBody>
      </p:sp>
    </p:spTree>
    <p:extLst>
      <p:ext uri="{BB962C8B-B14F-4D97-AF65-F5344CB8AC3E}">
        <p14:creationId xmlns:p14="http://schemas.microsoft.com/office/powerpoint/2010/main" val="398402638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5 different tariff inputs from claims data</a:t>
            </a:r>
            <a:endParaRPr lang="en-US" b="1" dirty="0"/>
          </a:p>
        </p:txBody>
      </p:sp>
      <p:graphicFrame>
        <p:nvGraphicFramePr>
          <p:cNvPr id="5" name="Table 4"/>
          <p:cNvGraphicFramePr>
            <a:graphicFrameLocks noGrp="1"/>
          </p:cNvGraphicFramePr>
          <p:nvPr>
            <p:extLst>
              <p:ext uri="{D42A27DB-BD31-4B8C-83A1-F6EECF244321}">
                <p14:modId xmlns:p14="http://schemas.microsoft.com/office/powerpoint/2010/main" val="1051407455"/>
              </p:ext>
            </p:extLst>
          </p:nvPr>
        </p:nvGraphicFramePr>
        <p:xfrm>
          <a:off x="838201" y="1862667"/>
          <a:ext cx="9914465" cy="3979332"/>
        </p:xfrm>
        <a:graphic>
          <a:graphicData uri="http://schemas.openxmlformats.org/drawingml/2006/table">
            <a:tbl>
              <a:tblPr firstRow="1" firstCol="1" bandRow="1">
                <a:tableStyleId>{5940675A-B579-460E-94D1-54222C63F5DA}</a:tableStyleId>
              </a:tblPr>
              <a:tblGrid>
                <a:gridCol w="3285986">
                  <a:extLst>
                    <a:ext uri="{9D8B030D-6E8A-4147-A177-3AD203B41FA5}">
                      <a16:colId xmlns:a16="http://schemas.microsoft.com/office/drawing/2014/main" xmlns="" val="20000"/>
                    </a:ext>
                  </a:extLst>
                </a:gridCol>
                <a:gridCol w="4567137">
                  <a:extLst>
                    <a:ext uri="{9D8B030D-6E8A-4147-A177-3AD203B41FA5}">
                      <a16:colId xmlns:a16="http://schemas.microsoft.com/office/drawing/2014/main" xmlns="" val="20001"/>
                    </a:ext>
                  </a:extLst>
                </a:gridCol>
                <a:gridCol w="2061342">
                  <a:extLst>
                    <a:ext uri="{9D8B030D-6E8A-4147-A177-3AD203B41FA5}">
                      <a16:colId xmlns:a16="http://schemas.microsoft.com/office/drawing/2014/main" xmlns="" val="20002"/>
                    </a:ext>
                  </a:extLst>
                </a:gridCol>
              </a:tblGrid>
              <a:tr h="578416">
                <a:tc>
                  <a:txBody>
                    <a:bodyPr/>
                    <a:lstStyle/>
                    <a:p>
                      <a:pPr>
                        <a:spcAft>
                          <a:spcPts val="0"/>
                        </a:spcAft>
                      </a:pPr>
                      <a:r>
                        <a:rPr lang="en-US" sz="1800" b="1" dirty="0">
                          <a:effectLst/>
                        </a:rPr>
                        <a:t>Type of tariff</a:t>
                      </a:r>
                      <a:endParaRPr lang="en-GB" sz="1800" b="1" dirty="0">
                        <a:effectLst/>
                        <a:latin typeface="Times New Roman" charset="0"/>
                        <a:ea typeface="Calibri" charset="0"/>
                      </a:endParaRPr>
                    </a:p>
                  </a:txBody>
                  <a:tcPr marL="51435" marR="51435" marT="0" marB="0"/>
                </a:tc>
                <a:tc>
                  <a:txBody>
                    <a:bodyPr/>
                    <a:lstStyle/>
                    <a:p>
                      <a:pPr>
                        <a:spcAft>
                          <a:spcPts val="0"/>
                        </a:spcAft>
                      </a:pPr>
                      <a:r>
                        <a:rPr lang="en-US" sz="1800" b="1" dirty="0">
                          <a:effectLst/>
                        </a:rPr>
                        <a:t>Description</a:t>
                      </a:r>
                      <a:endParaRPr lang="en-GB" sz="1800" b="1" dirty="0">
                        <a:effectLst/>
                        <a:latin typeface="Times New Roman" charset="0"/>
                        <a:ea typeface="Calibri" charset="0"/>
                      </a:endParaRPr>
                    </a:p>
                  </a:txBody>
                  <a:tcPr marL="51435" marR="51435" marT="0" marB="0"/>
                </a:tc>
                <a:tc>
                  <a:txBody>
                    <a:bodyPr/>
                    <a:lstStyle/>
                    <a:p>
                      <a:pPr>
                        <a:spcAft>
                          <a:spcPts val="0"/>
                        </a:spcAft>
                      </a:pPr>
                      <a:r>
                        <a:rPr lang="en-GB" sz="1800" b="1" dirty="0">
                          <a:effectLst/>
                        </a:rPr>
                        <a:t>Total amount (in </a:t>
                      </a:r>
                      <a:r>
                        <a:rPr lang="en-GB" sz="1800" b="1" dirty="0" err="1">
                          <a:effectLst/>
                        </a:rPr>
                        <a:t>lari</a:t>
                      </a:r>
                      <a:r>
                        <a:rPr lang="en-GB" sz="1800" b="1" dirty="0">
                          <a:effectLst/>
                        </a:rPr>
                        <a:t>)</a:t>
                      </a:r>
                      <a:endParaRPr lang="en-GB" sz="1800" b="1" dirty="0">
                        <a:effectLst/>
                        <a:latin typeface="Times New Roman" charset="0"/>
                        <a:ea typeface="Calibri" charset="0"/>
                      </a:endParaRPr>
                    </a:p>
                  </a:txBody>
                  <a:tcPr marL="51435" marR="51435" marT="0" marB="0"/>
                </a:tc>
                <a:extLst>
                  <a:ext uri="{0D108BD9-81ED-4DB2-BD59-A6C34878D82A}">
                    <a16:rowId xmlns:a16="http://schemas.microsoft.com/office/drawing/2014/main" xmlns="" val="10000"/>
                  </a:ext>
                </a:extLst>
              </a:tr>
              <a:tr h="898911">
                <a:tc>
                  <a:txBody>
                    <a:bodyPr/>
                    <a:lstStyle/>
                    <a:p>
                      <a:pPr>
                        <a:spcAft>
                          <a:spcPts val="0"/>
                        </a:spcAft>
                      </a:pPr>
                      <a:r>
                        <a:rPr lang="en-US" sz="1800" dirty="0" err="1">
                          <a:effectLst/>
                        </a:rPr>
                        <a:t>RealProviderprice</a:t>
                      </a:r>
                      <a:endParaRPr lang="en-GB" sz="1800" dirty="0">
                        <a:effectLst/>
                        <a:latin typeface="Times New Roman" charset="0"/>
                        <a:ea typeface="Calibri" charset="0"/>
                      </a:endParaRPr>
                    </a:p>
                  </a:txBody>
                  <a:tcPr marL="51435" marR="51435" marT="0" marB="0"/>
                </a:tc>
                <a:tc>
                  <a:txBody>
                    <a:bodyPr/>
                    <a:lstStyle/>
                    <a:p>
                      <a:pPr>
                        <a:spcAft>
                          <a:spcPts val="0"/>
                        </a:spcAft>
                      </a:pPr>
                      <a:r>
                        <a:rPr lang="en-US" sz="1800">
                          <a:effectLst/>
                        </a:rPr>
                        <a:t>Sum of provider’s prices across UHC and vertical programs shown in the claim that equals ReportingPayedAmount+PatientOOP</a:t>
                      </a:r>
                      <a:endParaRPr lang="en-GB" sz="1800">
                        <a:effectLst/>
                        <a:latin typeface="Times New Roman" charset="0"/>
                        <a:ea typeface="Calibri" charset="0"/>
                      </a:endParaRPr>
                    </a:p>
                  </a:txBody>
                  <a:tcPr marL="51435" marR="51435" marT="0" marB="0"/>
                </a:tc>
                <a:tc>
                  <a:txBody>
                    <a:bodyPr/>
                    <a:lstStyle/>
                    <a:p>
                      <a:pPr algn="r">
                        <a:spcAft>
                          <a:spcPts val="0"/>
                        </a:spcAft>
                      </a:pPr>
                      <a:r>
                        <a:rPr lang="en-GB" sz="1800">
                          <a:effectLst/>
                        </a:rPr>
                        <a:t>144 132 552 </a:t>
                      </a:r>
                      <a:endParaRPr lang="en-GB" sz="1800">
                        <a:effectLst/>
                        <a:latin typeface="Times New Roman" charset="0"/>
                        <a:ea typeface="Calibri" charset="0"/>
                      </a:endParaRPr>
                    </a:p>
                  </a:txBody>
                  <a:tcPr marL="51435" marR="51435" marT="0" marB="0"/>
                </a:tc>
                <a:extLst>
                  <a:ext uri="{0D108BD9-81ED-4DB2-BD59-A6C34878D82A}">
                    <a16:rowId xmlns:a16="http://schemas.microsoft.com/office/drawing/2014/main" xmlns="" val="10001"/>
                  </a:ext>
                </a:extLst>
              </a:tr>
              <a:tr h="694351">
                <a:tc>
                  <a:txBody>
                    <a:bodyPr/>
                    <a:lstStyle/>
                    <a:p>
                      <a:pPr>
                        <a:spcAft>
                          <a:spcPts val="0"/>
                        </a:spcAft>
                      </a:pPr>
                      <a:r>
                        <a:rPr lang="en-US" sz="1800" u="sng" dirty="0" err="1">
                          <a:solidFill>
                            <a:schemeClr val="tx1"/>
                          </a:solidFill>
                          <a:effectLst/>
                        </a:rPr>
                        <a:t>ReportingPayedAmount</a:t>
                      </a:r>
                      <a:endParaRPr lang="en-GB" sz="1800" u="sng" dirty="0">
                        <a:solidFill>
                          <a:schemeClr val="tx1"/>
                        </a:solidFill>
                        <a:effectLst/>
                        <a:latin typeface="Times New Roman" charset="0"/>
                        <a:ea typeface="Calibri" charset="0"/>
                      </a:endParaRPr>
                    </a:p>
                  </a:txBody>
                  <a:tcPr marL="51435" marR="51435" marT="0" marB="0"/>
                </a:tc>
                <a:tc>
                  <a:txBody>
                    <a:bodyPr/>
                    <a:lstStyle/>
                    <a:p>
                      <a:pPr>
                        <a:spcAft>
                          <a:spcPts val="0"/>
                        </a:spcAft>
                      </a:pPr>
                      <a:r>
                        <a:rPr lang="en-US" sz="1800" u="sng" dirty="0">
                          <a:solidFill>
                            <a:schemeClr val="tx1"/>
                          </a:solidFill>
                          <a:effectLst/>
                        </a:rPr>
                        <a:t>Sum of prices payed by SSA across UHC and vertical programs for a particular provider</a:t>
                      </a:r>
                      <a:endParaRPr lang="en-GB" sz="1800" u="sng" dirty="0">
                        <a:solidFill>
                          <a:schemeClr val="tx1"/>
                        </a:solidFill>
                        <a:effectLst/>
                        <a:latin typeface="Times New Roman" charset="0"/>
                        <a:ea typeface="Calibri" charset="0"/>
                      </a:endParaRPr>
                    </a:p>
                  </a:txBody>
                  <a:tcPr marL="51435" marR="51435" marT="0" marB="0"/>
                </a:tc>
                <a:tc>
                  <a:txBody>
                    <a:bodyPr/>
                    <a:lstStyle/>
                    <a:p>
                      <a:pPr algn="r">
                        <a:spcAft>
                          <a:spcPts val="0"/>
                        </a:spcAft>
                      </a:pPr>
                      <a:r>
                        <a:rPr lang="en-GB" sz="1800" u="sng" dirty="0">
                          <a:solidFill>
                            <a:schemeClr val="tx1"/>
                          </a:solidFill>
                          <a:effectLst/>
                        </a:rPr>
                        <a:t>120 228 728 </a:t>
                      </a:r>
                      <a:endParaRPr lang="en-GB" sz="1800" u="sng" dirty="0">
                        <a:solidFill>
                          <a:schemeClr val="tx1"/>
                        </a:solidFill>
                        <a:effectLst/>
                        <a:latin typeface="Times New Roman" charset="0"/>
                        <a:ea typeface="Calibri" charset="0"/>
                      </a:endParaRPr>
                    </a:p>
                  </a:txBody>
                  <a:tcPr marL="51435" marR="51435" marT="0" marB="0"/>
                </a:tc>
                <a:extLst>
                  <a:ext uri="{0D108BD9-81ED-4DB2-BD59-A6C34878D82A}">
                    <a16:rowId xmlns:a16="http://schemas.microsoft.com/office/drawing/2014/main" xmlns="" val="10002"/>
                  </a:ext>
                </a:extLst>
              </a:tr>
              <a:tr h="361614">
                <a:tc>
                  <a:txBody>
                    <a:bodyPr/>
                    <a:lstStyle/>
                    <a:p>
                      <a:pPr>
                        <a:spcAft>
                          <a:spcPts val="0"/>
                        </a:spcAft>
                      </a:pPr>
                      <a:r>
                        <a:rPr lang="en-US" sz="1800" dirty="0" err="1">
                          <a:effectLst/>
                        </a:rPr>
                        <a:t>ReportingInvoiceAmount</a:t>
                      </a:r>
                      <a:endParaRPr lang="en-GB" sz="1800" dirty="0">
                        <a:effectLst/>
                        <a:latin typeface="Times New Roman" charset="0"/>
                        <a:ea typeface="Calibri" charset="0"/>
                      </a:endParaRPr>
                    </a:p>
                  </a:txBody>
                  <a:tcPr marL="51435" marR="51435" marT="0" marB="0"/>
                </a:tc>
                <a:tc>
                  <a:txBody>
                    <a:bodyPr/>
                    <a:lstStyle/>
                    <a:p>
                      <a:pPr>
                        <a:spcAft>
                          <a:spcPts val="0"/>
                        </a:spcAft>
                      </a:pPr>
                      <a:r>
                        <a:rPr lang="en-US" sz="1800">
                          <a:effectLst/>
                        </a:rPr>
                        <a:t>Equals RealProviderprice</a:t>
                      </a:r>
                      <a:endParaRPr lang="en-GB" sz="1800">
                        <a:effectLst/>
                        <a:latin typeface="Times New Roman" charset="0"/>
                        <a:ea typeface="Calibri" charset="0"/>
                      </a:endParaRPr>
                    </a:p>
                  </a:txBody>
                  <a:tcPr marL="51435" marR="51435" marT="0" marB="0"/>
                </a:tc>
                <a:tc>
                  <a:txBody>
                    <a:bodyPr/>
                    <a:lstStyle/>
                    <a:p>
                      <a:pPr algn="r">
                        <a:spcAft>
                          <a:spcPts val="0"/>
                        </a:spcAft>
                      </a:pPr>
                      <a:r>
                        <a:rPr lang="en-GB" sz="1800">
                          <a:effectLst/>
                        </a:rPr>
                        <a:t>120 228 728 </a:t>
                      </a:r>
                      <a:endParaRPr lang="en-GB" sz="1800">
                        <a:effectLst/>
                        <a:latin typeface="Times New Roman" charset="0"/>
                        <a:ea typeface="Calibri" charset="0"/>
                      </a:endParaRPr>
                    </a:p>
                  </a:txBody>
                  <a:tcPr marL="51435" marR="51435" marT="0" marB="0"/>
                </a:tc>
                <a:extLst>
                  <a:ext uri="{0D108BD9-81ED-4DB2-BD59-A6C34878D82A}">
                    <a16:rowId xmlns:a16="http://schemas.microsoft.com/office/drawing/2014/main" xmlns="" val="10003"/>
                  </a:ext>
                </a:extLst>
              </a:tr>
              <a:tr h="867624">
                <a:tc>
                  <a:txBody>
                    <a:bodyPr/>
                    <a:lstStyle/>
                    <a:p>
                      <a:pPr>
                        <a:spcAft>
                          <a:spcPts val="0"/>
                        </a:spcAft>
                      </a:pPr>
                      <a:r>
                        <a:rPr lang="en-US" sz="1800">
                          <a:effectLst/>
                        </a:rPr>
                        <a:t>MaxUnitCost</a:t>
                      </a:r>
                      <a:endParaRPr lang="en-GB" sz="1800">
                        <a:effectLst/>
                        <a:latin typeface="Times New Roman" charset="0"/>
                        <a:ea typeface="Calibri" charset="0"/>
                      </a:endParaRPr>
                    </a:p>
                  </a:txBody>
                  <a:tcPr marL="51435" marR="51435" marT="0" marB="0"/>
                </a:tc>
                <a:tc>
                  <a:txBody>
                    <a:bodyPr/>
                    <a:lstStyle/>
                    <a:p>
                      <a:pPr>
                        <a:spcAft>
                          <a:spcPts val="0"/>
                        </a:spcAft>
                      </a:pPr>
                      <a:r>
                        <a:rPr lang="en-US" sz="1800">
                          <a:effectLst/>
                        </a:rPr>
                        <a:t>Sum of maximum prices by SSA across UHC and vertical programs for a particular treatment case</a:t>
                      </a:r>
                      <a:endParaRPr lang="en-GB" sz="1800">
                        <a:effectLst/>
                        <a:latin typeface="Times New Roman" charset="0"/>
                        <a:ea typeface="Calibri" charset="0"/>
                      </a:endParaRPr>
                    </a:p>
                  </a:txBody>
                  <a:tcPr marL="51435" marR="51435" marT="0" marB="0"/>
                </a:tc>
                <a:tc>
                  <a:txBody>
                    <a:bodyPr/>
                    <a:lstStyle/>
                    <a:p>
                      <a:pPr algn="r">
                        <a:spcAft>
                          <a:spcPts val="0"/>
                        </a:spcAft>
                      </a:pPr>
                      <a:r>
                        <a:rPr lang="en-GB" sz="1800">
                          <a:effectLst/>
                        </a:rPr>
                        <a:t>122 502 722 </a:t>
                      </a:r>
                      <a:endParaRPr lang="en-GB" sz="1800">
                        <a:effectLst/>
                        <a:latin typeface="Times New Roman" charset="0"/>
                        <a:ea typeface="Calibri" charset="0"/>
                      </a:endParaRPr>
                    </a:p>
                  </a:txBody>
                  <a:tcPr marL="51435" marR="51435" marT="0" marB="0"/>
                </a:tc>
                <a:extLst>
                  <a:ext uri="{0D108BD9-81ED-4DB2-BD59-A6C34878D82A}">
                    <a16:rowId xmlns:a16="http://schemas.microsoft.com/office/drawing/2014/main" xmlns="" val="10004"/>
                  </a:ext>
                </a:extLst>
              </a:tr>
              <a:tr h="578416">
                <a:tc>
                  <a:txBody>
                    <a:bodyPr/>
                    <a:lstStyle/>
                    <a:p>
                      <a:pPr>
                        <a:spcAft>
                          <a:spcPts val="0"/>
                        </a:spcAft>
                      </a:pPr>
                      <a:r>
                        <a:rPr lang="en-US" sz="1800">
                          <a:effectLst/>
                        </a:rPr>
                        <a:t>PatientOOP</a:t>
                      </a:r>
                      <a:endParaRPr lang="en-GB" sz="1800">
                        <a:effectLst/>
                        <a:latin typeface="Times New Roman" charset="0"/>
                        <a:ea typeface="Calibri" charset="0"/>
                      </a:endParaRPr>
                    </a:p>
                  </a:txBody>
                  <a:tcPr marL="51435" marR="51435" marT="0" marB="0"/>
                </a:tc>
                <a:tc>
                  <a:txBody>
                    <a:bodyPr/>
                    <a:lstStyle/>
                    <a:p>
                      <a:pPr>
                        <a:spcAft>
                          <a:spcPts val="0"/>
                        </a:spcAft>
                      </a:pPr>
                      <a:r>
                        <a:rPr lang="en-US" sz="1800" dirty="0">
                          <a:effectLst/>
                        </a:rPr>
                        <a:t>Sum of patient OOP for a particular case across UHC and vertical programs</a:t>
                      </a:r>
                      <a:endParaRPr lang="en-GB" sz="1800" dirty="0">
                        <a:effectLst/>
                        <a:latin typeface="Times New Roman" charset="0"/>
                        <a:ea typeface="Calibri" charset="0"/>
                      </a:endParaRPr>
                    </a:p>
                  </a:txBody>
                  <a:tcPr marL="51435" marR="51435" marT="0" marB="0"/>
                </a:tc>
                <a:tc>
                  <a:txBody>
                    <a:bodyPr/>
                    <a:lstStyle/>
                    <a:p>
                      <a:pPr algn="r">
                        <a:spcAft>
                          <a:spcPts val="0"/>
                        </a:spcAft>
                      </a:pPr>
                      <a:r>
                        <a:rPr lang="en-GB" sz="1800" dirty="0">
                          <a:effectLst/>
                        </a:rPr>
                        <a:t>23 903 824 </a:t>
                      </a:r>
                      <a:endParaRPr lang="en-GB" sz="1800" dirty="0">
                        <a:effectLst/>
                        <a:latin typeface="Times New Roman" charset="0"/>
                        <a:ea typeface="Calibri" charset="0"/>
                      </a:endParaRPr>
                    </a:p>
                  </a:txBody>
                  <a:tcPr marL="51435" marR="51435" marT="0" marB="0"/>
                </a:tc>
                <a:extLst>
                  <a:ext uri="{0D108BD9-81ED-4DB2-BD59-A6C34878D82A}">
                    <a16:rowId xmlns:a16="http://schemas.microsoft.com/office/drawing/2014/main" xmlns="" val="10005"/>
                  </a:ext>
                </a:extLst>
              </a:tr>
            </a:tbl>
          </a:graphicData>
        </a:graphic>
      </p:graphicFrame>
    </p:spTree>
    <p:extLst>
      <p:ext uri="{BB962C8B-B14F-4D97-AF65-F5344CB8AC3E}">
        <p14:creationId xmlns:p14="http://schemas.microsoft.com/office/powerpoint/2010/main" val="745022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The objective of the report</a:t>
            </a:r>
            <a:endParaRPr lang="fi-FI" b="1" dirty="0"/>
          </a:p>
        </p:txBody>
      </p:sp>
      <p:sp>
        <p:nvSpPr>
          <p:cNvPr id="3" name="Content Placeholder 2"/>
          <p:cNvSpPr>
            <a:spLocks noGrp="1"/>
          </p:cNvSpPr>
          <p:nvPr>
            <p:ph idx="1"/>
          </p:nvPr>
        </p:nvSpPr>
        <p:spPr/>
        <p:txBody>
          <a:bodyPr>
            <a:normAutofit/>
          </a:bodyPr>
          <a:lstStyle/>
          <a:p>
            <a:r>
              <a:rPr lang="en-US" sz="3600" dirty="0" smtClean="0"/>
              <a:t>To </a:t>
            </a:r>
            <a:r>
              <a:rPr lang="en-US" sz="3600" dirty="0"/>
              <a:t>assess how the SSA’s invoicing data can be </a:t>
            </a:r>
            <a:r>
              <a:rPr lang="en-US" sz="3600" dirty="0" smtClean="0"/>
              <a:t>used</a:t>
            </a:r>
            <a:endParaRPr lang="fi-FI" sz="3600" dirty="0"/>
          </a:p>
          <a:p>
            <a:pPr lvl="1"/>
            <a:r>
              <a:rPr lang="en-US" sz="3200" dirty="0" smtClean="0"/>
              <a:t>to implement </a:t>
            </a:r>
            <a:r>
              <a:rPr lang="en-US" sz="3200" dirty="0"/>
              <a:t>a DRG system or other relevant payment </a:t>
            </a:r>
            <a:r>
              <a:rPr lang="en-US" sz="3200" dirty="0" smtClean="0"/>
              <a:t>method</a:t>
            </a:r>
            <a:endParaRPr lang="fi-FI" sz="3200" dirty="0"/>
          </a:p>
          <a:p>
            <a:pPr lvl="1"/>
            <a:r>
              <a:rPr lang="en-US" sz="3200" dirty="0"/>
              <a:t>t</a:t>
            </a:r>
            <a:r>
              <a:rPr lang="en-US" sz="3200" dirty="0" smtClean="0"/>
              <a:t>o set </a:t>
            </a:r>
            <a:r>
              <a:rPr lang="en-GB" sz="3200" dirty="0" smtClean="0"/>
              <a:t>tariffs</a:t>
            </a:r>
          </a:p>
          <a:p>
            <a:pPr marL="0" indent="0">
              <a:buNone/>
            </a:pPr>
            <a:endParaRPr lang="en-GB" sz="3600" dirty="0" smtClean="0"/>
          </a:p>
          <a:p>
            <a:pPr marL="0" indent="0">
              <a:buNone/>
            </a:pPr>
            <a:r>
              <a:rPr lang="en-GB" sz="3600" dirty="0" smtClean="0"/>
              <a:t>For assessment NordDRG grouper was used (Estonian and Finnish version)</a:t>
            </a:r>
            <a:endParaRPr lang="fi-FI" sz="3600" dirty="0"/>
          </a:p>
          <a:p>
            <a:endParaRPr lang="fi-FI" sz="3600" dirty="0"/>
          </a:p>
        </p:txBody>
      </p:sp>
    </p:spTree>
    <p:extLst>
      <p:ext uri="{BB962C8B-B14F-4D97-AF65-F5344CB8AC3E}">
        <p14:creationId xmlns:p14="http://schemas.microsoft.com/office/powerpoint/2010/main" val="203319791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Core components of DRG</a:t>
            </a:r>
            <a:endParaRPr lang="en-US" b="1" dirty="0"/>
          </a:p>
        </p:txBody>
      </p:sp>
      <p:sp>
        <p:nvSpPr>
          <p:cNvPr id="3" name="Content Placeholder 2"/>
          <p:cNvSpPr>
            <a:spLocks noGrp="1"/>
          </p:cNvSpPr>
          <p:nvPr>
            <p:ph idx="1"/>
          </p:nvPr>
        </p:nvSpPr>
        <p:spPr/>
        <p:txBody>
          <a:bodyPr/>
          <a:lstStyle/>
          <a:p>
            <a:endParaRPr lang="en-US" dirty="0"/>
          </a:p>
        </p:txBody>
      </p:sp>
      <p:pic>
        <p:nvPicPr>
          <p:cNvPr id="4" name="Picture 3"/>
          <p:cNvPicPr>
            <a:picLocks noChangeAspect="1"/>
          </p:cNvPicPr>
          <p:nvPr/>
        </p:nvPicPr>
        <p:blipFill>
          <a:blip r:embed="rId2"/>
          <a:stretch>
            <a:fillRect/>
          </a:stretch>
        </p:blipFill>
        <p:spPr>
          <a:xfrm>
            <a:off x="2165889" y="1377768"/>
            <a:ext cx="7535320" cy="5480232"/>
          </a:xfrm>
          <a:prstGeom prst="rect">
            <a:avLst/>
          </a:prstGeom>
        </p:spPr>
      </p:pic>
      <p:grpSp>
        <p:nvGrpSpPr>
          <p:cNvPr id="7" name="Group 6"/>
          <p:cNvGrpSpPr/>
          <p:nvPr/>
        </p:nvGrpSpPr>
        <p:grpSpPr>
          <a:xfrm>
            <a:off x="4291259" y="4475837"/>
            <a:ext cx="483079" cy="465827"/>
            <a:chOff x="4399472" y="4382219"/>
            <a:chExt cx="483079" cy="465827"/>
          </a:xfrm>
        </p:grpSpPr>
        <p:sp>
          <p:nvSpPr>
            <p:cNvPr id="5" name="Oval 4"/>
            <p:cNvSpPr/>
            <p:nvPr/>
          </p:nvSpPr>
          <p:spPr>
            <a:xfrm>
              <a:off x="4399472" y="4382219"/>
              <a:ext cx="483079" cy="465827"/>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4490168" y="4430466"/>
              <a:ext cx="301686" cy="369332"/>
            </a:xfrm>
            <a:prstGeom prst="rect">
              <a:avLst/>
            </a:prstGeom>
            <a:noFill/>
          </p:spPr>
          <p:txBody>
            <a:bodyPr wrap="none" rtlCol="0">
              <a:spAutoFit/>
            </a:bodyPr>
            <a:lstStyle/>
            <a:p>
              <a:r>
                <a:rPr lang="en-US" b="1" dirty="0" smtClean="0">
                  <a:solidFill>
                    <a:schemeClr val="bg1"/>
                  </a:solidFill>
                </a:rPr>
                <a:t>1</a:t>
              </a:r>
              <a:endParaRPr lang="en-US" b="1" dirty="0">
                <a:solidFill>
                  <a:schemeClr val="bg1"/>
                </a:solidFill>
              </a:endParaRPr>
            </a:p>
          </p:txBody>
        </p:sp>
      </p:grpSp>
      <p:grpSp>
        <p:nvGrpSpPr>
          <p:cNvPr id="8" name="Group 7"/>
          <p:cNvGrpSpPr/>
          <p:nvPr/>
        </p:nvGrpSpPr>
        <p:grpSpPr>
          <a:xfrm>
            <a:off x="7575839" y="4427590"/>
            <a:ext cx="483079" cy="465827"/>
            <a:chOff x="4399472" y="4382219"/>
            <a:chExt cx="483079" cy="465827"/>
          </a:xfrm>
        </p:grpSpPr>
        <p:sp>
          <p:nvSpPr>
            <p:cNvPr id="9" name="Oval 8"/>
            <p:cNvSpPr/>
            <p:nvPr/>
          </p:nvSpPr>
          <p:spPr>
            <a:xfrm>
              <a:off x="4399472" y="4382219"/>
              <a:ext cx="483079" cy="465827"/>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4490168" y="4430466"/>
              <a:ext cx="301686" cy="369332"/>
            </a:xfrm>
            <a:prstGeom prst="rect">
              <a:avLst/>
            </a:prstGeom>
            <a:noFill/>
          </p:spPr>
          <p:txBody>
            <a:bodyPr wrap="none" rtlCol="0">
              <a:spAutoFit/>
            </a:bodyPr>
            <a:lstStyle/>
            <a:p>
              <a:r>
                <a:rPr lang="en-US" b="1" dirty="0" smtClean="0">
                  <a:solidFill>
                    <a:schemeClr val="bg1"/>
                  </a:solidFill>
                </a:rPr>
                <a:t>3</a:t>
              </a:r>
              <a:endParaRPr lang="en-US" b="1" dirty="0">
                <a:solidFill>
                  <a:schemeClr val="bg1"/>
                </a:solidFill>
              </a:endParaRPr>
            </a:p>
          </p:txBody>
        </p:sp>
      </p:grpSp>
      <p:grpSp>
        <p:nvGrpSpPr>
          <p:cNvPr id="11" name="Group 10"/>
          <p:cNvGrpSpPr/>
          <p:nvPr/>
        </p:nvGrpSpPr>
        <p:grpSpPr>
          <a:xfrm>
            <a:off x="5933549" y="4427590"/>
            <a:ext cx="483079" cy="465827"/>
            <a:chOff x="4399472" y="4382219"/>
            <a:chExt cx="483079" cy="465827"/>
          </a:xfrm>
        </p:grpSpPr>
        <p:sp>
          <p:nvSpPr>
            <p:cNvPr id="12" name="Oval 11"/>
            <p:cNvSpPr/>
            <p:nvPr/>
          </p:nvSpPr>
          <p:spPr>
            <a:xfrm>
              <a:off x="4399472" y="4382219"/>
              <a:ext cx="483079" cy="465827"/>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4490168" y="4430466"/>
              <a:ext cx="301686" cy="369332"/>
            </a:xfrm>
            <a:prstGeom prst="rect">
              <a:avLst/>
            </a:prstGeom>
            <a:noFill/>
          </p:spPr>
          <p:txBody>
            <a:bodyPr wrap="none" rtlCol="0">
              <a:spAutoFit/>
            </a:bodyPr>
            <a:lstStyle/>
            <a:p>
              <a:r>
                <a:rPr lang="en-US" b="1" dirty="0" smtClean="0">
                  <a:solidFill>
                    <a:schemeClr val="bg1"/>
                  </a:solidFill>
                </a:rPr>
                <a:t>2</a:t>
              </a:r>
              <a:endParaRPr lang="en-US" b="1" dirty="0">
                <a:solidFill>
                  <a:schemeClr val="bg1"/>
                </a:solidFill>
              </a:endParaRPr>
            </a:p>
          </p:txBody>
        </p:sp>
      </p:grpSp>
    </p:spTree>
    <p:extLst>
      <p:ext uri="{BB962C8B-B14F-4D97-AF65-F5344CB8AC3E}">
        <p14:creationId xmlns:p14="http://schemas.microsoft.com/office/powerpoint/2010/main" val="17675291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GB" b="1" dirty="0"/>
              <a:t>DRG relative cost weights </a:t>
            </a:r>
            <a:endParaRPr lang="en-GB" b="1" i="1" dirty="0"/>
          </a:p>
        </p:txBody>
      </p:sp>
      <p:sp>
        <p:nvSpPr>
          <p:cNvPr id="3" name="Content Placeholder 2"/>
          <p:cNvSpPr>
            <a:spLocks noGrp="1"/>
          </p:cNvSpPr>
          <p:nvPr>
            <p:ph idx="1"/>
          </p:nvPr>
        </p:nvSpPr>
        <p:spPr>
          <a:xfrm>
            <a:off x="838199" y="1690688"/>
            <a:ext cx="10862733" cy="4724860"/>
          </a:xfrm>
        </p:spPr>
        <p:txBody>
          <a:bodyPr>
            <a:normAutofit/>
          </a:bodyPr>
          <a:lstStyle/>
          <a:p>
            <a:r>
              <a:rPr lang="en-GB" sz="3200" dirty="0"/>
              <a:t>A DRG relative cost weight measures the expected cost of a certain DRG, relative to the expected cost of the average case across all </a:t>
            </a:r>
            <a:r>
              <a:rPr lang="en-GB" sz="3200" dirty="0" smtClean="0"/>
              <a:t>cases</a:t>
            </a:r>
          </a:p>
          <a:p>
            <a:pPr marL="0" indent="0" algn="ctr">
              <a:buNone/>
            </a:pPr>
            <a:endParaRPr lang="en-GB" sz="3200" i="1" dirty="0" smtClean="0">
              <a:solidFill>
                <a:schemeClr val="accent6">
                  <a:lumMod val="75000"/>
                </a:schemeClr>
              </a:solidFill>
            </a:endParaRPr>
          </a:p>
          <a:p>
            <a:pPr marL="0" indent="0" algn="ctr">
              <a:buNone/>
            </a:pPr>
            <a:r>
              <a:rPr lang="en-GB" sz="4000" i="1" dirty="0" smtClean="0">
                <a:solidFill>
                  <a:schemeClr val="accent6">
                    <a:lumMod val="75000"/>
                  </a:schemeClr>
                </a:solidFill>
              </a:rPr>
              <a:t>DRG </a:t>
            </a:r>
            <a:r>
              <a:rPr lang="en-GB" sz="4000" i="1" dirty="0">
                <a:solidFill>
                  <a:schemeClr val="accent6">
                    <a:lumMod val="75000"/>
                  </a:schemeClr>
                </a:solidFill>
              </a:rPr>
              <a:t>“X” Relative Weight = Average Cost of “DRG X”/Overall Average Cost of </a:t>
            </a:r>
            <a:r>
              <a:rPr lang="en-GB" sz="4000" i="1" dirty="0" smtClean="0">
                <a:solidFill>
                  <a:schemeClr val="accent6">
                    <a:lumMod val="75000"/>
                  </a:schemeClr>
                </a:solidFill>
              </a:rPr>
              <a:t>Case</a:t>
            </a:r>
          </a:p>
          <a:p>
            <a:pPr marL="0" indent="0" algn="ctr">
              <a:buNone/>
            </a:pPr>
            <a:endParaRPr lang="en-GB" sz="3200" dirty="0"/>
          </a:p>
        </p:txBody>
      </p:sp>
      <p:grpSp>
        <p:nvGrpSpPr>
          <p:cNvPr id="4" name="Group 3"/>
          <p:cNvGrpSpPr/>
          <p:nvPr/>
        </p:nvGrpSpPr>
        <p:grpSpPr>
          <a:xfrm>
            <a:off x="249528" y="132211"/>
            <a:ext cx="483079" cy="465827"/>
            <a:chOff x="4399472" y="4382219"/>
            <a:chExt cx="483079" cy="465827"/>
          </a:xfrm>
        </p:grpSpPr>
        <p:sp>
          <p:nvSpPr>
            <p:cNvPr id="5" name="Oval 4"/>
            <p:cNvSpPr/>
            <p:nvPr/>
          </p:nvSpPr>
          <p:spPr>
            <a:xfrm>
              <a:off x="4399472" y="4382219"/>
              <a:ext cx="483079" cy="465827"/>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4490168" y="4430466"/>
              <a:ext cx="301686" cy="369332"/>
            </a:xfrm>
            <a:prstGeom prst="rect">
              <a:avLst/>
            </a:prstGeom>
            <a:noFill/>
          </p:spPr>
          <p:txBody>
            <a:bodyPr wrap="none" rtlCol="0">
              <a:spAutoFit/>
            </a:bodyPr>
            <a:lstStyle/>
            <a:p>
              <a:r>
                <a:rPr lang="en-US" b="1" dirty="0" smtClean="0">
                  <a:solidFill>
                    <a:schemeClr val="bg1"/>
                  </a:solidFill>
                </a:rPr>
                <a:t>1</a:t>
              </a:r>
              <a:endParaRPr lang="en-US" b="1" dirty="0">
                <a:solidFill>
                  <a:schemeClr val="bg1"/>
                </a:solidFill>
              </a:endParaRPr>
            </a:p>
          </p:txBody>
        </p:sp>
      </p:grpSp>
    </p:spTree>
    <p:extLst>
      <p:ext uri="{BB962C8B-B14F-4D97-AF65-F5344CB8AC3E}">
        <p14:creationId xmlns:p14="http://schemas.microsoft.com/office/powerpoint/2010/main" val="71639221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What options are for Georgia to calculated DRG cost weights?</a:t>
            </a:r>
            <a:endParaRPr lang="en-US" b="1" dirty="0"/>
          </a:p>
        </p:txBody>
      </p:sp>
      <p:sp>
        <p:nvSpPr>
          <p:cNvPr id="3" name="Content Placeholder 2"/>
          <p:cNvSpPr>
            <a:spLocks noGrp="1"/>
          </p:cNvSpPr>
          <p:nvPr>
            <p:ph idx="1"/>
          </p:nvPr>
        </p:nvSpPr>
        <p:spPr/>
        <p:txBody>
          <a:bodyPr>
            <a:normAutofit/>
          </a:bodyPr>
          <a:lstStyle/>
          <a:p>
            <a:r>
              <a:rPr lang="en-GB" sz="3600" dirty="0"/>
              <a:t>SSA </a:t>
            </a:r>
            <a:r>
              <a:rPr lang="en-GB" sz="3600" dirty="0" smtClean="0"/>
              <a:t>tariffs</a:t>
            </a:r>
          </a:p>
          <a:p>
            <a:pPr lvl="1"/>
            <a:r>
              <a:rPr lang="en-GB" dirty="0" smtClean="0"/>
              <a:t>Can </a:t>
            </a:r>
            <a:r>
              <a:rPr lang="en-GB" dirty="0"/>
              <a:t>be </a:t>
            </a:r>
            <a:r>
              <a:rPr lang="en-GB" dirty="0" smtClean="0"/>
              <a:t>taken as </a:t>
            </a:r>
            <a:r>
              <a:rPr lang="en-GB" dirty="0"/>
              <a:t>a proxy for cost information as best available information about providers’ absolute and relative </a:t>
            </a:r>
            <a:r>
              <a:rPr lang="en-GB" dirty="0" smtClean="0"/>
              <a:t>costs</a:t>
            </a:r>
          </a:p>
          <a:p>
            <a:pPr lvl="1"/>
            <a:r>
              <a:rPr lang="en-GB" dirty="0" smtClean="0"/>
              <a:t>NB</a:t>
            </a:r>
            <a:r>
              <a:rPr lang="en-GB" dirty="0"/>
              <a:t>! </a:t>
            </a:r>
            <a:r>
              <a:rPr lang="en-GB" dirty="0" smtClean="0"/>
              <a:t>SSA current tariffs </a:t>
            </a:r>
            <a:r>
              <a:rPr lang="en-GB" dirty="0"/>
              <a:t>do not necessarily reflect the actual resources required to deliver particular services at an acceptable level of </a:t>
            </a:r>
            <a:r>
              <a:rPr lang="en-GB" dirty="0" smtClean="0"/>
              <a:t>quality</a:t>
            </a:r>
          </a:p>
          <a:p>
            <a:pPr lvl="1"/>
            <a:r>
              <a:rPr lang="en-GB" dirty="0" smtClean="0"/>
              <a:t>Easy and quick, possible to “fine tune” later on</a:t>
            </a:r>
            <a:endParaRPr lang="en-US" dirty="0"/>
          </a:p>
          <a:p>
            <a:r>
              <a:rPr lang="en-US" sz="3200" dirty="0" smtClean="0"/>
              <a:t>Separate cost accounting pilot in selected hospitals</a:t>
            </a:r>
          </a:p>
          <a:p>
            <a:pPr lvl="1"/>
            <a:r>
              <a:rPr lang="en-US" dirty="0" smtClean="0"/>
              <a:t>Requires development of costing methodology, data collection system and to find collaborative hospitals who have wide scope of services with high volume</a:t>
            </a:r>
          </a:p>
          <a:p>
            <a:endParaRPr lang="en-US" dirty="0"/>
          </a:p>
        </p:txBody>
      </p:sp>
      <p:grpSp>
        <p:nvGrpSpPr>
          <p:cNvPr id="4" name="Group 3"/>
          <p:cNvGrpSpPr/>
          <p:nvPr/>
        </p:nvGrpSpPr>
        <p:grpSpPr>
          <a:xfrm>
            <a:off x="249528" y="132211"/>
            <a:ext cx="483079" cy="465827"/>
            <a:chOff x="4399472" y="4382219"/>
            <a:chExt cx="483079" cy="465827"/>
          </a:xfrm>
        </p:grpSpPr>
        <p:sp>
          <p:nvSpPr>
            <p:cNvPr id="5" name="Oval 4"/>
            <p:cNvSpPr/>
            <p:nvPr/>
          </p:nvSpPr>
          <p:spPr>
            <a:xfrm>
              <a:off x="4399472" y="4382219"/>
              <a:ext cx="483079" cy="465827"/>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4490168" y="4430466"/>
              <a:ext cx="301686" cy="369332"/>
            </a:xfrm>
            <a:prstGeom prst="rect">
              <a:avLst/>
            </a:prstGeom>
            <a:noFill/>
          </p:spPr>
          <p:txBody>
            <a:bodyPr wrap="none" rtlCol="0">
              <a:spAutoFit/>
            </a:bodyPr>
            <a:lstStyle/>
            <a:p>
              <a:r>
                <a:rPr lang="en-US" b="1" dirty="0" smtClean="0">
                  <a:solidFill>
                    <a:schemeClr val="bg1"/>
                  </a:solidFill>
                </a:rPr>
                <a:t>1</a:t>
              </a:r>
              <a:endParaRPr lang="en-US" b="1" dirty="0">
                <a:solidFill>
                  <a:schemeClr val="bg1"/>
                </a:solidFill>
              </a:endParaRPr>
            </a:p>
          </p:txBody>
        </p:sp>
      </p:grpSp>
    </p:spTree>
    <p:extLst>
      <p:ext uri="{BB962C8B-B14F-4D97-AF65-F5344CB8AC3E}">
        <p14:creationId xmlns:p14="http://schemas.microsoft.com/office/powerpoint/2010/main" val="150591823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Options to validate DRG cost weights: benchmarking</a:t>
            </a:r>
            <a:endParaRPr lang="en-US"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40155868"/>
              </p:ext>
            </p:extLst>
          </p:nvPr>
        </p:nvGraphicFramePr>
        <p:xfrm>
          <a:off x="711201" y="1843088"/>
          <a:ext cx="10642599" cy="4461720"/>
        </p:xfrm>
        <a:graphic>
          <a:graphicData uri="http://schemas.openxmlformats.org/drawingml/2006/table">
            <a:tbl>
              <a:tblPr firstRow="1" firstCol="1" bandRow="1">
                <a:tableStyleId>{5940675A-B579-460E-94D1-54222C63F5DA}</a:tableStyleId>
              </a:tblPr>
              <a:tblGrid>
                <a:gridCol w="1577233">
                  <a:extLst>
                    <a:ext uri="{9D8B030D-6E8A-4147-A177-3AD203B41FA5}">
                      <a16:colId xmlns:a16="http://schemas.microsoft.com/office/drawing/2014/main" xmlns="" val="20000"/>
                    </a:ext>
                  </a:extLst>
                </a:gridCol>
                <a:gridCol w="4493305">
                  <a:extLst>
                    <a:ext uri="{9D8B030D-6E8A-4147-A177-3AD203B41FA5}">
                      <a16:colId xmlns:a16="http://schemas.microsoft.com/office/drawing/2014/main" xmlns="" val="20001"/>
                    </a:ext>
                  </a:extLst>
                </a:gridCol>
                <a:gridCol w="966348">
                  <a:extLst>
                    <a:ext uri="{9D8B030D-6E8A-4147-A177-3AD203B41FA5}">
                      <a16:colId xmlns:a16="http://schemas.microsoft.com/office/drawing/2014/main" xmlns="" val="20002"/>
                    </a:ext>
                  </a:extLst>
                </a:gridCol>
                <a:gridCol w="769380">
                  <a:extLst>
                    <a:ext uri="{9D8B030D-6E8A-4147-A177-3AD203B41FA5}">
                      <a16:colId xmlns:a16="http://schemas.microsoft.com/office/drawing/2014/main" xmlns="" val="20003"/>
                    </a:ext>
                  </a:extLst>
                </a:gridCol>
                <a:gridCol w="1171830">
                  <a:extLst>
                    <a:ext uri="{9D8B030D-6E8A-4147-A177-3AD203B41FA5}">
                      <a16:colId xmlns:a16="http://schemas.microsoft.com/office/drawing/2014/main" xmlns="" val="20004"/>
                    </a:ext>
                  </a:extLst>
                </a:gridCol>
                <a:gridCol w="1664503">
                  <a:extLst>
                    <a:ext uri="{9D8B030D-6E8A-4147-A177-3AD203B41FA5}">
                      <a16:colId xmlns:a16="http://schemas.microsoft.com/office/drawing/2014/main" xmlns="" val="20005"/>
                    </a:ext>
                  </a:extLst>
                </a:gridCol>
              </a:tblGrid>
              <a:tr h="397404">
                <a:tc>
                  <a:txBody>
                    <a:bodyPr/>
                    <a:lstStyle/>
                    <a:p>
                      <a:pPr algn="l">
                        <a:spcAft>
                          <a:spcPts val="0"/>
                        </a:spcAft>
                      </a:pPr>
                      <a:r>
                        <a:rPr lang="en-GB" sz="1600" b="1" dirty="0">
                          <a:effectLst/>
                        </a:rPr>
                        <a:t>EST_DRG</a:t>
                      </a:r>
                      <a:endParaRPr lang="en-GB" sz="1600" b="1" dirty="0">
                        <a:effectLst/>
                        <a:latin typeface="Times New Roman" charset="0"/>
                        <a:ea typeface="Calibri" charset="0"/>
                      </a:endParaRPr>
                    </a:p>
                  </a:txBody>
                  <a:tcPr marL="68580" marR="68580" marT="0" marB="0"/>
                </a:tc>
                <a:tc>
                  <a:txBody>
                    <a:bodyPr/>
                    <a:lstStyle/>
                    <a:p>
                      <a:pPr>
                        <a:spcAft>
                          <a:spcPts val="0"/>
                        </a:spcAft>
                      </a:pPr>
                      <a:r>
                        <a:rPr lang="en-GB" sz="1600" b="1" dirty="0" err="1">
                          <a:effectLst/>
                        </a:rPr>
                        <a:t>EST_DRG_name</a:t>
                      </a:r>
                      <a:endParaRPr lang="en-GB" sz="1600" b="1" dirty="0">
                        <a:effectLst/>
                        <a:latin typeface="Times New Roman" charset="0"/>
                        <a:ea typeface="Calibri" charset="0"/>
                      </a:endParaRPr>
                    </a:p>
                  </a:txBody>
                  <a:tcPr marL="68580" marR="68580" marT="0" marB="0"/>
                </a:tc>
                <a:tc>
                  <a:txBody>
                    <a:bodyPr/>
                    <a:lstStyle/>
                    <a:p>
                      <a:pPr algn="r">
                        <a:spcAft>
                          <a:spcPts val="0"/>
                        </a:spcAft>
                      </a:pPr>
                      <a:r>
                        <a:rPr lang="en-GB" sz="1600" b="1" dirty="0">
                          <a:effectLst/>
                        </a:rPr>
                        <a:t># of cases </a:t>
                      </a:r>
                      <a:endParaRPr lang="en-GB" sz="1600" b="1" dirty="0">
                        <a:effectLst/>
                        <a:latin typeface="Times New Roman" charset="0"/>
                        <a:ea typeface="Calibri" charset="0"/>
                      </a:endParaRPr>
                    </a:p>
                  </a:txBody>
                  <a:tcPr marL="68580" marR="68580" marT="0" marB="0"/>
                </a:tc>
                <a:tc>
                  <a:txBody>
                    <a:bodyPr/>
                    <a:lstStyle/>
                    <a:p>
                      <a:pPr>
                        <a:spcAft>
                          <a:spcPts val="0"/>
                        </a:spcAft>
                      </a:pPr>
                      <a:r>
                        <a:rPr lang="en-GB" sz="1600" b="1" dirty="0">
                          <a:effectLst/>
                        </a:rPr>
                        <a:t>ALOS</a:t>
                      </a:r>
                      <a:endParaRPr lang="en-GB" sz="1600" b="1" dirty="0">
                        <a:effectLst/>
                        <a:latin typeface="Times New Roman" charset="0"/>
                        <a:ea typeface="Calibri" charset="0"/>
                      </a:endParaRPr>
                    </a:p>
                  </a:txBody>
                  <a:tcPr marL="68580" marR="68580" marT="0" marB="0"/>
                </a:tc>
                <a:tc>
                  <a:txBody>
                    <a:bodyPr/>
                    <a:lstStyle/>
                    <a:p>
                      <a:pPr algn="r">
                        <a:spcAft>
                          <a:spcPts val="0"/>
                        </a:spcAft>
                      </a:pPr>
                      <a:r>
                        <a:rPr lang="en-GB" sz="1600" b="1" dirty="0">
                          <a:effectLst/>
                        </a:rPr>
                        <a:t>GEO weight </a:t>
                      </a:r>
                      <a:endParaRPr lang="en-GB" sz="1600" b="1" dirty="0">
                        <a:effectLst/>
                        <a:latin typeface="Times New Roman" charset="0"/>
                        <a:ea typeface="Calibri" charset="0"/>
                      </a:endParaRPr>
                    </a:p>
                  </a:txBody>
                  <a:tcPr marL="68580" marR="68580" marT="0" marB="0"/>
                </a:tc>
                <a:tc>
                  <a:txBody>
                    <a:bodyPr/>
                    <a:lstStyle/>
                    <a:p>
                      <a:pPr algn="r">
                        <a:spcAft>
                          <a:spcPts val="0"/>
                        </a:spcAft>
                      </a:pPr>
                      <a:r>
                        <a:rPr lang="en-GB" sz="1600" b="1" dirty="0">
                          <a:effectLst/>
                        </a:rPr>
                        <a:t>EST weight (2017) </a:t>
                      </a:r>
                      <a:endParaRPr lang="en-GB" sz="1600" b="1" dirty="0">
                        <a:effectLst/>
                        <a:latin typeface="Times New Roman" charset="0"/>
                        <a:ea typeface="Calibri" charset="0"/>
                      </a:endParaRPr>
                    </a:p>
                  </a:txBody>
                  <a:tcPr marL="68580" marR="68580" marT="0" marB="0"/>
                </a:tc>
                <a:extLst>
                  <a:ext uri="{0D108BD9-81ED-4DB2-BD59-A6C34878D82A}">
                    <a16:rowId xmlns:a16="http://schemas.microsoft.com/office/drawing/2014/main" xmlns="" val="10000"/>
                  </a:ext>
                </a:extLst>
              </a:tr>
              <a:tr h="397404">
                <a:tc>
                  <a:txBody>
                    <a:bodyPr/>
                    <a:lstStyle/>
                    <a:p>
                      <a:pPr>
                        <a:spcAft>
                          <a:spcPts val="0"/>
                        </a:spcAft>
                      </a:pPr>
                      <a:r>
                        <a:rPr lang="en-GB" sz="1600">
                          <a:effectLst/>
                        </a:rPr>
                        <a:t>87</a:t>
                      </a:r>
                      <a:endParaRPr lang="en-GB" sz="1600">
                        <a:effectLst/>
                        <a:latin typeface="Times New Roman" charset="0"/>
                        <a:ea typeface="Calibri" charset="0"/>
                      </a:endParaRPr>
                    </a:p>
                  </a:txBody>
                  <a:tcPr marL="68580" marR="68580" marT="0" marB="0"/>
                </a:tc>
                <a:tc>
                  <a:txBody>
                    <a:bodyPr/>
                    <a:lstStyle/>
                    <a:p>
                      <a:pPr>
                        <a:spcAft>
                          <a:spcPts val="0"/>
                        </a:spcAft>
                      </a:pPr>
                      <a:r>
                        <a:rPr lang="en-GB" sz="1600">
                          <a:effectLst/>
                        </a:rPr>
                        <a:t>Pulmonary edema &amp; respiratory failure</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a:effectLst/>
                        </a:rPr>
                        <a:t> 3 427 </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a:effectLst/>
                        </a:rPr>
                        <a:t>7,3</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dirty="0">
                          <a:solidFill>
                            <a:schemeClr val="accent6">
                              <a:lumMod val="75000"/>
                            </a:schemeClr>
                          </a:solidFill>
                          <a:effectLst/>
                        </a:rPr>
                        <a:t> 2,32 </a:t>
                      </a:r>
                      <a:endParaRPr lang="en-GB" sz="1600" dirty="0">
                        <a:solidFill>
                          <a:schemeClr val="accent6">
                            <a:lumMod val="75000"/>
                          </a:schemeClr>
                        </a:solidFill>
                        <a:effectLst/>
                        <a:latin typeface="Times New Roman" charset="0"/>
                        <a:ea typeface="Calibri" charset="0"/>
                      </a:endParaRPr>
                    </a:p>
                  </a:txBody>
                  <a:tcPr marL="68580" marR="68580" marT="0" marB="0"/>
                </a:tc>
                <a:tc>
                  <a:txBody>
                    <a:bodyPr/>
                    <a:lstStyle/>
                    <a:p>
                      <a:pPr algn="r">
                        <a:spcAft>
                          <a:spcPts val="0"/>
                        </a:spcAft>
                      </a:pPr>
                      <a:r>
                        <a:rPr lang="en-GB" sz="1600" dirty="0">
                          <a:solidFill>
                            <a:schemeClr val="accent6">
                              <a:lumMod val="75000"/>
                            </a:schemeClr>
                          </a:solidFill>
                          <a:effectLst/>
                        </a:rPr>
                        <a:t> 0,94 </a:t>
                      </a:r>
                      <a:endParaRPr lang="en-GB" sz="1600" dirty="0">
                        <a:solidFill>
                          <a:schemeClr val="accent6">
                            <a:lumMod val="75000"/>
                          </a:schemeClr>
                        </a:solidFill>
                        <a:effectLst/>
                        <a:latin typeface="Times New Roman" charset="0"/>
                        <a:ea typeface="Calibri" charset="0"/>
                      </a:endParaRPr>
                    </a:p>
                  </a:txBody>
                  <a:tcPr marL="68580" marR="68580" marT="0" marB="0"/>
                </a:tc>
                <a:extLst>
                  <a:ext uri="{0D108BD9-81ED-4DB2-BD59-A6C34878D82A}">
                    <a16:rowId xmlns:a16="http://schemas.microsoft.com/office/drawing/2014/main" xmlns="" val="10001"/>
                  </a:ext>
                </a:extLst>
              </a:tr>
              <a:tr h="397404">
                <a:tc>
                  <a:txBody>
                    <a:bodyPr/>
                    <a:lstStyle/>
                    <a:p>
                      <a:pPr>
                        <a:spcAft>
                          <a:spcPts val="0"/>
                        </a:spcAft>
                      </a:pPr>
                      <a:r>
                        <a:rPr lang="en-GB" sz="1600">
                          <a:effectLst/>
                        </a:rPr>
                        <a:t>127</a:t>
                      </a:r>
                      <a:endParaRPr lang="en-GB" sz="1600">
                        <a:effectLst/>
                        <a:latin typeface="Times New Roman" charset="0"/>
                        <a:ea typeface="Calibri" charset="0"/>
                      </a:endParaRPr>
                    </a:p>
                  </a:txBody>
                  <a:tcPr marL="68580" marR="68580" marT="0" marB="0"/>
                </a:tc>
                <a:tc>
                  <a:txBody>
                    <a:bodyPr/>
                    <a:lstStyle/>
                    <a:p>
                      <a:pPr>
                        <a:spcAft>
                          <a:spcPts val="0"/>
                        </a:spcAft>
                      </a:pPr>
                      <a:r>
                        <a:rPr lang="en-GB" sz="1600">
                          <a:effectLst/>
                        </a:rPr>
                        <a:t>Heart failure &amp; shock</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a:effectLst/>
                        </a:rPr>
                        <a:t> 6 968 </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a:effectLst/>
                        </a:rPr>
                        <a:t>4,5</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a:effectLst/>
                        </a:rPr>
                        <a:t> 1,07 </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a:effectLst/>
                        </a:rPr>
                        <a:t> 0,87 </a:t>
                      </a:r>
                      <a:endParaRPr lang="en-GB" sz="1600">
                        <a:effectLst/>
                        <a:latin typeface="Times New Roman" charset="0"/>
                        <a:ea typeface="Calibri" charset="0"/>
                      </a:endParaRPr>
                    </a:p>
                  </a:txBody>
                  <a:tcPr marL="68580" marR="68580" marT="0" marB="0"/>
                </a:tc>
                <a:extLst>
                  <a:ext uri="{0D108BD9-81ED-4DB2-BD59-A6C34878D82A}">
                    <a16:rowId xmlns:a16="http://schemas.microsoft.com/office/drawing/2014/main" xmlns="" val="10002"/>
                  </a:ext>
                </a:extLst>
              </a:tr>
              <a:tr h="397404">
                <a:tc>
                  <a:txBody>
                    <a:bodyPr/>
                    <a:lstStyle/>
                    <a:p>
                      <a:pPr>
                        <a:spcAft>
                          <a:spcPts val="0"/>
                        </a:spcAft>
                      </a:pPr>
                      <a:r>
                        <a:rPr lang="en-GB" sz="1600">
                          <a:effectLst/>
                        </a:rPr>
                        <a:t>140</a:t>
                      </a:r>
                      <a:endParaRPr lang="en-GB" sz="1600">
                        <a:effectLst/>
                        <a:latin typeface="Times New Roman" charset="0"/>
                        <a:ea typeface="Calibri" charset="0"/>
                      </a:endParaRPr>
                    </a:p>
                  </a:txBody>
                  <a:tcPr marL="68580" marR="68580" marT="0" marB="0"/>
                </a:tc>
                <a:tc>
                  <a:txBody>
                    <a:bodyPr/>
                    <a:lstStyle/>
                    <a:p>
                      <a:pPr>
                        <a:spcAft>
                          <a:spcPts val="0"/>
                        </a:spcAft>
                      </a:pPr>
                      <a:r>
                        <a:rPr lang="en-GB" sz="1600">
                          <a:effectLst/>
                        </a:rPr>
                        <a:t>Angina pectoris</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a:effectLst/>
                        </a:rPr>
                        <a:t> 3 828 </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a:effectLst/>
                        </a:rPr>
                        <a:t>2</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dirty="0">
                          <a:effectLst/>
                        </a:rPr>
                        <a:t> 0,76 </a:t>
                      </a:r>
                      <a:endParaRPr lang="en-GB" sz="1600" dirty="0">
                        <a:effectLst/>
                        <a:latin typeface="Times New Roman" charset="0"/>
                        <a:ea typeface="Calibri" charset="0"/>
                      </a:endParaRPr>
                    </a:p>
                  </a:txBody>
                  <a:tcPr marL="68580" marR="68580" marT="0" marB="0"/>
                </a:tc>
                <a:tc>
                  <a:txBody>
                    <a:bodyPr/>
                    <a:lstStyle/>
                    <a:p>
                      <a:pPr algn="r">
                        <a:spcAft>
                          <a:spcPts val="0"/>
                        </a:spcAft>
                      </a:pPr>
                      <a:r>
                        <a:rPr lang="en-GB" sz="1600">
                          <a:effectLst/>
                        </a:rPr>
                        <a:t> 0,75 </a:t>
                      </a:r>
                      <a:endParaRPr lang="en-GB" sz="1600">
                        <a:effectLst/>
                        <a:latin typeface="Times New Roman" charset="0"/>
                        <a:ea typeface="Calibri" charset="0"/>
                      </a:endParaRPr>
                    </a:p>
                  </a:txBody>
                  <a:tcPr marL="68580" marR="68580" marT="0" marB="0"/>
                </a:tc>
                <a:extLst>
                  <a:ext uri="{0D108BD9-81ED-4DB2-BD59-A6C34878D82A}">
                    <a16:rowId xmlns:a16="http://schemas.microsoft.com/office/drawing/2014/main" xmlns="" val="10003"/>
                  </a:ext>
                </a:extLst>
              </a:tr>
              <a:tr h="397404">
                <a:tc>
                  <a:txBody>
                    <a:bodyPr/>
                    <a:lstStyle/>
                    <a:p>
                      <a:pPr>
                        <a:spcAft>
                          <a:spcPts val="0"/>
                        </a:spcAft>
                      </a:pPr>
                      <a:r>
                        <a:rPr lang="en-GB" sz="1600">
                          <a:effectLst/>
                        </a:rPr>
                        <a:t>371</a:t>
                      </a:r>
                      <a:endParaRPr lang="en-GB" sz="1600">
                        <a:effectLst/>
                        <a:latin typeface="Times New Roman" charset="0"/>
                        <a:ea typeface="Calibri" charset="0"/>
                      </a:endParaRPr>
                    </a:p>
                  </a:txBody>
                  <a:tcPr marL="68580" marR="68580" marT="0" marB="0"/>
                </a:tc>
                <a:tc>
                  <a:txBody>
                    <a:bodyPr/>
                    <a:lstStyle/>
                    <a:p>
                      <a:pPr>
                        <a:spcAft>
                          <a:spcPts val="0"/>
                        </a:spcAft>
                      </a:pPr>
                      <a:r>
                        <a:rPr lang="es-ES_tradnl" sz="1600">
                          <a:effectLst/>
                        </a:rPr>
                        <a:t>Cesarean section w/o cc</a:t>
                      </a:r>
                      <a:endParaRPr lang="en-GB" sz="1600">
                        <a:effectLst/>
                        <a:latin typeface="Times New Roman" charset="0"/>
                        <a:ea typeface="Calibri" charset="0"/>
                      </a:endParaRPr>
                    </a:p>
                  </a:txBody>
                  <a:tcPr marL="68580" marR="68580" marT="0" marB="0"/>
                </a:tc>
                <a:tc>
                  <a:txBody>
                    <a:bodyPr/>
                    <a:lstStyle/>
                    <a:p>
                      <a:pPr algn="r">
                        <a:spcAft>
                          <a:spcPts val="0"/>
                        </a:spcAft>
                      </a:pPr>
                      <a:r>
                        <a:rPr lang="es-ES_tradnl" sz="1600">
                          <a:effectLst/>
                        </a:rPr>
                        <a:t> </a:t>
                      </a:r>
                      <a:r>
                        <a:rPr lang="en-GB" sz="1600">
                          <a:effectLst/>
                        </a:rPr>
                        <a:t>3 736 </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a:effectLst/>
                        </a:rPr>
                        <a:t>3,8</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a:effectLst/>
                        </a:rPr>
                        <a:t> 0,68 </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a:effectLst/>
                        </a:rPr>
                        <a:t> 1,06 </a:t>
                      </a:r>
                      <a:endParaRPr lang="en-GB" sz="1600">
                        <a:effectLst/>
                        <a:latin typeface="Times New Roman" charset="0"/>
                        <a:ea typeface="Calibri" charset="0"/>
                      </a:endParaRPr>
                    </a:p>
                  </a:txBody>
                  <a:tcPr marL="68580" marR="68580" marT="0" marB="0"/>
                </a:tc>
                <a:extLst>
                  <a:ext uri="{0D108BD9-81ED-4DB2-BD59-A6C34878D82A}">
                    <a16:rowId xmlns:a16="http://schemas.microsoft.com/office/drawing/2014/main" xmlns="" val="10004"/>
                  </a:ext>
                </a:extLst>
              </a:tr>
              <a:tr h="397404">
                <a:tc>
                  <a:txBody>
                    <a:bodyPr/>
                    <a:lstStyle/>
                    <a:p>
                      <a:pPr>
                        <a:spcAft>
                          <a:spcPts val="0"/>
                        </a:spcAft>
                      </a:pPr>
                      <a:r>
                        <a:rPr lang="en-GB" sz="1600">
                          <a:effectLst/>
                        </a:rPr>
                        <a:t>90</a:t>
                      </a:r>
                      <a:endParaRPr lang="en-GB" sz="1600">
                        <a:effectLst/>
                        <a:latin typeface="Times New Roman" charset="0"/>
                        <a:ea typeface="Calibri" charset="0"/>
                      </a:endParaRPr>
                    </a:p>
                  </a:txBody>
                  <a:tcPr marL="68580" marR="68580" marT="0" marB="0"/>
                </a:tc>
                <a:tc>
                  <a:txBody>
                    <a:bodyPr/>
                    <a:lstStyle/>
                    <a:p>
                      <a:pPr>
                        <a:spcAft>
                          <a:spcPts val="0"/>
                        </a:spcAft>
                      </a:pPr>
                      <a:r>
                        <a:rPr lang="en-GB" sz="1600">
                          <a:effectLst/>
                        </a:rPr>
                        <a:t>Simple pneumonia &amp; pleurisy, age &gt; 17 w/o cc</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a:effectLst/>
                        </a:rPr>
                        <a:t> 3 361 </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a:effectLst/>
                        </a:rPr>
                        <a:t>4,4</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a:effectLst/>
                        </a:rPr>
                        <a:t> 0,70 </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a:effectLst/>
                        </a:rPr>
                        <a:t> 0,84 </a:t>
                      </a:r>
                      <a:endParaRPr lang="en-GB" sz="1600">
                        <a:effectLst/>
                        <a:latin typeface="Times New Roman" charset="0"/>
                        <a:ea typeface="Calibri" charset="0"/>
                      </a:endParaRPr>
                    </a:p>
                  </a:txBody>
                  <a:tcPr marL="68580" marR="68580" marT="0" marB="0"/>
                </a:tc>
                <a:extLst>
                  <a:ext uri="{0D108BD9-81ED-4DB2-BD59-A6C34878D82A}">
                    <a16:rowId xmlns:a16="http://schemas.microsoft.com/office/drawing/2014/main" xmlns="" val="10005"/>
                  </a:ext>
                </a:extLst>
              </a:tr>
              <a:tr h="397404">
                <a:tc>
                  <a:txBody>
                    <a:bodyPr/>
                    <a:lstStyle/>
                    <a:p>
                      <a:pPr>
                        <a:spcAft>
                          <a:spcPts val="0"/>
                        </a:spcAft>
                      </a:pPr>
                      <a:r>
                        <a:rPr lang="en-GB" sz="1600">
                          <a:effectLst/>
                        </a:rPr>
                        <a:t>209E</a:t>
                      </a:r>
                      <a:endParaRPr lang="en-GB" sz="1600">
                        <a:effectLst/>
                        <a:latin typeface="Times New Roman" charset="0"/>
                        <a:ea typeface="Calibri" charset="0"/>
                      </a:endParaRPr>
                    </a:p>
                  </a:txBody>
                  <a:tcPr marL="68580" marR="68580" marT="0" marB="0"/>
                </a:tc>
                <a:tc>
                  <a:txBody>
                    <a:bodyPr/>
                    <a:lstStyle/>
                    <a:p>
                      <a:pPr>
                        <a:spcAft>
                          <a:spcPts val="0"/>
                        </a:spcAft>
                      </a:pPr>
                      <a:r>
                        <a:rPr lang="en-GB" sz="1600">
                          <a:effectLst/>
                        </a:rPr>
                        <a:t>Major joint primary procedure on hip w/o cc</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a:effectLst/>
                        </a:rPr>
                        <a:t> 750 </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a:effectLst/>
                        </a:rPr>
                        <a:t>5,2</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a:effectLst/>
                        </a:rPr>
                        <a:t> 3,14 </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a:effectLst/>
                        </a:rPr>
                        <a:t> 3,37 </a:t>
                      </a:r>
                      <a:endParaRPr lang="en-GB" sz="1600">
                        <a:effectLst/>
                        <a:latin typeface="Times New Roman" charset="0"/>
                        <a:ea typeface="Calibri" charset="0"/>
                      </a:endParaRPr>
                    </a:p>
                  </a:txBody>
                  <a:tcPr marL="68580" marR="68580" marT="0" marB="0"/>
                </a:tc>
                <a:extLst>
                  <a:ext uri="{0D108BD9-81ED-4DB2-BD59-A6C34878D82A}">
                    <a16:rowId xmlns:a16="http://schemas.microsoft.com/office/drawing/2014/main" xmlns="" val="10006"/>
                  </a:ext>
                </a:extLst>
              </a:tr>
              <a:tr h="397404">
                <a:tc>
                  <a:txBody>
                    <a:bodyPr/>
                    <a:lstStyle/>
                    <a:p>
                      <a:pPr>
                        <a:spcAft>
                          <a:spcPts val="0"/>
                        </a:spcAft>
                      </a:pPr>
                      <a:r>
                        <a:rPr lang="en-GB" sz="1600">
                          <a:effectLst/>
                        </a:rPr>
                        <a:t>107A</a:t>
                      </a:r>
                      <a:endParaRPr lang="en-GB" sz="1600">
                        <a:effectLst/>
                        <a:latin typeface="Times New Roman" charset="0"/>
                        <a:ea typeface="Calibri" charset="0"/>
                      </a:endParaRPr>
                    </a:p>
                  </a:txBody>
                  <a:tcPr marL="68580" marR="68580" marT="0" marB="0"/>
                </a:tc>
                <a:tc>
                  <a:txBody>
                    <a:bodyPr/>
                    <a:lstStyle/>
                    <a:p>
                      <a:pPr>
                        <a:spcAft>
                          <a:spcPts val="0"/>
                        </a:spcAft>
                      </a:pPr>
                      <a:r>
                        <a:rPr lang="en-GB" sz="1600">
                          <a:effectLst/>
                        </a:rPr>
                        <a:t>Other coronary bypass without cathetherisation</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a:effectLst/>
                        </a:rPr>
                        <a:t> 302 </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a:effectLst/>
                        </a:rPr>
                        <a:t>10,3</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dirty="0">
                          <a:solidFill>
                            <a:schemeClr val="accent6">
                              <a:lumMod val="75000"/>
                            </a:schemeClr>
                          </a:solidFill>
                          <a:effectLst/>
                        </a:rPr>
                        <a:t> 7,70 </a:t>
                      </a:r>
                      <a:endParaRPr lang="en-GB" sz="1600" dirty="0">
                        <a:solidFill>
                          <a:schemeClr val="accent6">
                            <a:lumMod val="75000"/>
                          </a:schemeClr>
                        </a:solidFill>
                        <a:effectLst/>
                        <a:latin typeface="Times New Roman" charset="0"/>
                        <a:ea typeface="Calibri" charset="0"/>
                      </a:endParaRPr>
                    </a:p>
                  </a:txBody>
                  <a:tcPr marL="68580" marR="68580" marT="0" marB="0"/>
                </a:tc>
                <a:tc>
                  <a:txBody>
                    <a:bodyPr/>
                    <a:lstStyle/>
                    <a:p>
                      <a:pPr algn="r">
                        <a:spcAft>
                          <a:spcPts val="0"/>
                        </a:spcAft>
                      </a:pPr>
                      <a:r>
                        <a:rPr lang="en-GB" sz="1600" dirty="0">
                          <a:solidFill>
                            <a:schemeClr val="accent6">
                              <a:lumMod val="75000"/>
                            </a:schemeClr>
                          </a:solidFill>
                          <a:effectLst/>
                        </a:rPr>
                        <a:t> 5,28 </a:t>
                      </a:r>
                      <a:endParaRPr lang="en-GB" sz="1600" dirty="0">
                        <a:solidFill>
                          <a:schemeClr val="accent6">
                            <a:lumMod val="75000"/>
                          </a:schemeClr>
                        </a:solidFill>
                        <a:effectLst/>
                        <a:latin typeface="Times New Roman" charset="0"/>
                        <a:ea typeface="Calibri" charset="0"/>
                      </a:endParaRPr>
                    </a:p>
                  </a:txBody>
                  <a:tcPr marL="68580" marR="68580" marT="0" marB="0"/>
                </a:tc>
                <a:extLst>
                  <a:ext uri="{0D108BD9-81ED-4DB2-BD59-A6C34878D82A}">
                    <a16:rowId xmlns:a16="http://schemas.microsoft.com/office/drawing/2014/main" xmlns="" val="10007"/>
                  </a:ext>
                </a:extLst>
              </a:tr>
              <a:tr h="397404">
                <a:tc>
                  <a:txBody>
                    <a:bodyPr/>
                    <a:lstStyle/>
                    <a:p>
                      <a:pPr>
                        <a:spcAft>
                          <a:spcPts val="0"/>
                        </a:spcAft>
                      </a:pPr>
                      <a:r>
                        <a:rPr lang="en-GB" sz="1600">
                          <a:effectLst/>
                        </a:rPr>
                        <a:t>373</a:t>
                      </a:r>
                      <a:endParaRPr lang="en-GB" sz="1600">
                        <a:effectLst/>
                        <a:latin typeface="Times New Roman" charset="0"/>
                        <a:ea typeface="Calibri" charset="0"/>
                      </a:endParaRPr>
                    </a:p>
                  </a:txBody>
                  <a:tcPr marL="68580" marR="68580" marT="0" marB="0"/>
                </a:tc>
                <a:tc>
                  <a:txBody>
                    <a:bodyPr/>
                    <a:lstStyle/>
                    <a:p>
                      <a:pPr>
                        <a:spcAft>
                          <a:spcPts val="0"/>
                        </a:spcAft>
                      </a:pPr>
                      <a:r>
                        <a:rPr lang="en-GB" sz="1600">
                          <a:effectLst/>
                        </a:rPr>
                        <a:t>Vaginal delivery w/o complicating diagnoses</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a:effectLst/>
                        </a:rPr>
                        <a:t> 5 019 </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a:effectLst/>
                        </a:rPr>
                        <a:t>2,7</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a:effectLst/>
                        </a:rPr>
                        <a:t> 0,45 </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a:effectLst/>
                        </a:rPr>
                        <a:t> 0,85 </a:t>
                      </a:r>
                      <a:endParaRPr lang="en-GB" sz="1600">
                        <a:effectLst/>
                        <a:latin typeface="Times New Roman" charset="0"/>
                        <a:ea typeface="Calibri" charset="0"/>
                      </a:endParaRPr>
                    </a:p>
                  </a:txBody>
                  <a:tcPr marL="68580" marR="68580" marT="0" marB="0"/>
                </a:tc>
                <a:extLst>
                  <a:ext uri="{0D108BD9-81ED-4DB2-BD59-A6C34878D82A}">
                    <a16:rowId xmlns:a16="http://schemas.microsoft.com/office/drawing/2014/main" xmlns="" val="10008"/>
                  </a:ext>
                </a:extLst>
              </a:tr>
              <a:tr h="397404">
                <a:tc>
                  <a:txBody>
                    <a:bodyPr/>
                    <a:lstStyle/>
                    <a:p>
                      <a:pPr>
                        <a:spcAft>
                          <a:spcPts val="0"/>
                        </a:spcAft>
                      </a:pPr>
                      <a:r>
                        <a:rPr lang="en-GB" sz="1600">
                          <a:effectLst/>
                        </a:rPr>
                        <a:t>039Q</a:t>
                      </a:r>
                      <a:endParaRPr lang="en-GB" sz="1600">
                        <a:effectLst/>
                        <a:latin typeface="Times New Roman" charset="0"/>
                        <a:ea typeface="Calibri" charset="0"/>
                      </a:endParaRPr>
                    </a:p>
                  </a:txBody>
                  <a:tcPr marL="68580" marR="68580" marT="0" marB="0"/>
                </a:tc>
                <a:tc>
                  <a:txBody>
                    <a:bodyPr/>
                    <a:lstStyle/>
                    <a:p>
                      <a:pPr>
                        <a:spcAft>
                          <a:spcPts val="0"/>
                        </a:spcAft>
                      </a:pPr>
                      <a:r>
                        <a:rPr lang="en-GB" sz="1600">
                          <a:effectLst/>
                        </a:rPr>
                        <a:t>Unilateral lens procedures with or without vitrectomy, short therapy</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a:effectLst/>
                        </a:rPr>
                        <a:t> 4 155 </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a:effectLst/>
                        </a:rPr>
                        <a:t> - </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a:effectLst/>
                        </a:rPr>
                        <a:t> 0,53 </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a:effectLst/>
                        </a:rPr>
                        <a:t> 0,45 </a:t>
                      </a:r>
                      <a:endParaRPr lang="en-GB" sz="1600">
                        <a:effectLst/>
                        <a:latin typeface="Times New Roman" charset="0"/>
                        <a:ea typeface="Calibri" charset="0"/>
                      </a:endParaRPr>
                    </a:p>
                  </a:txBody>
                  <a:tcPr marL="68580" marR="68580" marT="0" marB="0"/>
                </a:tc>
                <a:extLst>
                  <a:ext uri="{0D108BD9-81ED-4DB2-BD59-A6C34878D82A}">
                    <a16:rowId xmlns:a16="http://schemas.microsoft.com/office/drawing/2014/main" xmlns="" val="10009"/>
                  </a:ext>
                </a:extLst>
              </a:tr>
              <a:tr h="397404">
                <a:tc>
                  <a:txBody>
                    <a:bodyPr/>
                    <a:lstStyle/>
                    <a:p>
                      <a:pPr>
                        <a:spcAft>
                          <a:spcPts val="0"/>
                        </a:spcAft>
                      </a:pPr>
                      <a:r>
                        <a:rPr lang="en-GB" sz="1600">
                          <a:effectLst/>
                        </a:rPr>
                        <a:t>112E</a:t>
                      </a:r>
                      <a:endParaRPr lang="en-GB" sz="1600">
                        <a:effectLst/>
                        <a:latin typeface="Times New Roman" charset="0"/>
                        <a:ea typeface="Calibri" charset="0"/>
                      </a:endParaRPr>
                    </a:p>
                  </a:txBody>
                  <a:tcPr marL="68580" marR="68580" marT="0" marB="0"/>
                </a:tc>
                <a:tc>
                  <a:txBody>
                    <a:bodyPr/>
                    <a:lstStyle/>
                    <a:p>
                      <a:pPr>
                        <a:spcAft>
                          <a:spcPts val="0"/>
                        </a:spcAft>
                      </a:pPr>
                      <a:r>
                        <a:rPr lang="en-GB" sz="1600" dirty="0">
                          <a:effectLst/>
                        </a:rPr>
                        <a:t>PCI w myocardial infarction, w/o CC</a:t>
                      </a:r>
                      <a:endParaRPr lang="en-GB" sz="1600" dirty="0">
                        <a:effectLst/>
                        <a:latin typeface="Times New Roman" charset="0"/>
                        <a:ea typeface="Calibri" charset="0"/>
                      </a:endParaRPr>
                    </a:p>
                  </a:txBody>
                  <a:tcPr marL="68580" marR="68580" marT="0" marB="0"/>
                </a:tc>
                <a:tc>
                  <a:txBody>
                    <a:bodyPr/>
                    <a:lstStyle/>
                    <a:p>
                      <a:pPr algn="r">
                        <a:spcAft>
                          <a:spcPts val="0"/>
                        </a:spcAft>
                      </a:pPr>
                      <a:r>
                        <a:rPr lang="en-GB" sz="1600">
                          <a:effectLst/>
                        </a:rPr>
                        <a:t> 988 </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a:effectLst/>
                        </a:rPr>
                        <a:t>3,9</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dirty="0">
                          <a:solidFill>
                            <a:schemeClr val="accent6">
                              <a:lumMod val="75000"/>
                            </a:schemeClr>
                          </a:solidFill>
                          <a:effectLst/>
                        </a:rPr>
                        <a:t> 2,15 </a:t>
                      </a:r>
                      <a:endParaRPr lang="en-GB" sz="1600" dirty="0">
                        <a:solidFill>
                          <a:schemeClr val="accent6">
                            <a:lumMod val="75000"/>
                          </a:schemeClr>
                        </a:solidFill>
                        <a:effectLst/>
                        <a:latin typeface="Times New Roman" charset="0"/>
                        <a:ea typeface="Calibri" charset="0"/>
                      </a:endParaRPr>
                    </a:p>
                  </a:txBody>
                  <a:tcPr marL="68580" marR="68580" marT="0" marB="0"/>
                </a:tc>
                <a:tc>
                  <a:txBody>
                    <a:bodyPr/>
                    <a:lstStyle/>
                    <a:p>
                      <a:pPr algn="r">
                        <a:spcAft>
                          <a:spcPts val="0"/>
                        </a:spcAft>
                      </a:pPr>
                      <a:r>
                        <a:rPr lang="en-GB" sz="1600" dirty="0">
                          <a:solidFill>
                            <a:schemeClr val="accent6">
                              <a:lumMod val="75000"/>
                            </a:schemeClr>
                          </a:solidFill>
                          <a:effectLst/>
                        </a:rPr>
                        <a:t> 5,74 </a:t>
                      </a:r>
                      <a:endParaRPr lang="en-GB" sz="1600" dirty="0">
                        <a:solidFill>
                          <a:schemeClr val="accent6">
                            <a:lumMod val="75000"/>
                          </a:schemeClr>
                        </a:solidFill>
                        <a:effectLst/>
                        <a:latin typeface="Times New Roman" charset="0"/>
                        <a:ea typeface="Calibri" charset="0"/>
                      </a:endParaRPr>
                    </a:p>
                  </a:txBody>
                  <a:tcPr marL="68580" marR="68580" marT="0" marB="0"/>
                </a:tc>
                <a:extLst>
                  <a:ext uri="{0D108BD9-81ED-4DB2-BD59-A6C34878D82A}">
                    <a16:rowId xmlns:a16="http://schemas.microsoft.com/office/drawing/2014/main" xmlns="" val="10010"/>
                  </a:ext>
                </a:extLst>
              </a:tr>
            </a:tbl>
          </a:graphicData>
        </a:graphic>
      </p:graphicFrame>
      <p:grpSp>
        <p:nvGrpSpPr>
          <p:cNvPr id="5" name="Group 4"/>
          <p:cNvGrpSpPr/>
          <p:nvPr/>
        </p:nvGrpSpPr>
        <p:grpSpPr>
          <a:xfrm>
            <a:off x="249528" y="132211"/>
            <a:ext cx="483079" cy="465827"/>
            <a:chOff x="4399472" y="4382219"/>
            <a:chExt cx="483079" cy="465827"/>
          </a:xfrm>
        </p:grpSpPr>
        <p:sp>
          <p:nvSpPr>
            <p:cNvPr id="6" name="Oval 5"/>
            <p:cNvSpPr/>
            <p:nvPr/>
          </p:nvSpPr>
          <p:spPr>
            <a:xfrm>
              <a:off x="4399472" y="4382219"/>
              <a:ext cx="483079" cy="465827"/>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4490168" y="4430466"/>
              <a:ext cx="301686" cy="369332"/>
            </a:xfrm>
            <a:prstGeom prst="rect">
              <a:avLst/>
            </a:prstGeom>
            <a:noFill/>
          </p:spPr>
          <p:txBody>
            <a:bodyPr wrap="none" rtlCol="0">
              <a:spAutoFit/>
            </a:bodyPr>
            <a:lstStyle/>
            <a:p>
              <a:r>
                <a:rPr lang="en-US" b="1" dirty="0" smtClean="0">
                  <a:solidFill>
                    <a:schemeClr val="bg1"/>
                  </a:solidFill>
                </a:rPr>
                <a:t>1</a:t>
              </a:r>
              <a:endParaRPr lang="en-US" b="1" dirty="0">
                <a:solidFill>
                  <a:schemeClr val="bg1"/>
                </a:solidFill>
              </a:endParaRPr>
            </a:p>
          </p:txBody>
        </p:sp>
      </p:grpSp>
    </p:spTree>
    <p:extLst>
      <p:ext uri="{BB962C8B-B14F-4D97-AF65-F5344CB8AC3E}">
        <p14:creationId xmlns:p14="http://schemas.microsoft.com/office/powerpoint/2010/main" val="180668056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00061"/>
            <a:ext cx="10515600" cy="1325563"/>
          </a:xfrm>
        </p:spPr>
        <p:txBody>
          <a:bodyPr/>
          <a:lstStyle/>
          <a:p>
            <a:r>
              <a:rPr lang="en-US" b="1" dirty="0"/>
              <a:t>Options to validate DRG cost weights: </a:t>
            </a:r>
            <a:r>
              <a:rPr lang="en-US" b="1" dirty="0" smtClean="0"/>
              <a:t>check homogeneity </a:t>
            </a:r>
            <a:r>
              <a:rPr lang="en-US" b="1" dirty="0"/>
              <a:t>of data</a:t>
            </a:r>
            <a:endParaRPr lang="en-US" dirty="0"/>
          </a:p>
        </p:txBody>
      </p:sp>
      <p:sp>
        <p:nvSpPr>
          <p:cNvPr id="3" name="Content Placeholder 2"/>
          <p:cNvSpPr>
            <a:spLocks noGrp="1"/>
          </p:cNvSpPr>
          <p:nvPr>
            <p:ph idx="1"/>
          </p:nvPr>
        </p:nvSpPr>
        <p:spPr/>
        <p:txBody>
          <a:bodyPr>
            <a:normAutofit/>
          </a:bodyPr>
          <a:lstStyle/>
          <a:p>
            <a:pPr marL="0" indent="0" algn="ctr">
              <a:buNone/>
            </a:pPr>
            <a:endParaRPr lang="en-GB" sz="3600" i="1" dirty="0" smtClean="0">
              <a:solidFill>
                <a:schemeClr val="accent6">
                  <a:lumMod val="75000"/>
                </a:schemeClr>
              </a:solidFill>
            </a:endParaRPr>
          </a:p>
          <a:p>
            <a:pPr marL="0" indent="0" algn="ctr">
              <a:buNone/>
            </a:pPr>
            <a:r>
              <a:rPr lang="en-GB" sz="3600" i="1" dirty="0" smtClean="0">
                <a:solidFill>
                  <a:schemeClr val="accent6">
                    <a:lumMod val="75000"/>
                  </a:schemeClr>
                </a:solidFill>
              </a:rPr>
              <a:t>Coefficient </a:t>
            </a:r>
            <a:r>
              <a:rPr lang="en-GB" sz="3600" i="1" dirty="0">
                <a:solidFill>
                  <a:schemeClr val="accent6">
                    <a:lumMod val="75000"/>
                  </a:schemeClr>
                </a:solidFill>
              </a:rPr>
              <a:t>of Variation (CV) of DRGX = Standard Deviation of </a:t>
            </a:r>
            <a:r>
              <a:rPr lang="en-GB" sz="3600" i="1" dirty="0" smtClean="0">
                <a:solidFill>
                  <a:schemeClr val="accent6">
                    <a:lumMod val="75000"/>
                  </a:schemeClr>
                </a:solidFill>
              </a:rPr>
              <a:t>DRGX/Average </a:t>
            </a:r>
            <a:r>
              <a:rPr lang="en-GB" sz="3600" i="1" dirty="0">
                <a:solidFill>
                  <a:schemeClr val="accent6">
                    <a:lumMod val="75000"/>
                  </a:schemeClr>
                </a:solidFill>
              </a:rPr>
              <a:t>of </a:t>
            </a:r>
            <a:r>
              <a:rPr lang="en-GB" sz="3600" i="1" dirty="0" smtClean="0">
                <a:solidFill>
                  <a:schemeClr val="accent6">
                    <a:lumMod val="75000"/>
                  </a:schemeClr>
                </a:solidFill>
              </a:rPr>
              <a:t>DRGX</a:t>
            </a:r>
          </a:p>
          <a:p>
            <a:pPr marL="0" indent="0" algn="ctr">
              <a:buNone/>
            </a:pPr>
            <a:endParaRPr lang="en-GB" sz="3600" i="1" dirty="0">
              <a:solidFill>
                <a:schemeClr val="accent6">
                  <a:lumMod val="75000"/>
                </a:schemeClr>
              </a:solidFill>
            </a:endParaRPr>
          </a:p>
          <a:p>
            <a:pPr marL="0" indent="0" algn="ctr">
              <a:buNone/>
            </a:pPr>
            <a:r>
              <a:rPr lang="en-GB" i="1" dirty="0" smtClean="0"/>
              <a:t>If CV&gt;0.5, then this DRG has rather heterogeneous data</a:t>
            </a:r>
            <a:endParaRPr lang="en-US" dirty="0"/>
          </a:p>
        </p:txBody>
      </p:sp>
      <p:sp>
        <p:nvSpPr>
          <p:cNvPr id="4" name="Title 1"/>
          <p:cNvSpPr txBox="1">
            <a:spLocks/>
          </p:cNvSpPr>
          <p:nvPr/>
        </p:nvSpPr>
        <p:spPr>
          <a:xfrm>
            <a:off x="838200" y="500062"/>
            <a:ext cx="10744200"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2800" b="1" dirty="0" smtClean="0">
                <a:solidFill>
                  <a:schemeClr val="accent6">
                    <a:lumMod val="75000"/>
                  </a:schemeClr>
                </a:solidFill>
              </a:rPr>
              <a:t/>
            </a:r>
            <a:br>
              <a:rPr lang="en-GB" sz="2800" b="1" dirty="0" smtClean="0">
                <a:solidFill>
                  <a:schemeClr val="accent6">
                    <a:lumMod val="75000"/>
                  </a:schemeClr>
                </a:solidFill>
              </a:rPr>
            </a:br>
            <a:endParaRPr lang="en-US" sz="2800" b="1" dirty="0">
              <a:solidFill>
                <a:schemeClr val="accent6">
                  <a:lumMod val="75000"/>
                </a:schemeClr>
              </a:solidFill>
            </a:endParaRPr>
          </a:p>
        </p:txBody>
      </p:sp>
      <p:grpSp>
        <p:nvGrpSpPr>
          <p:cNvPr id="5" name="Group 4"/>
          <p:cNvGrpSpPr/>
          <p:nvPr/>
        </p:nvGrpSpPr>
        <p:grpSpPr>
          <a:xfrm>
            <a:off x="249528" y="132211"/>
            <a:ext cx="483079" cy="465827"/>
            <a:chOff x="4399472" y="4382219"/>
            <a:chExt cx="483079" cy="465827"/>
          </a:xfrm>
        </p:grpSpPr>
        <p:sp>
          <p:nvSpPr>
            <p:cNvPr id="6" name="Oval 5"/>
            <p:cNvSpPr/>
            <p:nvPr/>
          </p:nvSpPr>
          <p:spPr>
            <a:xfrm>
              <a:off x="4399472" y="4382219"/>
              <a:ext cx="483079" cy="465827"/>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4490168" y="4430466"/>
              <a:ext cx="301686" cy="369332"/>
            </a:xfrm>
            <a:prstGeom prst="rect">
              <a:avLst/>
            </a:prstGeom>
            <a:noFill/>
          </p:spPr>
          <p:txBody>
            <a:bodyPr wrap="none" rtlCol="0">
              <a:spAutoFit/>
            </a:bodyPr>
            <a:lstStyle/>
            <a:p>
              <a:r>
                <a:rPr lang="en-US" b="1" dirty="0" smtClean="0">
                  <a:solidFill>
                    <a:schemeClr val="bg1"/>
                  </a:solidFill>
                </a:rPr>
                <a:t>1</a:t>
              </a:r>
              <a:endParaRPr lang="en-US" b="1" dirty="0">
                <a:solidFill>
                  <a:schemeClr val="bg1"/>
                </a:solidFill>
              </a:endParaRPr>
            </a:p>
          </p:txBody>
        </p:sp>
      </p:grpSp>
    </p:spTree>
    <p:extLst>
      <p:ext uri="{BB962C8B-B14F-4D97-AF65-F5344CB8AC3E}">
        <p14:creationId xmlns:p14="http://schemas.microsoft.com/office/powerpoint/2010/main" val="49008663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00062"/>
            <a:ext cx="10744200" cy="1325563"/>
          </a:xfrm>
        </p:spPr>
        <p:txBody>
          <a:bodyPr>
            <a:noAutofit/>
          </a:bodyPr>
          <a:lstStyle/>
          <a:p>
            <a:r>
              <a:rPr lang="en-US" sz="4000" b="1" dirty="0"/>
              <a:t>Coefficient of variation for tariff and LOS for top 10 DRGs (highest cost impact)</a:t>
            </a:r>
            <a:r>
              <a:rPr lang="en-GB" sz="2800" b="1" dirty="0">
                <a:solidFill>
                  <a:schemeClr val="accent6">
                    <a:lumMod val="75000"/>
                  </a:schemeClr>
                </a:solidFill>
              </a:rPr>
              <a:t/>
            </a:r>
            <a:br>
              <a:rPr lang="en-GB" sz="2800" b="1" dirty="0">
                <a:solidFill>
                  <a:schemeClr val="accent6">
                    <a:lumMod val="75000"/>
                  </a:schemeClr>
                </a:solidFill>
              </a:rPr>
            </a:br>
            <a:endParaRPr lang="en-US" sz="2800" b="1" dirty="0">
              <a:solidFill>
                <a:schemeClr val="accent6">
                  <a:lumMod val="75000"/>
                </a:schemeClr>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1973091083"/>
              </p:ext>
            </p:extLst>
          </p:nvPr>
        </p:nvGraphicFramePr>
        <p:xfrm>
          <a:off x="465824" y="1621768"/>
          <a:ext cx="11235110" cy="5003319"/>
        </p:xfrm>
        <a:graphic>
          <a:graphicData uri="http://schemas.openxmlformats.org/drawingml/2006/table">
            <a:tbl>
              <a:tblPr firstRow="1" firstCol="1" bandRow="1">
                <a:tableStyleId>{5940675A-B579-460E-94D1-54222C63F5DA}</a:tableStyleId>
              </a:tblPr>
              <a:tblGrid>
                <a:gridCol w="1104000">
                  <a:extLst>
                    <a:ext uri="{9D8B030D-6E8A-4147-A177-3AD203B41FA5}">
                      <a16:colId xmlns:a16="http://schemas.microsoft.com/office/drawing/2014/main" xmlns="" val="20000"/>
                    </a:ext>
                  </a:extLst>
                </a:gridCol>
                <a:gridCol w="3566024">
                  <a:extLst>
                    <a:ext uri="{9D8B030D-6E8A-4147-A177-3AD203B41FA5}">
                      <a16:colId xmlns:a16="http://schemas.microsoft.com/office/drawing/2014/main" xmlns="" val="20001"/>
                    </a:ext>
                  </a:extLst>
                </a:gridCol>
                <a:gridCol w="1355046">
                  <a:extLst>
                    <a:ext uri="{9D8B030D-6E8A-4147-A177-3AD203B41FA5}">
                      <a16:colId xmlns:a16="http://schemas.microsoft.com/office/drawing/2014/main" xmlns="" val="20002"/>
                    </a:ext>
                  </a:extLst>
                </a:gridCol>
                <a:gridCol w="1166020">
                  <a:extLst>
                    <a:ext uri="{9D8B030D-6E8A-4147-A177-3AD203B41FA5}">
                      <a16:colId xmlns:a16="http://schemas.microsoft.com/office/drawing/2014/main" xmlns="" val="20003"/>
                    </a:ext>
                  </a:extLst>
                </a:gridCol>
                <a:gridCol w="870798">
                  <a:extLst>
                    <a:ext uri="{9D8B030D-6E8A-4147-A177-3AD203B41FA5}">
                      <a16:colId xmlns:a16="http://schemas.microsoft.com/office/drawing/2014/main" xmlns="" val="20004"/>
                    </a:ext>
                  </a:extLst>
                </a:gridCol>
                <a:gridCol w="1250976">
                  <a:extLst>
                    <a:ext uri="{9D8B030D-6E8A-4147-A177-3AD203B41FA5}">
                      <a16:colId xmlns:a16="http://schemas.microsoft.com/office/drawing/2014/main" xmlns="" val="20005"/>
                    </a:ext>
                  </a:extLst>
                </a:gridCol>
                <a:gridCol w="930410">
                  <a:extLst>
                    <a:ext uri="{9D8B030D-6E8A-4147-A177-3AD203B41FA5}">
                      <a16:colId xmlns:a16="http://schemas.microsoft.com/office/drawing/2014/main" xmlns="" val="20006"/>
                    </a:ext>
                  </a:extLst>
                </a:gridCol>
                <a:gridCol w="991836">
                  <a:extLst>
                    <a:ext uri="{9D8B030D-6E8A-4147-A177-3AD203B41FA5}">
                      <a16:colId xmlns:a16="http://schemas.microsoft.com/office/drawing/2014/main" xmlns="" val="20007"/>
                    </a:ext>
                  </a:extLst>
                </a:gridCol>
              </a:tblGrid>
              <a:tr h="488774">
                <a:tc>
                  <a:txBody>
                    <a:bodyPr/>
                    <a:lstStyle/>
                    <a:p>
                      <a:pPr>
                        <a:spcAft>
                          <a:spcPts val="0"/>
                        </a:spcAft>
                      </a:pPr>
                      <a:r>
                        <a:rPr lang="en-GB" sz="1600" b="1" dirty="0">
                          <a:effectLst/>
                        </a:rPr>
                        <a:t>EST_DRG</a:t>
                      </a:r>
                      <a:endParaRPr lang="en-GB" sz="1600" b="1" dirty="0">
                        <a:effectLst/>
                        <a:latin typeface="Times New Roman" charset="0"/>
                        <a:ea typeface="Calibri" charset="0"/>
                      </a:endParaRPr>
                    </a:p>
                  </a:txBody>
                  <a:tcPr marL="67901" marR="67901" marT="0" marB="0"/>
                </a:tc>
                <a:tc>
                  <a:txBody>
                    <a:bodyPr/>
                    <a:lstStyle/>
                    <a:p>
                      <a:pPr>
                        <a:spcAft>
                          <a:spcPts val="0"/>
                        </a:spcAft>
                      </a:pPr>
                      <a:r>
                        <a:rPr lang="en-GB" sz="1600" b="1" dirty="0" err="1">
                          <a:effectLst/>
                        </a:rPr>
                        <a:t>EST_DRG_name</a:t>
                      </a:r>
                      <a:endParaRPr lang="en-GB" sz="1600" b="1" dirty="0">
                        <a:effectLst/>
                        <a:latin typeface="Times New Roman" charset="0"/>
                        <a:ea typeface="Calibri" charset="0"/>
                      </a:endParaRPr>
                    </a:p>
                  </a:txBody>
                  <a:tcPr marL="67901" marR="67901" marT="0" marB="0"/>
                </a:tc>
                <a:tc>
                  <a:txBody>
                    <a:bodyPr/>
                    <a:lstStyle/>
                    <a:p>
                      <a:pPr algn="r">
                        <a:spcAft>
                          <a:spcPts val="0"/>
                        </a:spcAft>
                      </a:pPr>
                      <a:r>
                        <a:rPr lang="en-GB" sz="1600" b="1">
                          <a:effectLst/>
                        </a:rPr>
                        <a:t>Average tariff </a:t>
                      </a:r>
                      <a:endParaRPr lang="en-GB" sz="1600" b="1">
                        <a:effectLst/>
                        <a:latin typeface="Times New Roman" charset="0"/>
                        <a:ea typeface="Calibri" charset="0"/>
                      </a:endParaRPr>
                    </a:p>
                  </a:txBody>
                  <a:tcPr marL="67901" marR="67901" marT="0" marB="0"/>
                </a:tc>
                <a:tc>
                  <a:txBody>
                    <a:bodyPr/>
                    <a:lstStyle/>
                    <a:p>
                      <a:pPr algn="r">
                        <a:spcAft>
                          <a:spcPts val="0"/>
                        </a:spcAft>
                      </a:pPr>
                      <a:r>
                        <a:rPr lang="en-GB" sz="1600" b="1">
                          <a:effectLst/>
                        </a:rPr>
                        <a:t>STD of tariff</a:t>
                      </a:r>
                      <a:endParaRPr lang="en-GB" sz="1600" b="1">
                        <a:effectLst/>
                        <a:latin typeface="Times New Roman" charset="0"/>
                        <a:ea typeface="Calibri" charset="0"/>
                      </a:endParaRPr>
                    </a:p>
                  </a:txBody>
                  <a:tcPr marL="67901" marR="67901" marT="0" marB="0"/>
                </a:tc>
                <a:tc>
                  <a:txBody>
                    <a:bodyPr/>
                    <a:lstStyle/>
                    <a:p>
                      <a:pPr algn="r">
                        <a:spcAft>
                          <a:spcPts val="0"/>
                        </a:spcAft>
                      </a:pPr>
                      <a:r>
                        <a:rPr lang="en-GB" sz="1600" b="1" dirty="0">
                          <a:effectLst/>
                        </a:rPr>
                        <a:t>CV tariff </a:t>
                      </a:r>
                      <a:endParaRPr lang="en-GB" sz="1600" b="1" dirty="0">
                        <a:effectLst/>
                        <a:latin typeface="Times New Roman" charset="0"/>
                        <a:ea typeface="Calibri" charset="0"/>
                      </a:endParaRPr>
                    </a:p>
                  </a:txBody>
                  <a:tcPr marL="67901" marR="67901" marT="0" marB="0"/>
                </a:tc>
                <a:tc>
                  <a:txBody>
                    <a:bodyPr/>
                    <a:lstStyle/>
                    <a:p>
                      <a:pPr algn="r">
                        <a:spcAft>
                          <a:spcPts val="0"/>
                        </a:spcAft>
                      </a:pPr>
                      <a:r>
                        <a:rPr lang="en-GB" sz="1600" b="1" dirty="0">
                          <a:effectLst/>
                        </a:rPr>
                        <a:t>Average LOS </a:t>
                      </a:r>
                      <a:endParaRPr lang="en-GB" sz="1600" b="1" dirty="0">
                        <a:effectLst/>
                        <a:latin typeface="Times New Roman" charset="0"/>
                        <a:ea typeface="Calibri" charset="0"/>
                      </a:endParaRPr>
                    </a:p>
                  </a:txBody>
                  <a:tcPr marL="67901" marR="67901" marT="0" marB="0"/>
                </a:tc>
                <a:tc>
                  <a:txBody>
                    <a:bodyPr/>
                    <a:lstStyle/>
                    <a:p>
                      <a:pPr algn="r">
                        <a:spcAft>
                          <a:spcPts val="0"/>
                        </a:spcAft>
                      </a:pPr>
                      <a:r>
                        <a:rPr lang="en-GB" sz="1600" b="1" dirty="0">
                          <a:effectLst/>
                        </a:rPr>
                        <a:t>STD LOS </a:t>
                      </a:r>
                      <a:endParaRPr lang="en-GB" sz="1600" b="1" dirty="0">
                        <a:effectLst/>
                        <a:latin typeface="Times New Roman" charset="0"/>
                        <a:ea typeface="Calibri" charset="0"/>
                      </a:endParaRPr>
                    </a:p>
                  </a:txBody>
                  <a:tcPr marL="67901" marR="67901" marT="0" marB="0"/>
                </a:tc>
                <a:tc>
                  <a:txBody>
                    <a:bodyPr/>
                    <a:lstStyle/>
                    <a:p>
                      <a:pPr algn="r">
                        <a:spcAft>
                          <a:spcPts val="0"/>
                        </a:spcAft>
                      </a:pPr>
                      <a:r>
                        <a:rPr lang="en-GB" sz="1600" b="1" dirty="0">
                          <a:effectLst/>
                        </a:rPr>
                        <a:t>CV LOS </a:t>
                      </a:r>
                      <a:endParaRPr lang="en-GB" sz="1600" b="1" dirty="0">
                        <a:effectLst/>
                        <a:latin typeface="Times New Roman" charset="0"/>
                        <a:ea typeface="Calibri" charset="0"/>
                      </a:endParaRPr>
                    </a:p>
                  </a:txBody>
                  <a:tcPr marL="67901" marR="67901" marT="0" marB="0"/>
                </a:tc>
                <a:extLst>
                  <a:ext uri="{0D108BD9-81ED-4DB2-BD59-A6C34878D82A}">
                    <a16:rowId xmlns:a16="http://schemas.microsoft.com/office/drawing/2014/main" xmlns="" val="10000"/>
                  </a:ext>
                </a:extLst>
              </a:tr>
              <a:tr h="362728">
                <a:tc>
                  <a:txBody>
                    <a:bodyPr/>
                    <a:lstStyle/>
                    <a:p>
                      <a:pPr>
                        <a:spcAft>
                          <a:spcPts val="0"/>
                        </a:spcAft>
                      </a:pPr>
                      <a:r>
                        <a:rPr lang="en-GB" sz="1600">
                          <a:effectLst/>
                        </a:rPr>
                        <a:t>87</a:t>
                      </a:r>
                      <a:endParaRPr lang="en-GB" sz="1600">
                        <a:effectLst/>
                        <a:latin typeface="Times New Roman" charset="0"/>
                        <a:ea typeface="Calibri" charset="0"/>
                      </a:endParaRPr>
                    </a:p>
                  </a:txBody>
                  <a:tcPr marL="67901" marR="67901" marT="0" marB="0"/>
                </a:tc>
                <a:tc>
                  <a:txBody>
                    <a:bodyPr/>
                    <a:lstStyle/>
                    <a:p>
                      <a:pPr>
                        <a:spcAft>
                          <a:spcPts val="0"/>
                        </a:spcAft>
                      </a:pPr>
                      <a:r>
                        <a:rPr lang="en-GB" sz="1600">
                          <a:effectLst/>
                        </a:rPr>
                        <a:t>Pulmonary edema &amp; respiratory failure</a:t>
                      </a:r>
                      <a:endParaRPr lang="en-GB" sz="1600">
                        <a:effectLst/>
                        <a:latin typeface="Times New Roman" charset="0"/>
                        <a:ea typeface="Calibri" charset="0"/>
                      </a:endParaRPr>
                    </a:p>
                  </a:txBody>
                  <a:tcPr marL="67901" marR="67901" marT="0" marB="0"/>
                </a:tc>
                <a:tc>
                  <a:txBody>
                    <a:bodyPr/>
                    <a:lstStyle/>
                    <a:p>
                      <a:pPr algn="r">
                        <a:spcAft>
                          <a:spcPts val="0"/>
                        </a:spcAft>
                      </a:pPr>
                      <a:r>
                        <a:rPr lang="en-GB" sz="1600">
                          <a:effectLst/>
                        </a:rPr>
                        <a:t> 2 561,4 </a:t>
                      </a:r>
                      <a:endParaRPr lang="en-GB" sz="1600">
                        <a:effectLst/>
                        <a:latin typeface="Times New Roman" charset="0"/>
                        <a:ea typeface="Calibri" charset="0"/>
                      </a:endParaRPr>
                    </a:p>
                  </a:txBody>
                  <a:tcPr marL="67901" marR="67901" marT="0" marB="0"/>
                </a:tc>
                <a:tc>
                  <a:txBody>
                    <a:bodyPr/>
                    <a:lstStyle/>
                    <a:p>
                      <a:pPr algn="r">
                        <a:spcAft>
                          <a:spcPts val="0"/>
                        </a:spcAft>
                      </a:pPr>
                      <a:r>
                        <a:rPr lang="en-GB" sz="1600">
                          <a:effectLst/>
                        </a:rPr>
                        <a:t> 3 057,2 </a:t>
                      </a:r>
                      <a:endParaRPr lang="en-GB" sz="1600">
                        <a:effectLst/>
                        <a:latin typeface="Times New Roman" charset="0"/>
                        <a:ea typeface="Calibri" charset="0"/>
                      </a:endParaRPr>
                    </a:p>
                  </a:txBody>
                  <a:tcPr marL="67901" marR="67901" marT="0" marB="0"/>
                </a:tc>
                <a:tc>
                  <a:txBody>
                    <a:bodyPr/>
                    <a:lstStyle/>
                    <a:p>
                      <a:pPr algn="r">
                        <a:spcAft>
                          <a:spcPts val="0"/>
                        </a:spcAft>
                      </a:pPr>
                      <a:r>
                        <a:rPr lang="en-GB" sz="1600" dirty="0">
                          <a:solidFill>
                            <a:schemeClr val="accent6">
                              <a:lumMod val="75000"/>
                            </a:schemeClr>
                          </a:solidFill>
                          <a:effectLst/>
                        </a:rPr>
                        <a:t> 1,2</a:t>
                      </a:r>
                      <a:r>
                        <a:rPr lang="en-GB" sz="1600" dirty="0">
                          <a:effectLst/>
                        </a:rPr>
                        <a:t> </a:t>
                      </a:r>
                      <a:endParaRPr lang="en-GB" sz="1600" dirty="0">
                        <a:effectLst/>
                        <a:latin typeface="Times New Roman" charset="0"/>
                        <a:ea typeface="Calibri" charset="0"/>
                      </a:endParaRPr>
                    </a:p>
                  </a:txBody>
                  <a:tcPr marL="67901" marR="67901" marT="0" marB="0"/>
                </a:tc>
                <a:tc>
                  <a:txBody>
                    <a:bodyPr/>
                    <a:lstStyle/>
                    <a:p>
                      <a:pPr algn="r">
                        <a:spcAft>
                          <a:spcPts val="0"/>
                        </a:spcAft>
                      </a:pPr>
                      <a:r>
                        <a:rPr lang="en-GB" sz="1600" dirty="0">
                          <a:effectLst/>
                        </a:rPr>
                        <a:t> 7,3 </a:t>
                      </a:r>
                      <a:endParaRPr lang="en-GB" sz="1600" dirty="0">
                        <a:effectLst/>
                        <a:latin typeface="Times New Roman" charset="0"/>
                        <a:ea typeface="Calibri" charset="0"/>
                      </a:endParaRPr>
                    </a:p>
                  </a:txBody>
                  <a:tcPr marL="67901" marR="67901" marT="0" marB="0"/>
                </a:tc>
                <a:tc>
                  <a:txBody>
                    <a:bodyPr/>
                    <a:lstStyle/>
                    <a:p>
                      <a:pPr algn="r">
                        <a:spcAft>
                          <a:spcPts val="0"/>
                        </a:spcAft>
                      </a:pPr>
                      <a:r>
                        <a:rPr lang="en-GB" sz="1600">
                          <a:effectLst/>
                        </a:rPr>
                        <a:t> 7,0 </a:t>
                      </a:r>
                      <a:endParaRPr lang="en-GB" sz="1600">
                        <a:effectLst/>
                        <a:latin typeface="Times New Roman" charset="0"/>
                        <a:ea typeface="Calibri" charset="0"/>
                      </a:endParaRPr>
                    </a:p>
                  </a:txBody>
                  <a:tcPr marL="67901" marR="67901" marT="0" marB="0"/>
                </a:tc>
                <a:tc>
                  <a:txBody>
                    <a:bodyPr/>
                    <a:lstStyle/>
                    <a:p>
                      <a:pPr marL="0" algn="r" defTabSz="914400" rtl="0" eaLnBrk="1" latinLnBrk="0" hangingPunct="1">
                        <a:spcAft>
                          <a:spcPts val="0"/>
                        </a:spcAft>
                      </a:pPr>
                      <a:r>
                        <a:rPr lang="en-GB" sz="1600" kern="1200" dirty="0">
                          <a:solidFill>
                            <a:schemeClr val="accent6">
                              <a:lumMod val="75000"/>
                            </a:schemeClr>
                          </a:solidFill>
                          <a:effectLst/>
                          <a:latin typeface="+mn-lt"/>
                          <a:ea typeface="+mn-ea"/>
                          <a:cs typeface="+mn-cs"/>
                        </a:rPr>
                        <a:t> 1,0 </a:t>
                      </a:r>
                    </a:p>
                  </a:txBody>
                  <a:tcPr marL="67901" marR="67901" marT="0" marB="0"/>
                </a:tc>
                <a:extLst>
                  <a:ext uri="{0D108BD9-81ED-4DB2-BD59-A6C34878D82A}">
                    <a16:rowId xmlns:a16="http://schemas.microsoft.com/office/drawing/2014/main" xmlns="" val="10001"/>
                  </a:ext>
                </a:extLst>
              </a:tr>
              <a:tr h="362728">
                <a:tc>
                  <a:txBody>
                    <a:bodyPr/>
                    <a:lstStyle/>
                    <a:p>
                      <a:pPr>
                        <a:spcAft>
                          <a:spcPts val="0"/>
                        </a:spcAft>
                      </a:pPr>
                      <a:r>
                        <a:rPr lang="en-GB" sz="1600">
                          <a:effectLst/>
                        </a:rPr>
                        <a:t>127</a:t>
                      </a:r>
                      <a:endParaRPr lang="en-GB" sz="1600">
                        <a:effectLst/>
                        <a:latin typeface="Times New Roman" charset="0"/>
                        <a:ea typeface="Calibri" charset="0"/>
                      </a:endParaRPr>
                    </a:p>
                  </a:txBody>
                  <a:tcPr marL="67901" marR="67901" marT="0" marB="0"/>
                </a:tc>
                <a:tc>
                  <a:txBody>
                    <a:bodyPr/>
                    <a:lstStyle/>
                    <a:p>
                      <a:pPr>
                        <a:spcAft>
                          <a:spcPts val="0"/>
                        </a:spcAft>
                      </a:pPr>
                      <a:r>
                        <a:rPr lang="en-GB" sz="1600" dirty="0">
                          <a:effectLst/>
                        </a:rPr>
                        <a:t>Heart failure &amp; shock</a:t>
                      </a:r>
                      <a:endParaRPr lang="en-GB" sz="1600" dirty="0">
                        <a:effectLst/>
                        <a:latin typeface="Times New Roman" charset="0"/>
                        <a:ea typeface="Calibri" charset="0"/>
                      </a:endParaRPr>
                    </a:p>
                  </a:txBody>
                  <a:tcPr marL="67901" marR="67901" marT="0" marB="0"/>
                </a:tc>
                <a:tc>
                  <a:txBody>
                    <a:bodyPr/>
                    <a:lstStyle/>
                    <a:p>
                      <a:pPr algn="r">
                        <a:spcAft>
                          <a:spcPts val="0"/>
                        </a:spcAft>
                      </a:pPr>
                      <a:r>
                        <a:rPr lang="en-GB" sz="1600">
                          <a:effectLst/>
                        </a:rPr>
                        <a:t> 1 179,6 </a:t>
                      </a:r>
                      <a:endParaRPr lang="en-GB" sz="1600">
                        <a:effectLst/>
                        <a:latin typeface="Times New Roman" charset="0"/>
                        <a:ea typeface="Calibri" charset="0"/>
                      </a:endParaRPr>
                    </a:p>
                  </a:txBody>
                  <a:tcPr marL="67901" marR="67901" marT="0" marB="0"/>
                </a:tc>
                <a:tc>
                  <a:txBody>
                    <a:bodyPr/>
                    <a:lstStyle/>
                    <a:p>
                      <a:pPr algn="r">
                        <a:spcAft>
                          <a:spcPts val="0"/>
                        </a:spcAft>
                      </a:pPr>
                      <a:r>
                        <a:rPr lang="en-GB" sz="1600">
                          <a:effectLst/>
                        </a:rPr>
                        <a:t> 894,5 </a:t>
                      </a:r>
                      <a:endParaRPr lang="en-GB" sz="1600">
                        <a:effectLst/>
                        <a:latin typeface="Times New Roman" charset="0"/>
                        <a:ea typeface="Calibri" charset="0"/>
                      </a:endParaRPr>
                    </a:p>
                  </a:txBody>
                  <a:tcPr marL="67901" marR="67901" marT="0" marB="0"/>
                </a:tc>
                <a:tc>
                  <a:txBody>
                    <a:bodyPr/>
                    <a:lstStyle/>
                    <a:p>
                      <a:pPr algn="r">
                        <a:spcAft>
                          <a:spcPts val="0"/>
                        </a:spcAft>
                      </a:pPr>
                      <a:r>
                        <a:rPr lang="en-GB" sz="1600" dirty="0">
                          <a:effectLst/>
                        </a:rPr>
                        <a:t> </a:t>
                      </a:r>
                      <a:r>
                        <a:rPr lang="en-GB" sz="1600" dirty="0">
                          <a:solidFill>
                            <a:schemeClr val="accent6">
                              <a:lumMod val="75000"/>
                            </a:schemeClr>
                          </a:solidFill>
                          <a:effectLst/>
                        </a:rPr>
                        <a:t>0,8 </a:t>
                      </a:r>
                      <a:endParaRPr lang="en-GB" sz="1600" dirty="0">
                        <a:solidFill>
                          <a:schemeClr val="accent6">
                            <a:lumMod val="75000"/>
                          </a:schemeClr>
                        </a:solidFill>
                        <a:effectLst/>
                        <a:latin typeface="Times New Roman" charset="0"/>
                        <a:ea typeface="Calibri" charset="0"/>
                      </a:endParaRPr>
                    </a:p>
                  </a:txBody>
                  <a:tcPr marL="67901" marR="67901" marT="0" marB="0"/>
                </a:tc>
                <a:tc>
                  <a:txBody>
                    <a:bodyPr/>
                    <a:lstStyle/>
                    <a:p>
                      <a:pPr algn="r">
                        <a:spcAft>
                          <a:spcPts val="0"/>
                        </a:spcAft>
                      </a:pPr>
                      <a:r>
                        <a:rPr lang="en-GB" sz="1600">
                          <a:effectLst/>
                        </a:rPr>
                        <a:t> 4,5 </a:t>
                      </a:r>
                      <a:endParaRPr lang="en-GB" sz="1600">
                        <a:effectLst/>
                        <a:latin typeface="Times New Roman" charset="0"/>
                        <a:ea typeface="Calibri" charset="0"/>
                      </a:endParaRPr>
                    </a:p>
                  </a:txBody>
                  <a:tcPr marL="67901" marR="67901" marT="0" marB="0"/>
                </a:tc>
                <a:tc>
                  <a:txBody>
                    <a:bodyPr/>
                    <a:lstStyle/>
                    <a:p>
                      <a:pPr algn="r">
                        <a:spcAft>
                          <a:spcPts val="0"/>
                        </a:spcAft>
                      </a:pPr>
                      <a:r>
                        <a:rPr lang="en-GB" sz="1600">
                          <a:effectLst/>
                        </a:rPr>
                        <a:t> 2,7 </a:t>
                      </a:r>
                      <a:endParaRPr lang="en-GB" sz="1600">
                        <a:effectLst/>
                        <a:latin typeface="Times New Roman" charset="0"/>
                        <a:ea typeface="Calibri" charset="0"/>
                      </a:endParaRPr>
                    </a:p>
                  </a:txBody>
                  <a:tcPr marL="67901" marR="67901" marT="0" marB="0"/>
                </a:tc>
                <a:tc>
                  <a:txBody>
                    <a:bodyPr/>
                    <a:lstStyle/>
                    <a:p>
                      <a:pPr marL="0" algn="r" defTabSz="914400" rtl="0" eaLnBrk="1" latinLnBrk="0" hangingPunct="1">
                        <a:spcAft>
                          <a:spcPts val="0"/>
                        </a:spcAft>
                      </a:pPr>
                      <a:r>
                        <a:rPr lang="en-GB" sz="1600" kern="1200" dirty="0">
                          <a:solidFill>
                            <a:schemeClr val="accent6">
                              <a:lumMod val="75000"/>
                            </a:schemeClr>
                          </a:solidFill>
                          <a:effectLst/>
                          <a:latin typeface="+mn-lt"/>
                          <a:ea typeface="+mn-ea"/>
                          <a:cs typeface="+mn-cs"/>
                        </a:rPr>
                        <a:t> 0,6 </a:t>
                      </a:r>
                    </a:p>
                  </a:txBody>
                  <a:tcPr marL="67901" marR="67901" marT="0" marB="0"/>
                </a:tc>
                <a:extLst>
                  <a:ext uri="{0D108BD9-81ED-4DB2-BD59-A6C34878D82A}">
                    <a16:rowId xmlns:a16="http://schemas.microsoft.com/office/drawing/2014/main" xmlns="" val="10002"/>
                  </a:ext>
                </a:extLst>
              </a:tr>
              <a:tr h="362728">
                <a:tc>
                  <a:txBody>
                    <a:bodyPr/>
                    <a:lstStyle/>
                    <a:p>
                      <a:pPr>
                        <a:spcAft>
                          <a:spcPts val="0"/>
                        </a:spcAft>
                      </a:pPr>
                      <a:r>
                        <a:rPr lang="en-GB" sz="1600">
                          <a:effectLst/>
                        </a:rPr>
                        <a:t>140</a:t>
                      </a:r>
                      <a:endParaRPr lang="en-GB" sz="1600">
                        <a:effectLst/>
                        <a:latin typeface="Times New Roman" charset="0"/>
                        <a:ea typeface="Calibri" charset="0"/>
                      </a:endParaRPr>
                    </a:p>
                  </a:txBody>
                  <a:tcPr marL="67901" marR="67901" marT="0" marB="0"/>
                </a:tc>
                <a:tc>
                  <a:txBody>
                    <a:bodyPr/>
                    <a:lstStyle/>
                    <a:p>
                      <a:pPr>
                        <a:spcAft>
                          <a:spcPts val="0"/>
                        </a:spcAft>
                      </a:pPr>
                      <a:r>
                        <a:rPr lang="en-GB" sz="1600">
                          <a:effectLst/>
                        </a:rPr>
                        <a:t>Angina pectoris</a:t>
                      </a:r>
                      <a:endParaRPr lang="en-GB" sz="1600">
                        <a:effectLst/>
                        <a:latin typeface="Times New Roman" charset="0"/>
                        <a:ea typeface="Calibri" charset="0"/>
                      </a:endParaRPr>
                    </a:p>
                  </a:txBody>
                  <a:tcPr marL="67901" marR="67901" marT="0" marB="0"/>
                </a:tc>
                <a:tc>
                  <a:txBody>
                    <a:bodyPr/>
                    <a:lstStyle/>
                    <a:p>
                      <a:pPr algn="r">
                        <a:spcAft>
                          <a:spcPts val="0"/>
                        </a:spcAft>
                      </a:pPr>
                      <a:r>
                        <a:rPr lang="en-GB" sz="1600">
                          <a:effectLst/>
                        </a:rPr>
                        <a:t> 837,3 </a:t>
                      </a:r>
                      <a:endParaRPr lang="en-GB" sz="1600">
                        <a:effectLst/>
                        <a:latin typeface="Times New Roman" charset="0"/>
                        <a:ea typeface="Calibri" charset="0"/>
                      </a:endParaRPr>
                    </a:p>
                  </a:txBody>
                  <a:tcPr marL="67901" marR="67901" marT="0" marB="0"/>
                </a:tc>
                <a:tc>
                  <a:txBody>
                    <a:bodyPr/>
                    <a:lstStyle/>
                    <a:p>
                      <a:pPr algn="r">
                        <a:spcAft>
                          <a:spcPts val="0"/>
                        </a:spcAft>
                      </a:pPr>
                      <a:r>
                        <a:rPr lang="en-GB" sz="1600">
                          <a:effectLst/>
                        </a:rPr>
                        <a:t> 1 041,9 </a:t>
                      </a:r>
                      <a:endParaRPr lang="en-GB" sz="1600">
                        <a:effectLst/>
                        <a:latin typeface="Times New Roman" charset="0"/>
                        <a:ea typeface="Calibri" charset="0"/>
                      </a:endParaRPr>
                    </a:p>
                  </a:txBody>
                  <a:tcPr marL="67901" marR="67901" marT="0" marB="0"/>
                </a:tc>
                <a:tc>
                  <a:txBody>
                    <a:bodyPr/>
                    <a:lstStyle/>
                    <a:p>
                      <a:pPr algn="r">
                        <a:spcAft>
                          <a:spcPts val="0"/>
                        </a:spcAft>
                      </a:pPr>
                      <a:r>
                        <a:rPr lang="en-GB" sz="1600" dirty="0">
                          <a:effectLst/>
                        </a:rPr>
                        <a:t> </a:t>
                      </a:r>
                      <a:r>
                        <a:rPr lang="en-GB" sz="1600" dirty="0">
                          <a:solidFill>
                            <a:schemeClr val="accent6">
                              <a:lumMod val="75000"/>
                            </a:schemeClr>
                          </a:solidFill>
                          <a:effectLst/>
                        </a:rPr>
                        <a:t>1,2</a:t>
                      </a:r>
                      <a:r>
                        <a:rPr lang="en-GB" sz="1600" dirty="0">
                          <a:effectLst/>
                        </a:rPr>
                        <a:t> </a:t>
                      </a:r>
                      <a:endParaRPr lang="en-GB" sz="1600" dirty="0">
                        <a:effectLst/>
                        <a:latin typeface="Times New Roman" charset="0"/>
                        <a:ea typeface="Calibri" charset="0"/>
                      </a:endParaRPr>
                    </a:p>
                  </a:txBody>
                  <a:tcPr marL="67901" marR="67901" marT="0" marB="0"/>
                </a:tc>
                <a:tc>
                  <a:txBody>
                    <a:bodyPr/>
                    <a:lstStyle/>
                    <a:p>
                      <a:pPr algn="r">
                        <a:spcAft>
                          <a:spcPts val="0"/>
                        </a:spcAft>
                      </a:pPr>
                      <a:r>
                        <a:rPr lang="en-GB" sz="1600" dirty="0">
                          <a:effectLst/>
                        </a:rPr>
                        <a:t> 2,0 </a:t>
                      </a:r>
                      <a:endParaRPr lang="en-GB" sz="1600" dirty="0">
                        <a:effectLst/>
                        <a:latin typeface="Times New Roman" charset="0"/>
                        <a:ea typeface="Calibri" charset="0"/>
                      </a:endParaRPr>
                    </a:p>
                  </a:txBody>
                  <a:tcPr marL="67901" marR="67901" marT="0" marB="0"/>
                </a:tc>
                <a:tc>
                  <a:txBody>
                    <a:bodyPr/>
                    <a:lstStyle/>
                    <a:p>
                      <a:pPr algn="r">
                        <a:spcAft>
                          <a:spcPts val="0"/>
                        </a:spcAft>
                      </a:pPr>
                      <a:r>
                        <a:rPr lang="en-GB" sz="1600">
                          <a:effectLst/>
                        </a:rPr>
                        <a:t> 1,7 </a:t>
                      </a:r>
                      <a:endParaRPr lang="en-GB" sz="1600">
                        <a:effectLst/>
                        <a:latin typeface="Times New Roman" charset="0"/>
                        <a:ea typeface="Calibri" charset="0"/>
                      </a:endParaRPr>
                    </a:p>
                  </a:txBody>
                  <a:tcPr marL="67901" marR="67901" marT="0" marB="0"/>
                </a:tc>
                <a:tc>
                  <a:txBody>
                    <a:bodyPr/>
                    <a:lstStyle/>
                    <a:p>
                      <a:pPr marL="0" algn="r" defTabSz="914400" rtl="0" eaLnBrk="1" latinLnBrk="0" hangingPunct="1">
                        <a:spcAft>
                          <a:spcPts val="0"/>
                        </a:spcAft>
                      </a:pPr>
                      <a:r>
                        <a:rPr lang="en-GB" sz="1600" kern="1200" dirty="0">
                          <a:solidFill>
                            <a:schemeClr val="accent6">
                              <a:lumMod val="75000"/>
                            </a:schemeClr>
                          </a:solidFill>
                          <a:effectLst/>
                          <a:latin typeface="+mn-lt"/>
                          <a:ea typeface="+mn-ea"/>
                          <a:cs typeface="+mn-cs"/>
                        </a:rPr>
                        <a:t> 0,8 </a:t>
                      </a:r>
                    </a:p>
                  </a:txBody>
                  <a:tcPr marL="67901" marR="67901" marT="0" marB="0"/>
                </a:tc>
                <a:extLst>
                  <a:ext uri="{0D108BD9-81ED-4DB2-BD59-A6C34878D82A}">
                    <a16:rowId xmlns:a16="http://schemas.microsoft.com/office/drawing/2014/main" xmlns="" val="10003"/>
                  </a:ext>
                </a:extLst>
              </a:tr>
              <a:tr h="362728">
                <a:tc>
                  <a:txBody>
                    <a:bodyPr/>
                    <a:lstStyle/>
                    <a:p>
                      <a:pPr>
                        <a:spcAft>
                          <a:spcPts val="0"/>
                        </a:spcAft>
                      </a:pPr>
                      <a:r>
                        <a:rPr lang="en-GB" sz="1600">
                          <a:effectLst/>
                        </a:rPr>
                        <a:t>371</a:t>
                      </a:r>
                      <a:endParaRPr lang="en-GB" sz="1600">
                        <a:effectLst/>
                        <a:latin typeface="Times New Roman" charset="0"/>
                        <a:ea typeface="Calibri" charset="0"/>
                      </a:endParaRPr>
                    </a:p>
                  </a:txBody>
                  <a:tcPr marL="67901" marR="67901" marT="0" marB="0"/>
                </a:tc>
                <a:tc>
                  <a:txBody>
                    <a:bodyPr/>
                    <a:lstStyle/>
                    <a:p>
                      <a:pPr>
                        <a:spcAft>
                          <a:spcPts val="0"/>
                        </a:spcAft>
                      </a:pPr>
                      <a:r>
                        <a:rPr lang="es-ES_tradnl" sz="1600">
                          <a:effectLst/>
                        </a:rPr>
                        <a:t>Cesarean section w/o cc</a:t>
                      </a:r>
                      <a:endParaRPr lang="en-GB" sz="1600">
                        <a:effectLst/>
                        <a:latin typeface="Times New Roman" charset="0"/>
                        <a:ea typeface="Calibri" charset="0"/>
                      </a:endParaRPr>
                    </a:p>
                  </a:txBody>
                  <a:tcPr marL="67901" marR="67901" marT="0" marB="0"/>
                </a:tc>
                <a:tc>
                  <a:txBody>
                    <a:bodyPr/>
                    <a:lstStyle/>
                    <a:p>
                      <a:pPr algn="r">
                        <a:spcAft>
                          <a:spcPts val="0"/>
                        </a:spcAft>
                      </a:pPr>
                      <a:r>
                        <a:rPr lang="es-ES_tradnl" sz="1600">
                          <a:effectLst/>
                        </a:rPr>
                        <a:t> </a:t>
                      </a:r>
                      <a:r>
                        <a:rPr lang="en-GB" sz="1600">
                          <a:effectLst/>
                        </a:rPr>
                        <a:t>749,7 </a:t>
                      </a:r>
                      <a:endParaRPr lang="en-GB" sz="1600">
                        <a:effectLst/>
                        <a:latin typeface="Times New Roman" charset="0"/>
                        <a:ea typeface="Calibri" charset="0"/>
                      </a:endParaRPr>
                    </a:p>
                  </a:txBody>
                  <a:tcPr marL="67901" marR="67901" marT="0" marB="0"/>
                </a:tc>
                <a:tc>
                  <a:txBody>
                    <a:bodyPr/>
                    <a:lstStyle/>
                    <a:p>
                      <a:pPr algn="r">
                        <a:spcAft>
                          <a:spcPts val="0"/>
                        </a:spcAft>
                      </a:pPr>
                      <a:r>
                        <a:rPr lang="en-GB" sz="1600">
                          <a:effectLst/>
                        </a:rPr>
                        <a:t> 129,8 </a:t>
                      </a:r>
                      <a:endParaRPr lang="en-GB" sz="1600">
                        <a:effectLst/>
                        <a:latin typeface="Times New Roman" charset="0"/>
                        <a:ea typeface="Calibri" charset="0"/>
                      </a:endParaRPr>
                    </a:p>
                  </a:txBody>
                  <a:tcPr marL="67901" marR="67901" marT="0" marB="0"/>
                </a:tc>
                <a:tc>
                  <a:txBody>
                    <a:bodyPr/>
                    <a:lstStyle/>
                    <a:p>
                      <a:pPr algn="r">
                        <a:spcAft>
                          <a:spcPts val="0"/>
                        </a:spcAft>
                      </a:pPr>
                      <a:r>
                        <a:rPr lang="en-GB" sz="1600">
                          <a:effectLst/>
                        </a:rPr>
                        <a:t> 0,2 </a:t>
                      </a:r>
                      <a:endParaRPr lang="en-GB" sz="1600">
                        <a:effectLst/>
                        <a:latin typeface="Times New Roman" charset="0"/>
                        <a:ea typeface="Calibri" charset="0"/>
                      </a:endParaRPr>
                    </a:p>
                  </a:txBody>
                  <a:tcPr marL="67901" marR="67901" marT="0" marB="0"/>
                </a:tc>
                <a:tc>
                  <a:txBody>
                    <a:bodyPr/>
                    <a:lstStyle/>
                    <a:p>
                      <a:pPr algn="r">
                        <a:spcAft>
                          <a:spcPts val="0"/>
                        </a:spcAft>
                      </a:pPr>
                      <a:r>
                        <a:rPr lang="en-GB" sz="1600">
                          <a:effectLst/>
                        </a:rPr>
                        <a:t> 3,8 </a:t>
                      </a:r>
                      <a:endParaRPr lang="en-GB" sz="1600">
                        <a:effectLst/>
                        <a:latin typeface="Times New Roman" charset="0"/>
                        <a:ea typeface="Calibri" charset="0"/>
                      </a:endParaRPr>
                    </a:p>
                  </a:txBody>
                  <a:tcPr marL="67901" marR="67901" marT="0" marB="0"/>
                </a:tc>
                <a:tc>
                  <a:txBody>
                    <a:bodyPr/>
                    <a:lstStyle/>
                    <a:p>
                      <a:pPr algn="r">
                        <a:spcAft>
                          <a:spcPts val="0"/>
                        </a:spcAft>
                      </a:pPr>
                      <a:r>
                        <a:rPr lang="en-GB" sz="1600">
                          <a:effectLst/>
                        </a:rPr>
                        <a:t> 1,0 </a:t>
                      </a:r>
                      <a:endParaRPr lang="en-GB" sz="1600">
                        <a:effectLst/>
                        <a:latin typeface="Times New Roman" charset="0"/>
                        <a:ea typeface="Calibri" charset="0"/>
                      </a:endParaRPr>
                    </a:p>
                  </a:txBody>
                  <a:tcPr marL="67901" marR="67901" marT="0" marB="0"/>
                </a:tc>
                <a:tc>
                  <a:txBody>
                    <a:bodyPr/>
                    <a:lstStyle/>
                    <a:p>
                      <a:pPr algn="r">
                        <a:spcAft>
                          <a:spcPts val="0"/>
                        </a:spcAft>
                      </a:pPr>
                      <a:r>
                        <a:rPr lang="en-GB" sz="1600" dirty="0">
                          <a:effectLst/>
                        </a:rPr>
                        <a:t> 0,3 </a:t>
                      </a:r>
                      <a:endParaRPr lang="en-GB" sz="1600" dirty="0">
                        <a:effectLst/>
                        <a:latin typeface="Times New Roman" charset="0"/>
                        <a:ea typeface="Calibri" charset="0"/>
                      </a:endParaRPr>
                    </a:p>
                  </a:txBody>
                  <a:tcPr marL="67901" marR="67901" marT="0" marB="0"/>
                </a:tc>
                <a:extLst>
                  <a:ext uri="{0D108BD9-81ED-4DB2-BD59-A6C34878D82A}">
                    <a16:rowId xmlns:a16="http://schemas.microsoft.com/office/drawing/2014/main" xmlns="" val="10004"/>
                  </a:ext>
                </a:extLst>
              </a:tr>
              <a:tr h="525870">
                <a:tc>
                  <a:txBody>
                    <a:bodyPr/>
                    <a:lstStyle/>
                    <a:p>
                      <a:pPr>
                        <a:spcAft>
                          <a:spcPts val="0"/>
                        </a:spcAft>
                      </a:pPr>
                      <a:r>
                        <a:rPr lang="en-GB" sz="1600">
                          <a:effectLst/>
                        </a:rPr>
                        <a:t>90</a:t>
                      </a:r>
                      <a:endParaRPr lang="en-GB" sz="1600">
                        <a:effectLst/>
                        <a:latin typeface="Times New Roman" charset="0"/>
                        <a:ea typeface="Calibri" charset="0"/>
                      </a:endParaRPr>
                    </a:p>
                  </a:txBody>
                  <a:tcPr marL="67901" marR="67901" marT="0" marB="0"/>
                </a:tc>
                <a:tc>
                  <a:txBody>
                    <a:bodyPr/>
                    <a:lstStyle/>
                    <a:p>
                      <a:pPr>
                        <a:spcAft>
                          <a:spcPts val="0"/>
                        </a:spcAft>
                      </a:pPr>
                      <a:r>
                        <a:rPr lang="en-GB" sz="1600">
                          <a:effectLst/>
                        </a:rPr>
                        <a:t>Simple pneumonia &amp; pleurisy, age &gt; 17 w/o cc</a:t>
                      </a:r>
                      <a:endParaRPr lang="en-GB" sz="1600">
                        <a:effectLst/>
                        <a:latin typeface="Times New Roman" charset="0"/>
                        <a:ea typeface="Calibri" charset="0"/>
                      </a:endParaRPr>
                    </a:p>
                  </a:txBody>
                  <a:tcPr marL="67901" marR="67901" marT="0" marB="0"/>
                </a:tc>
                <a:tc>
                  <a:txBody>
                    <a:bodyPr/>
                    <a:lstStyle/>
                    <a:p>
                      <a:pPr algn="r">
                        <a:spcAft>
                          <a:spcPts val="0"/>
                        </a:spcAft>
                      </a:pPr>
                      <a:r>
                        <a:rPr lang="en-GB" sz="1600">
                          <a:effectLst/>
                        </a:rPr>
                        <a:t> 774,4 </a:t>
                      </a:r>
                      <a:endParaRPr lang="en-GB" sz="1600">
                        <a:effectLst/>
                        <a:latin typeface="Times New Roman" charset="0"/>
                        <a:ea typeface="Calibri" charset="0"/>
                      </a:endParaRPr>
                    </a:p>
                  </a:txBody>
                  <a:tcPr marL="67901" marR="67901" marT="0" marB="0"/>
                </a:tc>
                <a:tc>
                  <a:txBody>
                    <a:bodyPr/>
                    <a:lstStyle/>
                    <a:p>
                      <a:pPr algn="r">
                        <a:spcAft>
                          <a:spcPts val="0"/>
                        </a:spcAft>
                      </a:pPr>
                      <a:r>
                        <a:rPr lang="en-GB" sz="1600">
                          <a:effectLst/>
                        </a:rPr>
                        <a:t> 240,6 </a:t>
                      </a:r>
                      <a:endParaRPr lang="en-GB" sz="1600">
                        <a:effectLst/>
                        <a:latin typeface="Times New Roman" charset="0"/>
                        <a:ea typeface="Calibri" charset="0"/>
                      </a:endParaRPr>
                    </a:p>
                  </a:txBody>
                  <a:tcPr marL="67901" marR="67901" marT="0" marB="0"/>
                </a:tc>
                <a:tc>
                  <a:txBody>
                    <a:bodyPr/>
                    <a:lstStyle/>
                    <a:p>
                      <a:pPr algn="r">
                        <a:spcAft>
                          <a:spcPts val="0"/>
                        </a:spcAft>
                      </a:pPr>
                      <a:r>
                        <a:rPr lang="en-GB" sz="1600">
                          <a:effectLst/>
                        </a:rPr>
                        <a:t> 0,3 </a:t>
                      </a:r>
                      <a:endParaRPr lang="en-GB" sz="1600">
                        <a:effectLst/>
                        <a:latin typeface="Times New Roman" charset="0"/>
                        <a:ea typeface="Calibri" charset="0"/>
                      </a:endParaRPr>
                    </a:p>
                  </a:txBody>
                  <a:tcPr marL="67901" marR="67901" marT="0" marB="0"/>
                </a:tc>
                <a:tc>
                  <a:txBody>
                    <a:bodyPr/>
                    <a:lstStyle/>
                    <a:p>
                      <a:pPr algn="r">
                        <a:spcAft>
                          <a:spcPts val="0"/>
                        </a:spcAft>
                      </a:pPr>
                      <a:r>
                        <a:rPr lang="en-GB" sz="1600">
                          <a:effectLst/>
                        </a:rPr>
                        <a:t> 4,4 </a:t>
                      </a:r>
                      <a:endParaRPr lang="en-GB" sz="1600">
                        <a:effectLst/>
                        <a:latin typeface="Times New Roman" charset="0"/>
                        <a:ea typeface="Calibri" charset="0"/>
                      </a:endParaRPr>
                    </a:p>
                  </a:txBody>
                  <a:tcPr marL="67901" marR="67901" marT="0" marB="0"/>
                </a:tc>
                <a:tc>
                  <a:txBody>
                    <a:bodyPr/>
                    <a:lstStyle/>
                    <a:p>
                      <a:pPr algn="r">
                        <a:spcAft>
                          <a:spcPts val="0"/>
                        </a:spcAft>
                      </a:pPr>
                      <a:r>
                        <a:rPr lang="en-GB" sz="1600">
                          <a:effectLst/>
                        </a:rPr>
                        <a:t> 1,0 </a:t>
                      </a:r>
                      <a:endParaRPr lang="en-GB" sz="1600">
                        <a:effectLst/>
                        <a:latin typeface="Times New Roman" charset="0"/>
                        <a:ea typeface="Calibri" charset="0"/>
                      </a:endParaRPr>
                    </a:p>
                  </a:txBody>
                  <a:tcPr marL="67901" marR="67901" marT="0" marB="0"/>
                </a:tc>
                <a:tc>
                  <a:txBody>
                    <a:bodyPr/>
                    <a:lstStyle/>
                    <a:p>
                      <a:pPr algn="r">
                        <a:spcAft>
                          <a:spcPts val="0"/>
                        </a:spcAft>
                      </a:pPr>
                      <a:r>
                        <a:rPr lang="en-GB" sz="1600">
                          <a:effectLst/>
                        </a:rPr>
                        <a:t> 0,2 </a:t>
                      </a:r>
                      <a:endParaRPr lang="en-GB" sz="1600">
                        <a:effectLst/>
                        <a:latin typeface="Times New Roman" charset="0"/>
                        <a:ea typeface="Calibri" charset="0"/>
                      </a:endParaRPr>
                    </a:p>
                  </a:txBody>
                  <a:tcPr marL="67901" marR="67901" marT="0" marB="0"/>
                </a:tc>
                <a:extLst>
                  <a:ext uri="{0D108BD9-81ED-4DB2-BD59-A6C34878D82A}">
                    <a16:rowId xmlns:a16="http://schemas.microsoft.com/office/drawing/2014/main" xmlns="" val="10005"/>
                  </a:ext>
                </a:extLst>
              </a:tr>
              <a:tr h="525870">
                <a:tc>
                  <a:txBody>
                    <a:bodyPr/>
                    <a:lstStyle/>
                    <a:p>
                      <a:pPr>
                        <a:spcAft>
                          <a:spcPts val="0"/>
                        </a:spcAft>
                      </a:pPr>
                      <a:r>
                        <a:rPr lang="en-GB" sz="1600">
                          <a:effectLst/>
                        </a:rPr>
                        <a:t>209E</a:t>
                      </a:r>
                      <a:endParaRPr lang="en-GB" sz="1600">
                        <a:effectLst/>
                        <a:latin typeface="Times New Roman" charset="0"/>
                        <a:ea typeface="Calibri" charset="0"/>
                      </a:endParaRPr>
                    </a:p>
                  </a:txBody>
                  <a:tcPr marL="67901" marR="67901" marT="0" marB="0"/>
                </a:tc>
                <a:tc>
                  <a:txBody>
                    <a:bodyPr/>
                    <a:lstStyle/>
                    <a:p>
                      <a:pPr>
                        <a:spcAft>
                          <a:spcPts val="0"/>
                        </a:spcAft>
                      </a:pPr>
                      <a:r>
                        <a:rPr lang="en-GB" sz="1600" dirty="0">
                          <a:effectLst/>
                        </a:rPr>
                        <a:t>Major joint primary procedure on hip w/o cc</a:t>
                      </a:r>
                      <a:endParaRPr lang="en-GB" sz="1600" dirty="0">
                        <a:effectLst/>
                        <a:latin typeface="Times New Roman" charset="0"/>
                        <a:ea typeface="Calibri" charset="0"/>
                      </a:endParaRPr>
                    </a:p>
                  </a:txBody>
                  <a:tcPr marL="67901" marR="67901" marT="0" marB="0"/>
                </a:tc>
                <a:tc>
                  <a:txBody>
                    <a:bodyPr/>
                    <a:lstStyle/>
                    <a:p>
                      <a:pPr algn="r">
                        <a:spcAft>
                          <a:spcPts val="0"/>
                        </a:spcAft>
                      </a:pPr>
                      <a:r>
                        <a:rPr lang="en-GB" sz="1600">
                          <a:effectLst/>
                        </a:rPr>
                        <a:t> 3 466,9 </a:t>
                      </a:r>
                      <a:endParaRPr lang="en-GB" sz="1600">
                        <a:effectLst/>
                        <a:latin typeface="Times New Roman" charset="0"/>
                        <a:ea typeface="Calibri" charset="0"/>
                      </a:endParaRPr>
                    </a:p>
                  </a:txBody>
                  <a:tcPr marL="67901" marR="67901" marT="0" marB="0"/>
                </a:tc>
                <a:tc>
                  <a:txBody>
                    <a:bodyPr/>
                    <a:lstStyle/>
                    <a:p>
                      <a:pPr algn="r">
                        <a:spcAft>
                          <a:spcPts val="0"/>
                        </a:spcAft>
                      </a:pPr>
                      <a:r>
                        <a:rPr lang="en-GB" sz="1600">
                          <a:effectLst/>
                        </a:rPr>
                        <a:t> 821,6 </a:t>
                      </a:r>
                      <a:endParaRPr lang="en-GB" sz="1600">
                        <a:effectLst/>
                        <a:latin typeface="Times New Roman" charset="0"/>
                        <a:ea typeface="Calibri" charset="0"/>
                      </a:endParaRPr>
                    </a:p>
                  </a:txBody>
                  <a:tcPr marL="67901" marR="67901" marT="0" marB="0"/>
                </a:tc>
                <a:tc>
                  <a:txBody>
                    <a:bodyPr/>
                    <a:lstStyle/>
                    <a:p>
                      <a:pPr algn="r">
                        <a:spcAft>
                          <a:spcPts val="0"/>
                        </a:spcAft>
                      </a:pPr>
                      <a:r>
                        <a:rPr lang="en-GB" sz="1600">
                          <a:effectLst/>
                        </a:rPr>
                        <a:t> 0,2 </a:t>
                      </a:r>
                      <a:endParaRPr lang="en-GB" sz="1600">
                        <a:effectLst/>
                        <a:latin typeface="Times New Roman" charset="0"/>
                        <a:ea typeface="Calibri" charset="0"/>
                      </a:endParaRPr>
                    </a:p>
                  </a:txBody>
                  <a:tcPr marL="67901" marR="67901" marT="0" marB="0"/>
                </a:tc>
                <a:tc>
                  <a:txBody>
                    <a:bodyPr/>
                    <a:lstStyle/>
                    <a:p>
                      <a:pPr algn="r">
                        <a:spcAft>
                          <a:spcPts val="0"/>
                        </a:spcAft>
                      </a:pPr>
                      <a:r>
                        <a:rPr lang="en-GB" sz="1600">
                          <a:effectLst/>
                        </a:rPr>
                        <a:t> 5,2 </a:t>
                      </a:r>
                      <a:endParaRPr lang="en-GB" sz="1600">
                        <a:effectLst/>
                        <a:latin typeface="Times New Roman" charset="0"/>
                        <a:ea typeface="Calibri" charset="0"/>
                      </a:endParaRPr>
                    </a:p>
                  </a:txBody>
                  <a:tcPr marL="67901" marR="67901" marT="0" marB="0"/>
                </a:tc>
                <a:tc>
                  <a:txBody>
                    <a:bodyPr/>
                    <a:lstStyle/>
                    <a:p>
                      <a:pPr algn="r">
                        <a:spcAft>
                          <a:spcPts val="0"/>
                        </a:spcAft>
                      </a:pPr>
                      <a:r>
                        <a:rPr lang="en-GB" sz="1600">
                          <a:effectLst/>
                        </a:rPr>
                        <a:t> 1,8 </a:t>
                      </a:r>
                      <a:endParaRPr lang="en-GB" sz="1600">
                        <a:effectLst/>
                        <a:latin typeface="Times New Roman" charset="0"/>
                        <a:ea typeface="Calibri" charset="0"/>
                      </a:endParaRPr>
                    </a:p>
                  </a:txBody>
                  <a:tcPr marL="67901" marR="67901" marT="0" marB="0"/>
                </a:tc>
                <a:tc>
                  <a:txBody>
                    <a:bodyPr/>
                    <a:lstStyle/>
                    <a:p>
                      <a:pPr algn="r">
                        <a:spcAft>
                          <a:spcPts val="0"/>
                        </a:spcAft>
                      </a:pPr>
                      <a:r>
                        <a:rPr lang="en-GB" sz="1600">
                          <a:effectLst/>
                        </a:rPr>
                        <a:t> 0,3 </a:t>
                      </a:r>
                      <a:endParaRPr lang="en-GB" sz="1600">
                        <a:effectLst/>
                        <a:latin typeface="Times New Roman" charset="0"/>
                        <a:ea typeface="Calibri" charset="0"/>
                      </a:endParaRPr>
                    </a:p>
                  </a:txBody>
                  <a:tcPr marL="67901" marR="67901" marT="0" marB="0"/>
                </a:tc>
                <a:extLst>
                  <a:ext uri="{0D108BD9-81ED-4DB2-BD59-A6C34878D82A}">
                    <a16:rowId xmlns:a16="http://schemas.microsoft.com/office/drawing/2014/main" xmlns="" val="10006"/>
                  </a:ext>
                </a:extLst>
              </a:tr>
              <a:tr h="525870">
                <a:tc>
                  <a:txBody>
                    <a:bodyPr/>
                    <a:lstStyle/>
                    <a:p>
                      <a:pPr>
                        <a:spcAft>
                          <a:spcPts val="0"/>
                        </a:spcAft>
                      </a:pPr>
                      <a:r>
                        <a:rPr lang="en-GB" sz="1600">
                          <a:effectLst/>
                        </a:rPr>
                        <a:t>107A</a:t>
                      </a:r>
                      <a:endParaRPr lang="en-GB" sz="1600">
                        <a:effectLst/>
                        <a:latin typeface="Times New Roman" charset="0"/>
                        <a:ea typeface="Calibri" charset="0"/>
                      </a:endParaRPr>
                    </a:p>
                  </a:txBody>
                  <a:tcPr marL="67901" marR="67901" marT="0" marB="0"/>
                </a:tc>
                <a:tc>
                  <a:txBody>
                    <a:bodyPr/>
                    <a:lstStyle/>
                    <a:p>
                      <a:pPr>
                        <a:spcAft>
                          <a:spcPts val="0"/>
                        </a:spcAft>
                      </a:pPr>
                      <a:r>
                        <a:rPr lang="en-GB" sz="1600">
                          <a:effectLst/>
                        </a:rPr>
                        <a:t>Other coronary bypass without cathetherisation</a:t>
                      </a:r>
                      <a:endParaRPr lang="en-GB" sz="1600">
                        <a:effectLst/>
                        <a:latin typeface="Times New Roman" charset="0"/>
                        <a:ea typeface="Calibri" charset="0"/>
                      </a:endParaRPr>
                    </a:p>
                  </a:txBody>
                  <a:tcPr marL="67901" marR="67901" marT="0" marB="0"/>
                </a:tc>
                <a:tc>
                  <a:txBody>
                    <a:bodyPr/>
                    <a:lstStyle/>
                    <a:p>
                      <a:pPr algn="r">
                        <a:spcAft>
                          <a:spcPts val="0"/>
                        </a:spcAft>
                      </a:pPr>
                      <a:r>
                        <a:rPr lang="en-GB" sz="1600">
                          <a:effectLst/>
                        </a:rPr>
                        <a:t> 8 505,8 </a:t>
                      </a:r>
                      <a:endParaRPr lang="en-GB" sz="1600">
                        <a:effectLst/>
                        <a:latin typeface="Times New Roman" charset="0"/>
                        <a:ea typeface="Calibri" charset="0"/>
                      </a:endParaRPr>
                    </a:p>
                  </a:txBody>
                  <a:tcPr marL="67901" marR="67901" marT="0" marB="0"/>
                </a:tc>
                <a:tc>
                  <a:txBody>
                    <a:bodyPr/>
                    <a:lstStyle/>
                    <a:p>
                      <a:pPr algn="r">
                        <a:spcAft>
                          <a:spcPts val="0"/>
                        </a:spcAft>
                      </a:pPr>
                      <a:r>
                        <a:rPr lang="en-GB" sz="1600">
                          <a:effectLst/>
                        </a:rPr>
                        <a:t>1 475,8 </a:t>
                      </a:r>
                      <a:endParaRPr lang="en-GB" sz="1600">
                        <a:effectLst/>
                        <a:latin typeface="Times New Roman" charset="0"/>
                        <a:ea typeface="Calibri" charset="0"/>
                      </a:endParaRPr>
                    </a:p>
                  </a:txBody>
                  <a:tcPr marL="67901" marR="67901" marT="0" marB="0"/>
                </a:tc>
                <a:tc>
                  <a:txBody>
                    <a:bodyPr/>
                    <a:lstStyle/>
                    <a:p>
                      <a:pPr algn="r">
                        <a:spcAft>
                          <a:spcPts val="0"/>
                        </a:spcAft>
                      </a:pPr>
                      <a:r>
                        <a:rPr lang="en-GB" sz="1600">
                          <a:effectLst/>
                        </a:rPr>
                        <a:t> 0,2 </a:t>
                      </a:r>
                      <a:endParaRPr lang="en-GB" sz="1600">
                        <a:effectLst/>
                        <a:latin typeface="Times New Roman" charset="0"/>
                        <a:ea typeface="Calibri" charset="0"/>
                      </a:endParaRPr>
                    </a:p>
                  </a:txBody>
                  <a:tcPr marL="67901" marR="67901" marT="0" marB="0"/>
                </a:tc>
                <a:tc>
                  <a:txBody>
                    <a:bodyPr/>
                    <a:lstStyle/>
                    <a:p>
                      <a:pPr algn="r">
                        <a:spcAft>
                          <a:spcPts val="0"/>
                        </a:spcAft>
                      </a:pPr>
                      <a:r>
                        <a:rPr lang="en-GB" sz="1600">
                          <a:effectLst/>
                        </a:rPr>
                        <a:t> 4,1 </a:t>
                      </a:r>
                      <a:endParaRPr lang="en-GB" sz="1600">
                        <a:effectLst/>
                        <a:latin typeface="Times New Roman" charset="0"/>
                        <a:ea typeface="Calibri" charset="0"/>
                      </a:endParaRPr>
                    </a:p>
                  </a:txBody>
                  <a:tcPr marL="67901" marR="67901" marT="0" marB="0"/>
                </a:tc>
                <a:tc>
                  <a:txBody>
                    <a:bodyPr/>
                    <a:lstStyle/>
                    <a:p>
                      <a:pPr algn="r">
                        <a:spcAft>
                          <a:spcPts val="0"/>
                        </a:spcAft>
                      </a:pPr>
                      <a:r>
                        <a:rPr lang="en-GB" sz="1600">
                          <a:effectLst/>
                        </a:rPr>
                        <a:t> 1,5 </a:t>
                      </a:r>
                      <a:endParaRPr lang="en-GB" sz="1600">
                        <a:effectLst/>
                        <a:latin typeface="Times New Roman" charset="0"/>
                        <a:ea typeface="Calibri" charset="0"/>
                      </a:endParaRPr>
                    </a:p>
                  </a:txBody>
                  <a:tcPr marL="67901" marR="67901" marT="0" marB="0"/>
                </a:tc>
                <a:tc>
                  <a:txBody>
                    <a:bodyPr/>
                    <a:lstStyle/>
                    <a:p>
                      <a:pPr algn="r">
                        <a:spcAft>
                          <a:spcPts val="0"/>
                        </a:spcAft>
                      </a:pPr>
                      <a:r>
                        <a:rPr lang="en-GB" sz="1600">
                          <a:effectLst/>
                        </a:rPr>
                        <a:t> 0,4 </a:t>
                      </a:r>
                      <a:endParaRPr lang="en-GB" sz="1600">
                        <a:effectLst/>
                        <a:latin typeface="Times New Roman" charset="0"/>
                        <a:ea typeface="Calibri" charset="0"/>
                      </a:endParaRPr>
                    </a:p>
                  </a:txBody>
                  <a:tcPr marL="67901" marR="67901" marT="0" marB="0"/>
                </a:tc>
                <a:extLst>
                  <a:ext uri="{0D108BD9-81ED-4DB2-BD59-A6C34878D82A}">
                    <a16:rowId xmlns:a16="http://schemas.microsoft.com/office/drawing/2014/main" xmlns="" val="10007"/>
                  </a:ext>
                </a:extLst>
              </a:tr>
              <a:tr h="525870">
                <a:tc>
                  <a:txBody>
                    <a:bodyPr/>
                    <a:lstStyle/>
                    <a:p>
                      <a:pPr>
                        <a:spcAft>
                          <a:spcPts val="0"/>
                        </a:spcAft>
                      </a:pPr>
                      <a:r>
                        <a:rPr lang="en-GB" sz="1600">
                          <a:effectLst/>
                        </a:rPr>
                        <a:t>373</a:t>
                      </a:r>
                      <a:endParaRPr lang="en-GB" sz="1600">
                        <a:effectLst/>
                        <a:latin typeface="Times New Roman" charset="0"/>
                        <a:ea typeface="Calibri" charset="0"/>
                      </a:endParaRPr>
                    </a:p>
                  </a:txBody>
                  <a:tcPr marL="67901" marR="67901" marT="0" marB="0"/>
                </a:tc>
                <a:tc>
                  <a:txBody>
                    <a:bodyPr/>
                    <a:lstStyle/>
                    <a:p>
                      <a:pPr>
                        <a:spcAft>
                          <a:spcPts val="0"/>
                        </a:spcAft>
                      </a:pPr>
                      <a:r>
                        <a:rPr lang="en-GB" sz="1600">
                          <a:effectLst/>
                        </a:rPr>
                        <a:t>Vaginal delivery w/o complicating diagnoses</a:t>
                      </a:r>
                      <a:endParaRPr lang="en-GB" sz="1600">
                        <a:effectLst/>
                        <a:latin typeface="Times New Roman" charset="0"/>
                        <a:ea typeface="Calibri" charset="0"/>
                      </a:endParaRPr>
                    </a:p>
                  </a:txBody>
                  <a:tcPr marL="67901" marR="67901" marT="0" marB="0"/>
                </a:tc>
                <a:tc>
                  <a:txBody>
                    <a:bodyPr/>
                    <a:lstStyle/>
                    <a:p>
                      <a:pPr algn="r">
                        <a:spcAft>
                          <a:spcPts val="0"/>
                        </a:spcAft>
                      </a:pPr>
                      <a:r>
                        <a:rPr lang="en-GB" sz="1600">
                          <a:effectLst/>
                        </a:rPr>
                        <a:t> 501,2 </a:t>
                      </a:r>
                      <a:endParaRPr lang="en-GB" sz="1600">
                        <a:effectLst/>
                        <a:latin typeface="Times New Roman" charset="0"/>
                        <a:ea typeface="Calibri" charset="0"/>
                      </a:endParaRPr>
                    </a:p>
                  </a:txBody>
                  <a:tcPr marL="67901" marR="67901" marT="0" marB="0"/>
                </a:tc>
                <a:tc>
                  <a:txBody>
                    <a:bodyPr/>
                    <a:lstStyle/>
                    <a:p>
                      <a:pPr algn="r">
                        <a:spcAft>
                          <a:spcPts val="0"/>
                        </a:spcAft>
                      </a:pPr>
                      <a:r>
                        <a:rPr lang="en-GB" sz="1600">
                          <a:effectLst/>
                        </a:rPr>
                        <a:t> 26,9 </a:t>
                      </a:r>
                      <a:endParaRPr lang="en-GB" sz="1600">
                        <a:effectLst/>
                        <a:latin typeface="Times New Roman" charset="0"/>
                        <a:ea typeface="Calibri" charset="0"/>
                      </a:endParaRPr>
                    </a:p>
                  </a:txBody>
                  <a:tcPr marL="67901" marR="67901" marT="0" marB="0"/>
                </a:tc>
                <a:tc>
                  <a:txBody>
                    <a:bodyPr/>
                    <a:lstStyle/>
                    <a:p>
                      <a:pPr algn="r">
                        <a:spcAft>
                          <a:spcPts val="0"/>
                        </a:spcAft>
                      </a:pPr>
                      <a:r>
                        <a:rPr lang="en-GB" sz="1600">
                          <a:effectLst/>
                        </a:rPr>
                        <a:t> 0,1 </a:t>
                      </a:r>
                      <a:endParaRPr lang="en-GB" sz="1600">
                        <a:effectLst/>
                        <a:latin typeface="Times New Roman" charset="0"/>
                        <a:ea typeface="Calibri" charset="0"/>
                      </a:endParaRPr>
                    </a:p>
                  </a:txBody>
                  <a:tcPr marL="67901" marR="67901" marT="0" marB="0"/>
                </a:tc>
                <a:tc>
                  <a:txBody>
                    <a:bodyPr/>
                    <a:lstStyle/>
                    <a:p>
                      <a:pPr algn="r">
                        <a:spcAft>
                          <a:spcPts val="0"/>
                        </a:spcAft>
                      </a:pPr>
                      <a:r>
                        <a:rPr lang="en-GB" sz="1600">
                          <a:effectLst/>
                        </a:rPr>
                        <a:t> 2,7 </a:t>
                      </a:r>
                      <a:endParaRPr lang="en-GB" sz="1600">
                        <a:effectLst/>
                        <a:latin typeface="Times New Roman" charset="0"/>
                        <a:ea typeface="Calibri" charset="0"/>
                      </a:endParaRPr>
                    </a:p>
                  </a:txBody>
                  <a:tcPr marL="67901" marR="67901" marT="0" marB="0"/>
                </a:tc>
                <a:tc>
                  <a:txBody>
                    <a:bodyPr/>
                    <a:lstStyle/>
                    <a:p>
                      <a:pPr algn="r">
                        <a:spcAft>
                          <a:spcPts val="0"/>
                        </a:spcAft>
                      </a:pPr>
                      <a:r>
                        <a:rPr lang="en-GB" sz="1600">
                          <a:effectLst/>
                        </a:rPr>
                        <a:t> 0,8 </a:t>
                      </a:r>
                      <a:endParaRPr lang="en-GB" sz="1600">
                        <a:effectLst/>
                        <a:latin typeface="Times New Roman" charset="0"/>
                        <a:ea typeface="Calibri" charset="0"/>
                      </a:endParaRPr>
                    </a:p>
                  </a:txBody>
                  <a:tcPr marL="67901" marR="67901" marT="0" marB="0"/>
                </a:tc>
                <a:tc>
                  <a:txBody>
                    <a:bodyPr/>
                    <a:lstStyle/>
                    <a:p>
                      <a:pPr algn="r">
                        <a:spcAft>
                          <a:spcPts val="0"/>
                        </a:spcAft>
                      </a:pPr>
                      <a:r>
                        <a:rPr lang="en-GB" sz="1600">
                          <a:effectLst/>
                        </a:rPr>
                        <a:t> 0,3 </a:t>
                      </a:r>
                      <a:endParaRPr lang="en-GB" sz="1600">
                        <a:effectLst/>
                        <a:latin typeface="Times New Roman" charset="0"/>
                        <a:ea typeface="Calibri" charset="0"/>
                      </a:endParaRPr>
                    </a:p>
                  </a:txBody>
                  <a:tcPr marL="67901" marR="67901" marT="0" marB="0"/>
                </a:tc>
                <a:extLst>
                  <a:ext uri="{0D108BD9-81ED-4DB2-BD59-A6C34878D82A}">
                    <a16:rowId xmlns:a16="http://schemas.microsoft.com/office/drawing/2014/main" xmlns="" val="10008"/>
                  </a:ext>
                </a:extLst>
              </a:tr>
              <a:tr h="659441">
                <a:tc>
                  <a:txBody>
                    <a:bodyPr/>
                    <a:lstStyle/>
                    <a:p>
                      <a:pPr>
                        <a:spcAft>
                          <a:spcPts val="0"/>
                        </a:spcAft>
                      </a:pPr>
                      <a:r>
                        <a:rPr lang="en-GB" sz="1600">
                          <a:effectLst/>
                        </a:rPr>
                        <a:t>039Q</a:t>
                      </a:r>
                      <a:endParaRPr lang="en-GB" sz="1600">
                        <a:effectLst/>
                        <a:latin typeface="Times New Roman" charset="0"/>
                        <a:ea typeface="Calibri" charset="0"/>
                      </a:endParaRPr>
                    </a:p>
                  </a:txBody>
                  <a:tcPr marL="67901" marR="67901" marT="0" marB="0"/>
                </a:tc>
                <a:tc>
                  <a:txBody>
                    <a:bodyPr/>
                    <a:lstStyle/>
                    <a:p>
                      <a:pPr>
                        <a:spcAft>
                          <a:spcPts val="0"/>
                        </a:spcAft>
                      </a:pPr>
                      <a:r>
                        <a:rPr lang="en-GB" sz="1600">
                          <a:effectLst/>
                        </a:rPr>
                        <a:t>Unilateral lens procedures with or without vitrectomy, short therapy</a:t>
                      </a:r>
                      <a:endParaRPr lang="en-GB" sz="1600">
                        <a:effectLst/>
                        <a:latin typeface="Times New Roman" charset="0"/>
                        <a:ea typeface="Calibri" charset="0"/>
                      </a:endParaRPr>
                    </a:p>
                  </a:txBody>
                  <a:tcPr marL="67901" marR="67901" marT="0" marB="0"/>
                </a:tc>
                <a:tc>
                  <a:txBody>
                    <a:bodyPr/>
                    <a:lstStyle/>
                    <a:p>
                      <a:pPr algn="r">
                        <a:spcAft>
                          <a:spcPts val="0"/>
                        </a:spcAft>
                      </a:pPr>
                      <a:r>
                        <a:rPr lang="en-GB" sz="1600">
                          <a:effectLst/>
                        </a:rPr>
                        <a:t> 585,3 </a:t>
                      </a:r>
                      <a:endParaRPr lang="en-GB" sz="1600">
                        <a:effectLst/>
                        <a:latin typeface="Times New Roman" charset="0"/>
                        <a:ea typeface="Calibri" charset="0"/>
                      </a:endParaRPr>
                    </a:p>
                  </a:txBody>
                  <a:tcPr marL="67901" marR="67901" marT="0" marB="0"/>
                </a:tc>
                <a:tc>
                  <a:txBody>
                    <a:bodyPr/>
                    <a:lstStyle/>
                    <a:p>
                      <a:pPr algn="r">
                        <a:spcAft>
                          <a:spcPts val="0"/>
                        </a:spcAft>
                      </a:pPr>
                      <a:r>
                        <a:rPr lang="en-GB" sz="1600">
                          <a:effectLst/>
                        </a:rPr>
                        <a:t> 149,3 </a:t>
                      </a:r>
                      <a:endParaRPr lang="en-GB" sz="1600">
                        <a:effectLst/>
                        <a:latin typeface="Times New Roman" charset="0"/>
                        <a:ea typeface="Calibri" charset="0"/>
                      </a:endParaRPr>
                    </a:p>
                  </a:txBody>
                  <a:tcPr marL="67901" marR="67901" marT="0" marB="0"/>
                </a:tc>
                <a:tc>
                  <a:txBody>
                    <a:bodyPr/>
                    <a:lstStyle/>
                    <a:p>
                      <a:pPr algn="r">
                        <a:spcAft>
                          <a:spcPts val="0"/>
                        </a:spcAft>
                      </a:pPr>
                      <a:r>
                        <a:rPr lang="en-GB" sz="1600">
                          <a:effectLst/>
                        </a:rPr>
                        <a:t> 0,3 </a:t>
                      </a:r>
                      <a:endParaRPr lang="en-GB" sz="1600">
                        <a:effectLst/>
                        <a:latin typeface="Times New Roman" charset="0"/>
                        <a:ea typeface="Calibri" charset="0"/>
                      </a:endParaRPr>
                    </a:p>
                  </a:txBody>
                  <a:tcPr marL="67901" marR="67901" marT="0" marB="0"/>
                </a:tc>
                <a:tc>
                  <a:txBody>
                    <a:bodyPr/>
                    <a:lstStyle/>
                    <a:p>
                      <a:pPr algn="r">
                        <a:spcAft>
                          <a:spcPts val="0"/>
                        </a:spcAft>
                      </a:pPr>
                      <a:r>
                        <a:rPr lang="en-GB" sz="1600">
                          <a:effectLst/>
                        </a:rPr>
                        <a:t> - </a:t>
                      </a:r>
                      <a:endParaRPr lang="en-GB" sz="1600">
                        <a:effectLst/>
                        <a:latin typeface="Times New Roman" charset="0"/>
                        <a:ea typeface="Calibri" charset="0"/>
                      </a:endParaRPr>
                    </a:p>
                  </a:txBody>
                  <a:tcPr marL="67901" marR="67901" marT="0" marB="0"/>
                </a:tc>
                <a:tc>
                  <a:txBody>
                    <a:bodyPr/>
                    <a:lstStyle/>
                    <a:p>
                      <a:pPr algn="r">
                        <a:spcAft>
                          <a:spcPts val="0"/>
                        </a:spcAft>
                      </a:pPr>
                      <a:r>
                        <a:rPr lang="en-GB" sz="1600">
                          <a:effectLst/>
                        </a:rPr>
                        <a:t> - </a:t>
                      </a:r>
                      <a:endParaRPr lang="en-GB" sz="1600">
                        <a:effectLst/>
                        <a:latin typeface="Times New Roman" charset="0"/>
                        <a:ea typeface="Calibri" charset="0"/>
                      </a:endParaRPr>
                    </a:p>
                  </a:txBody>
                  <a:tcPr marL="67901" marR="67901" marT="0" marB="0"/>
                </a:tc>
                <a:tc>
                  <a:txBody>
                    <a:bodyPr/>
                    <a:lstStyle/>
                    <a:p>
                      <a:pPr algn="r">
                        <a:spcAft>
                          <a:spcPts val="0"/>
                        </a:spcAft>
                      </a:pPr>
                      <a:r>
                        <a:rPr lang="en-GB" sz="1600">
                          <a:effectLst/>
                        </a:rPr>
                        <a:t> - </a:t>
                      </a:r>
                      <a:endParaRPr lang="en-GB" sz="1600">
                        <a:effectLst/>
                        <a:latin typeface="Times New Roman" charset="0"/>
                        <a:ea typeface="Calibri" charset="0"/>
                      </a:endParaRPr>
                    </a:p>
                  </a:txBody>
                  <a:tcPr marL="67901" marR="67901" marT="0" marB="0"/>
                </a:tc>
                <a:extLst>
                  <a:ext uri="{0D108BD9-81ED-4DB2-BD59-A6C34878D82A}">
                    <a16:rowId xmlns:a16="http://schemas.microsoft.com/office/drawing/2014/main" xmlns="" val="10009"/>
                  </a:ext>
                </a:extLst>
              </a:tr>
              <a:tr h="300712">
                <a:tc>
                  <a:txBody>
                    <a:bodyPr/>
                    <a:lstStyle/>
                    <a:p>
                      <a:pPr>
                        <a:spcAft>
                          <a:spcPts val="0"/>
                        </a:spcAft>
                      </a:pPr>
                      <a:r>
                        <a:rPr lang="en-GB" sz="1600">
                          <a:effectLst/>
                        </a:rPr>
                        <a:t>112E</a:t>
                      </a:r>
                      <a:endParaRPr lang="en-GB" sz="1600">
                        <a:effectLst/>
                        <a:latin typeface="Times New Roman" charset="0"/>
                        <a:ea typeface="Calibri" charset="0"/>
                      </a:endParaRPr>
                    </a:p>
                  </a:txBody>
                  <a:tcPr marL="67901" marR="67901" marT="0" marB="0"/>
                </a:tc>
                <a:tc>
                  <a:txBody>
                    <a:bodyPr/>
                    <a:lstStyle/>
                    <a:p>
                      <a:pPr>
                        <a:spcAft>
                          <a:spcPts val="0"/>
                        </a:spcAft>
                      </a:pPr>
                      <a:r>
                        <a:rPr lang="en-GB" sz="1600" dirty="0">
                          <a:effectLst/>
                        </a:rPr>
                        <a:t>PCI w myocardial infarction, w/o CC</a:t>
                      </a:r>
                      <a:endParaRPr lang="en-GB" sz="1600" dirty="0">
                        <a:effectLst/>
                        <a:latin typeface="Times New Roman" charset="0"/>
                        <a:ea typeface="Calibri" charset="0"/>
                      </a:endParaRPr>
                    </a:p>
                  </a:txBody>
                  <a:tcPr marL="67901" marR="67901" marT="0" marB="0"/>
                </a:tc>
                <a:tc>
                  <a:txBody>
                    <a:bodyPr/>
                    <a:lstStyle/>
                    <a:p>
                      <a:pPr algn="r">
                        <a:spcAft>
                          <a:spcPts val="0"/>
                        </a:spcAft>
                      </a:pPr>
                      <a:r>
                        <a:rPr lang="en-GB" sz="1600">
                          <a:effectLst/>
                        </a:rPr>
                        <a:t> 2 370,9 </a:t>
                      </a:r>
                      <a:endParaRPr lang="en-GB" sz="1600">
                        <a:effectLst/>
                        <a:latin typeface="Times New Roman" charset="0"/>
                        <a:ea typeface="Calibri" charset="0"/>
                      </a:endParaRPr>
                    </a:p>
                  </a:txBody>
                  <a:tcPr marL="67901" marR="67901" marT="0" marB="0"/>
                </a:tc>
                <a:tc>
                  <a:txBody>
                    <a:bodyPr/>
                    <a:lstStyle/>
                    <a:p>
                      <a:pPr algn="r">
                        <a:spcAft>
                          <a:spcPts val="0"/>
                        </a:spcAft>
                      </a:pPr>
                      <a:r>
                        <a:rPr lang="en-GB" sz="1600" dirty="0">
                          <a:effectLst/>
                        </a:rPr>
                        <a:t> 875,8 </a:t>
                      </a:r>
                      <a:endParaRPr lang="en-GB" sz="1600" dirty="0">
                        <a:effectLst/>
                        <a:latin typeface="Times New Roman" charset="0"/>
                        <a:ea typeface="Calibri" charset="0"/>
                      </a:endParaRPr>
                    </a:p>
                  </a:txBody>
                  <a:tcPr marL="67901" marR="67901" marT="0" marB="0"/>
                </a:tc>
                <a:tc>
                  <a:txBody>
                    <a:bodyPr/>
                    <a:lstStyle/>
                    <a:p>
                      <a:pPr algn="r">
                        <a:spcAft>
                          <a:spcPts val="0"/>
                        </a:spcAft>
                      </a:pPr>
                      <a:r>
                        <a:rPr lang="en-GB" sz="1600">
                          <a:effectLst/>
                        </a:rPr>
                        <a:t> 0,4 </a:t>
                      </a:r>
                      <a:endParaRPr lang="en-GB" sz="1600">
                        <a:effectLst/>
                        <a:latin typeface="Times New Roman" charset="0"/>
                        <a:ea typeface="Calibri" charset="0"/>
                      </a:endParaRPr>
                    </a:p>
                  </a:txBody>
                  <a:tcPr marL="67901" marR="67901" marT="0" marB="0"/>
                </a:tc>
                <a:tc>
                  <a:txBody>
                    <a:bodyPr/>
                    <a:lstStyle/>
                    <a:p>
                      <a:pPr algn="r">
                        <a:spcAft>
                          <a:spcPts val="0"/>
                        </a:spcAft>
                      </a:pPr>
                      <a:r>
                        <a:rPr lang="en-GB" sz="1600">
                          <a:effectLst/>
                        </a:rPr>
                        <a:t> 3,9 </a:t>
                      </a:r>
                      <a:endParaRPr lang="en-GB" sz="1600">
                        <a:effectLst/>
                        <a:latin typeface="Times New Roman" charset="0"/>
                        <a:ea typeface="Calibri" charset="0"/>
                      </a:endParaRPr>
                    </a:p>
                  </a:txBody>
                  <a:tcPr marL="67901" marR="67901" marT="0" marB="0"/>
                </a:tc>
                <a:tc>
                  <a:txBody>
                    <a:bodyPr/>
                    <a:lstStyle/>
                    <a:p>
                      <a:pPr algn="r">
                        <a:spcAft>
                          <a:spcPts val="0"/>
                        </a:spcAft>
                      </a:pPr>
                      <a:r>
                        <a:rPr lang="en-GB" sz="1600">
                          <a:effectLst/>
                        </a:rPr>
                        <a:t> 1,9 </a:t>
                      </a:r>
                      <a:endParaRPr lang="en-GB" sz="1600">
                        <a:effectLst/>
                        <a:latin typeface="Times New Roman" charset="0"/>
                        <a:ea typeface="Calibri" charset="0"/>
                      </a:endParaRPr>
                    </a:p>
                  </a:txBody>
                  <a:tcPr marL="67901" marR="67901" marT="0" marB="0"/>
                </a:tc>
                <a:tc>
                  <a:txBody>
                    <a:bodyPr/>
                    <a:lstStyle/>
                    <a:p>
                      <a:pPr marL="0" algn="r" defTabSz="914400" rtl="0" eaLnBrk="1" latinLnBrk="0" hangingPunct="1">
                        <a:spcAft>
                          <a:spcPts val="0"/>
                        </a:spcAft>
                      </a:pPr>
                      <a:r>
                        <a:rPr lang="en-GB" sz="1600" kern="1200" dirty="0">
                          <a:solidFill>
                            <a:schemeClr val="accent6">
                              <a:lumMod val="75000"/>
                            </a:schemeClr>
                          </a:solidFill>
                          <a:effectLst/>
                          <a:latin typeface="+mn-lt"/>
                          <a:ea typeface="+mn-ea"/>
                          <a:cs typeface="+mn-cs"/>
                        </a:rPr>
                        <a:t> 0,5 </a:t>
                      </a:r>
                    </a:p>
                  </a:txBody>
                  <a:tcPr marL="67901" marR="67901" marT="0" marB="0"/>
                </a:tc>
                <a:extLst>
                  <a:ext uri="{0D108BD9-81ED-4DB2-BD59-A6C34878D82A}">
                    <a16:rowId xmlns:a16="http://schemas.microsoft.com/office/drawing/2014/main" xmlns="" val="10010"/>
                  </a:ext>
                </a:extLst>
              </a:tr>
            </a:tbl>
          </a:graphicData>
        </a:graphic>
      </p:graphicFrame>
      <p:grpSp>
        <p:nvGrpSpPr>
          <p:cNvPr id="5" name="Group 4"/>
          <p:cNvGrpSpPr/>
          <p:nvPr/>
        </p:nvGrpSpPr>
        <p:grpSpPr>
          <a:xfrm>
            <a:off x="249528" y="132211"/>
            <a:ext cx="483079" cy="465827"/>
            <a:chOff x="4399472" y="4382219"/>
            <a:chExt cx="483079" cy="465827"/>
          </a:xfrm>
        </p:grpSpPr>
        <p:sp>
          <p:nvSpPr>
            <p:cNvPr id="7" name="Oval 6"/>
            <p:cNvSpPr/>
            <p:nvPr/>
          </p:nvSpPr>
          <p:spPr>
            <a:xfrm>
              <a:off x="4399472" y="4382219"/>
              <a:ext cx="483079" cy="465827"/>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4490168" y="4430466"/>
              <a:ext cx="301686" cy="369332"/>
            </a:xfrm>
            <a:prstGeom prst="rect">
              <a:avLst/>
            </a:prstGeom>
            <a:noFill/>
          </p:spPr>
          <p:txBody>
            <a:bodyPr wrap="none" rtlCol="0">
              <a:spAutoFit/>
            </a:bodyPr>
            <a:lstStyle/>
            <a:p>
              <a:r>
                <a:rPr lang="en-US" b="1" dirty="0" smtClean="0">
                  <a:solidFill>
                    <a:schemeClr val="bg1"/>
                  </a:solidFill>
                </a:rPr>
                <a:t>1</a:t>
              </a:r>
              <a:endParaRPr lang="en-US" b="1" dirty="0">
                <a:solidFill>
                  <a:schemeClr val="bg1"/>
                </a:solidFill>
              </a:endParaRPr>
            </a:p>
          </p:txBody>
        </p:sp>
      </p:grpSp>
    </p:spTree>
    <p:extLst>
      <p:ext uri="{BB962C8B-B14F-4D97-AF65-F5344CB8AC3E}">
        <p14:creationId xmlns:p14="http://schemas.microsoft.com/office/powerpoint/2010/main" val="137933531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smtClean="0"/>
              <a:t>Options to increase homogeneity: data trimming (Estonian example)</a:t>
            </a:r>
            <a:endParaRPr lang="en-US" dirty="0"/>
          </a:p>
        </p:txBody>
      </p:sp>
      <p:sp>
        <p:nvSpPr>
          <p:cNvPr id="3" name="Content Placeholder 2"/>
          <p:cNvSpPr>
            <a:spLocks noGrp="1"/>
          </p:cNvSpPr>
          <p:nvPr>
            <p:ph idx="1"/>
          </p:nvPr>
        </p:nvSpPr>
        <p:spPr/>
        <p:txBody>
          <a:bodyPr>
            <a:normAutofit/>
          </a:bodyPr>
          <a:lstStyle/>
          <a:p>
            <a:r>
              <a:rPr lang="en-US" sz="3600" u="sng" dirty="0"/>
              <a:t>T</a:t>
            </a:r>
            <a:r>
              <a:rPr lang="en-US" sz="3600" u="sng" dirty="0" smtClean="0"/>
              <a:t>wo </a:t>
            </a:r>
            <a:r>
              <a:rPr lang="en-US" sz="3600" u="sng" dirty="0"/>
              <a:t>phases trimming </a:t>
            </a:r>
            <a:r>
              <a:rPr lang="en-US" sz="3600" dirty="0"/>
              <a:t>before calculating DRG cost </a:t>
            </a:r>
            <a:r>
              <a:rPr lang="en-US" sz="3600" dirty="0" smtClean="0"/>
              <a:t>weights</a:t>
            </a:r>
          </a:p>
          <a:p>
            <a:endParaRPr lang="en-US" sz="3600" dirty="0" smtClean="0"/>
          </a:p>
          <a:p>
            <a:r>
              <a:rPr lang="en-US" sz="3600" dirty="0" smtClean="0"/>
              <a:t>First phase -&gt;  </a:t>
            </a:r>
            <a:r>
              <a:rPr lang="en-US" sz="3600" dirty="0"/>
              <a:t>outlier cases in each DRG group with cost outside 3 standard deviation (STD) are </a:t>
            </a:r>
            <a:r>
              <a:rPr lang="en-US" sz="3600" dirty="0" smtClean="0"/>
              <a:t>excluded</a:t>
            </a:r>
          </a:p>
          <a:p>
            <a:r>
              <a:rPr lang="en-US" sz="3600" dirty="0"/>
              <a:t>S</a:t>
            </a:r>
            <a:r>
              <a:rPr lang="en-US" sz="3600" dirty="0" smtClean="0"/>
              <a:t>econd phase -&gt; outlier </a:t>
            </a:r>
            <a:r>
              <a:rPr lang="en-US" sz="3600" dirty="0"/>
              <a:t>cases with costs outside 2 STD are excluded</a:t>
            </a:r>
          </a:p>
        </p:txBody>
      </p:sp>
      <p:grpSp>
        <p:nvGrpSpPr>
          <p:cNvPr id="4" name="Group 3"/>
          <p:cNvGrpSpPr/>
          <p:nvPr/>
        </p:nvGrpSpPr>
        <p:grpSpPr>
          <a:xfrm>
            <a:off x="249528" y="132211"/>
            <a:ext cx="483079" cy="465827"/>
            <a:chOff x="4399472" y="4382219"/>
            <a:chExt cx="483079" cy="465827"/>
          </a:xfrm>
        </p:grpSpPr>
        <p:sp>
          <p:nvSpPr>
            <p:cNvPr id="5" name="Oval 4"/>
            <p:cNvSpPr/>
            <p:nvPr/>
          </p:nvSpPr>
          <p:spPr>
            <a:xfrm>
              <a:off x="4399472" y="4382219"/>
              <a:ext cx="483079" cy="465827"/>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4490168" y="4430466"/>
              <a:ext cx="301686" cy="369332"/>
            </a:xfrm>
            <a:prstGeom prst="rect">
              <a:avLst/>
            </a:prstGeom>
            <a:noFill/>
          </p:spPr>
          <p:txBody>
            <a:bodyPr wrap="none" rtlCol="0">
              <a:spAutoFit/>
            </a:bodyPr>
            <a:lstStyle/>
            <a:p>
              <a:r>
                <a:rPr lang="en-US" b="1" dirty="0" smtClean="0">
                  <a:solidFill>
                    <a:schemeClr val="bg1"/>
                  </a:solidFill>
                </a:rPr>
                <a:t>1</a:t>
              </a:r>
              <a:endParaRPr lang="en-US" b="1" dirty="0">
                <a:solidFill>
                  <a:schemeClr val="bg1"/>
                </a:solidFill>
              </a:endParaRPr>
            </a:p>
          </p:txBody>
        </p:sp>
      </p:grpSp>
    </p:spTree>
    <p:extLst>
      <p:ext uri="{BB962C8B-B14F-4D97-AF65-F5344CB8AC3E}">
        <p14:creationId xmlns:p14="http://schemas.microsoft.com/office/powerpoint/2010/main" val="40314925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Trimming example: Georgian </a:t>
            </a:r>
            <a:r>
              <a:rPr lang="en-GB" b="1" dirty="0"/>
              <a:t>DRG 070B “Otitis media &amp; </a:t>
            </a:r>
            <a:r>
              <a:rPr lang="en-GB" b="1" dirty="0" err="1"/>
              <a:t>uri</a:t>
            </a:r>
            <a:r>
              <a:rPr lang="en-GB" b="1" dirty="0"/>
              <a:t>, age 0-17, w/o cc” </a:t>
            </a:r>
            <a:endParaRPr lang="en-US"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95774372"/>
              </p:ext>
            </p:extLst>
          </p:nvPr>
        </p:nvGraphicFramePr>
        <p:xfrm>
          <a:off x="590549" y="2213134"/>
          <a:ext cx="2288118" cy="2194560"/>
        </p:xfrm>
        <a:graphic>
          <a:graphicData uri="http://schemas.openxmlformats.org/drawingml/2006/table">
            <a:tbl>
              <a:tblPr firstRow="1" firstCol="1" bandRow="1">
                <a:tableStyleId>{5940675A-B579-460E-94D1-54222C63F5DA}</a:tableStyleId>
              </a:tblPr>
              <a:tblGrid>
                <a:gridCol w="1174582">
                  <a:extLst>
                    <a:ext uri="{9D8B030D-6E8A-4147-A177-3AD203B41FA5}">
                      <a16:colId xmlns:a16="http://schemas.microsoft.com/office/drawing/2014/main" xmlns="" val="20000"/>
                    </a:ext>
                  </a:extLst>
                </a:gridCol>
                <a:gridCol w="1113536">
                  <a:extLst>
                    <a:ext uri="{9D8B030D-6E8A-4147-A177-3AD203B41FA5}">
                      <a16:colId xmlns:a16="http://schemas.microsoft.com/office/drawing/2014/main" xmlns="" val="20001"/>
                    </a:ext>
                  </a:extLst>
                </a:gridCol>
              </a:tblGrid>
              <a:tr h="226348">
                <a:tc gridSpan="2">
                  <a:txBody>
                    <a:bodyPr/>
                    <a:lstStyle/>
                    <a:p>
                      <a:pPr algn="ctr">
                        <a:spcAft>
                          <a:spcPts val="0"/>
                        </a:spcAft>
                      </a:pPr>
                      <a:r>
                        <a:rPr lang="en-GB" sz="1600">
                          <a:effectLst/>
                        </a:rPr>
                        <a:t>ReportingPayedAmount</a:t>
                      </a:r>
                      <a:endParaRPr lang="en-GB" sz="1600">
                        <a:effectLst/>
                        <a:latin typeface="Times New Roman" charset="0"/>
                        <a:ea typeface="Calibri" charset="0"/>
                      </a:endParaRPr>
                    </a:p>
                  </a:txBody>
                  <a:tcPr marL="68580" marR="68580" marT="0" marB="0"/>
                </a:tc>
                <a:tc hMerge="1">
                  <a:txBody>
                    <a:bodyPr/>
                    <a:lstStyle/>
                    <a:p>
                      <a:endParaRPr lang="en-US"/>
                    </a:p>
                  </a:txBody>
                  <a:tcPr/>
                </a:tc>
                <a:extLst>
                  <a:ext uri="{0D108BD9-81ED-4DB2-BD59-A6C34878D82A}">
                    <a16:rowId xmlns:a16="http://schemas.microsoft.com/office/drawing/2014/main" xmlns="" val="10000"/>
                  </a:ext>
                </a:extLst>
              </a:tr>
              <a:tr h="226348">
                <a:tc>
                  <a:txBody>
                    <a:bodyPr/>
                    <a:lstStyle/>
                    <a:p>
                      <a:pPr>
                        <a:spcAft>
                          <a:spcPts val="0"/>
                        </a:spcAft>
                      </a:pPr>
                      <a:r>
                        <a:rPr lang="en-GB" sz="1600">
                          <a:effectLst/>
                        </a:rPr>
                        <a:t>Mean </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a:effectLst/>
                        </a:rPr>
                        <a:t> 545 </a:t>
                      </a:r>
                      <a:endParaRPr lang="en-GB" sz="1600">
                        <a:effectLst/>
                        <a:latin typeface="Times New Roman" charset="0"/>
                        <a:ea typeface="Calibri" charset="0"/>
                      </a:endParaRPr>
                    </a:p>
                  </a:txBody>
                  <a:tcPr marL="68580" marR="68580" marT="0" marB="0"/>
                </a:tc>
                <a:extLst>
                  <a:ext uri="{0D108BD9-81ED-4DB2-BD59-A6C34878D82A}">
                    <a16:rowId xmlns:a16="http://schemas.microsoft.com/office/drawing/2014/main" xmlns="" val="10001"/>
                  </a:ext>
                </a:extLst>
              </a:tr>
              <a:tr h="226348">
                <a:tc>
                  <a:txBody>
                    <a:bodyPr/>
                    <a:lstStyle/>
                    <a:p>
                      <a:pPr>
                        <a:spcAft>
                          <a:spcPts val="0"/>
                        </a:spcAft>
                      </a:pPr>
                      <a:r>
                        <a:rPr lang="en-GB" sz="1600">
                          <a:effectLst/>
                        </a:rPr>
                        <a:t>Median </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a:effectLst/>
                        </a:rPr>
                        <a:t> 507 </a:t>
                      </a:r>
                      <a:endParaRPr lang="en-GB" sz="1600">
                        <a:effectLst/>
                        <a:latin typeface="Times New Roman" charset="0"/>
                        <a:ea typeface="Calibri" charset="0"/>
                      </a:endParaRPr>
                    </a:p>
                  </a:txBody>
                  <a:tcPr marL="68580" marR="68580" marT="0" marB="0"/>
                </a:tc>
                <a:extLst>
                  <a:ext uri="{0D108BD9-81ED-4DB2-BD59-A6C34878D82A}">
                    <a16:rowId xmlns:a16="http://schemas.microsoft.com/office/drawing/2014/main" xmlns="" val="10002"/>
                  </a:ext>
                </a:extLst>
              </a:tr>
              <a:tr h="226348">
                <a:tc>
                  <a:txBody>
                    <a:bodyPr/>
                    <a:lstStyle/>
                    <a:p>
                      <a:pPr>
                        <a:spcAft>
                          <a:spcPts val="0"/>
                        </a:spcAft>
                      </a:pPr>
                      <a:r>
                        <a:rPr lang="en-GB" sz="1600">
                          <a:effectLst/>
                        </a:rPr>
                        <a:t>STD</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a:effectLst/>
                        </a:rPr>
                        <a:t> 365 </a:t>
                      </a:r>
                      <a:endParaRPr lang="en-GB" sz="1600">
                        <a:effectLst/>
                        <a:latin typeface="Times New Roman" charset="0"/>
                        <a:ea typeface="Calibri" charset="0"/>
                      </a:endParaRPr>
                    </a:p>
                  </a:txBody>
                  <a:tcPr marL="68580" marR="68580" marT="0" marB="0"/>
                </a:tc>
                <a:extLst>
                  <a:ext uri="{0D108BD9-81ED-4DB2-BD59-A6C34878D82A}">
                    <a16:rowId xmlns:a16="http://schemas.microsoft.com/office/drawing/2014/main" xmlns="" val="10003"/>
                  </a:ext>
                </a:extLst>
              </a:tr>
              <a:tr h="226348">
                <a:tc>
                  <a:txBody>
                    <a:bodyPr/>
                    <a:lstStyle/>
                    <a:p>
                      <a:pPr>
                        <a:spcAft>
                          <a:spcPts val="0"/>
                        </a:spcAft>
                      </a:pPr>
                      <a:r>
                        <a:rPr lang="en-GB" sz="1600">
                          <a:effectLst/>
                        </a:rPr>
                        <a:t>Minimum </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dirty="0">
                          <a:effectLst/>
                        </a:rPr>
                        <a:t> 56 </a:t>
                      </a:r>
                      <a:endParaRPr lang="en-GB" sz="1600" dirty="0">
                        <a:effectLst/>
                        <a:latin typeface="Times New Roman" charset="0"/>
                        <a:ea typeface="Calibri" charset="0"/>
                      </a:endParaRPr>
                    </a:p>
                  </a:txBody>
                  <a:tcPr marL="68580" marR="68580" marT="0" marB="0"/>
                </a:tc>
                <a:extLst>
                  <a:ext uri="{0D108BD9-81ED-4DB2-BD59-A6C34878D82A}">
                    <a16:rowId xmlns:a16="http://schemas.microsoft.com/office/drawing/2014/main" xmlns="" val="10004"/>
                  </a:ext>
                </a:extLst>
              </a:tr>
              <a:tr h="226348">
                <a:tc>
                  <a:txBody>
                    <a:bodyPr/>
                    <a:lstStyle/>
                    <a:p>
                      <a:pPr>
                        <a:spcAft>
                          <a:spcPts val="0"/>
                        </a:spcAft>
                      </a:pPr>
                      <a:r>
                        <a:rPr lang="en-GB" sz="1600">
                          <a:effectLst/>
                        </a:rPr>
                        <a:t>Maximum </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dirty="0">
                          <a:effectLst/>
                        </a:rPr>
                        <a:t> 5 755 </a:t>
                      </a:r>
                      <a:endParaRPr lang="en-GB" sz="1600" dirty="0">
                        <a:effectLst/>
                        <a:latin typeface="Times New Roman" charset="0"/>
                        <a:ea typeface="Calibri" charset="0"/>
                      </a:endParaRPr>
                    </a:p>
                  </a:txBody>
                  <a:tcPr marL="68580" marR="68580" marT="0" marB="0"/>
                </a:tc>
                <a:extLst>
                  <a:ext uri="{0D108BD9-81ED-4DB2-BD59-A6C34878D82A}">
                    <a16:rowId xmlns:a16="http://schemas.microsoft.com/office/drawing/2014/main" xmlns="" val="10005"/>
                  </a:ext>
                </a:extLst>
              </a:tr>
              <a:tr h="226348">
                <a:tc>
                  <a:txBody>
                    <a:bodyPr/>
                    <a:lstStyle/>
                    <a:p>
                      <a:pPr>
                        <a:spcAft>
                          <a:spcPts val="0"/>
                        </a:spcAft>
                      </a:pPr>
                      <a:r>
                        <a:rPr lang="en-GB" sz="1600">
                          <a:effectLst/>
                        </a:rPr>
                        <a:t>Sum </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a:effectLst/>
                        </a:rPr>
                        <a:t>2 089 942 </a:t>
                      </a:r>
                      <a:endParaRPr lang="en-GB" sz="1600">
                        <a:effectLst/>
                        <a:latin typeface="Times New Roman" charset="0"/>
                        <a:ea typeface="Calibri" charset="0"/>
                      </a:endParaRPr>
                    </a:p>
                  </a:txBody>
                  <a:tcPr marL="68580" marR="68580" marT="0" marB="0"/>
                </a:tc>
                <a:extLst>
                  <a:ext uri="{0D108BD9-81ED-4DB2-BD59-A6C34878D82A}">
                    <a16:rowId xmlns:a16="http://schemas.microsoft.com/office/drawing/2014/main" xmlns="" val="10006"/>
                  </a:ext>
                </a:extLst>
              </a:tr>
              <a:tr h="226348">
                <a:tc>
                  <a:txBody>
                    <a:bodyPr/>
                    <a:lstStyle/>
                    <a:p>
                      <a:pPr>
                        <a:spcAft>
                          <a:spcPts val="0"/>
                        </a:spcAft>
                      </a:pPr>
                      <a:r>
                        <a:rPr lang="en-GB" sz="1600">
                          <a:effectLst/>
                        </a:rPr>
                        <a:t>Count </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a:effectLst/>
                        </a:rPr>
                        <a:t> 3 834 </a:t>
                      </a:r>
                      <a:endParaRPr lang="en-GB" sz="1600">
                        <a:effectLst/>
                        <a:latin typeface="Times New Roman" charset="0"/>
                        <a:ea typeface="Calibri" charset="0"/>
                      </a:endParaRPr>
                    </a:p>
                  </a:txBody>
                  <a:tcPr marL="68580" marR="68580" marT="0" marB="0"/>
                </a:tc>
                <a:extLst>
                  <a:ext uri="{0D108BD9-81ED-4DB2-BD59-A6C34878D82A}">
                    <a16:rowId xmlns:a16="http://schemas.microsoft.com/office/drawing/2014/main" xmlns="" val="10007"/>
                  </a:ext>
                </a:extLst>
              </a:tr>
              <a:tr h="226348">
                <a:tc>
                  <a:txBody>
                    <a:bodyPr/>
                    <a:lstStyle/>
                    <a:p>
                      <a:pPr>
                        <a:spcAft>
                          <a:spcPts val="0"/>
                        </a:spcAft>
                      </a:pPr>
                      <a:r>
                        <a:rPr lang="en-GB" sz="1600">
                          <a:effectLst/>
                        </a:rPr>
                        <a:t>CV</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dirty="0">
                          <a:effectLst/>
                        </a:rPr>
                        <a:t> 0,67 </a:t>
                      </a:r>
                      <a:endParaRPr lang="en-GB" sz="1600" dirty="0">
                        <a:effectLst/>
                        <a:latin typeface="Times New Roman" charset="0"/>
                        <a:ea typeface="Calibri" charset="0"/>
                      </a:endParaRPr>
                    </a:p>
                  </a:txBody>
                  <a:tcPr marL="68580" marR="68580" marT="0" marB="0"/>
                </a:tc>
                <a:extLst>
                  <a:ext uri="{0D108BD9-81ED-4DB2-BD59-A6C34878D82A}">
                    <a16:rowId xmlns:a16="http://schemas.microsoft.com/office/drawing/2014/main" xmlns="" val="10008"/>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501305836"/>
              </p:ext>
            </p:extLst>
          </p:nvPr>
        </p:nvGraphicFramePr>
        <p:xfrm>
          <a:off x="3242733" y="2213134"/>
          <a:ext cx="2125134" cy="2194560"/>
        </p:xfrm>
        <a:graphic>
          <a:graphicData uri="http://schemas.openxmlformats.org/drawingml/2006/table">
            <a:tbl>
              <a:tblPr firstRow="1" firstCol="1" bandRow="1">
                <a:tableStyleId>{5940675A-B579-460E-94D1-54222C63F5DA}</a:tableStyleId>
              </a:tblPr>
              <a:tblGrid>
                <a:gridCol w="1062567">
                  <a:extLst>
                    <a:ext uri="{9D8B030D-6E8A-4147-A177-3AD203B41FA5}">
                      <a16:colId xmlns:a16="http://schemas.microsoft.com/office/drawing/2014/main" xmlns="" val="20000"/>
                    </a:ext>
                  </a:extLst>
                </a:gridCol>
                <a:gridCol w="1062567">
                  <a:extLst>
                    <a:ext uri="{9D8B030D-6E8A-4147-A177-3AD203B41FA5}">
                      <a16:colId xmlns:a16="http://schemas.microsoft.com/office/drawing/2014/main" xmlns="" val="20001"/>
                    </a:ext>
                  </a:extLst>
                </a:gridCol>
              </a:tblGrid>
              <a:tr h="243417">
                <a:tc gridSpan="2">
                  <a:txBody>
                    <a:bodyPr/>
                    <a:lstStyle/>
                    <a:p>
                      <a:pPr algn="ctr">
                        <a:spcAft>
                          <a:spcPts val="0"/>
                        </a:spcAft>
                      </a:pPr>
                      <a:r>
                        <a:rPr lang="en-GB" sz="1600">
                          <a:effectLst/>
                        </a:rPr>
                        <a:t>1st_trimming</a:t>
                      </a:r>
                      <a:endParaRPr lang="en-GB" sz="1600">
                        <a:effectLst/>
                        <a:latin typeface="Times New Roman" charset="0"/>
                        <a:ea typeface="Calibri" charset="0"/>
                      </a:endParaRPr>
                    </a:p>
                  </a:txBody>
                  <a:tcPr marL="68580" marR="68580" marT="0" marB="0"/>
                </a:tc>
                <a:tc hMerge="1">
                  <a:txBody>
                    <a:bodyPr/>
                    <a:lstStyle/>
                    <a:p>
                      <a:endParaRPr lang="en-US"/>
                    </a:p>
                  </a:txBody>
                  <a:tcPr/>
                </a:tc>
                <a:extLst>
                  <a:ext uri="{0D108BD9-81ED-4DB2-BD59-A6C34878D82A}">
                    <a16:rowId xmlns:a16="http://schemas.microsoft.com/office/drawing/2014/main" xmlns="" val="10000"/>
                  </a:ext>
                </a:extLst>
              </a:tr>
              <a:tr h="243417">
                <a:tc>
                  <a:txBody>
                    <a:bodyPr/>
                    <a:lstStyle/>
                    <a:p>
                      <a:pPr>
                        <a:spcAft>
                          <a:spcPts val="0"/>
                        </a:spcAft>
                      </a:pPr>
                      <a:r>
                        <a:rPr lang="en-GB" sz="1600">
                          <a:effectLst/>
                        </a:rPr>
                        <a:t>Mean </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a:effectLst/>
                        </a:rPr>
                        <a:t> 509 </a:t>
                      </a:r>
                      <a:endParaRPr lang="en-GB" sz="1600">
                        <a:effectLst/>
                        <a:latin typeface="Times New Roman" charset="0"/>
                        <a:ea typeface="Calibri" charset="0"/>
                      </a:endParaRPr>
                    </a:p>
                  </a:txBody>
                  <a:tcPr marL="68580" marR="68580" marT="0" marB="0"/>
                </a:tc>
                <a:extLst>
                  <a:ext uri="{0D108BD9-81ED-4DB2-BD59-A6C34878D82A}">
                    <a16:rowId xmlns:a16="http://schemas.microsoft.com/office/drawing/2014/main" xmlns="" val="10001"/>
                  </a:ext>
                </a:extLst>
              </a:tr>
              <a:tr h="243417">
                <a:tc>
                  <a:txBody>
                    <a:bodyPr/>
                    <a:lstStyle/>
                    <a:p>
                      <a:pPr>
                        <a:spcAft>
                          <a:spcPts val="0"/>
                        </a:spcAft>
                      </a:pPr>
                      <a:r>
                        <a:rPr lang="en-GB" sz="1600">
                          <a:effectLst/>
                        </a:rPr>
                        <a:t>Median </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a:effectLst/>
                        </a:rPr>
                        <a:t> 503 </a:t>
                      </a:r>
                      <a:endParaRPr lang="en-GB" sz="1600">
                        <a:effectLst/>
                        <a:latin typeface="Times New Roman" charset="0"/>
                        <a:ea typeface="Calibri" charset="0"/>
                      </a:endParaRPr>
                    </a:p>
                  </a:txBody>
                  <a:tcPr marL="68580" marR="68580" marT="0" marB="0"/>
                </a:tc>
                <a:extLst>
                  <a:ext uri="{0D108BD9-81ED-4DB2-BD59-A6C34878D82A}">
                    <a16:rowId xmlns:a16="http://schemas.microsoft.com/office/drawing/2014/main" xmlns="" val="10002"/>
                  </a:ext>
                </a:extLst>
              </a:tr>
              <a:tr h="243417">
                <a:tc>
                  <a:txBody>
                    <a:bodyPr/>
                    <a:lstStyle/>
                    <a:p>
                      <a:pPr>
                        <a:spcAft>
                          <a:spcPts val="0"/>
                        </a:spcAft>
                      </a:pPr>
                      <a:r>
                        <a:rPr lang="en-GB" sz="1600">
                          <a:effectLst/>
                        </a:rPr>
                        <a:t>STD </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a:effectLst/>
                        </a:rPr>
                        <a:t> 222 </a:t>
                      </a:r>
                      <a:endParaRPr lang="en-GB" sz="1600">
                        <a:effectLst/>
                        <a:latin typeface="Times New Roman" charset="0"/>
                        <a:ea typeface="Calibri" charset="0"/>
                      </a:endParaRPr>
                    </a:p>
                  </a:txBody>
                  <a:tcPr marL="68580" marR="68580" marT="0" marB="0"/>
                </a:tc>
                <a:extLst>
                  <a:ext uri="{0D108BD9-81ED-4DB2-BD59-A6C34878D82A}">
                    <a16:rowId xmlns:a16="http://schemas.microsoft.com/office/drawing/2014/main" xmlns="" val="10003"/>
                  </a:ext>
                </a:extLst>
              </a:tr>
              <a:tr h="243417">
                <a:tc>
                  <a:txBody>
                    <a:bodyPr/>
                    <a:lstStyle/>
                    <a:p>
                      <a:pPr>
                        <a:spcAft>
                          <a:spcPts val="0"/>
                        </a:spcAft>
                      </a:pPr>
                      <a:r>
                        <a:rPr lang="en-GB" sz="1600">
                          <a:effectLst/>
                        </a:rPr>
                        <a:t>Minimum </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a:effectLst/>
                        </a:rPr>
                        <a:t> 56 </a:t>
                      </a:r>
                      <a:endParaRPr lang="en-GB" sz="1600">
                        <a:effectLst/>
                        <a:latin typeface="Times New Roman" charset="0"/>
                        <a:ea typeface="Calibri" charset="0"/>
                      </a:endParaRPr>
                    </a:p>
                  </a:txBody>
                  <a:tcPr marL="68580" marR="68580" marT="0" marB="0"/>
                </a:tc>
                <a:extLst>
                  <a:ext uri="{0D108BD9-81ED-4DB2-BD59-A6C34878D82A}">
                    <a16:rowId xmlns:a16="http://schemas.microsoft.com/office/drawing/2014/main" xmlns="" val="10004"/>
                  </a:ext>
                </a:extLst>
              </a:tr>
              <a:tr h="243417">
                <a:tc>
                  <a:txBody>
                    <a:bodyPr/>
                    <a:lstStyle/>
                    <a:p>
                      <a:pPr>
                        <a:spcAft>
                          <a:spcPts val="0"/>
                        </a:spcAft>
                      </a:pPr>
                      <a:r>
                        <a:rPr lang="en-GB" sz="1600">
                          <a:effectLst/>
                        </a:rPr>
                        <a:t>Maximum </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a:effectLst/>
                        </a:rPr>
                        <a:t> 1 625 </a:t>
                      </a:r>
                      <a:endParaRPr lang="en-GB" sz="1600">
                        <a:effectLst/>
                        <a:latin typeface="Times New Roman" charset="0"/>
                        <a:ea typeface="Calibri" charset="0"/>
                      </a:endParaRPr>
                    </a:p>
                  </a:txBody>
                  <a:tcPr marL="68580" marR="68580" marT="0" marB="0"/>
                </a:tc>
                <a:extLst>
                  <a:ext uri="{0D108BD9-81ED-4DB2-BD59-A6C34878D82A}">
                    <a16:rowId xmlns:a16="http://schemas.microsoft.com/office/drawing/2014/main" xmlns="" val="10005"/>
                  </a:ext>
                </a:extLst>
              </a:tr>
              <a:tr h="243417">
                <a:tc>
                  <a:txBody>
                    <a:bodyPr/>
                    <a:lstStyle/>
                    <a:p>
                      <a:pPr>
                        <a:spcAft>
                          <a:spcPts val="0"/>
                        </a:spcAft>
                      </a:pPr>
                      <a:r>
                        <a:rPr lang="en-GB" sz="1600">
                          <a:effectLst/>
                        </a:rPr>
                        <a:t>Sum </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a:effectLst/>
                        </a:rPr>
                        <a:t> 1 915 679 </a:t>
                      </a:r>
                      <a:endParaRPr lang="en-GB" sz="1600">
                        <a:effectLst/>
                        <a:latin typeface="Times New Roman" charset="0"/>
                        <a:ea typeface="Calibri" charset="0"/>
                      </a:endParaRPr>
                    </a:p>
                  </a:txBody>
                  <a:tcPr marL="68580" marR="68580" marT="0" marB="0"/>
                </a:tc>
                <a:extLst>
                  <a:ext uri="{0D108BD9-81ED-4DB2-BD59-A6C34878D82A}">
                    <a16:rowId xmlns:a16="http://schemas.microsoft.com/office/drawing/2014/main" xmlns="" val="10006"/>
                  </a:ext>
                </a:extLst>
              </a:tr>
              <a:tr h="243417">
                <a:tc>
                  <a:txBody>
                    <a:bodyPr/>
                    <a:lstStyle/>
                    <a:p>
                      <a:pPr>
                        <a:spcAft>
                          <a:spcPts val="0"/>
                        </a:spcAft>
                      </a:pPr>
                      <a:r>
                        <a:rPr lang="en-GB" sz="1600">
                          <a:effectLst/>
                        </a:rPr>
                        <a:t>Count </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a:effectLst/>
                        </a:rPr>
                        <a:t> 3 765 </a:t>
                      </a:r>
                      <a:endParaRPr lang="en-GB" sz="1600">
                        <a:effectLst/>
                        <a:latin typeface="Times New Roman" charset="0"/>
                        <a:ea typeface="Calibri" charset="0"/>
                      </a:endParaRPr>
                    </a:p>
                  </a:txBody>
                  <a:tcPr marL="68580" marR="68580" marT="0" marB="0"/>
                </a:tc>
                <a:extLst>
                  <a:ext uri="{0D108BD9-81ED-4DB2-BD59-A6C34878D82A}">
                    <a16:rowId xmlns:a16="http://schemas.microsoft.com/office/drawing/2014/main" xmlns="" val="10007"/>
                  </a:ext>
                </a:extLst>
              </a:tr>
              <a:tr h="243417">
                <a:tc>
                  <a:txBody>
                    <a:bodyPr/>
                    <a:lstStyle/>
                    <a:p>
                      <a:pPr>
                        <a:spcAft>
                          <a:spcPts val="0"/>
                        </a:spcAft>
                      </a:pPr>
                      <a:r>
                        <a:rPr lang="en-GB" sz="1600" dirty="0">
                          <a:effectLst/>
                        </a:rPr>
                        <a:t>CV</a:t>
                      </a:r>
                      <a:endParaRPr lang="en-GB" sz="1600" dirty="0">
                        <a:effectLst/>
                        <a:latin typeface="Times New Roman" charset="0"/>
                        <a:ea typeface="Calibri" charset="0"/>
                      </a:endParaRPr>
                    </a:p>
                  </a:txBody>
                  <a:tcPr marL="68580" marR="68580" marT="0" marB="0"/>
                </a:tc>
                <a:tc>
                  <a:txBody>
                    <a:bodyPr/>
                    <a:lstStyle/>
                    <a:p>
                      <a:pPr algn="r">
                        <a:spcAft>
                          <a:spcPts val="0"/>
                        </a:spcAft>
                      </a:pPr>
                      <a:r>
                        <a:rPr lang="en-GB" sz="1600" dirty="0">
                          <a:effectLst/>
                        </a:rPr>
                        <a:t> 0,44 </a:t>
                      </a:r>
                      <a:endParaRPr lang="en-GB" sz="1600" dirty="0">
                        <a:effectLst/>
                        <a:latin typeface="Times New Roman" charset="0"/>
                        <a:ea typeface="Calibri" charset="0"/>
                      </a:endParaRPr>
                    </a:p>
                  </a:txBody>
                  <a:tcPr marL="68580" marR="68580" marT="0" marB="0"/>
                </a:tc>
                <a:extLst>
                  <a:ext uri="{0D108BD9-81ED-4DB2-BD59-A6C34878D82A}">
                    <a16:rowId xmlns:a16="http://schemas.microsoft.com/office/drawing/2014/main" xmlns="" val="10008"/>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1609775706"/>
              </p:ext>
            </p:extLst>
          </p:nvPr>
        </p:nvGraphicFramePr>
        <p:xfrm>
          <a:off x="5731934" y="2209327"/>
          <a:ext cx="2396066" cy="2198367"/>
        </p:xfrm>
        <a:graphic>
          <a:graphicData uri="http://schemas.openxmlformats.org/drawingml/2006/table">
            <a:tbl>
              <a:tblPr firstRow="1" firstCol="1" bandRow="1">
                <a:tableStyleId>{5940675A-B579-460E-94D1-54222C63F5DA}</a:tableStyleId>
              </a:tblPr>
              <a:tblGrid>
                <a:gridCol w="1142999">
                  <a:extLst>
                    <a:ext uri="{9D8B030D-6E8A-4147-A177-3AD203B41FA5}">
                      <a16:colId xmlns:a16="http://schemas.microsoft.com/office/drawing/2014/main" xmlns="" val="20000"/>
                    </a:ext>
                  </a:extLst>
                </a:gridCol>
                <a:gridCol w="1253067">
                  <a:extLst>
                    <a:ext uri="{9D8B030D-6E8A-4147-A177-3AD203B41FA5}">
                      <a16:colId xmlns:a16="http://schemas.microsoft.com/office/drawing/2014/main" xmlns="" val="20001"/>
                    </a:ext>
                  </a:extLst>
                </a:gridCol>
              </a:tblGrid>
              <a:tr h="244263">
                <a:tc gridSpan="2">
                  <a:txBody>
                    <a:bodyPr/>
                    <a:lstStyle/>
                    <a:p>
                      <a:pPr algn="ctr">
                        <a:spcAft>
                          <a:spcPts val="0"/>
                        </a:spcAft>
                      </a:pPr>
                      <a:r>
                        <a:rPr lang="en-GB" sz="1600">
                          <a:effectLst/>
                        </a:rPr>
                        <a:t>2nd_trimming</a:t>
                      </a:r>
                      <a:endParaRPr lang="en-GB" sz="1600">
                        <a:effectLst/>
                        <a:latin typeface="Times New Roman" charset="0"/>
                        <a:ea typeface="Calibri" charset="0"/>
                      </a:endParaRPr>
                    </a:p>
                  </a:txBody>
                  <a:tcPr marL="68580" marR="68580" marT="0" marB="0"/>
                </a:tc>
                <a:tc hMerge="1">
                  <a:txBody>
                    <a:bodyPr/>
                    <a:lstStyle/>
                    <a:p>
                      <a:endParaRPr lang="en-US"/>
                    </a:p>
                  </a:txBody>
                  <a:tcPr/>
                </a:tc>
                <a:extLst>
                  <a:ext uri="{0D108BD9-81ED-4DB2-BD59-A6C34878D82A}">
                    <a16:rowId xmlns:a16="http://schemas.microsoft.com/office/drawing/2014/main" xmlns="" val="10000"/>
                  </a:ext>
                </a:extLst>
              </a:tr>
              <a:tr h="244263">
                <a:tc>
                  <a:txBody>
                    <a:bodyPr/>
                    <a:lstStyle/>
                    <a:p>
                      <a:pPr>
                        <a:spcAft>
                          <a:spcPts val="0"/>
                        </a:spcAft>
                      </a:pPr>
                      <a:r>
                        <a:rPr lang="en-GB" sz="1600">
                          <a:effectLst/>
                        </a:rPr>
                        <a:t>Mean </a:t>
                      </a:r>
                      <a:endParaRPr lang="en-GB" sz="1600">
                        <a:effectLst/>
                        <a:latin typeface="Times New Roman" charset="0"/>
                        <a:ea typeface="Calibri" charset="0"/>
                      </a:endParaRPr>
                    </a:p>
                  </a:txBody>
                  <a:tcPr marL="68580" marR="68580" marT="0" marB="0"/>
                </a:tc>
                <a:tc>
                  <a:txBody>
                    <a:bodyPr/>
                    <a:lstStyle/>
                    <a:p>
                      <a:pPr algn="ctr">
                        <a:spcAft>
                          <a:spcPts val="0"/>
                        </a:spcAft>
                      </a:pPr>
                      <a:r>
                        <a:rPr lang="en-GB" sz="1600">
                          <a:effectLst/>
                        </a:rPr>
                        <a:t> 500 </a:t>
                      </a:r>
                      <a:endParaRPr lang="en-GB" sz="1600">
                        <a:effectLst/>
                        <a:latin typeface="Times New Roman" charset="0"/>
                        <a:ea typeface="Calibri" charset="0"/>
                      </a:endParaRPr>
                    </a:p>
                  </a:txBody>
                  <a:tcPr marL="68580" marR="68580" marT="0" marB="0"/>
                </a:tc>
                <a:extLst>
                  <a:ext uri="{0D108BD9-81ED-4DB2-BD59-A6C34878D82A}">
                    <a16:rowId xmlns:a16="http://schemas.microsoft.com/office/drawing/2014/main" xmlns="" val="10001"/>
                  </a:ext>
                </a:extLst>
              </a:tr>
              <a:tr h="244263">
                <a:tc>
                  <a:txBody>
                    <a:bodyPr/>
                    <a:lstStyle/>
                    <a:p>
                      <a:pPr>
                        <a:spcAft>
                          <a:spcPts val="0"/>
                        </a:spcAft>
                      </a:pPr>
                      <a:r>
                        <a:rPr lang="en-GB" sz="1600">
                          <a:effectLst/>
                        </a:rPr>
                        <a:t>Median </a:t>
                      </a:r>
                      <a:endParaRPr lang="en-GB" sz="1600">
                        <a:effectLst/>
                        <a:latin typeface="Times New Roman" charset="0"/>
                        <a:ea typeface="Calibri" charset="0"/>
                      </a:endParaRPr>
                    </a:p>
                  </a:txBody>
                  <a:tcPr marL="68580" marR="68580" marT="0" marB="0"/>
                </a:tc>
                <a:tc>
                  <a:txBody>
                    <a:bodyPr/>
                    <a:lstStyle/>
                    <a:p>
                      <a:pPr algn="ctr">
                        <a:spcAft>
                          <a:spcPts val="0"/>
                        </a:spcAft>
                      </a:pPr>
                      <a:r>
                        <a:rPr lang="en-GB" sz="1600">
                          <a:effectLst/>
                        </a:rPr>
                        <a:t> 499 </a:t>
                      </a:r>
                      <a:endParaRPr lang="en-GB" sz="1600">
                        <a:effectLst/>
                        <a:latin typeface="Times New Roman" charset="0"/>
                        <a:ea typeface="Calibri" charset="0"/>
                      </a:endParaRPr>
                    </a:p>
                  </a:txBody>
                  <a:tcPr marL="68580" marR="68580" marT="0" marB="0"/>
                </a:tc>
                <a:extLst>
                  <a:ext uri="{0D108BD9-81ED-4DB2-BD59-A6C34878D82A}">
                    <a16:rowId xmlns:a16="http://schemas.microsoft.com/office/drawing/2014/main" xmlns="" val="10002"/>
                  </a:ext>
                </a:extLst>
              </a:tr>
              <a:tr h="244263">
                <a:tc>
                  <a:txBody>
                    <a:bodyPr/>
                    <a:lstStyle/>
                    <a:p>
                      <a:pPr>
                        <a:spcAft>
                          <a:spcPts val="0"/>
                        </a:spcAft>
                      </a:pPr>
                      <a:r>
                        <a:rPr lang="en-GB" sz="1600">
                          <a:effectLst/>
                        </a:rPr>
                        <a:t>STD </a:t>
                      </a:r>
                      <a:endParaRPr lang="en-GB" sz="1600">
                        <a:effectLst/>
                        <a:latin typeface="Times New Roman" charset="0"/>
                        <a:ea typeface="Calibri" charset="0"/>
                      </a:endParaRPr>
                    </a:p>
                  </a:txBody>
                  <a:tcPr marL="68580" marR="68580" marT="0" marB="0"/>
                </a:tc>
                <a:tc>
                  <a:txBody>
                    <a:bodyPr/>
                    <a:lstStyle/>
                    <a:p>
                      <a:pPr algn="ctr">
                        <a:spcAft>
                          <a:spcPts val="0"/>
                        </a:spcAft>
                      </a:pPr>
                      <a:r>
                        <a:rPr lang="en-GB" sz="1600">
                          <a:effectLst/>
                        </a:rPr>
                        <a:t> 204 </a:t>
                      </a:r>
                      <a:endParaRPr lang="en-GB" sz="1600">
                        <a:effectLst/>
                        <a:latin typeface="Times New Roman" charset="0"/>
                        <a:ea typeface="Calibri" charset="0"/>
                      </a:endParaRPr>
                    </a:p>
                  </a:txBody>
                  <a:tcPr marL="68580" marR="68580" marT="0" marB="0"/>
                </a:tc>
                <a:extLst>
                  <a:ext uri="{0D108BD9-81ED-4DB2-BD59-A6C34878D82A}">
                    <a16:rowId xmlns:a16="http://schemas.microsoft.com/office/drawing/2014/main" xmlns="" val="10003"/>
                  </a:ext>
                </a:extLst>
              </a:tr>
              <a:tr h="244263">
                <a:tc>
                  <a:txBody>
                    <a:bodyPr/>
                    <a:lstStyle/>
                    <a:p>
                      <a:pPr>
                        <a:spcAft>
                          <a:spcPts val="0"/>
                        </a:spcAft>
                      </a:pPr>
                      <a:r>
                        <a:rPr lang="en-GB" sz="1600">
                          <a:effectLst/>
                        </a:rPr>
                        <a:t>Minimum </a:t>
                      </a:r>
                      <a:endParaRPr lang="en-GB" sz="1600">
                        <a:effectLst/>
                        <a:latin typeface="Times New Roman" charset="0"/>
                        <a:ea typeface="Calibri" charset="0"/>
                      </a:endParaRPr>
                    </a:p>
                  </a:txBody>
                  <a:tcPr marL="68580" marR="68580" marT="0" marB="0"/>
                </a:tc>
                <a:tc>
                  <a:txBody>
                    <a:bodyPr/>
                    <a:lstStyle/>
                    <a:p>
                      <a:pPr algn="ctr">
                        <a:spcAft>
                          <a:spcPts val="0"/>
                        </a:spcAft>
                      </a:pPr>
                      <a:r>
                        <a:rPr lang="en-GB" sz="1600">
                          <a:effectLst/>
                        </a:rPr>
                        <a:t> 70 </a:t>
                      </a:r>
                      <a:endParaRPr lang="en-GB" sz="1600">
                        <a:effectLst/>
                        <a:latin typeface="Times New Roman" charset="0"/>
                        <a:ea typeface="Calibri" charset="0"/>
                      </a:endParaRPr>
                    </a:p>
                  </a:txBody>
                  <a:tcPr marL="68580" marR="68580" marT="0" marB="0"/>
                </a:tc>
                <a:extLst>
                  <a:ext uri="{0D108BD9-81ED-4DB2-BD59-A6C34878D82A}">
                    <a16:rowId xmlns:a16="http://schemas.microsoft.com/office/drawing/2014/main" xmlns="" val="10004"/>
                  </a:ext>
                </a:extLst>
              </a:tr>
              <a:tr h="244263">
                <a:tc>
                  <a:txBody>
                    <a:bodyPr/>
                    <a:lstStyle/>
                    <a:p>
                      <a:pPr>
                        <a:spcAft>
                          <a:spcPts val="0"/>
                        </a:spcAft>
                      </a:pPr>
                      <a:r>
                        <a:rPr lang="en-GB" sz="1600">
                          <a:effectLst/>
                        </a:rPr>
                        <a:t>Maximum </a:t>
                      </a:r>
                      <a:endParaRPr lang="en-GB" sz="1600">
                        <a:effectLst/>
                        <a:latin typeface="Times New Roman" charset="0"/>
                        <a:ea typeface="Calibri" charset="0"/>
                      </a:endParaRPr>
                    </a:p>
                  </a:txBody>
                  <a:tcPr marL="68580" marR="68580" marT="0" marB="0"/>
                </a:tc>
                <a:tc>
                  <a:txBody>
                    <a:bodyPr/>
                    <a:lstStyle/>
                    <a:p>
                      <a:pPr algn="ctr">
                        <a:spcAft>
                          <a:spcPts val="0"/>
                        </a:spcAft>
                      </a:pPr>
                      <a:r>
                        <a:rPr lang="en-GB" sz="1600">
                          <a:effectLst/>
                        </a:rPr>
                        <a:t> 938 </a:t>
                      </a:r>
                      <a:endParaRPr lang="en-GB" sz="1600">
                        <a:effectLst/>
                        <a:latin typeface="Times New Roman" charset="0"/>
                        <a:ea typeface="Calibri" charset="0"/>
                      </a:endParaRPr>
                    </a:p>
                  </a:txBody>
                  <a:tcPr marL="68580" marR="68580" marT="0" marB="0"/>
                </a:tc>
                <a:extLst>
                  <a:ext uri="{0D108BD9-81ED-4DB2-BD59-A6C34878D82A}">
                    <a16:rowId xmlns:a16="http://schemas.microsoft.com/office/drawing/2014/main" xmlns="" val="10005"/>
                  </a:ext>
                </a:extLst>
              </a:tr>
              <a:tr h="244263">
                <a:tc>
                  <a:txBody>
                    <a:bodyPr/>
                    <a:lstStyle/>
                    <a:p>
                      <a:pPr>
                        <a:spcAft>
                          <a:spcPts val="0"/>
                        </a:spcAft>
                      </a:pPr>
                      <a:r>
                        <a:rPr lang="en-GB" sz="1600">
                          <a:effectLst/>
                        </a:rPr>
                        <a:t>Sum </a:t>
                      </a:r>
                      <a:endParaRPr lang="en-GB" sz="1600">
                        <a:effectLst/>
                        <a:latin typeface="Times New Roman" charset="0"/>
                        <a:ea typeface="Calibri" charset="0"/>
                      </a:endParaRPr>
                    </a:p>
                  </a:txBody>
                  <a:tcPr marL="68580" marR="68580" marT="0" marB="0"/>
                </a:tc>
                <a:tc>
                  <a:txBody>
                    <a:bodyPr/>
                    <a:lstStyle/>
                    <a:p>
                      <a:pPr algn="ctr">
                        <a:spcAft>
                          <a:spcPts val="0"/>
                        </a:spcAft>
                      </a:pPr>
                      <a:r>
                        <a:rPr lang="en-GB" sz="1600">
                          <a:effectLst/>
                        </a:rPr>
                        <a:t> 1 854 365 </a:t>
                      </a:r>
                      <a:endParaRPr lang="en-GB" sz="1600">
                        <a:effectLst/>
                        <a:latin typeface="Times New Roman" charset="0"/>
                        <a:ea typeface="Calibri" charset="0"/>
                      </a:endParaRPr>
                    </a:p>
                  </a:txBody>
                  <a:tcPr marL="68580" marR="68580" marT="0" marB="0"/>
                </a:tc>
                <a:extLst>
                  <a:ext uri="{0D108BD9-81ED-4DB2-BD59-A6C34878D82A}">
                    <a16:rowId xmlns:a16="http://schemas.microsoft.com/office/drawing/2014/main" xmlns="" val="10006"/>
                  </a:ext>
                </a:extLst>
              </a:tr>
              <a:tr h="244263">
                <a:tc>
                  <a:txBody>
                    <a:bodyPr/>
                    <a:lstStyle/>
                    <a:p>
                      <a:pPr>
                        <a:spcAft>
                          <a:spcPts val="0"/>
                        </a:spcAft>
                      </a:pPr>
                      <a:r>
                        <a:rPr lang="en-GB" sz="1600" dirty="0">
                          <a:effectLst/>
                        </a:rPr>
                        <a:t>Count </a:t>
                      </a:r>
                      <a:endParaRPr lang="en-GB" sz="1600" dirty="0">
                        <a:effectLst/>
                        <a:latin typeface="Times New Roman" charset="0"/>
                        <a:ea typeface="Calibri" charset="0"/>
                      </a:endParaRPr>
                    </a:p>
                  </a:txBody>
                  <a:tcPr marL="68580" marR="68580" marT="0" marB="0"/>
                </a:tc>
                <a:tc>
                  <a:txBody>
                    <a:bodyPr/>
                    <a:lstStyle/>
                    <a:p>
                      <a:pPr algn="ctr">
                        <a:spcAft>
                          <a:spcPts val="0"/>
                        </a:spcAft>
                      </a:pPr>
                      <a:r>
                        <a:rPr lang="en-GB" sz="1600">
                          <a:effectLst/>
                        </a:rPr>
                        <a:t> 3 712 </a:t>
                      </a:r>
                      <a:endParaRPr lang="en-GB" sz="1600">
                        <a:effectLst/>
                        <a:latin typeface="Times New Roman" charset="0"/>
                        <a:ea typeface="Calibri" charset="0"/>
                      </a:endParaRPr>
                    </a:p>
                  </a:txBody>
                  <a:tcPr marL="68580" marR="68580" marT="0" marB="0"/>
                </a:tc>
                <a:extLst>
                  <a:ext uri="{0D108BD9-81ED-4DB2-BD59-A6C34878D82A}">
                    <a16:rowId xmlns:a16="http://schemas.microsoft.com/office/drawing/2014/main" xmlns="" val="10007"/>
                  </a:ext>
                </a:extLst>
              </a:tr>
              <a:tr h="244263">
                <a:tc>
                  <a:txBody>
                    <a:bodyPr/>
                    <a:lstStyle/>
                    <a:p>
                      <a:pPr>
                        <a:spcAft>
                          <a:spcPts val="0"/>
                        </a:spcAft>
                      </a:pPr>
                      <a:r>
                        <a:rPr lang="en-GB" sz="1600" dirty="0">
                          <a:effectLst/>
                        </a:rPr>
                        <a:t>CV</a:t>
                      </a:r>
                      <a:endParaRPr lang="en-GB" sz="1600" dirty="0">
                        <a:effectLst/>
                        <a:latin typeface="Times New Roman" charset="0"/>
                        <a:ea typeface="Calibri" charset="0"/>
                      </a:endParaRPr>
                    </a:p>
                  </a:txBody>
                  <a:tcPr marL="68580" marR="68580" marT="0" marB="0"/>
                </a:tc>
                <a:tc>
                  <a:txBody>
                    <a:bodyPr/>
                    <a:lstStyle/>
                    <a:p>
                      <a:pPr algn="ctr">
                        <a:spcAft>
                          <a:spcPts val="0"/>
                        </a:spcAft>
                      </a:pPr>
                      <a:r>
                        <a:rPr lang="en-GB" sz="1600" dirty="0">
                          <a:effectLst/>
                        </a:rPr>
                        <a:t> 0,41 </a:t>
                      </a:r>
                      <a:endParaRPr lang="en-GB" sz="1600" dirty="0">
                        <a:effectLst/>
                        <a:latin typeface="Times New Roman" charset="0"/>
                        <a:ea typeface="Calibri" charset="0"/>
                      </a:endParaRPr>
                    </a:p>
                  </a:txBody>
                  <a:tcPr marL="68580" marR="68580" marT="0" marB="0"/>
                </a:tc>
                <a:extLst>
                  <a:ext uri="{0D108BD9-81ED-4DB2-BD59-A6C34878D82A}">
                    <a16:rowId xmlns:a16="http://schemas.microsoft.com/office/drawing/2014/main" xmlns="" val="10008"/>
                  </a:ext>
                </a:extLst>
              </a:tr>
            </a:tbl>
          </a:graphicData>
        </a:graphic>
      </p:graphicFrame>
      <p:sp>
        <p:nvSpPr>
          <p:cNvPr id="7" name="Right Arrow 6"/>
          <p:cNvSpPr/>
          <p:nvPr/>
        </p:nvSpPr>
        <p:spPr>
          <a:xfrm>
            <a:off x="2878667" y="3308510"/>
            <a:ext cx="364066" cy="162823"/>
          </a:xfrm>
          <a:prstGeom prst="rightArrow">
            <a:avLst/>
          </a:prstGeom>
          <a:solidFill>
            <a:schemeClr val="accent6">
              <a:lumMod val="75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7"/>
          <p:cNvSpPr/>
          <p:nvPr/>
        </p:nvSpPr>
        <p:spPr>
          <a:xfrm>
            <a:off x="5367867" y="3308510"/>
            <a:ext cx="364066" cy="162823"/>
          </a:xfrm>
          <a:prstGeom prst="rightArrow">
            <a:avLst/>
          </a:prstGeom>
          <a:solidFill>
            <a:schemeClr val="accent6">
              <a:lumMod val="75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p:nvPr/>
        </p:nvPicPr>
        <p:blipFill>
          <a:blip r:embed="rId2" cstate="print">
            <a:extLst>
              <a:ext uri="{28A0092B-C50C-407E-A947-70E740481C1C}">
                <a14:useLocalDpi xmlns:a14="http://schemas.microsoft.com/office/drawing/2010/main" val="0"/>
              </a:ext>
            </a:extLst>
          </a:blip>
          <a:stretch>
            <a:fillRect/>
          </a:stretch>
        </p:blipFill>
        <p:spPr>
          <a:xfrm>
            <a:off x="8492067" y="2209327"/>
            <a:ext cx="3174365" cy="2233930"/>
          </a:xfrm>
          <a:prstGeom prst="rect">
            <a:avLst/>
          </a:prstGeom>
        </p:spPr>
      </p:pic>
      <p:grpSp>
        <p:nvGrpSpPr>
          <p:cNvPr id="10" name="Group 9"/>
          <p:cNvGrpSpPr/>
          <p:nvPr/>
        </p:nvGrpSpPr>
        <p:grpSpPr>
          <a:xfrm>
            <a:off x="249528" y="132211"/>
            <a:ext cx="483079" cy="465827"/>
            <a:chOff x="4399472" y="4382219"/>
            <a:chExt cx="483079" cy="465827"/>
          </a:xfrm>
        </p:grpSpPr>
        <p:sp>
          <p:nvSpPr>
            <p:cNvPr id="11" name="Oval 10"/>
            <p:cNvSpPr/>
            <p:nvPr/>
          </p:nvSpPr>
          <p:spPr>
            <a:xfrm>
              <a:off x="4399472" y="4382219"/>
              <a:ext cx="483079" cy="465827"/>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4490168" y="4430466"/>
              <a:ext cx="301686" cy="369332"/>
            </a:xfrm>
            <a:prstGeom prst="rect">
              <a:avLst/>
            </a:prstGeom>
            <a:noFill/>
          </p:spPr>
          <p:txBody>
            <a:bodyPr wrap="none" rtlCol="0">
              <a:spAutoFit/>
            </a:bodyPr>
            <a:lstStyle/>
            <a:p>
              <a:r>
                <a:rPr lang="en-US" b="1" dirty="0" smtClean="0">
                  <a:solidFill>
                    <a:schemeClr val="bg1"/>
                  </a:solidFill>
                </a:rPr>
                <a:t>1</a:t>
              </a:r>
              <a:endParaRPr lang="en-US" b="1" dirty="0">
                <a:solidFill>
                  <a:schemeClr val="bg1"/>
                </a:solidFill>
              </a:endParaRPr>
            </a:p>
          </p:txBody>
        </p:sp>
      </p:grpSp>
    </p:spTree>
    <p:extLst>
      <p:ext uri="{BB962C8B-B14F-4D97-AF65-F5344CB8AC3E}">
        <p14:creationId xmlns:p14="http://schemas.microsoft.com/office/powerpoint/2010/main" val="26431024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Cost weight calculation should define how to </a:t>
            </a:r>
            <a:r>
              <a:rPr lang="en-US" b="1" dirty="0" smtClean="0"/>
              <a:t>handle:</a:t>
            </a:r>
            <a:endParaRPr lang="en-US" b="1" dirty="0"/>
          </a:p>
        </p:txBody>
      </p:sp>
      <p:sp>
        <p:nvSpPr>
          <p:cNvPr id="3" name="Content Placeholder 2"/>
          <p:cNvSpPr>
            <a:spLocks noGrp="1"/>
          </p:cNvSpPr>
          <p:nvPr>
            <p:ph idx="1"/>
          </p:nvPr>
        </p:nvSpPr>
        <p:spPr>
          <a:xfrm>
            <a:off x="838199" y="1914115"/>
            <a:ext cx="10862733" cy="4706818"/>
          </a:xfrm>
        </p:spPr>
        <p:txBody>
          <a:bodyPr>
            <a:normAutofit/>
          </a:bodyPr>
          <a:lstStyle/>
          <a:p>
            <a:pPr>
              <a:buFont typeface="Arial" charset="0"/>
              <a:buChar char="•"/>
            </a:pPr>
            <a:r>
              <a:rPr lang="en-US" sz="3600" dirty="0"/>
              <a:t>Low and high cost cases</a:t>
            </a:r>
          </a:p>
          <a:p>
            <a:pPr>
              <a:buFont typeface="Arial" charset="0"/>
              <a:buChar char="•"/>
            </a:pPr>
            <a:r>
              <a:rPr lang="en-US" sz="3600" dirty="0"/>
              <a:t>DRGs with small number of cases, e.g. 30 cases in one DRG</a:t>
            </a:r>
          </a:p>
          <a:p>
            <a:pPr>
              <a:buFont typeface="Arial" charset="0"/>
              <a:buChar char="•"/>
            </a:pPr>
            <a:r>
              <a:rPr lang="en-US" sz="3600" dirty="0"/>
              <a:t>DRGs without any case during particular period</a:t>
            </a:r>
          </a:p>
          <a:p>
            <a:pPr>
              <a:buFont typeface="Arial" charset="0"/>
              <a:buChar char="•"/>
            </a:pPr>
            <a:r>
              <a:rPr lang="en-US" sz="3600" dirty="0"/>
              <a:t>Anomalies, e.g. cost weight for complicated DRG is lower than non-complicated</a:t>
            </a:r>
          </a:p>
          <a:p>
            <a:pPr>
              <a:buFont typeface="Arial" charset="0"/>
              <a:buChar char="•"/>
            </a:pPr>
            <a:r>
              <a:rPr lang="en-US" sz="3600" dirty="0"/>
              <a:t>Health policy priorities, e.g. (dis)incentivizing certain clinical practice</a:t>
            </a:r>
          </a:p>
          <a:p>
            <a:endParaRPr lang="en-US" dirty="0"/>
          </a:p>
        </p:txBody>
      </p:sp>
      <p:grpSp>
        <p:nvGrpSpPr>
          <p:cNvPr id="4" name="Group 3"/>
          <p:cNvGrpSpPr/>
          <p:nvPr/>
        </p:nvGrpSpPr>
        <p:grpSpPr>
          <a:xfrm>
            <a:off x="249528" y="132211"/>
            <a:ext cx="483079" cy="465827"/>
            <a:chOff x="4399472" y="4382219"/>
            <a:chExt cx="483079" cy="465827"/>
          </a:xfrm>
        </p:grpSpPr>
        <p:sp>
          <p:nvSpPr>
            <p:cNvPr id="5" name="Oval 4"/>
            <p:cNvSpPr/>
            <p:nvPr/>
          </p:nvSpPr>
          <p:spPr>
            <a:xfrm>
              <a:off x="4399472" y="4382219"/>
              <a:ext cx="483079" cy="465827"/>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4490168" y="4430466"/>
              <a:ext cx="301686" cy="369332"/>
            </a:xfrm>
            <a:prstGeom prst="rect">
              <a:avLst/>
            </a:prstGeom>
            <a:noFill/>
          </p:spPr>
          <p:txBody>
            <a:bodyPr wrap="none" rtlCol="0">
              <a:spAutoFit/>
            </a:bodyPr>
            <a:lstStyle/>
            <a:p>
              <a:r>
                <a:rPr lang="en-US" b="1" dirty="0" smtClean="0">
                  <a:solidFill>
                    <a:schemeClr val="bg1"/>
                  </a:solidFill>
                </a:rPr>
                <a:t>1</a:t>
              </a:r>
              <a:endParaRPr lang="en-US" b="1" dirty="0">
                <a:solidFill>
                  <a:schemeClr val="bg1"/>
                </a:solidFill>
              </a:endParaRPr>
            </a:p>
          </p:txBody>
        </p:sp>
      </p:grpSp>
    </p:spTree>
    <p:extLst>
      <p:ext uri="{BB962C8B-B14F-4D97-AF65-F5344CB8AC3E}">
        <p14:creationId xmlns:p14="http://schemas.microsoft.com/office/powerpoint/2010/main" val="161068284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GB" b="1" dirty="0"/>
              <a:t>DRG base rate</a:t>
            </a:r>
            <a:endParaRPr lang="en-GB" b="1" i="1" dirty="0"/>
          </a:p>
        </p:txBody>
      </p:sp>
      <p:sp>
        <p:nvSpPr>
          <p:cNvPr id="3" name="Content Placeholder 2"/>
          <p:cNvSpPr>
            <a:spLocks noGrp="1"/>
          </p:cNvSpPr>
          <p:nvPr>
            <p:ph idx="1"/>
          </p:nvPr>
        </p:nvSpPr>
        <p:spPr>
          <a:xfrm>
            <a:off x="838199" y="1690688"/>
            <a:ext cx="11031747" cy="4917145"/>
          </a:xfrm>
        </p:spPr>
        <p:txBody>
          <a:bodyPr>
            <a:normAutofit fontScale="85000" lnSpcReduction="20000"/>
          </a:bodyPr>
          <a:lstStyle/>
          <a:p>
            <a:r>
              <a:rPr lang="en-US" sz="3800" dirty="0"/>
              <a:t>DRG base rate </a:t>
            </a:r>
            <a:r>
              <a:rPr lang="en-US" sz="3800" dirty="0" smtClean="0"/>
              <a:t>reflects </a:t>
            </a:r>
            <a:r>
              <a:rPr lang="en-US" sz="3800" dirty="0"/>
              <a:t>the monetary value of average </a:t>
            </a:r>
            <a:r>
              <a:rPr lang="en-US" sz="3800" dirty="0" smtClean="0"/>
              <a:t>case</a:t>
            </a:r>
          </a:p>
          <a:p>
            <a:endParaRPr lang="en-US" dirty="0"/>
          </a:p>
          <a:p>
            <a:pPr marL="0" indent="0" algn="ctr">
              <a:buNone/>
            </a:pPr>
            <a:r>
              <a:rPr lang="en-US" sz="3800" i="1" dirty="0">
                <a:solidFill>
                  <a:schemeClr val="accent6">
                    <a:lumMod val="75000"/>
                  </a:schemeClr>
                </a:solidFill>
              </a:rPr>
              <a:t>DRG base rate = Total budget or expenditures / (Sum of equivalent cases across all DRGs * CMI ) </a:t>
            </a:r>
          </a:p>
          <a:p>
            <a:pPr algn="ctr"/>
            <a:endParaRPr lang="en-US" sz="3800" i="1" dirty="0"/>
          </a:p>
          <a:p>
            <a:pPr algn="ctr"/>
            <a:endParaRPr lang="en-US" sz="3800" i="1" dirty="0"/>
          </a:p>
          <a:p>
            <a:pPr marL="0" indent="0" algn="ctr">
              <a:buNone/>
            </a:pPr>
            <a:r>
              <a:rPr lang="en-US" sz="3800" i="1" dirty="0">
                <a:solidFill>
                  <a:schemeClr val="accent6">
                    <a:lumMod val="75000"/>
                  </a:schemeClr>
                </a:solidFill>
              </a:rPr>
              <a:t>Hospital A budget = Hospital A CMI * DRG base rate * number of cases in Hospital </a:t>
            </a:r>
            <a:r>
              <a:rPr lang="en-US" sz="3800" i="1" dirty="0" smtClean="0">
                <a:solidFill>
                  <a:schemeClr val="accent6">
                    <a:lumMod val="75000"/>
                  </a:schemeClr>
                </a:solidFill>
              </a:rPr>
              <a:t>A</a:t>
            </a:r>
            <a:endParaRPr lang="en-US" sz="3800" i="1" dirty="0">
              <a:solidFill>
                <a:schemeClr val="accent6">
                  <a:lumMod val="75000"/>
                </a:schemeClr>
              </a:solidFill>
            </a:endParaRPr>
          </a:p>
          <a:p>
            <a:pPr algn="ctr"/>
            <a:endParaRPr lang="en-US" sz="3800" i="1" dirty="0"/>
          </a:p>
          <a:p>
            <a:pPr algn="ctr"/>
            <a:endParaRPr lang="en-US" sz="3800" i="1" dirty="0"/>
          </a:p>
          <a:p>
            <a:pPr marL="0" indent="0" algn="ctr">
              <a:buNone/>
            </a:pPr>
            <a:r>
              <a:rPr lang="en-US" sz="3800" i="1" dirty="0">
                <a:solidFill>
                  <a:schemeClr val="accent6">
                    <a:lumMod val="75000"/>
                  </a:schemeClr>
                </a:solidFill>
              </a:rPr>
              <a:t>Tariff of DRG X = DRG X relative cost weight * DRG base rate </a:t>
            </a:r>
          </a:p>
        </p:txBody>
      </p:sp>
      <p:grpSp>
        <p:nvGrpSpPr>
          <p:cNvPr id="4" name="Group 3"/>
          <p:cNvGrpSpPr/>
          <p:nvPr/>
        </p:nvGrpSpPr>
        <p:grpSpPr>
          <a:xfrm>
            <a:off x="322054" y="347872"/>
            <a:ext cx="483079" cy="465827"/>
            <a:chOff x="4399472" y="4382219"/>
            <a:chExt cx="483079" cy="465827"/>
          </a:xfrm>
        </p:grpSpPr>
        <p:sp>
          <p:nvSpPr>
            <p:cNvPr id="5" name="Oval 4"/>
            <p:cNvSpPr/>
            <p:nvPr/>
          </p:nvSpPr>
          <p:spPr>
            <a:xfrm>
              <a:off x="4399472" y="4382219"/>
              <a:ext cx="483079" cy="465827"/>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4490168" y="4430466"/>
              <a:ext cx="301686" cy="369332"/>
            </a:xfrm>
            <a:prstGeom prst="rect">
              <a:avLst/>
            </a:prstGeom>
            <a:noFill/>
          </p:spPr>
          <p:txBody>
            <a:bodyPr wrap="none" rtlCol="0">
              <a:spAutoFit/>
            </a:bodyPr>
            <a:lstStyle/>
            <a:p>
              <a:r>
                <a:rPr lang="en-US" b="1" dirty="0" smtClean="0">
                  <a:solidFill>
                    <a:schemeClr val="bg1"/>
                  </a:solidFill>
                </a:rPr>
                <a:t>2</a:t>
              </a:r>
              <a:endParaRPr lang="en-US" b="1" dirty="0">
                <a:solidFill>
                  <a:schemeClr val="bg1"/>
                </a:solidFill>
              </a:endParaRPr>
            </a:p>
          </p:txBody>
        </p:sp>
      </p:grpSp>
    </p:spTree>
    <p:extLst>
      <p:ext uri="{BB962C8B-B14F-4D97-AF65-F5344CB8AC3E}">
        <p14:creationId xmlns:p14="http://schemas.microsoft.com/office/powerpoint/2010/main" val="1977256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0397" y="144049"/>
            <a:ext cx="10515600" cy="1325563"/>
          </a:xfrm>
        </p:spPr>
        <p:txBody>
          <a:bodyPr/>
          <a:lstStyle/>
          <a:p>
            <a:r>
              <a:rPr lang="en-GB" b="1" dirty="0" smtClean="0"/>
              <a:t>Data </a:t>
            </a:r>
            <a:r>
              <a:rPr lang="en-GB" b="1" dirty="0"/>
              <a:t>preparation process</a:t>
            </a:r>
            <a:endParaRPr lang="fi-FI" b="1" dirty="0"/>
          </a:p>
        </p:txBody>
      </p:sp>
      <p:sp>
        <p:nvSpPr>
          <p:cNvPr id="3" name="Content Placeholder 2"/>
          <p:cNvSpPr>
            <a:spLocks noGrp="1"/>
          </p:cNvSpPr>
          <p:nvPr>
            <p:ph idx="1"/>
          </p:nvPr>
        </p:nvSpPr>
        <p:spPr>
          <a:xfrm>
            <a:off x="510397" y="1454689"/>
            <a:ext cx="10515600" cy="4351338"/>
          </a:xfrm>
        </p:spPr>
        <p:txBody>
          <a:bodyPr>
            <a:noAutofit/>
          </a:bodyPr>
          <a:lstStyle/>
          <a:p>
            <a:r>
              <a:rPr lang="en-US" dirty="0" smtClean="0"/>
              <a:t>Data was checked prepared according to the </a:t>
            </a:r>
            <a:r>
              <a:rPr lang="en-US" dirty="0"/>
              <a:t>data fields required for </a:t>
            </a:r>
            <a:r>
              <a:rPr lang="en-US" dirty="0" smtClean="0"/>
              <a:t>grouping</a:t>
            </a:r>
          </a:p>
          <a:p>
            <a:endParaRPr lang="en-US" dirty="0" smtClean="0"/>
          </a:p>
          <a:p>
            <a:endParaRPr lang="en-US" dirty="0"/>
          </a:p>
          <a:p>
            <a:endParaRPr lang="en-US" dirty="0" smtClean="0"/>
          </a:p>
          <a:p>
            <a:r>
              <a:rPr lang="en-US" dirty="0" smtClean="0"/>
              <a:t>In addition </a:t>
            </a:r>
          </a:p>
          <a:p>
            <a:pPr lvl="1"/>
            <a:r>
              <a:rPr lang="en-US" dirty="0"/>
              <a:t>NCSP codes were mapped with NCSP codes used in Estonian and Finnish </a:t>
            </a:r>
            <a:r>
              <a:rPr lang="en-US" dirty="0" smtClean="0"/>
              <a:t>version</a:t>
            </a:r>
          </a:p>
          <a:p>
            <a:pPr lvl="1"/>
            <a:r>
              <a:rPr lang="en-US" dirty="0" smtClean="0"/>
              <a:t>The </a:t>
            </a:r>
            <a:r>
              <a:rPr lang="en-US" dirty="0"/>
              <a:t>birthweight information in grams was replaced by respective diagnoses codes of Estonian and Finnish ICD-10 </a:t>
            </a:r>
            <a:r>
              <a:rPr lang="en-US" dirty="0" smtClean="0"/>
              <a:t>classification </a:t>
            </a:r>
            <a:endParaRPr lang="fi-FI" dirty="0"/>
          </a:p>
          <a:p>
            <a:pPr lvl="1"/>
            <a:r>
              <a:rPr lang="en-US" dirty="0"/>
              <a:t>LOS was recalculated in accordance to the grouper </a:t>
            </a:r>
            <a:r>
              <a:rPr lang="en-US" dirty="0" smtClean="0"/>
              <a:t>needs</a:t>
            </a:r>
            <a:endParaRPr lang="fi-FI" dirty="0"/>
          </a:p>
        </p:txBody>
      </p:sp>
      <p:graphicFrame>
        <p:nvGraphicFramePr>
          <p:cNvPr id="4" name="Table 3"/>
          <p:cNvGraphicFramePr>
            <a:graphicFrameLocks noGrp="1"/>
          </p:cNvGraphicFramePr>
          <p:nvPr>
            <p:extLst>
              <p:ext uri="{D42A27DB-BD31-4B8C-83A1-F6EECF244321}">
                <p14:modId xmlns:p14="http://schemas.microsoft.com/office/powerpoint/2010/main" val="2842673903"/>
              </p:ext>
            </p:extLst>
          </p:nvPr>
        </p:nvGraphicFramePr>
        <p:xfrm>
          <a:off x="1876725" y="2294537"/>
          <a:ext cx="8128000" cy="370840"/>
        </p:xfrm>
        <a:graphic>
          <a:graphicData uri="http://schemas.openxmlformats.org/drawingml/2006/table">
            <a:tbl>
              <a:tblPr firstRow="1" bandRow="1">
                <a:tableStyleId>{2D5ABB26-0587-4C30-8999-92F81FD0307C}</a:tableStyleId>
              </a:tblPr>
              <a:tblGrid>
                <a:gridCol w="4064000">
                  <a:extLst>
                    <a:ext uri="{9D8B030D-6E8A-4147-A177-3AD203B41FA5}">
                      <a16:colId xmlns:a16="http://schemas.microsoft.com/office/drawing/2014/main" xmlns="" val="2673333574"/>
                    </a:ext>
                  </a:extLst>
                </a:gridCol>
                <a:gridCol w="4064000">
                  <a:extLst>
                    <a:ext uri="{9D8B030D-6E8A-4147-A177-3AD203B41FA5}">
                      <a16:colId xmlns:a16="http://schemas.microsoft.com/office/drawing/2014/main" xmlns="" val="3987544380"/>
                    </a:ext>
                  </a:extLst>
                </a:gridCol>
              </a:tblGrid>
              <a:tr h="370840">
                <a:tc>
                  <a:txBody>
                    <a:bodyPr/>
                    <a:lstStyle/>
                    <a:p>
                      <a:endParaRPr lang="fi-FI" dirty="0"/>
                    </a:p>
                  </a:txBody>
                  <a:tcPr/>
                </a:tc>
                <a:tc>
                  <a:txBody>
                    <a:bodyPr/>
                    <a:lstStyle/>
                    <a:p>
                      <a:endParaRPr lang="fi-FI" dirty="0"/>
                    </a:p>
                  </a:txBody>
                  <a:tcPr/>
                </a:tc>
                <a:extLst>
                  <a:ext uri="{0D108BD9-81ED-4DB2-BD59-A6C34878D82A}">
                    <a16:rowId xmlns:a16="http://schemas.microsoft.com/office/drawing/2014/main" xmlns="" val="2450463816"/>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260965645"/>
              </p:ext>
            </p:extLst>
          </p:nvPr>
        </p:nvGraphicFramePr>
        <p:xfrm>
          <a:off x="2084959" y="2319718"/>
          <a:ext cx="6301116" cy="1310640"/>
        </p:xfrm>
        <a:graphic>
          <a:graphicData uri="http://schemas.openxmlformats.org/drawingml/2006/table">
            <a:tbl>
              <a:tblPr firstRow="1" bandRow="1">
                <a:tableStyleId>{F2DE63D5-997A-4646-A377-4702673A728D}</a:tableStyleId>
              </a:tblPr>
              <a:tblGrid>
                <a:gridCol w="3150558">
                  <a:extLst>
                    <a:ext uri="{9D8B030D-6E8A-4147-A177-3AD203B41FA5}">
                      <a16:colId xmlns:a16="http://schemas.microsoft.com/office/drawing/2014/main" xmlns="" val="3402831228"/>
                    </a:ext>
                  </a:extLst>
                </a:gridCol>
                <a:gridCol w="3150558">
                  <a:extLst>
                    <a:ext uri="{9D8B030D-6E8A-4147-A177-3AD203B41FA5}">
                      <a16:colId xmlns:a16="http://schemas.microsoft.com/office/drawing/2014/main" xmlns="" val="2797460857"/>
                    </a:ext>
                  </a:extLst>
                </a:gridCol>
              </a:tblGrid>
              <a:tr h="1203426">
                <a:tc>
                  <a:txBody>
                    <a:bodyPr/>
                    <a:lstStyle/>
                    <a:p>
                      <a:pPr marL="742950" lvl="1" indent="-285750">
                        <a:buFont typeface="Arial" panose="020B0604020202020204" pitchFamily="34" charset="0"/>
                        <a:buChar char="•"/>
                      </a:pPr>
                      <a:r>
                        <a:rPr lang="en-US" sz="2000" dirty="0" smtClean="0"/>
                        <a:t>Main diagnosis</a:t>
                      </a:r>
                    </a:p>
                    <a:p>
                      <a:pPr marL="742950" lvl="1" indent="-285750">
                        <a:buFont typeface="Arial" panose="020B0604020202020204" pitchFamily="34" charset="0"/>
                        <a:buChar char="•"/>
                      </a:pPr>
                      <a:r>
                        <a:rPr lang="en-US" sz="2000" dirty="0" smtClean="0"/>
                        <a:t>Secondary diagnoses</a:t>
                      </a:r>
                    </a:p>
                    <a:p>
                      <a:pPr marL="742950" lvl="1" indent="-285750">
                        <a:buFont typeface="Arial" panose="020B0604020202020204" pitchFamily="34" charset="0"/>
                        <a:buChar char="•"/>
                      </a:pPr>
                      <a:r>
                        <a:rPr lang="en-US" sz="2000" dirty="0" smtClean="0"/>
                        <a:t>Procedure codes</a:t>
                      </a:r>
                    </a:p>
                    <a:p>
                      <a:pPr marL="742950" lvl="1" indent="-285750">
                        <a:buFont typeface="Arial" panose="020B0604020202020204" pitchFamily="34" charset="0"/>
                        <a:buChar char="•"/>
                      </a:pPr>
                      <a:r>
                        <a:rPr lang="en-US" sz="2000" dirty="0" smtClean="0"/>
                        <a:t>Gender</a:t>
                      </a:r>
                      <a:endParaRPr lang="fi-FI" sz="2000" dirty="0"/>
                    </a:p>
                  </a:txBody>
                  <a:tcPr/>
                </a:tc>
                <a:tc>
                  <a:txBody>
                    <a:bodyPr/>
                    <a:lstStyle/>
                    <a:p>
                      <a:pPr marL="742950" lvl="1" indent="-285750">
                        <a:buFont typeface="Arial" panose="020B0604020202020204" pitchFamily="34" charset="0"/>
                        <a:buChar char="•"/>
                      </a:pPr>
                      <a:r>
                        <a:rPr lang="en-US" sz="2000" dirty="0" smtClean="0"/>
                        <a:t>Age</a:t>
                      </a:r>
                    </a:p>
                    <a:p>
                      <a:pPr marL="742950" lvl="1" indent="-285750">
                        <a:buFont typeface="Arial" panose="020B0604020202020204" pitchFamily="34" charset="0"/>
                        <a:buChar char="•"/>
                      </a:pPr>
                      <a:r>
                        <a:rPr lang="en-US" sz="2000" dirty="0" smtClean="0"/>
                        <a:t>Discharge</a:t>
                      </a:r>
                    </a:p>
                    <a:p>
                      <a:pPr marL="742950" lvl="1" indent="-285750">
                        <a:buFont typeface="Arial" panose="020B0604020202020204" pitchFamily="34" charset="0"/>
                        <a:buChar char="•"/>
                      </a:pPr>
                      <a:r>
                        <a:rPr lang="en-US" sz="2000" dirty="0" smtClean="0"/>
                        <a:t>Length of stay</a:t>
                      </a:r>
                    </a:p>
                    <a:p>
                      <a:pPr marL="742950" lvl="1" indent="-285750">
                        <a:buFont typeface="Arial" panose="020B0604020202020204" pitchFamily="34" charset="0"/>
                        <a:buChar char="•"/>
                      </a:pPr>
                      <a:r>
                        <a:rPr lang="en-US" sz="2000" dirty="0" smtClean="0"/>
                        <a:t>Birth weight</a:t>
                      </a:r>
                      <a:endParaRPr lang="fi-FI" sz="2000" dirty="0"/>
                    </a:p>
                  </a:txBody>
                  <a:tcPr/>
                </a:tc>
                <a:extLst>
                  <a:ext uri="{0D108BD9-81ED-4DB2-BD59-A6C34878D82A}">
                    <a16:rowId xmlns:a16="http://schemas.microsoft.com/office/drawing/2014/main" xmlns="" val="520913984"/>
                  </a:ext>
                </a:extLst>
              </a:tr>
            </a:tbl>
          </a:graphicData>
        </a:graphic>
      </p:graphicFrame>
    </p:spTree>
    <p:extLst>
      <p:ext uri="{BB962C8B-B14F-4D97-AF65-F5344CB8AC3E}">
        <p14:creationId xmlns:p14="http://schemas.microsoft.com/office/powerpoint/2010/main" val="383245652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t>Example: </a:t>
            </a:r>
            <a:r>
              <a:rPr lang="en-GB" b="1" u="sng" dirty="0"/>
              <a:t>DRG </a:t>
            </a:r>
            <a:r>
              <a:rPr lang="en-GB" b="1" u="sng" dirty="0" smtClean="0"/>
              <a:t>tariffs</a:t>
            </a:r>
            <a:endParaRPr lang="en-US" dirty="0"/>
          </a:p>
        </p:txBody>
      </p:sp>
      <p:sp>
        <p:nvSpPr>
          <p:cNvPr id="3" name="Content Placeholder 2"/>
          <p:cNvSpPr>
            <a:spLocks noGrp="1"/>
          </p:cNvSpPr>
          <p:nvPr>
            <p:ph idx="1"/>
          </p:nvPr>
        </p:nvSpPr>
        <p:spPr>
          <a:xfrm>
            <a:off x="838199" y="1690688"/>
            <a:ext cx="10811933" cy="4486275"/>
          </a:xfrm>
        </p:spPr>
        <p:txBody>
          <a:bodyPr>
            <a:normAutofit fontScale="92500" lnSpcReduction="20000"/>
          </a:bodyPr>
          <a:lstStyle/>
          <a:p>
            <a:r>
              <a:rPr lang="en-GB" sz="3200" dirty="0" smtClean="0"/>
              <a:t>A </a:t>
            </a:r>
            <a:r>
              <a:rPr lang="en-GB" sz="3200" dirty="0"/>
              <a:t>DRG with a relative cost weight of </a:t>
            </a:r>
            <a:r>
              <a:rPr lang="en-GB" sz="3200" dirty="0" smtClean="0"/>
              <a:t>1,0 </a:t>
            </a:r>
            <a:r>
              <a:rPr lang="en-GB" sz="3200" dirty="0"/>
              <a:t>reflects the average case which monetary value (</a:t>
            </a:r>
            <a:r>
              <a:rPr lang="en-GB" sz="3200" u="sng" dirty="0"/>
              <a:t>base rate</a:t>
            </a:r>
            <a:r>
              <a:rPr lang="en-GB" sz="3200" dirty="0"/>
              <a:t>) is </a:t>
            </a:r>
            <a:r>
              <a:rPr lang="en-GB" sz="3200" u="sng" dirty="0"/>
              <a:t>1 </a:t>
            </a:r>
            <a:r>
              <a:rPr lang="en-GB" sz="3200" u="sng" dirty="0" smtClean="0"/>
              <a:t>105,27 </a:t>
            </a:r>
            <a:r>
              <a:rPr lang="en-GB" sz="3200" u="sng" dirty="0" err="1" smtClean="0"/>
              <a:t>lari</a:t>
            </a:r>
            <a:endParaRPr lang="en-GB" sz="3200" u="sng" dirty="0"/>
          </a:p>
          <a:p>
            <a:endParaRPr lang="en-GB" sz="3200" dirty="0"/>
          </a:p>
          <a:p>
            <a:r>
              <a:rPr lang="en-GB" sz="3200" dirty="0"/>
              <a:t>DRG 373 (Vaginal delivery w/o complicating diagnoses) </a:t>
            </a:r>
            <a:r>
              <a:rPr lang="en-GB" sz="3200" dirty="0" smtClean="0"/>
              <a:t>cost </a:t>
            </a:r>
            <a:r>
              <a:rPr lang="en-GB" sz="3200" dirty="0"/>
              <a:t>weight </a:t>
            </a:r>
            <a:r>
              <a:rPr lang="en-GB" sz="3200" dirty="0" smtClean="0"/>
              <a:t>is 0,45 -&gt;  </a:t>
            </a:r>
            <a:r>
              <a:rPr lang="en-GB" sz="3200" dirty="0"/>
              <a:t>tariff for that DRG is 0,453*1105,27=501 </a:t>
            </a:r>
            <a:r>
              <a:rPr lang="en-GB" sz="3200" dirty="0" err="1" smtClean="0"/>
              <a:t>lari</a:t>
            </a:r>
            <a:endParaRPr lang="en-GB" sz="3200" dirty="0"/>
          </a:p>
          <a:p>
            <a:r>
              <a:rPr lang="en-GB" sz="3200" dirty="0"/>
              <a:t> </a:t>
            </a:r>
          </a:p>
          <a:p>
            <a:r>
              <a:rPr lang="en-GB" sz="3200" dirty="0"/>
              <a:t>DRG 87 (Pulmonary </a:t>
            </a:r>
            <a:r>
              <a:rPr lang="en-GB" sz="3200" dirty="0" err="1"/>
              <a:t>edema</a:t>
            </a:r>
            <a:r>
              <a:rPr lang="en-GB" sz="3200" dirty="0"/>
              <a:t> &amp; respiratory failure) </a:t>
            </a:r>
            <a:r>
              <a:rPr lang="en-GB" sz="3200" dirty="0" smtClean="0"/>
              <a:t>cost </a:t>
            </a:r>
            <a:r>
              <a:rPr lang="en-GB" sz="3200" dirty="0"/>
              <a:t>weight </a:t>
            </a:r>
            <a:r>
              <a:rPr lang="en-GB" sz="3200" dirty="0" smtClean="0"/>
              <a:t>is 2,32 -&gt; tariff </a:t>
            </a:r>
            <a:r>
              <a:rPr lang="en-GB" sz="3200" dirty="0"/>
              <a:t>for that DRG is 2,317*1105,27=2561 </a:t>
            </a:r>
            <a:r>
              <a:rPr lang="en-GB" sz="3200" dirty="0" err="1" smtClean="0"/>
              <a:t>lari</a:t>
            </a:r>
            <a:endParaRPr lang="en-US" sz="3200" dirty="0"/>
          </a:p>
          <a:p>
            <a:endParaRPr lang="en-US" sz="3200" dirty="0" smtClean="0"/>
          </a:p>
          <a:p>
            <a:r>
              <a:rPr lang="en-US" sz="3200" dirty="0" smtClean="0"/>
              <a:t>DRG’s and cost </a:t>
            </a:r>
            <a:r>
              <a:rPr lang="en-US" sz="3200" dirty="0" err="1" smtClean="0"/>
              <a:t>weighst</a:t>
            </a:r>
            <a:r>
              <a:rPr lang="en-US" sz="3200" dirty="0" smtClean="0"/>
              <a:t>: “</a:t>
            </a:r>
            <a:r>
              <a:rPr lang="en-US" sz="3200" dirty="0" err="1" smtClean="0"/>
              <a:t>GEO_DRG_summary_tables_report.xls</a:t>
            </a:r>
            <a:r>
              <a:rPr lang="en-US" sz="3200" dirty="0"/>
              <a:t>” sheet “</a:t>
            </a:r>
            <a:r>
              <a:rPr lang="en-US" sz="3200" dirty="0" err="1"/>
              <a:t>GEO_DRG_cost_weights</a:t>
            </a:r>
            <a:r>
              <a:rPr lang="en-US" sz="3200" dirty="0"/>
              <a:t>”</a:t>
            </a:r>
            <a:r>
              <a:rPr lang="en-GB" sz="3200" dirty="0"/>
              <a:t> </a:t>
            </a:r>
            <a:endParaRPr lang="en-US" sz="3200" dirty="0"/>
          </a:p>
        </p:txBody>
      </p:sp>
      <p:grpSp>
        <p:nvGrpSpPr>
          <p:cNvPr id="4" name="Group 3"/>
          <p:cNvGrpSpPr/>
          <p:nvPr/>
        </p:nvGrpSpPr>
        <p:grpSpPr>
          <a:xfrm>
            <a:off x="300328" y="316182"/>
            <a:ext cx="483079" cy="465827"/>
            <a:chOff x="4399472" y="4382219"/>
            <a:chExt cx="483079" cy="465827"/>
          </a:xfrm>
        </p:grpSpPr>
        <p:sp>
          <p:nvSpPr>
            <p:cNvPr id="5" name="Oval 4"/>
            <p:cNvSpPr/>
            <p:nvPr/>
          </p:nvSpPr>
          <p:spPr>
            <a:xfrm>
              <a:off x="4399472" y="4382219"/>
              <a:ext cx="483079" cy="465827"/>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4490168" y="4430466"/>
              <a:ext cx="301686" cy="369332"/>
            </a:xfrm>
            <a:prstGeom prst="rect">
              <a:avLst/>
            </a:prstGeom>
            <a:noFill/>
          </p:spPr>
          <p:txBody>
            <a:bodyPr wrap="none" rtlCol="0">
              <a:spAutoFit/>
            </a:bodyPr>
            <a:lstStyle/>
            <a:p>
              <a:r>
                <a:rPr lang="en-US" b="1" dirty="0" smtClean="0">
                  <a:solidFill>
                    <a:schemeClr val="bg1"/>
                  </a:solidFill>
                </a:rPr>
                <a:t>2</a:t>
              </a:r>
              <a:endParaRPr lang="en-US" b="1" dirty="0">
                <a:solidFill>
                  <a:schemeClr val="bg1"/>
                </a:solidFill>
              </a:endParaRPr>
            </a:p>
          </p:txBody>
        </p:sp>
      </p:grpSp>
    </p:spTree>
    <p:extLst>
      <p:ext uri="{BB962C8B-B14F-4D97-AF65-F5344CB8AC3E}">
        <p14:creationId xmlns:p14="http://schemas.microsoft.com/office/powerpoint/2010/main" val="53970463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2448" y="258523"/>
            <a:ext cx="10515600" cy="1325563"/>
          </a:xfrm>
        </p:spPr>
        <p:txBody>
          <a:bodyPr>
            <a:normAutofit fontScale="90000"/>
          </a:bodyPr>
          <a:lstStyle/>
          <a:p>
            <a:r>
              <a:rPr lang="en-GB" b="1" dirty="0"/>
              <a:t>Budget simulation by using same DRG base rate value across hospitals (top </a:t>
            </a:r>
            <a:r>
              <a:rPr lang="en-GB" b="1"/>
              <a:t>10 </a:t>
            </a:r>
            <a:r>
              <a:rPr lang="en-GB" b="1" smtClean="0"/>
              <a:t>by budget</a:t>
            </a:r>
            <a:r>
              <a:rPr lang="en-GB" b="1" dirty="0"/>
              <a:t>)</a:t>
            </a:r>
            <a:r>
              <a:rPr lang="en-GB" dirty="0"/>
              <a:t/>
            </a:r>
            <a:br>
              <a:rPr lang="en-GB" dirty="0"/>
            </a:b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6156911"/>
              </p:ext>
            </p:extLst>
          </p:nvPr>
        </p:nvGraphicFramePr>
        <p:xfrm>
          <a:off x="155274" y="1242204"/>
          <a:ext cx="11869947" cy="5478430"/>
        </p:xfrm>
        <a:graphic>
          <a:graphicData uri="http://schemas.openxmlformats.org/drawingml/2006/table">
            <a:tbl>
              <a:tblPr firstRow="1" firstCol="1" bandRow="1">
                <a:tableStyleId>{5940675A-B579-460E-94D1-54222C63F5DA}</a:tableStyleId>
              </a:tblPr>
              <a:tblGrid>
                <a:gridCol w="5728437">
                  <a:extLst>
                    <a:ext uri="{9D8B030D-6E8A-4147-A177-3AD203B41FA5}">
                      <a16:colId xmlns:a16="http://schemas.microsoft.com/office/drawing/2014/main" xmlns="" val="20000"/>
                    </a:ext>
                  </a:extLst>
                </a:gridCol>
                <a:gridCol w="1711647">
                  <a:extLst>
                    <a:ext uri="{9D8B030D-6E8A-4147-A177-3AD203B41FA5}">
                      <a16:colId xmlns:a16="http://schemas.microsoft.com/office/drawing/2014/main" xmlns="" val="20001"/>
                    </a:ext>
                  </a:extLst>
                </a:gridCol>
                <a:gridCol w="1588199">
                  <a:extLst>
                    <a:ext uri="{9D8B030D-6E8A-4147-A177-3AD203B41FA5}">
                      <a16:colId xmlns:a16="http://schemas.microsoft.com/office/drawing/2014/main" xmlns="" val="20002"/>
                    </a:ext>
                  </a:extLst>
                </a:gridCol>
                <a:gridCol w="1654670">
                  <a:extLst>
                    <a:ext uri="{9D8B030D-6E8A-4147-A177-3AD203B41FA5}">
                      <a16:colId xmlns:a16="http://schemas.microsoft.com/office/drawing/2014/main" xmlns="" val="20003"/>
                    </a:ext>
                  </a:extLst>
                </a:gridCol>
                <a:gridCol w="1186994">
                  <a:extLst>
                    <a:ext uri="{9D8B030D-6E8A-4147-A177-3AD203B41FA5}">
                      <a16:colId xmlns:a16="http://schemas.microsoft.com/office/drawing/2014/main" xmlns="" val="20004"/>
                    </a:ext>
                  </a:extLst>
                </a:gridCol>
              </a:tblGrid>
              <a:tr h="797352">
                <a:tc>
                  <a:txBody>
                    <a:bodyPr/>
                    <a:lstStyle/>
                    <a:p>
                      <a:pPr>
                        <a:spcAft>
                          <a:spcPts val="0"/>
                        </a:spcAft>
                      </a:pPr>
                      <a:r>
                        <a:rPr lang="en-GB" sz="1600" b="1" dirty="0">
                          <a:effectLst/>
                        </a:rPr>
                        <a:t>Hospital</a:t>
                      </a:r>
                      <a:endParaRPr lang="en-GB" sz="1600" b="1" dirty="0">
                        <a:effectLst/>
                        <a:latin typeface="Times New Roman" charset="0"/>
                        <a:ea typeface="Calibri" charset="0"/>
                      </a:endParaRPr>
                    </a:p>
                  </a:txBody>
                  <a:tcPr marL="65314" marR="65314" marT="0" marB="0"/>
                </a:tc>
                <a:tc>
                  <a:txBody>
                    <a:bodyPr/>
                    <a:lstStyle/>
                    <a:p>
                      <a:pPr algn="r">
                        <a:spcAft>
                          <a:spcPts val="0"/>
                        </a:spcAft>
                      </a:pPr>
                      <a:r>
                        <a:rPr lang="en-GB" sz="1600" b="1">
                          <a:effectLst/>
                        </a:rPr>
                        <a:t>Simulated payed amount </a:t>
                      </a:r>
                      <a:endParaRPr lang="en-GB" sz="1600" b="1">
                        <a:effectLst/>
                        <a:latin typeface="Times New Roman" charset="0"/>
                        <a:ea typeface="Calibri" charset="0"/>
                      </a:endParaRPr>
                    </a:p>
                  </a:txBody>
                  <a:tcPr marL="65314" marR="65314" marT="0" marB="0"/>
                </a:tc>
                <a:tc>
                  <a:txBody>
                    <a:bodyPr/>
                    <a:lstStyle/>
                    <a:p>
                      <a:pPr algn="r">
                        <a:spcAft>
                          <a:spcPts val="0"/>
                        </a:spcAft>
                      </a:pPr>
                      <a:r>
                        <a:rPr lang="en-GB" sz="1600" b="1">
                          <a:effectLst/>
                        </a:rPr>
                        <a:t> Actual payed amount </a:t>
                      </a:r>
                      <a:endParaRPr lang="en-GB" sz="1600" b="1">
                        <a:effectLst/>
                        <a:latin typeface="Times New Roman" charset="0"/>
                        <a:ea typeface="Calibri" charset="0"/>
                      </a:endParaRPr>
                    </a:p>
                  </a:txBody>
                  <a:tcPr marL="65314" marR="65314" marT="0" marB="0"/>
                </a:tc>
                <a:tc>
                  <a:txBody>
                    <a:bodyPr/>
                    <a:lstStyle/>
                    <a:p>
                      <a:pPr>
                        <a:spcAft>
                          <a:spcPts val="0"/>
                        </a:spcAft>
                      </a:pPr>
                      <a:r>
                        <a:rPr lang="en-GB" sz="1600" b="1" dirty="0">
                          <a:effectLst/>
                        </a:rPr>
                        <a:t>Difference (Simulated - Actual)</a:t>
                      </a:r>
                      <a:endParaRPr lang="en-GB" sz="1600" b="1" dirty="0">
                        <a:effectLst/>
                        <a:latin typeface="Times New Roman" charset="0"/>
                        <a:ea typeface="Calibri" charset="0"/>
                      </a:endParaRPr>
                    </a:p>
                  </a:txBody>
                  <a:tcPr marL="65314" marR="65314" marT="0" marB="0"/>
                </a:tc>
                <a:tc>
                  <a:txBody>
                    <a:bodyPr/>
                    <a:lstStyle/>
                    <a:p>
                      <a:pPr>
                        <a:spcAft>
                          <a:spcPts val="0"/>
                        </a:spcAft>
                      </a:pPr>
                      <a:r>
                        <a:rPr lang="en-GB" sz="1600" b="1" dirty="0">
                          <a:effectLst/>
                        </a:rPr>
                        <a:t>Difference (%)</a:t>
                      </a:r>
                      <a:endParaRPr lang="en-GB" sz="1600" b="1" dirty="0">
                        <a:effectLst/>
                        <a:latin typeface="Times New Roman" charset="0"/>
                        <a:ea typeface="Calibri" charset="0"/>
                      </a:endParaRPr>
                    </a:p>
                  </a:txBody>
                  <a:tcPr marL="65314" marR="65314" marT="0" marB="0"/>
                </a:tc>
                <a:extLst>
                  <a:ext uri="{0D108BD9-81ED-4DB2-BD59-A6C34878D82A}">
                    <a16:rowId xmlns:a16="http://schemas.microsoft.com/office/drawing/2014/main" xmlns="" val="10000"/>
                  </a:ext>
                </a:extLst>
              </a:tr>
              <a:tr h="482218">
                <a:tc>
                  <a:txBody>
                    <a:bodyPr/>
                    <a:lstStyle/>
                    <a:p>
                      <a:pPr>
                        <a:spcAft>
                          <a:spcPts val="0"/>
                        </a:spcAft>
                      </a:pPr>
                      <a:r>
                        <a:rPr lang="en-GB" sz="1600">
                          <a:effectLst/>
                        </a:rPr>
                        <a:t>შპს მაღალი სამედიცინო ტექნოლოგიების ცენტრი, საუნივერსიტეტო კლინიკა</a:t>
                      </a:r>
                      <a:endParaRPr lang="en-GB" sz="1600">
                        <a:effectLst/>
                        <a:latin typeface="Times New Roman" charset="0"/>
                        <a:ea typeface="Calibri" charset="0"/>
                      </a:endParaRPr>
                    </a:p>
                  </a:txBody>
                  <a:tcPr marL="65314" marR="65314" marT="0" marB="0"/>
                </a:tc>
                <a:tc>
                  <a:txBody>
                    <a:bodyPr/>
                    <a:lstStyle/>
                    <a:p>
                      <a:pPr algn="r">
                        <a:spcAft>
                          <a:spcPts val="0"/>
                        </a:spcAft>
                      </a:pPr>
                      <a:r>
                        <a:rPr lang="en-GB" sz="1600">
                          <a:effectLst/>
                        </a:rPr>
                        <a:t> 5 081 368 </a:t>
                      </a:r>
                      <a:endParaRPr lang="en-GB" sz="1600">
                        <a:effectLst/>
                        <a:latin typeface="Times New Roman" charset="0"/>
                        <a:ea typeface="Calibri" charset="0"/>
                      </a:endParaRPr>
                    </a:p>
                  </a:txBody>
                  <a:tcPr marL="65314" marR="65314" marT="0" marB="0"/>
                </a:tc>
                <a:tc>
                  <a:txBody>
                    <a:bodyPr/>
                    <a:lstStyle/>
                    <a:p>
                      <a:pPr algn="r">
                        <a:spcAft>
                          <a:spcPts val="0"/>
                        </a:spcAft>
                      </a:pPr>
                      <a:r>
                        <a:rPr lang="en-GB" sz="1600">
                          <a:effectLst/>
                        </a:rPr>
                        <a:t>6 142 727 </a:t>
                      </a:r>
                      <a:endParaRPr lang="en-GB" sz="1600">
                        <a:effectLst/>
                        <a:latin typeface="Times New Roman" charset="0"/>
                        <a:ea typeface="Calibri" charset="0"/>
                      </a:endParaRPr>
                    </a:p>
                  </a:txBody>
                  <a:tcPr marL="65314" marR="65314" marT="0" marB="0"/>
                </a:tc>
                <a:tc>
                  <a:txBody>
                    <a:bodyPr/>
                    <a:lstStyle/>
                    <a:p>
                      <a:pPr algn="r">
                        <a:spcAft>
                          <a:spcPts val="0"/>
                        </a:spcAft>
                      </a:pPr>
                      <a:r>
                        <a:rPr lang="en-GB" sz="1600">
                          <a:effectLst/>
                        </a:rPr>
                        <a:t>-1 061 358 </a:t>
                      </a:r>
                      <a:endParaRPr lang="en-GB" sz="1600">
                        <a:effectLst/>
                        <a:latin typeface="Times New Roman" charset="0"/>
                        <a:ea typeface="Calibri" charset="0"/>
                      </a:endParaRPr>
                    </a:p>
                  </a:txBody>
                  <a:tcPr marL="65314" marR="65314" marT="0" marB="0"/>
                </a:tc>
                <a:tc>
                  <a:txBody>
                    <a:bodyPr/>
                    <a:lstStyle/>
                    <a:p>
                      <a:pPr algn="r">
                        <a:spcAft>
                          <a:spcPts val="0"/>
                        </a:spcAft>
                      </a:pPr>
                      <a:r>
                        <a:rPr lang="en-GB" sz="1600">
                          <a:effectLst/>
                        </a:rPr>
                        <a:t>-17%</a:t>
                      </a:r>
                      <a:endParaRPr lang="en-GB" sz="1600">
                        <a:effectLst/>
                        <a:latin typeface="Times New Roman" charset="0"/>
                        <a:ea typeface="Calibri" charset="0"/>
                      </a:endParaRPr>
                    </a:p>
                  </a:txBody>
                  <a:tcPr marL="65314" marR="65314" marT="0" marB="0"/>
                </a:tc>
                <a:extLst>
                  <a:ext uri="{0D108BD9-81ED-4DB2-BD59-A6C34878D82A}">
                    <a16:rowId xmlns:a16="http://schemas.microsoft.com/office/drawing/2014/main" xmlns="" val="10001"/>
                  </a:ext>
                </a:extLst>
              </a:tr>
              <a:tr h="267899">
                <a:tc>
                  <a:txBody>
                    <a:bodyPr/>
                    <a:lstStyle/>
                    <a:p>
                      <a:pPr>
                        <a:spcAft>
                          <a:spcPts val="0"/>
                        </a:spcAft>
                      </a:pPr>
                      <a:r>
                        <a:rPr lang="en-GB" sz="1600">
                          <a:effectLst/>
                        </a:rPr>
                        <a:t>შპს ჯეო ჰოსპიტალს</a:t>
                      </a:r>
                      <a:endParaRPr lang="en-GB" sz="1600">
                        <a:effectLst/>
                        <a:latin typeface="Times New Roman" charset="0"/>
                        <a:ea typeface="Calibri" charset="0"/>
                      </a:endParaRPr>
                    </a:p>
                  </a:txBody>
                  <a:tcPr marL="65314" marR="65314" marT="0" marB="0"/>
                </a:tc>
                <a:tc>
                  <a:txBody>
                    <a:bodyPr/>
                    <a:lstStyle/>
                    <a:p>
                      <a:pPr algn="r">
                        <a:spcAft>
                          <a:spcPts val="0"/>
                        </a:spcAft>
                      </a:pPr>
                      <a:r>
                        <a:rPr lang="en-GB" sz="1600">
                          <a:effectLst/>
                        </a:rPr>
                        <a:t> 5 936 969 </a:t>
                      </a:r>
                      <a:endParaRPr lang="en-GB" sz="1600">
                        <a:effectLst/>
                        <a:latin typeface="Times New Roman" charset="0"/>
                        <a:ea typeface="Calibri" charset="0"/>
                      </a:endParaRPr>
                    </a:p>
                  </a:txBody>
                  <a:tcPr marL="65314" marR="65314" marT="0" marB="0"/>
                </a:tc>
                <a:tc>
                  <a:txBody>
                    <a:bodyPr/>
                    <a:lstStyle/>
                    <a:p>
                      <a:pPr algn="r">
                        <a:spcAft>
                          <a:spcPts val="0"/>
                        </a:spcAft>
                      </a:pPr>
                      <a:r>
                        <a:rPr lang="en-GB" sz="1600">
                          <a:effectLst/>
                        </a:rPr>
                        <a:t>5 720 233 </a:t>
                      </a:r>
                      <a:endParaRPr lang="en-GB" sz="1600">
                        <a:effectLst/>
                        <a:latin typeface="Times New Roman" charset="0"/>
                        <a:ea typeface="Calibri" charset="0"/>
                      </a:endParaRPr>
                    </a:p>
                  </a:txBody>
                  <a:tcPr marL="65314" marR="65314" marT="0" marB="0"/>
                </a:tc>
                <a:tc>
                  <a:txBody>
                    <a:bodyPr/>
                    <a:lstStyle/>
                    <a:p>
                      <a:pPr algn="r">
                        <a:spcAft>
                          <a:spcPts val="0"/>
                        </a:spcAft>
                      </a:pPr>
                      <a:r>
                        <a:rPr lang="en-GB" sz="1600">
                          <a:effectLst/>
                        </a:rPr>
                        <a:t> 216 736 </a:t>
                      </a:r>
                      <a:endParaRPr lang="en-GB" sz="1600">
                        <a:effectLst/>
                        <a:latin typeface="Times New Roman" charset="0"/>
                        <a:ea typeface="Calibri" charset="0"/>
                      </a:endParaRPr>
                    </a:p>
                  </a:txBody>
                  <a:tcPr marL="65314" marR="65314" marT="0" marB="0"/>
                </a:tc>
                <a:tc>
                  <a:txBody>
                    <a:bodyPr/>
                    <a:lstStyle/>
                    <a:p>
                      <a:pPr algn="r">
                        <a:spcAft>
                          <a:spcPts val="0"/>
                        </a:spcAft>
                      </a:pPr>
                      <a:r>
                        <a:rPr lang="en-GB" sz="1600">
                          <a:effectLst/>
                        </a:rPr>
                        <a:t>4%</a:t>
                      </a:r>
                      <a:endParaRPr lang="en-GB" sz="1600">
                        <a:effectLst/>
                        <a:latin typeface="Times New Roman" charset="0"/>
                        <a:ea typeface="Calibri" charset="0"/>
                      </a:endParaRPr>
                    </a:p>
                  </a:txBody>
                  <a:tcPr marL="65314" marR="65314" marT="0" marB="0"/>
                </a:tc>
                <a:extLst>
                  <a:ext uri="{0D108BD9-81ED-4DB2-BD59-A6C34878D82A}">
                    <a16:rowId xmlns:a16="http://schemas.microsoft.com/office/drawing/2014/main" xmlns="" val="10002"/>
                  </a:ext>
                </a:extLst>
              </a:tr>
              <a:tr h="482218">
                <a:tc>
                  <a:txBody>
                    <a:bodyPr/>
                    <a:lstStyle/>
                    <a:p>
                      <a:pPr>
                        <a:spcAft>
                          <a:spcPts val="0"/>
                        </a:spcAft>
                      </a:pPr>
                      <a:r>
                        <a:rPr lang="en-GB" sz="1600">
                          <a:effectLst/>
                        </a:rPr>
                        <a:t>სს კ. ერისთავის სახელობის ექსპერიმენტული და კლინიკური ქირურგიის ეროვნული ცენტრი</a:t>
                      </a:r>
                      <a:endParaRPr lang="en-GB" sz="1600">
                        <a:effectLst/>
                        <a:latin typeface="Times New Roman" charset="0"/>
                        <a:ea typeface="Calibri" charset="0"/>
                      </a:endParaRPr>
                    </a:p>
                  </a:txBody>
                  <a:tcPr marL="65314" marR="65314" marT="0" marB="0"/>
                </a:tc>
                <a:tc>
                  <a:txBody>
                    <a:bodyPr/>
                    <a:lstStyle/>
                    <a:p>
                      <a:pPr algn="r">
                        <a:spcAft>
                          <a:spcPts val="0"/>
                        </a:spcAft>
                      </a:pPr>
                      <a:r>
                        <a:rPr lang="en-GB" sz="1600">
                          <a:effectLst/>
                        </a:rPr>
                        <a:t> 4 600 510 </a:t>
                      </a:r>
                      <a:endParaRPr lang="en-GB" sz="1600">
                        <a:effectLst/>
                        <a:latin typeface="Times New Roman" charset="0"/>
                        <a:ea typeface="Calibri" charset="0"/>
                      </a:endParaRPr>
                    </a:p>
                  </a:txBody>
                  <a:tcPr marL="65314" marR="65314" marT="0" marB="0"/>
                </a:tc>
                <a:tc>
                  <a:txBody>
                    <a:bodyPr/>
                    <a:lstStyle/>
                    <a:p>
                      <a:pPr algn="r">
                        <a:spcAft>
                          <a:spcPts val="0"/>
                        </a:spcAft>
                      </a:pPr>
                      <a:r>
                        <a:rPr lang="en-GB" sz="1600">
                          <a:effectLst/>
                        </a:rPr>
                        <a:t>5 356 381 </a:t>
                      </a:r>
                      <a:endParaRPr lang="en-GB" sz="1600">
                        <a:effectLst/>
                        <a:latin typeface="Times New Roman" charset="0"/>
                        <a:ea typeface="Calibri" charset="0"/>
                      </a:endParaRPr>
                    </a:p>
                  </a:txBody>
                  <a:tcPr marL="65314" marR="65314" marT="0" marB="0"/>
                </a:tc>
                <a:tc>
                  <a:txBody>
                    <a:bodyPr/>
                    <a:lstStyle/>
                    <a:p>
                      <a:pPr algn="r">
                        <a:spcAft>
                          <a:spcPts val="0"/>
                        </a:spcAft>
                      </a:pPr>
                      <a:r>
                        <a:rPr lang="en-GB" sz="1600">
                          <a:effectLst/>
                        </a:rPr>
                        <a:t>-755 871 </a:t>
                      </a:r>
                      <a:endParaRPr lang="en-GB" sz="1600">
                        <a:effectLst/>
                        <a:latin typeface="Times New Roman" charset="0"/>
                        <a:ea typeface="Calibri" charset="0"/>
                      </a:endParaRPr>
                    </a:p>
                  </a:txBody>
                  <a:tcPr marL="65314" marR="65314" marT="0" marB="0"/>
                </a:tc>
                <a:tc>
                  <a:txBody>
                    <a:bodyPr/>
                    <a:lstStyle/>
                    <a:p>
                      <a:pPr algn="r">
                        <a:spcAft>
                          <a:spcPts val="0"/>
                        </a:spcAft>
                      </a:pPr>
                      <a:r>
                        <a:rPr lang="en-GB" sz="1600">
                          <a:effectLst/>
                        </a:rPr>
                        <a:t>-14%</a:t>
                      </a:r>
                      <a:endParaRPr lang="en-GB" sz="1600">
                        <a:effectLst/>
                        <a:latin typeface="Times New Roman" charset="0"/>
                        <a:ea typeface="Calibri" charset="0"/>
                      </a:endParaRPr>
                    </a:p>
                  </a:txBody>
                  <a:tcPr marL="65314" marR="65314" marT="0" marB="0"/>
                </a:tc>
                <a:extLst>
                  <a:ext uri="{0D108BD9-81ED-4DB2-BD59-A6C34878D82A}">
                    <a16:rowId xmlns:a16="http://schemas.microsoft.com/office/drawing/2014/main" xmlns="" val="10003"/>
                  </a:ext>
                </a:extLst>
              </a:tr>
              <a:tr h="482218">
                <a:tc>
                  <a:txBody>
                    <a:bodyPr/>
                    <a:lstStyle/>
                    <a:p>
                      <a:pPr>
                        <a:spcAft>
                          <a:spcPts val="0"/>
                        </a:spcAft>
                      </a:pPr>
                      <a:r>
                        <a:rPr lang="en-GB" sz="1600">
                          <a:effectLst/>
                        </a:rPr>
                        <a:t>შპს აკად. ზ. ცხაკაიას სახ. დასავლეთ საქართველოს ინტერვენციული მედიცინის ეროვნული ცენტრი </a:t>
                      </a:r>
                      <a:endParaRPr lang="en-GB" sz="1600">
                        <a:effectLst/>
                        <a:latin typeface="Times New Roman" charset="0"/>
                        <a:ea typeface="Calibri" charset="0"/>
                      </a:endParaRPr>
                    </a:p>
                  </a:txBody>
                  <a:tcPr marL="65314" marR="65314" marT="0" marB="0"/>
                </a:tc>
                <a:tc>
                  <a:txBody>
                    <a:bodyPr/>
                    <a:lstStyle/>
                    <a:p>
                      <a:pPr algn="r">
                        <a:spcAft>
                          <a:spcPts val="0"/>
                        </a:spcAft>
                      </a:pPr>
                      <a:r>
                        <a:rPr lang="en-GB" sz="1600">
                          <a:effectLst/>
                        </a:rPr>
                        <a:t> 4 312 134 </a:t>
                      </a:r>
                      <a:endParaRPr lang="en-GB" sz="1600">
                        <a:effectLst/>
                        <a:latin typeface="Times New Roman" charset="0"/>
                        <a:ea typeface="Calibri" charset="0"/>
                      </a:endParaRPr>
                    </a:p>
                  </a:txBody>
                  <a:tcPr marL="65314" marR="65314" marT="0" marB="0"/>
                </a:tc>
                <a:tc>
                  <a:txBody>
                    <a:bodyPr/>
                    <a:lstStyle/>
                    <a:p>
                      <a:pPr algn="r">
                        <a:spcAft>
                          <a:spcPts val="0"/>
                        </a:spcAft>
                      </a:pPr>
                      <a:r>
                        <a:rPr lang="en-GB" sz="1600">
                          <a:effectLst/>
                        </a:rPr>
                        <a:t>4 352 216 </a:t>
                      </a:r>
                      <a:endParaRPr lang="en-GB" sz="1600">
                        <a:effectLst/>
                        <a:latin typeface="Times New Roman" charset="0"/>
                        <a:ea typeface="Calibri" charset="0"/>
                      </a:endParaRPr>
                    </a:p>
                  </a:txBody>
                  <a:tcPr marL="65314" marR="65314" marT="0" marB="0"/>
                </a:tc>
                <a:tc>
                  <a:txBody>
                    <a:bodyPr/>
                    <a:lstStyle/>
                    <a:p>
                      <a:pPr algn="r">
                        <a:spcAft>
                          <a:spcPts val="0"/>
                        </a:spcAft>
                      </a:pPr>
                      <a:r>
                        <a:rPr lang="en-GB" sz="1600">
                          <a:effectLst/>
                        </a:rPr>
                        <a:t>-40 083 </a:t>
                      </a:r>
                      <a:endParaRPr lang="en-GB" sz="1600">
                        <a:effectLst/>
                        <a:latin typeface="Times New Roman" charset="0"/>
                        <a:ea typeface="Calibri" charset="0"/>
                      </a:endParaRPr>
                    </a:p>
                  </a:txBody>
                  <a:tcPr marL="65314" marR="65314" marT="0" marB="0"/>
                </a:tc>
                <a:tc>
                  <a:txBody>
                    <a:bodyPr/>
                    <a:lstStyle/>
                    <a:p>
                      <a:pPr algn="r">
                        <a:spcAft>
                          <a:spcPts val="0"/>
                        </a:spcAft>
                      </a:pPr>
                      <a:r>
                        <a:rPr lang="en-GB" sz="1600">
                          <a:effectLst/>
                        </a:rPr>
                        <a:t>-1%</a:t>
                      </a:r>
                      <a:endParaRPr lang="en-GB" sz="1600">
                        <a:effectLst/>
                        <a:latin typeface="Times New Roman" charset="0"/>
                        <a:ea typeface="Calibri" charset="0"/>
                      </a:endParaRPr>
                    </a:p>
                  </a:txBody>
                  <a:tcPr marL="65314" marR="65314" marT="0" marB="0"/>
                </a:tc>
                <a:extLst>
                  <a:ext uri="{0D108BD9-81ED-4DB2-BD59-A6C34878D82A}">
                    <a16:rowId xmlns:a16="http://schemas.microsoft.com/office/drawing/2014/main" xmlns="" val="10004"/>
                  </a:ext>
                </a:extLst>
              </a:tr>
              <a:tr h="482218">
                <a:tc>
                  <a:txBody>
                    <a:bodyPr/>
                    <a:lstStyle/>
                    <a:p>
                      <a:pPr>
                        <a:spcAft>
                          <a:spcPts val="0"/>
                        </a:spcAft>
                      </a:pPr>
                      <a:r>
                        <a:rPr lang="en-GB" sz="1600">
                          <a:effectLst/>
                        </a:rPr>
                        <a:t>შპს აკადემიკოს ფრიდონ თოდუას სამედიცინო ცენტრი-შ.პ.ს. კლინიკური მედიცინის სამეცნიერო-კვლევითი ინსტიტუტი.</a:t>
                      </a:r>
                      <a:endParaRPr lang="en-GB" sz="1600">
                        <a:effectLst/>
                        <a:latin typeface="Times New Roman" charset="0"/>
                        <a:ea typeface="Calibri" charset="0"/>
                      </a:endParaRPr>
                    </a:p>
                  </a:txBody>
                  <a:tcPr marL="65314" marR="65314" marT="0" marB="0"/>
                </a:tc>
                <a:tc>
                  <a:txBody>
                    <a:bodyPr/>
                    <a:lstStyle/>
                    <a:p>
                      <a:pPr algn="r">
                        <a:spcAft>
                          <a:spcPts val="0"/>
                        </a:spcAft>
                      </a:pPr>
                      <a:r>
                        <a:rPr lang="en-GB" sz="1600">
                          <a:effectLst/>
                        </a:rPr>
                        <a:t> 1 609 052 </a:t>
                      </a:r>
                      <a:endParaRPr lang="en-GB" sz="1600">
                        <a:effectLst/>
                        <a:latin typeface="Times New Roman" charset="0"/>
                        <a:ea typeface="Calibri" charset="0"/>
                      </a:endParaRPr>
                    </a:p>
                  </a:txBody>
                  <a:tcPr marL="65314" marR="65314" marT="0" marB="0"/>
                </a:tc>
                <a:tc>
                  <a:txBody>
                    <a:bodyPr/>
                    <a:lstStyle/>
                    <a:p>
                      <a:pPr algn="r">
                        <a:spcAft>
                          <a:spcPts val="0"/>
                        </a:spcAft>
                      </a:pPr>
                      <a:r>
                        <a:rPr lang="en-GB" sz="1600">
                          <a:effectLst/>
                        </a:rPr>
                        <a:t>2 887 786 </a:t>
                      </a:r>
                      <a:endParaRPr lang="en-GB" sz="1600">
                        <a:effectLst/>
                        <a:latin typeface="Times New Roman" charset="0"/>
                        <a:ea typeface="Calibri" charset="0"/>
                      </a:endParaRPr>
                    </a:p>
                  </a:txBody>
                  <a:tcPr marL="65314" marR="65314" marT="0" marB="0"/>
                </a:tc>
                <a:tc>
                  <a:txBody>
                    <a:bodyPr/>
                    <a:lstStyle/>
                    <a:p>
                      <a:pPr algn="r">
                        <a:spcAft>
                          <a:spcPts val="0"/>
                        </a:spcAft>
                      </a:pPr>
                      <a:r>
                        <a:rPr lang="en-GB" sz="1600">
                          <a:effectLst/>
                        </a:rPr>
                        <a:t>-1 278 734 </a:t>
                      </a:r>
                      <a:endParaRPr lang="en-GB" sz="1600">
                        <a:effectLst/>
                        <a:latin typeface="Times New Roman" charset="0"/>
                        <a:ea typeface="Calibri" charset="0"/>
                      </a:endParaRPr>
                    </a:p>
                  </a:txBody>
                  <a:tcPr marL="65314" marR="65314" marT="0" marB="0"/>
                </a:tc>
                <a:tc>
                  <a:txBody>
                    <a:bodyPr/>
                    <a:lstStyle/>
                    <a:p>
                      <a:pPr algn="r">
                        <a:spcAft>
                          <a:spcPts val="0"/>
                        </a:spcAft>
                      </a:pPr>
                      <a:r>
                        <a:rPr lang="en-GB" sz="1600">
                          <a:effectLst/>
                        </a:rPr>
                        <a:t>-44%</a:t>
                      </a:r>
                      <a:endParaRPr lang="en-GB" sz="1600">
                        <a:effectLst/>
                        <a:latin typeface="Times New Roman" charset="0"/>
                        <a:ea typeface="Calibri" charset="0"/>
                      </a:endParaRPr>
                    </a:p>
                  </a:txBody>
                  <a:tcPr marL="65314" marR="65314" marT="0" marB="0"/>
                </a:tc>
                <a:extLst>
                  <a:ext uri="{0D108BD9-81ED-4DB2-BD59-A6C34878D82A}">
                    <a16:rowId xmlns:a16="http://schemas.microsoft.com/office/drawing/2014/main" xmlns="" val="10005"/>
                  </a:ext>
                </a:extLst>
              </a:tr>
              <a:tr h="267899">
                <a:tc>
                  <a:txBody>
                    <a:bodyPr/>
                    <a:lstStyle/>
                    <a:p>
                      <a:pPr>
                        <a:spcAft>
                          <a:spcPts val="0"/>
                        </a:spcAft>
                      </a:pPr>
                      <a:r>
                        <a:rPr lang="en-GB" sz="1600">
                          <a:effectLst/>
                        </a:rPr>
                        <a:t>შპს ნიუ ჰოსპიტალს</a:t>
                      </a:r>
                      <a:endParaRPr lang="en-GB" sz="1600">
                        <a:effectLst/>
                        <a:latin typeface="Times New Roman" charset="0"/>
                        <a:ea typeface="Calibri" charset="0"/>
                      </a:endParaRPr>
                    </a:p>
                  </a:txBody>
                  <a:tcPr marL="65314" marR="65314" marT="0" marB="0"/>
                </a:tc>
                <a:tc>
                  <a:txBody>
                    <a:bodyPr/>
                    <a:lstStyle/>
                    <a:p>
                      <a:pPr algn="r">
                        <a:spcAft>
                          <a:spcPts val="0"/>
                        </a:spcAft>
                      </a:pPr>
                      <a:r>
                        <a:rPr lang="en-GB" sz="1600">
                          <a:effectLst/>
                        </a:rPr>
                        <a:t> 2 261 603 </a:t>
                      </a:r>
                      <a:endParaRPr lang="en-GB" sz="1600">
                        <a:effectLst/>
                        <a:latin typeface="Times New Roman" charset="0"/>
                        <a:ea typeface="Calibri" charset="0"/>
                      </a:endParaRPr>
                    </a:p>
                  </a:txBody>
                  <a:tcPr marL="65314" marR="65314" marT="0" marB="0"/>
                </a:tc>
                <a:tc>
                  <a:txBody>
                    <a:bodyPr/>
                    <a:lstStyle/>
                    <a:p>
                      <a:pPr algn="r">
                        <a:spcAft>
                          <a:spcPts val="0"/>
                        </a:spcAft>
                      </a:pPr>
                      <a:r>
                        <a:rPr lang="en-GB" sz="1600">
                          <a:effectLst/>
                        </a:rPr>
                        <a:t>2 669 234 </a:t>
                      </a:r>
                      <a:endParaRPr lang="en-GB" sz="1600">
                        <a:effectLst/>
                        <a:latin typeface="Times New Roman" charset="0"/>
                        <a:ea typeface="Calibri" charset="0"/>
                      </a:endParaRPr>
                    </a:p>
                  </a:txBody>
                  <a:tcPr marL="65314" marR="65314" marT="0" marB="0"/>
                </a:tc>
                <a:tc>
                  <a:txBody>
                    <a:bodyPr/>
                    <a:lstStyle/>
                    <a:p>
                      <a:pPr algn="r">
                        <a:spcAft>
                          <a:spcPts val="0"/>
                        </a:spcAft>
                      </a:pPr>
                      <a:r>
                        <a:rPr lang="en-GB" sz="1600">
                          <a:effectLst/>
                        </a:rPr>
                        <a:t>-407 630 </a:t>
                      </a:r>
                      <a:endParaRPr lang="en-GB" sz="1600">
                        <a:effectLst/>
                        <a:latin typeface="Times New Roman" charset="0"/>
                        <a:ea typeface="Calibri" charset="0"/>
                      </a:endParaRPr>
                    </a:p>
                  </a:txBody>
                  <a:tcPr marL="65314" marR="65314" marT="0" marB="0"/>
                </a:tc>
                <a:tc>
                  <a:txBody>
                    <a:bodyPr/>
                    <a:lstStyle/>
                    <a:p>
                      <a:pPr algn="r">
                        <a:spcAft>
                          <a:spcPts val="0"/>
                        </a:spcAft>
                      </a:pPr>
                      <a:r>
                        <a:rPr lang="en-GB" sz="1600">
                          <a:effectLst/>
                        </a:rPr>
                        <a:t>-15%</a:t>
                      </a:r>
                      <a:endParaRPr lang="en-GB" sz="1600">
                        <a:effectLst/>
                        <a:latin typeface="Times New Roman" charset="0"/>
                        <a:ea typeface="Calibri" charset="0"/>
                      </a:endParaRPr>
                    </a:p>
                  </a:txBody>
                  <a:tcPr marL="65314" marR="65314" marT="0" marB="0"/>
                </a:tc>
                <a:extLst>
                  <a:ext uri="{0D108BD9-81ED-4DB2-BD59-A6C34878D82A}">
                    <a16:rowId xmlns:a16="http://schemas.microsoft.com/office/drawing/2014/main" xmlns="" val="10006"/>
                  </a:ext>
                </a:extLst>
              </a:tr>
              <a:tr h="267899">
                <a:tc>
                  <a:txBody>
                    <a:bodyPr/>
                    <a:lstStyle/>
                    <a:p>
                      <a:pPr>
                        <a:spcAft>
                          <a:spcPts val="0"/>
                        </a:spcAft>
                      </a:pPr>
                      <a:r>
                        <a:rPr lang="en-GB" sz="1600">
                          <a:effectLst/>
                        </a:rPr>
                        <a:t>შპს მ. იაშვილის სახელობის ბავშვთა ცენტრალური საავადმყოფო</a:t>
                      </a:r>
                      <a:endParaRPr lang="en-GB" sz="1600">
                        <a:effectLst/>
                        <a:latin typeface="Times New Roman" charset="0"/>
                        <a:ea typeface="Calibri" charset="0"/>
                      </a:endParaRPr>
                    </a:p>
                  </a:txBody>
                  <a:tcPr marL="65314" marR="65314" marT="0" marB="0"/>
                </a:tc>
                <a:tc>
                  <a:txBody>
                    <a:bodyPr/>
                    <a:lstStyle/>
                    <a:p>
                      <a:pPr algn="r">
                        <a:spcAft>
                          <a:spcPts val="0"/>
                        </a:spcAft>
                      </a:pPr>
                      <a:r>
                        <a:rPr lang="en-GB" sz="1600">
                          <a:effectLst/>
                        </a:rPr>
                        <a:t> 2 342 863 </a:t>
                      </a:r>
                      <a:endParaRPr lang="en-GB" sz="1600">
                        <a:effectLst/>
                        <a:latin typeface="Times New Roman" charset="0"/>
                        <a:ea typeface="Calibri" charset="0"/>
                      </a:endParaRPr>
                    </a:p>
                  </a:txBody>
                  <a:tcPr marL="65314" marR="65314" marT="0" marB="0"/>
                </a:tc>
                <a:tc>
                  <a:txBody>
                    <a:bodyPr/>
                    <a:lstStyle/>
                    <a:p>
                      <a:pPr algn="r">
                        <a:spcAft>
                          <a:spcPts val="0"/>
                        </a:spcAft>
                      </a:pPr>
                      <a:r>
                        <a:rPr lang="en-GB" sz="1600">
                          <a:effectLst/>
                        </a:rPr>
                        <a:t>2 612 415 </a:t>
                      </a:r>
                      <a:endParaRPr lang="en-GB" sz="1600">
                        <a:effectLst/>
                        <a:latin typeface="Times New Roman" charset="0"/>
                        <a:ea typeface="Calibri" charset="0"/>
                      </a:endParaRPr>
                    </a:p>
                  </a:txBody>
                  <a:tcPr marL="65314" marR="65314" marT="0" marB="0"/>
                </a:tc>
                <a:tc>
                  <a:txBody>
                    <a:bodyPr/>
                    <a:lstStyle/>
                    <a:p>
                      <a:pPr algn="r">
                        <a:spcAft>
                          <a:spcPts val="0"/>
                        </a:spcAft>
                      </a:pPr>
                      <a:r>
                        <a:rPr lang="en-GB" sz="1600">
                          <a:effectLst/>
                        </a:rPr>
                        <a:t>-269 552 </a:t>
                      </a:r>
                      <a:endParaRPr lang="en-GB" sz="1600">
                        <a:effectLst/>
                        <a:latin typeface="Times New Roman" charset="0"/>
                        <a:ea typeface="Calibri" charset="0"/>
                      </a:endParaRPr>
                    </a:p>
                  </a:txBody>
                  <a:tcPr marL="65314" marR="65314" marT="0" marB="0"/>
                </a:tc>
                <a:tc>
                  <a:txBody>
                    <a:bodyPr/>
                    <a:lstStyle/>
                    <a:p>
                      <a:pPr algn="r">
                        <a:spcAft>
                          <a:spcPts val="0"/>
                        </a:spcAft>
                      </a:pPr>
                      <a:r>
                        <a:rPr lang="en-GB" sz="1600">
                          <a:effectLst/>
                        </a:rPr>
                        <a:t>-10%</a:t>
                      </a:r>
                      <a:endParaRPr lang="en-GB" sz="1600">
                        <a:effectLst/>
                        <a:latin typeface="Times New Roman" charset="0"/>
                        <a:ea typeface="Calibri" charset="0"/>
                      </a:endParaRPr>
                    </a:p>
                  </a:txBody>
                  <a:tcPr marL="65314" marR="65314" marT="0" marB="0"/>
                </a:tc>
                <a:extLst>
                  <a:ext uri="{0D108BD9-81ED-4DB2-BD59-A6C34878D82A}">
                    <a16:rowId xmlns:a16="http://schemas.microsoft.com/office/drawing/2014/main" xmlns="" val="10007"/>
                  </a:ext>
                </a:extLst>
              </a:tr>
              <a:tr h="482218">
                <a:tc>
                  <a:txBody>
                    <a:bodyPr/>
                    <a:lstStyle/>
                    <a:p>
                      <a:pPr>
                        <a:spcAft>
                          <a:spcPts val="0"/>
                        </a:spcAft>
                      </a:pPr>
                      <a:r>
                        <a:rPr lang="en-GB" sz="1600">
                          <a:effectLst/>
                        </a:rPr>
                        <a:t>შპს "აკად. გ. ჩაფიძის სახელობის გადაუდებელი კარდიოლოგიის ცენტრი"</a:t>
                      </a:r>
                      <a:endParaRPr lang="en-GB" sz="1600">
                        <a:effectLst/>
                        <a:latin typeface="Times New Roman" charset="0"/>
                        <a:ea typeface="Calibri" charset="0"/>
                      </a:endParaRPr>
                    </a:p>
                  </a:txBody>
                  <a:tcPr marL="65314" marR="65314" marT="0" marB="0"/>
                </a:tc>
                <a:tc>
                  <a:txBody>
                    <a:bodyPr/>
                    <a:lstStyle/>
                    <a:p>
                      <a:pPr algn="r">
                        <a:spcAft>
                          <a:spcPts val="0"/>
                        </a:spcAft>
                      </a:pPr>
                      <a:r>
                        <a:rPr lang="en-GB" sz="1600">
                          <a:effectLst/>
                        </a:rPr>
                        <a:t> 2 251 744 </a:t>
                      </a:r>
                      <a:endParaRPr lang="en-GB" sz="1600">
                        <a:effectLst/>
                        <a:latin typeface="Times New Roman" charset="0"/>
                        <a:ea typeface="Calibri" charset="0"/>
                      </a:endParaRPr>
                    </a:p>
                  </a:txBody>
                  <a:tcPr marL="65314" marR="65314" marT="0" marB="0"/>
                </a:tc>
                <a:tc>
                  <a:txBody>
                    <a:bodyPr/>
                    <a:lstStyle/>
                    <a:p>
                      <a:pPr algn="r">
                        <a:spcAft>
                          <a:spcPts val="0"/>
                        </a:spcAft>
                      </a:pPr>
                      <a:r>
                        <a:rPr lang="en-GB" sz="1600">
                          <a:effectLst/>
                        </a:rPr>
                        <a:t>2 472 419 </a:t>
                      </a:r>
                      <a:endParaRPr lang="en-GB" sz="1600">
                        <a:effectLst/>
                        <a:latin typeface="Times New Roman" charset="0"/>
                        <a:ea typeface="Calibri" charset="0"/>
                      </a:endParaRPr>
                    </a:p>
                  </a:txBody>
                  <a:tcPr marL="65314" marR="65314" marT="0" marB="0"/>
                </a:tc>
                <a:tc>
                  <a:txBody>
                    <a:bodyPr/>
                    <a:lstStyle/>
                    <a:p>
                      <a:pPr algn="r">
                        <a:spcAft>
                          <a:spcPts val="0"/>
                        </a:spcAft>
                      </a:pPr>
                      <a:r>
                        <a:rPr lang="en-GB" sz="1600">
                          <a:effectLst/>
                        </a:rPr>
                        <a:t>-220 675 </a:t>
                      </a:r>
                      <a:endParaRPr lang="en-GB" sz="1600">
                        <a:effectLst/>
                        <a:latin typeface="Times New Roman" charset="0"/>
                        <a:ea typeface="Calibri" charset="0"/>
                      </a:endParaRPr>
                    </a:p>
                  </a:txBody>
                  <a:tcPr marL="65314" marR="65314" marT="0" marB="0"/>
                </a:tc>
                <a:tc>
                  <a:txBody>
                    <a:bodyPr/>
                    <a:lstStyle/>
                    <a:p>
                      <a:pPr algn="r">
                        <a:spcAft>
                          <a:spcPts val="0"/>
                        </a:spcAft>
                      </a:pPr>
                      <a:r>
                        <a:rPr lang="en-GB" sz="1600">
                          <a:effectLst/>
                        </a:rPr>
                        <a:t>-9%</a:t>
                      </a:r>
                      <a:endParaRPr lang="en-GB" sz="1600">
                        <a:effectLst/>
                        <a:latin typeface="Times New Roman" charset="0"/>
                        <a:ea typeface="Calibri" charset="0"/>
                      </a:endParaRPr>
                    </a:p>
                  </a:txBody>
                  <a:tcPr marL="65314" marR="65314" marT="0" marB="0"/>
                </a:tc>
                <a:extLst>
                  <a:ext uri="{0D108BD9-81ED-4DB2-BD59-A6C34878D82A}">
                    <a16:rowId xmlns:a16="http://schemas.microsoft.com/office/drawing/2014/main" xmlns="" val="10008"/>
                  </a:ext>
                </a:extLst>
              </a:tr>
              <a:tr h="482218">
                <a:tc>
                  <a:txBody>
                    <a:bodyPr/>
                    <a:lstStyle/>
                    <a:p>
                      <a:pPr>
                        <a:spcAft>
                          <a:spcPts val="0"/>
                        </a:spcAft>
                      </a:pPr>
                      <a:r>
                        <a:rPr lang="en-GB" sz="1600">
                          <a:effectLst/>
                        </a:rPr>
                        <a:t>შპს წმინდა მიქაელ მთავარანგელოზის სახელობის მრავალპროფილიანი კლინიკური საავადმყოფო</a:t>
                      </a:r>
                      <a:endParaRPr lang="en-GB" sz="1600">
                        <a:effectLst/>
                        <a:latin typeface="Times New Roman" charset="0"/>
                        <a:ea typeface="Calibri" charset="0"/>
                      </a:endParaRPr>
                    </a:p>
                  </a:txBody>
                  <a:tcPr marL="65314" marR="65314" marT="0" marB="0"/>
                </a:tc>
                <a:tc>
                  <a:txBody>
                    <a:bodyPr/>
                    <a:lstStyle/>
                    <a:p>
                      <a:pPr algn="r">
                        <a:spcAft>
                          <a:spcPts val="0"/>
                        </a:spcAft>
                      </a:pPr>
                      <a:r>
                        <a:rPr lang="en-GB" sz="1600">
                          <a:effectLst/>
                        </a:rPr>
                        <a:t> 2 040 505 </a:t>
                      </a:r>
                      <a:endParaRPr lang="en-GB" sz="1600">
                        <a:effectLst/>
                        <a:latin typeface="Times New Roman" charset="0"/>
                        <a:ea typeface="Calibri" charset="0"/>
                      </a:endParaRPr>
                    </a:p>
                  </a:txBody>
                  <a:tcPr marL="65314" marR="65314" marT="0" marB="0"/>
                </a:tc>
                <a:tc>
                  <a:txBody>
                    <a:bodyPr/>
                    <a:lstStyle/>
                    <a:p>
                      <a:pPr algn="r">
                        <a:spcAft>
                          <a:spcPts val="0"/>
                        </a:spcAft>
                      </a:pPr>
                      <a:r>
                        <a:rPr lang="en-GB" sz="1600">
                          <a:effectLst/>
                        </a:rPr>
                        <a:t>2 383 828 </a:t>
                      </a:r>
                      <a:endParaRPr lang="en-GB" sz="1600">
                        <a:effectLst/>
                        <a:latin typeface="Times New Roman" charset="0"/>
                        <a:ea typeface="Calibri" charset="0"/>
                      </a:endParaRPr>
                    </a:p>
                  </a:txBody>
                  <a:tcPr marL="65314" marR="65314" marT="0" marB="0"/>
                </a:tc>
                <a:tc>
                  <a:txBody>
                    <a:bodyPr/>
                    <a:lstStyle/>
                    <a:p>
                      <a:pPr algn="r">
                        <a:spcAft>
                          <a:spcPts val="0"/>
                        </a:spcAft>
                      </a:pPr>
                      <a:r>
                        <a:rPr lang="en-GB" sz="1600">
                          <a:effectLst/>
                        </a:rPr>
                        <a:t>-343 322 </a:t>
                      </a:r>
                      <a:endParaRPr lang="en-GB" sz="1600">
                        <a:effectLst/>
                        <a:latin typeface="Times New Roman" charset="0"/>
                        <a:ea typeface="Calibri" charset="0"/>
                      </a:endParaRPr>
                    </a:p>
                  </a:txBody>
                  <a:tcPr marL="65314" marR="65314" marT="0" marB="0"/>
                </a:tc>
                <a:tc>
                  <a:txBody>
                    <a:bodyPr/>
                    <a:lstStyle/>
                    <a:p>
                      <a:pPr algn="r">
                        <a:spcAft>
                          <a:spcPts val="0"/>
                        </a:spcAft>
                      </a:pPr>
                      <a:r>
                        <a:rPr lang="en-GB" sz="1600">
                          <a:effectLst/>
                        </a:rPr>
                        <a:t>-14%</a:t>
                      </a:r>
                      <a:endParaRPr lang="en-GB" sz="1600">
                        <a:effectLst/>
                        <a:latin typeface="Times New Roman" charset="0"/>
                        <a:ea typeface="Calibri" charset="0"/>
                      </a:endParaRPr>
                    </a:p>
                  </a:txBody>
                  <a:tcPr marL="65314" marR="65314" marT="0" marB="0"/>
                </a:tc>
                <a:extLst>
                  <a:ext uri="{0D108BD9-81ED-4DB2-BD59-A6C34878D82A}">
                    <a16:rowId xmlns:a16="http://schemas.microsoft.com/office/drawing/2014/main" xmlns="" val="10009"/>
                  </a:ext>
                </a:extLst>
              </a:tr>
              <a:tr h="482218">
                <a:tc>
                  <a:txBody>
                    <a:bodyPr/>
                    <a:lstStyle/>
                    <a:p>
                      <a:pPr>
                        <a:spcAft>
                          <a:spcPts val="0"/>
                        </a:spcAft>
                      </a:pPr>
                      <a:r>
                        <a:rPr lang="en-GB" sz="1600" dirty="0" err="1">
                          <a:effectLst/>
                        </a:rPr>
                        <a:t>ს.ს</a:t>
                      </a:r>
                      <a:r>
                        <a:rPr lang="en-GB" sz="1600" dirty="0">
                          <a:effectLst/>
                        </a:rPr>
                        <a:t> </a:t>
                      </a:r>
                      <a:r>
                        <a:rPr lang="en-GB" sz="1600" dirty="0" err="1">
                          <a:effectLst/>
                        </a:rPr>
                        <a:t>სამედიცინო</a:t>
                      </a:r>
                      <a:r>
                        <a:rPr lang="en-GB" sz="1600" dirty="0">
                          <a:effectLst/>
                        </a:rPr>
                        <a:t> </a:t>
                      </a:r>
                      <a:r>
                        <a:rPr lang="en-GB" sz="1600" dirty="0" err="1">
                          <a:effectLst/>
                        </a:rPr>
                        <a:t>კორპორაცია</a:t>
                      </a:r>
                      <a:r>
                        <a:rPr lang="en-GB" sz="1600" dirty="0">
                          <a:effectLst/>
                        </a:rPr>
                        <a:t> </a:t>
                      </a:r>
                      <a:r>
                        <a:rPr lang="en-GB" sz="1600" dirty="0" err="1">
                          <a:effectLst/>
                        </a:rPr>
                        <a:t>ევექსი-ქუთაისის</a:t>
                      </a:r>
                      <a:r>
                        <a:rPr lang="en-GB" sz="1600" dirty="0">
                          <a:effectLst/>
                        </a:rPr>
                        <a:t> </a:t>
                      </a:r>
                      <a:r>
                        <a:rPr lang="en-GB" sz="1600" dirty="0" err="1">
                          <a:effectLst/>
                        </a:rPr>
                        <a:t>რეფერალური</a:t>
                      </a:r>
                      <a:r>
                        <a:rPr lang="en-GB" sz="1600" dirty="0">
                          <a:effectLst/>
                        </a:rPr>
                        <a:t> </a:t>
                      </a:r>
                      <a:r>
                        <a:rPr lang="en-GB" sz="1600" dirty="0" err="1">
                          <a:effectLst/>
                        </a:rPr>
                        <a:t>ჰოსპიტალი</a:t>
                      </a:r>
                      <a:endParaRPr lang="en-GB" sz="1600" dirty="0">
                        <a:effectLst/>
                        <a:latin typeface="Times New Roman" charset="0"/>
                        <a:ea typeface="Calibri" charset="0"/>
                      </a:endParaRPr>
                    </a:p>
                  </a:txBody>
                  <a:tcPr marL="65314" marR="65314" marT="0" marB="0"/>
                </a:tc>
                <a:tc>
                  <a:txBody>
                    <a:bodyPr/>
                    <a:lstStyle/>
                    <a:p>
                      <a:pPr algn="r">
                        <a:spcAft>
                          <a:spcPts val="0"/>
                        </a:spcAft>
                      </a:pPr>
                      <a:r>
                        <a:rPr lang="en-GB" sz="1600">
                          <a:effectLst/>
                        </a:rPr>
                        <a:t> 2 424 819 </a:t>
                      </a:r>
                      <a:endParaRPr lang="en-GB" sz="1600">
                        <a:effectLst/>
                        <a:latin typeface="Times New Roman" charset="0"/>
                        <a:ea typeface="Calibri" charset="0"/>
                      </a:endParaRPr>
                    </a:p>
                  </a:txBody>
                  <a:tcPr marL="65314" marR="65314" marT="0" marB="0"/>
                </a:tc>
                <a:tc>
                  <a:txBody>
                    <a:bodyPr/>
                    <a:lstStyle/>
                    <a:p>
                      <a:pPr algn="r">
                        <a:spcAft>
                          <a:spcPts val="0"/>
                        </a:spcAft>
                      </a:pPr>
                      <a:r>
                        <a:rPr lang="en-GB" sz="1600">
                          <a:effectLst/>
                        </a:rPr>
                        <a:t>2 356 371 </a:t>
                      </a:r>
                      <a:endParaRPr lang="en-GB" sz="1600">
                        <a:effectLst/>
                        <a:latin typeface="Times New Roman" charset="0"/>
                        <a:ea typeface="Calibri" charset="0"/>
                      </a:endParaRPr>
                    </a:p>
                  </a:txBody>
                  <a:tcPr marL="65314" marR="65314" marT="0" marB="0"/>
                </a:tc>
                <a:tc>
                  <a:txBody>
                    <a:bodyPr/>
                    <a:lstStyle/>
                    <a:p>
                      <a:pPr algn="r">
                        <a:spcAft>
                          <a:spcPts val="0"/>
                        </a:spcAft>
                      </a:pPr>
                      <a:r>
                        <a:rPr lang="en-GB" sz="1600">
                          <a:effectLst/>
                        </a:rPr>
                        <a:t> 68 448 </a:t>
                      </a:r>
                      <a:endParaRPr lang="en-GB" sz="1600">
                        <a:effectLst/>
                        <a:latin typeface="Times New Roman" charset="0"/>
                        <a:ea typeface="Calibri" charset="0"/>
                      </a:endParaRPr>
                    </a:p>
                  </a:txBody>
                  <a:tcPr marL="65314" marR="65314" marT="0" marB="0"/>
                </a:tc>
                <a:tc>
                  <a:txBody>
                    <a:bodyPr/>
                    <a:lstStyle/>
                    <a:p>
                      <a:pPr algn="r">
                        <a:spcAft>
                          <a:spcPts val="0"/>
                        </a:spcAft>
                      </a:pPr>
                      <a:r>
                        <a:rPr lang="en-GB" sz="1600" dirty="0">
                          <a:effectLst/>
                        </a:rPr>
                        <a:t>3%</a:t>
                      </a:r>
                      <a:endParaRPr lang="en-GB" sz="1600" dirty="0">
                        <a:effectLst/>
                        <a:latin typeface="Times New Roman" charset="0"/>
                        <a:ea typeface="Calibri" charset="0"/>
                      </a:endParaRPr>
                    </a:p>
                  </a:txBody>
                  <a:tcPr marL="65314" marR="65314" marT="0" marB="0"/>
                </a:tc>
                <a:extLst>
                  <a:ext uri="{0D108BD9-81ED-4DB2-BD59-A6C34878D82A}">
                    <a16:rowId xmlns:a16="http://schemas.microsoft.com/office/drawing/2014/main" xmlns="" val="10010"/>
                  </a:ext>
                </a:extLst>
              </a:tr>
            </a:tbl>
          </a:graphicData>
        </a:graphic>
      </p:graphicFrame>
      <p:grpSp>
        <p:nvGrpSpPr>
          <p:cNvPr id="5" name="Group 4"/>
          <p:cNvGrpSpPr/>
          <p:nvPr/>
        </p:nvGrpSpPr>
        <p:grpSpPr>
          <a:xfrm>
            <a:off x="349369" y="284536"/>
            <a:ext cx="483079" cy="465827"/>
            <a:chOff x="4399472" y="4382219"/>
            <a:chExt cx="483079" cy="465827"/>
          </a:xfrm>
        </p:grpSpPr>
        <p:sp>
          <p:nvSpPr>
            <p:cNvPr id="6" name="Oval 5"/>
            <p:cNvSpPr/>
            <p:nvPr/>
          </p:nvSpPr>
          <p:spPr>
            <a:xfrm>
              <a:off x="4399472" y="4382219"/>
              <a:ext cx="483079" cy="465827"/>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4490168" y="4430466"/>
              <a:ext cx="301686" cy="369332"/>
            </a:xfrm>
            <a:prstGeom prst="rect">
              <a:avLst/>
            </a:prstGeom>
            <a:noFill/>
          </p:spPr>
          <p:txBody>
            <a:bodyPr wrap="none" rtlCol="0">
              <a:spAutoFit/>
            </a:bodyPr>
            <a:lstStyle/>
            <a:p>
              <a:r>
                <a:rPr lang="en-US" b="1" dirty="0" smtClean="0">
                  <a:solidFill>
                    <a:schemeClr val="bg1"/>
                  </a:solidFill>
                </a:rPr>
                <a:t>2</a:t>
              </a:r>
              <a:endParaRPr lang="en-US" b="1" dirty="0">
                <a:solidFill>
                  <a:schemeClr val="bg1"/>
                </a:solidFill>
              </a:endParaRPr>
            </a:p>
          </p:txBody>
        </p:sp>
      </p:grpSp>
    </p:spTree>
    <p:extLst>
      <p:ext uri="{BB962C8B-B14F-4D97-AF65-F5344CB8AC3E}">
        <p14:creationId xmlns:p14="http://schemas.microsoft.com/office/powerpoint/2010/main" val="58557750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DRG adjustments</a:t>
            </a:r>
            <a:endParaRPr lang="en-US" b="1" dirty="0"/>
          </a:p>
        </p:txBody>
      </p:sp>
      <p:sp>
        <p:nvSpPr>
          <p:cNvPr id="3" name="Content Placeholder 2"/>
          <p:cNvSpPr>
            <a:spLocks noGrp="1"/>
          </p:cNvSpPr>
          <p:nvPr>
            <p:ph idx="1"/>
          </p:nvPr>
        </p:nvSpPr>
        <p:spPr>
          <a:xfrm>
            <a:off x="838200" y="1825625"/>
            <a:ext cx="10721196" cy="4592428"/>
          </a:xfrm>
        </p:spPr>
        <p:txBody>
          <a:bodyPr>
            <a:normAutofit/>
          </a:bodyPr>
          <a:lstStyle/>
          <a:p>
            <a:pPr marL="0" indent="0">
              <a:buNone/>
            </a:pPr>
            <a:r>
              <a:rPr lang="en-US" sz="3600" dirty="0" smtClean="0"/>
              <a:t>Potential adjustment criteria</a:t>
            </a:r>
            <a:endParaRPr lang="en-US" sz="3600" dirty="0"/>
          </a:p>
          <a:p>
            <a:r>
              <a:rPr lang="en-US" dirty="0"/>
              <a:t>T</a:t>
            </a:r>
            <a:r>
              <a:rPr lang="en-US" dirty="0" smtClean="0"/>
              <a:t>eaching status </a:t>
            </a:r>
          </a:p>
          <a:p>
            <a:r>
              <a:rPr lang="en-US" dirty="0"/>
              <a:t>G</a:t>
            </a:r>
            <a:r>
              <a:rPr lang="en-US" dirty="0" smtClean="0"/>
              <a:t>eographical location</a:t>
            </a:r>
          </a:p>
          <a:p>
            <a:r>
              <a:rPr lang="en-US" dirty="0"/>
              <a:t>C</a:t>
            </a:r>
            <a:r>
              <a:rPr lang="en-US" dirty="0" smtClean="0"/>
              <a:t>linical </a:t>
            </a:r>
            <a:r>
              <a:rPr lang="en-US" dirty="0"/>
              <a:t>aspects (e.g. specialization, 24/7 preparedness</a:t>
            </a:r>
            <a:r>
              <a:rPr lang="en-US" dirty="0" smtClean="0"/>
              <a:t>)</a:t>
            </a:r>
          </a:p>
          <a:p>
            <a:endParaRPr lang="en-US" sz="3600" dirty="0"/>
          </a:p>
          <a:p>
            <a:pPr marL="0" indent="0">
              <a:buNone/>
            </a:pPr>
            <a:r>
              <a:rPr lang="en-US" sz="3600" dirty="0" smtClean="0"/>
              <a:t>Adjustments could be applied to the DRG base rate and/or excluding some costs out of the DRG system</a:t>
            </a:r>
            <a:endParaRPr lang="en-US" sz="3600" dirty="0"/>
          </a:p>
        </p:txBody>
      </p:sp>
      <p:grpSp>
        <p:nvGrpSpPr>
          <p:cNvPr id="4" name="Group 3"/>
          <p:cNvGrpSpPr/>
          <p:nvPr/>
        </p:nvGrpSpPr>
        <p:grpSpPr>
          <a:xfrm>
            <a:off x="355121" y="230188"/>
            <a:ext cx="483079" cy="465827"/>
            <a:chOff x="4399472" y="4382219"/>
            <a:chExt cx="483079" cy="465827"/>
          </a:xfrm>
        </p:grpSpPr>
        <p:sp>
          <p:nvSpPr>
            <p:cNvPr id="5" name="Oval 4"/>
            <p:cNvSpPr/>
            <p:nvPr/>
          </p:nvSpPr>
          <p:spPr>
            <a:xfrm>
              <a:off x="4399472" y="4382219"/>
              <a:ext cx="483079" cy="465827"/>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4490168" y="4430466"/>
              <a:ext cx="301686" cy="369332"/>
            </a:xfrm>
            <a:prstGeom prst="rect">
              <a:avLst/>
            </a:prstGeom>
            <a:noFill/>
          </p:spPr>
          <p:txBody>
            <a:bodyPr wrap="none" rtlCol="0">
              <a:spAutoFit/>
            </a:bodyPr>
            <a:lstStyle/>
            <a:p>
              <a:r>
                <a:rPr lang="en-US" b="1" dirty="0" smtClean="0">
                  <a:solidFill>
                    <a:schemeClr val="bg1"/>
                  </a:solidFill>
                </a:rPr>
                <a:t>3</a:t>
              </a:r>
              <a:endParaRPr lang="en-US" b="1" dirty="0">
                <a:solidFill>
                  <a:schemeClr val="bg1"/>
                </a:solidFill>
              </a:endParaRPr>
            </a:p>
          </p:txBody>
        </p:sp>
      </p:grpSp>
    </p:spTree>
    <p:extLst>
      <p:ext uri="{BB962C8B-B14F-4D97-AF65-F5344CB8AC3E}">
        <p14:creationId xmlns:p14="http://schemas.microsoft.com/office/powerpoint/2010/main" val="125031933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DRG adjustments - outliers</a:t>
            </a:r>
            <a:endParaRPr lang="en-US" b="1" dirty="0"/>
          </a:p>
        </p:txBody>
      </p:sp>
      <p:sp>
        <p:nvSpPr>
          <p:cNvPr id="3" name="Content Placeholder 2"/>
          <p:cNvSpPr>
            <a:spLocks noGrp="1"/>
          </p:cNvSpPr>
          <p:nvPr>
            <p:ph idx="1"/>
          </p:nvPr>
        </p:nvSpPr>
        <p:spPr/>
        <p:txBody>
          <a:bodyPr/>
          <a:lstStyle/>
          <a:p>
            <a:r>
              <a:rPr lang="en-US" sz="3600" dirty="0"/>
              <a:t>High and low cost/LOS cases</a:t>
            </a:r>
          </a:p>
          <a:p>
            <a:endParaRPr lang="en-GB" sz="3600" dirty="0"/>
          </a:p>
          <a:p>
            <a:r>
              <a:rPr lang="en-GB" sz="3600" dirty="0" smtClean="0"/>
              <a:t>Clinical criteria</a:t>
            </a:r>
          </a:p>
          <a:p>
            <a:pPr lvl="1"/>
            <a:r>
              <a:rPr lang="en-GB" sz="2800" dirty="0"/>
              <a:t>C</a:t>
            </a:r>
            <a:r>
              <a:rPr lang="en-GB" sz="2800" dirty="0" smtClean="0"/>
              <a:t>linical </a:t>
            </a:r>
            <a:r>
              <a:rPr lang="en-GB" sz="2800" dirty="0"/>
              <a:t>speciality (e.g. psychiatric care, rehabilitation, nursing </a:t>
            </a:r>
            <a:r>
              <a:rPr lang="en-GB" sz="2800" dirty="0" smtClean="0"/>
              <a:t>care)</a:t>
            </a:r>
          </a:p>
          <a:p>
            <a:pPr lvl="1"/>
            <a:r>
              <a:rPr lang="en-GB" sz="2800" dirty="0"/>
              <a:t>S</a:t>
            </a:r>
            <a:r>
              <a:rPr lang="en-GB" sz="2800" dirty="0" smtClean="0"/>
              <a:t>pecific </a:t>
            </a:r>
            <a:r>
              <a:rPr lang="en-GB" sz="2800" dirty="0"/>
              <a:t>treatments (e.g. ICU, chemotherapy, artificial </a:t>
            </a:r>
            <a:r>
              <a:rPr lang="en-GB" sz="2800" dirty="0" smtClean="0"/>
              <a:t>ventilation)</a:t>
            </a:r>
          </a:p>
          <a:p>
            <a:pPr lvl="1"/>
            <a:r>
              <a:rPr lang="en-GB" sz="2800" dirty="0"/>
              <a:t>R</a:t>
            </a:r>
            <a:r>
              <a:rPr lang="en-GB" sz="2800" dirty="0" smtClean="0"/>
              <a:t>eferral </a:t>
            </a:r>
            <a:r>
              <a:rPr lang="en-GB" sz="2800" dirty="0"/>
              <a:t>status (e.g. referred cases</a:t>
            </a:r>
            <a:r>
              <a:rPr lang="en-GB" sz="2800" dirty="0" smtClean="0"/>
              <a:t>)</a:t>
            </a:r>
          </a:p>
          <a:p>
            <a:pPr lvl="1"/>
            <a:r>
              <a:rPr lang="mr-IN" sz="2800" dirty="0" smtClean="0"/>
              <a:t>…</a:t>
            </a:r>
            <a:endParaRPr lang="en-GB" sz="2800" dirty="0"/>
          </a:p>
        </p:txBody>
      </p:sp>
      <p:grpSp>
        <p:nvGrpSpPr>
          <p:cNvPr id="4" name="Group 3"/>
          <p:cNvGrpSpPr/>
          <p:nvPr/>
        </p:nvGrpSpPr>
        <p:grpSpPr>
          <a:xfrm>
            <a:off x="355121" y="230188"/>
            <a:ext cx="483079" cy="465827"/>
            <a:chOff x="4399472" y="4382219"/>
            <a:chExt cx="483079" cy="465827"/>
          </a:xfrm>
        </p:grpSpPr>
        <p:sp>
          <p:nvSpPr>
            <p:cNvPr id="5" name="Oval 4"/>
            <p:cNvSpPr/>
            <p:nvPr/>
          </p:nvSpPr>
          <p:spPr>
            <a:xfrm>
              <a:off x="4399472" y="4382219"/>
              <a:ext cx="483079" cy="465827"/>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4490168" y="4430466"/>
              <a:ext cx="301686" cy="369332"/>
            </a:xfrm>
            <a:prstGeom prst="rect">
              <a:avLst/>
            </a:prstGeom>
            <a:noFill/>
          </p:spPr>
          <p:txBody>
            <a:bodyPr wrap="none" rtlCol="0">
              <a:spAutoFit/>
            </a:bodyPr>
            <a:lstStyle/>
            <a:p>
              <a:r>
                <a:rPr lang="en-US" b="1" dirty="0" smtClean="0">
                  <a:solidFill>
                    <a:schemeClr val="bg1"/>
                  </a:solidFill>
                </a:rPr>
                <a:t>3</a:t>
              </a:r>
              <a:endParaRPr lang="en-US" b="1" dirty="0">
                <a:solidFill>
                  <a:schemeClr val="bg1"/>
                </a:solidFill>
              </a:endParaRPr>
            </a:p>
          </p:txBody>
        </p:sp>
      </p:grpSp>
    </p:spTree>
    <p:extLst>
      <p:ext uri="{BB962C8B-B14F-4D97-AF65-F5344CB8AC3E}">
        <p14:creationId xmlns:p14="http://schemas.microsoft.com/office/powerpoint/2010/main" val="123874222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GB" b="1" dirty="0"/>
              <a:t>Case-mix index </a:t>
            </a:r>
            <a:r>
              <a:rPr lang="en-GB" b="1" dirty="0" smtClean="0"/>
              <a:t>(CMI)</a:t>
            </a:r>
            <a:endParaRPr lang="en-US" dirty="0"/>
          </a:p>
        </p:txBody>
      </p:sp>
      <p:sp>
        <p:nvSpPr>
          <p:cNvPr id="3" name="Content Placeholder 2"/>
          <p:cNvSpPr>
            <a:spLocks noGrp="1"/>
          </p:cNvSpPr>
          <p:nvPr>
            <p:ph idx="1"/>
          </p:nvPr>
        </p:nvSpPr>
        <p:spPr/>
        <p:txBody>
          <a:bodyPr/>
          <a:lstStyle/>
          <a:p>
            <a:r>
              <a:rPr lang="en-GB" sz="3600" dirty="0" smtClean="0"/>
              <a:t>CMI </a:t>
            </a:r>
            <a:r>
              <a:rPr lang="en-GB" sz="3600" dirty="0"/>
              <a:t>is a measure of one hospital’s overall output of cases (volume and type of </a:t>
            </a:r>
            <a:r>
              <a:rPr lang="en-GB" sz="3600" dirty="0" smtClean="0"/>
              <a:t>cases</a:t>
            </a:r>
            <a:r>
              <a:rPr lang="en-GB" sz="3600" dirty="0"/>
              <a:t>) compared to the average for all </a:t>
            </a:r>
            <a:r>
              <a:rPr lang="en-GB" sz="3600" dirty="0" smtClean="0"/>
              <a:t>hospitals</a:t>
            </a:r>
          </a:p>
          <a:p>
            <a:endParaRPr lang="en-GB" sz="3200" dirty="0"/>
          </a:p>
          <a:p>
            <a:pPr marL="0" indent="0" algn="ctr">
              <a:buNone/>
            </a:pPr>
            <a:r>
              <a:rPr lang="en-GB" sz="3600" i="1" dirty="0">
                <a:solidFill>
                  <a:schemeClr val="accent6">
                    <a:lumMod val="75000"/>
                  </a:schemeClr>
                </a:solidFill>
              </a:rPr>
              <a:t>CMI = </a:t>
            </a:r>
            <a:r>
              <a:rPr lang="en-GB" sz="3600" i="1" dirty="0" err="1">
                <a:solidFill>
                  <a:schemeClr val="accent6">
                    <a:lumMod val="75000"/>
                  </a:schemeClr>
                </a:solidFill>
              </a:rPr>
              <a:t>Σ</a:t>
            </a:r>
            <a:r>
              <a:rPr lang="en-GB" sz="3600" i="1" dirty="0">
                <a:solidFill>
                  <a:schemeClr val="accent6">
                    <a:lumMod val="75000"/>
                  </a:schemeClr>
                </a:solidFill>
              </a:rPr>
              <a:t> (relative weight of DRG X*number of cases in DRG X</a:t>
            </a:r>
            <a:r>
              <a:rPr lang="en-GB" sz="3600" i="1" dirty="0" smtClean="0">
                <a:solidFill>
                  <a:schemeClr val="accent6">
                    <a:lumMod val="75000"/>
                  </a:schemeClr>
                </a:solidFill>
              </a:rPr>
              <a:t>)/number of cases</a:t>
            </a:r>
            <a:endParaRPr lang="en-GB" sz="3600" dirty="0">
              <a:solidFill>
                <a:schemeClr val="accent6">
                  <a:lumMod val="75000"/>
                </a:schemeClr>
              </a:solidFill>
            </a:endParaRPr>
          </a:p>
          <a:p>
            <a:pPr algn="ctr"/>
            <a:endParaRPr lang="en-US" sz="3600" dirty="0">
              <a:solidFill>
                <a:schemeClr val="accent6">
                  <a:lumMod val="75000"/>
                </a:schemeClr>
              </a:solidFill>
            </a:endParaRPr>
          </a:p>
        </p:txBody>
      </p:sp>
    </p:spTree>
    <p:extLst>
      <p:ext uri="{BB962C8B-B14F-4D97-AF65-F5344CB8AC3E}">
        <p14:creationId xmlns:p14="http://schemas.microsoft.com/office/powerpoint/2010/main" val="28622843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Example: </a:t>
            </a:r>
            <a:r>
              <a:rPr lang="en-GB" b="1" dirty="0"/>
              <a:t>CMI of top 10 hospitals (number of cases) </a:t>
            </a:r>
            <a:endParaRPr lang="en-US"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42466809"/>
              </p:ext>
            </p:extLst>
          </p:nvPr>
        </p:nvGraphicFramePr>
        <p:xfrm>
          <a:off x="838200" y="1981200"/>
          <a:ext cx="10828867" cy="4522629"/>
        </p:xfrm>
        <a:graphic>
          <a:graphicData uri="http://schemas.openxmlformats.org/drawingml/2006/table">
            <a:tbl>
              <a:tblPr firstRow="1" firstCol="1" bandRow="1">
                <a:tableStyleId>{5940675A-B579-460E-94D1-54222C63F5DA}</a:tableStyleId>
              </a:tblPr>
              <a:tblGrid>
                <a:gridCol w="8455180">
                  <a:extLst>
                    <a:ext uri="{9D8B030D-6E8A-4147-A177-3AD203B41FA5}">
                      <a16:colId xmlns:a16="http://schemas.microsoft.com/office/drawing/2014/main" xmlns="" val="20000"/>
                    </a:ext>
                  </a:extLst>
                </a:gridCol>
                <a:gridCol w="1106710">
                  <a:extLst>
                    <a:ext uri="{9D8B030D-6E8A-4147-A177-3AD203B41FA5}">
                      <a16:colId xmlns:a16="http://schemas.microsoft.com/office/drawing/2014/main" xmlns="" val="20001"/>
                    </a:ext>
                  </a:extLst>
                </a:gridCol>
                <a:gridCol w="1266977">
                  <a:extLst>
                    <a:ext uri="{9D8B030D-6E8A-4147-A177-3AD203B41FA5}">
                      <a16:colId xmlns:a16="http://schemas.microsoft.com/office/drawing/2014/main" xmlns="" val="20002"/>
                    </a:ext>
                  </a:extLst>
                </a:gridCol>
              </a:tblGrid>
              <a:tr h="289015">
                <a:tc>
                  <a:txBody>
                    <a:bodyPr/>
                    <a:lstStyle/>
                    <a:p>
                      <a:pPr>
                        <a:spcAft>
                          <a:spcPts val="0"/>
                        </a:spcAft>
                      </a:pPr>
                      <a:r>
                        <a:rPr lang="en-GB" sz="1600" b="1" dirty="0">
                          <a:effectLst/>
                        </a:rPr>
                        <a:t>Hospital</a:t>
                      </a:r>
                      <a:endParaRPr lang="en-GB" sz="1600" b="1" dirty="0">
                        <a:effectLst/>
                        <a:latin typeface="Times New Roman" charset="0"/>
                        <a:ea typeface="Calibri" charset="0"/>
                      </a:endParaRPr>
                    </a:p>
                  </a:txBody>
                  <a:tcPr marL="68580" marR="68580" marT="0" marB="0"/>
                </a:tc>
                <a:tc>
                  <a:txBody>
                    <a:bodyPr/>
                    <a:lstStyle/>
                    <a:p>
                      <a:pPr algn="r">
                        <a:spcAft>
                          <a:spcPts val="0"/>
                        </a:spcAft>
                      </a:pPr>
                      <a:r>
                        <a:rPr lang="en-GB" sz="1600" b="1">
                          <a:effectLst/>
                        </a:rPr>
                        <a:t> CMI </a:t>
                      </a:r>
                      <a:endParaRPr lang="en-GB" sz="1600" b="1">
                        <a:effectLst/>
                        <a:latin typeface="Times New Roman" charset="0"/>
                        <a:ea typeface="Calibri" charset="0"/>
                      </a:endParaRPr>
                    </a:p>
                  </a:txBody>
                  <a:tcPr marL="68580" marR="68580" marT="0" marB="0"/>
                </a:tc>
                <a:tc>
                  <a:txBody>
                    <a:bodyPr/>
                    <a:lstStyle/>
                    <a:p>
                      <a:pPr algn="r">
                        <a:spcAft>
                          <a:spcPts val="0"/>
                        </a:spcAft>
                      </a:pPr>
                      <a:r>
                        <a:rPr lang="en-GB" sz="1600" b="1" dirty="0">
                          <a:effectLst/>
                        </a:rPr>
                        <a:t># of cases </a:t>
                      </a:r>
                      <a:endParaRPr lang="en-GB" sz="1600" b="1" dirty="0">
                        <a:effectLst/>
                        <a:latin typeface="Times New Roman" charset="0"/>
                        <a:ea typeface="Calibri" charset="0"/>
                      </a:endParaRPr>
                    </a:p>
                  </a:txBody>
                  <a:tcPr marL="68580" marR="68580" marT="0" marB="0"/>
                </a:tc>
                <a:extLst>
                  <a:ext uri="{0D108BD9-81ED-4DB2-BD59-A6C34878D82A}">
                    <a16:rowId xmlns:a16="http://schemas.microsoft.com/office/drawing/2014/main" xmlns="" val="10000"/>
                  </a:ext>
                </a:extLst>
              </a:tr>
              <a:tr h="289015">
                <a:tc>
                  <a:txBody>
                    <a:bodyPr/>
                    <a:lstStyle/>
                    <a:p>
                      <a:pPr>
                        <a:spcAft>
                          <a:spcPts val="0"/>
                        </a:spcAft>
                      </a:pPr>
                      <a:r>
                        <a:rPr lang="en-GB" sz="1600" dirty="0" err="1">
                          <a:effectLst/>
                        </a:rPr>
                        <a:t>შპს</a:t>
                      </a:r>
                      <a:r>
                        <a:rPr lang="en-GB" sz="1600" dirty="0">
                          <a:effectLst/>
                        </a:rPr>
                        <a:t> </a:t>
                      </a:r>
                      <a:r>
                        <a:rPr lang="en-GB" sz="1600" dirty="0" err="1">
                          <a:effectLst/>
                        </a:rPr>
                        <a:t>ჯეო</a:t>
                      </a:r>
                      <a:r>
                        <a:rPr lang="en-GB" sz="1600" dirty="0">
                          <a:effectLst/>
                        </a:rPr>
                        <a:t> </a:t>
                      </a:r>
                      <a:r>
                        <a:rPr lang="en-GB" sz="1600" dirty="0" err="1">
                          <a:effectLst/>
                        </a:rPr>
                        <a:t>ჰოსპიტალს</a:t>
                      </a:r>
                      <a:endParaRPr lang="en-GB" sz="1600" dirty="0">
                        <a:effectLst/>
                        <a:latin typeface="Times New Roman" charset="0"/>
                        <a:ea typeface="Calibri" charset="0"/>
                      </a:endParaRPr>
                    </a:p>
                  </a:txBody>
                  <a:tcPr marL="68580" marR="68580" marT="0" marB="0"/>
                </a:tc>
                <a:tc>
                  <a:txBody>
                    <a:bodyPr/>
                    <a:lstStyle/>
                    <a:p>
                      <a:pPr algn="r">
                        <a:spcAft>
                          <a:spcPts val="0"/>
                        </a:spcAft>
                      </a:pPr>
                      <a:r>
                        <a:rPr lang="en-GB" sz="1600" dirty="0">
                          <a:effectLst/>
                        </a:rPr>
                        <a:t> 0,95 </a:t>
                      </a:r>
                      <a:endParaRPr lang="en-GB" sz="1600" dirty="0">
                        <a:effectLst/>
                        <a:latin typeface="Times New Roman" charset="0"/>
                        <a:ea typeface="Calibri" charset="0"/>
                      </a:endParaRPr>
                    </a:p>
                  </a:txBody>
                  <a:tcPr marL="68580" marR="68580" marT="0" marB="0"/>
                </a:tc>
                <a:tc>
                  <a:txBody>
                    <a:bodyPr/>
                    <a:lstStyle/>
                    <a:p>
                      <a:pPr algn="r">
                        <a:spcAft>
                          <a:spcPts val="0"/>
                        </a:spcAft>
                      </a:pPr>
                      <a:r>
                        <a:rPr lang="en-GB" sz="1600" dirty="0">
                          <a:effectLst/>
                        </a:rPr>
                        <a:t> 5 669 </a:t>
                      </a:r>
                      <a:endParaRPr lang="en-GB" sz="1600" dirty="0">
                        <a:effectLst/>
                        <a:latin typeface="Times New Roman" charset="0"/>
                        <a:ea typeface="Calibri" charset="0"/>
                      </a:endParaRPr>
                    </a:p>
                  </a:txBody>
                  <a:tcPr marL="68580" marR="68580" marT="0" marB="0"/>
                </a:tc>
                <a:extLst>
                  <a:ext uri="{0D108BD9-81ED-4DB2-BD59-A6C34878D82A}">
                    <a16:rowId xmlns:a16="http://schemas.microsoft.com/office/drawing/2014/main" xmlns="" val="10001"/>
                  </a:ext>
                </a:extLst>
              </a:tr>
              <a:tr h="476423">
                <a:tc>
                  <a:txBody>
                    <a:bodyPr/>
                    <a:lstStyle/>
                    <a:p>
                      <a:pPr>
                        <a:spcAft>
                          <a:spcPts val="0"/>
                        </a:spcAft>
                      </a:pPr>
                      <a:r>
                        <a:rPr lang="en-GB" sz="1600">
                          <a:effectLst/>
                        </a:rPr>
                        <a:t>შპს მაღალი სამედიცინო ტექნოლოგიების ცენტრი, საუნივერსიტეტო კლინიკა</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a:effectLst/>
                        </a:rPr>
                        <a:t> 1,33 </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a:effectLst/>
                        </a:rPr>
                        <a:t> 3 466 </a:t>
                      </a:r>
                      <a:endParaRPr lang="en-GB" sz="1600">
                        <a:effectLst/>
                        <a:latin typeface="Times New Roman" charset="0"/>
                        <a:ea typeface="Calibri" charset="0"/>
                      </a:endParaRPr>
                    </a:p>
                  </a:txBody>
                  <a:tcPr marL="68580" marR="68580" marT="0" marB="0"/>
                </a:tc>
                <a:extLst>
                  <a:ext uri="{0D108BD9-81ED-4DB2-BD59-A6C34878D82A}">
                    <a16:rowId xmlns:a16="http://schemas.microsoft.com/office/drawing/2014/main" xmlns="" val="10002"/>
                  </a:ext>
                </a:extLst>
              </a:tr>
              <a:tr h="578029">
                <a:tc>
                  <a:txBody>
                    <a:bodyPr/>
                    <a:lstStyle/>
                    <a:p>
                      <a:pPr>
                        <a:spcAft>
                          <a:spcPts val="0"/>
                        </a:spcAft>
                      </a:pPr>
                      <a:r>
                        <a:rPr lang="en-GB" sz="1600">
                          <a:effectLst/>
                        </a:rPr>
                        <a:t>სს კ. ერისთავის სახელობის ექსპერიმენტული და კლინიკური ქირურგიის ეროვნული ცენტრი</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a:effectLst/>
                        </a:rPr>
                        <a:t> 1,30 </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a:effectLst/>
                        </a:rPr>
                        <a:t> 3 203 </a:t>
                      </a:r>
                      <a:endParaRPr lang="en-GB" sz="1600">
                        <a:effectLst/>
                        <a:latin typeface="Times New Roman" charset="0"/>
                        <a:ea typeface="Calibri" charset="0"/>
                      </a:endParaRPr>
                    </a:p>
                  </a:txBody>
                  <a:tcPr marL="68580" marR="68580" marT="0" marB="0"/>
                </a:tc>
                <a:extLst>
                  <a:ext uri="{0D108BD9-81ED-4DB2-BD59-A6C34878D82A}">
                    <a16:rowId xmlns:a16="http://schemas.microsoft.com/office/drawing/2014/main" xmlns="" val="10003"/>
                  </a:ext>
                </a:extLst>
              </a:tr>
              <a:tr h="578029">
                <a:tc>
                  <a:txBody>
                    <a:bodyPr/>
                    <a:lstStyle/>
                    <a:p>
                      <a:pPr>
                        <a:spcAft>
                          <a:spcPts val="0"/>
                        </a:spcAft>
                      </a:pPr>
                      <a:r>
                        <a:rPr lang="en-GB" sz="1600">
                          <a:effectLst/>
                        </a:rPr>
                        <a:t>შპს აკად. ზ. ცხაკაიას სახ. დასავლეთ საქართველოს ინტერვენციული მედიცინის ეროვნული ცენტრი </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a:effectLst/>
                        </a:rPr>
                        <a:t> 1,45 </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a:effectLst/>
                        </a:rPr>
                        <a:t> 2 695 </a:t>
                      </a:r>
                      <a:endParaRPr lang="en-GB" sz="1600">
                        <a:effectLst/>
                        <a:latin typeface="Times New Roman" charset="0"/>
                        <a:ea typeface="Calibri" charset="0"/>
                      </a:endParaRPr>
                    </a:p>
                  </a:txBody>
                  <a:tcPr marL="68580" marR="68580" marT="0" marB="0"/>
                </a:tc>
                <a:extLst>
                  <a:ext uri="{0D108BD9-81ED-4DB2-BD59-A6C34878D82A}">
                    <a16:rowId xmlns:a16="http://schemas.microsoft.com/office/drawing/2014/main" xmlns="" val="10004"/>
                  </a:ext>
                </a:extLst>
              </a:tr>
              <a:tr h="289015">
                <a:tc>
                  <a:txBody>
                    <a:bodyPr/>
                    <a:lstStyle/>
                    <a:p>
                      <a:pPr>
                        <a:spcAft>
                          <a:spcPts val="0"/>
                        </a:spcAft>
                      </a:pPr>
                      <a:r>
                        <a:rPr lang="en-GB" sz="1600">
                          <a:effectLst/>
                        </a:rPr>
                        <a:t>შპს ნიუ ჰოსპიტალს</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a:effectLst/>
                        </a:rPr>
                        <a:t> 0,97 </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a:effectLst/>
                        </a:rPr>
                        <a:t> 2 119 </a:t>
                      </a:r>
                      <a:endParaRPr lang="en-GB" sz="1600">
                        <a:effectLst/>
                        <a:latin typeface="Times New Roman" charset="0"/>
                        <a:ea typeface="Calibri" charset="0"/>
                      </a:endParaRPr>
                    </a:p>
                  </a:txBody>
                  <a:tcPr marL="68580" marR="68580" marT="0" marB="0"/>
                </a:tc>
                <a:extLst>
                  <a:ext uri="{0D108BD9-81ED-4DB2-BD59-A6C34878D82A}">
                    <a16:rowId xmlns:a16="http://schemas.microsoft.com/office/drawing/2014/main" xmlns="" val="10005"/>
                  </a:ext>
                </a:extLst>
              </a:tr>
              <a:tr h="578029">
                <a:tc>
                  <a:txBody>
                    <a:bodyPr/>
                    <a:lstStyle/>
                    <a:p>
                      <a:pPr>
                        <a:spcAft>
                          <a:spcPts val="0"/>
                        </a:spcAft>
                      </a:pPr>
                      <a:r>
                        <a:rPr lang="en-GB" sz="1600">
                          <a:effectLst/>
                        </a:rPr>
                        <a:t>შპს აკადემიკოს ფრიდონ თოდუას სამედიცინო ცენტრი-შ.პ.ს. კლინიკური მედიცინის სამეცნიერო-კვლევითი ინსტიტუტი.</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a:effectLst/>
                        </a:rPr>
                        <a:t> 0,69 </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a:effectLst/>
                        </a:rPr>
                        <a:t> 2 111 </a:t>
                      </a:r>
                      <a:endParaRPr lang="en-GB" sz="1600">
                        <a:effectLst/>
                        <a:latin typeface="Times New Roman" charset="0"/>
                        <a:ea typeface="Calibri" charset="0"/>
                      </a:endParaRPr>
                    </a:p>
                  </a:txBody>
                  <a:tcPr marL="68580" marR="68580" marT="0" marB="0"/>
                </a:tc>
                <a:extLst>
                  <a:ext uri="{0D108BD9-81ED-4DB2-BD59-A6C34878D82A}">
                    <a16:rowId xmlns:a16="http://schemas.microsoft.com/office/drawing/2014/main" xmlns="" val="10006"/>
                  </a:ext>
                </a:extLst>
              </a:tr>
              <a:tr h="289015">
                <a:tc>
                  <a:txBody>
                    <a:bodyPr/>
                    <a:lstStyle/>
                    <a:p>
                      <a:pPr>
                        <a:spcAft>
                          <a:spcPts val="0"/>
                        </a:spcAft>
                      </a:pPr>
                      <a:r>
                        <a:rPr lang="en-GB" sz="1600">
                          <a:effectLst/>
                        </a:rPr>
                        <a:t>შპს მ. იაშვილის სახელობის ბავშვთა ცენტრალური საავადმყოფო</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a:effectLst/>
                        </a:rPr>
                        <a:t> 1,05 </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a:effectLst/>
                        </a:rPr>
                        <a:t> 2 020 </a:t>
                      </a:r>
                      <a:endParaRPr lang="en-GB" sz="1600">
                        <a:effectLst/>
                        <a:latin typeface="Times New Roman" charset="0"/>
                        <a:ea typeface="Calibri" charset="0"/>
                      </a:endParaRPr>
                    </a:p>
                  </a:txBody>
                  <a:tcPr marL="68580" marR="68580" marT="0" marB="0"/>
                </a:tc>
                <a:extLst>
                  <a:ext uri="{0D108BD9-81ED-4DB2-BD59-A6C34878D82A}">
                    <a16:rowId xmlns:a16="http://schemas.microsoft.com/office/drawing/2014/main" xmlns="" val="10007"/>
                  </a:ext>
                </a:extLst>
              </a:tr>
              <a:tr h="578029">
                <a:tc>
                  <a:txBody>
                    <a:bodyPr/>
                    <a:lstStyle/>
                    <a:p>
                      <a:pPr>
                        <a:spcAft>
                          <a:spcPts val="0"/>
                        </a:spcAft>
                      </a:pPr>
                      <a:r>
                        <a:rPr lang="en-GB" sz="1600">
                          <a:effectLst/>
                        </a:rPr>
                        <a:t>შპს ყელ-ყურ-ცხვირის სნეულებათა ეროვნული ცენტრი ჯაფარიძე-ქევანიშვილის კლინიკა</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a:effectLst/>
                        </a:rPr>
                        <a:t> 0,39 </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a:effectLst/>
                        </a:rPr>
                        <a:t> 1 919 </a:t>
                      </a:r>
                      <a:endParaRPr lang="en-GB" sz="1600">
                        <a:effectLst/>
                        <a:latin typeface="Times New Roman" charset="0"/>
                        <a:ea typeface="Calibri" charset="0"/>
                      </a:endParaRPr>
                    </a:p>
                  </a:txBody>
                  <a:tcPr marL="68580" marR="68580" marT="0" marB="0"/>
                </a:tc>
                <a:extLst>
                  <a:ext uri="{0D108BD9-81ED-4DB2-BD59-A6C34878D82A}">
                    <a16:rowId xmlns:a16="http://schemas.microsoft.com/office/drawing/2014/main" xmlns="" val="10008"/>
                  </a:ext>
                </a:extLst>
              </a:tr>
              <a:tr h="289015">
                <a:tc>
                  <a:txBody>
                    <a:bodyPr/>
                    <a:lstStyle/>
                    <a:p>
                      <a:pPr>
                        <a:spcAft>
                          <a:spcPts val="0"/>
                        </a:spcAft>
                      </a:pPr>
                      <a:r>
                        <a:rPr lang="en-GB" sz="1600">
                          <a:effectLst/>
                        </a:rPr>
                        <a:t>შპს "ამტელ ჰოსპიტალ პირველი კლინიკური"</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a:effectLst/>
                        </a:rPr>
                        <a:t> 0,90 </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a:effectLst/>
                        </a:rPr>
                        <a:t> 1 879 </a:t>
                      </a:r>
                      <a:endParaRPr lang="en-GB" sz="1600">
                        <a:effectLst/>
                        <a:latin typeface="Times New Roman" charset="0"/>
                        <a:ea typeface="Calibri" charset="0"/>
                      </a:endParaRPr>
                    </a:p>
                  </a:txBody>
                  <a:tcPr marL="68580" marR="68580" marT="0" marB="0"/>
                </a:tc>
                <a:extLst>
                  <a:ext uri="{0D108BD9-81ED-4DB2-BD59-A6C34878D82A}">
                    <a16:rowId xmlns:a16="http://schemas.microsoft.com/office/drawing/2014/main" xmlns="" val="10009"/>
                  </a:ext>
                </a:extLst>
              </a:tr>
              <a:tr h="289015">
                <a:tc>
                  <a:txBody>
                    <a:bodyPr/>
                    <a:lstStyle/>
                    <a:p>
                      <a:pPr>
                        <a:spcAft>
                          <a:spcPts val="0"/>
                        </a:spcAft>
                      </a:pPr>
                      <a:r>
                        <a:rPr lang="en-GB" sz="1600">
                          <a:effectLst/>
                        </a:rPr>
                        <a:t>ს.ს. სამედიცინო კორპორაცია ევექსი - ზუგდიდის რეფერალური ჰოსპიტალი</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a:effectLst/>
                        </a:rPr>
                        <a:t> 0,96 </a:t>
                      </a:r>
                      <a:endParaRPr lang="en-GB" sz="1600">
                        <a:effectLst/>
                        <a:latin typeface="Times New Roman" charset="0"/>
                        <a:ea typeface="Calibri" charset="0"/>
                      </a:endParaRPr>
                    </a:p>
                  </a:txBody>
                  <a:tcPr marL="68580" marR="68580" marT="0" marB="0"/>
                </a:tc>
                <a:tc>
                  <a:txBody>
                    <a:bodyPr/>
                    <a:lstStyle/>
                    <a:p>
                      <a:pPr algn="r">
                        <a:spcAft>
                          <a:spcPts val="0"/>
                        </a:spcAft>
                      </a:pPr>
                      <a:r>
                        <a:rPr lang="en-GB" sz="1600" dirty="0">
                          <a:effectLst/>
                        </a:rPr>
                        <a:t> 1 855 </a:t>
                      </a:r>
                      <a:endParaRPr lang="en-GB" sz="1600" dirty="0">
                        <a:effectLst/>
                        <a:latin typeface="Times New Roman" charset="0"/>
                        <a:ea typeface="Calibri" charset="0"/>
                      </a:endParaRPr>
                    </a:p>
                  </a:txBody>
                  <a:tcPr marL="68580" marR="68580" marT="0" marB="0"/>
                </a:tc>
                <a:extLst>
                  <a:ext uri="{0D108BD9-81ED-4DB2-BD59-A6C34878D82A}">
                    <a16:rowId xmlns:a16="http://schemas.microsoft.com/office/drawing/2014/main" xmlns="" val="10010"/>
                  </a:ext>
                </a:extLst>
              </a:tr>
            </a:tbl>
          </a:graphicData>
        </a:graphic>
      </p:graphicFrame>
    </p:spTree>
    <p:extLst>
      <p:ext uri="{BB962C8B-B14F-4D97-AF65-F5344CB8AC3E}">
        <p14:creationId xmlns:p14="http://schemas.microsoft.com/office/powerpoint/2010/main" val="176402359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Conclusions</a:t>
            </a:r>
            <a:endParaRPr lang="fi-FI" b="1" dirty="0"/>
          </a:p>
        </p:txBody>
      </p:sp>
      <p:sp>
        <p:nvSpPr>
          <p:cNvPr id="4" name="Content Placeholder 3"/>
          <p:cNvSpPr>
            <a:spLocks noGrp="1"/>
          </p:cNvSpPr>
          <p:nvPr>
            <p:ph idx="1"/>
          </p:nvPr>
        </p:nvSpPr>
        <p:spPr/>
        <p:txBody>
          <a:bodyPr>
            <a:normAutofit lnSpcReduction="10000"/>
          </a:bodyPr>
          <a:lstStyle/>
          <a:p>
            <a:r>
              <a:rPr lang="en-US" dirty="0" smtClean="0"/>
              <a:t>SSA’s </a:t>
            </a:r>
            <a:r>
              <a:rPr lang="en-US" dirty="0"/>
              <a:t>invoicing data is suitable for introducing DRGs and setting </a:t>
            </a:r>
            <a:r>
              <a:rPr lang="en-US" dirty="0" smtClean="0"/>
              <a:t>tariffs</a:t>
            </a:r>
          </a:p>
          <a:p>
            <a:r>
              <a:rPr lang="en-US" b="1" dirty="0" smtClean="0"/>
              <a:t>A </a:t>
            </a:r>
            <a:r>
              <a:rPr lang="en-US" b="1" dirty="0"/>
              <a:t>transition period </a:t>
            </a:r>
            <a:r>
              <a:rPr lang="en-US" dirty="0"/>
              <a:t>is needed to conduct all the activities needed to </a:t>
            </a:r>
            <a:endParaRPr lang="en-US" dirty="0" smtClean="0"/>
          </a:p>
          <a:p>
            <a:pPr lvl="1"/>
            <a:r>
              <a:rPr lang="en-US" dirty="0" smtClean="0"/>
              <a:t>assure </a:t>
            </a:r>
            <a:r>
              <a:rPr lang="en-US" dirty="0"/>
              <a:t>technical and organizational preparedness for introducing a DRG </a:t>
            </a:r>
            <a:r>
              <a:rPr lang="en-US" dirty="0" smtClean="0"/>
              <a:t>system, e.g.</a:t>
            </a:r>
          </a:p>
          <a:p>
            <a:pPr lvl="2"/>
            <a:r>
              <a:rPr lang="en-US" dirty="0" smtClean="0"/>
              <a:t>update </a:t>
            </a:r>
            <a:r>
              <a:rPr lang="en-US" dirty="0"/>
              <a:t>the primary classification systems (ICD-10, NCSP)</a:t>
            </a:r>
            <a:endParaRPr lang="fi-FI" dirty="0"/>
          </a:p>
          <a:p>
            <a:pPr lvl="2"/>
            <a:r>
              <a:rPr lang="en-US" dirty="0" smtClean="0"/>
              <a:t>provide training on </a:t>
            </a:r>
            <a:r>
              <a:rPr lang="en-US" smtClean="0"/>
              <a:t>how to </a:t>
            </a:r>
            <a:r>
              <a:rPr lang="en-US" dirty="0" smtClean="0"/>
              <a:t>use of primary classifications</a:t>
            </a:r>
            <a:endParaRPr lang="fi-FI" dirty="0"/>
          </a:p>
          <a:p>
            <a:pPr lvl="2"/>
            <a:r>
              <a:rPr lang="en-US" dirty="0" smtClean="0"/>
              <a:t>develop </a:t>
            </a:r>
            <a:r>
              <a:rPr lang="en-US" dirty="0"/>
              <a:t>coding guidelines</a:t>
            </a:r>
            <a:endParaRPr lang="fi-FI" dirty="0"/>
          </a:p>
          <a:p>
            <a:pPr lvl="2"/>
            <a:r>
              <a:rPr lang="en-US" dirty="0" smtClean="0"/>
              <a:t>develop </a:t>
            </a:r>
            <a:r>
              <a:rPr lang="en-US" dirty="0"/>
              <a:t>a method to set tariffs</a:t>
            </a:r>
          </a:p>
          <a:p>
            <a:pPr lvl="1"/>
            <a:r>
              <a:rPr lang="en-US" dirty="0" smtClean="0"/>
              <a:t>allow </a:t>
            </a:r>
            <a:r>
              <a:rPr lang="en-US" dirty="0"/>
              <a:t>providers and the SSA to adapt to the new system</a:t>
            </a:r>
            <a:r>
              <a:rPr lang="en-US" dirty="0" smtClean="0"/>
              <a:t> </a:t>
            </a:r>
          </a:p>
          <a:p>
            <a:r>
              <a:rPr lang="en-US" dirty="0" smtClean="0"/>
              <a:t>A decision </a:t>
            </a:r>
            <a:r>
              <a:rPr lang="en-US" dirty="0"/>
              <a:t>for moving towards a DRG system </a:t>
            </a:r>
            <a:endParaRPr lang="en-US" dirty="0" smtClean="0"/>
          </a:p>
          <a:p>
            <a:r>
              <a:rPr lang="en-US" dirty="0" smtClean="0"/>
              <a:t>Develop a </a:t>
            </a:r>
            <a:r>
              <a:rPr lang="en-US" dirty="0"/>
              <a:t>roadmap for DRG implementation </a:t>
            </a:r>
            <a:endParaRPr lang="fi-FI" dirty="0"/>
          </a:p>
        </p:txBody>
      </p:sp>
    </p:spTree>
    <p:extLst>
      <p:ext uri="{BB962C8B-B14F-4D97-AF65-F5344CB8AC3E}">
        <p14:creationId xmlns:p14="http://schemas.microsoft.com/office/powerpoint/2010/main" val="29689078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6D258111-061C-46C3-872A-CD38736485EA" descr="6D258111-061C-46C3-872A-CD38736485E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411518"/>
            <a:ext cx="12192000" cy="91371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862110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fi-FI" b="1" dirty="0" smtClean="0"/>
              <a:t>DATA QUALITY</a:t>
            </a:r>
            <a:endParaRPr lang="fi-FI" b="1" dirty="0"/>
          </a:p>
        </p:txBody>
      </p:sp>
      <p:sp>
        <p:nvSpPr>
          <p:cNvPr id="5" name="Text Placeholder 4"/>
          <p:cNvSpPr>
            <a:spLocks noGrp="1"/>
          </p:cNvSpPr>
          <p:nvPr>
            <p:ph type="body" idx="1"/>
          </p:nvPr>
        </p:nvSpPr>
        <p:spPr/>
        <p:txBody>
          <a:bodyPr/>
          <a:lstStyle/>
          <a:p>
            <a:endParaRPr lang="fi-FI" dirty="0"/>
          </a:p>
        </p:txBody>
      </p:sp>
    </p:spTree>
    <p:extLst>
      <p:ext uri="{BB962C8B-B14F-4D97-AF65-F5344CB8AC3E}">
        <p14:creationId xmlns:p14="http://schemas.microsoft.com/office/powerpoint/2010/main" val="6177816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Cases </a:t>
            </a:r>
            <a:r>
              <a:rPr lang="en-US" b="1" dirty="0" smtClean="0"/>
              <a:t>which… </a:t>
            </a:r>
            <a:endParaRPr lang="fi-FI" b="1" dirty="0"/>
          </a:p>
        </p:txBody>
      </p:sp>
      <p:sp>
        <p:nvSpPr>
          <p:cNvPr id="5" name="Content Placeholder 4"/>
          <p:cNvSpPr>
            <a:spLocks noGrp="1"/>
          </p:cNvSpPr>
          <p:nvPr>
            <p:ph idx="1"/>
          </p:nvPr>
        </p:nvSpPr>
        <p:spPr/>
        <p:txBody>
          <a:bodyPr>
            <a:normAutofit/>
          </a:bodyPr>
          <a:lstStyle/>
          <a:p>
            <a:r>
              <a:rPr lang="en-US" sz="3200" dirty="0" smtClean="0"/>
              <a:t>…result </a:t>
            </a:r>
            <a:r>
              <a:rPr lang="en-US" sz="3200" dirty="0"/>
              <a:t>in error DRGs</a:t>
            </a:r>
            <a:endParaRPr lang="fi-FI" sz="3200" dirty="0"/>
          </a:p>
          <a:p>
            <a:pPr lvl="0"/>
            <a:r>
              <a:rPr lang="en-US" sz="3200" dirty="0" smtClean="0"/>
              <a:t>…result in DRGs where the combination of diagnosis and procedure codes </a:t>
            </a:r>
            <a:r>
              <a:rPr lang="en-US" sz="3200" dirty="0"/>
              <a:t>is rare or incorrect</a:t>
            </a:r>
            <a:endParaRPr lang="fi-FI" sz="3200" dirty="0"/>
          </a:p>
          <a:p>
            <a:pPr lvl="0"/>
            <a:r>
              <a:rPr lang="en-US" sz="3200" dirty="0" smtClean="0"/>
              <a:t>…have incomplete </a:t>
            </a:r>
            <a:r>
              <a:rPr lang="en-US" sz="3200" dirty="0"/>
              <a:t>and i</a:t>
            </a:r>
            <a:r>
              <a:rPr lang="en-US" sz="3200" dirty="0" smtClean="0"/>
              <a:t>naccurate ICD-10 </a:t>
            </a:r>
            <a:r>
              <a:rPr lang="en-US" sz="3200" dirty="0"/>
              <a:t>and NCSP codes </a:t>
            </a:r>
            <a:r>
              <a:rPr lang="en-US" sz="3200" dirty="0" smtClean="0"/>
              <a:t>compared </a:t>
            </a:r>
            <a:r>
              <a:rPr lang="en-US" sz="3200" dirty="0"/>
              <a:t>to the original codes in both </a:t>
            </a:r>
            <a:r>
              <a:rPr lang="en-US" sz="3200" dirty="0" smtClean="0"/>
              <a:t>classifications</a:t>
            </a:r>
            <a:endParaRPr lang="fi-FI" sz="3200" dirty="0"/>
          </a:p>
        </p:txBody>
      </p:sp>
    </p:spTree>
    <p:extLst>
      <p:ext uri="{BB962C8B-B14F-4D97-AF65-F5344CB8AC3E}">
        <p14:creationId xmlns:p14="http://schemas.microsoft.com/office/powerpoint/2010/main" val="19026995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b="1" dirty="0" err="1" smtClean="0"/>
              <a:t>Error</a:t>
            </a:r>
            <a:r>
              <a:rPr lang="fi-FI" b="1" dirty="0" smtClean="0"/>
              <a:t> DRG (DRG 470)</a:t>
            </a:r>
            <a:endParaRPr lang="fi-FI" b="1" dirty="0"/>
          </a:p>
        </p:txBody>
      </p:sp>
      <p:sp>
        <p:nvSpPr>
          <p:cNvPr id="3" name="Content Placeholder 2"/>
          <p:cNvSpPr>
            <a:spLocks noGrp="1"/>
          </p:cNvSpPr>
          <p:nvPr>
            <p:ph idx="1"/>
          </p:nvPr>
        </p:nvSpPr>
        <p:spPr/>
        <p:txBody>
          <a:bodyPr/>
          <a:lstStyle/>
          <a:p>
            <a:r>
              <a:rPr lang="en-US" dirty="0"/>
              <a:t>Inappropriate or otherwise impossible </a:t>
            </a:r>
            <a:r>
              <a:rPr lang="en-US" dirty="0" smtClean="0"/>
              <a:t>procedure</a:t>
            </a:r>
          </a:p>
          <a:p>
            <a:pPr lvl="1"/>
            <a:r>
              <a:rPr lang="en-US" dirty="0" smtClean="0"/>
              <a:t>Z-code without main procedure code</a:t>
            </a:r>
          </a:p>
          <a:p>
            <a:r>
              <a:rPr lang="en-US" dirty="0"/>
              <a:t>Patient too old for </a:t>
            </a:r>
            <a:r>
              <a:rPr lang="en-US" dirty="0" smtClean="0"/>
              <a:t>diagnosis</a:t>
            </a:r>
          </a:p>
          <a:p>
            <a:pPr lvl="1"/>
            <a:r>
              <a:rPr lang="en-US" dirty="0" smtClean="0"/>
              <a:t>Neonate diagnosis -&gt; adult</a:t>
            </a:r>
          </a:p>
          <a:p>
            <a:r>
              <a:rPr lang="en-US" dirty="0"/>
              <a:t>Main diagnosis </a:t>
            </a:r>
            <a:r>
              <a:rPr lang="en-US" dirty="0" smtClean="0"/>
              <a:t>invalid</a:t>
            </a:r>
          </a:p>
          <a:p>
            <a:pPr lvl="1"/>
            <a:r>
              <a:rPr lang="en-US" dirty="0" smtClean="0"/>
              <a:t>Code pairs (dagger and asterisk coding)</a:t>
            </a:r>
          </a:p>
          <a:p>
            <a:pPr lvl="1"/>
            <a:r>
              <a:rPr lang="en-US" dirty="0" smtClean="0"/>
              <a:t>Codes of manifestation as main diagnosis</a:t>
            </a:r>
          </a:p>
          <a:p>
            <a:r>
              <a:rPr lang="en-US" dirty="0"/>
              <a:t>Incorrect combination of diagnosis and </a:t>
            </a:r>
            <a:r>
              <a:rPr lang="en-US" dirty="0" smtClean="0"/>
              <a:t>procedure</a:t>
            </a:r>
          </a:p>
          <a:p>
            <a:pPr lvl="1"/>
            <a:r>
              <a:rPr lang="en-US" dirty="0" smtClean="0"/>
              <a:t>Abortion </a:t>
            </a:r>
            <a:r>
              <a:rPr lang="en-US" i="1" dirty="0" smtClean="0"/>
              <a:t>vs</a:t>
            </a:r>
            <a:r>
              <a:rPr lang="en-US" dirty="0" smtClean="0"/>
              <a:t> C-section</a:t>
            </a:r>
            <a:endParaRPr lang="fi-FI" dirty="0"/>
          </a:p>
        </p:txBody>
      </p:sp>
    </p:spTree>
    <p:extLst>
      <p:ext uri="{BB962C8B-B14F-4D97-AF65-F5344CB8AC3E}">
        <p14:creationId xmlns:p14="http://schemas.microsoft.com/office/powerpoint/2010/main" val="4928428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Rare or incorrect combination of diagnosis and procedure</a:t>
            </a:r>
            <a:endParaRPr lang="fi-FI" b="1" dirty="0"/>
          </a:p>
        </p:txBody>
      </p:sp>
      <p:sp>
        <p:nvSpPr>
          <p:cNvPr id="3" name="Content Placeholder 2"/>
          <p:cNvSpPr>
            <a:spLocks noGrp="1"/>
          </p:cNvSpPr>
          <p:nvPr>
            <p:ph idx="1"/>
          </p:nvPr>
        </p:nvSpPr>
        <p:spPr/>
        <p:txBody>
          <a:bodyPr>
            <a:normAutofit fontScale="92500" lnSpcReduction="20000"/>
          </a:bodyPr>
          <a:lstStyle/>
          <a:p>
            <a:r>
              <a:rPr lang="en-US" dirty="0" smtClean="0"/>
              <a:t>DRGs 468/O and 477/O</a:t>
            </a:r>
          </a:p>
          <a:p>
            <a:pPr lvl="1"/>
            <a:r>
              <a:rPr lang="en-US" dirty="0" smtClean="0"/>
              <a:t>468 - Rare or incorrect combination of diagnosis and extensive procedure</a:t>
            </a:r>
          </a:p>
          <a:p>
            <a:pPr lvl="1"/>
            <a:r>
              <a:rPr lang="en-US" dirty="0" smtClean="0"/>
              <a:t>468O - Rare or incorrect combination of diagnosis and extensive procedure, short therapy</a:t>
            </a:r>
          </a:p>
          <a:p>
            <a:pPr lvl="1"/>
            <a:r>
              <a:rPr lang="en-US" dirty="0" smtClean="0"/>
              <a:t>477 - Rare or incorrect combination of diagnosis and other procedure</a:t>
            </a:r>
          </a:p>
          <a:p>
            <a:pPr lvl="1"/>
            <a:r>
              <a:rPr lang="en-US" dirty="0" smtClean="0"/>
              <a:t>477O - Rare or incorrect combination of diagnosis and other procedure, short therapy</a:t>
            </a:r>
          </a:p>
          <a:p>
            <a:r>
              <a:rPr lang="en-US" dirty="0" smtClean="0"/>
              <a:t>For instance:</a:t>
            </a:r>
          </a:p>
          <a:p>
            <a:pPr lvl="1"/>
            <a:r>
              <a:rPr lang="en-US" b="1" dirty="0" smtClean="0"/>
              <a:t>J96.0 Acute respiratory failure + Laparotomy + Partial resection of small intestine</a:t>
            </a:r>
          </a:p>
          <a:p>
            <a:pPr lvl="1"/>
            <a:r>
              <a:rPr lang="en-US" b="1" dirty="0" smtClean="0"/>
              <a:t>C61 Malignant neoplasm of prostate + Repair of inguinal hernia using prosthetic material</a:t>
            </a:r>
          </a:p>
          <a:p>
            <a:pPr lvl="1"/>
            <a:r>
              <a:rPr lang="en-US" b="1" dirty="0" smtClean="0"/>
              <a:t>M43.6Torticollis + Other operation for spinal malformation</a:t>
            </a:r>
            <a:endParaRPr lang="en-US" dirty="0" smtClean="0"/>
          </a:p>
          <a:p>
            <a:r>
              <a:rPr lang="en-US" dirty="0" smtClean="0"/>
              <a:t>Coding issue </a:t>
            </a:r>
            <a:r>
              <a:rPr lang="en-US" i="1" dirty="0" smtClean="0"/>
              <a:t>vs</a:t>
            </a:r>
            <a:r>
              <a:rPr lang="en-US" dirty="0" smtClean="0"/>
              <a:t> clinically rare combination of diagnosis codes and procedure codes</a:t>
            </a:r>
            <a:endParaRPr lang="en-US" dirty="0"/>
          </a:p>
        </p:txBody>
      </p:sp>
    </p:spTree>
    <p:extLst>
      <p:ext uri="{BB962C8B-B14F-4D97-AF65-F5344CB8AC3E}">
        <p14:creationId xmlns:p14="http://schemas.microsoft.com/office/powerpoint/2010/main" val="379988675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1936</TotalTime>
  <Words>3762</Words>
  <Application>Microsoft Macintosh PowerPoint</Application>
  <PresentationFormat>Widescreen</PresentationFormat>
  <Paragraphs>1020</Paragraphs>
  <Slides>46</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46</vt:i4>
      </vt:variant>
    </vt:vector>
  </HeadingPairs>
  <TitlesOfParts>
    <vt:vector size="53" baseType="lpstr">
      <vt:lpstr>Calibri</vt:lpstr>
      <vt:lpstr>Calibri Light</vt:lpstr>
      <vt:lpstr>Mangal</vt:lpstr>
      <vt:lpstr>Times New Roman</vt:lpstr>
      <vt:lpstr>Verdana</vt:lpstr>
      <vt:lpstr>Arial</vt:lpstr>
      <vt:lpstr>Office Theme</vt:lpstr>
      <vt:lpstr>Analytical Report “Using the Social Security Agency’s invoicing data for strategic purchasing, with a focus on DRGs”</vt:lpstr>
      <vt:lpstr>Outline</vt:lpstr>
      <vt:lpstr>The objective of the report</vt:lpstr>
      <vt:lpstr>Data preparation process</vt:lpstr>
      <vt:lpstr>PowerPoint Presentation</vt:lpstr>
      <vt:lpstr>DATA QUALITY</vt:lpstr>
      <vt:lpstr>Cases which… </vt:lpstr>
      <vt:lpstr>Error DRG (DRG 470)</vt:lpstr>
      <vt:lpstr>Rare or incorrect combination of diagnosis and procedure</vt:lpstr>
      <vt:lpstr>Completeness and accuracy of diagnosis and procedure codes</vt:lpstr>
      <vt:lpstr>CLINICAL CONTENT OF DATA</vt:lpstr>
      <vt:lpstr>Use of single diagnosis codes as main diagnosis</vt:lpstr>
      <vt:lpstr>Use of DRG codes (1)</vt:lpstr>
      <vt:lpstr>Use of DRG codes (2)</vt:lpstr>
      <vt:lpstr>MDCs vs State morbidity statistics</vt:lpstr>
      <vt:lpstr>Complications as main diagnosis codes (1)</vt:lpstr>
      <vt:lpstr>Complications as main diagnosis codes (2)</vt:lpstr>
      <vt:lpstr>External causes as main diagnosis codes</vt:lpstr>
      <vt:lpstr>Chapter R diagnoses codes as main diagnosis codes</vt:lpstr>
      <vt:lpstr>Use of R codes by age (17 years and less, over 17 years)</vt:lpstr>
      <vt:lpstr>“Unspecific” or “other” codes as main diagnosis codes</vt:lpstr>
      <vt:lpstr>Use of “other” or “unspecific” codes as main diagnosis</vt:lpstr>
      <vt:lpstr>Number of diagnosis codes per case</vt:lpstr>
      <vt:lpstr>ICD-10 codes per case, top 20 providers</vt:lpstr>
      <vt:lpstr>Number of NCSP codes per case</vt:lpstr>
      <vt:lpstr>NCSP codes per case, top 20 providers</vt:lpstr>
      <vt:lpstr>Newborns (MDC 15)</vt:lpstr>
      <vt:lpstr>USING THE DATA TO SET THE TARIFFS </vt:lpstr>
      <vt:lpstr>5 different tariff inputs from claims data</vt:lpstr>
      <vt:lpstr>Core components of DRG</vt:lpstr>
      <vt:lpstr>DRG relative cost weights </vt:lpstr>
      <vt:lpstr>What options are for Georgia to calculated DRG cost weights?</vt:lpstr>
      <vt:lpstr>Options to validate DRG cost weights: benchmarking</vt:lpstr>
      <vt:lpstr>Options to validate DRG cost weights: check homogeneity of data</vt:lpstr>
      <vt:lpstr>Coefficient of variation for tariff and LOS for top 10 DRGs (highest cost impact) </vt:lpstr>
      <vt:lpstr>Options to increase homogeneity: data trimming (Estonian example)</vt:lpstr>
      <vt:lpstr>Trimming example: Georgian DRG 070B “Otitis media &amp; uri, age 0-17, w/o cc” </vt:lpstr>
      <vt:lpstr>Cost weight calculation should define how to handle:</vt:lpstr>
      <vt:lpstr>DRG base rate</vt:lpstr>
      <vt:lpstr>Example: DRG tariffs</vt:lpstr>
      <vt:lpstr>Budget simulation by using same DRG base rate value across hospitals (top 10 by budget) </vt:lpstr>
      <vt:lpstr>DRG adjustments</vt:lpstr>
      <vt:lpstr>DRG adjustments - outliers</vt:lpstr>
      <vt:lpstr>Case-mix index (CMI)</vt:lpstr>
      <vt:lpstr>Example: CMI of top 10 hospitals (number of cases) </vt:lpstr>
      <vt:lpstr>Conclusions</vt:lpstr>
    </vt:vector>
  </TitlesOfParts>
  <Company>KL-FCG</Company>
  <LinksUpToDate>false</LinksUpToDate>
  <SharedDoc>false</SharedDoc>
  <HyperlinksChanged>false</HyperlinksChanged>
  <AppVersion>15.0029</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MOLHSA and SSA feedback to  the Analytical Report</dc:title>
  <dc:creator>Kahur Kristiina</dc:creator>
  <cp:lastModifiedBy>triin habicht</cp:lastModifiedBy>
  <cp:revision>79</cp:revision>
  <dcterms:created xsi:type="dcterms:W3CDTF">2017-11-11T06:46:11Z</dcterms:created>
  <dcterms:modified xsi:type="dcterms:W3CDTF">2017-11-15T13:10:51Z</dcterms:modified>
</cp:coreProperties>
</file>