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91" r:id="rId4"/>
    <p:sldId id="292" r:id="rId5"/>
    <p:sldId id="274" r:id="rId6"/>
    <p:sldId id="275" r:id="rId7"/>
    <p:sldId id="290" r:id="rId8"/>
    <p:sldId id="293" r:id="rId9"/>
    <p:sldId id="295" r:id="rId10"/>
    <p:sldId id="296" r:id="rId11"/>
    <p:sldId id="297" r:id="rId12"/>
    <p:sldId id="286" r:id="rId13"/>
    <p:sldId id="287" r:id="rId14"/>
    <p:sldId id="264" r:id="rId15"/>
  </p:sldIdLst>
  <p:sldSz cx="9144000" cy="5715000" type="screen16x10"/>
  <p:notesSz cx="6669088" cy="9928225"/>
  <p:defaultTextStyle>
    <a:defPPr>
      <a:defRPr lang="en-US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137" d="100"/>
          <a:sy n="137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27AEA-20A1-4F22-852C-D4FD39DE5257}" type="datetimeFigureOut">
              <a:rPr lang="et-EE" smtClean="0"/>
              <a:t>31.10.2018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B3705-6D49-44E5-966B-E191A5856E3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63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513F0-B7EA-49FE-BDD1-B2E1F1798A78}" type="datetimeFigureOut">
              <a:rPr lang="et-EE" smtClean="0"/>
              <a:t>31.10.2018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D50C-4CFA-4C0E-98AC-673CB50284C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081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7F5D-D175-444F-80DC-63424D6C415C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9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4885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 ja seletav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822858"/>
            <a:ext cx="4629150" cy="406135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sisutekst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9051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391" y="822858"/>
            <a:ext cx="4629150" cy="4061354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t-EE" dirty="0"/>
              <a:t>Pildi lisamiseks </a:t>
            </a:r>
            <a:r>
              <a:rPr lang="et-EE" dirty="0" err="1"/>
              <a:t>klikka</a:t>
            </a:r>
            <a:r>
              <a:rPr lang="et-EE" dirty="0"/>
              <a:t> ikoonil</a:t>
            </a:r>
            <a:br>
              <a:rPr lang="et-EE" dirty="0"/>
            </a:br>
            <a:r>
              <a:rPr lang="et-EE" dirty="0"/>
              <a:t>või </a:t>
            </a:r>
            <a:r>
              <a:rPr lang="en-US" dirty="0"/>
              <a:t>l</a:t>
            </a:r>
            <a:r>
              <a:rPr lang="et-EE" dirty="0" err="1"/>
              <a:t>ohista</a:t>
            </a:r>
            <a:r>
              <a:rPr lang="et-EE" dirty="0"/>
              <a:t> pilt siia.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sisutekst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686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n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053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304271"/>
            <a:ext cx="5800725" cy="4843198"/>
          </a:xfrm>
        </p:spPr>
        <p:txBody>
          <a:bodyPr vert="eaVert"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5295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669552"/>
            <a:ext cx="4343944" cy="156132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t-EE" dirty="0" err="1"/>
              <a:t>Klikka</a:t>
            </a:r>
            <a:r>
              <a:rPr lang="et-EE" dirty="0"/>
              <a:t> ja sisesta diagramm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2393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628650" y="1571625"/>
            <a:ext cx="7886700" cy="3000375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89312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audio-video me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628650" y="1547813"/>
            <a:ext cx="7886700" cy="30797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meediafail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5552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87087"/>
            <a:ext cx="8952412" cy="5512524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6219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valge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87087"/>
            <a:ext cx="8952412" cy="5381896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65162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-roh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01. September 20XX</a:t>
            </a:r>
          </a:p>
        </p:txBody>
      </p:sp>
    </p:spTree>
    <p:extLst>
      <p:ext uri="{BB962C8B-B14F-4D97-AF65-F5344CB8AC3E}">
        <p14:creationId xmlns:p14="http://schemas.microsoft.com/office/powerpoint/2010/main" val="210314600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-orandz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01. September 20XX</a:t>
            </a:r>
          </a:p>
        </p:txBody>
      </p:sp>
    </p:spTree>
    <p:extLst>
      <p:ext uri="{BB962C8B-B14F-4D97-AF65-F5344CB8AC3E}">
        <p14:creationId xmlns:p14="http://schemas.microsoft.com/office/powerpoint/2010/main" val="820926633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t-EE" dirty="0"/>
              <a:t>Sisesta siia oma pealkirja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/>
              <a:t>Kliki siia ja sisesta 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7800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824557"/>
            <a:ext cx="7886700" cy="12501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89D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alampealkirja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2237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u kaks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832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00969"/>
            <a:ext cx="3868340" cy="68659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400969"/>
            <a:ext cx="3887391" cy="68659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342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1915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94931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</a:t>
            </a:r>
            <a:r>
              <a:rPr lang="et-EE" dirty="0" err="1"/>
              <a:t>liki</a:t>
            </a:r>
            <a:r>
              <a:rPr lang="et-EE" dirty="0"/>
              <a:t> siia ja sisesta oma pealkirja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364481"/>
            <a:ext cx="2057400" cy="23675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bg2">
                    <a:alpha val="60000"/>
                  </a:schemeClr>
                </a:solidFill>
              </a:defRPr>
            </a:lvl1pPr>
          </a:lstStyle>
          <a:p>
            <a:r>
              <a:rPr lang="en-US"/>
              <a:t>01. September 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5103839"/>
            <a:ext cx="4953544" cy="30427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 b="1">
                <a:solidFill>
                  <a:schemeClr val="bg2">
                    <a:alpha val="60000"/>
                  </a:schemeClr>
                </a:solidFill>
              </a:defRPr>
            </a:lvl1pPr>
          </a:lstStyle>
          <a:p>
            <a:r>
              <a:rPr lang="en-US"/>
              <a:t>Presentatsiooni pealkiri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3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E10A-D7E9-A642-B3B9-623B251E9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4012" r:id="rId2"/>
    <p:sldLayoutId id="2147484013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</p:sldLayoutIdLst>
  <p:hf sldNum="0" hdr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89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800" kern="1200">
          <a:solidFill>
            <a:srgbClr val="00589D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600" kern="1200">
          <a:solidFill>
            <a:srgbClr val="00589D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400" kern="1200">
          <a:solidFill>
            <a:srgbClr val="00589D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200" kern="1200">
          <a:solidFill>
            <a:srgbClr val="00589D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00" kern="1200">
          <a:solidFill>
            <a:srgbClr val="00589D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OTMzZTdkYWYtNTc3Ny00MDJkLWIwM2UtMmE2YWJmYzdkZDJmIiwidCI6IjJiMWJmNzQ4LWZmMGMtNGU5ZC1hZDMzLTBiMzkwMzEzYWIxMyIsImMiOjh9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atistika.haigekassa.ee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898563"/>
            <a:ext cx="7886700" cy="1240339"/>
          </a:xfrm>
        </p:spPr>
        <p:txBody>
          <a:bodyPr>
            <a:normAutofit/>
          </a:bodyPr>
          <a:lstStyle/>
          <a:p>
            <a:r>
              <a:rPr lang="et-EE" dirty="0" err="1"/>
              <a:t>Finance</a:t>
            </a:r>
            <a:r>
              <a:rPr lang="et-EE" dirty="0"/>
              <a:t> </a:t>
            </a:r>
            <a:r>
              <a:rPr lang="et-EE" dirty="0" err="1"/>
              <a:t>topics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994" y="3640925"/>
            <a:ext cx="6858000" cy="792536"/>
          </a:xfrm>
        </p:spPr>
        <p:txBody>
          <a:bodyPr>
            <a:noAutofit/>
          </a:bodyPr>
          <a:lstStyle/>
          <a:p>
            <a:pPr algn="l"/>
            <a:r>
              <a:rPr lang="et-EE" b="1" dirty="0"/>
              <a:t>Riho Peek</a:t>
            </a:r>
          </a:p>
          <a:p>
            <a:pPr algn="l"/>
            <a:r>
              <a:rPr lang="et-EE" b="1" dirty="0"/>
              <a:t>Head of </a:t>
            </a:r>
            <a:r>
              <a:rPr lang="et-EE" b="1" dirty="0" err="1"/>
              <a:t>finance</a:t>
            </a:r>
            <a:r>
              <a:rPr lang="et-EE" b="1" dirty="0"/>
              <a:t> </a:t>
            </a:r>
            <a:r>
              <a:rPr lang="et-EE" b="1" dirty="0" err="1"/>
              <a:t>department</a:t>
            </a:r>
            <a:endParaRPr lang="et-EE" b="1" dirty="0"/>
          </a:p>
          <a:p>
            <a:pPr algn="l"/>
            <a:r>
              <a:rPr lang="et-EE" dirty="0"/>
              <a:t>31.10.2018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2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/>
              <a:t>E-</a:t>
            </a:r>
            <a:r>
              <a:rPr lang="et-EE" sz="2800" dirty="0" err="1"/>
              <a:t>invoice</a:t>
            </a:r>
            <a:r>
              <a:rPr lang="et-EE" sz="2800" dirty="0"/>
              <a:t> </a:t>
            </a:r>
            <a:r>
              <a:rPr lang="et-EE" sz="2800" dirty="0" err="1"/>
              <a:t>center</a:t>
            </a:r>
            <a:endParaRPr lang="et-EE" sz="28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89CD68F-AF68-43FA-A480-03FA6EBE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endParaRPr lang="et-EE" dirty="0"/>
          </a:p>
          <a:p>
            <a:pPr marL="0" indent="0">
              <a:buNone/>
            </a:pPr>
            <a:r>
              <a:rPr lang="et-EE" dirty="0" err="1"/>
              <a:t>Since</a:t>
            </a:r>
            <a:r>
              <a:rPr lang="et-EE" dirty="0"/>
              <a:t> 2017</a:t>
            </a:r>
          </a:p>
          <a:p>
            <a:r>
              <a:rPr lang="et-EE" dirty="0" err="1"/>
              <a:t>Ambulance</a:t>
            </a:r>
            <a:r>
              <a:rPr lang="et-EE" dirty="0"/>
              <a:t> </a:t>
            </a:r>
            <a:r>
              <a:rPr lang="et-EE" dirty="0" err="1"/>
              <a:t>service</a:t>
            </a:r>
            <a:r>
              <a:rPr lang="et-EE" dirty="0"/>
              <a:t> (2018)</a:t>
            </a:r>
          </a:p>
          <a:p>
            <a:r>
              <a:rPr lang="et-EE" dirty="0" err="1"/>
              <a:t>Operating</a:t>
            </a:r>
            <a:r>
              <a:rPr lang="et-EE" dirty="0"/>
              <a:t> </a:t>
            </a:r>
            <a:r>
              <a:rPr lang="et-EE" dirty="0" err="1"/>
              <a:t>expenses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8455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Fraud</a:t>
            </a:r>
            <a:r>
              <a:rPr lang="et-EE" sz="2800" dirty="0"/>
              <a:t> </a:t>
            </a:r>
            <a:r>
              <a:rPr lang="et-EE" sz="2800" dirty="0" err="1"/>
              <a:t>detection</a:t>
            </a:r>
            <a:endParaRPr lang="et-EE" sz="28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89CD68F-AF68-43FA-A480-03FA6EBE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pPr marL="0" indent="0">
              <a:buNone/>
            </a:pPr>
            <a:r>
              <a:rPr lang="et-EE" dirty="0" err="1"/>
              <a:t>Means</a:t>
            </a:r>
            <a:r>
              <a:rPr lang="et-EE" dirty="0"/>
              <a:t> of </a:t>
            </a:r>
            <a:r>
              <a:rPr lang="et-EE" dirty="0" err="1"/>
              <a:t>control</a:t>
            </a:r>
            <a:endParaRPr lang="et-EE" dirty="0"/>
          </a:p>
          <a:p>
            <a:r>
              <a:rPr lang="et-EE" dirty="0" err="1"/>
              <a:t>Pipe</a:t>
            </a:r>
            <a:endParaRPr lang="et-EE" dirty="0"/>
          </a:p>
          <a:p>
            <a:r>
              <a:rPr lang="et-EE" dirty="0" err="1"/>
              <a:t>Standardized</a:t>
            </a:r>
            <a:r>
              <a:rPr lang="et-EE" dirty="0"/>
              <a:t> </a:t>
            </a:r>
            <a:r>
              <a:rPr lang="et-EE" dirty="0" err="1"/>
              <a:t>queries</a:t>
            </a:r>
            <a:endParaRPr lang="et-EE" dirty="0"/>
          </a:p>
          <a:p>
            <a:r>
              <a:rPr lang="et-EE" dirty="0" err="1"/>
              <a:t>Control</a:t>
            </a:r>
            <a:r>
              <a:rPr lang="et-EE" dirty="0"/>
              <a:t> </a:t>
            </a:r>
            <a:r>
              <a:rPr lang="et-EE" dirty="0" err="1"/>
              <a:t>hypothesis</a:t>
            </a:r>
            <a:r>
              <a:rPr lang="et-EE" dirty="0"/>
              <a:t> </a:t>
            </a:r>
            <a:r>
              <a:rPr lang="et-EE" dirty="0" err="1"/>
              <a:t>based</a:t>
            </a:r>
            <a:r>
              <a:rPr lang="et-EE" dirty="0"/>
              <a:t> on </a:t>
            </a:r>
            <a:r>
              <a:rPr lang="et-EE" dirty="0" err="1"/>
              <a:t>analytics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fraud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detected</a:t>
            </a:r>
            <a:endParaRPr lang="et-EE" dirty="0"/>
          </a:p>
          <a:p>
            <a:r>
              <a:rPr lang="et-EE" dirty="0" err="1"/>
              <a:t>Credit</a:t>
            </a:r>
            <a:r>
              <a:rPr lang="et-EE" dirty="0"/>
              <a:t> </a:t>
            </a:r>
            <a:r>
              <a:rPr lang="et-EE" dirty="0" err="1"/>
              <a:t>bills</a:t>
            </a:r>
            <a:endParaRPr lang="et-EE" dirty="0"/>
          </a:p>
          <a:p>
            <a:r>
              <a:rPr lang="et-EE" dirty="0" err="1"/>
              <a:t>Claims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2659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Reporting</a:t>
            </a:r>
            <a:r>
              <a:rPr lang="et-EE" sz="2800" dirty="0"/>
              <a:t> and </a:t>
            </a:r>
            <a:r>
              <a:rPr lang="et-EE" sz="2800" dirty="0" err="1"/>
              <a:t>analytics</a:t>
            </a:r>
            <a:endParaRPr lang="et-EE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14435-6C2F-4262-AB89-A69F76D6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0" y="1478192"/>
            <a:ext cx="2504374" cy="17121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96B29A-D50D-402C-8528-6D89D8262715}"/>
              </a:ext>
            </a:extLst>
          </p:cNvPr>
          <p:cNvSpPr/>
          <p:nvPr/>
        </p:nvSpPr>
        <p:spPr>
          <a:xfrm>
            <a:off x="332642" y="1170414"/>
            <a:ext cx="1553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SAP BW + </a:t>
            </a: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Portal</a:t>
            </a:r>
            <a:endParaRPr lang="et-EE" altLang="et-E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2BB26-54D4-4530-8D33-21C21B848CEB}"/>
              </a:ext>
            </a:extLst>
          </p:cNvPr>
          <p:cNvSpPr/>
          <p:nvPr/>
        </p:nvSpPr>
        <p:spPr>
          <a:xfrm>
            <a:off x="4854618" y="1170414"/>
            <a:ext cx="9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Power</a:t>
            </a: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 BI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86FE52C1-9A99-4A5F-8F66-D9D5E5A1E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618" y="1478191"/>
            <a:ext cx="3459198" cy="19651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02E2B3-12BB-4230-9A24-1D59B953AB92}"/>
              </a:ext>
            </a:extLst>
          </p:cNvPr>
          <p:cNvSpPr/>
          <p:nvPr/>
        </p:nvSpPr>
        <p:spPr>
          <a:xfrm>
            <a:off x="331942" y="3423190"/>
            <a:ext cx="62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Excel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F36918-B542-4273-92E3-E67681129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0" y="3730967"/>
            <a:ext cx="2427592" cy="17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Statistics</a:t>
            </a:r>
            <a:endParaRPr lang="et-EE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0C51A1-A012-44DB-9AD0-C7BB84B286FC}"/>
              </a:ext>
            </a:extLst>
          </p:cNvPr>
          <p:cNvSpPr/>
          <p:nvPr/>
        </p:nvSpPr>
        <p:spPr>
          <a:xfrm>
            <a:off x="331942" y="13922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8080"/>
              </a:buClr>
              <a:defRPr/>
            </a:pP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General </a:t>
            </a: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statistics</a:t>
            </a: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available</a:t>
            </a: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 in </a:t>
            </a: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our</a:t>
            </a: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homepage</a:t>
            </a:r>
            <a:r>
              <a:rPr lang="et-EE" altLang="et-EE" sz="14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altLang="et-E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C7AB7D9-105F-4131-A026-04182BE49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50" y="1785755"/>
            <a:ext cx="5011750" cy="30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9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034" y="1460939"/>
            <a:ext cx="8755117" cy="4056993"/>
          </a:xfrm>
        </p:spPr>
        <p:txBody>
          <a:bodyPr>
            <a:noAutofit/>
          </a:bodyPr>
          <a:lstStyle/>
          <a:p>
            <a:pPr algn="l"/>
            <a:endParaRPr lang="et-EE" sz="2800" dirty="0">
              <a:solidFill>
                <a:srgbClr val="00B0F0"/>
              </a:solidFill>
            </a:endParaRPr>
          </a:p>
          <a:p>
            <a:pPr algn="l"/>
            <a:endParaRPr lang="et-EE" sz="3600" dirty="0">
              <a:solidFill>
                <a:schemeClr val="bg1"/>
              </a:solidFill>
            </a:endParaRPr>
          </a:p>
          <a:p>
            <a:r>
              <a:rPr lang="et-EE" sz="3600" dirty="0" err="1">
                <a:solidFill>
                  <a:schemeClr val="bg1"/>
                </a:solidFill>
              </a:rPr>
              <a:t>Thank</a:t>
            </a:r>
            <a:r>
              <a:rPr lang="et-EE" sz="3600" dirty="0">
                <a:solidFill>
                  <a:schemeClr val="bg1"/>
                </a:solidFill>
              </a:rPr>
              <a:t> </a:t>
            </a:r>
            <a:r>
              <a:rPr lang="et-EE" sz="3600" dirty="0" err="1">
                <a:solidFill>
                  <a:schemeClr val="bg1"/>
                </a:solidFill>
              </a:rPr>
              <a:t>You</a:t>
            </a:r>
            <a:r>
              <a:rPr lang="et-EE" sz="3600" dirty="0">
                <a:solidFill>
                  <a:schemeClr val="bg1"/>
                </a:solidFill>
              </a:rPr>
              <a:t>!</a:t>
            </a:r>
          </a:p>
          <a:p>
            <a:pPr algn="l"/>
            <a:r>
              <a:rPr lang="et-EE" sz="3600" dirty="0">
                <a:solidFill>
                  <a:schemeClr val="bg1"/>
                </a:solidFill>
              </a:rPr>
              <a:t> </a:t>
            </a:r>
          </a:p>
          <a:p>
            <a:pPr algn="l"/>
            <a:endParaRPr lang="et-E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1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/>
              <a:t>2017 </a:t>
            </a:r>
            <a:r>
              <a:rPr lang="et-EE" sz="2800" dirty="0" err="1"/>
              <a:t>report</a:t>
            </a:r>
            <a:endParaRPr lang="et-EE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F4973-8DDC-42F0-AE73-3774A13D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4" y="1097594"/>
            <a:ext cx="5895598" cy="39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Contracts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42" y="1217080"/>
            <a:ext cx="7886700" cy="4193646"/>
          </a:xfrm>
        </p:spPr>
        <p:txBody>
          <a:bodyPr>
            <a:normAutofit/>
          </a:bodyPr>
          <a:lstStyle/>
          <a:p>
            <a:pPr marL="0" indent="0">
              <a:buClr>
                <a:srgbClr val="008080"/>
              </a:buClr>
              <a:buNone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Planning principles: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Contract plan has to be in compliance with financed demand (=budget of EHIF)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Strives towards regionally comparable access to medical services; 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Temporal availability of the services (waiting times)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Takes into account actual treated cases of service providers in past period and patients movement to the treatment in terms of care providers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Considers changes in health service prices and new services as well as service structure by </a:t>
            </a:r>
            <a:r>
              <a:rPr lang="en-US" altLang="et-EE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specialities</a:t>
            </a: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 and care types of service providers (level average cost of treated cases among similar healthcare providers)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Focuses to increase the share of outpatient care, day-care and nursing care; to concentrate the more sophisticated and expensive specialized care to regional and central hospitals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Capability of health care institutions to provide the service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t-EE" sz="1600" dirty="0">
                <a:solidFill>
                  <a:schemeClr val="bg1"/>
                </a:solidFill>
                <a:latin typeface="Arial" panose="020B0604020202020204" pitchFamily="34" charset="0"/>
              </a:rPr>
              <a:t>Applies the criteria of geographical availability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t-EE" altLang="et-EE" sz="16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t-EE" altLang="et-EE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t-EE" altLang="et-EE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AutoNum type="arabicParenR"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Char char="Ø"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2244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Electronic</a:t>
            </a:r>
            <a:r>
              <a:rPr lang="et-EE" sz="2800" dirty="0"/>
              <a:t> </a:t>
            </a:r>
            <a:r>
              <a:rPr lang="et-EE" sz="2800" dirty="0" err="1"/>
              <a:t>channels</a:t>
            </a:r>
            <a:endParaRPr lang="et-EE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77715-BBBE-45EB-BEBB-A419538E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Pipe</a:t>
            </a:r>
            <a:endParaRPr lang="et-EE" dirty="0"/>
          </a:p>
          <a:p>
            <a:r>
              <a:rPr lang="et-EE" dirty="0" err="1"/>
              <a:t>Digital</a:t>
            </a:r>
            <a:r>
              <a:rPr lang="et-EE" dirty="0"/>
              <a:t> </a:t>
            </a:r>
            <a:r>
              <a:rPr lang="et-EE" dirty="0" err="1"/>
              <a:t>prescription</a:t>
            </a:r>
            <a:endParaRPr lang="et-EE" dirty="0"/>
          </a:p>
          <a:p>
            <a:r>
              <a:rPr lang="et-EE" dirty="0"/>
              <a:t>SAP CRM</a:t>
            </a:r>
          </a:p>
          <a:p>
            <a:r>
              <a:rPr lang="et-EE" dirty="0"/>
              <a:t>E-</a:t>
            </a:r>
            <a:r>
              <a:rPr lang="et-EE" dirty="0" err="1"/>
              <a:t>invoice</a:t>
            </a:r>
            <a:r>
              <a:rPr lang="et-EE" dirty="0"/>
              <a:t> </a:t>
            </a:r>
            <a:r>
              <a:rPr lang="et-EE" dirty="0" err="1"/>
              <a:t>center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7002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63" y="197594"/>
            <a:ext cx="7886700" cy="1104636"/>
          </a:xfrm>
        </p:spPr>
        <p:txBody>
          <a:bodyPr/>
          <a:lstStyle/>
          <a:p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systems</a:t>
            </a:r>
            <a:r>
              <a:rPr lang="et-EE" dirty="0"/>
              <a:t> in </a:t>
            </a:r>
            <a:r>
              <a:rPr lang="et-EE" dirty="0" err="1"/>
              <a:t>the</a:t>
            </a:r>
            <a:r>
              <a:rPr lang="et-EE" dirty="0"/>
              <a:t> Estonian </a:t>
            </a:r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Fund</a:t>
            </a:r>
            <a:r>
              <a:rPr lang="et-EE" dirty="0"/>
              <a:t> (</a:t>
            </a:r>
            <a:r>
              <a:rPr lang="et-EE" dirty="0" err="1"/>
              <a:t>benefits</a:t>
            </a:r>
            <a:r>
              <a:rPr lang="et-EE" dirty="0"/>
              <a:t> in </a:t>
            </a:r>
            <a:r>
              <a:rPr lang="et-EE" dirty="0" err="1"/>
              <a:t>kind</a:t>
            </a:r>
            <a:r>
              <a:rPr lang="et-EE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679" y="2124344"/>
            <a:ext cx="1187669" cy="6936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accent2"/>
                </a:solidFill>
              </a:rPr>
              <a:t>PIPE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9358" y="2088772"/>
            <a:ext cx="1198180" cy="8198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SAP (ERP)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7548" y="2111567"/>
            <a:ext cx="1460938" cy="8618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SAP (SEM-BW)</a:t>
            </a:r>
          </a:p>
          <a:p>
            <a:pPr algn="ctr"/>
            <a:r>
              <a:rPr lang="et-EE" dirty="0" err="1">
                <a:solidFill>
                  <a:schemeClr val="bg1"/>
                </a:solidFill>
              </a:rPr>
              <a:t>Data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Warehouse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456" y="3991031"/>
            <a:ext cx="1376855" cy="90914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SAP (CRM)</a:t>
            </a:r>
          </a:p>
        </p:txBody>
      </p:sp>
      <p:sp>
        <p:nvSpPr>
          <p:cNvPr id="8" name="Oval 7"/>
          <p:cNvSpPr/>
          <p:nvPr/>
        </p:nvSpPr>
        <p:spPr>
          <a:xfrm>
            <a:off x="178086" y="3544340"/>
            <a:ext cx="1634856" cy="13558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Interface</a:t>
            </a:r>
            <a:endParaRPr lang="et-EE" dirty="0">
              <a:solidFill>
                <a:schemeClr val="bg1"/>
              </a:solidFill>
            </a:endParaRPr>
          </a:p>
          <a:p>
            <a:pPr algn="ctr"/>
            <a:r>
              <a:rPr lang="et-EE" dirty="0">
                <a:solidFill>
                  <a:schemeClr val="bg1"/>
                </a:solidFill>
              </a:rPr>
              <a:t>of </a:t>
            </a:r>
            <a:r>
              <a:rPr lang="et-EE" dirty="0" err="1">
                <a:solidFill>
                  <a:schemeClr val="bg1"/>
                </a:solidFill>
              </a:rPr>
              <a:t>health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care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providers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for</a:t>
            </a:r>
            <a:r>
              <a:rPr lang="et-EE" dirty="0">
                <a:solidFill>
                  <a:schemeClr val="bg1"/>
                </a:solidFill>
              </a:rPr>
              <a:t> </a:t>
            </a:r>
            <a:r>
              <a:rPr lang="et-EE" dirty="0" err="1">
                <a:solidFill>
                  <a:schemeClr val="bg1"/>
                </a:solidFill>
              </a:rPr>
              <a:t>benefits</a:t>
            </a:r>
            <a:r>
              <a:rPr lang="et-EE" dirty="0">
                <a:solidFill>
                  <a:schemeClr val="bg1"/>
                </a:solidFill>
              </a:rPr>
              <a:t> in </a:t>
            </a:r>
            <a:r>
              <a:rPr lang="et-EE" dirty="0" err="1">
                <a:solidFill>
                  <a:schemeClr val="bg1"/>
                </a:solidFill>
              </a:rPr>
              <a:t>kind</a:t>
            </a:r>
            <a:endParaRPr lang="et-EE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cxnSpLocks/>
            <a:stCxn id="8" idx="0"/>
            <a:endCxn id="4" idx="2"/>
          </p:cNvCxnSpPr>
          <p:nvPr/>
        </p:nvCxnSpPr>
        <p:spPr>
          <a:xfrm flipV="1">
            <a:off x="995514" y="2818026"/>
            <a:ext cx="0" cy="726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4" idx="3"/>
            <a:endCxn id="5" idx="1"/>
          </p:cNvCxnSpPr>
          <p:nvPr/>
        </p:nvCxnSpPr>
        <p:spPr>
          <a:xfrm>
            <a:off x="1589348" y="2471185"/>
            <a:ext cx="1950010" cy="2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5" idx="3"/>
            <a:endCxn id="6" idx="1"/>
          </p:cNvCxnSpPr>
          <p:nvPr/>
        </p:nvCxnSpPr>
        <p:spPr>
          <a:xfrm>
            <a:off x="4737538" y="2498675"/>
            <a:ext cx="1950010" cy="43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7" idx="0"/>
            <a:endCxn id="6" idx="2"/>
          </p:cNvCxnSpPr>
          <p:nvPr/>
        </p:nvCxnSpPr>
        <p:spPr>
          <a:xfrm flipV="1">
            <a:off x="4089884" y="2973415"/>
            <a:ext cx="3328133" cy="101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6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altLang="et-EE" sz="2800" dirty="0" err="1"/>
              <a:t>What</a:t>
            </a:r>
            <a:r>
              <a:rPr lang="et-EE" altLang="et-EE" sz="2800" dirty="0"/>
              <a:t> </a:t>
            </a:r>
            <a:r>
              <a:rPr lang="et-EE" altLang="et-EE" sz="2800" dirty="0" err="1"/>
              <a:t>is</a:t>
            </a:r>
            <a:r>
              <a:rPr lang="et-EE" altLang="et-EE" sz="2800" dirty="0"/>
              <a:t> PIPE?</a:t>
            </a:r>
            <a:br>
              <a:rPr lang="et-EE" altLang="et-EE" sz="2800" dirty="0"/>
            </a:br>
            <a:r>
              <a:rPr lang="et-EE" altLang="et-EE" sz="2800" dirty="0" err="1"/>
              <a:t>Fast</a:t>
            </a:r>
            <a:r>
              <a:rPr lang="et-EE" altLang="et-EE" sz="2800" dirty="0"/>
              <a:t>, </a:t>
            </a:r>
            <a:r>
              <a:rPr lang="et-EE" altLang="et-EE" sz="2800" dirty="0" err="1"/>
              <a:t>reliable</a:t>
            </a:r>
            <a:r>
              <a:rPr lang="et-EE" altLang="et-EE" sz="2800" dirty="0"/>
              <a:t>, </a:t>
            </a:r>
            <a:r>
              <a:rPr lang="et-EE" altLang="et-EE" sz="2800" dirty="0" err="1"/>
              <a:t>secure</a:t>
            </a:r>
            <a:r>
              <a:rPr lang="et-EE" altLang="et-EE" sz="2800" dirty="0"/>
              <a:t> </a:t>
            </a:r>
            <a:r>
              <a:rPr lang="et-EE" altLang="et-EE" sz="2800" dirty="0" err="1"/>
              <a:t>channel</a:t>
            </a:r>
            <a:r>
              <a:rPr lang="et-EE" altLang="et-EE" sz="2800" dirty="0"/>
              <a:t> </a:t>
            </a:r>
            <a:r>
              <a:rPr lang="et-EE" altLang="et-EE" sz="2800" dirty="0" err="1"/>
              <a:t>sending</a:t>
            </a:r>
            <a:r>
              <a:rPr lang="et-EE" altLang="et-EE" sz="2800" dirty="0"/>
              <a:t> e-</a:t>
            </a:r>
            <a:r>
              <a:rPr lang="et-EE" altLang="et-EE" sz="2800" dirty="0" err="1"/>
              <a:t>documents</a:t>
            </a:r>
            <a:r>
              <a:rPr lang="et-EE" altLang="et-EE" sz="2800" dirty="0"/>
              <a:t> </a:t>
            </a:r>
            <a:r>
              <a:rPr lang="et-EE" altLang="et-EE" sz="2800" dirty="0" err="1"/>
              <a:t>to</a:t>
            </a:r>
            <a:r>
              <a:rPr lang="et-EE" altLang="et-EE" sz="2800" dirty="0"/>
              <a:t> </a:t>
            </a:r>
            <a:r>
              <a:rPr lang="et-EE" altLang="et-EE" sz="2800" dirty="0" err="1"/>
              <a:t>the</a:t>
            </a:r>
            <a:r>
              <a:rPr lang="et-EE" altLang="et-EE" sz="2800" dirty="0"/>
              <a:t> </a:t>
            </a:r>
            <a:r>
              <a:rPr lang="et-EE" altLang="et-EE" sz="2800" dirty="0" err="1"/>
              <a:t>EHIF´s</a:t>
            </a:r>
            <a:r>
              <a:rPr lang="et-EE" altLang="et-EE" sz="2800" dirty="0"/>
              <a:t> </a:t>
            </a:r>
            <a:r>
              <a:rPr lang="et-EE" altLang="et-EE" sz="2800" dirty="0" err="1"/>
              <a:t>information</a:t>
            </a:r>
            <a:r>
              <a:rPr lang="et-EE" altLang="et-EE" sz="2800" dirty="0"/>
              <a:t> </a:t>
            </a:r>
            <a:r>
              <a:rPr lang="et-EE" altLang="et-EE" sz="2800" dirty="0" err="1"/>
              <a:t>system</a:t>
            </a:r>
            <a:r>
              <a:rPr lang="et-EE" altLang="et-EE" sz="2800" dirty="0"/>
              <a:t>, </a:t>
            </a:r>
            <a:r>
              <a:rPr lang="et-EE" altLang="et-EE" sz="2800" dirty="0" err="1"/>
              <a:t>since</a:t>
            </a:r>
            <a:r>
              <a:rPr lang="et-EE" altLang="et-EE" sz="2800" dirty="0"/>
              <a:t> 2002 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42" y="1521354"/>
            <a:ext cx="7886700" cy="41936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PIPE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unified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solution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sending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e-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documents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to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EHIF´s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information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system</a:t>
            </a: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008080"/>
              </a:buClr>
              <a:buFont typeface="Wingdings" panose="05000000000000000000" pitchFamily="2" charset="2"/>
              <a:buChar char="Ø"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by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different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contractors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</a:p>
          <a:p>
            <a:pPr marL="0" indent="0">
              <a:defRPr/>
            </a:pP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Data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exchange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electronical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structured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based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on XML,</a:t>
            </a:r>
          </a:p>
          <a:p>
            <a:pPr marL="0" indent="0">
              <a:buFont typeface="Wingdings" panose="05000000000000000000" pitchFamily="2" charset="2"/>
              <a:buChar char="Ø"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without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paper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development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of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pipe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has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been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in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process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every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year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There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are: </a:t>
            </a:r>
          </a:p>
          <a:p>
            <a:pPr marL="0" indent="0">
              <a:buNone/>
              <a:defRPr/>
            </a:pP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50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format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controls</a:t>
            </a: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135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content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controls</a:t>
            </a: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PIPE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able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receive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up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2500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invoices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summary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invoice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previous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month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invoices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may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uploaded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PIPE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until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7th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date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every</a:t>
            </a:r>
            <a:r>
              <a:rPr lang="et-EE" altLang="et-EE" sz="12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2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month</a:t>
            </a:r>
            <a:endParaRPr lang="et-EE" altLang="et-EE" sz="12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t-EE" altLang="et-EE" sz="16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Positive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high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quality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data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statistics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reports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t-EE" altLang="et-EE" sz="16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analyses</a:t>
            </a:r>
            <a:r>
              <a:rPr lang="et-EE" altLang="et-EE" sz="16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t-EE" altLang="et-EE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(in SAP BW) </a:t>
            </a:r>
          </a:p>
          <a:p>
            <a:pPr marL="0" indent="0">
              <a:buNone/>
              <a:defRPr/>
            </a:pPr>
            <a:endParaRPr lang="et-EE" altLang="et-EE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t-EE" altLang="et-EE" sz="1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AutoNum type="arabicParenR"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Char char="Ø"/>
              <a:defRPr/>
            </a:pPr>
            <a:endParaRPr lang="et-EE" altLang="et-EE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8557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Specialized</a:t>
            </a:r>
            <a:r>
              <a:rPr lang="et-EE" sz="2800" dirty="0"/>
              <a:t> </a:t>
            </a:r>
            <a:r>
              <a:rPr lang="et-EE" sz="2800" dirty="0" err="1"/>
              <a:t>medical</a:t>
            </a:r>
            <a:r>
              <a:rPr lang="et-EE" sz="2800" dirty="0"/>
              <a:t> </a:t>
            </a:r>
            <a:r>
              <a:rPr lang="et-EE" sz="2800" dirty="0" err="1"/>
              <a:t>care</a:t>
            </a:r>
            <a:r>
              <a:rPr lang="et-EE" sz="2800" dirty="0"/>
              <a:t> </a:t>
            </a:r>
            <a:r>
              <a:rPr lang="et-EE" sz="2800" dirty="0" err="1"/>
              <a:t>bills</a:t>
            </a:r>
            <a:r>
              <a:rPr lang="et-EE" sz="28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77715-BBBE-45EB-BEBB-A419538E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/>
              <a:t>Manual</a:t>
            </a:r>
            <a:r>
              <a:rPr lang="et-EE" dirty="0"/>
              <a:t> </a:t>
            </a:r>
            <a:r>
              <a:rPr lang="et-EE" dirty="0" err="1"/>
              <a:t>processing</a:t>
            </a:r>
            <a:r>
              <a:rPr lang="et-EE" dirty="0"/>
              <a:t> of </a:t>
            </a:r>
            <a:r>
              <a:rPr lang="et-EE" dirty="0" err="1"/>
              <a:t>invoices</a:t>
            </a:r>
            <a:r>
              <a:rPr lang="et-EE" dirty="0"/>
              <a:t> </a:t>
            </a:r>
            <a:r>
              <a:rPr lang="et-EE" dirty="0" err="1"/>
              <a:t>compared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contracts</a:t>
            </a:r>
            <a:r>
              <a:rPr lang="et-EE" dirty="0"/>
              <a:t>:</a:t>
            </a:r>
          </a:p>
          <a:p>
            <a:r>
              <a:rPr lang="et-EE" dirty="0" err="1"/>
              <a:t>Expensive</a:t>
            </a:r>
            <a:r>
              <a:rPr lang="et-EE" dirty="0"/>
              <a:t> </a:t>
            </a:r>
            <a:r>
              <a:rPr lang="et-EE" dirty="0" err="1"/>
              <a:t>treatment</a:t>
            </a:r>
            <a:r>
              <a:rPr lang="et-EE" dirty="0"/>
              <a:t> (</a:t>
            </a:r>
            <a:r>
              <a:rPr lang="et-EE" dirty="0" err="1"/>
              <a:t>from</a:t>
            </a:r>
            <a:r>
              <a:rPr lang="et-EE" dirty="0"/>
              <a:t> 65 </a:t>
            </a:r>
            <a:r>
              <a:rPr lang="et-EE" dirty="0" err="1"/>
              <a:t>th</a:t>
            </a:r>
            <a:r>
              <a:rPr lang="et-EE" dirty="0"/>
              <a:t> euros)</a:t>
            </a:r>
          </a:p>
          <a:p>
            <a:r>
              <a:rPr lang="et-EE" dirty="0"/>
              <a:t>So </a:t>
            </a:r>
            <a:r>
              <a:rPr lang="et-EE" dirty="0" err="1"/>
              <a:t>called</a:t>
            </a:r>
            <a:r>
              <a:rPr lang="et-EE" dirty="0"/>
              <a:t> </a:t>
            </a:r>
            <a:r>
              <a:rPr lang="et-EE" dirty="0" err="1"/>
              <a:t>open</a:t>
            </a:r>
            <a:r>
              <a:rPr lang="et-EE" dirty="0"/>
              <a:t> </a:t>
            </a:r>
            <a:r>
              <a:rPr lang="et-EE" dirty="0" err="1"/>
              <a:t>obligations</a:t>
            </a:r>
            <a:r>
              <a:rPr lang="et-EE" dirty="0"/>
              <a:t> (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example</a:t>
            </a:r>
            <a:r>
              <a:rPr lang="et-EE" dirty="0"/>
              <a:t> </a:t>
            </a:r>
            <a:r>
              <a:rPr lang="et-EE" dirty="0" err="1"/>
              <a:t>childbirth</a:t>
            </a:r>
            <a:r>
              <a:rPr lang="et-EE" dirty="0"/>
              <a:t>, organ </a:t>
            </a:r>
            <a:r>
              <a:rPr lang="et-EE" dirty="0" err="1"/>
              <a:t>transplant</a:t>
            </a:r>
            <a:r>
              <a:rPr lang="et-EE" dirty="0"/>
              <a:t>)</a:t>
            </a:r>
          </a:p>
          <a:p>
            <a:r>
              <a:rPr lang="et-EE" dirty="0" err="1"/>
              <a:t>Special</a:t>
            </a:r>
            <a:r>
              <a:rPr lang="et-EE" dirty="0"/>
              <a:t> </a:t>
            </a:r>
            <a:r>
              <a:rPr lang="et-EE" dirty="0" err="1"/>
              <a:t>cases</a:t>
            </a:r>
            <a:r>
              <a:rPr lang="et-EE" dirty="0"/>
              <a:t> (</a:t>
            </a:r>
            <a:r>
              <a:rPr lang="et-EE" dirty="0" err="1"/>
              <a:t>biological</a:t>
            </a:r>
            <a:r>
              <a:rPr lang="et-EE" dirty="0"/>
              <a:t> </a:t>
            </a:r>
            <a:r>
              <a:rPr lang="et-EE" dirty="0" err="1"/>
              <a:t>treatment</a:t>
            </a:r>
            <a:r>
              <a:rPr lang="et-EE" dirty="0"/>
              <a:t>)</a:t>
            </a:r>
          </a:p>
          <a:p>
            <a:r>
              <a:rPr lang="et-EE" dirty="0" err="1"/>
              <a:t>Periodical</a:t>
            </a:r>
            <a:r>
              <a:rPr lang="et-EE" dirty="0"/>
              <a:t> fees</a:t>
            </a:r>
          </a:p>
          <a:p>
            <a:r>
              <a:rPr lang="et-EE" dirty="0" err="1"/>
              <a:t>Specialities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911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 err="1"/>
              <a:t>Digital</a:t>
            </a:r>
            <a:r>
              <a:rPr lang="et-EE" sz="2800" dirty="0"/>
              <a:t> </a:t>
            </a:r>
            <a:r>
              <a:rPr lang="et-EE" sz="2800" dirty="0" err="1"/>
              <a:t>prescription</a:t>
            </a:r>
            <a:endParaRPr lang="et-EE" sz="28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89CD68F-AF68-43FA-A480-03FA6EBE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endParaRPr lang="et-EE" dirty="0"/>
          </a:p>
          <a:p>
            <a:r>
              <a:rPr lang="et-EE" dirty="0" err="1"/>
              <a:t>Since</a:t>
            </a:r>
            <a:r>
              <a:rPr lang="et-EE" dirty="0"/>
              <a:t> 2010</a:t>
            </a:r>
          </a:p>
          <a:p>
            <a:r>
              <a:rPr lang="et-EE" dirty="0" err="1"/>
              <a:t>Reimbursable</a:t>
            </a:r>
            <a:r>
              <a:rPr lang="et-EE" dirty="0"/>
              <a:t> </a:t>
            </a:r>
            <a:r>
              <a:rPr lang="et-EE" dirty="0" err="1"/>
              <a:t>pharmaceuticals</a:t>
            </a:r>
            <a:endParaRPr lang="et-EE" dirty="0"/>
          </a:p>
          <a:p>
            <a:r>
              <a:rPr lang="et-EE" dirty="0" err="1"/>
              <a:t>Medical</a:t>
            </a:r>
            <a:r>
              <a:rPr lang="et-EE" dirty="0"/>
              <a:t> </a:t>
            </a:r>
            <a:r>
              <a:rPr lang="et-EE" dirty="0" err="1"/>
              <a:t>devices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821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020029"/>
          </a:xfrm>
        </p:spPr>
        <p:txBody>
          <a:bodyPr>
            <a:noAutofit/>
          </a:bodyPr>
          <a:lstStyle/>
          <a:p>
            <a:r>
              <a:rPr lang="et-EE" sz="2800" dirty="0"/>
              <a:t>SAP CRM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89CD68F-AF68-43FA-A480-03FA6EBE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endParaRPr lang="et-EE" dirty="0"/>
          </a:p>
          <a:p>
            <a:pPr marL="0" indent="0">
              <a:buNone/>
            </a:pPr>
            <a:r>
              <a:rPr lang="et-EE" dirty="0" err="1"/>
              <a:t>Since</a:t>
            </a:r>
            <a:r>
              <a:rPr lang="et-EE" dirty="0"/>
              <a:t> 2002</a:t>
            </a:r>
          </a:p>
          <a:p>
            <a:r>
              <a:rPr lang="et-EE" dirty="0"/>
              <a:t>B</a:t>
            </a:r>
            <a:r>
              <a:rPr lang="en-US" dirty="0" err="1"/>
              <a:t>enefits</a:t>
            </a:r>
            <a:r>
              <a:rPr lang="en-US" dirty="0"/>
              <a:t> for temporary incapacity to work</a:t>
            </a:r>
            <a:endParaRPr lang="et-EE" dirty="0"/>
          </a:p>
          <a:p>
            <a:r>
              <a:rPr lang="et-EE" dirty="0" err="1"/>
              <a:t>Dental</a:t>
            </a:r>
            <a:r>
              <a:rPr lang="et-EE" dirty="0"/>
              <a:t> </a:t>
            </a:r>
            <a:r>
              <a:rPr lang="et-EE" dirty="0" err="1"/>
              <a:t>care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</a:t>
            </a:r>
            <a:r>
              <a:rPr lang="et-EE" dirty="0" err="1"/>
              <a:t>grownups</a:t>
            </a:r>
            <a:endParaRPr lang="et-EE" dirty="0"/>
          </a:p>
          <a:p>
            <a:r>
              <a:rPr lang="et-EE" dirty="0" err="1"/>
              <a:t>Dentures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1402089"/>
      </p:ext>
    </p:extLst>
  </p:cSld>
  <p:clrMapOvr>
    <a:masterClrMapping/>
  </p:clrMapOvr>
</p:sld>
</file>

<file path=ppt/theme/theme1.xml><?xml version="1.0" encoding="utf-8"?>
<a:theme xmlns:a="http://schemas.openxmlformats.org/drawingml/2006/main" name="Haigekassa-Presentatsioon-hele">
  <a:themeElements>
    <a:clrScheme name="Custom 1">
      <a:dk1>
        <a:srgbClr val="00589C"/>
      </a:dk1>
      <a:lt1>
        <a:srgbClr val="FBFDFB"/>
      </a:lt1>
      <a:dk2>
        <a:srgbClr val="60BA46"/>
      </a:dk2>
      <a:lt2>
        <a:srgbClr val="FBFDFB"/>
      </a:lt2>
      <a:accent1>
        <a:srgbClr val="60BA46"/>
      </a:accent1>
      <a:accent2>
        <a:srgbClr val="00589C"/>
      </a:accent2>
      <a:accent3>
        <a:srgbClr val="F99D26"/>
      </a:accent3>
      <a:accent4>
        <a:srgbClr val="00AEFE"/>
      </a:accent4>
      <a:accent5>
        <a:srgbClr val="D0431C"/>
      </a:accent5>
      <a:accent6>
        <a:srgbClr val="CBDB29"/>
      </a:accent6>
      <a:hlink>
        <a:srgbClr val="00589C"/>
      </a:hlink>
      <a:folHlink>
        <a:srgbClr val="00589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igekassa-Presentatsioon-hele" id="{F2207B99-B541-D24B-8378-F01FDFED2C6E}" vid="{A356884E-95BE-884C-87C5-79A653484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haigekassa-presentatsioon-hele</Template>
  <TotalTime>830</TotalTime>
  <Words>414</Words>
  <Application>Microsoft Office PowerPoint</Application>
  <PresentationFormat>On-screen Show (16:10)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Haigekassa-Presentatsioon-hele</vt:lpstr>
      <vt:lpstr>Finance topics</vt:lpstr>
      <vt:lpstr>2017 report</vt:lpstr>
      <vt:lpstr>Contracts</vt:lpstr>
      <vt:lpstr>Electronic channels</vt:lpstr>
      <vt:lpstr>Information systems in the Estonian Health Insurance Fund (benefits in kind)</vt:lpstr>
      <vt:lpstr>What is PIPE? Fast, reliable, secure channel sending e-documents to the EHIF´s information system, since 2002 </vt:lpstr>
      <vt:lpstr>Specialized medical care bills </vt:lpstr>
      <vt:lpstr>Digital prescription</vt:lpstr>
      <vt:lpstr>SAP CRM</vt:lpstr>
      <vt:lpstr>E-invoice center</vt:lpstr>
      <vt:lpstr>Fraud detection</vt:lpstr>
      <vt:lpstr>Reporting and analytics</vt:lpstr>
      <vt:lpstr>Statistics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Triinu-Kreete Mägi</dc:creator>
  <cp:lastModifiedBy>Riho Peek</cp:lastModifiedBy>
  <cp:revision>94</cp:revision>
  <cp:lastPrinted>2016-09-30T07:10:33Z</cp:lastPrinted>
  <dcterms:created xsi:type="dcterms:W3CDTF">2016-04-05T07:44:10Z</dcterms:created>
  <dcterms:modified xsi:type="dcterms:W3CDTF">2018-10-31T09:12:19Z</dcterms:modified>
</cp:coreProperties>
</file>