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00" r:id="rId1"/>
  </p:sldMasterIdLst>
  <p:notesMasterIdLst>
    <p:notesMasterId r:id="rId31"/>
  </p:notesMasterIdLst>
  <p:sldIdLst>
    <p:sldId id="258" r:id="rId2"/>
    <p:sldId id="257" r:id="rId3"/>
    <p:sldId id="287" r:id="rId4"/>
    <p:sldId id="269" r:id="rId5"/>
    <p:sldId id="284" r:id="rId6"/>
    <p:sldId id="259" r:id="rId7"/>
    <p:sldId id="261" r:id="rId8"/>
    <p:sldId id="262" r:id="rId9"/>
    <p:sldId id="311" r:id="rId10"/>
    <p:sldId id="312" r:id="rId11"/>
    <p:sldId id="318" r:id="rId12"/>
    <p:sldId id="316" r:id="rId13"/>
    <p:sldId id="321" r:id="rId14"/>
    <p:sldId id="310" r:id="rId15"/>
    <p:sldId id="300" r:id="rId16"/>
    <p:sldId id="301" r:id="rId17"/>
    <p:sldId id="314" r:id="rId18"/>
    <p:sldId id="315" r:id="rId19"/>
    <p:sldId id="283" r:id="rId20"/>
    <p:sldId id="297" r:id="rId21"/>
    <p:sldId id="298" r:id="rId22"/>
    <p:sldId id="282" r:id="rId23"/>
    <p:sldId id="323" r:id="rId24"/>
    <p:sldId id="317" r:id="rId25"/>
    <p:sldId id="313" r:id="rId26"/>
    <p:sldId id="322" r:id="rId27"/>
    <p:sldId id="285" r:id="rId28"/>
    <p:sldId id="289" r:id="rId29"/>
    <p:sldId id="290" r:id="rId30"/>
  </p:sldIdLst>
  <p:sldSz cx="9144000" cy="5715000" type="screen16x10"/>
  <p:notesSz cx="6858000" cy="9144000"/>
  <p:defaultTextStyle>
    <a:defPPr>
      <a:defRPr lang="en-US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le Banhard" initials="PB" lastIdx="0" clrIdx="0">
    <p:extLst>
      <p:ext uri="{19B8F6BF-5375-455C-9EA6-DF929625EA0E}">
        <p15:presenceInfo xmlns:p15="http://schemas.microsoft.com/office/powerpoint/2012/main" userId="S-1-5-21-1348933528-213577893-2581301686-4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3392" autoAdjust="0"/>
  </p:normalViewPr>
  <p:slideViewPr>
    <p:cSldViewPr snapToGrid="0">
      <p:cViewPr varScale="1">
        <p:scale>
          <a:sx n="114" d="100"/>
          <a:sy n="114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72423361584464E-3"/>
          <c:y val="2.055755909949606E-2"/>
          <c:w val="0.5539865343936532"/>
          <c:h val="0.777410009933243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5BB3D"/>
              </a:solidFill>
            </c:spPr>
            <c:extLst>
              <c:ext xmlns:c16="http://schemas.microsoft.com/office/drawing/2014/chart" uri="{C3380CC4-5D6E-409C-BE32-E72D297353CC}">
                <c16:uniqueId val="{00000001-FA47-4890-B8C5-459BB734CB0F}"/>
              </c:ext>
            </c:extLst>
          </c:dPt>
          <c:dPt>
            <c:idx val="1"/>
            <c:bubble3D val="0"/>
            <c:spPr>
              <a:solidFill>
                <a:srgbClr val="003777"/>
              </a:solidFill>
            </c:spPr>
            <c:extLst>
              <c:ext xmlns:c16="http://schemas.microsoft.com/office/drawing/2014/chart" uri="{C3380CC4-5D6E-409C-BE32-E72D297353CC}">
                <c16:uniqueId val="{00000003-FA47-4890-B8C5-459BB734CB0F}"/>
              </c:ext>
            </c:extLst>
          </c:dPt>
          <c:dPt>
            <c:idx val="2"/>
            <c:bubble3D val="0"/>
            <c:spPr>
              <a:solidFill>
                <a:schemeClr val="bg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A47-4890-B8C5-459BB734CB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7-4890-B8C5-459BB734CB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8F8F8"/>
                        </a:solidFill>
                      </a:rPr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7-4890-B8C5-459BB734CB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47-4890-B8C5-459BB734CB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Employed insured persons</c:v>
                </c:pt>
                <c:pt idx="1">
                  <c:v>Persons considered as equal to insured persons</c:v>
                </c:pt>
                <c:pt idx="2">
                  <c:v>Other insured persons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</c:v>
                </c:pt>
                <c:pt idx="1">
                  <c:v>49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47-4890-B8C5-459BB734C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3777"/>
                </a:solidFill>
              </a:defRPr>
            </a:pPr>
            <a:endParaRPr lang="et-EE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3777"/>
                </a:solidFill>
              </a:defRPr>
            </a:pPr>
            <a:endParaRPr lang="et-EE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003777"/>
                </a:solidFill>
              </a:defRPr>
            </a:pPr>
            <a:endParaRPr lang="et-EE"/>
          </a:p>
        </c:txPr>
      </c:legendEntry>
      <c:layout>
        <c:manualLayout>
          <c:xMode val="edge"/>
          <c:yMode val="edge"/>
          <c:x val="0.58094792780654181"/>
          <c:y val="0.20102918985387719"/>
          <c:w val="0.41344287511247851"/>
          <c:h val="0.5686470211011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33E0E-CA31-4671-BAA1-CFDC96BE3AF6}" type="datetimeFigureOut">
              <a:rPr lang="et-EE" smtClean="0"/>
              <a:t>30.10.2018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27F5D-D175-444F-80DC-63424D6C41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420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sz="1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ember of EU since 01.05.2004</a:t>
            </a:r>
            <a:r>
              <a:rPr lang="et-EE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Euro-zone since 01.01.2011</a:t>
            </a: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/>
              <a:t>Estonian health insurance system adheres internationally recognized principles:</a:t>
            </a:r>
          </a:p>
          <a:p>
            <a:pPr lvl="1"/>
            <a:r>
              <a:rPr lang="en-US" sz="2400" dirty="0"/>
              <a:t>coverage breadth: 95% of population is insured</a:t>
            </a:r>
          </a:p>
          <a:p>
            <a:pPr lvl="1"/>
            <a:r>
              <a:rPr lang="en-US" sz="2400" dirty="0"/>
              <a:t>wide scope of services in benefit package</a:t>
            </a:r>
          </a:p>
          <a:p>
            <a:pPr lvl="1"/>
            <a:r>
              <a:rPr lang="en-US" sz="2400" dirty="0"/>
              <a:t>out-of-pocket payments are at a reasonable level (20%, pharmaceuticals and dental care)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Primary care system is continuously developing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Hospital Network ensures availability of specialist care, </a:t>
            </a:r>
            <a:r>
              <a:rPr lang="en-US" sz="2000" dirty="0" err="1"/>
              <a:t>incl</a:t>
            </a:r>
            <a:r>
              <a:rPr lang="en-US" sz="2000" dirty="0"/>
              <a:t> emergency care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EHIF is the strategic buyer in health care system: 68% of the market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5B13B-AB11-4E77-BAA8-F3086792A4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Seisuga 31.12.2017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7F5D-D175-444F-80DC-63424D6C415C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3643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A850-FDEC-4231-8055-D67C67357D98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50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C063-8B65-4CD5-A150-888F55C10740}" type="slidenum">
              <a:rPr lang="et-EE" smtClean="0"/>
              <a:pPr>
                <a:defRPr/>
              </a:pPr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213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strengths of health financing policy in Estonia are internationally recognized. </a:t>
            </a:r>
            <a:br>
              <a:rPr lang="et-EE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However, there is need to broaden revenue base</a:t>
            </a:r>
            <a:r>
              <a:rPr lang="et-EE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CBAAC-548D-45C4-B3A2-FABCA1DD3F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4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CBAAC-548D-45C4-B3A2-FABCA1DD3F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Number of </a:t>
            </a:r>
            <a:r>
              <a:rPr lang="et-EE" dirty="0" err="1"/>
              <a:t>people</a:t>
            </a:r>
            <a:r>
              <a:rPr lang="et-EE" dirty="0"/>
              <a:t> </a:t>
            </a:r>
            <a:r>
              <a:rPr lang="et-EE" dirty="0" err="1"/>
              <a:t>working</a:t>
            </a:r>
            <a:r>
              <a:rPr lang="et-EE" dirty="0"/>
              <a:t> </a:t>
            </a:r>
            <a:r>
              <a:rPr lang="et-EE" dirty="0" err="1"/>
              <a:t>here</a:t>
            </a:r>
            <a:r>
              <a:rPr lang="et-EE" dirty="0"/>
              <a:t>: 450 </a:t>
            </a:r>
            <a:r>
              <a:rPr lang="et-EE" dirty="0" err="1"/>
              <a:t>people</a:t>
            </a:r>
            <a:r>
              <a:rPr lang="et-EE" dirty="0"/>
              <a:t> in 2001 vs 207 </a:t>
            </a:r>
            <a:r>
              <a:rPr lang="et-EE" dirty="0" err="1"/>
              <a:t>people</a:t>
            </a:r>
            <a:r>
              <a:rPr lang="et-EE" dirty="0"/>
              <a:t> in 2018 </a:t>
            </a:r>
          </a:p>
          <a:p>
            <a:r>
              <a:rPr lang="et-EE" dirty="0"/>
              <a:t>Number of </a:t>
            </a:r>
            <a:r>
              <a:rPr lang="et-EE" dirty="0" err="1"/>
              <a:t>accountants</a:t>
            </a:r>
            <a:r>
              <a:rPr lang="et-EE" dirty="0"/>
              <a:t>: 28 in 2001 vs 7 in 2018</a:t>
            </a:r>
          </a:p>
          <a:p>
            <a:r>
              <a:rPr lang="et-EE" dirty="0"/>
              <a:t>50% </a:t>
            </a:r>
            <a:r>
              <a:rPr lang="et-EE" dirty="0" err="1"/>
              <a:t>decrease</a:t>
            </a:r>
            <a:r>
              <a:rPr lang="et-EE" dirty="0"/>
              <a:t> in </a:t>
            </a:r>
            <a:r>
              <a:rPr lang="et-EE" dirty="0" err="1"/>
              <a:t>overall</a:t>
            </a:r>
            <a:r>
              <a:rPr lang="et-EE" dirty="0"/>
              <a:t> </a:t>
            </a:r>
            <a:r>
              <a:rPr lang="et-EE" dirty="0" err="1"/>
              <a:t>staff</a:t>
            </a:r>
            <a:r>
              <a:rPr lang="et-EE" dirty="0"/>
              <a:t> </a:t>
            </a:r>
            <a:r>
              <a:rPr lang="et-EE" dirty="0" err="1"/>
              <a:t>working</a:t>
            </a:r>
            <a:r>
              <a:rPr lang="et-EE" dirty="0"/>
              <a:t> in </a:t>
            </a:r>
            <a:r>
              <a:rPr lang="et-EE" dirty="0" err="1"/>
              <a:t>financing</a:t>
            </a:r>
            <a:endParaRPr lang="et-EE" dirty="0"/>
          </a:p>
          <a:p>
            <a:r>
              <a:rPr lang="et-EE" dirty="0" err="1"/>
              <a:t>Before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e-</a:t>
            </a:r>
            <a:r>
              <a:rPr lang="et-EE" dirty="0" err="1"/>
              <a:t>billing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, </a:t>
            </a:r>
            <a:r>
              <a:rPr lang="et-EE" dirty="0" err="1"/>
              <a:t>it</a:t>
            </a:r>
            <a:r>
              <a:rPr lang="et-EE" dirty="0"/>
              <a:t> tooks </a:t>
            </a:r>
            <a:r>
              <a:rPr lang="et-EE" dirty="0" err="1"/>
              <a:t>us</a:t>
            </a:r>
            <a:r>
              <a:rPr lang="et-EE" dirty="0"/>
              <a:t> 30 </a:t>
            </a:r>
            <a:r>
              <a:rPr lang="et-EE" dirty="0" err="1"/>
              <a:t>days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pay</a:t>
            </a:r>
            <a:r>
              <a:rPr lang="et-EE" dirty="0"/>
              <a:t> a bill. </a:t>
            </a:r>
            <a:r>
              <a:rPr lang="et-EE" dirty="0" err="1"/>
              <a:t>Now</a:t>
            </a:r>
            <a:r>
              <a:rPr lang="et-EE" dirty="0"/>
              <a:t> </a:t>
            </a:r>
            <a:r>
              <a:rPr lang="et-EE" dirty="0" err="1"/>
              <a:t>it’s</a:t>
            </a:r>
            <a:r>
              <a:rPr lang="et-EE" dirty="0"/>
              <a:t> 5-7 </a:t>
            </a:r>
            <a:r>
              <a:rPr lang="et-EE" dirty="0" err="1"/>
              <a:t>days</a:t>
            </a:r>
            <a:endParaRPr lang="et-EE" dirty="0"/>
          </a:p>
          <a:p>
            <a:r>
              <a:rPr lang="et-EE" dirty="0" err="1"/>
              <a:t>Smallest</a:t>
            </a:r>
            <a:r>
              <a:rPr lang="et-EE" dirty="0"/>
              <a:t> </a:t>
            </a:r>
            <a:r>
              <a:rPr lang="et-EE" dirty="0" err="1"/>
              <a:t>administrative</a:t>
            </a:r>
            <a:r>
              <a:rPr lang="et-EE" dirty="0"/>
              <a:t> fees in </a:t>
            </a:r>
            <a:r>
              <a:rPr lang="et-EE" dirty="0" err="1"/>
              <a:t>Europe</a:t>
            </a:r>
            <a:r>
              <a:rPr lang="et-EE" dirty="0"/>
              <a:t>: </a:t>
            </a:r>
            <a:r>
              <a:rPr lang="et-EE" dirty="0" err="1"/>
              <a:t>under</a:t>
            </a:r>
            <a:r>
              <a:rPr lang="et-EE" dirty="0"/>
              <a:t> 1% of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total</a:t>
            </a:r>
            <a:r>
              <a:rPr lang="et-EE" dirty="0"/>
              <a:t> </a:t>
            </a:r>
            <a:r>
              <a:rPr lang="et-EE" dirty="0" err="1"/>
              <a:t>budget</a:t>
            </a:r>
            <a:r>
              <a:rPr lang="et-EE" dirty="0"/>
              <a:t>.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27F5D-D175-444F-80DC-63424D6C415C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6523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CBAAC-548D-45C4-B3A2-FABCA1DD3F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9DE4A-8616-43B6-A6B2-98BFEABC91EF}" type="slidenum">
              <a:rPr lang="et-EE" smtClean="0"/>
              <a:pPr>
                <a:defRPr/>
              </a:pPr>
              <a:t>23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9293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 ja seletav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9" y="381000"/>
            <a:ext cx="3163817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538" y="822858"/>
            <a:ext cx="4629150" cy="4061354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50" y="1714500"/>
            <a:ext cx="3163816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217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81000"/>
            <a:ext cx="3341842" cy="13335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391" y="822858"/>
            <a:ext cx="4629150" cy="4061354"/>
          </a:xfrm>
        </p:spPr>
        <p:txBody>
          <a:bodyPr anchor="ctr" anchorCtr="0"/>
          <a:lstStyle>
            <a:lvl1pPr marL="0" indent="0" algn="ctr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et-EE" dirty="0"/>
              <a:t>Pildi lisamiseks </a:t>
            </a:r>
            <a:r>
              <a:rPr lang="et-EE" dirty="0" err="1"/>
              <a:t>klikka</a:t>
            </a:r>
            <a:r>
              <a:rPr lang="et-EE" dirty="0"/>
              <a:t> ikoonil</a:t>
            </a:r>
            <a:br>
              <a:rPr lang="et-EE" dirty="0"/>
            </a:br>
            <a:r>
              <a:rPr lang="et-EE" dirty="0"/>
              <a:t>või </a:t>
            </a:r>
            <a:r>
              <a:rPr lang="en-US" dirty="0"/>
              <a:t>l</a:t>
            </a:r>
            <a:r>
              <a:rPr lang="et-EE" dirty="0" err="1"/>
              <a:t>ohista</a:t>
            </a:r>
            <a:r>
              <a:rPr lang="et-EE" dirty="0"/>
              <a:t> pilt siia.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3850" y="1714500"/>
            <a:ext cx="3341842" cy="3176323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sisutekst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5914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n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950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ne pealkiri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23850" y="304271"/>
            <a:ext cx="5800725" cy="4843198"/>
          </a:xfrm>
        </p:spPr>
        <p:txBody>
          <a:bodyPr vert="eaVert"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320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323850" y="971044"/>
            <a:ext cx="8191500" cy="370615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t-EE" dirty="0" err="1"/>
              <a:t>Klikka</a:t>
            </a:r>
            <a:r>
              <a:rPr lang="et-EE" dirty="0"/>
              <a:t> ja sisesta diagramm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291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323850" y="971044"/>
            <a:ext cx="7886700" cy="3000375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54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audio-video me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323850" y="971044"/>
            <a:ext cx="8464100" cy="36818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meediafail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31942" y="304274"/>
            <a:ext cx="7886700" cy="666770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607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512524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11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pealkirja ja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945663"/>
            <a:ext cx="8952412" cy="4653948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16165"/>
            <a:ext cx="7886700" cy="651343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306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valge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87087"/>
            <a:ext cx="8952412" cy="538189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984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roh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140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 tabel pealkirja ja valge tausta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95794" y="945663"/>
            <a:ext cx="8952412" cy="4532922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16165"/>
            <a:ext cx="7886700" cy="651343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135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leht-orandz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35302"/>
            <a:ext cx="7886700" cy="1989667"/>
          </a:xfrm>
        </p:spPr>
        <p:txBody>
          <a:bodyPr bIns="0" anchor="b">
            <a:normAutofit/>
          </a:bodyPr>
          <a:lstStyle>
            <a:lvl1pPr algn="ctr" fontAlgn="ctr">
              <a:lnSpc>
                <a:spcPts val="5000"/>
              </a:lnSpc>
              <a:spcAft>
                <a:spcPts val="0"/>
              </a:spcAft>
              <a:defRPr sz="54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t-EE" dirty="0"/>
              <a:t>Presentatsiooni pealkiri kirjuta siia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FFFFFF"/>
                </a:solidFill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t-EE" dirty="0"/>
              <a:t>Siia kirjuta presentatsiooni 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258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t-EE" dirty="0"/>
              <a:t>Sisesta siia oma pealkirja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90000" rIns="90000"/>
          <a:lstStyle>
            <a:lvl1pPr marL="285750" indent="-285750">
              <a:buFont typeface="Arial" charset="0"/>
              <a:buChar char="•"/>
              <a:defRPr baseline="0"/>
            </a:lvl1pPr>
            <a:lvl3pPr>
              <a:defRPr baseline="0"/>
            </a:lvl3pPr>
            <a:lvl4pPr>
              <a:defRPr baseline="0"/>
            </a:lvl4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t-EE" dirty="0"/>
              <a:t>Esimene tekst</a:t>
            </a:r>
          </a:p>
          <a:p>
            <a:pPr lvl="1"/>
            <a:r>
              <a:rPr lang="et-EE" dirty="0"/>
              <a:t>Teine tekst</a:t>
            </a:r>
          </a:p>
          <a:p>
            <a:pPr lvl="2"/>
            <a:r>
              <a:rPr lang="et-EE" dirty="0"/>
              <a:t>Kolmas tekst</a:t>
            </a:r>
          </a:p>
          <a:p>
            <a:pPr lvl="3"/>
            <a:r>
              <a:rPr lang="et-EE" dirty="0"/>
              <a:t>Neljas tekst</a:t>
            </a:r>
          </a:p>
          <a:p>
            <a:pPr lvl="4"/>
            <a:r>
              <a:rPr lang="et-EE" dirty="0"/>
              <a:t>Viies tekst</a:t>
            </a:r>
          </a:p>
          <a:p>
            <a:pPr lvl="5"/>
            <a:r>
              <a:rPr lang="et-EE" dirty="0"/>
              <a:t>Kuues tekst</a:t>
            </a:r>
          </a:p>
        </p:txBody>
      </p:sp>
    </p:spTree>
    <p:extLst>
      <p:ext uri="{BB962C8B-B14F-4D97-AF65-F5344CB8AC3E}">
        <p14:creationId xmlns:p14="http://schemas.microsoft.com/office/powerpoint/2010/main" val="11082871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424787"/>
            <a:ext cx="7886700" cy="237728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3824557"/>
            <a:ext cx="7886700" cy="12501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589D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alampealkirja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6274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u kaks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942" y="1521354"/>
            <a:ext cx="3886200" cy="3626115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34941" y="1521354"/>
            <a:ext cx="3886200" cy="362611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488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274"/>
            <a:ext cx="7886700" cy="1104636"/>
          </a:xfrm>
        </p:spPr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0605" y="1400969"/>
            <a:ext cx="3868340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2087563"/>
            <a:ext cx="3868340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385266" y="1400969"/>
            <a:ext cx="3887391" cy="68659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t-E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85266" y="2087563"/>
            <a:ext cx="3887391" cy="3070490"/>
          </a:xfrm>
        </p:spPr>
        <p:txBody>
          <a:bodyPr/>
          <a:lstStyle/>
          <a:p>
            <a:pPr lvl="0"/>
            <a:r>
              <a:rPr lang="et-EE" dirty="0"/>
              <a:t>Kliki siia ja kirjuta sisutekst</a:t>
            </a:r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51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Sisesta</a:t>
            </a:r>
            <a:r>
              <a:rPr lang="en-US" dirty="0"/>
              <a:t> </a:t>
            </a:r>
            <a:r>
              <a:rPr lang="en-US" dirty="0" err="1"/>
              <a:t>siia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492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83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42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</a:t>
            </a:r>
            <a:r>
              <a:rPr lang="et-EE" dirty="0" err="1"/>
              <a:t>liki</a:t>
            </a:r>
            <a:r>
              <a:rPr lang="et-EE" dirty="0"/>
              <a:t> siia ja sisesta oma pealkirja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42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0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89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800" kern="1200">
          <a:solidFill>
            <a:srgbClr val="00589D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SzPct val="80000"/>
        <a:buFont typeface="Wingdings" charset="2"/>
        <a:buChar char="§"/>
        <a:defRPr sz="1600" kern="1200">
          <a:solidFill>
            <a:srgbClr val="00589D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SzPct val="80000"/>
        <a:buFont typeface="ArialUnicodeMS" charset="0"/>
        <a:buChar char="▸"/>
        <a:defRPr sz="1400" kern="1200">
          <a:solidFill>
            <a:srgbClr val="00589D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BeeZee-Regular" charset="0"/>
        <a:buChar char="-"/>
        <a:defRPr sz="1200" kern="1200">
          <a:solidFill>
            <a:srgbClr val="00589D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00" kern="1200">
          <a:solidFill>
            <a:srgbClr val="00589D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bg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orient="horz" pos="1800">
          <p15:clr>
            <a:srgbClr val="F26B43"/>
          </p15:clr>
        </p15:guide>
        <p15:guide id="6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ti.e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ille.banhard@haigekassa.e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504929"/>
            <a:ext cx="7886700" cy="149955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effectLst/>
                <a:cs typeface="Times New Roman" pitchFamily="18" charset="0"/>
              </a:rPr>
              <a:t>Estonian Health Insurance </a:t>
            </a:r>
            <a:r>
              <a:rPr lang="et-EE" sz="4000" dirty="0" err="1">
                <a:effectLst/>
                <a:cs typeface="Times New Roman" pitchFamily="18" charset="0"/>
              </a:rPr>
              <a:t>Fund</a:t>
            </a:r>
            <a:endParaRPr lang="en-US" sz="4000" dirty="0">
              <a:effectLst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9248" y="3688738"/>
            <a:ext cx="6858000" cy="1432416"/>
          </a:xfrm>
        </p:spPr>
        <p:txBody>
          <a:bodyPr>
            <a:noAutofit/>
          </a:bodyPr>
          <a:lstStyle/>
          <a:p>
            <a:r>
              <a:rPr lang="et-EE" sz="2000" b="1" dirty="0">
                <a:cs typeface="Times New Roman" pitchFamily="18" charset="0"/>
              </a:rPr>
              <a:t>Pille </a:t>
            </a:r>
            <a:r>
              <a:rPr lang="et-EE" sz="2000" b="1" dirty="0" err="1">
                <a:cs typeface="Times New Roman" pitchFamily="18" charset="0"/>
              </a:rPr>
              <a:t>Banhard</a:t>
            </a:r>
            <a:endParaRPr lang="et-EE" sz="2000" b="1" dirty="0">
              <a:cs typeface="Times New Roman" pitchFamily="18" charset="0"/>
            </a:endParaRPr>
          </a:p>
          <a:p>
            <a:r>
              <a:rPr lang="et-EE" sz="2000" dirty="0" err="1">
                <a:cs typeface="Times New Roman" pitchFamily="18" charset="0"/>
              </a:rPr>
              <a:t>Member</a:t>
            </a:r>
            <a:r>
              <a:rPr lang="et-EE" sz="2000" dirty="0">
                <a:cs typeface="Times New Roman" pitchFamily="18" charset="0"/>
              </a:rPr>
              <a:t> of </a:t>
            </a:r>
            <a:r>
              <a:rPr lang="et-EE" sz="2000" dirty="0" err="1">
                <a:cs typeface="Times New Roman" pitchFamily="18" charset="0"/>
              </a:rPr>
              <a:t>the</a:t>
            </a:r>
            <a:r>
              <a:rPr lang="et-EE" sz="2000" dirty="0">
                <a:cs typeface="Times New Roman" pitchFamily="18" charset="0"/>
              </a:rPr>
              <a:t> </a:t>
            </a:r>
            <a:r>
              <a:rPr lang="et-EE" sz="2000" dirty="0" err="1">
                <a:cs typeface="Times New Roman" pitchFamily="18" charset="0"/>
              </a:rPr>
              <a:t>Management</a:t>
            </a:r>
            <a:r>
              <a:rPr lang="et-EE" sz="2000" dirty="0">
                <a:cs typeface="Times New Roman" pitchFamily="18" charset="0"/>
              </a:rPr>
              <a:t> </a:t>
            </a:r>
            <a:r>
              <a:rPr lang="et-EE" sz="2000" dirty="0" err="1">
                <a:cs typeface="Times New Roman" pitchFamily="18" charset="0"/>
              </a:rPr>
              <a:t>Board</a:t>
            </a:r>
            <a:endParaRPr lang="en-GB" sz="2000" dirty="0">
              <a:cs typeface="Times New Roman" pitchFamily="18" charset="0"/>
            </a:endParaRPr>
          </a:p>
          <a:p>
            <a:endParaRPr lang="et-EE" sz="2000" dirty="0">
              <a:cs typeface="Times New Roman" pitchFamily="18" charset="0"/>
            </a:endParaRPr>
          </a:p>
          <a:p>
            <a:r>
              <a:rPr lang="et-EE" sz="2000" dirty="0">
                <a:cs typeface="Times New Roman" pitchFamily="18" charset="0"/>
              </a:rPr>
              <a:t>31.10.2018</a:t>
            </a:r>
          </a:p>
        </p:txBody>
      </p:sp>
    </p:spTree>
    <p:extLst>
      <p:ext uri="{BB962C8B-B14F-4D97-AF65-F5344CB8AC3E}">
        <p14:creationId xmlns:p14="http://schemas.microsoft.com/office/powerpoint/2010/main" val="394568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274"/>
            <a:ext cx="7605994" cy="1104636"/>
          </a:xfrm>
        </p:spPr>
        <p:txBody>
          <a:bodyPr>
            <a:normAutofit/>
          </a:bodyPr>
          <a:lstStyle/>
          <a:p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package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08910"/>
            <a:ext cx="6858000" cy="416429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Primary care </a:t>
            </a:r>
          </a:p>
          <a:p>
            <a:r>
              <a:rPr lang="en-US" sz="2000" dirty="0"/>
              <a:t>Specialist care (</a:t>
            </a:r>
            <a:r>
              <a:rPr lang="en-US" sz="2000" dirty="0" err="1"/>
              <a:t>incl</a:t>
            </a:r>
            <a:r>
              <a:rPr lang="et-EE" sz="2000" dirty="0"/>
              <a:t>.</a:t>
            </a:r>
            <a:r>
              <a:rPr lang="en-US" sz="2000" dirty="0"/>
              <a:t> rehabilitation care)</a:t>
            </a:r>
          </a:p>
          <a:p>
            <a:r>
              <a:rPr lang="en-US" sz="2000" dirty="0"/>
              <a:t>Nursing care</a:t>
            </a:r>
          </a:p>
          <a:p>
            <a:r>
              <a:rPr lang="en-US" sz="2000" dirty="0"/>
              <a:t>Dental care (under age of 19 and urgent medical care for all</a:t>
            </a:r>
            <a:r>
              <a:rPr lang="et-EE" sz="2000" dirty="0"/>
              <a:t>, </a:t>
            </a:r>
            <a:r>
              <a:rPr lang="et-EE" sz="2000" dirty="0" err="1"/>
              <a:t>dental</a:t>
            </a:r>
            <a:r>
              <a:rPr lang="et-EE" sz="2000" dirty="0"/>
              <a:t> </a:t>
            </a:r>
            <a:r>
              <a:rPr lang="et-EE" sz="2000" dirty="0" err="1"/>
              <a:t>care</a:t>
            </a:r>
            <a:r>
              <a:rPr lang="et-EE" sz="2000" dirty="0"/>
              <a:t> </a:t>
            </a:r>
            <a:r>
              <a:rPr lang="et-EE" sz="2000" dirty="0" err="1"/>
              <a:t>reimbursement</a:t>
            </a:r>
            <a:r>
              <a:rPr lang="en-US" sz="2000" dirty="0"/>
              <a:t>)</a:t>
            </a:r>
          </a:p>
          <a:p>
            <a:r>
              <a:rPr lang="en-US" sz="2000" dirty="0"/>
              <a:t>Compensation of pharmaceuticals</a:t>
            </a:r>
            <a:r>
              <a:rPr lang="et-EE" sz="2000" dirty="0"/>
              <a:t> (</a:t>
            </a:r>
            <a:r>
              <a:rPr lang="et-EE" sz="2000" dirty="0" err="1"/>
              <a:t>including</a:t>
            </a:r>
            <a:r>
              <a:rPr lang="et-EE" sz="2000" dirty="0"/>
              <a:t> </a:t>
            </a:r>
            <a:r>
              <a:rPr lang="et-EE" sz="2000" dirty="0" err="1"/>
              <a:t>supplementary</a:t>
            </a:r>
            <a:r>
              <a:rPr lang="et-EE" sz="2000" dirty="0"/>
              <a:t> </a:t>
            </a:r>
            <a:r>
              <a:rPr lang="et-EE" sz="2000" dirty="0" err="1"/>
              <a:t>compensation</a:t>
            </a:r>
            <a:r>
              <a:rPr lang="et-EE" sz="2000" dirty="0"/>
              <a:t>)</a:t>
            </a:r>
            <a:endParaRPr lang="en-US" sz="2000" dirty="0"/>
          </a:p>
          <a:p>
            <a:r>
              <a:rPr lang="en-US" sz="2000" dirty="0"/>
              <a:t>Compensation of medical devices</a:t>
            </a:r>
          </a:p>
          <a:p>
            <a:r>
              <a:rPr lang="en-US" sz="2000" dirty="0"/>
              <a:t>Benefits in cash </a:t>
            </a:r>
            <a:r>
              <a:rPr lang="et-EE" sz="2000" dirty="0" err="1"/>
              <a:t>as</a:t>
            </a:r>
            <a:r>
              <a:rPr lang="et-EE" sz="2000" dirty="0"/>
              <a:t> </a:t>
            </a:r>
            <a:r>
              <a:rPr lang="en-US" sz="2000" dirty="0"/>
              <a:t>temporary incapacity to work</a:t>
            </a:r>
          </a:p>
          <a:p>
            <a:r>
              <a:rPr lang="en-US" sz="2000" dirty="0"/>
              <a:t>Cross-border health care  </a:t>
            </a:r>
            <a:endParaRPr lang="et-EE" sz="2000" dirty="0"/>
          </a:p>
          <a:p>
            <a:endParaRPr lang="et-EE" sz="2000" dirty="0"/>
          </a:p>
          <a:p>
            <a:r>
              <a:rPr lang="et-EE" sz="2000" dirty="0" err="1"/>
              <a:t>Starting</a:t>
            </a:r>
            <a:r>
              <a:rPr lang="et-EE" sz="2000" dirty="0"/>
              <a:t> </a:t>
            </a:r>
            <a:r>
              <a:rPr lang="et-EE" sz="2000" dirty="0" err="1"/>
              <a:t>from</a:t>
            </a:r>
            <a:r>
              <a:rPr lang="et-EE" sz="2000" dirty="0"/>
              <a:t> 2018 – </a:t>
            </a:r>
            <a:r>
              <a:rPr lang="et-EE" sz="2000" dirty="0" err="1"/>
              <a:t>functions</a:t>
            </a:r>
            <a:r>
              <a:rPr lang="et-EE" sz="2000" dirty="0"/>
              <a:t> </a:t>
            </a:r>
            <a:r>
              <a:rPr lang="et-EE" sz="2000" dirty="0" err="1"/>
              <a:t>from</a:t>
            </a:r>
            <a:r>
              <a:rPr lang="et-EE" sz="2000" dirty="0"/>
              <a:t> </a:t>
            </a:r>
            <a:r>
              <a:rPr lang="et-EE" sz="2000" dirty="0" err="1"/>
              <a:t>state</a:t>
            </a:r>
            <a:r>
              <a:rPr lang="et-EE" sz="2000" dirty="0"/>
              <a:t> </a:t>
            </a:r>
            <a:r>
              <a:rPr lang="et-EE" sz="2000" dirty="0" err="1"/>
              <a:t>budget</a:t>
            </a:r>
            <a:r>
              <a:rPr lang="et-EE" sz="2000" dirty="0"/>
              <a:t> </a:t>
            </a:r>
            <a:r>
              <a:rPr lang="et-EE" sz="2000" dirty="0" err="1"/>
              <a:t>as</a:t>
            </a:r>
            <a:r>
              <a:rPr lang="et-EE" sz="2000" dirty="0"/>
              <a:t> </a:t>
            </a:r>
            <a:r>
              <a:rPr lang="et-EE" sz="2000" dirty="0" err="1"/>
              <a:t>ambulance</a:t>
            </a:r>
            <a:r>
              <a:rPr lang="et-EE" sz="2000" dirty="0"/>
              <a:t>, </a:t>
            </a:r>
            <a:r>
              <a:rPr lang="et-EE" sz="2000" dirty="0" err="1"/>
              <a:t>covering</a:t>
            </a:r>
            <a:r>
              <a:rPr lang="et-EE" sz="2000" dirty="0"/>
              <a:t> </a:t>
            </a:r>
            <a:r>
              <a:rPr lang="et-EE" sz="2000" dirty="0" err="1"/>
              <a:t>the</a:t>
            </a:r>
            <a:r>
              <a:rPr lang="et-EE" sz="2000" dirty="0"/>
              <a:t> </a:t>
            </a:r>
            <a:r>
              <a:rPr lang="et-EE" sz="2000" dirty="0" err="1"/>
              <a:t>emergency</a:t>
            </a:r>
            <a:r>
              <a:rPr lang="et-EE" sz="2000" dirty="0"/>
              <a:t> </a:t>
            </a:r>
            <a:r>
              <a:rPr lang="et-EE" sz="2000" dirty="0" err="1"/>
              <a:t>care</a:t>
            </a:r>
            <a:r>
              <a:rPr lang="et-EE" sz="2000" dirty="0"/>
              <a:t> of non-</a:t>
            </a:r>
            <a:r>
              <a:rPr lang="et-EE" sz="2000" dirty="0" err="1"/>
              <a:t>insured</a:t>
            </a:r>
            <a:r>
              <a:rPr lang="et-EE" sz="2000" dirty="0"/>
              <a:t> </a:t>
            </a:r>
            <a:r>
              <a:rPr lang="et-EE" sz="2000" dirty="0" err="1"/>
              <a:t>people</a:t>
            </a:r>
            <a:r>
              <a:rPr lang="et-EE" sz="2000" dirty="0"/>
              <a:t>, </a:t>
            </a:r>
            <a:r>
              <a:rPr lang="et-EE" sz="2000" dirty="0" err="1"/>
              <a:t>etc</a:t>
            </a:r>
            <a:r>
              <a:rPr lang="et-EE" sz="2000" dirty="0"/>
              <a:t>.</a:t>
            </a:r>
          </a:p>
          <a:p>
            <a:endParaRPr lang="et-EE" sz="2000" dirty="0"/>
          </a:p>
          <a:p>
            <a:endParaRPr lang="en-US" sz="2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6383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857" y="229959"/>
            <a:ext cx="7441808" cy="840093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br>
              <a:rPr lang="et-EE" sz="3200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589D"/>
                </a:solidFill>
              </a:rPr>
              <a:t>EHIF re</a:t>
            </a:r>
            <a:r>
              <a:rPr lang="en-GB" sz="3200" dirty="0">
                <a:solidFill>
                  <a:srgbClr val="00589D"/>
                </a:solidFill>
              </a:rPr>
              <a:t>venues</a:t>
            </a:r>
            <a:r>
              <a:rPr lang="en-US" sz="3200" dirty="0">
                <a:solidFill>
                  <a:srgbClr val="00589D"/>
                </a:solidFill>
              </a:rPr>
              <a:t>, expenditures and reserves</a:t>
            </a:r>
            <a:r>
              <a:rPr lang="et-EE" sz="3200" dirty="0">
                <a:solidFill>
                  <a:srgbClr val="00589D"/>
                </a:solidFill>
              </a:rPr>
              <a:t> (2004 -2018)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5548" y="4398726"/>
            <a:ext cx="4500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Source: </a:t>
            </a:r>
            <a:r>
              <a:rPr lang="et-EE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EHIF, </a:t>
            </a:r>
            <a:r>
              <a:rPr lang="en-US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www.</a:t>
            </a:r>
            <a:r>
              <a:rPr lang="et-EE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haigekassa</a:t>
            </a:r>
            <a:r>
              <a:rPr lang="en-US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.</a:t>
            </a:r>
            <a:r>
              <a:rPr lang="en-US" sz="1000" i="1" dirty="0" err="1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ee</a:t>
            </a:r>
            <a:endParaRPr lang="en-US" sz="1000" i="1" dirty="0">
              <a:solidFill>
                <a:srgbClr val="003777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8905A-8A03-4B39-A940-92830902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8" y="1363850"/>
            <a:ext cx="8772904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11593" y="164591"/>
            <a:ext cx="6858000" cy="8327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cs typeface="Times New Roman" pitchFamily="18" charset="0"/>
              </a:rPr>
              <a:t>EHIF</a:t>
            </a:r>
            <a:r>
              <a:rPr lang="et-EE" dirty="0">
                <a:cs typeface="Times New Roman" pitchFamily="18" charset="0"/>
              </a:rPr>
              <a:t>’s</a:t>
            </a:r>
            <a:r>
              <a:rPr lang="en-US" dirty="0">
                <a:cs typeface="Times New Roman" pitchFamily="18" charset="0"/>
              </a:rPr>
              <a:t> Reserves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93" y="1025322"/>
            <a:ext cx="7080787" cy="43214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u="sng" dirty="0"/>
              <a:t>By law required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  <a:defRPr/>
            </a:pPr>
            <a:r>
              <a:rPr lang="en-US" sz="2400" b="1" dirty="0">
                <a:cs typeface="Arial" pitchFamily="34" charset="0"/>
              </a:rPr>
              <a:t>Solvency reserve </a:t>
            </a:r>
            <a:endParaRPr lang="et-EE" sz="2400" b="1" dirty="0"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92D050"/>
              </a:buClr>
              <a:defRPr/>
            </a:pPr>
            <a:r>
              <a:rPr lang="et-EE" sz="2400" b="0" dirty="0">
                <a:cs typeface="Arial" pitchFamily="34" charset="0"/>
              </a:rPr>
              <a:t>5,4</a:t>
            </a:r>
            <a:r>
              <a:rPr lang="en-US" sz="2400" b="0" dirty="0">
                <a:cs typeface="Arial" pitchFamily="34" charset="0"/>
              </a:rPr>
              <a:t>% of total budget to balance macroeconomic risks, needs Government approval</a:t>
            </a:r>
          </a:p>
          <a:p>
            <a:pPr marL="0" indent="0">
              <a:spcBef>
                <a:spcPts val="0"/>
              </a:spcBef>
              <a:buClr>
                <a:schemeClr val="accent4"/>
              </a:buClr>
              <a:buNone/>
              <a:defRPr/>
            </a:pPr>
            <a:r>
              <a:rPr lang="en-US" sz="2400" b="1" dirty="0">
                <a:cs typeface="Arial" pitchFamily="34" charset="0"/>
              </a:rPr>
              <a:t>Risk reserve</a:t>
            </a:r>
            <a:endParaRPr lang="et-EE" sz="2400" b="1" dirty="0"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92D050"/>
              </a:buClr>
              <a:defRPr/>
            </a:pPr>
            <a:r>
              <a:rPr lang="en-US" sz="2400" b="0" dirty="0">
                <a:cs typeface="Arial" pitchFamily="34" charset="0"/>
              </a:rPr>
              <a:t>2% of health insurance budget to balance the risks of health insurance obligations, needs EHIF’s Supervisory Board approval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u="sng" dirty="0"/>
              <a:t>EHIF initiative</a:t>
            </a:r>
            <a:r>
              <a:rPr lang="et-EE" sz="2400" u="sng" dirty="0"/>
              <a:t> </a:t>
            </a:r>
            <a:r>
              <a:rPr lang="et-EE" sz="2400" b="1" u="sng" dirty="0">
                <a:solidFill>
                  <a:srgbClr val="92D050"/>
                </a:solidFill>
                <a:cs typeface="Arial" pitchFamily="34" charset="0"/>
              </a:rPr>
              <a:t>– </a:t>
            </a:r>
            <a:r>
              <a:rPr lang="en-US" sz="2400" b="1" u="sng" dirty="0">
                <a:cs typeface="Arial" pitchFamily="34" charset="0"/>
              </a:rPr>
              <a:t>Surplus</a:t>
            </a:r>
            <a:endParaRPr lang="et-EE" sz="2400" b="1" u="sng" dirty="0"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92D050"/>
              </a:buClr>
              <a:defRPr/>
            </a:pPr>
            <a:r>
              <a:rPr lang="et-EE" sz="2400" b="0" dirty="0">
                <a:cs typeface="Arial" pitchFamily="34" charset="0"/>
              </a:rPr>
              <a:t>D</a:t>
            </a:r>
            <a:r>
              <a:rPr lang="en-US" sz="2400" b="0" dirty="0" err="1">
                <a:cs typeface="Arial" pitchFamily="34" charset="0"/>
              </a:rPr>
              <a:t>ifference</a:t>
            </a:r>
            <a:r>
              <a:rPr lang="en-US" sz="2400" b="0" dirty="0">
                <a:cs typeface="Arial" pitchFamily="34" charset="0"/>
              </a:rPr>
              <a:t> between forecasted revenues and expenditures, needs EHIF’s Supervisory Board Approval (&lt;30% of total surplus, &lt;7% of previous period’s health care services budget)</a:t>
            </a:r>
          </a:p>
          <a:p>
            <a:pPr lvl="1" eaLnBrk="1" hangingPunct="1">
              <a:defRPr/>
            </a:pPr>
            <a:endParaRPr 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EHIF’s</a:t>
            </a:r>
            <a:r>
              <a:rPr lang="et-EE" dirty="0"/>
              <a:t> 4 </a:t>
            </a:r>
            <a:r>
              <a:rPr lang="et-EE" dirty="0" err="1"/>
              <a:t>year</a:t>
            </a:r>
            <a:r>
              <a:rPr lang="et-EE" dirty="0"/>
              <a:t> </a:t>
            </a:r>
            <a:r>
              <a:rPr lang="et-EE" dirty="0" err="1"/>
              <a:t>budget</a:t>
            </a:r>
            <a:r>
              <a:rPr lang="et-EE" dirty="0"/>
              <a:t> </a:t>
            </a:r>
            <a:r>
              <a:rPr lang="et-EE" dirty="0" err="1"/>
              <a:t>prognosis</a:t>
            </a:r>
            <a:r>
              <a:rPr lang="et-EE" dirty="0"/>
              <a:t> (</a:t>
            </a:r>
            <a:r>
              <a:rPr lang="et-EE" dirty="0" err="1"/>
              <a:t>approved</a:t>
            </a:r>
            <a:r>
              <a:rPr lang="et-EE" dirty="0"/>
              <a:t> </a:t>
            </a:r>
            <a:r>
              <a:rPr lang="et-EE" dirty="0" err="1"/>
              <a:t>by</a:t>
            </a:r>
            <a:r>
              <a:rPr lang="et-EE" dirty="0"/>
              <a:t> </a:t>
            </a:r>
            <a:r>
              <a:rPr lang="et-EE" dirty="0" err="1"/>
              <a:t>EHIF´s</a:t>
            </a:r>
            <a:r>
              <a:rPr lang="et-EE" dirty="0"/>
              <a:t> </a:t>
            </a:r>
            <a:r>
              <a:rPr lang="et-EE" dirty="0" err="1"/>
              <a:t>Supervisory</a:t>
            </a:r>
            <a:r>
              <a:rPr lang="et-EE" dirty="0"/>
              <a:t> </a:t>
            </a:r>
            <a:r>
              <a:rPr lang="et-EE" dirty="0" err="1"/>
              <a:t>Board</a:t>
            </a:r>
            <a:r>
              <a:rPr lang="et-EE" dirty="0"/>
              <a:t>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70B3C9-E7F5-4E22-9A78-911728F1C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619684"/>
              </p:ext>
            </p:extLst>
          </p:nvPr>
        </p:nvGraphicFramePr>
        <p:xfrm>
          <a:off x="365954" y="1469036"/>
          <a:ext cx="7886702" cy="3576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742">
                  <a:extLst>
                    <a:ext uri="{9D8B030D-6E8A-4147-A177-3AD203B41FA5}">
                      <a16:colId xmlns:a16="http://schemas.microsoft.com/office/drawing/2014/main" val="2668415159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1849382934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2712489967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1413278529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3724188543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4086106160"/>
                    </a:ext>
                  </a:extLst>
                </a:gridCol>
                <a:gridCol w="787620">
                  <a:extLst>
                    <a:ext uri="{9D8B030D-6E8A-4147-A177-3AD203B41FA5}">
                      <a16:colId xmlns:a16="http://schemas.microsoft.com/office/drawing/2014/main" val="4217618440"/>
                    </a:ext>
                  </a:extLst>
                </a:gridCol>
                <a:gridCol w="750210">
                  <a:extLst>
                    <a:ext uri="{9D8B030D-6E8A-4147-A177-3AD203B41FA5}">
                      <a16:colId xmlns:a16="http://schemas.microsoft.com/office/drawing/2014/main" val="3574461180"/>
                    </a:ext>
                  </a:extLst>
                </a:gridCol>
                <a:gridCol w="825030">
                  <a:extLst>
                    <a:ext uri="{9D8B030D-6E8A-4147-A177-3AD203B41FA5}">
                      <a16:colId xmlns:a16="http://schemas.microsoft.com/office/drawing/2014/main" val="3944096625"/>
                    </a:ext>
                  </a:extLst>
                </a:gridCol>
              </a:tblGrid>
              <a:tr h="337728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i="1" u="none" strike="noStrike" dirty="0">
                          <a:effectLst/>
                        </a:rPr>
                        <a:t>(</a:t>
                      </a:r>
                      <a:r>
                        <a:rPr lang="et-EE" sz="1000" b="1" i="1" u="none" strike="noStrike" dirty="0" err="1">
                          <a:effectLst/>
                        </a:rPr>
                        <a:t>th</a:t>
                      </a:r>
                      <a:r>
                        <a:rPr lang="et-EE" sz="1000" b="1" i="1" u="none" strike="noStrike" dirty="0">
                          <a:effectLst/>
                        </a:rPr>
                        <a:t> EUR)</a:t>
                      </a:r>
                      <a:endParaRPr lang="et-EE" sz="100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2019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% of a </a:t>
                      </a:r>
                      <a:r>
                        <a:rPr lang="et-EE" sz="1050" b="1" i="1" u="none" strike="noStrike" dirty="0" err="1">
                          <a:effectLst/>
                        </a:rPr>
                        <a:t>budget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2020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% of a </a:t>
                      </a:r>
                      <a:r>
                        <a:rPr lang="et-EE" sz="1050" b="1" i="1" u="none" strike="noStrike" dirty="0" err="1">
                          <a:effectLst/>
                        </a:rPr>
                        <a:t>budget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>
                          <a:effectLst/>
                        </a:rPr>
                        <a:t>2021</a:t>
                      </a:r>
                      <a:endParaRPr lang="et-EE" sz="1050" b="1" i="1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% of a </a:t>
                      </a:r>
                      <a:r>
                        <a:rPr lang="et-EE" sz="1050" b="1" i="1" u="none" strike="noStrike" dirty="0" err="1">
                          <a:effectLst/>
                        </a:rPr>
                        <a:t>budget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i="1" u="none" strike="noStrike" dirty="0">
                          <a:effectLst/>
                        </a:rPr>
                        <a:t>2022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05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of a </a:t>
                      </a:r>
                      <a:r>
                        <a:rPr lang="et-EE" sz="1050" b="1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r>
                        <a:rPr lang="et-EE" sz="1050" b="1" i="1" u="none" strike="noStrike" dirty="0">
                          <a:effectLst/>
                        </a:rPr>
                        <a:t> </a:t>
                      </a:r>
                      <a:endParaRPr lang="et-EE" sz="1050" b="1" i="1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802249"/>
                  </a:ext>
                </a:extLst>
              </a:tr>
              <a:tr h="246174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REVENUES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1 445 643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100,0%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1 549 517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100,0%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1 655 507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100,0%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1 711 448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100,0%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67612107"/>
                  </a:ext>
                </a:extLst>
              </a:tr>
              <a:tr h="233062">
                <a:tc>
                  <a:txBody>
                    <a:bodyPr/>
                    <a:lstStyle/>
                    <a:p>
                      <a:pPr algn="l" fontAlgn="ctr"/>
                      <a:r>
                        <a:rPr lang="et-EE" sz="900" u="none" strike="noStrike" dirty="0">
                          <a:effectLst/>
                        </a:rPr>
                        <a:t>HEALTH INSURANCE EXPENSES</a:t>
                      </a:r>
                      <a:endParaRPr lang="et-EE" sz="9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 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 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 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543652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Health </a:t>
                      </a:r>
                      <a:r>
                        <a:rPr lang="et-EE" sz="1000" b="1" u="none" strike="noStrike" dirty="0" err="1">
                          <a:effectLst/>
                        </a:rPr>
                        <a:t>services</a:t>
                      </a:r>
                      <a:r>
                        <a:rPr lang="et-EE" sz="1000" b="1" u="none" strike="noStrike" dirty="0">
                          <a:effectLst/>
                        </a:rPr>
                        <a:t> 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1 063 958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73,6%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1 130 043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72,9%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1 210 199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73,1%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1 293 484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75,6%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598561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Health promotion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2 101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0,1%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2 515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0,2%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2 950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0,2%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3 250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0,2%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530822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Pharmaseuticals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168 404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11,6%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175 719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11,3%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183 581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11,1%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192 007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11,2%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66255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Temporary incapacity for work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166 648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11,5%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176 412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11,4%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187 420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11,3%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145 162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8,5%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04288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Medical devices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11 078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0,8%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11 854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0,8%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12 683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0,8%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13 571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0,8%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33791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Cross boarder expenses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15 161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1,0%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16 961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1,1%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18 961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1,1%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21 161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1,2%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540910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>
                          <a:effectLst/>
                        </a:rPr>
                        <a:t>Other expenses</a:t>
                      </a:r>
                      <a:endParaRPr lang="et-EE" sz="100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4 992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0,3%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20 912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1,3%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23 412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1,4%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25 912</a:t>
                      </a:r>
                      <a:endParaRPr lang="et-EE" sz="1050" b="0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1,5%</a:t>
                      </a:r>
                      <a:endParaRPr lang="et-EE" sz="1050" b="0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69379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>
                          <a:effectLst/>
                        </a:rPr>
                        <a:t>Health </a:t>
                      </a:r>
                      <a:r>
                        <a:rPr lang="et-EE" sz="1000" b="1" u="none" strike="noStrike" dirty="0" err="1">
                          <a:effectLst/>
                        </a:rPr>
                        <a:t>insurance</a:t>
                      </a:r>
                      <a:r>
                        <a:rPr lang="et-EE" sz="1000" b="1" u="none" strike="noStrike" dirty="0">
                          <a:effectLst/>
                        </a:rPr>
                        <a:t> </a:t>
                      </a:r>
                      <a:r>
                        <a:rPr lang="et-EE" sz="1000" b="1" u="none" strike="noStrike" dirty="0" err="1">
                          <a:effectLst/>
                        </a:rPr>
                        <a:t>expenses</a:t>
                      </a:r>
                      <a:r>
                        <a:rPr lang="et-EE" sz="1000" b="1" u="none" strike="noStrike" dirty="0">
                          <a:effectLst/>
                        </a:rPr>
                        <a:t> in </a:t>
                      </a:r>
                      <a:r>
                        <a:rPr lang="et-EE" sz="1000" b="1" u="none" strike="noStrike" dirty="0" err="1">
                          <a:effectLst/>
                        </a:rPr>
                        <a:t>total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1 432 343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99,1%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1 534 417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99,0%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1 639 207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99,0%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1 694 548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99,0%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9248982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u="none" strike="noStrike" dirty="0" err="1">
                          <a:effectLst/>
                        </a:rPr>
                        <a:t>Operating</a:t>
                      </a:r>
                      <a:r>
                        <a:rPr lang="et-EE" sz="1000" u="none" strike="noStrike" dirty="0">
                          <a:effectLst/>
                        </a:rPr>
                        <a:t> </a:t>
                      </a:r>
                      <a:r>
                        <a:rPr lang="et-EE" sz="1000" u="none" strike="noStrike" dirty="0" err="1">
                          <a:effectLst/>
                        </a:rPr>
                        <a:t>expenses</a:t>
                      </a:r>
                      <a:r>
                        <a:rPr lang="et-EE" sz="1000" u="none" strike="noStrike" dirty="0">
                          <a:effectLst/>
                        </a:rPr>
                        <a:t> of EHIF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13 300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>
                          <a:effectLst/>
                        </a:rPr>
                        <a:t>0,92%</a:t>
                      </a:r>
                      <a:endParaRPr lang="et-EE" sz="1050" b="1" i="0" u="none" strike="noStrike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15 100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0,97%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16 300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0,98%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16 900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u="none" strike="noStrike" dirty="0">
                          <a:effectLst/>
                        </a:rPr>
                        <a:t>1,0%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46744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 err="1">
                          <a:effectLst/>
                        </a:rPr>
                        <a:t>Total</a:t>
                      </a:r>
                      <a:r>
                        <a:rPr lang="et-EE" sz="1000" b="1" u="none" strike="noStrike" dirty="0">
                          <a:effectLst/>
                        </a:rPr>
                        <a:t> </a:t>
                      </a:r>
                      <a:r>
                        <a:rPr lang="et-EE" sz="1000" b="1" u="none" strike="noStrike" dirty="0" err="1">
                          <a:effectLst/>
                        </a:rPr>
                        <a:t>expenses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1 445 643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1 549 517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1 655 507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1 711 448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4822575"/>
                  </a:ext>
                </a:extLst>
              </a:tr>
              <a:tr h="234985">
                <a:tc>
                  <a:txBody>
                    <a:bodyPr/>
                    <a:lstStyle/>
                    <a:p>
                      <a:pPr algn="l" fontAlgn="ctr"/>
                      <a:r>
                        <a:rPr lang="et-EE" sz="1000" b="1" u="none" strike="noStrike" dirty="0" err="1">
                          <a:effectLst/>
                        </a:rPr>
                        <a:t>Budget</a:t>
                      </a:r>
                      <a:r>
                        <a:rPr lang="et-EE" sz="1000" b="1" u="none" strike="noStrike" dirty="0">
                          <a:effectLst/>
                        </a:rPr>
                        <a:t> </a:t>
                      </a:r>
                      <a:r>
                        <a:rPr lang="et-EE" sz="1000" b="1" u="none" strike="noStrike" dirty="0" err="1">
                          <a:effectLst/>
                        </a:rPr>
                        <a:t>outcome</a:t>
                      </a:r>
                      <a:endParaRPr lang="et-EE" sz="100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0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50" b="1" u="none" strike="noStrike" dirty="0">
                          <a:effectLst/>
                        </a:rPr>
                        <a:t> </a:t>
                      </a:r>
                      <a:endParaRPr lang="et-EE" sz="1050" b="1" i="0" u="none" strike="noStrike" dirty="0">
                        <a:solidFill>
                          <a:srgbClr val="000000"/>
                        </a:solidFill>
                        <a:effectLst/>
                        <a:latin typeface="FS Albert Pro Light" panose="02000503040000020004" pitchFamily="50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8066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77" y="217207"/>
            <a:ext cx="7931898" cy="960107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dirty="0"/>
              <a:t>Estonian Health Insurance Fund revenues and expenses on health in 2012 -206</a:t>
            </a:r>
            <a:r>
              <a:rPr lang="et-EE" dirty="0"/>
              <a:t>0 (</a:t>
            </a:r>
            <a:r>
              <a:rPr lang="en-GB" dirty="0"/>
              <a:t> % of GDP</a:t>
            </a:r>
            <a:r>
              <a:rPr lang="et-EE" dirty="0"/>
              <a:t>)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32107" y="5317774"/>
            <a:ext cx="276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Source: </a:t>
            </a:r>
            <a:r>
              <a:rPr lang="et-EE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EHIF, </a:t>
            </a:r>
            <a:r>
              <a:rPr lang="et-EE" sz="1000" i="1" dirty="0" err="1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long</a:t>
            </a:r>
            <a:r>
              <a:rPr lang="et-EE" sz="1000" i="1" dirty="0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-term </a:t>
            </a:r>
            <a:r>
              <a:rPr lang="et-EE" sz="1000" i="1" dirty="0" err="1">
                <a:solidFill>
                  <a:srgbClr val="003777"/>
                </a:solidFill>
                <a:latin typeface="Georgia" panose="02040502050405020303" pitchFamily="18" charset="0"/>
                <a:cs typeface="Arial" charset="0"/>
              </a:rPr>
              <a:t>forecast</a:t>
            </a:r>
            <a:endParaRPr lang="en-US" sz="1000" i="1" dirty="0">
              <a:solidFill>
                <a:srgbClr val="003777"/>
              </a:solidFill>
              <a:latin typeface="Georgia" panose="02040502050405020303" pitchFamily="18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1B2AC-6877-461B-95E0-321CCAF1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8" y="1213739"/>
            <a:ext cx="5825272" cy="38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7" y="180501"/>
            <a:ext cx="8147755" cy="1560173"/>
          </a:xfrm>
        </p:spPr>
        <p:txBody>
          <a:bodyPr/>
          <a:lstStyle/>
          <a:p>
            <a:r>
              <a:rPr lang="et-EE" dirty="0" err="1"/>
              <a:t>Otherwise</a:t>
            </a:r>
            <a:r>
              <a:rPr lang="et-EE" dirty="0"/>
              <a:t>,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start </a:t>
            </a:r>
            <a:r>
              <a:rPr lang="et-EE" dirty="0" err="1"/>
              <a:t>entering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deep</a:t>
            </a:r>
            <a:r>
              <a:rPr lang="et-EE" dirty="0"/>
              <a:t> </a:t>
            </a:r>
            <a:r>
              <a:rPr lang="et-EE" dirty="0" err="1"/>
              <a:t>red</a:t>
            </a:r>
            <a:r>
              <a:rPr lang="et-EE" dirty="0"/>
              <a:t> </a:t>
            </a:r>
            <a:r>
              <a:rPr lang="et-EE" dirty="0" err="1"/>
              <a:t>territory</a:t>
            </a:r>
            <a:r>
              <a:rPr lang="et-EE" dirty="0"/>
              <a:t> in </a:t>
            </a:r>
            <a:r>
              <a:rPr lang="et-EE" dirty="0" err="1"/>
              <a:t>some</a:t>
            </a:r>
            <a:r>
              <a:rPr lang="et-EE" dirty="0"/>
              <a:t> 5 </a:t>
            </a:r>
            <a:r>
              <a:rPr lang="et-EE" dirty="0" err="1"/>
              <a:t>years</a:t>
            </a:r>
            <a:r>
              <a:rPr lang="et-EE" dirty="0"/>
              <a:t>’ </a:t>
            </a:r>
            <a:r>
              <a:rPr lang="et-EE" dirty="0" err="1"/>
              <a:t>time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558" y="5213214"/>
            <a:ext cx="6000667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7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reserves of Estonian Health Insurance Fund, % of GDP</a:t>
            </a:r>
            <a:endParaRPr lang="en-GB" sz="1170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1CFEE7-6419-4B18-94E8-DE5670B1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381" y="1641114"/>
            <a:ext cx="5452492" cy="34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2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217492"/>
            <a:ext cx="6858000" cy="9525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t-EE" dirty="0" err="1"/>
              <a:t>Strengthen</a:t>
            </a:r>
            <a:r>
              <a:rPr lang="et-EE" dirty="0"/>
              <a:t> </a:t>
            </a:r>
            <a:r>
              <a:rPr lang="et-EE" dirty="0" err="1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0" y="1169992"/>
            <a:ext cx="8236325" cy="3626115"/>
          </a:xfrm>
        </p:spPr>
        <p:txBody>
          <a:bodyPr>
            <a:noAutofit/>
          </a:bodyPr>
          <a:lstStyle/>
          <a:p>
            <a:pPr marL="285739" lvl="1" indent="-285739">
              <a:buFont typeface="Arial" charset="0"/>
              <a:buChar char="•"/>
            </a:pPr>
            <a:r>
              <a:rPr lang="en-US" sz="2400" dirty="0"/>
              <a:t>There </a:t>
            </a:r>
            <a:r>
              <a:rPr lang="et-EE" sz="2400" dirty="0"/>
              <a:t>are</a:t>
            </a:r>
            <a:r>
              <a:rPr lang="en-US" sz="2400" dirty="0"/>
              <a:t> different options to </a:t>
            </a:r>
            <a:r>
              <a:rPr lang="et-EE" sz="2400" dirty="0" err="1"/>
              <a:t>ensure</a:t>
            </a:r>
            <a:r>
              <a:rPr lang="et-EE" sz="2400" dirty="0"/>
              <a:t> </a:t>
            </a:r>
            <a:r>
              <a:rPr lang="et-EE" sz="2400" dirty="0" err="1"/>
              <a:t>financial</a:t>
            </a:r>
            <a:r>
              <a:rPr lang="et-EE" sz="2400" dirty="0"/>
              <a:t> </a:t>
            </a:r>
            <a:r>
              <a:rPr lang="et-EE" sz="2400" dirty="0" err="1"/>
              <a:t>soundness</a:t>
            </a:r>
            <a:r>
              <a:rPr lang="en-US" sz="2400" dirty="0"/>
              <a:t>:</a:t>
            </a:r>
            <a:endParaRPr lang="et-EE" sz="2400" dirty="0"/>
          </a:p>
          <a:p>
            <a:pPr marL="619100" lvl="2" indent="-285739"/>
            <a:r>
              <a:rPr lang="en-US" sz="2400" dirty="0"/>
              <a:t>increase allocations from the central government</a:t>
            </a:r>
            <a:endParaRPr lang="et-EE" sz="2400" dirty="0"/>
          </a:p>
          <a:p>
            <a:pPr marL="619100" lvl="2" indent="-285739"/>
            <a:r>
              <a:rPr lang="en-US" sz="2400" dirty="0"/>
              <a:t>social tax to dividends from capital investment</a:t>
            </a:r>
            <a:endParaRPr lang="et-EE" sz="2400" dirty="0"/>
          </a:p>
          <a:p>
            <a:pPr marL="619100" lvl="2" indent="-285739"/>
            <a:r>
              <a:rPr lang="et-EE" sz="2400" dirty="0" err="1"/>
              <a:t>health</a:t>
            </a:r>
            <a:r>
              <a:rPr lang="et-EE" sz="2400" dirty="0"/>
              <a:t> </a:t>
            </a:r>
            <a:r>
              <a:rPr lang="et-EE" sz="2400" dirty="0" err="1"/>
              <a:t>insurance</a:t>
            </a:r>
            <a:r>
              <a:rPr lang="et-EE" sz="2400" dirty="0"/>
              <a:t> part of </a:t>
            </a:r>
            <a:r>
              <a:rPr lang="et-EE" sz="2400" dirty="0" err="1"/>
              <a:t>social</a:t>
            </a:r>
            <a:r>
              <a:rPr lang="et-EE" sz="2400" dirty="0"/>
              <a:t> </a:t>
            </a:r>
            <a:r>
              <a:rPr lang="et-EE" sz="2400" dirty="0" err="1"/>
              <a:t>tax</a:t>
            </a:r>
            <a:r>
              <a:rPr lang="et-EE" sz="2400" dirty="0"/>
              <a:t> of </a:t>
            </a:r>
            <a:r>
              <a:rPr lang="et-EE" sz="2400" dirty="0" err="1"/>
              <a:t>pensioneers</a:t>
            </a:r>
            <a:r>
              <a:rPr lang="et-EE" sz="2400" dirty="0"/>
              <a:t> </a:t>
            </a:r>
            <a:r>
              <a:rPr lang="et-EE" sz="2400" dirty="0" err="1"/>
              <a:t>to</a:t>
            </a:r>
            <a:r>
              <a:rPr lang="et-EE" sz="2400" dirty="0"/>
              <a:t> </a:t>
            </a:r>
            <a:r>
              <a:rPr lang="et-EE" sz="2400" dirty="0" err="1"/>
              <a:t>be</a:t>
            </a:r>
            <a:r>
              <a:rPr lang="et-EE" sz="2400" dirty="0"/>
              <a:t> paid </a:t>
            </a:r>
            <a:r>
              <a:rPr lang="et-EE" sz="2400" dirty="0" err="1"/>
              <a:t>by</a:t>
            </a:r>
            <a:r>
              <a:rPr lang="et-EE" sz="2400" dirty="0"/>
              <a:t> </a:t>
            </a:r>
            <a:r>
              <a:rPr lang="et-EE" sz="2400" dirty="0" err="1"/>
              <a:t>state</a:t>
            </a:r>
            <a:endParaRPr lang="et-EE" sz="2400" dirty="0"/>
          </a:p>
          <a:p>
            <a:pPr marL="619100" lvl="2" indent="-285739"/>
            <a:r>
              <a:rPr lang="en-US" sz="2400" dirty="0"/>
              <a:t>alcohol and tobacco tax to health care</a:t>
            </a:r>
            <a:endParaRPr lang="et-EE" sz="2400" dirty="0"/>
          </a:p>
          <a:p>
            <a:pPr marL="285739" lvl="1" indent="-285739">
              <a:buFont typeface="Arial" charset="0"/>
              <a:buChar char="•"/>
            </a:pPr>
            <a:endParaRPr lang="et-EE" sz="2400" dirty="0"/>
          </a:p>
          <a:p>
            <a:pPr marL="285739" lvl="1" indent="-285739">
              <a:buFont typeface="Arial" charset="0"/>
              <a:buChar char="•"/>
            </a:pPr>
            <a:r>
              <a:rPr lang="et-EE" sz="2400" dirty="0" err="1"/>
              <a:t>Increase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share</a:t>
            </a:r>
            <a:r>
              <a:rPr lang="et-EE" sz="2400" dirty="0"/>
              <a:t> OOP? </a:t>
            </a:r>
            <a:r>
              <a:rPr lang="et-EE" sz="2400" dirty="0" err="1"/>
              <a:t>Is</a:t>
            </a:r>
            <a:r>
              <a:rPr lang="et-EE" sz="2400" dirty="0"/>
              <a:t> </a:t>
            </a:r>
            <a:r>
              <a:rPr lang="et-EE" sz="2400" dirty="0" err="1"/>
              <a:t>it</a:t>
            </a:r>
            <a:r>
              <a:rPr lang="et-EE" sz="2400" dirty="0"/>
              <a:t> </a:t>
            </a:r>
            <a:r>
              <a:rPr lang="et-EE" sz="2400" dirty="0" err="1"/>
              <a:t>an</a:t>
            </a:r>
            <a:r>
              <a:rPr lang="et-EE" sz="2400" dirty="0"/>
              <a:t> </a:t>
            </a:r>
            <a:r>
              <a:rPr lang="et-EE" sz="2400" dirty="0" err="1"/>
              <a:t>efficient</a:t>
            </a:r>
            <a:r>
              <a:rPr lang="et-EE" sz="2400" dirty="0"/>
              <a:t> </a:t>
            </a:r>
            <a:r>
              <a:rPr lang="et-EE" sz="2400" dirty="0" err="1"/>
              <a:t>solution</a:t>
            </a:r>
            <a:r>
              <a:rPr lang="et-EE" sz="2400" dirty="0"/>
              <a:t>? </a:t>
            </a:r>
            <a:r>
              <a:rPr lang="et-EE" sz="2400" dirty="0" err="1"/>
              <a:t>Likely</a:t>
            </a:r>
            <a:r>
              <a:rPr lang="et-EE" sz="2400" dirty="0"/>
              <a:t> </a:t>
            </a:r>
            <a:r>
              <a:rPr lang="et-EE" sz="2400" dirty="0" err="1"/>
              <a:t>not</a:t>
            </a:r>
            <a:r>
              <a:rPr lang="et-EE" sz="2400" dirty="0"/>
              <a:t>, </a:t>
            </a:r>
            <a:r>
              <a:rPr lang="et-EE" sz="2400" dirty="0" err="1"/>
              <a:t>but</a:t>
            </a:r>
            <a:r>
              <a:rPr lang="et-EE" sz="2400" dirty="0"/>
              <a:t> </a:t>
            </a:r>
            <a:r>
              <a:rPr lang="et-EE" sz="2400" dirty="0" err="1"/>
              <a:t>could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current</a:t>
            </a:r>
            <a:r>
              <a:rPr lang="et-EE" sz="2400" dirty="0"/>
              <a:t> </a:t>
            </a:r>
            <a:r>
              <a:rPr lang="et-EE" sz="2400" dirty="0" err="1"/>
              <a:t>pattern</a:t>
            </a:r>
            <a:r>
              <a:rPr lang="et-EE" sz="2400" dirty="0"/>
              <a:t> </a:t>
            </a:r>
            <a:r>
              <a:rPr lang="et-EE" sz="2400" dirty="0" err="1"/>
              <a:t>be</a:t>
            </a:r>
            <a:r>
              <a:rPr lang="et-EE" sz="2400" dirty="0"/>
              <a:t> </a:t>
            </a:r>
            <a:r>
              <a:rPr lang="et-EE" sz="2400" dirty="0" err="1"/>
              <a:t>re-balanced</a:t>
            </a:r>
            <a:r>
              <a:rPr lang="et-EE" sz="2400" dirty="0"/>
              <a:t>?</a:t>
            </a:r>
          </a:p>
          <a:p>
            <a:pPr marL="285739" lvl="1" indent="-285739">
              <a:buFont typeface="Arial" charset="0"/>
              <a:buChar char="•"/>
            </a:pPr>
            <a:r>
              <a:rPr lang="et-EE" sz="2400" dirty="0" err="1"/>
              <a:t>Modify</a:t>
            </a:r>
            <a:r>
              <a:rPr lang="et-EE" sz="2400" dirty="0"/>
              <a:t> </a:t>
            </a:r>
            <a:r>
              <a:rPr lang="et-EE" sz="2400" dirty="0" err="1"/>
              <a:t>parameters</a:t>
            </a:r>
            <a:r>
              <a:rPr lang="et-EE" sz="2400" dirty="0"/>
              <a:t> of </a:t>
            </a:r>
            <a:r>
              <a:rPr lang="et-EE" sz="2400" dirty="0" err="1"/>
              <a:t>active</a:t>
            </a:r>
            <a:r>
              <a:rPr lang="et-EE" sz="2400" dirty="0"/>
              <a:t> </a:t>
            </a:r>
            <a:r>
              <a:rPr lang="et-EE" sz="2400" dirty="0" err="1"/>
              <a:t>working</a:t>
            </a:r>
            <a:r>
              <a:rPr lang="et-EE" sz="2400" dirty="0"/>
              <a:t> </a:t>
            </a:r>
            <a:r>
              <a:rPr lang="et-EE" sz="2400" dirty="0" err="1"/>
              <a:t>life</a:t>
            </a:r>
            <a:r>
              <a:rPr lang="et-EE" sz="2400" dirty="0"/>
              <a:t> (</a:t>
            </a:r>
            <a:r>
              <a:rPr lang="et-EE" sz="2400" dirty="0" err="1"/>
              <a:t>e.g</a:t>
            </a:r>
            <a:r>
              <a:rPr lang="et-EE" sz="2400" dirty="0"/>
              <a:t>., pension </a:t>
            </a:r>
            <a:r>
              <a:rPr lang="et-EE" sz="2400" dirty="0" err="1"/>
              <a:t>age</a:t>
            </a:r>
            <a:r>
              <a:rPr lang="et-EE" sz="2400" dirty="0"/>
              <a:t>)</a:t>
            </a:r>
            <a:br>
              <a:rPr lang="et-EE" sz="2400" dirty="0"/>
            </a:b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59729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304274"/>
            <a:ext cx="7560274" cy="1104636"/>
          </a:xfrm>
        </p:spPr>
        <p:txBody>
          <a:bodyPr>
            <a:normAutofit/>
          </a:bodyPr>
          <a:lstStyle/>
          <a:p>
            <a:r>
              <a:rPr lang="et-EE" dirty="0"/>
              <a:t>10 </a:t>
            </a:r>
            <a:r>
              <a:rPr lang="et-EE" dirty="0" err="1"/>
              <a:t>years</a:t>
            </a:r>
            <a:r>
              <a:rPr lang="et-EE" dirty="0"/>
              <a:t> of </a:t>
            </a:r>
            <a:r>
              <a:rPr lang="et-EE" dirty="0" err="1"/>
              <a:t>developing</a:t>
            </a:r>
            <a:r>
              <a:rPr lang="et-EE" dirty="0"/>
              <a:t> e-</a:t>
            </a:r>
            <a:r>
              <a:rPr lang="et-EE" dirty="0" err="1"/>
              <a:t>services</a:t>
            </a:r>
            <a:r>
              <a:rPr lang="et-EE" dirty="0"/>
              <a:t> in Estonian 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system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521354"/>
            <a:ext cx="7560274" cy="3626115"/>
          </a:xfrm>
        </p:spPr>
        <p:txBody>
          <a:bodyPr/>
          <a:lstStyle/>
          <a:p>
            <a:pPr>
              <a:spcBef>
                <a:spcPts val="750"/>
              </a:spcBef>
              <a:defRPr/>
            </a:pPr>
            <a:r>
              <a:rPr lang="en-US" dirty="0"/>
              <a:t>E-billing</a:t>
            </a:r>
            <a:r>
              <a:rPr lang="et-EE" dirty="0"/>
              <a:t> </a:t>
            </a:r>
            <a:r>
              <a:rPr lang="en-US" dirty="0"/>
              <a:t>system</a:t>
            </a:r>
            <a:r>
              <a:rPr lang="et-EE" dirty="0"/>
              <a:t> – 2004 (5 </a:t>
            </a:r>
            <a:r>
              <a:rPr lang="et-EE" dirty="0" err="1"/>
              <a:t>million</a:t>
            </a:r>
            <a:r>
              <a:rPr lang="et-EE" dirty="0"/>
              <a:t> </a:t>
            </a:r>
            <a:r>
              <a:rPr lang="et-EE" dirty="0" err="1"/>
              <a:t>invoices</a:t>
            </a:r>
            <a:r>
              <a:rPr lang="et-EE" dirty="0"/>
              <a:t> </a:t>
            </a:r>
            <a:r>
              <a:rPr lang="et-EE" dirty="0" err="1"/>
              <a:t>p.a</a:t>
            </a:r>
            <a:r>
              <a:rPr lang="et-EE" dirty="0"/>
              <a:t>.)</a:t>
            </a:r>
          </a:p>
          <a:p>
            <a:pPr>
              <a:spcBef>
                <a:spcPts val="750"/>
              </a:spcBef>
              <a:defRPr/>
            </a:pPr>
            <a:r>
              <a:rPr lang="en-US" dirty="0"/>
              <a:t>Health Insurance Data </a:t>
            </a:r>
            <a:r>
              <a:rPr lang="et-EE" dirty="0"/>
              <a:t>Exchange – 2005</a:t>
            </a:r>
          </a:p>
          <a:p>
            <a:pPr>
              <a:spcBef>
                <a:spcPts val="750"/>
              </a:spcBef>
              <a:defRPr/>
            </a:pPr>
            <a:r>
              <a:rPr lang="en-US" dirty="0"/>
              <a:t>Supplementary compensation for pharmaceuticals</a:t>
            </a:r>
            <a:r>
              <a:rPr lang="et-EE" dirty="0"/>
              <a:t> – 2006</a:t>
            </a:r>
          </a:p>
          <a:p>
            <a:pPr>
              <a:spcBef>
                <a:spcPts val="750"/>
              </a:spcBef>
              <a:defRPr/>
            </a:pPr>
            <a:r>
              <a:rPr lang="en-US" dirty="0"/>
              <a:t>European Health Insurance Card </a:t>
            </a:r>
            <a:r>
              <a:rPr lang="et-EE" dirty="0"/>
              <a:t>– 2007 </a:t>
            </a:r>
          </a:p>
          <a:p>
            <a:pPr>
              <a:spcBef>
                <a:spcPts val="750"/>
              </a:spcBef>
              <a:defRPr/>
            </a:pPr>
            <a:r>
              <a:rPr lang="en-US" dirty="0"/>
              <a:t>Other</a:t>
            </a:r>
            <a:r>
              <a:rPr lang="et-EE" dirty="0"/>
              <a:t> 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e-</a:t>
            </a:r>
            <a:r>
              <a:rPr lang="en-US" dirty="0"/>
              <a:t>services for citizens in  </a:t>
            </a:r>
            <a:r>
              <a:rPr lang="en-US" dirty="0" err="1"/>
              <a:t>Gover</a:t>
            </a:r>
            <a:r>
              <a:rPr lang="et-EE" dirty="0"/>
              <a:t>n</a:t>
            </a:r>
            <a:r>
              <a:rPr lang="en-US" dirty="0"/>
              <a:t>mental Citizen Portal  (</a:t>
            </a:r>
            <a:r>
              <a:rPr lang="en-US" dirty="0">
                <a:hlinkClick r:id="rId3"/>
              </a:rPr>
              <a:t>www.eesti.ee</a:t>
            </a:r>
            <a:r>
              <a:rPr lang="en-US" dirty="0"/>
              <a:t>)</a:t>
            </a:r>
            <a:r>
              <a:rPr lang="et-EE" dirty="0"/>
              <a:t> – 2005-2010</a:t>
            </a:r>
          </a:p>
          <a:p>
            <a:pPr>
              <a:spcBef>
                <a:spcPts val="750"/>
              </a:spcBef>
              <a:defRPr/>
            </a:pPr>
            <a:r>
              <a:rPr lang="et-EE" dirty="0" err="1"/>
              <a:t>ePrescription</a:t>
            </a:r>
            <a:r>
              <a:rPr lang="et-EE" dirty="0"/>
              <a:t> – 2010 (10 </a:t>
            </a:r>
            <a:r>
              <a:rPr lang="et-EE" dirty="0" err="1"/>
              <a:t>million</a:t>
            </a:r>
            <a:r>
              <a:rPr lang="et-EE" dirty="0"/>
              <a:t> </a:t>
            </a:r>
            <a:r>
              <a:rPr lang="et-EE" dirty="0" err="1"/>
              <a:t>prescriptions</a:t>
            </a:r>
            <a:r>
              <a:rPr lang="et-EE" dirty="0"/>
              <a:t> </a:t>
            </a:r>
            <a:r>
              <a:rPr lang="et-EE" dirty="0" err="1"/>
              <a:t>p.a</a:t>
            </a:r>
            <a:r>
              <a:rPr lang="et-EE" dirty="0"/>
              <a:t>.)</a:t>
            </a:r>
          </a:p>
          <a:p>
            <a:pPr>
              <a:spcBef>
                <a:spcPts val="750"/>
              </a:spcBef>
              <a:defRPr/>
            </a:pPr>
            <a:r>
              <a:rPr lang="et-EE" dirty="0" err="1"/>
              <a:t>eTVL</a:t>
            </a:r>
            <a:r>
              <a:rPr lang="et-EE" dirty="0"/>
              <a:t> (</a:t>
            </a:r>
            <a:r>
              <a:rPr lang="en-US" dirty="0"/>
              <a:t>electronic sickness benefit system</a:t>
            </a:r>
            <a:r>
              <a:rPr lang="et-EE" dirty="0"/>
              <a:t>) – 2012-2015 (340th </a:t>
            </a:r>
            <a:r>
              <a:rPr lang="et-EE" dirty="0" err="1"/>
              <a:t>claims</a:t>
            </a:r>
            <a:r>
              <a:rPr lang="et-EE" dirty="0"/>
              <a:t> </a:t>
            </a:r>
            <a:r>
              <a:rPr lang="et-EE" dirty="0" err="1"/>
              <a:t>p.a</a:t>
            </a:r>
            <a:r>
              <a:rPr lang="et-EE" dirty="0"/>
              <a:t>.)</a:t>
            </a:r>
          </a:p>
          <a:p>
            <a:pPr>
              <a:spcBef>
                <a:spcPts val="750"/>
              </a:spcBef>
              <a:defRPr/>
            </a:pPr>
            <a:r>
              <a:rPr lang="et-EE" u="sng" dirty="0" err="1"/>
              <a:t>Plus</a:t>
            </a:r>
            <a:r>
              <a:rPr lang="et-EE" dirty="0"/>
              <a:t> </a:t>
            </a:r>
            <a:r>
              <a:rPr lang="et-EE" dirty="0" err="1"/>
              <a:t>interoperability</a:t>
            </a:r>
            <a:r>
              <a:rPr lang="et-EE" dirty="0"/>
              <a:t> (</a:t>
            </a:r>
            <a:r>
              <a:rPr lang="et-EE" dirty="0" err="1"/>
              <a:t>e.g</a:t>
            </a:r>
            <a:r>
              <a:rPr lang="et-EE" dirty="0"/>
              <a:t>. </a:t>
            </a:r>
            <a:r>
              <a:rPr lang="et-EE" dirty="0" err="1"/>
              <a:t>insurance</a:t>
            </a:r>
            <a:r>
              <a:rPr lang="et-EE" dirty="0"/>
              <a:t> </a:t>
            </a:r>
            <a:r>
              <a:rPr lang="et-EE" dirty="0" err="1"/>
              <a:t>eligibility</a:t>
            </a:r>
            <a:r>
              <a:rPr lang="et-EE" dirty="0"/>
              <a:t>, </a:t>
            </a:r>
            <a:r>
              <a:rPr lang="et-EE" dirty="0" err="1"/>
              <a:t>prescriptions</a:t>
            </a:r>
            <a:r>
              <a:rPr lang="et-EE" dirty="0"/>
              <a:t>)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govt</a:t>
            </a:r>
            <a:r>
              <a:rPr lang="et-EE" dirty="0"/>
              <a:t> e-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 (</a:t>
            </a:r>
            <a:r>
              <a:rPr lang="et-EE" dirty="0" err="1"/>
              <a:t>e.g</a:t>
            </a:r>
            <a:r>
              <a:rPr lang="et-EE" dirty="0"/>
              <a:t>. </a:t>
            </a:r>
            <a:r>
              <a:rPr lang="et-EE" dirty="0" err="1"/>
              <a:t>patients</a:t>
            </a:r>
            <a:r>
              <a:rPr lang="et-EE" dirty="0"/>
              <a:t>’ </a:t>
            </a:r>
            <a:r>
              <a:rPr lang="et-EE" dirty="0" err="1"/>
              <a:t>gateways</a:t>
            </a:r>
            <a:r>
              <a:rPr lang="et-EE" dirty="0"/>
              <a:t>)</a:t>
            </a:r>
          </a:p>
          <a:p>
            <a:endParaRPr lang="et-EE" sz="1667" dirty="0"/>
          </a:p>
        </p:txBody>
      </p:sp>
    </p:spTree>
    <p:extLst>
      <p:ext uri="{BB962C8B-B14F-4D97-AF65-F5344CB8AC3E}">
        <p14:creationId xmlns:p14="http://schemas.microsoft.com/office/powerpoint/2010/main" val="317564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development of e-services has become an increasingly important factor for ensuring the quality </a:t>
            </a:r>
            <a:r>
              <a:rPr lang="et-EE" sz="2800" dirty="0"/>
              <a:t>and </a:t>
            </a:r>
            <a:r>
              <a:rPr lang="et-EE" sz="2800" dirty="0" err="1"/>
              <a:t>accessibility</a:t>
            </a:r>
            <a:r>
              <a:rPr lang="et-EE" sz="2800" dirty="0"/>
              <a:t> </a:t>
            </a:r>
            <a:r>
              <a:rPr lang="en-US" sz="2800" dirty="0"/>
              <a:t>of health care services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42" y="1733550"/>
            <a:ext cx="7886700" cy="3413919"/>
          </a:xfrm>
        </p:spPr>
        <p:txBody>
          <a:bodyPr/>
          <a:lstStyle/>
          <a:p>
            <a:r>
              <a:rPr lang="en-US" altLang="en-US" sz="1667" b="1" dirty="0"/>
              <a:t>E-prescription system development </a:t>
            </a:r>
            <a:endParaRPr lang="et-EE" altLang="en-US" sz="1667" b="1" dirty="0"/>
          </a:p>
          <a:p>
            <a:pPr lvl="1"/>
            <a:r>
              <a:rPr lang="et-EE" altLang="en-US" sz="1667" dirty="0"/>
              <a:t>P</a:t>
            </a:r>
            <a:r>
              <a:rPr lang="en-US" altLang="en-US" sz="1667" dirty="0" err="1"/>
              <a:t>harmaceutical</a:t>
            </a:r>
            <a:r>
              <a:rPr lang="en-US" altLang="en-US" sz="1667" dirty="0"/>
              <a:t> interactions to minimize risks for multi-medication</a:t>
            </a:r>
          </a:p>
          <a:p>
            <a:pPr lvl="1"/>
            <a:r>
              <a:rPr lang="et-EE" altLang="en-US" sz="1667" dirty="0" err="1"/>
              <a:t>Availability</a:t>
            </a:r>
            <a:r>
              <a:rPr lang="et-EE" altLang="en-US" sz="1667" dirty="0"/>
              <a:t> of </a:t>
            </a:r>
            <a:r>
              <a:rPr lang="et-EE" altLang="en-US" sz="1667" dirty="0" err="1"/>
              <a:t>patient</a:t>
            </a:r>
            <a:r>
              <a:rPr lang="et-EE" altLang="en-US" sz="1667" dirty="0"/>
              <a:t> </a:t>
            </a:r>
            <a:r>
              <a:rPr lang="et-EE" altLang="en-US" sz="1667" dirty="0" err="1"/>
              <a:t>data</a:t>
            </a:r>
            <a:r>
              <a:rPr lang="et-EE" altLang="en-US" sz="1667" dirty="0"/>
              <a:t> </a:t>
            </a:r>
            <a:r>
              <a:rPr lang="en-US" altLang="en-US" sz="1667" dirty="0"/>
              <a:t>to evaluate and manage active and ongoing treatments to avoid underuse, misuse or overuse of drugs</a:t>
            </a:r>
          </a:p>
          <a:p>
            <a:r>
              <a:rPr lang="et-EE" altLang="en-US" sz="1667" b="1" dirty="0" err="1"/>
              <a:t>Better</a:t>
            </a:r>
            <a:r>
              <a:rPr lang="et-EE" altLang="en-US" sz="1667" b="1" dirty="0"/>
              <a:t> e-</a:t>
            </a:r>
            <a:r>
              <a:rPr lang="et-EE" altLang="en-US" sz="1667" b="1" dirty="0" err="1"/>
              <a:t>services</a:t>
            </a:r>
            <a:r>
              <a:rPr lang="et-EE" altLang="en-US" sz="1667" b="1" dirty="0"/>
              <a:t> </a:t>
            </a:r>
            <a:r>
              <a:rPr lang="et-EE" altLang="en-US" sz="1667" b="1" dirty="0" err="1"/>
              <a:t>for</a:t>
            </a:r>
            <a:r>
              <a:rPr lang="et-EE" altLang="en-US" sz="1667" b="1" dirty="0"/>
              <a:t> </a:t>
            </a:r>
            <a:r>
              <a:rPr lang="et-EE" altLang="en-US" sz="1667" b="1" dirty="0" err="1"/>
              <a:t>hospitals</a:t>
            </a:r>
            <a:endParaRPr lang="et-EE" altLang="en-US" sz="1667" b="1" dirty="0"/>
          </a:p>
          <a:p>
            <a:pPr lvl="1"/>
            <a:r>
              <a:rPr lang="et-EE" altLang="en-US" sz="1667" dirty="0"/>
              <a:t>E-</a:t>
            </a:r>
            <a:r>
              <a:rPr lang="et-EE" altLang="en-US" sz="1667" dirty="0" err="1"/>
              <a:t>invoicing</a:t>
            </a:r>
            <a:endParaRPr lang="et-EE" altLang="en-US" sz="1667" dirty="0"/>
          </a:p>
          <a:p>
            <a:pPr lvl="1"/>
            <a:r>
              <a:rPr lang="et-EE" altLang="en-US" sz="1667" dirty="0" err="1"/>
              <a:t>Quality</a:t>
            </a:r>
            <a:r>
              <a:rPr lang="et-EE" altLang="en-US" sz="1667" dirty="0"/>
              <a:t> </a:t>
            </a:r>
            <a:r>
              <a:rPr lang="et-EE" altLang="en-US" sz="1667" dirty="0" err="1"/>
              <a:t>measurement</a:t>
            </a:r>
            <a:endParaRPr lang="en-US" altLang="en-US" sz="1667" dirty="0"/>
          </a:p>
          <a:p>
            <a:pPr lvl="1"/>
            <a:r>
              <a:rPr lang="et-EE" altLang="en-US" sz="1667" dirty="0" err="1"/>
              <a:t>Management</a:t>
            </a:r>
            <a:r>
              <a:rPr lang="et-EE" altLang="en-US" sz="1667" dirty="0"/>
              <a:t> of </a:t>
            </a:r>
            <a:r>
              <a:rPr lang="et-EE" altLang="en-US" sz="1667" dirty="0" err="1"/>
              <a:t>contracts</a:t>
            </a:r>
            <a:r>
              <a:rPr lang="et-EE" altLang="en-US" sz="1667" dirty="0"/>
              <a:t> (</a:t>
            </a:r>
            <a:r>
              <a:rPr lang="et-EE" altLang="en-US" sz="1667" dirty="0" err="1"/>
              <a:t>financial</a:t>
            </a:r>
            <a:r>
              <a:rPr lang="et-EE" altLang="en-US" sz="1667" dirty="0"/>
              <a:t> and </a:t>
            </a:r>
            <a:r>
              <a:rPr lang="et-EE" altLang="en-US" sz="1667" dirty="0" err="1"/>
              <a:t>general</a:t>
            </a:r>
            <a:r>
              <a:rPr lang="et-EE" altLang="en-US" sz="1667" dirty="0"/>
              <a:t> part) </a:t>
            </a:r>
          </a:p>
          <a:p>
            <a:r>
              <a:rPr lang="et-EE" altLang="en-US" sz="1667" b="1" dirty="0" err="1"/>
              <a:t>Care</a:t>
            </a:r>
            <a:r>
              <a:rPr lang="et-EE" altLang="en-US" sz="1667" b="1" dirty="0"/>
              <a:t> </a:t>
            </a:r>
            <a:r>
              <a:rPr lang="et-EE" altLang="en-US" sz="1667" b="1" dirty="0" err="1"/>
              <a:t>integration</a:t>
            </a:r>
            <a:r>
              <a:rPr lang="et-EE" altLang="en-US" sz="1667" b="1" dirty="0"/>
              <a:t> and </a:t>
            </a:r>
            <a:r>
              <a:rPr lang="et-EE" altLang="en-US" sz="1667" b="1" dirty="0" err="1"/>
              <a:t>accessibility</a:t>
            </a:r>
            <a:endParaRPr lang="et-EE" altLang="en-US" sz="1667" b="1" dirty="0"/>
          </a:p>
          <a:p>
            <a:pPr lvl="1"/>
            <a:r>
              <a:rPr lang="en-US" altLang="en-US" sz="1667" dirty="0"/>
              <a:t>E-consultation –</a:t>
            </a:r>
            <a:r>
              <a:rPr lang="et-EE" altLang="en-US" sz="1667" dirty="0"/>
              <a:t> </a:t>
            </a:r>
            <a:r>
              <a:rPr lang="en-US" altLang="en-US" sz="1667" dirty="0"/>
              <a:t>Consultations between doctors throughout different care settings</a:t>
            </a:r>
            <a:endParaRPr lang="et-EE" altLang="en-US" sz="1667" dirty="0"/>
          </a:p>
          <a:p>
            <a:pPr lvl="1"/>
            <a:r>
              <a:rPr lang="et-EE" altLang="en-US" sz="1667" dirty="0"/>
              <a:t>E-</a:t>
            </a:r>
            <a:r>
              <a:rPr lang="et-EE" altLang="en-US" sz="1667" dirty="0" err="1"/>
              <a:t>referral</a:t>
            </a:r>
            <a:endParaRPr lang="et-EE" altLang="en-US" sz="1667" dirty="0"/>
          </a:p>
          <a:p>
            <a:pPr lvl="1"/>
            <a:r>
              <a:rPr lang="et-EE" altLang="en-US" sz="1667" dirty="0" err="1"/>
              <a:t>Digital</a:t>
            </a:r>
            <a:r>
              <a:rPr lang="et-EE" altLang="en-US" sz="1667" dirty="0"/>
              <a:t> </a:t>
            </a:r>
            <a:r>
              <a:rPr lang="et-EE" altLang="en-US" sz="1667" dirty="0" err="1"/>
              <a:t>registration</a:t>
            </a:r>
            <a:endParaRPr lang="en-US" altLang="en-US" sz="1667" dirty="0"/>
          </a:p>
          <a:p>
            <a:pPr marL="0" indent="0">
              <a:buNone/>
            </a:pPr>
            <a:endParaRPr lang="et-EE" altLang="en-US" sz="1667" dirty="0">
              <a:latin typeface="FS Albert Pro" panose="02000503040000020004" pitchFamily="50" charset="0"/>
            </a:endParaRPr>
          </a:p>
          <a:p>
            <a:pPr lvl="1"/>
            <a:endParaRPr lang="en-US" altLang="en-US" sz="1667" dirty="0">
              <a:latin typeface="FS Albert Pro" panose="02000503040000020004" pitchFamily="50" charset="0"/>
            </a:endParaRPr>
          </a:p>
          <a:p>
            <a:endParaRPr lang="et-EE" sz="1667" dirty="0">
              <a:latin typeface="FS Albert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0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92609"/>
            <a:ext cx="7886700" cy="2377281"/>
          </a:xfrm>
        </p:spPr>
        <p:txBody>
          <a:bodyPr/>
          <a:lstStyle/>
          <a:p>
            <a:pPr algn="ctr"/>
            <a:r>
              <a:rPr lang="et-EE" dirty="0"/>
              <a:t>THANK YOU FOR YOUR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323850" y="4061623"/>
            <a:ext cx="7886700" cy="1250156"/>
          </a:xfrm>
        </p:spPr>
        <p:txBody>
          <a:bodyPr/>
          <a:lstStyle/>
          <a:p>
            <a:pPr algn="ctr"/>
            <a:r>
              <a:rPr lang="et-EE" dirty="0" err="1">
                <a:cs typeface="Times New Roman" pitchFamily="18" charset="0"/>
              </a:rPr>
              <a:t>For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dirty="0" err="1">
                <a:cs typeface="Times New Roman" pitchFamily="18" charset="0"/>
              </a:rPr>
              <a:t>questions</a:t>
            </a:r>
            <a:r>
              <a:rPr lang="et-EE" dirty="0">
                <a:cs typeface="Times New Roman" pitchFamily="18" charset="0"/>
              </a:rPr>
              <a:t>: </a:t>
            </a:r>
            <a:r>
              <a:rPr lang="et-EE" dirty="0">
                <a:cs typeface="Times New Roman" pitchFamily="18" charset="0"/>
                <a:hlinkClick r:id="rId2"/>
              </a:rPr>
              <a:t>pille.banhard@haigekassa.ee</a:t>
            </a:r>
            <a:r>
              <a:rPr lang="et-EE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3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cs typeface="Times New Roman" pitchFamily="18" charset="0"/>
              </a:rPr>
              <a:t>Background</a:t>
            </a:r>
            <a:endParaRPr lang="et-EE" dirty="0">
              <a:effectLst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331942" y="1276805"/>
            <a:ext cx="8237900" cy="3626115"/>
          </a:xfrm>
        </p:spPr>
        <p:txBody>
          <a:bodyPr>
            <a:normAutofit fontScale="85000" lnSpcReduction="20000"/>
          </a:bodyPr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400" dirty="0"/>
              <a:t>Estonian health insurance is a social insurance and it relies on the principle of </a:t>
            </a:r>
            <a:r>
              <a:rPr lang="en-US" sz="2400" b="1" dirty="0"/>
              <a:t>solidarity</a:t>
            </a:r>
            <a:r>
              <a:rPr lang="en-US" sz="2400" dirty="0"/>
              <a:t>: the </a:t>
            </a:r>
            <a:r>
              <a:rPr lang="et-EE" sz="2400" dirty="0"/>
              <a:t>Estonian </a:t>
            </a:r>
            <a:r>
              <a:rPr lang="et-EE" sz="2400" dirty="0" err="1"/>
              <a:t>Health</a:t>
            </a:r>
            <a:r>
              <a:rPr lang="et-EE" sz="2400" dirty="0"/>
              <a:t> </a:t>
            </a:r>
            <a:r>
              <a:rPr lang="et-EE" sz="2400" dirty="0" err="1"/>
              <a:t>Insurance</a:t>
            </a:r>
            <a:r>
              <a:rPr lang="et-EE" sz="2400" dirty="0"/>
              <a:t> </a:t>
            </a:r>
            <a:r>
              <a:rPr lang="et-EE" sz="2400" dirty="0" err="1"/>
              <a:t>Fund</a:t>
            </a:r>
            <a:r>
              <a:rPr lang="et-EE" sz="2400" dirty="0"/>
              <a:t> (</a:t>
            </a:r>
            <a:r>
              <a:rPr lang="en-US" sz="2400" dirty="0"/>
              <a:t>EHIF</a:t>
            </a:r>
            <a:r>
              <a:rPr lang="et-EE" sz="2400" dirty="0"/>
              <a:t>)</a:t>
            </a:r>
            <a:r>
              <a:rPr lang="en-US" sz="2400" dirty="0"/>
              <a:t> covers the cost of health services required by the person in case of illness regardless of the amount of social tax paid for the person concerned.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t-EE" sz="2000" dirty="0"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Population: 1,3 million </a:t>
            </a:r>
            <a:endParaRPr lang="et-EE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Social health insurance </a:t>
            </a:r>
            <a:r>
              <a:rPr lang="et-EE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overage</a:t>
            </a:r>
            <a:r>
              <a:rPr lang="et-EE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9</a:t>
            </a:r>
            <a:r>
              <a:rPr lang="et-EE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% of population</a:t>
            </a:r>
            <a:endParaRPr lang="et-EE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80985" indent="-38098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Health Expenditure (201</a:t>
            </a:r>
            <a:r>
              <a:rPr lang="et-EE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7)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6,</a:t>
            </a:r>
            <a:r>
              <a:rPr lang="et-EE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7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% of GDP: EHIF (70%) + OOP (ca 20%) + govt</a:t>
            </a:r>
            <a:endParaRPr lang="et-EE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380985" indent="-38098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GB" sz="2800" dirty="0">
                <a:cs typeface="Times New Roman" pitchFamily="18" charset="0"/>
              </a:rPr>
              <a:t>Financed: 13 % earmarked health insurance tax on salaries </a:t>
            </a:r>
            <a:r>
              <a:rPr lang="et-EE" sz="2800" dirty="0">
                <a:cs typeface="Times New Roman" pitchFamily="18" charset="0"/>
              </a:rPr>
              <a:t>p</a:t>
            </a:r>
            <a:r>
              <a:rPr lang="en-GB" sz="2800" dirty="0">
                <a:cs typeface="Times New Roman" pitchFamily="18" charset="0"/>
              </a:rPr>
              <a:t>aid by employer</a:t>
            </a:r>
            <a:r>
              <a:rPr lang="et-EE" sz="2800" dirty="0">
                <a:cs typeface="Times New Roman" pitchFamily="18" charset="0"/>
              </a:rPr>
              <a:t>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t-EE" sz="2800" dirty="0" err="1">
                <a:cs typeface="Times New Roman" pitchFamily="18" charset="0"/>
              </a:rPr>
              <a:t>Starting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from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January</a:t>
            </a:r>
            <a:r>
              <a:rPr lang="et-EE" sz="2800" dirty="0">
                <a:cs typeface="Times New Roman" pitchFamily="18" charset="0"/>
              </a:rPr>
              <a:t> 2018 – </a:t>
            </a:r>
            <a:r>
              <a:rPr lang="et-EE" sz="2800" dirty="0" err="1">
                <a:cs typeface="Times New Roman" pitchFamily="18" charset="0"/>
              </a:rPr>
              <a:t>additional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transfers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from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state</a:t>
            </a:r>
            <a:r>
              <a:rPr lang="et-EE" sz="2800" dirty="0">
                <a:cs typeface="Times New Roman" pitchFamily="18" charset="0"/>
              </a:rPr>
              <a:t> </a:t>
            </a:r>
            <a:r>
              <a:rPr lang="et-EE" sz="2800" dirty="0" err="1">
                <a:cs typeface="Times New Roman" pitchFamily="18" charset="0"/>
              </a:rPr>
              <a:t>budget</a:t>
            </a:r>
            <a:r>
              <a:rPr lang="et-EE" sz="2800" dirty="0">
                <a:cs typeface="Times New Roman" pitchFamily="18" charset="0"/>
              </a:rPr>
              <a:t> </a:t>
            </a:r>
          </a:p>
          <a:p>
            <a:pPr>
              <a:buClr>
                <a:srgbClr val="FFC000"/>
              </a:buClr>
            </a:pPr>
            <a:endParaRPr lang="et-EE" sz="2167" dirty="0"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et-EE" sz="1833" dirty="0">
              <a:latin typeface="Times New Roman" pitchFamily="18" charset="0"/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t-EE" sz="2167" dirty="0">
              <a:cs typeface="Times New Roman" pitchFamily="18" charset="0"/>
            </a:endParaRPr>
          </a:p>
          <a:p>
            <a:pPr>
              <a:buClr>
                <a:srgbClr val="FFC000"/>
              </a:buClr>
            </a:pPr>
            <a:endParaRPr lang="en-GB" sz="2167" dirty="0">
              <a:cs typeface="Times New Roman" pitchFamily="18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9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020"/>
            <a:ext cx="7201556" cy="708422"/>
          </a:xfrm>
        </p:spPr>
        <p:txBody>
          <a:bodyPr>
            <a:normAutofit fontScale="90000"/>
          </a:bodyPr>
          <a:lstStyle/>
          <a:p>
            <a:br>
              <a:rPr lang="en-US" i="1" dirty="0"/>
            </a:br>
            <a:r>
              <a:rPr lang="et-EE" sz="3600" dirty="0" err="1"/>
              <a:t>Pillars</a:t>
            </a:r>
            <a:r>
              <a:rPr lang="et-EE" sz="3600" dirty="0"/>
              <a:t> of </a:t>
            </a:r>
            <a:r>
              <a:rPr lang="et-EE" sz="3600" dirty="0" err="1"/>
              <a:t>socially</a:t>
            </a:r>
            <a:r>
              <a:rPr lang="et-EE" sz="3600" dirty="0"/>
              <a:t> </a:t>
            </a:r>
            <a:r>
              <a:rPr lang="et-EE" sz="3600" dirty="0" err="1"/>
              <a:t>efficient</a:t>
            </a:r>
            <a:r>
              <a:rPr lang="en-US" sz="3600" dirty="0"/>
              <a:t> health 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44" y="1399529"/>
            <a:ext cx="7956222" cy="3836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Estonian health insurance system adheres internationally recognized principles:</a:t>
            </a:r>
          </a:p>
          <a:p>
            <a:pPr lvl="1"/>
            <a:r>
              <a:rPr lang="en-US" sz="2400" dirty="0"/>
              <a:t>coverage breadth: 95% of population is insured</a:t>
            </a:r>
          </a:p>
          <a:p>
            <a:pPr lvl="1"/>
            <a:r>
              <a:rPr lang="en-US" sz="2400" dirty="0"/>
              <a:t>wide scope of services in benefit package</a:t>
            </a:r>
          </a:p>
          <a:p>
            <a:pPr lvl="1"/>
            <a:r>
              <a:rPr lang="en-US" sz="2400" dirty="0"/>
              <a:t>out-of-pocket payments are at a reasonable level (20%, pharmaceuticals and dental care)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Primary care system is continuously developing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Hospital Network ensures availability of specialist care, incl emergency care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dirty="0"/>
              <a:t>EHIF is the strategic buyer in health care system: 68% of the market</a:t>
            </a:r>
          </a:p>
        </p:txBody>
      </p:sp>
    </p:spTree>
    <p:extLst>
      <p:ext uri="{BB962C8B-B14F-4D97-AF65-F5344CB8AC3E}">
        <p14:creationId xmlns:p14="http://schemas.microsoft.com/office/powerpoint/2010/main" val="840244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11" y="239029"/>
            <a:ext cx="8342489" cy="952500"/>
          </a:xfrm>
        </p:spPr>
        <p:txBody>
          <a:bodyPr>
            <a:noAutofit/>
          </a:bodyPr>
          <a:lstStyle/>
          <a:p>
            <a:r>
              <a:rPr lang="et-EE" dirty="0" err="1"/>
              <a:t>Pillars</a:t>
            </a:r>
            <a:r>
              <a:rPr lang="et-EE" dirty="0"/>
              <a:t> of </a:t>
            </a:r>
            <a:r>
              <a:rPr lang="et-EE" dirty="0" err="1"/>
              <a:t>socially</a:t>
            </a:r>
            <a:r>
              <a:rPr lang="et-EE" dirty="0"/>
              <a:t> </a:t>
            </a:r>
            <a:r>
              <a:rPr lang="et-EE" dirty="0" err="1"/>
              <a:t>efficient</a:t>
            </a:r>
            <a:r>
              <a:rPr lang="en-US" dirty="0"/>
              <a:t> health care system</a:t>
            </a:r>
            <a:r>
              <a:rPr lang="et-EE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66" y="1191529"/>
            <a:ext cx="8057133" cy="416429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dirty="0"/>
              <a:t>Earmarked </a:t>
            </a:r>
            <a:r>
              <a:rPr lang="et-EE" sz="2400" dirty="0" err="1"/>
              <a:t>uniform</a:t>
            </a:r>
            <a:r>
              <a:rPr lang="et-EE" sz="2400" dirty="0"/>
              <a:t> </a:t>
            </a:r>
            <a:r>
              <a:rPr lang="et-EE" sz="2400" dirty="0" err="1"/>
              <a:t>contribution</a:t>
            </a:r>
            <a:r>
              <a:rPr lang="et-EE" sz="2400" dirty="0"/>
              <a:t> </a:t>
            </a:r>
            <a:r>
              <a:rPr lang="en-US" sz="2400" dirty="0"/>
              <a:t>for health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Centralized pooling of funds </a:t>
            </a:r>
            <a:r>
              <a:rPr lang="et-EE" sz="2400" dirty="0"/>
              <a:t>and </a:t>
            </a:r>
            <a:r>
              <a:rPr lang="et-EE" sz="2400" dirty="0" err="1"/>
              <a:t>risks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en-US" sz="2400" dirty="0"/>
              <a:t>Mandatory participation and solidarity ensures  financial protection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Health financing is transparent and accountable to the public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No fragmentation - single payer with central pricing system using activity based cost</a:t>
            </a:r>
            <a:r>
              <a:rPr lang="et-EE" sz="2400" dirty="0" err="1"/>
              <a:t>ing</a:t>
            </a:r>
            <a:endParaRPr lang="en-US" sz="2400" dirty="0"/>
          </a:p>
          <a:p>
            <a:pPr marL="0" indent="0">
              <a:spcBef>
                <a:spcPts val="1000"/>
              </a:spcBef>
              <a:buNone/>
            </a:pPr>
            <a:r>
              <a:rPr lang="et-EE" sz="2400" dirty="0"/>
              <a:t>… and in </a:t>
            </a:r>
            <a:r>
              <a:rPr lang="et-EE" sz="2400" dirty="0" err="1"/>
              <a:t>reality</a:t>
            </a:r>
            <a:r>
              <a:rPr lang="et-EE" sz="2400" dirty="0"/>
              <a:t> – </a:t>
            </a:r>
            <a:r>
              <a:rPr lang="et-EE" sz="2400" dirty="0" err="1"/>
              <a:t>solidarity-based</a:t>
            </a:r>
            <a:r>
              <a:rPr lang="et-EE" sz="2400" dirty="0"/>
              <a:t> </a:t>
            </a:r>
            <a:r>
              <a:rPr lang="et-EE" sz="2400" dirty="0" err="1"/>
              <a:t>system</a:t>
            </a:r>
            <a:r>
              <a:rPr lang="et-EE" sz="2400" dirty="0"/>
              <a:t> </a:t>
            </a:r>
            <a:r>
              <a:rPr lang="et-EE" sz="2400" dirty="0" err="1"/>
              <a:t>is</a:t>
            </a:r>
            <a:r>
              <a:rPr lang="et-EE" sz="2400" dirty="0"/>
              <a:t> </a:t>
            </a:r>
            <a:r>
              <a:rPr lang="et-EE" sz="2400" dirty="0" err="1"/>
              <a:t>uniquely</a:t>
            </a:r>
            <a:r>
              <a:rPr lang="et-EE" sz="2400" dirty="0"/>
              <a:t> </a:t>
            </a:r>
            <a:r>
              <a:rPr lang="et-EE" sz="2400" dirty="0" err="1"/>
              <a:t>beneficial</a:t>
            </a:r>
            <a:r>
              <a:rPr lang="et-EE" sz="2400" dirty="0"/>
              <a:t> for poor and </a:t>
            </a:r>
            <a:r>
              <a:rPr lang="et-EE" sz="2400" dirty="0" err="1"/>
              <a:t>rich</a:t>
            </a:r>
            <a:r>
              <a:rPr lang="et-EE" sz="2400" dirty="0"/>
              <a:t> </a:t>
            </a:r>
            <a:r>
              <a:rPr lang="et-EE" sz="2400" dirty="0" err="1"/>
              <a:t>alike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89333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0D2-DB6B-44F0-80BE-42C6DACA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Who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insured</a:t>
            </a:r>
            <a:r>
              <a:rPr lang="et-EE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4BDF-8D49-40E9-804F-D045AF8A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942" y="1529743"/>
            <a:ext cx="7886700" cy="362611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1900" dirty="0">
                <a:cs typeface="Times New Roman" pitchFamily="18" charset="0"/>
              </a:rPr>
              <a:t>An insured person is </a:t>
            </a:r>
          </a:p>
          <a:p>
            <a:pPr marL="285739" indent="-285739">
              <a:lnSpc>
                <a:spcPct val="100000"/>
              </a:lnSpc>
              <a:buFont typeface="Arial" pitchFamily="34" charset="0"/>
              <a:buChar char="•"/>
            </a:pPr>
            <a:r>
              <a:rPr lang="et-EE" sz="1900" dirty="0">
                <a:cs typeface="Times New Roman" pitchFamily="18" charset="0"/>
              </a:rPr>
              <a:t>a</a:t>
            </a:r>
            <a:r>
              <a:rPr lang="en-GB" sz="1900" dirty="0">
                <a:cs typeface="Times New Roman" pitchFamily="18" charset="0"/>
              </a:rPr>
              <a:t> permanent resident of the Republic of Estonia</a:t>
            </a:r>
            <a:endParaRPr lang="et-EE" sz="1900" dirty="0">
              <a:cs typeface="Times New Roman" pitchFamily="18" charset="0"/>
            </a:endParaRPr>
          </a:p>
          <a:p>
            <a:pPr marL="285739" indent="-285739">
              <a:lnSpc>
                <a:spcPct val="10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social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tax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is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payed</a:t>
            </a:r>
            <a:r>
              <a:rPr lang="et-EE" sz="1900" dirty="0">
                <a:cs typeface="Times New Roman" pitchFamily="18" charset="0"/>
              </a:rPr>
              <a:t> for </a:t>
            </a:r>
            <a:r>
              <a:rPr lang="et-EE" sz="1900" dirty="0" err="1">
                <a:cs typeface="Times New Roman" pitchFamily="18" charset="0"/>
              </a:rPr>
              <a:t>that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person</a:t>
            </a:r>
            <a:r>
              <a:rPr lang="et-EE" sz="1900" dirty="0">
                <a:cs typeface="Times New Roman" pitchFamily="18" charset="0"/>
              </a:rPr>
              <a:t> (</a:t>
            </a:r>
            <a:r>
              <a:rPr lang="et-EE" sz="1900" dirty="0" err="1">
                <a:cs typeface="Times New Roman" pitchFamily="18" charset="0"/>
              </a:rPr>
              <a:t>employer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pays</a:t>
            </a:r>
            <a:r>
              <a:rPr lang="et-EE" sz="1900" dirty="0">
                <a:cs typeface="Times New Roman" pitchFamily="18" charset="0"/>
              </a:rPr>
              <a:t>)</a:t>
            </a:r>
            <a:endParaRPr lang="en-GB" sz="1900" dirty="0">
              <a:cs typeface="Times New Roman" pitchFamily="18" charset="0"/>
            </a:endParaRPr>
          </a:p>
          <a:p>
            <a:pPr marL="285739" lvl="0" indent="-285739"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retired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people</a:t>
            </a:r>
            <a:endParaRPr lang="et-EE" sz="1900" dirty="0">
              <a:cs typeface="Times New Roman" pitchFamily="18" charset="0"/>
            </a:endParaRPr>
          </a:p>
          <a:p>
            <a:pPr marL="285739" lvl="0" indent="-285739"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people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with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disabilities</a:t>
            </a:r>
            <a:endParaRPr lang="et-EE" sz="1900" dirty="0">
              <a:cs typeface="Times New Roman" pitchFamily="18" charset="0"/>
            </a:endParaRPr>
          </a:p>
          <a:p>
            <a:pPr marL="285739" lvl="0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children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up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to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the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age</a:t>
            </a:r>
            <a:r>
              <a:rPr lang="et-EE" sz="1900" dirty="0">
                <a:cs typeface="Times New Roman" pitchFamily="18" charset="0"/>
              </a:rPr>
              <a:t> of 19</a:t>
            </a:r>
          </a:p>
          <a:p>
            <a:pPr marL="285739" lvl="0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students</a:t>
            </a:r>
            <a:r>
              <a:rPr lang="et-EE" sz="1900" dirty="0">
                <a:cs typeface="Times New Roman" pitchFamily="18" charset="0"/>
              </a:rPr>
              <a:t> </a:t>
            </a:r>
          </a:p>
          <a:p>
            <a:pPr marL="285739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>
                <a:cs typeface="Times New Roman" pitchFamily="18" charset="0"/>
              </a:rPr>
              <a:t>pregnant </a:t>
            </a:r>
            <a:r>
              <a:rPr lang="et-EE" sz="1900" dirty="0" err="1">
                <a:cs typeface="Times New Roman" pitchFamily="18" charset="0"/>
              </a:rPr>
              <a:t>women</a:t>
            </a:r>
            <a:r>
              <a:rPr lang="et-EE" sz="1900" dirty="0">
                <a:cs typeface="Times New Roman" pitchFamily="18" charset="0"/>
              </a:rPr>
              <a:t>, </a:t>
            </a:r>
            <a:r>
              <a:rPr lang="et-EE" sz="1900" dirty="0" err="1">
                <a:cs typeface="Times New Roman" pitchFamily="18" charset="0"/>
              </a:rPr>
              <a:t>maternity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leave</a:t>
            </a:r>
            <a:endParaRPr lang="et-EE" sz="1900" dirty="0">
              <a:cs typeface="Times New Roman" pitchFamily="18" charset="0"/>
            </a:endParaRPr>
          </a:p>
          <a:p>
            <a:pPr marL="285739" lvl="0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unemployed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people</a:t>
            </a:r>
            <a:r>
              <a:rPr lang="et-EE" sz="1900" dirty="0">
                <a:cs typeface="Times New Roman" pitchFamily="18" charset="0"/>
              </a:rPr>
              <a:t> </a:t>
            </a:r>
          </a:p>
          <a:p>
            <a:pPr marL="285739" lvl="0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defence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forces</a:t>
            </a:r>
            <a:endParaRPr lang="et-EE" sz="1900" dirty="0">
              <a:cs typeface="Times New Roman" pitchFamily="18" charset="0"/>
            </a:endParaRPr>
          </a:p>
          <a:p>
            <a:pPr marL="285739" lvl="0" indent="-285739">
              <a:lnSpc>
                <a:spcPct val="110000"/>
              </a:lnSpc>
              <a:buFont typeface="Arial" pitchFamily="34" charset="0"/>
              <a:buChar char="•"/>
            </a:pPr>
            <a:r>
              <a:rPr lang="et-EE" sz="1900" dirty="0" err="1">
                <a:cs typeface="Times New Roman" pitchFamily="18" charset="0"/>
              </a:rPr>
              <a:t>caretakers</a:t>
            </a:r>
            <a:r>
              <a:rPr lang="et-EE" sz="1900" dirty="0">
                <a:cs typeface="Times New Roman" pitchFamily="18" charset="0"/>
              </a:rPr>
              <a:t> for </a:t>
            </a:r>
            <a:r>
              <a:rPr lang="et-EE" sz="1900" dirty="0" err="1">
                <a:cs typeface="Times New Roman" pitchFamily="18" charset="0"/>
              </a:rPr>
              <a:t>disabled</a:t>
            </a:r>
            <a:r>
              <a:rPr lang="et-EE" sz="1900" dirty="0">
                <a:cs typeface="Times New Roman" pitchFamily="18" charset="0"/>
              </a:rPr>
              <a:t> </a:t>
            </a:r>
            <a:r>
              <a:rPr lang="et-EE" sz="1900" dirty="0" err="1">
                <a:cs typeface="Times New Roman" pitchFamily="18" charset="0"/>
              </a:rPr>
              <a:t>people</a:t>
            </a:r>
            <a:r>
              <a:rPr lang="et-EE" sz="1900" dirty="0">
                <a:cs typeface="Times New Roman" pitchFamily="18" charset="0"/>
              </a:rPr>
              <a:t> </a:t>
            </a:r>
            <a:endParaRPr lang="en-GB" sz="1900" dirty="0">
              <a:cs typeface="Times New Roman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3200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2891814" y="337220"/>
            <a:ext cx="3000333" cy="840093"/>
          </a:xfrm>
          <a:prstGeom prst="roundRect">
            <a:avLst>
              <a:gd name="adj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t-EE" sz="1833" b="1" dirty="0">
              <a:solidFill>
                <a:schemeClr val="bg1"/>
              </a:solidFill>
              <a:latin typeface="FS Albert Pro" panose="02000503040000020004" pitchFamily="50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Ministry of Social Affairs</a:t>
            </a:r>
            <a:r>
              <a:rPr lang="et-EE" sz="1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endParaRPr lang="et-EE" sz="1833" dirty="0">
              <a:solidFill>
                <a:schemeClr val="bg1"/>
              </a:solidFill>
              <a:latin typeface="FS Albert Pro" panose="02000503040000020004" pitchFamily="50" charset="0"/>
              <a:cs typeface="Times New Roman" pitchFamily="18" charset="0"/>
            </a:endParaRPr>
          </a:p>
        </p:txBody>
      </p:sp>
      <p:sp>
        <p:nvSpPr>
          <p:cNvPr id="8" name="_s1031"/>
          <p:cNvSpPr>
            <a:spLocks noChangeArrowheads="1"/>
          </p:cNvSpPr>
          <p:nvPr/>
        </p:nvSpPr>
        <p:spPr bwMode="auto">
          <a:xfrm>
            <a:off x="1028174" y="1005658"/>
            <a:ext cx="1373717" cy="91744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accent2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t-EE" sz="1170" b="1" dirty="0">
              <a:solidFill>
                <a:schemeClr val="bg1"/>
              </a:solidFill>
              <a:latin typeface="FS Albert Pro" panose="02000503040000020004" pitchFamily="50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EHIF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1667" i="1" dirty="0">
              <a:solidFill>
                <a:schemeClr val="bg1"/>
              </a:solidFill>
              <a:latin typeface="FS Albert Pro" panose="02000503040000020004" pitchFamily="50" charset="0"/>
              <a:cs typeface="Times New Roman" pitchFamily="18" charset="0"/>
            </a:endParaRPr>
          </a:p>
        </p:txBody>
      </p:sp>
      <p:sp>
        <p:nvSpPr>
          <p:cNvPr id="12" name="_s1034"/>
          <p:cNvSpPr>
            <a:spLocks noChangeArrowheads="1"/>
          </p:cNvSpPr>
          <p:nvPr/>
        </p:nvSpPr>
        <p:spPr bwMode="auto">
          <a:xfrm>
            <a:off x="1815465" y="2061624"/>
            <a:ext cx="1366132" cy="917443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Health Board</a:t>
            </a:r>
            <a:r>
              <a:rPr lang="et-EE" sz="16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55394" y="2613465"/>
            <a:ext cx="1016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500" dirty="0"/>
              <a:t>Contracts</a:t>
            </a:r>
          </a:p>
        </p:txBody>
      </p:sp>
      <p:sp>
        <p:nvSpPr>
          <p:cNvPr id="19" name="_s103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821440" y="2025267"/>
            <a:ext cx="1433512" cy="928687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rmAutofit/>
          </a:bodyPr>
          <a:lstStyle/>
          <a:p>
            <a:pPr algn="ctr" defTabSz="71320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Social Insurance</a:t>
            </a:r>
            <a:b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Board</a:t>
            </a:r>
          </a:p>
        </p:txBody>
      </p:sp>
      <p:sp>
        <p:nvSpPr>
          <p:cNvPr id="22" name="_s1034"/>
          <p:cNvSpPr txBox="1">
            <a:spLocks noChangeArrowheads="1"/>
          </p:cNvSpPr>
          <p:nvPr/>
        </p:nvSpPr>
        <p:spPr bwMode="auto">
          <a:xfrm>
            <a:off x="3282028" y="2025267"/>
            <a:ext cx="1405930" cy="911363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t-EE" sz="16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State</a:t>
            </a:r>
            <a: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t-EE" sz="16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Agency</a:t>
            </a:r>
            <a: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t-EE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of Medicines </a:t>
            </a:r>
          </a:p>
        </p:txBody>
      </p:sp>
      <p:sp>
        <p:nvSpPr>
          <p:cNvPr id="23" name="_s1034"/>
          <p:cNvSpPr txBox="1">
            <a:spLocks noChangeArrowheads="1"/>
          </p:cNvSpPr>
          <p:nvPr/>
        </p:nvSpPr>
        <p:spPr bwMode="auto">
          <a:xfrm>
            <a:off x="6755376" y="944215"/>
            <a:ext cx="1464599" cy="92522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t-EE" sz="1600" b="0" dirty="0" err="1">
                <a:solidFill>
                  <a:srgbClr val="FFFFFF"/>
                </a:solidFill>
                <a:latin typeface="+mj-lt"/>
                <a:cs typeface="Times New Roman" pitchFamily="18" charset="0"/>
              </a:rPr>
              <a:t>Unemployment</a:t>
            </a:r>
            <a:r>
              <a:rPr lang="et-EE" sz="1600" b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t-EE" sz="1600" b="0" dirty="0" err="1">
                <a:solidFill>
                  <a:srgbClr val="FFFFFF"/>
                </a:solidFill>
                <a:latin typeface="+mj-lt"/>
                <a:cs typeface="Times New Roman" pitchFamily="18" charset="0"/>
              </a:rPr>
              <a:t>Insurance</a:t>
            </a:r>
            <a:r>
              <a:rPr lang="et-EE" sz="1600" b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  <a:r>
              <a:rPr lang="et-EE" sz="1600" b="0" dirty="0" err="1">
                <a:solidFill>
                  <a:srgbClr val="FFFFFF"/>
                </a:solidFill>
                <a:latin typeface="+mj-lt"/>
                <a:cs typeface="Times New Roman" pitchFamily="18" charset="0"/>
              </a:rPr>
              <a:t>Fund</a:t>
            </a:r>
            <a:r>
              <a:rPr lang="et-EE" sz="1600" b="0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33" name="_s1034"/>
          <p:cNvSpPr>
            <a:spLocks noChangeArrowheads="1"/>
          </p:cNvSpPr>
          <p:nvPr/>
        </p:nvSpPr>
        <p:spPr bwMode="auto">
          <a:xfrm>
            <a:off x="1028175" y="3605512"/>
            <a:ext cx="2745526" cy="832899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Health care provider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private law,  public or private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chemeClr val="bg1"/>
                </a:solidFill>
                <a:cs typeface="Times New Roman" pitchFamily="18" charset="0"/>
              </a:rPr>
              <a:t>ownership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715033" y="2003851"/>
            <a:ext cx="0" cy="1440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_s1034"/>
          <p:cNvSpPr txBox="1">
            <a:spLocks noChangeArrowheads="1"/>
          </p:cNvSpPr>
          <p:nvPr/>
        </p:nvSpPr>
        <p:spPr bwMode="auto">
          <a:xfrm>
            <a:off x="6388434" y="2007943"/>
            <a:ext cx="1433512" cy="928687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63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>
            <a:normAutofit lnSpcReduction="100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320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t-EE" sz="14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71320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et-EE" sz="14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National</a:t>
            </a:r>
            <a: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t-EE" sz="14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institute</a:t>
            </a:r>
            <a: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b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t-EE" sz="14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for</a:t>
            </a:r>
            <a: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t-EE" sz="14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Health</a:t>
            </a:r>
            <a: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br>
              <a:rPr lang="et-EE" sz="14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et-EE" sz="1400" b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Development</a:t>
            </a:r>
            <a:endParaRPr lang="et-EE" sz="14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71320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et-EE" sz="14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8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28866"/>
            <a:ext cx="6858000" cy="768428"/>
          </a:xfrm>
        </p:spPr>
        <p:txBody>
          <a:bodyPr/>
          <a:lstStyle/>
          <a:p>
            <a:r>
              <a:rPr lang="en-US" dirty="0"/>
              <a:t>EHIF as a health care strategic buyer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256939"/>
            <a:ext cx="7978422" cy="3955708"/>
          </a:xfrm>
        </p:spPr>
        <p:txBody>
          <a:bodyPr>
            <a:noAutofit/>
          </a:bodyPr>
          <a:lstStyle/>
          <a:p>
            <a:r>
              <a:rPr lang="en-US" sz="2000" dirty="0"/>
              <a:t>Buying</a:t>
            </a:r>
            <a:r>
              <a:rPr lang="et-EE" sz="2000" dirty="0"/>
              <a:t> </a:t>
            </a:r>
            <a:r>
              <a:rPr lang="en-US" sz="2000" dirty="0"/>
              <a:t>services from the right care level with the right price </a:t>
            </a:r>
            <a:endParaRPr lang="et-EE" sz="2000" dirty="0"/>
          </a:p>
          <a:p>
            <a:pPr lvl="2"/>
            <a:r>
              <a:rPr lang="et-EE" sz="2200" dirty="0" err="1"/>
              <a:t>focus</a:t>
            </a:r>
            <a:r>
              <a:rPr lang="et-EE" sz="2200" dirty="0"/>
              <a:t> on </a:t>
            </a:r>
            <a:r>
              <a:rPr lang="et-EE" sz="2200" dirty="0" err="1"/>
              <a:t>primary</a:t>
            </a:r>
            <a:r>
              <a:rPr lang="et-EE" sz="2200" dirty="0"/>
              <a:t> </a:t>
            </a:r>
            <a:r>
              <a:rPr lang="et-EE" sz="2200" dirty="0" err="1"/>
              <a:t>care</a:t>
            </a:r>
            <a:r>
              <a:rPr lang="et-EE" sz="2200" dirty="0"/>
              <a:t> and </a:t>
            </a:r>
            <a:r>
              <a:rPr lang="et-EE" sz="2200" dirty="0" err="1"/>
              <a:t>integration</a:t>
            </a:r>
            <a:endParaRPr lang="et-EE" sz="2200" dirty="0"/>
          </a:p>
          <a:p>
            <a:pPr lvl="2"/>
            <a:r>
              <a:rPr lang="en-US" sz="2200" dirty="0"/>
              <a:t>accessibility and demand assessment</a:t>
            </a:r>
            <a:r>
              <a:rPr lang="et-EE" sz="2200" dirty="0"/>
              <a:t> for </a:t>
            </a:r>
            <a:r>
              <a:rPr lang="et-EE" sz="2200" dirty="0" err="1"/>
              <a:t>specialist</a:t>
            </a:r>
            <a:r>
              <a:rPr lang="et-EE" sz="2200" dirty="0"/>
              <a:t> </a:t>
            </a:r>
            <a:r>
              <a:rPr lang="et-EE" sz="2200" dirty="0" err="1"/>
              <a:t>care</a:t>
            </a:r>
            <a:r>
              <a:rPr lang="et-EE" sz="2200" dirty="0"/>
              <a:t> </a:t>
            </a:r>
            <a:r>
              <a:rPr lang="et-EE" sz="2200" dirty="0" err="1"/>
              <a:t>lead</a:t>
            </a:r>
            <a:r>
              <a:rPr lang="et-EE" sz="2200" dirty="0"/>
              <a:t> </a:t>
            </a:r>
            <a:r>
              <a:rPr lang="et-EE" sz="2200" dirty="0" err="1"/>
              <a:t>to</a:t>
            </a:r>
            <a:r>
              <a:rPr lang="et-EE" sz="2200" dirty="0"/>
              <a:t> </a:t>
            </a:r>
            <a:r>
              <a:rPr lang="et-EE" sz="2200" dirty="0" err="1"/>
              <a:t>efficient</a:t>
            </a:r>
            <a:r>
              <a:rPr lang="et-EE" sz="2200" dirty="0"/>
              <a:t> </a:t>
            </a:r>
            <a:r>
              <a:rPr lang="en-US" sz="2200" dirty="0"/>
              <a:t>contracts</a:t>
            </a:r>
            <a:r>
              <a:rPr lang="et-EE" sz="2200" dirty="0"/>
              <a:t> </a:t>
            </a:r>
            <a:r>
              <a:rPr lang="et-EE" sz="2200" dirty="0" err="1"/>
              <a:t>with</a:t>
            </a:r>
            <a:r>
              <a:rPr lang="et-EE" sz="2200" dirty="0"/>
              <a:t> </a:t>
            </a:r>
            <a:r>
              <a:rPr lang="et-EE" sz="2200" dirty="0" err="1"/>
              <a:t>hospitals</a:t>
            </a:r>
            <a:endParaRPr lang="en-US" dirty="0"/>
          </a:p>
          <a:p>
            <a:r>
              <a:rPr lang="en-US" sz="2000" dirty="0"/>
              <a:t>Developing </a:t>
            </a:r>
            <a:r>
              <a:rPr lang="en-US" sz="2400" b="1" dirty="0"/>
              <a:t>integrated care models </a:t>
            </a:r>
            <a:r>
              <a:rPr lang="en-US" sz="2000" dirty="0"/>
              <a:t>while including a personal approach, </a:t>
            </a:r>
          </a:p>
          <a:p>
            <a:pPr lvl="2"/>
            <a:r>
              <a:rPr lang="en-US" sz="2200" dirty="0"/>
              <a:t>clinical guidelines with decision support IT solutions</a:t>
            </a:r>
          </a:p>
          <a:p>
            <a:pPr lvl="2"/>
            <a:r>
              <a:rPr lang="en-US" sz="2200" dirty="0"/>
              <a:t>patient pathways and e-services</a:t>
            </a:r>
          </a:p>
          <a:p>
            <a:pPr lvl="2"/>
            <a:r>
              <a:rPr lang="en-US" sz="2200" dirty="0"/>
              <a:t>quality measures (indicators systems</a:t>
            </a:r>
            <a:r>
              <a:rPr lang="et-EE" sz="2200" dirty="0"/>
              <a:t> for GPs and </a:t>
            </a:r>
            <a:r>
              <a:rPr lang="et-EE" sz="2200" dirty="0" err="1"/>
              <a:t>specialists</a:t>
            </a:r>
            <a:r>
              <a:rPr lang="et-EE" sz="2200" dirty="0"/>
              <a:t> </a:t>
            </a:r>
            <a:r>
              <a:rPr lang="et-EE" sz="2200" dirty="0" err="1"/>
              <a:t>alike</a:t>
            </a:r>
            <a:r>
              <a:rPr lang="en-US" sz="2200" dirty="0"/>
              <a:t>)</a:t>
            </a:r>
          </a:p>
          <a:p>
            <a:pPr lvl="2"/>
            <a:r>
              <a:rPr lang="en-US" sz="2200" dirty="0"/>
              <a:t>financing mechanisms (risk sharing, focus on the results)</a:t>
            </a:r>
          </a:p>
        </p:txBody>
      </p:sp>
    </p:spTree>
    <p:extLst>
      <p:ext uri="{BB962C8B-B14F-4D97-AF65-F5344CB8AC3E}">
        <p14:creationId xmlns:p14="http://schemas.microsoft.com/office/powerpoint/2010/main" val="132632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844" y="304274"/>
            <a:ext cx="7609797" cy="89720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Times New Roman" pitchFamily="18" charset="0"/>
              </a:rPr>
              <a:t>Providers in Estonian health care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845" y="1408910"/>
            <a:ext cx="6858000" cy="37716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Emergency care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Primary health care (every Estonian has a personal FP)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Specialized medical care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Hospitals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Outpatient specialized medical care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Dental care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Nursing care, </a:t>
            </a:r>
            <a:r>
              <a:rPr lang="en-US" sz="2000" dirty="0" err="1">
                <a:cs typeface="Times New Roman" pitchFamily="18" charset="0"/>
              </a:rPr>
              <a:t>midwi</a:t>
            </a:r>
            <a:r>
              <a:rPr lang="et-EE" sz="2000" dirty="0">
                <a:cs typeface="Times New Roman" pitchFamily="18" charset="0"/>
              </a:rPr>
              <a:t>v</a:t>
            </a:r>
            <a:r>
              <a:rPr lang="en-US" sz="2000" dirty="0" err="1">
                <a:cs typeface="Times New Roman" pitchFamily="18" charset="0"/>
              </a:rPr>
              <a:t>es</a:t>
            </a: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All health care providers </a:t>
            </a:r>
            <a:r>
              <a:rPr lang="et-EE" sz="2000" b="1" dirty="0">
                <a:cs typeface="Times New Roman" pitchFamily="18" charset="0"/>
              </a:rPr>
              <a:t>are independent entities operating under private law</a:t>
            </a:r>
            <a:endParaRPr lang="en-US" sz="200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cs typeface="Times New Roman" pitchFamily="18" charset="0"/>
              </a:rPr>
              <a:t>They may belong to both </a:t>
            </a:r>
            <a:r>
              <a:rPr lang="en-US" sz="2000" dirty="0">
                <a:cs typeface="Times New Roman" pitchFamily="18" charset="0"/>
              </a:rPr>
              <a:t>public or private ownership</a:t>
            </a:r>
          </a:p>
          <a:p>
            <a:pPr>
              <a:buFont typeface="Arial" pitchFamily="34" charset="0"/>
              <a:buChar char="•"/>
            </a:pPr>
            <a:endParaRPr lang="et-EE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10331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844" y="304274"/>
            <a:ext cx="7609797" cy="897205"/>
          </a:xfrm>
        </p:spPr>
        <p:txBody>
          <a:bodyPr>
            <a:normAutofit/>
          </a:bodyPr>
          <a:lstStyle/>
          <a:p>
            <a:pPr algn="l"/>
            <a:r>
              <a:rPr lang="et-EE" dirty="0" err="1">
                <a:cs typeface="Times New Roman" pitchFamily="18" charset="0"/>
              </a:rPr>
              <a:t>Provider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dirty="0" err="1">
                <a:cs typeface="Times New Roman" pitchFamily="18" charset="0"/>
              </a:rPr>
              <a:t>performance</a:t>
            </a:r>
            <a:r>
              <a:rPr lang="et-EE" dirty="0">
                <a:cs typeface="Times New Roman" pitchFamily="18" charset="0"/>
              </a:rPr>
              <a:t> </a:t>
            </a:r>
            <a:r>
              <a:rPr lang="et-EE" dirty="0" err="1">
                <a:cs typeface="Times New Roman" pitchFamily="18" charset="0"/>
              </a:rPr>
              <a:t>monitoring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845" y="1408910"/>
            <a:ext cx="6858000" cy="37716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1C5394"/>
                </a:solidFill>
              </a:rPr>
              <a:t>Continuous contract monitoring by EHIF and by provider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>
                <a:solidFill>
                  <a:srgbClr val="1C5394"/>
                </a:solidFill>
              </a:rPr>
              <a:t>fully automated IT-based processing of bills and payments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>
                <a:solidFill>
                  <a:srgbClr val="1C5394"/>
                </a:solidFill>
              </a:rPr>
              <a:t>Medical record check-ups by trustee doctors</a:t>
            </a:r>
          </a:p>
          <a:p>
            <a:pPr marL="0" indent="0">
              <a:buNone/>
            </a:pPr>
            <a:endParaRPr lang="en-US" sz="1400" dirty="0">
              <a:solidFill>
                <a:srgbClr val="1C5394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C5394"/>
                </a:solidFill>
              </a:rPr>
              <a:t>Since 2011 EHIF has been publishing hospital’s feedback report 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>
                <a:solidFill>
                  <a:srgbClr val="1C5394"/>
                </a:solidFill>
              </a:rPr>
              <a:t>public report with additional data tables enabling comparison by providers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>
                <a:solidFill>
                  <a:srgbClr val="1C5394"/>
                </a:solidFill>
              </a:rPr>
              <a:t>19 indicators covering access to care, care process and efficiency</a:t>
            </a:r>
          </a:p>
          <a:p>
            <a:pPr>
              <a:buFont typeface="Arial" pitchFamily="34" charset="0"/>
              <a:buChar char="•"/>
            </a:pPr>
            <a:endParaRPr lang="et-EE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5014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53120"/>
              </p:ext>
            </p:extLst>
          </p:nvPr>
        </p:nvGraphicFramePr>
        <p:xfrm>
          <a:off x="331941" y="1359673"/>
          <a:ext cx="5607465" cy="3799555"/>
        </p:xfrm>
        <a:graphic>
          <a:graphicData uri="http://schemas.openxmlformats.org/drawingml/2006/table">
            <a:tbl>
              <a:tblPr/>
              <a:tblGrid>
                <a:gridCol w="23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12"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chemeClr val="bg1"/>
                          </a:solidFill>
                        </a:rPr>
                        <a:t>Visit or in-patient fee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chemeClr val="bg1"/>
                          </a:solidFill>
                        </a:rPr>
                        <a:t>Fee in 201</a:t>
                      </a:r>
                      <a:r>
                        <a:rPr lang="et-EE" sz="2000" b="1" noProof="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12">
                <a:tc>
                  <a:txBody>
                    <a:bodyPr/>
                    <a:lstStyle/>
                    <a:p>
                      <a:r>
                        <a:rPr lang="et-EE" sz="2000" noProof="0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GB" sz="2000" noProof="0" dirty="0" err="1">
                          <a:solidFill>
                            <a:schemeClr val="bg1"/>
                          </a:solidFill>
                        </a:rPr>
                        <a:t>amily</a:t>
                      </a:r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 doctor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Free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2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Home visit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Up to 5 euro</a:t>
                      </a:r>
                      <a:r>
                        <a:rPr lang="et-EE" sz="2000" noProof="0" dirty="0">
                          <a:solidFill>
                            <a:schemeClr val="bg1"/>
                          </a:solidFill>
                        </a:rPr>
                        <a:t> (6 USD)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432">
                <a:tc>
                  <a:txBody>
                    <a:bodyPr/>
                    <a:lstStyle/>
                    <a:p>
                      <a:r>
                        <a:rPr lang="et-EE" sz="2000" noProof="0" dirty="0" err="1">
                          <a:solidFill>
                            <a:schemeClr val="bg1"/>
                          </a:solidFill>
                        </a:rPr>
                        <a:t>Specialist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Up to 5 euro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2147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In-patient fee in hospital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Up to 2.5 euro per day</a:t>
                      </a:r>
                    </a:p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A maximum of 25 euro per </a:t>
                      </a:r>
                      <a:r>
                        <a:rPr lang="et-EE" sz="2000" noProof="0" dirty="0" err="1">
                          <a:solidFill>
                            <a:schemeClr val="bg1"/>
                          </a:solidFill>
                        </a:rPr>
                        <a:t>stay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432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In-patient fee </a:t>
                      </a:r>
                      <a:r>
                        <a:rPr lang="et-EE" sz="2000" noProof="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et-EE" sz="200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t-EE" sz="2000" noProof="0" dirty="0" err="1">
                          <a:solidFill>
                            <a:schemeClr val="bg1"/>
                          </a:solidFill>
                        </a:rPr>
                        <a:t>nursing</a:t>
                      </a:r>
                      <a:r>
                        <a:rPr lang="et-EE" sz="2000" noProof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t-EE" sz="2000" noProof="0" dirty="0" err="1">
                          <a:solidFill>
                            <a:schemeClr val="bg1"/>
                          </a:solidFill>
                        </a:rPr>
                        <a:t>care</a:t>
                      </a:r>
                      <a:endParaRPr lang="en-GB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6.78 euro per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Out</a:t>
            </a:r>
            <a:r>
              <a:rPr lang="et-EE" dirty="0"/>
              <a:t> of </a:t>
            </a:r>
            <a:r>
              <a:rPr lang="et-EE" dirty="0" err="1"/>
              <a:t>pocket</a:t>
            </a:r>
            <a:r>
              <a:rPr lang="et-EE" dirty="0"/>
              <a:t> </a:t>
            </a:r>
            <a:r>
              <a:rPr lang="et-EE" dirty="0" err="1"/>
              <a:t>payments</a:t>
            </a:r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582BA-F996-453B-921E-996217FBB4FE}"/>
              </a:ext>
            </a:extLst>
          </p:cNvPr>
          <p:cNvSpPr txBox="1"/>
          <p:nvPr/>
        </p:nvSpPr>
        <p:spPr>
          <a:xfrm>
            <a:off x="6150357" y="1434733"/>
            <a:ext cx="2799470" cy="252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i="1" dirty="0" err="1"/>
              <a:t>Compare</a:t>
            </a:r>
            <a:r>
              <a:rPr lang="et-EE" sz="1600" i="1" dirty="0"/>
              <a:t> </a:t>
            </a:r>
            <a:r>
              <a:rPr lang="et-EE" sz="1600" i="1" dirty="0" err="1"/>
              <a:t>with</a:t>
            </a:r>
            <a:r>
              <a:rPr lang="et-EE" sz="1600" i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i="1" dirty="0" err="1"/>
              <a:t>Average</a:t>
            </a:r>
            <a:r>
              <a:rPr lang="et-EE" sz="1600" i="1" dirty="0"/>
              <a:t> net </a:t>
            </a:r>
            <a:r>
              <a:rPr lang="et-EE" sz="1600" i="1" dirty="0" err="1"/>
              <a:t>monthly</a:t>
            </a:r>
            <a:r>
              <a:rPr lang="et-EE" sz="1600" i="1" dirty="0"/>
              <a:t> </a:t>
            </a:r>
            <a:r>
              <a:rPr lang="et-EE" sz="1600" i="1" dirty="0" err="1"/>
              <a:t>salary</a:t>
            </a:r>
            <a:r>
              <a:rPr lang="et-EE" sz="1600" i="1" dirty="0"/>
              <a:t> 1200 EUR (1400 USD)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i="1" dirty="0"/>
              <a:t>Rent </a:t>
            </a:r>
            <a:r>
              <a:rPr lang="et-EE" sz="1600" i="1" dirty="0" err="1"/>
              <a:t>per</a:t>
            </a:r>
            <a:r>
              <a:rPr lang="et-EE" sz="1600" i="1" dirty="0"/>
              <a:t> </a:t>
            </a:r>
            <a:r>
              <a:rPr lang="et-EE" sz="1600" i="1" dirty="0" err="1"/>
              <a:t>month</a:t>
            </a:r>
            <a:r>
              <a:rPr lang="et-EE" sz="1600" i="1" dirty="0"/>
              <a:t> in City </a:t>
            </a:r>
            <a:r>
              <a:rPr lang="et-EE" sz="1600" i="1" dirty="0" err="1"/>
              <a:t>center</a:t>
            </a:r>
            <a:r>
              <a:rPr lang="et-EE" sz="1600" i="1" dirty="0"/>
              <a:t> 400 EUR (490 USD)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i="1" dirty="0" err="1"/>
              <a:t>Utilities</a:t>
            </a:r>
            <a:r>
              <a:rPr lang="et-EE" sz="1600" i="1" dirty="0"/>
              <a:t> 170 EUR (210 USD)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i="1" dirty="0" err="1"/>
              <a:t>Meal</a:t>
            </a:r>
            <a:r>
              <a:rPr lang="et-EE" sz="1600" i="1" dirty="0"/>
              <a:t> at a </a:t>
            </a:r>
            <a:r>
              <a:rPr lang="et-EE" sz="1600" i="1" dirty="0" err="1"/>
              <a:t>mid</a:t>
            </a:r>
            <a:r>
              <a:rPr lang="et-EE" sz="1600" i="1" dirty="0"/>
              <a:t>-range </a:t>
            </a:r>
            <a:r>
              <a:rPr lang="et-EE" sz="1600" i="1" dirty="0" err="1"/>
              <a:t>restaurant</a:t>
            </a:r>
            <a:r>
              <a:rPr lang="et-EE" sz="1600" i="1" dirty="0"/>
              <a:t> for </a:t>
            </a:r>
            <a:r>
              <a:rPr lang="et-EE" sz="1600" i="1" dirty="0" err="1"/>
              <a:t>two</a:t>
            </a:r>
            <a:r>
              <a:rPr lang="et-EE" sz="1600" i="1" dirty="0"/>
              <a:t> </a:t>
            </a:r>
            <a:r>
              <a:rPr lang="et-EE" sz="1600" i="1" dirty="0" err="1"/>
              <a:t>people</a:t>
            </a:r>
            <a:r>
              <a:rPr lang="et-EE" sz="1600" i="1" dirty="0"/>
              <a:t> 35 EUR (43 USD)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80783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7C83-3F82-46C6-8A23-8D4A3D1B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</a:t>
            </a:r>
            <a:r>
              <a:rPr lang="et-EE" dirty="0" err="1"/>
              <a:t>Health</a:t>
            </a:r>
            <a:r>
              <a:rPr lang="et-EE" dirty="0"/>
              <a:t> in Estonia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2E1D-A809-48D9-9D4A-0BD9B27B4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Each person in Estonia that has visited a doctor has an online e-Health record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A</a:t>
            </a:r>
            <a:r>
              <a:rPr lang="en-GB" dirty="0" err="1"/>
              <a:t>llows</a:t>
            </a:r>
            <a:r>
              <a:rPr lang="en-GB" dirty="0"/>
              <a:t> </a:t>
            </a:r>
            <a:r>
              <a:rPr lang="et-EE" dirty="0" err="1"/>
              <a:t>doctors</a:t>
            </a:r>
            <a:r>
              <a:rPr lang="et-EE" dirty="0"/>
              <a:t> </a:t>
            </a:r>
            <a:r>
              <a:rPr lang="en-GB" dirty="0"/>
              <a:t>to access a patient’s records easily from a single electronic file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D</a:t>
            </a:r>
            <a:r>
              <a:rPr lang="en-GB" dirty="0" err="1"/>
              <a:t>octors</a:t>
            </a:r>
            <a:r>
              <a:rPr lang="en-GB" dirty="0"/>
              <a:t> can read test results as they are entered, including image files such as X-rays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t-EE" dirty="0"/>
          </a:p>
          <a:p>
            <a:r>
              <a:rPr lang="en-GB" dirty="0"/>
              <a:t>The system also compiles data for national statistics, so the ministry can measure health trends, track epidemics, and make sure that its health resources are being spent wisely.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1093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5D27-BE1B-4A0E-9A01-602A20C3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does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work</a:t>
            </a:r>
            <a:r>
              <a:rPr lang="et-EE" dirty="0"/>
              <a:t> in </a:t>
            </a:r>
            <a:r>
              <a:rPr lang="et-EE" dirty="0" err="1"/>
              <a:t>everyday</a:t>
            </a:r>
            <a:r>
              <a:rPr lang="et-EE" dirty="0"/>
              <a:t> </a:t>
            </a:r>
            <a:r>
              <a:rPr lang="et-EE" dirty="0" err="1"/>
              <a:t>practice</a:t>
            </a:r>
            <a:r>
              <a:rPr lang="et-EE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8C97-AD7D-495C-AF6E-17006AEDA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err="1"/>
              <a:t>The</a:t>
            </a:r>
            <a:r>
              <a:rPr lang="et-EE" dirty="0"/>
              <a:t> </a:t>
            </a:r>
            <a:r>
              <a:rPr lang="en-GB" dirty="0"/>
              <a:t>Information Centre for Health and Wellbeing is responsible for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central</a:t>
            </a:r>
            <a:r>
              <a:rPr lang="et-EE" dirty="0"/>
              <a:t> 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t-EE" dirty="0"/>
          </a:p>
          <a:p>
            <a:r>
              <a:rPr lang="en-GB" dirty="0"/>
              <a:t>All doctors and nurses practising in Estonia have the legal obligation to enter treatment related information in the health information system. 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E</a:t>
            </a:r>
            <a:r>
              <a:rPr lang="en-GB" dirty="0" err="1"/>
              <a:t>ach</a:t>
            </a:r>
            <a:r>
              <a:rPr lang="en-GB" dirty="0"/>
              <a:t> doctor in Estonia uses their own information system</a:t>
            </a:r>
            <a:r>
              <a:rPr lang="et-EE" dirty="0"/>
              <a:t>. </a:t>
            </a:r>
            <a:r>
              <a:rPr lang="en-GB" dirty="0"/>
              <a:t>Medical practices that don’t have their own information system can use the doctors’ portal developed by the state</a:t>
            </a:r>
            <a:r>
              <a:rPr lang="et-EE" dirty="0"/>
              <a:t> (</a:t>
            </a:r>
            <a:r>
              <a:rPr lang="et-EE" dirty="0" err="1"/>
              <a:t>free</a:t>
            </a:r>
            <a:r>
              <a:rPr lang="et-EE" dirty="0"/>
              <a:t>).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H</a:t>
            </a:r>
            <a:r>
              <a:rPr lang="en-GB" dirty="0" err="1"/>
              <a:t>ealth</a:t>
            </a:r>
            <a:r>
              <a:rPr lang="en-GB" dirty="0"/>
              <a:t> records are open by default, which means that healthcare professionals can ask for data unless the patient has</a:t>
            </a:r>
            <a:r>
              <a:rPr lang="et-EE" dirty="0"/>
              <a:t> </a:t>
            </a:r>
            <a:r>
              <a:rPr lang="et-EE" dirty="0" err="1"/>
              <a:t>opted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.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People</a:t>
            </a:r>
            <a:r>
              <a:rPr lang="et-EE" dirty="0"/>
              <a:t> </a:t>
            </a:r>
            <a:r>
              <a:rPr lang="et-EE" dirty="0" err="1"/>
              <a:t>access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through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patient</a:t>
            </a:r>
            <a:r>
              <a:rPr lang="et-EE" dirty="0"/>
              <a:t> </a:t>
            </a:r>
            <a:r>
              <a:rPr lang="et-EE" dirty="0" err="1"/>
              <a:t>portal</a:t>
            </a:r>
            <a:r>
              <a:rPr lang="et-EE" dirty="0"/>
              <a:t>.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6093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FA39-6148-4F70-B87E-EAA3DBFB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OECD (201</a:t>
            </a:r>
            <a:r>
              <a:rPr lang="et-EE" dirty="0"/>
              <a:t>7</a:t>
            </a:r>
            <a:r>
              <a:rPr lang="en-US" dirty="0"/>
              <a:t>)</a:t>
            </a:r>
            <a:r>
              <a:rPr lang="et-EE" dirty="0"/>
              <a:t> </a:t>
            </a:r>
            <a:r>
              <a:rPr lang="en-US" dirty="0"/>
              <a:t>Health spending</a:t>
            </a:r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9B6C3-6C26-4F49-8A8D-8B88D37AC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204" y="1055716"/>
            <a:ext cx="7805591" cy="413877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04F242-1BF2-4068-9193-95A5F3F5184C}"/>
              </a:ext>
            </a:extLst>
          </p:cNvPr>
          <p:cNvSpPr/>
          <p:nvPr/>
        </p:nvSpPr>
        <p:spPr>
          <a:xfrm>
            <a:off x="2062313" y="2567031"/>
            <a:ext cx="399909" cy="20922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036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>
                <a:effectLst/>
                <a:cs typeface="Times New Roman" pitchFamily="18" charset="0"/>
              </a:rPr>
              <a:t>Number of insured persons</a:t>
            </a:r>
            <a:endParaRPr lang="et-EE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16928250"/>
              </p:ext>
            </p:extLst>
          </p:nvPr>
        </p:nvGraphicFramePr>
        <p:xfrm>
          <a:off x="1104180" y="1408911"/>
          <a:ext cx="6633713" cy="402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8A4AAE-3F98-4FA9-B262-C19858EC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277" y="2672105"/>
            <a:ext cx="2679705" cy="3707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t-EE" sz="1900" i="1" dirty="0">
                <a:solidFill>
                  <a:srgbClr val="002060"/>
                </a:solidFill>
                <a:cs typeface="Times New Roman" pitchFamily="18" charset="0"/>
              </a:rPr>
              <a:t>618 289</a:t>
            </a:r>
            <a:endParaRPr lang="et-EE" i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098BA9-A12C-475A-B720-E0D6D54E9179}"/>
              </a:ext>
            </a:extLst>
          </p:cNvPr>
          <p:cNvSpPr txBox="1">
            <a:spLocks/>
          </p:cNvSpPr>
          <p:nvPr/>
        </p:nvSpPr>
        <p:spPr>
          <a:xfrm>
            <a:off x="7170278" y="3595694"/>
            <a:ext cx="2679705" cy="370789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>
            <a:lvl1pPr marL="285750" indent="-285750" algn="l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18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1pPr>
            <a:lvl2pPr marL="38575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SzPct val="80000"/>
              <a:buFont typeface="Wingdings" charset="2"/>
              <a:buChar char="§"/>
              <a:defRPr sz="1600" kern="120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2pPr>
            <a:lvl3pPr marL="642922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SzPct val="80000"/>
              <a:buFont typeface="ArialUnicodeMS" charset="0"/>
              <a:buChar char="▸"/>
              <a:defRPr sz="14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3pPr>
            <a:lvl4pPr marL="90009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BeeZee-Regular" charset="0"/>
              <a:buChar char="-"/>
              <a:defRPr sz="12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t-EE" sz="1900" i="1" dirty="0">
                <a:solidFill>
                  <a:srgbClr val="002060"/>
                </a:solidFill>
                <a:cs typeface="Times New Roman" pitchFamily="18" charset="0"/>
              </a:rPr>
              <a:t>578 221</a:t>
            </a:r>
            <a:endParaRPr lang="et-EE" i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194049-2E32-46E6-A7AE-597BC5679637}"/>
              </a:ext>
            </a:extLst>
          </p:cNvPr>
          <p:cNvSpPr txBox="1">
            <a:spLocks/>
          </p:cNvSpPr>
          <p:nvPr/>
        </p:nvSpPr>
        <p:spPr>
          <a:xfrm>
            <a:off x="7296113" y="4223815"/>
            <a:ext cx="2679705" cy="370789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>
            <a:lvl1pPr marL="285750" indent="-285750" algn="l" defTabSz="514337" rtl="0" eaLnBrk="1" latinLnBrk="0" hangingPunct="1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18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1pPr>
            <a:lvl2pPr marL="38575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SzPct val="80000"/>
              <a:buFont typeface="Wingdings" charset="2"/>
              <a:buChar char="§"/>
              <a:defRPr sz="1600" kern="120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2pPr>
            <a:lvl3pPr marL="642922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SzPct val="80000"/>
              <a:buFont typeface="ArialUnicodeMS" charset="0"/>
              <a:buChar char="▸"/>
              <a:defRPr sz="14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3pPr>
            <a:lvl4pPr marL="90009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BeeZee-Regular" charset="0"/>
              <a:buChar char="-"/>
              <a:defRPr sz="12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100" kern="1200" baseline="0">
                <a:solidFill>
                  <a:srgbClr val="00589D"/>
                </a:solidFill>
                <a:latin typeface="+mn-lt"/>
                <a:ea typeface="+mn-ea"/>
                <a:cs typeface="+mn-cs"/>
              </a:defRPr>
            </a:lvl5pPr>
            <a:lvl6pPr marL="1414428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34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t-EE" sz="1900" i="1" dirty="0">
                <a:solidFill>
                  <a:srgbClr val="002060"/>
                </a:solidFill>
                <a:cs typeface="Times New Roman" pitchFamily="18" charset="0"/>
              </a:rPr>
              <a:t>44 417</a:t>
            </a:r>
            <a:endParaRPr lang="et-EE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6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42" y="197948"/>
            <a:ext cx="7886700" cy="1104636"/>
          </a:xfrm>
        </p:spPr>
        <p:txBody>
          <a:bodyPr/>
          <a:lstStyle/>
          <a:p>
            <a:r>
              <a:rPr lang="et-EE" dirty="0" err="1"/>
              <a:t>History</a:t>
            </a:r>
            <a:r>
              <a:rPr lang="et-EE" dirty="0"/>
              <a:t> of </a:t>
            </a:r>
            <a:r>
              <a:rPr lang="et-EE" dirty="0" err="1"/>
              <a:t>health</a:t>
            </a:r>
            <a:r>
              <a:rPr lang="et-EE" dirty="0"/>
              <a:t> </a:t>
            </a:r>
            <a:r>
              <a:rPr lang="et-EE" dirty="0" err="1"/>
              <a:t>insurance</a:t>
            </a:r>
            <a:r>
              <a:rPr lang="et-EE" dirty="0"/>
              <a:t> in Estonia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42" y="1302584"/>
            <a:ext cx="7886700" cy="3626115"/>
          </a:xfrm>
        </p:spPr>
        <p:txBody>
          <a:bodyPr>
            <a:normAutofit fontScale="85000" lnSpcReduction="20000"/>
          </a:bodyPr>
          <a:lstStyle/>
          <a:p>
            <a:r>
              <a:rPr lang="et-EE" sz="2400" b="1" dirty="0" err="1"/>
              <a:t>Until</a:t>
            </a:r>
            <a:r>
              <a:rPr lang="et-EE" sz="2400" b="1" dirty="0"/>
              <a:t> 1991: </a:t>
            </a:r>
            <a:r>
              <a:rPr lang="et-EE" sz="2400" b="1" dirty="0" err="1"/>
              <a:t>soviet</a:t>
            </a:r>
            <a:r>
              <a:rPr lang="et-EE" sz="2400" b="1" dirty="0"/>
              <a:t> Healthcare </a:t>
            </a:r>
            <a:r>
              <a:rPr lang="et-EE" sz="2400" b="1" dirty="0" err="1"/>
              <a:t>system</a:t>
            </a:r>
            <a:r>
              <a:rPr lang="et-EE" sz="2400" b="1" dirty="0"/>
              <a:t> </a:t>
            </a:r>
          </a:p>
          <a:p>
            <a:pPr lvl="1"/>
            <a:r>
              <a:rPr lang="et-EE" sz="1900" dirty="0" err="1"/>
              <a:t>Financed</a:t>
            </a:r>
            <a:r>
              <a:rPr lang="et-EE" sz="1900" dirty="0"/>
              <a:t> </a:t>
            </a:r>
            <a:r>
              <a:rPr lang="et-EE" sz="1900" dirty="0" err="1"/>
              <a:t>from</a:t>
            </a:r>
            <a:r>
              <a:rPr lang="et-EE" sz="1900" dirty="0"/>
              <a:t> </a:t>
            </a:r>
            <a:r>
              <a:rPr lang="et-EE" sz="1900" dirty="0" err="1"/>
              <a:t>the</a:t>
            </a:r>
            <a:r>
              <a:rPr lang="et-EE" sz="1900" dirty="0"/>
              <a:t> </a:t>
            </a:r>
            <a:r>
              <a:rPr lang="et-EE" sz="1900" dirty="0" err="1"/>
              <a:t>state</a:t>
            </a:r>
            <a:r>
              <a:rPr lang="et-EE" sz="1900" dirty="0"/>
              <a:t> </a:t>
            </a:r>
            <a:r>
              <a:rPr lang="et-EE" sz="1900" dirty="0" err="1"/>
              <a:t>budget</a:t>
            </a:r>
            <a:r>
              <a:rPr lang="et-EE" sz="1900" dirty="0"/>
              <a:t>, </a:t>
            </a:r>
            <a:r>
              <a:rPr lang="et-EE" sz="1900" dirty="0" err="1"/>
              <a:t>centralized</a:t>
            </a:r>
            <a:r>
              <a:rPr lang="et-EE" sz="1900" dirty="0"/>
              <a:t> </a:t>
            </a:r>
            <a:r>
              <a:rPr lang="et-EE" sz="1900" dirty="0" err="1"/>
              <a:t>state</a:t>
            </a:r>
            <a:r>
              <a:rPr lang="et-EE" sz="1900" dirty="0"/>
              <a:t> </a:t>
            </a:r>
            <a:r>
              <a:rPr lang="et-EE" sz="1900" dirty="0" err="1"/>
              <a:t>governance</a:t>
            </a:r>
            <a:endParaRPr lang="et-EE" sz="1900" dirty="0"/>
          </a:p>
          <a:p>
            <a:pPr lvl="1"/>
            <a:r>
              <a:rPr lang="et-EE" sz="1900" dirty="0" err="1">
                <a:solidFill>
                  <a:schemeClr val="bg1"/>
                </a:solidFill>
              </a:rPr>
              <a:t>Exceptionally</a:t>
            </a:r>
            <a:r>
              <a:rPr lang="et-EE" sz="1900" dirty="0">
                <a:solidFill>
                  <a:schemeClr val="bg1"/>
                </a:solidFill>
              </a:rPr>
              <a:t> </a:t>
            </a:r>
            <a:r>
              <a:rPr lang="et-EE" sz="1900" dirty="0" err="1">
                <a:solidFill>
                  <a:schemeClr val="bg1"/>
                </a:solidFill>
              </a:rPr>
              <a:t>big</a:t>
            </a:r>
            <a:r>
              <a:rPr lang="et-EE" sz="1900" dirty="0">
                <a:solidFill>
                  <a:schemeClr val="bg1"/>
                </a:solidFill>
              </a:rPr>
              <a:t> number of </a:t>
            </a:r>
            <a:r>
              <a:rPr lang="et-EE" sz="1900" dirty="0" err="1">
                <a:solidFill>
                  <a:schemeClr val="bg1"/>
                </a:solidFill>
              </a:rPr>
              <a:t>hospitals</a:t>
            </a:r>
            <a:endParaRPr lang="et-EE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t-EE" b="1" dirty="0"/>
          </a:p>
          <a:p>
            <a:r>
              <a:rPr lang="et-EE" sz="2400" b="1" dirty="0" err="1"/>
              <a:t>Important</a:t>
            </a:r>
            <a:r>
              <a:rPr lang="et-EE" sz="2400" b="1" dirty="0"/>
              <a:t> </a:t>
            </a:r>
            <a:r>
              <a:rPr lang="et-EE" sz="2400" b="1" dirty="0" err="1"/>
              <a:t>changes</a:t>
            </a:r>
            <a:r>
              <a:rPr lang="et-EE" sz="2400" b="1" dirty="0"/>
              <a:t> </a:t>
            </a:r>
            <a:r>
              <a:rPr lang="en-US" sz="2400" b="1" dirty="0"/>
              <a:t>since 1991:</a:t>
            </a:r>
            <a:endParaRPr lang="et-EE" sz="2400" b="1" dirty="0"/>
          </a:p>
          <a:p>
            <a:pPr lvl="1"/>
            <a:r>
              <a:rPr lang="et-EE" sz="1900" b="1" dirty="0"/>
              <a:t>1991</a:t>
            </a:r>
            <a:r>
              <a:rPr lang="et-EE" sz="1900" dirty="0"/>
              <a:t> </a:t>
            </a:r>
            <a:r>
              <a:rPr lang="et-EE" sz="1900" dirty="0" err="1"/>
              <a:t>health</a:t>
            </a:r>
            <a:r>
              <a:rPr lang="et-EE" sz="1900" dirty="0"/>
              <a:t> </a:t>
            </a:r>
            <a:r>
              <a:rPr lang="et-EE" sz="1900" dirty="0" err="1"/>
              <a:t>insurance</a:t>
            </a:r>
            <a:r>
              <a:rPr lang="et-EE" sz="1900" dirty="0"/>
              <a:t> </a:t>
            </a:r>
            <a:r>
              <a:rPr lang="et-EE" sz="1900" dirty="0" err="1"/>
              <a:t>law</a:t>
            </a:r>
            <a:r>
              <a:rPr lang="et-EE" sz="1900" dirty="0"/>
              <a:t>: </a:t>
            </a:r>
            <a:r>
              <a:rPr lang="et-EE" sz="1900" dirty="0" err="1"/>
              <a:t>early</a:t>
            </a:r>
            <a:r>
              <a:rPr lang="et-EE" sz="1900" dirty="0"/>
              <a:t> </a:t>
            </a:r>
            <a:r>
              <a:rPr lang="et-EE" sz="1900" dirty="0" err="1"/>
              <a:t>developments</a:t>
            </a:r>
            <a:r>
              <a:rPr lang="et-EE" sz="1900" dirty="0"/>
              <a:t> </a:t>
            </a:r>
            <a:r>
              <a:rPr lang="et-EE" sz="1900" dirty="0" err="1"/>
              <a:t>for</a:t>
            </a:r>
            <a:r>
              <a:rPr lang="et-EE" sz="1900" dirty="0"/>
              <a:t> a </a:t>
            </a:r>
            <a:r>
              <a:rPr lang="et-EE" sz="1900" dirty="0" err="1"/>
              <a:t>solidary</a:t>
            </a:r>
            <a:r>
              <a:rPr lang="et-EE" sz="1900" dirty="0"/>
              <a:t> </a:t>
            </a:r>
            <a:r>
              <a:rPr lang="et-EE" sz="1900" dirty="0" err="1"/>
              <a:t>health</a:t>
            </a:r>
            <a:r>
              <a:rPr lang="et-EE" sz="1900" dirty="0"/>
              <a:t> </a:t>
            </a:r>
            <a:r>
              <a:rPr lang="et-EE" sz="1900" dirty="0" err="1"/>
              <a:t>insurance</a:t>
            </a:r>
            <a:endParaRPr lang="en-US" sz="1900" dirty="0"/>
          </a:p>
          <a:p>
            <a:pPr lvl="1"/>
            <a:r>
              <a:rPr lang="et-EE" sz="1900" b="1" dirty="0"/>
              <a:t>1992</a:t>
            </a:r>
            <a:r>
              <a:rPr lang="et-EE" sz="1900" dirty="0"/>
              <a:t> </a:t>
            </a:r>
            <a:r>
              <a:rPr lang="en-US" sz="1900" dirty="0"/>
              <a:t>Regional non-competing sickness funds (22 in total)</a:t>
            </a:r>
            <a:r>
              <a:rPr lang="et-EE" sz="1900" dirty="0"/>
              <a:t> </a:t>
            </a:r>
          </a:p>
          <a:p>
            <a:pPr lvl="1"/>
            <a:r>
              <a:rPr lang="et-EE" sz="1900" b="1" dirty="0"/>
              <a:t>1994 </a:t>
            </a:r>
            <a:r>
              <a:rPr lang="en-US" sz="1900" dirty="0"/>
              <a:t>Regional sickness funds coordinated by central sickness fund</a:t>
            </a:r>
            <a:endParaRPr lang="et-EE" sz="1900" dirty="0"/>
          </a:p>
          <a:p>
            <a:pPr lvl="1"/>
            <a:r>
              <a:rPr lang="et-EE" sz="1900" b="1" dirty="0" err="1"/>
              <a:t>Since</a:t>
            </a:r>
            <a:r>
              <a:rPr lang="et-EE" sz="1900" b="1" dirty="0"/>
              <a:t> 2001</a:t>
            </a:r>
            <a:r>
              <a:rPr lang="et-EE" sz="1900" dirty="0"/>
              <a:t> </a:t>
            </a:r>
            <a:r>
              <a:rPr lang="en-US" sz="1900" dirty="0"/>
              <a:t>One Estonian Health Insurance Fund (EHIF</a:t>
            </a:r>
            <a:r>
              <a:rPr lang="et-EE" sz="1900" dirty="0"/>
              <a:t>), </a:t>
            </a:r>
            <a:r>
              <a:rPr lang="en-US" sz="1900" dirty="0"/>
              <a:t>where number of regional departments </a:t>
            </a:r>
            <a:r>
              <a:rPr lang="et-EE" sz="1900" dirty="0" err="1"/>
              <a:t>was</a:t>
            </a:r>
            <a:r>
              <a:rPr lang="et-EE" sz="1900" dirty="0"/>
              <a:t> </a:t>
            </a:r>
            <a:r>
              <a:rPr lang="en-US" sz="1900" dirty="0"/>
              <a:t>reduced to 4</a:t>
            </a:r>
            <a:endParaRPr lang="et-EE" sz="1900" dirty="0"/>
          </a:p>
          <a:p>
            <a:pPr lvl="1"/>
            <a:endParaRPr lang="et-EE" dirty="0"/>
          </a:p>
          <a:p>
            <a:r>
              <a:rPr lang="et-EE" sz="2200" b="1" dirty="0" err="1"/>
              <a:t>Today</a:t>
            </a:r>
            <a:r>
              <a:rPr lang="et-EE" sz="2200" b="1" dirty="0"/>
              <a:t>:</a:t>
            </a:r>
          </a:p>
          <a:p>
            <a:pPr lvl="1"/>
            <a:r>
              <a:rPr lang="et-EE" sz="1900" dirty="0" err="1"/>
              <a:t>One</a:t>
            </a:r>
            <a:r>
              <a:rPr lang="et-EE" sz="1900" dirty="0"/>
              <a:t> </a:t>
            </a:r>
            <a:r>
              <a:rPr lang="et-EE" sz="1900" dirty="0" err="1"/>
              <a:t>single</a:t>
            </a:r>
            <a:r>
              <a:rPr lang="et-EE" sz="1900" dirty="0"/>
              <a:t> </a:t>
            </a:r>
            <a:r>
              <a:rPr lang="et-EE" sz="1900" dirty="0" err="1"/>
              <a:t>health</a:t>
            </a:r>
            <a:r>
              <a:rPr lang="et-EE" sz="1900" dirty="0"/>
              <a:t> </a:t>
            </a:r>
            <a:r>
              <a:rPr lang="et-EE" sz="1900" dirty="0" err="1"/>
              <a:t>insurance</a:t>
            </a:r>
            <a:r>
              <a:rPr lang="et-EE" sz="1900" dirty="0"/>
              <a:t> </a:t>
            </a:r>
            <a:r>
              <a:rPr lang="et-EE" sz="1900" dirty="0" err="1"/>
              <a:t>fund</a:t>
            </a:r>
            <a:r>
              <a:rPr lang="et-EE" sz="1900" dirty="0"/>
              <a:t> - </a:t>
            </a:r>
            <a:r>
              <a:rPr lang="et-EE" sz="1900" b="1" dirty="0"/>
              <a:t>EHIF</a:t>
            </a:r>
          </a:p>
          <a:p>
            <a:pPr lvl="1"/>
            <a:r>
              <a:rPr lang="et-EE" sz="1900" dirty="0" err="1">
                <a:solidFill>
                  <a:schemeClr val="tx1"/>
                </a:solidFill>
              </a:rPr>
              <a:t>Hospital</a:t>
            </a:r>
            <a:r>
              <a:rPr lang="et-EE" sz="1900" dirty="0">
                <a:solidFill>
                  <a:schemeClr val="tx1"/>
                </a:solidFill>
              </a:rPr>
              <a:t> Network: 20 </a:t>
            </a:r>
            <a:r>
              <a:rPr lang="et-EE" sz="1900" dirty="0" err="1">
                <a:solidFill>
                  <a:schemeClr val="tx1"/>
                </a:solidFill>
              </a:rPr>
              <a:t>facilities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across</a:t>
            </a:r>
            <a:r>
              <a:rPr lang="et-EE" sz="1900" dirty="0">
                <a:solidFill>
                  <a:schemeClr val="tx1"/>
                </a:solidFill>
              </a:rPr>
              <a:t> Estonia, </a:t>
            </a:r>
            <a:r>
              <a:rPr lang="et-EE" sz="1900" dirty="0" err="1">
                <a:solidFill>
                  <a:schemeClr val="tx1"/>
                </a:solidFill>
              </a:rPr>
              <a:t>plus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selected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partners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outside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the</a:t>
            </a:r>
            <a:r>
              <a:rPr lang="et-EE" sz="1900" dirty="0">
                <a:solidFill>
                  <a:schemeClr val="tx1"/>
                </a:solidFill>
              </a:rPr>
              <a:t> Network (</a:t>
            </a:r>
            <a:r>
              <a:rPr lang="et-EE" sz="1900" dirty="0" err="1">
                <a:solidFill>
                  <a:schemeClr val="tx1"/>
                </a:solidFill>
              </a:rPr>
              <a:t>approx</a:t>
            </a:r>
            <a:r>
              <a:rPr lang="et-EE" sz="1900" dirty="0">
                <a:solidFill>
                  <a:schemeClr val="tx1"/>
                </a:solidFill>
              </a:rPr>
              <a:t>. 30 </a:t>
            </a:r>
            <a:r>
              <a:rPr lang="et-EE" sz="1900" dirty="0" err="1">
                <a:solidFill>
                  <a:schemeClr val="tx1"/>
                </a:solidFill>
              </a:rPr>
              <a:t>hospitals</a:t>
            </a:r>
            <a:r>
              <a:rPr lang="et-EE" sz="1900" dirty="0">
                <a:solidFill>
                  <a:schemeClr val="tx1"/>
                </a:solidFill>
              </a:rPr>
              <a:t> in </a:t>
            </a:r>
            <a:r>
              <a:rPr lang="et-EE" sz="1900" dirty="0" err="1">
                <a:solidFill>
                  <a:schemeClr val="tx1"/>
                </a:solidFill>
              </a:rPr>
              <a:t>total</a:t>
            </a:r>
            <a:r>
              <a:rPr lang="et-EE" sz="19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t-EE" sz="1900" dirty="0" err="1">
                <a:solidFill>
                  <a:schemeClr val="tx1"/>
                </a:solidFill>
              </a:rPr>
              <a:t>Over</a:t>
            </a:r>
            <a:r>
              <a:rPr lang="et-EE" sz="1900" dirty="0">
                <a:solidFill>
                  <a:schemeClr val="tx1"/>
                </a:solidFill>
              </a:rPr>
              <a:t> 800 </a:t>
            </a:r>
            <a:r>
              <a:rPr lang="et-EE" sz="1900" dirty="0" err="1">
                <a:solidFill>
                  <a:schemeClr val="tx1"/>
                </a:solidFill>
              </a:rPr>
              <a:t>primary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care</a:t>
            </a:r>
            <a:r>
              <a:rPr lang="et-EE" sz="1900" dirty="0">
                <a:solidFill>
                  <a:schemeClr val="tx1"/>
                </a:solidFill>
              </a:rPr>
              <a:t> </a:t>
            </a:r>
            <a:r>
              <a:rPr lang="et-EE" sz="1900" dirty="0" err="1">
                <a:solidFill>
                  <a:schemeClr val="tx1"/>
                </a:solidFill>
              </a:rPr>
              <a:t>pracitioners</a:t>
            </a:r>
            <a:endParaRPr lang="et-EE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3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>
                <a:cs typeface="Times New Roman" pitchFamily="18" charset="0"/>
              </a:rPr>
              <a:t>E</a:t>
            </a:r>
            <a:r>
              <a:rPr lang="en-GB" dirty="0" err="1">
                <a:effectLst/>
                <a:cs typeface="Times New Roman" pitchFamily="18" charset="0"/>
              </a:rPr>
              <a:t>stonian</a:t>
            </a:r>
            <a:r>
              <a:rPr lang="en-GB" dirty="0">
                <a:effectLst/>
                <a:cs typeface="Times New Roman" pitchFamily="18" charset="0"/>
              </a:rPr>
              <a:t> Health Insurance Fund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1942" y="1521354"/>
            <a:ext cx="8247614" cy="3626115"/>
          </a:xfrm>
        </p:spPr>
        <p:txBody>
          <a:bodyPr/>
          <a:lstStyle/>
          <a:p>
            <a:pPr marL="380985" indent="-38098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EHIF is legal person in public law</a:t>
            </a:r>
            <a:endParaRPr lang="et-EE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One central Estonian Health Insurance Fund (EHIF) with 4 regional departments </a:t>
            </a:r>
            <a:endParaRPr lang="et-EE" sz="2400" dirty="0">
              <a:solidFill>
                <a:schemeClr val="bg1"/>
              </a:solidFill>
              <a:cs typeface="Times New Roman" pitchFamily="18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Supervisory Board –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starting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from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September 2018 </a:t>
            </a: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represented by state, employers and employees proportionally 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2 (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before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5:5:5)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Management board – 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starting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from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August 2018 4</a:t>
            </a:r>
            <a:r>
              <a:rPr lang="en-GB" sz="2400" dirty="0">
                <a:solidFill>
                  <a:schemeClr val="bg1"/>
                </a:solidFill>
                <a:cs typeface="Times New Roman" pitchFamily="18" charset="0"/>
              </a:rPr>
              <a:t> members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before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3)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204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employees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as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of end of </a:t>
            </a:r>
            <a:r>
              <a:rPr lang="et-EE" sz="2400" dirty="0" err="1">
                <a:solidFill>
                  <a:schemeClr val="bg1"/>
                </a:solidFill>
                <a:cs typeface="Times New Roman" pitchFamily="18" charset="0"/>
              </a:rPr>
              <a:t>June</a:t>
            </a:r>
            <a:r>
              <a:rPr lang="et-EE" sz="2400" dirty="0">
                <a:solidFill>
                  <a:schemeClr val="bg1"/>
                </a:solidFill>
                <a:cs typeface="Times New Roman" pitchFamily="18" charset="0"/>
              </a:rPr>
              <a:t> 2018</a:t>
            </a:r>
          </a:p>
          <a:p>
            <a:endParaRPr lang="et-EE" sz="216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9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Five</a:t>
            </a:r>
            <a:r>
              <a:rPr lang="et-EE" dirty="0"/>
              <a:t> </a:t>
            </a:r>
            <a:r>
              <a:rPr lang="et-EE" dirty="0" err="1"/>
              <a:t>goals</a:t>
            </a:r>
            <a:r>
              <a:rPr lang="et-EE" dirty="0"/>
              <a:t> of EHIF </a:t>
            </a:r>
            <a:r>
              <a:rPr lang="et-EE" dirty="0" err="1"/>
              <a:t>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et-EE" sz="2400" dirty="0"/>
              <a:t>Ensure equal </a:t>
            </a:r>
            <a:r>
              <a:rPr lang="et-EE" sz="2400" b="1" dirty="0"/>
              <a:t>access</a:t>
            </a:r>
            <a:r>
              <a:rPr lang="et-EE" sz="2400" dirty="0"/>
              <a:t> to health services, pharmaceuticals and financial benefits;</a:t>
            </a:r>
          </a:p>
          <a:p>
            <a:pPr marL="380985" indent="-380985">
              <a:buFont typeface="+mj-lt"/>
              <a:buAutoNum type="arabicPeriod"/>
            </a:pPr>
            <a:r>
              <a:rPr lang="et-EE" sz="2400" dirty="0" err="1"/>
              <a:t>Develop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b="1" dirty="0" err="1"/>
              <a:t>quality</a:t>
            </a:r>
            <a:r>
              <a:rPr lang="et-EE" sz="2400" dirty="0"/>
              <a:t> of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health</a:t>
            </a:r>
            <a:r>
              <a:rPr lang="et-EE" sz="2400" dirty="0"/>
              <a:t> </a:t>
            </a:r>
            <a:r>
              <a:rPr lang="et-EE" sz="2400" dirty="0" err="1"/>
              <a:t>care</a:t>
            </a:r>
            <a:r>
              <a:rPr lang="et-EE" sz="2400" dirty="0"/>
              <a:t> </a:t>
            </a:r>
            <a:r>
              <a:rPr lang="et-EE" sz="2400" dirty="0" err="1"/>
              <a:t>system</a:t>
            </a:r>
            <a:endParaRPr lang="et-EE" sz="2400" dirty="0"/>
          </a:p>
          <a:p>
            <a:pPr marL="380985" indent="-380985">
              <a:buFont typeface="+mj-lt"/>
              <a:buAutoNum type="arabicPeriod"/>
            </a:pPr>
            <a:r>
              <a:rPr lang="et-EE" sz="2400" dirty="0" err="1"/>
              <a:t>Shape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awareness</a:t>
            </a:r>
            <a:r>
              <a:rPr lang="et-EE" sz="2400" dirty="0"/>
              <a:t> and </a:t>
            </a:r>
            <a:r>
              <a:rPr lang="et-EE" sz="2400" b="1" dirty="0" err="1"/>
              <a:t>healthy</a:t>
            </a:r>
            <a:r>
              <a:rPr lang="et-EE" sz="2400" b="1" dirty="0"/>
              <a:t> </a:t>
            </a:r>
            <a:r>
              <a:rPr lang="et-EE" sz="2400" b="1" dirty="0" err="1"/>
              <a:t>behaviour</a:t>
            </a:r>
            <a:r>
              <a:rPr lang="et-EE" sz="2400" b="1" dirty="0"/>
              <a:t> </a:t>
            </a:r>
            <a:r>
              <a:rPr lang="et-EE" sz="2400" dirty="0"/>
              <a:t>of </a:t>
            </a:r>
            <a:r>
              <a:rPr lang="et-EE" sz="2400" dirty="0" err="1"/>
              <a:t>people</a:t>
            </a:r>
            <a:endParaRPr lang="et-EE" sz="2400" dirty="0"/>
          </a:p>
          <a:p>
            <a:pPr marL="380985" indent="-380985">
              <a:buFont typeface="+mj-lt"/>
              <a:buAutoNum type="arabicPeriod"/>
            </a:pPr>
            <a:r>
              <a:rPr lang="et-EE" sz="2400" dirty="0" err="1"/>
              <a:t>Ensure</a:t>
            </a:r>
            <a:r>
              <a:rPr lang="et-EE" sz="2400" dirty="0"/>
              <a:t> </a:t>
            </a:r>
            <a:r>
              <a:rPr lang="et-EE" sz="2400" b="1" dirty="0" err="1"/>
              <a:t>efficient</a:t>
            </a:r>
            <a:r>
              <a:rPr lang="et-EE" sz="2400" dirty="0"/>
              <a:t> </a:t>
            </a:r>
            <a:r>
              <a:rPr lang="et-EE" sz="2400" dirty="0" err="1"/>
              <a:t>use</a:t>
            </a:r>
            <a:r>
              <a:rPr lang="et-EE" sz="2400" dirty="0"/>
              <a:t> of </a:t>
            </a:r>
            <a:r>
              <a:rPr lang="et-EE" sz="2400" dirty="0" err="1"/>
              <a:t>health</a:t>
            </a:r>
            <a:r>
              <a:rPr lang="et-EE" sz="2400" dirty="0"/>
              <a:t> </a:t>
            </a:r>
            <a:r>
              <a:rPr lang="et-EE" sz="2400" dirty="0" err="1"/>
              <a:t>insurance</a:t>
            </a:r>
            <a:r>
              <a:rPr lang="et-EE" sz="2400" dirty="0"/>
              <a:t> </a:t>
            </a:r>
            <a:r>
              <a:rPr lang="et-EE" sz="2400" dirty="0" err="1"/>
              <a:t>resources</a:t>
            </a:r>
            <a:r>
              <a:rPr lang="et-EE" sz="2400" dirty="0"/>
              <a:t> and </a:t>
            </a:r>
            <a:r>
              <a:rPr lang="et-EE" sz="2400" dirty="0" err="1"/>
              <a:t>sustainable</a:t>
            </a:r>
            <a:r>
              <a:rPr lang="et-EE" sz="2400" dirty="0"/>
              <a:t> </a:t>
            </a:r>
            <a:r>
              <a:rPr lang="et-EE" sz="2400" dirty="0" err="1"/>
              <a:t>development</a:t>
            </a:r>
            <a:r>
              <a:rPr lang="et-EE" sz="2400" dirty="0"/>
              <a:t> of </a:t>
            </a:r>
            <a:r>
              <a:rPr lang="et-EE" sz="2400" dirty="0" err="1"/>
              <a:t>health</a:t>
            </a:r>
            <a:r>
              <a:rPr lang="et-EE" sz="2400" dirty="0"/>
              <a:t> </a:t>
            </a:r>
            <a:r>
              <a:rPr lang="et-EE" sz="2400" dirty="0" err="1"/>
              <a:t>insurance</a:t>
            </a:r>
            <a:r>
              <a:rPr lang="et-EE" sz="2400" dirty="0"/>
              <a:t> </a:t>
            </a:r>
            <a:r>
              <a:rPr lang="et-EE" sz="2400" dirty="0" err="1"/>
              <a:t>system</a:t>
            </a:r>
            <a:endParaRPr lang="et-EE" sz="2400" dirty="0"/>
          </a:p>
          <a:p>
            <a:pPr marL="380985" indent="-380985">
              <a:buFont typeface="+mj-lt"/>
              <a:buAutoNum type="arabicPeriod"/>
            </a:pPr>
            <a:r>
              <a:rPr lang="et-EE" sz="2400" b="1" dirty="0" err="1"/>
              <a:t>Improve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operation</a:t>
            </a:r>
            <a:r>
              <a:rPr lang="et-EE" sz="2400" dirty="0"/>
              <a:t> of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organization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76973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/>
              <a:t>EHIF’s</a:t>
            </a:r>
            <a:r>
              <a:rPr lang="et-EE" dirty="0"/>
              <a:t> </a:t>
            </a:r>
            <a:r>
              <a:rPr lang="et-EE" dirty="0" err="1"/>
              <a:t>main</a:t>
            </a:r>
            <a:r>
              <a:rPr lang="et-EE" dirty="0"/>
              <a:t> </a:t>
            </a:r>
            <a:r>
              <a:rPr lang="et-EE" dirty="0" err="1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t-EE" sz="2400" dirty="0" err="1"/>
              <a:t>Strategic</a:t>
            </a:r>
            <a:r>
              <a:rPr lang="et-EE" sz="2400" dirty="0"/>
              <a:t> and </a:t>
            </a:r>
            <a:r>
              <a:rPr lang="et-EE" sz="2400" dirty="0" err="1"/>
              <a:t>long</a:t>
            </a:r>
            <a:r>
              <a:rPr lang="et-EE" sz="2400" dirty="0"/>
              <a:t> term </a:t>
            </a:r>
            <a:r>
              <a:rPr lang="et-EE" sz="2400" dirty="0" err="1"/>
              <a:t>planning</a:t>
            </a:r>
            <a:endParaRPr lang="et-EE" sz="240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t-EE" sz="2400" dirty="0"/>
              <a:t>Budgeting and managing of benefits in kind and </a:t>
            </a:r>
            <a:r>
              <a:rPr lang="et-EE" sz="2400" dirty="0" err="1"/>
              <a:t>cash</a:t>
            </a:r>
            <a:endParaRPr lang="et-EE" sz="240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t-EE" sz="2400" dirty="0" err="1"/>
              <a:t>Managing</a:t>
            </a:r>
            <a:r>
              <a:rPr lang="et-EE" sz="2400" dirty="0"/>
              <a:t> </a:t>
            </a:r>
            <a:r>
              <a:rPr lang="en-GB" sz="2400" dirty="0"/>
              <a:t>Health services benefit package = </a:t>
            </a:r>
            <a:r>
              <a:rPr lang="en-GB" sz="2400" b="1" dirty="0">
                <a:solidFill>
                  <a:srgbClr val="85BB3D"/>
                </a:solidFill>
              </a:rPr>
              <a:t>Health service list</a:t>
            </a:r>
            <a:r>
              <a:rPr lang="et-EE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t-EE" sz="2400" dirty="0"/>
              <a:t>(HSL)</a:t>
            </a:r>
          </a:p>
          <a:p>
            <a:pPr marL="642911" lvl="2" indent="-285739">
              <a:buFont typeface="Arial" panose="020B0604020202020204" pitchFamily="34" charset="0"/>
              <a:buChar char="•"/>
            </a:pPr>
            <a:r>
              <a:rPr lang="et-EE" sz="2000" dirty="0"/>
              <a:t>HSL </a:t>
            </a:r>
            <a:r>
              <a:rPr lang="en-GB" sz="2000" dirty="0"/>
              <a:t>includes services that are reimbursed </a:t>
            </a:r>
            <a:r>
              <a:rPr lang="et-EE" sz="2000" dirty="0" err="1"/>
              <a:t>to</a:t>
            </a:r>
            <a:r>
              <a:rPr lang="et-EE" sz="2000" dirty="0"/>
              <a:t> </a:t>
            </a:r>
            <a:r>
              <a:rPr lang="et-EE" sz="2000" dirty="0" err="1"/>
              <a:t>health</a:t>
            </a:r>
            <a:r>
              <a:rPr lang="et-EE" sz="2000" dirty="0"/>
              <a:t> </a:t>
            </a:r>
            <a:r>
              <a:rPr lang="et-EE" sz="2000" dirty="0" err="1"/>
              <a:t>service</a:t>
            </a:r>
            <a:r>
              <a:rPr lang="et-EE" sz="2000" dirty="0"/>
              <a:t> </a:t>
            </a:r>
            <a:r>
              <a:rPr lang="et-EE" sz="2000" dirty="0" err="1"/>
              <a:t>providers</a:t>
            </a:r>
            <a:r>
              <a:rPr lang="et-EE" sz="2000" dirty="0"/>
              <a:t> </a:t>
            </a:r>
            <a:r>
              <a:rPr lang="en-GB" sz="2000" dirty="0"/>
              <a:t>by EHIF</a:t>
            </a:r>
            <a:endParaRPr lang="et-EE" sz="200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t-EE" sz="2400" dirty="0" err="1"/>
              <a:t>Contracting</a:t>
            </a:r>
            <a:r>
              <a:rPr lang="et-EE" sz="2400" dirty="0"/>
              <a:t> </a:t>
            </a:r>
            <a:r>
              <a:rPr lang="et-EE" sz="2400" dirty="0" err="1"/>
              <a:t>with</a:t>
            </a:r>
            <a:r>
              <a:rPr lang="et-EE" sz="2400" dirty="0"/>
              <a:t> </a:t>
            </a:r>
            <a:r>
              <a:rPr lang="et-EE" sz="2400" dirty="0" err="1"/>
              <a:t>providers</a:t>
            </a:r>
            <a:r>
              <a:rPr lang="et-EE" sz="2400" dirty="0"/>
              <a:t> and </a:t>
            </a:r>
            <a:r>
              <a:rPr lang="et-EE" sz="2400" dirty="0" err="1"/>
              <a:t>monitoring</a:t>
            </a:r>
            <a:r>
              <a:rPr lang="et-EE" sz="2400" dirty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performance</a:t>
            </a:r>
            <a:r>
              <a:rPr lang="et-EE" sz="2400" dirty="0"/>
              <a:t> of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/>
              <a:t>providers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09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627" y="264769"/>
            <a:ext cx="3120347" cy="852538"/>
          </a:xfrm>
        </p:spPr>
        <p:txBody>
          <a:bodyPr>
            <a:normAutofit fontScale="90000"/>
          </a:bodyPr>
          <a:lstStyle/>
          <a:p>
            <a:br>
              <a:rPr lang="et-EE" sz="3000" dirty="0">
                <a:latin typeface="Times New Roman" pitchFamily="18" charset="0"/>
                <a:cs typeface="Times New Roman" pitchFamily="18" charset="0"/>
              </a:rPr>
            </a:br>
            <a:br>
              <a:rPr lang="et-EE" sz="3000" dirty="0">
                <a:latin typeface="Times New Roman" pitchFamily="18" charset="0"/>
                <a:cs typeface="Times New Roman" pitchFamily="18" charset="0"/>
              </a:rPr>
            </a:br>
            <a:br>
              <a:rPr lang="et-EE" sz="3000" dirty="0">
                <a:latin typeface="Times New Roman" pitchFamily="18" charset="0"/>
                <a:cs typeface="Times New Roman" pitchFamily="18" charset="0"/>
              </a:rPr>
            </a:br>
            <a:endParaRPr lang="et-EE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3647" y="1477348"/>
            <a:ext cx="7665286" cy="3557496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Long term forecast of health insurance expenses (up to 30 years)</a:t>
            </a:r>
          </a:p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4 year budget planning principles and financial prognosis</a:t>
            </a:r>
          </a:p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4 year forecast of health services</a:t>
            </a:r>
          </a:p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Detailed plan of next year demand of health services</a:t>
            </a:r>
          </a:p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Next year </a:t>
            </a:r>
            <a:r>
              <a:rPr lang="et-EE" sz="3400" dirty="0"/>
              <a:t>(</a:t>
            </a:r>
            <a:r>
              <a:rPr lang="et-EE" sz="3400" dirty="0" err="1"/>
              <a:t>annual</a:t>
            </a:r>
            <a:r>
              <a:rPr lang="et-EE" sz="3400" dirty="0"/>
              <a:t>) </a:t>
            </a:r>
            <a:r>
              <a:rPr lang="en-GB" sz="3400" dirty="0"/>
              <a:t>budget </a:t>
            </a:r>
          </a:p>
          <a:p>
            <a:pPr marL="285750" indent="-285750" algn="l">
              <a:lnSpc>
                <a:spcPct val="110000"/>
              </a:lnSpc>
              <a:buFont typeface="Arial" charset="0"/>
              <a:buChar char="•"/>
            </a:pPr>
            <a:r>
              <a:rPr lang="en-GB" sz="3400" dirty="0"/>
              <a:t>Contracts with health services providers</a:t>
            </a:r>
          </a:p>
          <a:p>
            <a:pPr marL="285739" indent="-285739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39" indent="-285739" algn="l">
              <a:buFont typeface="Arial" panose="020B0604020202020204" pitchFamily="34" charset="0"/>
              <a:buChar char="•"/>
            </a:pPr>
            <a:endParaRPr lang="et-EE" dirty="0"/>
          </a:p>
          <a:p>
            <a:pPr marL="285739" indent="-285739" algn="l">
              <a:buFont typeface="Arial" panose="020B0604020202020204" pitchFamily="34" charset="0"/>
              <a:buChar char="•"/>
            </a:pPr>
            <a:endParaRPr lang="et-EE" dirty="0"/>
          </a:p>
          <a:p>
            <a:pPr marL="285739" indent="-285739" algn="l">
              <a:buFont typeface="Arial" panose="020B0604020202020204" pitchFamily="34" charset="0"/>
              <a:buChar char="•"/>
            </a:pPr>
            <a:endParaRPr lang="et-EE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3647" y="264769"/>
            <a:ext cx="733598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514337" eaLnBrk="1" fontAlgn="ctr" hangingPunct="1">
              <a:lnSpc>
                <a:spcPct val="90000"/>
              </a:lnSpc>
              <a:spcAft>
                <a:spcPts val="0"/>
              </a:spcAft>
            </a:pPr>
            <a:r>
              <a:rPr lang="en-GB" b="1" dirty="0">
                <a:solidFill>
                  <a:srgbClr val="00589D"/>
                </a:solidFill>
                <a:latin typeface="+mj-lt"/>
              </a:rPr>
              <a:t>Planning process of </a:t>
            </a:r>
            <a:r>
              <a:rPr lang="et-EE" b="1" dirty="0">
                <a:solidFill>
                  <a:srgbClr val="00589D"/>
                </a:solidFill>
                <a:latin typeface="+mj-lt"/>
              </a:rPr>
              <a:t>Estonian Health </a:t>
            </a:r>
            <a:r>
              <a:rPr lang="et-EE" b="1" dirty="0" err="1">
                <a:solidFill>
                  <a:srgbClr val="00589D"/>
                </a:solidFill>
                <a:latin typeface="+mj-lt"/>
              </a:rPr>
              <a:t>Insurance</a:t>
            </a:r>
            <a:r>
              <a:rPr lang="et-EE" b="1" dirty="0">
                <a:solidFill>
                  <a:srgbClr val="00589D"/>
                </a:solidFill>
                <a:latin typeface="+mj-lt"/>
              </a:rPr>
              <a:t> </a:t>
            </a:r>
            <a:r>
              <a:rPr lang="et-EE" b="1" dirty="0" err="1">
                <a:solidFill>
                  <a:srgbClr val="00589D"/>
                </a:solidFill>
                <a:latin typeface="+mj-lt"/>
              </a:rPr>
              <a:t>Fund</a:t>
            </a:r>
            <a:endParaRPr lang="en-GB" b="1" dirty="0">
              <a:solidFill>
                <a:srgbClr val="00589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519370"/>
      </p:ext>
    </p:extLst>
  </p:cSld>
  <p:clrMapOvr>
    <a:masterClrMapping/>
  </p:clrMapOvr>
</p:sld>
</file>

<file path=ppt/theme/theme1.xml><?xml version="1.0" encoding="utf-8"?>
<a:theme xmlns:a="http://schemas.openxmlformats.org/drawingml/2006/main" name="Haigekassa-EN">
  <a:themeElements>
    <a:clrScheme name="Custom 1">
      <a:dk1>
        <a:srgbClr val="00589C"/>
      </a:dk1>
      <a:lt1>
        <a:srgbClr val="00589C"/>
      </a:lt1>
      <a:dk2>
        <a:srgbClr val="60BA46"/>
      </a:dk2>
      <a:lt2>
        <a:srgbClr val="00589C"/>
      </a:lt2>
      <a:accent1>
        <a:srgbClr val="60BA46"/>
      </a:accent1>
      <a:accent2>
        <a:srgbClr val="00589C"/>
      </a:accent2>
      <a:accent3>
        <a:srgbClr val="F99D26"/>
      </a:accent3>
      <a:accent4>
        <a:srgbClr val="00AEFE"/>
      </a:accent4>
      <a:accent5>
        <a:srgbClr val="D0431C"/>
      </a:accent5>
      <a:accent6>
        <a:srgbClr val="CBDB29"/>
      </a:accent6>
      <a:hlink>
        <a:srgbClr val="00589C"/>
      </a:hlink>
      <a:folHlink>
        <a:srgbClr val="00589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NG (002).pptx [Read-Only]" id="{3E153FA7-198B-447F-A701-FE5ABBD3320A}" vid="{25534F1E-8741-40FB-B9D9-5D23F40F6F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Haigekassa-EN</Template>
  <TotalTime>854</TotalTime>
  <Words>2125</Words>
  <Application>Microsoft Office PowerPoint</Application>
  <PresentationFormat>On-screen Show (16:10)</PresentationFormat>
  <Paragraphs>385</Paragraphs>
  <Slides>29</Slides>
  <Notes>9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ABeeZee-Regular</vt:lpstr>
      <vt:lpstr>Arial</vt:lpstr>
      <vt:lpstr>ArialUnicodeMS</vt:lpstr>
      <vt:lpstr>Calibri</vt:lpstr>
      <vt:lpstr>FS Albert Pro</vt:lpstr>
      <vt:lpstr>FS Albert Pro Light</vt:lpstr>
      <vt:lpstr>Georgia</vt:lpstr>
      <vt:lpstr>Times New Roman</vt:lpstr>
      <vt:lpstr>Wingdings</vt:lpstr>
      <vt:lpstr>Haigekassa-EN</vt:lpstr>
      <vt:lpstr>Estonian Health Insurance Fund</vt:lpstr>
      <vt:lpstr>Background</vt:lpstr>
      <vt:lpstr>OECD (2017) Health spending</vt:lpstr>
      <vt:lpstr>Number of insured persons</vt:lpstr>
      <vt:lpstr>History of health insurance in Estonia</vt:lpstr>
      <vt:lpstr>Estonian Health Insurance Fund</vt:lpstr>
      <vt:lpstr>Five goals of EHIF strategy</vt:lpstr>
      <vt:lpstr>EHIF’s main functions</vt:lpstr>
      <vt:lpstr>   </vt:lpstr>
      <vt:lpstr>Health insurance package</vt:lpstr>
      <vt:lpstr> EHIF revenues, expenditures and reserves (2004 -2018)</vt:lpstr>
      <vt:lpstr>EHIF’s Reserves Policy</vt:lpstr>
      <vt:lpstr>EHIF’s 4 year budget prognosis (approved by EHIF´s Supervisory Board)</vt:lpstr>
      <vt:lpstr>Estonian Health Insurance Fund revenues and expenses on health in 2012 -2060 ( % of GDP) </vt:lpstr>
      <vt:lpstr>Otherwise, we will start entering the deep red territory in some 5 years’ time</vt:lpstr>
      <vt:lpstr>Strengthen financing</vt:lpstr>
      <vt:lpstr>10 years of developing e-services in Estonian health insurance system</vt:lpstr>
      <vt:lpstr>The development of e-services has become an increasingly important factor for ensuring the quality and accessibility of health care services</vt:lpstr>
      <vt:lpstr>THANK YOU FOR YOUR ATTENTION!</vt:lpstr>
      <vt:lpstr> Pillars of socially efficient health care system</vt:lpstr>
      <vt:lpstr>Pillars of socially efficient health care system (2)</vt:lpstr>
      <vt:lpstr>Who is insured?</vt:lpstr>
      <vt:lpstr>Social Insurance Board</vt:lpstr>
      <vt:lpstr>EHIF as a health care strategic buyer</vt:lpstr>
      <vt:lpstr>Providers in Estonian health care system</vt:lpstr>
      <vt:lpstr>Provider performance monitoring</vt:lpstr>
      <vt:lpstr>Out of pocket payments</vt:lpstr>
      <vt:lpstr>E-Health in Estonia</vt:lpstr>
      <vt:lpstr>How does it work in everyday practice?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Estonian Health Insurance System</dc:title>
  <dc:creator>Kadri Eisenschmidt</dc:creator>
  <cp:lastModifiedBy>Pille Banhard</cp:lastModifiedBy>
  <cp:revision>83</cp:revision>
  <dcterms:created xsi:type="dcterms:W3CDTF">2016-10-25T08:27:00Z</dcterms:created>
  <dcterms:modified xsi:type="dcterms:W3CDTF">2018-10-30T19:54:42Z</dcterms:modified>
</cp:coreProperties>
</file>