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61" r:id="rId3"/>
    <p:sldId id="260" r:id="rId4"/>
    <p:sldId id="259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8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3917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55D271-2C00-44F7-9A40-370466D7E0B5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mk-MK"/>
        </a:p>
      </dgm:t>
    </dgm:pt>
    <dgm:pt modelId="{901E65CB-D7CF-49F1-BB3B-436AC45B0CDA}">
      <dgm:prSet phldrT="[Text]" custT="1"/>
      <dgm:spPr/>
      <dgm:t>
        <a:bodyPr/>
        <a:lstStyle/>
        <a:p>
          <a:r>
            <a:rPr lang="en-US" sz="6000">
              <a:latin typeface="+mn-lt"/>
            </a:rPr>
            <a:t>HA</a:t>
          </a:r>
          <a:endParaRPr lang="mk-MK" sz="6000">
            <a:latin typeface="+mn-lt"/>
          </a:endParaRPr>
        </a:p>
      </dgm:t>
    </dgm:pt>
    <dgm:pt modelId="{026869C1-0146-4114-9D75-07482E8A027E}" type="parTrans" cxnId="{225AB088-BD17-4E07-8E80-FBBDF67D14B9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833B4F84-B8F2-4448-BA02-C6F7A7D8AA8B}" type="sibTrans" cxnId="{225AB088-BD17-4E07-8E80-FBBDF67D14B9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89FE39DD-9CEC-4464-AC0B-CA8E7E972EEC}">
      <dgm:prSet phldrT="[Text]" custT="1"/>
      <dgm:spPr/>
      <dgm:t>
        <a:bodyPr/>
        <a:lstStyle/>
        <a:p>
          <a:r>
            <a:rPr lang="ka-GE" sz="2000" dirty="0">
              <a:latin typeface="+mn-lt"/>
            </a:rPr>
            <a:t>ვინ აწვდის</a:t>
          </a:r>
          <a:r>
            <a:rPr lang="en-US" sz="2000" dirty="0">
              <a:latin typeface="+mn-lt"/>
            </a:rPr>
            <a:t>?</a:t>
          </a:r>
          <a:endParaRPr lang="mk-MK" sz="2000" dirty="0">
            <a:latin typeface="+mn-lt"/>
          </a:endParaRPr>
        </a:p>
      </dgm:t>
    </dgm:pt>
    <dgm:pt modelId="{01E4F7FB-E825-44C6-9665-D15A42B6DDFB}" type="parTrans" cxnId="{568CF255-865A-415B-B76D-CF82B7801280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AE9381DA-A8FF-4131-A26C-9257AD79592E}" type="sibTrans" cxnId="{568CF255-865A-415B-B76D-CF82B7801280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CFC2D059-5DA1-4CF3-BB13-ABB7D3972AAF}">
      <dgm:prSet phldrT="[Text]" custT="1"/>
      <dgm:spPr/>
      <dgm:t>
        <a:bodyPr/>
        <a:lstStyle/>
        <a:p>
          <a:r>
            <a:rPr lang="ka-GE" sz="2000" dirty="0">
              <a:latin typeface="+mn-lt"/>
            </a:rPr>
            <a:t>რა მომსახურება</a:t>
          </a:r>
          <a:r>
            <a:rPr lang="en-US" sz="2000" dirty="0">
              <a:latin typeface="+mn-lt"/>
            </a:rPr>
            <a:t>?</a:t>
          </a:r>
        </a:p>
      </dgm:t>
    </dgm:pt>
    <dgm:pt modelId="{866009F5-BF12-4234-B974-5F4B98AEC180}" type="parTrans" cxnId="{78D18BBC-E1A2-4A2E-B6AD-746447B5E7A6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1BAAEFB2-3021-4161-BC01-06416FA61EA4}" type="sibTrans" cxnId="{78D18BBC-E1A2-4A2E-B6AD-746447B5E7A6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23536D11-2D0D-4CB9-BF26-AA2E4F2AF05D}">
      <dgm:prSet phldrT="[Text]" custT="1"/>
      <dgm:spPr/>
      <dgm:t>
        <a:bodyPr/>
        <a:lstStyle/>
        <a:p>
          <a:r>
            <a:rPr lang="ka-GE" sz="2000" dirty="0">
              <a:latin typeface="+mn-lt"/>
            </a:rPr>
            <a:t>ვის</a:t>
          </a:r>
          <a:r>
            <a:rPr lang="en-US" sz="2000" dirty="0">
              <a:latin typeface="+mn-lt"/>
            </a:rPr>
            <a:t>?</a:t>
          </a:r>
        </a:p>
      </dgm:t>
    </dgm:pt>
    <dgm:pt modelId="{80DCFFE9-8E49-4D84-8624-272470CC48C2}" type="parTrans" cxnId="{68B0033E-8FA5-474C-A5E5-39FB84443E70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B535C131-541D-4E2A-86A2-C0EBA75B05FA}" type="sibTrans" cxnId="{68B0033E-8FA5-474C-A5E5-39FB84443E70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C8CDE13A-F926-43B5-8E27-9154F56B115C}">
      <dgm:prSet phldrT="[Text]" custT="1"/>
      <dgm:spPr/>
      <dgm:t>
        <a:bodyPr/>
        <a:lstStyle/>
        <a:p>
          <a:r>
            <a:rPr lang="ka-GE" sz="2000" dirty="0">
              <a:latin typeface="+mn-lt"/>
            </a:rPr>
            <a:t>ვინ იხდის?</a:t>
          </a:r>
          <a:endParaRPr lang="en-US" sz="2000" dirty="0">
            <a:latin typeface="+mn-lt"/>
          </a:endParaRPr>
        </a:p>
      </dgm:t>
    </dgm:pt>
    <dgm:pt modelId="{AF472198-A089-4335-A6C4-242638305B32}" type="parTrans" cxnId="{E6BDF630-FC48-4629-9610-6A5AE16D45B8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F0C51178-C110-4736-8F95-F077E458E830}" type="sibTrans" cxnId="{E6BDF630-FC48-4629-9610-6A5AE16D45B8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2FC10677-7537-488D-97E1-29406F326090}">
      <dgm:prSet phldrT="[Text]" custT="1"/>
      <dgm:spPr/>
      <dgm:t>
        <a:bodyPr/>
        <a:lstStyle/>
        <a:p>
          <a:r>
            <a:rPr lang="ka-GE" sz="2000" dirty="0">
              <a:latin typeface="+mn-lt"/>
            </a:rPr>
            <a:t>სად</a:t>
          </a:r>
          <a:r>
            <a:rPr lang="en-US" sz="2000" dirty="0">
              <a:latin typeface="+mn-lt"/>
            </a:rPr>
            <a:t>?</a:t>
          </a:r>
        </a:p>
      </dgm:t>
    </dgm:pt>
    <dgm:pt modelId="{E92C0EC3-86A8-41AC-BBBB-D28414E8DBEF}" type="parTrans" cxnId="{AE2241D9-391C-4998-B948-EBC64C371AD8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AE295AF3-C4D7-45E7-87B3-B447C63735E3}" type="sibTrans" cxnId="{AE2241D9-391C-4998-B948-EBC64C371AD8}">
      <dgm:prSet/>
      <dgm:spPr/>
      <dgm:t>
        <a:bodyPr/>
        <a:lstStyle/>
        <a:p>
          <a:endParaRPr lang="mk-MK" sz="2000">
            <a:latin typeface="+mn-lt"/>
          </a:endParaRPr>
        </a:p>
      </dgm:t>
    </dgm:pt>
    <dgm:pt modelId="{69345932-2627-49D8-80C3-D36E7A664CED}" type="pres">
      <dgm:prSet presAssocID="{5255D271-2C00-44F7-9A40-370466D7E0B5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86A17F3-4FC2-4913-A2EC-75D0E0E9DD20}" type="pres">
      <dgm:prSet presAssocID="{901E65CB-D7CF-49F1-BB3B-436AC45B0CDA}" presName="Parent" presStyleLbl="node0" presStyleIdx="0" presStyleCnt="1" custScaleX="108326">
        <dgm:presLayoutVars>
          <dgm:chMax val="6"/>
          <dgm:chPref val="6"/>
        </dgm:presLayoutVars>
      </dgm:prSet>
      <dgm:spPr/>
    </dgm:pt>
    <dgm:pt modelId="{85900015-856D-4BDE-9E1A-553ABDA1F465}" type="pres">
      <dgm:prSet presAssocID="{89FE39DD-9CEC-4464-AC0B-CA8E7E972EEC}" presName="Accent1" presStyleCnt="0"/>
      <dgm:spPr/>
    </dgm:pt>
    <dgm:pt modelId="{DC97CB9B-5233-4AAA-88A2-BC3F39A698AB}" type="pres">
      <dgm:prSet presAssocID="{89FE39DD-9CEC-4464-AC0B-CA8E7E972EEC}" presName="Accent" presStyleLbl="bgShp" presStyleIdx="0" presStyleCnt="5"/>
      <dgm:spPr/>
    </dgm:pt>
    <dgm:pt modelId="{63FB0F62-A1F3-4692-81FF-58241A025663}" type="pres">
      <dgm:prSet presAssocID="{89FE39DD-9CEC-4464-AC0B-CA8E7E972EEC}" presName="Child1" presStyleLbl="node1" presStyleIdx="0" presStyleCnt="5" custScaleX="97449" custScaleY="85937">
        <dgm:presLayoutVars>
          <dgm:chMax val="0"/>
          <dgm:chPref val="0"/>
          <dgm:bulletEnabled val="1"/>
        </dgm:presLayoutVars>
      </dgm:prSet>
      <dgm:spPr/>
    </dgm:pt>
    <dgm:pt modelId="{A174A8CD-8412-4FED-A14E-2B31EEAEB81D}" type="pres">
      <dgm:prSet presAssocID="{CFC2D059-5DA1-4CF3-BB13-ABB7D3972AAF}" presName="Accent2" presStyleCnt="0"/>
      <dgm:spPr/>
    </dgm:pt>
    <dgm:pt modelId="{477AE5AF-B914-4A9E-95AF-58C06FFF93CD}" type="pres">
      <dgm:prSet presAssocID="{CFC2D059-5DA1-4CF3-BB13-ABB7D3972AAF}" presName="Accent" presStyleLbl="bgShp" presStyleIdx="1" presStyleCnt="5"/>
      <dgm:spPr/>
    </dgm:pt>
    <dgm:pt modelId="{D327731A-7104-4B82-A438-E4F63B3AE50C}" type="pres">
      <dgm:prSet presAssocID="{CFC2D059-5DA1-4CF3-BB13-ABB7D3972AAF}" presName="Child2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34DC0C18-8215-4B2E-80DE-D8BD0FE3551F}" type="pres">
      <dgm:prSet presAssocID="{23536D11-2D0D-4CB9-BF26-AA2E4F2AF05D}" presName="Accent3" presStyleCnt="0"/>
      <dgm:spPr/>
    </dgm:pt>
    <dgm:pt modelId="{09D3737C-68CB-4418-B0D4-04A759B07961}" type="pres">
      <dgm:prSet presAssocID="{23536D11-2D0D-4CB9-BF26-AA2E4F2AF05D}" presName="Accent" presStyleLbl="bgShp" presStyleIdx="2" presStyleCnt="5"/>
      <dgm:spPr/>
    </dgm:pt>
    <dgm:pt modelId="{42285049-6B07-41DC-927B-6803DD3DD6C0}" type="pres">
      <dgm:prSet presAssocID="{23536D11-2D0D-4CB9-BF26-AA2E4F2AF05D}" presName="Child3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0501E3AF-C1E1-441F-9C68-BD09DA707CC8}" type="pres">
      <dgm:prSet presAssocID="{2FC10677-7537-488D-97E1-29406F326090}" presName="Accent4" presStyleCnt="0"/>
      <dgm:spPr/>
    </dgm:pt>
    <dgm:pt modelId="{7AD81688-87FB-4B87-A060-F8FAB1DD0591}" type="pres">
      <dgm:prSet presAssocID="{2FC10677-7537-488D-97E1-29406F326090}" presName="Accent" presStyleLbl="bgShp" presStyleIdx="3" presStyleCnt="5"/>
      <dgm:spPr/>
    </dgm:pt>
    <dgm:pt modelId="{1A3F4825-84B9-4C9C-9D4B-96009CE07DA2}" type="pres">
      <dgm:prSet presAssocID="{2FC10677-7537-488D-97E1-29406F326090}" presName="Child4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C489CB53-7D0B-4DE2-B671-B81A3DB3AEBC}" type="pres">
      <dgm:prSet presAssocID="{C8CDE13A-F926-43B5-8E27-9154F56B115C}" presName="Accent5" presStyleCnt="0"/>
      <dgm:spPr/>
    </dgm:pt>
    <dgm:pt modelId="{0EB6B33C-AC05-4D57-954D-3B102E8F54A1}" type="pres">
      <dgm:prSet presAssocID="{C8CDE13A-F926-43B5-8E27-9154F56B115C}" presName="Accent" presStyleLbl="bgShp" presStyleIdx="4" presStyleCnt="5"/>
      <dgm:spPr/>
    </dgm:pt>
    <dgm:pt modelId="{B21FDF5D-642F-437B-AA7A-418097B4F6F7}" type="pres">
      <dgm:prSet presAssocID="{C8CDE13A-F926-43B5-8E27-9154F56B115C}" presName="Child5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E6BDF630-FC48-4629-9610-6A5AE16D45B8}" srcId="{901E65CB-D7CF-49F1-BB3B-436AC45B0CDA}" destId="{C8CDE13A-F926-43B5-8E27-9154F56B115C}" srcOrd="4" destOrd="0" parTransId="{AF472198-A089-4335-A6C4-242638305B32}" sibTransId="{F0C51178-C110-4736-8F95-F077E458E830}"/>
    <dgm:cxn modelId="{68B0033E-8FA5-474C-A5E5-39FB84443E70}" srcId="{901E65CB-D7CF-49F1-BB3B-436AC45B0CDA}" destId="{23536D11-2D0D-4CB9-BF26-AA2E4F2AF05D}" srcOrd="2" destOrd="0" parTransId="{80DCFFE9-8E49-4D84-8624-272470CC48C2}" sibTransId="{B535C131-541D-4E2A-86A2-C0EBA75B05FA}"/>
    <dgm:cxn modelId="{568CF255-865A-415B-B76D-CF82B7801280}" srcId="{901E65CB-D7CF-49F1-BB3B-436AC45B0CDA}" destId="{89FE39DD-9CEC-4464-AC0B-CA8E7E972EEC}" srcOrd="0" destOrd="0" parTransId="{01E4F7FB-E825-44C6-9665-D15A42B6DDFB}" sibTransId="{AE9381DA-A8FF-4131-A26C-9257AD79592E}"/>
    <dgm:cxn modelId="{A1B3D77D-C667-4536-A906-F772EC67A9AA}" type="presOf" srcId="{5255D271-2C00-44F7-9A40-370466D7E0B5}" destId="{69345932-2627-49D8-80C3-D36E7A664CED}" srcOrd="0" destOrd="0" presId="urn:microsoft.com/office/officeart/2011/layout/HexagonRadial"/>
    <dgm:cxn modelId="{225AB088-BD17-4E07-8E80-FBBDF67D14B9}" srcId="{5255D271-2C00-44F7-9A40-370466D7E0B5}" destId="{901E65CB-D7CF-49F1-BB3B-436AC45B0CDA}" srcOrd="0" destOrd="0" parTransId="{026869C1-0146-4114-9D75-07482E8A027E}" sibTransId="{833B4F84-B8F2-4448-BA02-C6F7A7D8AA8B}"/>
    <dgm:cxn modelId="{78D18BBC-E1A2-4A2E-B6AD-746447B5E7A6}" srcId="{901E65CB-D7CF-49F1-BB3B-436AC45B0CDA}" destId="{CFC2D059-5DA1-4CF3-BB13-ABB7D3972AAF}" srcOrd="1" destOrd="0" parTransId="{866009F5-BF12-4234-B974-5F4B98AEC180}" sibTransId="{1BAAEFB2-3021-4161-BC01-06416FA61EA4}"/>
    <dgm:cxn modelId="{1C7681C7-6D08-4409-B25B-C20870EE0266}" type="presOf" srcId="{23536D11-2D0D-4CB9-BF26-AA2E4F2AF05D}" destId="{42285049-6B07-41DC-927B-6803DD3DD6C0}" srcOrd="0" destOrd="0" presId="urn:microsoft.com/office/officeart/2011/layout/HexagonRadial"/>
    <dgm:cxn modelId="{78A00ED1-656B-49E2-8D6D-D64E53ABF0B1}" type="presOf" srcId="{901E65CB-D7CF-49F1-BB3B-436AC45B0CDA}" destId="{986A17F3-4FC2-4913-A2EC-75D0E0E9DD20}" srcOrd="0" destOrd="0" presId="urn:microsoft.com/office/officeart/2011/layout/HexagonRadial"/>
    <dgm:cxn modelId="{AE2241D9-391C-4998-B948-EBC64C371AD8}" srcId="{901E65CB-D7CF-49F1-BB3B-436AC45B0CDA}" destId="{2FC10677-7537-488D-97E1-29406F326090}" srcOrd="3" destOrd="0" parTransId="{E92C0EC3-86A8-41AC-BBBB-D28414E8DBEF}" sibTransId="{AE295AF3-C4D7-45E7-87B3-B447C63735E3}"/>
    <dgm:cxn modelId="{9A739ED9-8927-4234-AF48-B6428AD1D619}" type="presOf" srcId="{2FC10677-7537-488D-97E1-29406F326090}" destId="{1A3F4825-84B9-4C9C-9D4B-96009CE07DA2}" srcOrd="0" destOrd="0" presId="urn:microsoft.com/office/officeart/2011/layout/HexagonRadial"/>
    <dgm:cxn modelId="{6DF098E5-0A6D-4BFD-AF80-441512C9C33F}" type="presOf" srcId="{CFC2D059-5DA1-4CF3-BB13-ABB7D3972AAF}" destId="{D327731A-7104-4B82-A438-E4F63B3AE50C}" srcOrd="0" destOrd="0" presId="urn:microsoft.com/office/officeart/2011/layout/HexagonRadial"/>
    <dgm:cxn modelId="{8223FAF0-AC0D-4478-91C2-18C125229461}" type="presOf" srcId="{89FE39DD-9CEC-4464-AC0B-CA8E7E972EEC}" destId="{63FB0F62-A1F3-4692-81FF-58241A025663}" srcOrd="0" destOrd="0" presId="urn:microsoft.com/office/officeart/2011/layout/HexagonRadial"/>
    <dgm:cxn modelId="{D83947FE-052F-4125-90B2-D43659DD13B3}" type="presOf" srcId="{C8CDE13A-F926-43B5-8E27-9154F56B115C}" destId="{B21FDF5D-642F-437B-AA7A-418097B4F6F7}" srcOrd="0" destOrd="0" presId="urn:microsoft.com/office/officeart/2011/layout/HexagonRadial"/>
    <dgm:cxn modelId="{0FD77EE1-8D4A-49CB-9516-96FC326791B9}" type="presParOf" srcId="{69345932-2627-49D8-80C3-D36E7A664CED}" destId="{986A17F3-4FC2-4913-A2EC-75D0E0E9DD20}" srcOrd="0" destOrd="0" presId="urn:microsoft.com/office/officeart/2011/layout/HexagonRadial"/>
    <dgm:cxn modelId="{592C1CC6-14A8-4A58-80DC-B858261AC8A2}" type="presParOf" srcId="{69345932-2627-49D8-80C3-D36E7A664CED}" destId="{85900015-856D-4BDE-9E1A-553ABDA1F465}" srcOrd="1" destOrd="0" presId="urn:microsoft.com/office/officeart/2011/layout/HexagonRadial"/>
    <dgm:cxn modelId="{969AA046-6F1D-4A09-916E-DB0E8FA33167}" type="presParOf" srcId="{85900015-856D-4BDE-9E1A-553ABDA1F465}" destId="{DC97CB9B-5233-4AAA-88A2-BC3F39A698AB}" srcOrd="0" destOrd="0" presId="urn:microsoft.com/office/officeart/2011/layout/HexagonRadial"/>
    <dgm:cxn modelId="{94F53F1A-8760-4C8E-A3AC-035955866EF0}" type="presParOf" srcId="{69345932-2627-49D8-80C3-D36E7A664CED}" destId="{63FB0F62-A1F3-4692-81FF-58241A025663}" srcOrd="2" destOrd="0" presId="urn:microsoft.com/office/officeart/2011/layout/HexagonRadial"/>
    <dgm:cxn modelId="{730A6104-9374-4C0E-A6A0-7A50774CACA8}" type="presParOf" srcId="{69345932-2627-49D8-80C3-D36E7A664CED}" destId="{A174A8CD-8412-4FED-A14E-2B31EEAEB81D}" srcOrd="3" destOrd="0" presId="urn:microsoft.com/office/officeart/2011/layout/HexagonRadial"/>
    <dgm:cxn modelId="{6EEBFC64-F0B0-4FFB-8C45-290071812E82}" type="presParOf" srcId="{A174A8CD-8412-4FED-A14E-2B31EEAEB81D}" destId="{477AE5AF-B914-4A9E-95AF-58C06FFF93CD}" srcOrd="0" destOrd="0" presId="urn:microsoft.com/office/officeart/2011/layout/HexagonRadial"/>
    <dgm:cxn modelId="{4F7E6AAA-ED3F-49B9-9E1D-4816F4BBFA49}" type="presParOf" srcId="{69345932-2627-49D8-80C3-D36E7A664CED}" destId="{D327731A-7104-4B82-A438-E4F63B3AE50C}" srcOrd="4" destOrd="0" presId="urn:microsoft.com/office/officeart/2011/layout/HexagonRadial"/>
    <dgm:cxn modelId="{C6D7FC58-4AE7-47BC-B7CE-344D59D80AF4}" type="presParOf" srcId="{69345932-2627-49D8-80C3-D36E7A664CED}" destId="{34DC0C18-8215-4B2E-80DE-D8BD0FE3551F}" srcOrd="5" destOrd="0" presId="urn:microsoft.com/office/officeart/2011/layout/HexagonRadial"/>
    <dgm:cxn modelId="{13B28256-55DB-4827-9AC2-DFDEC13C3B80}" type="presParOf" srcId="{34DC0C18-8215-4B2E-80DE-D8BD0FE3551F}" destId="{09D3737C-68CB-4418-B0D4-04A759B07961}" srcOrd="0" destOrd="0" presId="urn:microsoft.com/office/officeart/2011/layout/HexagonRadial"/>
    <dgm:cxn modelId="{7765CC86-2EDD-40C3-B079-E2154F9937DF}" type="presParOf" srcId="{69345932-2627-49D8-80C3-D36E7A664CED}" destId="{42285049-6B07-41DC-927B-6803DD3DD6C0}" srcOrd="6" destOrd="0" presId="urn:microsoft.com/office/officeart/2011/layout/HexagonRadial"/>
    <dgm:cxn modelId="{960CDA89-32AE-4BDE-9E21-FF8E9C582390}" type="presParOf" srcId="{69345932-2627-49D8-80C3-D36E7A664CED}" destId="{0501E3AF-C1E1-441F-9C68-BD09DA707CC8}" srcOrd="7" destOrd="0" presId="urn:microsoft.com/office/officeart/2011/layout/HexagonRadial"/>
    <dgm:cxn modelId="{52143B7A-6506-431F-B16F-D6298D282380}" type="presParOf" srcId="{0501E3AF-C1E1-441F-9C68-BD09DA707CC8}" destId="{7AD81688-87FB-4B87-A060-F8FAB1DD0591}" srcOrd="0" destOrd="0" presId="urn:microsoft.com/office/officeart/2011/layout/HexagonRadial"/>
    <dgm:cxn modelId="{275655CB-1DFA-4ACD-99CE-308DF7F4DC0D}" type="presParOf" srcId="{69345932-2627-49D8-80C3-D36E7A664CED}" destId="{1A3F4825-84B9-4C9C-9D4B-96009CE07DA2}" srcOrd="8" destOrd="0" presId="urn:microsoft.com/office/officeart/2011/layout/HexagonRadial"/>
    <dgm:cxn modelId="{8979705D-923B-4325-829D-4ABACC3645DE}" type="presParOf" srcId="{69345932-2627-49D8-80C3-D36E7A664CED}" destId="{C489CB53-7D0B-4DE2-B671-B81A3DB3AEBC}" srcOrd="9" destOrd="0" presId="urn:microsoft.com/office/officeart/2011/layout/HexagonRadial"/>
    <dgm:cxn modelId="{0A96A072-92DB-4BFD-B5E2-6A80997D1758}" type="presParOf" srcId="{C489CB53-7D0B-4DE2-B671-B81A3DB3AEBC}" destId="{0EB6B33C-AC05-4D57-954D-3B102E8F54A1}" srcOrd="0" destOrd="0" presId="urn:microsoft.com/office/officeart/2011/layout/HexagonRadial"/>
    <dgm:cxn modelId="{DE58AB5F-15ED-4719-946D-8B56B4FF45ED}" type="presParOf" srcId="{69345932-2627-49D8-80C3-D36E7A664CED}" destId="{B21FDF5D-642F-437B-AA7A-418097B4F6F7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A17F3-4FC2-4913-A2EC-75D0E0E9DD20}">
      <dsp:nvSpPr>
        <dsp:cNvPr id="0" name=""/>
        <dsp:cNvSpPr/>
      </dsp:nvSpPr>
      <dsp:spPr>
        <a:xfrm>
          <a:off x="1919114" y="1610314"/>
          <a:ext cx="2289735" cy="182847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>
              <a:latin typeface="+mn-lt"/>
            </a:rPr>
            <a:t>HA</a:t>
          </a:r>
          <a:endParaRPr lang="mk-MK" sz="6000" kern="1200">
            <a:latin typeface="+mn-lt"/>
          </a:endParaRPr>
        </a:p>
      </dsp:txBody>
      <dsp:txXfrm>
        <a:off x="2284057" y="1901740"/>
        <a:ext cx="1559849" cy="1245622"/>
      </dsp:txXfrm>
    </dsp:sp>
    <dsp:sp modelId="{477AE5AF-B914-4A9E-95AF-58C06FFF93CD}">
      <dsp:nvSpPr>
        <dsp:cNvPr id="0" name=""/>
        <dsp:cNvSpPr/>
      </dsp:nvSpPr>
      <dsp:spPr>
        <a:xfrm>
          <a:off x="3330720" y="735512"/>
          <a:ext cx="797509" cy="68716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FB0F62-A1F3-4692-81FF-58241A025663}">
      <dsp:nvSpPr>
        <dsp:cNvPr id="0" name=""/>
        <dsp:cNvSpPr/>
      </dsp:nvSpPr>
      <dsp:spPr>
        <a:xfrm>
          <a:off x="2223910" y="52685"/>
          <a:ext cx="1688010" cy="128781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>
              <a:latin typeface="+mn-lt"/>
            </a:rPr>
            <a:t>ვინ აწვდის</a:t>
          </a:r>
          <a:r>
            <a:rPr lang="en-US" sz="2000" kern="1200" dirty="0">
              <a:latin typeface="+mn-lt"/>
            </a:rPr>
            <a:t>?</a:t>
          </a:r>
          <a:endParaRPr lang="mk-MK" sz="2000" kern="1200" dirty="0">
            <a:latin typeface="+mn-lt"/>
          </a:endParaRPr>
        </a:p>
      </dsp:txBody>
      <dsp:txXfrm>
        <a:off x="2487220" y="253569"/>
        <a:ext cx="1161390" cy="886045"/>
      </dsp:txXfrm>
    </dsp:sp>
    <dsp:sp modelId="{09D3737C-68CB-4418-B0D4-04A759B07961}">
      <dsp:nvSpPr>
        <dsp:cNvPr id="0" name=""/>
        <dsp:cNvSpPr/>
      </dsp:nvSpPr>
      <dsp:spPr>
        <a:xfrm>
          <a:off x="4261475" y="2020136"/>
          <a:ext cx="797509" cy="68716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27731A-7104-4B82-A438-E4F63B3AE50C}">
      <dsp:nvSpPr>
        <dsp:cNvPr id="0" name=""/>
        <dsp:cNvSpPr/>
      </dsp:nvSpPr>
      <dsp:spPr>
        <a:xfrm>
          <a:off x="3790443" y="869026"/>
          <a:ext cx="1732199" cy="149855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>
              <a:latin typeface="+mn-lt"/>
            </a:rPr>
            <a:t>რა მომსახურება</a:t>
          </a:r>
          <a:r>
            <a:rPr lang="en-US" sz="2000" kern="1200" dirty="0">
              <a:latin typeface="+mn-lt"/>
            </a:rPr>
            <a:t>?</a:t>
          </a:r>
        </a:p>
      </dsp:txBody>
      <dsp:txXfrm>
        <a:off x="4077505" y="1117369"/>
        <a:ext cx="1158075" cy="1001869"/>
      </dsp:txXfrm>
    </dsp:sp>
    <dsp:sp modelId="{7AD81688-87FB-4B87-A060-F8FAB1DD0591}">
      <dsp:nvSpPr>
        <dsp:cNvPr id="0" name=""/>
        <dsp:cNvSpPr/>
      </dsp:nvSpPr>
      <dsp:spPr>
        <a:xfrm>
          <a:off x="3614912" y="3470234"/>
          <a:ext cx="797509" cy="68716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85049-6B07-41DC-927B-6803DD3DD6C0}">
      <dsp:nvSpPr>
        <dsp:cNvPr id="0" name=""/>
        <dsp:cNvSpPr/>
      </dsp:nvSpPr>
      <dsp:spPr>
        <a:xfrm>
          <a:off x="3790443" y="2681005"/>
          <a:ext cx="1732199" cy="149855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>
              <a:latin typeface="+mn-lt"/>
            </a:rPr>
            <a:t>ვის</a:t>
          </a:r>
          <a:r>
            <a:rPr lang="en-US" sz="2000" kern="1200" dirty="0">
              <a:latin typeface="+mn-lt"/>
            </a:rPr>
            <a:t>?</a:t>
          </a:r>
        </a:p>
      </dsp:txBody>
      <dsp:txXfrm>
        <a:off x="4077505" y="2929348"/>
        <a:ext cx="1158075" cy="1001869"/>
      </dsp:txXfrm>
    </dsp:sp>
    <dsp:sp modelId="{0EB6B33C-AC05-4D57-954D-3B102E8F54A1}">
      <dsp:nvSpPr>
        <dsp:cNvPr id="0" name=""/>
        <dsp:cNvSpPr/>
      </dsp:nvSpPr>
      <dsp:spPr>
        <a:xfrm>
          <a:off x="2011043" y="3620760"/>
          <a:ext cx="797509" cy="687160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3F4825-84B9-4C9C-9D4B-96009CE07DA2}">
      <dsp:nvSpPr>
        <dsp:cNvPr id="0" name=""/>
        <dsp:cNvSpPr/>
      </dsp:nvSpPr>
      <dsp:spPr>
        <a:xfrm>
          <a:off x="2201816" y="3603748"/>
          <a:ext cx="1732199" cy="149855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>
              <a:latin typeface="+mn-lt"/>
            </a:rPr>
            <a:t>სად</a:t>
          </a:r>
          <a:r>
            <a:rPr lang="en-US" sz="2000" kern="1200" dirty="0">
              <a:latin typeface="+mn-lt"/>
            </a:rPr>
            <a:t>?</a:t>
          </a:r>
        </a:p>
      </dsp:txBody>
      <dsp:txXfrm>
        <a:off x="2488878" y="3852091"/>
        <a:ext cx="1158075" cy="1001869"/>
      </dsp:txXfrm>
    </dsp:sp>
    <dsp:sp modelId="{B21FDF5D-642F-437B-AA7A-418097B4F6F7}">
      <dsp:nvSpPr>
        <dsp:cNvPr id="0" name=""/>
        <dsp:cNvSpPr/>
      </dsp:nvSpPr>
      <dsp:spPr>
        <a:xfrm>
          <a:off x="605813" y="2682036"/>
          <a:ext cx="1732199" cy="1498555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a-GE" sz="2000" kern="1200" dirty="0">
              <a:latin typeface="+mn-lt"/>
            </a:rPr>
            <a:t>ვინ იხდის?</a:t>
          </a:r>
          <a:endParaRPr lang="en-US" sz="2000" kern="1200" dirty="0">
            <a:latin typeface="+mn-lt"/>
          </a:endParaRPr>
        </a:p>
      </dsp:txBody>
      <dsp:txXfrm>
        <a:off x="892875" y="2930379"/>
        <a:ext cx="1158075" cy="1001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0F7A9-7B80-4F31-92E8-D6B4D6DBFB2F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66C19-D61F-4DBE-AA4D-3475D0F1DA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58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effectLst>
                  <a:outerShdw blurRad="50800" dist="50800" dir="2700000" algn="tl" rotWithShape="0">
                    <a:srgbClr val="00B0F0">
                      <a:alpha val="40000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ka-GE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407284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BPG Mrgvlovani Caps 2010" panose="0200050300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a-GE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D71246F-E2BF-43D8-A2DD-CC2F2FA96C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117" y="6250513"/>
            <a:ext cx="3385421" cy="47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195380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9EB5AD-F42A-49D8-A377-7879B64DA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93076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813798B-28F5-4313-8131-083398880A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809105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427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accent3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ka-GE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0343"/>
            <a:ext cx="10515600" cy="506662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spcAft>
                <a:spcPts val="100"/>
              </a:spcAft>
              <a:buClr>
                <a:srgbClr val="00B0F0"/>
              </a:buClr>
              <a:defRPr sz="24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buClr>
                <a:srgbClr val="00B050"/>
              </a:buClr>
              <a:buSzPct val="90000"/>
              <a:buFont typeface="Wingdings" panose="05000000000000000000" pitchFamily="2" charset="2"/>
              <a:buChar char="§"/>
              <a:defRPr sz="20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Clr>
                <a:srgbClr val="FF0000"/>
              </a:buClr>
              <a:defRPr sz="18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a-GE" noProof="0"/>
              <a:t>Click to edit Master text styles</a:t>
            </a:r>
          </a:p>
          <a:p>
            <a:pPr lvl="1"/>
            <a:r>
              <a:rPr lang="ka-GE" noProof="0"/>
              <a:t>Second level</a:t>
            </a:r>
          </a:p>
          <a:p>
            <a:pPr lvl="2"/>
            <a:r>
              <a:rPr lang="ka-GE" noProof="0"/>
              <a:t>Third level</a:t>
            </a:r>
          </a:p>
          <a:p>
            <a:pPr lvl="3"/>
            <a:r>
              <a:rPr lang="ka-GE" noProof="0"/>
              <a:t>Fourth level</a:t>
            </a:r>
          </a:p>
          <a:p>
            <a:pPr lvl="4"/>
            <a:r>
              <a:rPr lang="ka-GE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FDA1AFF-01F2-4123-ACB3-EF8865733A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700" y="6427595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63627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ka-GE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BPG Mrgvlovani Caps 2010" panose="02000503000000020004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72B410-7F69-4EFA-B104-BE423320D2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748" y="6345317"/>
            <a:ext cx="2706502" cy="37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400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056904"/>
            <a:ext cx="5181600" cy="51200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56904"/>
            <a:ext cx="5181600" cy="51200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356606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A35A896-8083-4964-88DE-37FFF61D18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70215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9897"/>
          </a:xfrm>
        </p:spPr>
        <p:txBody>
          <a:bodyPr>
            <a:normAutofit/>
          </a:bodyPr>
          <a:lstStyle>
            <a:lvl1pPr>
              <a:defRPr sz="3200" b="0"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211E50-ADD5-4E07-A1F9-72A56BC2D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207747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65BF90-03C7-410D-A664-DC56353625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6120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9B5952-C322-47ED-B9EE-ECB9E93CAA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9945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0099FA-77AD-4684-8BDE-C048C2069A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84" y="6421171"/>
            <a:ext cx="1691181" cy="23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7365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8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991590"/>
            <a:ext cx="10515600" cy="5185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rgbClr val="00B0F0"/>
              </a:buClr>
            </a:pPr>
            <a:r>
              <a:rPr lang="en-US"/>
              <a:t>Second level</a:t>
            </a:r>
          </a:p>
          <a:p>
            <a:pPr lvl="2">
              <a:buClr>
                <a:srgbClr val="00B0F0"/>
              </a:buClr>
            </a:pPr>
            <a:r>
              <a:rPr lang="en-US"/>
              <a:t>Third level</a:t>
            </a:r>
          </a:p>
          <a:p>
            <a:pPr lvl="3">
              <a:buClr>
                <a:srgbClr val="00B0F0"/>
              </a:buClr>
            </a:pPr>
            <a:r>
              <a:rPr lang="en-US"/>
              <a:t>Fourth level</a:t>
            </a:r>
          </a:p>
          <a:p>
            <a:pPr lvl="4">
              <a:buClr>
                <a:srgbClr val="00B0F0"/>
              </a:buClr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7159C-C137-4AD0-BDA9-ECC89EE41D30}" type="datetimeFigureOut">
              <a:rPr lang="en-US" smtClean="0"/>
              <a:t>29/02/20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62DE2-7268-4CF6-94C7-ACBD93D4F6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5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200" kern="1200" smtClean="0">
          <a:solidFill>
            <a:schemeClr val="accent3">
              <a:lumMod val="75000"/>
            </a:schemeClr>
          </a:solidFill>
          <a:effectLst>
            <a:outerShdw blurRad="50800" dist="38100" dir="2700000" algn="tl" rotWithShape="0">
              <a:srgbClr val="00B0F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400" kern="1200" smtClean="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F0000"/>
        </a:buClr>
        <a:buFont typeface="Wingdings" panose="05000000000000000000" pitchFamily="2" charset="2"/>
        <a:buChar char="§"/>
        <a:defRPr lang="en-US" sz="2000" kern="1200" smtClean="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800" kern="1200" smtClean="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smtClean="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600" kern="1200" smtClean="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ka-GE" dirty="0"/>
              <a:t>ჯანდაცვის ანგარიშები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ka-GE" dirty="0"/>
              <a:t>საკონსულტაციო შეხვედრა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524000" y="5397335"/>
            <a:ext cx="9144000" cy="50569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400" kern="1200">
                <a:solidFill>
                  <a:srgbClr val="00206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8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6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US" sz="16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დავით გზირიშვილი</a:t>
            </a:r>
            <a:endParaRPr lang="en-US" sz="1800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50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F3B0C-387B-4748-9A7E-4A482B98C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შეკრების მიზანი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0DB791-18AE-42E6-B6F9-EF8A24919645}"/>
              </a:ext>
            </a:extLst>
          </p:cNvPr>
          <p:cNvSpPr/>
          <p:nvPr/>
        </p:nvSpPr>
        <p:spPr>
          <a:xfrm>
            <a:off x="1116532" y="1135781"/>
            <a:ext cx="9881936" cy="12127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06A15-A4C7-4FC3-8681-0397967BD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800" dirty="0"/>
              <a:t>გადაწყვეტილების მიმღებისთვის ჯანდაცვის ანგარიშების სისტემის, მისი მნიშვნელობის და გამოყენების ძირითადი მიმართულებების გაცნობა </a:t>
            </a:r>
          </a:p>
          <a:p>
            <a:r>
              <a:rPr lang="ka-GE" sz="2800" dirty="0"/>
              <a:t>ჯანდაცვის ანგარიშების შემუშავებისთვის საჭირო მონაცემთა ნაკადებისა და წყაროების იდენტიფიცირება, ინვენტარიზაცია უწყებების წარმომადგენლების ჩართულობით</a:t>
            </a:r>
          </a:p>
          <a:p>
            <a:r>
              <a:rPr lang="ka-GE" sz="2800" dirty="0"/>
              <a:t>მონაცემთა რუტინულად მიღებისა და დამუშავების მეთოდოლოგიის შემუშავების დაგეგმვა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077585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>
                <a:latin typeface="Calibri Light" panose="020F0302020204030204" pitchFamily="34" charset="0"/>
                <a:cs typeface="Calibri Light" panose="020F0302020204030204" pitchFamily="34" charset="0"/>
              </a:rPr>
              <a:t>მოკლე მიმოხილვა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/>
              <a:t>ჯანდაცვის ანგარიშები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56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1127429F-E60B-4775-92AB-0CFCFA0A5C5E}"/>
              </a:ext>
            </a:extLst>
          </p:cNvPr>
          <p:cNvSpPr/>
          <p:nvPr/>
        </p:nvSpPr>
        <p:spPr>
          <a:xfrm>
            <a:off x="673768" y="3571429"/>
            <a:ext cx="10800000" cy="240631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წინაისტორია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15DE271-8C30-4281-B683-9CCD8980C115}"/>
              </a:ext>
            </a:extLst>
          </p:cNvPr>
          <p:cNvCxnSpPr>
            <a:cxnSpLocks/>
          </p:cNvCxnSpPr>
          <p:nvPr/>
        </p:nvCxnSpPr>
        <p:spPr>
          <a:xfrm>
            <a:off x="673768" y="3413860"/>
            <a:ext cx="0" cy="577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57CB9F6-0B83-4379-B839-9617D523F51A}"/>
              </a:ext>
            </a:extLst>
          </p:cNvPr>
          <p:cNvSpPr txBox="1"/>
          <p:nvPr/>
        </p:nvSpPr>
        <p:spPr>
          <a:xfrm>
            <a:off x="423136" y="4060631"/>
            <a:ext cx="504428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2000</a:t>
            </a:r>
            <a:endParaRPr lang="en-GB" dirty="0">
              <a:solidFill>
                <a:schemeClr val="accent1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C6A12D-2540-4E3B-946D-CC99A58C4EB9}"/>
              </a:ext>
            </a:extLst>
          </p:cNvPr>
          <p:cNvCxnSpPr/>
          <p:nvPr/>
        </p:nvCxnSpPr>
        <p:spPr>
          <a:xfrm>
            <a:off x="11470971" y="3344605"/>
            <a:ext cx="0" cy="577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7A265EC-F6D4-4B7B-9F86-E08205DA24B6}"/>
              </a:ext>
            </a:extLst>
          </p:cNvPr>
          <p:cNvSpPr txBox="1"/>
          <p:nvPr/>
        </p:nvSpPr>
        <p:spPr>
          <a:xfrm>
            <a:off x="11220339" y="3991376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20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A44EFC32-53A9-4A11-97BA-A1C9A5021020}"/>
              </a:ext>
            </a:extLst>
          </p:cNvPr>
          <p:cNvSpPr/>
          <p:nvPr/>
        </p:nvSpPr>
        <p:spPr>
          <a:xfrm>
            <a:off x="698964" y="1951729"/>
            <a:ext cx="1903176" cy="1138596"/>
          </a:xfrm>
          <a:prstGeom prst="wedgeRoundRectCallout">
            <a:avLst>
              <a:gd name="adj1" fmla="val -50504"/>
              <a:gd name="adj2" fmla="val 78123"/>
              <a:gd name="adj3" fmla="val 16667"/>
            </a:avLst>
          </a:prstGeom>
          <a:solidFill>
            <a:schemeClr val="accent6">
              <a:tint val="65000"/>
              <a:alpha val="28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OECD publishes System of Health Accounts</a:t>
            </a:r>
            <a:endParaRPr lang="en-GB" b="1" dirty="0"/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711DDDC9-3810-49CD-A41E-8A78F00B0B98}"/>
              </a:ext>
            </a:extLst>
          </p:cNvPr>
          <p:cNvSpPr/>
          <p:nvPr/>
        </p:nvSpPr>
        <p:spPr>
          <a:xfrm>
            <a:off x="647664" y="4621016"/>
            <a:ext cx="1903176" cy="1138596"/>
          </a:xfrm>
          <a:prstGeom prst="wedgeRoundRectCallout">
            <a:avLst>
              <a:gd name="adj1" fmla="val 36872"/>
              <a:gd name="adj2" fmla="val -106137"/>
              <a:gd name="adj3" fmla="val 16667"/>
            </a:avLst>
          </a:prstGeom>
          <a:solidFill>
            <a:schemeClr val="accent6">
              <a:tint val="65000"/>
              <a:alpha val="28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WHO/WB/USAID System of Health Accounts </a:t>
            </a:r>
            <a:br>
              <a:rPr lang="en-US" dirty="0"/>
            </a:br>
            <a:r>
              <a:rPr lang="en-US" b="1" dirty="0"/>
              <a:t>(SHA 1.0)</a:t>
            </a:r>
            <a:endParaRPr lang="en-GB" b="1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0D0949-A3DE-4EDB-A452-51B6503AB608}"/>
              </a:ext>
            </a:extLst>
          </p:cNvPr>
          <p:cNvCxnSpPr>
            <a:cxnSpLocks/>
          </p:cNvCxnSpPr>
          <p:nvPr/>
        </p:nvCxnSpPr>
        <p:spPr>
          <a:xfrm>
            <a:off x="2297043" y="3413860"/>
            <a:ext cx="0" cy="577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07ACA75-0E24-4671-90BB-63BE888D8A45}"/>
              </a:ext>
            </a:extLst>
          </p:cNvPr>
          <p:cNvSpPr txBox="1"/>
          <p:nvPr/>
        </p:nvSpPr>
        <p:spPr>
          <a:xfrm>
            <a:off x="2046411" y="4060631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03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7D57E07-5798-44F4-BC8D-D391872BDC6A}"/>
              </a:ext>
            </a:extLst>
          </p:cNvPr>
          <p:cNvGrpSpPr/>
          <p:nvPr/>
        </p:nvGrpSpPr>
        <p:grpSpPr>
          <a:xfrm>
            <a:off x="673768" y="3572964"/>
            <a:ext cx="10793517" cy="240632"/>
            <a:chOff x="673768" y="3852454"/>
            <a:chExt cx="10793517" cy="240632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556731AF-C277-450A-BA2E-85F06F9D2F92}"/>
                </a:ext>
              </a:extLst>
            </p:cNvPr>
            <p:cNvGrpSpPr/>
            <p:nvPr/>
          </p:nvGrpSpPr>
          <p:grpSpPr>
            <a:xfrm>
              <a:off x="673768" y="3852454"/>
              <a:ext cx="5396810" cy="240632"/>
              <a:chOff x="3925225" y="2444727"/>
              <a:chExt cx="5396810" cy="240632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B19EBDEC-963B-426F-AE34-465A7D97987F}"/>
                  </a:ext>
                </a:extLst>
              </p:cNvPr>
              <p:cNvGrpSpPr/>
              <p:nvPr/>
            </p:nvGrpSpPr>
            <p:grpSpPr>
              <a:xfrm>
                <a:off x="3925225" y="2444728"/>
                <a:ext cx="2698405" cy="240631"/>
                <a:chOff x="3925225" y="2444728"/>
                <a:chExt cx="2698405" cy="240631"/>
              </a:xfrm>
            </p:grpSpPr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E8D2EB78-B0E0-4E57-9989-8FA1E096A29E}"/>
                    </a:ext>
                  </a:extLst>
                </p:cNvPr>
                <p:cNvSpPr/>
                <p:nvPr/>
              </p:nvSpPr>
              <p:spPr>
                <a:xfrm>
                  <a:off x="3925225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2C274186-72B0-42CC-8460-8B331D35C457}"/>
                    </a:ext>
                  </a:extLst>
                </p:cNvPr>
                <p:cNvSpPr/>
                <p:nvPr/>
              </p:nvSpPr>
              <p:spPr>
                <a:xfrm>
                  <a:off x="4465301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B0C50A17-00EA-493A-B8FF-CE208215CC26}"/>
                    </a:ext>
                  </a:extLst>
                </p:cNvPr>
                <p:cNvSpPr/>
                <p:nvPr/>
              </p:nvSpPr>
              <p:spPr>
                <a:xfrm>
                  <a:off x="5005192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C0F6DC5-4E23-4730-BC8B-2D3871E946F0}"/>
                    </a:ext>
                  </a:extLst>
                </p:cNvPr>
                <p:cNvSpPr/>
                <p:nvPr/>
              </p:nvSpPr>
              <p:spPr>
                <a:xfrm>
                  <a:off x="5546456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F4FB1604-DD77-4D30-8662-4A7F44951685}"/>
                    </a:ext>
                  </a:extLst>
                </p:cNvPr>
                <p:cNvSpPr/>
                <p:nvPr/>
              </p:nvSpPr>
              <p:spPr>
                <a:xfrm>
                  <a:off x="6083630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1D06552F-F9A9-449B-BCD8-4BEDEE4E8684}"/>
                  </a:ext>
                </a:extLst>
              </p:cNvPr>
              <p:cNvGrpSpPr/>
              <p:nvPr/>
            </p:nvGrpSpPr>
            <p:grpSpPr>
              <a:xfrm>
                <a:off x="6623630" y="2444727"/>
                <a:ext cx="2698405" cy="240631"/>
                <a:chOff x="3925225" y="2444728"/>
                <a:chExt cx="2698405" cy="240631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FCB62B46-EF2A-4548-BAE2-B35221C2B215}"/>
                    </a:ext>
                  </a:extLst>
                </p:cNvPr>
                <p:cNvSpPr/>
                <p:nvPr/>
              </p:nvSpPr>
              <p:spPr>
                <a:xfrm>
                  <a:off x="3925225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0DD225C1-0843-46F4-B225-1DB2E9349F93}"/>
                    </a:ext>
                  </a:extLst>
                </p:cNvPr>
                <p:cNvSpPr/>
                <p:nvPr/>
              </p:nvSpPr>
              <p:spPr>
                <a:xfrm>
                  <a:off x="4465301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F3811E5F-DB2A-4323-AE57-482C3278AB31}"/>
                    </a:ext>
                  </a:extLst>
                </p:cNvPr>
                <p:cNvSpPr/>
                <p:nvPr/>
              </p:nvSpPr>
              <p:spPr>
                <a:xfrm>
                  <a:off x="5005192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B589C653-D397-4525-A4CE-78E3BF5FDA7C}"/>
                    </a:ext>
                  </a:extLst>
                </p:cNvPr>
                <p:cNvSpPr/>
                <p:nvPr/>
              </p:nvSpPr>
              <p:spPr>
                <a:xfrm>
                  <a:off x="5546456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005A185B-CB90-4053-9596-9606C8152758}"/>
                    </a:ext>
                  </a:extLst>
                </p:cNvPr>
                <p:cNvSpPr/>
                <p:nvPr/>
              </p:nvSpPr>
              <p:spPr>
                <a:xfrm>
                  <a:off x="6083630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5D9056B4-6C8A-4B3D-9EEB-4346573D04BA}"/>
                </a:ext>
              </a:extLst>
            </p:cNvPr>
            <p:cNvGrpSpPr/>
            <p:nvPr/>
          </p:nvGrpSpPr>
          <p:grpSpPr>
            <a:xfrm>
              <a:off x="6070475" y="3852454"/>
              <a:ext cx="5396810" cy="240632"/>
              <a:chOff x="3925225" y="2444727"/>
              <a:chExt cx="5396810" cy="240632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E055715D-EEDB-44D1-A6B4-0238F5BB5AB8}"/>
                  </a:ext>
                </a:extLst>
              </p:cNvPr>
              <p:cNvGrpSpPr/>
              <p:nvPr/>
            </p:nvGrpSpPr>
            <p:grpSpPr>
              <a:xfrm>
                <a:off x="3925225" y="2444728"/>
                <a:ext cx="2698405" cy="240631"/>
                <a:chOff x="3925225" y="2444728"/>
                <a:chExt cx="2698405" cy="240631"/>
              </a:xfrm>
            </p:grpSpPr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0D816BA-720C-4B44-A688-41EB296D1D4B}"/>
                    </a:ext>
                  </a:extLst>
                </p:cNvPr>
                <p:cNvSpPr/>
                <p:nvPr/>
              </p:nvSpPr>
              <p:spPr>
                <a:xfrm>
                  <a:off x="3925225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2A339906-9EC5-44D7-BC65-301D00DEF128}"/>
                    </a:ext>
                  </a:extLst>
                </p:cNvPr>
                <p:cNvSpPr/>
                <p:nvPr/>
              </p:nvSpPr>
              <p:spPr>
                <a:xfrm>
                  <a:off x="4465301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EA357AA3-D165-4251-8E1F-F751B6F913F3}"/>
                    </a:ext>
                  </a:extLst>
                </p:cNvPr>
                <p:cNvSpPr/>
                <p:nvPr/>
              </p:nvSpPr>
              <p:spPr>
                <a:xfrm>
                  <a:off x="5005192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9590D310-E862-4D86-B893-D855CB861AA7}"/>
                    </a:ext>
                  </a:extLst>
                </p:cNvPr>
                <p:cNvSpPr/>
                <p:nvPr/>
              </p:nvSpPr>
              <p:spPr>
                <a:xfrm>
                  <a:off x="5546456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AEB03B57-6D2C-409F-AB7E-353DFB428F11}"/>
                    </a:ext>
                  </a:extLst>
                </p:cNvPr>
                <p:cNvSpPr/>
                <p:nvPr/>
              </p:nvSpPr>
              <p:spPr>
                <a:xfrm>
                  <a:off x="6083630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7F4CD721-3F55-4390-A054-91EFDB54E4D9}"/>
                  </a:ext>
                </a:extLst>
              </p:cNvPr>
              <p:cNvGrpSpPr/>
              <p:nvPr/>
            </p:nvGrpSpPr>
            <p:grpSpPr>
              <a:xfrm>
                <a:off x="6623630" y="2444727"/>
                <a:ext cx="2698405" cy="240631"/>
                <a:chOff x="3925225" y="2444728"/>
                <a:chExt cx="2698405" cy="240631"/>
              </a:xfrm>
            </p:grpSpPr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CB3974EA-8F2F-44A2-8FB8-A5446292931F}"/>
                    </a:ext>
                  </a:extLst>
                </p:cNvPr>
                <p:cNvSpPr/>
                <p:nvPr/>
              </p:nvSpPr>
              <p:spPr>
                <a:xfrm>
                  <a:off x="3925225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FA2593BA-D2F3-43FE-8ED8-F15D1DF61759}"/>
                    </a:ext>
                  </a:extLst>
                </p:cNvPr>
                <p:cNvSpPr/>
                <p:nvPr/>
              </p:nvSpPr>
              <p:spPr>
                <a:xfrm>
                  <a:off x="4465301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89AFB3D4-56F0-40D4-AE7A-D3E1DD6AC54B}"/>
                    </a:ext>
                  </a:extLst>
                </p:cNvPr>
                <p:cNvSpPr/>
                <p:nvPr/>
              </p:nvSpPr>
              <p:spPr>
                <a:xfrm>
                  <a:off x="5005192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9DDC59C9-2B15-434C-85C3-64CE488DF77D}"/>
                    </a:ext>
                  </a:extLst>
                </p:cNvPr>
                <p:cNvSpPr/>
                <p:nvPr/>
              </p:nvSpPr>
              <p:spPr>
                <a:xfrm>
                  <a:off x="5546456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9D1FF64-776B-4D13-AF6F-3ED68A93846D}"/>
                    </a:ext>
                  </a:extLst>
                </p:cNvPr>
                <p:cNvSpPr/>
                <p:nvPr/>
              </p:nvSpPr>
              <p:spPr>
                <a:xfrm>
                  <a:off x="6083630" y="2444728"/>
                  <a:ext cx="540000" cy="240631"/>
                </a:xfrm>
                <a:prstGeom prst="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</p:grpSp>
      <p:sp>
        <p:nvSpPr>
          <p:cNvPr id="58" name="Left Brace 57">
            <a:extLst>
              <a:ext uri="{FF2B5EF4-FFF2-40B4-BE49-F238E27FC236}">
                <a16:creationId xmlns:a16="http://schemas.microsoft.com/office/drawing/2014/main" id="{EF9E643A-9CAD-4758-8494-393CEA68A15B}"/>
              </a:ext>
            </a:extLst>
          </p:cNvPr>
          <p:cNvSpPr/>
          <p:nvPr/>
        </p:nvSpPr>
        <p:spPr>
          <a:xfrm rot="5400000">
            <a:off x="4610332" y="486468"/>
            <a:ext cx="763511" cy="5396707"/>
          </a:xfrm>
          <a:prstGeom prst="leftBrace">
            <a:avLst>
              <a:gd name="adj1" fmla="val 21877"/>
              <a:gd name="adj2" fmla="val 5000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9B9A2A7-C804-4105-BCCE-5ECEBFA7B04D}"/>
              </a:ext>
            </a:extLst>
          </p:cNvPr>
          <p:cNvSpPr txBox="1"/>
          <p:nvPr/>
        </p:nvSpPr>
        <p:spPr>
          <a:xfrm>
            <a:off x="2743203" y="2489352"/>
            <a:ext cx="4454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ational </a:t>
            </a:r>
            <a:r>
              <a:rPr lang="en-US" b="1" dirty="0">
                <a:solidFill>
                  <a:srgbClr val="FF0000"/>
                </a:solidFill>
              </a:rPr>
              <a:t>H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ealth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ccounts (</a:t>
            </a:r>
            <a:r>
              <a:rPr lang="en-US" b="1" dirty="0">
                <a:solidFill>
                  <a:srgbClr val="FF0000"/>
                </a:solidFill>
              </a:rPr>
              <a:t>NHA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) introduced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0" name="Speech Bubble: Rectangle with Corners Rounded 59">
            <a:extLst>
              <a:ext uri="{FF2B5EF4-FFF2-40B4-BE49-F238E27FC236}">
                <a16:creationId xmlns:a16="http://schemas.microsoft.com/office/drawing/2014/main" id="{E2C5199B-8B39-44D5-B0D0-90238666764D}"/>
              </a:ext>
            </a:extLst>
          </p:cNvPr>
          <p:cNvSpPr/>
          <p:nvPr/>
        </p:nvSpPr>
        <p:spPr>
          <a:xfrm>
            <a:off x="2602140" y="4630541"/>
            <a:ext cx="1567950" cy="1138596"/>
          </a:xfrm>
          <a:prstGeom prst="wedgeRoundRectCallout">
            <a:avLst>
              <a:gd name="adj1" fmla="val 33942"/>
              <a:gd name="adj2" fmla="val -108647"/>
              <a:gd name="adj3" fmla="val 16667"/>
            </a:avLst>
          </a:prstGeom>
          <a:solidFill>
            <a:schemeClr val="accent6">
              <a:tint val="65000"/>
              <a:alpha val="28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Eurostat + WHO + OECD Agreement to revise SHA</a:t>
            </a:r>
            <a:endParaRPr lang="en-GB" sz="1600" b="1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5C21B21-834E-434B-950A-AC3DF2604B4E}"/>
              </a:ext>
            </a:extLst>
          </p:cNvPr>
          <p:cNvCxnSpPr>
            <a:cxnSpLocks/>
          </p:cNvCxnSpPr>
          <p:nvPr/>
        </p:nvCxnSpPr>
        <p:spPr>
          <a:xfrm>
            <a:off x="3916293" y="3423385"/>
            <a:ext cx="0" cy="577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E5EF68EA-80AC-4A07-8E5B-CE917791F82D}"/>
              </a:ext>
            </a:extLst>
          </p:cNvPr>
          <p:cNvSpPr txBox="1"/>
          <p:nvPr/>
        </p:nvSpPr>
        <p:spPr>
          <a:xfrm>
            <a:off x="3665661" y="4070156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06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63" name="Callout: Bent Line with Accent Bar 62">
            <a:extLst>
              <a:ext uri="{FF2B5EF4-FFF2-40B4-BE49-F238E27FC236}">
                <a16:creationId xmlns:a16="http://schemas.microsoft.com/office/drawing/2014/main" id="{2C18318A-5A1C-46BE-A8E6-16027DB2429A}"/>
              </a:ext>
            </a:extLst>
          </p:cNvPr>
          <p:cNvSpPr/>
          <p:nvPr/>
        </p:nvSpPr>
        <p:spPr>
          <a:xfrm>
            <a:off x="2854273" y="1404325"/>
            <a:ext cx="1903176" cy="763511"/>
          </a:xfrm>
          <a:prstGeom prst="accentCallout2">
            <a:avLst>
              <a:gd name="adj1" fmla="val 99346"/>
              <a:gd name="adj2" fmla="val 99771"/>
              <a:gd name="adj3" fmla="val 132182"/>
              <a:gd name="adj4" fmla="val 83929"/>
              <a:gd name="adj5" fmla="val 321454"/>
              <a:gd name="adj6" fmla="val 83958"/>
            </a:avLst>
          </a:prstGeom>
          <a:solidFill>
            <a:schemeClr val="accent5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პირველი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NHA </a:t>
            </a:r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საქართველოში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(SHA 1.0)</a:t>
            </a:r>
            <a:endParaRPr lang="en-GB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Left Brace 63">
            <a:extLst>
              <a:ext uri="{FF2B5EF4-FFF2-40B4-BE49-F238E27FC236}">
                <a16:creationId xmlns:a16="http://schemas.microsoft.com/office/drawing/2014/main" id="{BA6AA20E-AAD3-4325-B820-33931B13D50B}"/>
              </a:ext>
            </a:extLst>
          </p:cNvPr>
          <p:cNvSpPr/>
          <p:nvPr/>
        </p:nvSpPr>
        <p:spPr>
          <a:xfrm rot="16200000" flipV="1">
            <a:off x="4879531" y="2852640"/>
            <a:ext cx="763511" cy="2698332"/>
          </a:xfrm>
          <a:prstGeom prst="leftBrace">
            <a:avLst>
              <a:gd name="adj1" fmla="val 21877"/>
              <a:gd name="adj2" fmla="val 5000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D094FF9-A321-4DCB-97BA-FEF077E5B7E9}"/>
              </a:ext>
            </a:extLst>
          </p:cNvPr>
          <p:cNvSpPr txBox="1"/>
          <p:nvPr/>
        </p:nvSpPr>
        <p:spPr>
          <a:xfrm>
            <a:off x="4351502" y="4599916"/>
            <a:ext cx="1819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SHA 1.0 revised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6" name="Callout: Bent Line with Accent Bar 65">
            <a:extLst>
              <a:ext uri="{FF2B5EF4-FFF2-40B4-BE49-F238E27FC236}">
                <a16:creationId xmlns:a16="http://schemas.microsoft.com/office/drawing/2014/main" id="{F6EF807D-89D6-4860-A557-1BEA32FA25E9}"/>
              </a:ext>
            </a:extLst>
          </p:cNvPr>
          <p:cNvSpPr/>
          <p:nvPr/>
        </p:nvSpPr>
        <p:spPr>
          <a:xfrm>
            <a:off x="4961113" y="1404325"/>
            <a:ext cx="1903176" cy="763511"/>
          </a:xfrm>
          <a:prstGeom prst="accentCallout2">
            <a:avLst>
              <a:gd name="adj1" fmla="val 99346"/>
              <a:gd name="adj2" fmla="val -825"/>
              <a:gd name="adj3" fmla="val 149647"/>
              <a:gd name="adj4" fmla="val 29877"/>
              <a:gd name="adj5" fmla="val 312721"/>
              <a:gd name="adj6" fmla="val 29906"/>
            </a:avLst>
          </a:prstGeom>
          <a:solidFill>
            <a:schemeClr val="accent5">
              <a:lumMod val="20000"/>
              <a:lumOff val="80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 </a:t>
            </a:r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აპრობაცია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საქართველოში</a:t>
            </a:r>
            <a:endParaRPr lang="en-US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Speech Bubble: Rectangle with Corners Rounded 67">
            <a:extLst>
              <a:ext uri="{FF2B5EF4-FFF2-40B4-BE49-F238E27FC236}">
                <a16:creationId xmlns:a16="http://schemas.microsoft.com/office/drawing/2014/main" id="{D082DAC2-485E-4464-ACE0-4A0E62B273B1}"/>
              </a:ext>
            </a:extLst>
          </p:cNvPr>
          <p:cNvSpPr/>
          <p:nvPr/>
        </p:nvSpPr>
        <p:spPr>
          <a:xfrm>
            <a:off x="6060632" y="4630541"/>
            <a:ext cx="1903176" cy="1138596"/>
          </a:xfrm>
          <a:prstGeom prst="wedgeRoundRectCallout">
            <a:avLst>
              <a:gd name="adj1" fmla="val 36872"/>
              <a:gd name="adj2" fmla="val -106137"/>
              <a:gd name="adj3" fmla="val 16667"/>
            </a:avLst>
          </a:prstGeom>
          <a:solidFill>
            <a:schemeClr val="accent6">
              <a:tint val="65000"/>
              <a:alpha val="28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OECD/EUROSTAT/WHO Published </a:t>
            </a:r>
            <a:r>
              <a:rPr lang="en-US" b="1" dirty="0"/>
              <a:t>SHA 2011</a:t>
            </a:r>
            <a:endParaRPr lang="en-GB" b="1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45A1179-818F-4831-947D-10D20A9BA11E}"/>
              </a:ext>
            </a:extLst>
          </p:cNvPr>
          <p:cNvCxnSpPr>
            <a:cxnSpLocks/>
          </p:cNvCxnSpPr>
          <p:nvPr/>
        </p:nvCxnSpPr>
        <p:spPr>
          <a:xfrm>
            <a:off x="7710011" y="3423385"/>
            <a:ext cx="0" cy="577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F478CE29-B3BD-4FEC-A489-C996E509A19C}"/>
              </a:ext>
            </a:extLst>
          </p:cNvPr>
          <p:cNvSpPr txBox="1"/>
          <p:nvPr/>
        </p:nvSpPr>
        <p:spPr>
          <a:xfrm>
            <a:off x="7459379" y="4070156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13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1" name="Left Brace 70">
            <a:extLst>
              <a:ext uri="{FF2B5EF4-FFF2-40B4-BE49-F238E27FC236}">
                <a16:creationId xmlns:a16="http://schemas.microsoft.com/office/drawing/2014/main" id="{5CE1C0C8-FB3E-428D-ACF1-BF53C0DEFDFE}"/>
              </a:ext>
            </a:extLst>
          </p:cNvPr>
          <p:cNvSpPr/>
          <p:nvPr/>
        </p:nvSpPr>
        <p:spPr>
          <a:xfrm rot="5400000">
            <a:off x="9198508" y="1294498"/>
            <a:ext cx="763511" cy="3779647"/>
          </a:xfrm>
          <a:prstGeom prst="leftBrace">
            <a:avLst>
              <a:gd name="adj1" fmla="val 21877"/>
              <a:gd name="adj2" fmla="val 5000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84204E4-53F7-4D56-8396-C2D4F5C03F47}"/>
              </a:ext>
            </a:extLst>
          </p:cNvPr>
          <p:cNvSpPr txBox="1"/>
          <p:nvPr/>
        </p:nvSpPr>
        <p:spPr>
          <a:xfrm>
            <a:off x="7703947" y="2488852"/>
            <a:ext cx="3743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ealth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ccounts (</a:t>
            </a:r>
            <a:r>
              <a:rPr lang="en-US" b="1" dirty="0">
                <a:solidFill>
                  <a:srgbClr val="FF0000"/>
                </a:solidFill>
              </a:rPr>
              <a:t>HA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) introduced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256384EC-AE79-46B0-AFD0-4D8F71A7B232}"/>
              </a:ext>
            </a:extLst>
          </p:cNvPr>
          <p:cNvSpPr/>
          <p:nvPr/>
        </p:nvSpPr>
        <p:spPr>
          <a:xfrm>
            <a:off x="9280371" y="4619890"/>
            <a:ext cx="1903176" cy="1138596"/>
          </a:xfrm>
          <a:prstGeom prst="wedgeRoundRectCallout">
            <a:avLst>
              <a:gd name="adj1" fmla="val 36872"/>
              <a:gd name="adj2" fmla="val -106137"/>
              <a:gd name="adj3" fmla="val 16667"/>
            </a:avLst>
          </a:prstGeom>
          <a:solidFill>
            <a:schemeClr val="accent6">
              <a:tint val="65000"/>
              <a:alpha val="28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WHO Barcelona Office contracts CGC for TA</a:t>
            </a:r>
            <a:endParaRPr lang="en-GB" b="1" dirty="0"/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E02B18BC-0E62-40B9-92EE-55D159D148AC}"/>
              </a:ext>
            </a:extLst>
          </p:cNvPr>
          <p:cNvCxnSpPr>
            <a:cxnSpLocks/>
          </p:cNvCxnSpPr>
          <p:nvPr/>
        </p:nvCxnSpPr>
        <p:spPr>
          <a:xfrm>
            <a:off x="10929750" y="3412734"/>
            <a:ext cx="0" cy="577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D14B6A69-1FC5-4417-B988-9C488268A2BD}"/>
              </a:ext>
            </a:extLst>
          </p:cNvPr>
          <p:cNvSpPr txBox="1"/>
          <p:nvPr/>
        </p:nvSpPr>
        <p:spPr>
          <a:xfrm>
            <a:off x="10679118" y="4059505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19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AEA790A-CBE4-4447-852C-3A570086EE36}"/>
              </a:ext>
            </a:extLst>
          </p:cNvPr>
          <p:cNvSpPr txBox="1"/>
          <p:nvPr/>
        </p:nvSpPr>
        <p:spPr>
          <a:xfrm>
            <a:off x="4182229" y="3829977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07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276BF2A-902B-4581-ABD6-D0A8191249DB}"/>
              </a:ext>
            </a:extLst>
          </p:cNvPr>
          <p:cNvSpPr txBox="1"/>
          <p:nvPr/>
        </p:nvSpPr>
        <p:spPr>
          <a:xfrm>
            <a:off x="5277604" y="3839502"/>
            <a:ext cx="504429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20</a:t>
            </a:r>
            <a:r>
              <a:rPr lang="en-US" b="1" dirty="0">
                <a:solidFill>
                  <a:srgbClr val="FF0000"/>
                </a:solidFill>
              </a:rPr>
              <a:t>09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980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9" grpId="0"/>
      <p:bldP spid="10" grpId="0" animBg="1"/>
      <p:bldP spid="11" grpId="0" animBg="1"/>
      <p:bldP spid="13" grpId="0"/>
      <p:bldP spid="58" grpId="0" animBg="1"/>
      <p:bldP spid="59" grpId="0"/>
      <p:bldP spid="60" grpId="0" animBg="1"/>
      <p:bldP spid="62" grpId="0"/>
      <p:bldP spid="63" grpId="0" animBg="1"/>
      <p:bldP spid="64" grpId="0" animBg="1"/>
      <p:bldP spid="65" grpId="0"/>
      <p:bldP spid="66" grpId="0" animBg="1"/>
      <p:bldP spid="68" grpId="0" animBg="1"/>
      <p:bldP spid="70" grpId="0"/>
      <p:bldP spid="71" grpId="0" animBg="1"/>
      <p:bldP spid="72" grpId="0"/>
      <p:bldP spid="74" grpId="0" animBg="1"/>
      <p:bldP spid="76" grpId="0"/>
      <p:bldP spid="77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E7D61-3A2C-40C2-A46A-AE6C9A9A0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რაში გვჭირდება ჯანდაცვის ანგარიშები?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933E7-2925-4C1E-A2C8-0E81FBA8A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0343"/>
            <a:ext cx="5105400" cy="5066620"/>
          </a:xfrm>
        </p:spPr>
        <p:txBody>
          <a:bodyPr/>
          <a:lstStyle/>
          <a:p>
            <a:r>
              <a:rPr lang="ka-GE" dirty="0"/>
              <a:t>ჯანმრთელობასთან დაკავშირებით მოხმარებისა და დანახარჯების გასაზომად</a:t>
            </a:r>
          </a:p>
          <a:p>
            <a:pPr marL="0" indent="0">
              <a:buNone/>
            </a:pPr>
            <a:endParaRPr lang="ka-GE" dirty="0"/>
          </a:p>
          <a:p>
            <a:r>
              <a:rPr lang="ka-GE" dirty="0"/>
              <a:t>მიღებული გადაწყვეტილების შედეგიანობის, ან მოხმარებასა და ხარჯებზე გავლენის დასადგენად</a:t>
            </a:r>
            <a:endParaRPr lang="en-US" dirty="0"/>
          </a:p>
          <a:p>
            <a:r>
              <a:rPr lang="ka-GE" dirty="0"/>
              <a:t>გამჭირვალობისა და ანგარიშგებისთვის</a:t>
            </a:r>
            <a:endParaRPr lang="en-US" dirty="0"/>
          </a:p>
          <a:p>
            <a:r>
              <a:rPr lang="ka-GE" dirty="0"/>
              <a:t>სტანდარტული და გამართული მეთოდოლოგია</a:t>
            </a:r>
            <a:r>
              <a:rPr lang="en-US" dirty="0"/>
              <a:t> </a:t>
            </a:r>
            <a:r>
              <a:rPr lang="ka-GE" dirty="0"/>
              <a:t>საერთაშორის შედარებებისთვის</a:t>
            </a:r>
            <a:endParaRPr lang="en-GB" dirty="0"/>
          </a:p>
        </p:txBody>
      </p:sp>
      <p:graphicFrame>
        <p:nvGraphicFramePr>
          <p:cNvPr id="4" name="Content Placeholder 12">
            <a:extLst>
              <a:ext uri="{FF2B5EF4-FFF2-40B4-BE49-F238E27FC236}">
                <a16:creationId xmlns:a16="http://schemas.microsoft.com/office/drawing/2014/main" id="{21983D3A-7E16-4E29-BD0D-82B9671F9E58}"/>
              </a:ext>
            </a:extLst>
          </p:cNvPr>
          <p:cNvGraphicFramePr>
            <a:graphicFrameLocks/>
          </p:cNvGraphicFramePr>
          <p:nvPr/>
        </p:nvGraphicFramePr>
        <p:xfrm>
          <a:off x="5723467" y="1110343"/>
          <a:ext cx="6128456" cy="5154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Down 4">
            <a:extLst>
              <a:ext uri="{FF2B5EF4-FFF2-40B4-BE49-F238E27FC236}">
                <a16:creationId xmlns:a16="http://schemas.microsoft.com/office/drawing/2014/main" id="{ECC30054-67DC-40B0-8C5E-6009F1AB5BD9}"/>
              </a:ext>
            </a:extLst>
          </p:cNvPr>
          <p:cNvSpPr/>
          <p:nvPr/>
        </p:nvSpPr>
        <p:spPr>
          <a:xfrm>
            <a:off x="2982686" y="2175997"/>
            <a:ext cx="544285" cy="644278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3506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9CF95-8FD9-4133-A07A-BB033E5CE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რას წარმოედგენს ჯანდაცვის ანგარიშები?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4346ECA-9DC0-447B-BF8A-5A104E744919}"/>
              </a:ext>
            </a:extLst>
          </p:cNvPr>
          <p:cNvCxnSpPr>
            <a:cxnSpLocks/>
            <a:stCxn id="32" idx="0"/>
            <a:endCxn id="29" idx="4"/>
          </p:cNvCxnSpPr>
          <p:nvPr/>
        </p:nvCxnSpPr>
        <p:spPr>
          <a:xfrm>
            <a:off x="4034710" y="1556335"/>
            <a:ext cx="1485825" cy="842220"/>
          </a:xfrm>
          <a:prstGeom prst="straightConnector1">
            <a:avLst/>
          </a:prstGeom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8626BA-3BBE-46DE-AADA-E891B85127A0}"/>
              </a:ext>
            </a:extLst>
          </p:cNvPr>
          <p:cNvSpPr/>
          <p:nvPr/>
        </p:nvSpPr>
        <p:spPr>
          <a:xfrm>
            <a:off x="6673140" y="3327149"/>
            <a:ext cx="2232536" cy="1887684"/>
          </a:xfrm>
          <a:prstGeom prst="roundRect">
            <a:avLst>
              <a:gd name="adj" fmla="val 7843"/>
            </a:avLst>
          </a:prstGeom>
          <a:solidFill>
            <a:schemeClr val="accent4">
              <a:lumMod val="20000"/>
              <a:lumOff val="80000"/>
            </a:schemeClr>
          </a:solidFill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vert270" wrap="square" lIns="18000" tIns="18000" rIns="18000" bIns="1800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1400" b="1">
                <a:latin typeface="Calibri" panose="020F0502020204030204" pitchFamily="34" charset="0"/>
                <a:cs typeface="Calibri" panose="020F0502020204030204" pitchFamily="34" charset="0"/>
              </a:rPr>
              <a:t>Consumption</a:t>
            </a:r>
            <a:endParaRPr lang="en-GB" sz="14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BA47FA-4DCB-4D59-846C-518A6BDDB0A9}"/>
              </a:ext>
            </a:extLst>
          </p:cNvPr>
          <p:cNvSpPr/>
          <p:nvPr/>
        </p:nvSpPr>
        <p:spPr>
          <a:xfrm>
            <a:off x="8239250" y="4845501"/>
            <a:ext cx="483354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HC</a:t>
            </a:r>
            <a:endParaRPr lang="en-GB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C203251-5F40-4A08-8C9D-95DB0BF3EAE7}"/>
              </a:ext>
            </a:extLst>
          </p:cNvPr>
          <p:cNvSpPr/>
          <p:nvPr/>
        </p:nvSpPr>
        <p:spPr>
          <a:xfrm>
            <a:off x="6953445" y="3413671"/>
            <a:ext cx="1016000" cy="1016000"/>
          </a:xfrm>
          <a:prstGeom prst="ellipse">
            <a:avLst/>
          </a:prstGeom>
          <a:solidFill>
            <a:schemeClr val="accent6">
              <a:tint val="65000"/>
              <a:alpha val="5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ka-GE" sz="1400" dirty="0">
                <a:latin typeface="Calibri" panose="020F0502020204030204" pitchFamily="34" charset="0"/>
                <a:cs typeface="Calibri" panose="020F0502020204030204" pitchFamily="34" charset="0"/>
              </a:rPr>
              <a:t>თანხები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3F3A10A-9EEF-4DD7-98F8-0D8FB429C1BA}"/>
              </a:ext>
            </a:extLst>
          </p:cNvPr>
          <p:cNvSpPr/>
          <p:nvPr/>
        </p:nvSpPr>
        <p:spPr>
          <a:xfrm>
            <a:off x="7794468" y="3426520"/>
            <a:ext cx="1016000" cy="1016000"/>
          </a:xfrm>
          <a:prstGeom prst="ellipse">
            <a:avLst/>
          </a:prstGeom>
          <a:solidFill>
            <a:schemeClr val="accent5">
              <a:tint val="65000"/>
              <a:alpha val="5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ka-GE" sz="1300" b="1" dirty="0">
                <a:latin typeface="Calibri" panose="020F0502020204030204" pitchFamily="34" charset="0"/>
                <a:cs typeface="Calibri" panose="020F0502020204030204" pitchFamily="34" charset="0"/>
              </a:rPr>
              <a:t>მომხმა-</a:t>
            </a:r>
            <a:r>
              <a:rPr lang="ka-GE" sz="1300" b="1" dirty="0" err="1">
                <a:latin typeface="Calibri" panose="020F0502020204030204" pitchFamily="34" charset="0"/>
                <a:cs typeface="Calibri" panose="020F0502020204030204" pitchFamily="34" charset="0"/>
              </a:rPr>
              <a:t>რებელი</a:t>
            </a:r>
            <a:endParaRPr lang="en-GB" sz="13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F3FA3F-DF6D-4FAB-AC22-5E69BC3FE75B}"/>
              </a:ext>
            </a:extLst>
          </p:cNvPr>
          <p:cNvSpPr/>
          <p:nvPr/>
        </p:nvSpPr>
        <p:spPr>
          <a:xfrm>
            <a:off x="7410642" y="4097034"/>
            <a:ext cx="1016000" cy="1016000"/>
          </a:xfrm>
          <a:prstGeom prst="ellipse">
            <a:avLst/>
          </a:prstGeom>
          <a:solidFill>
            <a:schemeClr val="accent2">
              <a:tint val="65000"/>
              <a:alpha val="5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მომსახუ-რება</a:t>
            </a:r>
            <a:r>
              <a:rPr lang="ka-GE" sz="1200" dirty="0">
                <a:latin typeface="Calibri" panose="020F0502020204030204" pitchFamily="34" charset="0"/>
                <a:cs typeface="Calibri" panose="020F0502020204030204" pitchFamily="34" charset="0"/>
              </a:rPr>
              <a:t> ან საქონელი</a:t>
            </a:r>
            <a:endParaRPr lang="en-GB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Plaque 9">
            <a:extLst>
              <a:ext uri="{FF2B5EF4-FFF2-40B4-BE49-F238E27FC236}">
                <a16:creationId xmlns:a16="http://schemas.microsoft.com/office/drawing/2014/main" id="{01DBA7D2-F1A0-44A7-8ABB-44DA71F1521B}"/>
              </a:ext>
            </a:extLst>
          </p:cNvPr>
          <p:cNvSpPr/>
          <p:nvPr/>
        </p:nvSpPr>
        <p:spPr>
          <a:xfrm>
            <a:off x="7141078" y="5578156"/>
            <a:ext cx="1562243" cy="704986"/>
          </a:xfrm>
          <a:prstGeom prst="plaqu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მომსახურების მიმწოდებელი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D649F9-2276-4F4B-8235-7D1CB39A1555}"/>
              </a:ext>
            </a:extLst>
          </p:cNvPr>
          <p:cNvCxnSpPr>
            <a:cxnSpLocks/>
            <a:stCxn id="10" idx="0"/>
            <a:endCxn id="9" idx="4"/>
          </p:cNvCxnSpPr>
          <p:nvPr/>
        </p:nvCxnSpPr>
        <p:spPr>
          <a:xfrm flipH="1" flipV="1">
            <a:off x="7918642" y="5113034"/>
            <a:ext cx="3558" cy="465122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1F45438D-0A83-4D04-9449-13AE998F551A}"/>
              </a:ext>
            </a:extLst>
          </p:cNvPr>
          <p:cNvSpPr/>
          <p:nvPr/>
        </p:nvSpPr>
        <p:spPr>
          <a:xfrm>
            <a:off x="8657550" y="6032055"/>
            <a:ext cx="483354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HP</a:t>
            </a:r>
            <a:endParaRPr lang="en-GB" sz="200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36CF9FA1-FDEF-4CDF-A09E-E8D496F78376}"/>
              </a:ext>
            </a:extLst>
          </p:cNvPr>
          <p:cNvSpPr/>
          <p:nvPr/>
        </p:nvSpPr>
        <p:spPr>
          <a:xfrm>
            <a:off x="4416719" y="5578156"/>
            <a:ext cx="1573533" cy="704986"/>
          </a:xfrm>
          <a:prstGeom prst="homePlat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გამოყენებული რესურსები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D0FDC7A-2032-43DF-95A7-07E123BBB6BD}"/>
              </a:ext>
            </a:extLst>
          </p:cNvPr>
          <p:cNvCxnSpPr>
            <a:cxnSpLocks/>
            <a:stCxn id="13" idx="3"/>
            <a:endCxn id="10" idx="1"/>
          </p:cNvCxnSpPr>
          <p:nvPr/>
        </p:nvCxnSpPr>
        <p:spPr>
          <a:xfrm>
            <a:off x="5990252" y="5930649"/>
            <a:ext cx="1150826" cy="0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EED6EC3-D0AE-447E-B6C7-3FABE18F99AE}"/>
              </a:ext>
            </a:extLst>
          </p:cNvPr>
          <p:cNvSpPr/>
          <p:nvPr/>
        </p:nvSpPr>
        <p:spPr>
          <a:xfrm>
            <a:off x="3990426" y="5975610"/>
            <a:ext cx="483354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FP</a:t>
            </a:r>
            <a:endParaRPr lang="en-GB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B08AB5-CE3A-40A3-AF50-DE9B92CB9D90}"/>
              </a:ext>
            </a:extLst>
          </p:cNvPr>
          <p:cNvSpPr/>
          <p:nvPr/>
        </p:nvSpPr>
        <p:spPr>
          <a:xfrm>
            <a:off x="9741692" y="5583547"/>
            <a:ext cx="1219482" cy="704986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მდებარეობა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40A2DB6-BCF8-4F8E-B6CA-1F4877BF18A8}"/>
              </a:ext>
            </a:extLst>
          </p:cNvPr>
          <p:cNvCxnSpPr>
            <a:cxnSpLocks/>
            <a:stCxn id="16" idx="1"/>
            <a:endCxn id="10" idx="3"/>
          </p:cNvCxnSpPr>
          <p:nvPr/>
        </p:nvCxnSpPr>
        <p:spPr>
          <a:xfrm flipH="1" flipV="1">
            <a:off x="8703321" y="5930649"/>
            <a:ext cx="1038371" cy="5391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13EF30C4-112F-41AA-831C-145BE107EE97}"/>
              </a:ext>
            </a:extLst>
          </p:cNvPr>
          <p:cNvSpPr/>
          <p:nvPr/>
        </p:nvSpPr>
        <p:spPr>
          <a:xfrm>
            <a:off x="10961174" y="5990687"/>
            <a:ext cx="483354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SNL</a:t>
            </a:r>
            <a:endParaRPr lang="en-GB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: Diagonal Corners Snipped 18">
            <a:extLst>
              <a:ext uri="{FF2B5EF4-FFF2-40B4-BE49-F238E27FC236}">
                <a16:creationId xmlns:a16="http://schemas.microsoft.com/office/drawing/2014/main" id="{047FCE69-8AFE-4647-BB25-BD873063EB1B}"/>
              </a:ext>
            </a:extLst>
          </p:cNvPr>
          <p:cNvSpPr/>
          <p:nvPr/>
        </p:nvSpPr>
        <p:spPr>
          <a:xfrm>
            <a:off x="9692858" y="3930421"/>
            <a:ext cx="1119026" cy="704986"/>
          </a:xfrm>
          <a:prstGeom prst="snip2Diag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დაავადება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E2FB315-1C3C-435C-A4C8-1F32A3F7A2F9}"/>
              </a:ext>
            </a:extLst>
          </p:cNvPr>
          <p:cNvCxnSpPr>
            <a:cxnSpLocks/>
            <a:stCxn id="5" idx="3"/>
            <a:endCxn id="19" idx="2"/>
          </p:cNvCxnSpPr>
          <p:nvPr/>
        </p:nvCxnSpPr>
        <p:spPr>
          <a:xfrm>
            <a:off x="8905676" y="4270991"/>
            <a:ext cx="787182" cy="11923"/>
          </a:xfrm>
          <a:prstGeom prst="straightConnector1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5F1A05B1-8020-4F03-A262-BD37B1D39509}"/>
              </a:ext>
            </a:extLst>
          </p:cNvPr>
          <p:cNvSpPr/>
          <p:nvPr/>
        </p:nvSpPr>
        <p:spPr>
          <a:xfrm>
            <a:off x="10328530" y="4664505"/>
            <a:ext cx="483354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</a:t>
            </a:r>
            <a:endParaRPr lang="en-GB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lowchart: Terminator 21">
            <a:extLst>
              <a:ext uri="{FF2B5EF4-FFF2-40B4-BE49-F238E27FC236}">
                <a16:creationId xmlns:a16="http://schemas.microsoft.com/office/drawing/2014/main" id="{92F9FFE4-9333-4458-A551-F33AB6F92554}"/>
              </a:ext>
            </a:extLst>
          </p:cNvPr>
          <p:cNvSpPr/>
          <p:nvPr/>
        </p:nvSpPr>
        <p:spPr>
          <a:xfrm>
            <a:off x="9313476" y="2352259"/>
            <a:ext cx="856431" cy="539551"/>
          </a:xfrm>
          <a:prstGeom prst="flowChartTerminator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ჯგუფი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Flowchart: Terminator 22">
            <a:extLst>
              <a:ext uri="{FF2B5EF4-FFF2-40B4-BE49-F238E27FC236}">
                <a16:creationId xmlns:a16="http://schemas.microsoft.com/office/drawing/2014/main" id="{8042B477-B1D8-4985-AD68-54A3AD29C6F2}"/>
              </a:ext>
            </a:extLst>
          </p:cNvPr>
          <p:cNvSpPr/>
          <p:nvPr/>
        </p:nvSpPr>
        <p:spPr>
          <a:xfrm>
            <a:off x="9872280" y="1974079"/>
            <a:ext cx="856431" cy="539551"/>
          </a:xfrm>
          <a:prstGeom prst="flowChartTerminator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სქესი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Flowchart: Terminator 23">
            <a:extLst>
              <a:ext uri="{FF2B5EF4-FFF2-40B4-BE49-F238E27FC236}">
                <a16:creationId xmlns:a16="http://schemas.microsoft.com/office/drawing/2014/main" id="{0D8C9E37-1BBA-46EC-8700-7F70E64B9724}"/>
              </a:ext>
            </a:extLst>
          </p:cNvPr>
          <p:cNvSpPr/>
          <p:nvPr/>
        </p:nvSpPr>
        <p:spPr>
          <a:xfrm>
            <a:off x="9917416" y="2601789"/>
            <a:ext cx="856431" cy="539551"/>
          </a:xfrm>
          <a:prstGeom prst="flowChartTerminator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ასაკი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DA7CD09-7EB4-4980-91E2-97687797542A}"/>
              </a:ext>
            </a:extLst>
          </p:cNvPr>
          <p:cNvSpPr/>
          <p:nvPr/>
        </p:nvSpPr>
        <p:spPr>
          <a:xfrm>
            <a:off x="8782264" y="2452722"/>
            <a:ext cx="483354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</a:t>
            </a:r>
            <a:endParaRPr lang="en-GB" sz="200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FABAC8-A9F6-4F55-A118-437D5D9FA5AD}"/>
              </a:ext>
            </a:extLst>
          </p:cNvPr>
          <p:cNvSpPr/>
          <p:nvPr/>
        </p:nvSpPr>
        <p:spPr>
          <a:xfrm>
            <a:off x="10762187" y="2071790"/>
            <a:ext cx="525328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</a:t>
            </a:r>
            <a:endParaRPr lang="en-GB" sz="200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2E497BD-2ED0-41C0-B893-2990B74E764D}"/>
              </a:ext>
            </a:extLst>
          </p:cNvPr>
          <p:cNvSpPr/>
          <p:nvPr/>
        </p:nvSpPr>
        <p:spPr>
          <a:xfrm>
            <a:off x="10785560" y="2622034"/>
            <a:ext cx="525328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</a:t>
            </a:r>
            <a:endParaRPr lang="en-GB" sz="200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0AEE833-D636-4831-AE4C-D25CF8F04FED}"/>
              </a:ext>
            </a:extLst>
          </p:cNvPr>
          <p:cNvCxnSpPr>
            <a:cxnSpLocks/>
            <a:stCxn id="8" idx="7"/>
            <a:endCxn id="22" idx="2"/>
          </p:cNvCxnSpPr>
          <p:nvPr/>
        </p:nvCxnSpPr>
        <p:spPr>
          <a:xfrm flipV="1">
            <a:off x="8661678" y="2891810"/>
            <a:ext cx="1080014" cy="683500"/>
          </a:xfrm>
          <a:prstGeom prst="straightConnector1">
            <a:avLst/>
          </a:prstGeom>
          <a:ln w="38100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" name="Hexagon 28">
            <a:extLst>
              <a:ext uri="{FF2B5EF4-FFF2-40B4-BE49-F238E27FC236}">
                <a16:creationId xmlns:a16="http://schemas.microsoft.com/office/drawing/2014/main" id="{11BC0BFE-6682-4F88-BDC9-9AACFF4FACE5}"/>
              </a:ext>
            </a:extLst>
          </p:cNvPr>
          <p:cNvSpPr/>
          <p:nvPr/>
        </p:nvSpPr>
        <p:spPr>
          <a:xfrm>
            <a:off x="5421161" y="2398555"/>
            <a:ext cx="1119026" cy="683500"/>
          </a:xfrm>
          <a:prstGeom prst="hexagon">
            <a:avLst>
              <a:gd name="adj" fmla="val 14539"/>
              <a:gd name="vf" fmla="val 11547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400" dirty="0">
                <a:latin typeface="Calibri" panose="020F0502020204030204" pitchFamily="34" charset="0"/>
                <a:cs typeface="Calibri" panose="020F0502020204030204" pitchFamily="34" charset="0"/>
              </a:rPr>
              <a:t>მყიდველი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7820238-3565-4AC5-87E5-C4F7950E3217}"/>
              </a:ext>
            </a:extLst>
          </p:cNvPr>
          <p:cNvCxnSpPr>
            <a:cxnSpLocks/>
            <a:stCxn id="29" idx="1"/>
            <a:endCxn id="7" idx="1"/>
          </p:cNvCxnSpPr>
          <p:nvPr/>
        </p:nvCxnSpPr>
        <p:spPr>
          <a:xfrm>
            <a:off x="6440813" y="3082055"/>
            <a:ext cx="661422" cy="480406"/>
          </a:xfrm>
          <a:prstGeom prst="straightConnector1">
            <a:avLst/>
          </a:prstGeom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24386D6-FB64-4A4F-8CD4-A3B31BDFFF35}"/>
              </a:ext>
            </a:extLst>
          </p:cNvPr>
          <p:cNvSpPr/>
          <p:nvPr/>
        </p:nvSpPr>
        <p:spPr>
          <a:xfrm>
            <a:off x="5332732" y="3109867"/>
            <a:ext cx="525328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</a:t>
            </a:r>
            <a:endParaRPr lang="en-GB" sz="200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122254E7-3EF6-481D-B97B-2D8DC8AC9A99}"/>
              </a:ext>
            </a:extLst>
          </p:cNvPr>
          <p:cNvSpPr/>
          <p:nvPr/>
        </p:nvSpPr>
        <p:spPr>
          <a:xfrm>
            <a:off x="2915684" y="1214585"/>
            <a:ext cx="1119026" cy="683500"/>
          </a:xfrm>
          <a:prstGeom prst="hexagon">
            <a:avLst>
              <a:gd name="adj" fmla="val 14539"/>
              <a:gd name="vf" fmla="val 11547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>
            <a:normAutofit fontScale="85000" lnSpcReduction="20000"/>
          </a:bodyPr>
          <a:lstStyle/>
          <a:p>
            <a:pPr algn="ctr"/>
            <a:r>
              <a:rPr lang="ka-GE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დაფინან</a:t>
            </a:r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-სების წყარო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F5103B2-5FD6-42AD-A3F1-ABF97B57FFAF}"/>
              </a:ext>
            </a:extLst>
          </p:cNvPr>
          <p:cNvSpPr/>
          <p:nvPr/>
        </p:nvSpPr>
        <p:spPr>
          <a:xfrm>
            <a:off x="2806657" y="1928923"/>
            <a:ext cx="525328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FS</a:t>
            </a:r>
            <a:endParaRPr lang="en-GB" sz="200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9F553F4B-2E6D-4C82-BAAC-A95748B7888C}"/>
              </a:ext>
            </a:extLst>
          </p:cNvPr>
          <p:cNvSpPr/>
          <p:nvPr/>
        </p:nvSpPr>
        <p:spPr>
          <a:xfrm>
            <a:off x="4141326" y="1690658"/>
            <a:ext cx="1119026" cy="683500"/>
          </a:xfrm>
          <a:prstGeom prst="hexagon">
            <a:avLst>
              <a:gd name="adj" fmla="val 14539"/>
              <a:gd name="vf" fmla="val 11547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400" dirty="0">
                <a:latin typeface="Calibri" panose="020F0502020204030204" pitchFamily="34" charset="0"/>
                <a:cs typeface="Calibri" panose="020F0502020204030204" pitchFamily="34" charset="0"/>
              </a:rPr>
              <a:t>ფინანს-ური სქემა</a:t>
            </a:r>
            <a:endParaRPr lang="en-GB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544DE3A-7C28-4D2C-AEFD-2FB559FF9A29}"/>
              </a:ext>
            </a:extLst>
          </p:cNvPr>
          <p:cNvSpPr/>
          <p:nvPr/>
        </p:nvSpPr>
        <p:spPr>
          <a:xfrm>
            <a:off x="4117616" y="2361924"/>
            <a:ext cx="525328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HF</a:t>
            </a:r>
            <a:endParaRPr lang="en-GB" sz="20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EAF1EC19-4D6A-47D9-81F1-BDCDE971BBA7}"/>
              </a:ext>
            </a:extLst>
          </p:cNvPr>
          <p:cNvSpPr/>
          <p:nvPr/>
        </p:nvSpPr>
        <p:spPr>
          <a:xfrm>
            <a:off x="1346615" y="1214585"/>
            <a:ext cx="1119026" cy="683500"/>
          </a:xfrm>
          <a:prstGeom prst="hexagon">
            <a:avLst>
              <a:gd name="adj" fmla="val 14539"/>
              <a:gd name="vf" fmla="val 11547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ka-GE" sz="1600" dirty="0">
                <a:latin typeface="Calibri" panose="020F0502020204030204" pitchFamily="34" charset="0"/>
                <a:cs typeface="Calibri" panose="020F0502020204030204" pitchFamily="34" charset="0"/>
              </a:rPr>
              <a:t>ფულის მიმცემი</a:t>
            </a: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9B4A8DD4-F389-4F4B-9AAF-E307CDDF0413}"/>
              </a:ext>
            </a:extLst>
          </p:cNvPr>
          <p:cNvCxnSpPr>
            <a:cxnSpLocks/>
            <a:stCxn id="36" idx="0"/>
            <a:endCxn id="32" idx="3"/>
          </p:cNvCxnSpPr>
          <p:nvPr/>
        </p:nvCxnSpPr>
        <p:spPr>
          <a:xfrm>
            <a:off x="2465641" y="1556335"/>
            <a:ext cx="450043" cy="0"/>
          </a:xfrm>
          <a:prstGeom prst="straightConnector1">
            <a:avLst/>
          </a:prstGeom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409B611-702B-4F6F-A36D-975F2D0A2CE5}"/>
              </a:ext>
            </a:extLst>
          </p:cNvPr>
          <p:cNvSpPr/>
          <p:nvPr/>
        </p:nvSpPr>
        <p:spPr>
          <a:xfrm>
            <a:off x="1377632" y="1917852"/>
            <a:ext cx="642459" cy="344128"/>
          </a:xfrm>
          <a:prstGeom prst="rect">
            <a:avLst/>
          </a:prstGeom>
        </p:spPr>
        <p:txBody>
          <a:bodyPr wrap="square" lIns="18000" tIns="18000" rIns="18000" bIns="18000">
            <a:spAutoFit/>
          </a:bodyPr>
          <a:lstStyle/>
          <a:p>
            <a:pPr algn="ctr"/>
            <a:r>
              <a:rPr lang="en-US" sz="2000" b="1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FS.RI</a:t>
            </a:r>
            <a:endParaRPr lang="en-GB" sz="200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36012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>
                <a:latin typeface="Calibri Light" panose="020F0302020204030204" pitchFamily="34" charset="0"/>
                <a:cs typeface="Calibri Light" panose="020F0302020204030204" pitchFamily="34" charset="0"/>
              </a:rPr>
              <a:t>მონაცემების შეგროვება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/>
              <a:t>ჯანდაცვის ანგარიშები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5365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D85EC0-FD47-483E-A5D7-92600754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რის შესახებ გვჭირდება მონაცემები - ფინანსური ნაკადები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FBC403-2E72-45CD-84B5-20223F371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060" y="762634"/>
            <a:ext cx="9707880" cy="573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1385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D85EC0-FD47-483E-A5D7-92600754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რის შესახებ გვჭირდება მონაცემები - მოხმარება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02C7AF-F8B5-4E2A-8DFD-A67C4C67C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ka-GE" dirty="0"/>
              <a:t>30.2</a:t>
            </a:r>
            <a:r>
              <a:rPr lang="en-US" dirty="0"/>
              <a:t> </a:t>
            </a:r>
            <a:r>
              <a:rPr lang="ka-GE" dirty="0"/>
              <a:t>დიაგნოზის/ჩარევის/ხელოვნური კოდის მიხედვით</a:t>
            </a:r>
            <a:r>
              <a:rPr lang="en-US" dirty="0"/>
              <a:t>” &lt; </a:t>
            </a:r>
            <a:r>
              <a:rPr lang="ka-GE" dirty="0"/>
              <a:t> “30 ჯანმრთელობისა  დაცვის სახელმწიფო (ვერტიკალური) პროგრამების საკასო ხარჯები სულ“</a:t>
            </a:r>
          </a:p>
          <a:p>
            <a:r>
              <a:rPr lang="ka-GE" dirty="0"/>
              <a:t>“37.1.1 დიაგნოზის/ჩარევის/ხელოვნური კოდის მიხედვით“ </a:t>
            </a:r>
            <a:r>
              <a:rPr lang="en-US" dirty="0"/>
              <a:t>&lt; “</a:t>
            </a:r>
            <a:r>
              <a:rPr lang="ka-GE" dirty="0"/>
              <a:t>3</a:t>
            </a:r>
            <a:r>
              <a:rPr lang="en-US" dirty="0"/>
              <a:t>7 </a:t>
            </a:r>
            <a:r>
              <a:rPr lang="ka-GE" dirty="0"/>
              <a:t>ჯანმრთელობისა  დაცვის სახელმწიფო პროგრამების საკასო ხარჯები</a:t>
            </a:r>
            <a:r>
              <a:rPr lang="en-US" dirty="0"/>
              <a:t>”</a:t>
            </a:r>
          </a:p>
          <a:p>
            <a:r>
              <a:rPr lang="ka-GE" dirty="0"/>
              <a:t>“42.2	დიაგნოზის/ჩარევის/ხელოვნური კოდის მიხედვით“</a:t>
            </a:r>
            <a:r>
              <a:rPr lang="en-US" dirty="0"/>
              <a:t> &lt;</a:t>
            </a:r>
            <a:r>
              <a:rPr lang="ka-GE" dirty="0"/>
              <a:t> “42 ჯანმრთელობისა  დაცვის სახელმწიფო პროგრამების ხარჯები სულ;“</a:t>
            </a:r>
          </a:p>
          <a:p>
            <a:r>
              <a:rPr lang="ka-GE" dirty="0"/>
              <a:t>შინამეურნეობების კვლევები (</a:t>
            </a:r>
            <a:r>
              <a:rPr lang="en-US" dirty="0"/>
              <a:t>HUES)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24499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GC Basic Template" id="{0B44CD2E-8E07-4D5C-9A8B-D46624AA5B6C}" vid="{20D990BF-BCA0-4E2A-A358-E9C648B1C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CGC Basic Template</Template>
  <TotalTime>229</TotalTime>
  <Words>299</Words>
  <Application>Microsoft Office PowerPoint</Application>
  <PresentationFormat>Widescreen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BPG Mrgvlovani Caps 2010</vt:lpstr>
      <vt:lpstr>Calibri</vt:lpstr>
      <vt:lpstr>Calibri Light</vt:lpstr>
      <vt:lpstr>Wingdings</vt:lpstr>
      <vt:lpstr>Office Theme</vt:lpstr>
      <vt:lpstr>ჯანდაცვის ანგარიშები</vt:lpstr>
      <vt:lpstr>შეკრების მიზანი</vt:lpstr>
      <vt:lpstr>მოკლე მიმოხილვა</vt:lpstr>
      <vt:lpstr>წინაისტორია</vt:lpstr>
      <vt:lpstr>რაში გვჭირდება ჯანდაცვის ანგარიშები?</vt:lpstr>
      <vt:lpstr>რას წარმოედგენს ჯანდაცვის ანგარიშები?</vt:lpstr>
      <vt:lpstr>მონაცემების შეგროვება</vt:lpstr>
      <vt:lpstr>რის შესახებ გვჭირდება მონაცემები - ფინანსური ნაკადები</vt:lpstr>
      <vt:lpstr>რის შესახებ გვჭირდება მონაცემები - მოხმარება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David Gzirishvili (CGC)</dc:creator>
  <cp:lastModifiedBy>David Gzirishvili (CGC)</cp:lastModifiedBy>
  <cp:revision>66</cp:revision>
  <dcterms:created xsi:type="dcterms:W3CDTF">2020-02-29T06:27:16Z</dcterms:created>
  <dcterms:modified xsi:type="dcterms:W3CDTF">2020-02-29T11:40:12Z</dcterms:modified>
</cp:coreProperties>
</file>