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60" r:id="rId3"/>
    <p:sldId id="262" r:id="rId4"/>
    <p:sldId id="263" r:id="rId5"/>
    <p:sldId id="261" r:id="rId6"/>
    <p:sldId id="267" r:id="rId7"/>
    <p:sldId id="276" r:id="rId8"/>
    <p:sldId id="278" r:id="rId9"/>
    <p:sldId id="279" r:id="rId10"/>
    <p:sldId id="274" r:id="rId11"/>
    <p:sldId id="275" r:id="rId12"/>
    <p:sldId id="273" r:id="rId13"/>
    <p:sldId id="269" r:id="rId14"/>
    <p:sldId id="264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66"/>
  </p:normalViewPr>
  <p:slideViewPr>
    <p:cSldViewPr snapToGrid="0" snapToObjects="1">
      <p:cViewPr>
        <p:scale>
          <a:sx n="79" d="100"/>
          <a:sy n="79" d="100"/>
        </p:scale>
        <p:origin x="1224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C6EE84-3674-D246-B5B5-CD1E13A01339}" type="doc">
      <dgm:prSet loTypeId="urn:microsoft.com/office/officeart/2005/8/layout/hProcess7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3D9A093-B2B0-4049-99E8-827F5E292C58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ANALYSES &amp; PLANNING</a:t>
          </a:r>
          <a:endParaRPr lang="en-US" sz="2000" b="1" dirty="0">
            <a:solidFill>
              <a:schemeClr val="accent2">
                <a:lumMod val="20000"/>
                <a:lumOff val="80000"/>
              </a:schemeClr>
            </a:solidFill>
          </a:endParaRPr>
        </a:p>
      </dgm:t>
    </dgm:pt>
    <dgm:pt modelId="{4446809F-F0A6-9D42-8837-D6CA2E332CC6}" type="parTrans" cxnId="{32F764F7-EF04-624B-A45B-B646EC3DEB09}">
      <dgm:prSet/>
      <dgm:spPr/>
      <dgm:t>
        <a:bodyPr/>
        <a:lstStyle/>
        <a:p>
          <a:endParaRPr lang="en-US"/>
        </a:p>
      </dgm:t>
    </dgm:pt>
    <dgm:pt modelId="{7BEE6A0C-5E4E-064D-BCD4-510737F8BE45}" type="sibTrans" cxnId="{32F764F7-EF04-624B-A45B-B646EC3DEB09}">
      <dgm:prSet/>
      <dgm:spPr/>
      <dgm:t>
        <a:bodyPr/>
        <a:lstStyle/>
        <a:p>
          <a:endParaRPr lang="en-US"/>
        </a:p>
      </dgm:t>
    </dgm:pt>
    <dgm:pt modelId="{2D8166C7-093E-F146-A638-13D00DECD643}">
      <dgm:prSet phldrT="[Text]" custT="1"/>
      <dgm:spPr/>
      <dgm:t>
        <a:bodyPr/>
        <a:lstStyle/>
        <a:p>
          <a:r>
            <a:rPr lang="en-US" sz="1800" dirty="0" smtClean="0"/>
            <a:t>- Needs assessment (benefits)</a:t>
          </a:r>
        </a:p>
        <a:p>
          <a:r>
            <a:rPr lang="en-US" sz="1800" dirty="0" smtClean="0"/>
            <a:t>- HBP design</a:t>
          </a:r>
        </a:p>
        <a:p>
          <a:r>
            <a:rPr lang="en-US" sz="1800" dirty="0" smtClean="0"/>
            <a:t>- Payment methods, tariff setting</a:t>
          </a:r>
        </a:p>
        <a:p>
          <a:r>
            <a:rPr lang="en-US" sz="1800" dirty="0" smtClean="0"/>
            <a:t>- Service provision assessment &amp; contract planning</a:t>
          </a:r>
        </a:p>
        <a:p>
          <a:r>
            <a:rPr lang="en-US" sz="1800" dirty="0" smtClean="0"/>
            <a:t>- SP budget planning (annual and mid/long term)</a:t>
          </a:r>
        </a:p>
        <a:p>
          <a:endParaRPr lang="en-US" sz="2000" dirty="0"/>
        </a:p>
      </dgm:t>
    </dgm:pt>
    <dgm:pt modelId="{696A23BE-5F29-934C-B226-52F7920AC509}" type="parTrans" cxnId="{671494D6-F288-A645-B3C2-1E21B4166669}">
      <dgm:prSet/>
      <dgm:spPr/>
      <dgm:t>
        <a:bodyPr/>
        <a:lstStyle/>
        <a:p>
          <a:endParaRPr lang="en-US"/>
        </a:p>
      </dgm:t>
    </dgm:pt>
    <dgm:pt modelId="{E8F1CB2E-C236-E848-BEF5-CC8904D9BF26}" type="sibTrans" cxnId="{671494D6-F288-A645-B3C2-1E21B4166669}">
      <dgm:prSet/>
      <dgm:spPr/>
      <dgm:t>
        <a:bodyPr/>
        <a:lstStyle/>
        <a:p>
          <a:endParaRPr lang="en-US"/>
        </a:p>
      </dgm:t>
    </dgm:pt>
    <dgm:pt modelId="{FDC5936D-83D9-3843-8751-F336E4799010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BENEFICIARIES RELATIONS</a:t>
          </a:r>
          <a:endParaRPr lang="en-US" sz="2000" b="1" dirty="0">
            <a:solidFill>
              <a:schemeClr val="accent2">
                <a:lumMod val="20000"/>
                <a:lumOff val="80000"/>
              </a:schemeClr>
            </a:solidFill>
          </a:endParaRPr>
        </a:p>
      </dgm:t>
    </dgm:pt>
    <dgm:pt modelId="{AF67403B-4937-4A4E-BBB5-F562E29921F5}" type="parTrans" cxnId="{455DEB80-473D-6341-9744-E143BEB877F4}">
      <dgm:prSet/>
      <dgm:spPr/>
      <dgm:t>
        <a:bodyPr/>
        <a:lstStyle/>
        <a:p>
          <a:endParaRPr lang="en-US"/>
        </a:p>
      </dgm:t>
    </dgm:pt>
    <dgm:pt modelId="{29AD1FDF-5259-C145-AF8A-5ACBA39BC7C1}" type="sibTrans" cxnId="{455DEB80-473D-6341-9744-E143BEB877F4}">
      <dgm:prSet/>
      <dgm:spPr/>
      <dgm:t>
        <a:bodyPr/>
        <a:lstStyle/>
        <a:p>
          <a:endParaRPr lang="en-US"/>
        </a:p>
      </dgm:t>
    </dgm:pt>
    <dgm:pt modelId="{03B5A54E-2589-0E46-AE2A-C42F05354811}">
      <dgm:prSet phldrT="[Text]" custT="1"/>
      <dgm:spPr/>
      <dgm:t>
        <a:bodyPr/>
        <a:lstStyle/>
        <a:p>
          <a:r>
            <a:rPr lang="en-US" sz="2000" dirty="0" smtClean="0"/>
            <a:t>- </a:t>
          </a:r>
          <a:r>
            <a:rPr lang="en-US" sz="1800" dirty="0" smtClean="0"/>
            <a:t>Registry</a:t>
          </a:r>
        </a:p>
        <a:p>
          <a:r>
            <a:rPr lang="en-US" sz="1800" dirty="0" smtClean="0"/>
            <a:t>- Information &amp; communication</a:t>
          </a:r>
        </a:p>
        <a:p>
          <a:r>
            <a:rPr lang="en-US" sz="1800" dirty="0" smtClean="0"/>
            <a:t>- Complaints</a:t>
          </a:r>
        </a:p>
        <a:p>
          <a:r>
            <a:rPr lang="en-US" sz="1800" dirty="0" smtClean="0"/>
            <a:t>- Application forms</a:t>
          </a:r>
          <a:endParaRPr lang="en-US" sz="1800" dirty="0"/>
        </a:p>
      </dgm:t>
    </dgm:pt>
    <dgm:pt modelId="{10DE5291-DDDB-C94F-AC20-2ED054D0BB61}" type="parTrans" cxnId="{22516526-E957-CB44-84B1-7A6CB9C380B1}">
      <dgm:prSet/>
      <dgm:spPr/>
      <dgm:t>
        <a:bodyPr/>
        <a:lstStyle/>
        <a:p>
          <a:endParaRPr lang="en-US"/>
        </a:p>
      </dgm:t>
    </dgm:pt>
    <dgm:pt modelId="{DB77FDFC-A491-CD42-BA4C-9AE1EC090C92}" type="sibTrans" cxnId="{22516526-E957-CB44-84B1-7A6CB9C380B1}">
      <dgm:prSet/>
      <dgm:spPr/>
      <dgm:t>
        <a:bodyPr/>
        <a:lstStyle/>
        <a:p>
          <a:endParaRPr lang="en-US"/>
        </a:p>
      </dgm:t>
    </dgm:pt>
    <dgm:pt modelId="{CCAB96A3-37DD-4040-944C-29626AC1A8D4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CONTRACTING, PROCUREMENT</a:t>
          </a:r>
          <a:endParaRPr lang="en-US" sz="2000" b="1" dirty="0">
            <a:solidFill>
              <a:schemeClr val="accent2">
                <a:lumMod val="20000"/>
                <a:lumOff val="80000"/>
              </a:schemeClr>
            </a:solidFill>
          </a:endParaRPr>
        </a:p>
      </dgm:t>
    </dgm:pt>
    <dgm:pt modelId="{FF68AC77-D221-034B-BCBA-FB1CE3112113}" type="parTrans" cxnId="{A2C946F7-B468-4B4E-97DA-16F5090F182D}">
      <dgm:prSet/>
      <dgm:spPr/>
      <dgm:t>
        <a:bodyPr/>
        <a:lstStyle/>
        <a:p>
          <a:endParaRPr lang="en-US"/>
        </a:p>
      </dgm:t>
    </dgm:pt>
    <dgm:pt modelId="{8233C378-2D8B-C241-8FC9-889298BF1B56}" type="sibTrans" cxnId="{A2C946F7-B468-4B4E-97DA-16F5090F182D}">
      <dgm:prSet/>
      <dgm:spPr/>
      <dgm:t>
        <a:bodyPr/>
        <a:lstStyle/>
        <a:p>
          <a:endParaRPr lang="en-US"/>
        </a:p>
      </dgm:t>
    </dgm:pt>
    <dgm:pt modelId="{C1813C6D-BCB6-F943-A16D-0C57E424EF4A}">
      <dgm:prSet phldrT="[Text]" custT="1"/>
      <dgm:spPr/>
      <dgm:t>
        <a:bodyPr/>
        <a:lstStyle/>
        <a:p>
          <a:r>
            <a:rPr lang="en-US" sz="2000" dirty="0" smtClean="0"/>
            <a:t>- </a:t>
          </a:r>
          <a:r>
            <a:rPr lang="en-US" sz="1800" dirty="0" smtClean="0"/>
            <a:t>Contracting principles &amp; contracting service provider</a:t>
          </a:r>
        </a:p>
        <a:p>
          <a:r>
            <a:rPr lang="en-US" sz="1800" dirty="0" smtClean="0"/>
            <a:t>- Public procurement</a:t>
          </a:r>
        </a:p>
        <a:p>
          <a:r>
            <a:rPr lang="en-US" sz="1800" dirty="0" smtClean="0"/>
            <a:t>- Claims management</a:t>
          </a:r>
        </a:p>
        <a:p>
          <a:endParaRPr lang="en-US" sz="1800" dirty="0"/>
        </a:p>
      </dgm:t>
    </dgm:pt>
    <dgm:pt modelId="{1C51345E-D0DE-5247-82F8-EF5899DFD73E}" type="parTrans" cxnId="{B087F5CF-6148-E74A-9DB1-86E4A2325BF5}">
      <dgm:prSet/>
      <dgm:spPr/>
      <dgm:t>
        <a:bodyPr/>
        <a:lstStyle/>
        <a:p>
          <a:endParaRPr lang="en-US"/>
        </a:p>
      </dgm:t>
    </dgm:pt>
    <dgm:pt modelId="{DBA78160-5FED-1148-A27F-0636F8A255DF}" type="sibTrans" cxnId="{B087F5CF-6148-E74A-9DB1-86E4A2325BF5}">
      <dgm:prSet/>
      <dgm:spPr/>
      <dgm:t>
        <a:bodyPr/>
        <a:lstStyle/>
        <a:p>
          <a:pPr rtl="0"/>
          <a:endParaRPr lang="en-US"/>
        </a:p>
      </dgm:t>
    </dgm:pt>
    <dgm:pt modelId="{65BC4536-2B57-814C-A905-DA67F1597750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MONITORING &amp; REPORTING</a:t>
          </a:r>
          <a:endParaRPr lang="en-US" sz="2000" b="1" dirty="0">
            <a:solidFill>
              <a:schemeClr val="accent2">
                <a:lumMod val="20000"/>
                <a:lumOff val="80000"/>
              </a:schemeClr>
            </a:solidFill>
          </a:endParaRPr>
        </a:p>
      </dgm:t>
    </dgm:pt>
    <dgm:pt modelId="{3113AA8F-C185-6D4F-89F9-9BAA807303FD}" type="parTrans" cxnId="{46E0EA8A-31A9-EB4E-8B61-EB7C189DEBD1}">
      <dgm:prSet/>
      <dgm:spPr/>
      <dgm:t>
        <a:bodyPr/>
        <a:lstStyle/>
        <a:p>
          <a:endParaRPr lang="en-US"/>
        </a:p>
      </dgm:t>
    </dgm:pt>
    <dgm:pt modelId="{FE802A4A-13FD-D441-A36A-8D2B2957EB6E}" type="sibTrans" cxnId="{46E0EA8A-31A9-EB4E-8B61-EB7C189DEBD1}">
      <dgm:prSet/>
      <dgm:spPr/>
      <dgm:t>
        <a:bodyPr/>
        <a:lstStyle/>
        <a:p>
          <a:endParaRPr lang="en-US"/>
        </a:p>
      </dgm:t>
    </dgm:pt>
    <dgm:pt modelId="{C829969D-D085-3449-AF3C-6E6350968E9B}">
      <dgm:prSet phldrT="[Text]" custT="1"/>
      <dgm:spPr/>
      <dgm:t>
        <a:bodyPr/>
        <a:lstStyle/>
        <a:p>
          <a:r>
            <a:rPr lang="en-US" sz="2000" dirty="0" smtClean="0"/>
            <a:t>- </a:t>
          </a:r>
          <a:r>
            <a:rPr lang="en-US" sz="1800" dirty="0" smtClean="0"/>
            <a:t>Contract M&amp;R</a:t>
          </a:r>
          <a:endParaRPr lang="en-US" sz="1800" dirty="0"/>
        </a:p>
      </dgm:t>
    </dgm:pt>
    <dgm:pt modelId="{41400FB8-E4C1-B046-A697-CC89F6B450AC}" type="parTrans" cxnId="{CAAD6659-998E-784D-AEF5-71F4C508718C}">
      <dgm:prSet/>
      <dgm:spPr/>
      <dgm:t>
        <a:bodyPr/>
        <a:lstStyle/>
        <a:p>
          <a:endParaRPr lang="en-US"/>
        </a:p>
      </dgm:t>
    </dgm:pt>
    <dgm:pt modelId="{74E4D12B-98C0-0C4A-86D2-F98FF9085770}" type="sibTrans" cxnId="{CAAD6659-998E-784D-AEF5-71F4C508718C}">
      <dgm:prSet/>
      <dgm:spPr/>
      <dgm:t>
        <a:bodyPr/>
        <a:lstStyle/>
        <a:p>
          <a:endParaRPr lang="en-US"/>
        </a:p>
      </dgm:t>
    </dgm:pt>
    <dgm:pt modelId="{8205244C-666F-C748-BDBF-463A3BFA6AA7}">
      <dgm:prSet phldrT="[Text]" custT="1"/>
      <dgm:spPr/>
      <dgm:t>
        <a:bodyPr/>
        <a:lstStyle/>
        <a:p>
          <a:r>
            <a:rPr lang="en-US" sz="1800" dirty="0" smtClean="0"/>
            <a:t>- Program M&amp;R</a:t>
          </a:r>
          <a:endParaRPr lang="en-US" sz="1800" dirty="0"/>
        </a:p>
      </dgm:t>
    </dgm:pt>
    <dgm:pt modelId="{BCEF73A8-2AD0-294C-9A3B-82445C525E68}" type="parTrans" cxnId="{8C807635-97FC-3945-82C3-759C47104855}">
      <dgm:prSet/>
      <dgm:spPr/>
      <dgm:t>
        <a:bodyPr/>
        <a:lstStyle/>
        <a:p>
          <a:endParaRPr lang="en-US"/>
        </a:p>
      </dgm:t>
    </dgm:pt>
    <dgm:pt modelId="{88963000-A953-7D40-8124-5005F01E4E69}" type="sibTrans" cxnId="{8C807635-97FC-3945-82C3-759C47104855}">
      <dgm:prSet/>
      <dgm:spPr/>
      <dgm:t>
        <a:bodyPr/>
        <a:lstStyle/>
        <a:p>
          <a:endParaRPr lang="en-US"/>
        </a:p>
      </dgm:t>
    </dgm:pt>
    <dgm:pt modelId="{FA3044DC-5CD4-8741-B6EC-A7C2AA0BE36B}">
      <dgm:prSet phldrT="[Text]" custT="1"/>
      <dgm:spPr/>
      <dgm:t>
        <a:bodyPr/>
        <a:lstStyle/>
        <a:p>
          <a:r>
            <a:rPr lang="en-US" sz="1800" dirty="0" smtClean="0"/>
            <a:t>- Budget M&amp;R</a:t>
          </a:r>
        </a:p>
        <a:p>
          <a:r>
            <a:rPr lang="en-US" sz="1800" dirty="0" smtClean="0"/>
            <a:t>- Quality &amp; performance</a:t>
          </a:r>
        </a:p>
        <a:p>
          <a:r>
            <a:rPr lang="en-US" sz="1800" dirty="0" smtClean="0"/>
            <a:t> </a:t>
          </a:r>
          <a:endParaRPr lang="en-US" sz="1800" dirty="0"/>
        </a:p>
      </dgm:t>
    </dgm:pt>
    <dgm:pt modelId="{7C0240C8-E4C2-7349-A99A-161CAA09D173}" type="parTrans" cxnId="{CCF6F385-51F9-0543-B4FE-82493BE93888}">
      <dgm:prSet/>
      <dgm:spPr/>
      <dgm:t>
        <a:bodyPr/>
        <a:lstStyle/>
        <a:p>
          <a:endParaRPr lang="en-US"/>
        </a:p>
      </dgm:t>
    </dgm:pt>
    <dgm:pt modelId="{AB0A0BE1-680F-DA4B-ADC2-C3DB99053167}" type="sibTrans" cxnId="{CCF6F385-51F9-0543-B4FE-82493BE93888}">
      <dgm:prSet/>
      <dgm:spPr/>
      <dgm:t>
        <a:bodyPr/>
        <a:lstStyle/>
        <a:p>
          <a:endParaRPr lang="en-US"/>
        </a:p>
      </dgm:t>
    </dgm:pt>
    <dgm:pt modelId="{3142051B-F533-294B-82DA-2A40DE092323}" type="pres">
      <dgm:prSet presAssocID="{36C6EE84-3674-D246-B5B5-CD1E13A013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2E2F63-E703-E849-914C-860E3D2C40A3}" type="pres">
      <dgm:prSet presAssocID="{D3D9A093-B2B0-4049-99E8-827F5E292C58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1DA246-2C75-BE4F-B1C3-761BB2772EF8}" type="pres">
      <dgm:prSet presAssocID="{D3D9A093-B2B0-4049-99E8-827F5E292C58}" presName="bgRect" presStyleLbl="node1" presStyleIdx="0" presStyleCnt="4" custScaleY="166880"/>
      <dgm:spPr/>
      <dgm:t>
        <a:bodyPr/>
        <a:lstStyle/>
        <a:p>
          <a:endParaRPr lang="en-US"/>
        </a:p>
      </dgm:t>
    </dgm:pt>
    <dgm:pt modelId="{948F9C43-6C90-B242-AA1B-12EEBB7354D5}" type="pres">
      <dgm:prSet presAssocID="{D3D9A093-B2B0-4049-99E8-827F5E292C58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21858-2FE5-C84C-AA7D-B4860D4075EF}" type="pres">
      <dgm:prSet presAssocID="{D3D9A093-B2B0-4049-99E8-827F5E292C58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C2622A-27FB-294E-8E72-AE8D1B3CC2FC}" type="pres">
      <dgm:prSet presAssocID="{7BEE6A0C-5E4E-064D-BCD4-510737F8BE45}" presName="hSp" presStyleCnt="0"/>
      <dgm:spPr/>
      <dgm:t>
        <a:bodyPr/>
        <a:lstStyle/>
        <a:p>
          <a:endParaRPr lang="en-US"/>
        </a:p>
      </dgm:t>
    </dgm:pt>
    <dgm:pt modelId="{97C96B35-1B38-774D-81D3-A67CCF2E17F3}" type="pres">
      <dgm:prSet presAssocID="{7BEE6A0C-5E4E-064D-BCD4-510737F8BE45}" presName="vProcSp" presStyleCnt="0"/>
      <dgm:spPr/>
      <dgm:t>
        <a:bodyPr/>
        <a:lstStyle/>
        <a:p>
          <a:endParaRPr lang="en-US"/>
        </a:p>
      </dgm:t>
    </dgm:pt>
    <dgm:pt modelId="{C32A16D8-CD79-514A-8E0E-2972664A5BC6}" type="pres">
      <dgm:prSet presAssocID="{7BEE6A0C-5E4E-064D-BCD4-510737F8BE45}" presName="vSp1" presStyleCnt="0"/>
      <dgm:spPr/>
      <dgm:t>
        <a:bodyPr/>
        <a:lstStyle/>
        <a:p>
          <a:endParaRPr lang="en-US"/>
        </a:p>
      </dgm:t>
    </dgm:pt>
    <dgm:pt modelId="{7A39BBEC-052F-A846-A7B7-D007F7FA3DF6}" type="pres">
      <dgm:prSet presAssocID="{7BEE6A0C-5E4E-064D-BCD4-510737F8BE45}" presName="simulatedConn" presStyleLbl="solidFgAcc1" presStyleIdx="0" presStyleCnt="3" custLinFactY="200000" custLinFactNeighborX="-3525" custLinFactNeighborY="232913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A7CDD85B-6ADC-EE48-953E-102B374AFE90}" type="pres">
      <dgm:prSet presAssocID="{7BEE6A0C-5E4E-064D-BCD4-510737F8BE45}" presName="vSp2" presStyleCnt="0"/>
      <dgm:spPr/>
      <dgm:t>
        <a:bodyPr/>
        <a:lstStyle/>
        <a:p>
          <a:endParaRPr lang="en-US"/>
        </a:p>
      </dgm:t>
    </dgm:pt>
    <dgm:pt modelId="{C080D97B-B08C-CD48-9D3A-96584B8E76F1}" type="pres">
      <dgm:prSet presAssocID="{7BEE6A0C-5E4E-064D-BCD4-510737F8BE45}" presName="sibTrans" presStyleCnt="0"/>
      <dgm:spPr/>
      <dgm:t>
        <a:bodyPr/>
        <a:lstStyle/>
        <a:p>
          <a:endParaRPr lang="en-US"/>
        </a:p>
      </dgm:t>
    </dgm:pt>
    <dgm:pt modelId="{4C760982-F5B3-FF46-A755-A0677EB6BBAE}" type="pres">
      <dgm:prSet presAssocID="{FDC5936D-83D9-3843-8751-F336E4799010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918CD-9137-B249-A52A-0E579FE20605}" type="pres">
      <dgm:prSet presAssocID="{FDC5936D-83D9-3843-8751-F336E4799010}" presName="bgRect" presStyleLbl="node1" presStyleIdx="1" presStyleCnt="4" custScaleY="166880"/>
      <dgm:spPr/>
      <dgm:t>
        <a:bodyPr/>
        <a:lstStyle/>
        <a:p>
          <a:endParaRPr lang="en-US"/>
        </a:p>
      </dgm:t>
    </dgm:pt>
    <dgm:pt modelId="{D3829C0E-13EA-A644-A146-55DDD54270CE}" type="pres">
      <dgm:prSet presAssocID="{FDC5936D-83D9-3843-8751-F336E4799010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19072-9DFE-1E4D-BE85-F993DA3D5834}" type="pres">
      <dgm:prSet presAssocID="{FDC5936D-83D9-3843-8751-F336E4799010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C1B22E-6AE3-D34B-B943-595ECF25F5BC}" type="pres">
      <dgm:prSet presAssocID="{29AD1FDF-5259-C145-AF8A-5ACBA39BC7C1}" presName="hSp" presStyleCnt="0"/>
      <dgm:spPr/>
      <dgm:t>
        <a:bodyPr/>
        <a:lstStyle/>
        <a:p>
          <a:endParaRPr lang="en-US"/>
        </a:p>
      </dgm:t>
    </dgm:pt>
    <dgm:pt modelId="{B5C26CF6-A382-FB44-9065-28C50E445A7A}" type="pres">
      <dgm:prSet presAssocID="{29AD1FDF-5259-C145-AF8A-5ACBA39BC7C1}" presName="vProcSp" presStyleCnt="0"/>
      <dgm:spPr/>
      <dgm:t>
        <a:bodyPr/>
        <a:lstStyle/>
        <a:p>
          <a:endParaRPr lang="en-US"/>
        </a:p>
      </dgm:t>
    </dgm:pt>
    <dgm:pt modelId="{1446723D-A2E7-BF49-8AC9-E9EC8368884A}" type="pres">
      <dgm:prSet presAssocID="{29AD1FDF-5259-C145-AF8A-5ACBA39BC7C1}" presName="vSp1" presStyleCnt="0"/>
      <dgm:spPr/>
      <dgm:t>
        <a:bodyPr/>
        <a:lstStyle/>
        <a:p>
          <a:endParaRPr lang="en-US"/>
        </a:p>
      </dgm:t>
    </dgm:pt>
    <dgm:pt modelId="{9B6321C3-033D-B548-884C-68F629EB5B17}" type="pres">
      <dgm:prSet presAssocID="{29AD1FDF-5259-C145-AF8A-5ACBA39BC7C1}" presName="simulatedConn" presStyleLbl="solidFgAcc1" presStyleIdx="1" presStyleCnt="3" custLinFactY="200000" custLinFactNeighborX="-3525" custLinFactNeighborY="232913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9BB38D7B-BFEA-614A-8386-A543F0C6AF6F}" type="pres">
      <dgm:prSet presAssocID="{29AD1FDF-5259-C145-AF8A-5ACBA39BC7C1}" presName="vSp2" presStyleCnt="0"/>
      <dgm:spPr/>
      <dgm:t>
        <a:bodyPr/>
        <a:lstStyle/>
        <a:p>
          <a:endParaRPr lang="en-US"/>
        </a:p>
      </dgm:t>
    </dgm:pt>
    <dgm:pt modelId="{01B4984D-7365-564A-923C-F072671A4F11}" type="pres">
      <dgm:prSet presAssocID="{29AD1FDF-5259-C145-AF8A-5ACBA39BC7C1}" presName="sibTrans" presStyleCnt="0"/>
      <dgm:spPr/>
      <dgm:t>
        <a:bodyPr/>
        <a:lstStyle/>
        <a:p>
          <a:endParaRPr lang="en-US"/>
        </a:p>
      </dgm:t>
    </dgm:pt>
    <dgm:pt modelId="{3AE88AAE-1A46-B94D-8669-0A8F9A073A4C}" type="pres">
      <dgm:prSet presAssocID="{CCAB96A3-37DD-4040-944C-29626AC1A8D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C323F-4B54-694C-A9B4-DE6C2EF0B956}" type="pres">
      <dgm:prSet presAssocID="{CCAB96A3-37DD-4040-944C-29626AC1A8D4}" presName="bgRect" presStyleLbl="node1" presStyleIdx="2" presStyleCnt="4" custScaleY="166880"/>
      <dgm:spPr/>
      <dgm:t>
        <a:bodyPr/>
        <a:lstStyle/>
        <a:p>
          <a:endParaRPr lang="en-US"/>
        </a:p>
      </dgm:t>
    </dgm:pt>
    <dgm:pt modelId="{A54E925D-5E28-1D4C-81C7-DD0797634C03}" type="pres">
      <dgm:prSet presAssocID="{CCAB96A3-37DD-4040-944C-29626AC1A8D4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FDB0CE-80B9-5841-BFA8-167DC8112CB7}" type="pres">
      <dgm:prSet presAssocID="{CCAB96A3-37DD-4040-944C-29626AC1A8D4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B3C2D-06E5-DC43-AF7B-15E728A02347}" type="pres">
      <dgm:prSet presAssocID="{8233C378-2D8B-C241-8FC9-889298BF1B56}" presName="hSp" presStyleCnt="0"/>
      <dgm:spPr/>
      <dgm:t>
        <a:bodyPr/>
        <a:lstStyle/>
        <a:p>
          <a:endParaRPr lang="en-US"/>
        </a:p>
      </dgm:t>
    </dgm:pt>
    <dgm:pt modelId="{B634B4C9-B0ED-914F-AE74-A332C0814E61}" type="pres">
      <dgm:prSet presAssocID="{8233C378-2D8B-C241-8FC9-889298BF1B56}" presName="vProcSp" presStyleCnt="0"/>
      <dgm:spPr/>
      <dgm:t>
        <a:bodyPr/>
        <a:lstStyle/>
        <a:p>
          <a:endParaRPr lang="en-US"/>
        </a:p>
      </dgm:t>
    </dgm:pt>
    <dgm:pt modelId="{513DCE62-2F24-5442-A0A2-2EE17D61B479}" type="pres">
      <dgm:prSet presAssocID="{8233C378-2D8B-C241-8FC9-889298BF1B56}" presName="vSp1" presStyleCnt="0"/>
      <dgm:spPr/>
      <dgm:t>
        <a:bodyPr/>
        <a:lstStyle/>
        <a:p>
          <a:endParaRPr lang="en-US"/>
        </a:p>
      </dgm:t>
    </dgm:pt>
    <dgm:pt modelId="{BB14110D-FBB7-764F-88A3-D07A2126E2DF}" type="pres">
      <dgm:prSet presAssocID="{8233C378-2D8B-C241-8FC9-889298BF1B56}" presName="simulatedConn" presStyleLbl="solidFgAcc1" presStyleIdx="2" presStyleCnt="3" custLinFactY="200000" custLinFactNeighborX="-3525" custLinFactNeighborY="232913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0CC932A4-0B7E-8E4D-8E15-C5573FB07824}" type="pres">
      <dgm:prSet presAssocID="{8233C378-2D8B-C241-8FC9-889298BF1B56}" presName="vSp2" presStyleCnt="0"/>
      <dgm:spPr/>
      <dgm:t>
        <a:bodyPr/>
        <a:lstStyle/>
        <a:p>
          <a:endParaRPr lang="en-US"/>
        </a:p>
      </dgm:t>
    </dgm:pt>
    <dgm:pt modelId="{D239608C-F211-6447-A7C9-213A68B2F732}" type="pres">
      <dgm:prSet presAssocID="{8233C378-2D8B-C241-8FC9-889298BF1B56}" presName="sibTrans" presStyleCnt="0"/>
      <dgm:spPr/>
      <dgm:t>
        <a:bodyPr/>
        <a:lstStyle/>
        <a:p>
          <a:endParaRPr lang="en-US"/>
        </a:p>
      </dgm:t>
    </dgm:pt>
    <dgm:pt modelId="{225D847C-5B5E-6D44-8850-3C55FD35A310}" type="pres">
      <dgm:prSet presAssocID="{65BC4536-2B57-814C-A905-DA67F1597750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9373CD-066F-D340-8EA4-25D4C72537C5}" type="pres">
      <dgm:prSet presAssocID="{65BC4536-2B57-814C-A905-DA67F1597750}" presName="bgRect" presStyleLbl="node1" presStyleIdx="3" presStyleCnt="4" custScaleY="166880"/>
      <dgm:spPr/>
      <dgm:t>
        <a:bodyPr/>
        <a:lstStyle/>
        <a:p>
          <a:endParaRPr lang="en-US"/>
        </a:p>
      </dgm:t>
    </dgm:pt>
    <dgm:pt modelId="{A3121E90-A850-2F43-AD8B-43225E9F654F}" type="pres">
      <dgm:prSet presAssocID="{65BC4536-2B57-814C-A905-DA67F1597750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DDC3C-08AC-7D4A-8335-0EBFF34D0554}" type="pres">
      <dgm:prSet presAssocID="{65BC4536-2B57-814C-A905-DA67F1597750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AD6659-998E-784D-AEF5-71F4C508718C}" srcId="{65BC4536-2B57-814C-A905-DA67F1597750}" destId="{C829969D-D085-3449-AF3C-6E6350968E9B}" srcOrd="0" destOrd="0" parTransId="{41400FB8-E4C1-B046-A697-CC89F6B450AC}" sibTransId="{74E4D12B-98C0-0C4A-86D2-F98FF9085770}"/>
    <dgm:cxn modelId="{6FD0B5EF-D70F-5B49-93E4-B5C10BFFEC25}" type="presOf" srcId="{CCAB96A3-37DD-4040-944C-29626AC1A8D4}" destId="{A54E925D-5E28-1D4C-81C7-DD0797634C03}" srcOrd="1" destOrd="0" presId="urn:microsoft.com/office/officeart/2005/8/layout/hProcess7"/>
    <dgm:cxn modelId="{455DEB80-473D-6341-9744-E143BEB877F4}" srcId="{36C6EE84-3674-D246-B5B5-CD1E13A01339}" destId="{FDC5936D-83D9-3843-8751-F336E4799010}" srcOrd="1" destOrd="0" parTransId="{AF67403B-4937-4A4E-BBB5-F562E29921F5}" sibTransId="{29AD1FDF-5259-C145-AF8A-5ACBA39BC7C1}"/>
    <dgm:cxn modelId="{CCF6F385-51F9-0543-B4FE-82493BE93888}" srcId="{65BC4536-2B57-814C-A905-DA67F1597750}" destId="{FA3044DC-5CD4-8741-B6EC-A7C2AA0BE36B}" srcOrd="2" destOrd="0" parTransId="{7C0240C8-E4C2-7349-A99A-161CAA09D173}" sibTransId="{AB0A0BE1-680F-DA4B-ADC2-C3DB99053167}"/>
    <dgm:cxn modelId="{A2C946F7-B468-4B4E-97DA-16F5090F182D}" srcId="{36C6EE84-3674-D246-B5B5-CD1E13A01339}" destId="{CCAB96A3-37DD-4040-944C-29626AC1A8D4}" srcOrd="2" destOrd="0" parTransId="{FF68AC77-D221-034B-BCBA-FB1CE3112113}" sibTransId="{8233C378-2D8B-C241-8FC9-889298BF1B56}"/>
    <dgm:cxn modelId="{B087F5CF-6148-E74A-9DB1-86E4A2325BF5}" srcId="{CCAB96A3-37DD-4040-944C-29626AC1A8D4}" destId="{C1813C6D-BCB6-F943-A16D-0C57E424EF4A}" srcOrd="0" destOrd="0" parTransId="{1C51345E-D0DE-5247-82F8-EF5899DFD73E}" sibTransId="{DBA78160-5FED-1148-A27F-0636F8A255DF}"/>
    <dgm:cxn modelId="{32F764F7-EF04-624B-A45B-B646EC3DEB09}" srcId="{36C6EE84-3674-D246-B5B5-CD1E13A01339}" destId="{D3D9A093-B2B0-4049-99E8-827F5E292C58}" srcOrd="0" destOrd="0" parTransId="{4446809F-F0A6-9D42-8837-D6CA2E332CC6}" sibTransId="{7BEE6A0C-5E4E-064D-BCD4-510737F8BE45}"/>
    <dgm:cxn modelId="{671494D6-F288-A645-B3C2-1E21B4166669}" srcId="{D3D9A093-B2B0-4049-99E8-827F5E292C58}" destId="{2D8166C7-093E-F146-A638-13D00DECD643}" srcOrd="0" destOrd="0" parTransId="{696A23BE-5F29-934C-B226-52F7920AC509}" sibTransId="{E8F1CB2E-C236-E848-BEF5-CC8904D9BF26}"/>
    <dgm:cxn modelId="{9F1E4CFF-F9CF-8546-9568-527B8CE4F79D}" type="presOf" srcId="{FA3044DC-5CD4-8741-B6EC-A7C2AA0BE36B}" destId="{904DDC3C-08AC-7D4A-8335-0EBFF34D0554}" srcOrd="0" destOrd="2" presId="urn:microsoft.com/office/officeart/2005/8/layout/hProcess7"/>
    <dgm:cxn modelId="{22516526-E957-CB44-84B1-7A6CB9C380B1}" srcId="{FDC5936D-83D9-3843-8751-F336E4799010}" destId="{03B5A54E-2589-0E46-AE2A-C42F05354811}" srcOrd="0" destOrd="0" parTransId="{10DE5291-DDDB-C94F-AC20-2ED054D0BB61}" sibTransId="{DB77FDFC-A491-CD42-BA4C-9AE1EC090C92}"/>
    <dgm:cxn modelId="{6AD25F99-2B05-814B-8B72-A152C768F1D7}" type="presOf" srcId="{8205244C-666F-C748-BDBF-463A3BFA6AA7}" destId="{904DDC3C-08AC-7D4A-8335-0EBFF34D0554}" srcOrd="0" destOrd="1" presId="urn:microsoft.com/office/officeart/2005/8/layout/hProcess7"/>
    <dgm:cxn modelId="{F9025B8A-5D17-D744-879B-C2A064D40127}" type="presOf" srcId="{C829969D-D085-3449-AF3C-6E6350968E9B}" destId="{904DDC3C-08AC-7D4A-8335-0EBFF34D0554}" srcOrd="0" destOrd="0" presId="urn:microsoft.com/office/officeart/2005/8/layout/hProcess7"/>
    <dgm:cxn modelId="{F0EBD3B5-4D87-2340-B7E2-CCB43F3DC87B}" type="presOf" srcId="{D3D9A093-B2B0-4049-99E8-827F5E292C58}" destId="{261DA246-2C75-BE4F-B1C3-761BB2772EF8}" srcOrd="0" destOrd="0" presId="urn:microsoft.com/office/officeart/2005/8/layout/hProcess7"/>
    <dgm:cxn modelId="{725130F9-10DD-6843-8FAB-9045431D6A2D}" type="presOf" srcId="{CCAB96A3-37DD-4040-944C-29626AC1A8D4}" destId="{0EBC323F-4B54-694C-A9B4-DE6C2EF0B956}" srcOrd="0" destOrd="0" presId="urn:microsoft.com/office/officeart/2005/8/layout/hProcess7"/>
    <dgm:cxn modelId="{EE275D7D-24AC-714F-93FF-B466CC7DFB54}" type="presOf" srcId="{FDC5936D-83D9-3843-8751-F336E4799010}" destId="{FAC918CD-9137-B249-A52A-0E579FE20605}" srcOrd="0" destOrd="0" presId="urn:microsoft.com/office/officeart/2005/8/layout/hProcess7"/>
    <dgm:cxn modelId="{954EF730-CA82-0246-A03A-50B1C2087CF6}" type="presOf" srcId="{65BC4536-2B57-814C-A905-DA67F1597750}" destId="{CC9373CD-066F-D340-8EA4-25D4C72537C5}" srcOrd="0" destOrd="0" presId="urn:microsoft.com/office/officeart/2005/8/layout/hProcess7"/>
    <dgm:cxn modelId="{8C807635-97FC-3945-82C3-759C47104855}" srcId="{65BC4536-2B57-814C-A905-DA67F1597750}" destId="{8205244C-666F-C748-BDBF-463A3BFA6AA7}" srcOrd="1" destOrd="0" parTransId="{BCEF73A8-2AD0-294C-9A3B-82445C525E68}" sibTransId="{88963000-A953-7D40-8124-5005F01E4E69}"/>
    <dgm:cxn modelId="{4FE7F97A-1D4B-1C4B-BCBC-2E27CE3FE746}" type="presOf" srcId="{03B5A54E-2589-0E46-AE2A-C42F05354811}" destId="{8E719072-9DFE-1E4D-BE85-F993DA3D5834}" srcOrd="0" destOrd="0" presId="urn:microsoft.com/office/officeart/2005/8/layout/hProcess7"/>
    <dgm:cxn modelId="{0A6C855C-6EB4-234A-8923-37D07DFFD6E9}" type="presOf" srcId="{C1813C6D-BCB6-F943-A16D-0C57E424EF4A}" destId="{11FDB0CE-80B9-5841-BFA8-167DC8112CB7}" srcOrd="0" destOrd="0" presId="urn:microsoft.com/office/officeart/2005/8/layout/hProcess7"/>
    <dgm:cxn modelId="{A7F1E2E7-57F5-ED4A-BA64-A8905B775DC1}" type="presOf" srcId="{36C6EE84-3674-D246-B5B5-CD1E13A01339}" destId="{3142051B-F533-294B-82DA-2A40DE092323}" srcOrd="0" destOrd="0" presId="urn:microsoft.com/office/officeart/2005/8/layout/hProcess7"/>
    <dgm:cxn modelId="{4FF88463-D0A0-8243-A569-A756F8D896CF}" type="presOf" srcId="{D3D9A093-B2B0-4049-99E8-827F5E292C58}" destId="{948F9C43-6C90-B242-AA1B-12EEBB7354D5}" srcOrd="1" destOrd="0" presId="urn:microsoft.com/office/officeart/2005/8/layout/hProcess7"/>
    <dgm:cxn modelId="{46E0EA8A-31A9-EB4E-8B61-EB7C189DEBD1}" srcId="{36C6EE84-3674-D246-B5B5-CD1E13A01339}" destId="{65BC4536-2B57-814C-A905-DA67F1597750}" srcOrd="3" destOrd="0" parTransId="{3113AA8F-C185-6D4F-89F9-9BAA807303FD}" sibTransId="{FE802A4A-13FD-D441-A36A-8D2B2957EB6E}"/>
    <dgm:cxn modelId="{422D73AF-2C65-FF4E-BC9D-15F9D5A2D933}" type="presOf" srcId="{65BC4536-2B57-814C-A905-DA67F1597750}" destId="{A3121E90-A850-2F43-AD8B-43225E9F654F}" srcOrd="1" destOrd="0" presId="urn:microsoft.com/office/officeart/2005/8/layout/hProcess7"/>
    <dgm:cxn modelId="{249FE774-11A7-E348-B940-25ACE48C432D}" type="presOf" srcId="{2D8166C7-093E-F146-A638-13D00DECD643}" destId="{56A21858-2FE5-C84C-AA7D-B4860D4075EF}" srcOrd="0" destOrd="0" presId="urn:microsoft.com/office/officeart/2005/8/layout/hProcess7"/>
    <dgm:cxn modelId="{55FCBC47-56C2-C043-836F-E33CDF2BD705}" type="presOf" srcId="{FDC5936D-83D9-3843-8751-F336E4799010}" destId="{D3829C0E-13EA-A644-A146-55DDD54270CE}" srcOrd="1" destOrd="0" presId="urn:microsoft.com/office/officeart/2005/8/layout/hProcess7"/>
    <dgm:cxn modelId="{14BE447C-C300-7941-A3C0-28FDDFBEC71D}" type="presParOf" srcId="{3142051B-F533-294B-82DA-2A40DE092323}" destId="{FF2E2F63-E703-E849-914C-860E3D2C40A3}" srcOrd="0" destOrd="0" presId="urn:microsoft.com/office/officeart/2005/8/layout/hProcess7"/>
    <dgm:cxn modelId="{0502F23E-436A-874D-83E4-FDBB8E517E06}" type="presParOf" srcId="{FF2E2F63-E703-E849-914C-860E3D2C40A3}" destId="{261DA246-2C75-BE4F-B1C3-761BB2772EF8}" srcOrd="0" destOrd="0" presId="urn:microsoft.com/office/officeart/2005/8/layout/hProcess7"/>
    <dgm:cxn modelId="{9B96C251-D81E-0F4E-B51B-EAD0D8ED6131}" type="presParOf" srcId="{FF2E2F63-E703-E849-914C-860E3D2C40A3}" destId="{948F9C43-6C90-B242-AA1B-12EEBB7354D5}" srcOrd="1" destOrd="0" presId="urn:microsoft.com/office/officeart/2005/8/layout/hProcess7"/>
    <dgm:cxn modelId="{FE73EF9A-0A6B-E644-933E-F754F01B9553}" type="presParOf" srcId="{FF2E2F63-E703-E849-914C-860E3D2C40A3}" destId="{56A21858-2FE5-C84C-AA7D-B4860D4075EF}" srcOrd="2" destOrd="0" presId="urn:microsoft.com/office/officeart/2005/8/layout/hProcess7"/>
    <dgm:cxn modelId="{89040861-4D74-4149-ABF4-4128B9B62254}" type="presParOf" srcId="{3142051B-F533-294B-82DA-2A40DE092323}" destId="{05C2622A-27FB-294E-8E72-AE8D1B3CC2FC}" srcOrd="1" destOrd="0" presId="urn:microsoft.com/office/officeart/2005/8/layout/hProcess7"/>
    <dgm:cxn modelId="{2A829AA2-51AB-B94C-B486-953EB09581C5}" type="presParOf" srcId="{3142051B-F533-294B-82DA-2A40DE092323}" destId="{97C96B35-1B38-774D-81D3-A67CCF2E17F3}" srcOrd="2" destOrd="0" presId="urn:microsoft.com/office/officeart/2005/8/layout/hProcess7"/>
    <dgm:cxn modelId="{F5F82D45-3E4E-6D49-879B-AD31FF8206C2}" type="presParOf" srcId="{97C96B35-1B38-774D-81D3-A67CCF2E17F3}" destId="{C32A16D8-CD79-514A-8E0E-2972664A5BC6}" srcOrd="0" destOrd="0" presId="urn:microsoft.com/office/officeart/2005/8/layout/hProcess7"/>
    <dgm:cxn modelId="{9D2F7940-97AE-9C4E-8859-E71E52D76E57}" type="presParOf" srcId="{97C96B35-1B38-774D-81D3-A67CCF2E17F3}" destId="{7A39BBEC-052F-A846-A7B7-D007F7FA3DF6}" srcOrd="1" destOrd="0" presId="urn:microsoft.com/office/officeart/2005/8/layout/hProcess7"/>
    <dgm:cxn modelId="{770CD1EC-88C2-294E-B65F-1524344A9EF8}" type="presParOf" srcId="{97C96B35-1B38-774D-81D3-A67CCF2E17F3}" destId="{A7CDD85B-6ADC-EE48-953E-102B374AFE90}" srcOrd="2" destOrd="0" presId="urn:microsoft.com/office/officeart/2005/8/layout/hProcess7"/>
    <dgm:cxn modelId="{8D449977-DE52-9341-AEFA-91C937BED330}" type="presParOf" srcId="{3142051B-F533-294B-82DA-2A40DE092323}" destId="{C080D97B-B08C-CD48-9D3A-96584B8E76F1}" srcOrd="3" destOrd="0" presId="urn:microsoft.com/office/officeart/2005/8/layout/hProcess7"/>
    <dgm:cxn modelId="{2A5175B5-7A86-9C49-B4B5-65FFCCCC88D4}" type="presParOf" srcId="{3142051B-F533-294B-82DA-2A40DE092323}" destId="{4C760982-F5B3-FF46-A755-A0677EB6BBAE}" srcOrd="4" destOrd="0" presId="urn:microsoft.com/office/officeart/2005/8/layout/hProcess7"/>
    <dgm:cxn modelId="{622C584B-CDEF-3A49-BEE0-75F0051A66F7}" type="presParOf" srcId="{4C760982-F5B3-FF46-A755-A0677EB6BBAE}" destId="{FAC918CD-9137-B249-A52A-0E579FE20605}" srcOrd="0" destOrd="0" presId="urn:microsoft.com/office/officeart/2005/8/layout/hProcess7"/>
    <dgm:cxn modelId="{B2B8E514-A69C-6148-ACA4-3D13B276453C}" type="presParOf" srcId="{4C760982-F5B3-FF46-A755-A0677EB6BBAE}" destId="{D3829C0E-13EA-A644-A146-55DDD54270CE}" srcOrd="1" destOrd="0" presId="urn:microsoft.com/office/officeart/2005/8/layout/hProcess7"/>
    <dgm:cxn modelId="{5510C3A9-67A3-C247-8016-B37AB3EF53A3}" type="presParOf" srcId="{4C760982-F5B3-FF46-A755-A0677EB6BBAE}" destId="{8E719072-9DFE-1E4D-BE85-F993DA3D5834}" srcOrd="2" destOrd="0" presId="urn:microsoft.com/office/officeart/2005/8/layout/hProcess7"/>
    <dgm:cxn modelId="{494E6BBB-F639-3545-9F58-6A727999D0B0}" type="presParOf" srcId="{3142051B-F533-294B-82DA-2A40DE092323}" destId="{EDC1B22E-6AE3-D34B-B943-595ECF25F5BC}" srcOrd="5" destOrd="0" presId="urn:microsoft.com/office/officeart/2005/8/layout/hProcess7"/>
    <dgm:cxn modelId="{6CAA0D66-A990-784D-B63B-7919AB4A078C}" type="presParOf" srcId="{3142051B-F533-294B-82DA-2A40DE092323}" destId="{B5C26CF6-A382-FB44-9065-28C50E445A7A}" srcOrd="6" destOrd="0" presId="urn:microsoft.com/office/officeart/2005/8/layout/hProcess7"/>
    <dgm:cxn modelId="{69BC7071-AC3B-0F40-8B27-FAD6FCAAD6D7}" type="presParOf" srcId="{B5C26CF6-A382-FB44-9065-28C50E445A7A}" destId="{1446723D-A2E7-BF49-8AC9-E9EC8368884A}" srcOrd="0" destOrd="0" presId="urn:microsoft.com/office/officeart/2005/8/layout/hProcess7"/>
    <dgm:cxn modelId="{40A7516C-B7BA-0543-85E8-C95E0F3D9A2F}" type="presParOf" srcId="{B5C26CF6-A382-FB44-9065-28C50E445A7A}" destId="{9B6321C3-033D-B548-884C-68F629EB5B17}" srcOrd="1" destOrd="0" presId="urn:microsoft.com/office/officeart/2005/8/layout/hProcess7"/>
    <dgm:cxn modelId="{A47681D5-B362-3647-8CD5-C0EB6FDB3B55}" type="presParOf" srcId="{B5C26CF6-A382-FB44-9065-28C50E445A7A}" destId="{9BB38D7B-BFEA-614A-8386-A543F0C6AF6F}" srcOrd="2" destOrd="0" presId="urn:microsoft.com/office/officeart/2005/8/layout/hProcess7"/>
    <dgm:cxn modelId="{4E2CFAAA-D08D-114B-8EB6-1A2717DD8687}" type="presParOf" srcId="{3142051B-F533-294B-82DA-2A40DE092323}" destId="{01B4984D-7365-564A-923C-F072671A4F11}" srcOrd="7" destOrd="0" presId="urn:microsoft.com/office/officeart/2005/8/layout/hProcess7"/>
    <dgm:cxn modelId="{0453BA36-2A02-1448-8106-40B94C675235}" type="presParOf" srcId="{3142051B-F533-294B-82DA-2A40DE092323}" destId="{3AE88AAE-1A46-B94D-8669-0A8F9A073A4C}" srcOrd="8" destOrd="0" presId="urn:microsoft.com/office/officeart/2005/8/layout/hProcess7"/>
    <dgm:cxn modelId="{FA89BF8F-C6E1-8E49-8B36-DFACE4852047}" type="presParOf" srcId="{3AE88AAE-1A46-B94D-8669-0A8F9A073A4C}" destId="{0EBC323F-4B54-694C-A9B4-DE6C2EF0B956}" srcOrd="0" destOrd="0" presId="urn:microsoft.com/office/officeart/2005/8/layout/hProcess7"/>
    <dgm:cxn modelId="{1D5E846E-F3C2-B247-A9A1-02701264A1F5}" type="presParOf" srcId="{3AE88AAE-1A46-B94D-8669-0A8F9A073A4C}" destId="{A54E925D-5E28-1D4C-81C7-DD0797634C03}" srcOrd="1" destOrd="0" presId="urn:microsoft.com/office/officeart/2005/8/layout/hProcess7"/>
    <dgm:cxn modelId="{21927A31-E887-644A-9B95-4BB109B59A3B}" type="presParOf" srcId="{3AE88AAE-1A46-B94D-8669-0A8F9A073A4C}" destId="{11FDB0CE-80B9-5841-BFA8-167DC8112CB7}" srcOrd="2" destOrd="0" presId="urn:microsoft.com/office/officeart/2005/8/layout/hProcess7"/>
    <dgm:cxn modelId="{6E1DD603-F3DE-B940-A336-C14AF38C8243}" type="presParOf" srcId="{3142051B-F533-294B-82DA-2A40DE092323}" destId="{0AAB3C2D-06E5-DC43-AF7B-15E728A02347}" srcOrd="9" destOrd="0" presId="urn:microsoft.com/office/officeart/2005/8/layout/hProcess7"/>
    <dgm:cxn modelId="{8C7D1952-4BA4-434D-B7DC-1CA5CC475575}" type="presParOf" srcId="{3142051B-F533-294B-82DA-2A40DE092323}" destId="{B634B4C9-B0ED-914F-AE74-A332C0814E61}" srcOrd="10" destOrd="0" presId="urn:microsoft.com/office/officeart/2005/8/layout/hProcess7"/>
    <dgm:cxn modelId="{E65388B9-ACB3-244A-A89D-C785658F094D}" type="presParOf" srcId="{B634B4C9-B0ED-914F-AE74-A332C0814E61}" destId="{513DCE62-2F24-5442-A0A2-2EE17D61B479}" srcOrd="0" destOrd="0" presId="urn:microsoft.com/office/officeart/2005/8/layout/hProcess7"/>
    <dgm:cxn modelId="{93821E5F-1DB7-E346-A7F1-D492AD9F5C84}" type="presParOf" srcId="{B634B4C9-B0ED-914F-AE74-A332C0814E61}" destId="{BB14110D-FBB7-764F-88A3-D07A2126E2DF}" srcOrd="1" destOrd="0" presId="urn:microsoft.com/office/officeart/2005/8/layout/hProcess7"/>
    <dgm:cxn modelId="{48E96869-D0C3-604F-817C-E571EB4BB23D}" type="presParOf" srcId="{B634B4C9-B0ED-914F-AE74-A332C0814E61}" destId="{0CC932A4-0B7E-8E4D-8E15-C5573FB07824}" srcOrd="2" destOrd="0" presId="urn:microsoft.com/office/officeart/2005/8/layout/hProcess7"/>
    <dgm:cxn modelId="{12B40CB4-8F55-AC45-9273-546A9DAD9667}" type="presParOf" srcId="{3142051B-F533-294B-82DA-2A40DE092323}" destId="{D239608C-F211-6447-A7C9-213A68B2F732}" srcOrd="11" destOrd="0" presId="urn:microsoft.com/office/officeart/2005/8/layout/hProcess7"/>
    <dgm:cxn modelId="{48D55303-20EA-254D-BD11-AC77C0EF15E0}" type="presParOf" srcId="{3142051B-F533-294B-82DA-2A40DE092323}" destId="{225D847C-5B5E-6D44-8850-3C55FD35A310}" srcOrd="12" destOrd="0" presId="urn:microsoft.com/office/officeart/2005/8/layout/hProcess7"/>
    <dgm:cxn modelId="{B8A2FC19-959F-674D-A936-FD114A57746B}" type="presParOf" srcId="{225D847C-5B5E-6D44-8850-3C55FD35A310}" destId="{CC9373CD-066F-D340-8EA4-25D4C72537C5}" srcOrd="0" destOrd="0" presId="urn:microsoft.com/office/officeart/2005/8/layout/hProcess7"/>
    <dgm:cxn modelId="{5E1BC0AB-42FF-8C4D-84F5-14D08974BA5B}" type="presParOf" srcId="{225D847C-5B5E-6D44-8850-3C55FD35A310}" destId="{A3121E90-A850-2F43-AD8B-43225E9F654F}" srcOrd="1" destOrd="0" presId="urn:microsoft.com/office/officeart/2005/8/layout/hProcess7"/>
    <dgm:cxn modelId="{E753DF4D-C00B-F740-BE0E-270C1E33679D}" type="presParOf" srcId="{225D847C-5B5E-6D44-8850-3C55FD35A310}" destId="{904DDC3C-08AC-7D4A-8335-0EBFF34D0554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/>
      <dgm:spPr/>
      <dgm:t>
        <a:bodyPr/>
        <a:lstStyle/>
        <a:p>
          <a:r>
            <a:rPr lang="en-US" dirty="0" smtClean="0"/>
            <a:t>Deputy Director on Health Care</a:t>
          </a:r>
          <a:endParaRPr lang="en-US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/>
      <dgm:spPr/>
      <dgm:t>
        <a:bodyPr/>
        <a:lstStyle/>
        <a:p>
          <a:r>
            <a:rPr lang="en-US" dirty="0" smtClean="0"/>
            <a:t>Health Economics</a:t>
          </a:r>
          <a:endParaRPr lang="en-US" dirty="0"/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1CE235A4-B7C1-5B45-BEF7-402F2D69EB8D}">
      <dgm:prSet phldrT="[Text]"/>
      <dgm:spPr/>
      <dgm:t>
        <a:bodyPr/>
        <a:lstStyle/>
        <a:p>
          <a:r>
            <a:rPr lang="en-US" dirty="0" smtClean="0"/>
            <a:t>HBP</a:t>
          </a:r>
          <a:endParaRPr lang="en-US" dirty="0"/>
        </a:p>
      </dgm:t>
    </dgm:pt>
    <dgm:pt modelId="{65C3F7C9-53CA-D849-8A8F-0605C444AA30}" type="parTrans" cxnId="{F96D7BF4-B1F7-DB4E-8C4D-EA2379DC65D1}">
      <dgm:prSet/>
      <dgm:spPr/>
      <dgm:t>
        <a:bodyPr/>
        <a:lstStyle/>
        <a:p>
          <a:endParaRPr lang="en-US"/>
        </a:p>
      </dgm:t>
    </dgm:pt>
    <dgm:pt modelId="{330CEA1A-AEF1-4447-AEA7-52F52F3AE93C}" type="sibTrans" cxnId="{F96D7BF4-B1F7-DB4E-8C4D-EA2379DC65D1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/>
      <dgm:spPr/>
      <dgm:t>
        <a:bodyPr/>
        <a:lstStyle/>
        <a:p>
          <a:r>
            <a:rPr lang="en-US" dirty="0" smtClean="0"/>
            <a:t>Pricing </a:t>
          </a:r>
          <a:endParaRPr lang="en-US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/>
      <dgm:spPr/>
      <dgm:t>
        <a:bodyPr/>
        <a:lstStyle/>
        <a:p>
          <a:r>
            <a:rPr lang="en-US" dirty="0" smtClean="0"/>
            <a:t>Provider relations</a:t>
          </a:r>
          <a:endParaRPr lang="en-US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/>
      <dgm:spPr/>
      <dgm:t>
        <a:bodyPr/>
        <a:lstStyle/>
        <a:p>
          <a:r>
            <a:rPr lang="en-US" dirty="0" smtClean="0"/>
            <a:t>Claims management</a:t>
          </a:r>
          <a:endParaRPr lang="en-US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90759953-4A24-7C49-976F-7F6C862B03E7}">
      <dgm:prSet/>
      <dgm:spPr/>
      <dgm:t>
        <a:bodyPr/>
        <a:lstStyle/>
        <a:p>
          <a:r>
            <a:rPr lang="en-US" dirty="0" smtClean="0"/>
            <a:t>Beneficiary relations</a:t>
          </a:r>
          <a:endParaRPr lang="en-US" dirty="0"/>
        </a:p>
      </dgm:t>
    </dgm:pt>
    <dgm:pt modelId="{628BF273-5633-D54E-BA72-0CC075E8522B}" type="parTrans" cxnId="{68B5554C-A2B8-C743-9B68-9794B99C1FF3}">
      <dgm:prSet/>
      <dgm:spPr/>
      <dgm:t>
        <a:bodyPr/>
        <a:lstStyle/>
        <a:p>
          <a:endParaRPr lang="en-US"/>
        </a:p>
      </dgm:t>
    </dgm:pt>
    <dgm:pt modelId="{B37E99BC-2AB5-8A4A-9E08-BD3B3E01D1EF}" type="sibTrans" cxnId="{68B5554C-A2B8-C743-9B68-9794B99C1FF3}">
      <dgm:prSet/>
      <dgm:spPr/>
      <dgm:t>
        <a:bodyPr/>
        <a:lstStyle/>
        <a:p>
          <a:endParaRPr lang="en-US"/>
        </a:p>
      </dgm:t>
    </dgm:pt>
    <dgm:pt modelId="{4DC354F5-C8B8-4A48-A99A-B20AAADBE720}">
      <dgm:prSet/>
      <dgm:spPr/>
      <dgm:t>
        <a:bodyPr/>
        <a:lstStyle/>
        <a:p>
          <a:r>
            <a:rPr lang="en-US" dirty="0" smtClean="0"/>
            <a:t>Q &amp; P evaluation</a:t>
          </a:r>
          <a:endParaRPr lang="en-US" dirty="0"/>
        </a:p>
      </dgm:t>
    </dgm:pt>
    <dgm:pt modelId="{B9BFE5DC-2598-F543-9C66-495AC9C88927}" type="parTrans" cxnId="{880D98A9-7DED-AE4E-80B6-703B5C310BB6}">
      <dgm:prSet/>
      <dgm:spPr/>
      <dgm:t>
        <a:bodyPr/>
        <a:lstStyle/>
        <a:p>
          <a:endParaRPr lang="en-US"/>
        </a:p>
      </dgm:t>
    </dgm:pt>
    <dgm:pt modelId="{E70DA285-7703-AD48-90BA-F0EDD2F61996}" type="sibTrans" cxnId="{880D98A9-7DED-AE4E-80B6-703B5C310BB6}">
      <dgm:prSet/>
      <dgm:spPr/>
      <dgm:t>
        <a:bodyPr/>
        <a:lstStyle/>
        <a:p>
          <a:endParaRPr lang="en-US"/>
        </a:p>
      </dgm:t>
    </dgm:pt>
    <dgm:pt modelId="{1B7B6EEB-91C9-7140-87B9-75D4B84EB84C}">
      <dgm:prSet/>
      <dgm:spPr/>
      <dgm:t>
        <a:bodyPr/>
        <a:lstStyle/>
        <a:p>
          <a:r>
            <a:rPr lang="en-US" dirty="0" smtClean="0"/>
            <a:t>Contracting</a:t>
          </a:r>
          <a:endParaRPr lang="en-US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D218495E-3C0F-4142-AD4C-EFEF60760E1F}">
      <dgm:prSet/>
      <dgm:spPr/>
      <dgm:t>
        <a:bodyPr/>
        <a:lstStyle/>
        <a:p>
          <a:r>
            <a:rPr lang="en-US" dirty="0" smtClean="0"/>
            <a:t>Reporting</a:t>
          </a:r>
          <a:endParaRPr lang="en-US" dirty="0"/>
        </a:p>
      </dgm:t>
    </dgm:pt>
    <dgm:pt modelId="{174F4F25-DA4F-4D4F-BB02-0CEE3E14D748}" type="parTrans" cxnId="{3415028E-F651-BF4E-9343-57CFB0A76AB5}">
      <dgm:prSet/>
      <dgm:spPr/>
      <dgm:t>
        <a:bodyPr/>
        <a:lstStyle/>
        <a:p>
          <a:endParaRPr lang="en-US"/>
        </a:p>
      </dgm:t>
    </dgm:pt>
    <dgm:pt modelId="{7CA0CF85-6D91-6C47-8FE3-4B51190BACF9}" type="sibTrans" cxnId="{3415028E-F651-BF4E-9343-57CFB0A76AB5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1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3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267F9E00-6B3D-8346-8FE2-F8DE9361F633}" type="pres">
      <dgm:prSet presAssocID="{65C3F7C9-53CA-D849-8A8F-0605C444AA30}" presName="Name17" presStyleLbl="parChTrans1D3" presStyleIdx="0" presStyleCnt="6"/>
      <dgm:spPr/>
      <dgm:t>
        <a:bodyPr/>
        <a:lstStyle/>
        <a:p>
          <a:endParaRPr lang="en-US"/>
        </a:p>
      </dgm:t>
    </dgm:pt>
    <dgm:pt modelId="{09F8E686-63AC-4A42-B9F7-B03B0AA95EB3}" type="pres">
      <dgm:prSet presAssocID="{1CE235A4-B7C1-5B45-BEF7-402F2D69EB8D}" presName="hierRoot3" presStyleCnt="0"/>
      <dgm:spPr/>
      <dgm:t>
        <a:bodyPr/>
        <a:lstStyle/>
        <a:p>
          <a:endParaRPr lang="en-US"/>
        </a:p>
      </dgm:t>
    </dgm:pt>
    <dgm:pt modelId="{F3D2A74D-F14B-BF41-9A18-36C709E48D02}" type="pres">
      <dgm:prSet presAssocID="{1CE235A4-B7C1-5B45-BEF7-402F2D69EB8D}" presName="composite3" presStyleCnt="0"/>
      <dgm:spPr/>
      <dgm:t>
        <a:bodyPr/>
        <a:lstStyle/>
        <a:p>
          <a:endParaRPr lang="en-US"/>
        </a:p>
      </dgm:t>
    </dgm:pt>
    <dgm:pt modelId="{4199B67D-2751-B744-B97A-9A58A511C8FD}" type="pres">
      <dgm:prSet presAssocID="{1CE235A4-B7C1-5B45-BEF7-402F2D69EB8D}" presName="background3" presStyleLbl="node3" presStyleIdx="0" presStyleCnt="6"/>
      <dgm:spPr/>
      <dgm:t>
        <a:bodyPr/>
        <a:lstStyle/>
        <a:p>
          <a:endParaRPr lang="en-US"/>
        </a:p>
      </dgm:t>
    </dgm:pt>
    <dgm:pt modelId="{935D2086-4501-FC45-985A-11410EE1CAA2}" type="pres">
      <dgm:prSet presAssocID="{1CE235A4-B7C1-5B45-BEF7-402F2D69EB8D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CC57E3-0B3A-394A-AC11-A200C4E1DCF4}" type="pres">
      <dgm:prSet presAssocID="{1CE235A4-B7C1-5B45-BEF7-402F2D69EB8D}" presName="hierChild4" presStyleCnt="0"/>
      <dgm:spPr/>
      <dgm:t>
        <a:bodyPr/>
        <a:lstStyle/>
        <a:p>
          <a:endParaRPr lang="en-US"/>
        </a:p>
      </dgm:t>
    </dgm:pt>
    <dgm:pt modelId="{13952B91-2533-2E44-B8FC-299613FEE7B6}" type="pres">
      <dgm:prSet presAssocID="{174F4F25-DA4F-4D4F-BB02-0CEE3E14D748}" presName="Name17" presStyleLbl="parChTrans1D3" presStyleIdx="1" presStyleCnt="6"/>
      <dgm:spPr/>
      <dgm:t>
        <a:bodyPr/>
        <a:lstStyle/>
        <a:p>
          <a:endParaRPr lang="en-US"/>
        </a:p>
      </dgm:t>
    </dgm:pt>
    <dgm:pt modelId="{26BB9451-7F6E-1D4B-BC2F-A0403349DD48}" type="pres">
      <dgm:prSet presAssocID="{D218495E-3C0F-4142-AD4C-EFEF60760E1F}" presName="hierRoot3" presStyleCnt="0"/>
      <dgm:spPr/>
      <dgm:t>
        <a:bodyPr/>
        <a:lstStyle/>
        <a:p>
          <a:endParaRPr lang="en-US"/>
        </a:p>
      </dgm:t>
    </dgm:pt>
    <dgm:pt modelId="{1E7E07CD-7B7B-204C-966F-F0ADEC7CB1A2}" type="pres">
      <dgm:prSet presAssocID="{D218495E-3C0F-4142-AD4C-EFEF60760E1F}" presName="composite3" presStyleCnt="0"/>
      <dgm:spPr/>
      <dgm:t>
        <a:bodyPr/>
        <a:lstStyle/>
        <a:p>
          <a:endParaRPr lang="en-US"/>
        </a:p>
      </dgm:t>
    </dgm:pt>
    <dgm:pt modelId="{931E4EA6-4B17-8D47-ADDD-4A99669F697C}" type="pres">
      <dgm:prSet presAssocID="{D218495E-3C0F-4142-AD4C-EFEF60760E1F}" presName="background3" presStyleLbl="node3" presStyleIdx="1" presStyleCnt="6"/>
      <dgm:spPr/>
      <dgm:t>
        <a:bodyPr/>
        <a:lstStyle/>
        <a:p>
          <a:endParaRPr lang="en-US"/>
        </a:p>
      </dgm:t>
    </dgm:pt>
    <dgm:pt modelId="{6FD53213-3F72-9346-BABA-56AC204628EA}" type="pres">
      <dgm:prSet presAssocID="{D218495E-3C0F-4142-AD4C-EFEF60760E1F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39C2CD-AA09-C947-9A51-86F55B6C1B6A}" type="pres">
      <dgm:prSet presAssocID="{D218495E-3C0F-4142-AD4C-EFEF60760E1F}" presName="hierChild4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2" presStyleCnt="6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2" presStyleCnt="6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09F8715C-27DF-4D48-97CF-C481A750CCAE}" type="pres">
      <dgm:prSet presAssocID="{BB6A3C8E-96D7-F149-BE50-7F6990D613F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3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3" presStyleCnt="6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3" presStyleCnt="6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2DD5906E-1109-CF45-8AB5-2229402261E8}" type="pres">
      <dgm:prSet presAssocID="{B9BFE5DC-2598-F543-9C66-495AC9C88927}" presName="Name17" presStyleLbl="parChTrans1D3" presStyleIdx="4" presStyleCnt="6"/>
      <dgm:spPr/>
      <dgm:t>
        <a:bodyPr/>
        <a:lstStyle/>
        <a:p>
          <a:endParaRPr lang="en-US"/>
        </a:p>
      </dgm:t>
    </dgm:pt>
    <dgm:pt modelId="{1D0B1F27-851E-B247-9939-6299B968C2B7}" type="pres">
      <dgm:prSet presAssocID="{4DC354F5-C8B8-4A48-A99A-B20AAADBE720}" presName="hierRoot3" presStyleCnt="0"/>
      <dgm:spPr/>
      <dgm:t>
        <a:bodyPr/>
        <a:lstStyle/>
        <a:p>
          <a:endParaRPr lang="en-US"/>
        </a:p>
      </dgm:t>
    </dgm:pt>
    <dgm:pt modelId="{22669E27-F34E-9745-81C1-9E235D4F3494}" type="pres">
      <dgm:prSet presAssocID="{4DC354F5-C8B8-4A48-A99A-B20AAADBE720}" presName="composite3" presStyleCnt="0"/>
      <dgm:spPr/>
      <dgm:t>
        <a:bodyPr/>
        <a:lstStyle/>
        <a:p>
          <a:endParaRPr lang="en-US"/>
        </a:p>
      </dgm:t>
    </dgm:pt>
    <dgm:pt modelId="{E2587B3A-CEB4-1446-92FF-7EF77D2448CE}" type="pres">
      <dgm:prSet presAssocID="{4DC354F5-C8B8-4A48-A99A-B20AAADBE720}" presName="background3" presStyleLbl="node3" presStyleIdx="4" presStyleCnt="6"/>
      <dgm:spPr/>
      <dgm:t>
        <a:bodyPr/>
        <a:lstStyle/>
        <a:p>
          <a:endParaRPr lang="en-US"/>
        </a:p>
      </dgm:t>
    </dgm:pt>
    <dgm:pt modelId="{8E21E97E-E801-0E43-B8A1-2197061C1C47}" type="pres">
      <dgm:prSet presAssocID="{4DC354F5-C8B8-4A48-A99A-B20AAADBE720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FD45DA-7F12-594B-88B0-EBC4DE9C7C47}" type="pres">
      <dgm:prSet presAssocID="{4DC354F5-C8B8-4A48-A99A-B20AAADBE720}" presName="hierChild4" presStyleCnt="0"/>
      <dgm:spPr/>
      <dgm:t>
        <a:bodyPr/>
        <a:lstStyle/>
        <a:p>
          <a:endParaRPr lang="en-US"/>
        </a:p>
      </dgm:t>
    </dgm:pt>
    <dgm:pt modelId="{C1BEA691-1997-114E-BBE7-4478D6BC8079}" type="pres">
      <dgm:prSet presAssocID="{F17D0E26-92F2-C84E-A55D-C497E15FDCB7}" presName="Name17" presStyleLbl="parChTrans1D3" presStyleIdx="5" presStyleCnt="6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5" presStyleCnt="6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E8AF5A88-A981-F642-8B80-5B266EB99B5E}" type="pres">
      <dgm:prSet presAssocID="{628BF273-5633-D54E-BA72-0CC075E8522B}" presName="Name10" presStyleLbl="parChTrans1D2" presStyleIdx="2" presStyleCnt="3"/>
      <dgm:spPr/>
      <dgm:t>
        <a:bodyPr/>
        <a:lstStyle/>
        <a:p>
          <a:endParaRPr lang="en-US"/>
        </a:p>
      </dgm:t>
    </dgm:pt>
    <dgm:pt modelId="{4740F415-52B5-E645-AC97-020D6BC42B8A}" type="pres">
      <dgm:prSet presAssocID="{90759953-4A24-7C49-976F-7F6C862B03E7}" presName="hierRoot2" presStyleCnt="0"/>
      <dgm:spPr/>
      <dgm:t>
        <a:bodyPr/>
        <a:lstStyle/>
        <a:p>
          <a:endParaRPr lang="en-US"/>
        </a:p>
      </dgm:t>
    </dgm:pt>
    <dgm:pt modelId="{E32CFAA2-BFD0-CA4C-A4C3-DABB442AFD6B}" type="pres">
      <dgm:prSet presAssocID="{90759953-4A24-7C49-976F-7F6C862B03E7}" presName="composite2" presStyleCnt="0"/>
      <dgm:spPr/>
      <dgm:t>
        <a:bodyPr/>
        <a:lstStyle/>
        <a:p>
          <a:endParaRPr lang="en-US"/>
        </a:p>
      </dgm:t>
    </dgm:pt>
    <dgm:pt modelId="{D1BD31EB-76C3-5542-9AB2-6C8FFEB680F0}" type="pres">
      <dgm:prSet presAssocID="{90759953-4A24-7C49-976F-7F6C862B03E7}" presName="background2" presStyleLbl="node2" presStyleIdx="2" presStyleCnt="3"/>
      <dgm:spPr/>
      <dgm:t>
        <a:bodyPr/>
        <a:lstStyle/>
        <a:p>
          <a:endParaRPr lang="en-US"/>
        </a:p>
      </dgm:t>
    </dgm:pt>
    <dgm:pt modelId="{957A6E6D-AC92-3D45-BA99-0344C455F430}" type="pres">
      <dgm:prSet presAssocID="{90759953-4A24-7C49-976F-7F6C862B03E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05CA2-B79E-6F43-AC4E-FC947B205C56}" type="pres">
      <dgm:prSet presAssocID="{90759953-4A24-7C49-976F-7F6C862B03E7}" presName="hierChild3" presStyleCnt="0"/>
      <dgm:spPr/>
      <dgm:t>
        <a:bodyPr/>
        <a:lstStyle/>
        <a:p>
          <a:endParaRPr lang="en-US"/>
        </a:p>
      </dgm:t>
    </dgm:pt>
  </dgm:ptLst>
  <dgm:cxnLst>
    <dgm:cxn modelId="{277C81E2-91A3-CA48-9EA2-270626C3B6F0}" type="presOf" srcId="{3C509EF0-F509-574E-BCD8-DE83CDB7CEAA}" destId="{E1156D71-D338-1D41-8555-AE4C6334A91D}" srcOrd="0" destOrd="0" presId="urn:microsoft.com/office/officeart/2005/8/layout/hierarchy1"/>
    <dgm:cxn modelId="{537778D6-2294-C548-A0B5-24E455B4F5E4}" type="presOf" srcId="{B9BFE5DC-2598-F543-9C66-495AC9C88927}" destId="{2DD5906E-1109-CF45-8AB5-2229402261E8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43F8EFFB-E507-8943-86B0-518F14537B55}" type="presOf" srcId="{AD877999-EEE2-C14B-9890-DEE4D7B25BC1}" destId="{0A7C2431-5C03-6A42-9050-B7A24E9A26C2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35FA3C2F-FE04-CB42-859E-92C437C884BA}" type="presOf" srcId="{4A845C8A-C704-BE43-B1D4-8E0B3050E230}" destId="{FCA854C8-32EE-B44D-B763-1CCFAE803CFD}" srcOrd="0" destOrd="0" presId="urn:microsoft.com/office/officeart/2005/8/layout/hierarchy1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F5585A9E-0E48-6246-8C91-BE5AA0F894D1}" type="presOf" srcId="{4DC354F5-C8B8-4A48-A99A-B20AAADBE720}" destId="{8E21E97E-E801-0E43-B8A1-2197061C1C47}" srcOrd="0" destOrd="0" presId="urn:microsoft.com/office/officeart/2005/8/layout/hierarchy1"/>
    <dgm:cxn modelId="{7EEB548F-7884-964C-A52A-3BCA3C855A8E}" type="presOf" srcId="{039CDAF3-C651-2B47-B2B7-E349ED6223CA}" destId="{1EBE4190-14AB-8A44-9CF3-D682A207D267}" srcOrd="0" destOrd="0" presId="urn:microsoft.com/office/officeart/2005/8/layout/hierarchy1"/>
    <dgm:cxn modelId="{386B1868-A5DC-634D-ABAD-67A61FF91083}" type="presOf" srcId="{63778F36-C02E-CA4E-8C76-7C0433784F1F}" destId="{265B9270-3539-5242-B26D-653D5BEE88F5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880D98A9-7DED-AE4E-80B6-703B5C310BB6}" srcId="{E11441E2-7D06-9C42-8494-3B02C9AF7AA7}" destId="{4DC354F5-C8B8-4A48-A99A-B20AAADBE720}" srcOrd="1" destOrd="0" parTransId="{B9BFE5DC-2598-F543-9C66-495AC9C88927}" sibTransId="{E70DA285-7703-AD48-90BA-F0EDD2F61996}"/>
    <dgm:cxn modelId="{B5A59B73-91B0-404C-AE26-936D28900A16}" srcId="{AD877999-EEE2-C14B-9890-DEE4D7B25BC1}" destId="{039CDAF3-C651-2B47-B2B7-E349ED6223CA}" srcOrd="2" destOrd="0" parTransId="{4A845C8A-C704-BE43-B1D4-8E0B3050E230}" sibTransId="{FF27E4F2-C96F-404E-A15D-131AE9BFE1BC}"/>
    <dgm:cxn modelId="{927CC0CB-6123-984D-A821-88D5D6069423}" type="presOf" srcId="{D018F16D-A74E-6D4D-9584-7827DAFD5CF4}" destId="{B54A58CB-3B9F-AA44-B294-412F55B063FB}" srcOrd="0" destOrd="0" presId="urn:microsoft.com/office/officeart/2005/8/layout/hierarchy1"/>
    <dgm:cxn modelId="{8B6C8915-E864-244D-9075-40F489DEF794}" type="presOf" srcId="{65C3F7C9-53CA-D849-8A8F-0605C444AA30}" destId="{267F9E00-6B3D-8346-8FE2-F8DE9361F633}" srcOrd="0" destOrd="0" presId="urn:microsoft.com/office/officeart/2005/8/layout/hierarchy1"/>
    <dgm:cxn modelId="{98C4A50C-A730-1147-9A75-73918FA839DD}" type="presOf" srcId="{69AF2E98-3AC9-314D-8820-0F70FBA02261}" destId="{69842837-A1C7-F047-9722-975450D39151}" srcOrd="0" destOrd="0" presId="urn:microsoft.com/office/officeart/2005/8/layout/hierarchy1"/>
    <dgm:cxn modelId="{E82EB62F-0074-0A49-9BEE-DDD775B51146}" type="presOf" srcId="{628BF273-5633-D54E-BA72-0CC075E8522B}" destId="{E8AF5A88-A981-F642-8B80-5B266EB99B5E}" srcOrd="0" destOrd="0" presId="urn:microsoft.com/office/officeart/2005/8/layout/hierarchy1"/>
    <dgm:cxn modelId="{3415028E-F651-BF4E-9343-57CFB0A76AB5}" srcId="{AD877999-EEE2-C14B-9890-DEE4D7B25BC1}" destId="{D218495E-3C0F-4142-AD4C-EFEF60760E1F}" srcOrd="1" destOrd="0" parTransId="{174F4F25-DA4F-4D4F-BB02-0CEE3E14D748}" sibTransId="{7CA0CF85-6D91-6C47-8FE3-4B51190BACF9}"/>
    <dgm:cxn modelId="{124C67D2-012F-B949-BEB8-E9B6BB6F948A}" srcId="{E11441E2-7D06-9C42-8494-3B02C9AF7AA7}" destId="{1B7B6EEB-91C9-7140-87B9-75D4B84EB84C}" srcOrd="2" destOrd="0" parTransId="{F17D0E26-92F2-C84E-A55D-C497E15FDCB7}" sibTransId="{E456E61D-FA46-2C4A-BBD1-94DF66239218}"/>
    <dgm:cxn modelId="{549CBA2A-33C0-454C-89C8-E0C75DBC448F}" type="presOf" srcId="{90759953-4A24-7C49-976F-7F6C862B03E7}" destId="{957A6E6D-AC92-3D45-BA99-0344C455F430}" srcOrd="0" destOrd="0" presId="urn:microsoft.com/office/officeart/2005/8/layout/hierarchy1"/>
    <dgm:cxn modelId="{61D491CF-89B3-914B-8718-D7EB811474FD}" type="presOf" srcId="{E11441E2-7D06-9C42-8494-3B02C9AF7AA7}" destId="{7042C621-C0D4-9F4C-A23F-E8C6D0217D4E}" srcOrd="0" destOrd="0" presId="urn:microsoft.com/office/officeart/2005/8/layout/hierarchy1"/>
    <dgm:cxn modelId="{68B5554C-A2B8-C743-9B68-9794B99C1FF3}" srcId="{D018F16D-A74E-6D4D-9584-7827DAFD5CF4}" destId="{90759953-4A24-7C49-976F-7F6C862B03E7}" srcOrd="2" destOrd="0" parTransId="{628BF273-5633-D54E-BA72-0CC075E8522B}" sibTransId="{B37E99BC-2AB5-8A4A-9E08-BD3B3E01D1EF}"/>
    <dgm:cxn modelId="{6A7F5A16-FF08-E044-A375-A92E17F5A096}" type="presOf" srcId="{1B7B6EEB-91C9-7140-87B9-75D4B84EB84C}" destId="{05B20E95-8861-A547-9B42-D4D19E3AB3B5}" srcOrd="0" destOrd="0" presId="urn:microsoft.com/office/officeart/2005/8/layout/hierarchy1"/>
    <dgm:cxn modelId="{7079D593-3CEC-9C4A-89DF-A4DACD38FF09}" type="presOf" srcId="{D218495E-3C0F-4142-AD4C-EFEF60760E1F}" destId="{6FD53213-3F72-9346-BABA-56AC204628EA}" srcOrd="0" destOrd="0" presId="urn:microsoft.com/office/officeart/2005/8/layout/hierarchy1"/>
    <dgm:cxn modelId="{B36866B7-F261-DB4A-B6C8-09394ECB5C18}" type="presOf" srcId="{52C4380F-5CF6-BC42-9284-1A3A34CD7164}" destId="{8FAE24B7-4C19-374D-81DC-DD75CB23D031}" srcOrd="0" destOrd="0" presId="urn:microsoft.com/office/officeart/2005/8/layout/hierarchy1"/>
    <dgm:cxn modelId="{DECA4166-97B7-D443-9F33-57A29C51A9F0}" type="presOf" srcId="{F17D0E26-92F2-C84E-A55D-C497E15FDCB7}" destId="{C1BEA691-1997-114E-BBE7-4478D6BC8079}" srcOrd="0" destOrd="0" presId="urn:microsoft.com/office/officeart/2005/8/layout/hierarchy1"/>
    <dgm:cxn modelId="{F96D7BF4-B1F7-DB4E-8C4D-EA2379DC65D1}" srcId="{AD877999-EEE2-C14B-9890-DEE4D7B25BC1}" destId="{1CE235A4-B7C1-5B45-BEF7-402F2D69EB8D}" srcOrd="0" destOrd="0" parTransId="{65C3F7C9-53CA-D849-8A8F-0605C444AA30}" sibTransId="{330CEA1A-AEF1-4447-AEA7-52F52F3AE93C}"/>
    <dgm:cxn modelId="{96E5A294-AAB0-5042-A4D6-10EA1DE722DA}" type="presOf" srcId="{1CE235A4-B7C1-5B45-BEF7-402F2D69EB8D}" destId="{935D2086-4501-FC45-985A-11410EE1CAA2}" srcOrd="0" destOrd="0" presId="urn:microsoft.com/office/officeart/2005/8/layout/hierarchy1"/>
    <dgm:cxn modelId="{6C354BFA-99D9-FD45-A01F-7BBDDA1C08E8}" type="presOf" srcId="{174F4F25-DA4F-4D4F-BB02-0CEE3E14D748}" destId="{13952B91-2533-2E44-B8FC-299613FEE7B6}" srcOrd="0" destOrd="0" presId="urn:microsoft.com/office/officeart/2005/8/layout/hierarchy1"/>
    <dgm:cxn modelId="{A8BA52F8-15D9-BD44-960B-19C614A4AC55}" type="presOf" srcId="{BB6A3C8E-96D7-F149-BE50-7F6990D613F1}" destId="{09F8715C-27DF-4D48-97CF-C481A750CCAE}" srcOrd="0" destOrd="0" presId="urn:microsoft.com/office/officeart/2005/8/layout/hierarchy1"/>
    <dgm:cxn modelId="{68539C30-CEB8-7541-9CE7-1B8903AD4689}" type="presParOf" srcId="{E1156D71-D338-1D41-8555-AE4C6334A91D}" destId="{45C37A35-42DA-CC45-91F5-8D24831CE8CC}" srcOrd="0" destOrd="0" presId="urn:microsoft.com/office/officeart/2005/8/layout/hierarchy1"/>
    <dgm:cxn modelId="{DE7C87F7-85E1-B041-B82D-845AC62AC281}" type="presParOf" srcId="{45C37A35-42DA-CC45-91F5-8D24831CE8CC}" destId="{0032C12D-FA91-2147-9171-2DFBD0A73690}" srcOrd="0" destOrd="0" presId="urn:microsoft.com/office/officeart/2005/8/layout/hierarchy1"/>
    <dgm:cxn modelId="{ECA972B6-9161-3648-8973-4676456425A4}" type="presParOf" srcId="{0032C12D-FA91-2147-9171-2DFBD0A73690}" destId="{CBEB3329-7FE5-3F4A-B322-2B1150F89112}" srcOrd="0" destOrd="0" presId="urn:microsoft.com/office/officeart/2005/8/layout/hierarchy1"/>
    <dgm:cxn modelId="{02E265E9-2198-D54C-910E-E7740201C48A}" type="presParOf" srcId="{0032C12D-FA91-2147-9171-2DFBD0A73690}" destId="{B54A58CB-3B9F-AA44-B294-412F55B063FB}" srcOrd="1" destOrd="0" presId="urn:microsoft.com/office/officeart/2005/8/layout/hierarchy1"/>
    <dgm:cxn modelId="{F666E01F-8821-0C4B-B766-30047BB5D225}" type="presParOf" srcId="{45C37A35-42DA-CC45-91F5-8D24831CE8CC}" destId="{430552F9-3D6D-8D47-B701-DECC90DFC906}" srcOrd="1" destOrd="0" presId="urn:microsoft.com/office/officeart/2005/8/layout/hierarchy1"/>
    <dgm:cxn modelId="{9B95FD94-3FF9-3349-A0E3-4FB8152DBD3F}" type="presParOf" srcId="{430552F9-3D6D-8D47-B701-DECC90DFC906}" destId="{8FAE24B7-4C19-374D-81DC-DD75CB23D031}" srcOrd="0" destOrd="0" presId="urn:microsoft.com/office/officeart/2005/8/layout/hierarchy1"/>
    <dgm:cxn modelId="{57B1B4D8-3C6E-DA40-976E-ECBB37068F5A}" type="presParOf" srcId="{430552F9-3D6D-8D47-B701-DECC90DFC906}" destId="{C5601F23-0501-BD45-9E64-6BFD79666C29}" srcOrd="1" destOrd="0" presId="urn:microsoft.com/office/officeart/2005/8/layout/hierarchy1"/>
    <dgm:cxn modelId="{617FDD53-2A66-374A-BFC0-046F1EC3011C}" type="presParOf" srcId="{C5601F23-0501-BD45-9E64-6BFD79666C29}" destId="{1FE7B523-0E36-C04F-82A5-0A983570D85B}" srcOrd="0" destOrd="0" presId="urn:microsoft.com/office/officeart/2005/8/layout/hierarchy1"/>
    <dgm:cxn modelId="{7F069983-911E-B34A-B587-5377BF030791}" type="presParOf" srcId="{1FE7B523-0E36-C04F-82A5-0A983570D85B}" destId="{EC8D59C5-B5FE-D843-84A3-33006072369C}" srcOrd="0" destOrd="0" presId="urn:microsoft.com/office/officeart/2005/8/layout/hierarchy1"/>
    <dgm:cxn modelId="{22559A3E-0035-8F4B-848F-D9A3220093AE}" type="presParOf" srcId="{1FE7B523-0E36-C04F-82A5-0A983570D85B}" destId="{0A7C2431-5C03-6A42-9050-B7A24E9A26C2}" srcOrd="1" destOrd="0" presId="urn:microsoft.com/office/officeart/2005/8/layout/hierarchy1"/>
    <dgm:cxn modelId="{52EB1989-C460-6040-8FE0-CC665C5D1869}" type="presParOf" srcId="{C5601F23-0501-BD45-9E64-6BFD79666C29}" destId="{EC88145E-7A0E-D14E-AF3A-9261AC789286}" srcOrd="1" destOrd="0" presId="urn:microsoft.com/office/officeart/2005/8/layout/hierarchy1"/>
    <dgm:cxn modelId="{2ECB0818-2104-7E4A-BB7F-9B93456148B5}" type="presParOf" srcId="{EC88145E-7A0E-D14E-AF3A-9261AC789286}" destId="{267F9E00-6B3D-8346-8FE2-F8DE9361F633}" srcOrd="0" destOrd="0" presId="urn:microsoft.com/office/officeart/2005/8/layout/hierarchy1"/>
    <dgm:cxn modelId="{E1009FC9-EFB5-B241-ACEB-47BEECB756C5}" type="presParOf" srcId="{EC88145E-7A0E-D14E-AF3A-9261AC789286}" destId="{09F8E686-63AC-4A42-B9F7-B03B0AA95EB3}" srcOrd="1" destOrd="0" presId="urn:microsoft.com/office/officeart/2005/8/layout/hierarchy1"/>
    <dgm:cxn modelId="{DA62A412-A6C4-CB49-A830-952014350BD0}" type="presParOf" srcId="{09F8E686-63AC-4A42-B9F7-B03B0AA95EB3}" destId="{F3D2A74D-F14B-BF41-9A18-36C709E48D02}" srcOrd="0" destOrd="0" presId="urn:microsoft.com/office/officeart/2005/8/layout/hierarchy1"/>
    <dgm:cxn modelId="{3B03FA54-5942-864D-B1CF-3D25540027B6}" type="presParOf" srcId="{F3D2A74D-F14B-BF41-9A18-36C709E48D02}" destId="{4199B67D-2751-B744-B97A-9A58A511C8FD}" srcOrd="0" destOrd="0" presId="urn:microsoft.com/office/officeart/2005/8/layout/hierarchy1"/>
    <dgm:cxn modelId="{BD41872F-3554-0E41-9F6B-BCD6FEB66431}" type="presParOf" srcId="{F3D2A74D-F14B-BF41-9A18-36C709E48D02}" destId="{935D2086-4501-FC45-985A-11410EE1CAA2}" srcOrd="1" destOrd="0" presId="urn:microsoft.com/office/officeart/2005/8/layout/hierarchy1"/>
    <dgm:cxn modelId="{38D10E30-D93F-A848-9612-48929D08CBF4}" type="presParOf" srcId="{09F8E686-63AC-4A42-B9F7-B03B0AA95EB3}" destId="{15CC57E3-0B3A-394A-AC11-A200C4E1DCF4}" srcOrd="1" destOrd="0" presId="urn:microsoft.com/office/officeart/2005/8/layout/hierarchy1"/>
    <dgm:cxn modelId="{C4E175F2-FF13-CD4B-8A0A-0151D05984C2}" type="presParOf" srcId="{EC88145E-7A0E-D14E-AF3A-9261AC789286}" destId="{13952B91-2533-2E44-B8FC-299613FEE7B6}" srcOrd="2" destOrd="0" presId="urn:microsoft.com/office/officeart/2005/8/layout/hierarchy1"/>
    <dgm:cxn modelId="{4517BA10-AEFA-9248-BB58-2E76849217E2}" type="presParOf" srcId="{EC88145E-7A0E-D14E-AF3A-9261AC789286}" destId="{26BB9451-7F6E-1D4B-BC2F-A0403349DD48}" srcOrd="3" destOrd="0" presId="urn:microsoft.com/office/officeart/2005/8/layout/hierarchy1"/>
    <dgm:cxn modelId="{B8CBDF23-1537-024F-A508-CF8A8B6C2613}" type="presParOf" srcId="{26BB9451-7F6E-1D4B-BC2F-A0403349DD48}" destId="{1E7E07CD-7B7B-204C-966F-F0ADEC7CB1A2}" srcOrd="0" destOrd="0" presId="urn:microsoft.com/office/officeart/2005/8/layout/hierarchy1"/>
    <dgm:cxn modelId="{DF51B4EA-94CC-A042-9342-0809F0BABD1A}" type="presParOf" srcId="{1E7E07CD-7B7B-204C-966F-F0ADEC7CB1A2}" destId="{931E4EA6-4B17-8D47-ADDD-4A99669F697C}" srcOrd="0" destOrd="0" presId="urn:microsoft.com/office/officeart/2005/8/layout/hierarchy1"/>
    <dgm:cxn modelId="{C718EB8C-FBD2-0B44-9B58-14098DE62A9C}" type="presParOf" srcId="{1E7E07CD-7B7B-204C-966F-F0ADEC7CB1A2}" destId="{6FD53213-3F72-9346-BABA-56AC204628EA}" srcOrd="1" destOrd="0" presId="urn:microsoft.com/office/officeart/2005/8/layout/hierarchy1"/>
    <dgm:cxn modelId="{DCCD5347-FA22-B74C-A01A-B4D6C1E96242}" type="presParOf" srcId="{26BB9451-7F6E-1D4B-BC2F-A0403349DD48}" destId="{D239C2CD-AA09-C947-9A51-86F55B6C1B6A}" srcOrd="1" destOrd="0" presId="urn:microsoft.com/office/officeart/2005/8/layout/hierarchy1"/>
    <dgm:cxn modelId="{3E1425AE-DBC2-2842-8C54-E3F5FFBAE9E9}" type="presParOf" srcId="{EC88145E-7A0E-D14E-AF3A-9261AC789286}" destId="{FCA854C8-32EE-B44D-B763-1CCFAE803CFD}" srcOrd="4" destOrd="0" presId="urn:microsoft.com/office/officeart/2005/8/layout/hierarchy1"/>
    <dgm:cxn modelId="{46B0474A-8D63-6B4B-923F-87824F7F6CEE}" type="presParOf" srcId="{EC88145E-7A0E-D14E-AF3A-9261AC789286}" destId="{D846D98B-7B6C-9C4F-A45C-0BC1AF91B5E0}" srcOrd="5" destOrd="0" presId="urn:microsoft.com/office/officeart/2005/8/layout/hierarchy1"/>
    <dgm:cxn modelId="{DB54482C-5298-F346-8E58-1E382CB0C7D5}" type="presParOf" srcId="{D846D98B-7B6C-9C4F-A45C-0BC1AF91B5E0}" destId="{C777F184-BA24-2443-8C15-1AD87F13CDAF}" srcOrd="0" destOrd="0" presId="urn:microsoft.com/office/officeart/2005/8/layout/hierarchy1"/>
    <dgm:cxn modelId="{ED6C050C-94F1-A64F-ADE9-07ACCE994C24}" type="presParOf" srcId="{C777F184-BA24-2443-8C15-1AD87F13CDAF}" destId="{2767692F-0810-114D-AFE2-BAE8E01F1764}" srcOrd="0" destOrd="0" presId="urn:microsoft.com/office/officeart/2005/8/layout/hierarchy1"/>
    <dgm:cxn modelId="{89E6A76C-545C-9F46-8A57-F8CF5D7FF107}" type="presParOf" srcId="{C777F184-BA24-2443-8C15-1AD87F13CDAF}" destId="{1EBE4190-14AB-8A44-9CF3-D682A207D267}" srcOrd="1" destOrd="0" presId="urn:microsoft.com/office/officeart/2005/8/layout/hierarchy1"/>
    <dgm:cxn modelId="{557B6DDB-521E-6648-9814-4874DE2673F9}" type="presParOf" srcId="{D846D98B-7B6C-9C4F-A45C-0BC1AF91B5E0}" destId="{01E55598-7D80-8143-A6A0-982FB15D1128}" srcOrd="1" destOrd="0" presId="urn:microsoft.com/office/officeart/2005/8/layout/hierarchy1"/>
    <dgm:cxn modelId="{A96C61F0-37C6-2446-9CE5-C2AF0455D4D0}" type="presParOf" srcId="{430552F9-3D6D-8D47-B701-DECC90DFC906}" destId="{09F8715C-27DF-4D48-97CF-C481A750CCAE}" srcOrd="2" destOrd="0" presId="urn:microsoft.com/office/officeart/2005/8/layout/hierarchy1"/>
    <dgm:cxn modelId="{54A58B9D-3809-3444-90D0-6FA17B681684}" type="presParOf" srcId="{430552F9-3D6D-8D47-B701-DECC90DFC906}" destId="{375609DC-0A6E-714A-BA55-C6DB56095E41}" srcOrd="3" destOrd="0" presId="urn:microsoft.com/office/officeart/2005/8/layout/hierarchy1"/>
    <dgm:cxn modelId="{4E621BA1-2135-BC42-BC3C-D24EDB0C6EDF}" type="presParOf" srcId="{375609DC-0A6E-714A-BA55-C6DB56095E41}" destId="{2D6A1776-A3A8-8747-A0E1-D394C9ECF318}" srcOrd="0" destOrd="0" presId="urn:microsoft.com/office/officeart/2005/8/layout/hierarchy1"/>
    <dgm:cxn modelId="{79357E06-61BC-5F4D-B8D9-57E6F53BB579}" type="presParOf" srcId="{2D6A1776-A3A8-8747-A0E1-D394C9ECF318}" destId="{DE41CC85-3234-7048-946D-2B008BC3B510}" srcOrd="0" destOrd="0" presId="urn:microsoft.com/office/officeart/2005/8/layout/hierarchy1"/>
    <dgm:cxn modelId="{641E31B6-582E-0A40-BB40-5EA2DCEA1B29}" type="presParOf" srcId="{2D6A1776-A3A8-8747-A0E1-D394C9ECF318}" destId="{7042C621-C0D4-9F4C-A23F-E8C6D0217D4E}" srcOrd="1" destOrd="0" presId="urn:microsoft.com/office/officeart/2005/8/layout/hierarchy1"/>
    <dgm:cxn modelId="{D2408EFA-4FEF-3E40-B88C-28D15EA07ED5}" type="presParOf" srcId="{375609DC-0A6E-714A-BA55-C6DB56095E41}" destId="{7A25A2E7-B877-8246-A864-FC8B00B911E3}" srcOrd="1" destOrd="0" presId="urn:microsoft.com/office/officeart/2005/8/layout/hierarchy1"/>
    <dgm:cxn modelId="{728AB567-F224-084C-BD85-23C6C30CAB32}" type="presParOf" srcId="{7A25A2E7-B877-8246-A864-FC8B00B911E3}" destId="{69842837-A1C7-F047-9722-975450D39151}" srcOrd="0" destOrd="0" presId="urn:microsoft.com/office/officeart/2005/8/layout/hierarchy1"/>
    <dgm:cxn modelId="{9BA4E5F4-624A-3C4E-8880-78CDE7779356}" type="presParOf" srcId="{7A25A2E7-B877-8246-A864-FC8B00B911E3}" destId="{A98FB1DE-8C67-6D4E-A22E-815D7F10E6D8}" srcOrd="1" destOrd="0" presId="urn:microsoft.com/office/officeart/2005/8/layout/hierarchy1"/>
    <dgm:cxn modelId="{10C07B0D-D58D-8C4E-A666-9A4FC6E17BBF}" type="presParOf" srcId="{A98FB1DE-8C67-6D4E-A22E-815D7F10E6D8}" destId="{1BDD704B-06C6-5843-BC18-8EB616EFDD38}" srcOrd="0" destOrd="0" presId="urn:microsoft.com/office/officeart/2005/8/layout/hierarchy1"/>
    <dgm:cxn modelId="{AE7035F8-7FCD-E44B-A3D4-564584A1129F}" type="presParOf" srcId="{1BDD704B-06C6-5843-BC18-8EB616EFDD38}" destId="{ABA48A1B-8822-E846-A848-75B74FFBE425}" srcOrd="0" destOrd="0" presId="urn:microsoft.com/office/officeart/2005/8/layout/hierarchy1"/>
    <dgm:cxn modelId="{67B92D61-07D2-6442-8C3E-D454E1C321BE}" type="presParOf" srcId="{1BDD704B-06C6-5843-BC18-8EB616EFDD38}" destId="{265B9270-3539-5242-B26D-653D5BEE88F5}" srcOrd="1" destOrd="0" presId="urn:microsoft.com/office/officeart/2005/8/layout/hierarchy1"/>
    <dgm:cxn modelId="{4B52AED8-1365-1949-A561-24BFF0E471CB}" type="presParOf" srcId="{A98FB1DE-8C67-6D4E-A22E-815D7F10E6D8}" destId="{292F04DB-936A-C941-A3E7-4C70766E2F0D}" srcOrd="1" destOrd="0" presId="urn:microsoft.com/office/officeart/2005/8/layout/hierarchy1"/>
    <dgm:cxn modelId="{9A2435A2-A065-9049-8480-4D223DDEE2ED}" type="presParOf" srcId="{7A25A2E7-B877-8246-A864-FC8B00B911E3}" destId="{2DD5906E-1109-CF45-8AB5-2229402261E8}" srcOrd="2" destOrd="0" presId="urn:microsoft.com/office/officeart/2005/8/layout/hierarchy1"/>
    <dgm:cxn modelId="{EA1F0A59-43CC-8A4A-BF14-D205F9346722}" type="presParOf" srcId="{7A25A2E7-B877-8246-A864-FC8B00B911E3}" destId="{1D0B1F27-851E-B247-9939-6299B968C2B7}" srcOrd="3" destOrd="0" presId="urn:microsoft.com/office/officeart/2005/8/layout/hierarchy1"/>
    <dgm:cxn modelId="{86F139CF-32FD-2E44-9833-501E89FB8DE7}" type="presParOf" srcId="{1D0B1F27-851E-B247-9939-6299B968C2B7}" destId="{22669E27-F34E-9745-81C1-9E235D4F3494}" srcOrd="0" destOrd="0" presId="urn:microsoft.com/office/officeart/2005/8/layout/hierarchy1"/>
    <dgm:cxn modelId="{CD5B4763-A5FE-CD48-A2C2-452FB7E0FC4F}" type="presParOf" srcId="{22669E27-F34E-9745-81C1-9E235D4F3494}" destId="{E2587B3A-CEB4-1446-92FF-7EF77D2448CE}" srcOrd="0" destOrd="0" presId="urn:microsoft.com/office/officeart/2005/8/layout/hierarchy1"/>
    <dgm:cxn modelId="{FD363CD6-1784-BF47-B884-BFAE36763CAC}" type="presParOf" srcId="{22669E27-F34E-9745-81C1-9E235D4F3494}" destId="{8E21E97E-E801-0E43-B8A1-2197061C1C47}" srcOrd="1" destOrd="0" presId="urn:microsoft.com/office/officeart/2005/8/layout/hierarchy1"/>
    <dgm:cxn modelId="{4A182170-7751-9C4D-8AD8-DCAA1F854563}" type="presParOf" srcId="{1D0B1F27-851E-B247-9939-6299B968C2B7}" destId="{F6FD45DA-7F12-594B-88B0-EBC4DE9C7C47}" srcOrd="1" destOrd="0" presId="urn:microsoft.com/office/officeart/2005/8/layout/hierarchy1"/>
    <dgm:cxn modelId="{149704E0-8F6B-6941-A4A1-89FD474D9B17}" type="presParOf" srcId="{7A25A2E7-B877-8246-A864-FC8B00B911E3}" destId="{C1BEA691-1997-114E-BBE7-4478D6BC8079}" srcOrd="4" destOrd="0" presId="urn:microsoft.com/office/officeart/2005/8/layout/hierarchy1"/>
    <dgm:cxn modelId="{A85A58F1-2DF0-DE47-97C3-DA2AF3AF08D2}" type="presParOf" srcId="{7A25A2E7-B877-8246-A864-FC8B00B911E3}" destId="{878EC1D0-A2F1-2E4F-AE2A-D4110750169C}" srcOrd="5" destOrd="0" presId="urn:microsoft.com/office/officeart/2005/8/layout/hierarchy1"/>
    <dgm:cxn modelId="{7497B743-52B4-534E-B12C-D28EF9FBF82A}" type="presParOf" srcId="{878EC1D0-A2F1-2E4F-AE2A-D4110750169C}" destId="{0CD99C5C-CD78-8249-B25A-B55D36039C1E}" srcOrd="0" destOrd="0" presId="urn:microsoft.com/office/officeart/2005/8/layout/hierarchy1"/>
    <dgm:cxn modelId="{0E0FB114-2564-6245-AB2B-733FB89D21FF}" type="presParOf" srcId="{0CD99C5C-CD78-8249-B25A-B55D36039C1E}" destId="{281BBB3A-F617-4B40-B99A-49758F3FEB14}" srcOrd="0" destOrd="0" presId="urn:microsoft.com/office/officeart/2005/8/layout/hierarchy1"/>
    <dgm:cxn modelId="{2F0B9C8E-85E8-274C-A647-3573AC9F7313}" type="presParOf" srcId="{0CD99C5C-CD78-8249-B25A-B55D36039C1E}" destId="{05B20E95-8861-A547-9B42-D4D19E3AB3B5}" srcOrd="1" destOrd="0" presId="urn:microsoft.com/office/officeart/2005/8/layout/hierarchy1"/>
    <dgm:cxn modelId="{D1E848AE-69BA-F346-AC1C-5DA43D5F6A7D}" type="presParOf" srcId="{878EC1D0-A2F1-2E4F-AE2A-D4110750169C}" destId="{8D6DFDFC-B209-8843-A501-208DA53A7802}" srcOrd="1" destOrd="0" presId="urn:microsoft.com/office/officeart/2005/8/layout/hierarchy1"/>
    <dgm:cxn modelId="{7FA3A5E3-4994-5C49-83A3-033F7E323EB7}" type="presParOf" srcId="{430552F9-3D6D-8D47-B701-DECC90DFC906}" destId="{E8AF5A88-A981-F642-8B80-5B266EB99B5E}" srcOrd="4" destOrd="0" presId="urn:microsoft.com/office/officeart/2005/8/layout/hierarchy1"/>
    <dgm:cxn modelId="{8C872A31-15A1-724A-A3D7-9AC115D3DC7B}" type="presParOf" srcId="{430552F9-3D6D-8D47-B701-DECC90DFC906}" destId="{4740F415-52B5-E645-AC97-020D6BC42B8A}" srcOrd="5" destOrd="0" presId="urn:microsoft.com/office/officeart/2005/8/layout/hierarchy1"/>
    <dgm:cxn modelId="{45C92088-2A8A-0B41-81C1-F11C8BBAFC8B}" type="presParOf" srcId="{4740F415-52B5-E645-AC97-020D6BC42B8A}" destId="{E32CFAA2-BFD0-CA4C-A4C3-DABB442AFD6B}" srcOrd="0" destOrd="0" presId="urn:microsoft.com/office/officeart/2005/8/layout/hierarchy1"/>
    <dgm:cxn modelId="{20AAFF57-C2B8-2E41-BF53-9C773CDCCEA3}" type="presParOf" srcId="{E32CFAA2-BFD0-CA4C-A4C3-DABB442AFD6B}" destId="{D1BD31EB-76C3-5542-9AB2-6C8FFEB680F0}" srcOrd="0" destOrd="0" presId="urn:microsoft.com/office/officeart/2005/8/layout/hierarchy1"/>
    <dgm:cxn modelId="{D2C46EAE-5074-714A-9550-504B2296C200}" type="presParOf" srcId="{E32CFAA2-BFD0-CA4C-A4C3-DABB442AFD6B}" destId="{957A6E6D-AC92-3D45-BA99-0344C455F430}" srcOrd="1" destOrd="0" presId="urn:microsoft.com/office/officeart/2005/8/layout/hierarchy1"/>
    <dgm:cxn modelId="{000C0B94-3595-B44F-89D4-F4FCE0665185}" type="presParOf" srcId="{4740F415-52B5-E645-AC97-020D6BC42B8A}" destId="{AB605CA2-B79E-6F43-AC4E-FC947B205C5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DA246-2C75-BE4F-B1C3-761BB2772EF8}">
      <dsp:nvSpPr>
        <dsp:cNvPr id="0" name=""/>
        <dsp:cNvSpPr/>
      </dsp:nvSpPr>
      <dsp:spPr>
        <a:xfrm>
          <a:off x="3885" y="705938"/>
          <a:ext cx="2337010" cy="468000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ANALYSES &amp; PLANNING</a:t>
          </a:r>
          <a:endParaRPr lang="en-US" sz="2000" b="1" kern="1200" dirty="0">
            <a:solidFill>
              <a:schemeClr val="accent2">
                <a:lumMod val="20000"/>
                <a:lumOff val="80000"/>
              </a:schemeClr>
            </a:solidFill>
          </a:endParaRPr>
        </a:p>
      </dsp:txBody>
      <dsp:txXfrm rot="16200000">
        <a:off x="-1681215" y="2391039"/>
        <a:ext cx="3837603" cy="467402"/>
      </dsp:txXfrm>
    </dsp:sp>
    <dsp:sp modelId="{56A21858-2FE5-C84C-AA7D-B4860D4075EF}">
      <dsp:nvSpPr>
        <dsp:cNvPr id="0" name=""/>
        <dsp:cNvSpPr/>
      </dsp:nvSpPr>
      <dsp:spPr>
        <a:xfrm>
          <a:off x="471287" y="705938"/>
          <a:ext cx="1741073" cy="46800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Needs assessment (benefits)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HBP design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Payment methods, tariff setting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Service provision assessment &amp; contract planning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SP budget planning (annual and mid/long term)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471287" y="705938"/>
        <a:ext cx="1741073" cy="4680004"/>
      </dsp:txXfrm>
    </dsp:sp>
    <dsp:sp modelId="{FAC918CD-9137-B249-A52A-0E579FE20605}">
      <dsp:nvSpPr>
        <dsp:cNvPr id="0" name=""/>
        <dsp:cNvSpPr/>
      </dsp:nvSpPr>
      <dsp:spPr>
        <a:xfrm>
          <a:off x="2422691" y="705938"/>
          <a:ext cx="2337010" cy="468000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BENEFICIARIES RELATIONS</a:t>
          </a:r>
          <a:endParaRPr lang="en-US" sz="2000" b="1" kern="1200" dirty="0">
            <a:solidFill>
              <a:schemeClr val="accent2">
                <a:lumMod val="20000"/>
                <a:lumOff val="80000"/>
              </a:schemeClr>
            </a:solidFill>
          </a:endParaRPr>
        </a:p>
      </dsp:txBody>
      <dsp:txXfrm rot="16200000">
        <a:off x="737590" y="2391039"/>
        <a:ext cx="3837603" cy="467402"/>
      </dsp:txXfrm>
    </dsp:sp>
    <dsp:sp modelId="{7A39BBEC-052F-A846-A7B7-D007F7FA3DF6}">
      <dsp:nvSpPr>
        <dsp:cNvPr id="0" name=""/>
        <dsp:cNvSpPr/>
      </dsp:nvSpPr>
      <dsp:spPr>
        <a:xfrm rot="5400000">
          <a:off x="2215868" y="4208508"/>
          <a:ext cx="412302" cy="350551"/>
        </a:xfrm>
        <a:prstGeom prst="flowChartExtract">
          <a:avLst/>
        </a:prstGeom>
        <a:solidFill>
          <a:schemeClr val="bg1"/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19072-9DFE-1E4D-BE85-F993DA3D5834}">
      <dsp:nvSpPr>
        <dsp:cNvPr id="0" name=""/>
        <dsp:cNvSpPr/>
      </dsp:nvSpPr>
      <dsp:spPr>
        <a:xfrm>
          <a:off x="2890093" y="705938"/>
          <a:ext cx="1741073" cy="46800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</a:t>
          </a:r>
          <a:r>
            <a:rPr lang="en-US" sz="1800" kern="1200" dirty="0" smtClean="0"/>
            <a:t>Registry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Information &amp; communication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Complaints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Application forms</a:t>
          </a:r>
          <a:endParaRPr lang="en-US" sz="1800" kern="1200" dirty="0"/>
        </a:p>
      </dsp:txBody>
      <dsp:txXfrm>
        <a:off x="2890093" y="705938"/>
        <a:ext cx="1741073" cy="4680004"/>
      </dsp:txXfrm>
    </dsp:sp>
    <dsp:sp modelId="{0EBC323F-4B54-694C-A9B4-DE6C2EF0B956}">
      <dsp:nvSpPr>
        <dsp:cNvPr id="0" name=""/>
        <dsp:cNvSpPr/>
      </dsp:nvSpPr>
      <dsp:spPr>
        <a:xfrm>
          <a:off x="4841497" y="705938"/>
          <a:ext cx="2337010" cy="468000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CONTRACTING, PROCUREMENT</a:t>
          </a:r>
          <a:endParaRPr lang="en-US" sz="2000" b="1" kern="1200" dirty="0">
            <a:solidFill>
              <a:schemeClr val="accent2">
                <a:lumMod val="20000"/>
                <a:lumOff val="80000"/>
              </a:schemeClr>
            </a:solidFill>
          </a:endParaRPr>
        </a:p>
      </dsp:txBody>
      <dsp:txXfrm rot="16200000">
        <a:off x="3156396" y="2391039"/>
        <a:ext cx="3837603" cy="467402"/>
      </dsp:txXfrm>
    </dsp:sp>
    <dsp:sp modelId="{9B6321C3-033D-B548-884C-68F629EB5B17}">
      <dsp:nvSpPr>
        <dsp:cNvPr id="0" name=""/>
        <dsp:cNvSpPr/>
      </dsp:nvSpPr>
      <dsp:spPr>
        <a:xfrm rot="5400000">
          <a:off x="4634674" y="4208508"/>
          <a:ext cx="412302" cy="350551"/>
        </a:xfrm>
        <a:prstGeom prst="flowChartExtract">
          <a:avLst/>
        </a:prstGeom>
        <a:solidFill>
          <a:schemeClr val="bg1"/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FDB0CE-80B9-5841-BFA8-167DC8112CB7}">
      <dsp:nvSpPr>
        <dsp:cNvPr id="0" name=""/>
        <dsp:cNvSpPr/>
      </dsp:nvSpPr>
      <dsp:spPr>
        <a:xfrm>
          <a:off x="5308899" y="705938"/>
          <a:ext cx="1741073" cy="46800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</a:t>
          </a:r>
          <a:r>
            <a:rPr lang="en-US" sz="1800" kern="1200" dirty="0" smtClean="0"/>
            <a:t>Contracting principles &amp; contracting service provider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Public procurement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Claims management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5308899" y="705938"/>
        <a:ext cx="1741073" cy="4680004"/>
      </dsp:txXfrm>
    </dsp:sp>
    <dsp:sp modelId="{CC9373CD-066F-D340-8EA4-25D4C72537C5}">
      <dsp:nvSpPr>
        <dsp:cNvPr id="0" name=""/>
        <dsp:cNvSpPr/>
      </dsp:nvSpPr>
      <dsp:spPr>
        <a:xfrm>
          <a:off x="7260303" y="705938"/>
          <a:ext cx="2337010" cy="468000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MONITORING &amp; REPORTING</a:t>
          </a:r>
          <a:endParaRPr lang="en-US" sz="2000" b="1" kern="1200" dirty="0">
            <a:solidFill>
              <a:schemeClr val="accent2">
                <a:lumMod val="20000"/>
                <a:lumOff val="80000"/>
              </a:schemeClr>
            </a:solidFill>
          </a:endParaRPr>
        </a:p>
      </dsp:txBody>
      <dsp:txXfrm rot="16200000">
        <a:off x="5575203" y="2391039"/>
        <a:ext cx="3837603" cy="467402"/>
      </dsp:txXfrm>
    </dsp:sp>
    <dsp:sp modelId="{BB14110D-FBB7-764F-88A3-D07A2126E2DF}">
      <dsp:nvSpPr>
        <dsp:cNvPr id="0" name=""/>
        <dsp:cNvSpPr/>
      </dsp:nvSpPr>
      <dsp:spPr>
        <a:xfrm rot="5400000">
          <a:off x="7053480" y="4208508"/>
          <a:ext cx="412302" cy="350551"/>
        </a:xfrm>
        <a:prstGeom prst="flowChartExtract">
          <a:avLst/>
        </a:prstGeom>
        <a:solidFill>
          <a:schemeClr val="bg1"/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4DDC3C-08AC-7D4A-8335-0EBFF34D0554}">
      <dsp:nvSpPr>
        <dsp:cNvPr id="0" name=""/>
        <dsp:cNvSpPr/>
      </dsp:nvSpPr>
      <dsp:spPr>
        <a:xfrm>
          <a:off x="7727706" y="705938"/>
          <a:ext cx="1741073" cy="46800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- </a:t>
          </a:r>
          <a:r>
            <a:rPr lang="en-US" sz="1800" kern="1200" dirty="0" smtClean="0"/>
            <a:t>Contract M&amp;R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Program M&amp;R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Budget M&amp;R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- Quality &amp; performance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7727706" y="705938"/>
        <a:ext cx="1741073" cy="46800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F5A88-A981-F642-8B80-5B266EB99B5E}">
      <dsp:nvSpPr>
        <dsp:cNvPr id="0" name=""/>
        <dsp:cNvSpPr/>
      </dsp:nvSpPr>
      <dsp:spPr>
        <a:xfrm>
          <a:off x="5538973" y="1678003"/>
          <a:ext cx="3248843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3248843" y="263414"/>
              </a:lnTo>
              <a:lnTo>
                <a:pt x="3248843" y="386538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7163395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1624421" y="263414"/>
              </a:lnTo>
              <a:lnTo>
                <a:pt x="1624421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5906E-1109-CF45-8AB5-2229402261E8}">
      <dsp:nvSpPr>
        <dsp:cNvPr id="0" name=""/>
        <dsp:cNvSpPr/>
      </dsp:nvSpPr>
      <dsp:spPr>
        <a:xfrm>
          <a:off x="7117675" y="2908503"/>
          <a:ext cx="91440" cy="386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5538973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1624421" y="0"/>
              </a:moveTo>
              <a:lnTo>
                <a:pt x="1624421" y="263414"/>
              </a:lnTo>
              <a:lnTo>
                <a:pt x="0" y="263414"/>
              </a:lnTo>
              <a:lnTo>
                <a:pt x="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538973" y="16780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1624421" y="263414"/>
              </a:lnTo>
              <a:lnTo>
                <a:pt x="1624421" y="386538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2290129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414"/>
              </a:lnTo>
              <a:lnTo>
                <a:pt x="1624421" y="263414"/>
              </a:lnTo>
              <a:lnTo>
                <a:pt x="1624421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52B91-2533-2E44-B8FC-299613FEE7B6}">
      <dsp:nvSpPr>
        <dsp:cNvPr id="0" name=""/>
        <dsp:cNvSpPr/>
      </dsp:nvSpPr>
      <dsp:spPr>
        <a:xfrm>
          <a:off x="2244409" y="2908503"/>
          <a:ext cx="91440" cy="386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F9E00-6B3D-8346-8FE2-F8DE9361F633}">
      <dsp:nvSpPr>
        <dsp:cNvPr id="0" name=""/>
        <dsp:cNvSpPr/>
      </dsp:nvSpPr>
      <dsp:spPr>
        <a:xfrm>
          <a:off x="665708" y="2908503"/>
          <a:ext cx="1624421" cy="386538"/>
        </a:xfrm>
        <a:custGeom>
          <a:avLst/>
          <a:gdLst/>
          <a:ahLst/>
          <a:cxnLst/>
          <a:rect l="0" t="0" r="0" b="0"/>
          <a:pathLst>
            <a:path>
              <a:moveTo>
                <a:pt x="1624421" y="0"/>
              </a:moveTo>
              <a:lnTo>
                <a:pt x="1624421" y="263414"/>
              </a:lnTo>
              <a:lnTo>
                <a:pt x="0" y="263414"/>
              </a:lnTo>
              <a:lnTo>
                <a:pt x="0" y="38653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2290129" y="1678003"/>
          <a:ext cx="3248843" cy="386538"/>
        </a:xfrm>
        <a:custGeom>
          <a:avLst/>
          <a:gdLst/>
          <a:ahLst/>
          <a:cxnLst/>
          <a:rect l="0" t="0" r="0" b="0"/>
          <a:pathLst>
            <a:path>
              <a:moveTo>
                <a:pt x="3248843" y="0"/>
              </a:moveTo>
              <a:lnTo>
                <a:pt x="3248843" y="263414"/>
              </a:lnTo>
              <a:lnTo>
                <a:pt x="0" y="263414"/>
              </a:lnTo>
              <a:lnTo>
                <a:pt x="0" y="386538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874437" y="834043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5022112" y="974334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Deputy Director on Health Care</a:t>
          </a:r>
          <a:endParaRPr lang="en-US" sz="1600" kern="1200" dirty="0"/>
        </a:p>
      </dsp:txBody>
      <dsp:txXfrm>
        <a:off x="5046831" y="999053"/>
        <a:ext cx="1279634" cy="794522"/>
      </dsp:txXfrm>
    </dsp:sp>
    <dsp:sp modelId="{EC8D59C5-B5FE-D843-84A3-33006072369C}">
      <dsp:nvSpPr>
        <dsp:cNvPr id="0" name=""/>
        <dsp:cNvSpPr/>
      </dsp:nvSpPr>
      <dsp:spPr>
        <a:xfrm>
          <a:off x="1625593" y="20645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1773268" y="22048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Health Economics</a:t>
          </a:r>
          <a:endParaRPr lang="en-US" sz="1600" kern="1200" dirty="0"/>
        </a:p>
      </dsp:txBody>
      <dsp:txXfrm>
        <a:off x="1797987" y="2229552"/>
        <a:ext cx="1279634" cy="794522"/>
      </dsp:txXfrm>
    </dsp:sp>
    <dsp:sp modelId="{4199B67D-2751-B744-B97A-9A58A511C8FD}">
      <dsp:nvSpPr>
        <dsp:cNvPr id="0" name=""/>
        <dsp:cNvSpPr/>
      </dsp:nvSpPr>
      <dsp:spPr>
        <a:xfrm>
          <a:off x="1172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5D2086-4501-FC45-985A-11410EE1CAA2}">
      <dsp:nvSpPr>
        <dsp:cNvPr id="0" name=""/>
        <dsp:cNvSpPr/>
      </dsp:nvSpPr>
      <dsp:spPr>
        <a:xfrm>
          <a:off x="148846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HBP</a:t>
          </a:r>
          <a:endParaRPr lang="en-US" sz="1600" kern="1200" dirty="0"/>
        </a:p>
      </dsp:txBody>
      <dsp:txXfrm>
        <a:off x="173565" y="3460052"/>
        <a:ext cx="1279634" cy="794522"/>
      </dsp:txXfrm>
    </dsp:sp>
    <dsp:sp modelId="{931E4EA6-4B17-8D47-ADDD-4A99669F697C}">
      <dsp:nvSpPr>
        <dsp:cNvPr id="0" name=""/>
        <dsp:cNvSpPr/>
      </dsp:nvSpPr>
      <dsp:spPr>
        <a:xfrm>
          <a:off x="1625593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D53213-3F72-9346-BABA-56AC204628EA}">
      <dsp:nvSpPr>
        <dsp:cNvPr id="0" name=""/>
        <dsp:cNvSpPr/>
      </dsp:nvSpPr>
      <dsp:spPr>
        <a:xfrm>
          <a:off x="1773268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Reporting</a:t>
          </a:r>
          <a:endParaRPr lang="en-US" sz="1600" kern="1200" dirty="0"/>
        </a:p>
      </dsp:txBody>
      <dsp:txXfrm>
        <a:off x="1797987" y="3460052"/>
        <a:ext cx="1279634" cy="794522"/>
      </dsp:txXfrm>
    </dsp:sp>
    <dsp:sp modelId="{2767692F-0810-114D-AFE2-BAE8E01F1764}">
      <dsp:nvSpPr>
        <dsp:cNvPr id="0" name=""/>
        <dsp:cNvSpPr/>
      </dsp:nvSpPr>
      <dsp:spPr>
        <a:xfrm>
          <a:off x="3250015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3397690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Pricing </a:t>
          </a:r>
          <a:endParaRPr lang="en-US" sz="1600" kern="1200" dirty="0"/>
        </a:p>
      </dsp:txBody>
      <dsp:txXfrm>
        <a:off x="3422409" y="3460052"/>
        <a:ext cx="1279634" cy="794522"/>
      </dsp:txXfrm>
    </dsp:sp>
    <dsp:sp modelId="{DE41CC85-3234-7048-946D-2B008BC3B510}">
      <dsp:nvSpPr>
        <dsp:cNvPr id="0" name=""/>
        <dsp:cNvSpPr/>
      </dsp:nvSpPr>
      <dsp:spPr>
        <a:xfrm>
          <a:off x="6498859" y="20645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6646533" y="22048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Provider relations</a:t>
          </a:r>
          <a:endParaRPr lang="en-US" sz="1600" kern="1200" dirty="0"/>
        </a:p>
      </dsp:txBody>
      <dsp:txXfrm>
        <a:off x="6671252" y="2229552"/>
        <a:ext cx="1279634" cy="794522"/>
      </dsp:txXfrm>
    </dsp:sp>
    <dsp:sp modelId="{ABA48A1B-8822-E846-A848-75B74FFBE425}">
      <dsp:nvSpPr>
        <dsp:cNvPr id="0" name=""/>
        <dsp:cNvSpPr/>
      </dsp:nvSpPr>
      <dsp:spPr>
        <a:xfrm>
          <a:off x="4874437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5022112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Claims management</a:t>
          </a:r>
          <a:endParaRPr lang="en-US" sz="1600" kern="1200" dirty="0"/>
        </a:p>
      </dsp:txBody>
      <dsp:txXfrm>
        <a:off x="5046831" y="3460052"/>
        <a:ext cx="1279634" cy="794522"/>
      </dsp:txXfrm>
    </dsp:sp>
    <dsp:sp modelId="{E2587B3A-CEB4-1446-92FF-7EF77D2448CE}">
      <dsp:nvSpPr>
        <dsp:cNvPr id="0" name=""/>
        <dsp:cNvSpPr/>
      </dsp:nvSpPr>
      <dsp:spPr>
        <a:xfrm>
          <a:off x="6498859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21E97E-E801-0E43-B8A1-2197061C1C47}">
      <dsp:nvSpPr>
        <dsp:cNvPr id="0" name=""/>
        <dsp:cNvSpPr/>
      </dsp:nvSpPr>
      <dsp:spPr>
        <a:xfrm>
          <a:off x="6646533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Q &amp; P evaluation</a:t>
          </a:r>
          <a:endParaRPr lang="en-US" sz="1600" kern="1200" dirty="0"/>
        </a:p>
      </dsp:txBody>
      <dsp:txXfrm>
        <a:off x="6671252" y="3460052"/>
        <a:ext cx="1279634" cy="794522"/>
      </dsp:txXfrm>
    </dsp:sp>
    <dsp:sp modelId="{281BBB3A-F617-4B40-B99A-49758F3FEB14}">
      <dsp:nvSpPr>
        <dsp:cNvPr id="0" name=""/>
        <dsp:cNvSpPr/>
      </dsp:nvSpPr>
      <dsp:spPr>
        <a:xfrm>
          <a:off x="8123280" y="32950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8270955" y="34353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Contracting</a:t>
          </a:r>
          <a:endParaRPr lang="en-US" sz="1600" kern="1200" dirty="0"/>
        </a:p>
      </dsp:txBody>
      <dsp:txXfrm>
        <a:off x="8295674" y="3460052"/>
        <a:ext cx="1279634" cy="794522"/>
      </dsp:txXfrm>
    </dsp:sp>
    <dsp:sp modelId="{D1BD31EB-76C3-5542-9AB2-6C8FFEB680F0}">
      <dsp:nvSpPr>
        <dsp:cNvPr id="0" name=""/>
        <dsp:cNvSpPr/>
      </dsp:nvSpPr>
      <dsp:spPr>
        <a:xfrm>
          <a:off x="8123280" y="2064542"/>
          <a:ext cx="1329072" cy="8439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7A6E6D-AC92-3D45-BA99-0344C455F430}">
      <dsp:nvSpPr>
        <dsp:cNvPr id="0" name=""/>
        <dsp:cNvSpPr/>
      </dsp:nvSpPr>
      <dsp:spPr>
        <a:xfrm>
          <a:off x="8270955" y="2204833"/>
          <a:ext cx="1329072" cy="843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Beneficiary relations</a:t>
          </a:r>
          <a:endParaRPr lang="en-US" sz="1600" kern="1200" dirty="0"/>
        </a:p>
      </dsp:txBody>
      <dsp:txXfrm>
        <a:off x="8295674" y="2229552"/>
        <a:ext cx="1279634" cy="794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8/22/18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3B19B10-1DA0-FD43-A40D-AE73B4AFAD52}" type="slidenum">
              <a:rPr lang="en-US" altLang="x-none">
                <a:latin typeface="Times New Roman" charset="0"/>
              </a:rPr>
              <a:pPr/>
              <a:t>10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t-E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075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45F36D8-0323-D84C-B2ED-60CCB96491F6}" type="slidenum">
              <a:rPr lang="et-EE" altLang="x-none" sz="1200">
                <a:latin typeface="Times New Roman" charset="0"/>
              </a:rPr>
              <a:pPr/>
              <a:t>11</a:t>
            </a:fld>
            <a:endParaRPr lang="et-EE" altLang="x-none" sz="1200">
              <a:latin typeface="Times New Roman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7088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40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4" y="1951739"/>
            <a:ext cx="8361229" cy="2098226"/>
          </a:xfrm>
        </p:spPr>
        <p:txBody>
          <a:bodyPr/>
          <a:lstStyle/>
          <a:p>
            <a:r>
              <a:rPr lang="en-US" sz="6000" dirty="0" smtClean="0"/>
              <a:t>Strategic purchasing and SSA’s structure 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1" y="4511451"/>
            <a:ext cx="6831673" cy="1086237"/>
          </a:xfrm>
        </p:spPr>
        <p:txBody>
          <a:bodyPr/>
          <a:lstStyle/>
          <a:p>
            <a:r>
              <a:rPr lang="en-US" dirty="0" smtClean="0"/>
              <a:t>22.08.2018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6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198551"/>
            <a:ext cx="9144000" cy="1371600"/>
          </a:xfrm>
        </p:spPr>
        <p:txBody>
          <a:bodyPr>
            <a:normAutofit/>
          </a:bodyPr>
          <a:lstStyle/>
          <a:p>
            <a:r>
              <a:rPr lang="et-EE" altLang="x-none" b="1" i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Organization</a:t>
            </a:r>
            <a:r>
              <a:rPr lang="et-EE" altLang="x-none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t-EE" altLang="x-none" b="1" i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structure</a:t>
            </a:r>
            <a:r>
              <a:rPr lang="et-EE" altLang="x-none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and </a:t>
            </a:r>
            <a:r>
              <a:rPr lang="et-EE" altLang="x-none" b="1" i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process</a:t>
            </a:r>
            <a:r>
              <a:rPr lang="et-EE" altLang="x-none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t-EE" altLang="x-none" b="1" i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flow</a:t>
            </a:r>
            <a:endParaRPr lang="en-US" altLang="x-none" b="1" i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2855914" y="1484313"/>
            <a:ext cx="1081087" cy="4318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 rot="5400000">
            <a:off x="2981326" y="1646238"/>
            <a:ext cx="755650" cy="1152525"/>
          </a:xfrm>
          <a:prstGeom prst="chevron">
            <a:avLst>
              <a:gd name="adj" fmla="val 47481"/>
            </a:avLst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 rot="5400000">
            <a:off x="2981326" y="2151063"/>
            <a:ext cx="755650" cy="1152525"/>
          </a:xfrm>
          <a:prstGeom prst="chevron">
            <a:avLst>
              <a:gd name="adj" fmla="val 47481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 rot="5400000">
            <a:off x="2981326" y="2654301"/>
            <a:ext cx="755650" cy="1152525"/>
          </a:xfrm>
          <a:prstGeom prst="chevron">
            <a:avLst>
              <a:gd name="adj" fmla="val 47481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 rot="5400000">
            <a:off x="2981326" y="3159126"/>
            <a:ext cx="755650" cy="1152525"/>
          </a:xfrm>
          <a:prstGeom prst="chevron">
            <a:avLst>
              <a:gd name="adj" fmla="val 47481"/>
            </a:avLst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 rot="5400000">
            <a:off x="2981326" y="3735388"/>
            <a:ext cx="755650" cy="1152525"/>
          </a:xfrm>
          <a:prstGeom prst="chevron">
            <a:avLst>
              <a:gd name="adj" fmla="val 47481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2855914" y="5876925"/>
            <a:ext cx="1081087" cy="4318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>
            <a:off x="6600826" y="2420938"/>
            <a:ext cx="936625" cy="431800"/>
          </a:xfrm>
          <a:prstGeom prst="flowChartProcess">
            <a:avLst/>
          </a:prstGeom>
          <a:solidFill>
            <a:srgbClr val="CC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auto">
          <a:xfrm>
            <a:off x="6672264" y="3500438"/>
            <a:ext cx="936625" cy="431800"/>
          </a:xfrm>
          <a:prstGeom prst="flowChartProcess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5591176" y="3500438"/>
            <a:ext cx="936625" cy="431800"/>
          </a:xfrm>
          <a:prstGeom prst="flowChartProcess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7751764" y="3500438"/>
            <a:ext cx="936625" cy="431800"/>
          </a:xfrm>
          <a:prstGeom prst="flowChartProcess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70" name="AutoShape 14"/>
          <p:cNvSpPr>
            <a:spLocks noChangeArrowheads="1"/>
          </p:cNvSpPr>
          <p:nvPr/>
        </p:nvSpPr>
        <p:spPr bwMode="auto">
          <a:xfrm>
            <a:off x="4511676" y="3500438"/>
            <a:ext cx="936625" cy="431800"/>
          </a:xfrm>
          <a:prstGeom prst="flowChartProcess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71" name="AutoShape 15"/>
          <p:cNvSpPr>
            <a:spLocks noChangeArrowheads="1"/>
          </p:cNvSpPr>
          <p:nvPr/>
        </p:nvSpPr>
        <p:spPr bwMode="auto">
          <a:xfrm>
            <a:off x="6600826" y="4508500"/>
            <a:ext cx="936625" cy="431800"/>
          </a:xfrm>
          <a:prstGeom prst="flowChartProcess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72" name="AutoShape 16"/>
          <p:cNvSpPr>
            <a:spLocks noChangeArrowheads="1"/>
          </p:cNvSpPr>
          <p:nvPr/>
        </p:nvSpPr>
        <p:spPr bwMode="auto">
          <a:xfrm>
            <a:off x="5519739" y="4508500"/>
            <a:ext cx="936625" cy="431800"/>
          </a:xfrm>
          <a:prstGeom prst="flowChartProcess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73" name="AutoShape 17"/>
          <p:cNvSpPr>
            <a:spLocks noChangeArrowheads="1"/>
          </p:cNvSpPr>
          <p:nvPr/>
        </p:nvSpPr>
        <p:spPr bwMode="auto">
          <a:xfrm>
            <a:off x="7680326" y="4508500"/>
            <a:ext cx="936625" cy="431800"/>
          </a:xfrm>
          <a:prstGeom prst="flowChartProcess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5016500" y="3213100"/>
            <a:ext cx="424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7104063" y="28527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6024563" y="32131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8183563" y="32131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5016500" y="32131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9264650" y="32131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7104063" y="3933826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6024564" y="4221163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6024563" y="4221164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8183563" y="4221164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AutoShape 28"/>
          <p:cNvSpPr>
            <a:spLocks noChangeArrowheads="1"/>
          </p:cNvSpPr>
          <p:nvPr/>
        </p:nvSpPr>
        <p:spPr bwMode="auto">
          <a:xfrm rot="5400000">
            <a:off x="2981326" y="4238626"/>
            <a:ext cx="755650" cy="1152525"/>
          </a:xfrm>
          <a:prstGeom prst="chevron">
            <a:avLst>
              <a:gd name="adj" fmla="val 47481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85" name="AutoShape 29"/>
          <p:cNvSpPr>
            <a:spLocks noChangeArrowheads="1"/>
          </p:cNvSpPr>
          <p:nvPr/>
        </p:nvSpPr>
        <p:spPr bwMode="auto">
          <a:xfrm rot="5400000">
            <a:off x="2981326" y="4814888"/>
            <a:ext cx="755650" cy="1152525"/>
          </a:xfrm>
          <a:prstGeom prst="chevron">
            <a:avLst>
              <a:gd name="adj" fmla="val 47481"/>
            </a:avLst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  <p:sp>
        <p:nvSpPr>
          <p:cNvPr id="19486" name="AutoShape 30"/>
          <p:cNvSpPr>
            <a:spLocks noChangeArrowheads="1"/>
          </p:cNvSpPr>
          <p:nvPr/>
        </p:nvSpPr>
        <p:spPr bwMode="auto">
          <a:xfrm>
            <a:off x="8832851" y="3500438"/>
            <a:ext cx="936625" cy="431800"/>
          </a:xfrm>
          <a:prstGeom prst="flowChartProcess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315436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026"/>
          <p:cNvSpPr txBox="1">
            <a:spLocks noChangeArrowheads="1"/>
          </p:cNvSpPr>
          <p:nvPr/>
        </p:nvSpPr>
        <p:spPr bwMode="auto">
          <a:xfrm>
            <a:off x="1981200" y="2286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1 - general management</a:t>
            </a:r>
            <a:endParaRPr lang="en-US" altLang="x-none" sz="1600">
              <a:latin typeface="+mj-lt"/>
            </a:endParaRPr>
          </a:p>
        </p:txBody>
      </p:sp>
      <p:sp>
        <p:nvSpPr>
          <p:cNvPr id="77826" name="Text Box 1027"/>
          <p:cNvSpPr txBox="1">
            <a:spLocks noChangeArrowheads="1"/>
          </p:cNvSpPr>
          <p:nvPr/>
        </p:nvSpPr>
        <p:spPr bwMode="auto">
          <a:xfrm>
            <a:off x="1981200" y="11430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4 - human resource management</a:t>
            </a:r>
          </a:p>
        </p:txBody>
      </p:sp>
      <p:sp>
        <p:nvSpPr>
          <p:cNvPr id="77827" name="Text Box 1028"/>
          <p:cNvSpPr txBox="1">
            <a:spLocks noChangeArrowheads="1"/>
          </p:cNvSpPr>
          <p:nvPr/>
        </p:nvSpPr>
        <p:spPr bwMode="auto">
          <a:xfrm>
            <a:off x="1981200" y="5334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2 - financial planning and reporting</a:t>
            </a:r>
          </a:p>
        </p:txBody>
      </p:sp>
      <p:sp>
        <p:nvSpPr>
          <p:cNvPr id="77828" name="Text Box 1029"/>
          <p:cNvSpPr txBox="1">
            <a:spLocks noChangeArrowheads="1"/>
          </p:cNvSpPr>
          <p:nvPr/>
        </p:nvSpPr>
        <p:spPr bwMode="auto">
          <a:xfrm>
            <a:off x="1981200" y="20574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7 - handling of work environment </a:t>
            </a:r>
            <a:endParaRPr lang="en-US" altLang="x-none" sz="1800">
              <a:latin typeface="+mj-lt"/>
            </a:endParaRPr>
          </a:p>
        </p:txBody>
      </p:sp>
      <p:sp>
        <p:nvSpPr>
          <p:cNvPr id="77829" name="Text Box 1030"/>
          <p:cNvSpPr txBox="1">
            <a:spLocks noChangeArrowheads="1"/>
          </p:cNvSpPr>
          <p:nvPr/>
        </p:nvSpPr>
        <p:spPr bwMode="auto">
          <a:xfrm>
            <a:off x="1981200" y="14478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5 - </a:t>
            </a:r>
            <a:r>
              <a:rPr lang="en-US" altLang="x-none" sz="1800">
                <a:latin typeface="+mj-lt"/>
              </a:rPr>
              <a:t>legal support</a:t>
            </a:r>
          </a:p>
        </p:txBody>
      </p:sp>
      <p:sp>
        <p:nvSpPr>
          <p:cNvPr id="77830" name="Text Box 1031"/>
          <p:cNvSpPr txBox="1">
            <a:spLocks noChangeArrowheads="1"/>
          </p:cNvSpPr>
          <p:nvPr/>
        </p:nvSpPr>
        <p:spPr bwMode="auto">
          <a:xfrm>
            <a:off x="1981200" y="23622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8 - IT support and maintenance</a:t>
            </a:r>
          </a:p>
        </p:txBody>
      </p:sp>
      <p:sp>
        <p:nvSpPr>
          <p:cNvPr id="77831" name="Text Box 1032"/>
          <p:cNvSpPr txBox="1">
            <a:spLocks noChangeArrowheads="1"/>
          </p:cNvSpPr>
          <p:nvPr/>
        </p:nvSpPr>
        <p:spPr bwMode="auto">
          <a:xfrm>
            <a:off x="1981200" y="26670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9 - IT development</a:t>
            </a:r>
          </a:p>
        </p:txBody>
      </p:sp>
      <p:sp>
        <p:nvSpPr>
          <p:cNvPr id="77832" name="Text Box 1033"/>
          <p:cNvSpPr txBox="1">
            <a:spLocks noChangeArrowheads="1"/>
          </p:cNvSpPr>
          <p:nvPr/>
        </p:nvSpPr>
        <p:spPr bwMode="auto">
          <a:xfrm>
            <a:off x="1981200" y="17526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6 - international relations</a:t>
            </a:r>
            <a:endParaRPr lang="et-EE" altLang="x-none" sz="1400">
              <a:latin typeface="+mj-lt"/>
            </a:endParaRPr>
          </a:p>
        </p:txBody>
      </p:sp>
      <p:sp>
        <p:nvSpPr>
          <p:cNvPr id="77833" name="Text Box 1034"/>
          <p:cNvSpPr txBox="1">
            <a:spLocks noChangeArrowheads="1"/>
          </p:cNvSpPr>
          <p:nvPr/>
        </p:nvSpPr>
        <p:spPr bwMode="auto">
          <a:xfrm>
            <a:off x="1981200" y="8382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3 - communication </a:t>
            </a:r>
            <a:endParaRPr lang="en-US" altLang="x-none" sz="1600">
              <a:latin typeface="+mj-lt"/>
            </a:endParaRPr>
          </a:p>
        </p:txBody>
      </p:sp>
      <p:sp>
        <p:nvSpPr>
          <p:cNvPr id="77834" name="Text Box 1035"/>
          <p:cNvSpPr txBox="1">
            <a:spLocks noChangeArrowheads="1"/>
          </p:cNvSpPr>
          <p:nvPr/>
        </p:nvSpPr>
        <p:spPr bwMode="auto">
          <a:xfrm>
            <a:off x="1981200" y="2971800"/>
            <a:ext cx="76962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10 - internal control</a:t>
            </a:r>
            <a:endParaRPr lang="en-US" altLang="x-none" sz="1800">
              <a:latin typeface="+mj-lt"/>
            </a:endParaRPr>
          </a:p>
        </p:txBody>
      </p:sp>
      <p:sp>
        <p:nvSpPr>
          <p:cNvPr id="77835" name="Text Box 1036"/>
          <p:cNvSpPr txBox="1">
            <a:spLocks noChangeArrowheads="1"/>
          </p:cNvSpPr>
          <p:nvPr/>
        </p:nvSpPr>
        <p:spPr bwMode="auto">
          <a:xfrm>
            <a:off x="1981200" y="3276600"/>
            <a:ext cx="76962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11 - internal audit </a:t>
            </a:r>
            <a:endParaRPr lang="en-US" altLang="x-none" sz="1800">
              <a:latin typeface="+mj-lt"/>
            </a:endParaRPr>
          </a:p>
        </p:txBody>
      </p:sp>
      <p:sp>
        <p:nvSpPr>
          <p:cNvPr id="77836" name="Text Box 1037"/>
          <p:cNvSpPr txBox="1">
            <a:spLocks noChangeArrowheads="1"/>
          </p:cNvSpPr>
          <p:nvPr/>
        </p:nvSpPr>
        <p:spPr bwMode="auto">
          <a:xfrm>
            <a:off x="1981200" y="3581400"/>
            <a:ext cx="76962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12 - handling of documentation  </a:t>
            </a:r>
            <a:endParaRPr lang="en-US" altLang="x-none" sz="1800">
              <a:latin typeface="+mj-lt"/>
            </a:endParaRPr>
          </a:p>
        </p:txBody>
      </p:sp>
      <p:sp>
        <p:nvSpPr>
          <p:cNvPr id="77837" name="Text Box 1038"/>
          <p:cNvSpPr txBox="1">
            <a:spLocks noChangeArrowheads="1"/>
          </p:cNvSpPr>
          <p:nvPr/>
        </p:nvSpPr>
        <p:spPr bwMode="auto">
          <a:xfrm>
            <a:off x="1981200" y="3886200"/>
            <a:ext cx="76962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800">
                <a:latin typeface="+mj-lt"/>
              </a:rPr>
              <a:t>13 - Information (risk management)   </a:t>
            </a:r>
            <a:endParaRPr lang="en-US" altLang="x-none" sz="1800">
              <a:latin typeface="+mj-lt"/>
            </a:endParaRPr>
          </a:p>
        </p:txBody>
      </p:sp>
      <p:sp>
        <p:nvSpPr>
          <p:cNvPr id="316435" name="AutoShape 1043"/>
          <p:cNvSpPr>
            <a:spLocks noChangeArrowheads="1"/>
          </p:cNvSpPr>
          <p:nvPr/>
        </p:nvSpPr>
        <p:spPr bwMode="auto">
          <a:xfrm>
            <a:off x="1828800" y="4876800"/>
            <a:ext cx="2438400" cy="1600200"/>
          </a:xfrm>
          <a:prstGeom prst="chevron">
            <a:avLst>
              <a:gd name="adj" fmla="val 38095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t-EE" sz="1600" b="1" dirty="0" err="1">
                <a:latin typeface="+mj-lt"/>
                <a:ea typeface="ＭＳ Ｐゴシック" charset="0"/>
              </a:rPr>
              <a:t>Identify</a:t>
            </a:r>
            <a:r>
              <a:rPr lang="et-EE" sz="1600" b="1" dirty="0">
                <a:latin typeface="+mj-lt"/>
                <a:ea typeface="ＭＳ Ｐゴシック" charset="0"/>
              </a:rPr>
              <a:t> and </a:t>
            </a:r>
          </a:p>
          <a:p>
            <a:pPr algn="ctr">
              <a:defRPr/>
            </a:pPr>
            <a:r>
              <a:rPr lang="et-EE" sz="1600" b="1" dirty="0">
                <a:latin typeface="+mj-lt"/>
                <a:ea typeface="ＭＳ Ｐゴシック" charset="0"/>
              </a:rPr>
              <a:t>register </a:t>
            </a:r>
            <a:r>
              <a:rPr lang="et-EE" sz="1600" b="1" dirty="0" err="1">
                <a:latin typeface="+mj-lt"/>
                <a:ea typeface="ＭＳ Ｐゴシック" charset="0"/>
              </a:rPr>
              <a:t>the</a:t>
            </a:r>
            <a:r>
              <a:rPr lang="et-EE" sz="1600" b="1" dirty="0">
                <a:latin typeface="+mj-lt"/>
                <a:ea typeface="ＭＳ Ｐゴシック" charset="0"/>
              </a:rPr>
              <a:t> </a:t>
            </a:r>
          </a:p>
          <a:p>
            <a:pPr algn="ctr">
              <a:defRPr/>
            </a:pPr>
            <a:r>
              <a:rPr lang="et-EE" sz="1600" b="1" dirty="0" err="1">
                <a:latin typeface="+mj-lt"/>
                <a:ea typeface="ＭＳ Ｐゴシック" charset="0"/>
              </a:rPr>
              <a:t>customer</a:t>
            </a:r>
            <a:r>
              <a:rPr lang="et-EE" dirty="0">
                <a:latin typeface="+mj-lt"/>
                <a:ea typeface="ＭＳ Ｐゴシック" charset="0"/>
              </a:rPr>
              <a:t> </a:t>
            </a:r>
            <a:endParaRPr lang="en-GB" dirty="0">
              <a:latin typeface="+mj-lt"/>
              <a:ea typeface="ＭＳ Ｐゴシック" charset="0"/>
            </a:endParaRPr>
          </a:p>
        </p:txBody>
      </p:sp>
      <p:sp>
        <p:nvSpPr>
          <p:cNvPr id="316436" name="AutoShape 1044"/>
          <p:cNvSpPr>
            <a:spLocks noChangeArrowheads="1"/>
          </p:cNvSpPr>
          <p:nvPr/>
        </p:nvSpPr>
        <p:spPr bwMode="auto">
          <a:xfrm>
            <a:off x="3962400" y="4876800"/>
            <a:ext cx="2286000" cy="1600200"/>
          </a:xfrm>
          <a:prstGeom prst="chevron">
            <a:avLst>
              <a:gd name="adj" fmla="val 35714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Financial and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Non-financial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claims 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assessment</a:t>
            </a:r>
            <a:endParaRPr lang="en-GB" sz="1600" b="1">
              <a:latin typeface="+mj-lt"/>
              <a:ea typeface="ＭＳ Ｐゴシック" charset="0"/>
            </a:endParaRPr>
          </a:p>
        </p:txBody>
      </p:sp>
      <p:sp>
        <p:nvSpPr>
          <p:cNvPr id="316437" name="AutoShape 1045"/>
          <p:cNvSpPr>
            <a:spLocks noChangeArrowheads="1"/>
          </p:cNvSpPr>
          <p:nvPr/>
        </p:nvSpPr>
        <p:spPr bwMode="auto">
          <a:xfrm>
            <a:off x="6019800" y="4876800"/>
            <a:ext cx="2286000" cy="1600200"/>
          </a:xfrm>
          <a:prstGeom prst="chevron">
            <a:avLst>
              <a:gd name="adj" fmla="val 35714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Fullfilment of 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financial and 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non-financial 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claims</a:t>
            </a:r>
            <a:endParaRPr lang="en-GB" sz="1600" b="1">
              <a:latin typeface="+mj-lt"/>
              <a:ea typeface="ＭＳ Ｐゴシック" charset="0"/>
            </a:endParaRPr>
          </a:p>
        </p:txBody>
      </p:sp>
      <p:sp>
        <p:nvSpPr>
          <p:cNvPr id="316438" name="AutoShape 1046"/>
          <p:cNvSpPr>
            <a:spLocks noChangeArrowheads="1"/>
          </p:cNvSpPr>
          <p:nvPr/>
        </p:nvSpPr>
        <p:spPr bwMode="auto">
          <a:xfrm>
            <a:off x="7967663" y="4868863"/>
            <a:ext cx="2286000" cy="1600200"/>
          </a:xfrm>
          <a:prstGeom prst="chevron">
            <a:avLst>
              <a:gd name="adj" fmla="val 35714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Control of 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financial and 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non-financial </a:t>
            </a:r>
          </a:p>
          <a:p>
            <a:pPr algn="ctr">
              <a:defRPr/>
            </a:pPr>
            <a:r>
              <a:rPr lang="et-EE" sz="1600" b="1">
                <a:latin typeface="+mj-lt"/>
                <a:ea typeface="ＭＳ Ｐゴシック" charset="0"/>
              </a:rPr>
              <a:t>claims </a:t>
            </a:r>
            <a:endParaRPr lang="en-GB" sz="1600" b="1">
              <a:latin typeface="+mj-lt"/>
              <a:ea typeface="ＭＳ Ｐゴシック" charset="0"/>
            </a:endParaRPr>
          </a:p>
        </p:txBody>
      </p:sp>
      <p:sp>
        <p:nvSpPr>
          <p:cNvPr id="77842" name="AutoShape 1047"/>
          <p:cNvSpPr>
            <a:spLocks noChangeArrowheads="1"/>
          </p:cNvSpPr>
          <p:nvPr/>
        </p:nvSpPr>
        <p:spPr bwMode="auto">
          <a:xfrm>
            <a:off x="4038600" y="4267200"/>
            <a:ext cx="27432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x-none" sz="1800"/>
          </a:p>
        </p:txBody>
      </p:sp>
      <p:sp>
        <p:nvSpPr>
          <p:cNvPr id="77843" name="TextBox 20"/>
          <p:cNvSpPr txBox="1">
            <a:spLocks noChangeArrowheads="1"/>
          </p:cNvSpPr>
          <p:nvPr/>
        </p:nvSpPr>
        <p:spPr bwMode="auto">
          <a:xfrm>
            <a:off x="6600826" y="6597650"/>
            <a:ext cx="3382963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t-EE" altLang="x-none" sz="1100" i="1">
                <a:latin typeface="+mj-lt"/>
              </a:rPr>
              <a:t>Estonian Tax and Customs Department, april 2007</a:t>
            </a:r>
            <a:endParaRPr lang="en-US" altLang="x-none" sz="1100" i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70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>
          <a:xfrm>
            <a:off x="1409699" y="105341"/>
            <a:ext cx="9595757" cy="1524000"/>
          </a:xfrm>
        </p:spPr>
        <p:txBody>
          <a:bodyPr>
            <a:normAutofit/>
          </a:bodyPr>
          <a:lstStyle/>
          <a:p>
            <a:r>
              <a:rPr lang="en-US" altLang="x-none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Providing health insurance benefits for insured people (EHIF) </a:t>
            </a:r>
            <a:endParaRPr lang="en-US" altLang="x-none" b="1" i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1600201" y="1447800"/>
            <a:ext cx="2873375" cy="1295400"/>
          </a:xfrm>
          <a:prstGeom prst="notchedRightArrow">
            <a:avLst>
              <a:gd name="adj1" fmla="val 50000"/>
              <a:gd name="adj2" fmla="val 55453"/>
            </a:avLst>
          </a:pr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en-US" altLang="x-none" sz="1400" dirty="0" smtClean="0">
                <a:solidFill>
                  <a:srgbClr val="000000"/>
                </a:solidFill>
                <a:latin typeface="+mj-lt"/>
              </a:rPr>
              <a:t>Need for health insurance (HI) benefits </a:t>
            </a:r>
            <a:endParaRPr lang="en-US" altLang="x-none" sz="1400" dirty="0">
              <a:latin typeface="+mj-lt"/>
            </a:endParaRPr>
          </a:p>
        </p:txBody>
      </p:sp>
      <p:sp>
        <p:nvSpPr>
          <p:cNvPr id="63491" name="AutoShape 3"/>
          <p:cNvSpPr>
            <a:spLocks noChangeArrowheads="1"/>
          </p:cNvSpPr>
          <p:nvPr/>
        </p:nvSpPr>
        <p:spPr bwMode="auto">
          <a:xfrm>
            <a:off x="1831563" y="2867664"/>
            <a:ext cx="2065288" cy="941614"/>
          </a:xfrm>
          <a:prstGeom prst="chevron">
            <a:avLst>
              <a:gd name="adj" fmla="val 53428"/>
            </a:avLst>
          </a:prstGeom>
          <a:solidFill>
            <a:schemeClr val="tx2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Aft>
                <a:spcPts val="1000"/>
              </a:spcAft>
            </a:pPr>
            <a:r>
              <a:rPr lang="en-GB" altLang="x-none" sz="1400" dirty="0" smtClean="0">
                <a:latin typeface="+mj-lt"/>
              </a:rPr>
              <a:t>Planning the HI resources</a:t>
            </a:r>
            <a:endParaRPr lang="en-GB" altLang="x-none" sz="1400" dirty="0">
              <a:latin typeface="+mj-lt"/>
            </a:endParaRPr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3569307" y="2870187"/>
            <a:ext cx="2456374" cy="941614"/>
          </a:xfrm>
          <a:prstGeom prst="chevron">
            <a:avLst>
              <a:gd name="adj" fmla="val 46874"/>
            </a:avLst>
          </a:prstGeom>
          <a:solidFill>
            <a:schemeClr val="tx2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Contracting service providers, handling the service</a:t>
            </a:r>
            <a:endParaRPr lang="en-GB" altLang="x-none" sz="1400" dirty="0">
              <a:latin typeface="+mj-lt"/>
            </a:endParaRPr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5698118" y="2836411"/>
            <a:ext cx="1824016" cy="941614"/>
          </a:xfrm>
          <a:prstGeom prst="chevron">
            <a:avLst>
              <a:gd name="adj" fmla="val 50003"/>
            </a:avLst>
          </a:prstGeom>
          <a:solidFill>
            <a:schemeClr val="tx2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Handling of </a:t>
            </a:r>
          </a:p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HI </a:t>
            </a:r>
          </a:p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benefits</a:t>
            </a:r>
            <a:endParaRPr lang="en-GB" altLang="x-none" sz="1400" dirty="0">
              <a:latin typeface="+mj-lt"/>
            </a:endParaRPr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7235364" y="2800691"/>
            <a:ext cx="1878704" cy="941614"/>
          </a:xfrm>
          <a:prstGeom prst="chevron">
            <a:avLst>
              <a:gd name="adj" fmla="val 56252"/>
            </a:avLst>
          </a:prstGeom>
          <a:solidFill>
            <a:schemeClr val="tx2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Control of HI </a:t>
            </a:r>
          </a:p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benefits  </a:t>
            </a:r>
            <a:endParaRPr lang="en-GB" altLang="x-none" sz="1400" dirty="0">
              <a:latin typeface="+mj-lt"/>
            </a:endParaRP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8472488" y="3860801"/>
            <a:ext cx="1511300" cy="1152524"/>
          </a:xfrm>
          <a:prstGeom prst="notchedRightArrow">
            <a:avLst>
              <a:gd name="adj1" fmla="val 50000"/>
              <a:gd name="adj2" fmla="val 45826"/>
            </a:avLst>
          </a:pr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Purchased health service </a:t>
            </a:r>
            <a:endParaRPr lang="en-GB" altLang="x-none" sz="1400" dirty="0">
              <a:latin typeface="+mj-lt"/>
            </a:endParaRPr>
          </a:p>
        </p:txBody>
      </p:sp>
      <p:sp>
        <p:nvSpPr>
          <p:cNvPr id="63496" name="AutoShape 7"/>
          <p:cNvSpPr>
            <a:spLocks noChangeArrowheads="1"/>
          </p:cNvSpPr>
          <p:nvPr/>
        </p:nvSpPr>
        <p:spPr bwMode="auto">
          <a:xfrm>
            <a:off x="8472488" y="5084764"/>
            <a:ext cx="1511300" cy="1250722"/>
          </a:xfrm>
          <a:prstGeom prst="notchedRightArrow">
            <a:avLst>
              <a:gd name="adj1" fmla="val 50000"/>
              <a:gd name="adj2" fmla="val 45785"/>
            </a:avLst>
          </a:pr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Paid HI benefits </a:t>
            </a:r>
            <a:endParaRPr lang="en-GB" altLang="x-none" sz="1400" dirty="0">
              <a:latin typeface="+mj-lt"/>
            </a:endParaRPr>
          </a:p>
        </p:txBody>
      </p:sp>
      <p:sp>
        <p:nvSpPr>
          <p:cNvPr id="63497" name="AutoShape 6"/>
          <p:cNvSpPr>
            <a:spLocks noChangeArrowheads="1"/>
          </p:cNvSpPr>
          <p:nvPr/>
        </p:nvSpPr>
        <p:spPr bwMode="auto">
          <a:xfrm>
            <a:off x="8731817" y="2764971"/>
            <a:ext cx="2503942" cy="941614"/>
          </a:xfrm>
          <a:prstGeom prst="chevron">
            <a:avLst>
              <a:gd name="adj" fmla="val 56250"/>
            </a:avLst>
          </a:prstGeom>
          <a:solidFill>
            <a:schemeClr val="tx2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Supporting and development </a:t>
            </a:r>
          </a:p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of health </a:t>
            </a:r>
          </a:p>
          <a:p>
            <a:pPr algn="ctr" eaLnBrk="1" hangingPunct="1"/>
            <a:r>
              <a:rPr lang="en-GB" altLang="x-none" sz="1400" dirty="0" smtClean="0">
                <a:solidFill>
                  <a:srgbClr val="000000"/>
                </a:solidFill>
                <a:latin typeface="+mj-lt"/>
              </a:rPr>
              <a:t>services quality </a:t>
            </a:r>
            <a:endParaRPr lang="en-GB" altLang="x-none" sz="1400" dirty="0">
              <a:latin typeface="+mj-lt"/>
            </a:endParaRPr>
          </a:p>
        </p:txBody>
      </p:sp>
      <p:sp>
        <p:nvSpPr>
          <p:cNvPr id="63498" name="TextBox 10"/>
          <p:cNvSpPr txBox="1">
            <a:spLocks noChangeArrowheads="1"/>
          </p:cNvSpPr>
          <p:nvPr/>
        </p:nvSpPr>
        <p:spPr bwMode="auto">
          <a:xfrm>
            <a:off x="5071268" y="3955799"/>
            <a:ext cx="337026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Font typeface="Arial" charset="0"/>
              <a:buChar char="•"/>
            </a:pPr>
            <a:endParaRPr lang="en-GB" altLang="x-none" sz="1400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>
              <a:buFont typeface="Arial" charset="0"/>
              <a:buChar char="•"/>
            </a:pPr>
            <a:endParaRPr lang="en-GB" altLang="x-none" sz="1400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285750" indent="-285750">
              <a:buFont typeface="Wingdings" charset="2"/>
              <a:buChar char="§"/>
            </a:pPr>
            <a:r>
              <a:rPr lang="en-GB" altLang="x-none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Handling of health insurance protection</a:t>
            </a:r>
          </a:p>
          <a:p>
            <a:pPr marL="285750" indent="-285750">
              <a:buFont typeface="Wingdings" charset="2"/>
              <a:buChar char="§"/>
            </a:pPr>
            <a:r>
              <a:rPr lang="en-GB" altLang="x-none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Handling of financial benefits</a:t>
            </a:r>
          </a:p>
          <a:p>
            <a:pPr marL="285750" indent="-285750">
              <a:buFont typeface="Wingdings" charset="2"/>
              <a:buChar char="§"/>
            </a:pPr>
            <a:r>
              <a:rPr lang="en-GB" altLang="x-none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Handling of health services bills</a:t>
            </a:r>
          </a:p>
          <a:p>
            <a:pPr marL="285750" indent="-285750">
              <a:buFont typeface="Wingdings" charset="2"/>
              <a:buChar char="§"/>
            </a:pPr>
            <a:r>
              <a:rPr lang="en-GB" altLang="x-none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Handling of pharmaceuticals bills</a:t>
            </a:r>
            <a:endParaRPr lang="en-GB" altLang="x-none" sz="16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611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72"/>
          <p:cNvSpPr>
            <a:spLocks noChangeArrowheads="1"/>
          </p:cNvSpPr>
          <p:nvPr/>
        </p:nvSpPr>
        <p:spPr bwMode="auto">
          <a:xfrm>
            <a:off x="2781303" y="833052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 sz="1350"/>
          </a:p>
        </p:txBody>
      </p:sp>
      <p:grpSp>
        <p:nvGrpSpPr>
          <p:cNvPr id="7" name="Group 6"/>
          <p:cNvGrpSpPr/>
          <p:nvPr/>
        </p:nvGrpSpPr>
        <p:grpSpPr>
          <a:xfrm>
            <a:off x="594449" y="1484848"/>
            <a:ext cx="11219344" cy="7405808"/>
            <a:chOff x="-191826" y="2030708"/>
            <a:chExt cx="9433048" cy="5521907"/>
          </a:xfrm>
        </p:grpSpPr>
        <p:cxnSp>
          <p:nvCxnSpPr>
            <p:cNvPr id="4" name="Elbow Connector 3"/>
            <p:cNvCxnSpPr>
              <a:stCxn id="43" idx="2"/>
            </p:cNvCxnSpPr>
            <p:nvPr/>
          </p:nvCxnSpPr>
          <p:spPr>
            <a:xfrm rot="5400000">
              <a:off x="4856495" y="2164954"/>
              <a:ext cx="1156228" cy="4838391"/>
            </a:xfrm>
            <a:prstGeom prst="bentConnector2">
              <a:avLst/>
            </a:prstGeom>
            <a:noFill/>
            <a:ln w="28575">
              <a:solidFill>
                <a:srgbClr val="D27D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8" name="Group 43"/>
            <p:cNvGrpSpPr>
              <a:grpSpLocks noChangeAspect="1"/>
            </p:cNvGrpSpPr>
            <p:nvPr/>
          </p:nvGrpSpPr>
          <p:grpSpPr bwMode="auto">
            <a:xfrm>
              <a:off x="-191826" y="2030708"/>
              <a:ext cx="9433048" cy="5521907"/>
              <a:chOff x="4955" y="3386"/>
              <a:chExt cx="7200" cy="4537"/>
            </a:xfrm>
          </p:grpSpPr>
          <p:sp>
            <p:nvSpPr>
              <p:cNvPr id="39" name="AutoShape 71"/>
              <p:cNvSpPr>
                <a:spLocks noChangeAspect="1" noChangeArrowheads="1" noTextEdit="1"/>
              </p:cNvSpPr>
              <p:nvPr/>
            </p:nvSpPr>
            <p:spPr bwMode="auto">
              <a:xfrm>
                <a:off x="4955" y="3603"/>
                <a:ext cx="7200" cy="432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40" name="Text Box 70"/>
              <p:cNvSpPr txBox="1">
                <a:spLocks noChangeArrowheads="1"/>
              </p:cNvSpPr>
              <p:nvPr/>
            </p:nvSpPr>
            <p:spPr bwMode="auto">
              <a:xfrm>
                <a:off x="5737" y="4362"/>
                <a:ext cx="604" cy="657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t-EE" sz="1050" b="1" dirty="0">
                  <a:latin typeface="Rockwell" charset="0"/>
                  <a:ea typeface="Rockwell" charset="0"/>
                  <a:cs typeface="Rockwel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050" b="1" dirty="0">
                    <a:latin typeface="Rockwell" charset="0"/>
                    <a:ea typeface="Rockwell" charset="0"/>
                    <a:cs typeface="Rockwell" charset="0"/>
                  </a:rPr>
                  <a:t>Pooling</a:t>
                </a:r>
                <a:r>
                  <a:rPr lang="en-GB" sz="1050" dirty="0">
                    <a:latin typeface="Rockwell" charset="0"/>
                    <a:ea typeface="Rockwell" charset="0"/>
                    <a:cs typeface="Rockwell" charset="0"/>
                  </a:rPr>
                  <a:t> in EHIF</a:t>
                </a:r>
              </a:p>
            </p:txBody>
          </p:sp>
          <p:sp>
            <p:nvSpPr>
              <p:cNvPr id="42" name="Text Box 68"/>
              <p:cNvSpPr txBox="1">
                <a:spLocks noChangeArrowheads="1"/>
              </p:cNvSpPr>
              <p:nvPr/>
            </p:nvSpPr>
            <p:spPr bwMode="auto">
              <a:xfrm>
                <a:off x="9372" y="4048"/>
                <a:ext cx="981" cy="964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50" b="1" dirty="0">
                  <a:latin typeface="Rockwell" charset="0"/>
                  <a:ea typeface="Rockwell" charset="0"/>
                  <a:cs typeface="Rockwel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b="1" dirty="0">
                    <a:latin typeface="Rockwell" charset="0"/>
                    <a:ea typeface="Rockwell" charset="0"/>
                    <a:cs typeface="Rockwell" charset="0"/>
                  </a:rPr>
                  <a:t>Annual (by 6 months) capped cost and volume contracts</a:t>
                </a: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; 5-year framework contracts</a:t>
                </a:r>
              </a:p>
            </p:txBody>
          </p:sp>
          <p:sp>
            <p:nvSpPr>
              <p:cNvPr id="43" name="Text Box 67"/>
              <p:cNvSpPr txBox="1">
                <a:spLocks noChangeArrowheads="1"/>
              </p:cNvSpPr>
              <p:nvPr/>
            </p:nvSpPr>
            <p:spPr bwMode="auto">
              <a:xfrm>
                <a:off x="10530" y="4353"/>
                <a:ext cx="1132" cy="656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Quarterly </a:t>
                </a:r>
                <a:r>
                  <a:rPr lang="en-US" sz="1050" b="1" dirty="0">
                    <a:latin typeface="Rockwell" charset="0"/>
                    <a:ea typeface="Rockwell" charset="0"/>
                    <a:cs typeface="Rockwell" charset="0"/>
                  </a:rPr>
                  <a:t>contract, queue and budget monitoring</a:t>
                </a: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 and utilization review </a:t>
                </a:r>
              </a:p>
            </p:txBody>
          </p:sp>
          <p:sp>
            <p:nvSpPr>
              <p:cNvPr id="44" name="Text Box 66"/>
              <p:cNvSpPr txBox="1">
                <a:spLocks noChangeArrowheads="1"/>
              </p:cNvSpPr>
              <p:nvPr/>
            </p:nvSpPr>
            <p:spPr bwMode="auto">
              <a:xfrm>
                <a:off x="7422" y="4370"/>
                <a:ext cx="645" cy="657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1050" b="1" dirty="0">
                  <a:latin typeface="Rockwell" charset="0"/>
                  <a:ea typeface="Rockwell" charset="0"/>
                  <a:cs typeface="Rockwel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050" b="1" dirty="0">
                    <a:latin typeface="Rockwell" charset="0"/>
                    <a:ea typeface="Rockwell" charset="0"/>
                    <a:cs typeface="Rockwell" charset="0"/>
                  </a:rPr>
                  <a:t>Selection</a:t>
                </a:r>
                <a:r>
                  <a:rPr lang="en-GB" sz="1050" dirty="0">
                    <a:latin typeface="Rockwell" charset="0"/>
                    <a:ea typeface="Rockwell" charset="0"/>
                    <a:cs typeface="Rockwell" charset="0"/>
                  </a:rPr>
                  <a:t> of partners </a:t>
                </a:r>
              </a:p>
            </p:txBody>
          </p:sp>
          <p:sp>
            <p:nvSpPr>
              <p:cNvPr id="45" name="Text Box 65"/>
              <p:cNvSpPr txBox="1">
                <a:spLocks noChangeArrowheads="1"/>
              </p:cNvSpPr>
              <p:nvPr/>
            </p:nvSpPr>
            <p:spPr bwMode="auto">
              <a:xfrm>
                <a:off x="6494" y="4362"/>
                <a:ext cx="606" cy="657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50" dirty="0">
                  <a:latin typeface="Rockwell" charset="0"/>
                  <a:ea typeface="Rockwell" charset="0"/>
                  <a:cs typeface="Rockwel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EHIF’s </a:t>
                </a:r>
                <a:r>
                  <a:rPr lang="en-US" sz="1050" b="1" dirty="0">
                    <a:latin typeface="Rockwell" charset="0"/>
                    <a:ea typeface="Rockwell" charset="0"/>
                    <a:cs typeface="Rockwell" charset="0"/>
                  </a:rPr>
                  <a:t>annual budget</a:t>
                </a:r>
                <a:endParaRPr lang="en-US" sz="1050" dirty="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46" name="Text Box 64"/>
              <p:cNvSpPr txBox="1">
                <a:spLocks noChangeArrowheads="1"/>
              </p:cNvSpPr>
              <p:nvPr/>
            </p:nvSpPr>
            <p:spPr bwMode="auto">
              <a:xfrm>
                <a:off x="5831" y="3504"/>
                <a:ext cx="1270" cy="631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EHIF’s </a:t>
                </a:r>
                <a:r>
                  <a:rPr lang="en-US" sz="1050" b="1" dirty="0">
                    <a:latin typeface="Rockwell" charset="0"/>
                    <a:ea typeface="Rockwell" charset="0"/>
                    <a:cs typeface="Rockwell" charset="0"/>
                  </a:rPr>
                  <a:t>4-year budget</a:t>
                </a: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 planning principles and EHIF’s 4-year development plan</a:t>
                </a:r>
              </a:p>
            </p:txBody>
          </p:sp>
          <p:sp>
            <p:nvSpPr>
              <p:cNvPr id="47" name="Text Box 63"/>
              <p:cNvSpPr txBox="1">
                <a:spLocks noChangeArrowheads="1"/>
              </p:cNvSpPr>
              <p:nvPr/>
            </p:nvSpPr>
            <p:spPr bwMode="auto">
              <a:xfrm>
                <a:off x="9881" y="5293"/>
                <a:ext cx="985" cy="47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050" b="1" dirty="0">
                    <a:latin typeface="Rockwell" charset="0"/>
                    <a:ea typeface="Rockwell" charset="0"/>
                    <a:cs typeface="Rockwell" charset="0"/>
                  </a:rPr>
                  <a:t>Adjustments </a:t>
                </a:r>
                <a:r>
                  <a:rPr lang="en-GB" sz="1050" dirty="0">
                    <a:latin typeface="Rockwell" charset="0"/>
                    <a:ea typeface="Rockwell" charset="0"/>
                    <a:cs typeface="Rockwell" charset="0"/>
                  </a:rPr>
                  <a:t>of contract if necessary</a:t>
                </a:r>
              </a:p>
            </p:txBody>
          </p:sp>
          <p:sp>
            <p:nvSpPr>
              <p:cNvPr id="48" name="Text Box 62"/>
              <p:cNvSpPr txBox="1">
                <a:spLocks noChangeArrowheads="1"/>
              </p:cNvSpPr>
              <p:nvPr/>
            </p:nvSpPr>
            <p:spPr bwMode="auto">
              <a:xfrm>
                <a:off x="7934" y="5445"/>
                <a:ext cx="1527" cy="837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b="1" dirty="0">
                    <a:latin typeface="Rockwell" charset="0"/>
                    <a:ea typeface="Rockwell" charset="0"/>
                    <a:cs typeface="Rockwell" charset="0"/>
                  </a:rPr>
                  <a:t>Framework contract </a:t>
                </a: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conditions negotiated and agreed among EHIF and Estonian Hospital Union or Estonian Society of Family Physicians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050" dirty="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49" name="Line 61"/>
              <p:cNvSpPr>
                <a:spLocks noChangeShapeType="1"/>
              </p:cNvSpPr>
              <p:nvPr/>
            </p:nvSpPr>
            <p:spPr bwMode="auto">
              <a:xfrm>
                <a:off x="6335" y="4642"/>
                <a:ext cx="160" cy="2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1" name="Line 59"/>
              <p:cNvSpPr>
                <a:spLocks noChangeShapeType="1"/>
              </p:cNvSpPr>
              <p:nvPr/>
            </p:nvSpPr>
            <p:spPr bwMode="auto">
              <a:xfrm flipH="1" flipV="1">
                <a:off x="6799" y="5017"/>
                <a:ext cx="1" cy="378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2" name="Line 58"/>
              <p:cNvSpPr>
                <a:spLocks noChangeShapeType="1"/>
              </p:cNvSpPr>
              <p:nvPr/>
            </p:nvSpPr>
            <p:spPr bwMode="auto">
              <a:xfrm>
                <a:off x="7123" y="4653"/>
                <a:ext cx="295" cy="6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3" name="Line 57"/>
              <p:cNvSpPr>
                <a:spLocks noChangeShapeType="1"/>
              </p:cNvSpPr>
              <p:nvPr/>
            </p:nvSpPr>
            <p:spPr bwMode="auto">
              <a:xfrm flipV="1">
                <a:off x="8938" y="4686"/>
                <a:ext cx="181" cy="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4" name="Line 56"/>
              <p:cNvSpPr>
                <a:spLocks noChangeShapeType="1"/>
              </p:cNvSpPr>
              <p:nvPr/>
            </p:nvSpPr>
            <p:spPr bwMode="auto">
              <a:xfrm flipV="1">
                <a:off x="10353" y="4683"/>
                <a:ext cx="177" cy="3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5" name="Line 55"/>
              <p:cNvSpPr>
                <a:spLocks noChangeShapeType="1"/>
              </p:cNvSpPr>
              <p:nvPr/>
            </p:nvSpPr>
            <p:spPr bwMode="auto">
              <a:xfrm>
                <a:off x="6672" y="4131"/>
                <a:ext cx="254" cy="222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6" name="Line 54"/>
              <p:cNvSpPr>
                <a:spLocks noChangeShapeType="1"/>
              </p:cNvSpPr>
              <p:nvPr/>
            </p:nvSpPr>
            <p:spPr bwMode="auto">
              <a:xfrm flipV="1">
                <a:off x="8714" y="5009"/>
                <a:ext cx="1" cy="436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7" name="Line 53"/>
              <p:cNvSpPr>
                <a:spLocks noChangeShapeType="1"/>
              </p:cNvSpPr>
              <p:nvPr/>
            </p:nvSpPr>
            <p:spPr bwMode="auto">
              <a:xfrm>
                <a:off x="10828" y="5012"/>
                <a:ext cx="0" cy="93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8" name="Line 52"/>
              <p:cNvSpPr>
                <a:spLocks noChangeShapeType="1"/>
              </p:cNvSpPr>
              <p:nvPr/>
            </p:nvSpPr>
            <p:spPr bwMode="auto">
              <a:xfrm flipH="1">
                <a:off x="9786" y="5105"/>
                <a:ext cx="1042" cy="0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59" name="Line 51"/>
              <p:cNvSpPr>
                <a:spLocks noChangeShapeType="1"/>
              </p:cNvSpPr>
              <p:nvPr/>
            </p:nvSpPr>
            <p:spPr bwMode="auto">
              <a:xfrm flipV="1">
                <a:off x="9786" y="5012"/>
                <a:ext cx="0" cy="93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60" name="Line 50"/>
              <p:cNvSpPr>
                <a:spLocks noChangeShapeType="1"/>
              </p:cNvSpPr>
              <p:nvPr/>
            </p:nvSpPr>
            <p:spPr bwMode="auto">
              <a:xfrm flipV="1">
                <a:off x="10355" y="5105"/>
                <a:ext cx="0" cy="188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61" name="Text Box 49"/>
              <p:cNvSpPr txBox="1">
                <a:spLocks noChangeArrowheads="1"/>
              </p:cNvSpPr>
              <p:nvPr/>
            </p:nvSpPr>
            <p:spPr bwMode="auto">
              <a:xfrm>
                <a:off x="6068" y="5395"/>
                <a:ext cx="1335" cy="74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050" b="1" dirty="0">
                    <a:latin typeface="Rockwell" charset="0"/>
                    <a:ea typeface="Rockwell" charset="0"/>
                    <a:cs typeface="Rockwell" charset="0"/>
                  </a:rPr>
                  <a:t>Demand/need assessment </a:t>
                </a:r>
                <a:r>
                  <a:rPr lang="en-GB" sz="1050" dirty="0">
                    <a:latin typeface="Rockwell" charset="0"/>
                    <a:ea typeface="Rockwell" charset="0"/>
                    <a:cs typeface="Rockwell" charset="0"/>
                  </a:rPr>
                  <a:t>by specialities 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050" dirty="0">
                    <a:latin typeface="Rockwell" charset="0"/>
                    <a:ea typeface="Rockwell" charset="0"/>
                    <a:cs typeface="Rockwell" charset="0"/>
                  </a:rPr>
                  <a:t>(running and next year perspective)</a:t>
                </a:r>
              </a:p>
            </p:txBody>
          </p:sp>
          <p:sp>
            <p:nvSpPr>
              <p:cNvPr id="62" name="Text Box 48"/>
              <p:cNvSpPr txBox="1">
                <a:spLocks noChangeArrowheads="1"/>
              </p:cNvSpPr>
              <p:nvPr/>
            </p:nvSpPr>
            <p:spPr bwMode="auto">
              <a:xfrm>
                <a:off x="8347" y="4357"/>
                <a:ext cx="817" cy="65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1050" b="1" dirty="0">
                  <a:latin typeface="Rockwell" charset="0"/>
                  <a:ea typeface="Rockwell" charset="0"/>
                  <a:cs typeface="Rockwel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050" b="1" dirty="0">
                    <a:latin typeface="Rockwell" charset="0"/>
                    <a:ea typeface="Rockwell" charset="0"/>
                    <a:cs typeface="Rockwell" charset="0"/>
                  </a:rPr>
                  <a:t>Negotiations</a:t>
                </a:r>
                <a:r>
                  <a:rPr lang="en-GB" sz="1050" dirty="0">
                    <a:latin typeface="Rockwell" charset="0"/>
                    <a:ea typeface="Rockwell" charset="0"/>
                    <a:cs typeface="Rockwell" charset="0"/>
                  </a:rPr>
                  <a:t> about contract </a:t>
                </a:r>
                <a:r>
                  <a:rPr lang="en-GB" sz="1050" b="1" dirty="0">
                    <a:latin typeface="Rockwell" charset="0"/>
                    <a:ea typeface="Rockwell" charset="0"/>
                    <a:cs typeface="Rockwell" charset="0"/>
                  </a:rPr>
                  <a:t>volumes</a:t>
                </a:r>
                <a:endParaRPr lang="en-GB" sz="1050" dirty="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63" name="Line 47"/>
              <p:cNvSpPr>
                <a:spLocks noChangeShapeType="1"/>
              </p:cNvSpPr>
              <p:nvPr/>
            </p:nvSpPr>
            <p:spPr bwMode="auto">
              <a:xfrm>
                <a:off x="8087" y="4676"/>
                <a:ext cx="260" cy="2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64" name="Line 46"/>
              <p:cNvSpPr>
                <a:spLocks noChangeShapeType="1"/>
              </p:cNvSpPr>
              <p:nvPr/>
            </p:nvSpPr>
            <p:spPr bwMode="auto">
              <a:xfrm flipV="1">
                <a:off x="9164" y="4659"/>
                <a:ext cx="208" cy="1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  <p:sp>
            <p:nvSpPr>
              <p:cNvPr id="65" name="Text Box 45"/>
              <p:cNvSpPr txBox="1">
                <a:spLocks noChangeArrowheads="1"/>
              </p:cNvSpPr>
              <p:nvPr/>
            </p:nvSpPr>
            <p:spPr bwMode="auto">
              <a:xfrm>
                <a:off x="7977" y="3386"/>
                <a:ext cx="1212" cy="473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Changes in health service </a:t>
                </a:r>
                <a:r>
                  <a:rPr lang="en-US" sz="1050" b="1" dirty="0">
                    <a:latin typeface="Rockwell" charset="0"/>
                    <a:ea typeface="Rockwell" charset="0"/>
                    <a:cs typeface="Rockwell" charset="0"/>
                  </a:rPr>
                  <a:t>prices </a:t>
                </a: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and </a:t>
                </a:r>
                <a:r>
                  <a:rPr lang="en-US" sz="1050" b="1" dirty="0">
                    <a:latin typeface="Rockwell" charset="0"/>
                    <a:ea typeface="Rockwell" charset="0"/>
                    <a:cs typeface="Rockwell" charset="0"/>
                  </a:rPr>
                  <a:t>benefit package</a:t>
                </a:r>
                <a:r>
                  <a:rPr lang="en-US" sz="1050" dirty="0">
                    <a:latin typeface="Rockwell" charset="0"/>
                    <a:ea typeface="Rockwell" charset="0"/>
                    <a:cs typeface="Rockwell" charset="0"/>
                  </a:rPr>
                  <a:t> </a:t>
                </a:r>
              </a:p>
            </p:txBody>
          </p:sp>
          <p:sp>
            <p:nvSpPr>
              <p:cNvPr id="66" name="Line 44"/>
              <p:cNvSpPr>
                <a:spLocks noChangeShapeType="1"/>
              </p:cNvSpPr>
              <p:nvPr/>
            </p:nvSpPr>
            <p:spPr bwMode="auto">
              <a:xfrm>
                <a:off x="9207" y="3733"/>
                <a:ext cx="512" cy="315"/>
              </a:xfrm>
              <a:prstGeom prst="line">
                <a:avLst/>
              </a:prstGeom>
              <a:noFill/>
              <a:ln w="28575">
                <a:solidFill>
                  <a:srgbClr val="D27D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t-EE" sz="1050">
                  <a:latin typeface="Rockwell" charset="0"/>
                  <a:ea typeface="Rockwell" charset="0"/>
                  <a:cs typeface="Rockwell" charset="0"/>
                </a:endParaRPr>
              </a:p>
            </p:txBody>
          </p:sp>
        </p:grpSp>
      </p:grpSp>
      <p:sp>
        <p:nvSpPr>
          <p:cNvPr id="33" name="Title 34"/>
          <p:cNvSpPr txBox="1">
            <a:spLocks/>
          </p:cNvSpPr>
          <p:nvPr/>
        </p:nvSpPr>
        <p:spPr bwMode="auto">
          <a:xfrm>
            <a:off x="8061179" y="701584"/>
            <a:ext cx="3925608" cy="78326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89000"/>
              </a:lnSpc>
            </a:pPr>
            <a:r>
              <a:rPr lang="en-US" sz="3600" b="1" dirty="0">
                <a:solidFill>
                  <a:schemeClr val="tx2"/>
                </a:solidFill>
              </a:rPr>
              <a:t>Purchasing &amp; contracting cycle </a:t>
            </a:r>
            <a:r>
              <a:rPr lang="en-US" sz="3600" b="1" dirty="0">
                <a:solidFill>
                  <a:srgbClr val="FF0000"/>
                </a:solidFill>
              </a:rPr>
              <a:t>in Estonia</a:t>
            </a:r>
          </a:p>
        </p:txBody>
      </p:sp>
    </p:spTree>
    <p:extLst>
      <p:ext uri="{BB962C8B-B14F-4D97-AF65-F5344CB8AC3E}">
        <p14:creationId xmlns:p14="http://schemas.microsoft.com/office/powerpoint/2010/main" val="25036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Core strategic purchasing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43100"/>
            <a:ext cx="10401300" cy="4702628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en-US" sz="2800" dirty="0" smtClean="0"/>
              <a:t>PLANNING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BENEFIT </a:t>
            </a:r>
            <a:r>
              <a:rPr lang="en-US" sz="2800" dirty="0"/>
              <a:t>PACKAGE </a:t>
            </a:r>
            <a:r>
              <a:rPr lang="en-US" sz="2800" dirty="0" smtClean="0"/>
              <a:t>DESIGN</a:t>
            </a:r>
            <a:endParaRPr lang="en-US" sz="2800" dirty="0"/>
          </a:p>
          <a:p>
            <a:pPr>
              <a:buFont typeface="Wingdings" charset="2"/>
              <a:buChar char="§"/>
            </a:pPr>
            <a:r>
              <a:rPr lang="en-US" sz="2800" dirty="0" smtClean="0"/>
              <a:t>DEVELOPMENT OF PAYMENT METHODS AND TARIFFS</a:t>
            </a:r>
            <a:endParaRPr lang="en-US" sz="2800" dirty="0"/>
          </a:p>
          <a:p>
            <a:pPr>
              <a:buFont typeface="Wingdings" charset="2"/>
              <a:buChar char="§"/>
            </a:pPr>
            <a:r>
              <a:rPr lang="en-US" sz="2800" dirty="0"/>
              <a:t>CONTRACTING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BENEFICIARIES/COSTUMER </a:t>
            </a:r>
            <a:r>
              <a:rPr lang="en-US" sz="2800" dirty="0"/>
              <a:t>SERVICE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MONITORING AND </a:t>
            </a:r>
            <a:r>
              <a:rPr lang="en-US" sz="2800" dirty="0" smtClean="0"/>
              <a:t>ANALYSIS</a:t>
            </a:r>
          </a:p>
          <a:p>
            <a:pPr>
              <a:buFont typeface="Wingdings" charset="2"/>
              <a:buChar char="§"/>
            </a:pPr>
            <a:r>
              <a:rPr lang="mr-IN" sz="2800" dirty="0" smtClean="0"/>
              <a:t>…</a:t>
            </a:r>
            <a:r>
              <a:rPr lang="et-EE" sz="2800" dirty="0" smtClean="0"/>
              <a:t>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3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Basic principles to consider in re-designing the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Underlying principle – </a:t>
            </a:r>
            <a:r>
              <a:rPr lang="en-US" sz="2400" b="1" dirty="0" smtClean="0"/>
              <a:t>structure follows function</a:t>
            </a:r>
            <a:r>
              <a:rPr lang="en-US" sz="2400" dirty="0" smtClean="0"/>
              <a:t>. The structure should help to organize the work.</a:t>
            </a:r>
          </a:p>
          <a:p>
            <a:r>
              <a:rPr lang="en-US" sz="2400" dirty="0" smtClean="0"/>
              <a:t>Make up your mind and thinking clear upon functions first.</a:t>
            </a:r>
          </a:p>
          <a:p>
            <a:r>
              <a:rPr lang="en-US" sz="2400" dirty="0" smtClean="0"/>
              <a:t>Try to align structural units around the value change and keep the responsibilities clear.</a:t>
            </a:r>
          </a:p>
          <a:p>
            <a:r>
              <a:rPr lang="en-US" sz="2400" dirty="0" smtClean="0"/>
              <a:t>Group activities and resources under the same/similar value chain segment closer (in one Structural Unit?), try avoiding fragmentation.</a:t>
            </a:r>
          </a:p>
          <a:p>
            <a:r>
              <a:rPr lang="en-US" sz="2400" dirty="0" smtClean="0"/>
              <a:t>Key functions to support value delivery (data analyses, decision support, </a:t>
            </a:r>
            <a:r>
              <a:rPr lang="is-IS" sz="2400" dirty="0" smtClean="0"/>
              <a:t>…) have tendency to provide more quality if positioned closer to main service</a:t>
            </a:r>
            <a:endParaRPr lang="en-US" sz="2400" dirty="0" smtClean="0"/>
          </a:p>
          <a:p>
            <a:r>
              <a:rPr lang="en-US" sz="2400" dirty="0" smtClean="0"/>
              <a:t>Keep horizontal and vertical balance, flat vs vertical organization.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9622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Basic principles to consider in re-designing the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Regional Units correspond to Central Organization, “matrix” organization principles, clear coordination and accountability lines. </a:t>
            </a:r>
            <a:endParaRPr lang="en-US" sz="2400" dirty="0" smtClean="0"/>
          </a:p>
          <a:p>
            <a:r>
              <a:rPr lang="en-US" sz="2400" dirty="0" smtClean="0"/>
              <a:t>Statute of SSA? Limitations to follow (Division/Department, Head of Division/Department, </a:t>
            </a:r>
            <a:r>
              <a:rPr lang="is-IS" sz="2400" dirty="0" smtClean="0"/>
              <a:t>…)? </a:t>
            </a:r>
            <a:r>
              <a:rPr lang="en-US" sz="2400" dirty="0" smtClean="0"/>
              <a:t>T</a:t>
            </a:r>
            <a:r>
              <a:rPr lang="is-IS" sz="2400" dirty="0" smtClean="0"/>
              <a:t>ext (or translation?) is confusing.</a:t>
            </a:r>
          </a:p>
          <a:p>
            <a:r>
              <a:rPr lang="en-US" sz="2400" dirty="0" smtClean="0"/>
              <a:t>D</a:t>
            </a:r>
            <a:r>
              <a:rPr lang="is-IS" sz="2400" dirty="0" smtClean="0"/>
              <a:t>esign proper management that allows smooth coordination of processes and delegation of responsibilities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6513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Strengthening Strategic Purchasing Strategy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Structure aligned around the strategy – there should not be goals or strategic initiatives without clear responsible unit/person</a:t>
            </a:r>
          </a:p>
          <a:p>
            <a:r>
              <a:rPr lang="en-US" sz="2400" dirty="0" smtClean="0"/>
              <a:t>Be realistic in planning, try avoid under-planning or overestimating your capacities</a:t>
            </a:r>
          </a:p>
          <a:p>
            <a:r>
              <a:rPr lang="en-US" sz="2400" dirty="0" smtClean="0"/>
              <a:t>Management system to support strategy execution</a:t>
            </a:r>
          </a:p>
          <a:p>
            <a:pPr lvl="1"/>
            <a:r>
              <a:rPr lang="en-US" sz="2400" dirty="0" smtClean="0"/>
              <a:t>Planning and reporting</a:t>
            </a:r>
          </a:p>
          <a:p>
            <a:pPr lvl="2">
              <a:buFont typeface="Wingdings" charset="2"/>
              <a:buChar char="§"/>
            </a:pPr>
            <a:r>
              <a:rPr lang="en-US" sz="2200" dirty="0" smtClean="0"/>
              <a:t>Monthly quick and dirty execution reviews by management team</a:t>
            </a:r>
          </a:p>
          <a:p>
            <a:pPr lvl="2">
              <a:buFont typeface="Wingdings" charset="2"/>
              <a:buChar char="§"/>
            </a:pPr>
            <a:r>
              <a:rPr lang="en-US" sz="2200" dirty="0" smtClean="0"/>
              <a:t>Quarterly proper management reviews, including indicators</a:t>
            </a:r>
          </a:p>
          <a:p>
            <a:pPr lvl="2">
              <a:buFont typeface="Wingdings" charset="2"/>
              <a:buChar char="§"/>
            </a:pPr>
            <a:r>
              <a:rPr lang="en-US" sz="2200" dirty="0" smtClean="0"/>
              <a:t>Every responsible person/manager to report and feedback</a:t>
            </a:r>
          </a:p>
          <a:p>
            <a:pPr lvl="2">
              <a:buFont typeface="Wingdings" charset="2"/>
              <a:buChar char="§"/>
            </a:pPr>
            <a:r>
              <a:rPr lang="en-US" sz="2200" dirty="0" smtClean="0"/>
              <a:t>Discuss issues, milestones achieved, reasons for lagging behind, </a:t>
            </a:r>
            <a:r>
              <a:rPr lang="is-IS" sz="2200" dirty="0" smtClean="0"/>
              <a:t>…</a:t>
            </a:r>
          </a:p>
          <a:p>
            <a:pPr lvl="2">
              <a:buFont typeface="Wingdings" charset="2"/>
              <a:buChar char="§"/>
            </a:pPr>
            <a:r>
              <a:rPr lang="en-US" sz="2200" dirty="0" smtClean="0"/>
              <a:t>D</a:t>
            </a:r>
            <a:r>
              <a:rPr lang="is-IS" sz="2200" dirty="0" smtClean="0"/>
              <a:t>iscipline! </a:t>
            </a:r>
            <a:r>
              <a:rPr lang="en-US" sz="2200" dirty="0" smtClean="0"/>
              <a:t>D</a:t>
            </a:r>
            <a:r>
              <a:rPr lang="is-IS" sz="2200" dirty="0" smtClean="0"/>
              <a:t>iscipline! </a:t>
            </a:r>
            <a:r>
              <a:rPr lang="en-US" sz="2200" dirty="0" smtClean="0"/>
              <a:t>D</a:t>
            </a:r>
            <a:r>
              <a:rPr lang="is-IS" sz="2200" dirty="0" smtClean="0"/>
              <a:t>iscipline!</a:t>
            </a:r>
          </a:p>
          <a:p>
            <a:pPr lvl="2">
              <a:buFont typeface="Wingdings" charset="2"/>
              <a:buChar char="§"/>
            </a:pPr>
            <a:r>
              <a:rPr lang="en-US" sz="2200" dirty="0" smtClean="0"/>
              <a:t>L</a:t>
            </a:r>
            <a:r>
              <a:rPr lang="is-IS" sz="2200" dirty="0" smtClean="0"/>
              <a:t>eadership is crutial, everybody is looking at what leaders do!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1699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Strengthening Strategic Purchasing Strategy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Regular strategy execution roadshows – pay enough attention to visit, explain, engage and feedback to regional units</a:t>
            </a:r>
          </a:p>
          <a:p>
            <a:r>
              <a:rPr lang="en-US" sz="2400" dirty="0" smtClean="0"/>
              <a:t>Strategy communication – to public, proactive, bring the key messages through</a:t>
            </a:r>
          </a:p>
          <a:p>
            <a:r>
              <a:rPr lang="en-US" sz="2400" dirty="0" smtClean="0"/>
              <a:t>Attract proactive and open-minded service providers, small wins to demonstrate success</a:t>
            </a:r>
          </a:p>
          <a:p>
            <a:r>
              <a:rPr lang="en-US" sz="2400" dirty="0" smtClean="0"/>
              <a:t>Link some kind of motivation system to execution, you should be able to distinguish success from “business as usual”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9336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8766971"/>
              </p:ext>
            </p:extLst>
          </p:nvPr>
        </p:nvGraphicFramePr>
        <p:xfrm>
          <a:off x="1495168" y="766119"/>
          <a:ext cx="9601200" cy="6091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410862"/>
            <a:ext cx="9601200" cy="710514"/>
          </a:xfrm>
        </p:spPr>
        <p:txBody>
          <a:bodyPr>
            <a:normAutofit/>
          </a:bodyPr>
          <a:lstStyle/>
          <a:p>
            <a:r>
              <a:rPr lang="en-US" b="1" i="1" dirty="0"/>
              <a:t>SSA SP Value Chain</a:t>
            </a:r>
          </a:p>
        </p:txBody>
      </p:sp>
    </p:spTree>
    <p:extLst>
      <p:ext uri="{BB962C8B-B14F-4D97-AF65-F5344CB8AC3E}">
        <p14:creationId xmlns:p14="http://schemas.microsoft.com/office/powerpoint/2010/main" val="43631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614" y="2334986"/>
            <a:ext cx="9601200" cy="1485900"/>
          </a:xfrm>
        </p:spPr>
        <p:txBody>
          <a:bodyPr>
            <a:noAutofit/>
          </a:bodyPr>
          <a:lstStyle/>
          <a:p>
            <a:r>
              <a:rPr lang="en-US" b="1" dirty="0" smtClean="0"/>
              <a:t>KEY CONCLUSIONS FROM MCKINSEY 7S ANALYSIS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2012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3376"/>
            <a:ext cx="9601200" cy="710514"/>
          </a:xfrm>
        </p:spPr>
        <p:txBody>
          <a:bodyPr>
            <a:normAutofit/>
          </a:bodyPr>
          <a:lstStyle/>
          <a:p>
            <a:r>
              <a:rPr lang="en-US" b="1" i="1" dirty="0"/>
              <a:t>SSA SP Organization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2389090"/>
              </p:ext>
            </p:extLst>
          </p:nvPr>
        </p:nvGraphicFramePr>
        <p:xfrm>
          <a:off x="1371600" y="1532539"/>
          <a:ext cx="9601200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2835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176" y="2777898"/>
            <a:ext cx="9601200" cy="1485900"/>
          </a:xfrm>
        </p:spPr>
        <p:txBody>
          <a:bodyPr>
            <a:noAutofit/>
          </a:bodyPr>
          <a:lstStyle/>
          <a:p>
            <a:r>
              <a:rPr lang="en-US" b="1" dirty="0" smtClean="0"/>
              <a:t>NEXT STEPS WITH STRATEGIC PURCHASING STRATEGY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7192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42900"/>
            <a:ext cx="9601200" cy="1485900"/>
          </a:xfrm>
        </p:spPr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Recommendations for the SPS working group</a:t>
            </a:r>
            <a:endParaRPr lang="en-US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8800"/>
            <a:ext cx="11198629" cy="488788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GB" sz="3200" dirty="0" smtClean="0"/>
              <a:t>Review the strategy map </a:t>
            </a:r>
          </a:p>
          <a:p>
            <a:pPr lvl="1">
              <a:buFont typeface="Wingdings" charset="2"/>
              <a:buChar char="§"/>
            </a:pPr>
            <a:r>
              <a:rPr lang="en-GB" sz="2800" dirty="0" smtClean="0"/>
              <a:t>Consider going back to the initial strategy map agreed in June’18 </a:t>
            </a:r>
          </a:p>
          <a:p>
            <a:pPr lvl="1">
              <a:buFont typeface="Wingdings" charset="2"/>
              <a:buChar char="§"/>
            </a:pPr>
            <a:r>
              <a:rPr lang="en-GB" sz="2800" dirty="0" smtClean="0"/>
              <a:t>Revise strategic initiatives and indicators accordingly </a:t>
            </a:r>
          </a:p>
          <a:p>
            <a:pPr>
              <a:buFont typeface="Wingdings" charset="2"/>
              <a:buChar char="§"/>
            </a:pPr>
            <a:r>
              <a:rPr lang="en-GB" sz="3200" dirty="0" smtClean="0"/>
              <a:t>Review the list of indicators:</a:t>
            </a:r>
          </a:p>
          <a:p>
            <a:pPr lvl="1">
              <a:buFont typeface="Wingdings" charset="2"/>
              <a:buChar char="§"/>
            </a:pPr>
            <a:r>
              <a:rPr lang="en-GB" sz="2800" dirty="0" smtClean="0"/>
              <a:t>Consider skipping process focused indicators </a:t>
            </a:r>
            <a:r>
              <a:rPr lang="en-GB" sz="2800" dirty="0"/>
              <a:t>(e.g. electronic claims management solution is </a:t>
            </a:r>
            <a:r>
              <a:rPr lang="en-GB" sz="2800" dirty="0" smtClean="0"/>
              <a:t>designed)</a:t>
            </a:r>
          </a:p>
          <a:p>
            <a:pPr lvl="1">
              <a:buFont typeface="Wingdings" charset="2"/>
              <a:buChar char="§"/>
            </a:pPr>
            <a:r>
              <a:rPr lang="en-GB" sz="2800" dirty="0" smtClean="0"/>
              <a:t>Fill the gaps (some target values missing)</a:t>
            </a:r>
          </a:p>
          <a:p>
            <a:pPr>
              <a:buFont typeface="Wingdings" charset="2"/>
              <a:buChar char="§"/>
            </a:pPr>
            <a:r>
              <a:rPr lang="en-GB" sz="3200" b="1" u="sng" dirty="0"/>
              <a:t>Minimize strategy revision efforts </a:t>
            </a:r>
            <a:r>
              <a:rPr lang="en-GB" sz="3200" dirty="0"/>
              <a:t>at this point, </a:t>
            </a:r>
            <a:r>
              <a:rPr lang="en-GB" sz="3200" b="1" u="sng" dirty="0"/>
              <a:t>focus on strategy execution</a:t>
            </a:r>
            <a:r>
              <a:rPr lang="en-GB" sz="3200" dirty="0"/>
              <a:t> for the next few months</a:t>
            </a:r>
          </a:p>
          <a:p>
            <a:pPr lvl="1">
              <a:buFont typeface="Wingdings" charset="2"/>
              <a:buChar char="§"/>
            </a:pP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16679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371475"/>
            <a:ext cx="9601200" cy="1485900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975" y="1357314"/>
            <a:ext cx="11249025" cy="5500686"/>
          </a:xfrm>
        </p:spPr>
        <p:txBody>
          <a:bodyPr>
            <a:normAutofit fontScale="47500" lnSpcReduction="20000"/>
          </a:bodyPr>
          <a:lstStyle/>
          <a:p>
            <a:pPr>
              <a:buFont typeface="Wingdings" charset="2"/>
              <a:buChar char="§"/>
            </a:pPr>
            <a:r>
              <a:rPr lang="en-US" sz="3600" dirty="0" smtClean="0"/>
              <a:t>SPS WG finalizes revision of the SP Strategy </a:t>
            </a:r>
            <a:r>
              <a:rPr lang="mr-IN" sz="3600" dirty="0" smtClean="0"/>
              <a:t>–</a:t>
            </a:r>
            <a:r>
              <a:rPr lang="en-US" sz="3600" dirty="0" smtClean="0"/>
              <a:t> August 31</a:t>
            </a:r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charset="2"/>
              <a:buChar char="§"/>
            </a:pPr>
            <a:r>
              <a:rPr lang="en-US" sz="3600" dirty="0" smtClean="0"/>
              <a:t>SPS Strategy for the period 2019-2022</a:t>
            </a:r>
            <a:endParaRPr lang="en-US" sz="3200" dirty="0" smtClean="0"/>
          </a:p>
          <a:p>
            <a:pPr marL="1044702" lvl="1" indent="-514350">
              <a:buFont typeface="+mj-lt"/>
              <a:buAutoNum type="arabicPeriod"/>
            </a:pPr>
            <a:r>
              <a:rPr lang="en-US" sz="3200" i="0" dirty="0" smtClean="0"/>
              <a:t>SPS WG preparing strategic initiatives focusing on IT and HR </a:t>
            </a:r>
            <a:r>
              <a:rPr lang="mr-IN" sz="3200" i="0" dirty="0" smtClean="0"/>
              <a:t>–</a:t>
            </a:r>
            <a:r>
              <a:rPr lang="en-US" sz="3200" i="0" dirty="0" smtClean="0"/>
              <a:t> October 15</a:t>
            </a:r>
          </a:p>
          <a:p>
            <a:pPr lvl="2">
              <a:buFont typeface="Wingdings" charset="2"/>
              <a:buChar char="§"/>
            </a:pPr>
            <a:endParaRPr lang="en-US" sz="320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sz="3200" i="0" dirty="0" smtClean="0"/>
              <a:t>SPS </a:t>
            </a:r>
            <a:r>
              <a:rPr lang="en-US" sz="3200" i="0" dirty="0"/>
              <a:t>WG prepares </a:t>
            </a:r>
            <a:r>
              <a:rPr lang="en-US" sz="3200" i="0" dirty="0" smtClean="0"/>
              <a:t>the first </a:t>
            </a:r>
            <a:r>
              <a:rPr lang="en-US" sz="3200" i="0" dirty="0"/>
              <a:t>written report about SP Strategy execution focusing on strategic initiatives only (input for strategy revision) </a:t>
            </a:r>
            <a:r>
              <a:rPr lang="mr-IN" sz="3200" i="0" dirty="0"/>
              <a:t>–</a:t>
            </a:r>
            <a:r>
              <a:rPr lang="en-US" sz="3200" i="0" dirty="0"/>
              <a:t> October </a:t>
            </a:r>
            <a:r>
              <a:rPr lang="en-US" sz="3200" i="0" dirty="0" smtClean="0"/>
              <a:t>15</a:t>
            </a:r>
          </a:p>
          <a:p>
            <a:pPr marL="987552" lvl="1" indent="-457200">
              <a:buFont typeface="+mj-lt"/>
              <a:buAutoNum type="arabicPeriod"/>
            </a:pPr>
            <a:endParaRPr lang="en-US" sz="3200" i="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sz="3200" i="0" dirty="0" smtClean="0"/>
              <a:t>“Strategy day” for the critical review of the SPS Strategy </a:t>
            </a:r>
            <a:r>
              <a:rPr lang="mr-IN" sz="3200" i="0" dirty="0" smtClean="0"/>
              <a:t>–</a:t>
            </a:r>
            <a:r>
              <a:rPr lang="en-US" sz="3200" i="0" dirty="0" smtClean="0"/>
              <a:t> during next mission</a:t>
            </a:r>
          </a:p>
          <a:p>
            <a:pPr marL="987552" lvl="1" indent="-457200">
              <a:buFont typeface="+mj-lt"/>
              <a:buAutoNum type="arabicPeriod"/>
            </a:pPr>
            <a:endParaRPr lang="en-US" sz="3200" i="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sz="3200" i="0" dirty="0" smtClean="0"/>
              <a:t>Drafting </a:t>
            </a:r>
            <a:r>
              <a:rPr lang="en-US" sz="3200" i="0" dirty="0"/>
              <a:t>missing chapters (Strategy map, strategic initiatives and indicators; Strategy execution framework, planning and reporting, governance)</a:t>
            </a:r>
          </a:p>
          <a:p>
            <a:pPr lvl="2">
              <a:buFont typeface="Wingdings" charset="2"/>
              <a:buChar char="§"/>
            </a:pPr>
            <a:r>
              <a:rPr lang="en-US" sz="3200" dirty="0"/>
              <a:t>Guidance for the SPS WG </a:t>
            </a:r>
            <a:r>
              <a:rPr lang="mr-IN" sz="3200" dirty="0"/>
              <a:t>–</a:t>
            </a:r>
            <a:r>
              <a:rPr lang="en-US" sz="3200" dirty="0"/>
              <a:t> </a:t>
            </a:r>
            <a:r>
              <a:rPr lang="en-US" sz="3200" dirty="0" smtClean="0"/>
              <a:t>September 30</a:t>
            </a:r>
            <a:endParaRPr lang="en-US" sz="3200" dirty="0"/>
          </a:p>
          <a:p>
            <a:pPr lvl="2">
              <a:buFont typeface="Wingdings" charset="2"/>
              <a:buChar char="§"/>
            </a:pPr>
            <a:r>
              <a:rPr lang="en-US" sz="3200" dirty="0"/>
              <a:t>1</a:t>
            </a:r>
            <a:r>
              <a:rPr lang="en-US" sz="3200" baseline="30000" dirty="0"/>
              <a:t>st</a:t>
            </a:r>
            <a:r>
              <a:rPr lang="en-US" sz="3200" dirty="0"/>
              <a:t> draft by the SPS WG </a:t>
            </a:r>
            <a:r>
              <a:rPr lang="mr-IN" sz="3200" dirty="0"/>
              <a:t>–</a:t>
            </a:r>
            <a:r>
              <a:rPr lang="en-US" sz="3200"/>
              <a:t> </a:t>
            </a:r>
            <a:r>
              <a:rPr lang="en-US" sz="3200" smtClean="0"/>
              <a:t>October </a:t>
            </a:r>
            <a:r>
              <a:rPr lang="en-US" sz="3200" dirty="0" smtClean="0"/>
              <a:t>30</a:t>
            </a:r>
          </a:p>
          <a:p>
            <a:pPr lvl="2">
              <a:buFont typeface="Wingdings" charset="2"/>
              <a:buChar char="§"/>
            </a:pPr>
            <a:endParaRPr lang="en-US" sz="3200" dirty="0"/>
          </a:p>
          <a:p>
            <a:pPr marL="987552" lvl="1" indent="-457200">
              <a:buFont typeface="+mj-lt"/>
              <a:buAutoNum type="arabicPeriod"/>
            </a:pPr>
            <a:r>
              <a:rPr lang="en-US" sz="3200" i="0" dirty="0" smtClean="0"/>
              <a:t>SPS </a:t>
            </a:r>
            <a:r>
              <a:rPr lang="en-US" sz="3200" i="0" dirty="0"/>
              <a:t>WG </a:t>
            </a:r>
            <a:r>
              <a:rPr lang="en-US" sz="3200" i="0" dirty="0" smtClean="0"/>
              <a:t>prepares the 1</a:t>
            </a:r>
            <a:r>
              <a:rPr lang="en-US" sz="3200" i="0" baseline="30000" dirty="0" smtClean="0"/>
              <a:t>st</a:t>
            </a:r>
            <a:r>
              <a:rPr lang="en-US" sz="3200" i="0" dirty="0" smtClean="0"/>
              <a:t> draft for the SPS </a:t>
            </a:r>
            <a:r>
              <a:rPr lang="en-US" sz="3200" i="0" dirty="0"/>
              <a:t>Strategy for the period </a:t>
            </a:r>
            <a:r>
              <a:rPr lang="en-US" sz="3200" i="0" dirty="0" smtClean="0"/>
              <a:t>2019-2022 </a:t>
            </a:r>
            <a:r>
              <a:rPr lang="mr-IN" sz="3200" i="0" dirty="0" smtClean="0"/>
              <a:t>–</a:t>
            </a:r>
            <a:r>
              <a:rPr lang="en-US" sz="3200" i="0" dirty="0" smtClean="0"/>
              <a:t> November 30</a:t>
            </a:r>
          </a:p>
          <a:p>
            <a:pPr marL="987552" lvl="1" indent="-457200">
              <a:buFont typeface="+mj-lt"/>
              <a:buAutoNum type="arabicPeriod"/>
            </a:pPr>
            <a:endParaRPr lang="en-US" sz="3200" i="0" dirty="0"/>
          </a:p>
          <a:p>
            <a:pPr marL="987552" lvl="1" indent="-457200">
              <a:buFont typeface="+mj-lt"/>
              <a:buAutoNum type="arabicPeriod"/>
            </a:pPr>
            <a:r>
              <a:rPr lang="en-US" sz="3200" i="0" dirty="0" smtClean="0"/>
              <a:t>Final review of the SPS Strategy - December mission</a:t>
            </a:r>
          </a:p>
          <a:p>
            <a:pPr marL="987552" lvl="1" indent="-457200">
              <a:buFont typeface="+mj-lt"/>
              <a:buAutoNum type="arabicPeriod"/>
            </a:pPr>
            <a:endParaRPr lang="en-US" sz="3200" i="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sz="3200" i="0" dirty="0" smtClean="0"/>
              <a:t>Final </a:t>
            </a:r>
            <a:r>
              <a:rPr lang="en-US" sz="3200" i="0" dirty="0"/>
              <a:t>SPS Strategy for the period 2019-2022 </a:t>
            </a:r>
            <a:r>
              <a:rPr lang="mr-IN" sz="3200" i="0" dirty="0" smtClean="0"/>
              <a:t>–</a:t>
            </a:r>
            <a:r>
              <a:rPr lang="en-US" sz="3200" i="0" dirty="0" smtClean="0"/>
              <a:t> December 31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422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Discussion</a:t>
            </a:r>
            <a:endParaRPr lang="en-US" b="1" i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914525"/>
            <a:ext cx="10301289" cy="4557713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en-US" sz="3200" dirty="0"/>
              <a:t>Expectations on strategy execution framework and governance structure </a:t>
            </a:r>
            <a:endParaRPr lang="en-US" sz="3200" dirty="0" smtClean="0"/>
          </a:p>
          <a:p>
            <a:pPr>
              <a:buFont typeface="Wingdings" charset="2"/>
              <a:buChar char="§"/>
            </a:pPr>
            <a:endParaRPr lang="en-US" sz="3200" dirty="0"/>
          </a:p>
          <a:p>
            <a:pPr>
              <a:buFont typeface="Wingdings" charset="2"/>
              <a:buChar char="§"/>
            </a:pPr>
            <a:r>
              <a:rPr lang="en-US" sz="3200" dirty="0" smtClean="0"/>
              <a:t>Consultation </a:t>
            </a:r>
            <a:r>
              <a:rPr lang="en-US" sz="3200" smtClean="0"/>
              <a:t>with stakeholders </a:t>
            </a:r>
            <a:r>
              <a:rPr lang="mr-IN" sz="3200" smtClean="0"/>
              <a:t>–</a:t>
            </a:r>
            <a:r>
              <a:rPr lang="en-US" sz="3200" dirty="0" smtClean="0"/>
              <a:t> right timing and how?</a:t>
            </a:r>
          </a:p>
          <a:p>
            <a:pPr>
              <a:buFont typeface="Wingdings" charset="2"/>
              <a:buChar char="§"/>
            </a:pPr>
            <a:endParaRPr lang="en-US" sz="3200" dirty="0" smtClean="0"/>
          </a:p>
          <a:p>
            <a:pPr>
              <a:buFont typeface="Wingdings" charset="2"/>
              <a:buChar char="§"/>
            </a:pPr>
            <a:r>
              <a:rPr lang="en-US" sz="3200" dirty="0" smtClean="0"/>
              <a:t>Internal (SSA, MOLHSA) and external (stakeholders) communication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8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620485"/>
            <a:ext cx="9601200" cy="1485900"/>
          </a:xfrm>
        </p:spPr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Roles and leadership</a:t>
            </a:r>
            <a:endParaRPr lang="en-US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8800"/>
            <a:ext cx="11198629" cy="488788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GB" sz="3200" dirty="0"/>
              <a:t>Clarity and distribution of responsibilities in </a:t>
            </a:r>
            <a:r>
              <a:rPr lang="en-GB" sz="3200" dirty="0" err="1"/>
              <a:t>MoLHSA</a:t>
            </a:r>
            <a:r>
              <a:rPr lang="en-GB" sz="3200" dirty="0"/>
              <a:t> and SSA is a challenge </a:t>
            </a:r>
          </a:p>
          <a:p>
            <a:pPr>
              <a:buFont typeface="Wingdings" charset="2"/>
              <a:buChar char="§"/>
            </a:pPr>
            <a:r>
              <a:rPr lang="en-GB" sz="3200" dirty="0" smtClean="0"/>
              <a:t>Potential conflict of roles in leadership – policy vs implementation</a:t>
            </a:r>
          </a:p>
          <a:p>
            <a:pPr>
              <a:buFont typeface="Wingdings" charset="2"/>
              <a:buChar char="§"/>
            </a:pPr>
            <a:r>
              <a:rPr lang="en-GB" sz="3200" dirty="0" smtClean="0"/>
              <a:t>Health sector lacking Deputy Director, weakens leadership and capacity of SSA</a:t>
            </a:r>
          </a:p>
          <a:p>
            <a:pPr>
              <a:buFont typeface="Wingdings" charset="2"/>
              <a:buChar char="§"/>
            </a:pPr>
            <a:r>
              <a:rPr lang="en-GB" sz="3200" dirty="0" smtClean="0"/>
              <a:t>UHC and State Programs – “silo” effect dominates, little integration and high fragmentation</a:t>
            </a:r>
          </a:p>
        </p:txBody>
      </p:sp>
    </p:spTree>
    <p:extLst>
      <p:ext uri="{BB962C8B-B14F-4D97-AF65-F5344CB8AC3E}">
        <p14:creationId xmlns:p14="http://schemas.microsoft.com/office/powerpoint/2010/main" val="31148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221" y="489857"/>
            <a:ext cx="9601200" cy="14859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Process Management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221" y="1257300"/>
            <a:ext cx="11062608" cy="4653643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§"/>
            </a:pPr>
            <a:r>
              <a:rPr lang="en-US" sz="3200" dirty="0" smtClean="0"/>
              <a:t>Need to align structure </a:t>
            </a:r>
            <a:r>
              <a:rPr lang="en-US" sz="3200" dirty="0"/>
              <a:t>around the core processes and value </a:t>
            </a:r>
            <a:r>
              <a:rPr lang="en-US" sz="3200" dirty="0" smtClean="0"/>
              <a:t>delivery</a:t>
            </a:r>
          </a:p>
          <a:p>
            <a:pPr>
              <a:buFont typeface="Wingdings" charset="2"/>
              <a:buChar char="§"/>
            </a:pPr>
            <a:r>
              <a:rPr lang="en-US" sz="3200" dirty="0" smtClean="0"/>
              <a:t>Analyses </a:t>
            </a:r>
            <a:r>
              <a:rPr lang="en-US" sz="3200" dirty="0"/>
              <a:t>the </a:t>
            </a:r>
            <a:r>
              <a:rPr lang="en-US" sz="3200" dirty="0" smtClean="0"/>
              <a:t>strategic purchasing related “business processes” to align </a:t>
            </a:r>
            <a:r>
              <a:rPr lang="en-US" sz="3200" dirty="0"/>
              <a:t>the </a:t>
            </a:r>
            <a:r>
              <a:rPr lang="en-US" sz="3200" dirty="0" smtClean="0"/>
              <a:t>structure</a:t>
            </a:r>
          </a:p>
          <a:p>
            <a:pPr lvl="1">
              <a:buFont typeface="Wingdings" charset="2"/>
              <a:buChar char="§"/>
            </a:pPr>
            <a:r>
              <a:rPr lang="en-US" sz="2800" dirty="0" smtClean="0"/>
              <a:t>Key processes: health </a:t>
            </a:r>
            <a:r>
              <a:rPr lang="en-US" sz="2800" dirty="0"/>
              <a:t>needs assessment, health economics, pricing, payment methods including DRGs, quality control and assurance, contracting</a:t>
            </a:r>
            <a:endParaRPr lang="en-US" sz="2800" dirty="0" smtClean="0"/>
          </a:p>
          <a:p>
            <a:pPr>
              <a:buFont typeface="Wingdings" charset="2"/>
              <a:buChar char="§"/>
            </a:pPr>
            <a:r>
              <a:rPr lang="en-US" sz="3200" dirty="0" smtClean="0"/>
              <a:t>Analyses </a:t>
            </a:r>
            <a:r>
              <a:rPr lang="en-US" sz="3200" dirty="0"/>
              <a:t>and re-design of the most resource consuming processes to achieve </a:t>
            </a:r>
            <a:r>
              <a:rPr lang="en-US" sz="3200" dirty="0" smtClean="0"/>
              <a:t>administrative efficiency</a:t>
            </a:r>
            <a:endParaRPr lang="en-US" sz="3200" dirty="0"/>
          </a:p>
          <a:p>
            <a:pPr>
              <a:buFont typeface="Wingdings" charset="2"/>
              <a:buChar char="§"/>
            </a:pPr>
            <a:r>
              <a:rPr lang="en-US" sz="3200" dirty="0" smtClean="0"/>
              <a:t>Automation </a:t>
            </a:r>
            <a:r>
              <a:rPr lang="en-US" sz="3200" dirty="0"/>
              <a:t>of processes and critical analyses to decentralize routine operational </a:t>
            </a:r>
            <a:r>
              <a:rPr lang="en-US" sz="3200" dirty="0" smtClean="0"/>
              <a:t>functions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66630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18457"/>
            <a:ext cx="9601200" cy="1485900"/>
          </a:xfrm>
        </p:spPr>
        <p:txBody>
          <a:bodyPr/>
          <a:lstStyle/>
          <a:p>
            <a:r>
              <a:rPr lang="en-US" b="1" i="1" dirty="0" smtClean="0"/>
              <a:t>Quality management and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26772"/>
            <a:ext cx="10417629" cy="35814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3200" dirty="0"/>
              <a:t>Introduce quality management principles with standardization of key </a:t>
            </a:r>
            <a:r>
              <a:rPr lang="en-US" sz="3200" dirty="0" smtClean="0"/>
              <a:t>processes </a:t>
            </a:r>
            <a:r>
              <a:rPr lang="en-US" sz="3200" dirty="0"/>
              <a:t>in the SSA</a:t>
            </a:r>
          </a:p>
          <a:p>
            <a:pPr>
              <a:buFont typeface="Wingdings" charset="2"/>
              <a:buChar char="§"/>
            </a:pPr>
            <a:r>
              <a:rPr lang="en-US" sz="3200" dirty="0" smtClean="0"/>
              <a:t>IT innovations enable </a:t>
            </a:r>
            <a:r>
              <a:rPr lang="en-US" sz="3200" dirty="0"/>
              <a:t>more focus on knowledge demanding </a:t>
            </a:r>
            <a:r>
              <a:rPr lang="en-US" sz="3200" dirty="0" smtClean="0"/>
              <a:t>area</a:t>
            </a:r>
          </a:p>
          <a:p>
            <a:pPr lvl="1">
              <a:buFont typeface="Wingdings" charset="2"/>
              <a:buChar char="§"/>
            </a:pPr>
            <a:r>
              <a:rPr lang="en-US" sz="2800" dirty="0" smtClean="0"/>
              <a:t>Consider </a:t>
            </a:r>
            <a:r>
              <a:rPr lang="en-US" sz="2800" dirty="0"/>
              <a:t>integration of the analytics function into the core health care business unit to provide more sustainable quality for given functions</a:t>
            </a:r>
          </a:p>
        </p:txBody>
      </p:sp>
    </p:spTree>
    <p:extLst>
      <p:ext uri="{BB962C8B-B14F-4D97-AF65-F5344CB8AC3E}">
        <p14:creationId xmlns:p14="http://schemas.microsoft.com/office/powerpoint/2010/main" val="1580943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614" y="2334986"/>
            <a:ext cx="9601200" cy="1485900"/>
          </a:xfrm>
        </p:spPr>
        <p:txBody>
          <a:bodyPr>
            <a:noAutofit/>
          </a:bodyPr>
          <a:lstStyle/>
          <a:p>
            <a:r>
              <a:rPr lang="en-US" b="1" dirty="0" smtClean="0"/>
              <a:t>ANALYSING KEY STARTEGIC PURCHASING REALTED FUNCTIONS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8275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The Value Chain – transformation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05000" y="1633423"/>
            <a:ext cx="8763000" cy="4919777"/>
            <a:chOff x="1905000" y="1633423"/>
            <a:chExt cx="8763000" cy="4919777"/>
          </a:xfrm>
        </p:grpSpPr>
        <p:sp>
          <p:nvSpPr>
            <p:cNvPr id="5" name="Line 2"/>
            <p:cNvSpPr>
              <a:spLocks noChangeShapeType="1"/>
            </p:cNvSpPr>
            <p:nvPr/>
          </p:nvSpPr>
          <p:spPr bwMode="auto">
            <a:xfrm>
              <a:off x="2133600" y="2057400"/>
              <a:ext cx="762000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 type="triangl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2743200" y="2133600"/>
              <a:ext cx="655320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 type="triangl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1981200" y="1981200"/>
              <a:ext cx="723900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 type="triangl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1905000" y="1981200"/>
              <a:ext cx="807720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8763000" y="1828800"/>
              <a:ext cx="0" cy="9906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9906000" y="1828800"/>
              <a:ext cx="7620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8458200" y="4419600"/>
              <a:ext cx="1371600" cy="13716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H="1">
              <a:off x="9144000" y="4419600"/>
              <a:ext cx="685800" cy="14478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9829800" y="3429000"/>
              <a:ext cx="838200" cy="762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9906000" y="3429000"/>
              <a:ext cx="762000" cy="762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flipH="1">
              <a:off x="7543800" y="4114800"/>
              <a:ext cx="2286000" cy="24384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H="1">
              <a:off x="8763000" y="4419600"/>
              <a:ext cx="1066800" cy="12954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9906000" y="3429000"/>
              <a:ext cx="762000" cy="76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V="1">
              <a:off x="9906000" y="3352800"/>
              <a:ext cx="0" cy="7620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981200" y="2259866"/>
              <a:ext cx="451432" cy="4370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8305800" y="2288380"/>
              <a:ext cx="1447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x-none" b="1">
                  <a:solidFill>
                    <a:schemeClr val="bg2">
                      <a:lumMod val="10000"/>
                    </a:schemeClr>
                  </a:solidFill>
                  <a:latin typeface="+mj-lt"/>
                </a:rPr>
                <a:t>Outputs</a:t>
              </a:r>
            </a:p>
          </p:txBody>
        </p:sp>
        <p:sp>
          <p:nvSpPr>
            <p:cNvPr id="21" name="AutoShape 18"/>
            <p:cNvSpPr>
              <a:spLocks noChangeArrowheads="1"/>
            </p:cNvSpPr>
            <p:nvPr/>
          </p:nvSpPr>
          <p:spPr bwMode="auto">
            <a:xfrm>
              <a:off x="7353300" y="2122370"/>
              <a:ext cx="914400" cy="733663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5219700" y="2216441"/>
              <a:ext cx="182880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x-none" b="1" dirty="0" smtClean="0">
                  <a:solidFill>
                    <a:schemeClr val="bg2">
                      <a:lumMod val="10000"/>
                    </a:schemeClr>
                  </a:solidFill>
                  <a:latin typeface="+mj-lt"/>
                </a:rPr>
                <a:t>Transformation process</a:t>
              </a:r>
              <a:endParaRPr lang="en-GB" altLang="x-none" b="1" dirty="0">
                <a:solidFill>
                  <a:schemeClr val="bg2">
                    <a:lumMod val="10000"/>
                  </a:schemeClr>
                </a:solidFill>
                <a:latin typeface="+mj-lt"/>
              </a:endParaRPr>
            </a:p>
          </p:txBody>
        </p:sp>
        <p:sp>
          <p:nvSpPr>
            <p:cNvPr id="23" name="AutoShape 20"/>
            <p:cNvSpPr>
              <a:spLocks noChangeArrowheads="1"/>
            </p:cNvSpPr>
            <p:nvPr/>
          </p:nvSpPr>
          <p:spPr bwMode="auto">
            <a:xfrm>
              <a:off x="3924300" y="2122370"/>
              <a:ext cx="990600" cy="733663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432632" y="2282505"/>
              <a:ext cx="1447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x-none" b="1">
                  <a:solidFill>
                    <a:schemeClr val="bg2">
                      <a:lumMod val="10000"/>
                    </a:schemeClr>
                  </a:solidFill>
                  <a:latin typeface="+mj-lt"/>
                </a:rPr>
                <a:t>Inputs</a:t>
              </a:r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344738" y="4387851"/>
              <a:ext cx="1447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x-none" b="1" dirty="0">
                  <a:solidFill>
                    <a:schemeClr val="accent2">
                      <a:lumMod val="50000"/>
                    </a:schemeClr>
                  </a:solidFill>
                  <a:latin typeface="+mj-lt"/>
                </a:rPr>
                <a:t>Technology</a:t>
              </a:r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2268537" y="3458945"/>
              <a:ext cx="7485063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altLang="x-none" b="1" dirty="0">
                  <a:solidFill>
                    <a:schemeClr val="bg2">
                      <a:lumMod val="10000"/>
                    </a:schemeClr>
                  </a:solidFill>
                  <a:latin typeface="Tahoma" charset="0"/>
                </a:rPr>
                <a:t>An example of the transformation process for a typical manufacturing process</a:t>
              </a:r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3316831" y="1633423"/>
              <a:ext cx="3453189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x-none" b="1" dirty="0">
                  <a:solidFill>
                    <a:schemeClr val="bg2">
                      <a:lumMod val="10000"/>
                    </a:schemeClr>
                  </a:solidFill>
                  <a:latin typeface="+mj-lt"/>
                </a:rPr>
                <a:t>The operations of an organisation</a:t>
              </a:r>
            </a:p>
          </p:txBody>
        </p:sp>
        <p:grpSp>
          <p:nvGrpSpPr>
            <p:cNvPr id="28" name="Group 27"/>
            <p:cNvGrpSpPr>
              <a:grpSpLocks/>
            </p:cNvGrpSpPr>
            <p:nvPr/>
          </p:nvGrpSpPr>
          <p:grpSpPr bwMode="auto">
            <a:xfrm>
              <a:off x="2947988" y="4730751"/>
              <a:ext cx="2311400" cy="366713"/>
              <a:chOff x="897" y="2980"/>
              <a:chExt cx="1456" cy="231"/>
            </a:xfrm>
          </p:grpSpPr>
          <p:sp>
            <p:nvSpPr>
              <p:cNvPr id="49" name="Text Box 26"/>
              <p:cNvSpPr txBox="1">
                <a:spLocks noChangeArrowheads="1"/>
              </p:cNvSpPr>
              <p:nvPr/>
            </p:nvSpPr>
            <p:spPr bwMode="auto">
              <a:xfrm>
                <a:off x="1235" y="2980"/>
                <a:ext cx="111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x-none" b="1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Product design</a:t>
                </a:r>
              </a:p>
            </p:txBody>
          </p:sp>
          <p:grpSp>
            <p:nvGrpSpPr>
              <p:cNvPr id="50" name="Group 27"/>
              <p:cNvGrpSpPr>
                <a:grpSpLocks/>
              </p:cNvGrpSpPr>
              <p:nvPr/>
            </p:nvGrpSpPr>
            <p:grpSpPr bwMode="auto">
              <a:xfrm>
                <a:off x="897" y="2988"/>
                <a:ext cx="324" cy="131"/>
                <a:chOff x="955" y="1177"/>
                <a:chExt cx="324" cy="131"/>
              </a:xfrm>
            </p:grpSpPr>
            <p:sp>
              <p:nvSpPr>
                <p:cNvPr id="51" name="Line 28"/>
                <p:cNvSpPr>
                  <a:spLocks noChangeShapeType="1"/>
                </p:cNvSpPr>
                <p:nvPr/>
              </p:nvSpPr>
              <p:spPr bwMode="auto">
                <a:xfrm>
                  <a:off x="955" y="1177"/>
                  <a:ext cx="3" cy="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958" y="1308"/>
                  <a:ext cx="32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4314826" y="5073651"/>
              <a:ext cx="2462213" cy="366713"/>
              <a:chOff x="1758" y="3196"/>
              <a:chExt cx="1551" cy="231"/>
            </a:xfrm>
          </p:grpSpPr>
          <p:sp>
            <p:nvSpPr>
              <p:cNvPr id="45" name="Text Box 31"/>
              <p:cNvSpPr txBox="1">
                <a:spLocks noChangeArrowheads="1"/>
              </p:cNvSpPr>
              <p:nvPr/>
            </p:nvSpPr>
            <p:spPr bwMode="auto">
              <a:xfrm>
                <a:off x="2158" y="3196"/>
                <a:ext cx="115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x-none" b="1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Manufacturing</a:t>
                </a:r>
              </a:p>
            </p:txBody>
          </p:sp>
          <p:grpSp>
            <p:nvGrpSpPr>
              <p:cNvPr id="46" name="Group 32"/>
              <p:cNvGrpSpPr>
                <a:grpSpLocks/>
              </p:cNvGrpSpPr>
              <p:nvPr/>
            </p:nvGrpSpPr>
            <p:grpSpPr bwMode="auto">
              <a:xfrm>
                <a:off x="1758" y="3215"/>
                <a:ext cx="324" cy="131"/>
                <a:chOff x="955" y="1177"/>
                <a:chExt cx="324" cy="131"/>
              </a:xfrm>
            </p:grpSpPr>
            <p:sp>
              <p:nvSpPr>
                <p:cNvPr id="47" name="Line 33"/>
                <p:cNvSpPr>
                  <a:spLocks noChangeShapeType="1"/>
                </p:cNvSpPr>
                <p:nvPr/>
              </p:nvSpPr>
              <p:spPr bwMode="auto">
                <a:xfrm>
                  <a:off x="955" y="1177"/>
                  <a:ext cx="3" cy="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958" y="1308"/>
                  <a:ext cx="32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30" name="Group 35"/>
            <p:cNvGrpSpPr>
              <a:grpSpLocks/>
            </p:cNvGrpSpPr>
            <p:nvPr/>
          </p:nvGrpSpPr>
          <p:grpSpPr bwMode="auto">
            <a:xfrm>
              <a:off x="5919789" y="5416551"/>
              <a:ext cx="1997075" cy="366713"/>
              <a:chOff x="2769" y="3412"/>
              <a:chExt cx="1258" cy="231"/>
            </a:xfrm>
          </p:grpSpPr>
          <p:sp>
            <p:nvSpPr>
              <p:cNvPr id="41" name="Text Box 36"/>
              <p:cNvSpPr txBox="1">
                <a:spLocks noChangeArrowheads="1"/>
              </p:cNvSpPr>
              <p:nvPr/>
            </p:nvSpPr>
            <p:spPr bwMode="auto">
              <a:xfrm>
                <a:off x="3115" y="3412"/>
                <a:ext cx="9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x-none" b="1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Marketing</a:t>
                </a:r>
              </a:p>
            </p:txBody>
          </p:sp>
          <p:grpSp>
            <p:nvGrpSpPr>
              <p:cNvPr id="42" name="Group 37"/>
              <p:cNvGrpSpPr>
                <a:grpSpLocks/>
              </p:cNvGrpSpPr>
              <p:nvPr/>
            </p:nvGrpSpPr>
            <p:grpSpPr bwMode="auto">
              <a:xfrm>
                <a:off x="2769" y="3429"/>
                <a:ext cx="324" cy="131"/>
                <a:chOff x="955" y="1177"/>
                <a:chExt cx="324" cy="131"/>
              </a:xfrm>
            </p:grpSpPr>
            <p:sp>
              <p:nvSpPr>
                <p:cNvPr id="43" name="Line 38"/>
                <p:cNvSpPr>
                  <a:spLocks noChangeShapeType="1"/>
                </p:cNvSpPr>
                <p:nvPr/>
              </p:nvSpPr>
              <p:spPr bwMode="auto">
                <a:xfrm>
                  <a:off x="955" y="1177"/>
                  <a:ext cx="3" cy="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958" y="1308"/>
                  <a:ext cx="32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31" name="Group 40"/>
            <p:cNvGrpSpPr>
              <a:grpSpLocks/>
            </p:cNvGrpSpPr>
            <p:nvPr/>
          </p:nvGrpSpPr>
          <p:grpSpPr bwMode="auto">
            <a:xfrm>
              <a:off x="7029450" y="5759451"/>
              <a:ext cx="2025650" cy="366713"/>
              <a:chOff x="3468" y="3628"/>
              <a:chExt cx="1276" cy="231"/>
            </a:xfrm>
          </p:grpSpPr>
          <p:sp>
            <p:nvSpPr>
              <p:cNvPr id="37" name="Text Box 41"/>
              <p:cNvSpPr txBox="1">
                <a:spLocks noChangeArrowheads="1"/>
              </p:cNvSpPr>
              <p:nvPr/>
            </p:nvSpPr>
            <p:spPr bwMode="auto">
              <a:xfrm>
                <a:off x="3832" y="3628"/>
                <a:ext cx="9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x-none" b="1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Distribution</a:t>
                </a:r>
              </a:p>
            </p:txBody>
          </p:sp>
          <p:grpSp>
            <p:nvGrpSpPr>
              <p:cNvPr id="38" name="Group 42"/>
              <p:cNvGrpSpPr>
                <a:grpSpLocks/>
              </p:cNvGrpSpPr>
              <p:nvPr/>
            </p:nvGrpSpPr>
            <p:grpSpPr bwMode="auto">
              <a:xfrm>
                <a:off x="3468" y="3642"/>
                <a:ext cx="324" cy="131"/>
                <a:chOff x="955" y="1177"/>
                <a:chExt cx="324" cy="131"/>
              </a:xfrm>
            </p:grpSpPr>
            <p:sp>
              <p:nvSpPr>
                <p:cNvPr id="39" name="Line 43"/>
                <p:cNvSpPr>
                  <a:spLocks noChangeShapeType="1"/>
                </p:cNvSpPr>
                <p:nvPr/>
              </p:nvSpPr>
              <p:spPr bwMode="auto">
                <a:xfrm>
                  <a:off x="955" y="1177"/>
                  <a:ext cx="3" cy="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958" y="1308"/>
                  <a:ext cx="32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32" name="Group 45"/>
            <p:cNvGrpSpPr>
              <a:grpSpLocks/>
            </p:cNvGrpSpPr>
            <p:nvPr/>
          </p:nvGrpSpPr>
          <p:grpSpPr bwMode="auto">
            <a:xfrm>
              <a:off x="8193089" y="6100763"/>
              <a:ext cx="1620837" cy="366712"/>
              <a:chOff x="4201" y="3843"/>
              <a:chExt cx="1021" cy="231"/>
            </a:xfrm>
          </p:grpSpPr>
          <p:sp>
            <p:nvSpPr>
              <p:cNvPr id="33" name="Text Box 46"/>
              <p:cNvSpPr txBox="1">
                <a:spLocks noChangeArrowheads="1"/>
              </p:cNvSpPr>
              <p:nvPr/>
            </p:nvSpPr>
            <p:spPr bwMode="auto">
              <a:xfrm>
                <a:off x="4549" y="3843"/>
                <a:ext cx="67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x-none" b="1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Service</a:t>
                </a:r>
              </a:p>
            </p:txBody>
          </p:sp>
          <p:grpSp>
            <p:nvGrpSpPr>
              <p:cNvPr id="34" name="Group 47"/>
              <p:cNvGrpSpPr>
                <a:grpSpLocks/>
              </p:cNvGrpSpPr>
              <p:nvPr/>
            </p:nvGrpSpPr>
            <p:grpSpPr bwMode="auto">
              <a:xfrm>
                <a:off x="4201" y="3865"/>
                <a:ext cx="324" cy="131"/>
                <a:chOff x="955" y="1177"/>
                <a:chExt cx="324" cy="131"/>
              </a:xfrm>
            </p:grpSpPr>
            <p:sp>
              <p:nvSpPr>
                <p:cNvPr id="35" name="Line 48"/>
                <p:cNvSpPr>
                  <a:spLocks noChangeShapeType="1"/>
                </p:cNvSpPr>
                <p:nvPr/>
              </p:nvSpPr>
              <p:spPr bwMode="auto">
                <a:xfrm>
                  <a:off x="955" y="1177"/>
                  <a:ext cx="3" cy="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958" y="1308"/>
                  <a:ext cx="32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9438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6" name="Group 1045"/>
          <p:cNvGrpSpPr/>
          <p:nvPr/>
        </p:nvGrpSpPr>
        <p:grpSpPr>
          <a:xfrm>
            <a:off x="2895600" y="1885315"/>
            <a:ext cx="7010400" cy="3422650"/>
            <a:chOff x="1371600" y="1717675"/>
            <a:chExt cx="7010400" cy="3422650"/>
          </a:xfrm>
          <a:effectLst>
            <a:reflection blurRad="6350" stA="43000" endPos="26000" dir="5400000" sy="-100000" algn="bl" rotWithShape="0"/>
          </a:effectLst>
        </p:grpSpPr>
        <p:sp>
          <p:nvSpPr>
            <p:cNvPr id="3" name="Chevron 2"/>
            <p:cNvSpPr/>
            <p:nvPr/>
          </p:nvSpPr>
          <p:spPr>
            <a:xfrm>
              <a:off x="6858000" y="1717675"/>
              <a:ext cx="1524000" cy="3422650"/>
            </a:xfrm>
            <a:prstGeom prst="chevron">
              <a:avLst>
                <a:gd name="adj" fmla="val 57258"/>
              </a:avLst>
            </a:prstGeom>
            <a:gradFill flip="none" rotWithShape="1">
              <a:gsLst>
                <a:gs pos="51000">
                  <a:srgbClr val="003E84"/>
                </a:gs>
                <a:gs pos="0">
                  <a:srgbClr val="002060"/>
                </a:gs>
                <a:gs pos="100000">
                  <a:srgbClr val="0070C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371601" y="2992231"/>
              <a:ext cx="6289591" cy="393192"/>
            </a:xfrm>
            <a:custGeom>
              <a:avLst/>
              <a:gdLst/>
              <a:ahLst/>
              <a:cxnLst/>
              <a:rect l="l" t="t" r="r" b="b"/>
              <a:pathLst>
                <a:path w="6289591" h="393192">
                  <a:moveTo>
                    <a:pt x="0" y="0"/>
                  </a:moveTo>
                  <a:lnTo>
                    <a:pt x="6089250" y="0"/>
                  </a:lnTo>
                  <a:lnTo>
                    <a:pt x="6289591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0" name="Rectangle 3"/>
            <p:cNvSpPr/>
            <p:nvPr/>
          </p:nvSpPr>
          <p:spPr>
            <a:xfrm>
              <a:off x="1371601" y="2567379"/>
              <a:ext cx="6070614" cy="393192"/>
            </a:xfrm>
            <a:custGeom>
              <a:avLst/>
              <a:gdLst/>
              <a:ahLst/>
              <a:cxnLst/>
              <a:rect l="l" t="t" r="r" b="b"/>
              <a:pathLst>
                <a:path w="6070614" h="393192">
                  <a:moveTo>
                    <a:pt x="0" y="0"/>
                  </a:moveTo>
                  <a:lnTo>
                    <a:pt x="5870272" y="0"/>
                  </a:lnTo>
                  <a:lnTo>
                    <a:pt x="6070614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1" name="Rectangle 3"/>
            <p:cNvSpPr/>
            <p:nvPr/>
          </p:nvSpPr>
          <p:spPr>
            <a:xfrm>
              <a:off x="1371601" y="2142527"/>
              <a:ext cx="5851636" cy="393192"/>
            </a:xfrm>
            <a:custGeom>
              <a:avLst/>
              <a:gdLst/>
              <a:ahLst/>
              <a:cxnLst/>
              <a:rect l="l" t="t" r="r" b="b"/>
              <a:pathLst>
                <a:path w="5851636" h="393192">
                  <a:moveTo>
                    <a:pt x="0" y="0"/>
                  </a:moveTo>
                  <a:lnTo>
                    <a:pt x="5651295" y="0"/>
                  </a:lnTo>
                  <a:lnTo>
                    <a:pt x="5851636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" name="Rectangle 3"/>
            <p:cNvSpPr/>
            <p:nvPr/>
          </p:nvSpPr>
          <p:spPr>
            <a:xfrm>
              <a:off x="1371601" y="1717675"/>
              <a:ext cx="5632658" cy="393192"/>
            </a:xfrm>
            <a:custGeom>
              <a:avLst/>
              <a:gdLst/>
              <a:ahLst/>
              <a:cxnLst/>
              <a:rect l="l" t="t" r="r" b="b"/>
              <a:pathLst>
                <a:path w="5632658" h="393192">
                  <a:moveTo>
                    <a:pt x="0" y="0"/>
                  </a:moveTo>
                  <a:lnTo>
                    <a:pt x="5432317" y="0"/>
                  </a:lnTo>
                  <a:lnTo>
                    <a:pt x="5632658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+mj-lt"/>
              </a:endParaRPr>
            </a:p>
          </p:txBody>
        </p:sp>
        <p:sp>
          <p:nvSpPr>
            <p:cNvPr id="49" name="Rectangle 7"/>
            <p:cNvSpPr/>
            <p:nvPr/>
          </p:nvSpPr>
          <p:spPr>
            <a:xfrm>
              <a:off x="1371600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0" name="Rectangle 7"/>
            <p:cNvSpPr/>
            <p:nvPr/>
          </p:nvSpPr>
          <p:spPr>
            <a:xfrm>
              <a:off x="6294120" y="3457829"/>
              <a:ext cx="1376122" cy="1682496"/>
            </a:xfrm>
            <a:custGeom>
              <a:avLst/>
              <a:gdLst/>
              <a:ahLst/>
              <a:cxnLst/>
              <a:rect l="l" t="t" r="r" b="b"/>
              <a:pathLst>
                <a:path w="1376122" h="1682496">
                  <a:moveTo>
                    <a:pt x="0" y="0"/>
                  </a:moveTo>
                  <a:lnTo>
                    <a:pt x="1376122" y="0"/>
                  </a:lnTo>
                  <a:lnTo>
                    <a:pt x="518848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1" name="Rectangle 7"/>
            <p:cNvSpPr/>
            <p:nvPr/>
          </p:nvSpPr>
          <p:spPr>
            <a:xfrm>
              <a:off x="2602230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2" name="Rectangle 7"/>
            <p:cNvSpPr/>
            <p:nvPr/>
          </p:nvSpPr>
          <p:spPr>
            <a:xfrm>
              <a:off x="3832860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3" name="Rectangle 7"/>
            <p:cNvSpPr/>
            <p:nvPr/>
          </p:nvSpPr>
          <p:spPr>
            <a:xfrm>
              <a:off x="5063491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 rot="16200000">
            <a:off x="1780006" y="2558689"/>
            <a:ext cx="186185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SUPPORT ACTIVITIES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800601" y="5340583"/>
            <a:ext cx="1948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PRIMARY ACTIVITIES</a:t>
            </a:r>
          </a:p>
        </p:txBody>
      </p:sp>
      <p:cxnSp>
        <p:nvCxnSpPr>
          <p:cNvPr id="56" name="Elbow Connector 55"/>
          <p:cNvCxnSpPr>
            <a:endCxn id="57" idx="1"/>
          </p:cNvCxnSpPr>
          <p:nvPr/>
        </p:nvCxnSpPr>
        <p:spPr>
          <a:xfrm>
            <a:off x="2895600" y="5340584"/>
            <a:ext cx="1905000" cy="169277"/>
          </a:xfrm>
          <a:prstGeom prst="bentConnector3">
            <a:avLst>
              <a:gd name="adj1" fmla="val 0"/>
            </a:avLst>
          </a:prstGeom>
          <a:ln w="25400" cap="rnd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endCxn id="57" idx="3"/>
          </p:cNvCxnSpPr>
          <p:nvPr/>
        </p:nvCxnSpPr>
        <p:spPr>
          <a:xfrm rot="10800000" flipV="1">
            <a:off x="6749403" y="5340582"/>
            <a:ext cx="1594290" cy="169278"/>
          </a:xfrm>
          <a:prstGeom prst="bentConnector3">
            <a:avLst>
              <a:gd name="adj1" fmla="val 15"/>
            </a:avLst>
          </a:prstGeom>
          <a:ln w="25400" cap="rnd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3" name="TextBox 1042"/>
          <p:cNvSpPr txBox="1"/>
          <p:nvPr/>
        </p:nvSpPr>
        <p:spPr>
          <a:xfrm>
            <a:off x="4736568" y="1883878"/>
            <a:ext cx="2190087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Firm Infrastructure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045373" y="3151245"/>
            <a:ext cx="1572483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Procurement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055425" y="2306334"/>
            <a:ext cx="355238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Human Resource Management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139628" y="2728790"/>
            <a:ext cx="138396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Technology</a:t>
            </a:r>
          </a:p>
        </p:txBody>
      </p:sp>
      <p:sp>
        <p:nvSpPr>
          <p:cNvPr id="90" name="TextBox 89"/>
          <p:cNvSpPr txBox="1"/>
          <p:nvPr/>
        </p:nvSpPr>
        <p:spPr>
          <a:xfrm rot="3772198">
            <a:off x="8721100" y="2613497"/>
            <a:ext cx="94628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Margin</a:t>
            </a:r>
          </a:p>
        </p:txBody>
      </p:sp>
      <p:sp>
        <p:nvSpPr>
          <p:cNvPr id="91" name="TextBox 90"/>
          <p:cNvSpPr txBox="1"/>
          <p:nvPr/>
        </p:nvSpPr>
        <p:spPr>
          <a:xfrm rot="17880000">
            <a:off x="8727680" y="4152737"/>
            <a:ext cx="94628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Margin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849878" y="4143552"/>
            <a:ext cx="114109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Inbound Logistics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009380" y="4282051"/>
            <a:ext cx="141860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Operations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338220" y="4143553"/>
            <a:ext cx="118537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Outbound Logistics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587490" y="4143553"/>
            <a:ext cx="118491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Marketing &amp; Sales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772400" y="4294108"/>
            <a:ext cx="100584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Service</a:t>
            </a:r>
          </a:p>
        </p:txBody>
      </p:sp>
      <p:sp>
        <p:nvSpPr>
          <p:cNvPr id="1047" name="Title 1046"/>
          <p:cNvSpPr>
            <a:spLocks noGrp="1"/>
          </p:cNvSpPr>
          <p:nvPr>
            <p:ph type="title"/>
          </p:nvPr>
        </p:nvSpPr>
        <p:spPr>
          <a:xfrm>
            <a:off x="1375431" y="4565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Value </a:t>
            </a:r>
            <a:r>
              <a:rPr lang="en-US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Chain</a:t>
            </a:r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9588045" y="6423394"/>
            <a:ext cx="245451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GB" altLang="x-none" sz="1000" b="1" dirty="0">
                <a:latin typeface="+mj-lt"/>
              </a:rPr>
              <a:t>Competitive Advantage, Porter, M., 1985, </a:t>
            </a:r>
          </a:p>
          <a:p>
            <a:pPr algn="l" eaLnBrk="0" hangingPunct="0"/>
            <a:r>
              <a:rPr lang="en-GB" altLang="x-none" sz="1000" b="1" dirty="0">
                <a:latin typeface="+mj-lt"/>
              </a:rPr>
              <a:t>The Free Press</a:t>
            </a:r>
          </a:p>
        </p:txBody>
      </p:sp>
    </p:spTree>
    <p:extLst>
      <p:ext uri="{BB962C8B-B14F-4D97-AF65-F5344CB8AC3E}">
        <p14:creationId xmlns:p14="http://schemas.microsoft.com/office/powerpoint/2010/main" val="132231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6" name="Group 1045"/>
          <p:cNvGrpSpPr/>
          <p:nvPr/>
        </p:nvGrpSpPr>
        <p:grpSpPr>
          <a:xfrm>
            <a:off x="2895600" y="1885315"/>
            <a:ext cx="7010400" cy="3422650"/>
            <a:chOff x="1371600" y="1717675"/>
            <a:chExt cx="7010400" cy="3422650"/>
          </a:xfrm>
          <a:effectLst>
            <a:reflection blurRad="6350" stA="43000" endPos="26000" dir="5400000" sy="-100000" algn="bl" rotWithShape="0"/>
          </a:effectLst>
        </p:grpSpPr>
        <p:sp>
          <p:nvSpPr>
            <p:cNvPr id="3" name="Chevron 2"/>
            <p:cNvSpPr/>
            <p:nvPr/>
          </p:nvSpPr>
          <p:spPr>
            <a:xfrm>
              <a:off x="6858000" y="1717675"/>
              <a:ext cx="1524000" cy="3422650"/>
            </a:xfrm>
            <a:prstGeom prst="chevron">
              <a:avLst>
                <a:gd name="adj" fmla="val 57258"/>
              </a:avLst>
            </a:prstGeom>
            <a:gradFill flip="none" rotWithShape="1">
              <a:gsLst>
                <a:gs pos="51000">
                  <a:srgbClr val="003E84"/>
                </a:gs>
                <a:gs pos="0">
                  <a:srgbClr val="002060"/>
                </a:gs>
                <a:gs pos="100000">
                  <a:srgbClr val="0070C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371601" y="2992231"/>
              <a:ext cx="6289591" cy="393192"/>
            </a:xfrm>
            <a:custGeom>
              <a:avLst/>
              <a:gdLst/>
              <a:ahLst/>
              <a:cxnLst/>
              <a:rect l="l" t="t" r="r" b="b"/>
              <a:pathLst>
                <a:path w="6289591" h="393192">
                  <a:moveTo>
                    <a:pt x="0" y="0"/>
                  </a:moveTo>
                  <a:lnTo>
                    <a:pt x="6089250" y="0"/>
                  </a:lnTo>
                  <a:lnTo>
                    <a:pt x="6289591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0" name="Rectangle 3"/>
            <p:cNvSpPr/>
            <p:nvPr/>
          </p:nvSpPr>
          <p:spPr>
            <a:xfrm>
              <a:off x="1371601" y="2567379"/>
              <a:ext cx="6070614" cy="393192"/>
            </a:xfrm>
            <a:custGeom>
              <a:avLst/>
              <a:gdLst/>
              <a:ahLst/>
              <a:cxnLst/>
              <a:rect l="l" t="t" r="r" b="b"/>
              <a:pathLst>
                <a:path w="6070614" h="393192">
                  <a:moveTo>
                    <a:pt x="0" y="0"/>
                  </a:moveTo>
                  <a:lnTo>
                    <a:pt x="5870272" y="0"/>
                  </a:lnTo>
                  <a:lnTo>
                    <a:pt x="6070614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1" name="Rectangle 3"/>
            <p:cNvSpPr/>
            <p:nvPr/>
          </p:nvSpPr>
          <p:spPr>
            <a:xfrm>
              <a:off x="1371601" y="2142527"/>
              <a:ext cx="5851636" cy="393192"/>
            </a:xfrm>
            <a:custGeom>
              <a:avLst/>
              <a:gdLst/>
              <a:ahLst/>
              <a:cxnLst/>
              <a:rect l="l" t="t" r="r" b="b"/>
              <a:pathLst>
                <a:path w="5851636" h="393192">
                  <a:moveTo>
                    <a:pt x="0" y="0"/>
                  </a:moveTo>
                  <a:lnTo>
                    <a:pt x="5651295" y="0"/>
                  </a:lnTo>
                  <a:lnTo>
                    <a:pt x="5851636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" name="Rectangle 3"/>
            <p:cNvSpPr/>
            <p:nvPr/>
          </p:nvSpPr>
          <p:spPr>
            <a:xfrm>
              <a:off x="1371601" y="1717675"/>
              <a:ext cx="5632658" cy="393192"/>
            </a:xfrm>
            <a:custGeom>
              <a:avLst/>
              <a:gdLst/>
              <a:ahLst/>
              <a:cxnLst/>
              <a:rect l="l" t="t" r="r" b="b"/>
              <a:pathLst>
                <a:path w="5632658" h="393192">
                  <a:moveTo>
                    <a:pt x="0" y="0"/>
                  </a:moveTo>
                  <a:lnTo>
                    <a:pt x="5432317" y="0"/>
                  </a:lnTo>
                  <a:lnTo>
                    <a:pt x="5632658" y="393192"/>
                  </a:lnTo>
                  <a:lnTo>
                    <a:pt x="0" y="39319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rgbClr val="9DB46B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+mj-lt"/>
              </a:endParaRPr>
            </a:p>
          </p:txBody>
        </p:sp>
        <p:sp>
          <p:nvSpPr>
            <p:cNvPr id="49" name="Rectangle 7"/>
            <p:cNvSpPr/>
            <p:nvPr/>
          </p:nvSpPr>
          <p:spPr>
            <a:xfrm>
              <a:off x="1371600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0" name="Rectangle 7"/>
            <p:cNvSpPr/>
            <p:nvPr/>
          </p:nvSpPr>
          <p:spPr>
            <a:xfrm>
              <a:off x="6294120" y="3457829"/>
              <a:ext cx="1376122" cy="1682496"/>
            </a:xfrm>
            <a:custGeom>
              <a:avLst/>
              <a:gdLst/>
              <a:ahLst/>
              <a:cxnLst/>
              <a:rect l="l" t="t" r="r" b="b"/>
              <a:pathLst>
                <a:path w="1376122" h="1682496">
                  <a:moveTo>
                    <a:pt x="0" y="0"/>
                  </a:moveTo>
                  <a:lnTo>
                    <a:pt x="1376122" y="0"/>
                  </a:lnTo>
                  <a:lnTo>
                    <a:pt x="518848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1" name="Rectangle 7"/>
            <p:cNvSpPr/>
            <p:nvPr/>
          </p:nvSpPr>
          <p:spPr>
            <a:xfrm>
              <a:off x="2602230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2" name="Rectangle 7"/>
            <p:cNvSpPr/>
            <p:nvPr/>
          </p:nvSpPr>
          <p:spPr>
            <a:xfrm>
              <a:off x="3832860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3" name="Rectangle 7"/>
            <p:cNvSpPr/>
            <p:nvPr/>
          </p:nvSpPr>
          <p:spPr>
            <a:xfrm>
              <a:off x="5063491" y="3457829"/>
              <a:ext cx="1184909" cy="1682496"/>
            </a:xfrm>
            <a:custGeom>
              <a:avLst/>
              <a:gdLst/>
              <a:ahLst/>
              <a:cxnLst/>
              <a:rect l="l" t="t" r="r" b="b"/>
              <a:pathLst>
                <a:path w="1184909" h="1682496">
                  <a:moveTo>
                    <a:pt x="0" y="0"/>
                  </a:moveTo>
                  <a:lnTo>
                    <a:pt x="1184909" y="0"/>
                  </a:lnTo>
                  <a:lnTo>
                    <a:pt x="1184909" y="1682496"/>
                  </a:lnTo>
                  <a:lnTo>
                    <a:pt x="0" y="1682496"/>
                  </a:ln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 rot="16200000">
            <a:off x="1780006" y="2558689"/>
            <a:ext cx="186185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SUPPORT ACTIVITIES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800601" y="5340583"/>
            <a:ext cx="1948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PRIMARY ACTIVITIES</a:t>
            </a:r>
          </a:p>
        </p:txBody>
      </p:sp>
      <p:cxnSp>
        <p:nvCxnSpPr>
          <p:cNvPr id="56" name="Elbow Connector 55"/>
          <p:cNvCxnSpPr>
            <a:endCxn id="57" idx="1"/>
          </p:cNvCxnSpPr>
          <p:nvPr/>
        </p:nvCxnSpPr>
        <p:spPr>
          <a:xfrm>
            <a:off x="2895600" y="5340584"/>
            <a:ext cx="1905000" cy="169277"/>
          </a:xfrm>
          <a:prstGeom prst="bentConnector3">
            <a:avLst>
              <a:gd name="adj1" fmla="val 0"/>
            </a:avLst>
          </a:prstGeom>
          <a:ln w="25400" cap="rnd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endCxn id="57" idx="3"/>
          </p:cNvCxnSpPr>
          <p:nvPr/>
        </p:nvCxnSpPr>
        <p:spPr>
          <a:xfrm rot="10800000" flipV="1">
            <a:off x="6749403" y="5340582"/>
            <a:ext cx="1594290" cy="169278"/>
          </a:xfrm>
          <a:prstGeom prst="bentConnector3">
            <a:avLst>
              <a:gd name="adj1" fmla="val 15"/>
            </a:avLst>
          </a:prstGeom>
          <a:ln w="25400" cap="rnd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3" name="TextBox 1042"/>
          <p:cNvSpPr txBox="1"/>
          <p:nvPr/>
        </p:nvSpPr>
        <p:spPr>
          <a:xfrm>
            <a:off x="4736568" y="1883878"/>
            <a:ext cx="2190087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Firm Infrastructure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045373" y="3151245"/>
            <a:ext cx="1572483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Procurement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055425" y="2306334"/>
            <a:ext cx="355238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Human Resource Management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139628" y="2728790"/>
            <a:ext cx="138396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Technology</a:t>
            </a:r>
          </a:p>
        </p:txBody>
      </p:sp>
      <p:sp>
        <p:nvSpPr>
          <p:cNvPr id="90" name="TextBox 89"/>
          <p:cNvSpPr txBox="1"/>
          <p:nvPr/>
        </p:nvSpPr>
        <p:spPr>
          <a:xfrm rot="3772198">
            <a:off x="8721100" y="2613497"/>
            <a:ext cx="94628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Margin</a:t>
            </a:r>
          </a:p>
        </p:txBody>
      </p:sp>
      <p:sp>
        <p:nvSpPr>
          <p:cNvPr id="91" name="TextBox 90"/>
          <p:cNvSpPr txBox="1"/>
          <p:nvPr/>
        </p:nvSpPr>
        <p:spPr>
          <a:xfrm rot="17880000">
            <a:off x="8727680" y="4152737"/>
            <a:ext cx="94628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Margin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817580" y="3541998"/>
            <a:ext cx="114109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Inbound Logistics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77316" y="3642465"/>
            <a:ext cx="141860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Operations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303715" y="3573700"/>
            <a:ext cx="118537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Outbound Logistics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558701" y="3602432"/>
            <a:ext cx="118491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Marketing &amp; Sales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789331" y="3642465"/>
            <a:ext cx="100584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Service</a:t>
            </a:r>
          </a:p>
        </p:txBody>
      </p:sp>
      <p:sp>
        <p:nvSpPr>
          <p:cNvPr id="1047" name="Title 1046"/>
          <p:cNvSpPr>
            <a:spLocks noGrp="1"/>
          </p:cNvSpPr>
          <p:nvPr>
            <p:ph type="title"/>
          </p:nvPr>
        </p:nvSpPr>
        <p:spPr>
          <a:xfrm>
            <a:off x="1358444" y="425628"/>
            <a:ext cx="9434741" cy="1143000"/>
          </a:xfrm>
        </p:spPr>
        <p:txBody>
          <a:bodyPr>
            <a:noAutofit/>
          </a:bodyPr>
          <a:lstStyle/>
          <a:p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Value Chain: low cost airline example</a:t>
            </a:r>
            <a:b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</a:br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9588045" y="6423394"/>
            <a:ext cx="245451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GB" altLang="x-none" sz="1000" b="1" dirty="0">
                <a:latin typeface="+mj-lt"/>
              </a:rPr>
              <a:t>Competitive Advantage, Porter, M., 1985, </a:t>
            </a:r>
          </a:p>
          <a:p>
            <a:pPr algn="l" eaLnBrk="0" hangingPunct="0"/>
            <a:r>
              <a:rPr lang="en-GB" altLang="x-none" sz="1000" b="1" dirty="0">
                <a:latin typeface="+mj-lt"/>
              </a:rPr>
              <a:t>The Free Press</a:t>
            </a:r>
          </a:p>
        </p:txBody>
      </p:sp>
      <p:sp>
        <p:nvSpPr>
          <p:cNvPr id="2" name="Rectangle 1"/>
          <p:cNvSpPr/>
          <p:nvPr/>
        </p:nvSpPr>
        <p:spPr>
          <a:xfrm>
            <a:off x="2343490" y="1224327"/>
            <a:ext cx="59894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Note the difference between Primary and Support activities </a:t>
            </a:r>
          </a:p>
        </p:txBody>
      </p:sp>
      <p:sp>
        <p:nvSpPr>
          <p:cNvPr id="5" name="Rectangle 4"/>
          <p:cNvSpPr/>
          <p:nvPr/>
        </p:nvSpPr>
        <p:spPr>
          <a:xfrm>
            <a:off x="2379988" y="602721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There are costs associated with all these activities and value created for customers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49878" y="4188329"/>
            <a:ext cx="1425032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Getting the customer and their baggage, catering and fuel on the plane</a:t>
            </a: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43304" y="4112400"/>
            <a:ext cx="1425032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Flying </a:t>
            </a:r>
            <a:r>
              <a:rPr lang="en-US" sz="13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the customer from </a:t>
            </a:r>
            <a:r>
              <a:rPr lang="en-US" sz="13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point A </a:t>
            </a:r>
            <a:r>
              <a:rPr lang="en-US" sz="13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to </a:t>
            </a:r>
            <a:r>
              <a:rPr lang="en-US" sz="13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point B.  </a:t>
            </a:r>
            <a:r>
              <a:rPr lang="en-US" sz="13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On board services</a:t>
            </a: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89565" y="4161666"/>
            <a:ext cx="14250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Getting the customer and their baggage </a:t>
            </a:r>
            <a:r>
              <a:rPr lang="en-US" sz="13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off </a:t>
            </a:r>
            <a:r>
              <a:rPr lang="en-US" sz="13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the plane</a:t>
            </a: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47578" y="4154406"/>
            <a:ext cx="142503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Advertising new routes, selling seats over the internet and call </a:t>
            </a:r>
            <a:r>
              <a:rPr lang="en-US" sz="13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centre</a:t>
            </a:r>
            <a:endParaRPr lang="en-US" sz="13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79286" y="4124064"/>
            <a:ext cx="101588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Dealing </a:t>
            </a:r>
            <a:r>
              <a:rPr lang="en-US" sz="1300">
                <a:solidFill>
                  <a:schemeClr val="accent2">
                    <a:lumMod val="20000"/>
                    <a:lumOff val="80000"/>
                  </a:schemeClr>
                </a:solidFill>
              </a:rPr>
              <a:t>with problems</a:t>
            </a: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9182</TotalTime>
  <Words>1367</Words>
  <Application>Microsoft Macintosh PowerPoint</Application>
  <PresentationFormat>Widescreen</PresentationFormat>
  <Paragraphs>246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Calibri</vt:lpstr>
      <vt:lpstr>Franklin Gothic Book</vt:lpstr>
      <vt:lpstr>Mangal</vt:lpstr>
      <vt:lpstr>ＭＳ Ｐゴシック</vt:lpstr>
      <vt:lpstr>Rockwell</vt:lpstr>
      <vt:lpstr>Tahoma</vt:lpstr>
      <vt:lpstr>Times New Roman</vt:lpstr>
      <vt:lpstr>Wingdings</vt:lpstr>
      <vt:lpstr>Arial</vt:lpstr>
      <vt:lpstr>Crop</vt:lpstr>
      <vt:lpstr>Strategic purchasing and SSA’s structure </vt:lpstr>
      <vt:lpstr>KEY CONCLUSIONS FROM MCKINSEY 7S ANALYSIS</vt:lpstr>
      <vt:lpstr>Roles and leadership</vt:lpstr>
      <vt:lpstr>Process Management</vt:lpstr>
      <vt:lpstr>Quality management and IT</vt:lpstr>
      <vt:lpstr>ANALYSING KEY STARTEGIC PURCHASING REALTED FUNCTIONS</vt:lpstr>
      <vt:lpstr>The Value Chain – transformation </vt:lpstr>
      <vt:lpstr>Value Chain</vt:lpstr>
      <vt:lpstr>Value Chain: low cost airline example </vt:lpstr>
      <vt:lpstr>Organization structure and process flow</vt:lpstr>
      <vt:lpstr>PowerPoint Presentation</vt:lpstr>
      <vt:lpstr>Providing health insurance benefits for insured people (EHIF) </vt:lpstr>
      <vt:lpstr>PowerPoint Presentation</vt:lpstr>
      <vt:lpstr>Core strategic purchasing functions</vt:lpstr>
      <vt:lpstr>Basic principles to consider in re-designing the structure</vt:lpstr>
      <vt:lpstr>Basic principles to consider in re-designing the structure</vt:lpstr>
      <vt:lpstr>Strengthening Strategic Purchasing Strategy Execution</vt:lpstr>
      <vt:lpstr>Strengthening Strategic Purchasing Strategy Execution</vt:lpstr>
      <vt:lpstr>SSA SP Value Chain</vt:lpstr>
      <vt:lpstr>SSA SP Organization</vt:lpstr>
      <vt:lpstr>NEXT STEPS WITH STRATEGIC PURCHASING STRATEGY</vt:lpstr>
      <vt:lpstr>Recommendations for the SPS working group</vt:lpstr>
      <vt:lpstr>Next steps</vt:lpstr>
      <vt:lpstr>Discussion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triin habicht</cp:lastModifiedBy>
  <cp:revision>68</cp:revision>
  <dcterms:created xsi:type="dcterms:W3CDTF">2018-03-17T10:49:29Z</dcterms:created>
  <dcterms:modified xsi:type="dcterms:W3CDTF">2018-08-22T08:09:15Z</dcterms:modified>
</cp:coreProperties>
</file>