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10" r:id="rId2"/>
    <p:sldId id="302" r:id="rId3"/>
    <p:sldId id="303" r:id="rId4"/>
    <p:sldId id="296" r:id="rId5"/>
    <p:sldId id="307" r:id="rId6"/>
    <p:sldId id="308" r:id="rId7"/>
    <p:sldId id="30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HBP</a:t>
          </a:r>
          <a:endParaRPr lang="en-US" dirty="0"/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Pricing, payment methods 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relations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Beneficiary relations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F28AEA4-9F41-7A40-BF88-A7A3B17B4D65}">
      <dgm:prSet/>
      <dgm:spPr/>
      <dgm:t>
        <a:bodyPr/>
        <a:lstStyle/>
        <a:p>
          <a:r>
            <a:rPr lang="en-US" dirty="0" smtClean="0"/>
            <a:t>Pharmaceuticals</a:t>
          </a:r>
          <a:endParaRPr lang="en-US" dirty="0"/>
        </a:p>
      </dgm:t>
    </dgm:pt>
    <dgm:pt modelId="{27A511D3-A854-994A-AF6A-CDAC2D2CC701}" type="parTrans" cxnId="{34DCE915-C6C5-BF49-A87F-2358DBC6E8B3}">
      <dgm:prSet/>
      <dgm:spPr/>
      <dgm:t>
        <a:bodyPr/>
        <a:lstStyle/>
        <a:p>
          <a:endParaRPr lang="en-US"/>
        </a:p>
      </dgm:t>
    </dgm:pt>
    <dgm:pt modelId="{AEBC18DF-EBE0-D741-AFC9-0CB7BEEE7876}" type="sibTrans" cxnId="{34DCE915-C6C5-BF49-A87F-2358DBC6E8B3}">
      <dgm:prSet/>
      <dgm:spPr/>
      <dgm:t>
        <a:bodyPr/>
        <a:lstStyle/>
        <a:p>
          <a:endParaRPr lang="en-US"/>
        </a:p>
      </dgm:t>
    </dgm:pt>
    <dgm:pt modelId="{62E3AF03-9817-2946-83AF-50A5EF217211}">
      <dgm:prSet/>
      <dgm:spPr/>
      <dgm:t>
        <a:bodyPr/>
        <a:lstStyle/>
        <a:p>
          <a:r>
            <a:rPr lang="en-US" dirty="0" smtClean="0"/>
            <a:t>Planning, Monitoring &amp; Evaluation</a:t>
          </a:r>
          <a:endParaRPr lang="en-US" dirty="0"/>
        </a:p>
      </dgm:t>
    </dgm:pt>
    <dgm:pt modelId="{70356587-44D5-4143-838D-0D0517EB27AE}" type="sibTrans" cxnId="{D79E8705-5B18-9744-AF4B-7B83169E6181}">
      <dgm:prSet/>
      <dgm:spPr/>
      <dgm:t>
        <a:bodyPr/>
        <a:lstStyle/>
        <a:p>
          <a:endParaRPr lang="en-US"/>
        </a:p>
      </dgm:t>
    </dgm:pt>
    <dgm:pt modelId="{5482B94C-0829-984E-A01B-705F6C2C1976}" type="parTrans" cxnId="{D79E8705-5B18-9744-AF4B-7B83169E6181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4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4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4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4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AC58C05-6722-1C41-883E-90FDA4520571}" type="pres">
      <dgm:prSet presAssocID="{27A511D3-A854-994A-AF6A-CDAC2D2CC701}" presName="Name17" presStyleLbl="parChTrans1D3" presStyleIdx="1" presStyleCnt="4"/>
      <dgm:spPr/>
      <dgm:t>
        <a:bodyPr/>
        <a:lstStyle/>
        <a:p>
          <a:endParaRPr lang="en-US"/>
        </a:p>
      </dgm:t>
    </dgm:pt>
    <dgm:pt modelId="{16A37590-F97E-B94D-A679-A5A98892E9C1}" type="pres">
      <dgm:prSet presAssocID="{CF28AEA4-9F41-7A40-BF88-A7A3B17B4D65}" presName="hierRoot3" presStyleCnt="0"/>
      <dgm:spPr/>
    </dgm:pt>
    <dgm:pt modelId="{9097C204-6399-F945-9F93-9986641A7288}" type="pres">
      <dgm:prSet presAssocID="{CF28AEA4-9F41-7A40-BF88-A7A3B17B4D65}" presName="composite3" presStyleCnt="0"/>
      <dgm:spPr/>
    </dgm:pt>
    <dgm:pt modelId="{5486CABB-9E39-3340-89A2-A814C8BDE5FD}" type="pres">
      <dgm:prSet presAssocID="{CF28AEA4-9F41-7A40-BF88-A7A3B17B4D65}" presName="background3" presStyleLbl="node3" presStyleIdx="1" presStyleCnt="4"/>
      <dgm:spPr/>
    </dgm:pt>
    <dgm:pt modelId="{A475272C-5E69-F349-9139-989376CB686A}" type="pres">
      <dgm:prSet presAssocID="{CF28AEA4-9F41-7A40-BF88-A7A3B17B4D65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CFFAC1-D15D-0341-B9C5-27E732523DAB}" type="pres">
      <dgm:prSet presAssocID="{CF28AEA4-9F41-7A40-BF88-A7A3B17B4D65}" presName="hierChild4" presStyleCnt="0"/>
      <dgm:spPr/>
    </dgm:pt>
    <dgm:pt modelId="{9393BB60-D5D8-6847-8D83-13AB2215B8E4}" type="pres">
      <dgm:prSet presAssocID="{5482B94C-0829-984E-A01B-705F6C2C1976}" presName="Name10" presStyleLbl="parChTrans1D2" presStyleIdx="1" presStyleCnt="4"/>
      <dgm:spPr/>
      <dgm:t>
        <a:bodyPr/>
        <a:lstStyle/>
        <a:p>
          <a:endParaRPr lang="en-US"/>
        </a:p>
      </dgm:t>
    </dgm:pt>
    <dgm:pt modelId="{9C7EBB3C-EA50-4B42-81FC-B13155DCFD73}" type="pres">
      <dgm:prSet presAssocID="{62E3AF03-9817-2946-83AF-50A5EF217211}" presName="hierRoot2" presStyleCnt="0"/>
      <dgm:spPr/>
    </dgm:pt>
    <dgm:pt modelId="{C411E93A-F841-3C45-811B-EE45CC7358A0}" type="pres">
      <dgm:prSet presAssocID="{62E3AF03-9817-2946-83AF-50A5EF217211}" presName="composite2" presStyleCnt="0"/>
      <dgm:spPr/>
    </dgm:pt>
    <dgm:pt modelId="{B449B338-B9E9-BB4E-83A1-7D2A1BD52BDE}" type="pres">
      <dgm:prSet presAssocID="{62E3AF03-9817-2946-83AF-50A5EF217211}" presName="background2" presStyleLbl="node2" presStyleIdx="1" presStyleCnt="4"/>
      <dgm:spPr/>
    </dgm:pt>
    <dgm:pt modelId="{76EC31D8-3763-E54A-8D9F-62485CC6030D}" type="pres">
      <dgm:prSet presAssocID="{62E3AF03-9817-2946-83AF-50A5EF217211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A28660-3D99-3C4E-A830-4328B77BFBAC}" type="pres">
      <dgm:prSet presAssocID="{62E3AF03-9817-2946-83AF-50A5EF217211}" presName="hierChild3" presStyleCnt="0"/>
      <dgm:spPr/>
    </dgm:pt>
    <dgm:pt modelId="{09F8715C-27DF-4D48-97CF-C481A750CCAE}" type="pres">
      <dgm:prSet presAssocID="{BB6A3C8E-96D7-F149-BE50-7F6990D613F1}" presName="Name10" presStyleLbl="parChTrans1D2" presStyleIdx="2" presStyleCnt="4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2" presStyleCnt="4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2" presStyleCnt="4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2" presStyleCnt="4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D241C5F8-B1BA-D546-8772-1808FEE90E4D}" type="pres">
      <dgm:prSet presAssocID="{B9BFE5DC-2598-F543-9C66-495AC9C88927}" presName="Name23" presStyleLbl="parChTrans1D4" presStyleIdx="0" presStyleCnt="1"/>
      <dgm:spPr/>
      <dgm:t>
        <a:bodyPr/>
        <a:lstStyle/>
        <a:p>
          <a:endParaRPr lang="en-US"/>
        </a:p>
      </dgm:t>
    </dgm:pt>
    <dgm:pt modelId="{32ACE9BB-DA7A-D744-84EA-5C94D1D45772}" type="pres">
      <dgm:prSet presAssocID="{4DC354F5-C8B8-4A48-A99A-B20AAADBE720}" presName="hierRoot4" presStyleCnt="0"/>
      <dgm:spPr/>
    </dgm:pt>
    <dgm:pt modelId="{EAE69D28-34A3-524E-B95F-ED7F14AD90E8}" type="pres">
      <dgm:prSet presAssocID="{4DC354F5-C8B8-4A48-A99A-B20AAADBE720}" presName="composite4" presStyleCnt="0"/>
      <dgm:spPr/>
    </dgm:pt>
    <dgm:pt modelId="{EB9001B2-A4DA-D342-BFC6-A4549EAEA942}" type="pres">
      <dgm:prSet presAssocID="{4DC354F5-C8B8-4A48-A99A-B20AAADBE720}" presName="background4" presStyleLbl="node4" presStyleIdx="0" presStyleCnt="1"/>
      <dgm:spPr/>
    </dgm:pt>
    <dgm:pt modelId="{2FC8125C-1932-1F43-BBBE-F802F032595D}" type="pres">
      <dgm:prSet presAssocID="{4DC354F5-C8B8-4A48-A99A-B20AAADBE720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F4CAC5-E9EE-1548-8166-7BFEDA89CD8F}" type="pres">
      <dgm:prSet presAssocID="{4DC354F5-C8B8-4A48-A99A-B20AAADBE720}" presName="hierChild5" presStyleCnt="0"/>
      <dgm:spPr/>
    </dgm:pt>
    <dgm:pt modelId="{C1BEA691-1997-114E-BBE7-4478D6BC8079}" type="pres">
      <dgm:prSet presAssocID="{F17D0E26-92F2-C84E-A55D-C497E15FDCB7}" presName="Name17" presStyleLbl="parChTrans1D3" presStyleIdx="3" presStyleCnt="4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3" presStyleCnt="4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3" presStyleCnt="4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3" presStyleCnt="4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080BC4A9-2957-4DE7-8F87-EC466983C047}" type="presOf" srcId="{CF28AEA4-9F41-7A40-BF88-A7A3B17B4D65}" destId="{A475272C-5E69-F349-9139-989376CB686A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79E8705-5B18-9744-AF4B-7B83169E6181}" srcId="{D018F16D-A74E-6D4D-9584-7827DAFD5CF4}" destId="{62E3AF03-9817-2946-83AF-50A5EF217211}" srcOrd="1" destOrd="0" parTransId="{5482B94C-0829-984E-A01B-705F6C2C1976}" sibTransId="{70356587-44D5-4143-838D-0D0517EB27AE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2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3448ACA-7557-4016-B828-E133B6E1C090}" type="presOf" srcId="{90759953-4A24-7C49-976F-7F6C862B03E7}" destId="{957A6E6D-AC92-3D45-BA99-0344C455F430}" srcOrd="0" destOrd="0" presId="urn:microsoft.com/office/officeart/2005/8/layout/hierarchy1"/>
    <dgm:cxn modelId="{4E8F03A7-16A0-4B0F-8B71-67E87E970CF0}" type="presOf" srcId="{27A511D3-A854-994A-AF6A-CDAC2D2CC701}" destId="{EAC58C05-6722-1C41-883E-90FDA4520571}" srcOrd="0" destOrd="0" presId="urn:microsoft.com/office/officeart/2005/8/layout/hierarchy1"/>
    <dgm:cxn modelId="{AA8B371C-E746-4BF8-A150-9238CF311DE9}" type="presOf" srcId="{5482B94C-0829-984E-A01B-705F6C2C1976}" destId="{9393BB60-D5D8-6847-8D83-13AB2215B8E4}" srcOrd="0" destOrd="0" presId="urn:microsoft.com/office/officeart/2005/8/layout/hierarchy1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880D98A9-7DED-AE4E-80B6-703B5C310BB6}" srcId="{63778F36-C02E-CA4E-8C76-7C0433784F1F}" destId="{4DC354F5-C8B8-4A48-A99A-B20AAADBE720}" srcOrd="0" destOrd="0" parTransId="{B9BFE5DC-2598-F543-9C66-495AC9C88927}" sibTransId="{E70DA285-7703-AD48-90BA-F0EDD2F61996}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72BAC0E3-4B76-47D4-865E-468BAA7B7FD5}" type="presOf" srcId="{4DC354F5-C8B8-4A48-A99A-B20AAADBE720}" destId="{2FC8125C-1932-1F43-BBBE-F802F032595D}" srcOrd="0" destOrd="0" presId="urn:microsoft.com/office/officeart/2005/8/layout/hierarchy1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68B5554C-A2B8-C743-9B68-9794B99C1FF3}" srcId="{D018F16D-A74E-6D4D-9584-7827DAFD5CF4}" destId="{90759953-4A24-7C49-976F-7F6C862B03E7}" srcOrd="3" destOrd="0" parTransId="{628BF273-5633-D54E-BA72-0CC075E8522B}" sibTransId="{B37E99BC-2AB5-8A4A-9E08-BD3B3E01D1EF}"/>
    <dgm:cxn modelId="{C67262A8-F841-4AC1-849B-3C72C36A85F2}" type="presOf" srcId="{62E3AF03-9817-2946-83AF-50A5EF217211}" destId="{76EC31D8-3763-E54A-8D9F-62485CC6030D}" srcOrd="0" destOrd="0" presId="urn:microsoft.com/office/officeart/2005/8/layout/hierarchy1"/>
    <dgm:cxn modelId="{1D156C91-727B-4D05-B8A5-A566434BDDA5}" type="presOf" srcId="{B9BFE5DC-2598-F543-9C66-495AC9C88927}" destId="{D241C5F8-B1BA-D546-8772-1808FEE90E4D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34DCE915-C6C5-BF49-A87F-2358DBC6E8B3}" srcId="{AD877999-EEE2-C14B-9890-DEE4D7B25BC1}" destId="{CF28AEA4-9F41-7A40-BF88-A7A3B17B4D65}" srcOrd="1" destOrd="0" parTransId="{27A511D3-A854-994A-AF6A-CDAC2D2CC701}" sibTransId="{AEBC18DF-EBE0-D741-AFC9-0CB7BEEE7876}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112818E4-2342-4D72-A757-907F0CCC289B}" type="presOf" srcId="{628BF273-5633-D54E-BA72-0CC075E8522B}" destId="{E8AF5A88-A981-F642-8B80-5B266EB99B5E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96587FD1-356D-4E80-875F-F76F5462EB89}" type="presParOf" srcId="{EC88145E-7A0E-D14E-AF3A-9261AC789286}" destId="{EAC58C05-6722-1C41-883E-90FDA4520571}" srcOrd="2" destOrd="0" presId="urn:microsoft.com/office/officeart/2005/8/layout/hierarchy1"/>
    <dgm:cxn modelId="{0BB792BC-00A3-48AE-8C91-10D434177DBC}" type="presParOf" srcId="{EC88145E-7A0E-D14E-AF3A-9261AC789286}" destId="{16A37590-F97E-B94D-A679-A5A98892E9C1}" srcOrd="3" destOrd="0" presId="urn:microsoft.com/office/officeart/2005/8/layout/hierarchy1"/>
    <dgm:cxn modelId="{12D8DAA4-9F0D-4601-941B-1EF3EC750EE3}" type="presParOf" srcId="{16A37590-F97E-B94D-A679-A5A98892E9C1}" destId="{9097C204-6399-F945-9F93-9986641A7288}" srcOrd="0" destOrd="0" presId="urn:microsoft.com/office/officeart/2005/8/layout/hierarchy1"/>
    <dgm:cxn modelId="{8C2EBE04-9EE3-4AD2-9514-5F8C953D86B5}" type="presParOf" srcId="{9097C204-6399-F945-9F93-9986641A7288}" destId="{5486CABB-9E39-3340-89A2-A814C8BDE5FD}" srcOrd="0" destOrd="0" presId="urn:microsoft.com/office/officeart/2005/8/layout/hierarchy1"/>
    <dgm:cxn modelId="{BD809C3C-04EC-479E-A986-B1F6A6E5F99B}" type="presParOf" srcId="{9097C204-6399-F945-9F93-9986641A7288}" destId="{A475272C-5E69-F349-9139-989376CB686A}" srcOrd="1" destOrd="0" presId="urn:microsoft.com/office/officeart/2005/8/layout/hierarchy1"/>
    <dgm:cxn modelId="{96B1F887-655B-4B3F-8B97-00EED4951ED7}" type="presParOf" srcId="{16A37590-F97E-B94D-A679-A5A98892E9C1}" destId="{9ACFFAC1-D15D-0341-B9C5-27E732523DAB}" srcOrd="1" destOrd="0" presId="urn:microsoft.com/office/officeart/2005/8/layout/hierarchy1"/>
    <dgm:cxn modelId="{89ED002B-5EA4-402C-87D4-1C291A470E7E}" type="presParOf" srcId="{430552F9-3D6D-8D47-B701-DECC90DFC906}" destId="{9393BB60-D5D8-6847-8D83-13AB2215B8E4}" srcOrd="2" destOrd="0" presId="urn:microsoft.com/office/officeart/2005/8/layout/hierarchy1"/>
    <dgm:cxn modelId="{38D260B7-7D81-4970-926C-E51D985489B3}" type="presParOf" srcId="{430552F9-3D6D-8D47-B701-DECC90DFC906}" destId="{9C7EBB3C-EA50-4B42-81FC-B13155DCFD73}" srcOrd="3" destOrd="0" presId="urn:microsoft.com/office/officeart/2005/8/layout/hierarchy1"/>
    <dgm:cxn modelId="{F83D83BE-0945-4E4F-9B7F-606EBBD84EA7}" type="presParOf" srcId="{9C7EBB3C-EA50-4B42-81FC-B13155DCFD73}" destId="{C411E93A-F841-3C45-811B-EE45CC7358A0}" srcOrd="0" destOrd="0" presId="urn:microsoft.com/office/officeart/2005/8/layout/hierarchy1"/>
    <dgm:cxn modelId="{456F5F39-1E2E-4AAC-96F5-D0996BA677F0}" type="presParOf" srcId="{C411E93A-F841-3C45-811B-EE45CC7358A0}" destId="{B449B338-B9E9-BB4E-83A1-7D2A1BD52BDE}" srcOrd="0" destOrd="0" presId="urn:microsoft.com/office/officeart/2005/8/layout/hierarchy1"/>
    <dgm:cxn modelId="{09CBD639-BC55-4731-BC85-09A4AEA4F14F}" type="presParOf" srcId="{C411E93A-F841-3C45-811B-EE45CC7358A0}" destId="{76EC31D8-3763-E54A-8D9F-62485CC6030D}" srcOrd="1" destOrd="0" presId="urn:microsoft.com/office/officeart/2005/8/layout/hierarchy1"/>
    <dgm:cxn modelId="{AB0DE448-BA2A-4071-842A-DE3F65DA0E10}" type="presParOf" srcId="{9C7EBB3C-EA50-4B42-81FC-B13155DCFD73}" destId="{9EA28660-3D99-3C4E-A830-4328B77BFBAC}" srcOrd="1" destOrd="0" presId="urn:microsoft.com/office/officeart/2005/8/layout/hierarchy1"/>
    <dgm:cxn modelId="{498BDB93-9BB0-4805-85F1-CC0B46810DA4}" type="presParOf" srcId="{430552F9-3D6D-8D47-B701-DECC90DFC906}" destId="{09F8715C-27DF-4D48-97CF-C481A750CCAE}" srcOrd="4" destOrd="0" presId="urn:microsoft.com/office/officeart/2005/8/layout/hierarchy1"/>
    <dgm:cxn modelId="{55836F20-6C56-4C82-BA2D-63ACD5EA5544}" type="presParOf" srcId="{430552F9-3D6D-8D47-B701-DECC90DFC906}" destId="{375609DC-0A6E-714A-BA55-C6DB56095E41}" srcOrd="5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40578853-B922-4038-8A72-6E7CFCAF7D9D}" type="presParOf" srcId="{292F04DB-936A-C941-A3E7-4C70766E2F0D}" destId="{D241C5F8-B1BA-D546-8772-1808FEE90E4D}" srcOrd="0" destOrd="0" presId="urn:microsoft.com/office/officeart/2005/8/layout/hierarchy1"/>
    <dgm:cxn modelId="{8ED3ABE1-3DD6-4C27-AA27-45630D8AFF4E}" type="presParOf" srcId="{292F04DB-936A-C941-A3E7-4C70766E2F0D}" destId="{32ACE9BB-DA7A-D744-84EA-5C94D1D45772}" srcOrd="1" destOrd="0" presId="urn:microsoft.com/office/officeart/2005/8/layout/hierarchy1"/>
    <dgm:cxn modelId="{D5AA62C0-F03E-43AF-9500-D5D653CDCA39}" type="presParOf" srcId="{32ACE9BB-DA7A-D744-84EA-5C94D1D45772}" destId="{EAE69D28-34A3-524E-B95F-ED7F14AD90E8}" srcOrd="0" destOrd="0" presId="urn:microsoft.com/office/officeart/2005/8/layout/hierarchy1"/>
    <dgm:cxn modelId="{23C14868-75BB-48DD-9B1A-F5D1DCBB7682}" type="presParOf" srcId="{EAE69D28-34A3-524E-B95F-ED7F14AD90E8}" destId="{EB9001B2-A4DA-D342-BFC6-A4549EAEA942}" srcOrd="0" destOrd="0" presId="urn:microsoft.com/office/officeart/2005/8/layout/hierarchy1"/>
    <dgm:cxn modelId="{885BF0A5-450B-4520-915F-A8F881248395}" type="presParOf" srcId="{EAE69D28-34A3-524E-B95F-ED7F14AD90E8}" destId="{2FC8125C-1932-1F43-BBBE-F802F032595D}" srcOrd="1" destOrd="0" presId="urn:microsoft.com/office/officeart/2005/8/layout/hierarchy1"/>
    <dgm:cxn modelId="{33103EFA-9875-4266-8A81-8B12FD456EA6}" type="presParOf" srcId="{32ACE9BB-DA7A-D744-84EA-5C94D1D45772}" destId="{6FF4CAC5-E9EE-1548-8166-7BFEDA89CD8F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FDC08812-5112-451C-9F5B-07DDE465C6CB}" type="presParOf" srcId="{430552F9-3D6D-8D47-B701-DECC90DFC906}" destId="{E8AF5A88-A981-F642-8B80-5B266EB99B5E}" srcOrd="6" destOrd="0" presId="urn:microsoft.com/office/officeart/2005/8/layout/hierarchy1"/>
    <dgm:cxn modelId="{F884FEAC-F74D-41E7-8B83-C3BDED007B8E}" type="presParOf" srcId="{430552F9-3D6D-8D47-B701-DECC90DFC906}" destId="{4740F415-52B5-E645-AC97-020D6BC42B8A}" srcOrd="7" destOrd="0" presId="urn:microsoft.com/office/officeart/2005/8/layout/hierarchy1"/>
    <dgm:cxn modelId="{BE098822-EE2C-4D37-8053-6EA90E4D0F63}" type="presParOf" srcId="{4740F415-52B5-E645-AC97-020D6BC42B8A}" destId="{E32CFAA2-BFD0-CA4C-A4C3-DABB442AFD6B}" srcOrd="0" destOrd="0" presId="urn:microsoft.com/office/officeart/2005/8/layout/hierarchy1"/>
    <dgm:cxn modelId="{22A8FEA3-7BAD-4377-AD06-F2EA19AD81E9}" type="presParOf" srcId="{E32CFAA2-BFD0-CA4C-A4C3-DABB442AFD6B}" destId="{D1BD31EB-76C3-5542-9AB2-6C8FFEB680F0}" srcOrd="0" destOrd="0" presId="urn:microsoft.com/office/officeart/2005/8/layout/hierarchy1"/>
    <dgm:cxn modelId="{734CD1C3-431B-4DE2-A740-802F77A69814}" type="presParOf" srcId="{E32CFAA2-BFD0-CA4C-A4C3-DABB442AFD6B}" destId="{957A6E6D-AC92-3D45-BA99-0344C455F430}" srcOrd="1" destOrd="0" presId="urn:microsoft.com/office/officeart/2005/8/layout/hierarchy1"/>
    <dgm:cxn modelId="{775DFA9E-4E13-4B1B-AA8A-B7602A464453}" type="presParOf" srcId="{4740F415-52B5-E645-AC97-020D6BC42B8A}" destId="{AB605CA2-B79E-6F43-AC4E-FC947B205C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5163457" y="925219"/>
          <a:ext cx="2660957" cy="422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665"/>
              </a:lnTo>
              <a:lnTo>
                <a:pt x="2660957" y="287665"/>
              </a:lnTo>
              <a:lnTo>
                <a:pt x="2660957" y="422124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6050443" y="2269002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665"/>
              </a:lnTo>
              <a:lnTo>
                <a:pt x="886985" y="287665"/>
              </a:lnTo>
              <a:lnTo>
                <a:pt x="886985" y="422124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1C5F8-B1BA-D546-8772-1808FEE90E4D}">
      <dsp:nvSpPr>
        <dsp:cNvPr id="0" name=""/>
        <dsp:cNvSpPr/>
      </dsp:nvSpPr>
      <dsp:spPr>
        <a:xfrm>
          <a:off x="5117737" y="3612786"/>
          <a:ext cx="91440" cy="4221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124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5163457" y="2269002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886985" y="0"/>
              </a:moveTo>
              <a:lnTo>
                <a:pt x="886985" y="287665"/>
              </a:lnTo>
              <a:lnTo>
                <a:pt x="0" y="287665"/>
              </a:lnTo>
              <a:lnTo>
                <a:pt x="0" y="422124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163457" y="925219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665"/>
              </a:lnTo>
              <a:lnTo>
                <a:pt x="886985" y="287665"/>
              </a:lnTo>
              <a:lnTo>
                <a:pt x="886985" y="422124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3BB60-D5D8-6847-8D83-13AB2215B8E4}">
      <dsp:nvSpPr>
        <dsp:cNvPr id="0" name=""/>
        <dsp:cNvSpPr/>
      </dsp:nvSpPr>
      <dsp:spPr>
        <a:xfrm>
          <a:off x="4276471" y="925219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886985" y="0"/>
              </a:moveTo>
              <a:lnTo>
                <a:pt x="886985" y="287665"/>
              </a:lnTo>
              <a:lnTo>
                <a:pt x="0" y="287665"/>
              </a:lnTo>
              <a:lnTo>
                <a:pt x="0" y="422124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58C05-6722-1C41-883E-90FDA4520571}">
      <dsp:nvSpPr>
        <dsp:cNvPr id="0" name=""/>
        <dsp:cNvSpPr/>
      </dsp:nvSpPr>
      <dsp:spPr>
        <a:xfrm>
          <a:off x="2502500" y="2269002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665"/>
              </a:lnTo>
              <a:lnTo>
                <a:pt x="886985" y="287665"/>
              </a:lnTo>
              <a:lnTo>
                <a:pt x="886985" y="422124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1615514" y="2269002"/>
          <a:ext cx="886985" cy="422124"/>
        </a:xfrm>
        <a:custGeom>
          <a:avLst/>
          <a:gdLst/>
          <a:ahLst/>
          <a:cxnLst/>
          <a:rect l="0" t="0" r="0" b="0"/>
          <a:pathLst>
            <a:path>
              <a:moveTo>
                <a:pt x="886985" y="0"/>
              </a:moveTo>
              <a:lnTo>
                <a:pt x="886985" y="287665"/>
              </a:lnTo>
              <a:lnTo>
                <a:pt x="0" y="287665"/>
              </a:lnTo>
              <a:lnTo>
                <a:pt x="0" y="422124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2502500" y="925219"/>
          <a:ext cx="2660957" cy="422124"/>
        </a:xfrm>
        <a:custGeom>
          <a:avLst/>
          <a:gdLst/>
          <a:ahLst/>
          <a:cxnLst/>
          <a:rect l="0" t="0" r="0" b="0"/>
          <a:pathLst>
            <a:path>
              <a:moveTo>
                <a:pt x="2660957" y="0"/>
              </a:moveTo>
              <a:lnTo>
                <a:pt x="2660957" y="287665"/>
              </a:lnTo>
              <a:lnTo>
                <a:pt x="0" y="287665"/>
              </a:lnTo>
              <a:lnTo>
                <a:pt x="0" y="422124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437742" y="3560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599012" y="156766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Deputy Director on Health Care</a:t>
          </a:r>
          <a:endParaRPr lang="en-US" sz="1400" kern="1200" dirty="0"/>
        </a:p>
      </dsp:txBody>
      <dsp:txXfrm>
        <a:off x="4626006" y="183760"/>
        <a:ext cx="1397443" cy="867670"/>
      </dsp:txXfrm>
    </dsp:sp>
    <dsp:sp modelId="{EC8D59C5-B5FE-D843-84A3-33006072369C}">
      <dsp:nvSpPr>
        <dsp:cNvPr id="0" name=""/>
        <dsp:cNvSpPr/>
      </dsp:nvSpPr>
      <dsp:spPr>
        <a:xfrm>
          <a:off x="1776784" y="1347343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938054" y="1500550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HBP</a:t>
          </a:r>
          <a:endParaRPr lang="en-US" sz="1400" kern="1200" dirty="0"/>
        </a:p>
      </dsp:txBody>
      <dsp:txXfrm>
        <a:off x="1965048" y="1527544"/>
        <a:ext cx="1397443" cy="867670"/>
      </dsp:txXfrm>
    </dsp:sp>
    <dsp:sp modelId="{2767692F-0810-114D-AFE2-BAE8E01F1764}">
      <dsp:nvSpPr>
        <dsp:cNvPr id="0" name=""/>
        <dsp:cNvSpPr/>
      </dsp:nvSpPr>
      <dsp:spPr>
        <a:xfrm>
          <a:off x="889798" y="2691127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1051068" y="2844334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Pricing, payment methods </a:t>
          </a:r>
          <a:endParaRPr lang="en-US" sz="1400" kern="1200" dirty="0"/>
        </a:p>
      </dsp:txBody>
      <dsp:txXfrm>
        <a:off x="1078062" y="2871328"/>
        <a:ext cx="1397443" cy="867670"/>
      </dsp:txXfrm>
    </dsp:sp>
    <dsp:sp modelId="{5486CABB-9E39-3340-89A2-A814C8BDE5FD}">
      <dsp:nvSpPr>
        <dsp:cNvPr id="0" name=""/>
        <dsp:cNvSpPr/>
      </dsp:nvSpPr>
      <dsp:spPr>
        <a:xfrm>
          <a:off x="2663770" y="2691127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75272C-5E69-F349-9139-989376CB686A}">
      <dsp:nvSpPr>
        <dsp:cNvPr id="0" name=""/>
        <dsp:cNvSpPr/>
      </dsp:nvSpPr>
      <dsp:spPr>
        <a:xfrm>
          <a:off x="2825040" y="2844334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Pharmaceuticals</a:t>
          </a:r>
          <a:endParaRPr lang="en-US" sz="1400" kern="1200" dirty="0"/>
        </a:p>
      </dsp:txBody>
      <dsp:txXfrm>
        <a:off x="2852034" y="2871328"/>
        <a:ext cx="1397443" cy="867670"/>
      </dsp:txXfrm>
    </dsp:sp>
    <dsp:sp modelId="{B449B338-B9E9-BB4E-83A1-7D2A1BD52BDE}">
      <dsp:nvSpPr>
        <dsp:cNvPr id="0" name=""/>
        <dsp:cNvSpPr/>
      </dsp:nvSpPr>
      <dsp:spPr>
        <a:xfrm>
          <a:off x="3550756" y="1347343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EC31D8-3763-E54A-8D9F-62485CC6030D}">
      <dsp:nvSpPr>
        <dsp:cNvPr id="0" name=""/>
        <dsp:cNvSpPr/>
      </dsp:nvSpPr>
      <dsp:spPr>
        <a:xfrm>
          <a:off x="3712026" y="1500550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Planning, Monitoring &amp; Evaluation</a:t>
          </a:r>
          <a:endParaRPr lang="en-US" sz="1400" kern="1200" dirty="0"/>
        </a:p>
      </dsp:txBody>
      <dsp:txXfrm>
        <a:off x="3739020" y="1527544"/>
        <a:ext cx="1397443" cy="867670"/>
      </dsp:txXfrm>
    </dsp:sp>
    <dsp:sp modelId="{DE41CC85-3234-7048-946D-2B008BC3B510}">
      <dsp:nvSpPr>
        <dsp:cNvPr id="0" name=""/>
        <dsp:cNvSpPr/>
      </dsp:nvSpPr>
      <dsp:spPr>
        <a:xfrm>
          <a:off x="5324728" y="1347343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5485998" y="1500550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Provider relations</a:t>
          </a:r>
          <a:endParaRPr lang="en-US" sz="1400" kern="1200" dirty="0"/>
        </a:p>
      </dsp:txBody>
      <dsp:txXfrm>
        <a:off x="5512992" y="1527544"/>
        <a:ext cx="1397443" cy="867670"/>
      </dsp:txXfrm>
    </dsp:sp>
    <dsp:sp modelId="{ABA48A1B-8822-E846-A848-75B74FFBE425}">
      <dsp:nvSpPr>
        <dsp:cNvPr id="0" name=""/>
        <dsp:cNvSpPr/>
      </dsp:nvSpPr>
      <dsp:spPr>
        <a:xfrm>
          <a:off x="4437742" y="2691127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4599012" y="2844334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Contracting</a:t>
          </a:r>
          <a:endParaRPr lang="en-US" sz="1400" kern="1200" dirty="0"/>
        </a:p>
      </dsp:txBody>
      <dsp:txXfrm>
        <a:off x="4626006" y="2871328"/>
        <a:ext cx="1397443" cy="867670"/>
      </dsp:txXfrm>
    </dsp:sp>
    <dsp:sp modelId="{EB9001B2-A4DA-D342-BFC6-A4549EAEA942}">
      <dsp:nvSpPr>
        <dsp:cNvPr id="0" name=""/>
        <dsp:cNvSpPr/>
      </dsp:nvSpPr>
      <dsp:spPr>
        <a:xfrm>
          <a:off x="4437742" y="4034911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C8125C-1932-1F43-BBBE-F802F032595D}">
      <dsp:nvSpPr>
        <dsp:cNvPr id="0" name=""/>
        <dsp:cNvSpPr/>
      </dsp:nvSpPr>
      <dsp:spPr>
        <a:xfrm>
          <a:off x="4599012" y="4188117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Q &amp; P evaluation</a:t>
          </a:r>
          <a:endParaRPr lang="en-US" sz="1400" kern="1200" dirty="0"/>
        </a:p>
      </dsp:txBody>
      <dsp:txXfrm>
        <a:off x="4626006" y="4215111"/>
        <a:ext cx="1397443" cy="867670"/>
      </dsp:txXfrm>
    </dsp:sp>
    <dsp:sp modelId="{281BBB3A-F617-4B40-B99A-49758F3FEB14}">
      <dsp:nvSpPr>
        <dsp:cNvPr id="0" name=""/>
        <dsp:cNvSpPr/>
      </dsp:nvSpPr>
      <dsp:spPr>
        <a:xfrm>
          <a:off x="6211713" y="2691127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6372984" y="2844334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Claims management</a:t>
          </a:r>
          <a:endParaRPr lang="en-US" sz="1400" kern="1200" dirty="0"/>
        </a:p>
      </dsp:txBody>
      <dsp:txXfrm>
        <a:off x="6399978" y="2871328"/>
        <a:ext cx="1397443" cy="867670"/>
      </dsp:txXfrm>
    </dsp:sp>
    <dsp:sp modelId="{D1BD31EB-76C3-5542-9AB2-6C8FFEB680F0}">
      <dsp:nvSpPr>
        <dsp:cNvPr id="0" name=""/>
        <dsp:cNvSpPr/>
      </dsp:nvSpPr>
      <dsp:spPr>
        <a:xfrm>
          <a:off x="7098699" y="1347343"/>
          <a:ext cx="1451431" cy="921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7259969" y="1500550"/>
          <a:ext cx="1451431" cy="921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Beneficiary relations</a:t>
          </a:r>
          <a:endParaRPr lang="en-US" sz="1400" kern="1200" dirty="0"/>
        </a:p>
      </dsp:txBody>
      <dsp:txXfrm>
        <a:off x="7286963" y="1527544"/>
        <a:ext cx="1397443" cy="867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82890" y="1788454"/>
            <a:ext cx="9689910" cy="1241349"/>
          </a:xfrm>
        </p:spPr>
        <p:txBody>
          <a:bodyPr/>
          <a:lstStyle/>
          <a:p>
            <a:r>
              <a:rPr lang="en-US" b="1" i="1" dirty="0"/>
              <a:t>SSA SP 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79906" y="3562067"/>
            <a:ext cx="6831673" cy="1480450"/>
          </a:xfrm>
        </p:spPr>
        <p:txBody>
          <a:bodyPr/>
          <a:lstStyle/>
          <a:p>
            <a:r>
              <a:rPr lang="en-US" b="1" dirty="0" smtClean="0"/>
              <a:t>Functional Directions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17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</a:t>
            </a:r>
            <a:r>
              <a:rPr lang="en-US" b="1" i="1" dirty="0" smtClean="0"/>
              <a:t>Organization </a:t>
            </a:r>
            <a:r>
              <a:rPr lang="en-US" sz="2700" b="1" i="1" dirty="0" smtClean="0"/>
              <a:t>(version 2, Nov 2018)</a:t>
            </a:r>
            <a:endParaRPr lang="en-US" sz="27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371600" y="1532539"/>
          <a:ext cx="9601200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45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2831"/>
            <a:ext cx="9601200" cy="46402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HBP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36" y="981795"/>
            <a:ext cx="10863617" cy="2491890"/>
          </a:xfrm>
        </p:spPr>
        <p:txBody>
          <a:bodyPr>
            <a:normAutofit/>
          </a:bodyPr>
          <a:lstStyle/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SSA data and elaborated/approved price-setting methodology define </a:t>
            </a:r>
            <a:r>
              <a:rPr lang="en-US" sz="1700" dirty="0" smtClean="0"/>
              <a:t>the prices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</a:p>
          <a:p>
            <a:pPr lvl="1" algn="just">
              <a:spcBef>
                <a:spcPts val="200"/>
              </a:spcBef>
            </a:pPr>
            <a:r>
              <a:rPr lang="en-US" sz="1700" dirty="0"/>
              <a:t>According to the SSA data and elaborated/approved </a:t>
            </a:r>
            <a:r>
              <a:rPr lang="en-US" sz="1700" dirty="0" smtClean="0"/>
              <a:t>payment </a:t>
            </a:r>
            <a:r>
              <a:rPr lang="en-US" sz="1700" dirty="0"/>
              <a:t>methodology compile the </a:t>
            </a:r>
            <a:r>
              <a:rPr lang="en-US" sz="1700" dirty="0" smtClean="0"/>
              <a:t>payment </a:t>
            </a:r>
            <a:r>
              <a:rPr lang="en-US" sz="1700" dirty="0"/>
              <a:t>methods </a:t>
            </a:r>
            <a:r>
              <a:rPr lang="en-US" sz="1700" dirty="0" smtClean="0"/>
              <a:t>to providers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  <a:endParaRPr lang="en-US" sz="1700" dirty="0"/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analysis  of health </a:t>
            </a:r>
            <a:r>
              <a:rPr lang="en-US" sz="1700" dirty="0"/>
              <a:t>service utilization of existing </a:t>
            </a:r>
            <a:r>
              <a:rPr lang="en-US" sz="1700" dirty="0" smtClean="0"/>
              <a:t>HBP,  assessment </a:t>
            </a:r>
            <a:r>
              <a:rPr lang="en-US" sz="1700" dirty="0"/>
              <a:t>of health (among them essential) needs, service </a:t>
            </a:r>
            <a:r>
              <a:rPr lang="en-US" sz="1700" dirty="0" smtClean="0"/>
              <a:t>allocation </a:t>
            </a:r>
            <a:r>
              <a:rPr lang="en-US" sz="1700" dirty="0"/>
              <a:t>and </a:t>
            </a:r>
            <a:r>
              <a:rPr lang="en-US" sz="1700" dirty="0" smtClean="0"/>
              <a:t>financial resources </a:t>
            </a:r>
            <a:r>
              <a:rPr lang="en-US" sz="1700" dirty="0" smtClean="0"/>
              <a:t>prepare proposal/define copayment system for different types of beneficiaries</a:t>
            </a:r>
            <a:endParaRPr lang="en-US" sz="1700" dirty="0" smtClean="0"/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 pricing/copayment/payment methods system according to existing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599" y="581684"/>
            <a:ext cx="4879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Pricing, payment </a:t>
            </a:r>
            <a:r>
              <a:rPr lang="en-US" sz="2000" b="1" dirty="0"/>
              <a:t>methods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599" y="3868625"/>
            <a:ext cx="9601200" cy="3104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Pharmaceuticals</a:t>
            </a:r>
            <a:endParaRPr lang="en-US" sz="2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96036" y="4339989"/>
            <a:ext cx="10672549" cy="2033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en-US" sz="1700" dirty="0" smtClean="0"/>
              <a:t>According to the</a:t>
            </a:r>
            <a:r>
              <a:rPr lang="ka-GE" sz="1700" dirty="0" smtClean="0"/>
              <a:t> </a:t>
            </a:r>
            <a:r>
              <a:rPr lang="en-US" sz="1700" dirty="0" smtClean="0"/>
              <a:t>market research define the price of pharmaceuticals covered by HBP</a:t>
            </a:r>
          </a:p>
          <a:p>
            <a:pPr lvl="1" algn="just"/>
            <a:r>
              <a:rPr lang="en-US" sz="1700" dirty="0" smtClean="0"/>
              <a:t>Taking into account the analysis of medicines utilization according to the existing HBP and financial resources, define/prepare proposal copayment for different types of beneficiaries</a:t>
            </a:r>
          </a:p>
          <a:p>
            <a:pPr lvl="1" algn="just"/>
            <a:r>
              <a:rPr lang="en-US" sz="1700" dirty="0"/>
              <a:t>according to existing </a:t>
            </a:r>
            <a:r>
              <a:rPr lang="en-US" sz="1700" dirty="0" smtClean="0"/>
              <a:t>data 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list/copayment mechanisms of pharmaceuticals </a:t>
            </a:r>
            <a:r>
              <a:rPr lang="en-US" sz="1700" dirty="0"/>
              <a:t>covered by </a:t>
            </a:r>
            <a:r>
              <a:rPr lang="en-US" sz="1700" dirty="0" smtClean="0"/>
              <a:t>HBP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65457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585116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Planning, Monitoring &amp;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6" y="1173707"/>
            <a:ext cx="10800272" cy="5445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Needs assessment in health care services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Assessment </a:t>
            </a:r>
            <a:r>
              <a:rPr lang="en-US" dirty="0">
                <a:solidFill>
                  <a:schemeClr val="tx1"/>
                </a:solidFill>
              </a:rPr>
              <a:t>of basic </a:t>
            </a:r>
            <a:r>
              <a:rPr lang="en-US" dirty="0" smtClean="0">
                <a:solidFill>
                  <a:schemeClr val="tx1"/>
                </a:solidFill>
              </a:rPr>
              <a:t>PHC service utilization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referral </a:t>
            </a:r>
            <a:r>
              <a:rPr lang="en-US" dirty="0">
                <a:solidFill>
                  <a:schemeClr val="tx1"/>
                </a:solidFill>
              </a:rPr>
              <a:t>system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Analyze </a:t>
            </a:r>
            <a:r>
              <a:rPr lang="en-US" dirty="0">
                <a:solidFill>
                  <a:schemeClr val="tx1"/>
                </a:solidFill>
              </a:rPr>
              <a:t>the need for hospital care services including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services and current distribution of service providers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Develop </a:t>
            </a:r>
            <a:r>
              <a:rPr lang="en-US" dirty="0">
                <a:solidFill>
                  <a:schemeClr val="tx1"/>
                </a:solidFill>
              </a:rPr>
              <a:t>a plan for sustainable purchasing of hospital and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medical </a:t>
            </a:r>
            <a:r>
              <a:rPr lang="en-US" dirty="0" smtClean="0">
                <a:solidFill>
                  <a:schemeClr val="tx1"/>
                </a:solidFill>
              </a:rPr>
              <a:t>services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Provide a medical audit </a:t>
            </a:r>
            <a:r>
              <a:rPr lang="en-US" dirty="0"/>
              <a:t>(in cooperation with Regulatory </a:t>
            </a:r>
            <a:r>
              <a:rPr lang="en-US" dirty="0" smtClean="0"/>
              <a:t>Authority) according to the elaborated concept</a:t>
            </a:r>
          </a:p>
          <a:p>
            <a:r>
              <a:rPr lang="en-US" dirty="0" smtClean="0"/>
              <a:t>Design objective criteria according to risk assessment for priority set for selection of medical </a:t>
            </a:r>
            <a:r>
              <a:rPr lang="en-US" dirty="0"/>
              <a:t>cases for</a:t>
            </a:r>
            <a:r>
              <a:rPr lang="ka-GE" dirty="0"/>
              <a:t> </a:t>
            </a:r>
            <a:r>
              <a:rPr lang="en-US" dirty="0"/>
              <a:t>on site monitoring</a:t>
            </a: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According to the analysis of existing data, in coordination with State Health Programs functional units team, prepare the proposals for revision/update HBP, </a:t>
            </a:r>
            <a:r>
              <a:rPr lang="en-US" dirty="0">
                <a:solidFill>
                  <a:schemeClr val="tx1"/>
                </a:solidFill>
              </a:rPr>
              <a:t>principles of contracting for purchasing services, including selective contracting and monitoring and evaluation system of contracts </a:t>
            </a:r>
            <a:r>
              <a:rPr lang="en-US" dirty="0" smtClean="0">
                <a:solidFill>
                  <a:schemeClr val="tx1"/>
                </a:solidFill>
              </a:rPr>
              <a:t>performance, </a:t>
            </a:r>
            <a:r>
              <a:rPr lang="en-US" dirty="0" smtClean="0"/>
              <a:t>the pricing/payment methods/copayment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770" y="149273"/>
            <a:ext cx="9601200" cy="5331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583" y="1279060"/>
            <a:ext cx="10549718" cy="23704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Ensure service providers selection process according to the approved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contracting</a:t>
            </a:r>
            <a:endParaRPr lang="en-US" dirty="0" smtClean="0"/>
          </a:p>
          <a:p>
            <a:r>
              <a:rPr lang="en-US" dirty="0" smtClean="0"/>
              <a:t>Elaborate </a:t>
            </a:r>
            <a:r>
              <a:rPr lang="en-US" dirty="0"/>
              <a:t>contract </a:t>
            </a:r>
            <a:r>
              <a:rPr lang="en-US" dirty="0" smtClean="0"/>
              <a:t>format (general part and special part for concrete components/services)</a:t>
            </a:r>
            <a:endParaRPr lang="en-US" dirty="0"/>
          </a:p>
          <a:p>
            <a:r>
              <a:rPr lang="en-US" dirty="0"/>
              <a:t>Ensure contracting </a:t>
            </a:r>
            <a:r>
              <a:rPr lang="en-US" dirty="0" smtClean="0"/>
              <a:t>process</a:t>
            </a:r>
          </a:p>
          <a:p>
            <a:r>
              <a:rPr lang="en-US" dirty="0">
                <a:solidFill>
                  <a:schemeClr val="tx1"/>
                </a:solidFill>
              </a:rPr>
              <a:t>According to the analysis of existing data, in coordination with </a:t>
            </a:r>
            <a:r>
              <a:rPr lang="en-US" b="1" dirty="0"/>
              <a:t>Planning, Monitoring &amp; Evaluation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team, prepare the proposals for revision/update </a:t>
            </a:r>
            <a:r>
              <a:rPr lang="en-US" dirty="0" smtClean="0">
                <a:solidFill>
                  <a:schemeClr val="tx1"/>
                </a:solidFill>
              </a:rPr>
              <a:t>the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</a:t>
            </a:r>
            <a:r>
              <a:rPr lang="en-US" dirty="0" smtClean="0">
                <a:solidFill>
                  <a:schemeClr val="tx1"/>
                </a:solidFill>
              </a:rPr>
              <a:t>contracting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860662"/>
            <a:ext cx="9601200" cy="3787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Contracting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62416" y="4043156"/>
            <a:ext cx="9601200" cy="6243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Q &amp; P evaluation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62416" y="4490114"/>
            <a:ext cx="9601200" cy="2101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Evaluate Q &amp; P according to elaborated </a:t>
            </a:r>
            <a:r>
              <a:rPr lang="en-US" dirty="0" smtClean="0"/>
              <a:t>indicators</a:t>
            </a:r>
          </a:p>
          <a:p>
            <a:r>
              <a:rPr lang="en-US" dirty="0"/>
              <a:t>Ranking the providers according to these </a:t>
            </a:r>
            <a:r>
              <a:rPr lang="en-US" dirty="0" smtClean="0"/>
              <a:t>indicators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According </a:t>
            </a:r>
            <a:r>
              <a:rPr lang="en-US" dirty="0">
                <a:solidFill>
                  <a:schemeClr val="tx1"/>
                </a:solidFill>
              </a:rPr>
              <a:t>to the analysis of existing data, in coordination with </a:t>
            </a:r>
            <a:r>
              <a:rPr lang="en-US" b="1" dirty="0"/>
              <a:t>Planning, Monitoring &amp; Evaluation</a:t>
            </a:r>
            <a:r>
              <a:rPr lang="en-US" dirty="0">
                <a:solidFill>
                  <a:schemeClr val="tx1"/>
                </a:solidFill>
              </a:rPr>
              <a:t> team, prepare the proposals for </a:t>
            </a:r>
            <a:r>
              <a:rPr lang="en-US" dirty="0" smtClean="0">
                <a:solidFill>
                  <a:schemeClr val="tx1"/>
                </a:solidFill>
              </a:rPr>
              <a:t>revision/update the monitoring </a:t>
            </a:r>
            <a:r>
              <a:rPr lang="en-US" dirty="0">
                <a:solidFill>
                  <a:schemeClr val="tx1"/>
                </a:solidFill>
              </a:rPr>
              <a:t>and evaluation system of contracts performance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70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81080"/>
            <a:ext cx="9601200" cy="337782"/>
          </a:xfrm>
        </p:spPr>
        <p:txBody>
          <a:bodyPr>
            <a:normAutofit fontScale="90000"/>
          </a:bodyPr>
          <a:lstStyle/>
          <a:p>
            <a:pPr lvl="0"/>
            <a:r>
              <a:rPr lang="en-US" sz="2000" b="1" dirty="0"/>
              <a:t>Claims management</a:t>
            </a:r>
            <a:br>
              <a:rPr lang="en-US" sz="2000" b="1" dirty="0"/>
            </a:br>
            <a:endParaRPr lang="en-US" sz="2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53737"/>
            <a:ext cx="9601200" cy="5331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922" y="914398"/>
            <a:ext cx="11414078" cy="583441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184244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909254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21716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750260" y="88483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19693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57165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223035" y="891646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2164734" y="93259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25600" y="93031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85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42900"/>
            <a:ext cx="9601200" cy="93999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Beneficiary relations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878" y="1828800"/>
            <a:ext cx="10740788" cy="4038600"/>
          </a:xfrm>
        </p:spPr>
        <p:txBody>
          <a:bodyPr/>
          <a:lstStyle/>
          <a:p>
            <a:r>
              <a:rPr lang="en-US" dirty="0"/>
              <a:t>Ensure to provide precise information for beneficiaries about covered services by State and other (municipal and etc.) </a:t>
            </a:r>
            <a:r>
              <a:rPr lang="en-US" dirty="0" smtClean="0"/>
              <a:t>programs</a:t>
            </a:r>
          </a:p>
          <a:p>
            <a:r>
              <a:rPr lang="en-US" dirty="0"/>
              <a:t>Elaborate/update the questionnaire for beneficiaries as for Citizen Portal as for other kind of </a:t>
            </a:r>
            <a:r>
              <a:rPr lang="en-US" dirty="0" smtClean="0"/>
              <a:t>surveys</a:t>
            </a:r>
          </a:p>
          <a:p>
            <a:r>
              <a:rPr lang="en-US" dirty="0" smtClean="0"/>
              <a:t>Elaborate/update the key </a:t>
            </a:r>
            <a:r>
              <a:rPr lang="en-US" dirty="0"/>
              <a:t>messages</a:t>
            </a:r>
            <a:endParaRPr lang="en-US" dirty="0" smtClean="0"/>
          </a:p>
          <a:p>
            <a:r>
              <a:rPr lang="en-US" dirty="0" smtClean="0"/>
              <a:t>Analyze </a:t>
            </a:r>
            <a:r>
              <a:rPr lang="en-US" dirty="0"/>
              <a:t>the feedback for improvement of </a:t>
            </a:r>
            <a:r>
              <a:rPr lang="en-US" dirty="0" smtClean="0"/>
              <a:t>site data/information/characteristics/appearance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208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9606</TotalTime>
  <Words>500</Words>
  <Application>Microsoft Office PowerPoint</Application>
  <PresentationFormat>Widescreen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Franklin Gothic Book</vt:lpstr>
      <vt:lpstr>Sylfaen</vt:lpstr>
      <vt:lpstr>Crop</vt:lpstr>
      <vt:lpstr>SSA SP Organization</vt:lpstr>
      <vt:lpstr>SSA SP Organization (version 2, Nov 2018)</vt:lpstr>
      <vt:lpstr>HBP</vt:lpstr>
      <vt:lpstr>Planning, Monitoring &amp; Evaluation</vt:lpstr>
      <vt:lpstr>Provider relations</vt:lpstr>
      <vt:lpstr>Claims management </vt:lpstr>
      <vt:lpstr>Beneficiary relations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Maia Maglakelidze-Khomeriki</cp:lastModifiedBy>
  <cp:revision>109</cp:revision>
  <cp:lastPrinted>2018-11-12T08:08:11Z</cp:lastPrinted>
  <dcterms:created xsi:type="dcterms:W3CDTF">2018-03-17T10:49:29Z</dcterms:created>
  <dcterms:modified xsi:type="dcterms:W3CDTF">2018-12-02T13:30:15Z</dcterms:modified>
</cp:coreProperties>
</file>