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21293866044522"/>
          <c:y val="4.4861391929187228E-2"/>
          <c:w val="0.81930348984154755"/>
          <c:h val="0.5794061948805149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HIV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9313</c:v>
                </c:pt>
                <c:pt idx="1">
                  <c:v>12520</c:v>
                </c:pt>
                <c:pt idx="2">
                  <c:v>12520</c:v>
                </c:pt>
                <c:pt idx="3">
                  <c:v>17900</c:v>
                </c:pt>
                <c:pt idx="4">
                  <c:v>18700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OST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Sheet1!$B$3:$F$3</c:f>
              <c:numCache>
                <c:formatCode>_-* #,##0.00_-;\-* #,##0.00_-;_-* "-"??_-;_-@_-</c:formatCode>
                <c:ptCount val="5"/>
                <c:pt idx="0">
                  <c:v>8457.2000000000007</c:v>
                </c:pt>
                <c:pt idx="1">
                  <c:v>12150</c:v>
                </c:pt>
                <c:pt idx="2">
                  <c:v>11392</c:v>
                </c:pt>
                <c:pt idx="3">
                  <c:v>15402</c:v>
                </c:pt>
                <c:pt idx="4">
                  <c:v>15402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Prevention of Vertical Transmission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Sheet1!$B$4:$F$4</c:f>
              <c:numCache>
                <c:formatCode>_-* #,##0.00_-;\-* #,##0.00_-;_-* "-"??_-;_-@_-</c:formatCode>
                <c:ptCount val="5"/>
                <c:pt idx="0">
                  <c:v>379</c:v>
                </c:pt>
                <c:pt idx="1">
                  <c:v>374</c:v>
                </c:pt>
                <c:pt idx="2">
                  <c:v>374</c:v>
                </c:pt>
                <c:pt idx="3">
                  <c:v>374</c:v>
                </c:pt>
                <c:pt idx="4">
                  <c:v>374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Safe Blood 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Sheet1!$B$5:$F$5</c:f>
              <c:numCache>
                <c:formatCode>_-* #,##0.00_-;\-* #,##0.00_-;_-* "-"??_-;_-@_-</c:formatCode>
                <c:ptCount val="5"/>
                <c:pt idx="0">
                  <c:v>1473.7</c:v>
                </c:pt>
                <c:pt idx="1">
                  <c:v>1800</c:v>
                </c:pt>
                <c:pt idx="2">
                  <c:v>1800</c:v>
                </c:pt>
                <c:pt idx="3">
                  <c:v>1900</c:v>
                </c:pt>
                <c:pt idx="4">
                  <c:v>1900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Screening for Army Requirts 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Sheet1!$B$6:$F$6</c:f>
              <c:numCache>
                <c:formatCode>_-* #,##0.00_-;\-* #,##0.00_-;_-* "-"??_-;_-@_-</c:formatCode>
                <c:ptCount val="5"/>
                <c:pt idx="0">
                  <c:v>6.4</c:v>
                </c:pt>
                <c:pt idx="1">
                  <c:v>6.4</c:v>
                </c:pt>
                <c:pt idx="2">
                  <c:v>6.4</c:v>
                </c:pt>
                <c:pt idx="3">
                  <c:v>6.4</c:v>
                </c:pt>
                <c:pt idx="4">
                  <c:v>6.4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Palliative care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Sheet1!$B$7:$F$7</c:f>
              <c:numCache>
                <c:formatCode>_-* #,##0.00_-;\-* #,##0.00_-;_-* "-"??_-;_-@_-</c:formatCode>
                <c:ptCount val="5"/>
                <c:pt idx="0">
                  <c:v>156.4</c:v>
                </c:pt>
                <c:pt idx="1">
                  <c:v>156.4</c:v>
                </c:pt>
                <c:pt idx="2">
                  <c:v>156.4</c:v>
                </c:pt>
                <c:pt idx="3">
                  <c:v>156.4</c:v>
                </c:pt>
                <c:pt idx="4">
                  <c:v>156.4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Hep C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Sheet1!$B$8:$F$8</c:f>
              <c:numCache>
                <c:formatCode>_-* #,##0.00_-;\-* #,##0.00_-;_-* "-"??_-;_-@_-</c:formatCode>
                <c:ptCount val="5"/>
                <c:pt idx="0">
                  <c:v>6407</c:v>
                </c:pt>
                <c:pt idx="1">
                  <c:v>11000</c:v>
                </c:pt>
                <c:pt idx="2">
                  <c:v>11000</c:v>
                </c:pt>
                <c:pt idx="3">
                  <c:v>16000</c:v>
                </c:pt>
                <c:pt idx="4">
                  <c:v>16810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718784"/>
        <c:axId val="35116160"/>
      </c:lineChart>
      <c:catAx>
        <c:axId val="31718784"/>
        <c:scaling>
          <c:orientation val="minMax"/>
        </c:scaling>
        <c:delete val="0"/>
        <c:axPos val="b"/>
        <c:majorTickMark val="out"/>
        <c:minorTickMark val="none"/>
        <c:tickLblPos val="nextTo"/>
        <c:crossAx val="35116160"/>
        <c:crosses val="autoZero"/>
        <c:auto val="1"/>
        <c:lblAlgn val="ctr"/>
        <c:lblOffset val="100"/>
        <c:noMultiLvlLbl val="0"/>
      </c:catAx>
      <c:valAx>
        <c:axId val="351161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1718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368280353844657E-2"/>
          <c:y val="0.75570016811891749"/>
          <c:w val="0.95411320112763687"/>
          <c:h val="0.2442998318810825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4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5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5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5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6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0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7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0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აივ/შიდსზე სახელმწიფო დანახარჯები სახელმწიფო პროგრამების მიხედვით, ათასი ლარი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929277"/>
              </p:ext>
            </p:extLst>
          </p:nvPr>
        </p:nvGraphicFramePr>
        <p:xfrm>
          <a:off x="5334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96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აივ/შიდსზე სახელმწიფო დანახარჯები სახელმწიფო პროგრამების მიხედვით, ათასი ლარი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2</cp:revision>
  <dcterms:created xsi:type="dcterms:W3CDTF">2019-03-25T17:01:38Z</dcterms:created>
  <dcterms:modified xsi:type="dcterms:W3CDTF">2019-03-25T17:18:43Z</dcterms:modified>
</cp:coreProperties>
</file>