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2" r:id="rId3"/>
    <p:sldId id="258" r:id="rId4"/>
    <p:sldId id="273" r:id="rId5"/>
    <p:sldId id="271" r:id="rId6"/>
    <p:sldId id="260" r:id="rId7"/>
    <p:sldId id="263" r:id="rId8"/>
    <p:sldId id="257" r:id="rId9"/>
    <p:sldId id="265" r:id="rId10"/>
    <p:sldId id="266" r:id="rId11"/>
    <p:sldId id="269" r:id="rId12"/>
    <p:sldId id="270"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1" autoAdjust="0"/>
    <p:restoredTop sz="89222" autoAdjust="0"/>
  </p:normalViewPr>
  <p:slideViewPr>
    <p:cSldViewPr snapToGrid="0">
      <p:cViewPr varScale="1">
        <p:scale>
          <a:sx n="88" d="100"/>
          <a:sy n="88" d="100"/>
        </p:scale>
        <p:origin x="192" y="4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a:t>მოქმედი</a:t>
          </a:r>
          <a:r>
            <a:rPr lang="en-US" sz="1400" dirty="0"/>
            <a:t>: 812 </a:t>
          </a:r>
          <a:r>
            <a:rPr lang="ka-GE" sz="1400" dirty="0"/>
            <a:t>საწოლი </a:t>
          </a:r>
          <a:endParaRPr lang="en-US" sz="1400" dirty="0"/>
        </a:p>
        <a:p>
          <a:r>
            <a:rPr lang="en-US" sz="1400" dirty="0"/>
            <a:t>151 </a:t>
          </a:r>
          <a:r>
            <a:rPr lang="ka-GE" sz="1400" dirty="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900" dirty="0"/>
            <a:t>სს ,,ინფექციური პათოლოგიის, შიდსისა და კლინიკური იმუნოლოგიის სამეცნიერო-პრაქტიკული ცენტრი“</a:t>
          </a:r>
          <a:r>
            <a:rPr lang="en-US" sz="900" dirty="0"/>
            <a:t>; </a:t>
          </a:r>
        </a:p>
        <a:p>
          <a:r>
            <a:rPr lang="ka-GE" sz="900" dirty="0"/>
            <a:t>თსსუ პირველი საუნივერსიტეტო კლინიკა</a:t>
          </a:r>
        </a:p>
        <a:p>
          <a:r>
            <a:rPr lang="ka-GE" sz="900" dirty="0"/>
            <a:t>აკად. ვ.ბოჭორიშვილის კლინიკა</a:t>
          </a:r>
          <a:endParaRPr lang="en-US" sz="900" dirty="0"/>
        </a:p>
        <a:p>
          <a:r>
            <a:rPr lang="ka-GE" sz="900" dirty="0"/>
            <a:t>შპს "აკადემიკოს ნიკოლოზ ყიფშიძის სახელობის ცენტრალური საუნივერსიტეტო კლინიკა“</a:t>
          </a:r>
          <a:r>
            <a:rPr lang="en-US" sz="900" dirty="0"/>
            <a:t> </a:t>
          </a:r>
          <a:endParaRPr lang="ka-GE" sz="900" dirty="0"/>
        </a:p>
        <a:p>
          <a:r>
            <a:rPr lang="ka-GE" sz="900" dirty="0"/>
            <a:t>თბილისის ბავშვთა ინფექციური საავადმყოფო</a:t>
          </a:r>
          <a:endParaRPr lang="en-US" sz="900" dirty="0"/>
        </a:p>
        <a:p>
          <a:r>
            <a:rPr lang="ka-GE" sz="900" dirty="0"/>
            <a:t>ტუბერკულოზისა და ფილტვის დაავადებათა ეროვნული ცენტრი </a:t>
          </a:r>
          <a:endParaRPr lang="en-US" sz="9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a:t>COVID&gt;300: 297 </a:t>
          </a:r>
          <a:r>
            <a:rPr lang="ka-GE" sz="1400" dirty="0"/>
            <a:t>საწოლი </a:t>
          </a:r>
          <a:endParaRPr lang="en-US" sz="1400" dirty="0"/>
        </a:p>
        <a:p>
          <a:r>
            <a:rPr lang="en-US" sz="1400" dirty="0"/>
            <a:t>52 </a:t>
          </a:r>
          <a:r>
            <a:rPr lang="ka-GE" sz="1400" dirty="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pPr>
            <a:lnSpc>
              <a:spcPct val="100000"/>
            </a:lnSpc>
          </a:pPr>
          <a:r>
            <a:rPr lang="ka-GE" sz="1000" dirty="0"/>
            <a:t>შპს "თბილისის ზღვის ჰოსპიტალი„; </a:t>
          </a:r>
        </a:p>
        <a:p>
          <a:pPr>
            <a:lnSpc>
              <a:spcPct val="100000"/>
            </a:lnSpc>
          </a:pPr>
          <a:r>
            <a:rPr lang="ka-GE" sz="1000" dirty="0"/>
            <a:t>სს "ევექსის ჰოსპიტლები"- ტრავმატოლოგიური ჰოსპიტალი;</a:t>
          </a:r>
        </a:p>
        <a:p>
          <a:pPr>
            <a:lnSpc>
              <a:spcPct val="100000"/>
            </a:lnSpc>
          </a:pPr>
          <a:r>
            <a:rPr lang="ka-GE" sz="1000" dirty="0"/>
            <a:t>ა(ა)იპ "ნიუ ვიჟენ საუნივერსიტეტო ჰოსპიტალი„</a:t>
          </a:r>
        </a:p>
        <a:p>
          <a:pPr>
            <a:lnSpc>
              <a:spcPct val="90000"/>
            </a:lnSpc>
          </a:pP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a:t>COVID&gt;800: 1137 </a:t>
          </a:r>
          <a:r>
            <a:rPr lang="ka-GE" sz="1400" dirty="0"/>
            <a:t>საწოლი </a:t>
          </a:r>
          <a:endParaRPr lang="en-US" sz="1400" dirty="0"/>
        </a:p>
        <a:p>
          <a:r>
            <a:rPr lang="en-US" sz="1400" dirty="0"/>
            <a:t>164 </a:t>
          </a:r>
          <a:r>
            <a:rPr lang="ka-GE" sz="1400" dirty="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a:t>სს "გერმანული ჰოსპიტალი„;</a:t>
          </a:r>
        </a:p>
        <a:p>
          <a:r>
            <a:rPr lang="ka-GE" sz="800" dirty="0"/>
            <a:t>სს "ჯერარსი„</a:t>
          </a:r>
          <a:endParaRPr lang="en-US" sz="800" dirty="0"/>
        </a:p>
        <a:p>
          <a:r>
            <a:rPr lang="ka-GE" sz="800" dirty="0"/>
            <a:t>შპს "წმინდა მიქაელ მთავარანგელოზის სახელობის მრავალპროფილიანი კლინიკური საავადმყოფო„; </a:t>
          </a:r>
          <a:endParaRPr lang="en-US" sz="800" dirty="0"/>
        </a:p>
        <a:p>
          <a:r>
            <a:rPr lang="ka-GE" sz="800" dirty="0"/>
            <a:t>შპს "საქართველოს საპატრიარქოს წმინდა იოაკიმე და ანას სახელობის სამედიცინო ცენტრი„; </a:t>
          </a:r>
          <a:endParaRPr lang="en-US" sz="800" dirty="0"/>
        </a:p>
        <a:p>
          <a:r>
            <a:rPr lang="ka-GE" sz="800" dirty="0"/>
            <a:t>სს "ევექსის ჰოსპიტლები" - კარაპს მედლაინი; </a:t>
          </a:r>
          <a:endParaRPr lang="en-US" sz="800" dirty="0"/>
        </a:p>
        <a:p>
          <a:r>
            <a:rPr lang="ka-GE" sz="800" dirty="0"/>
            <a:t>შ.პ.ს "ვივამედი,“; </a:t>
          </a:r>
          <a:endParaRPr lang="en-US" sz="800" dirty="0"/>
        </a:p>
        <a:p>
          <a:r>
            <a:rPr lang="ka-GE" sz="800" dirty="0"/>
            <a:t>სს "ევექსის ჰოსპიტლები" - ი. ბოკერიას სახელობის  რეფერალური ჰოსპიტალი; </a:t>
          </a:r>
        </a:p>
        <a:p>
          <a:r>
            <a:rPr lang="ka-GE" sz="800" dirty="0"/>
            <a:t>შპს "პირველი სამედიცინო ცენტრი"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custScaleX="129818">
        <dgm:presLayoutVars>
          <dgm:chMax val="0"/>
          <dgm:chPref val="0"/>
          <dgm:bulletEnabled val="1"/>
        </dgm:presLayoutVars>
      </dgm:prSet>
      <dgm:spPr/>
    </dgm:pt>
    <dgm:pt modelId="{BE87D9B4-B406-409E-9E22-3AE6B42416EB}" type="pres">
      <dgm:prSet presAssocID="{9B38DE1A-A2BE-4538-8B2B-9142BC542BC8}" presName="Parent" presStyleLbl="revTx" presStyleIdx="1" presStyleCnt="6" custScaleX="125478">
        <dgm:presLayoutVars>
          <dgm:chMax val="1"/>
          <dgm:chPref val="1"/>
          <dgm:bulletEnabled val="1"/>
        </dgm:presLayoutVars>
      </dgm:prSet>
      <dgm:spPr/>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custScaleX="148465">
        <dgm:presLayoutVars>
          <dgm:chMax val="0"/>
          <dgm:chPref val="0"/>
          <dgm:bulletEnabled val="1"/>
        </dgm:presLayoutVars>
      </dgm:prSet>
      <dgm:spPr/>
    </dgm:pt>
    <dgm:pt modelId="{F8F19506-80BA-4C67-80D7-5B739F41F51D}" type="pres">
      <dgm:prSet presAssocID="{C8F52B4B-4F74-4F22-8DF2-638F4409266B}" presName="Parent" presStyleLbl="revTx" presStyleIdx="3" presStyleCnt="6" custScaleX="125004" custLinFactNeighborX="7172" custLinFactNeighborY="-5345">
        <dgm:presLayoutVars>
          <dgm:chMax val="1"/>
          <dgm:chPref val="1"/>
          <dgm:bulletEnabled val="1"/>
        </dgm:presLayoutVars>
      </dgm:prSet>
      <dgm:spPr/>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custScaleX="166165">
        <dgm:presLayoutVars>
          <dgm:chMax val="0"/>
          <dgm:chPref val="0"/>
          <dgm:bulletEnabled val="1"/>
        </dgm:presLayoutVars>
      </dgm:prSet>
      <dgm:spPr/>
    </dgm:pt>
    <dgm:pt modelId="{66E4D933-81F6-48A4-A7C5-F34382410A92}" type="pres">
      <dgm:prSet presAssocID="{888D1C07-7E91-4D7F-8DF4-308C19CAC8F3}" presName="Parent" presStyleLbl="revTx" presStyleIdx="5" presStyleCnt="6" custScaleX="131383">
        <dgm:presLayoutVars>
          <dgm:chMax val="1"/>
          <dgm:chPref val="1"/>
          <dgm:bulletEnabled val="1"/>
        </dgm:presLayoutVars>
      </dgm:prSet>
      <dgm:spPr/>
    </dgm:pt>
  </dgm:ptLst>
  <dgm:cxnLst>
    <dgm:cxn modelId="{54F3CB0F-8C5E-44B9-B5E4-CFD4D636D2A2}" srcId="{C8F52B4B-4F74-4F22-8DF2-638F4409266B}" destId="{5E818C24-9F2E-4FB8-ACE5-218B89B420E1}" srcOrd="0" destOrd="0" parTransId="{C6EE2B7B-96F4-4584-81E3-9F2717B2255E}" sibTransId="{5ABDC160-5FD4-4775-BCD4-6C5BB7D5AF49}"/>
    <dgm:cxn modelId="{31BFBF2D-6D34-46A8-9C6E-2404107465D0}" srcId="{AEA26EC7-1FE5-4D40-AC1F-17F0A0E7AEDF}" destId="{9B38DE1A-A2BE-4538-8B2B-9142BC542BC8}" srcOrd="0" destOrd="0" parTransId="{37341763-BF12-494F-8099-B1A01F692CBD}" sibTransId="{BBC3F956-F03A-464D-A9A1-A2F055A85D50}"/>
    <dgm:cxn modelId="{67AB2659-7E3A-4BBD-9363-F03951459B40}" type="presOf" srcId="{5E818C24-9F2E-4FB8-ACE5-218B89B420E1}" destId="{A634750A-1EF0-41EB-8B47-085A11E01879}" srcOrd="0" destOrd="0" presId="urn:microsoft.com/office/officeart/2008/layout/IncreasingCircleProcess"/>
    <dgm:cxn modelId="{7288898E-973E-4662-A5EF-61D88F62ECC7}" type="presOf" srcId="{AEA26EC7-1FE5-4D40-AC1F-17F0A0E7AEDF}" destId="{68847682-9FD2-420F-9A20-379864EE6B30}"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F7E4A29A-AD03-45E6-803A-26022F9A7B86}" type="presOf" srcId="{C8F52B4B-4F74-4F22-8DF2-638F4409266B}" destId="{F8F19506-80BA-4C67-80D7-5B739F41F51D}"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7619CA7-AEB1-4EA5-A9F6-DBD341DC6FE4}" type="presOf" srcId="{AC5E939D-2A2C-44D4-BCE6-B5E3DF8E8BE5}" destId="{D8D7B690-5B0B-4968-A58D-75497BE3170A}"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C747B0D0-8257-4C8E-A9D8-92F0F597D919}" type="presOf" srcId="{9B38DE1A-A2BE-4538-8B2B-9142BC542BC8}" destId="{BE87D9B4-B406-409E-9E22-3AE6B42416EB}" srcOrd="0" destOrd="0" presId="urn:microsoft.com/office/officeart/2008/layout/IncreasingCircleProcess"/>
    <dgm:cxn modelId="{88DFF6D8-F460-418D-B84F-201170F4659C}" srcId="{888D1C07-7E91-4D7F-8DF4-308C19CAC8F3}" destId="{AC5E939D-2A2C-44D4-BCE6-B5E3DF8E8BE5}" srcOrd="0" destOrd="0" parTransId="{5C94FD30-4917-4917-982D-8EE6AA500004}" sibTransId="{B9000692-4097-4218-A207-1AEB39CA9DE9}"/>
    <dgm:cxn modelId="{DDE5E4F0-F3A7-42AC-94DF-D0FBC3D6398D}" type="presOf" srcId="{27C6F4DA-9F4F-48C7-9F92-57A0B52ABE1C}" destId="{9D3B33A0-5DF8-4F37-8D13-FC2E4EA5F13B}" srcOrd="0" destOrd="0" presId="urn:microsoft.com/office/officeart/2008/layout/IncreasingCircleProcess"/>
    <dgm:cxn modelId="{E95294F5-003C-49B8-BBF6-5FA2841098A2}" type="presOf" srcId="{888D1C07-7E91-4D7F-8DF4-308C19CAC8F3}" destId="{66E4D933-81F6-48A4-A7C5-F34382410A92}" srcOrd="0" destOrd="0" presId="urn:microsoft.com/office/officeart/2008/layout/IncreasingCircleProcess"/>
    <dgm:cxn modelId="{67997E47-D9DB-4E50-90DF-9AA3E44D6EEE}" type="presParOf" srcId="{68847682-9FD2-420F-9A20-379864EE6B30}" destId="{35BD1760-1E56-4DF4-81DE-63E472D00E56}" srcOrd="0" destOrd="0" presId="urn:microsoft.com/office/officeart/2008/layout/IncreasingCircleProcess"/>
    <dgm:cxn modelId="{2EB0D462-E8B9-4D02-9C89-70BC925BA2DF}" type="presParOf" srcId="{35BD1760-1E56-4DF4-81DE-63E472D00E56}" destId="{D415B3A8-C522-435A-AB3C-70B18B5CC724}" srcOrd="0" destOrd="0" presId="urn:microsoft.com/office/officeart/2008/layout/IncreasingCircleProcess"/>
    <dgm:cxn modelId="{FE9A71D4-F95B-4357-B16E-D0BDEF19C9E3}" type="presParOf" srcId="{35BD1760-1E56-4DF4-81DE-63E472D00E56}" destId="{FC2E9FAF-3F2A-4BD9-9CA8-1FF8BB8DD074}" srcOrd="1" destOrd="0" presId="urn:microsoft.com/office/officeart/2008/layout/IncreasingCircleProcess"/>
    <dgm:cxn modelId="{68CF05F6-4E40-470E-AF6B-CBE993CDDB86}" type="presParOf" srcId="{35BD1760-1E56-4DF4-81DE-63E472D00E56}" destId="{9D3B33A0-5DF8-4F37-8D13-FC2E4EA5F13B}" srcOrd="2" destOrd="0" presId="urn:microsoft.com/office/officeart/2008/layout/IncreasingCircleProcess"/>
    <dgm:cxn modelId="{87DF91EB-FAF4-42D7-AED7-843531779D33}" type="presParOf" srcId="{35BD1760-1E56-4DF4-81DE-63E472D00E56}" destId="{BE87D9B4-B406-409E-9E22-3AE6B42416EB}" srcOrd="3" destOrd="0" presId="urn:microsoft.com/office/officeart/2008/layout/IncreasingCircleProcess"/>
    <dgm:cxn modelId="{082F5ED9-4479-472C-B5F0-3F2F66E378C8}" type="presParOf" srcId="{68847682-9FD2-420F-9A20-379864EE6B30}" destId="{77B88425-BFB8-42C4-B0F2-94AA9AD08836}" srcOrd="1" destOrd="0" presId="urn:microsoft.com/office/officeart/2008/layout/IncreasingCircleProcess"/>
    <dgm:cxn modelId="{970BC9B3-2A43-443C-8F53-EC20AEEC3F8B}" type="presParOf" srcId="{68847682-9FD2-420F-9A20-379864EE6B30}" destId="{499FA566-3481-4396-83D6-EF1B6BEFE213}" srcOrd="2" destOrd="0" presId="urn:microsoft.com/office/officeart/2008/layout/IncreasingCircleProcess"/>
    <dgm:cxn modelId="{84A0976A-7891-4F6F-B3A8-2388C9C26D02}" type="presParOf" srcId="{499FA566-3481-4396-83D6-EF1B6BEFE213}" destId="{92B44441-639B-48C6-8CDB-56FC855DC271}" srcOrd="0" destOrd="0" presId="urn:microsoft.com/office/officeart/2008/layout/IncreasingCircleProcess"/>
    <dgm:cxn modelId="{51993CB4-097A-480E-91D3-ADD267DD8E00}" type="presParOf" srcId="{499FA566-3481-4396-83D6-EF1B6BEFE213}" destId="{3989565A-C6A6-4A7B-BD6E-633BC26077BD}" srcOrd="1" destOrd="0" presId="urn:microsoft.com/office/officeart/2008/layout/IncreasingCircleProcess"/>
    <dgm:cxn modelId="{2FC58A2A-6CEA-4CE5-934B-88280F48F549}" type="presParOf" srcId="{499FA566-3481-4396-83D6-EF1B6BEFE213}" destId="{A634750A-1EF0-41EB-8B47-085A11E01879}" srcOrd="2" destOrd="0" presId="urn:microsoft.com/office/officeart/2008/layout/IncreasingCircleProcess"/>
    <dgm:cxn modelId="{5AC6B6B2-D494-444B-8D30-5C61DEB2D50B}" type="presParOf" srcId="{499FA566-3481-4396-83D6-EF1B6BEFE213}" destId="{F8F19506-80BA-4C67-80D7-5B739F41F51D}" srcOrd="3" destOrd="0" presId="urn:microsoft.com/office/officeart/2008/layout/IncreasingCircleProcess"/>
    <dgm:cxn modelId="{0185C476-0D58-4C9C-8D4F-F021196975DA}" type="presParOf" srcId="{68847682-9FD2-420F-9A20-379864EE6B30}" destId="{9DF8323A-4086-4F56-BF10-427DD5FACD33}" srcOrd="3" destOrd="0" presId="urn:microsoft.com/office/officeart/2008/layout/IncreasingCircleProcess"/>
    <dgm:cxn modelId="{BAD84881-26C3-495E-A7F3-7E41215CDC3E}" type="presParOf" srcId="{68847682-9FD2-420F-9A20-379864EE6B30}" destId="{B6EA3734-F8D7-4A8F-B1FA-7154A081586D}" srcOrd="4" destOrd="0" presId="urn:microsoft.com/office/officeart/2008/layout/IncreasingCircleProcess"/>
    <dgm:cxn modelId="{C12C5F69-4D7B-4065-B8F7-D76DD0C47F75}" type="presParOf" srcId="{B6EA3734-F8D7-4A8F-B1FA-7154A081586D}" destId="{51FA16CF-BC3A-48F6-87AE-FDFCFDCB6F02}" srcOrd="0" destOrd="0" presId="urn:microsoft.com/office/officeart/2008/layout/IncreasingCircleProcess"/>
    <dgm:cxn modelId="{3CF926C9-B8F4-4E59-BCE0-39F0754441AB}" type="presParOf" srcId="{B6EA3734-F8D7-4A8F-B1FA-7154A081586D}" destId="{8B077601-94A6-44F6-B0A9-126C67379069}" srcOrd="1" destOrd="0" presId="urn:microsoft.com/office/officeart/2008/layout/IncreasingCircleProcess"/>
    <dgm:cxn modelId="{EBC9B654-AC0A-47B7-B139-5470EDFC66F0}" type="presParOf" srcId="{B6EA3734-F8D7-4A8F-B1FA-7154A081586D}" destId="{D8D7B690-5B0B-4968-A58D-75497BE3170A}" srcOrd="2" destOrd="0" presId="urn:microsoft.com/office/officeart/2008/layout/IncreasingCircleProcess"/>
    <dgm:cxn modelId="{3AD4F5CF-68C8-4C19-A0A9-9D8C7C0B2464}"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a:t>მოქმედი</a:t>
          </a:r>
          <a:r>
            <a:rPr lang="en-US" sz="1400" dirty="0"/>
            <a:t>: 234 </a:t>
          </a:r>
          <a:r>
            <a:rPr lang="ka-GE" sz="1400" dirty="0"/>
            <a:t>საწოლი </a:t>
          </a:r>
          <a:r>
            <a:rPr lang="en-US" sz="1400" dirty="0"/>
            <a:t>32 </a:t>
          </a:r>
          <a:r>
            <a:rPr lang="ka-GE" sz="1400" dirty="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a:t>სს "საჩხერის რაიონული საავადმყოფო-პოლიკლინიკური გაერთიანება„</a:t>
          </a:r>
          <a:endParaRPr lang="en-US" sz="1000" dirty="0"/>
        </a:p>
        <a:p>
          <a:r>
            <a:rPr lang="ka-GE" sz="1000" dirty="0"/>
            <a:t>შპს "კლინიკა-ლჯ</a:t>
          </a:r>
          <a:r>
            <a:rPr lang="en-US" sz="1000" dirty="0"/>
            <a:t>”</a:t>
          </a:r>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a:t>COVID&gt;300</a:t>
          </a:r>
          <a:endParaRPr lang="ka-GE" sz="1400" dirty="0"/>
        </a:p>
        <a:p>
          <a:r>
            <a:rPr lang="en-US" sz="1400" dirty="0"/>
            <a:t>78 </a:t>
          </a:r>
          <a:r>
            <a:rPr lang="ka-GE" sz="1400" dirty="0"/>
            <a:t>საწოლი </a:t>
          </a:r>
          <a:endParaRPr lang="en-US" sz="1400" dirty="0"/>
        </a:p>
        <a:p>
          <a:r>
            <a:rPr lang="en-US" sz="1400" dirty="0"/>
            <a:t>6 </a:t>
          </a:r>
          <a:r>
            <a:rPr lang="ka-GE" sz="1400" dirty="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a:t>სს "ევექსის ჰოსპიტლები" - ქუთაისის რეფერალური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a:t>COVID&gt;800</a:t>
          </a:r>
          <a:endParaRPr lang="ka-GE" sz="1400" dirty="0"/>
        </a:p>
        <a:p>
          <a:r>
            <a:rPr lang="en-US" sz="1400" dirty="0"/>
            <a:t>329 </a:t>
          </a:r>
          <a:r>
            <a:rPr lang="ka-GE" sz="1400" dirty="0"/>
            <a:t>საწოლი </a:t>
          </a:r>
          <a:endParaRPr lang="en-US" sz="1400" dirty="0"/>
        </a:p>
        <a:p>
          <a:r>
            <a:rPr lang="en-US" sz="1400" dirty="0"/>
            <a:t>49 </a:t>
          </a:r>
          <a:r>
            <a:rPr lang="ka-GE" sz="1400" dirty="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a:t>შპს "ჰოსპიტალ სერვისი„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a:t>4. შპს "ქუთაისის საეკლესიო საავადმყოფო-წმინდა დავით აღმაშენებლის სახელობის ქსენონი„</a:t>
          </a:r>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pt>
  </dgm:ptLst>
  <dgm:cxnLst>
    <dgm:cxn modelId="{54F3CB0F-8C5E-44B9-B5E4-CFD4D636D2A2}" srcId="{C8F52B4B-4F74-4F22-8DF2-638F4409266B}" destId="{5E818C24-9F2E-4FB8-ACE5-218B89B420E1}" srcOrd="0" destOrd="0" parTransId="{C6EE2B7B-96F4-4584-81E3-9F2717B2255E}" sibTransId="{5ABDC160-5FD4-4775-BCD4-6C5BB7D5AF49}"/>
    <dgm:cxn modelId="{0D298D2C-4256-4BC7-9466-94DC061961AB}" type="presOf" srcId="{27C6F4DA-9F4F-48C7-9F92-57A0B52ABE1C}" destId="{9D3B33A0-5DF8-4F37-8D13-FC2E4EA5F13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2A00354D-FAA2-444B-B497-5148E1CF27FE}" type="presOf" srcId="{EEA5677A-0EFC-4961-87A2-B75ECE66D4B4}" destId="{D8D7B690-5B0B-4968-A58D-75497BE3170A}" srcOrd="0" destOrd="1" presId="urn:microsoft.com/office/officeart/2008/layout/IncreasingCircleProcess"/>
    <dgm:cxn modelId="{80C01B58-1D26-4ACF-90CF-4E9AFD053D45}" type="presOf" srcId="{C8F52B4B-4F74-4F22-8DF2-638F4409266B}" destId="{F8F19506-80BA-4C67-80D7-5B739F41F51D}" srcOrd="0" destOrd="0" presId="urn:microsoft.com/office/officeart/2008/layout/IncreasingCircleProcess"/>
    <dgm:cxn modelId="{9E2ECE73-DEB3-499B-B5EE-BCDFA3D9ECA8}" type="presOf" srcId="{AEA26EC7-1FE5-4D40-AC1F-17F0A0E7AEDF}" destId="{68847682-9FD2-420F-9A20-379864EE6B30}" srcOrd="0" destOrd="0"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8C05DD90-72B4-425B-B70C-A1881A274785}" srcId="{AEA26EC7-1FE5-4D40-AC1F-17F0A0E7AEDF}" destId="{888D1C07-7E91-4D7F-8DF4-308C19CAC8F3}" srcOrd="2" destOrd="0" parTransId="{C2804A5A-9A5B-4F2B-A4F2-DDC5A5010924}" sibTransId="{8AD95735-D131-4BAD-BCE1-752C8646DC0D}"/>
    <dgm:cxn modelId="{8F457397-0C3C-4533-BE18-AF7D67CA0ACE}" type="presOf" srcId="{5E818C24-9F2E-4FB8-ACE5-218B89B420E1}" destId="{A634750A-1EF0-41EB-8B47-085A11E01879}"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373494AD-A8B3-4FED-A0A6-739BB36E67BA}" type="presOf" srcId="{9B38DE1A-A2BE-4538-8B2B-9142BC542BC8}" destId="{BE87D9B4-B406-409E-9E22-3AE6B42416E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8030ECCF-0C4A-4A50-9ACD-541949C0E7F2}" type="presOf" srcId="{888D1C07-7E91-4D7F-8DF4-308C19CAC8F3}" destId="{66E4D933-81F6-48A4-A7C5-F34382410A92}" srcOrd="0" destOrd="0" presId="urn:microsoft.com/office/officeart/2008/layout/IncreasingCircleProcess"/>
    <dgm:cxn modelId="{88DFF6D8-F460-418D-B84F-201170F4659C}" srcId="{888D1C07-7E91-4D7F-8DF4-308C19CAC8F3}" destId="{AC5E939D-2A2C-44D4-BCE6-B5E3DF8E8BE5}" srcOrd="0" destOrd="0" parTransId="{5C94FD30-4917-4917-982D-8EE6AA500004}" sibTransId="{B9000692-4097-4218-A207-1AEB39CA9DE9}"/>
    <dgm:cxn modelId="{7ABAFAFC-D996-4376-AD09-0DFA286B63FA}" type="presOf" srcId="{AC5E939D-2A2C-44D4-BCE6-B5E3DF8E8BE5}" destId="{D8D7B690-5B0B-4968-A58D-75497BE3170A}" srcOrd="0" destOrd="0" presId="urn:microsoft.com/office/officeart/2008/layout/IncreasingCircleProcess"/>
    <dgm:cxn modelId="{F1061AE5-89BF-4829-96D3-86425F6E10A9}" type="presParOf" srcId="{68847682-9FD2-420F-9A20-379864EE6B30}" destId="{35BD1760-1E56-4DF4-81DE-63E472D00E56}" srcOrd="0" destOrd="0" presId="urn:microsoft.com/office/officeart/2008/layout/IncreasingCircleProcess"/>
    <dgm:cxn modelId="{8826DBD7-039A-49F6-9D95-F2B6A0156530}" type="presParOf" srcId="{35BD1760-1E56-4DF4-81DE-63E472D00E56}" destId="{D415B3A8-C522-435A-AB3C-70B18B5CC724}" srcOrd="0" destOrd="0" presId="urn:microsoft.com/office/officeart/2008/layout/IncreasingCircleProcess"/>
    <dgm:cxn modelId="{D4B792D4-8859-450D-B965-2127E1BAFFAD}" type="presParOf" srcId="{35BD1760-1E56-4DF4-81DE-63E472D00E56}" destId="{FC2E9FAF-3F2A-4BD9-9CA8-1FF8BB8DD074}" srcOrd="1" destOrd="0" presId="urn:microsoft.com/office/officeart/2008/layout/IncreasingCircleProcess"/>
    <dgm:cxn modelId="{60EDD8D5-AC58-48F6-A2BA-A6DB9B4E5EDC}" type="presParOf" srcId="{35BD1760-1E56-4DF4-81DE-63E472D00E56}" destId="{9D3B33A0-5DF8-4F37-8D13-FC2E4EA5F13B}" srcOrd="2" destOrd="0" presId="urn:microsoft.com/office/officeart/2008/layout/IncreasingCircleProcess"/>
    <dgm:cxn modelId="{40E0000A-01F6-487E-A119-F81920C12ABD}" type="presParOf" srcId="{35BD1760-1E56-4DF4-81DE-63E472D00E56}" destId="{BE87D9B4-B406-409E-9E22-3AE6B42416EB}" srcOrd="3" destOrd="0" presId="urn:microsoft.com/office/officeart/2008/layout/IncreasingCircleProcess"/>
    <dgm:cxn modelId="{CC1E9388-DCBF-4B20-8801-C0FF7D7D2BD4}" type="presParOf" srcId="{68847682-9FD2-420F-9A20-379864EE6B30}" destId="{77B88425-BFB8-42C4-B0F2-94AA9AD08836}" srcOrd="1" destOrd="0" presId="urn:microsoft.com/office/officeart/2008/layout/IncreasingCircleProcess"/>
    <dgm:cxn modelId="{9C384247-6C4F-468A-8D95-890D07D29B43}" type="presParOf" srcId="{68847682-9FD2-420F-9A20-379864EE6B30}" destId="{499FA566-3481-4396-83D6-EF1B6BEFE213}" srcOrd="2" destOrd="0" presId="urn:microsoft.com/office/officeart/2008/layout/IncreasingCircleProcess"/>
    <dgm:cxn modelId="{6D932BC3-072C-4B7F-B960-17AF970BF035}" type="presParOf" srcId="{499FA566-3481-4396-83D6-EF1B6BEFE213}" destId="{92B44441-639B-48C6-8CDB-56FC855DC271}" srcOrd="0" destOrd="0" presId="urn:microsoft.com/office/officeart/2008/layout/IncreasingCircleProcess"/>
    <dgm:cxn modelId="{77E11530-0A50-4C7F-A807-E59707E6EBE6}" type="presParOf" srcId="{499FA566-3481-4396-83D6-EF1B6BEFE213}" destId="{3989565A-C6A6-4A7B-BD6E-633BC26077BD}" srcOrd="1" destOrd="0" presId="urn:microsoft.com/office/officeart/2008/layout/IncreasingCircleProcess"/>
    <dgm:cxn modelId="{843C3993-D3EB-4241-BB48-F5B166DDE183}" type="presParOf" srcId="{499FA566-3481-4396-83D6-EF1B6BEFE213}" destId="{A634750A-1EF0-41EB-8B47-085A11E01879}" srcOrd="2" destOrd="0" presId="urn:microsoft.com/office/officeart/2008/layout/IncreasingCircleProcess"/>
    <dgm:cxn modelId="{47912B11-2CE4-4497-BBD6-EB43FC50B81F}" type="presParOf" srcId="{499FA566-3481-4396-83D6-EF1B6BEFE213}" destId="{F8F19506-80BA-4C67-80D7-5B739F41F51D}" srcOrd="3" destOrd="0" presId="urn:microsoft.com/office/officeart/2008/layout/IncreasingCircleProcess"/>
    <dgm:cxn modelId="{BCB80CD4-6178-4AF0-AEC4-9D4B0F245E58}" type="presParOf" srcId="{68847682-9FD2-420F-9A20-379864EE6B30}" destId="{9DF8323A-4086-4F56-BF10-427DD5FACD33}" srcOrd="3" destOrd="0" presId="urn:microsoft.com/office/officeart/2008/layout/IncreasingCircleProcess"/>
    <dgm:cxn modelId="{51946D95-4256-463D-B5E6-3C29FA28A311}" type="presParOf" srcId="{68847682-9FD2-420F-9A20-379864EE6B30}" destId="{B6EA3734-F8D7-4A8F-B1FA-7154A081586D}" srcOrd="4" destOrd="0" presId="urn:microsoft.com/office/officeart/2008/layout/IncreasingCircleProcess"/>
    <dgm:cxn modelId="{C1B234C2-E3F9-4F94-BF6E-B0BEFE3FF56F}" type="presParOf" srcId="{B6EA3734-F8D7-4A8F-B1FA-7154A081586D}" destId="{51FA16CF-BC3A-48F6-87AE-FDFCFDCB6F02}" srcOrd="0" destOrd="0" presId="urn:microsoft.com/office/officeart/2008/layout/IncreasingCircleProcess"/>
    <dgm:cxn modelId="{5F7D79A4-D67B-41F7-B11A-81196D28C83A}" type="presParOf" srcId="{B6EA3734-F8D7-4A8F-B1FA-7154A081586D}" destId="{8B077601-94A6-44F6-B0A9-126C67379069}" srcOrd="1" destOrd="0" presId="urn:microsoft.com/office/officeart/2008/layout/IncreasingCircleProcess"/>
    <dgm:cxn modelId="{EAD777C7-714D-4468-9935-5787F09E8FEC}" type="presParOf" srcId="{B6EA3734-F8D7-4A8F-B1FA-7154A081586D}" destId="{D8D7B690-5B0B-4968-A58D-75497BE3170A}" srcOrd="2" destOrd="0" presId="urn:microsoft.com/office/officeart/2008/layout/IncreasingCircleProcess"/>
    <dgm:cxn modelId="{8AA79D3D-D10B-4920-AD7E-07D321C9E998}"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a:t>მოქმედი</a:t>
          </a:r>
          <a:r>
            <a:rPr lang="en-US" sz="1400" dirty="0"/>
            <a:t>:  145 </a:t>
          </a:r>
          <a:r>
            <a:rPr lang="ka-GE" sz="1400" dirty="0"/>
            <a:t>საწოლი </a:t>
          </a:r>
          <a:endParaRPr lang="en-US" sz="1400" dirty="0"/>
        </a:p>
        <a:p>
          <a:r>
            <a:rPr lang="en-US" sz="1400" dirty="0"/>
            <a:t>14 </a:t>
          </a:r>
          <a:r>
            <a:rPr lang="ka-GE" sz="1400" dirty="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a:t>შპს "სალიხ აბაშიძის ინფექციური პათოლოგიის, შიდსის და ტუბერკულოზის რეგიონული ცენტრი„</a:t>
          </a:r>
          <a:endParaRPr lang="en-US" sz="1400" dirty="0"/>
        </a:p>
        <a:p>
          <a:r>
            <a:rPr lang="ka-GE" sz="1400" dirty="0"/>
            <a:t>შპს "მედალფა„ - ბათუმის კლინიკა</a:t>
          </a:r>
          <a:endParaRPr lang="en-US" sz="1400" dirty="0"/>
        </a:p>
        <a:p>
          <a:r>
            <a:rPr lang="en-US" sz="1400" dirty="0"/>
            <a:t> </a:t>
          </a:r>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5E818C24-9F2E-4FB8-ACE5-218B89B420E1}">
      <dgm:prSet phldrT="[Text]" custT="1"/>
      <dgm:spPr/>
      <dgm:t>
        <a:bodyPr/>
        <a:lstStyle/>
        <a:p>
          <a:endParaRPr lang="en-US" sz="14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A504FAC3-103D-41CC-8B02-BC17901C72AD}">
      <dgm:prSet custT="1"/>
      <dgm:spPr/>
      <dgm:t>
        <a:bodyPr/>
        <a:lstStyle/>
        <a:p>
          <a:r>
            <a:rPr lang="ka-GE" sz="1400" dirty="0"/>
            <a:t>სს "ევექსის ჰოსპიტლები"  - ქობულეთის ჰოსპიტალი</a:t>
          </a:r>
        </a:p>
      </dgm:t>
    </dgm:pt>
    <dgm:pt modelId="{DCA70FA1-5C72-43CF-9561-F60F9AEDD1CC}" type="parTrans" cxnId="{F23BBD93-C9B0-4445-A7E7-3893C7EA0312}">
      <dgm:prSet/>
      <dgm:spPr/>
      <dgm:t>
        <a:bodyPr/>
        <a:lstStyle/>
        <a:p>
          <a:endParaRPr lang="en-US"/>
        </a:p>
      </dgm:t>
    </dgm:pt>
    <dgm:pt modelId="{EE0E7F0E-D5BE-4711-A8EB-92C75B4085A9}" type="sibTrans" cxnId="{F23BBD93-C9B0-4445-A7E7-3893C7EA0312}">
      <dgm:prSet/>
      <dgm:spPr/>
      <dgm:t>
        <a:bodyPr/>
        <a:lstStyle/>
        <a:p>
          <a:endParaRPr lang="en-US"/>
        </a:p>
      </dgm:t>
    </dgm:pt>
    <dgm:pt modelId="{C8F52B4B-4F74-4F22-8DF2-638F4409266B}">
      <dgm:prSet phldrT="[Text]" custT="1"/>
      <dgm:spPr/>
      <dgm:t>
        <a:bodyPr/>
        <a:lstStyle/>
        <a:p>
          <a:r>
            <a:rPr lang="en-US" sz="1400" dirty="0"/>
            <a:t>COVID&gt;300</a:t>
          </a:r>
          <a:endParaRPr lang="ka-GE" sz="1400" dirty="0"/>
        </a:p>
        <a:p>
          <a:r>
            <a:rPr lang="en-US" sz="1400" dirty="0"/>
            <a:t>74</a:t>
          </a:r>
          <a:r>
            <a:rPr lang="ka-GE" sz="1400" dirty="0"/>
            <a:t> საწოლი </a:t>
          </a:r>
          <a:r>
            <a:rPr lang="en-US" sz="1400" dirty="0"/>
            <a:t>5 </a:t>
          </a:r>
          <a:r>
            <a:rPr lang="ka-GE" sz="1400" dirty="0"/>
            <a:t>აპარატი</a:t>
          </a:r>
          <a:endParaRPr lang="en-US" sz="1400" dirty="0"/>
        </a:p>
      </dgm:t>
    </dgm:pt>
    <dgm:pt modelId="{3C3AA63D-1173-4041-BE7E-91C9EB31E211}" type="sibTrans" cxnId="{3B0C499C-673C-4748-AEDF-C94554342812}">
      <dgm:prSet/>
      <dgm:spPr/>
      <dgm:t>
        <a:bodyPr/>
        <a:lstStyle/>
        <a:p>
          <a:endParaRPr lang="en-US" sz="1000"/>
        </a:p>
      </dgm:t>
    </dgm:pt>
    <dgm:pt modelId="{8A72E79F-8AF7-4E9E-8465-61F17A7F165B}" type="parTrans" cxnId="{3B0C499C-673C-4748-AEDF-C94554342812}">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2"/>
      <dgm:spPr/>
    </dgm:pt>
    <dgm:pt modelId="{FC2E9FAF-3F2A-4BD9-9CA8-1FF8BB8DD074}" type="pres">
      <dgm:prSet presAssocID="{9B38DE1A-A2BE-4538-8B2B-9142BC542BC8}" presName="Accent" presStyleLbl="alignNode1" presStyleIdx="0" presStyleCnt="2"/>
      <dgm:spPr/>
    </dgm:pt>
    <dgm:pt modelId="{9D3B33A0-5DF8-4F37-8D13-FC2E4EA5F13B}" type="pres">
      <dgm:prSet presAssocID="{9B38DE1A-A2BE-4538-8B2B-9142BC542BC8}" presName="Child" presStyleLbl="revTx" presStyleIdx="0" presStyleCnt="4" custScaleX="128997">
        <dgm:presLayoutVars>
          <dgm:chMax val="0"/>
          <dgm:chPref val="0"/>
          <dgm:bulletEnabled val="1"/>
        </dgm:presLayoutVars>
      </dgm:prSet>
      <dgm:spPr/>
    </dgm:pt>
    <dgm:pt modelId="{BE87D9B4-B406-409E-9E22-3AE6B42416EB}" type="pres">
      <dgm:prSet presAssocID="{9B38DE1A-A2BE-4538-8B2B-9142BC542BC8}" presName="Parent" presStyleLbl="revTx" presStyleIdx="1" presStyleCnt="4" custScaleY="69817">
        <dgm:presLayoutVars>
          <dgm:chMax val="1"/>
          <dgm:chPref val="1"/>
          <dgm:bulletEnabled val="1"/>
        </dgm:presLayoutVars>
      </dgm:prSet>
      <dgm:spPr/>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2"/>
      <dgm:spPr/>
    </dgm:pt>
    <dgm:pt modelId="{3989565A-C6A6-4A7B-BD6E-633BC26077BD}" type="pres">
      <dgm:prSet presAssocID="{C8F52B4B-4F74-4F22-8DF2-638F4409266B}" presName="Accent" presStyleLbl="alignNode1" presStyleIdx="1" presStyleCnt="2" custAng="17587841"/>
      <dgm:spPr>
        <a:prstGeom prst="chord">
          <a:avLst/>
        </a:prstGeom>
        <a:solidFill>
          <a:srgbClr val="00B050"/>
        </a:solidFill>
      </dgm:spPr>
    </dgm:pt>
    <dgm:pt modelId="{A634750A-1EF0-41EB-8B47-085A11E01879}" type="pres">
      <dgm:prSet presAssocID="{C8F52B4B-4F74-4F22-8DF2-638F4409266B}" presName="Child" presStyleLbl="revTx" presStyleIdx="2" presStyleCnt="4">
        <dgm:presLayoutVars>
          <dgm:chMax val="0"/>
          <dgm:chPref val="0"/>
          <dgm:bulletEnabled val="1"/>
        </dgm:presLayoutVars>
      </dgm:prSet>
      <dgm:spPr/>
    </dgm:pt>
    <dgm:pt modelId="{F8F19506-80BA-4C67-80D7-5B739F41F51D}" type="pres">
      <dgm:prSet presAssocID="{C8F52B4B-4F74-4F22-8DF2-638F4409266B}" presName="Parent" presStyleLbl="revTx" presStyleIdx="3" presStyleCnt="4">
        <dgm:presLayoutVars>
          <dgm:chMax val="1"/>
          <dgm:chPref val="1"/>
          <dgm:bulletEnabled val="1"/>
        </dgm:presLayoutVars>
      </dgm:prSet>
      <dgm:spPr/>
    </dgm:pt>
  </dgm:ptLst>
  <dgm:cxnLst>
    <dgm:cxn modelId="{FBD20208-F7FD-4565-BEC0-6FA9178E79B3}" type="presOf" srcId="{A504FAC3-103D-41CC-8B02-BC17901C72AD}" destId="{A634750A-1EF0-41EB-8B47-085A11E01879}" srcOrd="0" destOrd="1" presId="urn:microsoft.com/office/officeart/2008/layout/IncreasingCircleProcess"/>
    <dgm:cxn modelId="{54F3CB0F-8C5E-44B9-B5E4-CFD4D636D2A2}" srcId="{C8F52B4B-4F74-4F22-8DF2-638F4409266B}" destId="{5E818C24-9F2E-4FB8-ACE5-218B89B420E1}" srcOrd="0" destOrd="0" parTransId="{C6EE2B7B-96F4-4584-81E3-9F2717B2255E}" sibTransId="{5ABDC160-5FD4-4775-BCD4-6C5BB7D5AF49}"/>
    <dgm:cxn modelId="{31BFBF2D-6D34-46A8-9C6E-2404107465D0}" srcId="{AEA26EC7-1FE5-4D40-AC1F-17F0A0E7AEDF}" destId="{9B38DE1A-A2BE-4538-8B2B-9142BC542BC8}" srcOrd="0" destOrd="0" parTransId="{37341763-BF12-494F-8099-B1A01F692CBD}" sibTransId="{BBC3F956-F03A-464D-A9A1-A2F055A85D50}"/>
    <dgm:cxn modelId="{C3AC8E44-7512-4623-8992-083D61924AA9}" type="presOf" srcId="{5E818C24-9F2E-4FB8-ACE5-218B89B420E1}" destId="{A634750A-1EF0-41EB-8B47-085A11E01879}" srcOrd="0" destOrd="0" presId="urn:microsoft.com/office/officeart/2008/layout/IncreasingCircleProcess"/>
    <dgm:cxn modelId="{8DDD444E-9531-46CB-BF90-8807DC915893}" type="presOf" srcId="{C8F52B4B-4F74-4F22-8DF2-638F4409266B}" destId="{F8F19506-80BA-4C67-80D7-5B739F41F51D}" srcOrd="0" destOrd="0" presId="urn:microsoft.com/office/officeart/2008/layout/IncreasingCircleProcess"/>
    <dgm:cxn modelId="{8484AE6A-7C3B-43B2-B56C-539D27BABED0}" type="presOf" srcId="{9B38DE1A-A2BE-4538-8B2B-9142BC542BC8}" destId="{BE87D9B4-B406-409E-9E22-3AE6B42416EB}" srcOrd="0" destOrd="0" presId="urn:microsoft.com/office/officeart/2008/layout/IncreasingCircleProcess"/>
    <dgm:cxn modelId="{1531EA6E-DFB7-4088-96B4-87AC5617655B}" type="presOf" srcId="{AEA26EC7-1FE5-4D40-AC1F-17F0A0E7AEDF}" destId="{68847682-9FD2-420F-9A20-379864EE6B30}" srcOrd="0" destOrd="0" presId="urn:microsoft.com/office/officeart/2008/layout/IncreasingCircleProcess"/>
    <dgm:cxn modelId="{F23BBD93-C9B0-4445-A7E7-3893C7EA0312}" srcId="{C8F52B4B-4F74-4F22-8DF2-638F4409266B}" destId="{A504FAC3-103D-41CC-8B02-BC17901C72AD}" srcOrd="1" destOrd="0" parTransId="{DCA70FA1-5C72-43CF-9561-F60F9AEDD1CC}" sibTransId="{EE0E7F0E-D5BE-4711-A8EB-92C75B4085A9}"/>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C62407BC-7A5A-4A69-AB70-4C5E23DAB6F6}" type="presOf" srcId="{27C6F4DA-9F4F-48C7-9F92-57A0B52ABE1C}" destId="{9D3B33A0-5DF8-4F37-8D13-FC2E4EA5F13B}" srcOrd="0" destOrd="0" presId="urn:microsoft.com/office/officeart/2008/layout/IncreasingCircleProcess"/>
    <dgm:cxn modelId="{2B2BB201-D31B-4DB1-B75E-0D4CFF718CA9}" type="presParOf" srcId="{68847682-9FD2-420F-9A20-379864EE6B30}" destId="{35BD1760-1E56-4DF4-81DE-63E472D00E56}" srcOrd="0" destOrd="0" presId="urn:microsoft.com/office/officeart/2008/layout/IncreasingCircleProcess"/>
    <dgm:cxn modelId="{75129E9F-14D1-437F-88DE-C26600718F56}" type="presParOf" srcId="{35BD1760-1E56-4DF4-81DE-63E472D00E56}" destId="{D415B3A8-C522-435A-AB3C-70B18B5CC724}" srcOrd="0" destOrd="0" presId="urn:microsoft.com/office/officeart/2008/layout/IncreasingCircleProcess"/>
    <dgm:cxn modelId="{DBDF3261-99A7-45DC-8E20-BEDDD3606B9A}" type="presParOf" srcId="{35BD1760-1E56-4DF4-81DE-63E472D00E56}" destId="{FC2E9FAF-3F2A-4BD9-9CA8-1FF8BB8DD074}" srcOrd="1" destOrd="0" presId="urn:microsoft.com/office/officeart/2008/layout/IncreasingCircleProcess"/>
    <dgm:cxn modelId="{EF11344C-2FA9-4A86-9BA0-45C5510020E0}" type="presParOf" srcId="{35BD1760-1E56-4DF4-81DE-63E472D00E56}" destId="{9D3B33A0-5DF8-4F37-8D13-FC2E4EA5F13B}" srcOrd="2" destOrd="0" presId="urn:microsoft.com/office/officeart/2008/layout/IncreasingCircleProcess"/>
    <dgm:cxn modelId="{B974D8BA-3DCD-41C8-BB16-A2DA97D9986E}" type="presParOf" srcId="{35BD1760-1E56-4DF4-81DE-63E472D00E56}" destId="{BE87D9B4-B406-409E-9E22-3AE6B42416EB}" srcOrd="3" destOrd="0" presId="urn:microsoft.com/office/officeart/2008/layout/IncreasingCircleProcess"/>
    <dgm:cxn modelId="{D3CD2975-BEAA-4426-B477-199B81CCC0A5}" type="presParOf" srcId="{68847682-9FD2-420F-9A20-379864EE6B30}" destId="{77B88425-BFB8-42C4-B0F2-94AA9AD08836}" srcOrd="1" destOrd="0" presId="urn:microsoft.com/office/officeart/2008/layout/IncreasingCircleProcess"/>
    <dgm:cxn modelId="{15E036CF-D522-4602-8AC5-5E4B35B5691D}" type="presParOf" srcId="{68847682-9FD2-420F-9A20-379864EE6B30}" destId="{499FA566-3481-4396-83D6-EF1B6BEFE213}" srcOrd="2" destOrd="0" presId="urn:microsoft.com/office/officeart/2008/layout/IncreasingCircleProcess"/>
    <dgm:cxn modelId="{2909157F-835B-4D4B-A505-A52A4475EF4F}" type="presParOf" srcId="{499FA566-3481-4396-83D6-EF1B6BEFE213}" destId="{92B44441-639B-48C6-8CDB-56FC855DC271}" srcOrd="0" destOrd="0" presId="urn:microsoft.com/office/officeart/2008/layout/IncreasingCircleProcess"/>
    <dgm:cxn modelId="{B0441E05-C266-47CC-89B5-9CA2AEBE7B14}" type="presParOf" srcId="{499FA566-3481-4396-83D6-EF1B6BEFE213}" destId="{3989565A-C6A6-4A7B-BD6E-633BC26077BD}" srcOrd="1" destOrd="0" presId="urn:microsoft.com/office/officeart/2008/layout/IncreasingCircleProcess"/>
    <dgm:cxn modelId="{42755CB9-9753-41E2-B16D-EEFFB7FD3036}" type="presParOf" srcId="{499FA566-3481-4396-83D6-EF1B6BEFE213}" destId="{A634750A-1EF0-41EB-8B47-085A11E01879}" srcOrd="2" destOrd="0" presId="urn:microsoft.com/office/officeart/2008/layout/IncreasingCircleProcess"/>
    <dgm:cxn modelId="{D0F14EF5-B1BF-4379-A30E-C76A7E76C4DF}" type="presParOf" srcId="{499FA566-3481-4396-83D6-EF1B6BEFE213}" destId="{F8F19506-80BA-4C67-80D7-5B739F41F51D}"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27C6F4DA-9F4F-48C7-9F92-57A0B52ABE1C}">
      <dgm:prSet phldrT="[Text]" custT="1"/>
      <dgm:spPr/>
      <dgm:t>
        <a:bodyPr/>
        <a:lstStyle/>
        <a:p>
          <a:endParaRPr lang="en-US" sz="10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a:t>COVID&gt;300</a:t>
          </a:r>
          <a:endParaRPr lang="ka-GE" sz="1400" dirty="0"/>
        </a:p>
        <a:p>
          <a:r>
            <a:rPr lang="ka-GE" sz="1400" dirty="0"/>
            <a:t>74</a:t>
          </a:r>
          <a:r>
            <a:rPr lang="en-US" sz="1400" dirty="0"/>
            <a:t> </a:t>
          </a:r>
          <a:r>
            <a:rPr lang="ka-GE" sz="1400" dirty="0"/>
            <a:t>საწოლი </a:t>
          </a:r>
        </a:p>
        <a:p>
          <a:r>
            <a:rPr lang="ka-GE" sz="1400" dirty="0"/>
            <a:t>4</a:t>
          </a:r>
          <a:r>
            <a:rPr lang="en-US" sz="1400" dirty="0"/>
            <a:t> </a:t>
          </a:r>
          <a:r>
            <a:rPr lang="ka-GE" sz="1400" dirty="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400" dirty="0"/>
            <a:t>სს „ევექსის ჰოსპიტლები“ - ფოთის ჰოსპიტალი</a:t>
          </a:r>
          <a:endParaRPr lang="en-US" sz="14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AC5E939D-2A2C-44D4-BCE6-B5E3DF8E8BE5}">
      <dgm:prSet phldrT="[Text]" custT="1"/>
      <dgm:spPr/>
      <dgm:t>
        <a:bodyPr/>
        <a:lstStyle/>
        <a:p>
          <a:endParaRPr lang="en-US" sz="800" strike="sngStrike"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a:t>„</a:t>
          </a:r>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06E5FEB9-4AED-2645-8133-D23AE7BDDB79}" type="pres">
      <dgm:prSet presAssocID="{27C6F4DA-9F4F-48C7-9F92-57A0B52ABE1C}" presName="composite" presStyleCnt="0"/>
      <dgm:spPr/>
    </dgm:pt>
    <dgm:pt modelId="{E7C5BA65-3B9E-4546-9D1B-7B96E0C107C0}" type="pres">
      <dgm:prSet presAssocID="{27C6F4DA-9F4F-48C7-9F92-57A0B52ABE1C}" presName="BackAccent" presStyleLbl="bgShp" presStyleIdx="0" presStyleCnt="3"/>
      <dgm:spPr/>
    </dgm:pt>
    <dgm:pt modelId="{BEDD64BB-3076-A144-B21A-25FC3D4CD5B3}" type="pres">
      <dgm:prSet presAssocID="{27C6F4DA-9F4F-48C7-9F92-57A0B52ABE1C}" presName="Accent" presStyleLbl="alignNode1" presStyleIdx="0" presStyleCnt="3"/>
      <dgm:spPr/>
    </dgm:pt>
    <dgm:pt modelId="{8ACE0CAA-A487-CB4A-AF5C-C515651DC743}" type="pres">
      <dgm:prSet presAssocID="{27C6F4DA-9F4F-48C7-9F92-57A0B52ABE1C}" presName="Child" presStyleLbl="revTx" presStyleIdx="0" presStyleCnt="5">
        <dgm:presLayoutVars>
          <dgm:chMax val="0"/>
          <dgm:chPref val="0"/>
          <dgm:bulletEnabled val="1"/>
        </dgm:presLayoutVars>
      </dgm:prSet>
      <dgm:spPr/>
    </dgm:pt>
    <dgm:pt modelId="{B61600CE-CCFB-C448-A320-E3FB0567EDA0}" type="pres">
      <dgm:prSet presAssocID="{27C6F4DA-9F4F-48C7-9F92-57A0B52ABE1C}" presName="Parent" presStyleLbl="revTx" presStyleIdx="0" presStyleCnt="5">
        <dgm:presLayoutVars>
          <dgm:chMax val="1"/>
          <dgm:chPref val="1"/>
          <dgm:bulletEnabled val="1"/>
        </dgm:presLayoutVars>
      </dgm:prSet>
      <dgm:spPr/>
    </dgm:pt>
    <dgm:pt modelId="{04C00C17-5F44-4448-B318-7F13B4B3152E}" type="pres">
      <dgm:prSet presAssocID="{26203039-B5CF-4962-8149-A0E9B6C057D2}"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custLinFactNeighborX="-48465" custLinFactNeighborY="4585"/>
      <dgm:spPr/>
    </dgm:pt>
    <dgm:pt modelId="{3989565A-C6A6-4A7B-BD6E-633BC26077BD}" type="pres">
      <dgm:prSet presAssocID="{C8F52B4B-4F74-4F22-8DF2-638F4409266B}" presName="Accent" presStyleLbl="alignNode1" presStyleIdx="1" presStyleCnt="3" custLinFactNeighborX="-69236" custLinFactNeighborY="9188"/>
      <dgm:spPr/>
    </dgm:pt>
    <dgm:pt modelId="{A634750A-1EF0-41EB-8B47-085A11E01879}" type="pres">
      <dgm:prSet presAssocID="{C8F52B4B-4F74-4F22-8DF2-638F4409266B}" presName="Child" presStyleLbl="revTx" presStyleIdx="1" presStyleCnt="5" custScaleX="158594" custLinFactNeighborX="-221" custLinFactNeighborY="1421">
        <dgm:presLayoutVars>
          <dgm:chMax val="0"/>
          <dgm:chPref val="0"/>
          <dgm:bulletEnabled val="1"/>
        </dgm:presLayoutVars>
      </dgm:prSet>
      <dgm:spPr/>
    </dgm:pt>
    <dgm:pt modelId="{F8F19506-80BA-4C67-80D7-5B739F41F51D}" type="pres">
      <dgm:prSet presAssocID="{C8F52B4B-4F74-4F22-8DF2-638F4409266B}" presName="Parent" presStyleLbl="revTx" presStyleIdx="2" presStyleCnt="5">
        <dgm:presLayoutVars>
          <dgm:chMax val="1"/>
          <dgm:chPref val="1"/>
          <dgm:bulletEnabled val="1"/>
        </dgm:presLayoutVars>
      </dgm:prSet>
      <dgm:spPr/>
    </dgm:pt>
    <dgm:pt modelId="{9DF8323A-4086-4F56-BF10-427DD5FACD33}" type="pres">
      <dgm:prSet presAssocID="{3C3AA63D-1173-4041-BE7E-91C9EB31E211}" presName="sibTrans" presStyleCnt="0"/>
      <dgm:spPr/>
    </dgm:pt>
    <dgm:pt modelId="{8DC3D6BB-8E03-D942-A1E7-72A2AEFD1213}" type="pres">
      <dgm:prSet presAssocID="{AC5E939D-2A2C-44D4-BCE6-B5E3DF8E8BE5}" presName="composite" presStyleCnt="0"/>
      <dgm:spPr/>
    </dgm:pt>
    <dgm:pt modelId="{DF52F8F6-22AE-B849-9023-16F6F6A802F6}" type="pres">
      <dgm:prSet presAssocID="{AC5E939D-2A2C-44D4-BCE6-B5E3DF8E8BE5}" presName="BackAccent" presStyleLbl="bgShp" presStyleIdx="2" presStyleCnt="3"/>
      <dgm:spPr/>
    </dgm:pt>
    <dgm:pt modelId="{5E805F54-16B8-5F45-8B6A-C606B86AE485}" type="pres">
      <dgm:prSet presAssocID="{AC5E939D-2A2C-44D4-BCE6-B5E3DF8E8BE5}" presName="Accent" presStyleLbl="alignNode1" presStyleIdx="2" presStyleCnt="3"/>
      <dgm:spPr/>
    </dgm:pt>
    <dgm:pt modelId="{8773F786-E51E-8441-90DE-69F3226AD214}" type="pres">
      <dgm:prSet presAssocID="{AC5E939D-2A2C-44D4-BCE6-B5E3DF8E8BE5}" presName="Child" presStyleLbl="revTx" presStyleIdx="3" presStyleCnt="5">
        <dgm:presLayoutVars>
          <dgm:chMax val="0"/>
          <dgm:chPref val="0"/>
          <dgm:bulletEnabled val="1"/>
        </dgm:presLayoutVars>
      </dgm:prSet>
      <dgm:spPr/>
    </dgm:pt>
    <dgm:pt modelId="{D66FF429-DAE4-D14C-BB94-A894AEB75F53}" type="pres">
      <dgm:prSet presAssocID="{AC5E939D-2A2C-44D4-BCE6-B5E3DF8E8BE5}" presName="Parent" presStyleLbl="revTx" presStyleIdx="4" presStyleCnt="5">
        <dgm:presLayoutVars>
          <dgm:chMax val="1"/>
          <dgm:chPref val="1"/>
          <dgm:bulletEnabled val="1"/>
        </dgm:presLayoutVars>
      </dgm:prSet>
      <dgm:spPr/>
    </dgm:pt>
  </dgm:ptLst>
  <dgm:cxnLst>
    <dgm:cxn modelId="{54F3CB0F-8C5E-44B9-B5E4-CFD4D636D2A2}" srcId="{C8F52B4B-4F74-4F22-8DF2-638F4409266B}" destId="{5E818C24-9F2E-4FB8-ACE5-218B89B420E1}" srcOrd="0" destOrd="0" parTransId="{C6EE2B7B-96F4-4584-81E3-9F2717B2255E}" sibTransId="{5ABDC160-5FD4-4775-BCD4-6C5BB7D5AF49}"/>
    <dgm:cxn modelId="{CAA7622E-7730-304D-9173-864D9084E6ED}" type="presOf" srcId="{AC5E939D-2A2C-44D4-BCE6-B5E3DF8E8BE5}" destId="{D66FF429-DAE4-D14C-BB94-A894AEB75F53}" srcOrd="0" destOrd="0" presId="urn:microsoft.com/office/officeart/2008/layout/IncreasingCircleProcess"/>
    <dgm:cxn modelId="{F51B4D31-60A7-A84D-BBE0-7FA8B8C78536}" type="presOf" srcId="{EEA5677A-0EFC-4961-87A2-B75ECE66D4B4}" destId="{8773F786-E51E-8441-90DE-69F3226AD214}" srcOrd="0" destOrd="0" presId="urn:microsoft.com/office/officeart/2008/layout/IncreasingCircleProcess"/>
    <dgm:cxn modelId="{23126A53-F02D-174C-AC9C-9794DB1B9D4C}" type="presOf" srcId="{27C6F4DA-9F4F-48C7-9F92-57A0B52ABE1C}" destId="{B61600CE-CCFB-C448-A320-E3FB0567EDA0}" srcOrd="0" destOrd="0" presId="urn:microsoft.com/office/officeart/2008/layout/IncreasingCircleProcess"/>
    <dgm:cxn modelId="{1D6E1D86-902A-4804-AEB0-AF37E7DA6107}" srcId="{AC5E939D-2A2C-44D4-BCE6-B5E3DF8E8BE5}" destId="{EEA5677A-0EFC-4961-87A2-B75ECE66D4B4}" srcOrd="0" destOrd="0" parTransId="{C41B0890-DD71-4CEB-B63C-49A8D0B90C08}" sibTransId="{3B39DD5F-A81A-4EA7-A9A4-4AF8A5523DCD}"/>
    <dgm:cxn modelId="{E6DD178E-4E57-4358-BF8E-4EA23F08F7CD}" type="presOf" srcId="{5E818C24-9F2E-4FB8-ACE5-218B89B420E1}" destId="{A634750A-1EF0-41EB-8B47-085A11E01879}"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AEA26EC7-1FE5-4D40-AC1F-17F0A0E7AEDF}" destId="{27C6F4DA-9F4F-48C7-9F92-57A0B52ABE1C}" srcOrd="0" destOrd="0" parTransId="{44E22B58-9951-48B4-B82B-A4AD23068ECC}" sibTransId="{26203039-B5CF-4962-8149-A0E9B6C057D2}"/>
    <dgm:cxn modelId="{88DFF6D8-F460-418D-B84F-201170F4659C}" srcId="{AEA26EC7-1FE5-4D40-AC1F-17F0A0E7AEDF}" destId="{AC5E939D-2A2C-44D4-BCE6-B5E3DF8E8BE5}" srcOrd="2" destOrd="0" parTransId="{5C94FD30-4917-4917-982D-8EE6AA500004}" sibTransId="{B9000692-4097-4218-A207-1AEB39CA9DE9}"/>
    <dgm:cxn modelId="{5A676CE5-B5C4-4B2D-990D-AB2DDE8C95DA}" type="presOf" srcId="{C8F52B4B-4F74-4F22-8DF2-638F4409266B}" destId="{F8F19506-80BA-4C67-80D7-5B739F41F51D}" srcOrd="0" destOrd="0" presId="urn:microsoft.com/office/officeart/2008/layout/IncreasingCircleProcess"/>
    <dgm:cxn modelId="{6E4A01FC-B8FC-4F3C-9682-9B22032882F8}" type="presOf" srcId="{AEA26EC7-1FE5-4D40-AC1F-17F0A0E7AEDF}" destId="{68847682-9FD2-420F-9A20-379864EE6B30}" srcOrd="0" destOrd="0" presId="urn:microsoft.com/office/officeart/2008/layout/IncreasingCircleProcess"/>
    <dgm:cxn modelId="{68DB1865-9D07-4041-997A-58FF691DC4B5}" type="presParOf" srcId="{68847682-9FD2-420F-9A20-379864EE6B30}" destId="{06E5FEB9-4AED-2645-8133-D23AE7BDDB79}" srcOrd="0" destOrd="0" presId="urn:microsoft.com/office/officeart/2008/layout/IncreasingCircleProcess"/>
    <dgm:cxn modelId="{3B76CD1B-26DD-4845-A215-DB93D833712C}" type="presParOf" srcId="{06E5FEB9-4AED-2645-8133-D23AE7BDDB79}" destId="{E7C5BA65-3B9E-4546-9D1B-7B96E0C107C0}" srcOrd="0" destOrd="0" presId="urn:microsoft.com/office/officeart/2008/layout/IncreasingCircleProcess"/>
    <dgm:cxn modelId="{A2C39640-5A56-464D-9DDA-5398CE5A78B8}" type="presParOf" srcId="{06E5FEB9-4AED-2645-8133-D23AE7BDDB79}" destId="{BEDD64BB-3076-A144-B21A-25FC3D4CD5B3}" srcOrd="1" destOrd="0" presId="urn:microsoft.com/office/officeart/2008/layout/IncreasingCircleProcess"/>
    <dgm:cxn modelId="{1F36AE9B-14C2-CD49-AB39-DBB3FE724797}" type="presParOf" srcId="{06E5FEB9-4AED-2645-8133-D23AE7BDDB79}" destId="{8ACE0CAA-A487-CB4A-AF5C-C515651DC743}" srcOrd="2" destOrd="0" presId="urn:microsoft.com/office/officeart/2008/layout/IncreasingCircleProcess"/>
    <dgm:cxn modelId="{D56852B5-E6DF-554C-BB8B-FD4F264DE824}" type="presParOf" srcId="{06E5FEB9-4AED-2645-8133-D23AE7BDDB79}" destId="{B61600CE-CCFB-C448-A320-E3FB0567EDA0}" srcOrd="3" destOrd="0" presId="urn:microsoft.com/office/officeart/2008/layout/IncreasingCircleProcess"/>
    <dgm:cxn modelId="{2859F1E3-92AE-334F-B874-1F91132CA7F9}" type="presParOf" srcId="{68847682-9FD2-420F-9A20-379864EE6B30}" destId="{04C00C17-5F44-4448-B318-7F13B4B3152E}" srcOrd="1" destOrd="0" presId="urn:microsoft.com/office/officeart/2008/layout/IncreasingCircleProcess"/>
    <dgm:cxn modelId="{8B7D5E42-5F46-4269-AA00-8E0B92CE1835}" type="presParOf" srcId="{68847682-9FD2-420F-9A20-379864EE6B30}" destId="{499FA566-3481-4396-83D6-EF1B6BEFE213}" srcOrd="2" destOrd="0" presId="urn:microsoft.com/office/officeart/2008/layout/IncreasingCircleProcess"/>
    <dgm:cxn modelId="{BCADFE26-DEE8-4CA0-9149-9395E6FD9EF7}" type="presParOf" srcId="{499FA566-3481-4396-83D6-EF1B6BEFE213}" destId="{92B44441-639B-48C6-8CDB-56FC855DC271}" srcOrd="0" destOrd="0" presId="urn:microsoft.com/office/officeart/2008/layout/IncreasingCircleProcess"/>
    <dgm:cxn modelId="{B424BDC6-263A-40E9-A517-BAB8188C4F7C}" type="presParOf" srcId="{499FA566-3481-4396-83D6-EF1B6BEFE213}" destId="{3989565A-C6A6-4A7B-BD6E-633BC26077BD}" srcOrd="1" destOrd="0" presId="urn:microsoft.com/office/officeart/2008/layout/IncreasingCircleProcess"/>
    <dgm:cxn modelId="{2A6DC3C5-3357-4AEE-9204-40CD035E3AAE}" type="presParOf" srcId="{499FA566-3481-4396-83D6-EF1B6BEFE213}" destId="{A634750A-1EF0-41EB-8B47-085A11E01879}" srcOrd="2" destOrd="0" presId="urn:microsoft.com/office/officeart/2008/layout/IncreasingCircleProcess"/>
    <dgm:cxn modelId="{C3F35E48-6CF3-4621-81C8-ABDBF852B161}" type="presParOf" srcId="{499FA566-3481-4396-83D6-EF1B6BEFE213}" destId="{F8F19506-80BA-4C67-80D7-5B739F41F51D}" srcOrd="3" destOrd="0" presId="urn:microsoft.com/office/officeart/2008/layout/IncreasingCircleProcess"/>
    <dgm:cxn modelId="{B274AA1F-FB1E-490B-8FB3-EB301299EFEF}" type="presParOf" srcId="{68847682-9FD2-420F-9A20-379864EE6B30}" destId="{9DF8323A-4086-4F56-BF10-427DD5FACD33}" srcOrd="3" destOrd="0" presId="urn:microsoft.com/office/officeart/2008/layout/IncreasingCircleProcess"/>
    <dgm:cxn modelId="{4D3AF40B-0B88-1F4D-8ABE-CFDF27A68B29}" type="presParOf" srcId="{68847682-9FD2-420F-9A20-379864EE6B30}" destId="{8DC3D6BB-8E03-D942-A1E7-72A2AEFD1213}" srcOrd="4" destOrd="0" presId="urn:microsoft.com/office/officeart/2008/layout/IncreasingCircleProcess"/>
    <dgm:cxn modelId="{5F83CF87-79E1-9744-A233-72491293A778}" type="presParOf" srcId="{8DC3D6BB-8E03-D942-A1E7-72A2AEFD1213}" destId="{DF52F8F6-22AE-B849-9023-16F6F6A802F6}" srcOrd="0" destOrd="0" presId="urn:microsoft.com/office/officeart/2008/layout/IncreasingCircleProcess"/>
    <dgm:cxn modelId="{77A25157-026E-EE47-8EB0-E673260324F3}" type="presParOf" srcId="{8DC3D6BB-8E03-D942-A1E7-72A2AEFD1213}" destId="{5E805F54-16B8-5F45-8B6A-C606B86AE485}" srcOrd="1" destOrd="0" presId="urn:microsoft.com/office/officeart/2008/layout/IncreasingCircleProcess"/>
    <dgm:cxn modelId="{509FDB0A-ADF8-5840-9A97-6AC319785A6B}" type="presParOf" srcId="{8DC3D6BB-8E03-D942-A1E7-72A2AEFD1213}" destId="{8773F786-E51E-8441-90DE-69F3226AD214}" srcOrd="2" destOrd="0" presId="urn:microsoft.com/office/officeart/2008/layout/IncreasingCircleProcess"/>
    <dgm:cxn modelId="{ACA3D0E3-B08E-1948-81BB-2844F706D5C1}" type="presParOf" srcId="{8DC3D6BB-8E03-D942-A1E7-72A2AEFD1213}" destId="{D66FF429-DAE4-D14C-BB94-A894AEB75F53}"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a:t>მოქმედი</a:t>
          </a:r>
          <a:r>
            <a:rPr lang="en-US" sz="1800" dirty="0"/>
            <a:t>: </a:t>
          </a:r>
          <a:r>
            <a:rPr lang="ka-GE" sz="1800" dirty="0"/>
            <a:t>100</a:t>
          </a:r>
          <a:r>
            <a:rPr lang="en-US" sz="1800" dirty="0"/>
            <a:t> </a:t>
          </a:r>
          <a:r>
            <a:rPr lang="ka-GE" sz="1800" dirty="0"/>
            <a:t>საწოლი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800" dirty="0"/>
            <a:t>შპს "აბასთუმნის ფილტვის ცენტრი„</a:t>
          </a:r>
          <a:endParaRPr lang="en-US" sz="18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custScaleX="133207" custLinFactNeighborX="12376" custLinFactNeighborY="-1702">
        <dgm:presLayoutVars>
          <dgm:chMax val="0"/>
          <dgm:chPref val="0"/>
          <dgm:bulletEnabled val="1"/>
        </dgm:presLayoutVars>
      </dgm:prSet>
      <dgm:spPr/>
    </dgm:pt>
    <dgm:pt modelId="{BE87D9B4-B406-409E-9E22-3AE6B42416EB}" type="pres">
      <dgm:prSet presAssocID="{9B38DE1A-A2BE-4538-8B2B-9142BC542BC8}" presName="Parent" presStyleLbl="revTx" presStyleIdx="1" presStyleCnt="2" custScaleY="38096" custLinFactNeighborX="8007" custLinFactNeighborY="0">
        <dgm:presLayoutVars>
          <dgm:chMax val="1"/>
          <dgm:chPref val="1"/>
          <dgm:bulletEnabled val="1"/>
        </dgm:presLayoutVars>
      </dgm:prSet>
      <dgm:spPr/>
    </dgm:pt>
  </dgm:ptLst>
  <dgm:cxnLst>
    <dgm:cxn modelId="{31BFBF2D-6D34-46A8-9C6E-2404107465D0}" srcId="{AEA26EC7-1FE5-4D40-AC1F-17F0A0E7AEDF}" destId="{9B38DE1A-A2BE-4538-8B2B-9142BC542BC8}" srcOrd="0" destOrd="0" parTransId="{37341763-BF12-494F-8099-B1A01F692CBD}" sibTransId="{BBC3F956-F03A-464D-A9A1-A2F055A85D50}"/>
    <dgm:cxn modelId="{F7923353-083B-4ABB-B4E1-F10182FDE9EC}" type="presOf" srcId="{AEA26EC7-1FE5-4D40-AC1F-17F0A0E7AEDF}" destId="{68847682-9FD2-420F-9A20-379864EE6B30}"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449632D1-255D-4304-98BD-A5897019C893}" type="presOf" srcId="{9B38DE1A-A2BE-4538-8B2B-9142BC542BC8}" destId="{BE87D9B4-B406-409E-9E22-3AE6B42416EB}" srcOrd="0" destOrd="0" presId="urn:microsoft.com/office/officeart/2008/layout/IncreasingCircleProcess"/>
    <dgm:cxn modelId="{C6C82FD3-6400-4DFC-AE5A-E35B107D90ED}" type="presOf" srcId="{27C6F4DA-9F4F-48C7-9F92-57A0B52ABE1C}" destId="{9D3B33A0-5DF8-4F37-8D13-FC2E4EA5F13B}" srcOrd="0" destOrd="0" presId="urn:microsoft.com/office/officeart/2008/layout/IncreasingCircleProcess"/>
    <dgm:cxn modelId="{3EA82660-8BB6-40A8-A765-05DDD6B4CF9B}" type="presParOf" srcId="{68847682-9FD2-420F-9A20-379864EE6B30}" destId="{35BD1760-1E56-4DF4-81DE-63E472D00E56}" srcOrd="0" destOrd="0" presId="urn:microsoft.com/office/officeart/2008/layout/IncreasingCircleProcess"/>
    <dgm:cxn modelId="{C7C702C5-1B9A-4A97-8B9F-A1AB8E2E2D27}" type="presParOf" srcId="{35BD1760-1E56-4DF4-81DE-63E472D00E56}" destId="{D415B3A8-C522-435A-AB3C-70B18B5CC724}" srcOrd="0" destOrd="0" presId="urn:microsoft.com/office/officeart/2008/layout/IncreasingCircleProcess"/>
    <dgm:cxn modelId="{9D49B0EA-38C4-4BE7-871E-0F65B93D22B4}" type="presParOf" srcId="{35BD1760-1E56-4DF4-81DE-63E472D00E56}" destId="{FC2E9FAF-3F2A-4BD9-9CA8-1FF8BB8DD074}" srcOrd="1" destOrd="0" presId="urn:microsoft.com/office/officeart/2008/layout/IncreasingCircleProcess"/>
    <dgm:cxn modelId="{EA9DAA3D-821B-4AB2-BB58-7FBE60F2C9CF}" type="presParOf" srcId="{35BD1760-1E56-4DF4-81DE-63E472D00E56}" destId="{9D3B33A0-5DF8-4F37-8D13-FC2E4EA5F13B}" srcOrd="2" destOrd="0" presId="urn:microsoft.com/office/officeart/2008/layout/IncreasingCircleProcess"/>
    <dgm:cxn modelId="{932F7542-C28B-40C0-8FF9-58C5066E3F49}"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a:t>მოქმედი</a:t>
          </a:r>
          <a:r>
            <a:rPr lang="en-US" sz="1800" dirty="0"/>
            <a:t>:184 </a:t>
          </a:r>
          <a:r>
            <a:rPr lang="ka-GE" sz="1800" dirty="0"/>
            <a:t>საწოლი </a:t>
          </a:r>
          <a:endParaRPr lang="en-US" sz="1800" dirty="0"/>
        </a:p>
        <a:p>
          <a:r>
            <a:rPr lang="en-US" sz="1800" dirty="0"/>
            <a:t>26 </a:t>
          </a:r>
          <a:r>
            <a:rPr lang="ka-GE" sz="1800" dirty="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600" dirty="0"/>
            <a:t>შპს "ჯეო ჰოსპიტალს„ - მარნეული</a:t>
          </a:r>
          <a:endParaRPr lang="en-US" sz="16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4B72BF0A-8657-44A6-9F3F-5D722EE47F13}">
      <dgm:prSet custT="1"/>
      <dgm:spPr/>
      <dgm:t>
        <a:bodyPr/>
        <a:lstStyle/>
        <a:p>
          <a:r>
            <a:rPr lang="ka-GE" sz="1600" dirty="0"/>
            <a:t>სს "რუსთავის ცენტრალური საავადმყოფო„</a:t>
          </a:r>
        </a:p>
      </dgm:t>
    </dgm:pt>
    <dgm:pt modelId="{8C8CE7E2-560E-4ACF-913B-171283023CF1}" type="parTrans" cxnId="{F3D753A4-914E-450E-A839-392F1C9A393C}">
      <dgm:prSet/>
      <dgm:spPr/>
      <dgm:t>
        <a:bodyPr/>
        <a:lstStyle/>
        <a:p>
          <a:endParaRPr lang="en-US"/>
        </a:p>
      </dgm:t>
    </dgm:pt>
    <dgm:pt modelId="{16B8A527-5047-4A7E-A1AB-0746D146E4F6}" type="sibTrans" cxnId="{F3D753A4-914E-450E-A839-392F1C9A393C}">
      <dgm:prSet/>
      <dgm:spPr/>
      <dgm:t>
        <a:bodyPr/>
        <a:lstStyle/>
        <a:p>
          <a:endParaRPr lang="en-US"/>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custScaleX="134361">
        <dgm:presLayoutVars>
          <dgm:chMax val="0"/>
          <dgm:chPref val="0"/>
          <dgm:bulletEnabled val="1"/>
        </dgm:presLayoutVars>
      </dgm:prSet>
      <dgm:spPr/>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pt>
  </dgm:ptLst>
  <dgm:cxnLst>
    <dgm:cxn modelId="{31BFBF2D-6D34-46A8-9C6E-2404107465D0}" srcId="{AEA26EC7-1FE5-4D40-AC1F-17F0A0E7AEDF}" destId="{9B38DE1A-A2BE-4538-8B2B-9142BC542BC8}" srcOrd="0" destOrd="0" parTransId="{37341763-BF12-494F-8099-B1A01F692CBD}" sibTransId="{BBC3F956-F03A-464D-A9A1-A2F055A85D50}"/>
    <dgm:cxn modelId="{75AB8E3A-2975-497D-AA10-24ADC63B874B}" type="presOf" srcId="{9B38DE1A-A2BE-4538-8B2B-9142BC542BC8}" destId="{BE87D9B4-B406-409E-9E22-3AE6B42416EB}" srcOrd="0" destOrd="0" presId="urn:microsoft.com/office/officeart/2008/layout/IncreasingCircleProcess"/>
    <dgm:cxn modelId="{61D8437D-A9B5-4FBD-8DFE-44723063D981}" type="presOf" srcId="{4B72BF0A-8657-44A6-9F3F-5D722EE47F13}" destId="{9D3B33A0-5DF8-4F37-8D13-FC2E4EA5F13B}" srcOrd="0" destOrd="1" presId="urn:microsoft.com/office/officeart/2008/layout/IncreasingCircleProcess"/>
    <dgm:cxn modelId="{F3D753A4-914E-450E-A839-392F1C9A393C}" srcId="{9B38DE1A-A2BE-4538-8B2B-9142BC542BC8}" destId="{4B72BF0A-8657-44A6-9F3F-5D722EE47F13}" srcOrd="1" destOrd="0" parTransId="{8C8CE7E2-560E-4ACF-913B-171283023CF1}" sibTransId="{16B8A527-5047-4A7E-A1AB-0746D146E4F6}"/>
    <dgm:cxn modelId="{0805DBAE-957E-44D6-9271-9FAF544C9020}" type="presOf" srcId="{AEA26EC7-1FE5-4D40-AC1F-17F0A0E7AEDF}" destId="{68847682-9FD2-420F-9A20-379864EE6B30}"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A6222EF7-DE3D-41A5-87A4-F5FB392AC626}" type="presOf" srcId="{27C6F4DA-9F4F-48C7-9F92-57A0B52ABE1C}" destId="{9D3B33A0-5DF8-4F37-8D13-FC2E4EA5F13B}" srcOrd="0" destOrd="0" presId="urn:microsoft.com/office/officeart/2008/layout/IncreasingCircleProcess"/>
    <dgm:cxn modelId="{C16E7BB8-67B7-4383-9675-822065F1ECE0}" type="presParOf" srcId="{68847682-9FD2-420F-9A20-379864EE6B30}" destId="{35BD1760-1E56-4DF4-81DE-63E472D00E56}" srcOrd="0" destOrd="0" presId="urn:microsoft.com/office/officeart/2008/layout/IncreasingCircleProcess"/>
    <dgm:cxn modelId="{E901F686-0E12-4F38-838E-8D97174E31CC}" type="presParOf" srcId="{35BD1760-1E56-4DF4-81DE-63E472D00E56}" destId="{D415B3A8-C522-435A-AB3C-70B18B5CC724}" srcOrd="0" destOrd="0" presId="urn:microsoft.com/office/officeart/2008/layout/IncreasingCircleProcess"/>
    <dgm:cxn modelId="{D6331EA4-B0ED-4A73-A3B3-59FE3673887F}" type="presParOf" srcId="{35BD1760-1E56-4DF4-81DE-63E472D00E56}" destId="{FC2E9FAF-3F2A-4BD9-9CA8-1FF8BB8DD074}" srcOrd="1" destOrd="0" presId="urn:microsoft.com/office/officeart/2008/layout/IncreasingCircleProcess"/>
    <dgm:cxn modelId="{6841B9F8-33C9-453C-AD2B-541F2964D63E}" type="presParOf" srcId="{35BD1760-1E56-4DF4-81DE-63E472D00E56}" destId="{9D3B33A0-5DF8-4F37-8D13-FC2E4EA5F13B}" srcOrd="2" destOrd="0" presId="urn:microsoft.com/office/officeart/2008/layout/IncreasingCircleProcess"/>
    <dgm:cxn modelId="{6111610A-E7B4-4B75-8222-037C3AEB6001}"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a:t>მოქმედი</a:t>
          </a:r>
          <a:r>
            <a:rPr lang="en-US" sz="1800" dirty="0"/>
            <a:t>: 174 </a:t>
          </a:r>
          <a:r>
            <a:rPr lang="ka-GE" sz="1800" dirty="0"/>
            <a:t>საწოლი </a:t>
          </a:r>
          <a:endParaRPr lang="en-US" sz="1800" dirty="0"/>
        </a:p>
        <a:p>
          <a:r>
            <a:rPr lang="en-US" sz="1800" dirty="0"/>
            <a:t>12 </a:t>
          </a:r>
          <a:r>
            <a:rPr lang="ka-GE" sz="1800" dirty="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a:t>სსიპ "გიორგი აბრამიშვილის სახელობის საქართველოს თავდაცვის სამინისტროს სამხედრო ჰოსპიტალი„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pt>
  </dgm:ptLst>
  <dgm:cxnLst>
    <dgm:cxn modelId="{31BFBF2D-6D34-46A8-9C6E-2404107465D0}" srcId="{AEA26EC7-1FE5-4D40-AC1F-17F0A0E7AEDF}" destId="{9B38DE1A-A2BE-4538-8B2B-9142BC542BC8}" srcOrd="0" destOrd="0" parTransId="{37341763-BF12-494F-8099-B1A01F692CBD}" sibTransId="{BBC3F956-F03A-464D-A9A1-A2F055A85D50}"/>
    <dgm:cxn modelId="{FB00F938-6354-485B-94F8-0D9373B77088}" type="presOf" srcId="{AEA26EC7-1FE5-4D40-AC1F-17F0A0E7AEDF}" destId="{68847682-9FD2-420F-9A20-379864EE6B30}" srcOrd="0" destOrd="0" presId="urn:microsoft.com/office/officeart/2008/layout/IncreasingCircleProcess"/>
    <dgm:cxn modelId="{A4810D6F-3A9E-4490-9D65-0FE0384D85D3}" type="presOf" srcId="{27C6F4DA-9F4F-48C7-9F92-57A0B52ABE1C}" destId="{9D3B33A0-5DF8-4F37-8D13-FC2E4EA5F13B}" srcOrd="0" destOrd="0" presId="urn:microsoft.com/office/officeart/2008/layout/IncreasingCircleProcess"/>
    <dgm:cxn modelId="{3B8DE29B-61A6-4A4D-822D-AAA6DDEE0400}" type="presOf" srcId="{9B38DE1A-A2BE-4538-8B2B-9142BC542BC8}" destId="{BE87D9B4-B406-409E-9E22-3AE6B42416E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B7EAE2FC-8F31-47A6-8559-60C7170CCBFD}" type="presParOf" srcId="{68847682-9FD2-420F-9A20-379864EE6B30}" destId="{35BD1760-1E56-4DF4-81DE-63E472D00E56}" srcOrd="0" destOrd="0" presId="urn:microsoft.com/office/officeart/2008/layout/IncreasingCircleProcess"/>
    <dgm:cxn modelId="{2FC6E612-81D8-4C23-917C-265EAFBD4D2E}" type="presParOf" srcId="{35BD1760-1E56-4DF4-81DE-63E472D00E56}" destId="{D415B3A8-C522-435A-AB3C-70B18B5CC724}" srcOrd="0" destOrd="0" presId="urn:microsoft.com/office/officeart/2008/layout/IncreasingCircleProcess"/>
    <dgm:cxn modelId="{ABA9C2AF-7A98-49B6-8423-3715D5A4E3B4}" type="presParOf" srcId="{35BD1760-1E56-4DF4-81DE-63E472D00E56}" destId="{FC2E9FAF-3F2A-4BD9-9CA8-1FF8BB8DD074}" srcOrd="1" destOrd="0" presId="urn:microsoft.com/office/officeart/2008/layout/IncreasingCircleProcess"/>
    <dgm:cxn modelId="{E91E2639-C4C6-460D-995B-0717F2904E02}" type="presParOf" srcId="{35BD1760-1E56-4DF4-81DE-63E472D00E56}" destId="{9D3B33A0-5DF8-4F37-8D13-FC2E4EA5F13B}" srcOrd="2" destOrd="0" presId="urn:microsoft.com/office/officeart/2008/layout/IncreasingCircleProcess"/>
    <dgm:cxn modelId="{6330BC64-1B68-40F2-8C04-1F3FDC892950}"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en-US" sz="1800" dirty="0"/>
            <a:t>COVID&gt;300</a:t>
          </a:r>
          <a:endParaRPr lang="ka-GE" sz="1800" dirty="0"/>
        </a:p>
        <a:p>
          <a:r>
            <a:rPr lang="en-US" sz="1800" dirty="0"/>
            <a:t>80 </a:t>
          </a:r>
          <a:r>
            <a:rPr lang="ka-GE" sz="1800" dirty="0"/>
            <a:t>საწოლი </a:t>
          </a:r>
        </a:p>
        <a:p>
          <a:r>
            <a:rPr lang="en-US" sz="1800" dirty="0"/>
            <a:t>18 </a:t>
          </a:r>
          <a:r>
            <a:rPr lang="ka-GE" sz="1800" dirty="0"/>
            <a:t>აპარატი</a:t>
          </a:r>
          <a:r>
            <a:rPr lang="en-US" sz="1800" dirty="0"/>
            <a:t>: </a:t>
          </a:r>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800" dirty="0"/>
            <a:t>შპს "მცხეთის სამედიცინო ცენტრი</a:t>
          </a:r>
          <a:endParaRPr lang="en-US" sz="18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custScaleX="144921">
        <dgm:presLayoutVars>
          <dgm:chMax val="0"/>
          <dgm:chPref val="0"/>
          <dgm:bulletEnabled val="1"/>
        </dgm:presLayoutVars>
      </dgm:prSet>
      <dgm:spPr/>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pt>
  </dgm:ptLst>
  <dgm:cxnLst>
    <dgm:cxn modelId="{31BFBF2D-6D34-46A8-9C6E-2404107465D0}" srcId="{AEA26EC7-1FE5-4D40-AC1F-17F0A0E7AEDF}" destId="{9B38DE1A-A2BE-4538-8B2B-9142BC542BC8}" srcOrd="0" destOrd="0" parTransId="{37341763-BF12-494F-8099-B1A01F692CBD}" sibTransId="{BBC3F956-F03A-464D-A9A1-A2F055A85D50}"/>
    <dgm:cxn modelId="{0D579683-029A-403F-9A37-C64E71B1EE15}" type="presOf" srcId="{27C6F4DA-9F4F-48C7-9F92-57A0B52ABE1C}" destId="{9D3B33A0-5DF8-4F37-8D13-FC2E4EA5F13B}" srcOrd="0" destOrd="0" presId="urn:microsoft.com/office/officeart/2008/layout/IncreasingCircleProcess"/>
    <dgm:cxn modelId="{0C53BC87-33BB-4691-A53A-96398AD8B34A}" type="presOf" srcId="{AEA26EC7-1FE5-4D40-AC1F-17F0A0E7AEDF}" destId="{68847682-9FD2-420F-9A20-379864EE6B30}"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0FB1DEF9-EBB3-4D28-86F9-74F013B6CDC6}" type="presOf" srcId="{9B38DE1A-A2BE-4538-8B2B-9142BC542BC8}" destId="{BE87D9B4-B406-409E-9E22-3AE6B42416EB}" srcOrd="0" destOrd="0" presId="urn:microsoft.com/office/officeart/2008/layout/IncreasingCircleProcess"/>
    <dgm:cxn modelId="{729E4039-2FFA-481A-B038-67FA745BDD62}" type="presParOf" srcId="{68847682-9FD2-420F-9A20-379864EE6B30}" destId="{35BD1760-1E56-4DF4-81DE-63E472D00E56}" srcOrd="0" destOrd="0" presId="urn:microsoft.com/office/officeart/2008/layout/IncreasingCircleProcess"/>
    <dgm:cxn modelId="{5682C318-201A-418A-AE1D-1AB9466118E5}" type="presParOf" srcId="{35BD1760-1E56-4DF4-81DE-63E472D00E56}" destId="{D415B3A8-C522-435A-AB3C-70B18B5CC724}" srcOrd="0" destOrd="0" presId="urn:microsoft.com/office/officeart/2008/layout/IncreasingCircleProcess"/>
    <dgm:cxn modelId="{FE9567EF-A75A-4E6C-A89B-EA3A65BEA883}" type="presParOf" srcId="{35BD1760-1E56-4DF4-81DE-63E472D00E56}" destId="{FC2E9FAF-3F2A-4BD9-9CA8-1FF8BB8DD074}" srcOrd="1" destOrd="0" presId="urn:microsoft.com/office/officeart/2008/layout/IncreasingCircleProcess"/>
    <dgm:cxn modelId="{422B0924-F939-414D-9319-23E901CD9BA3}" type="presParOf" srcId="{35BD1760-1E56-4DF4-81DE-63E472D00E56}" destId="{9D3B33A0-5DF8-4F37-8D13-FC2E4EA5F13B}" srcOrd="2" destOrd="0" presId="urn:microsoft.com/office/officeart/2008/layout/IncreasingCircleProcess"/>
    <dgm:cxn modelId="{77929758-D20F-4379-A1E6-350AD4AE7458}"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3828" y="0"/>
          <a:ext cx="615696" cy="61569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398" y="61569"/>
          <a:ext cx="492556" cy="492556"/>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476236" y="615696"/>
          <a:ext cx="2364549" cy="2591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t" anchorCtr="0">
          <a:noAutofit/>
        </a:bodyPr>
        <a:lstStyle/>
        <a:p>
          <a:pPr marL="0" lvl="0" indent="0" algn="l" defTabSz="400050">
            <a:lnSpc>
              <a:spcPct val="90000"/>
            </a:lnSpc>
            <a:spcBef>
              <a:spcPct val="0"/>
            </a:spcBef>
            <a:spcAft>
              <a:spcPct val="35000"/>
            </a:spcAft>
            <a:buNone/>
          </a:pPr>
          <a:r>
            <a:rPr lang="ka-GE" sz="900" kern="1200" dirty="0"/>
            <a:t>სს ,,ინფექციური პათოლოგიის, შიდსისა და კლინიკური იმუნოლოგიის სამეცნიერო-პრაქტიკული ცენტრი“</a:t>
          </a:r>
          <a:r>
            <a:rPr lang="en-US" sz="900" kern="1200" dirty="0"/>
            <a:t>; </a:t>
          </a:r>
        </a:p>
        <a:p>
          <a:pPr marL="0" lvl="0" indent="0" algn="l" defTabSz="400050">
            <a:lnSpc>
              <a:spcPct val="90000"/>
            </a:lnSpc>
            <a:spcBef>
              <a:spcPct val="0"/>
            </a:spcBef>
            <a:spcAft>
              <a:spcPct val="35000"/>
            </a:spcAft>
            <a:buNone/>
          </a:pPr>
          <a:r>
            <a:rPr lang="ka-GE" sz="900" kern="1200" dirty="0"/>
            <a:t>თსსუ პირველი საუნივერსიტეტო კლინიკა</a:t>
          </a:r>
        </a:p>
        <a:p>
          <a:pPr marL="0" lvl="0" indent="0" algn="l" defTabSz="400050">
            <a:lnSpc>
              <a:spcPct val="90000"/>
            </a:lnSpc>
            <a:spcBef>
              <a:spcPct val="0"/>
            </a:spcBef>
            <a:spcAft>
              <a:spcPct val="35000"/>
            </a:spcAft>
            <a:buNone/>
          </a:pPr>
          <a:r>
            <a:rPr lang="ka-GE" sz="900" kern="1200" dirty="0"/>
            <a:t>აკად. ვ.ბოჭორიშვილის კლინიკა</a:t>
          </a:r>
          <a:endParaRPr lang="en-US" sz="900" kern="1200" dirty="0"/>
        </a:p>
        <a:p>
          <a:pPr marL="0" lvl="0" indent="0" algn="l" defTabSz="400050">
            <a:lnSpc>
              <a:spcPct val="90000"/>
            </a:lnSpc>
            <a:spcBef>
              <a:spcPct val="0"/>
            </a:spcBef>
            <a:spcAft>
              <a:spcPct val="35000"/>
            </a:spcAft>
            <a:buNone/>
          </a:pPr>
          <a:r>
            <a:rPr lang="ka-GE" sz="900" kern="1200" dirty="0"/>
            <a:t>შპს "აკადემიკოს ნიკოლოზ ყიფშიძის სახელობის ცენტრალური საუნივერსიტეტო კლინიკა“</a:t>
          </a:r>
          <a:r>
            <a:rPr lang="en-US" sz="900" kern="1200" dirty="0"/>
            <a:t> </a:t>
          </a:r>
          <a:endParaRPr lang="ka-GE" sz="900" kern="1200" dirty="0"/>
        </a:p>
        <a:p>
          <a:pPr marL="0" lvl="0" indent="0" algn="l" defTabSz="400050">
            <a:lnSpc>
              <a:spcPct val="90000"/>
            </a:lnSpc>
            <a:spcBef>
              <a:spcPct val="0"/>
            </a:spcBef>
            <a:spcAft>
              <a:spcPct val="35000"/>
            </a:spcAft>
            <a:buNone/>
          </a:pPr>
          <a:r>
            <a:rPr lang="ka-GE" sz="900" kern="1200" dirty="0"/>
            <a:t>თბილისის ბავშვთა ინფექციური საავადმყოფო</a:t>
          </a:r>
          <a:endParaRPr lang="en-US" sz="900" kern="1200" dirty="0"/>
        </a:p>
        <a:p>
          <a:pPr marL="0" lvl="0" indent="0" algn="l" defTabSz="400050">
            <a:lnSpc>
              <a:spcPct val="90000"/>
            </a:lnSpc>
            <a:spcBef>
              <a:spcPct val="0"/>
            </a:spcBef>
            <a:spcAft>
              <a:spcPct val="35000"/>
            </a:spcAft>
            <a:buNone/>
          </a:pPr>
          <a:r>
            <a:rPr lang="ka-GE" sz="900" kern="1200" dirty="0"/>
            <a:t>ტუბერკულოზისა და ფილტვის დაავადებათა ეროვნული ცენტრი </a:t>
          </a:r>
          <a:endParaRPr lang="en-US" sz="900" kern="1200" dirty="0"/>
        </a:p>
      </dsp:txBody>
      <dsp:txXfrm>
        <a:off x="476236" y="615696"/>
        <a:ext cx="2364549" cy="2591054"/>
      </dsp:txXfrm>
    </dsp:sp>
    <dsp:sp modelId="{BE87D9B4-B406-409E-9E22-3AE6B42416EB}">
      <dsp:nvSpPr>
        <dsp:cNvPr id="0" name=""/>
        <dsp:cNvSpPr/>
      </dsp:nvSpPr>
      <dsp:spPr>
        <a:xfrm>
          <a:off x="515762" y="0"/>
          <a:ext cx="2285499" cy="615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ka-GE" sz="1400" kern="1200" dirty="0"/>
            <a:t>მოქმედი</a:t>
          </a:r>
          <a:r>
            <a:rPr lang="en-US" sz="1400" kern="1200" dirty="0"/>
            <a:t>: 812 </a:t>
          </a:r>
          <a:r>
            <a:rPr lang="ka-GE" sz="1400" kern="1200" dirty="0"/>
            <a:t>საწოლი </a:t>
          </a:r>
          <a:endParaRPr lang="en-US" sz="1400" kern="1200" dirty="0"/>
        </a:p>
        <a:p>
          <a:pPr marL="0" lvl="0" indent="0" algn="l" defTabSz="622300">
            <a:lnSpc>
              <a:spcPct val="90000"/>
            </a:lnSpc>
            <a:spcBef>
              <a:spcPct val="0"/>
            </a:spcBef>
            <a:spcAft>
              <a:spcPct val="35000"/>
            </a:spcAft>
            <a:buNone/>
          </a:pPr>
          <a:r>
            <a:rPr lang="en-US" sz="1400" kern="1200" dirty="0"/>
            <a:t>151 </a:t>
          </a:r>
          <a:r>
            <a:rPr lang="ka-GE" sz="1400" kern="1200" dirty="0"/>
            <a:t>აპარატი</a:t>
          </a:r>
          <a:endParaRPr lang="en-US" sz="1400" kern="1200" dirty="0"/>
        </a:p>
      </dsp:txBody>
      <dsp:txXfrm>
        <a:off x="515762" y="0"/>
        <a:ext cx="2285499" cy="615696"/>
      </dsp:txXfrm>
    </dsp:sp>
    <dsp:sp modelId="{92B44441-639B-48C6-8CDB-56FC855DC271}">
      <dsp:nvSpPr>
        <dsp:cNvPr id="0" name=""/>
        <dsp:cNvSpPr/>
      </dsp:nvSpPr>
      <dsp:spPr>
        <a:xfrm>
          <a:off x="2969056" y="0"/>
          <a:ext cx="615696" cy="61569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3030625" y="61569"/>
          <a:ext cx="492556" cy="492556"/>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271643" y="615696"/>
          <a:ext cx="2704192" cy="2591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marL="0" lvl="0" indent="0" algn="l" defTabSz="444500">
            <a:lnSpc>
              <a:spcPct val="100000"/>
            </a:lnSpc>
            <a:spcBef>
              <a:spcPct val="0"/>
            </a:spcBef>
            <a:spcAft>
              <a:spcPct val="35000"/>
            </a:spcAft>
            <a:buNone/>
          </a:pPr>
          <a:r>
            <a:rPr lang="ka-GE" sz="1000" kern="1200" dirty="0"/>
            <a:t>შპს "თბილისის ზღვის ჰოსპიტალი„; </a:t>
          </a:r>
        </a:p>
        <a:p>
          <a:pPr marL="0" lvl="0" indent="0" algn="l" defTabSz="444500">
            <a:lnSpc>
              <a:spcPct val="100000"/>
            </a:lnSpc>
            <a:spcBef>
              <a:spcPct val="0"/>
            </a:spcBef>
            <a:spcAft>
              <a:spcPct val="35000"/>
            </a:spcAft>
            <a:buNone/>
          </a:pPr>
          <a:r>
            <a:rPr lang="ka-GE" sz="1000" kern="1200" dirty="0"/>
            <a:t>სს "ევექსის ჰოსპიტლები"- ტრავმატოლოგიური ჰოსპიტალი;</a:t>
          </a:r>
        </a:p>
        <a:p>
          <a:pPr marL="0" lvl="0" indent="0" algn="l" defTabSz="444500">
            <a:lnSpc>
              <a:spcPct val="100000"/>
            </a:lnSpc>
            <a:spcBef>
              <a:spcPct val="0"/>
            </a:spcBef>
            <a:spcAft>
              <a:spcPct val="35000"/>
            </a:spcAft>
            <a:buNone/>
          </a:pPr>
          <a:r>
            <a:rPr lang="ka-GE" sz="1000" kern="1200" dirty="0"/>
            <a:t>ა(ა)იპ "ნიუ ვიჟენ საუნივერსიტეტო ჰოსპიტალი„</a:t>
          </a:r>
        </a:p>
        <a:p>
          <a:pPr marL="0" lvl="0" indent="0" algn="l" defTabSz="444500">
            <a:lnSpc>
              <a:spcPct val="90000"/>
            </a:lnSpc>
            <a:spcBef>
              <a:spcPct val="0"/>
            </a:spcBef>
            <a:spcAft>
              <a:spcPct val="35000"/>
            </a:spcAft>
            <a:buNone/>
          </a:pPr>
          <a:endParaRPr lang="en-US" sz="1000" kern="1200" dirty="0"/>
        </a:p>
      </dsp:txBody>
      <dsp:txXfrm>
        <a:off x="3271643" y="615696"/>
        <a:ext cx="2704192" cy="2591054"/>
      </dsp:txXfrm>
    </dsp:sp>
    <dsp:sp modelId="{F8F19506-80BA-4C67-80D7-5B739F41F51D}">
      <dsp:nvSpPr>
        <dsp:cNvPr id="0" name=""/>
        <dsp:cNvSpPr/>
      </dsp:nvSpPr>
      <dsp:spPr>
        <a:xfrm>
          <a:off x="3615939" y="0"/>
          <a:ext cx="2276865" cy="615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US" sz="1400" kern="1200" dirty="0"/>
            <a:t>COVID&gt;300: 297 </a:t>
          </a:r>
          <a:r>
            <a:rPr lang="ka-GE" sz="1400" kern="1200" dirty="0"/>
            <a:t>საწოლი </a:t>
          </a:r>
          <a:endParaRPr lang="en-US" sz="1400" kern="1200" dirty="0"/>
        </a:p>
        <a:p>
          <a:pPr marL="0" lvl="0" indent="0" algn="l" defTabSz="622300">
            <a:lnSpc>
              <a:spcPct val="90000"/>
            </a:lnSpc>
            <a:spcBef>
              <a:spcPct val="0"/>
            </a:spcBef>
            <a:spcAft>
              <a:spcPct val="35000"/>
            </a:spcAft>
            <a:buNone/>
          </a:pPr>
          <a:r>
            <a:rPr lang="en-US" sz="1400" kern="1200" dirty="0"/>
            <a:t>52 </a:t>
          </a:r>
          <a:r>
            <a:rPr lang="ka-GE" sz="1400" kern="1200" dirty="0"/>
            <a:t>აპარატი</a:t>
          </a:r>
          <a:endParaRPr lang="en-US" sz="1400" kern="1200" dirty="0"/>
        </a:p>
      </dsp:txBody>
      <dsp:txXfrm>
        <a:off x="3615939" y="0"/>
        <a:ext cx="2276865" cy="615696"/>
      </dsp:txXfrm>
    </dsp:sp>
    <dsp:sp modelId="{51FA16CF-BC3A-48F6-87AE-FDFCFDCB6F02}">
      <dsp:nvSpPr>
        <dsp:cNvPr id="0" name=""/>
        <dsp:cNvSpPr/>
      </dsp:nvSpPr>
      <dsp:spPr>
        <a:xfrm>
          <a:off x="6104105" y="0"/>
          <a:ext cx="615696" cy="61569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6165675" y="61569"/>
          <a:ext cx="492556" cy="492556"/>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45495" y="615696"/>
          <a:ext cx="3026585" cy="2591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ct val="35000"/>
            </a:spcAft>
            <a:buNone/>
          </a:pPr>
          <a:r>
            <a:rPr lang="ka-GE" sz="800" kern="1200" dirty="0"/>
            <a:t>სს "გერმანული ჰოსპიტალი„;</a:t>
          </a:r>
        </a:p>
        <a:p>
          <a:pPr marL="0" lvl="0" indent="0" algn="l" defTabSz="355600">
            <a:lnSpc>
              <a:spcPct val="90000"/>
            </a:lnSpc>
            <a:spcBef>
              <a:spcPct val="0"/>
            </a:spcBef>
            <a:spcAft>
              <a:spcPct val="35000"/>
            </a:spcAft>
            <a:buNone/>
          </a:pPr>
          <a:r>
            <a:rPr lang="ka-GE" sz="800" kern="1200" dirty="0"/>
            <a:t>სს "ჯერარსი„</a:t>
          </a:r>
          <a:endParaRPr lang="en-US" sz="800" kern="1200" dirty="0"/>
        </a:p>
        <a:p>
          <a:pPr marL="0" lvl="0" indent="0" algn="l" defTabSz="355600">
            <a:lnSpc>
              <a:spcPct val="90000"/>
            </a:lnSpc>
            <a:spcBef>
              <a:spcPct val="0"/>
            </a:spcBef>
            <a:spcAft>
              <a:spcPct val="35000"/>
            </a:spcAft>
            <a:buNone/>
          </a:pPr>
          <a:r>
            <a:rPr lang="ka-GE" sz="800" kern="1200" dirty="0"/>
            <a:t>შპს "წმინდა მიქაელ მთავარანგელოზის სახელობის მრავალპროფილიანი კლინიკური საავადმყოფო„; </a:t>
          </a:r>
          <a:endParaRPr lang="en-US" sz="800" kern="1200" dirty="0"/>
        </a:p>
        <a:p>
          <a:pPr marL="0" lvl="0" indent="0" algn="l" defTabSz="355600">
            <a:lnSpc>
              <a:spcPct val="90000"/>
            </a:lnSpc>
            <a:spcBef>
              <a:spcPct val="0"/>
            </a:spcBef>
            <a:spcAft>
              <a:spcPct val="35000"/>
            </a:spcAft>
            <a:buNone/>
          </a:pPr>
          <a:r>
            <a:rPr lang="ka-GE" sz="800" kern="1200" dirty="0"/>
            <a:t>შპს "საქართველოს საპატრიარქოს წმინდა იოაკიმე და ანას სახელობის სამედიცინო ცენტრი„; </a:t>
          </a:r>
          <a:endParaRPr lang="en-US" sz="800" kern="1200" dirty="0"/>
        </a:p>
        <a:p>
          <a:pPr marL="0" lvl="0" indent="0" algn="l" defTabSz="355600">
            <a:lnSpc>
              <a:spcPct val="90000"/>
            </a:lnSpc>
            <a:spcBef>
              <a:spcPct val="0"/>
            </a:spcBef>
            <a:spcAft>
              <a:spcPct val="35000"/>
            </a:spcAft>
            <a:buNone/>
          </a:pPr>
          <a:r>
            <a:rPr lang="ka-GE" sz="800" kern="1200" dirty="0"/>
            <a:t>სს "ევექსის ჰოსპიტლები" - კარაპს მედლაინი; </a:t>
          </a:r>
          <a:endParaRPr lang="en-US" sz="800" kern="1200" dirty="0"/>
        </a:p>
        <a:p>
          <a:pPr marL="0" lvl="0" indent="0" algn="l" defTabSz="355600">
            <a:lnSpc>
              <a:spcPct val="90000"/>
            </a:lnSpc>
            <a:spcBef>
              <a:spcPct val="0"/>
            </a:spcBef>
            <a:spcAft>
              <a:spcPct val="35000"/>
            </a:spcAft>
            <a:buNone/>
          </a:pPr>
          <a:r>
            <a:rPr lang="ka-GE" sz="800" kern="1200" dirty="0"/>
            <a:t>შ.პ.ს "ვივამედი,“; </a:t>
          </a:r>
          <a:endParaRPr lang="en-US" sz="800" kern="1200" dirty="0"/>
        </a:p>
        <a:p>
          <a:pPr marL="0" lvl="0" indent="0" algn="l" defTabSz="355600">
            <a:lnSpc>
              <a:spcPct val="90000"/>
            </a:lnSpc>
            <a:spcBef>
              <a:spcPct val="0"/>
            </a:spcBef>
            <a:spcAft>
              <a:spcPct val="35000"/>
            </a:spcAft>
            <a:buNone/>
          </a:pPr>
          <a:r>
            <a:rPr lang="ka-GE" sz="800" kern="1200" dirty="0"/>
            <a:t>სს "ევექსის ჰოსპიტლები" - ი. ბოკერიას სახელობის  რეფერალური ჰოსპიტალი; </a:t>
          </a:r>
        </a:p>
        <a:p>
          <a:pPr marL="0" lvl="0" indent="0" algn="l" defTabSz="355600">
            <a:lnSpc>
              <a:spcPct val="90000"/>
            </a:lnSpc>
            <a:spcBef>
              <a:spcPct val="0"/>
            </a:spcBef>
            <a:spcAft>
              <a:spcPct val="35000"/>
            </a:spcAft>
            <a:buNone/>
          </a:pPr>
          <a:r>
            <a:rPr lang="ka-GE" sz="800" kern="1200" dirty="0"/>
            <a:t>შპს "პირველი სამედიცინო ცენტრი"</a:t>
          </a:r>
          <a:endParaRPr lang="en-US" sz="800" kern="1200" dirty="0"/>
        </a:p>
      </dsp:txBody>
      <dsp:txXfrm>
        <a:off x="6245495" y="615696"/>
        <a:ext cx="3026585" cy="2591054"/>
      </dsp:txXfrm>
    </dsp:sp>
    <dsp:sp modelId="{66E4D933-81F6-48A4-A7C5-F34382410A92}">
      <dsp:nvSpPr>
        <dsp:cNvPr id="0" name=""/>
        <dsp:cNvSpPr/>
      </dsp:nvSpPr>
      <dsp:spPr>
        <a:xfrm>
          <a:off x="6562261" y="0"/>
          <a:ext cx="2393054" cy="615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US" sz="1400" kern="1200" dirty="0"/>
            <a:t>COVID&gt;800: 1137 </a:t>
          </a:r>
          <a:r>
            <a:rPr lang="ka-GE" sz="1400" kern="1200" dirty="0"/>
            <a:t>საწოლი </a:t>
          </a:r>
          <a:endParaRPr lang="en-US" sz="1400" kern="1200" dirty="0"/>
        </a:p>
        <a:p>
          <a:pPr marL="0" lvl="0" indent="0" algn="l" defTabSz="622300">
            <a:lnSpc>
              <a:spcPct val="90000"/>
            </a:lnSpc>
            <a:spcBef>
              <a:spcPct val="0"/>
            </a:spcBef>
            <a:spcAft>
              <a:spcPct val="35000"/>
            </a:spcAft>
            <a:buNone/>
          </a:pPr>
          <a:r>
            <a:rPr lang="en-US" sz="1400" kern="1200" dirty="0"/>
            <a:t>164 </a:t>
          </a:r>
          <a:r>
            <a:rPr lang="ka-GE" sz="1400" kern="1200" dirty="0"/>
            <a:t>აპარატი</a:t>
          </a:r>
          <a:endParaRPr lang="en-US" sz="1400" kern="1200" dirty="0"/>
        </a:p>
      </dsp:txBody>
      <dsp:txXfrm>
        <a:off x="6562261" y="0"/>
        <a:ext cx="2393054" cy="6156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marL="0" lvl="0" indent="0" algn="l" defTabSz="444500">
            <a:lnSpc>
              <a:spcPct val="90000"/>
            </a:lnSpc>
            <a:spcBef>
              <a:spcPct val="0"/>
            </a:spcBef>
            <a:spcAft>
              <a:spcPct val="35000"/>
            </a:spcAft>
            <a:buNone/>
          </a:pPr>
          <a:r>
            <a:rPr lang="ka-GE" sz="1000" kern="1200" dirty="0"/>
            <a:t>სს "საჩხერის რაიონული საავადმყოფო-პოლიკლინიკური გაერთიანება„</a:t>
          </a:r>
          <a:endParaRPr lang="en-US" sz="1000" kern="1200" dirty="0"/>
        </a:p>
        <a:p>
          <a:pPr marL="0" lvl="0" indent="0" algn="l" defTabSz="444500">
            <a:lnSpc>
              <a:spcPct val="90000"/>
            </a:lnSpc>
            <a:spcBef>
              <a:spcPct val="0"/>
            </a:spcBef>
            <a:spcAft>
              <a:spcPct val="35000"/>
            </a:spcAft>
            <a:buNone/>
          </a:pPr>
          <a:r>
            <a:rPr lang="ka-GE" sz="1000" kern="1200" dirty="0"/>
            <a:t>შპს "კლინიკა-ლჯ</a:t>
          </a:r>
          <a:r>
            <a:rPr lang="en-US" sz="1000" kern="1200" dirty="0"/>
            <a:t>”</a:t>
          </a:r>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ka-GE" sz="1400" kern="1200" dirty="0"/>
            <a:t>მოქმედი</a:t>
          </a:r>
          <a:r>
            <a:rPr lang="en-US" sz="1400" kern="1200" dirty="0"/>
            <a:t>: 234 </a:t>
          </a:r>
          <a:r>
            <a:rPr lang="ka-GE" sz="1400" kern="1200" dirty="0"/>
            <a:t>საწოლი </a:t>
          </a:r>
          <a:r>
            <a:rPr lang="en-US" sz="1400" kern="1200" dirty="0"/>
            <a:t>32 </a:t>
          </a:r>
          <a:r>
            <a:rPr lang="ka-GE" sz="1400" kern="1200" dirty="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marL="0" lvl="0" indent="0" algn="l" defTabSz="444500">
            <a:lnSpc>
              <a:spcPct val="90000"/>
            </a:lnSpc>
            <a:spcBef>
              <a:spcPct val="0"/>
            </a:spcBef>
            <a:spcAft>
              <a:spcPct val="35000"/>
            </a:spcAft>
            <a:buNone/>
          </a:pPr>
          <a:r>
            <a:rPr lang="ka-GE" sz="1000" kern="1200" dirty="0"/>
            <a:t>სს "ევექსის ჰოსპიტლები" - ქუთაისის რეფერალური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US" sz="1400" kern="1200" dirty="0"/>
            <a:t>COVID&gt;300</a:t>
          </a:r>
          <a:endParaRPr lang="ka-GE" sz="1400" kern="1200" dirty="0"/>
        </a:p>
        <a:p>
          <a:pPr marL="0" lvl="0" indent="0" algn="l" defTabSz="622300">
            <a:lnSpc>
              <a:spcPct val="90000"/>
            </a:lnSpc>
            <a:spcBef>
              <a:spcPct val="0"/>
            </a:spcBef>
            <a:spcAft>
              <a:spcPct val="35000"/>
            </a:spcAft>
            <a:buNone/>
          </a:pPr>
          <a:r>
            <a:rPr lang="en-US" sz="1400" kern="1200" dirty="0"/>
            <a:t>78 </a:t>
          </a:r>
          <a:r>
            <a:rPr lang="ka-GE" sz="1400" kern="1200" dirty="0"/>
            <a:t>საწოლი </a:t>
          </a:r>
          <a:endParaRPr lang="en-US" sz="1400" kern="1200" dirty="0"/>
        </a:p>
        <a:p>
          <a:pPr marL="0" lvl="0" indent="0" algn="l" defTabSz="622300">
            <a:lnSpc>
              <a:spcPct val="90000"/>
            </a:lnSpc>
            <a:spcBef>
              <a:spcPct val="0"/>
            </a:spcBef>
            <a:spcAft>
              <a:spcPct val="35000"/>
            </a:spcAft>
            <a:buNone/>
          </a:pPr>
          <a:r>
            <a:rPr lang="en-US" sz="1400" kern="1200" dirty="0"/>
            <a:t>6 </a:t>
          </a:r>
          <a:r>
            <a:rPr lang="ka-GE" sz="1400" kern="1200" dirty="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ct val="35000"/>
            </a:spcAft>
            <a:buNone/>
          </a:pPr>
          <a:r>
            <a:rPr lang="ka-GE" sz="800" kern="1200" dirty="0"/>
            <a:t>შპს "ჰოსპიტალ სერვისი„</a:t>
          </a:r>
          <a:endParaRPr lang="en-US" sz="800" kern="1200" dirty="0"/>
        </a:p>
        <a:p>
          <a:pPr marL="0" lvl="0" indent="0" algn="l" defTabSz="355600">
            <a:lnSpc>
              <a:spcPct val="90000"/>
            </a:lnSpc>
            <a:spcBef>
              <a:spcPct val="0"/>
            </a:spcBef>
            <a:spcAft>
              <a:spcPct val="35000"/>
            </a:spcAft>
            <a:buNone/>
          </a:pPr>
          <a:r>
            <a:rPr lang="ka-GE" sz="800" kern="1200" dirty="0"/>
            <a:t>4. შპს "ქუთაისის საეკლესიო საავადმყოფო-წმინდა დავით აღმაშენებლის სახელობის ქსენონი„</a:t>
          </a:r>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US" sz="1400" kern="1200" dirty="0"/>
            <a:t>COVID&gt;800</a:t>
          </a:r>
          <a:endParaRPr lang="ka-GE" sz="1400" kern="1200" dirty="0"/>
        </a:p>
        <a:p>
          <a:pPr marL="0" lvl="0" indent="0" algn="l" defTabSz="622300">
            <a:lnSpc>
              <a:spcPct val="90000"/>
            </a:lnSpc>
            <a:spcBef>
              <a:spcPct val="0"/>
            </a:spcBef>
            <a:spcAft>
              <a:spcPct val="35000"/>
            </a:spcAft>
            <a:buNone/>
          </a:pPr>
          <a:r>
            <a:rPr lang="en-US" sz="1400" kern="1200" dirty="0"/>
            <a:t>329 </a:t>
          </a:r>
          <a:r>
            <a:rPr lang="ka-GE" sz="1400" kern="1200" dirty="0"/>
            <a:t>საწოლი </a:t>
          </a:r>
          <a:endParaRPr lang="en-US" sz="1400" kern="1200" dirty="0"/>
        </a:p>
        <a:p>
          <a:pPr marL="0" lvl="0" indent="0" algn="l" defTabSz="622300">
            <a:lnSpc>
              <a:spcPct val="90000"/>
            </a:lnSpc>
            <a:spcBef>
              <a:spcPct val="0"/>
            </a:spcBef>
            <a:spcAft>
              <a:spcPct val="35000"/>
            </a:spcAft>
            <a:buNone/>
          </a:pPr>
          <a:r>
            <a:rPr lang="en-US" sz="1400" kern="1200" dirty="0"/>
            <a:t>49 </a:t>
          </a:r>
          <a:r>
            <a:rPr lang="ka-GE" sz="1400" kern="1200" dirty="0"/>
            <a:t>აპარატი</a:t>
          </a:r>
          <a:endParaRPr lang="en-US" sz="1400" kern="1200" dirty="0"/>
        </a:p>
      </dsp:txBody>
      <dsp:txXfrm>
        <a:off x="6265164" y="0"/>
        <a:ext cx="1860507" cy="6289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3663" y="0"/>
          <a:ext cx="905256" cy="90525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94189" y="90525"/>
          <a:ext cx="724204" cy="724204"/>
        </a:xfrm>
        <a:prstGeom prst="chord">
          <a:avLst>
            <a:gd name="adj1" fmla="val 0"/>
            <a:gd name="adj2" fmla="val 108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09237" y="905256"/>
          <a:ext cx="3454603" cy="38096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ka-GE" sz="1400" kern="1200" dirty="0"/>
            <a:t>შპს "სალიხ აბაშიძის ინფექციური პათოლოგიის, შიდსის და ტუბერკულოზის რეგიონული ცენტრი„</a:t>
          </a:r>
          <a:endParaRPr lang="en-US" sz="1400" kern="1200" dirty="0"/>
        </a:p>
        <a:p>
          <a:pPr marL="0" lvl="0" indent="0" algn="l" defTabSz="622300">
            <a:lnSpc>
              <a:spcPct val="90000"/>
            </a:lnSpc>
            <a:spcBef>
              <a:spcPct val="0"/>
            </a:spcBef>
            <a:spcAft>
              <a:spcPct val="35000"/>
            </a:spcAft>
            <a:buNone/>
          </a:pPr>
          <a:r>
            <a:rPr lang="ka-GE" sz="1400" kern="1200" dirty="0"/>
            <a:t>შპს "მედალფა„ - ბათუმის კლინიკა</a:t>
          </a:r>
          <a:endParaRPr lang="en-US" sz="1400" kern="1200" dirty="0"/>
        </a:p>
        <a:p>
          <a:pPr marL="0" lvl="0" indent="0" algn="l" defTabSz="622300">
            <a:lnSpc>
              <a:spcPct val="90000"/>
            </a:lnSpc>
            <a:spcBef>
              <a:spcPct val="0"/>
            </a:spcBef>
            <a:spcAft>
              <a:spcPct val="35000"/>
            </a:spcAft>
            <a:buNone/>
          </a:pPr>
          <a:r>
            <a:rPr lang="en-US" sz="1400" kern="1200" dirty="0"/>
            <a:t> </a:t>
          </a:r>
        </a:p>
      </dsp:txBody>
      <dsp:txXfrm>
        <a:off x="709237" y="905256"/>
        <a:ext cx="3454603" cy="3809619"/>
      </dsp:txXfrm>
    </dsp:sp>
    <dsp:sp modelId="{BE87D9B4-B406-409E-9E22-3AE6B42416EB}">
      <dsp:nvSpPr>
        <dsp:cNvPr id="0" name=""/>
        <dsp:cNvSpPr/>
      </dsp:nvSpPr>
      <dsp:spPr>
        <a:xfrm>
          <a:off x="1097514" y="136616"/>
          <a:ext cx="2678049" cy="6320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ka-GE" sz="1400" kern="1200" dirty="0"/>
            <a:t>მოქმედი</a:t>
          </a:r>
          <a:r>
            <a:rPr lang="en-US" sz="1400" kern="1200" dirty="0"/>
            <a:t>:  145 </a:t>
          </a:r>
          <a:r>
            <a:rPr lang="ka-GE" sz="1400" kern="1200" dirty="0"/>
            <a:t>საწოლი </a:t>
          </a:r>
          <a:endParaRPr lang="en-US" sz="1400" kern="1200" dirty="0"/>
        </a:p>
        <a:p>
          <a:pPr marL="0" lvl="0" indent="0" algn="l" defTabSz="622300">
            <a:lnSpc>
              <a:spcPct val="90000"/>
            </a:lnSpc>
            <a:spcBef>
              <a:spcPct val="0"/>
            </a:spcBef>
            <a:spcAft>
              <a:spcPct val="35000"/>
            </a:spcAft>
            <a:buNone/>
          </a:pPr>
          <a:r>
            <a:rPr lang="en-US" sz="1400" kern="1200" dirty="0"/>
            <a:t>14 </a:t>
          </a:r>
          <a:r>
            <a:rPr lang="ka-GE" sz="1400" kern="1200" dirty="0"/>
            <a:t>აპარატი</a:t>
          </a:r>
          <a:endParaRPr lang="en-US" sz="1400" kern="1200" dirty="0"/>
        </a:p>
      </dsp:txBody>
      <dsp:txXfrm>
        <a:off x="1097514" y="136616"/>
        <a:ext cx="2678049" cy="632022"/>
      </dsp:txXfrm>
    </dsp:sp>
    <dsp:sp modelId="{92B44441-639B-48C6-8CDB-56FC855DC271}">
      <dsp:nvSpPr>
        <dsp:cNvPr id="0" name=""/>
        <dsp:cNvSpPr/>
      </dsp:nvSpPr>
      <dsp:spPr>
        <a:xfrm>
          <a:off x="4352435" y="0"/>
          <a:ext cx="905256" cy="90525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rot="17587841">
          <a:off x="4442961" y="90525"/>
          <a:ext cx="724204" cy="724204"/>
        </a:xfrm>
        <a:prstGeom prst="chord">
          <a:avLst/>
        </a:prstGeom>
        <a:solidFill>
          <a:srgbClr val="00B050"/>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5446287" y="905256"/>
          <a:ext cx="2678049" cy="38096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endParaRPr lang="en-US" sz="1400" kern="1200" dirty="0"/>
        </a:p>
        <a:p>
          <a:pPr marL="0" lvl="0" indent="0" algn="l" defTabSz="622300">
            <a:lnSpc>
              <a:spcPct val="90000"/>
            </a:lnSpc>
            <a:spcBef>
              <a:spcPct val="0"/>
            </a:spcBef>
            <a:spcAft>
              <a:spcPct val="35000"/>
            </a:spcAft>
            <a:buNone/>
          </a:pPr>
          <a:r>
            <a:rPr lang="ka-GE" sz="1400" kern="1200" dirty="0"/>
            <a:t>სს "ევექსის ჰოსპიტლები"  - ქობულეთის ჰოსპიტალი</a:t>
          </a:r>
        </a:p>
      </dsp:txBody>
      <dsp:txXfrm>
        <a:off x="5446287" y="905256"/>
        <a:ext cx="2678049" cy="3809619"/>
      </dsp:txXfrm>
    </dsp:sp>
    <dsp:sp modelId="{F8F19506-80BA-4C67-80D7-5B739F41F51D}">
      <dsp:nvSpPr>
        <dsp:cNvPr id="0" name=""/>
        <dsp:cNvSpPr/>
      </dsp:nvSpPr>
      <dsp:spPr>
        <a:xfrm>
          <a:off x="5446287" y="0"/>
          <a:ext cx="2678049" cy="9052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US" sz="1400" kern="1200" dirty="0"/>
            <a:t>COVID&gt;300</a:t>
          </a:r>
          <a:endParaRPr lang="ka-GE" sz="1400" kern="1200" dirty="0"/>
        </a:p>
        <a:p>
          <a:pPr marL="0" lvl="0" indent="0" algn="l" defTabSz="622300">
            <a:lnSpc>
              <a:spcPct val="90000"/>
            </a:lnSpc>
            <a:spcBef>
              <a:spcPct val="0"/>
            </a:spcBef>
            <a:spcAft>
              <a:spcPct val="35000"/>
            </a:spcAft>
            <a:buNone/>
          </a:pPr>
          <a:r>
            <a:rPr lang="en-US" sz="1400" kern="1200" dirty="0"/>
            <a:t>74</a:t>
          </a:r>
          <a:r>
            <a:rPr lang="ka-GE" sz="1400" kern="1200" dirty="0"/>
            <a:t> საწოლი </a:t>
          </a:r>
          <a:r>
            <a:rPr lang="en-US" sz="1400" kern="1200" dirty="0"/>
            <a:t>5 </a:t>
          </a:r>
          <a:r>
            <a:rPr lang="ka-GE" sz="1400" kern="1200" dirty="0"/>
            <a:t>აპარატი</a:t>
          </a:r>
          <a:endParaRPr lang="en-US" sz="1400" kern="1200" dirty="0"/>
        </a:p>
      </dsp:txBody>
      <dsp:txXfrm>
        <a:off x="5446287" y="0"/>
        <a:ext cx="2678049" cy="9052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5BA65-3B9E-4546-9D1B-7B96E0C107C0}">
      <dsp:nvSpPr>
        <dsp:cNvPr id="0" name=""/>
        <dsp:cNvSpPr/>
      </dsp:nvSpPr>
      <dsp:spPr>
        <a:xfrm>
          <a:off x="2867" y="0"/>
          <a:ext cx="589280" cy="589280"/>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DD64BB-3076-A144-B21A-25FC3D4CD5B3}">
      <dsp:nvSpPr>
        <dsp:cNvPr id="0" name=""/>
        <dsp:cNvSpPr/>
      </dsp:nvSpPr>
      <dsp:spPr>
        <a:xfrm>
          <a:off x="61795" y="58928"/>
          <a:ext cx="471424" cy="471424"/>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1600CE-CCFB-C448-A320-E3FB0567EDA0}">
      <dsp:nvSpPr>
        <dsp:cNvPr id="0" name=""/>
        <dsp:cNvSpPr/>
      </dsp:nvSpPr>
      <dsp:spPr>
        <a:xfrm>
          <a:off x="714914" y="0"/>
          <a:ext cx="1743286" cy="58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b" anchorCtr="0">
          <a:noAutofit/>
        </a:bodyPr>
        <a:lstStyle/>
        <a:p>
          <a:pPr marL="0" lvl="0" indent="0" algn="l" defTabSz="444500">
            <a:lnSpc>
              <a:spcPct val="90000"/>
            </a:lnSpc>
            <a:spcBef>
              <a:spcPct val="0"/>
            </a:spcBef>
            <a:spcAft>
              <a:spcPct val="35000"/>
            </a:spcAft>
            <a:buNone/>
          </a:pPr>
          <a:endParaRPr lang="en-US" sz="1000" strike="sngStrike" kern="1200" dirty="0"/>
        </a:p>
      </dsp:txBody>
      <dsp:txXfrm>
        <a:off x="714914" y="0"/>
        <a:ext cx="1743286" cy="589280"/>
      </dsp:txXfrm>
    </dsp:sp>
    <dsp:sp modelId="{92B44441-639B-48C6-8CDB-56FC855DC271}">
      <dsp:nvSpPr>
        <dsp:cNvPr id="0" name=""/>
        <dsp:cNvSpPr/>
      </dsp:nvSpPr>
      <dsp:spPr>
        <a:xfrm>
          <a:off x="2295373" y="27018"/>
          <a:ext cx="589280" cy="589280"/>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313500" y="102242"/>
          <a:ext cx="471424" cy="471424"/>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2778431" y="624519"/>
          <a:ext cx="2764748" cy="2479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ka-GE" sz="1400" kern="1200" dirty="0"/>
            <a:t>სს „ევექსის ჰოსპიტლები“ - ფოთის ჰოსპიტალი</a:t>
          </a:r>
          <a:endParaRPr lang="en-US" sz="1400" kern="1200" dirty="0"/>
        </a:p>
      </dsp:txBody>
      <dsp:txXfrm>
        <a:off x="2778431" y="624519"/>
        <a:ext cx="2764748" cy="2479886"/>
      </dsp:txXfrm>
    </dsp:sp>
    <dsp:sp modelId="{F8F19506-80BA-4C67-80D7-5B739F41F51D}">
      <dsp:nvSpPr>
        <dsp:cNvPr id="0" name=""/>
        <dsp:cNvSpPr/>
      </dsp:nvSpPr>
      <dsp:spPr>
        <a:xfrm>
          <a:off x="3293014" y="0"/>
          <a:ext cx="1743286" cy="58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l" defTabSz="622300">
            <a:lnSpc>
              <a:spcPct val="90000"/>
            </a:lnSpc>
            <a:spcBef>
              <a:spcPct val="0"/>
            </a:spcBef>
            <a:spcAft>
              <a:spcPct val="35000"/>
            </a:spcAft>
            <a:buNone/>
          </a:pPr>
          <a:r>
            <a:rPr lang="en-US" sz="1400" kern="1200" dirty="0"/>
            <a:t>COVID&gt;300</a:t>
          </a:r>
          <a:endParaRPr lang="ka-GE" sz="1400" kern="1200" dirty="0"/>
        </a:p>
        <a:p>
          <a:pPr marL="0" lvl="0" indent="0" algn="l" defTabSz="622300">
            <a:lnSpc>
              <a:spcPct val="90000"/>
            </a:lnSpc>
            <a:spcBef>
              <a:spcPct val="0"/>
            </a:spcBef>
            <a:spcAft>
              <a:spcPct val="35000"/>
            </a:spcAft>
            <a:buNone/>
          </a:pPr>
          <a:r>
            <a:rPr lang="ka-GE" sz="1400" kern="1200" dirty="0"/>
            <a:t>74</a:t>
          </a:r>
          <a:r>
            <a:rPr lang="en-US" sz="1400" kern="1200" dirty="0"/>
            <a:t> </a:t>
          </a:r>
          <a:r>
            <a:rPr lang="ka-GE" sz="1400" kern="1200" dirty="0"/>
            <a:t>საწოლი </a:t>
          </a:r>
        </a:p>
        <a:p>
          <a:pPr marL="0" lvl="0" indent="0" algn="l" defTabSz="622300">
            <a:lnSpc>
              <a:spcPct val="90000"/>
            </a:lnSpc>
            <a:spcBef>
              <a:spcPct val="0"/>
            </a:spcBef>
            <a:spcAft>
              <a:spcPct val="35000"/>
            </a:spcAft>
            <a:buNone/>
          </a:pPr>
          <a:r>
            <a:rPr lang="ka-GE" sz="1400" kern="1200" dirty="0"/>
            <a:t>4</a:t>
          </a:r>
          <a:r>
            <a:rPr lang="en-US" sz="1400" kern="1200" dirty="0"/>
            <a:t> </a:t>
          </a:r>
          <a:r>
            <a:rPr lang="ka-GE" sz="1400" kern="1200" dirty="0"/>
            <a:t>აპარატი</a:t>
          </a:r>
          <a:endParaRPr lang="en-US" sz="1400" kern="1200" dirty="0"/>
        </a:p>
      </dsp:txBody>
      <dsp:txXfrm>
        <a:off x="3293014" y="0"/>
        <a:ext cx="1743286" cy="589280"/>
      </dsp:txXfrm>
    </dsp:sp>
    <dsp:sp modelId="{DF52F8F6-22AE-B849-9023-16F6F6A802F6}">
      <dsp:nvSpPr>
        <dsp:cNvPr id="0" name=""/>
        <dsp:cNvSpPr/>
      </dsp:nvSpPr>
      <dsp:spPr>
        <a:xfrm>
          <a:off x="5669798" y="0"/>
          <a:ext cx="589280" cy="589280"/>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805F54-16B8-5F45-8B6A-C606B86AE485}">
      <dsp:nvSpPr>
        <dsp:cNvPr id="0" name=""/>
        <dsp:cNvSpPr/>
      </dsp:nvSpPr>
      <dsp:spPr>
        <a:xfrm>
          <a:off x="5728726" y="58928"/>
          <a:ext cx="471424" cy="471424"/>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73F786-E51E-8441-90DE-69F3226AD214}">
      <dsp:nvSpPr>
        <dsp:cNvPr id="0" name=""/>
        <dsp:cNvSpPr/>
      </dsp:nvSpPr>
      <dsp:spPr>
        <a:xfrm>
          <a:off x="6381845" y="589280"/>
          <a:ext cx="1743286" cy="2479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ct val="35000"/>
            </a:spcAft>
            <a:buNone/>
          </a:pPr>
          <a:r>
            <a:rPr lang="ka-GE" sz="800" kern="1200" dirty="0"/>
            <a:t>„</a:t>
          </a:r>
        </a:p>
      </dsp:txBody>
      <dsp:txXfrm>
        <a:off x="6381845" y="589280"/>
        <a:ext cx="1743286" cy="2479886"/>
      </dsp:txXfrm>
    </dsp:sp>
    <dsp:sp modelId="{D66FF429-DAE4-D14C-BB94-A894AEB75F53}">
      <dsp:nvSpPr>
        <dsp:cNvPr id="0" name=""/>
        <dsp:cNvSpPr/>
      </dsp:nvSpPr>
      <dsp:spPr>
        <a:xfrm>
          <a:off x="6381845" y="0"/>
          <a:ext cx="1743286" cy="58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b" anchorCtr="0">
          <a:noAutofit/>
        </a:bodyPr>
        <a:lstStyle/>
        <a:p>
          <a:pPr marL="0" lvl="0" indent="0" algn="l" defTabSz="355600">
            <a:lnSpc>
              <a:spcPct val="90000"/>
            </a:lnSpc>
            <a:spcBef>
              <a:spcPct val="0"/>
            </a:spcBef>
            <a:spcAft>
              <a:spcPct val="35000"/>
            </a:spcAft>
            <a:buNone/>
          </a:pPr>
          <a:endParaRPr lang="en-US" sz="800" strike="sngStrike" kern="1200" dirty="0"/>
        </a:p>
      </dsp:txBody>
      <dsp:txXfrm>
        <a:off x="6381845" y="0"/>
        <a:ext cx="1743286" cy="5892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641021"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1745060"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2768038" y="965865"/>
          <a:ext cx="4099848"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800100">
            <a:lnSpc>
              <a:spcPct val="90000"/>
            </a:lnSpc>
            <a:spcBef>
              <a:spcPct val="0"/>
            </a:spcBef>
            <a:spcAft>
              <a:spcPct val="35000"/>
            </a:spcAft>
            <a:buNone/>
          </a:pPr>
          <a:r>
            <a:rPr lang="ka-GE" sz="1800" kern="1200" dirty="0"/>
            <a:t>შპს "აბასთუმნის ფილტვის ცენტრი„</a:t>
          </a:r>
          <a:endParaRPr lang="en-US" sz="1800" strike="sngStrike" kern="1200" dirty="0"/>
        </a:p>
      </dsp:txBody>
      <dsp:txXfrm>
        <a:off x="2768038" y="965865"/>
        <a:ext cx="4099848" cy="4378282"/>
      </dsp:txXfrm>
    </dsp:sp>
    <dsp:sp modelId="{BE87D9B4-B406-409E-9E22-3AE6B42416EB}">
      <dsp:nvSpPr>
        <dsp:cNvPr id="0" name=""/>
        <dsp:cNvSpPr/>
      </dsp:nvSpPr>
      <dsp:spPr>
        <a:xfrm>
          <a:off x="3144592" y="322019"/>
          <a:ext cx="3077802" cy="396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ka-GE" sz="1800" kern="1200" dirty="0"/>
            <a:t>მოქმედი</a:t>
          </a:r>
          <a:r>
            <a:rPr lang="en-US" sz="1800" kern="1200" dirty="0"/>
            <a:t>: </a:t>
          </a:r>
          <a:r>
            <a:rPr lang="ka-GE" sz="1800" kern="1200" dirty="0"/>
            <a:t>100</a:t>
          </a:r>
          <a:r>
            <a:rPr lang="en-US" sz="1800" kern="1200" dirty="0"/>
            <a:t> </a:t>
          </a:r>
          <a:r>
            <a:rPr lang="ka-GE" sz="1800" kern="1200" dirty="0"/>
            <a:t>საწოლი</a:t>
          </a:r>
          <a:endParaRPr lang="en-US" sz="1800" kern="1200" dirty="0"/>
        </a:p>
      </dsp:txBody>
      <dsp:txXfrm>
        <a:off x="3144592" y="322019"/>
        <a:ext cx="3077802" cy="3963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632142"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1736180"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2360491" y="1040384"/>
          <a:ext cx="4135366"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t" anchorCtr="0">
          <a:noAutofit/>
        </a:bodyPr>
        <a:lstStyle/>
        <a:p>
          <a:pPr marL="0" lvl="0" indent="0" algn="l" defTabSz="711200">
            <a:lnSpc>
              <a:spcPct val="90000"/>
            </a:lnSpc>
            <a:spcBef>
              <a:spcPct val="0"/>
            </a:spcBef>
            <a:spcAft>
              <a:spcPct val="35000"/>
            </a:spcAft>
            <a:buNone/>
          </a:pPr>
          <a:r>
            <a:rPr lang="ka-GE" sz="1600" kern="1200" dirty="0"/>
            <a:t>შპს "ჯეო ჰოსპიტალს„ - მარნეული</a:t>
          </a:r>
          <a:endParaRPr lang="en-US" sz="1600" strike="sngStrike" kern="1200" dirty="0"/>
        </a:p>
        <a:p>
          <a:pPr marL="0" lvl="0" indent="0" algn="l" defTabSz="711200">
            <a:lnSpc>
              <a:spcPct val="90000"/>
            </a:lnSpc>
            <a:spcBef>
              <a:spcPct val="0"/>
            </a:spcBef>
            <a:spcAft>
              <a:spcPct val="35000"/>
            </a:spcAft>
            <a:buNone/>
          </a:pPr>
          <a:r>
            <a:rPr lang="ka-GE" sz="1600" kern="1200" dirty="0"/>
            <a:t>სს "რუსთავის ცენტრალური საავადმყოფო„</a:t>
          </a:r>
        </a:p>
      </dsp:txBody>
      <dsp:txXfrm>
        <a:off x="2360491" y="1040384"/>
        <a:ext cx="4135366" cy="4378282"/>
      </dsp:txXfrm>
    </dsp:sp>
    <dsp:sp modelId="{BE87D9B4-B406-409E-9E22-3AE6B42416EB}">
      <dsp:nvSpPr>
        <dsp:cNvPr id="0" name=""/>
        <dsp:cNvSpPr/>
      </dsp:nvSpPr>
      <dsp:spPr>
        <a:xfrm>
          <a:off x="2889272"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ka-GE" sz="1800" kern="1200" dirty="0"/>
            <a:t>მოქმედი</a:t>
          </a:r>
          <a:r>
            <a:rPr lang="en-US" sz="1800" kern="1200" dirty="0"/>
            <a:t>:184 </a:t>
          </a:r>
          <a:r>
            <a:rPr lang="ka-GE" sz="1800" kern="1200" dirty="0"/>
            <a:t>საწოლი </a:t>
          </a:r>
          <a:endParaRPr lang="en-US" sz="1800" kern="1200" dirty="0"/>
        </a:p>
        <a:p>
          <a:pPr marL="0" lvl="0" indent="0" algn="l" defTabSz="800100">
            <a:lnSpc>
              <a:spcPct val="90000"/>
            </a:lnSpc>
            <a:spcBef>
              <a:spcPct val="0"/>
            </a:spcBef>
            <a:spcAft>
              <a:spcPct val="35000"/>
            </a:spcAft>
            <a:buNone/>
          </a:pPr>
          <a:r>
            <a:rPr lang="en-US" sz="1800" kern="1200" dirty="0"/>
            <a:t>26 </a:t>
          </a:r>
          <a:r>
            <a:rPr lang="ka-GE" sz="1800" kern="1200" dirty="0"/>
            <a:t>აპარატი</a:t>
          </a:r>
          <a:endParaRPr lang="en-US" sz="1800" kern="1200" dirty="0"/>
        </a:p>
      </dsp:txBody>
      <dsp:txXfrm>
        <a:off x="2889272" y="0"/>
        <a:ext cx="3077802" cy="10403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ka-GE" sz="1400" kern="1200" dirty="0"/>
            <a:t>სსიპ "გიორგი აბრამიშვილის სახელობის საქართველოს თავდაცვის სამინისტროს სამხედრო ჰოსპიტალი„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ka-GE" sz="1800" kern="1200" dirty="0"/>
            <a:t>მოქმედი</a:t>
          </a:r>
          <a:r>
            <a:rPr lang="en-US" sz="1800" kern="1200" dirty="0"/>
            <a:t>: 174 </a:t>
          </a:r>
          <a:r>
            <a:rPr lang="ka-GE" sz="1800" kern="1200" dirty="0"/>
            <a:t>საწოლი </a:t>
          </a:r>
          <a:endParaRPr lang="en-US" sz="1800" kern="1200" dirty="0"/>
        </a:p>
        <a:p>
          <a:pPr marL="0" lvl="0" indent="0" algn="l" defTabSz="800100">
            <a:lnSpc>
              <a:spcPct val="90000"/>
            </a:lnSpc>
            <a:spcBef>
              <a:spcPct val="0"/>
            </a:spcBef>
            <a:spcAft>
              <a:spcPct val="35000"/>
            </a:spcAft>
            <a:buNone/>
          </a:pPr>
          <a:r>
            <a:rPr lang="en-US" sz="1800" kern="1200" dirty="0"/>
            <a:t>12 </a:t>
          </a:r>
          <a:r>
            <a:rPr lang="ka-GE" sz="1800" kern="1200" dirty="0"/>
            <a:t>აპარატი</a:t>
          </a:r>
          <a:endParaRPr lang="en-US" sz="1800" kern="1200" dirty="0"/>
        </a:p>
      </dsp:txBody>
      <dsp:txXfrm>
        <a:off x="3153663" y="0"/>
        <a:ext cx="3077802" cy="10403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553342" y="0"/>
          <a:ext cx="1039368" cy="1039368"/>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1657279" y="103936"/>
          <a:ext cx="831494" cy="831494"/>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2118630" y="1039368"/>
          <a:ext cx="4456026" cy="4374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800100">
            <a:lnSpc>
              <a:spcPct val="90000"/>
            </a:lnSpc>
            <a:spcBef>
              <a:spcPct val="0"/>
            </a:spcBef>
            <a:spcAft>
              <a:spcPct val="35000"/>
            </a:spcAft>
            <a:buNone/>
          </a:pPr>
          <a:r>
            <a:rPr lang="ka-GE" sz="1800" kern="1200" dirty="0"/>
            <a:t>შპს "მცხეთის სამედიცინო ცენტრი</a:t>
          </a:r>
          <a:endParaRPr lang="en-US" sz="1800" strike="sngStrike" kern="1200" dirty="0"/>
        </a:p>
      </dsp:txBody>
      <dsp:txXfrm>
        <a:off x="2118630" y="1039368"/>
        <a:ext cx="4456026" cy="4374007"/>
      </dsp:txXfrm>
    </dsp:sp>
    <dsp:sp modelId="{BE87D9B4-B406-409E-9E22-3AE6B42416EB}">
      <dsp:nvSpPr>
        <dsp:cNvPr id="0" name=""/>
        <dsp:cNvSpPr/>
      </dsp:nvSpPr>
      <dsp:spPr>
        <a:xfrm>
          <a:off x="2809245" y="0"/>
          <a:ext cx="3074797" cy="1039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800100">
            <a:lnSpc>
              <a:spcPct val="90000"/>
            </a:lnSpc>
            <a:spcBef>
              <a:spcPct val="0"/>
            </a:spcBef>
            <a:spcAft>
              <a:spcPct val="35000"/>
            </a:spcAft>
            <a:buNone/>
          </a:pPr>
          <a:r>
            <a:rPr lang="en-US" sz="1800" kern="1200" dirty="0"/>
            <a:t>COVID&gt;300</a:t>
          </a:r>
          <a:endParaRPr lang="ka-GE" sz="1800" kern="1200" dirty="0"/>
        </a:p>
        <a:p>
          <a:pPr marL="0" lvl="0" indent="0" algn="l" defTabSz="800100">
            <a:lnSpc>
              <a:spcPct val="90000"/>
            </a:lnSpc>
            <a:spcBef>
              <a:spcPct val="0"/>
            </a:spcBef>
            <a:spcAft>
              <a:spcPct val="35000"/>
            </a:spcAft>
            <a:buNone/>
          </a:pPr>
          <a:r>
            <a:rPr lang="en-US" sz="1800" kern="1200" dirty="0"/>
            <a:t>80 </a:t>
          </a:r>
          <a:r>
            <a:rPr lang="ka-GE" sz="1800" kern="1200" dirty="0"/>
            <a:t>საწოლი </a:t>
          </a:r>
        </a:p>
        <a:p>
          <a:pPr marL="0" lvl="0" indent="0" algn="l" defTabSz="800100">
            <a:lnSpc>
              <a:spcPct val="90000"/>
            </a:lnSpc>
            <a:spcBef>
              <a:spcPct val="0"/>
            </a:spcBef>
            <a:spcAft>
              <a:spcPct val="35000"/>
            </a:spcAft>
            <a:buNone/>
          </a:pPr>
          <a:r>
            <a:rPr lang="en-US" sz="1800" kern="1200" dirty="0"/>
            <a:t>18 </a:t>
          </a:r>
          <a:r>
            <a:rPr lang="ka-GE" sz="1800" kern="1200" dirty="0"/>
            <a:t>აპარატი</a:t>
          </a:r>
          <a:r>
            <a:rPr lang="en-US" sz="1800" kern="1200" dirty="0"/>
            <a:t>: </a:t>
          </a:r>
        </a:p>
      </dsp:txBody>
      <dsp:txXfrm>
        <a:off x="2809245" y="0"/>
        <a:ext cx="3074797" cy="1039368"/>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B58DAC-5261-4A1E-A936-D07E493399E5}" type="datetimeFigureOut">
              <a:rPr lang="en-US" smtClean="0"/>
              <a:t>3/31/20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4D7026-6204-4B93-A71D-8FB94990BE58}" type="slidenum">
              <a:rPr lang="en-US" smtClean="0"/>
              <a:t>‹#›</a:t>
            </a:fld>
            <a:endParaRPr lang="en-US"/>
          </a:p>
        </p:txBody>
      </p:sp>
    </p:spTree>
    <p:extLst>
      <p:ext uri="{BB962C8B-B14F-4D97-AF65-F5344CB8AC3E}">
        <p14:creationId xmlns:p14="http://schemas.microsoft.com/office/powerpoint/2010/main" val="2200091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a:t>„ონლაინ კლინიკა“ პირველადი ჯანდაცვის ცენტრში - გულისხმობს სიცხის, სუნთქვის გაძნელებისა და სხვა რესპირატორული სიმპტომების შემთხვევაში 112-ზე შემოსული ზარის შერჩეული პირველადი ჯანდაცვის დაწესებულების ოჯახის ექიმთან გადამისამართდებას, სადაც პაციენტს ჩაუტარდება სრული სატელეფონო კონსულტაცია, რათა შეფასდეს მდგომარეობის სირთულე, შესაძლო კავშირი კორონავირუსით გამოწვეულ ინფექციასთან და მიეცემა შესაფარისი რჩევა თავის მოვლის და შემდგომი ჩარევების აუცილებლობის შესახებ.  ონლაინ კლინიკა ითვალისწინებს განმეორებით სატელეფონო კონსულტაციებს მდგომარეობის გაუმჯობესებამდე</a:t>
            </a:r>
          </a:p>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2</a:t>
            </a:fld>
            <a:endParaRPr lang="en-US"/>
          </a:p>
        </p:txBody>
      </p:sp>
    </p:spTree>
    <p:extLst>
      <p:ext uri="{BB962C8B-B14F-4D97-AF65-F5344CB8AC3E}">
        <p14:creationId xmlns:p14="http://schemas.microsoft.com/office/powerpoint/2010/main" val="1103967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a:t>ცხელების კლინიკა/კლინიკა - ცხელების მქონე პაციენტების მისაღებად სრულად მობილიზებული სამედიცინო დაწესებულება ინფექციის კონტროლის ზომების სრულად დაცვით, რომელიც ახორციელებს  ცხელებით მიმდინარე ყველა შემთხვევის ტრიაჟს, დიაგნოსტირებას, მკურნალობის შემდგომი ტაქტიკის განსაზღვრას, ცხელებით მიმდინარე შემთხვევების  სამედიცინო მომსახურებას/მართვას და COVID-19 -ის დადასტურებული შემთხვევის რეფერალს შესაბამის სამედიცინო დაწესებულებაში</a:t>
            </a:r>
          </a:p>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3</a:t>
            </a:fld>
            <a:endParaRPr lang="en-US"/>
          </a:p>
        </p:txBody>
      </p:sp>
    </p:spTree>
    <p:extLst>
      <p:ext uri="{BB962C8B-B14F-4D97-AF65-F5344CB8AC3E}">
        <p14:creationId xmlns:p14="http://schemas.microsoft.com/office/powerpoint/2010/main" val="3295667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4D7026-6204-4B93-A71D-8FB94990BE58}" type="slidenum">
              <a:rPr lang="en-US" smtClean="0"/>
              <a:t>6</a:t>
            </a:fld>
            <a:endParaRPr lang="en-US"/>
          </a:p>
        </p:txBody>
      </p:sp>
    </p:spTree>
    <p:extLst>
      <p:ext uri="{BB962C8B-B14F-4D97-AF65-F5344CB8AC3E}">
        <p14:creationId xmlns:p14="http://schemas.microsoft.com/office/powerpoint/2010/main" val="149559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95F0D85-16A5-4395-A1DF-378643B7C2E6}" type="datetimeFigureOut">
              <a:rPr lang="en-US" smtClean="0"/>
              <a:t>3/31/20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969311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5F0D85-16A5-4395-A1DF-378643B7C2E6}" type="datetimeFigureOut">
              <a:rPr lang="en-US" smtClean="0"/>
              <a:t>3/31/20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1379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5F0D85-16A5-4395-A1DF-378643B7C2E6}" type="datetimeFigureOut">
              <a:rPr lang="en-US" smtClean="0"/>
              <a:t>3/31/20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68302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5F0D85-16A5-4395-A1DF-378643B7C2E6}" type="datetimeFigureOut">
              <a:rPr lang="en-US" smtClean="0"/>
              <a:t>3/31/20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67644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5F0D85-16A5-4395-A1DF-378643B7C2E6}" type="datetimeFigureOut">
              <a:rPr lang="en-US" smtClean="0"/>
              <a:t>3/31/20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9227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5F0D85-16A5-4395-A1DF-378643B7C2E6}" type="datetimeFigureOut">
              <a:rPr lang="en-US" smtClean="0"/>
              <a:t>3/31/20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249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F0D85-16A5-4395-A1DF-378643B7C2E6}" type="datetimeFigureOut">
              <a:rPr lang="en-US" smtClean="0"/>
              <a:t>3/31/20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43432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5F0D85-16A5-4395-A1DF-378643B7C2E6}" type="datetimeFigureOut">
              <a:rPr lang="en-US" smtClean="0"/>
              <a:t>3/31/20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64061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F0D85-16A5-4395-A1DF-378643B7C2E6}" type="datetimeFigureOut">
              <a:rPr lang="en-US" smtClean="0"/>
              <a:t>3/31/20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47464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54710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42852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F0D85-16A5-4395-A1DF-378643B7C2E6}" type="datetimeFigureOut">
              <a:rPr lang="en-US" smtClean="0"/>
              <a:t>3/31/20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910AA-DDDE-4F03-800D-0D3857780DD3}" type="slidenum">
              <a:rPr lang="en-US" smtClean="0"/>
              <a:t>‹#›</a:t>
            </a:fld>
            <a:endParaRPr lang="en-US"/>
          </a:p>
        </p:txBody>
      </p:sp>
    </p:spTree>
    <p:extLst>
      <p:ext uri="{BB962C8B-B14F-4D97-AF65-F5344CB8AC3E}">
        <p14:creationId xmlns:p14="http://schemas.microsoft.com/office/powerpoint/2010/main" val="2083350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Layout" Target="../diagrams/layout6.xml"/><Relationship Id="rId7" Type="http://schemas.openxmlformats.org/officeDocument/2006/relationships/image" Target="../media/image10.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Layout" Target="../diagrams/layout7.xml"/><Relationship Id="rId7" Type="http://schemas.openxmlformats.org/officeDocument/2006/relationships/image" Target="../media/image10.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0.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microsoft.com/office/2007/relationships/hdphoto" Target="../media/hdphoto1.wdp"/><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9.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9.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4.xml"/><Relationship Id="rId7" Type="http://schemas.openxmlformats.org/officeDocument/2006/relationships/image" Target="../media/image9.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Layout" Target="../diagrams/layout5.xml"/><Relationship Id="rId7" Type="http://schemas.openxmlformats.org/officeDocument/2006/relationships/image" Target="../media/image10.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9205" y="2119890"/>
            <a:ext cx="10519064" cy="2387600"/>
          </a:xfrm>
        </p:spPr>
        <p:txBody>
          <a:bodyPr>
            <a:normAutofit/>
          </a:bodyPr>
          <a:lstStyle/>
          <a:p>
            <a:r>
              <a:rPr lang="ka-GE" sz="4800" dirty="0">
                <a:solidFill>
                  <a:schemeClr val="accent1">
                    <a:lumMod val="50000"/>
                  </a:schemeClr>
                </a:solidFill>
                <a:latin typeface="+mn-lt"/>
              </a:rPr>
              <a:t>სამედიცინო სერვისების ორგანიზება </a:t>
            </a:r>
            <a:r>
              <a:rPr lang="en-US" sz="4800" dirty="0">
                <a:solidFill>
                  <a:schemeClr val="accent1">
                    <a:lumMod val="50000"/>
                  </a:schemeClr>
                </a:solidFill>
                <a:latin typeface="+mn-lt"/>
              </a:rPr>
              <a:t>COVID-</a:t>
            </a:r>
            <a:r>
              <a:rPr lang="ka-GE" sz="4800" dirty="0">
                <a:solidFill>
                  <a:schemeClr val="accent1">
                    <a:lumMod val="50000"/>
                  </a:schemeClr>
                </a:solidFill>
                <a:latin typeface="+mn-lt"/>
              </a:rPr>
              <a:t>19-ის მართვის მიზნით</a:t>
            </a:r>
            <a:endParaRPr lang="en-US" sz="4800" dirty="0">
              <a:solidFill>
                <a:schemeClr val="accent1">
                  <a:lumMod val="50000"/>
                </a:schemeClr>
              </a:solidFill>
              <a:latin typeface="+mn-lt"/>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820" t="39546" r="3697" b="41362"/>
          <a:stretch/>
        </p:blipFill>
        <p:spPr>
          <a:xfrm>
            <a:off x="0" y="0"/>
            <a:ext cx="12192000" cy="1280160"/>
          </a:xfrm>
          <a:prstGeom prst="rect">
            <a:avLst/>
          </a:prstGeom>
        </p:spPr>
      </p:pic>
    </p:spTree>
    <p:extLst>
      <p:ext uri="{BB962C8B-B14F-4D97-AF65-F5344CB8AC3E}">
        <p14:creationId xmlns:p14="http://schemas.microsoft.com/office/powerpoint/2010/main" val="4053264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2662152715"/>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a:t>ქვემო ქართლის რეგიონში პაციენტების ნაკადების მართვის სქემა  </a:t>
            </a:r>
            <a:endParaRPr lang="en-US" sz="2300" b="1"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1758756" y="3724717"/>
            <a:ext cx="4070543" cy="1169551"/>
          </a:xfrm>
          <a:prstGeom prst="rect">
            <a:avLst/>
          </a:prstGeom>
          <a:noFill/>
        </p:spPr>
        <p:txBody>
          <a:bodyPr wrap="square" rtlCol="0">
            <a:spAutoFit/>
          </a:bodyPr>
          <a:lstStyle/>
          <a:p>
            <a:pPr>
              <a:buFont typeface="+mj-lt"/>
              <a:buAutoNum type="arabicPeriod"/>
            </a:pPr>
            <a:r>
              <a:rPr lang="ka-GE" sz="1400" dirty="0"/>
              <a:t>სს "რუსთავის ცენტრალური საავადმყოფო</a:t>
            </a:r>
            <a:r>
              <a:rPr lang="en-US" sz="1400" dirty="0"/>
              <a:t> 64 </a:t>
            </a:r>
            <a:r>
              <a:rPr lang="ka-GE" sz="1400" dirty="0"/>
              <a:t>საწოლი</a:t>
            </a:r>
          </a:p>
          <a:p>
            <a:pPr>
              <a:buFont typeface="+mj-lt"/>
              <a:buAutoNum type="arabicPeriod"/>
            </a:pPr>
            <a:r>
              <a:rPr lang="ka-GE" sz="1400" dirty="0"/>
              <a:t>შპს "ბოლნისის ცენტრალური კლინიკა</a:t>
            </a:r>
            <a:r>
              <a:rPr lang="en-US" sz="1400" dirty="0"/>
              <a:t> -</a:t>
            </a:r>
            <a:r>
              <a:rPr lang="ka-GE" sz="1400" dirty="0"/>
              <a:t>2 საწოლი</a:t>
            </a:r>
            <a:r>
              <a:rPr lang="en-US" sz="1400" dirty="0"/>
              <a:t> </a:t>
            </a:r>
            <a:r>
              <a:rPr lang="ka-GE" sz="1400" dirty="0"/>
              <a:t>საწოლი</a:t>
            </a:r>
          </a:p>
          <a:p>
            <a:endParaRPr lang="en-US" sz="1400" dirty="0"/>
          </a:p>
        </p:txBody>
      </p:sp>
      <p:sp>
        <p:nvSpPr>
          <p:cNvPr id="9" name="TextBox 8"/>
          <p:cNvSpPr txBox="1"/>
          <p:nvPr/>
        </p:nvSpPr>
        <p:spPr>
          <a:xfrm>
            <a:off x="5829299" y="3686584"/>
            <a:ext cx="3814299" cy="1815882"/>
          </a:xfrm>
          <a:prstGeom prst="rect">
            <a:avLst/>
          </a:prstGeom>
          <a:noFill/>
        </p:spPr>
        <p:txBody>
          <a:bodyPr wrap="square" rtlCol="0">
            <a:spAutoFit/>
          </a:bodyPr>
          <a:lstStyle/>
          <a:p>
            <a:r>
              <a:rPr lang="ka-GE" sz="1400" dirty="0"/>
              <a:t>3. სს "რუსთავის ბავშვთა საავადმყოფო</a:t>
            </a:r>
            <a:r>
              <a:rPr lang="en-US" sz="1400" dirty="0"/>
              <a:t> - 20</a:t>
            </a:r>
            <a:endParaRPr lang="ka-GE" sz="1400" dirty="0"/>
          </a:p>
          <a:p>
            <a:r>
              <a:rPr lang="ka-GE" sz="1400" dirty="0"/>
              <a:t> საწოლი</a:t>
            </a:r>
          </a:p>
          <a:p>
            <a:r>
              <a:rPr lang="ka-GE" sz="1400" dirty="0"/>
              <a:t>4. შპს "ჯეო ჰოსპიტალს„ - მარნეული</a:t>
            </a:r>
            <a:r>
              <a:rPr lang="en-US" sz="1400" dirty="0"/>
              <a:t> 64</a:t>
            </a:r>
            <a:r>
              <a:rPr lang="ka-GE" sz="1400" dirty="0"/>
              <a:t> საწოლი</a:t>
            </a:r>
          </a:p>
          <a:p>
            <a:r>
              <a:rPr lang="ka-GE" sz="1400" dirty="0"/>
              <a:t>5. შპს "ჯეო ჰოსპიტალს„ - გარდაბანი - 25 საწოლი</a:t>
            </a:r>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a:t>კლინიკები </a:t>
            </a:r>
            <a:endParaRPr lang="en-US" dirty="0"/>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37369" y="1007475"/>
            <a:ext cx="1551709" cy="1551709"/>
          </a:xfrm>
          <a:prstGeom prst="rect">
            <a:avLst/>
          </a:prstGeom>
        </p:spPr>
      </p:pic>
      <p:sp>
        <p:nvSpPr>
          <p:cNvPr id="17" name="TextBox 16">
            <a:extLst>
              <a:ext uri="{FF2B5EF4-FFF2-40B4-BE49-F238E27FC236}">
                <a16:creationId xmlns:a16="http://schemas.microsoft.com/office/drawing/2014/main" id="{66982841-E622-224E-95A3-89A0455B9019}"/>
              </a:ext>
            </a:extLst>
          </p:cNvPr>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20" name="TextBox 19">
            <a:extLst>
              <a:ext uri="{FF2B5EF4-FFF2-40B4-BE49-F238E27FC236}">
                <a16:creationId xmlns:a16="http://schemas.microsoft.com/office/drawing/2014/main" id="{E7143B37-A663-504D-9974-C50E7D54D11C}"/>
              </a:ext>
            </a:extLst>
          </p:cNvPr>
          <p:cNvSpPr txBox="1"/>
          <p:nvPr/>
        </p:nvSpPr>
        <p:spPr>
          <a:xfrm>
            <a:off x="9304870" y="4477798"/>
            <a:ext cx="2593345"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endParaRPr lang="ka-GE" sz="1400" b="1" dirty="0">
              <a:solidFill>
                <a:schemeClr val="tx1"/>
              </a:solidFill>
            </a:endParaRPr>
          </a:p>
          <a:p>
            <a:pPr algn="ctr"/>
            <a:r>
              <a:rPr lang="ka-GE" sz="1400" b="1" dirty="0">
                <a:solidFill>
                  <a:schemeClr val="tx1"/>
                </a:solidFill>
              </a:rPr>
              <a:t>კონფორმაცია: ლუგარი</a:t>
            </a:r>
          </a:p>
        </p:txBody>
      </p:sp>
    </p:spTree>
    <p:extLst>
      <p:ext uri="{BB962C8B-B14F-4D97-AF65-F5344CB8AC3E}">
        <p14:creationId xmlns:p14="http://schemas.microsoft.com/office/powerpoint/2010/main" val="1256430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467342287"/>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a:t>შიდა ქართლის რეგიონში პაციენტების ნაკადების მართვის სქემა  </a:t>
            </a:r>
            <a:endParaRPr lang="en-US" sz="2300" b="1"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2662765" y="3724717"/>
            <a:ext cx="4070543" cy="738664"/>
          </a:xfrm>
          <a:prstGeom prst="rect">
            <a:avLst/>
          </a:prstGeom>
          <a:noFill/>
        </p:spPr>
        <p:txBody>
          <a:bodyPr wrap="square" rtlCol="0">
            <a:spAutoFit/>
          </a:bodyPr>
          <a:lstStyle/>
          <a:p>
            <a:pPr>
              <a:buFont typeface="+mj-lt"/>
              <a:buAutoNum type="arabicPeriod"/>
            </a:pPr>
            <a:r>
              <a:rPr lang="ka-GE" sz="1400" dirty="0"/>
              <a:t>შპს "გორმედი„ - გორი</a:t>
            </a:r>
            <a:r>
              <a:rPr lang="en-US" sz="1400" dirty="0"/>
              <a:t> - 20</a:t>
            </a:r>
            <a:endParaRPr lang="ka-GE" sz="1400" dirty="0"/>
          </a:p>
          <a:p>
            <a:pPr>
              <a:buFont typeface="+mj-lt"/>
              <a:buAutoNum type="arabicPeriod"/>
            </a:pPr>
            <a:r>
              <a:rPr lang="ka-GE" sz="1400" dirty="0"/>
              <a:t>შპს მედალფა - კასპი</a:t>
            </a:r>
            <a:r>
              <a:rPr lang="en-US" sz="1400" dirty="0"/>
              <a:t> - 10</a:t>
            </a:r>
            <a:endParaRPr lang="ka-GE" sz="1400" dirty="0"/>
          </a:p>
          <a:p>
            <a:endParaRPr lang="en-US" sz="1400" dirty="0"/>
          </a:p>
        </p:txBody>
      </p:sp>
      <p:sp>
        <p:nvSpPr>
          <p:cNvPr id="9" name="TextBox 8"/>
          <p:cNvSpPr txBox="1"/>
          <p:nvPr/>
        </p:nvSpPr>
        <p:spPr>
          <a:xfrm>
            <a:off x="5829299" y="3686584"/>
            <a:ext cx="3814299" cy="954107"/>
          </a:xfrm>
          <a:prstGeom prst="rect">
            <a:avLst/>
          </a:prstGeom>
          <a:noFill/>
        </p:spPr>
        <p:txBody>
          <a:bodyPr wrap="square" rtlCol="0">
            <a:spAutoFit/>
          </a:bodyPr>
          <a:lstStyle/>
          <a:p>
            <a:r>
              <a:rPr lang="ka-GE" sz="1400" dirty="0"/>
              <a:t>3. შპს "ალიანს მედი„ - ქარელი</a:t>
            </a:r>
            <a:r>
              <a:rPr lang="en-US" sz="1400" dirty="0"/>
              <a:t> - 5</a:t>
            </a:r>
            <a:endParaRPr lang="ka-GE" sz="1400" dirty="0"/>
          </a:p>
          <a:p>
            <a:r>
              <a:rPr lang="ka-GE" sz="1400" dirty="0"/>
              <a:t>4. შპს "გორმედი„ -ხაშური</a:t>
            </a:r>
            <a:r>
              <a:rPr lang="en-US" sz="1400" dirty="0"/>
              <a:t> - 25</a:t>
            </a:r>
            <a:endParaRPr lang="ka-GE" sz="1400" dirty="0"/>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a:t>კლინიკები </a:t>
            </a:r>
            <a:endParaRPr lang="en-US" dirty="0"/>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
        <p:nvSpPr>
          <p:cNvPr id="10" name="Content Placeholder 9">
            <a:extLst>
              <a:ext uri="{FF2B5EF4-FFF2-40B4-BE49-F238E27FC236}">
                <a16:creationId xmlns:a16="http://schemas.microsoft.com/office/drawing/2014/main" id="{4C695114-81D1-AC4F-9157-B8E67F18125B}"/>
              </a:ext>
            </a:extLst>
          </p:cNvPr>
          <p:cNvSpPr>
            <a:spLocks noGrp="1"/>
          </p:cNvSpPr>
          <p:nvPr>
            <p:ph idx="1"/>
          </p:nvPr>
        </p:nvSpPr>
        <p:spPr/>
        <p:txBody>
          <a:bodyPr/>
          <a:lstStyle/>
          <a:p>
            <a:endParaRPr lang="en-US"/>
          </a:p>
        </p:txBody>
      </p:sp>
      <p:sp>
        <p:nvSpPr>
          <p:cNvPr id="17" name="TextBox 16">
            <a:extLst>
              <a:ext uri="{FF2B5EF4-FFF2-40B4-BE49-F238E27FC236}">
                <a16:creationId xmlns:a16="http://schemas.microsoft.com/office/drawing/2014/main" id="{10DBDFF5-E68B-6243-9109-684730189FEF}"/>
              </a:ext>
            </a:extLst>
          </p:cNvPr>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20" name="TextBox 19">
            <a:extLst>
              <a:ext uri="{FF2B5EF4-FFF2-40B4-BE49-F238E27FC236}">
                <a16:creationId xmlns:a16="http://schemas.microsoft.com/office/drawing/2014/main" id="{87E2FF5C-181D-CB40-BF15-A541C312E410}"/>
              </a:ext>
            </a:extLst>
          </p:cNvPr>
          <p:cNvSpPr txBox="1"/>
          <p:nvPr/>
        </p:nvSpPr>
        <p:spPr>
          <a:xfrm>
            <a:off x="9304870" y="4477798"/>
            <a:ext cx="2593345"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endParaRPr lang="ka-GE" sz="1400" b="1" dirty="0">
              <a:solidFill>
                <a:schemeClr val="tx1"/>
              </a:solidFill>
            </a:endParaRPr>
          </a:p>
          <a:p>
            <a:pPr algn="ctr"/>
            <a:r>
              <a:rPr lang="ka-GE" sz="1400" b="1" dirty="0">
                <a:solidFill>
                  <a:schemeClr val="tx1"/>
                </a:solidFill>
              </a:rPr>
              <a:t>კონფორმაცია: ლუგარი</a:t>
            </a:r>
          </a:p>
        </p:txBody>
      </p:sp>
    </p:spTree>
    <p:extLst>
      <p:ext uri="{BB962C8B-B14F-4D97-AF65-F5344CB8AC3E}">
        <p14:creationId xmlns:p14="http://schemas.microsoft.com/office/powerpoint/2010/main" val="2981761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913195423"/>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a:t>მცხეთა-მთიანეთის რეგიონში პაციენტების ნაკადების მართვის სქემა  </a:t>
            </a:r>
            <a:endParaRPr lang="en-US" sz="2300" b="1"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2174392" y="3686584"/>
            <a:ext cx="5681135" cy="830997"/>
          </a:xfrm>
          <a:prstGeom prst="rect">
            <a:avLst/>
          </a:prstGeom>
          <a:noFill/>
        </p:spPr>
        <p:txBody>
          <a:bodyPr wrap="square" rtlCol="0">
            <a:spAutoFit/>
          </a:bodyPr>
          <a:lstStyle/>
          <a:p>
            <a:pPr>
              <a:buFont typeface="+mj-lt"/>
              <a:buAutoNum type="arabicPeriod"/>
            </a:pPr>
            <a:r>
              <a:rPr lang="ka-GE" sz="1600" dirty="0"/>
              <a:t>შპს "ჯეო ჰოსპიტალს„ - დუშეთი 5 საწოლი</a:t>
            </a:r>
          </a:p>
          <a:p>
            <a:r>
              <a:rPr lang="en-US" sz="1600" dirty="0"/>
              <a:t>2. </a:t>
            </a:r>
            <a:r>
              <a:rPr lang="ka-GE" sz="1600" dirty="0"/>
              <a:t>შპს "მცხეთის სამედიცინო ცენტრი”</a:t>
            </a:r>
            <a:r>
              <a:rPr lang="en-US" sz="1600" dirty="0"/>
              <a:t> 80 </a:t>
            </a:r>
            <a:r>
              <a:rPr lang="ka-GE" sz="1600" dirty="0"/>
              <a:t>საწოლი</a:t>
            </a:r>
          </a:p>
          <a:p>
            <a:endParaRPr lang="en-US" sz="16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a:t>კლინიკები </a:t>
            </a:r>
            <a:endParaRPr lang="en-US" dirty="0"/>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sp>
        <p:nvSpPr>
          <p:cNvPr id="17" name="Chord 16">
            <a:extLst>
              <a:ext uri="{FF2B5EF4-FFF2-40B4-BE49-F238E27FC236}">
                <a16:creationId xmlns:a16="http://schemas.microsoft.com/office/drawing/2014/main" id="{E43208BF-EC26-134B-A875-852B8B07221B}"/>
              </a:ext>
            </a:extLst>
          </p:cNvPr>
          <p:cNvSpPr/>
          <p:nvPr/>
        </p:nvSpPr>
        <p:spPr>
          <a:xfrm rot="17587841">
            <a:off x="2665819" y="1382375"/>
            <a:ext cx="760780" cy="760780"/>
          </a:xfrm>
          <a:prstGeom prst="chord">
            <a:avLst/>
          </a:prstGeom>
          <a:solidFill>
            <a:srgbClr val="00B050"/>
          </a:solidFill>
        </p:spPr>
        <p:style>
          <a:lnRef idx="2">
            <a:schemeClr val="accent5">
              <a:hueOff val="-7353344"/>
              <a:satOff val="-10228"/>
              <a:lumOff val="-3922"/>
              <a:alphaOff val="0"/>
            </a:schemeClr>
          </a:lnRef>
          <a:fillRef idx="1">
            <a:scrgbClr r="0" g="0" b="0"/>
          </a:fillRef>
          <a:effectRef idx="0">
            <a:schemeClr val="accent5">
              <a:hueOff val="-7353344"/>
              <a:satOff val="-10228"/>
              <a:lumOff val="-3922"/>
              <a:alphaOff val="0"/>
            </a:schemeClr>
          </a:effectRef>
          <a:fontRef idx="minor">
            <a:schemeClr val="lt1"/>
          </a:fontRef>
        </p:style>
      </p:sp>
      <p:sp>
        <p:nvSpPr>
          <p:cNvPr id="20" name="TextBox 19">
            <a:extLst>
              <a:ext uri="{FF2B5EF4-FFF2-40B4-BE49-F238E27FC236}">
                <a16:creationId xmlns:a16="http://schemas.microsoft.com/office/drawing/2014/main" id="{522748C9-5BE2-A649-B64C-9505FB96BE53}"/>
              </a:ext>
            </a:extLst>
          </p:cNvPr>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21" name="TextBox 20">
            <a:extLst>
              <a:ext uri="{FF2B5EF4-FFF2-40B4-BE49-F238E27FC236}">
                <a16:creationId xmlns:a16="http://schemas.microsoft.com/office/drawing/2014/main" id="{F538C0BF-5CB6-8746-BEAC-D4E7566E3DCF}"/>
              </a:ext>
            </a:extLst>
          </p:cNvPr>
          <p:cNvSpPr txBox="1"/>
          <p:nvPr/>
        </p:nvSpPr>
        <p:spPr>
          <a:xfrm>
            <a:off x="9304870" y="4477798"/>
            <a:ext cx="2593345"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endParaRPr lang="ka-GE" sz="1400" b="1" dirty="0">
              <a:solidFill>
                <a:schemeClr val="tx1"/>
              </a:solidFill>
            </a:endParaRPr>
          </a:p>
          <a:p>
            <a:pPr algn="ctr"/>
            <a:r>
              <a:rPr lang="ka-GE" sz="1400" b="1" dirty="0">
                <a:solidFill>
                  <a:schemeClr val="tx1"/>
                </a:solidFill>
              </a:rPr>
              <a:t>კონფორმაცია: ლუგარი</a:t>
            </a:r>
          </a:p>
        </p:txBody>
      </p:sp>
    </p:spTree>
    <p:extLst>
      <p:ext uri="{BB962C8B-B14F-4D97-AF65-F5344CB8AC3E}">
        <p14:creationId xmlns:p14="http://schemas.microsoft.com/office/powerpoint/2010/main" val="3255054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300" b="1" dirty="0"/>
              <a:t>კახეთის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2"/>
          <a:stretch>
            <a:fillRect/>
          </a:stretch>
        </p:blipFill>
        <p:spPr>
          <a:xfrm>
            <a:off x="1320244" y="5377478"/>
            <a:ext cx="1277227" cy="1377748"/>
          </a:xfrm>
          <a:prstGeom prst="rect">
            <a:avLst/>
          </a:prstGeom>
        </p:spPr>
      </p:pic>
      <p:sp>
        <p:nvSpPr>
          <p:cNvPr id="4" name="TextBox 3"/>
          <p:cNvSpPr txBox="1"/>
          <p:nvPr/>
        </p:nvSpPr>
        <p:spPr>
          <a:xfrm>
            <a:off x="2805079" y="5438176"/>
            <a:ext cx="5102578" cy="954107"/>
          </a:xfrm>
          <a:prstGeom prst="rect">
            <a:avLst/>
          </a:prstGeom>
          <a:noFill/>
        </p:spPr>
        <p:txBody>
          <a:bodyPr wrap="square" rtlCol="0">
            <a:spAutoFit/>
          </a:bodyPr>
          <a:lstStyle/>
          <a:p>
            <a:r>
              <a:rPr lang="ka-GE" sz="1400" b="1" dirty="0">
                <a:solidFill>
                  <a:schemeClr val="accent1">
                    <a:lumMod val="50000"/>
                  </a:schemeClr>
                </a:solidFill>
              </a:rPr>
              <a:t>„ონლაინ კლინიკა“ პირველად ჯანდაცვაში</a:t>
            </a:r>
          </a:p>
          <a:p>
            <a:pPr algn="ctr"/>
            <a:endParaRPr lang="ka-GE" sz="1400" b="1" dirty="0">
              <a:solidFill>
                <a:schemeClr val="accent1">
                  <a:lumMod val="50000"/>
                </a:schemeClr>
              </a:solidFill>
            </a:endParaRPr>
          </a:p>
          <a:p>
            <a:pPr lvl="0"/>
            <a:r>
              <a:rPr lang="ka-GE" sz="1400" dirty="0"/>
              <a:t>შპს ჯეო ჰოსპიტალს</a:t>
            </a:r>
            <a:r>
              <a:rPr lang="en-US" sz="1400" dirty="0"/>
              <a:t> - </a:t>
            </a:r>
            <a:r>
              <a:rPr lang="ka-GE" sz="1400" dirty="0"/>
              <a:t>გურჯაანი</a:t>
            </a:r>
            <a:endParaRPr lang="en-US"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83145"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2262134" y="3724861"/>
            <a:ext cx="3475700" cy="1600438"/>
          </a:xfrm>
          <a:prstGeom prst="rect">
            <a:avLst/>
          </a:prstGeom>
          <a:noFill/>
        </p:spPr>
        <p:txBody>
          <a:bodyPr wrap="square" rtlCol="0">
            <a:spAutoFit/>
          </a:bodyPr>
          <a:lstStyle/>
          <a:p>
            <a:pPr lvl="0">
              <a:lnSpc>
                <a:spcPct val="150000"/>
              </a:lnSpc>
            </a:pPr>
            <a:r>
              <a:rPr lang="ka-GE" sz="1400" dirty="0"/>
              <a:t>1. სს "ევექსის ჰოსპიტლები„ - თელავი</a:t>
            </a:r>
            <a:r>
              <a:rPr lang="en-US" sz="1400" dirty="0"/>
              <a:t> - </a:t>
            </a:r>
            <a:r>
              <a:rPr lang="ka-GE" sz="1400" dirty="0"/>
              <a:t>75</a:t>
            </a:r>
            <a:r>
              <a:rPr lang="en-US" sz="1400" dirty="0"/>
              <a:t> </a:t>
            </a:r>
            <a:r>
              <a:rPr lang="ka-GE" sz="1400" dirty="0"/>
              <a:t>საწოლი</a:t>
            </a:r>
            <a:endParaRPr lang="en-US" sz="1400" dirty="0"/>
          </a:p>
          <a:p>
            <a:pPr lvl="0">
              <a:lnSpc>
                <a:spcPct val="150000"/>
              </a:lnSpc>
            </a:pPr>
            <a:r>
              <a:rPr lang="ka-GE" sz="1400" dirty="0"/>
              <a:t>2. შპს "თელავის რაიონული საავადმყოფო</a:t>
            </a:r>
            <a:r>
              <a:rPr lang="en-US" sz="1400" dirty="0"/>
              <a:t> - 20  </a:t>
            </a:r>
            <a:r>
              <a:rPr lang="ka-GE" sz="1400" dirty="0"/>
              <a:t>საწოლი</a:t>
            </a:r>
          </a:p>
          <a:p>
            <a:endParaRPr lang="en-US" sz="1400" dirty="0"/>
          </a:p>
        </p:txBody>
      </p:sp>
      <p:sp>
        <p:nvSpPr>
          <p:cNvPr id="9" name="TextBox 8"/>
          <p:cNvSpPr txBox="1"/>
          <p:nvPr/>
        </p:nvSpPr>
        <p:spPr>
          <a:xfrm>
            <a:off x="5959104" y="3724861"/>
            <a:ext cx="3475700" cy="1708160"/>
          </a:xfrm>
          <a:prstGeom prst="rect">
            <a:avLst/>
          </a:prstGeom>
          <a:noFill/>
        </p:spPr>
        <p:txBody>
          <a:bodyPr wrap="square" rtlCol="0">
            <a:spAutoFit/>
          </a:bodyPr>
          <a:lstStyle/>
          <a:p>
            <a:pPr lvl="0">
              <a:lnSpc>
                <a:spcPct val="150000"/>
              </a:lnSpc>
            </a:pPr>
            <a:r>
              <a:rPr lang="ka-GE" sz="1400" dirty="0"/>
              <a:t>3. შპს "არქიმედეს კლინიკა</a:t>
            </a:r>
            <a:r>
              <a:rPr lang="en-US" sz="1400" dirty="0"/>
              <a:t> 30 </a:t>
            </a:r>
            <a:r>
              <a:rPr lang="ka-GE" sz="1400" dirty="0"/>
              <a:t>საწოლი</a:t>
            </a:r>
          </a:p>
          <a:p>
            <a:pPr lvl="0">
              <a:lnSpc>
                <a:spcPct val="150000"/>
              </a:lnSpc>
            </a:pPr>
            <a:r>
              <a:rPr lang="ka-GE" sz="1400" dirty="0"/>
              <a:t>4. შპს "ჯეო ჰოსპიტალს„ - საგარეჯო</a:t>
            </a:r>
          </a:p>
          <a:p>
            <a:pPr lvl="0">
              <a:lnSpc>
                <a:spcPct val="150000"/>
              </a:lnSpc>
            </a:pPr>
            <a:r>
              <a:rPr lang="ka-GE" sz="1400" dirty="0"/>
              <a:t>საწოლები - 58</a:t>
            </a:r>
          </a:p>
          <a:p>
            <a:pPr lvl="0"/>
            <a:endParaRPr lang="ka-GE" sz="1400" dirty="0"/>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a:t> კლინიკები </a:t>
            </a:r>
            <a:endParaRPr lang="en-US" dirty="0"/>
          </a:p>
        </p:txBody>
      </p:sp>
      <p:sp>
        <p:nvSpPr>
          <p:cNvPr id="18" name="TextBox 17"/>
          <p:cNvSpPr txBox="1"/>
          <p:nvPr/>
        </p:nvSpPr>
        <p:spPr>
          <a:xfrm>
            <a:off x="2597470" y="1200030"/>
            <a:ext cx="6563463" cy="175432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50000"/>
              </a:lnSpc>
            </a:pPr>
            <a:r>
              <a:rPr lang="ka-GE" sz="2400" b="1" dirty="0">
                <a:solidFill>
                  <a:srgbClr val="C00000"/>
                </a:solidFill>
              </a:rPr>
              <a:t>შემთხვევების რეფერალი: </a:t>
            </a:r>
          </a:p>
          <a:p>
            <a:pPr algn="ctr">
              <a:lnSpc>
                <a:spcPct val="150000"/>
              </a:lnSpc>
            </a:pPr>
            <a:r>
              <a:rPr lang="ka-GE" sz="2400" dirty="0"/>
              <a:t>ყველა შემთხვევის რეფერალი ხდება თბილისში</a:t>
            </a:r>
            <a:r>
              <a:rPr lang="en-US" sz="2400" dirty="0"/>
              <a:t> </a:t>
            </a:r>
            <a:r>
              <a:rPr lang="ka-GE" sz="2400" dirty="0"/>
              <a:t>არსებულ </a:t>
            </a:r>
            <a:r>
              <a:rPr lang="en-US" sz="2400" dirty="0"/>
              <a:t>COVID-19 </a:t>
            </a:r>
            <a:r>
              <a:rPr lang="ka-GE" sz="2400" dirty="0"/>
              <a:t>კლინიკებში</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
        <p:nvSpPr>
          <p:cNvPr id="13" name="TextBox 12">
            <a:extLst>
              <a:ext uri="{FF2B5EF4-FFF2-40B4-BE49-F238E27FC236}">
                <a16:creationId xmlns:a16="http://schemas.microsoft.com/office/drawing/2014/main" id="{D3BE766F-E031-EE4D-B3B1-92A8A041D540}"/>
              </a:ext>
            </a:extLst>
          </p:cNvPr>
          <p:cNvSpPr txBox="1"/>
          <p:nvPr/>
        </p:nvSpPr>
        <p:spPr>
          <a:xfrm>
            <a:off x="9492288" y="1353918"/>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14" name="TextBox 13">
            <a:extLst>
              <a:ext uri="{FF2B5EF4-FFF2-40B4-BE49-F238E27FC236}">
                <a16:creationId xmlns:a16="http://schemas.microsoft.com/office/drawing/2014/main" id="{90373CEE-D8EE-3447-BF14-CEE4747FB018}"/>
              </a:ext>
            </a:extLst>
          </p:cNvPr>
          <p:cNvSpPr txBox="1"/>
          <p:nvPr/>
        </p:nvSpPr>
        <p:spPr>
          <a:xfrm>
            <a:off x="9504510" y="4580363"/>
            <a:ext cx="2593345"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endParaRPr lang="ka-GE" sz="1400" b="1" dirty="0">
              <a:solidFill>
                <a:schemeClr val="tx1"/>
              </a:solidFill>
            </a:endParaRPr>
          </a:p>
          <a:p>
            <a:pPr algn="ctr"/>
            <a:r>
              <a:rPr lang="ka-GE" sz="1400" b="1" dirty="0">
                <a:solidFill>
                  <a:schemeClr val="tx1"/>
                </a:solidFill>
              </a:rPr>
              <a:t>კონფორმაცია: ლუგარი</a:t>
            </a:r>
          </a:p>
        </p:txBody>
      </p:sp>
    </p:spTree>
    <p:extLst>
      <p:ext uri="{BB962C8B-B14F-4D97-AF65-F5344CB8AC3E}">
        <p14:creationId xmlns:p14="http://schemas.microsoft.com/office/powerpoint/2010/main" val="521484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178" y="0"/>
            <a:ext cx="4025895" cy="1325563"/>
          </a:xfrm>
        </p:spPr>
        <p:txBody>
          <a:bodyPr>
            <a:normAutofit/>
          </a:bodyPr>
          <a:lstStyle/>
          <a:p>
            <a:pPr marL="0" indent="0"/>
            <a:r>
              <a:rPr lang="ka-GE" sz="3200" b="1" dirty="0"/>
              <a:t>ონლაინ კლინიკა: </a:t>
            </a:r>
            <a:r>
              <a:rPr lang="en-US" sz="3200" b="1" dirty="0"/>
              <a:t> </a:t>
            </a:r>
          </a:p>
        </p:txBody>
      </p:sp>
      <p:sp>
        <p:nvSpPr>
          <p:cNvPr id="5" name="Content Placeholder 2"/>
          <p:cNvSpPr txBox="1">
            <a:spLocks/>
          </p:cNvSpPr>
          <p:nvPr/>
        </p:nvSpPr>
        <p:spPr>
          <a:xfrm>
            <a:off x="471052" y="1205347"/>
            <a:ext cx="8537865" cy="53201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000" dirty="0"/>
              <a:t>112-</a:t>
            </a:r>
            <a:r>
              <a:rPr lang="ka-GE" sz="2000" dirty="0"/>
              <a:t>ზე შემოსული ზარი, სიცხის, სუნთქვის გაძნელებისა და სხვა რესპირატორული სიმპტომების დაფიქსირების შემთხვევაში გადამისამართდება</a:t>
            </a:r>
          </a:p>
          <a:p>
            <a:pPr marL="0" indent="0">
              <a:lnSpc>
                <a:spcPct val="100000"/>
              </a:lnSpc>
              <a:buNone/>
            </a:pPr>
            <a:endParaRPr lang="ka-GE" sz="2000" dirty="0"/>
          </a:p>
          <a:p>
            <a:pPr marL="0" indent="0">
              <a:lnSpc>
                <a:spcPct val="100000"/>
              </a:lnSpc>
              <a:buNone/>
            </a:pPr>
            <a:r>
              <a:rPr lang="ka-GE" sz="2000" dirty="0"/>
              <a:t> წინასწარ განსაზღვრულ პირველადი ჯანდაცვის ცენტრში - ოჯახის ექიმთან.</a:t>
            </a:r>
          </a:p>
          <a:p>
            <a:pPr marL="0" indent="0">
              <a:lnSpc>
                <a:spcPct val="100000"/>
              </a:lnSpc>
              <a:buNone/>
            </a:pPr>
            <a:endParaRPr lang="ka-GE" sz="2000" dirty="0"/>
          </a:p>
          <a:p>
            <a:pPr>
              <a:lnSpc>
                <a:spcPct val="100000"/>
              </a:lnSpc>
            </a:pPr>
            <a:r>
              <a:rPr lang="ka-GE" sz="2000" dirty="0"/>
              <a:t>ექიმი პაციენტს ჩაუტარებს სრულ სატელეფონო კონსულტაცის, რათა შეფასოს მისი მდგომარეობის სირთულე,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  </a:t>
            </a:r>
          </a:p>
          <a:p>
            <a:pPr>
              <a:lnSpc>
                <a:spcPct val="100000"/>
              </a:lnSpc>
            </a:pPr>
            <a:endParaRPr lang="ka-GE" sz="2000" dirty="0"/>
          </a:p>
          <a:p>
            <a:pPr>
              <a:lnSpc>
                <a:spcPct val="100000"/>
              </a:lnSpc>
            </a:pPr>
            <a:r>
              <a:rPr lang="ka-GE" sz="2000" dirty="0"/>
              <a:t>ონლაინ კლინიკა ითვალისწინებს განმეორებით სატელეფონო კონსულტაციებს მდგომარეობის გაუმჯობესებამდე</a:t>
            </a:r>
          </a:p>
          <a:p>
            <a:pPr>
              <a:lnSpc>
                <a:spcPct val="100000"/>
              </a:lnSpc>
            </a:pPr>
            <a:endParaRPr lang="en-US" sz="20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77667" y="704899"/>
            <a:ext cx="1984664" cy="1947568"/>
          </a:xfrm>
          <a:prstGeom prst="rect">
            <a:avLst/>
          </a:prstGeom>
        </p:spPr>
      </p:pic>
      <p:pic>
        <p:nvPicPr>
          <p:cNvPr id="6" name="Picture 5"/>
          <p:cNvPicPr>
            <a:picLocks noChangeAspect="1"/>
          </p:cNvPicPr>
          <p:nvPr/>
        </p:nvPicPr>
        <p:blipFill rotWithShape="1">
          <a:blip r:embed="rId4" cstate="print">
            <a:clrChange>
              <a:clrFrom>
                <a:srgbClr val="FFFFFF"/>
              </a:clrFrom>
              <a:clrTo>
                <a:srgbClr val="FFFFFF">
                  <a:alpha val="0"/>
                </a:srgbClr>
              </a:clrTo>
            </a:clrChange>
            <a:duotone>
              <a:prstClr val="black"/>
              <a:srgbClr val="FF0000">
                <a:tint val="45000"/>
                <a:satMod val="400000"/>
              </a:srgbClr>
            </a:duotone>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b="10664"/>
          <a:stretch/>
        </p:blipFill>
        <p:spPr>
          <a:xfrm>
            <a:off x="12569327" y="3547769"/>
            <a:ext cx="2428427" cy="1828800"/>
          </a:xfrm>
          <a:prstGeom prst="rect">
            <a:avLst/>
          </a:prstGeom>
          <a:noFill/>
          <a:ln>
            <a:solidFill>
              <a:srgbClr val="FF0000"/>
            </a:solidFill>
          </a:ln>
        </p:spPr>
      </p:pic>
      <p:pic>
        <p:nvPicPr>
          <p:cNvPr id="7" name="Picture 6"/>
          <p:cNvPicPr>
            <a:picLocks noChangeAspect="1"/>
          </p:cNvPicPr>
          <p:nvPr/>
        </p:nvPicPr>
        <p:blipFill rotWithShape="1">
          <a:blip r:embed="rId6" cstate="print">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b="7998"/>
          <a:stretch/>
        </p:blipFill>
        <p:spPr>
          <a:xfrm>
            <a:off x="9377667" y="3214282"/>
            <a:ext cx="2059717" cy="2495774"/>
          </a:xfrm>
          <a:prstGeom prst="rect">
            <a:avLst/>
          </a:prstGeom>
        </p:spPr>
      </p:pic>
    </p:spTree>
    <p:extLst>
      <p:ext uri="{BB962C8B-B14F-4D97-AF65-F5344CB8AC3E}">
        <p14:creationId xmlns:p14="http://schemas.microsoft.com/office/powerpoint/2010/main" val="443798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73" y="153843"/>
            <a:ext cx="10515600" cy="1325563"/>
          </a:xfrm>
        </p:spPr>
        <p:txBody>
          <a:bodyPr>
            <a:normAutofit/>
          </a:bodyPr>
          <a:lstStyle/>
          <a:p>
            <a:r>
              <a:rPr lang="ka-GE" sz="3200" b="1" dirty="0"/>
              <a:t>ცხელების კლინიკა:</a:t>
            </a:r>
            <a:endParaRPr lang="en-US" sz="3200" b="1" dirty="0"/>
          </a:p>
        </p:txBody>
      </p:sp>
      <p:sp>
        <p:nvSpPr>
          <p:cNvPr id="5" name="Content Placeholder 2"/>
          <p:cNvSpPr txBox="1">
            <a:spLocks/>
          </p:cNvSpPr>
          <p:nvPr/>
        </p:nvSpPr>
        <p:spPr>
          <a:xfrm>
            <a:off x="439881" y="1510148"/>
            <a:ext cx="9400310" cy="381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ka-GE" sz="2000" dirty="0"/>
              <a:t>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a:t>
            </a:r>
          </a:p>
          <a:p>
            <a:pPr marL="914400" lvl="1" indent="-457200">
              <a:lnSpc>
                <a:spcPct val="150000"/>
              </a:lnSpc>
              <a:buFont typeface="+mj-lt"/>
              <a:buAutoNum type="arabicPeriod"/>
            </a:pPr>
            <a:r>
              <a:rPr lang="ka-GE" sz="2000" dirty="0"/>
              <a:t> ცხელებით მიმდინარე ყველა შემთხვევის ტრიაჟს, </a:t>
            </a:r>
          </a:p>
          <a:p>
            <a:pPr marL="914400" lvl="1" indent="-457200">
              <a:lnSpc>
                <a:spcPct val="150000"/>
              </a:lnSpc>
              <a:buFont typeface="+mj-lt"/>
              <a:buAutoNum type="arabicPeriod"/>
            </a:pPr>
            <a:r>
              <a:rPr lang="ka-GE" sz="2000" dirty="0"/>
              <a:t>დიაგნოსტირებას, </a:t>
            </a:r>
          </a:p>
          <a:p>
            <a:pPr marL="914400" lvl="1" indent="-457200">
              <a:lnSpc>
                <a:spcPct val="150000"/>
              </a:lnSpc>
              <a:buFont typeface="+mj-lt"/>
              <a:buAutoNum type="arabicPeriod"/>
            </a:pPr>
            <a:r>
              <a:rPr lang="ka-GE" sz="2000" dirty="0"/>
              <a:t>მკურნალობის შემდგომი ტაქტიკის განსაზღვრას, </a:t>
            </a:r>
          </a:p>
          <a:p>
            <a:pPr marL="914400" lvl="1" indent="-457200">
              <a:lnSpc>
                <a:spcPct val="150000"/>
              </a:lnSpc>
              <a:buFont typeface="+mj-lt"/>
              <a:buAutoNum type="arabicPeriod"/>
            </a:pPr>
            <a:r>
              <a:rPr lang="ka-GE" sz="2000" dirty="0"/>
              <a:t>ცხელებით მიმდინარე შემთხვევების  სამედიცინო მომსახურებას/მართვას და </a:t>
            </a:r>
          </a:p>
          <a:p>
            <a:pPr marL="914400" lvl="1" indent="-457200">
              <a:lnSpc>
                <a:spcPct val="150000"/>
              </a:lnSpc>
              <a:buFont typeface="+mj-lt"/>
              <a:buAutoNum type="arabicPeriod"/>
            </a:pPr>
            <a:r>
              <a:rPr lang="ka-GE" sz="2000" dirty="0"/>
              <a:t>COVID-19 -ის დადასტურებული შემთხვევის რეფერალს შესაბამის სამედიცინო დაწესებულებაში</a:t>
            </a:r>
          </a:p>
          <a:p>
            <a:endParaRPr lang="en-US" sz="20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7582" y="1272885"/>
            <a:ext cx="2580409" cy="2580409"/>
          </a:xfrm>
          <a:prstGeom prst="rect">
            <a:avLst/>
          </a:prstGeom>
        </p:spPr>
      </p:pic>
    </p:spTree>
    <p:extLst>
      <p:ext uri="{BB962C8B-B14F-4D97-AF65-F5344CB8AC3E}">
        <p14:creationId xmlns:p14="http://schemas.microsoft.com/office/powerpoint/2010/main" val="3315971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73" y="205798"/>
            <a:ext cx="10515600" cy="1325563"/>
          </a:xfrm>
        </p:spPr>
        <p:txBody>
          <a:bodyPr>
            <a:normAutofit/>
          </a:bodyPr>
          <a:lstStyle/>
          <a:p>
            <a:r>
              <a:rPr lang="en-US" sz="3200" b="1" dirty="0">
                <a:latin typeface="Sylfaen" panose="010A0502050306030303" pitchFamily="18" charset="0"/>
              </a:rPr>
              <a:t>COVID-</a:t>
            </a:r>
            <a:r>
              <a:rPr lang="ka-GE" sz="3200" b="1" dirty="0">
                <a:latin typeface="Sylfaen" panose="010A0502050306030303" pitchFamily="18" charset="0"/>
              </a:rPr>
              <a:t>19 კლინიკა</a:t>
            </a:r>
            <a:endParaRPr lang="en-US" sz="3200" b="1" dirty="0">
              <a:latin typeface="Sylfaen" panose="010A0502050306030303" pitchFamily="18" charset="0"/>
            </a:endParaRPr>
          </a:p>
        </p:txBody>
      </p:sp>
      <p:sp>
        <p:nvSpPr>
          <p:cNvPr id="5" name="Content Placeholder 2"/>
          <p:cNvSpPr txBox="1">
            <a:spLocks/>
          </p:cNvSpPr>
          <p:nvPr/>
        </p:nvSpPr>
        <p:spPr>
          <a:xfrm>
            <a:off x="471054" y="1606603"/>
            <a:ext cx="7426038" cy="381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ka-GE" sz="2000" dirty="0"/>
              <a:t>სრულად მობილიზებული სამედიცინო დაწესებულება, რომელიც  ახორციელებს ახალი კორონავირუსით (</a:t>
            </a:r>
            <a:r>
              <a:rPr lang="en-US" sz="2000" dirty="0"/>
              <a:t>SARS-CoV-2) </a:t>
            </a:r>
            <a:r>
              <a:rPr lang="ka-GE" sz="2000" dirty="0"/>
              <a:t>გამოწვეული ინფექციის (</a:t>
            </a:r>
            <a:r>
              <a:rPr lang="en-US" sz="2000" dirty="0"/>
              <a:t>COVID-19)</a:t>
            </a:r>
            <a:r>
              <a:rPr lang="ka-GE" sz="2000" dirty="0"/>
              <a:t> საეჭვო და/ან დადასტურებული შემთხვევების დიაგნოსტირებასა და მართვას</a:t>
            </a:r>
          </a:p>
          <a:p>
            <a:pPr>
              <a:lnSpc>
                <a:spcPct val="150000"/>
              </a:lnSpc>
            </a:pPr>
            <a:endParaRPr lang="en-US" sz="2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2282" y="1704030"/>
            <a:ext cx="2576944" cy="257694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95019" y="2585318"/>
            <a:ext cx="3810000" cy="381000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29846" y="1323191"/>
            <a:ext cx="1822190" cy="1433635"/>
          </a:xfrm>
          <a:prstGeom prst="rect">
            <a:avLst/>
          </a:prstGeom>
        </p:spPr>
      </p:pic>
    </p:spTree>
    <p:extLst>
      <p:ext uri="{BB962C8B-B14F-4D97-AF65-F5344CB8AC3E}">
        <p14:creationId xmlns:p14="http://schemas.microsoft.com/office/powerpoint/2010/main" val="2009881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026283894"/>
              </p:ext>
            </p:extLst>
          </p:nvPr>
        </p:nvGraphicFramePr>
        <p:xfrm>
          <a:off x="307975" y="1278995"/>
          <a:ext cx="927591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a:t>ქალაქ თბილისში </a:t>
            </a:r>
            <a:r>
              <a:rPr lang="ka-GE" sz="2800" b="1" dirty="0"/>
              <a:t>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9050" y="4203943"/>
            <a:ext cx="919783" cy="992172"/>
          </a:xfrm>
          <a:prstGeom prst="rect">
            <a:avLst/>
          </a:prstGeom>
        </p:spPr>
      </p:pic>
      <p:sp>
        <p:nvSpPr>
          <p:cNvPr id="4" name="TextBox 3"/>
          <p:cNvSpPr txBox="1"/>
          <p:nvPr/>
        </p:nvSpPr>
        <p:spPr>
          <a:xfrm>
            <a:off x="928833" y="4590045"/>
            <a:ext cx="5672349" cy="3200876"/>
          </a:xfrm>
          <a:prstGeom prst="rect">
            <a:avLst/>
          </a:prstGeom>
          <a:noFill/>
        </p:spPr>
        <p:txBody>
          <a:bodyPr wrap="square" rtlCol="0">
            <a:spAutoFit/>
          </a:bodyPr>
          <a:lstStyle/>
          <a:p>
            <a:pPr algn="ctr"/>
            <a:r>
              <a:rPr lang="ka-GE" b="1" dirty="0">
                <a:solidFill>
                  <a:schemeClr val="accent1">
                    <a:lumMod val="50000"/>
                  </a:schemeClr>
                </a:solidFill>
              </a:rPr>
              <a:t>„ონლაინ კლინიკა“ პირველად ჯანდაცვაში</a:t>
            </a:r>
            <a:endParaRPr lang="en-US" b="1" dirty="0">
              <a:solidFill>
                <a:schemeClr val="accent1">
                  <a:lumMod val="50000"/>
                </a:schemeClr>
              </a:solidFill>
            </a:endParaRPr>
          </a:p>
          <a:p>
            <a:r>
              <a:rPr lang="en-US" sz="1400" dirty="0" err="1"/>
              <a:t>შპს</a:t>
            </a:r>
            <a:r>
              <a:rPr lang="en-US" sz="1400" dirty="0"/>
              <a:t> </a:t>
            </a:r>
            <a:r>
              <a:rPr lang="en-US" sz="1400" dirty="0" err="1"/>
              <a:t>მედკაპიტალ</a:t>
            </a:r>
            <a:r>
              <a:rPr lang="ka-GE" sz="1400" dirty="0"/>
              <a:t>ი გლდანი</a:t>
            </a:r>
            <a:endParaRPr lang="en-US" sz="1400" dirty="0"/>
          </a:p>
          <a:p>
            <a:r>
              <a:rPr lang="en-US" sz="1400" dirty="0" err="1"/>
              <a:t>შპს</a:t>
            </a:r>
            <a:r>
              <a:rPr lang="en-US" sz="1400" dirty="0"/>
              <a:t> </a:t>
            </a:r>
            <a:r>
              <a:rPr lang="en-US" sz="1400" dirty="0" err="1"/>
              <a:t>მედკაპიტალი</a:t>
            </a:r>
            <a:r>
              <a:rPr lang="ka-GE" sz="1400" dirty="0"/>
              <a:t> სამგროი </a:t>
            </a:r>
            <a:endParaRPr lang="en-US" sz="1400" dirty="0"/>
          </a:p>
          <a:p>
            <a:r>
              <a:rPr lang="en-US" sz="1400" dirty="0" err="1"/>
              <a:t>შპს</a:t>
            </a:r>
            <a:r>
              <a:rPr lang="en-US" sz="1400" dirty="0"/>
              <a:t> </a:t>
            </a:r>
            <a:r>
              <a:rPr lang="en-US" sz="1400" dirty="0" err="1"/>
              <a:t>მედკაპიტალი</a:t>
            </a:r>
            <a:r>
              <a:rPr lang="ka-GE" sz="1400" dirty="0"/>
              <a:t> საბურთალო</a:t>
            </a:r>
            <a:endParaRPr lang="en-US" sz="1400" dirty="0"/>
          </a:p>
          <a:p>
            <a:r>
              <a:rPr lang="en-US" sz="1400" dirty="0"/>
              <a:t> </a:t>
            </a:r>
            <a:r>
              <a:rPr lang="en-US" sz="1400" dirty="0" err="1"/>
              <a:t>შპს</a:t>
            </a:r>
            <a:r>
              <a:rPr lang="en-US" sz="1400" dirty="0"/>
              <a:t> </a:t>
            </a:r>
            <a:r>
              <a:rPr lang="en-US" sz="1400" dirty="0" err="1"/>
              <a:t>ულტრამედი</a:t>
            </a:r>
            <a:r>
              <a:rPr lang="en-US" sz="1400" dirty="0"/>
              <a:t> </a:t>
            </a:r>
          </a:p>
          <a:p>
            <a:r>
              <a:rPr lang="en-US" sz="1400" dirty="0" err="1"/>
              <a:t>შპს</a:t>
            </a:r>
            <a:r>
              <a:rPr lang="en-US" sz="1400" dirty="0"/>
              <a:t> </a:t>
            </a:r>
            <a:r>
              <a:rPr lang="en-US" sz="1400" dirty="0" err="1"/>
              <a:t>Krol</a:t>
            </a:r>
            <a:r>
              <a:rPr lang="en-US" sz="1400" dirty="0"/>
              <a:t> Medical Corporation</a:t>
            </a:r>
          </a:p>
          <a:p>
            <a:r>
              <a:rPr lang="en-US" sz="1400" dirty="0"/>
              <a:t> </a:t>
            </a:r>
            <a:r>
              <a:rPr lang="en-US" sz="1400" dirty="0" err="1"/>
              <a:t>შპს</a:t>
            </a:r>
            <a:r>
              <a:rPr lang="en-US" sz="1400" dirty="0"/>
              <a:t> </a:t>
            </a:r>
            <a:r>
              <a:rPr lang="en-US" sz="1400" dirty="0" err="1"/>
              <a:t>საოჯახო</a:t>
            </a:r>
            <a:r>
              <a:rPr lang="en-US" sz="1400" dirty="0"/>
              <a:t> </a:t>
            </a:r>
            <a:r>
              <a:rPr lang="en-US" sz="1400" dirty="0" err="1"/>
              <a:t>მედიცინის</a:t>
            </a:r>
            <a:r>
              <a:rPr lang="en-US" sz="1400" dirty="0"/>
              <a:t> </a:t>
            </a:r>
            <a:r>
              <a:rPr lang="en-US" sz="1400" dirty="0" err="1"/>
              <a:t>ეროვნული</a:t>
            </a:r>
            <a:r>
              <a:rPr lang="en-US" sz="1400" dirty="0"/>
              <a:t> </a:t>
            </a:r>
            <a:r>
              <a:rPr lang="en-US" sz="1400" dirty="0" err="1"/>
              <a:t>სასწავლო</a:t>
            </a:r>
            <a:r>
              <a:rPr lang="en-US" sz="1400" dirty="0"/>
              <a:t> </a:t>
            </a:r>
            <a:r>
              <a:rPr lang="en-US" sz="1400" dirty="0" err="1"/>
              <a:t>ცენტრი</a:t>
            </a:r>
            <a:r>
              <a:rPr lang="en-US" sz="1400" dirty="0"/>
              <a:t> </a:t>
            </a:r>
          </a:p>
          <a:p>
            <a:r>
              <a:rPr lang="en-US" sz="1400" dirty="0" err="1"/>
              <a:t>შპს</a:t>
            </a:r>
            <a:r>
              <a:rPr lang="en-US" sz="1400" dirty="0"/>
              <a:t> </a:t>
            </a:r>
            <a:r>
              <a:rPr lang="en-US" sz="1400" dirty="0" err="1"/>
              <a:t>ქ.თბილისის</a:t>
            </a:r>
            <a:r>
              <a:rPr lang="en-US" sz="1400" dirty="0"/>
              <a:t> №19 </a:t>
            </a:r>
            <a:r>
              <a:rPr lang="en-US" sz="1400" dirty="0" err="1"/>
              <a:t>მოზრდილთა</a:t>
            </a:r>
            <a:r>
              <a:rPr lang="en-US" sz="1400" dirty="0"/>
              <a:t> </a:t>
            </a:r>
            <a:r>
              <a:rPr lang="en-US" sz="1400" dirty="0" err="1"/>
              <a:t>პოლიკლინიკა</a:t>
            </a:r>
            <a:endParaRPr lang="en-US" sz="1400" dirty="0"/>
          </a:p>
          <a:p>
            <a:r>
              <a:rPr lang="en-US" sz="1400" dirty="0"/>
              <a:t> </a:t>
            </a:r>
            <a:r>
              <a:rPr lang="en-US" sz="1400" dirty="0" err="1"/>
              <a:t>სს"ევექსის</a:t>
            </a:r>
            <a:r>
              <a:rPr lang="en-US" sz="1400" dirty="0"/>
              <a:t> </a:t>
            </a:r>
            <a:r>
              <a:rPr lang="en-US" sz="1400" dirty="0" err="1"/>
              <a:t>კლინიკები</a:t>
            </a:r>
            <a:r>
              <a:rPr lang="en-US" sz="1400" dirty="0"/>
              <a:t>"-</a:t>
            </a:r>
            <a:r>
              <a:rPr lang="en-US" sz="1400" dirty="0" err="1"/>
              <a:t>დიდუბის</a:t>
            </a:r>
            <a:r>
              <a:rPr lang="en-US" sz="1400" dirty="0"/>
              <a:t> </a:t>
            </a:r>
            <a:r>
              <a:rPr lang="en-US" sz="1400" dirty="0" err="1"/>
              <a:t>პოლიკლინიკა</a:t>
            </a:r>
            <a:r>
              <a:rPr lang="en-US" sz="1400" dirty="0"/>
              <a:t> </a:t>
            </a:r>
          </a:p>
          <a:p>
            <a:endParaRPr lang="en-US" b="1" dirty="0">
              <a:solidFill>
                <a:schemeClr val="accent1">
                  <a:lumMod val="50000"/>
                </a:schemeClr>
              </a:solidFill>
            </a:endParaRPr>
          </a:p>
          <a:p>
            <a:pPr algn="ctr"/>
            <a:endParaRPr lang="ka-GE" b="1" dirty="0">
              <a:solidFill>
                <a:schemeClr val="accent1">
                  <a:lumMod val="50000"/>
                </a:schemeClr>
              </a:solidFill>
            </a:endParaRPr>
          </a:p>
          <a:p>
            <a:pPr algn="ctr"/>
            <a:endParaRPr lang="ka-GE" b="1" dirty="0">
              <a:solidFill>
                <a:schemeClr val="accent1">
                  <a:lumMod val="50000"/>
                </a:schemeClr>
              </a:solidFill>
            </a:endParaRPr>
          </a:p>
          <a:p>
            <a:endParaRPr lang="en-US"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en-US" dirty="0"/>
              <a:t>COVID-19</a:t>
            </a:r>
            <a:r>
              <a:rPr lang="ka-GE" dirty="0"/>
              <a:t> კლინიკები </a:t>
            </a:r>
            <a:endParaRPr lang="en-US" dirty="0"/>
          </a:p>
        </p:txBody>
      </p:sp>
      <p:sp>
        <p:nvSpPr>
          <p:cNvPr id="19" name="TextBox 18"/>
          <p:cNvSpPr txBox="1"/>
          <p:nvPr/>
        </p:nvSpPr>
        <p:spPr>
          <a:xfrm>
            <a:off x="9465437" y="4229440"/>
            <a:ext cx="2593345" cy="233910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r>
              <a:rPr lang="ka-GE" sz="1400" b="1" dirty="0">
                <a:solidFill>
                  <a:schemeClr val="tx1"/>
                </a:solidFill>
              </a:rPr>
              <a:t>ინფექციური პათოლოგიის, შიდსისა და კლ. იმუნოლოგიის ცენტრი</a:t>
            </a:r>
          </a:p>
          <a:p>
            <a:pPr algn="ctr"/>
            <a:r>
              <a:rPr lang="ka-GE" sz="1400" b="1" dirty="0">
                <a:solidFill>
                  <a:schemeClr val="tx1"/>
                </a:solidFill>
              </a:rPr>
              <a:t>ნეოლაბი</a:t>
            </a:r>
          </a:p>
          <a:p>
            <a:pPr algn="ctr"/>
            <a:endParaRPr lang="ka-GE" sz="1400" b="1" dirty="0">
              <a:solidFill>
                <a:schemeClr val="tx1"/>
              </a:solidFill>
            </a:endParaRPr>
          </a:p>
          <a:p>
            <a:pPr algn="ctr"/>
            <a:r>
              <a:rPr lang="ka-GE" sz="1400" b="1" dirty="0">
                <a:solidFill>
                  <a:schemeClr val="tx1"/>
                </a:solidFill>
              </a:rPr>
              <a:t>კონფორმაცია: ლუგარი</a:t>
            </a:r>
          </a:p>
        </p:txBody>
      </p:sp>
      <p:sp>
        <p:nvSpPr>
          <p:cNvPr id="11" name="TextBox 10">
            <a:extLst>
              <a:ext uri="{FF2B5EF4-FFF2-40B4-BE49-F238E27FC236}">
                <a16:creationId xmlns:a16="http://schemas.microsoft.com/office/drawing/2014/main" id="{56C8E849-8E0E-2440-861B-A015139947B3}"/>
              </a:ext>
            </a:extLst>
          </p:cNvPr>
          <p:cNvSpPr txBox="1"/>
          <p:nvPr/>
        </p:nvSpPr>
        <p:spPr>
          <a:xfrm>
            <a:off x="5851996" y="4590045"/>
            <a:ext cx="3731889" cy="2462213"/>
          </a:xfrm>
          <a:prstGeom prst="rect">
            <a:avLst/>
          </a:prstGeom>
          <a:noFill/>
        </p:spPr>
        <p:txBody>
          <a:bodyPr wrap="square" rtlCol="0">
            <a:spAutoFit/>
          </a:bodyPr>
          <a:lstStyle/>
          <a:p>
            <a:r>
              <a:rPr lang="en-US" sz="1400" dirty="0"/>
              <a:t> </a:t>
            </a:r>
            <a:r>
              <a:rPr lang="en-US" sz="1400" dirty="0" err="1"/>
              <a:t>სს"ევექსის</a:t>
            </a:r>
            <a:r>
              <a:rPr lang="en-US" sz="1400" dirty="0"/>
              <a:t> </a:t>
            </a:r>
            <a:r>
              <a:rPr lang="en-US" sz="1400" dirty="0" err="1"/>
              <a:t>კლინიკები</a:t>
            </a:r>
            <a:r>
              <a:rPr lang="en-US" sz="1400" dirty="0"/>
              <a:t>"-</a:t>
            </a:r>
            <a:r>
              <a:rPr lang="en-US" sz="1400" dirty="0" err="1"/>
              <a:t>ისნის</a:t>
            </a:r>
            <a:r>
              <a:rPr lang="en-US" sz="1400" dirty="0"/>
              <a:t> </a:t>
            </a:r>
            <a:r>
              <a:rPr lang="en-US" sz="1400" dirty="0" err="1"/>
              <a:t>პოლიკლინიკა</a:t>
            </a:r>
            <a:r>
              <a:rPr lang="en-US" sz="1400" dirty="0"/>
              <a:t> </a:t>
            </a:r>
          </a:p>
          <a:p>
            <a:r>
              <a:rPr lang="en-US" sz="1400" dirty="0"/>
              <a:t> </a:t>
            </a:r>
            <a:r>
              <a:rPr lang="en-US" sz="1400" dirty="0" err="1"/>
              <a:t>სს"ევექსის</a:t>
            </a:r>
            <a:r>
              <a:rPr lang="en-US" sz="1400" dirty="0"/>
              <a:t> </a:t>
            </a:r>
            <a:r>
              <a:rPr lang="en-US" sz="1400" dirty="0" err="1"/>
              <a:t>კლინიკები</a:t>
            </a:r>
            <a:r>
              <a:rPr lang="en-US" sz="1400" dirty="0"/>
              <a:t>"-</a:t>
            </a:r>
            <a:r>
              <a:rPr lang="en-US" sz="1400" dirty="0" err="1"/>
              <a:t>ვარკეთილის</a:t>
            </a:r>
            <a:r>
              <a:rPr lang="en-US" sz="1400" dirty="0"/>
              <a:t> </a:t>
            </a:r>
            <a:r>
              <a:rPr lang="en-US" sz="1400" dirty="0" err="1"/>
              <a:t>პოლიკლინიკა</a:t>
            </a:r>
            <a:r>
              <a:rPr lang="en-US" sz="1400" dirty="0"/>
              <a:t> </a:t>
            </a:r>
          </a:p>
          <a:p>
            <a:r>
              <a:rPr lang="en-US" sz="1400" dirty="0"/>
              <a:t> </a:t>
            </a:r>
            <a:r>
              <a:rPr lang="en-US" sz="1400" dirty="0" err="1"/>
              <a:t>სს"ევექსის</a:t>
            </a:r>
            <a:r>
              <a:rPr lang="en-US" sz="1400" dirty="0"/>
              <a:t> </a:t>
            </a:r>
            <a:r>
              <a:rPr lang="en-US" sz="1400" dirty="0" err="1"/>
              <a:t>კლინიკები</a:t>
            </a:r>
            <a:r>
              <a:rPr lang="en-US" sz="1400" dirty="0"/>
              <a:t>"-</a:t>
            </a:r>
            <a:r>
              <a:rPr lang="en-US" sz="1400" dirty="0" err="1"/>
              <a:t>მთაწმინდის</a:t>
            </a:r>
            <a:r>
              <a:rPr lang="en-US" sz="1400" dirty="0"/>
              <a:t> </a:t>
            </a:r>
            <a:r>
              <a:rPr lang="en-US" sz="1400" dirty="0" err="1"/>
              <a:t>პოლოკლინიკა</a:t>
            </a:r>
            <a:r>
              <a:rPr lang="en-US" sz="1400" dirty="0"/>
              <a:t> </a:t>
            </a:r>
          </a:p>
          <a:p>
            <a:r>
              <a:rPr lang="en-US" sz="1400" dirty="0"/>
              <a:t> </a:t>
            </a:r>
            <a:r>
              <a:rPr lang="en-US" sz="1400" dirty="0" err="1"/>
              <a:t>სს</a:t>
            </a:r>
            <a:r>
              <a:rPr lang="en-US" sz="1400" dirty="0"/>
              <a:t> "</a:t>
            </a:r>
            <a:r>
              <a:rPr lang="en-US" sz="1400" dirty="0" err="1"/>
              <a:t>ევექსის</a:t>
            </a:r>
            <a:r>
              <a:rPr lang="en-US" sz="1400" dirty="0"/>
              <a:t> </a:t>
            </a:r>
            <a:r>
              <a:rPr lang="en-US" sz="1400" dirty="0" err="1"/>
              <a:t>კლინიკები</a:t>
            </a:r>
            <a:r>
              <a:rPr lang="en-US" sz="1400" dirty="0"/>
              <a:t>"-</a:t>
            </a:r>
            <a:r>
              <a:rPr lang="en-US" sz="1400" dirty="0" err="1"/>
              <a:t>საბურთალოს</a:t>
            </a:r>
            <a:r>
              <a:rPr lang="en-US" sz="1400" dirty="0"/>
              <a:t> </a:t>
            </a:r>
            <a:r>
              <a:rPr lang="en-US" sz="1400" dirty="0" err="1"/>
              <a:t>პოლიკლინიკა</a:t>
            </a:r>
            <a:r>
              <a:rPr lang="en-US" sz="1400" dirty="0"/>
              <a:t> </a:t>
            </a:r>
          </a:p>
          <a:p>
            <a:r>
              <a:rPr lang="en-US" sz="1400" dirty="0" err="1"/>
              <a:t>შპს</a:t>
            </a:r>
            <a:r>
              <a:rPr lang="en-US" sz="1400" dirty="0"/>
              <a:t> "</a:t>
            </a:r>
            <a:r>
              <a:rPr lang="en-US" sz="1400" dirty="0" err="1"/>
              <a:t>მედისონ</a:t>
            </a:r>
            <a:r>
              <a:rPr lang="en-US" sz="1400" dirty="0"/>
              <a:t> </a:t>
            </a:r>
            <a:r>
              <a:rPr lang="en-US" sz="1400" dirty="0" err="1"/>
              <a:t>ჰოლდინგი</a:t>
            </a:r>
            <a:r>
              <a:rPr lang="en-US" sz="1400" dirty="0"/>
              <a:t>“</a:t>
            </a:r>
            <a:r>
              <a:rPr lang="ka-GE" sz="1400" dirty="0"/>
              <a:t> გლდანი</a:t>
            </a:r>
            <a:endParaRPr lang="en-US" sz="1400" dirty="0"/>
          </a:p>
          <a:p>
            <a:r>
              <a:rPr lang="en-US" sz="1400" dirty="0" err="1"/>
              <a:t>შპს</a:t>
            </a:r>
            <a:r>
              <a:rPr lang="en-US" sz="1400" dirty="0"/>
              <a:t> "</a:t>
            </a:r>
            <a:r>
              <a:rPr lang="en-US" sz="1400" dirty="0" err="1"/>
              <a:t>მედისონ</a:t>
            </a:r>
            <a:r>
              <a:rPr lang="en-US" sz="1400" dirty="0"/>
              <a:t> </a:t>
            </a:r>
            <a:r>
              <a:rPr lang="en-US" sz="1400" dirty="0" err="1"/>
              <a:t>ჰოლდინგი</a:t>
            </a:r>
            <a:r>
              <a:rPr lang="en-US" sz="1400" dirty="0"/>
              <a:t>“</a:t>
            </a:r>
            <a:r>
              <a:rPr lang="ka-GE" sz="1400" dirty="0"/>
              <a:t> სამგორი</a:t>
            </a:r>
            <a:endParaRPr lang="en-US" sz="1400" dirty="0"/>
          </a:p>
          <a:p>
            <a:r>
              <a:rPr lang="en-US" sz="1400" dirty="0" err="1"/>
              <a:t>შპს</a:t>
            </a:r>
            <a:r>
              <a:rPr lang="en-US" sz="1400" dirty="0"/>
              <a:t> "</a:t>
            </a:r>
            <a:r>
              <a:rPr lang="en-US" sz="1400" dirty="0" err="1"/>
              <a:t>მედისონ</a:t>
            </a:r>
            <a:r>
              <a:rPr lang="en-US" sz="1400" dirty="0"/>
              <a:t> </a:t>
            </a:r>
            <a:r>
              <a:rPr lang="en-US" sz="1400" dirty="0" err="1"/>
              <a:t>ჰოლდინგი</a:t>
            </a:r>
            <a:r>
              <a:rPr lang="en-US" sz="1400" dirty="0"/>
              <a:t>“</a:t>
            </a:r>
            <a:r>
              <a:rPr lang="ka-GE" sz="1400" dirty="0"/>
              <a:t> საბურთალო</a:t>
            </a:r>
            <a:endParaRPr lang="en-US" sz="1400" dirty="0"/>
          </a:p>
          <a:p>
            <a:endParaRPr lang="en-US" sz="1400" dirty="0"/>
          </a:p>
        </p:txBody>
      </p:sp>
      <p:sp>
        <p:nvSpPr>
          <p:cNvPr id="16" name="TextBox 15">
            <a:extLst>
              <a:ext uri="{FF2B5EF4-FFF2-40B4-BE49-F238E27FC236}">
                <a16:creationId xmlns:a16="http://schemas.microsoft.com/office/drawing/2014/main" id="{02D02E39-5902-E34B-AF29-76B1C4400251}"/>
              </a:ext>
            </a:extLst>
          </p:cNvPr>
          <p:cNvSpPr txBox="1"/>
          <p:nvPr/>
        </p:nvSpPr>
        <p:spPr>
          <a:xfrm>
            <a:off x="9862085" y="1459010"/>
            <a:ext cx="2329915" cy="116955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თბილისის ინფექციური</a:t>
            </a:r>
          </a:p>
          <a:p>
            <a:r>
              <a:rPr lang="ka-GE" sz="1400" dirty="0"/>
              <a:t>თსსუ საუნივერსიტეტო კლინიკა </a:t>
            </a:r>
            <a:endParaRPr lang="en-US" sz="1400" dirty="0"/>
          </a:p>
        </p:txBody>
      </p:sp>
    </p:spTree>
    <p:extLst>
      <p:ext uri="{BB962C8B-B14F-4D97-AF65-F5344CB8AC3E}">
        <p14:creationId xmlns:p14="http://schemas.microsoft.com/office/powerpoint/2010/main" val="823371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13503138"/>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dirty="0"/>
              <a:t>იმერეთის რეგიონში 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8"/>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a:solidFill>
                  <a:schemeClr val="accent1">
                    <a:lumMod val="50000"/>
                  </a:schemeClr>
                </a:solidFill>
              </a:rPr>
              <a:t>„ონლაინ კლინიკა“ პირველად ჯანდაცვაში</a:t>
            </a:r>
          </a:p>
          <a:p>
            <a:pPr algn="ctr"/>
            <a:endParaRPr lang="ka-GE" sz="1400" b="1" dirty="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1169551"/>
          </a:xfrm>
          <a:prstGeom prst="rect">
            <a:avLst/>
          </a:prstGeom>
          <a:noFill/>
        </p:spPr>
        <p:txBody>
          <a:bodyPr wrap="square" rtlCol="0">
            <a:spAutoFit/>
          </a:bodyPr>
          <a:lstStyle/>
          <a:p>
            <a:pPr lvl="0"/>
            <a:r>
              <a:rPr lang="ka-GE" sz="1400" dirty="0"/>
              <a:t>1. 1. შპს "რეგიონული ჯანდაცვის ცენტრი"-  ო. ჩხობაძის სახელობის  მრავალპროფილური სამედიცინო დაწესებულება: </a:t>
            </a:r>
            <a:r>
              <a:rPr lang="en-US" sz="1400" dirty="0"/>
              <a:t>114 </a:t>
            </a:r>
            <a:r>
              <a:rPr lang="ka-GE" sz="1400" dirty="0"/>
              <a:t>საწოლი</a:t>
            </a:r>
            <a:endParaRPr lang="en-US" sz="1400" dirty="0"/>
          </a:p>
          <a:p>
            <a:endParaRPr lang="en-US" sz="1400" dirty="0"/>
          </a:p>
        </p:txBody>
      </p:sp>
      <p:sp>
        <p:nvSpPr>
          <p:cNvPr id="9" name="TextBox 8"/>
          <p:cNvSpPr txBox="1"/>
          <p:nvPr/>
        </p:nvSpPr>
        <p:spPr>
          <a:xfrm>
            <a:off x="5698697" y="3724129"/>
            <a:ext cx="2507544" cy="1169551"/>
          </a:xfrm>
          <a:prstGeom prst="rect">
            <a:avLst/>
          </a:prstGeom>
          <a:noFill/>
        </p:spPr>
        <p:txBody>
          <a:bodyPr wrap="square" rtlCol="0">
            <a:spAutoFit/>
          </a:bodyPr>
          <a:lstStyle/>
          <a:p>
            <a:pPr lvl="0"/>
            <a:r>
              <a:rPr lang="ka-GE" sz="1400" dirty="0"/>
              <a:t>2. შპს "იმერმედი-იმერეთის სამხარეო სამედიცინო ცენტრი" (თერჯოლამედი): </a:t>
            </a:r>
            <a:r>
              <a:rPr lang="en-US" sz="1400" dirty="0"/>
              <a:t>15 </a:t>
            </a:r>
            <a:r>
              <a:rPr lang="ka-GE" sz="1400" dirty="0"/>
              <a:t>საწოლი</a:t>
            </a:r>
          </a:p>
          <a:p>
            <a:endParaRPr lang="en-US" sz="1400" dirty="0"/>
          </a:p>
        </p:txBody>
      </p:sp>
      <p:sp>
        <p:nvSpPr>
          <p:cNvPr id="10" name="TextBox 9"/>
          <p:cNvSpPr txBox="1"/>
          <p:nvPr/>
        </p:nvSpPr>
        <p:spPr>
          <a:xfrm>
            <a:off x="8594296" y="3739881"/>
            <a:ext cx="2507544" cy="738664"/>
          </a:xfrm>
          <a:prstGeom prst="rect">
            <a:avLst/>
          </a:prstGeom>
          <a:noFill/>
        </p:spPr>
        <p:txBody>
          <a:bodyPr wrap="square" rtlCol="0">
            <a:spAutoFit/>
          </a:bodyPr>
          <a:lstStyle/>
          <a:p>
            <a:pPr lvl="0"/>
            <a:r>
              <a:rPr lang="ka-GE" sz="1400" dirty="0"/>
              <a:t>3. შპს "ჯეო ჰოსპიტალს„ - სამტრედია: </a:t>
            </a:r>
            <a:r>
              <a:rPr lang="en-US" sz="1400" dirty="0"/>
              <a:t>30 </a:t>
            </a:r>
            <a:r>
              <a:rPr lang="ka-GE" sz="1400" dirty="0"/>
              <a:t>საწოლი</a:t>
            </a:r>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en-US" dirty="0"/>
              <a:t>COVID-19</a:t>
            </a:r>
            <a:r>
              <a:rPr lang="ka-GE" dirty="0"/>
              <a:t> კლინიკები </a:t>
            </a:r>
            <a:endParaRPr lang="en-US" dirty="0"/>
          </a:p>
        </p:txBody>
      </p:sp>
      <p:sp>
        <p:nvSpPr>
          <p:cNvPr id="18" name="TextBox 17"/>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19" name="TextBox 18"/>
          <p:cNvSpPr txBox="1"/>
          <p:nvPr/>
        </p:nvSpPr>
        <p:spPr>
          <a:xfrm>
            <a:off x="9160934" y="4912999"/>
            <a:ext cx="2593345" cy="160043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a:solidFill>
                  <a:srgbClr val="C00000"/>
                </a:solidFill>
              </a:rPr>
              <a:t>ლაბორატორიული ტესტირების უზრუნველყოფა:</a:t>
            </a:r>
          </a:p>
          <a:p>
            <a:pPr algn="ctr"/>
            <a:r>
              <a:rPr lang="ka-GE" sz="1400" dirty="0">
                <a:solidFill>
                  <a:schemeClr val="tx1"/>
                </a:solidFill>
              </a:rPr>
              <a:t>ქუთაისში ლუგარის ქვედანაყოფი</a:t>
            </a:r>
          </a:p>
          <a:p>
            <a:pPr algn="ctr"/>
            <a:endParaRPr lang="ka-GE" sz="1400" dirty="0">
              <a:solidFill>
                <a:schemeClr val="tx1"/>
              </a:solidFill>
            </a:endParaRPr>
          </a:p>
          <a:p>
            <a:pPr algn="ctr"/>
            <a:r>
              <a:rPr lang="ka-GE" sz="1400" dirty="0">
                <a:solidFill>
                  <a:schemeClr val="tx1"/>
                </a:solidFill>
              </a:rPr>
              <a:t>კონფირმაცია: ლუგარი </a:t>
            </a:r>
          </a:p>
        </p:txBody>
      </p:sp>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2010761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2458814591"/>
              </p:ext>
            </p:extLst>
          </p:nvPr>
        </p:nvGraphicFramePr>
        <p:xfrm>
          <a:off x="1026495" y="116648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dirty="0"/>
              <a:t>აჭარის რეგიონში 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914992" y="3888227"/>
            <a:ext cx="1277227" cy="1377748"/>
          </a:xfrm>
          <a:prstGeom prst="rect">
            <a:avLst/>
          </a:prstGeom>
        </p:spPr>
      </p:pic>
      <p:sp>
        <p:nvSpPr>
          <p:cNvPr id="4" name="TextBox 3"/>
          <p:cNvSpPr txBox="1"/>
          <p:nvPr/>
        </p:nvSpPr>
        <p:spPr>
          <a:xfrm>
            <a:off x="2553016" y="3809042"/>
            <a:ext cx="5102578" cy="1600438"/>
          </a:xfrm>
          <a:prstGeom prst="rect">
            <a:avLst/>
          </a:prstGeom>
          <a:noFill/>
        </p:spPr>
        <p:txBody>
          <a:bodyPr wrap="square" rtlCol="0">
            <a:spAutoFit/>
          </a:bodyPr>
          <a:lstStyle/>
          <a:p>
            <a:pPr algn="ctr"/>
            <a:r>
              <a:rPr lang="ka-GE" sz="1400" b="1" dirty="0">
                <a:solidFill>
                  <a:schemeClr val="accent1">
                    <a:lumMod val="50000"/>
                  </a:schemeClr>
                </a:solidFill>
              </a:rPr>
              <a:t>„ონლაინ კლინიკა“ პირველად ჯანდაცვაში</a:t>
            </a:r>
          </a:p>
          <a:p>
            <a:pPr algn="ctr"/>
            <a:endParaRPr lang="ka-GE" sz="1400" b="1" dirty="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en-US" dirty="0"/>
              <a:t>COVID-19</a:t>
            </a:r>
            <a:r>
              <a:rPr lang="ka-GE" dirty="0"/>
              <a:t> კლინიკები </a:t>
            </a:r>
            <a:endParaRPr lang="en-US" dirty="0"/>
          </a:p>
        </p:txBody>
      </p:sp>
      <p:sp>
        <p:nvSpPr>
          <p:cNvPr id="18" name="TextBox 17"/>
          <p:cNvSpPr txBox="1"/>
          <p:nvPr/>
        </p:nvSpPr>
        <p:spPr>
          <a:xfrm>
            <a:off x="9292648" y="1251353"/>
            <a:ext cx="2329915" cy="181588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a:p>
            <a:pPr algn="ctr"/>
            <a:r>
              <a:rPr lang="ka-GE" sz="1400" dirty="0">
                <a:solidFill>
                  <a:srgbClr val="C00000"/>
                </a:solidFill>
              </a:rPr>
              <a:t> </a:t>
            </a:r>
          </a:p>
        </p:txBody>
      </p:sp>
      <p:sp>
        <p:nvSpPr>
          <p:cNvPr id="19" name="TextBox 18"/>
          <p:cNvSpPr txBox="1"/>
          <p:nvPr/>
        </p:nvSpPr>
        <p:spPr>
          <a:xfrm>
            <a:off x="9029218" y="4306520"/>
            <a:ext cx="2593345" cy="138499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a:solidFill>
                  <a:srgbClr val="C00000"/>
                </a:solidFill>
              </a:rPr>
              <a:t>ლაბორატორიული ტესტირების უზრუნველყოფა:</a:t>
            </a:r>
            <a:endParaRPr lang="en-US" sz="1400" dirty="0">
              <a:solidFill>
                <a:srgbClr val="C00000"/>
              </a:solidFill>
            </a:endParaRPr>
          </a:p>
          <a:p>
            <a:pPr algn="ctr"/>
            <a:r>
              <a:rPr lang="ka-GE" sz="1400" dirty="0">
                <a:solidFill>
                  <a:schemeClr val="tx1"/>
                </a:solidFill>
              </a:rPr>
              <a:t>ლუგარის ბათუმის ქვედანაყოფი</a:t>
            </a:r>
          </a:p>
          <a:p>
            <a:pPr algn="ctr"/>
            <a:endParaRPr lang="ka-GE" sz="1400" dirty="0">
              <a:solidFill>
                <a:schemeClr val="tx1"/>
              </a:solidFill>
            </a:endParaRPr>
          </a:p>
          <a:p>
            <a:pPr algn="ctr"/>
            <a:r>
              <a:rPr lang="ka-GE" sz="1400" dirty="0">
                <a:solidFill>
                  <a:schemeClr val="tx1"/>
                </a:solidFill>
              </a:rPr>
              <a:t>კონფირმაცია: ლუგარი </a:t>
            </a:r>
          </a:p>
        </p:txBody>
      </p:sp>
    </p:spTree>
    <p:extLst>
      <p:ext uri="{BB962C8B-B14F-4D97-AF65-F5344CB8AC3E}">
        <p14:creationId xmlns:p14="http://schemas.microsoft.com/office/powerpoint/2010/main" val="368972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920864846"/>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a:t>სამეგრელო-ზემო სვანეთის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3124526" y="5597978"/>
            <a:ext cx="5102578" cy="1169551"/>
          </a:xfrm>
          <a:prstGeom prst="rect">
            <a:avLst/>
          </a:prstGeom>
          <a:noFill/>
        </p:spPr>
        <p:txBody>
          <a:bodyPr wrap="square" rtlCol="0">
            <a:spAutoFit/>
          </a:bodyPr>
          <a:lstStyle/>
          <a:p>
            <a:r>
              <a:rPr lang="ka-GE" sz="1400" b="1" dirty="0">
                <a:solidFill>
                  <a:schemeClr val="accent1">
                    <a:lumMod val="50000"/>
                  </a:schemeClr>
                </a:solidFill>
              </a:rPr>
              <a:t>„ონლაინ კლინიკა“ პირველად ჯანდაცვაში</a:t>
            </a:r>
          </a:p>
          <a:p>
            <a:endParaRPr lang="ka-GE" sz="1400" b="1" dirty="0">
              <a:solidFill>
                <a:schemeClr val="accent1">
                  <a:lumMod val="50000"/>
                </a:schemeClr>
              </a:solidFill>
            </a:endParaRPr>
          </a:p>
          <a:p>
            <a:pPr lvl="0"/>
            <a:r>
              <a:rPr lang="ka-GE" sz="1400" dirty="0"/>
              <a:t>სს "ევექსის ჰოსპიტლები" - ზუგდიდის რეფერალური ჰოსპიტალი</a:t>
            </a:r>
            <a:endParaRPr lang="en-US"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141312" y="2740959"/>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1459903" y="3351209"/>
            <a:ext cx="3038122" cy="2462213"/>
          </a:xfrm>
          <a:prstGeom prst="rect">
            <a:avLst/>
          </a:prstGeom>
          <a:noFill/>
        </p:spPr>
        <p:txBody>
          <a:bodyPr wrap="square" rtlCol="0">
            <a:spAutoFit/>
          </a:bodyPr>
          <a:lstStyle/>
          <a:p>
            <a:pPr marL="342900" indent="-342900">
              <a:buAutoNum type="arabicPeriod"/>
            </a:pPr>
            <a:r>
              <a:rPr lang="ka-GE" sz="1400" dirty="0"/>
              <a:t>შპს "ზუგდიდის ინფექციური საავადმყოფო„ 15</a:t>
            </a:r>
            <a:r>
              <a:rPr lang="en-US" sz="1400" dirty="0"/>
              <a:t> </a:t>
            </a:r>
            <a:r>
              <a:rPr lang="ka-GE" sz="1400" dirty="0"/>
              <a:t>საწოლი</a:t>
            </a:r>
          </a:p>
          <a:p>
            <a:pPr marL="342900" lvl="0" indent="-342900">
              <a:buFontTx/>
              <a:buAutoNum type="arabicPeriod"/>
            </a:pPr>
            <a:r>
              <a:rPr lang="ka-GE" sz="1400" dirty="0"/>
              <a:t>სს "ევექსის კლინიკები„ - აბაშა 15 საწოლი</a:t>
            </a:r>
          </a:p>
          <a:p>
            <a:pPr marL="342900" lvl="0" indent="-342900">
              <a:buFontTx/>
              <a:buAutoNum type="arabicPeriod"/>
            </a:pPr>
            <a:r>
              <a:rPr lang="ka-GE" sz="1400" dirty="0"/>
              <a:t>სს "ევექსის კლინიკები„-მარტვილი, 15 საწოლი </a:t>
            </a:r>
          </a:p>
          <a:p>
            <a:pPr marL="342900" indent="-342900">
              <a:buFontTx/>
              <a:buAutoNum type="arabicPeriod"/>
            </a:pPr>
            <a:r>
              <a:rPr lang="ka-GE" sz="1400" dirty="0"/>
              <a:t>შპს "მესტიის საავადმყოფო -ამბულატორიული გაერთიანება 2 საწოლი</a:t>
            </a:r>
          </a:p>
          <a:p>
            <a:pPr marL="342900" lvl="0" indent="-342900">
              <a:buFontTx/>
              <a:buAutoNum type="arabicPeriod"/>
            </a:pPr>
            <a:endParaRPr lang="ka-GE" sz="1400" dirty="0"/>
          </a:p>
          <a:p>
            <a:endParaRPr lang="en-US" sz="1400" dirty="0"/>
          </a:p>
        </p:txBody>
      </p:sp>
      <p:sp>
        <p:nvSpPr>
          <p:cNvPr id="9" name="TextBox 8"/>
          <p:cNvSpPr txBox="1"/>
          <p:nvPr/>
        </p:nvSpPr>
        <p:spPr>
          <a:xfrm>
            <a:off x="4615382" y="3386772"/>
            <a:ext cx="3814299" cy="2246769"/>
          </a:xfrm>
          <a:prstGeom prst="rect">
            <a:avLst/>
          </a:prstGeom>
          <a:noFill/>
        </p:spPr>
        <p:txBody>
          <a:bodyPr wrap="square" rtlCol="0">
            <a:spAutoFit/>
          </a:bodyPr>
          <a:lstStyle/>
          <a:p>
            <a:r>
              <a:rPr lang="ka-GE" sz="1400" dirty="0"/>
              <a:t>5. შპს "სენა-მედი„ - სენაკი, 15 საწოლი</a:t>
            </a:r>
          </a:p>
          <a:p>
            <a:r>
              <a:rPr lang="ka-GE" sz="1400" dirty="0"/>
              <a:t>6. შპს "არქიმედეს კლინიკა„ - სენაკი, 15 საწიოლი</a:t>
            </a:r>
          </a:p>
          <a:p>
            <a:r>
              <a:rPr lang="ka-GE" sz="1400" dirty="0"/>
              <a:t>7. სს "ევექსის ჰოსპიტლები„ - ფოთი: 15</a:t>
            </a:r>
            <a:r>
              <a:rPr lang="en-US" sz="1400" dirty="0"/>
              <a:t> </a:t>
            </a:r>
            <a:r>
              <a:rPr lang="ka-GE" sz="1400" dirty="0"/>
              <a:t>საწოლი</a:t>
            </a:r>
          </a:p>
          <a:p>
            <a:r>
              <a:rPr lang="ka-GE" sz="1400" dirty="0"/>
              <a:t>8.  სს "ევექსის კლინიკები„ - ჩხოროწყუ, 15 საწოლი</a:t>
            </a:r>
          </a:p>
          <a:p>
            <a:endParaRPr lang="ka-GE" sz="1400" dirty="0"/>
          </a:p>
          <a:p>
            <a:endParaRPr lang="en-US" sz="1400" dirty="0"/>
          </a:p>
          <a:p>
            <a:pPr lvl="0"/>
            <a:endParaRPr lang="en-US" sz="1400" dirty="0"/>
          </a:p>
        </p:txBody>
      </p:sp>
      <p:sp>
        <p:nvSpPr>
          <p:cNvPr id="10" name="TextBox 9"/>
          <p:cNvSpPr txBox="1"/>
          <p:nvPr/>
        </p:nvSpPr>
        <p:spPr>
          <a:xfrm>
            <a:off x="8222933" y="3368790"/>
            <a:ext cx="3863249" cy="2462213"/>
          </a:xfrm>
          <a:prstGeom prst="rect">
            <a:avLst/>
          </a:prstGeom>
          <a:noFill/>
        </p:spPr>
        <p:txBody>
          <a:bodyPr wrap="square" rtlCol="0">
            <a:spAutoFit/>
          </a:bodyPr>
          <a:lstStyle/>
          <a:p>
            <a:r>
              <a:rPr lang="ka-GE" sz="1400" dirty="0"/>
              <a:t>9. სს "ევექსის კლინიკები„ - წალენჯიხა, 15 საწოლი</a:t>
            </a:r>
          </a:p>
          <a:p>
            <a:r>
              <a:rPr lang="ka-GE" sz="1400" dirty="0"/>
              <a:t>10. სს "ევექსის კლინიკები„ - ხობი, 15 საწოლი</a:t>
            </a:r>
          </a:p>
          <a:p>
            <a:r>
              <a:rPr lang="ka-GE" sz="1400" dirty="0"/>
              <a:t>11. რეგიონული ჯანდაცვის ცენტრი  - ონი, 15 საწოლი</a:t>
            </a:r>
          </a:p>
          <a:p>
            <a:r>
              <a:rPr lang="ka-GE" sz="1400" dirty="0"/>
              <a:t>12. რეგიონული ჯანდაცვის ცენტრი ლენტეხი 15 საწოლი</a:t>
            </a:r>
          </a:p>
          <a:p>
            <a:endParaRPr lang="ka-GE" sz="1400" dirty="0"/>
          </a:p>
          <a:p>
            <a:pPr lvl="0"/>
            <a:endParaRPr lang="en-US" sz="1400" dirty="0"/>
          </a:p>
          <a:p>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a:t>კლინიკები </a:t>
            </a:r>
            <a:endParaRPr lang="en-US" dirty="0"/>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13757"/>
            <a:ext cx="1437040" cy="1437040"/>
          </a:xfrm>
          <a:prstGeom prst="rect">
            <a:avLst/>
          </a:prstGeom>
        </p:spPr>
      </p:pic>
      <p:sp>
        <p:nvSpPr>
          <p:cNvPr id="16" name="TextBox 15">
            <a:extLst>
              <a:ext uri="{FF2B5EF4-FFF2-40B4-BE49-F238E27FC236}">
                <a16:creationId xmlns:a16="http://schemas.microsoft.com/office/drawing/2014/main" id="{8F56EFB5-2140-FA41-8085-09248DD45F6E}"/>
              </a:ext>
            </a:extLst>
          </p:cNvPr>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17" name="TextBox 16">
            <a:extLst>
              <a:ext uri="{FF2B5EF4-FFF2-40B4-BE49-F238E27FC236}">
                <a16:creationId xmlns:a16="http://schemas.microsoft.com/office/drawing/2014/main" id="{69DDDE8C-B38E-C74B-AEA3-39845C4B1A4C}"/>
              </a:ext>
            </a:extLst>
          </p:cNvPr>
          <p:cNvSpPr txBox="1"/>
          <p:nvPr/>
        </p:nvSpPr>
        <p:spPr>
          <a:xfrm>
            <a:off x="9063567" y="5297335"/>
            <a:ext cx="2593345" cy="138499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a:solidFill>
                  <a:srgbClr val="C00000"/>
                </a:solidFill>
              </a:rPr>
              <a:t>ლაბორატორიული ტესტირების უზრუნველყოფა:</a:t>
            </a:r>
            <a:endParaRPr lang="en-US" sz="1400" dirty="0">
              <a:solidFill>
                <a:srgbClr val="C00000"/>
              </a:solidFill>
            </a:endParaRPr>
          </a:p>
          <a:p>
            <a:pPr algn="ctr"/>
            <a:r>
              <a:rPr lang="ka-GE" sz="1400" dirty="0">
                <a:solidFill>
                  <a:schemeClr val="tx1"/>
                </a:solidFill>
              </a:rPr>
              <a:t>ლუგარის ბათუმის ქვედანაყოფი</a:t>
            </a:r>
          </a:p>
          <a:p>
            <a:pPr algn="ctr"/>
            <a:endParaRPr lang="ka-GE" sz="1400" dirty="0">
              <a:solidFill>
                <a:schemeClr val="tx1"/>
              </a:solidFill>
            </a:endParaRPr>
          </a:p>
          <a:p>
            <a:pPr algn="ctr"/>
            <a:r>
              <a:rPr lang="ka-GE" sz="1400" dirty="0">
                <a:solidFill>
                  <a:schemeClr val="tx1"/>
                </a:solidFill>
              </a:rPr>
              <a:t>კონფირმაცია: ლუგარი </a:t>
            </a:r>
          </a:p>
        </p:txBody>
      </p:sp>
    </p:spTree>
    <p:extLst>
      <p:ext uri="{BB962C8B-B14F-4D97-AF65-F5344CB8AC3E}">
        <p14:creationId xmlns:p14="http://schemas.microsoft.com/office/powerpoint/2010/main" val="112936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4250774837"/>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a:t>სამცხე ჯავახეთის რეგიონში პაციენტების ნაკადების მართვის სქემა  </a:t>
            </a:r>
            <a:endParaRPr lang="en-US" sz="2300" b="1"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კლინიკები და კლინიკები „ცხელების ზონებით“</a:t>
            </a:r>
            <a:endParaRPr lang="en-US" dirty="0"/>
          </a:p>
        </p:txBody>
      </p:sp>
      <p:sp>
        <p:nvSpPr>
          <p:cNvPr id="8" name="TextBox 7"/>
          <p:cNvSpPr txBox="1"/>
          <p:nvPr/>
        </p:nvSpPr>
        <p:spPr>
          <a:xfrm>
            <a:off x="1945794" y="3734437"/>
            <a:ext cx="5862892" cy="1477328"/>
          </a:xfrm>
          <a:prstGeom prst="rect">
            <a:avLst/>
          </a:prstGeom>
          <a:noFill/>
        </p:spPr>
        <p:txBody>
          <a:bodyPr wrap="square" rtlCol="0">
            <a:spAutoFit/>
          </a:bodyPr>
          <a:lstStyle/>
          <a:p>
            <a:pPr>
              <a:buFont typeface="+mj-lt"/>
              <a:buAutoNum type="arabicPeriod"/>
            </a:pPr>
            <a:r>
              <a:rPr lang="ka-GE" dirty="0"/>
              <a:t>სს "ევექსის კლინიკები„ - ადიგენი - 21 საწოლი</a:t>
            </a:r>
          </a:p>
          <a:p>
            <a:pPr>
              <a:buFont typeface="+mj-lt"/>
              <a:buAutoNum type="arabicPeriod"/>
            </a:pPr>
            <a:r>
              <a:rPr lang="ka-GE" dirty="0"/>
              <a:t>სს "ევექსის ჰოსპიტლები„ - ახალქალაქი, 54 საწოლი</a:t>
            </a:r>
          </a:p>
          <a:p>
            <a:pPr>
              <a:buFont typeface="+mj-lt"/>
              <a:buAutoNum type="arabicPeriod"/>
            </a:pPr>
            <a:r>
              <a:rPr lang="ka-GE" dirty="0"/>
              <a:t>სს "ევექსის ჰოსპიტლები„ - ახალციხე, 77 საწოლი</a:t>
            </a:r>
          </a:p>
          <a:p>
            <a:pPr>
              <a:buFont typeface="+mj-lt"/>
              <a:buAutoNum type="arabicPeriod"/>
            </a:pPr>
            <a:r>
              <a:rPr lang="ka-GE" dirty="0"/>
              <a:t>შპს "ჯეო ჰოსპიტალს„ - ბორჯომი, 10 საწოლი</a:t>
            </a:r>
          </a:p>
          <a:p>
            <a:endParaRPr lang="ka-GE"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a:t>კლინიკები </a:t>
            </a:r>
            <a:endParaRPr lang="en-US" dirty="0"/>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5575" y="3157299"/>
            <a:ext cx="1437040" cy="1437040"/>
          </a:xfrm>
          <a:prstGeom prst="rect">
            <a:avLst/>
          </a:prstGeom>
        </p:spPr>
      </p:pic>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28454" y="1170709"/>
            <a:ext cx="1551709" cy="1551709"/>
          </a:xfrm>
          <a:prstGeom prst="rect">
            <a:avLst/>
          </a:prstGeom>
        </p:spPr>
      </p:pic>
      <p:sp>
        <p:nvSpPr>
          <p:cNvPr id="16" name="TextBox 15">
            <a:extLst>
              <a:ext uri="{FF2B5EF4-FFF2-40B4-BE49-F238E27FC236}">
                <a16:creationId xmlns:a16="http://schemas.microsoft.com/office/drawing/2014/main" id="{C71D7C8A-CC86-B143-83B2-18EA7F927F59}"/>
              </a:ext>
            </a:extLst>
          </p:cNvPr>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solidFill>
                  <a:srgbClr val="C00000"/>
                </a:solidFill>
              </a:rPr>
              <a:t>მძიმე შემთხვევების რეფერალი: </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p:txBody>
      </p:sp>
      <p:sp>
        <p:nvSpPr>
          <p:cNvPr id="17" name="TextBox 16">
            <a:extLst>
              <a:ext uri="{FF2B5EF4-FFF2-40B4-BE49-F238E27FC236}">
                <a16:creationId xmlns:a16="http://schemas.microsoft.com/office/drawing/2014/main" id="{95F8D135-11C8-1749-BAC7-F8E625CF4F84}"/>
              </a:ext>
            </a:extLst>
          </p:cNvPr>
          <p:cNvSpPr txBox="1"/>
          <p:nvPr/>
        </p:nvSpPr>
        <p:spPr>
          <a:xfrm>
            <a:off x="9160932" y="4001294"/>
            <a:ext cx="2593345"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endParaRPr lang="ka-GE" sz="1400" b="1" dirty="0">
              <a:solidFill>
                <a:schemeClr val="tx1"/>
              </a:solidFill>
            </a:endParaRPr>
          </a:p>
          <a:p>
            <a:pPr algn="ctr"/>
            <a:r>
              <a:rPr lang="ka-GE" sz="1400" b="1" dirty="0">
                <a:solidFill>
                  <a:schemeClr val="tx1"/>
                </a:solidFill>
              </a:rPr>
              <a:t>კონფორმაცია: ლუგარი</a:t>
            </a:r>
          </a:p>
        </p:txBody>
      </p:sp>
    </p:spTree>
    <p:extLst>
      <p:ext uri="{BB962C8B-B14F-4D97-AF65-F5344CB8AC3E}">
        <p14:creationId xmlns:p14="http://schemas.microsoft.com/office/powerpoint/2010/main" val="153205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1483</Words>
  <Application>Microsoft Macintosh PowerPoint</Application>
  <PresentationFormat>Widescreen</PresentationFormat>
  <Paragraphs>257</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Sylfaen</vt:lpstr>
      <vt:lpstr>Office Theme</vt:lpstr>
      <vt:lpstr>სამედიცინო სერვისების ორგანიზება COVID-19-ის მართვის მიზნით</vt:lpstr>
      <vt:lpstr>ონლაინ კლინიკა:  </vt:lpstr>
      <vt:lpstr>ცხელების კლინიკა:</vt:lpstr>
      <vt:lpstr>COVID-19 კლინიკა</vt:lpstr>
      <vt:lpstr>ქალაქ თბილისში პაციენტების ნაკადების მართვის სქემა  </vt:lpstr>
      <vt:lpstr>იმერეთის რეგიონში პაციენტების ნაკადების მართვის სქემა  </vt:lpstr>
      <vt:lpstr>აჭარის რეგიონში პაციენტების ნაკადების მართვის სქემა  </vt:lpstr>
      <vt:lpstr>სამეგრელო-ზემო სვანეთის რეგიონში პაციენტების ნაკადების მართვის სქემა  </vt:lpstr>
      <vt:lpstr>სამცხე ჯავახეთის რეგიონში პაციენტების ნაკადების მართვის სქემა  </vt:lpstr>
      <vt:lpstr>ქვემო ქართლის რეგიონში პაციენტების ნაკადების მართვის სქემა  </vt:lpstr>
      <vt:lpstr>შიდა ქართლის რეგიონში პაციენტების ნაკადების მართვის სქემა  </vt:lpstr>
      <vt:lpstr>მცხეთა-მთიანეთის რეგიონში პაციენტების ნაკადების მართვის სქემა  </vt:lpstr>
      <vt:lpstr>კახეთის რეგიონში პაციენტების ნაკადების მართვის სქემა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სამედიცინო სერვისების ორგანიზება კოვიდ19-ის მართვის მიზნით</dc:title>
  <dc:creator>Tamar Gabunia</dc:creator>
  <cp:lastModifiedBy>Microsoft Office User</cp:lastModifiedBy>
  <cp:revision>41</cp:revision>
  <dcterms:created xsi:type="dcterms:W3CDTF">2020-03-31T12:34:30Z</dcterms:created>
  <dcterms:modified xsi:type="dcterms:W3CDTF">2020-03-31T18:52:22Z</dcterms:modified>
</cp:coreProperties>
</file>