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6"/>
  </p:notesMasterIdLst>
  <p:sldIdLst>
    <p:sldId id="256" r:id="rId2"/>
    <p:sldId id="285" r:id="rId3"/>
    <p:sldId id="287" r:id="rId4"/>
    <p:sldId id="288" r:id="rId5"/>
    <p:sldId id="289" r:id="rId6"/>
    <p:sldId id="290" r:id="rId7"/>
    <p:sldId id="292" r:id="rId8"/>
    <p:sldId id="275" r:id="rId9"/>
    <p:sldId id="273" r:id="rId10"/>
    <p:sldId id="274" r:id="rId11"/>
    <p:sldId id="277" r:id="rId12"/>
    <p:sldId id="278" r:id="rId13"/>
    <p:sldId id="286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6EB"/>
    <a:srgbClr val="FFFFFF"/>
    <a:srgbClr val="000000"/>
    <a:srgbClr val="CCC1DA"/>
    <a:srgbClr val="FFFFCC"/>
    <a:srgbClr val="E46C0A"/>
    <a:srgbClr val="FFCC66"/>
    <a:srgbClr val="B7C4E3"/>
    <a:srgbClr val="E3D5D9"/>
    <a:srgbClr val="E8D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68120" autoAdjust="0"/>
  </p:normalViewPr>
  <p:slideViewPr>
    <p:cSldViewPr snapToGrid="0">
      <p:cViewPr varScale="1">
        <p:scale>
          <a:sx n="88" d="100"/>
          <a:sy n="88" d="100"/>
        </p:scale>
        <p:origin x="-33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სულ 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Sheet1!$B$2:$B$13</c:f>
              <c:numCache>
                <c:formatCode>#,##0.0</c:formatCode>
                <c:ptCount val="12"/>
                <c:pt idx="0">
                  <c:v>70.400000000000006</c:v>
                </c:pt>
                <c:pt idx="1">
                  <c:v>70.599999999999994</c:v>
                </c:pt>
                <c:pt idx="2">
                  <c:v>69.7</c:v>
                </c:pt>
                <c:pt idx="3">
                  <c:v>69.900000000000006</c:v>
                </c:pt>
                <c:pt idx="4">
                  <c:v>71.3</c:v>
                </c:pt>
                <c:pt idx="5">
                  <c:v>72.099999999999994</c:v>
                </c:pt>
                <c:pt idx="6">
                  <c:v>72.099999999999994</c:v>
                </c:pt>
                <c:pt idx="7">
                  <c:v>72.5</c:v>
                </c:pt>
                <c:pt idx="8">
                  <c:v>72.8</c:v>
                </c:pt>
                <c:pt idx="9">
                  <c:v>73</c:v>
                </c:pt>
                <c:pt idx="10">
                  <c:v>72.7</c:v>
                </c:pt>
                <c:pt idx="11">
                  <c:v>73.5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კაცი</c:v>
                </c:pt>
              </c:strCache>
            </c:strRef>
          </c:tx>
          <c:dLbls>
            <c:dLbl>
              <c:idx val="2"/>
              <c:layout>
                <c:manualLayout>
                  <c:x val="-3.3972222222222223E-2"/>
                  <c:y val="-3.90727897976423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6749999999999998E-2"/>
                  <c:y val="2.36849572395603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Sheet1!$C$2:$C$13</c:f>
              <c:numCache>
                <c:formatCode>#,##0.0</c:formatCode>
                <c:ptCount val="12"/>
                <c:pt idx="0">
                  <c:v>66</c:v>
                </c:pt>
                <c:pt idx="1">
                  <c:v>66.099999999999994</c:v>
                </c:pt>
                <c:pt idx="2">
                  <c:v>64.900000000000006</c:v>
                </c:pt>
                <c:pt idx="3">
                  <c:v>65.599999999999994</c:v>
                </c:pt>
                <c:pt idx="4">
                  <c:v>66.7</c:v>
                </c:pt>
                <c:pt idx="5">
                  <c:v>67.8</c:v>
                </c:pt>
                <c:pt idx="6">
                  <c:v>67.599999999999994</c:v>
                </c:pt>
                <c:pt idx="7">
                  <c:v>68.099999999999994</c:v>
                </c:pt>
                <c:pt idx="8">
                  <c:v>68.599999999999994</c:v>
                </c:pt>
                <c:pt idx="9">
                  <c:v>68.7</c:v>
                </c:pt>
                <c:pt idx="10">
                  <c:v>68.3</c:v>
                </c:pt>
                <c:pt idx="11">
                  <c:v>69.2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ქალი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Sheet1!$D$2:$D$13</c:f>
              <c:numCache>
                <c:formatCode>#,##0.0</c:formatCode>
                <c:ptCount val="12"/>
                <c:pt idx="0">
                  <c:v>74.8</c:v>
                </c:pt>
                <c:pt idx="1">
                  <c:v>75.099999999999994</c:v>
                </c:pt>
                <c:pt idx="2">
                  <c:v>74.8</c:v>
                </c:pt>
                <c:pt idx="3">
                  <c:v>74.2</c:v>
                </c:pt>
                <c:pt idx="4">
                  <c:v>75.8</c:v>
                </c:pt>
                <c:pt idx="5">
                  <c:v>76.5</c:v>
                </c:pt>
                <c:pt idx="6">
                  <c:v>76.7</c:v>
                </c:pt>
                <c:pt idx="7">
                  <c:v>76.900000000000006</c:v>
                </c:pt>
                <c:pt idx="8">
                  <c:v>77</c:v>
                </c:pt>
                <c:pt idx="9">
                  <c:v>77.3</c:v>
                </c:pt>
                <c:pt idx="10">
                  <c:v>77.2</c:v>
                </c:pt>
                <c:pt idx="11">
                  <c:v>77.8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301184"/>
        <c:axId val="46303104"/>
      </c:lineChart>
      <c:catAx>
        <c:axId val="4630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6303104"/>
        <c:crosses val="autoZero"/>
        <c:auto val="1"/>
        <c:lblAlgn val="ctr"/>
        <c:lblOffset val="100"/>
        <c:noMultiLvlLbl val="0"/>
      </c:catAx>
      <c:valAx>
        <c:axId val="46303104"/>
        <c:scaling>
          <c:orientation val="minMax"/>
          <c:min val="64"/>
        </c:scaling>
        <c:delete val="0"/>
        <c:axPos val="l"/>
        <c:numFmt formatCode="#,##0" sourceLinked="0"/>
        <c:majorTickMark val="out"/>
        <c:minorTickMark val="none"/>
        <c:tickLblPos val="nextTo"/>
        <c:crossAx val="46301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722368037328662"/>
          <c:y val="2.7598572539400568E-2"/>
          <c:w val="0.58924613589967934"/>
          <c:h val="0.872289729300873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მამაკაცი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ინფექციური დაავადებები</c:v>
                </c:pt>
                <c:pt idx="1">
                  <c:v>კვებითი დარღვევები</c:v>
                </c:pt>
                <c:pt idx="2">
                  <c:v>სიმსივნეები</c:v>
                </c:pt>
                <c:pt idx="3">
                  <c:v>მკერდის კიბო</c:v>
                </c:pt>
                <c:pt idx="4">
                  <c:v>საშვილოსნოს კიბო</c:v>
                </c:pt>
                <c:pt idx="5">
                  <c:v>მენტალური ჯანმრთელობა</c:v>
                </c:pt>
                <c:pt idx="6">
                  <c:v>დეპრესიული დარღვევები</c:v>
                </c:pt>
                <c:pt idx="7">
                  <c:v>ბიპოლარული დარღვევები</c:v>
                </c:pt>
                <c:pt idx="8">
                  <c:v>შიზოფრენია</c:v>
                </c:pt>
                <c:pt idx="9">
                  <c:v>ნევროლოგიური დარღვევები</c:v>
                </c:pt>
                <c:pt idx="10">
                  <c:v>ალცჰეიმერი</c:v>
                </c:pt>
                <c:pt idx="11">
                  <c:v>პარკინსონი</c:v>
                </c:pt>
                <c:pt idx="12">
                  <c:v>გრძნობის ორგანოზების დაავადებები</c:v>
                </c:pt>
                <c:pt idx="13">
                  <c:v>გულისრევმატიული დაავადებები</c:v>
                </c:pt>
                <c:pt idx="14">
                  <c:v>ჰოპერტენზია</c:v>
                </c:pt>
                <c:pt idx="15">
                  <c:v>ძვალკუნთოვანი დაავადებები</c:v>
                </c:pt>
              </c:strCache>
            </c:strRef>
          </c:cat>
          <c:val>
            <c:numRef>
              <c:f>Sheet1!$B$2:$B$17</c:f>
              <c:numCache>
                <c:formatCode>0.0</c:formatCode>
                <c:ptCount val="16"/>
                <c:pt idx="0">
                  <c:v>25.363601947799999</c:v>
                </c:pt>
                <c:pt idx="1">
                  <c:v>6.2271195201899996</c:v>
                </c:pt>
                <c:pt idx="2">
                  <c:v>105.435400727</c:v>
                </c:pt>
                <c:pt idx="3">
                  <c:v>9.9679500340999996E-2</c:v>
                </c:pt>
                <c:pt idx="4">
                  <c:v>0</c:v>
                </c:pt>
                <c:pt idx="5">
                  <c:v>40.745036599199999</c:v>
                </c:pt>
                <c:pt idx="6">
                  <c:v>7.9859987378700001</c:v>
                </c:pt>
                <c:pt idx="7">
                  <c:v>2.29250376797</c:v>
                </c:pt>
                <c:pt idx="8">
                  <c:v>2.8733092761000001</c:v>
                </c:pt>
                <c:pt idx="9">
                  <c:v>24.381935910399999</c:v>
                </c:pt>
                <c:pt idx="10">
                  <c:v>9.9433557915699993</c:v>
                </c:pt>
                <c:pt idx="11">
                  <c:v>2.1403172886099999</c:v>
                </c:pt>
                <c:pt idx="12">
                  <c:v>32.027681500900002</c:v>
                </c:pt>
                <c:pt idx="13">
                  <c:v>5.7548383941700001</c:v>
                </c:pt>
                <c:pt idx="14">
                  <c:v>18.394530888599999</c:v>
                </c:pt>
                <c:pt idx="15">
                  <c:v>22.9403092461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ქალი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ინფექციური დაავადებები</c:v>
                </c:pt>
                <c:pt idx="1">
                  <c:v>კვებითი დარღვევები</c:v>
                </c:pt>
                <c:pt idx="2">
                  <c:v>სიმსივნეები</c:v>
                </c:pt>
                <c:pt idx="3">
                  <c:v>მკერდის კიბო</c:v>
                </c:pt>
                <c:pt idx="4">
                  <c:v>საშვილოსნოს კიბო</c:v>
                </c:pt>
                <c:pt idx="5">
                  <c:v>მენტალური ჯანმრთელობა</c:v>
                </c:pt>
                <c:pt idx="6">
                  <c:v>დეპრესიული დარღვევები</c:v>
                </c:pt>
                <c:pt idx="7">
                  <c:v>ბიპოლარული დარღვევები</c:v>
                </c:pt>
                <c:pt idx="8">
                  <c:v>შიზოფრენია</c:v>
                </c:pt>
                <c:pt idx="9">
                  <c:v>ნევროლოგიური დარღვევები</c:v>
                </c:pt>
                <c:pt idx="10">
                  <c:v>ალცჰეიმერი</c:v>
                </c:pt>
                <c:pt idx="11">
                  <c:v>პარკინსონი</c:v>
                </c:pt>
                <c:pt idx="12">
                  <c:v>გრძნობის ორგანოზების დაავადებები</c:v>
                </c:pt>
                <c:pt idx="13">
                  <c:v>გულისრევმატიული დაავადებები</c:v>
                </c:pt>
                <c:pt idx="14">
                  <c:v>ჰოპერტენზია</c:v>
                </c:pt>
                <c:pt idx="15">
                  <c:v>ძვალკუნთოვანი დაავადებები</c:v>
                </c:pt>
              </c:strCache>
            </c:strRef>
          </c:cat>
          <c:val>
            <c:numRef>
              <c:f>Sheet1!$C$2:$C$17</c:f>
              <c:numCache>
                <c:formatCode>0.0</c:formatCode>
                <c:ptCount val="16"/>
                <c:pt idx="0">
                  <c:v>11.707046073900001</c:v>
                </c:pt>
                <c:pt idx="1">
                  <c:v>10.7706887779</c:v>
                </c:pt>
                <c:pt idx="2">
                  <c:v>86.646019762799995</c:v>
                </c:pt>
                <c:pt idx="3">
                  <c:v>14.5695162354</c:v>
                </c:pt>
                <c:pt idx="4">
                  <c:v>6.1509541072799996</c:v>
                </c:pt>
                <c:pt idx="5">
                  <c:v>39.724389435299997</c:v>
                </c:pt>
                <c:pt idx="6">
                  <c:v>13.5770176266</c:v>
                </c:pt>
                <c:pt idx="7">
                  <c:v>3.1710636482200001</c:v>
                </c:pt>
                <c:pt idx="8">
                  <c:v>3.1832470963000001</c:v>
                </c:pt>
                <c:pt idx="9">
                  <c:v>44.684849704199998</c:v>
                </c:pt>
                <c:pt idx="10">
                  <c:v>22.626105782700002</c:v>
                </c:pt>
                <c:pt idx="11">
                  <c:v>2.7322130339699999</c:v>
                </c:pt>
                <c:pt idx="12">
                  <c:v>43.559962049799999</c:v>
                </c:pt>
                <c:pt idx="13">
                  <c:v>6.9689676513699998</c:v>
                </c:pt>
                <c:pt idx="14">
                  <c:v>24.360223318799999</c:v>
                </c:pt>
                <c:pt idx="15">
                  <c:v>33.819450248700001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6451328"/>
        <c:axId val="46616960"/>
      </c:barChart>
      <c:catAx>
        <c:axId val="464513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6616960"/>
        <c:crosses val="autoZero"/>
        <c:auto val="1"/>
        <c:lblAlgn val="ctr"/>
        <c:lblOffset val="100"/>
        <c:noMultiLvlLbl val="0"/>
      </c:catAx>
      <c:valAx>
        <c:axId val="46616960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crossAx val="46451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258384368620578"/>
          <c:y val="0.29738834925371249"/>
          <c:w val="0.11039643482064741"/>
          <c:h val="0.139273420658351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მამრობითი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შშმ ბავშვი</c:v>
                </c:pt>
                <c:pt idx="1">
                  <c:v>მკვეთრად გამოხატული ხარისხი</c:v>
                </c:pt>
                <c:pt idx="2">
                  <c:v>მნიშვნელვ.გამოხატული ხარისხი</c:v>
                </c:pt>
                <c:pt idx="3">
                  <c:v>ზომიერად გამოხატული ხარისხი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6487</c:v>
                </c:pt>
                <c:pt idx="1">
                  <c:v>18084</c:v>
                </c:pt>
                <c:pt idx="2">
                  <c:v>46005</c:v>
                </c:pt>
                <c:pt idx="3">
                  <c:v>8408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მდედრობითი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შშმ ბავშვი</c:v>
                </c:pt>
                <c:pt idx="1">
                  <c:v>მკვეთრად გამოხატული ხარისხი</c:v>
                </c:pt>
                <c:pt idx="2">
                  <c:v>მნიშვნელვ.გამოხატული ხარისხი</c:v>
                </c:pt>
                <c:pt idx="3">
                  <c:v>ზომიერად გამოხატული ხარისხი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4206</c:v>
                </c:pt>
                <c:pt idx="1">
                  <c:v>10033</c:v>
                </c:pt>
                <c:pt idx="2">
                  <c:v>31389</c:v>
                </c:pt>
                <c:pt idx="3">
                  <c:v>4374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760448"/>
        <c:axId val="45549056"/>
      </c:barChart>
      <c:catAx>
        <c:axId val="44760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5549056"/>
        <c:crosses val="autoZero"/>
        <c:auto val="1"/>
        <c:lblAlgn val="ctr"/>
        <c:lblOffset val="100"/>
        <c:noMultiLvlLbl val="0"/>
      </c:catAx>
      <c:valAx>
        <c:axId val="4554905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44760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409430592009346"/>
          <c:y val="0.16115686319132522"/>
          <c:w val="0.16544273111694371"/>
          <c:h val="0.155763977743521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A0524-6FB5-470F-BBEF-021127AAF33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7F56841-A1AA-4FF5-A559-963F95F1D194}">
      <dgm:prSet phldrT="[Text]"/>
      <dgm:spPr/>
      <dgm:t>
        <a:bodyPr/>
        <a:lstStyle/>
        <a:p>
          <a:r>
            <a:rPr lang="ka-GE" dirty="0" smtClean="0"/>
            <a:t>პირველი კონტაქტი ჯანდაცვის სისტემასთან (პრევენცია და ადრეული დიაგნოსტიკა) </a:t>
          </a:r>
          <a:endParaRPr lang="en-US" dirty="0"/>
        </a:p>
      </dgm:t>
    </dgm:pt>
    <dgm:pt modelId="{F7783BEC-FC64-4B3F-AC4D-75EE4D3E4848}" type="parTrans" cxnId="{456C81EB-8138-4CBC-A72A-A9D25CB2C83C}">
      <dgm:prSet/>
      <dgm:spPr/>
      <dgm:t>
        <a:bodyPr/>
        <a:lstStyle/>
        <a:p>
          <a:endParaRPr lang="en-US"/>
        </a:p>
      </dgm:t>
    </dgm:pt>
    <dgm:pt modelId="{900764C7-4F28-4CB8-AE05-D73C5F962B57}" type="sibTrans" cxnId="{456C81EB-8138-4CBC-A72A-A9D25CB2C83C}">
      <dgm:prSet/>
      <dgm:spPr/>
      <dgm:t>
        <a:bodyPr/>
        <a:lstStyle/>
        <a:p>
          <a:endParaRPr lang="en-US"/>
        </a:p>
      </dgm:t>
    </dgm:pt>
    <dgm:pt modelId="{ACEF9327-951D-406C-A84F-F98D769C12C7}">
      <dgm:prSet phldrT="[Text]"/>
      <dgm:spPr/>
      <dgm:t>
        <a:bodyPr/>
        <a:lstStyle/>
        <a:p>
          <a:r>
            <a:rPr lang="ka-GE" dirty="0" smtClean="0"/>
            <a:t>მომსახურება მწვავე საჭიროებების დროს</a:t>
          </a:r>
          <a:endParaRPr lang="en-US" dirty="0"/>
        </a:p>
      </dgm:t>
    </dgm:pt>
    <dgm:pt modelId="{4887F431-AD7C-43F2-8CBD-CF953F007B5F}" type="parTrans" cxnId="{86445663-6F1D-4B3B-8173-2D97747A0028}">
      <dgm:prSet/>
      <dgm:spPr/>
      <dgm:t>
        <a:bodyPr/>
        <a:lstStyle/>
        <a:p>
          <a:endParaRPr lang="en-US"/>
        </a:p>
      </dgm:t>
    </dgm:pt>
    <dgm:pt modelId="{4D9E1895-FDEF-4A05-AE1C-60E67F2CB71F}" type="sibTrans" cxnId="{86445663-6F1D-4B3B-8173-2D97747A0028}">
      <dgm:prSet/>
      <dgm:spPr/>
      <dgm:t>
        <a:bodyPr/>
        <a:lstStyle/>
        <a:p>
          <a:endParaRPr lang="en-US"/>
        </a:p>
      </dgm:t>
    </dgm:pt>
    <dgm:pt modelId="{BC46A36B-56C1-45B5-910F-24BD1D6AB96A}">
      <dgm:prSet phldrT="[Text]"/>
      <dgm:spPr/>
      <dgm:t>
        <a:bodyPr/>
        <a:lstStyle/>
        <a:p>
          <a:r>
            <a:rPr lang="ka-GE" dirty="0" smtClean="0"/>
            <a:t>მიმდინარე მეთვალყურეობა</a:t>
          </a:r>
          <a:endParaRPr lang="en-US" dirty="0"/>
        </a:p>
      </dgm:t>
    </dgm:pt>
    <dgm:pt modelId="{3422297F-F0D4-479C-A984-1AE1311461D0}" type="parTrans" cxnId="{2084CD08-69B6-4741-8590-FD79DD30F578}">
      <dgm:prSet/>
      <dgm:spPr/>
      <dgm:t>
        <a:bodyPr/>
        <a:lstStyle/>
        <a:p>
          <a:endParaRPr lang="en-US"/>
        </a:p>
      </dgm:t>
    </dgm:pt>
    <dgm:pt modelId="{4A731F7A-80C3-41BA-BF64-2E6F7F0EF7C0}" type="sibTrans" cxnId="{2084CD08-69B6-4741-8590-FD79DD30F578}">
      <dgm:prSet/>
      <dgm:spPr/>
      <dgm:t>
        <a:bodyPr/>
        <a:lstStyle/>
        <a:p>
          <a:endParaRPr lang="en-US"/>
        </a:p>
      </dgm:t>
    </dgm:pt>
    <dgm:pt modelId="{BF19473B-648E-4C0F-9376-68D777D5718B}">
      <dgm:prSet/>
      <dgm:spPr/>
      <dgm:t>
        <a:bodyPr/>
        <a:lstStyle/>
        <a:p>
          <a:r>
            <a:rPr lang="ka-GE" dirty="0" smtClean="0"/>
            <a:t>რეაბილიტაცია </a:t>
          </a:r>
          <a:endParaRPr lang="en-US" dirty="0"/>
        </a:p>
      </dgm:t>
    </dgm:pt>
    <dgm:pt modelId="{58D2A2DD-C76C-4619-A802-AF3F0435602B}" type="parTrans" cxnId="{571757B1-0432-41E8-8617-445F836F4373}">
      <dgm:prSet/>
      <dgm:spPr/>
      <dgm:t>
        <a:bodyPr/>
        <a:lstStyle/>
        <a:p>
          <a:endParaRPr lang="en-US"/>
        </a:p>
      </dgm:t>
    </dgm:pt>
    <dgm:pt modelId="{FBCC5C6C-A040-4E4B-B9CE-316EA9C4BD85}" type="sibTrans" cxnId="{571757B1-0432-41E8-8617-445F836F4373}">
      <dgm:prSet/>
      <dgm:spPr/>
      <dgm:t>
        <a:bodyPr/>
        <a:lstStyle/>
        <a:p>
          <a:endParaRPr lang="en-US"/>
        </a:p>
      </dgm:t>
    </dgm:pt>
    <dgm:pt modelId="{77896E7B-139A-4815-98C7-851DC2D5FD62}" type="pres">
      <dgm:prSet presAssocID="{2DDA0524-6FB5-470F-BBEF-021127AAF33E}" presName="CompostProcess" presStyleCnt="0">
        <dgm:presLayoutVars>
          <dgm:dir/>
          <dgm:resizeHandles val="exact"/>
        </dgm:presLayoutVars>
      </dgm:prSet>
      <dgm:spPr/>
    </dgm:pt>
    <dgm:pt modelId="{8EE869C7-0743-47A8-A7AC-6B177D750885}" type="pres">
      <dgm:prSet presAssocID="{2DDA0524-6FB5-470F-BBEF-021127AAF33E}" presName="arrow" presStyleLbl="bgShp" presStyleIdx="0" presStyleCnt="1"/>
      <dgm:spPr/>
    </dgm:pt>
    <dgm:pt modelId="{4BA27EAC-61B8-468B-80BE-E28AAC8C91F8}" type="pres">
      <dgm:prSet presAssocID="{2DDA0524-6FB5-470F-BBEF-021127AAF33E}" presName="linearProcess" presStyleCnt="0"/>
      <dgm:spPr/>
    </dgm:pt>
    <dgm:pt modelId="{5E3CC794-CB27-4DC5-A11F-90850D915595}" type="pres">
      <dgm:prSet presAssocID="{27F56841-A1AA-4FF5-A559-963F95F1D194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F2C15-6063-4A90-BA73-DE0A04EA152B}" type="pres">
      <dgm:prSet presAssocID="{900764C7-4F28-4CB8-AE05-D73C5F962B57}" presName="sibTrans" presStyleCnt="0"/>
      <dgm:spPr/>
    </dgm:pt>
    <dgm:pt modelId="{1C5AEAD9-1D5C-4D34-95C5-9F3B2478A400}" type="pres">
      <dgm:prSet presAssocID="{ACEF9327-951D-406C-A84F-F98D769C12C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74F3F-9BB5-45EF-957C-BF6301D1541A}" type="pres">
      <dgm:prSet presAssocID="{4D9E1895-FDEF-4A05-AE1C-60E67F2CB71F}" presName="sibTrans" presStyleCnt="0"/>
      <dgm:spPr/>
    </dgm:pt>
    <dgm:pt modelId="{829EA3AE-1F12-4E39-A26B-1D0503A87257}" type="pres">
      <dgm:prSet presAssocID="{BC46A36B-56C1-45B5-910F-24BD1D6AB96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A8BD3-E874-4F76-B7C2-6805CCEFBFFF}" type="pres">
      <dgm:prSet presAssocID="{4A731F7A-80C3-41BA-BF64-2E6F7F0EF7C0}" presName="sibTrans" presStyleCnt="0"/>
      <dgm:spPr/>
    </dgm:pt>
    <dgm:pt modelId="{4A28B177-DE80-4DE7-BD7A-7DAC7FEAFFC2}" type="pres">
      <dgm:prSet presAssocID="{BF19473B-648E-4C0F-9376-68D777D5718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1757B1-0432-41E8-8617-445F836F4373}" srcId="{2DDA0524-6FB5-470F-BBEF-021127AAF33E}" destId="{BF19473B-648E-4C0F-9376-68D777D5718B}" srcOrd="3" destOrd="0" parTransId="{58D2A2DD-C76C-4619-A802-AF3F0435602B}" sibTransId="{FBCC5C6C-A040-4E4B-B9CE-316EA9C4BD85}"/>
    <dgm:cxn modelId="{6B738BA6-04A6-4031-B673-2E9D272ECC74}" type="presOf" srcId="{BF19473B-648E-4C0F-9376-68D777D5718B}" destId="{4A28B177-DE80-4DE7-BD7A-7DAC7FEAFFC2}" srcOrd="0" destOrd="0" presId="urn:microsoft.com/office/officeart/2005/8/layout/hProcess9"/>
    <dgm:cxn modelId="{D442C270-9385-492F-88AE-F8B9348392AE}" type="presOf" srcId="{ACEF9327-951D-406C-A84F-F98D769C12C7}" destId="{1C5AEAD9-1D5C-4D34-95C5-9F3B2478A400}" srcOrd="0" destOrd="0" presId="urn:microsoft.com/office/officeart/2005/8/layout/hProcess9"/>
    <dgm:cxn modelId="{1E0B941F-DDC5-4B83-9E36-EB84E9A3A911}" type="presOf" srcId="{27F56841-A1AA-4FF5-A559-963F95F1D194}" destId="{5E3CC794-CB27-4DC5-A11F-90850D915595}" srcOrd="0" destOrd="0" presId="urn:microsoft.com/office/officeart/2005/8/layout/hProcess9"/>
    <dgm:cxn modelId="{0379EE48-E204-4716-8B57-CBDBDD20CFBB}" type="presOf" srcId="{BC46A36B-56C1-45B5-910F-24BD1D6AB96A}" destId="{829EA3AE-1F12-4E39-A26B-1D0503A87257}" srcOrd="0" destOrd="0" presId="urn:microsoft.com/office/officeart/2005/8/layout/hProcess9"/>
    <dgm:cxn modelId="{456C81EB-8138-4CBC-A72A-A9D25CB2C83C}" srcId="{2DDA0524-6FB5-470F-BBEF-021127AAF33E}" destId="{27F56841-A1AA-4FF5-A559-963F95F1D194}" srcOrd="0" destOrd="0" parTransId="{F7783BEC-FC64-4B3F-AC4D-75EE4D3E4848}" sibTransId="{900764C7-4F28-4CB8-AE05-D73C5F962B57}"/>
    <dgm:cxn modelId="{86445663-6F1D-4B3B-8173-2D97747A0028}" srcId="{2DDA0524-6FB5-470F-BBEF-021127AAF33E}" destId="{ACEF9327-951D-406C-A84F-F98D769C12C7}" srcOrd="1" destOrd="0" parTransId="{4887F431-AD7C-43F2-8CBD-CF953F007B5F}" sibTransId="{4D9E1895-FDEF-4A05-AE1C-60E67F2CB71F}"/>
    <dgm:cxn modelId="{C4EA38B6-0EC2-4823-B64B-A1C13DEFD186}" type="presOf" srcId="{2DDA0524-6FB5-470F-BBEF-021127AAF33E}" destId="{77896E7B-139A-4815-98C7-851DC2D5FD62}" srcOrd="0" destOrd="0" presId="urn:microsoft.com/office/officeart/2005/8/layout/hProcess9"/>
    <dgm:cxn modelId="{2084CD08-69B6-4741-8590-FD79DD30F578}" srcId="{2DDA0524-6FB5-470F-BBEF-021127AAF33E}" destId="{BC46A36B-56C1-45B5-910F-24BD1D6AB96A}" srcOrd="2" destOrd="0" parTransId="{3422297F-F0D4-479C-A984-1AE1311461D0}" sibTransId="{4A731F7A-80C3-41BA-BF64-2E6F7F0EF7C0}"/>
    <dgm:cxn modelId="{498A803C-60B4-42B8-9F49-7C57A5BCAD44}" type="presParOf" srcId="{77896E7B-139A-4815-98C7-851DC2D5FD62}" destId="{8EE869C7-0743-47A8-A7AC-6B177D750885}" srcOrd="0" destOrd="0" presId="urn:microsoft.com/office/officeart/2005/8/layout/hProcess9"/>
    <dgm:cxn modelId="{6B9EC035-5A79-4F89-BCFF-DABD53A46B87}" type="presParOf" srcId="{77896E7B-139A-4815-98C7-851DC2D5FD62}" destId="{4BA27EAC-61B8-468B-80BE-E28AAC8C91F8}" srcOrd="1" destOrd="0" presId="urn:microsoft.com/office/officeart/2005/8/layout/hProcess9"/>
    <dgm:cxn modelId="{223CBC3F-62E4-4877-B914-51F7AC3939A2}" type="presParOf" srcId="{4BA27EAC-61B8-468B-80BE-E28AAC8C91F8}" destId="{5E3CC794-CB27-4DC5-A11F-90850D915595}" srcOrd="0" destOrd="0" presId="urn:microsoft.com/office/officeart/2005/8/layout/hProcess9"/>
    <dgm:cxn modelId="{BAB7CB25-D207-4788-9226-770E7B65823D}" type="presParOf" srcId="{4BA27EAC-61B8-468B-80BE-E28AAC8C91F8}" destId="{897F2C15-6063-4A90-BA73-DE0A04EA152B}" srcOrd="1" destOrd="0" presId="urn:microsoft.com/office/officeart/2005/8/layout/hProcess9"/>
    <dgm:cxn modelId="{C6D2F43B-20C2-4CA6-9178-CF8EB1733CD0}" type="presParOf" srcId="{4BA27EAC-61B8-468B-80BE-E28AAC8C91F8}" destId="{1C5AEAD9-1D5C-4D34-95C5-9F3B2478A400}" srcOrd="2" destOrd="0" presId="urn:microsoft.com/office/officeart/2005/8/layout/hProcess9"/>
    <dgm:cxn modelId="{E795A4C1-D2A5-4C22-A0AA-F74745DB4CAF}" type="presParOf" srcId="{4BA27EAC-61B8-468B-80BE-E28AAC8C91F8}" destId="{F3074F3F-9BB5-45EF-957C-BF6301D1541A}" srcOrd="3" destOrd="0" presId="urn:microsoft.com/office/officeart/2005/8/layout/hProcess9"/>
    <dgm:cxn modelId="{F8F8563C-8F34-4E37-B80F-351813BBC839}" type="presParOf" srcId="{4BA27EAC-61B8-468B-80BE-E28AAC8C91F8}" destId="{829EA3AE-1F12-4E39-A26B-1D0503A87257}" srcOrd="4" destOrd="0" presId="urn:microsoft.com/office/officeart/2005/8/layout/hProcess9"/>
    <dgm:cxn modelId="{71A6AED7-8910-476A-AF51-0B2ECEBF5AC8}" type="presParOf" srcId="{4BA27EAC-61B8-468B-80BE-E28AAC8C91F8}" destId="{61FA8BD3-E874-4F76-B7C2-6805CCEFBFFF}" srcOrd="5" destOrd="0" presId="urn:microsoft.com/office/officeart/2005/8/layout/hProcess9"/>
    <dgm:cxn modelId="{54AFB9EB-6335-4753-A61A-C7BA79BBA5D2}" type="presParOf" srcId="{4BA27EAC-61B8-468B-80BE-E28AAC8C91F8}" destId="{4A28B177-DE80-4DE7-BD7A-7DAC7FEAFFC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869C7-0743-47A8-A7AC-6B177D750885}">
      <dsp:nvSpPr>
        <dsp:cNvPr id="0" name=""/>
        <dsp:cNvSpPr/>
      </dsp:nvSpPr>
      <dsp:spPr>
        <a:xfrm>
          <a:off x="822959" y="0"/>
          <a:ext cx="932688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3CC794-CB27-4DC5-A11F-90850D915595}">
      <dsp:nvSpPr>
        <dsp:cNvPr id="0" name=""/>
        <dsp:cNvSpPr/>
      </dsp:nvSpPr>
      <dsp:spPr>
        <a:xfrm>
          <a:off x="5491" y="1357788"/>
          <a:ext cx="264140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პირველი კონტაქტი ჯანდაცვის სისტემასთან (პრევენცია და ადრეული დიაგნოსტიკა) </a:t>
          </a:r>
          <a:endParaRPr lang="en-US" sz="1600" kern="1200" dirty="0"/>
        </a:p>
      </dsp:txBody>
      <dsp:txXfrm>
        <a:off x="93867" y="1446164"/>
        <a:ext cx="2464649" cy="1633633"/>
      </dsp:txXfrm>
    </dsp:sp>
    <dsp:sp modelId="{1C5AEAD9-1D5C-4D34-95C5-9F3B2478A400}">
      <dsp:nvSpPr>
        <dsp:cNvPr id="0" name=""/>
        <dsp:cNvSpPr/>
      </dsp:nvSpPr>
      <dsp:spPr>
        <a:xfrm>
          <a:off x="2778963" y="1357788"/>
          <a:ext cx="264140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მომსახურება მწვავე საჭიროებების დროს</a:t>
          </a:r>
          <a:endParaRPr lang="en-US" sz="1600" kern="1200" dirty="0"/>
        </a:p>
      </dsp:txBody>
      <dsp:txXfrm>
        <a:off x="2867339" y="1446164"/>
        <a:ext cx="2464649" cy="1633633"/>
      </dsp:txXfrm>
    </dsp:sp>
    <dsp:sp modelId="{829EA3AE-1F12-4E39-A26B-1D0503A87257}">
      <dsp:nvSpPr>
        <dsp:cNvPr id="0" name=""/>
        <dsp:cNvSpPr/>
      </dsp:nvSpPr>
      <dsp:spPr>
        <a:xfrm>
          <a:off x="5552435" y="1357788"/>
          <a:ext cx="264140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მიმდინარე მეთვალყურეობა</a:t>
          </a:r>
          <a:endParaRPr lang="en-US" sz="1600" kern="1200" dirty="0"/>
        </a:p>
      </dsp:txBody>
      <dsp:txXfrm>
        <a:off x="5640811" y="1446164"/>
        <a:ext cx="2464649" cy="1633633"/>
      </dsp:txXfrm>
    </dsp:sp>
    <dsp:sp modelId="{4A28B177-DE80-4DE7-BD7A-7DAC7FEAFFC2}">
      <dsp:nvSpPr>
        <dsp:cNvPr id="0" name=""/>
        <dsp:cNvSpPr/>
      </dsp:nvSpPr>
      <dsp:spPr>
        <a:xfrm>
          <a:off x="8325906" y="1357788"/>
          <a:ext cx="264140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რეაბილიტაცია </a:t>
          </a:r>
          <a:endParaRPr lang="en-US" sz="1600" kern="1200" dirty="0"/>
        </a:p>
      </dsp:txBody>
      <dsp:txXfrm>
        <a:off x="8414282" y="1446164"/>
        <a:ext cx="2464649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0.85582</cdr:x>
      <cdr:y>0.16275</cdr:y>
    </cdr:from>
    <cdr:to>
      <cdr:x>0.9305</cdr:x>
      <cdr:y>0.24435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9390744" y="736600"/>
          <a:ext cx="819455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a-GE" b="1" dirty="0" smtClean="0"/>
            <a:t>50,002</a:t>
          </a:r>
          <a:endParaRPr lang="en-US" b="1" dirty="0"/>
        </a:p>
      </cdr:txBody>
    </cdr:sp>
  </cdr:relSizeAnchor>
  <cdr:relSizeAnchor xmlns:cdr="http://schemas.openxmlformats.org/drawingml/2006/chartDrawing">
    <cdr:from>
      <cdr:x>0.85582</cdr:x>
      <cdr:y>0.24254</cdr:y>
    </cdr:from>
    <cdr:to>
      <cdr:x>0.9305</cdr:x>
      <cdr:y>0.32415</cdr:y>
    </cdr:to>
    <cdr:sp macro="" textlink="">
      <cdr:nvSpPr>
        <cdr:cNvPr id="5" name="TextBox 7"/>
        <cdr:cNvSpPr txBox="1"/>
      </cdr:nvSpPr>
      <cdr:spPr>
        <a:xfrm xmlns:a="http://schemas.openxmlformats.org/drawingml/2006/main">
          <a:off x="9390744" y="1097745"/>
          <a:ext cx="819455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a-GE" b="1" dirty="0" smtClean="0"/>
            <a:t>78,984</a:t>
          </a:r>
          <a:endParaRPr lang="en-US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pPr/>
              <a:t>23-Apr-19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err="1" smtClean="0"/>
              <a:t>ამბულატორიული</a:t>
            </a:r>
            <a:r>
              <a:rPr lang="en-US" b="1" dirty="0" smtClean="0"/>
              <a:t> </a:t>
            </a:r>
            <a:r>
              <a:rPr lang="en-US" b="1" dirty="0" err="1" smtClean="0"/>
              <a:t>მომსახურება</a:t>
            </a:r>
            <a:endParaRPr lang="ka-GE" b="1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err="1" smtClean="0"/>
              <a:t>სტაციონარული</a:t>
            </a:r>
            <a:r>
              <a:rPr lang="en-US" b="1" dirty="0" smtClean="0"/>
              <a:t> </a:t>
            </a:r>
            <a:r>
              <a:rPr lang="en-US" b="1" dirty="0" err="1" smtClean="0"/>
              <a:t>მომსახურება</a:t>
            </a:r>
            <a:r>
              <a:rPr lang="en-US" b="1" dirty="0" smtClean="0"/>
              <a:t>: </a:t>
            </a:r>
            <a:r>
              <a:rPr lang="ka-GE" b="1" dirty="0" smtClean="0"/>
              <a:t> კრიტიკული - უფასო,</a:t>
            </a:r>
            <a:r>
              <a:rPr lang="ka-GE" b="1" baseline="0" dirty="0" smtClean="0"/>
              <a:t> გადაუდებელი სერვისები - 10%; </a:t>
            </a:r>
            <a:r>
              <a:rPr lang="ka-GE" b="1" dirty="0" smtClean="0"/>
              <a:t>გეგმიური - </a:t>
            </a:r>
            <a:r>
              <a:rPr lang="en-US" b="1" dirty="0" smtClean="0"/>
              <a:t>20% </a:t>
            </a:r>
            <a:r>
              <a:rPr lang="ka-GE" b="1" dirty="0" smtClean="0"/>
              <a:t>თანაგადახდა</a:t>
            </a:r>
            <a:r>
              <a:rPr lang="ka-GE" b="1" baseline="0" dirty="0" smtClean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გადაუდებელი</a:t>
            </a:r>
            <a:r>
              <a:rPr lang="en-US" dirty="0" smtClean="0"/>
              <a:t> </a:t>
            </a:r>
            <a:r>
              <a:rPr lang="en-US" dirty="0" err="1" smtClean="0"/>
              <a:t>სტაციონარული</a:t>
            </a:r>
            <a:r>
              <a:rPr lang="en-US" dirty="0" smtClean="0"/>
              <a:t> </a:t>
            </a:r>
            <a:r>
              <a:rPr lang="en-US" dirty="0" err="1" smtClean="0"/>
              <a:t>მომსახურება</a:t>
            </a:r>
            <a:r>
              <a:rPr lang="en-US" dirty="0" smtClean="0"/>
              <a:t>, </a:t>
            </a:r>
            <a:r>
              <a:rPr lang="en-US" dirty="0" err="1" smtClean="0"/>
              <a:t>მათ</a:t>
            </a:r>
            <a:r>
              <a:rPr lang="en-US" dirty="0" smtClean="0"/>
              <a:t> </a:t>
            </a:r>
            <a:r>
              <a:rPr lang="en-US" dirty="0" err="1" smtClean="0"/>
              <a:t>შორის</a:t>
            </a:r>
            <a:r>
              <a:rPr lang="en-US" dirty="0" smtClean="0"/>
              <a:t>, </a:t>
            </a:r>
            <a:r>
              <a:rPr lang="en-US" dirty="0" err="1" smtClean="0"/>
              <a:t>ინფექციურ</a:t>
            </a:r>
            <a:r>
              <a:rPr lang="en-US" dirty="0" smtClean="0"/>
              <a:t> </a:t>
            </a:r>
            <a:r>
              <a:rPr lang="en-US" dirty="0" err="1" smtClean="0"/>
              <a:t>დაავადებებთან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ინკურაბელური</a:t>
            </a:r>
            <a:r>
              <a:rPr lang="en-US" dirty="0" smtClean="0"/>
              <a:t> </a:t>
            </a:r>
            <a:r>
              <a:rPr lang="en-US" dirty="0" err="1" smtClean="0"/>
              <a:t>პაციენტების</a:t>
            </a:r>
            <a:r>
              <a:rPr lang="en-US" dirty="0" smtClean="0"/>
              <a:t> </a:t>
            </a:r>
            <a:r>
              <a:rPr lang="en-US" dirty="0" err="1" smtClean="0"/>
              <a:t>პალიატიურ</a:t>
            </a:r>
            <a:r>
              <a:rPr lang="en-US" dirty="0" smtClean="0"/>
              <a:t> </a:t>
            </a:r>
            <a:r>
              <a:rPr lang="en-US" dirty="0" err="1" smtClean="0"/>
              <a:t>მზრუნველობასთან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</a:t>
            </a:r>
            <a:r>
              <a:rPr lang="en-US" dirty="0" smtClean="0"/>
              <a:t>, </a:t>
            </a:r>
            <a:r>
              <a:rPr lang="en-US" dirty="0" err="1" smtClean="0"/>
              <a:t>გართულებულ</a:t>
            </a:r>
            <a:r>
              <a:rPr lang="en-US" dirty="0" smtClean="0"/>
              <a:t> </a:t>
            </a:r>
            <a:r>
              <a:rPr lang="en-US" dirty="0" err="1" smtClean="0"/>
              <a:t>ორსულობასთან</a:t>
            </a:r>
            <a:r>
              <a:rPr lang="en-US" dirty="0" smtClean="0"/>
              <a:t>, </a:t>
            </a:r>
            <a:r>
              <a:rPr lang="en-US" dirty="0" err="1" smtClean="0"/>
              <a:t>მშობიარობასა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ლოგინობის</a:t>
            </a:r>
            <a:r>
              <a:rPr lang="en-US" dirty="0" smtClean="0"/>
              <a:t> </a:t>
            </a:r>
            <a:r>
              <a:rPr lang="en-US" dirty="0" err="1" smtClean="0"/>
              <a:t>ხანასთან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</a:t>
            </a:r>
            <a:endParaRPr lang="en-US" dirty="0" smtClean="0"/>
          </a:p>
          <a:p>
            <a:pPr lvl="1"/>
            <a:r>
              <a:rPr lang="en-US" dirty="0" err="1" smtClean="0"/>
              <a:t>გეგმური</a:t>
            </a:r>
            <a:r>
              <a:rPr lang="en-US" dirty="0" smtClean="0"/>
              <a:t> </a:t>
            </a:r>
            <a:r>
              <a:rPr lang="en-US" dirty="0" err="1" smtClean="0"/>
              <a:t>ქირურგიული</a:t>
            </a:r>
            <a:r>
              <a:rPr lang="en-US" dirty="0" smtClean="0"/>
              <a:t> </a:t>
            </a:r>
            <a:r>
              <a:rPr lang="en-US" dirty="0" err="1" smtClean="0"/>
              <a:t>ოპერაციები</a:t>
            </a:r>
            <a:r>
              <a:rPr lang="en-US" dirty="0" smtClean="0"/>
              <a:t> (</a:t>
            </a:r>
            <a:r>
              <a:rPr lang="en-US" dirty="0" err="1" smtClean="0"/>
              <a:t>მათ</a:t>
            </a:r>
            <a:r>
              <a:rPr lang="en-US" dirty="0" smtClean="0"/>
              <a:t> </a:t>
            </a:r>
            <a:r>
              <a:rPr lang="en-US" dirty="0" err="1" smtClean="0"/>
              <a:t>შორის</a:t>
            </a:r>
            <a:r>
              <a:rPr lang="en-US" dirty="0" smtClean="0"/>
              <a:t>, </a:t>
            </a:r>
            <a:r>
              <a:rPr lang="en-US" dirty="0" err="1" smtClean="0"/>
              <a:t>დღის</a:t>
            </a:r>
            <a:r>
              <a:rPr lang="en-US" dirty="0" smtClean="0"/>
              <a:t> </a:t>
            </a:r>
            <a:r>
              <a:rPr lang="en-US" dirty="0" err="1" smtClean="0"/>
              <a:t>სტაციონარი</a:t>
            </a:r>
            <a:r>
              <a:rPr lang="en-US" dirty="0" smtClean="0"/>
              <a:t>), </a:t>
            </a:r>
            <a:r>
              <a:rPr lang="en-US" dirty="0" err="1" smtClean="0"/>
              <a:t>ასევე</a:t>
            </a:r>
            <a:r>
              <a:rPr lang="en-US" dirty="0" smtClean="0"/>
              <a:t> </a:t>
            </a:r>
            <a:r>
              <a:rPr lang="en-US" dirty="0" err="1" smtClean="0"/>
              <a:t>გეგმურ</a:t>
            </a:r>
            <a:r>
              <a:rPr lang="en-US" dirty="0" smtClean="0"/>
              <a:t> </a:t>
            </a:r>
            <a:r>
              <a:rPr lang="en-US" dirty="0" err="1" smtClean="0"/>
              <a:t>ქირურგიულ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წინასაოპერაციო</a:t>
            </a:r>
            <a:r>
              <a:rPr lang="en-US" dirty="0" smtClean="0"/>
              <a:t>,  </a:t>
            </a:r>
            <a:r>
              <a:rPr lang="en-US" dirty="0" err="1" smtClean="0"/>
              <a:t>ოპერაციის</a:t>
            </a:r>
            <a:r>
              <a:rPr lang="en-US" dirty="0" smtClean="0"/>
              <a:t> </a:t>
            </a:r>
            <a:r>
              <a:rPr lang="en-US" dirty="0" err="1" smtClean="0"/>
              <a:t>მსვლელობისას</a:t>
            </a:r>
            <a:r>
              <a:rPr lang="en-US" dirty="0" smtClean="0"/>
              <a:t> </a:t>
            </a:r>
            <a:r>
              <a:rPr lang="en-US" dirty="0" err="1" smtClean="0"/>
              <a:t>განხორციელებული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პოსტოპერაციული</a:t>
            </a:r>
            <a:r>
              <a:rPr lang="en-US" dirty="0" smtClean="0"/>
              <a:t> </a:t>
            </a:r>
            <a:r>
              <a:rPr lang="en-US" dirty="0" err="1" smtClean="0"/>
              <a:t>პერიოდის</a:t>
            </a:r>
            <a:r>
              <a:rPr lang="en-US" dirty="0" smtClean="0"/>
              <a:t> </a:t>
            </a:r>
            <a:r>
              <a:rPr lang="en-US" dirty="0" err="1" smtClean="0"/>
              <a:t>ყველა</a:t>
            </a:r>
            <a:r>
              <a:rPr lang="en-US" dirty="0" smtClean="0"/>
              <a:t> </a:t>
            </a:r>
            <a:r>
              <a:rPr lang="en-US" dirty="0" err="1" smtClean="0"/>
              <a:t>ტიპის</a:t>
            </a:r>
            <a:r>
              <a:rPr lang="en-US" dirty="0" smtClean="0"/>
              <a:t> </a:t>
            </a:r>
            <a:r>
              <a:rPr lang="en-US" dirty="0" err="1" smtClean="0"/>
              <a:t>ლაბორატორიული</a:t>
            </a:r>
            <a:r>
              <a:rPr lang="en-US" dirty="0" smtClean="0"/>
              <a:t>, </a:t>
            </a:r>
            <a:r>
              <a:rPr lang="en-US" dirty="0" err="1" smtClean="0"/>
              <a:t>ინსტრუმენტული</a:t>
            </a:r>
            <a:r>
              <a:rPr lang="en-US" dirty="0" smtClean="0"/>
              <a:t> </a:t>
            </a:r>
            <a:r>
              <a:rPr lang="en-US" dirty="0" err="1" smtClean="0"/>
              <a:t>გამოკვლევები</a:t>
            </a:r>
            <a:r>
              <a:rPr lang="en-US" dirty="0" smtClean="0"/>
              <a:t> - </a:t>
            </a:r>
          </a:p>
          <a:p>
            <a:pPr lvl="1"/>
            <a:r>
              <a:rPr lang="en-US" dirty="0" err="1" smtClean="0"/>
              <a:t>ონკოლოგიურ</a:t>
            </a:r>
            <a:r>
              <a:rPr lang="en-US" dirty="0" smtClean="0"/>
              <a:t> </a:t>
            </a:r>
            <a:r>
              <a:rPr lang="en-US" dirty="0" err="1" smtClean="0"/>
              <a:t>პაციენტთა</a:t>
            </a:r>
            <a:r>
              <a:rPr lang="en-US" dirty="0" smtClean="0"/>
              <a:t> </a:t>
            </a:r>
            <a:r>
              <a:rPr lang="en-US" dirty="0" err="1" smtClean="0"/>
              <a:t>მკურნალობა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დიაგნოსტიკა</a:t>
            </a:r>
            <a:r>
              <a:rPr lang="en-US" dirty="0" smtClean="0"/>
              <a:t>, </a:t>
            </a:r>
            <a:r>
              <a:rPr lang="en-US" dirty="0" err="1" smtClean="0"/>
              <a:t>კერძოდ</a:t>
            </a:r>
            <a:r>
              <a:rPr lang="en-US" dirty="0" smtClean="0"/>
              <a:t>, </a:t>
            </a:r>
            <a:r>
              <a:rPr lang="en-US" dirty="0" err="1" smtClean="0"/>
              <a:t>ქიმიოთერაპია</a:t>
            </a:r>
            <a:r>
              <a:rPr lang="en-US" dirty="0" smtClean="0"/>
              <a:t>, </a:t>
            </a:r>
            <a:r>
              <a:rPr lang="en-US" dirty="0" err="1" smtClean="0"/>
              <a:t>ჰორმონოთერაპია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სხივური</a:t>
            </a:r>
            <a:r>
              <a:rPr lang="en-US" dirty="0" smtClean="0"/>
              <a:t> </a:t>
            </a:r>
            <a:r>
              <a:rPr lang="en-US" dirty="0" err="1" smtClean="0"/>
              <a:t>თერაპია</a:t>
            </a:r>
            <a:r>
              <a:rPr lang="en-US" dirty="0" smtClean="0"/>
              <a:t>, </a:t>
            </a:r>
            <a:r>
              <a:rPr lang="en-US" dirty="0" err="1" smtClean="0"/>
              <a:t>აგრეთვე</a:t>
            </a:r>
            <a:r>
              <a:rPr lang="en-US" dirty="0" smtClean="0"/>
              <a:t> </a:t>
            </a:r>
            <a:r>
              <a:rPr lang="en-US" dirty="0" err="1" smtClean="0"/>
              <a:t>ამ</a:t>
            </a:r>
            <a:r>
              <a:rPr lang="en-US" dirty="0" smtClean="0"/>
              <a:t> </a:t>
            </a:r>
            <a:r>
              <a:rPr lang="en-US" dirty="0" err="1" smtClean="0"/>
              <a:t>პროცედურებთან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გამოკვლევები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მედიკამენტები</a:t>
            </a:r>
            <a:r>
              <a:rPr lang="en-US" dirty="0" smtClean="0"/>
              <a:t>  –</a:t>
            </a:r>
          </a:p>
          <a:p>
            <a:pPr lvl="1"/>
            <a:r>
              <a:rPr lang="en-US" dirty="0" err="1" smtClean="0"/>
              <a:t>მშობიარობა</a:t>
            </a:r>
            <a:r>
              <a:rPr lang="en-US" dirty="0" smtClean="0"/>
              <a:t> (</a:t>
            </a:r>
            <a:r>
              <a:rPr lang="en-US" dirty="0" err="1" smtClean="0"/>
              <a:t>საკეისრო</a:t>
            </a:r>
            <a:r>
              <a:rPr lang="en-US" dirty="0" smtClean="0"/>
              <a:t> </a:t>
            </a:r>
            <a:r>
              <a:rPr lang="en-US" dirty="0" err="1" smtClean="0"/>
              <a:t>კვეთის</a:t>
            </a:r>
            <a:r>
              <a:rPr lang="en-US" dirty="0" smtClean="0"/>
              <a:t> </a:t>
            </a:r>
            <a:r>
              <a:rPr lang="en-US" dirty="0" err="1" smtClean="0"/>
              <a:t>ჩათვლით</a:t>
            </a:r>
            <a:r>
              <a:rPr lang="en-US" dirty="0" smtClean="0"/>
              <a:t>) 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err="1" smtClean="0"/>
              <a:t>ქრონიკული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დაავადებების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სამკურნალო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მედიკამენტებით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უზრუნველყოფა</a:t>
            </a:r>
            <a:r>
              <a:rPr lang="en-US" sz="1200" b="1" dirty="0" smtClean="0"/>
              <a:t> </a:t>
            </a:r>
            <a:r>
              <a:rPr lang="en-US" sz="1200" dirty="0" smtClean="0"/>
              <a:t>- </a:t>
            </a:r>
          </a:p>
          <a:p>
            <a:pPr lvl="1"/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შესყიდული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მედიკამენტის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საბაზრო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ღირებულების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50%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1200" dirty="0" smtClean="0"/>
              <a:t>შშმ პირთა </a:t>
            </a:r>
            <a:r>
              <a:rPr lang="en-US" sz="1200" dirty="0" err="1" smtClean="0"/>
              <a:t>გადაადგილების</a:t>
            </a:r>
            <a:r>
              <a:rPr lang="en-US" sz="1200" dirty="0" smtClean="0"/>
              <a:t> </a:t>
            </a:r>
            <a:r>
              <a:rPr lang="en-US" sz="1200" dirty="0" err="1" smtClean="0"/>
              <a:t>პირობები</a:t>
            </a:r>
            <a:r>
              <a:rPr lang="en-US" sz="1200" dirty="0" smtClean="0"/>
              <a:t> </a:t>
            </a:r>
            <a:r>
              <a:rPr lang="ka-GE" sz="1200" dirty="0" smtClean="0"/>
              <a:t>გათვალისწინებულია </a:t>
            </a:r>
            <a:r>
              <a:rPr lang="en-US" sz="1200" dirty="0" err="1" smtClean="0"/>
              <a:t>ამბულატორიული</a:t>
            </a:r>
            <a:r>
              <a:rPr lang="en-US" sz="1200" dirty="0" smtClean="0"/>
              <a:t> </a:t>
            </a:r>
            <a:r>
              <a:rPr lang="en-US" sz="1200" dirty="0" err="1" smtClean="0"/>
              <a:t>სერვისის</a:t>
            </a:r>
            <a:r>
              <a:rPr lang="en-US" sz="1200" dirty="0" smtClean="0"/>
              <a:t> </a:t>
            </a:r>
            <a:r>
              <a:rPr lang="en-US" sz="1200" dirty="0" err="1" smtClean="0"/>
              <a:t>წარმოებისას</a:t>
            </a:r>
            <a:r>
              <a:rPr lang="ka-GE" sz="1200" dirty="0" smtClean="0"/>
              <a:t> (2010 წლისN359 დადგენილება, მინისტრის 2013 წლის N01-25/ნ ბრძანება)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1200" dirty="0" smtClean="0"/>
              <a:t>სამედიცინო დაწესებულებები, რომლებიც საქმიანობენ სალიცენზიო/სანებართვო/მაღალი რისკის შემცველი საქმიანობების შეტყობინების რეჟიმში, ასევე, პჯდ დაწესებულებები უზრუნველყოფენ მარეგულირებელი დოკუმენტებით განსაზღვრულ მოთხოვნას </a:t>
            </a:r>
            <a:r>
              <a:rPr lang="x-none" sz="1200" smtClean="0"/>
              <a:t>შეზღუდული შესაძლებლობის მქონე პირთა უსაფრთხო გადაადგილებ</a:t>
            </a:r>
            <a:r>
              <a:rPr lang="ka-GE" sz="1200" dirty="0" smtClean="0"/>
              <a:t>ა</a:t>
            </a:r>
            <a:r>
              <a:rPr lang="x-none" sz="1200" smtClean="0"/>
              <a:t>ს</a:t>
            </a:r>
            <a:r>
              <a:rPr lang="ka-GE" sz="1200" dirty="0" smtClean="0"/>
              <a:t>თან დაკავშირებით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pPr/>
              <a:t>23-Apr-19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190" y="1658949"/>
            <a:ext cx="9048466" cy="3343700"/>
          </a:xfrm>
        </p:spPr>
        <p:txBody>
          <a:bodyPr>
            <a:normAutofit fontScale="90000"/>
          </a:bodyPr>
          <a:lstStyle/>
          <a:p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შეზღუდული 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შესაძლებლობების მქონე ქალები და გენდერული 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თანასწორობა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ჯანდაცვის სფეროში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b="1" dirty="0" smtClean="0">
                <a:solidFill>
                  <a:schemeClr val="accent5">
                    <a:lumMod val="75000"/>
                  </a:schemeClr>
                </a:solidFill>
              </a:rPr>
              <a:t>23 აპრილი, 2019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8413" y="6093749"/>
            <a:ext cx="573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თამარ გაბუნია - მინისტრის მოადგილე</a:t>
            </a:r>
            <a:endParaRPr lang="en-US" sz="2400" b="1" i="1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486" y="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ხელმისაწვდომობა ჯანდაცვის სერვისებთან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370" y="1088574"/>
            <a:ext cx="10972800" cy="4525963"/>
          </a:xfrm>
        </p:spPr>
        <p:txBody>
          <a:bodyPr>
            <a:noAutofit/>
          </a:bodyPr>
          <a:lstStyle/>
          <a:p>
            <a:r>
              <a:rPr lang="ka-GE" sz="2000" dirty="0" smtClean="0"/>
              <a:t>საყოველთაო ჯანდაცვა: შეზღუდული </a:t>
            </a:r>
            <a:r>
              <a:rPr lang="ka-GE" sz="2000" dirty="0"/>
              <a:t>შესაძლებლობის მქონე 18 წლამდე ასაკის ბავშვები და მკვეთრად გამოხატული შშმ პირები სარგებლობენ საქართველოს მთავრობის 2013 წლის 21 თებერვლის №36 დადგენილებით დამტკიცებული „საყოველთაო ჯანმრთელობის დაცვის სახელმწიფო პროგრამით“ </a:t>
            </a:r>
            <a:endParaRPr lang="ka-GE" sz="2000" dirty="0" smtClean="0"/>
          </a:p>
          <a:p>
            <a:pPr>
              <a:buNone/>
            </a:pPr>
            <a:endParaRPr lang="ka-GE" sz="2000" dirty="0" smtClean="0"/>
          </a:p>
          <a:p>
            <a:r>
              <a:rPr lang="ka-GE" sz="2000" dirty="0" smtClean="0"/>
              <a:t>ვერტიკალური პროგრამები: </a:t>
            </a:r>
          </a:p>
          <a:p>
            <a:pPr lvl="1"/>
            <a:r>
              <a:rPr lang="ka-GE" sz="2000" dirty="0" smtClean="0"/>
              <a:t>ანტენატალური მეთვალყურეობა </a:t>
            </a:r>
          </a:p>
          <a:p>
            <a:pPr lvl="1"/>
            <a:r>
              <a:rPr lang="ka-GE" sz="2000" dirty="0" smtClean="0"/>
              <a:t>აივ-ინფექცია/შიდსი, ტუბერკულოზი, ნარკომანიით დაავადებულთა მკურნალობა</a:t>
            </a:r>
          </a:p>
          <a:p>
            <a:pPr lvl="1"/>
            <a:r>
              <a:rPr lang="ka-GE" sz="2000" dirty="0" smtClean="0"/>
              <a:t>დაავადებათა ადრეული გამოვლენა და სკრინინგი - კიბოს სკრინინგი</a:t>
            </a:r>
          </a:p>
          <a:p>
            <a:pPr lvl="1"/>
            <a:r>
              <a:rPr lang="en-US" sz="2000" dirty="0" smtClean="0"/>
              <a:t>C </a:t>
            </a:r>
            <a:r>
              <a:rPr lang="ka-GE" sz="2000" dirty="0" smtClean="0"/>
              <a:t>ჰეპატიტი</a:t>
            </a:r>
          </a:p>
          <a:p>
            <a:pPr lvl="1"/>
            <a:r>
              <a:rPr lang="ka-GE" sz="2000" dirty="0" smtClean="0"/>
              <a:t>მომსახურების ხარჯები, რომლებიც არ იფარება სახელმწიფო პროგრამის ფარგლებში, განიხილება </a:t>
            </a:r>
            <a:r>
              <a:rPr lang="en-US" sz="2000" dirty="0" smtClean="0"/>
              <a:t>,,</a:t>
            </a:r>
            <a:r>
              <a:rPr lang="en-US" sz="2000" dirty="0" err="1" smtClean="0"/>
              <a:t>რეფერალური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მომსახურების</a:t>
            </a:r>
            <a:r>
              <a:rPr lang="en-US" sz="2000" dirty="0" smtClean="0"/>
              <a:t>”</a:t>
            </a:r>
            <a:r>
              <a:rPr lang="ka-GE" sz="2000" dirty="0" smtClean="0"/>
              <a:t> </a:t>
            </a:r>
            <a:r>
              <a:rPr lang="ka-GE" sz="2000" dirty="0" smtClean="0"/>
              <a:t>პროგრამით</a:t>
            </a:r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sz="2000" dirty="0" err="1"/>
              <a:t>ქრონიკული</a:t>
            </a:r>
            <a:r>
              <a:rPr lang="en-US" sz="2000" dirty="0"/>
              <a:t> </a:t>
            </a:r>
            <a:r>
              <a:rPr lang="en-US" sz="2000" dirty="0" err="1"/>
              <a:t>დაავადებების</a:t>
            </a:r>
            <a:r>
              <a:rPr lang="en-US" sz="2000" dirty="0"/>
              <a:t> </a:t>
            </a:r>
            <a:r>
              <a:rPr lang="en-US" sz="2000" dirty="0" err="1"/>
              <a:t>სამკურნალო</a:t>
            </a:r>
            <a:r>
              <a:rPr lang="en-US" sz="2000" dirty="0"/>
              <a:t> </a:t>
            </a:r>
            <a:r>
              <a:rPr lang="en-US" sz="2000" dirty="0" err="1"/>
              <a:t>მედიკამენტებით</a:t>
            </a:r>
            <a:r>
              <a:rPr lang="en-US" sz="2000" dirty="0"/>
              <a:t> </a:t>
            </a:r>
            <a:r>
              <a:rPr lang="en-US" sz="2000" dirty="0" err="1" smtClean="0"/>
              <a:t>უზრუნველყოფა</a:t>
            </a:r>
            <a:endParaRPr lang="en-US" sz="2000" dirty="0" smtClean="0"/>
          </a:p>
          <a:p>
            <a:pPr lvl="1"/>
            <a:r>
              <a:rPr lang="en-US" sz="2000" dirty="0" err="1"/>
              <a:t>შეზღუდული</a:t>
            </a:r>
            <a:r>
              <a:rPr lang="en-US" sz="2000" dirty="0"/>
              <a:t> </a:t>
            </a:r>
            <a:r>
              <a:rPr lang="en-US" sz="2000" dirty="0" err="1"/>
              <a:t>შესაძლებლობის</a:t>
            </a:r>
            <a:r>
              <a:rPr lang="en-US" sz="2000" dirty="0"/>
              <a:t> </a:t>
            </a:r>
            <a:r>
              <a:rPr lang="en-US" sz="2000" dirty="0" err="1"/>
              <a:t>სტატუსის</a:t>
            </a:r>
            <a:r>
              <a:rPr lang="en-US" sz="2000" dirty="0"/>
              <a:t> </a:t>
            </a:r>
            <a:r>
              <a:rPr lang="en-US" sz="2000" dirty="0" err="1"/>
              <a:t>მქონე</a:t>
            </a:r>
            <a:r>
              <a:rPr lang="en-US" sz="2000" dirty="0"/>
              <a:t> </a:t>
            </a:r>
            <a:r>
              <a:rPr lang="en-US" sz="2000" dirty="0" err="1"/>
              <a:t>ბავშვი</a:t>
            </a:r>
            <a:r>
              <a:rPr lang="en-US" sz="2000" dirty="0"/>
              <a:t>, </a:t>
            </a:r>
            <a:r>
              <a:rPr lang="en-US" sz="2000" dirty="0" err="1"/>
              <a:t>აგრეთვე</a:t>
            </a:r>
            <a:r>
              <a:rPr lang="en-US" sz="2000" dirty="0"/>
              <a:t> </a:t>
            </a:r>
            <a:r>
              <a:rPr lang="en-US" sz="2000" dirty="0" err="1"/>
              <a:t>მკვეთრად</a:t>
            </a:r>
            <a:r>
              <a:rPr lang="en-US" sz="2000" dirty="0"/>
              <a:t> </a:t>
            </a:r>
            <a:r>
              <a:rPr lang="en-US" sz="2000" dirty="0" err="1"/>
              <a:t>ან</a:t>
            </a:r>
            <a:r>
              <a:rPr lang="en-US" sz="2000" dirty="0"/>
              <a:t> </a:t>
            </a:r>
            <a:r>
              <a:rPr lang="en-US" sz="2000" dirty="0" err="1"/>
              <a:t>მნიშვნელოვნად</a:t>
            </a:r>
            <a:r>
              <a:rPr lang="en-US" sz="2000" dirty="0"/>
              <a:t> </a:t>
            </a:r>
            <a:r>
              <a:rPr lang="en-US" sz="2000" dirty="0" err="1"/>
              <a:t>გამოხატული</a:t>
            </a:r>
            <a:r>
              <a:rPr lang="en-US" sz="2000" dirty="0"/>
              <a:t> </a:t>
            </a:r>
            <a:r>
              <a:rPr lang="en-US" sz="2000" dirty="0" err="1"/>
              <a:t>შეზღუდული</a:t>
            </a:r>
            <a:r>
              <a:rPr lang="en-US" sz="2000" dirty="0"/>
              <a:t> </a:t>
            </a:r>
            <a:r>
              <a:rPr lang="en-US" sz="2000" dirty="0" err="1"/>
              <a:t>შესაძლებლობის</a:t>
            </a:r>
            <a:r>
              <a:rPr lang="en-US" sz="2000" dirty="0"/>
              <a:t> </a:t>
            </a:r>
            <a:r>
              <a:rPr lang="en-US" sz="2000" dirty="0" err="1"/>
              <a:t>სტატუსის</a:t>
            </a:r>
            <a:r>
              <a:rPr lang="en-US" sz="2000" dirty="0"/>
              <a:t> </a:t>
            </a:r>
            <a:r>
              <a:rPr lang="en-US" sz="2000" dirty="0" err="1"/>
              <a:t>მქონე</a:t>
            </a:r>
            <a:r>
              <a:rPr lang="en-US" sz="2000" dirty="0"/>
              <a:t> </a:t>
            </a:r>
            <a:r>
              <a:rPr lang="en-US" sz="2000" dirty="0" err="1"/>
              <a:t>პირი</a:t>
            </a:r>
            <a:endParaRPr lang="en-US" sz="2000" dirty="0"/>
          </a:p>
          <a:p>
            <a:endParaRPr lang="ka-GE" sz="2000" dirty="0" smtClean="0"/>
          </a:p>
          <a:p>
            <a:endParaRPr lang="ka-GE" sz="2000" dirty="0" smtClean="0"/>
          </a:p>
          <a:p>
            <a:pPr marL="0" indent="0">
              <a:buNone/>
            </a:pPr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121877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ინფრასტრუქტურული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3100" dirty="0" smtClean="0"/>
              <a:t>სანებართვო პირობები ითვალისწინებს მოთხოვნებს </a:t>
            </a:r>
            <a:r>
              <a:rPr lang="en-US" sz="3100" dirty="0" err="1" smtClean="0"/>
              <a:t>შეზღუდული</a:t>
            </a:r>
            <a:r>
              <a:rPr lang="en-US" sz="3100" dirty="0" smtClean="0"/>
              <a:t> </a:t>
            </a:r>
            <a:r>
              <a:rPr lang="en-US" sz="3100" dirty="0" err="1" smtClean="0"/>
              <a:t>შესაძლებლობის</a:t>
            </a:r>
            <a:r>
              <a:rPr lang="en-US" sz="3100" dirty="0" smtClean="0"/>
              <a:t> </a:t>
            </a:r>
            <a:r>
              <a:rPr lang="en-US" sz="3100" dirty="0" err="1" smtClean="0"/>
              <a:t>მქონე</a:t>
            </a:r>
            <a:r>
              <a:rPr lang="en-US" sz="3100" dirty="0" smtClean="0"/>
              <a:t> </a:t>
            </a:r>
            <a:r>
              <a:rPr lang="en-US" sz="3100" dirty="0" err="1" smtClean="0"/>
              <a:t>პირთა</a:t>
            </a:r>
            <a:r>
              <a:rPr lang="en-US" sz="3100" dirty="0" smtClean="0"/>
              <a:t> </a:t>
            </a:r>
            <a:r>
              <a:rPr lang="en-US" sz="3100" dirty="0" err="1" smtClean="0"/>
              <a:t>უსაფრთხო</a:t>
            </a:r>
            <a:r>
              <a:rPr lang="en-US" sz="3100" dirty="0" smtClean="0"/>
              <a:t> </a:t>
            </a:r>
            <a:r>
              <a:rPr lang="en-US" sz="3100" dirty="0" err="1" smtClean="0"/>
              <a:t>გადაადგილების</a:t>
            </a:r>
            <a:r>
              <a:rPr lang="ka-GE" sz="3100" dirty="0" smtClean="0"/>
              <a:t> კუთხით (საქართველოს მთავრობის 2010 წლის 385 დადგენილება)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ka-GE" sz="3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3353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არქიტექტურულ-გეგმარებითი ხასიათის </a:t>
            </a:r>
            <a:r>
              <a:rPr lang="ka-GE" dirty="0" smtClean="0"/>
              <a:t>მოთხოვნები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800" dirty="0"/>
              <a:t>შენობის შეზღუდული შესაძლებლობის მქონე პირთა მიმართ </a:t>
            </a:r>
            <a:r>
              <a:rPr lang="ka-GE" sz="2800" dirty="0" smtClean="0"/>
              <a:t>ადაპტაციისათვის განსაზღვრულია</a:t>
            </a:r>
            <a:r>
              <a:rPr lang="ka-GE" sz="2800" dirty="0"/>
              <a:t> „შეზღუდული შესაძლებლობის მქონე პირებისათვის სივრცის მოწყობისა და არქიტექტურული და გეგმარებითი ელემენტების ტექნიკური რეგლამენტის დამტკიცების თაობაზე“ საქართველოს მთავრობის 2014 წლის 6 იანვრის №41 </a:t>
            </a:r>
            <a:r>
              <a:rPr lang="ka-GE" sz="2800" dirty="0" smtClean="0"/>
              <a:t>დადგენილებით</a:t>
            </a:r>
          </a:p>
          <a:p>
            <a:pPr>
              <a:buNone/>
            </a:pPr>
            <a:endParaRPr lang="ka-GE" sz="2800" dirty="0" smtClean="0"/>
          </a:p>
          <a:p>
            <a:r>
              <a:rPr lang="ka-GE" sz="2800" dirty="0" smtClean="0"/>
              <a:t>შენობის შეზღუდული შესაძლებლობის მქონე პირთა მიმართ ადაპტაციისათვის განსაზღვრულია „შეზღუდული შესაძლებლობის მქონე პირებისათვის სივრცის მოწყობისა და არქიტექტურული და გეგმარებითი ელემენტების ტექნიკური რეგლამენტის დამტკიცების თაობაზე“ საქართველოს მთავრობის 2014 წლის 6 იანვრის №41 დადგენილებით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593741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კონცეპტუალური ჩარჩო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1396" y="1330036"/>
            <a:ext cx="10665229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სპეციფიკური გენდერული საჭიროებები: </a:t>
            </a:r>
            <a:r>
              <a:rPr lang="ka-GE" dirty="0" smtClean="0"/>
              <a:t>მაგ. </a:t>
            </a:r>
          </a:p>
          <a:p>
            <a:r>
              <a:rPr lang="ka-GE" dirty="0" smtClean="0"/>
              <a:t>-რეპროდუქციული ჯანმრთელობა</a:t>
            </a:r>
          </a:p>
          <a:p>
            <a:r>
              <a:rPr lang="ka-GE" dirty="0" smtClean="0"/>
              <a:t>-ანტენატალური მეთვალყურეობა</a:t>
            </a:r>
          </a:p>
          <a:p>
            <a:r>
              <a:rPr lang="ka-GE" dirty="0" smtClean="0"/>
              <a:t>-ცერვიკალური და ძუძუს კიბოს სკრინინგი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6705" y="4982094"/>
            <a:ext cx="10706793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სენსიტიურობა გენდერული საჭიროებების მიმართ</a:t>
            </a:r>
            <a:r>
              <a:rPr lang="ka-GE" dirty="0" smtClean="0"/>
              <a:t>: მაგ. </a:t>
            </a:r>
          </a:p>
          <a:p>
            <a:r>
              <a:rPr lang="ka-GE" dirty="0" smtClean="0"/>
              <a:t>-ფიზიკური გარემო</a:t>
            </a:r>
          </a:p>
          <a:p>
            <a:r>
              <a:rPr lang="ka-GE" dirty="0" smtClean="0"/>
              <a:t>-პრივატულობა</a:t>
            </a:r>
          </a:p>
          <a:p>
            <a:r>
              <a:rPr lang="ka-GE" dirty="0" smtClean="0"/>
              <a:t>-პაციენტის არჩევანი (ქალი ექიმი ან მამაკაცი ექიმი) </a:t>
            </a:r>
          </a:p>
          <a:p>
            <a:r>
              <a:rPr lang="ka-GE" dirty="0" smtClean="0"/>
              <a:t>-კომუნიკაციის მანერა და მისაღები ენა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385" y="1305098"/>
            <a:ext cx="11405062" cy="5447645"/>
          </a:xfrm>
          <a:prstGeom prst="rect">
            <a:avLst/>
          </a:prstGeom>
          <a:solidFill>
            <a:srgbClr val="CDD6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3200" b="1" dirty="0" smtClean="0"/>
              <a:t>გენდერული სპეციფიკა და სენსიტიურობა შეზღუდული შესაძლებლობების ქალებში:</a:t>
            </a:r>
          </a:p>
          <a:p>
            <a:pPr algn="ctr"/>
            <a:endParaRPr lang="ka-GE" sz="2800" dirty="0" smtClean="0"/>
          </a:p>
          <a:p>
            <a:pPr algn="ctr"/>
            <a:r>
              <a:rPr lang="ka-GE" sz="2800" dirty="0" smtClean="0"/>
              <a:t>-კლინიკური საჭიროებების კომპლექსურობა</a:t>
            </a:r>
          </a:p>
          <a:p>
            <a:pPr algn="ctr"/>
            <a:r>
              <a:rPr lang="ka-GE" sz="2800" dirty="0" smtClean="0"/>
              <a:t>-შესაძლო ბარიერები: ფიზიკური, ცოდნა, დამოკიდებულება, სტიგმა</a:t>
            </a:r>
          </a:p>
          <a:p>
            <a:pPr algn="ctr"/>
            <a:r>
              <a:rPr lang="ka-GE" sz="2800" dirty="0" smtClean="0"/>
              <a:t>-ხელშეწყობი ფაქტორები: საუკეთესო პრაქტიკის სტანდარტები, ადაპტირებული გარემო, სამედიცინო პერსონალის კომპეტენციები</a:t>
            </a:r>
          </a:p>
          <a:p>
            <a:pPr algn="ctr"/>
            <a:endParaRPr lang="ka-GE" sz="2800" dirty="0" smtClean="0"/>
          </a:p>
          <a:p>
            <a:pPr algn="ctr"/>
            <a:endParaRPr lang="ka-GE" sz="2800" dirty="0" smtClean="0"/>
          </a:p>
          <a:p>
            <a:pPr algn="ctr"/>
            <a:r>
              <a:rPr lang="ka-GE" sz="2800" dirty="0" smtClean="0"/>
              <a:t>  </a:t>
            </a:r>
          </a:p>
          <a:p>
            <a:pPr algn="ctr"/>
            <a:endParaRPr lang="ka-GE" sz="2000" dirty="0" smtClean="0"/>
          </a:p>
          <a:p>
            <a:pPr algn="ctr"/>
            <a:endParaRPr lang="ka-GE" sz="2000" dirty="0" smtClean="0"/>
          </a:p>
          <a:p>
            <a:pPr algn="ctr"/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საკვანძო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გენდერული საჭიროებები</a:t>
            </a:r>
          </a:p>
          <a:p>
            <a:r>
              <a:rPr lang="ka-GE" dirty="0" smtClean="0"/>
              <a:t>რამდენად პასუხობს ჯანდაცვის სერვისები გენდერულ საჭიროებებს ზოგადად და კონკრეტულად შეზღუდული შესაძლებლობების პირებთან მიმართებაში </a:t>
            </a:r>
          </a:p>
          <a:p>
            <a:r>
              <a:rPr lang="ka-GE" dirty="0" smtClean="0"/>
              <a:t>რა გამოწვევები არსებობს</a:t>
            </a:r>
          </a:p>
          <a:p>
            <a:r>
              <a:rPr lang="ka-GE" dirty="0" smtClean="0"/>
              <a:t>სამომავლო პერსპექტივები  </a:t>
            </a:r>
          </a:p>
          <a:p>
            <a:endParaRPr lang="ka-GE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20" y="0"/>
            <a:ext cx="10972800" cy="1143000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მოსახლეობის </a:t>
            </a:r>
            <a:r>
              <a:rPr lang="ka-GE" sz="3200" dirty="0" smtClean="0"/>
              <a:t>სქესობრივ-ასაკობრივი პირამიდა, 2017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5262880"/>
            <a:ext cx="10972800" cy="568960"/>
          </a:xfrm>
        </p:spPr>
        <p:txBody>
          <a:bodyPr>
            <a:normAutofit/>
          </a:bodyPr>
          <a:lstStyle/>
          <a:p>
            <a:r>
              <a:rPr lang="ka-GE" sz="2000" dirty="0"/>
              <a:t>მოსახლეობის 52.1% ქალი, ხოლო 47.9% - კაცია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23" y="1307148"/>
            <a:ext cx="61626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7099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სიცოცხლის მოსალოდნელი ხანგრძლივობა დაბადებისას (წელი)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9760" y="251968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753656677"/>
              </p:ext>
            </p:extLst>
          </p:nvPr>
        </p:nvGraphicFramePr>
        <p:xfrm>
          <a:off x="1209040" y="1899919"/>
          <a:ext cx="9144000" cy="3992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05118" y="6229866"/>
            <a:ext cx="487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წყარო: სტატისტიკის ეროვნული სამსახური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1494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2" y="187552"/>
            <a:ext cx="10972800" cy="1143000"/>
          </a:xfrm>
        </p:spPr>
        <p:txBody>
          <a:bodyPr>
            <a:noAutofit/>
          </a:bodyPr>
          <a:lstStyle/>
          <a:p>
            <a:r>
              <a:rPr lang="ka-GE" sz="3200" dirty="0" smtClean="0"/>
              <a:t>ავადობის ტვირთი სქესისა და დაავადებების მიხედვით, 2016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488257"/>
              </p:ext>
            </p:extLst>
          </p:nvPr>
        </p:nvGraphicFramePr>
        <p:xfrm>
          <a:off x="609600" y="1328058"/>
          <a:ext cx="10972800" cy="5061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6335877"/>
            <a:ext cx="4479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ჯანმრთელობის მსოფლიო ორგანიზაცია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9339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სოცილაური პაკეტის მიმრები შშმ პირების რაოდენობა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72193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11829" y="456111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10,693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36572" y="3864428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28,117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1" y="1872342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77,394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109858" y="4550228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12,782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708571" y="3320143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სულ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895116" y="3320143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128,986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0372" y="6313714"/>
            <a:ext cx="413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სოციალური მომსახურების სააგენტო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7985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4" y="108178"/>
            <a:ext cx="6130330" cy="3331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4174" y="6401978"/>
            <a:ext cx="1161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შშმ პირთა სამედიცინო და რეაბილიტაციის სერვისებზე ხელმისაწვდომობა. კვლევის ანგარიში, 2018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703" y="108178"/>
            <a:ext cx="5331291" cy="3331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79789" y="4552965"/>
            <a:ext cx="5383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2018 - სულ რეგისტრირებული შშმპ -</a:t>
            </a:r>
            <a:r>
              <a:rPr lang="ka-GE" b="1" dirty="0" smtClean="0"/>
              <a:t>128,986</a:t>
            </a:r>
          </a:p>
          <a:p>
            <a:r>
              <a:rPr lang="ka-GE" dirty="0" smtClean="0"/>
              <a:t>						მ.შ. ქალი - </a:t>
            </a:r>
            <a:r>
              <a:rPr lang="ka-GE" b="1" dirty="0" smtClean="0"/>
              <a:t>50,002</a:t>
            </a:r>
            <a:r>
              <a:rPr lang="ka-GE" dirty="0" smtClean="0"/>
              <a:t> (38%)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56" y="3350286"/>
            <a:ext cx="5599854" cy="3051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90617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943" y="89580"/>
            <a:ext cx="10972800" cy="1143000"/>
          </a:xfrm>
        </p:spPr>
        <p:txBody>
          <a:bodyPr/>
          <a:lstStyle/>
          <a:p>
            <a:r>
              <a:rPr lang="ka-GE" dirty="0" smtClean="0"/>
              <a:t>საკანონმდებლო და ნორმატიული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942" y="1262745"/>
            <a:ext cx="10972800" cy="4525963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ჯანმრთელობის დაცვის შესახებ კანონი (მუხლი 6):</a:t>
            </a:r>
          </a:p>
          <a:p>
            <a:pPr lvl="1"/>
            <a:r>
              <a:rPr lang="ka-GE" sz="2000" dirty="0"/>
              <a:t>დაუშვებელია </a:t>
            </a:r>
            <a:r>
              <a:rPr lang="en-US" sz="2000" dirty="0" err="1"/>
              <a:t>პაციენტის</a:t>
            </a:r>
            <a:r>
              <a:rPr lang="en-US" sz="2000" dirty="0"/>
              <a:t> </a:t>
            </a:r>
            <a:r>
              <a:rPr lang="en-US" sz="2000" dirty="0" err="1" smtClean="0"/>
              <a:t>დისკრიმინაცია</a:t>
            </a:r>
            <a:r>
              <a:rPr lang="en-US" sz="2000" dirty="0" smtClean="0"/>
              <a:t> </a:t>
            </a:r>
            <a:r>
              <a:rPr lang="en-US" sz="2000" dirty="0" err="1"/>
              <a:t>რასის</a:t>
            </a:r>
            <a:r>
              <a:rPr lang="en-US" sz="2000" dirty="0"/>
              <a:t>, </a:t>
            </a:r>
            <a:r>
              <a:rPr lang="en-US" sz="2000" dirty="0" err="1"/>
              <a:t>კანის</a:t>
            </a:r>
            <a:r>
              <a:rPr lang="en-US" sz="2000" dirty="0"/>
              <a:t> </a:t>
            </a:r>
            <a:r>
              <a:rPr lang="en-US" sz="2000" dirty="0" err="1"/>
              <a:t>ფერის</a:t>
            </a:r>
            <a:r>
              <a:rPr lang="en-US" sz="2000" dirty="0"/>
              <a:t>, </a:t>
            </a:r>
            <a:r>
              <a:rPr lang="en-US" sz="2000" dirty="0" err="1"/>
              <a:t>ენის</a:t>
            </a:r>
            <a:r>
              <a:rPr lang="en-US" sz="2000" dirty="0"/>
              <a:t>, </a:t>
            </a:r>
            <a:r>
              <a:rPr lang="en-US" sz="2000" dirty="0" err="1"/>
              <a:t>სქესის</a:t>
            </a:r>
            <a:r>
              <a:rPr lang="en-US" sz="2000" dirty="0"/>
              <a:t>, </a:t>
            </a:r>
            <a:r>
              <a:rPr lang="en-US" sz="2000" dirty="0" err="1"/>
              <a:t>აღმსარებლობის</a:t>
            </a:r>
            <a:r>
              <a:rPr lang="en-US" sz="2000" dirty="0"/>
              <a:t>, </a:t>
            </a:r>
            <a:r>
              <a:rPr lang="en-US" sz="2000" dirty="0" err="1"/>
              <a:t>პოლიტიკური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სხვა</a:t>
            </a:r>
            <a:r>
              <a:rPr lang="en-US" sz="2000" dirty="0"/>
              <a:t> </a:t>
            </a:r>
            <a:r>
              <a:rPr lang="en-US" sz="2000" dirty="0" err="1"/>
              <a:t>შეხედულებების</a:t>
            </a:r>
            <a:r>
              <a:rPr lang="en-US" sz="2000" dirty="0"/>
              <a:t>, </a:t>
            </a:r>
            <a:r>
              <a:rPr lang="en-US" sz="2000" dirty="0" err="1"/>
              <a:t>ეროვნული</a:t>
            </a:r>
            <a:r>
              <a:rPr lang="en-US" sz="2000" dirty="0"/>
              <a:t>, </a:t>
            </a:r>
            <a:r>
              <a:rPr lang="en-US" sz="2000" dirty="0" err="1"/>
              <a:t>ეთნიკური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სოციალური</a:t>
            </a:r>
            <a:r>
              <a:rPr lang="en-US" sz="2000" dirty="0"/>
              <a:t> </a:t>
            </a:r>
            <a:r>
              <a:rPr lang="en-US" sz="2000" dirty="0" err="1"/>
              <a:t>კუთვნილების</a:t>
            </a:r>
            <a:r>
              <a:rPr lang="en-US" sz="2000" dirty="0"/>
              <a:t>, </a:t>
            </a:r>
            <a:r>
              <a:rPr lang="en-US" sz="2000" dirty="0" err="1"/>
              <a:t>წარმოშობის</a:t>
            </a:r>
            <a:r>
              <a:rPr lang="en-US" sz="2000" dirty="0"/>
              <a:t>, </a:t>
            </a:r>
            <a:r>
              <a:rPr lang="en-US" sz="2000" dirty="0" err="1"/>
              <a:t>ქონებრივი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წოდებრივი</a:t>
            </a:r>
            <a:r>
              <a:rPr lang="en-US" sz="2000" dirty="0"/>
              <a:t> </a:t>
            </a:r>
            <a:r>
              <a:rPr lang="en-US" sz="2000" dirty="0" err="1"/>
              <a:t>მდგომარეობის</a:t>
            </a:r>
            <a:r>
              <a:rPr lang="en-US" sz="2000" dirty="0"/>
              <a:t>, </a:t>
            </a:r>
            <a:r>
              <a:rPr lang="en-US" sz="2000" dirty="0" err="1"/>
              <a:t>საცხოვრებელი</a:t>
            </a:r>
            <a:r>
              <a:rPr lang="en-US" sz="2000" dirty="0"/>
              <a:t> </a:t>
            </a:r>
            <a:r>
              <a:rPr lang="en-US" sz="2000" dirty="0" err="1"/>
              <a:t>ადგილის</a:t>
            </a:r>
            <a:r>
              <a:rPr lang="en-US" sz="2000" dirty="0"/>
              <a:t>, </a:t>
            </a:r>
            <a:r>
              <a:rPr lang="en-US" sz="2000" dirty="0" err="1"/>
              <a:t>დაავადების</a:t>
            </a:r>
            <a:r>
              <a:rPr lang="en-US" sz="2000" dirty="0"/>
              <a:t>, </a:t>
            </a:r>
            <a:r>
              <a:rPr lang="en-US" sz="2000" dirty="0" err="1"/>
              <a:t>სექსუალური</a:t>
            </a:r>
            <a:r>
              <a:rPr lang="en-US" sz="2000" dirty="0"/>
              <a:t> </a:t>
            </a:r>
            <a:r>
              <a:rPr lang="en-US" sz="2000" dirty="0" err="1"/>
              <a:t>ორიენტაციის</a:t>
            </a:r>
            <a:r>
              <a:rPr lang="en-US" sz="2000" dirty="0"/>
              <a:t> </a:t>
            </a:r>
            <a:r>
              <a:rPr lang="en-US" sz="2000" dirty="0" err="1"/>
              <a:t>ან</a:t>
            </a:r>
            <a:r>
              <a:rPr lang="en-US" sz="2000" dirty="0"/>
              <a:t> </a:t>
            </a:r>
            <a:r>
              <a:rPr lang="en-US" sz="2000" dirty="0" err="1"/>
              <a:t>პირადული</a:t>
            </a:r>
            <a:r>
              <a:rPr lang="en-US" sz="2000" dirty="0"/>
              <a:t> </a:t>
            </a:r>
            <a:r>
              <a:rPr lang="en-US" sz="2000" dirty="0" err="1"/>
              <a:t>უარყოფითი</a:t>
            </a:r>
            <a:r>
              <a:rPr lang="en-US" sz="2000" dirty="0"/>
              <a:t> </a:t>
            </a:r>
            <a:r>
              <a:rPr lang="ka-GE" sz="2000" dirty="0"/>
              <a:t>დამოკიდებულების </a:t>
            </a:r>
            <a:r>
              <a:rPr lang="en-US" sz="2000" dirty="0" err="1"/>
              <a:t>გამო</a:t>
            </a:r>
            <a:r>
              <a:rPr lang="en-US" sz="2000" dirty="0"/>
              <a:t>. </a:t>
            </a:r>
          </a:p>
          <a:p>
            <a:r>
              <a:rPr lang="en-US" sz="2000" b="1" dirty="0" smtClean="0"/>
              <a:t>2014-2020 </a:t>
            </a:r>
            <a:r>
              <a:rPr lang="en-US" sz="2000" b="1" dirty="0" err="1"/>
              <a:t>წლების</a:t>
            </a:r>
            <a:r>
              <a:rPr lang="en-US" sz="2000" b="1" dirty="0"/>
              <a:t> </a:t>
            </a:r>
            <a:r>
              <a:rPr lang="en-US" sz="2000" b="1" dirty="0" err="1"/>
              <a:t>საქართველოს</a:t>
            </a:r>
            <a:r>
              <a:rPr lang="en-US" sz="2000" b="1" dirty="0"/>
              <a:t> </a:t>
            </a:r>
            <a:r>
              <a:rPr lang="en-US" sz="2000" b="1" dirty="0" err="1"/>
              <a:t>ჯანმრთელობის</a:t>
            </a:r>
            <a:r>
              <a:rPr lang="en-US" sz="2000" b="1" dirty="0"/>
              <a:t> </a:t>
            </a:r>
            <a:r>
              <a:rPr lang="en-US" sz="2000" b="1" dirty="0" err="1"/>
              <a:t>დაცვის</a:t>
            </a:r>
            <a:r>
              <a:rPr lang="en-US" sz="2000" b="1" dirty="0"/>
              <a:t> </a:t>
            </a:r>
            <a:r>
              <a:rPr lang="en-US" sz="2000" b="1" dirty="0" err="1"/>
              <a:t>სისტემის</a:t>
            </a:r>
            <a:r>
              <a:rPr lang="en-US" sz="2000" b="1" dirty="0"/>
              <a:t> </a:t>
            </a:r>
            <a:r>
              <a:rPr lang="en-US" sz="2000" b="1" dirty="0" err="1"/>
              <a:t>სახელმწიფო</a:t>
            </a:r>
            <a:r>
              <a:rPr lang="en-US" sz="2000" b="1" dirty="0"/>
              <a:t> </a:t>
            </a:r>
            <a:r>
              <a:rPr lang="en-US" sz="2000" b="1" dirty="0" err="1" smtClean="0"/>
              <a:t>კონცეფცი</a:t>
            </a:r>
            <a:r>
              <a:rPr lang="ka-GE" sz="2000" b="1" dirty="0" smtClean="0"/>
              <a:t>ა</a:t>
            </a:r>
          </a:p>
          <a:p>
            <a:pPr lvl="1"/>
            <a:r>
              <a:rPr lang="en-US" sz="2000" dirty="0" err="1"/>
              <a:t>დედათა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ჯანმრთელობის</a:t>
            </a:r>
            <a:r>
              <a:rPr lang="en-US" sz="2000" dirty="0"/>
              <a:t> </a:t>
            </a:r>
            <a:r>
              <a:rPr lang="en-US" sz="2000" dirty="0" err="1" smtClean="0"/>
              <a:t>ხელშეწყობა</a:t>
            </a:r>
            <a:endParaRPr lang="ka-GE" sz="2000" dirty="0" smtClean="0"/>
          </a:p>
          <a:p>
            <a:r>
              <a:rPr lang="en-US" sz="2000" b="1" dirty="0" err="1"/>
              <a:t>დედათა</a:t>
            </a:r>
            <a:r>
              <a:rPr lang="en-US" sz="2000" b="1" dirty="0"/>
              <a:t> </a:t>
            </a:r>
            <a:r>
              <a:rPr lang="en-US" sz="2000" b="1" dirty="0" err="1"/>
              <a:t>და</a:t>
            </a:r>
            <a:r>
              <a:rPr lang="en-US" sz="2000" b="1" dirty="0"/>
              <a:t> </a:t>
            </a:r>
            <a:r>
              <a:rPr lang="en-US" sz="2000" b="1" dirty="0" err="1"/>
              <a:t>ახალშობილთა</a:t>
            </a:r>
            <a:r>
              <a:rPr lang="en-US" sz="2000" b="1" dirty="0"/>
              <a:t> </a:t>
            </a:r>
            <a:r>
              <a:rPr lang="en-US" sz="2000" b="1" dirty="0" err="1"/>
              <a:t>ჯანმრთელობის</a:t>
            </a:r>
            <a:r>
              <a:rPr lang="en-US" sz="2000" b="1" dirty="0"/>
              <a:t> </a:t>
            </a:r>
            <a:r>
              <a:rPr lang="en-US" sz="2000" b="1" dirty="0" err="1"/>
              <a:t>ხელშეწყობის</a:t>
            </a:r>
            <a:r>
              <a:rPr lang="en-US" sz="2000" b="1" dirty="0"/>
              <a:t> 2017-2030 </a:t>
            </a:r>
            <a:r>
              <a:rPr lang="en-US" sz="2000" b="1" dirty="0" err="1"/>
              <a:t>წლების</a:t>
            </a:r>
            <a:r>
              <a:rPr lang="en-US" sz="2000" b="1" dirty="0"/>
              <a:t> </a:t>
            </a:r>
            <a:r>
              <a:rPr lang="en-US" sz="2000" b="1" dirty="0" err="1"/>
              <a:t>ეროვნული</a:t>
            </a:r>
            <a:r>
              <a:rPr lang="en-US" sz="2000" b="1" dirty="0"/>
              <a:t> </a:t>
            </a:r>
            <a:r>
              <a:rPr lang="en-US" sz="2000" b="1" dirty="0" err="1" smtClean="0"/>
              <a:t>სტრატეგი</a:t>
            </a:r>
            <a:r>
              <a:rPr lang="ka-GE" sz="2000" b="1" dirty="0" smtClean="0"/>
              <a:t>ა</a:t>
            </a:r>
            <a:endParaRPr lang="ka-GE" sz="2000" dirty="0" smtClean="0"/>
          </a:p>
          <a:p>
            <a:pPr lvl="1"/>
            <a:r>
              <a:rPr lang="en-US" sz="2000" dirty="0" err="1"/>
              <a:t>ოჯახის</a:t>
            </a:r>
            <a:r>
              <a:rPr lang="en-US" sz="2000" dirty="0"/>
              <a:t> </a:t>
            </a:r>
            <a:r>
              <a:rPr lang="en-US" sz="2000" dirty="0" err="1"/>
              <a:t>დაგეგმვის</a:t>
            </a:r>
            <a:r>
              <a:rPr lang="en-US" sz="2000" dirty="0"/>
              <a:t> </a:t>
            </a:r>
            <a:r>
              <a:rPr lang="ka-GE" sz="2000" dirty="0" smtClean="0"/>
              <a:t>და </a:t>
            </a:r>
            <a:r>
              <a:rPr lang="en-US" sz="2000" dirty="0" err="1"/>
              <a:t>რეპროდუქციული</a:t>
            </a:r>
            <a:r>
              <a:rPr lang="en-US" sz="2000" dirty="0"/>
              <a:t> </a:t>
            </a:r>
            <a:r>
              <a:rPr lang="en-US" sz="2000" dirty="0" err="1" smtClean="0"/>
              <a:t>ჯანმრთელობის</a:t>
            </a:r>
            <a:r>
              <a:rPr lang="ka-GE" sz="2000" dirty="0" smtClean="0"/>
              <a:t> სერვისებზე ხელმისაწვდომობის ზრდა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039176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ადამიანის უფლებათა დაცვის სამთავრობო სამოქმედო გეგმა </a:t>
            </a:r>
            <a:r>
              <a:rPr lang="ka-GE" dirty="0" smtClean="0"/>
              <a:t>2018-2020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6660"/>
            <a:ext cx="10972800" cy="4525963"/>
          </a:xfrm>
        </p:spPr>
        <p:txBody>
          <a:bodyPr>
            <a:noAutofit/>
          </a:bodyPr>
          <a:lstStyle/>
          <a:p>
            <a:r>
              <a:rPr lang="x-none" sz="1800" smtClean="0"/>
              <a:t>12.10.2 სქესობრივი </a:t>
            </a:r>
            <a:r>
              <a:rPr lang="x-none" sz="1800"/>
              <a:t>და რეპროდუქციული ჯანდაცვის სერვისებზე ხელმისაწვდომობის უზრუნველყოფა </a:t>
            </a:r>
            <a:endParaRPr lang="x-none" sz="1800" smtClean="0"/>
          </a:p>
          <a:p>
            <a:pPr lvl="1"/>
            <a:r>
              <a:rPr lang="x-none" sz="1800" i="1" smtClean="0"/>
              <a:t>12.10.2.1.ჯანდაცვისა </a:t>
            </a:r>
            <a:r>
              <a:rPr lang="x-none" sz="1800" i="1"/>
              <a:t>და ოჯახის დაგეგმვის სერვისების ინტეგრირება პირველადი ჯანდაცვის საყოველთაო პროგრამის საბაზისო პაკეტში, ასევე მოწყვლადი ჯგუფების უზრუნველყოფა კონტრაცეფციის თანამდეროვე მეთოდებით. </a:t>
            </a:r>
            <a:endParaRPr lang="x-none" sz="1800" i="1" smtClean="0"/>
          </a:p>
          <a:p>
            <a:pPr lvl="1"/>
            <a:r>
              <a:rPr lang="x-none" sz="1800" i="1" smtClean="0"/>
              <a:t>12.10.2.2.მოზარდებზე</a:t>
            </a:r>
            <a:r>
              <a:rPr lang="x-none" sz="1800" i="1"/>
              <a:t>, შშმ, ალგბტ პირებზე ადაპტირებული სქესობრივი და რეპროდუქციული სერვისების ჩამოყალიბება და მისი ინტეგრირება პირველად ჯანდაცვაში </a:t>
            </a:r>
            <a:endParaRPr lang="x-none" sz="1800" i="1" smtClean="0"/>
          </a:p>
          <a:p>
            <a:r>
              <a:rPr lang="x-none" sz="1800"/>
              <a:t>12.11.1საზოგადოების ცნობიერების ამაღლება რეპროდუქციულ და სქესობრივ ჯანმრთელობასა და </a:t>
            </a:r>
            <a:r>
              <a:rPr lang="x-none" sz="1800" smtClean="0"/>
              <a:t>უფლებებზე</a:t>
            </a:r>
          </a:p>
          <a:p>
            <a:pPr lvl="1"/>
            <a:r>
              <a:rPr lang="x-none" sz="1800"/>
              <a:t>12.11.1.1. რეპროდუქციულ და სქესობრივ ჯანმრთელობასა და უფლებებზე საზოგადოების ცნობიერების ამაღლების კამპანიების წარმოება </a:t>
            </a:r>
            <a:endParaRPr lang="x-none" sz="1800" smtClean="0"/>
          </a:p>
          <a:p>
            <a:r>
              <a:rPr lang="x-none" sz="1800"/>
              <a:t>12.11.2მოზარდთა განათლება რეპროდუქციული ჯანმრთელობის შესახებ </a:t>
            </a:r>
            <a:endParaRPr lang="x-none" sz="1800" smtClean="0"/>
          </a:p>
          <a:p>
            <a:pPr lvl="1"/>
            <a:r>
              <a:rPr lang="x-none" sz="1800"/>
              <a:t>12.11.2.1. რეპროდუქციული ჯანმრთელობისა და უფლებების შესახებ ასაკის შესაბამისი სასწავლო მასალის მომზადება და ინტეგრირება ზოგადი განათლების სისტემაში </a:t>
            </a:r>
            <a:endParaRPr lang="x-none" sz="1800" smtClean="0"/>
          </a:p>
          <a:p>
            <a:pPr lvl="1"/>
            <a:r>
              <a:rPr lang="x-none" sz="1800" smtClean="0"/>
              <a:t>12.11.2.2.სახელმწიფო </a:t>
            </a:r>
            <a:r>
              <a:rPr lang="x-none" sz="1800"/>
              <a:t>ახალგაზრდული ბანაკების დამტკიცებულ პროგრამაში გენდერულ თანასწორობაზე და რეპროდუქციული ჯანმრთელობისა და უფლებების შესახებ ასაკის შესაბამისი სატრენინგო მოდულის მასალის გათვალისწინება</a:t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> </a:t>
            </a:r>
            <a:br>
              <a:rPr lang="x-none" sz="1800"/>
            </a:br>
            <a:endParaRPr lang="x-none" sz="1800" smtClean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7225505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2441</TotalTime>
  <Words>711</Words>
  <Application>Microsoft Office PowerPoint</Application>
  <PresentationFormat>Custom</PresentationFormat>
  <Paragraphs>103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შეზღუდული შესაძლებლობების მქონე ქალები და გენდერული თანასწორობა ჯანდაცვის სფეროში    23 აპრილი, 2019 </vt:lpstr>
      <vt:lpstr>საკვანძო საკითხები</vt:lpstr>
      <vt:lpstr>მოსახლეობის სქესობრივ-ასაკობრივი პირამიდა, 2017</vt:lpstr>
      <vt:lpstr>სიცოცხლის მოსალოდნელი ხანგრძლივობა დაბადებისას (წელი) </vt:lpstr>
      <vt:lpstr>ავადობის ტვირთი სქესისა და დაავადებების მიხედვით, 2016</vt:lpstr>
      <vt:lpstr>სოცილაური პაკეტის მიმრები შშმ პირების რაოდენობა</vt:lpstr>
      <vt:lpstr>PowerPoint Presentation</vt:lpstr>
      <vt:lpstr>საკანონმდებლო და ნორმატიული გარემო</vt:lpstr>
      <vt:lpstr>ადამიანის უფლებათა დაცვის სამთავრობო სამოქმედო გეგმა 2018-2020</vt:lpstr>
      <vt:lpstr>ხელმისაწვდომობა ჯანდაცვის სერვისებთან</vt:lpstr>
      <vt:lpstr>ინფრასტრუქტურული გარემო</vt:lpstr>
      <vt:lpstr>არქიტექტურულ-გეგმარებითი ხასიათის მოთხოვნები</vt:lpstr>
      <vt:lpstr>კონცეპტუალური ჩარჩო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208</cp:revision>
  <dcterms:created xsi:type="dcterms:W3CDTF">2013-07-15T20:25:18Z</dcterms:created>
  <dcterms:modified xsi:type="dcterms:W3CDTF">2019-04-23T08:16:02Z</dcterms:modified>
</cp:coreProperties>
</file>