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4"/>
  </p:handoutMasterIdLst>
  <p:sldIdLst>
    <p:sldId id="256" r:id="rId2"/>
    <p:sldId id="261" r:id="rId3"/>
    <p:sldId id="260" r:id="rId4"/>
    <p:sldId id="259" r:id="rId5"/>
    <p:sldId id="263" r:id="rId6"/>
    <p:sldId id="264" r:id="rId7"/>
    <p:sldId id="265" r:id="rId8"/>
    <p:sldId id="266" r:id="rId9"/>
    <p:sldId id="267" r:id="rId10"/>
    <p:sldId id="269" r:id="rId11"/>
    <p:sldId id="270" r:id="rId12"/>
    <p:sldId id="268" r:id="rId13"/>
    <p:sldId id="271" r:id="rId14"/>
    <p:sldId id="272" r:id="rId15"/>
    <p:sldId id="274" r:id="rId16"/>
    <p:sldId id="273" r:id="rId17"/>
    <p:sldId id="275" r:id="rId18"/>
    <p:sldId id="276" r:id="rId19"/>
    <p:sldId id="277" r:id="rId20"/>
    <p:sldId id="278" r:id="rId21"/>
    <p:sldId id="280" r:id="rId22"/>
    <p:sldId id="279"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850" autoAdjust="0"/>
    <p:restoredTop sz="94660"/>
  </p:normalViewPr>
  <p:slideViewPr>
    <p:cSldViewPr snapToGrid="0">
      <p:cViewPr>
        <p:scale>
          <a:sx n="90" d="100"/>
          <a:sy n="90" d="100"/>
        </p:scale>
        <p:origin x="232" y="752"/>
      </p:cViewPr>
      <p:guideLst/>
    </p:cSldViewPr>
  </p:slideViewPr>
  <p:notesTextViewPr>
    <p:cViewPr>
      <p:scale>
        <a:sx n="3" d="2"/>
        <a:sy n="3" d="2"/>
      </p:scale>
      <p:origin x="0" y="0"/>
    </p:cViewPr>
  </p:notesTextViewPr>
  <p:notesViewPr>
    <p:cSldViewPr snapToGrid="0">
      <p:cViewPr varScale="1">
        <p:scale>
          <a:sx n="101" d="100"/>
          <a:sy n="101" d="100"/>
        </p:scale>
        <p:origin x="3917" y="6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255D271-2C00-44F7-9A40-370466D7E0B5}" type="doc">
      <dgm:prSet loTypeId="urn:microsoft.com/office/officeart/2011/layout/HexagonRadial" loCatId="officeonline" qsTypeId="urn:microsoft.com/office/officeart/2005/8/quickstyle/simple1" qsCatId="simple" csTypeId="urn:microsoft.com/office/officeart/2005/8/colors/accent1_2" csCatId="accent1" phldr="1"/>
      <dgm:spPr/>
      <dgm:t>
        <a:bodyPr/>
        <a:lstStyle/>
        <a:p>
          <a:endParaRPr lang="mk-MK"/>
        </a:p>
      </dgm:t>
    </dgm:pt>
    <dgm:pt modelId="{901E65CB-D7CF-49F1-BB3B-436AC45B0CDA}">
      <dgm:prSet phldrT="[Text]" custT="1"/>
      <dgm:spPr/>
      <dgm:t>
        <a:bodyPr/>
        <a:lstStyle/>
        <a:p>
          <a:r>
            <a:rPr lang="en-US" sz="6000">
              <a:latin typeface="+mn-lt"/>
            </a:rPr>
            <a:t>HA</a:t>
          </a:r>
          <a:endParaRPr lang="mk-MK" sz="6000">
            <a:latin typeface="+mn-lt"/>
          </a:endParaRPr>
        </a:p>
      </dgm:t>
    </dgm:pt>
    <dgm:pt modelId="{026869C1-0146-4114-9D75-07482E8A027E}" type="parTrans" cxnId="{225AB088-BD17-4E07-8E80-FBBDF67D14B9}">
      <dgm:prSet/>
      <dgm:spPr/>
      <dgm:t>
        <a:bodyPr/>
        <a:lstStyle/>
        <a:p>
          <a:endParaRPr lang="mk-MK" sz="2000">
            <a:latin typeface="+mn-lt"/>
          </a:endParaRPr>
        </a:p>
      </dgm:t>
    </dgm:pt>
    <dgm:pt modelId="{833B4F84-B8F2-4448-BA02-C6F7A7D8AA8B}" type="sibTrans" cxnId="{225AB088-BD17-4E07-8E80-FBBDF67D14B9}">
      <dgm:prSet/>
      <dgm:spPr/>
      <dgm:t>
        <a:bodyPr/>
        <a:lstStyle/>
        <a:p>
          <a:endParaRPr lang="mk-MK" sz="2000">
            <a:latin typeface="+mn-lt"/>
          </a:endParaRPr>
        </a:p>
      </dgm:t>
    </dgm:pt>
    <dgm:pt modelId="{89FE39DD-9CEC-4464-AC0B-CA8E7E972EEC}">
      <dgm:prSet phldrT="[Text]" custT="1"/>
      <dgm:spPr/>
      <dgm:t>
        <a:bodyPr/>
        <a:lstStyle/>
        <a:p>
          <a:r>
            <a:rPr lang="ka-GE" sz="2000" dirty="0">
              <a:latin typeface="+mn-lt"/>
            </a:rPr>
            <a:t>ვინ აწვდის</a:t>
          </a:r>
          <a:r>
            <a:rPr lang="en-US" sz="2000" dirty="0">
              <a:latin typeface="+mn-lt"/>
            </a:rPr>
            <a:t>?</a:t>
          </a:r>
          <a:endParaRPr lang="mk-MK" sz="2000" dirty="0">
            <a:latin typeface="+mn-lt"/>
          </a:endParaRPr>
        </a:p>
      </dgm:t>
    </dgm:pt>
    <dgm:pt modelId="{01E4F7FB-E825-44C6-9665-D15A42B6DDFB}" type="parTrans" cxnId="{568CF255-865A-415B-B76D-CF82B7801280}">
      <dgm:prSet/>
      <dgm:spPr/>
      <dgm:t>
        <a:bodyPr/>
        <a:lstStyle/>
        <a:p>
          <a:endParaRPr lang="mk-MK" sz="2000">
            <a:latin typeface="+mn-lt"/>
          </a:endParaRPr>
        </a:p>
      </dgm:t>
    </dgm:pt>
    <dgm:pt modelId="{AE9381DA-A8FF-4131-A26C-9257AD79592E}" type="sibTrans" cxnId="{568CF255-865A-415B-B76D-CF82B7801280}">
      <dgm:prSet/>
      <dgm:spPr/>
      <dgm:t>
        <a:bodyPr/>
        <a:lstStyle/>
        <a:p>
          <a:endParaRPr lang="mk-MK" sz="2000">
            <a:latin typeface="+mn-lt"/>
          </a:endParaRPr>
        </a:p>
      </dgm:t>
    </dgm:pt>
    <dgm:pt modelId="{CFC2D059-5DA1-4CF3-BB13-ABB7D3972AAF}">
      <dgm:prSet phldrT="[Text]" custT="1"/>
      <dgm:spPr/>
      <dgm:t>
        <a:bodyPr/>
        <a:lstStyle/>
        <a:p>
          <a:r>
            <a:rPr lang="ka-GE" sz="2000" dirty="0">
              <a:latin typeface="+mn-lt"/>
            </a:rPr>
            <a:t>რა მომსახურება</a:t>
          </a:r>
          <a:r>
            <a:rPr lang="en-US" sz="2000" dirty="0">
              <a:latin typeface="+mn-lt"/>
            </a:rPr>
            <a:t>?</a:t>
          </a:r>
        </a:p>
      </dgm:t>
    </dgm:pt>
    <dgm:pt modelId="{866009F5-BF12-4234-B974-5F4B98AEC180}" type="parTrans" cxnId="{78D18BBC-E1A2-4A2E-B6AD-746447B5E7A6}">
      <dgm:prSet/>
      <dgm:spPr/>
      <dgm:t>
        <a:bodyPr/>
        <a:lstStyle/>
        <a:p>
          <a:endParaRPr lang="mk-MK" sz="2000">
            <a:latin typeface="+mn-lt"/>
          </a:endParaRPr>
        </a:p>
      </dgm:t>
    </dgm:pt>
    <dgm:pt modelId="{1BAAEFB2-3021-4161-BC01-06416FA61EA4}" type="sibTrans" cxnId="{78D18BBC-E1A2-4A2E-B6AD-746447B5E7A6}">
      <dgm:prSet/>
      <dgm:spPr/>
      <dgm:t>
        <a:bodyPr/>
        <a:lstStyle/>
        <a:p>
          <a:endParaRPr lang="mk-MK" sz="2000">
            <a:latin typeface="+mn-lt"/>
          </a:endParaRPr>
        </a:p>
      </dgm:t>
    </dgm:pt>
    <dgm:pt modelId="{23536D11-2D0D-4CB9-BF26-AA2E4F2AF05D}">
      <dgm:prSet phldrT="[Text]" custT="1"/>
      <dgm:spPr/>
      <dgm:t>
        <a:bodyPr/>
        <a:lstStyle/>
        <a:p>
          <a:r>
            <a:rPr lang="ka-GE" sz="2000" dirty="0">
              <a:latin typeface="+mn-lt"/>
            </a:rPr>
            <a:t>ვის</a:t>
          </a:r>
          <a:r>
            <a:rPr lang="en-US" sz="2000" dirty="0">
              <a:latin typeface="+mn-lt"/>
            </a:rPr>
            <a:t>?</a:t>
          </a:r>
        </a:p>
      </dgm:t>
    </dgm:pt>
    <dgm:pt modelId="{80DCFFE9-8E49-4D84-8624-272470CC48C2}" type="parTrans" cxnId="{68B0033E-8FA5-474C-A5E5-39FB84443E70}">
      <dgm:prSet/>
      <dgm:spPr/>
      <dgm:t>
        <a:bodyPr/>
        <a:lstStyle/>
        <a:p>
          <a:endParaRPr lang="mk-MK" sz="2000">
            <a:latin typeface="+mn-lt"/>
          </a:endParaRPr>
        </a:p>
      </dgm:t>
    </dgm:pt>
    <dgm:pt modelId="{B535C131-541D-4E2A-86A2-C0EBA75B05FA}" type="sibTrans" cxnId="{68B0033E-8FA5-474C-A5E5-39FB84443E70}">
      <dgm:prSet/>
      <dgm:spPr/>
      <dgm:t>
        <a:bodyPr/>
        <a:lstStyle/>
        <a:p>
          <a:endParaRPr lang="mk-MK" sz="2000">
            <a:latin typeface="+mn-lt"/>
          </a:endParaRPr>
        </a:p>
      </dgm:t>
    </dgm:pt>
    <dgm:pt modelId="{C8CDE13A-F926-43B5-8E27-9154F56B115C}">
      <dgm:prSet phldrT="[Text]" custT="1"/>
      <dgm:spPr/>
      <dgm:t>
        <a:bodyPr/>
        <a:lstStyle/>
        <a:p>
          <a:r>
            <a:rPr lang="ka-GE" sz="2000" dirty="0">
              <a:latin typeface="+mn-lt"/>
            </a:rPr>
            <a:t>ვინ იხდის?</a:t>
          </a:r>
          <a:endParaRPr lang="en-US" sz="2000" dirty="0">
            <a:latin typeface="+mn-lt"/>
          </a:endParaRPr>
        </a:p>
      </dgm:t>
    </dgm:pt>
    <dgm:pt modelId="{AF472198-A089-4335-A6C4-242638305B32}" type="parTrans" cxnId="{E6BDF630-FC48-4629-9610-6A5AE16D45B8}">
      <dgm:prSet/>
      <dgm:spPr/>
      <dgm:t>
        <a:bodyPr/>
        <a:lstStyle/>
        <a:p>
          <a:endParaRPr lang="mk-MK" sz="2000">
            <a:latin typeface="+mn-lt"/>
          </a:endParaRPr>
        </a:p>
      </dgm:t>
    </dgm:pt>
    <dgm:pt modelId="{F0C51178-C110-4736-8F95-F077E458E830}" type="sibTrans" cxnId="{E6BDF630-FC48-4629-9610-6A5AE16D45B8}">
      <dgm:prSet/>
      <dgm:spPr/>
      <dgm:t>
        <a:bodyPr/>
        <a:lstStyle/>
        <a:p>
          <a:endParaRPr lang="mk-MK" sz="2000">
            <a:latin typeface="+mn-lt"/>
          </a:endParaRPr>
        </a:p>
      </dgm:t>
    </dgm:pt>
    <dgm:pt modelId="{2FC10677-7537-488D-97E1-29406F326090}">
      <dgm:prSet phldrT="[Text]" custT="1"/>
      <dgm:spPr/>
      <dgm:t>
        <a:bodyPr/>
        <a:lstStyle/>
        <a:p>
          <a:r>
            <a:rPr lang="ka-GE" sz="2000" dirty="0">
              <a:latin typeface="+mn-lt"/>
            </a:rPr>
            <a:t>სად</a:t>
          </a:r>
          <a:r>
            <a:rPr lang="en-US" sz="2000" dirty="0">
              <a:latin typeface="+mn-lt"/>
            </a:rPr>
            <a:t>?</a:t>
          </a:r>
        </a:p>
      </dgm:t>
    </dgm:pt>
    <dgm:pt modelId="{E92C0EC3-86A8-41AC-BBBB-D28414E8DBEF}" type="parTrans" cxnId="{AE2241D9-391C-4998-B948-EBC64C371AD8}">
      <dgm:prSet/>
      <dgm:spPr/>
      <dgm:t>
        <a:bodyPr/>
        <a:lstStyle/>
        <a:p>
          <a:endParaRPr lang="mk-MK" sz="2000">
            <a:latin typeface="+mn-lt"/>
          </a:endParaRPr>
        </a:p>
      </dgm:t>
    </dgm:pt>
    <dgm:pt modelId="{AE295AF3-C4D7-45E7-87B3-B447C63735E3}" type="sibTrans" cxnId="{AE2241D9-391C-4998-B948-EBC64C371AD8}">
      <dgm:prSet/>
      <dgm:spPr/>
      <dgm:t>
        <a:bodyPr/>
        <a:lstStyle/>
        <a:p>
          <a:endParaRPr lang="mk-MK" sz="2000">
            <a:latin typeface="+mn-lt"/>
          </a:endParaRPr>
        </a:p>
      </dgm:t>
    </dgm:pt>
    <dgm:pt modelId="{69345932-2627-49D8-80C3-D36E7A664CED}" type="pres">
      <dgm:prSet presAssocID="{5255D271-2C00-44F7-9A40-370466D7E0B5}" presName="Name0" presStyleCnt="0">
        <dgm:presLayoutVars>
          <dgm:chMax val="1"/>
          <dgm:chPref val="1"/>
          <dgm:dir/>
          <dgm:animOne val="branch"/>
          <dgm:animLvl val="lvl"/>
        </dgm:presLayoutVars>
      </dgm:prSet>
      <dgm:spPr/>
    </dgm:pt>
    <dgm:pt modelId="{986A17F3-4FC2-4913-A2EC-75D0E0E9DD20}" type="pres">
      <dgm:prSet presAssocID="{901E65CB-D7CF-49F1-BB3B-436AC45B0CDA}" presName="Parent" presStyleLbl="node0" presStyleIdx="0" presStyleCnt="1" custScaleX="108326">
        <dgm:presLayoutVars>
          <dgm:chMax val="6"/>
          <dgm:chPref val="6"/>
        </dgm:presLayoutVars>
      </dgm:prSet>
      <dgm:spPr/>
    </dgm:pt>
    <dgm:pt modelId="{85900015-856D-4BDE-9E1A-553ABDA1F465}" type="pres">
      <dgm:prSet presAssocID="{89FE39DD-9CEC-4464-AC0B-CA8E7E972EEC}" presName="Accent1" presStyleCnt="0"/>
      <dgm:spPr/>
    </dgm:pt>
    <dgm:pt modelId="{DC97CB9B-5233-4AAA-88A2-BC3F39A698AB}" type="pres">
      <dgm:prSet presAssocID="{89FE39DD-9CEC-4464-AC0B-CA8E7E972EEC}" presName="Accent" presStyleLbl="bgShp" presStyleIdx="0" presStyleCnt="5"/>
      <dgm:spPr/>
    </dgm:pt>
    <dgm:pt modelId="{63FB0F62-A1F3-4692-81FF-58241A025663}" type="pres">
      <dgm:prSet presAssocID="{89FE39DD-9CEC-4464-AC0B-CA8E7E972EEC}" presName="Child1" presStyleLbl="node1" presStyleIdx="0" presStyleCnt="5" custScaleX="97449" custScaleY="85937">
        <dgm:presLayoutVars>
          <dgm:chMax val="0"/>
          <dgm:chPref val="0"/>
          <dgm:bulletEnabled val="1"/>
        </dgm:presLayoutVars>
      </dgm:prSet>
      <dgm:spPr/>
    </dgm:pt>
    <dgm:pt modelId="{A174A8CD-8412-4FED-A14E-2B31EEAEB81D}" type="pres">
      <dgm:prSet presAssocID="{CFC2D059-5DA1-4CF3-BB13-ABB7D3972AAF}" presName="Accent2" presStyleCnt="0"/>
      <dgm:spPr/>
    </dgm:pt>
    <dgm:pt modelId="{477AE5AF-B914-4A9E-95AF-58C06FFF93CD}" type="pres">
      <dgm:prSet presAssocID="{CFC2D059-5DA1-4CF3-BB13-ABB7D3972AAF}" presName="Accent" presStyleLbl="bgShp" presStyleIdx="1" presStyleCnt="5"/>
      <dgm:spPr/>
    </dgm:pt>
    <dgm:pt modelId="{D327731A-7104-4B82-A438-E4F63B3AE50C}" type="pres">
      <dgm:prSet presAssocID="{CFC2D059-5DA1-4CF3-BB13-ABB7D3972AAF}" presName="Child2" presStyleLbl="node1" presStyleIdx="1" presStyleCnt="5">
        <dgm:presLayoutVars>
          <dgm:chMax val="0"/>
          <dgm:chPref val="0"/>
          <dgm:bulletEnabled val="1"/>
        </dgm:presLayoutVars>
      </dgm:prSet>
      <dgm:spPr/>
    </dgm:pt>
    <dgm:pt modelId="{34DC0C18-8215-4B2E-80DE-D8BD0FE3551F}" type="pres">
      <dgm:prSet presAssocID="{23536D11-2D0D-4CB9-BF26-AA2E4F2AF05D}" presName="Accent3" presStyleCnt="0"/>
      <dgm:spPr/>
    </dgm:pt>
    <dgm:pt modelId="{09D3737C-68CB-4418-B0D4-04A759B07961}" type="pres">
      <dgm:prSet presAssocID="{23536D11-2D0D-4CB9-BF26-AA2E4F2AF05D}" presName="Accent" presStyleLbl="bgShp" presStyleIdx="2" presStyleCnt="5"/>
      <dgm:spPr/>
    </dgm:pt>
    <dgm:pt modelId="{42285049-6B07-41DC-927B-6803DD3DD6C0}" type="pres">
      <dgm:prSet presAssocID="{23536D11-2D0D-4CB9-BF26-AA2E4F2AF05D}" presName="Child3" presStyleLbl="node1" presStyleIdx="2" presStyleCnt="5">
        <dgm:presLayoutVars>
          <dgm:chMax val="0"/>
          <dgm:chPref val="0"/>
          <dgm:bulletEnabled val="1"/>
        </dgm:presLayoutVars>
      </dgm:prSet>
      <dgm:spPr/>
    </dgm:pt>
    <dgm:pt modelId="{0501E3AF-C1E1-441F-9C68-BD09DA707CC8}" type="pres">
      <dgm:prSet presAssocID="{2FC10677-7537-488D-97E1-29406F326090}" presName="Accent4" presStyleCnt="0"/>
      <dgm:spPr/>
    </dgm:pt>
    <dgm:pt modelId="{7AD81688-87FB-4B87-A060-F8FAB1DD0591}" type="pres">
      <dgm:prSet presAssocID="{2FC10677-7537-488D-97E1-29406F326090}" presName="Accent" presStyleLbl="bgShp" presStyleIdx="3" presStyleCnt="5"/>
      <dgm:spPr/>
    </dgm:pt>
    <dgm:pt modelId="{1A3F4825-84B9-4C9C-9D4B-96009CE07DA2}" type="pres">
      <dgm:prSet presAssocID="{2FC10677-7537-488D-97E1-29406F326090}" presName="Child4" presStyleLbl="node1" presStyleIdx="3" presStyleCnt="5">
        <dgm:presLayoutVars>
          <dgm:chMax val="0"/>
          <dgm:chPref val="0"/>
          <dgm:bulletEnabled val="1"/>
        </dgm:presLayoutVars>
      </dgm:prSet>
      <dgm:spPr/>
    </dgm:pt>
    <dgm:pt modelId="{C489CB53-7D0B-4DE2-B671-B81A3DB3AEBC}" type="pres">
      <dgm:prSet presAssocID="{C8CDE13A-F926-43B5-8E27-9154F56B115C}" presName="Accent5" presStyleCnt="0"/>
      <dgm:spPr/>
    </dgm:pt>
    <dgm:pt modelId="{0EB6B33C-AC05-4D57-954D-3B102E8F54A1}" type="pres">
      <dgm:prSet presAssocID="{C8CDE13A-F926-43B5-8E27-9154F56B115C}" presName="Accent" presStyleLbl="bgShp" presStyleIdx="4" presStyleCnt="5"/>
      <dgm:spPr/>
    </dgm:pt>
    <dgm:pt modelId="{B21FDF5D-642F-437B-AA7A-418097B4F6F7}" type="pres">
      <dgm:prSet presAssocID="{C8CDE13A-F926-43B5-8E27-9154F56B115C}" presName="Child5" presStyleLbl="node1" presStyleIdx="4" presStyleCnt="5">
        <dgm:presLayoutVars>
          <dgm:chMax val="0"/>
          <dgm:chPref val="0"/>
          <dgm:bulletEnabled val="1"/>
        </dgm:presLayoutVars>
      </dgm:prSet>
      <dgm:spPr/>
    </dgm:pt>
  </dgm:ptLst>
  <dgm:cxnLst>
    <dgm:cxn modelId="{E6BDF630-FC48-4629-9610-6A5AE16D45B8}" srcId="{901E65CB-D7CF-49F1-BB3B-436AC45B0CDA}" destId="{C8CDE13A-F926-43B5-8E27-9154F56B115C}" srcOrd="4" destOrd="0" parTransId="{AF472198-A089-4335-A6C4-242638305B32}" sibTransId="{F0C51178-C110-4736-8F95-F077E458E830}"/>
    <dgm:cxn modelId="{68B0033E-8FA5-474C-A5E5-39FB84443E70}" srcId="{901E65CB-D7CF-49F1-BB3B-436AC45B0CDA}" destId="{23536D11-2D0D-4CB9-BF26-AA2E4F2AF05D}" srcOrd="2" destOrd="0" parTransId="{80DCFFE9-8E49-4D84-8624-272470CC48C2}" sibTransId="{B535C131-541D-4E2A-86A2-C0EBA75B05FA}"/>
    <dgm:cxn modelId="{568CF255-865A-415B-B76D-CF82B7801280}" srcId="{901E65CB-D7CF-49F1-BB3B-436AC45B0CDA}" destId="{89FE39DD-9CEC-4464-AC0B-CA8E7E972EEC}" srcOrd="0" destOrd="0" parTransId="{01E4F7FB-E825-44C6-9665-D15A42B6DDFB}" sibTransId="{AE9381DA-A8FF-4131-A26C-9257AD79592E}"/>
    <dgm:cxn modelId="{A1B3D77D-C667-4536-A906-F772EC67A9AA}" type="presOf" srcId="{5255D271-2C00-44F7-9A40-370466D7E0B5}" destId="{69345932-2627-49D8-80C3-D36E7A664CED}" srcOrd="0" destOrd="0" presId="urn:microsoft.com/office/officeart/2011/layout/HexagonRadial"/>
    <dgm:cxn modelId="{225AB088-BD17-4E07-8E80-FBBDF67D14B9}" srcId="{5255D271-2C00-44F7-9A40-370466D7E0B5}" destId="{901E65CB-D7CF-49F1-BB3B-436AC45B0CDA}" srcOrd="0" destOrd="0" parTransId="{026869C1-0146-4114-9D75-07482E8A027E}" sibTransId="{833B4F84-B8F2-4448-BA02-C6F7A7D8AA8B}"/>
    <dgm:cxn modelId="{78D18BBC-E1A2-4A2E-B6AD-746447B5E7A6}" srcId="{901E65CB-D7CF-49F1-BB3B-436AC45B0CDA}" destId="{CFC2D059-5DA1-4CF3-BB13-ABB7D3972AAF}" srcOrd="1" destOrd="0" parTransId="{866009F5-BF12-4234-B974-5F4B98AEC180}" sibTransId="{1BAAEFB2-3021-4161-BC01-06416FA61EA4}"/>
    <dgm:cxn modelId="{1C7681C7-6D08-4409-B25B-C20870EE0266}" type="presOf" srcId="{23536D11-2D0D-4CB9-BF26-AA2E4F2AF05D}" destId="{42285049-6B07-41DC-927B-6803DD3DD6C0}" srcOrd="0" destOrd="0" presId="urn:microsoft.com/office/officeart/2011/layout/HexagonRadial"/>
    <dgm:cxn modelId="{78A00ED1-656B-49E2-8D6D-D64E53ABF0B1}" type="presOf" srcId="{901E65CB-D7CF-49F1-BB3B-436AC45B0CDA}" destId="{986A17F3-4FC2-4913-A2EC-75D0E0E9DD20}" srcOrd="0" destOrd="0" presId="urn:microsoft.com/office/officeart/2011/layout/HexagonRadial"/>
    <dgm:cxn modelId="{AE2241D9-391C-4998-B948-EBC64C371AD8}" srcId="{901E65CB-D7CF-49F1-BB3B-436AC45B0CDA}" destId="{2FC10677-7537-488D-97E1-29406F326090}" srcOrd="3" destOrd="0" parTransId="{E92C0EC3-86A8-41AC-BBBB-D28414E8DBEF}" sibTransId="{AE295AF3-C4D7-45E7-87B3-B447C63735E3}"/>
    <dgm:cxn modelId="{9A739ED9-8927-4234-AF48-B6428AD1D619}" type="presOf" srcId="{2FC10677-7537-488D-97E1-29406F326090}" destId="{1A3F4825-84B9-4C9C-9D4B-96009CE07DA2}" srcOrd="0" destOrd="0" presId="urn:microsoft.com/office/officeart/2011/layout/HexagonRadial"/>
    <dgm:cxn modelId="{6DF098E5-0A6D-4BFD-AF80-441512C9C33F}" type="presOf" srcId="{CFC2D059-5DA1-4CF3-BB13-ABB7D3972AAF}" destId="{D327731A-7104-4B82-A438-E4F63B3AE50C}" srcOrd="0" destOrd="0" presId="urn:microsoft.com/office/officeart/2011/layout/HexagonRadial"/>
    <dgm:cxn modelId="{8223FAF0-AC0D-4478-91C2-18C125229461}" type="presOf" srcId="{89FE39DD-9CEC-4464-AC0B-CA8E7E972EEC}" destId="{63FB0F62-A1F3-4692-81FF-58241A025663}" srcOrd="0" destOrd="0" presId="urn:microsoft.com/office/officeart/2011/layout/HexagonRadial"/>
    <dgm:cxn modelId="{D83947FE-052F-4125-90B2-D43659DD13B3}" type="presOf" srcId="{C8CDE13A-F926-43B5-8E27-9154F56B115C}" destId="{B21FDF5D-642F-437B-AA7A-418097B4F6F7}" srcOrd="0" destOrd="0" presId="urn:microsoft.com/office/officeart/2011/layout/HexagonRadial"/>
    <dgm:cxn modelId="{0FD77EE1-8D4A-49CB-9516-96FC326791B9}" type="presParOf" srcId="{69345932-2627-49D8-80C3-D36E7A664CED}" destId="{986A17F3-4FC2-4913-A2EC-75D0E0E9DD20}" srcOrd="0" destOrd="0" presId="urn:microsoft.com/office/officeart/2011/layout/HexagonRadial"/>
    <dgm:cxn modelId="{592C1CC6-14A8-4A58-80DC-B858261AC8A2}" type="presParOf" srcId="{69345932-2627-49D8-80C3-D36E7A664CED}" destId="{85900015-856D-4BDE-9E1A-553ABDA1F465}" srcOrd="1" destOrd="0" presId="urn:microsoft.com/office/officeart/2011/layout/HexagonRadial"/>
    <dgm:cxn modelId="{969AA046-6F1D-4A09-916E-DB0E8FA33167}" type="presParOf" srcId="{85900015-856D-4BDE-9E1A-553ABDA1F465}" destId="{DC97CB9B-5233-4AAA-88A2-BC3F39A698AB}" srcOrd="0" destOrd="0" presId="urn:microsoft.com/office/officeart/2011/layout/HexagonRadial"/>
    <dgm:cxn modelId="{94F53F1A-8760-4C8E-A3AC-035955866EF0}" type="presParOf" srcId="{69345932-2627-49D8-80C3-D36E7A664CED}" destId="{63FB0F62-A1F3-4692-81FF-58241A025663}" srcOrd="2" destOrd="0" presId="urn:microsoft.com/office/officeart/2011/layout/HexagonRadial"/>
    <dgm:cxn modelId="{730A6104-9374-4C0E-A6A0-7A50774CACA8}" type="presParOf" srcId="{69345932-2627-49D8-80C3-D36E7A664CED}" destId="{A174A8CD-8412-4FED-A14E-2B31EEAEB81D}" srcOrd="3" destOrd="0" presId="urn:microsoft.com/office/officeart/2011/layout/HexagonRadial"/>
    <dgm:cxn modelId="{6EEBFC64-F0B0-4FFB-8C45-290071812E82}" type="presParOf" srcId="{A174A8CD-8412-4FED-A14E-2B31EEAEB81D}" destId="{477AE5AF-B914-4A9E-95AF-58C06FFF93CD}" srcOrd="0" destOrd="0" presId="urn:microsoft.com/office/officeart/2011/layout/HexagonRadial"/>
    <dgm:cxn modelId="{4F7E6AAA-ED3F-49B9-9E1D-4816F4BBFA49}" type="presParOf" srcId="{69345932-2627-49D8-80C3-D36E7A664CED}" destId="{D327731A-7104-4B82-A438-E4F63B3AE50C}" srcOrd="4" destOrd="0" presId="urn:microsoft.com/office/officeart/2011/layout/HexagonRadial"/>
    <dgm:cxn modelId="{C6D7FC58-4AE7-47BC-B7CE-344D59D80AF4}" type="presParOf" srcId="{69345932-2627-49D8-80C3-D36E7A664CED}" destId="{34DC0C18-8215-4B2E-80DE-D8BD0FE3551F}" srcOrd="5" destOrd="0" presId="urn:microsoft.com/office/officeart/2011/layout/HexagonRadial"/>
    <dgm:cxn modelId="{13B28256-55DB-4827-9AC2-DFDEC13C3B80}" type="presParOf" srcId="{34DC0C18-8215-4B2E-80DE-D8BD0FE3551F}" destId="{09D3737C-68CB-4418-B0D4-04A759B07961}" srcOrd="0" destOrd="0" presId="urn:microsoft.com/office/officeart/2011/layout/HexagonRadial"/>
    <dgm:cxn modelId="{7765CC86-2EDD-40C3-B079-E2154F9937DF}" type="presParOf" srcId="{69345932-2627-49D8-80C3-D36E7A664CED}" destId="{42285049-6B07-41DC-927B-6803DD3DD6C0}" srcOrd="6" destOrd="0" presId="urn:microsoft.com/office/officeart/2011/layout/HexagonRadial"/>
    <dgm:cxn modelId="{960CDA89-32AE-4BDE-9E21-FF8E9C582390}" type="presParOf" srcId="{69345932-2627-49D8-80C3-D36E7A664CED}" destId="{0501E3AF-C1E1-441F-9C68-BD09DA707CC8}" srcOrd="7" destOrd="0" presId="urn:microsoft.com/office/officeart/2011/layout/HexagonRadial"/>
    <dgm:cxn modelId="{52143B7A-6506-431F-B16F-D6298D282380}" type="presParOf" srcId="{0501E3AF-C1E1-441F-9C68-BD09DA707CC8}" destId="{7AD81688-87FB-4B87-A060-F8FAB1DD0591}" srcOrd="0" destOrd="0" presId="urn:microsoft.com/office/officeart/2011/layout/HexagonRadial"/>
    <dgm:cxn modelId="{275655CB-1DFA-4ACD-99CE-308DF7F4DC0D}" type="presParOf" srcId="{69345932-2627-49D8-80C3-D36E7A664CED}" destId="{1A3F4825-84B9-4C9C-9D4B-96009CE07DA2}" srcOrd="8" destOrd="0" presId="urn:microsoft.com/office/officeart/2011/layout/HexagonRadial"/>
    <dgm:cxn modelId="{8979705D-923B-4325-829D-4ABACC3645DE}" type="presParOf" srcId="{69345932-2627-49D8-80C3-D36E7A664CED}" destId="{C489CB53-7D0B-4DE2-B671-B81A3DB3AEBC}" srcOrd="9" destOrd="0" presId="urn:microsoft.com/office/officeart/2011/layout/HexagonRadial"/>
    <dgm:cxn modelId="{0A96A072-92DB-4BFD-B5E2-6A80997D1758}" type="presParOf" srcId="{C489CB53-7D0B-4DE2-B671-B81A3DB3AEBC}" destId="{0EB6B33C-AC05-4D57-954D-3B102E8F54A1}" srcOrd="0" destOrd="0" presId="urn:microsoft.com/office/officeart/2011/layout/HexagonRadial"/>
    <dgm:cxn modelId="{DE58AB5F-15ED-4719-946D-8B56B4FF45ED}" type="presParOf" srcId="{69345932-2627-49D8-80C3-D36E7A664CED}" destId="{B21FDF5D-642F-437B-AA7A-418097B4F6F7}" srcOrd="10"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6A17F3-4FC2-4913-A2EC-75D0E0E9DD20}">
      <dsp:nvSpPr>
        <dsp:cNvPr id="0" name=""/>
        <dsp:cNvSpPr/>
      </dsp:nvSpPr>
      <dsp:spPr>
        <a:xfrm>
          <a:off x="1919114" y="1610314"/>
          <a:ext cx="2289735" cy="1828474"/>
        </a:xfrm>
        <a:prstGeom prst="hexagon">
          <a:avLst>
            <a:gd name="adj" fmla="val 28570"/>
            <a:gd name="vf" fmla="val 11547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2667000">
            <a:lnSpc>
              <a:spcPct val="90000"/>
            </a:lnSpc>
            <a:spcBef>
              <a:spcPct val="0"/>
            </a:spcBef>
            <a:spcAft>
              <a:spcPct val="35000"/>
            </a:spcAft>
            <a:buNone/>
          </a:pPr>
          <a:r>
            <a:rPr lang="en-US" sz="6000" kern="1200">
              <a:latin typeface="+mn-lt"/>
            </a:rPr>
            <a:t>HA</a:t>
          </a:r>
          <a:endParaRPr lang="mk-MK" sz="6000" kern="1200">
            <a:latin typeface="+mn-lt"/>
          </a:endParaRPr>
        </a:p>
      </dsp:txBody>
      <dsp:txXfrm>
        <a:off x="2284057" y="1901740"/>
        <a:ext cx="1559849" cy="1245622"/>
      </dsp:txXfrm>
    </dsp:sp>
    <dsp:sp modelId="{477AE5AF-B914-4A9E-95AF-58C06FFF93CD}">
      <dsp:nvSpPr>
        <dsp:cNvPr id="0" name=""/>
        <dsp:cNvSpPr/>
      </dsp:nvSpPr>
      <dsp:spPr>
        <a:xfrm>
          <a:off x="3330720" y="735512"/>
          <a:ext cx="797509" cy="687160"/>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3FB0F62-A1F3-4692-81FF-58241A025663}">
      <dsp:nvSpPr>
        <dsp:cNvPr id="0" name=""/>
        <dsp:cNvSpPr/>
      </dsp:nvSpPr>
      <dsp:spPr>
        <a:xfrm>
          <a:off x="2223910" y="52685"/>
          <a:ext cx="1688010" cy="1287813"/>
        </a:xfrm>
        <a:prstGeom prst="hexagon">
          <a:avLst>
            <a:gd name="adj" fmla="val 28570"/>
            <a:gd name="vf" fmla="val 11547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ka-GE" sz="2000" kern="1200" dirty="0">
              <a:latin typeface="+mn-lt"/>
            </a:rPr>
            <a:t>ვინ აწვდის</a:t>
          </a:r>
          <a:r>
            <a:rPr lang="en-US" sz="2000" kern="1200" dirty="0">
              <a:latin typeface="+mn-lt"/>
            </a:rPr>
            <a:t>?</a:t>
          </a:r>
          <a:endParaRPr lang="mk-MK" sz="2000" kern="1200" dirty="0">
            <a:latin typeface="+mn-lt"/>
          </a:endParaRPr>
        </a:p>
      </dsp:txBody>
      <dsp:txXfrm>
        <a:off x="2487220" y="253569"/>
        <a:ext cx="1161390" cy="886045"/>
      </dsp:txXfrm>
    </dsp:sp>
    <dsp:sp modelId="{09D3737C-68CB-4418-B0D4-04A759B07961}">
      <dsp:nvSpPr>
        <dsp:cNvPr id="0" name=""/>
        <dsp:cNvSpPr/>
      </dsp:nvSpPr>
      <dsp:spPr>
        <a:xfrm>
          <a:off x="4261475" y="2020136"/>
          <a:ext cx="797509" cy="687160"/>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27731A-7104-4B82-A438-E4F63B3AE50C}">
      <dsp:nvSpPr>
        <dsp:cNvPr id="0" name=""/>
        <dsp:cNvSpPr/>
      </dsp:nvSpPr>
      <dsp:spPr>
        <a:xfrm>
          <a:off x="3790443" y="869026"/>
          <a:ext cx="1732199" cy="1498555"/>
        </a:xfrm>
        <a:prstGeom prst="hexagon">
          <a:avLst>
            <a:gd name="adj" fmla="val 28570"/>
            <a:gd name="vf" fmla="val 11547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ka-GE" sz="2000" kern="1200" dirty="0">
              <a:latin typeface="+mn-lt"/>
            </a:rPr>
            <a:t>რა მომსახურება</a:t>
          </a:r>
          <a:r>
            <a:rPr lang="en-US" sz="2000" kern="1200" dirty="0">
              <a:latin typeface="+mn-lt"/>
            </a:rPr>
            <a:t>?</a:t>
          </a:r>
        </a:p>
      </dsp:txBody>
      <dsp:txXfrm>
        <a:off x="4077505" y="1117369"/>
        <a:ext cx="1158075" cy="1001869"/>
      </dsp:txXfrm>
    </dsp:sp>
    <dsp:sp modelId="{7AD81688-87FB-4B87-A060-F8FAB1DD0591}">
      <dsp:nvSpPr>
        <dsp:cNvPr id="0" name=""/>
        <dsp:cNvSpPr/>
      </dsp:nvSpPr>
      <dsp:spPr>
        <a:xfrm>
          <a:off x="3614912" y="3470234"/>
          <a:ext cx="797509" cy="687160"/>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2285049-6B07-41DC-927B-6803DD3DD6C0}">
      <dsp:nvSpPr>
        <dsp:cNvPr id="0" name=""/>
        <dsp:cNvSpPr/>
      </dsp:nvSpPr>
      <dsp:spPr>
        <a:xfrm>
          <a:off x="3790443" y="2681005"/>
          <a:ext cx="1732199" cy="1498555"/>
        </a:xfrm>
        <a:prstGeom prst="hexagon">
          <a:avLst>
            <a:gd name="adj" fmla="val 28570"/>
            <a:gd name="vf" fmla="val 11547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ka-GE" sz="2000" kern="1200" dirty="0">
              <a:latin typeface="+mn-lt"/>
            </a:rPr>
            <a:t>ვის</a:t>
          </a:r>
          <a:r>
            <a:rPr lang="en-US" sz="2000" kern="1200" dirty="0">
              <a:latin typeface="+mn-lt"/>
            </a:rPr>
            <a:t>?</a:t>
          </a:r>
        </a:p>
      </dsp:txBody>
      <dsp:txXfrm>
        <a:off x="4077505" y="2929348"/>
        <a:ext cx="1158075" cy="1001869"/>
      </dsp:txXfrm>
    </dsp:sp>
    <dsp:sp modelId="{0EB6B33C-AC05-4D57-954D-3B102E8F54A1}">
      <dsp:nvSpPr>
        <dsp:cNvPr id="0" name=""/>
        <dsp:cNvSpPr/>
      </dsp:nvSpPr>
      <dsp:spPr>
        <a:xfrm>
          <a:off x="2011043" y="3620760"/>
          <a:ext cx="797509" cy="687160"/>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A3F4825-84B9-4C9C-9D4B-96009CE07DA2}">
      <dsp:nvSpPr>
        <dsp:cNvPr id="0" name=""/>
        <dsp:cNvSpPr/>
      </dsp:nvSpPr>
      <dsp:spPr>
        <a:xfrm>
          <a:off x="2201816" y="3603748"/>
          <a:ext cx="1732199" cy="1498555"/>
        </a:xfrm>
        <a:prstGeom prst="hexagon">
          <a:avLst>
            <a:gd name="adj" fmla="val 28570"/>
            <a:gd name="vf" fmla="val 11547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ka-GE" sz="2000" kern="1200" dirty="0">
              <a:latin typeface="+mn-lt"/>
            </a:rPr>
            <a:t>სად</a:t>
          </a:r>
          <a:r>
            <a:rPr lang="en-US" sz="2000" kern="1200" dirty="0">
              <a:latin typeface="+mn-lt"/>
            </a:rPr>
            <a:t>?</a:t>
          </a:r>
        </a:p>
      </dsp:txBody>
      <dsp:txXfrm>
        <a:off x="2488878" y="3852091"/>
        <a:ext cx="1158075" cy="1001869"/>
      </dsp:txXfrm>
    </dsp:sp>
    <dsp:sp modelId="{B21FDF5D-642F-437B-AA7A-418097B4F6F7}">
      <dsp:nvSpPr>
        <dsp:cNvPr id="0" name=""/>
        <dsp:cNvSpPr/>
      </dsp:nvSpPr>
      <dsp:spPr>
        <a:xfrm>
          <a:off x="605813" y="2682036"/>
          <a:ext cx="1732199" cy="1498555"/>
        </a:xfrm>
        <a:prstGeom prst="hexagon">
          <a:avLst>
            <a:gd name="adj" fmla="val 28570"/>
            <a:gd name="vf" fmla="val 115470"/>
          </a:avLst>
        </a:prstGeom>
        <a:solidFill>
          <a:schemeClr val="accent1">
            <a:hueOff val="0"/>
            <a:satOff val="0"/>
            <a:lumOff val="0"/>
            <a:alphaOff val="0"/>
          </a:schemeClr>
        </a:solidFill>
        <a:ln w="1079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ka-GE" sz="2000" kern="1200" dirty="0">
              <a:latin typeface="+mn-lt"/>
            </a:rPr>
            <a:t>ვინ იხდის?</a:t>
          </a:r>
          <a:endParaRPr lang="en-US" sz="2000" kern="1200" dirty="0">
            <a:latin typeface="+mn-lt"/>
          </a:endParaRPr>
        </a:p>
      </dsp:txBody>
      <dsp:txXfrm>
        <a:off x="892875" y="2930379"/>
        <a:ext cx="1158075" cy="1001869"/>
      </dsp:txXfrm>
    </dsp:sp>
  </dsp:spTree>
</dsp:drawing>
</file>

<file path=ppt/diagrams/layout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C40F7A9-7B80-4F31-92E8-D6B4D6DBFB2F}" type="datetimeFigureOut">
              <a:rPr lang="en-US" smtClean="0"/>
              <a:t>3/2/20</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5866C19-D61F-4DBE-AA4D-3475D0F1DA59}" type="slidenum">
              <a:rPr lang="en-US" smtClean="0"/>
              <a:t>‹#›</a:t>
            </a:fld>
            <a:endParaRPr lang="en-US" dirty="0"/>
          </a:p>
        </p:txBody>
      </p:sp>
    </p:spTree>
    <p:extLst>
      <p:ext uri="{BB962C8B-B14F-4D97-AF65-F5344CB8AC3E}">
        <p14:creationId xmlns:p14="http://schemas.microsoft.com/office/powerpoint/2010/main" val="46855873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normAutofit/>
          </a:bodyPr>
          <a:lstStyle>
            <a:lvl1pPr algn="ctr">
              <a:defRPr sz="5400">
                <a:effectLst>
                  <a:outerShdw blurRad="50800" dist="50800" dir="2700000" algn="tl" rotWithShape="0">
                    <a:srgbClr val="00B0F0">
                      <a:alpha val="40000"/>
                    </a:srgbClr>
                  </a:outerShdw>
                </a:effectLst>
                <a:latin typeface="Calibri Light" panose="020F0302020204030204" pitchFamily="34" charset="0"/>
                <a:cs typeface="Calibri Light" panose="020F0302020204030204" pitchFamily="34" charset="0"/>
              </a:defRPr>
            </a:lvl1pPr>
          </a:lstStyle>
          <a:p>
            <a:r>
              <a:rPr lang="ka-GE" noProof="0"/>
              <a:t>Click to edit Master title style</a:t>
            </a:r>
          </a:p>
        </p:txBody>
      </p:sp>
      <p:sp>
        <p:nvSpPr>
          <p:cNvPr id="3" name="Subtitle 2"/>
          <p:cNvSpPr>
            <a:spLocks noGrp="1"/>
          </p:cNvSpPr>
          <p:nvPr>
            <p:ph type="subTitle" idx="1"/>
          </p:nvPr>
        </p:nvSpPr>
        <p:spPr>
          <a:xfrm>
            <a:off x="1524000" y="3602038"/>
            <a:ext cx="9144000" cy="1407284"/>
          </a:xfrm>
        </p:spPr>
        <p:txBody>
          <a:bodyPr>
            <a:normAutofit/>
          </a:bodyPr>
          <a:lstStyle>
            <a:lvl1pPr marL="0" indent="0" algn="ctr">
              <a:buNone/>
              <a:defRPr sz="2400">
                <a:effectLst>
                  <a:outerShdw blurRad="50800" dist="38100" dir="2700000" algn="tl" rotWithShape="0">
                    <a:srgbClr val="00B0F0">
                      <a:alpha val="40000"/>
                    </a:srgbClr>
                  </a:outerShdw>
                </a:effectLst>
                <a:latin typeface="BPG Mrgvlovani Caps 2010"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a-GE" noProof="0"/>
              <a:t>Click to edit Master subtitle style</a:t>
            </a:r>
          </a:p>
        </p:txBody>
      </p:sp>
      <p:sp>
        <p:nvSpPr>
          <p:cNvPr id="4" name="Date Placeholder 3"/>
          <p:cNvSpPr>
            <a:spLocks noGrp="1"/>
          </p:cNvSpPr>
          <p:nvPr>
            <p:ph type="dt" sz="half" idx="10"/>
          </p:nvPr>
        </p:nvSpPr>
        <p:spPr/>
        <p:txBody>
          <a:bodyPr/>
          <a:lstStyle/>
          <a:p>
            <a:fld id="{3C07159C-C137-4AD0-BDA9-ECC89EE41D30}" type="datetimeFigureOut">
              <a:rPr lang="en-US" smtClean="0"/>
              <a:t>3/2/20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762DE2-7268-4CF6-94C7-ACBD93D4F642}" type="slidenum">
              <a:rPr lang="en-US" smtClean="0"/>
              <a:t>‹#›</a:t>
            </a:fld>
            <a:endParaRPr lang="en-US" dirty="0"/>
          </a:p>
        </p:txBody>
      </p:sp>
      <p:pic>
        <p:nvPicPr>
          <p:cNvPr id="7" name="Picture 6">
            <a:extLst>
              <a:ext uri="{FF2B5EF4-FFF2-40B4-BE49-F238E27FC236}">
                <a16:creationId xmlns:a16="http://schemas.microsoft.com/office/drawing/2014/main" id="{0D71246F-E2BF-43D8-A2DD-CC2F2FA96C5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68117" y="6250513"/>
            <a:ext cx="3385421" cy="470962"/>
          </a:xfrm>
          <a:prstGeom prst="rect">
            <a:avLst/>
          </a:prstGeom>
        </p:spPr>
      </p:pic>
    </p:spTree>
    <p:extLst>
      <p:ext uri="{BB962C8B-B14F-4D97-AF65-F5344CB8AC3E}">
        <p14:creationId xmlns:p14="http://schemas.microsoft.com/office/powerpoint/2010/main" val="801195380"/>
      </p:ext>
    </p:extLst>
  </p:cSld>
  <p:clrMapOvr>
    <a:masterClrMapping/>
  </p:clrMapOvr>
  <p:transition spd="slow">
    <p:wip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07159C-C137-4AD0-BDA9-ECC89EE41D30}" type="datetimeFigureOut">
              <a:rPr lang="en-US" smtClean="0"/>
              <a:t>3/2/20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762DE2-7268-4CF6-94C7-ACBD93D4F642}" type="slidenum">
              <a:rPr lang="en-US" smtClean="0"/>
              <a:t>‹#›</a:t>
            </a:fld>
            <a:endParaRPr lang="en-US" dirty="0"/>
          </a:p>
        </p:txBody>
      </p:sp>
      <p:pic>
        <p:nvPicPr>
          <p:cNvPr id="7" name="Picture 6">
            <a:extLst>
              <a:ext uri="{FF2B5EF4-FFF2-40B4-BE49-F238E27FC236}">
                <a16:creationId xmlns:a16="http://schemas.microsoft.com/office/drawing/2014/main" id="{6E9EB5AD-F42A-49D8-A377-7879B64DA9A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51984" y="6421171"/>
            <a:ext cx="1691181" cy="235481"/>
          </a:xfrm>
          <a:prstGeom prst="rect">
            <a:avLst/>
          </a:prstGeom>
        </p:spPr>
      </p:pic>
    </p:spTree>
    <p:extLst>
      <p:ext uri="{BB962C8B-B14F-4D97-AF65-F5344CB8AC3E}">
        <p14:creationId xmlns:p14="http://schemas.microsoft.com/office/powerpoint/2010/main" val="2311393076"/>
      </p:ext>
    </p:extLst>
  </p:cSld>
  <p:clrMapOvr>
    <a:masterClrMapping/>
  </p:clrMapOvr>
  <p:transition spd="slow">
    <p:wip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C07159C-C137-4AD0-BDA9-ECC89EE41D30}" type="datetimeFigureOut">
              <a:rPr lang="en-US" smtClean="0"/>
              <a:t>3/2/20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762DE2-7268-4CF6-94C7-ACBD93D4F642}" type="slidenum">
              <a:rPr lang="en-US" smtClean="0"/>
              <a:t>‹#›</a:t>
            </a:fld>
            <a:endParaRPr lang="en-US" dirty="0"/>
          </a:p>
        </p:txBody>
      </p:sp>
      <p:pic>
        <p:nvPicPr>
          <p:cNvPr id="7" name="Picture 6">
            <a:extLst>
              <a:ext uri="{FF2B5EF4-FFF2-40B4-BE49-F238E27FC236}">
                <a16:creationId xmlns:a16="http://schemas.microsoft.com/office/drawing/2014/main" id="{C813798B-28F5-4313-8131-083398880A1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51984" y="6421171"/>
            <a:ext cx="1691181" cy="235481"/>
          </a:xfrm>
          <a:prstGeom prst="rect">
            <a:avLst/>
          </a:prstGeom>
        </p:spPr>
      </p:pic>
    </p:spTree>
    <p:extLst>
      <p:ext uri="{BB962C8B-B14F-4D97-AF65-F5344CB8AC3E}">
        <p14:creationId xmlns:p14="http://schemas.microsoft.com/office/powerpoint/2010/main" val="3398809105"/>
      </p:ext>
    </p:extLst>
  </p:cSld>
  <p:clrMapOvr>
    <a:masterClrMapping/>
  </p:clrMapOvr>
  <p:transition spd="slow">
    <p:wip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44278"/>
          </a:xfrm>
        </p:spPr>
        <p:txBody>
          <a:bodyPr>
            <a:normAutofit/>
          </a:bodyPr>
          <a:lstStyle>
            <a:lvl1pPr>
              <a:defRPr sz="3200">
                <a:solidFill>
                  <a:schemeClr val="accent3">
                    <a:lumMod val="75000"/>
                  </a:schemeClr>
                </a:solidFill>
                <a:effectLst>
                  <a:outerShdw blurRad="50800" dist="38100" dir="2700000" algn="tl" rotWithShape="0">
                    <a:srgbClr val="00B0F0">
                      <a:alpha val="40000"/>
                    </a:srgbClr>
                  </a:outerShdw>
                </a:effectLst>
                <a:latin typeface="Calibri Light" panose="020F0302020204030204" pitchFamily="34" charset="0"/>
                <a:cs typeface="Calibri Light" panose="020F0302020204030204" pitchFamily="34" charset="0"/>
              </a:defRPr>
            </a:lvl1pPr>
          </a:lstStyle>
          <a:p>
            <a:r>
              <a:rPr lang="ka-GE" noProof="0"/>
              <a:t>Click to edit Master title style</a:t>
            </a:r>
          </a:p>
        </p:txBody>
      </p:sp>
      <p:sp>
        <p:nvSpPr>
          <p:cNvPr id="3" name="Content Placeholder 2"/>
          <p:cNvSpPr>
            <a:spLocks noGrp="1"/>
          </p:cNvSpPr>
          <p:nvPr>
            <p:ph idx="1"/>
          </p:nvPr>
        </p:nvSpPr>
        <p:spPr>
          <a:xfrm>
            <a:off x="838200" y="1110343"/>
            <a:ext cx="10515600" cy="5066620"/>
          </a:xfrm>
        </p:spPr>
        <p:txBody>
          <a:bodyPr>
            <a:normAutofit/>
          </a:bodyPr>
          <a:lstStyle>
            <a:lvl1pPr>
              <a:spcBef>
                <a:spcPts val="1200"/>
              </a:spcBef>
              <a:spcAft>
                <a:spcPts val="100"/>
              </a:spcAft>
              <a:buClr>
                <a:srgbClr val="00B0F0"/>
              </a:buClr>
              <a:defRPr sz="2400">
                <a:solidFill>
                  <a:srgbClr val="002060"/>
                </a:solidFill>
                <a:latin typeface="Calibri" panose="020F0502020204030204" pitchFamily="34" charset="0"/>
                <a:cs typeface="Calibri" panose="020F0502020204030204" pitchFamily="34" charset="0"/>
              </a:defRPr>
            </a:lvl1pPr>
            <a:lvl2pPr marL="685800" indent="-228600">
              <a:buClr>
                <a:srgbClr val="00B050"/>
              </a:buClr>
              <a:buSzPct val="90000"/>
              <a:buFont typeface="Wingdings" panose="05000000000000000000" pitchFamily="2" charset="2"/>
              <a:buChar char="§"/>
              <a:defRPr sz="2000">
                <a:solidFill>
                  <a:srgbClr val="002060"/>
                </a:solidFill>
                <a:latin typeface="Calibri" panose="020F0502020204030204" pitchFamily="34" charset="0"/>
                <a:cs typeface="Calibri" panose="020F0502020204030204" pitchFamily="34" charset="0"/>
              </a:defRPr>
            </a:lvl2pPr>
            <a:lvl3pPr>
              <a:buClr>
                <a:srgbClr val="FF0000"/>
              </a:buClr>
              <a:defRPr sz="1800">
                <a:solidFill>
                  <a:srgbClr val="002060"/>
                </a:solidFill>
                <a:latin typeface="Calibri" panose="020F0502020204030204" pitchFamily="34" charset="0"/>
                <a:cs typeface="Calibri" panose="020F0502020204030204" pitchFamily="34" charset="0"/>
              </a:defRPr>
            </a:lvl3pPr>
            <a:lvl4pPr>
              <a:defRPr sz="1600">
                <a:solidFill>
                  <a:srgbClr val="002060"/>
                </a:solidFill>
                <a:latin typeface="Calibri" panose="020F0502020204030204" pitchFamily="34" charset="0"/>
                <a:cs typeface="Calibri" panose="020F0502020204030204" pitchFamily="34" charset="0"/>
              </a:defRPr>
            </a:lvl4pPr>
            <a:lvl5pPr>
              <a:defRPr sz="1600">
                <a:solidFill>
                  <a:srgbClr val="002060"/>
                </a:solidFill>
                <a:latin typeface="Calibri" panose="020F0502020204030204" pitchFamily="34" charset="0"/>
                <a:cs typeface="Calibri" panose="020F0502020204030204" pitchFamily="34" charset="0"/>
              </a:defRPr>
            </a:lvl5pPr>
          </a:lstStyle>
          <a:p>
            <a:pPr lvl="0"/>
            <a:r>
              <a:rPr lang="ka-GE" noProof="0"/>
              <a:t>Click to edit Master text styles</a:t>
            </a:r>
          </a:p>
          <a:p>
            <a:pPr lvl="1"/>
            <a:r>
              <a:rPr lang="ka-GE" noProof="0"/>
              <a:t>Second level</a:t>
            </a:r>
          </a:p>
          <a:p>
            <a:pPr lvl="2"/>
            <a:r>
              <a:rPr lang="ka-GE" noProof="0"/>
              <a:t>Third level</a:t>
            </a:r>
          </a:p>
          <a:p>
            <a:pPr lvl="3"/>
            <a:r>
              <a:rPr lang="ka-GE" noProof="0"/>
              <a:t>Fourth level</a:t>
            </a:r>
          </a:p>
          <a:p>
            <a:pPr lvl="4"/>
            <a:r>
              <a:rPr lang="ka-GE" noProof="0"/>
              <a:t>Fifth level</a:t>
            </a:r>
          </a:p>
        </p:txBody>
      </p:sp>
      <p:sp>
        <p:nvSpPr>
          <p:cNvPr id="4" name="Date Placeholder 3"/>
          <p:cNvSpPr>
            <a:spLocks noGrp="1"/>
          </p:cNvSpPr>
          <p:nvPr>
            <p:ph type="dt" sz="half" idx="10"/>
          </p:nvPr>
        </p:nvSpPr>
        <p:spPr/>
        <p:txBody>
          <a:bodyPr/>
          <a:lstStyle/>
          <a:p>
            <a:fld id="{3C07159C-C137-4AD0-BDA9-ECC89EE41D30}" type="datetimeFigureOut">
              <a:rPr lang="en-US" smtClean="0"/>
              <a:t>3/2/20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762DE2-7268-4CF6-94C7-ACBD93D4F642}" type="slidenum">
              <a:rPr lang="en-US" smtClean="0"/>
              <a:t>‹#›</a:t>
            </a:fld>
            <a:endParaRPr lang="en-US" dirty="0"/>
          </a:p>
        </p:txBody>
      </p:sp>
      <p:pic>
        <p:nvPicPr>
          <p:cNvPr id="7" name="Picture 6">
            <a:extLst>
              <a:ext uri="{FF2B5EF4-FFF2-40B4-BE49-F238E27FC236}">
                <a16:creationId xmlns:a16="http://schemas.microsoft.com/office/drawing/2014/main" id="{7FDA1AFF-01F2-4123-ACB3-EF8865733A30}"/>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328700" y="6427595"/>
            <a:ext cx="1691181" cy="235481"/>
          </a:xfrm>
          <a:prstGeom prst="rect">
            <a:avLst/>
          </a:prstGeom>
        </p:spPr>
      </p:pic>
    </p:spTree>
    <p:extLst>
      <p:ext uri="{BB962C8B-B14F-4D97-AF65-F5344CB8AC3E}">
        <p14:creationId xmlns:p14="http://schemas.microsoft.com/office/powerpoint/2010/main" val="3407636273"/>
      </p:ext>
    </p:extLst>
  </p:cSld>
  <p:clrMapOvr>
    <a:masterClrMapping/>
  </p:clrMapOvr>
  <p:transition spd="slow">
    <p:wip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rmAutofit/>
          </a:bodyPr>
          <a:lstStyle>
            <a:lvl1pPr>
              <a:defRPr sz="4800">
                <a:solidFill>
                  <a:schemeClr val="tx2">
                    <a:lumMod val="75000"/>
                  </a:schemeClr>
                </a:solidFill>
                <a:effectLst>
                  <a:outerShdw blurRad="50800" dist="38100" dir="2700000" algn="tl" rotWithShape="0">
                    <a:srgbClr val="00B0F0">
                      <a:alpha val="40000"/>
                    </a:srgbClr>
                  </a:outerShdw>
                </a:effectLst>
                <a:latin typeface="Calibri Light" panose="020F0302020204030204" pitchFamily="34" charset="0"/>
                <a:cs typeface="Calibri Light" panose="020F0302020204030204" pitchFamily="34" charset="0"/>
              </a:defRPr>
            </a:lvl1pPr>
          </a:lstStyle>
          <a:p>
            <a:r>
              <a:rPr lang="ka-GE" noProof="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effectLst>
                  <a:outerShdw blurRad="50800" dist="38100" dir="2700000" algn="tl" rotWithShape="0">
                    <a:srgbClr val="00B0F0">
                      <a:alpha val="40000"/>
                    </a:srgbClr>
                  </a:outerShdw>
                </a:effectLst>
                <a:latin typeface="BPG Mrgvlovani Caps 2010" panose="02000503000000020004" pitchFamily="2" charset="0"/>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C07159C-C137-4AD0-BDA9-ECC89EE41D30}" type="datetimeFigureOut">
              <a:rPr lang="en-US" smtClean="0"/>
              <a:t>3/2/20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9762DE2-7268-4CF6-94C7-ACBD93D4F642}" type="slidenum">
              <a:rPr lang="en-US" smtClean="0"/>
              <a:t>‹#›</a:t>
            </a:fld>
            <a:endParaRPr lang="en-US" dirty="0"/>
          </a:p>
        </p:txBody>
      </p:sp>
      <p:pic>
        <p:nvPicPr>
          <p:cNvPr id="7" name="Picture 6">
            <a:extLst>
              <a:ext uri="{FF2B5EF4-FFF2-40B4-BE49-F238E27FC236}">
                <a16:creationId xmlns:a16="http://schemas.microsoft.com/office/drawing/2014/main" id="{F172B410-7F69-4EFA-B104-BE423320D2B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742748" y="6345317"/>
            <a:ext cx="2706502" cy="376158"/>
          </a:xfrm>
          <a:prstGeom prst="rect">
            <a:avLst/>
          </a:prstGeom>
        </p:spPr>
      </p:pic>
    </p:spTree>
    <p:extLst>
      <p:ext uri="{BB962C8B-B14F-4D97-AF65-F5344CB8AC3E}">
        <p14:creationId xmlns:p14="http://schemas.microsoft.com/office/powerpoint/2010/main" val="43404000"/>
      </p:ext>
    </p:extLst>
  </p:cSld>
  <p:clrMapOvr>
    <a:masterClrMapping/>
  </p:clrMapOvr>
  <p:transition spd="slow">
    <p:wip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056904"/>
            <a:ext cx="5181600" cy="51200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056904"/>
            <a:ext cx="5181600" cy="51200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C07159C-C137-4AD0-BDA9-ECC89EE41D30}" type="datetimeFigureOut">
              <a:rPr lang="en-US" smtClean="0"/>
              <a:t>3/2/20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9762DE2-7268-4CF6-94C7-ACBD93D4F642}" type="slidenum">
              <a:rPr lang="en-US" smtClean="0"/>
              <a:t>‹#›</a:t>
            </a:fld>
            <a:endParaRPr lang="en-US" dirty="0"/>
          </a:p>
        </p:txBody>
      </p:sp>
    </p:spTree>
    <p:extLst>
      <p:ext uri="{BB962C8B-B14F-4D97-AF65-F5344CB8AC3E}">
        <p14:creationId xmlns:p14="http://schemas.microsoft.com/office/powerpoint/2010/main" val="2592356606"/>
      </p:ext>
    </p:extLst>
  </p:cSld>
  <p:clrMapOvr>
    <a:masterClrMapping/>
  </p:clrMapOvr>
  <p:transition spd="slow">
    <p:wip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C07159C-C137-4AD0-BDA9-ECC89EE41D30}" type="datetimeFigureOut">
              <a:rPr lang="en-US" smtClean="0"/>
              <a:t>3/2/20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9762DE2-7268-4CF6-94C7-ACBD93D4F642}" type="slidenum">
              <a:rPr lang="en-US" smtClean="0"/>
              <a:t>‹#›</a:t>
            </a:fld>
            <a:endParaRPr lang="en-US" dirty="0"/>
          </a:p>
        </p:txBody>
      </p:sp>
      <p:pic>
        <p:nvPicPr>
          <p:cNvPr id="10" name="Picture 9">
            <a:extLst>
              <a:ext uri="{FF2B5EF4-FFF2-40B4-BE49-F238E27FC236}">
                <a16:creationId xmlns:a16="http://schemas.microsoft.com/office/drawing/2014/main" id="{7A35A896-8083-4964-88DE-37FFF61D18D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51984" y="6421171"/>
            <a:ext cx="1691181" cy="235481"/>
          </a:xfrm>
          <a:prstGeom prst="rect">
            <a:avLst/>
          </a:prstGeom>
        </p:spPr>
      </p:pic>
    </p:spTree>
    <p:extLst>
      <p:ext uri="{BB962C8B-B14F-4D97-AF65-F5344CB8AC3E}">
        <p14:creationId xmlns:p14="http://schemas.microsoft.com/office/powerpoint/2010/main" val="1377702155"/>
      </p:ext>
    </p:extLst>
  </p:cSld>
  <p:clrMapOvr>
    <a:masterClrMapping/>
  </p:clrMapOvr>
  <p:transition spd="slow">
    <p:wip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489897"/>
          </a:xfrm>
        </p:spPr>
        <p:txBody>
          <a:bodyPr>
            <a:normAutofit/>
          </a:bodyPr>
          <a:lstStyle>
            <a:lvl1pPr>
              <a:defRPr sz="3200" b="0">
                <a:effectLst>
                  <a:outerShdw blurRad="50800" dist="38100" dir="2700000" algn="tl" rotWithShape="0">
                    <a:srgbClr val="00B0F0">
                      <a:alpha val="40000"/>
                    </a:srgbClr>
                  </a:outerShdw>
                </a:effectLst>
              </a:defRPr>
            </a:lvl1pPr>
          </a:lstStyle>
          <a:p>
            <a:r>
              <a:rPr lang="en-US"/>
              <a:t>Click to edit Master title style</a:t>
            </a:r>
          </a:p>
        </p:txBody>
      </p:sp>
      <p:sp>
        <p:nvSpPr>
          <p:cNvPr id="3" name="Date Placeholder 2"/>
          <p:cNvSpPr>
            <a:spLocks noGrp="1"/>
          </p:cNvSpPr>
          <p:nvPr>
            <p:ph type="dt" sz="half" idx="10"/>
          </p:nvPr>
        </p:nvSpPr>
        <p:spPr/>
        <p:txBody>
          <a:bodyPr/>
          <a:lstStyle/>
          <a:p>
            <a:fld id="{3C07159C-C137-4AD0-BDA9-ECC89EE41D30}" type="datetimeFigureOut">
              <a:rPr lang="en-US" smtClean="0"/>
              <a:t>3/2/20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9762DE2-7268-4CF6-94C7-ACBD93D4F642}" type="slidenum">
              <a:rPr lang="en-US" smtClean="0"/>
              <a:t>‹#›</a:t>
            </a:fld>
            <a:endParaRPr lang="en-US" dirty="0"/>
          </a:p>
        </p:txBody>
      </p:sp>
      <p:pic>
        <p:nvPicPr>
          <p:cNvPr id="6" name="Picture 5">
            <a:extLst>
              <a:ext uri="{FF2B5EF4-FFF2-40B4-BE49-F238E27FC236}">
                <a16:creationId xmlns:a16="http://schemas.microsoft.com/office/drawing/2014/main" id="{F4211E50-ADD5-4E07-A1F9-72A56BC2DE2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51984" y="6421171"/>
            <a:ext cx="1691181" cy="235481"/>
          </a:xfrm>
          <a:prstGeom prst="rect">
            <a:avLst/>
          </a:prstGeom>
        </p:spPr>
      </p:pic>
    </p:spTree>
    <p:extLst>
      <p:ext uri="{BB962C8B-B14F-4D97-AF65-F5344CB8AC3E}">
        <p14:creationId xmlns:p14="http://schemas.microsoft.com/office/powerpoint/2010/main" val="2861207747"/>
      </p:ext>
    </p:extLst>
  </p:cSld>
  <p:clrMapOvr>
    <a:masterClrMapping/>
  </p:clrMapOvr>
  <p:transition spd="slow">
    <p:wip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07159C-C137-4AD0-BDA9-ECC89EE41D30}" type="datetimeFigureOut">
              <a:rPr lang="en-US" smtClean="0"/>
              <a:t>3/2/20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9762DE2-7268-4CF6-94C7-ACBD93D4F642}" type="slidenum">
              <a:rPr lang="en-US" smtClean="0"/>
              <a:t>‹#›</a:t>
            </a:fld>
            <a:endParaRPr lang="en-US" dirty="0"/>
          </a:p>
        </p:txBody>
      </p:sp>
      <p:pic>
        <p:nvPicPr>
          <p:cNvPr id="5" name="Picture 4">
            <a:extLst>
              <a:ext uri="{FF2B5EF4-FFF2-40B4-BE49-F238E27FC236}">
                <a16:creationId xmlns:a16="http://schemas.microsoft.com/office/drawing/2014/main" id="{F265BF90-03C7-410D-A664-DC56353625C3}"/>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51984" y="6421171"/>
            <a:ext cx="1691181" cy="235481"/>
          </a:xfrm>
          <a:prstGeom prst="rect">
            <a:avLst/>
          </a:prstGeom>
        </p:spPr>
      </p:pic>
    </p:spTree>
    <p:extLst>
      <p:ext uri="{BB962C8B-B14F-4D97-AF65-F5344CB8AC3E}">
        <p14:creationId xmlns:p14="http://schemas.microsoft.com/office/powerpoint/2010/main" val="3498561200"/>
      </p:ext>
    </p:extLst>
  </p:cSld>
  <p:clrMapOvr>
    <a:masterClrMapping/>
  </p:clrMapOvr>
  <p:transition spd="slow">
    <p:wip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C07159C-C137-4AD0-BDA9-ECC89EE41D30}" type="datetimeFigureOut">
              <a:rPr lang="en-US" smtClean="0"/>
              <a:t>3/2/20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9762DE2-7268-4CF6-94C7-ACBD93D4F642}" type="slidenum">
              <a:rPr lang="en-US" smtClean="0"/>
              <a:t>‹#›</a:t>
            </a:fld>
            <a:endParaRPr lang="en-US" dirty="0"/>
          </a:p>
        </p:txBody>
      </p:sp>
      <p:pic>
        <p:nvPicPr>
          <p:cNvPr id="8" name="Picture 7">
            <a:extLst>
              <a:ext uri="{FF2B5EF4-FFF2-40B4-BE49-F238E27FC236}">
                <a16:creationId xmlns:a16="http://schemas.microsoft.com/office/drawing/2014/main" id="{1E9B5952-C322-47ED-B9EE-ECB9E93CAA2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51984" y="6421171"/>
            <a:ext cx="1691181" cy="235481"/>
          </a:xfrm>
          <a:prstGeom prst="rect">
            <a:avLst/>
          </a:prstGeom>
        </p:spPr>
      </p:pic>
    </p:spTree>
    <p:extLst>
      <p:ext uri="{BB962C8B-B14F-4D97-AF65-F5344CB8AC3E}">
        <p14:creationId xmlns:p14="http://schemas.microsoft.com/office/powerpoint/2010/main" val="3939999456"/>
      </p:ext>
    </p:extLst>
  </p:cSld>
  <p:clrMapOvr>
    <a:masterClrMapping/>
  </p:clrMapOvr>
  <p:transition spd="slow">
    <p:wip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C07159C-C137-4AD0-BDA9-ECC89EE41D30}" type="datetimeFigureOut">
              <a:rPr lang="en-US" smtClean="0"/>
              <a:t>3/2/20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9762DE2-7268-4CF6-94C7-ACBD93D4F642}" type="slidenum">
              <a:rPr lang="en-US" smtClean="0"/>
              <a:t>‹#›</a:t>
            </a:fld>
            <a:endParaRPr lang="en-US" dirty="0"/>
          </a:p>
        </p:txBody>
      </p:sp>
      <p:pic>
        <p:nvPicPr>
          <p:cNvPr id="8" name="Picture 7">
            <a:extLst>
              <a:ext uri="{FF2B5EF4-FFF2-40B4-BE49-F238E27FC236}">
                <a16:creationId xmlns:a16="http://schemas.microsoft.com/office/drawing/2014/main" id="{490099FA-77AD-4684-8BDE-C048C2069AE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51984" y="6421171"/>
            <a:ext cx="1691181" cy="235481"/>
          </a:xfrm>
          <a:prstGeom prst="rect">
            <a:avLst/>
          </a:prstGeom>
        </p:spPr>
      </p:pic>
    </p:spTree>
    <p:extLst>
      <p:ext uri="{BB962C8B-B14F-4D97-AF65-F5344CB8AC3E}">
        <p14:creationId xmlns:p14="http://schemas.microsoft.com/office/powerpoint/2010/main" val="378973650"/>
      </p:ext>
    </p:extLst>
  </p:cSld>
  <p:clrMapOvr>
    <a:masterClrMapping/>
  </p:clrMapOvr>
  <p:transition spd="slow">
    <p:wip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578963"/>
          </a:xfrm>
          <a:prstGeom prst="rect">
            <a:avLst/>
          </a:prstGeom>
        </p:spPr>
        <p:txBody>
          <a:bodyPr vert="horz" lIns="91440" tIns="45720" rIns="91440" bIns="45720" rtlCol="0" anchor="ctr">
            <a:normAutofit/>
          </a:bodyPr>
          <a:lstStyle/>
          <a:p>
            <a:pPr lvl="0"/>
            <a:r>
              <a:rPr lang="en-US"/>
              <a:t>Click to edit Master title style</a:t>
            </a:r>
          </a:p>
        </p:txBody>
      </p:sp>
      <p:sp>
        <p:nvSpPr>
          <p:cNvPr id="3" name="Text Placeholder 2"/>
          <p:cNvSpPr>
            <a:spLocks noGrp="1"/>
          </p:cNvSpPr>
          <p:nvPr>
            <p:ph type="body" idx="1"/>
          </p:nvPr>
        </p:nvSpPr>
        <p:spPr>
          <a:xfrm>
            <a:off x="838200" y="991590"/>
            <a:ext cx="10515600" cy="5185373"/>
          </a:xfrm>
          <a:prstGeom prst="rect">
            <a:avLst/>
          </a:prstGeom>
        </p:spPr>
        <p:txBody>
          <a:bodyPr vert="horz" lIns="91440" tIns="45720" rIns="91440" bIns="45720" rtlCol="0">
            <a:normAutofit/>
          </a:bodyPr>
          <a:lstStyle/>
          <a:p>
            <a:pPr lvl="0">
              <a:buClr>
                <a:srgbClr val="00B0F0"/>
              </a:buClr>
            </a:pPr>
            <a:r>
              <a:rPr lang="en-US"/>
              <a:t>Click to edit Master text styles</a:t>
            </a:r>
          </a:p>
          <a:p>
            <a:pPr lvl="1">
              <a:buClr>
                <a:srgbClr val="00B0F0"/>
              </a:buClr>
            </a:pPr>
            <a:r>
              <a:rPr lang="en-US"/>
              <a:t>Second level</a:t>
            </a:r>
          </a:p>
          <a:p>
            <a:pPr lvl="2">
              <a:buClr>
                <a:srgbClr val="00B0F0"/>
              </a:buClr>
            </a:pPr>
            <a:r>
              <a:rPr lang="en-US"/>
              <a:t>Third level</a:t>
            </a:r>
          </a:p>
          <a:p>
            <a:pPr lvl="3">
              <a:buClr>
                <a:srgbClr val="00B0F0"/>
              </a:buClr>
            </a:pPr>
            <a:r>
              <a:rPr lang="en-US"/>
              <a:t>Fourth level</a:t>
            </a:r>
          </a:p>
          <a:p>
            <a:pPr lvl="4">
              <a:buClr>
                <a:srgbClr val="00B0F0"/>
              </a:buClr>
            </a:pPr>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07159C-C137-4AD0-BDA9-ECC89EE41D30}" type="datetimeFigureOut">
              <a:rPr lang="en-US" smtClean="0"/>
              <a:t>3/2/20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762DE2-7268-4CF6-94C7-ACBD93D4F642}" type="slidenum">
              <a:rPr lang="en-US" smtClean="0"/>
              <a:t>‹#›</a:t>
            </a:fld>
            <a:endParaRPr lang="en-US" dirty="0"/>
          </a:p>
        </p:txBody>
      </p:sp>
    </p:spTree>
    <p:extLst>
      <p:ext uri="{BB962C8B-B14F-4D97-AF65-F5344CB8AC3E}">
        <p14:creationId xmlns:p14="http://schemas.microsoft.com/office/powerpoint/2010/main" val="41072590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wipe/>
  </p:transition>
  <p:txStyles>
    <p:titleStyle>
      <a:lvl1pPr algn="l" defTabSz="914400" rtl="0" eaLnBrk="1" latinLnBrk="0" hangingPunct="1">
        <a:lnSpc>
          <a:spcPct val="90000"/>
        </a:lnSpc>
        <a:spcBef>
          <a:spcPct val="0"/>
        </a:spcBef>
        <a:buNone/>
        <a:defRPr lang="en-US" sz="3200" kern="1200" smtClean="0">
          <a:solidFill>
            <a:schemeClr val="accent3">
              <a:lumMod val="75000"/>
            </a:schemeClr>
          </a:solidFill>
          <a:effectLst>
            <a:outerShdw blurRad="50800" dist="38100" dir="2700000" algn="tl" rotWithShape="0">
              <a:srgbClr val="00B0F0">
                <a:alpha val="40000"/>
              </a:srgb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smtClean="0">
          <a:solidFill>
            <a:srgbClr val="002060"/>
          </a:solidFill>
          <a:latin typeface="+mn-lt"/>
          <a:ea typeface="+mn-ea"/>
          <a:cs typeface="+mn-cs"/>
        </a:defRPr>
      </a:lvl1pPr>
      <a:lvl2pPr marL="685800" indent="-228600" algn="l" defTabSz="914400" rtl="0" eaLnBrk="1" latinLnBrk="0" hangingPunct="1">
        <a:lnSpc>
          <a:spcPct val="90000"/>
        </a:lnSpc>
        <a:spcBef>
          <a:spcPts val="500"/>
        </a:spcBef>
        <a:buClr>
          <a:srgbClr val="FF0000"/>
        </a:buClr>
        <a:buFont typeface="Wingdings" panose="05000000000000000000" pitchFamily="2" charset="2"/>
        <a:buChar char="§"/>
        <a:defRPr lang="en-US" sz="2000" kern="1200" smtClean="0">
          <a:solidFill>
            <a:srgbClr val="002060"/>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1800" kern="1200" smtClean="0">
          <a:solidFill>
            <a:srgbClr val="002060"/>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1600" kern="1200" smtClean="0">
          <a:solidFill>
            <a:srgbClr val="002060"/>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1600" kern="1200" smtClean="0">
          <a:solidFill>
            <a:srgbClr val="00206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applewebdata://87C5B2A1-2A0E-4AF8-9853-CC4FC6F83831/matsne.gov.ge/ka/document/view/1033317?publication=0&amp;scroll=0"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ormAutofit/>
          </a:bodyPr>
          <a:lstStyle/>
          <a:p>
            <a:r>
              <a:rPr lang="ka-GE" dirty="0"/>
              <a:t>ჯანდაცვის ანგარიშები</a:t>
            </a:r>
            <a:endParaRPr lang="en-US" dirty="0"/>
          </a:p>
        </p:txBody>
      </p:sp>
      <p:sp>
        <p:nvSpPr>
          <p:cNvPr id="3" name="Subtitle 2"/>
          <p:cNvSpPr>
            <a:spLocks noGrp="1"/>
          </p:cNvSpPr>
          <p:nvPr>
            <p:ph type="subTitle" idx="1"/>
          </p:nvPr>
        </p:nvSpPr>
        <p:spPr>
          <a:xfrm>
            <a:off x="1524000" y="3602038"/>
            <a:ext cx="9144000" cy="1655762"/>
          </a:xfrm>
        </p:spPr>
        <p:txBody>
          <a:bodyPr/>
          <a:lstStyle/>
          <a:p>
            <a:r>
              <a:rPr lang="ka-GE" dirty="0"/>
              <a:t>საკონსულტაციო შეხვედრა</a:t>
            </a:r>
            <a:endParaRPr lang="en-US" dirty="0"/>
          </a:p>
        </p:txBody>
      </p:sp>
      <p:sp>
        <p:nvSpPr>
          <p:cNvPr id="6" name="Subtitle 2"/>
          <p:cNvSpPr txBox="1">
            <a:spLocks/>
          </p:cNvSpPr>
          <p:nvPr/>
        </p:nvSpPr>
        <p:spPr>
          <a:xfrm>
            <a:off x="1524000" y="5397335"/>
            <a:ext cx="9144000" cy="505691"/>
          </a:xfrm>
          <a:prstGeom prst="rect">
            <a:avLst/>
          </a:prstGeom>
        </p:spPr>
        <p:txBody>
          <a:bodyPr vert="horz" lIns="91440" tIns="45720" rIns="91440" bIns="45720" rtlCol="0" anchor="ctr" anchorCtr="0">
            <a:normAutofit/>
          </a:bodyPr>
          <a:lstStyle>
            <a:lvl1pPr marL="0" indent="0" algn="ctr" defTabSz="914400" rtl="0" eaLnBrk="1" latinLnBrk="0" hangingPunct="1">
              <a:lnSpc>
                <a:spcPct val="90000"/>
              </a:lnSpc>
              <a:spcBef>
                <a:spcPts val="1000"/>
              </a:spcBef>
              <a:buFont typeface="Arial" panose="020B0604020202020204" pitchFamily="34" charset="0"/>
              <a:buNone/>
              <a:defRPr lang="en-US" sz="2400" kern="1200">
                <a:solidFill>
                  <a:srgbClr val="002060"/>
                </a:solidFill>
                <a:effectLst>
                  <a:outerShdw blurRad="50800" dist="38100" dir="2700000" algn="tl" rotWithShape="0">
                    <a:srgbClr val="00B0F0">
                      <a:alpha val="40000"/>
                    </a:srgbClr>
                  </a:outerShdw>
                </a:effectLst>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lang="en-US" sz="2000" kern="1200">
                <a:solidFill>
                  <a:srgbClr val="002060"/>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lang="en-US" sz="1800" kern="1200">
                <a:solidFill>
                  <a:srgbClr val="002060"/>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lang="en-US" sz="1600" kern="1200">
                <a:solidFill>
                  <a:srgbClr val="002060"/>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lang="en-US" sz="1600" kern="1200">
                <a:solidFill>
                  <a:srgbClr val="002060"/>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ka-GE" sz="1800" dirty="0">
                <a:solidFill>
                  <a:schemeClr val="accent1"/>
                </a:solidFill>
                <a:latin typeface="Calibri" panose="020F0502020204030204" pitchFamily="34" charset="0"/>
                <a:cs typeface="Calibri" panose="020F0502020204030204" pitchFamily="34" charset="0"/>
              </a:rPr>
              <a:t>დავით გზირიშვილი</a:t>
            </a:r>
            <a:endParaRPr lang="en-US" sz="1800" dirty="0">
              <a:solidFill>
                <a:schemeClr val="accent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005029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F3B0C-387B-4748-9A7E-4A482B98C3CE}"/>
              </a:ext>
            </a:extLst>
          </p:cNvPr>
          <p:cNvSpPr>
            <a:spLocks noGrp="1"/>
          </p:cNvSpPr>
          <p:nvPr>
            <p:ph type="title"/>
          </p:nvPr>
        </p:nvSpPr>
        <p:spPr/>
        <p:txBody>
          <a:bodyPr/>
          <a:lstStyle/>
          <a:p>
            <a:r>
              <a:rPr lang="ka-GE" dirty="0"/>
              <a:t>შეკრების მიზანი</a:t>
            </a:r>
            <a:endParaRPr lang="en-GB" dirty="0"/>
          </a:p>
        </p:txBody>
      </p:sp>
      <p:sp>
        <p:nvSpPr>
          <p:cNvPr id="4" name="Rectangle 3">
            <a:extLst>
              <a:ext uri="{FF2B5EF4-FFF2-40B4-BE49-F238E27FC236}">
                <a16:creationId xmlns:a16="http://schemas.microsoft.com/office/drawing/2014/main" id="{850DB791-18AE-42E6-B6F9-EF8A24919645}"/>
              </a:ext>
            </a:extLst>
          </p:cNvPr>
          <p:cNvSpPr/>
          <p:nvPr/>
        </p:nvSpPr>
        <p:spPr>
          <a:xfrm>
            <a:off x="1116532" y="2453137"/>
            <a:ext cx="9881936" cy="1212783"/>
          </a:xfrm>
          <a:prstGeom prst="rect">
            <a:avLst/>
          </a:prstGeom>
          <a:solidFill>
            <a:schemeClr val="accent4">
              <a:lumMod val="20000"/>
              <a:lumOff val="8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8BD06A15-A4C7-4FC3-8681-0397967BD947}"/>
              </a:ext>
            </a:extLst>
          </p:cNvPr>
          <p:cNvSpPr>
            <a:spLocks noGrp="1"/>
          </p:cNvSpPr>
          <p:nvPr>
            <p:ph idx="1"/>
          </p:nvPr>
        </p:nvSpPr>
        <p:spPr>
          <a:xfrm>
            <a:off x="1101688" y="1132610"/>
            <a:ext cx="10515600" cy="5066620"/>
          </a:xfrm>
        </p:spPr>
        <p:txBody>
          <a:bodyPr>
            <a:normAutofit/>
          </a:bodyPr>
          <a:lstStyle/>
          <a:p>
            <a:r>
              <a:rPr lang="ka-GE" sz="2800" dirty="0"/>
              <a:t>გადაწყვეტილების მიმღებისთვის ჯანდაცვის ანგარიშების სისტემის, მისი მნიშვნელობის და გამოყენების ძირითადი მიმართულებების გაცნობა </a:t>
            </a:r>
          </a:p>
          <a:p>
            <a:r>
              <a:rPr lang="ka-GE" sz="2800" dirty="0"/>
              <a:t>ჯანდაცვის ანგარიშების შემუშავებისთვის საჭირო მონაცემთა ნაკადებისა და წყაროების იდენტიფიცირება, ინვენტარიზაცია უწყებების წარმომადგენლების ჩართულობით</a:t>
            </a:r>
          </a:p>
          <a:p>
            <a:r>
              <a:rPr lang="ka-GE" sz="2800" dirty="0"/>
              <a:t>მონაცემთა რუტინულად მიღებისა და დამუშავების მეთოდოლოგიის შემუშავების დაგეგმვა</a:t>
            </a:r>
          </a:p>
          <a:p>
            <a:endParaRPr lang="en-GB" sz="2800" dirty="0"/>
          </a:p>
        </p:txBody>
      </p:sp>
    </p:spTree>
    <p:extLst>
      <p:ext uri="{BB962C8B-B14F-4D97-AF65-F5344CB8AC3E}">
        <p14:creationId xmlns:p14="http://schemas.microsoft.com/office/powerpoint/2010/main" val="139120468"/>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1850" y="1056595"/>
            <a:ext cx="10515600" cy="2852737"/>
          </a:xfrm>
        </p:spPr>
        <p:txBody>
          <a:bodyPr/>
          <a:lstStyle/>
          <a:p>
            <a:r>
              <a:rPr lang="ka-GE" dirty="0">
                <a:latin typeface="Calibri Light" panose="020F0302020204030204" pitchFamily="34" charset="0"/>
                <a:cs typeface="Calibri Light" panose="020F0302020204030204" pitchFamily="34" charset="0"/>
              </a:rPr>
              <a:t>მონაცემების ნაკადები და წყაროები</a:t>
            </a:r>
            <a:endParaRPr lang="en-US" dirty="0">
              <a:latin typeface="Calibri Light" panose="020F0302020204030204" pitchFamily="34" charset="0"/>
              <a:cs typeface="Calibri Light" panose="020F0302020204030204" pitchFamily="34" charset="0"/>
            </a:endParaRPr>
          </a:p>
        </p:txBody>
      </p:sp>
      <p:sp>
        <p:nvSpPr>
          <p:cNvPr id="3" name="Text Placeholder 2"/>
          <p:cNvSpPr>
            <a:spLocks noGrp="1"/>
          </p:cNvSpPr>
          <p:nvPr>
            <p:ph type="body" idx="1"/>
          </p:nvPr>
        </p:nvSpPr>
        <p:spPr/>
        <p:txBody>
          <a:bodyPr/>
          <a:lstStyle/>
          <a:p>
            <a:r>
              <a:rPr lang="ka-GE" dirty="0"/>
              <a:t>ჯანდაცვის ანგარიშები</a:t>
            </a:r>
            <a:endParaRPr lang="en-US" dirty="0"/>
          </a:p>
        </p:txBody>
      </p:sp>
    </p:spTree>
    <p:extLst>
      <p:ext uri="{BB962C8B-B14F-4D97-AF65-F5344CB8AC3E}">
        <p14:creationId xmlns:p14="http://schemas.microsoft.com/office/powerpoint/2010/main" val="131882267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ageCurlDouble"/>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27B9F-E687-DA42-B556-D6143D1509E7}"/>
              </a:ext>
            </a:extLst>
          </p:cNvPr>
          <p:cNvSpPr>
            <a:spLocks noGrp="1"/>
          </p:cNvSpPr>
          <p:nvPr>
            <p:ph type="title"/>
          </p:nvPr>
        </p:nvSpPr>
        <p:spPr/>
        <p:txBody>
          <a:bodyPr/>
          <a:lstStyle/>
          <a:p>
            <a:r>
              <a:rPr lang="ka-GE" dirty="0"/>
              <a:t>სტატისტიკის ეროვნული სამსახური</a:t>
            </a:r>
            <a:r>
              <a:rPr lang="en-US" dirty="0"/>
              <a:t> (1)</a:t>
            </a:r>
            <a:r>
              <a:rPr lang="ka-GE" dirty="0"/>
              <a:t> </a:t>
            </a:r>
            <a:endParaRPr lang="en-US" dirty="0"/>
          </a:p>
        </p:txBody>
      </p:sp>
      <p:graphicFrame>
        <p:nvGraphicFramePr>
          <p:cNvPr id="8" name="Content Placeholder 7">
            <a:extLst>
              <a:ext uri="{FF2B5EF4-FFF2-40B4-BE49-F238E27FC236}">
                <a16:creationId xmlns:a16="http://schemas.microsoft.com/office/drawing/2014/main" id="{F81FAA0A-65CB-6B4F-BE98-F60C0DDA1FE4}"/>
              </a:ext>
            </a:extLst>
          </p:cNvPr>
          <p:cNvGraphicFramePr>
            <a:graphicFrameLocks noGrp="1"/>
          </p:cNvGraphicFramePr>
          <p:nvPr>
            <p:ph idx="1"/>
            <p:extLst>
              <p:ext uri="{D42A27DB-BD31-4B8C-83A1-F6EECF244321}">
                <p14:modId xmlns:p14="http://schemas.microsoft.com/office/powerpoint/2010/main" val="3388284050"/>
              </p:ext>
            </p:extLst>
          </p:nvPr>
        </p:nvGraphicFramePr>
        <p:xfrm>
          <a:off x="838199" y="1109663"/>
          <a:ext cx="10791825" cy="5351780"/>
        </p:xfrm>
        <a:graphic>
          <a:graphicData uri="http://schemas.openxmlformats.org/drawingml/2006/table">
            <a:tbl>
              <a:tblPr firstRow="1" bandRow="1">
                <a:tableStyleId>{72833802-FEF1-4C79-8D5D-14CF1EAF98D9}</a:tableStyleId>
              </a:tblPr>
              <a:tblGrid>
                <a:gridCol w="8848726">
                  <a:extLst>
                    <a:ext uri="{9D8B030D-6E8A-4147-A177-3AD203B41FA5}">
                      <a16:colId xmlns:a16="http://schemas.microsoft.com/office/drawing/2014/main" val="2544734930"/>
                    </a:ext>
                  </a:extLst>
                </a:gridCol>
                <a:gridCol w="1943099">
                  <a:extLst>
                    <a:ext uri="{9D8B030D-6E8A-4147-A177-3AD203B41FA5}">
                      <a16:colId xmlns:a16="http://schemas.microsoft.com/office/drawing/2014/main" val="1817758185"/>
                    </a:ext>
                  </a:extLst>
                </a:gridCol>
              </a:tblGrid>
              <a:tr h="370840">
                <a:tc>
                  <a:txBody>
                    <a:bodyPr/>
                    <a:lstStyle/>
                    <a:p>
                      <a:pPr>
                        <a:spcBef>
                          <a:spcPts val="300"/>
                        </a:spcBef>
                        <a:spcAft>
                          <a:spcPts val="300"/>
                        </a:spcAft>
                      </a:pPr>
                      <a:r>
                        <a:rPr lang="ka-GE" sz="1400" dirty="0">
                          <a:effectLst/>
                        </a:rPr>
                        <a:t>მონაცემების აღწერა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400" dirty="0">
                          <a:effectLst/>
                        </a:rPr>
                        <a:t>მნიშვნელობა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67384798"/>
                  </a:ext>
                </a:extLst>
              </a:tr>
              <a:tr h="370840">
                <a:tc>
                  <a:txBody>
                    <a:bodyPr/>
                    <a:lstStyle/>
                    <a:p>
                      <a:pPr marL="0" lvl="0" indent="0">
                        <a:spcBef>
                          <a:spcPts val="100"/>
                        </a:spcBef>
                        <a:spcAft>
                          <a:spcPts val="200"/>
                        </a:spcAft>
                        <a:buFont typeface="+mj-lt"/>
                        <a:buNone/>
                      </a:pPr>
                      <a:r>
                        <a:rPr lang="en-US" sz="1400" dirty="0">
                          <a:effectLst/>
                        </a:rPr>
                        <a:t>1. </a:t>
                      </a:r>
                      <a:r>
                        <a:rPr lang="ka-GE" sz="1400" dirty="0">
                          <a:effectLst/>
                        </a:rPr>
                        <a:t>შინამეურნეობების მიერ ჯანდაცვაზე გაწეული დანახარჯები (იხ. ნიმუში 1 ფურცელზე 4):</a:t>
                      </a:r>
                      <a:endParaRPr lang="en-US" sz="1400" dirty="0">
                        <a:effectLst/>
                      </a:endParaRPr>
                    </a:p>
                    <a:p>
                      <a:pPr marL="457200" lvl="1" indent="0">
                        <a:spcBef>
                          <a:spcPts val="100"/>
                        </a:spcBef>
                        <a:spcAft>
                          <a:spcPts val="200"/>
                        </a:spcAft>
                        <a:buFont typeface="+mj-lt"/>
                        <a:buNone/>
                      </a:pPr>
                      <a:r>
                        <a:rPr lang="en-US" sz="1400" dirty="0">
                          <a:effectLst/>
                        </a:rPr>
                        <a:t>1.1. </a:t>
                      </a:r>
                      <a:r>
                        <a:rPr lang="ka-GE" sz="1400" dirty="0">
                          <a:effectLst/>
                        </a:rPr>
                        <a:t>სამედიცინო მომსახურების სახეების მიხედვით</a:t>
                      </a:r>
                      <a:endParaRPr lang="en-US" sz="1400" dirty="0">
                        <a:effectLst/>
                      </a:endParaRPr>
                    </a:p>
                    <a:p>
                      <a:pPr marL="457200" lvl="1" indent="0">
                        <a:spcBef>
                          <a:spcPts val="100"/>
                        </a:spcBef>
                        <a:spcAft>
                          <a:spcPts val="200"/>
                        </a:spcAft>
                        <a:buFont typeface="+mj-lt"/>
                        <a:buNone/>
                      </a:pPr>
                      <a:r>
                        <a:rPr lang="en-US" sz="1400" dirty="0">
                          <a:effectLst/>
                        </a:rPr>
                        <a:t>1.2. </a:t>
                      </a:r>
                      <a:r>
                        <a:rPr lang="ka-GE" sz="1400" dirty="0">
                          <a:effectLst/>
                        </a:rPr>
                        <a:t>რეგიონების მიხედვით</a:t>
                      </a:r>
                      <a:endParaRPr lang="en-US" sz="1400" dirty="0">
                        <a:effectLst/>
                      </a:endParaRPr>
                    </a:p>
                    <a:p>
                      <a:pPr marL="457200" lvl="1" indent="0">
                        <a:spcBef>
                          <a:spcPts val="100"/>
                        </a:spcBef>
                        <a:spcAft>
                          <a:spcPts val="200"/>
                        </a:spcAft>
                        <a:buFont typeface="+mj-lt"/>
                        <a:buNone/>
                      </a:pPr>
                      <a:r>
                        <a:rPr lang="en-US" sz="1400" dirty="0">
                          <a:effectLst/>
                        </a:rPr>
                        <a:t>1.3. </a:t>
                      </a:r>
                      <a:r>
                        <a:rPr lang="ka-GE" sz="1400" dirty="0">
                          <a:effectLst/>
                        </a:rPr>
                        <a:t>კვინტილური ჯგუფების მიხედვით</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rPr>
                        <a:t>ძირითადი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2616411"/>
                  </a:ext>
                </a:extLst>
              </a:tr>
              <a:tr h="370840">
                <a:tc>
                  <a:txBody>
                    <a:bodyPr/>
                    <a:lstStyle/>
                    <a:p>
                      <a:pPr marL="457200" lvl="1" indent="0">
                        <a:spcBef>
                          <a:spcPts val="100"/>
                        </a:spcBef>
                        <a:spcAft>
                          <a:spcPts val="200"/>
                        </a:spcAft>
                        <a:buFont typeface="+mj-lt"/>
                        <a:buNone/>
                      </a:pPr>
                      <a:r>
                        <a:rPr lang="en-US" sz="1400" dirty="0">
                          <a:effectLst/>
                        </a:rPr>
                        <a:t>1.4. </a:t>
                      </a:r>
                      <a:r>
                        <a:rPr lang="ka-GE" sz="1400" dirty="0">
                          <a:effectLst/>
                        </a:rPr>
                        <a:t>შინამეურნეობების მიერ გადახდილი თანხა ჯანდაცვის სფეროს პროდუქტებსა და მომსახურებაზე (COICOP-ის მიხედვით)</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rPr>
                        <a:t>დამხმარე (გადამოწმება)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90297243"/>
                  </a:ext>
                </a:extLst>
              </a:tr>
              <a:tr h="370840">
                <a:tc>
                  <a:txBody>
                    <a:bodyPr/>
                    <a:lstStyle/>
                    <a:p>
                      <a:pPr marL="0" lvl="0" indent="0">
                        <a:spcBef>
                          <a:spcPts val="100"/>
                        </a:spcBef>
                        <a:spcAft>
                          <a:spcPts val="200"/>
                        </a:spcAft>
                        <a:buFont typeface="+mj-lt"/>
                        <a:buNone/>
                      </a:pPr>
                      <a:r>
                        <a:rPr lang="en-US" sz="1400" dirty="0">
                          <a:effectLst/>
                        </a:rPr>
                        <a:t>2. </a:t>
                      </a:r>
                      <a:r>
                        <a:rPr lang="ka-GE" sz="1400" dirty="0">
                          <a:effectLst/>
                        </a:rPr>
                        <a:t>ჯანდაცვაზე სახელმწიფო დანახარჯები (ნაერთი ბიუჯეტი)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rPr>
                        <a:t>დამხმარე (გადამოწმება)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42422684"/>
                  </a:ext>
                </a:extLst>
              </a:tr>
              <a:tr h="370840">
                <a:tc>
                  <a:txBody>
                    <a:bodyPr/>
                    <a:lstStyle/>
                    <a:p>
                      <a:pPr marL="0" lvl="0" indent="0">
                        <a:spcBef>
                          <a:spcPts val="100"/>
                        </a:spcBef>
                        <a:spcAft>
                          <a:spcPts val="200"/>
                        </a:spcAft>
                        <a:buFont typeface="+mj-lt"/>
                        <a:buNone/>
                      </a:pPr>
                      <a:r>
                        <a:rPr lang="en-US" sz="1400" dirty="0">
                          <a:effectLst/>
                        </a:rPr>
                        <a:t>3. </a:t>
                      </a:r>
                      <a:r>
                        <a:rPr lang="ka-GE" sz="1400" dirty="0">
                          <a:effectLst/>
                        </a:rPr>
                        <a:t>სადაზღვევო კომპანიების ხარჯები ჯანდაცვაზე</a:t>
                      </a:r>
                      <a:r>
                        <a:rPr lang="en-US" sz="1400" dirty="0">
                          <a:effectLst/>
                        </a:rPr>
                        <a:t>: </a:t>
                      </a:r>
                    </a:p>
                    <a:p>
                      <a:pPr marL="457200" lvl="1" indent="0">
                        <a:spcBef>
                          <a:spcPts val="100"/>
                        </a:spcBef>
                        <a:spcAft>
                          <a:spcPts val="200"/>
                        </a:spcAft>
                        <a:buFont typeface="+mj-lt"/>
                        <a:buNone/>
                      </a:pPr>
                      <a:r>
                        <a:rPr lang="en-US" sz="1400" dirty="0">
                          <a:effectLst/>
                        </a:rPr>
                        <a:t>3.1. </a:t>
                      </a:r>
                      <a:r>
                        <a:rPr lang="ka-GE" sz="1400" dirty="0">
                          <a:effectLst/>
                        </a:rPr>
                        <a:t>მოზიდული პრემია </a:t>
                      </a:r>
                      <a:endParaRPr lang="en-US" sz="1400" dirty="0">
                        <a:effectLst/>
                      </a:endParaRPr>
                    </a:p>
                    <a:p>
                      <a:pPr marL="457200" lvl="1" indent="0">
                        <a:spcBef>
                          <a:spcPts val="100"/>
                        </a:spcBef>
                        <a:spcAft>
                          <a:spcPts val="200"/>
                        </a:spcAft>
                        <a:buFont typeface="+mj-lt"/>
                        <a:buNone/>
                      </a:pPr>
                      <a:r>
                        <a:rPr lang="en-US" sz="1400" dirty="0">
                          <a:effectLst/>
                        </a:rPr>
                        <a:t>3.2. </a:t>
                      </a:r>
                      <a:r>
                        <a:rPr lang="ka-GE" sz="1400" dirty="0">
                          <a:effectLst/>
                        </a:rPr>
                        <a:t>ანაზღაურებული ზარალი</a:t>
                      </a:r>
                      <a:r>
                        <a:rPr lang="en-US" sz="1400" dirty="0">
                          <a:effectLst/>
                        </a:rPr>
                        <a:t>:</a:t>
                      </a:r>
                    </a:p>
                    <a:p>
                      <a:pPr marL="914400" lvl="2" indent="0">
                        <a:spcBef>
                          <a:spcPts val="100"/>
                        </a:spcBef>
                        <a:spcAft>
                          <a:spcPts val="200"/>
                        </a:spcAft>
                        <a:buFont typeface="+mj-lt"/>
                        <a:buNone/>
                      </a:pPr>
                      <a:r>
                        <a:rPr lang="en-US" sz="1400" dirty="0">
                          <a:effectLst/>
                        </a:rPr>
                        <a:t>3.2.1. </a:t>
                      </a:r>
                      <a:r>
                        <a:rPr lang="ka-GE" sz="1400" dirty="0">
                          <a:effectLst/>
                        </a:rPr>
                        <a:t>ზარალის (სამედიცინო მომსახურების) სახის მიხედვით</a:t>
                      </a:r>
                      <a:endParaRPr lang="en-US" sz="1400" dirty="0">
                        <a:effectLst/>
                      </a:endParaRPr>
                    </a:p>
                    <a:p>
                      <a:pPr marL="914400" lvl="2" indent="0">
                        <a:spcBef>
                          <a:spcPts val="100"/>
                        </a:spcBef>
                        <a:spcAft>
                          <a:spcPts val="200"/>
                        </a:spcAft>
                        <a:buFont typeface="+mj-lt"/>
                        <a:buNone/>
                      </a:pPr>
                      <a:r>
                        <a:rPr lang="en-US" sz="1400" dirty="0">
                          <a:effectLst/>
                        </a:rPr>
                        <a:t>3.2.2. </a:t>
                      </a:r>
                      <a:r>
                        <a:rPr lang="ka-GE" sz="1400" dirty="0">
                          <a:effectLst/>
                        </a:rPr>
                        <a:t>რეგიონების მიხედვით</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rPr>
                        <a:t>დამხმარე (გადამოწმება) + (კოეფიციენტები)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59058490"/>
                  </a:ext>
                </a:extLst>
              </a:tr>
              <a:tr h="370840">
                <a:tc>
                  <a:txBody>
                    <a:bodyPr/>
                    <a:lstStyle/>
                    <a:p>
                      <a:pPr marL="0" lvl="0" indent="0">
                        <a:spcBef>
                          <a:spcPts val="100"/>
                        </a:spcBef>
                        <a:spcAft>
                          <a:spcPts val="200"/>
                        </a:spcAft>
                        <a:buFont typeface="+mj-lt"/>
                        <a:buNone/>
                      </a:pPr>
                      <a:r>
                        <a:rPr lang="en-US" sz="1400" dirty="0">
                          <a:effectLst/>
                        </a:rPr>
                        <a:t>4. </a:t>
                      </a:r>
                      <a:r>
                        <a:rPr lang="ka-GE" sz="1400" dirty="0">
                          <a:effectLst/>
                        </a:rPr>
                        <a:t>საქველმოქმედო ან არამომგებიანი ორგანიზაციების ხარჯები ჯანდაცვაზე</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rPr>
                        <a:t>დამხმარე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27211805"/>
                  </a:ext>
                </a:extLst>
              </a:tr>
              <a:tr h="370840">
                <a:tc>
                  <a:txBody>
                    <a:bodyPr/>
                    <a:lstStyle/>
                    <a:p>
                      <a:pPr marL="0" lvl="0" indent="0">
                        <a:spcBef>
                          <a:spcPts val="100"/>
                        </a:spcBef>
                        <a:spcAft>
                          <a:spcPts val="200"/>
                        </a:spcAft>
                        <a:buFont typeface="+mj-lt"/>
                        <a:buNone/>
                      </a:pPr>
                      <a:r>
                        <a:rPr lang="en-US" sz="1400" dirty="0">
                          <a:effectLst/>
                        </a:rPr>
                        <a:t>5. </a:t>
                      </a:r>
                      <a:r>
                        <a:rPr lang="ka-GE" sz="1400" dirty="0">
                          <a:effectLst/>
                        </a:rPr>
                        <a:t>„დანარჩენი მსოფლიოს“ დანახარჯები ჯანდაცვაზე:</a:t>
                      </a:r>
                      <a:endParaRPr lang="en-US" sz="1400" dirty="0">
                        <a:effectLst/>
                      </a:endParaRPr>
                    </a:p>
                    <a:p>
                      <a:pPr marL="457200" lvl="1" indent="0">
                        <a:spcBef>
                          <a:spcPts val="100"/>
                        </a:spcBef>
                        <a:spcAft>
                          <a:spcPts val="200"/>
                        </a:spcAft>
                        <a:buFont typeface="+mj-lt"/>
                        <a:buNone/>
                      </a:pPr>
                      <a:r>
                        <a:rPr lang="en-US" sz="1400" dirty="0">
                          <a:effectLst/>
                        </a:rPr>
                        <a:t>5.1. </a:t>
                      </a:r>
                      <a:r>
                        <a:rPr lang="ka-GE" sz="1400" dirty="0">
                          <a:effectLst/>
                        </a:rPr>
                        <a:t>სხვა ქვეყნის რეზიდენტების ხარჯები ჯანდაცვაზე საქართველოში და </a:t>
                      </a:r>
                      <a:endParaRPr lang="en-US" sz="1400" dirty="0">
                        <a:effectLst/>
                      </a:endParaRPr>
                    </a:p>
                    <a:p>
                      <a:pPr marL="457200" lvl="1" indent="0">
                        <a:spcBef>
                          <a:spcPts val="100"/>
                        </a:spcBef>
                        <a:spcAft>
                          <a:spcPts val="200"/>
                        </a:spcAft>
                        <a:buFont typeface="+mj-lt"/>
                        <a:buNone/>
                      </a:pPr>
                      <a:r>
                        <a:rPr lang="en-US" sz="1400" dirty="0">
                          <a:effectLst/>
                        </a:rPr>
                        <a:t>5.2. </a:t>
                      </a:r>
                      <a:r>
                        <a:rPr lang="ka-GE" sz="1400" dirty="0">
                          <a:effectLst/>
                        </a:rPr>
                        <a:t>საქართველოს რეზიდენტების ხარჯები ჯანდაცვაზე საზღვარგარეთ</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rPr>
                        <a:t>დამხმარე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71483055"/>
                  </a:ext>
                </a:extLst>
              </a:tr>
              <a:tr h="370840">
                <a:tc>
                  <a:txBody>
                    <a:bodyPr/>
                    <a:lstStyle/>
                    <a:p>
                      <a:pPr marL="0" lvl="0" indent="0">
                        <a:spcBef>
                          <a:spcPts val="100"/>
                        </a:spcBef>
                        <a:spcAft>
                          <a:spcPts val="200"/>
                        </a:spcAft>
                        <a:buFont typeface="+mj-lt"/>
                        <a:buNone/>
                      </a:pPr>
                      <a:r>
                        <a:rPr lang="en-US" sz="1400" dirty="0">
                          <a:effectLst/>
                        </a:rPr>
                        <a:t>6. </a:t>
                      </a:r>
                      <a:r>
                        <a:rPr lang="ka-GE" sz="1400" dirty="0">
                          <a:effectLst/>
                        </a:rPr>
                        <a:t>მთლიანი გამოშვება საბაზრო ფასებში - ჯანდაცვა (სულ, მედიკამენტებისა და სამედიცინო ხელსაწყოების გამოკლებით)</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rPr>
                        <a:t>დამხმარე (გადამოწმება)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97044228"/>
                  </a:ext>
                </a:extLst>
              </a:tr>
              <a:tr h="370840">
                <a:tc>
                  <a:txBody>
                    <a:bodyPr/>
                    <a:lstStyle/>
                    <a:p>
                      <a:pPr marL="0" lvl="0" indent="0">
                        <a:spcBef>
                          <a:spcPts val="100"/>
                        </a:spcBef>
                        <a:spcAft>
                          <a:spcPts val="200"/>
                        </a:spcAft>
                        <a:buFont typeface="+mj-lt"/>
                        <a:buNone/>
                      </a:pPr>
                      <a:r>
                        <a:rPr lang="en-US" sz="1400" kern="1200" dirty="0">
                          <a:effectLst/>
                        </a:rPr>
                        <a:t>7. </a:t>
                      </a:r>
                      <a:r>
                        <a:rPr lang="ka-GE" sz="1400" kern="1200" dirty="0">
                          <a:effectLst/>
                        </a:rPr>
                        <a:t>კაპიტალდაბანდებები და ინვესტიციები ჯანდაცვის სექტორში</a:t>
                      </a:r>
                      <a:r>
                        <a:rPr lang="en-US"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rPr>
                        <a:t>დამხმარე (გადამოწმება)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72290705"/>
                  </a:ext>
                </a:extLst>
              </a:tr>
            </a:tbl>
          </a:graphicData>
        </a:graphic>
      </p:graphicFrame>
    </p:spTree>
    <p:extLst>
      <p:ext uri="{BB962C8B-B14F-4D97-AF65-F5344CB8AC3E}">
        <p14:creationId xmlns:p14="http://schemas.microsoft.com/office/powerpoint/2010/main" val="1672161193"/>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27B9F-E687-DA42-B556-D6143D1509E7}"/>
              </a:ext>
            </a:extLst>
          </p:cNvPr>
          <p:cNvSpPr>
            <a:spLocks noGrp="1"/>
          </p:cNvSpPr>
          <p:nvPr>
            <p:ph type="title"/>
          </p:nvPr>
        </p:nvSpPr>
        <p:spPr/>
        <p:txBody>
          <a:bodyPr/>
          <a:lstStyle/>
          <a:p>
            <a:r>
              <a:rPr lang="ka-GE" dirty="0"/>
              <a:t>სტატისტიკის ეროვნული სამსახური</a:t>
            </a:r>
            <a:r>
              <a:rPr lang="en-US" dirty="0"/>
              <a:t> (2)</a:t>
            </a:r>
            <a:r>
              <a:rPr lang="ka-GE" dirty="0"/>
              <a:t> </a:t>
            </a:r>
            <a:endParaRPr lang="en-US" dirty="0"/>
          </a:p>
        </p:txBody>
      </p:sp>
      <p:graphicFrame>
        <p:nvGraphicFramePr>
          <p:cNvPr id="8" name="Content Placeholder 7">
            <a:extLst>
              <a:ext uri="{FF2B5EF4-FFF2-40B4-BE49-F238E27FC236}">
                <a16:creationId xmlns:a16="http://schemas.microsoft.com/office/drawing/2014/main" id="{F81FAA0A-65CB-6B4F-BE98-F60C0DDA1FE4}"/>
              </a:ext>
            </a:extLst>
          </p:cNvPr>
          <p:cNvGraphicFramePr>
            <a:graphicFrameLocks noGrp="1"/>
          </p:cNvGraphicFramePr>
          <p:nvPr>
            <p:ph idx="1"/>
            <p:extLst>
              <p:ext uri="{D42A27DB-BD31-4B8C-83A1-F6EECF244321}">
                <p14:modId xmlns:p14="http://schemas.microsoft.com/office/powerpoint/2010/main" val="993345628"/>
              </p:ext>
            </p:extLst>
          </p:nvPr>
        </p:nvGraphicFramePr>
        <p:xfrm>
          <a:off x="838199" y="1109663"/>
          <a:ext cx="10791825" cy="4516120"/>
        </p:xfrm>
        <a:graphic>
          <a:graphicData uri="http://schemas.openxmlformats.org/drawingml/2006/table">
            <a:tbl>
              <a:tblPr firstRow="1" bandRow="1">
                <a:tableStyleId>{72833802-FEF1-4C79-8D5D-14CF1EAF98D9}</a:tableStyleId>
              </a:tblPr>
              <a:tblGrid>
                <a:gridCol w="8848726">
                  <a:extLst>
                    <a:ext uri="{9D8B030D-6E8A-4147-A177-3AD203B41FA5}">
                      <a16:colId xmlns:a16="http://schemas.microsoft.com/office/drawing/2014/main" val="2544734930"/>
                    </a:ext>
                  </a:extLst>
                </a:gridCol>
                <a:gridCol w="1943099">
                  <a:extLst>
                    <a:ext uri="{9D8B030D-6E8A-4147-A177-3AD203B41FA5}">
                      <a16:colId xmlns:a16="http://schemas.microsoft.com/office/drawing/2014/main" val="1817758185"/>
                    </a:ext>
                  </a:extLst>
                </a:gridCol>
              </a:tblGrid>
              <a:tr h="370840">
                <a:tc>
                  <a:txBody>
                    <a:bodyPr/>
                    <a:lstStyle/>
                    <a:p>
                      <a:pPr>
                        <a:spcBef>
                          <a:spcPts val="300"/>
                        </a:spcBef>
                        <a:spcAft>
                          <a:spcPts val="300"/>
                        </a:spcAft>
                      </a:pPr>
                      <a:r>
                        <a:rPr lang="ka-GE" sz="1400" dirty="0">
                          <a:effectLst/>
                        </a:rPr>
                        <a:t>მონაცემების აღწერა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400" dirty="0">
                          <a:effectLst/>
                        </a:rPr>
                        <a:t>მნიშვნელობა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67384798"/>
                  </a:ext>
                </a:extLst>
              </a:tr>
              <a:tr h="370840">
                <a:tc>
                  <a:txBody>
                    <a:bodyPr/>
                    <a:lstStyle/>
                    <a:p>
                      <a:pPr marL="0" lvl="0" indent="0">
                        <a:spcBef>
                          <a:spcPts val="100"/>
                        </a:spcBef>
                        <a:spcAft>
                          <a:spcPts val="200"/>
                        </a:spcAft>
                        <a:buFont typeface="+mj-lt"/>
                        <a:buNone/>
                      </a:pPr>
                      <a:r>
                        <a:rPr lang="en-US" sz="1400" b="0" dirty="0">
                          <a:effectLst/>
                          <a:latin typeface="Calibri" panose="020F0502020204030204" pitchFamily="34" charset="0"/>
                          <a:ea typeface="Calibri" panose="020F0502020204030204" pitchFamily="34" charset="0"/>
                          <a:cs typeface="Times New Roman" panose="02020603050405020304" pitchFamily="18" charset="0"/>
                        </a:rPr>
                        <a:t>8. </a:t>
                      </a:r>
                      <a:r>
                        <a:rPr lang="ka-GE" sz="1400" b="0" dirty="0">
                          <a:effectLst/>
                          <a:latin typeface="Calibri" panose="020F0502020204030204" pitchFamily="34" charset="0"/>
                          <a:ea typeface="Calibri" panose="020F0502020204030204" pitchFamily="34" charset="0"/>
                          <a:cs typeface="Times New Roman" panose="02020603050405020304" pitchFamily="18" charset="0"/>
                        </a:rPr>
                        <a:t>ქვეყანაში იმპორტირებული სამედიცინო საქონელის ღირებულება –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400" b="0" dirty="0">
                          <a:effectLst/>
                          <a:latin typeface="Calibri" panose="020F0502020204030204" pitchFamily="34" charset="0"/>
                          <a:ea typeface="Calibri" panose="020F0502020204030204" pitchFamily="34" charset="0"/>
                          <a:cs typeface="Times New Roman" panose="02020603050405020304" pitchFamily="18" charset="0"/>
                        </a:rPr>
                        <a:t>8.1. </a:t>
                      </a:r>
                      <a:r>
                        <a:rPr lang="ka-GE" sz="1400" b="0" dirty="0">
                          <a:effectLst/>
                          <a:latin typeface="Calibri" panose="020F0502020204030204" pitchFamily="34" charset="0"/>
                          <a:ea typeface="Calibri" panose="020F0502020204030204" pitchFamily="34" charset="0"/>
                          <a:cs typeface="Times New Roman" panose="02020603050405020304" pitchFamily="18" charset="0"/>
                        </a:rPr>
                        <a:t>მედიკამენტები,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400" b="0" dirty="0">
                          <a:effectLst/>
                          <a:latin typeface="Calibri" panose="020F0502020204030204" pitchFamily="34" charset="0"/>
                          <a:ea typeface="Calibri" panose="020F0502020204030204" pitchFamily="34" charset="0"/>
                          <a:cs typeface="Times New Roman" panose="02020603050405020304" pitchFamily="18" charset="0"/>
                        </a:rPr>
                        <a:t>8.2. </a:t>
                      </a:r>
                      <a:r>
                        <a:rPr lang="ka-GE" sz="1400" b="0" dirty="0">
                          <a:effectLst/>
                          <a:latin typeface="Calibri" panose="020F0502020204030204" pitchFamily="34" charset="0"/>
                          <a:ea typeface="Calibri" panose="020F0502020204030204" pitchFamily="34" charset="0"/>
                          <a:cs typeface="Times New Roman" panose="02020603050405020304" pitchFamily="18" charset="0"/>
                        </a:rPr>
                        <a:t>სამედიცინო დანიშნულების საგნები,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400" b="0" dirty="0">
                          <a:effectLst/>
                          <a:latin typeface="Calibri" panose="020F0502020204030204" pitchFamily="34" charset="0"/>
                          <a:ea typeface="Calibri" panose="020F0502020204030204" pitchFamily="34" charset="0"/>
                          <a:cs typeface="Times New Roman" panose="02020603050405020304" pitchFamily="18" charset="0"/>
                        </a:rPr>
                        <a:t>8.3. </a:t>
                      </a:r>
                      <a:r>
                        <a:rPr lang="ka-GE" sz="1400" b="0" dirty="0">
                          <a:effectLst/>
                          <a:latin typeface="Calibri" panose="020F0502020204030204" pitchFamily="34" charset="0"/>
                          <a:ea typeface="Calibri" panose="020F0502020204030204" pitchFamily="34" charset="0"/>
                          <a:cs typeface="Times New Roman" panose="02020603050405020304" pitchFamily="18" charset="0"/>
                        </a:rPr>
                        <a:t>სამედიცინო აღჭურვილობა (მ.შ. ჰუმანიტარული დახმარება)</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b="1" dirty="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2616411"/>
                  </a:ext>
                </a:extLst>
              </a:tr>
              <a:tr h="370840">
                <a:tc>
                  <a:txBody>
                    <a:bodyPr/>
                    <a:lstStyle/>
                    <a:p>
                      <a:pPr marL="0" lvl="0" indent="0">
                        <a:spcBef>
                          <a:spcPts val="100"/>
                        </a:spcBef>
                        <a:spcAft>
                          <a:spcPts val="200"/>
                        </a:spcAft>
                        <a:buFont typeface="+mj-l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9. </a:t>
                      </a:r>
                      <a:r>
                        <a:rPr lang="ka-GE" sz="1400" dirty="0">
                          <a:effectLst/>
                          <a:latin typeface="Calibri" panose="020F0502020204030204" pitchFamily="34" charset="0"/>
                          <a:ea typeface="Calibri" panose="020F0502020204030204" pitchFamily="34" charset="0"/>
                          <a:cs typeface="Times New Roman" panose="02020603050405020304" pitchFamily="18" charset="0"/>
                        </a:rPr>
                        <a:t>ქვეყანაში წარმოებული მედიკამენტებისა და სამედიცინო დანიშნულების საგნების საერთო ღირებულება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90297243"/>
                  </a:ext>
                </a:extLst>
              </a:tr>
              <a:tr h="370840">
                <a:tc>
                  <a:txBody>
                    <a:bodyPr/>
                    <a:lstStyle/>
                    <a:p>
                      <a:pPr marL="0" lvl="0" indent="0">
                        <a:spcBef>
                          <a:spcPts val="100"/>
                        </a:spcBef>
                        <a:spcAft>
                          <a:spcPts val="200"/>
                        </a:spcAft>
                        <a:buFont typeface="+mj-l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10. </a:t>
                      </a:r>
                      <a:r>
                        <a:rPr lang="ka-GE" sz="1400" dirty="0">
                          <a:effectLst/>
                          <a:latin typeface="Calibri" panose="020F0502020204030204" pitchFamily="34" charset="0"/>
                          <a:ea typeface="Calibri" panose="020F0502020204030204" pitchFamily="34" charset="0"/>
                          <a:cs typeface="Times New Roman" panose="02020603050405020304" pitchFamily="18" charset="0"/>
                        </a:rPr>
                        <a:t>ექსპორტირებული ფარმაცევტული პროდუქციის ღირებულება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10.1. </a:t>
                      </a:r>
                      <a:r>
                        <a:rPr lang="ka-GE" sz="1400" dirty="0">
                          <a:effectLst/>
                          <a:latin typeface="Calibri" panose="020F0502020204030204" pitchFamily="34" charset="0"/>
                          <a:ea typeface="Calibri" panose="020F0502020204030204" pitchFamily="34" charset="0"/>
                          <a:cs typeface="Times New Roman" panose="02020603050405020304" pitchFamily="18" charset="0"/>
                        </a:rPr>
                        <a:t>მედიკამენტები,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10.2 </a:t>
                      </a:r>
                      <a:r>
                        <a:rPr lang="ka-GE" sz="1400" dirty="0">
                          <a:effectLst/>
                          <a:latin typeface="Calibri" panose="020F0502020204030204" pitchFamily="34" charset="0"/>
                          <a:ea typeface="Calibri" panose="020F0502020204030204" pitchFamily="34" charset="0"/>
                          <a:cs typeface="Times New Roman" panose="02020603050405020304" pitchFamily="18" charset="0"/>
                        </a:rPr>
                        <a:t>სამედიცინო დანიშნულების საგნები და სამედიცინო აღჭურვილობა;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latin typeface="Calibri" panose="020F0502020204030204" pitchFamily="34" charset="0"/>
                          <a:ea typeface="Calibri" panose="020F0502020204030204" pitchFamily="34" charset="0"/>
                          <a:cs typeface="Times New Roman" panose="02020603050405020304" pitchFamily="18" charset="0"/>
                        </a:rPr>
                        <a:t>დამხმარე</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42422684"/>
                  </a:ext>
                </a:extLst>
              </a:tr>
              <a:tr h="370840">
                <a:tc>
                  <a:txBody>
                    <a:bodyPr/>
                    <a:lstStyle/>
                    <a:p>
                      <a:pPr marL="0" lvl="0" indent="0">
                        <a:spcBef>
                          <a:spcPts val="100"/>
                        </a:spcBef>
                        <a:spcAft>
                          <a:spcPts val="200"/>
                        </a:spcAft>
                        <a:buFont typeface="+mj-l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11. </a:t>
                      </a:r>
                      <a:r>
                        <a:rPr lang="ka-GE" sz="1400" dirty="0">
                          <a:effectLst/>
                          <a:latin typeface="Calibri" panose="020F0502020204030204" pitchFamily="34" charset="0"/>
                          <a:ea typeface="Calibri" panose="020F0502020204030204" pitchFamily="34" charset="0"/>
                          <a:cs typeface="Times New Roman" panose="02020603050405020304" pitchFamily="18" charset="0"/>
                        </a:rPr>
                        <a:t>ფარმაციის მთლიანი გამოშვება; დამატებული ღირებულების მოცულობა – ფარმაცია; შუალედური მოხმარების მოცულობა – ფარმაცია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59058490"/>
                  </a:ext>
                </a:extLst>
              </a:tr>
              <a:tr h="370840">
                <a:tc>
                  <a:txBody>
                    <a:bodyPr/>
                    <a:lstStyle/>
                    <a:p>
                      <a:pPr marL="0" lvl="0" indent="0">
                        <a:spcBef>
                          <a:spcPts val="100"/>
                        </a:spcBef>
                        <a:spcAft>
                          <a:spcPts val="200"/>
                        </a:spcAft>
                        <a:buFont typeface="+mj-l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12. </a:t>
                      </a:r>
                      <a:r>
                        <a:rPr lang="ka-GE" sz="1400" dirty="0">
                          <a:effectLst/>
                          <a:latin typeface="Calibri" panose="020F0502020204030204" pitchFamily="34" charset="0"/>
                          <a:ea typeface="Calibri" panose="020F0502020204030204" pitchFamily="34" charset="0"/>
                          <a:cs typeface="Times New Roman" panose="02020603050405020304" pitchFamily="18" charset="0"/>
                        </a:rPr>
                        <a:t>სამედიცინო ინფლაცია, სულ და მომსახურების სახეების მიხედვით: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12.1. </a:t>
                      </a:r>
                      <a:r>
                        <a:rPr lang="ka-GE" sz="1400" dirty="0">
                          <a:effectLst/>
                          <a:latin typeface="Calibri" panose="020F0502020204030204" pitchFamily="34" charset="0"/>
                          <a:ea typeface="Calibri" panose="020F0502020204030204" pitchFamily="34" charset="0"/>
                          <a:cs typeface="Times New Roman" panose="02020603050405020304" pitchFamily="18" charset="0"/>
                        </a:rPr>
                        <a:t>ამბულატორია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12.2. </a:t>
                      </a:r>
                      <a:r>
                        <a:rPr lang="ka-GE" sz="1400" dirty="0">
                          <a:effectLst/>
                          <a:latin typeface="Calibri" panose="020F0502020204030204" pitchFamily="34" charset="0"/>
                          <a:ea typeface="Calibri" panose="020F0502020204030204" pitchFamily="34" charset="0"/>
                          <a:cs typeface="Times New Roman" panose="02020603050405020304" pitchFamily="18" charset="0"/>
                        </a:rPr>
                        <a:t>სტაციონარი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400" dirty="0">
                          <a:effectLst/>
                          <a:latin typeface="Calibri" panose="020F0502020204030204" pitchFamily="34" charset="0"/>
                          <a:ea typeface="Calibri" panose="020F0502020204030204" pitchFamily="34" charset="0"/>
                          <a:cs typeface="Times New Roman" panose="02020603050405020304" pitchFamily="18" charset="0"/>
                        </a:rPr>
                        <a:t>12.3. </a:t>
                      </a:r>
                      <a:r>
                        <a:rPr lang="ka-GE" sz="1400" dirty="0">
                          <a:effectLst/>
                          <a:latin typeface="Calibri" panose="020F0502020204030204" pitchFamily="34" charset="0"/>
                          <a:ea typeface="Calibri" panose="020F0502020204030204" pitchFamily="34" charset="0"/>
                          <a:cs typeface="Times New Roman" panose="02020603050405020304" pitchFamily="18" charset="0"/>
                        </a:rPr>
                        <a:t>ფარმაცია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dirty="0">
                          <a:effectLst/>
                          <a:latin typeface="Calibri" panose="020F0502020204030204" pitchFamily="34" charset="0"/>
                          <a:ea typeface="Calibri" panose="020F0502020204030204" pitchFamily="34" charset="0"/>
                          <a:cs typeface="Times New Roman" panose="02020603050405020304" pitchFamily="18" charset="0"/>
                        </a:rPr>
                        <a:t>დამხმარე</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27211805"/>
                  </a:ext>
                </a:extLst>
              </a:tr>
              <a:tr h="174307">
                <a:tc>
                  <a:txBody>
                    <a:bodyPr/>
                    <a:lstStyle/>
                    <a:p>
                      <a:pPr marL="0" lvl="0" indent="0">
                        <a:spcBef>
                          <a:spcPts val="100"/>
                        </a:spcBef>
                        <a:spcAft>
                          <a:spcPts val="200"/>
                        </a:spcAft>
                        <a:buFont typeface="+mj-lt"/>
                        <a:buNone/>
                      </a:pPr>
                      <a:r>
                        <a:rPr lang="en-US"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13. </a:t>
                      </a:r>
                      <a:r>
                        <a:rPr lang="ka-GE"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ბიზნესის სტატისტიკის გამოკვლევების მონაცემები: №12 არაკომერციული ორგანიზაციების გამოკვლევა და №13 არაფინანსური კორპორაციების ფინანსური მაჩვენებლების გამოკვლევა (ეკონომიკური საქმიანობის სახეების კლასიფიკატორის კოდი </a:t>
                      </a:r>
                      <a:r>
                        <a:rPr lang="en-US"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85</a:t>
                      </a:r>
                      <a:r>
                        <a:rPr lang="ka-GE"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 </a:t>
                      </a:r>
                      <a:endParaRPr lang="en-US"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spcBef>
                          <a:spcPts val="100"/>
                        </a:spcBef>
                        <a:spcAft>
                          <a:spcPts val="200"/>
                        </a:spcAft>
                      </a:pPr>
                      <a:r>
                        <a:rPr lang="ka-GE" sz="1400" b="1" dirty="0">
                          <a:effectLst/>
                          <a:latin typeface="Calibri" panose="020F0502020204030204" pitchFamily="34" charset="0"/>
                          <a:ea typeface="Calibri" panose="020F0502020204030204" pitchFamily="34" charset="0"/>
                          <a:cs typeface="Times New Roman" panose="02020603050405020304" pitchFamily="18" charset="0"/>
                        </a:rPr>
                        <a:t>ძირითადი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71483055"/>
                  </a:ext>
                </a:extLst>
              </a:tr>
            </a:tbl>
          </a:graphicData>
        </a:graphic>
      </p:graphicFrame>
    </p:spTree>
    <p:extLst>
      <p:ext uri="{BB962C8B-B14F-4D97-AF65-F5344CB8AC3E}">
        <p14:creationId xmlns:p14="http://schemas.microsoft.com/office/powerpoint/2010/main" val="250792147"/>
      </p:ext>
    </p:extLst>
  </p:cSld>
  <p:clrMapOvr>
    <a:masterClrMapping/>
  </p:clrMapOvr>
  <p:transition spd="slow">
    <p:wip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27B9F-E687-DA42-B556-D6143D1509E7}"/>
              </a:ext>
            </a:extLst>
          </p:cNvPr>
          <p:cNvSpPr>
            <a:spLocks noGrp="1"/>
          </p:cNvSpPr>
          <p:nvPr>
            <p:ph type="title"/>
          </p:nvPr>
        </p:nvSpPr>
        <p:spPr>
          <a:xfrm>
            <a:off x="838199" y="265113"/>
            <a:ext cx="10515600" cy="644278"/>
          </a:xfrm>
        </p:spPr>
        <p:txBody>
          <a:bodyPr>
            <a:normAutofit fontScale="90000"/>
          </a:bodyPr>
          <a:lstStyle/>
          <a:p>
            <a:r>
              <a:rPr lang="ka-GE" dirty="0"/>
              <a:t>ავტონომიური რესპუბლიკები, თვითმმართველი ქალაქები, რეგიონები</a:t>
            </a:r>
            <a:endParaRPr lang="en-US" dirty="0"/>
          </a:p>
        </p:txBody>
      </p:sp>
      <p:graphicFrame>
        <p:nvGraphicFramePr>
          <p:cNvPr id="8" name="Content Placeholder 7">
            <a:extLst>
              <a:ext uri="{FF2B5EF4-FFF2-40B4-BE49-F238E27FC236}">
                <a16:creationId xmlns:a16="http://schemas.microsoft.com/office/drawing/2014/main" id="{F81FAA0A-65CB-6B4F-BE98-F60C0DDA1FE4}"/>
              </a:ext>
            </a:extLst>
          </p:cNvPr>
          <p:cNvGraphicFramePr>
            <a:graphicFrameLocks noGrp="1"/>
          </p:cNvGraphicFramePr>
          <p:nvPr>
            <p:ph idx="1"/>
            <p:extLst>
              <p:ext uri="{D42A27DB-BD31-4B8C-83A1-F6EECF244321}">
                <p14:modId xmlns:p14="http://schemas.microsoft.com/office/powerpoint/2010/main" val="3269223198"/>
              </p:ext>
            </p:extLst>
          </p:nvPr>
        </p:nvGraphicFramePr>
        <p:xfrm>
          <a:off x="838199" y="1109663"/>
          <a:ext cx="10791825" cy="4386580"/>
        </p:xfrm>
        <a:graphic>
          <a:graphicData uri="http://schemas.openxmlformats.org/drawingml/2006/table">
            <a:tbl>
              <a:tblPr firstRow="1" bandRow="1">
                <a:tableStyleId>{72833802-FEF1-4C79-8D5D-14CF1EAF98D9}</a:tableStyleId>
              </a:tblPr>
              <a:tblGrid>
                <a:gridCol w="8848726">
                  <a:extLst>
                    <a:ext uri="{9D8B030D-6E8A-4147-A177-3AD203B41FA5}">
                      <a16:colId xmlns:a16="http://schemas.microsoft.com/office/drawing/2014/main" val="2544734930"/>
                    </a:ext>
                  </a:extLst>
                </a:gridCol>
                <a:gridCol w="1943099">
                  <a:extLst>
                    <a:ext uri="{9D8B030D-6E8A-4147-A177-3AD203B41FA5}">
                      <a16:colId xmlns:a16="http://schemas.microsoft.com/office/drawing/2014/main" val="1817758185"/>
                    </a:ext>
                  </a:extLst>
                </a:gridCol>
              </a:tblGrid>
              <a:tr h="370840">
                <a:tc>
                  <a:txBody>
                    <a:bodyPr/>
                    <a:lstStyle/>
                    <a:p>
                      <a:pPr>
                        <a:spcBef>
                          <a:spcPts val="300"/>
                        </a:spcBef>
                        <a:spcAft>
                          <a:spcPts val="300"/>
                        </a:spcAft>
                      </a:pPr>
                      <a:r>
                        <a:rPr lang="ka-GE" sz="1600" dirty="0">
                          <a:effectLst/>
                        </a:rPr>
                        <a:t>მონაცემების აღწერა</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600" dirty="0">
                          <a:effectLst/>
                        </a:rPr>
                        <a:t>მნიშვნელობა</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67384798"/>
                  </a:ext>
                </a:extLst>
              </a:tr>
              <a:tr h="370840">
                <a:tc>
                  <a:txBody>
                    <a:bodyPr/>
                    <a:lstStyle/>
                    <a:p>
                      <a:pPr marL="0" lvl="0" indent="0">
                        <a:spcBef>
                          <a:spcPts val="100"/>
                        </a:spcBef>
                        <a:spcAft>
                          <a:spcPts val="200"/>
                        </a:spcAft>
                        <a:buFont typeface="+mj-lt"/>
                        <a:buNone/>
                      </a:pPr>
                      <a:r>
                        <a:rPr lang="ka-GE" sz="16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a:t>
                      </a:r>
                      <a:r>
                        <a:rPr lang="en-US" sz="16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 </a:t>
                      </a:r>
                      <a:r>
                        <a:rPr lang="ka-GE" sz="16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სახელმწიფო მართვის ტერიტორიული ორგანოების ჯანდაცვასთან დაკავშირებული ადმინისტრაციული ხარჯების დეტალები  </a:t>
                      </a:r>
                      <a:r>
                        <a:rPr lang="ka-GE" sz="1600" b="0" u="sng"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hlinkClick r:id="rId2">
                            <a:extLst>
                              <a:ext uri="{A12FA001-AC4F-418D-AE19-62706E023703}">
                                <ahyp:hlinkClr xmlns:ahyp="http://schemas.microsoft.com/office/drawing/2018/hyperlinkcolor" val="tx"/>
                              </a:ext>
                            </a:extLst>
                          </a:hlinkClick>
                        </a:rPr>
                        <a:t>საბიუჯეტო კლასიფიკაციის</a:t>
                      </a:r>
                      <a:r>
                        <a:rPr lang="ka-GE" sz="16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 (ხარჯების ეკონომიკური კლასიფიკაციის) თანახმად</a:t>
                      </a:r>
                      <a:endParaRPr lang="en-US" sz="16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600" b="1" dirty="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2616411"/>
                  </a:ext>
                </a:extLst>
              </a:tr>
              <a:tr h="370840">
                <a:tc>
                  <a:txBody>
                    <a:bodyPr/>
                    <a:lstStyle/>
                    <a:p>
                      <a:pPr marL="0" lvl="0" indent="0">
                        <a:spcBef>
                          <a:spcPts val="100"/>
                        </a:spcBef>
                        <a:spcAft>
                          <a:spcPts val="200"/>
                        </a:spcAft>
                        <a:buFont typeface="+mj-lt"/>
                        <a:buNone/>
                      </a:pPr>
                      <a:r>
                        <a:rPr lang="ka-GE" sz="1600" dirty="0">
                          <a:effectLst/>
                          <a:latin typeface="Calibri" panose="020F0502020204030204" pitchFamily="34" charset="0"/>
                          <a:ea typeface="Calibri" panose="020F0502020204030204" pitchFamily="34" charset="0"/>
                          <a:cs typeface="Times New Roman" panose="02020603050405020304" pitchFamily="18" charset="0"/>
                        </a:rPr>
                        <a:t>2</a:t>
                      </a: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r>
                        <a:rPr lang="ka-GE" sz="1600" dirty="0">
                          <a:effectLst/>
                          <a:latin typeface="Calibri" panose="020F0502020204030204" pitchFamily="34" charset="0"/>
                          <a:ea typeface="Calibri" panose="020F0502020204030204" pitchFamily="34" charset="0"/>
                          <a:cs typeface="Times New Roman" panose="02020603050405020304" pitchFamily="18" charset="0"/>
                        </a:rPr>
                        <a:t>ჯანდაცვის პროგრამებში/ქვე-პროგრამებში</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600" dirty="0">
                          <a:effectLst/>
                          <a:latin typeface="Calibri" panose="020F0502020204030204" pitchFamily="34" charset="0"/>
                          <a:ea typeface="Calibri" panose="020F0502020204030204" pitchFamily="34" charset="0"/>
                          <a:cs typeface="Times New Roman" panose="02020603050405020304" pitchFamily="18" charset="0"/>
                        </a:rPr>
                        <a:t>2</a:t>
                      </a:r>
                      <a:r>
                        <a:rPr lang="en-US" sz="1600" dirty="0">
                          <a:effectLst/>
                          <a:latin typeface="Calibri" panose="020F0502020204030204" pitchFamily="34" charset="0"/>
                          <a:ea typeface="Calibri" panose="020F0502020204030204" pitchFamily="34" charset="0"/>
                          <a:cs typeface="Times New Roman" panose="02020603050405020304" pitchFamily="18" charset="0"/>
                        </a:rPr>
                        <a:t>.1. </a:t>
                      </a:r>
                      <a:r>
                        <a:rPr lang="ka-GE" sz="1600" dirty="0">
                          <a:effectLst/>
                          <a:latin typeface="Calibri" panose="020F0502020204030204" pitchFamily="34" charset="0"/>
                          <a:ea typeface="Calibri" panose="020F0502020204030204" pitchFamily="34" charset="0"/>
                          <a:cs typeface="Times New Roman" panose="02020603050405020304" pitchFamily="18" charset="0"/>
                        </a:rPr>
                        <a:t>კონტრაქტორი სამედიცინო დაწესებულებებისა და ანაზღაურების მითითებით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2</a:t>
                      </a:r>
                      <a:r>
                        <a:rPr lang="en-US"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.2. </a:t>
                      </a:r>
                      <a:r>
                        <a:rPr lang="ka-GE"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დეტალები  საბიუჯეტო კლასიფიკაციის (ხარჯების ეკონომიკური კლასიფიკაციის) თანახმად</a:t>
                      </a:r>
                      <a:endParaRPr lang="en-US"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600" dirty="0">
                          <a:effectLst/>
                          <a:latin typeface="Calibri" panose="020F0502020204030204" pitchFamily="34" charset="0"/>
                          <a:ea typeface="Calibri" panose="020F0502020204030204" pitchFamily="34" charset="0"/>
                          <a:cs typeface="Times New Roman" panose="02020603050405020304" pitchFamily="18" charset="0"/>
                        </a:rPr>
                        <a:t>დამხმარე (ძირითადი, ფინანსთა სამინისტროსთან გადამოწმების შემდეგ)</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90297243"/>
                  </a:ext>
                </a:extLst>
              </a:tr>
              <a:tr h="370840">
                <a:tc>
                  <a:txBody>
                    <a:bodyPr/>
                    <a:lstStyle/>
                    <a:p>
                      <a:pPr marL="0" lvl="0" indent="0">
                        <a:spcBef>
                          <a:spcPts val="100"/>
                        </a:spcBef>
                        <a:spcAft>
                          <a:spcPts val="200"/>
                        </a:spcAft>
                        <a:buFont typeface="+mj-lt"/>
                        <a:buNone/>
                      </a:pPr>
                      <a:r>
                        <a:rPr lang="ka-GE" sz="1600" dirty="0">
                          <a:effectLst/>
                          <a:latin typeface="Calibri" panose="020F0502020204030204" pitchFamily="34" charset="0"/>
                          <a:ea typeface="Calibri" panose="020F0502020204030204" pitchFamily="34" charset="0"/>
                          <a:cs typeface="Times New Roman" panose="02020603050405020304" pitchFamily="18" charset="0"/>
                        </a:rPr>
                        <a:t>3</a:t>
                      </a: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r>
                        <a:rPr lang="ka-GE" sz="1600" dirty="0">
                          <a:effectLst/>
                          <a:latin typeface="Calibri" panose="020F0502020204030204" pitchFamily="34" charset="0"/>
                          <a:ea typeface="Calibri" panose="020F0502020204030204" pitchFamily="34" charset="0"/>
                          <a:cs typeface="Times New Roman" panose="02020603050405020304" pitchFamily="18" charset="0"/>
                        </a:rPr>
                        <a:t>მუნიციპალიტეტის მიერ სერვისების ხელმისაწვდომობის განხორციელების ხელშეწყობის კომისიის" ფარგლებში გადახდილი თანხები (იხ ნიმუში 2, გვერდი 4), სულ და შემდეგი კატეგორიების მიხედვით</a:t>
                      </a:r>
                      <a:r>
                        <a:rPr lang="en-US" sz="1600" dirty="0">
                          <a:effectLst/>
                          <a:latin typeface="Calibri" panose="020F0502020204030204" pitchFamily="34" charset="0"/>
                          <a:ea typeface="Calibri" panose="020F0502020204030204" pitchFamily="34" charset="0"/>
                          <a:cs typeface="Times New Roman" panose="02020603050405020304" pitchFamily="18" charset="0"/>
                        </a:rPr>
                        <a:t>:</a:t>
                      </a:r>
                    </a:p>
                    <a:p>
                      <a:pPr marL="457200" lvl="1" indent="0">
                        <a:spcBef>
                          <a:spcPts val="100"/>
                        </a:spcBef>
                        <a:spcAft>
                          <a:spcPts val="200"/>
                        </a:spcAft>
                        <a:buFont typeface="+mj-lt"/>
                        <a:buNone/>
                      </a:pPr>
                      <a:r>
                        <a:rPr lang="ka-GE" sz="1600" dirty="0">
                          <a:effectLst/>
                          <a:latin typeface="Calibri" panose="020F0502020204030204" pitchFamily="34" charset="0"/>
                          <a:ea typeface="Calibri" panose="020F0502020204030204" pitchFamily="34" charset="0"/>
                          <a:cs typeface="Times New Roman" panose="02020603050405020304" pitchFamily="18" charset="0"/>
                        </a:rPr>
                        <a:t>3</a:t>
                      </a:r>
                      <a:r>
                        <a:rPr lang="en-US" sz="1600" dirty="0">
                          <a:effectLst/>
                          <a:latin typeface="Calibri" panose="020F0502020204030204" pitchFamily="34" charset="0"/>
                          <a:ea typeface="Calibri" panose="020F0502020204030204" pitchFamily="34" charset="0"/>
                          <a:cs typeface="Times New Roman" panose="02020603050405020304" pitchFamily="18" charset="0"/>
                        </a:rPr>
                        <a:t>.1. </a:t>
                      </a:r>
                      <a:r>
                        <a:rPr lang="ka-GE" sz="1600" dirty="0">
                          <a:effectLst/>
                          <a:latin typeface="Calibri" panose="020F0502020204030204" pitchFamily="34" charset="0"/>
                          <a:ea typeface="Calibri" panose="020F0502020204030204" pitchFamily="34" charset="0"/>
                          <a:cs typeface="Times New Roman" panose="02020603050405020304" pitchFamily="18" charset="0"/>
                        </a:rPr>
                        <a:t>მომსახურების სახეების.</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600" dirty="0">
                          <a:effectLst/>
                          <a:latin typeface="Calibri" panose="020F0502020204030204" pitchFamily="34" charset="0"/>
                          <a:ea typeface="Calibri" panose="020F0502020204030204" pitchFamily="34" charset="0"/>
                          <a:cs typeface="Times New Roman" panose="02020603050405020304" pitchFamily="18" charset="0"/>
                        </a:rPr>
                        <a:t>3</a:t>
                      </a:r>
                      <a:r>
                        <a:rPr lang="en-US" sz="1600" dirty="0">
                          <a:effectLst/>
                          <a:latin typeface="Calibri" panose="020F0502020204030204" pitchFamily="34" charset="0"/>
                          <a:ea typeface="Calibri" panose="020F0502020204030204" pitchFamily="34" charset="0"/>
                          <a:cs typeface="Times New Roman" panose="02020603050405020304" pitchFamily="18" charset="0"/>
                        </a:rPr>
                        <a:t>.2. </a:t>
                      </a:r>
                      <a:r>
                        <a:rPr lang="ka-GE" sz="1600" dirty="0">
                          <a:effectLst/>
                          <a:latin typeface="Calibri" panose="020F0502020204030204" pitchFamily="34" charset="0"/>
                          <a:ea typeface="Calibri" panose="020F0502020204030204" pitchFamily="34" charset="0"/>
                          <a:cs typeface="Times New Roman" panose="02020603050405020304" pitchFamily="18" charset="0"/>
                        </a:rPr>
                        <a:t>დაავადებათა ჯგუფების ან ICD-ის კოდები</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3</a:t>
                      </a:r>
                      <a:r>
                        <a:rPr lang="en-US"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.3. </a:t>
                      </a:r>
                      <a:r>
                        <a:rPr lang="ka-GE"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დეტალები  საბიუჯეტო კლასიფიკაციის (ხარჯების ეკონომიკური კლასიფიკაციის) თანახმად</a:t>
                      </a:r>
                      <a:endParaRPr lang="en-US" sz="16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600" b="1" dirty="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42422684"/>
                  </a:ext>
                </a:extLst>
              </a:tr>
            </a:tbl>
          </a:graphicData>
        </a:graphic>
      </p:graphicFrame>
    </p:spTree>
    <p:extLst>
      <p:ext uri="{BB962C8B-B14F-4D97-AF65-F5344CB8AC3E}">
        <p14:creationId xmlns:p14="http://schemas.microsoft.com/office/powerpoint/2010/main" val="1453839093"/>
      </p:ext>
    </p:extLst>
  </p:cSld>
  <p:clrMapOvr>
    <a:masterClrMapping/>
  </p:clrMapOvr>
  <p:transition spd="slow">
    <p:wip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27B9F-E687-DA42-B556-D6143D1509E7}"/>
              </a:ext>
            </a:extLst>
          </p:cNvPr>
          <p:cNvSpPr>
            <a:spLocks noGrp="1"/>
          </p:cNvSpPr>
          <p:nvPr>
            <p:ph type="title"/>
          </p:nvPr>
        </p:nvSpPr>
        <p:spPr/>
        <p:txBody>
          <a:bodyPr/>
          <a:lstStyle/>
          <a:p>
            <a:r>
              <a:rPr lang="ka-GE" dirty="0"/>
              <a:t>საქართველოს ფინანსთა სამინისტრო</a:t>
            </a:r>
            <a:endParaRPr lang="en-US" dirty="0"/>
          </a:p>
        </p:txBody>
      </p:sp>
      <p:graphicFrame>
        <p:nvGraphicFramePr>
          <p:cNvPr id="8" name="Content Placeholder 7">
            <a:extLst>
              <a:ext uri="{FF2B5EF4-FFF2-40B4-BE49-F238E27FC236}">
                <a16:creationId xmlns:a16="http://schemas.microsoft.com/office/drawing/2014/main" id="{F81FAA0A-65CB-6B4F-BE98-F60C0DDA1FE4}"/>
              </a:ext>
            </a:extLst>
          </p:cNvPr>
          <p:cNvGraphicFramePr>
            <a:graphicFrameLocks noGrp="1"/>
          </p:cNvGraphicFramePr>
          <p:nvPr>
            <p:ph idx="1"/>
            <p:extLst>
              <p:ext uri="{D42A27DB-BD31-4B8C-83A1-F6EECF244321}">
                <p14:modId xmlns:p14="http://schemas.microsoft.com/office/powerpoint/2010/main" val="1117536060"/>
              </p:ext>
            </p:extLst>
          </p:nvPr>
        </p:nvGraphicFramePr>
        <p:xfrm>
          <a:off x="528639" y="1109663"/>
          <a:ext cx="11101386" cy="4538980"/>
        </p:xfrm>
        <a:graphic>
          <a:graphicData uri="http://schemas.openxmlformats.org/drawingml/2006/table">
            <a:tbl>
              <a:tblPr firstRow="1" bandRow="1">
                <a:tableStyleId>{72833802-FEF1-4C79-8D5D-14CF1EAF98D9}</a:tableStyleId>
              </a:tblPr>
              <a:tblGrid>
                <a:gridCol w="9102550">
                  <a:extLst>
                    <a:ext uri="{9D8B030D-6E8A-4147-A177-3AD203B41FA5}">
                      <a16:colId xmlns:a16="http://schemas.microsoft.com/office/drawing/2014/main" val="2544734930"/>
                    </a:ext>
                  </a:extLst>
                </a:gridCol>
                <a:gridCol w="1998836">
                  <a:extLst>
                    <a:ext uri="{9D8B030D-6E8A-4147-A177-3AD203B41FA5}">
                      <a16:colId xmlns:a16="http://schemas.microsoft.com/office/drawing/2014/main" val="1817758185"/>
                    </a:ext>
                  </a:extLst>
                </a:gridCol>
              </a:tblGrid>
              <a:tr h="370840">
                <a:tc>
                  <a:txBody>
                    <a:bodyPr/>
                    <a:lstStyle/>
                    <a:p>
                      <a:pPr>
                        <a:spcBef>
                          <a:spcPts val="300"/>
                        </a:spcBef>
                        <a:spcAft>
                          <a:spcPts val="300"/>
                        </a:spcAft>
                      </a:pPr>
                      <a:r>
                        <a:rPr lang="ka-GE" sz="1400" dirty="0">
                          <a:effectLst/>
                        </a:rPr>
                        <a:t>მონაცემების აღწერა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400" dirty="0">
                          <a:effectLst/>
                        </a:rPr>
                        <a:t>მნიშვნელობა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67384798"/>
                  </a:ext>
                </a:extLst>
              </a:tr>
              <a:tr h="370840">
                <a:tc>
                  <a:txBody>
                    <a:bodyPr/>
                    <a:lstStyle/>
                    <a:p>
                      <a:pPr marL="0" lvl="0"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1. საქართველოს  ტერიტორიული  ერთეულების  მიერ ჯანმრთელობის  დაცვაზე  გაწეული  ხარჯები  სულ და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1.1. კონტრაქტორი სამედიცინო დაწესებულებების ხარჯები</a:t>
                      </a:r>
                      <a:endParaRPr lang="en-US"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1.2. ICD-ის მიხედვით ხარჯები</a:t>
                      </a:r>
                      <a:endParaRPr lang="en-US"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1.3. დეტალები  საბიუჯეტო კლასიფიკაციის (ხარჯების ეკონომიკური კლასიფიკაციის) თანახმად</a:t>
                      </a:r>
                      <a:endParaRPr lang="en-US"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b="1">
                          <a:effectLst/>
                          <a:latin typeface="Calibri" panose="020F0502020204030204" pitchFamily="34" charset="0"/>
                          <a:ea typeface="Calibri" panose="020F0502020204030204" pitchFamily="34" charset="0"/>
                          <a:cs typeface="Times New Roman" panose="02020603050405020304" pitchFamily="18" charset="0"/>
                        </a:rPr>
                        <a:t>ძირითადი (გადაწყდება მერიის ინფორმაციასთან შედარებით შემდეგ)</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2616411"/>
                  </a:ext>
                </a:extLst>
              </a:tr>
              <a:tr h="370840">
                <a:tc>
                  <a:txBody>
                    <a:bodyPr/>
                    <a:lstStyle/>
                    <a:p>
                      <a:pPr marL="0" lvl="0"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2. შინაგან  საქმეთა  სამინისტროს, იუსტიციის  სამინისტროს, თავდაცვის  სამინისტროს მიერ ჯანმრთელობის დაცვაზე გაწეული ხარჯები</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90297243"/>
                  </a:ext>
                </a:extLst>
              </a:tr>
              <a:tr h="370840">
                <a:tc>
                  <a:txBody>
                    <a:bodyPr/>
                    <a:lstStyle/>
                    <a:p>
                      <a:pPr marL="0" lvl="0"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3. ინფორმაცია  სამედიცინო  მომსახურების  საგნებისა  და  სამკურნალო  საშუალებების  და  აღჭურვილობის იმპორტის, ექსპორტის, რეექსპორტის და ჰუმანიტარული დახმარების ღირებულების შესახებ</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42422684"/>
                  </a:ext>
                </a:extLst>
              </a:tr>
              <a:tr h="370840">
                <a:tc>
                  <a:txBody>
                    <a:bodyPr/>
                    <a:lstStyle/>
                    <a:p>
                      <a:pPr marL="0" lvl="0" indent="0">
                        <a:spcBef>
                          <a:spcPts val="100"/>
                        </a:spcBef>
                        <a:spcAft>
                          <a:spcPts val="200"/>
                        </a:spcAft>
                        <a:buFont typeface="+mj-lt"/>
                        <a:buNone/>
                      </a:pPr>
                      <a:r>
                        <a:rPr lang="ka-GE"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4. ჯანდაცვის სექტორში მოქმედი დაწესებულებების მიერ გაწეული ხარჯები და შემოსავლები (სამედიცინო მომსახურების დაწესებულებების მიერ ბუღალტრული აღრიცხვის, ანგარიშგებისა და აუდიტის ზედამხედველობის სამსახურში  ყოველწლიურად წარდგენილი ფინანსურ ანგარიშების საფუძველზე (საიდენტიფიკაციო კოდები სამედიცინო რეგულირების სააგენტოს ბაზებიდან)</a:t>
                      </a:r>
                      <a:endParaRPr lang="en-US"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59058490"/>
                  </a:ext>
                </a:extLst>
              </a:tr>
              <a:tr h="370840">
                <a:tc>
                  <a:txBody>
                    <a:bodyPr/>
                    <a:lstStyle/>
                    <a:p>
                      <a:pPr marL="0" lvl="0"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5. სამედიცინო დანიშნულების საქონლის ნუსხა,  რომელსაც შემოსავლების  სამსახურის  მიერ  მიენიჭა  გრანტის  (პროგრამის,  დონორის, ბენეფიციარის,  ტვირთისა  და  მისი  ღირებულების მითითებით) სტატუსი</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27211805"/>
                  </a:ext>
                </a:extLst>
              </a:tr>
              <a:tr h="174307">
                <a:tc>
                  <a:txBody>
                    <a:bodyPr/>
                    <a:lstStyle/>
                    <a:p>
                      <a:pPr marL="0" lvl="0"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6. ბიუჯეტის შემავსებელი გრანტების და სესხების საერთო ოდენობა და ჯანდაცვის წილი</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დამხმარე</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71483055"/>
                  </a:ext>
                </a:extLst>
              </a:tr>
              <a:tr h="174307">
                <a:tc>
                  <a:txBody>
                    <a:bodyPr/>
                    <a:lstStyle/>
                    <a:p>
                      <a:pPr marL="0" lvl="0"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7. ჰუმანიტარული დახმარების (გრანტის  მიმღები ორგანიზაციის, დონორის, ტვირთის დასახელების და მისი ღირებულების მითითებით) სტატუსის და საერთაშორისო რატიფიცირებული  ხელშეკრულებების  ფარგლებში  იმპორტირებული  სამედიცინო  დანიშნულების  საქონელი (ხელშეკრულების,  პროგრამის,  ტვირთის  დასახელებისა  და  მისი  ღირებულების  მითითებით)</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spcBef>
                          <a:spcPts val="100"/>
                        </a:spcBef>
                        <a:spcAft>
                          <a:spcPts val="200"/>
                        </a:spcAft>
                      </a:pPr>
                      <a:r>
                        <a:rPr lang="ka-GE" sz="1400" dirty="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232378530"/>
                  </a:ext>
                </a:extLst>
              </a:tr>
            </a:tbl>
          </a:graphicData>
        </a:graphic>
      </p:graphicFrame>
    </p:spTree>
    <p:extLst>
      <p:ext uri="{BB962C8B-B14F-4D97-AF65-F5344CB8AC3E}">
        <p14:creationId xmlns:p14="http://schemas.microsoft.com/office/powerpoint/2010/main" val="261961187"/>
      </p:ext>
    </p:extLst>
  </p:cSld>
  <p:clrMapOvr>
    <a:masterClrMapping/>
  </p:clrMapOvr>
  <p:transition spd="slow">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61569-8A6D-2E44-9E02-2675ABAD4CB1}"/>
              </a:ext>
            </a:extLst>
          </p:cNvPr>
          <p:cNvSpPr>
            <a:spLocks noGrp="1"/>
          </p:cNvSpPr>
          <p:nvPr>
            <p:ph type="title"/>
          </p:nvPr>
        </p:nvSpPr>
        <p:spPr/>
        <p:txBody>
          <a:bodyPr>
            <a:normAutofit fontScale="90000"/>
          </a:bodyPr>
          <a:lstStyle/>
          <a:p>
            <a:r>
              <a:rPr lang="ka-GE" dirty="0"/>
              <a:t>დაზღვევის ზედამხედველობის სამსახური, სადაზღვევო კომპანიები</a:t>
            </a:r>
            <a:endParaRPr lang="en-US" dirty="0"/>
          </a:p>
        </p:txBody>
      </p:sp>
      <p:graphicFrame>
        <p:nvGraphicFramePr>
          <p:cNvPr id="4" name="Content Placeholder 7">
            <a:extLst>
              <a:ext uri="{FF2B5EF4-FFF2-40B4-BE49-F238E27FC236}">
                <a16:creationId xmlns:a16="http://schemas.microsoft.com/office/drawing/2014/main" id="{7BEB4BA1-1418-3749-88DA-3166E404F970}"/>
              </a:ext>
            </a:extLst>
          </p:cNvPr>
          <p:cNvGraphicFramePr>
            <a:graphicFrameLocks noGrp="1"/>
          </p:cNvGraphicFramePr>
          <p:nvPr>
            <p:ph idx="1"/>
            <p:extLst>
              <p:ext uri="{D42A27DB-BD31-4B8C-83A1-F6EECF244321}">
                <p14:modId xmlns:p14="http://schemas.microsoft.com/office/powerpoint/2010/main" val="3199980560"/>
              </p:ext>
            </p:extLst>
          </p:nvPr>
        </p:nvGraphicFramePr>
        <p:xfrm>
          <a:off x="838200" y="1235710"/>
          <a:ext cx="10791825" cy="1856740"/>
        </p:xfrm>
        <a:graphic>
          <a:graphicData uri="http://schemas.openxmlformats.org/drawingml/2006/table">
            <a:tbl>
              <a:tblPr firstRow="1" bandRow="1">
                <a:tableStyleId>{72833802-FEF1-4C79-8D5D-14CF1EAF98D9}</a:tableStyleId>
              </a:tblPr>
              <a:tblGrid>
                <a:gridCol w="8848726">
                  <a:extLst>
                    <a:ext uri="{9D8B030D-6E8A-4147-A177-3AD203B41FA5}">
                      <a16:colId xmlns:a16="http://schemas.microsoft.com/office/drawing/2014/main" val="2544734930"/>
                    </a:ext>
                  </a:extLst>
                </a:gridCol>
                <a:gridCol w="1943099">
                  <a:extLst>
                    <a:ext uri="{9D8B030D-6E8A-4147-A177-3AD203B41FA5}">
                      <a16:colId xmlns:a16="http://schemas.microsoft.com/office/drawing/2014/main" val="1817758185"/>
                    </a:ext>
                  </a:extLst>
                </a:gridCol>
              </a:tblGrid>
              <a:tr h="370840">
                <a:tc>
                  <a:txBody>
                    <a:bodyPr/>
                    <a:lstStyle/>
                    <a:p>
                      <a:pPr>
                        <a:spcBef>
                          <a:spcPts val="300"/>
                        </a:spcBef>
                        <a:spcAft>
                          <a:spcPts val="300"/>
                        </a:spcAft>
                      </a:pPr>
                      <a:r>
                        <a:rPr lang="ka-GE" sz="1600" dirty="0">
                          <a:effectLst/>
                        </a:rPr>
                        <a:t>მონაცემების აღწერა</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600" dirty="0">
                          <a:effectLst/>
                        </a:rPr>
                        <a:t>მნიშვნელობა</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67384798"/>
                  </a:ext>
                </a:extLst>
              </a:tr>
              <a:tr h="370840">
                <a:tc>
                  <a:txBody>
                    <a:bodyPr/>
                    <a:lstStyle/>
                    <a:p>
                      <a:pPr marL="0" lvl="0" indent="0">
                        <a:spcBef>
                          <a:spcPts val="100"/>
                        </a:spcBef>
                        <a:spcAft>
                          <a:spcPts val="200"/>
                        </a:spcAft>
                        <a:buFont typeface="+mj-lt"/>
                        <a:buNone/>
                      </a:pPr>
                      <a:r>
                        <a:rPr lang="ka-GE" sz="1800" dirty="0">
                          <a:effectLst/>
                          <a:latin typeface="Calibri" panose="020F0502020204030204" pitchFamily="34" charset="0"/>
                          <a:ea typeface="Calibri" panose="020F0502020204030204" pitchFamily="34" charset="0"/>
                          <a:cs typeface="Times New Roman" panose="02020603050405020304" pitchFamily="18" charset="0"/>
                        </a:rPr>
                        <a:t>1. მოზიდული პრემია, სადაზღვევო  ზარალი, დარეგულირებული სადაზღვევო პრეტენზიები და ანაზღაურებული ზარალი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800" dirty="0">
                          <a:effectLst/>
                          <a:latin typeface="Calibri" panose="020F0502020204030204" pitchFamily="34" charset="0"/>
                          <a:ea typeface="Calibri" panose="020F0502020204030204" pitchFamily="34" charset="0"/>
                          <a:cs typeface="Times New Roman" panose="02020603050405020304" pitchFamily="18" charset="0"/>
                        </a:rPr>
                        <a:t>1.1. სამედიცინო მომსახურების მიმწოდებლების</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1.2. ICD-ის მიხედვით </a:t>
                      </a:r>
                      <a:r>
                        <a:rPr lang="ka-GE" sz="18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(ასაკობრივი ჯგუფი და სქესი)</a:t>
                      </a:r>
                    </a:p>
                    <a:p>
                      <a:pPr marL="457200" lvl="1" indent="0">
                        <a:spcBef>
                          <a:spcPts val="100"/>
                        </a:spcBef>
                        <a:spcAft>
                          <a:spcPts val="200"/>
                        </a:spcAft>
                        <a:buFont typeface="+mj-lt"/>
                        <a:buNone/>
                      </a:pPr>
                      <a:r>
                        <a:rPr lang="ka-GE" sz="18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1.3. ICD-ის მიხედვით პაციენტის მხრიდან თანაგადახდის ოდენობა</a:t>
                      </a:r>
                      <a:r>
                        <a:rPr lang="en-US" sz="1800" dirty="0">
                          <a:solidFill>
                            <a:srgbClr val="C00000"/>
                          </a:solidFill>
                          <a:effectLst/>
                        </a:rPr>
                        <a:t> </a:t>
                      </a:r>
                      <a:endParaRPr lang="en-US"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800" b="1" dirty="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2616411"/>
                  </a:ext>
                </a:extLst>
              </a:tr>
            </a:tbl>
          </a:graphicData>
        </a:graphic>
      </p:graphicFrame>
    </p:spTree>
    <p:extLst>
      <p:ext uri="{BB962C8B-B14F-4D97-AF65-F5344CB8AC3E}">
        <p14:creationId xmlns:p14="http://schemas.microsoft.com/office/powerpoint/2010/main" val="54819453"/>
      </p:ext>
    </p:extLst>
  </p:cSld>
  <p:clrMapOvr>
    <a:masterClrMapping/>
  </p:clrMapOvr>
  <p:transition spd="slow">
    <p:wip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BE709-2FD4-CA42-AA04-8D1397FC053B}"/>
              </a:ext>
            </a:extLst>
          </p:cNvPr>
          <p:cNvSpPr>
            <a:spLocks noGrp="1"/>
          </p:cNvSpPr>
          <p:nvPr>
            <p:ph type="title"/>
          </p:nvPr>
        </p:nvSpPr>
        <p:spPr/>
        <p:txBody>
          <a:bodyPr/>
          <a:lstStyle/>
          <a:p>
            <a:r>
              <a:rPr lang="ka-GE" dirty="0"/>
              <a:t>მთავრობის ადმინისტრაცია, დონორი ორგანიზაციები</a:t>
            </a:r>
            <a:endParaRPr lang="en-US" dirty="0"/>
          </a:p>
        </p:txBody>
      </p:sp>
      <p:graphicFrame>
        <p:nvGraphicFramePr>
          <p:cNvPr id="4" name="Content Placeholder 7">
            <a:extLst>
              <a:ext uri="{FF2B5EF4-FFF2-40B4-BE49-F238E27FC236}">
                <a16:creationId xmlns:a16="http://schemas.microsoft.com/office/drawing/2014/main" id="{A6320D1C-784D-4E43-8279-9E9330046BFD}"/>
              </a:ext>
            </a:extLst>
          </p:cNvPr>
          <p:cNvGraphicFramePr>
            <a:graphicFrameLocks noGrp="1"/>
          </p:cNvGraphicFramePr>
          <p:nvPr>
            <p:ph idx="1"/>
            <p:extLst>
              <p:ext uri="{D42A27DB-BD31-4B8C-83A1-F6EECF244321}">
                <p14:modId xmlns:p14="http://schemas.microsoft.com/office/powerpoint/2010/main" val="345046255"/>
              </p:ext>
            </p:extLst>
          </p:nvPr>
        </p:nvGraphicFramePr>
        <p:xfrm>
          <a:off x="838200" y="1235710"/>
          <a:ext cx="10791825" cy="1742440"/>
        </p:xfrm>
        <a:graphic>
          <a:graphicData uri="http://schemas.openxmlformats.org/drawingml/2006/table">
            <a:tbl>
              <a:tblPr firstRow="1" bandRow="1">
                <a:tableStyleId>{72833802-FEF1-4C79-8D5D-14CF1EAF98D9}</a:tableStyleId>
              </a:tblPr>
              <a:tblGrid>
                <a:gridCol w="8848726">
                  <a:extLst>
                    <a:ext uri="{9D8B030D-6E8A-4147-A177-3AD203B41FA5}">
                      <a16:colId xmlns:a16="http://schemas.microsoft.com/office/drawing/2014/main" val="2544734930"/>
                    </a:ext>
                  </a:extLst>
                </a:gridCol>
                <a:gridCol w="1943099">
                  <a:extLst>
                    <a:ext uri="{9D8B030D-6E8A-4147-A177-3AD203B41FA5}">
                      <a16:colId xmlns:a16="http://schemas.microsoft.com/office/drawing/2014/main" val="1817758185"/>
                    </a:ext>
                  </a:extLst>
                </a:gridCol>
              </a:tblGrid>
              <a:tr h="370840">
                <a:tc>
                  <a:txBody>
                    <a:bodyPr/>
                    <a:lstStyle/>
                    <a:p>
                      <a:pPr>
                        <a:spcBef>
                          <a:spcPts val="300"/>
                        </a:spcBef>
                        <a:spcAft>
                          <a:spcPts val="300"/>
                        </a:spcAft>
                      </a:pPr>
                      <a:r>
                        <a:rPr lang="ka-GE" sz="1600" dirty="0">
                          <a:effectLst/>
                        </a:rPr>
                        <a:t>მონაცემების აღწერა</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600" dirty="0">
                          <a:effectLst/>
                        </a:rPr>
                        <a:t>მნიშვნელობა</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67384798"/>
                  </a:ext>
                </a:extLst>
              </a:tr>
              <a:tr h="370840">
                <a:tc>
                  <a:txBody>
                    <a:bodyPr/>
                    <a:lstStyle/>
                    <a:p>
                      <a:pPr lvl="0"/>
                      <a:r>
                        <a:rPr lang="ka-GE" sz="1800" kern="1200" dirty="0">
                          <a:solidFill>
                            <a:schemeClr val="tx1"/>
                          </a:solidFill>
                          <a:effectLst/>
                          <a:latin typeface="+mn-lt"/>
                          <a:ea typeface="+mn-ea"/>
                          <a:cs typeface="+mn-cs"/>
                        </a:rPr>
                        <a:t>1. დონორული დახმარებები, გრანტები და სესხები: </a:t>
                      </a:r>
                      <a:endParaRPr lang="en-US" sz="1800" kern="1200" dirty="0">
                        <a:solidFill>
                          <a:schemeClr val="tx1"/>
                        </a:solidFill>
                        <a:effectLst/>
                        <a:latin typeface="+mn-lt"/>
                        <a:ea typeface="+mn-ea"/>
                        <a:cs typeface="+mn-cs"/>
                      </a:endParaRPr>
                    </a:p>
                    <a:p>
                      <a:pPr lvl="1"/>
                      <a:r>
                        <a:rPr lang="ka-GE" sz="1800" kern="1200" dirty="0">
                          <a:solidFill>
                            <a:schemeClr val="tx1"/>
                          </a:solidFill>
                          <a:effectLst/>
                          <a:latin typeface="+mn-lt"/>
                          <a:ea typeface="+mn-ea"/>
                          <a:cs typeface="+mn-cs"/>
                        </a:rPr>
                        <a:t>1.1. სერვისები</a:t>
                      </a:r>
                      <a:endParaRPr lang="en-US" sz="1800" kern="1200" dirty="0">
                        <a:solidFill>
                          <a:schemeClr val="tx1"/>
                        </a:solidFill>
                        <a:effectLst/>
                        <a:latin typeface="+mn-lt"/>
                        <a:ea typeface="+mn-ea"/>
                        <a:cs typeface="+mn-cs"/>
                      </a:endParaRPr>
                    </a:p>
                    <a:p>
                      <a:pPr lvl="1"/>
                      <a:r>
                        <a:rPr lang="ka-GE" sz="1800" kern="1200" dirty="0">
                          <a:solidFill>
                            <a:schemeClr val="tx1"/>
                          </a:solidFill>
                          <a:effectLst/>
                          <a:latin typeface="+mn-lt"/>
                          <a:ea typeface="+mn-ea"/>
                          <a:cs typeface="+mn-cs"/>
                        </a:rPr>
                        <a:t>1.2. განმახორციელებელი ორგანიზაციები</a:t>
                      </a:r>
                      <a:endParaRPr lang="en-US" sz="1800" kern="1200" dirty="0">
                        <a:solidFill>
                          <a:schemeClr val="tx1"/>
                        </a:solidFill>
                        <a:effectLst/>
                        <a:latin typeface="+mn-lt"/>
                        <a:ea typeface="+mn-ea"/>
                        <a:cs typeface="+mn-cs"/>
                      </a:endParaRPr>
                    </a:p>
                    <a:p>
                      <a:pPr lvl="1"/>
                      <a:r>
                        <a:rPr lang="ka-GE" sz="1800" kern="1200" dirty="0">
                          <a:solidFill>
                            <a:schemeClr val="tx1"/>
                          </a:solidFill>
                          <a:effectLst/>
                          <a:latin typeface="+mn-lt"/>
                          <a:ea typeface="+mn-ea"/>
                          <a:cs typeface="+mn-cs"/>
                        </a:rPr>
                        <a:t>1.3. ადმინისტრაციული ხარჯები </a:t>
                      </a:r>
                    </a:p>
                    <a:p>
                      <a:pPr lvl="1"/>
                      <a:r>
                        <a:rPr lang="ka-GE" sz="1800" kern="1200" dirty="0">
                          <a:solidFill>
                            <a:srgbClr val="C00000"/>
                          </a:solidFill>
                          <a:effectLst/>
                          <a:latin typeface="+mn-lt"/>
                          <a:ea typeface="+mn-ea"/>
                          <a:cs typeface="+mn-cs"/>
                        </a:rPr>
                        <a:t>1.4. ხარჯები დანიშნულების / ეკონომიკური კატეგორიების მიხედვით</a:t>
                      </a:r>
                      <a:r>
                        <a:rPr lang="en-US" dirty="0">
                          <a:solidFill>
                            <a:srgbClr val="C00000"/>
                          </a:solidFill>
                          <a:effectLst/>
                        </a:rPr>
                        <a:t> </a:t>
                      </a:r>
                      <a:endParaRPr lang="en-US" sz="32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800" b="1" dirty="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2616411"/>
                  </a:ext>
                </a:extLst>
              </a:tr>
            </a:tbl>
          </a:graphicData>
        </a:graphic>
      </p:graphicFrame>
    </p:spTree>
    <p:extLst>
      <p:ext uri="{BB962C8B-B14F-4D97-AF65-F5344CB8AC3E}">
        <p14:creationId xmlns:p14="http://schemas.microsoft.com/office/powerpoint/2010/main" val="1266593296"/>
      </p:ext>
    </p:extLst>
  </p:cSld>
  <p:clrMapOvr>
    <a:masterClrMapping/>
  </p:clrMapOvr>
  <p:transition spd="slow">
    <p:wip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63EC4-D40F-0044-AC70-5467573B71A3}"/>
              </a:ext>
            </a:extLst>
          </p:cNvPr>
          <p:cNvSpPr>
            <a:spLocks noGrp="1"/>
          </p:cNvSpPr>
          <p:nvPr>
            <p:ph type="title"/>
          </p:nvPr>
        </p:nvSpPr>
        <p:spPr>
          <a:xfrm>
            <a:off x="838199" y="222251"/>
            <a:ext cx="10515600" cy="644278"/>
          </a:xfrm>
        </p:spPr>
        <p:txBody>
          <a:bodyPr/>
          <a:lstStyle/>
          <a:p>
            <a:r>
              <a:rPr lang="ka-GE" dirty="0"/>
              <a:t>სოციალური მომსახურების სააგენტო</a:t>
            </a:r>
            <a:endParaRPr lang="en-US" dirty="0"/>
          </a:p>
        </p:txBody>
      </p:sp>
      <p:graphicFrame>
        <p:nvGraphicFramePr>
          <p:cNvPr id="4" name="Content Placeholder 7">
            <a:extLst>
              <a:ext uri="{FF2B5EF4-FFF2-40B4-BE49-F238E27FC236}">
                <a16:creationId xmlns:a16="http://schemas.microsoft.com/office/drawing/2014/main" id="{D2F90994-E297-1B44-A1F8-AFADCBEC5395}"/>
              </a:ext>
            </a:extLst>
          </p:cNvPr>
          <p:cNvGraphicFramePr>
            <a:graphicFrameLocks noGrp="1"/>
          </p:cNvGraphicFramePr>
          <p:nvPr>
            <p:ph idx="1"/>
            <p:extLst>
              <p:ext uri="{D42A27DB-BD31-4B8C-83A1-F6EECF244321}">
                <p14:modId xmlns:p14="http://schemas.microsoft.com/office/powerpoint/2010/main" val="537374696"/>
              </p:ext>
            </p:extLst>
          </p:nvPr>
        </p:nvGraphicFramePr>
        <p:xfrm>
          <a:off x="528639" y="985520"/>
          <a:ext cx="11101386" cy="5659120"/>
        </p:xfrm>
        <a:graphic>
          <a:graphicData uri="http://schemas.openxmlformats.org/drawingml/2006/table">
            <a:tbl>
              <a:tblPr firstRow="1" bandRow="1">
                <a:tableStyleId>{72833802-FEF1-4C79-8D5D-14CF1EAF98D9}</a:tableStyleId>
              </a:tblPr>
              <a:tblGrid>
                <a:gridCol w="9102550">
                  <a:extLst>
                    <a:ext uri="{9D8B030D-6E8A-4147-A177-3AD203B41FA5}">
                      <a16:colId xmlns:a16="http://schemas.microsoft.com/office/drawing/2014/main" val="2544734930"/>
                    </a:ext>
                  </a:extLst>
                </a:gridCol>
                <a:gridCol w="1998836">
                  <a:extLst>
                    <a:ext uri="{9D8B030D-6E8A-4147-A177-3AD203B41FA5}">
                      <a16:colId xmlns:a16="http://schemas.microsoft.com/office/drawing/2014/main" val="1817758185"/>
                    </a:ext>
                  </a:extLst>
                </a:gridCol>
              </a:tblGrid>
              <a:tr h="370840">
                <a:tc>
                  <a:txBody>
                    <a:bodyPr/>
                    <a:lstStyle/>
                    <a:p>
                      <a:pPr>
                        <a:spcBef>
                          <a:spcPts val="300"/>
                        </a:spcBef>
                        <a:spcAft>
                          <a:spcPts val="300"/>
                        </a:spcAft>
                      </a:pPr>
                      <a:r>
                        <a:rPr lang="ka-GE" sz="1400" dirty="0">
                          <a:effectLst/>
                        </a:rPr>
                        <a:t>მონაცემების აღწერა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400" dirty="0">
                          <a:effectLst/>
                        </a:rPr>
                        <a:t>მნიშვნელობა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67384798"/>
                  </a:ext>
                </a:extLst>
              </a:tr>
              <a:tr h="370840">
                <a:tc>
                  <a:txBody>
                    <a:bodyPr/>
                    <a:lstStyle/>
                    <a:p>
                      <a:pPr marL="0" lvl="0"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1. სოციალური მომსახურების სააგენტოს აპარატის ადმინისტრაციული ხარჯების დეტალები  საბიუჯეტო კლასიფიკაციის (</a:t>
                      </a:r>
                      <a:r>
                        <a:rPr lang="ka-GE"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ხარჯების ეკონომიკური კლასიფიკაციის</a:t>
                      </a:r>
                      <a:r>
                        <a:rPr lang="ka-GE" sz="1400" b="0" dirty="0">
                          <a:effectLst/>
                          <a:latin typeface="Calibri" panose="020F0502020204030204" pitchFamily="34" charset="0"/>
                          <a:ea typeface="Calibri" panose="020F0502020204030204" pitchFamily="34" charset="0"/>
                          <a:cs typeface="Times New Roman" panose="02020603050405020304" pitchFamily="18" charset="0"/>
                        </a:rPr>
                        <a:t>) თანახმად</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b="1">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2616411"/>
                  </a:ext>
                </a:extLst>
              </a:tr>
              <a:tr h="370840">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2. სოციალური რეაბილიტაციისა  და  ბავშვზე  ზრუნვის სახელმწიფო პროგრამის საკასო ხარჯები (=პროგრამის ბიუჯეტის შესრულების დეტალური ანგარიში)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2.1. პროგრამის  თუ  ქვე-პროგრამის</a:t>
                      </a: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p>
                    <a:p>
                      <a:pPr marL="914400" lvl="2"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 2.1.1. კონტრაქტორი/ქვეკონტრაქტორი  დაწესებულებების მიხედვით</a:t>
                      </a:r>
                    </a:p>
                    <a:p>
                      <a:pPr marL="914400" lvl="2"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2.1.2. სერვისების მიხედვით</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b="1">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90297243"/>
                  </a:ext>
                </a:extLst>
              </a:tr>
              <a:tr h="370840">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3. ჯანმრთელობისა  დაცვის სახელმწიფო (ვერტიკალური) პროგრამების საკასო ხარჯები სულ;</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3.1. პროგრამის/ქვე-პროგრამის კონტრაქტორი/ქვეკონტრაქტორი დაწესებულებების მიხედვით</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3.2. დიაგნოზის/ჩარევის/ხელოვნური კოდის მიხედვით</a:t>
                      </a:r>
                      <a:endParaRPr lang="en-US"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3.3. რეგიონის მითითებით</a:t>
                      </a:r>
                      <a:endParaRPr lang="en-US"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3.4. დეტალები  საბიუჯეტო კლასიფიკაციის (ხარჯების ეკონომიკური კლასიფიკაციის) თანახმად</a:t>
                      </a:r>
                      <a:endParaRPr lang="en-US"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b="1">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42422684"/>
                  </a:ext>
                </a:extLst>
              </a:tr>
              <a:tr h="370840">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4. ცალკეული  სახელმწიფო  პროგრამის/კომპონენტის  ფარგლებში  შესყიდული  მედიკამენტები  (დასახელება) და საკასო ხარჯი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59058490"/>
                  </a:ext>
                </a:extLst>
              </a:tr>
              <a:tr h="370840">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5. საყოველთაო  ჯანდაცვის  პროგრამის  კომპონენტების  მიხედვით,  პროვაიდერების მიერ მოთხოვნილი და ანაზღაურებას დაქვემდებარებული თანხები: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5.1. პროვაიდერების მიხედვით</a:t>
                      </a:r>
                    </a:p>
                    <a:p>
                      <a:pPr marL="457200" lvl="1"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5.2. ნოზოლოგიური ჯგუფების (ICD), სქესის და ასაკის მითითებით</a:t>
                      </a:r>
                      <a:r>
                        <a:rPr lang="ka-GE"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 (მოსარგებლეთა ჯგუფების მიხედვით ჩაშლილი თანაგადახდის და ჯიბიდან გადახდისთვის)</a:t>
                      </a:r>
                      <a:endParaRPr lang="en-US"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914400" lvl="2" indent="0">
                        <a:spcBef>
                          <a:spcPts val="100"/>
                        </a:spcBef>
                        <a:spcAft>
                          <a:spcPts val="200"/>
                        </a:spcAft>
                        <a:buFont typeface="+mj-lt"/>
                        <a:buNone/>
                      </a:pPr>
                      <a:r>
                        <a:rPr lang="ka-GE"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ჩაშლილი: პირდაპირი და არაპირდაპირი ხარჯები (ხელფასი, წამალი, მომსახურება...)</a:t>
                      </a:r>
                      <a:endParaRPr lang="en-US"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ძირითადი (გადამოწმება)</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27211805"/>
                  </a:ext>
                </a:extLst>
              </a:tr>
              <a:tr h="174307">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6. ქიმიო, ჰორმონო და სხივური თერაპიის კომპონენტში პროვაიდერების მიერ მოთხოვნილი და ანაზღაურებას დაქვემდებარებული თანხები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571483055"/>
                  </a:ext>
                </a:extLst>
              </a:tr>
              <a:tr h="174307">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7. ბაზისური მედიკამენტების საკასო ხარჯი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oFill/>
                  </a:tcPr>
                </a:tc>
                <a:tc>
                  <a:txBody>
                    <a:bodyPr/>
                    <a:lstStyle/>
                    <a:p>
                      <a:pPr>
                        <a:spcBef>
                          <a:spcPts val="100"/>
                        </a:spcBef>
                        <a:spcAft>
                          <a:spcPts val="200"/>
                        </a:spcAft>
                      </a:pPr>
                      <a:r>
                        <a:rPr lang="ka-GE" sz="1400" dirty="0">
                          <a:effectLst/>
                          <a:latin typeface="Calibri" panose="020F0502020204030204" pitchFamily="34" charset="0"/>
                          <a:ea typeface="Calibri" panose="020F0502020204030204" pitchFamily="34" charset="0"/>
                          <a:cs typeface="Times New Roman" panose="02020603050405020304" pitchFamily="18" charset="0"/>
                        </a:rPr>
                        <a:t>დამხმარე</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17544729"/>
                  </a:ext>
                </a:extLst>
              </a:tr>
            </a:tbl>
          </a:graphicData>
        </a:graphic>
      </p:graphicFrame>
    </p:spTree>
    <p:extLst>
      <p:ext uri="{BB962C8B-B14F-4D97-AF65-F5344CB8AC3E}">
        <p14:creationId xmlns:p14="http://schemas.microsoft.com/office/powerpoint/2010/main" val="3645982193"/>
      </p:ext>
    </p:extLst>
  </p:cSld>
  <p:clrMapOvr>
    <a:masterClrMapping/>
  </p:clrMapOvr>
  <p:transition spd="slow">
    <p:wip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63EC4-D40F-0044-AC70-5467573B71A3}"/>
              </a:ext>
            </a:extLst>
          </p:cNvPr>
          <p:cNvSpPr>
            <a:spLocks noGrp="1"/>
          </p:cNvSpPr>
          <p:nvPr>
            <p:ph type="title"/>
          </p:nvPr>
        </p:nvSpPr>
        <p:spPr>
          <a:xfrm>
            <a:off x="838199" y="222251"/>
            <a:ext cx="10515600" cy="644278"/>
          </a:xfrm>
        </p:spPr>
        <p:txBody>
          <a:bodyPr>
            <a:normAutofit fontScale="90000"/>
          </a:bodyPr>
          <a:lstStyle/>
          <a:p>
            <a:r>
              <a:rPr lang="ka-GE" dirty="0"/>
              <a:t>დაავადებათა კონტროლისა და საზოგადოებრივი ჯანმრთელობის ეროვნული ცენტრი</a:t>
            </a:r>
            <a:endParaRPr lang="en-US" dirty="0"/>
          </a:p>
        </p:txBody>
      </p:sp>
      <p:graphicFrame>
        <p:nvGraphicFramePr>
          <p:cNvPr id="4" name="Content Placeholder 7">
            <a:extLst>
              <a:ext uri="{FF2B5EF4-FFF2-40B4-BE49-F238E27FC236}">
                <a16:creationId xmlns:a16="http://schemas.microsoft.com/office/drawing/2014/main" id="{D2F90994-E297-1B44-A1F8-AFADCBEC5395}"/>
              </a:ext>
            </a:extLst>
          </p:cNvPr>
          <p:cNvGraphicFramePr>
            <a:graphicFrameLocks noGrp="1"/>
          </p:cNvGraphicFramePr>
          <p:nvPr>
            <p:ph idx="1"/>
            <p:extLst>
              <p:ext uri="{D42A27DB-BD31-4B8C-83A1-F6EECF244321}">
                <p14:modId xmlns:p14="http://schemas.microsoft.com/office/powerpoint/2010/main" val="4250299945"/>
              </p:ext>
            </p:extLst>
          </p:nvPr>
        </p:nvGraphicFramePr>
        <p:xfrm>
          <a:off x="528639" y="985520"/>
          <a:ext cx="11101386" cy="4246880"/>
        </p:xfrm>
        <a:graphic>
          <a:graphicData uri="http://schemas.openxmlformats.org/drawingml/2006/table">
            <a:tbl>
              <a:tblPr firstRow="1" bandRow="1">
                <a:tableStyleId>{72833802-FEF1-4C79-8D5D-14CF1EAF98D9}</a:tableStyleId>
              </a:tblPr>
              <a:tblGrid>
                <a:gridCol w="9102550">
                  <a:extLst>
                    <a:ext uri="{9D8B030D-6E8A-4147-A177-3AD203B41FA5}">
                      <a16:colId xmlns:a16="http://schemas.microsoft.com/office/drawing/2014/main" val="2544734930"/>
                    </a:ext>
                  </a:extLst>
                </a:gridCol>
                <a:gridCol w="1998836">
                  <a:extLst>
                    <a:ext uri="{9D8B030D-6E8A-4147-A177-3AD203B41FA5}">
                      <a16:colId xmlns:a16="http://schemas.microsoft.com/office/drawing/2014/main" val="1817758185"/>
                    </a:ext>
                  </a:extLst>
                </a:gridCol>
              </a:tblGrid>
              <a:tr h="370840">
                <a:tc>
                  <a:txBody>
                    <a:bodyPr/>
                    <a:lstStyle/>
                    <a:p>
                      <a:pPr>
                        <a:spcBef>
                          <a:spcPts val="300"/>
                        </a:spcBef>
                        <a:spcAft>
                          <a:spcPts val="300"/>
                        </a:spcAft>
                      </a:pPr>
                      <a:r>
                        <a:rPr lang="ka-GE" sz="1400" dirty="0">
                          <a:effectLst/>
                        </a:rPr>
                        <a:t>მონაცემების აღწერა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400" dirty="0">
                          <a:effectLst/>
                        </a:rPr>
                        <a:t>მნიშვნელობა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67384798"/>
                  </a:ext>
                </a:extLst>
              </a:tr>
              <a:tr h="539433">
                <a:tc>
                  <a:txBody>
                    <a:bodyPr/>
                    <a:lstStyle/>
                    <a:p>
                      <a:pPr marL="0" lvl="0"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1. უცხოეთიდან  მიღებული  დაფინანსების  წყაროებითა  და  გრანტებით  განსახორციელებელი  საინვესტიციო პროექტების   და  სახელმწიფო  ბიუჯეტში  ასახული  დონორების  დაფინანსებული  პროექტების  ფარგლებში:</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1.1. განხორციელებული  ხარჯები სულ </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1.2. ღონისძიებების მიხედვით</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b="0" dirty="0">
                          <a:effectLst/>
                          <a:latin typeface="Calibri" panose="020F0502020204030204" pitchFamily="34" charset="0"/>
                          <a:ea typeface="Calibri" panose="020F0502020204030204" pitchFamily="34" charset="0"/>
                          <a:cs typeface="Times New Roman" panose="02020603050405020304" pitchFamily="18" charset="0"/>
                        </a:rPr>
                        <a:t>1.3. კონტრაქტორი დაწესებულებების მიხედვით</a:t>
                      </a:r>
                      <a:endParaRPr lang="en-US" sz="1400" b="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ka-GE"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1.4. დეტალები  საბიუჯეტო კლასიფიკაციის (ხარჯების ეკონომიკური კლასიფიკაციის) თანახმად</a:t>
                      </a:r>
                      <a:endParaRPr lang="en-US" sz="14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b="1">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2616411"/>
                  </a:ext>
                </a:extLst>
              </a:tr>
              <a:tr h="370840">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2. ცენტრის  ადმინისტრაციული ხარჯების დეტალები  საბიუჯეტო კლასიფიკაციის </a:t>
                      </a:r>
                      <a:r>
                        <a:rPr lang="ka-GE"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(ხარჯების ეკონომიკური კლასიფიკაციის) </a:t>
                      </a:r>
                      <a:r>
                        <a:rPr lang="ka-GE" sz="1400" dirty="0">
                          <a:effectLst/>
                          <a:latin typeface="Calibri" panose="020F0502020204030204" pitchFamily="34" charset="0"/>
                          <a:ea typeface="Calibri" panose="020F0502020204030204" pitchFamily="34" charset="0"/>
                          <a:cs typeface="Times New Roman" panose="02020603050405020304" pitchFamily="18" charset="0"/>
                        </a:rPr>
                        <a:t>თანახმად </a:t>
                      </a:r>
                      <a:r>
                        <a:rPr lang="ka-GE"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რეგიონალურ ჭრილში</a:t>
                      </a:r>
                      <a:endParaRPr lang="en-US" sz="14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b="1">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90297243"/>
                  </a:ext>
                </a:extLst>
              </a:tr>
              <a:tr h="370840">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3. ჯანმრთელობისა  დაცვის სახელმწიფო პროგრამების საკასო ხარჯები</a:t>
                      </a:r>
                      <a:r>
                        <a:rPr lang="en-US" sz="1400" dirty="0">
                          <a:effectLst/>
                          <a:latin typeface="Calibri" panose="020F0502020204030204" pitchFamily="34" charset="0"/>
                          <a:ea typeface="Calibri" panose="020F0502020204030204" pitchFamily="34" charset="0"/>
                          <a:cs typeface="Times New Roman" panose="02020603050405020304" pitchFamily="18" charset="0"/>
                        </a:rPr>
                        <a:t>:</a:t>
                      </a:r>
                    </a:p>
                    <a:p>
                      <a:pPr marL="457200" lvl="1"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3.1. პროგრამის/ქვე-პროგრამის კონტრაქტორი/ქვეკონტრაქტორი დაწესებულებების მიხედვით</a:t>
                      </a:r>
                    </a:p>
                    <a:p>
                      <a:pPr marL="457200" lvl="1"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3.2. დიაგნოზის/ჩარევის/ხელოვნური კოდის მიხედვით</a:t>
                      </a:r>
                    </a:p>
                    <a:p>
                      <a:pPr marL="457200" lvl="1"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3.3. რეგიონის მითითებით</a:t>
                      </a:r>
                    </a:p>
                    <a:p>
                      <a:pPr marL="457200" lvl="1"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3.4. დეტალები  საბიუჯეტო კლასიფიკაციის (ხარჯების ეკონომიკური კლასიფიკაციის) თანახმად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b="1">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42422684"/>
                  </a:ext>
                </a:extLst>
              </a:tr>
              <a:tr h="370840">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4. სახელმწიფო პროგრამებში/კომპონენტებში შესყიდული მედიკამენტების ხარჯები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a:effectLst/>
                          <a:latin typeface="Calibri" panose="020F0502020204030204" pitchFamily="34" charset="0"/>
                          <a:ea typeface="Calibri" panose="020F0502020204030204" pitchFamily="34" charset="0"/>
                          <a:cs typeface="Times New Roman" panose="02020603050405020304" pitchFamily="18" charset="0"/>
                        </a:rPr>
                        <a:t>დამხმარე (გადამოწმება)</a:t>
                      </a:r>
                      <a:endParaRPr lang="en-US"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59058490"/>
                  </a:ext>
                </a:extLst>
              </a:tr>
              <a:tr h="370840">
                <a:tc>
                  <a:txBody>
                    <a:bodyPr/>
                    <a:lstStyle/>
                    <a:p>
                      <a:pPr marL="0" lvl="0" indent="0">
                        <a:spcBef>
                          <a:spcPts val="100"/>
                        </a:spcBef>
                        <a:spcAft>
                          <a:spcPts val="200"/>
                        </a:spcAft>
                        <a:buFont typeface="+mj-lt"/>
                        <a:buNone/>
                      </a:pPr>
                      <a:r>
                        <a:rPr lang="ka-GE" sz="1400" dirty="0">
                          <a:effectLst/>
                          <a:latin typeface="Calibri" panose="020F0502020204030204" pitchFamily="34" charset="0"/>
                          <a:ea typeface="Calibri" panose="020F0502020204030204" pitchFamily="34" charset="0"/>
                          <a:cs typeface="Times New Roman" panose="02020603050405020304" pitchFamily="18" charset="0"/>
                        </a:rPr>
                        <a:t>5. ფორმა #066 და ფორმა #025-დან ინფორმაცია ნოზოლოგიების/ჩარევები, რეგიონების მიხედვით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400" b="1" dirty="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27211805"/>
                  </a:ext>
                </a:extLst>
              </a:tr>
            </a:tbl>
          </a:graphicData>
        </a:graphic>
      </p:graphicFrame>
    </p:spTree>
    <p:extLst>
      <p:ext uri="{BB962C8B-B14F-4D97-AF65-F5344CB8AC3E}">
        <p14:creationId xmlns:p14="http://schemas.microsoft.com/office/powerpoint/2010/main" val="988805752"/>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4F3B0C-387B-4748-9A7E-4A482B98C3CE}"/>
              </a:ext>
            </a:extLst>
          </p:cNvPr>
          <p:cNvSpPr>
            <a:spLocks noGrp="1"/>
          </p:cNvSpPr>
          <p:nvPr>
            <p:ph type="title"/>
          </p:nvPr>
        </p:nvSpPr>
        <p:spPr/>
        <p:txBody>
          <a:bodyPr/>
          <a:lstStyle/>
          <a:p>
            <a:r>
              <a:rPr lang="ka-GE" dirty="0"/>
              <a:t>შეკრების მიზანი</a:t>
            </a:r>
            <a:endParaRPr lang="en-GB" dirty="0"/>
          </a:p>
        </p:txBody>
      </p:sp>
      <p:sp>
        <p:nvSpPr>
          <p:cNvPr id="4" name="Rectangle 3">
            <a:extLst>
              <a:ext uri="{FF2B5EF4-FFF2-40B4-BE49-F238E27FC236}">
                <a16:creationId xmlns:a16="http://schemas.microsoft.com/office/drawing/2014/main" id="{850DB791-18AE-42E6-B6F9-EF8A24919645}"/>
              </a:ext>
            </a:extLst>
          </p:cNvPr>
          <p:cNvSpPr/>
          <p:nvPr/>
        </p:nvSpPr>
        <p:spPr>
          <a:xfrm>
            <a:off x="1116532" y="1135781"/>
            <a:ext cx="9881936" cy="1212783"/>
          </a:xfrm>
          <a:prstGeom prst="rect">
            <a:avLst/>
          </a:prstGeom>
          <a:solidFill>
            <a:schemeClr val="accent4">
              <a:lumMod val="20000"/>
              <a:lumOff val="80000"/>
            </a:schemeClr>
          </a:soli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Content Placeholder 2">
            <a:extLst>
              <a:ext uri="{FF2B5EF4-FFF2-40B4-BE49-F238E27FC236}">
                <a16:creationId xmlns:a16="http://schemas.microsoft.com/office/drawing/2014/main" id="{8BD06A15-A4C7-4FC3-8681-0397967BD947}"/>
              </a:ext>
            </a:extLst>
          </p:cNvPr>
          <p:cNvSpPr>
            <a:spLocks noGrp="1"/>
          </p:cNvSpPr>
          <p:nvPr>
            <p:ph idx="1"/>
          </p:nvPr>
        </p:nvSpPr>
        <p:spPr/>
        <p:txBody>
          <a:bodyPr>
            <a:normAutofit/>
          </a:bodyPr>
          <a:lstStyle/>
          <a:p>
            <a:r>
              <a:rPr lang="ka-GE" sz="2800" dirty="0"/>
              <a:t>გადაწყვეტილების მიმღებისთვის ჯანდაცვის ანგარიშების სისტემის, მისი მნიშვნელობის და გამოყენების ძირითადი მიმართულებების გაცნობა </a:t>
            </a:r>
          </a:p>
          <a:p>
            <a:r>
              <a:rPr lang="ka-GE" sz="2800" dirty="0"/>
              <a:t>ჯანდაცვის ანგარიშების შემუშავებისთვის საჭირო მონაცემთა ნაკადებისა და წყაროების იდენტიფიცირება, ინვენტარიზაცია უწყებების წარმომადგენლების ჩართულობით</a:t>
            </a:r>
          </a:p>
          <a:p>
            <a:r>
              <a:rPr lang="ka-GE" sz="2800" dirty="0"/>
              <a:t>მონაცემთა რუტინულად მიღებისა და დამუშავების მეთოდოლოგიის შემუშავების დაგეგმვა</a:t>
            </a:r>
          </a:p>
          <a:p>
            <a:endParaRPr lang="en-GB" sz="2800" dirty="0"/>
          </a:p>
        </p:txBody>
      </p:sp>
    </p:spTree>
    <p:extLst>
      <p:ext uri="{BB962C8B-B14F-4D97-AF65-F5344CB8AC3E}">
        <p14:creationId xmlns:p14="http://schemas.microsoft.com/office/powerpoint/2010/main" val="310775850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fade">
                                      <p:cBhvr>
                                        <p:cTn id="2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B63EC4-D40F-0044-AC70-5467573B71A3}"/>
              </a:ext>
            </a:extLst>
          </p:cNvPr>
          <p:cNvSpPr>
            <a:spLocks noGrp="1"/>
          </p:cNvSpPr>
          <p:nvPr>
            <p:ph type="title"/>
          </p:nvPr>
        </p:nvSpPr>
        <p:spPr>
          <a:xfrm>
            <a:off x="838199" y="222251"/>
            <a:ext cx="10515600" cy="644278"/>
          </a:xfrm>
        </p:spPr>
        <p:txBody>
          <a:bodyPr>
            <a:normAutofit fontScale="90000"/>
          </a:bodyPr>
          <a:lstStyle/>
          <a:p>
            <a:r>
              <a:rPr lang="ka-GE" b="1" dirty="0">
                <a:effectLst/>
              </a:rPr>
              <a:t>საგანგებო სიტუაციების კოორდინაციისა და გადაუდებელი დახმარების ცენტრი</a:t>
            </a:r>
            <a:endParaRPr lang="en-US" dirty="0"/>
          </a:p>
        </p:txBody>
      </p:sp>
      <p:graphicFrame>
        <p:nvGraphicFramePr>
          <p:cNvPr id="4" name="Content Placeholder 7">
            <a:extLst>
              <a:ext uri="{FF2B5EF4-FFF2-40B4-BE49-F238E27FC236}">
                <a16:creationId xmlns:a16="http://schemas.microsoft.com/office/drawing/2014/main" id="{D2F90994-E297-1B44-A1F8-AFADCBEC5395}"/>
              </a:ext>
            </a:extLst>
          </p:cNvPr>
          <p:cNvGraphicFramePr>
            <a:graphicFrameLocks noGrp="1"/>
          </p:cNvGraphicFramePr>
          <p:nvPr>
            <p:ph idx="1"/>
            <p:extLst>
              <p:ext uri="{D42A27DB-BD31-4B8C-83A1-F6EECF244321}">
                <p14:modId xmlns:p14="http://schemas.microsoft.com/office/powerpoint/2010/main" val="1302304531"/>
              </p:ext>
            </p:extLst>
          </p:nvPr>
        </p:nvGraphicFramePr>
        <p:xfrm>
          <a:off x="545306" y="1242695"/>
          <a:ext cx="11101386" cy="2992120"/>
        </p:xfrm>
        <a:graphic>
          <a:graphicData uri="http://schemas.openxmlformats.org/drawingml/2006/table">
            <a:tbl>
              <a:tblPr firstRow="1" bandRow="1">
                <a:tableStyleId>{72833802-FEF1-4C79-8D5D-14CF1EAF98D9}</a:tableStyleId>
              </a:tblPr>
              <a:tblGrid>
                <a:gridCol w="9102550">
                  <a:extLst>
                    <a:ext uri="{9D8B030D-6E8A-4147-A177-3AD203B41FA5}">
                      <a16:colId xmlns:a16="http://schemas.microsoft.com/office/drawing/2014/main" val="2544734930"/>
                    </a:ext>
                  </a:extLst>
                </a:gridCol>
                <a:gridCol w="1998836">
                  <a:extLst>
                    <a:ext uri="{9D8B030D-6E8A-4147-A177-3AD203B41FA5}">
                      <a16:colId xmlns:a16="http://schemas.microsoft.com/office/drawing/2014/main" val="1817758185"/>
                    </a:ext>
                  </a:extLst>
                </a:gridCol>
              </a:tblGrid>
              <a:tr h="370840">
                <a:tc>
                  <a:txBody>
                    <a:bodyPr/>
                    <a:lstStyle/>
                    <a:p>
                      <a:pPr>
                        <a:spcBef>
                          <a:spcPts val="300"/>
                        </a:spcBef>
                        <a:spcAft>
                          <a:spcPts val="300"/>
                        </a:spcAft>
                      </a:pPr>
                      <a:r>
                        <a:rPr lang="ka-GE" sz="1400" dirty="0">
                          <a:effectLst/>
                        </a:rPr>
                        <a:t>მონაცემების აღწერა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400" dirty="0">
                          <a:effectLst/>
                        </a:rPr>
                        <a:t>მნიშვნელობა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67384798"/>
                  </a:ext>
                </a:extLst>
              </a:tr>
              <a:tr h="539433">
                <a:tc>
                  <a:txBody>
                    <a:bodyPr/>
                    <a:lstStyle/>
                    <a:p>
                      <a:pPr marL="0" lvl="0" indent="0">
                        <a:spcBef>
                          <a:spcPts val="100"/>
                        </a:spcBef>
                        <a:spcAft>
                          <a:spcPts val="200"/>
                        </a:spcAft>
                        <a:buFont typeface="+mj-l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1. </a:t>
                      </a:r>
                      <a:r>
                        <a:rPr lang="ka-GE" sz="1800" b="0" dirty="0">
                          <a:effectLst/>
                          <a:latin typeface="Calibri" panose="020F0502020204030204" pitchFamily="34" charset="0"/>
                          <a:ea typeface="Calibri" panose="020F0502020204030204" pitchFamily="34" charset="0"/>
                          <a:cs typeface="Times New Roman" panose="02020603050405020304" pitchFamily="18" charset="0"/>
                        </a:rPr>
                        <a:t>ცენტრის  ადმინისტრაციული ხარჯების დეტალები  საბიუჯეტო კლასიფიკაციის (ხარჯების ეკონომიკური კლასიფიკაციის) თანახმად</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800" b="1">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2616411"/>
                  </a:ext>
                </a:extLst>
              </a:tr>
              <a:tr h="370840">
                <a:tc>
                  <a:txBody>
                    <a:bodyPr/>
                    <a:lstStyle/>
                    <a:p>
                      <a:pPr marL="0" lvl="0" indent="0">
                        <a:spcBef>
                          <a:spcPts val="100"/>
                        </a:spcBef>
                        <a:spcAft>
                          <a:spcPts val="200"/>
                        </a:spcAft>
                        <a:buFont typeface="+mj-l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2. </a:t>
                      </a:r>
                      <a:r>
                        <a:rPr lang="ka-GE" sz="1800" b="0" dirty="0">
                          <a:effectLst/>
                          <a:latin typeface="Calibri" panose="020F0502020204030204" pitchFamily="34" charset="0"/>
                          <a:ea typeface="Calibri" panose="020F0502020204030204" pitchFamily="34" charset="0"/>
                          <a:cs typeface="Times New Roman" panose="02020603050405020304" pitchFamily="18" charset="0"/>
                        </a:rPr>
                        <a:t>ჯანმრთელობისა  დაცვის სახელმწიფო პროგრამების ხარჯები სულ;</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2.1. </a:t>
                      </a:r>
                      <a:r>
                        <a:rPr lang="ka-GE"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პროგრამის/ქვე-პროგრამის კონტრაქტორი/ქვეკონტრაქტორი დაწესებულებების მიხედვით</a:t>
                      </a:r>
                      <a:endParaRPr lang="en-US"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2.2. </a:t>
                      </a:r>
                      <a:r>
                        <a:rPr lang="ka-GE"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დიაგნოზის/ჩარევის/ხელოვნური კოდის მიხედვით</a:t>
                      </a:r>
                      <a:endParaRPr lang="en-US"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2.3. </a:t>
                      </a:r>
                      <a:r>
                        <a:rPr lang="ka-GE"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რეგიონის მითითებით</a:t>
                      </a:r>
                      <a:endParaRPr lang="en-US"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marL="457200" lvl="1" indent="0">
                        <a:spcBef>
                          <a:spcPts val="100"/>
                        </a:spcBef>
                        <a:spcAft>
                          <a:spcPts val="200"/>
                        </a:spcAft>
                        <a:buFont typeface="+mj-lt"/>
                        <a:buNone/>
                      </a:pPr>
                      <a:r>
                        <a:rPr lang="en-US"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2.4. </a:t>
                      </a:r>
                      <a:r>
                        <a:rPr lang="ka-GE"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დეტალები  საბიუჯეტო კლასიფიკაციის (ხარჯების ეკონომიკური კლასიფიკაციის) თანახმად</a:t>
                      </a:r>
                      <a:endParaRPr lang="en-US" sz="1800" b="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800" b="1" dirty="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90297243"/>
                  </a:ext>
                </a:extLst>
              </a:tr>
            </a:tbl>
          </a:graphicData>
        </a:graphic>
      </p:graphicFrame>
    </p:spTree>
    <p:extLst>
      <p:ext uri="{BB962C8B-B14F-4D97-AF65-F5344CB8AC3E}">
        <p14:creationId xmlns:p14="http://schemas.microsoft.com/office/powerpoint/2010/main" val="938715923"/>
      </p:ext>
    </p:extLst>
  </p:cSld>
  <p:clrMapOvr>
    <a:masterClrMapping/>
  </p:clrMapOvr>
  <p:transition spd="slow">
    <p:wip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6BE709-2FD4-CA42-AA04-8D1397FC053B}"/>
              </a:ext>
            </a:extLst>
          </p:cNvPr>
          <p:cNvSpPr>
            <a:spLocks noGrp="1"/>
          </p:cNvSpPr>
          <p:nvPr>
            <p:ph type="title"/>
          </p:nvPr>
        </p:nvSpPr>
        <p:spPr/>
        <p:txBody>
          <a:bodyPr>
            <a:normAutofit fontScale="90000"/>
          </a:bodyPr>
          <a:lstStyle/>
          <a:p>
            <a:r>
              <a:rPr lang="ka-GE" dirty="0"/>
              <a:t>სამედიცინო და ფარმაცევტული საქმიანობის რეგულირების სააგენტო</a:t>
            </a:r>
            <a:endParaRPr lang="en-US" dirty="0"/>
          </a:p>
        </p:txBody>
      </p:sp>
      <p:graphicFrame>
        <p:nvGraphicFramePr>
          <p:cNvPr id="4" name="Content Placeholder 7">
            <a:extLst>
              <a:ext uri="{FF2B5EF4-FFF2-40B4-BE49-F238E27FC236}">
                <a16:creationId xmlns:a16="http://schemas.microsoft.com/office/drawing/2014/main" id="{A6320D1C-784D-4E43-8279-9E9330046BFD}"/>
              </a:ext>
            </a:extLst>
          </p:cNvPr>
          <p:cNvGraphicFramePr>
            <a:graphicFrameLocks noGrp="1"/>
          </p:cNvGraphicFramePr>
          <p:nvPr>
            <p:ph idx="1"/>
            <p:extLst>
              <p:ext uri="{D42A27DB-BD31-4B8C-83A1-F6EECF244321}">
                <p14:modId xmlns:p14="http://schemas.microsoft.com/office/powerpoint/2010/main" val="3217487942"/>
              </p:ext>
            </p:extLst>
          </p:nvPr>
        </p:nvGraphicFramePr>
        <p:xfrm>
          <a:off x="838200" y="1407160"/>
          <a:ext cx="10791825" cy="1426845"/>
        </p:xfrm>
        <a:graphic>
          <a:graphicData uri="http://schemas.openxmlformats.org/drawingml/2006/table">
            <a:tbl>
              <a:tblPr firstRow="1" bandRow="1">
                <a:tableStyleId>{72833802-FEF1-4C79-8D5D-14CF1EAF98D9}</a:tableStyleId>
              </a:tblPr>
              <a:tblGrid>
                <a:gridCol w="8848726">
                  <a:extLst>
                    <a:ext uri="{9D8B030D-6E8A-4147-A177-3AD203B41FA5}">
                      <a16:colId xmlns:a16="http://schemas.microsoft.com/office/drawing/2014/main" val="2544734930"/>
                    </a:ext>
                  </a:extLst>
                </a:gridCol>
                <a:gridCol w="1943099">
                  <a:extLst>
                    <a:ext uri="{9D8B030D-6E8A-4147-A177-3AD203B41FA5}">
                      <a16:colId xmlns:a16="http://schemas.microsoft.com/office/drawing/2014/main" val="1817758185"/>
                    </a:ext>
                  </a:extLst>
                </a:gridCol>
              </a:tblGrid>
              <a:tr h="507365">
                <a:tc>
                  <a:txBody>
                    <a:bodyPr/>
                    <a:lstStyle/>
                    <a:p>
                      <a:pPr>
                        <a:spcBef>
                          <a:spcPts val="300"/>
                        </a:spcBef>
                        <a:spcAft>
                          <a:spcPts val="300"/>
                        </a:spcAft>
                      </a:pPr>
                      <a:r>
                        <a:rPr lang="ka-GE" sz="1600" dirty="0">
                          <a:effectLst/>
                        </a:rPr>
                        <a:t>მონაცემების აღწერა</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600" dirty="0">
                          <a:effectLst/>
                        </a:rPr>
                        <a:t>მნიშვნელობა</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67384798"/>
                  </a:ext>
                </a:extLst>
              </a:tr>
              <a:tr h="370840">
                <a:tc>
                  <a:txBody>
                    <a:bodyPr/>
                    <a:lstStyle/>
                    <a:p>
                      <a:pPr lvl="0"/>
                      <a:r>
                        <a:rPr lang="ka-GE" sz="1800" b="0" kern="1200" dirty="0">
                          <a:solidFill>
                            <a:schemeClr val="tx1"/>
                          </a:solidFill>
                          <a:effectLst/>
                          <a:latin typeface="+mj-lt"/>
                          <a:ea typeface="+mn-ea"/>
                          <a:cs typeface="+mn-cs"/>
                        </a:rPr>
                        <a:t>1. სააგენტოს ადმინისტრაციული ხარჯების დეტალები  საბიუჯეტო კლასიფიკაციის (</a:t>
                      </a:r>
                      <a:r>
                        <a:rPr lang="ka-GE" sz="1800" b="0" kern="1200" dirty="0">
                          <a:solidFill>
                            <a:srgbClr val="C00000"/>
                          </a:solidFill>
                          <a:effectLst/>
                          <a:latin typeface="+mj-lt"/>
                          <a:ea typeface="+mn-ea"/>
                          <a:cs typeface="+mn-cs"/>
                        </a:rPr>
                        <a:t>ხარჯების ეკონომიკური კლასიფიკაციის) </a:t>
                      </a:r>
                      <a:r>
                        <a:rPr lang="ka-GE" sz="1800" b="0" kern="1200" dirty="0">
                          <a:solidFill>
                            <a:schemeClr val="tx1"/>
                          </a:solidFill>
                          <a:effectLst/>
                          <a:latin typeface="+mj-lt"/>
                          <a:ea typeface="+mn-ea"/>
                          <a:cs typeface="+mn-cs"/>
                        </a:rPr>
                        <a:t>თანახმად </a:t>
                      </a:r>
                      <a:endParaRPr lang="en-US" sz="1800" b="0" dirty="0">
                        <a:solidFill>
                          <a:srgbClr val="C00000"/>
                        </a:solidFill>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800" b="1" dirty="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2616411"/>
                  </a:ext>
                </a:extLst>
              </a:tr>
              <a:tr h="370840">
                <a:tc>
                  <a:txBody>
                    <a:bodyPr/>
                    <a:lstStyle/>
                    <a:p>
                      <a:pPr lvl="0"/>
                      <a:r>
                        <a:rPr lang="ka-GE" sz="1800" b="0" dirty="0">
                          <a:solidFill>
                            <a:srgbClr val="000000"/>
                          </a:solidFill>
                          <a:effectLst/>
                          <a:latin typeface="+mj-lt"/>
                          <a:ea typeface="Calibri" panose="020F0502020204030204" pitchFamily="34" charset="0"/>
                          <a:cs typeface="Times New Roman" panose="02020603050405020304" pitchFamily="18" charset="0"/>
                        </a:rPr>
                        <a:t>2. წამლის ხარისხის პროგრამის ხარჯი</a:t>
                      </a:r>
                      <a:endParaRPr lang="en-US" sz="1800" b="0" dirty="0">
                        <a:solidFill>
                          <a:srgbClr val="000000"/>
                        </a:solidFill>
                        <a:effectLst/>
                        <a:latin typeface="+mj-lt"/>
                        <a:ea typeface="Calibri" panose="020F0502020204030204" pitchFamily="34" charset="0"/>
                        <a:cs typeface="Times New Roman" panose="02020603050405020304" pitchFamily="18" charset="0"/>
                      </a:endParaRPr>
                    </a:p>
                  </a:txBody>
                  <a:tcPr marL="68580" marR="68580" marT="0" marB="0"/>
                </a:tc>
                <a:tc>
                  <a:txBody>
                    <a:bodyPr/>
                    <a:lstStyle/>
                    <a:p>
                      <a:pPr marL="0" marR="0" lvl="0" indent="0" algn="l" defTabSz="914400" rtl="0" eaLnBrk="1" fontAlgn="auto" latinLnBrk="0" hangingPunct="1">
                        <a:lnSpc>
                          <a:spcPct val="100000"/>
                        </a:lnSpc>
                        <a:spcBef>
                          <a:spcPts val="100"/>
                        </a:spcBef>
                        <a:spcAft>
                          <a:spcPts val="200"/>
                        </a:spcAft>
                        <a:buClrTx/>
                        <a:buSzTx/>
                        <a:buFontTx/>
                        <a:buNone/>
                        <a:tabLst/>
                        <a:defRPr/>
                      </a:pPr>
                      <a:r>
                        <a:rPr lang="ka-GE" sz="1800" b="1" dirty="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03080187"/>
                  </a:ext>
                </a:extLst>
              </a:tr>
            </a:tbl>
          </a:graphicData>
        </a:graphic>
      </p:graphicFrame>
    </p:spTree>
    <p:extLst>
      <p:ext uri="{BB962C8B-B14F-4D97-AF65-F5344CB8AC3E}">
        <p14:creationId xmlns:p14="http://schemas.microsoft.com/office/powerpoint/2010/main" val="2315428404"/>
      </p:ext>
    </p:extLst>
  </p:cSld>
  <p:clrMapOvr>
    <a:masterClrMapping/>
  </p:clrMapOvr>
  <p:transition spd="slow">
    <p:wip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7F8D6-BA35-8E42-B597-D395E58CB600}"/>
              </a:ext>
            </a:extLst>
          </p:cNvPr>
          <p:cNvSpPr>
            <a:spLocks noGrp="1"/>
          </p:cNvSpPr>
          <p:nvPr>
            <p:ph type="title"/>
          </p:nvPr>
        </p:nvSpPr>
        <p:spPr/>
        <p:txBody>
          <a:bodyPr/>
          <a:lstStyle/>
          <a:p>
            <a:r>
              <a:rPr lang="ka-GE" dirty="0"/>
              <a:t>სამინისტრო</a:t>
            </a:r>
            <a:endParaRPr lang="en-US" dirty="0"/>
          </a:p>
        </p:txBody>
      </p:sp>
      <p:graphicFrame>
        <p:nvGraphicFramePr>
          <p:cNvPr id="4" name="Content Placeholder 7">
            <a:extLst>
              <a:ext uri="{FF2B5EF4-FFF2-40B4-BE49-F238E27FC236}">
                <a16:creationId xmlns:a16="http://schemas.microsoft.com/office/drawing/2014/main" id="{C17984F4-48B9-F647-9DF8-51A3F5CD014A}"/>
              </a:ext>
            </a:extLst>
          </p:cNvPr>
          <p:cNvGraphicFramePr>
            <a:graphicFrameLocks noGrp="1"/>
          </p:cNvGraphicFramePr>
          <p:nvPr>
            <p:ph idx="1"/>
            <p:extLst>
              <p:ext uri="{D42A27DB-BD31-4B8C-83A1-F6EECF244321}">
                <p14:modId xmlns:p14="http://schemas.microsoft.com/office/powerpoint/2010/main" val="2715812815"/>
              </p:ext>
            </p:extLst>
          </p:nvPr>
        </p:nvGraphicFramePr>
        <p:xfrm>
          <a:off x="545306" y="1242695"/>
          <a:ext cx="11101386" cy="2565400"/>
        </p:xfrm>
        <a:graphic>
          <a:graphicData uri="http://schemas.openxmlformats.org/drawingml/2006/table">
            <a:tbl>
              <a:tblPr firstRow="1" bandRow="1">
                <a:tableStyleId>{72833802-FEF1-4C79-8D5D-14CF1EAF98D9}</a:tableStyleId>
              </a:tblPr>
              <a:tblGrid>
                <a:gridCol w="9102550">
                  <a:extLst>
                    <a:ext uri="{9D8B030D-6E8A-4147-A177-3AD203B41FA5}">
                      <a16:colId xmlns:a16="http://schemas.microsoft.com/office/drawing/2014/main" val="2544734930"/>
                    </a:ext>
                  </a:extLst>
                </a:gridCol>
                <a:gridCol w="1998836">
                  <a:extLst>
                    <a:ext uri="{9D8B030D-6E8A-4147-A177-3AD203B41FA5}">
                      <a16:colId xmlns:a16="http://schemas.microsoft.com/office/drawing/2014/main" val="1817758185"/>
                    </a:ext>
                  </a:extLst>
                </a:gridCol>
              </a:tblGrid>
              <a:tr h="370840">
                <a:tc>
                  <a:txBody>
                    <a:bodyPr/>
                    <a:lstStyle/>
                    <a:p>
                      <a:pPr>
                        <a:spcBef>
                          <a:spcPts val="300"/>
                        </a:spcBef>
                        <a:spcAft>
                          <a:spcPts val="300"/>
                        </a:spcAft>
                      </a:pPr>
                      <a:r>
                        <a:rPr lang="ka-GE" sz="1400" dirty="0">
                          <a:effectLst/>
                        </a:rPr>
                        <a:t>მონაცემების აღწერა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300"/>
                        </a:spcBef>
                        <a:spcAft>
                          <a:spcPts val="300"/>
                        </a:spcAft>
                      </a:pPr>
                      <a:r>
                        <a:rPr lang="ka-GE" sz="1400" dirty="0">
                          <a:effectLst/>
                        </a:rPr>
                        <a:t>მნიშვნელობა</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167384798"/>
                  </a:ext>
                </a:extLst>
              </a:tr>
              <a:tr h="539433">
                <a:tc>
                  <a:txBody>
                    <a:bodyPr/>
                    <a:lstStyle/>
                    <a:p>
                      <a:pPr marL="0" lvl="0" indent="0">
                        <a:spcBef>
                          <a:spcPts val="100"/>
                        </a:spcBef>
                        <a:spcAft>
                          <a:spcPts val="200"/>
                        </a:spcAft>
                        <a:buFont typeface="+mj-l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1. </a:t>
                      </a:r>
                      <a:r>
                        <a:rPr lang="ka-GE" sz="1800" b="0" dirty="0">
                          <a:effectLst/>
                          <a:latin typeface="Calibri" panose="020F0502020204030204" pitchFamily="34" charset="0"/>
                          <a:ea typeface="Calibri" panose="020F0502020204030204" pitchFamily="34" charset="0"/>
                          <a:cs typeface="Times New Roman" panose="02020603050405020304" pitchFamily="18" charset="0"/>
                        </a:rPr>
                        <a:t>შრომის, ჯანმრთელობისა და სოციალური დაცვის სფეროში </a:t>
                      </a:r>
                      <a:r>
                        <a:rPr lang="ka-GE" sz="1800" b="0">
                          <a:effectLst/>
                          <a:latin typeface="Calibri" panose="020F0502020204030204" pitchFamily="34" charset="0"/>
                          <a:ea typeface="Calibri" panose="020F0502020204030204" pitchFamily="34" charset="0"/>
                          <a:cs typeface="Times New Roman" panose="02020603050405020304" pitchFamily="18" charset="0"/>
                        </a:rPr>
                        <a:t>პოლიტიკის შემუშავებისა </a:t>
                      </a:r>
                      <a:r>
                        <a:rPr lang="ka-GE" sz="1800" b="0" dirty="0">
                          <a:effectLst/>
                          <a:latin typeface="Calibri" panose="020F0502020204030204" pitchFamily="34" charset="0"/>
                          <a:ea typeface="Calibri" panose="020F0502020204030204" pitchFamily="34" charset="0"/>
                          <a:cs typeface="Times New Roman" panose="02020603050405020304" pitchFamily="18" charset="0"/>
                        </a:rPr>
                        <a:t>და მართვის, სამედიცინო დაწესებულებათა რეაბილიტაციისა და აღჭურვის, დიპლომისშემდგომი სამედიცინო განათლების სახელმწიფო პროგრამების ფარგლებში კონტრაქტორი სამედიცინო დაწესებულებების ფარგლებში საკასო ხარჯები შესყიდული მომსახურების/სერვისის და კონტრაქტორი დაწესებულებისა მითითებითა და ჩაშლილი საბიუჯეტო კლასიფიკაციის (ხარჯების ეკონომიკური კლასიფიკაციის) თანახმად</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800" b="1">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2616411"/>
                  </a:ext>
                </a:extLst>
              </a:tr>
              <a:tr h="370840">
                <a:tc>
                  <a:txBody>
                    <a:bodyPr/>
                    <a:lstStyle/>
                    <a:p>
                      <a:pPr marL="0" lvl="0" indent="0">
                        <a:spcBef>
                          <a:spcPts val="100"/>
                        </a:spcBef>
                        <a:spcAft>
                          <a:spcPts val="200"/>
                        </a:spcAft>
                        <a:buFont typeface="+mj-lt"/>
                        <a:buNone/>
                      </a:pPr>
                      <a:r>
                        <a:rPr lang="en-US" sz="1800" b="0" dirty="0">
                          <a:effectLst/>
                          <a:latin typeface="Calibri" panose="020F0502020204030204" pitchFamily="34" charset="0"/>
                          <a:ea typeface="Calibri" panose="020F0502020204030204" pitchFamily="34" charset="0"/>
                          <a:cs typeface="Times New Roman" panose="02020603050405020304" pitchFamily="18" charset="0"/>
                        </a:rPr>
                        <a:t>2. </a:t>
                      </a:r>
                      <a:r>
                        <a:rPr lang="ka-GE" sz="1800" b="0" dirty="0">
                          <a:effectLst/>
                          <a:latin typeface="Calibri" panose="020F0502020204030204" pitchFamily="34" charset="0"/>
                          <a:ea typeface="Calibri" panose="020F0502020204030204" pitchFamily="34" charset="0"/>
                          <a:cs typeface="Times New Roman" panose="02020603050405020304" pitchFamily="18" charset="0"/>
                        </a:rPr>
                        <a:t>სამინისტროს ბიუჯეტის ხარჯები დეტალები  საბიუჯეტო კლასიფიკაციის (ხარჯების ეკონომიკური კლასიფიკაციის) თანახმად</a:t>
                      </a:r>
                      <a:endParaRPr lang="en-US" sz="1800" b="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spcBef>
                          <a:spcPts val="100"/>
                        </a:spcBef>
                        <a:spcAft>
                          <a:spcPts val="200"/>
                        </a:spcAft>
                      </a:pPr>
                      <a:r>
                        <a:rPr lang="ka-GE" sz="1800" b="1" dirty="0">
                          <a:effectLst/>
                          <a:latin typeface="Calibri" panose="020F0502020204030204" pitchFamily="34" charset="0"/>
                          <a:ea typeface="Calibri" panose="020F0502020204030204" pitchFamily="34" charset="0"/>
                          <a:cs typeface="Times New Roman" panose="02020603050405020304" pitchFamily="18" charset="0"/>
                        </a:rPr>
                        <a:t>ძირითადი</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590297243"/>
                  </a:ext>
                </a:extLst>
              </a:tr>
            </a:tbl>
          </a:graphicData>
        </a:graphic>
      </p:graphicFrame>
    </p:spTree>
    <p:extLst>
      <p:ext uri="{BB962C8B-B14F-4D97-AF65-F5344CB8AC3E}">
        <p14:creationId xmlns:p14="http://schemas.microsoft.com/office/powerpoint/2010/main" val="2174070676"/>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a:latin typeface="Calibri Light" panose="020F0302020204030204" pitchFamily="34" charset="0"/>
                <a:cs typeface="Calibri Light" panose="020F0302020204030204" pitchFamily="34" charset="0"/>
              </a:rPr>
              <a:t>მოკლე მიმოხილვა</a:t>
            </a:r>
            <a:endParaRPr lang="en-US" dirty="0">
              <a:latin typeface="Calibri Light" panose="020F0302020204030204" pitchFamily="34" charset="0"/>
              <a:cs typeface="Calibri Light" panose="020F0302020204030204" pitchFamily="34" charset="0"/>
            </a:endParaRPr>
          </a:p>
        </p:txBody>
      </p:sp>
      <p:sp>
        <p:nvSpPr>
          <p:cNvPr id="3" name="Text Placeholder 2"/>
          <p:cNvSpPr>
            <a:spLocks noGrp="1"/>
          </p:cNvSpPr>
          <p:nvPr>
            <p:ph type="body" idx="1"/>
          </p:nvPr>
        </p:nvSpPr>
        <p:spPr/>
        <p:txBody>
          <a:bodyPr/>
          <a:lstStyle/>
          <a:p>
            <a:r>
              <a:rPr lang="ka-GE" dirty="0"/>
              <a:t>ჯანდაცვის ანგარიშები</a:t>
            </a:r>
            <a:endParaRPr lang="en-US" dirty="0"/>
          </a:p>
        </p:txBody>
      </p:sp>
    </p:spTree>
    <p:extLst>
      <p:ext uri="{BB962C8B-B14F-4D97-AF65-F5344CB8AC3E}">
        <p14:creationId xmlns:p14="http://schemas.microsoft.com/office/powerpoint/2010/main" val="27095610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ageCurlDoubl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Pentagon 3">
            <a:extLst>
              <a:ext uri="{FF2B5EF4-FFF2-40B4-BE49-F238E27FC236}">
                <a16:creationId xmlns:a16="http://schemas.microsoft.com/office/drawing/2014/main" id="{1127429F-E60B-4775-92AB-0CFCFA0A5C5E}"/>
              </a:ext>
            </a:extLst>
          </p:cNvPr>
          <p:cNvSpPr/>
          <p:nvPr/>
        </p:nvSpPr>
        <p:spPr>
          <a:xfrm>
            <a:off x="673768" y="3571429"/>
            <a:ext cx="10800000" cy="240631"/>
          </a:xfrm>
          <a:prstGeom prst="homePlate">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080000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p:txBody>
          <a:bodyPr/>
          <a:lstStyle/>
          <a:p>
            <a:r>
              <a:rPr lang="ka-GE" dirty="0"/>
              <a:t>წინაისტორია</a:t>
            </a:r>
            <a:endParaRPr lang="en-US" dirty="0"/>
          </a:p>
        </p:txBody>
      </p:sp>
      <p:cxnSp>
        <p:nvCxnSpPr>
          <p:cNvPr id="6" name="Straight Connector 5">
            <a:extLst>
              <a:ext uri="{FF2B5EF4-FFF2-40B4-BE49-F238E27FC236}">
                <a16:creationId xmlns:a16="http://schemas.microsoft.com/office/drawing/2014/main" id="{F15DE271-8C30-4281-B683-9CCD8980C115}"/>
              </a:ext>
            </a:extLst>
          </p:cNvPr>
          <p:cNvCxnSpPr>
            <a:cxnSpLocks/>
          </p:cNvCxnSpPr>
          <p:nvPr/>
        </p:nvCxnSpPr>
        <p:spPr>
          <a:xfrm>
            <a:off x="673768" y="3413860"/>
            <a:ext cx="0" cy="577516"/>
          </a:xfrm>
          <a:prstGeom prst="line">
            <a:avLst/>
          </a:prstGeom>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857CB9F6-0B83-4379-B839-9617D523F51A}"/>
              </a:ext>
            </a:extLst>
          </p:cNvPr>
          <p:cNvSpPr txBox="1"/>
          <p:nvPr/>
        </p:nvSpPr>
        <p:spPr>
          <a:xfrm>
            <a:off x="423136" y="4060631"/>
            <a:ext cx="504428" cy="313350"/>
          </a:xfrm>
          <a:prstGeom prst="rect">
            <a:avLst/>
          </a:prstGeom>
          <a:noFill/>
        </p:spPr>
        <p:txBody>
          <a:bodyPr wrap="none" lIns="18000" tIns="18000" rIns="18000" bIns="18000" rtlCol="0">
            <a:spAutoFit/>
          </a:bodyPr>
          <a:lstStyle/>
          <a:p>
            <a:pPr algn="ctr"/>
            <a:r>
              <a:rPr lang="en-US" dirty="0">
                <a:solidFill>
                  <a:schemeClr val="accent1"/>
                </a:solidFill>
              </a:rPr>
              <a:t>2000</a:t>
            </a:r>
            <a:endParaRPr lang="en-GB" dirty="0">
              <a:solidFill>
                <a:schemeClr val="accent1"/>
              </a:solidFill>
            </a:endParaRPr>
          </a:p>
        </p:txBody>
      </p:sp>
      <p:cxnSp>
        <p:nvCxnSpPr>
          <p:cNvPr id="8" name="Straight Connector 7">
            <a:extLst>
              <a:ext uri="{FF2B5EF4-FFF2-40B4-BE49-F238E27FC236}">
                <a16:creationId xmlns:a16="http://schemas.microsoft.com/office/drawing/2014/main" id="{C4C6A12D-2540-4E3B-946D-CC99A58C4EB9}"/>
              </a:ext>
            </a:extLst>
          </p:cNvPr>
          <p:cNvCxnSpPr/>
          <p:nvPr/>
        </p:nvCxnSpPr>
        <p:spPr>
          <a:xfrm>
            <a:off x="11470971" y="3344605"/>
            <a:ext cx="0" cy="577516"/>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87A265EC-F6D4-4B7B-9F86-E08205DA24B6}"/>
              </a:ext>
            </a:extLst>
          </p:cNvPr>
          <p:cNvSpPr txBox="1"/>
          <p:nvPr/>
        </p:nvSpPr>
        <p:spPr>
          <a:xfrm>
            <a:off x="11220339" y="3991376"/>
            <a:ext cx="504429" cy="313350"/>
          </a:xfrm>
          <a:prstGeom prst="rect">
            <a:avLst/>
          </a:prstGeom>
          <a:noFill/>
        </p:spPr>
        <p:txBody>
          <a:bodyPr wrap="none" lIns="18000" tIns="18000" rIns="18000" bIns="18000" rtlCol="0">
            <a:spAutoFit/>
          </a:bodyPr>
          <a:lstStyle/>
          <a:p>
            <a:pPr algn="ctr"/>
            <a:r>
              <a:rPr lang="en-US" dirty="0">
                <a:solidFill>
                  <a:schemeClr val="accent1"/>
                </a:solidFill>
              </a:rPr>
              <a:t>20</a:t>
            </a:r>
            <a:r>
              <a:rPr lang="en-US" b="1" dirty="0">
                <a:solidFill>
                  <a:srgbClr val="FF0000"/>
                </a:solidFill>
              </a:rPr>
              <a:t>20</a:t>
            </a:r>
            <a:endParaRPr lang="en-GB" b="1" dirty="0">
              <a:solidFill>
                <a:srgbClr val="FF0000"/>
              </a:solidFill>
            </a:endParaRPr>
          </a:p>
        </p:txBody>
      </p:sp>
      <p:sp>
        <p:nvSpPr>
          <p:cNvPr id="10" name="Speech Bubble: Rectangle with Corners Rounded 9">
            <a:extLst>
              <a:ext uri="{FF2B5EF4-FFF2-40B4-BE49-F238E27FC236}">
                <a16:creationId xmlns:a16="http://schemas.microsoft.com/office/drawing/2014/main" id="{A44EFC32-53A9-4A11-97BA-A1C9A5021020}"/>
              </a:ext>
            </a:extLst>
          </p:cNvPr>
          <p:cNvSpPr/>
          <p:nvPr/>
        </p:nvSpPr>
        <p:spPr>
          <a:xfrm>
            <a:off x="698964" y="1951729"/>
            <a:ext cx="1903176" cy="1138596"/>
          </a:xfrm>
          <a:prstGeom prst="wedgeRoundRectCallout">
            <a:avLst>
              <a:gd name="adj1" fmla="val -50504"/>
              <a:gd name="adj2" fmla="val 78123"/>
              <a:gd name="adj3" fmla="val 16667"/>
            </a:avLst>
          </a:prstGeom>
          <a:solidFill>
            <a:schemeClr val="accent6">
              <a:tint val="65000"/>
              <a:alpha val="28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OECD publishes System of Health Accounts</a:t>
            </a:r>
            <a:endParaRPr lang="en-GB" b="1" dirty="0"/>
          </a:p>
        </p:txBody>
      </p:sp>
      <p:sp>
        <p:nvSpPr>
          <p:cNvPr id="11" name="Speech Bubble: Rectangle with Corners Rounded 10">
            <a:extLst>
              <a:ext uri="{FF2B5EF4-FFF2-40B4-BE49-F238E27FC236}">
                <a16:creationId xmlns:a16="http://schemas.microsoft.com/office/drawing/2014/main" id="{711DDDC9-3810-49CD-A41E-8A78F00B0B98}"/>
              </a:ext>
            </a:extLst>
          </p:cNvPr>
          <p:cNvSpPr/>
          <p:nvPr/>
        </p:nvSpPr>
        <p:spPr>
          <a:xfrm>
            <a:off x="647664" y="4621016"/>
            <a:ext cx="1903176" cy="1138596"/>
          </a:xfrm>
          <a:prstGeom prst="wedgeRoundRectCallout">
            <a:avLst>
              <a:gd name="adj1" fmla="val 36872"/>
              <a:gd name="adj2" fmla="val -106137"/>
              <a:gd name="adj3" fmla="val 16667"/>
            </a:avLst>
          </a:prstGeom>
          <a:solidFill>
            <a:schemeClr val="accent6">
              <a:tint val="65000"/>
              <a:alpha val="28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WHO/WB/USAID System of Health Accounts </a:t>
            </a:r>
            <a:br>
              <a:rPr lang="en-US" dirty="0"/>
            </a:br>
            <a:r>
              <a:rPr lang="en-US" b="1" dirty="0"/>
              <a:t>(SHA 1.0)</a:t>
            </a:r>
            <a:endParaRPr lang="en-GB" b="1" dirty="0"/>
          </a:p>
        </p:txBody>
      </p:sp>
      <p:cxnSp>
        <p:nvCxnSpPr>
          <p:cNvPr id="12" name="Straight Connector 11">
            <a:extLst>
              <a:ext uri="{FF2B5EF4-FFF2-40B4-BE49-F238E27FC236}">
                <a16:creationId xmlns:a16="http://schemas.microsoft.com/office/drawing/2014/main" id="{0E0D0949-A3DE-4EDB-A452-51B6503AB608}"/>
              </a:ext>
            </a:extLst>
          </p:cNvPr>
          <p:cNvCxnSpPr>
            <a:cxnSpLocks/>
          </p:cNvCxnSpPr>
          <p:nvPr/>
        </p:nvCxnSpPr>
        <p:spPr>
          <a:xfrm>
            <a:off x="2297043" y="3413860"/>
            <a:ext cx="0" cy="577516"/>
          </a:xfrm>
          <a:prstGeom prst="line">
            <a:avLst/>
          </a:prstGeom>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E07ACA75-0E24-4671-90BB-63BE888D8A45}"/>
              </a:ext>
            </a:extLst>
          </p:cNvPr>
          <p:cNvSpPr txBox="1"/>
          <p:nvPr/>
        </p:nvSpPr>
        <p:spPr>
          <a:xfrm>
            <a:off x="2046411" y="4060631"/>
            <a:ext cx="504429" cy="313350"/>
          </a:xfrm>
          <a:prstGeom prst="rect">
            <a:avLst/>
          </a:prstGeom>
          <a:noFill/>
        </p:spPr>
        <p:txBody>
          <a:bodyPr wrap="none" lIns="18000" tIns="18000" rIns="18000" bIns="18000" rtlCol="0">
            <a:spAutoFit/>
          </a:bodyPr>
          <a:lstStyle/>
          <a:p>
            <a:pPr algn="ctr"/>
            <a:r>
              <a:rPr lang="en-US" dirty="0">
                <a:solidFill>
                  <a:schemeClr val="accent1"/>
                </a:solidFill>
              </a:rPr>
              <a:t>20</a:t>
            </a:r>
            <a:r>
              <a:rPr lang="en-US" b="1" dirty="0">
                <a:solidFill>
                  <a:srgbClr val="FF0000"/>
                </a:solidFill>
              </a:rPr>
              <a:t>03</a:t>
            </a:r>
            <a:endParaRPr lang="en-GB" b="1" dirty="0">
              <a:solidFill>
                <a:srgbClr val="FF0000"/>
              </a:solidFill>
            </a:endParaRPr>
          </a:p>
        </p:txBody>
      </p:sp>
      <p:grpSp>
        <p:nvGrpSpPr>
          <p:cNvPr id="57" name="Group 56">
            <a:extLst>
              <a:ext uri="{FF2B5EF4-FFF2-40B4-BE49-F238E27FC236}">
                <a16:creationId xmlns:a16="http://schemas.microsoft.com/office/drawing/2014/main" id="{57D57E07-5798-44F4-BC8D-D391872BDC6A}"/>
              </a:ext>
            </a:extLst>
          </p:cNvPr>
          <p:cNvGrpSpPr/>
          <p:nvPr/>
        </p:nvGrpSpPr>
        <p:grpSpPr>
          <a:xfrm>
            <a:off x="673768" y="3572964"/>
            <a:ext cx="10793517" cy="240632"/>
            <a:chOff x="673768" y="3852454"/>
            <a:chExt cx="10793517" cy="240632"/>
          </a:xfrm>
        </p:grpSpPr>
        <p:grpSp>
          <p:nvGrpSpPr>
            <p:cNvPr id="43" name="Group 42">
              <a:extLst>
                <a:ext uri="{FF2B5EF4-FFF2-40B4-BE49-F238E27FC236}">
                  <a16:creationId xmlns:a16="http://schemas.microsoft.com/office/drawing/2014/main" id="{556731AF-C277-450A-BA2E-85F06F9D2F92}"/>
                </a:ext>
              </a:extLst>
            </p:cNvPr>
            <p:cNvGrpSpPr/>
            <p:nvPr/>
          </p:nvGrpSpPr>
          <p:grpSpPr>
            <a:xfrm>
              <a:off x="673768" y="3852454"/>
              <a:ext cx="5396810" cy="240632"/>
              <a:chOff x="3925225" y="2444727"/>
              <a:chExt cx="5396810" cy="240632"/>
            </a:xfrm>
          </p:grpSpPr>
          <p:grpSp>
            <p:nvGrpSpPr>
              <p:cNvPr id="36" name="Group 35">
                <a:extLst>
                  <a:ext uri="{FF2B5EF4-FFF2-40B4-BE49-F238E27FC236}">
                    <a16:creationId xmlns:a16="http://schemas.microsoft.com/office/drawing/2014/main" id="{B19EBDEC-963B-426F-AE34-465A7D97987F}"/>
                  </a:ext>
                </a:extLst>
              </p:cNvPr>
              <p:cNvGrpSpPr/>
              <p:nvPr/>
            </p:nvGrpSpPr>
            <p:grpSpPr>
              <a:xfrm>
                <a:off x="3925225" y="2444728"/>
                <a:ext cx="2698405" cy="240631"/>
                <a:chOff x="3925225" y="2444728"/>
                <a:chExt cx="2698405" cy="240631"/>
              </a:xfrm>
            </p:grpSpPr>
            <p:sp>
              <p:nvSpPr>
                <p:cNvPr id="31" name="Rectangle 30">
                  <a:extLst>
                    <a:ext uri="{FF2B5EF4-FFF2-40B4-BE49-F238E27FC236}">
                      <a16:creationId xmlns:a16="http://schemas.microsoft.com/office/drawing/2014/main" id="{E8D2EB78-B0E0-4E57-9989-8FA1E096A29E}"/>
                    </a:ext>
                  </a:extLst>
                </p:cNvPr>
                <p:cNvSpPr/>
                <p:nvPr/>
              </p:nvSpPr>
              <p:spPr>
                <a:xfrm>
                  <a:off x="3925225"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Rectangle 31">
                  <a:extLst>
                    <a:ext uri="{FF2B5EF4-FFF2-40B4-BE49-F238E27FC236}">
                      <a16:creationId xmlns:a16="http://schemas.microsoft.com/office/drawing/2014/main" id="{2C274186-72B0-42CC-8460-8B331D35C457}"/>
                    </a:ext>
                  </a:extLst>
                </p:cNvPr>
                <p:cNvSpPr/>
                <p:nvPr/>
              </p:nvSpPr>
              <p:spPr>
                <a:xfrm>
                  <a:off x="4465301"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B0C50A17-00EA-493A-B8FF-CE208215CC26}"/>
                    </a:ext>
                  </a:extLst>
                </p:cNvPr>
                <p:cNvSpPr/>
                <p:nvPr/>
              </p:nvSpPr>
              <p:spPr>
                <a:xfrm>
                  <a:off x="5005192"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Rectangle 33">
                  <a:extLst>
                    <a:ext uri="{FF2B5EF4-FFF2-40B4-BE49-F238E27FC236}">
                      <a16:creationId xmlns:a16="http://schemas.microsoft.com/office/drawing/2014/main" id="{2C0F6DC5-4E23-4730-BC8B-2D3871E946F0}"/>
                    </a:ext>
                  </a:extLst>
                </p:cNvPr>
                <p:cNvSpPr/>
                <p:nvPr/>
              </p:nvSpPr>
              <p:spPr>
                <a:xfrm>
                  <a:off x="5546456"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a:extLst>
                    <a:ext uri="{FF2B5EF4-FFF2-40B4-BE49-F238E27FC236}">
                      <a16:creationId xmlns:a16="http://schemas.microsoft.com/office/drawing/2014/main" id="{F4FB1604-DD77-4D30-8662-4A7F44951685}"/>
                    </a:ext>
                  </a:extLst>
                </p:cNvPr>
                <p:cNvSpPr/>
                <p:nvPr/>
              </p:nvSpPr>
              <p:spPr>
                <a:xfrm>
                  <a:off x="6083630"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37" name="Group 36">
                <a:extLst>
                  <a:ext uri="{FF2B5EF4-FFF2-40B4-BE49-F238E27FC236}">
                    <a16:creationId xmlns:a16="http://schemas.microsoft.com/office/drawing/2014/main" id="{1D06552F-F9A9-449B-BCD8-4BEDEE4E8684}"/>
                  </a:ext>
                </a:extLst>
              </p:cNvPr>
              <p:cNvGrpSpPr/>
              <p:nvPr/>
            </p:nvGrpSpPr>
            <p:grpSpPr>
              <a:xfrm>
                <a:off x="6623630" y="2444727"/>
                <a:ext cx="2698405" cy="240631"/>
                <a:chOff x="3925225" y="2444728"/>
                <a:chExt cx="2698405" cy="240631"/>
              </a:xfrm>
            </p:grpSpPr>
            <p:sp>
              <p:nvSpPr>
                <p:cNvPr id="38" name="Rectangle 37">
                  <a:extLst>
                    <a:ext uri="{FF2B5EF4-FFF2-40B4-BE49-F238E27FC236}">
                      <a16:creationId xmlns:a16="http://schemas.microsoft.com/office/drawing/2014/main" id="{FCB62B46-EF2A-4548-BAE2-B35221C2B215}"/>
                    </a:ext>
                  </a:extLst>
                </p:cNvPr>
                <p:cNvSpPr/>
                <p:nvPr/>
              </p:nvSpPr>
              <p:spPr>
                <a:xfrm>
                  <a:off x="3925225"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38">
                  <a:extLst>
                    <a:ext uri="{FF2B5EF4-FFF2-40B4-BE49-F238E27FC236}">
                      <a16:creationId xmlns:a16="http://schemas.microsoft.com/office/drawing/2014/main" id="{0DD225C1-0843-46F4-B225-1DB2E9349F93}"/>
                    </a:ext>
                  </a:extLst>
                </p:cNvPr>
                <p:cNvSpPr/>
                <p:nvPr/>
              </p:nvSpPr>
              <p:spPr>
                <a:xfrm>
                  <a:off x="4465301"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a:extLst>
                    <a:ext uri="{FF2B5EF4-FFF2-40B4-BE49-F238E27FC236}">
                      <a16:creationId xmlns:a16="http://schemas.microsoft.com/office/drawing/2014/main" id="{F3811E5F-DB2A-4323-AE57-482C3278AB31}"/>
                    </a:ext>
                  </a:extLst>
                </p:cNvPr>
                <p:cNvSpPr/>
                <p:nvPr/>
              </p:nvSpPr>
              <p:spPr>
                <a:xfrm>
                  <a:off x="5005192"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a:extLst>
                    <a:ext uri="{FF2B5EF4-FFF2-40B4-BE49-F238E27FC236}">
                      <a16:creationId xmlns:a16="http://schemas.microsoft.com/office/drawing/2014/main" id="{B589C653-D397-4525-A4CE-78E3BF5FDA7C}"/>
                    </a:ext>
                  </a:extLst>
                </p:cNvPr>
                <p:cNvSpPr/>
                <p:nvPr/>
              </p:nvSpPr>
              <p:spPr>
                <a:xfrm>
                  <a:off x="5546456"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Rectangle 41">
                  <a:extLst>
                    <a:ext uri="{FF2B5EF4-FFF2-40B4-BE49-F238E27FC236}">
                      <a16:creationId xmlns:a16="http://schemas.microsoft.com/office/drawing/2014/main" id="{005A185B-CB90-4053-9596-9606C8152758}"/>
                    </a:ext>
                  </a:extLst>
                </p:cNvPr>
                <p:cNvSpPr/>
                <p:nvPr/>
              </p:nvSpPr>
              <p:spPr>
                <a:xfrm>
                  <a:off x="6083630"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grpSp>
          <p:nvGrpSpPr>
            <p:cNvPr id="44" name="Group 43">
              <a:extLst>
                <a:ext uri="{FF2B5EF4-FFF2-40B4-BE49-F238E27FC236}">
                  <a16:creationId xmlns:a16="http://schemas.microsoft.com/office/drawing/2014/main" id="{5D9056B4-6C8A-4B3D-9EEB-4346573D04BA}"/>
                </a:ext>
              </a:extLst>
            </p:cNvPr>
            <p:cNvGrpSpPr/>
            <p:nvPr/>
          </p:nvGrpSpPr>
          <p:grpSpPr>
            <a:xfrm>
              <a:off x="6070475" y="3852454"/>
              <a:ext cx="5396810" cy="240632"/>
              <a:chOff x="3925225" y="2444727"/>
              <a:chExt cx="5396810" cy="240632"/>
            </a:xfrm>
          </p:grpSpPr>
          <p:grpSp>
            <p:nvGrpSpPr>
              <p:cNvPr id="45" name="Group 44">
                <a:extLst>
                  <a:ext uri="{FF2B5EF4-FFF2-40B4-BE49-F238E27FC236}">
                    <a16:creationId xmlns:a16="http://schemas.microsoft.com/office/drawing/2014/main" id="{E055715D-EEDB-44D1-A6B4-0238F5BB5AB8}"/>
                  </a:ext>
                </a:extLst>
              </p:cNvPr>
              <p:cNvGrpSpPr/>
              <p:nvPr/>
            </p:nvGrpSpPr>
            <p:grpSpPr>
              <a:xfrm>
                <a:off x="3925225" y="2444728"/>
                <a:ext cx="2698405" cy="240631"/>
                <a:chOff x="3925225" y="2444728"/>
                <a:chExt cx="2698405" cy="240631"/>
              </a:xfrm>
            </p:grpSpPr>
            <p:sp>
              <p:nvSpPr>
                <p:cNvPr id="52" name="Rectangle 51">
                  <a:extLst>
                    <a:ext uri="{FF2B5EF4-FFF2-40B4-BE49-F238E27FC236}">
                      <a16:creationId xmlns:a16="http://schemas.microsoft.com/office/drawing/2014/main" id="{30D816BA-720C-4B44-A688-41EB296D1D4B}"/>
                    </a:ext>
                  </a:extLst>
                </p:cNvPr>
                <p:cNvSpPr/>
                <p:nvPr/>
              </p:nvSpPr>
              <p:spPr>
                <a:xfrm>
                  <a:off x="3925225"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Rectangle 52">
                  <a:extLst>
                    <a:ext uri="{FF2B5EF4-FFF2-40B4-BE49-F238E27FC236}">
                      <a16:creationId xmlns:a16="http://schemas.microsoft.com/office/drawing/2014/main" id="{2A339906-9EC5-44D7-BC65-301D00DEF128}"/>
                    </a:ext>
                  </a:extLst>
                </p:cNvPr>
                <p:cNvSpPr/>
                <p:nvPr/>
              </p:nvSpPr>
              <p:spPr>
                <a:xfrm>
                  <a:off x="4465301"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4" name="Rectangle 53">
                  <a:extLst>
                    <a:ext uri="{FF2B5EF4-FFF2-40B4-BE49-F238E27FC236}">
                      <a16:creationId xmlns:a16="http://schemas.microsoft.com/office/drawing/2014/main" id="{EA357AA3-D165-4251-8E1F-F751B6F913F3}"/>
                    </a:ext>
                  </a:extLst>
                </p:cNvPr>
                <p:cNvSpPr/>
                <p:nvPr/>
              </p:nvSpPr>
              <p:spPr>
                <a:xfrm>
                  <a:off x="5005192"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5" name="Rectangle 54">
                  <a:extLst>
                    <a:ext uri="{FF2B5EF4-FFF2-40B4-BE49-F238E27FC236}">
                      <a16:creationId xmlns:a16="http://schemas.microsoft.com/office/drawing/2014/main" id="{9590D310-E862-4D86-B893-D855CB861AA7}"/>
                    </a:ext>
                  </a:extLst>
                </p:cNvPr>
                <p:cNvSpPr/>
                <p:nvPr/>
              </p:nvSpPr>
              <p:spPr>
                <a:xfrm>
                  <a:off x="5546456"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6" name="Rectangle 55">
                  <a:extLst>
                    <a:ext uri="{FF2B5EF4-FFF2-40B4-BE49-F238E27FC236}">
                      <a16:creationId xmlns:a16="http://schemas.microsoft.com/office/drawing/2014/main" id="{AEB03B57-6D2C-409F-AB7E-353DFB428F11}"/>
                    </a:ext>
                  </a:extLst>
                </p:cNvPr>
                <p:cNvSpPr/>
                <p:nvPr/>
              </p:nvSpPr>
              <p:spPr>
                <a:xfrm>
                  <a:off x="6083630"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nvGrpSpPr>
              <p:cNvPr id="46" name="Group 45">
                <a:extLst>
                  <a:ext uri="{FF2B5EF4-FFF2-40B4-BE49-F238E27FC236}">
                    <a16:creationId xmlns:a16="http://schemas.microsoft.com/office/drawing/2014/main" id="{7F4CD721-3F55-4390-A054-91EFDB54E4D9}"/>
                  </a:ext>
                </a:extLst>
              </p:cNvPr>
              <p:cNvGrpSpPr/>
              <p:nvPr/>
            </p:nvGrpSpPr>
            <p:grpSpPr>
              <a:xfrm>
                <a:off x="6623630" y="2444727"/>
                <a:ext cx="2698405" cy="240631"/>
                <a:chOff x="3925225" y="2444728"/>
                <a:chExt cx="2698405" cy="240631"/>
              </a:xfrm>
            </p:grpSpPr>
            <p:sp>
              <p:nvSpPr>
                <p:cNvPr id="47" name="Rectangle 46">
                  <a:extLst>
                    <a:ext uri="{FF2B5EF4-FFF2-40B4-BE49-F238E27FC236}">
                      <a16:creationId xmlns:a16="http://schemas.microsoft.com/office/drawing/2014/main" id="{CB3974EA-8F2F-44A2-8FB8-A5446292931F}"/>
                    </a:ext>
                  </a:extLst>
                </p:cNvPr>
                <p:cNvSpPr/>
                <p:nvPr/>
              </p:nvSpPr>
              <p:spPr>
                <a:xfrm>
                  <a:off x="3925225"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Rectangle 47">
                  <a:extLst>
                    <a:ext uri="{FF2B5EF4-FFF2-40B4-BE49-F238E27FC236}">
                      <a16:creationId xmlns:a16="http://schemas.microsoft.com/office/drawing/2014/main" id="{FA2593BA-D2F3-43FE-8ED8-F15D1DF61759}"/>
                    </a:ext>
                  </a:extLst>
                </p:cNvPr>
                <p:cNvSpPr/>
                <p:nvPr/>
              </p:nvSpPr>
              <p:spPr>
                <a:xfrm>
                  <a:off x="4465301"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Rectangle 48">
                  <a:extLst>
                    <a:ext uri="{FF2B5EF4-FFF2-40B4-BE49-F238E27FC236}">
                      <a16:creationId xmlns:a16="http://schemas.microsoft.com/office/drawing/2014/main" id="{89AFB3D4-56F0-40D4-AE7A-D3E1DD6AC54B}"/>
                    </a:ext>
                  </a:extLst>
                </p:cNvPr>
                <p:cNvSpPr/>
                <p:nvPr/>
              </p:nvSpPr>
              <p:spPr>
                <a:xfrm>
                  <a:off x="5005192"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Rectangle 49">
                  <a:extLst>
                    <a:ext uri="{FF2B5EF4-FFF2-40B4-BE49-F238E27FC236}">
                      <a16:creationId xmlns:a16="http://schemas.microsoft.com/office/drawing/2014/main" id="{9DDC59C9-2B15-434C-85C3-64CE488DF77D}"/>
                    </a:ext>
                  </a:extLst>
                </p:cNvPr>
                <p:cNvSpPr/>
                <p:nvPr/>
              </p:nvSpPr>
              <p:spPr>
                <a:xfrm>
                  <a:off x="5546456"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1" name="Rectangle 50">
                  <a:extLst>
                    <a:ext uri="{FF2B5EF4-FFF2-40B4-BE49-F238E27FC236}">
                      <a16:creationId xmlns:a16="http://schemas.microsoft.com/office/drawing/2014/main" id="{09D1FF64-776B-4D13-AF6F-3ED68A93846D}"/>
                    </a:ext>
                  </a:extLst>
                </p:cNvPr>
                <p:cNvSpPr/>
                <p:nvPr/>
              </p:nvSpPr>
              <p:spPr>
                <a:xfrm>
                  <a:off x="6083630" y="2444728"/>
                  <a:ext cx="540000" cy="240631"/>
                </a:xfrm>
                <a:prstGeom prst="rect">
                  <a:avLst/>
                </a:prstGeom>
                <a:noFill/>
                <a:ln w="9525">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grpSp>
      </p:grpSp>
      <p:sp>
        <p:nvSpPr>
          <p:cNvPr id="58" name="Left Brace 57">
            <a:extLst>
              <a:ext uri="{FF2B5EF4-FFF2-40B4-BE49-F238E27FC236}">
                <a16:creationId xmlns:a16="http://schemas.microsoft.com/office/drawing/2014/main" id="{EF9E643A-9CAD-4758-8494-393CEA68A15B}"/>
              </a:ext>
            </a:extLst>
          </p:cNvPr>
          <p:cNvSpPr/>
          <p:nvPr/>
        </p:nvSpPr>
        <p:spPr>
          <a:xfrm rot="5400000">
            <a:off x="4610332" y="486468"/>
            <a:ext cx="763511" cy="5396707"/>
          </a:xfrm>
          <a:prstGeom prst="leftBrace">
            <a:avLst>
              <a:gd name="adj1" fmla="val 21877"/>
              <a:gd name="adj2" fmla="val 50000"/>
            </a:avLst>
          </a:prstGeom>
          <a:ln>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59" name="TextBox 58">
            <a:extLst>
              <a:ext uri="{FF2B5EF4-FFF2-40B4-BE49-F238E27FC236}">
                <a16:creationId xmlns:a16="http://schemas.microsoft.com/office/drawing/2014/main" id="{D9B9A2A7-C804-4105-BCCE-5ECEBFA7B04D}"/>
              </a:ext>
            </a:extLst>
          </p:cNvPr>
          <p:cNvSpPr txBox="1"/>
          <p:nvPr/>
        </p:nvSpPr>
        <p:spPr>
          <a:xfrm>
            <a:off x="2743203" y="2489352"/>
            <a:ext cx="4454861" cy="369332"/>
          </a:xfrm>
          <a:prstGeom prst="rect">
            <a:avLst/>
          </a:prstGeom>
          <a:noFill/>
        </p:spPr>
        <p:txBody>
          <a:bodyPr wrap="square" rtlCol="0">
            <a:spAutoFit/>
          </a:bodyPr>
          <a:lstStyle/>
          <a:p>
            <a:pPr algn="ctr"/>
            <a:r>
              <a:rPr lang="en-US" b="1" dirty="0">
                <a:solidFill>
                  <a:srgbClr val="FF0000"/>
                </a:solidFill>
              </a:rPr>
              <a:t>N</a:t>
            </a:r>
            <a:r>
              <a:rPr lang="en-US" dirty="0">
                <a:solidFill>
                  <a:schemeClr val="bg2">
                    <a:lumMod val="50000"/>
                  </a:schemeClr>
                </a:solidFill>
              </a:rPr>
              <a:t>ational </a:t>
            </a:r>
            <a:r>
              <a:rPr lang="en-US" b="1" dirty="0">
                <a:solidFill>
                  <a:srgbClr val="FF0000"/>
                </a:solidFill>
              </a:rPr>
              <a:t>H</a:t>
            </a:r>
            <a:r>
              <a:rPr lang="en-US" dirty="0">
                <a:solidFill>
                  <a:schemeClr val="bg2">
                    <a:lumMod val="50000"/>
                  </a:schemeClr>
                </a:solidFill>
              </a:rPr>
              <a:t>ealth </a:t>
            </a:r>
            <a:r>
              <a:rPr lang="en-US" b="1" dirty="0">
                <a:solidFill>
                  <a:srgbClr val="FF0000"/>
                </a:solidFill>
              </a:rPr>
              <a:t>A</a:t>
            </a:r>
            <a:r>
              <a:rPr lang="en-US" dirty="0">
                <a:solidFill>
                  <a:schemeClr val="bg2">
                    <a:lumMod val="50000"/>
                  </a:schemeClr>
                </a:solidFill>
              </a:rPr>
              <a:t>ccounts (</a:t>
            </a:r>
            <a:r>
              <a:rPr lang="en-US" b="1" dirty="0">
                <a:solidFill>
                  <a:srgbClr val="FF0000"/>
                </a:solidFill>
              </a:rPr>
              <a:t>NHA</a:t>
            </a:r>
            <a:r>
              <a:rPr lang="en-US" dirty="0">
                <a:solidFill>
                  <a:schemeClr val="bg2">
                    <a:lumMod val="50000"/>
                  </a:schemeClr>
                </a:solidFill>
              </a:rPr>
              <a:t>) introduced</a:t>
            </a:r>
            <a:endParaRPr lang="en-GB" dirty="0">
              <a:solidFill>
                <a:schemeClr val="bg2">
                  <a:lumMod val="50000"/>
                </a:schemeClr>
              </a:solidFill>
            </a:endParaRPr>
          </a:p>
        </p:txBody>
      </p:sp>
      <p:sp>
        <p:nvSpPr>
          <p:cNvPr id="60" name="Speech Bubble: Rectangle with Corners Rounded 59">
            <a:extLst>
              <a:ext uri="{FF2B5EF4-FFF2-40B4-BE49-F238E27FC236}">
                <a16:creationId xmlns:a16="http://schemas.microsoft.com/office/drawing/2014/main" id="{E2C5199B-8B39-44D5-B0D0-90238666764D}"/>
              </a:ext>
            </a:extLst>
          </p:cNvPr>
          <p:cNvSpPr/>
          <p:nvPr/>
        </p:nvSpPr>
        <p:spPr>
          <a:xfrm>
            <a:off x="2602140" y="4630541"/>
            <a:ext cx="1567950" cy="1138596"/>
          </a:xfrm>
          <a:prstGeom prst="wedgeRoundRectCallout">
            <a:avLst>
              <a:gd name="adj1" fmla="val 33942"/>
              <a:gd name="adj2" fmla="val -108647"/>
              <a:gd name="adj3" fmla="val 16667"/>
            </a:avLst>
          </a:prstGeom>
          <a:solidFill>
            <a:schemeClr val="accent6">
              <a:tint val="65000"/>
              <a:alpha val="28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600" dirty="0"/>
              <a:t>Eurostat + WHO + OECD Agreement to revise SHA</a:t>
            </a:r>
            <a:endParaRPr lang="en-GB" sz="1600" b="1" dirty="0"/>
          </a:p>
        </p:txBody>
      </p:sp>
      <p:cxnSp>
        <p:nvCxnSpPr>
          <p:cNvPr id="61" name="Straight Connector 60">
            <a:extLst>
              <a:ext uri="{FF2B5EF4-FFF2-40B4-BE49-F238E27FC236}">
                <a16:creationId xmlns:a16="http://schemas.microsoft.com/office/drawing/2014/main" id="{D5C21B21-834E-434B-950A-AC3DF2604B4E}"/>
              </a:ext>
            </a:extLst>
          </p:cNvPr>
          <p:cNvCxnSpPr>
            <a:cxnSpLocks/>
          </p:cNvCxnSpPr>
          <p:nvPr/>
        </p:nvCxnSpPr>
        <p:spPr>
          <a:xfrm>
            <a:off x="3916293" y="3423385"/>
            <a:ext cx="0" cy="577516"/>
          </a:xfrm>
          <a:prstGeom prst="line">
            <a:avLst/>
          </a:prstGeom>
        </p:spPr>
        <p:style>
          <a:lnRef idx="1">
            <a:schemeClr val="accent1"/>
          </a:lnRef>
          <a:fillRef idx="0">
            <a:schemeClr val="accent1"/>
          </a:fillRef>
          <a:effectRef idx="0">
            <a:schemeClr val="accent1"/>
          </a:effectRef>
          <a:fontRef idx="minor">
            <a:schemeClr val="tx1"/>
          </a:fontRef>
        </p:style>
      </p:cxnSp>
      <p:sp>
        <p:nvSpPr>
          <p:cNvPr id="62" name="TextBox 61">
            <a:extLst>
              <a:ext uri="{FF2B5EF4-FFF2-40B4-BE49-F238E27FC236}">
                <a16:creationId xmlns:a16="http://schemas.microsoft.com/office/drawing/2014/main" id="{E5EF68EA-80AC-4A07-8E5B-CE917791F82D}"/>
              </a:ext>
            </a:extLst>
          </p:cNvPr>
          <p:cNvSpPr txBox="1"/>
          <p:nvPr/>
        </p:nvSpPr>
        <p:spPr>
          <a:xfrm>
            <a:off x="3665661" y="4070156"/>
            <a:ext cx="504429" cy="313350"/>
          </a:xfrm>
          <a:prstGeom prst="rect">
            <a:avLst/>
          </a:prstGeom>
          <a:noFill/>
        </p:spPr>
        <p:txBody>
          <a:bodyPr wrap="none" lIns="18000" tIns="18000" rIns="18000" bIns="18000" rtlCol="0">
            <a:spAutoFit/>
          </a:bodyPr>
          <a:lstStyle/>
          <a:p>
            <a:pPr algn="ctr"/>
            <a:r>
              <a:rPr lang="en-US" dirty="0">
                <a:solidFill>
                  <a:schemeClr val="accent1"/>
                </a:solidFill>
              </a:rPr>
              <a:t>20</a:t>
            </a:r>
            <a:r>
              <a:rPr lang="en-US" b="1" dirty="0">
                <a:solidFill>
                  <a:srgbClr val="FF0000"/>
                </a:solidFill>
              </a:rPr>
              <a:t>06</a:t>
            </a:r>
            <a:endParaRPr lang="en-GB" b="1" dirty="0">
              <a:solidFill>
                <a:srgbClr val="FF0000"/>
              </a:solidFill>
            </a:endParaRPr>
          </a:p>
        </p:txBody>
      </p:sp>
      <p:sp>
        <p:nvSpPr>
          <p:cNvPr id="63" name="Callout: Bent Line with Accent Bar 62">
            <a:extLst>
              <a:ext uri="{FF2B5EF4-FFF2-40B4-BE49-F238E27FC236}">
                <a16:creationId xmlns:a16="http://schemas.microsoft.com/office/drawing/2014/main" id="{2C18318A-5A1C-46BE-A8E6-16027DB2429A}"/>
              </a:ext>
            </a:extLst>
          </p:cNvPr>
          <p:cNvSpPr/>
          <p:nvPr/>
        </p:nvSpPr>
        <p:spPr>
          <a:xfrm>
            <a:off x="2854273" y="1404325"/>
            <a:ext cx="1903176" cy="763511"/>
          </a:xfrm>
          <a:prstGeom prst="accentCallout2">
            <a:avLst>
              <a:gd name="adj1" fmla="val 99346"/>
              <a:gd name="adj2" fmla="val 99771"/>
              <a:gd name="adj3" fmla="val 132182"/>
              <a:gd name="adj4" fmla="val 83929"/>
              <a:gd name="adj5" fmla="val 321454"/>
              <a:gd name="adj6" fmla="val 83958"/>
            </a:avLst>
          </a:prstGeom>
          <a:solidFill>
            <a:schemeClr val="accent5">
              <a:lumMod val="20000"/>
              <a:lumOff val="80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a-GE" dirty="0">
                <a:solidFill>
                  <a:srgbClr val="002060"/>
                </a:solidFill>
                <a:latin typeface="Calibri" panose="020F0502020204030204" pitchFamily="34" charset="0"/>
                <a:cs typeface="Calibri" panose="020F0502020204030204" pitchFamily="34" charset="0"/>
              </a:rPr>
              <a:t>პირველი </a:t>
            </a:r>
            <a:r>
              <a:rPr lang="en-US" dirty="0">
                <a:solidFill>
                  <a:srgbClr val="002060"/>
                </a:solidFill>
                <a:latin typeface="Calibri" panose="020F0502020204030204" pitchFamily="34" charset="0"/>
                <a:cs typeface="Calibri" panose="020F0502020204030204" pitchFamily="34" charset="0"/>
              </a:rPr>
              <a:t>NHA </a:t>
            </a:r>
            <a:r>
              <a:rPr lang="ka-GE" dirty="0">
                <a:solidFill>
                  <a:srgbClr val="002060"/>
                </a:solidFill>
                <a:latin typeface="Calibri" panose="020F0502020204030204" pitchFamily="34" charset="0"/>
                <a:cs typeface="Calibri" panose="020F0502020204030204" pitchFamily="34" charset="0"/>
              </a:rPr>
              <a:t>საქართველოში</a:t>
            </a:r>
            <a:endParaRPr lang="en-US" dirty="0">
              <a:solidFill>
                <a:srgbClr val="002060"/>
              </a:solidFill>
              <a:latin typeface="Calibri" panose="020F0502020204030204" pitchFamily="34" charset="0"/>
              <a:cs typeface="Calibri" panose="020F0502020204030204" pitchFamily="34" charset="0"/>
            </a:endParaRPr>
          </a:p>
          <a:p>
            <a:pPr algn="ctr"/>
            <a:r>
              <a:rPr lang="en-US" dirty="0">
                <a:solidFill>
                  <a:srgbClr val="002060"/>
                </a:solidFill>
                <a:latin typeface="Calibri" panose="020F0502020204030204" pitchFamily="34" charset="0"/>
                <a:cs typeface="Calibri" panose="020F0502020204030204" pitchFamily="34" charset="0"/>
              </a:rPr>
              <a:t>(SHA 1.0)</a:t>
            </a:r>
            <a:endParaRPr lang="en-GB" dirty="0">
              <a:solidFill>
                <a:srgbClr val="002060"/>
              </a:solidFill>
              <a:latin typeface="Calibri" panose="020F0502020204030204" pitchFamily="34" charset="0"/>
              <a:cs typeface="Calibri" panose="020F0502020204030204" pitchFamily="34" charset="0"/>
            </a:endParaRPr>
          </a:p>
        </p:txBody>
      </p:sp>
      <p:sp>
        <p:nvSpPr>
          <p:cNvPr id="64" name="Left Brace 63">
            <a:extLst>
              <a:ext uri="{FF2B5EF4-FFF2-40B4-BE49-F238E27FC236}">
                <a16:creationId xmlns:a16="http://schemas.microsoft.com/office/drawing/2014/main" id="{BA6AA20E-AAD3-4325-B820-33931B13D50B}"/>
              </a:ext>
            </a:extLst>
          </p:cNvPr>
          <p:cNvSpPr/>
          <p:nvPr/>
        </p:nvSpPr>
        <p:spPr>
          <a:xfrm rot="16200000" flipV="1">
            <a:off x="4879531" y="2852640"/>
            <a:ext cx="763511" cy="2698332"/>
          </a:xfrm>
          <a:prstGeom prst="leftBrace">
            <a:avLst>
              <a:gd name="adj1" fmla="val 21877"/>
              <a:gd name="adj2" fmla="val 50000"/>
            </a:avLst>
          </a:prstGeom>
          <a:ln>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65" name="TextBox 64">
            <a:extLst>
              <a:ext uri="{FF2B5EF4-FFF2-40B4-BE49-F238E27FC236}">
                <a16:creationId xmlns:a16="http://schemas.microsoft.com/office/drawing/2014/main" id="{5D094FF9-A321-4DCB-97BA-FEF077E5B7E9}"/>
              </a:ext>
            </a:extLst>
          </p:cNvPr>
          <p:cNvSpPr txBox="1"/>
          <p:nvPr/>
        </p:nvSpPr>
        <p:spPr>
          <a:xfrm>
            <a:off x="4351502" y="4599916"/>
            <a:ext cx="1819568" cy="369332"/>
          </a:xfrm>
          <a:prstGeom prst="rect">
            <a:avLst/>
          </a:prstGeom>
          <a:noFill/>
        </p:spPr>
        <p:txBody>
          <a:bodyPr wrap="square" rtlCol="0">
            <a:spAutoFit/>
          </a:bodyPr>
          <a:lstStyle/>
          <a:p>
            <a:pPr algn="ctr"/>
            <a:r>
              <a:rPr lang="en-US" dirty="0">
                <a:solidFill>
                  <a:schemeClr val="bg2">
                    <a:lumMod val="50000"/>
                  </a:schemeClr>
                </a:solidFill>
              </a:rPr>
              <a:t>SHA 1.0 revised</a:t>
            </a:r>
            <a:endParaRPr lang="en-GB" dirty="0">
              <a:solidFill>
                <a:schemeClr val="bg2">
                  <a:lumMod val="50000"/>
                </a:schemeClr>
              </a:solidFill>
            </a:endParaRPr>
          </a:p>
        </p:txBody>
      </p:sp>
      <p:sp>
        <p:nvSpPr>
          <p:cNvPr id="66" name="Callout: Bent Line with Accent Bar 65">
            <a:extLst>
              <a:ext uri="{FF2B5EF4-FFF2-40B4-BE49-F238E27FC236}">
                <a16:creationId xmlns:a16="http://schemas.microsoft.com/office/drawing/2014/main" id="{F6EF807D-89D6-4860-A557-1BEA32FA25E9}"/>
              </a:ext>
            </a:extLst>
          </p:cNvPr>
          <p:cNvSpPr/>
          <p:nvPr/>
        </p:nvSpPr>
        <p:spPr>
          <a:xfrm>
            <a:off x="4961113" y="1404325"/>
            <a:ext cx="1903176" cy="763511"/>
          </a:xfrm>
          <a:prstGeom prst="accentCallout2">
            <a:avLst>
              <a:gd name="adj1" fmla="val 99346"/>
              <a:gd name="adj2" fmla="val -825"/>
              <a:gd name="adj3" fmla="val 149647"/>
              <a:gd name="adj4" fmla="val 29877"/>
              <a:gd name="adj5" fmla="val 312721"/>
              <a:gd name="adj6" fmla="val 29906"/>
            </a:avLst>
          </a:prstGeom>
          <a:solidFill>
            <a:schemeClr val="accent5">
              <a:lumMod val="20000"/>
              <a:lumOff val="80000"/>
            </a:schemeClr>
          </a:solid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002060"/>
                </a:solidFill>
                <a:latin typeface="Calibri" panose="020F0502020204030204" pitchFamily="34" charset="0"/>
                <a:cs typeface="Calibri" panose="020F0502020204030204" pitchFamily="34" charset="0"/>
              </a:rPr>
              <a:t>HA </a:t>
            </a:r>
            <a:r>
              <a:rPr lang="ka-GE" dirty="0">
                <a:solidFill>
                  <a:srgbClr val="002060"/>
                </a:solidFill>
                <a:latin typeface="Calibri" panose="020F0502020204030204" pitchFamily="34" charset="0"/>
                <a:cs typeface="Calibri" panose="020F0502020204030204" pitchFamily="34" charset="0"/>
              </a:rPr>
              <a:t>აპრობაცია</a:t>
            </a:r>
            <a:r>
              <a:rPr lang="en-US" dirty="0">
                <a:solidFill>
                  <a:srgbClr val="002060"/>
                </a:solidFill>
                <a:latin typeface="Calibri" panose="020F0502020204030204" pitchFamily="34" charset="0"/>
                <a:cs typeface="Calibri" panose="020F0502020204030204" pitchFamily="34" charset="0"/>
              </a:rPr>
              <a:t> </a:t>
            </a:r>
            <a:r>
              <a:rPr lang="ka-GE" dirty="0">
                <a:solidFill>
                  <a:srgbClr val="002060"/>
                </a:solidFill>
                <a:latin typeface="Calibri" panose="020F0502020204030204" pitchFamily="34" charset="0"/>
                <a:cs typeface="Calibri" panose="020F0502020204030204" pitchFamily="34" charset="0"/>
              </a:rPr>
              <a:t>საქართველოში</a:t>
            </a:r>
            <a:endParaRPr lang="en-US" dirty="0">
              <a:solidFill>
                <a:srgbClr val="002060"/>
              </a:solidFill>
              <a:latin typeface="Calibri" panose="020F0502020204030204" pitchFamily="34" charset="0"/>
              <a:cs typeface="Calibri" panose="020F0502020204030204" pitchFamily="34" charset="0"/>
            </a:endParaRPr>
          </a:p>
        </p:txBody>
      </p:sp>
      <p:sp>
        <p:nvSpPr>
          <p:cNvPr id="68" name="Speech Bubble: Rectangle with Corners Rounded 67">
            <a:extLst>
              <a:ext uri="{FF2B5EF4-FFF2-40B4-BE49-F238E27FC236}">
                <a16:creationId xmlns:a16="http://schemas.microsoft.com/office/drawing/2014/main" id="{D082DAC2-485E-4464-ACE0-4A0E62B273B1}"/>
              </a:ext>
            </a:extLst>
          </p:cNvPr>
          <p:cNvSpPr/>
          <p:nvPr/>
        </p:nvSpPr>
        <p:spPr>
          <a:xfrm>
            <a:off x="6060632" y="4630541"/>
            <a:ext cx="1903176" cy="1138596"/>
          </a:xfrm>
          <a:prstGeom prst="wedgeRoundRectCallout">
            <a:avLst>
              <a:gd name="adj1" fmla="val 36872"/>
              <a:gd name="adj2" fmla="val -106137"/>
              <a:gd name="adj3" fmla="val 16667"/>
            </a:avLst>
          </a:prstGeom>
          <a:solidFill>
            <a:schemeClr val="accent6">
              <a:tint val="65000"/>
              <a:alpha val="28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OECD/EUROSTAT/WHO Published </a:t>
            </a:r>
            <a:r>
              <a:rPr lang="en-US" b="1" dirty="0"/>
              <a:t>SHA 2011</a:t>
            </a:r>
            <a:endParaRPr lang="en-GB" b="1" dirty="0"/>
          </a:p>
        </p:txBody>
      </p:sp>
      <p:cxnSp>
        <p:nvCxnSpPr>
          <p:cNvPr id="69" name="Straight Connector 68">
            <a:extLst>
              <a:ext uri="{FF2B5EF4-FFF2-40B4-BE49-F238E27FC236}">
                <a16:creationId xmlns:a16="http://schemas.microsoft.com/office/drawing/2014/main" id="{E45A1179-818F-4831-947D-10D20A9BA11E}"/>
              </a:ext>
            </a:extLst>
          </p:cNvPr>
          <p:cNvCxnSpPr>
            <a:cxnSpLocks/>
          </p:cNvCxnSpPr>
          <p:nvPr/>
        </p:nvCxnSpPr>
        <p:spPr>
          <a:xfrm>
            <a:off x="7710011" y="3423385"/>
            <a:ext cx="0" cy="577516"/>
          </a:xfrm>
          <a:prstGeom prst="line">
            <a:avLst/>
          </a:prstGeom>
        </p:spPr>
        <p:style>
          <a:lnRef idx="1">
            <a:schemeClr val="accent1"/>
          </a:lnRef>
          <a:fillRef idx="0">
            <a:schemeClr val="accent1"/>
          </a:fillRef>
          <a:effectRef idx="0">
            <a:schemeClr val="accent1"/>
          </a:effectRef>
          <a:fontRef idx="minor">
            <a:schemeClr val="tx1"/>
          </a:fontRef>
        </p:style>
      </p:cxnSp>
      <p:sp>
        <p:nvSpPr>
          <p:cNvPr id="70" name="TextBox 69">
            <a:extLst>
              <a:ext uri="{FF2B5EF4-FFF2-40B4-BE49-F238E27FC236}">
                <a16:creationId xmlns:a16="http://schemas.microsoft.com/office/drawing/2014/main" id="{F478CE29-B3BD-4FEC-A489-C996E509A19C}"/>
              </a:ext>
            </a:extLst>
          </p:cNvPr>
          <p:cNvSpPr txBox="1"/>
          <p:nvPr/>
        </p:nvSpPr>
        <p:spPr>
          <a:xfrm>
            <a:off x="7459379" y="4070156"/>
            <a:ext cx="504429" cy="313350"/>
          </a:xfrm>
          <a:prstGeom prst="rect">
            <a:avLst/>
          </a:prstGeom>
          <a:noFill/>
        </p:spPr>
        <p:txBody>
          <a:bodyPr wrap="none" lIns="18000" tIns="18000" rIns="18000" bIns="18000" rtlCol="0">
            <a:spAutoFit/>
          </a:bodyPr>
          <a:lstStyle/>
          <a:p>
            <a:pPr algn="ctr"/>
            <a:r>
              <a:rPr lang="en-US" dirty="0">
                <a:solidFill>
                  <a:schemeClr val="accent1"/>
                </a:solidFill>
              </a:rPr>
              <a:t>20</a:t>
            </a:r>
            <a:r>
              <a:rPr lang="en-US" b="1" dirty="0">
                <a:solidFill>
                  <a:srgbClr val="FF0000"/>
                </a:solidFill>
              </a:rPr>
              <a:t>13</a:t>
            </a:r>
            <a:endParaRPr lang="en-GB" b="1" dirty="0">
              <a:solidFill>
                <a:srgbClr val="FF0000"/>
              </a:solidFill>
            </a:endParaRPr>
          </a:p>
        </p:txBody>
      </p:sp>
      <p:sp>
        <p:nvSpPr>
          <p:cNvPr id="71" name="Left Brace 70">
            <a:extLst>
              <a:ext uri="{FF2B5EF4-FFF2-40B4-BE49-F238E27FC236}">
                <a16:creationId xmlns:a16="http://schemas.microsoft.com/office/drawing/2014/main" id="{5CE1C0C8-FB3E-428D-ACF1-BF53C0DEFDFE}"/>
              </a:ext>
            </a:extLst>
          </p:cNvPr>
          <p:cNvSpPr/>
          <p:nvPr/>
        </p:nvSpPr>
        <p:spPr>
          <a:xfrm rot="5400000">
            <a:off x="9198508" y="1294498"/>
            <a:ext cx="763511" cy="3779647"/>
          </a:xfrm>
          <a:prstGeom prst="leftBrace">
            <a:avLst>
              <a:gd name="adj1" fmla="val 21877"/>
              <a:gd name="adj2" fmla="val 50000"/>
            </a:avLst>
          </a:prstGeom>
          <a:ln>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
        <p:nvSpPr>
          <p:cNvPr id="72" name="TextBox 71">
            <a:extLst>
              <a:ext uri="{FF2B5EF4-FFF2-40B4-BE49-F238E27FC236}">
                <a16:creationId xmlns:a16="http://schemas.microsoft.com/office/drawing/2014/main" id="{E84204E4-53F7-4D56-8396-C2D4F5C03F47}"/>
              </a:ext>
            </a:extLst>
          </p:cNvPr>
          <p:cNvSpPr txBox="1"/>
          <p:nvPr/>
        </p:nvSpPr>
        <p:spPr>
          <a:xfrm>
            <a:off x="7703947" y="2488852"/>
            <a:ext cx="3743326" cy="369332"/>
          </a:xfrm>
          <a:prstGeom prst="rect">
            <a:avLst/>
          </a:prstGeom>
          <a:noFill/>
        </p:spPr>
        <p:txBody>
          <a:bodyPr wrap="square" rtlCol="0">
            <a:spAutoFit/>
          </a:bodyPr>
          <a:lstStyle/>
          <a:p>
            <a:pPr algn="ctr"/>
            <a:r>
              <a:rPr lang="en-US" b="1" dirty="0">
                <a:solidFill>
                  <a:schemeClr val="bg2">
                    <a:lumMod val="50000"/>
                  </a:schemeClr>
                </a:solidFill>
              </a:rPr>
              <a:t>H</a:t>
            </a:r>
            <a:r>
              <a:rPr lang="en-US" dirty="0">
                <a:solidFill>
                  <a:schemeClr val="bg2">
                    <a:lumMod val="50000"/>
                  </a:schemeClr>
                </a:solidFill>
              </a:rPr>
              <a:t>ealth </a:t>
            </a:r>
            <a:r>
              <a:rPr lang="en-US" b="1" dirty="0">
                <a:solidFill>
                  <a:schemeClr val="bg2">
                    <a:lumMod val="50000"/>
                  </a:schemeClr>
                </a:solidFill>
              </a:rPr>
              <a:t>A</a:t>
            </a:r>
            <a:r>
              <a:rPr lang="en-US" dirty="0">
                <a:solidFill>
                  <a:schemeClr val="bg2">
                    <a:lumMod val="50000"/>
                  </a:schemeClr>
                </a:solidFill>
              </a:rPr>
              <a:t>ccounts (</a:t>
            </a:r>
            <a:r>
              <a:rPr lang="en-US" b="1" dirty="0">
                <a:solidFill>
                  <a:srgbClr val="FF0000"/>
                </a:solidFill>
              </a:rPr>
              <a:t>HA</a:t>
            </a:r>
            <a:r>
              <a:rPr lang="en-US" dirty="0">
                <a:solidFill>
                  <a:schemeClr val="bg2">
                    <a:lumMod val="50000"/>
                  </a:schemeClr>
                </a:solidFill>
              </a:rPr>
              <a:t>) introduced</a:t>
            </a:r>
            <a:endParaRPr lang="en-GB" dirty="0">
              <a:solidFill>
                <a:schemeClr val="bg2">
                  <a:lumMod val="50000"/>
                </a:schemeClr>
              </a:solidFill>
            </a:endParaRPr>
          </a:p>
        </p:txBody>
      </p:sp>
      <p:sp>
        <p:nvSpPr>
          <p:cNvPr id="74" name="Speech Bubble: Rectangle with Corners Rounded 73">
            <a:extLst>
              <a:ext uri="{FF2B5EF4-FFF2-40B4-BE49-F238E27FC236}">
                <a16:creationId xmlns:a16="http://schemas.microsoft.com/office/drawing/2014/main" id="{256384EC-AE79-46B0-AFD0-4D8F71A7B232}"/>
              </a:ext>
            </a:extLst>
          </p:cNvPr>
          <p:cNvSpPr/>
          <p:nvPr/>
        </p:nvSpPr>
        <p:spPr>
          <a:xfrm>
            <a:off x="9280371" y="4619890"/>
            <a:ext cx="1903176" cy="1138596"/>
          </a:xfrm>
          <a:prstGeom prst="wedgeRoundRectCallout">
            <a:avLst>
              <a:gd name="adj1" fmla="val 36872"/>
              <a:gd name="adj2" fmla="val -106137"/>
              <a:gd name="adj3" fmla="val 16667"/>
            </a:avLst>
          </a:prstGeom>
          <a:solidFill>
            <a:schemeClr val="accent6">
              <a:tint val="65000"/>
              <a:alpha val="28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r>
              <a:rPr lang="en-US" dirty="0"/>
              <a:t>WHO Barcelona Office contracts CGC for TA</a:t>
            </a:r>
            <a:endParaRPr lang="en-GB" b="1" dirty="0"/>
          </a:p>
        </p:txBody>
      </p:sp>
      <p:cxnSp>
        <p:nvCxnSpPr>
          <p:cNvPr id="75" name="Straight Connector 74">
            <a:extLst>
              <a:ext uri="{FF2B5EF4-FFF2-40B4-BE49-F238E27FC236}">
                <a16:creationId xmlns:a16="http://schemas.microsoft.com/office/drawing/2014/main" id="{E02B18BC-0E62-40B9-92EE-55D159D148AC}"/>
              </a:ext>
            </a:extLst>
          </p:cNvPr>
          <p:cNvCxnSpPr>
            <a:cxnSpLocks/>
          </p:cNvCxnSpPr>
          <p:nvPr/>
        </p:nvCxnSpPr>
        <p:spPr>
          <a:xfrm>
            <a:off x="10929750" y="3412734"/>
            <a:ext cx="0" cy="577516"/>
          </a:xfrm>
          <a:prstGeom prst="line">
            <a:avLst/>
          </a:prstGeom>
        </p:spPr>
        <p:style>
          <a:lnRef idx="1">
            <a:schemeClr val="accent1"/>
          </a:lnRef>
          <a:fillRef idx="0">
            <a:schemeClr val="accent1"/>
          </a:fillRef>
          <a:effectRef idx="0">
            <a:schemeClr val="accent1"/>
          </a:effectRef>
          <a:fontRef idx="minor">
            <a:schemeClr val="tx1"/>
          </a:fontRef>
        </p:style>
      </p:cxnSp>
      <p:sp>
        <p:nvSpPr>
          <p:cNvPr id="76" name="TextBox 75">
            <a:extLst>
              <a:ext uri="{FF2B5EF4-FFF2-40B4-BE49-F238E27FC236}">
                <a16:creationId xmlns:a16="http://schemas.microsoft.com/office/drawing/2014/main" id="{D14B6A69-1FC5-4417-B988-9C488268A2BD}"/>
              </a:ext>
            </a:extLst>
          </p:cNvPr>
          <p:cNvSpPr txBox="1"/>
          <p:nvPr/>
        </p:nvSpPr>
        <p:spPr>
          <a:xfrm>
            <a:off x="10679118" y="4059505"/>
            <a:ext cx="504429" cy="313350"/>
          </a:xfrm>
          <a:prstGeom prst="rect">
            <a:avLst/>
          </a:prstGeom>
          <a:noFill/>
        </p:spPr>
        <p:txBody>
          <a:bodyPr wrap="none" lIns="18000" tIns="18000" rIns="18000" bIns="18000" rtlCol="0">
            <a:spAutoFit/>
          </a:bodyPr>
          <a:lstStyle/>
          <a:p>
            <a:pPr algn="ctr"/>
            <a:r>
              <a:rPr lang="en-US" dirty="0">
                <a:solidFill>
                  <a:schemeClr val="accent1"/>
                </a:solidFill>
              </a:rPr>
              <a:t>20</a:t>
            </a:r>
            <a:r>
              <a:rPr lang="en-US" b="1" dirty="0">
                <a:solidFill>
                  <a:srgbClr val="FF0000"/>
                </a:solidFill>
              </a:rPr>
              <a:t>19</a:t>
            </a:r>
            <a:endParaRPr lang="en-GB" b="1" dirty="0">
              <a:solidFill>
                <a:srgbClr val="FF0000"/>
              </a:solidFill>
            </a:endParaRPr>
          </a:p>
        </p:txBody>
      </p:sp>
      <p:sp>
        <p:nvSpPr>
          <p:cNvPr id="77" name="TextBox 76">
            <a:extLst>
              <a:ext uri="{FF2B5EF4-FFF2-40B4-BE49-F238E27FC236}">
                <a16:creationId xmlns:a16="http://schemas.microsoft.com/office/drawing/2014/main" id="{FAEA790A-CBE4-4447-852C-3A570086EE36}"/>
              </a:ext>
            </a:extLst>
          </p:cNvPr>
          <p:cNvSpPr txBox="1"/>
          <p:nvPr/>
        </p:nvSpPr>
        <p:spPr>
          <a:xfrm>
            <a:off x="4182229" y="3829977"/>
            <a:ext cx="504429" cy="313350"/>
          </a:xfrm>
          <a:prstGeom prst="rect">
            <a:avLst/>
          </a:prstGeom>
          <a:noFill/>
        </p:spPr>
        <p:txBody>
          <a:bodyPr wrap="none" lIns="18000" tIns="18000" rIns="18000" bIns="18000" rtlCol="0">
            <a:spAutoFit/>
          </a:bodyPr>
          <a:lstStyle/>
          <a:p>
            <a:pPr algn="ctr"/>
            <a:r>
              <a:rPr lang="en-US" dirty="0">
                <a:solidFill>
                  <a:schemeClr val="accent1"/>
                </a:solidFill>
              </a:rPr>
              <a:t>20</a:t>
            </a:r>
            <a:r>
              <a:rPr lang="en-US" b="1" dirty="0">
                <a:solidFill>
                  <a:srgbClr val="FF0000"/>
                </a:solidFill>
              </a:rPr>
              <a:t>07</a:t>
            </a:r>
            <a:endParaRPr lang="en-GB" b="1" dirty="0">
              <a:solidFill>
                <a:srgbClr val="FF0000"/>
              </a:solidFill>
            </a:endParaRPr>
          </a:p>
        </p:txBody>
      </p:sp>
      <p:sp>
        <p:nvSpPr>
          <p:cNvPr id="78" name="TextBox 77">
            <a:extLst>
              <a:ext uri="{FF2B5EF4-FFF2-40B4-BE49-F238E27FC236}">
                <a16:creationId xmlns:a16="http://schemas.microsoft.com/office/drawing/2014/main" id="{7276BF2A-902B-4581-ABD6-D0A8191249DB}"/>
              </a:ext>
            </a:extLst>
          </p:cNvPr>
          <p:cNvSpPr txBox="1"/>
          <p:nvPr/>
        </p:nvSpPr>
        <p:spPr>
          <a:xfrm>
            <a:off x="5277604" y="3839502"/>
            <a:ext cx="504429" cy="313350"/>
          </a:xfrm>
          <a:prstGeom prst="rect">
            <a:avLst/>
          </a:prstGeom>
          <a:noFill/>
        </p:spPr>
        <p:txBody>
          <a:bodyPr wrap="none" lIns="18000" tIns="18000" rIns="18000" bIns="18000" rtlCol="0">
            <a:spAutoFit/>
          </a:bodyPr>
          <a:lstStyle/>
          <a:p>
            <a:pPr algn="ctr"/>
            <a:r>
              <a:rPr lang="en-US" dirty="0">
                <a:solidFill>
                  <a:schemeClr val="accent1"/>
                </a:solidFill>
              </a:rPr>
              <a:t>20</a:t>
            </a:r>
            <a:r>
              <a:rPr lang="en-US" b="1" dirty="0">
                <a:solidFill>
                  <a:srgbClr val="FF0000"/>
                </a:solidFill>
              </a:rPr>
              <a:t>09</a:t>
            </a:r>
            <a:endParaRPr lang="en-GB" b="1" dirty="0">
              <a:solidFill>
                <a:srgbClr val="FF0000"/>
              </a:solidFill>
            </a:endParaRPr>
          </a:p>
        </p:txBody>
      </p:sp>
    </p:spTree>
    <p:extLst>
      <p:ext uri="{BB962C8B-B14F-4D97-AF65-F5344CB8AC3E}">
        <p14:creationId xmlns:p14="http://schemas.microsoft.com/office/powerpoint/2010/main" val="264898059"/>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500"/>
                                        <p:tgtEl>
                                          <p:spTgt spid="6"/>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left)">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childTnLst>
                                </p:cTn>
                              </p:par>
                            </p:childTnLst>
                          </p:cTn>
                        </p:par>
                        <p:par>
                          <p:cTn id="16" fill="hold">
                            <p:stCondLst>
                              <p:cond delay="0"/>
                            </p:stCondLst>
                            <p:childTnLst>
                              <p:par>
                                <p:cTn id="17" presetID="22" presetClass="entr" presetSubtype="1" fill="hold"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up)">
                                      <p:cBhvr>
                                        <p:cTn id="19" dur="500"/>
                                        <p:tgtEl>
                                          <p:spTgt spid="8"/>
                                        </p:tgtEl>
                                      </p:cBhvr>
                                    </p:animEffect>
                                  </p:childTnLst>
                                </p:cTn>
                              </p:par>
                            </p:childTnLst>
                          </p:cTn>
                        </p:par>
                        <p:par>
                          <p:cTn id="20" fill="hold">
                            <p:stCondLst>
                              <p:cond delay="500"/>
                            </p:stCondLst>
                            <p:childTnLst>
                              <p:par>
                                <p:cTn id="21" presetID="22" presetClass="entr" presetSubtype="8" fill="hold" grpId="0" nodeType="after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wipe(left)">
                                      <p:cBhvr>
                                        <p:cTn id="23" dur="500"/>
                                        <p:tgtEl>
                                          <p:spTgt spid="9"/>
                                        </p:tgtEl>
                                      </p:cBhvr>
                                    </p:animEffect>
                                  </p:childTnLst>
                                </p:cTn>
                              </p:par>
                            </p:childTnLst>
                          </p:cTn>
                        </p:par>
                        <p:par>
                          <p:cTn id="24" fill="hold">
                            <p:stCondLst>
                              <p:cond delay="1000"/>
                            </p:stCondLst>
                            <p:childTnLst>
                              <p:par>
                                <p:cTn id="25" presetID="1" presetClass="entr" presetSubtype="0" fill="hold" nodeType="afterEffect">
                                  <p:stCondLst>
                                    <p:cond delay="0"/>
                                  </p:stCondLst>
                                  <p:childTnLst>
                                    <p:set>
                                      <p:cBhvr>
                                        <p:cTn id="26" dur="1" fill="hold">
                                          <p:stCondLst>
                                            <p:cond delay="0"/>
                                          </p:stCondLst>
                                        </p:cTn>
                                        <p:tgtEl>
                                          <p:spTgt spid="5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Effect transition="in" filter="wipe(down)">
                                      <p:cBhvr>
                                        <p:cTn id="31" dur="500"/>
                                        <p:tgtEl>
                                          <p:spTgt spid="10"/>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1" fill="hold" nodeType="click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wipe(up)">
                                      <p:cBhvr>
                                        <p:cTn id="36" dur="500"/>
                                        <p:tgtEl>
                                          <p:spTgt spid="12"/>
                                        </p:tgtEl>
                                      </p:cBhvr>
                                    </p:animEffect>
                                  </p:childTnLst>
                                </p:cTn>
                              </p:par>
                            </p:childTnLst>
                          </p:cTn>
                        </p:par>
                        <p:par>
                          <p:cTn id="37" fill="hold">
                            <p:stCondLst>
                              <p:cond delay="500"/>
                            </p:stCondLst>
                            <p:childTnLst>
                              <p:par>
                                <p:cTn id="38" presetID="22" presetClass="entr" presetSubtype="8" fill="hold" grpId="0" nodeType="after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wipe(left)">
                                      <p:cBhvr>
                                        <p:cTn id="40" dur="500"/>
                                        <p:tgtEl>
                                          <p:spTgt spid="13"/>
                                        </p:tgtEl>
                                      </p:cBhvr>
                                    </p:animEffect>
                                  </p:childTnLst>
                                </p:cTn>
                              </p:par>
                            </p:childTnLst>
                          </p:cTn>
                        </p:par>
                        <p:par>
                          <p:cTn id="41" fill="hold">
                            <p:stCondLst>
                              <p:cond delay="1000"/>
                            </p:stCondLst>
                            <p:childTnLst>
                              <p:par>
                                <p:cTn id="42" presetID="22" presetClass="entr" presetSubtype="1" fill="hold" grpId="0" nodeType="after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wipe(up)">
                                      <p:cBhvr>
                                        <p:cTn id="44" dur="500"/>
                                        <p:tgtEl>
                                          <p:spTgt spid="11"/>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58"/>
                                        </p:tgtEl>
                                        <p:attrNameLst>
                                          <p:attrName>style.visibility</p:attrName>
                                        </p:attrNameLst>
                                      </p:cBhvr>
                                      <p:to>
                                        <p:strVal val="visible"/>
                                      </p:to>
                                    </p:set>
                                    <p:animEffect transition="in" filter="wipe(down)">
                                      <p:cBhvr>
                                        <p:cTn id="49" dur="500"/>
                                        <p:tgtEl>
                                          <p:spTgt spid="58"/>
                                        </p:tgtEl>
                                      </p:cBhvr>
                                    </p:animEffect>
                                  </p:childTnLst>
                                </p:cTn>
                              </p:par>
                            </p:childTnLst>
                          </p:cTn>
                        </p:par>
                        <p:par>
                          <p:cTn id="50" fill="hold">
                            <p:stCondLst>
                              <p:cond delay="500"/>
                            </p:stCondLst>
                            <p:childTnLst>
                              <p:par>
                                <p:cTn id="51" presetID="22" presetClass="entr" presetSubtype="4" fill="hold" grpId="0" nodeType="afterEffect">
                                  <p:stCondLst>
                                    <p:cond delay="0"/>
                                  </p:stCondLst>
                                  <p:childTnLst>
                                    <p:set>
                                      <p:cBhvr>
                                        <p:cTn id="52" dur="1" fill="hold">
                                          <p:stCondLst>
                                            <p:cond delay="0"/>
                                          </p:stCondLst>
                                        </p:cTn>
                                        <p:tgtEl>
                                          <p:spTgt spid="59"/>
                                        </p:tgtEl>
                                        <p:attrNameLst>
                                          <p:attrName>style.visibility</p:attrName>
                                        </p:attrNameLst>
                                      </p:cBhvr>
                                      <p:to>
                                        <p:strVal val="visible"/>
                                      </p:to>
                                    </p:set>
                                    <p:animEffect transition="in" filter="wipe(down)">
                                      <p:cBhvr>
                                        <p:cTn id="53" dur="500"/>
                                        <p:tgtEl>
                                          <p:spTgt spid="59"/>
                                        </p:tgtEl>
                                      </p:cBhvr>
                                    </p:animEffect>
                                  </p:childTnLst>
                                </p:cTn>
                              </p:par>
                            </p:childTnLst>
                          </p:cTn>
                        </p:par>
                        <p:par>
                          <p:cTn id="54" fill="hold">
                            <p:stCondLst>
                              <p:cond delay="1000"/>
                            </p:stCondLst>
                            <p:childTnLst>
                              <p:par>
                                <p:cTn id="55" presetID="22" presetClass="entr" presetSubtype="4" fill="hold" grpId="0" nodeType="afterEffect">
                                  <p:stCondLst>
                                    <p:cond delay="0"/>
                                  </p:stCondLst>
                                  <p:childTnLst>
                                    <p:set>
                                      <p:cBhvr>
                                        <p:cTn id="56" dur="1" fill="hold">
                                          <p:stCondLst>
                                            <p:cond delay="0"/>
                                          </p:stCondLst>
                                        </p:cTn>
                                        <p:tgtEl>
                                          <p:spTgt spid="63"/>
                                        </p:tgtEl>
                                        <p:attrNameLst>
                                          <p:attrName>style.visibility</p:attrName>
                                        </p:attrNameLst>
                                      </p:cBhvr>
                                      <p:to>
                                        <p:strVal val="visible"/>
                                      </p:to>
                                    </p:set>
                                    <p:animEffect transition="in" filter="wipe(down)">
                                      <p:cBhvr>
                                        <p:cTn id="57" dur="500"/>
                                        <p:tgtEl>
                                          <p:spTgt spid="63"/>
                                        </p:tgtEl>
                                      </p:cBhvr>
                                    </p:animEffect>
                                  </p:childTnLst>
                                </p:cTn>
                              </p:par>
                              <p:par>
                                <p:cTn id="58" presetID="22" presetClass="entr" presetSubtype="8" fill="hold" grpId="0" nodeType="withEffect">
                                  <p:stCondLst>
                                    <p:cond delay="0"/>
                                  </p:stCondLst>
                                  <p:childTnLst>
                                    <p:set>
                                      <p:cBhvr>
                                        <p:cTn id="59" dur="1" fill="hold">
                                          <p:stCondLst>
                                            <p:cond delay="0"/>
                                          </p:stCondLst>
                                        </p:cTn>
                                        <p:tgtEl>
                                          <p:spTgt spid="77"/>
                                        </p:tgtEl>
                                        <p:attrNameLst>
                                          <p:attrName>style.visibility</p:attrName>
                                        </p:attrNameLst>
                                      </p:cBhvr>
                                      <p:to>
                                        <p:strVal val="visible"/>
                                      </p:to>
                                    </p:set>
                                    <p:animEffect transition="in" filter="wipe(left)">
                                      <p:cBhvr>
                                        <p:cTn id="60" dur="500"/>
                                        <p:tgtEl>
                                          <p:spTgt spid="77"/>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1" fill="hold" nodeType="clickEffect">
                                  <p:stCondLst>
                                    <p:cond delay="0"/>
                                  </p:stCondLst>
                                  <p:childTnLst>
                                    <p:set>
                                      <p:cBhvr>
                                        <p:cTn id="64" dur="1" fill="hold">
                                          <p:stCondLst>
                                            <p:cond delay="0"/>
                                          </p:stCondLst>
                                        </p:cTn>
                                        <p:tgtEl>
                                          <p:spTgt spid="61"/>
                                        </p:tgtEl>
                                        <p:attrNameLst>
                                          <p:attrName>style.visibility</p:attrName>
                                        </p:attrNameLst>
                                      </p:cBhvr>
                                      <p:to>
                                        <p:strVal val="visible"/>
                                      </p:to>
                                    </p:set>
                                    <p:animEffect transition="in" filter="wipe(up)">
                                      <p:cBhvr>
                                        <p:cTn id="65" dur="500"/>
                                        <p:tgtEl>
                                          <p:spTgt spid="61"/>
                                        </p:tgtEl>
                                      </p:cBhvr>
                                    </p:animEffect>
                                  </p:childTnLst>
                                </p:cTn>
                              </p:par>
                            </p:childTnLst>
                          </p:cTn>
                        </p:par>
                        <p:par>
                          <p:cTn id="66" fill="hold">
                            <p:stCondLst>
                              <p:cond delay="500"/>
                            </p:stCondLst>
                            <p:childTnLst>
                              <p:par>
                                <p:cTn id="67" presetID="22" presetClass="entr" presetSubtype="8" fill="hold" grpId="0" nodeType="afterEffect">
                                  <p:stCondLst>
                                    <p:cond delay="0"/>
                                  </p:stCondLst>
                                  <p:childTnLst>
                                    <p:set>
                                      <p:cBhvr>
                                        <p:cTn id="68" dur="1" fill="hold">
                                          <p:stCondLst>
                                            <p:cond delay="0"/>
                                          </p:stCondLst>
                                        </p:cTn>
                                        <p:tgtEl>
                                          <p:spTgt spid="62"/>
                                        </p:tgtEl>
                                        <p:attrNameLst>
                                          <p:attrName>style.visibility</p:attrName>
                                        </p:attrNameLst>
                                      </p:cBhvr>
                                      <p:to>
                                        <p:strVal val="visible"/>
                                      </p:to>
                                    </p:set>
                                    <p:animEffect transition="in" filter="wipe(left)">
                                      <p:cBhvr>
                                        <p:cTn id="69" dur="500"/>
                                        <p:tgtEl>
                                          <p:spTgt spid="62"/>
                                        </p:tgtEl>
                                      </p:cBhvr>
                                    </p:animEffect>
                                  </p:childTnLst>
                                </p:cTn>
                              </p:par>
                            </p:childTnLst>
                          </p:cTn>
                        </p:par>
                        <p:par>
                          <p:cTn id="70" fill="hold">
                            <p:stCondLst>
                              <p:cond delay="1000"/>
                            </p:stCondLst>
                            <p:childTnLst>
                              <p:par>
                                <p:cTn id="71" presetID="22" presetClass="entr" presetSubtype="1" fill="hold" grpId="0" nodeType="afterEffect">
                                  <p:stCondLst>
                                    <p:cond delay="0"/>
                                  </p:stCondLst>
                                  <p:childTnLst>
                                    <p:set>
                                      <p:cBhvr>
                                        <p:cTn id="72" dur="1" fill="hold">
                                          <p:stCondLst>
                                            <p:cond delay="0"/>
                                          </p:stCondLst>
                                        </p:cTn>
                                        <p:tgtEl>
                                          <p:spTgt spid="60"/>
                                        </p:tgtEl>
                                        <p:attrNameLst>
                                          <p:attrName>style.visibility</p:attrName>
                                        </p:attrNameLst>
                                      </p:cBhvr>
                                      <p:to>
                                        <p:strVal val="visible"/>
                                      </p:to>
                                    </p:set>
                                    <p:animEffect transition="in" filter="wipe(up)">
                                      <p:cBhvr>
                                        <p:cTn id="73" dur="500"/>
                                        <p:tgtEl>
                                          <p:spTgt spid="60"/>
                                        </p:tgtEl>
                                      </p:cBhvr>
                                    </p:animEffect>
                                  </p:childTnLst>
                                </p:cTn>
                              </p:par>
                            </p:childTnLst>
                          </p:cTn>
                        </p:par>
                      </p:childTnLst>
                    </p:cTn>
                  </p:par>
                  <p:par>
                    <p:cTn id="74" fill="hold">
                      <p:stCondLst>
                        <p:cond delay="indefinite"/>
                      </p:stCondLst>
                      <p:childTnLst>
                        <p:par>
                          <p:cTn id="75" fill="hold">
                            <p:stCondLst>
                              <p:cond delay="0"/>
                            </p:stCondLst>
                            <p:childTnLst>
                              <p:par>
                                <p:cTn id="76" presetID="22" presetClass="entr" presetSubtype="1" fill="hold" grpId="0" nodeType="clickEffect">
                                  <p:stCondLst>
                                    <p:cond delay="0"/>
                                  </p:stCondLst>
                                  <p:childTnLst>
                                    <p:set>
                                      <p:cBhvr>
                                        <p:cTn id="77" dur="1" fill="hold">
                                          <p:stCondLst>
                                            <p:cond delay="0"/>
                                          </p:stCondLst>
                                        </p:cTn>
                                        <p:tgtEl>
                                          <p:spTgt spid="64"/>
                                        </p:tgtEl>
                                        <p:attrNameLst>
                                          <p:attrName>style.visibility</p:attrName>
                                        </p:attrNameLst>
                                      </p:cBhvr>
                                      <p:to>
                                        <p:strVal val="visible"/>
                                      </p:to>
                                    </p:set>
                                    <p:animEffect transition="in" filter="wipe(up)">
                                      <p:cBhvr>
                                        <p:cTn id="78" dur="500"/>
                                        <p:tgtEl>
                                          <p:spTgt spid="64"/>
                                        </p:tgtEl>
                                      </p:cBhvr>
                                    </p:animEffect>
                                  </p:childTnLst>
                                </p:cTn>
                              </p:par>
                            </p:childTnLst>
                          </p:cTn>
                        </p:par>
                        <p:par>
                          <p:cTn id="79" fill="hold">
                            <p:stCondLst>
                              <p:cond delay="500"/>
                            </p:stCondLst>
                            <p:childTnLst>
                              <p:par>
                                <p:cTn id="80" presetID="22" presetClass="entr" presetSubtype="1" fill="hold" grpId="0" nodeType="afterEffect">
                                  <p:stCondLst>
                                    <p:cond delay="0"/>
                                  </p:stCondLst>
                                  <p:childTnLst>
                                    <p:set>
                                      <p:cBhvr>
                                        <p:cTn id="81" dur="1" fill="hold">
                                          <p:stCondLst>
                                            <p:cond delay="0"/>
                                          </p:stCondLst>
                                        </p:cTn>
                                        <p:tgtEl>
                                          <p:spTgt spid="65"/>
                                        </p:tgtEl>
                                        <p:attrNameLst>
                                          <p:attrName>style.visibility</p:attrName>
                                        </p:attrNameLst>
                                      </p:cBhvr>
                                      <p:to>
                                        <p:strVal val="visible"/>
                                      </p:to>
                                    </p:set>
                                    <p:animEffect transition="in" filter="wipe(up)">
                                      <p:cBhvr>
                                        <p:cTn id="82" dur="500"/>
                                        <p:tgtEl>
                                          <p:spTgt spid="65"/>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grpId="0" nodeType="clickEffect">
                                  <p:stCondLst>
                                    <p:cond delay="0"/>
                                  </p:stCondLst>
                                  <p:childTnLst>
                                    <p:set>
                                      <p:cBhvr>
                                        <p:cTn id="86" dur="1" fill="hold">
                                          <p:stCondLst>
                                            <p:cond delay="0"/>
                                          </p:stCondLst>
                                        </p:cTn>
                                        <p:tgtEl>
                                          <p:spTgt spid="66"/>
                                        </p:tgtEl>
                                        <p:attrNameLst>
                                          <p:attrName>style.visibility</p:attrName>
                                        </p:attrNameLst>
                                      </p:cBhvr>
                                      <p:to>
                                        <p:strVal val="visible"/>
                                      </p:to>
                                    </p:set>
                                    <p:animEffect transition="in" filter="wipe(down)">
                                      <p:cBhvr>
                                        <p:cTn id="87" dur="500"/>
                                        <p:tgtEl>
                                          <p:spTgt spid="66"/>
                                        </p:tgtEl>
                                      </p:cBhvr>
                                    </p:animEffect>
                                  </p:childTnLst>
                                </p:cTn>
                              </p:par>
                              <p:par>
                                <p:cTn id="88" presetID="22" presetClass="entr" presetSubtype="8" fill="hold" grpId="0" nodeType="withEffect">
                                  <p:stCondLst>
                                    <p:cond delay="0"/>
                                  </p:stCondLst>
                                  <p:childTnLst>
                                    <p:set>
                                      <p:cBhvr>
                                        <p:cTn id="89" dur="1" fill="hold">
                                          <p:stCondLst>
                                            <p:cond delay="0"/>
                                          </p:stCondLst>
                                        </p:cTn>
                                        <p:tgtEl>
                                          <p:spTgt spid="78"/>
                                        </p:tgtEl>
                                        <p:attrNameLst>
                                          <p:attrName>style.visibility</p:attrName>
                                        </p:attrNameLst>
                                      </p:cBhvr>
                                      <p:to>
                                        <p:strVal val="visible"/>
                                      </p:to>
                                    </p:set>
                                    <p:animEffect transition="in" filter="wipe(left)">
                                      <p:cBhvr>
                                        <p:cTn id="90" dur="500"/>
                                        <p:tgtEl>
                                          <p:spTgt spid="78"/>
                                        </p:tgtEl>
                                      </p:cBhvr>
                                    </p:animEffect>
                                  </p:childTnLst>
                                </p:cTn>
                              </p:par>
                            </p:childTnLst>
                          </p:cTn>
                        </p:par>
                      </p:childTnLst>
                    </p:cTn>
                  </p:par>
                  <p:par>
                    <p:cTn id="91" fill="hold">
                      <p:stCondLst>
                        <p:cond delay="indefinite"/>
                      </p:stCondLst>
                      <p:childTnLst>
                        <p:par>
                          <p:cTn id="92" fill="hold">
                            <p:stCondLst>
                              <p:cond delay="0"/>
                            </p:stCondLst>
                            <p:childTnLst>
                              <p:par>
                                <p:cTn id="93" presetID="22" presetClass="entr" presetSubtype="1" fill="hold" nodeType="clickEffect">
                                  <p:stCondLst>
                                    <p:cond delay="0"/>
                                  </p:stCondLst>
                                  <p:childTnLst>
                                    <p:set>
                                      <p:cBhvr>
                                        <p:cTn id="94" dur="1" fill="hold">
                                          <p:stCondLst>
                                            <p:cond delay="0"/>
                                          </p:stCondLst>
                                        </p:cTn>
                                        <p:tgtEl>
                                          <p:spTgt spid="69"/>
                                        </p:tgtEl>
                                        <p:attrNameLst>
                                          <p:attrName>style.visibility</p:attrName>
                                        </p:attrNameLst>
                                      </p:cBhvr>
                                      <p:to>
                                        <p:strVal val="visible"/>
                                      </p:to>
                                    </p:set>
                                    <p:animEffect transition="in" filter="wipe(up)">
                                      <p:cBhvr>
                                        <p:cTn id="95" dur="500"/>
                                        <p:tgtEl>
                                          <p:spTgt spid="69"/>
                                        </p:tgtEl>
                                      </p:cBhvr>
                                    </p:animEffect>
                                  </p:childTnLst>
                                </p:cTn>
                              </p:par>
                            </p:childTnLst>
                          </p:cTn>
                        </p:par>
                        <p:par>
                          <p:cTn id="96" fill="hold">
                            <p:stCondLst>
                              <p:cond delay="500"/>
                            </p:stCondLst>
                            <p:childTnLst>
                              <p:par>
                                <p:cTn id="97" presetID="22" presetClass="entr" presetSubtype="8" fill="hold" grpId="0" nodeType="afterEffect">
                                  <p:stCondLst>
                                    <p:cond delay="0"/>
                                  </p:stCondLst>
                                  <p:childTnLst>
                                    <p:set>
                                      <p:cBhvr>
                                        <p:cTn id="98" dur="1" fill="hold">
                                          <p:stCondLst>
                                            <p:cond delay="0"/>
                                          </p:stCondLst>
                                        </p:cTn>
                                        <p:tgtEl>
                                          <p:spTgt spid="70"/>
                                        </p:tgtEl>
                                        <p:attrNameLst>
                                          <p:attrName>style.visibility</p:attrName>
                                        </p:attrNameLst>
                                      </p:cBhvr>
                                      <p:to>
                                        <p:strVal val="visible"/>
                                      </p:to>
                                    </p:set>
                                    <p:animEffect transition="in" filter="wipe(left)">
                                      <p:cBhvr>
                                        <p:cTn id="99" dur="500"/>
                                        <p:tgtEl>
                                          <p:spTgt spid="70"/>
                                        </p:tgtEl>
                                      </p:cBhvr>
                                    </p:animEffect>
                                  </p:childTnLst>
                                </p:cTn>
                              </p:par>
                            </p:childTnLst>
                          </p:cTn>
                        </p:par>
                        <p:par>
                          <p:cTn id="100" fill="hold">
                            <p:stCondLst>
                              <p:cond delay="1000"/>
                            </p:stCondLst>
                            <p:childTnLst>
                              <p:par>
                                <p:cTn id="101" presetID="22" presetClass="entr" presetSubtype="1" fill="hold" grpId="0" nodeType="afterEffect">
                                  <p:stCondLst>
                                    <p:cond delay="0"/>
                                  </p:stCondLst>
                                  <p:childTnLst>
                                    <p:set>
                                      <p:cBhvr>
                                        <p:cTn id="102" dur="1" fill="hold">
                                          <p:stCondLst>
                                            <p:cond delay="0"/>
                                          </p:stCondLst>
                                        </p:cTn>
                                        <p:tgtEl>
                                          <p:spTgt spid="68"/>
                                        </p:tgtEl>
                                        <p:attrNameLst>
                                          <p:attrName>style.visibility</p:attrName>
                                        </p:attrNameLst>
                                      </p:cBhvr>
                                      <p:to>
                                        <p:strVal val="visible"/>
                                      </p:to>
                                    </p:set>
                                    <p:animEffect transition="in" filter="wipe(up)">
                                      <p:cBhvr>
                                        <p:cTn id="103" dur="500"/>
                                        <p:tgtEl>
                                          <p:spTgt spid="68"/>
                                        </p:tgtEl>
                                      </p:cBhvr>
                                    </p:animEffect>
                                  </p:childTnLst>
                                </p:cTn>
                              </p:par>
                            </p:childTnLst>
                          </p:cTn>
                        </p:par>
                      </p:childTnLst>
                    </p:cTn>
                  </p:par>
                  <p:par>
                    <p:cTn id="104" fill="hold">
                      <p:stCondLst>
                        <p:cond delay="indefinite"/>
                      </p:stCondLst>
                      <p:childTnLst>
                        <p:par>
                          <p:cTn id="105" fill="hold">
                            <p:stCondLst>
                              <p:cond delay="0"/>
                            </p:stCondLst>
                            <p:childTnLst>
                              <p:par>
                                <p:cTn id="106" presetID="22" presetClass="entr" presetSubtype="4" fill="hold" grpId="0" nodeType="clickEffect">
                                  <p:stCondLst>
                                    <p:cond delay="0"/>
                                  </p:stCondLst>
                                  <p:childTnLst>
                                    <p:set>
                                      <p:cBhvr>
                                        <p:cTn id="107" dur="1" fill="hold">
                                          <p:stCondLst>
                                            <p:cond delay="0"/>
                                          </p:stCondLst>
                                        </p:cTn>
                                        <p:tgtEl>
                                          <p:spTgt spid="71"/>
                                        </p:tgtEl>
                                        <p:attrNameLst>
                                          <p:attrName>style.visibility</p:attrName>
                                        </p:attrNameLst>
                                      </p:cBhvr>
                                      <p:to>
                                        <p:strVal val="visible"/>
                                      </p:to>
                                    </p:set>
                                    <p:animEffect transition="in" filter="wipe(down)">
                                      <p:cBhvr>
                                        <p:cTn id="108" dur="500"/>
                                        <p:tgtEl>
                                          <p:spTgt spid="71"/>
                                        </p:tgtEl>
                                      </p:cBhvr>
                                    </p:animEffect>
                                  </p:childTnLst>
                                </p:cTn>
                              </p:par>
                            </p:childTnLst>
                          </p:cTn>
                        </p:par>
                        <p:par>
                          <p:cTn id="109" fill="hold">
                            <p:stCondLst>
                              <p:cond delay="500"/>
                            </p:stCondLst>
                            <p:childTnLst>
                              <p:par>
                                <p:cTn id="110" presetID="22" presetClass="entr" presetSubtype="4" fill="hold" grpId="0" nodeType="afterEffect">
                                  <p:stCondLst>
                                    <p:cond delay="0"/>
                                  </p:stCondLst>
                                  <p:childTnLst>
                                    <p:set>
                                      <p:cBhvr>
                                        <p:cTn id="111" dur="1" fill="hold">
                                          <p:stCondLst>
                                            <p:cond delay="0"/>
                                          </p:stCondLst>
                                        </p:cTn>
                                        <p:tgtEl>
                                          <p:spTgt spid="72"/>
                                        </p:tgtEl>
                                        <p:attrNameLst>
                                          <p:attrName>style.visibility</p:attrName>
                                        </p:attrNameLst>
                                      </p:cBhvr>
                                      <p:to>
                                        <p:strVal val="visible"/>
                                      </p:to>
                                    </p:set>
                                    <p:animEffect transition="in" filter="wipe(down)">
                                      <p:cBhvr>
                                        <p:cTn id="112" dur="500"/>
                                        <p:tgtEl>
                                          <p:spTgt spid="72"/>
                                        </p:tgtEl>
                                      </p:cBhvr>
                                    </p:animEffect>
                                  </p:childTnLst>
                                </p:cTn>
                              </p:par>
                            </p:childTnLst>
                          </p:cTn>
                        </p:par>
                      </p:childTnLst>
                    </p:cTn>
                  </p:par>
                  <p:par>
                    <p:cTn id="113" fill="hold">
                      <p:stCondLst>
                        <p:cond delay="indefinite"/>
                      </p:stCondLst>
                      <p:childTnLst>
                        <p:par>
                          <p:cTn id="114" fill="hold">
                            <p:stCondLst>
                              <p:cond delay="0"/>
                            </p:stCondLst>
                            <p:childTnLst>
                              <p:par>
                                <p:cTn id="115" presetID="22" presetClass="entr" presetSubtype="1" fill="hold" nodeType="clickEffect">
                                  <p:stCondLst>
                                    <p:cond delay="0"/>
                                  </p:stCondLst>
                                  <p:childTnLst>
                                    <p:set>
                                      <p:cBhvr>
                                        <p:cTn id="116" dur="1" fill="hold">
                                          <p:stCondLst>
                                            <p:cond delay="0"/>
                                          </p:stCondLst>
                                        </p:cTn>
                                        <p:tgtEl>
                                          <p:spTgt spid="75"/>
                                        </p:tgtEl>
                                        <p:attrNameLst>
                                          <p:attrName>style.visibility</p:attrName>
                                        </p:attrNameLst>
                                      </p:cBhvr>
                                      <p:to>
                                        <p:strVal val="visible"/>
                                      </p:to>
                                    </p:set>
                                    <p:animEffect transition="in" filter="wipe(up)">
                                      <p:cBhvr>
                                        <p:cTn id="117" dur="500"/>
                                        <p:tgtEl>
                                          <p:spTgt spid="75"/>
                                        </p:tgtEl>
                                      </p:cBhvr>
                                    </p:animEffect>
                                  </p:childTnLst>
                                </p:cTn>
                              </p:par>
                            </p:childTnLst>
                          </p:cTn>
                        </p:par>
                        <p:par>
                          <p:cTn id="118" fill="hold">
                            <p:stCondLst>
                              <p:cond delay="500"/>
                            </p:stCondLst>
                            <p:childTnLst>
                              <p:par>
                                <p:cTn id="119" presetID="22" presetClass="entr" presetSubtype="8" fill="hold" grpId="0" nodeType="afterEffect">
                                  <p:stCondLst>
                                    <p:cond delay="0"/>
                                  </p:stCondLst>
                                  <p:childTnLst>
                                    <p:set>
                                      <p:cBhvr>
                                        <p:cTn id="120" dur="1" fill="hold">
                                          <p:stCondLst>
                                            <p:cond delay="0"/>
                                          </p:stCondLst>
                                        </p:cTn>
                                        <p:tgtEl>
                                          <p:spTgt spid="76"/>
                                        </p:tgtEl>
                                        <p:attrNameLst>
                                          <p:attrName>style.visibility</p:attrName>
                                        </p:attrNameLst>
                                      </p:cBhvr>
                                      <p:to>
                                        <p:strVal val="visible"/>
                                      </p:to>
                                    </p:set>
                                    <p:animEffect transition="in" filter="wipe(left)">
                                      <p:cBhvr>
                                        <p:cTn id="121" dur="500"/>
                                        <p:tgtEl>
                                          <p:spTgt spid="76"/>
                                        </p:tgtEl>
                                      </p:cBhvr>
                                    </p:animEffect>
                                  </p:childTnLst>
                                </p:cTn>
                              </p:par>
                            </p:childTnLst>
                          </p:cTn>
                        </p:par>
                        <p:par>
                          <p:cTn id="122" fill="hold">
                            <p:stCondLst>
                              <p:cond delay="1000"/>
                            </p:stCondLst>
                            <p:childTnLst>
                              <p:par>
                                <p:cTn id="123" presetID="22" presetClass="entr" presetSubtype="1" fill="hold" grpId="0" nodeType="afterEffect">
                                  <p:stCondLst>
                                    <p:cond delay="0"/>
                                  </p:stCondLst>
                                  <p:childTnLst>
                                    <p:set>
                                      <p:cBhvr>
                                        <p:cTn id="124" dur="1" fill="hold">
                                          <p:stCondLst>
                                            <p:cond delay="0"/>
                                          </p:stCondLst>
                                        </p:cTn>
                                        <p:tgtEl>
                                          <p:spTgt spid="74"/>
                                        </p:tgtEl>
                                        <p:attrNameLst>
                                          <p:attrName>style.visibility</p:attrName>
                                        </p:attrNameLst>
                                      </p:cBhvr>
                                      <p:to>
                                        <p:strVal val="visible"/>
                                      </p:to>
                                    </p:set>
                                    <p:animEffect transition="in" filter="wipe(up)">
                                      <p:cBhvr>
                                        <p:cTn id="125" dur="500"/>
                                        <p:tgtEl>
                                          <p:spTgt spid="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p:bldP spid="9" grpId="0"/>
      <p:bldP spid="10" grpId="0" animBg="1"/>
      <p:bldP spid="11" grpId="0" animBg="1"/>
      <p:bldP spid="13" grpId="0"/>
      <p:bldP spid="58" grpId="0" animBg="1"/>
      <p:bldP spid="59" grpId="0"/>
      <p:bldP spid="60" grpId="0" animBg="1"/>
      <p:bldP spid="62" grpId="0"/>
      <p:bldP spid="63" grpId="0" animBg="1"/>
      <p:bldP spid="64" grpId="0" animBg="1"/>
      <p:bldP spid="65" grpId="0"/>
      <p:bldP spid="66" grpId="0" animBg="1"/>
      <p:bldP spid="68" grpId="0" animBg="1"/>
      <p:bldP spid="70" grpId="0"/>
      <p:bldP spid="71" grpId="0" animBg="1"/>
      <p:bldP spid="72" grpId="0"/>
      <p:bldP spid="74" grpId="0" animBg="1"/>
      <p:bldP spid="76" grpId="0"/>
      <p:bldP spid="77" grpId="0"/>
      <p:bldP spid="7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E7D61-3A2C-40C2-A46A-AE6C9A9A080E}"/>
              </a:ext>
            </a:extLst>
          </p:cNvPr>
          <p:cNvSpPr>
            <a:spLocks noGrp="1"/>
          </p:cNvSpPr>
          <p:nvPr>
            <p:ph type="title"/>
          </p:nvPr>
        </p:nvSpPr>
        <p:spPr/>
        <p:txBody>
          <a:bodyPr/>
          <a:lstStyle/>
          <a:p>
            <a:r>
              <a:rPr lang="ka-GE" dirty="0"/>
              <a:t>რაში გვჭირდება ჯანდაცვის ანგარიშები?</a:t>
            </a:r>
            <a:endParaRPr lang="en-GB" dirty="0"/>
          </a:p>
        </p:txBody>
      </p:sp>
      <p:sp>
        <p:nvSpPr>
          <p:cNvPr id="3" name="Content Placeholder 2">
            <a:extLst>
              <a:ext uri="{FF2B5EF4-FFF2-40B4-BE49-F238E27FC236}">
                <a16:creationId xmlns:a16="http://schemas.microsoft.com/office/drawing/2014/main" id="{F19933E7-2925-4C1E-A2C8-0E81FBA8A7AF}"/>
              </a:ext>
            </a:extLst>
          </p:cNvPr>
          <p:cNvSpPr>
            <a:spLocks noGrp="1"/>
          </p:cNvSpPr>
          <p:nvPr>
            <p:ph idx="1"/>
          </p:nvPr>
        </p:nvSpPr>
        <p:spPr>
          <a:xfrm>
            <a:off x="838200" y="1110343"/>
            <a:ext cx="5105400" cy="5066620"/>
          </a:xfrm>
        </p:spPr>
        <p:txBody>
          <a:bodyPr/>
          <a:lstStyle/>
          <a:p>
            <a:r>
              <a:rPr lang="ka-GE" dirty="0"/>
              <a:t>ჯანმრთელობასთან დაკავშირებით მოხმარებისა და დანახარჯების გასაზომად</a:t>
            </a:r>
          </a:p>
          <a:p>
            <a:pPr marL="0" indent="0">
              <a:buNone/>
            </a:pPr>
            <a:endParaRPr lang="ka-GE" dirty="0"/>
          </a:p>
          <a:p>
            <a:r>
              <a:rPr lang="ka-GE" dirty="0"/>
              <a:t>მიღებული გადაწყვეტილების შედეგიანობის, ან მოხმარებასა და ხარჯებზე გავლენის დასადგენად</a:t>
            </a:r>
            <a:endParaRPr lang="en-US" dirty="0"/>
          </a:p>
          <a:p>
            <a:r>
              <a:rPr lang="ka-GE" dirty="0"/>
              <a:t>გამჭირვალობისა და ანგარიშგებისთვის</a:t>
            </a:r>
            <a:endParaRPr lang="en-US" dirty="0"/>
          </a:p>
          <a:p>
            <a:r>
              <a:rPr lang="ka-GE" dirty="0"/>
              <a:t>სტანდარტული და გამართული მეთოდოლოგია</a:t>
            </a:r>
            <a:r>
              <a:rPr lang="en-US" dirty="0"/>
              <a:t> </a:t>
            </a:r>
            <a:r>
              <a:rPr lang="ka-GE" dirty="0"/>
              <a:t>საერთაშორის შედარებებისთვის</a:t>
            </a:r>
            <a:endParaRPr lang="en-GB" dirty="0"/>
          </a:p>
        </p:txBody>
      </p:sp>
      <p:graphicFrame>
        <p:nvGraphicFramePr>
          <p:cNvPr id="4" name="Content Placeholder 12">
            <a:extLst>
              <a:ext uri="{FF2B5EF4-FFF2-40B4-BE49-F238E27FC236}">
                <a16:creationId xmlns:a16="http://schemas.microsoft.com/office/drawing/2014/main" id="{21983D3A-7E16-4E29-BD0D-82B9671F9E58}"/>
              </a:ext>
            </a:extLst>
          </p:cNvPr>
          <p:cNvGraphicFramePr>
            <a:graphicFrameLocks/>
          </p:cNvGraphicFramePr>
          <p:nvPr/>
        </p:nvGraphicFramePr>
        <p:xfrm>
          <a:off x="5723467" y="1110343"/>
          <a:ext cx="6128456" cy="51549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Arrow: Down 4">
            <a:extLst>
              <a:ext uri="{FF2B5EF4-FFF2-40B4-BE49-F238E27FC236}">
                <a16:creationId xmlns:a16="http://schemas.microsoft.com/office/drawing/2014/main" id="{ECC30054-67DC-40B0-8C5E-6009F1AB5BD9}"/>
              </a:ext>
            </a:extLst>
          </p:cNvPr>
          <p:cNvSpPr/>
          <p:nvPr/>
        </p:nvSpPr>
        <p:spPr>
          <a:xfrm>
            <a:off x="2982686" y="2175997"/>
            <a:ext cx="544285" cy="644278"/>
          </a:xfrm>
          <a:prstGeom prst="down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GB"/>
          </a:p>
        </p:txBody>
      </p:sp>
    </p:spTree>
    <p:extLst>
      <p:ext uri="{BB962C8B-B14F-4D97-AF65-F5344CB8AC3E}">
        <p14:creationId xmlns:p14="http://schemas.microsoft.com/office/powerpoint/2010/main" val="1595350676"/>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fltVal val="0"/>
                                          </p:val>
                                        </p:tav>
                                        <p:tav tm="100000">
                                          <p:val>
                                            <p:strVal val="#ppt_w"/>
                                          </p:val>
                                        </p:tav>
                                      </p:tavLst>
                                    </p:anim>
                                    <p:anim calcmode="lin" valueType="num">
                                      <p:cBhvr>
                                        <p:cTn id="8" dur="500" fill="hold"/>
                                        <p:tgtEl>
                                          <p:spTgt spid="4"/>
                                        </p:tgtEl>
                                        <p:attrNameLst>
                                          <p:attrName>ppt_h</p:attrName>
                                        </p:attrNameLst>
                                      </p:cBhvr>
                                      <p:tavLst>
                                        <p:tav tm="0">
                                          <p:val>
                                            <p:fltVal val="0"/>
                                          </p:val>
                                        </p:tav>
                                        <p:tav tm="100000">
                                          <p:val>
                                            <p:strVal val="#ppt_h"/>
                                          </p:val>
                                        </p:tav>
                                      </p:tavLst>
                                    </p:anim>
                                    <p:animEffect transition="in" filter="fade">
                                      <p:cBhvr>
                                        <p:cTn id="9" dur="500"/>
                                        <p:tgtEl>
                                          <p:spTgt spid="4"/>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wipe(left)">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wipe(left)">
                                      <p:cBhvr>
                                        <p:cTn id="19" dur="5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wipe(left)">
                                      <p:cBhvr>
                                        <p:cTn id="24" dur="500"/>
                                        <p:tgtEl>
                                          <p:spTgt spid="3">
                                            <p:txEl>
                                              <p:pRg st="3" end="3"/>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wipe(left)">
                                      <p:cBhvr>
                                        <p:cTn id="29" dur="500"/>
                                        <p:tgtEl>
                                          <p:spTgt spid="3">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1" fill="hold" grpId="0" nodeType="clickEffect">
                                  <p:stCondLst>
                                    <p:cond delay="0"/>
                                  </p:stCondLst>
                                  <p:childTnLst>
                                    <p:set>
                                      <p:cBhvr>
                                        <p:cTn id="33" dur="1" fill="hold">
                                          <p:stCondLst>
                                            <p:cond delay="0"/>
                                          </p:stCondLst>
                                        </p:cTn>
                                        <p:tgtEl>
                                          <p:spTgt spid="5"/>
                                        </p:tgtEl>
                                        <p:attrNameLst>
                                          <p:attrName>style.visibility</p:attrName>
                                        </p:attrNameLst>
                                      </p:cBhvr>
                                      <p:to>
                                        <p:strVal val="visible"/>
                                      </p:to>
                                    </p:set>
                                    <p:animEffect transition="in" filter="wipe(up)">
                                      <p:cBhvr>
                                        <p:cTn id="3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Graphic spid="4" grpId="0">
        <p:bldAsOne/>
      </p:bldGraphic>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9CF95-8FD9-4133-A07A-BB033E5CE45B}"/>
              </a:ext>
            </a:extLst>
          </p:cNvPr>
          <p:cNvSpPr>
            <a:spLocks noGrp="1"/>
          </p:cNvSpPr>
          <p:nvPr>
            <p:ph type="title"/>
          </p:nvPr>
        </p:nvSpPr>
        <p:spPr/>
        <p:txBody>
          <a:bodyPr/>
          <a:lstStyle/>
          <a:p>
            <a:r>
              <a:rPr lang="ka-GE" dirty="0">
                <a:latin typeface="Calibri" panose="020F0502020204030204" pitchFamily="34" charset="0"/>
                <a:cs typeface="Calibri" panose="020F0502020204030204" pitchFamily="34" charset="0"/>
              </a:rPr>
              <a:t>რას წარმოედგენს ჯანდაცვის ანგარიშები?</a:t>
            </a:r>
            <a:endParaRPr lang="en-GB" dirty="0">
              <a:latin typeface="Calibri" panose="020F0502020204030204" pitchFamily="34" charset="0"/>
              <a:cs typeface="Calibri" panose="020F0502020204030204" pitchFamily="34" charset="0"/>
            </a:endParaRPr>
          </a:p>
        </p:txBody>
      </p:sp>
      <p:cxnSp>
        <p:nvCxnSpPr>
          <p:cNvPr id="4" name="Straight Arrow Connector 3">
            <a:extLst>
              <a:ext uri="{FF2B5EF4-FFF2-40B4-BE49-F238E27FC236}">
                <a16:creationId xmlns:a16="http://schemas.microsoft.com/office/drawing/2014/main" id="{14346ECA-9DC0-447B-BF8A-5A104E744919}"/>
              </a:ext>
            </a:extLst>
          </p:cNvPr>
          <p:cNvCxnSpPr>
            <a:cxnSpLocks/>
            <a:stCxn id="32" idx="0"/>
            <a:endCxn id="29" idx="4"/>
          </p:cNvCxnSpPr>
          <p:nvPr/>
        </p:nvCxnSpPr>
        <p:spPr>
          <a:xfrm>
            <a:off x="4034710" y="1556335"/>
            <a:ext cx="1485825" cy="842220"/>
          </a:xfrm>
          <a:prstGeom prst="straightConnector1">
            <a:avLst/>
          </a:prstGeom>
          <a:ln w="38100" cap="flat" cmpd="sng" algn="ctr">
            <a:solidFill>
              <a:schemeClr val="accent6">
                <a:lumMod val="60000"/>
                <a:lumOff val="40000"/>
              </a:schemeClr>
            </a:solidFill>
            <a:prstDash val="solid"/>
            <a:round/>
            <a:headEnd type="none" w="med" len="med"/>
            <a:tailEnd type="triangle" w="lg" len="med"/>
          </a:ln>
        </p:spPr>
        <p:style>
          <a:lnRef idx="0">
            <a:scrgbClr r="0" g="0" b="0"/>
          </a:lnRef>
          <a:fillRef idx="0">
            <a:scrgbClr r="0" g="0" b="0"/>
          </a:fillRef>
          <a:effectRef idx="0">
            <a:scrgbClr r="0" g="0" b="0"/>
          </a:effectRef>
          <a:fontRef idx="minor">
            <a:schemeClr val="tx1"/>
          </a:fontRef>
        </p:style>
      </p:cxnSp>
      <p:sp>
        <p:nvSpPr>
          <p:cNvPr id="5" name="Rectangle: Rounded Corners 4">
            <a:extLst>
              <a:ext uri="{FF2B5EF4-FFF2-40B4-BE49-F238E27FC236}">
                <a16:creationId xmlns:a16="http://schemas.microsoft.com/office/drawing/2014/main" id="{8D8626BA-3BBE-46DE-AADA-E891B85127A0}"/>
              </a:ext>
            </a:extLst>
          </p:cNvPr>
          <p:cNvSpPr/>
          <p:nvPr/>
        </p:nvSpPr>
        <p:spPr>
          <a:xfrm>
            <a:off x="6673140" y="3327149"/>
            <a:ext cx="2232536" cy="1887684"/>
          </a:xfrm>
          <a:prstGeom prst="roundRect">
            <a:avLst>
              <a:gd name="adj" fmla="val 7843"/>
            </a:avLst>
          </a:prstGeom>
          <a:solidFill>
            <a:schemeClr val="accent4">
              <a:lumMod val="20000"/>
              <a:lumOff val="80000"/>
            </a:schemeClr>
          </a:solidFill>
          <a:ln>
            <a:prstDash val="dash"/>
          </a:ln>
        </p:spPr>
        <p:style>
          <a:lnRef idx="2">
            <a:schemeClr val="accent5"/>
          </a:lnRef>
          <a:fillRef idx="1">
            <a:schemeClr val="lt1"/>
          </a:fillRef>
          <a:effectRef idx="0">
            <a:schemeClr val="accent5"/>
          </a:effectRef>
          <a:fontRef idx="minor">
            <a:schemeClr val="dk1"/>
          </a:fontRef>
        </p:style>
        <p:txBody>
          <a:bodyPr rot="0" spcFirstLastPara="0" vertOverflow="overflow" horzOverflow="overflow" vert="vert270" wrap="square" lIns="18000" tIns="18000" rIns="18000" bIns="18000" numCol="1" spcCol="0" rtlCol="0" fromWordArt="0" anchor="t" anchorCtr="0" forceAA="0" compatLnSpc="1">
            <a:prstTxWarp prst="textNoShape">
              <a:avLst/>
            </a:prstTxWarp>
            <a:normAutofit/>
          </a:bodyPr>
          <a:lstStyle/>
          <a:p>
            <a:pPr algn="ctr"/>
            <a:r>
              <a:rPr lang="en-US" sz="1400" b="1">
                <a:latin typeface="Calibri" panose="020F0502020204030204" pitchFamily="34" charset="0"/>
                <a:cs typeface="Calibri" panose="020F0502020204030204" pitchFamily="34" charset="0"/>
              </a:rPr>
              <a:t>Consumption</a:t>
            </a:r>
            <a:endParaRPr lang="en-GB" sz="1400" b="1">
              <a:latin typeface="Calibri" panose="020F0502020204030204" pitchFamily="34" charset="0"/>
              <a:cs typeface="Calibri" panose="020F0502020204030204" pitchFamily="34" charset="0"/>
            </a:endParaRPr>
          </a:p>
        </p:txBody>
      </p:sp>
      <p:sp>
        <p:nvSpPr>
          <p:cNvPr id="6" name="Rectangle 5">
            <a:extLst>
              <a:ext uri="{FF2B5EF4-FFF2-40B4-BE49-F238E27FC236}">
                <a16:creationId xmlns:a16="http://schemas.microsoft.com/office/drawing/2014/main" id="{3FBA47FA-4DCB-4D59-846C-518A6BDDB0A9}"/>
              </a:ext>
            </a:extLst>
          </p:cNvPr>
          <p:cNvSpPr/>
          <p:nvPr/>
        </p:nvSpPr>
        <p:spPr>
          <a:xfrm>
            <a:off x="8239250" y="4845501"/>
            <a:ext cx="483354" cy="344128"/>
          </a:xfrm>
          <a:prstGeom prst="rect">
            <a:avLst/>
          </a:prstGeom>
        </p:spPr>
        <p:txBody>
          <a:bodyPr wrap="square" lIns="18000" tIns="18000" rIns="18000" bIns="18000">
            <a:spAutoFit/>
          </a:bodyPr>
          <a:lstStyle/>
          <a:p>
            <a:pPr algn="ctr"/>
            <a:r>
              <a:rPr lang="en-US" sz="2000" b="1">
                <a:solidFill>
                  <a:srgbClr val="C00000"/>
                </a:solidFill>
                <a:latin typeface="Calibri" panose="020F0502020204030204" pitchFamily="34" charset="0"/>
                <a:cs typeface="Calibri" panose="020F0502020204030204" pitchFamily="34" charset="0"/>
              </a:rPr>
              <a:t>HC</a:t>
            </a:r>
            <a:endParaRPr lang="en-GB" sz="2000">
              <a:solidFill>
                <a:srgbClr val="C00000"/>
              </a:solidFill>
              <a:latin typeface="Calibri" panose="020F0502020204030204" pitchFamily="34" charset="0"/>
              <a:cs typeface="Calibri" panose="020F0502020204030204" pitchFamily="34" charset="0"/>
            </a:endParaRPr>
          </a:p>
        </p:txBody>
      </p:sp>
      <p:sp>
        <p:nvSpPr>
          <p:cNvPr id="7" name="Oval 6">
            <a:extLst>
              <a:ext uri="{FF2B5EF4-FFF2-40B4-BE49-F238E27FC236}">
                <a16:creationId xmlns:a16="http://schemas.microsoft.com/office/drawing/2014/main" id="{CC203251-5F40-4A08-8C9D-95DB0BF3EAE7}"/>
              </a:ext>
            </a:extLst>
          </p:cNvPr>
          <p:cNvSpPr/>
          <p:nvPr/>
        </p:nvSpPr>
        <p:spPr>
          <a:xfrm>
            <a:off x="6953445" y="3413671"/>
            <a:ext cx="1016000" cy="1016000"/>
          </a:xfrm>
          <a:prstGeom prst="ellipse">
            <a:avLst/>
          </a:prstGeom>
          <a:solidFill>
            <a:schemeClr val="accent6">
              <a:tint val="65000"/>
              <a:alpha val="50000"/>
            </a:schemeClr>
          </a:solidFill>
        </p:spPr>
        <p:style>
          <a:lnRef idx="1">
            <a:schemeClr val="accent6"/>
          </a:lnRef>
          <a:fillRef idx="2">
            <a:schemeClr val="accent6"/>
          </a:fillRef>
          <a:effectRef idx="1">
            <a:schemeClr val="accent6"/>
          </a:effectRef>
          <a:fontRef idx="minor">
            <a:schemeClr val="dk1"/>
          </a:fontRef>
        </p:style>
        <p:txBody>
          <a:bodyPr rot="0" spcFirstLastPara="0" vertOverflow="overflow" horzOverflow="overflow" vert="horz" wrap="square" lIns="0" tIns="0" rIns="0" bIns="0" numCol="1" spcCol="0" rtlCol="0" fromWordArt="0" anchor="ctr" anchorCtr="0" forceAA="0" compatLnSpc="1">
            <a:prstTxWarp prst="textNoShape">
              <a:avLst/>
            </a:prstTxWarp>
            <a:normAutofit/>
          </a:bodyPr>
          <a:lstStyle/>
          <a:p>
            <a:pPr algn="ctr"/>
            <a:r>
              <a:rPr lang="ka-GE" sz="1400" dirty="0">
                <a:latin typeface="Calibri" panose="020F0502020204030204" pitchFamily="34" charset="0"/>
                <a:cs typeface="Calibri" panose="020F0502020204030204" pitchFamily="34" charset="0"/>
              </a:rPr>
              <a:t>თანხები</a:t>
            </a:r>
            <a:endParaRPr lang="en-GB" sz="1400" dirty="0">
              <a:latin typeface="Calibri" panose="020F0502020204030204" pitchFamily="34" charset="0"/>
              <a:cs typeface="Calibri" panose="020F0502020204030204" pitchFamily="34" charset="0"/>
            </a:endParaRPr>
          </a:p>
        </p:txBody>
      </p:sp>
      <p:sp>
        <p:nvSpPr>
          <p:cNvPr id="8" name="Oval 7">
            <a:extLst>
              <a:ext uri="{FF2B5EF4-FFF2-40B4-BE49-F238E27FC236}">
                <a16:creationId xmlns:a16="http://schemas.microsoft.com/office/drawing/2014/main" id="{D3F3A10A-9EEF-4DD7-98F8-0D8FB429C1BA}"/>
              </a:ext>
            </a:extLst>
          </p:cNvPr>
          <p:cNvSpPr/>
          <p:nvPr/>
        </p:nvSpPr>
        <p:spPr>
          <a:xfrm>
            <a:off x="7794468" y="3426520"/>
            <a:ext cx="1016000" cy="1016000"/>
          </a:xfrm>
          <a:prstGeom prst="ellipse">
            <a:avLst/>
          </a:prstGeom>
          <a:solidFill>
            <a:schemeClr val="accent5">
              <a:tint val="65000"/>
              <a:alpha val="50000"/>
            </a:schemeClr>
          </a:solidFill>
        </p:spPr>
        <p:style>
          <a:lnRef idx="1">
            <a:schemeClr val="accent5"/>
          </a:lnRef>
          <a:fillRef idx="2">
            <a:schemeClr val="accent5"/>
          </a:fillRef>
          <a:effectRef idx="1">
            <a:schemeClr val="accent5"/>
          </a:effectRef>
          <a:fontRef idx="minor">
            <a:schemeClr val="dk1"/>
          </a:fontRef>
        </p:style>
        <p:txBody>
          <a:bodyPr rot="0" spcFirstLastPara="0" vertOverflow="overflow" horzOverflow="overflow" vert="horz" wrap="square" lIns="0" tIns="0" rIns="0" bIns="0" numCol="1" spcCol="0" rtlCol="0" fromWordArt="0" anchor="ctr" anchorCtr="0" forceAA="0" compatLnSpc="1">
            <a:prstTxWarp prst="textNoShape">
              <a:avLst/>
            </a:prstTxWarp>
            <a:normAutofit/>
          </a:bodyPr>
          <a:lstStyle/>
          <a:p>
            <a:pPr algn="ctr"/>
            <a:r>
              <a:rPr lang="ka-GE" sz="1300" b="1" dirty="0">
                <a:latin typeface="Calibri" panose="020F0502020204030204" pitchFamily="34" charset="0"/>
                <a:cs typeface="Calibri" panose="020F0502020204030204" pitchFamily="34" charset="0"/>
              </a:rPr>
              <a:t>მომხმა-</a:t>
            </a:r>
            <a:r>
              <a:rPr lang="ka-GE" sz="1300" b="1" dirty="0" err="1">
                <a:latin typeface="Calibri" panose="020F0502020204030204" pitchFamily="34" charset="0"/>
                <a:cs typeface="Calibri" panose="020F0502020204030204" pitchFamily="34" charset="0"/>
              </a:rPr>
              <a:t>რებელი</a:t>
            </a:r>
            <a:endParaRPr lang="en-GB" sz="1300" b="1" dirty="0">
              <a:latin typeface="Calibri" panose="020F0502020204030204" pitchFamily="34" charset="0"/>
              <a:cs typeface="Calibri" panose="020F0502020204030204" pitchFamily="34" charset="0"/>
            </a:endParaRPr>
          </a:p>
        </p:txBody>
      </p:sp>
      <p:sp>
        <p:nvSpPr>
          <p:cNvPr id="9" name="Oval 8">
            <a:extLst>
              <a:ext uri="{FF2B5EF4-FFF2-40B4-BE49-F238E27FC236}">
                <a16:creationId xmlns:a16="http://schemas.microsoft.com/office/drawing/2014/main" id="{8EF3FA3F-DF6D-4FAB-AC22-5E69BC3FE75B}"/>
              </a:ext>
            </a:extLst>
          </p:cNvPr>
          <p:cNvSpPr/>
          <p:nvPr/>
        </p:nvSpPr>
        <p:spPr>
          <a:xfrm>
            <a:off x="7410642" y="4097034"/>
            <a:ext cx="1016000" cy="1016000"/>
          </a:xfrm>
          <a:prstGeom prst="ellipse">
            <a:avLst/>
          </a:prstGeom>
          <a:solidFill>
            <a:schemeClr val="accent2">
              <a:tint val="65000"/>
              <a:alpha val="50000"/>
            </a:schemeClr>
          </a:solidFill>
        </p:spPr>
        <p:style>
          <a:lnRef idx="1">
            <a:schemeClr val="accent2"/>
          </a:lnRef>
          <a:fillRef idx="2">
            <a:schemeClr val="accent2"/>
          </a:fillRef>
          <a:effectRef idx="1">
            <a:schemeClr val="accent2"/>
          </a:effectRef>
          <a:fontRef idx="minor">
            <a:schemeClr val="dk1"/>
          </a:fontRef>
        </p:style>
        <p:txBody>
          <a:bodyPr lIns="0" tIns="0" rIns="0" bIns="0" rtlCol="0" anchor="ctr">
            <a:normAutofit/>
          </a:bodyPr>
          <a:lstStyle/>
          <a:p>
            <a:pPr algn="ctr"/>
            <a:r>
              <a:rPr lang="ka-GE" sz="1200" dirty="0" err="1">
                <a:latin typeface="Calibri" panose="020F0502020204030204" pitchFamily="34" charset="0"/>
                <a:cs typeface="Calibri" panose="020F0502020204030204" pitchFamily="34" charset="0"/>
              </a:rPr>
              <a:t>მომსახუ-რება</a:t>
            </a:r>
            <a:r>
              <a:rPr lang="ka-GE" sz="1200" dirty="0">
                <a:latin typeface="Calibri" panose="020F0502020204030204" pitchFamily="34" charset="0"/>
                <a:cs typeface="Calibri" panose="020F0502020204030204" pitchFamily="34" charset="0"/>
              </a:rPr>
              <a:t> ან საქონელი</a:t>
            </a:r>
            <a:endParaRPr lang="en-GB" sz="1200" b="1" dirty="0">
              <a:latin typeface="Calibri" panose="020F0502020204030204" pitchFamily="34" charset="0"/>
              <a:cs typeface="Calibri" panose="020F0502020204030204" pitchFamily="34" charset="0"/>
            </a:endParaRPr>
          </a:p>
        </p:txBody>
      </p:sp>
      <p:sp>
        <p:nvSpPr>
          <p:cNvPr id="10" name="Plaque 9">
            <a:extLst>
              <a:ext uri="{FF2B5EF4-FFF2-40B4-BE49-F238E27FC236}">
                <a16:creationId xmlns:a16="http://schemas.microsoft.com/office/drawing/2014/main" id="{01DBA7D2-F1A0-44A7-8ABB-44DA71F1521B}"/>
              </a:ext>
            </a:extLst>
          </p:cNvPr>
          <p:cNvSpPr/>
          <p:nvPr/>
        </p:nvSpPr>
        <p:spPr>
          <a:xfrm>
            <a:off x="7141078" y="5578156"/>
            <a:ext cx="1562243" cy="704986"/>
          </a:xfrm>
          <a:prstGeom prst="plaque">
            <a:avLst/>
          </a:prstGeom>
          <a:noFill/>
        </p:spPr>
        <p:style>
          <a:lnRef idx="1">
            <a:schemeClr val="accent2"/>
          </a:lnRef>
          <a:fillRef idx="2">
            <a:schemeClr val="accent2"/>
          </a:fillRef>
          <a:effectRef idx="1">
            <a:schemeClr val="accent2"/>
          </a:effectRef>
          <a:fontRef idx="minor">
            <a:schemeClr val="dk1"/>
          </a:fontRef>
        </p:style>
        <p:txBody>
          <a:bodyPr lIns="0" tIns="0" rIns="0" bIns="0" rtlCol="0" anchor="ctr">
            <a:normAutofit/>
          </a:bodyPr>
          <a:lstStyle/>
          <a:p>
            <a:pPr algn="ctr"/>
            <a:r>
              <a:rPr lang="ka-GE" sz="1600" dirty="0">
                <a:latin typeface="Calibri" panose="020F0502020204030204" pitchFamily="34" charset="0"/>
                <a:cs typeface="Calibri" panose="020F0502020204030204" pitchFamily="34" charset="0"/>
              </a:rPr>
              <a:t>მომსახურების მიმწოდებელი</a:t>
            </a:r>
            <a:endParaRPr lang="en-GB" sz="1600" dirty="0">
              <a:latin typeface="Calibri" panose="020F0502020204030204" pitchFamily="34" charset="0"/>
              <a:cs typeface="Calibri" panose="020F0502020204030204" pitchFamily="34" charset="0"/>
            </a:endParaRPr>
          </a:p>
        </p:txBody>
      </p:sp>
      <p:cxnSp>
        <p:nvCxnSpPr>
          <p:cNvPr id="11" name="Straight Arrow Connector 10">
            <a:extLst>
              <a:ext uri="{FF2B5EF4-FFF2-40B4-BE49-F238E27FC236}">
                <a16:creationId xmlns:a16="http://schemas.microsoft.com/office/drawing/2014/main" id="{A7D649F9-2276-4F4B-8235-7D1CB39A1555}"/>
              </a:ext>
            </a:extLst>
          </p:cNvPr>
          <p:cNvCxnSpPr>
            <a:cxnSpLocks/>
            <a:stCxn id="10" idx="0"/>
            <a:endCxn id="9" idx="4"/>
          </p:cNvCxnSpPr>
          <p:nvPr/>
        </p:nvCxnSpPr>
        <p:spPr>
          <a:xfrm flipH="1" flipV="1">
            <a:off x="7918642" y="5113034"/>
            <a:ext cx="3558" cy="465122"/>
          </a:xfrm>
          <a:prstGeom prst="straightConnector1">
            <a:avLst/>
          </a:prstGeom>
          <a:ln w="38100" cap="flat" cmpd="sng" algn="ctr">
            <a:solidFill>
              <a:schemeClr val="accent2"/>
            </a:solidFill>
            <a:prstDash val="solid"/>
            <a:round/>
            <a:headEnd type="none" w="med" len="med"/>
            <a:tailEnd type="triangle" w="lg" len="med"/>
          </a:ln>
        </p:spPr>
        <p:style>
          <a:lnRef idx="0">
            <a:scrgbClr r="0" g="0" b="0"/>
          </a:lnRef>
          <a:fillRef idx="0">
            <a:scrgbClr r="0" g="0" b="0"/>
          </a:fillRef>
          <a:effectRef idx="0">
            <a:scrgbClr r="0" g="0" b="0"/>
          </a:effectRef>
          <a:fontRef idx="minor">
            <a:schemeClr val="tx1"/>
          </a:fontRef>
        </p:style>
      </p:cxnSp>
      <p:sp>
        <p:nvSpPr>
          <p:cNvPr id="12" name="Rectangle 11">
            <a:extLst>
              <a:ext uri="{FF2B5EF4-FFF2-40B4-BE49-F238E27FC236}">
                <a16:creationId xmlns:a16="http://schemas.microsoft.com/office/drawing/2014/main" id="{1F45438D-0A83-4D04-9449-13AE998F551A}"/>
              </a:ext>
            </a:extLst>
          </p:cNvPr>
          <p:cNvSpPr/>
          <p:nvPr/>
        </p:nvSpPr>
        <p:spPr>
          <a:xfrm>
            <a:off x="8657550" y="6032055"/>
            <a:ext cx="483354" cy="344128"/>
          </a:xfrm>
          <a:prstGeom prst="rect">
            <a:avLst/>
          </a:prstGeom>
        </p:spPr>
        <p:txBody>
          <a:bodyPr wrap="square" lIns="18000" tIns="18000" rIns="18000" bIns="18000">
            <a:spAutoFit/>
          </a:bodyPr>
          <a:lstStyle/>
          <a:p>
            <a:pPr algn="ctr"/>
            <a:r>
              <a:rPr lang="en-US" sz="2000" b="1">
                <a:solidFill>
                  <a:srgbClr val="C00000"/>
                </a:solidFill>
                <a:latin typeface="Calibri" panose="020F0502020204030204" pitchFamily="34" charset="0"/>
                <a:cs typeface="Calibri" panose="020F0502020204030204" pitchFamily="34" charset="0"/>
              </a:rPr>
              <a:t>HP</a:t>
            </a:r>
            <a:endParaRPr lang="en-GB" sz="2000">
              <a:solidFill>
                <a:srgbClr val="C00000"/>
              </a:solidFill>
              <a:latin typeface="Calibri" panose="020F0502020204030204" pitchFamily="34" charset="0"/>
              <a:cs typeface="Calibri" panose="020F0502020204030204" pitchFamily="34" charset="0"/>
            </a:endParaRPr>
          </a:p>
        </p:txBody>
      </p:sp>
      <p:sp>
        <p:nvSpPr>
          <p:cNvPr id="13" name="Arrow: Pentagon 12">
            <a:extLst>
              <a:ext uri="{FF2B5EF4-FFF2-40B4-BE49-F238E27FC236}">
                <a16:creationId xmlns:a16="http://schemas.microsoft.com/office/drawing/2014/main" id="{36CF9FA1-FDEF-4CDF-A09E-E8D496F78376}"/>
              </a:ext>
            </a:extLst>
          </p:cNvPr>
          <p:cNvSpPr/>
          <p:nvPr/>
        </p:nvSpPr>
        <p:spPr>
          <a:xfrm>
            <a:off x="4416719" y="5578156"/>
            <a:ext cx="1573533" cy="704986"/>
          </a:xfrm>
          <a:prstGeom prst="homePlate">
            <a:avLst/>
          </a:prstGeom>
          <a:noFill/>
        </p:spPr>
        <p:style>
          <a:lnRef idx="1">
            <a:schemeClr val="accent2"/>
          </a:lnRef>
          <a:fillRef idx="2">
            <a:schemeClr val="accent2"/>
          </a:fillRef>
          <a:effectRef idx="1">
            <a:schemeClr val="accent2"/>
          </a:effectRef>
          <a:fontRef idx="minor">
            <a:schemeClr val="dk1"/>
          </a:fontRef>
        </p:style>
        <p:txBody>
          <a:bodyPr lIns="0" tIns="0" rIns="0" bIns="0" rtlCol="0" anchor="ctr">
            <a:normAutofit/>
          </a:bodyPr>
          <a:lstStyle/>
          <a:p>
            <a:pPr algn="ctr"/>
            <a:r>
              <a:rPr lang="ka-GE" sz="1600" dirty="0">
                <a:latin typeface="Calibri" panose="020F0502020204030204" pitchFamily="34" charset="0"/>
                <a:cs typeface="Calibri" panose="020F0502020204030204" pitchFamily="34" charset="0"/>
              </a:rPr>
              <a:t>გამოყენებული რესურსები</a:t>
            </a:r>
            <a:endParaRPr lang="en-GB" sz="1600" dirty="0">
              <a:latin typeface="Calibri" panose="020F0502020204030204" pitchFamily="34" charset="0"/>
              <a:cs typeface="Calibri" panose="020F0502020204030204" pitchFamily="34" charset="0"/>
            </a:endParaRPr>
          </a:p>
        </p:txBody>
      </p:sp>
      <p:cxnSp>
        <p:nvCxnSpPr>
          <p:cNvPr id="14" name="Straight Arrow Connector 13">
            <a:extLst>
              <a:ext uri="{FF2B5EF4-FFF2-40B4-BE49-F238E27FC236}">
                <a16:creationId xmlns:a16="http://schemas.microsoft.com/office/drawing/2014/main" id="{ED0FDC7A-2032-43DF-95A7-07E123BBB6BD}"/>
              </a:ext>
            </a:extLst>
          </p:cNvPr>
          <p:cNvCxnSpPr>
            <a:cxnSpLocks/>
            <a:stCxn id="13" idx="3"/>
            <a:endCxn id="10" idx="1"/>
          </p:cNvCxnSpPr>
          <p:nvPr/>
        </p:nvCxnSpPr>
        <p:spPr>
          <a:xfrm>
            <a:off x="5990252" y="5930649"/>
            <a:ext cx="1150826" cy="0"/>
          </a:xfrm>
          <a:prstGeom prst="straightConnector1">
            <a:avLst/>
          </a:prstGeom>
          <a:ln w="38100" cap="flat" cmpd="sng" algn="ctr">
            <a:solidFill>
              <a:schemeClr val="accent2"/>
            </a:solidFill>
            <a:prstDash val="solid"/>
            <a:round/>
            <a:headEnd type="none" w="med" len="med"/>
            <a:tailEnd type="triangle" w="lg" len="med"/>
          </a:ln>
        </p:spPr>
        <p:style>
          <a:lnRef idx="0">
            <a:scrgbClr r="0" g="0" b="0"/>
          </a:lnRef>
          <a:fillRef idx="0">
            <a:scrgbClr r="0" g="0" b="0"/>
          </a:fillRef>
          <a:effectRef idx="0">
            <a:scrgbClr r="0" g="0" b="0"/>
          </a:effectRef>
          <a:fontRef idx="minor">
            <a:schemeClr val="tx1"/>
          </a:fontRef>
        </p:style>
      </p:cxnSp>
      <p:sp>
        <p:nvSpPr>
          <p:cNvPr id="15" name="Rectangle 14">
            <a:extLst>
              <a:ext uri="{FF2B5EF4-FFF2-40B4-BE49-F238E27FC236}">
                <a16:creationId xmlns:a16="http://schemas.microsoft.com/office/drawing/2014/main" id="{4EED6EC3-D0AE-447E-B6C7-3FABE18F99AE}"/>
              </a:ext>
            </a:extLst>
          </p:cNvPr>
          <p:cNvSpPr/>
          <p:nvPr/>
        </p:nvSpPr>
        <p:spPr>
          <a:xfrm>
            <a:off x="3990426" y="5975610"/>
            <a:ext cx="483354" cy="344128"/>
          </a:xfrm>
          <a:prstGeom prst="rect">
            <a:avLst/>
          </a:prstGeom>
        </p:spPr>
        <p:txBody>
          <a:bodyPr wrap="square" lIns="18000" tIns="18000" rIns="18000" bIns="18000">
            <a:spAutoFit/>
          </a:bodyPr>
          <a:lstStyle/>
          <a:p>
            <a:pPr algn="ctr"/>
            <a:r>
              <a:rPr lang="en-US" sz="2000" b="1" dirty="0">
                <a:solidFill>
                  <a:srgbClr val="C00000"/>
                </a:solidFill>
                <a:latin typeface="Calibri" panose="020F0502020204030204" pitchFamily="34" charset="0"/>
                <a:cs typeface="Calibri" panose="020F0502020204030204" pitchFamily="34" charset="0"/>
              </a:rPr>
              <a:t>FP</a:t>
            </a:r>
            <a:endParaRPr lang="en-GB" sz="2000" dirty="0">
              <a:solidFill>
                <a:srgbClr val="C00000"/>
              </a:solidFill>
              <a:latin typeface="Calibri" panose="020F0502020204030204" pitchFamily="34" charset="0"/>
              <a:cs typeface="Calibri" panose="020F0502020204030204" pitchFamily="34" charset="0"/>
            </a:endParaRPr>
          </a:p>
        </p:txBody>
      </p:sp>
      <p:sp>
        <p:nvSpPr>
          <p:cNvPr id="16" name="Rectangle 15">
            <a:extLst>
              <a:ext uri="{FF2B5EF4-FFF2-40B4-BE49-F238E27FC236}">
                <a16:creationId xmlns:a16="http://schemas.microsoft.com/office/drawing/2014/main" id="{B1B08AB5-CE3A-40A3-AF50-DE9B92CB9D90}"/>
              </a:ext>
            </a:extLst>
          </p:cNvPr>
          <p:cNvSpPr/>
          <p:nvPr/>
        </p:nvSpPr>
        <p:spPr>
          <a:xfrm>
            <a:off x="9741692" y="5583547"/>
            <a:ext cx="1219482" cy="704986"/>
          </a:xfrm>
          <a:prstGeom prst="rect">
            <a:avLst/>
          </a:prstGeom>
          <a:noFill/>
        </p:spPr>
        <p:style>
          <a:lnRef idx="1">
            <a:schemeClr val="accent2"/>
          </a:lnRef>
          <a:fillRef idx="2">
            <a:schemeClr val="accent2"/>
          </a:fillRef>
          <a:effectRef idx="1">
            <a:schemeClr val="accent2"/>
          </a:effectRef>
          <a:fontRef idx="minor">
            <a:schemeClr val="dk1"/>
          </a:fontRef>
        </p:style>
        <p:txBody>
          <a:bodyPr lIns="0" tIns="0" rIns="0" bIns="0" rtlCol="0" anchor="ctr">
            <a:normAutofit/>
          </a:bodyPr>
          <a:lstStyle/>
          <a:p>
            <a:pPr algn="ctr"/>
            <a:r>
              <a:rPr lang="ka-GE" sz="1600" dirty="0">
                <a:latin typeface="Calibri" panose="020F0502020204030204" pitchFamily="34" charset="0"/>
                <a:cs typeface="Calibri" panose="020F0502020204030204" pitchFamily="34" charset="0"/>
              </a:rPr>
              <a:t>მდებარეობა</a:t>
            </a:r>
            <a:endParaRPr lang="en-GB" sz="1600" dirty="0">
              <a:latin typeface="Calibri" panose="020F0502020204030204" pitchFamily="34" charset="0"/>
              <a:cs typeface="Calibri" panose="020F0502020204030204" pitchFamily="34" charset="0"/>
            </a:endParaRPr>
          </a:p>
        </p:txBody>
      </p:sp>
      <p:cxnSp>
        <p:nvCxnSpPr>
          <p:cNvPr id="17" name="Straight Arrow Connector 16">
            <a:extLst>
              <a:ext uri="{FF2B5EF4-FFF2-40B4-BE49-F238E27FC236}">
                <a16:creationId xmlns:a16="http://schemas.microsoft.com/office/drawing/2014/main" id="{140A2DB6-BCF8-4F8E-B6CA-1F4877BF18A8}"/>
              </a:ext>
            </a:extLst>
          </p:cNvPr>
          <p:cNvCxnSpPr>
            <a:cxnSpLocks/>
            <a:stCxn id="16" idx="1"/>
            <a:endCxn id="10" idx="3"/>
          </p:cNvCxnSpPr>
          <p:nvPr/>
        </p:nvCxnSpPr>
        <p:spPr>
          <a:xfrm flipH="1" flipV="1">
            <a:off x="8703321" y="5930649"/>
            <a:ext cx="1038371" cy="5391"/>
          </a:xfrm>
          <a:prstGeom prst="straightConnector1">
            <a:avLst/>
          </a:prstGeom>
          <a:ln w="38100" cap="flat" cmpd="sng" algn="ctr">
            <a:solidFill>
              <a:schemeClr val="accent2"/>
            </a:solidFill>
            <a:prstDash val="solid"/>
            <a:round/>
            <a:headEnd type="none" w="med" len="med"/>
            <a:tailEnd type="triangle" w="lg" len="med"/>
          </a:ln>
        </p:spPr>
        <p:style>
          <a:lnRef idx="0">
            <a:scrgbClr r="0" g="0" b="0"/>
          </a:lnRef>
          <a:fillRef idx="0">
            <a:scrgbClr r="0" g="0" b="0"/>
          </a:fillRef>
          <a:effectRef idx="0">
            <a:scrgbClr r="0" g="0" b="0"/>
          </a:effectRef>
          <a:fontRef idx="minor">
            <a:schemeClr val="tx1"/>
          </a:fontRef>
        </p:style>
      </p:cxnSp>
      <p:sp>
        <p:nvSpPr>
          <p:cNvPr id="18" name="Rectangle 17">
            <a:extLst>
              <a:ext uri="{FF2B5EF4-FFF2-40B4-BE49-F238E27FC236}">
                <a16:creationId xmlns:a16="http://schemas.microsoft.com/office/drawing/2014/main" id="{13EF30C4-112F-41AA-831C-145BE107EE97}"/>
              </a:ext>
            </a:extLst>
          </p:cNvPr>
          <p:cNvSpPr/>
          <p:nvPr/>
        </p:nvSpPr>
        <p:spPr>
          <a:xfrm>
            <a:off x="10961174" y="5990687"/>
            <a:ext cx="483354" cy="344128"/>
          </a:xfrm>
          <a:prstGeom prst="rect">
            <a:avLst/>
          </a:prstGeom>
        </p:spPr>
        <p:txBody>
          <a:bodyPr wrap="square" lIns="18000" tIns="18000" rIns="18000" bIns="18000">
            <a:spAutoFit/>
          </a:bodyPr>
          <a:lstStyle/>
          <a:p>
            <a:pPr algn="ctr"/>
            <a:r>
              <a:rPr lang="en-US" sz="2000" b="1" dirty="0">
                <a:solidFill>
                  <a:srgbClr val="C00000"/>
                </a:solidFill>
                <a:latin typeface="Calibri" panose="020F0502020204030204" pitchFamily="34" charset="0"/>
                <a:cs typeface="Calibri" panose="020F0502020204030204" pitchFamily="34" charset="0"/>
              </a:rPr>
              <a:t>SNL</a:t>
            </a:r>
            <a:endParaRPr lang="en-GB" sz="2000" dirty="0">
              <a:solidFill>
                <a:srgbClr val="C00000"/>
              </a:solidFill>
              <a:latin typeface="Calibri" panose="020F0502020204030204" pitchFamily="34" charset="0"/>
              <a:cs typeface="Calibri" panose="020F0502020204030204" pitchFamily="34" charset="0"/>
            </a:endParaRPr>
          </a:p>
        </p:txBody>
      </p:sp>
      <p:sp>
        <p:nvSpPr>
          <p:cNvPr id="19" name="Rectangle: Diagonal Corners Snipped 18">
            <a:extLst>
              <a:ext uri="{FF2B5EF4-FFF2-40B4-BE49-F238E27FC236}">
                <a16:creationId xmlns:a16="http://schemas.microsoft.com/office/drawing/2014/main" id="{047FCE69-8AFE-4647-BB25-BD873063EB1B}"/>
              </a:ext>
            </a:extLst>
          </p:cNvPr>
          <p:cNvSpPr/>
          <p:nvPr/>
        </p:nvSpPr>
        <p:spPr>
          <a:xfrm>
            <a:off x="9692858" y="3930421"/>
            <a:ext cx="1119026" cy="704986"/>
          </a:xfrm>
          <a:prstGeom prst="snip2DiagRect">
            <a:avLst/>
          </a:prstGeom>
          <a:noFill/>
        </p:spPr>
        <p:style>
          <a:lnRef idx="1">
            <a:schemeClr val="accent2"/>
          </a:lnRef>
          <a:fillRef idx="2">
            <a:schemeClr val="accent2"/>
          </a:fillRef>
          <a:effectRef idx="1">
            <a:schemeClr val="accent2"/>
          </a:effectRef>
          <a:fontRef idx="minor">
            <a:schemeClr val="dk1"/>
          </a:fontRef>
        </p:style>
        <p:txBody>
          <a:bodyPr lIns="0" tIns="0" rIns="0" bIns="0" rtlCol="0" anchor="ctr">
            <a:normAutofit/>
          </a:bodyPr>
          <a:lstStyle/>
          <a:p>
            <a:pPr algn="ctr"/>
            <a:r>
              <a:rPr lang="ka-GE" sz="1600" dirty="0">
                <a:latin typeface="Calibri" panose="020F0502020204030204" pitchFamily="34" charset="0"/>
                <a:cs typeface="Calibri" panose="020F0502020204030204" pitchFamily="34" charset="0"/>
              </a:rPr>
              <a:t>დაავადება</a:t>
            </a:r>
            <a:endParaRPr lang="en-GB" sz="1600" dirty="0">
              <a:latin typeface="Calibri" panose="020F0502020204030204" pitchFamily="34" charset="0"/>
              <a:cs typeface="Calibri" panose="020F0502020204030204" pitchFamily="34" charset="0"/>
            </a:endParaRPr>
          </a:p>
        </p:txBody>
      </p:sp>
      <p:cxnSp>
        <p:nvCxnSpPr>
          <p:cNvPr id="20" name="Straight Arrow Connector 19">
            <a:extLst>
              <a:ext uri="{FF2B5EF4-FFF2-40B4-BE49-F238E27FC236}">
                <a16:creationId xmlns:a16="http://schemas.microsoft.com/office/drawing/2014/main" id="{7E2FB315-1C3C-435C-A4C8-1F32A3F7A2F9}"/>
              </a:ext>
            </a:extLst>
          </p:cNvPr>
          <p:cNvCxnSpPr>
            <a:cxnSpLocks/>
            <a:stCxn id="5" idx="3"/>
            <a:endCxn id="19" idx="2"/>
          </p:cNvCxnSpPr>
          <p:nvPr/>
        </p:nvCxnSpPr>
        <p:spPr>
          <a:xfrm>
            <a:off x="8905676" y="4270991"/>
            <a:ext cx="787182" cy="11923"/>
          </a:xfrm>
          <a:prstGeom prst="straightConnector1">
            <a:avLst/>
          </a:prstGeom>
          <a:ln w="38100" cap="flat" cmpd="sng" algn="ctr">
            <a:solidFill>
              <a:schemeClr val="accent2"/>
            </a:solidFill>
            <a:prstDash val="solid"/>
            <a:round/>
            <a:headEnd type="none" w="med" len="med"/>
            <a:tailEnd type="triangle" w="lg" len="med"/>
          </a:ln>
        </p:spPr>
        <p:style>
          <a:lnRef idx="0">
            <a:scrgbClr r="0" g="0" b="0"/>
          </a:lnRef>
          <a:fillRef idx="0">
            <a:scrgbClr r="0" g="0" b="0"/>
          </a:fillRef>
          <a:effectRef idx="0">
            <a:scrgbClr r="0" g="0" b="0"/>
          </a:effectRef>
          <a:fontRef idx="minor">
            <a:schemeClr val="tx1"/>
          </a:fontRef>
        </p:style>
      </p:cxnSp>
      <p:sp>
        <p:nvSpPr>
          <p:cNvPr id="21" name="Rectangle 20">
            <a:extLst>
              <a:ext uri="{FF2B5EF4-FFF2-40B4-BE49-F238E27FC236}">
                <a16:creationId xmlns:a16="http://schemas.microsoft.com/office/drawing/2014/main" id="{5F1A05B1-8020-4F03-A262-BD37B1D39509}"/>
              </a:ext>
            </a:extLst>
          </p:cNvPr>
          <p:cNvSpPr/>
          <p:nvPr/>
        </p:nvSpPr>
        <p:spPr>
          <a:xfrm>
            <a:off x="10328530" y="4664505"/>
            <a:ext cx="483354" cy="344128"/>
          </a:xfrm>
          <a:prstGeom prst="rect">
            <a:avLst/>
          </a:prstGeom>
        </p:spPr>
        <p:txBody>
          <a:bodyPr wrap="square" lIns="18000" tIns="18000" rIns="18000" bIns="18000">
            <a:spAutoFit/>
          </a:bodyPr>
          <a:lstStyle/>
          <a:p>
            <a:pPr algn="ctr"/>
            <a:r>
              <a:rPr lang="en-US" sz="2000" b="1" dirty="0">
                <a:solidFill>
                  <a:srgbClr val="C00000"/>
                </a:solidFill>
                <a:latin typeface="Calibri" panose="020F0502020204030204" pitchFamily="34" charset="0"/>
                <a:cs typeface="Calibri" panose="020F0502020204030204" pitchFamily="34" charset="0"/>
              </a:rPr>
              <a:t>DIS</a:t>
            </a:r>
            <a:endParaRPr lang="en-GB" sz="2000" dirty="0">
              <a:solidFill>
                <a:srgbClr val="C00000"/>
              </a:solidFill>
              <a:latin typeface="Calibri" panose="020F0502020204030204" pitchFamily="34" charset="0"/>
              <a:cs typeface="Calibri" panose="020F0502020204030204" pitchFamily="34" charset="0"/>
            </a:endParaRPr>
          </a:p>
        </p:txBody>
      </p:sp>
      <p:sp>
        <p:nvSpPr>
          <p:cNvPr id="22" name="Flowchart: Terminator 21">
            <a:extLst>
              <a:ext uri="{FF2B5EF4-FFF2-40B4-BE49-F238E27FC236}">
                <a16:creationId xmlns:a16="http://schemas.microsoft.com/office/drawing/2014/main" id="{92F9FFE4-9333-4458-A551-F33AB6F92554}"/>
              </a:ext>
            </a:extLst>
          </p:cNvPr>
          <p:cNvSpPr/>
          <p:nvPr/>
        </p:nvSpPr>
        <p:spPr>
          <a:xfrm>
            <a:off x="9313476" y="2352259"/>
            <a:ext cx="856431" cy="539551"/>
          </a:xfrm>
          <a:prstGeom prst="flowChartTerminator">
            <a:avLst/>
          </a:prstGeom>
          <a:no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lIns="0" tIns="0" rIns="0" bIns="0" rtlCol="0" anchor="ctr">
            <a:normAutofit/>
          </a:bodyPr>
          <a:lstStyle/>
          <a:p>
            <a:pPr algn="ctr"/>
            <a:r>
              <a:rPr lang="ka-GE" sz="1600" dirty="0">
                <a:latin typeface="Calibri" panose="020F0502020204030204" pitchFamily="34" charset="0"/>
                <a:cs typeface="Calibri" panose="020F0502020204030204" pitchFamily="34" charset="0"/>
              </a:rPr>
              <a:t>ჯგუფი</a:t>
            </a:r>
            <a:endParaRPr lang="en-GB" sz="1600" dirty="0">
              <a:latin typeface="Calibri" panose="020F0502020204030204" pitchFamily="34" charset="0"/>
              <a:cs typeface="Calibri" panose="020F0502020204030204" pitchFamily="34" charset="0"/>
            </a:endParaRPr>
          </a:p>
        </p:txBody>
      </p:sp>
      <p:sp>
        <p:nvSpPr>
          <p:cNvPr id="23" name="Flowchart: Terminator 22">
            <a:extLst>
              <a:ext uri="{FF2B5EF4-FFF2-40B4-BE49-F238E27FC236}">
                <a16:creationId xmlns:a16="http://schemas.microsoft.com/office/drawing/2014/main" id="{8042B477-B1D8-4985-AD68-54A3AD29C6F2}"/>
              </a:ext>
            </a:extLst>
          </p:cNvPr>
          <p:cNvSpPr/>
          <p:nvPr/>
        </p:nvSpPr>
        <p:spPr>
          <a:xfrm>
            <a:off x="9872280" y="1974079"/>
            <a:ext cx="856431" cy="539551"/>
          </a:xfrm>
          <a:prstGeom prst="flowChartTerminator">
            <a:avLst/>
          </a:prstGeom>
          <a:no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lIns="0" tIns="0" rIns="0" bIns="0" rtlCol="0" anchor="ctr">
            <a:normAutofit/>
          </a:bodyPr>
          <a:lstStyle/>
          <a:p>
            <a:pPr algn="ctr"/>
            <a:r>
              <a:rPr lang="ka-GE" sz="1600" dirty="0">
                <a:latin typeface="Calibri" panose="020F0502020204030204" pitchFamily="34" charset="0"/>
                <a:cs typeface="Calibri" panose="020F0502020204030204" pitchFamily="34" charset="0"/>
              </a:rPr>
              <a:t>სქესი</a:t>
            </a:r>
            <a:endParaRPr lang="en-GB" sz="1600" dirty="0">
              <a:latin typeface="Calibri" panose="020F0502020204030204" pitchFamily="34" charset="0"/>
              <a:cs typeface="Calibri" panose="020F0502020204030204" pitchFamily="34" charset="0"/>
            </a:endParaRPr>
          </a:p>
        </p:txBody>
      </p:sp>
      <p:sp>
        <p:nvSpPr>
          <p:cNvPr id="24" name="Flowchart: Terminator 23">
            <a:extLst>
              <a:ext uri="{FF2B5EF4-FFF2-40B4-BE49-F238E27FC236}">
                <a16:creationId xmlns:a16="http://schemas.microsoft.com/office/drawing/2014/main" id="{0D8C9E37-1BBA-46EC-8700-7F70E64B9724}"/>
              </a:ext>
            </a:extLst>
          </p:cNvPr>
          <p:cNvSpPr/>
          <p:nvPr/>
        </p:nvSpPr>
        <p:spPr>
          <a:xfrm>
            <a:off x="9917416" y="2601789"/>
            <a:ext cx="856431" cy="539551"/>
          </a:xfrm>
          <a:prstGeom prst="flowChartTerminator">
            <a:avLst/>
          </a:prstGeom>
          <a:noFill/>
          <a:ln>
            <a:solidFill>
              <a:schemeClr val="accent5">
                <a:lumMod val="75000"/>
              </a:schemeClr>
            </a:solidFill>
          </a:ln>
        </p:spPr>
        <p:style>
          <a:lnRef idx="1">
            <a:schemeClr val="accent2"/>
          </a:lnRef>
          <a:fillRef idx="2">
            <a:schemeClr val="accent2"/>
          </a:fillRef>
          <a:effectRef idx="1">
            <a:schemeClr val="accent2"/>
          </a:effectRef>
          <a:fontRef idx="minor">
            <a:schemeClr val="dk1"/>
          </a:fontRef>
        </p:style>
        <p:txBody>
          <a:bodyPr lIns="0" tIns="0" rIns="0" bIns="0" rtlCol="0" anchor="ctr">
            <a:normAutofit/>
          </a:bodyPr>
          <a:lstStyle/>
          <a:p>
            <a:pPr algn="ctr"/>
            <a:r>
              <a:rPr lang="ka-GE" sz="1600" dirty="0">
                <a:latin typeface="Calibri" panose="020F0502020204030204" pitchFamily="34" charset="0"/>
                <a:cs typeface="Calibri" panose="020F0502020204030204" pitchFamily="34" charset="0"/>
              </a:rPr>
              <a:t>ასაკი</a:t>
            </a:r>
            <a:endParaRPr lang="en-GB" sz="1600" dirty="0">
              <a:latin typeface="Calibri" panose="020F0502020204030204" pitchFamily="34" charset="0"/>
              <a:cs typeface="Calibri" panose="020F0502020204030204" pitchFamily="34" charset="0"/>
            </a:endParaRPr>
          </a:p>
        </p:txBody>
      </p:sp>
      <p:sp>
        <p:nvSpPr>
          <p:cNvPr id="25" name="Rectangle 24">
            <a:extLst>
              <a:ext uri="{FF2B5EF4-FFF2-40B4-BE49-F238E27FC236}">
                <a16:creationId xmlns:a16="http://schemas.microsoft.com/office/drawing/2014/main" id="{EDA7CD09-7EB4-4980-91E2-97687797542A}"/>
              </a:ext>
            </a:extLst>
          </p:cNvPr>
          <p:cNvSpPr/>
          <p:nvPr/>
        </p:nvSpPr>
        <p:spPr>
          <a:xfrm>
            <a:off x="8782264" y="2452722"/>
            <a:ext cx="483354" cy="344128"/>
          </a:xfrm>
          <a:prstGeom prst="rect">
            <a:avLst/>
          </a:prstGeom>
        </p:spPr>
        <p:txBody>
          <a:bodyPr wrap="square" lIns="18000" tIns="18000" rIns="18000" bIns="18000">
            <a:spAutoFit/>
          </a:bodyPr>
          <a:lstStyle/>
          <a:p>
            <a:pPr algn="ctr"/>
            <a:r>
              <a:rPr lang="en-US" sz="2000" b="1">
                <a:solidFill>
                  <a:schemeClr val="accent5">
                    <a:lumMod val="75000"/>
                  </a:schemeClr>
                </a:solidFill>
                <a:latin typeface="Calibri" panose="020F0502020204030204" pitchFamily="34" charset="0"/>
                <a:cs typeface="Calibri" panose="020F0502020204030204" pitchFamily="34" charset="0"/>
              </a:rPr>
              <a:t>BEN</a:t>
            </a:r>
            <a:endParaRPr lang="en-GB" sz="2000">
              <a:solidFill>
                <a:schemeClr val="accent5">
                  <a:lumMod val="75000"/>
                </a:schemeClr>
              </a:solidFill>
              <a:latin typeface="Calibri" panose="020F0502020204030204" pitchFamily="34" charset="0"/>
              <a:cs typeface="Calibri" panose="020F0502020204030204" pitchFamily="34" charset="0"/>
            </a:endParaRPr>
          </a:p>
        </p:txBody>
      </p:sp>
      <p:sp>
        <p:nvSpPr>
          <p:cNvPr id="26" name="Rectangle 25">
            <a:extLst>
              <a:ext uri="{FF2B5EF4-FFF2-40B4-BE49-F238E27FC236}">
                <a16:creationId xmlns:a16="http://schemas.microsoft.com/office/drawing/2014/main" id="{ACFABAC8-A9F6-4F55-A118-437D5D9FA5AD}"/>
              </a:ext>
            </a:extLst>
          </p:cNvPr>
          <p:cNvSpPr/>
          <p:nvPr/>
        </p:nvSpPr>
        <p:spPr>
          <a:xfrm>
            <a:off x="10762187" y="2071790"/>
            <a:ext cx="525328" cy="344128"/>
          </a:xfrm>
          <a:prstGeom prst="rect">
            <a:avLst/>
          </a:prstGeom>
        </p:spPr>
        <p:txBody>
          <a:bodyPr wrap="square" lIns="18000" tIns="18000" rIns="18000" bIns="18000">
            <a:spAutoFit/>
          </a:bodyPr>
          <a:lstStyle/>
          <a:p>
            <a:pPr algn="ctr"/>
            <a:r>
              <a:rPr lang="en-US" sz="2000" b="1">
                <a:solidFill>
                  <a:schemeClr val="accent5">
                    <a:lumMod val="75000"/>
                  </a:schemeClr>
                </a:solidFill>
                <a:latin typeface="Calibri" panose="020F0502020204030204" pitchFamily="34" charset="0"/>
                <a:cs typeface="Calibri" panose="020F0502020204030204" pitchFamily="34" charset="0"/>
              </a:rPr>
              <a:t>GEN</a:t>
            </a:r>
            <a:endParaRPr lang="en-GB" sz="2000">
              <a:solidFill>
                <a:schemeClr val="accent5">
                  <a:lumMod val="75000"/>
                </a:schemeClr>
              </a:solidFill>
              <a:latin typeface="Calibri" panose="020F0502020204030204" pitchFamily="34" charset="0"/>
              <a:cs typeface="Calibri" panose="020F0502020204030204" pitchFamily="34" charset="0"/>
            </a:endParaRPr>
          </a:p>
        </p:txBody>
      </p:sp>
      <p:sp>
        <p:nvSpPr>
          <p:cNvPr id="27" name="Rectangle 26">
            <a:extLst>
              <a:ext uri="{FF2B5EF4-FFF2-40B4-BE49-F238E27FC236}">
                <a16:creationId xmlns:a16="http://schemas.microsoft.com/office/drawing/2014/main" id="{D2E497BD-2ED0-41C0-B893-2990B74E764D}"/>
              </a:ext>
            </a:extLst>
          </p:cNvPr>
          <p:cNvSpPr/>
          <p:nvPr/>
        </p:nvSpPr>
        <p:spPr>
          <a:xfrm>
            <a:off x="10785560" y="2622034"/>
            <a:ext cx="525328" cy="344128"/>
          </a:xfrm>
          <a:prstGeom prst="rect">
            <a:avLst/>
          </a:prstGeom>
        </p:spPr>
        <p:txBody>
          <a:bodyPr wrap="square" lIns="18000" tIns="18000" rIns="18000" bIns="18000">
            <a:spAutoFit/>
          </a:bodyPr>
          <a:lstStyle/>
          <a:p>
            <a:pPr algn="ctr"/>
            <a:r>
              <a:rPr lang="en-US" sz="2000" b="1">
                <a:solidFill>
                  <a:schemeClr val="accent5">
                    <a:lumMod val="75000"/>
                  </a:schemeClr>
                </a:solidFill>
                <a:latin typeface="Calibri" panose="020F0502020204030204" pitchFamily="34" charset="0"/>
                <a:cs typeface="Calibri" panose="020F0502020204030204" pitchFamily="34" charset="0"/>
              </a:rPr>
              <a:t>AGE</a:t>
            </a:r>
            <a:endParaRPr lang="en-GB" sz="2000">
              <a:solidFill>
                <a:schemeClr val="accent5">
                  <a:lumMod val="75000"/>
                </a:schemeClr>
              </a:solidFill>
              <a:latin typeface="Calibri" panose="020F0502020204030204" pitchFamily="34" charset="0"/>
              <a:cs typeface="Calibri" panose="020F0502020204030204" pitchFamily="34" charset="0"/>
            </a:endParaRPr>
          </a:p>
        </p:txBody>
      </p:sp>
      <p:cxnSp>
        <p:nvCxnSpPr>
          <p:cNvPr id="28" name="Straight Arrow Connector 27">
            <a:extLst>
              <a:ext uri="{FF2B5EF4-FFF2-40B4-BE49-F238E27FC236}">
                <a16:creationId xmlns:a16="http://schemas.microsoft.com/office/drawing/2014/main" id="{80AEE833-D636-4831-AE4C-D25CF8F04FED}"/>
              </a:ext>
            </a:extLst>
          </p:cNvPr>
          <p:cNvCxnSpPr>
            <a:cxnSpLocks/>
            <a:stCxn id="8" idx="7"/>
            <a:endCxn id="22" idx="2"/>
          </p:cNvCxnSpPr>
          <p:nvPr/>
        </p:nvCxnSpPr>
        <p:spPr>
          <a:xfrm flipV="1">
            <a:off x="8661678" y="2891810"/>
            <a:ext cx="1080014" cy="683500"/>
          </a:xfrm>
          <a:prstGeom prst="straightConnector1">
            <a:avLst/>
          </a:prstGeom>
          <a:ln w="38100" cap="flat" cmpd="sng" algn="ctr">
            <a:solidFill>
              <a:schemeClr val="accent5">
                <a:lumMod val="40000"/>
                <a:lumOff val="60000"/>
              </a:schemeClr>
            </a:solidFill>
            <a:prstDash val="solid"/>
            <a:round/>
            <a:headEnd type="none" w="med" len="med"/>
            <a:tailEnd type="triangle" w="lg" len="med"/>
          </a:ln>
        </p:spPr>
        <p:style>
          <a:lnRef idx="0">
            <a:scrgbClr r="0" g="0" b="0"/>
          </a:lnRef>
          <a:fillRef idx="0">
            <a:scrgbClr r="0" g="0" b="0"/>
          </a:fillRef>
          <a:effectRef idx="0">
            <a:scrgbClr r="0" g="0" b="0"/>
          </a:effectRef>
          <a:fontRef idx="minor">
            <a:schemeClr val="tx1"/>
          </a:fontRef>
        </p:style>
      </p:cxnSp>
      <p:sp>
        <p:nvSpPr>
          <p:cNvPr id="29" name="Hexagon 28">
            <a:extLst>
              <a:ext uri="{FF2B5EF4-FFF2-40B4-BE49-F238E27FC236}">
                <a16:creationId xmlns:a16="http://schemas.microsoft.com/office/drawing/2014/main" id="{11BC0BFE-6682-4F88-BDC9-9AACFF4FACE5}"/>
              </a:ext>
            </a:extLst>
          </p:cNvPr>
          <p:cNvSpPr/>
          <p:nvPr/>
        </p:nvSpPr>
        <p:spPr>
          <a:xfrm>
            <a:off x="5421161" y="2398555"/>
            <a:ext cx="1119026" cy="683500"/>
          </a:xfrm>
          <a:prstGeom prst="hexagon">
            <a:avLst>
              <a:gd name="adj" fmla="val 14539"/>
              <a:gd name="vf" fmla="val 115470"/>
            </a:avLst>
          </a:prstGeom>
        </p:spPr>
        <p:style>
          <a:lnRef idx="2">
            <a:schemeClr val="accent6"/>
          </a:lnRef>
          <a:fillRef idx="1">
            <a:schemeClr val="lt1"/>
          </a:fillRef>
          <a:effectRef idx="0">
            <a:schemeClr val="accent6"/>
          </a:effectRef>
          <a:fontRef idx="minor">
            <a:schemeClr val="dk1"/>
          </a:fontRef>
        </p:style>
        <p:txBody>
          <a:bodyPr lIns="0" tIns="0" rIns="0" bIns="0" rtlCol="0" anchor="ctr">
            <a:normAutofit/>
          </a:bodyPr>
          <a:lstStyle/>
          <a:p>
            <a:pPr algn="ctr"/>
            <a:r>
              <a:rPr lang="ka-GE" sz="1400" dirty="0">
                <a:latin typeface="Calibri" panose="020F0502020204030204" pitchFamily="34" charset="0"/>
                <a:cs typeface="Calibri" panose="020F0502020204030204" pitchFamily="34" charset="0"/>
              </a:rPr>
              <a:t>მყიდველი</a:t>
            </a:r>
            <a:endParaRPr lang="en-GB" sz="1400" dirty="0">
              <a:latin typeface="Calibri" panose="020F0502020204030204" pitchFamily="34" charset="0"/>
              <a:cs typeface="Calibri" panose="020F0502020204030204" pitchFamily="34" charset="0"/>
            </a:endParaRPr>
          </a:p>
        </p:txBody>
      </p:sp>
      <p:cxnSp>
        <p:nvCxnSpPr>
          <p:cNvPr id="30" name="Straight Arrow Connector 29">
            <a:extLst>
              <a:ext uri="{FF2B5EF4-FFF2-40B4-BE49-F238E27FC236}">
                <a16:creationId xmlns:a16="http://schemas.microsoft.com/office/drawing/2014/main" id="{57820238-3565-4AC5-87E5-C4F7950E3217}"/>
              </a:ext>
            </a:extLst>
          </p:cNvPr>
          <p:cNvCxnSpPr>
            <a:cxnSpLocks/>
            <a:stCxn id="29" idx="1"/>
            <a:endCxn id="7" idx="1"/>
          </p:cNvCxnSpPr>
          <p:nvPr/>
        </p:nvCxnSpPr>
        <p:spPr>
          <a:xfrm>
            <a:off x="6440813" y="3082055"/>
            <a:ext cx="661422" cy="480406"/>
          </a:xfrm>
          <a:prstGeom prst="straightConnector1">
            <a:avLst/>
          </a:prstGeom>
          <a:ln w="38100" cap="flat" cmpd="sng" algn="ctr">
            <a:solidFill>
              <a:schemeClr val="accent6">
                <a:lumMod val="60000"/>
                <a:lumOff val="40000"/>
              </a:schemeClr>
            </a:solidFill>
            <a:prstDash val="solid"/>
            <a:round/>
            <a:headEnd type="none" w="med" len="med"/>
            <a:tailEnd type="triangle" w="lg" len="med"/>
          </a:ln>
        </p:spPr>
        <p:style>
          <a:lnRef idx="0">
            <a:scrgbClr r="0" g="0" b="0"/>
          </a:lnRef>
          <a:fillRef idx="0">
            <a:scrgbClr r="0" g="0" b="0"/>
          </a:fillRef>
          <a:effectRef idx="0">
            <a:scrgbClr r="0" g="0" b="0"/>
          </a:effectRef>
          <a:fontRef idx="minor">
            <a:schemeClr val="tx1"/>
          </a:fontRef>
        </p:style>
      </p:cxnSp>
      <p:sp>
        <p:nvSpPr>
          <p:cNvPr id="31" name="Rectangle 30">
            <a:extLst>
              <a:ext uri="{FF2B5EF4-FFF2-40B4-BE49-F238E27FC236}">
                <a16:creationId xmlns:a16="http://schemas.microsoft.com/office/drawing/2014/main" id="{E24386D6-FB64-4A4F-8CD4-A3B31BDFFF35}"/>
              </a:ext>
            </a:extLst>
          </p:cNvPr>
          <p:cNvSpPr/>
          <p:nvPr/>
        </p:nvSpPr>
        <p:spPr>
          <a:xfrm>
            <a:off x="5332732" y="3109867"/>
            <a:ext cx="525328" cy="344128"/>
          </a:xfrm>
          <a:prstGeom prst="rect">
            <a:avLst/>
          </a:prstGeom>
        </p:spPr>
        <p:txBody>
          <a:bodyPr wrap="square" lIns="18000" tIns="18000" rIns="18000" bIns="18000">
            <a:spAutoFit/>
          </a:bodyPr>
          <a:lstStyle/>
          <a:p>
            <a:pPr algn="ctr"/>
            <a:r>
              <a:rPr lang="en-US" sz="2000" b="1">
                <a:solidFill>
                  <a:srgbClr val="00B050"/>
                </a:solidFill>
                <a:latin typeface="Calibri" panose="020F0502020204030204" pitchFamily="34" charset="0"/>
                <a:cs typeface="Calibri" panose="020F0502020204030204" pitchFamily="34" charset="0"/>
              </a:rPr>
              <a:t>FA</a:t>
            </a:r>
            <a:endParaRPr lang="en-GB" sz="2000">
              <a:solidFill>
                <a:srgbClr val="00B050"/>
              </a:solidFill>
              <a:latin typeface="Calibri" panose="020F0502020204030204" pitchFamily="34" charset="0"/>
              <a:cs typeface="Calibri" panose="020F0502020204030204" pitchFamily="34" charset="0"/>
            </a:endParaRPr>
          </a:p>
        </p:txBody>
      </p:sp>
      <p:sp>
        <p:nvSpPr>
          <p:cNvPr id="32" name="Hexagon 31">
            <a:extLst>
              <a:ext uri="{FF2B5EF4-FFF2-40B4-BE49-F238E27FC236}">
                <a16:creationId xmlns:a16="http://schemas.microsoft.com/office/drawing/2014/main" id="{122254E7-3EF6-481D-B97B-2D8DC8AC9A99}"/>
              </a:ext>
            </a:extLst>
          </p:cNvPr>
          <p:cNvSpPr/>
          <p:nvPr/>
        </p:nvSpPr>
        <p:spPr>
          <a:xfrm>
            <a:off x="2915684" y="1214585"/>
            <a:ext cx="1119026" cy="683500"/>
          </a:xfrm>
          <a:prstGeom prst="hexagon">
            <a:avLst>
              <a:gd name="adj" fmla="val 14539"/>
              <a:gd name="vf" fmla="val 115470"/>
            </a:avLst>
          </a:prstGeom>
        </p:spPr>
        <p:style>
          <a:lnRef idx="2">
            <a:schemeClr val="accent6"/>
          </a:lnRef>
          <a:fillRef idx="1">
            <a:schemeClr val="lt1"/>
          </a:fillRef>
          <a:effectRef idx="0">
            <a:schemeClr val="accent6"/>
          </a:effectRef>
          <a:fontRef idx="minor">
            <a:schemeClr val="dk1"/>
          </a:fontRef>
        </p:style>
        <p:txBody>
          <a:bodyPr lIns="0" tIns="0" rIns="0" bIns="0" rtlCol="0" anchor="ctr">
            <a:normAutofit fontScale="85000" lnSpcReduction="20000"/>
          </a:bodyPr>
          <a:lstStyle/>
          <a:p>
            <a:pPr algn="ctr"/>
            <a:r>
              <a:rPr lang="ka-GE" sz="1600" dirty="0" err="1">
                <a:latin typeface="Calibri" panose="020F0502020204030204" pitchFamily="34" charset="0"/>
                <a:cs typeface="Calibri" panose="020F0502020204030204" pitchFamily="34" charset="0"/>
              </a:rPr>
              <a:t>დაფინან</a:t>
            </a:r>
            <a:r>
              <a:rPr lang="ka-GE" sz="1600" dirty="0">
                <a:latin typeface="Calibri" panose="020F0502020204030204" pitchFamily="34" charset="0"/>
                <a:cs typeface="Calibri" panose="020F0502020204030204" pitchFamily="34" charset="0"/>
              </a:rPr>
              <a:t>-სების წყარო</a:t>
            </a:r>
            <a:endParaRPr lang="en-GB" sz="1600" dirty="0">
              <a:latin typeface="Calibri" panose="020F0502020204030204" pitchFamily="34" charset="0"/>
              <a:cs typeface="Calibri" panose="020F0502020204030204" pitchFamily="34" charset="0"/>
            </a:endParaRPr>
          </a:p>
        </p:txBody>
      </p:sp>
      <p:sp>
        <p:nvSpPr>
          <p:cNvPr id="33" name="Rectangle 32">
            <a:extLst>
              <a:ext uri="{FF2B5EF4-FFF2-40B4-BE49-F238E27FC236}">
                <a16:creationId xmlns:a16="http://schemas.microsoft.com/office/drawing/2014/main" id="{6F5103B2-5FD6-42AD-A3F1-ABF97B57FFAF}"/>
              </a:ext>
            </a:extLst>
          </p:cNvPr>
          <p:cNvSpPr/>
          <p:nvPr/>
        </p:nvSpPr>
        <p:spPr>
          <a:xfrm>
            <a:off x="2806657" y="1928923"/>
            <a:ext cx="525328" cy="344128"/>
          </a:xfrm>
          <a:prstGeom prst="rect">
            <a:avLst/>
          </a:prstGeom>
        </p:spPr>
        <p:txBody>
          <a:bodyPr wrap="square" lIns="18000" tIns="18000" rIns="18000" bIns="18000">
            <a:spAutoFit/>
          </a:bodyPr>
          <a:lstStyle/>
          <a:p>
            <a:pPr algn="ctr"/>
            <a:r>
              <a:rPr lang="en-US" sz="2000" b="1">
                <a:solidFill>
                  <a:srgbClr val="00B050"/>
                </a:solidFill>
                <a:latin typeface="Calibri" panose="020F0502020204030204" pitchFamily="34" charset="0"/>
                <a:cs typeface="Calibri" panose="020F0502020204030204" pitchFamily="34" charset="0"/>
              </a:rPr>
              <a:t>FS</a:t>
            </a:r>
            <a:endParaRPr lang="en-GB" sz="2000">
              <a:solidFill>
                <a:srgbClr val="00B050"/>
              </a:solidFill>
              <a:latin typeface="Calibri" panose="020F0502020204030204" pitchFamily="34" charset="0"/>
              <a:cs typeface="Calibri" panose="020F0502020204030204" pitchFamily="34" charset="0"/>
            </a:endParaRPr>
          </a:p>
        </p:txBody>
      </p:sp>
      <p:sp>
        <p:nvSpPr>
          <p:cNvPr id="34" name="Hexagon 33">
            <a:extLst>
              <a:ext uri="{FF2B5EF4-FFF2-40B4-BE49-F238E27FC236}">
                <a16:creationId xmlns:a16="http://schemas.microsoft.com/office/drawing/2014/main" id="{9F553F4B-2E6D-4C82-BAAC-A95748B7888C}"/>
              </a:ext>
            </a:extLst>
          </p:cNvPr>
          <p:cNvSpPr/>
          <p:nvPr/>
        </p:nvSpPr>
        <p:spPr>
          <a:xfrm>
            <a:off x="4141326" y="1690658"/>
            <a:ext cx="1119026" cy="683500"/>
          </a:xfrm>
          <a:prstGeom prst="hexagon">
            <a:avLst>
              <a:gd name="adj" fmla="val 14539"/>
              <a:gd name="vf" fmla="val 115470"/>
            </a:avLst>
          </a:prstGeom>
        </p:spPr>
        <p:style>
          <a:lnRef idx="2">
            <a:schemeClr val="accent6"/>
          </a:lnRef>
          <a:fillRef idx="1">
            <a:schemeClr val="lt1"/>
          </a:fillRef>
          <a:effectRef idx="0">
            <a:schemeClr val="accent6"/>
          </a:effectRef>
          <a:fontRef idx="minor">
            <a:schemeClr val="dk1"/>
          </a:fontRef>
        </p:style>
        <p:txBody>
          <a:bodyPr lIns="0" tIns="0" rIns="0" bIns="0" rtlCol="0" anchor="ctr">
            <a:normAutofit/>
          </a:bodyPr>
          <a:lstStyle/>
          <a:p>
            <a:pPr algn="ctr"/>
            <a:r>
              <a:rPr lang="ka-GE" sz="1400" dirty="0">
                <a:latin typeface="Calibri" panose="020F0502020204030204" pitchFamily="34" charset="0"/>
                <a:cs typeface="Calibri" panose="020F0502020204030204" pitchFamily="34" charset="0"/>
              </a:rPr>
              <a:t>ფინანს-ური სქემა</a:t>
            </a:r>
            <a:endParaRPr lang="en-GB" sz="1400" dirty="0">
              <a:latin typeface="Calibri" panose="020F0502020204030204" pitchFamily="34" charset="0"/>
              <a:cs typeface="Calibri" panose="020F0502020204030204" pitchFamily="34" charset="0"/>
            </a:endParaRPr>
          </a:p>
        </p:txBody>
      </p:sp>
      <p:sp>
        <p:nvSpPr>
          <p:cNvPr id="35" name="Rectangle 34">
            <a:extLst>
              <a:ext uri="{FF2B5EF4-FFF2-40B4-BE49-F238E27FC236}">
                <a16:creationId xmlns:a16="http://schemas.microsoft.com/office/drawing/2014/main" id="{E544DE3A-7C28-4D2C-AEFD-2FB559FF9A29}"/>
              </a:ext>
            </a:extLst>
          </p:cNvPr>
          <p:cNvSpPr/>
          <p:nvPr/>
        </p:nvSpPr>
        <p:spPr>
          <a:xfrm>
            <a:off x="4117616" y="2361924"/>
            <a:ext cx="525328" cy="344128"/>
          </a:xfrm>
          <a:prstGeom prst="rect">
            <a:avLst/>
          </a:prstGeom>
        </p:spPr>
        <p:txBody>
          <a:bodyPr wrap="square" lIns="18000" tIns="18000" rIns="18000" bIns="18000">
            <a:spAutoFit/>
          </a:bodyPr>
          <a:lstStyle/>
          <a:p>
            <a:pPr algn="ctr"/>
            <a:r>
              <a:rPr lang="en-US" sz="2000" b="1" dirty="0">
                <a:solidFill>
                  <a:srgbClr val="00B050"/>
                </a:solidFill>
                <a:latin typeface="Calibri" panose="020F0502020204030204" pitchFamily="34" charset="0"/>
                <a:cs typeface="Calibri" panose="020F0502020204030204" pitchFamily="34" charset="0"/>
              </a:rPr>
              <a:t>HF</a:t>
            </a:r>
            <a:endParaRPr lang="en-GB" sz="2000" dirty="0">
              <a:solidFill>
                <a:srgbClr val="00B050"/>
              </a:solidFill>
              <a:latin typeface="Calibri" panose="020F0502020204030204" pitchFamily="34" charset="0"/>
              <a:cs typeface="Calibri" panose="020F0502020204030204" pitchFamily="34" charset="0"/>
            </a:endParaRPr>
          </a:p>
        </p:txBody>
      </p:sp>
      <p:sp>
        <p:nvSpPr>
          <p:cNvPr id="36" name="Hexagon 35">
            <a:extLst>
              <a:ext uri="{FF2B5EF4-FFF2-40B4-BE49-F238E27FC236}">
                <a16:creationId xmlns:a16="http://schemas.microsoft.com/office/drawing/2014/main" id="{EAF1EC19-4D6A-47D9-81F1-BDCDE971BBA7}"/>
              </a:ext>
            </a:extLst>
          </p:cNvPr>
          <p:cNvSpPr/>
          <p:nvPr/>
        </p:nvSpPr>
        <p:spPr>
          <a:xfrm>
            <a:off x="1346615" y="1214585"/>
            <a:ext cx="1119026" cy="683500"/>
          </a:xfrm>
          <a:prstGeom prst="hexagon">
            <a:avLst>
              <a:gd name="adj" fmla="val 14539"/>
              <a:gd name="vf" fmla="val 115470"/>
            </a:avLst>
          </a:prstGeom>
        </p:spPr>
        <p:style>
          <a:lnRef idx="2">
            <a:schemeClr val="accent6"/>
          </a:lnRef>
          <a:fillRef idx="1">
            <a:schemeClr val="lt1"/>
          </a:fillRef>
          <a:effectRef idx="0">
            <a:schemeClr val="accent6"/>
          </a:effectRef>
          <a:fontRef idx="minor">
            <a:schemeClr val="dk1"/>
          </a:fontRef>
        </p:style>
        <p:txBody>
          <a:bodyPr lIns="0" tIns="0" rIns="0" bIns="0" rtlCol="0" anchor="ctr">
            <a:normAutofit/>
          </a:bodyPr>
          <a:lstStyle/>
          <a:p>
            <a:pPr algn="ctr"/>
            <a:r>
              <a:rPr lang="ka-GE" sz="1600" dirty="0">
                <a:latin typeface="Calibri" panose="020F0502020204030204" pitchFamily="34" charset="0"/>
                <a:cs typeface="Calibri" panose="020F0502020204030204" pitchFamily="34" charset="0"/>
              </a:rPr>
              <a:t>ფულის მიმცემი</a:t>
            </a:r>
            <a:endParaRPr lang="en-GB" sz="1600" dirty="0">
              <a:latin typeface="Calibri" panose="020F0502020204030204" pitchFamily="34" charset="0"/>
              <a:cs typeface="Calibri" panose="020F0502020204030204" pitchFamily="34" charset="0"/>
            </a:endParaRPr>
          </a:p>
        </p:txBody>
      </p:sp>
      <p:cxnSp>
        <p:nvCxnSpPr>
          <p:cNvPr id="37" name="Straight Arrow Connector 36">
            <a:extLst>
              <a:ext uri="{FF2B5EF4-FFF2-40B4-BE49-F238E27FC236}">
                <a16:creationId xmlns:a16="http://schemas.microsoft.com/office/drawing/2014/main" id="{9B4A8DD4-F389-4F4B-9AAF-E307CDDF0413}"/>
              </a:ext>
            </a:extLst>
          </p:cNvPr>
          <p:cNvCxnSpPr>
            <a:cxnSpLocks/>
            <a:stCxn id="36" idx="0"/>
            <a:endCxn id="32" idx="3"/>
          </p:cNvCxnSpPr>
          <p:nvPr/>
        </p:nvCxnSpPr>
        <p:spPr>
          <a:xfrm>
            <a:off x="2465641" y="1556335"/>
            <a:ext cx="450043" cy="0"/>
          </a:xfrm>
          <a:prstGeom prst="straightConnector1">
            <a:avLst/>
          </a:prstGeom>
          <a:ln w="38100" cap="flat" cmpd="sng" algn="ctr">
            <a:solidFill>
              <a:schemeClr val="accent6">
                <a:lumMod val="60000"/>
                <a:lumOff val="40000"/>
              </a:schemeClr>
            </a:solidFill>
            <a:prstDash val="solid"/>
            <a:round/>
            <a:headEnd type="none" w="med" len="med"/>
            <a:tailEnd type="triangle" w="lg" len="med"/>
          </a:ln>
        </p:spPr>
        <p:style>
          <a:lnRef idx="0">
            <a:scrgbClr r="0" g="0" b="0"/>
          </a:lnRef>
          <a:fillRef idx="0">
            <a:scrgbClr r="0" g="0" b="0"/>
          </a:fillRef>
          <a:effectRef idx="0">
            <a:scrgbClr r="0" g="0" b="0"/>
          </a:effectRef>
          <a:fontRef idx="minor">
            <a:schemeClr val="tx1"/>
          </a:fontRef>
        </p:style>
      </p:cxnSp>
      <p:sp>
        <p:nvSpPr>
          <p:cNvPr id="38" name="Rectangle 37">
            <a:extLst>
              <a:ext uri="{FF2B5EF4-FFF2-40B4-BE49-F238E27FC236}">
                <a16:creationId xmlns:a16="http://schemas.microsoft.com/office/drawing/2014/main" id="{2409B611-702B-4F6F-A36D-975F2D0A2CE5}"/>
              </a:ext>
            </a:extLst>
          </p:cNvPr>
          <p:cNvSpPr/>
          <p:nvPr/>
        </p:nvSpPr>
        <p:spPr>
          <a:xfrm>
            <a:off x="1377632" y="1917852"/>
            <a:ext cx="642459" cy="344128"/>
          </a:xfrm>
          <a:prstGeom prst="rect">
            <a:avLst/>
          </a:prstGeom>
        </p:spPr>
        <p:txBody>
          <a:bodyPr wrap="square" lIns="18000" tIns="18000" rIns="18000" bIns="18000">
            <a:spAutoFit/>
          </a:bodyPr>
          <a:lstStyle/>
          <a:p>
            <a:pPr algn="ctr"/>
            <a:r>
              <a:rPr lang="en-US" sz="2000" b="1">
                <a:solidFill>
                  <a:srgbClr val="00B050"/>
                </a:solidFill>
                <a:latin typeface="Calibri" panose="020F0502020204030204" pitchFamily="34" charset="0"/>
                <a:cs typeface="Calibri" panose="020F0502020204030204" pitchFamily="34" charset="0"/>
              </a:rPr>
              <a:t>FS.RI</a:t>
            </a:r>
            <a:endParaRPr lang="en-GB" sz="2000">
              <a:solidFill>
                <a:srgbClr val="00B05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61360127"/>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a:latin typeface="Calibri Light" panose="020F0302020204030204" pitchFamily="34" charset="0"/>
                <a:cs typeface="Calibri Light" panose="020F0302020204030204" pitchFamily="34" charset="0"/>
              </a:rPr>
              <a:t>მონაცემების შეგროვება</a:t>
            </a:r>
            <a:endParaRPr lang="en-US" dirty="0">
              <a:latin typeface="Calibri Light" panose="020F0302020204030204" pitchFamily="34" charset="0"/>
              <a:cs typeface="Calibri Light" panose="020F0302020204030204" pitchFamily="34" charset="0"/>
            </a:endParaRPr>
          </a:p>
        </p:txBody>
      </p:sp>
      <p:sp>
        <p:nvSpPr>
          <p:cNvPr id="3" name="Text Placeholder 2"/>
          <p:cNvSpPr>
            <a:spLocks noGrp="1"/>
          </p:cNvSpPr>
          <p:nvPr>
            <p:ph type="body" idx="1"/>
          </p:nvPr>
        </p:nvSpPr>
        <p:spPr/>
        <p:txBody>
          <a:bodyPr/>
          <a:lstStyle/>
          <a:p>
            <a:r>
              <a:rPr lang="ka-GE" dirty="0"/>
              <a:t>ჯანდაცვის ანგარიშები</a:t>
            </a:r>
            <a:endParaRPr lang="en-US" dirty="0"/>
          </a:p>
        </p:txBody>
      </p:sp>
    </p:spTree>
    <p:extLst>
      <p:ext uri="{BB962C8B-B14F-4D97-AF65-F5344CB8AC3E}">
        <p14:creationId xmlns:p14="http://schemas.microsoft.com/office/powerpoint/2010/main" val="330953650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ageCurlDoubl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5D85EC0-FD47-483E-A5D7-92600754B765}"/>
              </a:ext>
            </a:extLst>
          </p:cNvPr>
          <p:cNvSpPr>
            <a:spLocks noGrp="1"/>
          </p:cNvSpPr>
          <p:nvPr>
            <p:ph type="title"/>
          </p:nvPr>
        </p:nvSpPr>
        <p:spPr/>
        <p:txBody>
          <a:bodyPr>
            <a:normAutofit fontScale="90000"/>
          </a:bodyPr>
          <a:lstStyle/>
          <a:p>
            <a:r>
              <a:rPr lang="ka-GE" dirty="0">
                <a:latin typeface="Calibri" panose="020F0502020204030204" pitchFamily="34" charset="0"/>
                <a:cs typeface="Calibri" panose="020F0502020204030204" pitchFamily="34" charset="0"/>
              </a:rPr>
              <a:t>რის შესახებ გვჭირდება მონაცემები - ფინანსური ნაკადები</a:t>
            </a:r>
            <a:endParaRPr lang="en-GB" dirty="0">
              <a:latin typeface="Calibri" panose="020F0502020204030204" pitchFamily="34" charset="0"/>
              <a:cs typeface="Calibri" panose="020F0502020204030204" pitchFamily="34" charset="0"/>
            </a:endParaRPr>
          </a:p>
        </p:txBody>
      </p:sp>
      <p:pic>
        <p:nvPicPr>
          <p:cNvPr id="5" name="Picture 4">
            <a:extLst>
              <a:ext uri="{FF2B5EF4-FFF2-40B4-BE49-F238E27FC236}">
                <a16:creationId xmlns:a16="http://schemas.microsoft.com/office/drawing/2014/main" id="{03FBC403-2E72-45CD-84B5-20223F37141E}"/>
              </a:ext>
            </a:extLst>
          </p:cNvPr>
          <p:cNvPicPr>
            <a:picLocks noChangeAspect="1"/>
          </p:cNvPicPr>
          <p:nvPr/>
        </p:nvPicPr>
        <p:blipFill>
          <a:blip r:embed="rId2"/>
          <a:stretch>
            <a:fillRect/>
          </a:stretch>
        </p:blipFill>
        <p:spPr>
          <a:xfrm>
            <a:off x="1242060" y="762634"/>
            <a:ext cx="9707880" cy="5730240"/>
          </a:xfrm>
          <a:prstGeom prst="rect">
            <a:avLst/>
          </a:prstGeom>
        </p:spPr>
      </p:pic>
    </p:spTree>
    <p:extLst>
      <p:ext uri="{BB962C8B-B14F-4D97-AF65-F5344CB8AC3E}">
        <p14:creationId xmlns:p14="http://schemas.microsoft.com/office/powerpoint/2010/main" val="959138542"/>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5D85EC0-FD47-483E-A5D7-92600754B765}"/>
              </a:ext>
            </a:extLst>
          </p:cNvPr>
          <p:cNvSpPr>
            <a:spLocks noGrp="1"/>
          </p:cNvSpPr>
          <p:nvPr>
            <p:ph type="title"/>
          </p:nvPr>
        </p:nvSpPr>
        <p:spPr/>
        <p:txBody>
          <a:bodyPr>
            <a:normAutofit/>
          </a:bodyPr>
          <a:lstStyle/>
          <a:p>
            <a:r>
              <a:rPr lang="ka-GE" dirty="0">
                <a:latin typeface="Calibri" panose="020F0502020204030204" pitchFamily="34" charset="0"/>
                <a:cs typeface="Calibri" panose="020F0502020204030204" pitchFamily="34" charset="0"/>
              </a:rPr>
              <a:t>რის შესახებ გვჭირდება მონაცემები - მოხმარება</a:t>
            </a:r>
            <a:endParaRPr lang="en-GB" dirty="0">
              <a:latin typeface="Calibri" panose="020F0502020204030204" pitchFamily="34" charset="0"/>
              <a:cs typeface="Calibri" panose="020F0502020204030204" pitchFamily="34" charset="0"/>
            </a:endParaRPr>
          </a:p>
        </p:txBody>
      </p:sp>
      <p:sp>
        <p:nvSpPr>
          <p:cNvPr id="2" name="Content Placeholder 1">
            <a:extLst>
              <a:ext uri="{FF2B5EF4-FFF2-40B4-BE49-F238E27FC236}">
                <a16:creationId xmlns:a16="http://schemas.microsoft.com/office/drawing/2014/main" id="{9D02C7AF-F8B5-4E2A-8DFD-A67C4C67C66A}"/>
              </a:ext>
            </a:extLst>
          </p:cNvPr>
          <p:cNvSpPr>
            <a:spLocks noGrp="1"/>
          </p:cNvSpPr>
          <p:nvPr>
            <p:ph idx="1"/>
          </p:nvPr>
        </p:nvSpPr>
        <p:spPr/>
        <p:txBody>
          <a:bodyPr/>
          <a:lstStyle/>
          <a:p>
            <a:r>
              <a:rPr lang="en-GB" dirty="0"/>
              <a:t>“</a:t>
            </a:r>
            <a:r>
              <a:rPr lang="ka-GE" dirty="0"/>
              <a:t>30.2</a:t>
            </a:r>
            <a:r>
              <a:rPr lang="en-US" dirty="0"/>
              <a:t> </a:t>
            </a:r>
            <a:r>
              <a:rPr lang="ka-GE" dirty="0"/>
              <a:t>დიაგნოზის/ჩარევის/ხელოვნური კოდის მიხედვით</a:t>
            </a:r>
            <a:r>
              <a:rPr lang="en-US" dirty="0"/>
              <a:t>” &lt; </a:t>
            </a:r>
            <a:r>
              <a:rPr lang="ka-GE" dirty="0"/>
              <a:t> “30 ჯანმრთელობისა  დაცვის სახელმწიფო (ვერტიკალური) პროგრამების საკასო ხარჯები სულ“</a:t>
            </a:r>
          </a:p>
          <a:p>
            <a:r>
              <a:rPr lang="ka-GE" dirty="0"/>
              <a:t>“37.1.1 დიაგნოზის/ჩარევის/ხელოვნური კოდის მიხედვით“ </a:t>
            </a:r>
            <a:r>
              <a:rPr lang="en-US" dirty="0"/>
              <a:t>&lt; “</a:t>
            </a:r>
            <a:r>
              <a:rPr lang="ka-GE" dirty="0"/>
              <a:t>3</a:t>
            </a:r>
            <a:r>
              <a:rPr lang="en-US" dirty="0"/>
              <a:t>7 </a:t>
            </a:r>
            <a:r>
              <a:rPr lang="ka-GE" dirty="0"/>
              <a:t>ჯანმრთელობისა  დაცვის სახელმწიფო პროგრამების საკასო ხარჯები</a:t>
            </a:r>
            <a:r>
              <a:rPr lang="en-US" dirty="0"/>
              <a:t>”</a:t>
            </a:r>
          </a:p>
          <a:p>
            <a:r>
              <a:rPr lang="ka-GE" dirty="0"/>
              <a:t>“42.2	დიაგნოზის/ჩარევის/ხელოვნური კოდის მიხედვით“</a:t>
            </a:r>
            <a:r>
              <a:rPr lang="en-US" dirty="0"/>
              <a:t> &lt;</a:t>
            </a:r>
            <a:r>
              <a:rPr lang="ka-GE" dirty="0"/>
              <a:t> “42 ჯანმრთელობისა  დაცვის სახელმწიფო პროგრამების ხარჯები სულ;“</a:t>
            </a:r>
          </a:p>
          <a:p>
            <a:r>
              <a:rPr lang="ka-GE" dirty="0"/>
              <a:t>შინამეურნეობების კვლევები (</a:t>
            </a:r>
            <a:r>
              <a:rPr lang="en-US" dirty="0"/>
              <a:t>HUES)</a:t>
            </a:r>
            <a:endParaRPr lang="en-GB" dirty="0"/>
          </a:p>
        </p:txBody>
      </p:sp>
    </p:spTree>
    <p:extLst>
      <p:ext uri="{BB962C8B-B14F-4D97-AF65-F5344CB8AC3E}">
        <p14:creationId xmlns:p14="http://schemas.microsoft.com/office/powerpoint/2010/main" val="355244992"/>
      </p:ext>
    </p:extLst>
  </p:cSld>
  <p:clrMapOvr>
    <a:masterClrMapping/>
  </p:clrMapOvr>
  <p:transition spd="slow">
    <p:wipe/>
  </p:transition>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GC Basic Template" id="{0B44CD2E-8E07-4D5C-9A8B-D46624AA5B6C}" vid="{20D990BF-BCA0-4E2A-A358-E9C648B1CAA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CGC Basic Template</Template>
  <TotalTime>291</TotalTime>
  <Words>1595</Words>
  <Application>Microsoft Macintosh PowerPoint</Application>
  <PresentationFormat>Widescreen</PresentationFormat>
  <Paragraphs>258</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BPG Mrgvlovani Caps 2010</vt:lpstr>
      <vt:lpstr>Calibri</vt:lpstr>
      <vt:lpstr>Calibri Light</vt:lpstr>
      <vt:lpstr>Sylfaen</vt:lpstr>
      <vt:lpstr>Wingdings</vt:lpstr>
      <vt:lpstr>Office Theme</vt:lpstr>
      <vt:lpstr>ჯანდაცვის ანგარიშები</vt:lpstr>
      <vt:lpstr>შეკრების მიზანი</vt:lpstr>
      <vt:lpstr>მოკლე მიმოხილვა</vt:lpstr>
      <vt:lpstr>წინაისტორია</vt:lpstr>
      <vt:lpstr>რაში გვჭირდება ჯანდაცვის ანგარიშები?</vt:lpstr>
      <vt:lpstr>რას წარმოედგენს ჯანდაცვის ანგარიშები?</vt:lpstr>
      <vt:lpstr>მონაცემების შეგროვება</vt:lpstr>
      <vt:lpstr>რის შესახებ გვჭირდება მონაცემები - ფინანსური ნაკადები</vt:lpstr>
      <vt:lpstr>რის შესახებ გვჭირდება მონაცემები - მოხმარება</vt:lpstr>
      <vt:lpstr>შეკრების მიზანი</vt:lpstr>
      <vt:lpstr>მონაცემების ნაკადები და წყაროები</vt:lpstr>
      <vt:lpstr>სტატისტიკის ეროვნული სამსახური (1) </vt:lpstr>
      <vt:lpstr>სტატისტიკის ეროვნული სამსახური (2) </vt:lpstr>
      <vt:lpstr>ავტონომიური რესპუბლიკები, თვითმმართველი ქალაქები, რეგიონები</vt:lpstr>
      <vt:lpstr>საქართველოს ფინანსთა სამინისტრო</vt:lpstr>
      <vt:lpstr>დაზღვევის ზედამხედველობის სამსახური, სადაზღვევო კომპანიები</vt:lpstr>
      <vt:lpstr>მთავრობის ადმინისტრაცია, დონორი ორგანიზაციები</vt:lpstr>
      <vt:lpstr>სოციალური მომსახურების სააგენტო</vt:lpstr>
      <vt:lpstr>დაავადებათა კონტროლისა და საზოგადოებრივი ჯანმრთელობის ეროვნული ცენტრი</vt:lpstr>
      <vt:lpstr>საგანგებო სიტუაციების კოორდინაციისა და გადაუდებელი დახმარების ცენტრი</vt:lpstr>
      <vt:lpstr>სამედიცინო და ფარმაცევტული საქმიანობის რეგულირების სააგენტო</vt:lpstr>
      <vt:lpstr>სამინისტრო</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David Gzirishvili (CGC)</dc:creator>
  <cp:lastModifiedBy>Microsoft Office User</cp:lastModifiedBy>
  <cp:revision>77</cp:revision>
  <dcterms:created xsi:type="dcterms:W3CDTF">2020-02-29T06:27:16Z</dcterms:created>
  <dcterms:modified xsi:type="dcterms:W3CDTF">2020-03-02T01:21:02Z</dcterms:modified>
</cp:coreProperties>
</file>