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30" r:id="rId2"/>
    <p:sldId id="456" r:id="rId3"/>
    <p:sldId id="441" r:id="rId4"/>
    <p:sldId id="457" r:id="rId5"/>
    <p:sldId id="458" r:id="rId6"/>
    <p:sldId id="450" r:id="rId7"/>
    <p:sldId id="461" r:id="rId8"/>
    <p:sldId id="460" r:id="rId9"/>
    <p:sldId id="459" r:id="rId10"/>
    <p:sldId id="452" r:id="rId11"/>
    <p:sldId id="462" r:id="rId12"/>
    <p:sldId id="354" r:id="rId13"/>
    <p:sldId id="454" r:id="rId14"/>
    <p:sldId id="453" r:id="rId15"/>
    <p:sldId id="446" r:id="rId16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I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6666"/>
    <a:srgbClr val="127D0D"/>
    <a:srgbClr val="79E395"/>
    <a:srgbClr val="6CB484"/>
    <a:srgbClr val="5CC475"/>
    <a:srgbClr val="D2EAFA"/>
    <a:srgbClr val="8CD099"/>
    <a:srgbClr val="5FC179"/>
    <a:srgbClr val="A096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8921" autoAdjust="0"/>
  </p:normalViewPr>
  <p:slideViewPr>
    <p:cSldViewPr>
      <p:cViewPr varScale="1">
        <p:scale>
          <a:sx n="65" d="100"/>
          <a:sy n="65" d="100"/>
        </p:scale>
        <p:origin x="-15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8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8004155730533731E-2"/>
          <c:y val="3.4560553877851966E-2"/>
          <c:w val="0.83859300573539419"/>
          <c:h val="0.6010258961125534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Government expenditure on health, mill GEL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441</c:v>
                </c:pt>
                <c:pt idx="1">
                  <c:v>375</c:v>
                </c:pt>
                <c:pt idx="2">
                  <c:v>450</c:v>
                </c:pt>
                <c:pt idx="3">
                  <c:v>548</c:v>
                </c:pt>
                <c:pt idx="4">
                  <c:v>693</c:v>
                </c:pt>
                <c:pt idx="5">
                  <c:v>914</c:v>
                </c:pt>
                <c:pt idx="6" formatCode="General">
                  <c:v>1064</c:v>
                </c:pt>
                <c:pt idx="7" formatCode="General">
                  <c:v>1111</c:v>
                </c:pt>
              </c:numCache>
            </c:numRef>
          </c:val>
        </c:ser>
        <c:dLbls/>
        <c:gapWidth val="29"/>
        <c:overlap val="36"/>
        <c:axId val="147112704"/>
        <c:axId val="147114240"/>
      </c:barChart>
      <c:lineChart>
        <c:grouping val="standard"/>
        <c:ser>
          <c:idx val="1"/>
          <c:order val="1"/>
          <c:tx>
            <c:strRef>
              <c:f>Sheet1!$A$3</c:f>
              <c:strCache>
                <c:ptCount val="1"/>
                <c:pt idx="0">
                  <c:v>Government expenditure on health as % of GDP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6.000620490602869E-2"/>
                  <c:y val="-5.473979034428874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3344551689103393E-2"/>
                  <c:y val="-7.654511407306882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995266519849797E-2"/>
                  <c:y val="-4.503128280050404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7367491259591896E-2"/>
                  <c:y val="-6.426204717796105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995266519849797E-2"/>
                  <c:y val="-4.69591543107322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096417481060596E-2"/>
                  <c:y val="-4.338177786650065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2.1533107964660507E-2</c:v>
                </c:pt>
                <c:pt idx="1">
                  <c:v>1.5424689032252085E-2</c:v>
                </c:pt>
                <c:pt idx="2">
                  <c:v>1.7209900867980878E-2</c:v>
                </c:pt>
                <c:pt idx="3">
                  <c:v>2.0409014953656768E-2</c:v>
                </c:pt>
                <c:pt idx="4">
                  <c:v>2.3780707749627684E-2</c:v>
                </c:pt>
                <c:pt idx="5">
                  <c:v>2.9000000000000005E-2</c:v>
                </c:pt>
                <c:pt idx="6" formatCode="0.00%">
                  <c:v>3.1000000000000007E-2</c:v>
                </c:pt>
                <c:pt idx="7" formatCode="0.00%">
                  <c:v>3.0000000000000006E-2</c:v>
                </c:pt>
              </c:numCache>
            </c:numRef>
          </c:val>
        </c:ser>
        <c:dLbls/>
        <c:marker val="1"/>
        <c:axId val="116340224"/>
        <c:axId val="116338688"/>
      </c:lineChart>
      <c:catAx>
        <c:axId val="1471127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7114240"/>
        <c:crosses val="autoZero"/>
        <c:auto val="1"/>
        <c:lblAlgn val="ctr"/>
        <c:lblOffset val="100"/>
      </c:catAx>
      <c:valAx>
        <c:axId val="147114240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7112704"/>
        <c:crosses val="autoZero"/>
        <c:crossBetween val="between"/>
      </c:valAx>
      <c:valAx>
        <c:axId val="116338688"/>
        <c:scaling>
          <c:orientation val="minMax"/>
        </c:scaling>
        <c:axPos val="r"/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340224"/>
        <c:crosses val="max"/>
        <c:crossBetween val="between"/>
      </c:valAx>
      <c:catAx>
        <c:axId val="116340224"/>
        <c:scaling>
          <c:orientation val="minMax"/>
        </c:scaling>
        <c:delete val="1"/>
        <c:axPos val="b"/>
        <c:numFmt formatCode="General" sourceLinked="1"/>
        <c:tickLblPos val="none"/>
        <c:crossAx val="11633868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7.8204216408432822E-2"/>
          <c:y val="0.79363963799214543"/>
          <c:w val="0.85098044196088418"/>
          <c:h val="0.16232819911167423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0"/>
  <c:chart>
    <c:plotArea>
      <c:layout>
        <c:manualLayout>
          <c:layoutTarget val="inner"/>
          <c:xMode val="edge"/>
          <c:yMode val="edge"/>
          <c:x val="0.10852344391317553"/>
          <c:y val="4.5121577608127836E-2"/>
          <c:w val="0.81475551667152735"/>
          <c:h val="0.6174520598584385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Out-of-pocket Payment, mill GEL</c:v>
                </c:pt>
              </c:strCache>
            </c:strRef>
          </c:tx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F28-472A-8350-874F9330AC8E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3-7F28-472A-8350-874F9330AC8E}"/>
              </c:ext>
            </c:extLst>
          </c:dPt>
          <c:dPt>
            <c:idx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4-7F28-472A-8350-874F9330AC8E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5-7F28-472A-8350-874F9330AC8E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1-7F28-472A-8350-874F9330AC8E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6-7F28-472A-8350-874F9330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1440</c:v>
                </c:pt>
                <c:pt idx="1">
                  <c:v>1543</c:v>
                </c:pt>
                <c:pt idx="2">
                  <c:v>1609</c:v>
                </c:pt>
                <c:pt idx="3">
                  <c:v>1557</c:v>
                </c:pt>
                <c:pt idx="4">
                  <c:v>1623</c:v>
                </c:pt>
                <c:pt idx="5">
                  <c:v>1444</c:v>
                </c:pt>
                <c:pt idx="6">
                  <c:v>1591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/>
        <c:gapWidth val="37"/>
        <c:axId val="148317312"/>
        <c:axId val="116387200"/>
      </c:barChart>
      <c:lineChart>
        <c:grouping val="standard"/>
        <c:ser>
          <c:idx val="1"/>
          <c:order val="1"/>
          <c:tx>
            <c:strRef>
              <c:f>Sheet1!$C$1</c:f>
              <c:strCache>
                <c:ptCount val="1"/>
                <c:pt idx="0">
                  <c:v>OOP as % of THE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9881889763779519E-2"/>
                  <c:y val="-5.0610594936841724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03-4761-B4DF-5DBCE9259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175712410948638E-2"/>
                  <c:y val="-6.057774368703724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009045744281981E-2"/>
                  <c:y val="-4.5080719969757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409813356663869E-2"/>
                  <c:y val="-9.4997264156165565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28-472A-8350-874F9330A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0912803394433241E-2"/>
                  <c:y val="-7.6414229886173288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8.010421867828238E-2"/>
                  <c:y val="-0.12306372718452267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0.00%</c:formatCode>
                <c:ptCount val="7"/>
                <c:pt idx="0">
                  <c:v>0.72700000000000009</c:v>
                </c:pt>
                <c:pt idx="1">
                  <c:v>0.75600000000000012</c:v>
                </c:pt>
                <c:pt idx="2">
                  <c:v>0.7340000000000001</c:v>
                </c:pt>
                <c:pt idx="3" formatCode="0%">
                  <c:v>0.69099999999999995</c:v>
                </c:pt>
                <c:pt idx="4">
                  <c:v>0.66000000000000014</c:v>
                </c:pt>
                <c:pt idx="5" formatCode="0.0%">
                  <c:v>0.56999999999999995</c:v>
                </c:pt>
                <c:pt idx="6" formatCode="0.0%">
                  <c:v>0.55600000000000005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/>
        <c:marker val="1"/>
        <c:axId val="116384128"/>
        <c:axId val="116385664"/>
      </c:lineChart>
      <c:catAx>
        <c:axId val="116384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385664"/>
        <c:crosses val="autoZero"/>
        <c:auto val="1"/>
        <c:lblAlgn val="ctr"/>
        <c:lblOffset val="100"/>
      </c:catAx>
      <c:valAx>
        <c:axId val="116385664"/>
        <c:scaling>
          <c:orientation val="minMax"/>
        </c:scaling>
        <c:axPos val="l"/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384128"/>
        <c:crosses val="autoZero"/>
        <c:crossBetween val="between"/>
      </c:valAx>
      <c:valAx>
        <c:axId val="116387200"/>
        <c:scaling>
          <c:orientation val="minMax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317312"/>
        <c:crosses val="max"/>
        <c:crossBetween val="between"/>
      </c:valAx>
      <c:catAx>
        <c:axId val="148317312"/>
        <c:scaling>
          <c:orientation val="minMax"/>
        </c:scaling>
        <c:delete val="1"/>
        <c:axPos val="b"/>
        <c:numFmt formatCode="General" sourceLinked="1"/>
        <c:tickLblPos val="none"/>
        <c:crossAx val="11638720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1.027541944328228E-2"/>
          <c:y val="0.81559549321241243"/>
          <c:w val="0.97996925731505791"/>
          <c:h val="0.15464314370213691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1.8877710168955598E-2"/>
          <c:y val="0.16047662401574797"/>
          <c:w val="0.95820563206652298"/>
          <c:h val="0.5710807086614176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37-4DBF-B481-B249B6C6FA0E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37-4DBF-B481-B249B6C6FA0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14.1%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29.5%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99.9%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14.1</c:v>
                </c:pt>
                <c:pt idx="1">
                  <c:v>29.5</c:v>
                </c:pt>
                <c:pt idx="2">
                  <c:v>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37-4DBF-B481-B249B6C6FA0E}"/>
            </c:ext>
          </c:extLst>
        </c:ser>
        <c:dLbls/>
        <c:gapWidth val="103"/>
        <c:axId val="136011776"/>
        <c:axId val="136013312"/>
      </c:barChart>
      <c:catAx>
        <c:axId val="136011776"/>
        <c:scaling>
          <c:orientation val="minMax"/>
        </c:scaling>
        <c:axPos val="b"/>
        <c:numFmt formatCode="General" sourceLinked="1"/>
        <c:tickLblPos val="nextTo"/>
        <c:crossAx val="136013312"/>
        <c:crosses val="autoZero"/>
        <c:auto val="1"/>
        <c:lblAlgn val="ctr"/>
        <c:lblOffset val="100"/>
      </c:catAx>
      <c:valAx>
        <c:axId val="136013312"/>
        <c:scaling>
          <c:orientation val="minMax"/>
        </c:scaling>
        <c:delete val="1"/>
        <c:axPos val="l"/>
        <c:numFmt formatCode="General" sourceLinked="1"/>
        <c:tickLblPos val="none"/>
        <c:crossAx val="1360117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>
        <c:manualLayout>
          <c:layoutTarget val="inner"/>
          <c:xMode val="edge"/>
          <c:yMode val="edge"/>
          <c:x val="0"/>
          <c:y val="2.4509803921568631E-2"/>
          <c:w val="0.94757288784847848"/>
          <c:h val="0.9171487571406516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41-4340-B80A-2DA47C2D39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dLbls>
            <c:numFmt formatCode="#,##0.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41-4340-B80A-2DA47C2D3903}"/>
            </c:ext>
          </c:extLst>
        </c:ser>
        <c:dLbls/>
        <c:axId val="136052096"/>
        <c:axId val="135935104"/>
      </c:barChart>
      <c:catAx>
        <c:axId val="136052096"/>
        <c:scaling>
          <c:orientation val="minMax"/>
        </c:scaling>
        <c:delete val="1"/>
        <c:axPos val="b"/>
        <c:numFmt formatCode="General" sourceLinked="0"/>
        <c:tickLblPos val="none"/>
        <c:crossAx val="135935104"/>
        <c:crosses val="autoZero"/>
        <c:auto val="1"/>
        <c:lblAlgn val="ctr"/>
        <c:lblOffset val="100"/>
      </c:catAx>
      <c:valAx>
        <c:axId val="135935104"/>
        <c:scaling>
          <c:orientation val="minMax"/>
        </c:scaling>
        <c:delete val="1"/>
        <c:axPos val="l"/>
        <c:numFmt formatCode="General" sourceLinked="1"/>
        <c:tickLblPos val="none"/>
        <c:crossAx val="136052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1.3549538941410522E-2"/>
          <c:w val="0.19584162828703019"/>
          <c:h val="0.2721097730430755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plotArea>
      <c:layout>
        <c:manualLayout>
          <c:layoutTarget val="inner"/>
          <c:xMode val="edge"/>
          <c:yMode val="edge"/>
          <c:x val="2.8301886792452827E-2"/>
          <c:y val="5.8823529411764705E-2"/>
          <c:w val="0.94757288784847848"/>
          <c:h val="0.9171487571406516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51-46A7-B7F0-E60C0CF30A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dLbls>
            <c:numFmt formatCode="#,##0.0" sourceLinked="0"/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51-46A7-B7F0-E60C0CF30A37}"/>
            </c:ext>
          </c:extLst>
        </c:ser>
        <c:dLbls/>
        <c:axId val="136125824"/>
        <c:axId val="136127616"/>
      </c:barChart>
      <c:catAx>
        <c:axId val="136125824"/>
        <c:scaling>
          <c:orientation val="minMax"/>
        </c:scaling>
        <c:delete val="1"/>
        <c:axPos val="b"/>
        <c:numFmt formatCode="General" sourceLinked="0"/>
        <c:tickLblPos val="none"/>
        <c:crossAx val="136127616"/>
        <c:crosses val="autoZero"/>
        <c:auto val="1"/>
        <c:lblAlgn val="ctr"/>
        <c:lblOffset val="100"/>
      </c:catAx>
      <c:valAx>
        <c:axId val="136127616"/>
        <c:scaling>
          <c:orientation val="minMax"/>
        </c:scaling>
        <c:delete val="1"/>
        <c:axPos val="l"/>
        <c:numFmt formatCode="General" sourceLinked="1"/>
        <c:tickLblPos val="none"/>
        <c:crossAx val="13612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736096667161874E-2"/>
          <c:y val="2.7079848776113902E-2"/>
          <c:w val="0.19584162828703019"/>
          <c:h val="0.2721097730430755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ADAF1-2A7B-4A93-A25F-C73C6D3D56D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F17440-78FB-4F19-B53E-3767B81E3DD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DC83E-F327-411F-A68D-74830168472B}" type="par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E7DDA-44E1-42EF-9209-15F1F3124D3E}" type="sibTrans" cxnId="{2F8DB360-B19E-4442-B216-F73C6FDA73D0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C5B04-B7F7-4979-AF6D-27CABF561ED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86FD6-E0F7-4324-9DC1-7449A8C72A2C}" type="par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9632D-8680-49BF-A658-81C1DA270DB1}" type="sibTrans" cxnId="{481C668A-D840-4E10-9DB3-0E26C9BB195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22864-45DA-47F0-9766-0E99F38734A4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r" rtl="0"/>
          <a:r>
            <a:rPr lang="en-GB" sz="20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5F7296-2D1F-4E85-9766-618AF475DB3C}" type="par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C1217-CC73-443D-B075-B82F94E7B2E4}" type="sibTrans" cxnId="{F0874AB1-E004-44CD-83BB-CB09F9EAC966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89793-4975-4999-A52B-651EE91730DA}" type="pres">
      <dgm:prSet presAssocID="{6EEADAF1-2A7B-4A93-A25F-C73C6D3D56D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6596CC-A13F-4946-83FF-C16B16B18351}" type="pres">
      <dgm:prSet presAssocID="{18F17440-78FB-4F19-B53E-3767B81E3DD5}" presName="horFlow" presStyleCnt="0"/>
      <dgm:spPr/>
    </dgm:pt>
    <dgm:pt modelId="{B4998F7A-9161-4387-AB5F-2166D0E85277}" type="pres">
      <dgm:prSet presAssocID="{18F17440-78FB-4F19-B53E-3767B81E3DD5}" presName="bigChev" presStyleLbl="node1" presStyleIdx="0" presStyleCnt="3" custScaleX="251907" custLinFactNeighborX="314" custLinFactNeighborY="207"/>
      <dgm:spPr/>
      <dgm:t>
        <a:bodyPr/>
        <a:lstStyle/>
        <a:p>
          <a:endParaRPr lang="en-GB"/>
        </a:p>
      </dgm:t>
    </dgm:pt>
    <dgm:pt modelId="{0EEA75ED-6D39-4516-8E97-D13611EF628E}" type="pres">
      <dgm:prSet presAssocID="{18F17440-78FB-4F19-B53E-3767B81E3DD5}" presName="vSp" presStyleCnt="0"/>
      <dgm:spPr/>
    </dgm:pt>
    <dgm:pt modelId="{0EBA0EAE-2F21-4E85-92C9-50E6977BE50C}" type="pres">
      <dgm:prSet presAssocID="{F98C5B04-B7F7-4979-AF6D-27CABF561EDF}" presName="horFlow" presStyleCnt="0"/>
      <dgm:spPr/>
    </dgm:pt>
    <dgm:pt modelId="{F668D32E-F538-4EFB-9EF2-9FE4BA3FCB38}" type="pres">
      <dgm:prSet presAssocID="{F98C5B04-B7F7-4979-AF6D-27CABF561EDF}" presName="bigChev" presStyleLbl="node1" presStyleIdx="1" presStyleCnt="3" custScaleX="252217" custLinFactNeighborX="159" custLinFactNeighborY="-2731"/>
      <dgm:spPr/>
      <dgm:t>
        <a:bodyPr/>
        <a:lstStyle/>
        <a:p>
          <a:endParaRPr lang="en-US"/>
        </a:p>
      </dgm:t>
    </dgm:pt>
    <dgm:pt modelId="{C631CD4A-20CE-4034-B6C4-75BB7DA2A6A8}" type="pres">
      <dgm:prSet presAssocID="{F98C5B04-B7F7-4979-AF6D-27CABF561EDF}" presName="vSp" presStyleCnt="0"/>
      <dgm:spPr/>
    </dgm:pt>
    <dgm:pt modelId="{1BA63240-BE5B-451D-B40C-D46C492946A5}" type="pres">
      <dgm:prSet presAssocID="{F3A22864-45DA-47F0-9766-0E99F38734A4}" presName="horFlow" presStyleCnt="0"/>
      <dgm:spPr/>
    </dgm:pt>
    <dgm:pt modelId="{65F66A6B-97A1-4A91-BEA6-29E9A8CA017F}" type="pres">
      <dgm:prSet presAssocID="{F3A22864-45DA-47F0-9766-0E99F38734A4}" presName="bigChev" presStyleLbl="node1" presStyleIdx="2" presStyleCnt="3" custScaleX="251754"/>
      <dgm:spPr/>
      <dgm:t>
        <a:bodyPr/>
        <a:lstStyle/>
        <a:p>
          <a:endParaRPr lang="en-US"/>
        </a:p>
      </dgm:t>
    </dgm:pt>
  </dgm:ptLst>
  <dgm:cxnLst>
    <dgm:cxn modelId="{B950A503-5506-4D20-B996-D5F8BBABAF4E}" type="presOf" srcId="{6EEADAF1-2A7B-4A93-A25F-C73C6D3D56DA}" destId="{DA089793-4975-4999-A52B-651EE91730DA}" srcOrd="0" destOrd="0" presId="urn:microsoft.com/office/officeart/2005/8/layout/lProcess3"/>
    <dgm:cxn modelId="{EB02785A-4E45-43F6-9F9D-FC5F0CBABEDC}" type="presOf" srcId="{F3A22864-45DA-47F0-9766-0E99F38734A4}" destId="{65F66A6B-97A1-4A91-BEA6-29E9A8CA017F}" srcOrd="0" destOrd="0" presId="urn:microsoft.com/office/officeart/2005/8/layout/lProcess3"/>
    <dgm:cxn modelId="{CBBC9ECE-8DE1-462C-B5DF-4A88E6A129EE}" type="presOf" srcId="{F98C5B04-B7F7-4979-AF6D-27CABF561EDF}" destId="{F668D32E-F538-4EFB-9EF2-9FE4BA3FCB38}" srcOrd="0" destOrd="0" presId="urn:microsoft.com/office/officeart/2005/8/layout/lProcess3"/>
    <dgm:cxn modelId="{F058F1F9-5974-4BF4-9E70-D49934E04019}" type="presOf" srcId="{18F17440-78FB-4F19-B53E-3767B81E3DD5}" destId="{B4998F7A-9161-4387-AB5F-2166D0E85277}" srcOrd="0" destOrd="0" presId="urn:microsoft.com/office/officeart/2005/8/layout/lProcess3"/>
    <dgm:cxn modelId="{481C668A-D840-4E10-9DB3-0E26C9BB195D}" srcId="{6EEADAF1-2A7B-4A93-A25F-C73C6D3D56DA}" destId="{F98C5B04-B7F7-4979-AF6D-27CABF561EDF}" srcOrd="1" destOrd="0" parTransId="{F7186FD6-E0F7-4324-9DC1-7449A8C72A2C}" sibTransId="{3B89632D-8680-49BF-A658-81C1DA270DB1}"/>
    <dgm:cxn modelId="{2F8DB360-B19E-4442-B216-F73C6FDA73D0}" srcId="{6EEADAF1-2A7B-4A93-A25F-C73C6D3D56DA}" destId="{18F17440-78FB-4F19-B53E-3767B81E3DD5}" srcOrd="0" destOrd="0" parTransId="{323DC83E-F327-411F-A68D-74830168472B}" sibTransId="{AE6E7DDA-44E1-42EF-9209-15F1F3124D3E}"/>
    <dgm:cxn modelId="{F0874AB1-E004-44CD-83BB-CB09F9EAC966}" srcId="{6EEADAF1-2A7B-4A93-A25F-C73C6D3D56DA}" destId="{F3A22864-45DA-47F0-9766-0E99F38734A4}" srcOrd="2" destOrd="0" parTransId="{645F7296-2D1F-4E85-9766-618AF475DB3C}" sibTransId="{963C1217-CC73-443D-B075-B82F94E7B2E4}"/>
    <dgm:cxn modelId="{FFDDD68B-BB4A-4AFF-84F8-4010299FBB73}" type="presParOf" srcId="{DA089793-4975-4999-A52B-651EE91730DA}" destId="{CE6596CC-A13F-4946-83FF-C16B16B18351}" srcOrd="0" destOrd="0" presId="urn:microsoft.com/office/officeart/2005/8/layout/lProcess3"/>
    <dgm:cxn modelId="{22F2A70B-87B6-4C34-BBE3-3075E005A9BA}" type="presParOf" srcId="{CE6596CC-A13F-4946-83FF-C16B16B18351}" destId="{B4998F7A-9161-4387-AB5F-2166D0E85277}" srcOrd="0" destOrd="0" presId="urn:microsoft.com/office/officeart/2005/8/layout/lProcess3"/>
    <dgm:cxn modelId="{B44BF8DC-6E0D-4167-991B-1003B234A7E5}" type="presParOf" srcId="{DA089793-4975-4999-A52B-651EE91730DA}" destId="{0EEA75ED-6D39-4516-8E97-D13611EF628E}" srcOrd="1" destOrd="0" presId="urn:microsoft.com/office/officeart/2005/8/layout/lProcess3"/>
    <dgm:cxn modelId="{6BEEEACE-3F8F-482B-B49F-DBDE5918B355}" type="presParOf" srcId="{DA089793-4975-4999-A52B-651EE91730DA}" destId="{0EBA0EAE-2F21-4E85-92C9-50E6977BE50C}" srcOrd="2" destOrd="0" presId="urn:microsoft.com/office/officeart/2005/8/layout/lProcess3"/>
    <dgm:cxn modelId="{3C6DA56A-8111-46E0-9DDA-756FCB987C3B}" type="presParOf" srcId="{0EBA0EAE-2F21-4E85-92C9-50E6977BE50C}" destId="{F668D32E-F538-4EFB-9EF2-9FE4BA3FCB38}" srcOrd="0" destOrd="0" presId="urn:microsoft.com/office/officeart/2005/8/layout/lProcess3"/>
    <dgm:cxn modelId="{C871FA6A-2FCB-4579-9931-BDC62A5196C9}" type="presParOf" srcId="{DA089793-4975-4999-A52B-651EE91730DA}" destId="{C631CD4A-20CE-4034-B6C4-75BB7DA2A6A8}" srcOrd="3" destOrd="0" presId="urn:microsoft.com/office/officeart/2005/8/layout/lProcess3"/>
    <dgm:cxn modelId="{481513F7-364C-445D-B948-B3484639DF9D}" type="presParOf" srcId="{DA089793-4975-4999-A52B-651EE91730DA}" destId="{1BA63240-BE5B-451D-B40C-D46C492946A5}" srcOrd="4" destOrd="0" presId="urn:microsoft.com/office/officeart/2005/8/layout/lProcess3"/>
    <dgm:cxn modelId="{CB94DFCE-B08A-4725-A8E7-979A853BBE1B}" type="presParOf" srcId="{1BA63240-BE5B-451D-B40C-D46C492946A5}" destId="{65F66A6B-97A1-4A91-BEA6-29E9A8CA017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998F7A-9161-4387-AB5F-2166D0E85277}">
      <dsp:nvSpPr>
        <dsp:cNvPr id="0" name=""/>
        <dsp:cNvSpPr/>
      </dsp:nvSpPr>
      <dsp:spPr>
        <a:xfrm>
          <a:off x="7506" y="167422"/>
          <a:ext cx="4028672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access to care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06" y="167422"/>
        <a:ext cx="4028672" cy="639707"/>
      </dsp:txXfrm>
    </dsp:sp>
    <dsp:sp modelId="{F668D32E-F538-4EFB-9EF2-9FE4BA3FCB38}">
      <dsp:nvSpPr>
        <dsp:cNvPr id="0" name=""/>
        <dsp:cNvSpPr/>
      </dsp:nvSpPr>
      <dsp:spPr>
        <a:xfrm>
          <a:off x="4969" y="877895"/>
          <a:ext cx="4033630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user experience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9" y="877895"/>
        <a:ext cx="4033630" cy="639707"/>
      </dsp:txXfrm>
    </dsp:sp>
    <dsp:sp modelId="{65F66A6B-97A1-4A91-BEA6-29E9A8CA017F}">
      <dsp:nvSpPr>
        <dsp:cNvPr id="0" name=""/>
        <dsp:cNvSpPr/>
      </dsp:nvSpPr>
      <dsp:spPr>
        <a:xfrm>
          <a:off x="2484" y="1624632"/>
          <a:ext cx="4026225" cy="639707"/>
        </a:xfrm>
        <a:prstGeom prst="chevr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Better financial protection</a:t>
          </a:r>
          <a:endParaRPr lang="en-GB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4" y="1624632"/>
        <a:ext cx="4026225" cy="63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C6A0DC-4D3A-4F31-ACF4-DCA3DE739D81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F6753F-F0E3-4727-904A-DB1EBF212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4035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A259BA-205C-40C1-AE89-81059E38544B}" type="datetimeFigureOut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977" y="4421786"/>
            <a:ext cx="5562887" cy="418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38D2B-4BD2-497C-8E71-D70EE13E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35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5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202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w Cen MT" panose="020B0602020104020603" pitchFamily="34" charset="0"/>
              </a:rPr>
              <a:t>The population of Georgia has declined</a:t>
            </a:r>
            <a:r>
              <a:rPr lang="en-US" b="0" baseline="0" dirty="0" smtClean="0">
                <a:latin typeface="Tw Cen MT" panose="020B0602020104020603" pitchFamily="34" charset="0"/>
              </a:rPr>
              <a:t> during the last 25 years, largely due to the outmigration and according to the census conducted in 2014, it is 3,7 </a:t>
            </a:r>
            <a:r>
              <a:rPr lang="en-US" b="0" baseline="0" dirty="0" err="1" smtClean="0">
                <a:latin typeface="Tw Cen MT" panose="020B0602020104020603" pitchFamily="34" charset="0"/>
              </a:rPr>
              <a:t>mln</a:t>
            </a:r>
            <a:r>
              <a:rPr lang="en-US" b="0" baseline="0" dirty="0" smtClean="0">
                <a:latin typeface="Tw Cen MT" panose="020B0602020104020603" pitchFamily="34" charset="0"/>
              </a:rPr>
              <a:t>.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0" dirty="0" smtClean="0">
                <a:latin typeface="Tw Cen MT" panose="020B0602020104020603" pitchFamily="34" charset="0"/>
              </a:rPr>
              <a:t>Georgia has made a good progress in improving health outcomes.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expectancy has increased by about 5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 over the few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decades and currently is at 73.5 years.</a:t>
            </a:r>
            <a:endParaRPr lang="en-US" sz="1200" b="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</a:t>
            </a:r>
            <a:r>
              <a:rPr lang="en-US" sz="1200" b="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ly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has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declin</a:t>
            </a:r>
            <a:r>
              <a:rPr lang="en-US" sz="1200" b="0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ed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under-five mortality and infant mortality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2015 Georgia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MDGs 4</a:t>
            </a:r>
            <a:r>
              <a:rPr lang="en-US" sz="1200" b="0" kern="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b="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Goal</a:t>
            </a:r>
            <a:r>
              <a:rPr lang="en-US" sz="1200" b="0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decrease under-5 mortality rate</a:t>
            </a:r>
            <a:endParaRPr lang="en-US" sz="1200" b="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46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4652962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UHC program was accompanied with</a:t>
            </a:r>
            <a:r>
              <a:rPr lang="en-US" baseline="0" dirty="0" smtClean="0"/>
              <a:t> a substantial increase in the governments budget allocations. From 2012 to 2016, the health budget more than doubled, as a percentage of GDP it increased from 1.7 percent to 3% in 2016.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share of the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out-of-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pocket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payments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total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expend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itures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significantly decreased from 73%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 2012)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5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(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ka-G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mainly due to the lower cost of hospitalization, which is a direct consequence of the universal healthcare program.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7952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coverage of population</a:t>
            </a:r>
            <a:r>
              <a:rPr lang="en-US" baseline="0" dirty="0" smtClean="0"/>
              <a:t> improved as demonstrated by the series of health care utilization and expenditures surveys. Over half of the population were covered first time. </a:t>
            </a:r>
            <a:r>
              <a:rPr lang="en-US" dirty="0" smtClean="0"/>
              <a:t>We have seen a surge in utilization of the health care services. Utilization of outpatient</a:t>
            </a:r>
            <a:r>
              <a:rPr lang="en-US" baseline="0" dirty="0" smtClean="0"/>
              <a:t> and inpatient care has almost doubled since the introduction of the UHC program.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Georgia, during last 2 decades, this indicator did not exceed 2.2. In the frame of the UHC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numbers of out- and in-patient encounters continued to grow due to increased accessibility of healthcare services. In 2016, the number of contacts with out-patient facilities per capita reached 4.0.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76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2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40ACB-3D6A-4C81-884E-7407748451C4}" type="slidenum">
              <a:rPr lang="ka-GE" smtClean="0"/>
              <a:pPr/>
              <a:t>7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xmlns="" val="1897419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9350" y="696913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35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latin typeface="+mn-lt"/>
              </a:rPr>
              <a:t>High OOP Payments are a Risk Factor for Impoverishment</a:t>
            </a:r>
            <a:r>
              <a:rPr lang="en-US" sz="1200" b="0" baseline="0" dirty="0" smtClean="0">
                <a:latin typeface="+mn-lt"/>
              </a:rPr>
              <a:t>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 smtClean="0">
                <a:solidFill>
                  <a:srgbClr val="FF0000"/>
                </a:solidFill>
                <a:latin typeface="+mn-lt"/>
              </a:rPr>
              <a:t>Population ageing + weak management of NCDs + inefficient service delivery structure </a:t>
            </a:r>
            <a:r>
              <a:rPr lang="en-US" sz="1200" b="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 are</a:t>
            </a:r>
            <a:r>
              <a:rPr lang="en-US" sz="1200" b="0" baseline="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 the </a:t>
            </a:r>
            <a:r>
              <a:rPr lang="en-US" sz="1200" b="0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mix of cost drivers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+mn-lt"/>
              </a:rPr>
              <a:t>40% of total health spending on pharmaceuticals</a:t>
            </a:r>
            <a:r>
              <a:rPr lang="en-US" sz="1200" b="0" baseline="0" dirty="0" smtClean="0">
                <a:latin typeface="+mn-lt"/>
              </a:rPr>
              <a:t> and m</a:t>
            </a:r>
            <a:r>
              <a:rPr lang="en-US" sz="1200" b="0" dirty="0" smtClean="0">
                <a:latin typeface="+mn-lt"/>
              </a:rPr>
              <a:t>ost of this is paid for out-of-pocket</a:t>
            </a:r>
            <a:endParaRPr lang="en-US" sz="1200" b="0" dirty="0" smtClean="0">
              <a:latin typeface="+mn-lt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+mn-lt"/>
              </a:rPr>
              <a:t>We</a:t>
            </a:r>
            <a:r>
              <a:rPr lang="en-US" sz="1200" b="0" baseline="0" dirty="0" smtClean="0">
                <a:latin typeface="+mn-lt"/>
              </a:rPr>
              <a:t> are not just looking at </a:t>
            </a:r>
            <a:r>
              <a:rPr lang="en-US" sz="1200" b="0" dirty="0" smtClean="0">
                <a:latin typeface="+mn-lt"/>
              </a:rPr>
              <a:t>finding additional resources but also trying</a:t>
            </a:r>
            <a:r>
              <a:rPr lang="en-US" sz="1200" b="0" baseline="0" dirty="0" smtClean="0">
                <a:latin typeface="+mn-lt"/>
              </a:rPr>
              <a:t> to </a:t>
            </a:r>
            <a:r>
              <a:rPr lang="en-US" sz="1200" b="0" dirty="0" smtClean="0">
                <a:latin typeface="+mn-lt"/>
              </a:rPr>
              <a:t> understand constraints,</a:t>
            </a:r>
            <a:r>
              <a:rPr lang="en-US" sz="1200" b="0" baseline="0" dirty="0" smtClean="0">
                <a:latin typeface="+mn-lt"/>
              </a:rPr>
              <a:t> and employ e</a:t>
            </a:r>
            <a:r>
              <a:rPr lang="en-US" sz="1200" b="0" dirty="0" smtClean="0">
                <a:latin typeface="+mn-lt"/>
              </a:rPr>
              <a:t>fficiency savings: get better value for money from existing resources.</a:t>
            </a:r>
            <a:r>
              <a:rPr lang="en-US" sz="1200" b="0" baseline="0" dirty="0" smtClean="0">
                <a:latin typeface="+mn-lt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 smtClean="0">
                <a:latin typeface="+mn-lt"/>
              </a:rPr>
              <a:t>SSA is a single purchaser and needs to fully exploit its purchasing power. Need to move away from passive purchasing: selective contracting,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0" dirty="0" smtClean="0">
                <a:latin typeface="+mn-lt"/>
              </a:rPr>
              <a:t>performance monitoring,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0" dirty="0" smtClean="0">
                <a:latin typeface="+mn-lt"/>
              </a:rPr>
              <a:t>make better use of information and health information systems broadly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Extend coverage of </a:t>
            </a:r>
            <a:r>
              <a:rPr lang="en-GB" sz="1200" b="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cost-effective outpatient medicines </a:t>
            </a:r>
            <a:r>
              <a:rPr lang="en-GB" sz="1200" b="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for better health, wealth and value</a:t>
            </a:r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ym typeface="Wingdings" panose="05000000000000000000" pitchFamily="2" charset="2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780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43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75E-CD6C-441E-A07B-D657ECD97421}" type="datetime1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6FD4-9C7C-4FB7-8DA8-6C94B568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63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75A-4521-4A2C-B4AE-D5D1BC4425FB}" type="datetime1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81AA-70E7-4BD4-B817-48858F87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674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4217-1ABD-42DF-8DDE-42929C18B2B4}" type="datetime1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7D6B-BE32-483A-98FD-4FFE045C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23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C878-C189-405F-B9DA-B69F4DFAF7F7}" type="datetime1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79A-5A7A-4A2E-B8BF-0FBCB5EBC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28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9FA4-8579-4447-8FCC-3D1B9635BF74}" type="datetime1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0B1F-730C-4DDB-B480-D7F96473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36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32E-2EAF-4E63-9483-61ED90974AF3}" type="datetime1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0FA9-B43B-4707-8306-3A5AACD7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73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352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805C-3638-4343-824D-74BC941BBC01}" type="datetime1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79DC-B643-403A-8DFE-89408F360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67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29F3-120A-4180-B9FC-AC7AF240AD46}" type="datetime1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2BB2-22F5-4389-B625-20DF7C522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28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7C2-710D-4F89-9B4E-61548951AB2D}" type="datetime1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1E6-2D68-40C9-B133-94F66584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66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AFB-1253-48DA-87CC-94F44FB5E089}" type="datetime1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330C-CC95-44DC-8345-068D35688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3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9BA302-D067-4A9D-A03E-FD0E04E82735}" type="datetime1">
              <a:rPr lang="en-US"/>
              <a:pPr>
                <a:defRPr/>
              </a:pPr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E7E6CF-B8FF-4B76-821B-9C96A18B3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MOH ppt-0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MOH ppt-0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MOH ppt-0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9" t="8890" r="72501" b="78410"/>
          <a:stretch>
            <a:fillRect/>
          </a:stretch>
        </p:blipFill>
        <p:spPr bwMode="auto">
          <a:xfrm>
            <a:off x="0" y="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google.ge/url?sa=i&amp;rct=j&amp;q=&amp;esrc=s&amp;frm=1&amp;source=images&amp;cd=&amp;cad=rja&amp;docid=Esm2TgTCE6iy7M&amp;tbnid=f5TVPqEzJIguEM:&amp;ved=0CAUQjRw&amp;url=http://www.abandonthecube.com/Destinations/Georgia.html&amp;ei=vgU4UpOlIsLkswbbuICYDQ&amp;psig=AFQjCNFeYivnBgeDkbwZRJlSlTsp983hqQ&amp;ust=1379489571209217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Office_Excel_Char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2990850"/>
          </a:xfrm>
        </p:spPr>
        <p:txBody>
          <a:bodyPr/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GB" sz="36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r>
              <a:rPr lang="en-GB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and health policy developments in Georgia, including current  state of UHC</a:t>
            </a:r>
            <a:r>
              <a:rPr lang="en-US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ru-RU" altLang="en-US" sz="3600" b="1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altLang="en-US" sz="3600" b="1" dirty="0">
                <a:solidFill>
                  <a:srgbClr val="002060"/>
                </a:solidFill>
                <a:latin typeface="Arial" charset="0"/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7086600" cy="1752600"/>
          </a:xfrm>
        </p:spPr>
        <p:txBody>
          <a:bodyPr/>
          <a:lstStyle/>
          <a:p>
            <a:r>
              <a:rPr lang="en-US" sz="2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Labour, Health and Social Affairs</a:t>
            </a:r>
          </a:p>
          <a:p>
            <a:r>
              <a:rPr lang="en-US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February, 2019</a:t>
            </a:r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9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/>
          <a:lstStyle/>
          <a:p>
            <a:r>
              <a:rPr lang="en-US" dirty="0">
                <a:effectLst/>
              </a:rPr>
              <a:t>P</a:t>
            </a:r>
            <a:r>
              <a:rPr lang="en-US" dirty="0" smtClean="0">
                <a:effectLst/>
              </a:rPr>
              <a:t>riority </a:t>
            </a:r>
            <a:r>
              <a:rPr lang="en-US" dirty="0">
                <a:effectLst/>
              </a:rPr>
              <a:t>directions for the development of the healthcare sect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3840163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Health in all policies – general state multi-sectoral approach.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the healthcare sector governance.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healthcare financing system 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quality medical services.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human resources in the healthcare sector.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health management information systems.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Support of maternal and child health.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prevention and management of priority communicable diseases.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Improvement of prevention and control of priority non-communicable diseases.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Development of public health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222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US" dirty="0"/>
              <a:t>Health system development </a:t>
            </a:r>
            <a:r>
              <a:rPr lang="en-US" dirty="0" smtClean="0"/>
              <a:t>strategy 2019-2030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EU technical Support - </a:t>
            </a:r>
            <a:r>
              <a:rPr lang="en-GB" dirty="0" smtClean="0"/>
              <a:t>Short-term </a:t>
            </a:r>
            <a:r>
              <a:rPr lang="en-GB" dirty="0"/>
              <a:t>Experts </a:t>
            </a:r>
            <a:r>
              <a:rPr lang="en-GB" dirty="0" smtClean="0"/>
              <a:t>Deployment</a:t>
            </a:r>
            <a:r>
              <a:rPr lang="en-US" dirty="0" smtClean="0"/>
              <a:t> </a:t>
            </a:r>
          </a:p>
          <a:p>
            <a:pPr lvl="1"/>
            <a:r>
              <a:rPr lang="en-GB" dirty="0"/>
              <a:t>Provide a</a:t>
            </a:r>
            <a:r>
              <a:rPr lang="en-IE" dirty="0"/>
              <a:t> set of recommendations based on the needs of the Ministry of </a:t>
            </a:r>
            <a:r>
              <a:rPr lang="en-IE" dirty="0" err="1"/>
              <a:t>Laboiur</a:t>
            </a:r>
            <a:r>
              <a:rPr lang="en-IE" dirty="0"/>
              <a:t>, Health and Social Affairs as well as their findings;</a:t>
            </a:r>
            <a:endParaRPr lang="en-US" dirty="0"/>
          </a:p>
          <a:p>
            <a:pPr lvl="1"/>
            <a:r>
              <a:rPr lang="en-GB" dirty="0"/>
              <a:t>Advice on priority areas to be incorporated in the ministerial strategy </a:t>
            </a:r>
            <a:r>
              <a:rPr lang="en-GB" dirty="0" smtClean="0"/>
              <a:t>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65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რუკაზე გადასვლა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37954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Maternal and Child Health</a:t>
            </a:r>
            <a:endParaRPr lang="ka-GE" altLang="en-US" sz="2800" b="1" dirty="0" smtClean="0">
              <a:solidFill>
                <a:srgbClr val="00206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662264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GB" dirty="0"/>
              <a:t>Georgia Maternal &amp; </a:t>
            </a:r>
            <a:r>
              <a:rPr lang="en-GB" dirty="0" smtClean="0"/>
              <a:t>Newborn and Reproductive Health </a:t>
            </a:r>
            <a:r>
              <a:rPr lang="en-GB" dirty="0"/>
              <a:t>Strategy </a:t>
            </a:r>
            <a:r>
              <a:rPr lang="en-GB" dirty="0" smtClean="0"/>
              <a:t>2017-2030 and Action Plan 2017-2019</a:t>
            </a:r>
          </a:p>
          <a:p>
            <a:r>
              <a:rPr lang="en-US" dirty="0"/>
              <a:t>Perinatal Care Regionalization - </a:t>
            </a:r>
            <a:r>
              <a:rPr lang="en-GB" dirty="0"/>
              <a:t>“gold” model of maternal and new born service organization</a:t>
            </a:r>
            <a:endParaRPr lang="en-US" sz="2000" dirty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Congenital </a:t>
            </a:r>
            <a:r>
              <a:rPr lang="en-US" dirty="0"/>
              <a:t>syphilis and mother-to-child transmission (MTCT) of HIV elimination plan </a:t>
            </a:r>
            <a:endParaRPr lang="en-US" dirty="0" smtClean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dirty="0" smtClean="0"/>
              <a:t>Universal newborn hearing screening program</a:t>
            </a:r>
            <a:endParaRPr lang="en-US" altLang="en-US" dirty="0"/>
          </a:p>
          <a:p>
            <a:pPr eaLnBrk="1" hangingPunct="1">
              <a:spcBef>
                <a:spcPts val="600"/>
              </a:spcBef>
            </a:pPr>
            <a:r>
              <a:rPr lang="en-US" altLang="en-US" dirty="0" smtClean="0"/>
              <a:t>Essential Nutrition Action Plan - folic </a:t>
            </a:r>
            <a:r>
              <a:rPr lang="en-US" altLang="en-US" dirty="0"/>
              <a:t>a</a:t>
            </a:r>
            <a:r>
              <a:rPr lang="en-US" altLang="en-US" dirty="0" smtClean="0"/>
              <a:t>cid </a:t>
            </a:r>
            <a:r>
              <a:rPr lang="en-US" altLang="en-US" dirty="0"/>
              <a:t>and </a:t>
            </a:r>
            <a:r>
              <a:rPr lang="en-US" altLang="en-US" dirty="0" smtClean="0"/>
              <a:t>iron </a:t>
            </a:r>
            <a:r>
              <a:rPr lang="en-US" altLang="en-US" dirty="0"/>
              <a:t>s</a:t>
            </a:r>
            <a:r>
              <a:rPr lang="en-US" altLang="en-US" dirty="0" smtClean="0"/>
              <a:t>upplements </a:t>
            </a:r>
            <a:r>
              <a:rPr lang="en-US" altLang="en-US" dirty="0"/>
              <a:t>for </a:t>
            </a:r>
            <a:r>
              <a:rPr lang="en-US" altLang="en-US" dirty="0" smtClean="0"/>
              <a:t>all pregnant women, breastfeeding promotion, </a:t>
            </a:r>
            <a:r>
              <a:rPr lang="en-AU" altLang="en-US" dirty="0" smtClean="0"/>
              <a:t>m</a:t>
            </a:r>
            <a:r>
              <a:rPr lang="en-AU" dirty="0" smtClean="0"/>
              <a:t>ultiple </a:t>
            </a:r>
            <a:r>
              <a:rPr lang="en-AU" dirty="0"/>
              <a:t>m</a:t>
            </a:r>
            <a:r>
              <a:rPr lang="en-AU" dirty="0" smtClean="0"/>
              <a:t>icronutrient supplementation </a:t>
            </a:r>
            <a:r>
              <a:rPr lang="en-AU" dirty="0"/>
              <a:t>for 6-23 </a:t>
            </a:r>
            <a:r>
              <a:rPr lang="en-AU" dirty="0" smtClean="0"/>
              <a:t>months </a:t>
            </a:r>
            <a:r>
              <a:rPr lang="en-AU" dirty="0"/>
              <a:t>children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pPr eaLnBrk="1" hangingPunct="1">
              <a:spcBef>
                <a:spcPts val="600"/>
              </a:spcBef>
            </a:pPr>
            <a:r>
              <a:rPr lang="en-US" dirty="0" smtClean="0"/>
              <a:t>Under UHC program selective </a:t>
            </a:r>
            <a:r>
              <a:rPr lang="en-US" dirty="0"/>
              <a:t>contracting </a:t>
            </a:r>
            <a:r>
              <a:rPr lang="en-US" dirty="0" smtClean="0"/>
              <a:t>for </a:t>
            </a:r>
            <a:r>
              <a:rPr lang="en-US" dirty="0"/>
              <a:t>childbirth </a:t>
            </a:r>
            <a:r>
              <a:rPr lang="en-US" dirty="0" smtClean="0"/>
              <a:t>&amp; C-section </a:t>
            </a:r>
            <a:r>
              <a:rPr lang="en-US" dirty="0"/>
              <a:t>and neonatal intensive care services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endParaRPr lang="en-US" dirty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marL="0" indent="0" eaLnBrk="1" hangingPunct="1">
              <a:spcBef>
                <a:spcPts val="600"/>
              </a:spcBef>
              <a:buNone/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</a:pP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1027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effectLst/>
                <a:latin typeface="+mn-lt"/>
              </a:rPr>
              <a:t>Health management Information system</a:t>
            </a:r>
            <a:endParaRPr lang="en-US" sz="2800" b="1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507999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▪	</a:t>
            </a:r>
            <a:r>
              <a:rPr lang="en-US" dirty="0" smtClean="0"/>
              <a:t>Electronic </a:t>
            </a:r>
            <a:r>
              <a:rPr lang="en-US" dirty="0"/>
              <a:t>system and regulatory mechanisms for vital </a:t>
            </a:r>
            <a:r>
              <a:rPr lang="en-US" dirty="0" smtClean="0"/>
              <a:t>	events </a:t>
            </a:r>
            <a:r>
              <a:rPr lang="en-US" dirty="0"/>
              <a:t>registration (since 2011</a:t>
            </a:r>
            <a:r>
              <a:rPr lang="en-US" dirty="0" smtClean="0"/>
              <a:t>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Electronic </a:t>
            </a:r>
            <a:r>
              <a:rPr lang="en-US" dirty="0"/>
              <a:t>case-based reporting systems for in- and </a:t>
            </a:r>
            <a:r>
              <a:rPr lang="en-US" dirty="0" smtClean="0"/>
              <a:t>	outpatients </a:t>
            </a:r>
            <a:r>
              <a:rPr lang="en-US" dirty="0"/>
              <a:t>in health-care institutions (since </a:t>
            </a:r>
            <a:r>
              <a:rPr lang="en-US" dirty="0" smtClean="0"/>
              <a:t>2014)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Population-based </a:t>
            </a:r>
            <a:r>
              <a:rPr lang="en-US" dirty="0"/>
              <a:t>cancer registry (since 2015</a:t>
            </a:r>
            <a:r>
              <a:rPr lang="en-US" dirty="0" smtClean="0"/>
              <a:t>)</a:t>
            </a:r>
            <a:endParaRPr lang="en-US" dirty="0"/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Birth registry - new </a:t>
            </a:r>
            <a:r>
              <a:rPr lang="en-US" dirty="0"/>
              <a:t>electronic </a:t>
            </a:r>
            <a:r>
              <a:rPr lang="en-US" dirty="0" smtClean="0"/>
              <a:t>registration </a:t>
            </a:r>
            <a:r>
              <a:rPr lang="en-US" dirty="0"/>
              <a:t>for antenatal </a:t>
            </a:r>
            <a:r>
              <a:rPr lang="en-US" dirty="0" smtClean="0"/>
              <a:t>	and </a:t>
            </a:r>
            <a:r>
              <a:rPr lang="en-US" dirty="0"/>
              <a:t>obstetric services and the surveillance of maternal </a:t>
            </a:r>
            <a:r>
              <a:rPr lang="en-US" dirty="0" smtClean="0"/>
              <a:t>	and </a:t>
            </a:r>
            <a:r>
              <a:rPr lang="en-US" dirty="0"/>
              <a:t>child health (since 2016</a:t>
            </a:r>
            <a:r>
              <a:rPr lang="en-US" dirty="0" smtClean="0"/>
              <a:t>)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E-prescription (2017)</a:t>
            </a:r>
          </a:p>
          <a:p>
            <a:pPr marL="400050" lvl="1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/>
              <a:t>Electronic health </a:t>
            </a:r>
            <a:r>
              <a:rPr lang="en-US" dirty="0"/>
              <a:t>r</a:t>
            </a:r>
            <a:r>
              <a:rPr lang="en-US" dirty="0" smtClean="0"/>
              <a:t>ecords (2019)</a:t>
            </a:r>
          </a:p>
          <a:p>
            <a:pPr marL="40005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1" y="4243714"/>
            <a:ext cx="3942906" cy="26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4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40163"/>
          </a:xfrm>
        </p:spPr>
        <p:txBody>
          <a:bodyPr/>
          <a:lstStyle/>
          <a:p>
            <a:r>
              <a:rPr lang="en-US" dirty="0" smtClean="0"/>
              <a:t>Working on:</a:t>
            </a:r>
          </a:p>
          <a:p>
            <a:pPr lvl="1"/>
            <a:r>
              <a:rPr lang="en-US" dirty="0" smtClean="0"/>
              <a:t>Health system development strategy</a:t>
            </a:r>
          </a:p>
          <a:p>
            <a:pPr lvl="1"/>
            <a:r>
              <a:rPr lang="en-US" dirty="0" smtClean="0"/>
              <a:t>PHC system </a:t>
            </a:r>
            <a:r>
              <a:rPr lang="en-US" dirty="0"/>
              <a:t>development </a:t>
            </a:r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Mental Health system </a:t>
            </a:r>
            <a:r>
              <a:rPr lang="en-US" dirty="0"/>
              <a:t>development </a:t>
            </a:r>
            <a:r>
              <a:rPr lang="en-US" dirty="0" smtClean="0"/>
              <a:t>action plan </a:t>
            </a:r>
          </a:p>
          <a:p>
            <a:pPr lvl="1"/>
            <a:r>
              <a:rPr lang="en-US" dirty="0" smtClean="0"/>
              <a:t>Strategic Purchasing implementation action plan</a:t>
            </a:r>
          </a:p>
          <a:p>
            <a:pPr lvl="1"/>
            <a:r>
              <a:rPr lang="en-US" dirty="0" smtClean="0"/>
              <a:t>DRG system implementation action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833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70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45" y="228600"/>
            <a:ext cx="8839200" cy="83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Demographic and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Socio-Economic 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ituation, 2017 </a:t>
            </a:r>
            <a:endParaRPr lang="en-US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4917" y="1924707"/>
            <a:ext cx="1982657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2517" y="2403611"/>
            <a:ext cx="1626166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85" y="5132327"/>
            <a:ext cx="564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per capita – 104 $US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GDP – 2.8%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Government expenditure on health as % of State Budget – 8%</a:t>
            </a:r>
          </a:p>
        </p:txBody>
      </p:sp>
      <p:pic>
        <p:nvPicPr>
          <p:cNvPr id="9" name="Picture 4" descr="http://www.abandonthecube.com/Content/Georgia%20Regional%20Map%20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7" t="18668" r="6179" b="33767"/>
          <a:stretch/>
        </p:blipFill>
        <p:spPr bwMode="auto">
          <a:xfrm>
            <a:off x="-43884" y="2068830"/>
            <a:ext cx="8965440" cy="46416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</p:pic>
      <p:sp>
        <p:nvSpPr>
          <p:cNvPr id="10" name="Rectangle 9"/>
          <p:cNvSpPr/>
          <p:nvPr/>
        </p:nvSpPr>
        <p:spPr>
          <a:xfrm>
            <a:off x="3657600" y="1600200"/>
            <a:ext cx="1905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2819400"/>
            <a:ext cx="671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Maternal Mortality (per 100000 live birth</a:t>
            </a:r>
            <a:r>
              <a:rPr lang="en-US" b="1" dirty="0" smtClean="0"/>
              <a:t>) – 13.1 </a:t>
            </a:r>
          </a:p>
          <a:p>
            <a:r>
              <a:rPr lang="en-US" b="1" dirty="0"/>
              <a:t>Infant mortality (per 1000 live birth</a:t>
            </a:r>
            <a:r>
              <a:rPr lang="en-US" b="1" dirty="0" smtClean="0"/>
              <a:t>) </a:t>
            </a:r>
            <a:r>
              <a:rPr lang="ka-GE" b="1" dirty="0" smtClean="0"/>
              <a:t> </a:t>
            </a:r>
            <a:r>
              <a:rPr lang="en-US" b="1" dirty="0" smtClean="0"/>
              <a:t>– 9.6</a:t>
            </a:r>
          </a:p>
          <a:p>
            <a:r>
              <a:rPr lang="en-US" b="1" dirty="0"/>
              <a:t>Under 5 mortality rate (per 1000 live birth</a:t>
            </a:r>
            <a:r>
              <a:rPr lang="en-US" b="1" dirty="0" smtClean="0"/>
              <a:t>) – 11.1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862" y="4154268"/>
            <a:ext cx="629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GDP per capita (at current prices</a:t>
            </a:r>
            <a:r>
              <a:rPr lang="en-US" b="1" dirty="0" smtClean="0"/>
              <a:t>) – 4067</a:t>
            </a:r>
            <a:r>
              <a:rPr lang="ka-GE" b="1" dirty="0" smtClean="0"/>
              <a:t> </a:t>
            </a:r>
            <a:r>
              <a:rPr lang="en-US" b="1" dirty="0" smtClean="0"/>
              <a:t>$US</a:t>
            </a:r>
          </a:p>
          <a:p>
            <a:r>
              <a:rPr lang="en-US" b="1" dirty="0"/>
              <a:t>GDP real growth – </a:t>
            </a:r>
            <a:r>
              <a:rPr lang="en-US" b="1" dirty="0" smtClean="0"/>
              <a:t>5.0%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540589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Government expenditure on health as % of </a:t>
            </a:r>
            <a:r>
              <a:rPr lang="en-US" b="1" dirty="0" smtClean="0"/>
              <a:t>GDP – 3.1%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/>
              <a:t>General Government expenditure on health per capita (USD</a:t>
            </a:r>
            <a:r>
              <a:rPr lang="en-US" b="1" dirty="0" smtClean="0"/>
              <a:t>) – </a:t>
            </a:r>
            <a:r>
              <a:rPr lang="ka-GE" b="1" dirty="0" smtClean="0"/>
              <a:t>1</a:t>
            </a:r>
            <a:r>
              <a:rPr lang="en-US" b="1" dirty="0" smtClean="0"/>
              <a:t>17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57600" y="2286000"/>
            <a:ext cx="1562472" cy="20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71332" y="1203282"/>
            <a:ext cx="7550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</a:t>
            </a:r>
            <a:r>
              <a:rPr lang="ka-GE" b="1" dirty="0" smtClean="0"/>
              <a:t> </a:t>
            </a:r>
            <a:r>
              <a:rPr lang="en-US" b="1" dirty="0" smtClean="0"/>
              <a:t>– 3 728 300</a:t>
            </a:r>
          </a:p>
          <a:p>
            <a:r>
              <a:rPr lang="en-US" b="1" dirty="0"/>
              <a:t>Birth rate (per thousand population) – </a:t>
            </a:r>
            <a:r>
              <a:rPr lang="en-US" b="1" dirty="0" smtClean="0"/>
              <a:t>14.3</a:t>
            </a:r>
            <a:endParaRPr lang="en-US" b="1" dirty="0"/>
          </a:p>
          <a:p>
            <a:r>
              <a:rPr lang="en-US" b="1" dirty="0"/>
              <a:t>Mortality rate (per thousand population</a:t>
            </a:r>
            <a:r>
              <a:rPr lang="en-US" b="1" dirty="0" smtClean="0"/>
              <a:t>) – 12.8</a:t>
            </a:r>
            <a:endParaRPr lang="en-US" b="1" dirty="0"/>
          </a:p>
          <a:p>
            <a:r>
              <a:rPr lang="en-US" b="1" dirty="0"/>
              <a:t>Life expectancy at </a:t>
            </a:r>
            <a:r>
              <a:rPr lang="en-US" b="1" dirty="0" smtClean="0"/>
              <a:t>birth – 73.5</a:t>
            </a:r>
            <a:endParaRPr lang="en-US" b="1" dirty="0"/>
          </a:p>
        </p:txBody>
      </p:sp>
      <p:pic>
        <p:nvPicPr>
          <p:cNvPr id="3074" name="Picture 2" descr="http://geostat.ge/images/census-ge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60" t="23283" r="28011" b="47164"/>
          <a:stretch/>
        </p:blipFill>
        <p:spPr bwMode="auto">
          <a:xfrm>
            <a:off x="420139" y="1254461"/>
            <a:ext cx="928047" cy="45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economic grow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economic grow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Image result for economic grow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2" r="24251"/>
          <a:stretch/>
        </p:blipFill>
        <p:spPr bwMode="auto">
          <a:xfrm>
            <a:off x="68545" y="4068896"/>
            <a:ext cx="644804" cy="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health syste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s://media.licdn.com/mpr/mpr/AAEAAQAAAAAAAAXQAAAAJDUyYTU4YzIwLTFmNmUtNDMwNC05OWE2LWFlMWNmZTVhOWVhMQ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5443175"/>
            <a:ext cx="997733" cy="5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2" r="52790"/>
          <a:stretch/>
        </p:blipFill>
        <p:spPr bwMode="auto">
          <a:xfrm>
            <a:off x="2333767" y="2870570"/>
            <a:ext cx="714233" cy="88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87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89931"/>
            <a:ext cx="90678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Universal Health Care </a:t>
            </a:r>
            <a:r>
              <a:rPr lang="ka-GE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Socially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Oriented Political Platform 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9530538"/>
              </p:ext>
            </p:extLst>
          </p:nvPr>
        </p:nvGraphicFramePr>
        <p:xfrm>
          <a:off x="4951863" y="2598761"/>
          <a:ext cx="4038600" cy="243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5029200" y="1760561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0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Reforms have moved Georgia closer to universal health coverage</a:t>
            </a:r>
          </a:p>
        </p:txBody>
      </p:sp>
      <p:sp>
        <p:nvSpPr>
          <p:cNvPr id="2" name="Right Arrow Callout 1"/>
          <p:cNvSpPr/>
          <p:nvPr/>
        </p:nvSpPr>
        <p:spPr>
          <a:xfrm>
            <a:off x="36394" y="1981200"/>
            <a:ext cx="4840406" cy="3429000"/>
          </a:xfrm>
          <a:prstGeom prst="rightArrowCallout">
            <a:avLst>
              <a:gd name="adj1" fmla="val 8582"/>
              <a:gd name="adj2" fmla="val 10448"/>
              <a:gd name="adj3" fmla="val 23881"/>
              <a:gd name="adj4" fmla="val 7884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/>
              <a:t>Unprecedented Expansion of State Budget for Health care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en-US" sz="2000" b="1" dirty="0">
                <a:solidFill>
                  <a:srgbClr val="C00000"/>
                </a:solidFill>
              </a:rPr>
              <a:t>365 mill GEL in </a:t>
            </a:r>
            <a:r>
              <a:rPr lang="ka-GE" sz="2000" b="1" dirty="0">
                <a:solidFill>
                  <a:srgbClr val="C00000"/>
                </a:solidFill>
              </a:rPr>
              <a:t>2012 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1112 </a:t>
            </a:r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Mill Gel in </a:t>
            </a:r>
            <a:r>
              <a:rPr lang="ka-GE" sz="2000" b="1" dirty="0" smtClean="0">
                <a:solidFill>
                  <a:srgbClr val="C00000"/>
                </a:solidFill>
                <a:sym typeface="Wingdings" pitchFamily="2" charset="2"/>
              </a:rPr>
              <a:t>201</a:t>
            </a: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7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lv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2000" b="1" dirty="0"/>
              <a:t>Launch of Universal Health Care Program in February 2013</a:t>
            </a:r>
          </a:p>
        </p:txBody>
      </p:sp>
    </p:spTree>
    <p:extLst>
      <p:ext uri="{BB962C8B-B14F-4D97-AF65-F5344CB8AC3E}">
        <p14:creationId xmlns:p14="http://schemas.microsoft.com/office/powerpoint/2010/main" xmlns="" val="1252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8480" cy="71878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ealth sector expenditures</a:t>
            </a:r>
            <a:endParaRPr lang="sl-SI" sz="28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7750789"/>
              </p:ext>
            </p:extLst>
          </p:nvPr>
        </p:nvGraphicFramePr>
        <p:xfrm>
          <a:off x="2275" y="2016641"/>
          <a:ext cx="4724400" cy="407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39650" y="6172200"/>
            <a:ext cx="3429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2016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2017)</a:t>
            </a:r>
            <a:endParaRPr lang="en-US" sz="105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9243440"/>
              </p:ext>
            </p:extLst>
          </p:nvPr>
        </p:nvGraphicFramePr>
        <p:xfrm>
          <a:off x="4953000" y="1899683"/>
          <a:ext cx="4067601" cy="40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77134" y="1219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Out-of-Pocket Payment as % of Total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465421"/>
            <a:ext cx="4254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anose="020B0606020202030204" pitchFamily="34" charset="0"/>
              </a:rPr>
              <a:t>Public Health Expenditure, Georgia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8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" y="-81666"/>
            <a:ext cx="4752528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Coverage of Healthcare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9599" y="4323161"/>
            <a:ext cx="5102602" cy="600328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UHC Program has led to a major expansion in population entitlement to publicly financed health services (HUES) 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9761" y="886682"/>
          <a:ext cx="525633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42561977"/>
              </p:ext>
            </p:extLst>
          </p:nvPr>
        </p:nvGraphicFramePr>
        <p:xfrm>
          <a:off x="5724128" y="581116"/>
          <a:ext cx="4038600" cy="230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53489230"/>
              </p:ext>
            </p:extLst>
          </p:nvPr>
        </p:nvGraphicFramePr>
        <p:xfrm>
          <a:off x="5652120" y="3216885"/>
          <a:ext cx="4038600" cy="240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65440" y="269962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Hospitalization per 100 population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5440" y="551188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</a:rPr>
              <a:t>Ambulatory care visits per person per years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28356" y="10802"/>
            <a:ext cx="462724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kern="0" dirty="0">
                <a:solidFill>
                  <a:srgbClr val="C00000"/>
                </a:solidFill>
              </a:rPr>
              <a:t>Services utilization</a:t>
            </a:r>
          </a:p>
        </p:txBody>
      </p:sp>
    </p:spTree>
    <p:extLst>
      <p:ext uri="{BB962C8B-B14F-4D97-AF65-F5344CB8AC3E}">
        <p14:creationId xmlns:p14="http://schemas.microsoft.com/office/powerpoint/2010/main" xmlns="" val="9134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Expanding benefits</a:t>
            </a:r>
            <a:endParaRPr lang="en-US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334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ea typeface="Kozuka Mincho Pro H" pitchFamily="18" charset="-128"/>
              </a:rPr>
              <a:t>I</a:t>
            </a:r>
            <a:r>
              <a:rPr lang="en-US" sz="2000" dirty="0" smtClean="0"/>
              <a:t> Phase</a:t>
            </a:r>
            <a:r>
              <a:rPr lang="ka-GE" sz="2000" dirty="0" smtClean="0"/>
              <a:t> - </a:t>
            </a:r>
            <a:r>
              <a:rPr lang="en-US" sz="2000" dirty="0"/>
              <a:t>28 February 2013 (minimum package</a:t>
            </a:r>
            <a:r>
              <a:rPr lang="en-US" sz="2000" dirty="0" smtClean="0"/>
              <a:t>)</a:t>
            </a:r>
            <a:endParaRPr lang="ka-GE" sz="2000" dirty="0" smtClean="0"/>
          </a:p>
          <a:p>
            <a:pPr marL="457200" lvl="1" indent="0"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Planned ambulatory care</a:t>
            </a:r>
            <a:endParaRPr lang="ka-GE" sz="20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- Urgent outpatient and inpatient care</a:t>
            </a:r>
            <a:endParaRPr lang="ka-GE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ea typeface="Kozuka Mincho Pro H" pitchFamily="18" charset="-128"/>
              </a:rPr>
              <a:t>II</a:t>
            </a:r>
            <a:r>
              <a:rPr lang="en-US" sz="2000" dirty="0" smtClean="0"/>
              <a:t> </a:t>
            </a:r>
            <a:r>
              <a:rPr lang="en-US" sz="2000" dirty="0"/>
              <a:t>Phase</a:t>
            </a:r>
            <a:r>
              <a:rPr lang="ka-GE" sz="2000" dirty="0" smtClean="0"/>
              <a:t> - </a:t>
            </a:r>
            <a:r>
              <a:rPr lang="en-US" sz="2000" dirty="0"/>
              <a:t>July 1, 2013 </a:t>
            </a:r>
            <a:r>
              <a:rPr lang="en-US" sz="2000" dirty="0" smtClean="0"/>
              <a:t>(basic </a:t>
            </a:r>
            <a:r>
              <a:rPr lang="en-US" sz="2000" dirty="0"/>
              <a:t>p</a:t>
            </a:r>
            <a:r>
              <a:rPr lang="en-US" sz="2000" dirty="0" smtClean="0"/>
              <a:t>ackage</a:t>
            </a:r>
            <a:r>
              <a:rPr lang="en-US" sz="2000" dirty="0"/>
              <a:t>)</a:t>
            </a:r>
            <a:endParaRPr lang="ka-GE" sz="2000" dirty="0" smtClean="0"/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</a:t>
            </a:r>
            <a:r>
              <a:rPr lang="en-US" sz="2000" dirty="0" smtClean="0"/>
              <a:t>- </a:t>
            </a:r>
            <a:r>
              <a:rPr lang="en-US" sz="2000" dirty="0"/>
              <a:t>Planned ambulatory care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	- Urgent outpatient services </a:t>
            </a:r>
          </a:p>
          <a:p>
            <a:pPr marL="457200" lvl="1" indent="0">
              <a:buNone/>
            </a:pPr>
            <a:r>
              <a:rPr lang="en-US" sz="2000" dirty="0" smtClean="0"/>
              <a:t>	- Urgent inpatient  and critical are</a:t>
            </a:r>
          </a:p>
          <a:p>
            <a:pPr marL="457200" lvl="1" indent="0">
              <a:buNone/>
            </a:pPr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C00000"/>
                </a:solidFill>
              </a:rPr>
              <a:t>Elective surgical </a:t>
            </a:r>
            <a:r>
              <a:rPr lang="en-US" sz="2000" dirty="0">
                <a:solidFill>
                  <a:srgbClr val="C00000"/>
                </a:solidFill>
              </a:rPr>
              <a:t>c</a:t>
            </a:r>
            <a:r>
              <a:rPr lang="en-US" sz="2000" dirty="0" smtClean="0">
                <a:solidFill>
                  <a:srgbClr val="C00000"/>
                </a:solidFill>
              </a:rPr>
              <a:t>are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Chemo-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smtClean="0">
                <a:solidFill>
                  <a:srgbClr val="C00000"/>
                </a:solidFill>
              </a:rPr>
              <a:t>hormone- </a:t>
            </a:r>
            <a:r>
              <a:rPr lang="en-US" sz="2000" dirty="0">
                <a:solidFill>
                  <a:srgbClr val="C00000"/>
                </a:solidFill>
              </a:rPr>
              <a:t>and </a:t>
            </a:r>
            <a:r>
              <a:rPr lang="en-US" sz="2000" dirty="0" smtClean="0">
                <a:solidFill>
                  <a:srgbClr val="C00000"/>
                </a:solidFill>
              </a:rPr>
              <a:t>radiotherapy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Maternity </a:t>
            </a: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ervices</a:t>
            </a:r>
            <a:endParaRPr lang="en-US" sz="2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- Basic </a:t>
            </a:r>
            <a:r>
              <a:rPr lang="en-US" sz="2000" dirty="0">
                <a:solidFill>
                  <a:srgbClr val="C00000"/>
                </a:solidFill>
              </a:rPr>
              <a:t>drugs for target groups</a:t>
            </a:r>
          </a:p>
          <a:p>
            <a:r>
              <a:rPr lang="en-US" sz="2000" dirty="0" smtClean="0"/>
              <a:t>III </a:t>
            </a:r>
            <a:r>
              <a:rPr lang="en-US" sz="2000" dirty="0"/>
              <a:t>Phase </a:t>
            </a:r>
            <a:r>
              <a:rPr lang="ka-GE" sz="2000" dirty="0" smtClean="0"/>
              <a:t>- </a:t>
            </a:r>
            <a:r>
              <a:rPr lang="en-US" sz="2000" dirty="0"/>
              <a:t>May 1, </a:t>
            </a:r>
            <a:r>
              <a:rPr lang="en-US" sz="2000" dirty="0" smtClean="0"/>
              <a:t>2017 </a:t>
            </a:r>
            <a:r>
              <a:rPr lang="ka-GE" sz="2000" dirty="0" smtClean="0"/>
              <a:t>- </a:t>
            </a:r>
            <a:r>
              <a:rPr lang="en-US" sz="2000" dirty="0">
                <a:solidFill>
                  <a:srgbClr val="C00000"/>
                </a:solidFill>
              </a:rPr>
              <a:t>Service stratification according to revenue </a:t>
            </a:r>
            <a:r>
              <a:rPr lang="en-US" sz="2000" dirty="0" smtClean="0">
                <a:solidFill>
                  <a:srgbClr val="C00000"/>
                </a:solidFill>
              </a:rPr>
              <a:t>groups using “social justice approach”</a:t>
            </a:r>
          </a:p>
          <a:p>
            <a:pPr marL="0" indent="0">
              <a:buNone/>
            </a:pPr>
            <a:r>
              <a:rPr lang="en-US" sz="2000" dirty="0" smtClean="0"/>
              <a:t>	- </a:t>
            </a:r>
            <a:r>
              <a:rPr lang="en-US" sz="2000" dirty="0" smtClean="0">
                <a:solidFill>
                  <a:srgbClr val="C00000"/>
                </a:solidFill>
              </a:rPr>
              <a:t>Outpatient drugs benefit for chronic conditions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8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62" y="116622"/>
            <a:ext cx="8748464" cy="109728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</a:rPr>
              <a:t>National Hepatitis C Elimination </a:t>
            </a:r>
            <a:r>
              <a:rPr lang="en-US" sz="2800" b="1" dirty="0" smtClean="0">
                <a:solidFill>
                  <a:srgbClr val="C00000"/>
                </a:solidFill>
              </a:rPr>
              <a:t>Strategy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4622871"/>
              </p:ext>
            </p:extLst>
          </p:nvPr>
        </p:nvGraphicFramePr>
        <p:xfrm>
          <a:off x="241817" y="836712"/>
          <a:ext cx="2972318" cy="1638741"/>
        </p:xfrm>
        <a:graphic>
          <a:graphicData uri="http://schemas.openxmlformats.org/drawingml/2006/table">
            <a:tbl>
              <a:tblPr/>
              <a:tblGrid>
                <a:gridCol w="2229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30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541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Nationalwide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survey, 2015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68580" marR="68580" marT="34299" marB="3429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Anti-HCV+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7.7%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HCV RNA+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5.4%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5986572"/>
                  </a:ext>
                </a:extLst>
              </a:tr>
            </a:tbl>
          </a:graphicData>
        </a:graphic>
      </p:graphicFrame>
      <p:graphicFrame>
        <p:nvGraphicFramePr>
          <p:cNvPr id="195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9910274"/>
              </p:ext>
            </p:extLst>
          </p:nvPr>
        </p:nvGraphicFramePr>
        <p:xfrm>
          <a:off x="0" y="2475453"/>
          <a:ext cx="3669715" cy="3652360"/>
        </p:xfrm>
        <a:graphic>
          <a:graphicData uri="http://schemas.openxmlformats.org/presentationml/2006/ole">
            <p:oleObj spid="_x0000_s3078" r:id="rId4" imgW="4365114" imgH="4749196" progId="Excel.Chart.8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1120243"/>
            <a:ext cx="5782218" cy="4598891"/>
          </a:xfrm>
          <a:prstGeom prst="rect">
            <a:avLst/>
          </a:prstGeom>
        </p:spPr>
      </p:pic>
      <p:sp>
        <p:nvSpPr>
          <p:cNvPr id="19" name="Rectangle 1">
            <a:extLst>
              <a:ext uri="{FF2B5EF4-FFF2-40B4-BE49-F238E27FC236}">
                <a16:creationId xmlns="" xmlns:a16="http://schemas.microsoft.com/office/drawing/2014/main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2514600" cy="15465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b="1" dirty="0" err="1">
                <a:solidFill>
                  <a:srgbClr val="FF0000"/>
                </a:solidFill>
                <a:latin typeface="Arial" panose="020B0604020202020204" pitchFamily="34" charset="0"/>
              </a:rPr>
              <a:t>Harvoni</a:t>
            </a:r>
            <a:r>
              <a:rPr lang="en-US" altLang="en-US" sz="1350" b="1" dirty="0">
                <a:solidFill>
                  <a:srgbClr val="FF0000"/>
                </a:solidFill>
                <a:latin typeface="Arial" panose="020B0604020202020204" pitchFamily="34" charset="0"/>
              </a:rPr>
              <a:t>-based regimens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a-GE" sz="1350" b="1" dirty="0">
                <a:latin typeface="Arial" panose="020B0604020202020204" pitchFamily="34" charset="0"/>
              </a:rPr>
              <a:t>SVR achieved: </a:t>
            </a:r>
            <a:r>
              <a:rPr lang="en-US" altLang="ka-GE" sz="1350" b="1" dirty="0" smtClean="0">
                <a:latin typeface="Arial" panose="020B0604020202020204" pitchFamily="34" charset="0"/>
              </a:rPr>
              <a:t>98%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a-GE" sz="13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="" xmlns:a16="http://schemas.microsoft.com/office/drawing/2014/main" id="{25C3445E-424D-46F9-8E88-0F7E03619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709" y="2667000"/>
            <a:ext cx="2976291" cy="1023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Screened  - </a:t>
            </a:r>
            <a:r>
              <a:rPr lang="en-US" altLang="en-US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2 373 372</a:t>
            </a:r>
            <a:endParaRPr lang="en-US" altLang="en-US" sz="135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en-US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Started Treatment – </a:t>
            </a:r>
            <a:r>
              <a:rPr lang="en-US" altLang="en-US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51 879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</a:pPr>
            <a:r>
              <a:rPr lang="en-US" altLang="ka-GE" sz="135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Completed treatment – </a:t>
            </a:r>
            <a:r>
              <a:rPr lang="en-US" altLang="ka-GE" sz="135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47 950</a:t>
            </a:r>
            <a:endParaRPr lang="en-US" altLang="ka-GE" sz="135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5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08" y="381000"/>
            <a:ext cx="8661445" cy="1143000"/>
          </a:xfrm>
        </p:spPr>
        <p:txBody>
          <a:bodyPr>
            <a:noAutofit/>
          </a:bodyPr>
          <a:lstStyle/>
          <a:p>
            <a:r>
              <a:rPr lang="ka-GE" sz="2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State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program providing drugs for chronic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conditions</a:t>
            </a:r>
            <a:r>
              <a:rPr lang="ka-GE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8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0835" y="1184579"/>
            <a:ext cx="518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a-GE" sz="2000" b="1" dirty="0" smtClean="0">
                <a:solidFill>
                  <a:srgbClr val="C00000"/>
                </a:solidFill>
              </a:rPr>
              <a:t>2017</a:t>
            </a:r>
            <a:r>
              <a:rPr lang="ka-GE" sz="2000" dirty="0" smtClean="0">
                <a:solidFill>
                  <a:srgbClr val="C00000"/>
                </a:solidFill>
              </a:rPr>
              <a:t> 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endParaRPr lang="en-US" dirty="0">
              <a:solidFill>
                <a:srgbClr val="C0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Chronic Cardiovascular Diseases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Chronic Obstructive Pulmonary Disease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Diabetes (type 2) 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Thyroid conditions     </a:t>
            </a:r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</a:pP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760" y="4038600"/>
            <a:ext cx="68080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ocially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ulnerable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amilies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(&lt;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100 000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rating score)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less than 1 GEL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Pensions and Disabled persons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50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%-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80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%-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Discount</a:t>
            </a:r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407" y="5129805"/>
            <a:ext cx="2831777" cy="1825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00" y="2015576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ka-GE" sz="2000" b="1" dirty="0" smtClean="0">
                <a:solidFill>
                  <a:srgbClr val="C00000"/>
                </a:solidFill>
              </a:rPr>
              <a:t>2018</a:t>
            </a:r>
            <a:endParaRPr lang="ka-GE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Parkinson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Epilepsy</a:t>
            </a:r>
            <a:endParaRPr lang="en-US" dirty="0"/>
          </a:p>
        </p:txBody>
      </p:sp>
      <p:pic>
        <p:nvPicPr>
          <p:cNvPr id="11" name="Picture 6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0765" y="2015576"/>
            <a:ext cx="1687876" cy="215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1602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 Challenges </a:t>
            </a: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future </a:t>
            </a:r>
            <a:r>
              <a:rPr lang="en-US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plans… </a:t>
            </a: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▪ </a:t>
            </a:r>
            <a:r>
              <a:rPr lang="en-US" dirty="0" smtClean="0"/>
              <a:t>  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Still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very low public spending on </a:t>
            </a:r>
            <a:r>
              <a:rPr lang="en-GB" b="0" dirty="0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annually is increase public investment in health care</a:t>
            </a:r>
          </a:p>
          <a:p>
            <a:pPr marL="57150" indent="0">
              <a:spcBef>
                <a:spcPts val="1800"/>
              </a:spcBef>
              <a:buNone/>
            </a:pPr>
            <a:r>
              <a:rPr lang="en-US" dirty="0" smtClean="0"/>
              <a:t>▪ 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Expenses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on outpatient medications are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started and is continuing expand access to outpatient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</a:p>
          <a:p>
            <a:pPr marL="403225" indent="-403225">
              <a:spcBef>
                <a:spcPts val="1800"/>
              </a:spcBef>
              <a:buNone/>
            </a:pPr>
            <a:r>
              <a:rPr lang="en-US" dirty="0" smtClean="0"/>
              <a:t>▪   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Purchasing strategies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need improvement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ensuring quality and containing costs</a:t>
            </a:r>
          </a:p>
          <a:p>
            <a:pPr lvl="1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of active purchasing, selective contracting and performance based financing</a:t>
            </a:r>
          </a:p>
          <a:p>
            <a:pPr lvl="1"/>
            <a:endParaRPr lang="en-US" b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1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სოფლის ექიმი პჯდ საბჭო 21 01 14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სოფლის ექიმი პჯდ საბჭო 21 01 14 (4)</Template>
  <TotalTime>5651</TotalTime>
  <Words>1141</Words>
  <Application>Microsoft Office PowerPoint</Application>
  <PresentationFormat>On-screen Show (4:3)</PresentationFormat>
  <Paragraphs>167</Paragraphs>
  <Slides>15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სოფლის ექიმი პჯდ საბჭო 21 01 14 (4)</vt:lpstr>
      <vt:lpstr>Microsoft Office Excel Chart</vt:lpstr>
      <vt:lpstr> health system and health policy developments in Georgia, including current  state of UHC   </vt:lpstr>
      <vt:lpstr>Demographic and Socio-Economic Situation, 2017 </vt:lpstr>
      <vt:lpstr>Universal Health Care – Socially Oriented Political Platform </vt:lpstr>
      <vt:lpstr>Health sector expenditures</vt:lpstr>
      <vt:lpstr>Coverage of Healthcare services</vt:lpstr>
      <vt:lpstr>Expanding benefits</vt:lpstr>
      <vt:lpstr>National Hepatitis C Elimination Strategy </vt:lpstr>
      <vt:lpstr> State program providing drugs for chronic conditions </vt:lpstr>
      <vt:lpstr>Main Challenges and future plans… </vt:lpstr>
      <vt:lpstr>Priority directions for the development of the healthcare sect</vt:lpstr>
      <vt:lpstr>Health system development strategy 2019-2030</vt:lpstr>
      <vt:lpstr>Maternal and Child Health</vt:lpstr>
      <vt:lpstr>Health management Information system</vt:lpstr>
      <vt:lpstr>Future Plan</vt:lpstr>
      <vt:lpstr>Slide 15</vt:lpstr>
    </vt:vector>
  </TitlesOfParts>
  <Company>SSA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 Berdzuli</dc:creator>
  <cp:lastModifiedBy>Windows User</cp:lastModifiedBy>
  <cp:revision>634</cp:revision>
  <cp:lastPrinted>2017-11-27T07:20:42Z</cp:lastPrinted>
  <dcterms:created xsi:type="dcterms:W3CDTF">2012-02-03T10:47:59Z</dcterms:created>
  <dcterms:modified xsi:type="dcterms:W3CDTF">2019-02-18T12:21:18Z</dcterms:modified>
</cp:coreProperties>
</file>