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notesMasterIdLst>
    <p:notesMasterId r:id="rId22"/>
  </p:notesMasterIdLst>
  <p:handoutMasterIdLst>
    <p:handoutMasterId r:id="rId23"/>
  </p:handoutMasterIdLst>
  <p:sldIdLst>
    <p:sldId id="457" r:id="rId2"/>
    <p:sldId id="572" r:id="rId3"/>
    <p:sldId id="501" r:id="rId4"/>
    <p:sldId id="502" r:id="rId5"/>
    <p:sldId id="506" r:id="rId6"/>
    <p:sldId id="458" r:id="rId7"/>
    <p:sldId id="576" r:id="rId8"/>
    <p:sldId id="577" r:id="rId9"/>
    <p:sldId id="510" r:id="rId10"/>
    <p:sldId id="477" r:id="rId11"/>
    <p:sldId id="345" r:id="rId12"/>
    <p:sldId id="513" r:id="rId13"/>
    <p:sldId id="346" r:id="rId14"/>
    <p:sldId id="581" r:id="rId15"/>
    <p:sldId id="586" r:id="rId16"/>
    <p:sldId id="593" r:id="rId17"/>
    <p:sldId id="437" r:id="rId18"/>
    <p:sldId id="615" r:id="rId19"/>
    <p:sldId id="616" r:id="rId20"/>
    <p:sldId id="6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F"/>
    <a:srgbClr val="FFFC9E"/>
    <a:srgbClr val="CB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/>
    <p:restoredTop sz="95246"/>
  </p:normalViewPr>
  <p:slideViewPr>
    <p:cSldViewPr snapToGrid="0" snapToObjects="1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 snapToGrid="0" snapToObjects="1"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WHO SUMMER SCHOOL: WHO Barcelona </a:t>
            </a:r>
          </a:p>
          <a:p>
            <a:r>
              <a:rPr lang="en-US"/>
              <a:t>Course on Health Financing for UHC in Russian</a:t>
            </a:r>
          </a:p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24- 28 July 2017</a:t>
            </a:r>
          </a:p>
          <a:p>
            <a:r>
              <a:rPr lang="en-US" err="1"/>
              <a:t>Issyk</a:t>
            </a:r>
            <a:r>
              <a:rPr lang="en-US"/>
              <a:t> -</a:t>
            </a:r>
            <a:r>
              <a:rPr lang="en-US" err="1"/>
              <a:t>Kul</a:t>
            </a:r>
            <a:r>
              <a:rPr lang="en-US"/>
              <a:t>, Kyrgyzstan</a:t>
            </a:r>
          </a:p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Day 3, Session 1-1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8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6F10-0B28-CF4D-A544-54FD00DA5B8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6DEE-59E1-5846-85A1-E5144059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Asked</a:t>
            </a:r>
            <a:r>
              <a:rPr lang="en-US" baseline="0" dirty="0" smtClean="0"/>
              <a:t> by researchers a the Yale School of Health to researchers at the Yale School of Administrative Sciences.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C5CD7-CA97-EB43-A18B-C17AC0CCAF2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6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C5CD7-CA97-EB43-A18B-C17AC0CCAF29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7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6DEE-59E1-5846-85A1-E514405927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F3ED-6767-4CD0-BA64-6B10D8474A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82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344EA-3C18-D948-A801-00AB578E92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841A-3E4F-FB40-8076-C2B569D5A61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6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77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5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0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037A89-4583-834C-B5EB-944FFA34643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4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cas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ordcase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476103"/>
            <a:ext cx="8791304" cy="330911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+mn-lt"/>
              </a:rPr>
              <a:t>DRG </a:t>
            </a:r>
            <a:r>
              <a:rPr lang="ka-GE" sz="3200" b="1" dirty="0" smtClean="0">
                <a:latin typeface="+mn-lt"/>
              </a:rPr>
              <a:t>დაფინანსების სისტემასთან დაკავშირებით საერთაშორისო გამოცდილება და</a:t>
            </a:r>
            <a:br>
              <a:rPr lang="ka-GE" sz="3200" b="1" dirty="0" smtClean="0">
                <a:latin typeface="+mn-lt"/>
              </a:rPr>
            </a:br>
            <a:r>
              <a:rPr lang="ka-GE" sz="3200" b="1" dirty="0" smtClean="0">
                <a:latin typeface="+mn-lt"/>
              </a:rPr>
              <a:t> საქართველოში </a:t>
            </a:r>
            <a:r>
              <a:rPr lang="ka-GE" sz="3200" b="1" dirty="0" smtClean="0">
                <a:latin typeface="+mn-lt"/>
              </a:rPr>
              <a:t>იმ</a:t>
            </a:r>
            <a:r>
              <a:rPr lang="ka-GE" sz="3200" b="1" dirty="0">
                <a:latin typeface="+mn-lt"/>
              </a:rPr>
              <a:t>პ</a:t>
            </a:r>
            <a:r>
              <a:rPr lang="ka-GE" sz="3200" b="1" dirty="0" smtClean="0">
                <a:latin typeface="+mn-lt"/>
              </a:rPr>
              <a:t>ლემენტაციის </a:t>
            </a:r>
            <a:r>
              <a:rPr lang="ka-GE" sz="3200" b="1" dirty="0" smtClean="0">
                <a:latin typeface="+mn-lt"/>
              </a:rPr>
              <a:t>პერსპექტივები/შესაძლებლობები</a:t>
            </a:r>
            <a:r>
              <a:rPr lang="en-GB" sz="3200" b="1" dirty="0" smtClean="0">
                <a:latin typeface="+mn-lt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842444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61703"/>
            <a:ext cx="7543800" cy="777100"/>
          </a:xfrm>
        </p:spPr>
        <p:txBody>
          <a:bodyPr/>
          <a:lstStyle/>
          <a:p>
            <a:r>
              <a:rPr lang="ka-GE" altLang="x-none" sz="3600" b="1" dirty="0" smtClean="0">
                <a:latin typeface="+mn-lt"/>
              </a:rPr>
              <a:t>დაჯგუფების მეთოდოლოგიები</a:t>
            </a:r>
            <a:endParaRPr lang="en-US" altLang="x-none" sz="3600" b="1" dirty="0">
              <a:latin typeface="+mn-lt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739054"/>
            <a:ext cx="7772401" cy="432211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altLang="x-none" dirty="0" smtClean="0"/>
              <a:t> </a:t>
            </a:r>
            <a:r>
              <a:rPr lang="ka-GE" altLang="x-none" dirty="0" smtClean="0"/>
              <a:t>ბოლო </a:t>
            </a:r>
            <a:r>
              <a:rPr lang="en-US" altLang="x-none" dirty="0" smtClean="0"/>
              <a:t>30</a:t>
            </a:r>
            <a:r>
              <a:rPr lang="en-US" altLang="x-none" dirty="0"/>
              <a:t>+ </a:t>
            </a:r>
            <a:r>
              <a:rPr lang="ka-GE" altLang="x-none" dirty="0" smtClean="0"/>
              <a:t>წლის განმავლობაში</a:t>
            </a:r>
            <a:r>
              <a:rPr lang="en-US" altLang="x-none" dirty="0" smtClean="0"/>
              <a:t>, </a:t>
            </a:r>
            <a:r>
              <a:rPr lang="ka-GE" altLang="x-none" dirty="0" smtClean="0"/>
              <a:t>დაჯგუფება ძირითადად 2 ძირითადი მიდგომით განვითარდა: კლინიკური მონაცემები და სტატისტიკური ანალიზი </a:t>
            </a:r>
            <a:endParaRPr lang="ka-GE" altLang="x-none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ka-GE" altLang="x-none" sz="2000" dirty="0"/>
              <a:t> </a:t>
            </a:r>
            <a:r>
              <a:rPr lang="ka-GE" altLang="x-none" sz="2000" dirty="0" smtClean="0"/>
              <a:t>მხოლოდ კლინიკური ან მხოლოდ სტატისტიკური დაჯგუფების პრინციპები საკმარისი არ არის </a:t>
            </a:r>
            <a:endParaRPr lang="en-US" altLang="x-none" sz="2000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altLang="x-none" dirty="0" smtClean="0"/>
              <a:t> </a:t>
            </a:r>
            <a:r>
              <a:rPr lang="ka-GE" altLang="x-none" dirty="0" smtClean="0"/>
              <a:t>დაჯგუფების მეთოდოლოგიები</a:t>
            </a:r>
            <a:r>
              <a:rPr lang="en-US" altLang="x-none" dirty="0" smtClean="0"/>
              <a:t>: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ka-GE" altLang="x-none" sz="2000" dirty="0" smtClean="0"/>
              <a:t>მონაცემები რუტინულად შეგროვებადი უნდა იყოს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ka-GE" altLang="x-none" sz="2000" dirty="0"/>
              <a:t>უნდა </a:t>
            </a:r>
            <a:r>
              <a:rPr lang="ka-GE" altLang="x-none" sz="2000" dirty="0" smtClean="0"/>
              <a:t>დაგენერირდეს შესაძლო კატეგორიების მართვადი რაოდენობა 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ka-GE" altLang="x-none" sz="2000" dirty="0" smtClean="0"/>
              <a:t>საჭიროა კლინიკური თანმიმდევრობის გარკვეული ხარისხის დემონსტრირება და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ka-GE" altLang="x-none" sz="2000" dirty="0" smtClean="0"/>
              <a:t>აუცილებელია დაცული იყოს სტატისტიკური კუთხით ერთგვაროვანი მიდგომა დაყოვნების თუ საერთო რესურსების გამოყენების მიმართებით</a:t>
            </a:r>
          </a:p>
        </p:txBody>
      </p:sp>
    </p:spTree>
    <p:extLst>
      <p:ext uri="{BB962C8B-B14F-4D97-AF65-F5344CB8AC3E}">
        <p14:creationId xmlns:p14="http://schemas.microsoft.com/office/powerpoint/2010/main" val="45140304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28599" y="236538"/>
            <a:ext cx="8313518" cy="100965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+mn-lt"/>
              </a:rPr>
              <a:t>Different </a:t>
            </a:r>
            <a:r>
              <a:rPr lang="en-GB" sz="3600" b="1" dirty="0">
                <a:latin typeface="+mn-lt"/>
              </a:rPr>
              <a:t>patient classification system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88668"/>
            <a:ext cx="8542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Find more: http://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perspectives.ahima.org</a:t>
            </a:r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/disease-groupings-what-are-they/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86638" y="65088"/>
            <a:ext cx="1757362" cy="1392235"/>
            <a:chOff x="525880" y="4011496"/>
            <a:chExt cx="2534217" cy="1932104"/>
          </a:xfrm>
        </p:grpSpPr>
        <p:sp>
          <p:nvSpPr>
            <p:cNvPr id="6" name="Abgerundetes Rechteck 4"/>
            <p:cNvSpPr/>
            <p:nvPr/>
          </p:nvSpPr>
          <p:spPr bwMode="auto">
            <a:xfrm>
              <a:off x="525880" y="4011496"/>
              <a:ext cx="1953112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latin typeface="Arial Unicode MS" charset="0"/>
                  <a:ea typeface="Arial Unicode MS" charset="0"/>
                  <a:cs typeface="Arial Unicode MS" charset="0"/>
                </a:rPr>
                <a:t>Patient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latin typeface="Arial Unicode MS" charset="0"/>
                  <a:ea typeface="Arial Unicode MS" charset="0"/>
                  <a:cs typeface="Arial Unicode MS" charset="0"/>
                </a:rPr>
                <a:t>classification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latin typeface="Arial Unicode MS" charset="0"/>
                  <a:ea typeface="Arial Unicode MS" charset="0"/>
                  <a:cs typeface="Arial Unicode MS" charset="0"/>
                </a:rPr>
                <a:t>system</a:t>
              </a:r>
            </a:p>
          </p:txBody>
        </p:sp>
        <p:sp>
          <p:nvSpPr>
            <p:cNvPr id="7" name="Abgerundetes Rechteck 11"/>
            <p:cNvSpPr/>
            <p:nvPr/>
          </p:nvSpPr>
          <p:spPr bwMode="auto">
            <a:xfrm>
              <a:off x="1012300" y="4977548"/>
              <a:ext cx="2047797" cy="966052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Diagnoses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Procedures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Severity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Frequency of revisions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8" name="Ellipse 21"/>
            <p:cNvSpPr/>
            <p:nvPr/>
          </p:nvSpPr>
          <p:spPr>
            <a:xfrm>
              <a:off x="1961009" y="414872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800">
                  <a:latin typeface="Arial Unicode MS" charset="0"/>
                  <a:ea typeface="Arial Unicode MS" charset="0"/>
                  <a:cs typeface="Arial Unicode MS" charset="0"/>
                </a:rPr>
                <a:t>1</a:t>
              </a:r>
            </a:p>
          </p:txBody>
        </p:sp>
      </p:grpSp>
      <p:pic>
        <p:nvPicPr>
          <p:cNvPr id="30723" name="Picture 2" descr="DRG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008"/>
            <a:ext cx="9144000" cy="485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50943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122217" y="1576647"/>
            <a:ext cx="6911439" cy="465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fontAlgn="base">
              <a:spcBef>
                <a:spcPts val="7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58775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39750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719138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898525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08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126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144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162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US" sz="27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ka-GE" sz="3200" b="1" kern="0" dirty="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სრულყოფილი დოკუმენტაცია</a:t>
            </a:r>
            <a:endParaRPr lang="en-US" sz="3200" b="1" kern="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</a:t>
            </a:r>
            <a:endParaRPr lang="en-US" sz="3200" b="1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ka-GE" sz="3200" b="1" kern="0" dirty="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სწორი სამედიცინო კოდირება</a:t>
            </a:r>
            <a:endParaRPr lang="en-US" sz="3200" b="1" kern="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</a:t>
            </a:r>
          </a:p>
          <a:p>
            <a:pPr algn="ctr">
              <a:buNone/>
            </a:pPr>
            <a:r>
              <a:rPr lang="ka-GE" sz="3200" b="1" kern="0" dirty="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  <a:sym typeface="Wingdings" pitchFamily="2" charset="2"/>
              </a:rPr>
              <a:t>სწორი</a:t>
            </a:r>
            <a:r>
              <a:rPr lang="en-US" sz="3200" b="1" kern="0" dirty="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  <a:sym typeface="Wingdings" pitchFamily="2" charset="2"/>
              </a:rPr>
              <a:t>DRG</a:t>
            </a:r>
          </a:p>
          <a:p>
            <a:pPr algn="ctr">
              <a:buFontTx/>
              <a:buNone/>
            </a:pPr>
            <a:r>
              <a:rPr lang="en-US" sz="3200" b="1" kern="0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</a:t>
            </a:r>
            <a:endParaRPr lang="en-US" sz="3200" b="1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ka-GE" sz="3200" b="1" kern="0" dirty="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შესაბამისი ანაზღაურება</a:t>
            </a:r>
            <a:endParaRPr lang="en-US" sz="3200" kern="0" dirty="0"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7826" y="457200"/>
            <a:ext cx="1704710" cy="1372106"/>
            <a:chOff x="1149688" y="1903746"/>
            <a:chExt cx="2415398" cy="1668635"/>
          </a:xfrm>
        </p:grpSpPr>
        <p:sp>
          <p:nvSpPr>
            <p:cNvPr id="8" name="Abgerundetes Rechteck 5"/>
            <p:cNvSpPr/>
            <p:nvPr/>
          </p:nvSpPr>
          <p:spPr bwMode="auto">
            <a:xfrm>
              <a:off x="1149688" y="1903746"/>
              <a:ext cx="2042228" cy="995326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Data collection</a:t>
              </a:r>
            </a:p>
          </p:txBody>
        </p:sp>
        <p:sp>
          <p:nvSpPr>
            <p:cNvPr id="9" name="Abgerundetes Rechteck 12"/>
            <p:cNvSpPr/>
            <p:nvPr/>
          </p:nvSpPr>
          <p:spPr bwMode="auto">
            <a:xfrm>
              <a:off x="1862611" y="2430683"/>
              <a:ext cx="1702475" cy="114169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Demographic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Clinical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Sample size, regularity</a:t>
              </a:r>
            </a:p>
          </p:txBody>
        </p:sp>
        <p:sp>
          <p:nvSpPr>
            <p:cNvPr id="10" name="Ellipse 22"/>
            <p:cNvSpPr/>
            <p:nvPr/>
          </p:nvSpPr>
          <p:spPr>
            <a:xfrm>
              <a:off x="2703637" y="2009865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58957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79" y="208805"/>
            <a:ext cx="6891914" cy="9601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a-GE" sz="2400" b="1" dirty="0" smtClean="0">
                <a:latin typeface="+mn-lt"/>
              </a:rPr>
              <a:t>შემთხვევების ჯგუფებისა და ტარიფების განსაზღვრისთვის აუცილებელი მონაცემები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1829306"/>
            <a:ext cx="702945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ka-GE" sz="2000" u="sng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დიაგნოზისა და ქირურგიული პროცედურების შესახებ მაღალი ხარისხის კლინიკური მონაცემები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ka-GE" sz="2000" u="sng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ხარჯების თაობაზე მონაცემები 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DRG </a:t>
            </a:r>
            <a:r>
              <a:rPr lang="ka-GE" sz="2000" u="sng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ჯგუფების ფარდობითი ხვედრითი წონისა და საბაზისო მაჩვენებლის (ღირებულების) განსაზღვრის მიზნით 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ka-GE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ხარჯების თაობაზე მონაცემების </a:t>
            </a:r>
            <a:r>
              <a:rPr lang="ka-GE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იმპორტის </a:t>
            </a:r>
            <a:r>
              <a:rPr lang="ka-GE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შემთხვევაში ძნელია კონტექსტის შენარჩუნება 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ka-GE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ხარჯების კარგი მონაცემებისთვის საჭიროა ხარჯების სტანდარტიზებული ანგარიშგება -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ka-GE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გამარტივებულია </a:t>
            </a:r>
            <a:r>
              <a:rPr lang="ka-GE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სანიმუშო კლინიკის იდენტიფიცირება</a:t>
            </a:r>
            <a:endParaRPr lang="en-US" sz="2000" dirty="0">
              <a:solidFill>
                <a:schemeClr val="bg2">
                  <a:lumMod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ka-GE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ხარჯი შესაძლოა არ იყოს ტოლი ტარიფის/ფასის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ka-GE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აქტუალური საუკეთესო პრაქტიკის საპირისპიროდ </a:t>
            </a:r>
            <a:endParaRPr lang="en-US" sz="2000" dirty="0">
              <a:solidFill>
                <a:schemeClr val="bg2">
                  <a:lumMod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67826" y="457200"/>
            <a:ext cx="1704710" cy="1372106"/>
            <a:chOff x="1149688" y="1903746"/>
            <a:chExt cx="2415398" cy="1668635"/>
          </a:xfrm>
        </p:grpSpPr>
        <p:sp>
          <p:nvSpPr>
            <p:cNvPr id="5" name="Abgerundetes Rechteck 5"/>
            <p:cNvSpPr/>
            <p:nvPr/>
          </p:nvSpPr>
          <p:spPr bwMode="auto">
            <a:xfrm>
              <a:off x="1149688" y="1903746"/>
              <a:ext cx="2042228" cy="995326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Data collection</a:t>
              </a:r>
            </a:p>
          </p:txBody>
        </p:sp>
        <p:sp>
          <p:nvSpPr>
            <p:cNvPr id="6" name="Abgerundetes Rechteck 12"/>
            <p:cNvSpPr/>
            <p:nvPr/>
          </p:nvSpPr>
          <p:spPr bwMode="auto">
            <a:xfrm>
              <a:off x="1862611" y="2430683"/>
              <a:ext cx="1702475" cy="114169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Demographic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Clinical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Sample size, regularity</a:t>
              </a:r>
            </a:p>
          </p:txBody>
        </p:sp>
        <p:sp>
          <p:nvSpPr>
            <p:cNvPr id="8" name="Ellipse 22"/>
            <p:cNvSpPr/>
            <p:nvPr/>
          </p:nvSpPr>
          <p:spPr>
            <a:xfrm>
              <a:off x="2703637" y="2009865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86650" y="2241236"/>
            <a:ext cx="1543050" cy="1459227"/>
            <a:chOff x="4367124" y="3089355"/>
            <a:chExt cx="2018093" cy="2063838"/>
          </a:xfrm>
        </p:grpSpPr>
        <p:sp>
          <p:nvSpPr>
            <p:cNvPr id="10" name="Abgerundetes Rechteck 6"/>
            <p:cNvSpPr/>
            <p:nvPr/>
          </p:nvSpPr>
          <p:spPr bwMode="auto">
            <a:xfrm>
              <a:off x="4367124" y="3089355"/>
              <a:ext cx="1841718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Price setting</a:t>
              </a:r>
            </a:p>
          </p:txBody>
        </p:sp>
        <p:sp>
          <p:nvSpPr>
            <p:cNvPr id="11" name="Abgerundetes Rechteck 13"/>
            <p:cNvSpPr/>
            <p:nvPr/>
          </p:nvSpPr>
          <p:spPr bwMode="auto">
            <a:xfrm>
              <a:off x="4727299" y="4168845"/>
              <a:ext cx="1657918" cy="98434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weights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Base rate(s)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Prices/ tariffs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Average vs “best”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2" name="Ellipse 23"/>
            <p:cNvSpPr/>
            <p:nvPr/>
          </p:nvSpPr>
          <p:spPr>
            <a:xfrm>
              <a:off x="5703855" y="322109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86026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451989"/>
              </p:ext>
            </p:extLst>
          </p:nvPr>
        </p:nvGraphicFramePr>
        <p:xfrm>
          <a:off x="195943" y="1488071"/>
          <a:ext cx="7739743" cy="481535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14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7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0098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Method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Description</a:t>
                      </a:r>
                      <a:endParaRPr lang="en-US" sz="1500" dirty="0"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Usual Setting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949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Fee</a:t>
                      </a:r>
                      <a:r>
                        <a:rPr lang="en-US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for service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Activity based</a:t>
                      </a:r>
                      <a:r>
                        <a:rPr lang="en-US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billing of individual services and patient contacts and bed days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Predominantly used</a:t>
                      </a:r>
                    </a:p>
                    <a:p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for GPs and for outpatient specialist services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9292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Payment per case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Activity based payment per patient, patient</a:t>
                      </a:r>
                      <a:r>
                        <a:rPr lang="en-US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classified by similar clinical condition </a:t>
                      </a:r>
                      <a:r>
                        <a:rPr lang="en-US" sz="15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and/or </a:t>
                      </a:r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activities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Predominantly for hospital</a:t>
                      </a:r>
                      <a:r>
                        <a:rPr lang="en-US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inpatient care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18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Capitation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Lump-sum payment per enrolled patient covering a range of services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Predominantly used for</a:t>
                      </a:r>
                      <a:r>
                        <a:rPr lang="en-US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GPs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9292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Global</a:t>
                      </a:r>
                      <a:r>
                        <a:rPr lang="en-US" sz="15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budget</a:t>
                      </a:r>
                      <a:endParaRPr lang="en-US" sz="15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Lump-sum payment covering a range of services independent of actual volume</a:t>
                      </a:r>
                      <a:r>
                        <a:rPr lang="en-US" sz="15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of care</a:t>
                      </a:r>
                      <a:endParaRPr lang="en-US" sz="15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Payment for public hospitals in a number of countries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174" y="215652"/>
            <a:ext cx="567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Most common payment methods  to cover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full cost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79606"/>
            <a:ext cx="8880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Source: Adapted from https://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www.oecd.org</a:t>
            </a:r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/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els</a:t>
            </a:r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/health-systems/Better-ways-to-pay-for-health-care-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FOCUS.pdf</a:t>
            </a:r>
            <a:endParaRPr lang="en-US" sz="1400" i="1" dirty="0">
              <a:solidFill>
                <a:schemeClr val="bg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9" name="Abgerundetes Rechteck 7"/>
          <p:cNvSpPr/>
          <p:nvPr/>
        </p:nvSpPr>
        <p:spPr bwMode="auto">
          <a:xfrm>
            <a:off x="6834426" y="244472"/>
            <a:ext cx="1953112" cy="995326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Arial Unicode MS" charset="0"/>
                <a:ea typeface="Arial Unicode MS" charset="0"/>
                <a:cs typeface="Arial Unicode MS" charset="0"/>
              </a:rPr>
              <a:t>Actual reimbursement </a:t>
            </a:r>
          </a:p>
        </p:txBody>
      </p:sp>
      <p:sp>
        <p:nvSpPr>
          <p:cNvPr id="10" name="Abgerundetes Rechteck 14"/>
          <p:cNvSpPr/>
          <p:nvPr/>
        </p:nvSpPr>
        <p:spPr bwMode="auto">
          <a:xfrm>
            <a:off x="7307852" y="956203"/>
            <a:ext cx="1657917" cy="1327864"/>
          </a:xfrm>
          <a:prstGeom prst="roundRect">
            <a:avLst>
              <a:gd name="adj" fmla="val 10000"/>
            </a:avLst>
          </a:prstGeom>
          <a:ln>
            <a:solidFill>
              <a:srgbClr val="00BA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2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Volume limits 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Outliers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High cost cases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Quality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Innovations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Negotiations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3" name="Ellipse 24"/>
          <p:cNvSpPr/>
          <p:nvPr/>
        </p:nvSpPr>
        <p:spPr>
          <a:xfrm>
            <a:off x="8312256" y="341442"/>
            <a:ext cx="356462" cy="351292"/>
          </a:xfrm>
          <a:prstGeom prst="ellipse">
            <a:avLst/>
          </a:prstGeom>
          <a:solidFill>
            <a:srgbClr val="00B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>
                <a:latin typeface="Arial Unicode MS" charset="0"/>
                <a:ea typeface="Arial Unicode MS" charset="0"/>
                <a:cs typeface="Arial Unicode MS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178159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653"/>
            <a:ext cx="9144000" cy="103819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DRG </a:t>
            </a:r>
            <a:r>
              <a:rPr lang="ka-GE" sz="3600" b="1" dirty="0" smtClean="0">
                <a:latin typeface="+mn-lt"/>
              </a:rPr>
              <a:t>სისტემის მოსალოდნელი შედეგები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771651"/>
            <a:ext cx="8882743" cy="448887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 </a:t>
            </a:r>
            <a:r>
              <a:rPr lang="ka-GE" sz="2200" dirty="0" smtClean="0"/>
              <a:t>სამედიცინო მომსახუების სერვისების ეფექტურობის ამაღლება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ka-GE" sz="2200" dirty="0"/>
              <a:t>მოსახლეობის მოთხოვნის </a:t>
            </a:r>
            <a:r>
              <a:rPr lang="ka-GE" sz="2200" dirty="0" smtClean="0"/>
              <a:t>მიხედვით უკეთესი დაგეგმარება და რესურსების განაწილება,ჰოსპიტალური სერვისების  ხელმისაწვდომობის გაზრდის მიზნით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ka-GE" sz="2200" dirty="0" smtClean="0"/>
              <a:t>მომსახურების ეფექტური მიმწოდებლების წახალისება</a:t>
            </a:r>
            <a:endParaRPr lang="en-US" sz="2200" u="sng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/>
              <a:t> </a:t>
            </a:r>
            <a:r>
              <a:rPr lang="ka-GE" sz="2200" dirty="0" smtClean="0"/>
              <a:t>ჯანდაცვის სერვისების გამოსავლის გაუმჯობესება</a:t>
            </a:r>
            <a:endParaRPr lang="en-US" sz="2200" u="sng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/>
              <a:t> </a:t>
            </a:r>
            <a:r>
              <a:rPr lang="ka-GE" sz="2200" dirty="0" smtClean="0"/>
              <a:t>დაფინანსების თანასწორობა - თითოეული მიმწოდებელი იღებს ერთი და იგივე ანაზღაურებას ერთსა და იმავე მომსახურებაზე;</a:t>
            </a:r>
          </a:p>
          <a:p>
            <a:pPr marL="0" indent="0">
              <a:buNone/>
            </a:pPr>
            <a:r>
              <a:rPr lang="ka-GE" sz="2200" dirty="0" smtClean="0"/>
              <a:t>მოსალოდნელი შედეგები დამოკიდებულია </a:t>
            </a:r>
            <a:r>
              <a:rPr lang="en-US" sz="2200" dirty="0" smtClean="0"/>
              <a:t>DRG</a:t>
            </a:r>
            <a:r>
              <a:rPr lang="ka-GE" sz="2200" dirty="0" smtClean="0"/>
              <a:t>მეთოდის დანერგვამდე გადახდის  რა მეთოდები გამოიყენებოდა: შემთხვევის მიხედვით ანაზღაურება, გლობალური ბიუჯეტი და ა. შ. 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2310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90" y="640081"/>
            <a:ext cx="7985738" cy="833294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latin typeface="+mn-lt"/>
                <a:cs typeface="Calibri" panose="020F0502020204030204" pitchFamily="34" charset="0"/>
              </a:rPr>
              <a:t>DRG </a:t>
            </a:r>
            <a:r>
              <a:rPr lang="ka-GE" sz="4400" b="1" dirty="0" smtClean="0">
                <a:latin typeface="+mn-lt"/>
                <a:cs typeface="Calibri" panose="020F0502020204030204" pitchFamily="34" charset="0"/>
              </a:rPr>
              <a:t>სისტემის სხვა გამოყენება</a:t>
            </a:r>
            <a:endParaRPr lang="en-US" sz="44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1990" y="1711234"/>
            <a:ext cx="7543801" cy="39140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charset="2"/>
              <a:buChar char="§"/>
            </a:pPr>
            <a:endParaRPr lang="en-US" sz="2600" dirty="0"/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ka-GE" sz="3600" dirty="0" smtClean="0">
                <a:ea typeface="Arial Unicode MS" charset="0"/>
                <a:cs typeface="Arial Unicode MS" charset="0"/>
              </a:rPr>
              <a:t>მენეჯმენტი</a:t>
            </a:r>
            <a:endParaRPr lang="en-US" sz="3600" dirty="0">
              <a:ea typeface="Arial Unicode MS" charset="0"/>
              <a:cs typeface="Arial Unicode MS" charset="0"/>
            </a:endParaRP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</a:t>
            </a:r>
            <a:r>
              <a:rPr lang="ka-GE" sz="3600" dirty="0" smtClean="0">
                <a:ea typeface="Arial Unicode MS" charset="0"/>
                <a:cs typeface="Arial Unicode MS" charset="0"/>
              </a:rPr>
              <a:t>ბიუჯეტირება</a:t>
            </a:r>
            <a:endParaRPr lang="en-US" sz="3600" dirty="0">
              <a:ea typeface="Arial Unicode MS" charset="0"/>
              <a:cs typeface="Arial Unicode MS" charset="0"/>
            </a:endParaRP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</a:t>
            </a:r>
            <a:r>
              <a:rPr lang="ka-GE" sz="3600" dirty="0" smtClean="0">
                <a:ea typeface="Arial Unicode MS" charset="0"/>
                <a:cs typeface="Arial Unicode MS" charset="0"/>
              </a:rPr>
              <a:t>სტანდარტიზაცია</a:t>
            </a:r>
            <a:endParaRPr lang="en-US" sz="3600" dirty="0">
              <a:ea typeface="Arial Unicode MS" charset="0"/>
              <a:cs typeface="Arial Unicode MS" charset="0"/>
            </a:endParaRP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</a:t>
            </a:r>
            <a:r>
              <a:rPr lang="ka-GE" sz="3600" dirty="0" smtClean="0">
                <a:ea typeface="Arial Unicode MS" charset="0"/>
                <a:cs typeface="Arial Unicode MS" charset="0"/>
              </a:rPr>
              <a:t>კლინიკური კვლევები</a:t>
            </a:r>
            <a:endParaRPr lang="en-US" sz="3600" dirty="0">
              <a:ea typeface="Arial Unicode MS" charset="0"/>
              <a:cs typeface="Arial Unicode MS" charset="0"/>
            </a:endParaRP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</a:t>
            </a:r>
            <a:r>
              <a:rPr lang="ka-GE" sz="3600" dirty="0" smtClean="0">
                <a:ea typeface="Arial Unicode MS" charset="0"/>
                <a:cs typeface="Arial Unicode MS" charset="0"/>
              </a:rPr>
              <a:t>ხარისხის ანგარიშგება</a:t>
            </a:r>
            <a:endParaRPr lang="en-US" sz="3600" dirty="0"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6675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2" y="248194"/>
            <a:ext cx="8634547" cy="1040538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atin typeface="+mn-lt"/>
              </a:rPr>
              <a:t>ესტონეთის გამოცდილება: </a:t>
            </a:r>
            <a:br>
              <a:rPr lang="ka-GE" sz="2800" b="1" dirty="0" smtClean="0">
                <a:latin typeface="+mn-lt"/>
              </a:rPr>
            </a:br>
            <a:r>
              <a:rPr lang="ka-GE" sz="2800" b="1" dirty="0" smtClean="0">
                <a:latin typeface="+mn-lt"/>
              </a:rPr>
              <a:t>სიტუაცია </a:t>
            </a:r>
            <a:r>
              <a:rPr lang="en-GB" sz="2800" b="1" dirty="0" smtClean="0">
                <a:latin typeface="+mn-lt"/>
              </a:rPr>
              <a:t>DRG</a:t>
            </a:r>
            <a:r>
              <a:rPr lang="ka-GE" sz="2800" b="1" dirty="0" smtClean="0">
                <a:latin typeface="+mn-lt"/>
              </a:rPr>
              <a:t> სისტემის დანერგვამდე</a:t>
            </a:r>
            <a:r>
              <a:rPr lang="en-GB" sz="2800" b="1" dirty="0" smtClean="0">
                <a:latin typeface="+mn-lt"/>
              </a:rPr>
              <a:t> </a:t>
            </a:r>
            <a:r>
              <a:rPr lang="et-EE" sz="2800" b="1" dirty="0">
                <a:latin typeface="+mn-lt"/>
              </a:rPr>
              <a:t>(2000/2001)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3" y="1773942"/>
            <a:ext cx="4023360" cy="3456384"/>
          </a:xfrm>
        </p:spPr>
        <p:txBody>
          <a:bodyPr>
            <a:noAutofit/>
          </a:bodyPr>
          <a:lstStyle/>
          <a:p>
            <a:pPr lvl="0"/>
            <a:r>
              <a:rPr lang="ka-GE" sz="1800" dirty="0" smtClean="0"/>
              <a:t>შემთხვევის საშუალო ღირებულება სწრაფად გაიზარდა </a:t>
            </a:r>
            <a:r>
              <a:rPr lang="ka-GE" sz="1800" dirty="0"/>
              <a:t>და მაღალი იყო ინფლაციის მოცულობა </a:t>
            </a:r>
            <a:r>
              <a:rPr lang="en-US" sz="1800" dirty="0" smtClean="0"/>
              <a:t> </a:t>
            </a:r>
          </a:p>
          <a:p>
            <a:pPr lvl="0"/>
            <a:r>
              <a:rPr lang="ka-GE" sz="1800" dirty="0" smtClean="0"/>
              <a:t>საწოლდღეების არაეფეტური გამოყემება </a:t>
            </a:r>
            <a:endParaRPr lang="en-US" sz="1800" dirty="0"/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ka-GE" sz="1200" dirty="0" smtClean="0"/>
              <a:t>1999 წელს საშუალო დაყოვნება 9,9 დღე</a:t>
            </a:r>
            <a:endParaRPr lang="en-US" sz="1200" dirty="0"/>
          </a:p>
          <a:p>
            <a:pPr lvl="0"/>
            <a:r>
              <a:rPr lang="ka-GE" sz="1800" dirty="0" smtClean="0"/>
              <a:t>დაბალი ხელმისაწვდომობა</a:t>
            </a:r>
            <a:endParaRPr lang="en-US" sz="1800" dirty="0"/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ka-GE" sz="1200" dirty="0" smtClean="0"/>
              <a:t>დიდი რიგები და მოცდის პერიოდი </a:t>
            </a:r>
            <a:endParaRPr lang="en-US" sz="1200" dirty="0"/>
          </a:p>
          <a:p>
            <a:pPr lvl="0"/>
            <a:r>
              <a:rPr lang="ka-GE" sz="1800" dirty="0" smtClean="0"/>
              <a:t>მომსახურებისა და დაყოვნების მიხედვით ანაზღაურების მეთოდები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ka-GE" sz="1000" dirty="0" smtClean="0"/>
              <a:t>მიმწოდებლების არასწორი წახალისება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1404" y="1773941"/>
            <a:ext cx="3078961" cy="345638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t-E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dirty="0" smtClean="0"/>
              <a:t>DRG</a:t>
            </a:r>
            <a:r>
              <a:rPr lang="ka-GE" sz="1800" dirty="0" smtClean="0"/>
              <a:t> </a:t>
            </a:r>
            <a:r>
              <a:rPr lang="et-EE" sz="1800" dirty="0" smtClean="0"/>
              <a:t>გ</a:t>
            </a:r>
            <a:r>
              <a:rPr lang="ka-GE" sz="1800" dirty="0" smtClean="0"/>
              <a:t>ამოყენებით შესაძლებელი იქნებოდა</a:t>
            </a:r>
            <a:r>
              <a:rPr lang="en-US" sz="1800" dirty="0" smtClean="0"/>
              <a:t>: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ka-GE" sz="1600" dirty="0" smtClean="0"/>
              <a:t>ინფლაციის დონის შემცირება</a:t>
            </a:r>
            <a:endParaRPr lang="en-US" sz="1600" dirty="0"/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ka-GE" sz="1600" dirty="0" smtClean="0"/>
              <a:t>კლინიკების მიერ მოწოდებული სერვისსებისა და დაფინანსების განმჭვირვალობის გაზრდა</a:t>
            </a:r>
            <a:endParaRPr lang="en-US" sz="1600" dirty="0" smtClean="0"/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ka-GE" sz="1600" dirty="0" smtClean="0"/>
              <a:t>ბიუჯეტის ეფექტიანი ხარჯვა 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3744464" y="2630673"/>
            <a:ext cx="2186940" cy="193122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dirty="0" smtClean="0"/>
              <a:t>ეფექტურობის ამაღლებისთვის საჭიროა დამატებითი წახალისება 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0023" y="5233967"/>
            <a:ext cx="883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DRG</a:t>
            </a:r>
            <a:r>
              <a:rPr lang="ka-GE" sz="1400" dirty="0"/>
              <a:t> </a:t>
            </a:r>
            <a:r>
              <a:rPr lang="ka-GE" sz="1400" dirty="0" smtClean="0"/>
              <a:t>სხვადასხვა ვესიიდან შერჩეულ იქნა </a:t>
            </a:r>
            <a:r>
              <a:rPr lang="en-US" sz="1400" dirty="0" err="1" smtClean="0">
                <a:ea typeface="Arial Unicode MS" charset="0"/>
                <a:cs typeface="Arial Unicode MS" charset="0"/>
              </a:rPr>
              <a:t>NordDRG</a:t>
            </a:r>
            <a:r>
              <a:rPr lang="ka-GE" sz="1400" dirty="0" smtClean="0">
                <a:ea typeface="Arial Unicode MS" charset="0"/>
                <a:cs typeface="Arial Unicode MS" charset="0"/>
              </a:rPr>
              <a:t> და განხორციელდა ეტაპობრივი იმპლემენტაცია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3" y="5541744"/>
            <a:ext cx="7609522" cy="7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985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310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DRG </a:t>
            </a:r>
            <a:r>
              <a:rPr lang="ka-GE" sz="2800" dirty="0" smtClean="0"/>
              <a:t>დაჯგუფების ლოგიკა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CF21-4924-4674-9A32-9F13C300A98F}" type="slidenum">
              <a:rPr lang="fi-FI" smtClean="0"/>
              <a:t>18</a:t>
            </a:fld>
            <a:endParaRPr lang="fi-FI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7931224" cy="493871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DB71-5CA2-42AF-A236-D1EDFE9FBA1F}" type="datetime1">
              <a:rPr lang="en-US" smtClean="0"/>
              <a:t>7/8/2019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5904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62927"/>
          </a:xfrm>
        </p:spPr>
        <p:txBody>
          <a:bodyPr>
            <a:normAutofit/>
          </a:bodyPr>
          <a:lstStyle/>
          <a:p>
            <a:r>
              <a:rPr lang="en-US" sz="2000" dirty="0"/>
              <a:t>DRG </a:t>
            </a:r>
            <a:r>
              <a:rPr lang="ka-GE" sz="2000" dirty="0"/>
              <a:t>დაჯგუფების </a:t>
            </a:r>
            <a:r>
              <a:rPr lang="ka-GE" sz="2000" dirty="0" smtClean="0"/>
              <a:t>ლოგიკა შემთხვევის დონეზე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CF21-4924-4674-9A32-9F13C300A98F}" type="slidenum">
              <a:rPr lang="fi-FI" smtClean="0"/>
              <a:t>19</a:t>
            </a:fld>
            <a:endParaRPr lang="fi-FI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" y="1700808"/>
            <a:ext cx="8856984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361972" y="6411954"/>
            <a:ext cx="17684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/>
              <a:t>Source: </a:t>
            </a:r>
            <a:r>
              <a:rPr lang="en-US" sz="1050" dirty="0">
                <a:hlinkClick r:id="rId3"/>
              </a:rPr>
              <a:t>www.nordcase.com</a:t>
            </a:r>
            <a:r>
              <a:rPr lang="en-US" sz="1050" dirty="0"/>
              <a:t>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ADC-C8F9-4531-95B9-9894B7581810}" type="datetime1">
              <a:rPr lang="en-US" smtClean="0"/>
              <a:t>7/8/2019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05832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A748-D8E9-454D-A880-D3A691D8271E}" type="slidenum">
              <a:rPr lang="en-GB" altLang="x-none"/>
              <a:pPr/>
              <a:t>2</a:t>
            </a:fld>
            <a:endParaRPr lang="en-GB" altLang="x-none"/>
          </a:p>
        </p:txBody>
      </p:sp>
      <p:pic>
        <p:nvPicPr>
          <p:cNvPr id="47108" name="Picture 2052" descr="D:\dokumendid_triin\My Pictures\ÖKONOOMIKA-MEDITSII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554480"/>
            <a:ext cx="705643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2760" y="3559492"/>
            <a:ext cx="11887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Medicine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2" y="3429267"/>
            <a:ext cx="11887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omic Sans MS" charset="0"/>
                <a:ea typeface="Comic Sans MS" charset="0"/>
                <a:cs typeface="Comic Sans MS" charset="0"/>
              </a:rPr>
              <a:t>Finances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2040" y="1615440"/>
            <a:ext cx="7056438" cy="4010025"/>
            <a:chOff x="1082040" y="1615440"/>
            <a:chExt cx="7056438" cy="4010025"/>
          </a:xfrm>
        </p:grpSpPr>
        <p:pic>
          <p:nvPicPr>
            <p:cNvPr id="8" name="Picture 2052" descr="D:\dokumendid_triin\My Pictures\ÖKONOOMIKA-MEDITSIIN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40" y="1615440"/>
              <a:ext cx="7056438" cy="40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90360" y="3620452"/>
              <a:ext cx="11887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Medicine</a:t>
              </a:r>
              <a:endParaRPr lang="en-US" sz="16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4440" y="3490227"/>
              <a:ext cx="11887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latin typeface="Comic Sans MS" charset="0"/>
                  <a:ea typeface="Comic Sans MS" charset="0"/>
                  <a:cs typeface="Comic Sans MS" charset="0"/>
                </a:rPr>
                <a:t>Finances</a:t>
              </a:r>
              <a:endParaRPr lang="en-US" sz="16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72117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4" y="326572"/>
            <a:ext cx="7948749" cy="1058092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დაჯგუფების ლოგიკა ქირურგიული შემთხვევებისთვის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CF21-4924-4674-9A32-9F13C300A98F}" type="slidenum">
              <a:rPr lang="fi-FI" smtClean="0"/>
              <a:t>20</a:t>
            </a:fld>
            <a:endParaRPr lang="fi-FI"/>
          </a:p>
        </p:txBody>
      </p:sp>
      <p:sp>
        <p:nvSpPr>
          <p:cNvPr id="5" name="Rectangle 4"/>
          <p:cNvSpPr/>
          <p:nvPr/>
        </p:nvSpPr>
        <p:spPr>
          <a:xfrm>
            <a:off x="6553200" y="6282470"/>
            <a:ext cx="17684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/>
              <a:t>Source: </a:t>
            </a:r>
            <a:r>
              <a:rPr lang="en-US" sz="1050" dirty="0">
                <a:hlinkClick r:id="rId2"/>
              </a:rPr>
              <a:t>www.nordcase.com</a:t>
            </a:r>
            <a:r>
              <a:rPr lang="en-US" sz="1050" dirty="0"/>
              <a:t> 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B3A5-7F5B-401B-BDD1-F0DD15F199D5}" type="datetime1">
              <a:rPr lang="en-US" smtClean="0"/>
              <a:t>7/8/2019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47128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6104" y="2270224"/>
            <a:ext cx="7643976" cy="2760369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a-GE" sz="3200" dirty="0" smtClean="0">
                <a:solidFill>
                  <a:schemeClr val="bg2">
                    <a:lumMod val="25000"/>
                  </a:schemeClr>
                </a:solidFill>
              </a:rPr>
              <a:t>წარმოების ეფექტურობა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a-GE" sz="3200" dirty="0" smtClean="0">
                <a:solidFill>
                  <a:schemeClr val="bg2">
                    <a:lumMod val="25000"/>
                  </a:schemeClr>
                </a:solidFill>
              </a:rPr>
              <a:t>ხარისხის მენეჯმენტი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a-GE" sz="3200" dirty="0" smtClean="0">
                <a:solidFill>
                  <a:schemeClr val="bg2">
                    <a:lumMod val="25000"/>
                  </a:schemeClr>
                </a:solidFill>
              </a:rPr>
              <a:t>ხარჯების მენეჯმენტი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a-GE" sz="3200" dirty="0" smtClean="0">
                <a:solidFill>
                  <a:schemeClr val="bg2">
                    <a:lumMod val="25000"/>
                  </a:schemeClr>
                </a:solidFill>
              </a:rPr>
              <a:t>სტრატეგიული დაგეგმვა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299" y="234225"/>
            <a:ext cx="8335191" cy="980622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ჯანდაცვის სისტემის მართვის გამოწვევები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367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65" y="130629"/>
            <a:ext cx="8908869" cy="1254034"/>
          </a:xfrm>
        </p:spPr>
        <p:txBody>
          <a:bodyPr>
            <a:noAutofit/>
          </a:bodyPr>
          <a:lstStyle/>
          <a:p>
            <a:pPr algn="ctr"/>
            <a:r>
              <a:rPr lang="ka-G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როგორ შეგვიძლია წარმოების ხარჯებისა და ხარისხის კონტროლის მეთოდების  გამოყენება სამედიცინო დაწესებულებებში/საავადმყოფოებში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276927" y="4973736"/>
            <a:ext cx="1685744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AU" sz="1400" b="1" dirty="0" smtClean="0">
                <a:ea typeface="ＭＳ Ｐゴシック" charset="0"/>
              </a:rPr>
              <a:t>Fetter and Thomson, Yale </a:t>
            </a:r>
            <a:r>
              <a:rPr lang="en-AU" sz="1400" b="1" dirty="0">
                <a:ea typeface="ＭＳ Ｐゴシック" charset="0"/>
              </a:rPr>
              <a:t>University (</a:t>
            </a:r>
            <a:r>
              <a:rPr lang="en-AU" sz="1400" b="1" dirty="0" smtClean="0">
                <a:ea typeface="ＭＳ Ｐゴシック" charset="0"/>
              </a:rPr>
              <a:t>1968)</a:t>
            </a:r>
            <a:endParaRPr lang="en-AU" sz="1400" b="1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5143" y="2402068"/>
            <a:ext cx="3148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a-GE" sz="3200" b="1" spc="-5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რა არის კლინიკის ძირითადი პროდუქტი?</a:t>
            </a:r>
            <a:endParaRPr lang="en-US" sz="3200" b="1" spc="-5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27" y="2651760"/>
            <a:ext cx="2203633" cy="23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5462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24" y="607633"/>
            <a:ext cx="8636996" cy="416248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One DRG= One product= One cost</a:t>
            </a:r>
          </a:p>
        </p:txBody>
      </p:sp>
    </p:spTree>
    <p:extLst>
      <p:ext uri="{BB962C8B-B14F-4D97-AF65-F5344CB8AC3E}">
        <p14:creationId xmlns:p14="http://schemas.microsoft.com/office/powerpoint/2010/main" val="182747392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441" y="162366"/>
            <a:ext cx="7543800" cy="1450757"/>
          </a:xfrm>
        </p:spPr>
        <p:txBody>
          <a:bodyPr>
            <a:normAutofit/>
          </a:bodyPr>
          <a:lstStyle/>
          <a:p>
            <a:r>
              <a:rPr lang="ka-GE" sz="4400" b="1" dirty="0" smtClean="0">
                <a:latin typeface="+mn-lt"/>
              </a:rPr>
              <a:t>რა არის </a:t>
            </a:r>
            <a:r>
              <a:rPr lang="en-US" sz="4400" b="1" dirty="0" smtClean="0">
                <a:latin typeface="+mn-lt"/>
              </a:rPr>
              <a:t>DRG?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1737360"/>
            <a:ext cx="8305799" cy="3631474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DRG </a:t>
            </a:r>
            <a:r>
              <a:rPr lang="mr-IN" sz="3200" dirty="0" smtClean="0"/>
              <a:t>–</a:t>
            </a:r>
            <a:r>
              <a:rPr lang="et-EE" sz="3200" dirty="0" smtClean="0"/>
              <a:t> </a:t>
            </a:r>
            <a:r>
              <a:rPr lang="ka-GE" sz="3200" dirty="0" smtClean="0"/>
              <a:t>დიაგნოზთან შეჭიდული ჯგუფები</a:t>
            </a:r>
          </a:p>
          <a:p>
            <a:endParaRPr lang="en-US" sz="3200" dirty="0" smtClean="0"/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DRG </a:t>
            </a:r>
            <a:r>
              <a:rPr lang="ka-GE" sz="2600" dirty="0" smtClean="0"/>
              <a:t>არის ინსტრუმენტი კლინიკაში პაციენტის მკურნალობის ტიპების დასაკავშირებლად ხარჯებსა და გამოყენებულ რესურსებთან, დიაგნოზებისა და ჩატარებული პროცედურების მიხედვით დაჯგუფებით. </a:t>
            </a:r>
            <a:endParaRPr lang="en-US" sz="2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0704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1"/>
          <p:cNvSpPr txBox="1">
            <a:spLocks/>
          </p:cNvSpPr>
          <p:nvPr/>
        </p:nvSpPr>
        <p:spPr>
          <a:xfrm>
            <a:off x="561143" y="383241"/>
            <a:ext cx="8040688" cy="100317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3200" b="1" dirty="0" smtClean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DRG </a:t>
            </a:r>
            <a:r>
              <a:rPr lang="ka-GE" sz="3200" b="1" dirty="0" smtClean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სისტემის ძირითადი შემადგენლები</a:t>
            </a:r>
            <a:endParaRPr lang="de-DE" sz="3200" b="1" dirty="0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5943" y="1774601"/>
            <a:ext cx="8805182" cy="4314174"/>
            <a:chOff x="1516063" y="1524000"/>
            <a:chExt cx="7246937" cy="3505200"/>
          </a:xfrm>
        </p:grpSpPr>
        <p:sp>
          <p:nvSpPr>
            <p:cNvPr id="5" name="Abgerundetes Rechteck 4"/>
            <p:cNvSpPr/>
            <p:nvPr/>
          </p:nvSpPr>
          <p:spPr bwMode="auto">
            <a:xfrm>
              <a:off x="1516063" y="3352800"/>
              <a:ext cx="1670050" cy="12954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a-GE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პაციენტის კლასიფიცირების სისტემა</a:t>
              </a:r>
              <a:endParaRPr lang="en-GB" sz="1400" b="1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6" name="Abgerundetes Rechteck 5"/>
            <p:cNvSpPr/>
            <p:nvPr/>
          </p:nvSpPr>
          <p:spPr bwMode="auto">
            <a:xfrm>
              <a:off x="2049463" y="1524000"/>
              <a:ext cx="1746250" cy="8636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a-GE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მონაცემების შეგროვება</a:t>
              </a:r>
              <a:endParaRPr lang="en-GB" sz="1400" b="1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7" name="Abgerundetes Rechteck 6"/>
            <p:cNvSpPr/>
            <p:nvPr/>
          </p:nvSpPr>
          <p:spPr bwMode="auto">
            <a:xfrm>
              <a:off x="4800600" y="2552700"/>
              <a:ext cx="1574800" cy="12954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a-GE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ფასის დაწესება</a:t>
              </a:r>
              <a:endParaRPr lang="en-GB" sz="1400" b="1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6940550" y="2811463"/>
              <a:ext cx="1670050" cy="8636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latin typeface="Arial Unicode MS" charset="0"/>
                  <a:ea typeface="Arial Unicode MS" charset="0"/>
                  <a:cs typeface="Arial Unicode MS" charset="0"/>
                </a:rPr>
                <a:t>Actual reimbursement </a:t>
              </a:r>
            </a:p>
          </p:txBody>
        </p:sp>
        <p:sp>
          <p:nvSpPr>
            <p:cNvPr id="10" name="Pfeil nach rechts 9"/>
            <p:cNvSpPr/>
            <p:nvPr/>
          </p:nvSpPr>
          <p:spPr bwMode="auto">
            <a:xfrm>
              <a:off x="4191000" y="2568575"/>
              <a:ext cx="609600" cy="430213"/>
            </a:xfrm>
            <a:prstGeom prst="rightArrow">
              <a:avLst/>
            </a:prstGeom>
            <a:solidFill>
              <a:srgbClr val="FFFC9E"/>
            </a:solidFill>
            <a:ln>
              <a:solidFill>
                <a:srgbClr val="00B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1" name="Pfeil nach rechts 10"/>
            <p:cNvSpPr/>
            <p:nvPr/>
          </p:nvSpPr>
          <p:spPr bwMode="auto">
            <a:xfrm>
              <a:off x="6443663" y="2981325"/>
              <a:ext cx="482600" cy="430213"/>
            </a:xfrm>
            <a:prstGeom prst="rightArrow">
              <a:avLst/>
            </a:prstGeom>
            <a:solidFill>
              <a:srgbClr val="FFFC9E"/>
            </a:solidFill>
            <a:ln>
              <a:solidFill>
                <a:srgbClr val="00B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 bwMode="auto">
            <a:xfrm>
              <a:off x="1931987" y="4191000"/>
              <a:ext cx="1751012" cy="838200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დიაგნოზები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პროცედურები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სიმძიმე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გადახედვის სიხშირე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526670" y="1981200"/>
              <a:ext cx="1588130" cy="990600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დემოგრაფიული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კლინიკური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ხარჯები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მოცულობა,</a:t>
              </a:r>
            </a:p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ka-GE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 რეგულარულობა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>
              <a:off x="5108574" y="3489325"/>
              <a:ext cx="1601789" cy="980846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2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ხარჯის ხვედრითი წონა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საბაზისო მაჩვენებელი (ხარჯი)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ფასები/ტარიფები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საშუალო</a:t>
              </a:r>
              <a:r>
                <a:rPr lang="en-GB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 “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საუკეთესოს</a:t>
              </a:r>
              <a:r>
                <a:rPr lang="en-GB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”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 საპირისპიროდ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7275514" y="3429000"/>
              <a:ext cx="1487486" cy="133485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2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მოცულობის ლიმიტები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en-GB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Outliers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/</a:t>
              </a:r>
            </a:p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ka-GE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 გამონაკლისები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ძვირადღირებული შემთხვევები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ხარისხი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ინოვაციები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 dirty="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ka-GE" sz="1100" dirty="0" smtClean="0">
                  <a:latin typeface="Arial Unicode MS" charset="0"/>
                  <a:ea typeface="Arial Unicode MS" charset="0"/>
                  <a:cs typeface="Arial Unicode MS" charset="0"/>
                </a:rPr>
                <a:t>მოლაპარაკებები</a:t>
              </a:r>
              <a:endParaRPr lang="en-GB" sz="1100" dirty="0">
                <a:latin typeface="Arial Unicode MS" charset="0"/>
                <a:ea typeface="Arial Unicode MS" charset="0"/>
                <a:cs typeface="Arial Unicode MS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8" name="Pfeil nach rechts 17"/>
            <p:cNvSpPr/>
            <p:nvPr/>
          </p:nvSpPr>
          <p:spPr bwMode="auto">
            <a:xfrm>
              <a:off x="3276600" y="3352800"/>
              <a:ext cx="1524000" cy="430213"/>
            </a:xfrm>
            <a:prstGeom prst="rightArrow">
              <a:avLst/>
            </a:prstGeom>
            <a:solidFill>
              <a:srgbClr val="FFFC9E"/>
            </a:solidFill>
            <a:ln>
              <a:solidFill>
                <a:srgbClr val="00B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2743200" y="3471863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1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3378200" y="1616075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5943600" y="2667000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3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8204200" y="2895600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4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6479269"/>
            <a:ext cx="7621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Source: Adapted from </a:t>
            </a:r>
            <a:r>
              <a:rPr lang="en-US" sz="1400" i="1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Busse</a:t>
            </a:r>
            <a:r>
              <a:rPr lang="en-US" sz="1400" i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, EURO-DRG project, 2012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970044" y="2789251"/>
            <a:ext cx="268639" cy="1209057"/>
          </a:xfrm>
          <a:prstGeom prst="upDownArrow">
            <a:avLst/>
          </a:prstGeom>
          <a:solidFill>
            <a:srgbClr val="FFFC9E"/>
          </a:solidFill>
          <a:ln>
            <a:solidFill>
              <a:srgbClr val="00B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300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654"/>
            <a:ext cx="7412455" cy="1051256"/>
          </a:xfrm>
        </p:spPr>
        <p:txBody>
          <a:bodyPr>
            <a:noAutofit/>
          </a:bodyPr>
          <a:lstStyle/>
          <a:p>
            <a:pPr algn="ctr"/>
            <a:r>
              <a:rPr lang="ka-GE" sz="2800" b="1" dirty="0" smtClean="0">
                <a:latin typeface="+mn-lt"/>
              </a:rPr>
              <a:t>კლასიფიკაციის ფორმირების ძირითადი პრინციპები </a:t>
            </a:r>
            <a:r>
              <a:rPr lang="en-US" sz="2800" b="1" dirty="0" smtClean="0">
                <a:latin typeface="+mn-lt"/>
              </a:rPr>
              <a:t>(Fetter 1991)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06" y="1985148"/>
            <a:ext cx="8355330" cy="379087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</a:t>
            </a:r>
            <a:r>
              <a:rPr lang="ka-GE" sz="2200" dirty="0" smtClean="0"/>
              <a:t>ჯგუფების განმარტება უნდა ეფუძნებოდეს კომპიუტერიზებული კლინიკებიდან  რუტინულად შეგროვილ ინფორმაციას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ka-GE" sz="2200" dirty="0" smtClean="0"/>
              <a:t>ჯგუფების რაოდენობა უნდა იყოს „მართვადი“</a:t>
            </a:r>
            <a:endParaRPr lang="en-US" sz="2200" u="sng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</a:t>
            </a:r>
            <a:r>
              <a:rPr lang="ka-GE" sz="2200" dirty="0" smtClean="0"/>
              <a:t>თითოეული ჯგუფი უნდა მოიცავდეს შემთხვევებს, რომლებიც საჭროებენ მსგავს რესურსებს </a:t>
            </a:r>
            <a:r>
              <a:rPr lang="en-US" sz="2200" dirty="0" smtClean="0"/>
              <a:t>(“</a:t>
            </a:r>
            <a:r>
              <a:rPr lang="ka-GE" sz="2200" u="sng" dirty="0" smtClean="0"/>
              <a:t>ერთგვაროვანი რესურსები</a:t>
            </a:r>
            <a:r>
              <a:rPr lang="en-US" sz="2200" dirty="0" smtClean="0"/>
              <a:t>”)</a:t>
            </a:r>
            <a:endParaRPr lang="en-US" sz="2200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</a:t>
            </a:r>
            <a:r>
              <a:rPr lang="ka-GE" sz="2200" dirty="0" smtClean="0"/>
              <a:t>თითეული ჯგუფი უნდა მოიცავდეს კლინიკური პერსპექტივის კუთხით მსგავს შემთხვევებს </a:t>
            </a:r>
            <a:r>
              <a:rPr lang="en-US" sz="2200" dirty="0" smtClean="0"/>
              <a:t>(“</a:t>
            </a:r>
            <a:r>
              <a:rPr lang="ka-GE" sz="2200" u="sng" dirty="0" smtClean="0"/>
              <a:t>კლინიკურად მნიშვნელოვანი</a:t>
            </a:r>
            <a:r>
              <a:rPr lang="en-US" sz="2200" dirty="0" smtClean="0"/>
              <a:t>”)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7143750" y="203570"/>
            <a:ext cx="2000250" cy="1514475"/>
            <a:chOff x="525880" y="4011496"/>
            <a:chExt cx="2534217" cy="1932104"/>
          </a:xfrm>
        </p:grpSpPr>
        <p:sp>
          <p:nvSpPr>
            <p:cNvPr id="5" name="Abgerundetes Rechteck 4"/>
            <p:cNvSpPr/>
            <p:nvPr/>
          </p:nvSpPr>
          <p:spPr bwMode="auto">
            <a:xfrm>
              <a:off x="525880" y="4011496"/>
              <a:ext cx="1953112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Patient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classification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system</a:t>
              </a:r>
            </a:p>
          </p:txBody>
        </p:sp>
        <p:sp>
          <p:nvSpPr>
            <p:cNvPr id="6" name="Abgerundetes Rechteck 11"/>
            <p:cNvSpPr/>
            <p:nvPr/>
          </p:nvSpPr>
          <p:spPr bwMode="auto">
            <a:xfrm>
              <a:off x="1012300" y="4977548"/>
              <a:ext cx="2047797" cy="966052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Diagnoses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Procedures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Severity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Frequency of revisions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7" name="Ellipse 21"/>
            <p:cNvSpPr/>
            <p:nvPr/>
          </p:nvSpPr>
          <p:spPr>
            <a:xfrm>
              <a:off x="1961009" y="414872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98654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8" y="548640"/>
            <a:ext cx="7925808" cy="1048748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>
                <a:latin typeface="+mn-lt"/>
              </a:rPr>
              <a:t>დიაგნოზთან შეჭიდული ჯგუფების დაჯგუფების პრინციპები</a:t>
            </a:r>
            <a:endParaRPr lang="en-US" sz="3200" b="1" dirty="0">
              <a:latin typeface="+mn-lt"/>
            </a:endParaRPr>
          </a:p>
        </p:txBody>
      </p:sp>
      <p:sp>
        <p:nvSpPr>
          <p:cNvPr id="23" name="Rectangle 21"/>
          <p:cNvSpPr txBox="1">
            <a:spLocks noChangeArrowheads="1"/>
          </p:cNvSpPr>
          <p:nvPr/>
        </p:nvSpPr>
        <p:spPr bwMode="auto">
          <a:xfrm>
            <a:off x="308152" y="1806376"/>
            <a:ext cx="8781791" cy="43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8000"/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bg2">
                    <a:lumMod val="25000"/>
                  </a:schemeClr>
                </a:solidFill>
              </a:rPr>
              <a:t>კლინიკის „პროდუქტების“ განსაზღვრის მეთოდი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96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bg2">
                    <a:lumMod val="25000"/>
                  </a:schemeClr>
                </a:solidFill>
              </a:rPr>
              <a:t>რუტინულად ხელმისავდომი მონაცემებით გამოთვლილი</a:t>
            </a:r>
            <a:endParaRPr lang="en-US" sz="2400" kern="0" dirty="0">
              <a:solidFill>
                <a:sysClr val="windowText" lastClr="000000"/>
              </a:solidFill>
              <a:latin typeface="Calibri" panose="020F0502020204030204" pitchFamily="34" charset="0"/>
              <a:ea typeface="Arial" pitchFamily="-112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152" y="2888165"/>
            <a:ext cx="8677776" cy="3228811"/>
            <a:chOff x="210143" y="2777029"/>
            <a:chExt cx="7535961" cy="25209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16010" y="2777029"/>
              <a:ext cx="5530094" cy="2520948"/>
              <a:chOff x="974" y="1787"/>
              <a:chExt cx="3218" cy="2067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263" y="2325"/>
                <a:ext cx="2815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a-GE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ძირითადი დიაგნოზი, გართულებები და თანმხლები დაავადებები -</a:t>
                </a:r>
                <a:r>
                  <a:rPr lang="en-US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 ICD-10</a:t>
                </a:r>
                <a:endParaRPr lang="en-US" sz="14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1259" y="2700"/>
                <a:ext cx="707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a-GE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ჩარევები</a:t>
                </a:r>
                <a:r>
                  <a:rPr lang="en-US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: NCSP</a:t>
                </a:r>
                <a:endParaRPr lang="en-US" sz="14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1263" y="1787"/>
                <a:ext cx="30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a-GE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ასაკი</a:t>
                </a:r>
                <a:endParaRPr lang="en-US" sz="14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1263" y="2072"/>
                <a:ext cx="318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a-GE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სქესი</a:t>
                </a:r>
                <a:endParaRPr lang="en-US" sz="14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1236" y="2983"/>
                <a:ext cx="290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a-GE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სტატუსი გაწერისას (მაგ., რეფერალი, სიკვდილი, გამოჯანმრთელება</a:t>
                </a:r>
                <a:endParaRPr lang="en-US" sz="14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1283" y="3320"/>
                <a:ext cx="290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a-GE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წონა მიღებისასახალშობილები და ნეონატალური ასაკის პაციენტები</a:t>
                </a:r>
                <a:endParaRPr lang="en-US" sz="14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 flipV="1">
                <a:off x="974" y="1874"/>
                <a:ext cx="290" cy="869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flipV="1">
                <a:off x="974" y="2120"/>
                <a:ext cx="290" cy="623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V="1">
                <a:off x="974" y="2450"/>
                <a:ext cx="290" cy="293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56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427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715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62" cy="928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9" name="Text Box 19"/>
              <p:cNvSpPr txBox="1">
                <a:spLocks noChangeArrowheads="1"/>
              </p:cNvSpPr>
              <p:nvPr/>
            </p:nvSpPr>
            <p:spPr bwMode="auto">
              <a:xfrm>
                <a:off x="1263" y="3657"/>
                <a:ext cx="985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a-GE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სხვა</a:t>
                </a:r>
                <a:r>
                  <a:rPr lang="en-US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 [</a:t>
                </a:r>
                <a:r>
                  <a:rPr lang="ka-GE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მაგ., დაყოვნება</a:t>
                </a:r>
                <a:r>
                  <a:rPr lang="en-US" sz="14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]</a:t>
                </a:r>
                <a:endParaRPr lang="en-US" sz="14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43" y="2895405"/>
              <a:ext cx="1801367" cy="1919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27135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25250</TotalTime>
  <Words>820</Words>
  <Application>Microsoft Office PowerPoint</Application>
  <PresentationFormat>On-screen Show (4:3)</PresentationFormat>
  <Paragraphs>197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DRG დაფინანსების სისტემასთან დაკავშირებით საერთაშორისო გამოცდილება და  საქართველოში იმპლემენტაციის პერსპექტივები/შესაძლებლობები </vt:lpstr>
      <vt:lpstr>PowerPoint Presentation</vt:lpstr>
      <vt:lpstr>ჯანდაცვის სისტემის მართვის გამოწვევები</vt:lpstr>
      <vt:lpstr>როგორ შეგვიძლია წარმოების ხარჯებისა და ხარისხის კონტროლის მეთოდების  გამოყენება სამედიცინო დაწესებულებებში/საავადმყოფოებში </vt:lpstr>
      <vt:lpstr>PowerPoint Presentation</vt:lpstr>
      <vt:lpstr>რა არის DRG?</vt:lpstr>
      <vt:lpstr>PowerPoint Presentation</vt:lpstr>
      <vt:lpstr>კლასიფიკაციის ფორმირების ძირითადი პრინციპები (Fetter 1991)</vt:lpstr>
      <vt:lpstr>დიაგნოზთან შეჭიდული ჯგუფების დაჯგუფების პრინციპები</vt:lpstr>
      <vt:lpstr>დაჯგუფების მეთოდოლოგიები</vt:lpstr>
      <vt:lpstr>Different patient classification system</vt:lpstr>
      <vt:lpstr>PowerPoint Presentation</vt:lpstr>
      <vt:lpstr>შემთხვევების ჯგუფებისა და ტარიფების განსაზღვრისთვის აუცილებელი მონაცემები</vt:lpstr>
      <vt:lpstr>PowerPoint Presentation</vt:lpstr>
      <vt:lpstr>DRG სისტემის მოსალოდნელი შედეგები</vt:lpstr>
      <vt:lpstr>DRG სისტემის სხვა გამოყენება</vt:lpstr>
      <vt:lpstr>ესტონეთის გამოცდილება:  სიტუაცია DRG სისტემის დანერგვამდე (2000/2001)</vt:lpstr>
      <vt:lpstr>DRG დაჯგუფების ლოგიკა</vt:lpstr>
      <vt:lpstr>DRG დაჯგუფების ლოგიკა შემთხვევის დონეზე</vt:lpstr>
      <vt:lpstr>დაჯგუფების ლოგიკა ქირურგიული შემთხვევებისთვის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triin habicht</dc:creator>
  <cp:lastModifiedBy>მაია მაღლაკელიძე-ხომერიკი</cp:lastModifiedBy>
  <cp:revision>271</cp:revision>
  <dcterms:created xsi:type="dcterms:W3CDTF">2017-05-15T10:41:17Z</dcterms:created>
  <dcterms:modified xsi:type="dcterms:W3CDTF">2019-07-08T08:27:07Z</dcterms:modified>
</cp:coreProperties>
</file>