
<file path=[Content_Types].xml><?xml version="1.0" encoding="utf-8"?>
<Types xmlns="http://schemas.openxmlformats.org/package/2006/content-types"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08" r:id="rId1"/>
    <p:sldMasterId id="2147483733" r:id="rId2"/>
    <p:sldMasterId id="2147483819" r:id="rId3"/>
    <p:sldMasterId id="2147483763" r:id="rId4"/>
  </p:sldMasterIdLst>
  <p:notesMasterIdLst>
    <p:notesMasterId r:id="rId7"/>
  </p:notesMasterIdLst>
  <p:handoutMasterIdLst>
    <p:handoutMasterId r:id="rId8"/>
  </p:handoutMasterIdLst>
  <p:sldIdLst>
    <p:sldId id="1081" r:id="rId5"/>
    <p:sldId id="1083" r:id="rId6"/>
  </p:sldIdLst>
  <p:sldSz cx="12192000" cy="6858000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865EC4D-1587-4C5B-BEA0-D6460A30DA69}">
          <p14:sldIdLst>
            <p14:sldId id="1081"/>
            <p14:sldId id="108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9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orient="horz" pos="482" userDrawn="1">
          <p15:clr>
            <a:srgbClr val="A4A3A4"/>
          </p15:clr>
        </p15:guide>
        <p15:guide id="4" orient="horz" pos="867" userDrawn="1">
          <p15:clr>
            <a:srgbClr val="A4A3A4"/>
          </p15:clr>
        </p15:guide>
        <p15:guide id="5" pos="3024" userDrawn="1">
          <p15:clr>
            <a:srgbClr val="A4A3A4"/>
          </p15:clr>
        </p15:guide>
        <p15:guide id="6" pos="721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2272AC"/>
    <a:srgbClr val="00A08B"/>
    <a:srgbClr val="4472C4"/>
    <a:srgbClr val="6DB79B"/>
    <a:srgbClr val="B8C3E5"/>
    <a:srgbClr val="E1E9F2"/>
    <a:srgbClr val="58689B"/>
    <a:srgbClr val="4D96BD"/>
    <a:srgbClr val="167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2" autoAdjust="0"/>
    <p:restoredTop sz="94660"/>
  </p:normalViewPr>
  <p:slideViewPr>
    <p:cSldViewPr snapToGrid="0">
      <p:cViewPr varScale="1">
        <p:scale>
          <a:sx n="86" d="100"/>
          <a:sy n="86" d="100"/>
        </p:scale>
        <p:origin x="-726" y="-84"/>
      </p:cViewPr>
      <p:guideLst>
        <p:guide orient="horz" pos="96"/>
        <p:guide orient="horz" pos="482"/>
        <p:guide orient="horz" pos="867"/>
        <p:guide pos="438"/>
        <p:guide pos="3024"/>
        <p:guide pos="72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57FE100-88DA-4AED-B75A-911CB8509E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DFE8DAE-06BF-407A-A0FB-B58A087EB7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r">
              <a:defRPr sz="1300"/>
            </a:lvl1pPr>
          </a:lstStyle>
          <a:p>
            <a:fld id="{060108EF-BA90-4330-AC7F-873AF78F164C}" type="datetimeFigureOut">
              <a:rPr lang="en-US" smtClean="0"/>
              <a:t>21-May-20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FA2B309-D8B5-4038-9ACA-039ECD2343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8"/>
            <a:ext cx="3077739" cy="513507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460527D-5864-4F23-84AE-FC6EFF5D02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9721108"/>
            <a:ext cx="3077739" cy="513507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r">
              <a:defRPr sz="1300"/>
            </a:lvl1pPr>
          </a:lstStyle>
          <a:p>
            <a:fld id="{2B7095D3-3DB0-4E68-A96B-C797E3A34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001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r">
              <a:defRPr sz="1300"/>
            </a:lvl1pPr>
          </a:lstStyle>
          <a:p>
            <a:fld id="{903455AB-7DB4-41E4-870C-07E9AE4C046C}" type="datetimeFigureOut">
              <a:rPr lang="lt-LT" smtClean="0"/>
              <a:t>2020.05.21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3" tIns="49527" rIns="99053" bIns="49527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53" tIns="49527" rIns="99053" bIns="495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7739" cy="513507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8"/>
            <a:ext cx="3077739" cy="513507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r">
              <a:defRPr sz="1300"/>
            </a:lvl1pPr>
          </a:lstStyle>
          <a:p>
            <a:fld id="{F6010990-09B0-4A78-95F2-733E9EAE63A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265704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10990-09B0-4A78-95F2-733E9EAE63A6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9822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10990-09B0-4A78-95F2-733E9EAE63A6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6973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BACF0-DE7B-DE47-AA86-E1300B43D39A}" type="slidenum">
              <a:rPr lang="it-IT" smtClean="0">
                <a:latin typeface="Quicksand"/>
              </a:rPr>
              <a:pPr/>
              <a:t>‹#›</a:t>
            </a:fld>
            <a:endParaRPr lang="it-IT">
              <a:latin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377944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40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45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spect="1"/>
          </p:cNvSpPr>
          <p:nvPr userDrawn="1"/>
        </p:nvSpPr>
        <p:spPr>
          <a:xfrm>
            <a:off x="3851957" y="615950"/>
            <a:ext cx="7731797" cy="3575304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  <a:gd name="connsiteX0" fmla="*/ 3182 w 6753225"/>
              <a:gd name="connsiteY0" fmla="*/ 1312615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3182 w 6753225"/>
              <a:gd name="connsiteY4" fmla="*/ 1312615 h 3400425"/>
              <a:gd name="connsiteX0" fmla="*/ 3182 w 6753225"/>
              <a:gd name="connsiteY0" fmla="*/ 67426 h 2155236"/>
              <a:gd name="connsiteX1" fmla="*/ 6619689 w 6753225"/>
              <a:gd name="connsiteY1" fmla="*/ 0 h 2155236"/>
              <a:gd name="connsiteX2" fmla="*/ 6753225 w 6753225"/>
              <a:gd name="connsiteY2" fmla="*/ 2155236 h 2155236"/>
              <a:gd name="connsiteX3" fmla="*/ 0 w 6753225"/>
              <a:gd name="connsiteY3" fmla="*/ 2155236 h 2155236"/>
              <a:gd name="connsiteX4" fmla="*/ 3182 w 6753225"/>
              <a:gd name="connsiteY4" fmla="*/ 67426 h 2155236"/>
              <a:gd name="connsiteX0" fmla="*/ 3182 w 6769917"/>
              <a:gd name="connsiteY0" fmla="*/ 1306570 h 3394380"/>
              <a:gd name="connsiteX1" fmla="*/ 6769917 w 6769917"/>
              <a:gd name="connsiteY1" fmla="*/ 0 h 3394380"/>
              <a:gd name="connsiteX2" fmla="*/ 6753225 w 6769917"/>
              <a:gd name="connsiteY2" fmla="*/ 3394380 h 3394380"/>
              <a:gd name="connsiteX3" fmla="*/ 0 w 6769917"/>
              <a:gd name="connsiteY3" fmla="*/ 3394380 h 3394380"/>
              <a:gd name="connsiteX4" fmla="*/ 3182 w 6769917"/>
              <a:gd name="connsiteY4" fmla="*/ 1306570 h 3394380"/>
              <a:gd name="connsiteX0" fmla="*/ 223 w 6771131"/>
              <a:gd name="connsiteY0" fmla="*/ 1297504 h 3394380"/>
              <a:gd name="connsiteX1" fmla="*/ 6771131 w 6771131"/>
              <a:gd name="connsiteY1" fmla="*/ 0 h 3394380"/>
              <a:gd name="connsiteX2" fmla="*/ 6754439 w 6771131"/>
              <a:gd name="connsiteY2" fmla="*/ 3394380 h 3394380"/>
              <a:gd name="connsiteX3" fmla="*/ 1214 w 6771131"/>
              <a:gd name="connsiteY3" fmla="*/ 3394380 h 3394380"/>
              <a:gd name="connsiteX4" fmla="*/ 223 w 6771131"/>
              <a:gd name="connsiteY4" fmla="*/ 1297504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58493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69621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5185" h="3394380">
                <a:moveTo>
                  <a:pt x="105" y="1297505"/>
                </a:moveTo>
                <a:lnTo>
                  <a:pt x="6775185" y="0"/>
                </a:lnTo>
                <a:cubicBezTo>
                  <a:pt x="6773330" y="1131460"/>
                  <a:pt x="6771476" y="2262920"/>
                  <a:pt x="6769621" y="3394380"/>
                </a:cubicBezTo>
                <a:lnTo>
                  <a:pt x="5268" y="3394380"/>
                </a:lnTo>
                <a:cubicBezTo>
                  <a:pt x="6329" y="2698443"/>
                  <a:pt x="-956" y="1993442"/>
                  <a:pt x="105" y="129750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49215" y="2240280"/>
            <a:ext cx="722000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149215" y="3218688"/>
            <a:ext cx="7220000" cy="645742"/>
          </a:xfr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rgbClr val="404040"/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8679CC8-30CD-458B-9777-DB0B2E6C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1D72A37-3AA6-4B2D-BE64-47764A21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951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ChangeAspect="1"/>
          </p:cNvSpPr>
          <p:nvPr userDrawn="1"/>
        </p:nvSpPr>
        <p:spPr bwMode="gray">
          <a:xfrm rot="10800000">
            <a:off x="4368557" y="457201"/>
            <a:ext cx="7217664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807240" y="1737360"/>
            <a:ext cx="6397468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807240" y="2724912"/>
            <a:ext cx="6397468" cy="645742"/>
          </a:xfr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rgbClr val="404040"/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96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29" y="612648"/>
            <a:ext cx="7727649" cy="3575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05317" y="2240280"/>
            <a:ext cx="6875882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05317" y="3218688"/>
            <a:ext cx="687588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51" y="5888736"/>
            <a:ext cx="3778032" cy="6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59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24" y="385087"/>
            <a:ext cx="5410557" cy="457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51" y="5888736"/>
            <a:ext cx="3778032" cy="61875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96177" y="1691640"/>
            <a:ext cx="4595007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996177" y="2660904"/>
            <a:ext cx="4595007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223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25600"/>
            <a:ext cx="10972800" cy="47000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7D5E1E12-FAC1-4418-9FF2-2556FCC60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2919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260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56438">
              <a:defRPr/>
            </a:lvl2pPr>
            <a:lvl3pPr marL="712875">
              <a:defRPr/>
            </a:lvl3pPr>
            <a:lvl4pPr marL="1069313">
              <a:defRPr/>
            </a:lvl4pPr>
            <a:lvl5pPr marL="1425751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266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21F9F42-0BEF-4049-80AC-FF1E5B67B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DDB97B-71F8-4AAB-A6E2-B68CE5D2F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59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047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68A6A4-BC15-4C4A-AD6B-B08006DE7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694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25576"/>
            <a:ext cx="5384800" cy="4700589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  <a:lvl2pPr>
              <a:defRPr sz="2399">
                <a:solidFill>
                  <a:schemeClr val="bg1"/>
                </a:solidFill>
              </a:defRPr>
            </a:lvl2pPr>
            <a:lvl3pPr>
              <a:defRPr sz="1999">
                <a:solidFill>
                  <a:schemeClr val="bg1"/>
                </a:solidFill>
              </a:defRPr>
            </a:lvl3pPr>
            <a:lvl4pPr>
              <a:defRPr sz="1799">
                <a:solidFill>
                  <a:schemeClr val="bg1"/>
                </a:solidFill>
              </a:defRPr>
            </a:lvl4pPr>
            <a:lvl5pPr>
              <a:defRPr sz="1799">
                <a:solidFill>
                  <a:schemeClr val="bg1"/>
                </a:solidFill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425576"/>
            <a:ext cx="5384800" cy="4700589"/>
          </a:xfrm>
        </p:spPr>
        <p:txBody>
          <a:bodyPr/>
          <a:lstStyle>
            <a:lvl1pPr marL="356438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3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2875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3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313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9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5751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7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2188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GB" sz="1799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0F2AF847-C4C7-42EA-B1BC-A7179AE6D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9741"/>
            <a:ext cx="2743200" cy="231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007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329" y="2130551"/>
            <a:ext cx="5390400" cy="3995928"/>
          </a:xfrm>
        </p:spPr>
        <p:txBody>
          <a:bodyPr/>
          <a:lstStyle>
            <a:lvl1pPr>
              <a:defRPr sz="2399"/>
            </a:lvl1pPr>
            <a:lvl2pPr>
              <a:defRPr sz="2399"/>
            </a:lvl2pPr>
            <a:lvl3pPr marL="1080547" indent="-357009"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405" y="2130551"/>
            <a:ext cx="5390400" cy="3995928"/>
          </a:xfrm>
        </p:spPr>
        <p:txBody>
          <a:bodyPr/>
          <a:lstStyle>
            <a:lvl1pPr>
              <a:defRPr sz="23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2329" y="1427144"/>
            <a:ext cx="5390400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6405" y="1427144"/>
            <a:ext cx="5390400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19043185-87C5-489D-8304-137491FA9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752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486" y="1025527"/>
            <a:ext cx="109728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998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EC8CCA-9F0A-4F58-A558-0D41E857F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1481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1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4102" name="Freeform 6"/>
          <p:cNvSpPr>
            <a:spLocks/>
          </p:cNvSpPr>
          <p:nvPr userDrawn="1"/>
        </p:nvSpPr>
        <p:spPr bwMode="gray">
          <a:xfrm>
            <a:off x="598177" y="1057275"/>
            <a:ext cx="10987714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EF9B29-A098-4334-BE88-C6F1A2F00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489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1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177" y="1057275"/>
            <a:ext cx="10987714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BEB8B0-F558-4A2D-9709-52C1C57D6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1660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1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177" y="1057275"/>
            <a:ext cx="10987714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A98469-2087-4B36-A6C9-B50271E95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659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D338D773-D6D5-4414-A71F-C1E82BD8B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359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</p:spPr>
        <p:txBody>
          <a:bodyPr/>
          <a:lstStyle>
            <a:lvl1pPr marL="0" indent="0" algn="l" defTabSz="994865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199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125" indent="-176125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819" indent="-188819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DE41187-EEDD-4B19-BBA7-48BAF0133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C56458-8F43-4DB8-BD72-A026F509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63188F-A8BF-4E6F-BD34-31CAD87FDF7D}"/>
              </a:ext>
            </a:extLst>
          </p:cNvPr>
          <p:cNvSpPr txBox="1">
            <a:spLocks/>
          </p:cNvSpPr>
          <p:nvPr userDrawn="1"/>
        </p:nvSpPr>
        <p:spPr>
          <a:xfrm>
            <a:off x="8610600" y="6519672"/>
            <a:ext cx="2743200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A8EB6A-CC52-4F8E-A75B-79A0EF46C7E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65887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ED57E5-B0E0-47EB-AF11-80CC20D30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C069484-999F-4629-8E64-E17EBD049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15B70B-952C-441F-9F80-E172DC56F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47DA6E-F310-4161-9A4D-F1596D831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B1C968-5281-4650-BA88-DA18F234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3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112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C95979-EB58-4EBC-8D0C-B379480C9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880217-BA64-4604-9B30-1843F54A6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F01506-5390-4F9C-ADC2-87E164AC9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C710EA-A6A4-4160-A8C9-DA754F95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A3666B-67A7-4CC1-8DFC-B3C00688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18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EF41CD-BCA1-4233-B961-30A391E34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2713799-FAF0-4844-9517-225E85EE6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81206C-D660-4FF9-85E4-24F8B0D88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5B81F8-2D5C-42CB-8062-BA19AAB8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497176-39EC-4F1E-BA3A-740E0A71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05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1FD857-06DD-4A8A-82F1-C77FD3E9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C9C3E1-DC08-4981-8283-DB79CBC4CD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6039EB-CD02-425C-9E91-68B71FE94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E94FF1E-2472-4BFC-AB92-66CCF759A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569163D-686D-428D-B7AE-F76230675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7C687AF-25BD-48C2-AD3A-2D04D5E2D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87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BB2B91-A47C-428A-95B5-FE7BB4E32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E5E4E3E-7A1F-4331-8A86-0321E1EDD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8AE26E3-4FA3-43B0-87B1-A843A5689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75CDA1E-0FC2-4D3B-A330-527A46126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E2FA612-861E-414B-9C2A-02676B875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67C1AFA-DDB1-4651-A3F8-9685E751D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0479FC6-0114-4EDB-BA10-16FB7F16C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D1E0255-0355-4714-9809-B99C4F70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36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A28659-6F8F-477C-91B1-034B486BD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B83B561-4F56-4F1E-BA1B-1C629223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E878A8E-4D52-4E20-953B-F54EF37A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F8D1CD6-3DAC-4801-B300-68D106669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187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922530F-4744-45BC-9765-2F1F3579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DAC55EB-2172-4A7B-ACA1-2D6A11BE2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5F9B15A-6514-44BE-B24F-FAE12BDE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891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7AB044-93D7-4AB1-8C57-F9856F7BB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1FE70D-5988-4FC5-969E-943A8BCE0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80D748A-DA6A-4015-B2E7-07436F777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0CCC29B-A31D-4AA7-ABB9-E220BC3D2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52E9981-CED7-45A1-B06D-1BBBE82C7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74EF8E1-76D5-42CD-9D49-3840324F5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968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685D0-5A4E-4A44-B90D-3BE4708E8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3DA165D-1AA8-4FF5-A077-77758FBCDE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DE658F-5784-473A-A8CC-F9BAB57EB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8A89FB-CD5A-4AB6-BB65-2C5B16E0B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0BFCBC-5DB9-4A2D-92B7-9010E359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B63A68C-D5B9-4C32-8460-97AA7A40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141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75CFE3-793F-4052-BA72-69F184B2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9F5ECF3-9685-41C2-BC10-14585AF9B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358CCD-AEB5-46E9-B640-185278CDE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27B3CF-B80A-4426-8DC5-050E9B30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38AB51-6DDB-4979-9D0A-7CE28C5F1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595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6085921-B7C5-4BFE-9A8E-A8ECFDE3C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6ECDD7D-8058-478D-8C80-741DB5217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7C0CF0-B00E-4C51-A8BB-995A230DD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3F94BD-8CBE-4B8B-9D1B-BA821632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E72D23-A8D8-4A30-ADD9-7E7D6343B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2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1689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spect="1"/>
          </p:cNvSpPr>
          <p:nvPr userDrawn="1"/>
        </p:nvSpPr>
        <p:spPr>
          <a:xfrm>
            <a:off x="3851957" y="615950"/>
            <a:ext cx="7731797" cy="3575304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  <a:gd name="connsiteX0" fmla="*/ 3182 w 6753225"/>
              <a:gd name="connsiteY0" fmla="*/ 1312615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3182 w 6753225"/>
              <a:gd name="connsiteY4" fmla="*/ 1312615 h 3400425"/>
              <a:gd name="connsiteX0" fmla="*/ 3182 w 6753225"/>
              <a:gd name="connsiteY0" fmla="*/ 67426 h 2155236"/>
              <a:gd name="connsiteX1" fmla="*/ 6619689 w 6753225"/>
              <a:gd name="connsiteY1" fmla="*/ 0 h 2155236"/>
              <a:gd name="connsiteX2" fmla="*/ 6753225 w 6753225"/>
              <a:gd name="connsiteY2" fmla="*/ 2155236 h 2155236"/>
              <a:gd name="connsiteX3" fmla="*/ 0 w 6753225"/>
              <a:gd name="connsiteY3" fmla="*/ 2155236 h 2155236"/>
              <a:gd name="connsiteX4" fmla="*/ 3182 w 6753225"/>
              <a:gd name="connsiteY4" fmla="*/ 67426 h 2155236"/>
              <a:gd name="connsiteX0" fmla="*/ 3182 w 6769917"/>
              <a:gd name="connsiteY0" fmla="*/ 1306570 h 3394380"/>
              <a:gd name="connsiteX1" fmla="*/ 6769917 w 6769917"/>
              <a:gd name="connsiteY1" fmla="*/ 0 h 3394380"/>
              <a:gd name="connsiteX2" fmla="*/ 6753225 w 6769917"/>
              <a:gd name="connsiteY2" fmla="*/ 3394380 h 3394380"/>
              <a:gd name="connsiteX3" fmla="*/ 0 w 6769917"/>
              <a:gd name="connsiteY3" fmla="*/ 3394380 h 3394380"/>
              <a:gd name="connsiteX4" fmla="*/ 3182 w 6769917"/>
              <a:gd name="connsiteY4" fmla="*/ 1306570 h 3394380"/>
              <a:gd name="connsiteX0" fmla="*/ 223 w 6771131"/>
              <a:gd name="connsiteY0" fmla="*/ 1297504 h 3394380"/>
              <a:gd name="connsiteX1" fmla="*/ 6771131 w 6771131"/>
              <a:gd name="connsiteY1" fmla="*/ 0 h 3394380"/>
              <a:gd name="connsiteX2" fmla="*/ 6754439 w 6771131"/>
              <a:gd name="connsiteY2" fmla="*/ 3394380 h 3394380"/>
              <a:gd name="connsiteX3" fmla="*/ 1214 w 6771131"/>
              <a:gd name="connsiteY3" fmla="*/ 3394380 h 3394380"/>
              <a:gd name="connsiteX4" fmla="*/ 223 w 6771131"/>
              <a:gd name="connsiteY4" fmla="*/ 1297504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58493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69621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5185" h="3394380">
                <a:moveTo>
                  <a:pt x="105" y="1297505"/>
                </a:moveTo>
                <a:lnTo>
                  <a:pt x="6775185" y="0"/>
                </a:lnTo>
                <a:cubicBezTo>
                  <a:pt x="6773330" y="1131460"/>
                  <a:pt x="6771476" y="2262920"/>
                  <a:pt x="6769621" y="3394380"/>
                </a:cubicBezTo>
                <a:lnTo>
                  <a:pt x="5268" y="3394380"/>
                </a:lnTo>
                <a:cubicBezTo>
                  <a:pt x="6329" y="2698443"/>
                  <a:pt x="-956" y="1993442"/>
                  <a:pt x="105" y="129750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49215" y="2240280"/>
            <a:ext cx="722000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149215" y="3218688"/>
            <a:ext cx="7220000" cy="645742"/>
          </a:xfr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rgbClr val="404040"/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A861D7B-7BFA-4BAB-BB65-C638492C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812DA8F-ABDF-4ED4-AAA0-0D637CE83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926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ChangeAspect="1"/>
          </p:cNvSpPr>
          <p:nvPr userDrawn="1"/>
        </p:nvSpPr>
        <p:spPr bwMode="gray">
          <a:xfrm rot="10800000">
            <a:off x="4368557" y="457201"/>
            <a:ext cx="7217664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807240" y="1737360"/>
            <a:ext cx="6397468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807240" y="2724912"/>
            <a:ext cx="6397468" cy="645742"/>
          </a:xfr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rgbClr val="404040"/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B5C5899-A233-49DB-A6FA-BC0C59112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E32A9A1-7B68-4794-B3BC-91FAA572B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8062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29" y="612648"/>
            <a:ext cx="7727649" cy="3575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05317" y="2240280"/>
            <a:ext cx="6875882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05317" y="3218688"/>
            <a:ext cx="687588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51" y="5888736"/>
            <a:ext cx="3778032" cy="61875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C9ED8B6-7421-4236-9B44-CCD53B74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C78D147-C9C0-4000-976E-7CD50E257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2707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24" y="385087"/>
            <a:ext cx="5410557" cy="457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51" y="5888736"/>
            <a:ext cx="3778032" cy="61875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96177" y="1691640"/>
            <a:ext cx="4595007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996177" y="2660904"/>
            <a:ext cx="4595007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43AA590-A4BC-4BDE-8A9F-801F36D18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0EF2E9-12AF-4A25-8DCA-D3CAD5605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4632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25600"/>
            <a:ext cx="10972800" cy="47000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91F2626D-F34C-4B88-97DD-42188CC10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9216"/>
            <a:ext cx="2743200" cy="2322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601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A9F40E37-A6F9-4403-A092-C6E776361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8387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56438">
              <a:defRPr/>
            </a:lvl2pPr>
            <a:lvl3pPr marL="712875">
              <a:defRPr/>
            </a:lvl3pPr>
            <a:lvl4pPr marL="1069313">
              <a:defRPr/>
            </a:lvl4pPr>
            <a:lvl5pPr marL="1425751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7AE1EE16-1185-481D-95CB-DCDDBCA4C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9216"/>
            <a:ext cx="2743200" cy="2322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44304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92CDC34-BF8F-4413-9166-19092EB30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C249587-24A8-4214-87BE-35D5CF6B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BD820AD7-44B0-429D-81B1-84B72C4B2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7072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216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25576"/>
            <a:ext cx="5384800" cy="4700589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  <a:lvl2pPr>
              <a:defRPr sz="2399">
                <a:solidFill>
                  <a:schemeClr val="bg1"/>
                </a:solidFill>
              </a:defRPr>
            </a:lvl2pPr>
            <a:lvl3pPr>
              <a:defRPr sz="1999">
                <a:solidFill>
                  <a:schemeClr val="bg1"/>
                </a:solidFill>
              </a:defRPr>
            </a:lvl3pPr>
            <a:lvl4pPr>
              <a:defRPr sz="1799">
                <a:solidFill>
                  <a:schemeClr val="bg1"/>
                </a:solidFill>
              </a:defRPr>
            </a:lvl4pPr>
            <a:lvl5pPr>
              <a:defRPr sz="1799">
                <a:solidFill>
                  <a:schemeClr val="bg1"/>
                </a:solidFill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425576"/>
            <a:ext cx="5384800" cy="4700589"/>
          </a:xfrm>
        </p:spPr>
        <p:txBody>
          <a:bodyPr/>
          <a:lstStyle>
            <a:lvl1pPr marL="356438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3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2875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3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313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9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5751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7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2188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GB" sz="1799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E49687FD-37D8-4E4D-A14D-1B022C0D8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80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8367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329" y="2130551"/>
            <a:ext cx="5390400" cy="3995928"/>
          </a:xfrm>
        </p:spPr>
        <p:txBody>
          <a:bodyPr/>
          <a:lstStyle>
            <a:lvl1pPr>
              <a:defRPr sz="2399"/>
            </a:lvl1pPr>
            <a:lvl2pPr>
              <a:defRPr sz="2399"/>
            </a:lvl2pPr>
            <a:lvl3pPr marL="1080547" indent="-357009"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405" y="2130551"/>
            <a:ext cx="5390400" cy="3995928"/>
          </a:xfrm>
        </p:spPr>
        <p:txBody>
          <a:bodyPr/>
          <a:lstStyle>
            <a:lvl1pPr>
              <a:defRPr sz="23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2329" y="1427144"/>
            <a:ext cx="5390400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6405" y="1427144"/>
            <a:ext cx="5390400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F51BA14B-A0AC-4813-ADC3-8695B0278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3474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486" y="1025527"/>
            <a:ext cx="109728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998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A06128-2ED8-4091-9FF9-AE4973600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4090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1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4102" name="Freeform 6"/>
          <p:cNvSpPr>
            <a:spLocks/>
          </p:cNvSpPr>
          <p:nvPr userDrawn="1"/>
        </p:nvSpPr>
        <p:spPr bwMode="gray">
          <a:xfrm>
            <a:off x="598177" y="1057275"/>
            <a:ext cx="10987714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822FAD-498C-4441-AF7C-ECE62CBCF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2408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1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177" y="1057275"/>
            <a:ext cx="10987714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AF993E-5CCD-41E0-9642-D666043B4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152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1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177" y="1057275"/>
            <a:ext cx="10987714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FDA599-2769-41B0-962E-E65057371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0961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7166EDFC-4284-4A71-8E74-528A20252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4733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</p:spPr>
        <p:txBody>
          <a:bodyPr/>
          <a:lstStyle>
            <a:lvl1pPr marL="0" indent="0" algn="l" defTabSz="994865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199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125" indent="-176125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819" indent="-188819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DECB148-A8BC-4E31-90E8-F1738303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A27DB1F-D504-4E8C-94FF-0B0A2AF7E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2BCF58FE-971F-44B6-B162-16D4953B3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67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86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95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59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44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44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01600"/>
            <a:ext cx="109728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425600"/>
            <a:ext cx="10972800" cy="4700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1201" y="6519672"/>
            <a:ext cx="45792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99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4739" y="6519672"/>
            <a:ext cx="1370886" cy="201168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099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9BA475-80ED-4ED1-88DA-BF0450203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9216"/>
            <a:ext cx="2743200" cy="2322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65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hf hdr="0" ftr="0" dt="0"/>
  <p:txStyles>
    <p:titleStyle>
      <a:lvl1pPr algn="l" defTabSz="913943" rtl="0" eaLnBrk="1" latinLnBrk="0" hangingPunct="1">
        <a:lnSpc>
          <a:spcPct val="85000"/>
        </a:lnSpc>
        <a:spcBef>
          <a:spcPct val="0"/>
        </a:spcBef>
        <a:buNone/>
        <a:defRPr sz="2999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438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399" kern="1200">
          <a:solidFill>
            <a:schemeClr val="bg1"/>
          </a:solidFill>
          <a:latin typeface="+mn-lt"/>
          <a:ea typeface="+mn-ea"/>
          <a:cs typeface="+mn-cs"/>
        </a:defRPr>
      </a:lvl1pPr>
      <a:lvl2pPr marL="712875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99" kern="1200">
          <a:solidFill>
            <a:schemeClr val="bg1"/>
          </a:solidFill>
          <a:latin typeface="+mn-lt"/>
          <a:ea typeface="+mn-ea"/>
          <a:cs typeface="+mn-cs"/>
        </a:defRPr>
      </a:lvl2pPr>
      <a:lvl3pPr marL="1069313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799" kern="1200">
          <a:solidFill>
            <a:schemeClr val="bg1"/>
          </a:solidFill>
          <a:latin typeface="+mn-lt"/>
          <a:ea typeface="+mn-ea"/>
          <a:cs typeface="+mn-cs"/>
        </a:defRPr>
      </a:lvl3pPr>
      <a:lvl4pPr marL="1425751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599" kern="1200">
          <a:solidFill>
            <a:schemeClr val="bg1"/>
          </a:solidFill>
          <a:latin typeface="+mn-lt"/>
          <a:ea typeface="+mn-ea"/>
          <a:cs typeface="+mn-cs"/>
        </a:defRPr>
      </a:lvl4pPr>
      <a:lvl5pPr marL="1782188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599" kern="1200">
          <a:solidFill>
            <a:schemeClr val="bg1"/>
          </a:solidFill>
          <a:latin typeface="+mn-lt"/>
          <a:ea typeface="+mn-ea"/>
          <a:cs typeface="+mn-cs"/>
        </a:defRPr>
      </a:lvl5pPr>
      <a:lvl6pPr marL="2513343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AF5B165-7794-41C1-8C50-6CEF7D41C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55911B-9DF2-4204-A127-7CC9C63D5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DC8049-2157-4483-BB15-F8A84A05E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48DE34-1914-490F-B51D-13A586095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78CDC2-50F3-4461-890D-713ADF3C7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01600"/>
            <a:ext cx="109728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425600"/>
            <a:ext cx="10972800" cy="4700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1201" y="6519672"/>
            <a:ext cx="45792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99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4739" y="6519672"/>
            <a:ext cx="1370886" cy="201168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099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BDB2BF-5947-45ED-BA85-434AA0CAF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8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p:hf hdr="0" ftr="0" dt="0"/>
  <p:txStyles>
    <p:titleStyle>
      <a:lvl1pPr algn="l" defTabSz="913943" rtl="0" eaLnBrk="1" latinLnBrk="0" hangingPunct="1">
        <a:lnSpc>
          <a:spcPct val="85000"/>
        </a:lnSpc>
        <a:spcBef>
          <a:spcPct val="0"/>
        </a:spcBef>
        <a:buNone/>
        <a:defRPr sz="2999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438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399" kern="1200">
          <a:solidFill>
            <a:schemeClr val="bg1"/>
          </a:solidFill>
          <a:latin typeface="+mn-lt"/>
          <a:ea typeface="+mn-ea"/>
          <a:cs typeface="+mn-cs"/>
        </a:defRPr>
      </a:lvl1pPr>
      <a:lvl2pPr marL="712875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99" kern="1200">
          <a:solidFill>
            <a:schemeClr val="bg1"/>
          </a:solidFill>
          <a:latin typeface="+mn-lt"/>
          <a:ea typeface="+mn-ea"/>
          <a:cs typeface="+mn-cs"/>
        </a:defRPr>
      </a:lvl2pPr>
      <a:lvl3pPr marL="1069313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799" kern="1200">
          <a:solidFill>
            <a:schemeClr val="bg1"/>
          </a:solidFill>
          <a:latin typeface="+mn-lt"/>
          <a:ea typeface="+mn-ea"/>
          <a:cs typeface="+mn-cs"/>
        </a:defRPr>
      </a:lvl3pPr>
      <a:lvl4pPr marL="1425751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599" kern="1200">
          <a:solidFill>
            <a:schemeClr val="bg1"/>
          </a:solidFill>
          <a:latin typeface="+mn-lt"/>
          <a:ea typeface="+mn-ea"/>
          <a:cs typeface="+mn-cs"/>
        </a:defRPr>
      </a:lvl4pPr>
      <a:lvl5pPr marL="1782188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599" kern="1200">
          <a:solidFill>
            <a:schemeClr val="bg1"/>
          </a:solidFill>
          <a:latin typeface="+mn-lt"/>
          <a:ea typeface="+mn-ea"/>
          <a:cs typeface="+mn-cs"/>
        </a:defRPr>
      </a:lvl5pPr>
      <a:lvl6pPr marL="2513343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="" xmlns:a16="http://schemas.microsoft.com/office/drawing/2014/main" id="{B8F99607-E281-4335-8A3D-CC21FE8077C9}"/>
              </a:ext>
            </a:extLst>
          </p:cNvPr>
          <p:cNvSpPr/>
          <p:nvPr/>
        </p:nvSpPr>
        <p:spPr>
          <a:xfrm rot="5400000">
            <a:off x="3690991" y="1457862"/>
            <a:ext cx="1678530" cy="7650811"/>
          </a:xfrm>
          <a:custGeom>
            <a:avLst/>
            <a:gdLst>
              <a:gd name="connsiteX0" fmla="*/ 0 w 7776411"/>
              <a:gd name="connsiteY0" fmla="*/ 0 h 4235116"/>
              <a:gd name="connsiteX1" fmla="*/ 5658853 w 7776411"/>
              <a:gd name="connsiteY1" fmla="*/ 0 h 4235116"/>
              <a:gd name="connsiteX2" fmla="*/ 7776411 w 7776411"/>
              <a:gd name="connsiteY2" fmla="*/ 2117558 h 4235116"/>
              <a:gd name="connsiteX3" fmla="*/ 5658853 w 7776411"/>
              <a:gd name="connsiteY3" fmla="*/ 4235116 h 4235116"/>
              <a:gd name="connsiteX4" fmla="*/ 0 w 7776411"/>
              <a:gd name="connsiteY4" fmla="*/ 4235116 h 4235116"/>
              <a:gd name="connsiteX5" fmla="*/ 0 w 7776411"/>
              <a:gd name="connsiteY5" fmla="*/ 0 h 4235116"/>
              <a:gd name="connsiteX0" fmla="*/ 0 w 6749716"/>
              <a:gd name="connsiteY0" fmla="*/ 0 h 4235116"/>
              <a:gd name="connsiteX1" fmla="*/ 5658853 w 6749716"/>
              <a:gd name="connsiteY1" fmla="*/ 0 h 4235116"/>
              <a:gd name="connsiteX2" fmla="*/ 6749716 w 6749716"/>
              <a:gd name="connsiteY2" fmla="*/ 2021305 h 4235116"/>
              <a:gd name="connsiteX3" fmla="*/ 5658853 w 6749716"/>
              <a:gd name="connsiteY3" fmla="*/ 4235116 h 4235116"/>
              <a:gd name="connsiteX4" fmla="*/ 0 w 6749716"/>
              <a:gd name="connsiteY4" fmla="*/ 4235116 h 4235116"/>
              <a:gd name="connsiteX5" fmla="*/ 0 w 6749716"/>
              <a:gd name="connsiteY5" fmla="*/ 0 h 423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9716" h="4235116">
                <a:moveTo>
                  <a:pt x="0" y="0"/>
                </a:moveTo>
                <a:lnTo>
                  <a:pt x="5658853" y="0"/>
                </a:lnTo>
                <a:lnTo>
                  <a:pt x="6749716" y="2021305"/>
                </a:lnTo>
                <a:lnTo>
                  <a:pt x="5658853" y="4235116"/>
                </a:lnTo>
                <a:lnTo>
                  <a:pt x="0" y="4235116"/>
                </a:lnTo>
                <a:lnTo>
                  <a:pt x="0" y="0"/>
                </a:lnTo>
                <a:close/>
              </a:path>
            </a:pathLst>
          </a:custGeom>
          <a:solidFill>
            <a:srgbClr val="E1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numCol="1"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 scope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 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 concerned</a:t>
            </a:r>
            <a:r>
              <a:rPr lang="lv-LV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</a:t>
            </a:r>
            <a:r>
              <a:rPr lang="lv-LV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per </a:t>
            </a:r>
            <a:r>
              <a:rPr lang="en-GB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 for project</a:t>
            </a:r>
            <a:r>
              <a:rPr lang="lv-LV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$36.2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USD</a:t>
            </a:r>
            <a:endParaRPr lang="lv-LV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deployment</a:t>
            </a:r>
            <a:r>
              <a:rPr lang="lv-LV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1-3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v-LV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80DB97C-FFEC-40BF-B8CD-E5B9E13D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BACF0-DE7B-DE47-AA86-E1300B43D39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3">
            <a:extLst>
              <a:ext uri="{FF2B5EF4-FFF2-40B4-BE49-F238E27FC236}">
                <a16:creationId xmlns="" xmlns:a16="http://schemas.microsoft.com/office/drawing/2014/main" id="{C41CC846-A9AE-4EC9-9135-D491FDC7BE48}"/>
              </a:ext>
            </a:extLst>
          </p:cNvPr>
          <p:cNvSpPr/>
          <p:nvPr/>
        </p:nvSpPr>
        <p:spPr>
          <a:xfrm>
            <a:off x="302073" y="240116"/>
            <a:ext cx="10683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6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2A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Recommended template for Best Practice presentation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535CB7B3-F2DA-4A5A-A4C1-C9EAC7B31611}"/>
              </a:ext>
            </a:extLst>
          </p:cNvPr>
          <p:cNvCxnSpPr>
            <a:cxnSpLocks/>
          </p:cNvCxnSpPr>
          <p:nvPr/>
        </p:nvCxnSpPr>
        <p:spPr>
          <a:xfrm flipH="1">
            <a:off x="4704139" y="5873289"/>
            <a:ext cx="3651523" cy="27127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34AC84E-9719-414C-9E60-EFB9CB1CDC62}"/>
              </a:ext>
            </a:extLst>
          </p:cNvPr>
          <p:cNvCxnSpPr>
            <a:cxnSpLocks/>
            <a:stCxn id="4" idx="3"/>
            <a:endCxn id="4" idx="2"/>
          </p:cNvCxnSpPr>
          <p:nvPr/>
        </p:nvCxnSpPr>
        <p:spPr>
          <a:xfrm>
            <a:off x="704851" y="5851255"/>
            <a:ext cx="3999288" cy="27127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2490DFD0-2570-4E20-B4A6-3F3DDB4D4963}"/>
              </a:ext>
            </a:extLst>
          </p:cNvPr>
          <p:cNvCxnSpPr>
            <a:cxnSpLocks/>
            <a:stCxn id="4" idx="4"/>
            <a:endCxn id="4" idx="3"/>
          </p:cNvCxnSpPr>
          <p:nvPr/>
        </p:nvCxnSpPr>
        <p:spPr>
          <a:xfrm>
            <a:off x="704851" y="4444003"/>
            <a:ext cx="0" cy="140725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71EA9A0-78AE-436C-BAC4-0417B5E6B608}"/>
              </a:ext>
            </a:extLst>
          </p:cNvPr>
          <p:cNvSpPr/>
          <p:nvPr/>
        </p:nvSpPr>
        <p:spPr>
          <a:xfrm>
            <a:off x="8495363" y="3009900"/>
            <a:ext cx="3443492" cy="3346450"/>
          </a:xfrm>
          <a:prstGeom prst="rect">
            <a:avLst/>
          </a:prstGeom>
          <a:solidFill>
            <a:srgbClr val="D0E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organization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IDPs from Occupied Territories, Labor, Health and Social Affairs of Georgia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lv-LV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lv-LV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lv-LV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n-going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Mikheil Janiashvili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mic@moh.gov.ge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8D68D67E-7C85-44FD-A3C9-4D8F39EFC444}"/>
              </a:ext>
            </a:extLst>
          </p:cNvPr>
          <p:cNvSpPr/>
          <p:nvPr/>
        </p:nvSpPr>
        <p:spPr>
          <a:xfrm>
            <a:off x="406400" y="845638"/>
            <a:ext cx="7214938" cy="523220"/>
          </a:xfrm>
          <a:prstGeom prst="rect">
            <a:avLst/>
          </a:prstGeom>
          <a:solidFill>
            <a:srgbClr val="E1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E-Prescription – 2016-2020</a:t>
            </a: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C2FB3-4867-4BD8-B771-3E4EC2B701B3}"/>
              </a:ext>
            </a:extLst>
          </p:cNvPr>
          <p:cNvSpPr/>
          <p:nvPr/>
        </p:nvSpPr>
        <p:spPr>
          <a:xfrm>
            <a:off x="704849" y="1472903"/>
            <a:ext cx="7650813" cy="3021979"/>
          </a:xfrm>
          <a:prstGeom prst="rect">
            <a:avLst/>
          </a:prstGeom>
          <a:noFill/>
          <a:ln w="34925">
            <a:solidFill>
              <a:srgbClr val="4472C4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Doctors -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easily and comfortably prescribe drugs electronically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Pharmacies -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check prescriptions electronically and make sales with accuracy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-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electronically check prescribed drugs and control validity of their prescriptions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–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accurate statistics about drug consumption, especially the of antibiotics and information about sales of drugs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started in 2018;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mandatory for every in-patient facility in the capital, but doctors outside Tbilisi are also successfully using e-prescription;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system is planned to be implemented throughout the country in the following year</a:t>
            </a:r>
            <a:endParaRPr lang="ka-G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ka-GE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42">
            <a:extLst>
              <a:ext uri="{FF2B5EF4-FFF2-40B4-BE49-F238E27FC236}">
                <a16:creationId xmlns="" xmlns:a16="http://schemas.microsoft.com/office/drawing/2014/main" id="{8787EEDD-5294-4F5F-BCEC-89B47471A5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95363" y="1955040"/>
            <a:ext cx="1536700" cy="860425"/>
            <a:chOff x="429" y="2005"/>
            <a:chExt cx="968" cy="542"/>
          </a:xfrm>
          <a:solidFill>
            <a:srgbClr val="00A08B"/>
          </a:solidFill>
        </p:grpSpPr>
        <p:sp>
          <p:nvSpPr>
            <p:cNvPr id="34" name="Freeform 43">
              <a:extLst>
                <a:ext uri="{FF2B5EF4-FFF2-40B4-BE49-F238E27FC236}">
                  <a16:creationId xmlns="" xmlns:a16="http://schemas.microsoft.com/office/drawing/2014/main" id="{9DDB433E-6368-45A0-9DB4-663C70EA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" y="2005"/>
              <a:ext cx="530" cy="542"/>
            </a:xfrm>
            <a:custGeom>
              <a:avLst/>
              <a:gdLst>
                <a:gd name="T0" fmla="*/ 48 w 530"/>
                <a:gd name="T1" fmla="*/ 408 h 542"/>
                <a:gd name="T2" fmla="*/ 38 w 530"/>
                <a:gd name="T3" fmla="*/ 390 h 542"/>
                <a:gd name="T4" fmla="*/ 22 w 530"/>
                <a:gd name="T5" fmla="*/ 356 h 542"/>
                <a:gd name="T6" fmla="*/ 12 w 530"/>
                <a:gd name="T7" fmla="*/ 320 h 542"/>
                <a:gd name="T8" fmla="*/ 6 w 530"/>
                <a:gd name="T9" fmla="*/ 282 h 542"/>
                <a:gd name="T10" fmla="*/ 6 w 530"/>
                <a:gd name="T11" fmla="*/ 262 h 542"/>
                <a:gd name="T12" fmla="*/ 10 w 530"/>
                <a:gd name="T13" fmla="*/ 210 h 542"/>
                <a:gd name="T14" fmla="*/ 26 w 530"/>
                <a:gd name="T15" fmla="*/ 162 h 542"/>
                <a:gd name="T16" fmla="*/ 50 w 530"/>
                <a:gd name="T17" fmla="*/ 116 h 542"/>
                <a:gd name="T18" fmla="*/ 82 w 530"/>
                <a:gd name="T19" fmla="*/ 78 h 542"/>
                <a:gd name="T20" fmla="*/ 122 w 530"/>
                <a:gd name="T21" fmla="*/ 46 h 542"/>
                <a:gd name="T22" fmla="*/ 166 w 530"/>
                <a:gd name="T23" fmla="*/ 22 h 542"/>
                <a:gd name="T24" fmla="*/ 214 w 530"/>
                <a:gd name="T25" fmla="*/ 6 h 542"/>
                <a:gd name="T26" fmla="*/ 268 w 530"/>
                <a:gd name="T27" fmla="*/ 0 h 542"/>
                <a:gd name="T28" fmla="*/ 294 w 530"/>
                <a:gd name="T29" fmla="*/ 2 h 542"/>
                <a:gd name="T30" fmla="*/ 346 w 530"/>
                <a:gd name="T31" fmla="*/ 12 h 542"/>
                <a:gd name="T32" fmla="*/ 392 w 530"/>
                <a:gd name="T33" fmla="*/ 32 h 542"/>
                <a:gd name="T34" fmla="*/ 434 w 530"/>
                <a:gd name="T35" fmla="*/ 60 h 542"/>
                <a:gd name="T36" fmla="*/ 470 w 530"/>
                <a:gd name="T37" fmla="*/ 96 h 542"/>
                <a:gd name="T38" fmla="*/ 498 w 530"/>
                <a:gd name="T39" fmla="*/ 138 h 542"/>
                <a:gd name="T40" fmla="*/ 518 w 530"/>
                <a:gd name="T41" fmla="*/ 186 h 542"/>
                <a:gd name="T42" fmla="*/ 528 w 530"/>
                <a:gd name="T43" fmla="*/ 236 h 542"/>
                <a:gd name="T44" fmla="*/ 530 w 530"/>
                <a:gd name="T45" fmla="*/ 272 h 542"/>
                <a:gd name="T46" fmla="*/ 512 w 530"/>
                <a:gd name="T47" fmla="*/ 262 h 542"/>
                <a:gd name="T48" fmla="*/ 510 w 530"/>
                <a:gd name="T49" fmla="*/ 238 h 542"/>
                <a:gd name="T50" fmla="*/ 500 w 530"/>
                <a:gd name="T51" fmla="*/ 190 h 542"/>
                <a:gd name="T52" fmla="*/ 482 w 530"/>
                <a:gd name="T53" fmla="*/ 146 h 542"/>
                <a:gd name="T54" fmla="*/ 456 w 530"/>
                <a:gd name="T55" fmla="*/ 108 h 542"/>
                <a:gd name="T56" fmla="*/ 422 w 530"/>
                <a:gd name="T57" fmla="*/ 74 h 542"/>
                <a:gd name="T58" fmla="*/ 384 w 530"/>
                <a:gd name="T59" fmla="*/ 48 h 542"/>
                <a:gd name="T60" fmla="*/ 340 w 530"/>
                <a:gd name="T61" fmla="*/ 30 h 542"/>
                <a:gd name="T62" fmla="*/ 292 w 530"/>
                <a:gd name="T63" fmla="*/ 20 h 542"/>
                <a:gd name="T64" fmla="*/ 268 w 530"/>
                <a:gd name="T65" fmla="*/ 18 h 542"/>
                <a:gd name="T66" fmla="*/ 218 w 530"/>
                <a:gd name="T67" fmla="*/ 24 h 542"/>
                <a:gd name="T68" fmla="*/ 172 w 530"/>
                <a:gd name="T69" fmla="*/ 38 h 542"/>
                <a:gd name="T70" fmla="*/ 132 w 530"/>
                <a:gd name="T71" fmla="*/ 60 h 542"/>
                <a:gd name="T72" fmla="*/ 94 w 530"/>
                <a:gd name="T73" fmla="*/ 90 h 542"/>
                <a:gd name="T74" fmla="*/ 66 w 530"/>
                <a:gd name="T75" fmla="*/ 126 h 542"/>
                <a:gd name="T76" fmla="*/ 42 w 530"/>
                <a:gd name="T77" fmla="*/ 168 h 542"/>
                <a:gd name="T78" fmla="*/ 28 w 530"/>
                <a:gd name="T79" fmla="*/ 214 h 542"/>
                <a:gd name="T80" fmla="*/ 24 w 530"/>
                <a:gd name="T81" fmla="*/ 262 h 542"/>
                <a:gd name="T82" fmla="*/ 24 w 530"/>
                <a:gd name="T83" fmla="*/ 282 h 542"/>
                <a:gd name="T84" fmla="*/ 30 w 530"/>
                <a:gd name="T85" fmla="*/ 318 h 542"/>
                <a:gd name="T86" fmla="*/ 40 w 530"/>
                <a:gd name="T87" fmla="*/ 352 h 542"/>
                <a:gd name="T88" fmla="*/ 56 w 530"/>
                <a:gd name="T89" fmla="*/ 386 h 542"/>
                <a:gd name="T90" fmla="*/ 68 w 530"/>
                <a:gd name="T91" fmla="*/ 404 h 542"/>
                <a:gd name="T92" fmla="*/ 142 w 530"/>
                <a:gd name="T93" fmla="*/ 472 h 542"/>
                <a:gd name="T94" fmla="*/ 146 w 530"/>
                <a:gd name="T95" fmla="*/ 474 h 542"/>
                <a:gd name="T96" fmla="*/ 204 w 530"/>
                <a:gd name="T97" fmla="*/ 498 h 542"/>
                <a:gd name="T98" fmla="*/ 268 w 530"/>
                <a:gd name="T99" fmla="*/ 506 h 542"/>
                <a:gd name="T100" fmla="*/ 298 w 530"/>
                <a:gd name="T101" fmla="*/ 506 h 542"/>
                <a:gd name="T102" fmla="*/ 356 w 530"/>
                <a:gd name="T103" fmla="*/ 490 h 542"/>
                <a:gd name="T104" fmla="*/ 408 w 530"/>
                <a:gd name="T105" fmla="*/ 462 h 542"/>
                <a:gd name="T106" fmla="*/ 452 w 530"/>
                <a:gd name="T107" fmla="*/ 424 h 542"/>
                <a:gd name="T108" fmla="*/ 474 w 530"/>
                <a:gd name="T109" fmla="*/ 392 h 542"/>
                <a:gd name="T110" fmla="*/ 484 w 530"/>
                <a:gd name="T111" fmla="*/ 410 h 542"/>
                <a:gd name="T112" fmla="*/ 464 w 530"/>
                <a:gd name="T113" fmla="*/ 436 h 542"/>
                <a:gd name="T114" fmla="*/ 418 w 530"/>
                <a:gd name="T115" fmla="*/ 478 h 542"/>
                <a:gd name="T116" fmla="*/ 362 w 530"/>
                <a:gd name="T117" fmla="*/ 508 h 542"/>
                <a:gd name="T118" fmla="*/ 300 w 530"/>
                <a:gd name="T119" fmla="*/ 522 h 542"/>
                <a:gd name="T120" fmla="*/ 268 w 530"/>
                <a:gd name="T121" fmla="*/ 524 h 542"/>
                <a:gd name="T122" fmla="*/ 202 w 530"/>
                <a:gd name="T123" fmla="*/ 516 h 542"/>
                <a:gd name="T124" fmla="*/ 140 w 530"/>
                <a:gd name="T125" fmla="*/ 49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0" h="542">
                  <a:moveTo>
                    <a:pt x="0" y="542"/>
                  </a:moveTo>
                  <a:lnTo>
                    <a:pt x="48" y="408"/>
                  </a:lnTo>
                  <a:lnTo>
                    <a:pt x="48" y="408"/>
                  </a:lnTo>
                  <a:lnTo>
                    <a:pt x="38" y="390"/>
                  </a:lnTo>
                  <a:lnTo>
                    <a:pt x="30" y="374"/>
                  </a:lnTo>
                  <a:lnTo>
                    <a:pt x="22" y="356"/>
                  </a:lnTo>
                  <a:lnTo>
                    <a:pt x="16" y="338"/>
                  </a:lnTo>
                  <a:lnTo>
                    <a:pt x="12" y="320"/>
                  </a:lnTo>
                  <a:lnTo>
                    <a:pt x="8" y="302"/>
                  </a:lnTo>
                  <a:lnTo>
                    <a:pt x="6" y="282"/>
                  </a:lnTo>
                  <a:lnTo>
                    <a:pt x="6" y="262"/>
                  </a:lnTo>
                  <a:lnTo>
                    <a:pt x="6" y="262"/>
                  </a:lnTo>
                  <a:lnTo>
                    <a:pt x="6" y="236"/>
                  </a:lnTo>
                  <a:lnTo>
                    <a:pt x="10" y="210"/>
                  </a:lnTo>
                  <a:lnTo>
                    <a:pt x="18" y="186"/>
                  </a:lnTo>
                  <a:lnTo>
                    <a:pt x="26" y="162"/>
                  </a:lnTo>
                  <a:lnTo>
                    <a:pt x="38" y="138"/>
                  </a:lnTo>
                  <a:lnTo>
                    <a:pt x="50" y="116"/>
                  </a:lnTo>
                  <a:lnTo>
                    <a:pt x="66" y="96"/>
                  </a:lnTo>
                  <a:lnTo>
                    <a:pt x="82" y="78"/>
                  </a:lnTo>
                  <a:lnTo>
                    <a:pt x="100" y="60"/>
                  </a:lnTo>
                  <a:lnTo>
                    <a:pt x="122" y="46"/>
                  </a:lnTo>
                  <a:lnTo>
                    <a:pt x="142" y="32"/>
                  </a:lnTo>
                  <a:lnTo>
                    <a:pt x="166" y="22"/>
                  </a:lnTo>
                  <a:lnTo>
                    <a:pt x="190" y="12"/>
                  </a:lnTo>
                  <a:lnTo>
                    <a:pt x="214" y="6"/>
                  </a:lnTo>
                  <a:lnTo>
                    <a:pt x="240" y="2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94" y="2"/>
                  </a:lnTo>
                  <a:lnTo>
                    <a:pt x="320" y="6"/>
                  </a:lnTo>
                  <a:lnTo>
                    <a:pt x="346" y="12"/>
                  </a:lnTo>
                  <a:lnTo>
                    <a:pt x="370" y="22"/>
                  </a:lnTo>
                  <a:lnTo>
                    <a:pt x="392" y="32"/>
                  </a:lnTo>
                  <a:lnTo>
                    <a:pt x="414" y="46"/>
                  </a:lnTo>
                  <a:lnTo>
                    <a:pt x="434" y="60"/>
                  </a:lnTo>
                  <a:lnTo>
                    <a:pt x="452" y="78"/>
                  </a:lnTo>
                  <a:lnTo>
                    <a:pt x="470" y="96"/>
                  </a:lnTo>
                  <a:lnTo>
                    <a:pt x="484" y="116"/>
                  </a:lnTo>
                  <a:lnTo>
                    <a:pt x="498" y="138"/>
                  </a:lnTo>
                  <a:lnTo>
                    <a:pt x="508" y="162"/>
                  </a:lnTo>
                  <a:lnTo>
                    <a:pt x="518" y="186"/>
                  </a:lnTo>
                  <a:lnTo>
                    <a:pt x="524" y="210"/>
                  </a:lnTo>
                  <a:lnTo>
                    <a:pt x="528" y="236"/>
                  </a:lnTo>
                  <a:lnTo>
                    <a:pt x="530" y="262"/>
                  </a:lnTo>
                  <a:lnTo>
                    <a:pt x="530" y="272"/>
                  </a:lnTo>
                  <a:lnTo>
                    <a:pt x="512" y="272"/>
                  </a:lnTo>
                  <a:lnTo>
                    <a:pt x="512" y="262"/>
                  </a:lnTo>
                  <a:lnTo>
                    <a:pt x="512" y="262"/>
                  </a:lnTo>
                  <a:lnTo>
                    <a:pt x="510" y="238"/>
                  </a:lnTo>
                  <a:lnTo>
                    <a:pt x="506" y="214"/>
                  </a:lnTo>
                  <a:lnTo>
                    <a:pt x="500" y="190"/>
                  </a:lnTo>
                  <a:lnTo>
                    <a:pt x="492" y="168"/>
                  </a:lnTo>
                  <a:lnTo>
                    <a:pt x="482" y="146"/>
                  </a:lnTo>
                  <a:lnTo>
                    <a:pt x="470" y="126"/>
                  </a:lnTo>
                  <a:lnTo>
                    <a:pt x="456" y="108"/>
                  </a:lnTo>
                  <a:lnTo>
                    <a:pt x="440" y="90"/>
                  </a:lnTo>
                  <a:lnTo>
                    <a:pt x="422" y="74"/>
                  </a:lnTo>
                  <a:lnTo>
                    <a:pt x="404" y="60"/>
                  </a:lnTo>
                  <a:lnTo>
                    <a:pt x="384" y="48"/>
                  </a:lnTo>
                  <a:lnTo>
                    <a:pt x="362" y="38"/>
                  </a:lnTo>
                  <a:lnTo>
                    <a:pt x="340" y="30"/>
                  </a:lnTo>
                  <a:lnTo>
                    <a:pt x="316" y="24"/>
                  </a:lnTo>
                  <a:lnTo>
                    <a:pt x="292" y="20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42" y="20"/>
                  </a:lnTo>
                  <a:lnTo>
                    <a:pt x="218" y="24"/>
                  </a:lnTo>
                  <a:lnTo>
                    <a:pt x="194" y="30"/>
                  </a:lnTo>
                  <a:lnTo>
                    <a:pt x="172" y="38"/>
                  </a:lnTo>
                  <a:lnTo>
                    <a:pt x="152" y="48"/>
                  </a:lnTo>
                  <a:lnTo>
                    <a:pt x="132" y="60"/>
                  </a:lnTo>
                  <a:lnTo>
                    <a:pt x="112" y="74"/>
                  </a:lnTo>
                  <a:lnTo>
                    <a:pt x="94" y="90"/>
                  </a:lnTo>
                  <a:lnTo>
                    <a:pt x="80" y="108"/>
                  </a:lnTo>
                  <a:lnTo>
                    <a:pt x="66" y="126"/>
                  </a:lnTo>
                  <a:lnTo>
                    <a:pt x="52" y="146"/>
                  </a:lnTo>
                  <a:lnTo>
                    <a:pt x="42" y="168"/>
                  </a:lnTo>
                  <a:lnTo>
                    <a:pt x="34" y="190"/>
                  </a:lnTo>
                  <a:lnTo>
                    <a:pt x="28" y="214"/>
                  </a:lnTo>
                  <a:lnTo>
                    <a:pt x="24" y="238"/>
                  </a:lnTo>
                  <a:lnTo>
                    <a:pt x="24" y="262"/>
                  </a:lnTo>
                  <a:lnTo>
                    <a:pt x="24" y="262"/>
                  </a:lnTo>
                  <a:lnTo>
                    <a:pt x="24" y="282"/>
                  </a:lnTo>
                  <a:lnTo>
                    <a:pt x="26" y="300"/>
                  </a:lnTo>
                  <a:lnTo>
                    <a:pt x="30" y="318"/>
                  </a:lnTo>
                  <a:lnTo>
                    <a:pt x="34" y="336"/>
                  </a:lnTo>
                  <a:lnTo>
                    <a:pt x="40" y="352"/>
                  </a:lnTo>
                  <a:lnTo>
                    <a:pt x="48" y="370"/>
                  </a:lnTo>
                  <a:lnTo>
                    <a:pt x="56" y="386"/>
                  </a:lnTo>
                  <a:lnTo>
                    <a:pt x="66" y="400"/>
                  </a:lnTo>
                  <a:lnTo>
                    <a:pt x="68" y="404"/>
                  </a:lnTo>
                  <a:lnTo>
                    <a:pt x="30" y="512"/>
                  </a:lnTo>
                  <a:lnTo>
                    <a:pt x="142" y="472"/>
                  </a:lnTo>
                  <a:lnTo>
                    <a:pt x="146" y="474"/>
                  </a:lnTo>
                  <a:lnTo>
                    <a:pt x="146" y="474"/>
                  </a:lnTo>
                  <a:lnTo>
                    <a:pt x="174" y="488"/>
                  </a:lnTo>
                  <a:lnTo>
                    <a:pt x="204" y="498"/>
                  </a:lnTo>
                  <a:lnTo>
                    <a:pt x="236" y="504"/>
                  </a:lnTo>
                  <a:lnTo>
                    <a:pt x="268" y="506"/>
                  </a:lnTo>
                  <a:lnTo>
                    <a:pt x="268" y="506"/>
                  </a:lnTo>
                  <a:lnTo>
                    <a:pt x="298" y="506"/>
                  </a:lnTo>
                  <a:lnTo>
                    <a:pt x="326" y="500"/>
                  </a:lnTo>
                  <a:lnTo>
                    <a:pt x="356" y="490"/>
                  </a:lnTo>
                  <a:lnTo>
                    <a:pt x="382" y="478"/>
                  </a:lnTo>
                  <a:lnTo>
                    <a:pt x="408" y="462"/>
                  </a:lnTo>
                  <a:lnTo>
                    <a:pt x="430" y="444"/>
                  </a:lnTo>
                  <a:lnTo>
                    <a:pt x="452" y="424"/>
                  </a:lnTo>
                  <a:lnTo>
                    <a:pt x="470" y="400"/>
                  </a:lnTo>
                  <a:lnTo>
                    <a:pt x="474" y="392"/>
                  </a:lnTo>
                  <a:lnTo>
                    <a:pt x="490" y="402"/>
                  </a:lnTo>
                  <a:lnTo>
                    <a:pt x="484" y="410"/>
                  </a:lnTo>
                  <a:lnTo>
                    <a:pt x="484" y="410"/>
                  </a:lnTo>
                  <a:lnTo>
                    <a:pt x="464" y="436"/>
                  </a:lnTo>
                  <a:lnTo>
                    <a:pt x="442" y="458"/>
                  </a:lnTo>
                  <a:lnTo>
                    <a:pt x="418" y="478"/>
                  </a:lnTo>
                  <a:lnTo>
                    <a:pt x="390" y="494"/>
                  </a:lnTo>
                  <a:lnTo>
                    <a:pt x="362" y="508"/>
                  </a:lnTo>
                  <a:lnTo>
                    <a:pt x="332" y="518"/>
                  </a:lnTo>
                  <a:lnTo>
                    <a:pt x="300" y="522"/>
                  </a:lnTo>
                  <a:lnTo>
                    <a:pt x="268" y="524"/>
                  </a:lnTo>
                  <a:lnTo>
                    <a:pt x="268" y="524"/>
                  </a:lnTo>
                  <a:lnTo>
                    <a:pt x="234" y="522"/>
                  </a:lnTo>
                  <a:lnTo>
                    <a:pt x="202" y="516"/>
                  </a:lnTo>
                  <a:lnTo>
                    <a:pt x="170" y="506"/>
                  </a:lnTo>
                  <a:lnTo>
                    <a:pt x="140" y="492"/>
                  </a:lnTo>
                  <a:lnTo>
                    <a:pt x="0" y="5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44">
              <a:extLst>
                <a:ext uri="{FF2B5EF4-FFF2-40B4-BE49-F238E27FC236}">
                  <a16:creationId xmlns="" xmlns:a16="http://schemas.microsoft.com/office/drawing/2014/main" id="{0B4F82C1-0159-449A-9B62-804E2BD6A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" y="2005"/>
              <a:ext cx="530" cy="542"/>
            </a:xfrm>
            <a:custGeom>
              <a:avLst/>
              <a:gdLst>
                <a:gd name="T0" fmla="*/ 390 w 530"/>
                <a:gd name="T1" fmla="*/ 492 h 542"/>
                <a:gd name="T2" fmla="*/ 360 w 530"/>
                <a:gd name="T3" fmla="*/ 506 h 542"/>
                <a:gd name="T4" fmla="*/ 296 w 530"/>
                <a:gd name="T5" fmla="*/ 522 h 542"/>
                <a:gd name="T6" fmla="*/ 262 w 530"/>
                <a:gd name="T7" fmla="*/ 524 h 542"/>
                <a:gd name="T8" fmla="*/ 210 w 530"/>
                <a:gd name="T9" fmla="*/ 520 h 542"/>
                <a:gd name="T10" fmla="*/ 160 w 530"/>
                <a:gd name="T11" fmla="*/ 504 h 542"/>
                <a:gd name="T12" fmla="*/ 116 w 530"/>
                <a:gd name="T13" fmla="*/ 480 h 542"/>
                <a:gd name="T14" fmla="*/ 78 w 530"/>
                <a:gd name="T15" fmla="*/ 448 h 542"/>
                <a:gd name="T16" fmla="*/ 46 w 530"/>
                <a:gd name="T17" fmla="*/ 410 h 542"/>
                <a:gd name="T18" fmla="*/ 20 w 530"/>
                <a:gd name="T19" fmla="*/ 364 h 542"/>
                <a:gd name="T20" fmla="*/ 6 w 530"/>
                <a:gd name="T21" fmla="*/ 316 h 542"/>
                <a:gd name="T22" fmla="*/ 0 w 530"/>
                <a:gd name="T23" fmla="*/ 262 h 542"/>
                <a:gd name="T24" fmla="*/ 18 w 530"/>
                <a:gd name="T25" fmla="*/ 254 h 542"/>
                <a:gd name="T26" fmla="*/ 18 w 530"/>
                <a:gd name="T27" fmla="*/ 262 h 542"/>
                <a:gd name="T28" fmla="*/ 24 w 530"/>
                <a:gd name="T29" fmla="*/ 312 h 542"/>
                <a:gd name="T30" fmla="*/ 38 w 530"/>
                <a:gd name="T31" fmla="*/ 358 h 542"/>
                <a:gd name="T32" fmla="*/ 60 w 530"/>
                <a:gd name="T33" fmla="*/ 400 h 542"/>
                <a:gd name="T34" fmla="*/ 90 w 530"/>
                <a:gd name="T35" fmla="*/ 436 h 542"/>
                <a:gd name="T36" fmla="*/ 126 w 530"/>
                <a:gd name="T37" fmla="*/ 466 h 542"/>
                <a:gd name="T38" fmla="*/ 168 w 530"/>
                <a:gd name="T39" fmla="*/ 488 h 542"/>
                <a:gd name="T40" fmla="*/ 214 w 530"/>
                <a:gd name="T41" fmla="*/ 502 h 542"/>
                <a:gd name="T42" fmla="*/ 262 w 530"/>
                <a:gd name="T43" fmla="*/ 506 h 542"/>
                <a:gd name="T44" fmla="*/ 294 w 530"/>
                <a:gd name="T45" fmla="*/ 504 h 542"/>
                <a:gd name="T46" fmla="*/ 356 w 530"/>
                <a:gd name="T47" fmla="*/ 488 h 542"/>
                <a:gd name="T48" fmla="*/ 388 w 530"/>
                <a:gd name="T49" fmla="*/ 472 h 542"/>
                <a:gd name="T50" fmla="*/ 460 w 530"/>
                <a:gd name="T51" fmla="*/ 404 h 542"/>
                <a:gd name="T52" fmla="*/ 464 w 530"/>
                <a:gd name="T53" fmla="*/ 400 h 542"/>
                <a:gd name="T54" fmla="*/ 482 w 530"/>
                <a:gd name="T55" fmla="*/ 370 h 542"/>
                <a:gd name="T56" fmla="*/ 496 w 530"/>
                <a:gd name="T57" fmla="*/ 336 h 542"/>
                <a:gd name="T58" fmla="*/ 504 w 530"/>
                <a:gd name="T59" fmla="*/ 300 h 542"/>
                <a:gd name="T60" fmla="*/ 506 w 530"/>
                <a:gd name="T61" fmla="*/ 262 h 542"/>
                <a:gd name="T62" fmla="*/ 506 w 530"/>
                <a:gd name="T63" fmla="*/ 238 h 542"/>
                <a:gd name="T64" fmla="*/ 496 w 530"/>
                <a:gd name="T65" fmla="*/ 190 h 542"/>
                <a:gd name="T66" fmla="*/ 476 w 530"/>
                <a:gd name="T67" fmla="*/ 146 h 542"/>
                <a:gd name="T68" fmla="*/ 450 w 530"/>
                <a:gd name="T69" fmla="*/ 108 h 542"/>
                <a:gd name="T70" fmla="*/ 418 w 530"/>
                <a:gd name="T71" fmla="*/ 74 h 542"/>
                <a:gd name="T72" fmla="*/ 378 w 530"/>
                <a:gd name="T73" fmla="*/ 48 h 542"/>
                <a:gd name="T74" fmla="*/ 334 w 530"/>
                <a:gd name="T75" fmla="*/ 30 h 542"/>
                <a:gd name="T76" fmla="*/ 288 w 530"/>
                <a:gd name="T77" fmla="*/ 20 h 542"/>
                <a:gd name="T78" fmla="*/ 262 w 530"/>
                <a:gd name="T79" fmla="*/ 18 h 542"/>
                <a:gd name="T80" fmla="*/ 202 w 530"/>
                <a:gd name="T81" fmla="*/ 26 h 542"/>
                <a:gd name="T82" fmla="*/ 146 w 530"/>
                <a:gd name="T83" fmla="*/ 48 h 542"/>
                <a:gd name="T84" fmla="*/ 96 w 530"/>
                <a:gd name="T85" fmla="*/ 84 h 542"/>
                <a:gd name="T86" fmla="*/ 58 w 530"/>
                <a:gd name="T87" fmla="*/ 130 h 542"/>
                <a:gd name="T88" fmla="*/ 38 w 530"/>
                <a:gd name="T89" fmla="*/ 128 h 542"/>
                <a:gd name="T90" fmla="*/ 42 w 530"/>
                <a:gd name="T91" fmla="*/ 122 h 542"/>
                <a:gd name="T92" fmla="*/ 84 w 530"/>
                <a:gd name="T93" fmla="*/ 70 h 542"/>
                <a:gd name="T94" fmla="*/ 136 w 530"/>
                <a:gd name="T95" fmla="*/ 32 h 542"/>
                <a:gd name="T96" fmla="*/ 196 w 530"/>
                <a:gd name="T97" fmla="*/ 10 h 542"/>
                <a:gd name="T98" fmla="*/ 262 w 530"/>
                <a:gd name="T99" fmla="*/ 0 h 542"/>
                <a:gd name="T100" fmla="*/ 290 w 530"/>
                <a:gd name="T101" fmla="*/ 2 h 542"/>
                <a:gd name="T102" fmla="*/ 340 w 530"/>
                <a:gd name="T103" fmla="*/ 12 h 542"/>
                <a:gd name="T104" fmla="*/ 388 w 530"/>
                <a:gd name="T105" fmla="*/ 32 h 542"/>
                <a:gd name="T106" fmla="*/ 428 w 530"/>
                <a:gd name="T107" fmla="*/ 60 h 542"/>
                <a:gd name="T108" fmla="*/ 464 w 530"/>
                <a:gd name="T109" fmla="*/ 96 h 542"/>
                <a:gd name="T110" fmla="*/ 492 w 530"/>
                <a:gd name="T111" fmla="*/ 138 h 542"/>
                <a:gd name="T112" fmla="*/ 512 w 530"/>
                <a:gd name="T113" fmla="*/ 186 h 542"/>
                <a:gd name="T114" fmla="*/ 522 w 530"/>
                <a:gd name="T115" fmla="*/ 236 h 542"/>
                <a:gd name="T116" fmla="*/ 524 w 530"/>
                <a:gd name="T117" fmla="*/ 262 h 542"/>
                <a:gd name="T118" fmla="*/ 522 w 530"/>
                <a:gd name="T119" fmla="*/ 302 h 542"/>
                <a:gd name="T120" fmla="*/ 514 w 530"/>
                <a:gd name="T121" fmla="*/ 338 h 542"/>
                <a:gd name="T122" fmla="*/ 500 w 530"/>
                <a:gd name="T123" fmla="*/ 374 h 542"/>
                <a:gd name="T124" fmla="*/ 482 w 530"/>
                <a:gd name="T125" fmla="*/ 40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0" h="542">
                  <a:moveTo>
                    <a:pt x="530" y="542"/>
                  </a:moveTo>
                  <a:lnTo>
                    <a:pt x="390" y="492"/>
                  </a:lnTo>
                  <a:lnTo>
                    <a:pt x="390" y="492"/>
                  </a:lnTo>
                  <a:lnTo>
                    <a:pt x="360" y="506"/>
                  </a:lnTo>
                  <a:lnTo>
                    <a:pt x="328" y="516"/>
                  </a:lnTo>
                  <a:lnTo>
                    <a:pt x="296" y="522"/>
                  </a:lnTo>
                  <a:lnTo>
                    <a:pt x="262" y="524"/>
                  </a:lnTo>
                  <a:lnTo>
                    <a:pt x="262" y="524"/>
                  </a:lnTo>
                  <a:lnTo>
                    <a:pt x="236" y="524"/>
                  </a:lnTo>
                  <a:lnTo>
                    <a:pt x="210" y="520"/>
                  </a:lnTo>
                  <a:lnTo>
                    <a:pt x="184" y="514"/>
                  </a:lnTo>
                  <a:lnTo>
                    <a:pt x="160" y="504"/>
                  </a:lnTo>
                  <a:lnTo>
                    <a:pt x="138" y="494"/>
                  </a:lnTo>
                  <a:lnTo>
                    <a:pt x="116" y="480"/>
                  </a:lnTo>
                  <a:lnTo>
                    <a:pt x="96" y="466"/>
                  </a:lnTo>
                  <a:lnTo>
                    <a:pt x="78" y="448"/>
                  </a:lnTo>
                  <a:lnTo>
                    <a:pt x="60" y="430"/>
                  </a:lnTo>
                  <a:lnTo>
                    <a:pt x="46" y="410"/>
                  </a:lnTo>
                  <a:lnTo>
                    <a:pt x="32" y="388"/>
                  </a:lnTo>
                  <a:lnTo>
                    <a:pt x="20" y="364"/>
                  </a:lnTo>
                  <a:lnTo>
                    <a:pt x="12" y="340"/>
                  </a:lnTo>
                  <a:lnTo>
                    <a:pt x="6" y="316"/>
                  </a:lnTo>
                  <a:lnTo>
                    <a:pt x="2" y="290"/>
                  </a:lnTo>
                  <a:lnTo>
                    <a:pt x="0" y="262"/>
                  </a:lnTo>
                  <a:lnTo>
                    <a:pt x="0" y="254"/>
                  </a:lnTo>
                  <a:lnTo>
                    <a:pt x="18" y="254"/>
                  </a:lnTo>
                  <a:lnTo>
                    <a:pt x="18" y="262"/>
                  </a:lnTo>
                  <a:lnTo>
                    <a:pt x="18" y="262"/>
                  </a:lnTo>
                  <a:lnTo>
                    <a:pt x="20" y="288"/>
                  </a:lnTo>
                  <a:lnTo>
                    <a:pt x="24" y="312"/>
                  </a:lnTo>
                  <a:lnTo>
                    <a:pt x="30" y="336"/>
                  </a:lnTo>
                  <a:lnTo>
                    <a:pt x="38" y="358"/>
                  </a:lnTo>
                  <a:lnTo>
                    <a:pt x="48" y="380"/>
                  </a:lnTo>
                  <a:lnTo>
                    <a:pt x="60" y="400"/>
                  </a:lnTo>
                  <a:lnTo>
                    <a:pt x="74" y="418"/>
                  </a:lnTo>
                  <a:lnTo>
                    <a:pt x="90" y="436"/>
                  </a:lnTo>
                  <a:lnTo>
                    <a:pt x="108" y="452"/>
                  </a:lnTo>
                  <a:lnTo>
                    <a:pt x="126" y="466"/>
                  </a:lnTo>
                  <a:lnTo>
                    <a:pt x="146" y="478"/>
                  </a:lnTo>
                  <a:lnTo>
                    <a:pt x="168" y="488"/>
                  </a:lnTo>
                  <a:lnTo>
                    <a:pt x="190" y="496"/>
                  </a:lnTo>
                  <a:lnTo>
                    <a:pt x="214" y="502"/>
                  </a:lnTo>
                  <a:lnTo>
                    <a:pt x="238" y="506"/>
                  </a:lnTo>
                  <a:lnTo>
                    <a:pt x="262" y="506"/>
                  </a:lnTo>
                  <a:lnTo>
                    <a:pt x="262" y="506"/>
                  </a:lnTo>
                  <a:lnTo>
                    <a:pt x="294" y="504"/>
                  </a:lnTo>
                  <a:lnTo>
                    <a:pt x="326" y="498"/>
                  </a:lnTo>
                  <a:lnTo>
                    <a:pt x="356" y="488"/>
                  </a:lnTo>
                  <a:lnTo>
                    <a:pt x="384" y="474"/>
                  </a:lnTo>
                  <a:lnTo>
                    <a:pt x="388" y="472"/>
                  </a:lnTo>
                  <a:lnTo>
                    <a:pt x="500" y="512"/>
                  </a:lnTo>
                  <a:lnTo>
                    <a:pt x="460" y="404"/>
                  </a:lnTo>
                  <a:lnTo>
                    <a:pt x="464" y="400"/>
                  </a:lnTo>
                  <a:lnTo>
                    <a:pt x="464" y="400"/>
                  </a:lnTo>
                  <a:lnTo>
                    <a:pt x="474" y="386"/>
                  </a:lnTo>
                  <a:lnTo>
                    <a:pt x="482" y="370"/>
                  </a:lnTo>
                  <a:lnTo>
                    <a:pt x="490" y="352"/>
                  </a:lnTo>
                  <a:lnTo>
                    <a:pt x="496" y="336"/>
                  </a:lnTo>
                  <a:lnTo>
                    <a:pt x="500" y="318"/>
                  </a:lnTo>
                  <a:lnTo>
                    <a:pt x="504" y="300"/>
                  </a:lnTo>
                  <a:lnTo>
                    <a:pt x="506" y="282"/>
                  </a:lnTo>
                  <a:lnTo>
                    <a:pt x="506" y="262"/>
                  </a:lnTo>
                  <a:lnTo>
                    <a:pt x="506" y="262"/>
                  </a:lnTo>
                  <a:lnTo>
                    <a:pt x="506" y="238"/>
                  </a:lnTo>
                  <a:lnTo>
                    <a:pt x="502" y="214"/>
                  </a:lnTo>
                  <a:lnTo>
                    <a:pt x="496" y="190"/>
                  </a:lnTo>
                  <a:lnTo>
                    <a:pt x="488" y="168"/>
                  </a:lnTo>
                  <a:lnTo>
                    <a:pt x="476" y="146"/>
                  </a:lnTo>
                  <a:lnTo>
                    <a:pt x="464" y="126"/>
                  </a:lnTo>
                  <a:lnTo>
                    <a:pt x="450" y="108"/>
                  </a:lnTo>
                  <a:lnTo>
                    <a:pt x="434" y="90"/>
                  </a:lnTo>
                  <a:lnTo>
                    <a:pt x="418" y="74"/>
                  </a:lnTo>
                  <a:lnTo>
                    <a:pt x="398" y="60"/>
                  </a:lnTo>
                  <a:lnTo>
                    <a:pt x="378" y="48"/>
                  </a:lnTo>
                  <a:lnTo>
                    <a:pt x="358" y="38"/>
                  </a:lnTo>
                  <a:lnTo>
                    <a:pt x="334" y="30"/>
                  </a:lnTo>
                  <a:lnTo>
                    <a:pt x="312" y="24"/>
                  </a:lnTo>
                  <a:lnTo>
                    <a:pt x="288" y="20"/>
                  </a:lnTo>
                  <a:lnTo>
                    <a:pt x="262" y="18"/>
                  </a:lnTo>
                  <a:lnTo>
                    <a:pt x="262" y="18"/>
                  </a:lnTo>
                  <a:lnTo>
                    <a:pt x="232" y="20"/>
                  </a:lnTo>
                  <a:lnTo>
                    <a:pt x="202" y="26"/>
                  </a:lnTo>
                  <a:lnTo>
                    <a:pt x="172" y="36"/>
                  </a:lnTo>
                  <a:lnTo>
                    <a:pt x="146" y="48"/>
                  </a:lnTo>
                  <a:lnTo>
                    <a:pt x="120" y="64"/>
                  </a:lnTo>
                  <a:lnTo>
                    <a:pt x="96" y="84"/>
                  </a:lnTo>
                  <a:lnTo>
                    <a:pt x="76" y="106"/>
                  </a:lnTo>
                  <a:lnTo>
                    <a:pt x="58" y="130"/>
                  </a:lnTo>
                  <a:lnTo>
                    <a:pt x="52" y="138"/>
                  </a:lnTo>
                  <a:lnTo>
                    <a:pt x="38" y="128"/>
                  </a:lnTo>
                  <a:lnTo>
                    <a:pt x="42" y="122"/>
                  </a:lnTo>
                  <a:lnTo>
                    <a:pt x="42" y="122"/>
                  </a:lnTo>
                  <a:lnTo>
                    <a:pt x="62" y="94"/>
                  </a:lnTo>
                  <a:lnTo>
                    <a:pt x="84" y="70"/>
                  </a:lnTo>
                  <a:lnTo>
                    <a:pt x="110" y="50"/>
                  </a:lnTo>
                  <a:lnTo>
                    <a:pt x="136" y="32"/>
                  </a:lnTo>
                  <a:lnTo>
                    <a:pt x="166" y="20"/>
                  </a:lnTo>
                  <a:lnTo>
                    <a:pt x="196" y="10"/>
                  </a:lnTo>
                  <a:lnTo>
                    <a:pt x="230" y="2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90" y="2"/>
                  </a:lnTo>
                  <a:lnTo>
                    <a:pt x="316" y="6"/>
                  </a:lnTo>
                  <a:lnTo>
                    <a:pt x="340" y="12"/>
                  </a:lnTo>
                  <a:lnTo>
                    <a:pt x="364" y="22"/>
                  </a:lnTo>
                  <a:lnTo>
                    <a:pt x="388" y="32"/>
                  </a:lnTo>
                  <a:lnTo>
                    <a:pt x="408" y="46"/>
                  </a:lnTo>
                  <a:lnTo>
                    <a:pt x="428" y="60"/>
                  </a:lnTo>
                  <a:lnTo>
                    <a:pt x="448" y="78"/>
                  </a:lnTo>
                  <a:lnTo>
                    <a:pt x="464" y="96"/>
                  </a:lnTo>
                  <a:lnTo>
                    <a:pt x="480" y="116"/>
                  </a:lnTo>
                  <a:lnTo>
                    <a:pt x="492" y="138"/>
                  </a:lnTo>
                  <a:lnTo>
                    <a:pt x="504" y="162"/>
                  </a:lnTo>
                  <a:lnTo>
                    <a:pt x="512" y="186"/>
                  </a:lnTo>
                  <a:lnTo>
                    <a:pt x="520" y="210"/>
                  </a:lnTo>
                  <a:lnTo>
                    <a:pt x="522" y="236"/>
                  </a:lnTo>
                  <a:lnTo>
                    <a:pt x="524" y="262"/>
                  </a:lnTo>
                  <a:lnTo>
                    <a:pt x="524" y="262"/>
                  </a:lnTo>
                  <a:lnTo>
                    <a:pt x="524" y="282"/>
                  </a:lnTo>
                  <a:lnTo>
                    <a:pt x="522" y="302"/>
                  </a:lnTo>
                  <a:lnTo>
                    <a:pt x="518" y="320"/>
                  </a:lnTo>
                  <a:lnTo>
                    <a:pt x="514" y="338"/>
                  </a:lnTo>
                  <a:lnTo>
                    <a:pt x="508" y="356"/>
                  </a:lnTo>
                  <a:lnTo>
                    <a:pt x="500" y="374"/>
                  </a:lnTo>
                  <a:lnTo>
                    <a:pt x="492" y="390"/>
                  </a:lnTo>
                  <a:lnTo>
                    <a:pt x="482" y="408"/>
                  </a:lnTo>
                  <a:lnTo>
                    <a:pt x="530" y="5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45">
              <a:extLst>
                <a:ext uri="{FF2B5EF4-FFF2-40B4-BE49-F238E27FC236}">
                  <a16:creationId xmlns="" xmlns:a16="http://schemas.microsoft.com/office/drawing/2014/main" id="{F8B5CCE7-0C5C-470D-B629-D10CB20F80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" y="2261"/>
              <a:ext cx="170" cy="26"/>
            </a:xfrm>
            <a:custGeom>
              <a:avLst/>
              <a:gdLst>
                <a:gd name="T0" fmla="*/ 144 w 170"/>
                <a:gd name="T1" fmla="*/ 12 h 26"/>
                <a:gd name="T2" fmla="*/ 148 w 170"/>
                <a:gd name="T3" fmla="*/ 4 h 26"/>
                <a:gd name="T4" fmla="*/ 156 w 170"/>
                <a:gd name="T5" fmla="*/ 0 h 26"/>
                <a:gd name="T6" fmla="*/ 156 w 170"/>
                <a:gd name="T7" fmla="*/ 0 h 26"/>
                <a:gd name="T8" fmla="*/ 166 w 170"/>
                <a:gd name="T9" fmla="*/ 4 h 26"/>
                <a:gd name="T10" fmla="*/ 170 w 170"/>
                <a:gd name="T11" fmla="*/ 12 h 26"/>
                <a:gd name="T12" fmla="*/ 170 w 170"/>
                <a:gd name="T13" fmla="*/ 12 h 26"/>
                <a:gd name="T14" fmla="*/ 166 w 170"/>
                <a:gd name="T15" fmla="*/ 22 h 26"/>
                <a:gd name="T16" fmla="*/ 156 w 170"/>
                <a:gd name="T17" fmla="*/ 26 h 26"/>
                <a:gd name="T18" fmla="*/ 156 w 170"/>
                <a:gd name="T19" fmla="*/ 26 h 26"/>
                <a:gd name="T20" fmla="*/ 148 w 170"/>
                <a:gd name="T21" fmla="*/ 22 h 26"/>
                <a:gd name="T22" fmla="*/ 144 w 170"/>
                <a:gd name="T23" fmla="*/ 12 h 26"/>
                <a:gd name="T24" fmla="*/ 72 w 170"/>
                <a:gd name="T25" fmla="*/ 12 h 26"/>
                <a:gd name="T26" fmla="*/ 72 w 170"/>
                <a:gd name="T27" fmla="*/ 8 h 26"/>
                <a:gd name="T28" fmla="*/ 80 w 170"/>
                <a:gd name="T29" fmla="*/ 0 h 26"/>
                <a:gd name="T30" fmla="*/ 84 w 170"/>
                <a:gd name="T31" fmla="*/ 0 h 26"/>
                <a:gd name="T32" fmla="*/ 90 w 170"/>
                <a:gd name="T33" fmla="*/ 0 h 26"/>
                <a:gd name="T34" fmla="*/ 98 w 170"/>
                <a:gd name="T35" fmla="*/ 8 h 26"/>
                <a:gd name="T36" fmla="*/ 98 w 170"/>
                <a:gd name="T37" fmla="*/ 12 h 26"/>
                <a:gd name="T38" fmla="*/ 98 w 170"/>
                <a:gd name="T39" fmla="*/ 18 h 26"/>
                <a:gd name="T40" fmla="*/ 90 w 170"/>
                <a:gd name="T41" fmla="*/ 26 h 26"/>
                <a:gd name="T42" fmla="*/ 84 w 170"/>
                <a:gd name="T43" fmla="*/ 26 h 26"/>
                <a:gd name="T44" fmla="*/ 80 w 170"/>
                <a:gd name="T45" fmla="*/ 26 h 26"/>
                <a:gd name="T46" fmla="*/ 72 w 170"/>
                <a:gd name="T47" fmla="*/ 18 h 26"/>
                <a:gd name="T48" fmla="*/ 72 w 170"/>
                <a:gd name="T49" fmla="*/ 12 h 26"/>
                <a:gd name="T50" fmla="*/ 0 w 170"/>
                <a:gd name="T51" fmla="*/ 12 h 26"/>
                <a:gd name="T52" fmla="*/ 4 w 170"/>
                <a:gd name="T53" fmla="*/ 4 h 26"/>
                <a:gd name="T54" fmla="*/ 12 w 170"/>
                <a:gd name="T55" fmla="*/ 0 h 26"/>
                <a:gd name="T56" fmla="*/ 12 w 170"/>
                <a:gd name="T57" fmla="*/ 0 h 26"/>
                <a:gd name="T58" fmla="*/ 22 w 170"/>
                <a:gd name="T59" fmla="*/ 4 h 26"/>
                <a:gd name="T60" fmla="*/ 26 w 170"/>
                <a:gd name="T61" fmla="*/ 12 h 26"/>
                <a:gd name="T62" fmla="*/ 26 w 170"/>
                <a:gd name="T63" fmla="*/ 12 h 26"/>
                <a:gd name="T64" fmla="*/ 22 w 170"/>
                <a:gd name="T65" fmla="*/ 22 h 26"/>
                <a:gd name="T66" fmla="*/ 12 w 170"/>
                <a:gd name="T67" fmla="*/ 26 h 26"/>
                <a:gd name="T68" fmla="*/ 12 w 170"/>
                <a:gd name="T69" fmla="*/ 26 h 26"/>
                <a:gd name="T70" fmla="*/ 4 w 170"/>
                <a:gd name="T71" fmla="*/ 22 h 26"/>
                <a:gd name="T72" fmla="*/ 0 w 170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26">
                  <a:moveTo>
                    <a:pt x="144" y="12"/>
                  </a:moveTo>
                  <a:lnTo>
                    <a:pt x="144" y="12"/>
                  </a:lnTo>
                  <a:lnTo>
                    <a:pt x="144" y="8"/>
                  </a:lnTo>
                  <a:lnTo>
                    <a:pt x="148" y="4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6" y="4"/>
                  </a:lnTo>
                  <a:lnTo>
                    <a:pt x="170" y="8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0" y="18"/>
                  </a:lnTo>
                  <a:lnTo>
                    <a:pt x="166" y="22"/>
                  </a:lnTo>
                  <a:lnTo>
                    <a:pt x="162" y="26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2" y="26"/>
                  </a:lnTo>
                  <a:lnTo>
                    <a:pt x="148" y="22"/>
                  </a:lnTo>
                  <a:lnTo>
                    <a:pt x="144" y="18"/>
                  </a:lnTo>
                  <a:lnTo>
                    <a:pt x="144" y="12"/>
                  </a:lnTo>
                  <a:lnTo>
                    <a:pt x="144" y="12"/>
                  </a:lnTo>
                  <a:close/>
                  <a:moveTo>
                    <a:pt x="72" y="12"/>
                  </a:moveTo>
                  <a:lnTo>
                    <a:pt x="72" y="12"/>
                  </a:lnTo>
                  <a:lnTo>
                    <a:pt x="72" y="8"/>
                  </a:lnTo>
                  <a:lnTo>
                    <a:pt x="76" y="4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4" y="4"/>
                  </a:lnTo>
                  <a:lnTo>
                    <a:pt x="98" y="8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0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0" y="26"/>
                  </a:lnTo>
                  <a:lnTo>
                    <a:pt x="76" y="22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2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46">
              <a:extLst>
                <a:ext uri="{FF2B5EF4-FFF2-40B4-BE49-F238E27FC236}">
                  <a16:creationId xmlns="" xmlns:a16="http://schemas.microsoft.com/office/drawing/2014/main" id="{EF16150E-B980-405B-B7A4-990CD48FC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2205"/>
              <a:ext cx="2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47">
              <a:extLst>
                <a:ext uri="{FF2B5EF4-FFF2-40B4-BE49-F238E27FC236}">
                  <a16:creationId xmlns="" xmlns:a16="http://schemas.microsoft.com/office/drawing/2014/main" id="{2B2791BB-0FD9-4E2B-8D0A-19F494056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2265"/>
              <a:ext cx="2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48">
              <a:extLst>
                <a:ext uri="{FF2B5EF4-FFF2-40B4-BE49-F238E27FC236}">
                  <a16:creationId xmlns="" xmlns:a16="http://schemas.microsoft.com/office/drawing/2014/main" id="{B238B9D7-B860-475E-BD37-E78D987DC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2323"/>
              <a:ext cx="2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BAD80DC-B32C-4F8C-B8BD-BE976DE155DA}"/>
              </a:ext>
            </a:extLst>
          </p:cNvPr>
          <p:cNvSpPr txBox="1"/>
          <p:nvPr/>
        </p:nvSpPr>
        <p:spPr>
          <a:xfrm>
            <a:off x="-5515429" y="0"/>
            <a:ext cx="5357132" cy="3779835"/>
          </a:xfrm>
          <a:prstGeom prst="rect">
            <a:avLst/>
          </a:prstGeom>
          <a:solidFill>
            <a:srgbClr val="2272AC"/>
          </a:solidFill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sz="2000" b="1" u="sng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How-To fill data criteria information:</a:t>
            </a:r>
            <a:endParaRPr lang="lv-LV" sz="2000" b="1" u="sng" dirty="0">
              <a:solidFill>
                <a:srgbClr val="E9EB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E9EB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 scope:  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international/European/national/regional/local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the practice is implemented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 concerned:</a:t>
            </a:r>
            <a:r>
              <a:rPr lang="lv-LV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 (age-group), communities, unions, health workers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per citizen</a:t>
            </a:r>
            <a:r>
              <a:rPr lang="lv-LV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(100-1000 € per citizen/patient; 1000-5000 €  per citizen/patient, &gt;5000 €  per citizen/patient)</a:t>
            </a:r>
            <a:endParaRPr lang="en-GB" sz="1600" b="1" dirty="0">
              <a:solidFill>
                <a:srgbClr val="E9EB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deployment</a:t>
            </a:r>
            <a:r>
              <a:rPr lang="lv-LV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1 year; 1-3 years; &gt;3 years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063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="" xmlns:a16="http://schemas.microsoft.com/office/drawing/2014/main" id="{B8F99607-E281-4335-8A3D-CC21FE8077C9}"/>
              </a:ext>
            </a:extLst>
          </p:cNvPr>
          <p:cNvSpPr/>
          <p:nvPr/>
        </p:nvSpPr>
        <p:spPr>
          <a:xfrm rot="5400000">
            <a:off x="3618435" y="1552452"/>
            <a:ext cx="1678530" cy="7505699"/>
          </a:xfrm>
          <a:custGeom>
            <a:avLst/>
            <a:gdLst>
              <a:gd name="connsiteX0" fmla="*/ 0 w 7776411"/>
              <a:gd name="connsiteY0" fmla="*/ 0 h 4235116"/>
              <a:gd name="connsiteX1" fmla="*/ 5658853 w 7776411"/>
              <a:gd name="connsiteY1" fmla="*/ 0 h 4235116"/>
              <a:gd name="connsiteX2" fmla="*/ 7776411 w 7776411"/>
              <a:gd name="connsiteY2" fmla="*/ 2117558 h 4235116"/>
              <a:gd name="connsiteX3" fmla="*/ 5658853 w 7776411"/>
              <a:gd name="connsiteY3" fmla="*/ 4235116 h 4235116"/>
              <a:gd name="connsiteX4" fmla="*/ 0 w 7776411"/>
              <a:gd name="connsiteY4" fmla="*/ 4235116 h 4235116"/>
              <a:gd name="connsiteX5" fmla="*/ 0 w 7776411"/>
              <a:gd name="connsiteY5" fmla="*/ 0 h 4235116"/>
              <a:gd name="connsiteX0" fmla="*/ 0 w 6749716"/>
              <a:gd name="connsiteY0" fmla="*/ 0 h 4235116"/>
              <a:gd name="connsiteX1" fmla="*/ 5658853 w 6749716"/>
              <a:gd name="connsiteY1" fmla="*/ 0 h 4235116"/>
              <a:gd name="connsiteX2" fmla="*/ 6749716 w 6749716"/>
              <a:gd name="connsiteY2" fmla="*/ 2021305 h 4235116"/>
              <a:gd name="connsiteX3" fmla="*/ 5658853 w 6749716"/>
              <a:gd name="connsiteY3" fmla="*/ 4235116 h 4235116"/>
              <a:gd name="connsiteX4" fmla="*/ 0 w 6749716"/>
              <a:gd name="connsiteY4" fmla="*/ 4235116 h 4235116"/>
              <a:gd name="connsiteX5" fmla="*/ 0 w 6749716"/>
              <a:gd name="connsiteY5" fmla="*/ 0 h 423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9716" h="4235116">
                <a:moveTo>
                  <a:pt x="0" y="0"/>
                </a:moveTo>
                <a:lnTo>
                  <a:pt x="5658853" y="0"/>
                </a:lnTo>
                <a:lnTo>
                  <a:pt x="6749716" y="2021305"/>
                </a:lnTo>
                <a:lnTo>
                  <a:pt x="5658853" y="4235116"/>
                </a:lnTo>
                <a:lnTo>
                  <a:pt x="0" y="4235116"/>
                </a:lnTo>
                <a:lnTo>
                  <a:pt x="0" y="0"/>
                </a:lnTo>
                <a:close/>
              </a:path>
            </a:pathLst>
          </a:custGeom>
          <a:solidFill>
            <a:srgbClr val="E1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numCol="1"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 scope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 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 concerned</a:t>
            </a:r>
            <a:r>
              <a:rPr lang="lv-LV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</a:t>
            </a:r>
            <a:r>
              <a:rPr lang="lv-LV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per citizen</a:t>
            </a:r>
            <a:r>
              <a:rPr lang="lv-LV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$334 USD</a:t>
            </a:r>
            <a:endParaRPr lang="lv-LV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deployment</a:t>
            </a:r>
            <a:r>
              <a:rPr lang="lv-LV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1-3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v-LV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80DB97C-FFEC-40BF-B8CD-E5B9E13D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BACF0-DE7B-DE47-AA86-E1300B43D39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3">
            <a:extLst>
              <a:ext uri="{FF2B5EF4-FFF2-40B4-BE49-F238E27FC236}">
                <a16:creationId xmlns="" xmlns:a16="http://schemas.microsoft.com/office/drawing/2014/main" id="{C41CC846-A9AE-4EC9-9135-D491FDC7BE48}"/>
              </a:ext>
            </a:extLst>
          </p:cNvPr>
          <p:cNvSpPr/>
          <p:nvPr/>
        </p:nvSpPr>
        <p:spPr>
          <a:xfrm>
            <a:off x="302073" y="240116"/>
            <a:ext cx="10683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6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2A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Recommended template for Best Practice presentation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535CB7B3-F2DA-4A5A-A4C1-C9EAC7B31611}"/>
              </a:ext>
            </a:extLst>
          </p:cNvPr>
          <p:cNvCxnSpPr>
            <a:cxnSpLocks/>
            <a:stCxn id="4" idx="1"/>
            <a:endCxn id="4" idx="2"/>
          </p:cNvCxnSpPr>
          <p:nvPr/>
        </p:nvCxnSpPr>
        <p:spPr>
          <a:xfrm flipH="1">
            <a:off x="4628285" y="5873289"/>
            <a:ext cx="3582265" cy="27127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34AC84E-9719-414C-9E60-EFB9CB1CDC62}"/>
              </a:ext>
            </a:extLst>
          </p:cNvPr>
          <p:cNvCxnSpPr>
            <a:cxnSpLocks/>
            <a:stCxn id="4" idx="3"/>
            <a:endCxn id="4" idx="2"/>
          </p:cNvCxnSpPr>
          <p:nvPr/>
        </p:nvCxnSpPr>
        <p:spPr>
          <a:xfrm>
            <a:off x="704851" y="5873289"/>
            <a:ext cx="3923434" cy="27127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2490DFD0-2570-4E20-B4A6-3F3DDB4D4963}"/>
              </a:ext>
            </a:extLst>
          </p:cNvPr>
          <p:cNvCxnSpPr>
            <a:cxnSpLocks/>
            <a:stCxn id="4" idx="4"/>
            <a:endCxn id="4" idx="3"/>
          </p:cNvCxnSpPr>
          <p:nvPr/>
        </p:nvCxnSpPr>
        <p:spPr>
          <a:xfrm>
            <a:off x="704851" y="4466037"/>
            <a:ext cx="0" cy="140725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71EA9A0-78AE-436C-BAC4-0417B5E6B608}"/>
              </a:ext>
            </a:extLst>
          </p:cNvPr>
          <p:cNvSpPr/>
          <p:nvPr/>
        </p:nvSpPr>
        <p:spPr>
          <a:xfrm>
            <a:off x="8495363" y="3009900"/>
            <a:ext cx="3443492" cy="3346450"/>
          </a:xfrm>
          <a:prstGeom prst="rect">
            <a:avLst/>
          </a:prstGeom>
          <a:solidFill>
            <a:srgbClr val="D0E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organization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IDPs from Occupied Territories, Labor, Health and Social Affairs of Georgia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lv-LV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lv-LV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lv-LV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n-going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Mikheil Janiashvili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mic@moh.gov.ge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8D68D67E-7C85-44FD-A3C9-4D8F39EFC444}"/>
              </a:ext>
            </a:extLst>
          </p:cNvPr>
          <p:cNvSpPr/>
          <p:nvPr/>
        </p:nvSpPr>
        <p:spPr>
          <a:xfrm>
            <a:off x="406400" y="845638"/>
            <a:ext cx="7214938" cy="523220"/>
          </a:xfrm>
          <a:prstGeom prst="rect">
            <a:avLst/>
          </a:prstGeom>
          <a:solidFill>
            <a:srgbClr val="E1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Health Records (EHR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2016-2020</a:t>
            </a: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14C2FB3-4867-4BD8-B771-3E4EC2B701B3}"/>
              </a:ext>
            </a:extLst>
          </p:cNvPr>
          <p:cNvSpPr/>
          <p:nvPr/>
        </p:nvSpPr>
        <p:spPr>
          <a:xfrm>
            <a:off x="704849" y="1472903"/>
            <a:ext cx="7530164" cy="2993133"/>
          </a:xfrm>
          <a:prstGeom prst="rect">
            <a:avLst/>
          </a:prstGeom>
          <a:noFill/>
          <a:ln w="34925">
            <a:solidFill>
              <a:srgbClr val="4472C4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Doctors -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comfortably access very accurate and reliable health records of their patients (with informed consent), which aids them to make successful diagnosis and plan further treatment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–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electronically access their full health records and there is a better communication between them and their doctors; (2) make decisions which information can be shared with their other doctors and which not;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–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accurate statistics about many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 for evidence based Policy decision making</a:t>
            </a:r>
            <a:endParaRPr 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started </a:t>
            </a:r>
            <a:r>
              <a:rPr lang="en-US" sz="16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mandatory for every in- and out-patient facility which provide medical services within the framework of any governmental medical program;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implementation process is still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endParaRPr lang="ka-GE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42">
            <a:extLst>
              <a:ext uri="{FF2B5EF4-FFF2-40B4-BE49-F238E27FC236}">
                <a16:creationId xmlns="" xmlns:a16="http://schemas.microsoft.com/office/drawing/2014/main" id="{8787EEDD-5294-4F5F-BCEC-89B47471A5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95363" y="1955040"/>
            <a:ext cx="1536700" cy="860425"/>
            <a:chOff x="429" y="2005"/>
            <a:chExt cx="968" cy="542"/>
          </a:xfrm>
          <a:solidFill>
            <a:srgbClr val="00A08B"/>
          </a:solidFill>
        </p:grpSpPr>
        <p:sp>
          <p:nvSpPr>
            <p:cNvPr id="34" name="Freeform 43">
              <a:extLst>
                <a:ext uri="{FF2B5EF4-FFF2-40B4-BE49-F238E27FC236}">
                  <a16:creationId xmlns="" xmlns:a16="http://schemas.microsoft.com/office/drawing/2014/main" id="{9DDB433E-6368-45A0-9DB4-663C70EA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" y="2005"/>
              <a:ext cx="530" cy="542"/>
            </a:xfrm>
            <a:custGeom>
              <a:avLst/>
              <a:gdLst>
                <a:gd name="T0" fmla="*/ 48 w 530"/>
                <a:gd name="T1" fmla="*/ 408 h 542"/>
                <a:gd name="T2" fmla="*/ 38 w 530"/>
                <a:gd name="T3" fmla="*/ 390 h 542"/>
                <a:gd name="T4" fmla="*/ 22 w 530"/>
                <a:gd name="T5" fmla="*/ 356 h 542"/>
                <a:gd name="T6" fmla="*/ 12 w 530"/>
                <a:gd name="T7" fmla="*/ 320 h 542"/>
                <a:gd name="T8" fmla="*/ 6 w 530"/>
                <a:gd name="T9" fmla="*/ 282 h 542"/>
                <a:gd name="T10" fmla="*/ 6 w 530"/>
                <a:gd name="T11" fmla="*/ 262 h 542"/>
                <a:gd name="T12" fmla="*/ 10 w 530"/>
                <a:gd name="T13" fmla="*/ 210 h 542"/>
                <a:gd name="T14" fmla="*/ 26 w 530"/>
                <a:gd name="T15" fmla="*/ 162 h 542"/>
                <a:gd name="T16" fmla="*/ 50 w 530"/>
                <a:gd name="T17" fmla="*/ 116 h 542"/>
                <a:gd name="T18" fmla="*/ 82 w 530"/>
                <a:gd name="T19" fmla="*/ 78 h 542"/>
                <a:gd name="T20" fmla="*/ 122 w 530"/>
                <a:gd name="T21" fmla="*/ 46 h 542"/>
                <a:gd name="T22" fmla="*/ 166 w 530"/>
                <a:gd name="T23" fmla="*/ 22 h 542"/>
                <a:gd name="T24" fmla="*/ 214 w 530"/>
                <a:gd name="T25" fmla="*/ 6 h 542"/>
                <a:gd name="T26" fmla="*/ 268 w 530"/>
                <a:gd name="T27" fmla="*/ 0 h 542"/>
                <a:gd name="T28" fmla="*/ 294 w 530"/>
                <a:gd name="T29" fmla="*/ 2 h 542"/>
                <a:gd name="T30" fmla="*/ 346 w 530"/>
                <a:gd name="T31" fmla="*/ 12 h 542"/>
                <a:gd name="T32" fmla="*/ 392 w 530"/>
                <a:gd name="T33" fmla="*/ 32 h 542"/>
                <a:gd name="T34" fmla="*/ 434 w 530"/>
                <a:gd name="T35" fmla="*/ 60 h 542"/>
                <a:gd name="T36" fmla="*/ 470 w 530"/>
                <a:gd name="T37" fmla="*/ 96 h 542"/>
                <a:gd name="T38" fmla="*/ 498 w 530"/>
                <a:gd name="T39" fmla="*/ 138 h 542"/>
                <a:gd name="T40" fmla="*/ 518 w 530"/>
                <a:gd name="T41" fmla="*/ 186 h 542"/>
                <a:gd name="T42" fmla="*/ 528 w 530"/>
                <a:gd name="T43" fmla="*/ 236 h 542"/>
                <a:gd name="T44" fmla="*/ 530 w 530"/>
                <a:gd name="T45" fmla="*/ 272 h 542"/>
                <a:gd name="T46" fmla="*/ 512 w 530"/>
                <a:gd name="T47" fmla="*/ 262 h 542"/>
                <a:gd name="T48" fmla="*/ 510 w 530"/>
                <a:gd name="T49" fmla="*/ 238 h 542"/>
                <a:gd name="T50" fmla="*/ 500 w 530"/>
                <a:gd name="T51" fmla="*/ 190 h 542"/>
                <a:gd name="T52" fmla="*/ 482 w 530"/>
                <a:gd name="T53" fmla="*/ 146 h 542"/>
                <a:gd name="T54" fmla="*/ 456 w 530"/>
                <a:gd name="T55" fmla="*/ 108 h 542"/>
                <a:gd name="T56" fmla="*/ 422 w 530"/>
                <a:gd name="T57" fmla="*/ 74 h 542"/>
                <a:gd name="T58" fmla="*/ 384 w 530"/>
                <a:gd name="T59" fmla="*/ 48 h 542"/>
                <a:gd name="T60" fmla="*/ 340 w 530"/>
                <a:gd name="T61" fmla="*/ 30 h 542"/>
                <a:gd name="T62" fmla="*/ 292 w 530"/>
                <a:gd name="T63" fmla="*/ 20 h 542"/>
                <a:gd name="T64" fmla="*/ 268 w 530"/>
                <a:gd name="T65" fmla="*/ 18 h 542"/>
                <a:gd name="T66" fmla="*/ 218 w 530"/>
                <a:gd name="T67" fmla="*/ 24 h 542"/>
                <a:gd name="T68" fmla="*/ 172 w 530"/>
                <a:gd name="T69" fmla="*/ 38 h 542"/>
                <a:gd name="T70" fmla="*/ 132 w 530"/>
                <a:gd name="T71" fmla="*/ 60 h 542"/>
                <a:gd name="T72" fmla="*/ 94 w 530"/>
                <a:gd name="T73" fmla="*/ 90 h 542"/>
                <a:gd name="T74" fmla="*/ 66 w 530"/>
                <a:gd name="T75" fmla="*/ 126 h 542"/>
                <a:gd name="T76" fmla="*/ 42 w 530"/>
                <a:gd name="T77" fmla="*/ 168 h 542"/>
                <a:gd name="T78" fmla="*/ 28 w 530"/>
                <a:gd name="T79" fmla="*/ 214 h 542"/>
                <a:gd name="T80" fmla="*/ 24 w 530"/>
                <a:gd name="T81" fmla="*/ 262 h 542"/>
                <a:gd name="T82" fmla="*/ 24 w 530"/>
                <a:gd name="T83" fmla="*/ 282 h 542"/>
                <a:gd name="T84" fmla="*/ 30 w 530"/>
                <a:gd name="T85" fmla="*/ 318 h 542"/>
                <a:gd name="T86" fmla="*/ 40 w 530"/>
                <a:gd name="T87" fmla="*/ 352 h 542"/>
                <a:gd name="T88" fmla="*/ 56 w 530"/>
                <a:gd name="T89" fmla="*/ 386 h 542"/>
                <a:gd name="T90" fmla="*/ 68 w 530"/>
                <a:gd name="T91" fmla="*/ 404 h 542"/>
                <a:gd name="T92" fmla="*/ 142 w 530"/>
                <a:gd name="T93" fmla="*/ 472 h 542"/>
                <a:gd name="T94" fmla="*/ 146 w 530"/>
                <a:gd name="T95" fmla="*/ 474 h 542"/>
                <a:gd name="T96" fmla="*/ 204 w 530"/>
                <a:gd name="T97" fmla="*/ 498 h 542"/>
                <a:gd name="T98" fmla="*/ 268 w 530"/>
                <a:gd name="T99" fmla="*/ 506 h 542"/>
                <a:gd name="T100" fmla="*/ 298 w 530"/>
                <a:gd name="T101" fmla="*/ 506 h 542"/>
                <a:gd name="T102" fmla="*/ 356 w 530"/>
                <a:gd name="T103" fmla="*/ 490 h 542"/>
                <a:gd name="T104" fmla="*/ 408 w 530"/>
                <a:gd name="T105" fmla="*/ 462 h 542"/>
                <a:gd name="T106" fmla="*/ 452 w 530"/>
                <a:gd name="T107" fmla="*/ 424 h 542"/>
                <a:gd name="T108" fmla="*/ 474 w 530"/>
                <a:gd name="T109" fmla="*/ 392 h 542"/>
                <a:gd name="T110" fmla="*/ 484 w 530"/>
                <a:gd name="T111" fmla="*/ 410 h 542"/>
                <a:gd name="T112" fmla="*/ 464 w 530"/>
                <a:gd name="T113" fmla="*/ 436 h 542"/>
                <a:gd name="T114" fmla="*/ 418 w 530"/>
                <a:gd name="T115" fmla="*/ 478 h 542"/>
                <a:gd name="T116" fmla="*/ 362 w 530"/>
                <a:gd name="T117" fmla="*/ 508 h 542"/>
                <a:gd name="T118" fmla="*/ 300 w 530"/>
                <a:gd name="T119" fmla="*/ 522 h 542"/>
                <a:gd name="T120" fmla="*/ 268 w 530"/>
                <a:gd name="T121" fmla="*/ 524 h 542"/>
                <a:gd name="T122" fmla="*/ 202 w 530"/>
                <a:gd name="T123" fmla="*/ 516 h 542"/>
                <a:gd name="T124" fmla="*/ 140 w 530"/>
                <a:gd name="T125" fmla="*/ 49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0" h="542">
                  <a:moveTo>
                    <a:pt x="0" y="542"/>
                  </a:moveTo>
                  <a:lnTo>
                    <a:pt x="48" y="408"/>
                  </a:lnTo>
                  <a:lnTo>
                    <a:pt x="48" y="408"/>
                  </a:lnTo>
                  <a:lnTo>
                    <a:pt x="38" y="390"/>
                  </a:lnTo>
                  <a:lnTo>
                    <a:pt x="30" y="374"/>
                  </a:lnTo>
                  <a:lnTo>
                    <a:pt x="22" y="356"/>
                  </a:lnTo>
                  <a:lnTo>
                    <a:pt x="16" y="338"/>
                  </a:lnTo>
                  <a:lnTo>
                    <a:pt x="12" y="320"/>
                  </a:lnTo>
                  <a:lnTo>
                    <a:pt x="8" y="302"/>
                  </a:lnTo>
                  <a:lnTo>
                    <a:pt x="6" y="282"/>
                  </a:lnTo>
                  <a:lnTo>
                    <a:pt x="6" y="262"/>
                  </a:lnTo>
                  <a:lnTo>
                    <a:pt x="6" y="262"/>
                  </a:lnTo>
                  <a:lnTo>
                    <a:pt x="6" y="236"/>
                  </a:lnTo>
                  <a:lnTo>
                    <a:pt x="10" y="210"/>
                  </a:lnTo>
                  <a:lnTo>
                    <a:pt x="18" y="186"/>
                  </a:lnTo>
                  <a:lnTo>
                    <a:pt x="26" y="162"/>
                  </a:lnTo>
                  <a:lnTo>
                    <a:pt x="38" y="138"/>
                  </a:lnTo>
                  <a:lnTo>
                    <a:pt x="50" y="116"/>
                  </a:lnTo>
                  <a:lnTo>
                    <a:pt x="66" y="96"/>
                  </a:lnTo>
                  <a:lnTo>
                    <a:pt x="82" y="78"/>
                  </a:lnTo>
                  <a:lnTo>
                    <a:pt x="100" y="60"/>
                  </a:lnTo>
                  <a:lnTo>
                    <a:pt x="122" y="46"/>
                  </a:lnTo>
                  <a:lnTo>
                    <a:pt x="142" y="32"/>
                  </a:lnTo>
                  <a:lnTo>
                    <a:pt x="166" y="22"/>
                  </a:lnTo>
                  <a:lnTo>
                    <a:pt x="190" y="12"/>
                  </a:lnTo>
                  <a:lnTo>
                    <a:pt x="214" y="6"/>
                  </a:lnTo>
                  <a:lnTo>
                    <a:pt x="240" y="2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94" y="2"/>
                  </a:lnTo>
                  <a:lnTo>
                    <a:pt x="320" y="6"/>
                  </a:lnTo>
                  <a:lnTo>
                    <a:pt x="346" y="12"/>
                  </a:lnTo>
                  <a:lnTo>
                    <a:pt x="370" y="22"/>
                  </a:lnTo>
                  <a:lnTo>
                    <a:pt x="392" y="32"/>
                  </a:lnTo>
                  <a:lnTo>
                    <a:pt x="414" y="46"/>
                  </a:lnTo>
                  <a:lnTo>
                    <a:pt x="434" y="60"/>
                  </a:lnTo>
                  <a:lnTo>
                    <a:pt x="452" y="78"/>
                  </a:lnTo>
                  <a:lnTo>
                    <a:pt x="470" y="96"/>
                  </a:lnTo>
                  <a:lnTo>
                    <a:pt x="484" y="116"/>
                  </a:lnTo>
                  <a:lnTo>
                    <a:pt x="498" y="138"/>
                  </a:lnTo>
                  <a:lnTo>
                    <a:pt x="508" y="162"/>
                  </a:lnTo>
                  <a:lnTo>
                    <a:pt x="518" y="186"/>
                  </a:lnTo>
                  <a:lnTo>
                    <a:pt x="524" y="210"/>
                  </a:lnTo>
                  <a:lnTo>
                    <a:pt x="528" y="236"/>
                  </a:lnTo>
                  <a:lnTo>
                    <a:pt x="530" y="262"/>
                  </a:lnTo>
                  <a:lnTo>
                    <a:pt x="530" y="272"/>
                  </a:lnTo>
                  <a:lnTo>
                    <a:pt x="512" y="272"/>
                  </a:lnTo>
                  <a:lnTo>
                    <a:pt x="512" y="262"/>
                  </a:lnTo>
                  <a:lnTo>
                    <a:pt x="512" y="262"/>
                  </a:lnTo>
                  <a:lnTo>
                    <a:pt x="510" y="238"/>
                  </a:lnTo>
                  <a:lnTo>
                    <a:pt x="506" y="214"/>
                  </a:lnTo>
                  <a:lnTo>
                    <a:pt x="500" y="190"/>
                  </a:lnTo>
                  <a:lnTo>
                    <a:pt x="492" y="168"/>
                  </a:lnTo>
                  <a:lnTo>
                    <a:pt x="482" y="146"/>
                  </a:lnTo>
                  <a:lnTo>
                    <a:pt x="470" y="126"/>
                  </a:lnTo>
                  <a:lnTo>
                    <a:pt x="456" y="108"/>
                  </a:lnTo>
                  <a:lnTo>
                    <a:pt x="440" y="90"/>
                  </a:lnTo>
                  <a:lnTo>
                    <a:pt x="422" y="74"/>
                  </a:lnTo>
                  <a:lnTo>
                    <a:pt x="404" y="60"/>
                  </a:lnTo>
                  <a:lnTo>
                    <a:pt x="384" y="48"/>
                  </a:lnTo>
                  <a:lnTo>
                    <a:pt x="362" y="38"/>
                  </a:lnTo>
                  <a:lnTo>
                    <a:pt x="340" y="30"/>
                  </a:lnTo>
                  <a:lnTo>
                    <a:pt x="316" y="24"/>
                  </a:lnTo>
                  <a:lnTo>
                    <a:pt x="292" y="20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42" y="20"/>
                  </a:lnTo>
                  <a:lnTo>
                    <a:pt x="218" y="24"/>
                  </a:lnTo>
                  <a:lnTo>
                    <a:pt x="194" y="30"/>
                  </a:lnTo>
                  <a:lnTo>
                    <a:pt x="172" y="38"/>
                  </a:lnTo>
                  <a:lnTo>
                    <a:pt x="152" y="48"/>
                  </a:lnTo>
                  <a:lnTo>
                    <a:pt x="132" y="60"/>
                  </a:lnTo>
                  <a:lnTo>
                    <a:pt x="112" y="74"/>
                  </a:lnTo>
                  <a:lnTo>
                    <a:pt x="94" y="90"/>
                  </a:lnTo>
                  <a:lnTo>
                    <a:pt x="80" y="108"/>
                  </a:lnTo>
                  <a:lnTo>
                    <a:pt x="66" y="126"/>
                  </a:lnTo>
                  <a:lnTo>
                    <a:pt x="52" y="146"/>
                  </a:lnTo>
                  <a:lnTo>
                    <a:pt x="42" y="168"/>
                  </a:lnTo>
                  <a:lnTo>
                    <a:pt x="34" y="190"/>
                  </a:lnTo>
                  <a:lnTo>
                    <a:pt x="28" y="214"/>
                  </a:lnTo>
                  <a:lnTo>
                    <a:pt x="24" y="238"/>
                  </a:lnTo>
                  <a:lnTo>
                    <a:pt x="24" y="262"/>
                  </a:lnTo>
                  <a:lnTo>
                    <a:pt x="24" y="262"/>
                  </a:lnTo>
                  <a:lnTo>
                    <a:pt x="24" y="282"/>
                  </a:lnTo>
                  <a:lnTo>
                    <a:pt x="26" y="300"/>
                  </a:lnTo>
                  <a:lnTo>
                    <a:pt x="30" y="318"/>
                  </a:lnTo>
                  <a:lnTo>
                    <a:pt x="34" y="336"/>
                  </a:lnTo>
                  <a:lnTo>
                    <a:pt x="40" y="352"/>
                  </a:lnTo>
                  <a:lnTo>
                    <a:pt x="48" y="370"/>
                  </a:lnTo>
                  <a:lnTo>
                    <a:pt x="56" y="386"/>
                  </a:lnTo>
                  <a:lnTo>
                    <a:pt x="66" y="400"/>
                  </a:lnTo>
                  <a:lnTo>
                    <a:pt x="68" y="404"/>
                  </a:lnTo>
                  <a:lnTo>
                    <a:pt x="30" y="512"/>
                  </a:lnTo>
                  <a:lnTo>
                    <a:pt x="142" y="472"/>
                  </a:lnTo>
                  <a:lnTo>
                    <a:pt x="146" y="474"/>
                  </a:lnTo>
                  <a:lnTo>
                    <a:pt x="146" y="474"/>
                  </a:lnTo>
                  <a:lnTo>
                    <a:pt x="174" y="488"/>
                  </a:lnTo>
                  <a:lnTo>
                    <a:pt x="204" y="498"/>
                  </a:lnTo>
                  <a:lnTo>
                    <a:pt x="236" y="504"/>
                  </a:lnTo>
                  <a:lnTo>
                    <a:pt x="268" y="506"/>
                  </a:lnTo>
                  <a:lnTo>
                    <a:pt x="268" y="506"/>
                  </a:lnTo>
                  <a:lnTo>
                    <a:pt x="298" y="506"/>
                  </a:lnTo>
                  <a:lnTo>
                    <a:pt x="326" y="500"/>
                  </a:lnTo>
                  <a:lnTo>
                    <a:pt x="356" y="490"/>
                  </a:lnTo>
                  <a:lnTo>
                    <a:pt x="382" y="478"/>
                  </a:lnTo>
                  <a:lnTo>
                    <a:pt x="408" y="462"/>
                  </a:lnTo>
                  <a:lnTo>
                    <a:pt x="430" y="444"/>
                  </a:lnTo>
                  <a:lnTo>
                    <a:pt x="452" y="424"/>
                  </a:lnTo>
                  <a:lnTo>
                    <a:pt x="470" y="400"/>
                  </a:lnTo>
                  <a:lnTo>
                    <a:pt x="474" y="392"/>
                  </a:lnTo>
                  <a:lnTo>
                    <a:pt x="490" y="402"/>
                  </a:lnTo>
                  <a:lnTo>
                    <a:pt x="484" y="410"/>
                  </a:lnTo>
                  <a:lnTo>
                    <a:pt x="484" y="410"/>
                  </a:lnTo>
                  <a:lnTo>
                    <a:pt x="464" y="436"/>
                  </a:lnTo>
                  <a:lnTo>
                    <a:pt x="442" y="458"/>
                  </a:lnTo>
                  <a:lnTo>
                    <a:pt x="418" y="478"/>
                  </a:lnTo>
                  <a:lnTo>
                    <a:pt x="390" y="494"/>
                  </a:lnTo>
                  <a:lnTo>
                    <a:pt x="362" y="508"/>
                  </a:lnTo>
                  <a:lnTo>
                    <a:pt x="332" y="518"/>
                  </a:lnTo>
                  <a:lnTo>
                    <a:pt x="300" y="522"/>
                  </a:lnTo>
                  <a:lnTo>
                    <a:pt x="268" y="524"/>
                  </a:lnTo>
                  <a:lnTo>
                    <a:pt x="268" y="524"/>
                  </a:lnTo>
                  <a:lnTo>
                    <a:pt x="234" y="522"/>
                  </a:lnTo>
                  <a:lnTo>
                    <a:pt x="202" y="516"/>
                  </a:lnTo>
                  <a:lnTo>
                    <a:pt x="170" y="506"/>
                  </a:lnTo>
                  <a:lnTo>
                    <a:pt x="140" y="492"/>
                  </a:lnTo>
                  <a:lnTo>
                    <a:pt x="0" y="5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44">
              <a:extLst>
                <a:ext uri="{FF2B5EF4-FFF2-40B4-BE49-F238E27FC236}">
                  <a16:creationId xmlns="" xmlns:a16="http://schemas.microsoft.com/office/drawing/2014/main" id="{0B4F82C1-0159-449A-9B62-804E2BD6A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" y="2005"/>
              <a:ext cx="530" cy="542"/>
            </a:xfrm>
            <a:custGeom>
              <a:avLst/>
              <a:gdLst>
                <a:gd name="T0" fmla="*/ 390 w 530"/>
                <a:gd name="T1" fmla="*/ 492 h 542"/>
                <a:gd name="T2" fmla="*/ 360 w 530"/>
                <a:gd name="T3" fmla="*/ 506 h 542"/>
                <a:gd name="T4" fmla="*/ 296 w 530"/>
                <a:gd name="T5" fmla="*/ 522 h 542"/>
                <a:gd name="T6" fmla="*/ 262 w 530"/>
                <a:gd name="T7" fmla="*/ 524 h 542"/>
                <a:gd name="T8" fmla="*/ 210 w 530"/>
                <a:gd name="T9" fmla="*/ 520 h 542"/>
                <a:gd name="T10" fmla="*/ 160 w 530"/>
                <a:gd name="T11" fmla="*/ 504 h 542"/>
                <a:gd name="T12" fmla="*/ 116 w 530"/>
                <a:gd name="T13" fmla="*/ 480 h 542"/>
                <a:gd name="T14" fmla="*/ 78 w 530"/>
                <a:gd name="T15" fmla="*/ 448 h 542"/>
                <a:gd name="T16" fmla="*/ 46 w 530"/>
                <a:gd name="T17" fmla="*/ 410 h 542"/>
                <a:gd name="T18" fmla="*/ 20 w 530"/>
                <a:gd name="T19" fmla="*/ 364 h 542"/>
                <a:gd name="T20" fmla="*/ 6 w 530"/>
                <a:gd name="T21" fmla="*/ 316 h 542"/>
                <a:gd name="T22" fmla="*/ 0 w 530"/>
                <a:gd name="T23" fmla="*/ 262 h 542"/>
                <a:gd name="T24" fmla="*/ 18 w 530"/>
                <a:gd name="T25" fmla="*/ 254 h 542"/>
                <a:gd name="T26" fmla="*/ 18 w 530"/>
                <a:gd name="T27" fmla="*/ 262 h 542"/>
                <a:gd name="T28" fmla="*/ 24 w 530"/>
                <a:gd name="T29" fmla="*/ 312 h 542"/>
                <a:gd name="T30" fmla="*/ 38 w 530"/>
                <a:gd name="T31" fmla="*/ 358 h 542"/>
                <a:gd name="T32" fmla="*/ 60 w 530"/>
                <a:gd name="T33" fmla="*/ 400 h 542"/>
                <a:gd name="T34" fmla="*/ 90 w 530"/>
                <a:gd name="T35" fmla="*/ 436 h 542"/>
                <a:gd name="T36" fmla="*/ 126 w 530"/>
                <a:gd name="T37" fmla="*/ 466 h 542"/>
                <a:gd name="T38" fmla="*/ 168 w 530"/>
                <a:gd name="T39" fmla="*/ 488 h 542"/>
                <a:gd name="T40" fmla="*/ 214 w 530"/>
                <a:gd name="T41" fmla="*/ 502 h 542"/>
                <a:gd name="T42" fmla="*/ 262 w 530"/>
                <a:gd name="T43" fmla="*/ 506 h 542"/>
                <a:gd name="T44" fmla="*/ 294 w 530"/>
                <a:gd name="T45" fmla="*/ 504 h 542"/>
                <a:gd name="T46" fmla="*/ 356 w 530"/>
                <a:gd name="T47" fmla="*/ 488 h 542"/>
                <a:gd name="T48" fmla="*/ 388 w 530"/>
                <a:gd name="T49" fmla="*/ 472 h 542"/>
                <a:gd name="T50" fmla="*/ 460 w 530"/>
                <a:gd name="T51" fmla="*/ 404 h 542"/>
                <a:gd name="T52" fmla="*/ 464 w 530"/>
                <a:gd name="T53" fmla="*/ 400 h 542"/>
                <a:gd name="T54" fmla="*/ 482 w 530"/>
                <a:gd name="T55" fmla="*/ 370 h 542"/>
                <a:gd name="T56" fmla="*/ 496 w 530"/>
                <a:gd name="T57" fmla="*/ 336 h 542"/>
                <a:gd name="T58" fmla="*/ 504 w 530"/>
                <a:gd name="T59" fmla="*/ 300 h 542"/>
                <a:gd name="T60" fmla="*/ 506 w 530"/>
                <a:gd name="T61" fmla="*/ 262 h 542"/>
                <a:gd name="T62" fmla="*/ 506 w 530"/>
                <a:gd name="T63" fmla="*/ 238 h 542"/>
                <a:gd name="T64" fmla="*/ 496 w 530"/>
                <a:gd name="T65" fmla="*/ 190 h 542"/>
                <a:gd name="T66" fmla="*/ 476 w 530"/>
                <a:gd name="T67" fmla="*/ 146 h 542"/>
                <a:gd name="T68" fmla="*/ 450 w 530"/>
                <a:gd name="T69" fmla="*/ 108 h 542"/>
                <a:gd name="T70" fmla="*/ 418 w 530"/>
                <a:gd name="T71" fmla="*/ 74 h 542"/>
                <a:gd name="T72" fmla="*/ 378 w 530"/>
                <a:gd name="T73" fmla="*/ 48 h 542"/>
                <a:gd name="T74" fmla="*/ 334 w 530"/>
                <a:gd name="T75" fmla="*/ 30 h 542"/>
                <a:gd name="T76" fmla="*/ 288 w 530"/>
                <a:gd name="T77" fmla="*/ 20 h 542"/>
                <a:gd name="T78" fmla="*/ 262 w 530"/>
                <a:gd name="T79" fmla="*/ 18 h 542"/>
                <a:gd name="T80" fmla="*/ 202 w 530"/>
                <a:gd name="T81" fmla="*/ 26 h 542"/>
                <a:gd name="T82" fmla="*/ 146 w 530"/>
                <a:gd name="T83" fmla="*/ 48 h 542"/>
                <a:gd name="T84" fmla="*/ 96 w 530"/>
                <a:gd name="T85" fmla="*/ 84 h 542"/>
                <a:gd name="T86" fmla="*/ 58 w 530"/>
                <a:gd name="T87" fmla="*/ 130 h 542"/>
                <a:gd name="T88" fmla="*/ 38 w 530"/>
                <a:gd name="T89" fmla="*/ 128 h 542"/>
                <a:gd name="T90" fmla="*/ 42 w 530"/>
                <a:gd name="T91" fmla="*/ 122 h 542"/>
                <a:gd name="T92" fmla="*/ 84 w 530"/>
                <a:gd name="T93" fmla="*/ 70 h 542"/>
                <a:gd name="T94" fmla="*/ 136 w 530"/>
                <a:gd name="T95" fmla="*/ 32 h 542"/>
                <a:gd name="T96" fmla="*/ 196 w 530"/>
                <a:gd name="T97" fmla="*/ 10 h 542"/>
                <a:gd name="T98" fmla="*/ 262 w 530"/>
                <a:gd name="T99" fmla="*/ 0 h 542"/>
                <a:gd name="T100" fmla="*/ 290 w 530"/>
                <a:gd name="T101" fmla="*/ 2 h 542"/>
                <a:gd name="T102" fmla="*/ 340 w 530"/>
                <a:gd name="T103" fmla="*/ 12 h 542"/>
                <a:gd name="T104" fmla="*/ 388 w 530"/>
                <a:gd name="T105" fmla="*/ 32 h 542"/>
                <a:gd name="T106" fmla="*/ 428 w 530"/>
                <a:gd name="T107" fmla="*/ 60 h 542"/>
                <a:gd name="T108" fmla="*/ 464 w 530"/>
                <a:gd name="T109" fmla="*/ 96 h 542"/>
                <a:gd name="T110" fmla="*/ 492 w 530"/>
                <a:gd name="T111" fmla="*/ 138 h 542"/>
                <a:gd name="T112" fmla="*/ 512 w 530"/>
                <a:gd name="T113" fmla="*/ 186 h 542"/>
                <a:gd name="T114" fmla="*/ 522 w 530"/>
                <a:gd name="T115" fmla="*/ 236 h 542"/>
                <a:gd name="T116" fmla="*/ 524 w 530"/>
                <a:gd name="T117" fmla="*/ 262 h 542"/>
                <a:gd name="T118" fmla="*/ 522 w 530"/>
                <a:gd name="T119" fmla="*/ 302 h 542"/>
                <a:gd name="T120" fmla="*/ 514 w 530"/>
                <a:gd name="T121" fmla="*/ 338 h 542"/>
                <a:gd name="T122" fmla="*/ 500 w 530"/>
                <a:gd name="T123" fmla="*/ 374 h 542"/>
                <a:gd name="T124" fmla="*/ 482 w 530"/>
                <a:gd name="T125" fmla="*/ 40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0" h="542">
                  <a:moveTo>
                    <a:pt x="530" y="542"/>
                  </a:moveTo>
                  <a:lnTo>
                    <a:pt x="390" y="492"/>
                  </a:lnTo>
                  <a:lnTo>
                    <a:pt x="390" y="492"/>
                  </a:lnTo>
                  <a:lnTo>
                    <a:pt x="360" y="506"/>
                  </a:lnTo>
                  <a:lnTo>
                    <a:pt x="328" y="516"/>
                  </a:lnTo>
                  <a:lnTo>
                    <a:pt x="296" y="522"/>
                  </a:lnTo>
                  <a:lnTo>
                    <a:pt x="262" y="524"/>
                  </a:lnTo>
                  <a:lnTo>
                    <a:pt x="262" y="524"/>
                  </a:lnTo>
                  <a:lnTo>
                    <a:pt x="236" y="524"/>
                  </a:lnTo>
                  <a:lnTo>
                    <a:pt x="210" y="520"/>
                  </a:lnTo>
                  <a:lnTo>
                    <a:pt x="184" y="514"/>
                  </a:lnTo>
                  <a:lnTo>
                    <a:pt x="160" y="504"/>
                  </a:lnTo>
                  <a:lnTo>
                    <a:pt x="138" y="494"/>
                  </a:lnTo>
                  <a:lnTo>
                    <a:pt x="116" y="480"/>
                  </a:lnTo>
                  <a:lnTo>
                    <a:pt x="96" y="466"/>
                  </a:lnTo>
                  <a:lnTo>
                    <a:pt x="78" y="448"/>
                  </a:lnTo>
                  <a:lnTo>
                    <a:pt x="60" y="430"/>
                  </a:lnTo>
                  <a:lnTo>
                    <a:pt x="46" y="410"/>
                  </a:lnTo>
                  <a:lnTo>
                    <a:pt x="32" y="388"/>
                  </a:lnTo>
                  <a:lnTo>
                    <a:pt x="20" y="364"/>
                  </a:lnTo>
                  <a:lnTo>
                    <a:pt x="12" y="340"/>
                  </a:lnTo>
                  <a:lnTo>
                    <a:pt x="6" y="316"/>
                  </a:lnTo>
                  <a:lnTo>
                    <a:pt x="2" y="290"/>
                  </a:lnTo>
                  <a:lnTo>
                    <a:pt x="0" y="262"/>
                  </a:lnTo>
                  <a:lnTo>
                    <a:pt x="0" y="254"/>
                  </a:lnTo>
                  <a:lnTo>
                    <a:pt x="18" y="254"/>
                  </a:lnTo>
                  <a:lnTo>
                    <a:pt x="18" y="262"/>
                  </a:lnTo>
                  <a:lnTo>
                    <a:pt x="18" y="262"/>
                  </a:lnTo>
                  <a:lnTo>
                    <a:pt x="20" y="288"/>
                  </a:lnTo>
                  <a:lnTo>
                    <a:pt x="24" y="312"/>
                  </a:lnTo>
                  <a:lnTo>
                    <a:pt x="30" y="336"/>
                  </a:lnTo>
                  <a:lnTo>
                    <a:pt x="38" y="358"/>
                  </a:lnTo>
                  <a:lnTo>
                    <a:pt x="48" y="380"/>
                  </a:lnTo>
                  <a:lnTo>
                    <a:pt x="60" y="400"/>
                  </a:lnTo>
                  <a:lnTo>
                    <a:pt x="74" y="418"/>
                  </a:lnTo>
                  <a:lnTo>
                    <a:pt x="90" y="436"/>
                  </a:lnTo>
                  <a:lnTo>
                    <a:pt x="108" y="452"/>
                  </a:lnTo>
                  <a:lnTo>
                    <a:pt x="126" y="466"/>
                  </a:lnTo>
                  <a:lnTo>
                    <a:pt x="146" y="478"/>
                  </a:lnTo>
                  <a:lnTo>
                    <a:pt x="168" y="488"/>
                  </a:lnTo>
                  <a:lnTo>
                    <a:pt x="190" y="496"/>
                  </a:lnTo>
                  <a:lnTo>
                    <a:pt x="214" y="502"/>
                  </a:lnTo>
                  <a:lnTo>
                    <a:pt x="238" y="506"/>
                  </a:lnTo>
                  <a:lnTo>
                    <a:pt x="262" y="506"/>
                  </a:lnTo>
                  <a:lnTo>
                    <a:pt x="262" y="506"/>
                  </a:lnTo>
                  <a:lnTo>
                    <a:pt x="294" y="504"/>
                  </a:lnTo>
                  <a:lnTo>
                    <a:pt x="326" y="498"/>
                  </a:lnTo>
                  <a:lnTo>
                    <a:pt x="356" y="488"/>
                  </a:lnTo>
                  <a:lnTo>
                    <a:pt x="384" y="474"/>
                  </a:lnTo>
                  <a:lnTo>
                    <a:pt x="388" y="472"/>
                  </a:lnTo>
                  <a:lnTo>
                    <a:pt x="500" y="512"/>
                  </a:lnTo>
                  <a:lnTo>
                    <a:pt x="460" y="404"/>
                  </a:lnTo>
                  <a:lnTo>
                    <a:pt x="464" y="400"/>
                  </a:lnTo>
                  <a:lnTo>
                    <a:pt x="464" y="400"/>
                  </a:lnTo>
                  <a:lnTo>
                    <a:pt x="474" y="386"/>
                  </a:lnTo>
                  <a:lnTo>
                    <a:pt x="482" y="370"/>
                  </a:lnTo>
                  <a:lnTo>
                    <a:pt x="490" y="352"/>
                  </a:lnTo>
                  <a:lnTo>
                    <a:pt x="496" y="336"/>
                  </a:lnTo>
                  <a:lnTo>
                    <a:pt x="500" y="318"/>
                  </a:lnTo>
                  <a:lnTo>
                    <a:pt x="504" y="300"/>
                  </a:lnTo>
                  <a:lnTo>
                    <a:pt x="506" y="282"/>
                  </a:lnTo>
                  <a:lnTo>
                    <a:pt x="506" y="262"/>
                  </a:lnTo>
                  <a:lnTo>
                    <a:pt x="506" y="262"/>
                  </a:lnTo>
                  <a:lnTo>
                    <a:pt x="506" y="238"/>
                  </a:lnTo>
                  <a:lnTo>
                    <a:pt x="502" y="214"/>
                  </a:lnTo>
                  <a:lnTo>
                    <a:pt x="496" y="190"/>
                  </a:lnTo>
                  <a:lnTo>
                    <a:pt x="488" y="168"/>
                  </a:lnTo>
                  <a:lnTo>
                    <a:pt x="476" y="146"/>
                  </a:lnTo>
                  <a:lnTo>
                    <a:pt x="464" y="126"/>
                  </a:lnTo>
                  <a:lnTo>
                    <a:pt x="450" y="108"/>
                  </a:lnTo>
                  <a:lnTo>
                    <a:pt x="434" y="90"/>
                  </a:lnTo>
                  <a:lnTo>
                    <a:pt x="418" y="74"/>
                  </a:lnTo>
                  <a:lnTo>
                    <a:pt x="398" y="60"/>
                  </a:lnTo>
                  <a:lnTo>
                    <a:pt x="378" y="48"/>
                  </a:lnTo>
                  <a:lnTo>
                    <a:pt x="358" y="38"/>
                  </a:lnTo>
                  <a:lnTo>
                    <a:pt x="334" y="30"/>
                  </a:lnTo>
                  <a:lnTo>
                    <a:pt x="312" y="24"/>
                  </a:lnTo>
                  <a:lnTo>
                    <a:pt x="288" y="20"/>
                  </a:lnTo>
                  <a:lnTo>
                    <a:pt x="262" y="18"/>
                  </a:lnTo>
                  <a:lnTo>
                    <a:pt x="262" y="18"/>
                  </a:lnTo>
                  <a:lnTo>
                    <a:pt x="232" y="20"/>
                  </a:lnTo>
                  <a:lnTo>
                    <a:pt x="202" y="26"/>
                  </a:lnTo>
                  <a:lnTo>
                    <a:pt x="172" y="36"/>
                  </a:lnTo>
                  <a:lnTo>
                    <a:pt x="146" y="48"/>
                  </a:lnTo>
                  <a:lnTo>
                    <a:pt x="120" y="64"/>
                  </a:lnTo>
                  <a:lnTo>
                    <a:pt x="96" y="84"/>
                  </a:lnTo>
                  <a:lnTo>
                    <a:pt x="76" y="106"/>
                  </a:lnTo>
                  <a:lnTo>
                    <a:pt x="58" y="130"/>
                  </a:lnTo>
                  <a:lnTo>
                    <a:pt x="52" y="138"/>
                  </a:lnTo>
                  <a:lnTo>
                    <a:pt x="38" y="128"/>
                  </a:lnTo>
                  <a:lnTo>
                    <a:pt x="42" y="122"/>
                  </a:lnTo>
                  <a:lnTo>
                    <a:pt x="42" y="122"/>
                  </a:lnTo>
                  <a:lnTo>
                    <a:pt x="62" y="94"/>
                  </a:lnTo>
                  <a:lnTo>
                    <a:pt x="84" y="70"/>
                  </a:lnTo>
                  <a:lnTo>
                    <a:pt x="110" y="50"/>
                  </a:lnTo>
                  <a:lnTo>
                    <a:pt x="136" y="32"/>
                  </a:lnTo>
                  <a:lnTo>
                    <a:pt x="166" y="20"/>
                  </a:lnTo>
                  <a:lnTo>
                    <a:pt x="196" y="10"/>
                  </a:lnTo>
                  <a:lnTo>
                    <a:pt x="230" y="2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90" y="2"/>
                  </a:lnTo>
                  <a:lnTo>
                    <a:pt x="316" y="6"/>
                  </a:lnTo>
                  <a:lnTo>
                    <a:pt x="340" y="12"/>
                  </a:lnTo>
                  <a:lnTo>
                    <a:pt x="364" y="22"/>
                  </a:lnTo>
                  <a:lnTo>
                    <a:pt x="388" y="32"/>
                  </a:lnTo>
                  <a:lnTo>
                    <a:pt x="408" y="46"/>
                  </a:lnTo>
                  <a:lnTo>
                    <a:pt x="428" y="60"/>
                  </a:lnTo>
                  <a:lnTo>
                    <a:pt x="448" y="78"/>
                  </a:lnTo>
                  <a:lnTo>
                    <a:pt x="464" y="96"/>
                  </a:lnTo>
                  <a:lnTo>
                    <a:pt x="480" y="116"/>
                  </a:lnTo>
                  <a:lnTo>
                    <a:pt x="492" y="138"/>
                  </a:lnTo>
                  <a:lnTo>
                    <a:pt x="504" y="162"/>
                  </a:lnTo>
                  <a:lnTo>
                    <a:pt x="512" y="186"/>
                  </a:lnTo>
                  <a:lnTo>
                    <a:pt x="520" y="210"/>
                  </a:lnTo>
                  <a:lnTo>
                    <a:pt x="522" y="236"/>
                  </a:lnTo>
                  <a:lnTo>
                    <a:pt x="524" y="262"/>
                  </a:lnTo>
                  <a:lnTo>
                    <a:pt x="524" y="262"/>
                  </a:lnTo>
                  <a:lnTo>
                    <a:pt x="524" y="282"/>
                  </a:lnTo>
                  <a:lnTo>
                    <a:pt x="522" y="302"/>
                  </a:lnTo>
                  <a:lnTo>
                    <a:pt x="518" y="320"/>
                  </a:lnTo>
                  <a:lnTo>
                    <a:pt x="514" y="338"/>
                  </a:lnTo>
                  <a:lnTo>
                    <a:pt x="508" y="356"/>
                  </a:lnTo>
                  <a:lnTo>
                    <a:pt x="500" y="374"/>
                  </a:lnTo>
                  <a:lnTo>
                    <a:pt x="492" y="390"/>
                  </a:lnTo>
                  <a:lnTo>
                    <a:pt x="482" y="408"/>
                  </a:lnTo>
                  <a:lnTo>
                    <a:pt x="530" y="5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45">
              <a:extLst>
                <a:ext uri="{FF2B5EF4-FFF2-40B4-BE49-F238E27FC236}">
                  <a16:creationId xmlns="" xmlns:a16="http://schemas.microsoft.com/office/drawing/2014/main" id="{F8B5CCE7-0C5C-470D-B629-D10CB20F80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" y="2261"/>
              <a:ext cx="170" cy="26"/>
            </a:xfrm>
            <a:custGeom>
              <a:avLst/>
              <a:gdLst>
                <a:gd name="T0" fmla="*/ 144 w 170"/>
                <a:gd name="T1" fmla="*/ 12 h 26"/>
                <a:gd name="T2" fmla="*/ 148 w 170"/>
                <a:gd name="T3" fmla="*/ 4 h 26"/>
                <a:gd name="T4" fmla="*/ 156 w 170"/>
                <a:gd name="T5" fmla="*/ 0 h 26"/>
                <a:gd name="T6" fmla="*/ 156 w 170"/>
                <a:gd name="T7" fmla="*/ 0 h 26"/>
                <a:gd name="T8" fmla="*/ 166 w 170"/>
                <a:gd name="T9" fmla="*/ 4 h 26"/>
                <a:gd name="T10" fmla="*/ 170 w 170"/>
                <a:gd name="T11" fmla="*/ 12 h 26"/>
                <a:gd name="T12" fmla="*/ 170 w 170"/>
                <a:gd name="T13" fmla="*/ 12 h 26"/>
                <a:gd name="T14" fmla="*/ 166 w 170"/>
                <a:gd name="T15" fmla="*/ 22 h 26"/>
                <a:gd name="T16" fmla="*/ 156 w 170"/>
                <a:gd name="T17" fmla="*/ 26 h 26"/>
                <a:gd name="T18" fmla="*/ 156 w 170"/>
                <a:gd name="T19" fmla="*/ 26 h 26"/>
                <a:gd name="T20" fmla="*/ 148 w 170"/>
                <a:gd name="T21" fmla="*/ 22 h 26"/>
                <a:gd name="T22" fmla="*/ 144 w 170"/>
                <a:gd name="T23" fmla="*/ 12 h 26"/>
                <a:gd name="T24" fmla="*/ 72 w 170"/>
                <a:gd name="T25" fmla="*/ 12 h 26"/>
                <a:gd name="T26" fmla="*/ 72 w 170"/>
                <a:gd name="T27" fmla="*/ 8 h 26"/>
                <a:gd name="T28" fmla="*/ 80 w 170"/>
                <a:gd name="T29" fmla="*/ 0 h 26"/>
                <a:gd name="T30" fmla="*/ 84 w 170"/>
                <a:gd name="T31" fmla="*/ 0 h 26"/>
                <a:gd name="T32" fmla="*/ 90 w 170"/>
                <a:gd name="T33" fmla="*/ 0 h 26"/>
                <a:gd name="T34" fmla="*/ 98 w 170"/>
                <a:gd name="T35" fmla="*/ 8 h 26"/>
                <a:gd name="T36" fmla="*/ 98 w 170"/>
                <a:gd name="T37" fmla="*/ 12 h 26"/>
                <a:gd name="T38" fmla="*/ 98 w 170"/>
                <a:gd name="T39" fmla="*/ 18 h 26"/>
                <a:gd name="T40" fmla="*/ 90 w 170"/>
                <a:gd name="T41" fmla="*/ 26 h 26"/>
                <a:gd name="T42" fmla="*/ 84 w 170"/>
                <a:gd name="T43" fmla="*/ 26 h 26"/>
                <a:gd name="T44" fmla="*/ 80 w 170"/>
                <a:gd name="T45" fmla="*/ 26 h 26"/>
                <a:gd name="T46" fmla="*/ 72 w 170"/>
                <a:gd name="T47" fmla="*/ 18 h 26"/>
                <a:gd name="T48" fmla="*/ 72 w 170"/>
                <a:gd name="T49" fmla="*/ 12 h 26"/>
                <a:gd name="T50" fmla="*/ 0 w 170"/>
                <a:gd name="T51" fmla="*/ 12 h 26"/>
                <a:gd name="T52" fmla="*/ 4 w 170"/>
                <a:gd name="T53" fmla="*/ 4 h 26"/>
                <a:gd name="T54" fmla="*/ 12 w 170"/>
                <a:gd name="T55" fmla="*/ 0 h 26"/>
                <a:gd name="T56" fmla="*/ 12 w 170"/>
                <a:gd name="T57" fmla="*/ 0 h 26"/>
                <a:gd name="T58" fmla="*/ 22 w 170"/>
                <a:gd name="T59" fmla="*/ 4 h 26"/>
                <a:gd name="T60" fmla="*/ 26 w 170"/>
                <a:gd name="T61" fmla="*/ 12 h 26"/>
                <a:gd name="T62" fmla="*/ 26 w 170"/>
                <a:gd name="T63" fmla="*/ 12 h 26"/>
                <a:gd name="T64" fmla="*/ 22 w 170"/>
                <a:gd name="T65" fmla="*/ 22 h 26"/>
                <a:gd name="T66" fmla="*/ 12 w 170"/>
                <a:gd name="T67" fmla="*/ 26 h 26"/>
                <a:gd name="T68" fmla="*/ 12 w 170"/>
                <a:gd name="T69" fmla="*/ 26 h 26"/>
                <a:gd name="T70" fmla="*/ 4 w 170"/>
                <a:gd name="T71" fmla="*/ 22 h 26"/>
                <a:gd name="T72" fmla="*/ 0 w 170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26">
                  <a:moveTo>
                    <a:pt x="144" y="12"/>
                  </a:moveTo>
                  <a:lnTo>
                    <a:pt x="144" y="12"/>
                  </a:lnTo>
                  <a:lnTo>
                    <a:pt x="144" y="8"/>
                  </a:lnTo>
                  <a:lnTo>
                    <a:pt x="148" y="4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6" y="4"/>
                  </a:lnTo>
                  <a:lnTo>
                    <a:pt x="170" y="8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0" y="18"/>
                  </a:lnTo>
                  <a:lnTo>
                    <a:pt x="166" y="22"/>
                  </a:lnTo>
                  <a:lnTo>
                    <a:pt x="162" y="26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2" y="26"/>
                  </a:lnTo>
                  <a:lnTo>
                    <a:pt x="148" y="22"/>
                  </a:lnTo>
                  <a:lnTo>
                    <a:pt x="144" y="18"/>
                  </a:lnTo>
                  <a:lnTo>
                    <a:pt x="144" y="12"/>
                  </a:lnTo>
                  <a:lnTo>
                    <a:pt x="144" y="12"/>
                  </a:lnTo>
                  <a:close/>
                  <a:moveTo>
                    <a:pt x="72" y="12"/>
                  </a:moveTo>
                  <a:lnTo>
                    <a:pt x="72" y="12"/>
                  </a:lnTo>
                  <a:lnTo>
                    <a:pt x="72" y="8"/>
                  </a:lnTo>
                  <a:lnTo>
                    <a:pt x="76" y="4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4" y="4"/>
                  </a:lnTo>
                  <a:lnTo>
                    <a:pt x="98" y="8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0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0" y="26"/>
                  </a:lnTo>
                  <a:lnTo>
                    <a:pt x="76" y="22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2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46">
              <a:extLst>
                <a:ext uri="{FF2B5EF4-FFF2-40B4-BE49-F238E27FC236}">
                  <a16:creationId xmlns="" xmlns:a16="http://schemas.microsoft.com/office/drawing/2014/main" id="{EF16150E-B980-405B-B7A4-990CD48FC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2205"/>
              <a:ext cx="2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47">
              <a:extLst>
                <a:ext uri="{FF2B5EF4-FFF2-40B4-BE49-F238E27FC236}">
                  <a16:creationId xmlns="" xmlns:a16="http://schemas.microsoft.com/office/drawing/2014/main" id="{2B2791BB-0FD9-4E2B-8D0A-19F494056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2265"/>
              <a:ext cx="2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48">
              <a:extLst>
                <a:ext uri="{FF2B5EF4-FFF2-40B4-BE49-F238E27FC236}">
                  <a16:creationId xmlns="" xmlns:a16="http://schemas.microsoft.com/office/drawing/2014/main" id="{B238B9D7-B860-475E-BD37-E78D987DC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2323"/>
              <a:ext cx="2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BAD80DC-B32C-4F8C-B8BD-BE976DE155DA}"/>
              </a:ext>
            </a:extLst>
          </p:cNvPr>
          <p:cNvSpPr txBox="1"/>
          <p:nvPr/>
        </p:nvSpPr>
        <p:spPr>
          <a:xfrm>
            <a:off x="-5515429" y="0"/>
            <a:ext cx="5357132" cy="3779835"/>
          </a:xfrm>
          <a:prstGeom prst="rect">
            <a:avLst/>
          </a:prstGeom>
          <a:solidFill>
            <a:srgbClr val="2272AC"/>
          </a:solidFill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sz="2000" b="1" u="sng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How-To fill data criteria information:</a:t>
            </a:r>
            <a:endParaRPr lang="lv-LV" sz="2000" b="1" u="sng" dirty="0">
              <a:solidFill>
                <a:srgbClr val="E9EB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E9EB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 scope:  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international/European/national/regional/local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the practice is implemented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 concerned:</a:t>
            </a:r>
            <a:r>
              <a:rPr lang="lv-LV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 (age-group), communities, unions, health workers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per citizen</a:t>
            </a:r>
            <a:r>
              <a:rPr lang="lv-LV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(100-1000 € per citizen/patient; 1000-5000 €  per citizen/patient, &gt;5000 €  per citizen/patient)</a:t>
            </a:r>
            <a:endParaRPr lang="en-GB" sz="1600" b="1" dirty="0">
              <a:solidFill>
                <a:srgbClr val="E9EB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deployment</a:t>
            </a:r>
            <a:r>
              <a:rPr lang="lv-LV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1 year; 1-3 years; &gt;3 years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93465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Y widescreen presentation 2015 v1">
  <a:themeElements>
    <a:clrScheme name="Custom 2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="" xmlns:thm15="http://schemas.microsoft.com/office/thememl/2012/main" name="EY widescreen presentation 2015 LT_EN.potx" id="{EA5E5150-C3DA-42EB-B0DB-12E6A8B5A6CD}" vid="{AF8C2851-50F5-4BD1-AA29-A0B3CEE12AFC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EY widescreen presentation 2015 v1">
  <a:themeElements>
    <a:clrScheme name="Custom 2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="" xmlns:thm15="http://schemas.microsoft.com/office/thememl/2012/main" name="EY widescreen presentation 2015 LT_EN.potx" id="{EA5E5150-C3DA-42EB-B0DB-12E6A8B5A6CD}" vid="{AF8C2851-50F5-4BD1-AA29-A0B3CEE12AF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476</Words>
  <Application>Microsoft Office PowerPoint</Application>
  <PresentationFormat>Custom</PresentationFormat>
  <Paragraphs>60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Tema di Office</vt:lpstr>
      <vt:lpstr>EY widescreen presentation 2015 v1</vt:lpstr>
      <vt:lpstr>Custom Design</vt:lpstr>
      <vt:lpstr>1_EY widescreen presentation 2015 v1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2020-05-05T09:06:26Z</dcterms:created>
  <dcterms:modified xsi:type="dcterms:W3CDTF">2020-05-21T13:55:52Z</dcterms:modified>
</cp:coreProperties>
</file>