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312" r:id="rId3"/>
    <p:sldId id="314" r:id="rId4"/>
    <p:sldId id="313" r:id="rId5"/>
    <p:sldId id="320" r:id="rId6"/>
    <p:sldId id="321" r:id="rId7"/>
    <p:sldId id="322" r:id="rId8"/>
    <p:sldId id="329" r:id="rId9"/>
    <p:sldId id="315" r:id="rId10"/>
    <p:sldId id="316" r:id="rId11"/>
    <p:sldId id="317" r:id="rId12"/>
    <p:sldId id="323" r:id="rId13"/>
    <p:sldId id="324" r:id="rId14"/>
    <p:sldId id="325" r:id="rId15"/>
    <p:sldId id="330" r:id="rId16"/>
    <p:sldId id="311" r:id="rId17"/>
    <p:sldId id="327" r:id="rId18"/>
    <p:sldId id="328" r:id="rId19"/>
    <p:sldId id="331" r:id="rId20"/>
    <p:sldId id="33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890" y="-49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5BEAAA-6064-43D3-9338-2203CB2CE76D}" type="datetimeFigureOut">
              <a:rPr lang="en-US" smtClean="0"/>
              <a:t>26-Feb-19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FD1F1F-B341-4D26-A225-B5DA9B0CC861}" type="slidenum">
              <a:rPr lang="en-US" smtClean="0"/>
              <a:t>‹#›</a:t>
            </a:fld>
            <a:endParaRPr lang="en-US"/>
          </a:p>
        </p:txBody>
      </p:sp>
    </p:spTree>
    <p:extLst>
      <p:ext uri="{BB962C8B-B14F-4D97-AF65-F5344CB8AC3E}">
        <p14:creationId xmlns:p14="http://schemas.microsoft.com/office/powerpoint/2010/main" val="1690939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743A31-973C-4B6B-B416-D7DE2FB387A9}" type="datetimeFigureOut">
              <a:rPr lang="en-US" smtClean="0"/>
              <a:t>26-Feb-19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6C5451-3DC9-487F-A998-BC6D32CE69BE}" type="slidenum">
              <a:rPr lang="en-US" smtClean="0"/>
              <a:t>‹#›</a:t>
            </a:fld>
            <a:endParaRPr lang="en-US"/>
          </a:p>
        </p:txBody>
      </p:sp>
    </p:spTree>
    <p:extLst>
      <p:ext uri="{BB962C8B-B14F-4D97-AF65-F5344CB8AC3E}">
        <p14:creationId xmlns:p14="http://schemas.microsoft.com/office/powerpoint/2010/main" val="2909858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743A31-973C-4B6B-B416-D7DE2FB387A9}" type="datetimeFigureOut">
              <a:rPr lang="en-US" smtClean="0"/>
              <a:t>26-Feb-19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6C5451-3DC9-487F-A998-BC6D32CE69BE}" type="slidenum">
              <a:rPr lang="en-US" smtClean="0"/>
              <a:t>‹#›</a:t>
            </a:fld>
            <a:endParaRPr lang="en-US"/>
          </a:p>
        </p:txBody>
      </p:sp>
    </p:spTree>
    <p:extLst>
      <p:ext uri="{BB962C8B-B14F-4D97-AF65-F5344CB8AC3E}">
        <p14:creationId xmlns:p14="http://schemas.microsoft.com/office/powerpoint/2010/main" val="339888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743A31-973C-4B6B-B416-D7DE2FB387A9}" type="datetimeFigureOut">
              <a:rPr lang="en-US" smtClean="0"/>
              <a:t>26-Feb-19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6C5451-3DC9-487F-A998-BC6D32CE69BE}" type="slidenum">
              <a:rPr lang="en-US" smtClean="0"/>
              <a:t>‹#›</a:t>
            </a:fld>
            <a:endParaRPr lang="en-US"/>
          </a:p>
        </p:txBody>
      </p:sp>
    </p:spTree>
    <p:extLst>
      <p:ext uri="{BB962C8B-B14F-4D97-AF65-F5344CB8AC3E}">
        <p14:creationId xmlns:p14="http://schemas.microsoft.com/office/powerpoint/2010/main" val="4009999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743A31-973C-4B6B-B416-D7DE2FB387A9}" type="datetimeFigureOut">
              <a:rPr lang="en-US" smtClean="0"/>
              <a:t>26-Feb-19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6C5451-3DC9-487F-A998-BC6D32CE69BE}" type="slidenum">
              <a:rPr lang="en-US" smtClean="0"/>
              <a:t>‹#›</a:t>
            </a:fld>
            <a:endParaRPr lang="en-US"/>
          </a:p>
        </p:txBody>
      </p:sp>
    </p:spTree>
    <p:extLst>
      <p:ext uri="{BB962C8B-B14F-4D97-AF65-F5344CB8AC3E}">
        <p14:creationId xmlns:p14="http://schemas.microsoft.com/office/powerpoint/2010/main" val="2796289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743A31-973C-4B6B-B416-D7DE2FB387A9}" type="datetimeFigureOut">
              <a:rPr lang="en-US" smtClean="0"/>
              <a:t>26-Feb-19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6C5451-3DC9-487F-A998-BC6D32CE69BE}" type="slidenum">
              <a:rPr lang="en-US" smtClean="0"/>
              <a:t>‹#›</a:t>
            </a:fld>
            <a:endParaRPr lang="en-US"/>
          </a:p>
        </p:txBody>
      </p:sp>
    </p:spTree>
    <p:extLst>
      <p:ext uri="{BB962C8B-B14F-4D97-AF65-F5344CB8AC3E}">
        <p14:creationId xmlns:p14="http://schemas.microsoft.com/office/powerpoint/2010/main" val="899736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743A31-973C-4B6B-B416-D7DE2FB387A9}" type="datetimeFigureOut">
              <a:rPr lang="en-US" smtClean="0"/>
              <a:t>26-Feb-19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6C5451-3DC9-487F-A998-BC6D32CE69BE}" type="slidenum">
              <a:rPr lang="en-US" smtClean="0"/>
              <a:t>‹#›</a:t>
            </a:fld>
            <a:endParaRPr lang="en-US"/>
          </a:p>
        </p:txBody>
      </p:sp>
    </p:spTree>
    <p:extLst>
      <p:ext uri="{BB962C8B-B14F-4D97-AF65-F5344CB8AC3E}">
        <p14:creationId xmlns:p14="http://schemas.microsoft.com/office/powerpoint/2010/main" val="69186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743A31-973C-4B6B-B416-D7DE2FB387A9}" type="datetimeFigureOut">
              <a:rPr lang="en-US" smtClean="0"/>
              <a:t>26-Feb-19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6C5451-3DC9-487F-A998-BC6D32CE69BE}" type="slidenum">
              <a:rPr lang="en-US" smtClean="0"/>
              <a:t>‹#›</a:t>
            </a:fld>
            <a:endParaRPr lang="en-US"/>
          </a:p>
        </p:txBody>
      </p:sp>
    </p:spTree>
    <p:extLst>
      <p:ext uri="{BB962C8B-B14F-4D97-AF65-F5344CB8AC3E}">
        <p14:creationId xmlns:p14="http://schemas.microsoft.com/office/powerpoint/2010/main" val="1696055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743A31-973C-4B6B-B416-D7DE2FB387A9}" type="datetimeFigureOut">
              <a:rPr lang="en-US" smtClean="0"/>
              <a:t>26-Feb-19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6C5451-3DC9-487F-A998-BC6D32CE69BE}" type="slidenum">
              <a:rPr lang="en-US" smtClean="0"/>
              <a:t>‹#›</a:t>
            </a:fld>
            <a:endParaRPr lang="en-US"/>
          </a:p>
        </p:txBody>
      </p:sp>
    </p:spTree>
    <p:extLst>
      <p:ext uri="{BB962C8B-B14F-4D97-AF65-F5344CB8AC3E}">
        <p14:creationId xmlns:p14="http://schemas.microsoft.com/office/powerpoint/2010/main" val="799945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743A31-973C-4B6B-B416-D7DE2FB387A9}" type="datetimeFigureOut">
              <a:rPr lang="en-US" smtClean="0"/>
              <a:t>26-Feb-19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6C5451-3DC9-487F-A998-BC6D32CE69BE}" type="slidenum">
              <a:rPr lang="en-US" smtClean="0"/>
              <a:t>‹#›</a:t>
            </a:fld>
            <a:endParaRPr lang="en-US"/>
          </a:p>
        </p:txBody>
      </p:sp>
    </p:spTree>
    <p:extLst>
      <p:ext uri="{BB962C8B-B14F-4D97-AF65-F5344CB8AC3E}">
        <p14:creationId xmlns:p14="http://schemas.microsoft.com/office/powerpoint/2010/main" val="4227679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743A31-973C-4B6B-B416-D7DE2FB387A9}" type="datetimeFigureOut">
              <a:rPr lang="en-US" smtClean="0"/>
              <a:t>26-Feb-19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6C5451-3DC9-487F-A998-BC6D32CE69BE}" type="slidenum">
              <a:rPr lang="en-US" smtClean="0"/>
              <a:t>‹#›</a:t>
            </a:fld>
            <a:endParaRPr lang="en-US"/>
          </a:p>
        </p:txBody>
      </p:sp>
    </p:spTree>
    <p:extLst>
      <p:ext uri="{BB962C8B-B14F-4D97-AF65-F5344CB8AC3E}">
        <p14:creationId xmlns:p14="http://schemas.microsoft.com/office/powerpoint/2010/main" val="3164681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743A31-973C-4B6B-B416-D7DE2FB387A9}" type="datetimeFigureOut">
              <a:rPr lang="en-US" smtClean="0"/>
              <a:t>26-Feb-19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6C5451-3DC9-487F-A998-BC6D32CE69BE}" type="slidenum">
              <a:rPr lang="en-US" smtClean="0"/>
              <a:t>‹#›</a:t>
            </a:fld>
            <a:endParaRPr lang="en-US"/>
          </a:p>
        </p:txBody>
      </p:sp>
    </p:spTree>
    <p:extLst>
      <p:ext uri="{BB962C8B-B14F-4D97-AF65-F5344CB8AC3E}">
        <p14:creationId xmlns:p14="http://schemas.microsoft.com/office/powerpoint/2010/main" val="4194998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743A31-973C-4B6B-B416-D7DE2FB387A9}" type="datetimeFigureOut">
              <a:rPr lang="en-US" smtClean="0"/>
              <a:t>26-Feb-19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6C5451-3DC9-487F-A998-BC6D32CE69BE}" type="slidenum">
              <a:rPr lang="en-US" smtClean="0"/>
              <a:t>‹#›</a:t>
            </a:fld>
            <a:endParaRPr lang="en-US"/>
          </a:p>
        </p:txBody>
      </p:sp>
    </p:spTree>
    <p:extLst>
      <p:ext uri="{BB962C8B-B14F-4D97-AF65-F5344CB8AC3E}">
        <p14:creationId xmlns:p14="http://schemas.microsoft.com/office/powerpoint/2010/main" val="37834716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cid:image001.jpg@01CAC1E1.EF79F4F0"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1888" y="1981200"/>
            <a:ext cx="8561540" cy="1470025"/>
          </a:xfrm>
        </p:spPr>
        <p:txBody>
          <a:bodyPr>
            <a:noAutofit/>
          </a:bodyPr>
          <a:lstStyle/>
          <a:p>
            <a:r>
              <a:rPr lang="ka-GE" sz="3200" b="1" dirty="0"/>
              <a:t>აივ-ის და ტბ-ის განახლებული ეროვნული სტრატეგიული გეგმების ძირითადი მიმართულებები, გარდამავალი პერიოდის აქტივობების ინტეგრირება   აივ-ის და ტბ</a:t>
            </a:r>
            <a:r>
              <a:rPr lang="en-US" sz="3200" b="1" dirty="0"/>
              <a:t>-</a:t>
            </a:r>
            <a:r>
              <a:rPr lang="ka-GE" sz="3200" b="1" dirty="0"/>
              <a:t>ის  სტრატეგიის დოკუმენტებში, განხორციელების ტენდენციები</a:t>
            </a:r>
            <a:r>
              <a:rPr lang="ka-GE" sz="3200" dirty="0"/>
              <a:t> </a:t>
            </a:r>
            <a:endParaRPr lang="en-US" sz="3200" dirty="0"/>
          </a:p>
        </p:txBody>
      </p:sp>
      <p:sp>
        <p:nvSpPr>
          <p:cNvPr id="3" name="Subtitle 2"/>
          <p:cNvSpPr>
            <a:spLocks noGrp="1"/>
          </p:cNvSpPr>
          <p:nvPr>
            <p:ph type="subTitle" idx="1"/>
          </p:nvPr>
        </p:nvSpPr>
        <p:spPr>
          <a:xfrm>
            <a:off x="1371600" y="4953000"/>
            <a:ext cx="6400800" cy="1752600"/>
          </a:xfrm>
        </p:spPr>
        <p:txBody>
          <a:bodyPr>
            <a:normAutofit/>
          </a:bodyPr>
          <a:lstStyle/>
          <a:p>
            <a:r>
              <a:rPr lang="ka-GE" sz="2600" dirty="0" smtClean="0"/>
              <a:t>საქართველოს შრომის, ჯანმრთელობისა დასოციალური დაცვის სამინისტრო </a:t>
            </a:r>
          </a:p>
          <a:p>
            <a:r>
              <a:rPr lang="ka-GE" sz="2600" dirty="0" smtClean="0"/>
              <a:t>2</a:t>
            </a:r>
            <a:r>
              <a:rPr lang="en-US" sz="2600" dirty="0" smtClean="0"/>
              <a:t>0</a:t>
            </a:r>
            <a:r>
              <a:rPr lang="ka-GE" sz="2600" dirty="0" smtClean="0"/>
              <a:t> თებერვალი </a:t>
            </a:r>
            <a:endParaRPr lang="en-US" sz="2600" dirty="0" smtClean="0"/>
          </a:p>
          <a:p>
            <a:endParaRPr lang="en-US" dirty="0"/>
          </a:p>
        </p:txBody>
      </p:sp>
      <p:pic>
        <p:nvPicPr>
          <p:cNvPr id="4" name="Picture 4" descr="http://www.moh.gov.ge/imgs/ic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2124" y="219518"/>
            <a:ext cx="1346589" cy="115208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cM Blank"/>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3733800" y="267676"/>
            <a:ext cx="1600200" cy="824865"/>
          </a:xfrm>
          <a:prstGeom prst="rect">
            <a:avLst/>
          </a:prstGeom>
          <a:noFill/>
          <a:ln>
            <a:noFill/>
          </a:ln>
        </p:spPr>
      </p:pic>
      <p:pic>
        <p:nvPicPr>
          <p:cNvPr id="6" name="Picture 6" descr="http://www.ncdc.ge/images/logo.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62800" y="219518"/>
            <a:ext cx="1219200" cy="8606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3605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3600" b="1" dirty="0" smtClean="0"/>
              <a:t>ტუბი - სამიზნეები </a:t>
            </a:r>
            <a:r>
              <a:rPr lang="ka-GE" sz="3600" b="1" dirty="0"/>
              <a:t>2022 წლისათვის</a:t>
            </a:r>
            <a:endParaRPr lang="en-US" sz="3600" dirty="0"/>
          </a:p>
        </p:txBody>
      </p:sp>
      <p:sp>
        <p:nvSpPr>
          <p:cNvPr id="3" name="Content Placeholder 2"/>
          <p:cNvSpPr>
            <a:spLocks noGrp="1"/>
          </p:cNvSpPr>
          <p:nvPr>
            <p:ph idx="1"/>
          </p:nvPr>
        </p:nvSpPr>
        <p:spPr/>
        <p:txBody>
          <a:bodyPr>
            <a:normAutofit fontScale="70000" lnSpcReduction="20000"/>
          </a:bodyPr>
          <a:lstStyle/>
          <a:p>
            <a:pPr lvl="0"/>
            <a:r>
              <a:rPr lang="ka-GE" dirty="0"/>
              <a:t>ტუბერკულოზით სიკვდილიანობის მაჩვენებელი შემცირებულია სულ მცირე 35%-</a:t>
            </a:r>
            <a:r>
              <a:rPr lang="ka-GE" dirty="0" smtClean="0"/>
              <a:t>ით; </a:t>
            </a:r>
            <a:endParaRPr lang="en-US" dirty="0"/>
          </a:p>
          <a:p>
            <a:pPr lvl="0"/>
            <a:r>
              <a:rPr lang="ka-GE" dirty="0"/>
              <a:t>ტუბერკულოზის ინციდენტობის მაჩვენებელი შემცირებულია მინიმუმ 20%-</a:t>
            </a:r>
            <a:r>
              <a:rPr lang="ka-GE" dirty="0" smtClean="0"/>
              <a:t>ით; </a:t>
            </a:r>
            <a:endParaRPr lang="en-US" dirty="0"/>
          </a:p>
          <a:p>
            <a:pPr lvl="0"/>
            <a:r>
              <a:rPr lang="ka-GE" dirty="0"/>
              <a:t>MDR-TB-ის წილი ახალ შემთხვევებს შორის 12%-ზე დაბალია, ხოლო ტუბერკულოზის წარსულში ნამკურნალევ შემთხვევებს შორის - 35%-ზე დაბალი; </a:t>
            </a:r>
            <a:endParaRPr lang="en-US" dirty="0"/>
          </a:p>
          <a:p>
            <a:pPr lvl="0"/>
            <a:r>
              <a:rPr lang="ka-GE" dirty="0"/>
              <a:t>დიაგნოსტიკასა და მკურნალობაზე საყოველთაო ხელმისაწვდომობა უზრუნველყოფილია ყველა ფორმის ტუბერკულოზისთვის, M/XDR-TB-ის ჩათვლით, რაც გულისხმობს შემდეგს:</a:t>
            </a:r>
            <a:endParaRPr lang="en-US" dirty="0"/>
          </a:p>
          <a:p>
            <a:pPr lvl="0"/>
            <a:r>
              <a:rPr lang="ka-GE" dirty="0"/>
              <a:t>MDR-TB-ის სავარაუდო შემთხვევების მინიმუმ 90%-ის დიაგნოზი დასმულია; და</a:t>
            </a:r>
            <a:endParaRPr lang="en-US" dirty="0"/>
          </a:p>
          <a:p>
            <a:pPr lvl="0"/>
            <a:r>
              <a:rPr lang="ka-GE" dirty="0"/>
              <a:t>MDR-TB-ის ყველა შეტყობინებული შემთხვევის მინიმუმ 75% წარმატებით არის ნამკურნალევი. </a:t>
            </a:r>
            <a:endParaRPr lang="en-US" dirty="0"/>
          </a:p>
          <a:p>
            <a:endParaRPr lang="en-US" dirty="0"/>
          </a:p>
        </p:txBody>
      </p:sp>
    </p:spTree>
    <p:extLst>
      <p:ext uri="{BB962C8B-B14F-4D97-AF65-F5344CB8AC3E}">
        <p14:creationId xmlns:p14="http://schemas.microsoft.com/office/powerpoint/2010/main" val="3392953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dirty="0" smtClean="0"/>
              <a:t>ტუბი - სტრატეგიული ამოცანები</a:t>
            </a:r>
            <a:endParaRPr lang="en-US" dirty="0"/>
          </a:p>
        </p:txBody>
      </p:sp>
      <p:sp>
        <p:nvSpPr>
          <p:cNvPr id="3" name="Content Placeholder 2"/>
          <p:cNvSpPr>
            <a:spLocks noGrp="1"/>
          </p:cNvSpPr>
          <p:nvPr>
            <p:ph idx="1"/>
          </p:nvPr>
        </p:nvSpPr>
        <p:spPr/>
        <p:txBody>
          <a:bodyPr>
            <a:normAutofit fontScale="85000" lnSpcReduction="20000"/>
          </a:bodyPr>
          <a:lstStyle/>
          <a:p>
            <a:pPr marL="514350" lvl="0" indent="-514350">
              <a:buFont typeface="+mj-lt"/>
              <a:buAutoNum type="arabicPeriod"/>
            </a:pPr>
            <a:r>
              <a:rPr lang="ka-GE" dirty="0"/>
              <a:t>ადრეულ და ხარისხიან დიაგნოსტიკაზე საყოველთაო ხელმისაწვდომობის უზრუნველყოფა ყველა ფორმის, მათ შორის M/XDR ტუბერკულოზისთვის;</a:t>
            </a:r>
            <a:endParaRPr lang="en-US" dirty="0"/>
          </a:p>
          <a:p>
            <a:pPr marL="514350" lvl="0" indent="-514350">
              <a:buFont typeface="+mj-lt"/>
              <a:buAutoNum type="arabicPeriod"/>
            </a:pPr>
            <a:r>
              <a:rPr lang="ka-GE" dirty="0"/>
              <a:t>ხარისხიან მკურნალობაზე საყოველთაო ხელმისაწვდომობის უზრუნველყოფა ყველა ფორმის, მათ შორის M/XDR ტუბერკულოზისთვის პაციენტის სათანადო მხარდაჭერით;</a:t>
            </a:r>
            <a:endParaRPr lang="en-US" dirty="0"/>
          </a:p>
          <a:p>
            <a:pPr marL="514350" lvl="0" indent="-514350">
              <a:buFont typeface="+mj-lt"/>
              <a:buAutoNum type="arabicPeriod"/>
            </a:pPr>
            <a:r>
              <a:rPr lang="ka-GE" dirty="0"/>
              <a:t>მხარდამჭერი გარემოს და სისტემების შექმნა ტუბერკულოზის ეფექტური </a:t>
            </a:r>
            <a:r>
              <a:rPr lang="ka-GE" dirty="0" smtClean="0"/>
              <a:t>კონტროლის</a:t>
            </a:r>
            <a:r>
              <a:rPr lang="ka-GE" dirty="0"/>
              <a:t> </a:t>
            </a:r>
            <a:r>
              <a:rPr lang="ka-GE" dirty="0" smtClean="0"/>
              <a:t>მიზნით</a:t>
            </a:r>
            <a:r>
              <a:rPr lang="ka-GE" dirty="0"/>
              <a:t>.</a:t>
            </a:r>
            <a:endParaRPr lang="en-US" dirty="0"/>
          </a:p>
          <a:p>
            <a:endParaRPr lang="en-US" dirty="0"/>
          </a:p>
        </p:txBody>
      </p:sp>
    </p:spTree>
    <p:extLst>
      <p:ext uri="{BB962C8B-B14F-4D97-AF65-F5344CB8AC3E}">
        <p14:creationId xmlns:p14="http://schemas.microsoft.com/office/powerpoint/2010/main" val="36395144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a-GE" sz="3200" dirty="0" smtClean="0"/>
              <a:t>1. ადრეულ </a:t>
            </a:r>
            <a:r>
              <a:rPr lang="ka-GE" sz="3200" dirty="0"/>
              <a:t>და ხარისხიან დიაგნოსტიკაზე საყოველთაო ხელმისაწვდომობის </a:t>
            </a:r>
            <a:r>
              <a:rPr lang="ka-GE" sz="3200" dirty="0" smtClean="0"/>
              <a:t>უზრუნველყოფა</a:t>
            </a:r>
            <a:endParaRPr lang="en-US" sz="3200" dirty="0"/>
          </a:p>
        </p:txBody>
      </p:sp>
      <p:sp>
        <p:nvSpPr>
          <p:cNvPr id="3" name="Content Placeholder 2"/>
          <p:cNvSpPr>
            <a:spLocks noGrp="1"/>
          </p:cNvSpPr>
          <p:nvPr>
            <p:ph idx="1"/>
          </p:nvPr>
        </p:nvSpPr>
        <p:spPr>
          <a:xfrm>
            <a:off x="457200" y="1676400"/>
            <a:ext cx="8229600" cy="4525963"/>
          </a:xfrm>
        </p:spPr>
        <p:txBody>
          <a:bodyPr>
            <a:normAutofit fontScale="85000" lnSpcReduction="20000"/>
          </a:bodyPr>
          <a:lstStyle/>
          <a:p>
            <a:pPr marL="0" indent="0">
              <a:buNone/>
            </a:pPr>
            <a:r>
              <a:rPr lang="en-US" dirty="0" smtClean="0"/>
              <a:t>1.1</a:t>
            </a:r>
            <a:r>
              <a:rPr lang="en-US" dirty="0"/>
              <a:t>. </a:t>
            </a:r>
            <a:r>
              <a:rPr lang="en-US" dirty="0" err="1"/>
              <a:t>Xpert</a:t>
            </a:r>
            <a:r>
              <a:rPr lang="en-US" dirty="0"/>
              <a:t> MTB/RIF </a:t>
            </a:r>
            <a:r>
              <a:rPr lang="en-US" dirty="0" err="1"/>
              <a:t>ტექნოლოგიის</a:t>
            </a:r>
            <a:r>
              <a:rPr lang="en-US" dirty="0"/>
              <a:t> </a:t>
            </a:r>
            <a:r>
              <a:rPr lang="en-US" dirty="0" err="1"/>
              <a:t>ფართოდ</a:t>
            </a:r>
            <a:r>
              <a:rPr lang="en-US" dirty="0"/>
              <a:t> </a:t>
            </a:r>
            <a:r>
              <a:rPr lang="en-US" dirty="0" err="1" smtClean="0"/>
              <a:t>დანერგვა</a:t>
            </a:r>
            <a:endParaRPr lang="ka-GE" dirty="0"/>
          </a:p>
          <a:p>
            <a:pPr marL="0" indent="0">
              <a:buNone/>
            </a:pPr>
            <a:r>
              <a:rPr lang="en-US" dirty="0" smtClean="0"/>
              <a:t>1.2</a:t>
            </a:r>
            <a:r>
              <a:rPr lang="en-US" dirty="0"/>
              <a:t>. </a:t>
            </a:r>
            <a:r>
              <a:rPr lang="en-US" dirty="0" err="1"/>
              <a:t>ტუბერკულოზის</a:t>
            </a:r>
            <a:r>
              <a:rPr lang="en-US" dirty="0"/>
              <a:t> </a:t>
            </a:r>
            <a:r>
              <a:rPr lang="en-US" dirty="0" err="1"/>
              <a:t>დიაგნოსტიკური</a:t>
            </a:r>
            <a:r>
              <a:rPr lang="en-US" dirty="0"/>
              <a:t> </a:t>
            </a:r>
            <a:r>
              <a:rPr lang="en-US" dirty="0" err="1"/>
              <a:t>გამოკვლევები</a:t>
            </a:r>
            <a:r>
              <a:rPr lang="en-US" dirty="0"/>
              <a:t> </a:t>
            </a:r>
            <a:r>
              <a:rPr lang="en-US" dirty="0" err="1"/>
              <a:t>რეგიონულ</a:t>
            </a:r>
            <a:r>
              <a:rPr lang="en-US" dirty="0"/>
              <a:t> </a:t>
            </a:r>
            <a:r>
              <a:rPr lang="en-US" dirty="0" err="1"/>
              <a:t>და</a:t>
            </a:r>
            <a:r>
              <a:rPr lang="en-US" dirty="0"/>
              <a:t> </a:t>
            </a:r>
            <a:r>
              <a:rPr lang="en-US" dirty="0" err="1"/>
              <a:t>ეროვნულ</a:t>
            </a:r>
            <a:r>
              <a:rPr lang="en-US" dirty="0"/>
              <a:t> </a:t>
            </a:r>
            <a:r>
              <a:rPr lang="en-US" dirty="0" err="1"/>
              <a:t>დონეზე</a:t>
            </a:r>
            <a:r>
              <a:rPr lang="en-US" dirty="0"/>
              <a:t> </a:t>
            </a:r>
          </a:p>
          <a:p>
            <a:pPr marL="0" indent="0">
              <a:buNone/>
            </a:pPr>
            <a:r>
              <a:rPr lang="en-US" dirty="0"/>
              <a:t>1.3. </a:t>
            </a:r>
            <a:r>
              <a:rPr lang="en-US" dirty="0" err="1"/>
              <a:t>ტუბერკულოზის</a:t>
            </a:r>
            <a:r>
              <a:rPr lang="en-US" dirty="0"/>
              <a:t> </a:t>
            </a:r>
            <a:r>
              <a:rPr lang="en-US" dirty="0" err="1"/>
              <a:t>კონტაქტების</a:t>
            </a:r>
            <a:r>
              <a:rPr lang="en-US" dirty="0"/>
              <a:t> </a:t>
            </a:r>
            <a:r>
              <a:rPr lang="en-US" dirty="0" err="1"/>
              <a:t>გამოკვლევა</a:t>
            </a:r>
            <a:r>
              <a:rPr lang="en-US" dirty="0"/>
              <a:t>, </a:t>
            </a:r>
            <a:r>
              <a:rPr lang="en-US" dirty="0" err="1"/>
              <a:t>სკრინინგი</a:t>
            </a:r>
            <a:r>
              <a:rPr lang="en-US" dirty="0"/>
              <a:t> </a:t>
            </a:r>
            <a:r>
              <a:rPr lang="en-US" dirty="0" err="1"/>
              <a:t>და</a:t>
            </a:r>
            <a:r>
              <a:rPr lang="en-US" dirty="0"/>
              <a:t> </a:t>
            </a:r>
            <a:r>
              <a:rPr lang="en-US" dirty="0" err="1"/>
              <a:t>შემთხვევების</a:t>
            </a:r>
            <a:r>
              <a:rPr lang="en-US" dirty="0"/>
              <a:t> </a:t>
            </a:r>
            <a:r>
              <a:rPr lang="en-US" dirty="0" err="1"/>
              <a:t>აქტიური</a:t>
            </a:r>
            <a:r>
              <a:rPr lang="en-US" dirty="0"/>
              <a:t> </a:t>
            </a:r>
            <a:r>
              <a:rPr lang="en-US" dirty="0" err="1"/>
              <a:t>გამოვლენა</a:t>
            </a:r>
            <a:r>
              <a:rPr lang="en-US" dirty="0"/>
              <a:t> </a:t>
            </a:r>
            <a:r>
              <a:rPr lang="en-US" dirty="0" err="1"/>
              <a:t>მაღალი</a:t>
            </a:r>
            <a:r>
              <a:rPr lang="en-US" dirty="0"/>
              <a:t> </a:t>
            </a:r>
            <a:r>
              <a:rPr lang="en-US" dirty="0" err="1"/>
              <a:t>რისკის</a:t>
            </a:r>
            <a:r>
              <a:rPr lang="en-US" dirty="0"/>
              <a:t> </a:t>
            </a:r>
            <a:r>
              <a:rPr lang="en-US" dirty="0" err="1"/>
              <a:t>ჯგუფებში</a:t>
            </a:r>
            <a:r>
              <a:rPr lang="en-US" dirty="0"/>
              <a:t>, </a:t>
            </a:r>
            <a:r>
              <a:rPr lang="en-US" dirty="0" err="1"/>
              <a:t>აივ-ით</a:t>
            </a:r>
            <a:r>
              <a:rPr lang="en-US" dirty="0"/>
              <a:t> </a:t>
            </a:r>
            <a:r>
              <a:rPr lang="en-US" dirty="0" err="1"/>
              <a:t>მცხოვრები</a:t>
            </a:r>
            <a:r>
              <a:rPr lang="en-US" dirty="0"/>
              <a:t> </a:t>
            </a:r>
            <a:r>
              <a:rPr lang="en-US" dirty="0" err="1"/>
              <a:t>ადამიანების</a:t>
            </a:r>
            <a:r>
              <a:rPr lang="en-US" dirty="0"/>
              <a:t> </a:t>
            </a:r>
            <a:r>
              <a:rPr lang="en-US" dirty="0" err="1"/>
              <a:t>ჩათვლით</a:t>
            </a:r>
            <a:r>
              <a:rPr lang="en-US" dirty="0"/>
              <a:t> </a:t>
            </a:r>
          </a:p>
          <a:p>
            <a:pPr marL="0" indent="0">
              <a:buNone/>
            </a:pPr>
            <a:r>
              <a:rPr lang="ka-GE" dirty="0"/>
              <a:t>1.4</a:t>
            </a:r>
            <a:r>
              <a:rPr lang="ka-GE" dirty="0" smtClean="0"/>
              <a:t>.</a:t>
            </a:r>
            <a:r>
              <a:rPr lang="en-US" dirty="0" smtClean="0"/>
              <a:t> </a:t>
            </a:r>
            <a:r>
              <a:rPr lang="ka-GE" dirty="0"/>
              <a:t>ტუბერკულოზისა და ფილტვის დაავადებათა ეროვნული ცენტრის რეფერებს ლაბორატორიის </a:t>
            </a:r>
            <a:r>
              <a:rPr lang="en-US" dirty="0"/>
              <a:t>ISO 15189 </a:t>
            </a:r>
            <a:r>
              <a:rPr lang="ka-GE" dirty="0"/>
              <a:t>აკრედიტაციის პროცესში ტექნიკური </a:t>
            </a:r>
            <a:r>
              <a:rPr lang="ka-GE" dirty="0" smtClean="0"/>
              <a:t>დახმარება</a:t>
            </a:r>
            <a:endParaRPr lang="en-US" dirty="0"/>
          </a:p>
        </p:txBody>
      </p:sp>
    </p:spTree>
    <p:extLst>
      <p:ext uri="{BB962C8B-B14F-4D97-AF65-F5344CB8AC3E}">
        <p14:creationId xmlns:p14="http://schemas.microsoft.com/office/powerpoint/2010/main" val="3057545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a-GE" sz="3200" dirty="0" smtClean="0"/>
              <a:t>2. ხარისხიან </a:t>
            </a:r>
            <a:r>
              <a:rPr lang="ka-GE" sz="3200" dirty="0"/>
              <a:t>მკურნალობაზე საყოველთაო ხელმისაწვდომობის </a:t>
            </a:r>
            <a:r>
              <a:rPr lang="ka-GE" sz="3200" dirty="0" smtClean="0"/>
              <a:t>უზრუნველყოფა</a:t>
            </a:r>
            <a:endParaRPr lang="en-US" sz="3200"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a:t>2.1. </a:t>
            </a:r>
            <a:r>
              <a:rPr lang="en-US" dirty="0" err="1"/>
              <a:t>ტუბერკულოზის</a:t>
            </a:r>
            <a:r>
              <a:rPr lang="en-US" dirty="0"/>
              <a:t> </a:t>
            </a:r>
            <a:r>
              <a:rPr lang="en-US" dirty="0" err="1"/>
              <a:t>საწინააღმდეგო</a:t>
            </a:r>
            <a:r>
              <a:rPr lang="en-US" dirty="0"/>
              <a:t> </a:t>
            </a:r>
            <a:r>
              <a:rPr lang="en-US" dirty="0" err="1"/>
              <a:t>პრეპარატებით</a:t>
            </a:r>
            <a:r>
              <a:rPr lang="en-US" dirty="0"/>
              <a:t> </a:t>
            </a:r>
            <a:r>
              <a:rPr lang="en-US" dirty="0" err="1"/>
              <a:t>მომარაგება</a:t>
            </a:r>
            <a:r>
              <a:rPr lang="en-US" dirty="0"/>
              <a:t> </a:t>
            </a:r>
            <a:r>
              <a:rPr lang="en-US" dirty="0" err="1"/>
              <a:t>და</a:t>
            </a:r>
            <a:r>
              <a:rPr lang="en-US" dirty="0"/>
              <a:t> </a:t>
            </a:r>
            <a:r>
              <a:rPr lang="en-US" dirty="0" err="1"/>
              <a:t>წამლის</a:t>
            </a:r>
            <a:r>
              <a:rPr lang="en-US" dirty="0"/>
              <a:t> </a:t>
            </a:r>
            <a:r>
              <a:rPr lang="en-US" dirty="0" err="1"/>
              <a:t>მენეჯმენტის</a:t>
            </a:r>
            <a:r>
              <a:rPr lang="en-US" dirty="0"/>
              <a:t> </a:t>
            </a:r>
            <a:r>
              <a:rPr lang="en-US" dirty="0" err="1"/>
              <a:t>სისტემა</a:t>
            </a:r>
            <a:endParaRPr lang="en-US" dirty="0"/>
          </a:p>
          <a:p>
            <a:pPr marL="0" indent="0">
              <a:buNone/>
            </a:pPr>
            <a:r>
              <a:rPr lang="en-US" dirty="0"/>
              <a:t>2.2. </a:t>
            </a:r>
            <a:r>
              <a:rPr lang="en-US" dirty="0" err="1"/>
              <a:t>პაციენტების</a:t>
            </a:r>
            <a:r>
              <a:rPr lang="en-US" dirty="0"/>
              <a:t> </a:t>
            </a:r>
            <a:r>
              <a:rPr lang="en-US" dirty="0" err="1"/>
              <a:t>მხარდაჭერა</a:t>
            </a:r>
            <a:r>
              <a:rPr lang="en-US" dirty="0"/>
              <a:t> </a:t>
            </a:r>
            <a:r>
              <a:rPr lang="en-US" dirty="0" err="1"/>
              <a:t>ტუბერკულოზის</a:t>
            </a:r>
            <a:r>
              <a:rPr lang="en-US" dirty="0"/>
              <a:t> </a:t>
            </a:r>
            <a:r>
              <a:rPr lang="en-US" dirty="0" err="1"/>
              <a:t>სამკურნალო</a:t>
            </a:r>
            <a:r>
              <a:rPr lang="en-US" dirty="0"/>
              <a:t> </a:t>
            </a:r>
            <a:r>
              <a:rPr lang="en-US" dirty="0" err="1"/>
              <a:t>რეჟიმის</a:t>
            </a:r>
            <a:r>
              <a:rPr lang="en-US" dirty="0"/>
              <a:t> </a:t>
            </a:r>
            <a:r>
              <a:rPr lang="en-US" dirty="0" err="1"/>
              <a:t>დაცვის</a:t>
            </a:r>
            <a:r>
              <a:rPr lang="en-US" dirty="0"/>
              <a:t> </a:t>
            </a:r>
            <a:r>
              <a:rPr lang="en-US" dirty="0" err="1"/>
              <a:t>გასაუმჯობესებლად</a:t>
            </a:r>
            <a:r>
              <a:rPr lang="en-US" dirty="0"/>
              <a:t> </a:t>
            </a:r>
          </a:p>
          <a:p>
            <a:pPr marL="0" indent="0">
              <a:buNone/>
            </a:pPr>
            <a:r>
              <a:rPr lang="en-US" dirty="0"/>
              <a:t>2.3. </a:t>
            </a:r>
            <a:r>
              <a:rPr lang="en-US" dirty="0" err="1"/>
              <a:t>მკურნალობის</a:t>
            </a:r>
            <a:r>
              <a:rPr lang="en-US" dirty="0"/>
              <a:t> </a:t>
            </a:r>
            <a:r>
              <a:rPr lang="en-US" dirty="0" err="1"/>
              <a:t>მონიტორინგი</a:t>
            </a:r>
            <a:r>
              <a:rPr lang="en-US" dirty="0"/>
              <a:t>, </a:t>
            </a:r>
            <a:r>
              <a:rPr lang="en-US" dirty="0" err="1"/>
              <a:t>წამლის</a:t>
            </a:r>
            <a:r>
              <a:rPr lang="en-US" dirty="0"/>
              <a:t> </a:t>
            </a:r>
            <a:r>
              <a:rPr lang="en-US" dirty="0" err="1"/>
              <a:t>გვერდითი</a:t>
            </a:r>
            <a:r>
              <a:rPr lang="en-US" dirty="0"/>
              <a:t> </a:t>
            </a:r>
            <a:r>
              <a:rPr lang="en-US" dirty="0" err="1"/>
              <a:t>რეაქციების</a:t>
            </a:r>
            <a:r>
              <a:rPr lang="en-US" dirty="0"/>
              <a:t> </a:t>
            </a:r>
            <a:r>
              <a:rPr lang="en-US" dirty="0" err="1"/>
              <a:t>და</a:t>
            </a:r>
            <a:r>
              <a:rPr lang="en-US" dirty="0"/>
              <a:t> </a:t>
            </a:r>
            <a:r>
              <a:rPr lang="en-US" dirty="0" err="1"/>
              <a:t>თანმხლები</a:t>
            </a:r>
            <a:r>
              <a:rPr lang="en-US" dirty="0"/>
              <a:t> </a:t>
            </a:r>
            <a:r>
              <a:rPr lang="en-US" dirty="0" err="1"/>
              <a:t>დაავადებების</a:t>
            </a:r>
            <a:r>
              <a:rPr lang="en-US" dirty="0"/>
              <a:t> </a:t>
            </a:r>
            <a:r>
              <a:rPr lang="en-US" dirty="0" err="1"/>
              <a:t>მართვა</a:t>
            </a:r>
            <a:r>
              <a:rPr lang="en-US" dirty="0"/>
              <a:t> </a:t>
            </a:r>
          </a:p>
          <a:p>
            <a:pPr marL="0" indent="0">
              <a:buNone/>
            </a:pPr>
            <a:r>
              <a:rPr lang="en-US" dirty="0"/>
              <a:t>2.4. </a:t>
            </a:r>
            <a:r>
              <a:rPr lang="en-US" dirty="0" err="1"/>
              <a:t>ტუბერკულოზური</a:t>
            </a:r>
            <a:r>
              <a:rPr lang="en-US" dirty="0"/>
              <a:t> </a:t>
            </a:r>
            <a:r>
              <a:rPr lang="en-US" dirty="0" err="1"/>
              <a:t>ინფექციის</a:t>
            </a:r>
            <a:r>
              <a:rPr lang="en-US" dirty="0"/>
              <a:t> </a:t>
            </a:r>
            <a:r>
              <a:rPr lang="en-US" dirty="0" err="1"/>
              <a:t>კონტროლი</a:t>
            </a:r>
            <a:r>
              <a:rPr lang="en-US" dirty="0"/>
              <a:t> </a:t>
            </a:r>
            <a:r>
              <a:rPr lang="en-US" dirty="0" err="1"/>
              <a:t>სამედიცინო</a:t>
            </a:r>
            <a:r>
              <a:rPr lang="en-US" dirty="0"/>
              <a:t>  </a:t>
            </a:r>
            <a:r>
              <a:rPr lang="en-US" dirty="0" err="1"/>
              <a:t>დაწესებულებებში</a:t>
            </a:r>
            <a:r>
              <a:rPr lang="en-US" dirty="0"/>
              <a:t> </a:t>
            </a:r>
          </a:p>
          <a:p>
            <a:pPr marL="0" indent="0">
              <a:buNone/>
            </a:pPr>
            <a:r>
              <a:rPr lang="en-US" dirty="0"/>
              <a:t>2.5. </a:t>
            </a:r>
            <a:r>
              <a:rPr lang="en-US" dirty="0" err="1"/>
              <a:t>პრევენციული</a:t>
            </a:r>
            <a:r>
              <a:rPr lang="en-US" dirty="0"/>
              <a:t> </a:t>
            </a:r>
            <a:r>
              <a:rPr lang="en-US" dirty="0" err="1"/>
              <a:t>მკურნალობა</a:t>
            </a:r>
            <a:r>
              <a:rPr lang="en-US" dirty="0"/>
              <a:t> </a:t>
            </a:r>
            <a:r>
              <a:rPr lang="en-US" dirty="0" err="1"/>
              <a:t>და</a:t>
            </a:r>
            <a:r>
              <a:rPr lang="en-US" dirty="0"/>
              <a:t> </a:t>
            </a:r>
            <a:r>
              <a:rPr lang="en-US" dirty="0" err="1"/>
              <a:t>ტუბერკულოზის</a:t>
            </a:r>
            <a:r>
              <a:rPr lang="en-US" dirty="0"/>
              <a:t> </a:t>
            </a:r>
            <a:r>
              <a:rPr lang="en-US" dirty="0" err="1"/>
              <a:t>საწინააღმდეგო</a:t>
            </a:r>
            <a:r>
              <a:rPr lang="en-US" dirty="0"/>
              <a:t> </a:t>
            </a:r>
            <a:r>
              <a:rPr lang="en-US" dirty="0" err="1"/>
              <a:t>ვაქცინაცია</a:t>
            </a:r>
            <a:r>
              <a:rPr lang="en-US" dirty="0"/>
              <a:t> </a:t>
            </a:r>
          </a:p>
        </p:txBody>
      </p:sp>
    </p:spTree>
    <p:extLst>
      <p:ext uri="{BB962C8B-B14F-4D97-AF65-F5344CB8AC3E}">
        <p14:creationId xmlns:p14="http://schemas.microsoft.com/office/powerpoint/2010/main" val="33760865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a-GE" sz="3200" dirty="0"/>
              <a:t>მხარდამჭერი გარემოს და სისტემების შექმნა ტუბერკულოზის ეფექტური კონტროლის მიზნით</a:t>
            </a:r>
            <a:endParaRPr lang="en-US" sz="3200" dirty="0"/>
          </a:p>
        </p:txBody>
      </p:sp>
      <p:sp>
        <p:nvSpPr>
          <p:cNvPr id="3" name="Content Placeholder 2"/>
          <p:cNvSpPr>
            <a:spLocks noGrp="1"/>
          </p:cNvSpPr>
          <p:nvPr>
            <p:ph idx="1"/>
          </p:nvPr>
        </p:nvSpPr>
        <p:spPr>
          <a:xfrm>
            <a:off x="381000" y="1828800"/>
            <a:ext cx="8229600" cy="4525963"/>
          </a:xfrm>
        </p:spPr>
        <p:txBody>
          <a:bodyPr>
            <a:normAutofit fontScale="85000" lnSpcReduction="10000"/>
          </a:bodyPr>
          <a:lstStyle/>
          <a:p>
            <a:pPr marL="0" indent="0">
              <a:buNone/>
            </a:pPr>
            <a:r>
              <a:rPr lang="en-US" dirty="0"/>
              <a:t>3.1. </a:t>
            </a:r>
            <a:r>
              <a:rPr lang="en-US" dirty="0" err="1"/>
              <a:t>ჯანდაცვის</a:t>
            </a:r>
            <a:r>
              <a:rPr lang="en-US" dirty="0"/>
              <a:t> </a:t>
            </a:r>
            <a:r>
              <a:rPr lang="en-US" dirty="0" err="1"/>
              <a:t>სისტემის</a:t>
            </a:r>
            <a:r>
              <a:rPr lang="en-US" dirty="0"/>
              <a:t> </a:t>
            </a:r>
            <a:r>
              <a:rPr lang="en-US" dirty="0" err="1"/>
              <a:t>ძირითადი</a:t>
            </a:r>
            <a:r>
              <a:rPr lang="en-US" dirty="0"/>
              <a:t> </a:t>
            </a:r>
            <a:r>
              <a:rPr lang="en-US" dirty="0" err="1"/>
              <a:t>ფუნქციების</a:t>
            </a:r>
            <a:r>
              <a:rPr lang="en-US" dirty="0"/>
              <a:t> </a:t>
            </a:r>
            <a:r>
              <a:rPr lang="en-US" dirty="0" err="1"/>
              <a:t>გაძლიერება</a:t>
            </a:r>
            <a:r>
              <a:rPr lang="en-US" dirty="0"/>
              <a:t> </a:t>
            </a:r>
            <a:r>
              <a:rPr lang="en-US" dirty="0" err="1"/>
              <a:t>ტუბერკულოზის</a:t>
            </a:r>
            <a:r>
              <a:rPr lang="en-US" dirty="0"/>
              <a:t> </a:t>
            </a:r>
            <a:r>
              <a:rPr lang="en-US" dirty="0" err="1"/>
              <a:t>კონტროლის</a:t>
            </a:r>
            <a:r>
              <a:rPr lang="en-US" dirty="0"/>
              <a:t> </a:t>
            </a:r>
            <a:r>
              <a:rPr lang="en-US" dirty="0" err="1"/>
              <a:t>სფეროში</a:t>
            </a:r>
            <a:endParaRPr lang="en-US" dirty="0"/>
          </a:p>
          <a:p>
            <a:pPr marL="0" indent="0">
              <a:buNone/>
            </a:pPr>
            <a:r>
              <a:rPr lang="en-US" dirty="0"/>
              <a:t>3.2. </a:t>
            </a:r>
            <a:r>
              <a:rPr lang="en-US" dirty="0" err="1"/>
              <a:t>ადვოკატირება</a:t>
            </a:r>
            <a:r>
              <a:rPr lang="en-US" dirty="0"/>
              <a:t>, </a:t>
            </a:r>
            <a:r>
              <a:rPr lang="en-US" dirty="0" err="1"/>
              <a:t>კომუნიკაცია</a:t>
            </a:r>
            <a:r>
              <a:rPr lang="en-US" dirty="0"/>
              <a:t>, </a:t>
            </a:r>
            <a:r>
              <a:rPr lang="en-US" dirty="0" err="1"/>
              <a:t>სოციალური</a:t>
            </a:r>
            <a:r>
              <a:rPr lang="en-US" dirty="0"/>
              <a:t> </a:t>
            </a:r>
            <a:r>
              <a:rPr lang="en-US" dirty="0" err="1"/>
              <a:t>მობილიზაცია</a:t>
            </a:r>
            <a:r>
              <a:rPr lang="en-US" dirty="0"/>
              <a:t> (ACSM) </a:t>
            </a:r>
            <a:r>
              <a:rPr lang="en-US" dirty="0" err="1"/>
              <a:t>და</a:t>
            </a:r>
            <a:r>
              <a:rPr lang="en-US" dirty="0"/>
              <a:t> </a:t>
            </a:r>
            <a:r>
              <a:rPr lang="en-US" dirty="0" err="1"/>
              <a:t>სამოქალაქო</a:t>
            </a:r>
            <a:r>
              <a:rPr lang="en-US" dirty="0"/>
              <a:t> </a:t>
            </a:r>
            <a:r>
              <a:rPr lang="en-US" dirty="0" err="1"/>
              <a:t>საზოგადოების</a:t>
            </a:r>
            <a:r>
              <a:rPr lang="en-US" dirty="0"/>
              <a:t> </a:t>
            </a:r>
            <a:r>
              <a:rPr lang="en-US" dirty="0" err="1"/>
              <a:t>ჩაღულობა</a:t>
            </a:r>
            <a:r>
              <a:rPr lang="en-US" dirty="0"/>
              <a:t> </a:t>
            </a:r>
            <a:r>
              <a:rPr lang="en-US" dirty="0" err="1"/>
              <a:t>ტუბერკულოზის</a:t>
            </a:r>
            <a:r>
              <a:rPr lang="en-US" dirty="0"/>
              <a:t> </a:t>
            </a:r>
            <a:r>
              <a:rPr lang="en-US" dirty="0" err="1"/>
              <a:t>კონტროლის</a:t>
            </a:r>
            <a:r>
              <a:rPr lang="en-US" dirty="0"/>
              <a:t> </a:t>
            </a:r>
            <a:r>
              <a:rPr lang="en-US" dirty="0" err="1" smtClean="0"/>
              <a:t>სფეროში</a:t>
            </a:r>
            <a:r>
              <a:rPr lang="ka-GE" dirty="0"/>
              <a:t> </a:t>
            </a:r>
            <a:r>
              <a:rPr lang="en-US" dirty="0" err="1" smtClean="0"/>
              <a:t>ჩაღულობა</a:t>
            </a:r>
            <a:r>
              <a:rPr lang="en-US" dirty="0" smtClean="0"/>
              <a:t> </a:t>
            </a:r>
            <a:r>
              <a:rPr lang="en-US" dirty="0" err="1"/>
              <a:t>ტუბერკულოზის</a:t>
            </a:r>
            <a:r>
              <a:rPr lang="en-US" dirty="0"/>
              <a:t> </a:t>
            </a:r>
            <a:r>
              <a:rPr lang="en-US" dirty="0" err="1"/>
              <a:t>კონტროლის</a:t>
            </a:r>
            <a:r>
              <a:rPr lang="en-US" dirty="0"/>
              <a:t> </a:t>
            </a:r>
            <a:r>
              <a:rPr lang="en-US" dirty="0" err="1"/>
              <a:t>სფეროში</a:t>
            </a:r>
            <a:r>
              <a:rPr lang="en-US" dirty="0"/>
              <a:t> </a:t>
            </a:r>
          </a:p>
          <a:p>
            <a:pPr marL="0" indent="0">
              <a:buNone/>
            </a:pPr>
            <a:r>
              <a:rPr lang="en-US" dirty="0"/>
              <a:t>3.3. </a:t>
            </a:r>
            <a:r>
              <a:rPr lang="en-US" dirty="0" err="1"/>
              <a:t>ტუბერკულოზის</a:t>
            </a:r>
            <a:r>
              <a:rPr lang="en-US" dirty="0"/>
              <a:t> </a:t>
            </a:r>
            <a:r>
              <a:rPr lang="en-US" dirty="0" err="1"/>
              <a:t>კონტროლის</a:t>
            </a:r>
            <a:r>
              <a:rPr lang="en-US" dirty="0"/>
              <a:t> </a:t>
            </a:r>
            <a:r>
              <a:rPr lang="en-US" dirty="0" err="1"/>
              <a:t>სამართლებრივი</a:t>
            </a:r>
            <a:r>
              <a:rPr lang="en-US" dirty="0"/>
              <a:t> </a:t>
            </a:r>
            <a:r>
              <a:rPr lang="en-US" dirty="0" err="1"/>
              <a:t>და</a:t>
            </a:r>
            <a:r>
              <a:rPr lang="en-US" dirty="0"/>
              <a:t> </a:t>
            </a:r>
            <a:r>
              <a:rPr lang="en-US" dirty="0" err="1"/>
              <a:t>ეთიკის</a:t>
            </a:r>
            <a:r>
              <a:rPr lang="en-US" dirty="0"/>
              <a:t> </a:t>
            </a:r>
            <a:r>
              <a:rPr lang="en-US" dirty="0" err="1"/>
              <a:t>საკითხების</a:t>
            </a:r>
            <a:r>
              <a:rPr lang="en-US" dirty="0"/>
              <a:t> </a:t>
            </a:r>
            <a:r>
              <a:rPr lang="en-US" dirty="0" err="1"/>
              <a:t>გადაჭრა</a:t>
            </a:r>
            <a:endParaRPr lang="en-US" dirty="0"/>
          </a:p>
          <a:p>
            <a:pPr marL="0" indent="0">
              <a:buNone/>
            </a:pPr>
            <a:r>
              <a:rPr lang="en-US" dirty="0" smtClean="0"/>
              <a:t> </a:t>
            </a:r>
            <a:endParaRPr lang="ka-GE" dirty="0" smtClean="0"/>
          </a:p>
          <a:p>
            <a:pPr marL="0" indent="0">
              <a:buNone/>
            </a:pPr>
            <a:endParaRPr lang="en-US" dirty="0"/>
          </a:p>
          <a:p>
            <a:endParaRPr lang="en-US" dirty="0"/>
          </a:p>
        </p:txBody>
      </p:sp>
    </p:spTree>
    <p:extLst>
      <p:ext uri="{BB962C8B-B14F-4D97-AF65-F5344CB8AC3E}">
        <p14:creationId xmlns:p14="http://schemas.microsoft.com/office/powerpoint/2010/main" val="4094898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ka-GE" sz="3600" dirty="0" smtClean="0"/>
              <a:t>ბიუჯეტი</a:t>
            </a:r>
            <a:endParaRPr lang="en-US" sz="3600" dirty="0"/>
          </a:p>
        </p:txBody>
      </p:sp>
      <p:graphicFrame>
        <p:nvGraphicFramePr>
          <p:cNvPr id="6" name="Table 5"/>
          <p:cNvGraphicFramePr>
            <a:graphicFrameLocks noGrp="1"/>
          </p:cNvGraphicFramePr>
          <p:nvPr>
            <p:extLst>
              <p:ext uri="{D42A27DB-BD31-4B8C-83A1-F6EECF244321}">
                <p14:modId xmlns:p14="http://schemas.microsoft.com/office/powerpoint/2010/main" val="1600121289"/>
              </p:ext>
            </p:extLst>
          </p:nvPr>
        </p:nvGraphicFramePr>
        <p:xfrm>
          <a:off x="304800" y="1295400"/>
          <a:ext cx="8534400" cy="5047488"/>
        </p:xfrm>
        <a:graphic>
          <a:graphicData uri="http://schemas.openxmlformats.org/drawingml/2006/table">
            <a:tbl>
              <a:tblPr firstRow="1" firstCol="1" bandRow="1">
                <a:tableStyleId>{5C22544A-7EE6-4342-B048-85BDC9FD1C3A}</a:tableStyleId>
              </a:tblPr>
              <a:tblGrid>
                <a:gridCol w="304800"/>
                <a:gridCol w="3581400"/>
                <a:gridCol w="1143000"/>
                <a:gridCol w="1143000"/>
                <a:gridCol w="1219200"/>
                <a:gridCol w="1143000"/>
              </a:tblGrid>
              <a:tr h="0">
                <a:tc>
                  <a:txBody>
                    <a:bodyPr/>
                    <a:lstStyle/>
                    <a:p>
                      <a:pPr algn="ctr">
                        <a:lnSpc>
                          <a:spcPct val="115000"/>
                        </a:lnSpc>
                        <a:spcBef>
                          <a:spcPts val="200"/>
                        </a:spcBef>
                        <a:spcAft>
                          <a:spcPts val="200"/>
                        </a:spcAft>
                      </a:pPr>
                      <a:r>
                        <a:rPr lang="en-US" sz="1600" dirty="0">
                          <a:effectLst/>
                        </a:rPr>
                        <a:t>#</a:t>
                      </a:r>
                      <a:endParaRPr lang="en-US" sz="2800" dirty="0">
                        <a:effectLst/>
                        <a:latin typeface="Calibri"/>
                        <a:ea typeface="Calibri"/>
                        <a:cs typeface="Times New Roman"/>
                      </a:endParaRPr>
                    </a:p>
                  </a:txBody>
                  <a:tcPr marL="68580" marR="68580" marT="0" marB="0" anchor="ctr"/>
                </a:tc>
                <a:tc>
                  <a:txBody>
                    <a:bodyPr/>
                    <a:lstStyle/>
                    <a:p>
                      <a:pPr algn="ctr">
                        <a:lnSpc>
                          <a:spcPct val="115000"/>
                        </a:lnSpc>
                        <a:spcBef>
                          <a:spcPts val="200"/>
                        </a:spcBef>
                        <a:spcAft>
                          <a:spcPts val="200"/>
                        </a:spcAft>
                      </a:pPr>
                      <a:r>
                        <a:rPr lang="en-US" sz="1600" dirty="0" err="1">
                          <a:effectLst/>
                        </a:rPr>
                        <a:t>ამოცანა</a:t>
                      </a:r>
                      <a:endParaRPr lang="en-US" sz="2800" dirty="0">
                        <a:effectLst/>
                        <a:latin typeface="Calibri"/>
                        <a:ea typeface="Calibri"/>
                        <a:cs typeface="Times New Roman"/>
                      </a:endParaRPr>
                    </a:p>
                  </a:txBody>
                  <a:tcPr marL="68580" marR="68580" marT="0" marB="0" anchor="ctr"/>
                </a:tc>
                <a:tc>
                  <a:txBody>
                    <a:bodyPr/>
                    <a:lstStyle/>
                    <a:p>
                      <a:pPr algn="ctr">
                        <a:lnSpc>
                          <a:spcPct val="115000"/>
                        </a:lnSpc>
                        <a:spcBef>
                          <a:spcPts val="200"/>
                        </a:spcBef>
                        <a:spcAft>
                          <a:spcPts val="200"/>
                        </a:spcAft>
                      </a:pPr>
                      <a:r>
                        <a:rPr lang="ka-GE" sz="1600" dirty="0" smtClean="0">
                          <a:effectLst/>
                        </a:rPr>
                        <a:t>სულ</a:t>
                      </a:r>
                      <a:endParaRPr lang="en-US" sz="2800" dirty="0">
                        <a:effectLst/>
                        <a:latin typeface="Calibri"/>
                        <a:ea typeface="Calibri"/>
                        <a:cs typeface="Times New Roman"/>
                      </a:endParaRPr>
                    </a:p>
                  </a:txBody>
                  <a:tcPr marL="68580" marR="68580" marT="0" marB="0" anchor="ctr"/>
                </a:tc>
                <a:tc>
                  <a:txBody>
                    <a:bodyPr/>
                    <a:lstStyle/>
                    <a:p>
                      <a:pPr>
                        <a:lnSpc>
                          <a:spcPct val="115000"/>
                        </a:lnSpc>
                        <a:spcBef>
                          <a:spcPts val="200"/>
                        </a:spcBef>
                        <a:spcAft>
                          <a:spcPts val="200"/>
                        </a:spcAft>
                      </a:pPr>
                      <a:r>
                        <a:rPr lang="en-US" sz="1600" dirty="0" err="1" smtClean="0">
                          <a:effectLst/>
                        </a:rPr>
                        <a:t>სახელ</a:t>
                      </a:r>
                      <a:r>
                        <a:rPr lang="ka-GE" sz="1600" dirty="0" smtClean="0">
                          <a:effectLst/>
                        </a:rPr>
                        <a:t>-</a:t>
                      </a:r>
                      <a:r>
                        <a:rPr lang="en-US" sz="1600" dirty="0" err="1" smtClean="0">
                          <a:effectLst/>
                        </a:rPr>
                        <a:t>მწიფო</a:t>
                      </a:r>
                      <a:endParaRPr lang="en-US" sz="2800" dirty="0">
                        <a:effectLst/>
                        <a:latin typeface="Calibri"/>
                        <a:ea typeface="Calibri"/>
                        <a:cs typeface="Times New Roman"/>
                      </a:endParaRPr>
                    </a:p>
                  </a:txBody>
                  <a:tcPr marL="68580" marR="68580" marT="0" marB="0" anchor="ctr"/>
                </a:tc>
                <a:tc>
                  <a:txBody>
                    <a:bodyPr/>
                    <a:lstStyle/>
                    <a:p>
                      <a:pPr algn="ctr">
                        <a:lnSpc>
                          <a:spcPct val="115000"/>
                        </a:lnSpc>
                        <a:spcBef>
                          <a:spcPts val="200"/>
                        </a:spcBef>
                        <a:spcAft>
                          <a:spcPts val="200"/>
                        </a:spcAft>
                      </a:pPr>
                      <a:r>
                        <a:rPr lang="en-US" sz="1600" dirty="0" err="1" smtClean="0">
                          <a:effectLst/>
                        </a:rPr>
                        <a:t>საერთა</a:t>
                      </a:r>
                      <a:r>
                        <a:rPr lang="ka-GE" sz="1600" dirty="0" smtClean="0">
                          <a:effectLst/>
                        </a:rPr>
                        <a:t>-</a:t>
                      </a:r>
                      <a:r>
                        <a:rPr lang="en-US" sz="1600" dirty="0" err="1" smtClean="0">
                          <a:effectLst/>
                        </a:rPr>
                        <a:t>შორისო</a:t>
                      </a:r>
                      <a:endParaRPr lang="en-US" sz="2800" dirty="0">
                        <a:effectLst/>
                        <a:latin typeface="Calibri"/>
                        <a:ea typeface="Calibri"/>
                        <a:cs typeface="Times New Roman"/>
                      </a:endParaRPr>
                    </a:p>
                  </a:txBody>
                  <a:tcPr marL="68580" marR="68580" marT="0" marB="0" anchor="ctr"/>
                </a:tc>
                <a:tc>
                  <a:txBody>
                    <a:bodyPr/>
                    <a:lstStyle/>
                    <a:p>
                      <a:pPr algn="ctr">
                        <a:lnSpc>
                          <a:spcPct val="115000"/>
                        </a:lnSpc>
                        <a:spcBef>
                          <a:spcPts val="200"/>
                        </a:spcBef>
                        <a:spcAft>
                          <a:spcPts val="200"/>
                        </a:spcAft>
                      </a:pPr>
                      <a:r>
                        <a:rPr lang="en-US" sz="1600" dirty="0" err="1" smtClean="0">
                          <a:effectLst/>
                        </a:rPr>
                        <a:t>დეფი</a:t>
                      </a:r>
                      <a:r>
                        <a:rPr lang="ka-GE" sz="1600" dirty="0" smtClean="0">
                          <a:effectLst/>
                        </a:rPr>
                        <a:t>-</a:t>
                      </a:r>
                      <a:r>
                        <a:rPr lang="en-US" sz="1600" dirty="0" err="1" smtClean="0">
                          <a:effectLst/>
                        </a:rPr>
                        <a:t>ციტი</a:t>
                      </a:r>
                      <a:endParaRPr lang="en-US" sz="2800" dirty="0">
                        <a:effectLst/>
                        <a:latin typeface="Calibri"/>
                        <a:ea typeface="Calibri"/>
                        <a:cs typeface="Times New Roman"/>
                      </a:endParaRPr>
                    </a:p>
                  </a:txBody>
                  <a:tcPr marL="68580" marR="68580" marT="0" marB="0" anchor="ctr"/>
                </a:tc>
              </a:tr>
              <a:tr h="0">
                <a:tc>
                  <a:txBody>
                    <a:bodyPr/>
                    <a:lstStyle/>
                    <a:p>
                      <a:pPr algn="ctr">
                        <a:lnSpc>
                          <a:spcPct val="115000"/>
                        </a:lnSpc>
                        <a:spcBef>
                          <a:spcPts val="200"/>
                        </a:spcBef>
                        <a:spcAft>
                          <a:spcPts val="200"/>
                        </a:spcAft>
                      </a:pPr>
                      <a:r>
                        <a:rPr lang="en-US" sz="1600">
                          <a:effectLst/>
                        </a:rPr>
                        <a:t>1</a:t>
                      </a:r>
                      <a:endParaRPr lang="en-US" sz="2800">
                        <a:effectLst/>
                        <a:latin typeface="Calibri"/>
                        <a:ea typeface="Calibri"/>
                        <a:cs typeface="Times New Roman"/>
                      </a:endParaRPr>
                    </a:p>
                  </a:txBody>
                  <a:tcPr marL="68580" marR="68580" marT="0" marB="0"/>
                </a:tc>
                <a:tc>
                  <a:txBody>
                    <a:bodyPr/>
                    <a:lstStyle/>
                    <a:p>
                      <a:pPr>
                        <a:lnSpc>
                          <a:spcPct val="115000"/>
                        </a:lnSpc>
                        <a:spcBef>
                          <a:spcPts val="200"/>
                        </a:spcBef>
                        <a:spcAft>
                          <a:spcPts val="200"/>
                        </a:spcAft>
                      </a:pPr>
                      <a:r>
                        <a:rPr lang="en-US" sz="1600" dirty="0" err="1">
                          <a:effectLst/>
                        </a:rPr>
                        <a:t>ადრეული</a:t>
                      </a:r>
                      <a:r>
                        <a:rPr lang="en-US" sz="1600" dirty="0">
                          <a:effectLst/>
                        </a:rPr>
                        <a:t> </a:t>
                      </a:r>
                      <a:r>
                        <a:rPr lang="en-US" sz="1600" dirty="0" err="1">
                          <a:effectLst/>
                        </a:rPr>
                        <a:t>და</a:t>
                      </a:r>
                      <a:r>
                        <a:rPr lang="en-US" sz="1600" dirty="0">
                          <a:effectLst/>
                        </a:rPr>
                        <a:t> </a:t>
                      </a:r>
                      <a:r>
                        <a:rPr lang="en-US" sz="1600" dirty="0" err="1">
                          <a:effectLst/>
                        </a:rPr>
                        <a:t>ხარისხიანი</a:t>
                      </a:r>
                      <a:r>
                        <a:rPr lang="en-US" sz="1600" dirty="0">
                          <a:effectLst/>
                        </a:rPr>
                        <a:t> </a:t>
                      </a:r>
                      <a:r>
                        <a:rPr lang="en-US" sz="1600" dirty="0" err="1">
                          <a:effectLst/>
                        </a:rPr>
                        <a:t>დიაგნოსტიკის</a:t>
                      </a:r>
                      <a:r>
                        <a:rPr lang="en-US" sz="1600" dirty="0">
                          <a:effectLst/>
                        </a:rPr>
                        <a:t> </a:t>
                      </a:r>
                      <a:r>
                        <a:rPr lang="en-US" sz="1600" dirty="0" err="1">
                          <a:effectLst/>
                        </a:rPr>
                        <a:t>საყოველთაო</a:t>
                      </a:r>
                      <a:r>
                        <a:rPr lang="en-US" sz="1600" dirty="0">
                          <a:effectLst/>
                        </a:rPr>
                        <a:t> </a:t>
                      </a:r>
                      <a:r>
                        <a:rPr lang="en-US" sz="1600" dirty="0" err="1">
                          <a:effectLst/>
                        </a:rPr>
                        <a:t>ხელმისაწვდომობის</a:t>
                      </a:r>
                      <a:r>
                        <a:rPr lang="en-US" sz="1600" dirty="0">
                          <a:effectLst/>
                        </a:rPr>
                        <a:t> </a:t>
                      </a:r>
                      <a:r>
                        <a:rPr lang="en-US" sz="1600" dirty="0" err="1">
                          <a:effectLst/>
                        </a:rPr>
                        <a:t>უზრუნ</a:t>
                      </a:r>
                      <a:r>
                        <a:rPr lang="ka-GE" sz="1600" dirty="0">
                          <a:effectLst/>
                        </a:rPr>
                        <a:t>­</a:t>
                      </a:r>
                      <a:r>
                        <a:rPr lang="en-US" sz="1600" dirty="0" err="1">
                          <a:effectLst/>
                        </a:rPr>
                        <a:t>ველყოფა</a:t>
                      </a:r>
                      <a:r>
                        <a:rPr lang="en-US" sz="1600" dirty="0">
                          <a:effectLst/>
                        </a:rPr>
                        <a:t> </a:t>
                      </a:r>
                      <a:r>
                        <a:rPr lang="en-US" sz="1600" dirty="0" err="1">
                          <a:effectLst/>
                        </a:rPr>
                        <a:t>ყველა</a:t>
                      </a:r>
                      <a:r>
                        <a:rPr lang="en-US" sz="1600" dirty="0">
                          <a:effectLst/>
                        </a:rPr>
                        <a:t> </a:t>
                      </a:r>
                      <a:r>
                        <a:rPr lang="en-US" sz="1600" dirty="0" err="1">
                          <a:effectLst/>
                        </a:rPr>
                        <a:t>ფორმის</a:t>
                      </a:r>
                      <a:r>
                        <a:rPr lang="en-US" sz="1600" dirty="0">
                          <a:effectLst/>
                        </a:rPr>
                        <a:t>, </a:t>
                      </a:r>
                      <a:r>
                        <a:rPr lang="en-US" sz="1600" dirty="0" err="1">
                          <a:effectLst/>
                        </a:rPr>
                        <a:t>მათ</a:t>
                      </a:r>
                      <a:r>
                        <a:rPr lang="en-US" sz="1600" dirty="0">
                          <a:effectLst/>
                        </a:rPr>
                        <a:t> </a:t>
                      </a:r>
                      <a:r>
                        <a:rPr lang="en-US" sz="1600" dirty="0" err="1">
                          <a:effectLst/>
                        </a:rPr>
                        <a:t>შორის</a:t>
                      </a:r>
                      <a:r>
                        <a:rPr lang="en-US" sz="1600" dirty="0">
                          <a:effectLst/>
                        </a:rPr>
                        <a:t> M/XDR </a:t>
                      </a:r>
                      <a:r>
                        <a:rPr lang="en-US" sz="1600" dirty="0" err="1">
                          <a:effectLst/>
                        </a:rPr>
                        <a:t>ტუბერკულო</a:t>
                      </a:r>
                      <a:r>
                        <a:rPr lang="ka-GE" sz="1600" dirty="0">
                          <a:effectLst/>
                        </a:rPr>
                        <a:t>­</a:t>
                      </a:r>
                      <a:r>
                        <a:rPr lang="en-US" sz="1600" dirty="0" err="1">
                          <a:effectLst/>
                        </a:rPr>
                        <a:t>ზისთვის</a:t>
                      </a:r>
                      <a:endParaRPr lang="en-US" sz="2800" dirty="0">
                        <a:effectLst/>
                        <a:latin typeface="Calibri"/>
                        <a:ea typeface="Calibri"/>
                        <a:cs typeface="Times New Roman"/>
                      </a:endParaRPr>
                    </a:p>
                  </a:txBody>
                  <a:tcPr marL="68580" marR="68580" marT="0" marB="0"/>
                </a:tc>
                <a:tc>
                  <a:txBody>
                    <a:bodyPr/>
                    <a:lstStyle/>
                    <a:p>
                      <a:pPr algn="r">
                        <a:lnSpc>
                          <a:spcPct val="115000"/>
                        </a:lnSpc>
                        <a:spcAft>
                          <a:spcPts val="0"/>
                        </a:spcAft>
                      </a:pPr>
                      <a:r>
                        <a:rPr lang="en-US" sz="1600">
                          <a:effectLst/>
                        </a:rPr>
                        <a:t>10,664,311</a:t>
                      </a:r>
                      <a:endParaRPr lang="en-US" sz="2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6,718,670</a:t>
                      </a:r>
                      <a:endParaRPr lang="en-US" sz="2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2,620,453</a:t>
                      </a:r>
                      <a:endParaRPr lang="en-US" sz="2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1,325,188</a:t>
                      </a:r>
                      <a:endParaRPr lang="en-US" sz="2800" dirty="0">
                        <a:effectLst/>
                        <a:latin typeface="Calibri"/>
                        <a:ea typeface="Calibri"/>
                        <a:cs typeface="Times New Roman"/>
                      </a:endParaRPr>
                    </a:p>
                  </a:txBody>
                  <a:tcPr marL="68580" marR="68580" marT="0" marB="0" anchor="ctr"/>
                </a:tc>
              </a:tr>
              <a:tr h="0">
                <a:tc>
                  <a:txBody>
                    <a:bodyPr/>
                    <a:lstStyle/>
                    <a:p>
                      <a:pPr algn="ctr">
                        <a:lnSpc>
                          <a:spcPct val="115000"/>
                        </a:lnSpc>
                        <a:spcBef>
                          <a:spcPts val="200"/>
                        </a:spcBef>
                        <a:spcAft>
                          <a:spcPts val="200"/>
                        </a:spcAft>
                      </a:pPr>
                      <a:r>
                        <a:rPr lang="en-US" sz="1600">
                          <a:effectLst/>
                        </a:rPr>
                        <a:t>2</a:t>
                      </a:r>
                      <a:endParaRPr lang="en-US" sz="2800">
                        <a:effectLst/>
                        <a:latin typeface="Calibri"/>
                        <a:ea typeface="Calibri"/>
                        <a:cs typeface="Times New Roman"/>
                      </a:endParaRPr>
                    </a:p>
                  </a:txBody>
                  <a:tcPr marL="68580" marR="68580" marT="0" marB="0"/>
                </a:tc>
                <a:tc>
                  <a:txBody>
                    <a:bodyPr/>
                    <a:lstStyle/>
                    <a:p>
                      <a:pPr>
                        <a:lnSpc>
                          <a:spcPct val="115000"/>
                        </a:lnSpc>
                        <a:spcBef>
                          <a:spcPts val="200"/>
                        </a:spcBef>
                        <a:spcAft>
                          <a:spcPts val="200"/>
                        </a:spcAft>
                      </a:pPr>
                      <a:r>
                        <a:rPr lang="en-US" sz="1600" dirty="0" err="1">
                          <a:effectLst/>
                        </a:rPr>
                        <a:t>ხარისხიანი</a:t>
                      </a:r>
                      <a:r>
                        <a:rPr lang="en-US" sz="1600" dirty="0">
                          <a:effectLst/>
                        </a:rPr>
                        <a:t> </a:t>
                      </a:r>
                      <a:r>
                        <a:rPr lang="en-US" sz="1600" dirty="0" err="1">
                          <a:effectLst/>
                        </a:rPr>
                        <a:t>მკურნალობის</a:t>
                      </a:r>
                      <a:r>
                        <a:rPr lang="en-US" sz="1600" dirty="0">
                          <a:effectLst/>
                        </a:rPr>
                        <a:t> </a:t>
                      </a:r>
                      <a:r>
                        <a:rPr lang="en-US" sz="1600" dirty="0" err="1">
                          <a:effectLst/>
                        </a:rPr>
                        <a:t>საყოველთაო</a:t>
                      </a:r>
                      <a:r>
                        <a:rPr lang="en-US" sz="1600" dirty="0">
                          <a:effectLst/>
                        </a:rPr>
                        <a:t> </a:t>
                      </a:r>
                      <a:r>
                        <a:rPr lang="en-US" sz="1600" dirty="0" err="1">
                          <a:effectLst/>
                        </a:rPr>
                        <a:t>ხელმისაწვდო</a:t>
                      </a:r>
                      <a:r>
                        <a:rPr lang="ka-GE" sz="1600" dirty="0">
                          <a:effectLst/>
                        </a:rPr>
                        <a:t>­</a:t>
                      </a:r>
                      <a:r>
                        <a:rPr lang="en-US" sz="1600" dirty="0" err="1">
                          <a:effectLst/>
                        </a:rPr>
                        <a:t>მობის</a:t>
                      </a:r>
                      <a:r>
                        <a:rPr lang="en-US" sz="1600" dirty="0">
                          <a:effectLst/>
                        </a:rPr>
                        <a:t> </a:t>
                      </a:r>
                      <a:r>
                        <a:rPr lang="en-US" sz="1600" dirty="0" err="1">
                          <a:effectLst/>
                        </a:rPr>
                        <a:t>უზრუნველყოფა</a:t>
                      </a:r>
                      <a:r>
                        <a:rPr lang="en-US" sz="1600" dirty="0">
                          <a:effectLst/>
                        </a:rPr>
                        <a:t> </a:t>
                      </a:r>
                      <a:r>
                        <a:rPr lang="en-US" sz="1600" dirty="0" err="1">
                          <a:effectLst/>
                        </a:rPr>
                        <a:t>ყველა</a:t>
                      </a:r>
                      <a:r>
                        <a:rPr lang="en-US" sz="1600" dirty="0">
                          <a:effectLst/>
                        </a:rPr>
                        <a:t> </a:t>
                      </a:r>
                      <a:r>
                        <a:rPr lang="en-US" sz="1600" dirty="0" err="1">
                          <a:effectLst/>
                        </a:rPr>
                        <a:t>ფორმის</a:t>
                      </a:r>
                      <a:r>
                        <a:rPr lang="en-US" sz="1600" dirty="0">
                          <a:effectLst/>
                        </a:rPr>
                        <a:t>, </a:t>
                      </a:r>
                      <a:r>
                        <a:rPr lang="en-US" sz="1600" dirty="0" err="1">
                          <a:effectLst/>
                        </a:rPr>
                        <a:t>მათ</a:t>
                      </a:r>
                      <a:r>
                        <a:rPr lang="en-US" sz="1600" dirty="0">
                          <a:effectLst/>
                        </a:rPr>
                        <a:t> </a:t>
                      </a:r>
                      <a:r>
                        <a:rPr lang="en-US" sz="1600" dirty="0" err="1">
                          <a:effectLst/>
                        </a:rPr>
                        <a:t>შორის</a:t>
                      </a:r>
                      <a:r>
                        <a:rPr lang="en-US" sz="1600" dirty="0">
                          <a:effectLst/>
                        </a:rPr>
                        <a:t> M/XDR </a:t>
                      </a:r>
                      <a:r>
                        <a:rPr lang="en-US" sz="1600" dirty="0" err="1">
                          <a:effectLst/>
                        </a:rPr>
                        <a:t>ტუბერკულოზისთვის</a:t>
                      </a:r>
                      <a:r>
                        <a:rPr lang="en-US" sz="1600" dirty="0">
                          <a:effectLst/>
                        </a:rPr>
                        <a:t> </a:t>
                      </a:r>
                      <a:r>
                        <a:rPr lang="en-US" sz="1600" dirty="0" err="1">
                          <a:effectLst/>
                        </a:rPr>
                        <a:t>პაციენ</a:t>
                      </a:r>
                      <a:r>
                        <a:rPr lang="ka-GE" sz="1600" dirty="0">
                          <a:effectLst/>
                        </a:rPr>
                        <a:t>­</a:t>
                      </a:r>
                      <a:r>
                        <a:rPr lang="en-US" sz="1600" dirty="0" err="1">
                          <a:effectLst/>
                        </a:rPr>
                        <a:t>ტის</a:t>
                      </a:r>
                      <a:r>
                        <a:rPr lang="en-US" sz="1600" dirty="0">
                          <a:effectLst/>
                        </a:rPr>
                        <a:t> </a:t>
                      </a:r>
                      <a:r>
                        <a:rPr lang="en-US" sz="1600" dirty="0" err="1">
                          <a:effectLst/>
                        </a:rPr>
                        <a:t>სათანადო</a:t>
                      </a:r>
                      <a:r>
                        <a:rPr lang="en-US" sz="1600" dirty="0">
                          <a:effectLst/>
                        </a:rPr>
                        <a:t> </a:t>
                      </a:r>
                      <a:r>
                        <a:rPr lang="en-US" sz="1600" dirty="0" err="1">
                          <a:effectLst/>
                        </a:rPr>
                        <a:t>მხარდაჭერით</a:t>
                      </a:r>
                      <a:endParaRPr lang="en-US" sz="2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US" sz="1600" dirty="0">
                          <a:effectLst/>
                        </a:rPr>
                        <a:t>27,120,176</a:t>
                      </a:r>
                      <a:endParaRPr lang="en-US" sz="2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21,866,560</a:t>
                      </a:r>
                      <a:endParaRPr lang="en-US" sz="2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1,840,533</a:t>
                      </a:r>
                      <a:endParaRPr lang="en-US" sz="2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3,413,083</a:t>
                      </a:r>
                      <a:endParaRPr lang="en-US" sz="2800" dirty="0">
                        <a:effectLst/>
                        <a:latin typeface="Calibri"/>
                        <a:ea typeface="Calibri"/>
                        <a:cs typeface="Times New Roman"/>
                      </a:endParaRPr>
                    </a:p>
                  </a:txBody>
                  <a:tcPr marL="68580" marR="68580" marT="0" marB="0" anchor="ctr"/>
                </a:tc>
              </a:tr>
              <a:tr h="0">
                <a:tc>
                  <a:txBody>
                    <a:bodyPr/>
                    <a:lstStyle/>
                    <a:p>
                      <a:pPr algn="ctr">
                        <a:lnSpc>
                          <a:spcPct val="115000"/>
                        </a:lnSpc>
                        <a:spcBef>
                          <a:spcPts val="200"/>
                        </a:spcBef>
                        <a:spcAft>
                          <a:spcPts val="200"/>
                        </a:spcAft>
                      </a:pPr>
                      <a:r>
                        <a:rPr lang="en-US" sz="1600">
                          <a:effectLst/>
                        </a:rPr>
                        <a:t>3</a:t>
                      </a:r>
                      <a:endParaRPr lang="en-US" sz="2800">
                        <a:effectLst/>
                        <a:latin typeface="Calibri"/>
                        <a:ea typeface="Calibri"/>
                        <a:cs typeface="Times New Roman"/>
                      </a:endParaRPr>
                    </a:p>
                  </a:txBody>
                  <a:tcPr marL="68580" marR="68580" marT="0" marB="0"/>
                </a:tc>
                <a:tc>
                  <a:txBody>
                    <a:bodyPr/>
                    <a:lstStyle/>
                    <a:p>
                      <a:pPr>
                        <a:lnSpc>
                          <a:spcPct val="115000"/>
                        </a:lnSpc>
                        <a:spcBef>
                          <a:spcPts val="200"/>
                        </a:spcBef>
                        <a:spcAft>
                          <a:spcPts val="200"/>
                        </a:spcAft>
                      </a:pPr>
                      <a:r>
                        <a:rPr lang="en-US" sz="1600" dirty="0" err="1">
                          <a:effectLst/>
                        </a:rPr>
                        <a:t>მხარდამჭერი</a:t>
                      </a:r>
                      <a:r>
                        <a:rPr lang="en-US" sz="1600" dirty="0">
                          <a:effectLst/>
                        </a:rPr>
                        <a:t> </a:t>
                      </a:r>
                      <a:r>
                        <a:rPr lang="en-US" sz="1600" dirty="0" err="1">
                          <a:effectLst/>
                        </a:rPr>
                        <a:t>გარემოს</a:t>
                      </a:r>
                      <a:r>
                        <a:rPr lang="en-US" sz="1600" dirty="0">
                          <a:effectLst/>
                        </a:rPr>
                        <a:t> </a:t>
                      </a:r>
                      <a:r>
                        <a:rPr lang="en-US" sz="1600" dirty="0" err="1">
                          <a:effectLst/>
                        </a:rPr>
                        <a:t>და</a:t>
                      </a:r>
                      <a:r>
                        <a:rPr lang="en-US" sz="1600" dirty="0">
                          <a:effectLst/>
                        </a:rPr>
                        <a:t> </a:t>
                      </a:r>
                      <a:r>
                        <a:rPr lang="en-US" sz="1600" dirty="0" err="1">
                          <a:effectLst/>
                        </a:rPr>
                        <a:t>სისტემების</a:t>
                      </a:r>
                      <a:r>
                        <a:rPr lang="en-US" sz="1600" dirty="0">
                          <a:effectLst/>
                        </a:rPr>
                        <a:t> </a:t>
                      </a:r>
                      <a:r>
                        <a:rPr lang="en-US" sz="1600" dirty="0" err="1">
                          <a:effectLst/>
                        </a:rPr>
                        <a:t>შექმნა</a:t>
                      </a:r>
                      <a:r>
                        <a:rPr lang="en-US" sz="1600" dirty="0">
                          <a:effectLst/>
                        </a:rPr>
                        <a:t> </a:t>
                      </a:r>
                      <a:r>
                        <a:rPr lang="en-US" sz="1600" dirty="0" err="1">
                          <a:effectLst/>
                        </a:rPr>
                        <a:t>ტუბერ</a:t>
                      </a:r>
                      <a:r>
                        <a:rPr lang="ka-GE" sz="1600" dirty="0">
                          <a:effectLst/>
                        </a:rPr>
                        <a:t>­</a:t>
                      </a:r>
                      <a:r>
                        <a:rPr lang="en-US" sz="1600" dirty="0" err="1">
                          <a:effectLst/>
                        </a:rPr>
                        <a:t>კულოზის</a:t>
                      </a:r>
                      <a:r>
                        <a:rPr lang="en-US" sz="1600" dirty="0">
                          <a:effectLst/>
                        </a:rPr>
                        <a:t> </a:t>
                      </a:r>
                      <a:r>
                        <a:rPr lang="en-US" sz="1600" dirty="0" err="1">
                          <a:effectLst/>
                        </a:rPr>
                        <a:t>ეფექტური</a:t>
                      </a:r>
                      <a:r>
                        <a:rPr lang="en-US" sz="1600" dirty="0">
                          <a:effectLst/>
                        </a:rPr>
                        <a:t> </a:t>
                      </a:r>
                      <a:r>
                        <a:rPr lang="en-US" sz="1600" dirty="0" err="1">
                          <a:effectLst/>
                        </a:rPr>
                        <a:t>კონტ</a:t>
                      </a:r>
                      <a:r>
                        <a:rPr lang="ka-GE" sz="1600" dirty="0">
                          <a:effectLst/>
                        </a:rPr>
                        <a:t>­</a:t>
                      </a:r>
                      <a:r>
                        <a:rPr lang="en-US" sz="1600" dirty="0" err="1">
                          <a:effectLst/>
                        </a:rPr>
                        <a:t>როლის</a:t>
                      </a:r>
                      <a:r>
                        <a:rPr lang="en-US" sz="1600" dirty="0">
                          <a:effectLst/>
                        </a:rPr>
                        <a:t> </a:t>
                      </a:r>
                      <a:r>
                        <a:rPr lang="en-US" sz="1600" dirty="0" err="1">
                          <a:effectLst/>
                        </a:rPr>
                        <a:t>მიზნით</a:t>
                      </a:r>
                      <a:endParaRPr lang="en-US" sz="2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US" sz="1600">
                          <a:effectLst/>
                        </a:rPr>
                        <a:t>7,253,603</a:t>
                      </a:r>
                      <a:endParaRPr lang="en-US" sz="2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903,160</a:t>
                      </a:r>
                      <a:endParaRPr lang="en-US" sz="2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5,134,932</a:t>
                      </a:r>
                      <a:endParaRPr lang="en-US" sz="28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1,215,511</a:t>
                      </a:r>
                      <a:endParaRPr lang="en-US" sz="2800" dirty="0">
                        <a:effectLst/>
                        <a:latin typeface="Calibri"/>
                        <a:ea typeface="Calibri"/>
                        <a:cs typeface="Times New Roman"/>
                      </a:endParaRPr>
                    </a:p>
                  </a:txBody>
                  <a:tcPr marL="68580" marR="68580" marT="0" marB="0" anchor="ctr"/>
                </a:tc>
              </a:tr>
              <a:tr h="0">
                <a:tc>
                  <a:txBody>
                    <a:bodyPr/>
                    <a:lstStyle/>
                    <a:p>
                      <a:pPr algn="ctr">
                        <a:lnSpc>
                          <a:spcPct val="115000"/>
                        </a:lnSpc>
                        <a:spcBef>
                          <a:spcPts val="200"/>
                        </a:spcBef>
                        <a:spcAft>
                          <a:spcPts val="200"/>
                        </a:spcAft>
                      </a:pPr>
                      <a:r>
                        <a:rPr lang="en-US" sz="1600">
                          <a:effectLst/>
                        </a:rPr>
                        <a:t>4</a:t>
                      </a:r>
                      <a:endParaRPr lang="en-US" sz="2800">
                        <a:effectLst/>
                        <a:latin typeface="Calibri"/>
                        <a:ea typeface="Calibri"/>
                        <a:cs typeface="Times New Roman"/>
                      </a:endParaRPr>
                    </a:p>
                  </a:txBody>
                  <a:tcPr marL="68580" marR="68580" marT="0" marB="0"/>
                </a:tc>
                <a:tc>
                  <a:txBody>
                    <a:bodyPr/>
                    <a:lstStyle/>
                    <a:p>
                      <a:pPr>
                        <a:lnSpc>
                          <a:spcPct val="115000"/>
                        </a:lnSpc>
                        <a:spcBef>
                          <a:spcPts val="200"/>
                        </a:spcBef>
                        <a:spcAft>
                          <a:spcPts val="200"/>
                        </a:spcAft>
                      </a:pPr>
                      <a:r>
                        <a:rPr lang="en-US" sz="1600">
                          <a:effectLst/>
                        </a:rPr>
                        <a:t>წლიური ხარჯების ზრდის რეგულირება</a:t>
                      </a:r>
                      <a:endParaRPr lang="en-US" sz="2800">
                        <a:effectLst/>
                        <a:latin typeface="Calibri"/>
                        <a:ea typeface="Calibri"/>
                        <a:cs typeface="Times New Roman"/>
                      </a:endParaRPr>
                    </a:p>
                  </a:txBody>
                  <a:tcPr marL="68580" marR="68580" marT="0" marB="0"/>
                </a:tc>
                <a:tc>
                  <a:txBody>
                    <a:bodyPr/>
                    <a:lstStyle/>
                    <a:p>
                      <a:pPr algn="ctr">
                        <a:lnSpc>
                          <a:spcPct val="115000"/>
                        </a:lnSpc>
                        <a:spcAft>
                          <a:spcPts val="0"/>
                        </a:spcAft>
                      </a:pPr>
                      <a:r>
                        <a:rPr lang="en-US" sz="1600">
                          <a:effectLst/>
                        </a:rPr>
                        <a:t>2,251,904</a:t>
                      </a:r>
                      <a:endParaRPr lang="en-US" sz="2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1,474,420</a:t>
                      </a:r>
                      <a:endParaRPr lang="en-US" sz="2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a:effectLst/>
                        </a:rPr>
                        <a:t>38,721</a:t>
                      </a:r>
                      <a:endParaRPr lang="en-US" sz="28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dirty="0">
                          <a:effectLst/>
                        </a:rPr>
                        <a:t>297,689</a:t>
                      </a:r>
                      <a:endParaRPr lang="en-US" sz="2800" dirty="0">
                        <a:effectLst/>
                        <a:latin typeface="Calibri"/>
                        <a:ea typeface="Calibri"/>
                        <a:cs typeface="Times New Roman"/>
                      </a:endParaRPr>
                    </a:p>
                  </a:txBody>
                  <a:tcPr marL="68580" marR="68580" marT="0" marB="0" anchor="ctr"/>
                </a:tc>
              </a:tr>
              <a:tr h="0">
                <a:tc>
                  <a:txBody>
                    <a:bodyPr/>
                    <a:lstStyle/>
                    <a:p>
                      <a:pPr algn="ctr">
                        <a:lnSpc>
                          <a:spcPct val="115000"/>
                        </a:lnSpc>
                        <a:spcBef>
                          <a:spcPts val="200"/>
                        </a:spcBef>
                        <a:spcAft>
                          <a:spcPts val="200"/>
                        </a:spcAft>
                      </a:pPr>
                      <a:r>
                        <a:rPr lang="en-US" sz="1600" b="1" dirty="0">
                          <a:effectLst/>
                        </a:rPr>
                        <a:t> </a:t>
                      </a:r>
                      <a:endParaRPr lang="en-US" sz="2800" b="1" dirty="0">
                        <a:effectLst/>
                        <a:latin typeface="Calibri"/>
                        <a:ea typeface="Calibri"/>
                        <a:cs typeface="Times New Roman"/>
                      </a:endParaRPr>
                    </a:p>
                  </a:txBody>
                  <a:tcPr marL="68580" marR="68580" marT="0" marB="0"/>
                </a:tc>
                <a:tc>
                  <a:txBody>
                    <a:bodyPr/>
                    <a:lstStyle/>
                    <a:p>
                      <a:pPr algn="ctr">
                        <a:lnSpc>
                          <a:spcPct val="115000"/>
                        </a:lnSpc>
                        <a:spcBef>
                          <a:spcPts val="200"/>
                        </a:spcBef>
                        <a:spcAft>
                          <a:spcPts val="200"/>
                        </a:spcAft>
                      </a:pPr>
                      <a:r>
                        <a:rPr lang="en-US" sz="1600" b="1" dirty="0" err="1">
                          <a:effectLst/>
                        </a:rPr>
                        <a:t>ჯამი</a:t>
                      </a:r>
                      <a:endParaRPr lang="en-US" sz="2800" b="1"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US" sz="1600" b="1" dirty="0">
                          <a:effectLst/>
                        </a:rPr>
                        <a:t>47,289,994</a:t>
                      </a:r>
                      <a:endParaRPr lang="en-US" sz="2800" b="1"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b="1" dirty="0">
                          <a:effectLst/>
                        </a:rPr>
                        <a:t>30,962,810</a:t>
                      </a:r>
                      <a:endParaRPr lang="en-US" sz="2800" b="1"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b="1" dirty="0">
                          <a:effectLst/>
                        </a:rPr>
                        <a:t>10,075,713</a:t>
                      </a:r>
                      <a:endParaRPr lang="en-US" sz="2800" b="1"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US" sz="1600" b="1" dirty="0">
                          <a:effectLst/>
                        </a:rPr>
                        <a:t>6,251,472</a:t>
                      </a:r>
                      <a:endParaRPr lang="en-US" sz="2800" b="1" dirty="0">
                        <a:effectLst/>
                        <a:latin typeface="Calibri"/>
                        <a:ea typeface="Calibri"/>
                        <a:cs typeface="Times New Roman"/>
                      </a:endParaRPr>
                    </a:p>
                  </a:txBody>
                  <a:tcPr marL="68580" marR="68580" marT="0" marB="0" anchor="ctr"/>
                </a:tc>
              </a:tr>
            </a:tbl>
          </a:graphicData>
        </a:graphic>
      </p:graphicFrame>
    </p:spTree>
    <p:extLst>
      <p:ext uri="{BB962C8B-B14F-4D97-AF65-F5344CB8AC3E}">
        <p14:creationId xmlns:p14="http://schemas.microsoft.com/office/powerpoint/2010/main" val="18041535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ka-GE" dirty="0" smtClean="0"/>
              <a:t>გარდამავალი გეგმის </a:t>
            </a:r>
            <a:r>
              <a:rPr lang="ka-GE" dirty="0" smtClean="0"/>
              <a:t>ძირითადი მიზანი</a:t>
            </a:r>
            <a:endParaRPr lang="en-US" dirty="0"/>
          </a:p>
        </p:txBody>
      </p:sp>
      <p:sp>
        <p:nvSpPr>
          <p:cNvPr id="3" name="Content Placeholder 2"/>
          <p:cNvSpPr>
            <a:spLocks noGrp="1"/>
          </p:cNvSpPr>
          <p:nvPr>
            <p:ph idx="1"/>
          </p:nvPr>
        </p:nvSpPr>
        <p:spPr>
          <a:xfrm>
            <a:off x="457200" y="2332037"/>
            <a:ext cx="8229600" cy="4525963"/>
          </a:xfrm>
        </p:spPr>
        <p:txBody>
          <a:bodyPr/>
          <a:lstStyle/>
          <a:p>
            <a:pPr marL="0" indent="0" algn="ctr">
              <a:buNone/>
            </a:pPr>
            <a:r>
              <a:rPr lang="ka-GE" dirty="0">
                <a:ln>
                  <a:solidFill>
                    <a:srgbClr val="22698F"/>
                  </a:solidFill>
                </a:ln>
                <a:solidFill>
                  <a:srgbClr val="000000"/>
                </a:solidFill>
                <a:ea typeface="Times New Roman" panose="02020603050405020304" pitchFamily="18" charset="0"/>
                <a:cs typeface="Calibri" panose="020F0502020204030204" pitchFamily="34" charset="0"/>
              </a:rPr>
              <a:t>2022 წლისთვის </a:t>
            </a:r>
            <a:r>
              <a:rPr lang="ka-GE" dirty="0" smtClean="0">
                <a:ln>
                  <a:solidFill>
                    <a:srgbClr val="22698F"/>
                  </a:solidFill>
                </a:ln>
                <a:solidFill>
                  <a:srgbClr val="000000"/>
                </a:solidFill>
                <a:ea typeface="Times New Roman" panose="02020603050405020304" pitchFamily="18" charset="0"/>
                <a:cs typeface="Calibri" panose="020F0502020204030204" pitchFamily="34" charset="0"/>
              </a:rPr>
              <a:t>აივ-ზე </a:t>
            </a:r>
            <a:r>
              <a:rPr lang="en-US" dirty="0">
                <a:ln>
                  <a:solidFill>
                    <a:srgbClr val="22698F"/>
                  </a:solidFill>
                </a:ln>
                <a:solidFill>
                  <a:srgbClr val="000000"/>
                </a:solidFill>
                <a:ea typeface="Times New Roman" panose="02020603050405020304" pitchFamily="18" charset="0"/>
                <a:cs typeface="Calibri" panose="020F0502020204030204" pitchFamily="34" charset="0"/>
              </a:rPr>
              <a:t>დ</a:t>
            </a:r>
            <a:r>
              <a:rPr lang="ka-GE" dirty="0">
                <a:ln>
                  <a:solidFill>
                    <a:srgbClr val="22698F"/>
                  </a:solidFill>
                </a:ln>
                <a:solidFill>
                  <a:srgbClr val="000000"/>
                </a:solidFill>
                <a:ea typeface="Times New Roman" panose="02020603050405020304" pitchFamily="18" charset="0"/>
                <a:cs typeface="Calibri" panose="020F0502020204030204" pitchFamily="34" charset="0"/>
              </a:rPr>
              <a:t>ა ტუბერკულოზზე ეროვნული რეაგირების შეუფერხებელი გადასვლა გლობალური ფონდის დაფინანსებიდან სრულად ეროვნულ </a:t>
            </a:r>
            <a:r>
              <a:rPr lang="ka-GE" dirty="0" smtClean="0">
                <a:ln>
                  <a:solidFill>
                    <a:srgbClr val="22698F"/>
                  </a:solidFill>
                </a:ln>
                <a:solidFill>
                  <a:srgbClr val="000000"/>
                </a:solidFill>
                <a:ea typeface="Times New Roman" panose="02020603050405020304" pitchFamily="18" charset="0"/>
                <a:cs typeface="Calibri" panose="020F0502020204030204" pitchFamily="34" charset="0"/>
              </a:rPr>
              <a:t>დაფინანსებაზე</a:t>
            </a:r>
            <a:endParaRPr lang="en-US" dirty="0">
              <a:ln>
                <a:solidFill>
                  <a:srgbClr val="22698F"/>
                </a:solidFill>
              </a:ln>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220235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1143000"/>
          </a:xfrm>
        </p:spPr>
        <p:txBody>
          <a:bodyPr>
            <a:noAutofit/>
          </a:bodyPr>
          <a:lstStyle/>
          <a:p>
            <a:r>
              <a:rPr lang="ka-GE" sz="2800" i="1" u="sng" dirty="0"/>
              <a:t>ამოცანა # 1:</a:t>
            </a:r>
            <a:r>
              <a:rPr lang="ka-GE" sz="2800" dirty="0"/>
              <a:t> შეიქმნას ხელსაყრელი სამართლებრივი გარემო აივ-სა და ტუბერკულოზზე ეროვნული რეაგირების შეუფერხებელი განხორციელებისთვის </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86862212"/>
              </p:ext>
            </p:extLst>
          </p:nvPr>
        </p:nvGraphicFramePr>
        <p:xfrm>
          <a:off x="457200" y="1676400"/>
          <a:ext cx="8229600" cy="2931160"/>
        </p:xfrm>
        <a:graphic>
          <a:graphicData uri="http://schemas.openxmlformats.org/drawingml/2006/table">
            <a:tbl>
              <a:tblPr firstRow="1" bandRow="1">
                <a:tableStyleId>{5C22544A-7EE6-4342-B048-85BDC9FD1C3A}</a:tableStyleId>
              </a:tblPr>
              <a:tblGrid>
                <a:gridCol w="4343400"/>
                <a:gridCol w="2209800"/>
                <a:gridCol w="1676400"/>
              </a:tblGrid>
              <a:tr h="370840">
                <a:tc>
                  <a:txBody>
                    <a:bodyPr/>
                    <a:lstStyle/>
                    <a:p>
                      <a:r>
                        <a:rPr lang="ka-GE" dirty="0" smtClean="0"/>
                        <a:t>აქტივობები</a:t>
                      </a:r>
                      <a:endParaRPr lang="en-US" dirty="0"/>
                    </a:p>
                  </a:txBody>
                  <a:tcPr/>
                </a:tc>
                <a:tc>
                  <a:txBody>
                    <a:bodyPr/>
                    <a:lstStyle/>
                    <a:p>
                      <a:pPr algn="ctr"/>
                      <a:r>
                        <a:rPr lang="ka-GE" dirty="0" smtClean="0"/>
                        <a:t>შიდსი</a:t>
                      </a:r>
                      <a:endParaRPr lang="en-US" dirty="0"/>
                    </a:p>
                  </a:txBody>
                  <a:tcPr/>
                </a:tc>
                <a:tc>
                  <a:txBody>
                    <a:bodyPr/>
                    <a:lstStyle/>
                    <a:p>
                      <a:pPr algn="ctr"/>
                      <a:r>
                        <a:rPr lang="ka-GE" dirty="0" smtClean="0"/>
                        <a:t>ტუბი</a:t>
                      </a:r>
                      <a:endParaRPr lang="en-US" dirty="0"/>
                    </a:p>
                  </a:txBody>
                  <a:tcPr/>
                </a:tc>
              </a:tr>
              <a:tr h="370840">
                <a:tc>
                  <a:txBody>
                    <a:bodyPr/>
                    <a:lstStyle/>
                    <a:p>
                      <a:r>
                        <a:rPr lang="ka-GE" sz="1800" dirty="0" smtClean="0"/>
                        <a:t>1.1.1 </a:t>
                      </a:r>
                      <a:r>
                        <a:rPr lang="en-US" sz="1800" dirty="0" err="1" smtClean="0"/>
                        <a:t>შეიქმნას</a:t>
                      </a:r>
                      <a:r>
                        <a:rPr lang="en-US" sz="1800" dirty="0" smtClean="0"/>
                        <a:t> </a:t>
                      </a:r>
                      <a:r>
                        <a:rPr lang="en-US" sz="1800" dirty="0" err="1" smtClean="0"/>
                        <a:t>ხელსაყრელი</a:t>
                      </a:r>
                      <a:r>
                        <a:rPr lang="en-US" sz="1800" dirty="0" smtClean="0"/>
                        <a:t> </a:t>
                      </a:r>
                      <a:r>
                        <a:rPr lang="en-US" sz="1800" dirty="0" err="1" smtClean="0"/>
                        <a:t>სამართლებრივი</a:t>
                      </a:r>
                      <a:r>
                        <a:rPr lang="en-US" sz="1800" dirty="0" smtClean="0"/>
                        <a:t> </a:t>
                      </a:r>
                      <a:r>
                        <a:rPr lang="en-US" sz="1800" dirty="0" err="1" smtClean="0"/>
                        <a:t>გარემო</a:t>
                      </a:r>
                      <a:r>
                        <a:rPr lang="en-US" sz="1800" dirty="0" smtClean="0"/>
                        <a:t> </a:t>
                      </a:r>
                      <a:r>
                        <a:rPr lang="en-US" sz="1800" dirty="0" err="1" smtClean="0"/>
                        <a:t>აივ-ზე</a:t>
                      </a:r>
                      <a:r>
                        <a:rPr lang="en-US" sz="1800" dirty="0" smtClean="0"/>
                        <a:t> </a:t>
                      </a:r>
                      <a:r>
                        <a:rPr lang="en-US" sz="1800" dirty="0" err="1" smtClean="0"/>
                        <a:t>ეროვნული</a:t>
                      </a:r>
                      <a:r>
                        <a:rPr lang="en-US" sz="1800" dirty="0" smtClean="0"/>
                        <a:t> </a:t>
                      </a:r>
                      <a:r>
                        <a:rPr lang="en-US" sz="1800" dirty="0" err="1" smtClean="0"/>
                        <a:t>რეაგირებისთვის</a:t>
                      </a:r>
                      <a:endParaRPr lang="en-US" dirty="0"/>
                    </a:p>
                  </a:txBody>
                  <a:tcPr/>
                </a:tc>
                <a:tc rowSpan="2">
                  <a:txBody>
                    <a:bodyPr/>
                    <a:lstStyle/>
                    <a:p>
                      <a:r>
                        <a:rPr lang="ka-GE" sz="1800" kern="1200" smtClean="0">
                          <a:solidFill>
                            <a:schemeClr val="dk1"/>
                          </a:solidFill>
                          <a:latin typeface="+mn-lt"/>
                          <a:ea typeface="+mn-ea"/>
                          <a:cs typeface="+mn-cs"/>
                        </a:rPr>
                        <a:t>3.2. </a:t>
                      </a:r>
                      <a:r>
                        <a:rPr lang="en-US" sz="1800" kern="1200" smtClean="0">
                          <a:solidFill>
                            <a:schemeClr val="dk1"/>
                          </a:solidFill>
                          <a:latin typeface="+mn-lt"/>
                          <a:ea typeface="+mn-ea"/>
                          <a:cs typeface="+mn-cs"/>
                        </a:rPr>
                        <a:t>პოლიტიკის</a:t>
                      </a:r>
                      <a:r>
                        <a:rPr lang="en-US" sz="1800" kern="1200" dirty="0" smtClean="0">
                          <a:solidFill>
                            <a:schemeClr val="dk1"/>
                          </a:solidFill>
                          <a:latin typeface="+mn-lt"/>
                          <a:ea typeface="+mn-ea"/>
                          <a:cs typeface="+mn-cs"/>
                        </a:rPr>
                        <a:t> </a:t>
                      </a:r>
                      <a:r>
                        <a:rPr lang="en-US" sz="1800" kern="1200" dirty="0" err="1" smtClean="0">
                          <a:solidFill>
                            <a:schemeClr val="dk1"/>
                          </a:solidFill>
                          <a:latin typeface="+mn-lt"/>
                          <a:ea typeface="+mn-ea"/>
                          <a:cs typeface="+mn-cs"/>
                        </a:rPr>
                        <a:t>გარემოსა</a:t>
                      </a:r>
                      <a:r>
                        <a:rPr lang="en-US" sz="1800" kern="1200" dirty="0" smtClean="0">
                          <a:solidFill>
                            <a:schemeClr val="dk1"/>
                          </a:solidFill>
                          <a:latin typeface="+mn-lt"/>
                          <a:ea typeface="+mn-ea"/>
                          <a:cs typeface="+mn-cs"/>
                        </a:rPr>
                        <a:t> </a:t>
                      </a:r>
                      <a:r>
                        <a:rPr lang="en-US" sz="1800" kern="1200" dirty="0" err="1" smtClean="0">
                          <a:solidFill>
                            <a:schemeClr val="dk1"/>
                          </a:solidFill>
                          <a:latin typeface="+mn-lt"/>
                          <a:ea typeface="+mn-ea"/>
                          <a:cs typeface="+mn-cs"/>
                        </a:rPr>
                        <a:t>და</a:t>
                      </a:r>
                      <a:r>
                        <a:rPr lang="en-US" sz="1800" kern="1200" dirty="0" smtClean="0">
                          <a:solidFill>
                            <a:schemeClr val="dk1"/>
                          </a:solidFill>
                          <a:latin typeface="+mn-lt"/>
                          <a:ea typeface="+mn-ea"/>
                          <a:cs typeface="+mn-cs"/>
                        </a:rPr>
                        <a:t> </a:t>
                      </a:r>
                      <a:r>
                        <a:rPr lang="en-US" sz="1800" kern="1200" dirty="0" err="1" smtClean="0">
                          <a:solidFill>
                            <a:schemeClr val="dk1"/>
                          </a:solidFill>
                          <a:latin typeface="+mn-lt"/>
                          <a:ea typeface="+mn-ea"/>
                          <a:cs typeface="+mn-cs"/>
                        </a:rPr>
                        <a:t>დაინტერესებულ</a:t>
                      </a:r>
                      <a:r>
                        <a:rPr lang="en-US" sz="1800" kern="1200" dirty="0" smtClean="0">
                          <a:solidFill>
                            <a:schemeClr val="dk1"/>
                          </a:solidFill>
                          <a:latin typeface="+mn-lt"/>
                          <a:ea typeface="+mn-ea"/>
                          <a:cs typeface="+mn-cs"/>
                        </a:rPr>
                        <a:t> </a:t>
                      </a:r>
                      <a:r>
                        <a:rPr lang="en-US" sz="1800" kern="1200" dirty="0" err="1" smtClean="0">
                          <a:solidFill>
                            <a:schemeClr val="dk1"/>
                          </a:solidFill>
                          <a:latin typeface="+mn-lt"/>
                          <a:ea typeface="+mn-ea"/>
                          <a:cs typeface="+mn-cs"/>
                        </a:rPr>
                        <a:t>მხარეებთან</a:t>
                      </a:r>
                      <a:r>
                        <a:rPr lang="en-US" sz="1800" kern="1200" dirty="0" smtClean="0">
                          <a:solidFill>
                            <a:schemeClr val="dk1"/>
                          </a:solidFill>
                          <a:latin typeface="+mn-lt"/>
                          <a:ea typeface="+mn-ea"/>
                          <a:cs typeface="+mn-cs"/>
                        </a:rPr>
                        <a:t> </a:t>
                      </a:r>
                      <a:r>
                        <a:rPr lang="en-US" sz="1800" kern="1200" dirty="0" err="1" smtClean="0">
                          <a:solidFill>
                            <a:schemeClr val="dk1"/>
                          </a:solidFill>
                          <a:latin typeface="+mn-lt"/>
                          <a:ea typeface="+mn-ea"/>
                          <a:cs typeface="+mn-cs"/>
                        </a:rPr>
                        <a:t>კოორდინაციის</a:t>
                      </a:r>
                      <a:r>
                        <a:rPr lang="en-US" sz="1800" kern="1200" dirty="0" smtClean="0">
                          <a:solidFill>
                            <a:schemeClr val="dk1"/>
                          </a:solidFill>
                          <a:latin typeface="+mn-lt"/>
                          <a:ea typeface="+mn-ea"/>
                          <a:cs typeface="+mn-cs"/>
                        </a:rPr>
                        <a:t> </a:t>
                      </a:r>
                      <a:r>
                        <a:rPr lang="en-US" sz="1800" kern="1200" dirty="0" err="1" smtClean="0">
                          <a:solidFill>
                            <a:schemeClr val="dk1"/>
                          </a:solidFill>
                          <a:latin typeface="+mn-lt"/>
                          <a:ea typeface="+mn-ea"/>
                          <a:cs typeface="+mn-cs"/>
                        </a:rPr>
                        <a:t>გაუმჯობესება</a:t>
                      </a:r>
                      <a:endParaRPr lang="en-US" sz="1800" kern="1200" dirty="0">
                        <a:solidFill>
                          <a:schemeClr val="dk1"/>
                        </a:solidFill>
                        <a:latin typeface="+mn-lt"/>
                        <a:ea typeface="+mn-ea"/>
                        <a:cs typeface="+mn-cs"/>
                      </a:endParaRPr>
                    </a:p>
                  </a:txBody>
                  <a:tcPr/>
                </a:tc>
                <a:tc rowSpan="2">
                  <a:txBody>
                    <a:bodyPr/>
                    <a:lstStyle/>
                    <a:p>
                      <a:pPr marL="0" indent="0">
                        <a:buNone/>
                      </a:pPr>
                      <a:r>
                        <a:rPr lang="en-US" dirty="0" smtClean="0"/>
                        <a:t>3.3. </a:t>
                      </a:r>
                      <a:r>
                        <a:rPr lang="en-US" dirty="0" err="1" smtClean="0"/>
                        <a:t>ტუბერკულოზის</a:t>
                      </a:r>
                      <a:r>
                        <a:rPr lang="en-US" dirty="0" smtClean="0"/>
                        <a:t> </a:t>
                      </a:r>
                      <a:r>
                        <a:rPr lang="en-US" dirty="0" err="1" smtClean="0"/>
                        <a:t>კონტროლის</a:t>
                      </a:r>
                      <a:r>
                        <a:rPr lang="en-US" dirty="0" smtClean="0"/>
                        <a:t> </a:t>
                      </a:r>
                      <a:r>
                        <a:rPr lang="en-US" dirty="0" err="1" smtClean="0"/>
                        <a:t>სამართლებრივი</a:t>
                      </a:r>
                      <a:r>
                        <a:rPr lang="en-US" dirty="0" smtClean="0"/>
                        <a:t> </a:t>
                      </a:r>
                      <a:r>
                        <a:rPr lang="en-US" dirty="0" err="1" smtClean="0"/>
                        <a:t>და</a:t>
                      </a:r>
                      <a:r>
                        <a:rPr lang="en-US" dirty="0" smtClean="0"/>
                        <a:t> </a:t>
                      </a:r>
                      <a:r>
                        <a:rPr lang="en-US" dirty="0" err="1" smtClean="0"/>
                        <a:t>ეთიკის</a:t>
                      </a:r>
                      <a:r>
                        <a:rPr lang="en-US" dirty="0" smtClean="0"/>
                        <a:t> </a:t>
                      </a:r>
                      <a:r>
                        <a:rPr lang="en-US" dirty="0" err="1" smtClean="0"/>
                        <a:t>საკითხების</a:t>
                      </a:r>
                      <a:r>
                        <a:rPr lang="en-US" dirty="0" smtClean="0"/>
                        <a:t> </a:t>
                      </a:r>
                      <a:r>
                        <a:rPr lang="en-US" dirty="0" err="1" smtClean="0"/>
                        <a:t>გადაჭრა</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800" dirty="0" smtClean="0"/>
                        <a:t>1.1.2.</a:t>
                      </a:r>
                      <a:r>
                        <a:rPr lang="en-US" sz="1800" dirty="0" err="1" smtClean="0"/>
                        <a:t>ხელსაყრელი</a:t>
                      </a:r>
                      <a:r>
                        <a:rPr lang="en-US" sz="1800" dirty="0" smtClean="0"/>
                        <a:t> </a:t>
                      </a:r>
                      <a:r>
                        <a:rPr lang="en-US" sz="1800" dirty="0" err="1" smtClean="0"/>
                        <a:t>სამართლებრივი</a:t>
                      </a:r>
                      <a:r>
                        <a:rPr lang="en-US" sz="1800" dirty="0" smtClean="0"/>
                        <a:t> </a:t>
                      </a:r>
                      <a:r>
                        <a:rPr lang="en-US" sz="1800" dirty="0" err="1" smtClean="0"/>
                        <a:t>გარემოს</a:t>
                      </a:r>
                      <a:r>
                        <a:rPr lang="en-US" sz="1800" dirty="0" smtClean="0"/>
                        <a:t> </a:t>
                      </a:r>
                      <a:r>
                        <a:rPr lang="en-US" sz="1800" dirty="0" err="1" smtClean="0"/>
                        <a:t>შექმნა</a:t>
                      </a:r>
                      <a:r>
                        <a:rPr lang="en-US" sz="1800" dirty="0" smtClean="0"/>
                        <a:t> </a:t>
                      </a:r>
                      <a:r>
                        <a:rPr lang="en-US" sz="1800" dirty="0" err="1" smtClean="0"/>
                        <a:t>სამოქალაქო</a:t>
                      </a:r>
                      <a:r>
                        <a:rPr lang="en-US" sz="1800" dirty="0" smtClean="0"/>
                        <a:t> </a:t>
                      </a:r>
                      <a:r>
                        <a:rPr lang="en-US" sz="1800" dirty="0" err="1" smtClean="0"/>
                        <a:t>საზოგადების</a:t>
                      </a:r>
                      <a:r>
                        <a:rPr lang="en-US" sz="1800" dirty="0" smtClean="0"/>
                        <a:t> </a:t>
                      </a:r>
                      <a:r>
                        <a:rPr lang="en-US" sz="1800" dirty="0" err="1" smtClean="0"/>
                        <a:t>ორგანიზ</a:t>
                      </a:r>
                      <a:r>
                        <a:rPr lang="ka-GE" sz="1800" dirty="0" smtClean="0"/>
                        <a:t>ა</a:t>
                      </a:r>
                      <a:r>
                        <a:rPr lang="en-US" sz="1800" dirty="0" err="1" smtClean="0"/>
                        <a:t>ციების</a:t>
                      </a:r>
                      <a:r>
                        <a:rPr lang="en-US" sz="1800" dirty="0" smtClean="0"/>
                        <a:t> </a:t>
                      </a:r>
                      <a:r>
                        <a:rPr lang="en-US" sz="1800" dirty="0" err="1" smtClean="0"/>
                        <a:t>ჩართულობისთვის</a:t>
                      </a:r>
                      <a:endParaRPr lang="ka-GE" sz="1800" dirty="0" smtClean="0"/>
                    </a:p>
                  </a:txBody>
                  <a:tcPr/>
                </a:tc>
                <a:tc vMerge="1">
                  <a:txBody>
                    <a:bodyPr/>
                    <a:lstStyle/>
                    <a:p>
                      <a:endParaRPr lang="en-US" dirty="0"/>
                    </a:p>
                  </a:txBody>
                  <a:tcPr/>
                </a:tc>
                <a:tc vMerge="1">
                  <a:txBody>
                    <a:bodyPr/>
                    <a:lstStyle/>
                    <a:p>
                      <a:endParaRPr lang="en-US" dirty="0"/>
                    </a:p>
                  </a:txBody>
                  <a:tcPr/>
                </a:tc>
              </a:tr>
            </a:tbl>
          </a:graphicData>
        </a:graphic>
      </p:graphicFrame>
    </p:spTree>
    <p:extLst>
      <p:ext uri="{BB962C8B-B14F-4D97-AF65-F5344CB8AC3E}">
        <p14:creationId xmlns:p14="http://schemas.microsoft.com/office/powerpoint/2010/main" val="15574368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a-GE" sz="2800" dirty="0"/>
              <a:t>ამოცანა #2.</a:t>
            </a:r>
            <a:r>
              <a:rPr lang="ka-GE" sz="2800" i="1" dirty="0"/>
              <a:t> </a:t>
            </a:r>
            <a:r>
              <a:rPr lang="ka-GE" sz="2800" dirty="0"/>
              <a:t>ქვეყნის სტრუქტურული, ინსტიტუციური და ადამიანური რესურსების შესაძლებლობების გაძლიერება</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56409280"/>
              </p:ext>
            </p:extLst>
          </p:nvPr>
        </p:nvGraphicFramePr>
        <p:xfrm>
          <a:off x="457200" y="1732280"/>
          <a:ext cx="8229600" cy="4414520"/>
        </p:xfrm>
        <a:graphic>
          <a:graphicData uri="http://schemas.openxmlformats.org/drawingml/2006/table">
            <a:tbl>
              <a:tblPr firstRow="1" bandRow="1">
                <a:tableStyleId>{5C22544A-7EE6-4342-B048-85BDC9FD1C3A}</a:tableStyleId>
              </a:tblPr>
              <a:tblGrid>
                <a:gridCol w="3200400"/>
                <a:gridCol w="2209800"/>
                <a:gridCol w="2819400"/>
              </a:tblGrid>
              <a:tr h="370840">
                <a:tc>
                  <a:txBody>
                    <a:bodyPr/>
                    <a:lstStyle/>
                    <a:p>
                      <a:r>
                        <a:rPr lang="ka-GE" dirty="0" smtClean="0"/>
                        <a:t>აქტივობები</a:t>
                      </a:r>
                      <a:endParaRPr lang="en-US" dirty="0"/>
                    </a:p>
                  </a:txBody>
                  <a:tcPr/>
                </a:tc>
                <a:tc>
                  <a:txBody>
                    <a:bodyPr/>
                    <a:lstStyle/>
                    <a:p>
                      <a:pPr algn="ctr"/>
                      <a:r>
                        <a:rPr lang="ka-GE" dirty="0" smtClean="0"/>
                        <a:t>შიდსი</a:t>
                      </a:r>
                      <a:endParaRPr lang="en-US" dirty="0"/>
                    </a:p>
                  </a:txBody>
                  <a:tcPr/>
                </a:tc>
                <a:tc>
                  <a:txBody>
                    <a:bodyPr/>
                    <a:lstStyle/>
                    <a:p>
                      <a:pPr algn="ctr"/>
                      <a:r>
                        <a:rPr lang="ka-GE" dirty="0" smtClean="0"/>
                        <a:t>ტუბი</a:t>
                      </a:r>
                      <a:endParaRPr lang="en-US" dirty="0"/>
                    </a:p>
                  </a:txBody>
                  <a:tcPr/>
                </a:tc>
              </a:tr>
              <a:tr h="370840">
                <a:tc>
                  <a:txBody>
                    <a:bodyPr/>
                    <a:lstStyle/>
                    <a:p>
                      <a:pPr marL="0" indent="0">
                        <a:buNone/>
                      </a:pPr>
                      <a:r>
                        <a:rPr lang="ka-GE" dirty="0" smtClean="0"/>
                        <a:t>2.1. </a:t>
                      </a:r>
                      <a:r>
                        <a:rPr lang="en-US" dirty="0" err="1" smtClean="0"/>
                        <a:t>ფინანსური</a:t>
                      </a:r>
                      <a:r>
                        <a:rPr lang="en-US" dirty="0" smtClean="0"/>
                        <a:t> </a:t>
                      </a:r>
                      <a:r>
                        <a:rPr lang="en-US" dirty="0" err="1" smtClean="0"/>
                        <a:t>რესურსები</a:t>
                      </a:r>
                      <a:endParaRPr lang="ka-GE" dirty="0" smtClean="0"/>
                    </a:p>
                  </a:txBody>
                  <a:tcPr/>
                </a:tc>
                <a:tc rowSpan="8">
                  <a:txBody>
                    <a:bodyPr/>
                    <a:lstStyle/>
                    <a:p>
                      <a:r>
                        <a:rPr lang="ka-GE" b="0" dirty="0" smtClean="0"/>
                        <a:t>3.1</a:t>
                      </a:r>
                      <a:r>
                        <a:rPr lang="ka-GE" b="0" baseline="0" dirty="0" smtClean="0"/>
                        <a:t> </a:t>
                      </a:r>
                      <a:r>
                        <a:rPr lang="en-US" sz="1800" b="0" kern="1200" dirty="0" err="1" smtClean="0">
                          <a:solidFill>
                            <a:schemeClr val="dk1"/>
                          </a:solidFill>
                          <a:effectLst/>
                          <a:latin typeface="+mn-lt"/>
                          <a:ea typeface="+mn-ea"/>
                          <a:cs typeface="+mn-cs"/>
                        </a:rPr>
                        <a:t>აივ</a:t>
                      </a:r>
                      <a:r>
                        <a:rPr lang="en-US" sz="1800" b="0" kern="1200" dirty="0" smtClean="0">
                          <a:solidFill>
                            <a:schemeClr val="dk1"/>
                          </a:solidFill>
                          <a:effectLst/>
                          <a:latin typeface="+mn-lt"/>
                          <a:ea typeface="+mn-ea"/>
                          <a:cs typeface="+mn-cs"/>
                        </a:rPr>
                        <a:t> </a:t>
                      </a:r>
                      <a:r>
                        <a:rPr lang="en-US" sz="1800" b="0" kern="1200" dirty="0" err="1" smtClean="0">
                          <a:solidFill>
                            <a:schemeClr val="dk1"/>
                          </a:solidFill>
                          <a:effectLst/>
                          <a:latin typeface="+mn-lt"/>
                          <a:ea typeface="+mn-ea"/>
                          <a:cs typeface="+mn-cs"/>
                        </a:rPr>
                        <a:t>პრევენციისა</a:t>
                      </a:r>
                      <a:r>
                        <a:rPr lang="en-US" sz="1800" b="0" kern="1200" dirty="0" smtClean="0">
                          <a:solidFill>
                            <a:schemeClr val="dk1"/>
                          </a:solidFill>
                          <a:effectLst/>
                          <a:latin typeface="+mn-lt"/>
                          <a:ea typeface="+mn-ea"/>
                          <a:cs typeface="+mn-cs"/>
                        </a:rPr>
                        <a:t> </a:t>
                      </a:r>
                      <a:r>
                        <a:rPr lang="en-US" sz="1800" b="0" kern="1200" dirty="0" err="1" smtClean="0">
                          <a:solidFill>
                            <a:schemeClr val="dk1"/>
                          </a:solidFill>
                          <a:effectLst/>
                          <a:latin typeface="+mn-lt"/>
                          <a:ea typeface="+mn-ea"/>
                          <a:cs typeface="+mn-cs"/>
                        </a:rPr>
                        <a:t>და</a:t>
                      </a:r>
                      <a:r>
                        <a:rPr lang="en-US" sz="1800" b="0" kern="1200" dirty="0" smtClean="0">
                          <a:solidFill>
                            <a:schemeClr val="dk1"/>
                          </a:solidFill>
                          <a:effectLst/>
                          <a:latin typeface="+mn-lt"/>
                          <a:ea typeface="+mn-ea"/>
                          <a:cs typeface="+mn-cs"/>
                        </a:rPr>
                        <a:t> </a:t>
                      </a:r>
                      <a:r>
                        <a:rPr lang="en-US" sz="1800" b="0" kern="1200" dirty="0" err="1" smtClean="0">
                          <a:solidFill>
                            <a:schemeClr val="dk1"/>
                          </a:solidFill>
                          <a:effectLst/>
                          <a:latin typeface="+mn-lt"/>
                          <a:ea typeface="+mn-ea"/>
                          <a:cs typeface="+mn-cs"/>
                        </a:rPr>
                        <a:t>მკურნალობისთვის</a:t>
                      </a:r>
                      <a:r>
                        <a:rPr lang="en-US" sz="1800" b="0" kern="1200" dirty="0" smtClean="0">
                          <a:solidFill>
                            <a:schemeClr val="dk1"/>
                          </a:solidFill>
                          <a:effectLst/>
                          <a:latin typeface="+mn-lt"/>
                          <a:ea typeface="+mn-ea"/>
                          <a:cs typeface="+mn-cs"/>
                        </a:rPr>
                        <a:t> </a:t>
                      </a:r>
                      <a:r>
                        <a:rPr lang="en-US" sz="1800" b="0" kern="1200" dirty="0" err="1" smtClean="0">
                          <a:solidFill>
                            <a:schemeClr val="dk1"/>
                          </a:solidFill>
                          <a:effectLst/>
                          <a:latin typeface="+mn-lt"/>
                          <a:ea typeface="+mn-ea"/>
                          <a:cs typeface="+mn-cs"/>
                        </a:rPr>
                        <a:t>ადეკვატური</a:t>
                      </a:r>
                      <a:r>
                        <a:rPr lang="en-US" sz="1800" b="0" kern="1200" dirty="0" smtClean="0">
                          <a:solidFill>
                            <a:schemeClr val="dk1"/>
                          </a:solidFill>
                          <a:effectLst/>
                          <a:latin typeface="+mn-lt"/>
                          <a:ea typeface="+mn-ea"/>
                          <a:cs typeface="+mn-cs"/>
                        </a:rPr>
                        <a:t> </a:t>
                      </a:r>
                      <a:r>
                        <a:rPr lang="en-US" sz="1800" b="0" kern="1200" dirty="0" err="1" smtClean="0">
                          <a:solidFill>
                            <a:schemeClr val="dk1"/>
                          </a:solidFill>
                          <a:effectLst/>
                          <a:latin typeface="+mn-lt"/>
                          <a:ea typeface="+mn-ea"/>
                          <a:cs typeface="+mn-cs"/>
                        </a:rPr>
                        <a:t>საბიუჯეტო</a:t>
                      </a:r>
                      <a:r>
                        <a:rPr lang="en-US" sz="1800" b="0" kern="1200" dirty="0" smtClean="0">
                          <a:solidFill>
                            <a:schemeClr val="dk1"/>
                          </a:solidFill>
                          <a:effectLst/>
                          <a:latin typeface="+mn-lt"/>
                          <a:ea typeface="+mn-ea"/>
                          <a:cs typeface="+mn-cs"/>
                        </a:rPr>
                        <a:t> </a:t>
                      </a:r>
                      <a:r>
                        <a:rPr lang="en-US" sz="1800" b="0" kern="1200" dirty="0" err="1" smtClean="0">
                          <a:solidFill>
                            <a:schemeClr val="dk1"/>
                          </a:solidFill>
                          <a:effectLst/>
                          <a:latin typeface="+mn-lt"/>
                          <a:ea typeface="+mn-ea"/>
                          <a:cs typeface="+mn-cs"/>
                        </a:rPr>
                        <a:t>დაფინანსების</a:t>
                      </a:r>
                      <a:r>
                        <a:rPr lang="en-US" sz="1800" b="0" kern="1200" dirty="0" smtClean="0">
                          <a:solidFill>
                            <a:schemeClr val="dk1"/>
                          </a:solidFill>
                          <a:effectLst/>
                          <a:latin typeface="+mn-lt"/>
                          <a:ea typeface="+mn-ea"/>
                          <a:cs typeface="+mn-cs"/>
                        </a:rPr>
                        <a:t> </a:t>
                      </a:r>
                      <a:r>
                        <a:rPr lang="en-US" sz="1800" b="0" kern="1200" dirty="0" err="1" smtClean="0">
                          <a:solidFill>
                            <a:schemeClr val="dk1"/>
                          </a:solidFill>
                          <a:effectLst/>
                          <a:latin typeface="+mn-lt"/>
                          <a:ea typeface="+mn-ea"/>
                          <a:cs typeface="+mn-cs"/>
                        </a:rPr>
                        <a:t>უზრუნველყოფა</a:t>
                      </a:r>
                      <a:r>
                        <a:rPr lang="ka-GE" sz="1800" b="0" kern="1200" dirty="0" smtClean="0">
                          <a:solidFill>
                            <a:schemeClr val="dk1"/>
                          </a:solidFill>
                          <a:effectLst/>
                          <a:latin typeface="+mn-lt"/>
                          <a:ea typeface="+mn-ea"/>
                          <a:cs typeface="+mn-cs"/>
                        </a:rPr>
                        <a:t>; 3.3. </a:t>
                      </a:r>
                      <a:r>
                        <a:rPr lang="en-US" sz="1800" b="0" kern="1200" dirty="0" err="1" smtClean="0">
                          <a:solidFill>
                            <a:schemeClr val="dk1"/>
                          </a:solidFill>
                          <a:effectLst/>
                          <a:latin typeface="+mn-lt"/>
                          <a:ea typeface="+mn-ea"/>
                          <a:cs typeface="+mn-cs"/>
                        </a:rPr>
                        <a:t>ინფორმირებული</a:t>
                      </a:r>
                      <a:r>
                        <a:rPr lang="en-US" sz="1800" b="0" kern="1200" dirty="0" smtClean="0">
                          <a:solidFill>
                            <a:schemeClr val="dk1"/>
                          </a:solidFill>
                          <a:effectLst/>
                          <a:latin typeface="+mn-lt"/>
                          <a:ea typeface="+mn-ea"/>
                          <a:cs typeface="+mn-cs"/>
                        </a:rPr>
                        <a:t> </a:t>
                      </a:r>
                      <a:r>
                        <a:rPr lang="en-US" sz="1800" b="0" kern="1200" dirty="0" err="1" smtClean="0">
                          <a:solidFill>
                            <a:schemeClr val="dk1"/>
                          </a:solidFill>
                          <a:effectLst/>
                          <a:latin typeface="+mn-lt"/>
                          <a:ea typeface="+mn-ea"/>
                          <a:cs typeface="+mn-cs"/>
                        </a:rPr>
                        <a:t>გადაწყვეტილებებისთვის</a:t>
                      </a:r>
                      <a:r>
                        <a:rPr lang="en-US" sz="1800" b="0" kern="1200" dirty="0" smtClean="0">
                          <a:solidFill>
                            <a:schemeClr val="dk1"/>
                          </a:solidFill>
                          <a:effectLst/>
                          <a:latin typeface="+mn-lt"/>
                          <a:ea typeface="+mn-ea"/>
                          <a:cs typeface="+mn-cs"/>
                        </a:rPr>
                        <a:t> </a:t>
                      </a:r>
                      <a:r>
                        <a:rPr lang="en-US" sz="1800" b="0" kern="1200" dirty="0" err="1" smtClean="0">
                          <a:solidFill>
                            <a:schemeClr val="dk1"/>
                          </a:solidFill>
                          <a:effectLst/>
                          <a:latin typeface="+mn-lt"/>
                          <a:ea typeface="+mn-ea"/>
                          <a:cs typeface="+mn-cs"/>
                        </a:rPr>
                        <a:t>მტკიცებულებების</a:t>
                      </a:r>
                      <a:r>
                        <a:rPr lang="en-US" sz="1800" b="0" kern="1200" dirty="0" smtClean="0">
                          <a:solidFill>
                            <a:schemeClr val="dk1"/>
                          </a:solidFill>
                          <a:effectLst/>
                          <a:latin typeface="+mn-lt"/>
                          <a:ea typeface="+mn-ea"/>
                          <a:cs typeface="+mn-cs"/>
                        </a:rPr>
                        <a:t> </a:t>
                      </a:r>
                      <a:r>
                        <a:rPr lang="en-US" sz="1800" b="0" kern="1200" dirty="0" err="1" smtClean="0">
                          <a:solidFill>
                            <a:schemeClr val="dk1"/>
                          </a:solidFill>
                          <a:effectLst/>
                          <a:latin typeface="+mn-lt"/>
                          <a:ea typeface="+mn-ea"/>
                          <a:cs typeface="+mn-cs"/>
                        </a:rPr>
                        <a:t>მოძიება</a:t>
                      </a:r>
                      <a:endParaRPr lang="en-US" b="0" dirty="0"/>
                    </a:p>
                  </a:txBody>
                  <a:tcPr/>
                </a:tc>
                <a:tc rowSpan="8">
                  <a:txBody>
                    <a:bodyPr/>
                    <a:lstStyle/>
                    <a:p>
                      <a:pPr marL="0" indent="0">
                        <a:buNone/>
                      </a:pPr>
                      <a:r>
                        <a:rPr lang="en-US" dirty="0" smtClean="0"/>
                        <a:t>3.1. </a:t>
                      </a:r>
                      <a:r>
                        <a:rPr lang="en-US" dirty="0" err="1" smtClean="0"/>
                        <a:t>ჯანდაცვის</a:t>
                      </a:r>
                      <a:r>
                        <a:rPr lang="en-US" dirty="0" smtClean="0"/>
                        <a:t> </a:t>
                      </a:r>
                      <a:r>
                        <a:rPr lang="en-US" dirty="0" err="1" smtClean="0"/>
                        <a:t>სისტემის</a:t>
                      </a:r>
                      <a:r>
                        <a:rPr lang="en-US" dirty="0" smtClean="0"/>
                        <a:t> </a:t>
                      </a:r>
                      <a:r>
                        <a:rPr lang="en-US" dirty="0" err="1" smtClean="0"/>
                        <a:t>ძირითადი</a:t>
                      </a:r>
                      <a:r>
                        <a:rPr lang="en-US" dirty="0" smtClean="0"/>
                        <a:t> </a:t>
                      </a:r>
                      <a:r>
                        <a:rPr lang="en-US" dirty="0" err="1" smtClean="0"/>
                        <a:t>ფუნქციების</a:t>
                      </a:r>
                      <a:r>
                        <a:rPr lang="en-US" dirty="0" smtClean="0"/>
                        <a:t> </a:t>
                      </a:r>
                      <a:r>
                        <a:rPr lang="en-US" dirty="0" err="1" smtClean="0"/>
                        <a:t>გაძლიერება</a:t>
                      </a:r>
                      <a:r>
                        <a:rPr lang="en-US" dirty="0" smtClean="0"/>
                        <a:t> </a:t>
                      </a:r>
                      <a:r>
                        <a:rPr lang="en-US" dirty="0" err="1" smtClean="0"/>
                        <a:t>ტუბერკულოზის</a:t>
                      </a:r>
                      <a:r>
                        <a:rPr lang="en-US" dirty="0" smtClean="0"/>
                        <a:t> </a:t>
                      </a:r>
                      <a:r>
                        <a:rPr lang="en-US" dirty="0" err="1" smtClean="0"/>
                        <a:t>კონტროლის</a:t>
                      </a:r>
                      <a:r>
                        <a:rPr lang="en-US" dirty="0" smtClean="0"/>
                        <a:t> </a:t>
                      </a:r>
                      <a:r>
                        <a:rPr lang="en-US" dirty="0" err="1" smtClean="0"/>
                        <a:t>სფეროში</a:t>
                      </a:r>
                      <a:endParaRPr lang="en-US" dirty="0" smtClean="0"/>
                    </a:p>
                    <a:p>
                      <a:pPr marL="0" indent="0">
                        <a:buNone/>
                      </a:pPr>
                      <a:r>
                        <a:rPr lang="en-US" dirty="0" smtClean="0"/>
                        <a:t>3.2. </a:t>
                      </a:r>
                      <a:r>
                        <a:rPr lang="en-US" dirty="0" err="1" smtClean="0"/>
                        <a:t>ადვოკატირება</a:t>
                      </a:r>
                      <a:r>
                        <a:rPr lang="en-US" dirty="0" smtClean="0"/>
                        <a:t>, </a:t>
                      </a:r>
                      <a:r>
                        <a:rPr lang="en-US" dirty="0" err="1" smtClean="0"/>
                        <a:t>კომუნიკაცია</a:t>
                      </a:r>
                      <a:r>
                        <a:rPr lang="en-US" dirty="0" smtClean="0"/>
                        <a:t>, </a:t>
                      </a:r>
                      <a:r>
                        <a:rPr lang="en-US" dirty="0" err="1" smtClean="0"/>
                        <a:t>სოციალური</a:t>
                      </a:r>
                      <a:r>
                        <a:rPr lang="en-US" dirty="0" smtClean="0"/>
                        <a:t> </a:t>
                      </a:r>
                      <a:r>
                        <a:rPr lang="en-US" dirty="0" err="1" smtClean="0"/>
                        <a:t>მობილიზაცია</a:t>
                      </a:r>
                      <a:r>
                        <a:rPr lang="en-US" dirty="0" smtClean="0"/>
                        <a:t> </a:t>
                      </a:r>
                      <a:r>
                        <a:rPr lang="en-US" dirty="0" err="1" smtClean="0"/>
                        <a:t>და</a:t>
                      </a:r>
                      <a:r>
                        <a:rPr lang="en-US" dirty="0" smtClean="0"/>
                        <a:t> </a:t>
                      </a:r>
                      <a:r>
                        <a:rPr lang="en-US" dirty="0" err="1" smtClean="0"/>
                        <a:t>სამოქალაქო</a:t>
                      </a:r>
                      <a:r>
                        <a:rPr lang="en-US" dirty="0" smtClean="0"/>
                        <a:t> </a:t>
                      </a:r>
                      <a:r>
                        <a:rPr lang="en-US" dirty="0" err="1" smtClean="0"/>
                        <a:t>საზოგადოების</a:t>
                      </a:r>
                      <a:r>
                        <a:rPr lang="en-US" dirty="0" smtClean="0"/>
                        <a:t> </a:t>
                      </a:r>
                      <a:r>
                        <a:rPr lang="en-US" dirty="0" err="1" smtClean="0"/>
                        <a:t>ჩაღულობა</a:t>
                      </a:r>
                      <a:endParaRPr lang="en-US" dirty="0"/>
                    </a:p>
                  </a:txBody>
                  <a:tcPr/>
                </a:tc>
              </a:tr>
              <a:tr h="370840">
                <a:tc>
                  <a:txBody>
                    <a:bodyPr/>
                    <a:lstStyle/>
                    <a:p>
                      <a:pPr marL="0" indent="0">
                        <a:buNone/>
                      </a:pPr>
                      <a:r>
                        <a:rPr lang="ka-GE" dirty="0" smtClean="0"/>
                        <a:t>2.2. ადამიანური რესურსები</a:t>
                      </a:r>
                    </a:p>
                  </a:txBody>
                  <a:tcPr/>
                </a:tc>
                <a:tc vMerge="1">
                  <a:txBody>
                    <a:bodyPr/>
                    <a:lstStyle/>
                    <a:p>
                      <a:endParaRPr lang="en-US" dirty="0"/>
                    </a:p>
                  </a:txBody>
                  <a:tcPr/>
                </a:tc>
                <a:tc vMerge="1">
                  <a:txBody>
                    <a:bodyPr/>
                    <a:lstStyle/>
                    <a:p>
                      <a:endParaRPr lang="en-US" dirty="0"/>
                    </a:p>
                  </a:txBody>
                  <a:tcPr/>
                </a:tc>
              </a:tr>
              <a:tr h="370840">
                <a:tc>
                  <a:txBody>
                    <a:bodyPr/>
                    <a:lstStyle/>
                    <a:p>
                      <a:pPr marL="0" indent="0">
                        <a:buNone/>
                      </a:pPr>
                      <a:r>
                        <a:rPr lang="ka-GE" dirty="0" smtClean="0"/>
                        <a:t>2.3. </a:t>
                      </a:r>
                      <a:r>
                        <a:rPr lang="en-US" dirty="0" err="1" smtClean="0"/>
                        <a:t>ჯანდაცვის</a:t>
                      </a:r>
                      <a:r>
                        <a:rPr lang="en-US" dirty="0" smtClean="0"/>
                        <a:t> </a:t>
                      </a:r>
                      <a:r>
                        <a:rPr lang="en-US" dirty="0" err="1" smtClean="0"/>
                        <a:t>საინფორმაციო</a:t>
                      </a:r>
                      <a:r>
                        <a:rPr lang="en-US" dirty="0" smtClean="0"/>
                        <a:t> </a:t>
                      </a:r>
                      <a:r>
                        <a:rPr lang="en-US" dirty="0" err="1" smtClean="0"/>
                        <a:t>სისტემა</a:t>
                      </a:r>
                      <a:endParaRPr lang="ka-GE" dirty="0" smtClean="0"/>
                    </a:p>
                  </a:txBody>
                  <a:tcPr/>
                </a:tc>
                <a:tc vMerge="1">
                  <a:txBody>
                    <a:bodyPr/>
                    <a:lstStyle/>
                    <a:p>
                      <a:endParaRPr lang="en-US" dirty="0"/>
                    </a:p>
                  </a:txBody>
                  <a:tcPr/>
                </a:tc>
                <a:tc vMerge="1">
                  <a:txBody>
                    <a:bodyPr/>
                    <a:lstStyle/>
                    <a:p>
                      <a:endParaRPr lang="en-US" dirty="0"/>
                    </a:p>
                  </a:txBody>
                  <a:tcPr/>
                </a:tc>
              </a:tr>
              <a:tr h="370840">
                <a:tc>
                  <a:txBody>
                    <a:bodyPr/>
                    <a:lstStyle/>
                    <a:p>
                      <a:pPr marL="0" indent="0">
                        <a:buNone/>
                      </a:pPr>
                      <a:r>
                        <a:rPr lang="ka-GE" dirty="0" smtClean="0"/>
                        <a:t>2.4. </a:t>
                      </a:r>
                      <a:r>
                        <a:rPr lang="en-US" dirty="0" err="1" smtClean="0"/>
                        <a:t>მმართველობა</a:t>
                      </a:r>
                      <a:endParaRPr lang="en-US" sz="1800" dirty="0" smtClean="0"/>
                    </a:p>
                  </a:txBody>
                  <a:tcPr/>
                </a:tc>
                <a:tc vMerge="1">
                  <a:txBody>
                    <a:bodyPr/>
                    <a:lstStyle/>
                    <a:p>
                      <a:endParaRPr lang="en-US" dirty="0"/>
                    </a:p>
                  </a:txBody>
                  <a:tcPr/>
                </a:tc>
                <a:tc vMerge="1">
                  <a:txBody>
                    <a:bodyPr/>
                    <a:lstStyle/>
                    <a:p>
                      <a:endParaRPr lang="en-US" dirty="0"/>
                    </a:p>
                  </a:txBody>
                  <a:tcPr/>
                </a:tc>
              </a:tr>
              <a:tr h="370840">
                <a:tc>
                  <a:txBody>
                    <a:bodyPr/>
                    <a:lstStyle/>
                    <a:p>
                      <a:pPr marL="0" indent="0">
                        <a:buNone/>
                      </a:pPr>
                      <a:r>
                        <a:rPr lang="ka-GE" dirty="0" smtClean="0"/>
                        <a:t>2.5. </a:t>
                      </a:r>
                      <a:r>
                        <a:rPr lang="en-US" dirty="0" err="1" smtClean="0"/>
                        <a:t>ანგარიშვალდებულება</a:t>
                      </a:r>
                      <a:endParaRPr lang="ka-GE" dirty="0" smtClean="0"/>
                    </a:p>
                  </a:txBody>
                  <a:tcPr/>
                </a:tc>
                <a:tc vMerge="1">
                  <a:txBody>
                    <a:bodyPr/>
                    <a:lstStyle/>
                    <a:p>
                      <a:endParaRPr lang="en-US" dirty="0"/>
                    </a:p>
                  </a:txBody>
                  <a:tcPr/>
                </a:tc>
                <a:tc vMerge="1">
                  <a:txBody>
                    <a:bodyPr/>
                    <a:lstStyle/>
                    <a:p>
                      <a:endParaRPr lang="en-US" dirty="0"/>
                    </a:p>
                  </a:txBody>
                  <a:tcPr/>
                </a:tc>
              </a:tr>
              <a:tr h="370840">
                <a:tc>
                  <a:txBody>
                    <a:bodyPr/>
                    <a:lstStyle/>
                    <a:p>
                      <a:pPr marL="0" indent="0">
                        <a:buNone/>
                      </a:pPr>
                      <a:r>
                        <a:rPr lang="ka-GE" dirty="0" smtClean="0"/>
                        <a:t>2.6. </a:t>
                      </a:r>
                      <a:r>
                        <a:rPr lang="en-US" dirty="0" err="1" smtClean="0"/>
                        <a:t>მომსახურების</a:t>
                      </a:r>
                      <a:r>
                        <a:rPr lang="en-US" dirty="0" smtClean="0"/>
                        <a:t> </a:t>
                      </a:r>
                      <a:r>
                        <a:rPr lang="en-US" dirty="0" err="1" smtClean="0"/>
                        <a:t>უზრუნველყოფა</a:t>
                      </a:r>
                      <a:r>
                        <a:rPr lang="en-US" dirty="0" smtClean="0"/>
                        <a:t> </a:t>
                      </a:r>
                      <a:endParaRPr lang="ka-GE" dirty="0" smtClean="0"/>
                    </a:p>
                  </a:txBody>
                  <a:tcPr/>
                </a:tc>
                <a:tc vMerge="1">
                  <a:txBody>
                    <a:bodyPr/>
                    <a:lstStyle/>
                    <a:p>
                      <a:endParaRPr lang="en-US" dirty="0"/>
                    </a:p>
                  </a:txBody>
                  <a:tcPr/>
                </a:tc>
                <a:tc vMerge="1">
                  <a:txBody>
                    <a:bodyPr/>
                    <a:lstStyle/>
                    <a:p>
                      <a:endParaRPr lang="en-US" dirty="0"/>
                    </a:p>
                  </a:txBody>
                  <a:tcPr/>
                </a:tc>
              </a:tr>
              <a:tr h="370840">
                <a:tc>
                  <a:txBody>
                    <a:bodyPr/>
                    <a:lstStyle/>
                    <a:p>
                      <a:pPr marL="0" indent="0">
                        <a:buNone/>
                      </a:pPr>
                      <a:r>
                        <a:rPr lang="ka-GE" dirty="0" smtClean="0"/>
                        <a:t>2.7. </a:t>
                      </a:r>
                      <a:r>
                        <a:rPr lang="en-US" dirty="0" err="1" smtClean="0"/>
                        <a:t>შესყიდვები</a:t>
                      </a:r>
                      <a:r>
                        <a:rPr lang="en-US" dirty="0" smtClean="0"/>
                        <a:t> </a:t>
                      </a:r>
                      <a:r>
                        <a:rPr lang="en-US" dirty="0" err="1" smtClean="0"/>
                        <a:t>და</a:t>
                      </a:r>
                      <a:r>
                        <a:rPr lang="en-US" dirty="0" smtClean="0"/>
                        <a:t> </a:t>
                      </a:r>
                      <a:r>
                        <a:rPr lang="en-US" dirty="0" err="1" smtClean="0"/>
                        <a:t>მიწოდების</a:t>
                      </a:r>
                      <a:r>
                        <a:rPr lang="en-US" dirty="0" smtClean="0"/>
                        <a:t> </a:t>
                      </a:r>
                      <a:r>
                        <a:rPr lang="en-US" dirty="0" err="1" smtClean="0"/>
                        <a:t>ჯაჭვი</a:t>
                      </a:r>
                      <a:endParaRPr lang="ka-GE" dirty="0" smtClean="0"/>
                    </a:p>
                  </a:txBody>
                  <a:tcPr/>
                </a:tc>
                <a:tc vMerge="1">
                  <a:txBody>
                    <a:bodyPr/>
                    <a:lstStyle/>
                    <a:p>
                      <a:endParaRPr lang="en-US" dirty="0"/>
                    </a:p>
                  </a:txBody>
                  <a:tcPr/>
                </a:tc>
                <a:tc vMerge="1">
                  <a:txBody>
                    <a:bodyPr/>
                    <a:lstStyle/>
                    <a:p>
                      <a:endParaRPr lang="en-US" dirty="0"/>
                    </a:p>
                  </a:txBody>
                  <a:tcPr/>
                </a:tc>
              </a:tr>
              <a:tr h="370840">
                <a:tc>
                  <a:txBody>
                    <a:bodyPr/>
                    <a:lstStyle/>
                    <a:p>
                      <a:pPr marL="0" indent="0">
                        <a:buNone/>
                      </a:pPr>
                      <a:r>
                        <a:rPr lang="ka-GE" dirty="0" smtClean="0"/>
                        <a:t>2.8. </a:t>
                      </a:r>
                      <a:r>
                        <a:rPr lang="en-US" dirty="0" err="1" smtClean="0"/>
                        <a:t>ორგანიზაციული</a:t>
                      </a:r>
                      <a:r>
                        <a:rPr lang="en-US" dirty="0" smtClean="0"/>
                        <a:t> </a:t>
                      </a:r>
                      <a:r>
                        <a:rPr lang="en-US" dirty="0" err="1" smtClean="0"/>
                        <a:t>შესაძლებლობები</a:t>
                      </a:r>
                      <a:endParaRPr lang="ka-GE" dirty="0" smtClean="0"/>
                    </a:p>
                  </a:txBody>
                  <a:tcPr/>
                </a:tc>
                <a:tc vMerge="1">
                  <a:txBody>
                    <a:bodyPr/>
                    <a:lstStyle/>
                    <a:p>
                      <a:endParaRPr lang="en-US" dirty="0"/>
                    </a:p>
                  </a:txBody>
                  <a:tcPr/>
                </a:tc>
                <a:tc vMerge="1">
                  <a:txBody>
                    <a:bodyPr/>
                    <a:lstStyle/>
                    <a:p>
                      <a:endParaRPr lang="en-US" dirty="0"/>
                    </a:p>
                  </a:txBody>
                  <a:tcPr/>
                </a:tc>
              </a:tr>
            </a:tbl>
          </a:graphicData>
        </a:graphic>
      </p:graphicFrame>
    </p:spTree>
    <p:extLst>
      <p:ext uri="{BB962C8B-B14F-4D97-AF65-F5344CB8AC3E}">
        <p14:creationId xmlns:p14="http://schemas.microsoft.com/office/powerpoint/2010/main" val="23011962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a-GE" sz="3600" dirty="0" smtClean="0"/>
              <a:t>ძირითადი მონაცემებისა და მიმართულებების </a:t>
            </a:r>
            <a:r>
              <a:rPr lang="ka-GE" sz="3600" dirty="0"/>
              <a:t>დოკუმენტი (</a:t>
            </a:r>
            <a:r>
              <a:rPr lang="en-US" sz="3600" dirty="0"/>
              <a:t>BDD)</a:t>
            </a:r>
            <a:r>
              <a:rPr lang="ka-GE" sz="3600" dirty="0"/>
              <a:t>, </a:t>
            </a:r>
            <a:r>
              <a:rPr lang="ka-GE" sz="3600" dirty="0" smtClean="0"/>
              <a:t>2019</a:t>
            </a:r>
            <a:r>
              <a:rPr lang="en-US" sz="3600" dirty="0" smtClean="0"/>
              <a:t>-2022</a:t>
            </a:r>
            <a:endParaRPr lang="en-US" sz="3600" dirty="0"/>
          </a:p>
        </p:txBody>
      </p:sp>
      <p:graphicFrame>
        <p:nvGraphicFramePr>
          <p:cNvPr id="4" name="Table 3"/>
          <p:cNvGraphicFramePr>
            <a:graphicFrameLocks noGrp="1"/>
          </p:cNvGraphicFramePr>
          <p:nvPr>
            <p:extLst>
              <p:ext uri="{D42A27DB-BD31-4B8C-83A1-F6EECF244321}">
                <p14:modId xmlns:p14="http://schemas.microsoft.com/office/powerpoint/2010/main" val="4106216124"/>
              </p:ext>
            </p:extLst>
          </p:nvPr>
        </p:nvGraphicFramePr>
        <p:xfrm>
          <a:off x="533400" y="1752600"/>
          <a:ext cx="8229600" cy="4701540"/>
        </p:xfrm>
        <a:graphic>
          <a:graphicData uri="http://schemas.openxmlformats.org/drawingml/2006/table">
            <a:tbl>
              <a:tblPr firstRow="1" bandRow="1">
                <a:tableStyleId>{5C22544A-7EE6-4342-B048-85BDC9FD1C3A}</a:tableStyleId>
              </a:tblPr>
              <a:tblGrid>
                <a:gridCol w="2743200"/>
                <a:gridCol w="1332411"/>
                <a:gridCol w="1410789"/>
                <a:gridCol w="1410789"/>
                <a:gridCol w="1332411"/>
              </a:tblGrid>
              <a:tr h="370840">
                <a:tc>
                  <a:txBody>
                    <a:bodyPr/>
                    <a:lstStyle/>
                    <a:p>
                      <a:endParaRPr lang="en-US" dirty="0"/>
                    </a:p>
                  </a:txBody>
                  <a:tcPr/>
                </a:tc>
                <a:tc>
                  <a:txBody>
                    <a:bodyPr/>
                    <a:lstStyle/>
                    <a:p>
                      <a:pPr algn="ctr" fontAlgn="ctr"/>
                      <a:r>
                        <a:rPr lang="en-US" sz="1600" b="1" i="0" u="none" strike="noStrike" dirty="0">
                          <a:solidFill>
                            <a:schemeClr val="bg1"/>
                          </a:solidFill>
                          <a:effectLst/>
                          <a:latin typeface="Sylfaen"/>
                        </a:rPr>
                        <a:t>2019</a:t>
                      </a:r>
                    </a:p>
                  </a:txBody>
                  <a:tcPr marL="9525" marR="9525" marT="9525" marB="0" anchor="ctr"/>
                </a:tc>
                <a:tc>
                  <a:txBody>
                    <a:bodyPr/>
                    <a:lstStyle/>
                    <a:p>
                      <a:pPr algn="ctr" fontAlgn="ctr"/>
                      <a:r>
                        <a:rPr lang="en-US" sz="1600" b="1" i="0" u="none" strike="noStrike" dirty="0">
                          <a:solidFill>
                            <a:schemeClr val="bg1"/>
                          </a:solidFill>
                          <a:effectLst/>
                          <a:latin typeface="Sylfaen"/>
                        </a:rPr>
                        <a:t>2020</a:t>
                      </a:r>
                    </a:p>
                  </a:txBody>
                  <a:tcPr marL="9525" marR="9525" marT="9525" marB="0" anchor="ctr"/>
                </a:tc>
                <a:tc>
                  <a:txBody>
                    <a:bodyPr/>
                    <a:lstStyle/>
                    <a:p>
                      <a:pPr algn="ctr" fontAlgn="ctr"/>
                      <a:r>
                        <a:rPr lang="en-US" sz="1600" b="1" i="0" u="none" strike="noStrike" dirty="0">
                          <a:solidFill>
                            <a:schemeClr val="bg1"/>
                          </a:solidFill>
                          <a:effectLst/>
                          <a:latin typeface="Sylfaen"/>
                        </a:rPr>
                        <a:t>2021</a:t>
                      </a:r>
                    </a:p>
                  </a:txBody>
                  <a:tcPr marL="9525" marR="9525" marT="9525" marB="0" anchor="ctr"/>
                </a:tc>
                <a:tc>
                  <a:txBody>
                    <a:bodyPr/>
                    <a:lstStyle/>
                    <a:p>
                      <a:pPr algn="ctr" fontAlgn="ctr"/>
                      <a:r>
                        <a:rPr lang="en-US" sz="1600" b="1" i="0" u="none" strike="noStrike" dirty="0">
                          <a:solidFill>
                            <a:schemeClr val="bg1"/>
                          </a:solidFill>
                          <a:effectLst/>
                          <a:latin typeface="Sylfaen"/>
                        </a:rPr>
                        <a:t>2022</a:t>
                      </a:r>
                    </a:p>
                  </a:txBody>
                  <a:tcPr marL="9525" marR="9525" marT="9525" marB="0" anchor="ctr"/>
                </a:tc>
              </a:tr>
              <a:tr h="370840">
                <a:tc>
                  <a:txBody>
                    <a:bodyPr/>
                    <a:lstStyle/>
                    <a:p>
                      <a:pPr algn="l" fontAlgn="ctr"/>
                      <a:r>
                        <a:rPr lang="ka-GE" sz="1600" b="0" i="0" u="none" strike="noStrike" dirty="0">
                          <a:solidFill>
                            <a:srgbClr val="000000"/>
                          </a:solidFill>
                          <a:effectLst/>
                          <a:latin typeface="Sylfaen"/>
                        </a:rPr>
                        <a:t>უსაფრთხო სისხლი</a:t>
                      </a:r>
                    </a:p>
                  </a:txBody>
                  <a:tcPr marL="9525" marR="9525" marT="9525" marB="0" anchor="ctr"/>
                </a:tc>
                <a:tc>
                  <a:txBody>
                    <a:bodyPr/>
                    <a:lstStyle/>
                    <a:p>
                      <a:pPr algn="ctr" fontAlgn="ctr"/>
                      <a:r>
                        <a:rPr lang="en-US" sz="1600" b="0" i="0" u="none" strike="noStrike" dirty="0">
                          <a:solidFill>
                            <a:srgbClr val="000000"/>
                          </a:solidFill>
                          <a:effectLst/>
                          <a:latin typeface="Calibri"/>
                        </a:rPr>
                        <a:t>1,800</a:t>
                      </a:r>
                    </a:p>
                  </a:txBody>
                  <a:tcPr marL="9525" marR="9525" marT="9525" marB="0" anchor="ctr"/>
                </a:tc>
                <a:tc>
                  <a:txBody>
                    <a:bodyPr/>
                    <a:lstStyle/>
                    <a:p>
                      <a:pPr algn="ctr" fontAlgn="ctr"/>
                      <a:r>
                        <a:rPr lang="en-US" sz="1600" b="0" i="0" u="none" strike="noStrike">
                          <a:solidFill>
                            <a:srgbClr val="000000"/>
                          </a:solidFill>
                          <a:effectLst/>
                          <a:latin typeface="Calibri"/>
                        </a:rPr>
                        <a:t>1,800</a:t>
                      </a:r>
                    </a:p>
                  </a:txBody>
                  <a:tcPr marL="9525" marR="9525" marT="9525" marB="0" anchor="ctr"/>
                </a:tc>
                <a:tc>
                  <a:txBody>
                    <a:bodyPr/>
                    <a:lstStyle/>
                    <a:p>
                      <a:pPr algn="ctr" fontAlgn="ctr"/>
                      <a:r>
                        <a:rPr lang="en-US" sz="1600" b="0" i="0" u="none" strike="noStrike">
                          <a:solidFill>
                            <a:srgbClr val="000000"/>
                          </a:solidFill>
                          <a:effectLst/>
                          <a:latin typeface="Calibri"/>
                        </a:rPr>
                        <a:t>1,900</a:t>
                      </a:r>
                    </a:p>
                  </a:txBody>
                  <a:tcPr marL="9525" marR="9525" marT="9525" marB="0" anchor="ctr"/>
                </a:tc>
                <a:tc>
                  <a:txBody>
                    <a:bodyPr/>
                    <a:lstStyle/>
                    <a:p>
                      <a:pPr algn="ctr" fontAlgn="ctr"/>
                      <a:r>
                        <a:rPr lang="en-US" sz="1600" b="0" i="0" u="none" strike="noStrike">
                          <a:solidFill>
                            <a:srgbClr val="000000"/>
                          </a:solidFill>
                          <a:effectLst/>
                          <a:latin typeface="Calibri"/>
                        </a:rPr>
                        <a:t>2,000</a:t>
                      </a:r>
                    </a:p>
                  </a:txBody>
                  <a:tcPr marL="9525" marR="9525" marT="9525" marB="0" anchor="ctr"/>
                </a:tc>
              </a:tr>
              <a:tr h="370840">
                <a:tc>
                  <a:txBody>
                    <a:bodyPr/>
                    <a:lstStyle/>
                    <a:p>
                      <a:pPr algn="l" fontAlgn="ctr"/>
                      <a:r>
                        <a:rPr lang="ka-GE" sz="1600" b="0" i="0" u="none" strike="noStrike" dirty="0">
                          <a:solidFill>
                            <a:srgbClr val="000000"/>
                          </a:solidFill>
                          <a:effectLst/>
                          <a:latin typeface="Sylfaen"/>
                        </a:rPr>
                        <a:t>ტუბერკულოზის მართვა</a:t>
                      </a:r>
                    </a:p>
                  </a:txBody>
                  <a:tcPr marL="9525" marR="9525" marT="9525" marB="0" anchor="ctr"/>
                </a:tc>
                <a:tc>
                  <a:txBody>
                    <a:bodyPr/>
                    <a:lstStyle/>
                    <a:p>
                      <a:pPr algn="ctr" fontAlgn="ctr"/>
                      <a:r>
                        <a:rPr lang="en-US" sz="1600" b="0" i="0" u="none" strike="noStrike" dirty="0">
                          <a:solidFill>
                            <a:srgbClr val="000000"/>
                          </a:solidFill>
                          <a:effectLst/>
                          <a:latin typeface="Calibri"/>
                        </a:rPr>
                        <a:t>15,670</a:t>
                      </a:r>
                    </a:p>
                  </a:txBody>
                  <a:tcPr marL="9525" marR="9525" marT="9525" marB="0" anchor="ctr"/>
                </a:tc>
                <a:tc>
                  <a:txBody>
                    <a:bodyPr/>
                    <a:lstStyle/>
                    <a:p>
                      <a:pPr algn="ctr" fontAlgn="ctr"/>
                      <a:r>
                        <a:rPr lang="en-US" sz="1600" b="0" i="0" u="none" strike="noStrike">
                          <a:solidFill>
                            <a:srgbClr val="000000"/>
                          </a:solidFill>
                          <a:effectLst/>
                          <a:latin typeface="Calibri"/>
                        </a:rPr>
                        <a:t>15,670</a:t>
                      </a:r>
                    </a:p>
                  </a:txBody>
                  <a:tcPr marL="9525" marR="9525" marT="9525" marB="0" anchor="ctr"/>
                </a:tc>
                <a:tc>
                  <a:txBody>
                    <a:bodyPr/>
                    <a:lstStyle/>
                    <a:p>
                      <a:pPr algn="ctr" fontAlgn="ctr"/>
                      <a:r>
                        <a:rPr lang="en-US" sz="1600" b="0" i="0" u="none" strike="noStrike">
                          <a:solidFill>
                            <a:srgbClr val="000000"/>
                          </a:solidFill>
                          <a:effectLst/>
                          <a:latin typeface="Calibri"/>
                        </a:rPr>
                        <a:t>17,110</a:t>
                      </a:r>
                    </a:p>
                  </a:txBody>
                  <a:tcPr marL="9525" marR="9525" marT="9525" marB="0" anchor="ctr"/>
                </a:tc>
                <a:tc>
                  <a:txBody>
                    <a:bodyPr/>
                    <a:lstStyle/>
                    <a:p>
                      <a:pPr algn="ctr" fontAlgn="ctr"/>
                      <a:r>
                        <a:rPr lang="en-US" sz="1600" b="0" i="0" u="none" strike="noStrike">
                          <a:solidFill>
                            <a:srgbClr val="000000"/>
                          </a:solidFill>
                          <a:effectLst/>
                          <a:latin typeface="Calibri"/>
                        </a:rPr>
                        <a:t>17,200</a:t>
                      </a:r>
                    </a:p>
                  </a:txBody>
                  <a:tcPr marL="9525" marR="9525" marT="9525" marB="0" anchor="ctr"/>
                </a:tc>
              </a:tr>
              <a:tr h="370840">
                <a:tc>
                  <a:txBody>
                    <a:bodyPr/>
                    <a:lstStyle/>
                    <a:p>
                      <a:pPr algn="l" fontAlgn="ctr"/>
                      <a:r>
                        <a:rPr lang="ka-GE" sz="1600" b="0" i="0" u="none" strike="noStrike" dirty="0">
                          <a:solidFill>
                            <a:srgbClr val="000000"/>
                          </a:solidFill>
                          <a:effectLst/>
                          <a:latin typeface="Sylfaen"/>
                        </a:rPr>
                        <a:t>აივ ინფექცია/შიდსის მართვა</a:t>
                      </a:r>
                    </a:p>
                  </a:txBody>
                  <a:tcPr marL="9525" marR="9525" marT="9525" marB="0" anchor="ctr"/>
                </a:tc>
                <a:tc>
                  <a:txBody>
                    <a:bodyPr/>
                    <a:lstStyle/>
                    <a:p>
                      <a:pPr algn="ctr" fontAlgn="ctr"/>
                      <a:r>
                        <a:rPr lang="en-US" sz="1600" b="0" i="0" u="none" strike="noStrike" dirty="0">
                          <a:solidFill>
                            <a:srgbClr val="000000"/>
                          </a:solidFill>
                          <a:effectLst/>
                          <a:latin typeface="Calibri"/>
                        </a:rPr>
                        <a:t>12,520</a:t>
                      </a:r>
                    </a:p>
                  </a:txBody>
                  <a:tcPr marL="9525" marR="9525" marT="9525" marB="0" anchor="ctr"/>
                </a:tc>
                <a:tc>
                  <a:txBody>
                    <a:bodyPr/>
                    <a:lstStyle/>
                    <a:p>
                      <a:pPr algn="ctr" fontAlgn="ctr"/>
                      <a:r>
                        <a:rPr lang="en-US" sz="1600" b="0" i="0" u="none" strike="noStrike" dirty="0">
                          <a:solidFill>
                            <a:srgbClr val="000000"/>
                          </a:solidFill>
                          <a:effectLst/>
                          <a:latin typeface="Calibri"/>
                        </a:rPr>
                        <a:t>12,520</a:t>
                      </a:r>
                    </a:p>
                  </a:txBody>
                  <a:tcPr marL="9525" marR="9525" marT="9525" marB="0" anchor="ctr"/>
                </a:tc>
                <a:tc>
                  <a:txBody>
                    <a:bodyPr/>
                    <a:lstStyle/>
                    <a:p>
                      <a:pPr algn="ctr" fontAlgn="ctr"/>
                      <a:r>
                        <a:rPr lang="en-US" sz="1600" b="0" i="0" u="none" strike="noStrike">
                          <a:solidFill>
                            <a:srgbClr val="000000"/>
                          </a:solidFill>
                          <a:effectLst/>
                          <a:latin typeface="Calibri"/>
                        </a:rPr>
                        <a:t>17,900</a:t>
                      </a:r>
                    </a:p>
                  </a:txBody>
                  <a:tcPr marL="9525" marR="9525" marT="9525" marB="0" anchor="ctr"/>
                </a:tc>
                <a:tc>
                  <a:txBody>
                    <a:bodyPr/>
                    <a:lstStyle/>
                    <a:p>
                      <a:pPr algn="ctr" fontAlgn="ctr"/>
                      <a:r>
                        <a:rPr lang="en-US" sz="1600" b="0" i="0" u="none" strike="noStrike">
                          <a:solidFill>
                            <a:srgbClr val="000000"/>
                          </a:solidFill>
                          <a:effectLst/>
                          <a:latin typeface="Calibri"/>
                        </a:rPr>
                        <a:t>18,700</a:t>
                      </a:r>
                    </a:p>
                  </a:txBody>
                  <a:tcPr marL="9525" marR="9525" marT="9525" marB="0" anchor="ctr"/>
                </a:tc>
              </a:tr>
              <a:tr h="370840">
                <a:tc>
                  <a:txBody>
                    <a:bodyPr/>
                    <a:lstStyle/>
                    <a:p>
                      <a:pPr algn="l" fontAlgn="ctr"/>
                      <a:r>
                        <a:rPr lang="ka-GE" sz="1600" b="0" i="0" u="none" strike="noStrike" dirty="0">
                          <a:solidFill>
                            <a:srgbClr val="000000"/>
                          </a:solidFill>
                          <a:effectLst/>
                          <a:latin typeface="Sylfaen"/>
                        </a:rPr>
                        <a:t>ორსულებში </a:t>
                      </a:r>
                      <a:r>
                        <a:rPr lang="en-US" sz="1600" b="0" i="0" u="none" strike="noStrike" dirty="0">
                          <a:solidFill>
                            <a:srgbClr val="000000"/>
                          </a:solidFill>
                          <a:effectLst/>
                          <a:latin typeface="Sylfaen"/>
                        </a:rPr>
                        <a:t>B </a:t>
                      </a:r>
                      <a:r>
                        <a:rPr lang="ka-GE" sz="1600" b="0" i="0" u="none" strike="noStrike" dirty="0">
                          <a:solidFill>
                            <a:srgbClr val="000000"/>
                          </a:solidFill>
                          <a:effectLst/>
                          <a:latin typeface="Sylfaen"/>
                        </a:rPr>
                        <a:t>და </a:t>
                      </a:r>
                      <a:r>
                        <a:rPr lang="en-US" sz="1600" b="0" i="0" u="none" strike="noStrike" dirty="0">
                          <a:solidFill>
                            <a:srgbClr val="000000"/>
                          </a:solidFill>
                          <a:effectLst/>
                          <a:latin typeface="Sylfaen"/>
                        </a:rPr>
                        <a:t>C </a:t>
                      </a:r>
                      <a:r>
                        <a:rPr lang="ka-GE" sz="1600" b="0" i="0" u="none" strike="noStrike" dirty="0">
                          <a:solidFill>
                            <a:srgbClr val="000000"/>
                          </a:solidFill>
                          <a:effectLst/>
                          <a:latin typeface="Sylfaen"/>
                        </a:rPr>
                        <a:t>ჰეპატიტების, აივ-ინფექციის/ შიდსისა </a:t>
                      </a:r>
                      <a:r>
                        <a:rPr lang="ka-GE" sz="1600" b="0" i="0" u="none" strike="noStrike" dirty="0" smtClean="0">
                          <a:solidFill>
                            <a:srgbClr val="000000"/>
                          </a:solidFill>
                          <a:effectLst/>
                          <a:latin typeface="Sylfaen"/>
                        </a:rPr>
                        <a:t>ტესტება</a:t>
                      </a:r>
                      <a:endParaRPr lang="ka-GE" sz="1600" b="0" i="0" u="none" strike="noStrike" dirty="0">
                        <a:solidFill>
                          <a:srgbClr val="000000"/>
                        </a:solidFill>
                        <a:effectLst/>
                        <a:latin typeface="Sylfaen"/>
                      </a:endParaRPr>
                    </a:p>
                  </a:txBody>
                  <a:tcPr marL="9525" marR="9525" marT="9525" marB="0" anchor="ctr"/>
                </a:tc>
                <a:tc>
                  <a:txBody>
                    <a:bodyPr/>
                    <a:lstStyle/>
                    <a:p>
                      <a:pPr algn="ctr" fontAlgn="ctr"/>
                      <a:r>
                        <a:rPr lang="en-US" sz="1600" b="0" i="0" u="none" strike="noStrike" dirty="0">
                          <a:solidFill>
                            <a:srgbClr val="000000"/>
                          </a:solidFill>
                          <a:effectLst/>
                          <a:latin typeface="Calibri"/>
                        </a:rPr>
                        <a:t>374</a:t>
                      </a:r>
                    </a:p>
                  </a:txBody>
                  <a:tcPr marL="9525" marR="9525" marT="9525" marB="0" anchor="ctr"/>
                </a:tc>
                <a:tc>
                  <a:txBody>
                    <a:bodyPr/>
                    <a:lstStyle/>
                    <a:p>
                      <a:pPr algn="ctr" fontAlgn="ctr"/>
                      <a:r>
                        <a:rPr lang="en-US" sz="1600" b="0" i="0" u="none" strike="noStrike" dirty="0">
                          <a:solidFill>
                            <a:srgbClr val="000000"/>
                          </a:solidFill>
                          <a:effectLst/>
                          <a:latin typeface="Calibri"/>
                        </a:rPr>
                        <a:t>374</a:t>
                      </a:r>
                    </a:p>
                  </a:txBody>
                  <a:tcPr marL="9525" marR="9525" marT="9525" marB="0" anchor="ctr"/>
                </a:tc>
                <a:tc>
                  <a:txBody>
                    <a:bodyPr/>
                    <a:lstStyle/>
                    <a:p>
                      <a:pPr algn="ctr" fontAlgn="ctr"/>
                      <a:r>
                        <a:rPr lang="en-US" sz="1600" b="0" i="0" u="none" strike="noStrike">
                          <a:solidFill>
                            <a:srgbClr val="000000"/>
                          </a:solidFill>
                          <a:effectLst/>
                          <a:latin typeface="Calibri"/>
                        </a:rPr>
                        <a:t>380</a:t>
                      </a:r>
                    </a:p>
                  </a:txBody>
                  <a:tcPr marL="9525" marR="9525" marT="9525" marB="0" anchor="ctr"/>
                </a:tc>
                <a:tc>
                  <a:txBody>
                    <a:bodyPr/>
                    <a:lstStyle/>
                    <a:p>
                      <a:pPr algn="ctr" fontAlgn="ctr"/>
                      <a:r>
                        <a:rPr lang="en-US" sz="1600" b="0" i="0" u="none" strike="noStrike">
                          <a:solidFill>
                            <a:srgbClr val="000000"/>
                          </a:solidFill>
                          <a:effectLst/>
                          <a:latin typeface="Calibri"/>
                        </a:rPr>
                        <a:t>380</a:t>
                      </a:r>
                    </a:p>
                  </a:txBody>
                  <a:tcPr marL="9525" marR="9525" marT="9525" marB="0" anchor="ctr"/>
                </a:tc>
              </a:tr>
              <a:tr h="370840">
                <a:tc>
                  <a:txBody>
                    <a:bodyPr/>
                    <a:lstStyle/>
                    <a:p>
                      <a:pPr algn="l" fontAlgn="ctr"/>
                      <a:r>
                        <a:rPr lang="ka-GE" sz="1600" b="0" i="0" u="none" strike="noStrike" dirty="0">
                          <a:solidFill>
                            <a:srgbClr val="000000"/>
                          </a:solidFill>
                          <a:effectLst/>
                          <a:latin typeface="Sylfaen"/>
                        </a:rPr>
                        <a:t>ნარკომანიით დაავადებულ პაციენტთა მკურნალობა</a:t>
                      </a:r>
                    </a:p>
                  </a:txBody>
                  <a:tcPr marL="9525" marR="9525" marT="9525" marB="0" anchor="ctr"/>
                </a:tc>
                <a:tc>
                  <a:txBody>
                    <a:bodyPr/>
                    <a:lstStyle/>
                    <a:p>
                      <a:pPr algn="ctr" fontAlgn="ctr"/>
                      <a:r>
                        <a:rPr lang="en-US" sz="1600" b="0" i="0" u="none" strike="noStrike" dirty="0">
                          <a:solidFill>
                            <a:srgbClr val="000000"/>
                          </a:solidFill>
                          <a:effectLst/>
                          <a:latin typeface="Calibri"/>
                        </a:rPr>
                        <a:t>12,150</a:t>
                      </a:r>
                    </a:p>
                  </a:txBody>
                  <a:tcPr marL="9525" marR="9525" marT="9525" marB="0" anchor="ctr"/>
                </a:tc>
                <a:tc>
                  <a:txBody>
                    <a:bodyPr/>
                    <a:lstStyle/>
                    <a:p>
                      <a:pPr algn="ctr" fontAlgn="ctr"/>
                      <a:r>
                        <a:rPr lang="en-US" sz="1600" b="0" i="0" u="none" strike="noStrike" dirty="0">
                          <a:solidFill>
                            <a:srgbClr val="000000"/>
                          </a:solidFill>
                          <a:effectLst/>
                          <a:latin typeface="Calibri"/>
                        </a:rPr>
                        <a:t>11,392</a:t>
                      </a:r>
                    </a:p>
                  </a:txBody>
                  <a:tcPr marL="9525" marR="9525" marT="9525" marB="0" anchor="ctr"/>
                </a:tc>
                <a:tc>
                  <a:txBody>
                    <a:bodyPr/>
                    <a:lstStyle/>
                    <a:p>
                      <a:pPr algn="ctr" fontAlgn="ctr"/>
                      <a:r>
                        <a:rPr lang="en-US" sz="1600" b="0" i="0" u="none" strike="noStrike" dirty="0">
                          <a:solidFill>
                            <a:srgbClr val="000000"/>
                          </a:solidFill>
                          <a:effectLst/>
                          <a:latin typeface="Calibri"/>
                        </a:rPr>
                        <a:t>15,402</a:t>
                      </a:r>
                    </a:p>
                  </a:txBody>
                  <a:tcPr marL="9525" marR="9525" marT="9525" marB="0" anchor="ctr"/>
                </a:tc>
                <a:tc>
                  <a:txBody>
                    <a:bodyPr/>
                    <a:lstStyle/>
                    <a:p>
                      <a:pPr algn="ctr" fontAlgn="ctr"/>
                      <a:r>
                        <a:rPr lang="en-US" sz="1600" b="0" i="0" u="none" strike="noStrike">
                          <a:solidFill>
                            <a:srgbClr val="000000"/>
                          </a:solidFill>
                          <a:effectLst/>
                          <a:latin typeface="Calibri"/>
                        </a:rPr>
                        <a:t>15,402</a:t>
                      </a:r>
                    </a:p>
                  </a:txBody>
                  <a:tcPr marL="9525" marR="9525" marT="9525" marB="0" anchor="ctr"/>
                </a:tc>
              </a:tr>
              <a:tr h="370840">
                <a:tc>
                  <a:txBody>
                    <a:bodyPr/>
                    <a:lstStyle/>
                    <a:p>
                      <a:pPr algn="l" fontAlgn="ctr"/>
                      <a:r>
                        <a:rPr lang="en-US" sz="1600" b="0" i="0" u="none" strike="noStrike" dirty="0">
                          <a:solidFill>
                            <a:srgbClr val="000000"/>
                          </a:solidFill>
                          <a:effectLst/>
                          <a:latin typeface="Sylfaen"/>
                        </a:rPr>
                        <a:t>C </a:t>
                      </a:r>
                      <a:r>
                        <a:rPr lang="ka-GE" sz="1600" b="0" i="0" u="none" strike="noStrike" dirty="0">
                          <a:solidFill>
                            <a:srgbClr val="000000"/>
                          </a:solidFill>
                          <a:effectLst/>
                          <a:latin typeface="Sylfaen"/>
                        </a:rPr>
                        <a:t>ჰეპატიტის მართვა</a:t>
                      </a:r>
                    </a:p>
                  </a:txBody>
                  <a:tcPr marL="9525" marR="9525" marT="9525" marB="0" anchor="ctr"/>
                </a:tc>
                <a:tc>
                  <a:txBody>
                    <a:bodyPr/>
                    <a:lstStyle/>
                    <a:p>
                      <a:pPr algn="ctr" fontAlgn="ctr"/>
                      <a:r>
                        <a:rPr lang="en-US" sz="1600" b="0" i="0" u="none" strike="noStrike" dirty="0">
                          <a:solidFill>
                            <a:srgbClr val="000000"/>
                          </a:solidFill>
                          <a:effectLst/>
                          <a:latin typeface="Calibri"/>
                        </a:rPr>
                        <a:t>11,000</a:t>
                      </a:r>
                    </a:p>
                  </a:txBody>
                  <a:tcPr marL="9525" marR="9525" marT="9525" marB="0" anchor="ctr"/>
                </a:tc>
                <a:tc>
                  <a:txBody>
                    <a:bodyPr/>
                    <a:lstStyle/>
                    <a:p>
                      <a:pPr algn="ctr" fontAlgn="ctr"/>
                      <a:r>
                        <a:rPr lang="en-US" sz="1600" b="0" i="0" u="none" strike="noStrike" dirty="0">
                          <a:solidFill>
                            <a:srgbClr val="000000"/>
                          </a:solidFill>
                          <a:effectLst/>
                          <a:latin typeface="Calibri"/>
                        </a:rPr>
                        <a:t>11,000</a:t>
                      </a:r>
                    </a:p>
                  </a:txBody>
                  <a:tcPr marL="9525" marR="9525" marT="9525" marB="0" anchor="ctr"/>
                </a:tc>
                <a:tc>
                  <a:txBody>
                    <a:bodyPr/>
                    <a:lstStyle/>
                    <a:p>
                      <a:pPr algn="ctr" fontAlgn="ctr"/>
                      <a:r>
                        <a:rPr lang="en-US" sz="1600" b="0" i="0" u="none" strike="noStrike">
                          <a:solidFill>
                            <a:srgbClr val="000000"/>
                          </a:solidFill>
                          <a:effectLst/>
                          <a:latin typeface="Calibri"/>
                        </a:rPr>
                        <a:t>16,000</a:t>
                      </a:r>
                    </a:p>
                  </a:txBody>
                  <a:tcPr marL="9525" marR="9525" marT="9525" marB="0" anchor="ctr"/>
                </a:tc>
                <a:tc>
                  <a:txBody>
                    <a:bodyPr/>
                    <a:lstStyle/>
                    <a:p>
                      <a:pPr algn="ctr" fontAlgn="ctr"/>
                      <a:r>
                        <a:rPr lang="en-US" sz="1600" b="0" i="0" u="none" strike="noStrike">
                          <a:solidFill>
                            <a:srgbClr val="000000"/>
                          </a:solidFill>
                          <a:effectLst/>
                          <a:latin typeface="Calibri"/>
                        </a:rPr>
                        <a:t>16,810</a:t>
                      </a:r>
                    </a:p>
                  </a:txBody>
                  <a:tcPr marL="9525" marR="9525" marT="9525" marB="0" anchor="ctr"/>
                </a:tc>
              </a:tr>
              <a:tr h="370840">
                <a:tc>
                  <a:txBody>
                    <a:bodyPr/>
                    <a:lstStyle/>
                    <a:p>
                      <a:pPr algn="l" fontAlgn="ctr"/>
                      <a:r>
                        <a:rPr lang="ka-GE" sz="1600" b="0" i="0" u="none" strike="noStrike" dirty="0">
                          <a:solidFill>
                            <a:srgbClr val="000000"/>
                          </a:solidFill>
                          <a:effectLst/>
                          <a:latin typeface="Sylfaen"/>
                        </a:rPr>
                        <a:t>ინკურაბელურ პაციენტთა სტაციონარული პალიატიური მზრუნველობა</a:t>
                      </a:r>
                    </a:p>
                  </a:txBody>
                  <a:tcPr marL="9525" marR="9525" marT="9525" marB="0" anchor="ctr"/>
                </a:tc>
                <a:tc>
                  <a:txBody>
                    <a:bodyPr/>
                    <a:lstStyle/>
                    <a:p>
                      <a:pPr algn="ctr" fontAlgn="ctr"/>
                      <a:r>
                        <a:rPr lang="en-US" sz="1600" b="0" i="0" u="none" strike="noStrike" dirty="0">
                          <a:solidFill>
                            <a:srgbClr val="000000"/>
                          </a:solidFill>
                          <a:effectLst/>
                          <a:latin typeface="Calibri"/>
                        </a:rPr>
                        <a:t>1,749</a:t>
                      </a:r>
                    </a:p>
                  </a:txBody>
                  <a:tcPr marL="9525" marR="9525" marT="9525" marB="0" anchor="ctr"/>
                </a:tc>
                <a:tc>
                  <a:txBody>
                    <a:bodyPr/>
                    <a:lstStyle/>
                    <a:p>
                      <a:pPr algn="ctr" fontAlgn="ctr"/>
                      <a:r>
                        <a:rPr lang="en-US" sz="1600" b="0" i="0" u="none" strike="noStrike" dirty="0">
                          <a:solidFill>
                            <a:srgbClr val="000000"/>
                          </a:solidFill>
                          <a:effectLst/>
                          <a:latin typeface="Calibri"/>
                        </a:rPr>
                        <a:t>770</a:t>
                      </a:r>
                    </a:p>
                  </a:txBody>
                  <a:tcPr marL="9525" marR="9525" marT="9525" marB="0" anchor="ctr"/>
                </a:tc>
                <a:tc>
                  <a:txBody>
                    <a:bodyPr/>
                    <a:lstStyle/>
                    <a:p>
                      <a:pPr algn="ctr" fontAlgn="ctr"/>
                      <a:r>
                        <a:rPr lang="en-US" sz="1600" b="0" i="0" u="none" strike="noStrike" dirty="0">
                          <a:solidFill>
                            <a:srgbClr val="000000"/>
                          </a:solidFill>
                          <a:effectLst/>
                          <a:latin typeface="Calibri"/>
                        </a:rPr>
                        <a:t>950</a:t>
                      </a:r>
                    </a:p>
                  </a:txBody>
                  <a:tcPr marL="9525" marR="9525" marT="9525" marB="0" anchor="ctr"/>
                </a:tc>
                <a:tc>
                  <a:txBody>
                    <a:bodyPr/>
                    <a:lstStyle/>
                    <a:p>
                      <a:pPr algn="ctr" fontAlgn="ctr"/>
                      <a:r>
                        <a:rPr lang="en-US" sz="1600" b="0" i="0" u="none" strike="noStrike">
                          <a:solidFill>
                            <a:srgbClr val="000000"/>
                          </a:solidFill>
                          <a:effectLst/>
                          <a:latin typeface="Calibri"/>
                        </a:rPr>
                        <a:t>950</a:t>
                      </a:r>
                    </a:p>
                  </a:txBody>
                  <a:tcPr marL="9525" marR="9525" marT="9525" marB="0" anchor="ctr"/>
                </a:tc>
              </a:tr>
              <a:tr h="370840">
                <a:tc>
                  <a:txBody>
                    <a:bodyPr/>
                    <a:lstStyle/>
                    <a:p>
                      <a:pPr algn="l" fontAlgn="ctr"/>
                      <a:r>
                        <a:rPr lang="ka-GE" sz="1600" b="0" i="0" u="none" strike="noStrike" dirty="0" smtClean="0">
                          <a:solidFill>
                            <a:srgbClr val="000000"/>
                          </a:solidFill>
                          <a:effectLst/>
                          <a:latin typeface="Sylfaen"/>
                        </a:rPr>
                        <a:t>შიდსის ცენტრის რეაბილიტაცია </a:t>
                      </a:r>
                      <a:r>
                        <a:rPr lang="ka-GE" sz="1600" b="0" i="0" u="none" strike="noStrike" dirty="0">
                          <a:solidFill>
                            <a:srgbClr val="000000"/>
                          </a:solidFill>
                          <a:effectLst/>
                          <a:latin typeface="Sylfaen"/>
                        </a:rPr>
                        <a:t>და აღჭურვა</a:t>
                      </a:r>
                    </a:p>
                  </a:txBody>
                  <a:tcPr marL="9525" marR="9525" marT="9525" marB="0" anchor="ctr"/>
                </a:tc>
                <a:tc>
                  <a:txBody>
                    <a:bodyPr/>
                    <a:lstStyle/>
                    <a:p>
                      <a:pPr algn="ctr" fontAlgn="ctr"/>
                      <a:r>
                        <a:rPr lang="en-US" sz="1600" b="0" i="0" u="none" strike="noStrike" dirty="0">
                          <a:solidFill>
                            <a:srgbClr val="000000"/>
                          </a:solidFill>
                          <a:effectLst/>
                          <a:latin typeface="Calibri"/>
                        </a:rPr>
                        <a:t>2,000</a:t>
                      </a:r>
                    </a:p>
                  </a:txBody>
                  <a:tcPr marL="9525" marR="9525" marT="9525" marB="0" anchor="ctr"/>
                </a:tc>
                <a:tc>
                  <a:txBody>
                    <a:bodyPr/>
                    <a:lstStyle/>
                    <a:p>
                      <a:pPr algn="ctr" fontAlgn="ctr"/>
                      <a:r>
                        <a:rPr lang="en-US" sz="1600" b="0" i="0" u="none" strike="noStrike">
                          <a:solidFill>
                            <a:srgbClr val="000000"/>
                          </a:solidFill>
                          <a:effectLst/>
                          <a:latin typeface="Calibri"/>
                        </a:rPr>
                        <a:t>2,000</a:t>
                      </a:r>
                    </a:p>
                  </a:txBody>
                  <a:tcPr marL="9525" marR="9525" marT="9525" marB="0" anchor="ctr"/>
                </a:tc>
                <a:tc>
                  <a:txBody>
                    <a:bodyPr/>
                    <a:lstStyle/>
                    <a:p>
                      <a:pPr algn="ctr" fontAlgn="ctr"/>
                      <a:r>
                        <a:rPr lang="en-US" sz="1600" b="0" i="0" u="none" strike="noStrike" dirty="0">
                          <a:solidFill>
                            <a:srgbClr val="000000"/>
                          </a:solidFill>
                          <a:effectLst/>
                          <a:latin typeface="Calibri"/>
                        </a:rPr>
                        <a:t>2,000</a:t>
                      </a:r>
                    </a:p>
                  </a:txBody>
                  <a:tcPr marL="9525" marR="9525" marT="9525" marB="0" anchor="ctr"/>
                </a:tc>
                <a:tc>
                  <a:txBody>
                    <a:bodyPr/>
                    <a:lstStyle/>
                    <a:p>
                      <a:pPr algn="ctr" fontAlgn="ctr"/>
                      <a:r>
                        <a:rPr lang="en-US" sz="1600" b="0" i="0" u="none" strike="noStrike" dirty="0">
                          <a:solidFill>
                            <a:srgbClr val="000000"/>
                          </a:solidFill>
                          <a:effectLst/>
                          <a:latin typeface="Calibri"/>
                        </a:rPr>
                        <a:t>2,000</a:t>
                      </a:r>
                    </a:p>
                  </a:txBody>
                  <a:tcPr marL="9525" marR="9525" marT="9525" marB="0" anchor="ctr"/>
                </a:tc>
              </a:tr>
              <a:tr h="370840">
                <a:tc>
                  <a:txBody>
                    <a:bodyPr/>
                    <a:lstStyle/>
                    <a:p>
                      <a:pPr algn="l" fontAlgn="ctr"/>
                      <a:r>
                        <a:rPr lang="ka-GE" sz="1600" b="1" i="0" u="none" strike="noStrike" dirty="0">
                          <a:solidFill>
                            <a:srgbClr val="000000"/>
                          </a:solidFill>
                          <a:effectLst/>
                          <a:latin typeface="Sylfaen"/>
                        </a:rPr>
                        <a:t>სულ</a:t>
                      </a:r>
                    </a:p>
                  </a:txBody>
                  <a:tcPr marL="9525" marR="9525" marT="9525" marB="0" anchor="ctr"/>
                </a:tc>
                <a:tc>
                  <a:txBody>
                    <a:bodyPr/>
                    <a:lstStyle/>
                    <a:p>
                      <a:pPr algn="ctr" fontAlgn="ctr"/>
                      <a:r>
                        <a:rPr lang="en-US" sz="1600" b="1" i="0" u="none" strike="noStrike" dirty="0">
                          <a:solidFill>
                            <a:srgbClr val="000000"/>
                          </a:solidFill>
                          <a:effectLst/>
                          <a:latin typeface="Sylfaen"/>
                        </a:rPr>
                        <a:t>57,263</a:t>
                      </a:r>
                    </a:p>
                  </a:txBody>
                  <a:tcPr marL="9525" marR="9525" marT="9525" marB="0" anchor="ctr"/>
                </a:tc>
                <a:tc>
                  <a:txBody>
                    <a:bodyPr/>
                    <a:lstStyle/>
                    <a:p>
                      <a:pPr algn="ctr" fontAlgn="ctr"/>
                      <a:r>
                        <a:rPr lang="en-US" sz="1600" b="1" i="0" u="none" strike="noStrike" dirty="0">
                          <a:solidFill>
                            <a:srgbClr val="000000"/>
                          </a:solidFill>
                          <a:effectLst/>
                          <a:latin typeface="Sylfaen"/>
                        </a:rPr>
                        <a:t>55,526</a:t>
                      </a:r>
                    </a:p>
                  </a:txBody>
                  <a:tcPr marL="9525" marR="9525" marT="9525" marB="0" anchor="ctr"/>
                </a:tc>
                <a:tc>
                  <a:txBody>
                    <a:bodyPr/>
                    <a:lstStyle/>
                    <a:p>
                      <a:pPr algn="ctr" fontAlgn="ctr"/>
                      <a:r>
                        <a:rPr lang="en-US" sz="1600" b="1" i="0" u="none" strike="noStrike" dirty="0">
                          <a:solidFill>
                            <a:srgbClr val="000000"/>
                          </a:solidFill>
                          <a:effectLst/>
                          <a:latin typeface="Sylfaen"/>
                        </a:rPr>
                        <a:t>71,642</a:t>
                      </a:r>
                    </a:p>
                  </a:txBody>
                  <a:tcPr marL="9525" marR="9525" marT="9525" marB="0" anchor="ctr"/>
                </a:tc>
                <a:tc>
                  <a:txBody>
                    <a:bodyPr/>
                    <a:lstStyle/>
                    <a:p>
                      <a:pPr algn="ctr" fontAlgn="ctr"/>
                      <a:r>
                        <a:rPr lang="en-US" sz="1600" b="1" i="0" u="none" strike="noStrike" dirty="0">
                          <a:solidFill>
                            <a:srgbClr val="000000"/>
                          </a:solidFill>
                          <a:effectLst/>
                          <a:latin typeface="Sylfaen"/>
                        </a:rPr>
                        <a:t>73,442</a:t>
                      </a:r>
                    </a:p>
                  </a:txBody>
                  <a:tcPr marL="9525" marR="9525" marT="9525" marB="0" anchor="ctr"/>
                </a:tc>
              </a:tr>
            </a:tbl>
          </a:graphicData>
        </a:graphic>
      </p:graphicFrame>
    </p:spTree>
    <p:extLst>
      <p:ext uri="{BB962C8B-B14F-4D97-AF65-F5344CB8AC3E}">
        <p14:creationId xmlns:p14="http://schemas.microsoft.com/office/powerpoint/2010/main" val="2994474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dirty="0" smtClean="0"/>
              <a:t>აივ/შიდსის 2019-2022 სტრატეგიის მიზანი</a:t>
            </a:r>
            <a:endParaRPr lang="en-US" dirty="0"/>
          </a:p>
        </p:txBody>
      </p:sp>
      <p:sp>
        <p:nvSpPr>
          <p:cNvPr id="3" name="Content Placeholder 2"/>
          <p:cNvSpPr>
            <a:spLocks noGrp="1"/>
          </p:cNvSpPr>
          <p:nvPr>
            <p:ph idx="1"/>
          </p:nvPr>
        </p:nvSpPr>
        <p:spPr/>
        <p:txBody>
          <a:bodyPr>
            <a:normAutofit/>
          </a:bodyPr>
          <a:lstStyle/>
          <a:p>
            <a:r>
              <a:rPr lang="ka-GE" sz="2800" dirty="0" smtClean="0"/>
              <a:t>საქართველოში </a:t>
            </a:r>
            <a:r>
              <a:rPr lang="ka-GE" sz="2800" dirty="0"/>
              <a:t>აივ ეპიდემიის შემცირება მდგრადი, ფოკუსირებული ინტერვენციების საშუალებით მაღალი რისკის ჯგუფების წარმომადგენლებისა და მათი სქესობრივი პარტნიორებისათავის, სერვისების ხარისხის გაუმჯობესება და მკურნალობის გამოსავლის მნიშვნელოვანი გაუმჯობესება. </a:t>
            </a:r>
            <a:endParaRPr lang="en-US" sz="2800" dirty="0"/>
          </a:p>
          <a:p>
            <a:endParaRPr lang="en-US" sz="2800" dirty="0"/>
          </a:p>
        </p:txBody>
      </p:sp>
    </p:spTree>
    <p:extLst>
      <p:ext uri="{BB962C8B-B14F-4D97-AF65-F5344CB8AC3E}">
        <p14:creationId xmlns:p14="http://schemas.microsoft.com/office/powerpoint/2010/main" val="29004210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endParaRPr lang="en-US" dirty="0"/>
          </a:p>
          <a:p>
            <a:r>
              <a:rPr lang="ka-GE" dirty="0" smtClean="0"/>
              <a:t>მადლობა ყურადღებისთვის!!!</a:t>
            </a:r>
            <a:endParaRPr lang="en-US" dirty="0"/>
          </a:p>
        </p:txBody>
      </p:sp>
    </p:spTree>
    <p:extLst>
      <p:ext uri="{BB962C8B-B14F-4D97-AF65-F5344CB8AC3E}">
        <p14:creationId xmlns:p14="http://schemas.microsoft.com/office/powerpoint/2010/main" val="1453397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a-GE" sz="3200" dirty="0" smtClean="0"/>
              <a:t>აივ/შიდსი - </a:t>
            </a:r>
            <a:r>
              <a:rPr lang="ka-GE" sz="3200" b="1" dirty="0" smtClean="0"/>
              <a:t>სამიზნეები </a:t>
            </a:r>
            <a:r>
              <a:rPr lang="ka-GE" sz="3200" b="1" dirty="0"/>
              <a:t>2022 წლისათვის</a:t>
            </a:r>
            <a:endParaRPr lang="en-US" sz="3200" dirty="0"/>
          </a:p>
        </p:txBody>
      </p:sp>
      <p:sp>
        <p:nvSpPr>
          <p:cNvPr id="3" name="Content Placeholder 2"/>
          <p:cNvSpPr>
            <a:spLocks noGrp="1"/>
          </p:cNvSpPr>
          <p:nvPr>
            <p:ph idx="1"/>
          </p:nvPr>
        </p:nvSpPr>
        <p:spPr/>
        <p:txBody>
          <a:bodyPr>
            <a:normAutofit fontScale="70000" lnSpcReduction="20000"/>
          </a:bodyPr>
          <a:lstStyle/>
          <a:p>
            <a:pPr lvl="0"/>
            <a:r>
              <a:rPr lang="ka-GE" dirty="0"/>
              <a:t>სახელმწიფო დაფინანსების წილის ზრდა 76%-იდან 2018 წელს, 96%-მდე 2022 წელს </a:t>
            </a:r>
            <a:endParaRPr lang="en-US" dirty="0"/>
          </a:p>
          <a:p>
            <a:pPr lvl="0"/>
            <a:r>
              <a:rPr lang="ka-GE" dirty="0"/>
              <a:t>ზოგად პოპულაციაში აივ-ის დაბალი პრევალენტობა შენარჩუნებულია (500 შემთხვევა/100 000 მოსახლეზე) 2022 წლისათვის</a:t>
            </a:r>
            <a:endParaRPr lang="en-US" dirty="0"/>
          </a:p>
          <a:p>
            <a:pPr lvl="0"/>
            <a:r>
              <a:rPr lang="ka-GE" dirty="0"/>
              <a:t>მსმ ჯგუფში პრევალენტობა შენარჩუნებულია (&lt;25%-ზე) 2022 წლის ბოლოსათვის </a:t>
            </a:r>
            <a:endParaRPr lang="en-US" dirty="0"/>
          </a:p>
          <a:p>
            <a:pPr lvl="0"/>
            <a:r>
              <a:rPr lang="ka-GE" dirty="0"/>
              <a:t>კომერციული სექსის მუშაკებში აივ-ის პრევალენტობა შენარჩუნებულია (&lt; 2%) 2022 წლის ბოლოსათვის </a:t>
            </a:r>
            <a:endParaRPr lang="en-US" dirty="0"/>
          </a:p>
          <a:p>
            <a:pPr lvl="0"/>
            <a:r>
              <a:rPr lang="ka-GE" dirty="0"/>
              <a:t>ნიმ-ებში აივ-ის პრევალენტობა შენარჩუნებულია (&lt;3%) 2022 წლის ბოლოსათვის </a:t>
            </a:r>
            <a:endParaRPr lang="en-US" dirty="0"/>
          </a:p>
          <a:p>
            <a:pPr lvl="0"/>
            <a:r>
              <a:rPr lang="ka-GE" dirty="0"/>
              <a:t>აივ-ის გვიანი გამოვლენა </a:t>
            </a:r>
            <a:r>
              <a:rPr lang="en-US" dirty="0"/>
              <a:t>(&lt;350 cells/mm</a:t>
            </a:r>
            <a:r>
              <a:rPr lang="en-US" baseline="30000" dirty="0"/>
              <a:t>3</a:t>
            </a:r>
            <a:r>
              <a:rPr lang="en-US" dirty="0"/>
              <a:t>) </a:t>
            </a:r>
            <a:r>
              <a:rPr lang="ka-GE" dirty="0"/>
              <a:t>შემცირებულია 2017 წელს 51%-იდან 30%-მდე 2022 წელს </a:t>
            </a:r>
            <a:endParaRPr lang="en-US" dirty="0"/>
          </a:p>
        </p:txBody>
      </p:sp>
    </p:spTree>
    <p:extLst>
      <p:ext uri="{BB962C8B-B14F-4D97-AF65-F5344CB8AC3E}">
        <p14:creationId xmlns:p14="http://schemas.microsoft.com/office/powerpoint/2010/main" val="3442350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dirty="0" smtClean="0"/>
              <a:t>აივ/შიდსი - სტრატეგიული ამოცანები</a:t>
            </a:r>
            <a:endParaRPr lang="en-US" dirty="0"/>
          </a:p>
        </p:txBody>
      </p:sp>
      <p:sp>
        <p:nvSpPr>
          <p:cNvPr id="3" name="Content Placeholder 2"/>
          <p:cNvSpPr>
            <a:spLocks noGrp="1"/>
          </p:cNvSpPr>
          <p:nvPr>
            <p:ph idx="1"/>
          </p:nvPr>
        </p:nvSpPr>
        <p:spPr/>
        <p:txBody>
          <a:bodyPr>
            <a:normAutofit fontScale="70000" lnSpcReduction="20000"/>
          </a:bodyPr>
          <a:lstStyle/>
          <a:p>
            <a:pPr marL="514350" lvl="0" indent="-514350">
              <a:buFont typeface="+mj-lt"/>
              <a:buAutoNum type="arabicPeriod"/>
            </a:pPr>
            <a:r>
              <a:rPr lang="ka-GE" dirty="0"/>
              <a:t>აივ პრევენცია და გამოვლენა: პრევენციული სერვისებით მოცვის გაზრდა დროული გამოვლენისა და მკურნალობაში ჩართვის უზრუნველსაყოფად;  </a:t>
            </a:r>
            <a:endParaRPr lang="en-US" dirty="0"/>
          </a:p>
          <a:p>
            <a:pPr marL="514350" lvl="0" indent="-514350">
              <a:buFont typeface="+mj-lt"/>
              <a:buAutoNum type="arabicPeriod"/>
            </a:pPr>
            <a:r>
              <a:rPr lang="ka-GE" dirty="0"/>
              <a:t>აივ ინფიცირებულების მკურნალობა და მოვლა: აივ/შიდსის  გამოსავლის გაუმჯობესება მკურნალობის, მოვლის და მხარდაჭერის ხარისხიან სერვისებზე საყოველთაო ხელმისაწვდომობის უზრუნველყოფის გზით; </a:t>
            </a:r>
            <a:endParaRPr lang="en-US" dirty="0"/>
          </a:p>
          <a:p>
            <a:pPr marL="514350" lvl="0" indent="-514350">
              <a:buFont typeface="+mj-lt"/>
              <a:buAutoNum type="arabicPeriod"/>
            </a:pPr>
            <a:r>
              <a:rPr lang="ka-GE" dirty="0"/>
              <a:t>მმართველობა და პოლიტიკის შექმნა: ეპიდემიაზე მძლავრი პასუხის მდგრადობის უზრუნველყოფა მთავრობის ვალდებულების გაზრდის, საკანონმდებლო და ოპერაციული გარემოს უზრუნველყოფის და სამოქალაქო საზოგადოების ფართო ჩართულობის გზით. </a:t>
            </a:r>
            <a:endParaRPr lang="en-US" dirty="0"/>
          </a:p>
          <a:p>
            <a:endParaRPr lang="en-US" dirty="0"/>
          </a:p>
        </p:txBody>
      </p:sp>
    </p:spTree>
    <p:extLst>
      <p:ext uri="{BB962C8B-B14F-4D97-AF65-F5344CB8AC3E}">
        <p14:creationId xmlns:p14="http://schemas.microsoft.com/office/powerpoint/2010/main" val="496947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3600" dirty="0" smtClean="0"/>
              <a:t>1. აივ პრევენცია და გამოვლენა</a:t>
            </a:r>
            <a:endParaRPr lang="en-US" sz="3600" dirty="0"/>
          </a:p>
        </p:txBody>
      </p:sp>
      <p:sp>
        <p:nvSpPr>
          <p:cNvPr id="3" name="Content Placeholder 2"/>
          <p:cNvSpPr>
            <a:spLocks noGrp="1"/>
          </p:cNvSpPr>
          <p:nvPr>
            <p:ph idx="1"/>
          </p:nvPr>
        </p:nvSpPr>
        <p:spPr/>
        <p:txBody>
          <a:bodyPr/>
          <a:lstStyle/>
          <a:p>
            <a:pPr marL="0" indent="0">
              <a:buNone/>
            </a:pPr>
            <a:r>
              <a:rPr lang="ka-GE" dirty="0" smtClean="0"/>
              <a:t>1.1. </a:t>
            </a:r>
            <a:r>
              <a:rPr lang="en-US" dirty="0" err="1" smtClean="0"/>
              <a:t>აივ-ის</a:t>
            </a:r>
            <a:r>
              <a:rPr lang="en-US" dirty="0" smtClean="0"/>
              <a:t> </a:t>
            </a:r>
            <a:r>
              <a:rPr lang="en-US" dirty="0" err="1"/>
              <a:t>გადაცემის</a:t>
            </a:r>
            <a:r>
              <a:rPr lang="en-US" dirty="0"/>
              <a:t> </a:t>
            </a:r>
            <a:r>
              <a:rPr lang="en-US" dirty="0" err="1"/>
              <a:t>პრევენცია</a:t>
            </a:r>
            <a:r>
              <a:rPr lang="en-US" dirty="0"/>
              <a:t>, </a:t>
            </a:r>
            <a:r>
              <a:rPr lang="en-US" dirty="0" err="1"/>
              <a:t>გამოვლენა</a:t>
            </a:r>
            <a:r>
              <a:rPr lang="en-US" dirty="0"/>
              <a:t> </a:t>
            </a:r>
            <a:r>
              <a:rPr lang="en-US" dirty="0" err="1"/>
              <a:t>და</a:t>
            </a:r>
            <a:r>
              <a:rPr lang="en-US" dirty="0"/>
              <a:t> </a:t>
            </a:r>
            <a:r>
              <a:rPr lang="en-US" dirty="0" err="1"/>
              <a:t>მოვლასა</a:t>
            </a:r>
            <a:r>
              <a:rPr lang="en-US" dirty="0"/>
              <a:t> </a:t>
            </a:r>
            <a:r>
              <a:rPr lang="en-US" dirty="0" err="1"/>
              <a:t>და</a:t>
            </a:r>
            <a:r>
              <a:rPr lang="en-US" dirty="0"/>
              <a:t> </a:t>
            </a:r>
            <a:r>
              <a:rPr lang="en-US" dirty="0" err="1"/>
              <a:t>მკურნალობაში</a:t>
            </a:r>
            <a:r>
              <a:rPr lang="en-US" dirty="0"/>
              <a:t> </a:t>
            </a:r>
            <a:r>
              <a:rPr lang="en-US" dirty="0" err="1"/>
              <a:t>ჩართვის</a:t>
            </a:r>
            <a:r>
              <a:rPr lang="en-US" dirty="0"/>
              <a:t> </a:t>
            </a:r>
            <a:r>
              <a:rPr lang="en-US" dirty="0" err="1"/>
              <a:t>დროულობის</a:t>
            </a:r>
            <a:r>
              <a:rPr lang="en-US" dirty="0"/>
              <a:t> </a:t>
            </a:r>
            <a:r>
              <a:rPr lang="en-US" dirty="0" err="1"/>
              <a:t>უზრუნველყოფა</a:t>
            </a:r>
            <a:r>
              <a:rPr lang="en-US" dirty="0"/>
              <a:t> </a:t>
            </a:r>
            <a:r>
              <a:rPr lang="en-US" dirty="0" err="1"/>
              <a:t>ძირითადი</a:t>
            </a:r>
            <a:r>
              <a:rPr lang="en-US" dirty="0"/>
              <a:t> </a:t>
            </a:r>
            <a:r>
              <a:rPr lang="en-US" dirty="0" err="1"/>
              <a:t>დაზარალებული</a:t>
            </a:r>
            <a:r>
              <a:rPr lang="en-US" dirty="0"/>
              <a:t> </a:t>
            </a:r>
            <a:r>
              <a:rPr lang="en-US" dirty="0" err="1" smtClean="0"/>
              <a:t>ჯგუფებისთვის</a:t>
            </a:r>
            <a:endParaRPr lang="ka-GE" dirty="0" smtClean="0"/>
          </a:p>
          <a:p>
            <a:pPr marL="0" indent="0">
              <a:buNone/>
            </a:pPr>
            <a:r>
              <a:rPr lang="ka-GE" dirty="0" smtClean="0"/>
              <a:t>1.2. </a:t>
            </a:r>
            <a:r>
              <a:rPr lang="en-US" dirty="0" err="1" smtClean="0"/>
              <a:t>აივ-ის</a:t>
            </a:r>
            <a:r>
              <a:rPr lang="en-US" dirty="0" smtClean="0"/>
              <a:t> </a:t>
            </a:r>
            <a:r>
              <a:rPr lang="en-US" dirty="0" err="1"/>
              <a:t>პრევენცია</a:t>
            </a:r>
            <a:r>
              <a:rPr lang="en-US" dirty="0"/>
              <a:t> </a:t>
            </a:r>
            <a:r>
              <a:rPr lang="en-US" dirty="0" err="1"/>
              <a:t>და</a:t>
            </a:r>
            <a:r>
              <a:rPr lang="en-US" dirty="0"/>
              <a:t> </a:t>
            </a:r>
            <a:r>
              <a:rPr lang="en-US" dirty="0" err="1"/>
              <a:t>გამოვლენა</a:t>
            </a:r>
            <a:r>
              <a:rPr lang="en-US" dirty="0"/>
              <a:t> </a:t>
            </a:r>
            <a:r>
              <a:rPr lang="en-US" dirty="0" err="1"/>
              <a:t>სამედიცინო</a:t>
            </a:r>
            <a:r>
              <a:rPr lang="en-US" dirty="0"/>
              <a:t> </a:t>
            </a:r>
            <a:r>
              <a:rPr lang="en-US" dirty="0" err="1"/>
              <a:t>მომსახურების</a:t>
            </a:r>
            <a:r>
              <a:rPr lang="en-US" dirty="0"/>
              <a:t> </a:t>
            </a:r>
            <a:r>
              <a:rPr lang="en-US" dirty="0" err="1"/>
              <a:t>მიმწოდებელ</a:t>
            </a:r>
            <a:r>
              <a:rPr lang="en-US" dirty="0"/>
              <a:t> </a:t>
            </a:r>
            <a:r>
              <a:rPr lang="en-US" dirty="0" err="1"/>
              <a:t>დაწესებულებებში</a:t>
            </a:r>
            <a:endParaRPr lang="en-US" dirty="0"/>
          </a:p>
        </p:txBody>
      </p:sp>
    </p:spTree>
    <p:extLst>
      <p:ext uri="{BB962C8B-B14F-4D97-AF65-F5344CB8AC3E}">
        <p14:creationId xmlns:p14="http://schemas.microsoft.com/office/powerpoint/2010/main" val="3704488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3600" dirty="0"/>
              <a:t>2</a:t>
            </a:r>
            <a:r>
              <a:rPr lang="ka-GE" sz="3600" dirty="0" smtClean="0"/>
              <a:t>. </a:t>
            </a:r>
            <a:r>
              <a:rPr lang="en-US" sz="3600" b="1" dirty="0" err="1"/>
              <a:t>აივ</a:t>
            </a:r>
            <a:r>
              <a:rPr lang="en-US" sz="3600" b="1" dirty="0"/>
              <a:t> </a:t>
            </a:r>
            <a:r>
              <a:rPr lang="en-US" sz="3600" b="1" dirty="0" err="1"/>
              <a:t>მოვლა</a:t>
            </a:r>
            <a:r>
              <a:rPr lang="en-US" sz="3600" b="1" dirty="0"/>
              <a:t> </a:t>
            </a:r>
            <a:r>
              <a:rPr lang="en-US" sz="3600" b="1" dirty="0" err="1"/>
              <a:t>და</a:t>
            </a:r>
            <a:r>
              <a:rPr lang="en-US" sz="3600" b="1" dirty="0"/>
              <a:t> </a:t>
            </a:r>
            <a:r>
              <a:rPr lang="en-US" sz="3600" b="1" dirty="0" err="1"/>
              <a:t>მკურნალობა</a:t>
            </a:r>
            <a:endParaRPr lang="en-US" sz="3600" dirty="0"/>
          </a:p>
        </p:txBody>
      </p:sp>
      <p:sp>
        <p:nvSpPr>
          <p:cNvPr id="3" name="Content Placeholder 2"/>
          <p:cNvSpPr>
            <a:spLocks noGrp="1"/>
          </p:cNvSpPr>
          <p:nvPr>
            <p:ph idx="1"/>
          </p:nvPr>
        </p:nvSpPr>
        <p:spPr/>
        <p:txBody>
          <a:bodyPr/>
          <a:lstStyle/>
          <a:p>
            <a:pPr marL="0" indent="0">
              <a:buNone/>
            </a:pPr>
            <a:r>
              <a:rPr lang="ka-GE" dirty="0"/>
              <a:t>2</a:t>
            </a:r>
            <a:r>
              <a:rPr lang="ka-GE" dirty="0" smtClean="0"/>
              <a:t>.1. </a:t>
            </a:r>
            <a:r>
              <a:rPr lang="en-US" b="1" dirty="0" err="1"/>
              <a:t>მაღალი</a:t>
            </a:r>
            <a:r>
              <a:rPr lang="en-US" b="1" dirty="0"/>
              <a:t> </a:t>
            </a:r>
            <a:r>
              <a:rPr lang="en-US" b="1" dirty="0" err="1"/>
              <a:t>ხარისხის</a:t>
            </a:r>
            <a:r>
              <a:rPr lang="en-US" b="1" dirty="0"/>
              <a:t> </a:t>
            </a:r>
            <a:r>
              <a:rPr lang="en-US" b="1" dirty="0" err="1"/>
              <a:t>მოვლისა</a:t>
            </a:r>
            <a:r>
              <a:rPr lang="en-US" b="1" dirty="0"/>
              <a:t> </a:t>
            </a:r>
            <a:r>
              <a:rPr lang="en-US" b="1" dirty="0" err="1"/>
              <a:t>და</a:t>
            </a:r>
            <a:r>
              <a:rPr lang="en-US" b="1" dirty="0"/>
              <a:t> </a:t>
            </a:r>
            <a:r>
              <a:rPr lang="en-US" b="1" dirty="0" err="1"/>
              <a:t>მკურნალობის</a:t>
            </a:r>
            <a:r>
              <a:rPr lang="en-US" b="1" dirty="0"/>
              <a:t> </a:t>
            </a:r>
            <a:r>
              <a:rPr lang="en-US" b="1" dirty="0" err="1"/>
              <a:t>უწყვეტი</a:t>
            </a:r>
            <a:r>
              <a:rPr lang="en-US" b="1" dirty="0"/>
              <a:t> </a:t>
            </a:r>
            <a:r>
              <a:rPr lang="en-US" b="1" dirty="0" err="1"/>
              <a:t>უზრუნველყოფა</a:t>
            </a:r>
            <a:endParaRPr lang="ka-GE" dirty="0" smtClean="0"/>
          </a:p>
          <a:p>
            <a:pPr marL="0" indent="0">
              <a:buNone/>
            </a:pPr>
            <a:r>
              <a:rPr lang="ka-GE" dirty="0"/>
              <a:t>2</a:t>
            </a:r>
            <a:r>
              <a:rPr lang="ka-GE" dirty="0" smtClean="0"/>
              <a:t>.2. </a:t>
            </a:r>
            <a:r>
              <a:rPr lang="en-US" b="1" dirty="0" err="1"/>
              <a:t>ტუბერკულოზისა</a:t>
            </a:r>
            <a:r>
              <a:rPr lang="en-US" b="1" dirty="0"/>
              <a:t> </a:t>
            </a:r>
            <a:r>
              <a:rPr lang="en-US" b="1" dirty="0" err="1"/>
              <a:t>და</a:t>
            </a:r>
            <a:r>
              <a:rPr lang="en-US" b="1" dirty="0"/>
              <a:t> C </a:t>
            </a:r>
            <a:r>
              <a:rPr lang="en-US" b="1" dirty="0" err="1"/>
              <a:t>ჰეპატიტისა</a:t>
            </a:r>
            <a:r>
              <a:rPr lang="en-US" b="1" dirty="0"/>
              <a:t> </a:t>
            </a:r>
            <a:r>
              <a:rPr lang="en-US" b="1" dirty="0" err="1"/>
              <a:t>და</a:t>
            </a:r>
            <a:r>
              <a:rPr lang="en-US" b="1" dirty="0"/>
              <a:t> </a:t>
            </a:r>
            <a:r>
              <a:rPr lang="en-US" b="1" dirty="0" err="1"/>
              <a:t>ინექციური</a:t>
            </a:r>
            <a:r>
              <a:rPr lang="en-US" b="1" dirty="0"/>
              <a:t> </a:t>
            </a:r>
            <a:r>
              <a:rPr lang="en-US" b="1" dirty="0" err="1"/>
              <a:t>მოხმარებით</a:t>
            </a:r>
            <a:r>
              <a:rPr lang="en-US" b="1" dirty="0"/>
              <a:t> </a:t>
            </a:r>
            <a:r>
              <a:rPr lang="en-US" b="1" dirty="0" err="1"/>
              <a:t>გამოწვეული</a:t>
            </a:r>
            <a:r>
              <a:rPr lang="en-US" b="1" dirty="0"/>
              <a:t> </a:t>
            </a:r>
            <a:r>
              <a:rPr lang="en-US" b="1" dirty="0" err="1"/>
              <a:t>ავადობისა</a:t>
            </a:r>
            <a:r>
              <a:rPr lang="en-US" b="1" dirty="0"/>
              <a:t> </a:t>
            </a:r>
            <a:r>
              <a:rPr lang="en-US" b="1" dirty="0" err="1"/>
              <a:t>და</a:t>
            </a:r>
            <a:r>
              <a:rPr lang="en-US" b="1" dirty="0"/>
              <a:t> </a:t>
            </a:r>
            <a:r>
              <a:rPr lang="en-US" b="1" dirty="0" err="1"/>
              <a:t>სიკვდილობის</a:t>
            </a:r>
            <a:r>
              <a:rPr lang="en-US" b="1" dirty="0"/>
              <a:t> </a:t>
            </a:r>
            <a:r>
              <a:rPr lang="en-US" b="1" dirty="0" err="1"/>
              <a:t>შემცირება</a:t>
            </a:r>
            <a:endParaRPr lang="en-US" dirty="0"/>
          </a:p>
        </p:txBody>
      </p:sp>
    </p:spTree>
    <p:extLst>
      <p:ext uri="{BB962C8B-B14F-4D97-AF65-F5344CB8AC3E}">
        <p14:creationId xmlns:p14="http://schemas.microsoft.com/office/powerpoint/2010/main" val="4170578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sz="3600" dirty="0" smtClean="0"/>
              <a:t>3. </a:t>
            </a:r>
            <a:r>
              <a:rPr lang="en-US" sz="3600" b="1" dirty="0" err="1"/>
              <a:t>ლიდერობისა</a:t>
            </a:r>
            <a:r>
              <a:rPr lang="en-US" sz="3600" b="1" dirty="0"/>
              <a:t> </a:t>
            </a:r>
            <a:r>
              <a:rPr lang="en-US" sz="3600" b="1" dirty="0" err="1"/>
              <a:t>და</a:t>
            </a:r>
            <a:r>
              <a:rPr lang="en-US" sz="3600" b="1" dirty="0"/>
              <a:t> </a:t>
            </a:r>
            <a:r>
              <a:rPr lang="en-US" sz="3600" b="1" dirty="0" err="1"/>
              <a:t>პოლიტიკის</a:t>
            </a:r>
            <a:r>
              <a:rPr lang="en-US" sz="3600" b="1" dirty="0"/>
              <a:t> </a:t>
            </a:r>
            <a:r>
              <a:rPr lang="en-US" sz="3600" b="1" dirty="0" err="1"/>
              <a:t>შემუშავებისა</a:t>
            </a:r>
            <a:r>
              <a:rPr lang="en-US" sz="3600" b="1" dirty="0"/>
              <a:t> </a:t>
            </a:r>
            <a:r>
              <a:rPr lang="en-US" sz="3600" b="1" dirty="0" err="1"/>
              <a:t>და</a:t>
            </a:r>
            <a:r>
              <a:rPr lang="en-US" sz="3600" b="1" dirty="0"/>
              <a:t> </a:t>
            </a:r>
            <a:r>
              <a:rPr lang="en-US" sz="3600" b="1" dirty="0" err="1"/>
              <a:t>ტრანზიციასთან</a:t>
            </a:r>
            <a:r>
              <a:rPr lang="en-US" sz="3600" b="1" dirty="0"/>
              <a:t> </a:t>
            </a:r>
            <a:r>
              <a:rPr lang="en-US" sz="3600" b="1" dirty="0" err="1"/>
              <a:t>დაკავშირებული</a:t>
            </a:r>
            <a:r>
              <a:rPr lang="en-US" sz="3600" b="1" dirty="0"/>
              <a:t> </a:t>
            </a:r>
            <a:r>
              <a:rPr lang="en-US" sz="3600" b="1" dirty="0" err="1"/>
              <a:t>აქტივობები</a:t>
            </a:r>
            <a:endParaRPr lang="en-US" sz="3600" dirty="0"/>
          </a:p>
        </p:txBody>
      </p:sp>
      <p:sp>
        <p:nvSpPr>
          <p:cNvPr id="3" name="Content Placeholder 2"/>
          <p:cNvSpPr>
            <a:spLocks noGrp="1"/>
          </p:cNvSpPr>
          <p:nvPr>
            <p:ph idx="1"/>
          </p:nvPr>
        </p:nvSpPr>
        <p:spPr/>
        <p:txBody>
          <a:bodyPr>
            <a:normAutofit/>
          </a:bodyPr>
          <a:lstStyle/>
          <a:p>
            <a:pPr marL="0" indent="0">
              <a:buNone/>
            </a:pPr>
            <a:r>
              <a:rPr lang="ka-GE" sz="2400" dirty="0" smtClean="0"/>
              <a:t>3.1. </a:t>
            </a:r>
            <a:r>
              <a:rPr lang="en-US" sz="2400" b="1" dirty="0" err="1"/>
              <a:t>აივ</a:t>
            </a:r>
            <a:r>
              <a:rPr lang="en-US" sz="2400" b="1" dirty="0"/>
              <a:t> </a:t>
            </a:r>
            <a:r>
              <a:rPr lang="en-US" sz="2400" b="1" dirty="0" err="1"/>
              <a:t>პრევენციისა</a:t>
            </a:r>
            <a:r>
              <a:rPr lang="en-US" sz="2400" b="1" dirty="0"/>
              <a:t> </a:t>
            </a:r>
            <a:r>
              <a:rPr lang="en-US" sz="2400" b="1" dirty="0" err="1"/>
              <a:t>და</a:t>
            </a:r>
            <a:r>
              <a:rPr lang="en-US" sz="2400" b="1" dirty="0"/>
              <a:t> </a:t>
            </a:r>
            <a:r>
              <a:rPr lang="en-US" sz="2400" b="1" dirty="0" err="1"/>
              <a:t>მკურნალობისთვის</a:t>
            </a:r>
            <a:r>
              <a:rPr lang="en-US" sz="2400" b="1" dirty="0"/>
              <a:t> </a:t>
            </a:r>
            <a:r>
              <a:rPr lang="en-US" sz="2400" b="1" dirty="0" err="1"/>
              <a:t>ადეკვატური</a:t>
            </a:r>
            <a:r>
              <a:rPr lang="en-US" sz="2400" b="1" dirty="0"/>
              <a:t> </a:t>
            </a:r>
            <a:r>
              <a:rPr lang="en-US" sz="2400" b="1" dirty="0" err="1"/>
              <a:t>საბიუჯეტო</a:t>
            </a:r>
            <a:r>
              <a:rPr lang="en-US" sz="2400" b="1" dirty="0"/>
              <a:t> </a:t>
            </a:r>
            <a:r>
              <a:rPr lang="en-US" sz="2400" b="1" dirty="0" err="1"/>
              <a:t>დაფინანსების</a:t>
            </a:r>
            <a:r>
              <a:rPr lang="en-US" sz="2400" b="1" dirty="0"/>
              <a:t> </a:t>
            </a:r>
            <a:r>
              <a:rPr lang="en-US" sz="2400" b="1" dirty="0" err="1"/>
              <a:t>უზრუნველყოფა</a:t>
            </a:r>
            <a:r>
              <a:rPr lang="en-US" sz="2400" b="1" dirty="0"/>
              <a:t> </a:t>
            </a:r>
            <a:r>
              <a:rPr lang="en-US" sz="2400" b="1" dirty="0" err="1"/>
              <a:t>არსებული</a:t>
            </a:r>
            <a:r>
              <a:rPr lang="en-US" sz="2400" b="1" dirty="0"/>
              <a:t> </a:t>
            </a:r>
            <a:r>
              <a:rPr lang="en-US" sz="2400" b="1" dirty="0" err="1"/>
              <a:t>აივ</a:t>
            </a:r>
            <a:r>
              <a:rPr lang="en-US" sz="2400" b="1" dirty="0"/>
              <a:t> </a:t>
            </a:r>
            <a:r>
              <a:rPr lang="en-US" sz="2400" b="1" dirty="0" err="1"/>
              <a:t>ინფექციაზე</a:t>
            </a:r>
            <a:r>
              <a:rPr lang="en-US" sz="2400" b="1" dirty="0"/>
              <a:t> </a:t>
            </a:r>
            <a:r>
              <a:rPr lang="en-US" sz="2400" b="1" dirty="0" err="1"/>
              <a:t>ეროვნული</a:t>
            </a:r>
            <a:r>
              <a:rPr lang="en-US" sz="2400" b="1" dirty="0"/>
              <a:t> </a:t>
            </a:r>
            <a:r>
              <a:rPr lang="en-US" sz="2400" b="1" dirty="0" err="1"/>
              <a:t>პასუხის</a:t>
            </a:r>
            <a:r>
              <a:rPr lang="en-US" sz="2400" b="1" dirty="0"/>
              <a:t> </a:t>
            </a:r>
            <a:r>
              <a:rPr lang="en-US" sz="2400" b="1" dirty="0" err="1"/>
              <a:t>მდგრადობისა</a:t>
            </a:r>
            <a:r>
              <a:rPr lang="en-US" sz="2400" b="1" dirty="0"/>
              <a:t> </a:t>
            </a:r>
            <a:r>
              <a:rPr lang="en-US" sz="2400" b="1" dirty="0" err="1"/>
              <a:t>და</a:t>
            </a:r>
            <a:r>
              <a:rPr lang="en-US" sz="2400" b="1" dirty="0"/>
              <a:t> </a:t>
            </a:r>
            <a:r>
              <a:rPr lang="en-US" sz="2400" b="1" dirty="0" err="1"/>
              <a:t>გაფართოვების</a:t>
            </a:r>
            <a:r>
              <a:rPr lang="en-US" sz="2400" b="1" dirty="0"/>
              <a:t> </a:t>
            </a:r>
            <a:r>
              <a:rPr lang="en-US" sz="2400" b="1" dirty="0" err="1"/>
              <a:t>უზრუნველყოფისთვის</a:t>
            </a:r>
            <a:endParaRPr lang="ka-GE" sz="2400" dirty="0" smtClean="0"/>
          </a:p>
          <a:p>
            <a:pPr marL="0" indent="0">
              <a:buNone/>
            </a:pPr>
            <a:r>
              <a:rPr lang="ka-GE" sz="2400" dirty="0" smtClean="0"/>
              <a:t>3.2. </a:t>
            </a:r>
            <a:r>
              <a:rPr lang="en-US" sz="2400" b="1" dirty="0" err="1"/>
              <a:t>პოლიტიკის</a:t>
            </a:r>
            <a:r>
              <a:rPr lang="en-US" sz="2400" b="1" dirty="0"/>
              <a:t> </a:t>
            </a:r>
            <a:r>
              <a:rPr lang="en-US" sz="2400" b="1" dirty="0" err="1"/>
              <a:t>გარემოსა</a:t>
            </a:r>
            <a:r>
              <a:rPr lang="en-US" sz="2400" b="1" dirty="0"/>
              <a:t> </a:t>
            </a:r>
            <a:r>
              <a:rPr lang="en-US" sz="2400" b="1" dirty="0" err="1"/>
              <a:t>და</a:t>
            </a:r>
            <a:r>
              <a:rPr lang="en-US" sz="2400" b="1" dirty="0"/>
              <a:t> </a:t>
            </a:r>
            <a:r>
              <a:rPr lang="en-US" sz="2400" b="1" dirty="0" err="1"/>
              <a:t>დაინტერესებულ</a:t>
            </a:r>
            <a:r>
              <a:rPr lang="en-US" sz="2400" b="1" dirty="0"/>
              <a:t> </a:t>
            </a:r>
            <a:r>
              <a:rPr lang="en-US" sz="2400" b="1" dirty="0" err="1"/>
              <a:t>მხარეებთან</a:t>
            </a:r>
            <a:r>
              <a:rPr lang="en-US" sz="2400" b="1" dirty="0"/>
              <a:t> </a:t>
            </a:r>
            <a:r>
              <a:rPr lang="en-US" sz="2400" b="1" dirty="0" err="1"/>
              <a:t>კოორდინაციის</a:t>
            </a:r>
            <a:r>
              <a:rPr lang="en-US" sz="2400" b="1" dirty="0"/>
              <a:t> </a:t>
            </a:r>
            <a:r>
              <a:rPr lang="en-US" sz="2400" b="1" dirty="0" err="1"/>
              <a:t>გაუმჯობესება</a:t>
            </a:r>
            <a:endParaRPr lang="ka-GE" sz="2400" b="1" dirty="0" smtClean="0"/>
          </a:p>
          <a:p>
            <a:pPr marL="0" indent="0">
              <a:buNone/>
            </a:pPr>
            <a:r>
              <a:rPr lang="ka-GE" sz="2400" b="1" dirty="0" smtClean="0"/>
              <a:t>3.3.</a:t>
            </a:r>
            <a:r>
              <a:rPr lang="en-US" sz="2400" b="1" dirty="0"/>
              <a:t> </a:t>
            </a:r>
            <a:r>
              <a:rPr lang="en-US" sz="2400" b="1" dirty="0" err="1"/>
              <a:t>ინფორმირებული</a:t>
            </a:r>
            <a:r>
              <a:rPr lang="en-US" sz="2400" b="1" dirty="0"/>
              <a:t> </a:t>
            </a:r>
            <a:r>
              <a:rPr lang="en-US" sz="2400" b="1" dirty="0" err="1"/>
              <a:t>გადაწყვეტილებებისთვის</a:t>
            </a:r>
            <a:r>
              <a:rPr lang="en-US" sz="2400" b="1" dirty="0"/>
              <a:t> </a:t>
            </a:r>
            <a:r>
              <a:rPr lang="en-US" sz="2400" b="1" dirty="0" err="1"/>
              <a:t>მტკიცებულებების</a:t>
            </a:r>
            <a:r>
              <a:rPr lang="en-US" sz="2400" b="1" dirty="0"/>
              <a:t> </a:t>
            </a:r>
            <a:r>
              <a:rPr lang="en-US" sz="2400" b="1" dirty="0" err="1"/>
              <a:t>მოძიება</a:t>
            </a:r>
            <a:endParaRPr lang="en-US" sz="2400" dirty="0"/>
          </a:p>
        </p:txBody>
      </p:sp>
    </p:spTree>
    <p:extLst>
      <p:ext uri="{BB962C8B-B14F-4D97-AF65-F5344CB8AC3E}">
        <p14:creationId xmlns:p14="http://schemas.microsoft.com/office/powerpoint/2010/main" val="231346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ბიუჯეტი</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193849314"/>
              </p:ext>
            </p:extLst>
          </p:nvPr>
        </p:nvGraphicFramePr>
        <p:xfrm>
          <a:off x="152399" y="1386840"/>
          <a:ext cx="8686802" cy="4450080"/>
        </p:xfrm>
        <a:graphic>
          <a:graphicData uri="http://schemas.openxmlformats.org/drawingml/2006/table">
            <a:tbl>
              <a:tblPr firstRow="1" firstCol="1" bandRow="1">
                <a:tableStyleId>{5C22544A-7EE6-4342-B048-85BDC9FD1C3A}</a:tableStyleId>
              </a:tblPr>
              <a:tblGrid>
                <a:gridCol w="2505808"/>
                <a:gridCol w="1989993"/>
                <a:gridCol w="1371600"/>
                <a:gridCol w="1524000"/>
                <a:gridCol w="1295401"/>
              </a:tblGrid>
              <a:tr h="203200">
                <a:tc>
                  <a:txBody>
                    <a:bodyPr/>
                    <a:lstStyle/>
                    <a:p>
                      <a:pPr>
                        <a:spcAft>
                          <a:spcPts val="0"/>
                        </a:spcAft>
                      </a:pPr>
                      <a:r>
                        <a:rPr lang="ka-GE" sz="1800" dirty="0">
                          <a:effectLst/>
                        </a:rPr>
                        <a:t>კომპონენტი</a:t>
                      </a:r>
                      <a:endParaRPr lang="en-US" sz="3600" dirty="0">
                        <a:effectLst/>
                        <a:latin typeface="Times New Roman"/>
                        <a:ea typeface="Times New Roman"/>
                        <a:cs typeface="Times New Roman"/>
                      </a:endParaRPr>
                    </a:p>
                  </a:txBody>
                  <a:tcPr marL="68580" marR="68580" marT="0" marB="0" anchor="b"/>
                </a:tc>
                <a:tc>
                  <a:txBody>
                    <a:bodyPr/>
                    <a:lstStyle/>
                    <a:p>
                      <a:pPr>
                        <a:spcAft>
                          <a:spcPts val="0"/>
                        </a:spcAft>
                      </a:pPr>
                      <a:r>
                        <a:rPr lang="en-US" sz="1800" dirty="0">
                          <a:effectLst/>
                        </a:rPr>
                        <a:t>           </a:t>
                      </a:r>
                      <a:r>
                        <a:rPr lang="ka-GE" sz="1800" dirty="0">
                          <a:effectLst/>
                        </a:rPr>
                        <a:t>ჯამი</a:t>
                      </a:r>
                      <a:endParaRPr lang="en-US" sz="3600" dirty="0">
                        <a:effectLst/>
                        <a:latin typeface="Times New Roman"/>
                        <a:ea typeface="Times New Roman"/>
                        <a:cs typeface="Times New Roman"/>
                      </a:endParaRPr>
                    </a:p>
                  </a:txBody>
                  <a:tcPr marL="68580" marR="68580" marT="0" marB="0" anchor="b"/>
                </a:tc>
                <a:tc>
                  <a:txBody>
                    <a:bodyPr/>
                    <a:lstStyle/>
                    <a:p>
                      <a:pPr>
                        <a:spcAft>
                          <a:spcPts val="0"/>
                        </a:spcAft>
                      </a:pPr>
                      <a:r>
                        <a:rPr lang="en-US" sz="1800" dirty="0">
                          <a:effectLst/>
                        </a:rPr>
                        <a:t>           </a:t>
                      </a:r>
                      <a:r>
                        <a:rPr lang="ka-GE" sz="1800" dirty="0" smtClean="0">
                          <a:effectLst/>
                        </a:rPr>
                        <a:t>სახელ-მწიფო</a:t>
                      </a:r>
                      <a:endParaRPr lang="en-US" sz="3600" dirty="0">
                        <a:effectLst/>
                        <a:latin typeface="Times New Roman"/>
                        <a:ea typeface="Times New Roman"/>
                        <a:cs typeface="Times New Roman"/>
                      </a:endParaRPr>
                    </a:p>
                  </a:txBody>
                  <a:tcPr marL="68580" marR="68580" marT="0" marB="0" anchor="b"/>
                </a:tc>
                <a:tc>
                  <a:txBody>
                    <a:bodyPr/>
                    <a:lstStyle/>
                    <a:p>
                      <a:pPr>
                        <a:spcAft>
                          <a:spcPts val="0"/>
                        </a:spcAft>
                      </a:pPr>
                      <a:r>
                        <a:rPr lang="en-US" sz="1800" dirty="0">
                          <a:effectLst/>
                        </a:rPr>
                        <a:t>              </a:t>
                      </a:r>
                      <a:r>
                        <a:rPr lang="ka-GE" sz="1800" dirty="0" smtClean="0">
                          <a:effectLst/>
                        </a:rPr>
                        <a:t>გლობა-ლური </a:t>
                      </a:r>
                      <a:r>
                        <a:rPr lang="ka-GE" sz="1800" dirty="0">
                          <a:effectLst/>
                        </a:rPr>
                        <a:t>ფონდი</a:t>
                      </a:r>
                      <a:endParaRPr lang="en-US" sz="3600" dirty="0">
                        <a:effectLst/>
                        <a:latin typeface="Times New Roman"/>
                        <a:ea typeface="Times New Roman"/>
                        <a:cs typeface="Times New Roman"/>
                      </a:endParaRPr>
                    </a:p>
                  </a:txBody>
                  <a:tcPr marL="68580" marR="68580" marT="0" marB="0" anchor="b"/>
                </a:tc>
                <a:tc>
                  <a:txBody>
                    <a:bodyPr/>
                    <a:lstStyle/>
                    <a:p>
                      <a:pPr>
                        <a:spcAft>
                          <a:spcPts val="0"/>
                        </a:spcAft>
                      </a:pPr>
                      <a:r>
                        <a:rPr lang="en-US" sz="1800" dirty="0">
                          <a:effectLst/>
                        </a:rPr>
                        <a:t>                </a:t>
                      </a:r>
                      <a:r>
                        <a:rPr lang="ka-GE" sz="1800" dirty="0" smtClean="0">
                          <a:effectLst/>
                        </a:rPr>
                        <a:t>დეფი-ციტი</a:t>
                      </a:r>
                      <a:endParaRPr lang="en-US" sz="3600" dirty="0">
                        <a:effectLst/>
                        <a:latin typeface="Times New Roman"/>
                        <a:ea typeface="Times New Roman"/>
                        <a:cs typeface="Times New Roman"/>
                      </a:endParaRPr>
                    </a:p>
                  </a:txBody>
                  <a:tcPr marL="68580" marR="68580" marT="0" marB="0" anchor="b"/>
                </a:tc>
              </a:tr>
              <a:tr h="203200">
                <a:tc>
                  <a:txBody>
                    <a:bodyPr/>
                    <a:lstStyle/>
                    <a:p>
                      <a:pPr>
                        <a:spcAft>
                          <a:spcPts val="0"/>
                        </a:spcAft>
                      </a:pPr>
                      <a:r>
                        <a:rPr lang="ka-GE" sz="1800" dirty="0">
                          <a:effectLst/>
                        </a:rPr>
                        <a:t>პრევენცია</a:t>
                      </a:r>
                      <a:endParaRPr lang="en-US" sz="3600" dirty="0">
                        <a:effectLst/>
                        <a:latin typeface="Times New Roman"/>
                        <a:ea typeface="Times New Roman"/>
                        <a:cs typeface="Times New Roman"/>
                      </a:endParaRPr>
                    </a:p>
                  </a:txBody>
                  <a:tcPr marL="68580" marR="68580" marT="0" marB="0" anchor="b"/>
                </a:tc>
                <a:tc>
                  <a:txBody>
                    <a:bodyPr/>
                    <a:lstStyle/>
                    <a:p>
                      <a:pPr algn="r">
                        <a:spcAft>
                          <a:spcPts val="0"/>
                        </a:spcAft>
                      </a:pPr>
                      <a:r>
                        <a:rPr lang="en-US" sz="2000" dirty="0">
                          <a:effectLst/>
                        </a:rPr>
                        <a:t> </a:t>
                      </a:r>
                      <a:r>
                        <a:rPr lang="en-US" sz="2000" dirty="0" smtClean="0">
                          <a:effectLst/>
                        </a:rPr>
                        <a:t>35,814,745</a:t>
                      </a:r>
                      <a:endParaRPr lang="en-US" sz="3600" dirty="0">
                        <a:effectLst/>
                        <a:latin typeface="Times New Roman"/>
                        <a:ea typeface="Times New Roman"/>
                        <a:cs typeface="Times New Roman"/>
                      </a:endParaRPr>
                    </a:p>
                  </a:txBody>
                  <a:tcPr marL="68580" marR="68580" marT="0" marB="0" anchor="b"/>
                </a:tc>
                <a:tc>
                  <a:txBody>
                    <a:bodyPr/>
                    <a:lstStyle/>
                    <a:p>
                      <a:pPr algn="r">
                        <a:spcAft>
                          <a:spcPts val="0"/>
                        </a:spcAft>
                      </a:pPr>
                      <a:r>
                        <a:rPr lang="en-US" sz="2000" dirty="0">
                          <a:effectLst/>
                        </a:rPr>
                        <a:t> </a:t>
                      </a:r>
                      <a:r>
                        <a:rPr lang="en-US" sz="2000" dirty="0" smtClean="0">
                          <a:effectLst/>
                        </a:rPr>
                        <a:t>27,479,962 </a:t>
                      </a:r>
                      <a:endParaRPr lang="en-US" sz="3600" dirty="0">
                        <a:effectLst/>
                        <a:latin typeface="Times New Roman"/>
                        <a:ea typeface="Times New Roman"/>
                        <a:cs typeface="Times New Roman"/>
                      </a:endParaRPr>
                    </a:p>
                  </a:txBody>
                  <a:tcPr marL="68580" marR="68580" marT="0" marB="0" anchor="b"/>
                </a:tc>
                <a:tc>
                  <a:txBody>
                    <a:bodyPr/>
                    <a:lstStyle/>
                    <a:p>
                      <a:pPr algn="r">
                        <a:spcAft>
                          <a:spcPts val="0"/>
                        </a:spcAft>
                      </a:pPr>
                      <a:r>
                        <a:rPr lang="en-US" sz="2000" dirty="0">
                          <a:effectLst/>
                        </a:rPr>
                        <a:t> </a:t>
                      </a:r>
                      <a:r>
                        <a:rPr lang="en-US" sz="2000" dirty="0" smtClean="0">
                          <a:effectLst/>
                        </a:rPr>
                        <a:t>8,194,853 </a:t>
                      </a:r>
                      <a:endParaRPr lang="en-US" sz="3600" dirty="0">
                        <a:effectLst/>
                        <a:latin typeface="Times New Roman"/>
                        <a:ea typeface="Times New Roman"/>
                        <a:cs typeface="Times New Roman"/>
                      </a:endParaRPr>
                    </a:p>
                  </a:txBody>
                  <a:tcPr marL="68580" marR="68580" marT="0" marB="0" anchor="b"/>
                </a:tc>
                <a:tc>
                  <a:txBody>
                    <a:bodyPr/>
                    <a:lstStyle/>
                    <a:p>
                      <a:pPr algn="r">
                        <a:spcAft>
                          <a:spcPts val="0"/>
                        </a:spcAft>
                      </a:pPr>
                      <a:r>
                        <a:rPr lang="en-US" sz="2000" dirty="0">
                          <a:effectLst/>
                        </a:rPr>
                        <a:t> </a:t>
                      </a:r>
                      <a:r>
                        <a:rPr lang="en-US" sz="2000" dirty="0" smtClean="0">
                          <a:effectLst/>
                        </a:rPr>
                        <a:t>247,929 </a:t>
                      </a:r>
                      <a:endParaRPr lang="en-US" sz="3600" dirty="0">
                        <a:effectLst/>
                        <a:latin typeface="Times New Roman"/>
                        <a:ea typeface="Times New Roman"/>
                        <a:cs typeface="Times New Roman"/>
                      </a:endParaRPr>
                    </a:p>
                  </a:txBody>
                  <a:tcPr marL="68580" marR="68580" marT="0" marB="0" anchor="b"/>
                </a:tc>
              </a:tr>
              <a:tr h="203200">
                <a:tc>
                  <a:txBody>
                    <a:bodyPr/>
                    <a:lstStyle/>
                    <a:p>
                      <a:pPr>
                        <a:spcAft>
                          <a:spcPts val="0"/>
                        </a:spcAft>
                      </a:pPr>
                      <a:r>
                        <a:rPr lang="ka-GE" sz="1800">
                          <a:effectLst/>
                        </a:rPr>
                        <a:t>მოვლა და მკურნალობა</a:t>
                      </a:r>
                      <a:endParaRPr lang="en-US" sz="3600">
                        <a:effectLst/>
                        <a:latin typeface="Times New Roman"/>
                        <a:ea typeface="Times New Roman"/>
                        <a:cs typeface="Times New Roman"/>
                      </a:endParaRPr>
                    </a:p>
                  </a:txBody>
                  <a:tcPr marL="68580" marR="68580" marT="0" marB="0" anchor="b"/>
                </a:tc>
                <a:tc>
                  <a:txBody>
                    <a:bodyPr/>
                    <a:lstStyle/>
                    <a:p>
                      <a:pPr algn="r">
                        <a:spcAft>
                          <a:spcPts val="0"/>
                        </a:spcAft>
                      </a:pPr>
                      <a:r>
                        <a:rPr lang="en-US" sz="2000" dirty="0">
                          <a:effectLst/>
                        </a:rPr>
                        <a:t> </a:t>
                      </a:r>
                      <a:r>
                        <a:rPr lang="en-US" sz="2000" dirty="0" smtClean="0">
                          <a:effectLst/>
                        </a:rPr>
                        <a:t>31,526,392 </a:t>
                      </a:r>
                      <a:endParaRPr lang="en-US" sz="3600" dirty="0">
                        <a:effectLst/>
                        <a:latin typeface="Times New Roman"/>
                        <a:ea typeface="Times New Roman"/>
                        <a:cs typeface="Times New Roman"/>
                      </a:endParaRPr>
                    </a:p>
                  </a:txBody>
                  <a:tcPr marL="68580" marR="68580" marT="0" marB="0" anchor="b"/>
                </a:tc>
                <a:tc>
                  <a:txBody>
                    <a:bodyPr/>
                    <a:lstStyle/>
                    <a:p>
                      <a:pPr algn="r">
                        <a:spcAft>
                          <a:spcPts val="0"/>
                        </a:spcAft>
                      </a:pPr>
                      <a:r>
                        <a:rPr lang="en-US" sz="2000" dirty="0">
                          <a:effectLst/>
                        </a:rPr>
                        <a:t> </a:t>
                      </a:r>
                      <a:r>
                        <a:rPr lang="en-US" sz="2000" dirty="0" smtClean="0">
                          <a:effectLst/>
                        </a:rPr>
                        <a:t>29,685,233 </a:t>
                      </a:r>
                      <a:endParaRPr lang="en-US" sz="3600" dirty="0">
                        <a:effectLst/>
                        <a:latin typeface="Times New Roman"/>
                        <a:ea typeface="Times New Roman"/>
                        <a:cs typeface="Times New Roman"/>
                      </a:endParaRPr>
                    </a:p>
                  </a:txBody>
                  <a:tcPr marL="68580" marR="68580" marT="0" marB="0" anchor="b"/>
                </a:tc>
                <a:tc>
                  <a:txBody>
                    <a:bodyPr/>
                    <a:lstStyle/>
                    <a:p>
                      <a:pPr algn="r">
                        <a:spcAft>
                          <a:spcPts val="0"/>
                        </a:spcAft>
                      </a:pPr>
                      <a:r>
                        <a:rPr lang="en-US" sz="2000" dirty="0">
                          <a:effectLst/>
                        </a:rPr>
                        <a:t> </a:t>
                      </a:r>
                      <a:r>
                        <a:rPr lang="en-US" sz="2000" dirty="0" smtClean="0">
                          <a:effectLst/>
                        </a:rPr>
                        <a:t>1,756,009</a:t>
                      </a:r>
                      <a:endParaRPr lang="en-US" sz="3600" dirty="0">
                        <a:effectLst/>
                        <a:latin typeface="Times New Roman"/>
                        <a:ea typeface="Times New Roman"/>
                        <a:cs typeface="Times New Roman"/>
                      </a:endParaRPr>
                    </a:p>
                  </a:txBody>
                  <a:tcPr marL="68580" marR="68580" marT="0" marB="0" anchor="b"/>
                </a:tc>
                <a:tc>
                  <a:txBody>
                    <a:bodyPr/>
                    <a:lstStyle/>
                    <a:p>
                      <a:pPr algn="r">
                        <a:spcAft>
                          <a:spcPts val="0"/>
                        </a:spcAft>
                      </a:pPr>
                      <a:r>
                        <a:rPr lang="en-US" sz="2000" dirty="0">
                          <a:effectLst/>
                        </a:rPr>
                        <a:t> </a:t>
                      </a:r>
                      <a:r>
                        <a:rPr lang="en-US" sz="2000" dirty="0" smtClean="0">
                          <a:effectLst/>
                        </a:rPr>
                        <a:t>85,150 </a:t>
                      </a:r>
                      <a:endParaRPr lang="en-US" sz="3600" dirty="0">
                        <a:effectLst/>
                        <a:latin typeface="Times New Roman"/>
                        <a:ea typeface="Times New Roman"/>
                        <a:cs typeface="Times New Roman"/>
                      </a:endParaRPr>
                    </a:p>
                  </a:txBody>
                  <a:tcPr marL="68580" marR="68580" marT="0" marB="0" anchor="b"/>
                </a:tc>
              </a:tr>
              <a:tr h="203200">
                <a:tc>
                  <a:txBody>
                    <a:bodyPr/>
                    <a:lstStyle/>
                    <a:p>
                      <a:pPr>
                        <a:spcAft>
                          <a:spcPts val="0"/>
                        </a:spcAft>
                      </a:pPr>
                      <a:r>
                        <a:rPr lang="ka-GE" sz="1800">
                          <a:effectLst/>
                        </a:rPr>
                        <a:t>მმართველობა, პოლიტიკა და მტკიცებულებების მოძიება </a:t>
                      </a:r>
                      <a:endParaRPr lang="en-US" sz="3600">
                        <a:effectLst/>
                        <a:latin typeface="Times New Roman"/>
                        <a:ea typeface="Times New Roman"/>
                        <a:cs typeface="Times New Roman"/>
                      </a:endParaRPr>
                    </a:p>
                  </a:txBody>
                  <a:tcPr marL="68580" marR="68580" marT="0" marB="0" anchor="b"/>
                </a:tc>
                <a:tc>
                  <a:txBody>
                    <a:bodyPr/>
                    <a:lstStyle/>
                    <a:p>
                      <a:pPr algn="r">
                        <a:spcAft>
                          <a:spcPts val="0"/>
                        </a:spcAft>
                      </a:pPr>
                      <a:r>
                        <a:rPr lang="en-US" sz="2000" dirty="0">
                          <a:effectLst/>
                        </a:rPr>
                        <a:t> </a:t>
                      </a:r>
                      <a:r>
                        <a:rPr lang="en-US" sz="2000" dirty="0" smtClean="0">
                          <a:effectLst/>
                        </a:rPr>
                        <a:t>1,498,527</a:t>
                      </a:r>
                      <a:endParaRPr lang="en-US" sz="3600" dirty="0">
                        <a:effectLst/>
                        <a:latin typeface="Times New Roman"/>
                        <a:ea typeface="Times New Roman"/>
                        <a:cs typeface="Times New Roman"/>
                      </a:endParaRPr>
                    </a:p>
                  </a:txBody>
                  <a:tcPr marL="68580" marR="68580" marT="0" marB="0" anchor="b"/>
                </a:tc>
                <a:tc>
                  <a:txBody>
                    <a:bodyPr/>
                    <a:lstStyle/>
                    <a:p>
                      <a:pPr algn="r">
                        <a:spcAft>
                          <a:spcPts val="0"/>
                        </a:spcAft>
                      </a:pPr>
                      <a:r>
                        <a:rPr lang="en-US" sz="2000" dirty="0">
                          <a:effectLst/>
                        </a:rPr>
                        <a:t> -   </a:t>
                      </a:r>
                      <a:endParaRPr lang="en-US" sz="3600" dirty="0">
                        <a:effectLst/>
                        <a:latin typeface="Times New Roman"/>
                        <a:ea typeface="Times New Roman"/>
                        <a:cs typeface="Times New Roman"/>
                      </a:endParaRPr>
                    </a:p>
                  </a:txBody>
                  <a:tcPr marL="68580" marR="68580" marT="0" marB="0" anchor="b"/>
                </a:tc>
                <a:tc>
                  <a:txBody>
                    <a:bodyPr/>
                    <a:lstStyle/>
                    <a:p>
                      <a:pPr algn="r">
                        <a:spcAft>
                          <a:spcPts val="0"/>
                        </a:spcAft>
                      </a:pPr>
                      <a:r>
                        <a:rPr lang="en-US" sz="2000" dirty="0">
                          <a:effectLst/>
                        </a:rPr>
                        <a:t> </a:t>
                      </a:r>
                      <a:r>
                        <a:rPr lang="en-US" sz="2000" dirty="0" smtClean="0">
                          <a:effectLst/>
                        </a:rPr>
                        <a:t>388,4490 </a:t>
                      </a:r>
                      <a:endParaRPr lang="en-US" sz="3600" dirty="0">
                        <a:effectLst/>
                        <a:latin typeface="Times New Roman"/>
                        <a:ea typeface="Times New Roman"/>
                        <a:cs typeface="Times New Roman"/>
                      </a:endParaRPr>
                    </a:p>
                  </a:txBody>
                  <a:tcPr marL="68580" marR="68580" marT="0" marB="0" anchor="b"/>
                </a:tc>
                <a:tc>
                  <a:txBody>
                    <a:bodyPr/>
                    <a:lstStyle/>
                    <a:p>
                      <a:pPr algn="r">
                        <a:spcAft>
                          <a:spcPts val="0"/>
                        </a:spcAft>
                      </a:pPr>
                      <a:r>
                        <a:rPr lang="en-US" sz="2000" dirty="0">
                          <a:effectLst/>
                        </a:rPr>
                        <a:t> </a:t>
                      </a:r>
                      <a:r>
                        <a:rPr lang="en-US" sz="2000" dirty="0" smtClean="0">
                          <a:effectLst/>
                        </a:rPr>
                        <a:t>1,284,078</a:t>
                      </a:r>
                      <a:endParaRPr lang="en-US" sz="3600" dirty="0">
                        <a:effectLst/>
                        <a:latin typeface="Times New Roman"/>
                        <a:ea typeface="Times New Roman"/>
                        <a:cs typeface="Times New Roman"/>
                      </a:endParaRPr>
                    </a:p>
                  </a:txBody>
                  <a:tcPr marL="68580" marR="68580" marT="0" marB="0" anchor="b"/>
                </a:tc>
              </a:tr>
              <a:tr h="203200">
                <a:tc>
                  <a:txBody>
                    <a:bodyPr/>
                    <a:lstStyle/>
                    <a:p>
                      <a:pPr>
                        <a:spcAft>
                          <a:spcPts val="0"/>
                        </a:spcAft>
                      </a:pPr>
                      <a:r>
                        <a:rPr lang="ka-GE" sz="1800">
                          <a:effectLst/>
                        </a:rPr>
                        <a:t>მენეჯმენტი/ადმინისტრირება</a:t>
                      </a:r>
                      <a:endParaRPr lang="en-US" sz="3600">
                        <a:effectLst/>
                        <a:latin typeface="Times New Roman"/>
                        <a:ea typeface="Times New Roman"/>
                        <a:cs typeface="Times New Roman"/>
                      </a:endParaRPr>
                    </a:p>
                  </a:txBody>
                  <a:tcPr marL="68580" marR="68580" marT="0" marB="0" anchor="b"/>
                </a:tc>
                <a:tc>
                  <a:txBody>
                    <a:bodyPr/>
                    <a:lstStyle/>
                    <a:p>
                      <a:pPr algn="r">
                        <a:spcAft>
                          <a:spcPts val="0"/>
                        </a:spcAft>
                      </a:pPr>
                      <a:r>
                        <a:rPr lang="en-US" sz="2000" dirty="0">
                          <a:effectLst/>
                        </a:rPr>
                        <a:t> </a:t>
                      </a:r>
                      <a:r>
                        <a:rPr lang="en-US" sz="2000" dirty="0" smtClean="0">
                          <a:effectLst/>
                        </a:rPr>
                        <a:t>1,120,000</a:t>
                      </a:r>
                      <a:endParaRPr lang="en-US" sz="3600" dirty="0">
                        <a:effectLst/>
                        <a:latin typeface="Times New Roman"/>
                        <a:ea typeface="Times New Roman"/>
                        <a:cs typeface="Times New Roman"/>
                      </a:endParaRPr>
                    </a:p>
                  </a:txBody>
                  <a:tcPr marL="68580" marR="68580" marT="0" marB="0" anchor="b"/>
                </a:tc>
                <a:tc>
                  <a:txBody>
                    <a:bodyPr/>
                    <a:lstStyle/>
                    <a:p>
                      <a:pPr algn="r">
                        <a:spcAft>
                          <a:spcPts val="0"/>
                        </a:spcAft>
                      </a:pPr>
                      <a:r>
                        <a:rPr lang="en-US" sz="2000" dirty="0">
                          <a:effectLst/>
                        </a:rPr>
                        <a:t> -   </a:t>
                      </a:r>
                      <a:endParaRPr lang="en-US" sz="3600" dirty="0">
                        <a:effectLst/>
                        <a:latin typeface="Times New Roman"/>
                        <a:ea typeface="Times New Roman"/>
                        <a:cs typeface="Times New Roman"/>
                      </a:endParaRPr>
                    </a:p>
                  </a:txBody>
                  <a:tcPr marL="68580" marR="68580" marT="0" marB="0" anchor="b"/>
                </a:tc>
                <a:tc>
                  <a:txBody>
                    <a:bodyPr/>
                    <a:lstStyle/>
                    <a:p>
                      <a:pPr algn="r">
                        <a:spcAft>
                          <a:spcPts val="0"/>
                        </a:spcAft>
                      </a:pPr>
                      <a:r>
                        <a:rPr lang="en-US" sz="2000" dirty="0">
                          <a:effectLst/>
                        </a:rPr>
                        <a:t> </a:t>
                      </a:r>
                      <a:r>
                        <a:rPr lang="en-US" sz="2000" dirty="0" smtClean="0">
                          <a:effectLst/>
                        </a:rPr>
                        <a:t>1,120,000 </a:t>
                      </a:r>
                      <a:endParaRPr lang="en-US" sz="3600" dirty="0">
                        <a:effectLst/>
                        <a:latin typeface="Times New Roman"/>
                        <a:ea typeface="Times New Roman"/>
                        <a:cs typeface="Times New Roman"/>
                      </a:endParaRPr>
                    </a:p>
                  </a:txBody>
                  <a:tcPr marL="68580" marR="68580" marT="0" marB="0" anchor="b"/>
                </a:tc>
                <a:tc>
                  <a:txBody>
                    <a:bodyPr/>
                    <a:lstStyle/>
                    <a:p>
                      <a:pPr algn="r">
                        <a:spcAft>
                          <a:spcPts val="0"/>
                        </a:spcAft>
                      </a:pPr>
                      <a:r>
                        <a:rPr lang="en-US" sz="2000">
                          <a:effectLst/>
                        </a:rPr>
                        <a:t> -   </a:t>
                      </a:r>
                      <a:endParaRPr lang="en-US" sz="3600">
                        <a:effectLst/>
                        <a:latin typeface="Times New Roman"/>
                        <a:ea typeface="Times New Roman"/>
                        <a:cs typeface="Times New Roman"/>
                      </a:endParaRPr>
                    </a:p>
                  </a:txBody>
                  <a:tcPr marL="68580" marR="68580" marT="0" marB="0" anchor="b"/>
                </a:tc>
              </a:tr>
              <a:tr h="853440">
                <a:tc>
                  <a:txBody>
                    <a:bodyPr/>
                    <a:lstStyle/>
                    <a:p>
                      <a:pPr>
                        <a:spcAft>
                          <a:spcPts val="0"/>
                        </a:spcAft>
                      </a:pPr>
                      <a:r>
                        <a:rPr lang="ka-GE" sz="1800">
                          <a:effectLst/>
                        </a:rPr>
                        <a:t>ჯამი</a:t>
                      </a:r>
                      <a:endParaRPr lang="en-US" sz="3600">
                        <a:effectLst/>
                        <a:latin typeface="Times New Roman"/>
                        <a:ea typeface="Times New Roman"/>
                        <a:cs typeface="Times New Roman"/>
                      </a:endParaRPr>
                    </a:p>
                  </a:txBody>
                  <a:tcPr marL="68580" marR="68580" marT="0" marB="0" anchor="b"/>
                </a:tc>
                <a:tc>
                  <a:txBody>
                    <a:bodyPr/>
                    <a:lstStyle/>
                    <a:p>
                      <a:pPr algn="r">
                        <a:spcAft>
                          <a:spcPts val="0"/>
                        </a:spcAft>
                      </a:pPr>
                      <a:r>
                        <a:rPr lang="en-US" sz="2000" dirty="0">
                          <a:effectLst/>
                        </a:rPr>
                        <a:t> </a:t>
                      </a:r>
                      <a:r>
                        <a:rPr lang="en-US" sz="2000" dirty="0" smtClean="0">
                          <a:effectLst/>
                        </a:rPr>
                        <a:t>69,959,665</a:t>
                      </a:r>
                      <a:endParaRPr lang="en-US" sz="3600" dirty="0">
                        <a:effectLst/>
                        <a:latin typeface="Times New Roman"/>
                        <a:ea typeface="Times New Roman"/>
                        <a:cs typeface="Times New Roman"/>
                      </a:endParaRPr>
                    </a:p>
                  </a:txBody>
                  <a:tcPr marL="68580" marR="68580" marT="0" marB="0" anchor="b"/>
                </a:tc>
                <a:tc>
                  <a:txBody>
                    <a:bodyPr/>
                    <a:lstStyle/>
                    <a:p>
                      <a:pPr algn="r">
                        <a:spcAft>
                          <a:spcPts val="0"/>
                        </a:spcAft>
                      </a:pPr>
                      <a:r>
                        <a:rPr lang="en-US" sz="2000" dirty="0">
                          <a:effectLst/>
                        </a:rPr>
                        <a:t> </a:t>
                      </a:r>
                      <a:r>
                        <a:rPr lang="en-US" sz="2000" dirty="0" smtClean="0">
                          <a:effectLst/>
                        </a:rPr>
                        <a:t>57,165,196 </a:t>
                      </a:r>
                      <a:endParaRPr lang="en-US" sz="3600" dirty="0">
                        <a:effectLst/>
                        <a:latin typeface="Times New Roman"/>
                        <a:ea typeface="Times New Roman"/>
                        <a:cs typeface="Times New Roman"/>
                      </a:endParaRPr>
                    </a:p>
                  </a:txBody>
                  <a:tcPr marL="68580" marR="68580" marT="0" marB="0" anchor="b"/>
                </a:tc>
                <a:tc>
                  <a:txBody>
                    <a:bodyPr/>
                    <a:lstStyle/>
                    <a:p>
                      <a:pPr algn="r">
                        <a:spcAft>
                          <a:spcPts val="0"/>
                        </a:spcAft>
                      </a:pPr>
                      <a:r>
                        <a:rPr lang="en-US" sz="2000" dirty="0">
                          <a:effectLst/>
                        </a:rPr>
                        <a:t> </a:t>
                      </a:r>
                      <a:r>
                        <a:rPr lang="en-US" sz="2000" dirty="0" smtClean="0">
                          <a:effectLst/>
                        </a:rPr>
                        <a:t>11,459,311 </a:t>
                      </a:r>
                      <a:endParaRPr lang="en-US" sz="3600" dirty="0">
                        <a:effectLst/>
                        <a:latin typeface="Times New Roman"/>
                        <a:ea typeface="Times New Roman"/>
                        <a:cs typeface="Times New Roman"/>
                      </a:endParaRPr>
                    </a:p>
                  </a:txBody>
                  <a:tcPr marL="68580" marR="68580" marT="0" marB="0" anchor="b"/>
                </a:tc>
                <a:tc>
                  <a:txBody>
                    <a:bodyPr/>
                    <a:lstStyle/>
                    <a:p>
                      <a:pPr algn="r">
                        <a:spcAft>
                          <a:spcPts val="0"/>
                        </a:spcAft>
                      </a:pPr>
                      <a:r>
                        <a:rPr lang="en-US" sz="2000" dirty="0">
                          <a:effectLst/>
                        </a:rPr>
                        <a:t> </a:t>
                      </a:r>
                      <a:r>
                        <a:rPr lang="en-US" sz="2000" dirty="0" smtClean="0">
                          <a:effectLst/>
                        </a:rPr>
                        <a:t>1,617,157</a:t>
                      </a:r>
                      <a:endParaRPr lang="en-US" sz="3600" dirty="0">
                        <a:effectLst/>
                        <a:latin typeface="Times New Roman"/>
                        <a:ea typeface="Times New Roman"/>
                        <a:cs typeface="Times New Roman"/>
                      </a:endParaRPr>
                    </a:p>
                  </a:txBody>
                  <a:tcPr marL="68580" marR="68580" marT="0" marB="0" anchor="b"/>
                </a:tc>
              </a:tr>
            </a:tbl>
          </a:graphicData>
        </a:graphic>
      </p:graphicFrame>
    </p:spTree>
    <p:extLst>
      <p:ext uri="{BB962C8B-B14F-4D97-AF65-F5344CB8AC3E}">
        <p14:creationId xmlns:p14="http://schemas.microsoft.com/office/powerpoint/2010/main" val="3262014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a:t>ტუბერკულოზის კონტროლის </a:t>
            </a:r>
            <a:r>
              <a:rPr lang="en-US" b="1" dirty="0" smtClean="0"/>
              <a:t>2019-2022</a:t>
            </a:r>
            <a:r>
              <a:rPr lang="ka-GE" b="1" dirty="0" smtClean="0"/>
              <a:t> სტრატეგიის მიზანი</a:t>
            </a:r>
            <a:endParaRPr lang="en-US" dirty="0"/>
          </a:p>
        </p:txBody>
      </p:sp>
      <p:sp>
        <p:nvSpPr>
          <p:cNvPr id="3" name="Content Placeholder 2"/>
          <p:cNvSpPr>
            <a:spLocks noGrp="1"/>
          </p:cNvSpPr>
          <p:nvPr>
            <p:ph idx="1"/>
          </p:nvPr>
        </p:nvSpPr>
        <p:spPr>
          <a:xfrm>
            <a:off x="457200" y="1600200"/>
            <a:ext cx="8458200" cy="4525963"/>
          </a:xfrm>
        </p:spPr>
        <p:txBody>
          <a:bodyPr>
            <a:noAutofit/>
          </a:bodyPr>
          <a:lstStyle/>
          <a:p>
            <a:r>
              <a:rPr lang="ka-GE" sz="2800" dirty="0"/>
              <a:t>ტუბერკულოზის ტვირთის და მისი გავლენის შემცირება ქვეყნის ერთიან სოციალურ და ეკონომიკურ განვითარებაზე, ტუბერკულოზის ყველა ფორმის დროულ და ხარისხიან დიაგნოსტიკასა და მკურნალობაზე  საყოველთაო ხელმისაწვდომობის უზრუნველყოფით, რაც შეამცირებს დაავადების გავრცელებას და მასთან დაკავშირებულ სიკვდილობას და მოახდენს წამალ-რეზისტენტობის შემდგომი განვითარების </a:t>
            </a:r>
            <a:r>
              <a:rPr lang="ka-GE" sz="2800" dirty="0" smtClean="0"/>
              <a:t>პრევენციას</a:t>
            </a:r>
            <a:endParaRPr lang="en-US" sz="2800" dirty="0"/>
          </a:p>
        </p:txBody>
      </p:sp>
    </p:spTree>
    <p:extLst>
      <p:ext uri="{BB962C8B-B14F-4D97-AF65-F5344CB8AC3E}">
        <p14:creationId xmlns:p14="http://schemas.microsoft.com/office/powerpoint/2010/main" val="22172652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685</TotalTime>
  <Words>1069</Words>
  <Application>Microsoft Office PowerPoint</Application>
  <PresentationFormat>On-screen Show (4:3)</PresentationFormat>
  <Paragraphs>201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აივ-ის და ტბ-ის განახლებული ეროვნული სტრატეგიული გეგმების ძირითადი მიმართულებები, გარდამავალი პერიოდის აქტივობების ინტეგრირება   აივ-ის და ტბ-ის  სტრატეგიის დოკუმენტებში, განხორციელების ტენდენციები </vt:lpstr>
      <vt:lpstr>აივ/შიდსის 2019-2022 სტრატეგიის მიზანი</vt:lpstr>
      <vt:lpstr>აივ/შიდსი - სამიზნეები 2022 წლისათვის</vt:lpstr>
      <vt:lpstr>აივ/შიდსი - სტრატეგიული ამოცანები</vt:lpstr>
      <vt:lpstr>1. აივ პრევენცია და გამოვლენა</vt:lpstr>
      <vt:lpstr>2. აივ მოვლა და მკურნალობა</vt:lpstr>
      <vt:lpstr>3. ლიდერობისა და პოლიტიკის შემუშავებისა და ტრანზიციასთან დაკავშირებული აქტივობები</vt:lpstr>
      <vt:lpstr>ბიუჯეტი</vt:lpstr>
      <vt:lpstr>ტუბერკულოზის კონტროლის 2019-2022 სტრატეგიის მიზანი</vt:lpstr>
      <vt:lpstr>ტუბი - სამიზნეები 2022 წლისათვის</vt:lpstr>
      <vt:lpstr>ტუბი - სტრატეგიული ამოცანები</vt:lpstr>
      <vt:lpstr>1. ადრეულ და ხარისხიან დიაგნოსტიკაზე საყოველთაო ხელმისაწვდომობის უზრუნველყოფა</vt:lpstr>
      <vt:lpstr>2. ხარისხიან მკურნალობაზე საყოველთაო ხელმისაწვდომობის უზრუნველყოფა</vt:lpstr>
      <vt:lpstr>მხარდამჭერი გარემოს და სისტემების შექმნა ტუბერკულოზის ეფექტური კონტროლის მიზნით</vt:lpstr>
      <vt:lpstr>ბიუჯეტი</vt:lpstr>
      <vt:lpstr>გარდამავალი გეგმის ძირითადი მიზანი</vt:lpstr>
      <vt:lpstr>ამოცანა # 1: შეიქმნას ხელსაყრელი სამართლებრივი გარემო აივ-სა და ტუბერკულოზზე ეროვნული რეაგირების შეუფერხებელი განხორციელებისთვის </vt:lpstr>
      <vt:lpstr>ამოცანა #2. ქვეყნის სტრუქტურული, ინსტიტუციური და ადამიანური რესურსების შესაძლებლობების გაძლიერება</vt:lpstr>
      <vt:lpstr>ძირითადი მონაცემებისა და მიმართულებების დოკუმენტი (BDD), 2019-2022</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გლობალური ფონდის დაფინანსებიდან გადასვლისა და პროგრამული მდგრადობის გეგმა</dc:title>
  <dc:creator>user</dc:creator>
  <cp:lastModifiedBy>Ketevan Goginashvili</cp:lastModifiedBy>
  <cp:revision>54</cp:revision>
  <dcterms:created xsi:type="dcterms:W3CDTF">2017-02-15T15:45:57Z</dcterms:created>
  <dcterms:modified xsi:type="dcterms:W3CDTF">2019-02-26T13:16:22Z</dcterms:modified>
</cp:coreProperties>
</file>