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316" r:id="rId3"/>
    <p:sldId id="315" r:id="rId4"/>
    <p:sldId id="317" r:id="rId5"/>
    <p:sldId id="318" r:id="rId6"/>
    <p:sldId id="371" r:id="rId7"/>
    <p:sldId id="339" r:id="rId8"/>
    <p:sldId id="340" r:id="rId9"/>
    <p:sldId id="341" r:id="rId10"/>
    <p:sldId id="342" r:id="rId11"/>
    <p:sldId id="372" r:id="rId12"/>
    <p:sldId id="373" r:id="rId13"/>
    <p:sldId id="343" r:id="rId14"/>
    <p:sldId id="374" r:id="rId15"/>
    <p:sldId id="344" r:id="rId16"/>
    <p:sldId id="350" r:id="rId17"/>
    <p:sldId id="351" r:id="rId18"/>
    <p:sldId id="345" r:id="rId19"/>
    <p:sldId id="346" r:id="rId20"/>
    <p:sldId id="359" r:id="rId21"/>
    <p:sldId id="360" r:id="rId22"/>
    <p:sldId id="357" r:id="rId23"/>
    <p:sldId id="356" r:id="rId24"/>
    <p:sldId id="368" r:id="rId25"/>
    <p:sldId id="348" r:id="rId26"/>
    <p:sldId id="352" r:id="rId27"/>
    <p:sldId id="353" r:id="rId28"/>
    <p:sldId id="354" r:id="rId29"/>
    <p:sldId id="355" r:id="rId30"/>
    <p:sldId id="361" r:id="rId31"/>
    <p:sldId id="362" r:id="rId32"/>
    <p:sldId id="363" r:id="rId33"/>
    <p:sldId id="364" r:id="rId34"/>
    <p:sldId id="365" r:id="rId35"/>
    <p:sldId id="366" r:id="rId36"/>
    <p:sldId id="367" r:id="rId37"/>
    <p:sldId id="369" r:id="rId38"/>
    <p:sldId id="37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07" autoAdjust="0"/>
    <p:restoredTop sz="46213" autoAdjust="0"/>
  </p:normalViewPr>
  <p:slideViewPr>
    <p:cSldViewPr>
      <p:cViewPr varScale="1">
        <p:scale>
          <a:sx n="116" d="100"/>
          <a:sy n="116" d="100"/>
        </p:scale>
        <p:origin x="112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4C25E-DB9F-4BC1-952D-CC8023600BDB}" type="datetimeFigureOut">
              <a:rPr lang="en-US" smtClean="0"/>
              <a:t>5/16/20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4D86E-5969-4CE8-8D07-A0A43AC2B8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551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42E1CFC-5DCA-4894-9DA8-4EE05159DCD1}" type="datetimeFigureOut">
              <a:rPr lang="en-US" smtClean="0"/>
              <a:t>5/16/20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679C5E-6C6B-473A-91FF-3FBFB6B65F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1CFC-5DCA-4894-9DA8-4EE05159DCD1}" type="datetimeFigureOut">
              <a:rPr lang="en-US" smtClean="0"/>
              <a:t>5/16/20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9C5E-6C6B-473A-91FF-3FBFB6B65F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1CFC-5DCA-4894-9DA8-4EE05159DCD1}" type="datetimeFigureOut">
              <a:rPr lang="en-US" smtClean="0"/>
              <a:t>5/16/20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9C5E-6C6B-473A-91FF-3FBFB6B65F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1CFC-5DCA-4894-9DA8-4EE05159DCD1}" type="datetimeFigureOut">
              <a:rPr lang="en-US" smtClean="0"/>
              <a:t>5/16/20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9C5E-6C6B-473A-91FF-3FBFB6B65F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1CFC-5DCA-4894-9DA8-4EE05159DCD1}" type="datetimeFigureOut">
              <a:rPr lang="en-US" smtClean="0"/>
              <a:t>5/16/20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9C5E-6C6B-473A-91FF-3FBFB6B65F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1CFC-5DCA-4894-9DA8-4EE05159DCD1}" type="datetimeFigureOut">
              <a:rPr lang="en-US" smtClean="0"/>
              <a:t>5/16/20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9C5E-6C6B-473A-91FF-3FBFB6B65F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1CFC-5DCA-4894-9DA8-4EE05159DCD1}" type="datetimeFigureOut">
              <a:rPr lang="en-US" smtClean="0"/>
              <a:t>5/16/20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9C5E-6C6B-473A-91FF-3FBFB6B65FDE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1CFC-5DCA-4894-9DA8-4EE05159DCD1}" type="datetimeFigureOut">
              <a:rPr lang="en-US" smtClean="0"/>
              <a:t>5/16/20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9C5E-6C6B-473A-91FF-3FBFB6B65F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1CFC-5DCA-4894-9DA8-4EE05159DCD1}" type="datetimeFigureOut">
              <a:rPr lang="en-US" smtClean="0"/>
              <a:t>5/16/20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9C5E-6C6B-473A-91FF-3FBFB6B65F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42E1CFC-5DCA-4894-9DA8-4EE05159DCD1}" type="datetimeFigureOut">
              <a:rPr lang="en-US" smtClean="0"/>
              <a:t>5/16/20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9C5E-6C6B-473A-91FF-3FBFB6B65FDE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42E1CFC-5DCA-4894-9DA8-4EE05159DCD1}" type="datetimeFigureOut">
              <a:rPr lang="en-US" smtClean="0"/>
              <a:t>5/16/20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5679C5E-6C6B-473A-91FF-3FBFB6B65F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42E1CFC-5DCA-4894-9DA8-4EE05159DCD1}" type="datetimeFigureOut">
              <a:rPr lang="en-US" smtClean="0"/>
              <a:t>5/16/20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5679C5E-6C6B-473A-91FF-3FBFB6B65FDE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81940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Essentials of Applied </a:t>
            </a:r>
            <a:br>
              <a:rPr lang="en-US" sz="4000" dirty="0"/>
            </a:br>
            <a:r>
              <a:rPr lang="en-US" sz="4000" dirty="0"/>
              <a:t>Quantitative Methods for Health Services Managers</a:t>
            </a:r>
            <a:br>
              <a:rPr lang="en-US" sz="4000" dirty="0"/>
            </a:br>
            <a:br>
              <a:rPr lang="en-US" sz="4000" dirty="0"/>
            </a:br>
            <a:r>
              <a:rPr lang="ka-GE" sz="4000" dirty="0"/>
              <a:t>რაოდენობრივი მეთოდები ჯანდაცვის მენეჯერებისთვის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8839200" cy="1752600"/>
          </a:xfrm>
        </p:spPr>
        <p:txBody>
          <a:bodyPr>
            <a:normAutofit/>
          </a:bodyPr>
          <a:lstStyle/>
          <a:p>
            <a:r>
              <a:rPr lang="en-US" dirty="0"/>
              <a:t>James B. Lewis, Robert J. McGrath, Lee F. Seidel</a:t>
            </a:r>
          </a:p>
        </p:txBody>
      </p:sp>
    </p:spTree>
    <p:extLst>
      <p:ext uri="{BB962C8B-B14F-4D97-AF65-F5344CB8AC3E}">
        <p14:creationId xmlns:p14="http://schemas.microsoft.com/office/powerpoint/2010/main" val="4070890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52400"/>
                <a:ext cx="8686800" cy="4525963"/>
              </a:xfrm>
            </p:spPr>
            <p:txBody>
              <a:bodyPr>
                <a:noAutofit/>
              </a:bodyPr>
              <a:lstStyle/>
              <a:p>
                <a:r>
                  <a:rPr lang="ka-GE" sz="2400" dirty="0"/>
                  <a:t>პაციენტების რაოდენობა, რომლებიც იცდიან რიგში სერვისის მისაღებად (</a:t>
                </a:r>
                <a:r>
                  <a:rPr lang="en-US" sz="2400" dirty="0" err="1"/>
                  <a:t>Lq</a:t>
                </a:r>
                <a:r>
                  <a:rPr lang="en-US" sz="2400" dirty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ka-GE" sz="2400" dirty="0">
                                <a:sym typeface="Symbol"/>
                              </a:rPr>
                              <m:t>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ka-GE" sz="2400" dirty="0">
                            <a:sym typeface="Symbol"/>
                          </a:rPr>
                          <m:t></m:t>
                        </m:r>
                        <m:r>
                          <a:rPr lang="en-US" sz="2400" b="0" i="1" dirty="0" smtClean="0">
                            <a:latin typeface="Cambria Math"/>
                            <a:sym typeface="Symbol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ka-GE" sz="2400" dirty="0">
                            <a:sym typeface="Symbol"/>
                          </a:rPr>
                          <m:t></m:t>
                        </m:r>
                        <m:r>
                          <a:rPr lang="en-US" sz="2400" b="0" i="1" dirty="0" smtClean="0">
                            <a:latin typeface="Cambria Math"/>
                            <a:sym typeface="Symbol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ka-GE" sz="2400" dirty="0">
                            <a:sym typeface="Symbol"/>
                          </a:rPr>
                          <m:t></m:t>
                        </m:r>
                        <m:r>
                          <a:rPr lang="en-US" sz="2400" b="0" i="1" dirty="0" smtClean="0">
                            <a:latin typeface="Cambria Math"/>
                            <a:sym typeface="Symbol"/>
                          </a:rPr>
                          <m:t>)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4(4−3)</m:t>
                        </m:r>
                      </m:den>
                    </m:f>
                  </m:oMath>
                </a14:m>
                <a:r>
                  <a:rPr lang="en-US" sz="2400" dirty="0"/>
                  <a:t>=9/4=2.25 </a:t>
                </a:r>
                <a:r>
                  <a:rPr lang="ka-GE" sz="2400" dirty="0"/>
                  <a:t>პაციენტი</a:t>
                </a:r>
              </a:p>
              <a:p>
                <a:r>
                  <a:rPr lang="ka-GE" sz="2400" dirty="0"/>
                  <a:t>დროის საშუალო პერიოდი, რასაც პაციენტი ატარებს რიგში (</a:t>
                </a:r>
                <a:r>
                  <a:rPr lang="en-US" sz="2400" dirty="0" err="1"/>
                  <a:t>Wq</a:t>
                </a:r>
                <a:r>
                  <a:rPr lang="en-US" sz="2400" dirty="0"/>
                  <a:t>)</a:t>
                </a:r>
              </a:p>
              <a:p>
                <a:r>
                  <a:rPr lang="en-US" sz="2400" dirty="0" err="1"/>
                  <a:t>W</a:t>
                </a:r>
                <a:r>
                  <a:rPr lang="en-US" sz="2400" baseline="-25000" dirty="0" err="1"/>
                  <a:t>q</a:t>
                </a:r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</m:num>
                      <m:den>
                        <m:r>
                          <m:rPr>
                            <m:nor/>
                          </m:rPr>
                          <a:rPr lang="ka-GE" sz="2400" dirty="0">
                            <a:sym typeface="Symbol"/>
                          </a:rPr>
                          <m:t></m:t>
                        </m:r>
                      </m:den>
                    </m:f>
                  </m:oMath>
                </a14:m>
                <a:r>
                  <a:rPr lang="en-US" sz="2400" dirty="0"/>
                  <a:t>=2.25/3=0.75</a:t>
                </a:r>
                <a:r>
                  <a:rPr lang="ka-GE" sz="2400" dirty="0"/>
                  <a:t> საათი, ან 45 წუთი</a:t>
                </a:r>
              </a:p>
              <a:p>
                <a:r>
                  <a:rPr lang="ka-GE" sz="2400" dirty="0"/>
                  <a:t>ალბათობა, რომ პაციენტმა უნდა დაიცადოს </a:t>
                </a:r>
                <a:r>
                  <a:rPr lang="en-US" sz="2400" dirty="0"/>
                  <a:t>Pw</a:t>
                </a:r>
                <a:r>
                  <a:rPr lang="ka-GE" sz="2400" dirty="0"/>
                  <a:t> </a:t>
                </a:r>
                <a:endParaRPr lang="en-US" sz="2400" dirty="0"/>
              </a:p>
              <a:p>
                <a:r>
                  <a:rPr lang="en-US" sz="2400" dirty="0"/>
                  <a:t>P</a:t>
                </a:r>
                <a:r>
                  <a:rPr lang="en-US" sz="2400" baseline="-25000" dirty="0"/>
                  <a:t>w</a:t>
                </a:r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ka-GE" sz="2400" dirty="0">
                            <a:sym typeface="Symbol"/>
                          </a:rPr>
                          <m:t>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𝜇</m:t>
                        </m:r>
                      </m:den>
                    </m:f>
                  </m:oMath>
                </a14:m>
                <a:r>
                  <a:rPr lang="en-US" sz="2400" dirty="0"/>
                  <a:t>=3/4=0.74 </a:t>
                </a:r>
                <a:r>
                  <a:rPr lang="ka-GE" sz="2400" dirty="0"/>
                  <a:t>ან 75%</a:t>
                </a:r>
              </a:p>
              <a:p>
                <a:r>
                  <a:rPr lang="ka-GE" sz="2400" dirty="0"/>
                  <a:t>უნდა აღინიშნოს, რომ </a:t>
                </a:r>
                <a:r>
                  <a:rPr lang="en-US" sz="2400" dirty="0"/>
                  <a:t>P</a:t>
                </a:r>
                <a:r>
                  <a:rPr lang="en-US" sz="2400" baseline="-25000" dirty="0"/>
                  <a:t>w</a:t>
                </a:r>
                <a:r>
                  <a:rPr lang="ka-GE" sz="2400" baseline="-25000" dirty="0"/>
                  <a:t> </a:t>
                </a:r>
                <a:r>
                  <a:rPr lang="ka-GE" sz="2400" dirty="0"/>
                  <a:t>არის 1-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ka-GE" sz="2400" dirty="0"/>
                  <a:t>, რადგან პაციენტი იცდის მხოლოდ მაშინ, როდესაც სერვისის მისაღები არის დაკავებული 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52400"/>
                <a:ext cx="8686800" cy="4525963"/>
              </a:xfrm>
              <a:blipFill rotWithShape="1">
                <a:blip r:embed="rId2"/>
                <a:stretch>
                  <a:fillRect t="-943" r="-772" b="-18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5838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4525963"/>
          </a:xfrm>
        </p:spPr>
        <p:txBody>
          <a:bodyPr>
            <a:noAutofit/>
          </a:bodyPr>
          <a:lstStyle/>
          <a:p>
            <a:r>
              <a:rPr lang="ka-GE" sz="2800" dirty="0"/>
              <a:t>ერთი არხის, ერთი სერვისის სისტემის მოდელის დროს სერვისის მოლოდინის რეჟიმი ნიშნავს მოლოდინში მყოფ პაციენტს და დაკავებულ მიმწოდებელს, რომ პაციენტმა უნდა დაიცადოს სერვისის მისაღებად</a:t>
            </a:r>
          </a:p>
        </p:txBody>
      </p:sp>
    </p:spTree>
    <p:extLst>
      <p:ext uri="{BB962C8B-B14F-4D97-AF65-F5344CB8AC3E}">
        <p14:creationId xmlns:p14="http://schemas.microsoft.com/office/powerpoint/2010/main" val="2220048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 txBox="1">
                <a:spLocks noGrp="1"/>
              </p:cNvSpPr>
              <p:nvPr>
                <p:ph idx="1"/>
              </p:nvPr>
            </p:nvSpPr>
            <p:spPr>
              <a:xfrm>
                <a:off x="304800" y="152400"/>
                <a:ext cx="8763000" cy="60605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a-GE" sz="2400" dirty="0"/>
                  <a:t>სერვისები საათში </a:t>
                </a:r>
                <a:r>
                  <a:rPr lang="ka-GE" sz="2400" dirty="0">
                    <a:sym typeface="Symbol"/>
                  </a:rPr>
                  <a:t></a:t>
                </a:r>
                <a:endParaRPr lang="ka-GE" sz="2400" dirty="0"/>
              </a:p>
              <a:p>
                <a:r>
                  <a:rPr lang="ka-GE" sz="2400" dirty="0"/>
                  <a:t>მოსული პაციენტები  საათში </a:t>
                </a:r>
                <a:r>
                  <a:rPr lang="ka-GE" sz="2400" dirty="0">
                    <a:sym typeface="Symbol"/>
                  </a:rPr>
                  <a:t></a:t>
                </a:r>
              </a:p>
              <a:p>
                <a:r>
                  <a:rPr lang="ka-GE" sz="2400" dirty="0">
                    <a:sym typeface="Symbol"/>
                  </a:rPr>
                  <a:t>სერვის ცენტრის მოლოდინის რეჟიმი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=1−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ka-GE" sz="2400" dirty="0">
                                <a:sym typeface="Symbol"/>
                              </a:rPr>
                              <m:t>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den>
                        </m:f>
                      </m:e>
                    </m:d>
                  </m:oMath>
                </a14:m>
                <a:endParaRPr lang="ka-GE" sz="2400" baseline="-25000" dirty="0">
                  <a:sym typeface="Symbol"/>
                </a:endParaRPr>
              </a:p>
              <a:p>
                <a:r>
                  <a:rPr lang="ka-GE" sz="2400" baseline="-25000" dirty="0">
                    <a:sym typeface="Symbol"/>
                  </a:rPr>
                  <a:t> </a:t>
                </a:r>
                <a:r>
                  <a:rPr lang="ka-GE" sz="2400" dirty="0"/>
                  <a:t>სისტემაში პაციენტთა რაოდენობა </a:t>
                </a:r>
                <a:r>
                  <a:rPr lang="en-US" sz="2400" dirty="0"/>
                  <a:t>L=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ka-GE" sz="2400" dirty="0">
                            <a:sym typeface="Symbol"/>
                          </a:rPr>
                          <m:t></m:t>
                        </m:r>
                      </m:num>
                      <m:den>
                        <m:r>
                          <m:rPr>
                            <m:nor/>
                          </m:rPr>
                          <a:rPr lang="ka-GE" sz="2400" dirty="0">
                            <a:sym typeface="Symbol"/>
                          </a:rPr>
                          <m:t></m:t>
                        </m:r>
                        <m:r>
                          <m:rPr>
                            <m:nor/>
                          </m:rPr>
                          <a:rPr lang="en-US" sz="2400" dirty="0">
                            <a:sym typeface="Symbol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ka-GE" sz="2400" dirty="0">
                            <a:sym typeface="Symbol"/>
                          </a:rPr>
                          <m:t></m:t>
                        </m:r>
                      </m:den>
                    </m:f>
                  </m:oMath>
                </a14:m>
                <a:endParaRPr lang="ka-GE" sz="2400" dirty="0"/>
              </a:p>
              <a:p>
                <a:r>
                  <a:rPr lang="ka-GE" sz="2400" dirty="0"/>
                  <a:t>საშუალო დროის პერიოდი (საათებში), რომელიც პაციენტმა დახარჯა სისტემაში </a:t>
                </a:r>
                <a:r>
                  <a:rPr lang="en-US" sz="2400" dirty="0"/>
                  <a:t>W=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m:rPr>
                            <m:nor/>
                          </m:rPr>
                          <a:rPr lang="ka-GE" sz="2400" dirty="0">
                            <a:sym typeface="Symbol"/>
                          </a:rPr>
                          <m:t></m:t>
                        </m:r>
                      </m:den>
                    </m:f>
                  </m:oMath>
                </a14:m>
                <a:endParaRPr lang="ka-GE" sz="2400" dirty="0"/>
              </a:p>
              <a:p>
                <a:r>
                  <a:rPr lang="ka-GE" sz="2400" dirty="0"/>
                  <a:t>პაციენტების რაოდენობა, რომლებიც იცდიან რიგში სერვისის მისაღებად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ka-GE" sz="2400" dirty="0">
                                <a:sym typeface="Symbol"/>
                              </a:rPr>
                              <m:t>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ka-GE" sz="2400" dirty="0">
                            <a:sym typeface="Symbol"/>
                          </a:rPr>
                          <m:t></m:t>
                        </m:r>
                        <m:r>
                          <a:rPr lang="en-US" sz="2400" i="1" dirty="0">
                            <a:latin typeface="Cambria Math"/>
                            <a:sym typeface="Symbol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ka-GE" sz="2400" dirty="0">
                            <a:sym typeface="Symbol"/>
                          </a:rPr>
                          <m:t></m:t>
                        </m:r>
                        <m:r>
                          <a:rPr lang="en-US" sz="2400" i="1" dirty="0">
                            <a:latin typeface="Cambria Math"/>
                            <a:sym typeface="Symbol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ka-GE" sz="2400" dirty="0">
                            <a:sym typeface="Symbol"/>
                          </a:rPr>
                          <m:t></m:t>
                        </m:r>
                        <m:r>
                          <a:rPr lang="en-US" sz="2400" i="1" dirty="0">
                            <a:latin typeface="Cambria Math"/>
                            <a:sym typeface="Symbol"/>
                          </a:rPr>
                          <m:t>)</m:t>
                        </m:r>
                      </m:den>
                    </m:f>
                  </m:oMath>
                </a14:m>
                <a:endParaRPr lang="ka-GE" sz="2400" dirty="0"/>
              </a:p>
              <a:p>
                <a:r>
                  <a:rPr lang="ka-GE" sz="2400" dirty="0"/>
                  <a:t>დროის საშუალო პერიოდი, რასაც პაციენტი ატარებს რიგში </a:t>
                </a:r>
                <a:r>
                  <a:rPr lang="en-US" sz="2400" dirty="0" err="1"/>
                  <a:t>W</a:t>
                </a:r>
                <a:r>
                  <a:rPr lang="en-US" sz="2400" baseline="-25000" dirty="0" err="1"/>
                  <a:t>q</a:t>
                </a:r>
                <a:r>
                  <a:rPr lang="en-US" sz="2400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</m:num>
                      <m:den>
                        <m:r>
                          <m:rPr>
                            <m:nor/>
                          </m:rPr>
                          <a:rPr lang="ka-GE" sz="2400" dirty="0">
                            <a:sym typeface="Symbol"/>
                          </a:rPr>
                          <m:t></m:t>
                        </m:r>
                      </m:den>
                    </m:f>
                  </m:oMath>
                </a14:m>
                <a:endParaRPr lang="ka-GE" sz="2400" dirty="0"/>
              </a:p>
              <a:p>
                <a:r>
                  <a:rPr lang="ka-GE" sz="2400" dirty="0"/>
                  <a:t>ალბათობა, რომ პაციენტმა უნდა დაიცადოს </a:t>
                </a:r>
                <a:r>
                  <a:rPr lang="en-US" sz="2400" dirty="0"/>
                  <a:t>P</a:t>
                </a:r>
                <a:r>
                  <a:rPr lang="en-US" sz="2400" baseline="-25000" dirty="0"/>
                  <a:t>w</a:t>
                </a:r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ka-GE" sz="2400" dirty="0">
                            <a:sym typeface="Symbol"/>
                          </a:rPr>
                          <m:t>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𝜇</m:t>
                        </m:r>
                      </m:den>
                    </m:f>
                  </m:oMath>
                </a14:m>
                <a:endParaRPr lang="ka-GE" sz="2400" dirty="0"/>
              </a:p>
            </p:txBody>
          </p:sp>
        </mc:Choice>
        <mc:Fallback xmlns="">
          <p:sp>
            <p:nvSpPr>
              <p:cNvPr id="4" name="Content Placeholder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52400"/>
                <a:ext cx="8763000" cy="6060570"/>
              </a:xfrm>
              <a:prstGeom prst="rect">
                <a:avLst/>
              </a:prstGeom>
              <a:blipFill>
                <a:blip r:embed="rId2"/>
                <a:stretch>
                  <a:fillRect t="-1258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997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36084" y="1371600"/>
                <a:ext cx="8229600" cy="4525963"/>
              </a:xfrm>
            </p:spPr>
            <p:txBody>
              <a:bodyPr/>
              <a:lstStyle/>
              <a:p>
                <a:r>
                  <a:rPr lang="ka-GE" dirty="0"/>
                  <a:t>თუ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ka-GE" dirty="0"/>
                  <a:t> - სერვისის მაჩვენებელი გაიზრდება 25%-ით, ანუ 4-დან 5-მდე სერვისების რაოდენობით საათში, მოცდის დრო </a:t>
                </a:r>
                <a:r>
                  <a:rPr lang="en-US" dirty="0"/>
                  <a:t>(w) </a:t>
                </a:r>
                <a:r>
                  <a:rPr lang="ka-GE" dirty="0"/>
                  <a:t>შემცირდება 50%-ით, ერთი საათიდან 0.50 სთ-მდე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6084" y="1371600"/>
                <a:ext cx="8229600" cy="4525963"/>
              </a:xfrm>
              <a:blipFill>
                <a:blip r:embed="rId2"/>
                <a:stretch>
                  <a:fillRect t="-1124" r="-1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624"/>
            <a:ext cx="8229600" cy="1143000"/>
          </a:xfrm>
        </p:spPr>
        <p:txBody>
          <a:bodyPr>
            <a:noAutofit/>
          </a:bodyPr>
          <a:lstStyle/>
          <a:p>
            <a:r>
              <a:rPr lang="ka-GE" sz="2800" dirty="0"/>
              <a:t>ერთი მიმწოდებელი, ერთი რიგის მოდელის დროს რიგისა და სერვისის მიღების მაგალითები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13" y="3200400"/>
            <a:ext cx="8754574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521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6084" y="1371600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ka-GE" dirty="0"/>
              <a:t>თუ </a:t>
            </a:r>
            <a:r>
              <a:rPr lang="ka-GE" sz="2400" dirty="0">
                <a:sym typeface="Symbol"/>
              </a:rPr>
              <a:t> - მოსულთა მაჩვენებელი გაიზრდება 33%-ით, 3-დან 4-მდე ერთ საათში, სერვისების მაჩვენებელი გაიზრდება 100%-ით, 4-დან 6-მდე საათში, ხოლო მოცდის დრო </a:t>
            </a:r>
            <a:r>
              <a:rPr lang="en-US" sz="2400" dirty="0"/>
              <a:t>(w) </a:t>
            </a:r>
            <a:r>
              <a:rPr lang="ka-GE" sz="2400" dirty="0">
                <a:sym typeface="Symbol"/>
              </a:rPr>
              <a:t>შემცირდება 50%-ით, ერთი საათიდან 0.5 სთ-მდე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624"/>
            <a:ext cx="8229600" cy="1143000"/>
          </a:xfrm>
        </p:spPr>
        <p:txBody>
          <a:bodyPr>
            <a:noAutofit/>
          </a:bodyPr>
          <a:lstStyle/>
          <a:p>
            <a:r>
              <a:rPr lang="ka-GE" sz="2800" dirty="0"/>
              <a:t>ერთი მიმწოდებელი, ერთი რიგის მოდელის დროს რიგისა და სერვისის მიღების მაგალითები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13" y="3200400"/>
            <a:ext cx="8754574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715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ts val="1600"/>
              </a:spcBef>
            </a:pPr>
            <a:r>
              <a:rPr lang="ka-GE" sz="2400" dirty="0"/>
              <a:t>დაწესებულებისთვის შესაძლოა გაიზარდოს სერვისების მაჩვენებელი თუ დაემატება სერვისებისთვის ადგილი, მოწყობილობებები და სხვა საჭიროებები, რათა იწარმოოს დამატებითი სერვისები</a:t>
            </a:r>
          </a:p>
          <a:p>
            <a:pPr>
              <a:spcBef>
                <a:spcPts val="1600"/>
              </a:spcBef>
            </a:pPr>
            <a:r>
              <a:rPr lang="ka-GE" sz="2400" dirty="0"/>
              <a:t>ამისთვის შეიძლება გამოყენებული იქნეს საათობრივი ხელფასის მაჩვენებელი, რათა შეფასდეს სერვისების მიმწოდებელი გუნდის ხარჯი</a:t>
            </a:r>
          </a:p>
          <a:p>
            <a:pPr>
              <a:spcBef>
                <a:spcPts val="1600"/>
              </a:spcBef>
            </a:pPr>
            <a:r>
              <a:rPr lang="ka-GE" sz="2400" dirty="0"/>
              <a:t>მოწყობილობების ხარჯი შეიძლება შეფასდეს მათი სიცოცხლის ხანგრძლივობით, სერვისების მიწოდების რაოდენობით, შესყიდვის და ოპერაციული ღირებულებით ან სარენტო ხარჯით</a:t>
            </a:r>
          </a:p>
          <a:p>
            <a:pPr>
              <a:spcBef>
                <a:spcPts val="1600"/>
              </a:spcBef>
            </a:pPr>
            <a:r>
              <a:rPr lang="ka-GE" sz="2400" dirty="0"/>
              <a:t>ფართის ღირებულება შეიძლება შეფასდეს ოპერაციული და კაპიტალური ხარჯებით, რომელიც გამოიხატება ფართის ან საბაზრო რენტული ხარჯით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5792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600"/>
              </a:spcBef>
            </a:pPr>
            <a:r>
              <a:rPr lang="ka-GE" sz="2400" dirty="0"/>
              <a:t>ახალი სერვისის დამატება ნიშნავს დამატებით რესურსებს</a:t>
            </a:r>
          </a:p>
          <a:p>
            <a:pPr>
              <a:spcBef>
                <a:spcPts val="1600"/>
              </a:spcBef>
            </a:pPr>
            <a:r>
              <a:rPr lang="ka-GE" sz="2400" u="sng" dirty="0"/>
              <a:t>კრიტიკულია რესურსის მოცულობა</a:t>
            </a:r>
            <a:r>
              <a:rPr lang="ka-GE" sz="2400" dirty="0"/>
              <a:t>, რაც სჭირდება სერვისის რაოდენობის ერთით გაზრდას</a:t>
            </a:r>
          </a:p>
          <a:p>
            <a:pPr>
              <a:spcBef>
                <a:spcPts val="1600"/>
              </a:spcBef>
            </a:pPr>
            <a:r>
              <a:rPr lang="ka-GE" sz="2400" dirty="0"/>
              <a:t>მაგ. ამბულატორიაში ერთი ექიმისა (</a:t>
            </a:r>
            <a:r>
              <a:rPr lang="en-US" sz="2400" dirty="0"/>
              <a:t>MD) </a:t>
            </a:r>
            <a:r>
              <a:rPr lang="ka-GE" sz="2400" dirty="0"/>
              <a:t>და ერთი ექთანი </a:t>
            </a:r>
            <a:r>
              <a:rPr lang="en-US" sz="2400" dirty="0"/>
              <a:t>(NR)</a:t>
            </a:r>
            <a:r>
              <a:rPr lang="ka-GE" sz="2400" dirty="0"/>
              <a:t> საათობრივი ხარჯი არის 80$ და ემსახურება 4 პაციენტს საათში</a:t>
            </a:r>
          </a:p>
          <a:p>
            <a:pPr>
              <a:spcBef>
                <a:spcPts val="1600"/>
              </a:spcBef>
            </a:pPr>
            <a:r>
              <a:rPr lang="ka-GE" sz="2400" dirty="0"/>
              <a:t>თუ დაემატება ექიმის ასისტენტი (</a:t>
            </a:r>
            <a:r>
              <a:rPr lang="en-US" sz="2400" dirty="0"/>
              <a:t>DA)</a:t>
            </a:r>
            <a:r>
              <a:rPr lang="ka-GE" sz="2400" dirty="0"/>
              <a:t> 12$-ად საათში, გუნდი </a:t>
            </a:r>
            <a:r>
              <a:rPr lang="en-US" sz="2400" dirty="0"/>
              <a:t>(1 MD, 1 NR, 1 DA) </a:t>
            </a:r>
            <a:r>
              <a:rPr lang="ka-GE" sz="2400" dirty="0"/>
              <a:t>მოემსახურება 6 პაციენტს საათში</a:t>
            </a:r>
            <a:endParaRPr lang="en-US" sz="2400" dirty="0"/>
          </a:p>
          <a:p>
            <a:pPr>
              <a:spcBef>
                <a:spcPts val="1600"/>
              </a:spcBef>
            </a:pPr>
            <a:r>
              <a:rPr lang="ka-GE" sz="2400" dirty="0"/>
              <a:t>თუ კიდევ დაემატება კიდევ ერთი ექთანი საათში 20$-ად, გუნდი </a:t>
            </a:r>
            <a:r>
              <a:rPr lang="en-US" sz="2400" dirty="0"/>
              <a:t>(1 MD, </a:t>
            </a:r>
            <a:r>
              <a:rPr lang="ka-GE" sz="2400" dirty="0"/>
              <a:t>2</a:t>
            </a:r>
            <a:r>
              <a:rPr lang="en-US" sz="2400" dirty="0"/>
              <a:t> NR, 1 DA) </a:t>
            </a:r>
            <a:r>
              <a:rPr lang="ka-GE" sz="2400" dirty="0"/>
              <a:t>მოემსახურება 8 პაციენტზე მეტს საათში</a:t>
            </a:r>
          </a:p>
          <a:p>
            <a:pPr>
              <a:spcBef>
                <a:spcPts val="1600"/>
              </a:spcBef>
            </a:pPr>
            <a:r>
              <a:rPr lang="ka-GE" sz="2400" dirty="0"/>
              <a:t>მოსულთა საშუალო მაჩვენებელი არის 3 საათში</a:t>
            </a:r>
          </a:p>
          <a:p>
            <a:pPr>
              <a:spcBef>
                <a:spcPts val="1600"/>
              </a:spcBef>
            </a:pPr>
            <a:endParaRPr lang="ka-GE" sz="2400" dirty="0"/>
          </a:p>
          <a:p>
            <a:pPr>
              <a:spcBef>
                <a:spcPts val="1600"/>
              </a:spcBef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9135"/>
            <a:ext cx="8229600" cy="1143000"/>
          </a:xfrm>
        </p:spPr>
        <p:txBody>
          <a:bodyPr/>
          <a:lstStyle/>
          <a:p>
            <a:r>
              <a:rPr lang="ka-GE" dirty="0"/>
              <a:t>ახალი სერვისის დამატება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41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/>
          <a:lstStyle/>
          <a:p>
            <a:r>
              <a:rPr lang="ka-GE" dirty="0"/>
              <a:t>საჭიროა თუ არა დამატებით 12$ და 20$-იანი ხარჯი საათში?</a:t>
            </a:r>
          </a:p>
          <a:p>
            <a:r>
              <a:rPr lang="ka-GE" dirty="0"/>
              <a:t>პასუხი მოცემულია ცხრილში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7543800" cy="369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108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 </a:t>
                </a:r>
                <a:r>
                  <a:rPr lang="ka-GE" dirty="0"/>
                  <a:t>- მიმწოდებლების რაოდენობა, </a:t>
                </a:r>
              </a:p>
              <a:p>
                <a:r>
                  <a:rPr lang="ka-GE" sz="2800" dirty="0">
                    <a:sym typeface="Symbol"/>
                  </a:rPr>
                  <a:t> - მოსულთა საშუალო მაჩვენებელი, </a:t>
                </a:r>
                <a:endParaRPr lang="ka-GE" sz="2400" i="1" dirty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ka-GE" dirty="0"/>
                  <a:t> - სერვისების საშუალო მაჩვენებელი, </a:t>
                </a:r>
              </a:p>
              <a:p>
                <a:r>
                  <a:rPr lang="ka-GE" dirty="0"/>
                  <a:t>მრავალი მიმწოდებელი და ერთი რიგი ნიშნავს, რომ ერთ რიგში მდგომი მოსული პაციენტი მომსახურებას იღებს მომდევნო თავისუფალ სერვისის მიმწოდებელთან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/>
              <a:t>ბევრი მიმწოდებელი და ერთი რიგი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042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4525963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ka-GE" sz="2400" dirty="0"/>
                  <a:t>მრავალი მიმწოდებისა და ერთი რიგისთვის არსებობს სპეციალური ცხრილები, სადაც დათვლილია: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400" dirty="0">
                    <a:sym typeface="Symbol"/>
                  </a:rPr>
                  <a:t>P</a:t>
                </a:r>
                <a:r>
                  <a:rPr lang="en-US" sz="2400" baseline="-25000" dirty="0">
                    <a:sym typeface="Symbol"/>
                  </a:rPr>
                  <a:t>0</a:t>
                </a:r>
                <a:r>
                  <a:rPr lang="ka-GE" sz="2400" baseline="-25000" dirty="0">
                    <a:sym typeface="Symbol"/>
                  </a:rPr>
                  <a:t> </a:t>
                </a:r>
                <a:r>
                  <a:rPr lang="ka-GE" sz="2400" dirty="0">
                    <a:sym typeface="Symbol"/>
                  </a:rPr>
                  <a:t>, ალბათობა, რომ </a:t>
                </a:r>
                <a:r>
                  <a:rPr lang="en-US" sz="2400" dirty="0">
                    <a:sym typeface="Symbol"/>
                  </a:rPr>
                  <a:t> </a:t>
                </a:r>
                <a:r>
                  <a:rPr lang="ka-GE" sz="2400" dirty="0">
                    <a:sym typeface="Symbol"/>
                  </a:rPr>
                  <a:t>სერვის ცენტრები იმყოფება მოლოდინის რეჟიმში,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400" dirty="0" err="1">
                    <a:sym typeface="Symbol"/>
                  </a:rPr>
                  <a:t>Lq</a:t>
                </a:r>
                <a:r>
                  <a:rPr lang="en-US" sz="2400" dirty="0">
                    <a:sym typeface="Symbol"/>
                  </a:rPr>
                  <a:t> - </a:t>
                </a:r>
                <a:r>
                  <a:rPr lang="ka-GE" sz="2400" dirty="0">
                    <a:sym typeface="Symbol"/>
                  </a:rPr>
                  <a:t>მოცდის საშუალო დრო რიგში</a:t>
                </a:r>
              </a:p>
              <a:p>
                <a:pPr>
                  <a:spcBef>
                    <a:spcPts val="1200"/>
                  </a:spcBef>
                </a:pPr>
                <a:r>
                  <a:rPr lang="ka-GE" sz="2400" dirty="0">
                    <a:sym typeface="Symbol"/>
                  </a:rPr>
                  <a:t>პაციენტის რიგში დგომის ალბათობა - </a:t>
                </a:r>
                <a:r>
                  <a:rPr lang="en-US" sz="2400" dirty="0">
                    <a:sym typeface="Symbol"/>
                  </a:rPr>
                  <a:t>Pw=</a:t>
                </a:r>
                <a:r>
                  <a:rPr lang="ka-GE" sz="2400" dirty="0">
                    <a:sym typeface="Symbol"/>
                  </a:rPr>
                  <a:t> /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ka-GE" sz="2400" dirty="0"/>
                  <a:t> </a:t>
                </a:r>
              </a:p>
              <a:p>
                <a:pPr>
                  <a:spcBef>
                    <a:spcPts val="1200"/>
                  </a:spcBef>
                </a:pPr>
                <a:r>
                  <a:rPr lang="ka-GE" sz="2400" dirty="0"/>
                  <a:t>რიგების რაოდენობა</a:t>
                </a:r>
              </a:p>
              <a:p>
                <a:pPr>
                  <a:spcBef>
                    <a:spcPts val="1200"/>
                  </a:spcBef>
                </a:pPr>
                <a:endParaRPr lang="ka-GE" sz="24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4525963"/>
              </a:xfrm>
              <a:blipFill>
                <a:blip r:embed="rId2"/>
                <a:stretch>
                  <a:fillRect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3322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a-GE" dirty="0"/>
          </a:p>
          <a:p>
            <a:endParaRPr lang="ka-GE" dirty="0"/>
          </a:p>
          <a:p>
            <a:r>
              <a:rPr lang="ka-GE" dirty="0"/>
              <a:t>რიგების მართვა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9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2800" dirty="0"/>
              <a:t>ალბათობა, რომ პაციენტს უწევს  რიგში მოცდა (</a:t>
            </a:r>
            <a:r>
              <a:rPr lang="en-US" sz="2800" dirty="0"/>
              <a:t>Pw) </a:t>
            </a:r>
            <a:r>
              <a:rPr lang="ka-GE" sz="2800" dirty="0"/>
              <a:t>სერვისის მისაღებად პუასონისა და ექსპონენტური სერვისების დროს (ცხრილი 1)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229600" cy="459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176426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74573" y="2057400"/>
                <a:ext cx="61728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ka-GE" dirty="0">
                    <a:sym typeface="Symbol"/>
                  </a:rPr>
                  <a:t></a:t>
                </a:r>
                <a:r>
                  <a:rPr lang="en-US" dirty="0">
                    <a:sym typeface="Symbol"/>
                  </a:rPr>
                  <a:t>/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73" y="2057400"/>
                <a:ext cx="617285" cy="369332"/>
              </a:xfrm>
              <a:prstGeom prst="rect">
                <a:avLst/>
              </a:prstGeom>
              <a:blipFill>
                <a:blip r:embed="rId3"/>
                <a:stretch>
                  <a:fillRect l="-6000" t="-13333" r="-2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893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9100" y="21771"/>
            <a:ext cx="8229600" cy="1143000"/>
          </a:xfrm>
        </p:spPr>
        <p:txBody>
          <a:bodyPr/>
          <a:lstStyle/>
          <a:p>
            <a:r>
              <a:rPr lang="ka-GE" dirty="0"/>
              <a:t>ცხრილი 1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199"/>
            <a:ext cx="8305800" cy="509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11186" y="95911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7200" y="1438568"/>
                <a:ext cx="61728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ka-GE" dirty="0">
                    <a:sym typeface="Symbol"/>
                  </a:rPr>
                  <a:t></a:t>
                </a:r>
                <a:r>
                  <a:rPr lang="en-US" dirty="0">
                    <a:sym typeface="Symbol"/>
                  </a:rPr>
                  <a:t>/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38568"/>
                <a:ext cx="617285" cy="369332"/>
              </a:xfrm>
              <a:prstGeom prst="rect">
                <a:avLst/>
              </a:prstGeom>
              <a:blipFill>
                <a:blip r:embed="rId3"/>
                <a:stretch>
                  <a:fillRect l="-8163" t="-13333" r="-204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0190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Autofit/>
          </a:bodyPr>
          <a:lstStyle/>
          <a:p>
            <a:r>
              <a:rPr lang="ka-GE" sz="2400" dirty="0"/>
              <a:t>თავისუფალი პროვაიდერის (</a:t>
            </a:r>
            <a:r>
              <a:rPr lang="en-US" sz="2400" dirty="0"/>
              <a:t>Po) </a:t>
            </a:r>
            <a:r>
              <a:rPr lang="ka-GE" sz="2400" dirty="0"/>
              <a:t>და პაციენტების მოსალოდნელი რაოდენობა რიგში (</a:t>
            </a:r>
            <a:r>
              <a:rPr lang="en-US" sz="2400" dirty="0" err="1"/>
              <a:t>Lq</a:t>
            </a:r>
            <a:r>
              <a:rPr lang="en-US" sz="2400" dirty="0"/>
              <a:t>) </a:t>
            </a:r>
            <a:r>
              <a:rPr lang="ka-GE" sz="2400" dirty="0"/>
              <a:t>რიგის სისტემაში პუასონისა და ექსპონენტური მოსვლის დროს (ცხრილი 2)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" y="1693985"/>
            <a:ext cx="876697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2755" y="2189202"/>
                <a:ext cx="69681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ka-GE" dirty="0">
                    <a:sym typeface="Symbol"/>
                  </a:rPr>
                  <a:t></a:t>
                </a:r>
                <a:r>
                  <a:rPr lang="en-US" dirty="0">
                    <a:sym typeface="Symbol"/>
                  </a:rPr>
                  <a:t>/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55" y="2189202"/>
                <a:ext cx="696813" cy="369332"/>
              </a:xfrm>
              <a:prstGeom prst="rect">
                <a:avLst/>
              </a:prstGeom>
              <a:blipFill>
                <a:blip r:embed="rId3"/>
                <a:stretch>
                  <a:fillRect l="-727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90600" y="184046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145450" y="2514600"/>
            <a:ext cx="37855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1723" y="3048000"/>
            <a:ext cx="78677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71600" y="2373868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922" y="2743200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</a:t>
            </a:r>
            <a:r>
              <a:rPr lang="en-US" baseline="-25000" dirty="0" err="1"/>
              <a:t>q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477509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z="4400" dirty="0"/>
              <a:t>ცხრილი 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" y="1219200"/>
            <a:ext cx="8077200" cy="520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11629" y="1752600"/>
                <a:ext cx="61728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ka-GE" dirty="0">
                    <a:sym typeface="Symbol"/>
                  </a:rPr>
                  <a:t></a:t>
                </a:r>
                <a:r>
                  <a:rPr lang="en-US" dirty="0">
                    <a:sym typeface="Symbol"/>
                  </a:rPr>
                  <a:t>/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29" y="1752600"/>
                <a:ext cx="617285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8911" t="-15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393371" y="138326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922" y="2362200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</a:t>
            </a:r>
            <a:r>
              <a:rPr lang="en-US" baseline="-25000" dirty="0" err="1"/>
              <a:t>q</a:t>
            </a:r>
            <a:endParaRPr lang="en-US" baseline="-25000" dirty="0"/>
          </a:p>
        </p:txBody>
      </p:sp>
      <p:cxnSp>
        <p:nvCxnSpPr>
          <p:cNvPr id="10" name="Straight Arrow Connector 9"/>
          <p:cNvCxnSpPr>
            <a:endCxn id="9" idx="3"/>
          </p:cNvCxnSpPr>
          <p:nvPr/>
        </p:nvCxnSpPr>
        <p:spPr>
          <a:xfrm flipH="1">
            <a:off x="457200" y="2438400"/>
            <a:ext cx="838200" cy="108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29742" y="1785257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548221" y="1969923"/>
            <a:ext cx="386866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479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z="4400" dirty="0"/>
              <a:t>ცხრილი 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382000" cy="513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36913" y="117683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33400" y="1066800"/>
                <a:ext cx="61728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ka-GE" dirty="0">
                    <a:sym typeface="Symbol"/>
                  </a:rPr>
                  <a:t></a:t>
                </a:r>
                <a:r>
                  <a:rPr lang="en-US" dirty="0">
                    <a:sym typeface="Symbol"/>
                  </a:rPr>
                  <a:t>/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066800"/>
                <a:ext cx="617285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8911" t="-14754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29122" y="1611868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</a:t>
            </a:r>
            <a:r>
              <a:rPr lang="en-US" baseline="-25000" dirty="0" err="1"/>
              <a:t>q</a:t>
            </a:r>
            <a:endParaRPr lang="en-US" baseline="-250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33400" y="1796534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6000" y="1077686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0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209800" y="1262352"/>
            <a:ext cx="281545" cy="2838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718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ka-GE" dirty="0"/>
              <a:t>მაგალითი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S </a:t>
                </a:r>
                <a:r>
                  <a:rPr lang="ka-GE" dirty="0"/>
                  <a:t>- მიმწოდებლების რაოდენობა = 2</a:t>
                </a:r>
                <a:endParaRPr lang="en-US" dirty="0"/>
              </a:p>
              <a:p>
                <a:r>
                  <a:rPr lang="ka-GE" sz="2800" dirty="0">
                    <a:sym typeface="Symbol"/>
                  </a:rPr>
                  <a:t> - მოსულთა საშუალო მაჩვენებელი = 3</a:t>
                </a:r>
                <a:endParaRPr lang="en-US" sz="2800" dirty="0">
                  <a:sym typeface="Symbol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ka-GE" dirty="0"/>
                  <a:t> - სერვისების საშუალო მაჩვენებელი = 4</a:t>
                </a:r>
                <a:endParaRPr lang="en-US" dirty="0"/>
              </a:p>
              <a:p>
                <a:r>
                  <a:rPr lang="en-US" sz="2400" dirty="0">
                    <a:sym typeface="Symbol"/>
                  </a:rPr>
                  <a:t>Pw=</a:t>
                </a:r>
                <a:r>
                  <a:rPr lang="ka-GE" sz="2400" dirty="0">
                    <a:sym typeface="Symbol"/>
                  </a:rPr>
                  <a:t></a:t>
                </a:r>
                <a:r>
                  <a:rPr lang="en-US" sz="2400" dirty="0">
                    <a:sym typeface="Symbol"/>
                  </a:rPr>
                  <a:t>/</a:t>
                </a:r>
                <a:r>
                  <a:rPr lang="en-US" sz="2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/>
                  <a:t>=3/4=0.75</a:t>
                </a:r>
                <a:r>
                  <a:rPr lang="ka-GE" dirty="0"/>
                  <a:t>=75%</a:t>
                </a:r>
              </a:p>
              <a:p>
                <a:r>
                  <a:rPr lang="ka-GE" dirty="0"/>
                  <a:t>ცხრილიდან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ka-GE" b="0" i="1" smtClean="0">
                        <a:latin typeface="Cambria Math"/>
                      </a:rPr>
                      <m:t>0.4545 და </m:t>
                    </m:r>
                    <m:r>
                      <a:rPr lang="en-US" b="0" i="1" smtClean="0">
                        <a:latin typeface="Cambria Math"/>
                      </a:rPr>
                      <m:t>𝐿𝑞</m:t>
                    </m:r>
                    <m:r>
                      <a:rPr lang="en-US" b="0" i="1" smtClean="0">
                        <a:latin typeface="Cambria Math"/>
                      </a:rPr>
                      <m:t>=0.125</m:t>
                    </m:r>
                  </m:oMath>
                </a14:m>
                <a:endParaRPr lang="en-US" dirty="0"/>
              </a:p>
              <a:p>
                <a:r>
                  <a:rPr lang="ka-GE" dirty="0"/>
                  <a:t>სისტემაში პაცინეტების რაოდენობა: </a:t>
                </a:r>
                <a:r>
                  <a:rPr lang="en-US" dirty="0"/>
                  <a:t>L=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ka-GE" sz="2400" dirty="0">
                                <a:sym typeface="Symbol"/>
                              </a:rPr>
                              <m:t>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= 0.125 + 0.75=0.875 </a:t>
                </a:r>
                <a:r>
                  <a:rPr lang="ka-GE" dirty="0"/>
                  <a:t>პაციენტი</a:t>
                </a:r>
              </a:p>
              <a:p>
                <a:r>
                  <a:rPr lang="ka-GE" dirty="0"/>
                  <a:t>საშუალო დროის პერიოდი, რომელიც პაციენტმა დახარჯა სისტემაში - </a:t>
                </a:r>
                <a:r>
                  <a:rPr lang="en-US" dirty="0"/>
                  <a:t>W=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m:rPr>
                            <m:nor/>
                          </m:rPr>
                          <a:rPr lang="ka-GE" sz="2400" dirty="0">
                            <a:sym typeface="Symbol"/>
                          </a:rPr>
                          <m:t></m:t>
                        </m:r>
                      </m:den>
                    </m:f>
                  </m:oMath>
                </a14:m>
                <a:r>
                  <a:rPr lang="en-US" dirty="0"/>
                  <a:t>=0.875/3=0.29 </a:t>
                </a:r>
                <a:r>
                  <a:rPr lang="ka-GE" dirty="0"/>
                  <a:t>საათი ან 0.29</a:t>
                </a:r>
                <a:r>
                  <a:rPr lang="en-US" dirty="0"/>
                  <a:t>X60=17.5 </a:t>
                </a:r>
                <a:r>
                  <a:rPr lang="ka-GE" dirty="0"/>
                  <a:t>წუთი</a:t>
                </a:r>
              </a:p>
              <a:p>
                <a:r>
                  <a:rPr lang="en-US" dirty="0"/>
                  <a:t>W-</a:t>
                </a:r>
                <a:r>
                  <a:rPr lang="ka-GE" dirty="0"/>
                  <a:t>სხვა ფორმულაა </a:t>
                </a:r>
                <a:r>
                  <a:rPr lang="en-US" dirty="0"/>
                  <a:t>W=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ka-GE" sz="2400" dirty="0">
                                <a:sym typeface="Symbol"/>
                              </a:rPr>
                              <m:t>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, </a:t>
                </a:r>
                <a:r>
                  <a:rPr lang="ka-GE" dirty="0"/>
                  <a:t>სადაც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ka-GE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ka-GE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ka-G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</m:num>
                      <m:den>
                        <m:r>
                          <m:rPr>
                            <m:nor/>
                          </m:rPr>
                          <a:rPr lang="ka-GE" sz="2800" dirty="0">
                            <a:sym typeface="Symbol"/>
                          </a:rPr>
                          <m:t></m:t>
                        </m:r>
                      </m:den>
                    </m:f>
                  </m:oMath>
                </a14:m>
                <a:r>
                  <a:rPr lang="en-US" dirty="0"/>
                  <a:t>=0.125/3=0.041 </a:t>
                </a:r>
                <a:r>
                  <a:rPr lang="ka-GE" dirty="0"/>
                  <a:t>საათი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7928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a-GE" dirty="0"/>
              <a:t>იმისი ალბათობა, რომ მოსულ პაციენტს მოუწევს მოცდა სერვისის მისაღებად უდრის იმის ალბათობას, რომ ყველა მიმწოდებელი დაკავებულია, როდესაც ეს პაციენტი მოდის. </a:t>
            </a:r>
          </a:p>
          <a:p>
            <a:r>
              <a:rPr lang="ka-GE" dirty="0"/>
              <a:t>ეს ნიშნავს, რომ რაოდენობა </a:t>
            </a:r>
            <a:r>
              <a:rPr lang="en-US" dirty="0"/>
              <a:t>n</a:t>
            </a:r>
            <a:r>
              <a:rPr lang="ka-GE" dirty="0"/>
              <a:t> სისტემაში მეტია ან ტოლი რიგების რაოდენობის. </a:t>
            </a:r>
          </a:p>
          <a:p>
            <a:r>
              <a:rPr lang="ka-GE" dirty="0"/>
              <a:t>ანუ ალბათობა </a:t>
            </a:r>
            <a:r>
              <a:rPr lang="en-US" dirty="0"/>
              <a:t>Pw </a:t>
            </a:r>
            <a:r>
              <a:rPr lang="ka-GE" dirty="0"/>
              <a:t>უნდა ავიღოთ სტანდარტული ცხრილებიდან</a:t>
            </a:r>
          </a:p>
          <a:p>
            <a:r>
              <a:rPr lang="ka-GE" dirty="0"/>
              <a:t>ცხრილში რიგების რაოდენობა აღნიშნულია </a:t>
            </a:r>
            <a:r>
              <a:rPr lang="en-US" dirty="0"/>
              <a:t>S-</a:t>
            </a:r>
            <a:r>
              <a:rPr lang="ka-GE" dirty="0"/>
              <a:t>იტ</a:t>
            </a:r>
          </a:p>
          <a:p>
            <a:r>
              <a:rPr lang="ka-GE" dirty="0"/>
              <a:t>მაგ. თუ</a:t>
            </a:r>
            <a:r>
              <a:rPr lang="en-US" dirty="0"/>
              <a:t> </a:t>
            </a:r>
            <a:r>
              <a:rPr lang="ka-GE" sz="2800" dirty="0">
                <a:sym typeface="Symbol"/>
              </a:rPr>
              <a:t></a:t>
            </a:r>
            <a:r>
              <a:rPr lang="en-US" sz="2800" dirty="0">
                <a:sym typeface="Symbol"/>
              </a:rPr>
              <a:t>/=3/4=0.75, </a:t>
            </a:r>
            <a:r>
              <a:rPr lang="ka-GE" sz="2800" dirty="0">
                <a:sym typeface="Symbol"/>
              </a:rPr>
              <a:t>ხოლო</a:t>
            </a:r>
            <a:r>
              <a:rPr lang="en-US" sz="2800" dirty="0">
                <a:sym typeface="Symbol"/>
              </a:rPr>
              <a:t> S=2</a:t>
            </a:r>
            <a:r>
              <a:rPr lang="ka-GE" sz="2800" dirty="0">
                <a:sym typeface="Symbol"/>
              </a:rPr>
              <a:t>, </a:t>
            </a:r>
            <a:r>
              <a:rPr lang="en-US" dirty="0"/>
              <a:t>Pw - </a:t>
            </a:r>
            <a:r>
              <a:rPr lang="ka-GE" dirty="0"/>
              <a:t>ცხრილის მიხედვით = 0.2045 </a:t>
            </a:r>
          </a:p>
          <a:p>
            <a:r>
              <a:rPr lang="ka-GE" dirty="0"/>
              <a:t>20%-ზე მეტ დროს პაციენტი ხარჯავს მოლოდინში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18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a-GE" dirty="0"/>
              <a:t>თუ მოვინდომებთ სერვისების გაფართოებას წინა მაგალითის მიხედვით</a:t>
            </a:r>
          </a:p>
          <a:p>
            <a:pPr lvl="1"/>
            <a:r>
              <a:rPr lang="ka-GE" dirty="0"/>
              <a:t>მაგ. ამბულატორიაში ერთი ექიმისა (</a:t>
            </a:r>
            <a:r>
              <a:rPr lang="en-US" dirty="0"/>
              <a:t>MD) </a:t>
            </a:r>
            <a:r>
              <a:rPr lang="ka-GE" dirty="0"/>
              <a:t>და ერთი ექთანი </a:t>
            </a:r>
            <a:r>
              <a:rPr lang="en-US" dirty="0"/>
              <a:t>(NR)</a:t>
            </a:r>
            <a:r>
              <a:rPr lang="ka-GE" dirty="0"/>
              <a:t> საათობრივი ხარჯი არის 80$ და ემსახურება 4 პაციენტს საათში</a:t>
            </a:r>
          </a:p>
          <a:p>
            <a:pPr lvl="1"/>
            <a:r>
              <a:rPr lang="ka-GE" dirty="0"/>
              <a:t>თუ დაემატება ექიმის ასისტენტი (</a:t>
            </a:r>
            <a:r>
              <a:rPr lang="en-US" dirty="0"/>
              <a:t>DA)</a:t>
            </a:r>
            <a:r>
              <a:rPr lang="ka-GE" dirty="0"/>
              <a:t> 12$-ად საათში, გუნდი </a:t>
            </a:r>
            <a:r>
              <a:rPr lang="en-US" dirty="0"/>
              <a:t>(1 MD, 1 NR, 1 DA) </a:t>
            </a:r>
            <a:r>
              <a:rPr lang="ka-GE" dirty="0"/>
              <a:t>მოემსახურება 6 პაციენტს საათში</a:t>
            </a:r>
            <a:endParaRPr lang="en-US" dirty="0"/>
          </a:p>
          <a:p>
            <a:pPr lvl="1"/>
            <a:r>
              <a:rPr lang="ka-GE" dirty="0"/>
              <a:t>თუ კიდევ დაემატება კიდევ ერთი ექთანი საათში 20$-ად, გუნდი </a:t>
            </a:r>
            <a:r>
              <a:rPr lang="en-US" dirty="0"/>
              <a:t>(1 MD, </a:t>
            </a:r>
            <a:r>
              <a:rPr lang="ka-GE" dirty="0"/>
              <a:t>2</a:t>
            </a:r>
            <a:r>
              <a:rPr lang="en-US" dirty="0"/>
              <a:t> NR) </a:t>
            </a:r>
            <a:r>
              <a:rPr lang="ka-GE" dirty="0"/>
              <a:t>მოემსახურება 8 პაციენტზე მეტს საათში</a:t>
            </a:r>
          </a:p>
          <a:p>
            <a:pPr lvl="1"/>
            <a:r>
              <a:rPr lang="ka-GE" dirty="0"/>
              <a:t>მოსილთა საშუალო მაჩვენებელი განისაზღვრება 3 საათში</a:t>
            </a:r>
          </a:p>
          <a:p>
            <a:r>
              <a:rPr lang="ka-GE" dirty="0"/>
              <a:t>ცხრილი მომდევნო სლაიდზე ასახავს ეკონომიკურ გავლენას სერვისის მიმწოდებელი გუნდის დამატების დროს</a:t>
            </a:r>
          </a:p>
          <a:p>
            <a:endParaRPr lang="ka-GE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81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2800" dirty="0"/>
              <a:t>ამბულატორიული დახმარების ფუნქციონირება ერთი რიგის და ბევრი მიმწოდებლის მოდელის დროს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78940"/>
            <a:ext cx="8001000" cy="49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02997" y="5829272"/>
            <a:ext cx="8980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a-GE" dirty="0">
                <a:cs typeface="Arial" panose="020B0604020202020204" pitchFamily="34" charset="0"/>
              </a:rPr>
              <a:t>20.45%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475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/>
              <a:t>მაგალითიდან გამომდინარე, </a:t>
            </a:r>
          </a:p>
          <a:p>
            <a:r>
              <a:rPr lang="ka-GE" dirty="0"/>
              <a:t>თუ მენეჯერს სურს, რომ შეამციროს მოცდის დრო, უნდა გამოიყენოს ორი გუნდი, რადგან </a:t>
            </a:r>
            <a:r>
              <a:rPr lang="en-US" dirty="0"/>
              <a:t>Pw – </a:t>
            </a:r>
            <a:r>
              <a:rPr lang="ka-GE" dirty="0"/>
              <a:t>მოცდის ალბათობა არის მინიმალური ამ დროს (</a:t>
            </a:r>
            <a:r>
              <a:rPr lang="en-US" dirty="0"/>
              <a:t>Pw=20.45%</a:t>
            </a:r>
            <a:r>
              <a:rPr lang="ka-GE" dirty="0"/>
              <a:t>), როდესაც ღირებულება არის უმაღესი 165$</a:t>
            </a:r>
          </a:p>
          <a:p>
            <a:r>
              <a:rPr lang="ka-GE" dirty="0"/>
              <a:t>თუ მენეჯერს უნდა ხარჯების მინიმიზაცია, უნდა გამოიყენოს გუნდი (</a:t>
            </a:r>
            <a:r>
              <a:rPr lang="en-US" dirty="0"/>
              <a:t>1MD, 1 NR), </a:t>
            </a:r>
            <a:r>
              <a:rPr lang="ka-GE" dirty="0"/>
              <a:t>ამ დროს ხარჯი არის</a:t>
            </a:r>
            <a:r>
              <a:rPr lang="en-US" dirty="0"/>
              <a:t> 80$</a:t>
            </a:r>
            <a:r>
              <a:rPr lang="ka-GE" dirty="0"/>
              <a:t>, ხოლო პაციენტის მოცდი ალბათობა კი უდიდესი 75%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12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a-GE" dirty="0"/>
              <a:t>რიგები და მოცდის პერიოდი ჯანდაცვის სისტემის მნიშვნელოვან გამოწვევას წარმოადგენს</a:t>
            </a:r>
          </a:p>
          <a:p>
            <a:r>
              <a:rPr lang="ka-GE" dirty="0"/>
              <a:t>მენეჯერმა უნდა მოახერხოს არსებული რესურსებით რიგების პრობლემის გადაჭრა</a:t>
            </a:r>
          </a:p>
          <a:p>
            <a:r>
              <a:rPr lang="ka-GE" dirty="0"/>
              <a:t>მოლოდინი ან რიგი განისაზღვრება როგორც დაწესებულებაში მისვლიდან სერვისის მიღებამდე დრო</a:t>
            </a:r>
          </a:p>
          <a:p>
            <a:r>
              <a:rPr lang="ka-GE" dirty="0"/>
              <a:t>რიგის ორგანიზების თეორია შესაძლებლობას იძლევა აღიწეროს რიგები და მოხდეს სისტემის ზოგადი აღწერა</a:t>
            </a:r>
          </a:p>
          <a:p>
            <a:r>
              <a:rPr lang="ka-GE" dirty="0"/>
              <a:t>ამისათვის სისტემა უნდა აკმაყოფილებდეს განსაზღვრულ კრიტერიუმებს</a:t>
            </a:r>
          </a:p>
          <a:p>
            <a:r>
              <a:rPr lang="ka-GE" dirty="0"/>
              <a:t>მაგალითად, პაციენტები უნდა მივიდნენ მომსახურების მისაღებად </a:t>
            </a:r>
            <a:r>
              <a:rPr lang="ka-GE" u="sng" dirty="0"/>
              <a:t>რანდომულად და არა დაგეგმილად</a:t>
            </a:r>
          </a:p>
          <a:p>
            <a:r>
              <a:rPr lang="ka-GE" dirty="0"/>
              <a:t>შემდეგი კრიტერიუმია </a:t>
            </a:r>
            <a:r>
              <a:rPr lang="en-US" u="sng" dirty="0"/>
              <a:t>FIFO</a:t>
            </a:r>
            <a:r>
              <a:rPr lang="en-US" dirty="0"/>
              <a:t>, </a:t>
            </a:r>
            <a:r>
              <a:rPr lang="ka-GE" dirty="0"/>
              <a:t>რომელიც ნიშნავს პირველი მივიდა, პირველი გავიდა და ახასიათებს დაწესებულებას როგორ ახერხებს რიგების მართვას. ამ დროს რიგი დგება მისვლის მიხედვით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2800" dirty="0"/>
              <a:t>სამედიცინო დაწესებულებაში რიგების მოწესრიგებასთან დაკავშირებული მეთოდები და კონცეფციები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38747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/>
              <a:t>წინასწარი ჩაწერაზე დაფუძნებული სისტემა წარმოადგენს ერთი მიმწოდებლის სისტემას</a:t>
            </a:r>
          </a:p>
          <a:p>
            <a:r>
              <a:rPr lang="ka-GE" dirty="0"/>
              <a:t>აქ გამოყენებული უნდა იქნეს ერთი მიმწოდებლის მეთოდი</a:t>
            </a:r>
          </a:p>
          <a:p>
            <a:r>
              <a:rPr lang="ka-GE" dirty="0"/>
              <a:t>მაგ. მოსულთა საშუალო მაჩვენებელი </a:t>
            </a:r>
            <a:r>
              <a:rPr lang="ka-GE" dirty="0">
                <a:sym typeface="Symbol"/>
              </a:rPr>
              <a:t> = 2 საათში, ნიშნავს, ერთ პაციენტი ეწერება ყოველ 30 წუთში</a:t>
            </a:r>
          </a:p>
          <a:p>
            <a:r>
              <a:rPr lang="ka-GE" dirty="0">
                <a:sym typeface="Symbol"/>
              </a:rPr>
              <a:t> </a:t>
            </a:r>
            <a:endParaRPr lang="ka-GE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/>
              <a:t>წინასწარ შეთანხმებულ ვიზიტზე დაფუძნებული სისტემა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6600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dirty="0"/>
              <a:t>რიგების თეორიაში კრიტიკულია, რომ მოსულთა რაოდენობა ნაკლები იყოს მიმწოდებელთა რაოდენობაზე</a:t>
            </a:r>
          </a:p>
          <a:p>
            <a:r>
              <a:rPr lang="ka-GE" dirty="0"/>
              <a:t>მაგ. 280 პაციენტი აკითხვას დღის განმავლობაში დაწესებულებას, ე.ი 40 პაციენტი საათში </a:t>
            </a:r>
          </a:p>
          <a:p>
            <a:r>
              <a:rPr lang="ka-GE" dirty="0"/>
              <a:t>განსაზღვრულია, რომ სერვისის დრო არის 12 წუთი ერთ პაციენტზე, სერვისის მიმწოდებელზე</a:t>
            </a:r>
          </a:p>
          <a:p>
            <a:r>
              <a:rPr lang="ka-GE" dirty="0"/>
              <a:t>ეს ნიშნავს, რომ ერთ გუნდს შეუძლია 5 პაციენტის მიღება ერთ საათში</a:t>
            </a:r>
          </a:p>
          <a:p>
            <a:r>
              <a:rPr lang="ka-GE" dirty="0"/>
              <a:t>40 პაციენტს სჭირდება 8 მიმწოდებელი (5</a:t>
            </a:r>
            <a:r>
              <a:rPr lang="en-US" dirty="0"/>
              <a:t>X8=40)</a:t>
            </a:r>
          </a:p>
          <a:p>
            <a:endParaRPr lang="ka-GE" dirty="0"/>
          </a:p>
          <a:p>
            <a:endParaRPr lang="ka-G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3200" dirty="0"/>
              <a:t>რიგების თეორიის გამოყენება მომსახურე პერსონალის გამოთვლისთვის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42247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/>
              <a:t>რიგების თეორიის გამოყენება და ანალიტიკური  მიდგომა</a:t>
            </a:r>
            <a:r>
              <a:rPr lang="en-US" dirty="0"/>
              <a:t> (</a:t>
            </a:r>
            <a:r>
              <a:rPr lang="ka-GE" dirty="0"/>
              <a:t>ცხრილი 3)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55074"/>
            <a:ext cx="7467600" cy="537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-76200" y="2438400"/>
            <a:ext cx="4419600" cy="42883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09728" indent="0" algn="r">
              <a:buNone/>
            </a:pPr>
            <a:r>
              <a:rPr lang="ka-GE" sz="1600" dirty="0"/>
              <a:t>სერვისები საათში </a:t>
            </a:r>
          </a:p>
          <a:p>
            <a:pPr marL="109728" indent="0" algn="r">
              <a:buNone/>
            </a:pPr>
            <a:r>
              <a:rPr lang="ka-GE" sz="1600" dirty="0"/>
              <a:t>მოსული პაციენტები  საათში </a:t>
            </a:r>
            <a:endParaRPr lang="ka-GE" sz="1600" dirty="0">
              <a:sym typeface="Symbol"/>
            </a:endParaRPr>
          </a:p>
          <a:p>
            <a:pPr marL="109728" indent="0" algn="r">
              <a:buNone/>
            </a:pPr>
            <a:r>
              <a:rPr lang="ka-GE" sz="1600" dirty="0">
                <a:sym typeface="Symbol"/>
              </a:rPr>
              <a:t>სერვის ცენტრის მოლოდინის რეჟიმი (%)</a:t>
            </a:r>
            <a:endParaRPr lang="ka-GE" sz="1600" baseline="-25000" dirty="0">
              <a:sym typeface="Symbol"/>
            </a:endParaRPr>
          </a:p>
          <a:p>
            <a:pPr marL="109728" indent="0" algn="r">
              <a:buNone/>
            </a:pPr>
            <a:endParaRPr lang="ka-GE" sz="1600" baseline="-25000" dirty="0">
              <a:sym typeface="Symbol"/>
            </a:endParaRPr>
          </a:p>
          <a:p>
            <a:pPr marL="109728" indent="0" algn="r">
              <a:spcBef>
                <a:spcPts val="1200"/>
              </a:spcBef>
              <a:buNone/>
            </a:pPr>
            <a:r>
              <a:rPr lang="ka-GE" sz="1600" dirty="0"/>
              <a:t>სისტემაში პაციენტთა რაოდენობა </a:t>
            </a:r>
          </a:p>
          <a:p>
            <a:pPr marL="109728" indent="0" algn="r">
              <a:spcBef>
                <a:spcPts val="1200"/>
              </a:spcBef>
              <a:buNone/>
            </a:pPr>
            <a:r>
              <a:rPr lang="ka-GE" sz="1600" dirty="0"/>
              <a:t>საშუალო დროის პერიოდი (საათებში), რომელიც პაციენტმა დახარჯა სისტემაში</a:t>
            </a:r>
          </a:p>
          <a:p>
            <a:pPr marL="109728" indent="0" algn="r">
              <a:spcBef>
                <a:spcPts val="1200"/>
              </a:spcBef>
              <a:buNone/>
            </a:pPr>
            <a:r>
              <a:rPr lang="ka-GE" sz="1600" dirty="0"/>
              <a:t>პაციენტების რაოდენობა, რომლებიც იცდიან რიგში სერვისის მისაღებად</a:t>
            </a:r>
          </a:p>
          <a:p>
            <a:pPr marL="109728" indent="0" algn="r">
              <a:spcBef>
                <a:spcPts val="1200"/>
              </a:spcBef>
              <a:buNone/>
            </a:pPr>
            <a:r>
              <a:rPr lang="ka-GE" sz="1600" dirty="0"/>
              <a:t>დროის საშუალო პერიოდი, რასაც პაციენტი ატარებს რიგში</a:t>
            </a:r>
          </a:p>
          <a:p>
            <a:pPr marL="109728" indent="0" algn="r">
              <a:spcBef>
                <a:spcPts val="1200"/>
              </a:spcBef>
              <a:buNone/>
            </a:pPr>
            <a:r>
              <a:rPr lang="ka-GE" sz="1600" dirty="0"/>
              <a:t>ალბათობა, რომ პაციენტმა უნდა დაიცადოს</a:t>
            </a:r>
          </a:p>
          <a:p>
            <a:pPr marL="109728" indent="0" algn="r">
              <a:spcBef>
                <a:spcPts val="1200"/>
              </a:spcBef>
              <a:buNone/>
            </a:pPr>
            <a:r>
              <a:rPr lang="ka-GE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5712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a-GE" dirty="0"/>
              <a:t>ზუგდიდის კლინიკაში პაციენტების რიგში ყოფნის პერიოდი ძალიან დიდი იყო და გადაწყვიტეს დაამატონ კაბინეტები და თანამშრომლები.</a:t>
            </a:r>
          </a:p>
          <a:p>
            <a:r>
              <a:rPr lang="ka-GE" dirty="0"/>
              <a:t>მათი მიზანია პაციენტის რიგში დგომის პერიოდი არ აღემატებოდეს 20 წუთს</a:t>
            </a:r>
          </a:p>
          <a:p>
            <a:r>
              <a:rPr lang="ka-GE" dirty="0"/>
              <a:t>ანალიზის შედეგად აღმოჩნდა, რომ საათში მოსულ პაციენტთა რაოდენობა შეადგენდა 12-ს სამუშაო დღეების განმავლობაში, 12 საათიანი სამუშაო დღის განმავლობაში</a:t>
            </a:r>
          </a:p>
          <a:p>
            <a:r>
              <a:rPr lang="ka-GE" dirty="0"/>
              <a:t>ორი კაბინეტში სერვისების მაჩვენებელი შეადგენდა 6.67-ს საათში</a:t>
            </a:r>
          </a:p>
          <a:p>
            <a:endParaRPr lang="ka-GE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/>
              <a:t>რეალური მაგალითი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805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3200" dirty="0"/>
              <a:t>მენეჯმენტს სჭირდება შემდეგ კითხვებზე პასუხი:</a:t>
            </a:r>
          </a:p>
          <a:p>
            <a:pPr lvl="1"/>
            <a:r>
              <a:rPr lang="ka-GE" sz="2800" dirty="0"/>
              <a:t>მოახდენს თუ არა რიგებზე გავლენას კაბინეტების ოთხამდე გაზრდა, იგივე შესაძლებლობით 6.67 პაციენტი ერთ საათში?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821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ka-GE" dirty="0"/>
                  <a:t>ბევრი მიმწოდებელი და ერთი რიგის მოდელი</a:t>
                </a:r>
              </a:p>
              <a:p>
                <a:r>
                  <a:rPr lang="ka-GE" dirty="0"/>
                  <a:t>მომსვლელთა მაჩვენებელი </a:t>
                </a:r>
                <a:r>
                  <a:rPr lang="ka-GE" sz="2800" dirty="0">
                    <a:sym typeface="Symbol"/>
                  </a:rPr>
                  <a:t>=12 პაციენტი ერთ საათში</a:t>
                </a:r>
              </a:p>
              <a:p>
                <a:r>
                  <a:rPr lang="ka-GE" sz="2800" dirty="0">
                    <a:sym typeface="Symbol"/>
                  </a:rPr>
                  <a:t>სერვისების მაჩვენებელი</a:t>
                </a:r>
                <a14:m>
                  <m:oMath xmlns:m="http://schemas.openxmlformats.org/officeDocument/2006/math">
                    <m:r>
                      <a:rPr lang="ka-GE" sz="28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ka-GE" sz="2800" dirty="0"/>
                  <a:t> =6.67 პაცენტი ერთ საათში </a:t>
                </a:r>
              </a:p>
              <a:p>
                <a:r>
                  <a:rPr lang="ka-GE" sz="2800" dirty="0"/>
                  <a:t>კაბინეტების/გუნდების რაოდენობა </a:t>
                </a:r>
                <a:r>
                  <a:rPr lang="en-US" sz="2800" dirty="0"/>
                  <a:t>S=2</a:t>
                </a:r>
              </a:p>
              <a:p>
                <a:r>
                  <a:rPr lang="ka-GE" sz="2400" dirty="0">
                    <a:sym typeface="Symbol"/>
                  </a:rPr>
                  <a:t></a:t>
                </a:r>
                <a:r>
                  <a:rPr lang="en-US" sz="2400" dirty="0">
                    <a:sym typeface="Symbol"/>
                  </a:rPr>
                  <a:t>/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/>
                  <a:t>=12/6/67=1.8</a:t>
                </a:r>
              </a:p>
              <a:p>
                <a:r>
                  <a:rPr lang="ka-GE" dirty="0"/>
                  <a:t>განვსაზღვროთ სისტემის ატრიბუტები ზემოთ მოყვანილი ცხრილებით</a:t>
                </a:r>
              </a:p>
              <a:p>
                <a:r>
                  <a:rPr lang="ka-GE" dirty="0"/>
                  <a:t>როდესაც არის </a:t>
                </a:r>
                <a:r>
                  <a:rPr lang="ka-GE" sz="2800" dirty="0">
                    <a:sym typeface="Symbol"/>
                  </a:rPr>
                  <a:t></a:t>
                </a:r>
                <a:r>
                  <a:rPr lang="en-US" sz="2800" dirty="0">
                    <a:sym typeface="Symbol"/>
                  </a:rPr>
                  <a:t>/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ka-GE" dirty="0"/>
                  <a:t>=1.8 და </a:t>
                </a:r>
                <a:r>
                  <a:rPr lang="en-US" dirty="0"/>
                  <a:t>S=2</a:t>
                </a:r>
                <a:r>
                  <a:rPr lang="ka-GE" dirty="0"/>
                  <a:t>, ალბათობა, რომ პაციენტი უნდა იყოს რიგში არის 85.26% (ცხრილი 1)</a:t>
                </a:r>
              </a:p>
              <a:p>
                <a:r>
                  <a:rPr lang="ka-GE" dirty="0"/>
                  <a:t>ალბათობა, რომ მიმწოდებელი არის თავისუფალი </a:t>
                </a:r>
                <a:r>
                  <a:rPr lang="en-US" dirty="0"/>
                  <a:t>Po =5.26%</a:t>
                </a:r>
                <a:r>
                  <a:rPr lang="ka-GE" dirty="0"/>
                  <a:t> (ცხრილი 2)</a:t>
                </a:r>
                <a:endParaRPr lang="en-US" dirty="0"/>
              </a:p>
              <a:p>
                <a:r>
                  <a:rPr lang="ka-GE" dirty="0"/>
                  <a:t>პაციენტების  მოსალოდნელი რაოდენობა რიგში </a:t>
                </a:r>
                <a:r>
                  <a:rPr lang="en-US" dirty="0" err="1"/>
                  <a:t>Lq</a:t>
                </a:r>
                <a:r>
                  <a:rPr lang="en-US" dirty="0"/>
                  <a:t>=7.67</a:t>
                </a:r>
                <a:r>
                  <a:rPr lang="ka-GE" dirty="0"/>
                  <a:t> (ცხრილი 2)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ამოხსნა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7826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382000" cy="6324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ka-GE" dirty="0"/>
                  <a:t>როდესაც </a:t>
                </a:r>
                <a:r>
                  <a:rPr lang="en-US" dirty="0"/>
                  <a:t>S=4 </a:t>
                </a:r>
                <a:r>
                  <a:rPr lang="ka-GE" dirty="0"/>
                  <a:t>და </a:t>
                </a:r>
                <a:r>
                  <a:rPr lang="ka-GE" sz="2800" dirty="0">
                    <a:sym typeface="Symbol"/>
                  </a:rPr>
                  <a:t></a:t>
                </a:r>
                <a:r>
                  <a:rPr lang="en-US" sz="2800" dirty="0">
                    <a:sym typeface="Symbol"/>
                  </a:rPr>
                  <a:t>/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ka-GE" dirty="0"/>
                  <a:t>=1.8 და </a:t>
                </a:r>
                <a:r>
                  <a:rPr lang="en-US" dirty="0"/>
                  <a:t>S=2</a:t>
                </a:r>
                <a:r>
                  <a:rPr lang="ka-GE" dirty="0"/>
                  <a:t>, ალბათობა, რომ პაციენტი უნდა იყოს რიგში არის 12.85% (ცხრილი 1)</a:t>
                </a:r>
              </a:p>
              <a:p>
                <a:r>
                  <a:rPr lang="ka-GE" dirty="0"/>
                  <a:t>ალბათობა, რომ მიმწოდებელი არის თავისუფალი </a:t>
                </a:r>
                <a:r>
                  <a:rPr lang="en-US" dirty="0"/>
                  <a:t>Po =</a:t>
                </a:r>
                <a:r>
                  <a:rPr lang="ka-GE" dirty="0"/>
                  <a:t>16.16</a:t>
                </a:r>
                <a:r>
                  <a:rPr lang="en-US" dirty="0"/>
                  <a:t>%</a:t>
                </a:r>
                <a:r>
                  <a:rPr lang="ka-GE" dirty="0"/>
                  <a:t> (ცხრილი 2)</a:t>
                </a:r>
                <a:endParaRPr lang="en-US" dirty="0"/>
              </a:p>
              <a:p>
                <a:r>
                  <a:rPr lang="ka-GE" dirty="0"/>
                  <a:t>პაციენტების  მოსალოდნელი რაოდენობა რიგში </a:t>
                </a:r>
                <a:r>
                  <a:rPr lang="en-US" dirty="0" err="1"/>
                  <a:t>Lq</a:t>
                </a:r>
                <a:r>
                  <a:rPr lang="en-US" dirty="0"/>
                  <a:t>=</a:t>
                </a:r>
                <a:r>
                  <a:rPr lang="ka-GE" dirty="0"/>
                  <a:t>0.11 (ცხრილი 2)</a:t>
                </a:r>
              </a:p>
              <a:p>
                <a:r>
                  <a:rPr lang="ka-GE" dirty="0"/>
                  <a:t>სისტემაში პაციენტების საშუალო რაოდენობა </a:t>
                </a:r>
                <a:r>
                  <a:rPr lang="en-US" dirty="0"/>
                  <a:t>L=</a:t>
                </a:r>
                <a:r>
                  <a:rPr lang="en-US" dirty="0" err="1"/>
                  <a:t>Lq</a:t>
                </a:r>
                <a:r>
                  <a:rPr lang="en-US" dirty="0"/>
                  <a:t>+(</a:t>
                </a:r>
                <a:r>
                  <a:rPr lang="ka-GE" sz="2400" dirty="0">
                    <a:sym typeface="Symbol"/>
                  </a:rPr>
                  <a:t></a:t>
                </a:r>
                <a:r>
                  <a:rPr lang="en-US" sz="2400" dirty="0">
                    <a:sym typeface="Symbol"/>
                  </a:rPr>
                  <a:t>/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)</a:t>
                </a:r>
                <a:r>
                  <a:rPr lang="ka-GE" dirty="0"/>
                  <a:t> (ცხრილი 3)</a:t>
                </a:r>
              </a:p>
              <a:p>
                <a:pPr lvl="1"/>
                <a:r>
                  <a:rPr lang="ka-GE" dirty="0"/>
                  <a:t>როდესაც </a:t>
                </a:r>
                <a:r>
                  <a:rPr lang="en-US" dirty="0"/>
                  <a:t>S=2; L</a:t>
                </a:r>
                <a:r>
                  <a:rPr lang="ka-GE" dirty="0"/>
                  <a:t>=7.67+1.8=9.47 პაციენტი</a:t>
                </a:r>
              </a:p>
              <a:p>
                <a:pPr lvl="1"/>
                <a:r>
                  <a:rPr lang="ka-GE" dirty="0"/>
                  <a:t>როდესაც </a:t>
                </a:r>
                <a:r>
                  <a:rPr lang="en-US" dirty="0"/>
                  <a:t>S=</a:t>
                </a:r>
                <a:r>
                  <a:rPr lang="ka-GE" dirty="0"/>
                  <a:t>4</a:t>
                </a:r>
                <a:r>
                  <a:rPr lang="en-US" dirty="0"/>
                  <a:t>; L</a:t>
                </a:r>
                <a:r>
                  <a:rPr lang="ka-GE" dirty="0"/>
                  <a:t>=0.11+1.8=1.91 პაციენტი</a:t>
                </a:r>
              </a:p>
              <a:p>
                <a:r>
                  <a:rPr lang="ka-GE" dirty="0"/>
                  <a:t>სისტემაში პაციენტის მიერ დახარჯული დრო </a:t>
                </a:r>
                <a:r>
                  <a:rPr lang="en-US" dirty="0"/>
                  <a:t>W=L/</a:t>
                </a:r>
                <a:r>
                  <a:rPr lang="en-US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/>
                  <a:t> (</a:t>
                </a:r>
                <a:r>
                  <a:rPr lang="ka-GE" dirty="0"/>
                  <a:t>ცხრილი 3)</a:t>
                </a:r>
                <a:endParaRPr lang="en-US" dirty="0"/>
              </a:p>
              <a:p>
                <a:pPr lvl="1"/>
                <a:r>
                  <a:rPr lang="ka-GE" dirty="0"/>
                  <a:t>როდესაც </a:t>
                </a:r>
                <a:r>
                  <a:rPr lang="en-US" dirty="0"/>
                  <a:t>S=2; W</a:t>
                </a:r>
                <a:r>
                  <a:rPr lang="ka-GE" dirty="0"/>
                  <a:t>=</a:t>
                </a:r>
                <a:r>
                  <a:rPr lang="en-US" dirty="0"/>
                  <a:t>9.47/6.67=1.42 </a:t>
                </a:r>
                <a:r>
                  <a:rPr lang="ka-GE" dirty="0"/>
                  <a:t>საათი ან 85.2 წუთი</a:t>
                </a:r>
              </a:p>
              <a:p>
                <a:pPr lvl="1"/>
                <a:r>
                  <a:rPr lang="ka-GE" dirty="0"/>
                  <a:t>როდესაც </a:t>
                </a:r>
                <a:r>
                  <a:rPr lang="en-US" dirty="0"/>
                  <a:t>S=</a:t>
                </a:r>
                <a:r>
                  <a:rPr lang="ka-GE" dirty="0"/>
                  <a:t>4</a:t>
                </a:r>
                <a:r>
                  <a:rPr lang="en-US" dirty="0"/>
                  <a:t>; W</a:t>
                </a:r>
                <a:r>
                  <a:rPr lang="ka-GE" dirty="0"/>
                  <a:t>=</a:t>
                </a:r>
                <a:r>
                  <a:rPr lang="en-US" dirty="0"/>
                  <a:t>1.91/6.67=0.29</a:t>
                </a:r>
                <a:r>
                  <a:rPr lang="ka-GE" dirty="0"/>
                  <a:t> საათი ან </a:t>
                </a:r>
                <a:r>
                  <a:rPr lang="en-US" dirty="0"/>
                  <a:t>17.4</a:t>
                </a:r>
                <a:r>
                  <a:rPr lang="ka-GE" dirty="0"/>
                  <a:t> წუთი </a:t>
                </a:r>
                <a:endParaRPr lang="en-US" dirty="0"/>
              </a:p>
              <a:p>
                <a:r>
                  <a:rPr lang="ka-GE" dirty="0"/>
                  <a:t>პაციენტის მიერ რიგში დახარჯული დრო </a:t>
                </a:r>
                <a:r>
                  <a:rPr lang="en-US" dirty="0" err="1"/>
                  <a:t>Wq</a:t>
                </a:r>
                <a:r>
                  <a:rPr lang="en-US" dirty="0"/>
                  <a:t>=</a:t>
                </a:r>
                <a:r>
                  <a:rPr lang="en-US" dirty="0" err="1"/>
                  <a:t>Lq</a:t>
                </a:r>
                <a:r>
                  <a:rPr lang="en-US" dirty="0"/>
                  <a:t>/</a:t>
                </a:r>
                <a:r>
                  <a:rPr lang="ka-GE" sz="2800" dirty="0">
                    <a:sym typeface="Symbol"/>
                  </a:rPr>
                  <a:t></a:t>
                </a:r>
                <a:endParaRPr lang="en-US" sz="2800" dirty="0">
                  <a:sym typeface="Symbol"/>
                </a:endParaRPr>
              </a:p>
              <a:p>
                <a:pPr lvl="1"/>
                <a:r>
                  <a:rPr lang="ka-GE" dirty="0"/>
                  <a:t>როდესაც </a:t>
                </a:r>
                <a:r>
                  <a:rPr lang="en-US" dirty="0"/>
                  <a:t>S=2; </a:t>
                </a:r>
                <a:r>
                  <a:rPr lang="en-US" dirty="0" err="1"/>
                  <a:t>Wq</a:t>
                </a:r>
                <a:r>
                  <a:rPr lang="ka-GE" dirty="0"/>
                  <a:t>=7.67</a:t>
                </a:r>
                <a:r>
                  <a:rPr lang="en-US" dirty="0"/>
                  <a:t>/12</a:t>
                </a:r>
                <a:r>
                  <a:rPr lang="ka-GE" dirty="0"/>
                  <a:t>=</a:t>
                </a:r>
                <a:r>
                  <a:rPr lang="en-US" dirty="0"/>
                  <a:t>0.64</a:t>
                </a:r>
                <a:r>
                  <a:rPr lang="ka-GE" dirty="0"/>
                  <a:t>საათი ან </a:t>
                </a:r>
                <a:r>
                  <a:rPr lang="en-US" dirty="0"/>
                  <a:t>38.4</a:t>
                </a:r>
                <a:r>
                  <a:rPr lang="ka-GE" dirty="0"/>
                  <a:t> წუთი </a:t>
                </a:r>
              </a:p>
              <a:p>
                <a:pPr lvl="1"/>
                <a:r>
                  <a:rPr lang="ka-GE" dirty="0"/>
                  <a:t>როდესაც </a:t>
                </a:r>
                <a:r>
                  <a:rPr lang="en-US" dirty="0"/>
                  <a:t>S=</a:t>
                </a:r>
                <a:r>
                  <a:rPr lang="ka-GE" dirty="0"/>
                  <a:t>4</a:t>
                </a:r>
                <a:r>
                  <a:rPr lang="en-US" dirty="0"/>
                  <a:t>; </a:t>
                </a:r>
                <a:r>
                  <a:rPr lang="en-US" dirty="0" err="1"/>
                  <a:t>Wq</a:t>
                </a:r>
                <a:r>
                  <a:rPr lang="ka-GE" dirty="0"/>
                  <a:t>=0.11</a:t>
                </a:r>
                <a:r>
                  <a:rPr lang="en-US" dirty="0"/>
                  <a:t>/12</a:t>
                </a:r>
                <a:r>
                  <a:rPr lang="ka-GE" dirty="0"/>
                  <a:t>=</a:t>
                </a:r>
                <a:r>
                  <a:rPr lang="en-US" dirty="0"/>
                  <a:t>0.009</a:t>
                </a:r>
                <a:r>
                  <a:rPr lang="ka-GE" dirty="0"/>
                  <a:t> საათი ან </a:t>
                </a:r>
                <a:r>
                  <a:rPr lang="en-US" dirty="0"/>
                  <a:t>0.64</a:t>
                </a:r>
                <a:r>
                  <a:rPr lang="ka-GE" dirty="0"/>
                  <a:t> წუთი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382000" cy="6324600"/>
              </a:xfrm>
              <a:blipFill rotWithShape="1">
                <a:blip r:embed="rId2"/>
                <a:stretch>
                  <a:fillRect t="-1830" r="-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53826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/>
              <a:t>ამრიგად, 2 კაბინეტის დამატება უკეთ მოაწერიგებს პაციენტების მოცდის დროს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865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914400"/>
                <a:ext cx="8610600" cy="4525963"/>
              </a:xfrm>
            </p:spPr>
            <p:txBody>
              <a:bodyPr>
                <a:noAutofit/>
              </a:bodyPr>
              <a:lstStyle/>
              <a:p>
                <a:r>
                  <a:rPr lang="ka-GE" sz="2200" dirty="0"/>
                  <a:t>ალფა კლინიკა მოქმედებს როგორც ერთი მიმწოდებელი, ერთი რიგი სისტემა. ხუთშაბათს მომსვლელთა </a:t>
                </a:r>
                <a:r>
                  <a:rPr lang="ka-GE" sz="2200"/>
                  <a:t>საშუალო მაჩვენებელი </a:t>
                </a:r>
                <a:r>
                  <a:rPr lang="ka-GE" sz="2200">
                    <a:sym typeface="Symbol"/>
                  </a:rPr>
                  <a:t></a:t>
                </a:r>
                <a:r>
                  <a:rPr lang="ka-GE" sz="2200"/>
                  <a:t>=</a:t>
                </a:r>
                <a:r>
                  <a:rPr lang="ka-GE" sz="2200" dirty="0"/>
                  <a:t>7.0; ანალიზმა აჩვენა, რომ სერვისების მაჩვენებელი არის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ka-GE" sz="2200" dirty="0">
                    <a:sym typeface="Symbol"/>
                  </a:rPr>
                  <a:t>=8.5 პაცენტი საათში. გამოიყენეთ რიგების თეორია და აღწერეთ სისტემა</a:t>
                </a:r>
              </a:p>
              <a:p>
                <a:r>
                  <a:rPr lang="ka-GE" sz="2200" dirty="0">
                    <a:sym typeface="Symbol"/>
                  </a:rPr>
                  <a:t>ა) ალბათობა, რომ კლინიკა არის მოლოდინის რეჟიმში - არცერთი პაციენტი არ არის რიგში ან არის მოლოდინის რეჟიმში?</a:t>
                </a:r>
              </a:p>
              <a:p>
                <a:r>
                  <a:rPr lang="ka-GE" sz="2200" dirty="0">
                    <a:sym typeface="Symbol"/>
                  </a:rPr>
                  <a:t>ბ) სისტემაში პაციენტის საშუალო რაოდენობა?</a:t>
                </a:r>
              </a:p>
              <a:p>
                <a:r>
                  <a:rPr lang="ka-GE" sz="2200" dirty="0">
                    <a:sym typeface="Symbol"/>
                  </a:rPr>
                  <a:t>გ) საშუალო დრო (სათებში), რასაც პაციენტი ხარჯავს სისტემაში?</a:t>
                </a:r>
              </a:p>
              <a:p>
                <a:r>
                  <a:rPr lang="ka-GE" sz="2200" dirty="0">
                    <a:sym typeface="Symbol"/>
                  </a:rPr>
                  <a:t>დ) პაციენტების საშუალო რაოდენობა რიგში?</a:t>
                </a:r>
              </a:p>
              <a:p>
                <a:r>
                  <a:rPr lang="ka-GE" sz="2200" dirty="0">
                    <a:sym typeface="Symbol"/>
                  </a:rPr>
                  <a:t>ე) პაციენტის მიერ რიგში დახარჯული საშუალო დრო?</a:t>
                </a:r>
              </a:p>
              <a:p>
                <a:r>
                  <a:rPr lang="ka-GE" sz="2200" dirty="0">
                    <a:sym typeface="Symbol"/>
                  </a:rPr>
                  <a:t>ვ) ალბათობა იმისა, რომ პაციენტს მისვლის შემდეგ მოუწევს რიგში დგომა?</a:t>
                </a:r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14400"/>
                <a:ext cx="8610600" cy="4525963"/>
              </a:xfrm>
              <a:blipFill>
                <a:blip r:embed="rId2"/>
                <a:stretch>
                  <a:fillRect t="-1124" r="-590" b="-15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ka-GE" dirty="0"/>
              <a:t>სავარჯიშო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22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153400" cy="5257800"/>
          </a:xfrm>
        </p:spPr>
        <p:txBody>
          <a:bodyPr>
            <a:normAutofit fontScale="85000" lnSpcReduction="10000"/>
          </a:bodyPr>
          <a:lstStyle/>
          <a:p>
            <a:r>
              <a:rPr lang="ka-GE" dirty="0"/>
              <a:t>რიგების მართვის თეორია გულისხმობს, რომ საშუალოდ სულ მცირე მომსახურების რომელიღაც ბლოკში მომხმარებელს უწევს რიგში დგომა</a:t>
            </a:r>
          </a:p>
          <a:p>
            <a:r>
              <a:rPr lang="ka-GE" dirty="0"/>
              <a:t>რიგების თეორიაში მნიშვნელოვანი ტერმინებია: </a:t>
            </a:r>
            <a:r>
              <a:rPr lang="ka-GE" u="sng" dirty="0"/>
              <a:t>რიგში ჩადგომაზე უარის თქმ</a:t>
            </a:r>
            <a:r>
              <a:rPr lang="ka-GE" dirty="0"/>
              <a:t>ა</a:t>
            </a:r>
            <a:r>
              <a:rPr lang="en-US" dirty="0"/>
              <a:t> (Balking)</a:t>
            </a:r>
            <a:r>
              <a:rPr lang="ka-GE" dirty="0"/>
              <a:t>, როდესაც დიდი რიგის გამო პაციენტი უარს ამბობს მომსახურების მიღებაზე</a:t>
            </a:r>
          </a:p>
          <a:p>
            <a:r>
              <a:rPr lang="ka-GE" u="sng" dirty="0"/>
              <a:t>შეუსრულებლობა/გადაწყვეტილების შეცვლა</a:t>
            </a:r>
            <a:r>
              <a:rPr lang="ka-GE" dirty="0"/>
              <a:t> (</a:t>
            </a:r>
            <a:r>
              <a:rPr lang="en-US" dirty="0"/>
              <a:t>Reneging), </a:t>
            </a:r>
            <a:r>
              <a:rPr lang="ka-GE" dirty="0"/>
              <a:t>როდესაც პაციენტი დიდხანს იდგა რიგში და ბოლოს მობეზრდა და ისე წავიდა, რომ მოსახურება ვერ მიიღო</a:t>
            </a:r>
          </a:p>
          <a:p>
            <a:r>
              <a:rPr lang="ka-GE" u="sng" dirty="0"/>
              <a:t>დოზირებ</a:t>
            </a:r>
            <a:r>
              <a:rPr lang="ka-GE" dirty="0"/>
              <a:t>ა (</a:t>
            </a:r>
            <a:r>
              <a:rPr lang="en-US" dirty="0"/>
              <a:t>Batching), </a:t>
            </a:r>
            <a:r>
              <a:rPr lang="ka-GE" dirty="0"/>
              <a:t>როდესაც როდესაც ერთზე მეტი მომსახურებას იღებს ერთდროულად (მაგ. ბავშვის კონსულტაცია, აცრა და ა.შ)</a:t>
            </a:r>
          </a:p>
          <a:p>
            <a:r>
              <a:rPr lang="ka-GE" u="sng" dirty="0"/>
              <a:t>ერთი რიგიდან მეორეში გადასვლა </a:t>
            </a:r>
            <a:r>
              <a:rPr lang="ka-GE" dirty="0"/>
              <a:t>(</a:t>
            </a:r>
            <a:r>
              <a:rPr lang="en-US" dirty="0"/>
              <a:t>Jockeying), </a:t>
            </a:r>
            <a:r>
              <a:rPr lang="ka-GE" dirty="0"/>
              <a:t>როდესაც ერთი რიგიდან მეორეში გადადის პაციენტი და ფიქრობს რომ ის უფრო მოკლეა და კარგავს რიგს</a:t>
            </a:r>
          </a:p>
          <a:p>
            <a:endParaRPr lang="en-US" dirty="0"/>
          </a:p>
          <a:p>
            <a:endParaRPr lang="ka-G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457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0"/>
            <a:ext cx="8153400" cy="5715000"/>
          </a:xfrm>
        </p:spPr>
        <p:txBody>
          <a:bodyPr>
            <a:normAutofit/>
          </a:bodyPr>
          <a:lstStyle/>
          <a:p>
            <a:r>
              <a:rPr lang="ka-GE" sz="2800" dirty="0"/>
              <a:t>რიგებს მართვის თეორია იყენებს </a:t>
            </a:r>
            <a:endParaRPr lang="en-US" sz="2800" dirty="0"/>
          </a:p>
          <a:p>
            <a:pPr lvl="1"/>
            <a:r>
              <a:rPr lang="ka-GE" sz="2800" dirty="0"/>
              <a:t>მონაცემთა </a:t>
            </a:r>
            <a:r>
              <a:rPr lang="ka-GE" sz="2800" u="sng" dirty="0"/>
              <a:t>პუასონის განაწილებას</a:t>
            </a:r>
            <a:r>
              <a:rPr lang="ka-GE" sz="2800" dirty="0"/>
              <a:t>, რათა აღწეროს მიმართვები და </a:t>
            </a:r>
            <a:endParaRPr lang="en-US" sz="2800" dirty="0"/>
          </a:p>
          <a:p>
            <a:pPr lvl="1"/>
            <a:r>
              <a:rPr lang="ka-GE" sz="2800" dirty="0"/>
              <a:t>მონაცემების </a:t>
            </a:r>
            <a:r>
              <a:rPr lang="ka-GE" sz="2800" u="sng" dirty="0"/>
              <a:t>ექსპონენტური განაწილება </a:t>
            </a:r>
            <a:r>
              <a:rPr lang="ka-GE" sz="2800" dirty="0"/>
              <a:t>- პუასონის განაწილების ინვერსია გამოიყენება სერვისების დროის აღსაწერად</a:t>
            </a:r>
          </a:p>
        </p:txBody>
      </p:sp>
    </p:spTree>
    <p:extLst>
      <p:ext uri="{BB962C8B-B14F-4D97-AF65-F5344CB8AC3E}">
        <p14:creationId xmlns:p14="http://schemas.microsoft.com/office/powerpoint/2010/main" val="1893492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0"/>
            <a:ext cx="8153400" cy="5715000"/>
          </a:xfrm>
        </p:spPr>
        <p:txBody>
          <a:bodyPr>
            <a:normAutofit/>
          </a:bodyPr>
          <a:lstStyle/>
          <a:p>
            <a:r>
              <a:rPr lang="ka-GE" sz="2400" dirty="0"/>
              <a:t>რიგების მართვის თეორია სპეციალურ ფორმულებას იყენებს</a:t>
            </a:r>
            <a:r>
              <a:rPr lang="en-US" sz="2400" dirty="0"/>
              <a:t>,</a:t>
            </a:r>
            <a:r>
              <a:rPr lang="ka-GE" sz="2400" dirty="0"/>
              <a:t> რათა განისაზღვროს:</a:t>
            </a:r>
          </a:p>
          <a:p>
            <a:pPr marL="850392" lvl="1" indent="-457200">
              <a:buFont typeface="+mj-lt"/>
              <a:buAutoNum type="arabicPeriod"/>
            </a:pPr>
            <a:r>
              <a:rPr lang="ka-GE" sz="2400" dirty="0"/>
              <a:t>მოცდის იდეალური დრო</a:t>
            </a:r>
          </a:p>
          <a:p>
            <a:pPr marL="850392" lvl="1" indent="-457200">
              <a:buFont typeface="+mj-lt"/>
              <a:buAutoNum type="arabicPeriod"/>
            </a:pPr>
            <a:r>
              <a:rPr lang="ka-GE" sz="2400" dirty="0"/>
              <a:t>პაციენტების შესაძლო რაოდენობა, რომელიც შეუძლია გაატაროს დაწესებულებამ</a:t>
            </a:r>
          </a:p>
          <a:p>
            <a:pPr marL="850392" lvl="1" indent="-457200">
              <a:buFont typeface="+mj-lt"/>
              <a:buAutoNum type="arabicPeriod"/>
            </a:pPr>
            <a:r>
              <a:rPr lang="ka-GE" sz="2400" dirty="0"/>
              <a:t>სისტემში პაცენტების საშუალო რაოდენობა</a:t>
            </a:r>
          </a:p>
          <a:p>
            <a:pPr marL="850392" lvl="1" indent="-457200">
              <a:buFont typeface="+mj-lt"/>
              <a:buAutoNum type="arabicPeriod"/>
            </a:pPr>
            <a:r>
              <a:rPr lang="ka-GE" sz="2400" dirty="0"/>
              <a:t>თითოეული პაციენტის მიერ სისტემაში გატარებული საშუალო დრო (1 სერვისისთვის)</a:t>
            </a:r>
          </a:p>
          <a:p>
            <a:pPr marL="850392" lvl="1" indent="-457200">
              <a:buFont typeface="+mj-lt"/>
              <a:buAutoNum type="arabicPeriod"/>
            </a:pPr>
            <a:r>
              <a:rPr lang="ka-GE" sz="2400" dirty="0"/>
              <a:t>რიგებში პაციენტების საშუალო რაოდენობა</a:t>
            </a:r>
          </a:p>
          <a:p>
            <a:pPr marL="850392" lvl="1" indent="-457200">
              <a:buFont typeface="+mj-lt"/>
              <a:buAutoNum type="arabicPeriod"/>
            </a:pPr>
            <a:r>
              <a:rPr lang="ka-GE" sz="2400" dirty="0"/>
              <a:t>თითოეული პაციენტის მიერ რიგში გატარებული საშუალო დრო</a:t>
            </a:r>
          </a:p>
          <a:p>
            <a:pPr marL="850392" lvl="1" indent="-457200">
              <a:buFont typeface="+mj-lt"/>
              <a:buAutoNum type="arabicPeriod"/>
            </a:pPr>
            <a:r>
              <a:rPr lang="ka-GE" sz="2400" dirty="0"/>
              <a:t>ის დრო, რასაც პაცენტი სავარაუდოა, რომ გაატარებს რიგში და არ დატოვებს რიგს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937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ka-GE" dirty="0"/>
              <a:t>პუასონის ალბათობის განაწილება ითვლება მოსულთათვის</a:t>
            </a:r>
          </a:p>
          <a:p>
            <a:pPr marL="624078" indent="-514350">
              <a:buFont typeface="+mj-lt"/>
              <a:buAutoNum type="arabicPeriod"/>
            </a:pPr>
            <a:r>
              <a:rPr lang="ka-GE" dirty="0"/>
              <a:t>ექსპონენტული ალბათობის განაწილება ითვლება მომსახურების დროსთვის</a:t>
            </a:r>
          </a:p>
          <a:p>
            <a:pPr marL="624078" indent="-514350">
              <a:buFont typeface="+mj-lt"/>
              <a:buAutoNum type="arabicPeriod"/>
            </a:pPr>
            <a:r>
              <a:rPr lang="ka-GE" dirty="0"/>
              <a:t>რიგები არის </a:t>
            </a:r>
            <a:r>
              <a:rPr lang="en-US" dirty="0"/>
              <a:t>FIFO (</a:t>
            </a:r>
            <a:r>
              <a:rPr lang="ka-GE" dirty="0"/>
              <a:t>პირველი მოვიდა პირველმა მიიღო) პრინციპით</a:t>
            </a:r>
          </a:p>
          <a:p>
            <a:pPr marL="624078" indent="-514350">
              <a:buFont typeface="+mj-lt"/>
              <a:buAutoNum type="arabicPeriod"/>
            </a:pPr>
            <a:r>
              <a:rPr lang="ka-GE" dirty="0"/>
              <a:t>ადილი არ აქვს რიგში ჩადგომაზე უარის თქმას (</a:t>
            </a:r>
            <a:r>
              <a:rPr lang="en-US" dirty="0"/>
              <a:t>Balking), </a:t>
            </a:r>
            <a:r>
              <a:rPr lang="ka-GE" dirty="0"/>
              <a:t>შეუსრულებლობას (</a:t>
            </a:r>
            <a:r>
              <a:rPr lang="en-US" dirty="0"/>
              <a:t>reneging), </a:t>
            </a:r>
            <a:r>
              <a:rPr lang="ka-GE" dirty="0"/>
              <a:t>ერთი რიგიდან მეორეში გადასვლა (</a:t>
            </a:r>
            <a:r>
              <a:rPr lang="en-US" dirty="0"/>
              <a:t>jockeying)</a:t>
            </a:r>
          </a:p>
          <a:p>
            <a:pPr marL="624078" indent="-514350">
              <a:buFont typeface="+mj-lt"/>
              <a:buAutoNum type="arabicPeriod"/>
            </a:pPr>
            <a:r>
              <a:rPr lang="ka-GE" dirty="0"/>
              <a:t>არ არის სერვისების დოზირება (</a:t>
            </a:r>
            <a:r>
              <a:rPr lang="en-US" dirty="0"/>
              <a:t>Batching)</a:t>
            </a:r>
          </a:p>
          <a:p>
            <a:pPr marL="624078" indent="-514350">
              <a:buFont typeface="+mj-lt"/>
              <a:buAutoNum type="arabicPeriod"/>
            </a:pPr>
            <a:r>
              <a:rPr lang="ka-GE" dirty="0"/>
              <a:t>კლიენების სიმრავლე უსასრულოა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შეთანხმებები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956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ka-GE" sz="2400" dirty="0"/>
              <a:t>რიგის ტიპი - ერთი მიმწოდებელი</a:t>
            </a:r>
          </a:p>
          <a:p>
            <a:r>
              <a:rPr lang="ka-GE" sz="2400" dirty="0"/>
              <a:t>მოდელისთვის საჭიროა შეფასდეს:</a:t>
            </a:r>
          </a:p>
          <a:p>
            <a:pPr lvl="1"/>
            <a:r>
              <a:rPr lang="ka-GE" sz="2400" dirty="0">
                <a:sym typeface="Symbol"/>
              </a:rPr>
              <a:t> - დროის პერიოდში მოსულთა მოსალოდნელი რაოდენობა (მოსულთა საშუალო მაჩვენებელი)</a:t>
            </a:r>
          </a:p>
          <a:p>
            <a:pPr lvl="1"/>
            <a:r>
              <a:rPr lang="ka-GE" sz="2400" dirty="0">
                <a:sym typeface="Symbol"/>
              </a:rPr>
              <a:t> - დროის პერიოდში სერვისების მოსალოდნელი რაოდენობა (სერვისების საშუალო მაჩვენებელი)</a:t>
            </a:r>
            <a:endParaRPr lang="en-US" sz="2400" dirty="0">
              <a:sym typeface="Symbol"/>
            </a:endParaRPr>
          </a:p>
          <a:p>
            <a:pPr lvl="1"/>
            <a:r>
              <a:rPr lang="ka-GE" sz="2400" dirty="0">
                <a:sym typeface="Symbol"/>
              </a:rPr>
              <a:t>შენიშვნა:  აუცილებლად ნაკლებ უნდა იყოს ვიდრე 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/>
              <a:t>ერთი მიმწოდებელი, ერთი რიგის თეორიის მოდელი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690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81328"/>
                <a:ext cx="8839200" cy="452596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ka-GE" sz="2800" dirty="0">
                    <a:sym typeface="Symbol"/>
                  </a:rPr>
                  <a:t> = მოსულთა მაჩვენებელი = 3-ს ერთ საათში</a:t>
                </a:r>
              </a:p>
              <a:p>
                <a:r>
                  <a:rPr lang="ka-GE" sz="2800" dirty="0">
                    <a:sym typeface="Symbol"/>
                  </a:rPr>
                  <a:t> = სერვისების მაჩვენებელი = 4-ს ერთ საათში</a:t>
                </a:r>
              </a:p>
              <a:p>
                <a:r>
                  <a:rPr lang="ka-GE" sz="2800" dirty="0">
                    <a:sym typeface="Symbol"/>
                  </a:rPr>
                  <a:t>ალბათობა, რომ სერვის ცენტრი იმყოფება მოლოდინის რეჟიმში (</a:t>
                </a:r>
                <a:r>
                  <a:rPr lang="en-US" sz="2800" dirty="0">
                    <a:sym typeface="Symbol"/>
                  </a:rPr>
                  <a:t>P</a:t>
                </a:r>
                <a:r>
                  <a:rPr lang="en-US" sz="2800" baseline="-25000" dirty="0">
                    <a:sym typeface="Symbol"/>
                  </a:rPr>
                  <a:t>0</a:t>
                </a:r>
                <a:r>
                  <a:rPr lang="en-US" sz="2800" dirty="0">
                    <a:sym typeface="Symbol"/>
                  </a:rPr>
                  <a:t>) </a:t>
                </a:r>
                <a:r>
                  <a:rPr lang="ka-GE" sz="2800" dirty="0">
                    <a:sym typeface="Symbol"/>
                  </a:rPr>
                  <a:t>და სისტემაში არ არის პაციენტები: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ka-GE" sz="2400" dirty="0">
                                <a:sym typeface="Symbol"/>
                              </a:rPr>
                              <m:t>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=1-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400" b="0" i="0" dirty="0" smtClean="0">
                                <a:sym typeface="Symbol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=0.25 </a:t>
                </a:r>
                <a:r>
                  <a:rPr lang="ka-GE" dirty="0"/>
                  <a:t>ან 25%</a:t>
                </a:r>
              </a:p>
              <a:p>
                <a:r>
                  <a:rPr lang="ka-GE" dirty="0"/>
                  <a:t>სისტემაში პაციენტთა რაოდენობა </a:t>
                </a:r>
                <a:r>
                  <a:rPr lang="en-US" dirty="0"/>
                  <a:t>L=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ka-GE" sz="2400" dirty="0">
                            <a:sym typeface="Symbol"/>
                          </a:rPr>
                          <m:t></m:t>
                        </m:r>
                      </m:num>
                      <m:den>
                        <m:r>
                          <m:rPr>
                            <m:nor/>
                          </m:rPr>
                          <a:rPr lang="ka-GE" sz="2000" dirty="0">
                            <a:sym typeface="Symbol"/>
                          </a:rPr>
                          <m:t></m:t>
                        </m:r>
                        <m:r>
                          <m:rPr>
                            <m:nor/>
                          </m:rPr>
                          <a:rPr lang="en-US" sz="2000" b="0" i="0" dirty="0" smtClean="0">
                            <a:sym typeface="Symbol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ka-GE" sz="2000" dirty="0">
                            <a:sym typeface="Symbol"/>
                          </a:rPr>
                          <m:t></m:t>
                        </m:r>
                      </m:den>
                    </m:f>
                    <m:r>
                      <m:rPr>
                        <m:nor/>
                      </m:rPr>
                      <a:rPr lang="en-US" dirty="0"/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dirty="0" smtClean="0">
                            <a:sym typeface="Symbol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3 </a:t>
                </a:r>
                <a:r>
                  <a:rPr lang="ka-GE" dirty="0"/>
                  <a:t>პაციენტი</a:t>
                </a:r>
              </a:p>
              <a:p>
                <a:r>
                  <a:rPr lang="ka-GE" dirty="0"/>
                  <a:t>საშუალო დროის პერიოდი (საათებში), რომელიც პაციენტმა დახარჯა სისტემაში (</a:t>
                </a:r>
                <a:r>
                  <a:rPr lang="en-US" dirty="0"/>
                  <a:t>W), </a:t>
                </a:r>
                <a:r>
                  <a:rPr lang="ka-GE" u="sng" dirty="0"/>
                  <a:t>ეს არის მოლოდინის დროს დამტებული სერვისის მიღებს დრო</a:t>
                </a:r>
              </a:p>
              <a:p>
                <a:r>
                  <a:rPr lang="en-US" dirty="0"/>
                  <a:t>W=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m:rPr>
                            <m:nor/>
                          </m:rPr>
                          <a:rPr lang="ka-GE" sz="2800" dirty="0">
                            <a:sym typeface="Symbol"/>
                          </a:rPr>
                          <m:t></m:t>
                        </m:r>
                      </m:den>
                    </m:f>
                  </m:oMath>
                </a14:m>
                <a:r>
                  <a:rPr lang="en-US" dirty="0"/>
                  <a:t>=3/3=1 </a:t>
                </a:r>
                <a:r>
                  <a:rPr lang="ka-GE" dirty="0"/>
                  <a:t>საათი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81328"/>
                <a:ext cx="8839200" cy="4525963"/>
              </a:xfrm>
              <a:blipFill>
                <a:blip r:embed="rId2"/>
                <a:stretch>
                  <a:fillRect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მაგალითი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655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3770</TotalTime>
  <Words>2051</Words>
  <Application>Microsoft Macintosh PowerPoint</Application>
  <PresentationFormat>On-screen Show (4:3)</PresentationFormat>
  <Paragraphs>202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Cambria Math</vt:lpstr>
      <vt:lpstr>Lucida Sans Unicode</vt:lpstr>
      <vt:lpstr>Sylfaen</vt:lpstr>
      <vt:lpstr>Verdana</vt:lpstr>
      <vt:lpstr>Wingdings 2</vt:lpstr>
      <vt:lpstr>Wingdings 3</vt:lpstr>
      <vt:lpstr>Concourse</vt:lpstr>
      <vt:lpstr>Essentials of Applied  Quantitative Methods for Health Services Managers  რაოდენობრივი მეთოდები ჯანდაცვის მენეჯერებისთვის</vt:lpstr>
      <vt:lpstr>PowerPoint Presentation</vt:lpstr>
      <vt:lpstr>სამედიცინო დაწესებულებაში რიგების მოწესრიგებასთან დაკავშირებული მეთოდები და კონცეფციები</vt:lpstr>
      <vt:lpstr>PowerPoint Presentation</vt:lpstr>
      <vt:lpstr>PowerPoint Presentation</vt:lpstr>
      <vt:lpstr>PowerPoint Presentation</vt:lpstr>
      <vt:lpstr>შეთანხმებები</vt:lpstr>
      <vt:lpstr>ერთი მიმწოდებელი, ერთი რიგის თეორიის მოდელი</vt:lpstr>
      <vt:lpstr>მაგალითი</vt:lpstr>
      <vt:lpstr>PowerPoint Presentation</vt:lpstr>
      <vt:lpstr>PowerPoint Presentation</vt:lpstr>
      <vt:lpstr>PowerPoint Presentation</vt:lpstr>
      <vt:lpstr>ერთი მიმწოდებელი, ერთი რიგის მოდელის დროს რიგისა და სერვისის მიღების მაგალითები</vt:lpstr>
      <vt:lpstr>ერთი მიმწოდებელი, ერთი რიგის მოდელის დროს რიგისა და სერვისის მიღების მაგალითები</vt:lpstr>
      <vt:lpstr>PowerPoint Presentation</vt:lpstr>
      <vt:lpstr>ახალი სერვისის დამატება</vt:lpstr>
      <vt:lpstr>PowerPoint Presentation</vt:lpstr>
      <vt:lpstr>ბევრი მიმწოდებელი და ერთი რიგი</vt:lpstr>
      <vt:lpstr>PowerPoint Presentation</vt:lpstr>
      <vt:lpstr>ალბათობა, რომ პაციენტს უწევს  რიგში მოცდა (Pw) სერვისის მისაღებად პუასონისა და ექსპონენტური სერვისების დროს (ცხრილი 1)</vt:lpstr>
      <vt:lpstr>ცხრილი 1</vt:lpstr>
      <vt:lpstr>თავისუფალი პროვაიდერის (Po) და პაციენტების მოსალოდნელი რაოდენობა რიგში (Lq) რიგის სისტემაში პუასონისა და ექსპონენტური მოსვლის დროს (ცხრილი 2)</vt:lpstr>
      <vt:lpstr>ცხრილი 2</vt:lpstr>
      <vt:lpstr>ცხრილი 2</vt:lpstr>
      <vt:lpstr>მაგალითი</vt:lpstr>
      <vt:lpstr>PowerPoint Presentation</vt:lpstr>
      <vt:lpstr>PowerPoint Presentation</vt:lpstr>
      <vt:lpstr>ამბულატორიული დახმარების ფუნქციონირება ერთი რიგის და ბევრი მიმწოდებლის მოდელის დროს</vt:lpstr>
      <vt:lpstr>PowerPoint Presentation</vt:lpstr>
      <vt:lpstr>წინასწარ შეთანხმებულ ვიზიტზე დაფუძნებული სისტემა</vt:lpstr>
      <vt:lpstr>რიგების თეორიის გამოყენება მომსახურე პერსონალის გამოთვლისთვის</vt:lpstr>
      <vt:lpstr>რიგების თეორიის გამოყენება და ანალიტიკური  მიდგომა (ცხრილი 3)</vt:lpstr>
      <vt:lpstr>რეალური მაგალითი</vt:lpstr>
      <vt:lpstr>PowerPoint Presentation</vt:lpstr>
      <vt:lpstr>ამოხსნა</vt:lpstr>
      <vt:lpstr>PowerPoint Presentation</vt:lpstr>
      <vt:lpstr>PowerPoint Presentation</vt:lpstr>
      <vt:lpstr>სავარჯიშო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Essentials of Applied  Quantitative Methods for Health Services Managers  რაოდენობრივი მეთოდები ჯანდაცვის მენეჯერებისთვის</dc:title>
  <dc:creator>keti</dc:creator>
  <cp:lastModifiedBy>Microsoft Office User</cp:lastModifiedBy>
  <cp:revision>291</cp:revision>
  <dcterms:created xsi:type="dcterms:W3CDTF">2015-09-10T01:30:01Z</dcterms:created>
  <dcterms:modified xsi:type="dcterms:W3CDTF">2020-05-16T12:09:25Z</dcterms:modified>
</cp:coreProperties>
</file>