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drawings/drawing2.xml" ContentType="application/vnd.openxmlformats-officedocument.drawingml.chartshape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9.xml" ContentType="application/vnd.openxmlformats-officedocument.drawingml.char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omments/comment1.xml" ContentType="application/vnd.openxmlformats-officedocument.presentationml.comment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handoutMasterIdLst>
    <p:handoutMasterId r:id="rId25"/>
  </p:handoutMasterIdLst>
  <p:sldIdLst>
    <p:sldId id="330" r:id="rId2"/>
    <p:sldId id="407" r:id="rId3"/>
    <p:sldId id="331" r:id="rId4"/>
    <p:sldId id="402" r:id="rId5"/>
    <p:sldId id="413" r:id="rId6"/>
    <p:sldId id="373" r:id="rId7"/>
    <p:sldId id="405" r:id="rId8"/>
    <p:sldId id="408" r:id="rId9"/>
    <p:sldId id="409" r:id="rId10"/>
    <p:sldId id="375" r:id="rId11"/>
    <p:sldId id="377" r:id="rId12"/>
    <p:sldId id="411" r:id="rId13"/>
    <p:sldId id="414" r:id="rId14"/>
    <p:sldId id="410" r:id="rId15"/>
    <p:sldId id="397" r:id="rId16"/>
    <p:sldId id="380" r:id="rId17"/>
    <p:sldId id="354" r:id="rId18"/>
    <p:sldId id="418" r:id="rId19"/>
    <p:sldId id="381" r:id="rId20"/>
    <p:sldId id="391" r:id="rId21"/>
    <p:sldId id="399" r:id="rId22"/>
    <p:sldId id="367" r:id="rId23"/>
  </p:sldIdLst>
  <p:sldSz cx="9144000" cy="6858000" type="screen4x3"/>
  <p:notesSz cx="6954838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SI" initials="J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66"/>
    <a:srgbClr val="127D0D"/>
    <a:srgbClr val="79E395"/>
    <a:srgbClr val="6CB484"/>
    <a:srgbClr val="5CC475"/>
    <a:srgbClr val="D2EAFA"/>
    <a:srgbClr val="8CD099"/>
    <a:srgbClr val="5FC179"/>
    <a:srgbClr val="A096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77698" autoAdjust="0"/>
  </p:normalViewPr>
  <p:slideViewPr>
    <p:cSldViewPr>
      <p:cViewPr varScale="1">
        <p:scale>
          <a:sx n="56" d="100"/>
          <a:sy n="56" d="100"/>
        </p:scale>
        <p:origin x="1770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384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WB257944\Documents\Georgia\Data\SCD%20-%20graphs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../embeddings/oleObject1.bin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390890919656942"/>
          <c:y val="1.3178408008733421E-2"/>
          <c:w val="0.87881308632041433"/>
          <c:h val="0.94687060135182222"/>
        </c:manualLayout>
      </c:layout>
      <c:areaChart>
        <c:grouping val="standard"/>
        <c:varyColors val="0"/>
        <c:ser>
          <c:idx val="1"/>
          <c:order val="1"/>
          <c:tx>
            <c:strRef>
              <c:f>'Pol transitions'!$C$1</c:f>
              <c:strCache>
                <c:ptCount val="1"/>
                <c:pt idx="0">
                  <c:v>Reform</c:v>
                </c:pt>
              </c:strCache>
            </c:strRef>
          </c:tx>
          <c:spPr>
            <a:solidFill>
              <a:schemeClr val="tx2">
                <a:lumMod val="20000"/>
                <a:lumOff val="80000"/>
                <a:alpha val="72000"/>
              </a:schemeClr>
            </a:solidFill>
            <a:ln>
              <a:noFill/>
            </a:ln>
            <a:effectLst/>
          </c:spPr>
          <c:cat>
            <c:numRef>
              <c:f>'Pol transitions'!$A$2:$A$27</c:f>
              <c:numCache>
                <c:formatCode>General</c:formatCode>
                <c:ptCount val="26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</c:numCache>
            </c:numRef>
          </c:cat>
          <c:val>
            <c:numRef>
              <c:f>'Pol transitions'!$C$2:$C$27</c:f>
              <c:numCache>
                <c:formatCode>General</c:formatCode>
                <c:ptCount val="26"/>
                <c:pt idx="2">
                  <c:v>10000</c:v>
                </c:pt>
                <c:pt idx="3">
                  <c:v>10000</c:v>
                </c:pt>
                <c:pt idx="4">
                  <c:v>10000</c:v>
                </c:pt>
                <c:pt idx="5">
                  <c:v>10000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2A9-447D-85B2-5BF5BB9C76C4}"/>
            </c:ext>
          </c:extLst>
        </c:ser>
        <c:ser>
          <c:idx val="2"/>
          <c:order val="2"/>
          <c:tx>
            <c:strRef>
              <c:f>'Pol transitions'!$D$1</c:f>
              <c:strCache>
                <c:ptCount val="1"/>
              </c:strCache>
            </c:strRef>
          </c:tx>
          <c:spPr>
            <a:solidFill>
              <a:schemeClr val="accent2">
                <a:lumMod val="20000"/>
                <a:lumOff val="80000"/>
                <a:alpha val="31000"/>
              </a:schemeClr>
            </a:solidFill>
            <a:ln>
              <a:noFill/>
            </a:ln>
            <a:effectLst/>
          </c:spPr>
          <c:cat>
            <c:numRef>
              <c:f>'Pol transitions'!$A$2:$A$27</c:f>
              <c:numCache>
                <c:formatCode>General</c:formatCode>
                <c:ptCount val="26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</c:numCache>
            </c:numRef>
          </c:cat>
          <c:val>
            <c:numRef>
              <c:f>'Pol transitions'!$D$2:$D$27</c:f>
              <c:numCache>
                <c:formatCode>General</c:formatCode>
                <c:ptCount val="26"/>
                <c:pt idx="5">
                  <c:v>10000</c:v>
                </c:pt>
                <c:pt idx="6">
                  <c:v>10000</c:v>
                </c:pt>
                <c:pt idx="7">
                  <c:v>10000</c:v>
                </c:pt>
                <c:pt idx="8">
                  <c:v>10000</c:v>
                </c:pt>
                <c:pt idx="9">
                  <c:v>10000</c:v>
                </c:pt>
                <c:pt idx="10">
                  <c:v>10000</c:v>
                </c:pt>
                <c:pt idx="11">
                  <c:v>10000</c:v>
                </c:pt>
                <c:pt idx="12">
                  <c:v>10000</c:v>
                </c:pt>
                <c:pt idx="13">
                  <c:v>10000</c:v>
                </c:pt>
                <c:pt idx="14">
                  <c:v>10000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2A9-447D-85B2-5BF5BB9C76C4}"/>
            </c:ext>
          </c:extLst>
        </c:ser>
        <c:ser>
          <c:idx val="3"/>
          <c:order val="3"/>
          <c:tx>
            <c:strRef>
              <c:f>'Pol transitions'!$E$1</c:f>
              <c:strCache>
                <c:ptCount val="1"/>
              </c:strCache>
            </c:strRef>
          </c:tx>
          <c:spPr>
            <a:solidFill>
              <a:srgbClr val="FF0000">
                <a:alpha val="16000"/>
              </a:srgbClr>
            </a:solidFill>
            <a:ln>
              <a:noFill/>
            </a:ln>
            <a:effectLst/>
          </c:spPr>
          <c:cat>
            <c:numRef>
              <c:f>'Pol transitions'!$A$2:$A$27</c:f>
              <c:numCache>
                <c:formatCode>General</c:formatCode>
                <c:ptCount val="26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</c:numCache>
            </c:numRef>
          </c:cat>
          <c:val>
            <c:numRef>
              <c:f>'Pol transitions'!$E$2:$E$27</c:f>
              <c:numCache>
                <c:formatCode>General</c:formatCode>
                <c:ptCount val="26"/>
                <c:pt idx="14">
                  <c:v>10000</c:v>
                </c:pt>
                <c:pt idx="15">
                  <c:v>10000</c:v>
                </c:pt>
                <c:pt idx="16">
                  <c:v>10000</c:v>
                </c:pt>
                <c:pt idx="17">
                  <c:v>10000</c:v>
                </c:pt>
                <c:pt idx="18">
                  <c:v>10000</c:v>
                </c:pt>
                <c:pt idx="19">
                  <c:v>10000</c:v>
                </c:pt>
                <c:pt idx="20">
                  <c:v>10000</c:v>
                </c:pt>
                <c:pt idx="21">
                  <c:v>10000</c:v>
                </c:pt>
                <c:pt idx="22">
                  <c:v>10000</c:v>
                </c:pt>
                <c:pt idx="23">
                  <c:v>10000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2A9-447D-85B2-5BF5BB9C76C4}"/>
            </c:ext>
          </c:extLst>
        </c:ser>
        <c:ser>
          <c:idx val="4"/>
          <c:order val="4"/>
          <c:tx>
            <c:strRef>
              <c:f>'Pol transitions'!$F$1</c:f>
              <c:strCache>
                <c:ptCount val="1"/>
              </c:strCache>
            </c:strRef>
          </c:tx>
          <c:spPr>
            <a:solidFill>
              <a:schemeClr val="accent6">
                <a:lumMod val="20000"/>
                <a:lumOff val="80000"/>
                <a:alpha val="39000"/>
              </a:schemeClr>
            </a:solidFill>
            <a:ln>
              <a:noFill/>
            </a:ln>
            <a:effectLst/>
          </c:spPr>
          <c:cat>
            <c:numRef>
              <c:f>'Pol transitions'!$A$2:$A$27</c:f>
              <c:numCache>
                <c:formatCode>General</c:formatCode>
                <c:ptCount val="26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</c:numCache>
            </c:numRef>
          </c:cat>
          <c:val>
            <c:numRef>
              <c:f>'Pol transitions'!$F$2:$F$27</c:f>
              <c:numCache>
                <c:formatCode>General</c:formatCode>
                <c:ptCount val="26"/>
                <c:pt idx="23">
                  <c:v>10000</c:v>
                </c:pt>
                <c:pt idx="24">
                  <c:v>10000</c:v>
                </c:pt>
                <c:pt idx="25">
                  <c:v>10000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2A9-447D-85B2-5BF5BB9C76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840119152"/>
        <c:axId val="-1840110992"/>
      </c:areaChart>
      <c:lineChart>
        <c:grouping val="standard"/>
        <c:varyColors val="0"/>
        <c:ser>
          <c:idx val="0"/>
          <c:order val="0"/>
          <c:tx>
            <c:strRef>
              <c:f>'Pol transitions'!$B$1</c:f>
              <c:strCache>
                <c:ptCount val="1"/>
                <c:pt idx="0">
                  <c:v>Per capita GDP (constant 2011 USD)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'Pol transitions'!$A$2:$A$27</c:f>
              <c:numCache>
                <c:formatCode>General</c:formatCode>
                <c:ptCount val="26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</c:numCache>
            </c:numRef>
          </c:cat>
          <c:val>
            <c:numRef>
              <c:f>'Pol transitions'!$B$2:$B$27</c:f>
              <c:numCache>
                <c:formatCode>General</c:formatCode>
                <c:ptCount val="26"/>
                <c:pt idx="0">
                  <c:v>8016.6890000000003</c:v>
                </c:pt>
                <c:pt idx="1">
                  <c:v>6280.8270000000002</c:v>
                </c:pt>
                <c:pt idx="2">
                  <c:v>3434.0360000000001</c:v>
                </c:pt>
                <c:pt idx="3">
                  <c:v>2409.2750000000001</c:v>
                </c:pt>
                <c:pt idx="4">
                  <c:v>2180.69</c:v>
                </c:pt>
                <c:pt idx="5">
                  <c:v>2297.6950000000002</c:v>
                </c:pt>
                <c:pt idx="6">
                  <c:v>2620.2950000000001</c:v>
                </c:pt>
                <c:pt idx="7">
                  <c:v>2949.924</c:v>
                </c:pt>
                <c:pt idx="8">
                  <c:v>3071.5439999999999</c:v>
                </c:pt>
                <c:pt idx="9">
                  <c:v>3184.37</c:v>
                </c:pt>
                <c:pt idx="10">
                  <c:v>3268.011</c:v>
                </c:pt>
                <c:pt idx="11">
                  <c:v>3449.962</c:v>
                </c:pt>
                <c:pt idx="12">
                  <c:v>3663.3609999999999</c:v>
                </c:pt>
                <c:pt idx="13">
                  <c:v>4121.4319999999998</c:v>
                </c:pt>
                <c:pt idx="14">
                  <c:v>4420.3919999999998</c:v>
                </c:pt>
                <c:pt idx="15">
                  <c:v>4908.3289999999997</c:v>
                </c:pt>
                <c:pt idx="16">
                  <c:v>5438.9870000000001</c:v>
                </c:pt>
                <c:pt idx="17">
                  <c:v>6191.2089999999998</c:v>
                </c:pt>
                <c:pt idx="18">
                  <c:v>6416.2120000000004</c:v>
                </c:pt>
                <c:pt idx="19">
                  <c:v>6254.6549999999997</c:v>
                </c:pt>
                <c:pt idx="20">
                  <c:v>6733.7839999999997</c:v>
                </c:pt>
                <c:pt idx="21">
                  <c:v>7315.0910000000003</c:v>
                </c:pt>
                <c:pt idx="22">
                  <c:v>7881.3289999999997</c:v>
                </c:pt>
                <c:pt idx="23">
                  <c:v>8254.0110000000004</c:v>
                </c:pt>
                <c:pt idx="24">
                  <c:v>8749.1560000000009</c:v>
                </c:pt>
                <c:pt idx="25">
                  <c:v>9015.8880000000008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F2A9-447D-85B2-5BF5BB9C76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840119152"/>
        <c:axId val="-1840110992"/>
      </c:lineChart>
      <c:catAx>
        <c:axId val="-1840119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840110992"/>
        <c:crosses val="autoZero"/>
        <c:auto val="1"/>
        <c:lblAlgn val="ctr"/>
        <c:lblOffset val="100"/>
        <c:tickLblSkip val="5"/>
        <c:tickMarkSkip val="5"/>
        <c:noMultiLvlLbl val="0"/>
      </c:catAx>
      <c:valAx>
        <c:axId val="-1840110992"/>
        <c:scaling>
          <c:orientation val="minMax"/>
          <c:max val="1000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dirty="0"/>
                  <a:t>Per capita GDP(constant 2011 USD)</a:t>
                </a:r>
              </a:p>
            </c:rich>
          </c:tx>
          <c:layout>
            <c:manualLayout>
              <c:xMode val="edge"/>
              <c:yMode val="edge"/>
              <c:x val="0"/>
              <c:y val="0.24787065107550166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840119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/>
      </a:pPr>
      <a:endParaRPr lang="en-US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0"/>
    </mc:Choice>
    <mc:Fallback>
      <c:style val="20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Sheet1!$A$2:$A$10</c:f>
              <c:numCache>
                <c:formatCode>General</c:formatCode>
                <c:ptCount val="9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</c:numCache>
            </c:numRef>
          </c:cat>
          <c:val>
            <c:numRef>
              <c:f>Sheet1!$B$2:$B$10</c:f>
              <c:numCache>
                <c:formatCode>General</c:formatCode>
                <c:ptCount val="9"/>
                <c:pt idx="0">
                  <c:v>2.1</c:v>
                </c:pt>
                <c:pt idx="1">
                  <c:v>2</c:v>
                </c:pt>
                <c:pt idx="2">
                  <c:v>2.1</c:v>
                </c:pt>
                <c:pt idx="3">
                  <c:v>2.1</c:v>
                </c:pt>
                <c:pt idx="4">
                  <c:v>2.2999999999999998</c:v>
                </c:pt>
                <c:pt idx="5">
                  <c:v>2.7</c:v>
                </c:pt>
                <c:pt idx="6">
                  <c:v>3.5</c:v>
                </c:pt>
                <c:pt idx="7">
                  <c:v>4</c:v>
                </c:pt>
                <c:pt idx="8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706819760"/>
        <c:axId val="-1706811056"/>
      </c:barChart>
      <c:catAx>
        <c:axId val="-17068197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-1706811056"/>
        <c:crosses val="autoZero"/>
        <c:auto val="1"/>
        <c:lblAlgn val="ctr"/>
        <c:lblOffset val="100"/>
        <c:noMultiLvlLbl val="0"/>
      </c:catAx>
      <c:valAx>
        <c:axId val="-170681105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-17068197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1"/>
    <c:plotArea>
      <c:layout>
        <c:manualLayout>
          <c:layoutTarget val="inner"/>
          <c:xMode val="edge"/>
          <c:yMode val="edge"/>
          <c:x val="3.1034189368979628E-2"/>
          <c:y val="5.3921589440168845E-2"/>
          <c:w val="0.95203807097521331"/>
          <c:h val="0.75048199416473449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Lbls>
            <c:numFmt formatCode="#,##0.00" sourceLinked="0"/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Sheet1!$A$2:$A$8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Sheet1!$B$2:$B$8</c:f>
              <c:numCache>
                <c:formatCode>General</c:formatCode>
                <c:ptCount val="7"/>
                <c:pt idx="0">
                  <c:v>0.02</c:v>
                </c:pt>
                <c:pt idx="1">
                  <c:v>0.08</c:v>
                </c:pt>
                <c:pt idx="2">
                  <c:v>7.0000000000000007E-2</c:v>
                </c:pt>
                <c:pt idx="3">
                  <c:v>0.09</c:v>
                </c:pt>
                <c:pt idx="4">
                  <c:v>0.1</c:v>
                </c:pt>
                <c:pt idx="5">
                  <c:v>0.12</c:v>
                </c:pt>
                <c:pt idx="6">
                  <c:v>0.13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706816496"/>
        <c:axId val="-1704449264"/>
      </c:lineChart>
      <c:catAx>
        <c:axId val="-17068164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1704449264"/>
        <c:crosses val="autoZero"/>
        <c:auto val="1"/>
        <c:lblAlgn val="ctr"/>
        <c:lblOffset val="100"/>
        <c:noMultiLvlLbl val="0"/>
      </c:catAx>
      <c:valAx>
        <c:axId val="-170444926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-17068164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A71-4048-AE14-9DC37C007C2E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A71-4048-AE14-9DC37C007C2E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A71-4048-AE14-9DC37C007C2E}"/>
              </c:ext>
            </c:extLst>
          </c:dPt>
          <c:dLbls>
            <c:dLbl>
              <c:idx val="0"/>
              <c:layout>
                <c:manualLayout>
                  <c:x val="-0.20730795907791891"/>
                  <c:y val="0.10566338755788415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DA71-4048-AE14-9DC37C007C2E}"/>
                </c:ext>
                <c:ext xmlns:c15="http://schemas.microsoft.com/office/drawing/2012/chart" uri="{CE6537A1-D6FC-4f65-9D91-7224C49458BB}">
                  <c15:layout>
                    <c:manualLayout>
                      <c:w val="0.29821610695153883"/>
                      <c:h val="0.23531186293756687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2.875220847119336E-2"/>
                  <c:y val="-0.27709570990897331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DA71-4048-AE14-9DC37C007C2E}"/>
                </c:ext>
                <c:ext xmlns:c15="http://schemas.microsoft.com/office/drawing/2012/chart" uri="{CE6537A1-D6FC-4f65-9D91-7224C49458BB}">
                  <c15:layout>
                    <c:manualLayout>
                      <c:w val="0.29821610695153883"/>
                      <c:h val="0.23531186293756687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0.18865660353515706"/>
                  <c:y val="0.1021979075837867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DA71-4048-AE14-9DC37C007C2E}"/>
                </c:ext>
                <c:ext xmlns:c15="http://schemas.microsoft.com/office/drawing/2012/chart" uri="{CE6537A1-D6FC-4f65-9D91-7224C49458BB}">
                  <c15:layout>
                    <c:manualLayout>
                      <c:w val="0.27426300599157588"/>
                      <c:h val="0.23531186293756687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val>
            <c:numRef>
              <c:f>'Chart-NCDs'!$B$18:$B$20</c:f>
              <c:numCache>
                <c:formatCode>0%</c:formatCode>
                <c:ptCount val="3"/>
                <c:pt idx="0">
                  <c:v>0.18868894601542438</c:v>
                </c:pt>
                <c:pt idx="1">
                  <c:v>0.6956298200514146</c:v>
                </c:pt>
                <c:pt idx="2">
                  <c:v>0.11568123393316203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DA71-4048-AE14-9DC37C007C2E}"/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 xmlns:c16r2="http://schemas.microsoft.com/office/drawing/2015/06/chart" xmlns:c16="http://schemas.microsoft.com/office/drawing/2014/chart">
                      <c:ext uri="{02D57815-91ED-43cb-92C2-25804820EDAC}">
                        <c15:formulaRef>
                          <c15:sqref>'Chart-NCDs'!$A$18:$A$20</c15:sqref>
                        </c15:formulaRef>
                      </c:ext>
                    </c:extLst>
                    <c:strCache>
                      <c:ptCount val="3"/>
                      <c:pt idx="0">
                        <c:v>Communicable</c:v>
                      </c:pt>
                      <c:pt idx="1">
                        <c:v>Noncommunicable</c:v>
                      </c:pt>
                      <c:pt idx="2">
                        <c:v>Injuries</c:v>
                      </c:pt>
                    </c:strCache>
                  </c:strRef>
                </c15:cat>
              </c15:filteredCategoryTitle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solidFill>
            <a:schemeClr val="bg1"/>
          </a:solidFill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sz="1200" b="1">
          <a:solidFill>
            <a:schemeClr val="bg1"/>
          </a:solidFill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CAF-4A90-B436-D773CC219D94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CAF-4A90-B436-D773CC219D94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CAF-4A90-B436-D773CC219D94}"/>
              </c:ext>
            </c:extLst>
          </c:dPt>
          <c:dLbls>
            <c:dLbl>
              <c:idx val="0"/>
              <c:layout>
                <c:manualLayout>
                  <c:x val="-0.14493066189315676"/>
                  <c:y val="0.13023880900424514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CCAF-4A90-B436-D773CC219D9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3156722148274826E-2"/>
                  <c:y val="-0.31359508503437666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CCAF-4A90-B436-D773CC219D9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6.4129457718587218E-2"/>
                  <c:y val="0.11342183316539356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CCAF-4A90-B436-D773CC219D9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val>
            <c:numRef>
              <c:f>'Chart-NCDs'!$C$18:$C$20</c:f>
              <c:numCache>
                <c:formatCode>0%</c:formatCode>
                <c:ptCount val="3"/>
                <c:pt idx="0">
                  <c:v>0.11439588688946015</c:v>
                </c:pt>
                <c:pt idx="1">
                  <c:v>0.80012853470437062</c:v>
                </c:pt>
                <c:pt idx="2">
                  <c:v>8.5475578406169664E-2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CCAF-4A90-B436-D773CC219D94}"/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 xmlns:c16r2="http://schemas.microsoft.com/office/drawing/2015/06/chart" xmlns:c16="http://schemas.microsoft.com/office/drawing/2014/chart">
                      <c:ext uri="{02D57815-91ED-43cb-92C2-25804820EDAC}">
                        <c15:formulaRef>
                          <c15:sqref>'Chart-NCDs'!$A$18:$A$20</c15:sqref>
                        </c15:formulaRef>
                      </c:ext>
                    </c:extLst>
                    <c:strCache>
                      <c:ptCount val="3"/>
                      <c:pt idx="0">
                        <c:v>Communicable</c:v>
                      </c:pt>
                      <c:pt idx="1">
                        <c:v>Noncommunicable</c:v>
                      </c:pt>
                      <c:pt idx="2">
                        <c:v>Injuries</c:v>
                      </c:pt>
                    </c:strCache>
                  </c:strRef>
                </c15:cat>
              </c15:filteredCategoryTitle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5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ysClr val="windowText" lastClr="000000"/>
          </a:solidFill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ln w="19050">
              <a:solidFill>
                <a:schemeClr val="bg1"/>
              </a:solidFill>
            </a:ln>
            <a:effectLst>
              <a:outerShdw blurRad="50800" dist="38100" dir="8100000" algn="tr" rotWithShape="0">
                <a:prstClr val="black">
                  <a:alpha val="20000"/>
                </a:prstClr>
              </a:outerShdw>
            </a:effectLst>
          </c:spPr>
          <c:dPt>
            <c:idx val="0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19050">
                <a:solidFill>
                  <a:schemeClr val="bg1"/>
                </a:solidFill>
              </a:ln>
              <a:effectLst>
                <a:outerShdw blurRad="50800" dist="38100" dir="8100000" algn="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BF9-4607-BB1C-5013434A50E9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19050">
                <a:solidFill>
                  <a:schemeClr val="bg1"/>
                </a:solidFill>
              </a:ln>
              <a:effectLst>
                <a:outerShdw blurRad="50800" dist="38100" dir="8100000" algn="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BF9-4607-BB1C-5013434A50E9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6">
                      <a:shade val="51000"/>
                      <a:satMod val="130000"/>
                    </a:schemeClr>
                  </a:gs>
                  <a:gs pos="80000">
                    <a:schemeClr val="accent6">
                      <a:shade val="93000"/>
                      <a:satMod val="130000"/>
                    </a:schemeClr>
                  </a:gs>
                  <a:gs pos="100000">
                    <a:schemeClr val="accent6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19050">
                <a:solidFill>
                  <a:schemeClr val="bg1"/>
                </a:solidFill>
              </a:ln>
              <a:effectLst>
                <a:outerShdw blurRad="50800" dist="38100" dir="8100000" algn="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BF9-4607-BB1C-5013434A50E9}"/>
              </c:ext>
            </c:extLst>
          </c:dPt>
          <c:dLbls>
            <c:dLbl>
              <c:idx val="0"/>
              <c:layout>
                <c:manualLayout>
                  <c:x val="-0.12546817135174929"/>
                  <c:y val="0.12841972505252575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EBF9-4607-BB1C-5013434A50E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8582685785561198"/>
                  <c:y val="-0.15788129445782159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85%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1259842519685095E-3"/>
                  <c:y val="0.12262574121955144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EBF9-4607-BB1C-5013434A50E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val>
            <c:numRef>
              <c:f>'Chart-NCDs'!$D$18:$D$20</c:f>
              <c:numCache>
                <c:formatCode>0%</c:formatCode>
                <c:ptCount val="3"/>
                <c:pt idx="0">
                  <c:v>9.1490722968650046E-2</c:v>
                </c:pt>
                <c:pt idx="1">
                  <c:v>0.82533589251439643</c:v>
                </c:pt>
                <c:pt idx="2">
                  <c:v>8.3173384516954579E-2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EBF9-4607-BB1C-5013434A50E9}"/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 xmlns:c16r2="http://schemas.microsoft.com/office/drawing/2015/06/chart" xmlns:c16="http://schemas.microsoft.com/office/drawing/2014/chart">
                      <c:ext uri="{02D57815-91ED-43cb-92C2-25804820EDAC}">
                        <c15:formulaRef>
                          <c15:sqref>'Chart-NCDs'!$A$18:$A$20</c15:sqref>
                        </c15:formulaRef>
                      </c:ext>
                    </c:extLst>
                    <c:strCache>
                      <c:ptCount val="3"/>
                      <c:pt idx="0">
                        <c:v>Communicable</c:v>
                      </c:pt>
                      <c:pt idx="1">
                        <c:v>Noncommunicable</c:v>
                      </c:pt>
                      <c:pt idx="2">
                        <c:v>Injuries</c:v>
                      </c:pt>
                    </c:strCache>
                  </c:strRef>
                </c15:cat>
              </c15:filteredCategoryTitle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13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4825143384854678E-2"/>
          <c:y val="4.2200530820122609E-2"/>
          <c:w val="0.91659448818897638"/>
          <c:h val="0.79689321245496025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NCDC</c:v>
                </c:pt>
              </c:strCache>
            </c:strRef>
          </c:tx>
          <c:spPr>
            <a:ln w="25400">
              <a:solidFill>
                <a:srgbClr val="7030A0"/>
              </a:solidFill>
            </a:ln>
          </c:spPr>
          <c:marker>
            <c:symbol val="none"/>
          </c:marker>
          <c:cat>
            <c:strRef>
              <c:f>Sheet1!$B$1:$P$1</c:f>
              <c:strCache>
                <c:ptCount val="15"/>
                <c:pt idx="0">
                  <c:v>2000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</c:strCache>
            </c:strRef>
          </c:cat>
          <c:val>
            <c:numRef>
              <c:f>Sheet1!$B$2:$P$2</c:f>
              <c:numCache>
                <c:formatCode>General</c:formatCode>
                <c:ptCount val="15"/>
                <c:pt idx="0">
                  <c:v>21.2</c:v>
                </c:pt>
                <c:pt idx="1">
                  <c:v>18.5</c:v>
                </c:pt>
                <c:pt idx="2">
                  <c:v>18</c:v>
                </c:pt>
                <c:pt idx="3">
                  <c:v>18.100000000000001</c:v>
                </c:pt>
                <c:pt idx="4">
                  <c:v>18.399999999999999</c:v>
                </c:pt>
                <c:pt idx="5">
                  <c:v>14.1</c:v>
                </c:pt>
                <c:pt idx="6">
                  <c:v>14.3</c:v>
                </c:pt>
                <c:pt idx="7">
                  <c:v>14.1</c:v>
                </c:pt>
                <c:pt idx="8">
                  <c:v>12</c:v>
                </c:pt>
                <c:pt idx="9">
                  <c:v>11</c:v>
                </c:pt>
                <c:pt idx="10">
                  <c:v>10.8</c:v>
                </c:pt>
                <c:pt idx="11">
                  <c:v>10.5</c:v>
                </c:pt>
                <c:pt idx="12">
                  <c:v>8.1999999999999993</c:v>
                </c:pt>
                <c:pt idx="13">
                  <c:v>8.6</c:v>
                </c:pt>
                <c:pt idx="14">
                  <c:v>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EU</c:v>
                </c:pt>
              </c:strCache>
            </c:strRef>
          </c:tx>
          <c:spPr>
            <a:ln w="25400">
              <a:solidFill>
                <a:srgbClr val="00B050"/>
              </a:solidFill>
            </a:ln>
          </c:spPr>
          <c:marker>
            <c:symbol val="none"/>
          </c:marker>
          <c:cat>
            <c:strRef>
              <c:f>Sheet1!$B$1:$P$1</c:f>
              <c:strCache>
                <c:ptCount val="15"/>
                <c:pt idx="0">
                  <c:v>2000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</c:strCache>
            </c:strRef>
          </c:cat>
          <c:val>
            <c:numRef>
              <c:f>Sheet1!$B$3:$P$3</c:f>
              <c:numCache>
                <c:formatCode>General</c:formatCode>
                <c:ptCount val="15"/>
                <c:pt idx="0">
                  <c:v>4.9832062259156755</c:v>
                </c:pt>
                <c:pt idx="1">
                  <c:v>4.4745744840595902</c:v>
                </c:pt>
                <c:pt idx="2">
                  <c:v>4.332948835274542</c:v>
                </c:pt>
                <c:pt idx="3">
                  <c:v>4.1900036250057333</c:v>
                </c:pt>
                <c:pt idx="4">
                  <c:v>4.0699881272737359</c:v>
                </c:pt>
                <c:pt idx="5">
                  <c:v>3.9359390183767022</c:v>
                </c:pt>
                <c:pt idx="6">
                  <c:v>3.8108449431889584</c:v>
                </c:pt>
                <c:pt idx="7">
                  <c:v>3.7499272375637123</c:v>
                </c:pt>
                <c:pt idx="8">
                  <c:v>3.6488345411548404</c:v>
                </c:pt>
                <c:pt idx="9">
                  <c:v>3.5627782968011461</c:v>
                </c:pt>
                <c:pt idx="10">
                  <c:v>3.4832673010217916</c:v>
                </c:pt>
                <c:pt idx="11">
                  <c:v>3.452728179709573</c:v>
                </c:pt>
                <c:pt idx="12">
                  <c:v>3.3775113091998699</c:v>
                </c:pt>
                <c:pt idx="13">
                  <c:v>3.2722403844105123</c:v>
                </c:pt>
              </c:numCache>
            </c:numRef>
          </c:val>
          <c:smooth val="1"/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EU region</c:v>
                </c:pt>
              </c:strCache>
            </c:strRef>
          </c:tx>
          <c:spPr>
            <a:ln w="25400">
              <a:solidFill>
                <a:srgbClr val="C00000"/>
              </a:solidFill>
            </a:ln>
          </c:spPr>
          <c:marker>
            <c:symbol val="none"/>
          </c:marker>
          <c:cat>
            <c:strRef>
              <c:f>Sheet1!$B$1:$P$1</c:f>
              <c:strCache>
                <c:ptCount val="15"/>
                <c:pt idx="0">
                  <c:v>2000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</c:strCache>
            </c:strRef>
          </c:cat>
          <c:val>
            <c:numRef>
              <c:f>Sheet1!$B$4:$P$4</c:f>
              <c:numCache>
                <c:formatCode>General</c:formatCode>
                <c:ptCount val="15"/>
                <c:pt idx="0">
                  <c:v>18.776854438230977</c:v>
                </c:pt>
                <c:pt idx="1">
                  <c:v>16.173048757718941</c:v>
                </c:pt>
                <c:pt idx="2">
                  <c:v>15.383685395072717</c:v>
                </c:pt>
                <c:pt idx="3">
                  <c:v>14.68193594984994</c:v>
                </c:pt>
                <c:pt idx="4">
                  <c:v>14.006216274716797</c:v>
                </c:pt>
                <c:pt idx="5">
                  <c:v>13.385380215694942</c:v>
                </c:pt>
                <c:pt idx="6">
                  <c:v>12.824693779498839</c:v>
                </c:pt>
                <c:pt idx="7">
                  <c:v>12.311090357534088</c:v>
                </c:pt>
                <c:pt idx="8">
                  <c:v>11.817212265240306</c:v>
                </c:pt>
                <c:pt idx="9">
                  <c:v>11.342650230029539</c:v>
                </c:pt>
                <c:pt idx="10">
                  <c:v>10.89158309644508</c:v>
                </c:pt>
                <c:pt idx="11">
                  <c:v>10.473263136107102</c:v>
                </c:pt>
                <c:pt idx="12">
                  <c:v>10.055682467789651</c:v>
                </c:pt>
                <c:pt idx="13">
                  <c:v>9.6668045582153557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840118064"/>
        <c:axId val="-1840107728"/>
      </c:lineChart>
      <c:catAx>
        <c:axId val="-18401180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 sz="1000"/>
            </a:pPr>
            <a:endParaRPr lang="en-US"/>
          </a:p>
        </c:txPr>
        <c:crossAx val="-1840107728"/>
        <c:crosses val="autoZero"/>
        <c:auto val="1"/>
        <c:lblAlgn val="ctr"/>
        <c:lblOffset val="100"/>
        <c:noMultiLvlLbl val="0"/>
      </c:catAx>
      <c:valAx>
        <c:axId val="-184010772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-18401180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8358012540099156"/>
          <c:y val="0"/>
          <c:w val="0.31641997971652852"/>
          <c:h val="0.44891826205602697"/>
        </c:manualLayout>
      </c:layout>
      <c:overlay val="0"/>
      <c:txPr>
        <a:bodyPr/>
        <a:lstStyle/>
        <a:p>
          <a:pPr>
            <a:defRPr sz="10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4825143384854678E-2"/>
          <c:y val="4.2200530820122609E-2"/>
          <c:w val="0.91659448818897638"/>
          <c:h val="0.79689321245496025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NCDC</c:v>
                </c:pt>
              </c:strCache>
            </c:strRef>
          </c:tx>
          <c:spPr>
            <a:ln w="25400">
              <a:solidFill>
                <a:srgbClr val="7030A0"/>
              </a:solidFill>
            </a:ln>
          </c:spPr>
          <c:marker>
            <c:symbol val="none"/>
          </c:marker>
          <c:cat>
            <c:strRef>
              <c:f>Sheet1!$B$1:$R$1</c:f>
              <c:strCach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</c:strCache>
            </c:strRef>
          </c:cat>
          <c:val>
            <c:numRef>
              <c:f>Sheet1!$B$2:$R$2</c:f>
              <c:numCache>
                <c:formatCode>General</c:formatCode>
                <c:ptCount val="17"/>
                <c:pt idx="0">
                  <c:v>49.2</c:v>
                </c:pt>
                <c:pt idx="1">
                  <c:v>58.7</c:v>
                </c:pt>
                <c:pt idx="2">
                  <c:v>46.6</c:v>
                </c:pt>
                <c:pt idx="3">
                  <c:v>52.2</c:v>
                </c:pt>
                <c:pt idx="4">
                  <c:v>45.3</c:v>
                </c:pt>
                <c:pt idx="5">
                  <c:v>23.4</c:v>
                </c:pt>
                <c:pt idx="6" formatCode="0.0">
                  <c:v>23</c:v>
                </c:pt>
                <c:pt idx="7">
                  <c:v>20.2</c:v>
                </c:pt>
                <c:pt idx="8">
                  <c:v>14.3</c:v>
                </c:pt>
                <c:pt idx="9">
                  <c:v>52.1</c:v>
                </c:pt>
                <c:pt idx="10">
                  <c:v>19.399999999999999</c:v>
                </c:pt>
                <c:pt idx="11">
                  <c:v>27.6</c:v>
                </c:pt>
                <c:pt idx="12">
                  <c:v>22.8</c:v>
                </c:pt>
                <c:pt idx="13">
                  <c:v>27.7</c:v>
                </c:pt>
                <c:pt idx="14">
                  <c:v>31.5</c:v>
                </c:pt>
                <c:pt idx="15">
                  <c:v>32.1</c:v>
                </c:pt>
                <c:pt idx="16">
                  <c:v>23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EU</c:v>
                </c:pt>
              </c:strCache>
            </c:strRef>
          </c:tx>
          <c:spPr>
            <a:ln w="25400">
              <a:solidFill>
                <a:srgbClr val="00B050"/>
              </a:solidFill>
            </a:ln>
          </c:spPr>
          <c:marker>
            <c:symbol val="none"/>
          </c:marker>
          <c:cat>
            <c:strRef>
              <c:f>Sheet1!$B$1:$R$1</c:f>
              <c:strCach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</c:strCache>
            </c:strRef>
          </c:cat>
          <c:val>
            <c:numRef>
              <c:f>Sheet1!$B$3:$R$3</c:f>
              <c:numCache>
                <c:formatCode>General</c:formatCode>
                <c:ptCount val="17"/>
                <c:pt idx="0">
                  <c:v>9</c:v>
                </c:pt>
                <c:pt idx="1">
                  <c:v>9</c:v>
                </c:pt>
                <c:pt idx="2">
                  <c:v>8</c:v>
                </c:pt>
                <c:pt idx="3">
                  <c:v>8</c:v>
                </c:pt>
                <c:pt idx="4">
                  <c:v>8</c:v>
                </c:pt>
                <c:pt idx="5">
                  <c:v>8</c:v>
                </c:pt>
                <c:pt idx="6">
                  <c:v>7</c:v>
                </c:pt>
                <c:pt idx="7">
                  <c:v>7</c:v>
                </c:pt>
                <c:pt idx="8">
                  <c:v>7</c:v>
                </c:pt>
                <c:pt idx="9">
                  <c:v>7</c:v>
                </c:pt>
                <c:pt idx="10">
                  <c:v>7</c:v>
                </c:pt>
                <c:pt idx="11">
                  <c:v>7</c:v>
                </c:pt>
                <c:pt idx="12">
                  <c:v>7</c:v>
                </c:pt>
                <c:pt idx="13">
                  <c:v>7</c:v>
                </c:pt>
                <c:pt idx="14">
                  <c:v>6</c:v>
                </c:pt>
                <c:pt idx="15">
                  <c:v>6</c:v>
                </c:pt>
              </c:numCache>
            </c:numRef>
          </c:val>
          <c:smooth val="1"/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EU region</c:v>
                </c:pt>
              </c:strCache>
            </c:strRef>
          </c:tx>
          <c:spPr>
            <a:ln w="25400">
              <a:solidFill>
                <a:srgbClr val="C00000"/>
              </a:solidFill>
            </a:ln>
          </c:spPr>
          <c:marker>
            <c:symbol val="none"/>
          </c:marker>
          <c:cat>
            <c:strRef>
              <c:f>Sheet1!$B$1:$R$1</c:f>
              <c:strCach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</c:strCache>
            </c:strRef>
          </c:cat>
          <c:val>
            <c:numRef>
              <c:f>Sheet1!$B$4:$R$4</c:f>
              <c:numCache>
                <c:formatCode>General</c:formatCode>
                <c:ptCount val="17"/>
                <c:pt idx="0">
                  <c:v>33</c:v>
                </c:pt>
                <c:pt idx="1">
                  <c:v>32</c:v>
                </c:pt>
                <c:pt idx="2">
                  <c:v>31</c:v>
                </c:pt>
                <c:pt idx="3">
                  <c:v>30</c:v>
                </c:pt>
                <c:pt idx="4">
                  <c:v>28</c:v>
                </c:pt>
                <c:pt idx="5">
                  <c:v>27</c:v>
                </c:pt>
                <c:pt idx="6">
                  <c:v>24</c:v>
                </c:pt>
                <c:pt idx="7">
                  <c:v>22</c:v>
                </c:pt>
                <c:pt idx="8">
                  <c:v>21</c:v>
                </c:pt>
                <c:pt idx="9">
                  <c:v>20</c:v>
                </c:pt>
                <c:pt idx="10">
                  <c:v>19</c:v>
                </c:pt>
                <c:pt idx="11">
                  <c:v>18</c:v>
                </c:pt>
                <c:pt idx="12">
                  <c:v>17</c:v>
                </c:pt>
                <c:pt idx="13">
                  <c:v>17</c:v>
                </c:pt>
                <c:pt idx="14">
                  <c:v>17</c:v>
                </c:pt>
                <c:pt idx="15">
                  <c:v>16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840121328"/>
        <c:axId val="-1840110448"/>
      </c:lineChart>
      <c:catAx>
        <c:axId val="-18401213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 sz="1000"/>
            </a:pPr>
            <a:endParaRPr lang="en-US"/>
          </a:p>
        </c:txPr>
        <c:crossAx val="-1840110448"/>
        <c:crosses val="autoZero"/>
        <c:auto val="1"/>
        <c:lblAlgn val="ctr"/>
        <c:lblOffset val="100"/>
        <c:noMultiLvlLbl val="0"/>
      </c:catAx>
      <c:valAx>
        <c:axId val="-184011044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-18401213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8820975503062121"/>
          <c:y val="9.8348059274137534E-2"/>
          <c:w val="0.28555555555555556"/>
          <c:h val="0.3101404929539846"/>
        </c:manualLayout>
      </c:layout>
      <c:overlay val="0"/>
      <c:txPr>
        <a:bodyPr/>
        <a:lstStyle/>
        <a:p>
          <a:pPr>
            <a:defRPr sz="10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800415573053369E-2"/>
          <c:y val="3.4560553877851966E-2"/>
          <c:w val="0.83859300573539419"/>
          <c:h val="0.6010258961125531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Total Health Expenditure, Mill, GEL</c:v>
                </c:pt>
              </c:strCache>
            </c:strRef>
          </c:tx>
          <c:invertIfNegative val="0"/>
          <c:cat>
            <c:strRef>
              <c:f>Sheet1!$B$1:$M$1</c:f>
              <c:strCach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</c:strCache>
            </c:strRef>
          </c:cat>
          <c:val>
            <c:numRef>
              <c:f>Sheet1!$B$2:$M$2</c:f>
              <c:numCache>
                <c:formatCode>_(* #,##0_);_(* \(#,##0\);_(* "-"??_);_(@_)</c:formatCode>
                <c:ptCount val="12"/>
                <c:pt idx="0">
                  <c:v>965</c:v>
                </c:pt>
                <c:pt idx="1">
                  <c:v>1082</c:v>
                </c:pt>
                <c:pt idx="2">
                  <c:v>1299</c:v>
                </c:pt>
                <c:pt idx="3">
                  <c:v>1656</c:v>
                </c:pt>
                <c:pt idx="4">
                  <c:v>1769</c:v>
                </c:pt>
                <c:pt idx="5">
                  <c:v>1980</c:v>
                </c:pt>
                <c:pt idx="6">
                  <c:v>2042</c:v>
                </c:pt>
                <c:pt idx="7" formatCode="_(* #,##0.00_);_(* \(#,##0.00\);_(* &quot;-&quot;??_);_(@_)">
                  <c:v>2191</c:v>
                </c:pt>
                <c:pt idx="8">
                  <c:v>2254</c:v>
                </c:pt>
                <c:pt idx="9">
                  <c:v>2460</c:v>
                </c:pt>
                <c:pt idx="10">
                  <c:v>2519</c:v>
                </c:pt>
                <c:pt idx="11" formatCode="General">
                  <c:v>2653.8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Government expenditure on health, mill GEL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cat>
            <c:strRef>
              <c:f>Sheet1!$B$1:$M$1</c:f>
              <c:strCach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</c:strCache>
            </c:strRef>
          </c:cat>
          <c:val>
            <c:numRef>
              <c:f>Sheet1!$B$4:$M$4</c:f>
              <c:numCache>
                <c:formatCode>#,##0</c:formatCode>
                <c:ptCount val="12"/>
                <c:pt idx="0">
                  <c:v>158</c:v>
                </c:pt>
                <c:pt idx="1">
                  <c:v>175</c:v>
                </c:pt>
                <c:pt idx="2">
                  <c:v>203</c:v>
                </c:pt>
                <c:pt idx="3">
                  <c:v>311</c:v>
                </c:pt>
                <c:pt idx="4">
                  <c:v>399</c:v>
                </c:pt>
                <c:pt idx="5">
                  <c:v>441</c:v>
                </c:pt>
                <c:pt idx="6">
                  <c:v>375</c:v>
                </c:pt>
                <c:pt idx="7">
                  <c:v>450</c:v>
                </c:pt>
                <c:pt idx="8">
                  <c:v>548</c:v>
                </c:pt>
                <c:pt idx="9">
                  <c:v>693</c:v>
                </c:pt>
                <c:pt idx="10">
                  <c:v>914</c:v>
                </c:pt>
                <c:pt idx="11" formatCode="General">
                  <c:v>1017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9"/>
        <c:overlap val="36"/>
        <c:axId val="-1706815408"/>
        <c:axId val="-1706813776"/>
      </c:barChart>
      <c:lineChart>
        <c:grouping val="standard"/>
        <c:varyColors val="0"/>
        <c:ser>
          <c:idx val="1"/>
          <c:order val="1"/>
          <c:tx>
            <c:strRef>
              <c:f>Sheet1!$A$3</c:f>
              <c:strCache>
                <c:ptCount val="1"/>
                <c:pt idx="0">
                  <c:v>Total Health Expenditure as % of GDP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</c:spPr>
          </c:marker>
          <c:dLbls>
            <c:dLbl>
              <c:idx val="6"/>
              <c:layout>
                <c:manualLayout>
                  <c:x val="-4.1908557726580475E-2"/>
                  <c:y val="-0.1220473819407271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4.1908557726580475E-2"/>
                  <c:y val="-0.1477010971844879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5.2196623570201876E-2"/>
                  <c:y val="-0.18190605084283565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5.2196623570201876E-2"/>
                  <c:y val="-0.19045728925742259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5.2196623570201876E-2"/>
                  <c:y val="-0.224662242915770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6.0023390310126719E-2"/>
                  <c:y val="-0.14915107680784565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Sheet1!$B$1:$M$1</c:f>
              <c:strCach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</c:strCache>
            </c:strRef>
          </c:cat>
          <c:val>
            <c:numRef>
              <c:f>Sheet1!$B$3:$M$3</c:f>
              <c:numCache>
                <c:formatCode>0.0%</c:formatCode>
                <c:ptCount val="12"/>
                <c:pt idx="0">
                  <c:v>8.3015820563944923E-2</c:v>
                </c:pt>
                <c:pt idx="1">
                  <c:v>7.843616312181749E-2</c:v>
                </c:pt>
                <c:pt idx="2">
                  <c:v>7.6446825743405777E-2</c:v>
                </c:pt>
                <c:pt idx="3">
                  <c:v>8.6795220591242506E-2</c:v>
                </c:pt>
                <c:pt idx="4">
                  <c:v>9.8342208046132196E-2</c:v>
                </c:pt>
                <c:pt idx="5">
                  <c:v>9.672948509391463E-2</c:v>
                </c:pt>
                <c:pt idx="6">
                  <c:v>8.3877922737019162E-2</c:v>
                </c:pt>
                <c:pt idx="7">
                  <c:v>8.3711939924585449E-2</c:v>
                </c:pt>
                <c:pt idx="8">
                  <c:v>8.5384936414875337E-2</c:v>
                </c:pt>
                <c:pt idx="9">
                  <c:v>8.5384936414875337E-2</c:v>
                </c:pt>
                <c:pt idx="10">
                  <c:v>8.5000000000000006E-2</c:v>
                </c:pt>
                <c:pt idx="11" formatCode="0.00%">
                  <c:v>8.4000000000000005E-2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Government expenditure on health as % of GDP</c:v>
                </c:pt>
              </c:strCache>
            </c:strRef>
          </c:tx>
          <c:spPr>
            <a:ln>
              <a:solidFill>
                <a:srgbClr val="0066CC"/>
              </a:solidFill>
            </a:ln>
          </c:spPr>
          <c:marker>
            <c:spPr>
              <a:solidFill>
                <a:srgbClr val="0066CC"/>
              </a:solidFill>
              <a:ln>
                <a:solidFill>
                  <a:srgbClr val="0066CC"/>
                </a:solidFill>
              </a:ln>
            </c:spPr>
          </c:marker>
          <c:dLbls>
            <c:dLbl>
              <c:idx val="11"/>
              <c:layout/>
              <c:tx>
                <c:rich>
                  <a:bodyPr/>
                  <a:lstStyle/>
                  <a:p>
                    <a:r>
                      <a:rPr lang="en-US" smtClean="0"/>
                      <a:t>3.0%</a:t>
                    </a:r>
                    <a:endParaRPr lang="en-US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Sheet1!$B$1:$M$1</c:f>
              <c:strCach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</c:strCache>
            </c:strRef>
          </c:cat>
          <c:val>
            <c:numRef>
              <c:f>Sheet1!$B$5:$M$5</c:f>
              <c:numCache>
                <c:formatCode>0.0%</c:formatCode>
                <c:ptCount val="12"/>
                <c:pt idx="0">
                  <c:v>1.3561878718665059E-2</c:v>
                </c:pt>
                <c:pt idx="1">
                  <c:v>1.2662034732232092E-2</c:v>
                </c:pt>
                <c:pt idx="2">
                  <c:v>1.195537311333851E-2</c:v>
                </c:pt>
                <c:pt idx="3">
                  <c:v>1.6279552256556206E-2</c:v>
                </c:pt>
                <c:pt idx="4">
                  <c:v>2.2177275306261193E-2</c:v>
                </c:pt>
                <c:pt idx="5">
                  <c:v>2.1533107964660497E-2</c:v>
                </c:pt>
                <c:pt idx="6">
                  <c:v>1.5424689032252081E-2</c:v>
                </c:pt>
                <c:pt idx="7">
                  <c:v>1.7209900867980875E-2</c:v>
                </c:pt>
                <c:pt idx="8">
                  <c:v>2.0409014953656761E-2</c:v>
                </c:pt>
                <c:pt idx="9">
                  <c:v>2.3780707749627678E-2</c:v>
                </c:pt>
                <c:pt idx="10">
                  <c:v>2.9000000000000001E-2</c:v>
                </c:pt>
                <c:pt idx="11" formatCode="0.00%">
                  <c:v>0.03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706824112"/>
        <c:axId val="-1706818672"/>
      </c:lineChart>
      <c:catAx>
        <c:axId val="-17068154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 b="1"/>
            </a:pPr>
            <a:endParaRPr lang="en-US"/>
          </a:p>
        </c:txPr>
        <c:crossAx val="-1706813776"/>
        <c:crosses val="autoZero"/>
        <c:auto val="1"/>
        <c:lblAlgn val="ctr"/>
        <c:lblOffset val="100"/>
        <c:noMultiLvlLbl val="0"/>
      </c:catAx>
      <c:valAx>
        <c:axId val="-1706813776"/>
        <c:scaling>
          <c:orientation val="minMax"/>
        </c:scaling>
        <c:delete val="0"/>
        <c:axPos val="l"/>
        <c:numFmt formatCode="_(* #,##0_);_(* \(#,##0\);_(* &quot;-&quot;??_);_(@_)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-1706815408"/>
        <c:crosses val="autoZero"/>
        <c:crossBetween val="between"/>
      </c:valAx>
      <c:valAx>
        <c:axId val="-1706818672"/>
        <c:scaling>
          <c:orientation val="minMax"/>
        </c:scaling>
        <c:delete val="0"/>
        <c:axPos val="r"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-1706824112"/>
        <c:crosses val="max"/>
        <c:crossBetween val="between"/>
      </c:valAx>
      <c:catAx>
        <c:axId val="-170682411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1706818672"/>
        <c:crosses val="autoZero"/>
        <c:auto val="1"/>
        <c:lblAlgn val="ctr"/>
        <c:lblOffset val="100"/>
        <c:noMultiLvlLbl val="0"/>
      </c:catAx>
    </c:plotArea>
    <c:legend>
      <c:legendPos val="b"/>
      <c:layout>
        <c:manualLayout>
          <c:xMode val="edge"/>
          <c:yMode val="edge"/>
          <c:x val="0.12008420822397199"/>
          <c:y val="0.7446437769540758"/>
          <c:w val="0.78915244969378828"/>
          <c:h val="0.23376013776247087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1035179201195051E-2"/>
          <c:y val="3.107337363441795E-2"/>
          <c:w val="0.65009670801585795"/>
          <c:h val="0.80183471857684452"/>
        </c:manualLayout>
      </c:layout>
      <c:lineChart>
        <c:grouping val="standard"/>
        <c:varyColors val="0"/>
        <c:ser>
          <c:idx val="2"/>
          <c:order val="0"/>
          <c:tx>
            <c:strRef>
              <c:f>'Pub % GDP'!$A$7</c:f>
              <c:strCache>
                <c:ptCount val="1"/>
                <c:pt idx="0">
                  <c:v>EU28</c:v>
                </c:pt>
              </c:strCache>
            </c:strRef>
          </c:tx>
          <c:spPr>
            <a:ln>
              <a:solidFill>
                <a:srgbClr val="002060"/>
              </a:solidFill>
            </a:ln>
          </c:spPr>
          <c:marker>
            <c:symbol val="circle"/>
            <c:size val="10"/>
            <c:spPr>
              <a:solidFill>
                <a:srgbClr val="002060"/>
              </a:solidFill>
              <a:ln>
                <a:solidFill>
                  <a:srgbClr val="002060"/>
                </a:solidFill>
              </a:ln>
            </c:spPr>
          </c:marker>
          <c:cat>
            <c:strRef>
              <c:f>'Pub % GDP'!$B$1:$R$1</c:f>
              <c:strCach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strCache>
            </c:strRef>
          </c:cat>
          <c:val>
            <c:numRef>
              <c:f>'Pub % GDP'!$B$7:$R$7</c:f>
              <c:numCache>
                <c:formatCode>0</c:formatCode>
                <c:ptCount val="16"/>
                <c:pt idx="0">
                  <c:v>5.3492627353571427</c:v>
                </c:pt>
                <c:pt idx="1">
                  <c:v>5.4555637396428551</c:v>
                </c:pt>
                <c:pt idx="2">
                  <c:v>5.6413076775000013</c:v>
                </c:pt>
                <c:pt idx="3">
                  <c:v>5.8218918689285717</c:v>
                </c:pt>
                <c:pt idx="4">
                  <c:v>5.7982355828571412</c:v>
                </c:pt>
                <c:pt idx="5">
                  <c:v>5.9331335032142869</c:v>
                </c:pt>
                <c:pt idx="6">
                  <c:v>5.9433094500000001</c:v>
                </c:pt>
                <c:pt idx="7">
                  <c:v>5.8793624607142858</c:v>
                </c:pt>
                <c:pt idx="8">
                  <c:v>6.1351516621428575</c:v>
                </c:pt>
                <c:pt idx="9">
                  <c:v>6.6490632596428583</c:v>
                </c:pt>
                <c:pt idx="10">
                  <c:v>6.5024853117857147</c:v>
                </c:pt>
                <c:pt idx="11">
                  <c:v>6.4700568971428583</c:v>
                </c:pt>
                <c:pt idx="12">
                  <c:v>6.4836177821428578</c:v>
                </c:pt>
                <c:pt idx="13">
                  <c:v>6.4870474853571425</c:v>
                </c:pt>
                <c:pt idx="14">
                  <c:v>6.4494880860714288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'Pub % GDP'!$A$6</c:f>
              <c:strCache>
                <c:ptCount val="1"/>
                <c:pt idx="0">
                  <c:v>European Region</c:v>
                </c:pt>
              </c:strCache>
            </c:strRef>
          </c:tx>
          <c:spPr>
            <a:ln>
              <a:solidFill>
                <a:schemeClr val="tx2">
                  <a:lumMod val="60000"/>
                  <a:lumOff val="40000"/>
                </a:schemeClr>
              </a:solidFill>
            </a:ln>
          </c:spPr>
          <c:marker>
            <c:symbol val="circle"/>
            <c:size val="10"/>
            <c:spPr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c:spPr>
          </c:marker>
          <c:cat>
            <c:strRef>
              <c:f>'Pub % GDP'!$B$1:$R$1</c:f>
              <c:strCach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strCache>
            </c:strRef>
          </c:cat>
          <c:val>
            <c:numRef>
              <c:f>'Pub % GDP'!$B$6:$R$6</c:f>
              <c:numCache>
                <c:formatCode>0</c:formatCode>
                <c:ptCount val="16"/>
                <c:pt idx="0">
                  <c:v>4.4723804947169805</c:v>
                </c:pt>
                <c:pt idx="1">
                  <c:v>4.5826141300000005</c:v>
                </c:pt>
                <c:pt idx="2">
                  <c:v>4.7674350269811336</c:v>
                </c:pt>
                <c:pt idx="3">
                  <c:v>4.9217735735849057</c:v>
                </c:pt>
                <c:pt idx="4">
                  <c:v>4.883542813773583</c:v>
                </c:pt>
                <c:pt idx="5">
                  <c:v>4.9339874652830185</c:v>
                </c:pt>
                <c:pt idx="6">
                  <c:v>4.9360064381132061</c:v>
                </c:pt>
                <c:pt idx="7">
                  <c:v>4.8945080913207564</c:v>
                </c:pt>
                <c:pt idx="8">
                  <c:v>5.0581361047169793</c:v>
                </c:pt>
                <c:pt idx="9">
                  <c:v>5.4899645301886792</c:v>
                </c:pt>
                <c:pt idx="10">
                  <c:v>5.4179002947169801</c:v>
                </c:pt>
                <c:pt idx="11">
                  <c:v>5.3345938937735831</c:v>
                </c:pt>
                <c:pt idx="12">
                  <c:v>5.4235383579245298</c:v>
                </c:pt>
                <c:pt idx="13">
                  <c:v>5.4673575256603764</c:v>
                </c:pt>
                <c:pt idx="14">
                  <c:v>5.397554511886792</c:v>
                </c:pt>
              </c:numCache>
            </c:numRef>
          </c:val>
          <c:smooth val="0"/>
        </c:ser>
        <c:ser>
          <c:idx val="3"/>
          <c:order val="2"/>
          <c:tx>
            <c:strRef>
              <c:f>'Pub % GDP'!$A$2</c:f>
              <c:strCache>
                <c:ptCount val="1"/>
                <c:pt idx="0">
                  <c:v>LMIC average</c:v>
                </c:pt>
              </c:strCache>
            </c:strRef>
          </c:tx>
          <c:spPr>
            <a:ln>
              <a:solidFill>
                <a:srgbClr val="002060"/>
              </a:solidFill>
            </a:ln>
          </c:spPr>
          <c:marker>
            <c:symbol val="circle"/>
            <c:size val="7"/>
            <c:spPr>
              <a:solidFill>
                <a:srgbClr val="002060"/>
              </a:solidFill>
              <a:ln>
                <a:solidFill>
                  <a:srgbClr val="002060"/>
                </a:solidFill>
              </a:ln>
            </c:spPr>
          </c:marker>
          <c:cat>
            <c:strRef>
              <c:f>'Pub % GDP'!$B$1:$R$1</c:f>
              <c:strCach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strCache>
            </c:strRef>
          </c:cat>
          <c:val>
            <c:numRef>
              <c:f>'Pub % GDP'!$B$2:$R$2</c:f>
            </c:numRef>
          </c:val>
          <c:smooth val="0"/>
        </c:ser>
        <c:ser>
          <c:idx val="4"/>
          <c:order val="3"/>
          <c:tx>
            <c:strRef>
              <c:f>'Pub % GDP'!$A$3</c:f>
              <c:strCache>
                <c:ptCount val="1"/>
                <c:pt idx="0">
                  <c:v>UMIC average</c:v>
                </c:pt>
              </c:strCache>
            </c:strRef>
          </c:tx>
          <c:spPr>
            <a:ln>
              <a:solidFill>
                <a:schemeClr val="accent1">
                  <a:lumMod val="75000"/>
                </a:schemeClr>
              </a:solidFill>
            </a:ln>
          </c:spPr>
          <c:marker>
            <c:symbol val="circle"/>
            <c:size val="7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c:spPr>
          </c:marker>
          <c:cat>
            <c:strRef>
              <c:f>'Pub % GDP'!$B$1:$R$1</c:f>
              <c:strCach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strCache>
            </c:strRef>
          </c:cat>
          <c:val>
            <c:numRef>
              <c:f>'Pub % GDP'!$B$3:$R$3</c:f>
            </c:numRef>
          </c:val>
          <c:smooth val="0"/>
        </c:ser>
        <c:ser>
          <c:idx val="0"/>
          <c:order val="4"/>
          <c:tx>
            <c:strRef>
              <c:f>'Pub % GDP'!$A$5</c:f>
              <c:strCache>
                <c:ptCount val="1"/>
                <c:pt idx="0">
                  <c:v>Georgia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circle"/>
            <c:size val="10"/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</c:spPr>
          </c:marker>
          <c:cat>
            <c:strRef>
              <c:f>'Pub % GDP'!$B$1:$R$1</c:f>
              <c:strCach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strCache>
            </c:strRef>
          </c:cat>
          <c:val>
            <c:numRef>
              <c:f>'Pub % GDP'!$B$5:$R$5</c:f>
              <c:numCache>
                <c:formatCode>#,##0</c:formatCode>
                <c:ptCount val="16"/>
                <c:pt idx="0">
                  <c:v>1.18060889</c:v>
                </c:pt>
                <c:pt idx="1">
                  <c:v>1.3881943699999997</c:v>
                </c:pt>
                <c:pt idx="2">
                  <c:v>1.4003500400000002</c:v>
                </c:pt>
                <c:pt idx="3">
                  <c:v>1.25729464</c:v>
                </c:pt>
                <c:pt idx="4">
                  <c:v>1.3072424699999998</c:v>
                </c:pt>
                <c:pt idx="5">
                  <c:v>1.6485045800000002</c:v>
                </c:pt>
                <c:pt idx="6">
                  <c:v>1.7716621000000004</c:v>
                </c:pt>
                <c:pt idx="7">
                  <c:v>1.4496234300000002</c:v>
                </c:pt>
                <c:pt idx="8">
                  <c:v>1.7799744100000006</c:v>
                </c:pt>
                <c:pt idx="9">
                  <c:v>2.2702585700000002</c:v>
                </c:pt>
                <c:pt idx="10">
                  <c:v>2.28992913</c:v>
                </c:pt>
                <c:pt idx="11">
                  <c:v>1.7006243800000003</c:v>
                </c:pt>
                <c:pt idx="12">
                  <c:v>1.7</c:v>
                </c:pt>
                <c:pt idx="13">
                  <c:v>2</c:v>
                </c:pt>
                <c:pt idx="14" formatCode="0.0">
                  <c:v>2.4</c:v>
                </c:pt>
                <c:pt idx="15" formatCode="General">
                  <c:v>2.9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'Pub % GDP'!$A$4</c:f>
              <c:strCache>
                <c:ptCount val="1"/>
                <c:pt idx="0">
                  <c:v>HIC average</c:v>
                </c:pt>
              </c:strCache>
            </c:strRef>
          </c:tx>
          <c:spPr>
            <a:ln>
              <a:solidFill>
                <a:schemeClr val="tx2">
                  <a:lumMod val="20000"/>
                  <a:lumOff val="80000"/>
                </a:schemeClr>
              </a:solidFill>
            </a:ln>
          </c:spPr>
          <c:marker>
            <c:spPr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c:spPr>
          </c:marker>
          <c:cat>
            <c:strRef>
              <c:f>'Pub % GDP'!$B$1:$R$1</c:f>
              <c:strCach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strCache>
            </c:strRef>
          </c:cat>
          <c:val>
            <c:numRef>
              <c:f>'Pub % GDP'!$B$4:$R$4</c:f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706814320"/>
        <c:axId val="-1706812688"/>
      </c:lineChart>
      <c:catAx>
        <c:axId val="-17068143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en-US"/>
          </a:p>
        </c:txPr>
        <c:crossAx val="-1706812688"/>
        <c:crosses val="autoZero"/>
        <c:auto val="1"/>
        <c:lblAlgn val="ctr"/>
        <c:lblOffset val="100"/>
        <c:noMultiLvlLbl val="0"/>
      </c:catAx>
      <c:valAx>
        <c:axId val="-1706812688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en-US" sz="1200" b="0" dirty="0"/>
                  <a:t>Public spending on health as % of GDP</a:t>
                </a:r>
              </a:p>
            </c:rich>
          </c:tx>
          <c:layout>
            <c:manualLayout>
              <c:xMode val="edge"/>
              <c:yMode val="edge"/>
              <c:x val="2.6315789473684209E-2"/>
              <c:y val="0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>
            <a:noFill/>
          </a:ln>
        </c:spPr>
        <c:crossAx val="-1706814320"/>
        <c:crosses val="autoZero"/>
        <c:crossBetween val="midCat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600">
          <a:solidFill>
            <a:srgbClr val="00206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045527920119247E-2"/>
          <c:y val="0.20422662401574804"/>
          <c:w val="0.95820563206652276"/>
          <c:h val="0.571080708661417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837-4DBF-B481-B249B6C6FA0E}"/>
              </c:ext>
            </c:extLst>
          </c:dPt>
          <c:dPt>
            <c:idx val="1"/>
            <c:invertIfNegative val="0"/>
            <c:bubble3D val="0"/>
            <c:spPr>
              <a:solidFill>
                <a:srgbClr val="C0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837-4DBF-B481-B249B6C6FA0E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2400"/>
                      <a:t>14.1%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E837-4DBF-B481-B249B6C6FA0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2400"/>
                      <a:t>29.5%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E837-4DBF-B481-B249B6C6FA0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2400"/>
                      <a:t>99.9%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E837-4DBF-B481-B249B6C6FA0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2007</c:v>
                </c:pt>
                <c:pt idx="1">
                  <c:v>2010</c:v>
                </c:pt>
                <c:pt idx="2">
                  <c:v>2014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14.1</c:v>
                </c:pt>
                <c:pt idx="1">
                  <c:v>29.5</c:v>
                </c:pt>
                <c:pt idx="2">
                  <c:v>99.9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E837-4DBF-B481-B249B6C6FA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3"/>
        <c:axId val="-1706812144"/>
        <c:axId val="-1706811600"/>
      </c:barChart>
      <c:catAx>
        <c:axId val="-17068121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1706811600"/>
        <c:crosses val="autoZero"/>
        <c:auto val="1"/>
        <c:lblAlgn val="ctr"/>
        <c:lblOffset val="100"/>
        <c:noMultiLvlLbl val="0"/>
      </c:catAx>
      <c:valAx>
        <c:axId val="-170681160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-17068121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7-11-24T18:32:40.404" idx="5">
    <p:pos x="10" y="10"/>
    <p:text>aqac 2016 monacemebi, tu OK aris davamatot</p:tex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EADAF1-2A7B-4A93-A25F-C73C6D3D56DA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8F17440-78FB-4F19-B53E-3767B81E3DD5}">
      <dgm:prSet custT="1"/>
      <dgm:spPr>
        <a:solidFill>
          <a:schemeClr val="accent1">
            <a:lumMod val="50000"/>
          </a:schemeClr>
        </a:solidFill>
      </dgm:spPr>
      <dgm:t>
        <a:bodyPr/>
        <a:lstStyle/>
        <a:p>
          <a:pPr algn="r" rtl="0"/>
          <a:r>
            <a:rPr lang="en-GB" sz="2800" dirty="0" smtClean="0">
              <a:latin typeface="Arial" panose="020B0604020202020204" pitchFamily="34" charset="0"/>
              <a:cs typeface="Arial" panose="020B0604020202020204" pitchFamily="34" charset="0"/>
            </a:rPr>
            <a:t>Better access to care</a:t>
          </a:r>
          <a:endParaRPr lang="en-GB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23DC83E-F327-411F-A68D-74830168472B}" type="parTrans" cxnId="{2F8DB360-B19E-4442-B216-F73C6FDA73D0}">
      <dgm:prSet/>
      <dgm:spPr/>
      <dgm:t>
        <a:bodyPr/>
        <a:lstStyle/>
        <a:p>
          <a:endParaRPr lang="en-GB" sz="3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E6E7DDA-44E1-42EF-9209-15F1F3124D3E}" type="sibTrans" cxnId="{2F8DB360-B19E-4442-B216-F73C6FDA73D0}">
      <dgm:prSet/>
      <dgm:spPr/>
      <dgm:t>
        <a:bodyPr/>
        <a:lstStyle/>
        <a:p>
          <a:endParaRPr lang="en-GB" sz="3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98C5B04-B7F7-4979-AF6D-27CABF561EDF}">
      <dgm:prSet custT="1"/>
      <dgm:spPr>
        <a:solidFill>
          <a:schemeClr val="accent1">
            <a:lumMod val="50000"/>
          </a:schemeClr>
        </a:solidFill>
      </dgm:spPr>
      <dgm:t>
        <a:bodyPr/>
        <a:lstStyle/>
        <a:p>
          <a:pPr algn="r" rtl="0"/>
          <a:r>
            <a:rPr lang="en-GB" sz="2800" dirty="0" smtClean="0">
              <a:latin typeface="Arial" panose="020B0604020202020204" pitchFamily="34" charset="0"/>
              <a:cs typeface="Arial" panose="020B0604020202020204" pitchFamily="34" charset="0"/>
            </a:rPr>
            <a:t>Better user experience</a:t>
          </a:r>
          <a:endParaRPr lang="en-GB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7186FD6-E0F7-4324-9DC1-7449A8C72A2C}" type="parTrans" cxnId="{481C668A-D840-4E10-9DB3-0E26C9BB195D}">
      <dgm:prSet/>
      <dgm:spPr/>
      <dgm:t>
        <a:bodyPr/>
        <a:lstStyle/>
        <a:p>
          <a:endParaRPr lang="en-GB" sz="3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B89632D-8680-49BF-A658-81C1DA270DB1}" type="sibTrans" cxnId="{481C668A-D840-4E10-9DB3-0E26C9BB195D}">
      <dgm:prSet/>
      <dgm:spPr/>
      <dgm:t>
        <a:bodyPr/>
        <a:lstStyle/>
        <a:p>
          <a:endParaRPr lang="en-GB" sz="3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3A22864-45DA-47F0-9766-0E99F38734A4}">
      <dgm:prSet custT="1"/>
      <dgm:spPr>
        <a:solidFill>
          <a:schemeClr val="accent1">
            <a:lumMod val="50000"/>
          </a:schemeClr>
        </a:solidFill>
      </dgm:spPr>
      <dgm:t>
        <a:bodyPr/>
        <a:lstStyle/>
        <a:p>
          <a:pPr algn="r" rtl="0"/>
          <a:r>
            <a:rPr lang="en-GB" sz="2800" dirty="0" smtClean="0">
              <a:latin typeface="Arial" panose="020B0604020202020204" pitchFamily="34" charset="0"/>
              <a:cs typeface="Arial" panose="020B0604020202020204" pitchFamily="34" charset="0"/>
            </a:rPr>
            <a:t>Better financial protection</a:t>
          </a:r>
          <a:endParaRPr lang="en-GB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45F7296-2D1F-4E85-9766-618AF475DB3C}" type="parTrans" cxnId="{F0874AB1-E004-44CD-83BB-CB09F9EAC966}">
      <dgm:prSet/>
      <dgm:spPr/>
      <dgm:t>
        <a:bodyPr/>
        <a:lstStyle/>
        <a:p>
          <a:endParaRPr lang="en-GB" sz="3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63C1217-CC73-443D-B075-B82F94E7B2E4}" type="sibTrans" cxnId="{F0874AB1-E004-44CD-83BB-CB09F9EAC966}">
      <dgm:prSet/>
      <dgm:spPr/>
      <dgm:t>
        <a:bodyPr/>
        <a:lstStyle/>
        <a:p>
          <a:endParaRPr lang="en-GB" sz="3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A089793-4975-4999-A52B-651EE91730DA}" type="pres">
      <dgm:prSet presAssocID="{6EEADAF1-2A7B-4A93-A25F-C73C6D3D56DA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E6596CC-A13F-4946-83FF-C16B16B18351}" type="pres">
      <dgm:prSet presAssocID="{18F17440-78FB-4F19-B53E-3767B81E3DD5}" presName="horFlow" presStyleCnt="0"/>
      <dgm:spPr/>
    </dgm:pt>
    <dgm:pt modelId="{B4998F7A-9161-4387-AB5F-2166D0E85277}" type="pres">
      <dgm:prSet presAssocID="{18F17440-78FB-4F19-B53E-3767B81E3DD5}" presName="bigChev" presStyleLbl="node1" presStyleIdx="0" presStyleCnt="3" custScaleX="251907" custLinFactNeighborX="314" custLinFactNeighborY="207"/>
      <dgm:spPr/>
      <dgm:t>
        <a:bodyPr/>
        <a:lstStyle/>
        <a:p>
          <a:endParaRPr lang="en-GB"/>
        </a:p>
      </dgm:t>
    </dgm:pt>
    <dgm:pt modelId="{0EEA75ED-6D39-4516-8E97-D13611EF628E}" type="pres">
      <dgm:prSet presAssocID="{18F17440-78FB-4F19-B53E-3767B81E3DD5}" presName="vSp" presStyleCnt="0"/>
      <dgm:spPr/>
    </dgm:pt>
    <dgm:pt modelId="{0EBA0EAE-2F21-4E85-92C9-50E6977BE50C}" type="pres">
      <dgm:prSet presAssocID="{F98C5B04-B7F7-4979-AF6D-27CABF561EDF}" presName="horFlow" presStyleCnt="0"/>
      <dgm:spPr/>
    </dgm:pt>
    <dgm:pt modelId="{F668D32E-F538-4EFB-9EF2-9FE4BA3FCB38}" type="pres">
      <dgm:prSet presAssocID="{F98C5B04-B7F7-4979-AF6D-27CABF561EDF}" presName="bigChev" presStyleLbl="node1" presStyleIdx="1" presStyleCnt="3" custScaleX="252217" custLinFactNeighborX="159" custLinFactNeighborY="-2731"/>
      <dgm:spPr/>
      <dgm:t>
        <a:bodyPr/>
        <a:lstStyle/>
        <a:p>
          <a:endParaRPr lang="en-US"/>
        </a:p>
      </dgm:t>
    </dgm:pt>
    <dgm:pt modelId="{C631CD4A-20CE-4034-B6C4-75BB7DA2A6A8}" type="pres">
      <dgm:prSet presAssocID="{F98C5B04-B7F7-4979-AF6D-27CABF561EDF}" presName="vSp" presStyleCnt="0"/>
      <dgm:spPr/>
    </dgm:pt>
    <dgm:pt modelId="{1BA63240-BE5B-451D-B40C-D46C492946A5}" type="pres">
      <dgm:prSet presAssocID="{F3A22864-45DA-47F0-9766-0E99F38734A4}" presName="horFlow" presStyleCnt="0"/>
      <dgm:spPr/>
    </dgm:pt>
    <dgm:pt modelId="{65F66A6B-97A1-4A91-BEA6-29E9A8CA017F}" type="pres">
      <dgm:prSet presAssocID="{F3A22864-45DA-47F0-9766-0E99F38734A4}" presName="bigChev" presStyleLbl="node1" presStyleIdx="2" presStyleCnt="3" custScaleX="251754"/>
      <dgm:spPr/>
      <dgm:t>
        <a:bodyPr/>
        <a:lstStyle/>
        <a:p>
          <a:endParaRPr lang="en-US"/>
        </a:p>
      </dgm:t>
    </dgm:pt>
  </dgm:ptLst>
  <dgm:cxnLst>
    <dgm:cxn modelId="{1BE7F0A3-780A-4C91-BA93-EDD424DDFF99}" type="presOf" srcId="{6EEADAF1-2A7B-4A93-A25F-C73C6D3D56DA}" destId="{DA089793-4975-4999-A52B-651EE91730DA}" srcOrd="0" destOrd="0" presId="urn:microsoft.com/office/officeart/2005/8/layout/lProcess3"/>
    <dgm:cxn modelId="{F0874AB1-E004-44CD-83BB-CB09F9EAC966}" srcId="{6EEADAF1-2A7B-4A93-A25F-C73C6D3D56DA}" destId="{F3A22864-45DA-47F0-9766-0E99F38734A4}" srcOrd="2" destOrd="0" parTransId="{645F7296-2D1F-4E85-9766-618AF475DB3C}" sibTransId="{963C1217-CC73-443D-B075-B82F94E7B2E4}"/>
    <dgm:cxn modelId="{2F8DB360-B19E-4442-B216-F73C6FDA73D0}" srcId="{6EEADAF1-2A7B-4A93-A25F-C73C6D3D56DA}" destId="{18F17440-78FB-4F19-B53E-3767B81E3DD5}" srcOrd="0" destOrd="0" parTransId="{323DC83E-F327-411F-A68D-74830168472B}" sibTransId="{AE6E7DDA-44E1-42EF-9209-15F1F3124D3E}"/>
    <dgm:cxn modelId="{12CB3FC8-5607-4CCE-9973-102E615545ED}" type="presOf" srcId="{F3A22864-45DA-47F0-9766-0E99F38734A4}" destId="{65F66A6B-97A1-4A91-BEA6-29E9A8CA017F}" srcOrd="0" destOrd="0" presId="urn:microsoft.com/office/officeart/2005/8/layout/lProcess3"/>
    <dgm:cxn modelId="{5A5A2D13-1D0E-428B-9F4F-D09AB28FDE45}" type="presOf" srcId="{18F17440-78FB-4F19-B53E-3767B81E3DD5}" destId="{B4998F7A-9161-4387-AB5F-2166D0E85277}" srcOrd="0" destOrd="0" presId="urn:microsoft.com/office/officeart/2005/8/layout/lProcess3"/>
    <dgm:cxn modelId="{113FBE2B-1035-4792-AD84-304447FF2EDD}" type="presOf" srcId="{F98C5B04-B7F7-4979-AF6D-27CABF561EDF}" destId="{F668D32E-F538-4EFB-9EF2-9FE4BA3FCB38}" srcOrd="0" destOrd="0" presId="urn:microsoft.com/office/officeart/2005/8/layout/lProcess3"/>
    <dgm:cxn modelId="{481C668A-D840-4E10-9DB3-0E26C9BB195D}" srcId="{6EEADAF1-2A7B-4A93-A25F-C73C6D3D56DA}" destId="{F98C5B04-B7F7-4979-AF6D-27CABF561EDF}" srcOrd="1" destOrd="0" parTransId="{F7186FD6-E0F7-4324-9DC1-7449A8C72A2C}" sibTransId="{3B89632D-8680-49BF-A658-81C1DA270DB1}"/>
    <dgm:cxn modelId="{BB5644B7-F6E4-4B7C-868E-1547ECF561A0}" type="presParOf" srcId="{DA089793-4975-4999-A52B-651EE91730DA}" destId="{CE6596CC-A13F-4946-83FF-C16B16B18351}" srcOrd="0" destOrd="0" presId="urn:microsoft.com/office/officeart/2005/8/layout/lProcess3"/>
    <dgm:cxn modelId="{25929CB7-82FB-498A-BFBD-8C0B2D24DFDF}" type="presParOf" srcId="{CE6596CC-A13F-4946-83FF-C16B16B18351}" destId="{B4998F7A-9161-4387-AB5F-2166D0E85277}" srcOrd="0" destOrd="0" presId="urn:microsoft.com/office/officeart/2005/8/layout/lProcess3"/>
    <dgm:cxn modelId="{3FEF07DB-3B67-4E49-862C-7FEE734B7D8B}" type="presParOf" srcId="{DA089793-4975-4999-A52B-651EE91730DA}" destId="{0EEA75ED-6D39-4516-8E97-D13611EF628E}" srcOrd="1" destOrd="0" presId="urn:microsoft.com/office/officeart/2005/8/layout/lProcess3"/>
    <dgm:cxn modelId="{7F7E9376-CD4D-4D64-8877-306A4CF695B9}" type="presParOf" srcId="{DA089793-4975-4999-A52B-651EE91730DA}" destId="{0EBA0EAE-2F21-4E85-92C9-50E6977BE50C}" srcOrd="2" destOrd="0" presId="urn:microsoft.com/office/officeart/2005/8/layout/lProcess3"/>
    <dgm:cxn modelId="{D968DF5B-8256-4687-9BE6-C4F1D77B7226}" type="presParOf" srcId="{0EBA0EAE-2F21-4E85-92C9-50E6977BE50C}" destId="{F668D32E-F538-4EFB-9EF2-9FE4BA3FCB38}" srcOrd="0" destOrd="0" presId="urn:microsoft.com/office/officeart/2005/8/layout/lProcess3"/>
    <dgm:cxn modelId="{EB4F9972-1F47-4BE2-B6DE-115DC4D944CD}" type="presParOf" srcId="{DA089793-4975-4999-A52B-651EE91730DA}" destId="{C631CD4A-20CE-4034-B6C4-75BB7DA2A6A8}" srcOrd="3" destOrd="0" presId="urn:microsoft.com/office/officeart/2005/8/layout/lProcess3"/>
    <dgm:cxn modelId="{D22FD2ED-92A7-449F-9E68-292873BDF9E1}" type="presParOf" srcId="{DA089793-4975-4999-A52B-651EE91730DA}" destId="{1BA63240-BE5B-451D-B40C-D46C492946A5}" srcOrd="4" destOrd="0" presId="urn:microsoft.com/office/officeart/2005/8/layout/lProcess3"/>
    <dgm:cxn modelId="{91BB106B-49EC-4B18-847B-2B8860B0A5AE}" type="presParOf" srcId="{1BA63240-BE5B-451D-B40C-D46C492946A5}" destId="{65F66A6B-97A1-4A91-BEA6-29E9A8CA017F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998F7A-9161-4387-AB5F-2166D0E85277}">
      <dsp:nvSpPr>
        <dsp:cNvPr id="0" name=""/>
        <dsp:cNvSpPr/>
      </dsp:nvSpPr>
      <dsp:spPr>
        <a:xfrm>
          <a:off x="15013" y="45076"/>
          <a:ext cx="8057345" cy="1279415"/>
        </a:xfrm>
        <a:prstGeom prst="chevron">
          <a:avLst/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>
              <a:latin typeface="Arial" panose="020B0604020202020204" pitchFamily="34" charset="0"/>
              <a:cs typeface="Arial" panose="020B0604020202020204" pitchFamily="34" charset="0"/>
            </a:rPr>
            <a:t>Better access to care</a:t>
          </a:r>
          <a:endParaRPr lang="en-GB" sz="2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54721" y="45076"/>
        <a:ext cx="6777930" cy="1279415"/>
      </dsp:txXfrm>
    </dsp:sp>
    <dsp:sp modelId="{F668D32E-F538-4EFB-9EF2-9FE4BA3FCB38}">
      <dsp:nvSpPr>
        <dsp:cNvPr id="0" name=""/>
        <dsp:cNvSpPr/>
      </dsp:nvSpPr>
      <dsp:spPr>
        <a:xfrm>
          <a:off x="9939" y="1466021"/>
          <a:ext cx="8067260" cy="1279415"/>
        </a:xfrm>
        <a:prstGeom prst="chevron">
          <a:avLst/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>
              <a:latin typeface="Arial" panose="020B0604020202020204" pitchFamily="34" charset="0"/>
              <a:cs typeface="Arial" panose="020B0604020202020204" pitchFamily="34" charset="0"/>
            </a:rPr>
            <a:t>Better user experience</a:t>
          </a:r>
          <a:endParaRPr lang="en-GB" sz="2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49647" y="1466021"/>
        <a:ext cx="6787845" cy="1279415"/>
      </dsp:txXfrm>
    </dsp:sp>
    <dsp:sp modelId="{65F66A6B-97A1-4A91-BEA6-29E9A8CA017F}">
      <dsp:nvSpPr>
        <dsp:cNvPr id="0" name=""/>
        <dsp:cNvSpPr/>
      </dsp:nvSpPr>
      <dsp:spPr>
        <a:xfrm>
          <a:off x="4969" y="2959496"/>
          <a:ext cx="8052451" cy="1279415"/>
        </a:xfrm>
        <a:prstGeom prst="chevron">
          <a:avLst/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>
              <a:latin typeface="Arial" panose="020B0604020202020204" pitchFamily="34" charset="0"/>
              <a:cs typeface="Arial" panose="020B0604020202020204" pitchFamily="34" charset="0"/>
            </a:rPr>
            <a:t>Better financial protection</a:t>
          </a:r>
          <a:endParaRPr lang="en-GB" sz="2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44677" y="2959496"/>
        <a:ext cx="6773036" cy="12794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0.16601</cdr:x>
      <cdr:y>0.74513</cdr:y>
    </cdr:from>
    <cdr:to>
      <cdr:x>0.28393</cdr:x>
      <cdr:y>0.82537</cdr:y>
    </cdr:to>
    <cdr:sp macro="" textlink="">
      <cdr:nvSpPr>
        <cdr:cNvPr id="2" name="TextBox 2"/>
        <cdr:cNvSpPr txBox="1"/>
      </cdr:nvSpPr>
      <cdr:spPr>
        <a:xfrm xmlns:a="http://schemas.openxmlformats.org/drawingml/2006/main">
          <a:off x="1745672" y="3499509"/>
          <a:ext cx="1239982" cy="376848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>
            <a:alpha val="0"/>
          </a:schemeClr>
        </a:solidFill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Constitution</a:t>
          </a:r>
          <a:r>
            <a:rPr lang="en-US" baseline="0" dirty="0">
              <a:latin typeface="Arial" panose="020B0604020202020204" pitchFamily="34" charset="0"/>
              <a:cs typeface="Arial" panose="020B0604020202020204" pitchFamily="34" charset="0"/>
            </a:rPr>
            <a:t> &amp; Lari introduction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0.31414</cdr:x>
      <cdr:y>0.02107</cdr:y>
    </cdr:from>
    <cdr:to>
      <cdr:x>0.52492</cdr:x>
      <cdr:y>0.09323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303371" y="98961"/>
          <a:ext cx="2216478" cy="338900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>
            <a:alpha val="0"/>
          </a:schemeClr>
        </a:solidFill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200" b="1" dirty="0">
              <a:latin typeface="Arial" panose="020B0604020202020204" pitchFamily="34" charset="0"/>
              <a:cs typeface="Arial" panose="020B0604020202020204" pitchFamily="34" charset="0"/>
            </a:rPr>
            <a:t>Stabilization and Early Reform</a:t>
          </a:r>
          <a:endParaRPr lang="en-US" sz="1200" b="1" baseline="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0.59413</cdr:x>
      <cdr:y>0.01788</cdr:y>
    </cdr:from>
    <cdr:to>
      <cdr:x>0.89177</cdr:x>
      <cdr:y>0.07164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6247658" y="83989"/>
          <a:ext cx="3129864" cy="252484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>
            <a:alpha val="0"/>
          </a:schemeClr>
        </a:solidFill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200" b="1" baseline="0" dirty="0">
              <a:latin typeface="Arial" panose="020B0604020202020204" pitchFamily="34" charset="0"/>
              <a:cs typeface="Arial" panose="020B0604020202020204" pitchFamily="34" charset="0"/>
            </a:rPr>
            <a:t>Liberalization and </a:t>
          </a:r>
          <a:r>
            <a:rPr lang="en-US" sz="12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200" b="1" baseline="0" dirty="0">
              <a:latin typeface="Arial" panose="020B0604020202020204" pitchFamily="34" charset="0"/>
              <a:cs typeface="Arial" panose="020B0604020202020204" pitchFamily="34" charset="0"/>
            </a:rPr>
            <a:t>pro-market reforms </a:t>
          </a:r>
          <a:endParaRPr lang="en-US" sz="1200" b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0.83816</cdr:x>
      <cdr:y>0.16556</cdr:y>
    </cdr:from>
    <cdr:to>
      <cdr:x>1</cdr:x>
      <cdr:y>0.2483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6769985" y="777544"/>
          <a:ext cx="1307215" cy="388589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>
            <a:alpha val="0"/>
          </a:schemeClr>
        </a:solidFill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200" dirty="0" smtClean="0">
              <a:latin typeface="Arial" panose="020B0604020202020204" pitchFamily="34" charset="0"/>
              <a:cs typeface="Arial" panose="020B0604020202020204" pitchFamily="34" charset="0"/>
            </a:rPr>
            <a:t>EU Association Agreement</a:t>
          </a:r>
        </a:p>
        <a:p xmlns:a="http://schemas.openxmlformats.org/drawingml/2006/main">
          <a:pPr algn="ctr"/>
          <a:r>
            <a:rPr lang="en-US" sz="1200" dirty="0" smtClean="0">
              <a:latin typeface="Arial" panose="020B0604020202020204" pitchFamily="34" charset="0"/>
              <a:cs typeface="Arial" panose="020B0604020202020204" pitchFamily="34" charset="0"/>
            </a:rPr>
            <a:t>DCFTA</a:t>
          </a:r>
          <a:endParaRPr lang="en-US" sz="120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0.09679</cdr:x>
      <cdr:y>0.14602</cdr:y>
    </cdr:from>
    <cdr:to>
      <cdr:x>0.25304</cdr:x>
      <cdr:y>0.21092</cdr:y>
    </cdr:to>
    <cdr:sp macro="" textlink="">
      <cdr:nvSpPr>
        <cdr:cNvPr id="6" name="Text Box 5"/>
        <cdr:cNvSpPr txBox="1"/>
      </cdr:nvSpPr>
      <cdr:spPr>
        <a:xfrm xmlns:a="http://schemas.openxmlformats.org/drawingml/2006/main">
          <a:off x="757822" y="685800"/>
          <a:ext cx="1223378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200" dirty="0">
              <a:latin typeface="Arial" panose="020B0604020202020204" pitchFamily="34" charset="0"/>
              <a:cs typeface="Arial" panose="020B0604020202020204" pitchFamily="34" charset="0"/>
            </a:rPr>
            <a:t>Independence</a:t>
          </a:r>
        </a:p>
      </cdr:txBody>
    </cdr:sp>
  </cdr:relSizeAnchor>
  <cdr:relSizeAnchor xmlns:cdr="http://schemas.openxmlformats.org/drawingml/2006/chartDrawing">
    <cdr:from>
      <cdr:x>0.51446</cdr:x>
      <cdr:y>0.60749</cdr:y>
    </cdr:from>
    <cdr:to>
      <cdr:x>0.656</cdr:x>
      <cdr:y>0.74634</cdr:y>
    </cdr:to>
    <cdr:sp macro="" textlink="">
      <cdr:nvSpPr>
        <cdr:cNvPr id="7" name="Text Box 6"/>
        <cdr:cNvSpPr txBox="1"/>
      </cdr:nvSpPr>
      <cdr:spPr>
        <a:xfrm xmlns:a="http://schemas.openxmlformats.org/drawingml/2006/main">
          <a:off x="4027990" y="2853080"/>
          <a:ext cx="1108195" cy="6521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The beginning of 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liberalization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0.70769</cdr:x>
      <cdr:y>0.39511</cdr:y>
    </cdr:from>
    <cdr:to>
      <cdr:x>0.86646</cdr:x>
      <cdr:y>0.49636</cdr:y>
    </cdr:to>
    <cdr:sp macro="" textlink="">
      <cdr:nvSpPr>
        <cdr:cNvPr id="8" name="Text Box 7"/>
        <cdr:cNvSpPr txBox="1"/>
      </cdr:nvSpPr>
      <cdr:spPr>
        <a:xfrm xmlns:a="http://schemas.openxmlformats.org/drawingml/2006/main">
          <a:off x="4206240" y="1170432"/>
          <a:ext cx="943661" cy="29992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Russo-Georgian War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0.68421</cdr:x>
      <cdr:y>0.05769</cdr:y>
    </cdr:from>
    <cdr:to>
      <cdr:x>0.90087</cdr:x>
      <cdr:y>0.12372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971800" y="228600"/>
          <a:ext cx="941042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EU28</a:t>
          </a:r>
          <a:endParaRPr lang="en-GB" sz="1100" b="1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0.70175</cdr:x>
      <cdr:y>0.17308</cdr:y>
    </cdr:from>
    <cdr:to>
      <cdr:x>0.91841</cdr:x>
      <cdr:y>0.28182</cdr:y>
    </cdr:to>
    <cdr:sp macro="" textlink="">
      <cdr:nvSpPr>
        <cdr:cNvPr id="3" name="TextBox 9"/>
        <cdr:cNvSpPr txBox="1"/>
      </cdr:nvSpPr>
      <cdr:spPr>
        <a:xfrm xmlns:a="http://schemas.openxmlformats.org/drawingml/2006/main">
          <a:off x="3048000" y="685800"/>
          <a:ext cx="941042" cy="43088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European Region</a:t>
          </a:r>
          <a:endParaRPr lang="en-GB" sz="1100" b="1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0.68421</cdr:x>
      <cdr:y>0.42308</cdr:y>
    </cdr:from>
    <cdr:to>
      <cdr:x>0.90087</cdr:x>
      <cdr:y>0.4891</cdr:y>
    </cdr:to>
    <cdr:sp macro="" textlink="">
      <cdr:nvSpPr>
        <cdr:cNvPr id="4" name="TextBox 10"/>
        <cdr:cNvSpPr txBox="1"/>
      </cdr:nvSpPr>
      <cdr:spPr>
        <a:xfrm xmlns:a="http://schemas.openxmlformats.org/drawingml/2006/main">
          <a:off x="2971800" y="1676400"/>
          <a:ext cx="941041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Georgia</a:t>
          </a:r>
          <a:endParaRPr lang="en-GB" sz="1100" b="1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13163" cy="46553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40038" y="1"/>
            <a:ext cx="3013163" cy="46553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EC6A0DC-4D3A-4F31-ACF4-DCA3DE739D81}" type="datetimeFigureOut">
              <a:rPr lang="en-US"/>
              <a:pPr>
                <a:defRPr/>
              </a:pPr>
              <a:t>27-Nov-17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74"/>
            <a:ext cx="3013163" cy="46552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40038" y="8842074"/>
            <a:ext cx="3013163" cy="46552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1F6753F-F0E3-4727-904A-DB1EBF212D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03548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13163" cy="46553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40038" y="1"/>
            <a:ext cx="3013163" cy="46553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5A259BA-205C-40C1-AE89-81059E38544B}" type="datetimeFigureOut">
              <a:rPr lang="en-US"/>
              <a:pPr>
                <a:defRPr/>
              </a:pPr>
              <a:t>27-Nov-17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696913"/>
            <a:ext cx="4656138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977" y="4421786"/>
            <a:ext cx="5562887" cy="41897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74"/>
            <a:ext cx="3013163" cy="46552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40038" y="8842074"/>
            <a:ext cx="3013163" cy="46552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1038D2B-4BD2-497C-8E71-D70EE13E72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3550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038D2B-4BD2-497C-8E71-D70EE13E7292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535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8500"/>
            <a:ext cx="4652962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  </a:t>
            </a:r>
            <a:r>
              <a:rPr lang="en-US" dirty="0" smtClean="0"/>
              <a:t>Total Health expenditure (%)</a:t>
            </a:r>
            <a:r>
              <a:rPr lang="en-US" baseline="0" dirty="0" smtClean="0"/>
              <a:t> of GDP are relatively </a:t>
            </a:r>
            <a:r>
              <a:rPr lang="sl-SI" baseline="0" dirty="0" smtClean="0"/>
              <a:t>low</a:t>
            </a:r>
            <a:r>
              <a:rPr lang="en-US" baseline="0" dirty="0" smtClean="0"/>
              <a:t> in </a:t>
            </a:r>
            <a:r>
              <a:rPr lang="sl-SI" b="1" baseline="0" dirty="0" smtClean="0"/>
              <a:t>Georgia </a:t>
            </a:r>
            <a:r>
              <a:rPr lang="en-US" b="1" baseline="0" dirty="0" smtClean="0"/>
              <a:t>at </a:t>
            </a:r>
            <a:r>
              <a:rPr lang="sl-SI" b="1" baseline="0" dirty="0" smtClean="0"/>
              <a:t>7</a:t>
            </a:r>
            <a:r>
              <a:rPr lang="en-US" b="1" baseline="0" dirty="0" smtClean="0"/>
              <a:t>.</a:t>
            </a:r>
            <a:r>
              <a:rPr lang="sl-SI" b="1" baseline="0" dirty="0" smtClean="0"/>
              <a:t>4</a:t>
            </a:r>
            <a:r>
              <a:rPr lang="en-US" b="1" baseline="0" dirty="0" smtClean="0"/>
              <a:t>% </a:t>
            </a:r>
            <a:r>
              <a:rPr lang="en-US" baseline="0" dirty="0" smtClean="0"/>
              <a:t>(2014). The WHO European Region average is at </a:t>
            </a:r>
            <a:r>
              <a:rPr lang="en-US" b="1" baseline="0" dirty="0" smtClean="0"/>
              <a:t>8.2%</a:t>
            </a:r>
            <a:r>
              <a:rPr lang="sl-SI" b="1" baseline="0" dirty="0" smtClean="0"/>
              <a:t>. </a:t>
            </a:r>
            <a:r>
              <a:rPr lang="sl-SI" b="0" baseline="0" dirty="0" smtClean="0"/>
              <a:t>Average for CIS is at </a:t>
            </a:r>
            <a:r>
              <a:rPr lang="sl-SI" b="1" baseline="0" dirty="0" smtClean="0"/>
              <a:t>6.6%</a:t>
            </a:r>
            <a:r>
              <a:rPr lang="sl-SI" b="0" baseline="0" dirty="0" smtClean="0"/>
              <a:t>.</a:t>
            </a:r>
            <a:endParaRPr lang="sl-SI" baseline="0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EA5C9-79DF-4EAB-B6EC-DD2CD99996A7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95243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9350" y="698500"/>
            <a:ext cx="4656138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EA5C9-79DF-4EAB-B6EC-DD2CD99996A7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66437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038D2B-4BD2-497C-8E71-D70EE13E7292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0574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038D2B-4BD2-497C-8E71-D70EE13E7292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254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038D2B-4BD2-497C-8E71-D70EE13E7292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8734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038D2B-4BD2-497C-8E71-D70EE13E7292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1474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038D2B-4BD2-497C-8E71-D70EE13E7292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2517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038D2B-4BD2-497C-8E71-D70EE13E7292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4360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55060" indent="-29040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61631" indent="-232326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26283" indent="-232326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90936" indent="-232326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55588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20240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84893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49545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C0B84739-0108-4A66-A129-BDFA2DE01652}" type="slidenum">
              <a:rPr lang="ru-RU" altLang="en-US"/>
              <a:pPr/>
              <a:t>18</a:t>
            </a:fld>
            <a:endParaRPr lang="ru-RU" altLang="en-US"/>
          </a:p>
        </p:txBody>
      </p:sp>
      <p:sp>
        <p:nvSpPr>
          <p:cNvPr id="1638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8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dirty="0">
              <a:latin typeface="Arial" charset="0"/>
              <a:cs typeface="Arial" charset="0"/>
            </a:endParaRPr>
          </a:p>
        </p:txBody>
      </p:sp>
      <p:sp>
        <p:nvSpPr>
          <p:cNvPr id="16389" name="Slide Number Placeholder 3"/>
          <p:cNvSpPr txBox="1">
            <a:spLocks noGrp="1"/>
          </p:cNvSpPr>
          <p:nvPr/>
        </p:nvSpPr>
        <p:spPr bwMode="auto">
          <a:xfrm>
            <a:off x="3938734" y="8842382"/>
            <a:ext cx="3014471" cy="465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30" tIns="46465" rIns="92930" bIns="46465"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DAD6B5A0-1F78-4665-BE71-CC6E7CF21CA6}" type="slidenum">
              <a:rPr lang="en-US" altLang="en-US" sz="1200">
                <a:ea typeface="MS PGothic" pitchFamily="34" charset="-128"/>
              </a:rPr>
              <a:pPr algn="r" eaLnBrk="1" hangingPunct="1"/>
              <a:t>18</a:t>
            </a:fld>
            <a:endParaRPr lang="en-US" altLang="en-US" sz="1200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423784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038D2B-4BD2-497C-8E71-D70EE13E7292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023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9350" y="696913"/>
            <a:ext cx="4656138" cy="3492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47CFE-4623-40BD-9CB6-CF10C0BDBC1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0058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038D2B-4BD2-497C-8E71-D70EE13E7292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8856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038D2B-4BD2-497C-8E71-D70EE13E7292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2543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038D2B-4BD2-497C-8E71-D70EE13E7292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8098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038D2B-4BD2-497C-8E71-D70EE13E729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4640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038D2B-4BD2-497C-8E71-D70EE13E729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4405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AD108-9870-4C2A-A7CB-E56A06B87235}" type="slidenum">
              <a:rPr lang="en-US" altLang="en-US" smtClean="0">
                <a:solidFill>
                  <a:prstClr val="black"/>
                </a:solidFill>
              </a:rPr>
              <a:pPr/>
              <a:t>5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4300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8500"/>
            <a:ext cx="4652962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59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b="0" baseline="0" dirty="0" smtClean="0">
              <a:latin typeface="+mn-lt"/>
            </a:endParaRPr>
          </a:p>
          <a:p>
            <a:pPr marL="0" marR="0" indent="0" algn="l" defTabSz="9159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baseline="0" dirty="0" smtClean="0">
                <a:latin typeface="+mn-lt"/>
              </a:rPr>
              <a:t> </a:t>
            </a:r>
            <a:r>
              <a:rPr lang="en-US" sz="1200" b="0" dirty="0" smtClean="0">
                <a:latin typeface="+mn-lt"/>
              </a:rPr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EA5C9-79DF-4EAB-B6EC-DD2CD99996A7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58009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038D2B-4BD2-497C-8E71-D70EE13E729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4485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lvl="0" indent="0">
              <a:lnSpc>
                <a:spcPct val="120000"/>
              </a:lnSpc>
              <a:spcBef>
                <a:spcPts val="600"/>
              </a:spcBef>
              <a:buNone/>
            </a:pPr>
            <a:endParaRPr lang="en-US" sz="1200" baseline="0" dirty="0" smtClean="0">
              <a:solidFill>
                <a:srgbClr val="FF0000"/>
              </a:solidFill>
              <a:effectLst/>
            </a:endParaRPr>
          </a:p>
          <a:p>
            <a:pPr marL="0" lvl="0" indent="0">
              <a:lnSpc>
                <a:spcPct val="120000"/>
              </a:lnSpc>
              <a:spcBef>
                <a:spcPts val="600"/>
              </a:spcBef>
              <a:buNone/>
            </a:pPr>
            <a:endParaRPr lang="en-US" sz="1200" baseline="0" dirty="0" smtClean="0">
              <a:solidFill>
                <a:srgbClr val="FF0000"/>
              </a:solidFill>
              <a:effectLst/>
            </a:endParaRPr>
          </a:p>
          <a:p>
            <a:pPr lvl="0">
              <a:lnSpc>
                <a:spcPct val="120000"/>
              </a:lnSpc>
              <a:spcBef>
                <a:spcPts val="600"/>
              </a:spcBef>
              <a:buFontTx/>
              <a:buChar char="-"/>
            </a:pPr>
            <a:endParaRPr lang="en-US" sz="2400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038D2B-4BD2-497C-8E71-D70EE13E729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9984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57E922-5FCC-477E-9429-2B1F52C692DF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273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B975E-CD6C-441E-A07B-D657ECD97421}" type="datetime1">
              <a:rPr lang="en-US"/>
              <a:pPr>
                <a:defRPr/>
              </a:pPr>
              <a:t>27-Nov-17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B76FD4-9C7C-4FB7-8DA8-6C94B568D2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634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34575A-4521-4A2C-B4AE-D5D1BC4425FB}" type="datetime1">
              <a:rPr lang="en-US"/>
              <a:pPr>
                <a:defRPr/>
              </a:pPr>
              <a:t>27-Nov-17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B481AA-70E7-4BD4-B817-48858F874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741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414217-1ABD-42DF-8DDE-42929C18B2B4}" type="datetime1">
              <a:rPr lang="en-US"/>
              <a:pPr>
                <a:defRPr/>
              </a:pPr>
              <a:t>27-Nov-17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E27D6B-BE32-483A-98FD-4FFE045C95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2332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A52549-F0A6-4B65-B9DF-428802A403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95105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ne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8"/>
          </p:nvPr>
        </p:nvSpPr>
        <p:spPr>
          <a:xfrm>
            <a:off x="349251" y="1132417"/>
            <a:ext cx="8445500" cy="5069416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307475"/>
            <a:ext cx="8410104" cy="708526"/>
          </a:xfrm>
        </p:spPr>
        <p:txBody>
          <a:bodyPr/>
          <a:lstStyle>
            <a:lvl1pPr>
              <a:defRPr sz="1650" b="0" i="0" cap="none" baseline="0">
                <a:solidFill>
                  <a:srgbClr val="021F43"/>
                </a:solidFill>
                <a:latin typeface="+mj-lt"/>
                <a:cs typeface="Andes ExtraLigh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FE3A7F-4ED5-435F-BAB5-536CAF6CAC1C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698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14400"/>
            <a:ext cx="8229600" cy="1143000"/>
          </a:xfrm>
        </p:spPr>
        <p:txBody>
          <a:bodyPr>
            <a:normAutofit/>
          </a:bodyPr>
          <a:lstStyle>
            <a:lvl1pPr>
              <a:defRPr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840163"/>
          </a:xfrm>
        </p:spPr>
        <p:txBody>
          <a:bodyPr>
            <a:normAutofit/>
          </a:bodyPr>
          <a:lstStyle>
            <a:lvl1pPr>
              <a:defRPr sz="2400" b="1"/>
            </a:lvl1pPr>
            <a:lvl2pPr>
              <a:defRPr sz="2400" b="1"/>
            </a:lvl2pPr>
            <a:lvl3pPr>
              <a:defRPr sz="2400" b="1"/>
            </a:lvl3pPr>
            <a:lvl4pPr>
              <a:defRPr sz="2400" b="1"/>
            </a:lvl4pPr>
            <a:lvl5pPr>
              <a:defRPr sz="2400" b="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13C878-C189-405F-B9DA-B69F4DFAF7F7}" type="datetime1">
              <a:rPr lang="en-US"/>
              <a:pPr>
                <a:defRPr/>
              </a:pPr>
              <a:t>27-Nov-17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8379A-5A7A-4A2E-B8BF-0FBCB5EBCE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289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949FA4-8579-4447-8FCC-3D1B9635BF74}" type="datetime1">
              <a:rPr lang="en-US"/>
              <a:pPr>
                <a:defRPr/>
              </a:pPr>
              <a:t>27-Nov-17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9C0B1F-730C-4DDB-B480-D7F9647335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369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9A632E-2EAF-4E63-9483-61ED90974AF3}" type="datetime1">
              <a:rPr lang="en-US"/>
              <a:pPr>
                <a:defRPr/>
              </a:pPr>
              <a:t>27-Nov-17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920FA9-B43B-4707-8306-3A5AACD7A3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739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A573F-CB88-4D72-8597-D9B2A2FB4FF2}" type="datetime1">
              <a:rPr lang="en-US"/>
              <a:pPr>
                <a:defRPr/>
              </a:pPr>
              <a:t>27-Nov-17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10D69C-63FC-47F4-AE25-EC5BB7CA09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522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3B805C-3638-4343-824D-74BC941BBC01}" type="datetime1">
              <a:rPr lang="en-US"/>
              <a:pPr>
                <a:defRPr/>
              </a:pPr>
              <a:t>27-Nov-17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279DC-B643-403A-8DFE-89408F3605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671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329F3-120A-4180-B9FC-AC7AF240AD46}" type="datetime1">
              <a:rPr lang="en-US"/>
              <a:pPr>
                <a:defRPr/>
              </a:pPr>
              <a:t>27-Nov-17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152BB2-22F5-4389-B625-20DF7C5227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282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747C2-710D-4F89-9B4E-61548951AB2D}" type="datetime1">
              <a:rPr lang="en-US"/>
              <a:pPr>
                <a:defRPr/>
              </a:pPr>
              <a:t>27-Nov-17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7A61E6-2D68-40C9-B133-94F66584BC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660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9FFAFB-1253-48DA-87CC-94F44FB5E089}" type="datetime1">
              <a:rPr lang="en-US"/>
              <a:pPr>
                <a:defRPr/>
              </a:pPr>
              <a:t>27-Nov-17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6330C-CC95-44DC-8345-068D35688B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372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F9BA302-D067-4A9D-A03E-FD0E04E82735}" type="datetime1">
              <a:rPr lang="en-US"/>
              <a:pPr>
                <a:defRPr/>
              </a:pPr>
              <a:t>27-Nov-17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8E7E6CF-B8FF-4B76-821B-9C96A18B34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6" descr="MOH ppt-02.jp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7" descr="MOH ppt-02.jp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46" r="72501" b="62219"/>
          <a:stretch>
            <a:fillRect/>
          </a:stretch>
        </p:blipFill>
        <p:spPr bwMode="auto">
          <a:xfrm>
            <a:off x="152400" y="533400"/>
            <a:ext cx="2514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 descr="MOH ppt-02.jp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9" t="8890" r="72501" b="78410"/>
          <a:stretch>
            <a:fillRect/>
          </a:stretch>
        </p:blipFill>
        <p:spPr bwMode="auto">
          <a:xfrm>
            <a:off x="0" y="0"/>
            <a:ext cx="1600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5" Type="http://schemas.openxmlformats.org/officeDocument/2006/relationships/comments" Target="../comments/comment1.xml"/><Relationship Id="rId4" Type="http://schemas.openxmlformats.org/officeDocument/2006/relationships/chart" Target="../charts/char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ge/url?sa=i&amp;rct=j&amp;q=&amp;esrc=s&amp;frm=1&amp;source=images&amp;cd=&amp;cad=rja&amp;docid=Esm2TgTCE6iy7M&amp;tbnid=f5TVPqEzJIguEM:&amp;ved=0CAUQjRw&amp;url=http://www.abandonthecube.com/Destinations/Georgia.html&amp;ei=vgU4UpOlIsLkswbbuICYDQ&amp;psig=AFQjCNFeYivnBgeDkbwZRJlSlTsp983hqQ&amp;ust=1379489571209217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447800"/>
            <a:ext cx="8458200" cy="2990850"/>
          </a:xfrm>
        </p:spPr>
        <p:txBody>
          <a:bodyPr/>
          <a:lstStyle/>
          <a:p>
            <a:r>
              <a:rPr lang="en-US" sz="4800" b="1" dirty="0" smtClean="0"/>
              <a:t/>
            </a:r>
            <a:br>
              <a:rPr lang="en-US" sz="4800" b="1" dirty="0" smtClean="0"/>
            </a:b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 SYSTEM ACHIEVEMENTS AND CHALLENGES</a:t>
            </a:r>
            <a:b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GEORGIA</a:t>
            </a:r>
            <a:b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3600" b="1" dirty="0">
                <a:solidFill>
                  <a:srgbClr val="002060"/>
                </a:solidFill>
                <a:latin typeface="Century Schoolbook" pitchFamily="18" charset="0"/>
              </a:rPr>
              <a:t/>
            </a:r>
            <a:br>
              <a:rPr lang="en-US" altLang="en-US" sz="3600" b="1" dirty="0">
                <a:solidFill>
                  <a:srgbClr val="002060"/>
                </a:solidFill>
                <a:latin typeface="Century Schoolbook" pitchFamily="18" charset="0"/>
              </a:rPr>
            </a:br>
            <a:r>
              <a:rPr lang="ru-RU" altLang="en-US" sz="3600" b="1" dirty="0">
                <a:solidFill>
                  <a:srgbClr val="002060"/>
                </a:solidFill>
                <a:latin typeface="Arial" charset="0"/>
              </a:rPr>
              <a:t/>
            </a:r>
            <a:br>
              <a:rPr lang="ru-RU" altLang="en-US" sz="3600" b="1" dirty="0">
                <a:solidFill>
                  <a:srgbClr val="002060"/>
                </a:solidFill>
                <a:latin typeface="Arial" charset="0"/>
              </a:rPr>
            </a:b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086600" cy="1752600"/>
          </a:xfrm>
        </p:spPr>
        <p:txBody>
          <a:bodyPr/>
          <a:lstStyle/>
          <a:p>
            <a:r>
              <a:rPr lang="en-US" sz="2400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Ministry of Labor, Health and Social Affairs</a:t>
            </a:r>
          </a:p>
          <a:p>
            <a:r>
              <a:rPr lang="en-US" sz="2000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November 28, </a:t>
            </a:r>
            <a:r>
              <a:rPr lang="en-US" sz="2000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</a:t>
            </a:r>
            <a:endParaRPr lang="en-US" sz="2000" dirty="0">
              <a:solidFill>
                <a:srgbClr val="00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2916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158480" cy="718784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800" b="1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ealth sector expenditures</a:t>
            </a:r>
            <a:endParaRPr lang="sl-SI" sz="2800" b="1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0807082"/>
              </p:ext>
            </p:extLst>
          </p:nvPr>
        </p:nvGraphicFramePr>
        <p:xfrm>
          <a:off x="3962400" y="1371600"/>
          <a:ext cx="5167952" cy="41148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410200" y="5652391"/>
            <a:ext cx="34290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Source: Georgia NHA 2005 -</a:t>
            </a:r>
            <a:r>
              <a:rPr lang="en-US" sz="1050" dirty="0" smtClean="0"/>
              <a:t>2016 (</a:t>
            </a:r>
            <a:r>
              <a:rPr lang="en-US" sz="1050" dirty="0" err="1" smtClean="0"/>
              <a:t>MoLHSA</a:t>
            </a:r>
            <a:r>
              <a:rPr lang="en-US" sz="1050" dirty="0" smtClean="0"/>
              <a:t>, </a:t>
            </a:r>
            <a:r>
              <a:rPr lang="en-US" sz="1050" dirty="0" smtClean="0"/>
              <a:t>2017)</a:t>
            </a:r>
            <a:endParaRPr lang="en-US" sz="1050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9382199"/>
              </p:ext>
            </p:extLst>
          </p:nvPr>
        </p:nvGraphicFramePr>
        <p:xfrm>
          <a:off x="152400" y="1371600"/>
          <a:ext cx="4343400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8433" y="5652391"/>
            <a:ext cx="34290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Source: </a:t>
            </a:r>
            <a:r>
              <a:rPr lang="en-US" sz="1050" dirty="0" smtClean="0"/>
              <a:t>WHO European </a:t>
            </a:r>
            <a:r>
              <a:rPr lang="en-US" sz="1050" dirty="0" smtClean="0"/>
              <a:t>Health for All </a:t>
            </a:r>
            <a:r>
              <a:rPr lang="en-US" sz="1050" dirty="0" smtClean="0"/>
              <a:t> </a:t>
            </a:r>
            <a:r>
              <a:rPr lang="en-US" sz="1050" dirty="0" smtClean="0"/>
              <a:t>Data Base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32878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4520" y="381000"/>
            <a:ext cx="8158480" cy="718784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Out-of-pocket </a:t>
            </a:r>
            <a:r>
              <a:rPr lang="en-US" sz="2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health expenditures</a:t>
            </a:r>
            <a:endParaRPr lang="sl-SI" sz="2800" b="1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609" y="5750101"/>
            <a:ext cx="5410200" cy="358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1405953"/>
            <a:ext cx="4343400" cy="42694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3400" y="1188864"/>
            <a:ext cx="4419600" cy="432955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658134" y="5675377"/>
            <a:ext cx="34290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Source: Georgia NHA 20</a:t>
            </a:r>
            <a:r>
              <a:rPr lang="ka-GE" sz="1050" dirty="0" smtClean="0"/>
              <a:t>10-</a:t>
            </a:r>
            <a:r>
              <a:rPr lang="en-US" sz="1050" dirty="0" smtClean="0"/>
              <a:t>2015  (</a:t>
            </a:r>
            <a:r>
              <a:rPr lang="en-US" sz="1050" dirty="0" err="1" smtClean="0"/>
              <a:t>MoLHSA</a:t>
            </a:r>
            <a:r>
              <a:rPr lang="en-US" sz="1050" dirty="0" smtClean="0"/>
              <a:t>, 2016)</a:t>
            </a:r>
            <a:endParaRPr lang="en-US" sz="1050" dirty="0"/>
          </a:p>
        </p:txBody>
      </p:sp>
      <p:sp>
        <p:nvSpPr>
          <p:cNvPr id="9" name="TextBox 8"/>
          <p:cNvSpPr txBox="1"/>
          <p:nvPr/>
        </p:nvSpPr>
        <p:spPr>
          <a:xfrm>
            <a:off x="0" y="6186100"/>
            <a:ext cx="440216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Source: WHO/Euro, Highlights </a:t>
            </a:r>
            <a:r>
              <a:rPr lang="en-US" sz="1050" dirty="0" smtClean="0"/>
              <a:t>on health and </a:t>
            </a:r>
            <a:r>
              <a:rPr lang="en-US" sz="1050" dirty="0" smtClean="0"/>
              <a:t>well-being, Georgia</a:t>
            </a:r>
            <a:r>
              <a:rPr lang="en-US" sz="1050" dirty="0" smtClean="0"/>
              <a:t>, 2017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2567119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838200"/>
            <a:ext cx="8229600" cy="914400"/>
          </a:xfrm>
        </p:spPr>
        <p:txBody>
          <a:bodyPr numCol="1">
            <a:noAutofit/>
          </a:bodyPr>
          <a:lstStyle/>
          <a:p>
            <a:pPr algn="l"/>
            <a:r>
              <a:rPr lang="en-US" sz="280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Covering people: major </a:t>
            </a:r>
            <a:r>
              <a:rPr lang="en-US" sz="280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increase population entitlement to publicly financed health services </a:t>
            </a:r>
            <a:br>
              <a:rPr lang="en-US" sz="280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endParaRPr lang="en-US" sz="2800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348022836"/>
              </p:ext>
            </p:extLst>
          </p:nvPr>
        </p:nvGraphicFramePr>
        <p:xfrm>
          <a:off x="990600" y="1371600"/>
          <a:ext cx="6934200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Content Placeholder 5"/>
          <p:cNvSpPr txBox="1">
            <a:spLocks noGrp="1"/>
          </p:cNvSpPr>
          <p:nvPr>
            <p:ph idx="1"/>
          </p:nvPr>
        </p:nvSpPr>
        <p:spPr>
          <a:xfrm>
            <a:off x="762000" y="5181600"/>
            <a:ext cx="822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r">
              <a:buNone/>
            </a:pPr>
            <a:r>
              <a:rPr lang="en-US" sz="1600" b="0" dirty="0" smtClean="0"/>
              <a:t>Source: HUES 2007, 2010, 2014</a:t>
            </a:r>
            <a:endParaRPr lang="en-US" sz="1600" b="0" dirty="0"/>
          </a:p>
        </p:txBody>
      </p:sp>
    </p:spTree>
    <p:extLst>
      <p:ext uri="{BB962C8B-B14F-4D97-AF65-F5344CB8AC3E}">
        <p14:creationId xmlns:p14="http://schemas.microsoft.com/office/powerpoint/2010/main" val="2934927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en-US" sz="280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Expanding benefits</a:t>
            </a:r>
            <a:endParaRPr lang="en-US" sz="2800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382000" cy="5334000"/>
          </a:xfrm>
        </p:spPr>
        <p:txBody>
          <a:bodyPr>
            <a:normAutofit/>
          </a:bodyPr>
          <a:lstStyle/>
          <a:p>
            <a:r>
              <a:rPr lang="en-US" sz="2000" dirty="0" smtClean="0">
                <a:ea typeface="Kozuka Mincho Pro H" pitchFamily="18" charset="-128"/>
              </a:rPr>
              <a:t>I</a:t>
            </a:r>
            <a:r>
              <a:rPr lang="en-US" sz="2000" dirty="0" smtClean="0"/>
              <a:t> Phase</a:t>
            </a:r>
            <a:r>
              <a:rPr lang="ka-GE" sz="2000" dirty="0" smtClean="0"/>
              <a:t> - </a:t>
            </a:r>
            <a:r>
              <a:rPr lang="en-US" sz="2000" dirty="0"/>
              <a:t>28 February 2013 (minimum package</a:t>
            </a:r>
            <a:r>
              <a:rPr lang="en-US" sz="2000" dirty="0" smtClean="0"/>
              <a:t>)</a:t>
            </a:r>
            <a:endParaRPr lang="ka-GE" sz="2000" dirty="0" smtClean="0"/>
          </a:p>
          <a:p>
            <a:pPr marL="457200" lvl="1" indent="0">
              <a:buNone/>
            </a:pPr>
            <a:r>
              <a:rPr lang="en-US" sz="2000" dirty="0" smtClean="0"/>
              <a:t>	</a:t>
            </a:r>
            <a:r>
              <a:rPr lang="en-US" sz="2000" dirty="0" smtClean="0">
                <a:solidFill>
                  <a:srgbClr val="C00000"/>
                </a:solidFill>
              </a:rPr>
              <a:t>- Planned ambulatory care</a:t>
            </a:r>
            <a:endParaRPr lang="ka-GE" sz="2000" dirty="0" smtClean="0">
              <a:solidFill>
                <a:srgbClr val="C00000"/>
              </a:solidFill>
            </a:endParaRPr>
          </a:p>
          <a:p>
            <a:pPr marL="457200" lvl="1" indent="0">
              <a:buNone/>
            </a:pPr>
            <a:r>
              <a:rPr lang="en-US" sz="2000" dirty="0">
                <a:solidFill>
                  <a:srgbClr val="C00000"/>
                </a:solidFill>
              </a:rPr>
              <a:t>	</a:t>
            </a:r>
            <a:r>
              <a:rPr lang="en-US" sz="2000" dirty="0" smtClean="0">
                <a:solidFill>
                  <a:srgbClr val="C00000"/>
                </a:solidFill>
              </a:rPr>
              <a:t>- Urgent outpatient and inpatient care</a:t>
            </a:r>
            <a:endParaRPr lang="ka-GE" sz="2000" dirty="0" smtClean="0">
              <a:solidFill>
                <a:srgbClr val="C00000"/>
              </a:solidFill>
            </a:endParaRPr>
          </a:p>
          <a:p>
            <a:r>
              <a:rPr lang="en-US" sz="2000" dirty="0" smtClean="0">
                <a:ea typeface="Kozuka Mincho Pro H" pitchFamily="18" charset="-128"/>
              </a:rPr>
              <a:t>II</a:t>
            </a:r>
            <a:r>
              <a:rPr lang="en-US" sz="2000" dirty="0" smtClean="0"/>
              <a:t> </a:t>
            </a:r>
            <a:r>
              <a:rPr lang="en-US" sz="2000" dirty="0"/>
              <a:t>Phase</a:t>
            </a:r>
            <a:r>
              <a:rPr lang="ka-GE" sz="2000" dirty="0" smtClean="0"/>
              <a:t> - </a:t>
            </a:r>
            <a:r>
              <a:rPr lang="en-US" sz="2000" dirty="0"/>
              <a:t>July 1, 2013 </a:t>
            </a:r>
            <a:r>
              <a:rPr lang="en-US" sz="2000" dirty="0" smtClean="0"/>
              <a:t>(basic </a:t>
            </a:r>
            <a:r>
              <a:rPr lang="en-US" sz="2000" dirty="0"/>
              <a:t>p</a:t>
            </a:r>
            <a:r>
              <a:rPr lang="en-US" sz="2000" dirty="0" smtClean="0"/>
              <a:t>ackage</a:t>
            </a:r>
            <a:r>
              <a:rPr lang="en-US" sz="2000" dirty="0"/>
              <a:t>)</a:t>
            </a:r>
            <a:endParaRPr lang="ka-GE" sz="2000" dirty="0" smtClean="0"/>
          </a:p>
          <a:p>
            <a:pPr marL="457200" lvl="1" indent="0">
              <a:buNone/>
            </a:pPr>
            <a:r>
              <a:rPr lang="en-US" sz="2000" dirty="0" smtClean="0">
                <a:solidFill>
                  <a:srgbClr val="C00000"/>
                </a:solidFill>
              </a:rPr>
              <a:t>	</a:t>
            </a:r>
            <a:r>
              <a:rPr lang="en-US" sz="2000" dirty="0" smtClean="0"/>
              <a:t>- </a:t>
            </a:r>
            <a:r>
              <a:rPr lang="en-US" sz="2000" dirty="0"/>
              <a:t>Planned ambulatory care</a:t>
            </a:r>
            <a:endParaRPr lang="en-US" sz="2000" dirty="0" smtClean="0"/>
          </a:p>
          <a:p>
            <a:pPr marL="457200" lvl="1" indent="0">
              <a:buNone/>
            </a:pPr>
            <a:r>
              <a:rPr lang="en-US" sz="2000" dirty="0" smtClean="0"/>
              <a:t>	- Urgent outpatient services </a:t>
            </a:r>
          </a:p>
          <a:p>
            <a:pPr marL="457200" lvl="1" indent="0">
              <a:buNone/>
            </a:pPr>
            <a:r>
              <a:rPr lang="en-US" sz="2000" dirty="0" smtClean="0"/>
              <a:t>	- Urgent inpatient  and critical are</a:t>
            </a:r>
          </a:p>
          <a:p>
            <a:pPr marL="457200" lvl="1" indent="0">
              <a:buNone/>
            </a:pPr>
            <a:r>
              <a:rPr lang="en-US" sz="2000" dirty="0" smtClean="0"/>
              <a:t>	- </a:t>
            </a:r>
            <a:r>
              <a:rPr lang="en-US" sz="2000" dirty="0" smtClean="0">
                <a:solidFill>
                  <a:srgbClr val="C00000"/>
                </a:solidFill>
              </a:rPr>
              <a:t>Elective surgical </a:t>
            </a:r>
            <a:r>
              <a:rPr lang="en-US" sz="2000" dirty="0">
                <a:solidFill>
                  <a:srgbClr val="C00000"/>
                </a:solidFill>
              </a:rPr>
              <a:t>c</a:t>
            </a:r>
            <a:r>
              <a:rPr lang="en-US" sz="2000" dirty="0" smtClean="0">
                <a:solidFill>
                  <a:srgbClr val="C00000"/>
                </a:solidFill>
              </a:rPr>
              <a:t>are </a:t>
            </a:r>
          </a:p>
          <a:p>
            <a:pPr marL="457200" lvl="1" indent="0">
              <a:buNone/>
            </a:pPr>
            <a:r>
              <a:rPr lang="en-US" sz="2000" dirty="0" smtClean="0">
                <a:solidFill>
                  <a:srgbClr val="C00000"/>
                </a:solidFill>
              </a:rPr>
              <a:t>	- Chemo-</a:t>
            </a:r>
            <a:r>
              <a:rPr lang="en-US" sz="2000" dirty="0">
                <a:solidFill>
                  <a:srgbClr val="C00000"/>
                </a:solidFill>
              </a:rPr>
              <a:t>, </a:t>
            </a:r>
            <a:r>
              <a:rPr lang="en-US" sz="2000" dirty="0" smtClean="0">
                <a:solidFill>
                  <a:srgbClr val="C00000"/>
                </a:solidFill>
              </a:rPr>
              <a:t>hormone- </a:t>
            </a:r>
            <a:r>
              <a:rPr lang="en-US" sz="2000" dirty="0">
                <a:solidFill>
                  <a:srgbClr val="C00000"/>
                </a:solidFill>
              </a:rPr>
              <a:t>and </a:t>
            </a:r>
            <a:r>
              <a:rPr lang="en-US" sz="2000" dirty="0" smtClean="0">
                <a:solidFill>
                  <a:srgbClr val="C00000"/>
                </a:solidFill>
              </a:rPr>
              <a:t>radiotherapy</a:t>
            </a:r>
            <a:endParaRPr lang="en-US" sz="2000" dirty="0">
              <a:solidFill>
                <a:srgbClr val="C00000"/>
              </a:solidFill>
            </a:endParaRPr>
          </a:p>
          <a:p>
            <a:pPr marL="457200" lvl="1" indent="0">
              <a:buNone/>
            </a:pPr>
            <a:r>
              <a:rPr lang="en-US" sz="2000" dirty="0" smtClean="0">
                <a:solidFill>
                  <a:srgbClr val="C00000"/>
                </a:solidFill>
              </a:rPr>
              <a:t>	- Maternity </a:t>
            </a:r>
            <a:r>
              <a:rPr lang="en-US" sz="2000" dirty="0">
                <a:solidFill>
                  <a:srgbClr val="C00000"/>
                </a:solidFill>
              </a:rPr>
              <a:t>s</a:t>
            </a:r>
            <a:r>
              <a:rPr lang="en-US" sz="2000" dirty="0" smtClean="0">
                <a:solidFill>
                  <a:srgbClr val="C00000"/>
                </a:solidFill>
              </a:rPr>
              <a:t>ervices</a:t>
            </a:r>
            <a:endParaRPr lang="en-US" sz="2000" dirty="0">
              <a:solidFill>
                <a:srgbClr val="C00000"/>
              </a:solidFill>
            </a:endParaRPr>
          </a:p>
          <a:p>
            <a:pPr marL="457200" lvl="1" indent="0">
              <a:buNone/>
            </a:pPr>
            <a:r>
              <a:rPr lang="en-US" sz="2000" dirty="0" smtClean="0">
                <a:solidFill>
                  <a:srgbClr val="C00000"/>
                </a:solidFill>
              </a:rPr>
              <a:t>	- Basic </a:t>
            </a:r>
            <a:r>
              <a:rPr lang="en-US" sz="2000" dirty="0">
                <a:solidFill>
                  <a:srgbClr val="C00000"/>
                </a:solidFill>
              </a:rPr>
              <a:t>drugs for target groups</a:t>
            </a:r>
          </a:p>
          <a:p>
            <a:r>
              <a:rPr lang="en-US" sz="2000" dirty="0" smtClean="0"/>
              <a:t>III </a:t>
            </a:r>
            <a:r>
              <a:rPr lang="en-US" sz="2000" dirty="0"/>
              <a:t>Phase </a:t>
            </a:r>
            <a:r>
              <a:rPr lang="ka-GE" sz="2000" dirty="0" smtClean="0"/>
              <a:t>- </a:t>
            </a:r>
            <a:r>
              <a:rPr lang="en-US" sz="2000" dirty="0"/>
              <a:t>May 1, </a:t>
            </a:r>
            <a:r>
              <a:rPr lang="en-US" sz="2000" dirty="0" smtClean="0"/>
              <a:t>2017 </a:t>
            </a:r>
            <a:r>
              <a:rPr lang="ka-GE" sz="2000" dirty="0" smtClean="0"/>
              <a:t>- </a:t>
            </a:r>
            <a:r>
              <a:rPr lang="en-US" sz="2000" dirty="0">
                <a:solidFill>
                  <a:srgbClr val="C00000"/>
                </a:solidFill>
              </a:rPr>
              <a:t>Service stratification according to revenue </a:t>
            </a:r>
            <a:r>
              <a:rPr lang="en-US" sz="2000" dirty="0" smtClean="0">
                <a:solidFill>
                  <a:srgbClr val="C00000"/>
                </a:solidFill>
              </a:rPr>
              <a:t>groups using “social justice approach”</a:t>
            </a:r>
          </a:p>
          <a:p>
            <a:pPr marL="0" indent="0">
              <a:buNone/>
            </a:pPr>
            <a:r>
              <a:rPr lang="en-US" sz="2000" dirty="0" smtClean="0"/>
              <a:t>	- </a:t>
            </a:r>
            <a:r>
              <a:rPr lang="en-US" sz="2000" dirty="0" smtClean="0">
                <a:solidFill>
                  <a:srgbClr val="C00000"/>
                </a:solidFill>
              </a:rPr>
              <a:t>Outpatient drugs benefit for chronic conditions</a:t>
            </a:r>
            <a:endParaRPr lang="en-US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745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21" y="2133600"/>
            <a:ext cx="4165979" cy="1143000"/>
          </a:xfrm>
        </p:spPr>
        <p:txBody>
          <a:bodyPr>
            <a:normAutofit/>
          </a:bodyPr>
          <a:lstStyle/>
          <a:p>
            <a:pPr algn="l"/>
            <a:r>
              <a:rPr lang="en-US" sz="1800" b="1" dirty="0" smtClean="0">
                <a:latin typeface="+mn-lt"/>
                <a:cs typeface="Arial" panose="020B0604020202020204" pitchFamily="34" charset="0"/>
              </a:rPr>
              <a:t>Number of ambulatory care visits per </a:t>
            </a:r>
            <a:r>
              <a:rPr lang="en-US" sz="1800" b="1" dirty="0">
                <a:latin typeface="+mn-lt"/>
                <a:cs typeface="Arial" panose="020B0604020202020204" pitchFamily="34" charset="0"/>
              </a:rPr>
              <a:t> </a:t>
            </a:r>
            <a:r>
              <a:rPr lang="en-US" sz="1800" b="1" dirty="0" smtClean="0">
                <a:latin typeface="+mn-lt"/>
                <a:cs typeface="Arial" panose="020B0604020202020204" pitchFamily="34" charset="0"/>
              </a:rPr>
              <a:t>capita</a:t>
            </a:r>
            <a:endParaRPr lang="en-US" sz="1800" b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5" name="Title 4"/>
          <p:cNvSpPr txBox="1">
            <a:spLocks/>
          </p:cNvSpPr>
          <p:nvPr/>
        </p:nvSpPr>
        <p:spPr>
          <a:xfrm>
            <a:off x="1524000" y="561832"/>
            <a:ext cx="7162800" cy="10383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Patterns of health care use: </a:t>
            </a:r>
          </a:p>
          <a:p>
            <a:pPr algn="l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ealth service utilization has been steadily increasing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le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6107238"/>
              </p:ext>
            </p:extLst>
          </p:nvPr>
        </p:nvGraphicFramePr>
        <p:xfrm>
          <a:off x="0" y="2819400"/>
          <a:ext cx="4501487" cy="2590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Table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6183154"/>
              </p:ext>
            </p:extLst>
          </p:nvPr>
        </p:nvGraphicFramePr>
        <p:xfrm>
          <a:off x="4566313" y="2819400"/>
          <a:ext cx="4501487" cy="2590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itle 1"/>
          <p:cNvSpPr txBox="1">
            <a:spLocks/>
          </p:cNvSpPr>
          <p:nvPr/>
        </p:nvSpPr>
        <p:spPr bwMode="auto">
          <a:xfrm>
            <a:off x="4876800" y="1981200"/>
            <a:ext cx="4191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0" hangingPunct="0">
              <a:spcBef>
                <a:spcPct val="30000"/>
              </a:spcBef>
              <a:defRPr/>
            </a:pPr>
            <a:r>
              <a:rPr lang="en-US" sz="1800" b="1" dirty="0">
                <a:latin typeface="+mn-lt"/>
              </a:rPr>
              <a:t>Number of hospital admissions per capita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2400" y="5715000"/>
            <a:ext cx="19415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Source: NCDC&amp;PH, 2017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96413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27245"/>
            <a:ext cx="7620000" cy="3810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C00000"/>
                </a:solidFill>
              </a:rPr>
              <a:t>80.3</a:t>
            </a:r>
            <a:r>
              <a:rPr lang="en-US" dirty="0">
                <a:solidFill>
                  <a:srgbClr val="C00000"/>
                </a:solidFill>
              </a:rPr>
              <a:t>% </a:t>
            </a:r>
            <a:r>
              <a:rPr lang="en-US" b="0" dirty="0" smtClean="0"/>
              <a:t>beneficiaries satisfied </a:t>
            </a:r>
            <a:r>
              <a:rPr lang="en-US" b="0" dirty="0"/>
              <a:t>with the outpatient service and</a:t>
            </a:r>
            <a:r>
              <a:rPr lang="en-US" dirty="0"/>
              <a:t> </a:t>
            </a:r>
            <a:r>
              <a:rPr lang="en-US" dirty="0">
                <a:solidFill>
                  <a:srgbClr val="C00000"/>
                </a:solidFill>
              </a:rPr>
              <a:t>96.4%</a:t>
            </a:r>
            <a:r>
              <a:rPr lang="en-US" dirty="0"/>
              <a:t> </a:t>
            </a:r>
            <a:r>
              <a:rPr lang="en-US" b="0" dirty="0"/>
              <a:t>expressed  </a:t>
            </a:r>
            <a:r>
              <a:rPr lang="en-US" b="0" dirty="0" smtClean="0"/>
              <a:t>satisfaction </a:t>
            </a:r>
            <a:r>
              <a:rPr lang="en-US" b="0" dirty="0"/>
              <a:t>with hospital level emergency care </a:t>
            </a:r>
            <a:endParaRPr lang="en-US" b="0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0" dirty="0" smtClean="0"/>
              <a:t>Over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C00000"/>
                </a:solidFill>
              </a:rPr>
              <a:t>77</a:t>
            </a:r>
            <a:r>
              <a:rPr lang="en-US" dirty="0">
                <a:solidFill>
                  <a:srgbClr val="C00000"/>
                </a:solidFill>
              </a:rPr>
              <a:t>%</a:t>
            </a:r>
            <a:r>
              <a:rPr lang="en-US" dirty="0"/>
              <a:t> </a:t>
            </a:r>
            <a:r>
              <a:rPr lang="en-US" b="0" dirty="0"/>
              <a:t>of the population notes </a:t>
            </a:r>
            <a:r>
              <a:rPr lang="en-US" b="0" dirty="0" smtClean="0"/>
              <a:t>increased financial </a:t>
            </a:r>
            <a:r>
              <a:rPr lang="en-US" b="0" dirty="0"/>
              <a:t>access to outpatient and inpatient </a:t>
            </a:r>
            <a:r>
              <a:rPr lang="en-US" b="0" dirty="0" smtClean="0"/>
              <a:t>services</a:t>
            </a:r>
            <a:endParaRPr lang="en-US" b="0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390900"/>
            <a:ext cx="1895475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 txBox="1">
            <a:spLocks/>
          </p:cNvSpPr>
          <p:nvPr/>
        </p:nvSpPr>
        <p:spPr>
          <a:xfrm>
            <a:off x="1524000" y="304799"/>
            <a:ext cx="7162800" cy="10383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Better user experience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1865" y="5728900"/>
            <a:ext cx="45336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Source: USAID, </a:t>
            </a:r>
            <a:r>
              <a:rPr lang="en-US" sz="1200" dirty="0" smtClean="0"/>
              <a:t>Universal </a:t>
            </a:r>
            <a:r>
              <a:rPr lang="en-US" sz="1200" dirty="0"/>
              <a:t>h</a:t>
            </a:r>
            <a:r>
              <a:rPr lang="en-US" sz="1200" dirty="0" smtClean="0"/>
              <a:t>ealth </a:t>
            </a:r>
            <a:r>
              <a:rPr lang="en-US" sz="1200" dirty="0" smtClean="0"/>
              <a:t>care </a:t>
            </a:r>
            <a:r>
              <a:rPr lang="en-US" sz="1200" dirty="0" smtClean="0"/>
              <a:t>program </a:t>
            </a:r>
            <a:r>
              <a:rPr lang="en-US" sz="1200" dirty="0"/>
              <a:t>e</a:t>
            </a:r>
            <a:r>
              <a:rPr lang="en-US" sz="1200" dirty="0" smtClean="0"/>
              <a:t>valuation</a:t>
            </a:r>
            <a:r>
              <a:rPr lang="en-US" sz="1200" dirty="0" smtClean="0"/>
              <a:t>, 2014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30542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Content Placeholder 2">
            <a:extLst>
              <a:ext uri="{FF2B5EF4-FFF2-40B4-BE49-F238E27FC236}">
                <a16:creationId xmlns="" xmlns:a16="http://schemas.microsoft.com/office/drawing/2014/main" id="{C6AF05EA-02EE-4542-9699-4185D1728D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038" y="407253"/>
            <a:ext cx="7700962" cy="1116748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  <a:defRPr/>
            </a:pPr>
            <a:endParaRPr lang="en-US" altLang="en-US" sz="3000" b="1" dirty="0">
              <a:solidFill>
                <a:srgbClr val="FF0000"/>
              </a:solidFill>
            </a:endParaRPr>
          </a:p>
          <a:p>
            <a:pPr marL="0" indent="0">
              <a:buNone/>
              <a:defRPr/>
            </a:pPr>
            <a:r>
              <a:rPr lang="en-US" sz="4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Hepatitis C Elimination Program in Georgia </a:t>
            </a:r>
          </a:p>
          <a:p>
            <a:pPr marL="0" indent="0">
              <a:buNone/>
              <a:defRPr/>
            </a:pPr>
            <a:endParaRPr lang="en-US" altLang="en-US" sz="4500" b="1" dirty="0">
              <a:solidFill>
                <a:srgbClr val="002060"/>
              </a:solidFill>
            </a:endParaRPr>
          </a:p>
          <a:p>
            <a:pPr marL="0" indent="0">
              <a:buNone/>
              <a:defRPr/>
            </a:pPr>
            <a:endParaRPr lang="en-US" altLang="en-US" sz="8000" b="1" dirty="0">
              <a:solidFill>
                <a:srgbClr val="0070C0"/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="" xmlns:a16="http://schemas.microsoft.com/office/drawing/2014/main" id="{A14024F4-87DA-46A4-81E0-51F4E843B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057400"/>
            <a:ext cx="3625454" cy="582612"/>
          </a:xfrm>
          <a:ln>
            <a:miter lim="800000"/>
            <a:headEnd/>
            <a:tailEnd/>
          </a:ln>
        </p:spPr>
        <p:txBody>
          <a:bodyPr>
            <a:noAutofit/>
          </a:bodyPr>
          <a:lstStyle/>
          <a:p>
            <a:pPr algn="l">
              <a:defRPr/>
            </a:pPr>
            <a:r>
              <a:rPr lang="en-US" altLang="en-US" sz="2400" dirty="0" smtClean="0">
                <a:effectLst/>
              </a:rPr>
              <a:t>2020 Targets: </a:t>
            </a:r>
            <a:r>
              <a:rPr lang="en-US" altLang="en-US" sz="2400" dirty="0">
                <a:solidFill>
                  <a:srgbClr val="FF0000"/>
                </a:solidFill>
              </a:rPr>
              <a:t>90-95-95</a:t>
            </a:r>
            <a:br>
              <a:rPr lang="en-US" altLang="en-US" sz="2400" dirty="0">
                <a:solidFill>
                  <a:srgbClr val="FF0000"/>
                </a:solidFill>
              </a:rPr>
            </a:br>
            <a:endParaRPr lang="en-US" altLang="en-US" sz="2400" b="1" dirty="0"/>
          </a:p>
        </p:txBody>
      </p:sp>
      <p:sp>
        <p:nvSpPr>
          <p:cNvPr id="25604" name="Content Placeholder 2">
            <a:extLst>
              <a:ext uri="{FF2B5EF4-FFF2-40B4-BE49-F238E27FC236}">
                <a16:creationId xmlns="" xmlns:a16="http://schemas.microsoft.com/office/drawing/2014/main" id="{DE885791-AB9E-4A8B-916C-411CBD34CC55}"/>
              </a:ext>
            </a:extLst>
          </p:cNvPr>
          <p:cNvSpPr txBox="1">
            <a:spLocks/>
          </p:cNvSpPr>
          <p:nvPr/>
        </p:nvSpPr>
        <p:spPr bwMode="auto">
          <a:xfrm>
            <a:off x="0" y="2819401"/>
            <a:ext cx="462915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Tx/>
              <a:buNone/>
            </a:pPr>
            <a:endParaRPr lang="en-US" altLang="en-US" b="1" dirty="0">
              <a:solidFill>
                <a:srgbClr val="FF0000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="" xmlns:a16="http://schemas.microsoft.com/office/drawing/2014/main" id="{7AAA0890-0430-49C5-B497-B10642F34920}"/>
              </a:ext>
            </a:extLst>
          </p:cNvPr>
          <p:cNvSpPr txBox="1">
            <a:spLocks/>
          </p:cNvSpPr>
          <p:nvPr/>
        </p:nvSpPr>
        <p:spPr bwMode="auto">
          <a:xfrm>
            <a:off x="304798" y="2610168"/>
            <a:ext cx="4694635" cy="229806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417017">
              <a:spcBef>
                <a:spcPts val="675"/>
              </a:spcBef>
              <a:spcAft>
                <a:spcPts val="675"/>
              </a:spcAft>
              <a:buClr>
                <a:schemeClr val="accent5">
                  <a:lumMod val="25000"/>
                </a:schemeClr>
              </a:buClr>
              <a:buSzPct val="135000"/>
              <a:buFont typeface="Wingdings" panose="05000000000000000000" pitchFamily="2" charset="2"/>
              <a:buChar char="ü"/>
              <a:defRPr/>
            </a:pPr>
            <a:r>
              <a:rPr lang="en-US" sz="2400" b="1" dirty="0" smtClean="0">
                <a:solidFill>
                  <a:srgbClr val="FF0000"/>
                </a:solidFill>
              </a:rPr>
              <a:t>90</a:t>
            </a:r>
            <a:r>
              <a:rPr lang="en-US" sz="2400" b="1" dirty="0">
                <a:solidFill>
                  <a:srgbClr val="FF0000"/>
                </a:solidFill>
              </a:rPr>
              <a:t>% </a:t>
            </a:r>
            <a:r>
              <a:rPr lang="en-US" sz="2400" b="1" dirty="0"/>
              <a:t>of people living with HCV are diagnosed</a:t>
            </a:r>
          </a:p>
          <a:p>
            <a:pPr marL="417017">
              <a:spcBef>
                <a:spcPts val="675"/>
              </a:spcBef>
              <a:spcAft>
                <a:spcPts val="675"/>
              </a:spcAft>
              <a:buClr>
                <a:schemeClr val="accent5">
                  <a:lumMod val="25000"/>
                </a:schemeClr>
              </a:buClr>
              <a:buSzPct val="135000"/>
              <a:buFont typeface="Wingdings" panose="05000000000000000000" pitchFamily="2" charset="2"/>
              <a:buChar char="ü"/>
              <a:defRPr/>
            </a:pPr>
            <a:r>
              <a:rPr lang="en-US" sz="2400" b="1" dirty="0">
                <a:solidFill>
                  <a:srgbClr val="FF0000"/>
                </a:solidFill>
              </a:rPr>
              <a:t>95%</a:t>
            </a:r>
            <a:r>
              <a:rPr lang="en-US" sz="2400" b="1" dirty="0"/>
              <a:t> of those diagnosed are treated</a:t>
            </a:r>
          </a:p>
          <a:p>
            <a:pPr marL="417017">
              <a:spcBef>
                <a:spcPts val="675"/>
              </a:spcBef>
              <a:spcAft>
                <a:spcPts val="675"/>
              </a:spcAft>
              <a:buClr>
                <a:schemeClr val="accent5">
                  <a:lumMod val="25000"/>
                </a:schemeClr>
              </a:buClr>
              <a:buSzPct val="135000"/>
              <a:buFont typeface="Wingdings" panose="05000000000000000000" pitchFamily="2" charset="2"/>
              <a:buChar char="ü"/>
              <a:defRPr/>
            </a:pPr>
            <a:r>
              <a:rPr lang="en-US" sz="2400" b="1" dirty="0">
                <a:solidFill>
                  <a:srgbClr val="FF0000"/>
                </a:solidFill>
              </a:rPr>
              <a:t>95%</a:t>
            </a:r>
            <a:r>
              <a:rPr lang="en-US" sz="2400" b="1" dirty="0"/>
              <a:t> of those treated are cured</a:t>
            </a:r>
          </a:p>
        </p:txBody>
      </p:sp>
      <p:sp>
        <p:nvSpPr>
          <p:cNvPr id="25618" name="TextBox 17">
            <a:extLst>
              <a:ext uri="{FF2B5EF4-FFF2-40B4-BE49-F238E27FC236}">
                <a16:creationId xmlns="" xmlns:a16="http://schemas.microsoft.com/office/drawing/2014/main" id="{6498FDA1-31FD-4150-B254-6574775F1A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2357" y="1893663"/>
            <a:ext cx="3018235" cy="607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ka-G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Results to date</a:t>
            </a:r>
            <a:r>
              <a:rPr lang="en-US" altLang="ka-GE" sz="135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ka-GE" sz="135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5619" name="Rectangle 1">
            <a:extLst>
              <a:ext uri="{FF2B5EF4-FFF2-40B4-BE49-F238E27FC236}">
                <a16:creationId xmlns="" xmlns:a16="http://schemas.microsoft.com/office/drawing/2014/main" id="{25C3445E-424D-46F9-8E88-0F7E036191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4231" y="4262526"/>
            <a:ext cx="3743254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1800" b="1" dirty="0" err="1" smtClean="0">
                <a:latin typeface="Arial" panose="020B0604020202020204" pitchFamily="34" charset="0"/>
              </a:rPr>
              <a:t>Sofosbuvir</a:t>
            </a:r>
            <a:r>
              <a:rPr lang="en-US" altLang="en-US" sz="1800" b="1" dirty="0" smtClean="0">
                <a:latin typeface="Arial" panose="020B0604020202020204" pitchFamily="34" charset="0"/>
              </a:rPr>
              <a:t>-based </a:t>
            </a:r>
            <a:r>
              <a:rPr lang="en-US" altLang="en-US" sz="1800" b="1" dirty="0">
                <a:latin typeface="Arial" panose="020B0604020202020204" pitchFamily="34" charset="0"/>
              </a:rPr>
              <a:t>regimens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ka-GE" sz="1800" b="1" dirty="0" smtClean="0">
                <a:latin typeface="Arial" panose="020B0604020202020204" pitchFamily="34" charset="0"/>
              </a:rPr>
              <a:t> SVR achieved</a:t>
            </a:r>
            <a:r>
              <a:rPr lang="en-US" altLang="ka-GE" sz="1800" b="1" dirty="0">
                <a:latin typeface="Arial" panose="020B0604020202020204" pitchFamily="34" charset="0"/>
              </a:rPr>
              <a:t>: </a:t>
            </a:r>
            <a:r>
              <a:rPr lang="en-US" altLang="ka-GE" sz="1800" b="1" dirty="0">
                <a:solidFill>
                  <a:srgbClr val="C00000"/>
                </a:solidFill>
                <a:latin typeface="Arial" panose="020B0604020202020204" pitchFamily="34" charset="0"/>
              </a:rPr>
              <a:t>82%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ka-GE" sz="1800" b="1" dirty="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 dirty="0" err="1">
                <a:latin typeface="Arial" panose="020B0604020202020204" pitchFamily="34" charset="0"/>
              </a:rPr>
              <a:t>Harvoni</a:t>
            </a:r>
            <a:r>
              <a:rPr lang="en-US" altLang="en-US" sz="1800" b="1" dirty="0">
                <a:latin typeface="Arial" panose="020B0604020202020204" pitchFamily="34" charset="0"/>
              </a:rPr>
              <a:t>-based regimens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ka-GE" sz="1800" b="1" dirty="0" err="1">
                <a:latin typeface="Arial" panose="020B0604020202020204" pitchFamily="34" charset="0"/>
              </a:rPr>
              <a:t>SVR</a:t>
            </a:r>
            <a:r>
              <a:rPr lang="en-US" altLang="ka-GE" sz="1800" b="1" dirty="0">
                <a:latin typeface="Arial" panose="020B0604020202020204" pitchFamily="34" charset="0"/>
              </a:rPr>
              <a:t> achieved: </a:t>
            </a:r>
            <a:r>
              <a:rPr lang="en-US" altLang="ka-GE" sz="1800" b="1" dirty="0">
                <a:solidFill>
                  <a:srgbClr val="C00000"/>
                </a:solidFill>
                <a:latin typeface="Arial" panose="020B0604020202020204" pitchFamily="34" charset="0"/>
              </a:rPr>
              <a:t>98.2%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8" name="TextBox 17">
            <a:extLst>
              <a:ext uri="{FF2B5EF4-FFF2-40B4-BE49-F238E27FC236}">
                <a16:creationId xmlns:a16="http://schemas.microsoft.com/office/drawing/2014/main" xmlns="" id="{6498FDA1-31FD-4150-B254-6574775F1A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5975" y="2057400"/>
            <a:ext cx="3441511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ka-GE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0000"/>
              </a:lnSpc>
              <a:spcBef>
                <a:spcPct val="0"/>
              </a:spcBef>
            </a:pPr>
            <a:r>
              <a:rPr lang="en-US" altLang="ka-GE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screened </a:t>
            </a:r>
            <a:r>
              <a:rPr lang="en-US" altLang="ka-GE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altLang="ka-G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1,210,000</a:t>
            </a:r>
          </a:p>
          <a:p>
            <a:pPr marL="285750" indent="-285750">
              <a:lnSpc>
                <a:spcPct val="100000"/>
              </a:lnSpc>
              <a:spcBef>
                <a:spcPct val="0"/>
              </a:spcBef>
            </a:pPr>
            <a:r>
              <a:rPr lang="en-US" altLang="ka-GE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a-GE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treated – </a:t>
            </a:r>
            <a:r>
              <a:rPr lang="en-US" altLang="ka-G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43,000</a:t>
            </a:r>
          </a:p>
          <a:p>
            <a:pPr marL="285750" indent="-285750">
              <a:lnSpc>
                <a:spcPct val="100000"/>
              </a:lnSpc>
              <a:spcBef>
                <a:spcPct val="0"/>
              </a:spcBef>
            </a:pPr>
            <a:r>
              <a:rPr lang="en-US" altLang="ka-GE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currently </a:t>
            </a:r>
            <a:r>
              <a:rPr lang="en-US" altLang="ka-GE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involved in treatment –</a:t>
            </a:r>
            <a:r>
              <a:rPr lang="en-US" altLang="ka-GE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a-G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7,000</a:t>
            </a:r>
            <a:endParaRPr lang="en-US" altLang="ka-GE" sz="1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ka-GE" sz="1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ka-GE" sz="1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4680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408" y="5589240"/>
            <a:ext cx="1893597" cy="1268760"/>
          </a:xfrm>
          <a:prstGeom prst="rect">
            <a:avLst/>
          </a:prstGeom>
        </p:spPr>
      </p:pic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altLang="en-US" sz="280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Maternal and Child Health</a:t>
            </a:r>
            <a:endParaRPr lang="ka-GE" altLang="en-US" sz="2800" b="1" dirty="0" smtClean="0">
              <a:solidFill>
                <a:srgbClr val="00206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568952" cy="4662264"/>
          </a:xfrm>
        </p:spPr>
        <p:txBody>
          <a:bodyPr>
            <a:noAutofit/>
          </a:bodyPr>
          <a:lstStyle/>
          <a:p>
            <a:pPr marL="342900" lvl="1" indent="-342900">
              <a:spcBef>
                <a:spcPts val="600"/>
              </a:spcBef>
              <a:buFont typeface="Arial" charset="0"/>
              <a:buChar char="•"/>
            </a:pPr>
            <a:r>
              <a:rPr lang="en-GB" b="0" dirty="0"/>
              <a:t>Georgia Maternal &amp; </a:t>
            </a:r>
            <a:r>
              <a:rPr lang="en-GB" b="0" dirty="0" smtClean="0"/>
              <a:t>Newborn and Reproductive Health </a:t>
            </a:r>
            <a:r>
              <a:rPr lang="en-GB" b="0" dirty="0"/>
              <a:t>Strategy </a:t>
            </a:r>
            <a:r>
              <a:rPr lang="en-GB" b="0" dirty="0" smtClean="0"/>
              <a:t>2017-2030 and Action Plan 2017-2019</a:t>
            </a:r>
          </a:p>
          <a:p>
            <a:pPr marL="342900" lvl="1" indent="-342900">
              <a:spcBef>
                <a:spcPts val="600"/>
              </a:spcBef>
              <a:buFont typeface="Arial" charset="0"/>
              <a:buChar char="•"/>
            </a:pPr>
            <a:r>
              <a:rPr lang="en-US" altLang="en-US" sz="2400" b="0" dirty="0" smtClean="0"/>
              <a:t>Regionalization of maternal and newborn health services</a:t>
            </a:r>
            <a:endParaRPr lang="en-GB" altLang="en-US" b="0" dirty="0"/>
          </a:p>
          <a:p>
            <a:pPr marL="342900" lvl="1" indent="-342900">
              <a:spcBef>
                <a:spcPts val="600"/>
              </a:spcBef>
              <a:buFont typeface="Arial" charset="0"/>
              <a:buChar char="•"/>
            </a:pPr>
            <a:r>
              <a:rPr lang="en-US" b="0" dirty="0" smtClean="0"/>
              <a:t>Congenital </a:t>
            </a:r>
            <a:r>
              <a:rPr lang="en-US" b="0" dirty="0"/>
              <a:t>syphilis and mother-to-child transmission (MTCT) of HIV elimination plan </a:t>
            </a:r>
            <a:endParaRPr lang="en-US" b="0" dirty="0" smtClean="0"/>
          </a:p>
          <a:p>
            <a:pPr marL="342900" lvl="1" indent="-342900">
              <a:spcBef>
                <a:spcPts val="600"/>
              </a:spcBef>
              <a:buFont typeface="Arial" charset="0"/>
              <a:buChar char="•"/>
            </a:pPr>
            <a:r>
              <a:rPr lang="en-US" b="0" dirty="0" smtClean="0"/>
              <a:t>Universal newborn hearing screening program</a:t>
            </a:r>
            <a:endParaRPr lang="en-US" altLang="en-US" b="0" dirty="0"/>
          </a:p>
          <a:p>
            <a:pPr eaLnBrk="1" hangingPunct="1">
              <a:spcBef>
                <a:spcPts val="600"/>
              </a:spcBef>
            </a:pPr>
            <a:r>
              <a:rPr lang="en-US" altLang="en-US" b="0" dirty="0" smtClean="0"/>
              <a:t>Essential Nutrition Action Plan - folic </a:t>
            </a:r>
            <a:r>
              <a:rPr lang="en-US" altLang="en-US" b="0" dirty="0"/>
              <a:t>a</a:t>
            </a:r>
            <a:r>
              <a:rPr lang="en-US" altLang="en-US" b="0" dirty="0" smtClean="0"/>
              <a:t>cid </a:t>
            </a:r>
            <a:r>
              <a:rPr lang="en-US" altLang="en-US" b="0" dirty="0"/>
              <a:t>and </a:t>
            </a:r>
            <a:r>
              <a:rPr lang="en-US" altLang="en-US" b="0" dirty="0" smtClean="0"/>
              <a:t>iron </a:t>
            </a:r>
            <a:r>
              <a:rPr lang="en-US" altLang="en-US" b="0" dirty="0"/>
              <a:t>s</a:t>
            </a:r>
            <a:r>
              <a:rPr lang="en-US" altLang="en-US" b="0" dirty="0" smtClean="0"/>
              <a:t>upplements </a:t>
            </a:r>
            <a:r>
              <a:rPr lang="en-US" altLang="en-US" b="0" dirty="0"/>
              <a:t>for </a:t>
            </a:r>
            <a:r>
              <a:rPr lang="en-US" altLang="en-US" b="0" dirty="0" smtClean="0"/>
              <a:t>all pregnant women, breastfeeding promotion, </a:t>
            </a:r>
            <a:r>
              <a:rPr lang="en-AU" altLang="en-US" b="0" dirty="0" smtClean="0"/>
              <a:t>m</a:t>
            </a:r>
            <a:r>
              <a:rPr lang="en-AU" b="0" dirty="0" smtClean="0"/>
              <a:t>ultiple </a:t>
            </a:r>
            <a:r>
              <a:rPr lang="en-AU" b="0" dirty="0"/>
              <a:t>m</a:t>
            </a:r>
            <a:r>
              <a:rPr lang="en-AU" b="0" dirty="0" smtClean="0"/>
              <a:t>icronutrient supplementation </a:t>
            </a:r>
            <a:r>
              <a:rPr lang="en-AU" b="0" dirty="0"/>
              <a:t>for 6-23 </a:t>
            </a:r>
            <a:r>
              <a:rPr lang="en-AU" b="0" dirty="0" smtClean="0"/>
              <a:t>months </a:t>
            </a:r>
            <a:r>
              <a:rPr lang="en-AU" b="0" dirty="0"/>
              <a:t>children</a:t>
            </a:r>
            <a:r>
              <a:rPr lang="en-US" altLang="en-US" b="0" dirty="0"/>
              <a:t> </a:t>
            </a:r>
          </a:p>
          <a:p>
            <a:pPr marL="342900" lvl="1" indent="-342900">
              <a:spcBef>
                <a:spcPts val="600"/>
              </a:spcBef>
              <a:buFont typeface="Arial" charset="0"/>
              <a:buChar char="•"/>
            </a:pPr>
            <a:endParaRPr lang="en-US" dirty="0"/>
          </a:p>
          <a:p>
            <a:pPr eaLnBrk="1" hangingPunct="1">
              <a:spcBef>
                <a:spcPts val="600"/>
              </a:spcBef>
            </a:pPr>
            <a:endParaRPr lang="en-US" altLang="en-US" sz="2400" b="1" dirty="0" smtClean="0"/>
          </a:p>
          <a:p>
            <a:pPr marL="0" indent="0" eaLnBrk="1" hangingPunct="1">
              <a:spcBef>
                <a:spcPts val="600"/>
              </a:spcBef>
              <a:buNone/>
            </a:pPr>
            <a:endParaRPr lang="en-US" altLang="en-US" sz="2400" b="1" dirty="0" smtClean="0"/>
          </a:p>
          <a:p>
            <a:pPr eaLnBrk="1" hangingPunct="1">
              <a:spcBef>
                <a:spcPts val="600"/>
              </a:spcBef>
            </a:pPr>
            <a:endParaRPr lang="en-US" altLang="en-US" sz="2400" b="1" dirty="0" smtClean="0"/>
          </a:p>
          <a:p>
            <a:pPr eaLnBrk="1" hangingPunct="1">
              <a:spcBef>
                <a:spcPts val="600"/>
              </a:spcBef>
            </a:pPr>
            <a:endParaRPr lang="en-US" altLang="en-US" sz="2400" b="1" dirty="0" smtClean="0"/>
          </a:p>
          <a:p>
            <a:pPr eaLnBrk="1" hangingPunct="1">
              <a:spcBef>
                <a:spcPts val="600"/>
              </a:spcBef>
            </a:pPr>
            <a:endParaRPr lang="en-US" altLang="en-US" sz="2400" b="1" dirty="0" smtClean="0"/>
          </a:p>
          <a:p>
            <a:pPr eaLnBrk="1" hangingPunct="1">
              <a:spcBef>
                <a:spcPts val="600"/>
              </a:spcBef>
            </a:pPr>
            <a:endParaRPr lang="en-US" altLang="en-US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210275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1024"/>
          <p:cNvSpPr>
            <a:spLocks noChangeArrowheads="1"/>
          </p:cNvSpPr>
          <p:nvPr/>
        </p:nvSpPr>
        <p:spPr bwMode="auto">
          <a:xfrm>
            <a:off x="562265" y="465573"/>
            <a:ext cx="9144000" cy="200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tx2">
                    <a:lumMod val="50000"/>
                  </a:schemeClr>
                </a:solidFill>
              </a:rPr>
              <a:t>National Immunization Progra</a:t>
            </a:r>
            <a:r>
              <a:rPr lang="en-US" altLang="en-US" sz="2400" b="1" dirty="0">
                <a:solidFill>
                  <a:schemeClr val="tx2">
                    <a:lumMod val="50000"/>
                  </a:schemeClr>
                </a:solidFill>
              </a:rPr>
              <a:t>m</a:t>
            </a:r>
            <a:endParaRPr lang="en-US" altLang="en-US" sz="2400" b="1" dirty="0">
              <a:solidFill>
                <a:schemeClr val="tx2">
                  <a:lumMod val="50000"/>
                </a:schemeClr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ka-GE" altLang="en-US" sz="2800" b="1" dirty="0">
              <a:solidFill>
                <a:srgbClr val="A5002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b="1" dirty="0">
              <a:solidFill>
                <a:srgbClr val="A5002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A50021"/>
                </a:solidFill>
              </a:rPr>
              <a:t> </a:t>
            </a:r>
            <a:endParaRPr lang="ka-GE" altLang="en-US" sz="2400" b="1" dirty="0">
              <a:solidFill>
                <a:srgbClr val="A5002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ka-GE" altLang="en-US" sz="2400" b="1" dirty="0">
              <a:solidFill>
                <a:srgbClr val="A50021"/>
              </a:solidFill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281479" y="4790831"/>
            <a:ext cx="4599138" cy="3766625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2000" b="1" kern="0" dirty="0">
                <a:solidFill>
                  <a:srgbClr val="C00000"/>
                </a:solidFill>
              </a:rPr>
              <a:t>Vaccination coverage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778" y="3910205"/>
            <a:ext cx="4468222" cy="279589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18" y="1634090"/>
            <a:ext cx="4587482" cy="3014110"/>
          </a:xfrm>
          <a:prstGeom prst="rect">
            <a:avLst/>
          </a:prstGeom>
        </p:spPr>
      </p:pic>
      <p:sp>
        <p:nvSpPr>
          <p:cNvPr id="31" name="Rectangle 1024"/>
          <p:cNvSpPr>
            <a:spLocks noChangeArrowheads="1"/>
          </p:cNvSpPr>
          <p:nvPr/>
        </p:nvSpPr>
        <p:spPr bwMode="auto">
          <a:xfrm>
            <a:off x="60718" y="1150716"/>
            <a:ext cx="4831401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A50021"/>
                </a:solidFill>
              </a:rPr>
              <a:t>Immunization Program Budget, GEL </a:t>
            </a:r>
            <a:endParaRPr lang="ka-GE" altLang="en-US" sz="1800" b="1" dirty="0">
              <a:solidFill>
                <a:srgbClr val="A5002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 b="1" dirty="0">
              <a:solidFill>
                <a:srgbClr val="A5002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A50021"/>
                </a:solidFill>
              </a:rPr>
              <a:t> </a:t>
            </a:r>
            <a:endParaRPr lang="ka-GE" altLang="en-US" sz="2000" b="1" dirty="0">
              <a:solidFill>
                <a:srgbClr val="A5002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ka-GE" altLang="en-US" sz="2000" b="1" dirty="0">
              <a:solidFill>
                <a:srgbClr val="A50021"/>
              </a:solidFill>
            </a:endParaRPr>
          </a:p>
        </p:txBody>
      </p:sp>
      <p:sp>
        <p:nvSpPr>
          <p:cNvPr id="22" name="Rectangle 1024"/>
          <p:cNvSpPr>
            <a:spLocks noChangeArrowheads="1"/>
          </p:cNvSpPr>
          <p:nvPr/>
        </p:nvSpPr>
        <p:spPr bwMode="auto">
          <a:xfrm>
            <a:off x="2836482" y="316908"/>
            <a:ext cx="9144000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A50021"/>
                </a:solidFill>
                <a:latin typeface="+mn-lt"/>
              </a:rPr>
              <a:t>Vaccination Schedule</a:t>
            </a:r>
            <a:r>
              <a:rPr lang="en-US" altLang="en-US" sz="1800" b="1" dirty="0">
                <a:solidFill>
                  <a:srgbClr val="A50021"/>
                </a:solidFill>
                <a:latin typeface="+mn-lt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 b="1" dirty="0">
              <a:solidFill>
                <a:srgbClr val="A5002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A50021"/>
                </a:solidFill>
              </a:rPr>
              <a:t> </a:t>
            </a:r>
            <a:endParaRPr lang="ka-GE" altLang="en-US" sz="2400" b="1" dirty="0">
              <a:solidFill>
                <a:srgbClr val="A5002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ka-GE" altLang="en-US" sz="2400" b="1" dirty="0">
              <a:solidFill>
                <a:srgbClr val="A5002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931E9049-C753-4ECB-A3A5-BDE95B4333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1200" y="742178"/>
            <a:ext cx="2926220" cy="3168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6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Health management </a:t>
            </a:r>
            <a:r>
              <a:rPr lang="en-US" sz="2800" b="1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information </a:t>
            </a:r>
            <a:r>
              <a:rPr lang="en-US" sz="2800" b="1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endParaRPr lang="en-US" sz="2800" b="1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8763000" cy="5079999"/>
          </a:xfrm>
        </p:spPr>
        <p:txBody>
          <a:bodyPr>
            <a:normAutofit/>
          </a:bodyPr>
          <a:lstStyle/>
          <a:p>
            <a:pPr marL="400050" lvl="1" indent="0">
              <a:buNone/>
            </a:pPr>
            <a:r>
              <a:rPr lang="en-US" b="0" dirty="0" smtClean="0">
                <a:latin typeface="Arial" panose="020B0604020202020204" pitchFamily="34" charset="0"/>
                <a:cs typeface="Arial" panose="020B0604020202020204" pitchFamily="34" charset="0"/>
              </a:rPr>
              <a:t>▪	</a:t>
            </a:r>
            <a:r>
              <a:rPr lang="en-US" b="0" dirty="0" smtClean="0">
                <a:cs typeface="Arial" panose="020B0604020202020204" pitchFamily="34" charset="0"/>
              </a:rPr>
              <a:t>Electronic </a:t>
            </a:r>
            <a:r>
              <a:rPr lang="en-US" b="0" dirty="0">
                <a:cs typeface="Arial" panose="020B0604020202020204" pitchFamily="34" charset="0"/>
              </a:rPr>
              <a:t>system and regulatory mechanisms for </a:t>
            </a:r>
            <a:r>
              <a:rPr lang="en-US" b="0" dirty="0" smtClean="0">
                <a:cs typeface="Arial" panose="020B0604020202020204" pitchFamily="34" charset="0"/>
              </a:rPr>
              <a:t>	vital 	events </a:t>
            </a:r>
            <a:r>
              <a:rPr lang="en-US" b="0" dirty="0">
                <a:cs typeface="Arial" panose="020B0604020202020204" pitchFamily="34" charset="0"/>
              </a:rPr>
              <a:t>registration (since 2011</a:t>
            </a:r>
            <a:r>
              <a:rPr lang="en-US" b="0" dirty="0" smtClean="0">
                <a:cs typeface="Arial" panose="020B0604020202020204" pitchFamily="34" charset="0"/>
              </a:rPr>
              <a:t>)</a:t>
            </a:r>
            <a:endParaRPr lang="en-US" b="0" dirty="0">
              <a:cs typeface="Arial" panose="020B0604020202020204" pitchFamily="34" charset="0"/>
            </a:endParaRPr>
          </a:p>
          <a:p>
            <a:pPr marL="400050" lvl="1" indent="0">
              <a:buNone/>
            </a:pPr>
            <a:r>
              <a:rPr lang="en-US" b="0" dirty="0">
                <a:cs typeface="Arial" panose="020B0604020202020204" pitchFamily="34" charset="0"/>
              </a:rPr>
              <a:t>▪ </a:t>
            </a:r>
            <a:r>
              <a:rPr lang="en-US" b="0" dirty="0" smtClean="0">
                <a:cs typeface="Arial" panose="020B0604020202020204" pitchFamily="34" charset="0"/>
              </a:rPr>
              <a:t>	Electronic </a:t>
            </a:r>
            <a:r>
              <a:rPr lang="en-US" b="0" dirty="0">
                <a:cs typeface="Arial" panose="020B0604020202020204" pitchFamily="34" charset="0"/>
              </a:rPr>
              <a:t>case-based reporting systems for in- and </a:t>
            </a:r>
            <a:r>
              <a:rPr lang="en-US" b="0" dirty="0" smtClean="0">
                <a:cs typeface="Arial" panose="020B0604020202020204" pitchFamily="34" charset="0"/>
              </a:rPr>
              <a:t>	outpatients </a:t>
            </a:r>
            <a:r>
              <a:rPr lang="en-US" b="0" dirty="0">
                <a:cs typeface="Arial" panose="020B0604020202020204" pitchFamily="34" charset="0"/>
              </a:rPr>
              <a:t>in health-care institutions (since </a:t>
            </a:r>
            <a:r>
              <a:rPr lang="en-US" b="0" dirty="0" smtClean="0">
                <a:cs typeface="Arial" panose="020B0604020202020204" pitchFamily="34" charset="0"/>
              </a:rPr>
              <a:t>2014)</a:t>
            </a:r>
            <a:endParaRPr lang="en-US" b="0" dirty="0">
              <a:cs typeface="Arial" panose="020B0604020202020204" pitchFamily="34" charset="0"/>
            </a:endParaRPr>
          </a:p>
          <a:p>
            <a:pPr marL="400050" lvl="1" indent="0">
              <a:buNone/>
            </a:pPr>
            <a:r>
              <a:rPr lang="en-US" b="0" dirty="0">
                <a:cs typeface="Arial" panose="020B0604020202020204" pitchFamily="34" charset="0"/>
              </a:rPr>
              <a:t>▪ </a:t>
            </a:r>
            <a:r>
              <a:rPr lang="en-US" b="0" dirty="0" smtClean="0">
                <a:cs typeface="Arial" panose="020B0604020202020204" pitchFamily="34" charset="0"/>
              </a:rPr>
              <a:t>	Population-based </a:t>
            </a:r>
            <a:r>
              <a:rPr lang="en-US" b="0" dirty="0">
                <a:cs typeface="Arial" panose="020B0604020202020204" pitchFamily="34" charset="0"/>
              </a:rPr>
              <a:t>cancer registry (since 2015</a:t>
            </a:r>
            <a:r>
              <a:rPr lang="en-US" b="0" dirty="0" smtClean="0">
                <a:cs typeface="Arial" panose="020B0604020202020204" pitchFamily="34" charset="0"/>
              </a:rPr>
              <a:t>)</a:t>
            </a:r>
            <a:endParaRPr lang="en-US" b="0" dirty="0">
              <a:cs typeface="Arial" panose="020B0604020202020204" pitchFamily="34" charset="0"/>
            </a:endParaRPr>
          </a:p>
          <a:p>
            <a:pPr marL="400050" lvl="1" indent="0">
              <a:buNone/>
            </a:pPr>
            <a:r>
              <a:rPr lang="en-US" b="0" dirty="0">
                <a:cs typeface="Arial" panose="020B0604020202020204" pitchFamily="34" charset="0"/>
              </a:rPr>
              <a:t>▪ </a:t>
            </a:r>
            <a:r>
              <a:rPr lang="en-US" b="0" dirty="0" smtClean="0">
                <a:cs typeface="Arial" panose="020B0604020202020204" pitchFamily="34" charset="0"/>
              </a:rPr>
              <a:t>	Birth registry - new </a:t>
            </a:r>
            <a:r>
              <a:rPr lang="en-US" b="0" dirty="0">
                <a:cs typeface="Arial" panose="020B0604020202020204" pitchFamily="34" charset="0"/>
              </a:rPr>
              <a:t>electronic </a:t>
            </a:r>
            <a:r>
              <a:rPr lang="en-US" b="0" dirty="0" smtClean="0">
                <a:cs typeface="Arial" panose="020B0604020202020204" pitchFamily="34" charset="0"/>
              </a:rPr>
              <a:t>registration </a:t>
            </a:r>
            <a:r>
              <a:rPr lang="en-US" b="0" dirty="0">
                <a:cs typeface="Arial" panose="020B0604020202020204" pitchFamily="34" charset="0"/>
              </a:rPr>
              <a:t>for </a:t>
            </a:r>
            <a:r>
              <a:rPr lang="en-US" b="0" dirty="0" smtClean="0">
                <a:cs typeface="Arial" panose="020B0604020202020204" pitchFamily="34" charset="0"/>
              </a:rPr>
              <a:t>antenatal </a:t>
            </a:r>
            <a:r>
              <a:rPr lang="en-US" b="0" dirty="0" smtClean="0">
                <a:cs typeface="Arial" panose="020B0604020202020204" pitchFamily="34" charset="0"/>
              </a:rPr>
              <a:t>	and </a:t>
            </a:r>
            <a:r>
              <a:rPr lang="en-US" b="0" dirty="0">
                <a:cs typeface="Arial" panose="020B0604020202020204" pitchFamily="34" charset="0"/>
              </a:rPr>
              <a:t>obstetric services and the </a:t>
            </a:r>
            <a:r>
              <a:rPr lang="en-US" b="0" dirty="0" smtClean="0">
                <a:cs typeface="Arial" panose="020B0604020202020204" pitchFamily="34" charset="0"/>
              </a:rPr>
              <a:t>surveillance </a:t>
            </a:r>
            <a:r>
              <a:rPr lang="en-US" b="0" dirty="0">
                <a:cs typeface="Arial" panose="020B0604020202020204" pitchFamily="34" charset="0"/>
              </a:rPr>
              <a:t>of </a:t>
            </a:r>
            <a:r>
              <a:rPr lang="en-US" b="0" dirty="0" smtClean="0">
                <a:cs typeface="Arial" panose="020B0604020202020204" pitchFamily="34" charset="0"/>
              </a:rPr>
              <a:t>maternal 	and </a:t>
            </a:r>
            <a:r>
              <a:rPr lang="en-US" b="0" dirty="0">
                <a:cs typeface="Arial" panose="020B0604020202020204" pitchFamily="34" charset="0"/>
              </a:rPr>
              <a:t>child health (since </a:t>
            </a:r>
            <a:r>
              <a:rPr lang="en-US" b="0" dirty="0" smtClean="0">
                <a:cs typeface="Arial" panose="020B0604020202020204" pitchFamily="34" charset="0"/>
              </a:rPr>
              <a:t>2016</a:t>
            </a:r>
            <a:r>
              <a:rPr lang="en-US" b="0" dirty="0" smtClean="0">
                <a:cs typeface="Arial" panose="020B0604020202020204" pitchFamily="34" charset="0"/>
              </a:rPr>
              <a:t>)</a:t>
            </a:r>
          </a:p>
          <a:p>
            <a:pPr marL="400050" lvl="1" indent="0">
              <a:buNone/>
            </a:pPr>
            <a:r>
              <a:rPr lang="en-US" b="0" dirty="0">
                <a:cs typeface="Arial" panose="020B0604020202020204" pitchFamily="34" charset="0"/>
              </a:rPr>
              <a:t>▪ </a:t>
            </a:r>
            <a:r>
              <a:rPr lang="en-US" b="0" dirty="0" smtClean="0">
                <a:cs typeface="Arial" panose="020B0604020202020204" pitchFamily="34" charset="0"/>
              </a:rPr>
              <a:t>	E-prescription (2017)</a:t>
            </a:r>
          </a:p>
          <a:p>
            <a:pPr marL="400050" lvl="1" indent="0">
              <a:buNone/>
            </a:pPr>
            <a:r>
              <a:rPr lang="en-US" b="0" dirty="0">
                <a:cs typeface="Arial" panose="020B0604020202020204" pitchFamily="34" charset="0"/>
              </a:rPr>
              <a:t>▪ </a:t>
            </a:r>
            <a:r>
              <a:rPr lang="en-US" b="0" dirty="0" smtClean="0">
                <a:cs typeface="Arial" panose="020B0604020202020204" pitchFamily="34" charset="0"/>
              </a:rPr>
              <a:t>	Electronic health </a:t>
            </a:r>
            <a:r>
              <a:rPr lang="en-US" b="0" dirty="0">
                <a:cs typeface="Arial" panose="020B0604020202020204" pitchFamily="34" charset="0"/>
              </a:rPr>
              <a:t>r</a:t>
            </a:r>
            <a:r>
              <a:rPr lang="en-US" b="0" dirty="0" smtClean="0">
                <a:cs typeface="Arial" panose="020B0604020202020204" pitchFamily="34" charset="0"/>
              </a:rPr>
              <a:t>ecords (2017)</a:t>
            </a:r>
          </a:p>
          <a:p>
            <a:pPr marL="40005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571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58468"/>
            <a:ext cx="7886700" cy="971839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25 years: Collapse, </a:t>
            </a:r>
            <a:r>
              <a:rPr lang="en-US" sz="280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Stabilization, Acceleration …</a:t>
            </a:r>
            <a:endParaRPr lang="en-US" sz="2800" b="1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5289174"/>
              </p:ext>
            </p:extLst>
          </p:nvPr>
        </p:nvGraphicFramePr>
        <p:xfrm>
          <a:off x="533400" y="1447800"/>
          <a:ext cx="8077200" cy="46965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787498" y="1565564"/>
            <a:ext cx="87075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Civil war</a:t>
            </a:r>
          </a:p>
        </p:txBody>
      </p:sp>
    </p:spTree>
    <p:extLst>
      <p:ext uri="{BB962C8B-B14F-4D97-AF65-F5344CB8AC3E}">
        <p14:creationId xmlns:p14="http://schemas.microsoft.com/office/powerpoint/2010/main" val="645887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0" y="-1"/>
            <a:ext cx="9131490" cy="6055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609" y="6102403"/>
            <a:ext cx="6853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WHO/Euro – Highlights on health and well-being – Georgia,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214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228600" y="1600200"/>
            <a:ext cx="8763000" cy="4343400"/>
          </a:xfrm>
        </p:spPr>
        <p:txBody>
          <a:bodyPr>
            <a:normAutofit/>
          </a:bodyPr>
          <a:lstStyle/>
          <a:p>
            <a:pPr>
              <a:defRPr/>
            </a:pPr>
            <a:endParaRPr lang="ka-GE" sz="2000" dirty="0"/>
          </a:p>
          <a:p>
            <a:pPr lvl="1">
              <a:buFont typeface="Wingdings" pitchFamily="2" charset="2"/>
              <a:buChar char="ü"/>
              <a:defRPr/>
            </a:pPr>
            <a:endParaRPr lang="ka-GE" sz="2000" dirty="0"/>
          </a:p>
          <a:p>
            <a:pPr marL="0" indent="0">
              <a:buNone/>
              <a:defRPr/>
            </a:pPr>
            <a:endParaRPr lang="ka-GE" sz="2000" dirty="0"/>
          </a:p>
          <a:p>
            <a:pPr marL="457200" lvl="1" indent="0">
              <a:buNone/>
              <a:defRPr/>
            </a:pPr>
            <a:endParaRPr lang="ka-GE" sz="2000" b="1" dirty="0"/>
          </a:p>
          <a:p>
            <a:pPr>
              <a:defRPr/>
            </a:pPr>
            <a:endParaRPr lang="ka-GE" sz="2000" b="1" dirty="0"/>
          </a:p>
          <a:p>
            <a:pPr>
              <a:defRPr/>
            </a:pPr>
            <a:endParaRPr lang="ka-GE" sz="2000" b="1" dirty="0"/>
          </a:p>
          <a:p>
            <a:pPr>
              <a:defRPr/>
            </a:pPr>
            <a:endParaRPr lang="ka-GE" sz="2000" b="1" dirty="0"/>
          </a:p>
          <a:p>
            <a:pPr>
              <a:defRPr/>
            </a:pPr>
            <a:endParaRPr lang="ka-GE" sz="2000" b="1" dirty="0"/>
          </a:p>
          <a:p>
            <a:pPr>
              <a:defRPr/>
            </a:pPr>
            <a:endParaRPr lang="en-US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2971800" y="452382"/>
            <a:ext cx="579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Human Resources</a:t>
            </a:r>
            <a:endParaRPr lang="ka-GE" sz="2800" b="1" dirty="0">
              <a:solidFill>
                <a:srgbClr val="00206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457200" y="1600200"/>
            <a:ext cx="82296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endParaRPr lang="ka-GE" sz="2000" b="1" dirty="0" smtClean="0"/>
          </a:p>
          <a:p>
            <a:pPr>
              <a:defRPr/>
            </a:pPr>
            <a:endParaRPr lang="ka-GE" sz="2000" b="1" dirty="0" smtClean="0"/>
          </a:p>
          <a:p>
            <a:pPr>
              <a:defRPr/>
            </a:pPr>
            <a:endParaRPr lang="ka-GE" sz="2000" b="1" dirty="0" smtClean="0"/>
          </a:p>
          <a:p>
            <a:pPr>
              <a:defRPr/>
            </a:pPr>
            <a:endParaRPr lang="ka-GE" sz="2000" b="1" dirty="0" smtClean="0"/>
          </a:p>
          <a:p>
            <a:pPr>
              <a:defRPr/>
            </a:pP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190500" y="1143000"/>
            <a:ext cx="8763000" cy="70788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 smtClean="0"/>
              <a:t>▪  </a:t>
            </a:r>
            <a:r>
              <a:rPr lang="en-US" sz="2400" dirty="0" smtClean="0">
                <a:latin typeface="+mn-lt"/>
              </a:rPr>
              <a:t>HRH regulation and accreditation </a:t>
            </a:r>
          </a:p>
          <a:p>
            <a:pPr>
              <a:defRPr/>
            </a:pPr>
            <a:r>
              <a:rPr lang="en-US" sz="2400" dirty="0" smtClean="0">
                <a:latin typeface="+mn-lt"/>
              </a:rPr>
              <a:t>	- Medical specialties and sub-specialties aligned with EU</a:t>
            </a:r>
          </a:p>
          <a:p>
            <a:pPr>
              <a:defRPr/>
            </a:pPr>
            <a:r>
              <a:rPr lang="en-US" sz="2400" dirty="0">
                <a:latin typeface="+mn-lt"/>
              </a:rPr>
              <a:t>	</a:t>
            </a:r>
            <a:r>
              <a:rPr lang="en-US" sz="2400" dirty="0" smtClean="0">
                <a:latin typeface="+mn-lt"/>
              </a:rPr>
              <a:t>- Medical residency programs updated/prepared in 56</a:t>
            </a:r>
          </a:p>
          <a:p>
            <a:pPr>
              <a:defRPr/>
            </a:pPr>
            <a:r>
              <a:rPr lang="en-US" sz="2400" dirty="0">
                <a:latin typeface="+mn-lt"/>
              </a:rPr>
              <a:t>	</a:t>
            </a:r>
            <a:r>
              <a:rPr lang="en-US" sz="2400" dirty="0" smtClean="0">
                <a:latin typeface="+mn-lt"/>
              </a:rPr>
              <a:t> medical </a:t>
            </a:r>
            <a:r>
              <a:rPr lang="en-US" sz="2400" dirty="0" smtClean="0">
                <a:latin typeface="+mn-lt"/>
              </a:rPr>
              <a:t>specialties</a:t>
            </a:r>
          </a:p>
          <a:p>
            <a:pPr>
              <a:defRPr/>
            </a:pPr>
            <a:endParaRPr lang="en-US" sz="800" dirty="0" smtClean="0">
              <a:latin typeface="+mn-lt"/>
            </a:endParaRPr>
          </a:p>
          <a:p>
            <a:pPr>
              <a:defRPr/>
            </a:pPr>
            <a:r>
              <a:rPr lang="en-US" sz="2400" dirty="0">
                <a:latin typeface="+mn-lt"/>
              </a:rPr>
              <a:t>▪ </a:t>
            </a:r>
            <a:r>
              <a:rPr lang="en-US" sz="2400" dirty="0" smtClean="0">
                <a:latin typeface="+mn-lt"/>
              </a:rPr>
              <a:t> Certification exam system revised </a:t>
            </a:r>
          </a:p>
          <a:p>
            <a:pPr>
              <a:defRPr/>
            </a:pPr>
            <a:r>
              <a:rPr lang="en-US" sz="2400" dirty="0">
                <a:latin typeface="+mn-lt"/>
              </a:rPr>
              <a:t>	</a:t>
            </a:r>
            <a:r>
              <a:rPr lang="en-US" sz="2400" dirty="0" smtClean="0">
                <a:latin typeface="+mn-lt"/>
              </a:rPr>
              <a:t>- New </a:t>
            </a:r>
            <a:r>
              <a:rPr lang="en-US" sz="2400" dirty="0">
                <a:latin typeface="+mn-lt"/>
              </a:rPr>
              <a:t>instrument for accreditation of continuous medical </a:t>
            </a:r>
            <a:r>
              <a:rPr lang="en-US" sz="2400" dirty="0" smtClean="0">
                <a:latin typeface="+mn-lt"/>
              </a:rPr>
              <a:t>	education program </a:t>
            </a:r>
            <a:r>
              <a:rPr lang="en-US" sz="2400" dirty="0" smtClean="0">
                <a:latin typeface="+mn-lt"/>
              </a:rPr>
              <a:t>developed</a:t>
            </a:r>
          </a:p>
          <a:p>
            <a:pPr>
              <a:defRPr/>
            </a:pPr>
            <a:endParaRPr lang="en-US" sz="800" dirty="0" smtClean="0">
              <a:latin typeface="+mn-lt"/>
            </a:endParaRPr>
          </a:p>
          <a:p>
            <a:pPr>
              <a:defRPr/>
            </a:pPr>
            <a:r>
              <a:rPr lang="en-US" sz="2400" dirty="0">
                <a:latin typeface="+mn-lt"/>
              </a:rPr>
              <a:t>▪ </a:t>
            </a:r>
            <a:r>
              <a:rPr lang="en-US" sz="2400" dirty="0" smtClean="0">
                <a:latin typeface="+mn-lt"/>
              </a:rPr>
              <a:t>  Labor market analyses initiated</a:t>
            </a:r>
          </a:p>
          <a:p>
            <a:pPr>
              <a:defRPr/>
            </a:pPr>
            <a:endParaRPr lang="en-US" sz="800" dirty="0">
              <a:latin typeface="+mn-lt"/>
            </a:endParaRPr>
          </a:p>
          <a:p>
            <a:pPr>
              <a:defRPr/>
            </a:pPr>
            <a:r>
              <a:rPr lang="en-US" sz="2400" dirty="0">
                <a:latin typeface="+mn-lt"/>
              </a:rPr>
              <a:t>▪ </a:t>
            </a:r>
            <a:r>
              <a:rPr lang="en-US" sz="2400" dirty="0" smtClean="0">
                <a:latin typeface="+mn-lt"/>
              </a:rPr>
              <a:t>  Medical residency programs in several specialties funded by the</a:t>
            </a:r>
          </a:p>
          <a:p>
            <a:pPr>
              <a:defRPr/>
            </a:pPr>
            <a:r>
              <a:rPr lang="en-US" sz="2400" dirty="0">
                <a:latin typeface="+mn-lt"/>
              </a:rPr>
              <a:t> </a:t>
            </a:r>
            <a:r>
              <a:rPr lang="en-US" sz="2400" dirty="0" smtClean="0">
                <a:latin typeface="+mn-lt"/>
              </a:rPr>
              <a:t>   government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2400" dirty="0" smtClean="0">
              <a:latin typeface="+mn-lt"/>
            </a:endParaRPr>
          </a:p>
          <a:p>
            <a:pPr marL="285750" indent="-285750">
              <a:defRPr/>
            </a:pPr>
            <a:endParaRPr lang="en-US" sz="2000" dirty="0" smtClean="0"/>
          </a:p>
          <a:p>
            <a:pPr>
              <a:defRPr/>
            </a:pPr>
            <a:endParaRPr lang="en-US" sz="2000" dirty="0" smtClean="0"/>
          </a:p>
          <a:p>
            <a:pPr marL="800100" lvl="1" indent="-342900">
              <a:defRPr/>
            </a:pPr>
            <a:endParaRPr lang="ka-GE" dirty="0" smtClean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ka-GE" sz="2000" dirty="0"/>
          </a:p>
          <a:p>
            <a:pPr>
              <a:defRPr/>
            </a:pPr>
            <a:endParaRPr lang="ka-GE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ka-GE" dirty="0"/>
          </a:p>
          <a:p>
            <a:pPr>
              <a:defRPr/>
            </a:pPr>
            <a:endParaRPr lang="ka-GE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ka-GE" dirty="0"/>
          </a:p>
        </p:txBody>
      </p:sp>
    </p:spTree>
    <p:extLst>
      <p:ext uri="{BB962C8B-B14F-4D97-AF65-F5344CB8AC3E}">
        <p14:creationId xmlns:p14="http://schemas.microsoft.com/office/powerpoint/2010/main" val="967196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Challenges </a:t>
            </a:r>
            <a:r>
              <a:rPr lang="ka-GE" sz="2800" dirty="0" smtClean="0">
                <a:solidFill>
                  <a:srgbClr val="002060"/>
                </a:solidFill>
                <a:effectLst/>
                <a:latin typeface="+mn-lt"/>
                <a:cs typeface="Arial" panose="020B0604020202020204" pitchFamily="34" charset="0"/>
              </a:rPr>
              <a:t>...</a:t>
            </a:r>
            <a:endParaRPr lang="en-US" sz="2800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1328"/>
            <a:ext cx="83820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▪ </a:t>
            </a:r>
            <a:r>
              <a:rPr lang="en-US" dirty="0" smtClean="0"/>
              <a:t>   </a:t>
            </a:r>
            <a:r>
              <a:rPr lang="en-GB" b="0" dirty="0" smtClean="0">
                <a:cs typeface="Arial" panose="020B0604020202020204" pitchFamily="34" charset="0"/>
              </a:rPr>
              <a:t>Still </a:t>
            </a:r>
            <a:r>
              <a:rPr lang="en-GB" b="0" dirty="0">
                <a:cs typeface="Arial" panose="020B0604020202020204" pitchFamily="34" charset="0"/>
              </a:rPr>
              <a:t>very low public spending on </a:t>
            </a:r>
            <a:r>
              <a:rPr lang="en-GB" b="0" dirty="0" smtClean="0">
                <a:cs typeface="Arial" panose="020B0604020202020204" pitchFamily="34" charset="0"/>
              </a:rPr>
              <a:t>health</a:t>
            </a:r>
            <a:endParaRPr lang="en-GB" b="0" dirty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/>
              <a:t>▪ </a:t>
            </a:r>
            <a:r>
              <a:rPr lang="en-US" dirty="0" smtClean="0"/>
              <a:t>   </a:t>
            </a:r>
            <a:r>
              <a:rPr lang="en-GB" b="0" dirty="0" smtClean="0">
                <a:cs typeface="Arial" panose="020B0604020202020204" pitchFamily="34" charset="0"/>
              </a:rPr>
              <a:t>Still </a:t>
            </a:r>
            <a:r>
              <a:rPr lang="en-GB" b="0" dirty="0">
                <a:cs typeface="Arial" panose="020B0604020202020204" pitchFamily="34" charset="0"/>
              </a:rPr>
              <a:t>very high out-of-pocket </a:t>
            </a:r>
            <a:r>
              <a:rPr lang="en-GB" b="0" dirty="0" smtClean="0">
                <a:cs typeface="Arial" panose="020B0604020202020204" pitchFamily="34" charset="0"/>
              </a:rPr>
              <a:t>payments</a:t>
            </a:r>
          </a:p>
          <a:p>
            <a:pPr marL="0" indent="0">
              <a:buNone/>
            </a:pPr>
            <a:r>
              <a:rPr lang="en-US" dirty="0"/>
              <a:t>▪ </a:t>
            </a:r>
            <a:r>
              <a:rPr lang="en-US" dirty="0" smtClean="0"/>
              <a:t>   </a:t>
            </a:r>
            <a:r>
              <a:rPr lang="en-US" b="0" dirty="0" smtClean="0">
                <a:cs typeface="Arial" panose="020B0604020202020204" pitchFamily="34" charset="0"/>
              </a:rPr>
              <a:t>Expenses </a:t>
            </a:r>
            <a:r>
              <a:rPr lang="en-US" b="0" dirty="0">
                <a:cs typeface="Arial" panose="020B0604020202020204" pitchFamily="34" charset="0"/>
              </a:rPr>
              <a:t>on outpatient medications are </a:t>
            </a:r>
            <a:r>
              <a:rPr lang="en-US" b="0" dirty="0" smtClean="0">
                <a:cs typeface="Arial" panose="020B0604020202020204" pitchFamily="34" charset="0"/>
              </a:rPr>
              <a:t>high</a:t>
            </a:r>
          </a:p>
          <a:p>
            <a:pPr marL="0" indent="0">
              <a:buNone/>
            </a:pPr>
            <a:r>
              <a:rPr lang="en-US" dirty="0"/>
              <a:t>▪ </a:t>
            </a:r>
            <a:r>
              <a:rPr lang="en-US" dirty="0" smtClean="0"/>
              <a:t>   </a:t>
            </a:r>
            <a:r>
              <a:rPr lang="en-US" b="0" dirty="0" smtClean="0">
                <a:cs typeface="Arial" panose="020B0604020202020204" pitchFamily="34" charset="0"/>
              </a:rPr>
              <a:t>Service delivery model is biased towards </a:t>
            </a:r>
          </a:p>
          <a:p>
            <a:pPr marL="0" indent="0">
              <a:buNone/>
            </a:pPr>
            <a:r>
              <a:rPr lang="en-US" b="0" dirty="0" smtClean="0">
                <a:cs typeface="Arial" panose="020B0604020202020204" pitchFamily="34" charset="0"/>
              </a:rPr>
              <a:t>     hospital/emergency services, and less primary care </a:t>
            </a:r>
          </a:p>
          <a:p>
            <a:pPr marL="0" indent="0">
              <a:buNone/>
            </a:pPr>
            <a:r>
              <a:rPr lang="en-US" b="0" dirty="0" smtClean="0">
                <a:cs typeface="Arial" panose="020B0604020202020204" pitchFamily="34" charset="0"/>
              </a:rPr>
              <a:t>     centered</a:t>
            </a:r>
          </a:p>
          <a:p>
            <a:pPr marL="0" indent="0">
              <a:buNone/>
            </a:pPr>
            <a:r>
              <a:rPr lang="en-US" dirty="0"/>
              <a:t>▪ </a:t>
            </a:r>
            <a:r>
              <a:rPr lang="en-US" dirty="0" smtClean="0"/>
              <a:t>   </a:t>
            </a:r>
            <a:r>
              <a:rPr lang="en-US" b="0" dirty="0" smtClean="0">
                <a:cs typeface="Arial" panose="020B0604020202020204" pitchFamily="34" charset="0"/>
              </a:rPr>
              <a:t>Purchasing strategies are low effective at ensuring quality</a:t>
            </a:r>
          </a:p>
          <a:p>
            <a:pPr marL="0" indent="0">
              <a:buNone/>
            </a:pPr>
            <a:r>
              <a:rPr lang="en-US" b="0" dirty="0">
                <a:cs typeface="Arial" panose="020B0604020202020204" pitchFamily="34" charset="0"/>
              </a:rPr>
              <a:t> </a:t>
            </a:r>
            <a:r>
              <a:rPr lang="en-US" b="0" dirty="0" smtClean="0">
                <a:cs typeface="Arial" panose="020B0604020202020204" pitchFamily="34" charset="0"/>
              </a:rPr>
              <a:t>    and containing costs</a:t>
            </a:r>
          </a:p>
          <a:p>
            <a:pPr marL="0" indent="0">
              <a:buNone/>
            </a:pPr>
            <a:endParaRPr lang="en-GB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611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50919"/>
            <a:ext cx="8839200" cy="83820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Demographic and </a:t>
            </a:r>
            <a:r>
              <a:rPr lang="en-US" sz="2800" b="1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Socio-Economic </a:t>
            </a:r>
            <a:r>
              <a:rPr lang="en-US" sz="280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800" b="1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ituation, 2016 </a:t>
            </a:r>
            <a:endParaRPr lang="en-US" sz="2800" b="1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54917" y="1924707"/>
            <a:ext cx="1982657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02517" y="2403611"/>
            <a:ext cx="1626166" cy="2068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785" y="5132327"/>
            <a:ext cx="56469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sz="1600" b="1" dirty="0">
                <a:solidFill>
                  <a:schemeClr val="tx2"/>
                </a:solidFill>
                <a:latin typeface="+mn-lt"/>
              </a:rPr>
              <a:t>Government expenditure on health per capita – 104 $US</a:t>
            </a:r>
          </a:p>
          <a:p>
            <a:pPr>
              <a:lnSpc>
                <a:spcPct val="125000"/>
              </a:lnSpc>
            </a:pPr>
            <a:r>
              <a:rPr lang="en-US" sz="1600" b="1" dirty="0">
                <a:solidFill>
                  <a:schemeClr val="tx2"/>
                </a:solidFill>
                <a:latin typeface="+mn-lt"/>
              </a:rPr>
              <a:t>Government expenditure on health as % of GDP – 2.8%</a:t>
            </a:r>
          </a:p>
          <a:p>
            <a:pPr>
              <a:lnSpc>
                <a:spcPct val="125000"/>
              </a:lnSpc>
            </a:pPr>
            <a:r>
              <a:rPr lang="en-US" sz="1600" b="1" dirty="0">
                <a:solidFill>
                  <a:schemeClr val="tx2"/>
                </a:solidFill>
                <a:latin typeface="+mn-lt"/>
              </a:rPr>
              <a:t>Government expenditure on health as % of State Budget – 8%</a:t>
            </a:r>
          </a:p>
        </p:txBody>
      </p:sp>
      <p:pic>
        <p:nvPicPr>
          <p:cNvPr id="9" name="Picture 4" descr="http://www.abandonthecube.com/Content/Georgia%20Regional%20Map%201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47" t="18668" r="6179" b="33767"/>
          <a:stretch/>
        </p:blipFill>
        <p:spPr bwMode="auto">
          <a:xfrm>
            <a:off x="-43884" y="2068830"/>
            <a:ext cx="8965440" cy="464160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xtLst/>
        </p:spPr>
      </p:pic>
      <p:sp>
        <p:nvSpPr>
          <p:cNvPr id="10" name="Rectangle 9"/>
          <p:cNvSpPr/>
          <p:nvPr/>
        </p:nvSpPr>
        <p:spPr>
          <a:xfrm>
            <a:off x="3657600" y="1600200"/>
            <a:ext cx="19050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083176" y="2708920"/>
            <a:ext cx="67188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Maternal Mortality (per 100000 live birth</a:t>
            </a:r>
            <a:r>
              <a:rPr lang="en-US" b="1" dirty="0" smtClean="0"/>
              <a:t>) – 22.9</a:t>
            </a:r>
          </a:p>
          <a:p>
            <a:r>
              <a:rPr lang="en-US" b="1" dirty="0"/>
              <a:t>Infant mortality (per 1000 live birth</a:t>
            </a:r>
            <a:r>
              <a:rPr lang="en-US" b="1" dirty="0" smtClean="0"/>
              <a:t>) </a:t>
            </a:r>
            <a:r>
              <a:rPr lang="ka-GE" b="1" dirty="0" smtClean="0"/>
              <a:t> </a:t>
            </a:r>
            <a:r>
              <a:rPr lang="en-US" b="1" dirty="0" smtClean="0"/>
              <a:t>– 9.0</a:t>
            </a:r>
          </a:p>
          <a:p>
            <a:r>
              <a:rPr lang="en-US" b="1" dirty="0"/>
              <a:t>Under 5 mortality rate (per 1000 live birth</a:t>
            </a:r>
            <a:r>
              <a:rPr lang="en-US" b="1" dirty="0" smtClean="0"/>
              <a:t>) – 10.7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35748" y="4191000"/>
            <a:ext cx="62984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GDP per capita (at current prices), </a:t>
            </a:r>
            <a:r>
              <a:rPr lang="ka-GE" b="1" dirty="0" smtClean="0"/>
              <a:t>(2016) </a:t>
            </a:r>
            <a:r>
              <a:rPr lang="en-US" b="1" dirty="0" smtClean="0"/>
              <a:t>– </a:t>
            </a:r>
            <a:r>
              <a:rPr lang="ka-GE" b="1" dirty="0" smtClean="0"/>
              <a:t>385</a:t>
            </a:r>
            <a:r>
              <a:rPr lang="en-US" b="1" dirty="0" smtClean="0"/>
              <a:t>2</a:t>
            </a:r>
            <a:r>
              <a:rPr lang="ka-GE" b="1" dirty="0" smtClean="0"/>
              <a:t> </a:t>
            </a:r>
            <a:r>
              <a:rPr lang="en-US" b="1" dirty="0" smtClean="0"/>
              <a:t>$US</a:t>
            </a:r>
          </a:p>
          <a:p>
            <a:r>
              <a:rPr lang="en-US" b="1" dirty="0"/>
              <a:t>GDP real growth – </a:t>
            </a:r>
            <a:r>
              <a:rPr lang="en-US" b="1" dirty="0" smtClean="0"/>
              <a:t>2.7%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56695" y="5501659"/>
            <a:ext cx="8647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Government expenditure on health as % of </a:t>
            </a:r>
            <a:r>
              <a:rPr lang="en-US" b="1" dirty="0" smtClean="0"/>
              <a:t>GDP – 3% </a:t>
            </a:r>
            <a:endParaRPr lang="en-US" b="1" dirty="0" smtClean="0">
              <a:solidFill>
                <a:srgbClr val="C00000"/>
              </a:solidFill>
            </a:endParaRPr>
          </a:p>
          <a:p>
            <a:r>
              <a:rPr lang="en-US" b="1" dirty="0"/>
              <a:t>General Government expenditure on health per capita (USD</a:t>
            </a:r>
            <a:r>
              <a:rPr lang="en-US" b="1" dirty="0" smtClean="0"/>
              <a:t>) – </a:t>
            </a:r>
            <a:r>
              <a:rPr lang="ka-GE" b="1" dirty="0" smtClean="0"/>
              <a:t>10</a:t>
            </a:r>
            <a:r>
              <a:rPr lang="en-US" b="1" dirty="0" smtClean="0"/>
              <a:t>2</a:t>
            </a:r>
            <a:r>
              <a:rPr lang="ka-GE" b="1" dirty="0" smtClean="0"/>
              <a:t> </a:t>
            </a:r>
            <a:r>
              <a:rPr lang="en-US" b="1" dirty="0" smtClean="0"/>
              <a:t>  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657600" y="2286000"/>
            <a:ext cx="1562472" cy="2068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755576" y="1189119"/>
            <a:ext cx="7550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Population</a:t>
            </a:r>
            <a:r>
              <a:rPr lang="ka-GE" b="1" dirty="0" smtClean="0"/>
              <a:t> </a:t>
            </a:r>
            <a:r>
              <a:rPr lang="en-US" b="1" dirty="0" smtClean="0"/>
              <a:t>– 3 719 300</a:t>
            </a:r>
          </a:p>
          <a:p>
            <a:r>
              <a:rPr lang="en-US" b="1" dirty="0"/>
              <a:t>Birth rate (per thousand population) – </a:t>
            </a:r>
            <a:r>
              <a:rPr lang="en-US" b="1" dirty="0" smtClean="0"/>
              <a:t>1</a:t>
            </a:r>
            <a:r>
              <a:rPr lang="ka-GE" b="1" dirty="0"/>
              <a:t>5</a:t>
            </a:r>
            <a:r>
              <a:rPr lang="en-US" b="1" dirty="0" smtClean="0"/>
              <a:t>.</a:t>
            </a:r>
            <a:r>
              <a:rPr lang="ka-GE" b="1" dirty="0" smtClean="0"/>
              <a:t>2</a:t>
            </a:r>
            <a:endParaRPr lang="en-US" b="1" dirty="0"/>
          </a:p>
          <a:p>
            <a:r>
              <a:rPr lang="en-US" b="1" dirty="0"/>
              <a:t>Mortality rate (per thousand population</a:t>
            </a:r>
            <a:r>
              <a:rPr lang="en-US" b="1" dirty="0" smtClean="0"/>
              <a:t>) – 13.</a:t>
            </a:r>
            <a:r>
              <a:rPr lang="ka-GE" b="1" dirty="0" smtClean="0"/>
              <a:t>7</a:t>
            </a:r>
            <a:endParaRPr lang="en-US" b="1" dirty="0"/>
          </a:p>
          <a:p>
            <a:r>
              <a:rPr lang="en-US" b="1" dirty="0"/>
              <a:t>Life expectancy at </a:t>
            </a:r>
            <a:r>
              <a:rPr lang="en-US" b="1" dirty="0" smtClean="0"/>
              <a:t>birth – 72.</a:t>
            </a:r>
            <a:r>
              <a:rPr lang="ka-GE" b="1" dirty="0" smtClean="0"/>
              <a:t>7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14318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4586314" cy="6200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314" y="1"/>
            <a:ext cx="4557686" cy="6200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609" y="6260068"/>
            <a:ext cx="51395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Source: WHO/EURO, </a:t>
            </a:r>
            <a:r>
              <a:rPr lang="en-US" sz="1200" dirty="0"/>
              <a:t>H</a:t>
            </a:r>
            <a:r>
              <a:rPr lang="en-US" sz="1200" dirty="0" smtClean="0"/>
              <a:t>ighlights </a:t>
            </a:r>
            <a:r>
              <a:rPr lang="en-US" sz="1200" dirty="0" smtClean="0"/>
              <a:t>on health and </a:t>
            </a:r>
            <a:r>
              <a:rPr lang="en-US" sz="1200" dirty="0" smtClean="0"/>
              <a:t>well-being, Georgia</a:t>
            </a:r>
            <a:r>
              <a:rPr lang="en-US" sz="1200" dirty="0" smtClean="0"/>
              <a:t>, 2017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840822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75905" y="762000"/>
            <a:ext cx="7754115" cy="531395"/>
          </a:xfrm>
        </p:spPr>
        <p:txBody>
          <a:bodyPr/>
          <a:lstStyle/>
          <a:p>
            <a:pPr algn="l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Non-communicable diseases are the primary driver of overall disease 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burden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0"/>
          </p:nvPr>
        </p:nvSpPr>
        <p:spPr>
          <a:xfrm>
            <a:off x="228600" y="5811946"/>
            <a:ext cx="8077200" cy="152400"/>
          </a:xfrm>
        </p:spPr>
        <p:txBody>
          <a:bodyPr/>
          <a:lstStyle/>
          <a:p>
            <a:pPr algn="l">
              <a:defRPr/>
            </a:pPr>
            <a:r>
              <a:rPr lang="en-US" dirty="0" smtClean="0"/>
              <a:t>Source:  WHO-Global health Observatory (GHO)</a:t>
            </a:r>
            <a:endParaRPr lang="en-US" dirty="0"/>
          </a:p>
        </p:txBody>
      </p:sp>
      <p:grpSp>
        <p:nvGrpSpPr>
          <p:cNvPr id="2" name="Group 35"/>
          <p:cNvGrpSpPr/>
          <p:nvPr/>
        </p:nvGrpSpPr>
        <p:grpSpPr>
          <a:xfrm>
            <a:off x="1306577" y="1781734"/>
            <a:ext cx="6530847" cy="3292429"/>
            <a:chOff x="1185838" y="1462310"/>
            <a:chExt cx="6100787" cy="4109815"/>
          </a:xfrm>
        </p:grpSpPr>
        <p:grpSp>
          <p:nvGrpSpPr>
            <p:cNvPr id="8" name="Group 27"/>
            <p:cNvGrpSpPr/>
            <p:nvPr/>
          </p:nvGrpSpPr>
          <p:grpSpPr>
            <a:xfrm>
              <a:off x="1185838" y="1782160"/>
              <a:ext cx="6100787" cy="3789965"/>
              <a:chOff x="1213407" y="1313336"/>
              <a:chExt cx="6125094" cy="3581664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1213407" y="3015687"/>
                <a:ext cx="800234" cy="3267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prstClr val="white">
                        <a:lumMod val="50000"/>
                      </a:prstClr>
                    </a:solidFill>
                    <a:latin typeface="Arial"/>
                  </a:rPr>
                  <a:t>1990</a:t>
                </a:r>
              </a:p>
            </p:txBody>
          </p:sp>
          <p:graphicFrame>
            <p:nvGraphicFramePr>
              <p:cNvPr id="5" name="Chart 4"/>
              <p:cNvGraphicFramePr>
                <a:graphicFrameLocks/>
              </p:cNvGraphicFramePr>
              <p:nvPr>
                <p:extLst/>
              </p:nvPr>
            </p:nvGraphicFramePr>
            <p:xfrm>
              <a:off x="1466849" y="1313336"/>
              <a:ext cx="2120811" cy="2148043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sp>
            <p:nvSpPr>
              <p:cNvPr id="19" name="Oval 18"/>
              <p:cNvSpPr/>
              <p:nvPr/>
            </p:nvSpPr>
            <p:spPr bwMode="auto">
              <a:xfrm>
                <a:off x="1594535" y="1452024"/>
                <a:ext cx="1858756" cy="1902217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8580" tIns="34290" rIns="68580" bIns="3429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86916" indent="-86916">
                  <a:spcBef>
                    <a:spcPct val="50000"/>
                  </a:spcBef>
                  <a:buFontTx/>
                  <a:buChar char="•"/>
                </a:pPr>
                <a:endParaRPr lang="en-US" sz="975" b="0">
                  <a:solidFill>
                    <a:srgbClr val="021F43"/>
                  </a:solidFill>
                  <a:cs typeface="Times New Roman" pitchFamily="18" charset="0"/>
                </a:endParaRPr>
              </a:p>
            </p:txBody>
          </p:sp>
          <p:graphicFrame>
            <p:nvGraphicFramePr>
              <p:cNvPr id="7" name="Chart 6"/>
              <p:cNvGraphicFramePr>
                <a:graphicFrameLocks/>
              </p:cNvGraphicFramePr>
              <p:nvPr>
                <p:extLst/>
              </p:nvPr>
            </p:nvGraphicFramePr>
            <p:xfrm>
              <a:off x="2560433" y="1534560"/>
              <a:ext cx="2457451" cy="2390739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  <p:sp>
            <p:nvSpPr>
              <p:cNvPr id="21" name="Oval 20"/>
              <p:cNvSpPr/>
              <p:nvPr/>
            </p:nvSpPr>
            <p:spPr bwMode="auto">
              <a:xfrm>
                <a:off x="2686866" y="1664553"/>
                <a:ext cx="2212023" cy="212964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8580" tIns="34290" rIns="68580" bIns="3429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86916" indent="-86916">
                  <a:spcBef>
                    <a:spcPct val="50000"/>
                  </a:spcBef>
                  <a:buFontTx/>
                  <a:buChar char="•"/>
                </a:pPr>
                <a:endParaRPr lang="en-US" sz="975" b="0">
                  <a:solidFill>
                    <a:srgbClr val="021F43"/>
                  </a:solidFill>
                  <a:cs typeface="Times New Roman" pitchFamily="18" charset="0"/>
                </a:endParaRPr>
              </a:p>
            </p:txBody>
          </p:sp>
          <p:graphicFrame>
            <p:nvGraphicFramePr>
              <p:cNvPr id="6" name="Chart 5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233969402"/>
                  </p:ext>
                </p:extLst>
              </p:nvPr>
            </p:nvGraphicFramePr>
            <p:xfrm>
              <a:off x="3715507" y="1860474"/>
              <a:ext cx="2895600" cy="3034526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5"/>
              </a:graphicData>
            </a:graphic>
          </p:graphicFrame>
          <p:sp>
            <p:nvSpPr>
              <p:cNvPr id="10" name="TextBox 9"/>
              <p:cNvSpPr txBox="1"/>
              <p:nvPr/>
            </p:nvSpPr>
            <p:spPr>
              <a:xfrm>
                <a:off x="2379297" y="3531709"/>
                <a:ext cx="800234" cy="3539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50" dirty="0">
                    <a:solidFill>
                      <a:prstClr val="white">
                        <a:lumMod val="50000"/>
                      </a:prstClr>
                    </a:solidFill>
                    <a:latin typeface="Arial"/>
                  </a:rPr>
                  <a:t>2005</a:t>
                </a: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3432756" y="4221586"/>
                <a:ext cx="800234" cy="3812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500" dirty="0" smtClean="0">
                    <a:solidFill>
                      <a:srgbClr val="021F43"/>
                    </a:solidFill>
                    <a:latin typeface="Arial"/>
                  </a:rPr>
                  <a:t>2015</a:t>
                </a:r>
                <a:endParaRPr lang="en-US" sz="1500" dirty="0">
                  <a:solidFill>
                    <a:srgbClr val="021F43"/>
                  </a:solidFill>
                  <a:latin typeface="Arial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4617444" y="1653720"/>
                <a:ext cx="1044586" cy="3267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0" dirty="0">
                    <a:solidFill>
                      <a:srgbClr val="000000"/>
                    </a:solidFill>
                    <a:latin typeface="Arial"/>
                  </a:rPr>
                  <a:t>Injuries</a:t>
                </a:r>
                <a:endParaRPr lang="en-US" sz="1350" b="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5643052" y="1814480"/>
                <a:ext cx="1695449" cy="5446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0" dirty="0">
                    <a:solidFill>
                      <a:srgbClr val="000000"/>
                    </a:solidFill>
                    <a:latin typeface="Arial"/>
                  </a:rPr>
                  <a:t>Communicable</a:t>
                </a:r>
              </a:p>
              <a:p>
                <a:pPr algn="ctr"/>
                <a:r>
                  <a:rPr lang="en-US" sz="1200" b="0" dirty="0">
                    <a:solidFill>
                      <a:srgbClr val="000000"/>
                    </a:solidFill>
                    <a:latin typeface="Arial"/>
                  </a:rPr>
                  <a:t>diseases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3843325" y="3455245"/>
                <a:ext cx="2702004" cy="54460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1200" b="0" dirty="0">
                    <a:solidFill>
                      <a:prstClr val="white"/>
                    </a:solidFill>
                    <a:latin typeface="Arial"/>
                  </a:rPr>
                  <a:t>Non-communicable</a:t>
                </a:r>
              </a:p>
              <a:p>
                <a:pPr algn="ctr"/>
                <a:r>
                  <a:rPr lang="en-US" sz="1200" b="0" dirty="0">
                    <a:solidFill>
                      <a:prstClr val="white"/>
                    </a:solidFill>
                    <a:latin typeface="Arial"/>
                  </a:rPr>
                  <a:t>diseases</a:t>
                </a:r>
              </a:p>
            </p:txBody>
          </p:sp>
          <p:cxnSp>
            <p:nvCxnSpPr>
              <p:cNvPr id="23" name="Straight Connector 22"/>
              <p:cNvCxnSpPr>
                <a:stCxn id="12" idx="2"/>
              </p:cNvCxnSpPr>
              <p:nvPr/>
            </p:nvCxnSpPr>
            <p:spPr bwMode="auto">
              <a:xfrm flipH="1">
                <a:off x="5127670" y="1980484"/>
                <a:ext cx="12067" cy="211742"/>
              </a:xfrm>
              <a:prstGeom prst="line">
                <a:avLst/>
              </a:prstGeom>
              <a:ln w="15875"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 bwMode="auto">
              <a:xfrm flipH="1">
                <a:off x="5789321" y="2118809"/>
                <a:ext cx="173332" cy="214932"/>
              </a:xfrm>
              <a:prstGeom prst="line">
                <a:avLst/>
              </a:prstGeom>
              <a:ln w="15875"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5" name="TextBox 34"/>
            <p:cNvSpPr txBox="1"/>
            <p:nvPr/>
          </p:nvSpPr>
          <p:spPr>
            <a:xfrm>
              <a:off x="2033500" y="1462310"/>
              <a:ext cx="4362450" cy="37458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350" dirty="0">
                  <a:solidFill>
                    <a:srgbClr val="021F43"/>
                  </a:solidFill>
                  <a:latin typeface="Arial"/>
                </a:rPr>
                <a:t>Cause of Burden of Disease (DALYs)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52722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"/>
            <a:ext cx="8534400" cy="5799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400" y="5860089"/>
            <a:ext cx="7701339" cy="358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Char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2474302"/>
              </p:ext>
            </p:extLst>
          </p:nvPr>
        </p:nvGraphicFramePr>
        <p:xfrm>
          <a:off x="6096000" y="1397001"/>
          <a:ext cx="2761184" cy="2142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Char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7334408"/>
              </p:ext>
            </p:extLst>
          </p:nvPr>
        </p:nvGraphicFramePr>
        <p:xfrm>
          <a:off x="1143000" y="1498600"/>
          <a:ext cx="3505200" cy="213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1609" y="6260068"/>
            <a:ext cx="51395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Source: WHO/EURO, </a:t>
            </a:r>
            <a:r>
              <a:rPr lang="en-US" sz="1200" dirty="0"/>
              <a:t>H</a:t>
            </a:r>
            <a:r>
              <a:rPr lang="en-US" sz="1200" dirty="0" smtClean="0"/>
              <a:t>ighlights </a:t>
            </a:r>
            <a:r>
              <a:rPr lang="en-US" sz="1200" dirty="0" smtClean="0"/>
              <a:t>on health and </a:t>
            </a:r>
            <a:r>
              <a:rPr lang="en-US" sz="1200" dirty="0" smtClean="0"/>
              <a:t>well-being, Georgia</a:t>
            </a:r>
            <a:r>
              <a:rPr lang="en-US" sz="1200" dirty="0" smtClean="0"/>
              <a:t>, 2017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654043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44958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"/>
            <a:ext cx="4648200" cy="6172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85965" y="5867400"/>
            <a:ext cx="369794" cy="304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609" y="6260068"/>
            <a:ext cx="51395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Source: WHO/EURO, </a:t>
            </a:r>
            <a:r>
              <a:rPr lang="en-US" sz="1200" dirty="0"/>
              <a:t>H</a:t>
            </a:r>
            <a:r>
              <a:rPr lang="en-US" sz="1200" dirty="0" smtClean="0"/>
              <a:t>ighlights </a:t>
            </a:r>
            <a:r>
              <a:rPr lang="en-US" sz="1200" dirty="0" smtClean="0"/>
              <a:t>on health and </a:t>
            </a:r>
            <a:r>
              <a:rPr lang="en-US" sz="1200" dirty="0" smtClean="0"/>
              <a:t>well-being, Georgia</a:t>
            </a:r>
            <a:r>
              <a:rPr lang="en-US" sz="1200" dirty="0" smtClean="0"/>
              <a:t>, 2017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587096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67238" y="1072054"/>
            <a:ext cx="7165427" cy="501681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457200"/>
            <a:ext cx="8127380" cy="935420"/>
          </a:xfrm>
          <a:noFill/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Poverty Reduction and Shared Prosperity</a:t>
            </a:r>
          </a:p>
          <a:p>
            <a:pPr marL="0" indent="0">
              <a:buNone/>
            </a:pP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841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382000" cy="1143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algn="l" fontAlgn="base">
              <a:spcAft>
                <a:spcPct val="0"/>
              </a:spcAft>
            </a:pPr>
            <a:r>
              <a:rPr lang="en-GB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Reforms have moved Georgia closer to universal health coverage</a:t>
            </a:r>
            <a:endParaRPr lang="en-GB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191363503"/>
              </p:ext>
            </p:extLst>
          </p:nvPr>
        </p:nvGraphicFramePr>
        <p:xfrm>
          <a:off x="457200" y="1676400"/>
          <a:ext cx="8077200" cy="42813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0" y="6033941"/>
            <a:ext cx="6248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WHO Barcelona Office for Health Systems Strengthening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9804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სოფლის ექიმი პჯდ საბჭო 21 01 14 (4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სოფლის ექიმი პჯდ საბჭო 21 01 14 (4)</Template>
  <TotalTime>5314</TotalTime>
  <Words>793</Words>
  <Application>Microsoft Office PowerPoint</Application>
  <PresentationFormat>On-screen Show (4:3)</PresentationFormat>
  <Paragraphs>223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MS PGothic</vt:lpstr>
      <vt:lpstr>Andes ExtraLight</vt:lpstr>
      <vt:lpstr>Arial</vt:lpstr>
      <vt:lpstr>Calibri</vt:lpstr>
      <vt:lpstr>Century Schoolbook</vt:lpstr>
      <vt:lpstr>Kozuka Mincho Pro H</vt:lpstr>
      <vt:lpstr>Sylfaen</vt:lpstr>
      <vt:lpstr>Times New Roman</vt:lpstr>
      <vt:lpstr>Wingdings</vt:lpstr>
      <vt:lpstr>სოფლის ექიმი პჯდ საბჭო 21 01 14 (4)</vt:lpstr>
      <vt:lpstr> HEALTH SYSTEM ACHIEVEMENTS AND CHALLENGES GEORGIA   </vt:lpstr>
      <vt:lpstr>25 years: Collapse, Stabilization, Acceleration …</vt:lpstr>
      <vt:lpstr>Demographic and Socio-Economic Situation, 2016 </vt:lpstr>
      <vt:lpstr>PowerPoint Presentation</vt:lpstr>
      <vt:lpstr>Non-communicable diseases are the primary driver of overall disease burden</vt:lpstr>
      <vt:lpstr>PowerPoint Presentation</vt:lpstr>
      <vt:lpstr>PowerPoint Presentation</vt:lpstr>
      <vt:lpstr>PowerPoint Presentation</vt:lpstr>
      <vt:lpstr>Reforms have moved Georgia closer to universal health coverage</vt:lpstr>
      <vt:lpstr>Health sector expenditures</vt:lpstr>
      <vt:lpstr>Out-of-pocket health expenditures</vt:lpstr>
      <vt:lpstr>Covering people: major increase population entitlement to publicly financed health services       </vt:lpstr>
      <vt:lpstr>Expanding benefits</vt:lpstr>
      <vt:lpstr>Number of ambulatory care visits per  capita</vt:lpstr>
      <vt:lpstr>PowerPoint Presentation</vt:lpstr>
      <vt:lpstr>2020 Targets: 90-95-95 </vt:lpstr>
      <vt:lpstr>Maternal and Child Health</vt:lpstr>
      <vt:lpstr>PowerPoint Presentation</vt:lpstr>
      <vt:lpstr>Health management information system</vt:lpstr>
      <vt:lpstr>PowerPoint Presentation</vt:lpstr>
      <vt:lpstr>PowerPoint Presentation</vt:lpstr>
      <vt:lpstr>Challenges ...</vt:lpstr>
    </vt:vector>
  </TitlesOfParts>
  <Company>SSA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eoqromchedlishvili</dc:creator>
  <cp:lastModifiedBy>Nino Berdzuli</cp:lastModifiedBy>
  <cp:revision>582</cp:revision>
  <cp:lastPrinted>2017-11-27T14:49:24Z</cp:lastPrinted>
  <dcterms:created xsi:type="dcterms:W3CDTF">2012-02-03T10:47:59Z</dcterms:created>
  <dcterms:modified xsi:type="dcterms:W3CDTF">2017-11-27T14:53:11Z</dcterms:modified>
</cp:coreProperties>
</file>