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3" r:id="rId1"/>
  </p:sldMasterIdLst>
  <p:notesMasterIdLst>
    <p:notesMasterId r:id="rId10"/>
  </p:notesMasterIdLst>
  <p:sldIdLst>
    <p:sldId id="256" r:id="rId2"/>
    <p:sldId id="257" r:id="rId3"/>
    <p:sldId id="287" r:id="rId4"/>
    <p:sldId id="283" r:id="rId5"/>
    <p:sldId id="284" r:id="rId6"/>
    <p:sldId id="260" r:id="rId7"/>
    <p:sldId id="291" r:id="rId8"/>
    <p:sldId id="29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CCC1DA"/>
    <a:srgbClr val="FFFFCC"/>
    <a:srgbClr val="E46C0A"/>
    <a:srgbClr val="FFCC66"/>
    <a:srgbClr val="B7C4E3"/>
    <a:srgbClr val="CDD6EB"/>
    <a:srgbClr val="E3D5D9"/>
    <a:srgbClr val="E8D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4" autoAdjust="0"/>
    <p:restoredTop sz="64169" autoAdjust="0"/>
  </p:normalViewPr>
  <p:slideViewPr>
    <p:cSldViewPr snapToGrid="0">
      <p:cViewPr varScale="1">
        <p:scale>
          <a:sx n="88" d="100"/>
          <a:sy n="88" d="100"/>
        </p:scale>
        <p:origin x="-33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0415573053369E-2"/>
          <c:y val="3.4560553877851966E-2"/>
          <c:w val="0.83859300573539419"/>
          <c:h val="0.60102589611255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Government expenditure on health, mill GEL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Sheet1!$B$2:$I$2</c:f>
              <c:numCache>
                <c:formatCode>#,##0</c:formatCode>
                <c:ptCount val="8"/>
                <c:pt idx="0">
                  <c:v>441</c:v>
                </c:pt>
                <c:pt idx="1">
                  <c:v>375</c:v>
                </c:pt>
                <c:pt idx="2">
                  <c:v>450</c:v>
                </c:pt>
                <c:pt idx="3">
                  <c:v>548</c:v>
                </c:pt>
                <c:pt idx="4">
                  <c:v>693</c:v>
                </c:pt>
                <c:pt idx="5">
                  <c:v>914</c:v>
                </c:pt>
                <c:pt idx="6" formatCode="General">
                  <c:v>1017</c:v>
                </c:pt>
                <c:pt idx="7" formatCode="General">
                  <c:v>1092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36"/>
        <c:axId val="48109824"/>
        <c:axId val="48111616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Government expenditure on health as % of GDP</c:v>
                </c:pt>
              </c:strCache>
            </c:strRef>
          </c:tx>
          <c:spPr>
            <a:ln w="41275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6"/>
              <c:layout>
                <c:manualLayout>
                  <c:x val="-6.0006204906028655E-2"/>
                  <c:y val="-5.47397903442887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2591582417967195E-2"/>
                  <c:y val="-5.4752408956084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9952665198497956E-2"/>
                  <c:y val="-4.50312828005040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7367491259591855E-2"/>
                  <c:y val="-6.42620471779610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5.9952665198497956E-2"/>
                  <c:y val="-4.6959154310732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4.7096417481060582E-2"/>
                  <c:y val="-4.3381777866500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8"/>
                <c:pt idx="0">
                  <c:v>2.1533107964660497E-2</c:v>
                </c:pt>
                <c:pt idx="1">
                  <c:v>1.5424689032252081E-2</c:v>
                </c:pt>
                <c:pt idx="2">
                  <c:v>1.7209900867980875E-2</c:v>
                </c:pt>
                <c:pt idx="3">
                  <c:v>2.0409014953656761E-2</c:v>
                </c:pt>
                <c:pt idx="4">
                  <c:v>2.3780707749627678E-2</c:v>
                </c:pt>
                <c:pt idx="5">
                  <c:v>2.9000000000000001E-2</c:v>
                </c:pt>
                <c:pt idx="6" formatCode="0.00%">
                  <c:v>0.03</c:v>
                </c:pt>
                <c:pt idx="7" formatCode="0%">
                  <c:v>0.03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114688"/>
        <c:axId val="48113152"/>
      </c:lineChart>
      <c:catAx>
        <c:axId val="48109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8111616"/>
        <c:crosses val="autoZero"/>
        <c:auto val="1"/>
        <c:lblAlgn val="ctr"/>
        <c:lblOffset val="100"/>
        <c:noMultiLvlLbl val="0"/>
      </c:catAx>
      <c:valAx>
        <c:axId val="4811161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8109824"/>
        <c:crosses val="autoZero"/>
        <c:crossBetween val="between"/>
      </c:valAx>
      <c:valAx>
        <c:axId val="48113152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8114688"/>
        <c:crosses val="max"/>
        <c:crossBetween val="between"/>
      </c:valAx>
      <c:catAx>
        <c:axId val="48114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11315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7.8204216408432822E-2"/>
          <c:y val="0.79363963799214532"/>
          <c:w val="0.85098044196088407"/>
          <c:h val="0.16232819911167418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5234439131755"/>
          <c:y val="4.5121577608127836E-2"/>
          <c:w val="0.81475551667152712"/>
          <c:h val="0.61745205985843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Out-of-pocket Payment, mill GEL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F28-472A-8350-874F9330AC8E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F28-472A-8350-874F9330AC8E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7F28-472A-8350-874F9330AC8E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7F28-472A-8350-874F9330AC8E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F28-472A-8350-874F9330AC8E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7F28-472A-8350-874F9330AC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1440</c:v>
                </c:pt>
                <c:pt idx="1">
                  <c:v>1543</c:v>
                </c:pt>
                <c:pt idx="2">
                  <c:v>1609</c:v>
                </c:pt>
                <c:pt idx="3">
                  <c:v>1557</c:v>
                </c:pt>
                <c:pt idx="4">
                  <c:v>1623</c:v>
                </c:pt>
                <c:pt idx="5">
                  <c:v>1481</c:v>
                </c:pt>
                <c:pt idx="6">
                  <c:v>1591</c:v>
                </c:pt>
                <c:pt idx="7">
                  <c:v>1575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03-4761-B4DF-5DBCE9259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axId val="48397312"/>
        <c:axId val="4839577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OOP as % of THE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9881889763779526E-2"/>
                  <c:y val="-5.06105949368416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203-4761-B4DF-5DBCE925918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175712410948638E-2"/>
                  <c:y val="-6.057774368703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2009045744281967E-2"/>
                  <c:y val="-4.508071996975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9409813356663862E-2"/>
                  <c:y val="-9.4997264156165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F28-472A-8350-874F9330AC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1370879297158204E-2"/>
                  <c:y val="-0.1106107872856464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0684602545824924E-2"/>
                  <c:y val="-9.50936397344876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Sheet1!$C$2:$C$9</c:f>
              <c:numCache>
                <c:formatCode>0.00%</c:formatCode>
                <c:ptCount val="8"/>
                <c:pt idx="0">
                  <c:v>0.72699999999999998</c:v>
                </c:pt>
                <c:pt idx="1">
                  <c:v>0.75600000000000001</c:v>
                </c:pt>
                <c:pt idx="2">
                  <c:v>0.73399999999999999</c:v>
                </c:pt>
                <c:pt idx="3" formatCode="0%">
                  <c:v>0.69099999999999995</c:v>
                </c:pt>
                <c:pt idx="4">
                  <c:v>0.66</c:v>
                </c:pt>
                <c:pt idx="5" formatCode="0.0%">
                  <c:v>0.57299999999999995</c:v>
                </c:pt>
                <c:pt idx="6" formatCode="0.0%">
                  <c:v>0.55500000000000005</c:v>
                </c:pt>
                <c:pt idx="7">
                  <c:v>0.54700000000000004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203-4761-B4DF-5DBCE9259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167168"/>
        <c:axId val="48394240"/>
      </c:lineChart>
      <c:catAx>
        <c:axId val="4816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8394240"/>
        <c:crosses val="autoZero"/>
        <c:auto val="1"/>
        <c:lblAlgn val="ctr"/>
        <c:lblOffset val="100"/>
        <c:noMultiLvlLbl val="0"/>
      </c:catAx>
      <c:valAx>
        <c:axId val="4839424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8167168"/>
        <c:crosses val="autoZero"/>
        <c:crossBetween val="between"/>
      </c:valAx>
      <c:valAx>
        <c:axId val="4839577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8397312"/>
        <c:crosses val="max"/>
        <c:crossBetween val="between"/>
      </c:valAx>
      <c:catAx>
        <c:axId val="48397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39577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1.0275419443282276E-2"/>
          <c:y val="0.81559549321241231"/>
          <c:w val="0.9799692573150578"/>
          <c:h val="0.15464314370213686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877710168955595E-2"/>
          <c:y val="0.160476624015748"/>
          <c:w val="0.95820563206652276"/>
          <c:h val="0.57108070866141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37-4DBF-B481-B249B6C6FA0E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37-4DBF-B481-B249B6C6FA0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/>
                      <a:t>14.1%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837-4DBF-B481-B249B6C6FA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/>
                      <a:t>29.5%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837-4DBF-B481-B249B6C6FA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400"/>
                      <a:t>99.9%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837-4DBF-B481-B249B6C6FA0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2007</c:v>
                </c:pt>
                <c:pt idx="1">
                  <c:v>2010</c:v>
                </c:pt>
                <c:pt idx="2">
                  <c:v>2014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14.1</c:v>
                </c:pt>
                <c:pt idx="1">
                  <c:v>29.5</c:v>
                </c:pt>
                <c:pt idx="2">
                  <c:v>99.9</c:v>
                </c:pt>
                <c:pt idx="3" formatCode="0.00%">
                  <c:v>0.999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837-4DBF-B481-B249B6C6F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axId val="48478080"/>
        <c:axId val="48479616"/>
      </c:barChart>
      <c:catAx>
        <c:axId val="4847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8479616"/>
        <c:crosses val="autoZero"/>
        <c:auto val="1"/>
        <c:lblAlgn val="ctr"/>
        <c:lblOffset val="100"/>
        <c:noMultiLvlLbl val="0"/>
      </c:catAx>
      <c:valAx>
        <c:axId val="48479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8478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4509803921568627E-2"/>
          <c:w val="0.94757288784847837"/>
          <c:h val="0.9171487571406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41-4340-B80A-2DA47C2D39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41-4340-B80A-2DA47C2D3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432704"/>
        <c:axId val="77434240"/>
      </c:barChart>
      <c:catAx>
        <c:axId val="774327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7434240"/>
        <c:crosses val="autoZero"/>
        <c:auto val="1"/>
        <c:lblAlgn val="ctr"/>
        <c:lblOffset val="100"/>
        <c:noMultiLvlLbl val="0"/>
      </c:catAx>
      <c:valAx>
        <c:axId val="774342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7432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0723518050809676E-2"/>
          <c:y val="2.4577779051380311E-2"/>
          <c:w val="0.19584162828703017"/>
          <c:h val="0.272109773043075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01886792452831E-2"/>
          <c:y val="5.8823529411764705E-2"/>
          <c:w val="0.94757288784847837"/>
          <c:h val="0.9171487571406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51-46A7-B7F0-E60C0CF30A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51-46A7-B7F0-E60C0CF30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711680"/>
        <c:axId val="84721664"/>
      </c:barChart>
      <c:catAx>
        <c:axId val="847116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4721664"/>
        <c:crosses val="autoZero"/>
        <c:auto val="1"/>
        <c:lblAlgn val="ctr"/>
        <c:lblOffset val="100"/>
        <c:noMultiLvlLbl val="0"/>
      </c:catAx>
      <c:valAx>
        <c:axId val="84721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4711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4308423711187037E-2"/>
          <c:y val="9.0519950746503514E-2"/>
          <c:w val="0.19584162828703017"/>
          <c:h val="0.272109773043075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71948-5D34-40B6-BC90-160CF0140970}" type="datetimeFigureOut">
              <a:rPr lang="en-US" smtClean="0"/>
              <a:t>31-May-19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38021-7255-42A8-94DC-D61ED7D4B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1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67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b="0" dirty="0" smtClean="0">
              <a:latin typeface="Tw Cen MT" panose="020B06020201040206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22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54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EA5C9-79DF-4EAB-B6EC-DD2CD99996A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524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7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5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CBED4-FF19-44B7-8DDE-5284BACB1013}" type="slidenum">
              <a:rPr lang="ka-GE" smtClean="0"/>
              <a:t>7</a:t>
            </a:fld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880822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6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31-May-19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60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31-May-19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116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31-May-19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18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31-May-19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27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31-May-19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26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31-May-19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30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31-May-19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89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31-May-19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47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31-May-19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96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31-May-19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56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31-May-19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85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31-May-19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3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408" y="1410158"/>
            <a:ext cx="9048466" cy="33437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Universal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Health Coverage: Direct way to financial protection and satisfaction of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population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246915" y="41807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2656115" y="4571769"/>
            <a:ext cx="7086600" cy="1752600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David </a:t>
            </a:r>
            <a:r>
              <a:rPr lang="en-US" sz="2400" b="1" dirty="0" err="1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Sergeenko</a:t>
            </a:r>
            <a:endParaRPr lang="en-US" sz="2400" b="1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 of Internally Displaced Persons from Occupied Territories, Labour, Health and Social Affairs of Georgia</a:t>
            </a:r>
          </a:p>
          <a:p>
            <a:r>
              <a:rPr lang="en-US" sz="20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May, 2019</a:t>
            </a:r>
            <a:endParaRPr lang="en-US" sz="20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kgoginashvili\AppData\Local\Microsoft\Windows\Temporary Internet Files\Content.Outlook\VH93I27L\JANDACVA_LOGO_ENG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459" y="276089"/>
            <a:ext cx="4767082" cy="131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16064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157" y="0"/>
            <a:ext cx="109728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Demographic and Socio-Economic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Situation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3382" y="2424293"/>
            <a:ext cx="5409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Population</a:t>
            </a:r>
            <a:r>
              <a:rPr lang="ka-GE" sz="2000" b="1" dirty="0"/>
              <a:t> </a:t>
            </a:r>
            <a:r>
              <a:rPr lang="en-US" sz="2000" b="1" dirty="0"/>
              <a:t>– 3 </a:t>
            </a:r>
            <a:r>
              <a:rPr lang="en-US" sz="2000" b="1" dirty="0" smtClean="0"/>
              <a:t>726 500</a:t>
            </a:r>
            <a:endParaRPr lang="en-US" sz="2000" b="1" dirty="0"/>
          </a:p>
          <a:p>
            <a:r>
              <a:rPr lang="en-US" sz="2000" b="1" dirty="0"/>
              <a:t>Birth rate (per thousand population) – </a:t>
            </a:r>
            <a:r>
              <a:rPr lang="en-US" sz="2000" b="1" dirty="0" smtClean="0"/>
              <a:t>13.7</a:t>
            </a:r>
            <a:endParaRPr lang="en-US" sz="2000" b="1" dirty="0"/>
          </a:p>
          <a:p>
            <a:r>
              <a:rPr lang="en-US" sz="2000" b="1" dirty="0"/>
              <a:t>Mortality rate (per thousand population) – </a:t>
            </a:r>
            <a:r>
              <a:rPr lang="en-US" sz="2000" b="1" dirty="0" smtClean="0"/>
              <a:t>12.5</a:t>
            </a:r>
            <a:endParaRPr lang="en-US" sz="2000" b="1" dirty="0"/>
          </a:p>
          <a:p>
            <a:r>
              <a:rPr lang="en-US" sz="2000" b="1" dirty="0"/>
              <a:t>Life expectancy at birth – </a:t>
            </a:r>
            <a:r>
              <a:rPr lang="en-US" sz="2000" b="1" dirty="0" smtClean="0"/>
              <a:t>74.0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91944" y="1326808"/>
            <a:ext cx="5900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Maternal Mortality (per 100000 live birth) – </a:t>
            </a:r>
            <a:r>
              <a:rPr lang="en-US" sz="2000" b="1" dirty="0" smtClean="0"/>
              <a:t>13.1 (2017)</a:t>
            </a:r>
            <a:endParaRPr lang="en-US" sz="2000" b="1" dirty="0"/>
          </a:p>
          <a:p>
            <a:r>
              <a:rPr lang="en-US" sz="2000" b="1" dirty="0"/>
              <a:t>Infant mortality (per 1000 live birth) </a:t>
            </a:r>
            <a:r>
              <a:rPr lang="ka-GE" sz="2000" b="1" dirty="0"/>
              <a:t> </a:t>
            </a:r>
            <a:r>
              <a:rPr lang="en-US" sz="2000" b="1" dirty="0"/>
              <a:t>– </a:t>
            </a:r>
            <a:r>
              <a:rPr lang="en-US" sz="2000" b="1" dirty="0" smtClean="0"/>
              <a:t>8.1</a:t>
            </a:r>
            <a:endParaRPr lang="en-US" sz="2000" b="1" dirty="0"/>
          </a:p>
          <a:p>
            <a:r>
              <a:rPr lang="en-US" sz="2000" b="1" dirty="0"/>
              <a:t>Under 5 mortality rate (per 1000 live birth) – </a:t>
            </a:r>
            <a:r>
              <a:rPr lang="en-US" sz="2000" b="1" dirty="0" smtClean="0"/>
              <a:t>8.7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7674" y="3889523"/>
            <a:ext cx="600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GDP per capita (at current prices), </a:t>
            </a:r>
            <a:r>
              <a:rPr lang="ka-GE" sz="2000" b="1" dirty="0"/>
              <a:t>(2016) </a:t>
            </a:r>
            <a:r>
              <a:rPr lang="en-US" sz="2000" b="1" dirty="0"/>
              <a:t>– </a:t>
            </a:r>
            <a:r>
              <a:rPr lang="en-US" sz="2000" b="1" dirty="0" smtClean="0"/>
              <a:t>4346</a:t>
            </a:r>
            <a:r>
              <a:rPr lang="ka-GE" sz="2000" b="1" dirty="0" smtClean="0"/>
              <a:t> </a:t>
            </a:r>
            <a:r>
              <a:rPr lang="en-US" sz="2000" b="1" dirty="0"/>
              <a:t>$US</a:t>
            </a:r>
          </a:p>
          <a:p>
            <a:r>
              <a:rPr lang="en-US" sz="2000" b="1" dirty="0"/>
              <a:t>GDP real growth – </a:t>
            </a:r>
            <a:r>
              <a:rPr lang="en-US" sz="2000" b="1" dirty="0" smtClean="0"/>
              <a:t>4.7%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02581" y="5440104"/>
            <a:ext cx="82390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Government expenditure on health as % of GDP – 3% </a:t>
            </a:r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b="1" dirty="0"/>
              <a:t>General Government expenditure on health per capita (USD) – </a:t>
            </a:r>
            <a:r>
              <a:rPr lang="en-US" sz="2000" b="1" dirty="0" smtClean="0"/>
              <a:t>123</a:t>
            </a:r>
            <a:endParaRPr lang="en-US" sz="20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21" name="Picture 16" descr="Image result for maternal and child healt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2" r="52790"/>
          <a:stretch/>
        </p:blipFill>
        <p:spPr bwMode="auto">
          <a:xfrm rot="758580">
            <a:off x="5190874" y="1287320"/>
            <a:ext cx="895843" cy="111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emography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30" y="1313070"/>
            <a:ext cx="1060913" cy="10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áááááá¨áá ááá£áá á¡á£á ááá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45" y="3747732"/>
            <a:ext cx="1083929" cy="975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áááááá¨áá ááá£áá á¡á£á ááá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336" y="5487623"/>
            <a:ext cx="1069245" cy="88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495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9881" y="-36422"/>
            <a:ext cx="10672119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Universal Health Care </a:t>
            </a:r>
            <a:r>
              <a:rPr lang="ka-GE" sz="2800" b="1" dirty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Socially Oriented Political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Platform</a:t>
            </a:r>
            <a:b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February, 2013  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009751" y="5902113"/>
            <a:ext cx="5677724" cy="534333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3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52704" y="2948052"/>
            <a:ext cx="5029471" cy="3855495"/>
            <a:chOff x="3279130" y="1445123"/>
            <a:chExt cx="5372858" cy="4414246"/>
          </a:xfrm>
        </p:grpSpPr>
        <p:grpSp>
          <p:nvGrpSpPr>
            <p:cNvPr id="23" name="Group 22"/>
            <p:cNvGrpSpPr/>
            <p:nvPr/>
          </p:nvGrpSpPr>
          <p:grpSpPr>
            <a:xfrm>
              <a:off x="5103606" y="1445123"/>
              <a:ext cx="3548382" cy="3548382"/>
              <a:chOff x="608012" y="2220660"/>
              <a:chExt cx="2766951" cy="2766951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08012" y="2220660"/>
                <a:ext cx="2766951" cy="2766951"/>
              </a:xfrm>
              <a:prstGeom prst="ellipse">
                <a:avLst/>
              </a:prstGeom>
              <a:gradFill flip="none" rotWithShape="1">
                <a:gsLst>
                  <a:gs pos="66000">
                    <a:schemeClr val="bg1">
                      <a:lumMod val="95000"/>
                    </a:schemeClr>
                  </a:gs>
                  <a:gs pos="23000">
                    <a:srgbClr val="5A5A5A"/>
                  </a:gs>
                  <a:gs pos="45000">
                    <a:schemeClr val="bg1">
                      <a:lumMod val="85000"/>
                    </a:schemeClr>
                  </a:gs>
                  <a:gs pos="1000">
                    <a:schemeClr val="accent1">
                      <a:tint val="66000"/>
                      <a:satMod val="160000"/>
                      <a:alpha val="0"/>
                      <a:lumMod val="0"/>
                    </a:schemeClr>
                  </a:gs>
                  <a:gs pos="100000">
                    <a:schemeClr val="tx1">
                      <a:alpha val="53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1448" y="2334097"/>
                <a:ext cx="2540079" cy="2540078"/>
              </a:xfrm>
              <a:prstGeom prst="ellipse">
                <a:avLst/>
              </a:prstGeom>
              <a:gradFill flip="none" rotWithShape="1">
                <a:gsLst>
                  <a:gs pos="83000">
                    <a:schemeClr val="bg1">
                      <a:lumMod val="85000"/>
                    </a:schemeClr>
                  </a:gs>
                  <a:gs pos="0">
                    <a:srgbClr val="5A5A5A"/>
                  </a:gs>
                  <a:gs pos="39195">
                    <a:schemeClr val="bg1">
                      <a:lumMod val="85000"/>
                    </a:schemeClr>
                  </a:gs>
                  <a:gs pos="62000">
                    <a:srgbClr val="000000"/>
                  </a:gs>
                  <a:gs pos="13000">
                    <a:schemeClr val="bg1">
                      <a:lumMod val="93000"/>
                    </a:schemeClr>
                  </a:gs>
                  <a:gs pos="100000">
                    <a:schemeClr val="tx1">
                      <a:alpha val="53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93760" y="2406408"/>
                <a:ext cx="2395455" cy="2395455"/>
              </a:xfrm>
              <a:prstGeom prst="ellipse">
                <a:avLst/>
              </a:prstGeom>
              <a:gradFill flip="none" rotWithShape="1">
                <a:gsLst>
                  <a:gs pos="83000">
                    <a:schemeClr val="bg1">
                      <a:lumMod val="85000"/>
                    </a:schemeClr>
                  </a:gs>
                  <a:gs pos="22000">
                    <a:srgbClr val="5A5A5A"/>
                  </a:gs>
                  <a:gs pos="39195">
                    <a:schemeClr val="bg1">
                      <a:lumMod val="85000"/>
                    </a:schemeClr>
                  </a:gs>
                  <a:gs pos="62000">
                    <a:srgbClr val="000000"/>
                  </a:gs>
                  <a:gs pos="5000">
                    <a:schemeClr val="accent1">
                      <a:tint val="66000"/>
                      <a:satMod val="160000"/>
                      <a:alpha val="0"/>
                      <a:lumMod val="0"/>
                    </a:schemeClr>
                  </a:gs>
                  <a:gs pos="100000">
                    <a:schemeClr val="tx1">
                      <a:alpha val="53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877077" y="3218594"/>
              <a:ext cx="720" cy="7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442435" y="2823924"/>
              <a:ext cx="1434642" cy="1830753"/>
            </a:xfrm>
            <a:custGeom>
              <a:avLst/>
              <a:gdLst>
                <a:gd name="T0" fmla="*/ 1020 w 1992"/>
                <a:gd name="T1" fmla="*/ 5 h 2542"/>
                <a:gd name="T2" fmla="*/ 1121 w 1992"/>
                <a:gd name="T3" fmla="*/ 42 h 2542"/>
                <a:gd name="T4" fmla="*/ 1203 w 1992"/>
                <a:gd name="T5" fmla="*/ 111 h 2542"/>
                <a:gd name="T6" fmla="*/ 1258 w 1992"/>
                <a:gd name="T7" fmla="*/ 203 h 2542"/>
                <a:gd name="T8" fmla="*/ 1278 w 1992"/>
                <a:gd name="T9" fmla="*/ 313 h 2542"/>
                <a:gd name="T10" fmla="*/ 1259 w 1992"/>
                <a:gd name="T11" fmla="*/ 419 h 2542"/>
                <a:gd name="T12" fmla="*/ 1208 w 1992"/>
                <a:gd name="T13" fmla="*/ 510 h 2542"/>
                <a:gd name="T14" fmla="*/ 1172 w 1992"/>
                <a:gd name="T15" fmla="*/ 548 h 2542"/>
                <a:gd name="T16" fmla="*/ 1992 w 1992"/>
                <a:gd name="T17" fmla="*/ 1369 h 2542"/>
                <a:gd name="T18" fmla="*/ 1954 w 1992"/>
                <a:gd name="T19" fmla="*/ 1334 h 2542"/>
                <a:gd name="T20" fmla="*/ 1862 w 1992"/>
                <a:gd name="T21" fmla="*/ 1283 h 2542"/>
                <a:gd name="T22" fmla="*/ 1756 w 1992"/>
                <a:gd name="T23" fmla="*/ 1265 h 2542"/>
                <a:gd name="T24" fmla="*/ 1647 w 1992"/>
                <a:gd name="T25" fmla="*/ 1285 h 2542"/>
                <a:gd name="T26" fmla="*/ 1555 w 1992"/>
                <a:gd name="T27" fmla="*/ 1338 h 2542"/>
                <a:gd name="T28" fmla="*/ 1486 w 1992"/>
                <a:gd name="T29" fmla="*/ 1420 h 2542"/>
                <a:gd name="T30" fmla="*/ 1449 w 1992"/>
                <a:gd name="T31" fmla="*/ 1523 h 2542"/>
                <a:gd name="T32" fmla="*/ 1449 w 1992"/>
                <a:gd name="T33" fmla="*/ 1634 h 2542"/>
                <a:gd name="T34" fmla="*/ 1488 w 1992"/>
                <a:gd name="T35" fmla="*/ 1736 h 2542"/>
                <a:gd name="T36" fmla="*/ 1557 w 1992"/>
                <a:gd name="T37" fmla="*/ 1817 h 2542"/>
                <a:gd name="T38" fmla="*/ 1649 w 1992"/>
                <a:gd name="T39" fmla="*/ 1870 h 2542"/>
                <a:gd name="T40" fmla="*/ 1758 w 1992"/>
                <a:gd name="T41" fmla="*/ 1890 h 2542"/>
                <a:gd name="T42" fmla="*/ 1864 w 1992"/>
                <a:gd name="T43" fmla="*/ 1872 h 2542"/>
                <a:gd name="T44" fmla="*/ 1956 w 1992"/>
                <a:gd name="T45" fmla="*/ 1819 h 2542"/>
                <a:gd name="T46" fmla="*/ 1992 w 1992"/>
                <a:gd name="T47" fmla="*/ 2542 h 2542"/>
                <a:gd name="T48" fmla="*/ 1698 w 1992"/>
                <a:gd name="T49" fmla="*/ 2520 h 2542"/>
                <a:gd name="T50" fmla="*/ 1417 w 1992"/>
                <a:gd name="T51" fmla="*/ 2457 h 2542"/>
                <a:gd name="T52" fmla="*/ 1153 w 1992"/>
                <a:gd name="T53" fmla="*/ 2356 h 2542"/>
                <a:gd name="T54" fmla="*/ 909 w 1992"/>
                <a:gd name="T55" fmla="*/ 2221 h 2542"/>
                <a:gd name="T56" fmla="*/ 686 w 1992"/>
                <a:gd name="T57" fmla="*/ 2053 h 2542"/>
                <a:gd name="T58" fmla="*/ 488 w 1992"/>
                <a:gd name="T59" fmla="*/ 1857 h 2542"/>
                <a:gd name="T60" fmla="*/ 322 w 1992"/>
                <a:gd name="T61" fmla="*/ 1634 h 2542"/>
                <a:gd name="T62" fmla="*/ 185 w 1992"/>
                <a:gd name="T63" fmla="*/ 1389 h 2542"/>
                <a:gd name="T64" fmla="*/ 84 w 1992"/>
                <a:gd name="T65" fmla="*/ 1124 h 2542"/>
                <a:gd name="T66" fmla="*/ 22 w 1992"/>
                <a:gd name="T67" fmla="*/ 843 h 2542"/>
                <a:gd name="T68" fmla="*/ 0 w 1992"/>
                <a:gd name="T69" fmla="*/ 548 h 2542"/>
                <a:gd name="T70" fmla="*/ 759 w 1992"/>
                <a:gd name="T71" fmla="*/ 548 h 2542"/>
                <a:gd name="T72" fmla="*/ 693 w 1992"/>
                <a:gd name="T73" fmla="*/ 468 h 2542"/>
                <a:gd name="T74" fmla="*/ 656 w 1992"/>
                <a:gd name="T75" fmla="*/ 369 h 2542"/>
                <a:gd name="T76" fmla="*/ 656 w 1992"/>
                <a:gd name="T77" fmla="*/ 258 h 2542"/>
                <a:gd name="T78" fmla="*/ 695 w 1992"/>
                <a:gd name="T79" fmla="*/ 157 h 2542"/>
                <a:gd name="T80" fmla="*/ 762 w 1992"/>
                <a:gd name="T81" fmla="*/ 75 h 2542"/>
                <a:gd name="T82" fmla="*/ 854 w 1992"/>
                <a:gd name="T83" fmla="*/ 20 h 2542"/>
                <a:gd name="T84" fmla="*/ 963 w 1992"/>
                <a:gd name="T85" fmla="*/ 0 h 2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92" h="2542">
                  <a:moveTo>
                    <a:pt x="963" y="0"/>
                  </a:moveTo>
                  <a:lnTo>
                    <a:pt x="1020" y="5"/>
                  </a:lnTo>
                  <a:lnTo>
                    <a:pt x="1073" y="20"/>
                  </a:lnTo>
                  <a:lnTo>
                    <a:pt x="1121" y="42"/>
                  </a:lnTo>
                  <a:lnTo>
                    <a:pt x="1164" y="73"/>
                  </a:lnTo>
                  <a:lnTo>
                    <a:pt x="1203" y="111"/>
                  </a:lnTo>
                  <a:lnTo>
                    <a:pt x="1234" y="153"/>
                  </a:lnTo>
                  <a:lnTo>
                    <a:pt x="1258" y="203"/>
                  </a:lnTo>
                  <a:lnTo>
                    <a:pt x="1272" y="256"/>
                  </a:lnTo>
                  <a:lnTo>
                    <a:pt x="1278" y="313"/>
                  </a:lnTo>
                  <a:lnTo>
                    <a:pt x="1272" y="367"/>
                  </a:lnTo>
                  <a:lnTo>
                    <a:pt x="1259" y="419"/>
                  </a:lnTo>
                  <a:lnTo>
                    <a:pt x="1237" y="466"/>
                  </a:lnTo>
                  <a:lnTo>
                    <a:pt x="1208" y="510"/>
                  </a:lnTo>
                  <a:lnTo>
                    <a:pt x="1172" y="546"/>
                  </a:lnTo>
                  <a:lnTo>
                    <a:pt x="1172" y="548"/>
                  </a:lnTo>
                  <a:lnTo>
                    <a:pt x="1992" y="548"/>
                  </a:lnTo>
                  <a:lnTo>
                    <a:pt x="1992" y="1369"/>
                  </a:lnTo>
                  <a:lnTo>
                    <a:pt x="1990" y="1369"/>
                  </a:lnTo>
                  <a:lnTo>
                    <a:pt x="1954" y="1334"/>
                  </a:lnTo>
                  <a:lnTo>
                    <a:pt x="1910" y="1305"/>
                  </a:lnTo>
                  <a:lnTo>
                    <a:pt x="1862" y="1283"/>
                  </a:lnTo>
                  <a:lnTo>
                    <a:pt x="1811" y="1268"/>
                  </a:lnTo>
                  <a:lnTo>
                    <a:pt x="1756" y="1265"/>
                  </a:lnTo>
                  <a:lnTo>
                    <a:pt x="1700" y="1270"/>
                  </a:lnTo>
                  <a:lnTo>
                    <a:pt x="1647" y="1285"/>
                  </a:lnTo>
                  <a:lnTo>
                    <a:pt x="1599" y="1307"/>
                  </a:lnTo>
                  <a:lnTo>
                    <a:pt x="1555" y="1338"/>
                  </a:lnTo>
                  <a:lnTo>
                    <a:pt x="1517" y="1376"/>
                  </a:lnTo>
                  <a:lnTo>
                    <a:pt x="1486" y="1420"/>
                  </a:lnTo>
                  <a:lnTo>
                    <a:pt x="1464" y="1470"/>
                  </a:lnTo>
                  <a:lnTo>
                    <a:pt x="1449" y="1523"/>
                  </a:lnTo>
                  <a:lnTo>
                    <a:pt x="1444" y="1579"/>
                  </a:lnTo>
                  <a:lnTo>
                    <a:pt x="1449" y="1634"/>
                  </a:lnTo>
                  <a:lnTo>
                    <a:pt x="1464" y="1687"/>
                  </a:lnTo>
                  <a:lnTo>
                    <a:pt x="1488" y="1736"/>
                  </a:lnTo>
                  <a:lnTo>
                    <a:pt x="1519" y="1780"/>
                  </a:lnTo>
                  <a:lnTo>
                    <a:pt x="1557" y="1817"/>
                  </a:lnTo>
                  <a:lnTo>
                    <a:pt x="1601" y="1848"/>
                  </a:lnTo>
                  <a:lnTo>
                    <a:pt x="1649" y="1870"/>
                  </a:lnTo>
                  <a:lnTo>
                    <a:pt x="1702" y="1884"/>
                  </a:lnTo>
                  <a:lnTo>
                    <a:pt x="1758" y="1890"/>
                  </a:lnTo>
                  <a:lnTo>
                    <a:pt x="1813" y="1884"/>
                  </a:lnTo>
                  <a:lnTo>
                    <a:pt x="1864" y="1872"/>
                  </a:lnTo>
                  <a:lnTo>
                    <a:pt x="1912" y="1848"/>
                  </a:lnTo>
                  <a:lnTo>
                    <a:pt x="1956" y="1819"/>
                  </a:lnTo>
                  <a:lnTo>
                    <a:pt x="1992" y="1782"/>
                  </a:lnTo>
                  <a:lnTo>
                    <a:pt x="1992" y="2542"/>
                  </a:lnTo>
                  <a:lnTo>
                    <a:pt x="1844" y="2537"/>
                  </a:lnTo>
                  <a:lnTo>
                    <a:pt x="1698" y="2520"/>
                  </a:lnTo>
                  <a:lnTo>
                    <a:pt x="1555" y="2493"/>
                  </a:lnTo>
                  <a:lnTo>
                    <a:pt x="1417" y="2457"/>
                  </a:lnTo>
                  <a:lnTo>
                    <a:pt x="1283" y="2411"/>
                  </a:lnTo>
                  <a:lnTo>
                    <a:pt x="1153" y="2356"/>
                  </a:lnTo>
                  <a:lnTo>
                    <a:pt x="1027" y="2292"/>
                  </a:lnTo>
                  <a:lnTo>
                    <a:pt x="909" y="2221"/>
                  </a:lnTo>
                  <a:lnTo>
                    <a:pt x="793" y="2140"/>
                  </a:lnTo>
                  <a:lnTo>
                    <a:pt x="686" y="2053"/>
                  </a:lnTo>
                  <a:lnTo>
                    <a:pt x="583" y="1958"/>
                  </a:lnTo>
                  <a:lnTo>
                    <a:pt x="488" y="1857"/>
                  </a:lnTo>
                  <a:lnTo>
                    <a:pt x="401" y="1747"/>
                  </a:lnTo>
                  <a:lnTo>
                    <a:pt x="322" y="1634"/>
                  </a:lnTo>
                  <a:lnTo>
                    <a:pt x="249" y="1513"/>
                  </a:lnTo>
                  <a:lnTo>
                    <a:pt x="185" y="1389"/>
                  </a:lnTo>
                  <a:lnTo>
                    <a:pt x="130" y="1259"/>
                  </a:lnTo>
                  <a:lnTo>
                    <a:pt x="84" y="1124"/>
                  </a:lnTo>
                  <a:lnTo>
                    <a:pt x="48" y="985"/>
                  </a:lnTo>
                  <a:lnTo>
                    <a:pt x="22" y="843"/>
                  </a:lnTo>
                  <a:lnTo>
                    <a:pt x="6" y="698"/>
                  </a:lnTo>
                  <a:lnTo>
                    <a:pt x="0" y="548"/>
                  </a:lnTo>
                  <a:lnTo>
                    <a:pt x="0" y="548"/>
                  </a:lnTo>
                  <a:lnTo>
                    <a:pt x="759" y="548"/>
                  </a:lnTo>
                  <a:lnTo>
                    <a:pt x="722" y="512"/>
                  </a:lnTo>
                  <a:lnTo>
                    <a:pt x="693" y="468"/>
                  </a:lnTo>
                  <a:lnTo>
                    <a:pt x="671" y="420"/>
                  </a:lnTo>
                  <a:lnTo>
                    <a:pt x="656" y="369"/>
                  </a:lnTo>
                  <a:lnTo>
                    <a:pt x="653" y="314"/>
                  </a:lnTo>
                  <a:lnTo>
                    <a:pt x="656" y="258"/>
                  </a:lnTo>
                  <a:lnTo>
                    <a:pt x="671" y="205"/>
                  </a:lnTo>
                  <a:lnTo>
                    <a:pt x="695" y="157"/>
                  </a:lnTo>
                  <a:lnTo>
                    <a:pt x="724" y="113"/>
                  </a:lnTo>
                  <a:lnTo>
                    <a:pt x="762" y="75"/>
                  </a:lnTo>
                  <a:lnTo>
                    <a:pt x="806" y="44"/>
                  </a:lnTo>
                  <a:lnTo>
                    <a:pt x="854" y="20"/>
                  </a:lnTo>
                  <a:lnTo>
                    <a:pt x="907" y="5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3500000" scaled="1"/>
                <a:tileRect/>
              </a:gradFill>
              <a:prstDash val="solid"/>
              <a:round/>
              <a:headEnd/>
              <a:tailEnd/>
            </a:ln>
            <a:effectLst>
              <a:innerShdw blurRad="558800" dist="203200" dir="8100000">
                <a:prstClr val="black">
                  <a:alpha val="64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442435" y="1783952"/>
              <a:ext cx="1829313" cy="1434642"/>
            </a:xfrm>
            <a:custGeom>
              <a:avLst/>
              <a:gdLst>
                <a:gd name="T0" fmla="*/ 1992 w 2540"/>
                <a:gd name="T1" fmla="*/ 0 h 1992"/>
                <a:gd name="T2" fmla="*/ 2031 w 2540"/>
                <a:gd name="T3" fmla="*/ 722 h 1992"/>
                <a:gd name="T4" fmla="*/ 2120 w 2540"/>
                <a:gd name="T5" fmla="*/ 671 h 1992"/>
                <a:gd name="T6" fmla="*/ 2226 w 2540"/>
                <a:gd name="T7" fmla="*/ 651 h 1992"/>
                <a:gd name="T8" fmla="*/ 2336 w 2540"/>
                <a:gd name="T9" fmla="*/ 671 h 1992"/>
                <a:gd name="T10" fmla="*/ 2429 w 2540"/>
                <a:gd name="T11" fmla="*/ 724 h 1992"/>
                <a:gd name="T12" fmla="*/ 2496 w 2540"/>
                <a:gd name="T13" fmla="*/ 806 h 1992"/>
                <a:gd name="T14" fmla="*/ 2535 w 2540"/>
                <a:gd name="T15" fmla="*/ 907 h 1992"/>
                <a:gd name="T16" fmla="*/ 2537 w 2540"/>
                <a:gd name="T17" fmla="*/ 1020 h 1992"/>
                <a:gd name="T18" fmla="*/ 2498 w 2540"/>
                <a:gd name="T19" fmla="*/ 1120 h 1992"/>
                <a:gd name="T20" fmla="*/ 2431 w 2540"/>
                <a:gd name="T21" fmla="*/ 1203 h 1992"/>
                <a:gd name="T22" fmla="*/ 2337 w 2540"/>
                <a:gd name="T23" fmla="*/ 1258 h 1992"/>
                <a:gd name="T24" fmla="*/ 2230 w 2540"/>
                <a:gd name="T25" fmla="*/ 1278 h 1992"/>
                <a:gd name="T26" fmla="*/ 2122 w 2540"/>
                <a:gd name="T27" fmla="*/ 1259 h 1992"/>
                <a:gd name="T28" fmla="*/ 2032 w 2540"/>
                <a:gd name="T29" fmla="*/ 1208 h 1992"/>
                <a:gd name="T30" fmla="*/ 1992 w 2540"/>
                <a:gd name="T31" fmla="*/ 1172 h 1992"/>
                <a:gd name="T32" fmla="*/ 1172 w 2540"/>
                <a:gd name="T33" fmla="*/ 1992 h 1992"/>
                <a:gd name="T34" fmla="*/ 1208 w 2540"/>
                <a:gd name="T35" fmla="*/ 1954 h 1992"/>
                <a:gd name="T36" fmla="*/ 1259 w 2540"/>
                <a:gd name="T37" fmla="*/ 1863 h 1992"/>
                <a:gd name="T38" fmla="*/ 1278 w 2540"/>
                <a:gd name="T39" fmla="*/ 1757 h 1992"/>
                <a:gd name="T40" fmla="*/ 1258 w 2540"/>
                <a:gd name="T41" fmla="*/ 1647 h 1992"/>
                <a:gd name="T42" fmla="*/ 1203 w 2540"/>
                <a:gd name="T43" fmla="*/ 1555 h 1992"/>
                <a:gd name="T44" fmla="*/ 1121 w 2540"/>
                <a:gd name="T45" fmla="*/ 1486 h 1992"/>
                <a:gd name="T46" fmla="*/ 1020 w 2540"/>
                <a:gd name="T47" fmla="*/ 1449 h 1992"/>
                <a:gd name="T48" fmla="*/ 907 w 2540"/>
                <a:gd name="T49" fmla="*/ 1449 h 1992"/>
                <a:gd name="T50" fmla="*/ 806 w 2540"/>
                <a:gd name="T51" fmla="*/ 1488 h 1992"/>
                <a:gd name="T52" fmla="*/ 724 w 2540"/>
                <a:gd name="T53" fmla="*/ 1557 h 1992"/>
                <a:gd name="T54" fmla="*/ 671 w 2540"/>
                <a:gd name="T55" fmla="*/ 1649 h 1992"/>
                <a:gd name="T56" fmla="*/ 653 w 2540"/>
                <a:gd name="T57" fmla="*/ 1758 h 1992"/>
                <a:gd name="T58" fmla="*/ 671 w 2540"/>
                <a:gd name="T59" fmla="*/ 1864 h 1992"/>
                <a:gd name="T60" fmla="*/ 722 w 2540"/>
                <a:gd name="T61" fmla="*/ 1956 h 1992"/>
                <a:gd name="T62" fmla="*/ 0 w 2540"/>
                <a:gd name="T63" fmla="*/ 1992 h 1992"/>
                <a:gd name="T64" fmla="*/ 22 w 2540"/>
                <a:gd name="T65" fmla="*/ 1698 h 1992"/>
                <a:gd name="T66" fmla="*/ 84 w 2540"/>
                <a:gd name="T67" fmla="*/ 1417 h 1992"/>
                <a:gd name="T68" fmla="*/ 185 w 2540"/>
                <a:gd name="T69" fmla="*/ 1153 h 1992"/>
                <a:gd name="T70" fmla="*/ 322 w 2540"/>
                <a:gd name="T71" fmla="*/ 907 h 1992"/>
                <a:gd name="T72" fmla="*/ 488 w 2540"/>
                <a:gd name="T73" fmla="*/ 685 h 1992"/>
                <a:gd name="T74" fmla="*/ 686 w 2540"/>
                <a:gd name="T75" fmla="*/ 488 h 1992"/>
                <a:gd name="T76" fmla="*/ 909 w 2540"/>
                <a:gd name="T77" fmla="*/ 320 h 1992"/>
                <a:gd name="T78" fmla="*/ 1153 w 2540"/>
                <a:gd name="T79" fmla="*/ 185 h 1992"/>
                <a:gd name="T80" fmla="*/ 1417 w 2540"/>
                <a:gd name="T81" fmla="*/ 84 h 1992"/>
                <a:gd name="T82" fmla="*/ 1698 w 2540"/>
                <a:gd name="T83" fmla="*/ 22 h 1992"/>
                <a:gd name="T84" fmla="*/ 1992 w 2540"/>
                <a:gd name="T85" fmla="*/ 0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0" h="1992">
                  <a:moveTo>
                    <a:pt x="1992" y="0"/>
                  </a:moveTo>
                  <a:lnTo>
                    <a:pt x="1992" y="0"/>
                  </a:lnTo>
                  <a:lnTo>
                    <a:pt x="1992" y="759"/>
                  </a:lnTo>
                  <a:lnTo>
                    <a:pt x="2031" y="722"/>
                  </a:lnTo>
                  <a:lnTo>
                    <a:pt x="2073" y="693"/>
                  </a:lnTo>
                  <a:lnTo>
                    <a:pt x="2120" y="671"/>
                  </a:lnTo>
                  <a:lnTo>
                    <a:pt x="2171" y="656"/>
                  </a:lnTo>
                  <a:lnTo>
                    <a:pt x="2226" y="651"/>
                  </a:lnTo>
                  <a:lnTo>
                    <a:pt x="2283" y="656"/>
                  </a:lnTo>
                  <a:lnTo>
                    <a:pt x="2336" y="671"/>
                  </a:lnTo>
                  <a:lnTo>
                    <a:pt x="2385" y="693"/>
                  </a:lnTo>
                  <a:lnTo>
                    <a:pt x="2429" y="724"/>
                  </a:lnTo>
                  <a:lnTo>
                    <a:pt x="2465" y="762"/>
                  </a:lnTo>
                  <a:lnTo>
                    <a:pt x="2496" y="806"/>
                  </a:lnTo>
                  <a:lnTo>
                    <a:pt x="2520" y="854"/>
                  </a:lnTo>
                  <a:lnTo>
                    <a:pt x="2535" y="907"/>
                  </a:lnTo>
                  <a:lnTo>
                    <a:pt x="2540" y="963"/>
                  </a:lnTo>
                  <a:lnTo>
                    <a:pt x="2537" y="1020"/>
                  </a:lnTo>
                  <a:lnTo>
                    <a:pt x="2522" y="1073"/>
                  </a:lnTo>
                  <a:lnTo>
                    <a:pt x="2498" y="1120"/>
                  </a:lnTo>
                  <a:lnTo>
                    <a:pt x="2467" y="1164"/>
                  </a:lnTo>
                  <a:lnTo>
                    <a:pt x="2431" y="1203"/>
                  </a:lnTo>
                  <a:lnTo>
                    <a:pt x="2387" y="1234"/>
                  </a:lnTo>
                  <a:lnTo>
                    <a:pt x="2337" y="1258"/>
                  </a:lnTo>
                  <a:lnTo>
                    <a:pt x="2286" y="1272"/>
                  </a:lnTo>
                  <a:lnTo>
                    <a:pt x="2230" y="1278"/>
                  </a:lnTo>
                  <a:lnTo>
                    <a:pt x="2175" y="1272"/>
                  </a:lnTo>
                  <a:lnTo>
                    <a:pt x="2122" y="1259"/>
                  </a:lnTo>
                  <a:lnTo>
                    <a:pt x="2074" y="1237"/>
                  </a:lnTo>
                  <a:lnTo>
                    <a:pt x="2032" y="1208"/>
                  </a:lnTo>
                  <a:lnTo>
                    <a:pt x="1994" y="1172"/>
                  </a:lnTo>
                  <a:lnTo>
                    <a:pt x="1992" y="1172"/>
                  </a:lnTo>
                  <a:lnTo>
                    <a:pt x="1992" y="1992"/>
                  </a:lnTo>
                  <a:lnTo>
                    <a:pt x="1172" y="1992"/>
                  </a:lnTo>
                  <a:lnTo>
                    <a:pt x="1172" y="1990"/>
                  </a:lnTo>
                  <a:lnTo>
                    <a:pt x="1208" y="1954"/>
                  </a:lnTo>
                  <a:lnTo>
                    <a:pt x="1237" y="1910"/>
                  </a:lnTo>
                  <a:lnTo>
                    <a:pt x="1259" y="1863"/>
                  </a:lnTo>
                  <a:lnTo>
                    <a:pt x="1272" y="1811"/>
                  </a:lnTo>
                  <a:lnTo>
                    <a:pt x="1278" y="1757"/>
                  </a:lnTo>
                  <a:lnTo>
                    <a:pt x="1272" y="1700"/>
                  </a:lnTo>
                  <a:lnTo>
                    <a:pt x="1258" y="1647"/>
                  </a:lnTo>
                  <a:lnTo>
                    <a:pt x="1234" y="1597"/>
                  </a:lnTo>
                  <a:lnTo>
                    <a:pt x="1203" y="1555"/>
                  </a:lnTo>
                  <a:lnTo>
                    <a:pt x="1164" y="1517"/>
                  </a:lnTo>
                  <a:lnTo>
                    <a:pt x="1121" y="1486"/>
                  </a:lnTo>
                  <a:lnTo>
                    <a:pt x="1073" y="1464"/>
                  </a:lnTo>
                  <a:lnTo>
                    <a:pt x="1020" y="1449"/>
                  </a:lnTo>
                  <a:lnTo>
                    <a:pt x="963" y="1444"/>
                  </a:lnTo>
                  <a:lnTo>
                    <a:pt x="907" y="1449"/>
                  </a:lnTo>
                  <a:lnTo>
                    <a:pt x="854" y="1464"/>
                  </a:lnTo>
                  <a:lnTo>
                    <a:pt x="806" y="1488"/>
                  </a:lnTo>
                  <a:lnTo>
                    <a:pt x="762" y="1519"/>
                  </a:lnTo>
                  <a:lnTo>
                    <a:pt x="724" y="1557"/>
                  </a:lnTo>
                  <a:lnTo>
                    <a:pt x="695" y="1601"/>
                  </a:lnTo>
                  <a:lnTo>
                    <a:pt x="671" y="1649"/>
                  </a:lnTo>
                  <a:lnTo>
                    <a:pt x="656" y="1702"/>
                  </a:lnTo>
                  <a:lnTo>
                    <a:pt x="653" y="1758"/>
                  </a:lnTo>
                  <a:lnTo>
                    <a:pt x="656" y="1813"/>
                  </a:lnTo>
                  <a:lnTo>
                    <a:pt x="671" y="1864"/>
                  </a:lnTo>
                  <a:lnTo>
                    <a:pt x="693" y="1912"/>
                  </a:lnTo>
                  <a:lnTo>
                    <a:pt x="722" y="1956"/>
                  </a:lnTo>
                  <a:lnTo>
                    <a:pt x="759" y="1992"/>
                  </a:lnTo>
                  <a:lnTo>
                    <a:pt x="0" y="1992"/>
                  </a:lnTo>
                  <a:lnTo>
                    <a:pt x="6" y="1844"/>
                  </a:lnTo>
                  <a:lnTo>
                    <a:pt x="22" y="1698"/>
                  </a:lnTo>
                  <a:lnTo>
                    <a:pt x="48" y="1555"/>
                  </a:lnTo>
                  <a:lnTo>
                    <a:pt x="84" y="1417"/>
                  </a:lnTo>
                  <a:lnTo>
                    <a:pt x="130" y="1283"/>
                  </a:lnTo>
                  <a:lnTo>
                    <a:pt x="185" y="1153"/>
                  </a:lnTo>
                  <a:lnTo>
                    <a:pt x="249" y="1027"/>
                  </a:lnTo>
                  <a:lnTo>
                    <a:pt x="322" y="907"/>
                  </a:lnTo>
                  <a:lnTo>
                    <a:pt x="401" y="793"/>
                  </a:lnTo>
                  <a:lnTo>
                    <a:pt x="488" y="685"/>
                  </a:lnTo>
                  <a:lnTo>
                    <a:pt x="583" y="583"/>
                  </a:lnTo>
                  <a:lnTo>
                    <a:pt x="686" y="488"/>
                  </a:lnTo>
                  <a:lnTo>
                    <a:pt x="793" y="400"/>
                  </a:lnTo>
                  <a:lnTo>
                    <a:pt x="909" y="320"/>
                  </a:lnTo>
                  <a:lnTo>
                    <a:pt x="1027" y="249"/>
                  </a:lnTo>
                  <a:lnTo>
                    <a:pt x="1153" y="185"/>
                  </a:lnTo>
                  <a:lnTo>
                    <a:pt x="1283" y="130"/>
                  </a:lnTo>
                  <a:lnTo>
                    <a:pt x="1417" y="84"/>
                  </a:lnTo>
                  <a:lnTo>
                    <a:pt x="1555" y="48"/>
                  </a:lnTo>
                  <a:lnTo>
                    <a:pt x="1698" y="22"/>
                  </a:lnTo>
                  <a:lnTo>
                    <a:pt x="1844" y="5"/>
                  </a:lnTo>
                  <a:lnTo>
                    <a:pt x="1992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/>
              <a:tailEnd/>
            </a:ln>
            <a:effectLst>
              <a:innerShdw blurRad="406400" dist="304800" dir="13740000">
                <a:prstClr val="black">
                  <a:alpha val="63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482407" y="3218594"/>
              <a:ext cx="1830753" cy="1436083"/>
            </a:xfrm>
            <a:custGeom>
              <a:avLst/>
              <a:gdLst>
                <a:gd name="T0" fmla="*/ 1369 w 2542"/>
                <a:gd name="T1" fmla="*/ 0 h 1994"/>
                <a:gd name="T2" fmla="*/ 1334 w 2542"/>
                <a:gd name="T3" fmla="*/ 41 h 1994"/>
                <a:gd name="T4" fmla="*/ 1283 w 2542"/>
                <a:gd name="T5" fmla="*/ 130 h 1994"/>
                <a:gd name="T6" fmla="*/ 1264 w 2542"/>
                <a:gd name="T7" fmla="*/ 238 h 1994"/>
                <a:gd name="T8" fmla="*/ 1285 w 2542"/>
                <a:gd name="T9" fmla="*/ 346 h 1994"/>
                <a:gd name="T10" fmla="*/ 1339 w 2542"/>
                <a:gd name="T11" fmla="*/ 439 h 1994"/>
                <a:gd name="T12" fmla="*/ 1420 w 2542"/>
                <a:gd name="T13" fmla="*/ 507 h 1994"/>
                <a:gd name="T14" fmla="*/ 1522 w 2542"/>
                <a:gd name="T15" fmla="*/ 543 h 1994"/>
                <a:gd name="T16" fmla="*/ 1634 w 2542"/>
                <a:gd name="T17" fmla="*/ 543 h 1994"/>
                <a:gd name="T18" fmla="*/ 1736 w 2542"/>
                <a:gd name="T19" fmla="*/ 505 h 1994"/>
                <a:gd name="T20" fmla="*/ 1816 w 2542"/>
                <a:gd name="T21" fmla="*/ 437 h 1994"/>
                <a:gd name="T22" fmla="*/ 1871 w 2542"/>
                <a:gd name="T23" fmla="*/ 344 h 1994"/>
                <a:gd name="T24" fmla="*/ 1889 w 2542"/>
                <a:gd name="T25" fmla="*/ 234 h 1994"/>
                <a:gd name="T26" fmla="*/ 1871 w 2542"/>
                <a:gd name="T27" fmla="*/ 128 h 1994"/>
                <a:gd name="T28" fmla="*/ 1818 w 2542"/>
                <a:gd name="T29" fmla="*/ 39 h 1994"/>
                <a:gd name="T30" fmla="*/ 2542 w 2542"/>
                <a:gd name="T31" fmla="*/ 0 h 1994"/>
                <a:gd name="T32" fmla="*/ 2520 w 2542"/>
                <a:gd name="T33" fmla="*/ 295 h 1994"/>
                <a:gd name="T34" fmla="*/ 2458 w 2542"/>
                <a:gd name="T35" fmla="*/ 576 h 1994"/>
                <a:gd name="T36" fmla="*/ 2355 w 2542"/>
                <a:gd name="T37" fmla="*/ 841 h 1994"/>
                <a:gd name="T38" fmla="*/ 2220 w 2542"/>
                <a:gd name="T39" fmla="*/ 1086 h 1994"/>
                <a:gd name="T40" fmla="*/ 2052 w 2542"/>
                <a:gd name="T41" fmla="*/ 1309 h 1994"/>
                <a:gd name="T42" fmla="*/ 1856 w 2542"/>
                <a:gd name="T43" fmla="*/ 1505 h 1994"/>
                <a:gd name="T44" fmla="*/ 1634 w 2542"/>
                <a:gd name="T45" fmla="*/ 1673 h 1994"/>
                <a:gd name="T46" fmla="*/ 1389 w 2542"/>
                <a:gd name="T47" fmla="*/ 1808 h 1994"/>
                <a:gd name="T48" fmla="*/ 1124 w 2542"/>
                <a:gd name="T49" fmla="*/ 1909 h 1994"/>
                <a:gd name="T50" fmla="*/ 842 w 2542"/>
                <a:gd name="T51" fmla="*/ 1972 h 1994"/>
                <a:gd name="T52" fmla="*/ 548 w 2542"/>
                <a:gd name="T53" fmla="*/ 1994 h 1994"/>
                <a:gd name="T54" fmla="*/ 512 w 2542"/>
                <a:gd name="T55" fmla="*/ 1271 h 1994"/>
                <a:gd name="T56" fmla="*/ 420 w 2542"/>
                <a:gd name="T57" fmla="*/ 1324 h 1994"/>
                <a:gd name="T58" fmla="*/ 314 w 2542"/>
                <a:gd name="T59" fmla="*/ 1342 h 1994"/>
                <a:gd name="T60" fmla="*/ 205 w 2542"/>
                <a:gd name="T61" fmla="*/ 1322 h 1994"/>
                <a:gd name="T62" fmla="*/ 113 w 2542"/>
                <a:gd name="T63" fmla="*/ 1269 h 1994"/>
                <a:gd name="T64" fmla="*/ 44 w 2542"/>
                <a:gd name="T65" fmla="*/ 1188 h 1994"/>
                <a:gd name="T66" fmla="*/ 5 w 2542"/>
                <a:gd name="T67" fmla="*/ 1086 h 1994"/>
                <a:gd name="T68" fmla="*/ 5 w 2542"/>
                <a:gd name="T69" fmla="*/ 975 h 1994"/>
                <a:gd name="T70" fmla="*/ 42 w 2542"/>
                <a:gd name="T71" fmla="*/ 872 h 1994"/>
                <a:gd name="T72" fmla="*/ 111 w 2542"/>
                <a:gd name="T73" fmla="*/ 790 h 1994"/>
                <a:gd name="T74" fmla="*/ 203 w 2542"/>
                <a:gd name="T75" fmla="*/ 737 h 1994"/>
                <a:gd name="T76" fmla="*/ 312 w 2542"/>
                <a:gd name="T77" fmla="*/ 717 h 1994"/>
                <a:gd name="T78" fmla="*/ 418 w 2542"/>
                <a:gd name="T79" fmla="*/ 735 h 1994"/>
                <a:gd name="T80" fmla="*/ 510 w 2542"/>
                <a:gd name="T81" fmla="*/ 786 h 1994"/>
                <a:gd name="T82" fmla="*/ 548 w 2542"/>
                <a:gd name="T83" fmla="*/ 821 h 1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42" h="1994">
                  <a:moveTo>
                    <a:pt x="548" y="0"/>
                  </a:moveTo>
                  <a:lnTo>
                    <a:pt x="1369" y="0"/>
                  </a:lnTo>
                  <a:lnTo>
                    <a:pt x="1369" y="2"/>
                  </a:lnTo>
                  <a:lnTo>
                    <a:pt x="1334" y="41"/>
                  </a:lnTo>
                  <a:lnTo>
                    <a:pt x="1305" y="83"/>
                  </a:lnTo>
                  <a:lnTo>
                    <a:pt x="1283" y="130"/>
                  </a:lnTo>
                  <a:lnTo>
                    <a:pt x="1268" y="183"/>
                  </a:lnTo>
                  <a:lnTo>
                    <a:pt x="1264" y="238"/>
                  </a:lnTo>
                  <a:lnTo>
                    <a:pt x="1270" y="293"/>
                  </a:lnTo>
                  <a:lnTo>
                    <a:pt x="1285" y="346"/>
                  </a:lnTo>
                  <a:lnTo>
                    <a:pt x="1308" y="395"/>
                  </a:lnTo>
                  <a:lnTo>
                    <a:pt x="1339" y="439"/>
                  </a:lnTo>
                  <a:lnTo>
                    <a:pt x="1376" y="476"/>
                  </a:lnTo>
                  <a:lnTo>
                    <a:pt x="1420" y="507"/>
                  </a:lnTo>
                  <a:lnTo>
                    <a:pt x="1469" y="530"/>
                  </a:lnTo>
                  <a:lnTo>
                    <a:pt x="1522" y="543"/>
                  </a:lnTo>
                  <a:lnTo>
                    <a:pt x="1579" y="549"/>
                  </a:lnTo>
                  <a:lnTo>
                    <a:pt x="1634" y="543"/>
                  </a:lnTo>
                  <a:lnTo>
                    <a:pt x="1687" y="529"/>
                  </a:lnTo>
                  <a:lnTo>
                    <a:pt x="1736" y="505"/>
                  </a:lnTo>
                  <a:lnTo>
                    <a:pt x="1780" y="474"/>
                  </a:lnTo>
                  <a:lnTo>
                    <a:pt x="1816" y="437"/>
                  </a:lnTo>
                  <a:lnTo>
                    <a:pt x="1847" y="393"/>
                  </a:lnTo>
                  <a:lnTo>
                    <a:pt x="1871" y="344"/>
                  </a:lnTo>
                  <a:lnTo>
                    <a:pt x="1884" y="291"/>
                  </a:lnTo>
                  <a:lnTo>
                    <a:pt x="1889" y="234"/>
                  </a:lnTo>
                  <a:lnTo>
                    <a:pt x="1884" y="179"/>
                  </a:lnTo>
                  <a:lnTo>
                    <a:pt x="1871" y="128"/>
                  </a:lnTo>
                  <a:lnTo>
                    <a:pt x="1847" y="81"/>
                  </a:lnTo>
                  <a:lnTo>
                    <a:pt x="1818" y="39"/>
                  </a:lnTo>
                  <a:lnTo>
                    <a:pt x="1783" y="0"/>
                  </a:lnTo>
                  <a:lnTo>
                    <a:pt x="2542" y="0"/>
                  </a:lnTo>
                  <a:lnTo>
                    <a:pt x="2536" y="150"/>
                  </a:lnTo>
                  <a:lnTo>
                    <a:pt x="2520" y="295"/>
                  </a:lnTo>
                  <a:lnTo>
                    <a:pt x="2492" y="437"/>
                  </a:lnTo>
                  <a:lnTo>
                    <a:pt x="2458" y="576"/>
                  </a:lnTo>
                  <a:lnTo>
                    <a:pt x="2410" y="711"/>
                  </a:lnTo>
                  <a:lnTo>
                    <a:pt x="2355" y="841"/>
                  </a:lnTo>
                  <a:lnTo>
                    <a:pt x="2291" y="965"/>
                  </a:lnTo>
                  <a:lnTo>
                    <a:pt x="2220" y="1086"/>
                  </a:lnTo>
                  <a:lnTo>
                    <a:pt x="2140" y="1199"/>
                  </a:lnTo>
                  <a:lnTo>
                    <a:pt x="2052" y="1309"/>
                  </a:lnTo>
                  <a:lnTo>
                    <a:pt x="1957" y="1410"/>
                  </a:lnTo>
                  <a:lnTo>
                    <a:pt x="1856" y="1505"/>
                  </a:lnTo>
                  <a:lnTo>
                    <a:pt x="1749" y="1592"/>
                  </a:lnTo>
                  <a:lnTo>
                    <a:pt x="1634" y="1673"/>
                  </a:lnTo>
                  <a:lnTo>
                    <a:pt x="1513" y="1744"/>
                  </a:lnTo>
                  <a:lnTo>
                    <a:pt x="1389" y="1808"/>
                  </a:lnTo>
                  <a:lnTo>
                    <a:pt x="1259" y="1863"/>
                  </a:lnTo>
                  <a:lnTo>
                    <a:pt x="1124" y="1909"/>
                  </a:lnTo>
                  <a:lnTo>
                    <a:pt x="985" y="1945"/>
                  </a:lnTo>
                  <a:lnTo>
                    <a:pt x="842" y="1972"/>
                  </a:lnTo>
                  <a:lnTo>
                    <a:pt x="698" y="1989"/>
                  </a:lnTo>
                  <a:lnTo>
                    <a:pt x="548" y="1994"/>
                  </a:lnTo>
                  <a:lnTo>
                    <a:pt x="548" y="1234"/>
                  </a:lnTo>
                  <a:lnTo>
                    <a:pt x="512" y="1271"/>
                  </a:lnTo>
                  <a:lnTo>
                    <a:pt x="468" y="1300"/>
                  </a:lnTo>
                  <a:lnTo>
                    <a:pt x="420" y="1324"/>
                  </a:lnTo>
                  <a:lnTo>
                    <a:pt x="369" y="1336"/>
                  </a:lnTo>
                  <a:lnTo>
                    <a:pt x="314" y="1342"/>
                  </a:lnTo>
                  <a:lnTo>
                    <a:pt x="258" y="1336"/>
                  </a:lnTo>
                  <a:lnTo>
                    <a:pt x="205" y="1322"/>
                  </a:lnTo>
                  <a:lnTo>
                    <a:pt x="157" y="1300"/>
                  </a:lnTo>
                  <a:lnTo>
                    <a:pt x="113" y="1269"/>
                  </a:lnTo>
                  <a:lnTo>
                    <a:pt x="75" y="1232"/>
                  </a:lnTo>
                  <a:lnTo>
                    <a:pt x="44" y="1188"/>
                  </a:lnTo>
                  <a:lnTo>
                    <a:pt x="20" y="1139"/>
                  </a:lnTo>
                  <a:lnTo>
                    <a:pt x="5" y="1086"/>
                  </a:lnTo>
                  <a:lnTo>
                    <a:pt x="0" y="1031"/>
                  </a:lnTo>
                  <a:lnTo>
                    <a:pt x="5" y="975"/>
                  </a:lnTo>
                  <a:lnTo>
                    <a:pt x="20" y="922"/>
                  </a:lnTo>
                  <a:lnTo>
                    <a:pt x="42" y="872"/>
                  </a:lnTo>
                  <a:lnTo>
                    <a:pt x="73" y="828"/>
                  </a:lnTo>
                  <a:lnTo>
                    <a:pt x="111" y="790"/>
                  </a:lnTo>
                  <a:lnTo>
                    <a:pt x="155" y="759"/>
                  </a:lnTo>
                  <a:lnTo>
                    <a:pt x="203" y="737"/>
                  </a:lnTo>
                  <a:lnTo>
                    <a:pt x="256" y="722"/>
                  </a:lnTo>
                  <a:lnTo>
                    <a:pt x="312" y="717"/>
                  </a:lnTo>
                  <a:lnTo>
                    <a:pt x="367" y="720"/>
                  </a:lnTo>
                  <a:lnTo>
                    <a:pt x="418" y="735"/>
                  </a:lnTo>
                  <a:lnTo>
                    <a:pt x="466" y="757"/>
                  </a:lnTo>
                  <a:lnTo>
                    <a:pt x="510" y="786"/>
                  </a:lnTo>
                  <a:lnTo>
                    <a:pt x="546" y="821"/>
                  </a:lnTo>
                  <a:lnTo>
                    <a:pt x="548" y="821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2700000" scaled="1"/>
                <a:tileRect/>
              </a:gradFill>
              <a:prstDash val="solid"/>
              <a:round/>
              <a:headEnd/>
              <a:tailEnd/>
            </a:ln>
            <a:effectLst>
              <a:innerShdw blurRad="508000" dist="203200" dir="2700000">
                <a:prstClr val="black">
                  <a:alpha val="64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877076" y="1783952"/>
              <a:ext cx="1436083" cy="1830033"/>
            </a:xfrm>
            <a:custGeom>
              <a:avLst/>
              <a:gdLst>
                <a:gd name="T0" fmla="*/ 150 w 1994"/>
                <a:gd name="T1" fmla="*/ 5 h 2541"/>
                <a:gd name="T2" fmla="*/ 437 w 1994"/>
                <a:gd name="T3" fmla="*/ 48 h 2541"/>
                <a:gd name="T4" fmla="*/ 711 w 1994"/>
                <a:gd name="T5" fmla="*/ 130 h 2541"/>
                <a:gd name="T6" fmla="*/ 965 w 1994"/>
                <a:gd name="T7" fmla="*/ 249 h 2541"/>
                <a:gd name="T8" fmla="*/ 1201 w 1994"/>
                <a:gd name="T9" fmla="*/ 400 h 2541"/>
                <a:gd name="T10" fmla="*/ 1409 w 1994"/>
                <a:gd name="T11" fmla="*/ 583 h 2541"/>
                <a:gd name="T12" fmla="*/ 1592 w 1994"/>
                <a:gd name="T13" fmla="*/ 793 h 2541"/>
                <a:gd name="T14" fmla="*/ 1743 w 1994"/>
                <a:gd name="T15" fmla="*/ 1027 h 2541"/>
                <a:gd name="T16" fmla="*/ 1862 w 1994"/>
                <a:gd name="T17" fmla="*/ 1283 h 2541"/>
                <a:gd name="T18" fmla="*/ 1944 w 1994"/>
                <a:gd name="T19" fmla="*/ 1555 h 2541"/>
                <a:gd name="T20" fmla="*/ 1988 w 1994"/>
                <a:gd name="T21" fmla="*/ 1844 h 2541"/>
                <a:gd name="T22" fmla="*/ 1235 w 1994"/>
                <a:gd name="T23" fmla="*/ 1992 h 2541"/>
                <a:gd name="T24" fmla="*/ 1299 w 1994"/>
                <a:gd name="T25" fmla="*/ 2073 h 2541"/>
                <a:gd name="T26" fmla="*/ 1336 w 1994"/>
                <a:gd name="T27" fmla="*/ 2171 h 2541"/>
                <a:gd name="T28" fmla="*/ 1336 w 1994"/>
                <a:gd name="T29" fmla="*/ 2283 h 2541"/>
                <a:gd name="T30" fmla="*/ 1299 w 1994"/>
                <a:gd name="T31" fmla="*/ 2385 h 2541"/>
                <a:gd name="T32" fmla="*/ 1232 w 1994"/>
                <a:gd name="T33" fmla="*/ 2466 h 2541"/>
                <a:gd name="T34" fmla="*/ 1139 w 1994"/>
                <a:gd name="T35" fmla="*/ 2521 h 2541"/>
                <a:gd name="T36" fmla="*/ 1031 w 1994"/>
                <a:gd name="T37" fmla="*/ 2541 h 2541"/>
                <a:gd name="T38" fmla="*/ 921 w 1994"/>
                <a:gd name="T39" fmla="*/ 2522 h 2541"/>
                <a:gd name="T40" fmla="*/ 828 w 1994"/>
                <a:gd name="T41" fmla="*/ 2468 h 2541"/>
                <a:gd name="T42" fmla="*/ 760 w 1994"/>
                <a:gd name="T43" fmla="*/ 2387 h 2541"/>
                <a:gd name="T44" fmla="*/ 722 w 1994"/>
                <a:gd name="T45" fmla="*/ 2285 h 2541"/>
                <a:gd name="T46" fmla="*/ 720 w 1994"/>
                <a:gd name="T47" fmla="*/ 2175 h 2541"/>
                <a:gd name="T48" fmla="*/ 757 w 1994"/>
                <a:gd name="T49" fmla="*/ 2075 h 2541"/>
                <a:gd name="T50" fmla="*/ 821 w 1994"/>
                <a:gd name="T51" fmla="*/ 1994 h 2541"/>
                <a:gd name="T52" fmla="*/ 0 w 1994"/>
                <a:gd name="T53" fmla="*/ 1992 h 2541"/>
                <a:gd name="T54" fmla="*/ 2 w 1994"/>
                <a:gd name="T55" fmla="*/ 1172 h 2541"/>
                <a:gd name="T56" fmla="*/ 82 w 1994"/>
                <a:gd name="T57" fmla="*/ 1237 h 2541"/>
                <a:gd name="T58" fmla="*/ 183 w 1994"/>
                <a:gd name="T59" fmla="*/ 1272 h 2541"/>
                <a:gd name="T60" fmla="*/ 294 w 1994"/>
                <a:gd name="T61" fmla="*/ 1272 h 2541"/>
                <a:gd name="T62" fmla="*/ 395 w 1994"/>
                <a:gd name="T63" fmla="*/ 1234 h 2541"/>
                <a:gd name="T64" fmla="*/ 475 w 1994"/>
                <a:gd name="T65" fmla="*/ 1164 h 2541"/>
                <a:gd name="T66" fmla="*/ 530 w 1994"/>
                <a:gd name="T67" fmla="*/ 1073 h 2541"/>
                <a:gd name="T68" fmla="*/ 548 w 1994"/>
                <a:gd name="T69" fmla="*/ 963 h 2541"/>
                <a:gd name="T70" fmla="*/ 528 w 1994"/>
                <a:gd name="T71" fmla="*/ 854 h 2541"/>
                <a:gd name="T72" fmla="*/ 473 w 1994"/>
                <a:gd name="T73" fmla="*/ 762 h 2541"/>
                <a:gd name="T74" fmla="*/ 393 w 1994"/>
                <a:gd name="T75" fmla="*/ 693 h 2541"/>
                <a:gd name="T76" fmla="*/ 291 w 1994"/>
                <a:gd name="T77" fmla="*/ 656 h 2541"/>
                <a:gd name="T78" fmla="*/ 179 w 1994"/>
                <a:gd name="T79" fmla="*/ 656 h 2541"/>
                <a:gd name="T80" fmla="*/ 81 w 1994"/>
                <a:gd name="T81" fmla="*/ 693 h 2541"/>
                <a:gd name="T82" fmla="*/ 0 w 1994"/>
                <a:gd name="T83" fmla="*/ 759 h 2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94" h="2541">
                  <a:moveTo>
                    <a:pt x="0" y="0"/>
                  </a:moveTo>
                  <a:lnTo>
                    <a:pt x="150" y="5"/>
                  </a:lnTo>
                  <a:lnTo>
                    <a:pt x="294" y="22"/>
                  </a:lnTo>
                  <a:lnTo>
                    <a:pt x="437" y="48"/>
                  </a:lnTo>
                  <a:lnTo>
                    <a:pt x="576" y="84"/>
                  </a:lnTo>
                  <a:lnTo>
                    <a:pt x="711" y="130"/>
                  </a:lnTo>
                  <a:lnTo>
                    <a:pt x="841" y="185"/>
                  </a:lnTo>
                  <a:lnTo>
                    <a:pt x="965" y="249"/>
                  </a:lnTo>
                  <a:lnTo>
                    <a:pt x="1086" y="320"/>
                  </a:lnTo>
                  <a:lnTo>
                    <a:pt x="1201" y="400"/>
                  </a:lnTo>
                  <a:lnTo>
                    <a:pt x="1308" y="488"/>
                  </a:lnTo>
                  <a:lnTo>
                    <a:pt x="1409" y="583"/>
                  </a:lnTo>
                  <a:lnTo>
                    <a:pt x="1504" y="685"/>
                  </a:lnTo>
                  <a:lnTo>
                    <a:pt x="1592" y="793"/>
                  </a:lnTo>
                  <a:lnTo>
                    <a:pt x="1672" y="907"/>
                  </a:lnTo>
                  <a:lnTo>
                    <a:pt x="1743" y="1027"/>
                  </a:lnTo>
                  <a:lnTo>
                    <a:pt x="1807" y="1153"/>
                  </a:lnTo>
                  <a:lnTo>
                    <a:pt x="1862" y="1283"/>
                  </a:lnTo>
                  <a:lnTo>
                    <a:pt x="1910" y="1417"/>
                  </a:lnTo>
                  <a:lnTo>
                    <a:pt x="1944" y="1555"/>
                  </a:lnTo>
                  <a:lnTo>
                    <a:pt x="1972" y="1698"/>
                  </a:lnTo>
                  <a:lnTo>
                    <a:pt x="1988" y="1844"/>
                  </a:lnTo>
                  <a:lnTo>
                    <a:pt x="1994" y="1992"/>
                  </a:lnTo>
                  <a:lnTo>
                    <a:pt x="1235" y="1992"/>
                  </a:lnTo>
                  <a:lnTo>
                    <a:pt x="1270" y="2031"/>
                  </a:lnTo>
                  <a:lnTo>
                    <a:pt x="1299" y="2073"/>
                  </a:lnTo>
                  <a:lnTo>
                    <a:pt x="1323" y="2120"/>
                  </a:lnTo>
                  <a:lnTo>
                    <a:pt x="1336" y="2171"/>
                  </a:lnTo>
                  <a:lnTo>
                    <a:pt x="1341" y="2226"/>
                  </a:lnTo>
                  <a:lnTo>
                    <a:pt x="1336" y="2283"/>
                  </a:lnTo>
                  <a:lnTo>
                    <a:pt x="1323" y="2336"/>
                  </a:lnTo>
                  <a:lnTo>
                    <a:pt x="1299" y="2385"/>
                  </a:lnTo>
                  <a:lnTo>
                    <a:pt x="1268" y="2429"/>
                  </a:lnTo>
                  <a:lnTo>
                    <a:pt x="1232" y="2466"/>
                  </a:lnTo>
                  <a:lnTo>
                    <a:pt x="1188" y="2497"/>
                  </a:lnTo>
                  <a:lnTo>
                    <a:pt x="1139" y="2521"/>
                  </a:lnTo>
                  <a:lnTo>
                    <a:pt x="1086" y="2535"/>
                  </a:lnTo>
                  <a:lnTo>
                    <a:pt x="1031" y="2541"/>
                  </a:lnTo>
                  <a:lnTo>
                    <a:pt x="974" y="2535"/>
                  </a:lnTo>
                  <a:lnTo>
                    <a:pt x="921" y="2522"/>
                  </a:lnTo>
                  <a:lnTo>
                    <a:pt x="872" y="2499"/>
                  </a:lnTo>
                  <a:lnTo>
                    <a:pt x="828" y="2468"/>
                  </a:lnTo>
                  <a:lnTo>
                    <a:pt x="791" y="2431"/>
                  </a:lnTo>
                  <a:lnTo>
                    <a:pt x="760" y="2387"/>
                  </a:lnTo>
                  <a:lnTo>
                    <a:pt x="737" y="2338"/>
                  </a:lnTo>
                  <a:lnTo>
                    <a:pt x="722" y="2285"/>
                  </a:lnTo>
                  <a:lnTo>
                    <a:pt x="716" y="2230"/>
                  </a:lnTo>
                  <a:lnTo>
                    <a:pt x="720" y="2175"/>
                  </a:lnTo>
                  <a:lnTo>
                    <a:pt x="735" y="2122"/>
                  </a:lnTo>
                  <a:lnTo>
                    <a:pt x="757" y="2075"/>
                  </a:lnTo>
                  <a:lnTo>
                    <a:pt x="786" y="2033"/>
                  </a:lnTo>
                  <a:lnTo>
                    <a:pt x="821" y="1994"/>
                  </a:lnTo>
                  <a:lnTo>
                    <a:pt x="821" y="1992"/>
                  </a:lnTo>
                  <a:lnTo>
                    <a:pt x="0" y="1992"/>
                  </a:lnTo>
                  <a:lnTo>
                    <a:pt x="0" y="1172"/>
                  </a:lnTo>
                  <a:lnTo>
                    <a:pt x="2" y="1172"/>
                  </a:lnTo>
                  <a:lnTo>
                    <a:pt x="40" y="1208"/>
                  </a:lnTo>
                  <a:lnTo>
                    <a:pt x="82" y="1237"/>
                  </a:lnTo>
                  <a:lnTo>
                    <a:pt x="130" y="1259"/>
                  </a:lnTo>
                  <a:lnTo>
                    <a:pt x="183" y="1272"/>
                  </a:lnTo>
                  <a:lnTo>
                    <a:pt x="238" y="1278"/>
                  </a:lnTo>
                  <a:lnTo>
                    <a:pt x="294" y="1272"/>
                  </a:lnTo>
                  <a:lnTo>
                    <a:pt x="345" y="1258"/>
                  </a:lnTo>
                  <a:lnTo>
                    <a:pt x="395" y="1234"/>
                  </a:lnTo>
                  <a:lnTo>
                    <a:pt x="439" y="1203"/>
                  </a:lnTo>
                  <a:lnTo>
                    <a:pt x="475" y="1164"/>
                  </a:lnTo>
                  <a:lnTo>
                    <a:pt x="506" y="1120"/>
                  </a:lnTo>
                  <a:lnTo>
                    <a:pt x="530" y="1073"/>
                  </a:lnTo>
                  <a:lnTo>
                    <a:pt x="545" y="1020"/>
                  </a:lnTo>
                  <a:lnTo>
                    <a:pt x="548" y="963"/>
                  </a:lnTo>
                  <a:lnTo>
                    <a:pt x="543" y="907"/>
                  </a:lnTo>
                  <a:lnTo>
                    <a:pt x="528" y="854"/>
                  </a:lnTo>
                  <a:lnTo>
                    <a:pt x="504" y="806"/>
                  </a:lnTo>
                  <a:lnTo>
                    <a:pt x="473" y="762"/>
                  </a:lnTo>
                  <a:lnTo>
                    <a:pt x="437" y="724"/>
                  </a:lnTo>
                  <a:lnTo>
                    <a:pt x="393" y="693"/>
                  </a:lnTo>
                  <a:lnTo>
                    <a:pt x="344" y="671"/>
                  </a:lnTo>
                  <a:lnTo>
                    <a:pt x="291" y="656"/>
                  </a:lnTo>
                  <a:lnTo>
                    <a:pt x="234" y="651"/>
                  </a:lnTo>
                  <a:lnTo>
                    <a:pt x="179" y="656"/>
                  </a:lnTo>
                  <a:lnTo>
                    <a:pt x="128" y="671"/>
                  </a:lnTo>
                  <a:lnTo>
                    <a:pt x="81" y="693"/>
                  </a:lnTo>
                  <a:lnTo>
                    <a:pt x="39" y="722"/>
                  </a:lnTo>
                  <a:lnTo>
                    <a:pt x="0" y="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3810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/>
              <a:tailEnd/>
            </a:ln>
            <a:effectLst>
              <a:innerShdw blurRad="381000" dist="266700" dir="18900000">
                <a:prstClr val="black">
                  <a:alpha val="64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 rot="3243413">
              <a:off x="4729837" y="4045610"/>
              <a:ext cx="566236" cy="956811"/>
            </a:xfrm>
            <a:custGeom>
              <a:avLst/>
              <a:gdLst>
                <a:gd name="T0" fmla="*/ 152 w 851"/>
                <a:gd name="T1" fmla="*/ 0 h 1438"/>
                <a:gd name="T2" fmla="*/ 700 w 851"/>
                <a:gd name="T3" fmla="*/ 0 h 1438"/>
                <a:gd name="T4" fmla="*/ 740 w 851"/>
                <a:gd name="T5" fmla="*/ 5 h 1438"/>
                <a:gd name="T6" fmla="*/ 777 w 851"/>
                <a:gd name="T7" fmla="*/ 20 h 1438"/>
                <a:gd name="T8" fmla="*/ 808 w 851"/>
                <a:gd name="T9" fmla="*/ 44 h 1438"/>
                <a:gd name="T10" fmla="*/ 831 w 851"/>
                <a:gd name="T11" fmla="*/ 75 h 1438"/>
                <a:gd name="T12" fmla="*/ 846 w 851"/>
                <a:gd name="T13" fmla="*/ 111 h 1438"/>
                <a:gd name="T14" fmla="*/ 851 w 851"/>
                <a:gd name="T15" fmla="*/ 152 h 1438"/>
                <a:gd name="T16" fmla="*/ 851 w 851"/>
                <a:gd name="T17" fmla="*/ 1287 h 1438"/>
                <a:gd name="T18" fmla="*/ 846 w 851"/>
                <a:gd name="T19" fmla="*/ 1327 h 1438"/>
                <a:gd name="T20" fmla="*/ 831 w 851"/>
                <a:gd name="T21" fmla="*/ 1363 h 1438"/>
                <a:gd name="T22" fmla="*/ 808 w 851"/>
                <a:gd name="T23" fmla="*/ 1394 h 1438"/>
                <a:gd name="T24" fmla="*/ 777 w 851"/>
                <a:gd name="T25" fmla="*/ 1418 h 1438"/>
                <a:gd name="T26" fmla="*/ 740 w 851"/>
                <a:gd name="T27" fmla="*/ 1433 h 1438"/>
                <a:gd name="T28" fmla="*/ 700 w 851"/>
                <a:gd name="T29" fmla="*/ 1438 h 1438"/>
                <a:gd name="T30" fmla="*/ 152 w 851"/>
                <a:gd name="T31" fmla="*/ 1438 h 1438"/>
                <a:gd name="T32" fmla="*/ 111 w 851"/>
                <a:gd name="T33" fmla="*/ 1433 h 1438"/>
                <a:gd name="T34" fmla="*/ 75 w 851"/>
                <a:gd name="T35" fmla="*/ 1418 h 1438"/>
                <a:gd name="T36" fmla="*/ 46 w 851"/>
                <a:gd name="T37" fmla="*/ 1394 h 1438"/>
                <a:gd name="T38" fmla="*/ 22 w 851"/>
                <a:gd name="T39" fmla="*/ 1363 h 1438"/>
                <a:gd name="T40" fmla="*/ 5 w 851"/>
                <a:gd name="T41" fmla="*/ 1327 h 1438"/>
                <a:gd name="T42" fmla="*/ 0 w 851"/>
                <a:gd name="T43" fmla="*/ 1287 h 1438"/>
                <a:gd name="T44" fmla="*/ 0 w 851"/>
                <a:gd name="T45" fmla="*/ 152 h 1438"/>
                <a:gd name="T46" fmla="*/ 5 w 851"/>
                <a:gd name="T47" fmla="*/ 111 h 1438"/>
                <a:gd name="T48" fmla="*/ 22 w 851"/>
                <a:gd name="T49" fmla="*/ 75 h 1438"/>
                <a:gd name="T50" fmla="*/ 46 w 851"/>
                <a:gd name="T51" fmla="*/ 44 h 1438"/>
                <a:gd name="T52" fmla="*/ 75 w 851"/>
                <a:gd name="T53" fmla="*/ 20 h 1438"/>
                <a:gd name="T54" fmla="*/ 111 w 851"/>
                <a:gd name="T55" fmla="*/ 5 h 1438"/>
                <a:gd name="T56" fmla="*/ 152 w 851"/>
                <a:gd name="T57" fmla="*/ 0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1" h="1438">
                  <a:moveTo>
                    <a:pt x="152" y="0"/>
                  </a:moveTo>
                  <a:lnTo>
                    <a:pt x="700" y="0"/>
                  </a:lnTo>
                  <a:lnTo>
                    <a:pt x="740" y="5"/>
                  </a:lnTo>
                  <a:lnTo>
                    <a:pt x="777" y="20"/>
                  </a:lnTo>
                  <a:lnTo>
                    <a:pt x="808" y="44"/>
                  </a:lnTo>
                  <a:lnTo>
                    <a:pt x="831" y="75"/>
                  </a:lnTo>
                  <a:lnTo>
                    <a:pt x="846" y="111"/>
                  </a:lnTo>
                  <a:lnTo>
                    <a:pt x="851" y="152"/>
                  </a:lnTo>
                  <a:lnTo>
                    <a:pt x="851" y="1287"/>
                  </a:lnTo>
                  <a:lnTo>
                    <a:pt x="846" y="1327"/>
                  </a:lnTo>
                  <a:lnTo>
                    <a:pt x="831" y="1363"/>
                  </a:lnTo>
                  <a:lnTo>
                    <a:pt x="808" y="1394"/>
                  </a:lnTo>
                  <a:lnTo>
                    <a:pt x="777" y="1418"/>
                  </a:lnTo>
                  <a:lnTo>
                    <a:pt x="740" y="1433"/>
                  </a:lnTo>
                  <a:lnTo>
                    <a:pt x="700" y="1438"/>
                  </a:lnTo>
                  <a:lnTo>
                    <a:pt x="152" y="1438"/>
                  </a:lnTo>
                  <a:lnTo>
                    <a:pt x="111" y="1433"/>
                  </a:lnTo>
                  <a:lnTo>
                    <a:pt x="75" y="1418"/>
                  </a:lnTo>
                  <a:lnTo>
                    <a:pt x="46" y="1394"/>
                  </a:lnTo>
                  <a:lnTo>
                    <a:pt x="22" y="1363"/>
                  </a:lnTo>
                  <a:lnTo>
                    <a:pt x="5" y="1327"/>
                  </a:lnTo>
                  <a:lnTo>
                    <a:pt x="0" y="1287"/>
                  </a:lnTo>
                  <a:lnTo>
                    <a:pt x="0" y="152"/>
                  </a:lnTo>
                  <a:lnTo>
                    <a:pt x="5" y="111"/>
                  </a:lnTo>
                  <a:lnTo>
                    <a:pt x="22" y="75"/>
                  </a:lnTo>
                  <a:lnTo>
                    <a:pt x="46" y="44"/>
                  </a:lnTo>
                  <a:lnTo>
                    <a:pt x="75" y="20"/>
                  </a:lnTo>
                  <a:lnTo>
                    <a:pt x="111" y="5"/>
                  </a:lnTo>
                  <a:lnTo>
                    <a:pt x="152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63000"/>
                  </a:schemeClr>
                </a:gs>
                <a:gs pos="0">
                  <a:srgbClr val="5A5A5A">
                    <a:lumMod val="54000"/>
                  </a:srgbClr>
                </a:gs>
                <a:gs pos="39195">
                  <a:schemeClr val="bg1">
                    <a:lumMod val="89000"/>
                    <a:lumOff val="11000"/>
                  </a:schemeClr>
                </a:gs>
                <a:gs pos="62000">
                  <a:srgbClr val="000000">
                    <a:lumMod val="77000"/>
                  </a:srgbClr>
                </a:gs>
                <a:gs pos="13000">
                  <a:schemeClr val="bg1">
                    <a:lumMod val="65000"/>
                  </a:schemeClr>
                </a:gs>
                <a:gs pos="100000">
                  <a:schemeClr val="tx1">
                    <a:alpha val="53000"/>
                    <a:lumMod val="66000"/>
                    <a:lumOff val="34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 rot="3243413">
              <a:off x="3832723" y="4268706"/>
              <a:ext cx="646746" cy="1753932"/>
            </a:xfrm>
            <a:custGeom>
              <a:avLst/>
              <a:gdLst>
                <a:gd name="T0" fmla="*/ 124 w 972"/>
                <a:gd name="T1" fmla="*/ 0 h 2636"/>
                <a:gd name="T2" fmla="*/ 151 w 972"/>
                <a:gd name="T3" fmla="*/ 0 h 2636"/>
                <a:gd name="T4" fmla="*/ 820 w 972"/>
                <a:gd name="T5" fmla="*/ 0 h 2636"/>
                <a:gd name="T6" fmla="*/ 848 w 972"/>
                <a:gd name="T7" fmla="*/ 0 h 2636"/>
                <a:gd name="T8" fmla="*/ 873 w 972"/>
                <a:gd name="T9" fmla="*/ 0 h 2636"/>
                <a:gd name="T10" fmla="*/ 897 w 972"/>
                <a:gd name="T11" fmla="*/ 2 h 2636"/>
                <a:gd name="T12" fmla="*/ 919 w 972"/>
                <a:gd name="T13" fmla="*/ 6 h 2636"/>
                <a:gd name="T14" fmla="*/ 937 w 972"/>
                <a:gd name="T15" fmla="*/ 11 h 2636"/>
                <a:gd name="T16" fmla="*/ 952 w 972"/>
                <a:gd name="T17" fmla="*/ 20 h 2636"/>
                <a:gd name="T18" fmla="*/ 963 w 972"/>
                <a:gd name="T19" fmla="*/ 35 h 2636"/>
                <a:gd name="T20" fmla="*/ 970 w 972"/>
                <a:gd name="T21" fmla="*/ 53 h 2636"/>
                <a:gd name="T22" fmla="*/ 972 w 972"/>
                <a:gd name="T23" fmla="*/ 77 h 2636"/>
                <a:gd name="T24" fmla="*/ 972 w 972"/>
                <a:gd name="T25" fmla="*/ 2484 h 2636"/>
                <a:gd name="T26" fmla="*/ 966 w 972"/>
                <a:gd name="T27" fmla="*/ 2525 h 2636"/>
                <a:gd name="T28" fmla="*/ 952 w 972"/>
                <a:gd name="T29" fmla="*/ 2561 h 2636"/>
                <a:gd name="T30" fmla="*/ 928 w 972"/>
                <a:gd name="T31" fmla="*/ 2592 h 2636"/>
                <a:gd name="T32" fmla="*/ 897 w 972"/>
                <a:gd name="T33" fmla="*/ 2616 h 2636"/>
                <a:gd name="T34" fmla="*/ 860 w 972"/>
                <a:gd name="T35" fmla="*/ 2632 h 2636"/>
                <a:gd name="T36" fmla="*/ 820 w 972"/>
                <a:gd name="T37" fmla="*/ 2636 h 2636"/>
                <a:gd name="T38" fmla="*/ 151 w 972"/>
                <a:gd name="T39" fmla="*/ 2636 h 2636"/>
                <a:gd name="T40" fmla="*/ 111 w 972"/>
                <a:gd name="T41" fmla="*/ 2632 h 2636"/>
                <a:gd name="T42" fmla="*/ 75 w 972"/>
                <a:gd name="T43" fmla="*/ 2616 h 2636"/>
                <a:gd name="T44" fmla="*/ 45 w 972"/>
                <a:gd name="T45" fmla="*/ 2592 h 2636"/>
                <a:gd name="T46" fmla="*/ 22 w 972"/>
                <a:gd name="T47" fmla="*/ 2561 h 2636"/>
                <a:gd name="T48" fmla="*/ 5 w 972"/>
                <a:gd name="T49" fmla="*/ 2525 h 2636"/>
                <a:gd name="T50" fmla="*/ 0 w 972"/>
                <a:gd name="T51" fmla="*/ 2484 h 2636"/>
                <a:gd name="T52" fmla="*/ 0 w 972"/>
                <a:gd name="T53" fmla="*/ 77 h 2636"/>
                <a:gd name="T54" fmla="*/ 3 w 972"/>
                <a:gd name="T55" fmla="*/ 53 h 2636"/>
                <a:gd name="T56" fmla="*/ 9 w 972"/>
                <a:gd name="T57" fmla="*/ 35 h 2636"/>
                <a:gd name="T58" fmla="*/ 22 w 972"/>
                <a:gd name="T59" fmla="*/ 20 h 2636"/>
                <a:gd name="T60" fmla="*/ 36 w 972"/>
                <a:gd name="T61" fmla="*/ 11 h 2636"/>
                <a:gd name="T62" fmla="*/ 54 w 972"/>
                <a:gd name="T63" fmla="*/ 6 h 2636"/>
                <a:gd name="T64" fmla="*/ 75 w 972"/>
                <a:gd name="T65" fmla="*/ 2 h 2636"/>
                <a:gd name="T66" fmla="*/ 98 w 972"/>
                <a:gd name="T67" fmla="*/ 0 h 2636"/>
                <a:gd name="T68" fmla="*/ 124 w 972"/>
                <a:gd name="T69" fmla="*/ 0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2" h="2636">
                  <a:moveTo>
                    <a:pt x="124" y="0"/>
                  </a:moveTo>
                  <a:lnTo>
                    <a:pt x="151" y="0"/>
                  </a:lnTo>
                  <a:lnTo>
                    <a:pt x="820" y="0"/>
                  </a:lnTo>
                  <a:lnTo>
                    <a:pt x="848" y="0"/>
                  </a:lnTo>
                  <a:lnTo>
                    <a:pt x="873" y="0"/>
                  </a:lnTo>
                  <a:lnTo>
                    <a:pt x="897" y="2"/>
                  </a:lnTo>
                  <a:lnTo>
                    <a:pt x="919" y="6"/>
                  </a:lnTo>
                  <a:lnTo>
                    <a:pt x="937" y="11"/>
                  </a:lnTo>
                  <a:lnTo>
                    <a:pt x="952" y="20"/>
                  </a:lnTo>
                  <a:lnTo>
                    <a:pt x="963" y="35"/>
                  </a:lnTo>
                  <a:lnTo>
                    <a:pt x="970" y="53"/>
                  </a:lnTo>
                  <a:lnTo>
                    <a:pt x="972" y="77"/>
                  </a:lnTo>
                  <a:lnTo>
                    <a:pt x="972" y="2484"/>
                  </a:lnTo>
                  <a:lnTo>
                    <a:pt x="966" y="2525"/>
                  </a:lnTo>
                  <a:lnTo>
                    <a:pt x="952" y="2561"/>
                  </a:lnTo>
                  <a:lnTo>
                    <a:pt x="928" y="2592"/>
                  </a:lnTo>
                  <a:lnTo>
                    <a:pt x="897" y="2616"/>
                  </a:lnTo>
                  <a:lnTo>
                    <a:pt x="860" y="2632"/>
                  </a:lnTo>
                  <a:lnTo>
                    <a:pt x="820" y="2636"/>
                  </a:lnTo>
                  <a:lnTo>
                    <a:pt x="151" y="2636"/>
                  </a:lnTo>
                  <a:lnTo>
                    <a:pt x="111" y="2632"/>
                  </a:lnTo>
                  <a:lnTo>
                    <a:pt x="75" y="2616"/>
                  </a:lnTo>
                  <a:lnTo>
                    <a:pt x="45" y="2592"/>
                  </a:lnTo>
                  <a:lnTo>
                    <a:pt x="22" y="2561"/>
                  </a:lnTo>
                  <a:lnTo>
                    <a:pt x="5" y="2525"/>
                  </a:lnTo>
                  <a:lnTo>
                    <a:pt x="0" y="2484"/>
                  </a:lnTo>
                  <a:lnTo>
                    <a:pt x="0" y="77"/>
                  </a:lnTo>
                  <a:lnTo>
                    <a:pt x="3" y="53"/>
                  </a:lnTo>
                  <a:lnTo>
                    <a:pt x="9" y="35"/>
                  </a:lnTo>
                  <a:lnTo>
                    <a:pt x="22" y="20"/>
                  </a:lnTo>
                  <a:lnTo>
                    <a:pt x="36" y="11"/>
                  </a:lnTo>
                  <a:lnTo>
                    <a:pt x="54" y="6"/>
                  </a:lnTo>
                  <a:lnTo>
                    <a:pt x="75" y="2"/>
                  </a:lnTo>
                  <a:lnTo>
                    <a:pt x="98" y="0"/>
                  </a:lnTo>
                  <a:lnTo>
                    <a:pt x="124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7000"/>
                    <a:lumOff val="23000"/>
                  </a:schemeClr>
                </a:gs>
                <a:gs pos="0">
                  <a:srgbClr val="5A5A5A">
                    <a:lumMod val="58000"/>
                    <a:lumOff val="42000"/>
                  </a:srgbClr>
                </a:gs>
                <a:gs pos="39195">
                  <a:schemeClr val="bg1">
                    <a:lumMod val="98000"/>
                  </a:schemeClr>
                </a:gs>
                <a:gs pos="62000">
                  <a:srgbClr val="000000">
                    <a:lumMod val="58000"/>
                    <a:lumOff val="42000"/>
                  </a:srgbClr>
                </a:gs>
                <a:gs pos="13000">
                  <a:schemeClr val="bg1"/>
                </a:gs>
                <a:gs pos="100000">
                  <a:schemeClr val="tx1">
                    <a:alpha val="53000"/>
                    <a:lumMod val="41000"/>
                    <a:lumOff val="59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 rot="3243413">
              <a:off x="5073728" y="4179969"/>
              <a:ext cx="600835" cy="164348"/>
            </a:xfrm>
            <a:custGeom>
              <a:avLst/>
              <a:gdLst>
                <a:gd name="T0" fmla="*/ 79 w 903"/>
                <a:gd name="T1" fmla="*/ 0 h 247"/>
                <a:gd name="T2" fmla="*/ 824 w 903"/>
                <a:gd name="T3" fmla="*/ 0 h 247"/>
                <a:gd name="T4" fmla="*/ 850 w 903"/>
                <a:gd name="T5" fmla="*/ 5 h 247"/>
                <a:gd name="T6" fmla="*/ 870 w 903"/>
                <a:gd name="T7" fmla="*/ 16 h 247"/>
                <a:gd name="T8" fmla="*/ 888 w 903"/>
                <a:gd name="T9" fmla="*/ 33 h 247"/>
                <a:gd name="T10" fmla="*/ 899 w 903"/>
                <a:gd name="T11" fmla="*/ 55 h 247"/>
                <a:gd name="T12" fmla="*/ 903 w 903"/>
                <a:gd name="T13" fmla="*/ 80 h 247"/>
                <a:gd name="T14" fmla="*/ 903 w 903"/>
                <a:gd name="T15" fmla="*/ 168 h 247"/>
                <a:gd name="T16" fmla="*/ 899 w 903"/>
                <a:gd name="T17" fmla="*/ 194 h 247"/>
                <a:gd name="T18" fmla="*/ 888 w 903"/>
                <a:gd name="T19" fmla="*/ 216 h 247"/>
                <a:gd name="T20" fmla="*/ 870 w 903"/>
                <a:gd name="T21" fmla="*/ 232 h 247"/>
                <a:gd name="T22" fmla="*/ 850 w 903"/>
                <a:gd name="T23" fmla="*/ 243 h 247"/>
                <a:gd name="T24" fmla="*/ 824 w 903"/>
                <a:gd name="T25" fmla="*/ 247 h 247"/>
                <a:gd name="T26" fmla="*/ 79 w 903"/>
                <a:gd name="T27" fmla="*/ 247 h 247"/>
                <a:gd name="T28" fmla="*/ 55 w 903"/>
                <a:gd name="T29" fmla="*/ 243 h 247"/>
                <a:gd name="T30" fmla="*/ 33 w 903"/>
                <a:gd name="T31" fmla="*/ 232 h 247"/>
                <a:gd name="T32" fmla="*/ 17 w 903"/>
                <a:gd name="T33" fmla="*/ 216 h 247"/>
                <a:gd name="T34" fmla="*/ 6 w 903"/>
                <a:gd name="T35" fmla="*/ 194 h 247"/>
                <a:gd name="T36" fmla="*/ 0 w 903"/>
                <a:gd name="T37" fmla="*/ 168 h 247"/>
                <a:gd name="T38" fmla="*/ 0 w 903"/>
                <a:gd name="T39" fmla="*/ 80 h 247"/>
                <a:gd name="T40" fmla="*/ 6 w 903"/>
                <a:gd name="T41" fmla="*/ 55 h 247"/>
                <a:gd name="T42" fmla="*/ 17 w 903"/>
                <a:gd name="T43" fmla="*/ 33 h 247"/>
                <a:gd name="T44" fmla="*/ 33 w 903"/>
                <a:gd name="T45" fmla="*/ 16 h 247"/>
                <a:gd name="T46" fmla="*/ 55 w 903"/>
                <a:gd name="T47" fmla="*/ 5 h 247"/>
                <a:gd name="T48" fmla="*/ 79 w 903"/>
                <a:gd name="T4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3" h="247">
                  <a:moveTo>
                    <a:pt x="79" y="0"/>
                  </a:moveTo>
                  <a:lnTo>
                    <a:pt x="824" y="0"/>
                  </a:lnTo>
                  <a:lnTo>
                    <a:pt x="850" y="5"/>
                  </a:lnTo>
                  <a:lnTo>
                    <a:pt x="870" y="16"/>
                  </a:lnTo>
                  <a:lnTo>
                    <a:pt x="888" y="33"/>
                  </a:lnTo>
                  <a:lnTo>
                    <a:pt x="899" y="55"/>
                  </a:lnTo>
                  <a:lnTo>
                    <a:pt x="903" y="80"/>
                  </a:lnTo>
                  <a:lnTo>
                    <a:pt x="903" y="168"/>
                  </a:lnTo>
                  <a:lnTo>
                    <a:pt x="899" y="194"/>
                  </a:lnTo>
                  <a:lnTo>
                    <a:pt x="888" y="216"/>
                  </a:lnTo>
                  <a:lnTo>
                    <a:pt x="870" y="232"/>
                  </a:lnTo>
                  <a:lnTo>
                    <a:pt x="850" y="243"/>
                  </a:lnTo>
                  <a:lnTo>
                    <a:pt x="824" y="247"/>
                  </a:lnTo>
                  <a:lnTo>
                    <a:pt x="79" y="247"/>
                  </a:lnTo>
                  <a:lnTo>
                    <a:pt x="55" y="243"/>
                  </a:lnTo>
                  <a:lnTo>
                    <a:pt x="33" y="232"/>
                  </a:lnTo>
                  <a:lnTo>
                    <a:pt x="17" y="216"/>
                  </a:lnTo>
                  <a:lnTo>
                    <a:pt x="6" y="194"/>
                  </a:lnTo>
                  <a:lnTo>
                    <a:pt x="0" y="168"/>
                  </a:lnTo>
                  <a:lnTo>
                    <a:pt x="0" y="80"/>
                  </a:lnTo>
                  <a:lnTo>
                    <a:pt x="6" y="55"/>
                  </a:lnTo>
                  <a:lnTo>
                    <a:pt x="17" y="33"/>
                  </a:lnTo>
                  <a:lnTo>
                    <a:pt x="33" y="16"/>
                  </a:lnTo>
                  <a:lnTo>
                    <a:pt x="55" y="5"/>
                  </a:lnTo>
                  <a:lnTo>
                    <a:pt x="79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7000"/>
                    <a:lumOff val="23000"/>
                  </a:schemeClr>
                </a:gs>
                <a:gs pos="0">
                  <a:srgbClr val="5A5A5A">
                    <a:lumMod val="58000"/>
                    <a:lumOff val="42000"/>
                  </a:srgbClr>
                </a:gs>
                <a:gs pos="39195">
                  <a:schemeClr val="bg1">
                    <a:lumMod val="98000"/>
                  </a:schemeClr>
                </a:gs>
                <a:gs pos="62000">
                  <a:srgbClr val="000000">
                    <a:lumMod val="58000"/>
                    <a:lumOff val="42000"/>
                  </a:srgbClr>
                </a:gs>
                <a:gs pos="13000">
                  <a:schemeClr val="bg1"/>
                </a:gs>
                <a:gs pos="100000">
                  <a:schemeClr val="tx1">
                    <a:alpha val="53000"/>
                    <a:lumMod val="41000"/>
                    <a:lumOff val="59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12"/>
            <p:cNvSpPr>
              <a:spLocks/>
            </p:cNvSpPr>
            <p:nvPr/>
          </p:nvSpPr>
          <p:spPr bwMode="auto">
            <a:xfrm rot="3243413">
              <a:off x="3293986" y="5320650"/>
              <a:ext cx="651800" cy="425638"/>
            </a:xfrm>
            <a:custGeom>
              <a:avLst/>
              <a:gdLst>
                <a:gd name="T0" fmla="*/ 124 w 972"/>
                <a:gd name="T1" fmla="*/ 0 h 2636"/>
                <a:gd name="T2" fmla="*/ 151 w 972"/>
                <a:gd name="T3" fmla="*/ 0 h 2636"/>
                <a:gd name="T4" fmla="*/ 820 w 972"/>
                <a:gd name="T5" fmla="*/ 0 h 2636"/>
                <a:gd name="T6" fmla="*/ 848 w 972"/>
                <a:gd name="T7" fmla="*/ 0 h 2636"/>
                <a:gd name="T8" fmla="*/ 873 w 972"/>
                <a:gd name="T9" fmla="*/ 0 h 2636"/>
                <a:gd name="T10" fmla="*/ 897 w 972"/>
                <a:gd name="T11" fmla="*/ 2 h 2636"/>
                <a:gd name="T12" fmla="*/ 919 w 972"/>
                <a:gd name="T13" fmla="*/ 6 h 2636"/>
                <a:gd name="T14" fmla="*/ 937 w 972"/>
                <a:gd name="T15" fmla="*/ 11 h 2636"/>
                <a:gd name="T16" fmla="*/ 952 w 972"/>
                <a:gd name="T17" fmla="*/ 20 h 2636"/>
                <a:gd name="T18" fmla="*/ 963 w 972"/>
                <a:gd name="T19" fmla="*/ 35 h 2636"/>
                <a:gd name="T20" fmla="*/ 970 w 972"/>
                <a:gd name="T21" fmla="*/ 53 h 2636"/>
                <a:gd name="T22" fmla="*/ 972 w 972"/>
                <a:gd name="T23" fmla="*/ 77 h 2636"/>
                <a:gd name="T24" fmla="*/ 972 w 972"/>
                <a:gd name="T25" fmla="*/ 2484 h 2636"/>
                <a:gd name="T26" fmla="*/ 966 w 972"/>
                <a:gd name="T27" fmla="*/ 2525 h 2636"/>
                <a:gd name="T28" fmla="*/ 952 w 972"/>
                <a:gd name="T29" fmla="*/ 2561 h 2636"/>
                <a:gd name="T30" fmla="*/ 928 w 972"/>
                <a:gd name="T31" fmla="*/ 2592 h 2636"/>
                <a:gd name="T32" fmla="*/ 897 w 972"/>
                <a:gd name="T33" fmla="*/ 2616 h 2636"/>
                <a:gd name="T34" fmla="*/ 860 w 972"/>
                <a:gd name="T35" fmla="*/ 2632 h 2636"/>
                <a:gd name="T36" fmla="*/ 820 w 972"/>
                <a:gd name="T37" fmla="*/ 2636 h 2636"/>
                <a:gd name="T38" fmla="*/ 151 w 972"/>
                <a:gd name="T39" fmla="*/ 2636 h 2636"/>
                <a:gd name="T40" fmla="*/ 111 w 972"/>
                <a:gd name="T41" fmla="*/ 2632 h 2636"/>
                <a:gd name="T42" fmla="*/ 75 w 972"/>
                <a:gd name="T43" fmla="*/ 2616 h 2636"/>
                <a:gd name="T44" fmla="*/ 45 w 972"/>
                <a:gd name="T45" fmla="*/ 2592 h 2636"/>
                <a:gd name="T46" fmla="*/ 22 w 972"/>
                <a:gd name="T47" fmla="*/ 2561 h 2636"/>
                <a:gd name="T48" fmla="*/ 5 w 972"/>
                <a:gd name="T49" fmla="*/ 2525 h 2636"/>
                <a:gd name="T50" fmla="*/ 0 w 972"/>
                <a:gd name="T51" fmla="*/ 2484 h 2636"/>
                <a:gd name="T52" fmla="*/ 0 w 972"/>
                <a:gd name="T53" fmla="*/ 77 h 2636"/>
                <a:gd name="T54" fmla="*/ 3 w 972"/>
                <a:gd name="T55" fmla="*/ 53 h 2636"/>
                <a:gd name="T56" fmla="*/ 9 w 972"/>
                <a:gd name="T57" fmla="*/ 35 h 2636"/>
                <a:gd name="T58" fmla="*/ 22 w 972"/>
                <a:gd name="T59" fmla="*/ 20 h 2636"/>
                <a:gd name="T60" fmla="*/ 36 w 972"/>
                <a:gd name="T61" fmla="*/ 11 h 2636"/>
                <a:gd name="T62" fmla="*/ 54 w 972"/>
                <a:gd name="T63" fmla="*/ 6 h 2636"/>
                <a:gd name="T64" fmla="*/ 75 w 972"/>
                <a:gd name="T65" fmla="*/ 2 h 2636"/>
                <a:gd name="T66" fmla="*/ 98 w 972"/>
                <a:gd name="T67" fmla="*/ 0 h 2636"/>
                <a:gd name="T68" fmla="*/ 124 w 972"/>
                <a:gd name="T69" fmla="*/ 0 h 2636"/>
                <a:gd name="connsiteX0" fmla="*/ 1292 w 10016"/>
                <a:gd name="connsiteY0" fmla="*/ 0 h 10000"/>
                <a:gd name="connsiteX1" fmla="*/ 1569 w 10016"/>
                <a:gd name="connsiteY1" fmla="*/ 0 h 10000"/>
                <a:gd name="connsiteX2" fmla="*/ 8452 w 10016"/>
                <a:gd name="connsiteY2" fmla="*/ 0 h 10000"/>
                <a:gd name="connsiteX3" fmla="*/ 8740 w 10016"/>
                <a:gd name="connsiteY3" fmla="*/ 0 h 10000"/>
                <a:gd name="connsiteX4" fmla="*/ 8997 w 10016"/>
                <a:gd name="connsiteY4" fmla="*/ 0 h 10000"/>
                <a:gd name="connsiteX5" fmla="*/ 9244 w 10016"/>
                <a:gd name="connsiteY5" fmla="*/ 8 h 10000"/>
                <a:gd name="connsiteX6" fmla="*/ 9471 w 10016"/>
                <a:gd name="connsiteY6" fmla="*/ 23 h 10000"/>
                <a:gd name="connsiteX7" fmla="*/ 9656 w 10016"/>
                <a:gd name="connsiteY7" fmla="*/ 42 h 10000"/>
                <a:gd name="connsiteX8" fmla="*/ 9810 w 10016"/>
                <a:gd name="connsiteY8" fmla="*/ 76 h 10000"/>
                <a:gd name="connsiteX9" fmla="*/ 9923 w 10016"/>
                <a:gd name="connsiteY9" fmla="*/ 133 h 10000"/>
                <a:gd name="connsiteX10" fmla="*/ 9995 w 10016"/>
                <a:gd name="connsiteY10" fmla="*/ 201 h 10000"/>
                <a:gd name="connsiteX11" fmla="*/ 10016 w 10016"/>
                <a:gd name="connsiteY11" fmla="*/ 292 h 10000"/>
                <a:gd name="connsiteX12" fmla="*/ 10016 w 10016"/>
                <a:gd name="connsiteY12" fmla="*/ 9423 h 10000"/>
                <a:gd name="connsiteX13" fmla="*/ 9954 w 10016"/>
                <a:gd name="connsiteY13" fmla="*/ 9579 h 10000"/>
                <a:gd name="connsiteX14" fmla="*/ 9810 w 10016"/>
                <a:gd name="connsiteY14" fmla="*/ 9715 h 10000"/>
                <a:gd name="connsiteX15" fmla="*/ 9563 w 10016"/>
                <a:gd name="connsiteY15" fmla="*/ 9833 h 10000"/>
                <a:gd name="connsiteX16" fmla="*/ 9244 w 10016"/>
                <a:gd name="connsiteY16" fmla="*/ 9924 h 10000"/>
                <a:gd name="connsiteX17" fmla="*/ 8864 w 10016"/>
                <a:gd name="connsiteY17" fmla="*/ 9985 h 10000"/>
                <a:gd name="connsiteX18" fmla="*/ 8452 w 10016"/>
                <a:gd name="connsiteY18" fmla="*/ 10000 h 10000"/>
                <a:gd name="connsiteX19" fmla="*/ 1569 w 10016"/>
                <a:gd name="connsiteY19" fmla="*/ 10000 h 10000"/>
                <a:gd name="connsiteX20" fmla="*/ 1158 w 10016"/>
                <a:gd name="connsiteY20" fmla="*/ 9985 h 10000"/>
                <a:gd name="connsiteX21" fmla="*/ 788 w 10016"/>
                <a:gd name="connsiteY21" fmla="*/ 9924 h 10000"/>
                <a:gd name="connsiteX22" fmla="*/ 479 w 10016"/>
                <a:gd name="connsiteY22" fmla="*/ 9833 h 10000"/>
                <a:gd name="connsiteX23" fmla="*/ 242 w 10016"/>
                <a:gd name="connsiteY23" fmla="*/ 9715 h 10000"/>
                <a:gd name="connsiteX24" fmla="*/ 67 w 10016"/>
                <a:gd name="connsiteY24" fmla="*/ 9579 h 10000"/>
                <a:gd name="connsiteX25" fmla="*/ 16 w 10016"/>
                <a:gd name="connsiteY25" fmla="*/ 9423 h 10000"/>
                <a:gd name="connsiteX26" fmla="*/ 0 w 10016"/>
                <a:gd name="connsiteY26" fmla="*/ 7482 h 10000"/>
                <a:gd name="connsiteX27" fmla="*/ 16 w 10016"/>
                <a:gd name="connsiteY27" fmla="*/ 292 h 10000"/>
                <a:gd name="connsiteX28" fmla="*/ 47 w 10016"/>
                <a:gd name="connsiteY28" fmla="*/ 201 h 10000"/>
                <a:gd name="connsiteX29" fmla="*/ 109 w 10016"/>
                <a:gd name="connsiteY29" fmla="*/ 133 h 10000"/>
                <a:gd name="connsiteX30" fmla="*/ 242 w 10016"/>
                <a:gd name="connsiteY30" fmla="*/ 76 h 10000"/>
                <a:gd name="connsiteX31" fmla="*/ 386 w 10016"/>
                <a:gd name="connsiteY31" fmla="*/ 42 h 10000"/>
                <a:gd name="connsiteX32" fmla="*/ 572 w 10016"/>
                <a:gd name="connsiteY32" fmla="*/ 23 h 10000"/>
                <a:gd name="connsiteX33" fmla="*/ 788 w 10016"/>
                <a:gd name="connsiteY33" fmla="*/ 8 h 10000"/>
                <a:gd name="connsiteX34" fmla="*/ 1024 w 10016"/>
                <a:gd name="connsiteY34" fmla="*/ 0 h 10000"/>
                <a:gd name="connsiteX35" fmla="*/ 1292 w 10016"/>
                <a:gd name="connsiteY35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9810 w 10035"/>
                <a:gd name="connsiteY8" fmla="*/ 76 h 10000"/>
                <a:gd name="connsiteX9" fmla="*/ 9923 w 10035"/>
                <a:gd name="connsiteY9" fmla="*/ 133 h 10000"/>
                <a:gd name="connsiteX10" fmla="*/ 9995 w 10035"/>
                <a:gd name="connsiteY10" fmla="*/ 201 h 10000"/>
                <a:gd name="connsiteX11" fmla="*/ 10016 w 10035"/>
                <a:gd name="connsiteY11" fmla="*/ 292 h 10000"/>
                <a:gd name="connsiteX12" fmla="*/ 10035 w 10035"/>
                <a:gd name="connsiteY12" fmla="*/ 7579 h 10000"/>
                <a:gd name="connsiteX13" fmla="*/ 10016 w 10035"/>
                <a:gd name="connsiteY13" fmla="*/ 9423 h 10000"/>
                <a:gd name="connsiteX14" fmla="*/ 9954 w 10035"/>
                <a:gd name="connsiteY14" fmla="*/ 9579 h 10000"/>
                <a:gd name="connsiteX15" fmla="*/ 9810 w 10035"/>
                <a:gd name="connsiteY15" fmla="*/ 9715 h 10000"/>
                <a:gd name="connsiteX16" fmla="*/ 9563 w 10035"/>
                <a:gd name="connsiteY16" fmla="*/ 9833 h 10000"/>
                <a:gd name="connsiteX17" fmla="*/ 9244 w 10035"/>
                <a:gd name="connsiteY17" fmla="*/ 9924 h 10000"/>
                <a:gd name="connsiteX18" fmla="*/ 8864 w 10035"/>
                <a:gd name="connsiteY18" fmla="*/ 9985 h 10000"/>
                <a:gd name="connsiteX19" fmla="*/ 8452 w 10035"/>
                <a:gd name="connsiteY19" fmla="*/ 10000 h 10000"/>
                <a:gd name="connsiteX20" fmla="*/ 1569 w 10035"/>
                <a:gd name="connsiteY20" fmla="*/ 10000 h 10000"/>
                <a:gd name="connsiteX21" fmla="*/ 1158 w 10035"/>
                <a:gd name="connsiteY21" fmla="*/ 9985 h 10000"/>
                <a:gd name="connsiteX22" fmla="*/ 788 w 10035"/>
                <a:gd name="connsiteY22" fmla="*/ 9924 h 10000"/>
                <a:gd name="connsiteX23" fmla="*/ 479 w 10035"/>
                <a:gd name="connsiteY23" fmla="*/ 9833 h 10000"/>
                <a:gd name="connsiteX24" fmla="*/ 242 w 10035"/>
                <a:gd name="connsiteY24" fmla="*/ 9715 h 10000"/>
                <a:gd name="connsiteX25" fmla="*/ 67 w 10035"/>
                <a:gd name="connsiteY25" fmla="*/ 9579 h 10000"/>
                <a:gd name="connsiteX26" fmla="*/ 16 w 10035"/>
                <a:gd name="connsiteY26" fmla="*/ 9423 h 10000"/>
                <a:gd name="connsiteX27" fmla="*/ 0 w 10035"/>
                <a:gd name="connsiteY27" fmla="*/ 7482 h 10000"/>
                <a:gd name="connsiteX28" fmla="*/ 16 w 10035"/>
                <a:gd name="connsiteY28" fmla="*/ 292 h 10000"/>
                <a:gd name="connsiteX29" fmla="*/ 47 w 10035"/>
                <a:gd name="connsiteY29" fmla="*/ 201 h 10000"/>
                <a:gd name="connsiteX30" fmla="*/ 109 w 10035"/>
                <a:gd name="connsiteY30" fmla="*/ 133 h 10000"/>
                <a:gd name="connsiteX31" fmla="*/ 242 w 10035"/>
                <a:gd name="connsiteY31" fmla="*/ 76 h 10000"/>
                <a:gd name="connsiteX32" fmla="*/ 386 w 10035"/>
                <a:gd name="connsiteY32" fmla="*/ 42 h 10000"/>
                <a:gd name="connsiteX33" fmla="*/ 572 w 10035"/>
                <a:gd name="connsiteY33" fmla="*/ 23 h 10000"/>
                <a:gd name="connsiteX34" fmla="*/ 788 w 10035"/>
                <a:gd name="connsiteY34" fmla="*/ 8 h 10000"/>
                <a:gd name="connsiteX35" fmla="*/ 1024 w 10035"/>
                <a:gd name="connsiteY35" fmla="*/ 0 h 10000"/>
                <a:gd name="connsiteX36" fmla="*/ 1292 w 10035"/>
                <a:gd name="connsiteY36" fmla="*/ 0 h 10000"/>
                <a:gd name="connsiteX0" fmla="*/ 1292 w 10035"/>
                <a:gd name="connsiteY0" fmla="*/ 295 h 10295"/>
                <a:gd name="connsiteX1" fmla="*/ 1569 w 10035"/>
                <a:gd name="connsiteY1" fmla="*/ 295 h 10295"/>
                <a:gd name="connsiteX2" fmla="*/ 8452 w 10035"/>
                <a:gd name="connsiteY2" fmla="*/ 295 h 10295"/>
                <a:gd name="connsiteX3" fmla="*/ 8740 w 10035"/>
                <a:gd name="connsiteY3" fmla="*/ 295 h 10295"/>
                <a:gd name="connsiteX4" fmla="*/ 8997 w 10035"/>
                <a:gd name="connsiteY4" fmla="*/ 295 h 10295"/>
                <a:gd name="connsiteX5" fmla="*/ 9244 w 10035"/>
                <a:gd name="connsiteY5" fmla="*/ 303 h 10295"/>
                <a:gd name="connsiteX6" fmla="*/ 9471 w 10035"/>
                <a:gd name="connsiteY6" fmla="*/ 318 h 10295"/>
                <a:gd name="connsiteX7" fmla="*/ 9656 w 10035"/>
                <a:gd name="connsiteY7" fmla="*/ 337 h 10295"/>
                <a:gd name="connsiteX8" fmla="*/ 9810 w 10035"/>
                <a:gd name="connsiteY8" fmla="*/ 371 h 10295"/>
                <a:gd name="connsiteX9" fmla="*/ 9923 w 10035"/>
                <a:gd name="connsiteY9" fmla="*/ 428 h 10295"/>
                <a:gd name="connsiteX10" fmla="*/ 10016 w 10035"/>
                <a:gd name="connsiteY10" fmla="*/ 587 h 10295"/>
                <a:gd name="connsiteX11" fmla="*/ 10035 w 10035"/>
                <a:gd name="connsiteY11" fmla="*/ 7874 h 10295"/>
                <a:gd name="connsiteX12" fmla="*/ 10016 w 10035"/>
                <a:gd name="connsiteY12" fmla="*/ 9718 h 10295"/>
                <a:gd name="connsiteX13" fmla="*/ 9954 w 10035"/>
                <a:gd name="connsiteY13" fmla="*/ 9874 h 10295"/>
                <a:gd name="connsiteX14" fmla="*/ 9810 w 10035"/>
                <a:gd name="connsiteY14" fmla="*/ 10010 h 10295"/>
                <a:gd name="connsiteX15" fmla="*/ 9563 w 10035"/>
                <a:gd name="connsiteY15" fmla="*/ 10128 h 10295"/>
                <a:gd name="connsiteX16" fmla="*/ 9244 w 10035"/>
                <a:gd name="connsiteY16" fmla="*/ 10219 h 10295"/>
                <a:gd name="connsiteX17" fmla="*/ 8864 w 10035"/>
                <a:gd name="connsiteY17" fmla="*/ 10280 h 10295"/>
                <a:gd name="connsiteX18" fmla="*/ 8452 w 10035"/>
                <a:gd name="connsiteY18" fmla="*/ 10295 h 10295"/>
                <a:gd name="connsiteX19" fmla="*/ 1569 w 10035"/>
                <a:gd name="connsiteY19" fmla="*/ 10295 h 10295"/>
                <a:gd name="connsiteX20" fmla="*/ 1158 w 10035"/>
                <a:gd name="connsiteY20" fmla="*/ 10280 h 10295"/>
                <a:gd name="connsiteX21" fmla="*/ 788 w 10035"/>
                <a:gd name="connsiteY21" fmla="*/ 10219 h 10295"/>
                <a:gd name="connsiteX22" fmla="*/ 479 w 10035"/>
                <a:gd name="connsiteY22" fmla="*/ 10128 h 10295"/>
                <a:gd name="connsiteX23" fmla="*/ 242 w 10035"/>
                <a:gd name="connsiteY23" fmla="*/ 10010 h 10295"/>
                <a:gd name="connsiteX24" fmla="*/ 67 w 10035"/>
                <a:gd name="connsiteY24" fmla="*/ 9874 h 10295"/>
                <a:gd name="connsiteX25" fmla="*/ 16 w 10035"/>
                <a:gd name="connsiteY25" fmla="*/ 9718 h 10295"/>
                <a:gd name="connsiteX26" fmla="*/ 0 w 10035"/>
                <a:gd name="connsiteY26" fmla="*/ 7777 h 10295"/>
                <a:gd name="connsiteX27" fmla="*/ 16 w 10035"/>
                <a:gd name="connsiteY27" fmla="*/ 587 h 10295"/>
                <a:gd name="connsiteX28" fmla="*/ 47 w 10035"/>
                <a:gd name="connsiteY28" fmla="*/ 496 h 10295"/>
                <a:gd name="connsiteX29" fmla="*/ 109 w 10035"/>
                <a:gd name="connsiteY29" fmla="*/ 428 h 10295"/>
                <a:gd name="connsiteX30" fmla="*/ 242 w 10035"/>
                <a:gd name="connsiteY30" fmla="*/ 371 h 10295"/>
                <a:gd name="connsiteX31" fmla="*/ 386 w 10035"/>
                <a:gd name="connsiteY31" fmla="*/ 337 h 10295"/>
                <a:gd name="connsiteX32" fmla="*/ 572 w 10035"/>
                <a:gd name="connsiteY32" fmla="*/ 318 h 10295"/>
                <a:gd name="connsiteX33" fmla="*/ 788 w 10035"/>
                <a:gd name="connsiteY33" fmla="*/ 303 h 10295"/>
                <a:gd name="connsiteX34" fmla="*/ 1024 w 10035"/>
                <a:gd name="connsiteY34" fmla="*/ 295 h 10295"/>
                <a:gd name="connsiteX35" fmla="*/ 1292 w 10035"/>
                <a:gd name="connsiteY35" fmla="*/ 295 h 10295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9810 w 10035"/>
                <a:gd name="connsiteY8" fmla="*/ 76 h 10000"/>
                <a:gd name="connsiteX9" fmla="*/ 10016 w 10035"/>
                <a:gd name="connsiteY9" fmla="*/ 292 h 10000"/>
                <a:gd name="connsiteX10" fmla="*/ 10035 w 10035"/>
                <a:gd name="connsiteY10" fmla="*/ 7579 h 10000"/>
                <a:gd name="connsiteX11" fmla="*/ 10016 w 10035"/>
                <a:gd name="connsiteY11" fmla="*/ 9423 h 10000"/>
                <a:gd name="connsiteX12" fmla="*/ 9954 w 10035"/>
                <a:gd name="connsiteY12" fmla="*/ 9579 h 10000"/>
                <a:gd name="connsiteX13" fmla="*/ 9810 w 10035"/>
                <a:gd name="connsiteY13" fmla="*/ 9715 h 10000"/>
                <a:gd name="connsiteX14" fmla="*/ 9563 w 10035"/>
                <a:gd name="connsiteY14" fmla="*/ 9833 h 10000"/>
                <a:gd name="connsiteX15" fmla="*/ 9244 w 10035"/>
                <a:gd name="connsiteY15" fmla="*/ 9924 h 10000"/>
                <a:gd name="connsiteX16" fmla="*/ 8864 w 10035"/>
                <a:gd name="connsiteY16" fmla="*/ 9985 h 10000"/>
                <a:gd name="connsiteX17" fmla="*/ 8452 w 10035"/>
                <a:gd name="connsiteY17" fmla="*/ 10000 h 10000"/>
                <a:gd name="connsiteX18" fmla="*/ 1569 w 10035"/>
                <a:gd name="connsiteY18" fmla="*/ 10000 h 10000"/>
                <a:gd name="connsiteX19" fmla="*/ 1158 w 10035"/>
                <a:gd name="connsiteY19" fmla="*/ 9985 h 10000"/>
                <a:gd name="connsiteX20" fmla="*/ 788 w 10035"/>
                <a:gd name="connsiteY20" fmla="*/ 9924 h 10000"/>
                <a:gd name="connsiteX21" fmla="*/ 479 w 10035"/>
                <a:gd name="connsiteY21" fmla="*/ 9833 h 10000"/>
                <a:gd name="connsiteX22" fmla="*/ 242 w 10035"/>
                <a:gd name="connsiteY22" fmla="*/ 9715 h 10000"/>
                <a:gd name="connsiteX23" fmla="*/ 67 w 10035"/>
                <a:gd name="connsiteY23" fmla="*/ 9579 h 10000"/>
                <a:gd name="connsiteX24" fmla="*/ 16 w 10035"/>
                <a:gd name="connsiteY24" fmla="*/ 9423 h 10000"/>
                <a:gd name="connsiteX25" fmla="*/ 0 w 10035"/>
                <a:gd name="connsiteY25" fmla="*/ 7482 h 10000"/>
                <a:gd name="connsiteX26" fmla="*/ 16 w 10035"/>
                <a:gd name="connsiteY26" fmla="*/ 292 h 10000"/>
                <a:gd name="connsiteX27" fmla="*/ 47 w 10035"/>
                <a:gd name="connsiteY27" fmla="*/ 201 h 10000"/>
                <a:gd name="connsiteX28" fmla="*/ 109 w 10035"/>
                <a:gd name="connsiteY28" fmla="*/ 133 h 10000"/>
                <a:gd name="connsiteX29" fmla="*/ 242 w 10035"/>
                <a:gd name="connsiteY29" fmla="*/ 76 h 10000"/>
                <a:gd name="connsiteX30" fmla="*/ 386 w 10035"/>
                <a:gd name="connsiteY30" fmla="*/ 42 h 10000"/>
                <a:gd name="connsiteX31" fmla="*/ 572 w 10035"/>
                <a:gd name="connsiteY31" fmla="*/ 23 h 10000"/>
                <a:gd name="connsiteX32" fmla="*/ 788 w 10035"/>
                <a:gd name="connsiteY32" fmla="*/ 8 h 10000"/>
                <a:gd name="connsiteX33" fmla="*/ 1024 w 10035"/>
                <a:gd name="connsiteY33" fmla="*/ 0 h 10000"/>
                <a:gd name="connsiteX34" fmla="*/ 1292 w 10035"/>
                <a:gd name="connsiteY34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9810 w 10035"/>
                <a:gd name="connsiteY8" fmla="*/ 76 h 10000"/>
                <a:gd name="connsiteX9" fmla="*/ 10035 w 10035"/>
                <a:gd name="connsiteY9" fmla="*/ 7579 h 10000"/>
                <a:gd name="connsiteX10" fmla="*/ 10016 w 10035"/>
                <a:gd name="connsiteY10" fmla="*/ 9423 h 10000"/>
                <a:gd name="connsiteX11" fmla="*/ 9954 w 10035"/>
                <a:gd name="connsiteY11" fmla="*/ 9579 h 10000"/>
                <a:gd name="connsiteX12" fmla="*/ 9810 w 10035"/>
                <a:gd name="connsiteY12" fmla="*/ 9715 h 10000"/>
                <a:gd name="connsiteX13" fmla="*/ 9563 w 10035"/>
                <a:gd name="connsiteY13" fmla="*/ 9833 h 10000"/>
                <a:gd name="connsiteX14" fmla="*/ 9244 w 10035"/>
                <a:gd name="connsiteY14" fmla="*/ 9924 h 10000"/>
                <a:gd name="connsiteX15" fmla="*/ 8864 w 10035"/>
                <a:gd name="connsiteY15" fmla="*/ 9985 h 10000"/>
                <a:gd name="connsiteX16" fmla="*/ 8452 w 10035"/>
                <a:gd name="connsiteY16" fmla="*/ 10000 h 10000"/>
                <a:gd name="connsiteX17" fmla="*/ 1569 w 10035"/>
                <a:gd name="connsiteY17" fmla="*/ 10000 h 10000"/>
                <a:gd name="connsiteX18" fmla="*/ 1158 w 10035"/>
                <a:gd name="connsiteY18" fmla="*/ 9985 h 10000"/>
                <a:gd name="connsiteX19" fmla="*/ 788 w 10035"/>
                <a:gd name="connsiteY19" fmla="*/ 9924 h 10000"/>
                <a:gd name="connsiteX20" fmla="*/ 479 w 10035"/>
                <a:gd name="connsiteY20" fmla="*/ 9833 h 10000"/>
                <a:gd name="connsiteX21" fmla="*/ 242 w 10035"/>
                <a:gd name="connsiteY21" fmla="*/ 9715 h 10000"/>
                <a:gd name="connsiteX22" fmla="*/ 67 w 10035"/>
                <a:gd name="connsiteY22" fmla="*/ 9579 h 10000"/>
                <a:gd name="connsiteX23" fmla="*/ 16 w 10035"/>
                <a:gd name="connsiteY23" fmla="*/ 9423 h 10000"/>
                <a:gd name="connsiteX24" fmla="*/ 0 w 10035"/>
                <a:gd name="connsiteY24" fmla="*/ 7482 h 10000"/>
                <a:gd name="connsiteX25" fmla="*/ 16 w 10035"/>
                <a:gd name="connsiteY25" fmla="*/ 292 h 10000"/>
                <a:gd name="connsiteX26" fmla="*/ 47 w 10035"/>
                <a:gd name="connsiteY26" fmla="*/ 201 h 10000"/>
                <a:gd name="connsiteX27" fmla="*/ 109 w 10035"/>
                <a:gd name="connsiteY27" fmla="*/ 133 h 10000"/>
                <a:gd name="connsiteX28" fmla="*/ 242 w 10035"/>
                <a:gd name="connsiteY28" fmla="*/ 76 h 10000"/>
                <a:gd name="connsiteX29" fmla="*/ 386 w 10035"/>
                <a:gd name="connsiteY29" fmla="*/ 42 h 10000"/>
                <a:gd name="connsiteX30" fmla="*/ 572 w 10035"/>
                <a:gd name="connsiteY30" fmla="*/ 23 h 10000"/>
                <a:gd name="connsiteX31" fmla="*/ 788 w 10035"/>
                <a:gd name="connsiteY31" fmla="*/ 8 h 10000"/>
                <a:gd name="connsiteX32" fmla="*/ 1024 w 10035"/>
                <a:gd name="connsiteY32" fmla="*/ 0 h 10000"/>
                <a:gd name="connsiteX33" fmla="*/ 1292 w 10035"/>
                <a:gd name="connsiteY33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10035 w 10035"/>
                <a:gd name="connsiteY8" fmla="*/ 7579 h 10000"/>
                <a:gd name="connsiteX9" fmla="*/ 10016 w 10035"/>
                <a:gd name="connsiteY9" fmla="*/ 9423 h 10000"/>
                <a:gd name="connsiteX10" fmla="*/ 9954 w 10035"/>
                <a:gd name="connsiteY10" fmla="*/ 9579 h 10000"/>
                <a:gd name="connsiteX11" fmla="*/ 9810 w 10035"/>
                <a:gd name="connsiteY11" fmla="*/ 9715 h 10000"/>
                <a:gd name="connsiteX12" fmla="*/ 9563 w 10035"/>
                <a:gd name="connsiteY12" fmla="*/ 9833 h 10000"/>
                <a:gd name="connsiteX13" fmla="*/ 9244 w 10035"/>
                <a:gd name="connsiteY13" fmla="*/ 9924 h 10000"/>
                <a:gd name="connsiteX14" fmla="*/ 8864 w 10035"/>
                <a:gd name="connsiteY14" fmla="*/ 9985 h 10000"/>
                <a:gd name="connsiteX15" fmla="*/ 8452 w 10035"/>
                <a:gd name="connsiteY15" fmla="*/ 10000 h 10000"/>
                <a:gd name="connsiteX16" fmla="*/ 1569 w 10035"/>
                <a:gd name="connsiteY16" fmla="*/ 10000 h 10000"/>
                <a:gd name="connsiteX17" fmla="*/ 1158 w 10035"/>
                <a:gd name="connsiteY17" fmla="*/ 9985 h 10000"/>
                <a:gd name="connsiteX18" fmla="*/ 788 w 10035"/>
                <a:gd name="connsiteY18" fmla="*/ 9924 h 10000"/>
                <a:gd name="connsiteX19" fmla="*/ 479 w 10035"/>
                <a:gd name="connsiteY19" fmla="*/ 9833 h 10000"/>
                <a:gd name="connsiteX20" fmla="*/ 242 w 10035"/>
                <a:gd name="connsiteY20" fmla="*/ 9715 h 10000"/>
                <a:gd name="connsiteX21" fmla="*/ 67 w 10035"/>
                <a:gd name="connsiteY21" fmla="*/ 9579 h 10000"/>
                <a:gd name="connsiteX22" fmla="*/ 16 w 10035"/>
                <a:gd name="connsiteY22" fmla="*/ 9423 h 10000"/>
                <a:gd name="connsiteX23" fmla="*/ 0 w 10035"/>
                <a:gd name="connsiteY23" fmla="*/ 7482 h 10000"/>
                <a:gd name="connsiteX24" fmla="*/ 16 w 10035"/>
                <a:gd name="connsiteY24" fmla="*/ 292 h 10000"/>
                <a:gd name="connsiteX25" fmla="*/ 47 w 10035"/>
                <a:gd name="connsiteY25" fmla="*/ 201 h 10000"/>
                <a:gd name="connsiteX26" fmla="*/ 109 w 10035"/>
                <a:gd name="connsiteY26" fmla="*/ 133 h 10000"/>
                <a:gd name="connsiteX27" fmla="*/ 242 w 10035"/>
                <a:gd name="connsiteY27" fmla="*/ 76 h 10000"/>
                <a:gd name="connsiteX28" fmla="*/ 386 w 10035"/>
                <a:gd name="connsiteY28" fmla="*/ 42 h 10000"/>
                <a:gd name="connsiteX29" fmla="*/ 572 w 10035"/>
                <a:gd name="connsiteY29" fmla="*/ 23 h 10000"/>
                <a:gd name="connsiteX30" fmla="*/ 788 w 10035"/>
                <a:gd name="connsiteY30" fmla="*/ 8 h 10000"/>
                <a:gd name="connsiteX31" fmla="*/ 1024 w 10035"/>
                <a:gd name="connsiteY31" fmla="*/ 0 h 10000"/>
                <a:gd name="connsiteX32" fmla="*/ 1292 w 10035"/>
                <a:gd name="connsiteY32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10035 w 10035"/>
                <a:gd name="connsiteY7" fmla="*/ 7579 h 10000"/>
                <a:gd name="connsiteX8" fmla="*/ 10016 w 10035"/>
                <a:gd name="connsiteY8" fmla="*/ 9423 h 10000"/>
                <a:gd name="connsiteX9" fmla="*/ 9954 w 10035"/>
                <a:gd name="connsiteY9" fmla="*/ 9579 h 10000"/>
                <a:gd name="connsiteX10" fmla="*/ 9810 w 10035"/>
                <a:gd name="connsiteY10" fmla="*/ 9715 h 10000"/>
                <a:gd name="connsiteX11" fmla="*/ 9563 w 10035"/>
                <a:gd name="connsiteY11" fmla="*/ 9833 h 10000"/>
                <a:gd name="connsiteX12" fmla="*/ 9244 w 10035"/>
                <a:gd name="connsiteY12" fmla="*/ 9924 h 10000"/>
                <a:gd name="connsiteX13" fmla="*/ 8864 w 10035"/>
                <a:gd name="connsiteY13" fmla="*/ 9985 h 10000"/>
                <a:gd name="connsiteX14" fmla="*/ 8452 w 10035"/>
                <a:gd name="connsiteY14" fmla="*/ 10000 h 10000"/>
                <a:gd name="connsiteX15" fmla="*/ 1569 w 10035"/>
                <a:gd name="connsiteY15" fmla="*/ 10000 h 10000"/>
                <a:gd name="connsiteX16" fmla="*/ 1158 w 10035"/>
                <a:gd name="connsiteY16" fmla="*/ 9985 h 10000"/>
                <a:gd name="connsiteX17" fmla="*/ 788 w 10035"/>
                <a:gd name="connsiteY17" fmla="*/ 9924 h 10000"/>
                <a:gd name="connsiteX18" fmla="*/ 479 w 10035"/>
                <a:gd name="connsiteY18" fmla="*/ 9833 h 10000"/>
                <a:gd name="connsiteX19" fmla="*/ 242 w 10035"/>
                <a:gd name="connsiteY19" fmla="*/ 9715 h 10000"/>
                <a:gd name="connsiteX20" fmla="*/ 67 w 10035"/>
                <a:gd name="connsiteY20" fmla="*/ 9579 h 10000"/>
                <a:gd name="connsiteX21" fmla="*/ 16 w 10035"/>
                <a:gd name="connsiteY21" fmla="*/ 9423 h 10000"/>
                <a:gd name="connsiteX22" fmla="*/ 0 w 10035"/>
                <a:gd name="connsiteY22" fmla="*/ 7482 h 10000"/>
                <a:gd name="connsiteX23" fmla="*/ 16 w 10035"/>
                <a:gd name="connsiteY23" fmla="*/ 292 h 10000"/>
                <a:gd name="connsiteX24" fmla="*/ 47 w 10035"/>
                <a:gd name="connsiteY24" fmla="*/ 201 h 10000"/>
                <a:gd name="connsiteX25" fmla="*/ 109 w 10035"/>
                <a:gd name="connsiteY25" fmla="*/ 133 h 10000"/>
                <a:gd name="connsiteX26" fmla="*/ 242 w 10035"/>
                <a:gd name="connsiteY26" fmla="*/ 76 h 10000"/>
                <a:gd name="connsiteX27" fmla="*/ 386 w 10035"/>
                <a:gd name="connsiteY27" fmla="*/ 42 h 10000"/>
                <a:gd name="connsiteX28" fmla="*/ 572 w 10035"/>
                <a:gd name="connsiteY28" fmla="*/ 23 h 10000"/>
                <a:gd name="connsiteX29" fmla="*/ 788 w 10035"/>
                <a:gd name="connsiteY29" fmla="*/ 8 h 10000"/>
                <a:gd name="connsiteX30" fmla="*/ 1024 w 10035"/>
                <a:gd name="connsiteY30" fmla="*/ 0 h 10000"/>
                <a:gd name="connsiteX31" fmla="*/ 1292 w 10035"/>
                <a:gd name="connsiteY31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10035 w 10035"/>
                <a:gd name="connsiteY6" fmla="*/ 7579 h 10000"/>
                <a:gd name="connsiteX7" fmla="*/ 10016 w 10035"/>
                <a:gd name="connsiteY7" fmla="*/ 9423 h 10000"/>
                <a:gd name="connsiteX8" fmla="*/ 9954 w 10035"/>
                <a:gd name="connsiteY8" fmla="*/ 9579 h 10000"/>
                <a:gd name="connsiteX9" fmla="*/ 9810 w 10035"/>
                <a:gd name="connsiteY9" fmla="*/ 9715 h 10000"/>
                <a:gd name="connsiteX10" fmla="*/ 9563 w 10035"/>
                <a:gd name="connsiteY10" fmla="*/ 9833 h 10000"/>
                <a:gd name="connsiteX11" fmla="*/ 9244 w 10035"/>
                <a:gd name="connsiteY11" fmla="*/ 9924 h 10000"/>
                <a:gd name="connsiteX12" fmla="*/ 8864 w 10035"/>
                <a:gd name="connsiteY12" fmla="*/ 9985 h 10000"/>
                <a:gd name="connsiteX13" fmla="*/ 8452 w 10035"/>
                <a:gd name="connsiteY13" fmla="*/ 10000 h 10000"/>
                <a:gd name="connsiteX14" fmla="*/ 1569 w 10035"/>
                <a:gd name="connsiteY14" fmla="*/ 10000 h 10000"/>
                <a:gd name="connsiteX15" fmla="*/ 1158 w 10035"/>
                <a:gd name="connsiteY15" fmla="*/ 9985 h 10000"/>
                <a:gd name="connsiteX16" fmla="*/ 788 w 10035"/>
                <a:gd name="connsiteY16" fmla="*/ 9924 h 10000"/>
                <a:gd name="connsiteX17" fmla="*/ 479 w 10035"/>
                <a:gd name="connsiteY17" fmla="*/ 9833 h 10000"/>
                <a:gd name="connsiteX18" fmla="*/ 242 w 10035"/>
                <a:gd name="connsiteY18" fmla="*/ 9715 h 10000"/>
                <a:gd name="connsiteX19" fmla="*/ 67 w 10035"/>
                <a:gd name="connsiteY19" fmla="*/ 9579 h 10000"/>
                <a:gd name="connsiteX20" fmla="*/ 16 w 10035"/>
                <a:gd name="connsiteY20" fmla="*/ 9423 h 10000"/>
                <a:gd name="connsiteX21" fmla="*/ 0 w 10035"/>
                <a:gd name="connsiteY21" fmla="*/ 7482 h 10000"/>
                <a:gd name="connsiteX22" fmla="*/ 16 w 10035"/>
                <a:gd name="connsiteY22" fmla="*/ 292 h 10000"/>
                <a:gd name="connsiteX23" fmla="*/ 47 w 10035"/>
                <a:gd name="connsiteY23" fmla="*/ 201 h 10000"/>
                <a:gd name="connsiteX24" fmla="*/ 109 w 10035"/>
                <a:gd name="connsiteY24" fmla="*/ 133 h 10000"/>
                <a:gd name="connsiteX25" fmla="*/ 242 w 10035"/>
                <a:gd name="connsiteY25" fmla="*/ 76 h 10000"/>
                <a:gd name="connsiteX26" fmla="*/ 386 w 10035"/>
                <a:gd name="connsiteY26" fmla="*/ 42 h 10000"/>
                <a:gd name="connsiteX27" fmla="*/ 572 w 10035"/>
                <a:gd name="connsiteY27" fmla="*/ 23 h 10000"/>
                <a:gd name="connsiteX28" fmla="*/ 788 w 10035"/>
                <a:gd name="connsiteY28" fmla="*/ 8 h 10000"/>
                <a:gd name="connsiteX29" fmla="*/ 1024 w 10035"/>
                <a:gd name="connsiteY29" fmla="*/ 0 h 10000"/>
                <a:gd name="connsiteX30" fmla="*/ 1292 w 10035"/>
                <a:gd name="connsiteY30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10035 w 10035"/>
                <a:gd name="connsiteY5" fmla="*/ 7579 h 10000"/>
                <a:gd name="connsiteX6" fmla="*/ 10016 w 10035"/>
                <a:gd name="connsiteY6" fmla="*/ 9423 h 10000"/>
                <a:gd name="connsiteX7" fmla="*/ 9954 w 10035"/>
                <a:gd name="connsiteY7" fmla="*/ 9579 h 10000"/>
                <a:gd name="connsiteX8" fmla="*/ 9810 w 10035"/>
                <a:gd name="connsiteY8" fmla="*/ 9715 h 10000"/>
                <a:gd name="connsiteX9" fmla="*/ 9563 w 10035"/>
                <a:gd name="connsiteY9" fmla="*/ 9833 h 10000"/>
                <a:gd name="connsiteX10" fmla="*/ 9244 w 10035"/>
                <a:gd name="connsiteY10" fmla="*/ 9924 h 10000"/>
                <a:gd name="connsiteX11" fmla="*/ 8864 w 10035"/>
                <a:gd name="connsiteY11" fmla="*/ 9985 h 10000"/>
                <a:gd name="connsiteX12" fmla="*/ 8452 w 10035"/>
                <a:gd name="connsiteY12" fmla="*/ 10000 h 10000"/>
                <a:gd name="connsiteX13" fmla="*/ 1569 w 10035"/>
                <a:gd name="connsiteY13" fmla="*/ 10000 h 10000"/>
                <a:gd name="connsiteX14" fmla="*/ 1158 w 10035"/>
                <a:gd name="connsiteY14" fmla="*/ 9985 h 10000"/>
                <a:gd name="connsiteX15" fmla="*/ 788 w 10035"/>
                <a:gd name="connsiteY15" fmla="*/ 9924 h 10000"/>
                <a:gd name="connsiteX16" fmla="*/ 479 w 10035"/>
                <a:gd name="connsiteY16" fmla="*/ 9833 h 10000"/>
                <a:gd name="connsiteX17" fmla="*/ 242 w 10035"/>
                <a:gd name="connsiteY17" fmla="*/ 9715 h 10000"/>
                <a:gd name="connsiteX18" fmla="*/ 67 w 10035"/>
                <a:gd name="connsiteY18" fmla="*/ 9579 h 10000"/>
                <a:gd name="connsiteX19" fmla="*/ 16 w 10035"/>
                <a:gd name="connsiteY19" fmla="*/ 9423 h 10000"/>
                <a:gd name="connsiteX20" fmla="*/ 0 w 10035"/>
                <a:gd name="connsiteY20" fmla="*/ 7482 h 10000"/>
                <a:gd name="connsiteX21" fmla="*/ 16 w 10035"/>
                <a:gd name="connsiteY21" fmla="*/ 292 h 10000"/>
                <a:gd name="connsiteX22" fmla="*/ 47 w 10035"/>
                <a:gd name="connsiteY22" fmla="*/ 201 h 10000"/>
                <a:gd name="connsiteX23" fmla="*/ 109 w 10035"/>
                <a:gd name="connsiteY23" fmla="*/ 133 h 10000"/>
                <a:gd name="connsiteX24" fmla="*/ 242 w 10035"/>
                <a:gd name="connsiteY24" fmla="*/ 76 h 10000"/>
                <a:gd name="connsiteX25" fmla="*/ 386 w 10035"/>
                <a:gd name="connsiteY25" fmla="*/ 42 h 10000"/>
                <a:gd name="connsiteX26" fmla="*/ 572 w 10035"/>
                <a:gd name="connsiteY26" fmla="*/ 23 h 10000"/>
                <a:gd name="connsiteX27" fmla="*/ 788 w 10035"/>
                <a:gd name="connsiteY27" fmla="*/ 8 h 10000"/>
                <a:gd name="connsiteX28" fmla="*/ 1024 w 10035"/>
                <a:gd name="connsiteY28" fmla="*/ 0 h 10000"/>
                <a:gd name="connsiteX29" fmla="*/ 1292 w 10035"/>
                <a:gd name="connsiteY29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10035 w 10035"/>
                <a:gd name="connsiteY4" fmla="*/ 7579 h 10000"/>
                <a:gd name="connsiteX5" fmla="*/ 10016 w 10035"/>
                <a:gd name="connsiteY5" fmla="*/ 9423 h 10000"/>
                <a:gd name="connsiteX6" fmla="*/ 9954 w 10035"/>
                <a:gd name="connsiteY6" fmla="*/ 9579 h 10000"/>
                <a:gd name="connsiteX7" fmla="*/ 9810 w 10035"/>
                <a:gd name="connsiteY7" fmla="*/ 9715 h 10000"/>
                <a:gd name="connsiteX8" fmla="*/ 9563 w 10035"/>
                <a:gd name="connsiteY8" fmla="*/ 9833 h 10000"/>
                <a:gd name="connsiteX9" fmla="*/ 9244 w 10035"/>
                <a:gd name="connsiteY9" fmla="*/ 9924 h 10000"/>
                <a:gd name="connsiteX10" fmla="*/ 8864 w 10035"/>
                <a:gd name="connsiteY10" fmla="*/ 9985 h 10000"/>
                <a:gd name="connsiteX11" fmla="*/ 8452 w 10035"/>
                <a:gd name="connsiteY11" fmla="*/ 10000 h 10000"/>
                <a:gd name="connsiteX12" fmla="*/ 1569 w 10035"/>
                <a:gd name="connsiteY12" fmla="*/ 10000 h 10000"/>
                <a:gd name="connsiteX13" fmla="*/ 1158 w 10035"/>
                <a:gd name="connsiteY13" fmla="*/ 9985 h 10000"/>
                <a:gd name="connsiteX14" fmla="*/ 788 w 10035"/>
                <a:gd name="connsiteY14" fmla="*/ 9924 h 10000"/>
                <a:gd name="connsiteX15" fmla="*/ 479 w 10035"/>
                <a:gd name="connsiteY15" fmla="*/ 9833 h 10000"/>
                <a:gd name="connsiteX16" fmla="*/ 242 w 10035"/>
                <a:gd name="connsiteY16" fmla="*/ 9715 h 10000"/>
                <a:gd name="connsiteX17" fmla="*/ 67 w 10035"/>
                <a:gd name="connsiteY17" fmla="*/ 9579 h 10000"/>
                <a:gd name="connsiteX18" fmla="*/ 16 w 10035"/>
                <a:gd name="connsiteY18" fmla="*/ 9423 h 10000"/>
                <a:gd name="connsiteX19" fmla="*/ 0 w 10035"/>
                <a:gd name="connsiteY19" fmla="*/ 7482 h 10000"/>
                <a:gd name="connsiteX20" fmla="*/ 16 w 10035"/>
                <a:gd name="connsiteY20" fmla="*/ 292 h 10000"/>
                <a:gd name="connsiteX21" fmla="*/ 47 w 10035"/>
                <a:gd name="connsiteY21" fmla="*/ 201 h 10000"/>
                <a:gd name="connsiteX22" fmla="*/ 109 w 10035"/>
                <a:gd name="connsiteY22" fmla="*/ 133 h 10000"/>
                <a:gd name="connsiteX23" fmla="*/ 242 w 10035"/>
                <a:gd name="connsiteY23" fmla="*/ 76 h 10000"/>
                <a:gd name="connsiteX24" fmla="*/ 386 w 10035"/>
                <a:gd name="connsiteY24" fmla="*/ 42 h 10000"/>
                <a:gd name="connsiteX25" fmla="*/ 572 w 10035"/>
                <a:gd name="connsiteY25" fmla="*/ 23 h 10000"/>
                <a:gd name="connsiteX26" fmla="*/ 788 w 10035"/>
                <a:gd name="connsiteY26" fmla="*/ 8 h 10000"/>
                <a:gd name="connsiteX27" fmla="*/ 1024 w 10035"/>
                <a:gd name="connsiteY27" fmla="*/ 0 h 10000"/>
                <a:gd name="connsiteX28" fmla="*/ 1292 w 10035"/>
                <a:gd name="connsiteY28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10035 w 10035"/>
                <a:gd name="connsiteY3" fmla="*/ 7579 h 10000"/>
                <a:gd name="connsiteX4" fmla="*/ 10016 w 10035"/>
                <a:gd name="connsiteY4" fmla="*/ 9423 h 10000"/>
                <a:gd name="connsiteX5" fmla="*/ 9954 w 10035"/>
                <a:gd name="connsiteY5" fmla="*/ 9579 h 10000"/>
                <a:gd name="connsiteX6" fmla="*/ 9810 w 10035"/>
                <a:gd name="connsiteY6" fmla="*/ 9715 h 10000"/>
                <a:gd name="connsiteX7" fmla="*/ 9563 w 10035"/>
                <a:gd name="connsiteY7" fmla="*/ 9833 h 10000"/>
                <a:gd name="connsiteX8" fmla="*/ 9244 w 10035"/>
                <a:gd name="connsiteY8" fmla="*/ 9924 h 10000"/>
                <a:gd name="connsiteX9" fmla="*/ 8864 w 10035"/>
                <a:gd name="connsiteY9" fmla="*/ 9985 h 10000"/>
                <a:gd name="connsiteX10" fmla="*/ 8452 w 10035"/>
                <a:gd name="connsiteY10" fmla="*/ 10000 h 10000"/>
                <a:gd name="connsiteX11" fmla="*/ 1569 w 10035"/>
                <a:gd name="connsiteY11" fmla="*/ 10000 h 10000"/>
                <a:gd name="connsiteX12" fmla="*/ 1158 w 10035"/>
                <a:gd name="connsiteY12" fmla="*/ 9985 h 10000"/>
                <a:gd name="connsiteX13" fmla="*/ 788 w 10035"/>
                <a:gd name="connsiteY13" fmla="*/ 9924 h 10000"/>
                <a:gd name="connsiteX14" fmla="*/ 479 w 10035"/>
                <a:gd name="connsiteY14" fmla="*/ 9833 h 10000"/>
                <a:gd name="connsiteX15" fmla="*/ 242 w 10035"/>
                <a:gd name="connsiteY15" fmla="*/ 9715 h 10000"/>
                <a:gd name="connsiteX16" fmla="*/ 67 w 10035"/>
                <a:gd name="connsiteY16" fmla="*/ 9579 h 10000"/>
                <a:gd name="connsiteX17" fmla="*/ 16 w 10035"/>
                <a:gd name="connsiteY17" fmla="*/ 9423 h 10000"/>
                <a:gd name="connsiteX18" fmla="*/ 0 w 10035"/>
                <a:gd name="connsiteY18" fmla="*/ 7482 h 10000"/>
                <a:gd name="connsiteX19" fmla="*/ 16 w 10035"/>
                <a:gd name="connsiteY19" fmla="*/ 292 h 10000"/>
                <a:gd name="connsiteX20" fmla="*/ 47 w 10035"/>
                <a:gd name="connsiteY20" fmla="*/ 201 h 10000"/>
                <a:gd name="connsiteX21" fmla="*/ 109 w 10035"/>
                <a:gd name="connsiteY21" fmla="*/ 133 h 10000"/>
                <a:gd name="connsiteX22" fmla="*/ 242 w 10035"/>
                <a:gd name="connsiteY22" fmla="*/ 76 h 10000"/>
                <a:gd name="connsiteX23" fmla="*/ 386 w 10035"/>
                <a:gd name="connsiteY23" fmla="*/ 42 h 10000"/>
                <a:gd name="connsiteX24" fmla="*/ 572 w 10035"/>
                <a:gd name="connsiteY24" fmla="*/ 23 h 10000"/>
                <a:gd name="connsiteX25" fmla="*/ 788 w 10035"/>
                <a:gd name="connsiteY25" fmla="*/ 8 h 10000"/>
                <a:gd name="connsiteX26" fmla="*/ 1024 w 10035"/>
                <a:gd name="connsiteY26" fmla="*/ 0 h 10000"/>
                <a:gd name="connsiteX27" fmla="*/ 1292 w 10035"/>
                <a:gd name="connsiteY27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10035 w 10035"/>
                <a:gd name="connsiteY2" fmla="*/ 7579 h 10000"/>
                <a:gd name="connsiteX3" fmla="*/ 10016 w 10035"/>
                <a:gd name="connsiteY3" fmla="*/ 9423 h 10000"/>
                <a:gd name="connsiteX4" fmla="*/ 9954 w 10035"/>
                <a:gd name="connsiteY4" fmla="*/ 9579 h 10000"/>
                <a:gd name="connsiteX5" fmla="*/ 9810 w 10035"/>
                <a:gd name="connsiteY5" fmla="*/ 9715 h 10000"/>
                <a:gd name="connsiteX6" fmla="*/ 9563 w 10035"/>
                <a:gd name="connsiteY6" fmla="*/ 9833 h 10000"/>
                <a:gd name="connsiteX7" fmla="*/ 9244 w 10035"/>
                <a:gd name="connsiteY7" fmla="*/ 9924 h 10000"/>
                <a:gd name="connsiteX8" fmla="*/ 8864 w 10035"/>
                <a:gd name="connsiteY8" fmla="*/ 9985 h 10000"/>
                <a:gd name="connsiteX9" fmla="*/ 8452 w 10035"/>
                <a:gd name="connsiteY9" fmla="*/ 10000 h 10000"/>
                <a:gd name="connsiteX10" fmla="*/ 1569 w 10035"/>
                <a:gd name="connsiteY10" fmla="*/ 10000 h 10000"/>
                <a:gd name="connsiteX11" fmla="*/ 1158 w 10035"/>
                <a:gd name="connsiteY11" fmla="*/ 9985 h 10000"/>
                <a:gd name="connsiteX12" fmla="*/ 788 w 10035"/>
                <a:gd name="connsiteY12" fmla="*/ 9924 h 10000"/>
                <a:gd name="connsiteX13" fmla="*/ 479 w 10035"/>
                <a:gd name="connsiteY13" fmla="*/ 9833 h 10000"/>
                <a:gd name="connsiteX14" fmla="*/ 242 w 10035"/>
                <a:gd name="connsiteY14" fmla="*/ 9715 h 10000"/>
                <a:gd name="connsiteX15" fmla="*/ 67 w 10035"/>
                <a:gd name="connsiteY15" fmla="*/ 9579 h 10000"/>
                <a:gd name="connsiteX16" fmla="*/ 16 w 10035"/>
                <a:gd name="connsiteY16" fmla="*/ 9423 h 10000"/>
                <a:gd name="connsiteX17" fmla="*/ 0 w 10035"/>
                <a:gd name="connsiteY17" fmla="*/ 7482 h 10000"/>
                <a:gd name="connsiteX18" fmla="*/ 16 w 10035"/>
                <a:gd name="connsiteY18" fmla="*/ 292 h 10000"/>
                <a:gd name="connsiteX19" fmla="*/ 47 w 10035"/>
                <a:gd name="connsiteY19" fmla="*/ 201 h 10000"/>
                <a:gd name="connsiteX20" fmla="*/ 109 w 10035"/>
                <a:gd name="connsiteY20" fmla="*/ 133 h 10000"/>
                <a:gd name="connsiteX21" fmla="*/ 242 w 10035"/>
                <a:gd name="connsiteY21" fmla="*/ 76 h 10000"/>
                <a:gd name="connsiteX22" fmla="*/ 386 w 10035"/>
                <a:gd name="connsiteY22" fmla="*/ 42 h 10000"/>
                <a:gd name="connsiteX23" fmla="*/ 572 w 10035"/>
                <a:gd name="connsiteY23" fmla="*/ 23 h 10000"/>
                <a:gd name="connsiteX24" fmla="*/ 788 w 10035"/>
                <a:gd name="connsiteY24" fmla="*/ 8 h 10000"/>
                <a:gd name="connsiteX25" fmla="*/ 1024 w 10035"/>
                <a:gd name="connsiteY25" fmla="*/ 0 h 10000"/>
                <a:gd name="connsiteX26" fmla="*/ 1292 w 10035"/>
                <a:gd name="connsiteY26" fmla="*/ 0 h 10000"/>
                <a:gd name="connsiteX0" fmla="*/ 1024 w 10035"/>
                <a:gd name="connsiteY0" fmla="*/ 0 h 10000"/>
                <a:gd name="connsiteX1" fmla="*/ 1569 w 10035"/>
                <a:gd name="connsiteY1" fmla="*/ 0 h 10000"/>
                <a:gd name="connsiteX2" fmla="*/ 10035 w 10035"/>
                <a:gd name="connsiteY2" fmla="*/ 7579 h 10000"/>
                <a:gd name="connsiteX3" fmla="*/ 10016 w 10035"/>
                <a:gd name="connsiteY3" fmla="*/ 9423 h 10000"/>
                <a:gd name="connsiteX4" fmla="*/ 9954 w 10035"/>
                <a:gd name="connsiteY4" fmla="*/ 9579 h 10000"/>
                <a:gd name="connsiteX5" fmla="*/ 9810 w 10035"/>
                <a:gd name="connsiteY5" fmla="*/ 9715 h 10000"/>
                <a:gd name="connsiteX6" fmla="*/ 9563 w 10035"/>
                <a:gd name="connsiteY6" fmla="*/ 9833 h 10000"/>
                <a:gd name="connsiteX7" fmla="*/ 9244 w 10035"/>
                <a:gd name="connsiteY7" fmla="*/ 9924 h 10000"/>
                <a:gd name="connsiteX8" fmla="*/ 8864 w 10035"/>
                <a:gd name="connsiteY8" fmla="*/ 9985 h 10000"/>
                <a:gd name="connsiteX9" fmla="*/ 8452 w 10035"/>
                <a:gd name="connsiteY9" fmla="*/ 10000 h 10000"/>
                <a:gd name="connsiteX10" fmla="*/ 1569 w 10035"/>
                <a:gd name="connsiteY10" fmla="*/ 10000 h 10000"/>
                <a:gd name="connsiteX11" fmla="*/ 1158 w 10035"/>
                <a:gd name="connsiteY11" fmla="*/ 9985 h 10000"/>
                <a:gd name="connsiteX12" fmla="*/ 788 w 10035"/>
                <a:gd name="connsiteY12" fmla="*/ 9924 h 10000"/>
                <a:gd name="connsiteX13" fmla="*/ 479 w 10035"/>
                <a:gd name="connsiteY13" fmla="*/ 9833 h 10000"/>
                <a:gd name="connsiteX14" fmla="*/ 242 w 10035"/>
                <a:gd name="connsiteY14" fmla="*/ 9715 h 10000"/>
                <a:gd name="connsiteX15" fmla="*/ 67 w 10035"/>
                <a:gd name="connsiteY15" fmla="*/ 9579 h 10000"/>
                <a:gd name="connsiteX16" fmla="*/ 16 w 10035"/>
                <a:gd name="connsiteY16" fmla="*/ 9423 h 10000"/>
                <a:gd name="connsiteX17" fmla="*/ 0 w 10035"/>
                <a:gd name="connsiteY17" fmla="*/ 7482 h 10000"/>
                <a:gd name="connsiteX18" fmla="*/ 16 w 10035"/>
                <a:gd name="connsiteY18" fmla="*/ 292 h 10000"/>
                <a:gd name="connsiteX19" fmla="*/ 47 w 10035"/>
                <a:gd name="connsiteY19" fmla="*/ 201 h 10000"/>
                <a:gd name="connsiteX20" fmla="*/ 109 w 10035"/>
                <a:gd name="connsiteY20" fmla="*/ 133 h 10000"/>
                <a:gd name="connsiteX21" fmla="*/ 242 w 10035"/>
                <a:gd name="connsiteY21" fmla="*/ 76 h 10000"/>
                <a:gd name="connsiteX22" fmla="*/ 386 w 10035"/>
                <a:gd name="connsiteY22" fmla="*/ 42 h 10000"/>
                <a:gd name="connsiteX23" fmla="*/ 572 w 10035"/>
                <a:gd name="connsiteY23" fmla="*/ 23 h 10000"/>
                <a:gd name="connsiteX24" fmla="*/ 788 w 10035"/>
                <a:gd name="connsiteY24" fmla="*/ 8 h 10000"/>
                <a:gd name="connsiteX25" fmla="*/ 1024 w 10035"/>
                <a:gd name="connsiteY25" fmla="*/ 0 h 10000"/>
                <a:gd name="connsiteX0" fmla="*/ 1024 w 10035"/>
                <a:gd name="connsiteY0" fmla="*/ 0 h 10000"/>
                <a:gd name="connsiteX1" fmla="*/ 10035 w 10035"/>
                <a:gd name="connsiteY1" fmla="*/ 7579 h 10000"/>
                <a:gd name="connsiteX2" fmla="*/ 10016 w 10035"/>
                <a:gd name="connsiteY2" fmla="*/ 9423 h 10000"/>
                <a:gd name="connsiteX3" fmla="*/ 9954 w 10035"/>
                <a:gd name="connsiteY3" fmla="*/ 9579 h 10000"/>
                <a:gd name="connsiteX4" fmla="*/ 9810 w 10035"/>
                <a:gd name="connsiteY4" fmla="*/ 9715 h 10000"/>
                <a:gd name="connsiteX5" fmla="*/ 9563 w 10035"/>
                <a:gd name="connsiteY5" fmla="*/ 9833 h 10000"/>
                <a:gd name="connsiteX6" fmla="*/ 9244 w 10035"/>
                <a:gd name="connsiteY6" fmla="*/ 9924 h 10000"/>
                <a:gd name="connsiteX7" fmla="*/ 8864 w 10035"/>
                <a:gd name="connsiteY7" fmla="*/ 9985 h 10000"/>
                <a:gd name="connsiteX8" fmla="*/ 8452 w 10035"/>
                <a:gd name="connsiteY8" fmla="*/ 10000 h 10000"/>
                <a:gd name="connsiteX9" fmla="*/ 1569 w 10035"/>
                <a:gd name="connsiteY9" fmla="*/ 10000 h 10000"/>
                <a:gd name="connsiteX10" fmla="*/ 1158 w 10035"/>
                <a:gd name="connsiteY10" fmla="*/ 9985 h 10000"/>
                <a:gd name="connsiteX11" fmla="*/ 788 w 10035"/>
                <a:gd name="connsiteY11" fmla="*/ 9924 h 10000"/>
                <a:gd name="connsiteX12" fmla="*/ 479 w 10035"/>
                <a:gd name="connsiteY12" fmla="*/ 9833 h 10000"/>
                <a:gd name="connsiteX13" fmla="*/ 242 w 10035"/>
                <a:gd name="connsiteY13" fmla="*/ 9715 h 10000"/>
                <a:gd name="connsiteX14" fmla="*/ 67 w 10035"/>
                <a:gd name="connsiteY14" fmla="*/ 9579 h 10000"/>
                <a:gd name="connsiteX15" fmla="*/ 16 w 10035"/>
                <a:gd name="connsiteY15" fmla="*/ 9423 h 10000"/>
                <a:gd name="connsiteX16" fmla="*/ 0 w 10035"/>
                <a:gd name="connsiteY16" fmla="*/ 7482 h 10000"/>
                <a:gd name="connsiteX17" fmla="*/ 16 w 10035"/>
                <a:gd name="connsiteY17" fmla="*/ 292 h 10000"/>
                <a:gd name="connsiteX18" fmla="*/ 47 w 10035"/>
                <a:gd name="connsiteY18" fmla="*/ 201 h 10000"/>
                <a:gd name="connsiteX19" fmla="*/ 109 w 10035"/>
                <a:gd name="connsiteY19" fmla="*/ 133 h 10000"/>
                <a:gd name="connsiteX20" fmla="*/ 242 w 10035"/>
                <a:gd name="connsiteY20" fmla="*/ 76 h 10000"/>
                <a:gd name="connsiteX21" fmla="*/ 386 w 10035"/>
                <a:gd name="connsiteY21" fmla="*/ 42 h 10000"/>
                <a:gd name="connsiteX22" fmla="*/ 572 w 10035"/>
                <a:gd name="connsiteY22" fmla="*/ 23 h 10000"/>
                <a:gd name="connsiteX23" fmla="*/ 788 w 10035"/>
                <a:gd name="connsiteY23" fmla="*/ 8 h 10000"/>
                <a:gd name="connsiteX24" fmla="*/ 1024 w 10035"/>
                <a:gd name="connsiteY24" fmla="*/ 0 h 10000"/>
                <a:gd name="connsiteX0" fmla="*/ 788 w 10035"/>
                <a:gd name="connsiteY0" fmla="*/ 0 h 9992"/>
                <a:gd name="connsiteX1" fmla="*/ 10035 w 10035"/>
                <a:gd name="connsiteY1" fmla="*/ 7571 h 9992"/>
                <a:gd name="connsiteX2" fmla="*/ 10016 w 10035"/>
                <a:gd name="connsiteY2" fmla="*/ 9415 h 9992"/>
                <a:gd name="connsiteX3" fmla="*/ 9954 w 10035"/>
                <a:gd name="connsiteY3" fmla="*/ 9571 h 9992"/>
                <a:gd name="connsiteX4" fmla="*/ 9810 w 10035"/>
                <a:gd name="connsiteY4" fmla="*/ 9707 h 9992"/>
                <a:gd name="connsiteX5" fmla="*/ 9563 w 10035"/>
                <a:gd name="connsiteY5" fmla="*/ 9825 h 9992"/>
                <a:gd name="connsiteX6" fmla="*/ 9244 w 10035"/>
                <a:gd name="connsiteY6" fmla="*/ 9916 h 9992"/>
                <a:gd name="connsiteX7" fmla="*/ 8864 w 10035"/>
                <a:gd name="connsiteY7" fmla="*/ 9977 h 9992"/>
                <a:gd name="connsiteX8" fmla="*/ 8452 w 10035"/>
                <a:gd name="connsiteY8" fmla="*/ 9992 h 9992"/>
                <a:gd name="connsiteX9" fmla="*/ 1569 w 10035"/>
                <a:gd name="connsiteY9" fmla="*/ 9992 h 9992"/>
                <a:gd name="connsiteX10" fmla="*/ 1158 w 10035"/>
                <a:gd name="connsiteY10" fmla="*/ 9977 h 9992"/>
                <a:gd name="connsiteX11" fmla="*/ 788 w 10035"/>
                <a:gd name="connsiteY11" fmla="*/ 9916 h 9992"/>
                <a:gd name="connsiteX12" fmla="*/ 479 w 10035"/>
                <a:gd name="connsiteY12" fmla="*/ 9825 h 9992"/>
                <a:gd name="connsiteX13" fmla="*/ 242 w 10035"/>
                <a:gd name="connsiteY13" fmla="*/ 9707 h 9992"/>
                <a:gd name="connsiteX14" fmla="*/ 67 w 10035"/>
                <a:gd name="connsiteY14" fmla="*/ 9571 h 9992"/>
                <a:gd name="connsiteX15" fmla="*/ 16 w 10035"/>
                <a:gd name="connsiteY15" fmla="*/ 9415 h 9992"/>
                <a:gd name="connsiteX16" fmla="*/ 0 w 10035"/>
                <a:gd name="connsiteY16" fmla="*/ 7474 h 9992"/>
                <a:gd name="connsiteX17" fmla="*/ 16 w 10035"/>
                <a:gd name="connsiteY17" fmla="*/ 284 h 9992"/>
                <a:gd name="connsiteX18" fmla="*/ 47 w 10035"/>
                <a:gd name="connsiteY18" fmla="*/ 193 h 9992"/>
                <a:gd name="connsiteX19" fmla="*/ 109 w 10035"/>
                <a:gd name="connsiteY19" fmla="*/ 125 h 9992"/>
                <a:gd name="connsiteX20" fmla="*/ 242 w 10035"/>
                <a:gd name="connsiteY20" fmla="*/ 68 h 9992"/>
                <a:gd name="connsiteX21" fmla="*/ 386 w 10035"/>
                <a:gd name="connsiteY21" fmla="*/ 34 h 9992"/>
                <a:gd name="connsiteX22" fmla="*/ 572 w 10035"/>
                <a:gd name="connsiteY22" fmla="*/ 15 h 9992"/>
                <a:gd name="connsiteX23" fmla="*/ 788 w 10035"/>
                <a:gd name="connsiteY23" fmla="*/ 0 h 9992"/>
                <a:gd name="connsiteX0" fmla="*/ 570 w 10000"/>
                <a:gd name="connsiteY0" fmla="*/ 0 h 9985"/>
                <a:gd name="connsiteX1" fmla="*/ 10000 w 10000"/>
                <a:gd name="connsiteY1" fmla="*/ 7562 h 9985"/>
                <a:gd name="connsiteX2" fmla="*/ 9981 w 10000"/>
                <a:gd name="connsiteY2" fmla="*/ 9408 h 9985"/>
                <a:gd name="connsiteX3" fmla="*/ 9919 w 10000"/>
                <a:gd name="connsiteY3" fmla="*/ 9564 h 9985"/>
                <a:gd name="connsiteX4" fmla="*/ 9776 w 10000"/>
                <a:gd name="connsiteY4" fmla="*/ 9700 h 9985"/>
                <a:gd name="connsiteX5" fmla="*/ 9530 w 10000"/>
                <a:gd name="connsiteY5" fmla="*/ 9818 h 9985"/>
                <a:gd name="connsiteX6" fmla="*/ 9212 w 10000"/>
                <a:gd name="connsiteY6" fmla="*/ 9909 h 9985"/>
                <a:gd name="connsiteX7" fmla="*/ 8833 w 10000"/>
                <a:gd name="connsiteY7" fmla="*/ 9970 h 9985"/>
                <a:gd name="connsiteX8" fmla="*/ 8423 w 10000"/>
                <a:gd name="connsiteY8" fmla="*/ 9985 h 9985"/>
                <a:gd name="connsiteX9" fmla="*/ 1564 w 10000"/>
                <a:gd name="connsiteY9" fmla="*/ 9985 h 9985"/>
                <a:gd name="connsiteX10" fmla="*/ 1154 w 10000"/>
                <a:gd name="connsiteY10" fmla="*/ 9970 h 9985"/>
                <a:gd name="connsiteX11" fmla="*/ 785 w 10000"/>
                <a:gd name="connsiteY11" fmla="*/ 9909 h 9985"/>
                <a:gd name="connsiteX12" fmla="*/ 477 w 10000"/>
                <a:gd name="connsiteY12" fmla="*/ 9818 h 9985"/>
                <a:gd name="connsiteX13" fmla="*/ 241 w 10000"/>
                <a:gd name="connsiteY13" fmla="*/ 9700 h 9985"/>
                <a:gd name="connsiteX14" fmla="*/ 67 w 10000"/>
                <a:gd name="connsiteY14" fmla="*/ 9564 h 9985"/>
                <a:gd name="connsiteX15" fmla="*/ 16 w 10000"/>
                <a:gd name="connsiteY15" fmla="*/ 9408 h 9985"/>
                <a:gd name="connsiteX16" fmla="*/ 0 w 10000"/>
                <a:gd name="connsiteY16" fmla="*/ 7465 h 9985"/>
                <a:gd name="connsiteX17" fmla="*/ 16 w 10000"/>
                <a:gd name="connsiteY17" fmla="*/ 269 h 9985"/>
                <a:gd name="connsiteX18" fmla="*/ 47 w 10000"/>
                <a:gd name="connsiteY18" fmla="*/ 178 h 9985"/>
                <a:gd name="connsiteX19" fmla="*/ 109 w 10000"/>
                <a:gd name="connsiteY19" fmla="*/ 110 h 9985"/>
                <a:gd name="connsiteX20" fmla="*/ 241 w 10000"/>
                <a:gd name="connsiteY20" fmla="*/ 53 h 9985"/>
                <a:gd name="connsiteX21" fmla="*/ 385 w 10000"/>
                <a:gd name="connsiteY21" fmla="*/ 19 h 9985"/>
                <a:gd name="connsiteX22" fmla="*/ 570 w 10000"/>
                <a:gd name="connsiteY22" fmla="*/ 0 h 9985"/>
                <a:gd name="connsiteX0" fmla="*/ 385 w 10000"/>
                <a:gd name="connsiteY0" fmla="*/ 0 h 9981"/>
                <a:gd name="connsiteX1" fmla="*/ 10000 w 10000"/>
                <a:gd name="connsiteY1" fmla="*/ 7554 h 9981"/>
                <a:gd name="connsiteX2" fmla="*/ 9981 w 10000"/>
                <a:gd name="connsiteY2" fmla="*/ 9403 h 9981"/>
                <a:gd name="connsiteX3" fmla="*/ 9919 w 10000"/>
                <a:gd name="connsiteY3" fmla="*/ 9559 h 9981"/>
                <a:gd name="connsiteX4" fmla="*/ 9776 w 10000"/>
                <a:gd name="connsiteY4" fmla="*/ 9696 h 9981"/>
                <a:gd name="connsiteX5" fmla="*/ 9530 w 10000"/>
                <a:gd name="connsiteY5" fmla="*/ 9814 h 9981"/>
                <a:gd name="connsiteX6" fmla="*/ 9212 w 10000"/>
                <a:gd name="connsiteY6" fmla="*/ 9905 h 9981"/>
                <a:gd name="connsiteX7" fmla="*/ 8833 w 10000"/>
                <a:gd name="connsiteY7" fmla="*/ 9966 h 9981"/>
                <a:gd name="connsiteX8" fmla="*/ 8423 w 10000"/>
                <a:gd name="connsiteY8" fmla="*/ 9981 h 9981"/>
                <a:gd name="connsiteX9" fmla="*/ 1564 w 10000"/>
                <a:gd name="connsiteY9" fmla="*/ 9981 h 9981"/>
                <a:gd name="connsiteX10" fmla="*/ 1154 w 10000"/>
                <a:gd name="connsiteY10" fmla="*/ 9966 h 9981"/>
                <a:gd name="connsiteX11" fmla="*/ 785 w 10000"/>
                <a:gd name="connsiteY11" fmla="*/ 9905 h 9981"/>
                <a:gd name="connsiteX12" fmla="*/ 477 w 10000"/>
                <a:gd name="connsiteY12" fmla="*/ 9814 h 9981"/>
                <a:gd name="connsiteX13" fmla="*/ 241 w 10000"/>
                <a:gd name="connsiteY13" fmla="*/ 9696 h 9981"/>
                <a:gd name="connsiteX14" fmla="*/ 67 w 10000"/>
                <a:gd name="connsiteY14" fmla="*/ 9559 h 9981"/>
                <a:gd name="connsiteX15" fmla="*/ 16 w 10000"/>
                <a:gd name="connsiteY15" fmla="*/ 9403 h 9981"/>
                <a:gd name="connsiteX16" fmla="*/ 0 w 10000"/>
                <a:gd name="connsiteY16" fmla="*/ 7457 h 9981"/>
                <a:gd name="connsiteX17" fmla="*/ 16 w 10000"/>
                <a:gd name="connsiteY17" fmla="*/ 250 h 9981"/>
                <a:gd name="connsiteX18" fmla="*/ 47 w 10000"/>
                <a:gd name="connsiteY18" fmla="*/ 159 h 9981"/>
                <a:gd name="connsiteX19" fmla="*/ 109 w 10000"/>
                <a:gd name="connsiteY19" fmla="*/ 91 h 9981"/>
                <a:gd name="connsiteX20" fmla="*/ 241 w 10000"/>
                <a:gd name="connsiteY20" fmla="*/ 34 h 9981"/>
                <a:gd name="connsiteX21" fmla="*/ 385 w 10000"/>
                <a:gd name="connsiteY21" fmla="*/ 0 h 9981"/>
                <a:gd name="connsiteX0" fmla="*/ 385 w 10000"/>
                <a:gd name="connsiteY0" fmla="*/ 0 h 10000"/>
                <a:gd name="connsiteX1" fmla="*/ 10000 w 10000"/>
                <a:gd name="connsiteY1" fmla="*/ 7568 h 10000"/>
                <a:gd name="connsiteX2" fmla="*/ 9981 w 10000"/>
                <a:gd name="connsiteY2" fmla="*/ 9421 h 10000"/>
                <a:gd name="connsiteX3" fmla="*/ 9919 w 10000"/>
                <a:gd name="connsiteY3" fmla="*/ 9577 h 10000"/>
                <a:gd name="connsiteX4" fmla="*/ 9776 w 10000"/>
                <a:gd name="connsiteY4" fmla="*/ 9714 h 10000"/>
                <a:gd name="connsiteX5" fmla="*/ 9530 w 10000"/>
                <a:gd name="connsiteY5" fmla="*/ 9833 h 10000"/>
                <a:gd name="connsiteX6" fmla="*/ 9212 w 10000"/>
                <a:gd name="connsiteY6" fmla="*/ 9924 h 10000"/>
                <a:gd name="connsiteX7" fmla="*/ 8833 w 10000"/>
                <a:gd name="connsiteY7" fmla="*/ 9985 h 10000"/>
                <a:gd name="connsiteX8" fmla="*/ 8423 w 10000"/>
                <a:gd name="connsiteY8" fmla="*/ 10000 h 10000"/>
                <a:gd name="connsiteX9" fmla="*/ 1564 w 10000"/>
                <a:gd name="connsiteY9" fmla="*/ 10000 h 10000"/>
                <a:gd name="connsiteX10" fmla="*/ 1154 w 10000"/>
                <a:gd name="connsiteY10" fmla="*/ 9985 h 10000"/>
                <a:gd name="connsiteX11" fmla="*/ 785 w 10000"/>
                <a:gd name="connsiteY11" fmla="*/ 9924 h 10000"/>
                <a:gd name="connsiteX12" fmla="*/ 477 w 10000"/>
                <a:gd name="connsiteY12" fmla="*/ 9833 h 10000"/>
                <a:gd name="connsiteX13" fmla="*/ 241 w 10000"/>
                <a:gd name="connsiteY13" fmla="*/ 9714 h 10000"/>
                <a:gd name="connsiteX14" fmla="*/ 67 w 10000"/>
                <a:gd name="connsiteY14" fmla="*/ 9577 h 10000"/>
                <a:gd name="connsiteX15" fmla="*/ 16 w 10000"/>
                <a:gd name="connsiteY15" fmla="*/ 9421 h 10000"/>
                <a:gd name="connsiteX16" fmla="*/ 0 w 10000"/>
                <a:gd name="connsiteY16" fmla="*/ 7471 h 10000"/>
                <a:gd name="connsiteX17" fmla="*/ 16 w 10000"/>
                <a:gd name="connsiteY17" fmla="*/ 250 h 10000"/>
                <a:gd name="connsiteX18" fmla="*/ 47 w 10000"/>
                <a:gd name="connsiteY18" fmla="*/ 159 h 10000"/>
                <a:gd name="connsiteX19" fmla="*/ 109 w 10000"/>
                <a:gd name="connsiteY19" fmla="*/ 91 h 10000"/>
                <a:gd name="connsiteX20" fmla="*/ 385 w 10000"/>
                <a:gd name="connsiteY20" fmla="*/ 0 h 10000"/>
                <a:gd name="connsiteX0" fmla="*/ 109 w 10000"/>
                <a:gd name="connsiteY0" fmla="*/ 0 h 9909"/>
                <a:gd name="connsiteX1" fmla="*/ 10000 w 10000"/>
                <a:gd name="connsiteY1" fmla="*/ 7477 h 9909"/>
                <a:gd name="connsiteX2" fmla="*/ 9981 w 10000"/>
                <a:gd name="connsiteY2" fmla="*/ 9330 h 9909"/>
                <a:gd name="connsiteX3" fmla="*/ 9919 w 10000"/>
                <a:gd name="connsiteY3" fmla="*/ 9486 h 9909"/>
                <a:gd name="connsiteX4" fmla="*/ 9776 w 10000"/>
                <a:gd name="connsiteY4" fmla="*/ 9623 h 9909"/>
                <a:gd name="connsiteX5" fmla="*/ 9530 w 10000"/>
                <a:gd name="connsiteY5" fmla="*/ 9742 h 9909"/>
                <a:gd name="connsiteX6" fmla="*/ 9212 w 10000"/>
                <a:gd name="connsiteY6" fmla="*/ 9833 h 9909"/>
                <a:gd name="connsiteX7" fmla="*/ 8833 w 10000"/>
                <a:gd name="connsiteY7" fmla="*/ 9894 h 9909"/>
                <a:gd name="connsiteX8" fmla="*/ 8423 w 10000"/>
                <a:gd name="connsiteY8" fmla="*/ 9909 h 9909"/>
                <a:gd name="connsiteX9" fmla="*/ 1564 w 10000"/>
                <a:gd name="connsiteY9" fmla="*/ 9909 h 9909"/>
                <a:gd name="connsiteX10" fmla="*/ 1154 w 10000"/>
                <a:gd name="connsiteY10" fmla="*/ 9894 h 9909"/>
                <a:gd name="connsiteX11" fmla="*/ 785 w 10000"/>
                <a:gd name="connsiteY11" fmla="*/ 9833 h 9909"/>
                <a:gd name="connsiteX12" fmla="*/ 477 w 10000"/>
                <a:gd name="connsiteY12" fmla="*/ 9742 h 9909"/>
                <a:gd name="connsiteX13" fmla="*/ 241 w 10000"/>
                <a:gd name="connsiteY13" fmla="*/ 9623 h 9909"/>
                <a:gd name="connsiteX14" fmla="*/ 67 w 10000"/>
                <a:gd name="connsiteY14" fmla="*/ 9486 h 9909"/>
                <a:gd name="connsiteX15" fmla="*/ 16 w 10000"/>
                <a:gd name="connsiteY15" fmla="*/ 9330 h 9909"/>
                <a:gd name="connsiteX16" fmla="*/ 0 w 10000"/>
                <a:gd name="connsiteY16" fmla="*/ 7380 h 9909"/>
                <a:gd name="connsiteX17" fmla="*/ 16 w 10000"/>
                <a:gd name="connsiteY17" fmla="*/ 159 h 9909"/>
                <a:gd name="connsiteX18" fmla="*/ 47 w 10000"/>
                <a:gd name="connsiteY18" fmla="*/ 68 h 9909"/>
                <a:gd name="connsiteX19" fmla="*/ 109 w 10000"/>
                <a:gd name="connsiteY19" fmla="*/ 0 h 9909"/>
                <a:gd name="connsiteX0" fmla="*/ 47 w 10000"/>
                <a:gd name="connsiteY0" fmla="*/ 0 h 9931"/>
                <a:gd name="connsiteX1" fmla="*/ 10000 w 10000"/>
                <a:gd name="connsiteY1" fmla="*/ 7477 h 9931"/>
                <a:gd name="connsiteX2" fmla="*/ 9981 w 10000"/>
                <a:gd name="connsiteY2" fmla="*/ 9347 h 9931"/>
                <a:gd name="connsiteX3" fmla="*/ 9919 w 10000"/>
                <a:gd name="connsiteY3" fmla="*/ 9504 h 9931"/>
                <a:gd name="connsiteX4" fmla="*/ 9776 w 10000"/>
                <a:gd name="connsiteY4" fmla="*/ 9642 h 9931"/>
                <a:gd name="connsiteX5" fmla="*/ 9530 w 10000"/>
                <a:gd name="connsiteY5" fmla="*/ 9762 h 9931"/>
                <a:gd name="connsiteX6" fmla="*/ 9212 w 10000"/>
                <a:gd name="connsiteY6" fmla="*/ 9854 h 9931"/>
                <a:gd name="connsiteX7" fmla="*/ 8833 w 10000"/>
                <a:gd name="connsiteY7" fmla="*/ 9916 h 9931"/>
                <a:gd name="connsiteX8" fmla="*/ 8423 w 10000"/>
                <a:gd name="connsiteY8" fmla="*/ 9931 h 9931"/>
                <a:gd name="connsiteX9" fmla="*/ 1564 w 10000"/>
                <a:gd name="connsiteY9" fmla="*/ 9931 h 9931"/>
                <a:gd name="connsiteX10" fmla="*/ 1154 w 10000"/>
                <a:gd name="connsiteY10" fmla="*/ 9916 h 9931"/>
                <a:gd name="connsiteX11" fmla="*/ 785 w 10000"/>
                <a:gd name="connsiteY11" fmla="*/ 9854 h 9931"/>
                <a:gd name="connsiteX12" fmla="*/ 477 w 10000"/>
                <a:gd name="connsiteY12" fmla="*/ 9762 h 9931"/>
                <a:gd name="connsiteX13" fmla="*/ 241 w 10000"/>
                <a:gd name="connsiteY13" fmla="*/ 9642 h 9931"/>
                <a:gd name="connsiteX14" fmla="*/ 67 w 10000"/>
                <a:gd name="connsiteY14" fmla="*/ 9504 h 9931"/>
                <a:gd name="connsiteX15" fmla="*/ 16 w 10000"/>
                <a:gd name="connsiteY15" fmla="*/ 9347 h 9931"/>
                <a:gd name="connsiteX16" fmla="*/ 0 w 10000"/>
                <a:gd name="connsiteY16" fmla="*/ 7379 h 9931"/>
                <a:gd name="connsiteX17" fmla="*/ 16 w 10000"/>
                <a:gd name="connsiteY17" fmla="*/ 91 h 9931"/>
                <a:gd name="connsiteX18" fmla="*/ 47 w 10000"/>
                <a:gd name="connsiteY18" fmla="*/ 0 h 9931"/>
                <a:gd name="connsiteX0" fmla="*/ 16 w 10000"/>
                <a:gd name="connsiteY0" fmla="*/ 0 h 9908"/>
                <a:gd name="connsiteX1" fmla="*/ 10000 w 10000"/>
                <a:gd name="connsiteY1" fmla="*/ 7437 h 9908"/>
                <a:gd name="connsiteX2" fmla="*/ 9981 w 10000"/>
                <a:gd name="connsiteY2" fmla="*/ 9320 h 9908"/>
                <a:gd name="connsiteX3" fmla="*/ 9919 w 10000"/>
                <a:gd name="connsiteY3" fmla="*/ 9478 h 9908"/>
                <a:gd name="connsiteX4" fmla="*/ 9776 w 10000"/>
                <a:gd name="connsiteY4" fmla="*/ 9617 h 9908"/>
                <a:gd name="connsiteX5" fmla="*/ 9530 w 10000"/>
                <a:gd name="connsiteY5" fmla="*/ 9738 h 9908"/>
                <a:gd name="connsiteX6" fmla="*/ 9212 w 10000"/>
                <a:gd name="connsiteY6" fmla="*/ 9830 h 9908"/>
                <a:gd name="connsiteX7" fmla="*/ 8833 w 10000"/>
                <a:gd name="connsiteY7" fmla="*/ 9893 h 9908"/>
                <a:gd name="connsiteX8" fmla="*/ 8423 w 10000"/>
                <a:gd name="connsiteY8" fmla="*/ 9908 h 9908"/>
                <a:gd name="connsiteX9" fmla="*/ 1564 w 10000"/>
                <a:gd name="connsiteY9" fmla="*/ 9908 h 9908"/>
                <a:gd name="connsiteX10" fmla="*/ 1154 w 10000"/>
                <a:gd name="connsiteY10" fmla="*/ 9893 h 9908"/>
                <a:gd name="connsiteX11" fmla="*/ 785 w 10000"/>
                <a:gd name="connsiteY11" fmla="*/ 9830 h 9908"/>
                <a:gd name="connsiteX12" fmla="*/ 477 w 10000"/>
                <a:gd name="connsiteY12" fmla="*/ 9738 h 9908"/>
                <a:gd name="connsiteX13" fmla="*/ 241 w 10000"/>
                <a:gd name="connsiteY13" fmla="*/ 9617 h 9908"/>
                <a:gd name="connsiteX14" fmla="*/ 67 w 10000"/>
                <a:gd name="connsiteY14" fmla="*/ 9478 h 9908"/>
                <a:gd name="connsiteX15" fmla="*/ 16 w 10000"/>
                <a:gd name="connsiteY15" fmla="*/ 9320 h 9908"/>
                <a:gd name="connsiteX16" fmla="*/ 0 w 10000"/>
                <a:gd name="connsiteY16" fmla="*/ 7338 h 9908"/>
                <a:gd name="connsiteX17" fmla="*/ 16 w 10000"/>
                <a:gd name="connsiteY17" fmla="*/ 0 h 9908"/>
                <a:gd name="connsiteX0" fmla="*/ 0 w 10000"/>
                <a:gd name="connsiteY0" fmla="*/ 199 h 2793"/>
                <a:gd name="connsiteX1" fmla="*/ 10000 w 10000"/>
                <a:gd name="connsiteY1" fmla="*/ 299 h 2793"/>
                <a:gd name="connsiteX2" fmla="*/ 9981 w 10000"/>
                <a:gd name="connsiteY2" fmla="*/ 2200 h 2793"/>
                <a:gd name="connsiteX3" fmla="*/ 9919 w 10000"/>
                <a:gd name="connsiteY3" fmla="*/ 2359 h 2793"/>
                <a:gd name="connsiteX4" fmla="*/ 9776 w 10000"/>
                <a:gd name="connsiteY4" fmla="*/ 2499 h 2793"/>
                <a:gd name="connsiteX5" fmla="*/ 9530 w 10000"/>
                <a:gd name="connsiteY5" fmla="*/ 2621 h 2793"/>
                <a:gd name="connsiteX6" fmla="*/ 9212 w 10000"/>
                <a:gd name="connsiteY6" fmla="*/ 2714 h 2793"/>
                <a:gd name="connsiteX7" fmla="*/ 8833 w 10000"/>
                <a:gd name="connsiteY7" fmla="*/ 2778 h 2793"/>
                <a:gd name="connsiteX8" fmla="*/ 8423 w 10000"/>
                <a:gd name="connsiteY8" fmla="*/ 2793 h 2793"/>
                <a:gd name="connsiteX9" fmla="*/ 1564 w 10000"/>
                <a:gd name="connsiteY9" fmla="*/ 2793 h 2793"/>
                <a:gd name="connsiteX10" fmla="*/ 1154 w 10000"/>
                <a:gd name="connsiteY10" fmla="*/ 2778 h 2793"/>
                <a:gd name="connsiteX11" fmla="*/ 785 w 10000"/>
                <a:gd name="connsiteY11" fmla="*/ 2714 h 2793"/>
                <a:gd name="connsiteX12" fmla="*/ 477 w 10000"/>
                <a:gd name="connsiteY12" fmla="*/ 2621 h 2793"/>
                <a:gd name="connsiteX13" fmla="*/ 241 w 10000"/>
                <a:gd name="connsiteY13" fmla="*/ 2499 h 2793"/>
                <a:gd name="connsiteX14" fmla="*/ 67 w 10000"/>
                <a:gd name="connsiteY14" fmla="*/ 2359 h 2793"/>
                <a:gd name="connsiteX15" fmla="*/ 16 w 10000"/>
                <a:gd name="connsiteY15" fmla="*/ 2200 h 2793"/>
                <a:gd name="connsiteX16" fmla="*/ 0 w 10000"/>
                <a:gd name="connsiteY16" fmla="*/ 199 h 2793"/>
                <a:gd name="connsiteX0" fmla="*/ 0 w 10000"/>
                <a:gd name="connsiteY0" fmla="*/ 0 h 9288"/>
                <a:gd name="connsiteX1" fmla="*/ 10000 w 10000"/>
                <a:gd name="connsiteY1" fmla="*/ 359 h 9288"/>
                <a:gd name="connsiteX2" fmla="*/ 9981 w 10000"/>
                <a:gd name="connsiteY2" fmla="*/ 7165 h 9288"/>
                <a:gd name="connsiteX3" fmla="*/ 9919 w 10000"/>
                <a:gd name="connsiteY3" fmla="*/ 7734 h 9288"/>
                <a:gd name="connsiteX4" fmla="*/ 9776 w 10000"/>
                <a:gd name="connsiteY4" fmla="*/ 8235 h 9288"/>
                <a:gd name="connsiteX5" fmla="*/ 9530 w 10000"/>
                <a:gd name="connsiteY5" fmla="*/ 8672 h 9288"/>
                <a:gd name="connsiteX6" fmla="*/ 9212 w 10000"/>
                <a:gd name="connsiteY6" fmla="*/ 9005 h 9288"/>
                <a:gd name="connsiteX7" fmla="*/ 8833 w 10000"/>
                <a:gd name="connsiteY7" fmla="*/ 9234 h 9288"/>
                <a:gd name="connsiteX8" fmla="*/ 8423 w 10000"/>
                <a:gd name="connsiteY8" fmla="*/ 9288 h 9288"/>
                <a:gd name="connsiteX9" fmla="*/ 1564 w 10000"/>
                <a:gd name="connsiteY9" fmla="*/ 9288 h 9288"/>
                <a:gd name="connsiteX10" fmla="*/ 1154 w 10000"/>
                <a:gd name="connsiteY10" fmla="*/ 9234 h 9288"/>
                <a:gd name="connsiteX11" fmla="*/ 785 w 10000"/>
                <a:gd name="connsiteY11" fmla="*/ 9005 h 9288"/>
                <a:gd name="connsiteX12" fmla="*/ 477 w 10000"/>
                <a:gd name="connsiteY12" fmla="*/ 8672 h 9288"/>
                <a:gd name="connsiteX13" fmla="*/ 241 w 10000"/>
                <a:gd name="connsiteY13" fmla="*/ 8235 h 9288"/>
                <a:gd name="connsiteX14" fmla="*/ 67 w 10000"/>
                <a:gd name="connsiteY14" fmla="*/ 7734 h 9288"/>
                <a:gd name="connsiteX15" fmla="*/ 16 w 10000"/>
                <a:gd name="connsiteY15" fmla="*/ 7165 h 9288"/>
                <a:gd name="connsiteX16" fmla="*/ 0 w 10000"/>
                <a:gd name="connsiteY16" fmla="*/ 0 h 9288"/>
                <a:gd name="connsiteX0" fmla="*/ 755 w 10755"/>
                <a:gd name="connsiteY0" fmla="*/ 320 h 10320"/>
                <a:gd name="connsiteX1" fmla="*/ 10755 w 10755"/>
                <a:gd name="connsiteY1" fmla="*/ 707 h 10320"/>
                <a:gd name="connsiteX2" fmla="*/ 10736 w 10755"/>
                <a:gd name="connsiteY2" fmla="*/ 8034 h 10320"/>
                <a:gd name="connsiteX3" fmla="*/ 10674 w 10755"/>
                <a:gd name="connsiteY3" fmla="*/ 8647 h 10320"/>
                <a:gd name="connsiteX4" fmla="*/ 10531 w 10755"/>
                <a:gd name="connsiteY4" fmla="*/ 9186 h 10320"/>
                <a:gd name="connsiteX5" fmla="*/ 10285 w 10755"/>
                <a:gd name="connsiteY5" fmla="*/ 9657 h 10320"/>
                <a:gd name="connsiteX6" fmla="*/ 9967 w 10755"/>
                <a:gd name="connsiteY6" fmla="*/ 10015 h 10320"/>
                <a:gd name="connsiteX7" fmla="*/ 9588 w 10755"/>
                <a:gd name="connsiteY7" fmla="*/ 10262 h 10320"/>
                <a:gd name="connsiteX8" fmla="*/ 9178 w 10755"/>
                <a:gd name="connsiteY8" fmla="*/ 10320 h 10320"/>
                <a:gd name="connsiteX9" fmla="*/ 2319 w 10755"/>
                <a:gd name="connsiteY9" fmla="*/ 10320 h 10320"/>
                <a:gd name="connsiteX10" fmla="*/ 1909 w 10755"/>
                <a:gd name="connsiteY10" fmla="*/ 10262 h 10320"/>
                <a:gd name="connsiteX11" fmla="*/ 1540 w 10755"/>
                <a:gd name="connsiteY11" fmla="*/ 10015 h 10320"/>
                <a:gd name="connsiteX12" fmla="*/ 1232 w 10755"/>
                <a:gd name="connsiteY12" fmla="*/ 9657 h 10320"/>
                <a:gd name="connsiteX13" fmla="*/ 996 w 10755"/>
                <a:gd name="connsiteY13" fmla="*/ 9186 h 10320"/>
                <a:gd name="connsiteX14" fmla="*/ 822 w 10755"/>
                <a:gd name="connsiteY14" fmla="*/ 8647 h 10320"/>
                <a:gd name="connsiteX15" fmla="*/ 771 w 10755"/>
                <a:gd name="connsiteY15" fmla="*/ 8034 h 10320"/>
                <a:gd name="connsiteX16" fmla="*/ 712 w 10755"/>
                <a:gd name="connsiteY16" fmla="*/ 685 h 10320"/>
                <a:gd name="connsiteX17" fmla="*/ 755 w 10755"/>
                <a:gd name="connsiteY17" fmla="*/ 320 h 10320"/>
                <a:gd name="connsiteX0" fmla="*/ 728 w 10771"/>
                <a:gd name="connsiteY0" fmla="*/ 906 h 10541"/>
                <a:gd name="connsiteX1" fmla="*/ 10771 w 10771"/>
                <a:gd name="connsiteY1" fmla="*/ 928 h 10541"/>
                <a:gd name="connsiteX2" fmla="*/ 10752 w 10771"/>
                <a:gd name="connsiteY2" fmla="*/ 8255 h 10541"/>
                <a:gd name="connsiteX3" fmla="*/ 10690 w 10771"/>
                <a:gd name="connsiteY3" fmla="*/ 8868 h 10541"/>
                <a:gd name="connsiteX4" fmla="*/ 10547 w 10771"/>
                <a:gd name="connsiteY4" fmla="*/ 9407 h 10541"/>
                <a:gd name="connsiteX5" fmla="*/ 10301 w 10771"/>
                <a:gd name="connsiteY5" fmla="*/ 9878 h 10541"/>
                <a:gd name="connsiteX6" fmla="*/ 9983 w 10771"/>
                <a:gd name="connsiteY6" fmla="*/ 10236 h 10541"/>
                <a:gd name="connsiteX7" fmla="*/ 9604 w 10771"/>
                <a:gd name="connsiteY7" fmla="*/ 10483 h 10541"/>
                <a:gd name="connsiteX8" fmla="*/ 9194 w 10771"/>
                <a:gd name="connsiteY8" fmla="*/ 10541 h 10541"/>
                <a:gd name="connsiteX9" fmla="*/ 2335 w 10771"/>
                <a:gd name="connsiteY9" fmla="*/ 10541 h 10541"/>
                <a:gd name="connsiteX10" fmla="*/ 1925 w 10771"/>
                <a:gd name="connsiteY10" fmla="*/ 10483 h 10541"/>
                <a:gd name="connsiteX11" fmla="*/ 1556 w 10771"/>
                <a:gd name="connsiteY11" fmla="*/ 10236 h 10541"/>
                <a:gd name="connsiteX12" fmla="*/ 1248 w 10771"/>
                <a:gd name="connsiteY12" fmla="*/ 9878 h 10541"/>
                <a:gd name="connsiteX13" fmla="*/ 1012 w 10771"/>
                <a:gd name="connsiteY13" fmla="*/ 9407 h 10541"/>
                <a:gd name="connsiteX14" fmla="*/ 838 w 10771"/>
                <a:gd name="connsiteY14" fmla="*/ 8868 h 10541"/>
                <a:gd name="connsiteX15" fmla="*/ 787 w 10771"/>
                <a:gd name="connsiteY15" fmla="*/ 8255 h 10541"/>
                <a:gd name="connsiteX16" fmla="*/ 728 w 10771"/>
                <a:gd name="connsiteY16" fmla="*/ 906 h 10541"/>
                <a:gd name="connsiteX0" fmla="*/ 0 w 10043"/>
                <a:gd name="connsiteY0" fmla="*/ 906 h 10541"/>
                <a:gd name="connsiteX1" fmla="*/ 10043 w 10043"/>
                <a:gd name="connsiteY1" fmla="*/ 928 h 10541"/>
                <a:gd name="connsiteX2" fmla="*/ 10024 w 10043"/>
                <a:gd name="connsiteY2" fmla="*/ 8255 h 10541"/>
                <a:gd name="connsiteX3" fmla="*/ 9962 w 10043"/>
                <a:gd name="connsiteY3" fmla="*/ 8868 h 10541"/>
                <a:gd name="connsiteX4" fmla="*/ 9819 w 10043"/>
                <a:gd name="connsiteY4" fmla="*/ 9407 h 10541"/>
                <a:gd name="connsiteX5" fmla="*/ 9573 w 10043"/>
                <a:gd name="connsiteY5" fmla="*/ 9878 h 10541"/>
                <a:gd name="connsiteX6" fmla="*/ 9255 w 10043"/>
                <a:gd name="connsiteY6" fmla="*/ 10236 h 10541"/>
                <a:gd name="connsiteX7" fmla="*/ 8876 w 10043"/>
                <a:gd name="connsiteY7" fmla="*/ 10483 h 10541"/>
                <a:gd name="connsiteX8" fmla="*/ 8466 w 10043"/>
                <a:gd name="connsiteY8" fmla="*/ 10541 h 10541"/>
                <a:gd name="connsiteX9" fmla="*/ 1607 w 10043"/>
                <a:gd name="connsiteY9" fmla="*/ 10541 h 10541"/>
                <a:gd name="connsiteX10" fmla="*/ 1197 w 10043"/>
                <a:gd name="connsiteY10" fmla="*/ 10483 h 10541"/>
                <a:gd name="connsiteX11" fmla="*/ 828 w 10043"/>
                <a:gd name="connsiteY11" fmla="*/ 10236 h 10541"/>
                <a:gd name="connsiteX12" fmla="*/ 520 w 10043"/>
                <a:gd name="connsiteY12" fmla="*/ 9878 h 10541"/>
                <a:gd name="connsiteX13" fmla="*/ 284 w 10043"/>
                <a:gd name="connsiteY13" fmla="*/ 9407 h 10541"/>
                <a:gd name="connsiteX14" fmla="*/ 110 w 10043"/>
                <a:gd name="connsiteY14" fmla="*/ 8868 h 10541"/>
                <a:gd name="connsiteX15" fmla="*/ 59 w 10043"/>
                <a:gd name="connsiteY15" fmla="*/ 8255 h 10541"/>
                <a:gd name="connsiteX16" fmla="*/ 0 w 10043"/>
                <a:gd name="connsiteY16" fmla="*/ 906 h 10541"/>
                <a:gd name="connsiteX0" fmla="*/ 0 w 10043"/>
                <a:gd name="connsiteY0" fmla="*/ 0 h 9635"/>
                <a:gd name="connsiteX1" fmla="*/ 10043 w 10043"/>
                <a:gd name="connsiteY1" fmla="*/ 22 h 9635"/>
                <a:gd name="connsiteX2" fmla="*/ 10024 w 10043"/>
                <a:gd name="connsiteY2" fmla="*/ 7349 h 9635"/>
                <a:gd name="connsiteX3" fmla="*/ 9962 w 10043"/>
                <a:gd name="connsiteY3" fmla="*/ 7962 h 9635"/>
                <a:gd name="connsiteX4" fmla="*/ 9819 w 10043"/>
                <a:gd name="connsiteY4" fmla="*/ 8501 h 9635"/>
                <a:gd name="connsiteX5" fmla="*/ 9573 w 10043"/>
                <a:gd name="connsiteY5" fmla="*/ 8972 h 9635"/>
                <a:gd name="connsiteX6" fmla="*/ 9255 w 10043"/>
                <a:gd name="connsiteY6" fmla="*/ 9330 h 9635"/>
                <a:gd name="connsiteX7" fmla="*/ 8876 w 10043"/>
                <a:gd name="connsiteY7" fmla="*/ 9577 h 9635"/>
                <a:gd name="connsiteX8" fmla="*/ 8466 w 10043"/>
                <a:gd name="connsiteY8" fmla="*/ 9635 h 9635"/>
                <a:gd name="connsiteX9" fmla="*/ 1607 w 10043"/>
                <a:gd name="connsiteY9" fmla="*/ 9635 h 9635"/>
                <a:gd name="connsiteX10" fmla="*/ 1197 w 10043"/>
                <a:gd name="connsiteY10" fmla="*/ 9577 h 9635"/>
                <a:gd name="connsiteX11" fmla="*/ 828 w 10043"/>
                <a:gd name="connsiteY11" fmla="*/ 9330 h 9635"/>
                <a:gd name="connsiteX12" fmla="*/ 520 w 10043"/>
                <a:gd name="connsiteY12" fmla="*/ 8972 h 9635"/>
                <a:gd name="connsiteX13" fmla="*/ 284 w 10043"/>
                <a:gd name="connsiteY13" fmla="*/ 8501 h 9635"/>
                <a:gd name="connsiteX14" fmla="*/ 110 w 10043"/>
                <a:gd name="connsiteY14" fmla="*/ 7962 h 9635"/>
                <a:gd name="connsiteX15" fmla="*/ 59 w 10043"/>
                <a:gd name="connsiteY15" fmla="*/ 7349 h 9635"/>
                <a:gd name="connsiteX16" fmla="*/ 0 w 10043"/>
                <a:gd name="connsiteY16" fmla="*/ 0 h 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043" h="9635">
                  <a:moveTo>
                    <a:pt x="0" y="0"/>
                  </a:moveTo>
                  <a:lnTo>
                    <a:pt x="10043" y="22"/>
                  </a:lnTo>
                  <a:cubicBezTo>
                    <a:pt x="10037" y="2464"/>
                    <a:pt x="10030" y="4905"/>
                    <a:pt x="10024" y="7349"/>
                  </a:cubicBezTo>
                  <a:cubicBezTo>
                    <a:pt x="10003" y="7550"/>
                    <a:pt x="9983" y="7762"/>
                    <a:pt x="9962" y="7962"/>
                  </a:cubicBezTo>
                  <a:cubicBezTo>
                    <a:pt x="9914" y="8140"/>
                    <a:pt x="9867" y="8328"/>
                    <a:pt x="9819" y="8501"/>
                  </a:cubicBezTo>
                  <a:lnTo>
                    <a:pt x="9573" y="8972"/>
                  </a:lnTo>
                  <a:lnTo>
                    <a:pt x="9255" y="9330"/>
                  </a:lnTo>
                  <a:lnTo>
                    <a:pt x="8876" y="9577"/>
                  </a:lnTo>
                  <a:lnTo>
                    <a:pt x="8466" y="9635"/>
                  </a:lnTo>
                  <a:lnTo>
                    <a:pt x="1607" y="9635"/>
                  </a:lnTo>
                  <a:lnTo>
                    <a:pt x="1197" y="9577"/>
                  </a:lnTo>
                  <a:lnTo>
                    <a:pt x="828" y="9330"/>
                  </a:lnTo>
                  <a:lnTo>
                    <a:pt x="520" y="8972"/>
                  </a:lnTo>
                  <a:lnTo>
                    <a:pt x="284" y="8501"/>
                  </a:lnTo>
                  <a:lnTo>
                    <a:pt x="110" y="7962"/>
                  </a:lnTo>
                  <a:cubicBezTo>
                    <a:pt x="93" y="7762"/>
                    <a:pt x="76" y="7550"/>
                    <a:pt x="59" y="7349"/>
                  </a:cubicBezTo>
                  <a:cubicBezTo>
                    <a:pt x="39" y="4899"/>
                    <a:pt x="20" y="2450"/>
                    <a:pt x="0" y="0"/>
                  </a:cubicBezTo>
                  <a:close/>
                </a:path>
              </a:pathLst>
            </a:custGeom>
            <a:gradFill>
              <a:gsLst>
                <a:gs pos="83000">
                  <a:schemeClr val="bg1">
                    <a:lumMod val="63000"/>
                  </a:schemeClr>
                </a:gs>
                <a:gs pos="0">
                  <a:srgbClr val="5A5A5A">
                    <a:lumMod val="54000"/>
                  </a:srgbClr>
                </a:gs>
                <a:gs pos="39195">
                  <a:schemeClr val="bg1">
                    <a:lumMod val="89000"/>
                    <a:lumOff val="11000"/>
                  </a:schemeClr>
                </a:gs>
                <a:gs pos="62000">
                  <a:srgbClr val="000000">
                    <a:lumMod val="77000"/>
                  </a:srgbClr>
                </a:gs>
                <a:gs pos="13000">
                  <a:schemeClr val="bg1">
                    <a:lumMod val="65000"/>
                  </a:schemeClr>
                </a:gs>
                <a:gs pos="100000">
                  <a:schemeClr val="tx1">
                    <a:alpha val="53000"/>
                    <a:lumMod val="66000"/>
                    <a:lumOff val="34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 rot="3243413">
              <a:off x="4387656" y="4507301"/>
              <a:ext cx="649010" cy="472190"/>
            </a:xfrm>
            <a:custGeom>
              <a:avLst/>
              <a:gdLst>
                <a:gd name="T0" fmla="*/ 124 w 972"/>
                <a:gd name="T1" fmla="*/ 0 h 2636"/>
                <a:gd name="T2" fmla="*/ 151 w 972"/>
                <a:gd name="T3" fmla="*/ 0 h 2636"/>
                <a:gd name="T4" fmla="*/ 820 w 972"/>
                <a:gd name="T5" fmla="*/ 0 h 2636"/>
                <a:gd name="T6" fmla="*/ 848 w 972"/>
                <a:gd name="T7" fmla="*/ 0 h 2636"/>
                <a:gd name="T8" fmla="*/ 873 w 972"/>
                <a:gd name="T9" fmla="*/ 0 h 2636"/>
                <a:gd name="T10" fmla="*/ 897 w 972"/>
                <a:gd name="T11" fmla="*/ 2 h 2636"/>
                <a:gd name="T12" fmla="*/ 919 w 972"/>
                <a:gd name="T13" fmla="*/ 6 h 2636"/>
                <a:gd name="T14" fmla="*/ 937 w 972"/>
                <a:gd name="T15" fmla="*/ 11 h 2636"/>
                <a:gd name="T16" fmla="*/ 952 w 972"/>
                <a:gd name="T17" fmla="*/ 20 h 2636"/>
                <a:gd name="T18" fmla="*/ 963 w 972"/>
                <a:gd name="T19" fmla="*/ 35 h 2636"/>
                <a:gd name="T20" fmla="*/ 970 w 972"/>
                <a:gd name="T21" fmla="*/ 53 h 2636"/>
                <a:gd name="T22" fmla="*/ 972 w 972"/>
                <a:gd name="T23" fmla="*/ 77 h 2636"/>
                <a:gd name="T24" fmla="*/ 972 w 972"/>
                <a:gd name="T25" fmla="*/ 2484 h 2636"/>
                <a:gd name="T26" fmla="*/ 966 w 972"/>
                <a:gd name="T27" fmla="*/ 2525 h 2636"/>
                <a:gd name="T28" fmla="*/ 952 w 972"/>
                <a:gd name="T29" fmla="*/ 2561 h 2636"/>
                <a:gd name="T30" fmla="*/ 928 w 972"/>
                <a:gd name="T31" fmla="*/ 2592 h 2636"/>
                <a:gd name="T32" fmla="*/ 897 w 972"/>
                <a:gd name="T33" fmla="*/ 2616 h 2636"/>
                <a:gd name="T34" fmla="*/ 860 w 972"/>
                <a:gd name="T35" fmla="*/ 2632 h 2636"/>
                <a:gd name="T36" fmla="*/ 820 w 972"/>
                <a:gd name="T37" fmla="*/ 2636 h 2636"/>
                <a:gd name="T38" fmla="*/ 151 w 972"/>
                <a:gd name="T39" fmla="*/ 2636 h 2636"/>
                <a:gd name="T40" fmla="*/ 111 w 972"/>
                <a:gd name="T41" fmla="*/ 2632 h 2636"/>
                <a:gd name="T42" fmla="*/ 75 w 972"/>
                <a:gd name="T43" fmla="*/ 2616 h 2636"/>
                <a:gd name="T44" fmla="*/ 45 w 972"/>
                <a:gd name="T45" fmla="*/ 2592 h 2636"/>
                <a:gd name="T46" fmla="*/ 22 w 972"/>
                <a:gd name="T47" fmla="*/ 2561 h 2636"/>
                <a:gd name="T48" fmla="*/ 5 w 972"/>
                <a:gd name="T49" fmla="*/ 2525 h 2636"/>
                <a:gd name="T50" fmla="*/ 0 w 972"/>
                <a:gd name="T51" fmla="*/ 2484 h 2636"/>
                <a:gd name="T52" fmla="*/ 0 w 972"/>
                <a:gd name="T53" fmla="*/ 77 h 2636"/>
                <a:gd name="T54" fmla="*/ 3 w 972"/>
                <a:gd name="T55" fmla="*/ 53 h 2636"/>
                <a:gd name="T56" fmla="*/ 9 w 972"/>
                <a:gd name="T57" fmla="*/ 35 h 2636"/>
                <a:gd name="T58" fmla="*/ 22 w 972"/>
                <a:gd name="T59" fmla="*/ 20 h 2636"/>
                <a:gd name="T60" fmla="*/ 36 w 972"/>
                <a:gd name="T61" fmla="*/ 11 h 2636"/>
                <a:gd name="T62" fmla="*/ 54 w 972"/>
                <a:gd name="T63" fmla="*/ 6 h 2636"/>
                <a:gd name="T64" fmla="*/ 75 w 972"/>
                <a:gd name="T65" fmla="*/ 2 h 2636"/>
                <a:gd name="T66" fmla="*/ 98 w 972"/>
                <a:gd name="T67" fmla="*/ 0 h 2636"/>
                <a:gd name="T68" fmla="*/ 124 w 972"/>
                <a:gd name="T69" fmla="*/ 0 h 2636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35 w 10035"/>
                <a:gd name="connsiteY12" fmla="*/ 9423 h 10000"/>
                <a:gd name="connsiteX13" fmla="*/ 9973 w 10035"/>
                <a:gd name="connsiteY13" fmla="*/ 9579 h 10000"/>
                <a:gd name="connsiteX14" fmla="*/ 9829 w 10035"/>
                <a:gd name="connsiteY14" fmla="*/ 9715 h 10000"/>
                <a:gd name="connsiteX15" fmla="*/ 9582 w 10035"/>
                <a:gd name="connsiteY15" fmla="*/ 9833 h 10000"/>
                <a:gd name="connsiteX16" fmla="*/ 9263 w 10035"/>
                <a:gd name="connsiteY16" fmla="*/ 9924 h 10000"/>
                <a:gd name="connsiteX17" fmla="*/ 8883 w 10035"/>
                <a:gd name="connsiteY17" fmla="*/ 9985 h 10000"/>
                <a:gd name="connsiteX18" fmla="*/ 8471 w 10035"/>
                <a:gd name="connsiteY18" fmla="*/ 10000 h 10000"/>
                <a:gd name="connsiteX19" fmla="*/ 1588 w 10035"/>
                <a:gd name="connsiteY19" fmla="*/ 10000 h 10000"/>
                <a:gd name="connsiteX20" fmla="*/ 1177 w 10035"/>
                <a:gd name="connsiteY20" fmla="*/ 9985 h 10000"/>
                <a:gd name="connsiteX21" fmla="*/ 807 w 10035"/>
                <a:gd name="connsiteY21" fmla="*/ 9924 h 10000"/>
                <a:gd name="connsiteX22" fmla="*/ 498 w 10035"/>
                <a:gd name="connsiteY22" fmla="*/ 9833 h 10000"/>
                <a:gd name="connsiteX23" fmla="*/ 261 w 10035"/>
                <a:gd name="connsiteY23" fmla="*/ 9715 h 10000"/>
                <a:gd name="connsiteX24" fmla="*/ 86 w 10035"/>
                <a:gd name="connsiteY24" fmla="*/ 9579 h 10000"/>
                <a:gd name="connsiteX25" fmla="*/ 35 w 10035"/>
                <a:gd name="connsiteY25" fmla="*/ 9423 h 10000"/>
                <a:gd name="connsiteX26" fmla="*/ 0 w 10035"/>
                <a:gd name="connsiteY26" fmla="*/ 2691 h 10000"/>
                <a:gd name="connsiteX27" fmla="*/ 35 w 10035"/>
                <a:gd name="connsiteY27" fmla="*/ 292 h 10000"/>
                <a:gd name="connsiteX28" fmla="*/ 66 w 10035"/>
                <a:gd name="connsiteY28" fmla="*/ 201 h 10000"/>
                <a:gd name="connsiteX29" fmla="*/ 128 w 10035"/>
                <a:gd name="connsiteY29" fmla="*/ 133 h 10000"/>
                <a:gd name="connsiteX30" fmla="*/ 261 w 10035"/>
                <a:gd name="connsiteY30" fmla="*/ 76 h 10000"/>
                <a:gd name="connsiteX31" fmla="*/ 405 w 10035"/>
                <a:gd name="connsiteY31" fmla="*/ 42 h 10000"/>
                <a:gd name="connsiteX32" fmla="*/ 591 w 10035"/>
                <a:gd name="connsiteY32" fmla="*/ 23 h 10000"/>
                <a:gd name="connsiteX33" fmla="*/ 807 w 10035"/>
                <a:gd name="connsiteY33" fmla="*/ 8 h 10000"/>
                <a:gd name="connsiteX34" fmla="*/ 1043 w 10035"/>
                <a:gd name="connsiteY34" fmla="*/ 0 h 10000"/>
                <a:gd name="connsiteX35" fmla="*/ 1311 w 10035"/>
                <a:gd name="connsiteY35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9263 w 10035"/>
                <a:gd name="connsiteY17" fmla="*/ 9924 h 10000"/>
                <a:gd name="connsiteX18" fmla="*/ 8883 w 10035"/>
                <a:gd name="connsiteY18" fmla="*/ 9985 h 10000"/>
                <a:gd name="connsiteX19" fmla="*/ 8471 w 10035"/>
                <a:gd name="connsiteY19" fmla="*/ 10000 h 10000"/>
                <a:gd name="connsiteX20" fmla="*/ 1588 w 10035"/>
                <a:gd name="connsiteY20" fmla="*/ 10000 h 10000"/>
                <a:gd name="connsiteX21" fmla="*/ 1177 w 10035"/>
                <a:gd name="connsiteY21" fmla="*/ 9985 h 10000"/>
                <a:gd name="connsiteX22" fmla="*/ 807 w 10035"/>
                <a:gd name="connsiteY22" fmla="*/ 9924 h 10000"/>
                <a:gd name="connsiteX23" fmla="*/ 498 w 10035"/>
                <a:gd name="connsiteY23" fmla="*/ 9833 h 10000"/>
                <a:gd name="connsiteX24" fmla="*/ 261 w 10035"/>
                <a:gd name="connsiteY24" fmla="*/ 9715 h 10000"/>
                <a:gd name="connsiteX25" fmla="*/ 86 w 10035"/>
                <a:gd name="connsiteY25" fmla="*/ 9579 h 10000"/>
                <a:gd name="connsiteX26" fmla="*/ 35 w 10035"/>
                <a:gd name="connsiteY26" fmla="*/ 9423 h 10000"/>
                <a:gd name="connsiteX27" fmla="*/ 0 w 10035"/>
                <a:gd name="connsiteY27" fmla="*/ 2691 h 10000"/>
                <a:gd name="connsiteX28" fmla="*/ 35 w 10035"/>
                <a:gd name="connsiteY28" fmla="*/ 292 h 10000"/>
                <a:gd name="connsiteX29" fmla="*/ 66 w 10035"/>
                <a:gd name="connsiteY29" fmla="*/ 201 h 10000"/>
                <a:gd name="connsiteX30" fmla="*/ 128 w 10035"/>
                <a:gd name="connsiteY30" fmla="*/ 133 h 10000"/>
                <a:gd name="connsiteX31" fmla="*/ 261 w 10035"/>
                <a:gd name="connsiteY31" fmla="*/ 76 h 10000"/>
                <a:gd name="connsiteX32" fmla="*/ 405 w 10035"/>
                <a:gd name="connsiteY32" fmla="*/ 42 h 10000"/>
                <a:gd name="connsiteX33" fmla="*/ 591 w 10035"/>
                <a:gd name="connsiteY33" fmla="*/ 23 h 10000"/>
                <a:gd name="connsiteX34" fmla="*/ 807 w 10035"/>
                <a:gd name="connsiteY34" fmla="*/ 8 h 10000"/>
                <a:gd name="connsiteX35" fmla="*/ 1043 w 10035"/>
                <a:gd name="connsiteY35" fmla="*/ 0 h 10000"/>
                <a:gd name="connsiteX36" fmla="*/ 1311 w 10035"/>
                <a:gd name="connsiteY36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9263 w 10035"/>
                <a:gd name="connsiteY17" fmla="*/ 9924 h 10000"/>
                <a:gd name="connsiteX18" fmla="*/ 8883 w 10035"/>
                <a:gd name="connsiteY18" fmla="*/ 9985 h 10000"/>
                <a:gd name="connsiteX19" fmla="*/ 1588 w 10035"/>
                <a:gd name="connsiteY19" fmla="*/ 10000 h 10000"/>
                <a:gd name="connsiteX20" fmla="*/ 1177 w 10035"/>
                <a:gd name="connsiteY20" fmla="*/ 9985 h 10000"/>
                <a:gd name="connsiteX21" fmla="*/ 807 w 10035"/>
                <a:gd name="connsiteY21" fmla="*/ 9924 h 10000"/>
                <a:gd name="connsiteX22" fmla="*/ 498 w 10035"/>
                <a:gd name="connsiteY22" fmla="*/ 9833 h 10000"/>
                <a:gd name="connsiteX23" fmla="*/ 261 w 10035"/>
                <a:gd name="connsiteY23" fmla="*/ 9715 h 10000"/>
                <a:gd name="connsiteX24" fmla="*/ 86 w 10035"/>
                <a:gd name="connsiteY24" fmla="*/ 9579 h 10000"/>
                <a:gd name="connsiteX25" fmla="*/ 35 w 10035"/>
                <a:gd name="connsiteY25" fmla="*/ 9423 h 10000"/>
                <a:gd name="connsiteX26" fmla="*/ 0 w 10035"/>
                <a:gd name="connsiteY26" fmla="*/ 2691 h 10000"/>
                <a:gd name="connsiteX27" fmla="*/ 35 w 10035"/>
                <a:gd name="connsiteY27" fmla="*/ 292 h 10000"/>
                <a:gd name="connsiteX28" fmla="*/ 66 w 10035"/>
                <a:gd name="connsiteY28" fmla="*/ 201 h 10000"/>
                <a:gd name="connsiteX29" fmla="*/ 128 w 10035"/>
                <a:gd name="connsiteY29" fmla="*/ 133 h 10000"/>
                <a:gd name="connsiteX30" fmla="*/ 261 w 10035"/>
                <a:gd name="connsiteY30" fmla="*/ 76 h 10000"/>
                <a:gd name="connsiteX31" fmla="*/ 405 w 10035"/>
                <a:gd name="connsiteY31" fmla="*/ 42 h 10000"/>
                <a:gd name="connsiteX32" fmla="*/ 591 w 10035"/>
                <a:gd name="connsiteY32" fmla="*/ 23 h 10000"/>
                <a:gd name="connsiteX33" fmla="*/ 807 w 10035"/>
                <a:gd name="connsiteY33" fmla="*/ 8 h 10000"/>
                <a:gd name="connsiteX34" fmla="*/ 1043 w 10035"/>
                <a:gd name="connsiteY34" fmla="*/ 0 h 10000"/>
                <a:gd name="connsiteX35" fmla="*/ 1311 w 10035"/>
                <a:gd name="connsiteY35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9263 w 10035"/>
                <a:gd name="connsiteY17" fmla="*/ 9924 h 10000"/>
                <a:gd name="connsiteX18" fmla="*/ 1588 w 10035"/>
                <a:gd name="connsiteY18" fmla="*/ 10000 h 10000"/>
                <a:gd name="connsiteX19" fmla="*/ 1177 w 10035"/>
                <a:gd name="connsiteY19" fmla="*/ 9985 h 10000"/>
                <a:gd name="connsiteX20" fmla="*/ 807 w 10035"/>
                <a:gd name="connsiteY20" fmla="*/ 9924 h 10000"/>
                <a:gd name="connsiteX21" fmla="*/ 498 w 10035"/>
                <a:gd name="connsiteY21" fmla="*/ 9833 h 10000"/>
                <a:gd name="connsiteX22" fmla="*/ 261 w 10035"/>
                <a:gd name="connsiteY22" fmla="*/ 9715 h 10000"/>
                <a:gd name="connsiteX23" fmla="*/ 86 w 10035"/>
                <a:gd name="connsiteY23" fmla="*/ 9579 h 10000"/>
                <a:gd name="connsiteX24" fmla="*/ 35 w 10035"/>
                <a:gd name="connsiteY24" fmla="*/ 9423 h 10000"/>
                <a:gd name="connsiteX25" fmla="*/ 0 w 10035"/>
                <a:gd name="connsiteY25" fmla="*/ 2691 h 10000"/>
                <a:gd name="connsiteX26" fmla="*/ 35 w 10035"/>
                <a:gd name="connsiteY26" fmla="*/ 292 h 10000"/>
                <a:gd name="connsiteX27" fmla="*/ 66 w 10035"/>
                <a:gd name="connsiteY27" fmla="*/ 201 h 10000"/>
                <a:gd name="connsiteX28" fmla="*/ 128 w 10035"/>
                <a:gd name="connsiteY28" fmla="*/ 133 h 10000"/>
                <a:gd name="connsiteX29" fmla="*/ 261 w 10035"/>
                <a:gd name="connsiteY29" fmla="*/ 76 h 10000"/>
                <a:gd name="connsiteX30" fmla="*/ 405 w 10035"/>
                <a:gd name="connsiteY30" fmla="*/ 42 h 10000"/>
                <a:gd name="connsiteX31" fmla="*/ 591 w 10035"/>
                <a:gd name="connsiteY31" fmla="*/ 23 h 10000"/>
                <a:gd name="connsiteX32" fmla="*/ 807 w 10035"/>
                <a:gd name="connsiteY32" fmla="*/ 8 h 10000"/>
                <a:gd name="connsiteX33" fmla="*/ 1043 w 10035"/>
                <a:gd name="connsiteY33" fmla="*/ 0 h 10000"/>
                <a:gd name="connsiteX34" fmla="*/ 1311 w 10035"/>
                <a:gd name="connsiteY34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1588 w 10035"/>
                <a:gd name="connsiteY17" fmla="*/ 10000 h 10000"/>
                <a:gd name="connsiteX18" fmla="*/ 1177 w 10035"/>
                <a:gd name="connsiteY18" fmla="*/ 9985 h 10000"/>
                <a:gd name="connsiteX19" fmla="*/ 807 w 10035"/>
                <a:gd name="connsiteY19" fmla="*/ 9924 h 10000"/>
                <a:gd name="connsiteX20" fmla="*/ 498 w 10035"/>
                <a:gd name="connsiteY20" fmla="*/ 9833 h 10000"/>
                <a:gd name="connsiteX21" fmla="*/ 261 w 10035"/>
                <a:gd name="connsiteY21" fmla="*/ 9715 h 10000"/>
                <a:gd name="connsiteX22" fmla="*/ 86 w 10035"/>
                <a:gd name="connsiteY22" fmla="*/ 9579 h 10000"/>
                <a:gd name="connsiteX23" fmla="*/ 35 w 10035"/>
                <a:gd name="connsiteY23" fmla="*/ 9423 h 10000"/>
                <a:gd name="connsiteX24" fmla="*/ 0 w 10035"/>
                <a:gd name="connsiteY24" fmla="*/ 2691 h 10000"/>
                <a:gd name="connsiteX25" fmla="*/ 35 w 10035"/>
                <a:gd name="connsiteY25" fmla="*/ 292 h 10000"/>
                <a:gd name="connsiteX26" fmla="*/ 66 w 10035"/>
                <a:gd name="connsiteY26" fmla="*/ 201 h 10000"/>
                <a:gd name="connsiteX27" fmla="*/ 128 w 10035"/>
                <a:gd name="connsiteY27" fmla="*/ 133 h 10000"/>
                <a:gd name="connsiteX28" fmla="*/ 261 w 10035"/>
                <a:gd name="connsiteY28" fmla="*/ 76 h 10000"/>
                <a:gd name="connsiteX29" fmla="*/ 405 w 10035"/>
                <a:gd name="connsiteY29" fmla="*/ 42 h 10000"/>
                <a:gd name="connsiteX30" fmla="*/ 591 w 10035"/>
                <a:gd name="connsiteY30" fmla="*/ 23 h 10000"/>
                <a:gd name="connsiteX31" fmla="*/ 807 w 10035"/>
                <a:gd name="connsiteY31" fmla="*/ 8 h 10000"/>
                <a:gd name="connsiteX32" fmla="*/ 1043 w 10035"/>
                <a:gd name="connsiteY32" fmla="*/ 0 h 10000"/>
                <a:gd name="connsiteX33" fmla="*/ 1311 w 10035"/>
                <a:gd name="connsiteY33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1588 w 10035"/>
                <a:gd name="connsiteY16" fmla="*/ 10000 h 10000"/>
                <a:gd name="connsiteX17" fmla="*/ 1177 w 10035"/>
                <a:gd name="connsiteY17" fmla="*/ 9985 h 10000"/>
                <a:gd name="connsiteX18" fmla="*/ 807 w 10035"/>
                <a:gd name="connsiteY18" fmla="*/ 9924 h 10000"/>
                <a:gd name="connsiteX19" fmla="*/ 498 w 10035"/>
                <a:gd name="connsiteY19" fmla="*/ 9833 h 10000"/>
                <a:gd name="connsiteX20" fmla="*/ 261 w 10035"/>
                <a:gd name="connsiteY20" fmla="*/ 9715 h 10000"/>
                <a:gd name="connsiteX21" fmla="*/ 86 w 10035"/>
                <a:gd name="connsiteY21" fmla="*/ 9579 h 10000"/>
                <a:gd name="connsiteX22" fmla="*/ 35 w 10035"/>
                <a:gd name="connsiteY22" fmla="*/ 9423 h 10000"/>
                <a:gd name="connsiteX23" fmla="*/ 0 w 10035"/>
                <a:gd name="connsiteY23" fmla="*/ 2691 h 10000"/>
                <a:gd name="connsiteX24" fmla="*/ 35 w 10035"/>
                <a:gd name="connsiteY24" fmla="*/ 292 h 10000"/>
                <a:gd name="connsiteX25" fmla="*/ 66 w 10035"/>
                <a:gd name="connsiteY25" fmla="*/ 201 h 10000"/>
                <a:gd name="connsiteX26" fmla="*/ 128 w 10035"/>
                <a:gd name="connsiteY26" fmla="*/ 133 h 10000"/>
                <a:gd name="connsiteX27" fmla="*/ 261 w 10035"/>
                <a:gd name="connsiteY27" fmla="*/ 76 h 10000"/>
                <a:gd name="connsiteX28" fmla="*/ 405 w 10035"/>
                <a:gd name="connsiteY28" fmla="*/ 42 h 10000"/>
                <a:gd name="connsiteX29" fmla="*/ 591 w 10035"/>
                <a:gd name="connsiteY29" fmla="*/ 23 h 10000"/>
                <a:gd name="connsiteX30" fmla="*/ 807 w 10035"/>
                <a:gd name="connsiteY30" fmla="*/ 8 h 10000"/>
                <a:gd name="connsiteX31" fmla="*/ 1043 w 10035"/>
                <a:gd name="connsiteY31" fmla="*/ 0 h 10000"/>
                <a:gd name="connsiteX32" fmla="*/ 1311 w 10035"/>
                <a:gd name="connsiteY32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1588 w 10035"/>
                <a:gd name="connsiteY15" fmla="*/ 10000 h 10000"/>
                <a:gd name="connsiteX16" fmla="*/ 1177 w 10035"/>
                <a:gd name="connsiteY16" fmla="*/ 9985 h 10000"/>
                <a:gd name="connsiteX17" fmla="*/ 807 w 10035"/>
                <a:gd name="connsiteY17" fmla="*/ 9924 h 10000"/>
                <a:gd name="connsiteX18" fmla="*/ 498 w 10035"/>
                <a:gd name="connsiteY18" fmla="*/ 9833 h 10000"/>
                <a:gd name="connsiteX19" fmla="*/ 261 w 10035"/>
                <a:gd name="connsiteY19" fmla="*/ 9715 h 10000"/>
                <a:gd name="connsiteX20" fmla="*/ 86 w 10035"/>
                <a:gd name="connsiteY20" fmla="*/ 9579 h 10000"/>
                <a:gd name="connsiteX21" fmla="*/ 35 w 10035"/>
                <a:gd name="connsiteY21" fmla="*/ 9423 h 10000"/>
                <a:gd name="connsiteX22" fmla="*/ 0 w 10035"/>
                <a:gd name="connsiteY22" fmla="*/ 2691 h 10000"/>
                <a:gd name="connsiteX23" fmla="*/ 35 w 10035"/>
                <a:gd name="connsiteY23" fmla="*/ 292 h 10000"/>
                <a:gd name="connsiteX24" fmla="*/ 66 w 10035"/>
                <a:gd name="connsiteY24" fmla="*/ 201 h 10000"/>
                <a:gd name="connsiteX25" fmla="*/ 128 w 10035"/>
                <a:gd name="connsiteY25" fmla="*/ 133 h 10000"/>
                <a:gd name="connsiteX26" fmla="*/ 261 w 10035"/>
                <a:gd name="connsiteY26" fmla="*/ 76 h 10000"/>
                <a:gd name="connsiteX27" fmla="*/ 405 w 10035"/>
                <a:gd name="connsiteY27" fmla="*/ 42 h 10000"/>
                <a:gd name="connsiteX28" fmla="*/ 591 w 10035"/>
                <a:gd name="connsiteY28" fmla="*/ 23 h 10000"/>
                <a:gd name="connsiteX29" fmla="*/ 807 w 10035"/>
                <a:gd name="connsiteY29" fmla="*/ 8 h 10000"/>
                <a:gd name="connsiteX30" fmla="*/ 1043 w 10035"/>
                <a:gd name="connsiteY30" fmla="*/ 0 h 10000"/>
                <a:gd name="connsiteX31" fmla="*/ 1311 w 10035"/>
                <a:gd name="connsiteY31" fmla="*/ 0 h 10000"/>
                <a:gd name="connsiteX0" fmla="*/ 1311 w 10035"/>
                <a:gd name="connsiteY0" fmla="*/ 0 h 10136"/>
                <a:gd name="connsiteX1" fmla="*/ 1588 w 10035"/>
                <a:gd name="connsiteY1" fmla="*/ 0 h 10136"/>
                <a:gd name="connsiteX2" fmla="*/ 8471 w 10035"/>
                <a:gd name="connsiteY2" fmla="*/ 0 h 10136"/>
                <a:gd name="connsiteX3" fmla="*/ 8759 w 10035"/>
                <a:gd name="connsiteY3" fmla="*/ 0 h 10136"/>
                <a:gd name="connsiteX4" fmla="*/ 9016 w 10035"/>
                <a:gd name="connsiteY4" fmla="*/ 0 h 10136"/>
                <a:gd name="connsiteX5" fmla="*/ 9263 w 10035"/>
                <a:gd name="connsiteY5" fmla="*/ 8 h 10136"/>
                <a:gd name="connsiteX6" fmla="*/ 9490 w 10035"/>
                <a:gd name="connsiteY6" fmla="*/ 23 h 10136"/>
                <a:gd name="connsiteX7" fmla="*/ 9675 w 10035"/>
                <a:gd name="connsiteY7" fmla="*/ 42 h 10136"/>
                <a:gd name="connsiteX8" fmla="*/ 9829 w 10035"/>
                <a:gd name="connsiteY8" fmla="*/ 76 h 10136"/>
                <a:gd name="connsiteX9" fmla="*/ 9942 w 10035"/>
                <a:gd name="connsiteY9" fmla="*/ 133 h 10136"/>
                <a:gd name="connsiteX10" fmla="*/ 10014 w 10035"/>
                <a:gd name="connsiteY10" fmla="*/ 201 h 10136"/>
                <a:gd name="connsiteX11" fmla="*/ 10035 w 10035"/>
                <a:gd name="connsiteY11" fmla="*/ 292 h 10136"/>
                <a:gd name="connsiteX12" fmla="*/ 10001 w 10035"/>
                <a:gd name="connsiteY12" fmla="*/ 2673 h 10136"/>
                <a:gd name="connsiteX13" fmla="*/ 10035 w 10035"/>
                <a:gd name="connsiteY13" fmla="*/ 9423 h 10136"/>
                <a:gd name="connsiteX14" fmla="*/ 1588 w 10035"/>
                <a:gd name="connsiteY14" fmla="*/ 10000 h 10136"/>
                <a:gd name="connsiteX15" fmla="*/ 1177 w 10035"/>
                <a:gd name="connsiteY15" fmla="*/ 9985 h 10136"/>
                <a:gd name="connsiteX16" fmla="*/ 807 w 10035"/>
                <a:gd name="connsiteY16" fmla="*/ 9924 h 10136"/>
                <a:gd name="connsiteX17" fmla="*/ 498 w 10035"/>
                <a:gd name="connsiteY17" fmla="*/ 9833 h 10136"/>
                <a:gd name="connsiteX18" fmla="*/ 261 w 10035"/>
                <a:gd name="connsiteY18" fmla="*/ 9715 h 10136"/>
                <a:gd name="connsiteX19" fmla="*/ 86 w 10035"/>
                <a:gd name="connsiteY19" fmla="*/ 9579 h 10136"/>
                <a:gd name="connsiteX20" fmla="*/ 35 w 10035"/>
                <a:gd name="connsiteY20" fmla="*/ 9423 h 10136"/>
                <a:gd name="connsiteX21" fmla="*/ 0 w 10035"/>
                <a:gd name="connsiteY21" fmla="*/ 2691 h 10136"/>
                <a:gd name="connsiteX22" fmla="*/ 35 w 10035"/>
                <a:gd name="connsiteY22" fmla="*/ 292 h 10136"/>
                <a:gd name="connsiteX23" fmla="*/ 66 w 10035"/>
                <a:gd name="connsiteY23" fmla="*/ 201 h 10136"/>
                <a:gd name="connsiteX24" fmla="*/ 128 w 10035"/>
                <a:gd name="connsiteY24" fmla="*/ 133 h 10136"/>
                <a:gd name="connsiteX25" fmla="*/ 261 w 10035"/>
                <a:gd name="connsiteY25" fmla="*/ 76 h 10136"/>
                <a:gd name="connsiteX26" fmla="*/ 405 w 10035"/>
                <a:gd name="connsiteY26" fmla="*/ 42 h 10136"/>
                <a:gd name="connsiteX27" fmla="*/ 591 w 10035"/>
                <a:gd name="connsiteY27" fmla="*/ 23 h 10136"/>
                <a:gd name="connsiteX28" fmla="*/ 807 w 10035"/>
                <a:gd name="connsiteY28" fmla="*/ 8 h 10136"/>
                <a:gd name="connsiteX29" fmla="*/ 1043 w 10035"/>
                <a:gd name="connsiteY29" fmla="*/ 0 h 10136"/>
                <a:gd name="connsiteX30" fmla="*/ 1311 w 10035"/>
                <a:gd name="connsiteY30" fmla="*/ 0 h 10136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588 w 10035"/>
                <a:gd name="connsiteY13" fmla="*/ 10000 h 10000"/>
                <a:gd name="connsiteX14" fmla="*/ 1177 w 10035"/>
                <a:gd name="connsiteY14" fmla="*/ 9985 h 10000"/>
                <a:gd name="connsiteX15" fmla="*/ 807 w 10035"/>
                <a:gd name="connsiteY15" fmla="*/ 9924 h 10000"/>
                <a:gd name="connsiteX16" fmla="*/ 498 w 10035"/>
                <a:gd name="connsiteY16" fmla="*/ 9833 h 10000"/>
                <a:gd name="connsiteX17" fmla="*/ 261 w 10035"/>
                <a:gd name="connsiteY17" fmla="*/ 9715 h 10000"/>
                <a:gd name="connsiteX18" fmla="*/ 86 w 10035"/>
                <a:gd name="connsiteY18" fmla="*/ 9579 h 10000"/>
                <a:gd name="connsiteX19" fmla="*/ 35 w 10035"/>
                <a:gd name="connsiteY19" fmla="*/ 9423 h 10000"/>
                <a:gd name="connsiteX20" fmla="*/ 0 w 10035"/>
                <a:gd name="connsiteY20" fmla="*/ 2691 h 10000"/>
                <a:gd name="connsiteX21" fmla="*/ 35 w 10035"/>
                <a:gd name="connsiteY21" fmla="*/ 292 h 10000"/>
                <a:gd name="connsiteX22" fmla="*/ 66 w 10035"/>
                <a:gd name="connsiteY22" fmla="*/ 201 h 10000"/>
                <a:gd name="connsiteX23" fmla="*/ 128 w 10035"/>
                <a:gd name="connsiteY23" fmla="*/ 133 h 10000"/>
                <a:gd name="connsiteX24" fmla="*/ 261 w 10035"/>
                <a:gd name="connsiteY24" fmla="*/ 76 h 10000"/>
                <a:gd name="connsiteX25" fmla="*/ 405 w 10035"/>
                <a:gd name="connsiteY25" fmla="*/ 42 h 10000"/>
                <a:gd name="connsiteX26" fmla="*/ 591 w 10035"/>
                <a:gd name="connsiteY26" fmla="*/ 23 h 10000"/>
                <a:gd name="connsiteX27" fmla="*/ 807 w 10035"/>
                <a:gd name="connsiteY27" fmla="*/ 8 h 10000"/>
                <a:gd name="connsiteX28" fmla="*/ 1043 w 10035"/>
                <a:gd name="connsiteY28" fmla="*/ 0 h 10000"/>
                <a:gd name="connsiteX29" fmla="*/ 1311 w 10035"/>
                <a:gd name="connsiteY29" fmla="*/ 0 h 10000"/>
                <a:gd name="connsiteX0" fmla="*/ 1311 w 10035"/>
                <a:gd name="connsiteY0" fmla="*/ 0 h 9985"/>
                <a:gd name="connsiteX1" fmla="*/ 1588 w 10035"/>
                <a:gd name="connsiteY1" fmla="*/ 0 h 9985"/>
                <a:gd name="connsiteX2" fmla="*/ 8471 w 10035"/>
                <a:gd name="connsiteY2" fmla="*/ 0 h 9985"/>
                <a:gd name="connsiteX3" fmla="*/ 8759 w 10035"/>
                <a:gd name="connsiteY3" fmla="*/ 0 h 9985"/>
                <a:gd name="connsiteX4" fmla="*/ 9016 w 10035"/>
                <a:gd name="connsiteY4" fmla="*/ 0 h 9985"/>
                <a:gd name="connsiteX5" fmla="*/ 9263 w 10035"/>
                <a:gd name="connsiteY5" fmla="*/ 8 h 9985"/>
                <a:gd name="connsiteX6" fmla="*/ 9490 w 10035"/>
                <a:gd name="connsiteY6" fmla="*/ 23 h 9985"/>
                <a:gd name="connsiteX7" fmla="*/ 9675 w 10035"/>
                <a:gd name="connsiteY7" fmla="*/ 42 h 9985"/>
                <a:gd name="connsiteX8" fmla="*/ 9829 w 10035"/>
                <a:gd name="connsiteY8" fmla="*/ 76 h 9985"/>
                <a:gd name="connsiteX9" fmla="*/ 9942 w 10035"/>
                <a:gd name="connsiteY9" fmla="*/ 133 h 9985"/>
                <a:gd name="connsiteX10" fmla="*/ 10014 w 10035"/>
                <a:gd name="connsiteY10" fmla="*/ 201 h 9985"/>
                <a:gd name="connsiteX11" fmla="*/ 10035 w 10035"/>
                <a:gd name="connsiteY11" fmla="*/ 292 h 9985"/>
                <a:gd name="connsiteX12" fmla="*/ 10001 w 10035"/>
                <a:gd name="connsiteY12" fmla="*/ 2673 h 9985"/>
                <a:gd name="connsiteX13" fmla="*/ 1177 w 10035"/>
                <a:gd name="connsiteY13" fmla="*/ 9985 h 9985"/>
                <a:gd name="connsiteX14" fmla="*/ 807 w 10035"/>
                <a:gd name="connsiteY14" fmla="*/ 9924 h 9985"/>
                <a:gd name="connsiteX15" fmla="*/ 498 w 10035"/>
                <a:gd name="connsiteY15" fmla="*/ 9833 h 9985"/>
                <a:gd name="connsiteX16" fmla="*/ 261 w 10035"/>
                <a:gd name="connsiteY16" fmla="*/ 9715 h 9985"/>
                <a:gd name="connsiteX17" fmla="*/ 86 w 10035"/>
                <a:gd name="connsiteY17" fmla="*/ 9579 h 9985"/>
                <a:gd name="connsiteX18" fmla="*/ 35 w 10035"/>
                <a:gd name="connsiteY18" fmla="*/ 9423 h 9985"/>
                <a:gd name="connsiteX19" fmla="*/ 0 w 10035"/>
                <a:gd name="connsiteY19" fmla="*/ 2691 h 9985"/>
                <a:gd name="connsiteX20" fmla="*/ 35 w 10035"/>
                <a:gd name="connsiteY20" fmla="*/ 292 h 9985"/>
                <a:gd name="connsiteX21" fmla="*/ 66 w 10035"/>
                <a:gd name="connsiteY21" fmla="*/ 201 h 9985"/>
                <a:gd name="connsiteX22" fmla="*/ 128 w 10035"/>
                <a:gd name="connsiteY22" fmla="*/ 133 h 9985"/>
                <a:gd name="connsiteX23" fmla="*/ 261 w 10035"/>
                <a:gd name="connsiteY23" fmla="*/ 76 h 9985"/>
                <a:gd name="connsiteX24" fmla="*/ 405 w 10035"/>
                <a:gd name="connsiteY24" fmla="*/ 42 h 9985"/>
                <a:gd name="connsiteX25" fmla="*/ 591 w 10035"/>
                <a:gd name="connsiteY25" fmla="*/ 23 h 9985"/>
                <a:gd name="connsiteX26" fmla="*/ 807 w 10035"/>
                <a:gd name="connsiteY26" fmla="*/ 8 h 9985"/>
                <a:gd name="connsiteX27" fmla="*/ 1043 w 10035"/>
                <a:gd name="connsiteY27" fmla="*/ 0 h 9985"/>
                <a:gd name="connsiteX28" fmla="*/ 1311 w 10035"/>
                <a:gd name="connsiteY28" fmla="*/ 0 h 9985"/>
                <a:gd name="connsiteX0" fmla="*/ 1306 w 10000"/>
                <a:gd name="connsiteY0" fmla="*/ 0 h 9939"/>
                <a:gd name="connsiteX1" fmla="*/ 1582 w 10000"/>
                <a:gd name="connsiteY1" fmla="*/ 0 h 9939"/>
                <a:gd name="connsiteX2" fmla="*/ 8441 w 10000"/>
                <a:gd name="connsiteY2" fmla="*/ 0 h 9939"/>
                <a:gd name="connsiteX3" fmla="*/ 8728 w 10000"/>
                <a:gd name="connsiteY3" fmla="*/ 0 h 9939"/>
                <a:gd name="connsiteX4" fmla="*/ 8985 w 10000"/>
                <a:gd name="connsiteY4" fmla="*/ 0 h 9939"/>
                <a:gd name="connsiteX5" fmla="*/ 9231 w 10000"/>
                <a:gd name="connsiteY5" fmla="*/ 8 h 9939"/>
                <a:gd name="connsiteX6" fmla="*/ 9457 w 10000"/>
                <a:gd name="connsiteY6" fmla="*/ 23 h 9939"/>
                <a:gd name="connsiteX7" fmla="*/ 9641 w 10000"/>
                <a:gd name="connsiteY7" fmla="*/ 42 h 9939"/>
                <a:gd name="connsiteX8" fmla="*/ 9795 w 10000"/>
                <a:gd name="connsiteY8" fmla="*/ 76 h 9939"/>
                <a:gd name="connsiteX9" fmla="*/ 9907 w 10000"/>
                <a:gd name="connsiteY9" fmla="*/ 133 h 9939"/>
                <a:gd name="connsiteX10" fmla="*/ 9979 w 10000"/>
                <a:gd name="connsiteY10" fmla="*/ 201 h 9939"/>
                <a:gd name="connsiteX11" fmla="*/ 10000 w 10000"/>
                <a:gd name="connsiteY11" fmla="*/ 292 h 9939"/>
                <a:gd name="connsiteX12" fmla="*/ 9966 w 10000"/>
                <a:gd name="connsiteY12" fmla="*/ 2677 h 9939"/>
                <a:gd name="connsiteX13" fmla="*/ 804 w 10000"/>
                <a:gd name="connsiteY13" fmla="*/ 9939 h 9939"/>
                <a:gd name="connsiteX14" fmla="*/ 496 w 10000"/>
                <a:gd name="connsiteY14" fmla="*/ 9848 h 9939"/>
                <a:gd name="connsiteX15" fmla="*/ 260 w 10000"/>
                <a:gd name="connsiteY15" fmla="*/ 9730 h 9939"/>
                <a:gd name="connsiteX16" fmla="*/ 86 w 10000"/>
                <a:gd name="connsiteY16" fmla="*/ 9593 h 9939"/>
                <a:gd name="connsiteX17" fmla="*/ 35 w 10000"/>
                <a:gd name="connsiteY17" fmla="*/ 9437 h 9939"/>
                <a:gd name="connsiteX18" fmla="*/ 0 w 10000"/>
                <a:gd name="connsiteY18" fmla="*/ 2695 h 9939"/>
                <a:gd name="connsiteX19" fmla="*/ 35 w 10000"/>
                <a:gd name="connsiteY19" fmla="*/ 292 h 9939"/>
                <a:gd name="connsiteX20" fmla="*/ 66 w 10000"/>
                <a:gd name="connsiteY20" fmla="*/ 201 h 9939"/>
                <a:gd name="connsiteX21" fmla="*/ 128 w 10000"/>
                <a:gd name="connsiteY21" fmla="*/ 133 h 9939"/>
                <a:gd name="connsiteX22" fmla="*/ 260 w 10000"/>
                <a:gd name="connsiteY22" fmla="*/ 76 h 9939"/>
                <a:gd name="connsiteX23" fmla="*/ 404 w 10000"/>
                <a:gd name="connsiteY23" fmla="*/ 42 h 9939"/>
                <a:gd name="connsiteX24" fmla="*/ 589 w 10000"/>
                <a:gd name="connsiteY24" fmla="*/ 23 h 9939"/>
                <a:gd name="connsiteX25" fmla="*/ 804 w 10000"/>
                <a:gd name="connsiteY25" fmla="*/ 8 h 9939"/>
                <a:gd name="connsiteX26" fmla="*/ 1039 w 10000"/>
                <a:gd name="connsiteY26" fmla="*/ 0 h 9939"/>
                <a:gd name="connsiteX27" fmla="*/ 1306 w 10000"/>
                <a:gd name="connsiteY27" fmla="*/ 0 h 9939"/>
                <a:gd name="connsiteX0" fmla="*/ 1306 w 10000"/>
                <a:gd name="connsiteY0" fmla="*/ 0 h 9908"/>
                <a:gd name="connsiteX1" fmla="*/ 1582 w 10000"/>
                <a:gd name="connsiteY1" fmla="*/ 0 h 9908"/>
                <a:gd name="connsiteX2" fmla="*/ 8441 w 10000"/>
                <a:gd name="connsiteY2" fmla="*/ 0 h 9908"/>
                <a:gd name="connsiteX3" fmla="*/ 8728 w 10000"/>
                <a:gd name="connsiteY3" fmla="*/ 0 h 9908"/>
                <a:gd name="connsiteX4" fmla="*/ 8985 w 10000"/>
                <a:gd name="connsiteY4" fmla="*/ 0 h 9908"/>
                <a:gd name="connsiteX5" fmla="*/ 9231 w 10000"/>
                <a:gd name="connsiteY5" fmla="*/ 8 h 9908"/>
                <a:gd name="connsiteX6" fmla="*/ 9457 w 10000"/>
                <a:gd name="connsiteY6" fmla="*/ 23 h 9908"/>
                <a:gd name="connsiteX7" fmla="*/ 9641 w 10000"/>
                <a:gd name="connsiteY7" fmla="*/ 42 h 9908"/>
                <a:gd name="connsiteX8" fmla="*/ 9795 w 10000"/>
                <a:gd name="connsiteY8" fmla="*/ 76 h 9908"/>
                <a:gd name="connsiteX9" fmla="*/ 9907 w 10000"/>
                <a:gd name="connsiteY9" fmla="*/ 134 h 9908"/>
                <a:gd name="connsiteX10" fmla="*/ 9979 w 10000"/>
                <a:gd name="connsiteY10" fmla="*/ 202 h 9908"/>
                <a:gd name="connsiteX11" fmla="*/ 10000 w 10000"/>
                <a:gd name="connsiteY11" fmla="*/ 294 h 9908"/>
                <a:gd name="connsiteX12" fmla="*/ 9966 w 10000"/>
                <a:gd name="connsiteY12" fmla="*/ 2693 h 9908"/>
                <a:gd name="connsiteX13" fmla="*/ 496 w 10000"/>
                <a:gd name="connsiteY13" fmla="*/ 9908 h 9908"/>
                <a:gd name="connsiteX14" fmla="*/ 260 w 10000"/>
                <a:gd name="connsiteY14" fmla="*/ 9790 h 9908"/>
                <a:gd name="connsiteX15" fmla="*/ 86 w 10000"/>
                <a:gd name="connsiteY15" fmla="*/ 9652 h 9908"/>
                <a:gd name="connsiteX16" fmla="*/ 35 w 10000"/>
                <a:gd name="connsiteY16" fmla="*/ 9495 h 9908"/>
                <a:gd name="connsiteX17" fmla="*/ 0 w 10000"/>
                <a:gd name="connsiteY17" fmla="*/ 2712 h 9908"/>
                <a:gd name="connsiteX18" fmla="*/ 35 w 10000"/>
                <a:gd name="connsiteY18" fmla="*/ 294 h 9908"/>
                <a:gd name="connsiteX19" fmla="*/ 66 w 10000"/>
                <a:gd name="connsiteY19" fmla="*/ 202 h 9908"/>
                <a:gd name="connsiteX20" fmla="*/ 128 w 10000"/>
                <a:gd name="connsiteY20" fmla="*/ 134 h 9908"/>
                <a:gd name="connsiteX21" fmla="*/ 260 w 10000"/>
                <a:gd name="connsiteY21" fmla="*/ 76 h 9908"/>
                <a:gd name="connsiteX22" fmla="*/ 404 w 10000"/>
                <a:gd name="connsiteY22" fmla="*/ 42 h 9908"/>
                <a:gd name="connsiteX23" fmla="*/ 589 w 10000"/>
                <a:gd name="connsiteY23" fmla="*/ 23 h 9908"/>
                <a:gd name="connsiteX24" fmla="*/ 804 w 10000"/>
                <a:gd name="connsiteY24" fmla="*/ 8 h 9908"/>
                <a:gd name="connsiteX25" fmla="*/ 1039 w 10000"/>
                <a:gd name="connsiteY25" fmla="*/ 0 h 9908"/>
                <a:gd name="connsiteX26" fmla="*/ 1306 w 10000"/>
                <a:gd name="connsiteY26" fmla="*/ 0 h 9908"/>
                <a:gd name="connsiteX0" fmla="*/ 1306 w 10000"/>
                <a:gd name="connsiteY0" fmla="*/ 0 h 9881"/>
                <a:gd name="connsiteX1" fmla="*/ 1582 w 10000"/>
                <a:gd name="connsiteY1" fmla="*/ 0 h 9881"/>
                <a:gd name="connsiteX2" fmla="*/ 8441 w 10000"/>
                <a:gd name="connsiteY2" fmla="*/ 0 h 9881"/>
                <a:gd name="connsiteX3" fmla="*/ 8728 w 10000"/>
                <a:gd name="connsiteY3" fmla="*/ 0 h 9881"/>
                <a:gd name="connsiteX4" fmla="*/ 8985 w 10000"/>
                <a:gd name="connsiteY4" fmla="*/ 0 h 9881"/>
                <a:gd name="connsiteX5" fmla="*/ 9231 w 10000"/>
                <a:gd name="connsiteY5" fmla="*/ 8 h 9881"/>
                <a:gd name="connsiteX6" fmla="*/ 9457 w 10000"/>
                <a:gd name="connsiteY6" fmla="*/ 23 h 9881"/>
                <a:gd name="connsiteX7" fmla="*/ 9641 w 10000"/>
                <a:gd name="connsiteY7" fmla="*/ 42 h 9881"/>
                <a:gd name="connsiteX8" fmla="*/ 9795 w 10000"/>
                <a:gd name="connsiteY8" fmla="*/ 77 h 9881"/>
                <a:gd name="connsiteX9" fmla="*/ 9907 w 10000"/>
                <a:gd name="connsiteY9" fmla="*/ 135 h 9881"/>
                <a:gd name="connsiteX10" fmla="*/ 9979 w 10000"/>
                <a:gd name="connsiteY10" fmla="*/ 204 h 9881"/>
                <a:gd name="connsiteX11" fmla="*/ 10000 w 10000"/>
                <a:gd name="connsiteY11" fmla="*/ 297 h 9881"/>
                <a:gd name="connsiteX12" fmla="*/ 9966 w 10000"/>
                <a:gd name="connsiteY12" fmla="*/ 2718 h 9881"/>
                <a:gd name="connsiteX13" fmla="*/ 260 w 10000"/>
                <a:gd name="connsiteY13" fmla="*/ 9881 h 9881"/>
                <a:gd name="connsiteX14" fmla="*/ 86 w 10000"/>
                <a:gd name="connsiteY14" fmla="*/ 9742 h 9881"/>
                <a:gd name="connsiteX15" fmla="*/ 35 w 10000"/>
                <a:gd name="connsiteY15" fmla="*/ 9583 h 9881"/>
                <a:gd name="connsiteX16" fmla="*/ 0 w 10000"/>
                <a:gd name="connsiteY16" fmla="*/ 2737 h 9881"/>
                <a:gd name="connsiteX17" fmla="*/ 35 w 10000"/>
                <a:gd name="connsiteY17" fmla="*/ 297 h 9881"/>
                <a:gd name="connsiteX18" fmla="*/ 66 w 10000"/>
                <a:gd name="connsiteY18" fmla="*/ 204 h 9881"/>
                <a:gd name="connsiteX19" fmla="*/ 128 w 10000"/>
                <a:gd name="connsiteY19" fmla="*/ 135 h 9881"/>
                <a:gd name="connsiteX20" fmla="*/ 260 w 10000"/>
                <a:gd name="connsiteY20" fmla="*/ 77 h 9881"/>
                <a:gd name="connsiteX21" fmla="*/ 404 w 10000"/>
                <a:gd name="connsiteY21" fmla="*/ 42 h 9881"/>
                <a:gd name="connsiteX22" fmla="*/ 589 w 10000"/>
                <a:gd name="connsiteY22" fmla="*/ 23 h 9881"/>
                <a:gd name="connsiteX23" fmla="*/ 804 w 10000"/>
                <a:gd name="connsiteY23" fmla="*/ 8 h 9881"/>
                <a:gd name="connsiteX24" fmla="*/ 1039 w 10000"/>
                <a:gd name="connsiteY24" fmla="*/ 0 h 9881"/>
                <a:gd name="connsiteX25" fmla="*/ 1306 w 10000"/>
                <a:gd name="connsiteY25" fmla="*/ 0 h 9881"/>
                <a:gd name="connsiteX0" fmla="*/ 1306 w 10000"/>
                <a:gd name="connsiteY0" fmla="*/ 0 h 9859"/>
                <a:gd name="connsiteX1" fmla="*/ 1582 w 10000"/>
                <a:gd name="connsiteY1" fmla="*/ 0 h 9859"/>
                <a:gd name="connsiteX2" fmla="*/ 8441 w 10000"/>
                <a:gd name="connsiteY2" fmla="*/ 0 h 9859"/>
                <a:gd name="connsiteX3" fmla="*/ 8728 w 10000"/>
                <a:gd name="connsiteY3" fmla="*/ 0 h 9859"/>
                <a:gd name="connsiteX4" fmla="*/ 8985 w 10000"/>
                <a:gd name="connsiteY4" fmla="*/ 0 h 9859"/>
                <a:gd name="connsiteX5" fmla="*/ 9231 w 10000"/>
                <a:gd name="connsiteY5" fmla="*/ 8 h 9859"/>
                <a:gd name="connsiteX6" fmla="*/ 9457 w 10000"/>
                <a:gd name="connsiteY6" fmla="*/ 23 h 9859"/>
                <a:gd name="connsiteX7" fmla="*/ 9641 w 10000"/>
                <a:gd name="connsiteY7" fmla="*/ 43 h 9859"/>
                <a:gd name="connsiteX8" fmla="*/ 9795 w 10000"/>
                <a:gd name="connsiteY8" fmla="*/ 78 h 9859"/>
                <a:gd name="connsiteX9" fmla="*/ 9907 w 10000"/>
                <a:gd name="connsiteY9" fmla="*/ 137 h 9859"/>
                <a:gd name="connsiteX10" fmla="*/ 9979 w 10000"/>
                <a:gd name="connsiteY10" fmla="*/ 206 h 9859"/>
                <a:gd name="connsiteX11" fmla="*/ 10000 w 10000"/>
                <a:gd name="connsiteY11" fmla="*/ 301 h 9859"/>
                <a:gd name="connsiteX12" fmla="*/ 9966 w 10000"/>
                <a:gd name="connsiteY12" fmla="*/ 2751 h 9859"/>
                <a:gd name="connsiteX13" fmla="*/ 86 w 10000"/>
                <a:gd name="connsiteY13" fmla="*/ 9859 h 9859"/>
                <a:gd name="connsiteX14" fmla="*/ 35 w 10000"/>
                <a:gd name="connsiteY14" fmla="*/ 9698 h 9859"/>
                <a:gd name="connsiteX15" fmla="*/ 0 w 10000"/>
                <a:gd name="connsiteY15" fmla="*/ 2770 h 9859"/>
                <a:gd name="connsiteX16" fmla="*/ 35 w 10000"/>
                <a:gd name="connsiteY16" fmla="*/ 301 h 9859"/>
                <a:gd name="connsiteX17" fmla="*/ 66 w 10000"/>
                <a:gd name="connsiteY17" fmla="*/ 206 h 9859"/>
                <a:gd name="connsiteX18" fmla="*/ 128 w 10000"/>
                <a:gd name="connsiteY18" fmla="*/ 137 h 9859"/>
                <a:gd name="connsiteX19" fmla="*/ 260 w 10000"/>
                <a:gd name="connsiteY19" fmla="*/ 78 h 9859"/>
                <a:gd name="connsiteX20" fmla="*/ 404 w 10000"/>
                <a:gd name="connsiteY20" fmla="*/ 43 h 9859"/>
                <a:gd name="connsiteX21" fmla="*/ 589 w 10000"/>
                <a:gd name="connsiteY21" fmla="*/ 23 h 9859"/>
                <a:gd name="connsiteX22" fmla="*/ 804 w 10000"/>
                <a:gd name="connsiteY22" fmla="*/ 8 h 9859"/>
                <a:gd name="connsiteX23" fmla="*/ 1039 w 10000"/>
                <a:gd name="connsiteY23" fmla="*/ 0 h 9859"/>
                <a:gd name="connsiteX24" fmla="*/ 1306 w 10000"/>
                <a:gd name="connsiteY24" fmla="*/ 0 h 9859"/>
                <a:gd name="connsiteX0" fmla="*/ 1306 w 10000"/>
                <a:gd name="connsiteY0" fmla="*/ 0 h 9837"/>
                <a:gd name="connsiteX1" fmla="*/ 1582 w 10000"/>
                <a:gd name="connsiteY1" fmla="*/ 0 h 9837"/>
                <a:gd name="connsiteX2" fmla="*/ 8441 w 10000"/>
                <a:gd name="connsiteY2" fmla="*/ 0 h 9837"/>
                <a:gd name="connsiteX3" fmla="*/ 8728 w 10000"/>
                <a:gd name="connsiteY3" fmla="*/ 0 h 9837"/>
                <a:gd name="connsiteX4" fmla="*/ 8985 w 10000"/>
                <a:gd name="connsiteY4" fmla="*/ 0 h 9837"/>
                <a:gd name="connsiteX5" fmla="*/ 9231 w 10000"/>
                <a:gd name="connsiteY5" fmla="*/ 8 h 9837"/>
                <a:gd name="connsiteX6" fmla="*/ 9457 w 10000"/>
                <a:gd name="connsiteY6" fmla="*/ 23 h 9837"/>
                <a:gd name="connsiteX7" fmla="*/ 9641 w 10000"/>
                <a:gd name="connsiteY7" fmla="*/ 44 h 9837"/>
                <a:gd name="connsiteX8" fmla="*/ 9795 w 10000"/>
                <a:gd name="connsiteY8" fmla="*/ 79 h 9837"/>
                <a:gd name="connsiteX9" fmla="*/ 9907 w 10000"/>
                <a:gd name="connsiteY9" fmla="*/ 139 h 9837"/>
                <a:gd name="connsiteX10" fmla="*/ 9979 w 10000"/>
                <a:gd name="connsiteY10" fmla="*/ 209 h 9837"/>
                <a:gd name="connsiteX11" fmla="*/ 10000 w 10000"/>
                <a:gd name="connsiteY11" fmla="*/ 305 h 9837"/>
                <a:gd name="connsiteX12" fmla="*/ 9966 w 10000"/>
                <a:gd name="connsiteY12" fmla="*/ 2790 h 9837"/>
                <a:gd name="connsiteX13" fmla="*/ 35 w 10000"/>
                <a:gd name="connsiteY13" fmla="*/ 9837 h 9837"/>
                <a:gd name="connsiteX14" fmla="*/ 0 w 10000"/>
                <a:gd name="connsiteY14" fmla="*/ 2810 h 9837"/>
                <a:gd name="connsiteX15" fmla="*/ 35 w 10000"/>
                <a:gd name="connsiteY15" fmla="*/ 305 h 9837"/>
                <a:gd name="connsiteX16" fmla="*/ 66 w 10000"/>
                <a:gd name="connsiteY16" fmla="*/ 209 h 9837"/>
                <a:gd name="connsiteX17" fmla="*/ 128 w 10000"/>
                <a:gd name="connsiteY17" fmla="*/ 139 h 9837"/>
                <a:gd name="connsiteX18" fmla="*/ 260 w 10000"/>
                <a:gd name="connsiteY18" fmla="*/ 79 h 9837"/>
                <a:gd name="connsiteX19" fmla="*/ 404 w 10000"/>
                <a:gd name="connsiteY19" fmla="*/ 44 h 9837"/>
                <a:gd name="connsiteX20" fmla="*/ 589 w 10000"/>
                <a:gd name="connsiteY20" fmla="*/ 23 h 9837"/>
                <a:gd name="connsiteX21" fmla="*/ 804 w 10000"/>
                <a:gd name="connsiteY21" fmla="*/ 8 h 9837"/>
                <a:gd name="connsiteX22" fmla="*/ 1039 w 10000"/>
                <a:gd name="connsiteY22" fmla="*/ 0 h 9837"/>
                <a:gd name="connsiteX23" fmla="*/ 1306 w 10000"/>
                <a:gd name="connsiteY23" fmla="*/ 0 h 9837"/>
                <a:gd name="connsiteX0" fmla="*/ 1306 w 10000"/>
                <a:gd name="connsiteY0" fmla="*/ 0 h 3163"/>
                <a:gd name="connsiteX1" fmla="*/ 1582 w 10000"/>
                <a:gd name="connsiteY1" fmla="*/ 0 h 3163"/>
                <a:gd name="connsiteX2" fmla="*/ 8441 w 10000"/>
                <a:gd name="connsiteY2" fmla="*/ 0 h 3163"/>
                <a:gd name="connsiteX3" fmla="*/ 8728 w 10000"/>
                <a:gd name="connsiteY3" fmla="*/ 0 h 3163"/>
                <a:gd name="connsiteX4" fmla="*/ 8985 w 10000"/>
                <a:gd name="connsiteY4" fmla="*/ 0 h 3163"/>
                <a:gd name="connsiteX5" fmla="*/ 9231 w 10000"/>
                <a:gd name="connsiteY5" fmla="*/ 8 h 3163"/>
                <a:gd name="connsiteX6" fmla="*/ 9457 w 10000"/>
                <a:gd name="connsiteY6" fmla="*/ 23 h 3163"/>
                <a:gd name="connsiteX7" fmla="*/ 9641 w 10000"/>
                <a:gd name="connsiteY7" fmla="*/ 45 h 3163"/>
                <a:gd name="connsiteX8" fmla="*/ 9795 w 10000"/>
                <a:gd name="connsiteY8" fmla="*/ 80 h 3163"/>
                <a:gd name="connsiteX9" fmla="*/ 9907 w 10000"/>
                <a:gd name="connsiteY9" fmla="*/ 141 h 3163"/>
                <a:gd name="connsiteX10" fmla="*/ 9979 w 10000"/>
                <a:gd name="connsiteY10" fmla="*/ 212 h 3163"/>
                <a:gd name="connsiteX11" fmla="*/ 10000 w 10000"/>
                <a:gd name="connsiteY11" fmla="*/ 310 h 3163"/>
                <a:gd name="connsiteX12" fmla="*/ 9966 w 10000"/>
                <a:gd name="connsiteY12" fmla="*/ 2836 h 3163"/>
                <a:gd name="connsiteX13" fmla="*/ 0 w 10000"/>
                <a:gd name="connsiteY13" fmla="*/ 2857 h 3163"/>
                <a:gd name="connsiteX14" fmla="*/ 35 w 10000"/>
                <a:gd name="connsiteY14" fmla="*/ 310 h 3163"/>
                <a:gd name="connsiteX15" fmla="*/ 66 w 10000"/>
                <a:gd name="connsiteY15" fmla="*/ 212 h 3163"/>
                <a:gd name="connsiteX16" fmla="*/ 128 w 10000"/>
                <a:gd name="connsiteY16" fmla="*/ 141 h 3163"/>
                <a:gd name="connsiteX17" fmla="*/ 260 w 10000"/>
                <a:gd name="connsiteY17" fmla="*/ 80 h 3163"/>
                <a:gd name="connsiteX18" fmla="*/ 404 w 10000"/>
                <a:gd name="connsiteY18" fmla="*/ 45 h 3163"/>
                <a:gd name="connsiteX19" fmla="*/ 589 w 10000"/>
                <a:gd name="connsiteY19" fmla="*/ 23 h 3163"/>
                <a:gd name="connsiteX20" fmla="*/ 804 w 10000"/>
                <a:gd name="connsiteY20" fmla="*/ 8 h 3163"/>
                <a:gd name="connsiteX21" fmla="*/ 1039 w 10000"/>
                <a:gd name="connsiteY21" fmla="*/ 0 h 3163"/>
                <a:gd name="connsiteX22" fmla="*/ 1306 w 10000"/>
                <a:gd name="connsiteY22" fmla="*/ 0 h 3163"/>
                <a:gd name="connsiteX0" fmla="*/ 1306 w 10000"/>
                <a:gd name="connsiteY0" fmla="*/ 0 h 9033"/>
                <a:gd name="connsiteX1" fmla="*/ 1582 w 10000"/>
                <a:gd name="connsiteY1" fmla="*/ 0 h 9033"/>
                <a:gd name="connsiteX2" fmla="*/ 8441 w 10000"/>
                <a:gd name="connsiteY2" fmla="*/ 0 h 9033"/>
                <a:gd name="connsiteX3" fmla="*/ 8728 w 10000"/>
                <a:gd name="connsiteY3" fmla="*/ 0 h 9033"/>
                <a:gd name="connsiteX4" fmla="*/ 8985 w 10000"/>
                <a:gd name="connsiteY4" fmla="*/ 0 h 9033"/>
                <a:gd name="connsiteX5" fmla="*/ 9231 w 10000"/>
                <a:gd name="connsiteY5" fmla="*/ 25 h 9033"/>
                <a:gd name="connsiteX6" fmla="*/ 9457 w 10000"/>
                <a:gd name="connsiteY6" fmla="*/ 73 h 9033"/>
                <a:gd name="connsiteX7" fmla="*/ 9641 w 10000"/>
                <a:gd name="connsiteY7" fmla="*/ 142 h 9033"/>
                <a:gd name="connsiteX8" fmla="*/ 9795 w 10000"/>
                <a:gd name="connsiteY8" fmla="*/ 253 h 9033"/>
                <a:gd name="connsiteX9" fmla="*/ 9907 w 10000"/>
                <a:gd name="connsiteY9" fmla="*/ 446 h 9033"/>
                <a:gd name="connsiteX10" fmla="*/ 9979 w 10000"/>
                <a:gd name="connsiteY10" fmla="*/ 670 h 9033"/>
                <a:gd name="connsiteX11" fmla="*/ 10000 w 10000"/>
                <a:gd name="connsiteY11" fmla="*/ 980 h 9033"/>
                <a:gd name="connsiteX12" fmla="*/ 9966 w 10000"/>
                <a:gd name="connsiteY12" fmla="*/ 8966 h 9033"/>
                <a:gd name="connsiteX13" fmla="*/ 0 w 10000"/>
                <a:gd name="connsiteY13" fmla="*/ 9033 h 9033"/>
                <a:gd name="connsiteX14" fmla="*/ 35 w 10000"/>
                <a:gd name="connsiteY14" fmla="*/ 980 h 9033"/>
                <a:gd name="connsiteX15" fmla="*/ 66 w 10000"/>
                <a:gd name="connsiteY15" fmla="*/ 670 h 9033"/>
                <a:gd name="connsiteX16" fmla="*/ 128 w 10000"/>
                <a:gd name="connsiteY16" fmla="*/ 446 h 9033"/>
                <a:gd name="connsiteX17" fmla="*/ 260 w 10000"/>
                <a:gd name="connsiteY17" fmla="*/ 253 h 9033"/>
                <a:gd name="connsiteX18" fmla="*/ 404 w 10000"/>
                <a:gd name="connsiteY18" fmla="*/ 142 h 9033"/>
                <a:gd name="connsiteX19" fmla="*/ 589 w 10000"/>
                <a:gd name="connsiteY19" fmla="*/ 73 h 9033"/>
                <a:gd name="connsiteX20" fmla="*/ 804 w 10000"/>
                <a:gd name="connsiteY20" fmla="*/ 25 h 9033"/>
                <a:gd name="connsiteX21" fmla="*/ 1039 w 10000"/>
                <a:gd name="connsiteY21" fmla="*/ 0 h 9033"/>
                <a:gd name="connsiteX22" fmla="*/ 1306 w 10000"/>
                <a:gd name="connsiteY22" fmla="*/ 0 h 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000" h="9033">
                  <a:moveTo>
                    <a:pt x="1306" y="0"/>
                  </a:moveTo>
                  <a:lnTo>
                    <a:pt x="1582" y="0"/>
                  </a:lnTo>
                  <a:lnTo>
                    <a:pt x="8441" y="0"/>
                  </a:lnTo>
                  <a:lnTo>
                    <a:pt x="8728" y="0"/>
                  </a:lnTo>
                  <a:lnTo>
                    <a:pt x="8985" y="0"/>
                  </a:lnTo>
                  <a:lnTo>
                    <a:pt x="9231" y="25"/>
                  </a:lnTo>
                  <a:lnTo>
                    <a:pt x="9457" y="73"/>
                  </a:lnTo>
                  <a:lnTo>
                    <a:pt x="9641" y="142"/>
                  </a:lnTo>
                  <a:lnTo>
                    <a:pt x="9795" y="253"/>
                  </a:lnTo>
                  <a:lnTo>
                    <a:pt x="9907" y="446"/>
                  </a:lnTo>
                  <a:cubicBezTo>
                    <a:pt x="9931" y="522"/>
                    <a:pt x="9955" y="598"/>
                    <a:pt x="9979" y="670"/>
                  </a:cubicBezTo>
                  <a:cubicBezTo>
                    <a:pt x="9986" y="771"/>
                    <a:pt x="9993" y="879"/>
                    <a:pt x="10000" y="980"/>
                  </a:cubicBezTo>
                  <a:cubicBezTo>
                    <a:pt x="9989" y="3645"/>
                    <a:pt x="9977" y="6310"/>
                    <a:pt x="9966" y="8966"/>
                  </a:cubicBezTo>
                  <a:lnTo>
                    <a:pt x="0" y="9033"/>
                  </a:lnTo>
                  <a:cubicBezTo>
                    <a:pt x="12" y="6348"/>
                    <a:pt x="23" y="3664"/>
                    <a:pt x="35" y="980"/>
                  </a:cubicBezTo>
                  <a:cubicBezTo>
                    <a:pt x="45" y="879"/>
                    <a:pt x="56" y="771"/>
                    <a:pt x="66" y="670"/>
                  </a:cubicBezTo>
                  <a:cubicBezTo>
                    <a:pt x="87" y="598"/>
                    <a:pt x="107" y="522"/>
                    <a:pt x="128" y="446"/>
                  </a:cubicBezTo>
                  <a:lnTo>
                    <a:pt x="260" y="253"/>
                  </a:lnTo>
                  <a:lnTo>
                    <a:pt x="404" y="142"/>
                  </a:lnTo>
                  <a:lnTo>
                    <a:pt x="589" y="73"/>
                  </a:lnTo>
                  <a:lnTo>
                    <a:pt x="804" y="25"/>
                  </a:lnTo>
                  <a:lnTo>
                    <a:pt x="1039" y="0"/>
                  </a:lnTo>
                  <a:lnTo>
                    <a:pt x="1306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63000"/>
                  </a:schemeClr>
                </a:gs>
                <a:gs pos="0">
                  <a:srgbClr val="5A5A5A">
                    <a:lumMod val="54000"/>
                  </a:srgbClr>
                </a:gs>
                <a:gs pos="39195">
                  <a:schemeClr val="bg1">
                    <a:lumMod val="89000"/>
                    <a:lumOff val="11000"/>
                  </a:schemeClr>
                </a:gs>
                <a:gs pos="62000">
                  <a:srgbClr val="000000">
                    <a:lumMod val="77000"/>
                  </a:srgbClr>
                </a:gs>
                <a:gs pos="13000">
                  <a:schemeClr val="bg1">
                    <a:lumMod val="65000"/>
                  </a:schemeClr>
                </a:gs>
                <a:gs pos="100000">
                  <a:schemeClr val="tx1">
                    <a:alpha val="53000"/>
                    <a:lumMod val="66000"/>
                    <a:lumOff val="34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 rot="3243413">
              <a:off x="4649429" y="4520863"/>
              <a:ext cx="651404" cy="74522"/>
            </a:xfrm>
            <a:custGeom>
              <a:avLst/>
              <a:gdLst>
                <a:gd name="T0" fmla="*/ 55 w 979"/>
                <a:gd name="T1" fmla="*/ 0 h 112"/>
                <a:gd name="T2" fmla="*/ 925 w 979"/>
                <a:gd name="T3" fmla="*/ 0 h 112"/>
                <a:gd name="T4" fmla="*/ 947 w 979"/>
                <a:gd name="T5" fmla="*/ 4 h 112"/>
                <a:gd name="T6" fmla="*/ 963 w 979"/>
                <a:gd name="T7" fmla="*/ 17 h 112"/>
                <a:gd name="T8" fmla="*/ 976 w 979"/>
                <a:gd name="T9" fmla="*/ 35 h 112"/>
                <a:gd name="T10" fmla="*/ 979 w 979"/>
                <a:gd name="T11" fmla="*/ 55 h 112"/>
                <a:gd name="T12" fmla="*/ 976 w 979"/>
                <a:gd name="T13" fmla="*/ 77 h 112"/>
                <a:gd name="T14" fmla="*/ 963 w 979"/>
                <a:gd name="T15" fmla="*/ 95 h 112"/>
                <a:gd name="T16" fmla="*/ 947 w 979"/>
                <a:gd name="T17" fmla="*/ 106 h 112"/>
                <a:gd name="T18" fmla="*/ 925 w 979"/>
                <a:gd name="T19" fmla="*/ 112 h 112"/>
                <a:gd name="T20" fmla="*/ 55 w 979"/>
                <a:gd name="T21" fmla="*/ 112 h 112"/>
                <a:gd name="T22" fmla="*/ 35 w 979"/>
                <a:gd name="T23" fmla="*/ 106 h 112"/>
                <a:gd name="T24" fmla="*/ 16 w 979"/>
                <a:gd name="T25" fmla="*/ 95 h 112"/>
                <a:gd name="T26" fmla="*/ 4 w 979"/>
                <a:gd name="T27" fmla="*/ 77 h 112"/>
                <a:gd name="T28" fmla="*/ 0 w 979"/>
                <a:gd name="T29" fmla="*/ 55 h 112"/>
                <a:gd name="T30" fmla="*/ 4 w 979"/>
                <a:gd name="T31" fmla="*/ 35 h 112"/>
                <a:gd name="T32" fmla="*/ 16 w 979"/>
                <a:gd name="T33" fmla="*/ 17 h 112"/>
                <a:gd name="T34" fmla="*/ 35 w 979"/>
                <a:gd name="T35" fmla="*/ 4 h 112"/>
                <a:gd name="T36" fmla="*/ 55 w 979"/>
                <a:gd name="T3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9" h="112">
                  <a:moveTo>
                    <a:pt x="55" y="0"/>
                  </a:moveTo>
                  <a:lnTo>
                    <a:pt x="925" y="0"/>
                  </a:lnTo>
                  <a:lnTo>
                    <a:pt x="947" y="4"/>
                  </a:lnTo>
                  <a:lnTo>
                    <a:pt x="963" y="17"/>
                  </a:lnTo>
                  <a:lnTo>
                    <a:pt x="976" y="35"/>
                  </a:lnTo>
                  <a:lnTo>
                    <a:pt x="979" y="55"/>
                  </a:lnTo>
                  <a:lnTo>
                    <a:pt x="976" y="77"/>
                  </a:lnTo>
                  <a:lnTo>
                    <a:pt x="963" y="95"/>
                  </a:lnTo>
                  <a:lnTo>
                    <a:pt x="947" y="106"/>
                  </a:lnTo>
                  <a:lnTo>
                    <a:pt x="925" y="112"/>
                  </a:lnTo>
                  <a:lnTo>
                    <a:pt x="55" y="112"/>
                  </a:lnTo>
                  <a:lnTo>
                    <a:pt x="35" y="106"/>
                  </a:lnTo>
                  <a:lnTo>
                    <a:pt x="16" y="95"/>
                  </a:lnTo>
                  <a:lnTo>
                    <a:pt x="4" y="77"/>
                  </a:lnTo>
                  <a:lnTo>
                    <a:pt x="0" y="55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5" y="4"/>
                  </a:lnTo>
                  <a:lnTo>
                    <a:pt x="55" y="0"/>
                  </a:lnTo>
                  <a:close/>
                </a:path>
              </a:pathLst>
            </a:custGeom>
            <a:gradFill>
              <a:gsLst>
                <a:gs pos="1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</a:schemeClr>
                </a:gs>
                <a:gs pos="46000">
                  <a:schemeClr val="bg1">
                    <a:lumMod val="9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 rot="3243413">
              <a:off x="4581473" y="4559937"/>
              <a:ext cx="651404" cy="98887"/>
            </a:xfrm>
            <a:custGeom>
              <a:avLst/>
              <a:gdLst>
                <a:gd name="T0" fmla="*/ 55 w 979"/>
                <a:gd name="T1" fmla="*/ 0 h 112"/>
                <a:gd name="T2" fmla="*/ 925 w 979"/>
                <a:gd name="T3" fmla="*/ 0 h 112"/>
                <a:gd name="T4" fmla="*/ 947 w 979"/>
                <a:gd name="T5" fmla="*/ 4 h 112"/>
                <a:gd name="T6" fmla="*/ 963 w 979"/>
                <a:gd name="T7" fmla="*/ 17 h 112"/>
                <a:gd name="T8" fmla="*/ 976 w 979"/>
                <a:gd name="T9" fmla="*/ 35 h 112"/>
                <a:gd name="T10" fmla="*/ 979 w 979"/>
                <a:gd name="T11" fmla="*/ 55 h 112"/>
                <a:gd name="T12" fmla="*/ 976 w 979"/>
                <a:gd name="T13" fmla="*/ 77 h 112"/>
                <a:gd name="T14" fmla="*/ 963 w 979"/>
                <a:gd name="T15" fmla="*/ 95 h 112"/>
                <a:gd name="T16" fmla="*/ 947 w 979"/>
                <a:gd name="T17" fmla="*/ 106 h 112"/>
                <a:gd name="T18" fmla="*/ 925 w 979"/>
                <a:gd name="T19" fmla="*/ 112 h 112"/>
                <a:gd name="T20" fmla="*/ 55 w 979"/>
                <a:gd name="T21" fmla="*/ 112 h 112"/>
                <a:gd name="T22" fmla="*/ 35 w 979"/>
                <a:gd name="T23" fmla="*/ 106 h 112"/>
                <a:gd name="T24" fmla="*/ 16 w 979"/>
                <a:gd name="T25" fmla="*/ 95 h 112"/>
                <a:gd name="T26" fmla="*/ 4 w 979"/>
                <a:gd name="T27" fmla="*/ 77 h 112"/>
                <a:gd name="T28" fmla="*/ 0 w 979"/>
                <a:gd name="T29" fmla="*/ 55 h 112"/>
                <a:gd name="T30" fmla="*/ 4 w 979"/>
                <a:gd name="T31" fmla="*/ 35 h 112"/>
                <a:gd name="T32" fmla="*/ 16 w 979"/>
                <a:gd name="T33" fmla="*/ 17 h 112"/>
                <a:gd name="T34" fmla="*/ 35 w 979"/>
                <a:gd name="T35" fmla="*/ 4 h 112"/>
                <a:gd name="T36" fmla="*/ 55 w 979"/>
                <a:gd name="T3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9" h="112">
                  <a:moveTo>
                    <a:pt x="55" y="0"/>
                  </a:moveTo>
                  <a:lnTo>
                    <a:pt x="925" y="0"/>
                  </a:lnTo>
                  <a:lnTo>
                    <a:pt x="947" y="4"/>
                  </a:lnTo>
                  <a:lnTo>
                    <a:pt x="963" y="17"/>
                  </a:lnTo>
                  <a:lnTo>
                    <a:pt x="976" y="35"/>
                  </a:lnTo>
                  <a:lnTo>
                    <a:pt x="979" y="55"/>
                  </a:lnTo>
                  <a:lnTo>
                    <a:pt x="976" y="77"/>
                  </a:lnTo>
                  <a:lnTo>
                    <a:pt x="963" y="95"/>
                  </a:lnTo>
                  <a:lnTo>
                    <a:pt x="947" y="106"/>
                  </a:lnTo>
                  <a:lnTo>
                    <a:pt x="925" y="112"/>
                  </a:lnTo>
                  <a:lnTo>
                    <a:pt x="55" y="112"/>
                  </a:lnTo>
                  <a:lnTo>
                    <a:pt x="35" y="106"/>
                  </a:lnTo>
                  <a:lnTo>
                    <a:pt x="16" y="95"/>
                  </a:lnTo>
                  <a:lnTo>
                    <a:pt x="4" y="77"/>
                  </a:lnTo>
                  <a:lnTo>
                    <a:pt x="0" y="55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5" y="4"/>
                  </a:lnTo>
                  <a:lnTo>
                    <a:pt x="55" y="0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</a:schemeClr>
                </a:gs>
                <a:gs pos="46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236344" y="4123675"/>
            <a:ext cx="1318272" cy="500422"/>
            <a:chOff x="2220087" y="1905000"/>
            <a:chExt cx="2197925" cy="83820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2220087" y="1905000"/>
              <a:ext cx="1371600" cy="0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579812" y="1905000"/>
              <a:ext cx="838200" cy="8382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 flipV="1">
            <a:off x="3671682" y="4953606"/>
            <a:ext cx="2313761" cy="442028"/>
            <a:chOff x="-392630" y="1946769"/>
            <a:chExt cx="5197432" cy="740392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-392630" y="1946769"/>
              <a:ext cx="4010878" cy="0"/>
            </a:xfrm>
            <a:prstGeom prst="line">
              <a:avLst/>
            </a:prstGeom>
            <a:ln w="28575">
              <a:solidFill>
                <a:schemeClr val="accent4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18248" y="1946769"/>
              <a:ext cx="1186554" cy="740392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 flipH="1">
            <a:off x="7403718" y="3703090"/>
            <a:ext cx="978457" cy="500422"/>
            <a:chOff x="2220087" y="1905000"/>
            <a:chExt cx="2197925" cy="8382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2220087" y="1905000"/>
              <a:ext cx="1371600" cy="0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579812" y="1905000"/>
              <a:ext cx="838200" cy="83820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flipH="1" flipV="1">
            <a:off x="7610416" y="4789574"/>
            <a:ext cx="1077059" cy="632657"/>
            <a:chOff x="2220087" y="1905000"/>
            <a:chExt cx="2419418" cy="1059692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2220087" y="1905000"/>
              <a:ext cx="13716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579809" y="1905000"/>
              <a:ext cx="1059696" cy="105969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1990219" y="3120443"/>
            <a:ext cx="2073087" cy="1584566"/>
            <a:chOff x="924401" y="1676400"/>
            <a:chExt cx="2315306" cy="2988677"/>
          </a:xfrm>
        </p:grpSpPr>
        <p:sp>
          <p:nvSpPr>
            <p:cNvPr id="48" name="TextBox 47"/>
            <p:cNvSpPr txBox="1"/>
            <p:nvPr/>
          </p:nvSpPr>
          <p:spPr>
            <a:xfrm>
              <a:off x="924401" y="3080305"/>
              <a:ext cx="2315306" cy="1584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ctr">
                <a:lnSpc>
                  <a:spcPct val="90000"/>
                </a:lnSpc>
              </a:pP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sym typeface="Wingdings" pitchFamily="2" charset="2"/>
                </a:rPr>
                <a:t>Improved access to services</a:t>
              </a:r>
              <a:endParaRPr lang="ka-GE" b="1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endParaRPr>
            </a:p>
            <a:p>
              <a:pPr algn="ctr">
                <a:lnSpc>
                  <a:spcPct val="9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89012" y="1676400"/>
              <a:ext cx="2133600" cy="87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IN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582172" y="1659278"/>
            <a:ext cx="2854424" cy="2383908"/>
            <a:chOff x="8193158" y="1676400"/>
            <a:chExt cx="2862171" cy="2383908"/>
          </a:xfrm>
        </p:grpSpPr>
        <p:sp>
          <p:nvSpPr>
            <p:cNvPr id="51" name="TextBox 50"/>
            <p:cNvSpPr txBox="1"/>
            <p:nvPr/>
          </p:nvSpPr>
          <p:spPr>
            <a:xfrm>
              <a:off x="8193158" y="3220078"/>
              <a:ext cx="2133600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ctr">
                <a:lnSpc>
                  <a:spcPct val="90000"/>
                </a:lnSpc>
              </a:pP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  <a:sym typeface="Wingdings" pitchFamily="2" charset="2"/>
                </a:rPr>
                <a:t>Improved financial Protection</a:t>
              </a:r>
              <a:endParaRPr lang="ka-GE" b="1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endParaRPr>
            </a:p>
            <a:p>
              <a:pPr>
                <a:lnSpc>
                  <a:spcPct val="90000"/>
                </a:lnSpc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921729" y="1676400"/>
              <a:ext cx="2133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8804578" y="5008607"/>
            <a:ext cx="2127825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9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Increased trust on state-funded health services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979595" y="5105902"/>
            <a:ext cx="184011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9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Decreased Financial barriers</a:t>
            </a:r>
            <a:endParaRPr lang="ka-GE" b="1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algn="r">
              <a:lnSpc>
                <a:spcPct val="90000"/>
              </a:lnSpc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9622" y="1196591"/>
            <a:ext cx="1151237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WHO evaluation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- </a:t>
            </a:r>
            <a:r>
              <a:rPr lang="en-GB" sz="2400" b="1" dirty="0">
                <a:solidFill>
                  <a:srgbClr val="C00000"/>
                </a:solidFill>
              </a:rPr>
              <a:t>Reforms have moved Georgia closer to universal health </a:t>
            </a:r>
            <a:r>
              <a:rPr lang="en-GB" sz="2400" b="1" dirty="0" smtClean="0">
                <a:solidFill>
                  <a:srgbClr val="C00000"/>
                </a:solidFill>
              </a:rPr>
              <a:t>coverage</a:t>
            </a:r>
            <a:endParaRPr lang="ka-GE" sz="2400" b="1" dirty="0">
              <a:solidFill>
                <a:srgbClr val="C00000"/>
              </a:solidFill>
              <a:sym typeface="Wingdings" pitchFamily="2" charset="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64580" y="1895899"/>
            <a:ext cx="2656509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90000"/>
              </a:lnSpc>
            </a:pPr>
            <a:endParaRPr lang="ka-GE" b="1" dirty="0" smtClean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marL="0" lvl="2" algn="ctr">
              <a:lnSpc>
                <a:spcPct val="90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Increased Services utilization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6956736" y="2736129"/>
            <a:ext cx="633554" cy="966961"/>
          </a:xfrm>
          <a:prstGeom prst="line">
            <a:avLst/>
          </a:prstGeom>
          <a:ln w="28575">
            <a:solidFill>
              <a:schemeClr val="accent1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t="14062" r="82540" b="72887"/>
          <a:stretch/>
        </p:blipFill>
        <p:spPr bwMode="auto">
          <a:xfrm>
            <a:off x="86861" y="90983"/>
            <a:ext cx="2074270" cy="88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582" y="3895707"/>
            <a:ext cx="1542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HUES 2017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96" y="2220980"/>
            <a:ext cx="1007490" cy="129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52" y="4601774"/>
            <a:ext cx="1116119" cy="1520754"/>
          </a:xfrm>
          <a:prstGeom prst="rect">
            <a:avLst/>
          </a:prstGeom>
        </p:spPr>
      </p:pic>
      <p:sp>
        <p:nvSpPr>
          <p:cNvPr id="13" name="Right Brace 12"/>
          <p:cNvSpPr/>
          <p:nvPr/>
        </p:nvSpPr>
        <p:spPr>
          <a:xfrm>
            <a:off x="1376701" y="2090165"/>
            <a:ext cx="736982" cy="42747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5032983" y="2822112"/>
            <a:ext cx="1318272" cy="500422"/>
            <a:chOff x="2220087" y="1905000"/>
            <a:chExt cx="2197925" cy="838200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2220087" y="1905000"/>
              <a:ext cx="1371600" cy="0"/>
            </a:xfrm>
            <a:prstGeom prst="line">
              <a:avLst/>
            </a:prstGeom>
            <a:ln w="28575">
              <a:solidFill>
                <a:srgbClr val="C00000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579812" y="1905000"/>
              <a:ext cx="838200" cy="8382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317517" y="2120179"/>
            <a:ext cx="2966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Increased State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Budget for Health care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b="1" dirty="0" smtClean="0">
                <a:solidFill>
                  <a:srgbClr val="C00000"/>
                </a:solidFill>
              </a:rPr>
              <a:t>365 </a:t>
            </a:r>
            <a:r>
              <a:rPr lang="en-US" b="1" dirty="0">
                <a:solidFill>
                  <a:srgbClr val="C00000"/>
                </a:solidFill>
              </a:rPr>
              <a:t>mill GEL in </a:t>
            </a:r>
            <a:r>
              <a:rPr lang="ka-GE" b="1" dirty="0">
                <a:solidFill>
                  <a:srgbClr val="C00000"/>
                </a:solidFill>
              </a:rPr>
              <a:t>2012 </a:t>
            </a: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 1135 Mill Gel in </a:t>
            </a:r>
            <a:r>
              <a:rPr lang="ka-GE" b="1" dirty="0">
                <a:solidFill>
                  <a:srgbClr val="C00000"/>
                </a:solidFill>
                <a:sym typeface="Wingdings" pitchFamily="2" charset="2"/>
              </a:rPr>
              <a:t>201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1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81000"/>
            <a:ext cx="10877973" cy="718784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Health sector expenditures</a:t>
            </a:r>
            <a:endParaRPr lang="sl-SI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19710"/>
              </p:ext>
            </p:extLst>
          </p:nvPr>
        </p:nvGraphicFramePr>
        <p:xfrm>
          <a:off x="3033" y="2016642"/>
          <a:ext cx="6299200" cy="4079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52867" y="6172200"/>
            <a:ext cx="457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Georgia NHA 20</a:t>
            </a:r>
            <a:r>
              <a:rPr lang="ka-GE" sz="1050" dirty="0" smtClean="0"/>
              <a:t>10-</a:t>
            </a:r>
            <a:r>
              <a:rPr lang="en-US" sz="1050" dirty="0" smtClean="0"/>
              <a:t>2017  (</a:t>
            </a:r>
            <a:r>
              <a:rPr lang="en-US" sz="1050" dirty="0" err="1" smtClean="0"/>
              <a:t>MoLHSA</a:t>
            </a:r>
            <a:r>
              <a:rPr lang="en-US" sz="1050" dirty="0" smtClean="0"/>
              <a:t>, 2019)</a:t>
            </a:r>
            <a:endParaRPr lang="en-US" sz="1050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61567"/>
              </p:ext>
            </p:extLst>
          </p:nvPr>
        </p:nvGraphicFramePr>
        <p:xfrm>
          <a:off x="6604001" y="1899683"/>
          <a:ext cx="5423468" cy="4079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36179" y="1219201"/>
            <a:ext cx="477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Out-of-Pocket Payment as % of Total Health Expenditure, Georgia</a:t>
            </a:r>
            <a:endParaRPr lang="en-US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200" y="1465421"/>
            <a:ext cx="5672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Public Health Expenditure, Georgia</a:t>
            </a:r>
            <a:endParaRPr lang="en-US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22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" y="-81665"/>
            <a:ext cx="6336704" cy="13255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Coverage of Healthcare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6132" y="4323161"/>
            <a:ext cx="6803469" cy="600328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en-US" sz="2400" dirty="0">
                <a:solidFill>
                  <a:srgbClr val="C00000"/>
                </a:solidFill>
              </a:rPr>
              <a:t>UHC Program has led to a major expansion in population entitlement to publicly financed health services (HUES) 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257315705"/>
              </p:ext>
            </p:extLst>
          </p:nvPr>
        </p:nvGraphicFramePr>
        <p:xfrm>
          <a:off x="106348" y="886682"/>
          <a:ext cx="700844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172930"/>
              </p:ext>
            </p:extLst>
          </p:nvPr>
        </p:nvGraphicFramePr>
        <p:xfrm>
          <a:off x="7632171" y="581116"/>
          <a:ext cx="5384800" cy="2303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43551"/>
              </p:ext>
            </p:extLst>
          </p:nvPr>
        </p:nvGraphicFramePr>
        <p:xfrm>
          <a:off x="7536160" y="3216885"/>
          <a:ext cx="5384800" cy="2402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14010" y="2716469"/>
            <a:ext cx="342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90000"/>
                </a:solidFill>
              </a:rPr>
              <a:t>Hospitalization per 100 population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7253" y="5511886"/>
            <a:ext cx="497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990000"/>
                </a:solidFill>
              </a:rPr>
              <a:t>Ambulatory care visits per person per years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304475" y="10802"/>
            <a:ext cx="616965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rial" panose="020B0604020202020204" pitchFamily="34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b="1" kern="0" dirty="0">
                <a:solidFill>
                  <a:srgbClr val="C00000"/>
                </a:solidFill>
              </a:rPr>
              <a:t>Services utilization</a:t>
            </a:r>
          </a:p>
        </p:txBody>
      </p:sp>
    </p:spTree>
    <p:extLst>
      <p:ext uri="{BB962C8B-B14F-4D97-AF65-F5344CB8AC3E}">
        <p14:creationId xmlns:p14="http://schemas.microsoft.com/office/powerpoint/2010/main" val="34677760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405" y="0"/>
            <a:ext cx="10972800" cy="1143000"/>
          </a:xfrm>
        </p:spPr>
        <p:txBody>
          <a:bodyPr>
            <a:noAutofit/>
          </a:bodyPr>
          <a:lstStyle/>
          <a:p>
            <a:r>
              <a:rPr lang="ka-GE" sz="32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32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Drugs for Major Non-Communicable Diseases</a:t>
            </a:r>
            <a:r>
              <a:rPr lang="ka-GE" sz="32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ka-GE" sz="3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07665" y="1243435"/>
            <a:ext cx="6663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a-GE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ka-GE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                           </a:t>
            </a:r>
          </a:p>
          <a:p>
            <a:pPr lvl="1"/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                             </a:t>
            </a:r>
            <a:r>
              <a:rPr lang="ka-GE" sz="2000" dirty="0" smtClean="0">
                <a:solidFill>
                  <a:srgbClr val="C00000"/>
                </a:solidFill>
              </a:rPr>
              <a:t>2017</a:t>
            </a:r>
            <a:endParaRPr lang="en-US" sz="2000" dirty="0" smtClean="0">
              <a:solidFill>
                <a:srgbClr val="C00000"/>
              </a:solidFill>
            </a:endParaRPr>
          </a:p>
          <a:p>
            <a:pPr lvl="2"/>
            <a:r>
              <a:rPr lang="en-US" sz="2000" b="1" dirty="0" smtClean="0"/>
              <a:t>Cardio-vascular diseases</a:t>
            </a:r>
          </a:p>
          <a:p>
            <a:pPr lvl="2"/>
            <a:r>
              <a:rPr lang="en-US" sz="2000" b="1" dirty="0" smtClean="0"/>
              <a:t>Type </a:t>
            </a:r>
            <a:r>
              <a:rPr lang="en-US" sz="2000" b="1" dirty="0"/>
              <a:t>2 </a:t>
            </a:r>
            <a:r>
              <a:rPr lang="en-US" sz="2000" b="1" dirty="0" smtClean="0"/>
              <a:t>diabetes</a:t>
            </a:r>
          </a:p>
          <a:p>
            <a:pPr lvl="2"/>
            <a:r>
              <a:rPr lang="en-US" sz="2000" b="1" dirty="0"/>
              <a:t>O</a:t>
            </a:r>
            <a:r>
              <a:rPr lang="en-US" sz="2000" b="1" dirty="0" smtClean="0"/>
              <a:t>bstructive </a:t>
            </a:r>
            <a:r>
              <a:rPr lang="en-US" sz="2000" b="1" dirty="0"/>
              <a:t>pulmonary disease </a:t>
            </a:r>
          </a:p>
          <a:p>
            <a:pPr lvl="2"/>
            <a:r>
              <a:rPr lang="en-US" sz="2000" b="1" dirty="0" smtClean="0"/>
              <a:t>thyroid conditions</a:t>
            </a:r>
            <a:endParaRPr lang="ka-GE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282631" y="5630162"/>
            <a:ext cx="63812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socially vulnerable families </a:t>
            </a:r>
            <a:r>
              <a:rPr lang="ka-GE" sz="2000" b="1" dirty="0" smtClean="0">
                <a:solidFill>
                  <a:schemeClr val="tx2">
                    <a:lumMod val="75000"/>
                  </a:schemeClr>
                </a:solidFill>
              </a:rPr>
              <a:t>–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Less than 1 GEL</a:t>
            </a:r>
          </a:p>
          <a:p>
            <a:pPr marL="285750" indent="-285750">
              <a:buBlip>
                <a:blip r:embed="rId3"/>
              </a:buBlip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Pensioners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and disabled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persons -  </a:t>
            </a:r>
            <a:r>
              <a:rPr lang="ka-GE" sz="2000" b="1" dirty="0" smtClean="0">
                <a:solidFill>
                  <a:schemeClr val="tx2">
                    <a:lumMod val="75000"/>
                  </a:schemeClr>
                </a:solidFill>
              </a:rPr>
              <a:t>50</a:t>
            </a:r>
            <a:r>
              <a:rPr lang="ka-GE" sz="2000" b="1" dirty="0">
                <a:solidFill>
                  <a:schemeClr val="tx2">
                    <a:lumMod val="75000"/>
                  </a:schemeClr>
                </a:solidFill>
              </a:rPr>
              <a:t>%-80%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 discount</a:t>
            </a:r>
            <a:endParaRPr lang="ka-GE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6" name="Picture 4" descr="medications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8571" cy="1106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2580" y="4284217"/>
            <a:ext cx="3374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ka-GE" sz="2000" dirty="0" smtClean="0">
                <a:solidFill>
                  <a:srgbClr val="C00000"/>
                </a:solidFill>
              </a:rPr>
              <a:t>2018</a:t>
            </a:r>
            <a:endParaRPr lang="en-US" sz="2000" dirty="0" smtClean="0">
              <a:solidFill>
                <a:srgbClr val="C00000"/>
              </a:solidFill>
            </a:endParaRPr>
          </a:p>
          <a:p>
            <a:pPr lvl="1"/>
            <a:r>
              <a:rPr lang="en-US" sz="2000" b="1" dirty="0" smtClean="0"/>
              <a:t>Epilepsy </a:t>
            </a:r>
          </a:p>
          <a:p>
            <a:pPr lvl="1"/>
            <a:r>
              <a:rPr lang="en-US" sz="2000" b="1" dirty="0" smtClean="0"/>
              <a:t>Parkinson’s </a:t>
            </a:r>
            <a:r>
              <a:rPr lang="en-US" sz="2000" b="1" dirty="0"/>
              <a:t>diseases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6559580" y="4508921"/>
            <a:ext cx="5735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Deaths due to NCDs account for 94% of all cases of Deaths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999" y="1243435"/>
            <a:ext cx="5372900" cy="322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04049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0681" y="1958575"/>
            <a:ext cx="11725695" cy="4010401"/>
            <a:chOff x="0" y="1966884"/>
            <a:chExt cx="10491432" cy="458386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33246"/>
              <a:ext cx="10097256" cy="451750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7112" y="6045196"/>
              <a:ext cx="274320" cy="27432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254438" y="1966884"/>
              <a:ext cx="2730129" cy="267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5594"/>
                  </a:solidFill>
                </a:rPr>
                <a:t>Patient inclusion criteria removed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94346" y="2344377"/>
              <a:ext cx="2545092" cy="446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5594"/>
                  </a:solidFill>
                </a:rPr>
                <a:t>Long-term Elimination </a:t>
              </a:r>
            </a:p>
            <a:p>
              <a:r>
                <a:rPr lang="en-US" sz="1200" dirty="0">
                  <a:solidFill>
                    <a:srgbClr val="005594"/>
                  </a:solidFill>
                </a:rPr>
                <a:t>Strategy 2016-2020 approved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57606" y="3081467"/>
              <a:ext cx="2426626" cy="446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5594"/>
                  </a:solidFill>
                </a:rPr>
                <a:t>LDV/SOF based regimens </a:t>
              </a:r>
            </a:p>
            <a:p>
              <a:r>
                <a:rPr lang="en-US" sz="1200" dirty="0">
                  <a:solidFill>
                    <a:srgbClr val="005594"/>
                  </a:solidFill>
                </a:rPr>
                <a:t>introduced to the program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97102" y="4953332"/>
              <a:ext cx="1887177" cy="267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5594"/>
                  </a:solidFill>
                </a:rPr>
                <a:t>World Hepatitis Summit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8316" y="5402988"/>
              <a:ext cx="2885093" cy="625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5594"/>
                  </a:solidFill>
                </a:rPr>
                <a:t>Memorandum of Understanding between Georgian Government and Gilead Sciences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8622" y="6005583"/>
              <a:ext cx="3133593" cy="52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5594"/>
                  </a:solidFill>
                </a:rPr>
                <a:t>Initial phase of HCV elimination action plan</a:t>
              </a:r>
              <a:r>
                <a:rPr lang="ka-GE" sz="1200" dirty="0">
                  <a:solidFill>
                    <a:srgbClr val="005594"/>
                  </a:solidFill>
                </a:rPr>
                <a:t> </a:t>
              </a:r>
              <a:r>
                <a:rPr lang="en-US" sz="1200" dirty="0">
                  <a:solidFill>
                    <a:srgbClr val="005594"/>
                  </a:solidFill>
                </a:rPr>
                <a:t>and start of the program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4197141">
              <a:off x="7562967" y="2798831"/>
              <a:ext cx="828378" cy="275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</a:rPr>
                <a:t>2018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17379829">
              <a:off x="7241162" y="5685195"/>
              <a:ext cx="635245" cy="31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C3B0"/>
                  </a:solidFill>
                </a:rPr>
                <a:t>2017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17527617">
              <a:off x="3342942" y="5442477"/>
              <a:ext cx="814669" cy="270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9D15"/>
                  </a:solidFill>
                </a:rPr>
                <a:t>2015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63819" y="2408841"/>
              <a:ext cx="3055016" cy="52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5594"/>
                  </a:solidFill>
                </a:rPr>
                <a:t>Geographic and financial access to </a:t>
              </a:r>
            </a:p>
            <a:p>
              <a:pPr algn="ctr"/>
              <a:r>
                <a:rPr lang="en-US" sz="1200" b="1" dirty="0" smtClean="0">
                  <a:solidFill>
                    <a:srgbClr val="005594"/>
                  </a:solidFill>
                </a:rPr>
                <a:t>diagnostic services - significantly increased</a:t>
              </a:r>
              <a:endParaRPr lang="en-US" sz="1200" b="1" dirty="0">
                <a:solidFill>
                  <a:srgbClr val="005594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96171" y="3925900"/>
              <a:ext cx="2692295" cy="267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Decentralization of HCV services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52919" y="4611702"/>
              <a:ext cx="2178800" cy="267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5594"/>
                  </a:solidFill>
                </a:rPr>
                <a:t>2nd World Hepatitis Summit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43119" y="5575509"/>
              <a:ext cx="2707739" cy="52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5594"/>
                  </a:solidFill>
                </a:rPr>
                <a:t>HCV Screening Protocol approved by the Ministry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13614" y="5008257"/>
              <a:ext cx="2711109" cy="527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5594"/>
                  </a:solidFill>
                </a:rPr>
                <a:t>Enhancement of electronic information systems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 rot="4197141">
              <a:off x="3332705" y="2658726"/>
              <a:ext cx="980146" cy="31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CC00"/>
                  </a:solidFill>
                </a:rPr>
                <a:t>2016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37524" y="3738141"/>
              <a:ext cx="2730129" cy="267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5594"/>
                  </a:solidFill>
                </a:rPr>
                <a:t>TAG established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186906" y="6152600"/>
              <a:ext cx="3031314" cy="267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5594"/>
                  </a:solidFill>
                </a:rPr>
                <a:t>TAG recommendation on decentralization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1992" y="4235044"/>
              <a:ext cx="2791601" cy="357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5594"/>
                  </a:solidFill>
                </a:rPr>
                <a:t>Overall SVR rate 98%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122479" y="3143177"/>
              <a:ext cx="2789580" cy="738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5594"/>
                  </a:solidFill>
                </a:rPr>
                <a:t>Moving from vertical to horizontal service delivery systems through active engagement of PHC centers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129369" y="4326197"/>
              <a:ext cx="4079601" cy="2139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Elimination through Decentralization </a:t>
              </a:r>
              <a:endParaRPr lang="en-GB" sz="1400" dirty="0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3326658" y="1201065"/>
            <a:ext cx="86373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rgbClr val="003564"/>
                </a:solidFill>
              </a:rPr>
              <a:t>48% </a:t>
            </a:r>
            <a:r>
              <a:rPr lang="en-US" sz="1600" dirty="0">
                <a:solidFill>
                  <a:srgbClr val="003564"/>
                </a:solidFill>
              </a:rPr>
              <a:t>(</a:t>
            </a:r>
            <a:r>
              <a:rPr lang="en-US" sz="1600" dirty="0" smtClean="0">
                <a:solidFill>
                  <a:srgbClr val="003564"/>
                </a:solidFill>
              </a:rPr>
              <a:t>1.38million</a:t>
            </a:r>
            <a:r>
              <a:rPr lang="en-US" sz="1600" dirty="0">
                <a:solidFill>
                  <a:srgbClr val="003564"/>
                </a:solidFill>
              </a:rPr>
              <a:t>) of </a:t>
            </a:r>
            <a:r>
              <a:rPr lang="en-US" sz="1600" dirty="0" smtClean="0">
                <a:solidFill>
                  <a:srgbClr val="003564"/>
                </a:solidFill>
              </a:rPr>
              <a:t>the adult </a:t>
            </a:r>
            <a:r>
              <a:rPr lang="en-US" sz="1600" dirty="0">
                <a:solidFill>
                  <a:srgbClr val="003564"/>
                </a:solidFill>
              </a:rPr>
              <a:t>population </a:t>
            </a:r>
            <a:r>
              <a:rPr lang="en-US" sz="1600" dirty="0" smtClean="0">
                <a:solidFill>
                  <a:srgbClr val="003564"/>
                </a:solidFill>
              </a:rPr>
              <a:t>is has been </a:t>
            </a:r>
            <a:r>
              <a:rPr lang="en-US" sz="1600" dirty="0">
                <a:solidFill>
                  <a:srgbClr val="003564"/>
                </a:solidFill>
              </a:rPr>
              <a:t>screened </a:t>
            </a:r>
            <a:r>
              <a:rPr lang="en-US" sz="1600" dirty="0" smtClean="0">
                <a:solidFill>
                  <a:srgbClr val="003564"/>
                </a:solidFill>
              </a:rPr>
              <a:t>for </a:t>
            </a:r>
            <a:r>
              <a:rPr lang="en-US" sz="1600" dirty="0">
                <a:solidFill>
                  <a:srgbClr val="003564"/>
                </a:solidFill>
              </a:rPr>
              <a:t>HCV</a:t>
            </a:r>
            <a:br>
              <a:rPr lang="en-US" sz="1600" dirty="0">
                <a:solidFill>
                  <a:srgbClr val="003564"/>
                </a:solidFill>
              </a:rPr>
            </a:br>
            <a:r>
              <a:rPr lang="en-US" sz="1600" dirty="0" smtClean="0">
                <a:solidFill>
                  <a:srgbClr val="003564"/>
                </a:solidFill>
              </a:rPr>
              <a:t>56,318 </a:t>
            </a:r>
            <a:r>
              <a:rPr lang="en-US" sz="1600" dirty="0">
                <a:solidFill>
                  <a:srgbClr val="003564"/>
                </a:solidFill>
              </a:rPr>
              <a:t>people (</a:t>
            </a:r>
            <a:r>
              <a:rPr lang="en-US" sz="1600" dirty="0" smtClean="0">
                <a:solidFill>
                  <a:srgbClr val="003564"/>
                </a:solidFill>
              </a:rPr>
              <a:t>43.9% </a:t>
            </a:r>
            <a:r>
              <a:rPr lang="en-US" sz="1600" dirty="0">
                <a:solidFill>
                  <a:srgbClr val="003564"/>
                </a:solidFill>
              </a:rPr>
              <a:t>of the target) are enrolled in treatment </a:t>
            </a:r>
            <a:endParaRPr lang="en-US" sz="1600" dirty="0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890226" y="-1707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u="sng" dirty="0" smtClean="0">
                <a:solidFill>
                  <a:schemeClr val="accent1"/>
                </a:solidFill>
                <a:latin typeface="+mn-lt"/>
              </a:rPr>
              <a:t>Road Towards HCV Elimination</a:t>
            </a:r>
            <a:endParaRPr lang="en-US" sz="4000" b="1" u="sng" dirty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1131875" y="4205050"/>
            <a:ext cx="764090" cy="195316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9371566" y="5217439"/>
            <a:ext cx="2142354" cy="201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9558666" y="5667943"/>
            <a:ext cx="1749491" cy="201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9411802" y="6057508"/>
            <a:ext cx="1749491" cy="201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9390058" y="4897081"/>
            <a:ext cx="2272980" cy="49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9591543" y="4611757"/>
            <a:ext cx="2159667" cy="645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767413" y="4205050"/>
            <a:ext cx="31948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5594"/>
                </a:solidFill>
              </a:rPr>
              <a:t>First Regional Consultation on Viral Hepatitis in the WHO European </a:t>
            </a:r>
            <a:r>
              <a:rPr lang="en-US" sz="1100" dirty="0" smtClean="0">
                <a:solidFill>
                  <a:srgbClr val="005594"/>
                </a:solidFill>
              </a:rPr>
              <a:t>Region Held in Tbilisi</a:t>
            </a:r>
            <a:endParaRPr lang="en-US" sz="1100" dirty="0">
              <a:solidFill>
                <a:srgbClr val="005594"/>
              </a:solidFill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11172488" y="3870807"/>
            <a:ext cx="1058437" cy="46025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9298489" y="3995389"/>
            <a:ext cx="2519887" cy="1871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 rot="17521394">
            <a:off x="11483724" y="5037118"/>
            <a:ext cx="57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2019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214793" y="4622392"/>
            <a:ext cx="2805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5594"/>
                </a:solidFill>
              </a:rPr>
              <a:t>6</a:t>
            </a:r>
            <a:r>
              <a:rPr lang="en-US" sz="1100" baseline="30000" dirty="0" smtClean="0">
                <a:solidFill>
                  <a:srgbClr val="005594"/>
                </a:solidFill>
              </a:rPr>
              <a:t>th</a:t>
            </a:r>
            <a:r>
              <a:rPr lang="en-US" sz="1100" dirty="0" smtClean="0">
                <a:solidFill>
                  <a:srgbClr val="005594"/>
                </a:solidFill>
              </a:rPr>
              <a:t> National HCV Workshop in March</a:t>
            </a:r>
            <a:endParaRPr lang="en-US" sz="1100" dirty="0">
              <a:solidFill>
                <a:srgbClr val="005594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715940" y="4931089"/>
            <a:ext cx="28586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5594"/>
                </a:solidFill>
              </a:rPr>
              <a:t>Expansion of HCV service decentralization</a:t>
            </a:r>
            <a:endParaRPr lang="en-US" sz="1100" dirty="0">
              <a:solidFill>
                <a:srgbClr val="005594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051571" y="5301344"/>
            <a:ext cx="2416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5594"/>
                </a:solidFill>
              </a:rPr>
              <a:t>New Medication Vosevi (SOF/VEL/VOX) to be introduced </a:t>
            </a:r>
            <a:endParaRPr lang="en-US" sz="1100" dirty="0">
              <a:solidFill>
                <a:srgbClr val="005594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311372" y="5626621"/>
            <a:ext cx="3690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5594"/>
                </a:solidFill>
              </a:rPr>
              <a:t>Initiating integrated screening on the </a:t>
            </a:r>
          </a:p>
          <a:p>
            <a:pPr algn="ctr"/>
            <a:r>
              <a:rPr lang="en-US" sz="1100" dirty="0" smtClean="0">
                <a:solidFill>
                  <a:srgbClr val="005594"/>
                </a:solidFill>
              </a:rPr>
              <a:t>whole country level</a:t>
            </a:r>
            <a:endParaRPr lang="en-US" sz="1100" dirty="0">
              <a:solidFill>
                <a:srgbClr val="005594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11108553" y="2083625"/>
            <a:ext cx="810733" cy="190313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9497144" y="3633544"/>
            <a:ext cx="2272980" cy="49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359446" y="2795029"/>
            <a:ext cx="2143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0000"/>
                </a:solidFill>
              </a:rPr>
              <a:t>Georgia was awarded as a center of excellence in viral hepatitis elimination at the International Liver Congress, 2019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12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xmlns="" id="{2D71C3D4-2340-4B69-BE34-D6D5B86ACF91}"/>
              </a:ext>
            </a:extLst>
          </p:cNvPr>
          <p:cNvSpPr/>
          <p:nvPr/>
        </p:nvSpPr>
        <p:spPr>
          <a:xfrm flipV="1">
            <a:off x="218666" y="5767680"/>
            <a:ext cx="5291280" cy="2861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F991D6C-022B-454E-9C10-066DC2FE1797}"/>
              </a:ext>
            </a:extLst>
          </p:cNvPr>
          <p:cNvGrpSpPr/>
          <p:nvPr/>
        </p:nvGrpSpPr>
        <p:grpSpPr>
          <a:xfrm rot="1642297">
            <a:off x="485753" y="2364214"/>
            <a:ext cx="5653920" cy="790808"/>
            <a:chOff x="654808" y="4082505"/>
            <a:chExt cx="5652448" cy="790808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918849A0-0099-4EDC-A3B4-999C83573BEF}"/>
                </a:ext>
              </a:extLst>
            </p:cNvPr>
            <p:cNvSpPr/>
            <p:nvPr/>
          </p:nvSpPr>
          <p:spPr>
            <a:xfrm rot="18900000" flipV="1">
              <a:off x="890211" y="4082505"/>
              <a:ext cx="5417045" cy="180921"/>
            </a:xfrm>
            <a:prstGeom prst="ellipse">
              <a:avLst/>
            </a:prstGeom>
            <a:gradFill>
              <a:gsLst>
                <a:gs pos="0">
                  <a:schemeClr val="tx1">
                    <a:alpha val="1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EF6AD1EF-336B-4E2E-B3F8-90A7D2838BC4}"/>
                </a:ext>
              </a:extLst>
            </p:cNvPr>
            <p:cNvSpPr/>
            <p:nvPr/>
          </p:nvSpPr>
          <p:spPr>
            <a:xfrm rot="3580869">
              <a:off x="3127743" y="2220765"/>
              <a:ext cx="179613" cy="51254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5851" y="312435"/>
            <a:ext cx="7465908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Next Steps</a:t>
            </a:r>
            <a:b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Link universal health coverage 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to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Sustainable Development 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Goal 3 </a:t>
            </a:r>
            <a:endParaRPr lang="en-IN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F7FB50B-A365-4760-992C-E1F5A0E15C53}"/>
              </a:ext>
            </a:extLst>
          </p:cNvPr>
          <p:cNvSpPr txBox="1"/>
          <p:nvPr/>
        </p:nvSpPr>
        <p:spPr>
          <a:xfrm>
            <a:off x="175587" y="576158"/>
            <a:ext cx="3794078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ka-GE" sz="1400" b="1" dirty="0">
                <a:solidFill>
                  <a:schemeClr val="accent1">
                    <a:lumMod val="75000"/>
                  </a:schemeClr>
                </a:solidFill>
              </a:rPr>
              <a:t>WHO-EU-LUX UHC Partnership</a:t>
            </a:r>
            <a:r>
              <a:rPr lang="ka-GE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a-GE" sz="1400" b="1" dirty="0">
                <a:solidFill>
                  <a:schemeClr val="accent1">
                    <a:lumMod val="75000"/>
                  </a:schemeClr>
                </a:solidFill>
              </a:rPr>
              <a:t>(UHCP</a:t>
            </a:r>
            <a:r>
              <a:rPr lang="ka-GE" sz="14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3600" b="1" kern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49" name="Picture 4" descr="who vector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6" y="127618"/>
            <a:ext cx="1419456" cy="42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-20724" y="220664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Sustainable improvement of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UHC – leaving no-one behind</a:t>
            </a:r>
            <a:endParaRPr lang="ka-G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BBE922E5-EF4D-4BF4-9AC0-CD93A90E59AD}"/>
              </a:ext>
            </a:extLst>
          </p:cNvPr>
          <p:cNvSpPr/>
          <p:nvPr/>
        </p:nvSpPr>
        <p:spPr>
          <a:xfrm rot="16200000">
            <a:off x="2680806" y="2220934"/>
            <a:ext cx="128105" cy="45701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Rectangle 46"/>
          <p:cNvSpPr/>
          <p:nvPr/>
        </p:nvSpPr>
        <p:spPr>
          <a:xfrm>
            <a:off x="0" y="4936683"/>
            <a:ext cx="5509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Expanding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of reimbursement of drugs for Chronic Diseases</a:t>
            </a:r>
            <a:endParaRPr lang="ka-G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6001" y="3663992"/>
            <a:ext cx="587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Promote the development of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preventive medicine, PHC and Integrated care system</a:t>
            </a: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6354448" y="3449433"/>
            <a:ext cx="56499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Improve quality of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healthcare through  the accreditation, certification, licensing and human resources development</a:t>
            </a:r>
            <a:endParaRPr lang="ka-G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F6AD1EF-336B-4E2E-B3F8-90A7D2838BC4}"/>
              </a:ext>
            </a:extLst>
          </p:cNvPr>
          <p:cNvSpPr/>
          <p:nvPr/>
        </p:nvSpPr>
        <p:spPr>
          <a:xfrm rot="16355401" flipH="1">
            <a:off x="9317151" y="782562"/>
            <a:ext cx="170200" cy="45238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2D71C3D4-2340-4B69-BE34-D6D5B86ACF91}"/>
              </a:ext>
            </a:extLst>
          </p:cNvPr>
          <p:cNvSpPr/>
          <p:nvPr/>
        </p:nvSpPr>
        <p:spPr>
          <a:xfrm flipV="1">
            <a:off x="6533804" y="4901682"/>
            <a:ext cx="5291280" cy="2861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BE922E5-EF4D-4BF4-9AC0-CD93A90E59AD}"/>
              </a:ext>
            </a:extLst>
          </p:cNvPr>
          <p:cNvSpPr/>
          <p:nvPr/>
        </p:nvSpPr>
        <p:spPr>
          <a:xfrm rot="16200000">
            <a:off x="9294920" y="4145634"/>
            <a:ext cx="128105" cy="45701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918849A0-0099-4EDC-A3B4-999C83573BEF}"/>
              </a:ext>
            </a:extLst>
          </p:cNvPr>
          <p:cNvSpPr/>
          <p:nvPr/>
        </p:nvSpPr>
        <p:spPr>
          <a:xfrm rot="16200000" flipV="1">
            <a:off x="2827630" y="3501390"/>
            <a:ext cx="6317075" cy="320190"/>
          </a:xfrm>
          <a:prstGeom prst="ellipse">
            <a:avLst/>
          </a:prstGeom>
          <a:gradFill>
            <a:gsLst>
              <a:gs pos="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13459" y="5310569"/>
            <a:ext cx="61785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Implement strategic purchasing, selective contracting and performance based financing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713334" y="2121227"/>
            <a:ext cx="4691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Sustainable improvement of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UHC – leaving no-one behind</a:t>
            </a:r>
            <a:endParaRPr lang="ka-GE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837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2363</TotalTime>
  <Words>606</Words>
  <Application>Microsoft Office PowerPoint</Application>
  <PresentationFormat>Custom</PresentationFormat>
  <Paragraphs>111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Universal Health Coverage: Direct way to financial protection and satisfaction of population</vt:lpstr>
      <vt:lpstr>Demographic and Socio-Economic Situation</vt:lpstr>
      <vt:lpstr>Universal Health Care – Socially Oriented Political Platform February, 2013  </vt:lpstr>
      <vt:lpstr>Health sector expenditures</vt:lpstr>
      <vt:lpstr>Coverage of Healthcare services</vt:lpstr>
      <vt:lpstr>  Drugs for Major Non-Communicable Diseases  </vt:lpstr>
      <vt:lpstr>PowerPoint Presentation</vt:lpstr>
      <vt:lpstr>Next Steps Link universal health coverage to Sustainable Development Goal 3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 Bakradze</dc:creator>
  <cp:lastModifiedBy>Ketevan Goginashvili</cp:lastModifiedBy>
  <cp:revision>211</cp:revision>
  <dcterms:created xsi:type="dcterms:W3CDTF">2013-07-15T20:25:18Z</dcterms:created>
  <dcterms:modified xsi:type="dcterms:W3CDTF">2019-05-31T14:37:22Z</dcterms:modified>
</cp:coreProperties>
</file>