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4.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4.xml" ContentType="application/vnd.openxmlformats-officedocument.drawingml.chart+xml"/>
  <Override PartName="/ppt/drawings/drawing3.xml" ContentType="application/vnd.openxmlformats-officedocument.drawingml.chartshape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8" r:id="rId2"/>
  </p:sldMasterIdLst>
  <p:notesMasterIdLst>
    <p:notesMasterId r:id="rId16"/>
  </p:notesMasterIdLst>
  <p:handoutMasterIdLst>
    <p:handoutMasterId r:id="rId17"/>
  </p:handoutMasterIdLst>
  <p:sldIdLst>
    <p:sldId id="375" r:id="rId3"/>
    <p:sldId id="380" r:id="rId4"/>
    <p:sldId id="415" r:id="rId5"/>
    <p:sldId id="401" r:id="rId6"/>
    <p:sldId id="402" r:id="rId7"/>
    <p:sldId id="404" r:id="rId8"/>
    <p:sldId id="407" r:id="rId9"/>
    <p:sldId id="408" r:id="rId10"/>
    <p:sldId id="416" r:id="rId11"/>
    <p:sldId id="410" r:id="rId12"/>
    <p:sldId id="423" r:id="rId13"/>
    <p:sldId id="422" r:id="rId14"/>
    <p:sldId id="392" r:id="rId15"/>
  </p:sldIdLst>
  <p:sldSz cx="12192000" cy="6858000"/>
  <p:notesSz cx="6797675" cy="9929813"/>
  <p:defaultTextStyle>
    <a:defPPr>
      <a:defRPr lang="ka-G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 initials="m"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C187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35" autoAdjust="0"/>
    <p:restoredTop sz="94550" autoAdjust="0"/>
  </p:normalViewPr>
  <p:slideViewPr>
    <p:cSldViewPr snapToGrid="0">
      <p:cViewPr>
        <p:scale>
          <a:sx n="90" d="100"/>
          <a:sy n="90" d="100"/>
        </p:scale>
        <p:origin x="-450" y="-54"/>
      </p:cViewPr>
      <p:guideLst>
        <p:guide orient="horz" pos="2160"/>
        <p:guide pos="3840"/>
      </p:guideLst>
    </p:cSldViewPr>
  </p:slideViewPr>
  <p:notesTextViewPr>
    <p:cViewPr>
      <p:scale>
        <a:sx n="1" d="1"/>
        <a:sy n="1" d="1"/>
      </p:scale>
      <p:origin x="0" y="0"/>
    </p:cViewPr>
  </p:notesTextViewPr>
  <p:sorterViewPr>
    <p:cViewPr varScale="1">
      <p:scale>
        <a:sx n="1" d="1"/>
        <a:sy n="1" d="1"/>
      </p:scale>
      <p:origin x="0" y="-438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1.9281245087063359E-2"/>
          <c:y val="7.2179498139484641E-2"/>
          <c:w val="0.9504075441288613"/>
          <c:h val="0.69321691269629604"/>
        </c:manualLayout>
      </c:layout>
      <c:barChart>
        <c:barDir val="col"/>
        <c:grouping val="clustered"/>
        <c:varyColors val="0"/>
        <c:ser>
          <c:idx val="0"/>
          <c:order val="0"/>
          <c:tx>
            <c:strRef>
              <c:f>Sheet1!$B$1</c:f>
              <c:strCache>
                <c:ptCount val="1"/>
                <c:pt idx="0">
                  <c:v>2020 სამიზნე</c:v>
                </c:pt>
              </c:strCache>
            </c:strRef>
          </c:tx>
          <c:invertIfNegative val="0"/>
          <c:dLbls>
            <c:spPr>
              <a:noFill/>
              <a:ln>
                <a:noFill/>
              </a:ln>
              <a:effectLst/>
            </c:spPr>
            <c:txPr>
              <a:bodyPr/>
              <a:lstStyle/>
              <a:p>
                <a:pPr>
                  <a:defRPr sz="16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HCV ინფიცირებული</c:v>
                </c:pt>
                <c:pt idx="1">
                  <c:v>დიაგნოსტირებული (HCV RHA+)</c:v>
                </c:pt>
                <c:pt idx="2">
                  <c:v>ნამკურნალები</c:v>
                </c:pt>
                <c:pt idx="3">
                  <c:v>განიკურნა</c:v>
                </c:pt>
              </c:strCache>
            </c:strRef>
          </c:cat>
          <c:val>
            <c:numRef>
              <c:f>Sheet1!$B$2:$B$5</c:f>
              <c:numCache>
                <c:formatCode>_(* #,##0_);_(* \(#,##0\);_(* "-"??_);_(@_)</c:formatCode>
                <c:ptCount val="4"/>
                <c:pt idx="0">
                  <c:v>150000</c:v>
                </c:pt>
                <c:pt idx="1">
                  <c:v>135000</c:v>
                </c:pt>
                <c:pt idx="2">
                  <c:v>128250</c:v>
                </c:pt>
              </c:numCache>
            </c:numRef>
          </c:val>
          <c:extLst xmlns:c16r2="http://schemas.microsoft.com/office/drawing/2015/06/chart">
            <c:ext xmlns:c16="http://schemas.microsoft.com/office/drawing/2014/chart" uri="{C3380CC4-5D6E-409C-BE32-E72D297353CC}">
              <c16:uniqueId val="{00000000-9F77-2C41-A088-2FDDA0BF95C0}"/>
            </c:ext>
          </c:extLst>
        </c:ser>
        <c:ser>
          <c:idx val="1"/>
          <c:order val="1"/>
          <c:tx>
            <c:strRef>
              <c:f>Sheet1!$C$1</c:f>
              <c:strCache>
                <c:ptCount val="1"/>
                <c:pt idx="0">
                  <c:v>2015-2017 შედეგი</c:v>
                </c:pt>
              </c:strCache>
            </c:strRef>
          </c:tx>
          <c:invertIfNegative val="0"/>
          <c:dLbls>
            <c:dLbl>
              <c:idx val="1"/>
              <c:layout>
                <c:manualLayout>
                  <c:x val="0"/>
                  <c:y val="1.3002363461106236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9F77-2C41-A088-2FDDA0BF95C0}"/>
                </c:ext>
              </c:extLst>
            </c:dLbl>
            <c:dLbl>
              <c:idx val="2"/>
              <c:layout>
                <c:manualLayout>
                  <c:x val="-4.6296296296296294E-3"/>
                  <c:y val="1.9503545191659446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9F77-2C41-A088-2FDDA0BF95C0}"/>
                </c:ext>
              </c:extLst>
            </c:dLbl>
            <c:dLbl>
              <c:idx val="3"/>
              <c:layout>
                <c:manualLayout>
                  <c:x val="0"/>
                  <c:y val="6.5019505851755524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9F77-2C41-A088-2FDDA0BF95C0}"/>
                </c:ext>
              </c:extLst>
            </c:dLbl>
            <c:spPr>
              <a:noFill/>
              <a:ln>
                <a:noFill/>
              </a:ln>
              <a:effectLst/>
            </c:spPr>
            <c:txPr>
              <a:bodyPr/>
              <a:lstStyle/>
              <a:p>
                <a:pPr>
                  <a:defRPr sz="16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HCV ინფიცირებული</c:v>
                </c:pt>
                <c:pt idx="1">
                  <c:v>დიაგნოსტირებული (HCV RHA+)</c:v>
                </c:pt>
                <c:pt idx="2">
                  <c:v>ნამკურნალები</c:v>
                </c:pt>
                <c:pt idx="3">
                  <c:v>განიკურნა</c:v>
                </c:pt>
              </c:strCache>
            </c:strRef>
          </c:cat>
          <c:val>
            <c:numRef>
              <c:f>Sheet1!$C$2:$C$5</c:f>
              <c:numCache>
                <c:formatCode>_(* #,##0_);_(* \(#,##0\);_(* "-"??_);_(@_)</c:formatCode>
                <c:ptCount val="4"/>
                <c:pt idx="1">
                  <c:v>46573</c:v>
                </c:pt>
                <c:pt idx="2">
                  <c:v>27181</c:v>
                </c:pt>
                <c:pt idx="3">
                  <c:v>26692</c:v>
                </c:pt>
              </c:numCache>
            </c:numRef>
          </c:val>
          <c:extLst xmlns:c16r2="http://schemas.microsoft.com/office/drawing/2015/06/chart">
            <c:ext xmlns:c16="http://schemas.microsoft.com/office/drawing/2014/chart" uri="{C3380CC4-5D6E-409C-BE32-E72D297353CC}">
              <c16:uniqueId val="{00000004-9F77-2C41-A088-2FDDA0BF95C0}"/>
            </c:ext>
          </c:extLst>
        </c:ser>
        <c:dLbls>
          <c:showLegendKey val="0"/>
          <c:showVal val="0"/>
          <c:showCatName val="0"/>
          <c:showSerName val="0"/>
          <c:showPercent val="0"/>
          <c:showBubbleSize val="0"/>
        </c:dLbls>
        <c:gapWidth val="92"/>
        <c:axId val="129944192"/>
        <c:axId val="129974656"/>
      </c:barChart>
      <c:catAx>
        <c:axId val="129944192"/>
        <c:scaling>
          <c:orientation val="minMax"/>
        </c:scaling>
        <c:delete val="0"/>
        <c:axPos val="b"/>
        <c:numFmt formatCode="General" sourceLinked="0"/>
        <c:majorTickMark val="out"/>
        <c:minorTickMark val="none"/>
        <c:tickLblPos val="nextTo"/>
        <c:txPr>
          <a:bodyPr/>
          <a:lstStyle/>
          <a:p>
            <a:pPr>
              <a:defRPr sz="1400" b="1"/>
            </a:pPr>
            <a:endParaRPr lang="en-US"/>
          </a:p>
        </c:txPr>
        <c:crossAx val="129974656"/>
        <c:crosses val="autoZero"/>
        <c:auto val="1"/>
        <c:lblAlgn val="ctr"/>
        <c:lblOffset val="100"/>
        <c:noMultiLvlLbl val="0"/>
      </c:catAx>
      <c:valAx>
        <c:axId val="129974656"/>
        <c:scaling>
          <c:orientation val="minMax"/>
        </c:scaling>
        <c:delete val="1"/>
        <c:axPos val="l"/>
        <c:numFmt formatCode="_(* #,##0_);_(* \(#,##0\);_(* &quot;-&quot;??_);_(@_)" sourceLinked="1"/>
        <c:majorTickMark val="out"/>
        <c:minorTickMark val="none"/>
        <c:tickLblPos val="nextTo"/>
        <c:crossAx val="129944192"/>
        <c:crosses val="autoZero"/>
        <c:crossBetween val="between"/>
      </c:valAx>
    </c:plotArea>
    <c:legend>
      <c:legendPos val="r"/>
      <c:layout>
        <c:manualLayout>
          <c:xMode val="edge"/>
          <c:yMode val="edge"/>
          <c:x val="0.67209025931919752"/>
          <c:y val="9.8668152186374106E-2"/>
          <c:w val="0.2791901104667574"/>
          <c:h val="0.26692524133202589"/>
        </c:manualLayout>
      </c:layout>
      <c:overlay val="0"/>
      <c:txPr>
        <a:bodyPr/>
        <a:lstStyle/>
        <a:p>
          <a:pPr>
            <a:defRPr sz="1600"/>
          </a:pPr>
          <a:endParaRPr lang="en-US"/>
        </a:p>
      </c:txPr>
    </c:legend>
    <c:plotVisOnly val="1"/>
    <c:dispBlanksAs val="gap"/>
    <c:showDLblsOverMax val="0"/>
  </c:chart>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manualLayout>
          <c:layoutTarget val="inner"/>
          <c:xMode val="edge"/>
          <c:yMode val="edge"/>
          <c:x val="0.34211759518209206"/>
          <c:y val="0.16634587343248761"/>
          <c:w val="0.61598847297048109"/>
          <c:h val="0.7714373680219585"/>
        </c:manualLayout>
      </c:layout>
      <c:barChart>
        <c:barDir val="bar"/>
        <c:grouping val="clustered"/>
        <c:varyColors val="0"/>
        <c:ser>
          <c:idx val="0"/>
          <c:order val="0"/>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a:ln>
              <a:noFill/>
            </a:ln>
            <a:effectLst/>
          </c:spPr>
          <c:invertIfNegative val="0"/>
          <c:dPt>
            <c:idx val="4"/>
            <c:invertIfNegative val="0"/>
            <c:bubble3D val="0"/>
            <c:extLst xmlns:c16r2="http://schemas.microsoft.com/office/drawing/2015/06/chart">
              <c:ext xmlns:c16="http://schemas.microsoft.com/office/drawing/2014/chart" uri="{C3380CC4-5D6E-409C-BE32-E72D297353CC}">
                <c16:uniqueId val="{00000002-3688-4B34-BF6B-CD6E5FF8B64D}"/>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eparator>
</c:separator>
            <c:showLeaderLines val="0"/>
            <c:extLst xmlns:c16r2="http://schemas.microsoft.com/office/drawing/2015/06/chart">
              <c:ext xmlns:c15="http://schemas.microsoft.com/office/drawing/2012/chart" uri="{CE6537A1-D6FC-4f65-9D91-7224C49458BB}">
                <c15:layout/>
                <c15:showLeaderLines val="0"/>
              </c:ext>
            </c:extLst>
          </c:dLbls>
          <c:cat>
            <c:strRef>
              <c:f>Sheet1!$A$1:$A$12</c:f>
              <c:strCache>
                <c:ptCount val="12"/>
                <c:pt idx="0">
                  <c:v>განიკურნა</c:v>
                </c:pt>
                <c:pt idx="1">
                  <c:v>ჩაიტარა SVR ტესტირება</c:v>
                </c:pt>
                <c:pt idx="2">
                  <c:v>ექვემდებარება SVR ტესტირებას</c:v>
                </c:pt>
                <c:pt idx="3">
                  <c:v>დაასრულა მკურნალობა</c:v>
                </c:pt>
                <c:pt idx="4">
                  <c:v>დაიწყო HCV მკურნალობა</c:v>
                </c:pt>
                <c:pt idx="5">
                  <c:v>მიიღო მკურნალობაზე ავტორიზაცია</c:v>
                </c:pt>
                <c:pt idx="6">
                  <c:v>განხილულია კომისიის მიერ</c:v>
                </c:pt>
                <c:pt idx="7">
                  <c:v>დაასრულა რეგისტრაცია</c:v>
                </c:pt>
                <c:pt idx="8">
                  <c:v>HCV რნმ დადებითი</c:v>
                </c:pt>
                <c:pt idx="9">
                  <c:v>HCV რნმ ტესტირება</c:v>
                </c:pt>
                <c:pt idx="10">
                  <c:v>anti HCV +, ტესტირებით (ასაკი &gt; 12)*</c:v>
                </c:pt>
                <c:pt idx="11">
                  <c:v>anti HCV +, ტესტირებით, სულ*</c:v>
                </c:pt>
              </c:strCache>
            </c:strRef>
          </c:cat>
          <c:val>
            <c:numRef>
              <c:f>Sheet1!$B$1:$B$12</c:f>
              <c:numCache>
                <c:formatCode>#,##0</c:formatCode>
                <c:ptCount val="12"/>
                <c:pt idx="0">
                  <c:v>34805</c:v>
                </c:pt>
                <c:pt idx="1">
                  <c:v>35427</c:v>
                </c:pt>
                <c:pt idx="2">
                  <c:v>47162</c:v>
                </c:pt>
                <c:pt idx="3">
                  <c:v>49853</c:v>
                </c:pt>
                <c:pt idx="4">
                  <c:v>53393</c:v>
                </c:pt>
                <c:pt idx="5">
                  <c:v>54589</c:v>
                </c:pt>
                <c:pt idx="6">
                  <c:v>54649</c:v>
                </c:pt>
                <c:pt idx="7">
                  <c:v>54858</c:v>
                </c:pt>
                <c:pt idx="8">
                  <c:v>68010</c:v>
                </c:pt>
                <c:pt idx="9">
                  <c:v>79819</c:v>
                </c:pt>
                <c:pt idx="10">
                  <c:v>107002</c:v>
                </c:pt>
                <c:pt idx="11">
                  <c:v>108747</c:v>
                </c:pt>
              </c:numCache>
            </c:numRef>
          </c:val>
          <c:extLst xmlns:c16r2="http://schemas.microsoft.com/office/drawing/2015/06/chart">
            <c:ext xmlns:c16="http://schemas.microsoft.com/office/drawing/2014/chart" uri="{C3380CC4-5D6E-409C-BE32-E72D297353CC}">
              <c16:uniqueId val="{00000000-6002-4A75-B573-9ACD225ED86F}"/>
            </c:ext>
          </c:extLst>
        </c:ser>
        <c:dLbls>
          <c:showLegendKey val="0"/>
          <c:showVal val="0"/>
          <c:showCatName val="0"/>
          <c:showSerName val="0"/>
          <c:showPercent val="0"/>
          <c:showBubbleSize val="0"/>
        </c:dLbls>
        <c:gapWidth val="100"/>
        <c:axId val="36687872"/>
        <c:axId val="36689408"/>
      </c:barChart>
      <c:catAx>
        <c:axId val="36687872"/>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00" b="1" i="0" u="none" strike="noStrike" kern="1200" cap="none" spc="0" normalizeH="0" baseline="0">
                <a:solidFill>
                  <a:schemeClr val="tx1"/>
                </a:solidFill>
                <a:latin typeface="+mn-lt"/>
                <a:ea typeface="+mn-ea"/>
                <a:cs typeface="+mn-cs"/>
              </a:defRPr>
            </a:pPr>
            <a:endParaRPr lang="en-US"/>
          </a:p>
        </c:txPr>
        <c:crossAx val="36689408"/>
        <c:crosses val="autoZero"/>
        <c:auto val="1"/>
        <c:lblAlgn val="ctr"/>
        <c:lblOffset val="100"/>
        <c:noMultiLvlLbl val="0"/>
      </c:catAx>
      <c:valAx>
        <c:axId val="36689408"/>
        <c:scaling>
          <c:orientation val="minMax"/>
        </c:scaling>
        <c:delete val="1"/>
        <c:axPos val="b"/>
        <c:majorGridlines>
          <c:spPr>
            <a:ln w="9525" cap="flat" cmpd="sng" algn="ctr">
              <a:noFill/>
              <a:round/>
            </a:ln>
            <a:effectLst/>
          </c:spPr>
        </c:majorGridlines>
        <c:numFmt formatCode="#,##0" sourceLinked="1"/>
        <c:majorTickMark val="none"/>
        <c:minorTickMark val="none"/>
        <c:tickLblPos val="nextTo"/>
        <c:crossAx val="36687872"/>
        <c:crosses val="autoZero"/>
        <c:crossBetween val="between"/>
      </c:valAx>
      <c:spPr>
        <a:solidFill>
          <a:schemeClr val="bg1"/>
        </a:solidFill>
        <a:ln>
          <a:solidFill>
            <a:schemeClr val="accent1">
              <a:lumMod val="50000"/>
              <a:alpha val="89000"/>
            </a:schemeClr>
          </a:solidFill>
        </a:ln>
        <a:effectLst/>
      </c:spPr>
    </c:plotArea>
    <c:plotVisOnly val="1"/>
    <c:dispBlanksAs val="gap"/>
    <c:showDLblsOverMax val="0"/>
  </c:chart>
  <c:spPr>
    <a:noFill/>
    <a:ln w="9525" cap="flat" cmpd="sng" algn="ctr">
      <a:noFill/>
      <a:round/>
    </a:ln>
    <a:effectLst/>
  </c:spPr>
  <c:txPr>
    <a:bodyPr/>
    <a:lstStyle/>
    <a:p>
      <a:pPr algn="just">
        <a:defRPr/>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0"/>
      <c:depthPercent val="100"/>
      <c:rAngAx val="0"/>
      <c:perspective val="3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Sales</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1-060A-374A-B71F-745B6E9453C1}"/>
              </c:ext>
            </c:extLst>
          </c:dPt>
          <c:dPt>
            <c:idx val="1"/>
            <c:bubble3D val="0"/>
            <c:spPr>
              <a:solidFill>
                <a:schemeClr val="accent2"/>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3-060A-374A-B71F-745B6E9453C1}"/>
              </c:ext>
            </c:extLst>
          </c:dPt>
          <c:dPt>
            <c:idx val="2"/>
            <c:bubble3D val="0"/>
            <c:spPr>
              <a:solidFill>
                <a:schemeClr val="accent3"/>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5-060A-374A-B71F-745B6E9453C1}"/>
              </c:ext>
            </c:extLst>
          </c:dPt>
          <c:dPt>
            <c:idx val="3"/>
            <c:bubble3D val="0"/>
            <c:spPr>
              <a:solidFill>
                <a:schemeClr val="accent4"/>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7-060A-374A-B71F-745B6E9453C1}"/>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xmlns:c16r2="http://schemas.microsoft.com/office/drawing/2015/06/chart">
              <c:ext xmlns:c15="http://schemas.microsoft.com/office/drawing/2012/chart" uri="{CE6537A1-D6FC-4f65-9D91-7224C49458BB}"/>
            </c:extLst>
          </c:dLbls>
          <c:cat>
            <c:strRef>
              <c:f>Sheet1!$A$2:$A$5</c:f>
              <c:strCache>
                <c:ptCount val="4"/>
                <c:pt idx="0">
                  <c:v>სრულად შესრულდა</c:v>
                </c:pt>
                <c:pt idx="1">
                  <c:v>ნაწილობრივ შესრულდა</c:v>
                </c:pt>
                <c:pt idx="2">
                  <c:v>ვერ შესრულდა</c:v>
                </c:pt>
                <c:pt idx="3">
                  <c:v>განგრძობითი ხასიათის</c:v>
                </c:pt>
              </c:strCache>
            </c:strRef>
          </c:cat>
          <c:val>
            <c:numRef>
              <c:f>Sheet1!$B$2:$B$5</c:f>
              <c:numCache>
                <c:formatCode>0%</c:formatCode>
                <c:ptCount val="4"/>
                <c:pt idx="0">
                  <c:v>0.42</c:v>
                </c:pt>
                <c:pt idx="1">
                  <c:v>0.13</c:v>
                </c:pt>
                <c:pt idx="2">
                  <c:v>0.01</c:v>
                </c:pt>
                <c:pt idx="3">
                  <c:v>0.44</c:v>
                </c:pt>
              </c:numCache>
            </c:numRef>
          </c:val>
          <c:extLst xmlns:c16r2="http://schemas.microsoft.com/office/drawing/2015/06/chart">
            <c:ext xmlns:c16="http://schemas.microsoft.com/office/drawing/2014/chart" uri="{C3380CC4-5D6E-409C-BE32-E72D297353CC}">
              <c16:uniqueId val="{00000008-060A-374A-B71F-745B6E9453C1}"/>
            </c:ext>
          </c:extLst>
        </c:ser>
        <c:dLbls>
          <c:dLblPos val="ctr"/>
          <c:showLegendKey val="0"/>
          <c:showVal val="0"/>
          <c:showCatName val="0"/>
          <c:showSerName val="0"/>
          <c:showPercent val="1"/>
          <c:showBubbleSize val="0"/>
          <c:showLeaderLines val="1"/>
        </c:dLbls>
      </c:pie3DChart>
      <c:spPr>
        <a:noFill/>
        <a:ln>
          <a:noFill/>
        </a:ln>
        <a:effectLst/>
      </c:spPr>
    </c:plotArea>
    <c:legend>
      <c:legendPos val="r"/>
      <c:layout>
        <c:manualLayout>
          <c:xMode val="edge"/>
          <c:yMode val="edge"/>
          <c:x val="0.61786135118430663"/>
          <c:y val="0.27009946294953729"/>
          <c:w val="0.34761255170788347"/>
          <c:h val="0.49764431424678091"/>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8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3.299228710524095E-2"/>
          <c:y val="0.15099123201467168"/>
          <c:w val="0.91299306654620016"/>
          <c:h val="0.64732646354566192"/>
        </c:manualLayout>
      </c:layout>
      <c:barChart>
        <c:barDir val="col"/>
        <c:grouping val="stacked"/>
        <c:varyColors val="0"/>
        <c:ser>
          <c:idx val="0"/>
          <c:order val="0"/>
          <c:tx>
            <c:strRef>
              <c:f>Sheet1!$C$1</c:f>
              <c:strCache>
                <c:ptCount val="1"/>
                <c:pt idx="0">
                  <c:v>სახელმწიფო ბიუჯეტი</c:v>
                </c:pt>
              </c:strCache>
            </c:strRef>
          </c:tx>
          <c:invertIfNegative val="0"/>
          <c:dLbls>
            <c:numFmt formatCode="#,##0" sourceLinked="0"/>
            <c:txPr>
              <a:bodyPr/>
              <a:lstStyle/>
              <a:p>
                <a:pPr>
                  <a:defRPr sz="1400"/>
                </a:pPr>
                <a:endParaRPr lang="en-US"/>
              </a:p>
            </c:txPr>
            <c:showLegendKey val="0"/>
            <c:showVal val="1"/>
            <c:showCatName val="0"/>
            <c:showSerName val="0"/>
            <c:showPercent val="0"/>
            <c:showBubbleSize val="0"/>
            <c:showLeaderLines val="0"/>
          </c:dLbls>
          <c:cat>
            <c:multiLvlStrRef>
              <c:f>Sheet1!$A$2:$B$5</c:f>
              <c:multiLvlStrCache>
                <c:ptCount val="4"/>
                <c:lvl>
                  <c:pt idx="0">
                    <c:v>გეგმა</c:v>
                  </c:pt>
                  <c:pt idx="1">
                    <c:v>ფაქტი</c:v>
                  </c:pt>
                  <c:pt idx="2">
                    <c:v>გეგმა</c:v>
                  </c:pt>
                  <c:pt idx="3">
                    <c:v>ფაქტი</c:v>
                  </c:pt>
                </c:lvl>
                <c:lvl>
                  <c:pt idx="0">
                    <c:v>2016</c:v>
                  </c:pt>
                  <c:pt idx="2">
                    <c:v>2017</c:v>
                  </c:pt>
                </c:lvl>
              </c:multiLvlStrCache>
            </c:multiLvlStrRef>
          </c:cat>
          <c:val>
            <c:numRef>
              <c:f>Sheet1!$C$2:$C$5</c:f>
              <c:numCache>
                <c:formatCode>#,##0</c:formatCode>
                <c:ptCount val="4"/>
                <c:pt idx="0">
                  <c:v>7951005</c:v>
                </c:pt>
                <c:pt idx="1">
                  <c:v>6305110</c:v>
                </c:pt>
                <c:pt idx="2">
                  <c:v>10117255</c:v>
                </c:pt>
                <c:pt idx="3">
                  <c:v>6697294</c:v>
                </c:pt>
              </c:numCache>
            </c:numRef>
          </c:val>
        </c:ser>
        <c:ser>
          <c:idx val="1"/>
          <c:order val="1"/>
          <c:tx>
            <c:strRef>
              <c:f>Sheet1!$D$1</c:f>
              <c:strCache>
                <c:ptCount val="1"/>
                <c:pt idx="0">
                  <c:v>თანაგადახდა</c:v>
                </c:pt>
              </c:strCache>
            </c:strRef>
          </c:tx>
          <c:invertIfNegative val="0"/>
          <c:dLbls>
            <c:numFmt formatCode="#,##0" sourceLinked="0"/>
            <c:txPr>
              <a:bodyPr/>
              <a:lstStyle/>
              <a:p>
                <a:pPr>
                  <a:defRPr sz="1400"/>
                </a:pPr>
                <a:endParaRPr lang="en-US"/>
              </a:p>
            </c:txPr>
            <c:showLegendKey val="0"/>
            <c:showVal val="1"/>
            <c:showCatName val="0"/>
            <c:showSerName val="0"/>
            <c:showPercent val="0"/>
            <c:showBubbleSize val="0"/>
            <c:showLeaderLines val="0"/>
          </c:dLbls>
          <c:cat>
            <c:multiLvlStrRef>
              <c:f>Sheet1!$A$2:$B$5</c:f>
              <c:multiLvlStrCache>
                <c:ptCount val="4"/>
                <c:lvl>
                  <c:pt idx="0">
                    <c:v>გეგმა</c:v>
                  </c:pt>
                  <c:pt idx="1">
                    <c:v>ფაქტი</c:v>
                  </c:pt>
                  <c:pt idx="2">
                    <c:v>გეგმა</c:v>
                  </c:pt>
                  <c:pt idx="3">
                    <c:v>ფაქტი</c:v>
                  </c:pt>
                </c:lvl>
                <c:lvl>
                  <c:pt idx="0">
                    <c:v>2016</c:v>
                  </c:pt>
                  <c:pt idx="2">
                    <c:v>2017</c:v>
                  </c:pt>
                </c:lvl>
              </c:multiLvlStrCache>
            </c:multiLvlStrRef>
          </c:cat>
          <c:val>
            <c:numRef>
              <c:f>Sheet1!$D$2:$D$5</c:f>
              <c:numCache>
                <c:formatCode>#,##0</c:formatCode>
                <c:ptCount val="4"/>
                <c:pt idx="0">
                  <c:v>6621504</c:v>
                </c:pt>
                <c:pt idx="1">
                  <c:v>1367981</c:v>
                </c:pt>
                <c:pt idx="2">
                  <c:v>7752379</c:v>
                </c:pt>
                <c:pt idx="3">
                  <c:v>1618006</c:v>
                </c:pt>
              </c:numCache>
            </c:numRef>
          </c:val>
        </c:ser>
        <c:ser>
          <c:idx val="2"/>
          <c:order val="2"/>
          <c:tx>
            <c:strRef>
              <c:f>Sheet1!$E$1</c:f>
              <c:strCache>
                <c:ptCount val="1"/>
                <c:pt idx="0">
                  <c:v>დონორული დახმარება</c:v>
                </c:pt>
              </c:strCache>
            </c:strRef>
          </c:tx>
          <c:invertIfNegative val="0"/>
          <c:dLbls>
            <c:txPr>
              <a:bodyPr/>
              <a:lstStyle/>
              <a:p>
                <a:pPr>
                  <a:defRPr sz="1400"/>
                </a:pPr>
                <a:endParaRPr lang="en-US"/>
              </a:p>
            </c:txPr>
            <c:showLegendKey val="0"/>
            <c:showVal val="1"/>
            <c:showCatName val="0"/>
            <c:showSerName val="0"/>
            <c:showPercent val="0"/>
            <c:showBubbleSize val="0"/>
            <c:showLeaderLines val="0"/>
          </c:dLbls>
          <c:cat>
            <c:multiLvlStrRef>
              <c:f>Sheet1!$A$2:$B$5</c:f>
              <c:multiLvlStrCache>
                <c:ptCount val="4"/>
                <c:lvl>
                  <c:pt idx="0">
                    <c:v>გეგმა</c:v>
                  </c:pt>
                  <c:pt idx="1">
                    <c:v>ფაქტი</c:v>
                  </c:pt>
                  <c:pt idx="2">
                    <c:v>გეგმა</c:v>
                  </c:pt>
                  <c:pt idx="3">
                    <c:v>ფაქტი</c:v>
                  </c:pt>
                </c:lvl>
                <c:lvl>
                  <c:pt idx="0">
                    <c:v>2016</c:v>
                  </c:pt>
                  <c:pt idx="2">
                    <c:v>2017</c:v>
                  </c:pt>
                </c:lvl>
              </c:multiLvlStrCache>
            </c:multiLvlStrRef>
          </c:cat>
          <c:val>
            <c:numRef>
              <c:f>Sheet1!$E$2:$E$5</c:f>
              <c:numCache>
                <c:formatCode>#,##0</c:formatCode>
                <c:ptCount val="4"/>
                <c:pt idx="0">
                  <c:v>3207666</c:v>
                </c:pt>
                <c:pt idx="1">
                  <c:v>3256131</c:v>
                </c:pt>
                <c:pt idx="2">
                  <c:v>3441594</c:v>
                </c:pt>
                <c:pt idx="3">
                  <c:v>3471300</c:v>
                </c:pt>
              </c:numCache>
            </c:numRef>
          </c:val>
        </c:ser>
        <c:ser>
          <c:idx val="3"/>
          <c:order val="3"/>
          <c:tx>
            <c:strRef>
              <c:f>Sheet1!$F$1</c:f>
              <c:strCache>
                <c:ptCount val="1"/>
                <c:pt idx="0">
                  <c:v>დეფიციტი</c:v>
                </c:pt>
              </c:strCache>
            </c:strRef>
          </c:tx>
          <c:invertIfNegative val="0"/>
          <c:dLbls>
            <c:dLbl>
              <c:idx val="0"/>
              <c:layout>
                <c:manualLayout>
                  <c:x val="0"/>
                  <c:y val="-2.2395457425328533E-2"/>
                </c:manualLayout>
              </c:layout>
              <c:showLegendKey val="0"/>
              <c:showVal val="1"/>
              <c:showCatName val="0"/>
              <c:showSerName val="0"/>
              <c:showPercent val="0"/>
              <c:showBubbleSize val="0"/>
            </c:dLbl>
            <c:dLbl>
              <c:idx val="2"/>
              <c:layout>
                <c:manualLayout>
                  <c:x val="0"/>
                  <c:y val="-2.8794159546850964E-2"/>
                </c:manualLayout>
              </c:layout>
              <c:showLegendKey val="0"/>
              <c:showVal val="1"/>
              <c:showCatName val="0"/>
              <c:showSerName val="0"/>
              <c:showPercent val="0"/>
              <c:showBubbleSize val="0"/>
            </c:dLbl>
            <c:txPr>
              <a:bodyPr/>
              <a:lstStyle/>
              <a:p>
                <a:pPr>
                  <a:defRPr sz="1400"/>
                </a:pPr>
                <a:endParaRPr lang="en-US"/>
              </a:p>
            </c:txPr>
            <c:showLegendKey val="0"/>
            <c:showVal val="1"/>
            <c:showCatName val="0"/>
            <c:showSerName val="0"/>
            <c:showPercent val="0"/>
            <c:showBubbleSize val="0"/>
            <c:showLeaderLines val="0"/>
          </c:dLbls>
          <c:cat>
            <c:multiLvlStrRef>
              <c:f>Sheet1!$A$2:$B$5</c:f>
              <c:multiLvlStrCache>
                <c:ptCount val="4"/>
                <c:lvl>
                  <c:pt idx="0">
                    <c:v>გეგმა</c:v>
                  </c:pt>
                  <c:pt idx="1">
                    <c:v>ფაქტი</c:v>
                  </c:pt>
                  <c:pt idx="2">
                    <c:v>გეგმა</c:v>
                  </c:pt>
                  <c:pt idx="3">
                    <c:v>ფაქტი</c:v>
                  </c:pt>
                </c:lvl>
                <c:lvl>
                  <c:pt idx="0">
                    <c:v>2016</c:v>
                  </c:pt>
                  <c:pt idx="2">
                    <c:v>2017</c:v>
                  </c:pt>
                </c:lvl>
              </c:multiLvlStrCache>
            </c:multiLvlStrRef>
          </c:cat>
          <c:val>
            <c:numRef>
              <c:f>Sheet1!$F$2:$F$5</c:f>
              <c:numCache>
                <c:formatCode>General</c:formatCode>
                <c:ptCount val="4"/>
                <c:pt idx="0" formatCode="#,##0">
                  <c:v>379900</c:v>
                </c:pt>
                <c:pt idx="2" formatCode="#,##0">
                  <c:v>523990</c:v>
                </c:pt>
              </c:numCache>
            </c:numRef>
          </c:val>
        </c:ser>
        <c:dLbls>
          <c:showLegendKey val="0"/>
          <c:showVal val="0"/>
          <c:showCatName val="0"/>
          <c:showSerName val="0"/>
          <c:showPercent val="0"/>
          <c:showBubbleSize val="0"/>
        </c:dLbls>
        <c:gapWidth val="43"/>
        <c:overlap val="100"/>
        <c:axId val="39872768"/>
        <c:axId val="39998208"/>
      </c:barChart>
      <c:catAx>
        <c:axId val="39872768"/>
        <c:scaling>
          <c:orientation val="minMax"/>
        </c:scaling>
        <c:delete val="0"/>
        <c:axPos val="b"/>
        <c:majorTickMark val="out"/>
        <c:minorTickMark val="none"/>
        <c:tickLblPos val="nextTo"/>
        <c:txPr>
          <a:bodyPr/>
          <a:lstStyle/>
          <a:p>
            <a:pPr>
              <a:defRPr sz="1400" b="1"/>
            </a:pPr>
            <a:endParaRPr lang="en-US"/>
          </a:p>
        </c:txPr>
        <c:crossAx val="39998208"/>
        <c:crosses val="autoZero"/>
        <c:auto val="1"/>
        <c:lblAlgn val="ctr"/>
        <c:lblOffset val="100"/>
        <c:noMultiLvlLbl val="0"/>
      </c:catAx>
      <c:valAx>
        <c:axId val="39998208"/>
        <c:scaling>
          <c:orientation val="minMax"/>
        </c:scaling>
        <c:delete val="1"/>
        <c:axPos val="l"/>
        <c:numFmt formatCode="#,##0" sourceLinked="1"/>
        <c:majorTickMark val="out"/>
        <c:minorTickMark val="none"/>
        <c:tickLblPos val="nextTo"/>
        <c:crossAx val="39872768"/>
        <c:crosses val="autoZero"/>
        <c:crossBetween val="between"/>
      </c:valAx>
    </c:plotArea>
    <c:legend>
      <c:legendPos val="r"/>
      <c:layout>
        <c:manualLayout>
          <c:xMode val="edge"/>
          <c:yMode val="edge"/>
          <c:x val="0.74324653686934283"/>
          <c:y val="2.1532892225954794E-2"/>
          <c:w val="0.22334839878443938"/>
          <c:h val="0.29330340554545786"/>
        </c:manualLayout>
      </c:layout>
      <c:overlay val="0"/>
      <c:txPr>
        <a:bodyPr/>
        <a:lstStyle/>
        <a:p>
          <a:pPr>
            <a:defRPr sz="1400"/>
          </a:pPr>
          <a:endParaRPr lang="en-US"/>
        </a:p>
      </c:txPr>
    </c:legend>
    <c:plotVisOnly val="1"/>
    <c:dispBlanksAs val="gap"/>
    <c:showDLblsOverMax val="0"/>
  </c:chart>
  <c:spPr>
    <a:ln>
      <a:solidFill>
        <a:schemeClr val="tx1"/>
      </a:solidFill>
    </a:ln>
  </c:spPr>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8B1584-E9D5-4E63-995E-7D5762DDF4C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ka-GE"/>
        </a:p>
      </dgm:t>
    </dgm:pt>
    <dgm:pt modelId="{B5E98D89-CC0B-4678-91F6-49D18B458D9C}">
      <dgm:prSet phldrT="[Text]" custT="1"/>
      <dgm:spPr>
        <a:solidFill>
          <a:schemeClr val="accent2"/>
        </a:solidFill>
      </dgm:spPr>
      <dgm:t>
        <a:bodyPr/>
        <a:lstStyle/>
        <a:p>
          <a:r>
            <a:rPr lang="en-US" sz="1600" b="1" dirty="0" err="1" smtClean="0"/>
            <a:t>ვირუსული</a:t>
          </a:r>
          <a:r>
            <a:rPr lang="en-US" sz="1600" b="1" dirty="0" smtClean="0"/>
            <a:t> </a:t>
          </a:r>
          <a:r>
            <a:rPr lang="en-US" sz="1600" b="1" dirty="0" err="1" smtClean="0"/>
            <a:t>ჰეპატიტის</a:t>
          </a:r>
          <a:r>
            <a:rPr lang="en-US" sz="1600" b="1" dirty="0" smtClean="0"/>
            <a:t> </a:t>
          </a:r>
          <a:r>
            <a:rPr lang="en-US" sz="1600" b="1" dirty="0" err="1" smtClean="0"/>
            <a:t>შესახებ</a:t>
          </a:r>
          <a:r>
            <a:rPr lang="en-US" sz="1600" b="1" dirty="0" smtClean="0"/>
            <a:t> </a:t>
          </a:r>
          <a:r>
            <a:rPr lang="en-US" sz="1600" b="1" dirty="0" err="1" smtClean="0"/>
            <a:t>ცნობიერების</a:t>
          </a:r>
          <a:r>
            <a:rPr lang="en-US" sz="1600" b="1" dirty="0" smtClean="0"/>
            <a:t> </a:t>
          </a:r>
          <a:r>
            <a:rPr lang="en-US" sz="1600" b="1" dirty="0" err="1" smtClean="0"/>
            <a:t>დონის</a:t>
          </a:r>
          <a:r>
            <a:rPr lang="en-US" sz="1600" b="1" dirty="0" smtClean="0"/>
            <a:t> </a:t>
          </a:r>
          <a:r>
            <a:rPr lang="en-US" sz="1600" b="1" dirty="0" err="1" smtClean="0"/>
            <a:t>ამაღლება</a:t>
          </a:r>
          <a:endParaRPr lang="ka-GE" sz="1600" b="1" dirty="0"/>
        </a:p>
      </dgm:t>
    </dgm:pt>
    <dgm:pt modelId="{C8564A05-4026-4032-B561-9B01BF686F9B}" type="parTrans" cxnId="{446A590E-03C2-474B-A94D-74F8F44A86D8}">
      <dgm:prSet/>
      <dgm:spPr/>
      <dgm:t>
        <a:bodyPr/>
        <a:lstStyle/>
        <a:p>
          <a:endParaRPr lang="ka-GE" sz="1400"/>
        </a:p>
      </dgm:t>
    </dgm:pt>
    <dgm:pt modelId="{0CA4CA67-B774-40A4-8AF6-7224F044F156}" type="sibTrans" cxnId="{446A590E-03C2-474B-A94D-74F8F44A86D8}">
      <dgm:prSet/>
      <dgm:spPr/>
      <dgm:t>
        <a:bodyPr/>
        <a:lstStyle/>
        <a:p>
          <a:endParaRPr lang="ka-GE" sz="1400"/>
        </a:p>
      </dgm:t>
    </dgm:pt>
    <dgm:pt modelId="{67208C14-0A51-41B1-B8AE-924CD1EA6CED}">
      <dgm:prSet phldrT="[Text]" custT="1"/>
      <dgm:spPr>
        <a:solidFill>
          <a:schemeClr val="accent3"/>
        </a:solidFill>
      </dgm:spPr>
      <dgm:t>
        <a:bodyPr/>
        <a:lstStyle/>
        <a:p>
          <a:r>
            <a:rPr lang="en-US" sz="1600" b="1" dirty="0" err="1" smtClean="0"/>
            <a:t>ჰეპატიტებზე</a:t>
          </a:r>
          <a:r>
            <a:rPr lang="en-US" sz="1600" b="1" dirty="0" smtClean="0"/>
            <a:t> </a:t>
          </a:r>
          <a:r>
            <a:rPr lang="en-US" sz="1600" b="1" dirty="0" err="1" smtClean="0"/>
            <a:t>ჯანდაცვის</a:t>
          </a:r>
          <a:r>
            <a:rPr lang="en-US" sz="1600" b="1" dirty="0" smtClean="0"/>
            <a:t> </a:t>
          </a:r>
          <a:r>
            <a:rPr lang="en-US" sz="1600" b="1" dirty="0" err="1" smtClean="0"/>
            <a:t>სექტორის</a:t>
          </a:r>
          <a:r>
            <a:rPr lang="en-US" sz="1600" b="1" dirty="0" smtClean="0"/>
            <a:t> </a:t>
          </a:r>
          <a:r>
            <a:rPr lang="en-US" sz="1600" b="1" dirty="0" err="1" smtClean="0"/>
            <a:t>რეაგირების</a:t>
          </a:r>
          <a:r>
            <a:rPr lang="en-US" sz="1600" b="1" dirty="0" smtClean="0"/>
            <a:t> </a:t>
          </a:r>
          <a:r>
            <a:rPr lang="en-US" sz="1600" b="1" dirty="0" err="1" smtClean="0"/>
            <a:t>მონიტორინგი</a:t>
          </a:r>
          <a:endParaRPr lang="ka-GE" sz="1600" b="1" dirty="0"/>
        </a:p>
      </dgm:t>
    </dgm:pt>
    <dgm:pt modelId="{F254FFBA-4E49-438B-9EC0-C5D68F78B712}" type="parTrans" cxnId="{588ED0FA-7C7E-4BC3-B14B-4675E8E7366F}">
      <dgm:prSet/>
      <dgm:spPr/>
      <dgm:t>
        <a:bodyPr/>
        <a:lstStyle/>
        <a:p>
          <a:endParaRPr lang="ka-GE" sz="1400"/>
        </a:p>
      </dgm:t>
    </dgm:pt>
    <dgm:pt modelId="{8FF53A88-B35A-43FA-AEDA-4E745A30AF3B}" type="sibTrans" cxnId="{588ED0FA-7C7E-4BC3-B14B-4675E8E7366F}">
      <dgm:prSet/>
      <dgm:spPr/>
      <dgm:t>
        <a:bodyPr/>
        <a:lstStyle/>
        <a:p>
          <a:endParaRPr lang="ka-GE" sz="1400"/>
        </a:p>
      </dgm:t>
    </dgm:pt>
    <dgm:pt modelId="{6BC3A7A1-E44E-4A7D-BBBF-D2440C7F6E79}">
      <dgm:prSet phldrT="[Text]" custT="1"/>
      <dgm:spPr>
        <a:solidFill>
          <a:schemeClr val="accent5"/>
        </a:solidFill>
      </dgm:spPr>
      <dgm:t>
        <a:bodyPr/>
        <a:lstStyle/>
        <a:p>
          <a:r>
            <a:rPr lang="en-US" sz="1600" b="1" dirty="0" err="1" smtClean="0"/>
            <a:t>ვირუსული</a:t>
          </a:r>
          <a:r>
            <a:rPr lang="en-US" sz="1600" b="1" dirty="0" smtClean="0"/>
            <a:t> </a:t>
          </a:r>
          <a:r>
            <a:rPr lang="en-US" sz="1600" b="1" dirty="0" err="1" smtClean="0"/>
            <a:t>ჰეპატიტების</a:t>
          </a:r>
          <a:r>
            <a:rPr lang="en-US" sz="1600" b="1" dirty="0" smtClean="0"/>
            <a:t> </a:t>
          </a:r>
          <a:r>
            <a:rPr lang="en-US" sz="1600" b="1" dirty="0" err="1" smtClean="0"/>
            <a:t>გადაცემის</a:t>
          </a:r>
          <a:r>
            <a:rPr lang="en-US" sz="1600" b="1" dirty="0" smtClean="0"/>
            <a:t> </a:t>
          </a:r>
          <a:r>
            <a:rPr lang="en-US" sz="1600" b="1" dirty="0" err="1" smtClean="0"/>
            <a:t>პრევენცია</a:t>
          </a:r>
          <a:r>
            <a:rPr lang="en-US" sz="1600" b="1" dirty="0" smtClean="0"/>
            <a:t> </a:t>
          </a:r>
          <a:r>
            <a:rPr lang="en-US" sz="1600" b="1" dirty="0" err="1" smtClean="0"/>
            <a:t>საზოგადოებაში</a:t>
          </a:r>
          <a:r>
            <a:rPr lang="en-US" sz="1600" b="1" dirty="0" smtClean="0"/>
            <a:t> </a:t>
          </a:r>
          <a:r>
            <a:rPr lang="en-US" sz="1600" b="1" dirty="0" err="1" smtClean="0"/>
            <a:t>და</a:t>
          </a:r>
          <a:r>
            <a:rPr lang="en-US" sz="1600" b="1" dirty="0" smtClean="0"/>
            <a:t> </a:t>
          </a:r>
          <a:r>
            <a:rPr lang="en-US" sz="1600" b="1" dirty="0" err="1" smtClean="0"/>
            <a:t>სამედიცინო</a:t>
          </a:r>
          <a:r>
            <a:rPr lang="en-US" sz="1600" b="1" dirty="0" smtClean="0"/>
            <a:t> </a:t>
          </a:r>
          <a:r>
            <a:rPr lang="en-US" sz="1600" b="1" dirty="0" err="1" smtClean="0"/>
            <a:t>დაწესებულებებში</a:t>
          </a:r>
          <a:endParaRPr lang="ka-GE" sz="1600" b="1" dirty="0"/>
        </a:p>
      </dgm:t>
    </dgm:pt>
    <dgm:pt modelId="{89BF1086-16CD-43A7-9290-EEE57CDC58B9}" type="parTrans" cxnId="{A135D141-9935-4228-B459-3C714D56034D}">
      <dgm:prSet/>
      <dgm:spPr/>
      <dgm:t>
        <a:bodyPr/>
        <a:lstStyle/>
        <a:p>
          <a:endParaRPr lang="ka-GE" sz="1400"/>
        </a:p>
      </dgm:t>
    </dgm:pt>
    <dgm:pt modelId="{9C4E64E2-E8F2-4225-B4BE-AF7751232820}" type="sibTrans" cxnId="{A135D141-9935-4228-B459-3C714D56034D}">
      <dgm:prSet/>
      <dgm:spPr/>
      <dgm:t>
        <a:bodyPr/>
        <a:lstStyle/>
        <a:p>
          <a:endParaRPr lang="ka-GE" sz="1400"/>
        </a:p>
      </dgm:t>
    </dgm:pt>
    <dgm:pt modelId="{8AFF682F-707D-463C-AFC7-0F431B0E6ACF}">
      <dgm:prSet custT="1"/>
      <dgm:spPr>
        <a:solidFill>
          <a:schemeClr val="tx2">
            <a:lumMod val="50000"/>
          </a:schemeClr>
        </a:solidFill>
      </dgm:spPr>
      <dgm:t>
        <a:bodyPr/>
        <a:lstStyle/>
        <a:p>
          <a:r>
            <a:rPr lang="x-none" sz="1600" b="1" smtClean="0"/>
            <a:t>C ჰეპატიტით ავადობისა და სიკვდილიანობის შემცირება სკრინინგის, ტესტირების, მოვლისა და მკურნალობის სერვისების გაფართოებით</a:t>
          </a:r>
          <a:endParaRPr lang="ka-GE" sz="1600" b="1" dirty="0"/>
        </a:p>
      </dgm:t>
    </dgm:pt>
    <dgm:pt modelId="{61D32D1B-0959-491A-A0E6-98ADD28FDC9D}" type="parTrans" cxnId="{5CF38E4B-BE92-409F-9A03-7A1B4FC8E96B}">
      <dgm:prSet/>
      <dgm:spPr/>
      <dgm:t>
        <a:bodyPr/>
        <a:lstStyle/>
        <a:p>
          <a:endParaRPr lang="ka-GE" sz="1400"/>
        </a:p>
      </dgm:t>
    </dgm:pt>
    <dgm:pt modelId="{7968E20B-5FB8-4218-8066-CDB63B82C9B8}" type="sibTrans" cxnId="{5CF38E4B-BE92-409F-9A03-7A1B4FC8E96B}">
      <dgm:prSet/>
      <dgm:spPr/>
      <dgm:t>
        <a:bodyPr/>
        <a:lstStyle/>
        <a:p>
          <a:endParaRPr lang="ka-GE" sz="1400"/>
        </a:p>
      </dgm:t>
    </dgm:pt>
    <dgm:pt modelId="{345A4BFA-8B7A-4BF5-9367-CF2ED92426B9}" type="pres">
      <dgm:prSet presAssocID="{3C8B1584-E9D5-4E63-995E-7D5762DDF4CF}" presName="Name0" presStyleCnt="0">
        <dgm:presLayoutVars>
          <dgm:dir/>
          <dgm:animLvl val="lvl"/>
          <dgm:resizeHandles val="exact"/>
        </dgm:presLayoutVars>
      </dgm:prSet>
      <dgm:spPr/>
      <dgm:t>
        <a:bodyPr/>
        <a:lstStyle/>
        <a:p>
          <a:endParaRPr lang="en-US"/>
        </a:p>
      </dgm:t>
    </dgm:pt>
    <dgm:pt modelId="{946D0235-C1EC-4B87-9D52-3AFB8D3631F0}" type="pres">
      <dgm:prSet presAssocID="{B5E98D89-CC0B-4678-91F6-49D18B458D9C}" presName="linNode" presStyleCnt="0"/>
      <dgm:spPr/>
    </dgm:pt>
    <dgm:pt modelId="{1B7753D2-64D8-46FA-B67D-38E4E21E6834}" type="pres">
      <dgm:prSet presAssocID="{B5E98D89-CC0B-4678-91F6-49D18B458D9C}" presName="parentText" presStyleLbl="node1" presStyleIdx="0" presStyleCnt="4" custScaleX="271196">
        <dgm:presLayoutVars>
          <dgm:chMax val="1"/>
          <dgm:bulletEnabled val="1"/>
        </dgm:presLayoutVars>
      </dgm:prSet>
      <dgm:spPr/>
      <dgm:t>
        <a:bodyPr/>
        <a:lstStyle/>
        <a:p>
          <a:endParaRPr lang="en-US"/>
        </a:p>
      </dgm:t>
    </dgm:pt>
    <dgm:pt modelId="{C1D307B2-34B4-49DD-ACD7-14EB1546384B}" type="pres">
      <dgm:prSet presAssocID="{0CA4CA67-B774-40A4-8AF6-7224F044F156}" presName="sp" presStyleCnt="0"/>
      <dgm:spPr/>
    </dgm:pt>
    <dgm:pt modelId="{1BFD374D-93F9-4A52-9C27-E59E8ACFB39C}" type="pres">
      <dgm:prSet presAssocID="{67208C14-0A51-41B1-B8AE-924CD1EA6CED}" presName="linNode" presStyleCnt="0"/>
      <dgm:spPr/>
    </dgm:pt>
    <dgm:pt modelId="{8892EE52-01F2-4FD9-8DC4-1838F8B4F4EA}" type="pres">
      <dgm:prSet presAssocID="{67208C14-0A51-41B1-B8AE-924CD1EA6CED}" presName="parentText" presStyleLbl="node1" presStyleIdx="1" presStyleCnt="4" custScaleX="271196" custLinFactNeighborX="415" custLinFactNeighborY="-5750">
        <dgm:presLayoutVars>
          <dgm:chMax val="1"/>
          <dgm:bulletEnabled val="1"/>
        </dgm:presLayoutVars>
      </dgm:prSet>
      <dgm:spPr/>
      <dgm:t>
        <a:bodyPr/>
        <a:lstStyle/>
        <a:p>
          <a:endParaRPr lang="en-US"/>
        </a:p>
      </dgm:t>
    </dgm:pt>
    <dgm:pt modelId="{97123D03-1ED0-4464-9EA7-158BF8DCB5B8}" type="pres">
      <dgm:prSet presAssocID="{8FF53A88-B35A-43FA-AEDA-4E745A30AF3B}" presName="sp" presStyleCnt="0"/>
      <dgm:spPr/>
    </dgm:pt>
    <dgm:pt modelId="{0EF2BEC0-7DB2-4FE1-B6D5-84B5C9BBDF15}" type="pres">
      <dgm:prSet presAssocID="{6BC3A7A1-E44E-4A7D-BBBF-D2440C7F6E79}" presName="linNode" presStyleCnt="0"/>
      <dgm:spPr/>
    </dgm:pt>
    <dgm:pt modelId="{F6DAD194-8CB7-4225-B1A0-033216129C7C}" type="pres">
      <dgm:prSet presAssocID="{6BC3A7A1-E44E-4A7D-BBBF-D2440C7F6E79}" presName="parentText" presStyleLbl="node1" presStyleIdx="2" presStyleCnt="4" custScaleX="271196" custScaleY="95831" custLinFactNeighborY="-5386">
        <dgm:presLayoutVars>
          <dgm:chMax val="1"/>
          <dgm:bulletEnabled val="1"/>
        </dgm:presLayoutVars>
      </dgm:prSet>
      <dgm:spPr/>
      <dgm:t>
        <a:bodyPr/>
        <a:lstStyle/>
        <a:p>
          <a:endParaRPr lang="en-US"/>
        </a:p>
      </dgm:t>
    </dgm:pt>
    <dgm:pt modelId="{9314677B-968D-467F-A92F-791501D6ADC3}" type="pres">
      <dgm:prSet presAssocID="{9C4E64E2-E8F2-4225-B4BE-AF7751232820}" presName="sp" presStyleCnt="0"/>
      <dgm:spPr/>
    </dgm:pt>
    <dgm:pt modelId="{7256C1D1-A037-4E95-BECE-E27CE409CD2F}" type="pres">
      <dgm:prSet presAssocID="{8AFF682F-707D-463C-AFC7-0F431B0E6ACF}" presName="linNode" presStyleCnt="0"/>
      <dgm:spPr/>
    </dgm:pt>
    <dgm:pt modelId="{DAE32236-2964-4F68-A826-66814E08FBE6}" type="pres">
      <dgm:prSet presAssocID="{8AFF682F-707D-463C-AFC7-0F431B0E6ACF}" presName="parentText" presStyleLbl="node1" presStyleIdx="3" presStyleCnt="4" custScaleX="271196" custScaleY="119133">
        <dgm:presLayoutVars>
          <dgm:chMax val="1"/>
          <dgm:bulletEnabled val="1"/>
        </dgm:presLayoutVars>
      </dgm:prSet>
      <dgm:spPr/>
      <dgm:t>
        <a:bodyPr/>
        <a:lstStyle/>
        <a:p>
          <a:endParaRPr lang="en-US"/>
        </a:p>
      </dgm:t>
    </dgm:pt>
  </dgm:ptLst>
  <dgm:cxnLst>
    <dgm:cxn modelId="{DAA0F281-32E3-41C6-807A-B515B03F92E1}" type="presOf" srcId="{3C8B1584-E9D5-4E63-995E-7D5762DDF4CF}" destId="{345A4BFA-8B7A-4BF5-9367-CF2ED92426B9}" srcOrd="0" destOrd="0" presId="urn:microsoft.com/office/officeart/2005/8/layout/vList5"/>
    <dgm:cxn modelId="{E1467A5A-6653-48D7-A44D-99B4C283C08B}" type="presOf" srcId="{67208C14-0A51-41B1-B8AE-924CD1EA6CED}" destId="{8892EE52-01F2-4FD9-8DC4-1838F8B4F4EA}" srcOrd="0" destOrd="0" presId="urn:microsoft.com/office/officeart/2005/8/layout/vList5"/>
    <dgm:cxn modelId="{4F70A707-2749-42DC-B1ED-B189A63A631F}" type="presOf" srcId="{6BC3A7A1-E44E-4A7D-BBBF-D2440C7F6E79}" destId="{F6DAD194-8CB7-4225-B1A0-033216129C7C}" srcOrd="0" destOrd="0" presId="urn:microsoft.com/office/officeart/2005/8/layout/vList5"/>
    <dgm:cxn modelId="{446A590E-03C2-474B-A94D-74F8F44A86D8}" srcId="{3C8B1584-E9D5-4E63-995E-7D5762DDF4CF}" destId="{B5E98D89-CC0B-4678-91F6-49D18B458D9C}" srcOrd="0" destOrd="0" parTransId="{C8564A05-4026-4032-B561-9B01BF686F9B}" sibTransId="{0CA4CA67-B774-40A4-8AF6-7224F044F156}"/>
    <dgm:cxn modelId="{C89B1E4D-E960-42EB-8D0C-D030A0FF9185}" type="presOf" srcId="{B5E98D89-CC0B-4678-91F6-49D18B458D9C}" destId="{1B7753D2-64D8-46FA-B67D-38E4E21E6834}" srcOrd="0" destOrd="0" presId="urn:microsoft.com/office/officeart/2005/8/layout/vList5"/>
    <dgm:cxn modelId="{5CF38E4B-BE92-409F-9A03-7A1B4FC8E96B}" srcId="{3C8B1584-E9D5-4E63-995E-7D5762DDF4CF}" destId="{8AFF682F-707D-463C-AFC7-0F431B0E6ACF}" srcOrd="3" destOrd="0" parTransId="{61D32D1B-0959-491A-A0E6-98ADD28FDC9D}" sibTransId="{7968E20B-5FB8-4218-8066-CDB63B82C9B8}"/>
    <dgm:cxn modelId="{0BF5C228-B83A-48FA-A044-39A42FC1AEA4}" type="presOf" srcId="{8AFF682F-707D-463C-AFC7-0F431B0E6ACF}" destId="{DAE32236-2964-4F68-A826-66814E08FBE6}" srcOrd="0" destOrd="0" presId="urn:microsoft.com/office/officeart/2005/8/layout/vList5"/>
    <dgm:cxn modelId="{A135D141-9935-4228-B459-3C714D56034D}" srcId="{3C8B1584-E9D5-4E63-995E-7D5762DDF4CF}" destId="{6BC3A7A1-E44E-4A7D-BBBF-D2440C7F6E79}" srcOrd="2" destOrd="0" parTransId="{89BF1086-16CD-43A7-9290-EEE57CDC58B9}" sibTransId="{9C4E64E2-E8F2-4225-B4BE-AF7751232820}"/>
    <dgm:cxn modelId="{588ED0FA-7C7E-4BC3-B14B-4675E8E7366F}" srcId="{3C8B1584-E9D5-4E63-995E-7D5762DDF4CF}" destId="{67208C14-0A51-41B1-B8AE-924CD1EA6CED}" srcOrd="1" destOrd="0" parTransId="{F254FFBA-4E49-438B-9EC0-C5D68F78B712}" sibTransId="{8FF53A88-B35A-43FA-AEDA-4E745A30AF3B}"/>
    <dgm:cxn modelId="{21B9782F-5AA6-478B-8D44-EDAE1B6A2283}" type="presParOf" srcId="{345A4BFA-8B7A-4BF5-9367-CF2ED92426B9}" destId="{946D0235-C1EC-4B87-9D52-3AFB8D3631F0}" srcOrd="0" destOrd="0" presId="urn:microsoft.com/office/officeart/2005/8/layout/vList5"/>
    <dgm:cxn modelId="{280696C5-B4EC-4454-8083-7F9D3156E097}" type="presParOf" srcId="{946D0235-C1EC-4B87-9D52-3AFB8D3631F0}" destId="{1B7753D2-64D8-46FA-B67D-38E4E21E6834}" srcOrd="0" destOrd="0" presId="urn:microsoft.com/office/officeart/2005/8/layout/vList5"/>
    <dgm:cxn modelId="{E789EB99-FDDD-4791-9E2A-825F01C3F078}" type="presParOf" srcId="{345A4BFA-8B7A-4BF5-9367-CF2ED92426B9}" destId="{C1D307B2-34B4-49DD-ACD7-14EB1546384B}" srcOrd="1" destOrd="0" presId="urn:microsoft.com/office/officeart/2005/8/layout/vList5"/>
    <dgm:cxn modelId="{F8E80C01-42BC-4A56-8DC3-1934347C0C67}" type="presParOf" srcId="{345A4BFA-8B7A-4BF5-9367-CF2ED92426B9}" destId="{1BFD374D-93F9-4A52-9C27-E59E8ACFB39C}" srcOrd="2" destOrd="0" presId="urn:microsoft.com/office/officeart/2005/8/layout/vList5"/>
    <dgm:cxn modelId="{D2781DA3-EA1E-4002-B9B4-5F67810F8406}" type="presParOf" srcId="{1BFD374D-93F9-4A52-9C27-E59E8ACFB39C}" destId="{8892EE52-01F2-4FD9-8DC4-1838F8B4F4EA}" srcOrd="0" destOrd="0" presId="urn:microsoft.com/office/officeart/2005/8/layout/vList5"/>
    <dgm:cxn modelId="{20343F6F-68CB-4874-BFA3-D22AD20ED0D2}" type="presParOf" srcId="{345A4BFA-8B7A-4BF5-9367-CF2ED92426B9}" destId="{97123D03-1ED0-4464-9EA7-158BF8DCB5B8}" srcOrd="3" destOrd="0" presId="urn:microsoft.com/office/officeart/2005/8/layout/vList5"/>
    <dgm:cxn modelId="{61D3F59A-FFA2-476B-B52F-9723A39A45A6}" type="presParOf" srcId="{345A4BFA-8B7A-4BF5-9367-CF2ED92426B9}" destId="{0EF2BEC0-7DB2-4FE1-B6D5-84B5C9BBDF15}" srcOrd="4" destOrd="0" presId="urn:microsoft.com/office/officeart/2005/8/layout/vList5"/>
    <dgm:cxn modelId="{8FCBE06A-15EC-4074-B349-719B2AC98898}" type="presParOf" srcId="{0EF2BEC0-7DB2-4FE1-B6D5-84B5C9BBDF15}" destId="{F6DAD194-8CB7-4225-B1A0-033216129C7C}" srcOrd="0" destOrd="0" presId="urn:microsoft.com/office/officeart/2005/8/layout/vList5"/>
    <dgm:cxn modelId="{D5C441D4-1680-45F8-A60C-540100FD8388}" type="presParOf" srcId="{345A4BFA-8B7A-4BF5-9367-CF2ED92426B9}" destId="{9314677B-968D-467F-A92F-791501D6ADC3}" srcOrd="5" destOrd="0" presId="urn:microsoft.com/office/officeart/2005/8/layout/vList5"/>
    <dgm:cxn modelId="{2B5B1CFB-1102-4D6F-8BDD-DDED4A93EC1C}" type="presParOf" srcId="{345A4BFA-8B7A-4BF5-9367-CF2ED92426B9}" destId="{7256C1D1-A037-4E95-BECE-E27CE409CD2F}" srcOrd="6" destOrd="0" presId="urn:microsoft.com/office/officeart/2005/8/layout/vList5"/>
    <dgm:cxn modelId="{34FABA29-F945-4429-9EB0-A01B7F003459}" type="presParOf" srcId="{7256C1D1-A037-4E95-BECE-E27CE409CD2F}" destId="{DAE32236-2964-4F68-A826-66814E08FBE6}"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7753D2-64D8-46FA-B67D-38E4E21E6834}">
      <dsp:nvSpPr>
        <dsp:cNvPr id="0" name=""/>
        <dsp:cNvSpPr/>
      </dsp:nvSpPr>
      <dsp:spPr>
        <a:xfrm>
          <a:off x="42848" y="1487"/>
          <a:ext cx="3531063" cy="1032880"/>
        </a:xfrm>
        <a:prstGeom prst="roundRect">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US" sz="1600" b="1" kern="1200" dirty="0" err="1" smtClean="0"/>
            <a:t>ვირუსული</a:t>
          </a:r>
          <a:r>
            <a:rPr lang="en-US" sz="1600" b="1" kern="1200" dirty="0" smtClean="0"/>
            <a:t> </a:t>
          </a:r>
          <a:r>
            <a:rPr lang="en-US" sz="1600" b="1" kern="1200" dirty="0" err="1" smtClean="0"/>
            <a:t>ჰეპატიტის</a:t>
          </a:r>
          <a:r>
            <a:rPr lang="en-US" sz="1600" b="1" kern="1200" dirty="0" smtClean="0"/>
            <a:t> </a:t>
          </a:r>
          <a:r>
            <a:rPr lang="en-US" sz="1600" b="1" kern="1200" dirty="0" err="1" smtClean="0"/>
            <a:t>შესახებ</a:t>
          </a:r>
          <a:r>
            <a:rPr lang="en-US" sz="1600" b="1" kern="1200" dirty="0" smtClean="0"/>
            <a:t> </a:t>
          </a:r>
          <a:r>
            <a:rPr lang="en-US" sz="1600" b="1" kern="1200" dirty="0" err="1" smtClean="0"/>
            <a:t>ცნობიერების</a:t>
          </a:r>
          <a:r>
            <a:rPr lang="en-US" sz="1600" b="1" kern="1200" dirty="0" smtClean="0"/>
            <a:t> </a:t>
          </a:r>
          <a:r>
            <a:rPr lang="en-US" sz="1600" b="1" kern="1200" dirty="0" err="1" smtClean="0"/>
            <a:t>დონის</a:t>
          </a:r>
          <a:r>
            <a:rPr lang="en-US" sz="1600" b="1" kern="1200" dirty="0" smtClean="0"/>
            <a:t> </a:t>
          </a:r>
          <a:r>
            <a:rPr lang="en-US" sz="1600" b="1" kern="1200" dirty="0" err="1" smtClean="0"/>
            <a:t>ამაღლება</a:t>
          </a:r>
          <a:endParaRPr lang="ka-GE" sz="1600" b="1" kern="1200" dirty="0"/>
        </a:p>
      </dsp:txBody>
      <dsp:txXfrm>
        <a:off x="93269" y="51908"/>
        <a:ext cx="3430221" cy="932038"/>
      </dsp:txXfrm>
    </dsp:sp>
    <dsp:sp modelId="{8892EE52-01F2-4FD9-8DC4-1838F8B4F4EA}">
      <dsp:nvSpPr>
        <dsp:cNvPr id="0" name=""/>
        <dsp:cNvSpPr/>
      </dsp:nvSpPr>
      <dsp:spPr>
        <a:xfrm>
          <a:off x="48251" y="1026621"/>
          <a:ext cx="3531063" cy="1032880"/>
        </a:xfrm>
        <a:prstGeom prst="roundRect">
          <a:avLst/>
        </a:prstGeom>
        <a:solidFill>
          <a:schemeClr val="accent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US" sz="1600" b="1" kern="1200" dirty="0" err="1" smtClean="0"/>
            <a:t>ჰეპატიტებზე</a:t>
          </a:r>
          <a:r>
            <a:rPr lang="en-US" sz="1600" b="1" kern="1200" dirty="0" smtClean="0"/>
            <a:t> </a:t>
          </a:r>
          <a:r>
            <a:rPr lang="en-US" sz="1600" b="1" kern="1200" dirty="0" err="1" smtClean="0"/>
            <a:t>ჯანდაცვის</a:t>
          </a:r>
          <a:r>
            <a:rPr lang="en-US" sz="1600" b="1" kern="1200" dirty="0" smtClean="0"/>
            <a:t> </a:t>
          </a:r>
          <a:r>
            <a:rPr lang="en-US" sz="1600" b="1" kern="1200" dirty="0" err="1" smtClean="0"/>
            <a:t>სექტორის</a:t>
          </a:r>
          <a:r>
            <a:rPr lang="en-US" sz="1600" b="1" kern="1200" dirty="0" smtClean="0"/>
            <a:t> </a:t>
          </a:r>
          <a:r>
            <a:rPr lang="en-US" sz="1600" b="1" kern="1200" dirty="0" err="1" smtClean="0"/>
            <a:t>რეაგირების</a:t>
          </a:r>
          <a:r>
            <a:rPr lang="en-US" sz="1600" b="1" kern="1200" dirty="0" smtClean="0"/>
            <a:t> </a:t>
          </a:r>
          <a:r>
            <a:rPr lang="en-US" sz="1600" b="1" kern="1200" dirty="0" err="1" smtClean="0"/>
            <a:t>მონიტორინგი</a:t>
          </a:r>
          <a:endParaRPr lang="ka-GE" sz="1600" b="1" kern="1200" dirty="0"/>
        </a:p>
      </dsp:txBody>
      <dsp:txXfrm>
        <a:off x="98672" y="1077042"/>
        <a:ext cx="3430221" cy="932038"/>
      </dsp:txXfrm>
    </dsp:sp>
    <dsp:sp modelId="{F6DAD194-8CB7-4225-B1A0-033216129C7C}">
      <dsp:nvSpPr>
        <dsp:cNvPr id="0" name=""/>
        <dsp:cNvSpPr/>
      </dsp:nvSpPr>
      <dsp:spPr>
        <a:xfrm>
          <a:off x="42848" y="2114906"/>
          <a:ext cx="3531063" cy="989819"/>
        </a:xfrm>
        <a:prstGeom prst="roundRec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US" sz="1600" b="1" kern="1200" dirty="0" err="1" smtClean="0"/>
            <a:t>ვირუსული</a:t>
          </a:r>
          <a:r>
            <a:rPr lang="en-US" sz="1600" b="1" kern="1200" dirty="0" smtClean="0"/>
            <a:t> </a:t>
          </a:r>
          <a:r>
            <a:rPr lang="en-US" sz="1600" b="1" kern="1200" dirty="0" err="1" smtClean="0"/>
            <a:t>ჰეპატიტების</a:t>
          </a:r>
          <a:r>
            <a:rPr lang="en-US" sz="1600" b="1" kern="1200" dirty="0" smtClean="0"/>
            <a:t> </a:t>
          </a:r>
          <a:r>
            <a:rPr lang="en-US" sz="1600" b="1" kern="1200" dirty="0" err="1" smtClean="0"/>
            <a:t>გადაცემის</a:t>
          </a:r>
          <a:r>
            <a:rPr lang="en-US" sz="1600" b="1" kern="1200" dirty="0" smtClean="0"/>
            <a:t> </a:t>
          </a:r>
          <a:r>
            <a:rPr lang="en-US" sz="1600" b="1" kern="1200" dirty="0" err="1" smtClean="0"/>
            <a:t>პრევენცია</a:t>
          </a:r>
          <a:r>
            <a:rPr lang="en-US" sz="1600" b="1" kern="1200" dirty="0" smtClean="0"/>
            <a:t> </a:t>
          </a:r>
          <a:r>
            <a:rPr lang="en-US" sz="1600" b="1" kern="1200" dirty="0" err="1" smtClean="0"/>
            <a:t>საზოგადოებაში</a:t>
          </a:r>
          <a:r>
            <a:rPr lang="en-US" sz="1600" b="1" kern="1200" dirty="0" smtClean="0"/>
            <a:t> </a:t>
          </a:r>
          <a:r>
            <a:rPr lang="en-US" sz="1600" b="1" kern="1200" dirty="0" err="1" smtClean="0"/>
            <a:t>და</a:t>
          </a:r>
          <a:r>
            <a:rPr lang="en-US" sz="1600" b="1" kern="1200" dirty="0" smtClean="0"/>
            <a:t> </a:t>
          </a:r>
          <a:r>
            <a:rPr lang="en-US" sz="1600" b="1" kern="1200" dirty="0" err="1" smtClean="0"/>
            <a:t>სამედიცინო</a:t>
          </a:r>
          <a:r>
            <a:rPr lang="en-US" sz="1600" b="1" kern="1200" dirty="0" smtClean="0"/>
            <a:t> </a:t>
          </a:r>
          <a:r>
            <a:rPr lang="en-US" sz="1600" b="1" kern="1200" dirty="0" err="1" smtClean="0"/>
            <a:t>დაწესებულებებში</a:t>
          </a:r>
          <a:endParaRPr lang="ka-GE" sz="1600" b="1" kern="1200" dirty="0"/>
        </a:p>
      </dsp:txBody>
      <dsp:txXfrm>
        <a:off x="91167" y="2163225"/>
        <a:ext cx="3434425" cy="893181"/>
      </dsp:txXfrm>
    </dsp:sp>
    <dsp:sp modelId="{DAE32236-2964-4F68-A826-66814E08FBE6}">
      <dsp:nvSpPr>
        <dsp:cNvPr id="0" name=""/>
        <dsp:cNvSpPr/>
      </dsp:nvSpPr>
      <dsp:spPr>
        <a:xfrm>
          <a:off x="42848" y="3212001"/>
          <a:ext cx="3527614" cy="1230501"/>
        </a:xfrm>
        <a:prstGeom prst="roundRect">
          <a:avLst/>
        </a:prstGeom>
        <a:solidFill>
          <a:schemeClr val="tx2">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x-none" sz="1600" b="1" kern="1200" smtClean="0"/>
            <a:t>C ჰეპატიტით ავადობისა და სიკვდილიანობის შემცირება სკრინინგის, ტესტირების, მოვლისა და მკურნალობის სერვისების გაფართოებით</a:t>
          </a:r>
          <a:endParaRPr lang="ka-GE" sz="1600" b="1" kern="1200" dirty="0"/>
        </a:p>
      </dsp:txBody>
      <dsp:txXfrm>
        <a:off x="102916" y="3272069"/>
        <a:ext cx="3407478" cy="111036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0.34204</cdr:x>
      <cdr:y>0.65965</cdr:y>
    </cdr:from>
    <cdr:to>
      <cdr:x>0.42538</cdr:x>
      <cdr:y>0.75389</cdr:y>
    </cdr:to>
    <cdr:sp macro="" textlink="">
      <cdr:nvSpPr>
        <cdr:cNvPr id="3" name="Pentagon 2"/>
        <cdr:cNvSpPr/>
      </cdr:nvSpPr>
      <cdr:spPr>
        <a:xfrm xmlns:a="http://schemas.openxmlformats.org/drawingml/2006/main">
          <a:off x="2793016" y="2370653"/>
          <a:ext cx="680537" cy="338680"/>
        </a:xfrm>
        <a:prstGeom xmlns:a="http://schemas.openxmlformats.org/drawingml/2006/main" prst="homePlate">
          <a:avLst/>
        </a:prstGeom>
      </cdr:spPr>
      <cdr:style>
        <a:lnRef xmlns:a="http://schemas.openxmlformats.org/drawingml/2006/main" idx="1">
          <a:schemeClr val="accent4"/>
        </a:lnRef>
        <a:fillRef xmlns:a="http://schemas.openxmlformats.org/drawingml/2006/main" idx="3">
          <a:schemeClr val="accent4"/>
        </a:fillRef>
        <a:effectRef xmlns:a="http://schemas.openxmlformats.org/drawingml/2006/main" idx="2">
          <a:schemeClr val="accent4"/>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0.56849</cdr:x>
      <cdr:y>0.65659</cdr:y>
    </cdr:from>
    <cdr:to>
      <cdr:x>0.65182</cdr:x>
      <cdr:y>0.75082</cdr:y>
    </cdr:to>
    <cdr:sp macro="" textlink="">
      <cdr:nvSpPr>
        <cdr:cNvPr id="7" name="Pentagon 6"/>
        <cdr:cNvSpPr/>
      </cdr:nvSpPr>
      <cdr:spPr>
        <a:xfrm xmlns:a="http://schemas.openxmlformats.org/drawingml/2006/main">
          <a:off x="4642186" y="2359656"/>
          <a:ext cx="680456" cy="338644"/>
        </a:xfrm>
        <a:prstGeom xmlns:a="http://schemas.openxmlformats.org/drawingml/2006/main" prst="homePlate">
          <a:avLst/>
        </a:prstGeom>
      </cdr:spPr>
      <cdr:style>
        <a:lnRef xmlns:a="http://schemas.openxmlformats.org/drawingml/2006/main" idx="1">
          <a:schemeClr val="accent4"/>
        </a:lnRef>
        <a:fillRef xmlns:a="http://schemas.openxmlformats.org/drawingml/2006/main" idx="3">
          <a:schemeClr val="accent4"/>
        </a:fillRef>
        <a:effectRef xmlns:a="http://schemas.openxmlformats.org/drawingml/2006/main" idx="2">
          <a:schemeClr val="accent4"/>
        </a:effectRef>
        <a:fontRef xmlns:a="http://schemas.openxmlformats.org/drawingml/2006/main" idx="minor">
          <a:schemeClr val="lt1"/>
        </a:fontRef>
      </cdr:style>
    </cdr:sp>
  </cdr:relSizeAnchor>
  <cdr:relSizeAnchor xmlns:cdr="http://schemas.openxmlformats.org/drawingml/2006/chartDrawing">
    <cdr:from>
      <cdr:x>0.70883</cdr:x>
      <cdr:y>0.65889</cdr:y>
    </cdr:from>
    <cdr:to>
      <cdr:x>0.85026</cdr:x>
      <cdr:y>0.75312</cdr:y>
    </cdr:to>
    <cdr:sp macro="" textlink="">
      <cdr:nvSpPr>
        <cdr:cNvPr id="4" name="Pentagon 3"/>
        <cdr:cNvSpPr/>
      </cdr:nvSpPr>
      <cdr:spPr>
        <a:xfrm xmlns:a="http://schemas.openxmlformats.org/drawingml/2006/main">
          <a:off x="5788139" y="2367925"/>
          <a:ext cx="1154921" cy="338644"/>
        </a:xfrm>
        <a:prstGeom xmlns:a="http://schemas.openxmlformats.org/drawingml/2006/main" prst="homePlate">
          <a:avLst/>
        </a:prstGeom>
      </cdr:spPr>
      <cdr:style>
        <a:lnRef xmlns:a="http://schemas.openxmlformats.org/drawingml/2006/main" idx="1">
          <a:schemeClr val="accent4"/>
        </a:lnRef>
        <a:fillRef xmlns:a="http://schemas.openxmlformats.org/drawingml/2006/main" idx="3">
          <a:schemeClr val="accent4"/>
        </a:fillRef>
        <a:effectRef xmlns:a="http://schemas.openxmlformats.org/drawingml/2006/main" idx="2">
          <a:schemeClr val="accent4"/>
        </a:effectRef>
        <a:fontRef xmlns:a="http://schemas.openxmlformats.org/drawingml/2006/main" idx="minor">
          <a:schemeClr val="lt1"/>
        </a:fontRef>
      </cdr:style>
      <cdr:txBody>
        <a:bodyPr xmlns:a="http://schemas.openxmlformats.org/drawingml/2006/main"/>
        <a:lstStyle xmlns:a="http://schemas.openxmlformats.org/drawingml/2006/main"/>
        <a:p xmlns:a="http://schemas.openxmlformats.org/drawingml/2006/main">
          <a:endParaRPr lang="en-US"/>
        </a:p>
      </cdr:txBody>
    </cdr:sp>
  </cdr:relSizeAnchor>
</c:userShapes>
</file>

<file path=ppt/drawings/drawing2.xml><?xml version="1.0" encoding="utf-8"?>
<c:userShapes xmlns:c="http://schemas.openxmlformats.org/drawingml/2006/chart">
  <cdr:relSizeAnchor xmlns:cdr="http://schemas.openxmlformats.org/drawingml/2006/chartDrawing">
    <cdr:from>
      <cdr:x>0.0675</cdr:x>
      <cdr:y>0.92281</cdr:y>
    </cdr:from>
    <cdr:to>
      <cdr:x>0.25</cdr:x>
      <cdr:y>0.97963</cdr:y>
    </cdr:to>
    <cdr:sp macro="" textlink="">
      <cdr:nvSpPr>
        <cdr:cNvPr id="2" name="TextBox 1"/>
        <cdr:cNvSpPr txBox="1"/>
      </cdr:nvSpPr>
      <cdr:spPr>
        <a:xfrm xmlns:a="http://schemas.openxmlformats.org/drawingml/2006/main">
          <a:off x="809468" y="6086008"/>
          <a:ext cx="2188564" cy="37475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0.03875</cdr:x>
      <cdr:y>0.94554</cdr:y>
    </cdr:from>
    <cdr:to>
      <cdr:x>0.22125</cdr:x>
      <cdr:y>0.96372</cdr:y>
    </cdr:to>
    <cdr:sp macro="" textlink="">
      <cdr:nvSpPr>
        <cdr:cNvPr id="3" name="TextBox 2"/>
        <cdr:cNvSpPr txBox="1"/>
      </cdr:nvSpPr>
      <cdr:spPr>
        <a:xfrm xmlns:a="http://schemas.openxmlformats.org/drawingml/2006/main">
          <a:off x="464694" y="6235909"/>
          <a:ext cx="2188564" cy="11992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0.5261</cdr:x>
      <cdr:y>0.21176</cdr:y>
    </cdr:from>
    <cdr:to>
      <cdr:x>0.6011</cdr:x>
      <cdr:y>0.26078</cdr:y>
    </cdr:to>
    <cdr:sp macro="" textlink="">
      <cdr:nvSpPr>
        <cdr:cNvPr id="12" name="TextBox 11"/>
        <cdr:cNvSpPr txBox="1"/>
      </cdr:nvSpPr>
      <cdr:spPr>
        <a:xfrm xmlns:a="http://schemas.openxmlformats.org/drawingml/2006/main">
          <a:off x="6414247" y="1452281"/>
          <a:ext cx="914400" cy="33617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0.29706</cdr:x>
      <cdr:y>0.07843</cdr:y>
    </cdr:from>
    <cdr:to>
      <cdr:x>0.37206</cdr:x>
      <cdr:y>0.21176</cdr:y>
    </cdr:to>
    <cdr:sp macro="" textlink="">
      <cdr:nvSpPr>
        <cdr:cNvPr id="8" name="TextBox 7"/>
        <cdr:cNvSpPr txBox="1"/>
      </cdr:nvSpPr>
      <cdr:spPr>
        <a:xfrm xmlns:a="http://schemas.openxmlformats.org/drawingml/2006/main">
          <a:off x="3621741" y="537881"/>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0.35833</cdr:x>
      <cdr:y>0.24815</cdr:y>
    </cdr:from>
    <cdr:to>
      <cdr:x>0.45833</cdr:x>
      <cdr:y>0.29259</cdr:y>
    </cdr:to>
    <cdr:sp macro="" textlink="">
      <cdr:nvSpPr>
        <cdr:cNvPr id="5" name="TextBox 4"/>
        <cdr:cNvSpPr txBox="1"/>
      </cdr:nvSpPr>
      <cdr:spPr>
        <a:xfrm xmlns:a="http://schemas.openxmlformats.org/drawingml/2006/main">
          <a:off x="3276600" y="1276348"/>
          <a:ext cx="914400" cy="2286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0.375</cdr:x>
      <cdr:y>0.29259</cdr:y>
    </cdr:from>
    <cdr:to>
      <cdr:x>0.475</cdr:x>
      <cdr:y>0.42593</cdr:y>
    </cdr:to>
    <cdr:sp macro="" textlink="">
      <cdr:nvSpPr>
        <cdr:cNvPr id="6" name="TextBox 5"/>
        <cdr:cNvSpPr txBox="1"/>
      </cdr:nvSpPr>
      <cdr:spPr>
        <a:xfrm xmlns:a="http://schemas.openxmlformats.org/drawingml/2006/main">
          <a:off x="3429000" y="1504948"/>
          <a:ext cx="914400" cy="6858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0.32998</cdr:x>
      <cdr:y>0.72099</cdr:y>
    </cdr:from>
    <cdr:to>
      <cdr:x>0.43832</cdr:x>
      <cdr:y>0.77522</cdr:y>
    </cdr:to>
    <cdr:sp macro="" textlink="">
      <cdr:nvSpPr>
        <cdr:cNvPr id="9" name="TextBox 1"/>
        <cdr:cNvSpPr txBox="1"/>
      </cdr:nvSpPr>
      <cdr:spPr>
        <a:xfrm xmlns:a="http://schemas.openxmlformats.org/drawingml/2006/main">
          <a:off x="3017360" y="3708432"/>
          <a:ext cx="990600" cy="278890"/>
        </a:xfrm>
        <a:prstGeom xmlns:a="http://schemas.openxmlformats.org/drawingml/2006/main" prst="rect">
          <a:avLst/>
        </a:prstGeom>
      </cdr:spPr>
      <cdr:txBody>
        <a:bodyPr xmlns:a="http://schemas.openxmlformats.org/drawingml/2006/main" wrap="none" rtlCol="0"/>
        <a:lstStyle xmlns:a="http://schemas.openxmlformats.org/drawingml/2006/main">
          <a:defPPr>
            <a:defRPr lang="ka-G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smtClean="0">
              <a:ln>
                <a:noFill/>
              </a:ln>
              <a:solidFill>
                <a:prstClr val="black"/>
              </a:solidFill>
              <a:effectLst/>
              <a:uLnTx/>
              <a:uFillTx/>
              <a:ea typeface="+mn-ea"/>
              <a:cs typeface="+mn-cs"/>
            </a:rPr>
            <a:t>94.6%</a:t>
          </a:r>
          <a:endParaRPr kumimoji="0" lang="en-US" sz="1100" b="0" i="0" u="none" strike="noStrike" kern="1200" cap="none" spc="0" normalizeH="0" baseline="0" noProof="0" dirty="0">
            <a:ln>
              <a:noFill/>
            </a:ln>
            <a:solidFill>
              <a:prstClr val="black"/>
            </a:solidFill>
            <a:effectLst/>
            <a:uLnTx/>
            <a:uFillTx/>
            <a:ea typeface="+mn-ea"/>
            <a:cs typeface="+mn-cs"/>
          </a:endParaRPr>
        </a:p>
        <a:p xmlns:a="http://schemas.openxmlformats.org/drawingml/2006/main">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xmlns:a="http://schemas.openxmlformats.org/drawingml/2006/main">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0.09247</cdr:x>
      <cdr:y>0.05716</cdr:y>
    </cdr:from>
    <cdr:to>
      <cdr:x>0.18576</cdr:x>
      <cdr:y>0.1502</cdr:y>
    </cdr:to>
    <cdr:sp macro="" textlink="">
      <cdr:nvSpPr>
        <cdr:cNvPr id="2" name="TextBox 1"/>
        <cdr:cNvSpPr txBox="1"/>
      </cdr:nvSpPr>
      <cdr:spPr>
        <a:xfrm xmlns:a="http://schemas.openxmlformats.org/drawingml/2006/main">
          <a:off x="906425" y="226894"/>
          <a:ext cx="914400" cy="36933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0.07363</cdr:x>
      <cdr:y>0.11904</cdr:y>
    </cdr:from>
    <cdr:to>
      <cdr:x>0.22115</cdr:x>
      <cdr:y>0.21208</cdr:y>
    </cdr:to>
    <cdr:sp macro="" textlink="">
      <cdr:nvSpPr>
        <cdr:cNvPr id="3" name="TextBox 2"/>
        <cdr:cNvSpPr txBox="1"/>
      </cdr:nvSpPr>
      <cdr:spPr>
        <a:xfrm xmlns:a="http://schemas.openxmlformats.org/drawingml/2006/main">
          <a:off x="721694" y="472547"/>
          <a:ext cx="1446028" cy="36933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ka-GE" sz="1600" b="1" dirty="0" smtClean="0">
              <a:solidFill>
                <a:srgbClr val="C00000"/>
              </a:solidFill>
            </a:rPr>
            <a:t>18,160,075</a:t>
          </a:r>
          <a:endParaRPr lang="en-US" sz="1600" b="1" dirty="0">
            <a:solidFill>
              <a:srgbClr val="C00000"/>
            </a:solidFill>
          </a:endParaRPr>
        </a:p>
      </cdr:txBody>
    </cdr:sp>
  </cdr:relSizeAnchor>
  <cdr:relSizeAnchor xmlns:cdr="http://schemas.openxmlformats.org/drawingml/2006/chartDrawing">
    <cdr:from>
      <cdr:x>0.30227</cdr:x>
      <cdr:y>0.3887</cdr:y>
    </cdr:from>
    <cdr:to>
      <cdr:x>0.44979</cdr:x>
      <cdr:y>0.48174</cdr:y>
    </cdr:to>
    <cdr:sp macro="" textlink="">
      <cdr:nvSpPr>
        <cdr:cNvPr id="4" name="TextBox 1"/>
        <cdr:cNvSpPr txBox="1"/>
      </cdr:nvSpPr>
      <cdr:spPr>
        <a:xfrm xmlns:a="http://schemas.openxmlformats.org/drawingml/2006/main">
          <a:off x="2962801" y="1542969"/>
          <a:ext cx="1446028" cy="369332"/>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ka-GE" sz="1600" b="1" dirty="0" smtClean="0">
              <a:solidFill>
                <a:srgbClr val="C00000"/>
              </a:solidFill>
            </a:rPr>
            <a:t>10,929,222</a:t>
          </a:r>
          <a:endParaRPr lang="en-US" sz="1600" b="1" dirty="0">
            <a:solidFill>
              <a:srgbClr val="C00000"/>
            </a:solidFill>
          </a:endParaRPr>
        </a:p>
      </cdr:txBody>
    </cdr:sp>
  </cdr:relSizeAnchor>
  <cdr:relSizeAnchor xmlns:cdr="http://schemas.openxmlformats.org/drawingml/2006/chartDrawing">
    <cdr:from>
      <cdr:x>0.75786</cdr:x>
      <cdr:y>0.3887</cdr:y>
    </cdr:from>
    <cdr:to>
      <cdr:x>0.90539</cdr:x>
      <cdr:y>0.48174</cdr:y>
    </cdr:to>
    <cdr:sp macro="" textlink="">
      <cdr:nvSpPr>
        <cdr:cNvPr id="5" name="TextBox 1"/>
        <cdr:cNvSpPr txBox="1"/>
      </cdr:nvSpPr>
      <cdr:spPr>
        <a:xfrm xmlns:a="http://schemas.openxmlformats.org/drawingml/2006/main">
          <a:off x="7428475" y="1542970"/>
          <a:ext cx="1446028" cy="369332"/>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ka-GE" sz="1600" b="1" dirty="0" smtClean="0">
              <a:solidFill>
                <a:srgbClr val="C00000"/>
              </a:solidFill>
            </a:rPr>
            <a:t>11,786,600</a:t>
          </a:r>
          <a:endParaRPr lang="en-US" sz="1600" b="1" dirty="0">
            <a:solidFill>
              <a:srgbClr val="C00000"/>
            </a:solidFill>
          </a:endParaRPr>
        </a:p>
      </cdr:txBody>
    </cdr:sp>
  </cdr:relSizeAnchor>
  <cdr:relSizeAnchor xmlns:cdr="http://schemas.openxmlformats.org/drawingml/2006/chartDrawing">
    <cdr:from>
      <cdr:x>0.53223</cdr:x>
      <cdr:y>0.05716</cdr:y>
    </cdr:from>
    <cdr:to>
      <cdr:x>0.67976</cdr:x>
      <cdr:y>0.1502</cdr:y>
    </cdr:to>
    <cdr:sp macro="" textlink="">
      <cdr:nvSpPr>
        <cdr:cNvPr id="6" name="TextBox 1"/>
        <cdr:cNvSpPr txBox="1"/>
      </cdr:nvSpPr>
      <cdr:spPr>
        <a:xfrm xmlns:a="http://schemas.openxmlformats.org/drawingml/2006/main">
          <a:off x="5216903" y="226894"/>
          <a:ext cx="1446028" cy="369332"/>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ka-GE" sz="1600" b="1" dirty="0" smtClean="0">
              <a:solidFill>
                <a:srgbClr val="C00000"/>
              </a:solidFill>
            </a:rPr>
            <a:t>21,832,219</a:t>
          </a:r>
          <a:endParaRPr lang="en-US" sz="1600" b="1" dirty="0">
            <a:solidFill>
              <a:srgbClr val="C00000"/>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689" y="0"/>
            <a:ext cx="2946400" cy="498475"/>
          </a:xfrm>
          <a:prstGeom prst="rect">
            <a:avLst/>
          </a:prstGeom>
        </p:spPr>
        <p:txBody>
          <a:bodyPr vert="horz" lIns="91440" tIns="45720" rIns="91440" bIns="45720" rtlCol="0"/>
          <a:lstStyle>
            <a:lvl1pPr algn="r">
              <a:defRPr sz="1200"/>
            </a:lvl1pPr>
          </a:lstStyle>
          <a:p>
            <a:fld id="{1E37B8EB-3778-4088-8AC0-A3891E8F0E3D}" type="datetimeFigureOut">
              <a:rPr lang="en-US" smtClean="0"/>
              <a:t>23-Apr-19</a:t>
            </a:fld>
            <a:endParaRPr lang="en-US"/>
          </a:p>
        </p:txBody>
      </p:sp>
      <p:sp>
        <p:nvSpPr>
          <p:cNvPr id="4" name="Footer Placeholder 3"/>
          <p:cNvSpPr>
            <a:spLocks noGrp="1"/>
          </p:cNvSpPr>
          <p:nvPr>
            <p:ph type="ftr" sz="quarter" idx="2"/>
          </p:nvPr>
        </p:nvSpPr>
        <p:spPr>
          <a:xfrm>
            <a:off x="0" y="9431338"/>
            <a:ext cx="29464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9" y="9431338"/>
            <a:ext cx="2946400" cy="498475"/>
          </a:xfrm>
          <a:prstGeom prst="rect">
            <a:avLst/>
          </a:prstGeom>
        </p:spPr>
        <p:txBody>
          <a:bodyPr vert="horz" lIns="91440" tIns="45720" rIns="91440" bIns="45720" rtlCol="0" anchor="b"/>
          <a:lstStyle>
            <a:lvl1pPr algn="r">
              <a:defRPr sz="1200"/>
            </a:lvl1pPr>
          </a:lstStyle>
          <a:p>
            <a:fld id="{B255AC6E-1FFB-49B0-B848-F4F7E7B2B6E3}" type="slidenum">
              <a:rPr lang="en-US" smtClean="0"/>
              <a:t>‹#›</a:t>
            </a:fld>
            <a:endParaRPr lang="en-US"/>
          </a:p>
        </p:txBody>
      </p:sp>
    </p:spTree>
    <p:extLst>
      <p:ext uri="{BB962C8B-B14F-4D97-AF65-F5344CB8AC3E}">
        <p14:creationId xmlns:p14="http://schemas.microsoft.com/office/powerpoint/2010/main" val="36457936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45200" cy="497845"/>
          </a:xfrm>
          <a:prstGeom prst="rect">
            <a:avLst/>
          </a:prstGeom>
        </p:spPr>
        <p:txBody>
          <a:bodyPr vert="horz" lIns="91440" tIns="45720" rIns="91440" bIns="45720" rtlCol="0"/>
          <a:lstStyle>
            <a:lvl1pPr algn="l">
              <a:defRPr sz="1200"/>
            </a:lvl1pPr>
          </a:lstStyle>
          <a:p>
            <a:endParaRPr lang="ka-GE"/>
          </a:p>
        </p:txBody>
      </p:sp>
      <p:sp>
        <p:nvSpPr>
          <p:cNvPr id="3" name="Date Placeholder 2"/>
          <p:cNvSpPr>
            <a:spLocks noGrp="1"/>
          </p:cNvSpPr>
          <p:nvPr>
            <p:ph type="dt" idx="1"/>
          </p:nvPr>
        </p:nvSpPr>
        <p:spPr>
          <a:xfrm>
            <a:off x="3850947" y="2"/>
            <a:ext cx="2945199" cy="497845"/>
          </a:xfrm>
          <a:prstGeom prst="rect">
            <a:avLst/>
          </a:prstGeom>
        </p:spPr>
        <p:txBody>
          <a:bodyPr vert="horz" lIns="91440" tIns="45720" rIns="91440" bIns="45720" rtlCol="0"/>
          <a:lstStyle>
            <a:lvl1pPr algn="r">
              <a:defRPr sz="1200"/>
            </a:lvl1pPr>
          </a:lstStyle>
          <a:p>
            <a:fld id="{DB9690FC-691C-41BC-89D3-B094747A9953}" type="datetimeFigureOut">
              <a:rPr lang="ka-GE" smtClean="0"/>
              <a:t>23.04.2019</a:t>
            </a:fld>
            <a:endParaRPr lang="ka-GE"/>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ka-GE"/>
          </a:p>
        </p:txBody>
      </p:sp>
      <p:sp>
        <p:nvSpPr>
          <p:cNvPr id="5" name="Notes Placeholder 4"/>
          <p:cNvSpPr>
            <a:spLocks noGrp="1"/>
          </p:cNvSpPr>
          <p:nvPr>
            <p:ph type="body" sz="quarter" idx="3"/>
          </p:nvPr>
        </p:nvSpPr>
        <p:spPr>
          <a:xfrm>
            <a:off x="679310" y="4778639"/>
            <a:ext cx="5439058" cy="390994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ka-GE"/>
          </a:p>
        </p:txBody>
      </p:sp>
      <p:sp>
        <p:nvSpPr>
          <p:cNvPr id="6" name="Footer Placeholder 5"/>
          <p:cNvSpPr>
            <a:spLocks noGrp="1"/>
          </p:cNvSpPr>
          <p:nvPr>
            <p:ph type="ftr" sz="quarter" idx="4"/>
          </p:nvPr>
        </p:nvSpPr>
        <p:spPr>
          <a:xfrm>
            <a:off x="0" y="9431969"/>
            <a:ext cx="2945200" cy="497845"/>
          </a:xfrm>
          <a:prstGeom prst="rect">
            <a:avLst/>
          </a:prstGeom>
        </p:spPr>
        <p:txBody>
          <a:bodyPr vert="horz" lIns="91440" tIns="45720" rIns="91440" bIns="45720" rtlCol="0" anchor="b"/>
          <a:lstStyle>
            <a:lvl1pPr algn="l">
              <a:defRPr sz="1200"/>
            </a:lvl1pPr>
          </a:lstStyle>
          <a:p>
            <a:endParaRPr lang="ka-GE"/>
          </a:p>
        </p:txBody>
      </p:sp>
      <p:sp>
        <p:nvSpPr>
          <p:cNvPr id="7" name="Slide Number Placeholder 6"/>
          <p:cNvSpPr>
            <a:spLocks noGrp="1"/>
          </p:cNvSpPr>
          <p:nvPr>
            <p:ph type="sldNum" sz="quarter" idx="5"/>
          </p:nvPr>
        </p:nvSpPr>
        <p:spPr>
          <a:xfrm>
            <a:off x="3850947" y="9431969"/>
            <a:ext cx="2945199" cy="497845"/>
          </a:xfrm>
          <a:prstGeom prst="rect">
            <a:avLst/>
          </a:prstGeom>
        </p:spPr>
        <p:txBody>
          <a:bodyPr vert="horz" lIns="91440" tIns="45720" rIns="91440" bIns="45720" rtlCol="0" anchor="b"/>
          <a:lstStyle>
            <a:lvl1pPr algn="r">
              <a:defRPr sz="1200"/>
            </a:lvl1pPr>
          </a:lstStyle>
          <a:p>
            <a:fld id="{55BCBED4-FF19-44B7-8DDE-5284BACB1013}" type="slidenum">
              <a:rPr lang="ka-GE" smtClean="0"/>
              <a:t>‹#›</a:t>
            </a:fld>
            <a:endParaRPr lang="ka-GE"/>
          </a:p>
        </p:txBody>
      </p:sp>
    </p:spTree>
    <p:extLst>
      <p:ext uri="{BB962C8B-B14F-4D97-AF65-F5344CB8AC3E}">
        <p14:creationId xmlns:p14="http://schemas.microsoft.com/office/powerpoint/2010/main" val="2975215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pPr>
              <a:defRPr/>
            </a:pPr>
            <a:fld id="{31038D2B-4BD2-497C-8E71-D70EE13E7292}" type="slidenum">
              <a:rPr lang="en-US" smtClean="0">
                <a:solidFill>
                  <a:prstClr val="black"/>
                </a:solidFill>
              </a:rPr>
              <a:pPr>
                <a:defRPr/>
              </a:pPr>
              <a:t>1</a:t>
            </a:fld>
            <a:endParaRPr lang="en-US">
              <a:solidFill>
                <a:prstClr val="black"/>
              </a:solidFill>
            </a:endParaRPr>
          </a:p>
        </p:txBody>
      </p:sp>
    </p:spTree>
    <p:extLst>
      <p:ext uri="{BB962C8B-B14F-4D97-AF65-F5344CB8AC3E}">
        <p14:creationId xmlns:p14="http://schemas.microsoft.com/office/powerpoint/2010/main" val="1183108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BCBED4-FF19-44B7-8DDE-5284BACB1013}" type="slidenum">
              <a:rPr lang="ka-GE" smtClean="0"/>
              <a:t>2</a:t>
            </a:fld>
            <a:endParaRPr lang="ka-GE"/>
          </a:p>
        </p:txBody>
      </p:sp>
    </p:spTree>
    <p:extLst>
      <p:ext uri="{BB962C8B-B14F-4D97-AF65-F5344CB8AC3E}">
        <p14:creationId xmlns:p14="http://schemas.microsoft.com/office/powerpoint/2010/main" val="36671852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smtClean="0">
                <a:solidFill>
                  <a:schemeClr val="tx1"/>
                </a:solidFill>
                <a:effectLst/>
                <a:latin typeface="+mn-lt"/>
                <a:ea typeface="+mn-ea"/>
                <a:cs typeface="+mn-cs"/>
              </a:rPr>
              <a:t>2020 წლისთვის C ჰეპატიტით ინფიცირებულთა 90%-ის გამოკვლევა, C ჰეპატიტის ქრონიკული ფორმის მქონეთა 95%-ის მკურნალობა და მკურნალობის შედეგად 95%-ის განკურნება. როგორც მონაცემების ანალიზი აჩვენებს, 2017 წლის ბოლოს დიაგნოსტირებულია C ჰეპატიტით ინფიცირებულთა 34%, განხორციელდა C ჰეპატიტის ქრონიკული ფორმის მქონეთა 21%-ის მკურნალობა და მათგან განიკურნა 98%. რაც შეეხება სიკვდილიანობის მაჩვენებელს, C ჰეპატიტთან ასოცირებული ჰეპატოცელულარული კარცინომით და ციროზით გარდაცვლილთა რაოდენობა  100000 მოსახლეზე - 2017 წელს სიკვდილიანობის მაჩვენებელი 100000 მოსახლეზე შეადგენდა 6.7-ს, ხოლო 2015 წელს 8.1-ს (კლება 13%) </a:t>
            </a:r>
            <a:endParaRPr lang="en-US" dirty="0"/>
          </a:p>
        </p:txBody>
      </p:sp>
      <p:sp>
        <p:nvSpPr>
          <p:cNvPr id="4" name="Slide Number Placeholder 3"/>
          <p:cNvSpPr>
            <a:spLocks noGrp="1"/>
          </p:cNvSpPr>
          <p:nvPr>
            <p:ph type="sldNum" sz="quarter" idx="10"/>
          </p:nvPr>
        </p:nvSpPr>
        <p:spPr/>
        <p:txBody>
          <a:bodyPr/>
          <a:lstStyle/>
          <a:p>
            <a:fld id="{55BCBED4-FF19-44B7-8DDE-5284BACB1013}" type="slidenum">
              <a:rPr lang="ka-GE" smtClean="0"/>
              <a:t>5</a:t>
            </a:fld>
            <a:endParaRPr lang="ka-GE"/>
          </a:p>
        </p:txBody>
      </p:sp>
    </p:spTree>
    <p:extLst>
      <p:ext uri="{BB962C8B-B14F-4D97-AF65-F5344CB8AC3E}">
        <p14:creationId xmlns:p14="http://schemas.microsoft.com/office/powerpoint/2010/main" val="635729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HCV </a:t>
            </a:r>
            <a:r>
              <a:rPr lang="ka-GE" dirty="0" smtClean="0"/>
              <a:t>ანტისხეულებზე დადებითი </a:t>
            </a:r>
            <a:endParaRPr lang="en-US" dirty="0"/>
          </a:p>
        </p:txBody>
      </p:sp>
      <p:sp>
        <p:nvSpPr>
          <p:cNvPr id="4" name="Slide Number Placeholder 3"/>
          <p:cNvSpPr>
            <a:spLocks noGrp="1"/>
          </p:cNvSpPr>
          <p:nvPr>
            <p:ph type="sldNum" sz="quarter" idx="10"/>
          </p:nvPr>
        </p:nvSpPr>
        <p:spPr/>
        <p:txBody>
          <a:bodyPr/>
          <a:lstStyle/>
          <a:p>
            <a:fld id="{55BCBED4-FF19-44B7-8DDE-5284BACB1013}" type="slidenum">
              <a:rPr lang="ka-GE" smtClean="0"/>
              <a:t>6</a:t>
            </a:fld>
            <a:endParaRPr lang="ka-GE"/>
          </a:p>
        </p:txBody>
      </p:sp>
    </p:spTree>
    <p:extLst>
      <p:ext uri="{BB962C8B-B14F-4D97-AF65-F5344CB8AC3E}">
        <p14:creationId xmlns:p14="http://schemas.microsoft.com/office/powerpoint/2010/main" val="19619830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err="1" smtClean="0">
                <a:solidFill>
                  <a:schemeClr val="tx1"/>
                </a:solidFill>
                <a:effectLst/>
                <a:latin typeface="+mn-lt"/>
                <a:ea typeface="+mn-ea"/>
                <a:cs typeface="+mn-cs"/>
              </a:rPr>
              <a:t>შედეგების</a:t>
            </a:r>
            <a:r>
              <a:rPr lang="en-US" sz="1200" kern="1200" dirty="0" smtClean="0">
                <a:solidFill>
                  <a:schemeClr val="tx1"/>
                </a:solidFill>
                <a:effectLst/>
                <a:latin typeface="+mn-lt"/>
                <a:ea typeface="+mn-ea"/>
                <a:cs typeface="+mn-cs"/>
              </a:rPr>
              <a:t> (outcomes) </a:t>
            </a:r>
            <a:r>
              <a:rPr lang="en-US" sz="1200" kern="1200" dirty="0" err="1" smtClean="0">
                <a:solidFill>
                  <a:schemeClr val="tx1"/>
                </a:solidFill>
                <a:effectLst/>
                <a:latin typeface="+mn-lt"/>
                <a:ea typeface="+mn-ea"/>
                <a:cs typeface="+mn-cs"/>
              </a:rPr>
              <a:t>შეფასება</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ხორციელდება</a:t>
            </a:r>
            <a:r>
              <a:rPr lang="en-US" sz="1200" kern="1200" dirty="0" smtClean="0">
                <a:solidFill>
                  <a:schemeClr val="tx1"/>
                </a:solidFill>
                <a:effectLst/>
                <a:latin typeface="+mn-lt"/>
                <a:ea typeface="+mn-ea"/>
                <a:cs typeface="+mn-cs"/>
              </a:rPr>
              <a:t> 9 </a:t>
            </a:r>
            <a:r>
              <a:rPr lang="en-US" sz="1200" kern="1200" dirty="0" err="1" smtClean="0">
                <a:solidFill>
                  <a:schemeClr val="tx1"/>
                </a:solidFill>
                <a:effectLst/>
                <a:latin typeface="+mn-lt"/>
                <a:ea typeface="+mn-ea"/>
                <a:cs typeface="+mn-cs"/>
              </a:rPr>
              <a:t>ინდიკატორით</a:t>
            </a:r>
            <a:r>
              <a:rPr lang="ka-GE" sz="1200" kern="1200" dirty="0" smtClean="0">
                <a:solidFill>
                  <a:schemeClr val="tx1"/>
                </a:solidFill>
                <a:effectLst/>
                <a:latin typeface="+mn-lt"/>
                <a:ea typeface="+mn-ea"/>
                <a:cs typeface="+mn-cs"/>
              </a:rPr>
              <a:t>. 2 ინდიკატორისთ</a:t>
            </a:r>
            <a:r>
              <a:rPr lang="en-US" sz="1200" kern="1200" dirty="0" err="1" smtClean="0">
                <a:solidFill>
                  <a:schemeClr val="tx1"/>
                </a:solidFill>
                <a:effectLst/>
                <a:latin typeface="+mn-lt"/>
                <a:ea typeface="+mn-ea"/>
                <a:cs typeface="+mn-cs"/>
              </a:rPr>
              <a:t>ვის</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მონაცემების</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მოძიება</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ვერ</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განხორციელდა</a:t>
            </a:r>
            <a:r>
              <a:rPr lang="ka-GE" sz="1200" kern="1200" dirty="0" smtClean="0">
                <a:solidFill>
                  <a:schemeClr val="tx1"/>
                </a:solidFill>
                <a:effectLst/>
                <a:latin typeface="+mn-lt"/>
                <a:ea typeface="+mn-ea"/>
                <a:cs typeface="+mn-cs"/>
              </a:rPr>
              <a:t>, ვინაიდან მოითხოვს სპეციფიკური კვლევების ჩატარებას.</a:t>
            </a:r>
            <a:endParaRPr lang="en-US" sz="1200" kern="1200" dirty="0" smtClean="0">
              <a:solidFill>
                <a:schemeClr val="tx1"/>
              </a:solidFill>
              <a:effectLst/>
              <a:latin typeface="+mn-lt"/>
              <a:ea typeface="+mn-ea"/>
              <a:cs typeface="+mn-cs"/>
            </a:endParaRPr>
          </a:p>
          <a:p>
            <a:pPr lvl="0"/>
            <a:r>
              <a:rPr lang="ka-GE" sz="1200" kern="1200" dirty="0" smtClean="0">
                <a:solidFill>
                  <a:schemeClr val="tx1"/>
                </a:solidFill>
                <a:effectLst/>
                <a:latin typeface="+mn-lt"/>
                <a:ea typeface="+mn-ea"/>
                <a:cs typeface="+mn-cs"/>
              </a:rPr>
              <a:t>3-ჯერ შემცირდა HCV–ის პრეველანტობა პატიმრებს შორის (42% - 2015 წელი და 12% - 2017 წელი)). ასევე შემცირდა HCV ინფექციის მქონე სამედიცინო პერსონალის პროცენტული წილი (2015 – 5% და 2017 – 3.8%). </a:t>
            </a:r>
            <a:endParaRPr lang="en-US" sz="1200" kern="1200" dirty="0" smtClean="0">
              <a:solidFill>
                <a:schemeClr val="tx1"/>
              </a:solidFill>
              <a:effectLst/>
              <a:latin typeface="+mn-lt"/>
              <a:ea typeface="+mn-ea"/>
              <a:cs typeface="+mn-cs"/>
            </a:endParaRPr>
          </a:p>
          <a:p>
            <a:pPr lvl="0"/>
            <a:r>
              <a:rPr lang="ka-GE" sz="1200" kern="1200" dirty="0" smtClean="0">
                <a:solidFill>
                  <a:schemeClr val="tx1"/>
                </a:solidFill>
                <a:effectLst/>
                <a:latin typeface="+mn-lt"/>
                <a:ea typeface="+mn-ea"/>
                <a:cs typeface="+mn-cs"/>
              </a:rPr>
              <a:t>თითქმის არ შეცვლილა ნიმ-ებში HCV დადებითი პირების რაოდენობა</a:t>
            </a:r>
            <a:endParaRPr lang="en-US" sz="1200" kern="1200" dirty="0" smtClean="0">
              <a:solidFill>
                <a:schemeClr val="tx1"/>
              </a:solidFill>
              <a:effectLst/>
              <a:latin typeface="+mn-lt"/>
              <a:ea typeface="+mn-ea"/>
              <a:cs typeface="+mn-cs"/>
            </a:endParaRPr>
          </a:p>
          <a:p>
            <a:pPr lvl="0"/>
            <a:r>
              <a:rPr lang="ka-GE" sz="1200" kern="1200" dirty="0" smtClean="0">
                <a:solidFill>
                  <a:schemeClr val="tx1"/>
                </a:solidFill>
                <a:effectLst/>
                <a:latin typeface="+mn-lt"/>
                <a:ea typeface="+mn-ea"/>
                <a:cs typeface="+mn-cs"/>
              </a:rPr>
              <a:t>მონაცემთა ბაზის დახვეწის შედეგად, მნიშვნელოვანდ იმატა სისხლის დონიორებში HCV დადებითი შემთხვევების გამოვლენამ.</a:t>
            </a:r>
            <a:endParaRPr lang="en-US" sz="1200" kern="1200" dirty="0" smtClean="0">
              <a:solidFill>
                <a:schemeClr val="tx1"/>
              </a:solidFill>
              <a:effectLst/>
              <a:latin typeface="+mn-lt"/>
              <a:ea typeface="+mn-ea"/>
              <a:cs typeface="+mn-cs"/>
            </a:endParaRPr>
          </a:p>
          <a:p>
            <a:r>
              <a:rPr lang="ka-GE" sz="1200" kern="1200" dirty="0" smtClean="0">
                <a:solidFill>
                  <a:schemeClr val="tx1"/>
                </a:solidFill>
                <a:effectLst/>
                <a:latin typeface="+mn-lt"/>
                <a:ea typeface="+mn-ea"/>
                <a:cs typeface="+mn-cs"/>
              </a:rPr>
              <a:t>სტრატეგია 5 წლიანია და საჭიროა მისი განახლება. მას გააჩნია მეტად ამბიციური მიზანი, რომელსაც მსოფლიოში ანლოგი არ გააჩნია. მიზნის შესრულებას სამინისტროსთან ერთად თვალყურს ადევნებს ჯანმო, </a:t>
            </a:r>
            <a:r>
              <a:rPr lang="en-US" sz="1200" kern="1200" dirty="0" smtClean="0">
                <a:solidFill>
                  <a:schemeClr val="tx1"/>
                </a:solidFill>
                <a:effectLst/>
                <a:latin typeface="+mn-lt"/>
                <a:ea typeface="+mn-ea"/>
                <a:cs typeface="+mn-cs"/>
              </a:rPr>
              <a:t>US CDC, </a:t>
            </a:r>
            <a:r>
              <a:rPr lang="ka-GE" sz="1200" kern="1200" dirty="0" smtClean="0">
                <a:solidFill>
                  <a:schemeClr val="tx1"/>
                </a:solidFill>
                <a:effectLst/>
                <a:latin typeface="+mn-lt"/>
                <a:ea typeface="+mn-ea"/>
                <a:cs typeface="+mn-cs"/>
              </a:rPr>
              <a:t>კომპანია გილეადი, სამთავრობო ელიმინაციის საბჭო, </a:t>
            </a:r>
            <a:r>
              <a:rPr lang="en-US" sz="1200" kern="1200" dirty="0" smtClean="0">
                <a:solidFill>
                  <a:schemeClr val="tx1"/>
                </a:solidFill>
                <a:effectLst/>
                <a:latin typeface="+mn-lt"/>
                <a:ea typeface="+mn-ea"/>
                <a:cs typeface="+mn-cs"/>
              </a:rPr>
              <a:t>TAG </a:t>
            </a:r>
            <a:r>
              <a:rPr lang="ka-GE" sz="1200" kern="1200" dirty="0" smtClean="0">
                <a:solidFill>
                  <a:schemeClr val="tx1"/>
                </a:solidFill>
                <a:effectLst/>
                <a:latin typeface="+mn-lt"/>
                <a:ea typeface="+mn-ea"/>
                <a:cs typeface="+mn-cs"/>
              </a:rPr>
              <a:t>და ა.შ.  სტრატეგიის შესრულების შედეგები ყოველწლიურად განიხილება მაღალი დონის ტრიბუნებიდან: ჯანმოს გენერალური ასამბლეა,  </a:t>
            </a:r>
            <a:r>
              <a:rPr lang="en-US" sz="1200" kern="1200" dirty="0" smtClean="0">
                <a:solidFill>
                  <a:schemeClr val="tx1"/>
                </a:solidFill>
                <a:effectLst/>
                <a:latin typeface="+mn-lt"/>
                <a:ea typeface="+mn-ea"/>
                <a:cs typeface="+mn-cs"/>
              </a:rPr>
              <a:t>EASLE </a:t>
            </a:r>
            <a:r>
              <a:rPr lang="ka-GE" sz="1200" kern="1200" dirty="0" smtClean="0">
                <a:solidFill>
                  <a:schemeClr val="tx1"/>
                </a:solidFill>
                <a:effectLst/>
                <a:latin typeface="+mn-lt"/>
                <a:ea typeface="+mn-ea"/>
                <a:cs typeface="+mn-cs"/>
              </a:rPr>
              <a:t>კონგრესი და სხვა.</a:t>
            </a:r>
          </a:p>
        </p:txBody>
      </p:sp>
      <p:sp>
        <p:nvSpPr>
          <p:cNvPr id="4" name="Slide Number Placeholder 3"/>
          <p:cNvSpPr>
            <a:spLocks noGrp="1"/>
          </p:cNvSpPr>
          <p:nvPr>
            <p:ph type="sldNum" sz="quarter" idx="10"/>
          </p:nvPr>
        </p:nvSpPr>
        <p:spPr/>
        <p:txBody>
          <a:bodyPr/>
          <a:lstStyle/>
          <a:p>
            <a:fld id="{55BCBED4-FF19-44B7-8DDE-5284BACB1013}" type="slidenum">
              <a:rPr lang="ka-GE" smtClean="0"/>
              <a:t>7</a:t>
            </a:fld>
            <a:endParaRPr lang="ka-GE"/>
          </a:p>
        </p:txBody>
      </p:sp>
    </p:spTree>
    <p:extLst>
      <p:ext uri="{BB962C8B-B14F-4D97-AF65-F5344CB8AC3E}">
        <p14:creationId xmlns:p14="http://schemas.microsoft.com/office/powerpoint/2010/main" val="11644369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200" kern="1200" dirty="0" smtClean="0">
                <a:solidFill>
                  <a:schemeClr val="tx1"/>
                </a:solidFill>
                <a:effectLst/>
                <a:latin typeface="+mn-lt"/>
                <a:ea typeface="+mn-ea"/>
                <a:cs typeface="+mn-cs"/>
              </a:rPr>
              <a:t>მე 3-სურათზე მოცემულია ელიმინაციის სტრატეგიით დაგეგმილი აქტივობების განხორციელების სტატისტიკა (სურათი 2), 2016-2017 წლებში სულ უნდა განხორციელებული იყო </a:t>
            </a:r>
            <a:r>
              <a:rPr lang="en-US" sz="1200" kern="1200" dirty="0" smtClean="0">
                <a:solidFill>
                  <a:schemeClr val="tx1"/>
                </a:solidFill>
                <a:effectLst/>
                <a:latin typeface="+mn-lt"/>
                <a:ea typeface="+mn-ea"/>
                <a:cs typeface="+mn-cs"/>
              </a:rPr>
              <a:t>120 </a:t>
            </a:r>
            <a:r>
              <a:rPr lang="ka-GE" sz="1200" kern="1200" dirty="0" smtClean="0">
                <a:solidFill>
                  <a:schemeClr val="tx1"/>
                </a:solidFill>
                <a:effectLst/>
                <a:latin typeface="+mn-lt"/>
                <a:ea typeface="+mn-ea"/>
                <a:cs typeface="+mn-cs"/>
              </a:rPr>
              <a:t>აქტივობა, აქედან </a:t>
            </a:r>
            <a:r>
              <a:rPr lang="en-US" sz="1200" kern="1200" dirty="0" smtClean="0">
                <a:solidFill>
                  <a:schemeClr val="tx1"/>
                </a:solidFill>
                <a:effectLst/>
                <a:latin typeface="+mn-lt"/>
                <a:ea typeface="+mn-ea"/>
                <a:cs typeface="+mn-cs"/>
              </a:rPr>
              <a:t>42</a:t>
            </a:r>
            <a:r>
              <a:rPr lang="ka-GE" sz="1200" kern="1200" dirty="0" smtClean="0">
                <a:solidFill>
                  <a:schemeClr val="tx1"/>
                </a:solidFill>
                <a:effectLst/>
                <a:latin typeface="+mn-lt"/>
                <a:ea typeface="+mn-ea"/>
                <a:cs typeface="+mn-cs"/>
              </a:rPr>
              <a:t>% სრულად იქნა დასრულებული, ნაწილობრივ განხორციელდა 1</a:t>
            </a:r>
            <a:r>
              <a:rPr lang="en-US" sz="1200" kern="1200" dirty="0" smtClean="0">
                <a:solidFill>
                  <a:schemeClr val="tx1"/>
                </a:solidFill>
                <a:effectLst/>
                <a:latin typeface="+mn-lt"/>
                <a:ea typeface="+mn-ea"/>
                <a:cs typeface="+mn-cs"/>
              </a:rPr>
              <a:t>3</a:t>
            </a:r>
            <a:r>
              <a:rPr lang="ka-GE" sz="1200" kern="1200" dirty="0" smtClean="0">
                <a:solidFill>
                  <a:schemeClr val="tx1"/>
                </a:solidFill>
                <a:effectLst/>
                <a:latin typeface="+mn-lt"/>
                <a:ea typeface="+mn-ea"/>
                <a:cs typeface="+mn-cs"/>
              </a:rPr>
              <a:t>% ღონისძიება, ინიციატივების </a:t>
            </a:r>
            <a:r>
              <a:rPr lang="en-US" sz="1200" kern="1200" dirty="0" smtClean="0">
                <a:solidFill>
                  <a:schemeClr val="tx1"/>
                </a:solidFill>
                <a:effectLst/>
                <a:latin typeface="+mn-lt"/>
                <a:ea typeface="+mn-ea"/>
                <a:cs typeface="+mn-cs"/>
              </a:rPr>
              <a:t>44</a:t>
            </a:r>
            <a:r>
              <a:rPr lang="ka-GE" sz="1200" kern="1200" dirty="0" smtClean="0">
                <a:solidFill>
                  <a:schemeClr val="tx1"/>
                </a:solidFill>
                <a:effectLst/>
                <a:latin typeface="+mn-lt"/>
                <a:ea typeface="+mn-ea"/>
                <a:cs typeface="+mn-cs"/>
              </a:rPr>
              <a:t>% იყო განგრძობითი ხასიათის, რომელთა დასრულება 2020 წლისთვის არის დაგეგმილი. საანგარიშგებო პერიოდში, ფინანსური რესურსების ნაკლებობის გამო ვერ მოხერხდა მხოლოდ 1 ინიციატივის (1%) განხორციელება (ლაბორატორიული მონიტორინგისა და IFN/RBV-ით მკურნალობის სამომავლო საჭიროების ხარჯთეფექტურობის შეფასება). </a:t>
            </a:r>
            <a:endParaRPr lang="en-US" sz="1200" kern="1200" dirty="0" smtClean="0">
              <a:solidFill>
                <a:schemeClr val="tx1"/>
              </a:solidFill>
              <a:effectLst/>
              <a:latin typeface="+mn-lt"/>
              <a:ea typeface="+mn-ea"/>
              <a:cs typeface="+mn-cs"/>
            </a:endParaRPr>
          </a:p>
          <a:p>
            <a:endParaRPr lang="ka-GE"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5BCBED4-FF19-44B7-8DDE-5284BACB1013}" type="slidenum">
              <a:rPr lang="ka-GE" smtClean="0"/>
              <a:t>8</a:t>
            </a:fld>
            <a:endParaRPr lang="ka-GE"/>
          </a:p>
        </p:txBody>
      </p:sp>
    </p:spTree>
    <p:extLst>
      <p:ext uri="{BB962C8B-B14F-4D97-AF65-F5344CB8AC3E}">
        <p14:creationId xmlns:p14="http://schemas.microsoft.com/office/powerpoint/2010/main" val="10928361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ka-GE" sz="1200" kern="1200" dirty="0" smtClean="0">
                <a:solidFill>
                  <a:schemeClr val="tx1"/>
                </a:solidFill>
                <a:effectLst/>
                <a:latin typeface="+mn-lt"/>
                <a:ea typeface="+mn-ea"/>
                <a:cs typeface="+mn-cs"/>
              </a:rPr>
              <a:t>პროგრამის პირდაპირ ბენეფიციარებს წარმოადგენენ ქრონიკული </a:t>
            </a:r>
            <a:r>
              <a:rPr lang="en-US" sz="1200" kern="1200" dirty="0" smtClean="0">
                <a:solidFill>
                  <a:schemeClr val="tx1"/>
                </a:solidFill>
                <a:effectLst/>
                <a:latin typeface="+mn-lt"/>
                <a:ea typeface="+mn-ea"/>
                <a:cs typeface="+mn-cs"/>
              </a:rPr>
              <a:t>C </a:t>
            </a:r>
            <a:r>
              <a:rPr lang="ka-GE" sz="1200" kern="1200" dirty="0" smtClean="0">
                <a:solidFill>
                  <a:schemeClr val="tx1"/>
                </a:solidFill>
                <a:effectLst/>
                <a:latin typeface="+mn-lt"/>
                <a:ea typeface="+mn-ea"/>
                <a:cs typeface="+mn-cs"/>
              </a:rPr>
              <a:t>ჰეპატიტის მქონე პირები. არსებული სტრატეგიის ქმედებები მიმართულია ჰეპატიტით დაინფიცირებული პირების (განსაკუთრებით რისკ-ჯგუფების) დეტექციაზე, დიაგნოსტიკას, მკურნალობასა და განკურნებაზე. </a:t>
            </a:r>
            <a:endParaRPr lang="en-US" sz="1200" kern="1200" dirty="0" smtClean="0">
              <a:solidFill>
                <a:schemeClr val="tx1"/>
              </a:solidFill>
              <a:effectLst/>
              <a:latin typeface="+mn-lt"/>
              <a:ea typeface="+mn-ea"/>
              <a:cs typeface="+mn-cs"/>
            </a:endParaRPr>
          </a:p>
          <a:p>
            <a:r>
              <a:rPr lang="ka-GE" sz="1200" kern="1200" dirty="0" smtClean="0">
                <a:solidFill>
                  <a:schemeClr val="tx1"/>
                </a:solidFill>
                <a:effectLst/>
                <a:latin typeface="+mn-lt"/>
                <a:ea typeface="+mn-ea"/>
                <a:cs typeface="+mn-cs"/>
              </a:rPr>
              <a:t>არაინფიცირებული მოსახლეობისთვის (არაპირდაპირი ბენეფიცარები) სტრატეგიით გათვალისწინებული ღონისძიებების შედეგად (უსაფრთხო სისხლის, ინფექციის კონტროლის ღონისძიებები როგორც სამედიცინო, ისე საზოგადოებრივ დაწესებულებებში, მოსახლეობის ცნობიერების ამაღლება) თანდათანობით მნიშვნელოვნად შემცირდება </a:t>
            </a:r>
            <a:r>
              <a:rPr lang="en-US" sz="1200" kern="1200" dirty="0" smtClean="0">
                <a:solidFill>
                  <a:schemeClr val="tx1"/>
                </a:solidFill>
                <a:effectLst/>
                <a:latin typeface="+mn-lt"/>
                <a:ea typeface="+mn-ea"/>
                <a:cs typeface="+mn-cs"/>
              </a:rPr>
              <a:t>C </a:t>
            </a:r>
            <a:r>
              <a:rPr lang="ka-GE" sz="1200" kern="1200" dirty="0" smtClean="0">
                <a:solidFill>
                  <a:schemeClr val="tx1"/>
                </a:solidFill>
                <a:effectLst/>
                <a:latin typeface="+mn-lt"/>
                <a:ea typeface="+mn-ea"/>
                <a:cs typeface="+mn-cs"/>
              </a:rPr>
              <a:t>ჰეპატიტით დაინფიცირების რისკი (იხ. შედეგების ინდიკატორების შეფასება)</a:t>
            </a:r>
            <a:endParaRPr lang="en-US" dirty="0"/>
          </a:p>
        </p:txBody>
      </p:sp>
      <p:sp>
        <p:nvSpPr>
          <p:cNvPr id="4" name="Slide Number Placeholder 3"/>
          <p:cNvSpPr>
            <a:spLocks noGrp="1"/>
          </p:cNvSpPr>
          <p:nvPr>
            <p:ph type="sldNum" sz="quarter" idx="10"/>
          </p:nvPr>
        </p:nvSpPr>
        <p:spPr/>
        <p:txBody>
          <a:bodyPr/>
          <a:lstStyle/>
          <a:p>
            <a:fld id="{55BCBED4-FF19-44B7-8DDE-5284BACB1013}" type="slidenum">
              <a:rPr lang="ka-GE" smtClean="0"/>
              <a:t>9</a:t>
            </a:fld>
            <a:endParaRPr lang="ka-GE"/>
          </a:p>
        </p:txBody>
      </p:sp>
    </p:spTree>
    <p:extLst>
      <p:ext uri="{BB962C8B-B14F-4D97-AF65-F5344CB8AC3E}">
        <p14:creationId xmlns:p14="http://schemas.microsoft.com/office/powerpoint/2010/main" val="36318490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smtClean="0">
                <a:solidFill>
                  <a:schemeClr val="tx1"/>
                </a:solidFill>
                <a:effectLst/>
                <a:latin typeface="+mn-lt"/>
                <a:ea typeface="+mn-ea"/>
                <a:cs typeface="+mn-cs"/>
              </a:rPr>
              <a:t>2016-2017 წლებში C ჰეპატიტის ელიმინაციაზე ეროვნული პასუხის ღონისძიებების დაფინანსებისათვის საჭირო დაგეგმილი თანხის საერთო მოცულობა (ფარმაცევტული კომპანია „გილეადის" მიერ უსასყიდლოდ გადმოცემული მედიკამენტების გარდა) შეადგენდა $40 მლნ. ფაქტიურად დაფინანსებულმა თანხამ შეადგინა $22.7 მლნ. სახელმწიფო ბიუჯეტის ხარჯების წილი შეადგენდა დაგეგმილის 72%-ს, ხოლო </a:t>
            </a:r>
            <a:r>
              <a:rPr lang="en-US" sz="1200" kern="1200" dirty="0" smtClean="0">
                <a:solidFill>
                  <a:schemeClr val="tx1"/>
                </a:solidFill>
                <a:effectLst/>
                <a:latin typeface="+mn-lt"/>
                <a:ea typeface="+mn-ea"/>
                <a:cs typeface="+mn-cs"/>
              </a:rPr>
              <a:t>C </a:t>
            </a:r>
            <a:r>
              <a:rPr lang="ka-GE" sz="1200" kern="1200" dirty="0" smtClean="0">
                <a:solidFill>
                  <a:schemeClr val="tx1"/>
                </a:solidFill>
                <a:effectLst/>
                <a:latin typeface="+mn-lt"/>
                <a:ea typeface="+mn-ea"/>
                <a:cs typeface="+mn-cs"/>
              </a:rPr>
              <a:t>ჰეპატიტის დიაგნოსტირებასა და მკურნალობის მონიტორინგის თანაგადახდების წილმა 21% შეადგინა. </a:t>
            </a:r>
            <a:endParaRPr lang="en-US" sz="1200" kern="1200" dirty="0" smtClean="0">
              <a:solidFill>
                <a:schemeClr val="tx1"/>
              </a:solidFill>
              <a:effectLst/>
              <a:latin typeface="+mn-lt"/>
              <a:ea typeface="+mn-ea"/>
              <a:cs typeface="+mn-cs"/>
            </a:endParaRPr>
          </a:p>
          <a:p>
            <a:r>
              <a:rPr lang="ka-GE" sz="1200" kern="1200" dirty="0" smtClean="0">
                <a:solidFill>
                  <a:schemeClr val="tx1"/>
                </a:solidFill>
                <a:effectLst/>
                <a:latin typeface="+mn-lt"/>
                <a:ea typeface="+mn-ea"/>
                <a:cs typeface="+mn-cs"/>
              </a:rPr>
              <a:t>უნდა აღინიშნოს, რომ ელიმინაციის სტრატეგიის შემუშავებისას, ფარმაცევტული კომპანია გილეადის მიერ ჯერ კიდევ არ იყო შემოტანილი პრეპარატი ჰარვონი და გათვლები გაკეთებული იყო მედიკამენტების - ინტეფერონისა და რიბავირინის შესყიდვაზე. ჰარვონის შემოტანამ მინიმუმამდე შეამცირა აღნიშნული სამკურნალო საშუალებების შესყიდვა და შესაბამისად, შემცირდა 2016-2017 წლების სახელმწიფოს ბიუჯეტის ვალდებულებები. </a:t>
            </a:r>
            <a:endParaRPr lang="en-US" sz="1200" kern="1200" dirty="0" smtClean="0">
              <a:solidFill>
                <a:schemeClr val="tx1"/>
              </a:solidFill>
              <a:effectLst/>
              <a:latin typeface="+mn-lt"/>
              <a:ea typeface="+mn-ea"/>
              <a:cs typeface="+mn-cs"/>
            </a:endParaRPr>
          </a:p>
          <a:p>
            <a:r>
              <a:rPr lang="ka-GE" sz="1200" kern="1200" dirty="0" smtClean="0">
                <a:solidFill>
                  <a:schemeClr val="tx1"/>
                </a:solidFill>
                <a:effectLst/>
                <a:latin typeface="+mn-lt"/>
                <a:ea typeface="+mn-ea"/>
                <a:cs typeface="+mn-cs"/>
              </a:rPr>
              <a:t>2017 წელს სახელმწიფოს მიერ დიაგნისტიკისა და მინიტორინგის ზოგიერთ კვლევის დაფინანსებამ, მნიშვნელოვნად შეამცირა პაციენტთა ფინანსური ტვირთი (დაგეგმილის  21%). საერთაშორისო დონორების ვალდებულებები შესრულდა 100%-ით.  </a:t>
            </a:r>
            <a:endParaRPr lang="en-US" sz="1200" kern="1200" dirty="0" smtClean="0">
              <a:solidFill>
                <a:schemeClr val="tx1"/>
              </a:solidFill>
              <a:effectLst/>
              <a:latin typeface="+mn-lt"/>
              <a:ea typeface="+mn-ea"/>
              <a:cs typeface="+mn-cs"/>
            </a:endParaRPr>
          </a:p>
          <a:p>
            <a:r>
              <a:rPr lang="ka-GE" sz="1200" kern="1200" dirty="0" smtClean="0">
                <a:solidFill>
                  <a:schemeClr val="tx1"/>
                </a:solidFill>
                <a:effectLst/>
                <a:latin typeface="+mn-lt"/>
                <a:ea typeface="+mn-ea"/>
                <a:cs typeface="+mn-cs"/>
              </a:rPr>
              <a:t>ელიმინაციის სტრატეგიის ბიუჯეტის ანალიზმა აჩვენა, რომ საჭიროა გადაიხედოს 2019-2020 წლების ბიუჯეტი არსებული რეალობის გათვალისწინებით და განხორციელდეს მეტი საბიუჯეტო სახსრების მობილიზება </a:t>
            </a:r>
            <a:r>
              <a:rPr lang="en-US" sz="1200" kern="1200" dirty="0" smtClean="0">
                <a:solidFill>
                  <a:schemeClr val="tx1"/>
                </a:solidFill>
                <a:effectLst/>
                <a:latin typeface="+mn-lt"/>
                <a:ea typeface="+mn-ea"/>
                <a:cs typeface="+mn-cs"/>
              </a:rPr>
              <a:t>C  </a:t>
            </a:r>
            <a:r>
              <a:rPr lang="ka-GE" sz="1200" kern="1200" dirty="0" smtClean="0">
                <a:solidFill>
                  <a:schemeClr val="tx1"/>
                </a:solidFill>
                <a:effectLst/>
                <a:latin typeface="+mn-lt"/>
                <a:ea typeface="+mn-ea"/>
                <a:cs typeface="+mn-cs"/>
              </a:rPr>
              <a:t>ჰეპატიტის პრევენციის, დიაგნოსტიკისა და მკურნალობის ღონისძიებებზე. </a:t>
            </a:r>
          </a:p>
          <a:p>
            <a:endParaRPr lang="ka-GE" sz="1200" kern="1200" dirty="0" smtClean="0">
              <a:solidFill>
                <a:schemeClr val="tx1"/>
              </a:solidFill>
              <a:effectLst/>
              <a:latin typeface="+mn-lt"/>
              <a:ea typeface="+mn-ea"/>
              <a:cs typeface="+mn-cs"/>
            </a:endParaRPr>
          </a:p>
          <a:p>
            <a:endParaRPr lang="ka-GE" sz="1200" kern="1200" dirty="0" smtClean="0">
              <a:solidFill>
                <a:schemeClr val="tx1"/>
              </a:solidFill>
              <a:effectLst/>
              <a:latin typeface="+mn-lt"/>
              <a:ea typeface="+mn-ea"/>
              <a:cs typeface="+mn-cs"/>
            </a:endParaRPr>
          </a:p>
          <a:p>
            <a:pPr lvl="0"/>
            <a:r>
              <a:rPr lang="ka-GE" sz="1200" kern="1200" dirty="0" smtClean="0">
                <a:solidFill>
                  <a:schemeClr val="tx1"/>
                </a:solidFill>
                <a:effectLst/>
                <a:latin typeface="+mn-lt"/>
                <a:ea typeface="+mn-ea"/>
                <a:cs typeface="+mn-cs"/>
              </a:rPr>
              <a:t>2016-20</a:t>
            </a:r>
            <a:r>
              <a:rPr lang="en-US" sz="1200" kern="1200" dirty="0" smtClean="0">
                <a:solidFill>
                  <a:schemeClr val="tx1"/>
                </a:solidFill>
                <a:effectLst/>
                <a:latin typeface="+mn-lt"/>
                <a:ea typeface="+mn-ea"/>
                <a:cs typeface="+mn-cs"/>
              </a:rPr>
              <a:t>17 </a:t>
            </a:r>
            <a:r>
              <a:rPr lang="ka-GE" sz="1200" kern="1200" dirty="0" smtClean="0">
                <a:solidFill>
                  <a:schemeClr val="tx1"/>
                </a:solidFill>
                <a:effectLst/>
                <a:latin typeface="+mn-lt"/>
                <a:ea typeface="+mn-ea"/>
                <a:cs typeface="+mn-cs"/>
              </a:rPr>
              <a:t>წლებში ელიმინაციის სტრატეგიის აქტივობების ფაქტიური ხარჯი დაგეგმილის 57%-ს შეადგენს</a:t>
            </a:r>
            <a:endParaRPr lang="en-US" sz="1200" kern="1200" dirty="0" smtClean="0">
              <a:solidFill>
                <a:schemeClr val="tx1"/>
              </a:solidFill>
              <a:effectLst/>
              <a:latin typeface="+mn-lt"/>
              <a:ea typeface="+mn-ea"/>
              <a:cs typeface="+mn-cs"/>
            </a:endParaRPr>
          </a:p>
          <a:p>
            <a:pPr lvl="0"/>
            <a:r>
              <a:rPr lang="ka-GE" sz="1200" kern="1200" dirty="0" smtClean="0">
                <a:solidFill>
                  <a:schemeClr val="tx1"/>
                </a:solidFill>
                <a:effectLst/>
                <a:latin typeface="+mn-lt"/>
                <a:ea typeface="+mn-ea"/>
                <a:cs typeface="+mn-cs"/>
              </a:rPr>
              <a:t>კომპანია გილეადის მიერ ახალი მედიკამენტის ჰარვონის შემოტანამ შეამცირა სახელმწიფო პროგრამით შესასყიდი მედიაკმენტების: ინტერფერონის და რიბივირინს შესყიდვის აუცილებლობა. შესაბამისად სახელმწიფო ხარჯების წილი საანგარიშგებო პერიოდში $18 მლნ-დან $13 მლნ-მდე შემცირდა</a:t>
            </a:r>
            <a:endParaRPr lang="en-US" sz="1200" kern="1200" dirty="0" smtClean="0">
              <a:solidFill>
                <a:schemeClr val="tx1"/>
              </a:solidFill>
              <a:effectLst/>
              <a:latin typeface="+mn-lt"/>
              <a:ea typeface="+mn-ea"/>
              <a:cs typeface="+mn-cs"/>
            </a:endParaRPr>
          </a:p>
          <a:p>
            <a:pPr lvl="0"/>
            <a:r>
              <a:rPr lang="ka-GE" sz="1200" kern="1200" dirty="0" smtClean="0">
                <a:solidFill>
                  <a:schemeClr val="tx1"/>
                </a:solidFill>
                <a:effectLst/>
                <a:latin typeface="+mn-lt"/>
                <a:ea typeface="+mn-ea"/>
                <a:cs typeface="+mn-cs"/>
              </a:rPr>
              <a:t>სახელმწიფოს მიერ ზოგიერთი დიაგნოსტიკური და მინიტორინგის პროცედურის დაფინანსებამ მნიშვნელოვნად შეამცირდა პაციენტების ფინანსური ტვირთი</a:t>
            </a:r>
            <a:endParaRPr lang="en-US" sz="1200" kern="1200" dirty="0" smtClean="0">
              <a:solidFill>
                <a:schemeClr val="tx1"/>
              </a:solidFill>
              <a:effectLst/>
              <a:latin typeface="+mn-lt"/>
              <a:ea typeface="+mn-ea"/>
              <a:cs typeface="+mn-cs"/>
            </a:endParaRPr>
          </a:p>
          <a:p>
            <a:pPr lvl="0"/>
            <a:r>
              <a:rPr lang="ka-GE" sz="1200" kern="1200" dirty="0" smtClean="0">
                <a:solidFill>
                  <a:schemeClr val="tx1"/>
                </a:solidFill>
                <a:effectLst/>
                <a:latin typeface="+mn-lt"/>
                <a:ea typeface="+mn-ea"/>
                <a:cs typeface="+mn-cs"/>
              </a:rPr>
              <a:t>კვლავ პრობლემად რჩება სტრატეგიის დაგეგმვისას არსებულ დეფიციტური თანხების მოძიება</a:t>
            </a:r>
            <a:endParaRPr lang="en-US" sz="1200" kern="1200" dirty="0" smtClean="0">
              <a:solidFill>
                <a:schemeClr val="tx1"/>
              </a:solidFill>
              <a:effectLst/>
              <a:latin typeface="+mn-lt"/>
              <a:ea typeface="+mn-ea"/>
              <a:cs typeface="+mn-cs"/>
            </a:endParaRPr>
          </a:p>
          <a:p>
            <a:pPr lvl="0"/>
            <a:r>
              <a:rPr lang="ka-GE" sz="1200" kern="1200" dirty="0" smtClean="0">
                <a:solidFill>
                  <a:schemeClr val="tx1"/>
                </a:solidFill>
                <a:effectLst/>
                <a:latin typeface="+mn-lt"/>
                <a:ea typeface="+mn-ea"/>
                <a:cs typeface="+mn-cs"/>
              </a:rPr>
              <a:t>გამოიკვეთა ელიმინაციის სტრატეგიის 2019-2020 წლების გეგმის ცვლილება არსებული რეალობის გათვალისწინებითარ ჩატარებულა ხარჯთ-ეფექტიანობის კვლევები და არც სახელმწიფო აუდიტი</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5BCBED4-FF19-44B7-8DDE-5284BACB1013}" type="slidenum">
              <a:rPr lang="ka-GE" smtClean="0"/>
              <a:t>10</a:t>
            </a:fld>
            <a:endParaRPr lang="ka-GE"/>
          </a:p>
        </p:txBody>
      </p:sp>
    </p:spTree>
    <p:extLst>
      <p:ext uri="{BB962C8B-B14F-4D97-AF65-F5344CB8AC3E}">
        <p14:creationId xmlns:p14="http://schemas.microsoft.com/office/powerpoint/2010/main" val="6699891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ka-GE" sz="1200" b="1" kern="1200" dirty="0" smtClean="0">
                <a:solidFill>
                  <a:schemeClr val="tx1"/>
                </a:solidFill>
                <a:effectLst/>
                <a:latin typeface="+mn-lt"/>
                <a:ea typeface="+mn-ea"/>
                <a:cs typeface="+mn-cs"/>
              </a:rPr>
              <a:t>ელიმინაციის სტრატეგიის 2019-2020 წლების ქმედებების ცვლილება:</a:t>
            </a:r>
            <a:r>
              <a:rPr lang="ka-GE" sz="1200" kern="1200" dirty="0" smtClean="0">
                <a:solidFill>
                  <a:schemeClr val="tx1"/>
                </a:solidFill>
                <a:effectLst/>
                <a:latin typeface="+mn-lt"/>
                <a:ea typeface="+mn-ea"/>
                <a:cs typeface="+mn-cs"/>
              </a:rPr>
              <a:t> უნდა განხორციელდეს ელიმინაციის სტრატეგიის სამოქმედო გეგმის ცვლილება 2019-2020 წლებისთვის არსებული რეალობის გათვალისწინებით (მკურნალობის რეჟიმები, მკურნალობის დეცენტრალიზაცია, ფინანსური ბარიერების შემცირება). ასევე საჭიროა გადაიხედოს ინდიკატორების მატრიცა, ჩანაცვლდეს ზოგიერთი ინდიკატორი, რომლის მოპოვება უკვე შესაძლებელია რუტინული წყაროებიდან და დაზუსტდეს სამიზნე მაჩვენებლები. სტრატეგიის ეფექტიანობის შესწავლის მიზნით, მიზანშეწონილია ხარჯთ-ეფექტიანობის კვლევების ჩატარება</a:t>
            </a:r>
            <a:endParaRPr lang="en-US" sz="1200" kern="1200" dirty="0" smtClean="0">
              <a:solidFill>
                <a:schemeClr val="tx1"/>
              </a:solidFill>
              <a:effectLst/>
              <a:latin typeface="+mn-lt"/>
              <a:ea typeface="+mn-ea"/>
              <a:cs typeface="+mn-cs"/>
            </a:endParaRPr>
          </a:p>
          <a:p>
            <a:pPr lvl="0"/>
            <a:r>
              <a:rPr lang="ka-GE" sz="1200" b="1" kern="1200" dirty="0" smtClean="0">
                <a:solidFill>
                  <a:schemeClr val="tx1"/>
                </a:solidFill>
                <a:effectLst/>
                <a:latin typeface="+mn-lt"/>
                <a:ea typeface="+mn-ea"/>
                <a:cs typeface="+mn-cs"/>
              </a:rPr>
              <a:t>ფინანსური რესურსების ზრდა:</a:t>
            </a:r>
            <a:r>
              <a:rPr lang="ka-GE" sz="1200" kern="1200" dirty="0" smtClean="0">
                <a:solidFill>
                  <a:schemeClr val="tx1"/>
                </a:solidFill>
                <a:effectLst/>
                <a:latin typeface="+mn-lt"/>
                <a:ea typeface="+mn-ea"/>
                <a:cs typeface="+mn-cs"/>
              </a:rPr>
              <a:t> 2020 წლისთვის ელიმინაციის ამბიციური მიზნის მიღწევისთვის საჭიროა ელიმინაციის პროგრამის ხარჯების მნიშვნელოვანი ზრდა როგორც ტესტირების და მკურნალობის გაფართოების, ისე სტრატეგიის სხვა აქტივობების შესრულების მიზნით. უნდა გაუქმდეს თანაგადახდები ტესტირების და მკურნალობის მონიტორინგის სერვისებზე.</a:t>
            </a:r>
            <a:endParaRPr lang="en-US" sz="1200" kern="1200" dirty="0" smtClean="0">
              <a:solidFill>
                <a:schemeClr val="tx1"/>
              </a:solidFill>
              <a:effectLst/>
              <a:latin typeface="+mn-lt"/>
              <a:ea typeface="+mn-ea"/>
              <a:cs typeface="+mn-cs"/>
            </a:endParaRPr>
          </a:p>
          <a:p>
            <a:pPr lvl="0"/>
            <a:r>
              <a:rPr lang="ka-GE" sz="1200" b="1" kern="1200" dirty="0" smtClean="0">
                <a:solidFill>
                  <a:schemeClr val="tx1"/>
                </a:solidFill>
                <a:effectLst/>
                <a:latin typeface="+mn-lt"/>
                <a:ea typeface="+mn-ea"/>
                <a:cs typeface="+mn-cs"/>
              </a:rPr>
              <a:t>საზოგადოების ცნობიერების ამაღლების ღონისძიებების გაუმჯობესების ხელშეწყობა:</a:t>
            </a:r>
            <a:r>
              <a:rPr lang="ka-GE" sz="1200" kern="1200" dirty="0" smtClean="0">
                <a:solidFill>
                  <a:schemeClr val="tx1"/>
                </a:solidFill>
                <a:effectLst/>
                <a:latin typeface="+mn-lt"/>
                <a:ea typeface="+mn-ea"/>
                <a:cs typeface="+mn-cs"/>
              </a:rPr>
              <a:t> მეტი რესურსი უნდა იქნეს მიმართული საგანმანათლებლო კამპანიებსა და კვლევებზე, რათა უწვეტად მიმდინარეობდეს მოსახლეობის განათლება, ცნობიერების ბარიერების გამოვლება და მათზე მეტი ძალისხმევის მიმართვა. </a:t>
            </a:r>
            <a:endParaRPr lang="en-US" sz="1200" kern="1200" dirty="0" smtClean="0">
              <a:solidFill>
                <a:schemeClr val="tx1"/>
              </a:solidFill>
              <a:effectLst/>
              <a:latin typeface="+mn-lt"/>
              <a:ea typeface="+mn-ea"/>
              <a:cs typeface="+mn-cs"/>
            </a:endParaRPr>
          </a:p>
          <a:p>
            <a:pPr lvl="0"/>
            <a:r>
              <a:rPr lang="ka-GE" sz="1200" b="1" kern="1200" dirty="0" smtClean="0">
                <a:solidFill>
                  <a:schemeClr val="tx1"/>
                </a:solidFill>
                <a:effectLst/>
                <a:latin typeface="+mn-lt"/>
                <a:ea typeface="+mn-ea"/>
                <a:cs typeface="+mn-cs"/>
              </a:rPr>
              <a:t>ტესტირებისა და მკურნალობის მასშტაბების სწრაფად გაფართოება:</a:t>
            </a:r>
            <a:r>
              <a:rPr lang="ka-GE" sz="1200" kern="1200" dirty="0" smtClean="0">
                <a:solidFill>
                  <a:schemeClr val="tx1"/>
                </a:solidFill>
                <a:effectLst/>
                <a:latin typeface="+mn-lt"/>
                <a:ea typeface="+mn-ea"/>
                <a:cs typeface="+mn-cs"/>
              </a:rPr>
              <a:t> უნდა გაფართოვდეს სკრინინგის, ტესტირებისა და მკურნალობის სერვისების მიწოდების ადგილები. პროგრამის შესრულებაში უნდა ჩაერთოს ყველა ჰოსპიტალი, ციხეები, ნემსებისა და შპრიცების გაცვლის პროგრამა, ჩანაცვლებითი თერაპიის სამსახურების, ტუბერკულოზისა და აივ-შიდსის მკურნალობის ადგილები. პროგრამის წარმატებისთვის ასევე მნიშვნელოვანია პირველადი ჯანდაცვის ცენტრების ჩართვა, ასევე პჯდ ექიმების გადამზადება ტესტირებისა და მკურნალობის მიმართულებით.</a:t>
            </a:r>
            <a:endParaRPr lang="en-US" sz="1200" kern="1200" dirty="0" smtClean="0">
              <a:solidFill>
                <a:schemeClr val="tx1"/>
              </a:solidFill>
              <a:effectLst/>
              <a:latin typeface="+mn-lt"/>
              <a:ea typeface="+mn-ea"/>
              <a:cs typeface="+mn-cs"/>
            </a:endParaRPr>
          </a:p>
          <a:p>
            <a:pPr lvl="0"/>
            <a:r>
              <a:rPr lang="ka-GE" sz="1200" b="1" kern="1200" dirty="0" smtClean="0">
                <a:solidFill>
                  <a:schemeClr val="tx1"/>
                </a:solidFill>
                <a:effectLst/>
                <a:latin typeface="+mn-lt"/>
                <a:ea typeface="+mn-ea"/>
                <a:cs typeface="+mn-cs"/>
              </a:rPr>
              <a:t>C ჰეპატიტის ტესტირების და მკურნალობის კასკადის გაუმჯობესება.</a:t>
            </a:r>
            <a:r>
              <a:rPr lang="ka-GE" sz="1200" kern="1200" dirty="0" smtClean="0">
                <a:solidFill>
                  <a:schemeClr val="tx1"/>
                </a:solidFill>
                <a:effectLst/>
                <a:latin typeface="+mn-lt"/>
                <a:ea typeface="+mn-ea"/>
                <a:cs typeface="+mn-cs"/>
              </a:rPr>
              <a:t> საჭიროა გამარტივდეს ტესტირებისა და მკურნალობაში ჩართვის პროცედურები. მოიხსნას ფინანსური ბარიერები ტესტირებასა და მკურნალობის მონიტორინგზე. ერთ ადგილას უნდა მოხდეს დიაგნოსატირებისა და მკურნალობის სერვისების ინტეგრაცია. ასევე მნიშვნელოვანია საინფორმაციო საშუალებებით ფართომასშტაბიანი კამპანიები საზოგადოების ცნობიერების ასამაღლებლად და მოტივაციისთვის.</a:t>
            </a:r>
            <a:endParaRPr lang="en-US" sz="1200" kern="1200" dirty="0" smtClean="0">
              <a:solidFill>
                <a:schemeClr val="tx1"/>
              </a:solidFill>
              <a:effectLst/>
              <a:latin typeface="+mn-lt"/>
              <a:ea typeface="+mn-ea"/>
              <a:cs typeface="+mn-cs"/>
            </a:endParaRPr>
          </a:p>
          <a:p>
            <a:pPr lvl="0"/>
            <a:r>
              <a:rPr lang="ka-GE" sz="1200" b="1" kern="1200" dirty="0" smtClean="0">
                <a:solidFill>
                  <a:schemeClr val="tx1"/>
                </a:solidFill>
                <a:effectLst/>
                <a:latin typeface="+mn-lt"/>
                <a:ea typeface="+mn-ea"/>
                <a:cs typeface="+mn-cs"/>
              </a:rPr>
              <a:t>ზიანის შემცირების და ნარკოდამოკიდებულების მკურნალობის სერვისების გაფართოება:</a:t>
            </a:r>
            <a:r>
              <a:rPr lang="ka-GE" sz="1200" kern="1200" dirty="0" smtClean="0">
                <a:solidFill>
                  <a:schemeClr val="tx1"/>
                </a:solidFill>
                <a:effectLst/>
                <a:latin typeface="+mn-lt"/>
                <a:ea typeface="+mn-ea"/>
                <a:cs typeface="+mn-cs"/>
              </a:rPr>
              <a:t> რისკ-ჯგუფებში ზიანის შემცირების სერვისების დაფინანსება მომავალში უნდა განხორციელდეს სახელმწიფოს მიერ. აუცილებელია ნარკოდამოკიდებულების მკურნალობის სერვისების გაფართოება. აღნიშნული ხელს შეუწყობს მაღალი რისკის ჯგუფებში  C ჰეპატიტით ხელახალი დაინფიცირების რისკის შემცირებას.</a:t>
            </a:r>
            <a:endParaRPr lang="en-US" sz="1200" kern="1200" dirty="0" smtClean="0">
              <a:solidFill>
                <a:schemeClr val="tx1"/>
              </a:solidFill>
              <a:effectLst/>
              <a:latin typeface="+mn-lt"/>
              <a:ea typeface="+mn-ea"/>
              <a:cs typeface="+mn-cs"/>
            </a:endParaRPr>
          </a:p>
          <a:p>
            <a:pPr lvl="0"/>
            <a:r>
              <a:rPr lang="ka-GE" sz="1200" b="1" kern="1200" dirty="0" smtClean="0">
                <a:solidFill>
                  <a:schemeClr val="tx1"/>
                </a:solidFill>
                <a:effectLst/>
                <a:latin typeface="+mn-lt"/>
                <a:ea typeface="+mn-ea"/>
                <a:cs typeface="+mn-cs"/>
              </a:rPr>
              <a:t>სისხლის უსაფრთხოების ღონიოსძიებების გაუმჯობესება:</a:t>
            </a:r>
            <a:r>
              <a:rPr lang="ka-GE" sz="1200" kern="1200" dirty="0" smtClean="0">
                <a:solidFill>
                  <a:schemeClr val="tx1"/>
                </a:solidFill>
                <a:effectLst/>
                <a:latin typeface="+mn-lt"/>
                <a:ea typeface="+mn-ea"/>
                <a:cs typeface="+mn-cs"/>
              </a:rPr>
              <a:t> მნიშვნელოვანია როგორც უანგარო დონორობის, ისე დაბალი რისკი მქონე პირველადი დონორების განმეორებით დონორებად გადაქცევის ხელშეწყობა. სწრაფად უნდა განხორციელდეს სისხლის უსაფრთხოებასთან დაკავშირებული კანონმდებლობის ჰარმონიზაცია ევროდირექტივებთან.</a:t>
            </a:r>
            <a:endParaRPr lang="en-US" sz="1200" kern="1200" dirty="0" smtClean="0">
              <a:solidFill>
                <a:schemeClr val="tx1"/>
              </a:solidFill>
              <a:effectLst/>
              <a:latin typeface="+mn-lt"/>
              <a:ea typeface="+mn-ea"/>
              <a:cs typeface="+mn-cs"/>
            </a:endParaRPr>
          </a:p>
          <a:p>
            <a:pPr lvl="0"/>
            <a:r>
              <a:rPr lang="ka-GE" sz="1200" b="1" kern="1200" dirty="0" smtClean="0">
                <a:solidFill>
                  <a:schemeClr val="tx1"/>
                </a:solidFill>
                <a:effectLst/>
                <a:latin typeface="+mn-lt"/>
                <a:ea typeface="+mn-ea"/>
                <a:cs typeface="+mn-cs"/>
              </a:rPr>
              <a:t>ინფექციის კონტროლის ღონისძიებების გაუმჯობესება:</a:t>
            </a:r>
            <a:r>
              <a:rPr lang="ka-GE" sz="1200" kern="1200" dirty="0" smtClean="0">
                <a:solidFill>
                  <a:schemeClr val="tx1"/>
                </a:solidFill>
                <a:effectLst/>
                <a:latin typeface="+mn-lt"/>
                <a:ea typeface="+mn-ea"/>
                <a:cs typeface="+mn-cs"/>
              </a:rPr>
              <a:t> პაციენტის უსაფრთხოების მიზნით, ინფექციის პრევენციისა და კონტროლის ზედამხედველობის გაუმჯობესებისთვის ერთიანი სამოქმედო გეგმის შემუშავება და დანერგვის ხელშეწყობა.</a:t>
            </a:r>
            <a:endParaRPr lang="en-US" sz="1200" kern="1200" dirty="0" smtClean="0">
              <a:solidFill>
                <a:schemeClr val="tx1"/>
              </a:solidFill>
              <a:effectLst/>
              <a:latin typeface="+mn-lt"/>
              <a:ea typeface="+mn-ea"/>
              <a:cs typeface="+mn-cs"/>
            </a:endParaRPr>
          </a:p>
          <a:p>
            <a:pPr lvl="0"/>
            <a:r>
              <a:rPr lang="ka-GE" sz="1200" b="1" kern="1200" dirty="0" smtClean="0">
                <a:solidFill>
                  <a:schemeClr val="tx1"/>
                </a:solidFill>
                <a:effectLst/>
                <a:latin typeface="+mn-lt"/>
                <a:ea typeface="+mn-ea"/>
                <a:cs typeface="+mn-cs"/>
              </a:rPr>
              <a:t>ბენეფიციარებთან სისტემატური უკუკავშირის მექანიზმების გაძლიერება:</a:t>
            </a:r>
            <a:r>
              <a:rPr lang="ka-GE" sz="1200" kern="1200" dirty="0" smtClean="0">
                <a:solidFill>
                  <a:schemeClr val="tx1"/>
                </a:solidFill>
                <a:effectLst/>
                <a:latin typeface="+mn-lt"/>
                <a:ea typeface="+mn-ea"/>
                <a:cs typeface="+mn-cs"/>
              </a:rPr>
              <a:t> პირდაპირიო ბენეფიციერების დამოკიდებულების შესახებ სტატისტიკურად ვალიდური ინფორმაციის შეგროვება და ანალიზი მეთოდოლოგიურად უნდა იყოს გამართული და ხორციელდებოდეს რეგულარულად.</a:t>
            </a:r>
            <a:endParaRPr lang="en-US" sz="1200" kern="1200" dirty="0" smtClean="0">
              <a:solidFill>
                <a:schemeClr val="tx1"/>
              </a:solidFill>
              <a:effectLst/>
              <a:latin typeface="+mn-lt"/>
              <a:ea typeface="+mn-ea"/>
              <a:cs typeface="+mn-cs"/>
            </a:endParaRPr>
          </a:p>
          <a:p>
            <a:pPr lvl="0"/>
            <a:r>
              <a:rPr lang="ka-GE" sz="1200" b="1" kern="1200" dirty="0" smtClean="0">
                <a:solidFill>
                  <a:schemeClr val="tx1"/>
                </a:solidFill>
                <a:effectLst/>
                <a:latin typeface="+mn-lt"/>
                <a:ea typeface="+mn-ea"/>
                <a:cs typeface="+mn-cs"/>
              </a:rPr>
              <a:t>დაინტერესებული მხარეების სისტემატური ჩართულობის მექანიზმის გაუმჯობსება</a:t>
            </a:r>
            <a:r>
              <a:rPr lang="ka-GE" sz="1200" kern="1200" dirty="0" smtClean="0">
                <a:solidFill>
                  <a:schemeClr val="tx1"/>
                </a:solidFill>
                <a:effectLst/>
                <a:latin typeface="+mn-lt"/>
                <a:ea typeface="+mn-ea"/>
                <a:cs typeface="+mn-cs"/>
              </a:rPr>
              <a:t> სტრატეგიის გადახედვის და შეფასების პროცესში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5BCBED4-FF19-44B7-8DDE-5284BACB1013}" type="slidenum">
              <a:rPr lang="ka-GE" smtClean="0"/>
              <a:t>12</a:t>
            </a:fld>
            <a:endParaRPr lang="ka-GE"/>
          </a:p>
        </p:txBody>
      </p:sp>
    </p:spTree>
    <p:extLst>
      <p:ext uri="{BB962C8B-B14F-4D97-AF65-F5344CB8AC3E}">
        <p14:creationId xmlns:p14="http://schemas.microsoft.com/office/powerpoint/2010/main" val="3343185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6CB975E-CD6C-441E-A07B-D657ECD97421}" type="datetime1">
              <a:rPr lang="en-US">
                <a:solidFill>
                  <a:prstClr val="black">
                    <a:tint val="75000"/>
                  </a:prstClr>
                </a:solidFill>
              </a:rPr>
              <a:pPr>
                <a:defRPr/>
              </a:pPr>
              <a:t>23-Apr-19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1B76FD4-9C7C-4FB7-8DA8-6C94B568D20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52998542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59747C2-710D-4F89-9B4E-61548951AB2D}" type="datetime1">
              <a:rPr lang="en-US">
                <a:solidFill>
                  <a:prstClr val="black">
                    <a:tint val="75000"/>
                  </a:prstClr>
                </a:solidFill>
              </a:rPr>
              <a:pPr>
                <a:defRPr/>
              </a:pPr>
              <a:t>23-Apr-19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A87A61E6-2D68-40C9-B133-94F66584BCF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1869915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39FFAFB-1253-48DA-87CC-94F44FB5E089}" type="datetime1">
              <a:rPr lang="en-US">
                <a:solidFill>
                  <a:prstClr val="black">
                    <a:tint val="75000"/>
                  </a:prstClr>
                </a:solidFill>
              </a:rPr>
              <a:pPr>
                <a:defRPr/>
              </a:pPr>
              <a:t>23-Apr-19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F246330C-CC95-44DC-8345-068D35688BF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5999725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A34575A-4521-4A2C-B4AE-D5D1BC4425FB}" type="datetime1">
              <a:rPr lang="en-US">
                <a:solidFill>
                  <a:prstClr val="black">
                    <a:tint val="75000"/>
                  </a:prstClr>
                </a:solidFill>
              </a:rPr>
              <a:pPr>
                <a:defRPr/>
              </a:pPr>
              <a:t>23-Apr-19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4B481AA-70E7-4BD4-B817-48858F874E62}"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78629032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E414217-1ABD-42DF-8DDE-42929C18B2B4}" type="datetime1">
              <a:rPr lang="en-US">
                <a:solidFill>
                  <a:prstClr val="black">
                    <a:tint val="75000"/>
                  </a:prstClr>
                </a:solidFill>
              </a:rPr>
              <a:pPr>
                <a:defRPr/>
              </a:pPr>
              <a:t>23-Apr-19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0E27D6B-BE32-483A-98FD-4FFE045C959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13521169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6CB975E-CD6C-441E-A07B-D657ECD97421}" type="datetime1">
              <a:rPr lang="en-US">
                <a:solidFill>
                  <a:prstClr val="black">
                    <a:tint val="75000"/>
                  </a:prstClr>
                </a:solidFill>
              </a:rPr>
              <a:pPr>
                <a:defRPr/>
              </a:pPr>
              <a:t>23-Apr-19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1B76FD4-9C7C-4FB7-8DA8-6C94B568D20C}" type="slidenum">
              <a:rPr lang="en-US">
                <a:solidFill>
                  <a:prstClr val="black">
                    <a:tint val="75000"/>
                  </a:prstClr>
                </a:solidFill>
              </a:rPr>
              <a:pPr>
                <a:defRPr/>
              </a:pPr>
              <a:t>‹#›</a:t>
            </a:fld>
            <a:endParaRPr lang="en-US">
              <a:solidFill>
                <a:prstClr val="black">
                  <a:tint val="75000"/>
                </a:prstClr>
              </a:solidFill>
            </a:endParaRPr>
          </a:p>
        </p:txBody>
      </p:sp>
      <p:pic>
        <p:nvPicPr>
          <p:cNvPr id="1026" name="Picture 2" descr="á¡áá¥áá áááááá¡ á¨á áááá¡, á¯áááá ááááááá¡á áá á¡ááªáááá£á á áááªááá¡ á¡áááááá¡á¢á á - áááááá á áááá áá"/>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7912" y="11113"/>
            <a:ext cx="3860800" cy="571501"/>
          </a:xfrm>
          <a:prstGeom prst="rect">
            <a:avLst/>
          </a:prstGeom>
          <a:solidFill>
            <a:schemeClr val="bg1"/>
          </a:solidFill>
        </p:spPr>
      </p:pic>
    </p:spTree>
    <p:extLst>
      <p:ext uri="{BB962C8B-B14F-4D97-AF65-F5344CB8AC3E}">
        <p14:creationId xmlns:p14="http://schemas.microsoft.com/office/powerpoint/2010/main" val="280075111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2800" y="914400"/>
            <a:ext cx="10972800" cy="1143000"/>
          </a:xfrm>
        </p:spPr>
        <p:txBody>
          <a:bodyPr>
            <a:normAutofit/>
          </a:bodyPr>
          <a:lstStyle>
            <a:lvl1pPr>
              <a:defRPr sz="3200" b="1">
                <a:effectLst>
                  <a:outerShdw blurRad="38100" dist="38100" dir="2700000" algn="tl">
                    <a:srgbClr val="000000">
                      <a:alpha val="43137"/>
                    </a:srgb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609600" y="2286001"/>
            <a:ext cx="10972800" cy="3840163"/>
          </a:xfrm>
        </p:spPr>
        <p:txBody>
          <a:bodyPr>
            <a:normAutofit/>
          </a:bodyPr>
          <a:lstStyle>
            <a:lvl1pPr>
              <a:defRPr sz="2400" b="1"/>
            </a:lvl1pPr>
            <a:lvl2pPr>
              <a:defRPr sz="2400" b="1"/>
            </a:lvl2pPr>
            <a:lvl3pPr>
              <a:defRPr sz="2400" b="1"/>
            </a:lvl3pPr>
            <a:lvl4pPr>
              <a:defRPr sz="2400" b="1"/>
            </a:lvl4pPr>
            <a:lvl5pPr>
              <a:defRPr sz="24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9713C878-C189-405F-B9DA-B69F4DFAF7F7}" type="datetime1">
              <a:rPr lang="en-US">
                <a:solidFill>
                  <a:prstClr val="black">
                    <a:tint val="75000"/>
                  </a:prstClr>
                </a:solidFill>
              </a:rPr>
              <a:pPr>
                <a:defRPr/>
              </a:pPr>
              <a:t>23-Apr-19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8C8379A-5A7A-4A2E-B8BF-0FBCB5EBCE88}" type="slidenum">
              <a:rPr lang="en-US">
                <a:solidFill>
                  <a:prstClr val="black">
                    <a:tint val="75000"/>
                  </a:prstClr>
                </a:solidFill>
              </a:rPr>
              <a:pPr>
                <a:defRPr/>
              </a:pPr>
              <a:t>‹#›</a:t>
            </a:fld>
            <a:endParaRPr lang="en-US">
              <a:solidFill>
                <a:prstClr val="black">
                  <a:tint val="75000"/>
                </a:prstClr>
              </a:solidFill>
            </a:endParaRPr>
          </a:p>
        </p:txBody>
      </p:sp>
      <p:pic>
        <p:nvPicPr>
          <p:cNvPr id="8" name="Picture 2" descr="á¡áá¥áá áááááá¡ á¨á áááá¡, á¯áááá ááááááá¡á áá á¡ááªáááá£á á áááªááá¡ á¡áááááá¡á¢á á - áááááá á áááá áá"/>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7912" y="11113"/>
            <a:ext cx="3860800" cy="571501"/>
          </a:xfrm>
          <a:prstGeom prst="rect">
            <a:avLst/>
          </a:prstGeom>
          <a:solidFill>
            <a:schemeClr val="bg1"/>
          </a:solidFill>
        </p:spPr>
      </p:pic>
    </p:spTree>
    <p:extLst>
      <p:ext uri="{BB962C8B-B14F-4D97-AF65-F5344CB8AC3E}">
        <p14:creationId xmlns:p14="http://schemas.microsoft.com/office/powerpoint/2010/main" val="96625572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C949FA4-8579-4447-8FCC-3D1B9635BF74}" type="datetime1">
              <a:rPr lang="en-US">
                <a:solidFill>
                  <a:prstClr val="black">
                    <a:tint val="75000"/>
                  </a:prstClr>
                </a:solidFill>
              </a:rPr>
              <a:pPr>
                <a:defRPr/>
              </a:pPr>
              <a:t>23-Apr-19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7D9C0B1F-730C-4DDB-B480-D7F9647335C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35431926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B9A632E-2EAF-4E63-9483-61ED90974AF3}" type="datetime1">
              <a:rPr lang="en-US">
                <a:solidFill>
                  <a:prstClr val="black">
                    <a:tint val="75000"/>
                  </a:prstClr>
                </a:solidFill>
              </a:rPr>
              <a:pPr>
                <a:defRPr/>
              </a:pPr>
              <a:t>23-Apr-19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F920FA9-B43B-4707-8306-3A5AACD7A30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60848314"/>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5FA573F-CB88-4D72-8597-D9B2A2FB4FF2}" type="datetime1">
              <a:rPr lang="en-US">
                <a:solidFill>
                  <a:prstClr val="black">
                    <a:tint val="75000"/>
                  </a:prstClr>
                </a:solidFill>
              </a:rPr>
              <a:pPr>
                <a:defRPr/>
              </a:pPr>
              <a:t>23-Apr-19</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410D69C-63FC-47F4-AE25-EC5BB7CA09C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57502039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5FA573F-CB88-4D72-8597-D9B2A2FB4FF2}" type="datetime1">
              <a:rPr lang="en-US">
                <a:solidFill>
                  <a:prstClr val="black">
                    <a:tint val="75000"/>
                  </a:prstClr>
                </a:solidFill>
              </a:rPr>
              <a:pPr>
                <a:defRPr/>
              </a:pPr>
              <a:t>23-Apr-19</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410D69C-63FC-47F4-AE25-EC5BB7CA09C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445849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2800" y="914400"/>
            <a:ext cx="10972800" cy="1143000"/>
          </a:xfrm>
        </p:spPr>
        <p:txBody>
          <a:bodyPr>
            <a:normAutofit/>
          </a:bodyPr>
          <a:lstStyle>
            <a:lvl1pPr>
              <a:defRPr sz="3200" b="1">
                <a:effectLst>
                  <a:outerShdw blurRad="38100" dist="38100" dir="2700000" algn="tl">
                    <a:srgbClr val="000000">
                      <a:alpha val="43137"/>
                    </a:srgb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609600" y="2286001"/>
            <a:ext cx="10972800" cy="3840163"/>
          </a:xfrm>
        </p:spPr>
        <p:txBody>
          <a:bodyPr>
            <a:normAutofit/>
          </a:bodyPr>
          <a:lstStyle>
            <a:lvl1pPr>
              <a:defRPr sz="2400" b="1"/>
            </a:lvl1pPr>
            <a:lvl2pPr>
              <a:defRPr sz="2400" b="1"/>
            </a:lvl2pPr>
            <a:lvl3pPr>
              <a:defRPr sz="2400" b="1"/>
            </a:lvl3pPr>
            <a:lvl4pPr>
              <a:defRPr sz="2400" b="1"/>
            </a:lvl4pPr>
            <a:lvl5pPr>
              <a:defRPr sz="24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9713C878-C189-405F-B9DA-B69F4DFAF7F7}" type="datetime1">
              <a:rPr lang="en-US">
                <a:solidFill>
                  <a:prstClr val="black">
                    <a:tint val="75000"/>
                  </a:prstClr>
                </a:solidFill>
              </a:rPr>
              <a:pPr>
                <a:defRPr/>
              </a:pPr>
              <a:t>23-Apr-19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8C8379A-5A7A-4A2E-B8BF-0FBCB5EBCE88}" type="slidenum">
              <a:rPr lang="en-US">
                <a:solidFill>
                  <a:prstClr val="black">
                    <a:tint val="75000"/>
                  </a:prstClr>
                </a:solidFill>
              </a:rPr>
              <a:pPr>
                <a:defRPr/>
              </a:pPr>
              <a:t>‹#›</a:t>
            </a:fld>
            <a:endParaRPr lang="en-US">
              <a:solidFill>
                <a:prstClr val="black">
                  <a:tint val="75000"/>
                </a:prstClr>
              </a:solidFill>
            </a:endParaRPr>
          </a:p>
        </p:txBody>
      </p:sp>
      <p:pic>
        <p:nvPicPr>
          <p:cNvPr id="8" name="Picture 2" descr="á¡áá¥áá áááááá¡ á¨á áááá¡, á¯áááá ááááááá¡á áá á¡ááªáááá£á á áááªááá¡ á¡áááááá¡á¢á á - áááááá á áááá áá"/>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7912" y="11113"/>
            <a:ext cx="3860800" cy="571501"/>
          </a:xfrm>
          <a:prstGeom prst="rect">
            <a:avLst/>
          </a:prstGeom>
          <a:solidFill>
            <a:schemeClr val="bg1"/>
          </a:solidFill>
        </p:spPr>
      </p:pic>
    </p:spTree>
    <p:extLst>
      <p:ext uri="{BB962C8B-B14F-4D97-AF65-F5344CB8AC3E}">
        <p14:creationId xmlns:p14="http://schemas.microsoft.com/office/powerpoint/2010/main" val="425420643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5FA573F-CB88-4D72-8597-D9B2A2FB4FF2}" type="datetime1">
              <a:rPr lang="en-US">
                <a:solidFill>
                  <a:prstClr val="black">
                    <a:tint val="75000"/>
                  </a:prstClr>
                </a:solidFill>
              </a:rPr>
              <a:pPr>
                <a:defRPr/>
              </a:pPr>
              <a:t>23-Apr-19</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410D69C-63FC-47F4-AE25-EC5BB7CA09C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789255614"/>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A3B805C-3638-4343-824D-74BC941BBC01}" type="datetime1">
              <a:rPr lang="en-US">
                <a:solidFill>
                  <a:prstClr val="black">
                    <a:tint val="75000"/>
                  </a:prstClr>
                </a:solidFill>
              </a:rPr>
              <a:pPr>
                <a:defRPr/>
              </a:pPr>
              <a:t>23-Apr-19</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E49279DC-B643-403A-8DFE-89408F36052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82826828"/>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73329F3-120A-4180-B9FC-AC7AF240AD46}" type="datetime1">
              <a:rPr lang="en-US">
                <a:solidFill>
                  <a:prstClr val="black">
                    <a:tint val="75000"/>
                  </a:prstClr>
                </a:solidFill>
              </a:rPr>
              <a:pPr>
                <a:defRPr/>
              </a:pPr>
              <a:t>23-Apr-19</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70152BB2-22F5-4389-B625-20DF7C5227A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82250397"/>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59747C2-710D-4F89-9B4E-61548951AB2D}" type="datetime1">
              <a:rPr lang="en-US">
                <a:solidFill>
                  <a:prstClr val="black">
                    <a:tint val="75000"/>
                  </a:prstClr>
                </a:solidFill>
              </a:rPr>
              <a:pPr>
                <a:defRPr/>
              </a:pPr>
              <a:t>23-Apr-19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A87A61E6-2D68-40C9-B133-94F66584BCF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00230195"/>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39FFAFB-1253-48DA-87CC-94F44FB5E089}" type="datetime1">
              <a:rPr lang="en-US">
                <a:solidFill>
                  <a:prstClr val="black">
                    <a:tint val="75000"/>
                  </a:prstClr>
                </a:solidFill>
              </a:rPr>
              <a:pPr>
                <a:defRPr/>
              </a:pPr>
              <a:t>23-Apr-19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F246330C-CC95-44DC-8345-068D35688BF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203743644"/>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A34575A-4521-4A2C-B4AE-D5D1BC4425FB}" type="datetime1">
              <a:rPr lang="en-US">
                <a:solidFill>
                  <a:prstClr val="black">
                    <a:tint val="75000"/>
                  </a:prstClr>
                </a:solidFill>
              </a:rPr>
              <a:pPr>
                <a:defRPr/>
              </a:pPr>
              <a:t>23-Apr-19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4B481AA-70E7-4BD4-B817-48858F874E62}"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90955492"/>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E414217-1ABD-42DF-8DDE-42929C18B2B4}" type="datetime1">
              <a:rPr lang="en-US">
                <a:solidFill>
                  <a:prstClr val="black">
                    <a:tint val="75000"/>
                  </a:prstClr>
                </a:solidFill>
              </a:rPr>
              <a:pPr>
                <a:defRPr/>
              </a:pPr>
              <a:t>23-Apr-19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0E27D6B-BE32-483A-98FD-4FFE045C959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5932353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C949FA4-8579-4447-8FCC-3D1B9635BF74}" type="datetime1">
              <a:rPr lang="en-US">
                <a:solidFill>
                  <a:prstClr val="black">
                    <a:tint val="75000"/>
                  </a:prstClr>
                </a:solidFill>
              </a:rPr>
              <a:pPr>
                <a:defRPr/>
              </a:pPr>
              <a:t>23-Apr-19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7D9C0B1F-730C-4DDB-B480-D7F9647335C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3399811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B9A632E-2EAF-4E63-9483-61ED90974AF3}" type="datetime1">
              <a:rPr lang="en-US">
                <a:solidFill>
                  <a:prstClr val="black">
                    <a:tint val="75000"/>
                  </a:prstClr>
                </a:solidFill>
              </a:rPr>
              <a:pPr>
                <a:defRPr/>
              </a:pPr>
              <a:t>23-Apr-19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F920FA9-B43B-4707-8306-3A5AACD7A30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07048612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5FA573F-CB88-4D72-8597-D9B2A2FB4FF2}" type="datetime1">
              <a:rPr lang="en-US">
                <a:solidFill>
                  <a:prstClr val="black">
                    <a:tint val="75000"/>
                  </a:prstClr>
                </a:solidFill>
              </a:rPr>
              <a:pPr>
                <a:defRPr/>
              </a:pPr>
              <a:t>23-Apr-19</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410D69C-63FC-47F4-AE25-EC5BB7CA09C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23563158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5FA573F-CB88-4D72-8597-D9B2A2FB4FF2}" type="datetime1">
              <a:rPr lang="en-US">
                <a:solidFill>
                  <a:prstClr val="black">
                    <a:tint val="75000"/>
                  </a:prstClr>
                </a:solidFill>
              </a:rPr>
              <a:pPr>
                <a:defRPr/>
              </a:pPr>
              <a:t>23-Apr-19</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410D69C-63FC-47F4-AE25-EC5BB7CA09C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670136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5FA573F-CB88-4D72-8597-D9B2A2FB4FF2}" type="datetime1">
              <a:rPr lang="en-US">
                <a:solidFill>
                  <a:prstClr val="black">
                    <a:tint val="75000"/>
                  </a:prstClr>
                </a:solidFill>
              </a:rPr>
              <a:pPr>
                <a:defRPr/>
              </a:pPr>
              <a:t>23-Apr-19</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410D69C-63FC-47F4-AE25-EC5BB7CA09C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99613573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A3B805C-3638-4343-824D-74BC941BBC01}" type="datetime1">
              <a:rPr lang="en-US">
                <a:solidFill>
                  <a:prstClr val="black">
                    <a:tint val="75000"/>
                  </a:prstClr>
                </a:solidFill>
              </a:rPr>
              <a:pPr>
                <a:defRPr/>
              </a:pPr>
              <a:t>23-Apr-19</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E49279DC-B643-403A-8DFE-89408F36052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37709569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73329F3-120A-4180-B9FC-AC7AF240AD46}" type="datetime1">
              <a:rPr lang="en-US">
                <a:solidFill>
                  <a:prstClr val="black">
                    <a:tint val="75000"/>
                  </a:prstClr>
                </a:solidFill>
              </a:rPr>
              <a:pPr>
                <a:defRPr/>
              </a:pPr>
              <a:t>23-Apr-19</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70152BB2-22F5-4389-B625-20DF7C5227A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3014640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6" Type="http://schemas.openxmlformats.org/officeDocument/2006/relationships/image" Target="../media/image2.pn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1.jpe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fontAlgn="base">
              <a:spcBef>
                <a:spcPct val="0"/>
              </a:spcBef>
              <a:spcAft>
                <a:spcPct val="0"/>
              </a:spcAft>
              <a:defRPr/>
            </a:pPr>
            <a:fld id="{0F9BA302-D067-4A9D-A03E-FD0E04E82735}" type="datetime1">
              <a:rPr lang="en-US">
                <a:solidFill>
                  <a:prstClr val="black">
                    <a:tint val="75000"/>
                  </a:prstClr>
                </a:solidFill>
                <a:latin typeface="Arial" charset="0"/>
                <a:cs typeface="Arial" charset="0"/>
              </a:rPr>
              <a:pPr fontAlgn="base">
                <a:spcBef>
                  <a:spcPct val="0"/>
                </a:spcBef>
                <a:spcAft>
                  <a:spcPct val="0"/>
                </a:spcAft>
                <a:defRPr/>
              </a:pPr>
              <a:t>23-Apr-19</a:t>
            </a:fld>
            <a:endParaRPr lang="en-US">
              <a:solidFill>
                <a:prstClr val="black">
                  <a:tint val="75000"/>
                </a:prstClr>
              </a:solidFill>
              <a:latin typeface="Arial" charset="0"/>
              <a:cs typeface="Arial" charset="0"/>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defRPr/>
            </a:pPr>
            <a:endParaRPr lang="en-US">
              <a:solidFill>
                <a:prstClr val="black">
                  <a:tint val="75000"/>
                </a:prstClr>
              </a:solidFill>
              <a:latin typeface="Arial" charset="0"/>
              <a:cs typeface="Arial" charset="0"/>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fontAlgn="base">
              <a:spcBef>
                <a:spcPct val="0"/>
              </a:spcBef>
              <a:spcAft>
                <a:spcPct val="0"/>
              </a:spcAft>
              <a:defRPr/>
            </a:pPr>
            <a:fld id="{B8E7E6CF-B8FF-4B76-821B-9C96A18B3440}" type="slidenum">
              <a:rPr lang="en-US">
                <a:solidFill>
                  <a:prstClr val="black">
                    <a:tint val="75000"/>
                  </a:prstClr>
                </a:solidFill>
                <a:latin typeface="Arial" charset="0"/>
                <a:cs typeface="Arial" charset="0"/>
              </a:rPr>
              <a:pPr fontAlgn="base">
                <a:spcBef>
                  <a:spcPct val="0"/>
                </a:spcBef>
                <a:spcAft>
                  <a:spcPct val="0"/>
                </a:spcAft>
                <a:defRPr/>
              </a:pPr>
              <a:t>‹#›</a:t>
            </a:fld>
            <a:endParaRPr lang="en-US">
              <a:solidFill>
                <a:prstClr val="black">
                  <a:tint val="75000"/>
                </a:prstClr>
              </a:solidFill>
              <a:latin typeface="Arial" charset="0"/>
              <a:cs typeface="Arial" charset="0"/>
            </a:endParaRPr>
          </a:p>
        </p:txBody>
      </p:sp>
      <p:pic>
        <p:nvPicPr>
          <p:cNvPr id="1031" name="Picture 6" descr="MOH ppt-02.jpg"/>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7" descr="MOH ppt-02.jpg"/>
          <p:cNvPicPr>
            <a:picLocks noChangeAspect="1"/>
          </p:cNvPicPr>
          <p:nvPr/>
        </p:nvPicPr>
        <p:blipFill>
          <a:blip r:embed="rId15">
            <a:extLst>
              <a:ext uri="{28A0092B-C50C-407E-A947-70E740481C1C}">
                <a14:useLocalDpi xmlns:a14="http://schemas.microsoft.com/office/drawing/2010/main" val="0"/>
              </a:ext>
            </a:extLst>
          </a:blip>
          <a:srcRect t="24446" r="72501" b="62219"/>
          <a:stretch>
            <a:fillRect/>
          </a:stretch>
        </p:blipFill>
        <p:spPr bwMode="auto">
          <a:xfrm>
            <a:off x="203200" y="533400"/>
            <a:ext cx="33528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á¡áá¥áá áááááá¡ á¨á áááá¡, á¯áááá ááááááá¡á áá á¡ááªáááá£á á áááªááá¡ á¡áááááá¡á¢á á - áááááá á áááá áá"/>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7912" y="11113"/>
            <a:ext cx="3860800" cy="571501"/>
          </a:xfrm>
          <a:prstGeom prst="rect">
            <a:avLst/>
          </a:prstGeom>
          <a:solidFill>
            <a:schemeClr val="bg1"/>
          </a:solidFill>
        </p:spPr>
      </p:pic>
    </p:spTree>
    <p:extLst>
      <p:ext uri="{BB962C8B-B14F-4D97-AF65-F5344CB8AC3E}">
        <p14:creationId xmlns:p14="http://schemas.microsoft.com/office/powerpoint/2010/main" val="37696881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Lst>
  <p:timing>
    <p:tnLst>
      <p:par>
        <p:cTn id="1" dur="indefinite" restart="never" nodeType="tmRoot"/>
      </p:par>
    </p:tnLst>
  </p:timing>
  <p:hf sldNum="0"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fontAlgn="base">
              <a:spcBef>
                <a:spcPct val="0"/>
              </a:spcBef>
              <a:spcAft>
                <a:spcPct val="0"/>
              </a:spcAft>
              <a:defRPr/>
            </a:pPr>
            <a:fld id="{0F9BA302-D067-4A9D-A03E-FD0E04E82735}" type="datetime1">
              <a:rPr lang="en-US">
                <a:solidFill>
                  <a:prstClr val="black">
                    <a:tint val="75000"/>
                  </a:prstClr>
                </a:solidFill>
                <a:latin typeface="Arial" charset="0"/>
                <a:cs typeface="Arial" charset="0"/>
              </a:rPr>
              <a:pPr fontAlgn="base">
                <a:spcBef>
                  <a:spcPct val="0"/>
                </a:spcBef>
                <a:spcAft>
                  <a:spcPct val="0"/>
                </a:spcAft>
                <a:defRPr/>
              </a:pPr>
              <a:t>23-Apr-19</a:t>
            </a:fld>
            <a:endParaRPr lang="en-US">
              <a:solidFill>
                <a:prstClr val="black">
                  <a:tint val="75000"/>
                </a:prstClr>
              </a:solidFill>
              <a:latin typeface="Arial" charset="0"/>
              <a:cs typeface="Arial" charset="0"/>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defRPr/>
            </a:pPr>
            <a:endParaRPr lang="en-US">
              <a:solidFill>
                <a:prstClr val="black">
                  <a:tint val="75000"/>
                </a:prstClr>
              </a:solidFill>
              <a:latin typeface="Arial" charset="0"/>
              <a:cs typeface="Arial" charset="0"/>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fontAlgn="base">
              <a:spcBef>
                <a:spcPct val="0"/>
              </a:spcBef>
              <a:spcAft>
                <a:spcPct val="0"/>
              </a:spcAft>
              <a:defRPr/>
            </a:pPr>
            <a:fld id="{B8E7E6CF-B8FF-4B76-821B-9C96A18B3440}" type="slidenum">
              <a:rPr lang="en-US">
                <a:solidFill>
                  <a:prstClr val="black">
                    <a:tint val="75000"/>
                  </a:prstClr>
                </a:solidFill>
                <a:latin typeface="Arial" charset="0"/>
                <a:cs typeface="Arial" charset="0"/>
              </a:rPr>
              <a:pPr fontAlgn="base">
                <a:spcBef>
                  <a:spcPct val="0"/>
                </a:spcBef>
                <a:spcAft>
                  <a:spcPct val="0"/>
                </a:spcAft>
                <a:defRPr/>
              </a:pPr>
              <a:t>‹#›</a:t>
            </a:fld>
            <a:endParaRPr lang="en-US">
              <a:solidFill>
                <a:prstClr val="black">
                  <a:tint val="75000"/>
                </a:prstClr>
              </a:solidFill>
              <a:latin typeface="Arial" charset="0"/>
              <a:cs typeface="Arial" charset="0"/>
            </a:endParaRPr>
          </a:p>
        </p:txBody>
      </p:sp>
      <p:pic>
        <p:nvPicPr>
          <p:cNvPr id="1031" name="Picture 6" descr="MOH ppt-02.jpg"/>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7" descr="MOH ppt-02.jpg"/>
          <p:cNvPicPr>
            <a:picLocks noChangeAspect="1"/>
          </p:cNvPicPr>
          <p:nvPr/>
        </p:nvPicPr>
        <p:blipFill>
          <a:blip r:embed="rId15">
            <a:extLst>
              <a:ext uri="{28A0092B-C50C-407E-A947-70E740481C1C}">
                <a14:useLocalDpi xmlns:a14="http://schemas.microsoft.com/office/drawing/2010/main" val="0"/>
              </a:ext>
            </a:extLst>
          </a:blip>
          <a:srcRect t="24446" r="72501" b="62219"/>
          <a:stretch>
            <a:fillRect/>
          </a:stretch>
        </p:blipFill>
        <p:spPr bwMode="auto">
          <a:xfrm>
            <a:off x="203200" y="533400"/>
            <a:ext cx="33528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á¡áá¥áá áááááá¡ á¨á áááá¡, á¯áááá ááááááá¡á áá á¡ááªáááá£á á áááªááá¡ á¡áááááá¡á¢á á - áááááá á áááá áá"/>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7912" y="11113"/>
            <a:ext cx="3860800" cy="571501"/>
          </a:xfrm>
          <a:prstGeom prst="rect">
            <a:avLst/>
          </a:prstGeom>
          <a:solidFill>
            <a:schemeClr val="bg1"/>
          </a:solidFill>
        </p:spPr>
      </p:pic>
    </p:spTree>
    <p:extLst>
      <p:ext uri="{BB962C8B-B14F-4D97-AF65-F5344CB8AC3E}">
        <p14:creationId xmlns:p14="http://schemas.microsoft.com/office/powerpoint/2010/main" val="1418250714"/>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Lst>
  <p:timing>
    <p:tnLst>
      <p:par>
        <p:cTn id="1" dur="indefinite" restart="never" nodeType="tmRoot"/>
      </p:par>
    </p:tnLst>
  </p:timing>
  <p:hf sldNum="0"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jpeg"/><Relationship Id="rId12" Type="http://schemas.openxmlformats.org/officeDocument/2006/relationships/image" Target="../media/image14.jpeg"/><Relationship Id="rId2" Type="http://schemas.openxmlformats.org/officeDocument/2006/relationships/image" Target="../media/image4.png"/><Relationship Id="rId1" Type="http://schemas.openxmlformats.org/officeDocument/2006/relationships/slideLayout" Target="../slideLayouts/slideLayout8.xml"/><Relationship Id="rId6" Type="http://schemas.openxmlformats.org/officeDocument/2006/relationships/image" Target="../media/image8.jpe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jpeg"/></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89567" y="1073889"/>
            <a:ext cx="9393866" cy="2990850"/>
          </a:xfrm>
        </p:spPr>
        <p:txBody>
          <a:bodyPr/>
          <a:lstStyle/>
          <a:p>
            <a:r>
              <a:rPr lang="en-US" sz="5400" b="1" dirty="0"/>
              <a:t/>
            </a:r>
            <a:br>
              <a:rPr lang="en-US" sz="5400" b="1" dirty="0"/>
            </a:br>
            <a:r>
              <a:rPr lang="en-US" sz="3600" b="1" dirty="0" smtClean="0">
                <a:solidFill>
                  <a:schemeClr val="tx2"/>
                </a:solidFill>
                <a:effectLst>
                  <a:outerShdw blurRad="38100" dist="38100" dir="2700000" algn="tl">
                    <a:srgbClr val="000000">
                      <a:alpha val="43137"/>
                    </a:srgbClr>
                  </a:outerShdw>
                </a:effectLst>
              </a:rPr>
              <a:t>C </a:t>
            </a:r>
            <a:r>
              <a:rPr lang="ka-GE" sz="3600" b="1" dirty="0" smtClean="0">
                <a:solidFill>
                  <a:schemeClr val="tx2"/>
                </a:solidFill>
                <a:effectLst>
                  <a:outerShdw blurRad="38100" dist="38100" dir="2700000" algn="tl">
                    <a:srgbClr val="000000">
                      <a:alpha val="43137"/>
                    </a:srgbClr>
                  </a:outerShdw>
                </a:effectLst>
              </a:rPr>
              <a:t>ჰეპატიტის ელიმინაციის </a:t>
            </a:r>
            <a:br>
              <a:rPr lang="ka-GE" sz="3600" b="1" dirty="0" smtClean="0">
                <a:solidFill>
                  <a:schemeClr val="tx2"/>
                </a:solidFill>
                <a:effectLst>
                  <a:outerShdw blurRad="38100" dist="38100" dir="2700000" algn="tl">
                    <a:srgbClr val="000000">
                      <a:alpha val="43137"/>
                    </a:srgbClr>
                  </a:outerShdw>
                </a:effectLst>
              </a:rPr>
            </a:br>
            <a:r>
              <a:rPr lang="ka-GE" sz="3600" b="1" dirty="0" smtClean="0">
                <a:solidFill>
                  <a:schemeClr val="tx2"/>
                </a:solidFill>
                <a:effectLst>
                  <a:outerShdw blurRad="38100" dist="38100" dir="2700000" algn="tl">
                    <a:srgbClr val="000000">
                      <a:alpha val="43137"/>
                    </a:srgbClr>
                  </a:outerShdw>
                </a:effectLst>
              </a:rPr>
              <a:t>2016-2020 წლების ეროვნული სტარტეგიის შუალედური შეფასების ანგარიში </a:t>
            </a:r>
            <a:br>
              <a:rPr lang="ka-GE" sz="3600" b="1" dirty="0" smtClean="0">
                <a:solidFill>
                  <a:schemeClr val="tx2"/>
                </a:solidFill>
                <a:effectLst>
                  <a:outerShdw blurRad="38100" dist="38100" dir="2700000" algn="tl">
                    <a:srgbClr val="000000">
                      <a:alpha val="43137"/>
                    </a:srgbClr>
                  </a:outerShdw>
                </a:effectLst>
              </a:rPr>
            </a:br>
            <a:r>
              <a:rPr lang="ka-GE" sz="3600" b="1" dirty="0" smtClean="0">
                <a:solidFill>
                  <a:schemeClr val="tx2"/>
                </a:solidFill>
                <a:effectLst>
                  <a:outerShdw blurRad="38100" dist="38100" dir="2700000" algn="tl">
                    <a:srgbClr val="000000">
                      <a:alpha val="43137"/>
                    </a:srgbClr>
                  </a:outerShdw>
                </a:effectLst>
              </a:rPr>
              <a:t>2016-2017 წლებისთვის</a:t>
            </a:r>
            <a:r>
              <a:rPr lang="en-US" altLang="en-US" sz="4000" b="1" dirty="0">
                <a:solidFill>
                  <a:schemeClr val="tx2">
                    <a:lumMod val="75000"/>
                  </a:schemeClr>
                </a:solidFill>
                <a:effectLst>
                  <a:outerShdw blurRad="38100" dist="38100" dir="2700000" algn="tl">
                    <a:srgbClr val="000000">
                      <a:alpha val="43137"/>
                    </a:srgbClr>
                  </a:outerShdw>
                </a:effectLst>
                <a:latin typeface="Century Schoolbook" pitchFamily="18" charset="0"/>
              </a:rPr>
              <a:t/>
            </a:r>
            <a:br>
              <a:rPr lang="en-US" altLang="en-US" sz="4000" b="1" dirty="0">
                <a:solidFill>
                  <a:schemeClr val="tx2">
                    <a:lumMod val="75000"/>
                  </a:schemeClr>
                </a:solidFill>
                <a:effectLst>
                  <a:outerShdw blurRad="38100" dist="38100" dir="2700000" algn="tl">
                    <a:srgbClr val="000000">
                      <a:alpha val="43137"/>
                    </a:srgbClr>
                  </a:outerShdw>
                </a:effectLst>
                <a:latin typeface="Century Schoolbook" pitchFamily="18" charset="0"/>
              </a:rPr>
            </a:br>
            <a:r>
              <a:rPr lang="ru-RU" altLang="en-US" sz="4000" b="1" dirty="0">
                <a:solidFill>
                  <a:schemeClr val="tx2">
                    <a:lumMod val="75000"/>
                  </a:schemeClr>
                </a:solidFill>
                <a:latin typeface="Arial" charset="0"/>
              </a:rPr>
              <a:t/>
            </a:r>
            <a:br>
              <a:rPr lang="ru-RU" altLang="en-US" sz="4000" b="1" dirty="0">
                <a:solidFill>
                  <a:schemeClr val="tx2">
                    <a:lumMod val="75000"/>
                  </a:schemeClr>
                </a:solidFill>
                <a:latin typeface="Arial" charset="0"/>
              </a:rPr>
            </a:br>
            <a:endParaRPr lang="en-US" sz="4000" b="1" dirty="0">
              <a:solidFill>
                <a:schemeClr val="tx2">
                  <a:lumMod val="75000"/>
                </a:schemeClr>
              </a:solidFill>
            </a:endParaRPr>
          </a:p>
        </p:txBody>
      </p:sp>
      <p:sp>
        <p:nvSpPr>
          <p:cNvPr id="4" name="Subtitle 3"/>
          <p:cNvSpPr>
            <a:spLocks noGrp="1"/>
          </p:cNvSpPr>
          <p:nvPr>
            <p:ph type="subTitle" idx="1"/>
          </p:nvPr>
        </p:nvSpPr>
        <p:spPr>
          <a:xfrm>
            <a:off x="3016102" y="4689588"/>
            <a:ext cx="7010400" cy="1371600"/>
          </a:xfrm>
        </p:spPr>
        <p:txBody>
          <a:bodyPr/>
          <a:lstStyle/>
          <a:p>
            <a:r>
              <a:rPr lang="en-US" sz="2000" b="1" dirty="0" smtClean="0">
                <a:solidFill>
                  <a:schemeClr val="tx1"/>
                </a:solidFill>
              </a:rPr>
              <a:t>თ</a:t>
            </a:r>
            <a:r>
              <a:rPr lang="ka-GE" sz="2000" b="1" dirty="0" smtClean="0">
                <a:solidFill>
                  <a:schemeClr val="tx1"/>
                </a:solidFill>
              </a:rPr>
              <a:t>ბილისი</a:t>
            </a:r>
          </a:p>
          <a:p>
            <a:r>
              <a:rPr lang="ka-GE" sz="2000" b="1" dirty="0" smtClean="0">
                <a:solidFill>
                  <a:schemeClr val="tx1"/>
                </a:solidFill>
                <a:latin typeface="Arial" panose="020B0604020202020204" pitchFamily="34" charset="0"/>
                <a:cs typeface="Arial" panose="020B0604020202020204" pitchFamily="34" charset="0"/>
              </a:rPr>
              <a:t>24 აპრილი, 2019</a:t>
            </a:r>
            <a:endParaRPr lang="en-US" sz="1800" b="1" dirty="0">
              <a:solidFill>
                <a:schemeClr val="tx1"/>
              </a:solidFill>
              <a:latin typeface="Arial" panose="020B0604020202020204" pitchFamily="34" charset="0"/>
              <a:cs typeface="Arial" panose="020B0604020202020204" pitchFamily="34" charset="0"/>
            </a:endParaRPr>
          </a:p>
          <a:p>
            <a:endParaRPr lang="en-US" sz="1800" dirty="0"/>
          </a:p>
          <a:p>
            <a:r>
              <a:rPr lang="ka-GE" sz="1800" b="1" i="1" dirty="0">
                <a:solidFill>
                  <a:schemeClr val="tx2"/>
                </a:solidFill>
                <a:latin typeface="Arial" panose="020B0604020202020204" pitchFamily="34" charset="0"/>
                <a:cs typeface="Arial" panose="020B0604020202020204" pitchFamily="34" charset="0"/>
              </a:rPr>
              <a:t> </a:t>
            </a:r>
            <a:endParaRPr lang="en-US" sz="1800" b="1" i="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28378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8335" y="370331"/>
            <a:ext cx="10972800" cy="1143000"/>
          </a:xfrm>
        </p:spPr>
        <p:txBody>
          <a:bodyPr/>
          <a:lstStyle/>
          <a:p>
            <a:r>
              <a:rPr lang="ka-GE" sz="3200" b="1" dirty="0"/>
              <a:t>ელიმინაციის სტრატეგიის 2016-2017 წლების დაგეგმილი და ფაქტიური </a:t>
            </a:r>
            <a:r>
              <a:rPr lang="ka-GE" sz="3200" b="1" dirty="0" smtClean="0"/>
              <a:t>ხარჯები, აშშ $</a:t>
            </a:r>
            <a:endParaRPr lang="en-US" sz="3200" dirty="0"/>
          </a:p>
        </p:txBody>
      </p:sp>
      <p:graphicFrame>
        <p:nvGraphicFramePr>
          <p:cNvPr id="4" name="Chart 3"/>
          <p:cNvGraphicFramePr/>
          <p:nvPr>
            <p:extLst>
              <p:ext uri="{D42A27DB-BD31-4B8C-83A1-F6EECF244321}">
                <p14:modId xmlns:p14="http://schemas.microsoft.com/office/powerpoint/2010/main" val="884538057"/>
              </p:ext>
            </p:extLst>
          </p:nvPr>
        </p:nvGraphicFramePr>
        <p:xfrm>
          <a:off x="1160269" y="1686966"/>
          <a:ext cx="9801897" cy="396955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52232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9637" y="648586"/>
            <a:ext cx="10972800" cy="1143000"/>
          </a:xfrm>
        </p:spPr>
        <p:txBody>
          <a:bodyPr/>
          <a:lstStyle/>
          <a:p>
            <a:r>
              <a:rPr lang="ka-GE" dirty="0" smtClean="0"/>
              <a:t>ძირითადი გამოწვევები</a:t>
            </a:r>
            <a:endParaRPr lang="en-US" dirty="0"/>
          </a:p>
        </p:txBody>
      </p:sp>
      <p:sp>
        <p:nvSpPr>
          <p:cNvPr id="3" name="Content Placeholder 2"/>
          <p:cNvSpPr>
            <a:spLocks noGrp="1"/>
          </p:cNvSpPr>
          <p:nvPr>
            <p:ph idx="1"/>
          </p:nvPr>
        </p:nvSpPr>
        <p:spPr>
          <a:xfrm>
            <a:off x="588335" y="1786270"/>
            <a:ext cx="10972800" cy="3840163"/>
          </a:xfrm>
        </p:spPr>
        <p:txBody>
          <a:bodyPr>
            <a:normAutofit/>
          </a:bodyPr>
          <a:lstStyle/>
          <a:p>
            <a:r>
              <a:rPr lang="ka-GE" dirty="0" smtClean="0"/>
              <a:t>მტკიცებულებებზე დაფუძნებული საკომუნიკაციო სტრატეგიები</a:t>
            </a:r>
          </a:p>
          <a:p>
            <a:r>
              <a:rPr lang="ka-GE" dirty="0" smtClean="0"/>
              <a:t>სისხლის სამსახურების ნორმატიული ბაზა და უანგარო დონაცია </a:t>
            </a:r>
          </a:p>
          <a:p>
            <a:r>
              <a:rPr lang="ka-GE" dirty="0" smtClean="0"/>
              <a:t>სამედიცინო დაწესებულებები ინფექციის კონტროლის ღონისძიებები</a:t>
            </a:r>
          </a:p>
          <a:p>
            <a:r>
              <a:rPr lang="ka-GE" dirty="0" smtClean="0"/>
              <a:t>ნოზოკომური ინფექციების აღრიცხვა</a:t>
            </a:r>
          </a:p>
          <a:p>
            <a:r>
              <a:rPr lang="ka-GE" dirty="0" smtClean="0"/>
              <a:t>ნაკლები კავშირი სკრინინგი </a:t>
            </a:r>
            <a:r>
              <a:rPr lang="ka-GE" dirty="0" smtClean="0">
                <a:cs typeface="Arial"/>
              </a:rPr>
              <a:t>→</a:t>
            </a:r>
            <a:r>
              <a:rPr lang="ka-GE" dirty="0" smtClean="0"/>
              <a:t>კონფირმატორული კვლევა </a:t>
            </a:r>
            <a:r>
              <a:rPr lang="ka-GE" dirty="0"/>
              <a:t> </a:t>
            </a:r>
            <a:r>
              <a:rPr lang="ka-GE" dirty="0" smtClean="0">
                <a:cs typeface="Arial"/>
              </a:rPr>
              <a:t>→ </a:t>
            </a:r>
            <a:r>
              <a:rPr lang="ka-GE" dirty="0" smtClean="0"/>
              <a:t>მკურნალობა</a:t>
            </a:r>
          </a:p>
          <a:p>
            <a:r>
              <a:rPr lang="ka-GE" dirty="0" smtClean="0"/>
              <a:t>მწვავე ჰეპატიტების, რეინფიცირების მონიტორინგის, სიკვდილიანობის აღრიცხვა</a:t>
            </a:r>
          </a:p>
          <a:p>
            <a:r>
              <a:rPr lang="ka-GE" dirty="0" smtClean="0"/>
              <a:t>სერვისების გეოგრაფიული ხელმისაწვდომობა</a:t>
            </a:r>
          </a:p>
          <a:p>
            <a:endParaRPr lang="en-US" dirty="0"/>
          </a:p>
        </p:txBody>
      </p:sp>
    </p:spTree>
    <p:extLst>
      <p:ext uri="{BB962C8B-B14F-4D97-AF65-F5344CB8AC3E}">
        <p14:creationId xmlns:p14="http://schemas.microsoft.com/office/powerpoint/2010/main" val="1409802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1535" y="425302"/>
            <a:ext cx="10972800" cy="1143000"/>
          </a:xfrm>
        </p:spPr>
        <p:txBody>
          <a:bodyPr/>
          <a:lstStyle/>
          <a:p>
            <a:r>
              <a:rPr lang="ka-GE" dirty="0" smtClean="0"/>
              <a:t>რეკომენდაციები</a:t>
            </a:r>
            <a:endParaRPr lang="en-US" dirty="0"/>
          </a:p>
        </p:txBody>
      </p:sp>
      <p:sp>
        <p:nvSpPr>
          <p:cNvPr id="4" name="Content Placeholder 3"/>
          <p:cNvSpPr>
            <a:spLocks noGrp="1"/>
          </p:cNvSpPr>
          <p:nvPr>
            <p:ph idx="1"/>
          </p:nvPr>
        </p:nvSpPr>
        <p:spPr>
          <a:xfrm>
            <a:off x="598967" y="1562988"/>
            <a:ext cx="11011786" cy="4412510"/>
          </a:xfrm>
        </p:spPr>
        <p:txBody>
          <a:bodyPr>
            <a:normAutofit fontScale="85000" lnSpcReduction="10000"/>
          </a:bodyPr>
          <a:lstStyle/>
          <a:p>
            <a:r>
              <a:rPr lang="ka-GE" dirty="0"/>
              <a:t>ელიმინაციის სტრატეგიის 2019-2020 წლების </a:t>
            </a:r>
            <a:r>
              <a:rPr lang="ka-GE"/>
              <a:t>ქმედებების </a:t>
            </a:r>
            <a:r>
              <a:rPr lang="ka-GE" smtClean="0"/>
              <a:t>განახლება ახალი მტკიცებულებების შესაბამისად</a:t>
            </a:r>
            <a:endParaRPr lang="ka-GE" dirty="0"/>
          </a:p>
          <a:p>
            <a:r>
              <a:rPr lang="ka-GE" dirty="0"/>
              <a:t>ფინანსური რესურსების </a:t>
            </a:r>
            <a:r>
              <a:rPr lang="ka-GE" dirty="0" smtClean="0"/>
              <a:t>ზრდა</a:t>
            </a:r>
            <a:endParaRPr lang="ka-GE" dirty="0"/>
          </a:p>
          <a:p>
            <a:r>
              <a:rPr lang="ka-GE" dirty="0"/>
              <a:t>საზოგადოების ცნობიერების ამაღლების ღონისძიებების გაუმჯობესების </a:t>
            </a:r>
            <a:r>
              <a:rPr lang="ka-GE" dirty="0" smtClean="0"/>
              <a:t>ხელშეწყობა</a:t>
            </a:r>
          </a:p>
          <a:p>
            <a:r>
              <a:rPr lang="ka-GE" dirty="0"/>
              <a:t>ტესტირებისა და მკურნალობის მასშტაბების სწრაფად </a:t>
            </a:r>
            <a:r>
              <a:rPr lang="ka-GE" dirty="0" smtClean="0"/>
              <a:t>გაფართოება - დეცენტრალიზაცია და პჯდ ცენტრების ჩართვა</a:t>
            </a:r>
          </a:p>
          <a:p>
            <a:r>
              <a:rPr lang="ka-GE" dirty="0"/>
              <a:t>C ჰეპატიტის ტესტირების და მკურნალობის კასკადის </a:t>
            </a:r>
            <a:r>
              <a:rPr lang="ka-GE" dirty="0" smtClean="0"/>
              <a:t>გაუმჯობესება</a:t>
            </a:r>
            <a:endParaRPr lang="ka-GE" dirty="0"/>
          </a:p>
          <a:p>
            <a:r>
              <a:rPr lang="ka-GE" dirty="0"/>
              <a:t>ზიანის შემცირების და ნარკოდამოკიდებულების მკურნალობის სერვისების </a:t>
            </a:r>
            <a:r>
              <a:rPr lang="ka-GE" dirty="0" smtClean="0"/>
              <a:t>გაფართოება</a:t>
            </a:r>
            <a:endParaRPr lang="ka-GE" dirty="0"/>
          </a:p>
          <a:p>
            <a:r>
              <a:rPr lang="ka-GE" dirty="0"/>
              <a:t>სისხლის უსაფრთხოების </a:t>
            </a:r>
            <a:r>
              <a:rPr lang="ka-GE" dirty="0" smtClean="0"/>
              <a:t>ღონისძიებების გაუმჯობესება</a:t>
            </a:r>
            <a:endParaRPr lang="ka-GE" dirty="0"/>
          </a:p>
          <a:p>
            <a:r>
              <a:rPr lang="ka-GE" dirty="0"/>
              <a:t>ინფექციის კონტროლის ღონისძიებების </a:t>
            </a:r>
            <a:r>
              <a:rPr lang="ka-GE" dirty="0" smtClean="0"/>
              <a:t>გაუმჯობესება</a:t>
            </a:r>
            <a:endParaRPr lang="ka-GE" dirty="0"/>
          </a:p>
          <a:p>
            <a:r>
              <a:rPr lang="ka-GE" dirty="0"/>
              <a:t>ბენეფიციარებთან სისტემატური უკუკავშირის მექანიზმების </a:t>
            </a:r>
            <a:r>
              <a:rPr lang="ka-GE" dirty="0" smtClean="0"/>
              <a:t>გაძლიერება</a:t>
            </a:r>
            <a:endParaRPr lang="ka-GE" dirty="0"/>
          </a:p>
          <a:p>
            <a:r>
              <a:rPr lang="ka-GE" dirty="0"/>
              <a:t>დაინტერესებული მხარეების სისტემატური ჩართულობის მექანიზმის გაუმჯობსება სტრატეგიის გადახედვის და შეფასების პროცესში</a:t>
            </a:r>
            <a:endParaRPr lang="en-US" dirty="0"/>
          </a:p>
        </p:txBody>
      </p:sp>
    </p:spTree>
    <p:extLst>
      <p:ext uri="{BB962C8B-B14F-4D97-AF65-F5344CB8AC3E}">
        <p14:creationId xmlns:p14="http://schemas.microsoft.com/office/powerpoint/2010/main" val="3884853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
            </a:r>
            <a:br>
              <a:rPr lang="en-US" dirty="0"/>
            </a:br>
            <a:endParaRPr lang="en-US" dirty="0"/>
          </a:p>
        </p:txBody>
      </p:sp>
      <p:sp>
        <p:nvSpPr>
          <p:cNvPr id="11" name="Content Placeholder 2"/>
          <p:cNvSpPr>
            <a:spLocks noGrp="1"/>
          </p:cNvSpPr>
          <p:nvPr>
            <p:ph idx="4294967295"/>
          </p:nvPr>
        </p:nvSpPr>
        <p:spPr>
          <a:xfrm>
            <a:off x="248458" y="3733093"/>
            <a:ext cx="7080250" cy="4813300"/>
          </a:xfrm>
        </p:spPr>
        <p:txBody>
          <a:bodyPr>
            <a:noAutofit/>
          </a:bodyPr>
          <a:lstStyle/>
          <a:p>
            <a:pPr marL="0" indent="0">
              <a:lnSpc>
                <a:spcPct val="150000"/>
              </a:lnSpc>
              <a:buNone/>
            </a:pPr>
            <a:r>
              <a:rPr lang="en-US" sz="1800" dirty="0" smtClean="0">
                <a:solidFill>
                  <a:schemeClr val="accent5">
                    <a:lumMod val="50000"/>
                  </a:schemeClr>
                </a:solidFill>
              </a:rPr>
              <a:t>HCV </a:t>
            </a:r>
            <a:r>
              <a:rPr lang="en-US" sz="1800" dirty="0">
                <a:solidFill>
                  <a:schemeClr val="accent5">
                    <a:lumMod val="50000"/>
                  </a:schemeClr>
                </a:solidFill>
              </a:rPr>
              <a:t>Elimination Program </a:t>
            </a:r>
            <a:r>
              <a:rPr lang="en-US" sz="1800" dirty="0" smtClean="0">
                <a:solidFill>
                  <a:schemeClr val="accent5">
                    <a:lumMod val="50000"/>
                  </a:schemeClr>
                </a:solidFill>
              </a:rPr>
              <a:t>Providers </a:t>
            </a:r>
          </a:p>
          <a:p>
            <a:pPr marL="0" indent="0">
              <a:lnSpc>
                <a:spcPct val="150000"/>
              </a:lnSpc>
              <a:buNone/>
            </a:pPr>
            <a:r>
              <a:rPr lang="en-US" sz="1800" dirty="0" smtClean="0">
                <a:solidFill>
                  <a:schemeClr val="accent5">
                    <a:lumMod val="50000"/>
                  </a:schemeClr>
                </a:solidFill>
              </a:rPr>
              <a:t>TAG Members</a:t>
            </a:r>
          </a:p>
          <a:p>
            <a:pPr marL="0" indent="0">
              <a:lnSpc>
                <a:spcPct val="150000"/>
              </a:lnSpc>
              <a:buNone/>
            </a:pPr>
            <a:endParaRPr lang="en-US" sz="1800" dirty="0">
              <a:solidFill>
                <a:schemeClr val="accent5">
                  <a:lumMod val="50000"/>
                </a:schemeClr>
              </a:solidFill>
            </a:endParaRPr>
          </a:p>
        </p:txBody>
      </p:sp>
      <p:sp>
        <p:nvSpPr>
          <p:cNvPr id="9" name="Title 1"/>
          <p:cNvSpPr txBox="1">
            <a:spLocks/>
          </p:cNvSpPr>
          <p:nvPr/>
        </p:nvSpPr>
        <p:spPr>
          <a:xfrm>
            <a:off x="4081592" y="-71309"/>
            <a:ext cx="8601075" cy="1169061"/>
          </a:xfrm>
          <a:prstGeom prst="rect">
            <a:avLst/>
          </a:prstGeom>
        </p:spPr>
        <p:txBody>
          <a:bodyPr vert="horz" lIns="91440" tIns="45720" rIns="91440" bIns="45720" rtlCol="0" anchor="b" anchorCtr="0">
            <a:normAutofit/>
          </a:bodyPr>
          <a:lstStyle>
            <a:lvl1pPr algn="l" defTabSz="914400" rtl="0" eaLnBrk="1" latinLnBrk="0" hangingPunct="1">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r>
              <a:rPr lang="ka-GE" sz="4000" u="sng" dirty="0" smtClean="0">
                <a:solidFill>
                  <a:schemeClr val="accent1">
                    <a:lumMod val="75000"/>
                  </a:schemeClr>
                </a:solidFill>
                <a:latin typeface="+mn-lt"/>
              </a:rPr>
              <a:t>მადლიერება</a:t>
            </a:r>
            <a:endParaRPr lang="en-US" sz="4000" u="sng" dirty="0">
              <a:solidFill>
                <a:schemeClr val="accent1">
                  <a:lumMod val="75000"/>
                </a:schemeClr>
              </a:solidFill>
              <a:latin typeface="+mn-lt"/>
            </a:endParaRPr>
          </a:p>
        </p:txBody>
      </p: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83984" y="1435428"/>
            <a:ext cx="2129956" cy="1157582"/>
          </a:xfrm>
          <a:prstGeom prst="rect">
            <a:avLst/>
          </a:prstGeom>
        </p:spPr>
      </p:pic>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81592" y="1631968"/>
            <a:ext cx="2482253" cy="797015"/>
          </a:xfrm>
          <a:prstGeom prst="rect">
            <a:avLst/>
          </a:prstGeom>
        </p:spPr>
      </p:pic>
      <p:pic>
        <p:nvPicPr>
          <p:cNvPr id="15" name="Picture 2" descr="https://upload.wikimedia.org/wikipedia/en/thumb/5/56/Gilead_Sciences_Logo.svg/1280px-Gilead_Sciences_Logo.svg.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25730" y="1649894"/>
            <a:ext cx="2119415" cy="594427"/>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6" descr="http://www.liver-institute.org/images/liferlogo.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7739" y="1691638"/>
            <a:ext cx="2063783" cy="100191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8" descr="http://heartlandtrc.org/wp-content/uploads/2016/04/EHCO.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081592" y="2876043"/>
            <a:ext cx="1877359" cy="1015454"/>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http://hepatitis-delta.org/assets/WHA-logo-en-jpeg.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726708" y="3041073"/>
            <a:ext cx="2904331" cy="754374"/>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4" descr="http://www.worldhepatitisday.org/sites/default/files/campaign_materials/nohep.logo_square.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868328" y="2876043"/>
            <a:ext cx="1945612" cy="1377040"/>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242803" y="4765518"/>
            <a:ext cx="3451079" cy="1199250"/>
          </a:xfrm>
          <a:prstGeom prst="rect">
            <a:avLst/>
          </a:prstGeom>
        </p:spPr>
      </p:pic>
      <p:pic>
        <p:nvPicPr>
          <p:cNvPr id="22" name="Picture 2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788583" y="4019324"/>
            <a:ext cx="2571750" cy="1714500"/>
          </a:xfrm>
          <a:prstGeom prst="rect">
            <a:avLst/>
          </a:prstGeom>
        </p:spPr>
      </p:pic>
      <p:pic>
        <p:nvPicPr>
          <p:cNvPr id="4" name="Picture 3"/>
          <p:cNvPicPr>
            <a:picLocks noChangeAspect="1"/>
          </p:cNvPicPr>
          <p:nvPr/>
        </p:nvPicPr>
        <p:blipFill rotWithShape="1">
          <a:blip r:embed="rId11">
            <a:extLst>
              <a:ext uri="{28A0092B-C50C-407E-A947-70E740481C1C}">
                <a14:useLocalDpi xmlns:a14="http://schemas.microsoft.com/office/drawing/2010/main" val="0"/>
              </a:ext>
            </a:extLst>
          </a:blip>
          <a:srcRect t="-6680" r="88302"/>
          <a:stretch/>
        </p:blipFill>
        <p:spPr>
          <a:xfrm>
            <a:off x="1099062" y="4780655"/>
            <a:ext cx="1422459" cy="972464"/>
          </a:xfrm>
          <a:prstGeom prst="rect">
            <a:avLst/>
          </a:prstGeom>
        </p:spPr>
      </p:pic>
      <p:pic>
        <p:nvPicPr>
          <p:cNvPr id="20" name="Picture 19" descr="C:\Users\Rusudan\Desktop\logoss.jpg"/>
          <p:cNvPicPr/>
          <p:nvPr/>
        </p:nvPicPr>
        <p:blipFill>
          <a:blip r:embed="rId12">
            <a:extLst>
              <a:ext uri="{28A0092B-C50C-407E-A947-70E740481C1C}">
                <a14:useLocalDpi xmlns:a14="http://schemas.microsoft.com/office/drawing/2010/main" val="0"/>
              </a:ext>
            </a:extLst>
          </a:blip>
          <a:srcRect/>
          <a:stretch>
            <a:fillRect/>
          </a:stretch>
        </p:blipFill>
        <p:spPr bwMode="auto">
          <a:xfrm>
            <a:off x="9332360" y="678593"/>
            <a:ext cx="2481580" cy="360680"/>
          </a:xfrm>
          <a:prstGeom prst="rect">
            <a:avLst/>
          </a:prstGeom>
          <a:noFill/>
          <a:ln>
            <a:noFill/>
          </a:ln>
        </p:spPr>
      </p:pic>
    </p:spTree>
    <p:extLst>
      <p:ext uri="{BB962C8B-B14F-4D97-AF65-F5344CB8AC3E}">
        <p14:creationId xmlns:p14="http://schemas.microsoft.com/office/powerpoint/2010/main" val="22607863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272" y="483388"/>
            <a:ext cx="10972800" cy="1143000"/>
          </a:xfrm>
        </p:spPr>
        <p:txBody>
          <a:bodyPr/>
          <a:lstStyle/>
          <a:p>
            <a:r>
              <a:rPr lang="en-US" dirty="0" smtClean="0">
                <a:solidFill>
                  <a:srgbClr val="002060"/>
                </a:solidFill>
              </a:rPr>
              <a:t>C </a:t>
            </a:r>
            <a:r>
              <a:rPr lang="ka-GE" dirty="0" smtClean="0">
                <a:solidFill>
                  <a:srgbClr val="002060"/>
                </a:solidFill>
              </a:rPr>
              <a:t>ჰეპატიტის ელიმინაციის სტრატეგია</a:t>
            </a:r>
            <a:r>
              <a:rPr lang="en-US" u="sng" dirty="0">
                <a:solidFill>
                  <a:schemeClr val="accent1"/>
                </a:solidFill>
              </a:rPr>
              <a:t/>
            </a:r>
            <a:br>
              <a:rPr lang="en-US" u="sng" dirty="0">
                <a:solidFill>
                  <a:schemeClr val="accent1"/>
                </a:solidFill>
              </a:rPr>
            </a:br>
            <a:endParaRPr lang="en-US" dirty="0"/>
          </a:p>
        </p:txBody>
      </p:sp>
      <p:sp>
        <p:nvSpPr>
          <p:cNvPr id="4" name="Content Placeholder 2"/>
          <p:cNvSpPr>
            <a:spLocks noGrp="1"/>
          </p:cNvSpPr>
          <p:nvPr>
            <p:ph idx="1"/>
          </p:nvPr>
        </p:nvSpPr>
        <p:spPr>
          <a:xfrm>
            <a:off x="202019" y="1208108"/>
            <a:ext cx="6347634" cy="1562195"/>
          </a:xfrm>
        </p:spPr>
        <p:txBody>
          <a:bodyPr>
            <a:normAutofit fontScale="92500"/>
          </a:bodyPr>
          <a:lstStyle/>
          <a:p>
            <a:pPr marL="0" indent="0" algn="ctr">
              <a:buNone/>
            </a:pPr>
            <a:r>
              <a:rPr lang="ka-GE" altLang="en-US" sz="2800" b="1" dirty="0" smtClean="0">
                <a:solidFill>
                  <a:schemeClr val="accent2"/>
                </a:solidFill>
                <a:latin typeface="+mj-lt"/>
              </a:rPr>
              <a:t>მიზანი</a:t>
            </a:r>
            <a:endParaRPr lang="en-US" altLang="en-US" sz="2800" b="1" dirty="0">
              <a:solidFill>
                <a:schemeClr val="accent2"/>
              </a:solidFill>
              <a:latin typeface="+mj-lt"/>
            </a:endParaRPr>
          </a:p>
          <a:p>
            <a:pPr marL="0" indent="0" algn="ctr">
              <a:buNone/>
            </a:pPr>
            <a:r>
              <a:rPr lang="en-US" dirty="0" err="1" smtClean="0">
                <a:solidFill>
                  <a:srgbClr val="003564"/>
                </a:solidFill>
                <a:latin typeface="+mj-lt"/>
              </a:rPr>
              <a:t>ქვეყანაში</a:t>
            </a:r>
            <a:r>
              <a:rPr lang="en-US" dirty="0" smtClean="0">
                <a:solidFill>
                  <a:srgbClr val="003564"/>
                </a:solidFill>
                <a:latin typeface="+mj-lt"/>
              </a:rPr>
              <a:t> </a:t>
            </a:r>
            <a:r>
              <a:rPr lang="en-US" dirty="0">
                <a:solidFill>
                  <a:srgbClr val="003564"/>
                </a:solidFill>
                <a:latin typeface="+mj-lt"/>
              </a:rPr>
              <a:t>C </a:t>
            </a:r>
            <a:r>
              <a:rPr lang="en-US" dirty="0" err="1">
                <a:solidFill>
                  <a:srgbClr val="003564"/>
                </a:solidFill>
                <a:latin typeface="+mj-lt"/>
              </a:rPr>
              <a:t>ჰეპატიტის</a:t>
            </a:r>
            <a:r>
              <a:rPr lang="en-US" dirty="0">
                <a:solidFill>
                  <a:srgbClr val="003564"/>
                </a:solidFill>
                <a:latin typeface="+mj-lt"/>
              </a:rPr>
              <a:t> </a:t>
            </a:r>
            <a:r>
              <a:rPr lang="en-US" dirty="0" err="1">
                <a:solidFill>
                  <a:srgbClr val="003564"/>
                </a:solidFill>
                <a:latin typeface="+mj-lt"/>
              </a:rPr>
              <a:t>ელიმინაცია</a:t>
            </a:r>
            <a:r>
              <a:rPr lang="en-US" dirty="0">
                <a:solidFill>
                  <a:srgbClr val="003564"/>
                </a:solidFill>
                <a:latin typeface="+mj-lt"/>
              </a:rPr>
              <a:t> </a:t>
            </a:r>
            <a:r>
              <a:rPr lang="en-US" dirty="0" err="1">
                <a:solidFill>
                  <a:srgbClr val="003564"/>
                </a:solidFill>
                <a:latin typeface="+mj-lt"/>
              </a:rPr>
              <a:t>და</a:t>
            </a:r>
            <a:r>
              <a:rPr lang="en-US" dirty="0">
                <a:solidFill>
                  <a:srgbClr val="003564"/>
                </a:solidFill>
                <a:latin typeface="+mj-lt"/>
              </a:rPr>
              <a:t> </a:t>
            </a:r>
            <a:r>
              <a:rPr lang="en-US" dirty="0" err="1">
                <a:solidFill>
                  <a:srgbClr val="003564"/>
                </a:solidFill>
                <a:latin typeface="+mj-lt"/>
              </a:rPr>
              <a:t>შედეგად</a:t>
            </a:r>
            <a:r>
              <a:rPr lang="en-US" dirty="0">
                <a:solidFill>
                  <a:srgbClr val="003564"/>
                </a:solidFill>
                <a:latin typeface="+mj-lt"/>
              </a:rPr>
              <a:t> </a:t>
            </a:r>
            <a:r>
              <a:rPr lang="en-US" dirty="0" err="1">
                <a:solidFill>
                  <a:srgbClr val="003564"/>
                </a:solidFill>
                <a:latin typeface="+mj-lt"/>
              </a:rPr>
              <a:t>საზოგადოებასა</a:t>
            </a:r>
            <a:r>
              <a:rPr lang="en-US" dirty="0">
                <a:solidFill>
                  <a:srgbClr val="003564"/>
                </a:solidFill>
                <a:latin typeface="+mj-lt"/>
              </a:rPr>
              <a:t> </a:t>
            </a:r>
            <a:r>
              <a:rPr lang="en-US" dirty="0" err="1">
                <a:solidFill>
                  <a:srgbClr val="003564"/>
                </a:solidFill>
                <a:latin typeface="+mj-lt"/>
              </a:rPr>
              <a:t>და</a:t>
            </a:r>
            <a:r>
              <a:rPr lang="en-US" dirty="0">
                <a:solidFill>
                  <a:srgbClr val="003564"/>
                </a:solidFill>
                <a:latin typeface="+mj-lt"/>
              </a:rPr>
              <a:t> </a:t>
            </a:r>
            <a:r>
              <a:rPr lang="en-US" dirty="0" err="1">
                <a:solidFill>
                  <a:srgbClr val="003564"/>
                </a:solidFill>
                <a:latin typeface="+mj-lt"/>
              </a:rPr>
              <a:t>ეკონომიკაზე</a:t>
            </a:r>
            <a:r>
              <a:rPr lang="en-US" dirty="0">
                <a:solidFill>
                  <a:srgbClr val="003564"/>
                </a:solidFill>
                <a:latin typeface="+mj-lt"/>
              </a:rPr>
              <a:t> </a:t>
            </a:r>
            <a:r>
              <a:rPr lang="en-US" dirty="0" err="1">
                <a:solidFill>
                  <a:srgbClr val="003564"/>
                </a:solidFill>
                <a:latin typeface="+mj-lt"/>
              </a:rPr>
              <a:t>ვირუსული</a:t>
            </a:r>
            <a:r>
              <a:rPr lang="en-US" dirty="0">
                <a:solidFill>
                  <a:srgbClr val="003564"/>
                </a:solidFill>
                <a:latin typeface="+mj-lt"/>
              </a:rPr>
              <a:t> </a:t>
            </a:r>
            <a:r>
              <a:rPr lang="en-US" dirty="0" err="1">
                <a:solidFill>
                  <a:srgbClr val="003564"/>
                </a:solidFill>
                <a:latin typeface="+mj-lt"/>
              </a:rPr>
              <a:t>ჰეპატიტის</a:t>
            </a:r>
            <a:r>
              <a:rPr lang="en-US" dirty="0">
                <a:solidFill>
                  <a:srgbClr val="003564"/>
                </a:solidFill>
                <a:latin typeface="+mj-lt"/>
              </a:rPr>
              <a:t> </a:t>
            </a:r>
            <a:r>
              <a:rPr lang="en-US" dirty="0" err="1">
                <a:solidFill>
                  <a:srgbClr val="003564"/>
                </a:solidFill>
                <a:latin typeface="+mj-lt"/>
              </a:rPr>
              <a:t>მძიმე</a:t>
            </a:r>
            <a:r>
              <a:rPr lang="en-US" dirty="0">
                <a:solidFill>
                  <a:srgbClr val="003564"/>
                </a:solidFill>
                <a:latin typeface="+mj-lt"/>
              </a:rPr>
              <a:t> </a:t>
            </a:r>
            <a:r>
              <a:rPr lang="en-US" dirty="0" err="1">
                <a:solidFill>
                  <a:srgbClr val="003564"/>
                </a:solidFill>
                <a:latin typeface="+mj-lt"/>
              </a:rPr>
              <a:t>ზეგავლენის</a:t>
            </a:r>
            <a:r>
              <a:rPr lang="en-US" dirty="0">
                <a:solidFill>
                  <a:srgbClr val="003564"/>
                </a:solidFill>
                <a:latin typeface="+mj-lt"/>
              </a:rPr>
              <a:t> </a:t>
            </a:r>
            <a:r>
              <a:rPr lang="en-US" dirty="0" err="1" smtClean="0">
                <a:solidFill>
                  <a:srgbClr val="003564"/>
                </a:solidFill>
                <a:latin typeface="+mj-lt"/>
              </a:rPr>
              <a:t>შემცირება</a:t>
            </a:r>
            <a:endParaRPr lang="ka-GE" dirty="0">
              <a:solidFill>
                <a:srgbClr val="003564"/>
              </a:solidFill>
              <a:latin typeface="+mj-lt"/>
            </a:endParaRPr>
          </a:p>
        </p:txBody>
      </p:sp>
      <p:sp>
        <p:nvSpPr>
          <p:cNvPr id="6" name="Content Placeholder 2"/>
          <p:cNvSpPr txBox="1">
            <a:spLocks/>
          </p:cNvSpPr>
          <p:nvPr/>
        </p:nvSpPr>
        <p:spPr>
          <a:xfrm>
            <a:off x="1246932" y="3216871"/>
            <a:ext cx="3777557" cy="704553"/>
          </a:xfrm>
          <a:prstGeom prst="rect">
            <a:avLst/>
          </a:prstGeom>
          <a:ln>
            <a:no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FontTx/>
              <a:buNone/>
            </a:pPr>
            <a:endParaRPr lang="en-US" altLang="en-US" sz="4000" b="1" dirty="0">
              <a:solidFill>
                <a:srgbClr val="C00000"/>
              </a:solidFill>
              <a:latin typeface="+mj-lt"/>
            </a:endParaRPr>
          </a:p>
        </p:txBody>
      </p:sp>
      <p:sp>
        <p:nvSpPr>
          <p:cNvPr id="7" name="Content Placeholder 2"/>
          <p:cNvSpPr txBox="1">
            <a:spLocks/>
          </p:cNvSpPr>
          <p:nvPr/>
        </p:nvSpPr>
        <p:spPr bwMode="auto">
          <a:xfrm>
            <a:off x="-54057" y="2951056"/>
            <a:ext cx="7134447" cy="2846933"/>
          </a:xfrm>
          <a:prstGeom prst="rect">
            <a:avLst/>
          </a:prstGeom>
          <a:noFill/>
          <a:ln>
            <a:noFill/>
          </a:ln>
          <a:extLst/>
        </p:spPr>
        <p:txBody>
          <a:bodyPr wrap="squar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algn="ctr">
              <a:spcBef>
                <a:spcPts val="675"/>
              </a:spcBef>
              <a:spcAft>
                <a:spcPts val="675"/>
              </a:spcAft>
              <a:buNone/>
              <a:defRPr/>
            </a:pPr>
            <a:r>
              <a:rPr lang="ka-GE" sz="2600" b="1" dirty="0">
                <a:solidFill>
                  <a:srgbClr val="C00000"/>
                </a:solidFill>
                <a:effectLst>
                  <a:outerShdw blurRad="38100" dist="38100" dir="2700000" algn="tl">
                    <a:srgbClr val="000000">
                      <a:alpha val="43137"/>
                    </a:srgbClr>
                  </a:outerShdw>
                </a:effectLst>
                <a:latin typeface="+mj-lt"/>
                <a:ea typeface="+mj-ea"/>
                <a:cs typeface="+mj-cs"/>
              </a:rPr>
              <a:t>2020 წლისთვის</a:t>
            </a:r>
            <a:endParaRPr lang="en-US" sz="2600" b="1" dirty="0">
              <a:solidFill>
                <a:srgbClr val="C00000"/>
              </a:solidFill>
              <a:effectLst>
                <a:outerShdw blurRad="38100" dist="38100" dir="2700000" algn="tl">
                  <a:srgbClr val="000000">
                    <a:alpha val="43137"/>
                  </a:srgbClr>
                </a:outerShdw>
              </a:effectLst>
              <a:latin typeface="+mj-lt"/>
              <a:ea typeface="+mj-ea"/>
              <a:cs typeface="+mj-cs"/>
            </a:endParaRPr>
          </a:p>
          <a:p>
            <a:pPr marL="417017" lvl="0">
              <a:spcBef>
                <a:spcPts val="675"/>
              </a:spcBef>
              <a:spcAft>
                <a:spcPts val="675"/>
              </a:spcAft>
              <a:buClr>
                <a:schemeClr val="accent5">
                  <a:lumMod val="25000"/>
                </a:schemeClr>
              </a:buClr>
              <a:buSzPct val="135000"/>
              <a:buFont typeface="Wingdings" panose="05000000000000000000" pitchFamily="2" charset="2"/>
              <a:buChar char="ü"/>
              <a:defRPr/>
            </a:pPr>
            <a:r>
              <a:rPr lang="en-US" sz="2000" b="1" dirty="0">
                <a:solidFill>
                  <a:srgbClr val="005594"/>
                </a:solidFill>
                <a:latin typeface="+mj-lt"/>
              </a:rPr>
              <a:t>C </a:t>
            </a:r>
            <a:r>
              <a:rPr lang="en-US" sz="2000" b="1" dirty="0" err="1">
                <a:solidFill>
                  <a:srgbClr val="005594"/>
                </a:solidFill>
                <a:latin typeface="+mj-lt"/>
              </a:rPr>
              <a:t>ჰეპატიტით</a:t>
            </a:r>
            <a:r>
              <a:rPr lang="en-US" sz="2000" b="1" dirty="0">
                <a:solidFill>
                  <a:srgbClr val="005594"/>
                </a:solidFill>
                <a:latin typeface="+mj-lt"/>
              </a:rPr>
              <a:t> </a:t>
            </a:r>
            <a:r>
              <a:rPr lang="en-US" sz="2000" b="1" dirty="0" err="1">
                <a:solidFill>
                  <a:srgbClr val="005594"/>
                </a:solidFill>
                <a:latin typeface="+mj-lt"/>
              </a:rPr>
              <a:t>ინფიცირებულთა</a:t>
            </a:r>
            <a:r>
              <a:rPr lang="en-US" sz="2000" b="1" dirty="0">
                <a:solidFill>
                  <a:srgbClr val="005594"/>
                </a:solidFill>
                <a:latin typeface="+mj-lt"/>
              </a:rPr>
              <a:t> </a:t>
            </a:r>
            <a:r>
              <a:rPr lang="en-US" sz="2600" b="1" dirty="0">
                <a:solidFill>
                  <a:srgbClr val="C00000"/>
                </a:solidFill>
                <a:effectLst>
                  <a:outerShdw blurRad="38100" dist="38100" dir="2700000" algn="tl">
                    <a:srgbClr val="000000">
                      <a:alpha val="43137"/>
                    </a:srgbClr>
                  </a:outerShdw>
                </a:effectLst>
                <a:latin typeface="+mj-lt"/>
                <a:ea typeface="+mj-ea"/>
                <a:cs typeface="+mj-cs"/>
              </a:rPr>
              <a:t>90%-</a:t>
            </a:r>
            <a:r>
              <a:rPr lang="en-US" sz="2000" b="1" dirty="0" err="1">
                <a:solidFill>
                  <a:srgbClr val="005594"/>
                </a:solidFill>
                <a:latin typeface="+mj-lt"/>
              </a:rPr>
              <a:t>ის</a:t>
            </a:r>
            <a:r>
              <a:rPr lang="en-US" sz="2000" b="1" dirty="0">
                <a:solidFill>
                  <a:srgbClr val="005594"/>
                </a:solidFill>
                <a:latin typeface="+mj-lt"/>
              </a:rPr>
              <a:t> </a:t>
            </a:r>
            <a:r>
              <a:rPr lang="en-US" sz="2000" b="1" dirty="0" err="1">
                <a:solidFill>
                  <a:srgbClr val="005594"/>
                </a:solidFill>
                <a:latin typeface="+mj-lt"/>
              </a:rPr>
              <a:t>გამოკვლევა</a:t>
            </a:r>
            <a:r>
              <a:rPr lang="ka-GE" sz="2000" dirty="0"/>
              <a:t> </a:t>
            </a:r>
            <a:r>
              <a:rPr lang="en-US" sz="2000" b="1" dirty="0" smtClean="0">
                <a:solidFill>
                  <a:srgbClr val="FF0000"/>
                </a:solidFill>
                <a:latin typeface="+mj-lt"/>
              </a:rPr>
              <a:t>(</a:t>
            </a:r>
            <a:r>
              <a:rPr lang="nl-NL" sz="2000" b="1" dirty="0" smtClean="0">
                <a:solidFill>
                  <a:srgbClr val="FF0000"/>
                </a:solidFill>
                <a:latin typeface="+mj-lt"/>
              </a:rPr>
              <a:t>n=</a:t>
            </a:r>
            <a:r>
              <a:rPr lang="en-US" sz="2000" b="1" dirty="0" smtClean="0">
                <a:solidFill>
                  <a:srgbClr val="FF0000"/>
                </a:solidFill>
                <a:latin typeface="+mj-lt"/>
              </a:rPr>
              <a:t>135,000</a:t>
            </a:r>
            <a:r>
              <a:rPr lang="en-US" sz="2000" b="1" dirty="0">
                <a:solidFill>
                  <a:srgbClr val="FF0000"/>
                </a:solidFill>
                <a:latin typeface="+mj-lt"/>
              </a:rPr>
              <a:t>)</a:t>
            </a:r>
            <a:endParaRPr lang="en-US" sz="2000" b="1" dirty="0">
              <a:solidFill>
                <a:srgbClr val="005594"/>
              </a:solidFill>
              <a:latin typeface="+mj-lt"/>
            </a:endParaRPr>
          </a:p>
          <a:p>
            <a:pPr marL="417017">
              <a:spcBef>
                <a:spcPts val="675"/>
              </a:spcBef>
              <a:spcAft>
                <a:spcPts val="675"/>
              </a:spcAft>
              <a:buClr>
                <a:schemeClr val="accent5">
                  <a:lumMod val="25000"/>
                </a:schemeClr>
              </a:buClr>
              <a:buSzPct val="135000"/>
              <a:buFont typeface="Wingdings" panose="05000000000000000000" pitchFamily="2" charset="2"/>
              <a:buChar char="ü"/>
              <a:defRPr/>
            </a:pPr>
            <a:r>
              <a:rPr lang="en-US" sz="2000" b="1" dirty="0">
                <a:solidFill>
                  <a:srgbClr val="005594"/>
                </a:solidFill>
                <a:latin typeface="+mj-lt"/>
              </a:rPr>
              <a:t>С </a:t>
            </a:r>
            <a:r>
              <a:rPr lang="en-US" sz="2000" b="1" dirty="0" err="1">
                <a:solidFill>
                  <a:srgbClr val="005594"/>
                </a:solidFill>
                <a:latin typeface="+mj-lt"/>
              </a:rPr>
              <a:t>ჰეპატიტის</a:t>
            </a:r>
            <a:r>
              <a:rPr lang="en-US" sz="2000" b="1" dirty="0">
                <a:solidFill>
                  <a:srgbClr val="005594"/>
                </a:solidFill>
                <a:latin typeface="+mj-lt"/>
              </a:rPr>
              <a:t> </a:t>
            </a:r>
            <a:r>
              <a:rPr lang="en-US" sz="2000" b="1" dirty="0" err="1">
                <a:solidFill>
                  <a:srgbClr val="005594"/>
                </a:solidFill>
                <a:latin typeface="+mj-lt"/>
              </a:rPr>
              <a:t>ქრონიკული</a:t>
            </a:r>
            <a:r>
              <a:rPr lang="en-US" sz="2000" b="1" dirty="0">
                <a:solidFill>
                  <a:srgbClr val="005594"/>
                </a:solidFill>
                <a:latin typeface="+mj-lt"/>
              </a:rPr>
              <a:t> </a:t>
            </a:r>
            <a:r>
              <a:rPr lang="en-US" sz="2000" b="1" dirty="0" err="1">
                <a:solidFill>
                  <a:srgbClr val="005594"/>
                </a:solidFill>
                <a:latin typeface="+mj-lt"/>
              </a:rPr>
              <a:t>ფორმის</a:t>
            </a:r>
            <a:r>
              <a:rPr lang="en-US" sz="2000" b="1" dirty="0">
                <a:solidFill>
                  <a:srgbClr val="005594"/>
                </a:solidFill>
                <a:latin typeface="+mj-lt"/>
              </a:rPr>
              <a:t> </a:t>
            </a:r>
            <a:r>
              <a:rPr lang="en-US" sz="2000" b="1" dirty="0" err="1">
                <a:solidFill>
                  <a:srgbClr val="005594"/>
                </a:solidFill>
                <a:latin typeface="+mj-lt"/>
              </a:rPr>
              <a:t>მქონეთა</a:t>
            </a:r>
            <a:r>
              <a:rPr lang="en-US" sz="2000" b="1" dirty="0">
                <a:solidFill>
                  <a:srgbClr val="005594"/>
                </a:solidFill>
                <a:latin typeface="+mj-lt"/>
              </a:rPr>
              <a:t> </a:t>
            </a:r>
            <a:r>
              <a:rPr lang="en-US" sz="2600" b="1" dirty="0">
                <a:solidFill>
                  <a:srgbClr val="C00000"/>
                </a:solidFill>
                <a:effectLst>
                  <a:outerShdw blurRad="38100" dist="38100" dir="2700000" algn="tl">
                    <a:srgbClr val="000000">
                      <a:alpha val="43137"/>
                    </a:srgbClr>
                  </a:outerShdw>
                </a:effectLst>
                <a:latin typeface="+mj-lt"/>
                <a:ea typeface="+mj-ea"/>
                <a:cs typeface="+mj-cs"/>
              </a:rPr>
              <a:t>95%-</a:t>
            </a:r>
            <a:r>
              <a:rPr lang="en-US" sz="2000" b="1" dirty="0" err="1">
                <a:solidFill>
                  <a:srgbClr val="005594"/>
                </a:solidFill>
                <a:latin typeface="+mj-lt"/>
              </a:rPr>
              <a:t>ის</a:t>
            </a:r>
            <a:r>
              <a:rPr lang="en-US" sz="2000" b="1" dirty="0">
                <a:solidFill>
                  <a:srgbClr val="005594"/>
                </a:solidFill>
                <a:latin typeface="+mj-lt"/>
              </a:rPr>
              <a:t> </a:t>
            </a:r>
            <a:r>
              <a:rPr lang="en-US" sz="2000" b="1" dirty="0" err="1">
                <a:solidFill>
                  <a:srgbClr val="005594"/>
                </a:solidFill>
                <a:latin typeface="+mj-lt"/>
              </a:rPr>
              <a:t>მკურნალობა</a:t>
            </a:r>
            <a:r>
              <a:rPr lang="ka-GE" sz="2000" dirty="0" smtClean="0"/>
              <a:t> </a:t>
            </a:r>
            <a:r>
              <a:rPr lang="en-US" sz="2000" b="1" dirty="0" smtClean="0">
                <a:solidFill>
                  <a:srgbClr val="FF0000"/>
                </a:solidFill>
                <a:latin typeface="+mj-lt"/>
              </a:rPr>
              <a:t>(n=128,250</a:t>
            </a:r>
            <a:r>
              <a:rPr lang="en-US" sz="2000" b="1" dirty="0">
                <a:solidFill>
                  <a:srgbClr val="FF0000"/>
                </a:solidFill>
                <a:latin typeface="+mj-lt"/>
              </a:rPr>
              <a:t>)</a:t>
            </a:r>
          </a:p>
          <a:p>
            <a:pPr marL="417017">
              <a:spcBef>
                <a:spcPts val="675"/>
              </a:spcBef>
              <a:spcAft>
                <a:spcPts val="675"/>
              </a:spcAft>
              <a:buClr>
                <a:schemeClr val="accent5">
                  <a:lumMod val="25000"/>
                </a:schemeClr>
              </a:buClr>
              <a:buSzPct val="135000"/>
              <a:buFont typeface="Wingdings" panose="05000000000000000000" pitchFamily="2" charset="2"/>
              <a:buChar char="ü"/>
              <a:defRPr/>
            </a:pPr>
            <a:r>
              <a:rPr lang="en-US" sz="2000" b="1" dirty="0" err="1">
                <a:solidFill>
                  <a:srgbClr val="005594"/>
                </a:solidFill>
                <a:latin typeface="+mj-lt"/>
              </a:rPr>
              <a:t>მკურნალობის</a:t>
            </a:r>
            <a:r>
              <a:rPr lang="en-US" sz="2000" b="1" dirty="0">
                <a:solidFill>
                  <a:srgbClr val="005594"/>
                </a:solidFill>
                <a:latin typeface="+mj-lt"/>
              </a:rPr>
              <a:t> </a:t>
            </a:r>
            <a:r>
              <a:rPr lang="en-US" sz="2000" b="1" dirty="0" err="1">
                <a:solidFill>
                  <a:srgbClr val="005594"/>
                </a:solidFill>
                <a:latin typeface="+mj-lt"/>
              </a:rPr>
              <a:t>შედეგად</a:t>
            </a:r>
            <a:r>
              <a:rPr lang="en-US" sz="2000" b="1" dirty="0">
                <a:solidFill>
                  <a:srgbClr val="005594"/>
                </a:solidFill>
                <a:latin typeface="+mj-lt"/>
              </a:rPr>
              <a:t> </a:t>
            </a:r>
            <a:r>
              <a:rPr lang="en-US" sz="2600" b="1" dirty="0">
                <a:solidFill>
                  <a:srgbClr val="C00000"/>
                </a:solidFill>
                <a:effectLst>
                  <a:outerShdw blurRad="38100" dist="38100" dir="2700000" algn="tl">
                    <a:srgbClr val="000000">
                      <a:alpha val="43137"/>
                    </a:srgbClr>
                  </a:outerShdw>
                </a:effectLst>
                <a:latin typeface="+mj-lt"/>
                <a:ea typeface="+mj-ea"/>
                <a:cs typeface="+mj-cs"/>
              </a:rPr>
              <a:t>95%</a:t>
            </a:r>
            <a:r>
              <a:rPr lang="en-US" sz="2000" b="1" dirty="0">
                <a:solidFill>
                  <a:srgbClr val="005594"/>
                </a:solidFill>
                <a:latin typeface="+mj-lt"/>
              </a:rPr>
              <a:t>-</a:t>
            </a:r>
            <a:r>
              <a:rPr lang="en-US" sz="2000" b="1" dirty="0" err="1">
                <a:solidFill>
                  <a:srgbClr val="005594"/>
                </a:solidFill>
                <a:latin typeface="+mj-lt"/>
              </a:rPr>
              <a:t>ის</a:t>
            </a:r>
            <a:r>
              <a:rPr lang="en-US" sz="2000" b="1" dirty="0">
                <a:solidFill>
                  <a:srgbClr val="005594"/>
                </a:solidFill>
                <a:latin typeface="+mj-lt"/>
              </a:rPr>
              <a:t> </a:t>
            </a:r>
            <a:r>
              <a:rPr lang="en-US" sz="2000" b="1" dirty="0" err="1">
                <a:solidFill>
                  <a:srgbClr val="005594"/>
                </a:solidFill>
                <a:latin typeface="+mj-lt"/>
              </a:rPr>
              <a:t>განკურნება</a:t>
            </a:r>
            <a:r>
              <a:rPr lang="ka-GE" sz="2000" b="1" dirty="0">
                <a:solidFill>
                  <a:srgbClr val="005594"/>
                </a:solidFill>
                <a:latin typeface="+mj-lt"/>
              </a:rPr>
              <a:t> </a:t>
            </a:r>
            <a:r>
              <a:rPr lang="en-US" sz="2000" b="1" dirty="0" smtClean="0">
                <a:solidFill>
                  <a:srgbClr val="FF0000"/>
                </a:solidFill>
                <a:latin typeface="+mj-lt"/>
              </a:rPr>
              <a:t>(</a:t>
            </a:r>
            <a:r>
              <a:rPr lang="en-US" sz="2000" b="1" dirty="0">
                <a:solidFill>
                  <a:srgbClr val="FF0000"/>
                </a:solidFill>
                <a:latin typeface="+mj-lt"/>
              </a:rPr>
              <a:t>n=</a:t>
            </a:r>
            <a:r>
              <a:rPr lang="en-US" sz="2000" b="1" dirty="0">
                <a:solidFill>
                  <a:srgbClr val="FF0000"/>
                </a:solidFill>
                <a:latin typeface="+mj-lt"/>
              </a:rPr>
              <a:t>12</a:t>
            </a:r>
            <a:r>
              <a:rPr lang="ka-GE" sz="2000" b="1" dirty="0">
                <a:solidFill>
                  <a:srgbClr val="FF0000"/>
                </a:solidFill>
                <a:latin typeface="+mj-lt"/>
              </a:rPr>
              <a:t>1 838</a:t>
            </a:r>
            <a:r>
              <a:rPr lang="en-US" sz="2000" b="1" dirty="0" smtClean="0">
                <a:solidFill>
                  <a:srgbClr val="FF0000"/>
                </a:solidFill>
                <a:latin typeface="+mj-lt"/>
              </a:rPr>
              <a:t>)</a:t>
            </a:r>
            <a:endParaRPr lang="en-US" sz="2000" b="1" dirty="0">
              <a:solidFill>
                <a:srgbClr val="FF0000"/>
              </a:solidFill>
              <a:latin typeface="+mj-lt"/>
            </a:endParaRPr>
          </a:p>
        </p:txBody>
      </p:sp>
      <p:graphicFrame>
        <p:nvGraphicFramePr>
          <p:cNvPr id="11" name="Content Placeholder 2"/>
          <p:cNvGraphicFramePr>
            <a:graphicFrameLocks/>
          </p:cNvGraphicFramePr>
          <p:nvPr>
            <p:extLst>
              <p:ext uri="{D42A27DB-BD31-4B8C-83A1-F6EECF244321}">
                <p14:modId xmlns:p14="http://schemas.microsoft.com/office/powerpoint/2010/main" val="717627130"/>
              </p:ext>
            </p:extLst>
          </p:nvPr>
        </p:nvGraphicFramePr>
        <p:xfrm>
          <a:off x="7143142" y="1454243"/>
          <a:ext cx="3616760" cy="44439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2" name="Picture 11"/>
          <p:cNvPicPr/>
          <p:nvPr/>
        </p:nvPicPr>
        <p:blipFill>
          <a:blip r:embed="rId8" cstate="print">
            <a:extLst>
              <a:ext uri="{28A0092B-C50C-407E-A947-70E740481C1C}">
                <a14:useLocalDpi xmlns:a14="http://schemas.microsoft.com/office/drawing/2010/main" val="0"/>
              </a:ext>
            </a:extLst>
          </a:blip>
          <a:stretch>
            <a:fillRect/>
          </a:stretch>
        </p:blipFill>
        <p:spPr>
          <a:xfrm>
            <a:off x="10942667" y="703891"/>
            <a:ext cx="928491" cy="1367209"/>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24991576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C </a:t>
            </a:r>
            <a:r>
              <a:rPr lang="ka-GE" dirty="0" smtClean="0">
                <a:solidFill>
                  <a:srgbClr val="002060"/>
                </a:solidFill>
              </a:rPr>
              <a:t>ჰეპატიტის სტრატეგიის თავსებადობა საერთაშორისო და ეროვნულ პრიორიტეტებთან</a:t>
            </a:r>
            <a:endParaRPr lang="en-US" dirty="0"/>
          </a:p>
        </p:txBody>
      </p:sp>
      <p:sp>
        <p:nvSpPr>
          <p:cNvPr id="3" name="Content Placeholder 2"/>
          <p:cNvSpPr>
            <a:spLocks noGrp="1"/>
          </p:cNvSpPr>
          <p:nvPr>
            <p:ph idx="1"/>
          </p:nvPr>
        </p:nvSpPr>
        <p:spPr>
          <a:xfrm>
            <a:off x="567069" y="2137145"/>
            <a:ext cx="10972800" cy="3840163"/>
          </a:xfrm>
        </p:spPr>
        <p:txBody>
          <a:bodyPr/>
          <a:lstStyle/>
          <a:p>
            <a:pPr lvl="0"/>
            <a:r>
              <a:rPr lang="en-US" dirty="0" err="1"/>
              <a:t>საქართველო</a:t>
            </a:r>
            <a:r>
              <a:rPr lang="en-US" dirty="0"/>
              <a:t> </a:t>
            </a:r>
            <a:r>
              <a:rPr lang="en-US" dirty="0" err="1"/>
              <a:t>მიეკუთვნება</a:t>
            </a:r>
            <a:r>
              <a:rPr lang="en-US" dirty="0"/>
              <a:t> С </a:t>
            </a:r>
            <a:r>
              <a:rPr lang="en-US" dirty="0" err="1"/>
              <a:t>ჰეპატიტის</a:t>
            </a:r>
            <a:r>
              <a:rPr lang="en-US" dirty="0"/>
              <a:t> </a:t>
            </a:r>
            <a:r>
              <a:rPr lang="en-US" dirty="0" err="1"/>
              <a:t>მაღალი</a:t>
            </a:r>
            <a:r>
              <a:rPr lang="en-US" dirty="0"/>
              <a:t> </a:t>
            </a:r>
            <a:r>
              <a:rPr lang="en-US" dirty="0" err="1"/>
              <a:t>გავრცელების</a:t>
            </a:r>
            <a:r>
              <a:rPr lang="en-US" dirty="0"/>
              <a:t> </a:t>
            </a:r>
            <a:r>
              <a:rPr lang="en-US" dirty="0" err="1"/>
              <a:t>ქვეყნების</a:t>
            </a:r>
            <a:r>
              <a:rPr lang="en-US" dirty="0"/>
              <a:t> </a:t>
            </a:r>
            <a:r>
              <a:rPr lang="en-US" dirty="0" err="1"/>
              <a:t>ჯგუფს</a:t>
            </a:r>
            <a:r>
              <a:rPr lang="ka-GE" dirty="0"/>
              <a:t> (</a:t>
            </a:r>
            <a:r>
              <a:rPr lang="en-US" dirty="0"/>
              <a:t>C </a:t>
            </a:r>
            <a:r>
              <a:rPr lang="en-US" dirty="0" err="1"/>
              <a:t>ჰეპატიტის</a:t>
            </a:r>
            <a:r>
              <a:rPr lang="en-US" dirty="0"/>
              <a:t> </a:t>
            </a:r>
            <a:r>
              <a:rPr lang="en-US" dirty="0" err="1"/>
              <a:t>აქტიური</a:t>
            </a:r>
            <a:r>
              <a:rPr lang="en-US" dirty="0"/>
              <a:t> </a:t>
            </a:r>
            <a:r>
              <a:rPr lang="en-US" dirty="0" err="1"/>
              <a:t>ფორმით</a:t>
            </a:r>
            <a:r>
              <a:rPr lang="en-US" dirty="0"/>
              <a:t> </a:t>
            </a:r>
            <a:r>
              <a:rPr lang="en-US" dirty="0" err="1"/>
              <a:t>დაავადებული</a:t>
            </a:r>
            <a:r>
              <a:rPr lang="en-US" dirty="0"/>
              <a:t> </a:t>
            </a:r>
            <a:r>
              <a:rPr lang="en-US" dirty="0" err="1"/>
              <a:t>არის</a:t>
            </a:r>
            <a:r>
              <a:rPr lang="en-US" dirty="0"/>
              <a:t> </a:t>
            </a:r>
            <a:r>
              <a:rPr lang="en-US" dirty="0" err="1"/>
              <a:t>მოსახლეობის</a:t>
            </a:r>
            <a:r>
              <a:rPr lang="en-US" dirty="0"/>
              <a:t> 5.4%</a:t>
            </a:r>
            <a:r>
              <a:rPr lang="ka-GE" dirty="0"/>
              <a:t>)</a:t>
            </a:r>
            <a:endParaRPr lang="en-US" dirty="0"/>
          </a:p>
          <a:p>
            <a:r>
              <a:rPr lang="ka-GE" dirty="0"/>
              <a:t>სტრატეგია </a:t>
            </a:r>
            <a:r>
              <a:rPr lang="ka-GE" dirty="0" smtClean="0"/>
              <a:t>ეფუძნება:</a:t>
            </a:r>
          </a:p>
          <a:p>
            <a:pPr lvl="1"/>
            <a:r>
              <a:rPr lang="ka-GE" dirty="0" smtClean="0"/>
              <a:t>გაეროს </a:t>
            </a:r>
            <a:r>
              <a:rPr lang="ka-GE" dirty="0"/>
              <a:t>მდგრადი განვითარების ჯანდაცვის მიზანს და ამოცანებს; </a:t>
            </a:r>
            <a:endParaRPr lang="ka-GE" dirty="0" smtClean="0"/>
          </a:p>
          <a:p>
            <a:pPr lvl="1"/>
            <a:r>
              <a:rPr lang="ka-GE" dirty="0" smtClean="0"/>
              <a:t>2014-2020 </a:t>
            </a:r>
            <a:r>
              <a:rPr lang="ka-GE" dirty="0"/>
              <a:t>წლების საქართველოს ჯანმრთელობის დაცვის სისტემის სახელმწიფო </a:t>
            </a:r>
            <a:r>
              <a:rPr lang="ka-GE" dirty="0" smtClean="0"/>
              <a:t>კონცეფციას </a:t>
            </a:r>
          </a:p>
          <a:p>
            <a:pPr lvl="1"/>
            <a:r>
              <a:rPr lang="ka-GE" dirty="0" smtClean="0"/>
              <a:t>ჯანმოს  </a:t>
            </a:r>
            <a:r>
              <a:rPr lang="ka-GE" dirty="0"/>
              <a:t>ჰეპატიტების ელიმინაციის გლობალურის სტრატეგიის </a:t>
            </a:r>
            <a:r>
              <a:rPr lang="ka-GE" dirty="0" smtClean="0"/>
              <a:t>მიზნებს და </a:t>
            </a:r>
            <a:r>
              <a:rPr lang="ka-GE" dirty="0"/>
              <a:t>ამოცანებთან</a:t>
            </a:r>
            <a:endParaRPr lang="en-US" dirty="0"/>
          </a:p>
        </p:txBody>
      </p:sp>
    </p:spTree>
    <p:extLst>
      <p:ext uri="{BB962C8B-B14F-4D97-AF65-F5344CB8AC3E}">
        <p14:creationId xmlns:p14="http://schemas.microsoft.com/office/powerpoint/2010/main" val="4160102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07" y="414671"/>
            <a:ext cx="10972800" cy="1143000"/>
          </a:xfrm>
        </p:spPr>
        <p:txBody>
          <a:bodyPr>
            <a:normAutofit/>
          </a:bodyPr>
          <a:lstStyle/>
          <a:p>
            <a:r>
              <a:rPr lang="en-US" sz="3600" dirty="0" smtClean="0">
                <a:solidFill>
                  <a:srgbClr val="002060"/>
                </a:solidFill>
              </a:rPr>
              <a:t>C </a:t>
            </a:r>
            <a:r>
              <a:rPr lang="ka-GE" sz="3600" dirty="0" smtClean="0">
                <a:solidFill>
                  <a:srgbClr val="002060"/>
                </a:solidFill>
              </a:rPr>
              <a:t>ჰეპატიტის ელიმინაცია</a:t>
            </a:r>
            <a:endParaRPr lang="en-US" sz="3600" dirty="0">
              <a:solidFill>
                <a:srgbClr val="002060"/>
              </a:solidFill>
            </a:endParaRPr>
          </a:p>
        </p:txBody>
      </p:sp>
      <p:sp>
        <p:nvSpPr>
          <p:cNvPr id="3" name="Content Placeholder 2"/>
          <p:cNvSpPr>
            <a:spLocks noGrp="1"/>
          </p:cNvSpPr>
          <p:nvPr>
            <p:ph idx="1"/>
          </p:nvPr>
        </p:nvSpPr>
        <p:spPr>
          <a:xfrm>
            <a:off x="588334" y="1509824"/>
            <a:ext cx="10905461" cy="4423143"/>
          </a:xfrm>
        </p:spPr>
        <p:txBody>
          <a:bodyPr>
            <a:normAutofit/>
          </a:bodyPr>
          <a:lstStyle/>
          <a:p>
            <a:pPr>
              <a:spcAft>
                <a:spcPts val="600"/>
              </a:spcAft>
            </a:pPr>
            <a:r>
              <a:rPr lang="ka-GE" dirty="0" smtClean="0"/>
              <a:t>პრევალენტობა ზრდასრულებში</a:t>
            </a:r>
          </a:p>
          <a:p>
            <a:pPr lvl="2">
              <a:spcAft>
                <a:spcPts val="600"/>
              </a:spcAft>
            </a:pPr>
            <a:r>
              <a:rPr lang="ka-GE" dirty="0" smtClean="0"/>
              <a:t>2015 – 5.4%</a:t>
            </a:r>
          </a:p>
          <a:p>
            <a:pPr lvl="6">
              <a:spcAft>
                <a:spcPts val="600"/>
              </a:spcAft>
            </a:pPr>
            <a:r>
              <a:rPr lang="ka-GE" sz="2400" b="1" dirty="0" smtClean="0"/>
              <a:t>2020 – 0.5%</a:t>
            </a:r>
          </a:p>
          <a:p>
            <a:pPr>
              <a:spcAft>
                <a:spcPts val="600"/>
              </a:spcAft>
            </a:pPr>
            <a:r>
              <a:rPr lang="ka-GE" dirty="0" smtClean="0"/>
              <a:t>2016-2020 წლებში სიკვდილიანობის 65%-ით შემცირება</a:t>
            </a:r>
          </a:p>
          <a:p>
            <a:pPr lvl="0">
              <a:spcAft>
                <a:spcPts val="600"/>
              </a:spcAft>
            </a:pPr>
            <a:r>
              <a:rPr lang="en-US" dirty="0" err="1"/>
              <a:t>ვირუსის</a:t>
            </a:r>
            <a:r>
              <a:rPr lang="en-US" dirty="0"/>
              <a:t> </a:t>
            </a:r>
            <a:r>
              <a:rPr lang="en-US" dirty="0" err="1"/>
              <a:t>რეზერვუარის</a:t>
            </a:r>
            <a:r>
              <a:rPr lang="en-US" dirty="0"/>
              <a:t> </a:t>
            </a:r>
            <a:r>
              <a:rPr lang="en-US" dirty="0" err="1"/>
              <a:t>მნიშვნელოვნად</a:t>
            </a:r>
            <a:r>
              <a:rPr lang="en-US" dirty="0"/>
              <a:t> </a:t>
            </a:r>
            <a:r>
              <a:rPr lang="en-US" dirty="0" err="1" smtClean="0"/>
              <a:t>შემცირება</a:t>
            </a:r>
            <a:r>
              <a:rPr lang="ka-GE" dirty="0" smtClean="0"/>
              <a:t>, შედეგად </a:t>
            </a:r>
            <a:r>
              <a:rPr lang="en-US" dirty="0" err="1" smtClean="0"/>
              <a:t>ტრანსმისიის</a:t>
            </a:r>
            <a:r>
              <a:rPr lang="en-US" dirty="0" smtClean="0"/>
              <a:t> </a:t>
            </a:r>
            <a:r>
              <a:rPr lang="en-US" dirty="0" err="1" smtClean="0"/>
              <a:t>რისკ</a:t>
            </a:r>
            <a:r>
              <a:rPr lang="ka-GE" dirty="0" smtClean="0"/>
              <a:t>ი</a:t>
            </a:r>
            <a:r>
              <a:rPr lang="en-US" dirty="0" smtClean="0"/>
              <a:t>ს</a:t>
            </a:r>
            <a:r>
              <a:rPr lang="ka-GE" dirty="0" smtClean="0"/>
              <a:t> შემცირება;</a:t>
            </a:r>
            <a:endParaRPr lang="en-US" dirty="0"/>
          </a:p>
          <a:p>
            <a:pPr lvl="0">
              <a:spcAft>
                <a:spcPts val="600"/>
              </a:spcAft>
            </a:pPr>
            <a:r>
              <a:rPr lang="en-US" dirty="0"/>
              <a:t>C </a:t>
            </a:r>
            <a:r>
              <a:rPr lang="en-US" dirty="0" err="1"/>
              <a:t>ჰეპატიტთან</a:t>
            </a:r>
            <a:r>
              <a:rPr lang="en-US" dirty="0"/>
              <a:t> </a:t>
            </a:r>
            <a:r>
              <a:rPr lang="en-US" dirty="0" err="1"/>
              <a:t>დაკავშირებული</a:t>
            </a:r>
            <a:r>
              <a:rPr lang="en-US" dirty="0"/>
              <a:t> </a:t>
            </a:r>
            <a:r>
              <a:rPr lang="en-US" dirty="0" err="1"/>
              <a:t>ავადობის</a:t>
            </a:r>
            <a:r>
              <a:rPr lang="en-US" dirty="0"/>
              <a:t>, </a:t>
            </a:r>
            <a:r>
              <a:rPr lang="en-US" dirty="0" err="1"/>
              <a:t>სიკვდილიანობის</a:t>
            </a:r>
            <a:r>
              <a:rPr lang="en-US" dirty="0"/>
              <a:t> </a:t>
            </a:r>
            <a:r>
              <a:rPr lang="en-US" dirty="0" err="1"/>
              <a:t>და</a:t>
            </a:r>
            <a:r>
              <a:rPr lang="en-US" dirty="0"/>
              <a:t> </a:t>
            </a:r>
            <a:r>
              <a:rPr lang="en-US" dirty="0" err="1"/>
              <a:t>უნარშეზღუდულობის</a:t>
            </a:r>
            <a:r>
              <a:rPr lang="en-US" dirty="0"/>
              <a:t> </a:t>
            </a:r>
            <a:r>
              <a:rPr lang="en-US" dirty="0" err="1"/>
              <a:t>საგრძნობლად</a:t>
            </a:r>
            <a:r>
              <a:rPr lang="en-US" dirty="0"/>
              <a:t> </a:t>
            </a:r>
            <a:r>
              <a:rPr lang="en-US" dirty="0" err="1" smtClean="0"/>
              <a:t>შემცირება</a:t>
            </a:r>
            <a:r>
              <a:rPr lang="en-US" dirty="0" smtClean="0"/>
              <a:t> </a:t>
            </a:r>
            <a:r>
              <a:rPr lang="en-US" dirty="0" err="1"/>
              <a:t>და</a:t>
            </a:r>
            <a:r>
              <a:rPr lang="en-US" dirty="0"/>
              <a:t> </a:t>
            </a:r>
            <a:r>
              <a:rPr lang="en-US" dirty="0" err="1"/>
              <a:t>ცხოვრების</a:t>
            </a:r>
            <a:r>
              <a:rPr lang="en-US" dirty="0"/>
              <a:t> </a:t>
            </a:r>
            <a:r>
              <a:rPr lang="en-US" dirty="0" err="1"/>
              <a:t>ხარისხის</a:t>
            </a:r>
            <a:r>
              <a:rPr lang="en-US" dirty="0"/>
              <a:t> </a:t>
            </a:r>
            <a:r>
              <a:rPr lang="en-US" dirty="0" err="1"/>
              <a:t>მნიშვნელოვნად</a:t>
            </a:r>
            <a:r>
              <a:rPr lang="en-US" dirty="0"/>
              <a:t> </a:t>
            </a:r>
            <a:r>
              <a:rPr lang="en-US" dirty="0" err="1" smtClean="0"/>
              <a:t>გაუმჯობესება</a:t>
            </a:r>
            <a:endParaRPr lang="en-US" dirty="0"/>
          </a:p>
          <a:p>
            <a:pPr>
              <a:spcAft>
                <a:spcPts val="600"/>
              </a:spcAft>
            </a:pPr>
            <a:endParaRPr lang="en-US" dirty="0"/>
          </a:p>
        </p:txBody>
      </p:sp>
    </p:spTree>
    <p:extLst>
      <p:ext uri="{BB962C8B-B14F-4D97-AF65-F5344CB8AC3E}">
        <p14:creationId xmlns:p14="http://schemas.microsoft.com/office/powerpoint/2010/main" val="35237763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0902" y="414669"/>
            <a:ext cx="10972800" cy="1143000"/>
          </a:xfrm>
        </p:spPr>
        <p:txBody>
          <a:bodyPr>
            <a:normAutofit fontScale="90000"/>
          </a:bodyPr>
          <a:lstStyle/>
          <a:p>
            <a:r>
              <a:rPr lang="ka-GE" dirty="0" smtClean="0">
                <a:solidFill>
                  <a:srgbClr val="C00000"/>
                </a:solidFill>
                <a:effectLst/>
              </a:rPr>
              <a:t>სამიზნე - 90</a:t>
            </a:r>
            <a:r>
              <a:rPr lang="ka-GE" dirty="0">
                <a:solidFill>
                  <a:srgbClr val="C00000"/>
                </a:solidFill>
                <a:effectLst/>
              </a:rPr>
              <a:t>%-95%-95% </a:t>
            </a:r>
            <a:r>
              <a:rPr lang="ka-GE" dirty="0" smtClean="0">
                <a:solidFill>
                  <a:srgbClr val="C00000"/>
                </a:solidFill>
                <a:effectLst/>
              </a:rPr>
              <a:t> </a:t>
            </a:r>
            <a:r>
              <a:rPr lang="ka-GE" dirty="0" smtClean="0">
                <a:effectLst/>
              </a:rPr>
              <a:t/>
            </a:r>
            <a:br>
              <a:rPr lang="ka-GE" dirty="0" smtClean="0">
                <a:effectLst/>
              </a:rPr>
            </a:br>
            <a:r>
              <a:rPr lang="ka-GE" dirty="0">
                <a:solidFill>
                  <a:srgbClr val="002060"/>
                </a:solidFill>
                <a:effectLst/>
              </a:rPr>
              <a:t>2020 წლის </a:t>
            </a:r>
            <a:r>
              <a:rPr lang="ka-GE" dirty="0" smtClean="0">
                <a:solidFill>
                  <a:srgbClr val="002060"/>
                </a:solidFill>
                <a:effectLst/>
              </a:rPr>
              <a:t>სამიზნის </a:t>
            </a:r>
            <a:r>
              <a:rPr lang="ka-GE" dirty="0">
                <a:solidFill>
                  <a:srgbClr val="002060"/>
                </a:solidFill>
                <a:effectLst/>
              </a:rPr>
              <a:t>და 2015-2017 წლების შედეგების შედარება</a:t>
            </a:r>
            <a:endParaRPr lang="en-US" dirty="0">
              <a:solidFill>
                <a:srgbClr val="002060"/>
              </a:solidFill>
            </a:endParaRPr>
          </a:p>
        </p:txBody>
      </p:sp>
      <p:graphicFrame>
        <p:nvGraphicFramePr>
          <p:cNvPr id="4" name="Chart 3"/>
          <p:cNvGraphicFramePr/>
          <p:nvPr>
            <p:extLst>
              <p:ext uri="{D42A27DB-BD31-4B8C-83A1-F6EECF244321}">
                <p14:modId xmlns:p14="http://schemas.microsoft.com/office/powerpoint/2010/main" val="2105708713"/>
              </p:ext>
            </p:extLst>
          </p:nvPr>
        </p:nvGraphicFramePr>
        <p:xfrm>
          <a:off x="2115879" y="1222719"/>
          <a:ext cx="8165805" cy="3593804"/>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4933506" y="3572514"/>
            <a:ext cx="609462" cy="369332"/>
          </a:xfrm>
          <a:prstGeom prst="rect">
            <a:avLst/>
          </a:prstGeom>
          <a:noFill/>
        </p:spPr>
        <p:txBody>
          <a:bodyPr wrap="none" rtlCol="0">
            <a:spAutoFit/>
          </a:bodyPr>
          <a:lstStyle/>
          <a:p>
            <a:r>
              <a:rPr lang="ka-GE" b="1" dirty="0" smtClean="0">
                <a:solidFill>
                  <a:schemeClr val="bg1"/>
                </a:solidFill>
              </a:rPr>
              <a:t>34%</a:t>
            </a:r>
            <a:endParaRPr lang="en-US" b="1" dirty="0">
              <a:solidFill>
                <a:schemeClr val="bg1"/>
              </a:solidFill>
            </a:endParaRPr>
          </a:p>
        </p:txBody>
      </p:sp>
      <p:sp>
        <p:nvSpPr>
          <p:cNvPr id="6" name="TextBox 5"/>
          <p:cNvSpPr txBox="1"/>
          <p:nvPr/>
        </p:nvSpPr>
        <p:spPr>
          <a:xfrm>
            <a:off x="6776483" y="3576058"/>
            <a:ext cx="609462" cy="369332"/>
          </a:xfrm>
          <a:prstGeom prst="rect">
            <a:avLst/>
          </a:prstGeom>
          <a:noFill/>
        </p:spPr>
        <p:txBody>
          <a:bodyPr wrap="none" rtlCol="0">
            <a:spAutoFit/>
          </a:bodyPr>
          <a:lstStyle/>
          <a:p>
            <a:r>
              <a:rPr lang="ka-GE" b="1" dirty="0" smtClean="0">
                <a:solidFill>
                  <a:schemeClr val="bg1"/>
                </a:solidFill>
              </a:rPr>
              <a:t>21%</a:t>
            </a:r>
            <a:endParaRPr lang="en-US" b="1" dirty="0">
              <a:solidFill>
                <a:schemeClr val="bg1"/>
              </a:solidFill>
            </a:endParaRPr>
          </a:p>
        </p:txBody>
      </p:sp>
      <p:sp>
        <p:nvSpPr>
          <p:cNvPr id="7" name="TextBox 6"/>
          <p:cNvSpPr txBox="1"/>
          <p:nvPr/>
        </p:nvSpPr>
        <p:spPr>
          <a:xfrm>
            <a:off x="8179980" y="3587059"/>
            <a:ext cx="609462" cy="369332"/>
          </a:xfrm>
          <a:prstGeom prst="rect">
            <a:avLst/>
          </a:prstGeom>
          <a:noFill/>
        </p:spPr>
        <p:txBody>
          <a:bodyPr wrap="none" rtlCol="0">
            <a:spAutoFit/>
          </a:bodyPr>
          <a:lstStyle/>
          <a:p>
            <a:r>
              <a:rPr lang="ka-GE" b="1" dirty="0" smtClean="0">
                <a:solidFill>
                  <a:schemeClr val="bg1"/>
                </a:solidFill>
              </a:rPr>
              <a:t>98%</a:t>
            </a:r>
            <a:endParaRPr lang="en-US" b="1" dirty="0">
              <a:solidFill>
                <a:schemeClr val="bg1"/>
              </a:solidFill>
            </a:endParaRPr>
          </a:p>
        </p:txBody>
      </p:sp>
      <p:sp>
        <p:nvSpPr>
          <p:cNvPr id="8" name="TextBox 7"/>
          <p:cNvSpPr txBox="1"/>
          <p:nvPr/>
        </p:nvSpPr>
        <p:spPr>
          <a:xfrm>
            <a:off x="637952" y="4688958"/>
            <a:ext cx="11132289" cy="1446550"/>
          </a:xfrm>
          <a:prstGeom prst="rect">
            <a:avLst/>
          </a:prstGeom>
          <a:noFill/>
        </p:spPr>
        <p:txBody>
          <a:bodyPr wrap="square" rtlCol="0">
            <a:spAutoFit/>
          </a:bodyPr>
          <a:lstStyle/>
          <a:p>
            <a:r>
              <a:rPr lang="ka-GE" sz="2000" b="1" dirty="0">
                <a:solidFill>
                  <a:srgbClr val="002060"/>
                </a:solidFill>
              </a:rPr>
              <a:t>C ჰეპატიტთან ასოცირებული ჰეპატოცელულარული კარცინომით და ციროზით </a:t>
            </a:r>
            <a:r>
              <a:rPr lang="ka-GE" sz="2000" b="1" dirty="0" smtClean="0">
                <a:solidFill>
                  <a:srgbClr val="002060"/>
                </a:solidFill>
              </a:rPr>
              <a:t>სიკვდილიანობა 100000 </a:t>
            </a:r>
            <a:r>
              <a:rPr lang="ka-GE" sz="2000" b="1" dirty="0">
                <a:solidFill>
                  <a:srgbClr val="002060"/>
                </a:solidFill>
              </a:rPr>
              <a:t>მოსახლეზე </a:t>
            </a:r>
            <a:endParaRPr lang="ka-GE" sz="2000" b="1" dirty="0">
              <a:solidFill>
                <a:srgbClr val="002060"/>
              </a:solidFill>
            </a:endParaRPr>
          </a:p>
          <a:p>
            <a:pPr marL="800100" lvl="1" indent="-342900">
              <a:buFont typeface="Arial" panose="020B0604020202020204" pitchFamily="34" charset="0"/>
              <a:buChar char="•"/>
            </a:pPr>
            <a:r>
              <a:rPr lang="ka-GE" sz="2000" b="1" dirty="0" smtClean="0">
                <a:solidFill>
                  <a:srgbClr val="002060"/>
                </a:solidFill>
              </a:rPr>
              <a:t>2015 წელი  -  </a:t>
            </a:r>
            <a:r>
              <a:rPr lang="ka-GE" sz="2400" b="1" dirty="0" smtClean="0">
                <a:solidFill>
                  <a:srgbClr val="C00000"/>
                </a:solidFill>
              </a:rPr>
              <a:t>8.1</a:t>
            </a:r>
          </a:p>
          <a:p>
            <a:pPr marL="2171700" lvl="4" indent="-342900">
              <a:buFont typeface="Arial" panose="020B0604020202020204" pitchFamily="34" charset="0"/>
              <a:buChar char="•"/>
            </a:pPr>
            <a:r>
              <a:rPr lang="ka-GE" sz="2000" b="1" dirty="0" smtClean="0">
                <a:solidFill>
                  <a:srgbClr val="002060"/>
                </a:solidFill>
              </a:rPr>
              <a:t>2017 წელი -  </a:t>
            </a:r>
            <a:r>
              <a:rPr lang="ka-GE" sz="2400" b="1" dirty="0" smtClean="0">
                <a:solidFill>
                  <a:srgbClr val="C00000"/>
                </a:solidFill>
              </a:rPr>
              <a:t>6.7	კლება - 13% </a:t>
            </a:r>
            <a:endParaRPr lang="en-US" sz="2400" b="1" dirty="0">
              <a:solidFill>
                <a:srgbClr val="C00000"/>
              </a:solidFill>
            </a:endParaRPr>
          </a:p>
        </p:txBody>
      </p:sp>
      <p:sp>
        <p:nvSpPr>
          <p:cNvPr id="9" name="TextBox 8"/>
          <p:cNvSpPr txBox="1"/>
          <p:nvPr/>
        </p:nvSpPr>
        <p:spPr>
          <a:xfrm>
            <a:off x="9640951" y="6241312"/>
            <a:ext cx="2288383" cy="369332"/>
          </a:xfrm>
          <a:prstGeom prst="rect">
            <a:avLst/>
          </a:prstGeom>
          <a:noFill/>
        </p:spPr>
        <p:txBody>
          <a:bodyPr wrap="none" rtlCol="0">
            <a:spAutoFit/>
          </a:bodyPr>
          <a:lstStyle/>
          <a:p>
            <a:r>
              <a:rPr lang="en-US" dirty="0" smtClean="0"/>
              <a:t>SSA, NCDC, </a:t>
            </a:r>
            <a:r>
              <a:rPr lang="ka-GE" dirty="0" smtClean="0"/>
              <a:t>საქსტატი</a:t>
            </a:r>
            <a:endParaRPr lang="en-US" dirty="0"/>
          </a:p>
        </p:txBody>
      </p:sp>
    </p:spTree>
    <p:extLst>
      <p:ext uri="{BB962C8B-B14F-4D97-AF65-F5344CB8AC3E}">
        <p14:creationId xmlns:p14="http://schemas.microsoft.com/office/powerpoint/2010/main" val="1820445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8090" y="604149"/>
            <a:ext cx="10972800" cy="1143000"/>
          </a:xfrm>
        </p:spPr>
        <p:txBody>
          <a:bodyPr/>
          <a:lstStyle/>
          <a:p>
            <a:r>
              <a:rPr lang="en-US" sz="2800" b="1" dirty="0" smtClean="0">
                <a:solidFill>
                  <a:srgbClr val="002060"/>
                </a:solidFill>
              </a:rPr>
              <a:t>C </a:t>
            </a:r>
            <a:r>
              <a:rPr lang="ka-GE" sz="2800" b="1" dirty="0" smtClean="0">
                <a:solidFill>
                  <a:srgbClr val="002060"/>
                </a:solidFill>
              </a:rPr>
              <a:t>ჰეპატიტის ელიმინაციის პროგრამის მკურნალობის კასკადი, აპრილი, 2019</a:t>
            </a:r>
            <a:r>
              <a:rPr lang="en-US" sz="2800" b="1" u="sng" dirty="0">
                <a:solidFill>
                  <a:schemeClr val="accent1"/>
                </a:solidFill>
              </a:rPr>
              <a:t/>
            </a:r>
            <a:br>
              <a:rPr lang="en-US" sz="2800" b="1" u="sng" dirty="0">
                <a:solidFill>
                  <a:schemeClr val="accent1"/>
                </a:solidFill>
              </a:rPr>
            </a:br>
            <a:endParaRPr lang="en-US" sz="2800" dirty="0"/>
          </a:p>
        </p:txBody>
      </p:sp>
      <p:graphicFrame>
        <p:nvGraphicFramePr>
          <p:cNvPr id="3" name="Chart 2"/>
          <p:cNvGraphicFramePr>
            <a:graphicFrameLocks/>
          </p:cNvGraphicFramePr>
          <p:nvPr>
            <p:extLst>
              <p:ext uri="{D42A27DB-BD31-4B8C-83A1-F6EECF244321}">
                <p14:modId xmlns:p14="http://schemas.microsoft.com/office/powerpoint/2010/main" val="4045111352"/>
              </p:ext>
            </p:extLst>
          </p:nvPr>
        </p:nvGraphicFramePr>
        <p:xfrm>
          <a:off x="361507" y="898770"/>
          <a:ext cx="9506699" cy="5143500"/>
        </p:xfrm>
        <a:graphic>
          <a:graphicData uri="http://schemas.openxmlformats.org/drawingml/2006/chart">
            <c:chart xmlns:c="http://schemas.openxmlformats.org/drawingml/2006/chart" xmlns:r="http://schemas.openxmlformats.org/officeDocument/2006/relationships" r:id="rId3"/>
          </a:graphicData>
        </a:graphic>
      </p:graphicFrame>
      <p:cxnSp>
        <p:nvCxnSpPr>
          <p:cNvPr id="5" name="Straight Connector 4"/>
          <p:cNvCxnSpPr/>
          <p:nvPr/>
        </p:nvCxnSpPr>
        <p:spPr>
          <a:xfrm flipH="1">
            <a:off x="8959525" y="1873400"/>
            <a:ext cx="577236" cy="311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9558027" y="2082288"/>
            <a:ext cx="337655"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flipV="1">
            <a:off x="9546527" y="1884555"/>
            <a:ext cx="11500" cy="20756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Elbow Connector 7"/>
          <p:cNvCxnSpPr/>
          <p:nvPr/>
        </p:nvCxnSpPr>
        <p:spPr>
          <a:xfrm flipV="1">
            <a:off x="7531443" y="2400034"/>
            <a:ext cx="2026584" cy="167688"/>
          </a:xfrm>
          <a:prstGeom prst="bentConnector3">
            <a:avLst>
              <a:gd name="adj1" fmla="val 50000"/>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9548696" y="2090468"/>
            <a:ext cx="9331" cy="29002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Elbow Connector 9"/>
          <p:cNvCxnSpPr/>
          <p:nvPr/>
        </p:nvCxnSpPr>
        <p:spPr>
          <a:xfrm>
            <a:off x="6903061" y="2915973"/>
            <a:ext cx="1463560" cy="411323"/>
          </a:xfrm>
          <a:prstGeom prst="bentConnector3">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8367933" y="3326875"/>
            <a:ext cx="1500273" cy="42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Elbow Connector 12"/>
          <p:cNvCxnSpPr/>
          <p:nvPr/>
        </p:nvCxnSpPr>
        <p:spPr>
          <a:xfrm flipV="1">
            <a:off x="6082704" y="3327104"/>
            <a:ext cx="2283917" cy="944264"/>
          </a:xfrm>
          <a:prstGeom prst="bentConnector3">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9868206" y="1769479"/>
            <a:ext cx="2209800" cy="738664"/>
          </a:xfrm>
          <a:prstGeom prst="rect">
            <a:avLst/>
          </a:prstGeom>
          <a:noFill/>
          <a:ln>
            <a:solidFill>
              <a:schemeClr val="accent1">
                <a:lumMod val="50000"/>
              </a:schemeClr>
            </a:solidFill>
          </a:ln>
        </p:spPr>
        <p:txBody>
          <a:bodyPr wrap="square" rtlCol="0">
            <a:spAutoFit/>
          </a:bodyPr>
          <a:lstStyle/>
          <a:p>
            <a:r>
              <a:rPr lang="en-US" sz="1400" b="1" dirty="0" smtClean="0">
                <a:solidFill>
                  <a:srgbClr val="FF0000"/>
                </a:solidFill>
              </a:rPr>
              <a:t>29,928</a:t>
            </a:r>
            <a:r>
              <a:rPr lang="en-US" sz="1400" dirty="0" smtClean="0"/>
              <a:t> </a:t>
            </a:r>
            <a:r>
              <a:rPr lang="en-US" sz="1400" b="1" dirty="0" smtClean="0"/>
              <a:t>Anti-HCV+ </a:t>
            </a:r>
            <a:r>
              <a:rPr lang="ka-GE" sz="1400" b="1" dirty="0" smtClean="0"/>
              <a:t>პირმა</a:t>
            </a:r>
            <a:r>
              <a:rPr lang="en-US" sz="1400" b="1" dirty="0" smtClean="0"/>
              <a:t>  </a:t>
            </a:r>
            <a:r>
              <a:rPr lang="ka-GE" sz="1400" b="1" dirty="0" smtClean="0"/>
              <a:t>არ ჩაიტარა რნმ ტესტირება</a:t>
            </a:r>
            <a:endParaRPr lang="en-US" sz="1400" b="1" dirty="0"/>
          </a:p>
        </p:txBody>
      </p:sp>
      <p:sp>
        <p:nvSpPr>
          <p:cNvPr id="15" name="TextBox 14"/>
          <p:cNvSpPr txBox="1"/>
          <p:nvPr/>
        </p:nvSpPr>
        <p:spPr>
          <a:xfrm>
            <a:off x="9869518" y="3048832"/>
            <a:ext cx="2209800" cy="523220"/>
          </a:xfrm>
          <a:prstGeom prst="rect">
            <a:avLst/>
          </a:prstGeom>
          <a:noFill/>
          <a:ln>
            <a:solidFill>
              <a:schemeClr val="accent1">
                <a:lumMod val="50000"/>
              </a:schemeClr>
            </a:solidFill>
          </a:ln>
        </p:spPr>
        <p:txBody>
          <a:bodyPr wrap="square" rtlCol="0">
            <a:spAutoFit/>
          </a:bodyPr>
          <a:lstStyle/>
          <a:p>
            <a:r>
              <a:rPr lang="en-US" sz="1400" b="1" dirty="0">
                <a:solidFill>
                  <a:srgbClr val="FF0000"/>
                </a:solidFill>
              </a:rPr>
              <a:t>14,617 </a:t>
            </a:r>
            <a:r>
              <a:rPr lang="en-US" sz="1400" b="1" dirty="0" smtClean="0"/>
              <a:t>HCV RNA+ </a:t>
            </a:r>
            <a:r>
              <a:rPr lang="ka-GE" sz="1400" b="1" dirty="0" smtClean="0"/>
              <a:t>პირმა არ დაიწყო მკურნალობა</a:t>
            </a:r>
            <a:endParaRPr lang="en-US" sz="1400" b="1" dirty="0"/>
          </a:p>
        </p:txBody>
      </p:sp>
      <p:sp>
        <p:nvSpPr>
          <p:cNvPr id="17" name="TextBox 16"/>
          <p:cNvSpPr txBox="1"/>
          <p:nvPr/>
        </p:nvSpPr>
        <p:spPr>
          <a:xfrm>
            <a:off x="1371348" y="5765271"/>
            <a:ext cx="4193059" cy="307777"/>
          </a:xfrm>
          <a:prstGeom prst="rect">
            <a:avLst/>
          </a:prstGeom>
          <a:noFill/>
          <a:ln w="12700">
            <a:solidFill>
              <a:schemeClr val="accent1"/>
            </a:solidFill>
          </a:ln>
        </p:spPr>
        <p:txBody>
          <a:bodyPr wrap="square" rtlCol="0">
            <a:spAutoFit/>
          </a:bodyPr>
          <a:lstStyle/>
          <a:p>
            <a:r>
              <a:rPr lang="en-US" sz="1400" b="1" dirty="0" smtClean="0">
                <a:solidFill>
                  <a:srgbClr val="FF0000"/>
                </a:solidFill>
              </a:rPr>
              <a:t>                             </a:t>
            </a:r>
            <a:r>
              <a:rPr lang="ka-GE" sz="1400" b="1" dirty="0" smtClean="0">
                <a:solidFill>
                  <a:srgbClr val="FF0000"/>
                </a:solidFill>
              </a:rPr>
              <a:t>მკურნალობით მოცვა - </a:t>
            </a:r>
            <a:r>
              <a:rPr lang="en-US" sz="1400" b="1" dirty="0" smtClean="0">
                <a:solidFill>
                  <a:srgbClr val="FF0000"/>
                </a:solidFill>
              </a:rPr>
              <a:t>41</a:t>
            </a:r>
            <a:r>
              <a:rPr lang="en-US" sz="1400" b="1" dirty="0" smtClean="0">
                <a:solidFill>
                  <a:srgbClr val="FF0000"/>
                </a:solidFill>
              </a:rPr>
              <a:t>%</a:t>
            </a:r>
            <a:endParaRPr lang="en-US" sz="1400" b="1" dirty="0">
              <a:solidFill>
                <a:srgbClr val="FF0000"/>
              </a:solidFill>
            </a:endParaRPr>
          </a:p>
        </p:txBody>
      </p:sp>
      <p:sp>
        <p:nvSpPr>
          <p:cNvPr id="16" name="Down Arrow 15"/>
          <p:cNvSpPr/>
          <p:nvPr/>
        </p:nvSpPr>
        <p:spPr>
          <a:xfrm>
            <a:off x="3618460" y="1988336"/>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9" name="Down Arrow 18"/>
          <p:cNvSpPr/>
          <p:nvPr/>
        </p:nvSpPr>
        <p:spPr>
          <a:xfrm>
            <a:off x="3610461" y="2326105"/>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0" name="Down Arrow 19"/>
          <p:cNvSpPr/>
          <p:nvPr/>
        </p:nvSpPr>
        <p:spPr>
          <a:xfrm>
            <a:off x="3618460" y="2663874"/>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1" name="Down Arrow 20"/>
          <p:cNvSpPr/>
          <p:nvPr/>
        </p:nvSpPr>
        <p:spPr>
          <a:xfrm>
            <a:off x="3618460" y="2996443"/>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2" name="Down Arrow 21"/>
          <p:cNvSpPr/>
          <p:nvPr/>
        </p:nvSpPr>
        <p:spPr>
          <a:xfrm>
            <a:off x="3618460" y="3326875"/>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3" name="Down Arrow 22"/>
          <p:cNvSpPr/>
          <p:nvPr/>
        </p:nvSpPr>
        <p:spPr>
          <a:xfrm>
            <a:off x="3610461" y="3630789"/>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5" name="Down Arrow 24"/>
          <p:cNvSpPr/>
          <p:nvPr/>
        </p:nvSpPr>
        <p:spPr>
          <a:xfrm>
            <a:off x="3602417" y="3979460"/>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6" name="Down Arrow 25"/>
          <p:cNvSpPr/>
          <p:nvPr/>
        </p:nvSpPr>
        <p:spPr>
          <a:xfrm>
            <a:off x="3610461" y="4622724"/>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7" name="Down Arrow 26"/>
          <p:cNvSpPr/>
          <p:nvPr/>
        </p:nvSpPr>
        <p:spPr>
          <a:xfrm>
            <a:off x="3602417" y="4978934"/>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8" name="Down Arrow 27"/>
          <p:cNvSpPr/>
          <p:nvPr/>
        </p:nvSpPr>
        <p:spPr>
          <a:xfrm>
            <a:off x="3618460" y="4286550"/>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9" name="Down Arrow 28"/>
          <p:cNvSpPr/>
          <p:nvPr/>
        </p:nvSpPr>
        <p:spPr>
          <a:xfrm>
            <a:off x="3602417" y="5287878"/>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30" name="TextBox 1"/>
          <p:cNvSpPr txBox="1"/>
          <p:nvPr/>
        </p:nvSpPr>
        <p:spPr>
          <a:xfrm>
            <a:off x="3782495" y="1947295"/>
            <a:ext cx="990660" cy="278881"/>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dirty="0"/>
              <a:t>98.4</a:t>
            </a:r>
            <a:r>
              <a:rPr lang="en-US" sz="1100" dirty="0"/>
              <a:t>% </a:t>
            </a:r>
          </a:p>
        </p:txBody>
      </p:sp>
      <p:sp>
        <p:nvSpPr>
          <p:cNvPr id="31" name="TextBox 1"/>
          <p:cNvSpPr txBox="1"/>
          <p:nvPr/>
        </p:nvSpPr>
        <p:spPr>
          <a:xfrm>
            <a:off x="3724012" y="2288880"/>
            <a:ext cx="990600" cy="27889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ea typeface="+mn-ea"/>
                <a:cs typeface="+mn-cs"/>
              </a:rPr>
              <a:t>74.6%</a:t>
            </a:r>
          </a:p>
        </p:txBody>
      </p:sp>
      <p:sp>
        <p:nvSpPr>
          <p:cNvPr id="32" name="TextBox 1"/>
          <p:cNvSpPr txBox="1"/>
          <p:nvPr/>
        </p:nvSpPr>
        <p:spPr>
          <a:xfrm>
            <a:off x="3756635" y="2604768"/>
            <a:ext cx="990660" cy="27888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100" dirty="0"/>
              <a:t>85.2%</a:t>
            </a:r>
          </a:p>
        </p:txBody>
      </p:sp>
      <p:sp>
        <p:nvSpPr>
          <p:cNvPr id="33" name="TextBox 1"/>
          <p:cNvSpPr txBox="1"/>
          <p:nvPr/>
        </p:nvSpPr>
        <p:spPr>
          <a:xfrm>
            <a:off x="3756634" y="2923230"/>
            <a:ext cx="990661" cy="27888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mtClean="0"/>
              <a:t>80.7</a:t>
            </a:r>
            <a:r>
              <a:rPr lang="en-US" sz="1100" smtClean="0"/>
              <a:t>%</a:t>
            </a:r>
          </a:p>
          <a:p>
            <a:endParaRPr lang="en-US" smtClean="0"/>
          </a:p>
          <a:p>
            <a:endParaRPr lang="en-US" sz="1100" dirty="0"/>
          </a:p>
        </p:txBody>
      </p:sp>
      <p:sp>
        <p:nvSpPr>
          <p:cNvPr id="35" name="TextBox 1"/>
          <p:cNvSpPr txBox="1"/>
          <p:nvPr/>
        </p:nvSpPr>
        <p:spPr>
          <a:xfrm>
            <a:off x="3724012" y="3258028"/>
            <a:ext cx="990661" cy="27888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dirty="0" smtClean="0"/>
              <a:t>99.6%</a:t>
            </a:r>
            <a:endParaRPr lang="en-US" sz="1100" dirty="0" smtClean="0"/>
          </a:p>
          <a:p>
            <a:endParaRPr lang="en-US" dirty="0" smtClean="0"/>
          </a:p>
          <a:p>
            <a:endParaRPr lang="en-US" sz="1100" dirty="0"/>
          </a:p>
        </p:txBody>
      </p:sp>
      <p:sp>
        <p:nvSpPr>
          <p:cNvPr id="36" name="TextBox 1"/>
          <p:cNvSpPr txBox="1"/>
          <p:nvPr/>
        </p:nvSpPr>
        <p:spPr>
          <a:xfrm>
            <a:off x="3733234" y="3587963"/>
            <a:ext cx="990600" cy="27889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ea typeface="+mn-ea"/>
                <a:cs typeface="+mn-cs"/>
              </a:rPr>
              <a:t>99.9%</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7" name="TextBox 1"/>
          <p:cNvSpPr txBox="1"/>
          <p:nvPr/>
        </p:nvSpPr>
        <p:spPr>
          <a:xfrm>
            <a:off x="3695569" y="3923797"/>
            <a:ext cx="990600" cy="27889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smtClean="0">
                <a:ln>
                  <a:noFill/>
                </a:ln>
                <a:solidFill>
                  <a:prstClr val="black"/>
                </a:solidFill>
                <a:effectLst/>
                <a:uLnTx/>
                <a:uFillTx/>
                <a:ea typeface="+mn-ea"/>
                <a:cs typeface="+mn-cs"/>
              </a:rPr>
              <a:t>97.8%</a:t>
            </a:r>
            <a:endParaRPr kumimoji="0" lang="en-US" sz="1100" b="0"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8" name="TextBox 1"/>
          <p:cNvSpPr txBox="1"/>
          <p:nvPr/>
        </p:nvSpPr>
        <p:spPr>
          <a:xfrm>
            <a:off x="3724012" y="4252719"/>
            <a:ext cx="990600" cy="27889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smtClean="0">
                <a:ln>
                  <a:noFill/>
                </a:ln>
                <a:solidFill>
                  <a:prstClr val="black"/>
                </a:solidFill>
                <a:effectLst/>
                <a:uLnTx/>
                <a:uFillTx/>
                <a:ea typeface="+mn-ea"/>
                <a:cs typeface="+mn-cs"/>
              </a:rPr>
              <a:t>93.4%</a:t>
            </a:r>
            <a:endParaRPr kumimoji="0" lang="en-US" sz="1100" b="0"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9" name="TextBox 1"/>
          <p:cNvSpPr txBox="1"/>
          <p:nvPr/>
        </p:nvSpPr>
        <p:spPr>
          <a:xfrm>
            <a:off x="3719548" y="4918268"/>
            <a:ext cx="990600" cy="27889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prstClr val="black"/>
                </a:solidFill>
              </a:rPr>
              <a:t>7</a:t>
            </a:r>
            <a:r>
              <a:rPr kumimoji="0" lang="en-US" sz="1100" b="0" i="0" u="none" strike="noStrike" kern="1200" cap="none" spc="0" normalizeH="0" baseline="0" noProof="0" dirty="0" smtClean="0">
                <a:ln>
                  <a:noFill/>
                </a:ln>
                <a:solidFill>
                  <a:prstClr val="black"/>
                </a:solidFill>
                <a:effectLst/>
                <a:uLnTx/>
                <a:uFillTx/>
                <a:ea typeface="+mn-ea"/>
                <a:cs typeface="+mn-cs"/>
              </a:rPr>
              <a:t>9.1%</a:t>
            </a:r>
            <a:endParaRPr kumimoji="0" lang="en-US" sz="1100" b="0"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0" name="TextBox 1"/>
          <p:cNvSpPr txBox="1"/>
          <p:nvPr/>
        </p:nvSpPr>
        <p:spPr>
          <a:xfrm>
            <a:off x="3679526" y="5225213"/>
            <a:ext cx="990661" cy="337054"/>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t>98.2%</a:t>
            </a:r>
          </a:p>
          <a:p>
            <a:endParaRPr lang="en-US" dirty="0"/>
          </a:p>
          <a:p>
            <a:endParaRPr lang="en-US" sz="1100" dirty="0"/>
          </a:p>
        </p:txBody>
      </p:sp>
    </p:spTree>
    <p:extLst>
      <p:ext uri="{BB962C8B-B14F-4D97-AF65-F5344CB8AC3E}">
        <p14:creationId xmlns:p14="http://schemas.microsoft.com/office/powerpoint/2010/main" val="9676304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sz="3600" b="1" dirty="0"/>
              <a:t>ელიმინაციის გეგმის </a:t>
            </a:r>
            <a:r>
              <a:rPr lang="ka-GE" sz="3600" b="1" dirty="0" smtClean="0"/>
              <a:t>გავლენის </a:t>
            </a:r>
            <a:r>
              <a:rPr lang="ka-GE" sz="3600" b="1" dirty="0"/>
              <a:t>ინდიკატორები</a:t>
            </a:r>
            <a:endParaRPr lang="en-US" sz="3600" dirty="0"/>
          </a:p>
        </p:txBody>
      </p:sp>
      <p:graphicFrame>
        <p:nvGraphicFramePr>
          <p:cNvPr id="4" name="Table 3"/>
          <p:cNvGraphicFramePr>
            <a:graphicFrameLocks noGrp="1"/>
          </p:cNvGraphicFramePr>
          <p:nvPr>
            <p:extLst>
              <p:ext uri="{D42A27DB-BD31-4B8C-83A1-F6EECF244321}">
                <p14:modId xmlns:p14="http://schemas.microsoft.com/office/powerpoint/2010/main" val="1320782930"/>
              </p:ext>
            </p:extLst>
          </p:nvPr>
        </p:nvGraphicFramePr>
        <p:xfrm>
          <a:off x="510361" y="1325721"/>
          <a:ext cx="11206717" cy="4953000"/>
        </p:xfrm>
        <a:graphic>
          <a:graphicData uri="http://schemas.openxmlformats.org/drawingml/2006/table">
            <a:tbl>
              <a:tblPr firstRow="1" bandRow="1">
                <a:tableStyleId>{5C22544A-7EE6-4342-B048-85BDC9FD1C3A}</a:tableStyleId>
              </a:tblPr>
              <a:tblGrid>
                <a:gridCol w="309762"/>
                <a:gridCol w="4347300"/>
                <a:gridCol w="2317898"/>
                <a:gridCol w="1499191"/>
                <a:gridCol w="999460"/>
                <a:gridCol w="1733106"/>
              </a:tblGrid>
              <a:tr h="370840">
                <a:tc>
                  <a:txBody>
                    <a:bodyPr/>
                    <a:lstStyle/>
                    <a:p>
                      <a:pPr>
                        <a:lnSpc>
                          <a:spcPct val="100000"/>
                        </a:lnSpc>
                        <a:spcAft>
                          <a:spcPts val="0"/>
                        </a:spcAft>
                      </a:pPr>
                      <a:endParaRPr lang="en-US" sz="1400" dirty="0"/>
                    </a:p>
                  </a:txBody>
                  <a:tcPr/>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ინდიკატორების სია</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dirty="0">
                          <a:effectLst/>
                          <a:latin typeface="Sylfaen"/>
                          <a:ea typeface="Sylfaen"/>
                          <a:cs typeface="Times New Roman"/>
                        </a:rPr>
                        <a:t>საბაზისო </a:t>
                      </a:r>
                      <a:r>
                        <a:rPr lang="x-none" sz="1400">
                          <a:effectLst/>
                          <a:latin typeface="Sylfaen"/>
                          <a:ea typeface="Sylfaen"/>
                          <a:cs typeface="Times New Roman"/>
                        </a:rPr>
                        <a:t>მონაცემები</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2017</a:t>
                      </a:r>
                      <a:endParaRPr lang="en-US" sz="1400" dirty="0">
                        <a:effectLst/>
                        <a:latin typeface="Calibri"/>
                        <a:ea typeface="Calibri"/>
                        <a:cs typeface="Times New Roman"/>
                      </a:endParaRPr>
                    </a:p>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dirty="0">
                          <a:effectLst/>
                          <a:latin typeface="Sylfaen"/>
                          <a:ea typeface="Sylfaen"/>
                          <a:cs typeface="Times New Roman"/>
                        </a:rPr>
                        <a:t>სამიზნე</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201</a:t>
                      </a:r>
                      <a:r>
                        <a:rPr lang="ka-GE" sz="1400">
                          <a:effectLst/>
                          <a:latin typeface="Sylfaen"/>
                          <a:ea typeface="Sylfaen"/>
                          <a:cs typeface="Times New Roman"/>
                        </a:rPr>
                        <a:t>7</a:t>
                      </a:r>
                      <a:endParaRPr lang="en-US" sz="1400">
                        <a:effectLst/>
                        <a:latin typeface="Calibri"/>
                        <a:ea typeface="Calibri"/>
                        <a:cs typeface="Times New Roman"/>
                      </a:endParaRPr>
                    </a:p>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a:effectLst/>
                          <a:latin typeface="Sylfaen"/>
                          <a:ea typeface="Sylfaen"/>
                          <a:cs typeface="Times New Roman"/>
                        </a:rPr>
                        <a:t>შედეგი</a:t>
                      </a:r>
                      <a:endParaRPr lang="en-US" sz="140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კომენტარი</a:t>
                      </a:r>
                      <a:endParaRPr lang="en-US" sz="1400" dirty="0">
                        <a:effectLst/>
                        <a:latin typeface="Calibri"/>
                        <a:ea typeface="Calibri"/>
                        <a:cs typeface="Times New Roman"/>
                      </a:endParaRPr>
                    </a:p>
                  </a:txBody>
                  <a:tcPr marL="68580" marR="68580" marT="0" marB="0"/>
                </a:tc>
              </a:tr>
              <a:tr h="370840">
                <a:tc>
                  <a:txBody>
                    <a:bodyPr/>
                    <a:lstStyle/>
                    <a:p>
                      <a:pPr>
                        <a:lnSpc>
                          <a:spcPct val="100000"/>
                        </a:lnSpc>
                        <a:spcAft>
                          <a:spcPts val="0"/>
                        </a:spcAft>
                      </a:pPr>
                      <a:r>
                        <a:rPr lang="ka-GE" sz="1400" dirty="0" smtClean="0"/>
                        <a:t>1</a:t>
                      </a:r>
                      <a:endParaRPr lang="en-US" sz="1400" dirty="0"/>
                    </a:p>
                  </a:txBody>
                  <a:tcPr/>
                </a:tc>
                <a:tc>
                  <a:txBody>
                    <a:bodyPr/>
                    <a:lstStyle/>
                    <a:p>
                      <a:pPr algn="l">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აქტიური HCV </a:t>
                      </a:r>
                      <a:r>
                        <a:rPr lang="x-none" sz="1400">
                          <a:effectLst/>
                          <a:latin typeface="Sylfaen"/>
                          <a:ea typeface="Sylfaen"/>
                          <a:cs typeface="Times New Roman"/>
                        </a:rPr>
                        <a:t>ინფექციის </a:t>
                      </a:r>
                      <a:r>
                        <a:rPr lang="x-none" sz="1400" smtClean="0">
                          <a:effectLst/>
                          <a:latin typeface="Sylfaen"/>
                          <a:ea typeface="Sylfaen"/>
                          <a:cs typeface="Times New Roman"/>
                        </a:rPr>
                        <a:t>მქონეთა %</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5 %</a:t>
                      </a:r>
                      <a:endParaRPr lang="en-US" sz="1400">
                        <a:effectLst/>
                        <a:latin typeface="Calibri"/>
                        <a:ea typeface="Calibri"/>
                        <a:cs typeface="Times New Roman"/>
                      </a:endParaRPr>
                    </a:p>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(2015)</a:t>
                      </a:r>
                      <a:endParaRPr lang="en-US" sz="140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a:effectLst/>
                          <a:latin typeface="Sylfaen"/>
                          <a:ea typeface="Sylfaen"/>
                          <a:cs typeface="Times New Roman"/>
                        </a:rPr>
                        <a:t>-</a:t>
                      </a:r>
                      <a:endParaRPr lang="en-US" sz="140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a:effectLst/>
                          <a:latin typeface="Sylfaen"/>
                          <a:ea typeface="Sylfaen"/>
                          <a:cs typeface="Times New Roman"/>
                        </a:rPr>
                        <a:t>-</a:t>
                      </a:r>
                      <a:endParaRPr lang="en-US" sz="140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კვლევა ტარდება 5 წელიწადში ერთხელ</a:t>
                      </a:r>
                      <a:endParaRPr lang="en-US" sz="1400">
                        <a:effectLst/>
                        <a:latin typeface="Calibri"/>
                        <a:ea typeface="Calibri"/>
                        <a:cs typeface="Times New Roman"/>
                      </a:endParaRPr>
                    </a:p>
                  </a:txBody>
                  <a:tcPr marL="68580" marR="68580" marT="0" marB="0"/>
                </a:tc>
              </a:tr>
              <a:tr h="370840">
                <a:tc>
                  <a:txBody>
                    <a:bodyPr/>
                    <a:lstStyle/>
                    <a:p>
                      <a:pPr>
                        <a:lnSpc>
                          <a:spcPct val="100000"/>
                        </a:lnSpc>
                        <a:spcAft>
                          <a:spcPts val="0"/>
                        </a:spcAft>
                      </a:pPr>
                      <a:r>
                        <a:rPr lang="ka-GE" sz="1400" dirty="0" smtClean="0"/>
                        <a:t>2</a:t>
                      </a:r>
                      <a:endParaRPr lang="en-US" sz="1400" dirty="0"/>
                    </a:p>
                  </a:txBody>
                  <a:tcPr/>
                </a:tc>
                <a:tc>
                  <a:txBody>
                    <a:bodyPr/>
                    <a:lstStyle/>
                    <a:p>
                      <a:pPr algn="l">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HCV ინფექციის </a:t>
                      </a:r>
                      <a:r>
                        <a:rPr lang="x-none" sz="1400">
                          <a:effectLst/>
                          <a:latin typeface="Sylfaen"/>
                          <a:ea typeface="Sylfaen"/>
                          <a:cs typeface="Times New Roman"/>
                        </a:rPr>
                        <a:t>მქონე </a:t>
                      </a:r>
                      <a:r>
                        <a:rPr lang="x-none" sz="1400" smtClean="0">
                          <a:effectLst/>
                          <a:latin typeface="Sylfaen"/>
                          <a:ea typeface="Sylfaen"/>
                          <a:cs typeface="Times New Roman"/>
                        </a:rPr>
                        <a:t>ნიმ–ების</a:t>
                      </a:r>
                      <a:r>
                        <a:rPr lang="x-none" sz="1400" baseline="0" smtClean="0">
                          <a:effectLst/>
                          <a:latin typeface="Sylfaen"/>
                          <a:ea typeface="Sylfaen"/>
                          <a:cs typeface="Times New Roman"/>
                        </a:rPr>
                        <a:t> %</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66.2 % (2014)</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40 %</a:t>
                      </a:r>
                      <a:endParaRPr lang="en-US" sz="140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a:effectLst/>
                          <a:latin typeface="Sylfaen"/>
                          <a:ea typeface="Sylfaen"/>
                          <a:cs typeface="Times New Roman"/>
                        </a:rPr>
                        <a:t>63.2%</a:t>
                      </a:r>
                      <a:r>
                        <a:rPr lang="x-none" sz="1400">
                          <a:effectLst/>
                          <a:latin typeface="Sylfaen"/>
                          <a:ea typeface="Sylfaen"/>
                          <a:cs typeface="Times New Roman"/>
                        </a:rPr>
                        <a:t> </a:t>
                      </a:r>
                      <a:endParaRPr lang="en-US" sz="140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 </a:t>
                      </a:r>
                      <a:endParaRPr lang="en-US" sz="1400">
                        <a:effectLst/>
                        <a:latin typeface="Calibri"/>
                        <a:ea typeface="Calibri"/>
                        <a:cs typeface="Times New Roman"/>
                      </a:endParaRPr>
                    </a:p>
                  </a:txBody>
                  <a:tcPr marL="68580" marR="68580" marT="0" marB="0"/>
                </a:tc>
              </a:tr>
              <a:tr h="370840">
                <a:tc>
                  <a:txBody>
                    <a:bodyPr/>
                    <a:lstStyle/>
                    <a:p>
                      <a:pPr>
                        <a:lnSpc>
                          <a:spcPct val="100000"/>
                        </a:lnSpc>
                        <a:spcAft>
                          <a:spcPts val="0"/>
                        </a:spcAft>
                      </a:pPr>
                      <a:r>
                        <a:rPr lang="ka-GE" sz="1400" dirty="0" smtClean="0"/>
                        <a:t>3</a:t>
                      </a:r>
                      <a:endParaRPr lang="en-US" sz="1400" dirty="0"/>
                    </a:p>
                  </a:txBody>
                  <a:tcPr/>
                </a:tc>
                <a:tc>
                  <a:txBody>
                    <a:bodyPr/>
                    <a:lstStyle/>
                    <a:p>
                      <a:pPr algn="l">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HCV ინფექციის </a:t>
                      </a:r>
                      <a:r>
                        <a:rPr lang="x-none" sz="1400">
                          <a:effectLst/>
                          <a:latin typeface="Sylfaen"/>
                          <a:ea typeface="Sylfaen"/>
                          <a:cs typeface="Times New Roman"/>
                        </a:rPr>
                        <a:t>მქონე </a:t>
                      </a:r>
                      <a:r>
                        <a:rPr lang="x-none" sz="1400" smtClean="0">
                          <a:effectLst/>
                          <a:latin typeface="Sylfaen"/>
                          <a:ea typeface="Sylfaen"/>
                          <a:cs typeface="Times New Roman"/>
                        </a:rPr>
                        <a:t>მსმ–ების</a:t>
                      </a:r>
                      <a:r>
                        <a:rPr lang="x-none" sz="1400" baseline="0" smtClean="0">
                          <a:effectLst/>
                          <a:latin typeface="Sylfaen"/>
                          <a:ea typeface="Sylfaen"/>
                          <a:cs typeface="Times New Roman"/>
                        </a:rPr>
                        <a:t> %</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7.1 </a:t>
                      </a:r>
                      <a:r>
                        <a:rPr lang="x-none" sz="1400" smtClean="0">
                          <a:effectLst/>
                          <a:latin typeface="Sylfaen"/>
                          <a:ea typeface="Sylfaen"/>
                          <a:cs typeface="Times New Roman"/>
                        </a:rPr>
                        <a:t>%, </a:t>
                      </a:r>
                      <a:r>
                        <a:rPr lang="x-none" sz="1400">
                          <a:effectLst/>
                          <a:latin typeface="Sylfaen"/>
                          <a:ea typeface="Sylfaen"/>
                          <a:cs typeface="Times New Roman"/>
                        </a:rPr>
                        <a:t>თბილისი</a:t>
                      </a:r>
                      <a:endParaRPr lang="en-US" sz="1400" dirty="0">
                        <a:effectLst/>
                        <a:latin typeface="Calibri"/>
                        <a:ea typeface="Calibri"/>
                        <a:cs typeface="Times New Roman"/>
                      </a:endParaRPr>
                    </a:p>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18.9 </a:t>
                      </a:r>
                      <a:r>
                        <a:rPr lang="x-none" sz="1400" smtClean="0">
                          <a:effectLst/>
                          <a:latin typeface="Sylfaen"/>
                          <a:ea typeface="Sylfaen"/>
                          <a:cs typeface="Times New Roman"/>
                        </a:rPr>
                        <a:t>%, </a:t>
                      </a:r>
                      <a:r>
                        <a:rPr lang="x-none" sz="1400">
                          <a:effectLst/>
                          <a:latin typeface="Sylfaen"/>
                          <a:ea typeface="Sylfaen"/>
                          <a:cs typeface="Times New Roman"/>
                        </a:rPr>
                        <a:t>ბათუმი</a:t>
                      </a:r>
                      <a:r>
                        <a:rPr lang="ka-GE" sz="1400" dirty="0">
                          <a:effectLst/>
                          <a:latin typeface="Sylfaen"/>
                          <a:ea typeface="Sylfaen"/>
                          <a:cs typeface="Times New Roman"/>
                        </a:rPr>
                        <a:t> (2015)</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8 %</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a:effectLst/>
                          <a:latin typeface="Sylfaen"/>
                          <a:ea typeface="Sylfaen"/>
                          <a:cs typeface="Times New Roman"/>
                        </a:rPr>
                        <a:t>-</a:t>
                      </a:r>
                      <a:endParaRPr lang="en-US" sz="140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a:effectLst/>
                          <a:latin typeface="Sylfaen"/>
                          <a:ea typeface="Sylfaen"/>
                          <a:cs typeface="Times New Roman"/>
                        </a:rPr>
                        <a:t>კვლევა არ ჩატარებულა 2015 წლის შემდეგ</a:t>
                      </a:r>
                      <a:endParaRPr lang="en-US" sz="1400">
                        <a:effectLst/>
                        <a:latin typeface="Calibri"/>
                        <a:ea typeface="Calibri"/>
                        <a:cs typeface="Times New Roman"/>
                      </a:endParaRPr>
                    </a:p>
                  </a:txBody>
                  <a:tcPr marL="68580" marR="68580" marT="0" marB="0"/>
                </a:tc>
              </a:tr>
              <a:tr h="370840">
                <a:tc>
                  <a:txBody>
                    <a:bodyPr/>
                    <a:lstStyle/>
                    <a:p>
                      <a:pPr>
                        <a:lnSpc>
                          <a:spcPct val="100000"/>
                        </a:lnSpc>
                        <a:spcAft>
                          <a:spcPts val="0"/>
                        </a:spcAft>
                      </a:pPr>
                      <a:r>
                        <a:rPr lang="ka-GE" sz="1400" dirty="0" smtClean="0"/>
                        <a:t>4</a:t>
                      </a:r>
                      <a:endParaRPr lang="en-US" sz="1400" dirty="0"/>
                    </a:p>
                  </a:txBody>
                  <a:tcPr/>
                </a:tc>
                <a:tc>
                  <a:txBody>
                    <a:bodyPr/>
                    <a:lstStyle/>
                    <a:p>
                      <a:pPr algn="l">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HCV–ის პრეველანტობა პატიმრებს შორის</a:t>
                      </a:r>
                      <a:endParaRPr lang="en-US" sz="140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42 %</a:t>
                      </a:r>
                      <a:r>
                        <a:rPr lang="ka-GE" sz="1400" dirty="0">
                          <a:effectLst/>
                          <a:latin typeface="Sylfaen"/>
                          <a:ea typeface="Sylfaen"/>
                          <a:cs typeface="Times New Roman"/>
                        </a:rPr>
                        <a:t> (2015)</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25 %</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a:effectLst/>
                          <a:latin typeface="Sylfaen"/>
                          <a:ea typeface="Sylfaen"/>
                          <a:cs typeface="Times New Roman"/>
                        </a:rPr>
                        <a:t>12.6%</a:t>
                      </a:r>
                      <a:endParaRPr lang="en-US" sz="140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 </a:t>
                      </a:r>
                      <a:endParaRPr lang="en-US" sz="1400">
                        <a:effectLst/>
                        <a:latin typeface="Calibri"/>
                        <a:ea typeface="Calibri"/>
                        <a:cs typeface="Times New Roman"/>
                      </a:endParaRPr>
                    </a:p>
                  </a:txBody>
                  <a:tcPr marL="68580" marR="68580" marT="0" marB="0"/>
                </a:tc>
              </a:tr>
              <a:tr h="370840">
                <a:tc>
                  <a:txBody>
                    <a:bodyPr/>
                    <a:lstStyle/>
                    <a:p>
                      <a:pPr>
                        <a:lnSpc>
                          <a:spcPct val="100000"/>
                        </a:lnSpc>
                        <a:spcAft>
                          <a:spcPts val="0"/>
                        </a:spcAft>
                      </a:pPr>
                      <a:r>
                        <a:rPr lang="ka-GE" sz="1400" dirty="0" smtClean="0"/>
                        <a:t>5</a:t>
                      </a:r>
                      <a:endParaRPr lang="en-US" sz="1400" dirty="0"/>
                    </a:p>
                  </a:txBody>
                  <a:tcPr/>
                </a:tc>
                <a:tc>
                  <a:txBody>
                    <a:bodyPr/>
                    <a:lstStyle/>
                    <a:p>
                      <a:pPr algn="l">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HCV–ის პრეველანტობა ორსულებს შორის</a:t>
                      </a:r>
                      <a:endParaRPr lang="en-US" sz="140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sz="1400" dirty="0">
                          <a:effectLst/>
                          <a:latin typeface="Sylfaen"/>
                          <a:ea typeface="Sylfaen"/>
                          <a:cs typeface="Times New Roman"/>
                        </a:rPr>
                        <a:t>X</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X</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dirty="0">
                          <a:effectLst/>
                          <a:latin typeface="Sylfaen"/>
                          <a:ea typeface="Sylfaen"/>
                          <a:cs typeface="Times New Roman"/>
                        </a:rPr>
                        <a:t>0.</a:t>
                      </a:r>
                      <a:r>
                        <a:rPr lang="en-US" sz="1400" dirty="0">
                          <a:effectLst/>
                          <a:latin typeface="Sylfaen"/>
                          <a:ea typeface="Sylfaen"/>
                          <a:cs typeface="Times New Roman"/>
                        </a:rPr>
                        <a:t>6</a:t>
                      </a:r>
                      <a:r>
                        <a:rPr lang="ka-GE" sz="1400" dirty="0">
                          <a:effectLst/>
                          <a:latin typeface="Sylfaen"/>
                          <a:ea typeface="Sylfaen"/>
                          <a:cs typeface="Times New Roman"/>
                        </a:rPr>
                        <a:t>%</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 </a:t>
                      </a:r>
                      <a:endParaRPr lang="en-US" sz="1400">
                        <a:effectLst/>
                        <a:latin typeface="Calibri"/>
                        <a:ea typeface="Calibri"/>
                        <a:cs typeface="Times New Roman"/>
                      </a:endParaRPr>
                    </a:p>
                  </a:txBody>
                  <a:tcPr marL="68580" marR="68580" marT="0" marB="0"/>
                </a:tc>
              </a:tr>
              <a:tr h="370840">
                <a:tc>
                  <a:txBody>
                    <a:bodyPr/>
                    <a:lstStyle/>
                    <a:p>
                      <a:pPr>
                        <a:lnSpc>
                          <a:spcPct val="100000"/>
                        </a:lnSpc>
                        <a:spcAft>
                          <a:spcPts val="0"/>
                        </a:spcAft>
                      </a:pPr>
                      <a:r>
                        <a:rPr lang="ka-GE" sz="1400" dirty="0" smtClean="0"/>
                        <a:t>6</a:t>
                      </a:r>
                      <a:endParaRPr lang="en-US" sz="1400" dirty="0"/>
                    </a:p>
                  </a:txBody>
                  <a:tcPr/>
                </a:tc>
                <a:tc>
                  <a:txBody>
                    <a:bodyPr/>
                    <a:lstStyle/>
                    <a:p>
                      <a:pPr algn="l">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smtClean="0">
                          <a:effectLst/>
                          <a:latin typeface="Sylfaen"/>
                          <a:ea typeface="Sylfaen"/>
                          <a:cs typeface="Times New Roman"/>
                        </a:rPr>
                        <a:t>Anti-HCV </a:t>
                      </a:r>
                      <a:r>
                        <a:rPr lang="x-none" sz="1400">
                          <a:effectLst/>
                          <a:latin typeface="Sylfaen"/>
                          <a:ea typeface="Sylfaen"/>
                          <a:cs typeface="Times New Roman"/>
                        </a:rPr>
                        <a:t>რე</a:t>
                      </a:r>
                      <a:r>
                        <a:rPr lang="ka-GE" sz="1400" dirty="0">
                          <a:effectLst/>
                          <a:latin typeface="Sylfaen"/>
                          <a:ea typeface="Sylfaen"/>
                          <a:cs typeface="Times New Roman"/>
                        </a:rPr>
                        <a:t>ა</a:t>
                      </a:r>
                      <a:r>
                        <a:rPr lang="x-none" sz="1400">
                          <a:effectLst/>
                          <a:latin typeface="Sylfaen"/>
                          <a:ea typeface="Sylfaen"/>
                          <a:cs typeface="Times New Roman"/>
                        </a:rPr>
                        <a:t>ქტიული </a:t>
                      </a:r>
                      <a:r>
                        <a:rPr lang="x-none" sz="1400">
                          <a:effectLst/>
                          <a:latin typeface="Sylfaen"/>
                          <a:ea typeface="Sylfaen"/>
                          <a:cs typeface="Times New Roman"/>
                        </a:rPr>
                        <a:t>პირების </a:t>
                      </a:r>
                      <a:r>
                        <a:rPr lang="x-none" sz="1400" smtClean="0">
                          <a:effectLst/>
                          <a:latin typeface="Sylfaen"/>
                          <a:ea typeface="Sylfaen"/>
                          <a:cs typeface="Times New Roman"/>
                        </a:rPr>
                        <a:t>% სისხლის დონორებში</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2.4 %</a:t>
                      </a:r>
                      <a:endParaRPr lang="en-US" sz="1400" dirty="0">
                        <a:effectLst/>
                        <a:latin typeface="Calibri"/>
                        <a:ea typeface="Calibri"/>
                        <a:cs typeface="Times New Roman"/>
                      </a:endParaRPr>
                    </a:p>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(2014)</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2.0 %</a:t>
                      </a:r>
                      <a:endParaRPr lang="en-US" sz="140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1</a:t>
                      </a:r>
                      <a:r>
                        <a:rPr lang="ka-GE" sz="1400" dirty="0">
                          <a:effectLst/>
                          <a:latin typeface="Sylfaen"/>
                          <a:ea typeface="Sylfaen"/>
                          <a:cs typeface="Times New Roman"/>
                        </a:rPr>
                        <a:t>2.7%</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 </a:t>
                      </a:r>
                      <a:endParaRPr lang="en-US" sz="1400">
                        <a:effectLst/>
                        <a:latin typeface="Calibri"/>
                        <a:ea typeface="Calibri"/>
                        <a:cs typeface="Times New Roman"/>
                      </a:endParaRPr>
                    </a:p>
                  </a:txBody>
                  <a:tcPr marL="68580" marR="68580" marT="0" marB="0"/>
                </a:tc>
              </a:tr>
              <a:tr h="370840">
                <a:tc>
                  <a:txBody>
                    <a:bodyPr/>
                    <a:lstStyle/>
                    <a:p>
                      <a:pPr>
                        <a:lnSpc>
                          <a:spcPct val="100000"/>
                        </a:lnSpc>
                        <a:spcAft>
                          <a:spcPts val="0"/>
                        </a:spcAft>
                      </a:pPr>
                      <a:r>
                        <a:rPr lang="ka-GE" sz="1400" dirty="0" smtClean="0"/>
                        <a:t>7</a:t>
                      </a:r>
                      <a:endParaRPr lang="en-US" sz="1400" dirty="0"/>
                    </a:p>
                  </a:txBody>
                  <a:tcPr/>
                </a:tc>
                <a:tc>
                  <a:txBody>
                    <a:bodyPr/>
                    <a:lstStyle/>
                    <a:p>
                      <a:pPr algn="l">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HCV–თან დაკავშირებული სიკვდილიანობა 100,000 მოსახლეზე</a:t>
                      </a:r>
                      <a:endParaRPr lang="en-US" sz="140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dirty="0">
                          <a:effectLst/>
                          <a:latin typeface="Sylfaen"/>
                          <a:ea typeface="Sylfaen"/>
                          <a:cs typeface="Times New Roman"/>
                        </a:rPr>
                        <a:t>8.1</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&lt; 25%</a:t>
                      </a:r>
                      <a:endParaRPr lang="en-US" sz="140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dirty="0">
                          <a:effectLst/>
                          <a:latin typeface="Sylfaen"/>
                          <a:ea typeface="Sylfaen"/>
                          <a:cs typeface="Times New Roman"/>
                        </a:rPr>
                        <a:t>6.7</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a:effectLst/>
                          <a:latin typeface="Sylfaen"/>
                          <a:ea typeface="Sylfaen"/>
                          <a:cs typeface="Times New Roman"/>
                        </a:rPr>
                        <a:t>საქსტატი</a:t>
                      </a:r>
                      <a:endParaRPr lang="en-US" sz="1400">
                        <a:effectLst/>
                        <a:latin typeface="Calibri"/>
                        <a:ea typeface="Calibri"/>
                        <a:cs typeface="Times New Roman"/>
                      </a:endParaRPr>
                    </a:p>
                  </a:txBody>
                  <a:tcPr marL="68580" marR="68580" marT="0" marB="0"/>
                </a:tc>
              </a:tr>
              <a:tr h="370840">
                <a:tc>
                  <a:txBody>
                    <a:bodyPr/>
                    <a:lstStyle/>
                    <a:p>
                      <a:pPr>
                        <a:lnSpc>
                          <a:spcPct val="100000"/>
                        </a:lnSpc>
                        <a:spcAft>
                          <a:spcPts val="0"/>
                        </a:spcAft>
                      </a:pPr>
                      <a:r>
                        <a:rPr lang="ka-GE" sz="1400" dirty="0" smtClean="0"/>
                        <a:t>8</a:t>
                      </a:r>
                      <a:endParaRPr lang="en-US" sz="1400" dirty="0"/>
                    </a:p>
                  </a:txBody>
                  <a:tcPr/>
                </a:tc>
                <a:tc>
                  <a:txBody>
                    <a:bodyPr/>
                    <a:lstStyle/>
                    <a:p>
                      <a:pPr algn="l">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HCV–ის ინციდენტობა სამიზნე პოპულაციებში (ჰემოდიალიზის პაციენტები, მაღალი რისკის პოპულაციები)</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X</a:t>
                      </a:r>
                      <a:endParaRPr lang="en-US" sz="1400">
                        <a:effectLst/>
                        <a:latin typeface="Calibri"/>
                        <a:ea typeface="Calibri"/>
                        <a:cs typeface="Times New Roman"/>
                      </a:endParaRPr>
                    </a:p>
                  </a:txBody>
                  <a:tcPr marL="68580" marR="68580" marT="0" marB="0"/>
                </a:tc>
                <a:tc>
                  <a:txBody>
                    <a:bodyPr/>
                    <a:lstStyle/>
                    <a:p>
                      <a:pPr algn="ctr">
                        <a:lnSpc>
                          <a:spcPct val="100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x-none" sz="1400">
                          <a:effectLst/>
                          <a:latin typeface="Sylfaen"/>
                          <a:ea typeface="Sylfaen"/>
                          <a:cs typeface="Times New Roman"/>
                        </a:rPr>
                        <a:t>X</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ka-GE" sz="1400" dirty="0">
                          <a:effectLst/>
                          <a:latin typeface="Sylfaen"/>
                          <a:ea typeface="Sylfaen"/>
                          <a:cs typeface="Times New Roman"/>
                        </a:rPr>
                        <a:t>16.7%</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 </a:t>
                      </a:r>
                      <a:endParaRPr lang="en-US" sz="1400" dirty="0">
                        <a:effectLst/>
                        <a:latin typeface="Calibri"/>
                        <a:ea typeface="Calibri"/>
                        <a:cs typeface="Times New Roman"/>
                      </a:endParaRPr>
                    </a:p>
                  </a:txBody>
                  <a:tcPr marL="68580" marR="68580" marT="0" marB="0"/>
                </a:tc>
              </a:tr>
              <a:tr h="370840">
                <a:tc>
                  <a:txBody>
                    <a:bodyPr/>
                    <a:lstStyle/>
                    <a:p>
                      <a:pPr>
                        <a:lnSpc>
                          <a:spcPct val="100000"/>
                        </a:lnSpc>
                        <a:spcAft>
                          <a:spcPts val="0"/>
                        </a:spcAft>
                      </a:pPr>
                      <a:r>
                        <a:rPr lang="ka-GE" sz="1400" dirty="0" smtClean="0"/>
                        <a:t>9</a:t>
                      </a:r>
                      <a:endParaRPr lang="en-US" sz="1400" dirty="0"/>
                    </a:p>
                  </a:txBody>
                  <a:tcPr/>
                </a:tc>
                <a:tc>
                  <a:txBody>
                    <a:bodyPr/>
                    <a:lstStyle/>
                    <a:p>
                      <a:pPr algn="l">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HCV ინფექციის მქონე სამედიცინო პერსონალის რაოდენობა </a:t>
                      </a:r>
                      <a:r>
                        <a:rPr lang="x-none" sz="1400">
                          <a:effectLst/>
                          <a:latin typeface="Sylfaen"/>
                          <a:ea typeface="Sylfaen"/>
                          <a:cs typeface="Times New Roman"/>
                        </a:rPr>
                        <a:t>და </a:t>
                      </a:r>
                      <a:r>
                        <a:rPr lang="x-none" sz="1400" smtClean="0">
                          <a:effectLst/>
                          <a:latin typeface="Sylfaen"/>
                          <a:ea typeface="Sylfaen"/>
                          <a:cs typeface="Times New Roman"/>
                        </a:rPr>
                        <a:t>%</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5 %</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x-none" sz="1400">
                          <a:effectLst/>
                          <a:latin typeface="Sylfaen"/>
                          <a:ea typeface="Sylfaen"/>
                          <a:cs typeface="Times New Roman"/>
                        </a:rPr>
                        <a:t>X</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ka-GE" sz="1400" dirty="0">
                          <a:effectLst/>
                          <a:latin typeface="Sylfaen"/>
                          <a:ea typeface="Sylfaen"/>
                          <a:cs typeface="Times New Roman"/>
                        </a:rPr>
                        <a:t>3.8%</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კვლევა ტარდება 5 წელიწადში ერთხელ</a:t>
                      </a:r>
                      <a:endParaRPr lang="en-US" sz="14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208091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graphicFrame>
        <p:nvGraphicFramePr>
          <p:cNvPr id="3" name="Chart 2"/>
          <p:cNvGraphicFramePr/>
          <p:nvPr>
            <p:extLst>
              <p:ext uri="{D42A27DB-BD31-4B8C-83A1-F6EECF244321}">
                <p14:modId xmlns:p14="http://schemas.microsoft.com/office/powerpoint/2010/main" val="3016820184"/>
              </p:ext>
            </p:extLst>
          </p:nvPr>
        </p:nvGraphicFramePr>
        <p:xfrm>
          <a:off x="1640662" y="1854030"/>
          <a:ext cx="8460267" cy="335592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22768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800" y="744279"/>
            <a:ext cx="10972800" cy="1143000"/>
          </a:xfrm>
        </p:spPr>
        <p:txBody>
          <a:bodyPr>
            <a:normAutofit/>
          </a:bodyPr>
          <a:lstStyle/>
          <a:p>
            <a:r>
              <a:rPr lang="ka-GE" dirty="0">
                <a:effectLst/>
              </a:rPr>
              <a:t>სტრატეგიის პირდაპირი და არაპირდაპირი ბენეფიციარებზე </a:t>
            </a:r>
            <a:r>
              <a:rPr lang="ka-GE" dirty="0" smtClean="0">
                <a:effectLst/>
              </a:rPr>
              <a:t>განხორციელებული ქმედებები</a:t>
            </a:r>
            <a:endParaRPr lang="en-US" dirty="0"/>
          </a:p>
        </p:txBody>
      </p:sp>
      <p:sp>
        <p:nvSpPr>
          <p:cNvPr id="3" name="Content Placeholder 2"/>
          <p:cNvSpPr>
            <a:spLocks noGrp="1"/>
          </p:cNvSpPr>
          <p:nvPr>
            <p:ph idx="1"/>
          </p:nvPr>
        </p:nvSpPr>
        <p:spPr>
          <a:xfrm>
            <a:off x="630865" y="2169043"/>
            <a:ext cx="10972800" cy="3840163"/>
          </a:xfrm>
        </p:spPr>
        <p:txBody>
          <a:bodyPr>
            <a:normAutofit/>
          </a:bodyPr>
          <a:lstStyle/>
          <a:p>
            <a:pPr lvl="0"/>
            <a:r>
              <a:rPr lang="ka-GE" dirty="0" smtClean="0"/>
              <a:t>პირდაპირ ბენეფიციარები - ქრონიკული </a:t>
            </a:r>
            <a:r>
              <a:rPr lang="en-US" dirty="0"/>
              <a:t>C </a:t>
            </a:r>
            <a:r>
              <a:rPr lang="ka-GE" dirty="0"/>
              <a:t>ჰეპატიტის მქონე </a:t>
            </a:r>
            <a:r>
              <a:rPr lang="ka-GE" dirty="0" smtClean="0"/>
              <a:t>პირები </a:t>
            </a:r>
          </a:p>
          <a:p>
            <a:pPr lvl="1"/>
            <a:r>
              <a:rPr lang="ka-GE" dirty="0" smtClean="0"/>
              <a:t>ქმედებები მიმართული </a:t>
            </a:r>
            <a:r>
              <a:rPr lang="ka-GE" dirty="0"/>
              <a:t>ჰეპატიტით დაინფიცირებული პირების (განსაკუთრებით რისკ-ჯგუფების) დეტექციაზე, დიაგნოსტიკას, მკურნალობასა და განკურნებაზე. </a:t>
            </a:r>
            <a:endParaRPr lang="en-US" dirty="0"/>
          </a:p>
          <a:p>
            <a:r>
              <a:rPr lang="ka-GE" dirty="0"/>
              <a:t>არაპირდაპირი ბენეფიცარები </a:t>
            </a:r>
            <a:r>
              <a:rPr lang="ka-GE" dirty="0" smtClean="0"/>
              <a:t>- არაინფიცირებული მოსახლეობა</a:t>
            </a:r>
          </a:p>
          <a:p>
            <a:pPr lvl="1"/>
            <a:r>
              <a:rPr lang="ka-GE" dirty="0" smtClean="0"/>
              <a:t>ღონისძიებები: უსაფრთხო სისხლი, </a:t>
            </a:r>
            <a:r>
              <a:rPr lang="ka-GE" dirty="0"/>
              <a:t>ინფექციის </a:t>
            </a:r>
            <a:r>
              <a:rPr lang="ka-GE" dirty="0" smtClean="0"/>
              <a:t>კონტროლი როგორც </a:t>
            </a:r>
            <a:r>
              <a:rPr lang="ka-GE" dirty="0"/>
              <a:t>სამედიცინო, ისე საზოგადოებრივ </a:t>
            </a:r>
            <a:r>
              <a:rPr lang="ka-GE" dirty="0" smtClean="0"/>
              <a:t>დაწესებულებებში </a:t>
            </a:r>
          </a:p>
          <a:p>
            <a:pPr lvl="1"/>
            <a:r>
              <a:rPr lang="ka-GE" dirty="0" smtClean="0"/>
              <a:t>მოსახლეობის </a:t>
            </a:r>
            <a:r>
              <a:rPr lang="ka-GE" dirty="0"/>
              <a:t>ცნობიერების </a:t>
            </a:r>
            <a:r>
              <a:rPr lang="ka-GE" dirty="0" smtClean="0"/>
              <a:t>ამაღლება </a:t>
            </a:r>
          </a:p>
        </p:txBody>
      </p:sp>
    </p:spTree>
    <p:extLst>
      <p:ext uri="{BB962C8B-B14F-4D97-AF65-F5344CB8AC3E}">
        <p14:creationId xmlns:p14="http://schemas.microsoft.com/office/powerpoint/2010/main" val="67439625"/>
      </p:ext>
    </p:extLst>
  </p:cSld>
  <p:clrMapOvr>
    <a:masterClrMapping/>
  </p:clrMapOvr>
</p:sld>
</file>

<file path=ppt/theme/theme1.xml><?xml version="1.0" encoding="utf-8"?>
<a:theme xmlns:a="http://schemas.openxmlformats.org/drawingml/2006/main" name="სოფლის ექიმი პჯდ საბჭო 21 01 14 (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სოფლის ექიმი პჯდ საბჭო 21 01 14 (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2855</TotalTime>
  <Words>1651</Words>
  <Application>Microsoft Office PowerPoint</Application>
  <PresentationFormat>Custom</PresentationFormat>
  <Paragraphs>196</Paragraphs>
  <Slides>13</Slides>
  <Notes>9</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სოფლის ექიმი პჯდ საბჭო 21 01 14 (4)</vt:lpstr>
      <vt:lpstr>1_სოფლის ექიმი პჯდ საბჭო 21 01 14 (4)</vt:lpstr>
      <vt:lpstr> C ჰეპატიტის ელიმინაციის  2016-2020 წლების ეროვნული სტარტეგიის შუალედური შეფასების ანგარიში  2016-2017 წლებისთვის  </vt:lpstr>
      <vt:lpstr>C ჰეპატიტის ელიმინაციის სტრატეგია </vt:lpstr>
      <vt:lpstr>C ჰეპატიტის სტრატეგიის თავსებადობა საერთაშორისო და ეროვნულ პრიორიტეტებთან</vt:lpstr>
      <vt:lpstr>C ჰეპატიტის ელიმინაცია</vt:lpstr>
      <vt:lpstr>სამიზნე - 90%-95%-95%   2020 წლის სამიზნის და 2015-2017 წლების შედეგების შედარება</vt:lpstr>
      <vt:lpstr>C ჰეპატიტის ელიმინაციის პროგრამის მკურნალობის კასკადი, აპრილი, 2019 </vt:lpstr>
      <vt:lpstr>ელიმინაციის გეგმის გავლენის ინდიკატორები</vt:lpstr>
      <vt:lpstr>PowerPoint Presentation</vt:lpstr>
      <vt:lpstr>სტრატეგიის პირდაპირი და არაპირდაპირი ბენეფიციარებზე განხორციელებული ქმედებები</vt:lpstr>
      <vt:lpstr>ელიმინაციის სტრატეგიის 2016-2017 წლების დაგეგმილი და ფაქტიური ხარჯები, აშშ $</vt:lpstr>
      <vt:lpstr>ძირითადი გამოწვევები</vt:lpstr>
      <vt:lpstr>რეკომენდაციები</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 Aslanikashvili</dc:creator>
  <cp:lastModifiedBy>Ketevan Goginashvili</cp:lastModifiedBy>
  <cp:revision>300</cp:revision>
  <cp:lastPrinted>2019-04-01T07:35:33Z</cp:lastPrinted>
  <dcterms:created xsi:type="dcterms:W3CDTF">2017-10-25T08:32:18Z</dcterms:created>
  <dcterms:modified xsi:type="dcterms:W3CDTF">2019-04-23T17:15:33Z</dcterms:modified>
</cp:coreProperties>
</file>