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0" r:id="rId2"/>
    <p:sldId id="31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0"/>
    <p:restoredTop sz="94675"/>
  </p:normalViewPr>
  <p:slideViewPr>
    <p:cSldViewPr snapToGrid="0" snapToObjects="1">
      <p:cViewPr varScale="1">
        <p:scale>
          <a:sx n="84" d="100"/>
          <a:sy n="84" d="100"/>
        </p:scale>
        <p:origin x="200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313244498283871E-2"/>
          <c:y val="4.5631973382363876E-2"/>
          <c:w val="0.81475551667152712"/>
          <c:h val="0.64712064986575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არაგადამდებ დაავადებებზე დანახარჯები, მლნ ლარი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Sheet1!$B$2:$B$7</c:f>
              <c:numCache>
                <c:formatCode>_(* #,##0_);_(* \(#,##0\);_(* "-"??_);_(@_)</c:formatCode>
                <c:ptCount val="6"/>
                <c:pt idx="0">
                  <c:v>1358</c:v>
                </c:pt>
                <c:pt idx="1">
                  <c:v>1423</c:v>
                </c:pt>
                <c:pt idx="2">
                  <c:v>1605</c:v>
                </c:pt>
                <c:pt idx="3">
                  <c:v>1619</c:v>
                </c:pt>
                <c:pt idx="4">
                  <c:v>1909</c:v>
                </c:pt>
                <c:pt idx="5">
                  <c:v>1902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8-BF4D-9F78-31E7C5702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overlap val="-56"/>
        <c:axId val="35473664"/>
        <c:axId val="354721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არაგადამდებ დაავადებებზე დანახარჯების წილი (%) ჯანდაცვაზე მთლიანი დანახარჯებიდან</c:v>
                </c:pt>
              </c:strCache>
            </c:strRef>
          </c:tx>
          <c:marker>
            <c:symbol val="none"/>
          </c:marker>
          <c:dLbls>
            <c:dLbl>
              <c:idx val="4"/>
              <c:layout>
                <c:manualLayout>
                  <c:x val="-2.4691358024691357E-2"/>
                  <c:y val="-3.9284457252522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C8-BF4D-9F78-31E7C570283A}"/>
                </c:ext>
              </c:extLst>
            </c:dLbl>
            <c:dLbl>
              <c:idx val="5"/>
              <c:layout>
                <c:manualLayout>
                  <c:x val="-3.0864197530864196E-2"/>
                  <c:y val="-4.77025552352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C8-BF4D-9F78-31E7C570283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numCache>
            </c:numRef>
          </c:cat>
          <c:val>
            <c:numRef>
              <c:f>Sheet1!$C$2:$C$7</c:f>
              <c:numCache>
                <c:formatCode>0%</c:formatCode>
                <c:ptCount val="6"/>
                <c:pt idx="0" formatCode="0.00%">
                  <c:v>0.62</c:v>
                </c:pt>
                <c:pt idx="1">
                  <c:v>0.63100000000000001</c:v>
                </c:pt>
                <c:pt idx="2" formatCode="0.00%">
                  <c:v>0.65300000000000002</c:v>
                </c:pt>
                <c:pt idx="3" formatCode="0.0%">
                  <c:v>0.64300000000000002</c:v>
                </c:pt>
                <c:pt idx="4" formatCode="0.00%">
                  <c:v>0.66700000000000004</c:v>
                </c:pt>
                <c:pt idx="5" formatCode="0.00%">
                  <c:v>0.66100000000000003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FC8-BF4D-9F78-31E7C5702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456512"/>
        <c:axId val="35458048"/>
      </c:lineChart>
      <c:catAx>
        <c:axId val="3545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5458048"/>
        <c:crosses val="autoZero"/>
        <c:auto val="1"/>
        <c:lblAlgn val="ctr"/>
        <c:lblOffset val="100"/>
        <c:noMultiLvlLbl val="0"/>
      </c:catAx>
      <c:valAx>
        <c:axId val="354580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5456512"/>
        <c:crosses val="autoZero"/>
        <c:crossBetween val="between"/>
      </c:valAx>
      <c:valAx>
        <c:axId val="35472128"/>
        <c:scaling>
          <c:orientation val="minMax"/>
          <c:min val="0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crossAx val="35473664"/>
        <c:crosses val="max"/>
        <c:crossBetween val="between"/>
      </c:valAx>
      <c:catAx>
        <c:axId val="35473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4721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6.8837699374116696E-3"/>
          <c:y val="0.82663017009881201"/>
          <c:w val="0.96940417003163071"/>
          <c:h val="0.1547399599894620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2.6570048309178744E-2"/>
                  <c:y val="-2.9186424957105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E5A-8345-97DE-A9740F2C9A90}"/>
                </c:ext>
              </c:extLst>
            </c:dLbl>
            <c:dLbl>
              <c:idx val="1"/>
              <c:layout>
                <c:manualLayout>
                  <c:x val="-3.864734299516908E-2"/>
                  <c:y val="-5.8372849914210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E5A-8345-97DE-A9740F2C9A90}"/>
                </c:ext>
              </c:extLst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E5A-8345-97DE-A9740F2C9A90}"/>
                </c:ext>
              </c:extLst>
            </c:dLbl>
            <c:dLbl>
              <c:idx val="3"/>
              <c:layout>
                <c:manualLayout>
                  <c:x val="-2.2946859903381731E-2"/>
                  <c:y val="-4.6698279931368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E5A-8345-97DE-A9740F2C9A90}"/>
                </c:ext>
              </c:extLst>
            </c:dLbl>
            <c:dLbl>
              <c:idx val="4"/>
              <c:layout>
                <c:manualLayout>
                  <c:x val="-1.570048309178744E-2"/>
                  <c:y val="-4.6698279931368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E5A-8345-97DE-A9740F2C9A90}"/>
                </c:ext>
              </c:extLst>
            </c:dLbl>
            <c:dLbl>
              <c:idx val="5"/>
              <c:layout>
                <c:manualLayout>
                  <c:x val="-3.1400966183575053E-2"/>
                  <c:y val="-3.79423524442366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E5A-8345-97DE-A9740F2C9A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Sheet1!$B$1:$G$1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</c:strCache>
            </c:strRef>
          </c:cat>
          <c:val>
            <c:numRef>
              <c:f>Sheet1!$B$2:$G$2</c:f>
              <c:numCache>
                <c:formatCode>0.0%</c:formatCode>
                <c:ptCount val="6"/>
                <c:pt idx="0">
                  <c:v>2.2352948705739374E-2</c:v>
                </c:pt>
                <c:pt idx="1">
                  <c:v>1.8751748737019892E-2</c:v>
                </c:pt>
                <c:pt idx="2">
                  <c:v>5.8939662214807807E-2</c:v>
                </c:pt>
                <c:pt idx="3">
                  <c:v>5.1979969624397201E-2</c:v>
                </c:pt>
                <c:pt idx="4">
                  <c:v>4.8557887140183907E-2</c:v>
                </c:pt>
                <c:pt idx="5">
                  <c:v>4.8289658776741094E-2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E5A-8345-97DE-A9740F2C9A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32254976"/>
        <c:axId val="1232256656"/>
      </c:lineChart>
      <c:catAx>
        <c:axId val="1232254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2256656"/>
        <c:crosses val="autoZero"/>
        <c:auto val="1"/>
        <c:lblAlgn val="ctr"/>
        <c:lblOffset val="100"/>
        <c:noMultiLvlLbl val="0"/>
      </c:catAx>
      <c:valAx>
        <c:axId val="1232256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2254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3380A-94BC-D34F-92FF-05989BA25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58C651-B4D6-9342-900D-6381DD40C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5932C-5739-AE4B-B859-6939AF045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40275-8DA5-EC4A-9AEE-D6F5F69D9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C7B91-AE57-5E43-99BE-92B38273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98AA5-65DD-B142-A420-3D65603E8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BB464-A6C1-DB45-9EF4-9BF013DEC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8D891-63D6-6546-BE22-68AD21EC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60FE7-BDF4-3D4A-8168-5A7AD462F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C80E4-A62B-5248-962C-D53C54CBC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3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E3340D-5732-DE44-93B8-51669DE925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906C1-9059-3041-8392-328AE8378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05840-FB86-6B4C-B5BD-106C3436C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C3547-AD8E-0C42-82D2-68DA2569B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C0145-C97E-2349-8FB8-45CEBBC4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82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16D5E-EECF-7B41-9D0D-AE1AF19D1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6AB3B-35CD-834A-8CD8-4FCF674FC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621A0-8C7E-D845-904D-D21612E5E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C11CB-4283-F043-9E00-A79409CEC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FE642-38BB-004D-8663-82B068438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0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29C9E-C4C9-9545-A860-A08ABF67F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E3969A-4F7D-314D-ABBC-3336BC733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1B5AF-EEE5-1B41-BA86-F810DBB7D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C6E3E-B490-D940-BF24-7D9A92F3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44E82-757A-F843-9C58-7C56AC141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2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29352-0E2E-2942-B039-3D3D45813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B92A-78F4-EB40-9EB1-8F3D5FA48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B1480-4273-E340-AE00-22D5D0597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68FDF-DB03-604B-AF79-DF3EDBDBA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F8AFF-09D7-754F-A18C-60683064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0478B-8B96-DF48-9938-8E3B4E037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30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39BDB-F18F-6B4B-96C6-CD2ADC40B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142E4-5DAC-C24C-8946-9E81554F1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929CE-33C5-4446-82D9-9F51B806E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094356-5740-9F45-92F1-536074CBA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A1453F-5A11-9746-9464-33CA7E69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DBC058-AE62-1245-84B0-BC01D7F6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E9C503-998E-914D-B445-749F75437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168D6B-2E03-3D4F-8B66-38597B06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FB5DE-2A89-554F-B3A1-89910F87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1D8E35-5A36-CE41-B8DA-70DCE9665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EC90F-7B1D-9742-B33B-4CF8764A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2282C-C6CF-AF48-91AC-A14B56F02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24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76A055-E5E8-A243-8A49-8129209A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5BAD26-207C-8841-8C80-B22408EC7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04B75-EBFC-B94B-BF73-06A86115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9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A47D5-337B-4846-9D67-721C89A20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02F12-9F70-FA43-A3A6-8005E1E98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546537-E7CF-9D46-B5EF-AB5BEA016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2D7924-C7E8-0945-9A64-226AD4C45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C0FB0-B8F2-9549-AB4A-725967DF0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C6FFC-3DCC-C744-BC61-3A20D83C6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0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6A53-C336-1E42-B61D-D8F06FF9A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09D196-5D85-804E-89E9-2669F13171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3249B6-DFE9-6A44-98A5-D71C685D3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95689-98E2-A149-BB16-0D0B31A36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E0815-6A9D-4A46-8B46-273C93F51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B53A0-829F-2641-B26E-9F9FAFE0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A81009-8022-954D-BB5C-5FF7F829E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36D53-484D-9F41-A590-5C928F0D9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16147-9263-554A-8B6D-9674F2B4BA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493C4-B8C6-8A48-8EEF-24DE95E0DE0C}" type="datetimeFigureOut">
              <a:rPr lang="en-US" smtClean="0"/>
              <a:t>6/30/19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B08E0-BD55-3540-B307-67F88A758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1EE42-B8D5-4C4A-BD43-ED97C07CE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77B73-B0F2-1040-9955-DB2011EF7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895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sz="3200" b="1" dirty="0"/>
              <a:t>არაგადამდები დაავადებების ხვედრითი წილი </a:t>
            </a:r>
            <a:r>
              <a:rPr lang="en-US" sz="3200" b="1" dirty="0"/>
              <a:t>(</a:t>
            </a:r>
            <a:r>
              <a:rPr lang="ka-GE" sz="3200" b="1" dirty="0"/>
              <a:t>%</a:t>
            </a:r>
            <a:r>
              <a:rPr lang="en-US" sz="3200" b="1" dirty="0"/>
              <a:t>) </a:t>
            </a:r>
            <a:r>
              <a:rPr lang="ka-GE" sz="3200" b="1" dirty="0"/>
              <a:t>ჯანდაცვაზე მთლიანი დანახარჯებიდან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9451882"/>
              </p:ext>
            </p:extLst>
          </p:nvPr>
        </p:nvGraphicFramePr>
        <p:xfrm>
          <a:off x="1981200" y="1584961"/>
          <a:ext cx="9509760" cy="5090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43313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D39AA-EAB4-274E-AF34-C8C7BAAAE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 </a:t>
            </a:r>
            <a:r>
              <a:rPr lang="ka-GE" sz="3200" b="1" dirty="0"/>
              <a:t>პირის ღრუს ჯანმრთელობაზე დანახარჯების ხვედრითი წილი (%) არაგადამდებ დაავადებებზე დანახარჯებიდან</a:t>
            </a:r>
            <a:endParaRPr lang="en-US" sz="3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D779DC-3681-FA46-AA6B-8F1E5C1A93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72086"/>
              </p:ext>
            </p:extLst>
          </p:nvPr>
        </p:nvGraphicFramePr>
        <p:xfrm>
          <a:off x="685800" y="214153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5444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29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არაგადამდები დაავადებების ხვედრითი წილი (%) ჯანდაცვაზე მთლიანი დანახარჯებიდან</vt:lpstr>
      <vt:lpstr> პირის ღრუს ჯანმრთელობაზე დანახარჯების ხვედრითი წილი (%) არაგადამდებ დაავადებებზე დანახარჯებიდან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2019-06-30T13:38:31Z</dcterms:created>
  <dcterms:modified xsi:type="dcterms:W3CDTF">2019-06-30T14:00:46Z</dcterms:modified>
</cp:coreProperties>
</file>