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56" r:id="rId3"/>
    <p:sldId id="325" r:id="rId4"/>
    <p:sldId id="343" r:id="rId5"/>
    <p:sldId id="344" r:id="rId6"/>
    <p:sldId id="351" r:id="rId7"/>
    <p:sldId id="345" r:id="rId8"/>
    <p:sldId id="352" r:id="rId9"/>
    <p:sldId id="357" r:id="rId10"/>
    <p:sldId id="371" r:id="rId11"/>
    <p:sldId id="360" r:id="rId12"/>
    <p:sldId id="359" r:id="rId13"/>
    <p:sldId id="378" r:id="rId14"/>
    <p:sldId id="365" r:id="rId15"/>
    <p:sldId id="370" r:id="rId16"/>
    <p:sldId id="361" r:id="rId17"/>
    <p:sldId id="362" r:id="rId18"/>
    <p:sldId id="368" r:id="rId19"/>
    <p:sldId id="363" r:id="rId20"/>
    <p:sldId id="367" r:id="rId21"/>
    <p:sldId id="364" r:id="rId22"/>
    <p:sldId id="348" r:id="rId23"/>
    <p:sldId id="353" r:id="rId24"/>
    <p:sldId id="354" r:id="rId25"/>
    <p:sldId id="355" r:id="rId26"/>
    <p:sldId id="376" r:id="rId27"/>
    <p:sldId id="377" r:id="rId28"/>
    <p:sldId id="380" r:id="rId29"/>
    <p:sldId id="372" r:id="rId30"/>
    <p:sldId id="379" r:id="rId31"/>
    <p:sldId id="373" r:id="rId32"/>
    <p:sldId id="374"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246"/>
    <a:srgbClr val="57C3A7"/>
    <a:srgbClr val="008080"/>
    <a:srgbClr val="FF5B5B"/>
    <a:srgbClr val="507C89"/>
    <a:srgbClr val="E82E20"/>
    <a:srgbClr val="FFFF99"/>
    <a:srgbClr val="FF6600"/>
    <a:srgbClr val="00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616" autoAdjust="0"/>
  </p:normalViewPr>
  <p:slideViewPr>
    <p:cSldViewPr snapToGrid="0">
      <p:cViewPr varScale="1">
        <p:scale>
          <a:sx n="79" d="100"/>
          <a:sy n="79" d="100"/>
        </p:scale>
        <p:origin x="93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g"/></Relationships>
</file>

<file path=ppt/diagrams/_rels/data6.xml.rels><?xml version="1.0" encoding="UTF-8" standalone="yes"?>
<Relationships xmlns="http://schemas.openxmlformats.org/package/2006/relationships"><Relationship Id="rId1" Type="http://schemas.openxmlformats.org/officeDocument/2006/relationships/image" Target="../media/image8.jpg"/></Relationships>
</file>

<file path=ppt/diagrams/_rels/data7.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g"/></Relationships>
</file>

<file path=ppt/diagrams/_rels/drawing7.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2EA02-A6C0-4979-A4A6-AB70D9BA92CF}" type="doc">
      <dgm:prSet loTypeId="urn:microsoft.com/office/officeart/2005/8/layout/hList7" loCatId="list" qsTypeId="urn:microsoft.com/office/officeart/2005/8/quickstyle/simple3" qsCatId="simple" csTypeId="urn:microsoft.com/office/officeart/2005/8/colors/accent0_1" csCatId="mainScheme" phldr="1"/>
      <dgm:spPr/>
      <dgm:t>
        <a:bodyPr/>
        <a:lstStyle/>
        <a:p>
          <a:endParaRPr lang="en-US"/>
        </a:p>
      </dgm:t>
    </dgm:pt>
    <dgm:pt modelId="{46733D35-BF92-4F11-A750-A3775DD8F517}">
      <dgm:prSet/>
      <dgm:spPr>
        <a:solidFill>
          <a:srgbClr val="739FAD"/>
        </a:solidFill>
      </dgm:spPr>
      <dgm:t>
        <a:bodyPr/>
        <a:lstStyle/>
        <a:p>
          <a:pPr rtl="0"/>
          <a:r>
            <a:rPr lang="ka-GE"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dirty="0">
            <a:latin typeface="Calibri" panose="020F0502020204030204" pitchFamily="34" charset="0"/>
            <a:cs typeface="Calibri" panose="020F0502020204030204" pitchFamily="34" charset="0"/>
          </a:endParaRPr>
        </a:p>
      </dgm:t>
    </dgm:pt>
    <dgm:pt modelId="{5DFD8B5B-AD65-4E13-8869-81DD347C9C46}" type="parTrans" cxnId="{D7365C85-FA72-48D8-B1A1-E55FAE26A458}">
      <dgm:prSet/>
      <dgm:spPr/>
      <dgm:t>
        <a:bodyPr/>
        <a:lstStyle/>
        <a:p>
          <a:endParaRPr lang="en-US"/>
        </a:p>
      </dgm:t>
    </dgm:pt>
    <dgm:pt modelId="{3002A112-C8C6-419C-84F4-FB1C5825CC62}" type="sibTrans" cxnId="{D7365C85-FA72-48D8-B1A1-E55FAE26A458}">
      <dgm:prSet/>
      <dgm:spPr/>
      <dgm:t>
        <a:bodyPr/>
        <a:lstStyle/>
        <a:p>
          <a:endParaRPr lang="en-US"/>
        </a:p>
      </dgm:t>
    </dgm:pt>
    <dgm:pt modelId="{85682951-B292-4D1C-B141-B48BBE42A6BC}">
      <dgm:prSet/>
      <dgm:spPr>
        <a:solidFill>
          <a:srgbClr val="739FAD"/>
        </a:solidFill>
      </dgm:spPr>
      <dgm:t>
        <a:bodyPr/>
        <a:lstStyle/>
        <a:p>
          <a:pPr rtl="0"/>
          <a:r>
            <a:rPr lang="ka-GE">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a:latin typeface="Calibri" panose="020F0502020204030204" pitchFamily="34" charset="0"/>
            <a:cs typeface="Calibri" panose="020F0502020204030204" pitchFamily="34" charset="0"/>
          </a:endParaRPr>
        </a:p>
      </dgm:t>
    </dgm:pt>
    <dgm:pt modelId="{A3234911-B8AA-45BD-BB43-80D3EAC9412D}" type="parTrans" cxnId="{2871EE1E-660B-4DF5-97B3-82FB32F4470F}">
      <dgm:prSet/>
      <dgm:spPr/>
      <dgm:t>
        <a:bodyPr/>
        <a:lstStyle/>
        <a:p>
          <a:endParaRPr lang="en-US"/>
        </a:p>
      </dgm:t>
    </dgm:pt>
    <dgm:pt modelId="{DD1D8EB9-00DC-41F8-833F-D462082801D7}" type="sibTrans" cxnId="{2871EE1E-660B-4DF5-97B3-82FB32F4470F}">
      <dgm:prSet/>
      <dgm:spPr/>
      <dgm:t>
        <a:bodyPr/>
        <a:lstStyle/>
        <a:p>
          <a:endParaRPr lang="en-US"/>
        </a:p>
      </dgm:t>
    </dgm:pt>
    <dgm:pt modelId="{B1F61F94-72AE-44EA-8F5C-0D1BAD7B6098}">
      <dgm:prSet/>
      <dgm:spPr>
        <a:solidFill>
          <a:srgbClr val="739FAD"/>
        </a:solidFill>
      </dgm:spPr>
      <dgm:t>
        <a:bodyPr/>
        <a:lstStyle/>
        <a:p>
          <a:pPr rtl="0"/>
          <a:r>
            <a:rPr lang="ka-GE">
              <a:latin typeface="Calibri" panose="020F0502020204030204" pitchFamily="34" charset="0"/>
              <a:cs typeface="Calibri" panose="020F0502020204030204" pitchFamily="34" charset="0"/>
            </a:rPr>
            <a:t>სამართლიანობა და ხელმისაწვდომობა</a:t>
          </a:r>
          <a:endParaRPr lang="nb-NO">
            <a:latin typeface="Calibri" panose="020F0502020204030204" pitchFamily="34" charset="0"/>
            <a:cs typeface="Calibri" panose="020F0502020204030204" pitchFamily="34" charset="0"/>
          </a:endParaRPr>
        </a:p>
      </dgm:t>
    </dgm:pt>
    <dgm:pt modelId="{4082713A-B924-405D-BC30-6B782ACB6091}" type="parTrans" cxnId="{F8D0408A-FD39-47AD-B83D-8114C38D0B1C}">
      <dgm:prSet/>
      <dgm:spPr/>
      <dgm:t>
        <a:bodyPr/>
        <a:lstStyle/>
        <a:p>
          <a:endParaRPr lang="en-US"/>
        </a:p>
      </dgm:t>
    </dgm:pt>
    <dgm:pt modelId="{EA89F10E-E6D0-4D4F-8B8A-AA947D072F8E}" type="sibTrans" cxnId="{F8D0408A-FD39-47AD-B83D-8114C38D0B1C}">
      <dgm:prSet/>
      <dgm:spPr/>
      <dgm:t>
        <a:bodyPr/>
        <a:lstStyle/>
        <a:p>
          <a:endParaRPr lang="en-US"/>
        </a:p>
      </dgm:t>
    </dgm:pt>
    <dgm:pt modelId="{F8DF0D46-F8DE-4CA3-99D4-E8A02CA67ECE}">
      <dgm:prSet/>
      <dgm:spPr>
        <a:solidFill>
          <a:srgbClr val="739FAD"/>
        </a:solidFill>
      </dgm:spPr>
      <dgm:t>
        <a:bodyPr/>
        <a:lstStyle/>
        <a:p>
          <a:pPr rtl="0"/>
          <a:r>
            <a:rPr lang="ka-GE">
              <a:latin typeface="Calibri" panose="020F0502020204030204" pitchFamily="34" charset="0"/>
              <a:cs typeface="Calibri" panose="020F0502020204030204" pitchFamily="34" charset="0"/>
            </a:rPr>
            <a:t>გამჭირვალობა</a:t>
          </a:r>
          <a:endParaRPr lang="nb-NO">
            <a:latin typeface="Calibri" panose="020F0502020204030204" pitchFamily="34" charset="0"/>
            <a:cs typeface="Calibri" panose="020F0502020204030204" pitchFamily="34" charset="0"/>
          </a:endParaRPr>
        </a:p>
      </dgm:t>
    </dgm:pt>
    <dgm:pt modelId="{221E9A8B-D210-4013-9107-12BAB3F89ABB}" type="parTrans" cxnId="{230634B4-F2B2-442C-9E1F-485889AC2449}">
      <dgm:prSet/>
      <dgm:spPr/>
      <dgm:t>
        <a:bodyPr/>
        <a:lstStyle/>
        <a:p>
          <a:endParaRPr lang="en-US"/>
        </a:p>
      </dgm:t>
    </dgm:pt>
    <dgm:pt modelId="{AC23E26A-D96D-4674-A12C-B4A827842732}" type="sibTrans" cxnId="{230634B4-F2B2-442C-9E1F-485889AC2449}">
      <dgm:prSet/>
      <dgm:spPr/>
      <dgm:t>
        <a:bodyPr/>
        <a:lstStyle/>
        <a:p>
          <a:endParaRPr lang="en-US"/>
        </a:p>
      </dgm:t>
    </dgm:pt>
    <dgm:pt modelId="{C23C84C5-2251-4955-A603-E1D87CA9E78D}">
      <dgm:prSet/>
      <dgm:spPr>
        <a:solidFill>
          <a:srgbClr val="739FAD"/>
        </a:solidFill>
      </dgm:spPr>
      <dgm:t>
        <a:bodyPr/>
        <a:lstStyle/>
        <a:p>
          <a:pPr rtl="0"/>
          <a:r>
            <a:rPr lang="ka-GE" dirty="0">
              <a:latin typeface="Calibri" panose="020F0502020204030204" pitchFamily="34" charset="0"/>
              <a:cs typeface="Calibri" panose="020F0502020204030204" pitchFamily="34" charset="0"/>
            </a:rPr>
            <a:t>მულტისექტორული კოორდინაცია</a:t>
          </a:r>
          <a:endParaRPr lang="nb-NO" dirty="0">
            <a:latin typeface="Calibri" panose="020F0502020204030204" pitchFamily="34" charset="0"/>
            <a:cs typeface="Calibri" panose="020F0502020204030204" pitchFamily="34" charset="0"/>
          </a:endParaRPr>
        </a:p>
      </dgm:t>
    </dgm:pt>
    <dgm:pt modelId="{EAD93B40-1729-44F0-8E8F-9E9B33DD9ECB}" type="parTrans" cxnId="{1893DAFD-3F59-4938-8321-0471C2E127E8}">
      <dgm:prSet/>
      <dgm:spPr/>
      <dgm:t>
        <a:bodyPr/>
        <a:lstStyle/>
        <a:p>
          <a:endParaRPr lang="en-US"/>
        </a:p>
      </dgm:t>
    </dgm:pt>
    <dgm:pt modelId="{F8313C8D-FD47-483F-B2ED-24F6296A9ED5}" type="sibTrans" cxnId="{1893DAFD-3F59-4938-8321-0471C2E127E8}">
      <dgm:prSet/>
      <dgm:spPr/>
      <dgm:t>
        <a:bodyPr/>
        <a:lstStyle/>
        <a:p>
          <a:endParaRPr lang="en-US"/>
        </a:p>
      </dgm:t>
    </dgm:pt>
    <dgm:pt modelId="{D8BACF6E-ED40-47D0-96D3-92166405628A}" type="pres">
      <dgm:prSet presAssocID="{F8F2EA02-A6C0-4979-A4A6-AB70D9BA92CF}" presName="Name0" presStyleCnt="0">
        <dgm:presLayoutVars>
          <dgm:dir/>
          <dgm:resizeHandles val="exact"/>
        </dgm:presLayoutVars>
      </dgm:prSet>
      <dgm:spPr/>
      <dgm:t>
        <a:bodyPr/>
        <a:lstStyle/>
        <a:p>
          <a:endParaRPr lang="en-US"/>
        </a:p>
      </dgm:t>
    </dgm:pt>
    <dgm:pt modelId="{72DBA9CF-6693-4F0F-A4A3-E1BEE3245B2A}" type="pres">
      <dgm:prSet presAssocID="{F8F2EA02-A6C0-4979-A4A6-AB70D9BA92CF}" presName="fgShape" presStyleLbl="fgShp" presStyleIdx="0" presStyleCnt="1"/>
      <dgm:spPr>
        <a:solidFill>
          <a:srgbClr val="507C89"/>
        </a:solidFill>
      </dgm:spPr>
      <dgm:t>
        <a:bodyPr/>
        <a:lstStyle/>
        <a:p>
          <a:endParaRPr lang="en-US"/>
        </a:p>
      </dgm:t>
    </dgm:pt>
    <dgm:pt modelId="{114F3BE2-FB7D-43BF-9CF6-767CD30BF734}" type="pres">
      <dgm:prSet presAssocID="{F8F2EA02-A6C0-4979-A4A6-AB70D9BA92CF}" presName="linComp" presStyleCnt="0"/>
      <dgm:spPr/>
    </dgm:pt>
    <dgm:pt modelId="{A5F2558C-B17A-4DEA-8CB8-BEDA13B23A2D}" type="pres">
      <dgm:prSet presAssocID="{46733D35-BF92-4F11-A750-A3775DD8F517}" presName="compNode" presStyleCnt="0"/>
      <dgm:spPr/>
    </dgm:pt>
    <dgm:pt modelId="{F353A817-D462-4A43-AD7D-C3ECC4DF5D89}" type="pres">
      <dgm:prSet presAssocID="{46733D35-BF92-4F11-A750-A3775DD8F517}" presName="bkgdShape" presStyleLbl="node1" presStyleIdx="0" presStyleCnt="5"/>
      <dgm:spPr/>
      <dgm:t>
        <a:bodyPr/>
        <a:lstStyle/>
        <a:p>
          <a:endParaRPr lang="en-US"/>
        </a:p>
      </dgm:t>
    </dgm:pt>
    <dgm:pt modelId="{A66BC262-208F-41C7-9325-9894134AA3C9}" type="pres">
      <dgm:prSet presAssocID="{46733D35-BF92-4F11-A750-A3775DD8F517}" presName="nodeTx" presStyleLbl="node1" presStyleIdx="0" presStyleCnt="5">
        <dgm:presLayoutVars>
          <dgm:bulletEnabled val="1"/>
        </dgm:presLayoutVars>
      </dgm:prSet>
      <dgm:spPr/>
      <dgm:t>
        <a:bodyPr/>
        <a:lstStyle/>
        <a:p>
          <a:endParaRPr lang="en-US"/>
        </a:p>
      </dgm:t>
    </dgm:pt>
    <dgm:pt modelId="{C97D9A17-A561-45AE-8F7A-0AF2BDDBF08F}" type="pres">
      <dgm:prSet presAssocID="{46733D35-BF92-4F11-A750-A3775DD8F517}" presName="invisiNode" presStyleLbl="node1" presStyleIdx="0" presStyleCnt="5"/>
      <dgm:spPr/>
    </dgm:pt>
    <dgm:pt modelId="{62AD88D6-C7C8-42D4-A48A-D41756F5F955}" type="pres">
      <dgm:prSet presAssocID="{46733D35-BF92-4F11-A750-A3775DD8F517}"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FFE4A3D4-F736-4F59-889C-03E7644D932B}" type="pres">
      <dgm:prSet presAssocID="{3002A112-C8C6-419C-84F4-FB1C5825CC62}" presName="sibTrans" presStyleLbl="sibTrans2D1" presStyleIdx="0" presStyleCnt="0"/>
      <dgm:spPr/>
      <dgm:t>
        <a:bodyPr/>
        <a:lstStyle/>
        <a:p>
          <a:endParaRPr lang="en-US"/>
        </a:p>
      </dgm:t>
    </dgm:pt>
    <dgm:pt modelId="{6D360AC7-6603-4B2A-8369-B839B5EFB227}" type="pres">
      <dgm:prSet presAssocID="{85682951-B292-4D1C-B141-B48BBE42A6BC}" presName="compNode" presStyleCnt="0"/>
      <dgm:spPr/>
    </dgm:pt>
    <dgm:pt modelId="{780ACBB9-F216-41EB-ACCD-AA1644D56909}" type="pres">
      <dgm:prSet presAssocID="{85682951-B292-4D1C-B141-B48BBE42A6BC}" presName="bkgdShape" presStyleLbl="node1" presStyleIdx="1" presStyleCnt="5"/>
      <dgm:spPr/>
      <dgm:t>
        <a:bodyPr/>
        <a:lstStyle/>
        <a:p>
          <a:endParaRPr lang="en-US"/>
        </a:p>
      </dgm:t>
    </dgm:pt>
    <dgm:pt modelId="{D8C52137-36EA-4C51-91DA-33DC058FE59D}" type="pres">
      <dgm:prSet presAssocID="{85682951-B292-4D1C-B141-B48BBE42A6BC}" presName="nodeTx" presStyleLbl="node1" presStyleIdx="1" presStyleCnt="5">
        <dgm:presLayoutVars>
          <dgm:bulletEnabled val="1"/>
        </dgm:presLayoutVars>
      </dgm:prSet>
      <dgm:spPr/>
      <dgm:t>
        <a:bodyPr/>
        <a:lstStyle/>
        <a:p>
          <a:endParaRPr lang="en-US"/>
        </a:p>
      </dgm:t>
    </dgm:pt>
    <dgm:pt modelId="{0CFDD120-84C0-446C-831F-5C36CFC744BA}" type="pres">
      <dgm:prSet presAssocID="{85682951-B292-4D1C-B141-B48BBE42A6BC}" presName="invisiNode" presStyleLbl="node1" presStyleIdx="1" presStyleCnt="5"/>
      <dgm:spPr/>
    </dgm:pt>
    <dgm:pt modelId="{4F6B3974-694C-449D-B080-1D68C88FC192}" type="pres">
      <dgm:prSet presAssocID="{85682951-B292-4D1C-B141-B48BBE42A6B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B47FD005-0379-4476-BFED-23ABE1BC62A8}" type="pres">
      <dgm:prSet presAssocID="{DD1D8EB9-00DC-41F8-833F-D462082801D7}" presName="sibTrans" presStyleLbl="sibTrans2D1" presStyleIdx="0" presStyleCnt="0"/>
      <dgm:spPr/>
      <dgm:t>
        <a:bodyPr/>
        <a:lstStyle/>
        <a:p>
          <a:endParaRPr lang="en-US"/>
        </a:p>
      </dgm:t>
    </dgm:pt>
    <dgm:pt modelId="{F14A95B5-630B-47A6-A4AD-D4EC59FD58B0}" type="pres">
      <dgm:prSet presAssocID="{B1F61F94-72AE-44EA-8F5C-0D1BAD7B6098}" presName="compNode" presStyleCnt="0"/>
      <dgm:spPr/>
    </dgm:pt>
    <dgm:pt modelId="{2275DF47-290F-4776-8BEB-E216B4E6F204}" type="pres">
      <dgm:prSet presAssocID="{B1F61F94-72AE-44EA-8F5C-0D1BAD7B6098}" presName="bkgdShape" presStyleLbl="node1" presStyleIdx="2" presStyleCnt="5"/>
      <dgm:spPr/>
      <dgm:t>
        <a:bodyPr/>
        <a:lstStyle/>
        <a:p>
          <a:endParaRPr lang="en-US"/>
        </a:p>
      </dgm:t>
    </dgm:pt>
    <dgm:pt modelId="{861799DD-2DAF-4BFF-B480-8225DC098A06}" type="pres">
      <dgm:prSet presAssocID="{B1F61F94-72AE-44EA-8F5C-0D1BAD7B6098}" presName="nodeTx" presStyleLbl="node1" presStyleIdx="2" presStyleCnt="5">
        <dgm:presLayoutVars>
          <dgm:bulletEnabled val="1"/>
        </dgm:presLayoutVars>
      </dgm:prSet>
      <dgm:spPr/>
      <dgm:t>
        <a:bodyPr/>
        <a:lstStyle/>
        <a:p>
          <a:endParaRPr lang="en-US"/>
        </a:p>
      </dgm:t>
    </dgm:pt>
    <dgm:pt modelId="{3AEF2B53-856D-43B4-8830-731EFB1EB9D9}" type="pres">
      <dgm:prSet presAssocID="{B1F61F94-72AE-44EA-8F5C-0D1BAD7B6098}" presName="invisiNode" presStyleLbl="node1" presStyleIdx="2" presStyleCnt="5"/>
      <dgm:spPr/>
    </dgm:pt>
    <dgm:pt modelId="{F7815C46-3894-4F34-8331-73F62D5400E8}" type="pres">
      <dgm:prSet presAssocID="{B1F61F94-72AE-44EA-8F5C-0D1BAD7B6098}"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0DF158E-BF10-4AC1-AA4E-216D07428C8B}" type="pres">
      <dgm:prSet presAssocID="{EA89F10E-E6D0-4D4F-8B8A-AA947D072F8E}" presName="sibTrans" presStyleLbl="sibTrans2D1" presStyleIdx="0" presStyleCnt="0"/>
      <dgm:spPr/>
      <dgm:t>
        <a:bodyPr/>
        <a:lstStyle/>
        <a:p>
          <a:endParaRPr lang="en-US"/>
        </a:p>
      </dgm:t>
    </dgm:pt>
    <dgm:pt modelId="{9B521DD5-24FA-435D-849B-7EB76DA55DCD}" type="pres">
      <dgm:prSet presAssocID="{F8DF0D46-F8DE-4CA3-99D4-E8A02CA67ECE}" presName="compNode" presStyleCnt="0"/>
      <dgm:spPr/>
    </dgm:pt>
    <dgm:pt modelId="{6C93C4A8-8782-44CF-B9D4-E298316D96A6}" type="pres">
      <dgm:prSet presAssocID="{F8DF0D46-F8DE-4CA3-99D4-E8A02CA67ECE}" presName="bkgdShape" presStyleLbl="node1" presStyleIdx="3" presStyleCnt="5"/>
      <dgm:spPr/>
      <dgm:t>
        <a:bodyPr/>
        <a:lstStyle/>
        <a:p>
          <a:endParaRPr lang="en-US"/>
        </a:p>
      </dgm:t>
    </dgm:pt>
    <dgm:pt modelId="{000A97AD-9C5C-46E0-8ABA-245BD8C2761E}" type="pres">
      <dgm:prSet presAssocID="{F8DF0D46-F8DE-4CA3-99D4-E8A02CA67ECE}" presName="nodeTx" presStyleLbl="node1" presStyleIdx="3" presStyleCnt="5">
        <dgm:presLayoutVars>
          <dgm:bulletEnabled val="1"/>
        </dgm:presLayoutVars>
      </dgm:prSet>
      <dgm:spPr/>
      <dgm:t>
        <a:bodyPr/>
        <a:lstStyle/>
        <a:p>
          <a:endParaRPr lang="en-US"/>
        </a:p>
      </dgm:t>
    </dgm:pt>
    <dgm:pt modelId="{3255ADE2-7F21-4285-B10E-7866493CEEB1}" type="pres">
      <dgm:prSet presAssocID="{F8DF0D46-F8DE-4CA3-99D4-E8A02CA67ECE}" presName="invisiNode" presStyleLbl="node1" presStyleIdx="3" presStyleCnt="5"/>
      <dgm:spPr/>
    </dgm:pt>
    <dgm:pt modelId="{26C14A6D-3906-4783-8D14-1E9D24168367}" type="pres">
      <dgm:prSet presAssocID="{F8DF0D46-F8DE-4CA3-99D4-E8A02CA67ECE}"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dgm:spPr>
    </dgm:pt>
    <dgm:pt modelId="{2BA447CB-6B5A-4818-8A8E-AC75866CA0C3}" type="pres">
      <dgm:prSet presAssocID="{AC23E26A-D96D-4674-A12C-B4A827842732}" presName="sibTrans" presStyleLbl="sibTrans2D1" presStyleIdx="0" presStyleCnt="0"/>
      <dgm:spPr/>
      <dgm:t>
        <a:bodyPr/>
        <a:lstStyle/>
        <a:p>
          <a:endParaRPr lang="en-US"/>
        </a:p>
      </dgm:t>
    </dgm:pt>
    <dgm:pt modelId="{AF79B5D3-941B-43F8-A3F1-02961A929BF7}" type="pres">
      <dgm:prSet presAssocID="{C23C84C5-2251-4955-A603-E1D87CA9E78D}" presName="compNode" presStyleCnt="0"/>
      <dgm:spPr/>
    </dgm:pt>
    <dgm:pt modelId="{F3EF054E-DFC3-47F3-B240-4679BB8EABAD}" type="pres">
      <dgm:prSet presAssocID="{C23C84C5-2251-4955-A603-E1D87CA9E78D}" presName="bkgdShape" presStyleLbl="node1" presStyleIdx="4" presStyleCnt="5"/>
      <dgm:spPr/>
      <dgm:t>
        <a:bodyPr/>
        <a:lstStyle/>
        <a:p>
          <a:endParaRPr lang="en-US"/>
        </a:p>
      </dgm:t>
    </dgm:pt>
    <dgm:pt modelId="{363C6E02-338E-4819-ABE8-76F391242B77}" type="pres">
      <dgm:prSet presAssocID="{C23C84C5-2251-4955-A603-E1D87CA9E78D}" presName="nodeTx" presStyleLbl="node1" presStyleIdx="4" presStyleCnt="5">
        <dgm:presLayoutVars>
          <dgm:bulletEnabled val="1"/>
        </dgm:presLayoutVars>
      </dgm:prSet>
      <dgm:spPr/>
      <dgm:t>
        <a:bodyPr/>
        <a:lstStyle/>
        <a:p>
          <a:endParaRPr lang="en-US"/>
        </a:p>
      </dgm:t>
    </dgm:pt>
    <dgm:pt modelId="{7E85B243-CB72-44FF-9CA1-A62786287A59}" type="pres">
      <dgm:prSet presAssocID="{C23C84C5-2251-4955-A603-E1D87CA9E78D}" presName="invisiNode" presStyleLbl="node1" presStyleIdx="4" presStyleCnt="5"/>
      <dgm:spPr/>
    </dgm:pt>
    <dgm:pt modelId="{888E0662-2B85-4516-96E1-8D4DAAF62081}" type="pres">
      <dgm:prSet presAssocID="{C23C84C5-2251-4955-A603-E1D87CA9E78D}"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Lst>
  <dgm:cxnLst>
    <dgm:cxn modelId="{6D14B2A4-5465-48D2-BEB5-B67391BAC3DE}" type="presOf" srcId="{AC23E26A-D96D-4674-A12C-B4A827842732}" destId="{2BA447CB-6B5A-4818-8A8E-AC75866CA0C3}" srcOrd="0" destOrd="0" presId="urn:microsoft.com/office/officeart/2005/8/layout/hList7"/>
    <dgm:cxn modelId="{2871EE1E-660B-4DF5-97B3-82FB32F4470F}" srcId="{F8F2EA02-A6C0-4979-A4A6-AB70D9BA92CF}" destId="{85682951-B292-4D1C-B141-B48BBE42A6BC}" srcOrd="1" destOrd="0" parTransId="{A3234911-B8AA-45BD-BB43-80D3EAC9412D}" sibTransId="{DD1D8EB9-00DC-41F8-833F-D462082801D7}"/>
    <dgm:cxn modelId="{AF467131-0327-4407-AA47-E7694624698B}" type="presOf" srcId="{F8DF0D46-F8DE-4CA3-99D4-E8A02CA67ECE}" destId="{6C93C4A8-8782-44CF-B9D4-E298316D96A6}" srcOrd="0" destOrd="0" presId="urn:microsoft.com/office/officeart/2005/8/layout/hList7"/>
    <dgm:cxn modelId="{14359C47-9E84-4FB0-9FB0-2872848D6B4A}" type="presOf" srcId="{B1F61F94-72AE-44EA-8F5C-0D1BAD7B6098}" destId="{861799DD-2DAF-4BFF-B480-8225DC098A06}" srcOrd="1" destOrd="0" presId="urn:microsoft.com/office/officeart/2005/8/layout/hList7"/>
    <dgm:cxn modelId="{F8D0408A-FD39-47AD-B83D-8114C38D0B1C}" srcId="{F8F2EA02-A6C0-4979-A4A6-AB70D9BA92CF}" destId="{B1F61F94-72AE-44EA-8F5C-0D1BAD7B6098}" srcOrd="2" destOrd="0" parTransId="{4082713A-B924-405D-BC30-6B782ACB6091}" sibTransId="{EA89F10E-E6D0-4D4F-8B8A-AA947D072F8E}"/>
    <dgm:cxn modelId="{5FB93A6E-3895-46BC-9ADF-E38DE2B2462C}" type="presOf" srcId="{C23C84C5-2251-4955-A603-E1D87CA9E78D}" destId="{F3EF054E-DFC3-47F3-B240-4679BB8EABAD}" srcOrd="0" destOrd="0" presId="urn:microsoft.com/office/officeart/2005/8/layout/hList7"/>
    <dgm:cxn modelId="{4BE810F2-9BCA-4CB2-9EE5-78EFFA60ADF6}" type="presOf" srcId="{B1F61F94-72AE-44EA-8F5C-0D1BAD7B6098}" destId="{2275DF47-290F-4776-8BEB-E216B4E6F204}" srcOrd="0" destOrd="0" presId="urn:microsoft.com/office/officeart/2005/8/layout/hList7"/>
    <dgm:cxn modelId="{999DD90C-2BC1-44CE-B3E6-84649C215B42}" type="presOf" srcId="{F8DF0D46-F8DE-4CA3-99D4-E8A02CA67ECE}" destId="{000A97AD-9C5C-46E0-8ABA-245BD8C2761E}" srcOrd="1" destOrd="0" presId="urn:microsoft.com/office/officeart/2005/8/layout/hList7"/>
    <dgm:cxn modelId="{61FD444F-C48D-483C-AA7A-E557B0F2AF92}" type="presOf" srcId="{C23C84C5-2251-4955-A603-E1D87CA9E78D}" destId="{363C6E02-338E-4819-ABE8-76F391242B77}" srcOrd="1" destOrd="0" presId="urn:microsoft.com/office/officeart/2005/8/layout/hList7"/>
    <dgm:cxn modelId="{1893DAFD-3F59-4938-8321-0471C2E127E8}" srcId="{F8F2EA02-A6C0-4979-A4A6-AB70D9BA92CF}" destId="{C23C84C5-2251-4955-A603-E1D87CA9E78D}" srcOrd="4" destOrd="0" parTransId="{EAD93B40-1729-44F0-8E8F-9E9B33DD9ECB}" sibTransId="{F8313C8D-FD47-483F-B2ED-24F6296A9ED5}"/>
    <dgm:cxn modelId="{D7365C85-FA72-48D8-B1A1-E55FAE26A458}" srcId="{F8F2EA02-A6C0-4979-A4A6-AB70D9BA92CF}" destId="{46733D35-BF92-4F11-A750-A3775DD8F517}" srcOrd="0" destOrd="0" parTransId="{5DFD8B5B-AD65-4E13-8869-81DD347C9C46}" sibTransId="{3002A112-C8C6-419C-84F4-FB1C5825CC62}"/>
    <dgm:cxn modelId="{18FB985A-FB40-4939-8DA3-8647564F7820}" type="presOf" srcId="{46733D35-BF92-4F11-A750-A3775DD8F517}" destId="{F353A817-D462-4A43-AD7D-C3ECC4DF5D89}" srcOrd="0" destOrd="0" presId="urn:microsoft.com/office/officeart/2005/8/layout/hList7"/>
    <dgm:cxn modelId="{E9F3CE0E-C9B0-47BC-BB0C-1C264A9B0148}" type="presOf" srcId="{85682951-B292-4D1C-B141-B48BBE42A6BC}" destId="{780ACBB9-F216-41EB-ACCD-AA1644D56909}" srcOrd="0" destOrd="0" presId="urn:microsoft.com/office/officeart/2005/8/layout/hList7"/>
    <dgm:cxn modelId="{452732ED-FC84-4610-B7B7-2F185C3D2E9D}" type="presOf" srcId="{85682951-B292-4D1C-B141-B48BBE42A6BC}" destId="{D8C52137-36EA-4C51-91DA-33DC058FE59D}" srcOrd="1" destOrd="0" presId="urn:microsoft.com/office/officeart/2005/8/layout/hList7"/>
    <dgm:cxn modelId="{B313791C-A762-4E0C-B515-E1996CE0CC15}" type="presOf" srcId="{46733D35-BF92-4F11-A750-A3775DD8F517}" destId="{A66BC262-208F-41C7-9325-9894134AA3C9}" srcOrd="1" destOrd="0" presId="urn:microsoft.com/office/officeart/2005/8/layout/hList7"/>
    <dgm:cxn modelId="{8DF77A56-1628-40B5-804D-E4FF1C728588}" type="presOf" srcId="{F8F2EA02-A6C0-4979-A4A6-AB70D9BA92CF}" destId="{D8BACF6E-ED40-47D0-96D3-92166405628A}" srcOrd="0" destOrd="0" presId="urn:microsoft.com/office/officeart/2005/8/layout/hList7"/>
    <dgm:cxn modelId="{230634B4-F2B2-442C-9E1F-485889AC2449}" srcId="{F8F2EA02-A6C0-4979-A4A6-AB70D9BA92CF}" destId="{F8DF0D46-F8DE-4CA3-99D4-E8A02CA67ECE}" srcOrd="3" destOrd="0" parTransId="{221E9A8B-D210-4013-9107-12BAB3F89ABB}" sibTransId="{AC23E26A-D96D-4674-A12C-B4A827842732}"/>
    <dgm:cxn modelId="{0EBA415B-45CC-4598-AEA1-5242291BB8CF}" type="presOf" srcId="{3002A112-C8C6-419C-84F4-FB1C5825CC62}" destId="{FFE4A3D4-F736-4F59-889C-03E7644D932B}" srcOrd="0" destOrd="0" presId="urn:microsoft.com/office/officeart/2005/8/layout/hList7"/>
    <dgm:cxn modelId="{3A0D3B17-02F2-423A-BFC3-55729B87A242}" type="presOf" srcId="{EA89F10E-E6D0-4D4F-8B8A-AA947D072F8E}" destId="{C0DF158E-BF10-4AC1-AA4E-216D07428C8B}" srcOrd="0" destOrd="0" presId="urn:microsoft.com/office/officeart/2005/8/layout/hList7"/>
    <dgm:cxn modelId="{C7D83A53-391A-4C18-9217-9EC69B7250FD}" type="presOf" srcId="{DD1D8EB9-00DC-41F8-833F-D462082801D7}" destId="{B47FD005-0379-4476-BFED-23ABE1BC62A8}" srcOrd="0" destOrd="0" presId="urn:microsoft.com/office/officeart/2005/8/layout/hList7"/>
    <dgm:cxn modelId="{A142CE06-D4BA-44EB-99B8-72234E7A2643}" type="presParOf" srcId="{D8BACF6E-ED40-47D0-96D3-92166405628A}" destId="{72DBA9CF-6693-4F0F-A4A3-E1BEE3245B2A}" srcOrd="0" destOrd="0" presId="urn:microsoft.com/office/officeart/2005/8/layout/hList7"/>
    <dgm:cxn modelId="{B9D1B6D2-DBF2-4AD8-861D-B2E7D472CF8A}" type="presParOf" srcId="{D8BACF6E-ED40-47D0-96D3-92166405628A}" destId="{114F3BE2-FB7D-43BF-9CF6-767CD30BF734}" srcOrd="1" destOrd="0" presId="urn:microsoft.com/office/officeart/2005/8/layout/hList7"/>
    <dgm:cxn modelId="{5F741A50-968E-405B-BFEE-E670285587BA}" type="presParOf" srcId="{114F3BE2-FB7D-43BF-9CF6-767CD30BF734}" destId="{A5F2558C-B17A-4DEA-8CB8-BEDA13B23A2D}" srcOrd="0" destOrd="0" presId="urn:microsoft.com/office/officeart/2005/8/layout/hList7"/>
    <dgm:cxn modelId="{8B002D82-88AA-41D1-810B-98DB591A1F46}" type="presParOf" srcId="{A5F2558C-B17A-4DEA-8CB8-BEDA13B23A2D}" destId="{F353A817-D462-4A43-AD7D-C3ECC4DF5D89}" srcOrd="0" destOrd="0" presId="urn:microsoft.com/office/officeart/2005/8/layout/hList7"/>
    <dgm:cxn modelId="{22C8AA05-46A4-412E-9890-9E628DD6732B}" type="presParOf" srcId="{A5F2558C-B17A-4DEA-8CB8-BEDA13B23A2D}" destId="{A66BC262-208F-41C7-9325-9894134AA3C9}" srcOrd="1" destOrd="0" presId="urn:microsoft.com/office/officeart/2005/8/layout/hList7"/>
    <dgm:cxn modelId="{9FA96E1C-61A2-443E-9A00-AE2D80317F22}" type="presParOf" srcId="{A5F2558C-B17A-4DEA-8CB8-BEDA13B23A2D}" destId="{C97D9A17-A561-45AE-8F7A-0AF2BDDBF08F}" srcOrd="2" destOrd="0" presId="urn:microsoft.com/office/officeart/2005/8/layout/hList7"/>
    <dgm:cxn modelId="{8444DC3B-421D-470B-8933-B0A154A763BB}" type="presParOf" srcId="{A5F2558C-B17A-4DEA-8CB8-BEDA13B23A2D}" destId="{62AD88D6-C7C8-42D4-A48A-D41756F5F955}" srcOrd="3" destOrd="0" presId="urn:microsoft.com/office/officeart/2005/8/layout/hList7"/>
    <dgm:cxn modelId="{A65B57A6-8718-4721-A74A-2323B6A4F278}" type="presParOf" srcId="{114F3BE2-FB7D-43BF-9CF6-767CD30BF734}" destId="{FFE4A3D4-F736-4F59-889C-03E7644D932B}" srcOrd="1" destOrd="0" presId="urn:microsoft.com/office/officeart/2005/8/layout/hList7"/>
    <dgm:cxn modelId="{EB428B9F-9D2D-44E4-A654-EFEC916F785B}" type="presParOf" srcId="{114F3BE2-FB7D-43BF-9CF6-767CD30BF734}" destId="{6D360AC7-6603-4B2A-8369-B839B5EFB227}" srcOrd="2" destOrd="0" presId="urn:microsoft.com/office/officeart/2005/8/layout/hList7"/>
    <dgm:cxn modelId="{C2067BEB-CA32-497E-B518-E18C73E68FEC}" type="presParOf" srcId="{6D360AC7-6603-4B2A-8369-B839B5EFB227}" destId="{780ACBB9-F216-41EB-ACCD-AA1644D56909}" srcOrd="0" destOrd="0" presId="urn:microsoft.com/office/officeart/2005/8/layout/hList7"/>
    <dgm:cxn modelId="{5D25E735-C773-44A0-AA13-92F46169FE2C}" type="presParOf" srcId="{6D360AC7-6603-4B2A-8369-B839B5EFB227}" destId="{D8C52137-36EA-4C51-91DA-33DC058FE59D}" srcOrd="1" destOrd="0" presId="urn:microsoft.com/office/officeart/2005/8/layout/hList7"/>
    <dgm:cxn modelId="{401BFC99-63A1-4FEF-B0B1-BE764925635E}" type="presParOf" srcId="{6D360AC7-6603-4B2A-8369-B839B5EFB227}" destId="{0CFDD120-84C0-446C-831F-5C36CFC744BA}" srcOrd="2" destOrd="0" presId="urn:microsoft.com/office/officeart/2005/8/layout/hList7"/>
    <dgm:cxn modelId="{ACD3CA74-33D9-4630-81D4-9529ACB57A61}" type="presParOf" srcId="{6D360AC7-6603-4B2A-8369-B839B5EFB227}" destId="{4F6B3974-694C-449D-B080-1D68C88FC192}" srcOrd="3" destOrd="0" presId="urn:microsoft.com/office/officeart/2005/8/layout/hList7"/>
    <dgm:cxn modelId="{660EE02A-998C-42E8-A4D0-DDB49B537124}" type="presParOf" srcId="{114F3BE2-FB7D-43BF-9CF6-767CD30BF734}" destId="{B47FD005-0379-4476-BFED-23ABE1BC62A8}" srcOrd="3" destOrd="0" presId="urn:microsoft.com/office/officeart/2005/8/layout/hList7"/>
    <dgm:cxn modelId="{6D75B3D4-7038-4AC9-8905-09069DA1CFD6}" type="presParOf" srcId="{114F3BE2-FB7D-43BF-9CF6-767CD30BF734}" destId="{F14A95B5-630B-47A6-A4AD-D4EC59FD58B0}" srcOrd="4" destOrd="0" presId="urn:microsoft.com/office/officeart/2005/8/layout/hList7"/>
    <dgm:cxn modelId="{CDFD28D8-DFAB-4224-B675-C021949578C1}" type="presParOf" srcId="{F14A95B5-630B-47A6-A4AD-D4EC59FD58B0}" destId="{2275DF47-290F-4776-8BEB-E216B4E6F204}" srcOrd="0" destOrd="0" presId="urn:microsoft.com/office/officeart/2005/8/layout/hList7"/>
    <dgm:cxn modelId="{D2546E2A-F6B2-4F08-ACA4-2B3B0FFD5B10}" type="presParOf" srcId="{F14A95B5-630B-47A6-A4AD-D4EC59FD58B0}" destId="{861799DD-2DAF-4BFF-B480-8225DC098A06}" srcOrd="1" destOrd="0" presId="urn:microsoft.com/office/officeart/2005/8/layout/hList7"/>
    <dgm:cxn modelId="{9F3C646E-E103-465B-9B93-5FE75AD7569B}" type="presParOf" srcId="{F14A95B5-630B-47A6-A4AD-D4EC59FD58B0}" destId="{3AEF2B53-856D-43B4-8830-731EFB1EB9D9}" srcOrd="2" destOrd="0" presId="urn:microsoft.com/office/officeart/2005/8/layout/hList7"/>
    <dgm:cxn modelId="{40DA4016-8DEB-4511-863F-49A712C46493}" type="presParOf" srcId="{F14A95B5-630B-47A6-A4AD-D4EC59FD58B0}" destId="{F7815C46-3894-4F34-8331-73F62D5400E8}" srcOrd="3" destOrd="0" presId="urn:microsoft.com/office/officeart/2005/8/layout/hList7"/>
    <dgm:cxn modelId="{10A7EB4A-5FCE-4634-AC52-9D6182651C5F}" type="presParOf" srcId="{114F3BE2-FB7D-43BF-9CF6-767CD30BF734}" destId="{C0DF158E-BF10-4AC1-AA4E-216D07428C8B}" srcOrd="5" destOrd="0" presId="urn:microsoft.com/office/officeart/2005/8/layout/hList7"/>
    <dgm:cxn modelId="{5614F8B0-FE12-427B-8A3C-6AD14861303E}" type="presParOf" srcId="{114F3BE2-FB7D-43BF-9CF6-767CD30BF734}" destId="{9B521DD5-24FA-435D-849B-7EB76DA55DCD}" srcOrd="6" destOrd="0" presId="urn:microsoft.com/office/officeart/2005/8/layout/hList7"/>
    <dgm:cxn modelId="{6AD1039B-77FA-4109-8B7A-AF3A7DF41D30}" type="presParOf" srcId="{9B521DD5-24FA-435D-849B-7EB76DA55DCD}" destId="{6C93C4A8-8782-44CF-B9D4-E298316D96A6}" srcOrd="0" destOrd="0" presId="urn:microsoft.com/office/officeart/2005/8/layout/hList7"/>
    <dgm:cxn modelId="{154598D6-2D2B-4CA1-B767-490E046F3122}" type="presParOf" srcId="{9B521DD5-24FA-435D-849B-7EB76DA55DCD}" destId="{000A97AD-9C5C-46E0-8ABA-245BD8C2761E}" srcOrd="1" destOrd="0" presId="urn:microsoft.com/office/officeart/2005/8/layout/hList7"/>
    <dgm:cxn modelId="{17678F1B-D1AE-4821-BBD0-EA7225A9D658}" type="presParOf" srcId="{9B521DD5-24FA-435D-849B-7EB76DA55DCD}" destId="{3255ADE2-7F21-4285-B10E-7866493CEEB1}" srcOrd="2" destOrd="0" presId="urn:microsoft.com/office/officeart/2005/8/layout/hList7"/>
    <dgm:cxn modelId="{240660A7-C5B1-4F89-969B-D7060B52ED06}" type="presParOf" srcId="{9B521DD5-24FA-435D-849B-7EB76DA55DCD}" destId="{26C14A6D-3906-4783-8D14-1E9D24168367}" srcOrd="3" destOrd="0" presId="urn:microsoft.com/office/officeart/2005/8/layout/hList7"/>
    <dgm:cxn modelId="{ECDE5364-B0B6-4963-8CEE-C1D08EC19D86}" type="presParOf" srcId="{114F3BE2-FB7D-43BF-9CF6-767CD30BF734}" destId="{2BA447CB-6B5A-4818-8A8E-AC75866CA0C3}" srcOrd="7" destOrd="0" presId="urn:microsoft.com/office/officeart/2005/8/layout/hList7"/>
    <dgm:cxn modelId="{6DCF89F8-0525-43B5-9119-609325269610}" type="presParOf" srcId="{114F3BE2-FB7D-43BF-9CF6-767CD30BF734}" destId="{AF79B5D3-941B-43F8-A3F1-02961A929BF7}" srcOrd="8" destOrd="0" presId="urn:microsoft.com/office/officeart/2005/8/layout/hList7"/>
    <dgm:cxn modelId="{A0BE62D4-4072-4C1E-82C8-3C0975DA511F}" type="presParOf" srcId="{AF79B5D3-941B-43F8-A3F1-02961A929BF7}" destId="{F3EF054E-DFC3-47F3-B240-4679BB8EABAD}" srcOrd="0" destOrd="0" presId="urn:microsoft.com/office/officeart/2005/8/layout/hList7"/>
    <dgm:cxn modelId="{54870F1B-D4BA-419E-A4C5-621EDC561FCE}" type="presParOf" srcId="{AF79B5D3-941B-43F8-A3F1-02961A929BF7}" destId="{363C6E02-338E-4819-ABE8-76F391242B77}" srcOrd="1" destOrd="0" presId="urn:microsoft.com/office/officeart/2005/8/layout/hList7"/>
    <dgm:cxn modelId="{D3834D20-416D-4A68-B244-7ED6D2FCACEA}" type="presParOf" srcId="{AF79B5D3-941B-43F8-A3F1-02961A929BF7}" destId="{7E85B243-CB72-44FF-9CA1-A62786287A59}" srcOrd="2" destOrd="0" presId="urn:microsoft.com/office/officeart/2005/8/layout/hList7"/>
    <dgm:cxn modelId="{68E79A68-1288-465D-BDD9-D5C7CA5B59BE}" type="presParOf" srcId="{AF79B5D3-941B-43F8-A3F1-02961A929BF7}" destId="{888E0662-2B85-4516-96E1-8D4DAAF6208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9A5F4E-2205-4BCA-90AB-99999B0C70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0651DB5-5FBD-40F1-9244-D2954809AC1B}">
      <dgm:prSet/>
      <dgm:spPr/>
      <dgm:t>
        <a:bodyPr/>
        <a:lstStyle/>
        <a:p>
          <a:pPr rtl="0"/>
          <a:r>
            <a:rPr lang="ka-GE">
              <a:latin typeface="Calibri" panose="020F0502020204030204" pitchFamily="34" charset="0"/>
              <a:cs typeface="Calibri" panose="020F0502020204030204" pitchFamily="34" charset="0"/>
            </a:rPr>
            <a:t>მხარდამჭერი კვლევები</a:t>
          </a:r>
          <a:endParaRPr lang="nb-NO">
            <a:latin typeface="Calibri" panose="020F0502020204030204" pitchFamily="34" charset="0"/>
            <a:cs typeface="Calibri" panose="020F0502020204030204" pitchFamily="34" charset="0"/>
          </a:endParaRPr>
        </a:p>
      </dgm:t>
    </dgm:pt>
    <dgm:pt modelId="{8CCB3F27-6DBF-4309-BA34-6F90B72CD79E}" type="parTrans" cxnId="{271F433F-FE19-461F-8315-0A6E3F1BDC83}">
      <dgm:prSet/>
      <dgm:spPr/>
      <dgm:t>
        <a:bodyPr/>
        <a:lstStyle/>
        <a:p>
          <a:endParaRPr lang="en-US"/>
        </a:p>
      </dgm:t>
    </dgm:pt>
    <dgm:pt modelId="{58521786-CD00-4CE7-ABBD-07E7565281FD}" type="sibTrans" cxnId="{271F433F-FE19-461F-8315-0A6E3F1BDC83}">
      <dgm:prSet/>
      <dgm:spPr/>
      <dgm:t>
        <a:bodyPr/>
        <a:lstStyle/>
        <a:p>
          <a:endParaRPr lang="en-US"/>
        </a:p>
      </dgm:t>
    </dgm:pt>
    <dgm:pt modelId="{21A8552D-B984-4066-BBFE-7EBBB5A0F8A2}">
      <dgm:prSet/>
      <dgm:spPr/>
      <dgm:t>
        <a:bodyPr/>
        <a:lstStyle/>
        <a:p>
          <a:pPr rtl="0"/>
          <a:r>
            <a:rPr lang="ka-GE" dirty="0">
              <a:latin typeface="Calibri" panose="020F0502020204030204" pitchFamily="34" charset="0"/>
              <a:cs typeface="Calibri" panose="020F0502020204030204" pitchFamily="34" charset="0"/>
            </a:rPr>
            <a:t>ლოგისტიკა, შესყიდვა და მარაგები</a:t>
          </a:r>
          <a:endParaRPr lang="nb-NO" dirty="0">
            <a:latin typeface="Calibri" panose="020F0502020204030204" pitchFamily="34" charset="0"/>
            <a:cs typeface="Calibri" panose="020F0502020204030204" pitchFamily="34" charset="0"/>
          </a:endParaRPr>
        </a:p>
      </dgm:t>
    </dgm:pt>
    <dgm:pt modelId="{FD962A2B-61AB-4D94-A762-5695DA5ACD1B}" type="parTrans" cxnId="{26CAD88E-20C5-4281-824F-EF00CBF00BF8}">
      <dgm:prSet/>
      <dgm:spPr/>
      <dgm:t>
        <a:bodyPr/>
        <a:lstStyle/>
        <a:p>
          <a:endParaRPr lang="en-US"/>
        </a:p>
      </dgm:t>
    </dgm:pt>
    <dgm:pt modelId="{AE4FB9D9-9111-4C3E-8BD6-6CD1F0CACF10}" type="sibTrans" cxnId="{26CAD88E-20C5-4281-824F-EF00CBF00BF8}">
      <dgm:prSet/>
      <dgm:spPr/>
      <dgm:t>
        <a:bodyPr/>
        <a:lstStyle/>
        <a:p>
          <a:endParaRPr lang="en-US"/>
        </a:p>
      </dgm:t>
    </dgm:pt>
    <dgm:pt modelId="{950F268A-D50B-46D5-B030-E2E100FA03E5}">
      <dgm:prSet/>
      <dgm:spPr/>
      <dgm:t>
        <a:bodyPr/>
        <a:lstStyle/>
        <a:p>
          <a:pPr rtl="0"/>
          <a:r>
            <a:rPr lang="ka-GE"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dirty="0">
            <a:latin typeface="Calibri" panose="020F0502020204030204" pitchFamily="34" charset="0"/>
            <a:cs typeface="Calibri" panose="020F0502020204030204" pitchFamily="34" charset="0"/>
          </a:endParaRPr>
        </a:p>
      </dgm:t>
    </dgm:pt>
    <dgm:pt modelId="{3D35CAA9-CA3E-4C3C-A8DC-8CA25722DE25}" type="parTrans" cxnId="{CF0E83F7-6F07-46E8-941E-8890A8BD6DB4}">
      <dgm:prSet/>
      <dgm:spPr/>
      <dgm:t>
        <a:bodyPr/>
        <a:lstStyle/>
        <a:p>
          <a:endParaRPr lang="en-US"/>
        </a:p>
      </dgm:t>
    </dgm:pt>
    <dgm:pt modelId="{0D377FCF-13FB-46B4-8558-19EB4A67672B}" type="sibTrans" cxnId="{CF0E83F7-6F07-46E8-941E-8890A8BD6DB4}">
      <dgm:prSet/>
      <dgm:spPr/>
      <dgm:t>
        <a:bodyPr/>
        <a:lstStyle/>
        <a:p>
          <a:endParaRPr lang="en-US"/>
        </a:p>
      </dgm:t>
    </dgm:pt>
    <dgm:pt modelId="{00FB53BF-ACBA-4CB8-8E88-AD1A238E8AD4}">
      <dgm:prSet/>
      <dgm:spPr/>
      <dgm:t>
        <a:bodyPr/>
        <a:lstStyle/>
        <a:p>
          <a:pPr rtl="0"/>
          <a:r>
            <a:rPr lang="ka-GE" dirty="0">
              <a:latin typeface="Calibri" panose="020F0502020204030204" pitchFamily="34" charset="0"/>
              <a:cs typeface="Calibri" panose="020F0502020204030204" pitchFamily="34" charset="0"/>
            </a:rPr>
            <a:t>საერთაშორისო ჩართულობა</a:t>
          </a:r>
          <a:endParaRPr lang="nb-NO" dirty="0">
            <a:latin typeface="Calibri" panose="020F0502020204030204" pitchFamily="34" charset="0"/>
            <a:cs typeface="Calibri" panose="020F0502020204030204" pitchFamily="34" charset="0"/>
          </a:endParaRPr>
        </a:p>
      </dgm:t>
    </dgm:pt>
    <dgm:pt modelId="{CE8B209C-A651-4C16-B49F-DF053E360539}" type="parTrans" cxnId="{73A4EC84-F0D8-4DCA-B4C0-E7701882D61F}">
      <dgm:prSet/>
      <dgm:spPr/>
      <dgm:t>
        <a:bodyPr/>
        <a:lstStyle/>
        <a:p>
          <a:endParaRPr lang="en-US"/>
        </a:p>
      </dgm:t>
    </dgm:pt>
    <dgm:pt modelId="{EEF92F1C-9196-455A-9DB0-DAC11A742F7C}" type="sibTrans" cxnId="{73A4EC84-F0D8-4DCA-B4C0-E7701882D61F}">
      <dgm:prSet/>
      <dgm:spPr/>
      <dgm:t>
        <a:bodyPr/>
        <a:lstStyle/>
        <a:p>
          <a:endParaRPr lang="en-US"/>
        </a:p>
      </dgm:t>
    </dgm:pt>
    <dgm:pt modelId="{945FAEA3-1730-43B3-B05B-CB181739222D}">
      <dgm:prSet/>
      <dgm:spPr/>
      <dgm:t>
        <a:bodyPr/>
        <a:lstStyle/>
        <a:p>
          <a:pPr rtl="0"/>
          <a:r>
            <a:rPr lang="ka-GE" dirty="0">
              <a:latin typeface="Calibri" panose="020F0502020204030204" pitchFamily="34" charset="0"/>
              <a:cs typeface="Calibri" panose="020F0502020204030204" pitchFamily="34" charset="0"/>
            </a:rPr>
            <a:t>მულტისექტორული თანამშრომლობა</a:t>
          </a:r>
          <a:endParaRPr lang="nb-NO" dirty="0">
            <a:latin typeface="Calibri" panose="020F0502020204030204" pitchFamily="34" charset="0"/>
            <a:cs typeface="Calibri" panose="020F0502020204030204" pitchFamily="34" charset="0"/>
          </a:endParaRPr>
        </a:p>
      </dgm:t>
    </dgm:pt>
    <dgm:pt modelId="{5625BFCA-ED7E-4492-BFDB-9F08CAA5626F}" type="parTrans" cxnId="{CA296317-3EED-41E4-8D34-427BAC320EF9}">
      <dgm:prSet/>
      <dgm:spPr/>
      <dgm:t>
        <a:bodyPr/>
        <a:lstStyle/>
        <a:p>
          <a:endParaRPr lang="en-US"/>
        </a:p>
      </dgm:t>
    </dgm:pt>
    <dgm:pt modelId="{14E65DA5-358D-4CFD-8DF7-CDBB2FEDBDF7}" type="sibTrans" cxnId="{CA296317-3EED-41E4-8D34-427BAC320EF9}">
      <dgm:prSet/>
      <dgm:spPr/>
      <dgm:t>
        <a:bodyPr/>
        <a:lstStyle/>
        <a:p>
          <a:endParaRPr lang="en-US"/>
        </a:p>
      </dgm:t>
    </dgm:pt>
    <dgm:pt modelId="{D64ECE16-BD84-4DD1-8784-8224E8A0BF34}" type="pres">
      <dgm:prSet presAssocID="{D49A5F4E-2205-4BCA-90AB-99999B0C706D}" presName="Name0" presStyleCnt="0">
        <dgm:presLayoutVars>
          <dgm:dir/>
          <dgm:resizeHandles val="exact"/>
        </dgm:presLayoutVars>
      </dgm:prSet>
      <dgm:spPr/>
      <dgm:t>
        <a:bodyPr/>
        <a:lstStyle/>
        <a:p>
          <a:endParaRPr lang="en-US"/>
        </a:p>
      </dgm:t>
    </dgm:pt>
    <dgm:pt modelId="{026DC57A-62F2-44C0-890C-0B0687D9A955}" type="pres">
      <dgm:prSet presAssocID="{F0651DB5-5FBD-40F1-9244-D2954809AC1B}" presName="composite" presStyleCnt="0"/>
      <dgm:spPr/>
    </dgm:pt>
    <dgm:pt modelId="{B1451557-55FE-45CC-9577-6A0F384A050C}" type="pres">
      <dgm:prSet presAssocID="{F0651DB5-5FBD-40F1-9244-D2954809AC1B}" presName="rect1" presStyleLbl="trAlignAcc1" presStyleIdx="0" presStyleCnt="5">
        <dgm:presLayoutVars>
          <dgm:bulletEnabled val="1"/>
        </dgm:presLayoutVars>
      </dgm:prSet>
      <dgm:spPr/>
      <dgm:t>
        <a:bodyPr/>
        <a:lstStyle/>
        <a:p>
          <a:endParaRPr lang="en-US"/>
        </a:p>
      </dgm:t>
    </dgm:pt>
    <dgm:pt modelId="{6EC2E55B-EF9B-43C8-9FBB-04F2C4B7D4B4}" type="pres">
      <dgm:prSet presAssocID="{F0651DB5-5FBD-40F1-9244-D2954809AC1B}"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dgm:spPr>
    </dgm:pt>
    <dgm:pt modelId="{530D4ECD-524C-4677-A93B-37C77110A0C1}" type="pres">
      <dgm:prSet presAssocID="{58521786-CD00-4CE7-ABBD-07E7565281FD}" presName="sibTrans" presStyleCnt="0"/>
      <dgm:spPr/>
    </dgm:pt>
    <dgm:pt modelId="{E8FEB9D9-F39E-4C12-9367-358E89C6FDF6}" type="pres">
      <dgm:prSet presAssocID="{21A8552D-B984-4066-BBFE-7EBBB5A0F8A2}" presName="composite" presStyleCnt="0"/>
      <dgm:spPr/>
    </dgm:pt>
    <dgm:pt modelId="{79BE92C4-04C4-4E39-A472-A49545F50B52}" type="pres">
      <dgm:prSet presAssocID="{21A8552D-B984-4066-BBFE-7EBBB5A0F8A2}" presName="rect1" presStyleLbl="trAlignAcc1" presStyleIdx="1" presStyleCnt="5">
        <dgm:presLayoutVars>
          <dgm:bulletEnabled val="1"/>
        </dgm:presLayoutVars>
      </dgm:prSet>
      <dgm:spPr/>
      <dgm:t>
        <a:bodyPr/>
        <a:lstStyle/>
        <a:p>
          <a:endParaRPr lang="en-US"/>
        </a:p>
      </dgm:t>
    </dgm:pt>
    <dgm:pt modelId="{477E7F27-1DCF-4192-869B-E63254F5B0DE}" type="pres">
      <dgm:prSet presAssocID="{21A8552D-B984-4066-BBFE-7EBBB5A0F8A2}"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1ED4BB2C-4057-4DA0-871A-6D98D0E0D7CD}" type="pres">
      <dgm:prSet presAssocID="{AE4FB9D9-9111-4C3E-8BD6-6CD1F0CACF10}" presName="sibTrans" presStyleCnt="0"/>
      <dgm:spPr/>
    </dgm:pt>
    <dgm:pt modelId="{EDF9479F-9B83-4738-BF5F-43FA283FE0F6}" type="pres">
      <dgm:prSet presAssocID="{950F268A-D50B-46D5-B030-E2E100FA03E5}" presName="composite" presStyleCnt="0"/>
      <dgm:spPr/>
    </dgm:pt>
    <dgm:pt modelId="{6963DF28-8645-4FD8-AA19-6FB4ABB5BA98}" type="pres">
      <dgm:prSet presAssocID="{950F268A-D50B-46D5-B030-E2E100FA03E5}" presName="rect1" presStyleLbl="trAlignAcc1" presStyleIdx="2" presStyleCnt="5">
        <dgm:presLayoutVars>
          <dgm:bulletEnabled val="1"/>
        </dgm:presLayoutVars>
      </dgm:prSet>
      <dgm:spPr/>
      <dgm:t>
        <a:bodyPr/>
        <a:lstStyle/>
        <a:p>
          <a:endParaRPr lang="en-US"/>
        </a:p>
      </dgm:t>
    </dgm:pt>
    <dgm:pt modelId="{11CA546B-E89A-4B0B-A59B-DF54C459FA07}" type="pres">
      <dgm:prSet presAssocID="{950F268A-D50B-46D5-B030-E2E100FA03E5}"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ECF29EC9-4BA2-4BB0-A207-DAEEFCE0914B}" type="pres">
      <dgm:prSet presAssocID="{0D377FCF-13FB-46B4-8558-19EB4A67672B}" presName="sibTrans" presStyleCnt="0"/>
      <dgm:spPr/>
    </dgm:pt>
    <dgm:pt modelId="{011DA1E3-4577-4CE1-9BDA-14B7587D67D7}" type="pres">
      <dgm:prSet presAssocID="{945FAEA3-1730-43B3-B05B-CB181739222D}" presName="composite" presStyleCnt="0"/>
      <dgm:spPr/>
    </dgm:pt>
    <dgm:pt modelId="{28BC99B6-EFFC-43B4-A05B-C5B35C15473E}" type="pres">
      <dgm:prSet presAssocID="{945FAEA3-1730-43B3-B05B-CB181739222D}" presName="rect1" presStyleLbl="trAlignAcc1" presStyleIdx="3" presStyleCnt="5">
        <dgm:presLayoutVars>
          <dgm:bulletEnabled val="1"/>
        </dgm:presLayoutVars>
      </dgm:prSet>
      <dgm:spPr/>
      <dgm:t>
        <a:bodyPr/>
        <a:lstStyle/>
        <a:p>
          <a:endParaRPr lang="en-US"/>
        </a:p>
      </dgm:t>
    </dgm:pt>
    <dgm:pt modelId="{979F626F-3312-490B-95C6-1662C889FA77}" type="pres">
      <dgm:prSet presAssocID="{945FAEA3-1730-43B3-B05B-CB181739222D}"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 modelId="{94404BDF-538F-43B2-AB18-F374E4C80C00}" type="pres">
      <dgm:prSet presAssocID="{14E65DA5-358D-4CFD-8DF7-CDBB2FEDBDF7}" presName="sibTrans" presStyleCnt="0"/>
      <dgm:spPr/>
    </dgm:pt>
    <dgm:pt modelId="{8E17A6C7-FBD3-4545-9770-4518BAFDEA8C}" type="pres">
      <dgm:prSet presAssocID="{00FB53BF-ACBA-4CB8-8E88-AD1A238E8AD4}" presName="composite" presStyleCnt="0"/>
      <dgm:spPr/>
    </dgm:pt>
    <dgm:pt modelId="{D5A802B7-3839-4DC9-8718-5F780BCDF898}" type="pres">
      <dgm:prSet presAssocID="{00FB53BF-ACBA-4CB8-8E88-AD1A238E8AD4}" presName="rect1" presStyleLbl="trAlignAcc1" presStyleIdx="4" presStyleCnt="5">
        <dgm:presLayoutVars>
          <dgm:bulletEnabled val="1"/>
        </dgm:presLayoutVars>
      </dgm:prSet>
      <dgm:spPr/>
      <dgm:t>
        <a:bodyPr/>
        <a:lstStyle/>
        <a:p>
          <a:endParaRPr lang="en-US"/>
        </a:p>
      </dgm:t>
    </dgm:pt>
    <dgm:pt modelId="{12691B87-F834-422D-925B-6C30C42D36C2}" type="pres">
      <dgm:prSet presAssocID="{00FB53BF-ACBA-4CB8-8E88-AD1A238E8AD4}"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dgm:spPr>
    </dgm:pt>
  </dgm:ptLst>
  <dgm:cxnLst>
    <dgm:cxn modelId="{2A3A73A5-1766-4704-B39D-4B02F38B5D73}" type="presOf" srcId="{00FB53BF-ACBA-4CB8-8E88-AD1A238E8AD4}" destId="{D5A802B7-3839-4DC9-8718-5F780BCDF898}" srcOrd="0" destOrd="0" presId="urn:microsoft.com/office/officeart/2008/layout/PictureStrips"/>
    <dgm:cxn modelId="{E0319129-C554-4863-8776-FA8F50207F17}" type="presOf" srcId="{F0651DB5-5FBD-40F1-9244-D2954809AC1B}" destId="{B1451557-55FE-45CC-9577-6A0F384A050C}" srcOrd="0" destOrd="0" presId="urn:microsoft.com/office/officeart/2008/layout/PictureStrips"/>
    <dgm:cxn modelId="{CA296317-3EED-41E4-8D34-427BAC320EF9}" srcId="{D49A5F4E-2205-4BCA-90AB-99999B0C706D}" destId="{945FAEA3-1730-43B3-B05B-CB181739222D}" srcOrd="3" destOrd="0" parTransId="{5625BFCA-ED7E-4492-BFDB-9F08CAA5626F}" sibTransId="{14E65DA5-358D-4CFD-8DF7-CDBB2FEDBDF7}"/>
    <dgm:cxn modelId="{437C1E9B-6BA9-42DA-861B-CCE79EBC0D54}" type="presOf" srcId="{950F268A-D50B-46D5-B030-E2E100FA03E5}" destId="{6963DF28-8645-4FD8-AA19-6FB4ABB5BA98}" srcOrd="0" destOrd="0" presId="urn:microsoft.com/office/officeart/2008/layout/PictureStrips"/>
    <dgm:cxn modelId="{CF0E83F7-6F07-46E8-941E-8890A8BD6DB4}" srcId="{D49A5F4E-2205-4BCA-90AB-99999B0C706D}" destId="{950F268A-D50B-46D5-B030-E2E100FA03E5}" srcOrd="2" destOrd="0" parTransId="{3D35CAA9-CA3E-4C3C-A8DC-8CA25722DE25}" sibTransId="{0D377FCF-13FB-46B4-8558-19EB4A67672B}"/>
    <dgm:cxn modelId="{99C86A90-53DF-4CD1-B8F7-5438F837A5D7}" type="presOf" srcId="{945FAEA3-1730-43B3-B05B-CB181739222D}" destId="{28BC99B6-EFFC-43B4-A05B-C5B35C15473E}" srcOrd="0" destOrd="0" presId="urn:microsoft.com/office/officeart/2008/layout/PictureStrips"/>
    <dgm:cxn modelId="{818C50C1-4406-496F-978C-C45131232AD0}" type="presOf" srcId="{D49A5F4E-2205-4BCA-90AB-99999B0C706D}" destId="{D64ECE16-BD84-4DD1-8784-8224E8A0BF34}" srcOrd="0" destOrd="0" presId="urn:microsoft.com/office/officeart/2008/layout/PictureStrips"/>
    <dgm:cxn modelId="{47B71178-D60F-486C-816D-CF2DEF5ABDEF}" type="presOf" srcId="{21A8552D-B984-4066-BBFE-7EBBB5A0F8A2}" destId="{79BE92C4-04C4-4E39-A472-A49545F50B52}" srcOrd="0" destOrd="0" presId="urn:microsoft.com/office/officeart/2008/layout/PictureStrips"/>
    <dgm:cxn modelId="{73A4EC84-F0D8-4DCA-B4C0-E7701882D61F}" srcId="{D49A5F4E-2205-4BCA-90AB-99999B0C706D}" destId="{00FB53BF-ACBA-4CB8-8E88-AD1A238E8AD4}" srcOrd="4" destOrd="0" parTransId="{CE8B209C-A651-4C16-B49F-DF053E360539}" sibTransId="{EEF92F1C-9196-455A-9DB0-DAC11A742F7C}"/>
    <dgm:cxn modelId="{26CAD88E-20C5-4281-824F-EF00CBF00BF8}" srcId="{D49A5F4E-2205-4BCA-90AB-99999B0C706D}" destId="{21A8552D-B984-4066-BBFE-7EBBB5A0F8A2}" srcOrd="1" destOrd="0" parTransId="{FD962A2B-61AB-4D94-A762-5695DA5ACD1B}" sibTransId="{AE4FB9D9-9111-4C3E-8BD6-6CD1F0CACF10}"/>
    <dgm:cxn modelId="{271F433F-FE19-461F-8315-0A6E3F1BDC83}" srcId="{D49A5F4E-2205-4BCA-90AB-99999B0C706D}" destId="{F0651DB5-5FBD-40F1-9244-D2954809AC1B}" srcOrd="0" destOrd="0" parTransId="{8CCB3F27-6DBF-4309-BA34-6F90B72CD79E}" sibTransId="{58521786-CD00-4CE7-ABBD-07E7565281FD}"/>
    <dgm:cxn modelId="{673771C5-684B-47BC-823D-74FDAFE19F77}" type="presParOf" srcId="{D64ECE16-BD84-4DD1-8784-8224E8A0BF34}" destId="{026DC57A-62F2-44C0-890C-0B0687D9A955}" srcOrd="0" destOrd="0" presId="urn:microsoft.com/office/officeart/2008/layout/PictureStrips"/>
    <dgm:cxn modelId="{6C703C31-1FDC-4F88-900E-88090ECF3C6B}" type="presParOf" srcId="{026DC57A-62F2-44C0-890C-0B0687D9A955}" destId="{B1451557-55FE-45CC-9577-6A0F384A050C}" srcOrd="0" destOrd="0" presId="urn:microsoft.com/office/officeart/2008/layout/PictureStrips"/>
    <dgm:cxn modelId="{A08F6830-CD38-4E18-AAB6-D94C1F06AC12}" type="presParOf" srcId="{026DC57A-62F2-44C0-890C-0B0687D9A955}" destId="{6EC2E55B-EF9B-43C8-9FBB-04F2C4B7D4B4}" srcOrd="1" destOrd="0" presId="urn:microsoft.com/office/officeart/2008/layout/PictureStrips"/>
    <dgm:cxn modelId="{1CAB0E56-8777-4ABD-8492-9C93F7F0FA9D}" type="presParOf" srcId="{D64ECE16-BD84-4DD1-8784-8224E8A0BF34}" destId="{530D4ECD-524C-4677-A93B-37C77110A0C1}" srcOrd="1" destOrd="0" presId="urn:microsoft.com/office/officeart/2008/layout/PictureStrips"/>
    <dgm:cxn modelId="{23B3E2FD-5429-4EF8-9F7C-4FB243CA88D2}" type="presParOf" srcId="{D64ECE16-BD84-4DD1-8784-8224E8A0BF34}" destId="{E8FEB9D9-F39E-4C12-9367-358E89C6FDF6}" srcOrd="2" destOrd="0" presId="urn:microsoft.com/office/officeart/2008/layout/PictureStrips"/>
    <dgm:cxn modelId="{E1AB8C89-37D2-401E-BA95-D9C5513E53C1}" type="presParOf" srcId="{E8FEB9D9-F39E-4C12-9367-358E89C6FDF6}" destId="{79BE92C4-04C4-4E39-A472-A49545F50B52}" srcOrd="0" destOrd="0" presId="urn:microsoft.com/office/officeart/2008/layout/PictureStrips"/>
    <dgm:cxn modelId="{0C866B59-F719-43A5-A571-5484027A3978}" type="presParOf" srcId="{E8FEB9D9-F39E-4C12-9367-358E89C6FDF6}" destId="{477E7F27-1DCF-4192-869B-E63254F5B0DE}" srcOrd="1" destOrd="0" presId="urn:microsoft.com/office/officeart/2008/layout/PictureStrips"/>
    <dgm:cxn modelId="{D79CB75F-3E4C-4D1A-88E3-668DA1878D44}" type="presParOf" srcId="{D64ECE16-BD84-4DD1-8784-8224E8A0BF34}" destId="{1ED4BB2C-4057-4DA0-871A-6D98D0E0D7CD}" srcOrd="3" destOrd="0" presId="urn:microsoft.com/office/officeart/2008/layout/PictureStrips"/>
    <dgm:cxn modelId="{7952AFD8-77DC-490B-B149-D09738C4E0E0}" type="presParOf" srcId="{D64ECE16-BD84-4DD1-8784-8224E8A0BF34}" destId="{EDF9479F-9B83-4738-BF5F-43FA283FE0F6}" srcOrd="4" destOrd="0" presId="urn:microsoft.com/office/officeart/2008/layout/PictureStrips"/>
    <dgm:cxn modelId="{720147B9-88F6-4417-87BC-C9C21F5D144E}" type="presParOf" srcId="{EDF9479F-9B83-4738-BF5F-43FA283FE0F6}" destId="{6963DF28-8645-4FD8-AA19-6FB4ABB5BA98}" srcOrd="0" destOrd="0" presId="urn:microsoft.com/office/officeart/2008/layout/PictureStrips"/>
    <dgm:cxn modelId="{A6B2E1AB-AEFD-4BE8-B6CB-A884C5B9A51F}" type="presParOf" srcId="{EDF9479F-9B83-4738-BF5F-43FA283FE0F6}" destId="{11CA546B-E89A-4B0B-A59B-DF54C459FA07}" srcOrd="1" destOrd="0" presId="urn:microsoft.com/office/officeart/2008/layout/PictureStrips"/>
    <dgm:cxn modelId="{D06BBEC6-20D5-44EA-B9EE-C32AE7C13867}" type="presParOf" srcId="{D64ECE16-BD84-4DD1-8784-8224E8A0BF34}" destId="{ECF29EC9-4BA2-4BB0-A207-DAEEFCE0914B}" srcOrd="5" destOrd="0" presId="urn:microsoft.com/office/officeart/2008/layout/PictureStrips"/>
    <dgm:cxn modelId="{5E70339A-C00A-4F2A-AF9A-33061C9A9C80}" type="presParOf" srcId="{D64ECE16-BD84-4DD1-8784-8224E8A0BF34}" destId="{011DA1E3-4577-4CE1-9BDA-14B7587D67D7}" srcOrd="6" destOrd="0" presId="urn:microsoft.com/office/officeart/2008/layout/PictureStrips"/>
    <dgm:cxn modelId="{6347173C-C4E4-4732-B080-C8E27777C5D1}" type="presParOf" srcId="{011DA1E3-4577-4CE1-9BDA-14B7587D67D7}" destId="{28BC99B6-EFFC-43B4-A05B-C5B35C15473E}" srcOrd="0" destOrd="0" presId="urn:microsoft.com/office/officeart/2008/layout/PictureStrips"/>
    <dgm:cxn modelId="{F844CD9C-E32D-4948-898A-E6025A5C995F}" type="presParOf" srcId="{011DA1E3-4577-4CE1-9BDA-14B7587D67D7}" destId="{979F626F-3312-490B-95C6-1662C889FA77}" srcOrd="1" destOrd="0" presId="urn:microsoft.com/office/officeart/2008/layout/PictureStrips"/>
    <dgm:cxn modelId="{4A9B2E0A-E7FE-4F7B-B5B7-B6F9146626D5}" type="presParOf" srcId="{D64ECE16-BD84-4DD1-8784-8224E8A0BF34}" destId="{94404BDF-538F-43B2-AB18-F374E4C80C00}" srcOrd="7" destOrd="0" presId="urn:microsoft.com/office/officeart/2008/layout/PictureStrips"/>
    <dgm:cxn modelId="{24F36D0F-E30C-450D-9EA7-E582B09F19B4}" type="presParOf" srcId="{D64ECE16-BD84-4DD1-8784-8224E8A0BF34}" destId="{8E17A6C7-FBD3-4545-9770-4518BAFDEA8C}" srcOrd="8" destOrd="0" presId="urn:microsoft.com/office/officeart/2008/layout/PictureStrips"/>
    <dgm:cxn modelId="{1A5E21C7-8A56-46AA-B3D7-21A1AEA3B8B4}" type="presParOf" srcId="{8E17A6C7-FBD3-4545-9770-4518BAFDEA8C}" destId="{D5A802B7-3839-4DC9-8718-5F780BCDF898}" srcOrd="0" destOrd="0" presId="urn:microsoft.com/office/officeart/2008/layout/PictureStrips"/>
    <dgm:cxn modelId="{8C6970B2-4FA5-424E-BA9C-0D386BC0A674}" type="presParOf" srcId="{8E17A6C7-FBD3-4545-9770-4518BAFDEA8C}" destId="{12691B87-F834-422D-925B-6C30C42D36C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E3B4BB-DF28-441B-A99C-0F2A25C596CE}" type="doc">
      <dgm:prSet loTypeId="urn:microsoft.com/office/officeart/2005/8/layout/arrow3" loCatId="relationship" qsTypeId="urn:microsoft.com/office/officeart/2005/8/quickstyle/3d3" qsCatId="3D" csTypeId="urn:microsoft.com/office/officeart/2005/8/colors/accent1_3" csCatId="accent1" phldr="1"/>
      <dgm:spPr/>
      <dgm:t>
        <a:bodyPr/>
        <a:lstStyle/>
        <a:p>
          <a:endParaRPr lang="en-US"/>
        </a:p>
      </dgm:t>
    </dgm:pt>
    <dgm:pt modelId="{C475C490-19CE-4E69-BC6B-1E581B6CBA06}">
      <dgm:prSet phldrT="[Text]"/>
      <dgm:spPr/>
      <dgm:t>
        <a:bodyPr/>
        <a:lstStyle/>
        <a:p>
          <a:r>
            <a:rPr lang="ka-GE" b="1" dirty="0">
              <a:solidFill>
                <a:schemeClr val="bg1">
                  <a:lumMod val="75000"/>
                </a:schemeClr>
              </a:solidFill>
            </a:rPr>
            <a:t>just in time</a:t>
          </a:r>
          <a:endParaRPr lang="en-US" dirty="0">
            <a:solidFill>
              <a:schemeClr val="bg1">
                <a:lumMod val="75000"/>
              </a:schemeClr>
            </a:solidFill>
          </a:endParaRPr>
        </a:p>
      </dgm:t>
    </dgm:pt>
    <dgm:pt modelId="{18344E1D-208D-4F2C-93B8-756B9897B5D2}" type="parTrans" cxnId="{0E9979B7-01B2-496E-8F5C-5B7998C50C5E}">
      <dgm:prSet/>
      <dgm:spPr/>
      <dgm:t>
        <a:bodyPr/>
        <a:lstStyle/>
        <a:p>
          <a:endParaRPr lang="en-US"/>
        </a:p>
      </dgm:t>
    </dgm:pt>
    <dgm:pt modelId="{F8057B29-2A95-4C05-8770-83BF01494790}" type="sibTrans" cxnId="{0E9979B7-01B2-496E-8F5C-5B7998C50C5E}">
      <dgm:prSet/>
      <dgm:spPr/>
      <dgm:t>
        <a:bodyPr/>
        <a:lstStyle/>
        <a:p>
          <a:endParaRPr lang="en-US"/>
        </a:p>
      </dgm:t>
    </dgm:pt>
    <dgm:pt modelId="{082A1A65-093C-44ED-A933-64509E6F3989}">
      <dgm:prSet phldrT="[Text]"/>
      <dgm:spPr/>
      <dgm:t>
        <a:bodyPr/>
        <a:lstStyle/>
        <a:p>
          <a:r>
            <a:rPr lang="ka-GE" b="1" dirty="0">
              <a:solidFill>
                <a:schemeClr val="bg1">
                  <a:lumMod val="75000"/>
                </a:schemeClr>
              </a:solidFill>
            </a:rPr>
            <a:t>just in case</a:t>
          </a:r>
          <a:endParaRPr lang="en-US" dirty="0">
            <a:solidFill>
              <a:schemeClr val="bg1">
                <a:lumMod val="75000"/>
              </a:schemeClr>
            </a:solidFill>
          </a:endParaRPr>
        </a:p>
      </dgm:t>
    </dgm:pt>
    <dgm:pt modelId="{8E6293C6-16A1-446E-AF91-95A1231051C2}" type="parTrans" cxnId="{27510B9F-E8BA-471A-9D4C-46A600E55CA4}">
      <dgm:prSet/>
      <dgm:spPr/>
      <dgm:t>
        <a:bodyPr/>
        <a:lstStyle/>
        <a:p>
          <a:endParaRPr lang="en-US"/>
        </a:p>
      </dgm:t>
    </dgm:pt>
    <dgm:pt modelId="{E2E36563-F690-42B4-8503-4834DFB1119A}" type="sibTrans" cxnId="{27510B9F-E8BA-471A-9D4C-46A600E55CA4}">
      <dgm:prSet/>
      <dgm:spPr/>
      <dgm:t>
        <a:bodyPr/>
        <a:lstStyle/>
        <a:p>
          <a:endParaRPr lang="en-US"/>
        </a:p>
      </dgm:t>
    </dgm:pt>
    <dgm:pt modelId="{AB9072C7-EF51-4DB2-AA91-CF062067C9EF}" type="pres">
      <dgm:prSet presAssocID="{6FE3B4BB-DF28-441B-A99C-0F2A25C596CE}" presName="compositeShape" presStyleCnt="0">
        <dgm:presLayoutVars>
          <dgm:chMax val="2"/>
          <dgm:dir/>
          <dgm:resizeHandles val="exact"/>
        </dgm:presLayoutVars>
      </dgm:prSet>
      <dgm:spPr/>
      <dgm:t>
        <a:bodyPr/>
        <a:lstStyle/>
        <a:p>
          <a:endParaRPr lang="en-US"/>
        </a:p>
      </dgm:t>
    </dgm:pt>
    <dgm:pt modelId="{F12BFE5A-B679-4C23-9411-2547EE42EFE0}" type="pres">
      <dgm:prSet presAssocID="{6FE3B4BB-DF28-441B-A99C-0F2A25C596CE}" presName="divider" presStyleLbl="fgShp" presStyleIdx="0" presStyleCnt="1"/>
      <dgm:spPr/>
    </dgm:pt>
    <dgm:pt modelId="{65EFB5DB-152F-4338-8256-94859C5BFBDC}" type="pres">
      <dgm:prSet presAssocID="{C475C490-19CE-4E69-BC6B-1E581B6CBA06}" presName="downArrow" presStyleLbl="node1" presStyleIdx="0" presStyleCnt="2"/>
      <dgm:spPr/>
    </dgm:pt>
    <dgm:pt modelId="{83DADA0D-E455-4665-BA5E-99840B0DECD3}" type="pres">
      <dgm:prSet presAssocID="{C475C490-19CE-4E69-BC6B-1E581B6CBA06}" presName="downArrowText" presStyleLbl="revTx" presStyleIdx="0" presStyleCnt="2">
        <dgm:presLayoutVars>
          <dgm:bulletEnabled val="1"/>
        </dgm:presLayoutVars>
      </dgm:prSet>
      <dgm:spPr/>
      <dgm:t>
        <a:bodyPr/>
        <a:lstStyle/>
        <a:p>
          <a:endParaRPr lang="en-US"/>
        </a:p>
      </dgm:t>
    </dgm:pt>
    <dgm:pt modelId="{716230D7-0849-43E9-9F76-DA0788805186}" type="pres">
      <dgm:prSet presAssocID="{082A1A65-093C-44ED-A933-64509E6F3989}" presName="upArrow" presStyleLbl="node1" presStyleIdx="1" presStyleCnt="2"/>
      <dgm:spPr/>
    </dgm:pt>
    <dgm:pt modelId="{D3391382-8333-464F-8BC4-969065C971D1}" type="pres">
      <dgm:prSet presAssocID="{082A1A65-093C-44ED-A933-64509E6F3989}" presName="upArrowText" presStyleLbl="revTx" presStyleIdx="1" presStyleCnt="2">
        <dgm:presLayoutVars>
          <dgm:bulletEnabled val="1"/>
        </dgm:presLayoutVars>
      </dgm:prSet>
      <dgm:spPr/>
      <dgm:t>
        <a:bodyPr/>
        <a:lstStyle/>
        <a:p>
          <a:endParaRPr lang="en-US"/>
        </a:p>
      </dgm:t>
    </dgm:pt>
  </dgm:ptLst>
  <dgm:cxnLst>
    <dgm:cxn modelId="{55C9F6A0-8E45-4471-9151-C3711AEFF190}" type="presOf" srcId="{C475C490-19CE-4E69-BC6B-1E581B6CBA06}" destId="{83DADA0D-E455-4665-BA5E-99840B0DECD3}" srcOrd="0" destOrd="0" presId="urn:microsoft.com/office/officeart/2005/8/layout/arrow3"/>
    <dgm:cxn modelId="{0E9979B7-01B2-496E-8F5C-5B7998C50C5E}" srcId="{6FE3B4BB-DF28-441B-A99C-0F2A25C596CE}" destId="{C475C490-19CE-4E69-BC6B-1E581B6CBA06}" srcOrd="0" destOrd="0" parTransId="{18344E1D-208D-4F2C-93B8-756B9897B5D2}" sibTransId="{F8057B29-2A95-4C05-8770-83BF01494790}"/>
    <dgm:cxn modelId="{F7BE90EA-08E3-4980-977A-D300BA83AFAA}" type="presOf" srcId="{082A1A65-093C-44ED-A933-64509E6F3989}" destId="{D3391382-8333-464F-8BC4-969065C971D1}" srcOrd="0" destOrd="0" presId="urn:microsoft.com/office/officeart/2005/8/layout/arrow3"/>
    <dgm:cxn modelId="{D9DCF69B-DE33-468E-9374-9302A5DB625E}" type="presOf" srcId="{6FE3B4BB-DF28-441B-A99C-0F2A25C596CE}" destId="{AB9072C7-EF51-4DB2-AA91-CF062067C9EF}" srcOrd="0" destOrd="0" presId="urn:microsoft.com/office/officeart/2005/8/layout/arrow3"/>
    <dgm:cxn modelId="{27510B9F-E8BA-471A-9D4C-46A600E55CA4}" srcId="{6FE3B4BB-DF28-441B-A99C-0F2A25C596CE}" destId="{082A1A65-093C-44ED-A933-64509E6F3989}" srcOrd="1" destOrd="0" parTransId="{8E6293C6-16A1-446E-AF91-95A1231051C2}" sibTransId="{E2E36563-F690-42B4-8503-4834DFB1119A}"/>
    <dgm:cxn modelId="{70BCB491-4CD5-4639-9702-3E4A72C8852E}" type="presParOf" srcId="{AB9072C7-EF51-4DB2-AA91-CF062067C9EF}" destId="{F12BFE5A-B679-4C23-9411-2547EE42EFE0}" srcOrd="0" destOrd="0" presId="urn:microsoft.com/office/officeart/2005/8/layout/arrow3"/>
    <dgm:cxn modelId="{AE2CBDA5-142B-4511-A0AD-6CDF96FBE410}" type="presParOf" srcId="{AB9072C7-EF51-4DB2-AA91-CF062067C9EF}" destId="{65EFB5DB-152F-4338-8256-94859C5BFBDC}" srcOrd="1" destOrd="0" presId="urn:microsoft.com/office/officeart/2005/8/layout/arrow3"/>
    <dgm:cxn modelId="{44DFFFBA-8993-45C7-8704-EFB67F49E76A}" type="presParOf" srcId="{AB9072C7-EF51-4DB2-AA91-CF062067C9EF}" destId="{83DADA0D-E455-4665-BA5E-99840B0DECD3}" srcOrd="2" destOrd="0" presId="urn:microsoft.com/office/officeart/2005/8/layout/arrow3"/>
    <dgm:cxn modelId="{7DE6FF5D-3D06-48C0-B840-B2F616B2A92D}" type="presParOf" srcId="{AB9072C7-EF51-4DB2-AA91-CF062067C9EF}" destId="{716230D7-0849-43E9-9F76-DA0788805186}" srcOrd="3" destOrd="0" presId="urn:microsoft.com/office/officeart/2005/8/layout/arrow3"/>
    <dgm:cxn modelId="{99EE6839-1A80-482F-95FF-4A837ACA6F23}" type="presParOf" srcId="{AB9072C7-EF51-4DB2-AA91-CF062067C9EF}" destId="{D3391382-8333-464F-8BC4-969065C971D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D6564A-E0B5-4194-B401-0C2C534F751F}" type="doc">
      <dgm:prSet loTypeId="urn:microsoft.com/office/officeart/2011/layout/CircleProcess" loCatId="process" qsTypeId="urn:microsoft.com/office/officeart/2005/8/quickstyle/simple3" qsCatId="simple" csTypeId="urn:microsoft.com/office/officeart/2005/8/colors/accent1_3" csCatId="accent1" phldr="1"/>
      <dgm:spPr/>
      <dgm:t>
        <a:bodyPr/>
        <a:lstStyle/>
        <a:p>
          <a:endParaRPr lang="en-US"/>
        </a:p>
      </dgm:t>
    </dgm:pt>
    <dgm:pt modelId="{AF312467-6265-40A7-9A3A-E843EBA753B7}">
      <dgm:prSet/>
      <dgm:spPr/>
      <dgm:t>
        <a:bodyPr/>
        <a:lstStyle/>
        <a:p>
          <a:pPr rtl="0"/>
          <a:r>
            <a:rPr lang="ka-GE"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dirty="0">
            <a:latin typeface="Calibri" panose="020F0502020204030204" pitchFamily="34" charset="0"/>
            <a:cs typeface="Calibri" panose="020F0502020204030204" pitchFamily="34" charset="0"/>
          </a:endParaRPr>
        </a:p>
      </dgm:t>
    </dgm:pt>
    <dgm:pt modelId="{68B0AAE6-4DCC-4562-82B7-BDB4E23FE65F}" type="parTrans" cxnId="{DE12FC1E-B5ED-4B98-A401-48BDE5E4F91A}">
      <dgm:prSet/>
      <dgm:spPr/>
      <dgm:t>
        <a:bodyPr/>
        <a:lstStyle/>
        <a:p>
          <a:endParaRPr lang="en-US"/>
        </a:p>
      </dgm:t>
    </dgm:pt>
    <dgm:pt modelId="{F006C782-AB79-4AD4-AB44-1F9B1725B8E2}" type="sibTrans" cxnId="{DE12FC1E-B5ED-4B98-A401-48BDE5E4F91A}">
      <dgm:prSet/>
      <dgm:spPr/>
      <dgm:t>
        <a:bodyPr/>
        <a:lstStyle/>
        <a:p>
          <a:endParaRPr lang="en-US"/>
        </a:p>
      </dgm:t>
    </dgm:pt>
    <dgm:pt modelId="{D48439B5-A092-4426-A32E-0BAB8E4F8DBE}">
      <dgm:prSet/>
      <dgm:spPr/>
      <dgm:t>
        <a:bodyPr/>
        <a:lstStyle/>
        <a:p>
          <a:pPr rtl="0"/>
          <a:r>
            <a:rPr lang="ka-GE" dirty="0">
              <a:latin typeface="Calibri" panose="020F0502020204030204" pitchFamily="34" charset="0"/>
              <a:cs typeface="Calibri" panose="020F0502020204030204" pitchFamily="34" charset="0"/>
            </a:rPr>
            <a:t>ტელემედიცინის განვითარება</a:t>
          </a:r>
          <a:endParaRPr lang="nb-NO" dirty="0">
            <a:latin typeface="Calibri" panose="020F0502020204030204" pitchFamily="34" charset="0"/>
            <a:cs typeface="Calibri" panose="020F0502020204030204" pitchFamily="34" charset="0"/>
          </a:endParaRPr>
        </a:p>
      </dgm:t>
    </dgm:pt>
    <dgm:pt modelId="{AAF44101-1372-478D-9880-E8E512A55AB1}" type="parTrans" cxnId="{4233F0AF-EF48-4C64-A696-C01E10416709}">
      <dgm:prSet/>
      <dgm:spPr/>
      <dgm:t>
        <a:bodyPr/>
        <a:lstStyle/>
        <a:p>
          <a:endParaRPr lang="en-US"/>
        </a:p>
      </dgm:t>
    </dgm:pt>
    <dgm:pt modelId="{50819A7E-EC79-4717-AC0A-DD7DA57CA0A4}" type="sibTrans" cxnId="{4233F0AF-EF48-4C64-A696-C01E10416709}">
      <dgm:prSet/>
      <dgm:spPr/>
      <dgm:t>
        <a:bodyPr/>
        <a:lstStyle/>
        <a:p>
          <a:endParaRPr lang="en-US"/>
        </a:p>
      </dgm:t>
    </dgm:pt>
    <dgm:pt modelId="{C644B75D-2120-4520-9648-D548D0E5A0B7}">
      <dgm:prSet/>
      <dgm:spPr/>
      <dgm:t>
        <a:bodyPr/>
        <a:lstStyle/>
        <a:p>
          <a:pPr rtl="0"/>
          <a:r>
            <a:rPr lang="ka-GE">
              <a:latin typeface="Calibri" panose="020F0502020204030204" pitchFamily="34" charset="0"/>
              <a:cs typeface="Calibri" panose="020F0502020204030204" pitchFamily="34" charset="0"/>
            </a:rPr>
            <a:t>სამედიცინო პერსონალის რეგისტრი</a:t>
          </a:r>
          <a:endParaRPr lang="nb-NO">
            <a:latin typeface="Calibri" panose="020F0502020204030204" pitchFamily="34" charset="0"/>
            <a:cs typeface="Calibri" panose="020F0502020204030204" pitchFamily="34" charset="0"/>
          </a:endParaRPr>
        </a:p>
      </dgm:t>
    </dgm:pt>
    <dgm:pt modelId="{68F76546-DA49-44D4-94AD-A4E423EAA9F8}" type="parTrans" cxnId="{1ACE37D2-A2B0-4C09-A48B-EF121022C042}">
      <dgm:prSet/>
      <dgm:spPr/>
      <dgm:t>
        <a:bodyPr/>
        <a:lstStyle/>
        <a:p>
          <a:endParaRPr lang="en-US"/>
        </a:p>
      </dgm:t>
    </dgm:pt>
    <dgm:pt modelId="{D10212FF-C47D-4D23-9876-F0976439BC56}" type="sibTrans" cxnId="{1ACE37D2-A2B0-4C09-A48B-EF121022C042}">
      <dgm:prSet/>
      <dgm:spPr/>
      <dgm:t>
        <a:bodyPr/>
        <a:lstStyle/>
        <a:p>
          <a:endParaRPr lang="en-US"/>
        </a:p>
      </dgm:t>
    </dgm:pt>
    <dgm:pt modelId="{AD452DF2-EDC8-4DB0-A707-7F6DFEC83C8B}">
      <dgm:prSet/>
      <dgm:spPr/>
      <dgm:t>
        <a:bodyPr/>
        <a:lstStyle/>
        <a:p>
          <a:pPr rtl="0"/>
          <a:r>
            <a:rPr lang="ka-GE"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dirty="0">
            <a:latin typeface="Calibri" panose="020F0502020204030204" pitchFamily="34" charset="0"/>
            <a:cs typeface="Calibri" panose="020F0502020204030204" pitchFamily="34" charset="0"/>
          </a:endParaRPr>
        </a:p>
      </dgm:t>
    </dgm:pt>
    <dgm:pt modelId="{FBE103D8-C510-48D1-A6B9-AD0ECDC770C3}" type="parTrans" cxnId="{48843E8F-B6B6-4E44-A663-8AB8A0923AE7}">
      <dgm:prSet/>
      <dgm:spPr/>
      <dgm:t>
        <a:bodyPr/>
        <a:lstStyle/>
        <a:p>
          <a:endParaRPr lang="en-US"/>
        </a:p>
      </dgm:t>
    </dgm:pt>
    <dgm:pt modelId="{15B90701-BA54-40CA-B427-88FC0F01297D}" type="sibTrans" cxnId="{48843E8F-B6B6-4E44-A663-8AB8A0923AE7}">
      <dgm:prSet/>
      <dgm:spPr/>
      <dgm:t>
        <a:bodyPr/>
        <a:lstStyle/>
        <a:p>
          <a:endParaRPr lang="en-US"/>
        </a:p>
      </dgm:t>
    </dgm:pt>
    <dgm:pt modelId="{026B4252-13AC-4A96-8C92-D730E8BF6C59}" type="pres">
      <dgm:prSet presAssocID="{2FD6564A-E0B5-4194-B401-0C2C534F751F}" presName="Name0" presStyleCnt="0">
        <dgm:presLayoutVars>
          <dgm:chMax val="11"/>
          <dgm:chPref val="11"/>
          <dgm:dir/>
          <dgm:resizeHandles/>
        </dgm:presLayoutVars>
      </dgm:prSet>
      <dgm:spPr/>
      <dgm:t>
        <a:bodyPr/>
        <a:lstStyle/>
        <a:p>
          <a:endParaRPr lang="en-US"/>
        </a:p>
      </dgm:t>
    </dgm:pt>
    <dgm:pt modelId="{6DCDE8ED-42CB-46FF-802B-A516333A56BB}" type="pres">
      <dgm:prSet presAssocID="{AD452DF2-EDC8-4DB0-A707-7F6DFEC83C8B}" presName="Accent4" presStyleCnt="0"/>
      <dgm:spPr/>
    </dgm:pt>
    <dgm:pt modelId="{6B8C9485-2DE2-4CA4-ADCA-FE3D0BE64256}" type="pres">
      <dgm:prSet presAssocID="{AD452DF2-EDC8-4DB0-A707-7F6DFEC83C8B}" presName="Accent" presStyleLbl="node1" presStyleIdx="0" presStyleCnt="4"/>
      <dgm:spPr/>
    </dgm:pt>
    <dgm:pt modelId="{F7143CA9-B545-42C3-AB78-FA0F218E3B1E}" type="pres">
      <dgm:prSet presAssocID="{AD452DF2-EDC8-4DB0-A707-7F6DFEC83C8B}" presName="ParentBackground4" presStyleCnt="0"/>
      <dgm:spPr/>
    </dgm:pt>
    <dgm:pt modelId="{84AB4A96-AAA0-4CE5-808F-7A6F03DFA87F}" type="pres">
      <dgm:prSet presAssocID="{AD452DF2-EDC8-4DB0-A707-7F6DFEC83C8B}" presName="ParentBackground" presStyleLbl="fgAcc1" presStyleIdx="0" presStyleCnt="4"/>
      <dgm:spPr/>
      <dgm:t>
        <a:bodyPr/>
        <a:lstStyle/>
        <a:p>
          <a:endParaRPr lang="en-US"/>
        </a:p>
      </dgm:t>
    </dgm:pt>
    <dgm:pt modelId="{C9FC0C8D-3F5F-4FEC-9081-A47028ED018B}" type="pres">
      <dgm:prSet presAssocID="{AD452DF2-EDC8-4DB0-A707-7F6DFEC83C8B}" presName="Parent4" presStyleLbl="revTx" presStyleIdx="0" presStyleCnt="0">
        <dgm:presLayoutVars>
          <dgm:chMax val="1"/>
          <dgm:chPref val="1"/>
          <dgm:bulletEnabled val="1"/>
        </dgm:presLayoutVars>
      </dgm:prSet>
      <dgm:spPr/>
      <dgm:t>
        <a:bodyPr/>
        <a:lstStyle/>
        <a:p>
          <a:endParaRPr lang="en-US"/>
        </a:p>
      </dgm:t>
    </dgm:pt>
    <dgm:pt modelId="{DC45FCA0-66CE-4ECD-AAF5-47271E4069C3}" type="pres">
      <dgm:prSet presAssocID="{C644B75D-2120-4520-9648-D548D0E5A0B7}" presName="Accent3" presStyleCnt="0"/>
      <dgm:spPr/>
    </dgm:pt>
    <dgm:pt modelId="{E612FAA7-81EF-4842-ACD7-2920C7DDA7E4}" type="pres">
      <dgm:prSet presAssocID="{C644B75D-2120-4520-9648-D548D0E5A0B7}" presName="Accent" presStyleLbl="node1" presStyleIdx="1" presStyleCnt="4"/>
      <dgm:spPr/>
    </dgm:pt>
    <dgm:pt modelId="{3933ED64-1E01-41C3-A134-FABBD2D5D7B6}" type="pres">
      <dgm:prSet presAssocID="{C644B75D-2120-4520-9648-D548D0E5A0B7}" presName="ParentBackground3" presStyleCnt="0"/>
      <dgm:spPr/>
    </dgm:pt>
    <dgm:pt modelId="{A5405AD8-3FB3-4BA2-A110-3642455EDD6D}" type="pres">
      <dgm:prSet presAssocID="{C644B75D-2120-4520-9648-D548D0E5A0B7}" presName="ParentBackground" presStyleLbl="fgAcc1" presStyleIdx="1" presStyleCnt="4"/>
      <dgm:spPr/>
      <dgm:t>
        <a:bodyPr/>
        <a:lstStyle/>
        <a:p>
          <a:endParaRPr lang="en-US"/>
        </a:p>
      </dgm:t>
    </dgm:pt>
    <dgm:pt modelId="{5DCB29F1-9F9A-4BED-A088-E59C1B826910}" type="pres">
      <dgm:prSet presAssocID="{C644B75D-2120-4520-9648-D548D0E5A0B7}" presName="Parent3" presStyleLbl="revTx" presStyleIdx="0" presStyleCnt="0">
        <dgm:presLayoutVars>
          <dgm:chMax val="1"/>
          <dgm:chPref val="1"/>
          <dgm:bulletEnabled val="1"/>
        </dgm:presLayoutVars>
      </dgm:prSet>
      <dgm:spPr/>
      <dgm:t>
        <a:bodyPr/>
        <a:lstStyle/>
        <a:p>
          <a:endParaRPr lang="en-US"/>
        </a:p>
      </dgm:t>
    </dgm:pt>
    <dgm:pt modelId="{325302F8-F48F-4C8D-AB1A-39ED763CC7B3}" type="pres">
      <dgm:prSet presAssocID="{D48439B5-A092-4426-A32E-0BAB8E4F8DBE}" presName="Accent2" presStyleCnt="0"/>
      <dgm:spPr/>
    </dgm:pt>
    <dgm:pt modelId="{DFF90B1D-2C94-485F-BF26-FD5497C43897}" type="pres">
      <dgm:prSet presAssocID="{D48439B5-A092-4426-A32E-0BAB8E4F8DBE}" presName="Accent" presStyleLbl="node1" presStyleIdx="2" presStyleCnt="4"/>
      <dgm:spPr/>
    </dgm:pt>
    <dgm:pt modelId="{B8A7EF97-147D-4EAF-B392-C2B74BC764AF}" type="pres">
      <dgm:prSet presAssocID="{D48439B5-A092-4426-A32E-0BAB8E4F8DBE}" presName="ParentBackground2" presStyleCnt="0"/>
      <dgm:spPr/>
    </dgm:pt>
    <dgm:pt modelId="{07C91461-0E8E-4725-9B2D-5E64939FCF4D}" type="pres">
      <dgm:prSet presAssocID="{D48439B5-A092-4426-A32E-0BAB8E4F8DBE}" presName="ParentBackground" presStyleLbl="fgAcc1" presStyleIdx="2" presStyleCnt="4"/>
      <dgm:spPr/>
      <dgm:t>
        <a:bodyPr/>
        <a:lstStyle/>
        <a:p>
          <a:endParaRPr lang="en-US"/>
        </a:p>
      </dgm:t>
    </dgm:pt>
    <dgm:pt modelId="{1AF81264-9F80-414C-91B3-D090EDD8DA63}" type="pres">
      <dgm:prSet presAssocID="{D48439B5-A092-4426-A32E-0BAB8E4F8DBE}" presName="Parent2" presStyleLbl="revTx" presStyleIdx="0" presStyleCnt="0">
        <dgm:presLayoutVars>
          <dgm:chMax val="1"/>
          <dgm:chPref val="1"/>
          <dgm:bulletEnabled val="1"/>
        </dgm:presLayoutVars>
      </dgm:prSet>
      <dgm:spPr/>
      <dgm:t>
        <a:bodyPr/>
        <a:lstStyle/>
        <a:p>
          <a:endParaRPr lang="en-US"/>
        </a:p>
      </dgm:t>
    </dgm:pt>
    <dgm:pt modelId="{43B852D3-89B7-4852-9779-5FB57EABB043}" type="pres">
      <dgm:prSet presAssocID="{AF312467-6265-40A7-9A3A-E843EBA753B7}" presName="Accent1" presStyleCnt="0"/>
      <dgm:spPr/>
    </dgm:pt>
    <dgm:pt modelId="{42FAE969-D920-4C0E-8121-58707E5A5F36}" type="pres">
      <dgm:prSet presAssocID="{AF312467-6265-40A7-9A3A-E843EBA753B7}" presName="Accent" presStyleLbl="node1" presStyleIdx="3" presStyleCnt="4"/>
      <dgm:spPr/>
    </dgm:pt>
    <dgm:pt modelId="{79A2C33D-C6C1-41E9-8D79-58A9179EADA5}" type="pres">
      <dgm:prSet presAssocID="{AF312467-6265-40A7-9A3A-E843EBA753B7}" presName="ParentBackground1" presStyleCnt="0"/>
      <dgm:spPr/>
    </dgm:pt>
    <dgm:pt modelId="{C2027B67-39F5-4DC9-AD2C-77C6E9E00EBD}" type="pres">
      <dgm:prSet presAssocID="{AF312467-6265-40A7-9A3A-E843EBA753B7}" presName="ParentBackground" presStyleLbl="fgAcc1" presStyleIdx="3" presStyleCnt="4"/>
      <dgm:spPr/>
      <dgm:t>
        <a:bodyPr/>
        <a:lstStyle/>
        <a:p>
          <a:endParaRPr lang="en-US"/>
        </a:p>
      </dgm:t>
    </dgm:pt>
    <dgm:pt modelId="{6DF736CD-6BE5-414B-B74D-332FC89CBEF5}" type="pres">
      <dgm:prSet presAssocID="{AF312467-6265-40A7-9A3A-E843EBA753B7}" presName="Parent1" presStyleLbl="revTx" presStyleIdx="0" presStyleCnt="0">
        <dgm:presLayoutVars>
          <dgm:chMax val="1"/>
          <dgm:chPref val="1"/>
          <dgm:bulletEnabled val="1"/>
        </dgm:presLayoutVars>
      </dgm:prSet>
      <dgm:spPr/>
      <dgm:t>
        <a:bodyPr/>
        <a:lstStyle/>
        <a:p>
          <a:endParaRPr lang="en-US"/>
        </a:p>
      </dgm:t>
    </dgm:pt>
  </dgm:ptLst>
  <dgm:cxnLst>
    <dgm:cxn modelId="{B3E099FB-E65B-4B95-9D5A-766498C3DF3D}" type="presOf" srcId="{AD452DF2-EDC8-4DB0-A707-7F6DFEC83C8B}" destId="{84AB4A96-AAA0-4CE5-808F-7A6F03DFA87F}" srcOrd="0" destOrd="0" presId="urn:microsoft.com/office/officeart/2011/layout/CircleProcess"/>
    <dgm:cxn modelId="{9E200ADE-8588-45CA-B636-034BC345BE3C}" type="presOf" srcId="{AF312467-6265-40A7-9A3A-E843EBA753B7}" destId="{6DF736CD-6BE5-414B-B74D-332FC89CBEF5}" srcOrd="1" destOrd="0" presId="urn:microsoft.com/office/officeart/2011/layout/CircleProcess"/>
    <dgm:cxn modelId="{DC6EDBB8-0E09-44A5-8BE8-C9BCEAC37766}" type="presOf" srcId="{C644B75D-2120-4520-9648-D548D0E5A0B7}" destId="{5DCB29F1-9F9A-4BED-A088-E59C1B826910}" srcOrd="1" destOrd="0" presId="urn:microsoft.com/office/officeart/2011/layout/CircleProcess"/>
    <dgm:cxn modelId="{48843E8F-B6B6-4E44-A663-8AB8A0923AE7}" srcId="{2FD6564A-E0B5-4194-B401-0C2C534F751F}" destId="{AD452DF2-EDC8-4DB0-A707-7F6DFEC83C8B}" srcOrd="3" destOrd="0" parTransId="{FBE103D8-C510-48D1-A6B9-AD0ECDC770C3}" sibTransId="{15B90701-BA54-40CA-B427-88FC0F01297D}"/>
    <dgm:cxn modelId="{F3F42B83-674F-4849-A56B-9F6015BB47BD}" type="presOf" srcId="{AF312467-6265-40A7-9A3A-E843EBA753B7}" destId="{C2027B67-39F5-4DC9-AD2C-77C6E9E00EBD}" srcOrd="0" destOrd="0" presId="urn:microsoft.com/office/officeart/2011/layout/CircleProcess"/>
    <dgm:cxn modelId="{4233F0AF-EF48-4C64-A696-C01E10416709}" srcId="{2FD6564A-E0B5-4194-B401-0C2C534F751F}" destId="{D48439B5-A092-4426-A32E-0BAB8E4F8DBE}" srcOrd="1" destOrd="0" parTransId="{AAF44101-1372-478D-9880-E8E512A55AB1}" sibTransId="{50819A7E-EC79-4717-AC0A-DD7DA57CA0A4}"/>
    <dgm:cxn modelId="{88D29275-91D0-4071-86CD-D665566831BA}" type="presOf" srcId="{2FD6564A-E0B5-4194-B401-0C2C534F751F}" destId="{026B4252-13AC-4A96-8C92-D730E8BF6C59}" srcOrd="0" destOrd="0" presId="urn:microsoft.com/office/officeart/2011/layout/CircleProcess"/>
    <dgm:cxn modelId="{DE12FC1E-B5ED-4B98-A401-48BDE5E4F91A}" srcId="{2FD6564A-E0B5-4194-B401-0C2C534F751F}" destId="{AF312467-6265-40A7-9A3A-E843EBA753B7}" srcOrd="0" destOrd="0" parTransId="{68B0AAE6-4DCC-4562-82B7-BDB4E23FE65F}" sibTransId="{F006C782-AB79-4AD4-AB44-1F9B1725B8E2}"/>
    <dgm:cxn modelId="{ECDA40BE-9FCF-4055-9F7E-93869C439E6C}" type="presOf" srcId="{D48439B5-A092-4426-A32E-0BAB8E4F8DBE}" destId="{07C91461-0E8E-4725-9B2D-5E64939FCF4D}" srcOrd="0" destOrd="0" presId="urn:microsoft.com/office/officeart/2011/layout/CircleProcess"/>
    <dgm:cxn modelId="{DA2B7800-32F8-474E-BB4A-02A40D0A3F14}" type="presOf" srcId="{C644B75D-2120-4520-9648-D548D0E5A0B7}" destId="{A5405AD8-3FB3-4BA2-A110-3642455EDD6D}" srcOrd="0" destOrd="0" presId="urn:microsoft.com/office/officeart/2011/layout/CircleProcess"/>
    <dgm:cxn modelId="{A1DE07AC-28FF-4547-9260-F3775E1FE512}" type="presOf" srcId="{AD452DF2-EDC8-4DB0-A707-7F6DFEC83C8B}" destId="{C9FC0C8D-3F5F-4FEC-9081-A47028ED018B}" srcOrd="1" destOrd="0" presId="urn:microsoft.com/office/officeart/2011/layout/CircleProcess"/>
    <dgm:cxn modelId="{1ACE37D2-A2B0-4C09-A48B-EF121022C042}" srcId="{2FD6564A-E0B5-4194-B401-0C2C534F751F}" destId="{C644B75D-2120-4520-9648-D548D0E5A0B7}" srcOrd="2" destOrd="0" parTransId="{68F76546-DA49-44D4-94AD-A4E423EAA9F8}" sibTransId="{D10212FF-C47D-4D23-9876-F0976439BC56}"/>
    <dgm:cxn modelId="{07C0F0F0-222A-4885-B40B-A21F5546146F}" type="presOf" srcId="{D48439B5-A092-4426-A32E-0BAB8E4F8DBE}" destId="{1AF81264-9F80-414C-91B3-D090EDD8DA63}" srcOrd="1" destOrd="0" presId="urn:microsoft.com/office/officeart/2011/layout/CircleProcess"/>
    <dgm:cxn modelId="{24C71674-4CB4-44C8-9469-4023615C6797}" type="presParOf" srcId="{026B4252-13AC-4A96-8C92-D730E8BF6C59}" destId="{6DCDE8ED-42CB-46FF-802B-A516333A56BB}" srcOrd="0" destOrd="0" presId="urn:microsoft.com/office/officeart/2011/layout/CircleProcess"/>
    <dgm:cxn modelId="{AE8876D5-90E9-4DAA-AE69-3C4E765A692D}" type="presParOf" srcId="{6DCDE8ED-42CB-46FF-802B-A516333A56BB}" destId="{6B8C9485-2DE2-4CA4-ADCA-FE3D0BE64256}" srcOrd="0" destOrd="0" presId="urn:microsoft.com/office/officeart/2011/layout/CircleProcess"/>
    <dgm:cxn modelId="{431907A3-A021-46B0-8AA8-D1B14D93EB07}" type="presParOf" srcId="{026B4252-13AC-4A96-8C92-D730E8BF6C59}" destId="{F7143CA9-B545-42C3-AB78-FA0F218E3B1E}" srcOrd="1" destOrd="0" presId="urn:microsoft.com/office/officeart/2011/layout/CircleProcess"/>
    <dgm:cxn modelId="{1A394C58-9B34-4AA2-BE4C-0449EB3978C6}" type="presParOf" srcId="{F7143CA9-B545-42C3-AB78-FA0F218E3B1E}" destId="{84AB4A96-AAA0-4CE5-808F-7A6F03DFA87F}" srcOrd="0" destOrd="0" presId="urn:microsoft.com/office/officeart/2011/layout/CircleProcess"/>
    <dgm:cxn modelId="{D48AD009-DBCE-4438-8379-4C6C721E96FA}" type="presParOf" srcId="{026B4252-13AC-4A96-8C92-D730E8BF6C59}" destId="{C9FC0C8D-3F5F-4FEC-9081-A47028ED018B}" srcOrd="2" destOrd="0" presId="urn:microsoft.com/office/officeart/2011/layout/CircleProcess"/>
    <dgm:cxn modelId="{A2076648-1EC3-49DA-A149-82A3E98F4C33}" type="presParOf" srcId="{026B4252-13AC-4A96-8C92-D730E8BF6C59}" destId="{DC45FCA0-66CE-4ECD-AAF5-47271E4069C3}" srcOrd="3" destOrd="0" presId="urn:microsoft.com/office/officeart/2011/layout/CircleProcess"/>
    <dgm:cxn modelId="{8FFBDDF9-F489-4437-BBC6-001FAFDA065A}" type="presParOf" srcId="{DC45FCA0-66CE-4ECD-AAF5-47271E4069C3}" destId="{E612FAA7-81EF-4842-ACD7-2920C7DDA7E4}" srcOrd="0" destOrd="0" presId="urn:microsoft.com/office/officeart/2011/layout/CircleProcess"/>
    <dgm:cxn modelId="{55AAE741-BCDB-4FF5-A946-19F045AB89C6}" type="presParOf" srcId="{026B4252-13AC-4A96-8C92-D730E8BF6C59}" destId="{3933ED64-1E01-41C3-A134-FABBD2D5D7B6}" srcOrd="4" destOrd="0" presId="urn:microsoft.com/office/officeart/2011/layout/CircleProcess"/>
    <dgm:cxn modelId="{B0C92EAC-A182-4874-9278-0E04281D2803}" type="presParOf" srcId="{3933ED64-1E01-41C3-A134-FABBD2D5D7B6}" destId="{A5405AD8-3FB3-4BA2-A110-3642455EDD6D}" srcOrd="0" destOrd="0" presId="urn:microsoft.com/office/officeart/2011/layout/CircleProcess"/>
    <dgm:cxn modelId="{019727E4-EAFD-4F11-BF5A-1AFADF42B128}" type="presParOf" srcId="{026B4252-13AC-4A96-8C92-D730E8BF6C59}" destId="{5DCB29F1-9F9A-4BED-A088-E59C1B826910}" srcOrd="5" destOrd="0" presId="urn:microsoft.com/office/officeart/2011/layout/CircleProcess"/>
    <dgm:cxn modelId="{5EA4C702-ADBB-46DD-8235-DAFBEC0B15E0}" type="presParOf" srcId="{026B4252-13AC-4A96-8C92-D730E8BF6C59}" destId="{325302F8-F48F-4C8D-AB1A-39ED763CC7B3}" srcOrd="6" destOrd="0" presId="urn:microsoft.com/office/officeart/2011/layout/CircleProcess"/>
    <dgm:cxn modelId="{E97C9AAA-A5A9-439E-9AB8-B5D27BF030C6}" type="presParOf" srcId="{325302F8-F48F-4C8D-AB1A-39ED763CC7B3}" destId="{DFF90B1D-2C94-485F-BF26-FD5497C43897}" srcOrd="0" destOrd="0" presId="urn:microsoft.com/office/officeart/2011/layout/CircleProcess"/>
    <dgm:cxn modelId="{D19D0F54-C033-43AB-9A65-8D6080ABDD5F}" type="presParOf" srcId="{026B4252-13AC-4A96-8C92-D730E8BF6C59}" destId="{B8A7EF97-147D-4EAF-B392-C2B74BC764AF}" srcOrd="7" destOrd="0" presId="urn:microsoft.com/office/officeart/2011/layout/CircleProcess"/>
    <dgm:cxn modelId="{12944EDA-77D0-4419-857B-98F13A9F8E22}" type="presParOf" srcId="{B8A7EF97-147D-4EAF-B392-C2B74BC764AF}" destId="{07C91461-0E8E-4725-9B2D-5E64939FCF4D}" srcOrd="0" destOrd="0" presId="urn:microsoft.com/office/officeart/2011/layout/CircleProcess"/>
    <dgm:cxn modelId="{FEA524CE-D6DD-4B69-8271-8F53E65E936C}" type="presParOf" srcId="{026B4252-13AC-4A96-8C92-D730E8BF6C59}" destId="{1AF81264-9F80-414C-91B3-D090EDD8DA63}" srcOrd="8" destOrd="0" presId="urn:microsoft.com/office/officeart/2011/layout/CircleProcess"/>
    <dgm:cxn modelId="{B5D9CF7A-0A86-4433-AE6C-0E4D9351F3A9}" type="presParOf" srcId="{026B4252-13AC-4A96-8C92-D730E8BF6C59}" destId="{43B852D3-89B7-4852-9779-5FB57EABB043}" srcOrd="9" destOrd="0" presId="urn:microsoft.com/office/officeart/2011/layout/CircleProcess"/>
    <dgm:cxn modelId="{076ED92F-57D0-455D-9C19-A0C83922C604}" type="presParOf" srcId="{43B852D3-89B7-4852-9779-5FB57EABB043}" destId="{42FAE969-D920-4C0E-8121-58707E5A5F36}" srcOrd="0" destOrd="0" presId="urn:microsoft.com/office/officeart/2011/layout/CircleProcess"/>
    <dgm:cxn modelId="{4F8CF388-D0F3-4585-BAE2-19702F9EB2C2}" type="presParOf" srcId="{026B4252-13AC-4A96-8C92-D730E8BF6C59}" destId="{79A2C33D-C6C1-41E9-8D79-58A9179EADA5}" srcOrd="10" destOrd="0" presId="urn:microsoft.com/office/officeart/2011/layout/CircleProcess"/>
    <dgm:cxn modelId="{C26CAC96-8E89-42DD-B542-52FD67EAE57A}" type="presParOf" srcId="{79A2C33D-C6C1-41E9-8D79-58A9179EADA5}" destId="{C2027B67-39F5-4DC9-AD2C-77C6E9E00EBD}" srcOrd="0" destOrd="0" presId="urn:microsoft.com/office/officeart/2011/layout/CircleProcess"/>
    <dgm:cxn modelId="{1B991561-2262-47D6-BDA3-37147B255AB6}" type="presParOf" srcId="{026B4252-13AC-4A96-8C92-D730E8BF6C59}" destId="{6DF736CD-6BE5-414B-B74D-332FC89CBEF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D458FE-196F-47DC-82BF-A1A4CA01E629}"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3D8229C6-BD35-4BAF-AE66-5F5DA5293730}">
      <dgm:prSet/>
      <dgm:spPr>
        <a:solidFill>
          <a:srgbClr val="57C3A7"/>
        </a:solidFill>
      </dgm:spPr>
      <dgm:t>
        <a:bodyPr/>
        <a:lstStyle/>
        <a:p>
          <a:r>
            <a:rPr lang="ka-GE" b="1">
              <a:latin typeface="Calibri" panose="020F0502020204030204" pitchFamily="34" charset="0"/>
              <a:cs typeface="Calibri" panose="020F0502020204030204" pitchFamily="34" charset="0"/>
            </a:rPr>
            <a:t>უწყვეტი სამედიცინო განათლება </a:t>
          </a:r>
          <a:r>
            <a:rPr lang="ka-GE">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a:latin typeface="Calibri" panose="020F0502020204030204" pitchFamily="34" charset="0"/>
            <a:cs typeface="Calibri" panose="020F0502020204030204" pitchFamily="34" charset="0"/>
          </a:endParaRPr>
        </a:p>
      </dgm:t>
    </dgm:pt>
    <dgm:pt modelId="{C81583B2-0462-4D83-A21A-3C22396C4EF0}" type="par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12CD8507-DACA-4F13-85AE-C11DA7329CE8}" type="sib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FE7789F9-881B-4DE5-8DE5-C3129BB2AACB}">
      <dgm:prSet/>
      <dgm:spPr>
        <a:solidFill>
          <a:srgbClr val="57C3A7"/>
        </a:solidFill>
      </dgm:spPr>
      <dgm:t>
        <a:bodyPr/>
        <a:lstStyle/>
        <a:p>
          <a:r>
            <a:rPr lang="ka-GE" b="1" dirty="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dirty="0">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dirty="0">
            <a:latin typeface="Calibri" panose="020F0502020204030204" pitchFamily="34" charset="0"/>
            <a:cs typeface="Calibri" panose="020F0502020204030204" pitchFamily="34" charset="0"/>
          </a:endParaRPr>
        </a:p>
      </dgm:t>
    </dgm:pt>
    <dgm:pt modelId="{4567D161-C2E0-4DB7-A7F4-3342C03A2EEF}" type="par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84CD7F10-49A0-4547-B3D8-2CD8AEBDC5D1}" type="sib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49BB9AE2-C97C-4E16-804F-A6A33050C5C4}">
      <dgm:prSet/>
      <dgm:spPr>
        <a:solidFill>
          <a:srgbClr val="57C3A7"/>
        </a:solidFill>
      </dgm:spPr>
      <dgm:t>
        <a:bodyPr/>
        <a:lstStyle/>
        <a:p>
          <a:r>
            <a:rPr lang="ka-GE" b="1">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a:latin typeface="Calibri" panose="020F0502020204030204" pitchFamily="34" charset="0"/>
            <a:cs typeface="Calibri" panose="020F0502020204030204" pitchFamily="34" charset="0"/>
          </a:endParaRPr>
        </a:p>
      </dgm:t>
    </dgm:pt>
    <dgm:pt modelId="{3425B947-E24C-4723-80AC-4CE0434F9D1D}" type="par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A4E38584-14B0-41C4-A0C2-026A707819D5}" type="sib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88AE622B-CC12-4337-9D8F-BDB505C7FAFB}">
      <dgm:prSet/>
      <dgm:spPr>
        <a:solidFill>
          <a:srgbClr val="57C3A7"/>
        </a:solidFill>
      </dgm:spPr>
      <dgm:t>
        <a:bodyPr/>
        <a:lstStyle/>
        <a:p>
          <a:r>
            <a:rPr lang="ka-GE" b="1" dirty="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dirty="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dirty="0">
            <a:latin typeface="Calibri" panose="020F0502020204030204" pitchFamily="34" charset="0"/>
            <a:cs typeface="Calibri" panose="020F0502020204030204" pitchFamily="34" charset="0"/>
          </a:endParaRPr>
        </a:p>
      </dgm:t>
    </dgm:pt>
    <dgm:pt modelId="{0AA1F2B3-3CFE-4B02-A0DA-B80139A51132}" type="par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AF0EE3A5-942C-476B-8077-A8B8D68BC5C4}" type="sib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E99054F2-1D0E-48DD-AA09-C595F0BEC93B}">
      <dgm:prSet/>
      <dgm:spPr>
        <a:solidFill>
          <a:srgbClr val="57C3A7"/>
        </a:solidFill>
      </dgm:spPr>
      <dgm:t>
        <a:bodyPr/>
        <a:lstStyle/>
        <a:p>
          <a:r>
            <a:rPr lang="ka-GE" b="1" dirty="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dirty="0">
            <a:latin typeface="Calibri" panose="020F0502020204030204" pitchFamily="34" charset="0"/>
            <a:cs typeface="Calibri" panose="020F0502020204030204" pitchFamily="34" charset="0"/>
          </a:endParaRPr>
        </a:p>
      </dgm:t>
    </dgm:pt>
    <dgm:pt modelId="{C4492F8B-D714-4B25-BF61-1298065201E5}" type="par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A3B2B99F-7918-41F5-B33E-7F43976BAD21}" type="sib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0968602F-0864-46D3-877A-3999DB152F9D}">
      <dgm:prSet/>
      <dgm:spPr>
        <a:solidFill>
          <a:srgbClr val="57C3A7"/>
        </a:solidFill>
      </dgm:spPr>
      <dgm:t>
        <a:bodyPr/>
        <a:lstStyle/>
        <a:p>
          <a:r>
            <a:rPr lang="ka-GE" b="1" dirty="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dirty="0">
            <a:latin typeface="Calibri" panose="020F0502020204030204" pitchFamily="34" charset="0"/>
            <a:cs typeface="Calibri" panose="020F0502020204030204" pitchFamily="34" charset="0"/>
          </a:endParaRPr>
        </a:p>
      </dgm:t>
    </dgm:pt>
    <dgm:pt modelId="{11388709-8DAC-4EA4-A9BB-E6C56E3F5775}" type="par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96425E84-5D03-4202-A056-8387C84CB6FB}" type="sib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7E08B836-6344-4AB2-A5DF-759C77ABF1A3}" type="pres">
      <dgm:prSet presAssocID="{48D458FE-196F-47DC-82BF-A1A4CA01E629}" presName="diagram" presStyleCnt="0">
        <dgm:presLayoutVars>
          <dgm:dir/>
          <dgm:resizeHandles val="exact"/>
        </dgm:presLayoutVars>
      </dgm:prSet>
      <dgm:spPr/>
      <dgm:t>
        <a:bodyPr/>
        <a:lstStyle/>
        <a:p>
          <a:endParaRPr lang="en-US"/>
        </a:p>
      </dgm:t>
    </dgm:pt>
    <dgm:pt modelId="{21E8C143-AE4D-4FE3-A037-31D9DC5B7F1F}" type="pres">
      <dgm:prSet presAssocID="{3D8229C6-BD35-4BAF-AE66-5F5DA5293730}" presName="node" presStyleLbl="node1" presStyleIdx="0" presStyleCnt="6">
        <dgm:presLayoutVars>
          <dgm:bulletEnabled val="1"/>
        </dgm:presLayoutVars>
      </dgm:prSet>
      <dgm:spPr/>
      <dgm:t>
        <a:bodyPr/>
        <a:lstStyle/>
        <a:p>
          <a:endParaRPr lang="en-US"/>
        </a:p>
      </dgm:t>
    </dgm:pt>
    <dgm:pt modelId="{394DE261-900B-42E2-A9EA-079A33A00214}" type="pres">
      <dgm:prSet presAssocID="{12CD8507-DACA-4F13-85AE-C11DA7329CE8}" presName="sibTrans" presStyleCnt="0"/>
      <dgm:spPr/>
      <dgm:t>
        <a:bodyPr/>
        <a:lstStyle/>
        <a:p>
          <a:endParaRPr lang="en-US"/>
        </a:p>
      </dgm:t>
    </dgm:pt>
    <dgm:pt modelId="{BCAB4B82-BA5A-43E3-8BB2-5475CCC754AC}" type="pres">
      <dgm:prSet presAssocID="{FE7789F9-881B-4DE5-8DE5-C3129BB2AACB}" presName="node" presStyleLbl="node1" presStyleIdx="1" presStyleCnt="6">
        <dgm:presLayoutVars>
          <dgm:bulletEnabled val="1"/>
        </dgm:presLayoutVars>
      </dgm:prSet>
      <dgm:spPr/>
      <dgm:t>
        <a:bodyPr/>
        <a:lstStyle/>
        <a:p>
          <a:endParaRPr lang="en-US"/>
        </a:p>
      </dgm:t>
    </dgm:pt>
    <dgm:pt modelId="{08C04252-0F7A-42DF-BA42-863104BFF4F9}" type="pres">
      <dgm:prSet presAssocID="{84CD7F10-49A0-4547-B3D8-2CD8AEBDC5D1}" presName="sibTrans" presStyleCnt="0"/>
      <dgm:spPr/>
      <dgm:t>
        <a:bodyPr/>
        <a:lstStyle/>
        <a:p>
          <a:endParaRPr lang="en-US"/>
        </a:p>
      </dgm:t>
    </dgm:pt>
    <dgm:pt modelId="{C3302C75-7025-4500-9F4C-A047D1A6C0CB}" type="pres">
      <dgm:prSet presAssocID="{49BB9AE2-C97C-4E16-804F-A6A33050C5C4}" presName="node" presStyleLbl="node1" presStyleIdx="2" presStyleCnt="6">
        <dgm:presLayoutVars>
          <dgm:bulletEnabled val="1"/>
        </dgm:presLayoutVars>
      </dgm:prSet>
      <dgm:spPr/>
      <dgm:t>
        <a:bodyPr/>
        <a:lstStyle/>
        <a:p>
          <a:endParaRPr lang="en-US"/>
        </a:p>
      </dgm:t>
    </dgm:pt>
    <dgm:pt modelId="{148B1F13-4F71-4001-BD66-4CE2BBCD53B1}" type="pres">
      <dgm:prSet presAssocID="{A4E38584-14B0-41C4-A0C2-026A707819D5}" presName="sibTrans" presStyleCnt="0"/>
      <dgm:spPr/>
      <dgm:t>
        <a:bodyPr/>
        <a:lstStyle/>
        <a:p>
          <a:endParaRPr lang="en-US"/>
        </a:p>
      </dgm:t>
    </dgm:pt>
    <dgm:pt modelId="{134FC242-D560-4B53-9569-F033A4593030}" type="pres">
      <dgm:prSet presAssocID="{88AE622B-CC12-4337-9D8F-BDB505C7FAFB}" presName="node" presStyleLbl="node1" presStyleIdx="3" presStyleCnt="6">
        <dgm:presLayoutVars>
          <dgm:bulletEnabled val="1"/>
        </dgm:presLayoutVars>
      </dgm:prSet>
      <dgm:spPr/>
      <dgm:t>
        <a:bodyPr/>
        <a:lstStyle/>
        <a:p>
          <a:endParaRPr lang="en-US"/>
        </a:p>
      </dgm:t>
    </dgm:pt>
    <dgm:pt modelId="{0E2BEBCC-B929-4C5F-9528-C34DD3CF727C}" type="pres">
      <dgm:prSet presAssocID="{AF0EE3A5-942C-476B-8077-A8B8D68BC5C4}" presName="sibTrans" presStyleCnt="0"/>
      <dgm:spPr/>
      <dgm:t>
        <a:bodyPr/>
        <a:lstStyle/>
        <a:p>
          <a:endParaRPr lang="en-US"/>
        </a:p>
      </dgm:t>
    </dgm:pt>
    <dgm:pt modelId="{8B47FE3B-4B78-4634-B5CE-EDA25DC8C8D4}" type="pres">
      <dgm:prSet presAssocID="{E99054F2-1D0E-48DD-AA09-C595F0BEC93B}" presName="node" presStyleLbl="node1" presStyleIdx="4" presStyleCnt="6">
        <dgm:presLayoutVars>
          <dgm:bulletEnabled val="1"/>
        </dgm:presLayoutVars>
      </dgm:prSet>
      <dgm:spPr/>
      <dgm:t>
        <a:bodyPr/>
        <a:lstStyle/>
        <a:p>
          <a:endParaRPr lang="en-US"/>
        </a:p>
      </dgm:t>
    </dgm:pt>
    <dgm:pt modelId="{682DF2C6-DA83-4F35-ABCA-0E63A5D2B6C6}" type="pres">
      <dgm:prSet presAssocID="{A3B2B99F-7918-41F5-B33E-7F43976BAD21}" presName="sibTrans" presStyleCnt="0"/>
      <dgm:spPr/>
      <dgm:t>
        <a:bodyPr/>
        <a:lstStyle/>
        <a:p>
          <a:endParaRPr lang="en-US"/>
        </a:p>
      </dgm:t>
    </dgm:pt>
    <dgm:pt modelId="{62E65730-B13F-4D24-8F95-ACF38EE84B8B}" type="pres">
      <dgm:prSet presAssocID="{0968602F-0864-46D3-877A-3999DB152F9D}" presName="node" presStyleLbl="node1" presStyleIdx="5" presStyleCnt="6">
        <dgm:presLayoutVars>
          <dgm:bulletEnabled val="1"/>
        </dgm:presLayoutVars>
      </dgm:prSet>
      <dgm:spPr/>
      <dgm:t>
        <a:bodyPr/>
        <a:lstStyle/>
        <a:p>
          <a:endParaRPr lang="en-US"/>
        </a:p>
      </dgm:t>
    </dgm:pt>
  </dgm:ptLst>
  <dgm:cxnLst>
    <dgm:cxn modelId="{B181241F-ED22-43C3-80C0-D6AA89C3CE01}" type="presOf" srcId="{FE7789F9-881B-4DE5-8DE5-C3129BB2AACB}" destId="{BCAB4B82-BA5A-43E3-8BB2-5475CCC754AC}" srcOrd="0" destOrd="0" presId="urn:microsoft.com/office/officeart/2005/8/layout/default"/>
    <dgm:cxn modelId="{581C42D8-DC46-4A1E-83FD-61648255CAF2}" type="presOf" srcId="{49BB9AE2-C97C-4E16-804F-A6A33050C5C4}" destId="{C3302C75-7025-4500-9F4C-A047D1A6C0CB}" srcOrd="0" destOrd="0" presId="urn:microsoft.com/office/officeart/2005/8/layout/default"/>
    <dgm:cxn modelId="{12F82D71-DF50-4AA0-900D-9068A3BA2804}" srcId="{48D458FE-196F-47DC-82BF-A1A4CA01E629}" destId="{88AE622B-CC12-4337-9D8F-BDB505C7FAFB}" srcOrd="3" destOrd="0" parTransId="{0AA1F2B3-3CFE-4B02-A0DA-B80139A51132}" sibTransId="{AF0EE3A5-942C-476B-8077-A8B8D68BC5C4}"/>
    <dgm:cxn modelId="{E44DDDFB-E221-415D-BF06-5D2838AE9626}" srcId="{48D458FE-196F-47DC-82BF-A1A4CA01E629}" destId="{3D8229C6-BD35-4BAF-AE66-5F5DA5293730}" srcOrd="0" destOrd="0" parTransId="{C81583B2-0462-4D83-A21A-3C22396C4EF0}" sibTransId="{12CD8507-DACA-4F13-85AE-C11DA7329CE8}"/>
    <dgm:cxn modelId="{956FD0E7-4E17-48E9-803A-DE907C8C199F}" type="presOf" srcId="{48D458FE-196F-47DC-82BF-A1A4CA01E629}" destId="{7E08B836-6344-4AB2-A5DF-759C77ABF1A3}" srcOrd="0" destOrd="0" presId="urn:microsoft.com/office/officeart/2005/8/layout/default"/>
    <dgm:cxn modelId="{2694011D-634E-4E89-B9F4-EB6EC628749A}" srcId="{48D458FE-196F-47DC-82BF-A1A4CA01E629}" destId="{49BB9AE2-C97C-4E16-804F-A6A33050C5C4}" srcOrd="2" destOrd="0" parTransId="{3425B947-E24C-4723-80AC-4CE0434F9D1D}" sibTransId="{A4E38584-14B0-41C4-A0C2-026A707819D5}"/>
    <dgm:cxn modelId="{C77AD427-95DC-49F6-AE50-8229C7A46DBA}" type="presOf" srcId="{3D8229C6-BD35-4BAF-AE66-5F5DA5293730}" destId="{21E8C143-AE4D-4FE3-A037-31D9DC5B7F1F}" srcOrd="0" destOrd="0" presId="urn:microsoft.com/office/officeart/2005/8/layout/default"/>
    <dgm:cxn modelId="{73E09279-FC41-415F-B9D6-1FBD3D8D479C}" srcId="{48D458FE-196F-47DC-82BF-A1A4CA01E629}" destId="{E99054F2-1D0E-48DD-AA09-C595F0BEC93B}" srcOrd="4" destOrd="0" parTransId="{C4492F8B-D714-4B25-BF61-1298065201E5}" sibTransId="{A3B2B99F-7918-41F5-B33E-7F43976BAD21}"/>
    <dgm:cxn modelId="{FCD5240E-29AE-4F5A-82D3-82F8AF3503B7}" type="presOf" srcId="{88AE622B-CC12-4337-9D8F-BDB505C7FAFB}" destId="{134FC242-D560-4B53-9569-F033A4593030}" srcOrd="0" destOrd="0" presId="urn:microsoft.com/office/officeart/2005/8/layout/default"/>
    <dgm:cxn modelId="{A6F1ED30-B4C1-44B4-A473-0080708A0A82}" srcId="{48D458FE-196F-47DC-82BF-A1A4CA01E629}" destId="{FE7789F9-881B-4DE5-8DE5-C3129BB2AACB}" srcOrd="1" destOrd="0" parTransId="{4567D161-C2E0-4DB7-A7F4-3342C03A2EEF}" sibTransId="{84CD7F10-49A0-4547-B3D8-2CD8AEBDC5D1}"/>
    <dgm:cxn modelId="{263D2F8E-7024-4AF7-B0CF-B549189291BC}" srcId="{48D458FE-196F-47DC-82BF-A1A4CA01E629}" destId="{0968602F-0864-46D3-877A-3999DB152F9D}" srcOrd="5" destOrd="0" parTransId="{11388709-8DAC-4EA4-A9BB-E6C56E3F5775}" sibTransId="{96425E84-5D03-4202-A056-8387C84CB6FB}"/>
    <dgm:cxn modelId="{8186252C-C948-40F0-823D-2C4CA99BAB28}" type="presOf" srcId="{0968602F-0864-46D3-877A-3999DB152F9D}" destId="{62E65730-B13F-4D24-8F95-ACF38EE84B8B}" srcOrd="0" destOrd="0" presId="urn:microsoft.com/office/officeart/2005/8/layout/default"/>
    <dgm:cxn modelId="{990C866E-A2F2-42D0-8E23-16A13AFBD1A7}" type="presOf" srcId="{E99054F2-1D0E-48DD-AA09-C595F0BEC93B}" destId="{8B47FE3B-4B78-4634-B5CE-EDA25DC8C8D4}" srcOrd="0" destOrd="0" presId="urn:microsoft.com/office/officeart/2005/8/layout/default"/>
    <dgm:cxn modelId="{63E397EF-363E-48EA-80C8-3AFDA6F587BA}" type="presParOf" srcId="{7E08B836-6344-4AB2-A5DF-759C77ABF1A3}" destId="{21E8C143-AE4D-4FE3-A037-31D9DC5B7F1F}" srcOrd="0" destOrd="0" presId="urn:microsoft.com/office/officeart/2005/8/layout/default"/>
    <dgm:cxn modelId="{BFE75376-AA33-44C7-A3A8-965B8D457E37}" type="presParOf" srcId="{7E08B836-6344-4AB2-A5DF-759C77ABF1A3}" destId="{394DE261-900B-42E2-A9EA-079A33A00214}" srcOrd="1" destOrd="0" presId="urn:microsoft.com/office/officeart/2005/8/layout/default"/>
    <dgm:cxn modelId="{1C2FE9A4-D4E7-4D35-B0D5-622237D09EB0}" type="presParOf" srcId="{7E08B836-6344-4AB2-A5DF-759C77ABF1A3}" destId="{BCAB4B82-BA5A-43E3-8BB2-5475CCC754AC}" srcOrd="2" destOrd="0" presId="urn:microsoft.com/office/officeart/2005/8/layout/default"/>
    <dgm:cxn modelId="{BF07AE63-C73F-4E0A-B4CA-132E26266835}" type="presParOf" srcId="{7E08B836-6344-4AB2-A5DF-759C77ABF1A3}" destId="{08C04252-0F7A-42DF-BA42-863104BFF4F9}" srcOrd="3" destOrd="0" presId="urn:microsoft.com/office/officeart/2005/8/layout/default"/>
    <dgm:cxn modelId="{1D78D7EF-BB57-476A-AFB1-D0FC1F4E7FFD}" type="presParOf" srcId="{7E08B836-6344-4AB2-A5DF-759C77ABF1A3}" destId="{C3302C75-7025-4500-9F4C-A047D1A6C0CB}" srcOrd="4" destOrd="0" presId="urn:microsoft.com/office/officeart/2005/8/layout/default"/>
    <dgm:cxn modelId="{D01232E2-A822-4F5C-BD2A-7EBEEE3A94C5}" type="presParOf" srcId="{7E08B836-6344-4AB2-A5DF-759C77ABF1A3}" destId="{148B1F13-4F71-4001-BD66-4CE2BBCD53B1}" srcOrd="5" destOrd="0" presId="urn:microsoft.com/office/officeart/2005/8/layout/default"/>
    <dgm:cxn modelId="{FFE42693-C314-47D5-9F43-DA3F168232DA}" type="presParOf" srcId="{7E08B836-6344-4AB2-A5DF-759C77ABF1A3}" destId="{134FC242-D560-4B53-9569-F033A4593030}" srcOrd="6" destOrd="0" presId="urn:microsoft.com/office/officeart/2005/8/layout/default"/>
    <dgm:cxn modelId="{DA4824F5-5374-4787-B2DB-769284082264}" type="presParOf" srcId="{7E08B836-6344-4AB2-A5DF-759C77ABF1A3}" destId="{0E2BEBCC-B929-4C5F-9528-C34DD3CF727C}" srcOrd="7" destOrd="0" presId="urn:microsoft.com/office/officeart/2005/8/layout/default"/>
    <dgm:cxn modelId="{5DF1FD34-FC1D-406D-A9EA-A31BA55A64F5}" type="presParOf" srcId="{7E08B836-6344-4AB2-A5DF-759C77ABF1A3}" destId="{8B47FE3B-4B78-4634-B5CE-EDA25DC8C8D4}" srcOrd="8" destOrd="0" presId="urn:microsoft.com/office/officeart/2005/8/layout/default"/>
    <dgm:cxn modelId="{7C955EE9-469C-4F79-8517-D23A83ED8050}" type="presParOf" srcId="{7E08B836-6344-4AB2-A5DF-759C77ABF1A3}" destId="{682DF2C6-DA83-4F35-ABCA-0E63A5D2B6C6}" srcOrd="9" destOrd="0" presId="urn:microsoft.com/office/officeart/2005/8/layout/default"/>
    <dgm:cxn modelId="{2F2395A8-1BF9-4446-A7E9-D4FB03C1E42B}" type="presParOf" srcId="{7E08B836-6344-4AB2-A5DF-759C77ABF1A3}" destId="{62E65730-B13F-4D24-8F95-ACF38EE84B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9CF78-6242-4123-A0E2-C0FCC2992EE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B6C13175-5F20-424F-A888-7BF46B77C58E}">
      <dgm:prSet custT="1"/>
      <dgm:spPr>
        <a:solidFill>
          <a:srgbClr val="006666"/>
        </a:solidFill>
      </dgm:spPr>
      <dgm:t>
        <a:bodyPr/>
        <a:lstStyle/>
        <a:p>
          <a:pPr rtl="0"/>
          <a:r>
            <a:rPr lang="ka-GE" sz="3100" kern="1200" dirty="0">
              <a:solidFill>
                <a:srgbClr val="FFFF00"/>
              </a:solidFill>
              <a:latin typeface="+mj-lt"/>
              <a:ea typeface="+mj-ea"/>
              <a:cs typeface="+mj-cs"/>
            </a:rPr>
            <a:t>მთავარი ორიენტირი</a:t>
          </a:r>
          <a:r>
            <a:rPr lang="ka-GE" sz="2600" kern="1200" dirty="0">
              <a:solidFill>
                <a:srgbClr val="FFFF00"/>
              </a:solidFill>
              <a:latin typeface="Calibri" panose="020F0502020204030204" pitchFamily="34" charset="0"/>
              <a:cs typeface="Calibri" panose="020F0502020204030204" pitchFamily="34" charset="0"/>
            </a:rPr>
            <a:t> </a:t>
          </a:r>
          <a:endParaRPr lang="nb-NO" sz="2600" kern="1200" dirty="0">
            <a:solidFill>
              <a:srgbClr val="FFFF00"/>
            </a:solidFill>
            <a:latin typeface="Calibri" panose="020F0502020204030204" pitchFamily="34" charset="0"/>
            <a:cs typeface="Calibri" panose="020F0502020204030204" pitchFamily="34" charset="0"/>
          </a:endParaRPr>
        </a:p>
      </dgm:t>
    </dgm:pt>
    <dgm:pt modelId="{BA298489-7103-4361-B903-1398A33BAE8A}" type="parTrans" cxnId="{3EC0488C-3704-40E0-B0AE-1E91EBD9E1A4}">
      <dgm:prSet/>
      <dgm:spPr/>
      <dgm:t>
        <a:bodyPr/>
        <a:lstStyle/>
        <a:p>
          <a:endParaRPr lang="en-US">
            <a:solidFill>
              <a:schemeClr val="bg1"/>
            </a:solidFill>
          </a:endParaRPr>
        </a:p>
      </dgm:t>
    </dgm:pt>
    <dgm:pt modelId="{07B898AA-7C0D-4D87-A03D-5DAD7E75EF0A}" type="sibTrans" cxnId="{3EC0488C-3704-40E0-B0AE-1E91EBD9E1A4}">
      <dgm:prSet/>
      <dgm:spPr/>
      <dgm:t>
        <a:bodyPr/>
        <a:lstStyle/>
        <a:p>
          <a:endParaRPr lang="en-US">
            <a:solidFill>
              <a:schemeClr val="bg1"/>
            </a:solidFill>
          </a:endParaRPr>
        </a:p>
      </dgm:t>
    </dgm:pt>
    <dgm:pt modelId="{B80D8BBF-2DAF-43B1-96D9-2ACBCBFA87BB}">
      <dgm:prSet/>
      <dgm:spPr/>
      <dgm:t>
        <a:bodyPr/>
        <a:lstStyle/>
        <a:p>
          <a:pPr rtl="0"/>
          <a:r>
            <a:rPr lang="ka-GE" dirty="0">
              <a:solidFill>
                <a:schemeClr val="bg1"/>
              </a:solidFill>
              <a:latin typeface="+mn-lt"/>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dirty="0">
              <a:solidFill>
                <a:schemeClr val="bg1"/>
              </a:solidFill>
              <a:latin typeface="+mn-lt"/>
              <a:cs typeface="Calibri" panose="020F0502020204030204" pitchFamily="34" charset="0"/>
            </a:rPr>
            <a:t>, </a:t>
          </a:r>
          <a:r>
            <a:rPr lang="ka-GE" dirty="0">
              <a:solidFill>
                <a:schemeClr val="bg1"/>
              </a:solidFill>
              <a:latin typeface="+mn-lt"/>
              <a:cs typeface="Calibri" panose="020F0502020204030204" pitchFamily="34" charset="0"/>
            </a:rPr>
            <a:t>სისტემის სტაბილურობისა და მდგრადობის შენარჩუნებით</a:t>
          </a:r>
          <a:r>
            <a:rPr lang="ka-GE" dirty="0">
              <a:solidFill>
                <a:schemeClr val="bg1"/>
              </a:solidFill>
              <a:latin typeface="Calibri" panose="020F0502020204030204" pitchFamily="34" charset="0"/>
              <a:cs typeface="Calibri" panose="020F0502020204030204" pitchFamily="34" charset="0"/>
            </a:rPr>
            <a:t> </a:t>
          </a:r>
          <a:endParaRPr lang="nb-NO" dirty="0">
            <a:solidFill>
              <a:schemeClr val="bg1"/>
            </a:solidFill>
            <a:latin typeface="Calibri" panose="020F0502020204030204" pitchFamily="34" charset="0"/>
            <a:cs typeface="Calibri" panose="020F0502020204030204" pitchFamily="34" charset="0"/>
          </a:endParaRPr>
        </a:p>
      </dgm:t>
    </dgm:pt>
    <dgm:pt modelId="{9B1D34E5-519A-4233-A43C-798D51F7D938}" type="parTrans" cxnId="{17591E2E-F93D-4E53-9554-ECE525B4AB14}">
      <dgm:prSet/>
      <dgm:spPr/>
      <dgm:t>
        <a:bodyPr/>
        <a:lstStyle/>
        <a:p>
          <a:endParaRPr lang="en-US">
            <a:solidFill>
              <a:schemeClr val="bg1"/>
            </a:solidFill>
          </a:endParaRPr>
        </a:p>
      </dgm:t>
    </dgm:pt>
    <dgm:pt modelId="{C2989E30-4CE4-4E7C-A39F-E680F152687D}" type="sibTrans" cxnId="{17591E2E-F93D-4E53-9554-ECE525B4AB14}">
      <dgm:prSet/>
      <dgm:spPr/>
      <dgm:t>
        <a:bodyPr/>
        <a:lstStyle/>
        <a:p>
          <a:endParaRPr lang="en-US">
            <a:solidFill>
              <a:schemeClr val="bg1"/>
            </a:solidFill>
          </a:endParaRPr>
        </a:p>
      </dgm:t>
    </dgm:pt>
    <dgm:pt modelId="{2E805508-2BCC-49C7-BB34-3653CAE61C7A}">
      <dgm:prSet custT="1"/>
      <dgm:spPr>
        <a:solidFill>
          <a:srgbClr val="006666"/>
        </a:solidFill>
      </dgm:spPr>
      <dgm:t>
        <a:bodyPr/>
        <a:lstStyle/>
        <a:p>
          <a:pPr rtl="0"/>
          <a:r>
            <a:rPr lang="ka-GE" sz="3100" kern="1200" dirty="0">
              <a:solidFill>
                <a:srgbClr val="FFFF00"/>
              </a:solidFill>
              <a:latin typeface="+mj-lt"/>
              <a:ea typeface="+mj-ea"/>
              <a:cs typeface="+mj-cs"/>
            </a:rPr>
            <a:t>მიზნები</a:t>
          </a:r>
          <a:r>
            <a:rPr lang="ka-GE" sz="3100" kern="1200" dirty="0">
              <a:solidFill>
                <a:srgbClr val="08B5A1"/>
              </a:solidFill>
              <a:latin typeface="+mj-lt"/>
              <a:ea typeface="+mj-ea"/>
              <a:cs typeface="+mj-cs"/>
            </a:rPr>
            <a:t> </a:t>
          </a:r>
          <a:endParaRPr lang="nb-NO" sz="3100" kern="1200" dirty="0">
            <a:solidFill>
              <a:srgbClr val="08B5A1"/>
            </a:solidFill>
            <a:latin typeface="+mj-lt"/>
            <a:ea typeface="+mj-ea"/>
            <a:cs typeface="+mj-cs"/>
          </a:endParaRPr>
        </a:p>
      </dgm:t>
    </dgm:pt>
    <dgm:pt modelId="{078E8D2A-76B4-4141-83AB-157202862962}" type="parTrans" cxnId="{29562BD8-8F32-4CAB-A387-F4FBD5C2EA2A}">
      <dgm:prSet/>
      <dgm:spPr/>
      <dgm:t>
        <a:bodyPr/>
        <a:lstStyle/>
        <a:p>
          <a:endParaRPr lang="en-US">
            <a:solidFill>
              <a:schemeClr val="bg1"/>
            </a:solidFill>
          </a:endParaRPr>
        </a:p>
      </dgm:t>
    </dgm:pt>
    <dgm:pt modelId="{71C65C75-42D7-415F-AE7D-FC2EC0E63AAF}" type="sibTrans" cxnId="{29562BD8-8F32-4CAB-A387-F4FBD5C2EA2A}">
      <dgm:prSet/>
      <dgm:spPr/>
      <dgm:t>
        <a:bodyPr/>
        <a:lstStyle/>
        <a:p>
          <a:endParaRPr lang="en-US">
            <a:solidFill>
              <a:schemeClr val="bg1"/>
            </a:solidFill>
          </a:endParaRPr>
        </a:p>
      </dgm:t>
    </dgm:pt>
    <dgm:pt modelId="{2E7199B7-F3F9-44D4-9D59-AE2B60A69DB8}">
      <dgm:prSet/>
      <dgm:spPr/>
      <dgm:t>
        <a:bodyPr/>
        <a:lstStyle/>
        <a:p>
          <a:pPr rtl="0"/>
          <a:r>
            <a:rPr lang="ka-GE" dirty="0">
              <a:solidFill>
                <a:schemeClr val="bg1"/>
              </a:solidFill>
              <a:latin typeface="+mn-lt"/>
              <a:cs typeface="Calibri" panose="020F0502020204030204" pitchFamily="34" charset="0"/>
            </a:rPr>
            <a:t>ჯანდაცვის სისტემის რეაგირების შესაძლებლობების გაძლიერება, ვირუსის </a:t>
          </a:r>
          <a:r>
            <a:rPr lang="ka-GE" dirty="0" smtClean="0">
              <a:solidFill>
                <a:schemeClr val="bg1"/>
              </a:solidFill>
              <a:latin typeface="+mn-lt"/>
              <a:cs typeface="Calibri" panose="020F0502020204030204" pitchFamily="34" charset="0"/>
            </a:rPr>
            <a:t>ფართო მასშტაბიანი </a:t>
          </a:r>
          <a:r>
            <a:rPr lang="ka-GE" dirty="0">
              <a:solidFill>
                <a:schemeClr val="bg1"/>
              </a:solidFill>
              <a:latin typeface="+mn-lt"/>
              <a:cs typeface="Calibri" panose="020F0502020204030204" pitchFamily="34" charset="0"/>
            </a:rPr>
            <a:t>გავრცელების აცილებისთვის </a:t>
          </a:r>
          <a:endParaRPr lang="nb-NO" dirty="0">
            <a:solidFill>
              <a:schemeClr val="bg1"/>
            </a:solidFill>
            <a:latin typeface="+mn-lt"/>
            <a:cs typeface="Calibri" panose="020F0502020204030204" pitchFamily="34" charset="0"/>
          </a:endParaRPr>
        </a:p>
      </dgm:t>
    </dgm:pt>
    <dgm:pt modelId="{AFCF5A6B-2288-4586-98E9-A5EB1C00408B}" type="parTrans" cxnId="{D247C00C-5BAC-467E-A16E-C302CFA7CDB2}">
      <dgm:prSet/>
      <dgm:spPr/>
      <dgm:t>
        <a:bodyPr/>
        <a:lstStyle/>
        <a:p>
          <a:endParaRPr lang="en-US">
            <a:solidFill>
              <a:schemeClr val="bg1"/>
            </a:solidFill>
          </a:endParaRPr>
        </a:p>
      </dgm:t>
    </dgm:pt>
    <dgm:pt modelId="{19F8899E-C499-4BA7-8144-508B8FBF0FB0}" type="sibTrans" cxnId="{D247C00C-5BAC-467E-A16E-C302CFA7CDB2}">
      <dgm:prSet/>
      <dgm:spPr/>
      <dgm:t>
        <a:bodyPr/>
        <a:lstStyle/>
        <a:p>
          <a:endParaRPr lang="en-US">
            <a:solidFill>
              <a:schemeClr val="bg1"/>
            </a:solidFill>
          </a:endParaRPr>
        </a:p>
      </dgm:t>
    </dgm:pt>
    <dgm:pt modelId="{BB868964-80BB-4008-8CA0-EF8259640581}">
      <dgm:prSet/>
      <dgm:spPr/>
      <dgm:t>
        <a:bodyPr/>
        <a:lstStyle/>
        <a:p>
          <a:r>
            <a:rPr lang="ka-GE" dirty="0">
              <a:solidFill>
                <a:schemeClr val="bg1"/>
              </a:solidFill>
              <a:latin typeface="+mn-lt"/>
              <a:cs typeface="Calibri" panose="020F0502020204030204" pitchFamily="34" charset="0"/>
            </a:rPr>
            <a:t>ჯანდაცვის სისტემის გადაუდებელი მზადყოფნის გაუმჯობესება, </a:t>
          </a:r>
          <a:r>
            <a:rPr lang="en-US" dirty="0">
              <a:solidFill>
                <a:schemeClr val="bg1"/>
              </a:solidFill>
              <a:latin typeface="+mn-lt"/>
              <a:cs typeface="Calibri" panose="020F0502020204030204" pitchFamily="34" charset="0"/>
            </a:rPr>
            <a:t>COVID-19 </a:t>
          </a:r>
          <a:r>
            <a:rPr lang="ka-GE" dirty="0">
              <a:solidFill>
                <a:schemeClr val="bg1"/>
              </a:solidFill>
              <a:latin typeface="+mn-lt"/>
              <a:cs typeface="Calibri" panose="020F0502020204030204" pitchFamily="34" charset="0"/>
            </a:rPr>
            <a:t>დაკავშირებული ჯანმრთელობის მძიმე შედეგების შესამცირებლად</a:t>
          </a:r>
          <a:endParaRPr lang="en-US" dirty="0">
            <a:solidFill>
              <a:schemeClr val="bg1"/>
            </a:solidFill>
            <a:latin typeface="+mn-lt"/>
            <a:cs typeface="Calibri" panose="020F0502020204030204" pitchFamily="34" charset="0"/>
          </a:endParaRPr>
        </a:p>
      </dgm:t>
    </dgm:pt>
    <dgm:pt modelId="{707702C3-3DBD-471B-918C-56CE2D8F1A1C}" type="parTrans" cxnId="{7F501C28-B4CB-4368-A9B6-958588C8DF45}">
      <dgm:prSet/>
      <dgm:spPr/>
      <dgm:t>
        <a:bodyPr/>
        <a:lstStyle/>
        <a:p>
          <a:endParaRPr lang="en-US">
            <a:solidFill>
              <a:schemeClr val="bg1"/>
            </a:solidFill>
          </a:endParaRPr>
        </a:p>
      </dgm:t>
    </dgm:pt>
    <dgm:pt modelId="{6684353A-50DA-412E-85C6-84EEC687B981}" type="sibTrans" cxnId="{7F501C28-B4CB-4368-A9B6-958588C8DF45}">
      <dgm:prSet/>
      <dgm:spPr/>
      <dgm:t>
        <a:bodyPr/>
        <a:lstStyle/>
        <a:p>
          <a:endParaRPr lang="en-US">
            <a:solidFill>
              <a:schemeClr val="bg1"/>
            </a:solidFill>
          </a:endParaRPr>
        </a:p>
      </dgm:t>
    </dgm:pt>
    <dgm:pt modelId="{DB94B811-F0AA-4DED-A600-B9892EF5E63F}">
      <dgm:prSet/>
      <dgm:spPr/>
      <dgm:t>
        <a:bodyPr/>
        <a:lstStyle/>
        <a:p>
          <a:endParaRPr lang="en-US" dirty="0">
            <a:solidFill>
              <a:schemeClr val="bg1"/>
            </a:solidFill>
            <a:latin typeface="Calibri" panose="020F0502020204030204" pitchFamily="34" charset="0"/>
            <a:cs typeface="Calibri" panose="020F0502020204030204" pitchFamily="34" charset="0"/>
          </a:endParaRPr>
        </a:p>
      </dgm:t>
    </dgm:pt>
    <dgm:pt modelId="{83D9792C-52B9-45EA-B98E-D5329A66CA95}" type="parTrans" cxnId="{909A2BA8-5676-4266-A133-0AC478D76E21}">
      <dgm:prSet/>
      <dgm:spPr/>
      <dgm:t>
        <a:bodyPr/>
        <a:lstStyle/>
        <a:p>
          <a:endParaRPr lang="en-US">
            <a:solidFill>
              <a:schemeClr val="bg1"/>
            </a:solidFill>
          </a:endParaRPr>
        </a:p>
      </dgm:t>
    </dgm:pt>
    <dgm:pt modelId="{EA650637-B04E-4E4C-AB2A-2A1EC01D5AE6}" type="sibTrans" cxnId="{909A2BA8-5676-4266-A133-0AC478D76E21}">
      <dgm:prSet/>
      <dgm:spPr/>
      <dgm:t>
        <a:bodyPr/>
        <a:lstStyle/>
        <a:p>
          <a:endParaRPr lang="en-US">
            <a:solidFill>
              <a:schemeClr val="bg1"/>
            </a:solidFill>
          </a:endParaRPr>
        </a:p>
      </dgm:t>
    </dgm:pt>
    <dgm:pt modelId="{13F3E175-CD12-4039-9D4A-C4AF5A704988}">
      <dgm:prSet/>
      <dgm:spPr/>
      <dgm:t>
        <a:bodyPr/>
        <a:lstStyle/>
        <a:p>
          <a:pPr rtl="0"/>
          <a:endParaRPr lang="nb-NO" dirty="0">
            <a:solidFill>
              <a:schemeClr val="bg1"/>
            </a:solidFill>
            <a:latin typeface="Calibri" panose="020F0502020204030204" pitchFamily="34" charset="0"/>
            <a:cs typeface="Calibri" panose="020F0502020204030204" pitchFamily="34" charset="0"/>
          </a:endParaRPr>
        </a:p>
      </dgm:t>
    </dgm:pt>
    <dgm:pt modelId="{F8D31A60-C8D4-4E83-8DE2-9B5BC3B0DFC7}" type="parTrans" cxnId="{4B8BA4FC-3F5E-4F2E-9D1F-460980735B0F}">
      <dgm:prSet/>
      <dgm:spPr/>
      <dgm:t>
        <a:bodyPr/>
        <a:lstStyle/>
        <a:p>
          <a:endParaRPr lang="en-US">
            <a:solidFill>
              <a:schemeClr val="bg1"/>
            </a:solidFill>
          </a:endParaRPr>
        </a:p>
      </dgm:t>
    </dgm:pt>
    <dgm:pt modelId="{680D389D-CB16-4434-909D-4D4636D07B72}" type="sibTrans" cxnId="{4B8BA4FC-3F5E-4F2E-9D1F-460980735B0F}">
      <dgm:prSet/>
      <dgm:spPr/>
      <dgm:t>
        <a:bodyPr/>
        <a:lstStyle/>
        <a:p>
          <a:endParaRPr lang="en-US">
            <a:solidFill>
              <a:schemeClr val="bg1"/>
            </a:solidFill>
          </a:endParaRPr>
        </a:p>
      </dgm:t>
    </dgm:pt>
    <dgm:pt modelId="{ACBA16AE-508E-4E46-B6E3-B2E50364AC46}">
      <dgm:prSet/>
      <dgm:spPr/>
      <dgm:t>
        <a:bodyPr/>
        <a:lstStyle/>
        <a:p>
          <a:pPr rtl="0"/>
          <a:endParaRPr lang="nb-NO" dirty="0">
            <a:solidFill>
              <a:schemeClr val="bg1"/>
            </a:solidFill>
            <a:latin typeface="+mn-lt"/>
            <a:cs typeface="Calibri" panose="020F0502020204030204" pitchFamily="34" charset="0"/>
          </a:endParaRPr>
        </a:p>
      </dgm:t>
    </dgm:pt>
    <dgm:pt modelId="{2F9EAC0A-03C3-4514-88F2-DE5282565C2E}" type="parTrans" cxnId="{CBD9F40A-9679-45F0-BFE1-5AA1ACD150E3}">
      <dgm:prSet/>
      <dgm:spPr/>
      <dgm:t>
        <a:bodyPr/>
        <a:lstStyle/>
        <a:p>
          <a:endParaRPr lang="en-US"/>
        </a:p>
      </dgm:t>
    </dgm:pt>
    <dgm:pt modelId="{9FF79D88-AD66-494C-AB64-F6E8E0A0FBDC}" type="sibTrans" cxnId="{CBD9F40A-9679-45F0-BFE1-5AA1ACD150E3}">
      <dgm:prSet/>
      <dgm:spPr/>
      <dgm:t>
        <a:bodyPr/>
        <a:lstStyle/>
        <a:p>
          <a:endParaRPr lang="en-US"/>
        </a:p>
      </dgm:t>
    </dgm:pt>
    <dgm:pt modelId="{399ED8B8-07BC-43A0-AD13-C6A80768D5D1}" type="pres">
      <dgm:prSet presAssocID="{A3B9CF78-6242-4123-A0E2-C0FCC2992EEE}" presName="linear" presStyleCnt="0">
        <dgm:presLayoutVars>
          <dgm:animLvl val="lvl"/>
          <dgm:resizeHandles val="exact"/>
        </dgm:presLayoutVars>
      </dgm:prSet>
      <dgm:spPr/>
      <dgm:t>
        <a:bodyPr/>
        <a:lstStyle/>
        <a:p>
          <a:endParaRPr lang="en-US"/>
        </a:p>
      </dgm:t>
    </dgm:pt>
    <dgm:pt modelId="{3962385D-FB6F-4C94-A019-E9D8982ACB05}" type="pres">
      <dgm:prSet presAssocID="{B6C13175-5F20-424F-A888-7BF46B77C58E}" presName="parentText" presStyleLbl="node1" presStyleIdx="0" presStyleCnt="2">
        <dgm:presLayoutVars>
          <dgm:chMax val="0"/>
          <dgm:bulletEnabled val="1"/>
        </dgm:presLayoutVars>
      </dgm:prSet>
      <dgm:spPr/>
      <dgm:t>
        <a:bodyPr/>
        <a:lstStyle/>
        <a:p>
          <a:endParaRPr lang="en-US"/>
        </a:p>
      </dgm:t>
    </dgm:pt>
    <dgm:pt modelId="{4ACD86CA-48C7-42A5-80DF-E08703FE9D18}" type="pres">
      <dgm:prSet presAssocID="{B6C13175-5F20-424F-A888-7BF46B77C58E}" presName="childText" presStyleLbl="revTx" presStyleIdx="0" presStyleCnt="2">
        <dgm:presLayoutVars>
          <dgm:bulletEnabled val="1"/>
        </dgm:presLayoutVars>
      </dgm:prSet>
      <dgm:spPr/>
      <dgm:t>
        <a:bodyPr/>
        <a:lstStyle/>
        <a:p>
          <a:endParaRPr lang="en-US"/>
        </a:p>
      </dgm:t>
    </dgm:pt>
    <dgm:pt modelId="{1377B71F-DAEA-48AA-9DEC-8CC26B97E4C2}" type="pres">
      <dgm:prSet presAssocID="{2E805508-2BCC-49C7-BB34-3653CAE61C7A}" presName="parentText" presStyleLbl="node1" presStyleIdx="1" presStyleCnt="2">
        <dgm:presLayoutVars>
          <dgm:chMax val="0"/>
          <dgm:bulletEnabled val="1"/>
        </dgm:presLayoutVars>
      </dgm:prSet>
      <dgm:spPr/>
      <dgm:t>
        <a:bodyPr/>
        <a:lstStyle/>
        <a:p>
          <a:endParaRPr lang="en-US"/>
        </a:p>
      </dgm:t>
    </dgm:pt>
    <dgm:pt modelId="{40379DC7-52AB-4CF1-96A2-756C81A6B421}" type="pres">
      <dgm:prSet presAssocID="{2E805508-2BCC-49C7-BB34-3653CAE61C7A}" presName="childText" presStyleLbl="revTx" presStyleIdx="1" presStyleCnt="2">
        <dgm:presLayoutVars>
          <dgm:bulletEnabled val="1"/>
        </dgm:presLayoutVars>
      </dgm:prSet>
      <dgm:spPr/>
      <dgm:t>
        <a:bodyPr/>
        <a:lstStyle/>
        <a:p>
          <a:endParaRPr lang="en-US"/>
        </a:p>
      </dgm:t>
    </dgm:pt>
  </dgm:ptLst>
  <dgm:cxnLst>
    <dgm:cxn modelId="{24DA6938-A94D-42E5-B3B1-BCF407FE5FE3}" type="presOf" srcId="{BB868964-80BB-4008-8CA0-EF8259640581}" destId="{40379DC7-52AB-4CF1-96A2-756C81A6B421}" srcOrd="0" destOrd="2" presId="urn:microsoft.com/office/officeart/2005/8/layout/vList2"/>
    <dgm:cxn modelId="{E8458350-7592-49AB-8A7B-48B4A91FE607}" type="presOf" srcId="{ACBA16AE-508E-4E46-B6E3-B2E50364AC46}" destId="{40379DC7-52AB-4CF1-96A2-756C81A6B421}" srcOrd="0" destOrd="1" presId="urn:microsoft.com/office/officeart/2005/8/layout/vList2"/>
    <dgm:cxn modelId="{5AE19780-D75B-427D-B2B9-917BE00F2CCA}" type="presOf" srcId="{13F3E175-CD12-4039-9D4A-C4AF5A704988}" destId="{4ACD86CA-48C7-42A5-80DF-E08703FE9D18}" srcOrd="0" destOrd="1" presId="urn:microsoft.com/office/officeart/2005/8/layout/vList2"/>
    <dgm:cxn modelId="{4B8BA4FC-3F5E-4F2E-9D1F-460980735B0F}" srcId="{B6C13175-5F20-424F-A888-7BF46B77C58E}" destId="{13F3E175-CD12-4039-9D4A-C4AF5A704988}" srcOrd="1" destOrd="0" parTransId="{F8D31A60-C8D4-4E83-8DE2-9B5BC3B0DFC7}" sibTransId="{680D389D-CB16-4434-909D-4D4636D07B72}"/>
    <dgm:cxn modelId="{3EC0488C-3704-40E0-B0AE-1E91EBD9E1A4}" srcId="{A3B9CF78-6242-4123-A0E2-C0FCC2992EEE}" destId="{B6C13175-5F20-424F-A888-7BF46B77C58E}" srcOrd="0" destOrd="0" parTransId="{BA298489-7103-4361-B903-1398A33BAE8A}" sibTransId="{07B898AA-7C0D-4D87-A03D-5DAD7E75EF0A}"/>
    <dgm:cxn modelId="{25923A37-019F-4D3A-A7D3-D3ED3E23082F}" type="presOf" srcId="{2E7199B7-F3F9-44D4-9D59-AE2B60A69DB8}" destId="{40379DC7-52AB-4CF1-96A2-756C81A6B421}" srcOrd="0" destOrd="0" presId="urn:microsoft.com/office/officeart/2005/8/layout/vList2"/>
    <dgm:cxn modelId="{CBD9F40A-9679-45F0-BFE1-5AA1ACD150E3}" srcId="{2E805508-2BCC-49C7-BB34-3653CAE61C7A}" destId="{ACBA16AE-508E-4E46-B6E3-B2E50364AC46}" srcOrd="1" destOrd="0" parTransId="{2F9EAC0A-03C3-4514-88F2-DE5282565C2E}" sibTransId="{9FF79D88-AD66-494C-AB64-F6E8E0A0FBDC}"/>
    <dgm:cxn modelId="{29562BD8-8F32-4CAB-A387-F4FBD5C2EA2A}" srcId="{A3B9CF78-6242-4123-A0E2-C0FCC2992EEE}" destId="{2E805508-2BCC-49C7-BB34-3653CAE61C7A}" srcOrd="1" destOrd="0" parTransId="{078E8D2A-76B4-4141-83AB-157202862962}" sibTransId="{71C65C75-42D7-415F-AE7D-FC2EC0E63AAF}"/>
    <dgm:cxn modelId="{7F501C28-B4CB-4368-A9B6-958588C8DF45}" srcId="{2E805508-2BCC-49C7-BB34-3653CAE61C7A}" destId="{BB868964-80BB-4008-8CA0-EF8259640581}" srcOrd="2" destOrd="0" parTransId="{707702C3-3DBD-471B-918C-56CE2D8F1A1C}" sibTransId="{6684353A-50DA-412E-85C6-84EEC687B981}"/>
    <dgm:cxn modelId="{909A2BA8-5676-4266-A133-0AC478D76E21}" srcId="{2E805508-2BCC-49C7-BB34-3653CAE61C7A}" destId="{DB94B811-F0AA-4DED-A600-B9892EF5E63F}" srcOrd="3" destOrd="0" parTransId="{83D9792C-52B9-45EA-B98E-D5329A66CA95}" sibTransId="{EA650637-B04E-4E4C-AB2A-2A1EC01D5AE6}"/>
    <dgm:cxn modelId="{D1276970-1727-4A7B-93C9-D858067583E4}" type="presOf" srcId="{A3B9CF78-6242-4123-A0E2-C0FCC2992EEE}" destId="{399ED8B8-07BC-43A0-AD13-C6A80768D5D1}" srcOrd="0" destOrd="0" presId="urn:microsoft.com/office/officeart/2005/8/layout/vList2"/>
    <dgm:cxn modelId="{894BE822-E32F-470A-BD2C-35029B49681B}" type="presOf" srcId="{DB94B811-F0AA-4DED-A600-B9892EF5E63F}" destId="{40379DC7-52AB-4CF1-96A2-756C81A6B421}" srcOrd="0" destOrd="3" presId="urn:microsoft.com/office/officeart/2005/8/layout/vList2"/>
    <dgm:cxn modelId="{3DF3DDEF-48AE-4891-92EC-68CE26EB654C}" type="presOf" srcId="{B80D8BBF-2DAF-43B1-96D9-2ACBCBFA87BB}" destId="{4ACD86CA-48C7-42A5-80DF-E08703FE9D18}" srcOrd="0" destOrd="0" presId="urn:microsoft.com/office/officeart/2005/8/layout/vList2"/>
    <dgm:cxn modelId="{EAFA48B4-62B6-4900-97FF-452993A8FF50}" type="presOf" srcId="{2E805508-2BCC-49C7-BB34-3653CAE61C7A}" destId="{1377B71F-DAEA-48AA-9DEC-8CC26B97E4C2}" srcOrd="0" destOrd="0" presId="urn:microsoft.com/office/officeart/2005/8/layout/vList2"/>
    <dgm:cxn modelId="{17591E2E-F93D-4E53-9554-ECE525B4AB14}" srcId="{B6C13175-5F20-424F-A888-7BF46B77C58E}" destId="{B80D8BBF-2DAF-43B1-96D9-2ACBCBFA87BB}" srcOrd="0" destOrd="0" parTransId="{9B1D34E5-519A-4233-A43C-798D51F7D938}" sibTransId="{C2989E30-4CE4-4E7C-A39F-E680F152687D}"/>
    <dgm:cxn modelId="{1EB2236B-5406-4E0E-91C3-AB01CDD92F06}" type="presOf" srcId="{B6C13175-5F20-424F-A888-7BF46B77C58E}" destId="{3962385D-FB6F-4C94-A019-E9D8982ACB05}" srcOrd="0" destOrd="0" presId="urn:microsoft.com/office/officeart/2005/8/layout/vList2"/>
    <dgm:cxn modelId="{D247C00C-5BAC-467E-A16E-C302CFA7CDB2}" srcId="{2E805508-2BCC-49C7-BB34-3653CAE61C7A}" destId="{2E7199B7-F3F9-44D4-9D59-AE2B60A69DB8}" srcOrd="0" destOrd="0" parTransId="{AFCF5A6B-2288-4586-98E9-A5EB1C00408B}" sibTransId="{19F8899E-C499-4BA7-8144-508B8FBF0FB0}"/>
    <dgm:cxn modelId="{C4A948A9-DCD0-46D2-8221-AFDABA71A0AE}" type="presParOf" srcId="{399ED8B8-07BC-43A0-AD13-C6A80768D5D1}" destId="{3962385D-FB6F-4C94-A019-E9D8982ACB05}" srcOrd="0" destOrd="0" presId="urn:microsoft.com/office/officeart/2005/8/layout/vList2"/>
    <dgm:cxn modelId="{9540826D-FA6B-4E32-851E-E55562D17DDF}" type="presParOf" srcId="{399ED8B8-07BC-43A0-AD13-C6A80768D5D1}" destId="{4ACD86CA-48C7-42A5-80DF-E08703FE9D18}" srcOrd="1" destOrd="0" presId="urn:microsoft.com/office/officeart/2005/8/layout/vList2"/>
    <dgm:cxn modelId="{8036A5DB-30EA-48B1-BF1B-3A3CF88CAEB2}" type="presParOf" srcId="{399ED8B8-07BC-43A0-AD13-C6A80768D5D1}" destId="{1377B71F-DAEA-48AA-9DEC-8CC26B97E4C2}" srcOrd="2" destOrd="0" presId="urn:microsoft.com/office/officeart/2005/8/layout/vList2"/>
    <dgm:cxn modelId="{CE92A8CB-3EDA-48B6-808A-040051695014}" type="presParOf" srcId="{399ED8B8-07BC-43A0-AD13-C6A80768D5D1}" destId="{40379DC7-52AB-4CF1-96A2-756C81A6B4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BC56E7-2CFE-4F23-86AA-F56957AAEB55}"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9182D00D-D5FD-4057-8003-826915EA0756}">
      <dgm:prSet phldrT="[Text]" custT="1"/>
      <dgm:spPr/>
      <dgm:t>
        <a:bodyPr/>
        <a:lstStyle/>
        <a:p>
          <a:r>
            <a:rPr lang="ka-GE" sz="1400" smtClean="0">
              <a:latin typeface="Sylfaen" panose="010A0502050306030303" pitchFamily="18" charset="0"/>
              <a:cs typeface="Calibri" panose="020F0502020204030204" pitchFamily="34" charset="0"/>
            </a:rPr>
            <a:t>დადასტურების შესახებ პირველადი შეტყობინება ს</a:t>
          </a:r>
          <a:r>
            <a:rPr lang="en-US" sz="1400" smtClean="0">
              <a:latin typeface="Sylfaen" panose="010A0502050306030303" pitchFamily="18" charset="0"/>
              <a:cs typeface="Calibri" panose="020F0502020204030204" pitchFamily="34" charset="0"/>
            </a:rPr>
            <a:t>/</a:t>
          </a:r>
          <a:r>
            <a:rPr lang="ka-GE" sz="1400" smtClean="0">
              <a:latin typeface="Sylfaen" panose="010A0502050306030303" pitchFamily="18" charset="0"/>
              <a:cs typeface="Calibri" panose="020F0502020204030204" pitchFamily="34" charset="0"/>
            </a:rPr>
            <a:t>ჯ სისტემაში შემოსულია დადასტურებიდან 24 საათში - &gt;80%</a:t>
          </a:r>
          <a:endParaRPr lang="ka-GE" sz="1400" dirty="0" smtClean="0">
            <a:latin typeface="Sylfaen" panose="010A0502050306030303" pitchFamily="18" charset="0"/>
            <a:cs typeface="Calibri" panose="020F0502020204030204" pitchFamily="34" charset="0"/>
          </a:endParaRPr>
        </a:p>
      </dgm:t>
    </dgm:pt>
    <dgm:pt modelId="{FCF383B2-FB34-4471-A261-19B067E0860B}" type="parTrans" cxnId="{A1691D02-4226-4D30-B6F9-DD5C204F1911}">
      <dgm:prSet/>
      <dgm:spPr/>
      <dgm:t>
        <a:bodyPr/>
        <a:lstStyle/>
        <a:p>
          <a:endParaRPr lang="en-US"/>
        </a:p>
      </dgm:t>
    </dgm:pt>
    <dgm:pt modelId="{BDC4940C-A717-4323-AA54-0B678934AA3D}" type="sibTrans" cxnId="{A1691D02-4226-4D30-B6F9-DD5C204F1911}">
      <dgm:prSet/>
      <dgm:spPr/>
      <dgm:t>
        <a:bodyPr/>
        <a:lstStyle/>
        <a:p>
          <a:endParaRPr lang="en-US"/>
        </a:p>
      </dgm:t>
    </dgm:pt>
    <dgm:pt modelId="{B17DD3C3-743D-4D44-8BD2-3D8AF0B98C93}">
      <dgm:prSet phldrT="[Text]" custT="1"/>
      <dgm:spPr/>
      <dgm:t>
        <a:bodyPr/>
        <a:lstStyle/>
        <a:p>
          <a:r>
            <a:rPr lang="ka-GE" sz="1400" smtClean="0">
              <a:solidFill>
                <a:schemeClr val="tx1"/>
              </a:solidFill>
              <a:latin typeface="Sylfaen" panose="010A0502050306030303" pitchFamily="18" charset="0"/>
              <a:cs typeface="Calibri" panose="020F0502020204030204" pitchFamily="34" charset="0"/>
            </a:rPr>
            <a:t>დზეის-ში რეგისტრირებულ დადასტურებულ შემთხვევებში შევსებულია ინდიკატორული ცვლადები - &gt;60%</a:t>
          </a:r>
          <a:endParaRPr lang="en-US" sz="1400" dirty="0">
            <a:solidFill>
              <a:schemeClr val="tx1"/>
            </a:solidFill>
          </a:endParaRPr>
        </a:p>
      </dgm:t>
    </dgm:pt>
    <dgm:pt modelId="{09AB07B8-35B4-468B-A1D5-18F685380C0A}" type="parTrans" cxnId="{7C975441-744E-48D3-B623-657712F61B94}">
      <dgm:prSet/>
      <dgm:spPr/>
      <dgm:t>
        <a:bodyPr/>
        <a:lstStyle/>
        <a:p>
          <a:endParaRPr lang="en-US"/>
        </a:p>
      </dgm:t>
    </dgm:pt>
    <dgm:pt modelId="{55C46905-D4E9-418A-AA81-D4A3A76D3C9F}" type="sibTrans" cxnId="{7C975441-744E-48D3-B623-657712F61B94}">
      <dgm:prSet/>
      <dgm:spPr/>
      <dgm:t>
        <a:bodyPr/>
        <a:lstStyle/>
        <a:p>
          <a:endParaRPr lang="en-US"/>
        </a:p>
      </dgm:t>
    </dgm:pt>
    <dgm:pt modelId="{997264A2-C9C8-480F-ADA1-20D3D270BE47}" type="pres">
      <dgm:prSet presAssocID="{F0BC56E7-2CFE-4F23-86AA-F56957AAEB55}" presName="Name0" presStyleCnt="0">
        <dgm:presLayoutVars>
          <dgm:chMax val="7"/>
          <dgm:chPref val="7"/>
          <dgm:dir/>
        </dgm:presLayoutVars>
      </dgm:prSet>
      <dgm:spPr/>
      <dgm:t>
        <a:bodyPr/>
        <a:lstStyle/>
        <a:p>
          <a:endParaRPr lang="en-US"/>
        </a:p>
      </dgm:t>
    </dgm:pt>
    <dgm:pt modelId="{24DE3771-6C45-4584-8FB8-789600A8692B}" type="pres">
      <dgm:prSet presAssocID="{F0BC56E7-2CFE-4F23-86AA-F56957AAEB55}" presName="Name1" presStyleCnt="0"/>
      <dgm:spPr/>
    </dgm:pt>
    <dgm:pt modelId="{2512250B-3C61-4CBD-99E6-9B2169E20AD0}" type="pres">
      <dgm:prSet presAssocID="{F0BC56E7-2CFE-4F23-86AA-F56957AAEB55}" presName="cycle" presStyleCnt="0"/>
      <dgm:spPr/>
    </dgm:pt>
    <dgm:pt modelId="{7A9C3F11-3764-4FCC-9E6E-EAC463919098}" type="pres">
      <dgm:prSet presAssocID="{F0BC56E7-2CFE-4F23-86AA-F56957AAEB55}" presName="srcNode" presStyleLbl="node1" presStyleIdx="0" presStyleCnt="2"/>
      <dgm:spPr/>
    </dgm:pt>
    <dgm:pt modelId="{80205577-5DB4-47BF-96EB-446C2F5D1C0E}" type="pres">
      <dgm:prSet presAssocID="{F0BC56E7-2CFE-4F23-86AA-F56957AAEB55}" presName="conn" presStyleLbl="parChTrans1D2" presStyleIdx="0" presStyleCnt="1"/>
      <dgm:spPr/>
      <dgm:t>
        <a:bodyPr/>
        <a:lstStyle/>
        <a:p>
          <a:endParaRPr lang="en-US"/>
        </a:p>
      </dgm:t>
    </dgm:pt>
    <dgm:pt modelId="{9CF1C576-745E-445A-9AB1-39360120DE9B}" type="pres">
      <dgm:prSet presAssocID="{F0BC56E7-2CFE-4F23-86AA-F56957AAEB55}" presName="extraNode" presStyleLbl="node1" presStyleIdx="0" presStyleCnt="2"/>
      <dgm:spPr/>
    </dgm:pt>
    <dgm:pt modelId="{D5A02F65-FD4C-4DFD-A1D8-7DE70ED6993A}" type="pres">
      <dgm:prSet presAssocID="{F0BC56E7-2CFE-4F23-86AA-F56957AAEB55}" presName="dstNode" presStyleLbl="node1" presStyleIdx="0" presStyleCnt="2"/>
      <dgm:spPr/>
    </dgm:pt>
    <dgm:pt modelId="{362C2991-7BBF-4470-A1DF-86934753AF4D}" type="pres">
      <dgm:prSet presAssocID="{9182D00D-D5FD-4057-8003-826915EA0756}" presName="text_1" presStyleLbl="node1" presStyleIdx="0" presStyleCnt="2">
        <dgm:presLayoutVars>
          <dgm:bulletEnabled val="1"/>
        </dgm:presLayoutVars>
      </dgm:prSet>
      <dgm:spPr/>
      <dgm:t>
        <a:bodyPr/>
        <a:lstStyle/>
        <a:p>
          <a:endParaRPr lang="en-US"/>
        </a:p>
      </dgm:t>
    </dgm:pt>
    <dgm:pt modelId="{52783C03-F091-455A-A206-9CBF90DF3EC9}" type="pres">
      <dgm:prSet presAssocID="{9182D00D-D5FD-4057-8003-826915EA0756}" presName="accent_1" presStyleCnt="0"/>
      <dgm:spPr/>
    </dgm:pt>
    <dgm:pt modelId="{AAB49B12-5CCE-4D7E-9565-56BB65A415A7}" type="pres">
      <dgm:prSet presAssocID="{9182D00D-D5FD-4057-8003-826915EA0756}" presName="accentRepeatNode" presStyleLbl="solidFgAcc1" presStyleIdx="0" presStyleCnt="2" custScaleX="75196" custScaleY="67548"/>
      <dgm:spPr/>
    </dgm:pt>
    <dgm:pt modelId="{FF9DC910-0254-459A-99E9-C3D0E3666579}" type="pres">
      <dgm:prSet presAssocID="{B17DD3C3-743D-4D44-8BD2-3D8AF0B98C93}" presName="text_2" presStyleLbl="node1" presStyleIdx="1" presStyleCnt="2">
        <dgm:presLayoutVars>
          <dgm:bulletEnabled val="1"/>
        </dgm:presLayoutVars>
      </dgm:prSet>
      <dgm:spPr/>
      <dgm:t>
        <a:bodyPr/>
        <a:lstStyle/>
        <a:p>
          <a:endParaRPr lang="en-US"/>
        </a:p>
      </dgm:t>
    </dgm:pt>
    <dgm:pt modelId="{3EA5F130-599C-4130-BBAA-CA039498D929}" type="pres">
      <dgm:prSet presAssocID="{B17DD3C3-743D-4D44-8BD2-3D8AF0B98C93}" presName="accent_2" presStyleCnt="0"/>
      <dgm:spPr/>
    </dgm:pt>
    <dgm:pt modelId="{CC682A4E-9BE9-4472-B580-52FA27286068}" type="pres">
      <dgm:prSet presAssocID="{B17DD3C3-743D-4D44-8BD2-3D8AF0B98C93}" presName="accentRepeatNode" presStyleLbl="solidFgAcc1" presStyleIdx="1" presStyleCnt="2" custScaleX="68803" custScaleY="65866"/>
      <dgm:spPr/>
    </dgm:pt>
  </dgm:ptLst>
  <dgm:cxnLst>
    <dgm:cxn modelId="{20E06FE9-B585-45DF-BCF6-81E8A543B394}" type="presOf" srcId="{BDC4940C-A717-4323-AA54-0B678934AA3D}" destId="{80205577-5DB4-47BF-96EB-446C2F5D1C0E}" srcOrd="0" destOrd="0" presId="urn:microsoft.com/office/officeart/2008/layout/VerticalCurvedList"/>
    <dgm:cxn modelId="{A1691D02-4226-4D30-B6F9-DD5C204F1911}" srcId="{F0BC56E7-2CFE-4F23-86AA-F56957AAEB55}" destId="{9182D00D-D5FD-4057-8003-826915EA0756}" srcOrd="0" destOrd="0" parTransId="{FCF383B2-FB34-4471-A261-19B067E0860B}" sibTransId="{BDC4940C-A717-4323-AA54-0B678934AA3D}"/>
    <dgm:cxn modelId="{CB22CC1C-C978-4A35-9DF2-1A2EF9A687A7}" type="presOf" srcId="{B17DD3C3-743D-4D44-8BD2-3D8AF0B98C93}" destId="{FF9DC910-0254-459A-99E9-C3D0E3666579}" srcOrd="0" destOrd="0" presId="urn:microsoft.com/office/officeart/2008/layout/VerticalCurvedList"/>
    <dgm:cxn modelId="{427B7E0B-3B9E-4957-B065-82EEA7E45C9B}" type="presOf" srcId="{9182D00D-D5FD-4057-8003-826915EA0756}" destId="{362C2991-7BBF-4470-A1DF-86934753AF4D}" srcOrd="0" destOrd="0" presId="urn:microsoft.com/office/officeart/2008/layout/VerticalCurvedList"/>
    <dgm:cxn modelId="{7C975441-744E-48D3-B623-657712F61B94}" srcId="{F0BC56E7-2CFE-4F23-86AA-F56957AAEB55}" destId="{B17DD3C3-743D-4D44-8BD2-3D8AF0B98C93}" srcOrd="1" destOrd="0" parTransId="{09AB07B8-35B4-468B-A1D5-18F685380C0A}" sibTransId="{55C46905-D4E9-418A-AA81-D4A3A76D3C9F}"/>
    <dgm:cxn modelId="{B05ED549-ECC4-4187-AF5F-8C289FE2E29C}" type="presOf" srcId="{F0BC56E7-2CFE-4F23-86AA-F56957AAEB55}" destId="{997264A2-C9C8-480F-ADA1-20D3D270BE47}" srcOrd="0" destOrd="0" presId="urn:microsoft.com/office/officeart/2008/layout/VerticalCurvedList"/>
    <dgm:cxn modelId="{716D43C2-AD9C-4A94-988C-4157C60184FC}" type="presParOf" srcId="{997264A2-C9C8-480F-ADA1-20D3D270BE47}" destId="{24DE3771-6C45-4584-8FB8-789600A8692B}" srcOrd="0" destOrd="0" presId="urn:microsoft.com/office/officeart/2008/layout/VerticalCurvedList"/>
    <dgm:cxn modelId="{EE60BE98-7BD4-42D7-899C-85F6B57E9A5F}" type="presParOf" srcId="{24DE3771-6C45-4584-8FB8-789600A8692B}" destId="{2512250B-3C61-4CBD-99E6-9B2169E20AD0}" srcOrd="0" destOrd="0" presId="urn:microsoft.com/office/officeart/2008/layout/VerticalCurvedList"/>
    <dgm:cxn modelId="{5AE9776E-F0CC-4C92-B8A7-929562D930D4}" type="presParOf" srcId="{2512250B-3C61-4CBD-99E6-9B2169E20AD0}" destId="{7A9C3F11-3764-4FCC-9E6E-EAC463919098}" srcOrd="0" destOrd="0" presId="urn:microsoft.com/office/officeart/2008/layout/VerticalCurvedList"/>
    <dgm:cxn modelId="{6AD29312-3953-43F7-96E9-21321108F1BD}" type="presParOf" srcId="{2512250B-3C61-4CBD-99E6-9B2169E20AD0}" destId="{80205577-5DB4-47BF-96EB-446C2F5D1C0E}" srcOrd="1" destOrd="0" presId="urn:microsoft.com/office/officeart/2008/layout/VerticalCurvedList"/>
    <dgm:cxn modelId="{91E21A02-3ED3-4CCA-9C8B-A3674E2ADD54}" type="presParOf" srcId="{2512250B-3C61-4CBD-99E6-9B2169E20AD0}" destId="{9CF1C576-745E-445A-9AB1-39360120DE9B}" srcOrd="2" destOrd="0" presId="urn:microsoft.com/office/officeart/2008/layout/VerticalCurvedList"/>
    <dgm:cxn modelId="{3621C6BB-E79E-4ED7-96C8-5F56DB2CBF31}" type="presParOf" srcId="{2512250B-3C61-4CBD-99E6-9B2169E20AD0}" destId="{D5A02F65-FD4C-4DFD-A1D8-7DE70ED6993A}" srcOrd="3" destOrd="0" presId="urn:microsoft.com/office/officeart/2008/layout/VerticalCurvedList"/>
    <dgm:cxn modelId="{2E206B7E-0026-46C6-80DE-B2CAEE6A3AFD}" type="presParOf" srcId="{24DE3771-6C45-4584-8FB8-789600A8692B}" destId="{362C2991-7BBF-4470-A1DF-86934753AF4D}" srcOrd="1" destOrd="0" presId="urn:microsoft.com/office/officeart/2008/layout/VerticalCurvedList"/>
    <dgm:cxn modelId="{8389B3D3-AE02-4129-A693-0DD95823555D}" type="presParOf" srcId="{24DE3771-6C45-4584-8FB8-789600A8692B}" destId="{52783C03-F091-455A-A206-9CBF90DF3EC9}" srcOrd="2" destOrd="0" presId="urn:microsoft.com/office/officeart/2008/layout/VerticalCurvedList"/>
    <dgm:cxn modelId="{FEDD7B83-4139-4F18-927C-ADD34C5DB732}" type="presParOf" srcId="{52783C03-F091-455A-A206-9CBF90DF3EC9}" destId="{AAB49B12-5CCE-4D7E-9565-56BB65A415A7}" srcOrd="0" destOrd="0" presId="urn:microsoft.com/office/officeart/2008/layout/VerticalCurvedList"/>
    <dgm:cxn modelId="{227F5806-36D2-45D7-A8E5-F18D8DACD10F}" type="presParOf" srcId="{24DE3771-6C45-4584-8FB8-789600A8692B}" destId="{FF9DC910-0254-459A-99E9-C3D0E3666579}" srcOrd="3" destOrd="0" presId="urn:microsoft.com/office/officeart/2008/layout/VerticalCurvedList"/>
    <dgm:cxn modelId="{84C3F722-8C2A-466E-B0D0-DE091C3E81E6}" type="presParOf" srcId="{24DE3771-6C45-4584-8FB8-789600A8692B}" destId="{3EA5F130-599C-4130-BBAA-CA039498D929}" srcOrd="4" destOrd="0" presId="urn:microsoft.com/office/officeart/2008/layout/VerticalCurvedList"/>
    <dgm:cxn modelId="{89D72EA5-579E-4BD0-BCE4-E9DA5C02E3D1}" type="presParOf" srcId="{3EA5F130-599C-4130-BBAA-CA039498D929}" destId="{CC682A4E-9BE9-4472-B580-52FA272860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334D65-998B-46E3-AEC2-7F47347E71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29A5CFA-DB17-4AED-BB5A-29702BAD7624}">
      <dgm:prSet custT="1"/>
      <dgm:spPr/>
      <dgm:t>
        <a:bodyPr/>
        <a:lstStyle/>
        <a:p>
          <a:pPr algn="l" rtl="0"/>
          <a:r>
            <a:rPr lang="ka-GE" sz="1600" dirty="0">
              <a:solidFill>
                <a:schemeClr val="bg1">
                  <a:lumMod val="75000"/>
                </a:schemeClr>
              </a:solidFill>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dirty="0">
            <a:solidFill>
              <a:schemeClr val="bg1">
                <a:lumMod val="75000"/>
              </a:schemeClr>
            </a:solidFill>
            <a:latin typeface="Calibri" panose="020F0502020204030204" pitchFamily="34" charset="0"/>
            <a:cs typeface="Calibri" panose="020F0502020204030204" pitchFamily="34" charset="0"/>
          </a:endParaRPr>
        </a:p>
      </dgm:t>
    </dgm:pt>
    <dgm:pt modelId="{7997D587-11FF-400A-817C-802081897BE5}" type="parTrans" cxnId="{F8E89D46-F723-4978-B89D-D1BC66F82736}">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2EB73101-724B-40E7-A8D4-41B35C9E5793}" type="sibTrans" cxnId="{F8E89D46-F723-4978-B89D-D1BC66F82736}">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EC3AA136-6ACE-463A-80F8-970D922F163D}">
      <dgm:prSet custT="1"/>
      <dgm:spPr/>
      <dgm:t>
        <a:bodyPr/>
        <a:lstStyle/>
        <a:p>
          <a:pPr algn="l" rtl="0"/>
          <a:r>
            <a:rPr lang="ka-GE" sz="1600" dirty="0">
              <a:solidFill>
                <a:schemeClr val="bg1">
                  <a:lumMod val="75000"/>
                </a:schemeClr>
              </a:solidFill>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dirty="0">
            <a:solidFill>
              <a:schemeClr val="bg1">
                <a:lumMod val="75000"/>
              </a:schemeClr>
            </a:solidFill>
            <a:latin typeface="Calibri" panose="020F0502020204030204" pitchFamily="34" charset="0"/>
            <a:cs typeface="Calibri" panose="020F0502020204030204" pitchFamily="34" charset="0"/>
          </a:endParaRPr>
        </a:p>
      </dgm:t>
    </dgm:pt>
    <dgm:pt modelId="{7C5526FF-70F6-49EA-855A-02D71EDB2EA5}" type="parTrans" cxnId="{124F2FC2-F13C-4D4A-8933-18C97D9C0A03}">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6341389B-664B-4F9F-9A9F-8F7B304F79B3}" type="sibTrans" cxnId="{124F2FC2-F13C-4D4A-8933-18C97D9C0A03}">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CCE7F9F2-63A0-45F0-8F55-43BC8846B548}">
      <dgm:prSet custT="1"/>
      <dgm:spPr/>
      <dgm:t>
        <a:bodyPr/>
        <a:lstStyle/>
        <a:p>
          <a:pPr algn="l" rtl="0"/>
          <a:r>
            <a:rPr lang="ka-GE" sz="1600" dirty="0">
              <a:solidFill>
                <a:schemeClr val="bg1">
                  <a:lumMod val="75000"/>
                </a:schemeClr>
              </a:solidFill>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dirty="0">
            <a:solidFill>
              <a:schemeClr val="bg1">
                <a:lumMod val="75000"/>
              </a:schemeClr>
            </a:solidFill>
            <a:latin typeface="Calibri" panose="020F0502020204030204" pitchFamily="34" charset="0"/>
            <a:cs typeface="Calibri" panose="020F0502020204030204" pitchFamily="34" charset="0"/>
          </a:endParaRPr>
        </a:p>
      </dgm:t>
    </dgm:pt>
    <dgm:pt modelId="{FBC12687-A394-465C-BEF5-175AF8E24C5C}" type="parTrans" cxnId="{67424295-8D66-4629-AB76-947A008204F9}">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D3AA83BD-4574-439D-9C7C-0B76E4C2E9F5}" type="sibTrans" cxnId="{67424295-8D66-4629-AB76-947A008204F9}">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6429DE32-E051-4166-8244-45185611B3F2}">
      <dgm:prSet custT="1"/>
      <dgm:spPr/>
      <dgm:t>
        <a:bodyPr/>
        <a:lstStyle/>
        <a:p>
          <a:pPr algn="l" rtl="0"/>
          <a:r>
            <a:rPr lang="ka-GE" sz="1600" b="0" dirty="0">
              <a:solidFill>
                <a:schemeClr val="bg1">
                  <a:lumMod val="75000"/>
                </a:schemeClr>
              </a:solidFill>
              <a:latin typeface="Calibri" panose="020F0502020204030204" pitchFamily="34" charset="0"/>
              <a:cs typeface="Calibri" panose="020F0502020204030204" pitchFamily="34" charset="0"/>
            </a:rPr>
            <a:t>COVID-19-ზე ტესტირების </a:t>
          </a:r>
          <a:r>
            <a:rPr lang="ka-GE" sz="1600" b="0" dirty="0" smtClean="0">
              <a:solidFill>
                <a:schemeClr val="bg1">
                  <a:lumMod val="75000"/>
                </a:schemeClr>
              </a:solidFill>
              <a:latin typeface="Calibri" panose="020F0502020204030204" pitchFamily="34" charset="0"/>
              <a:cs typeface="Calibri" panose="020F0502020204030204" pitchFamily="34" charset="0"/>
            </a:rPr>
            <a:t>გაფართოება და გრიპსა და </a:t>
          </a:r>
          <a:r>
            <a:rPr lang="en-US" sz="1600" b="0" dirty="0" smtClean="0">
              <a:solidFill>
                <a:schemeClr val="bg1">
                  <a:lumMod val="75000"/>
                </a:schemeClr>
              </a:solidFill>
              <a:latin typeface="Calibri" panose="020F0502020204030204" pitchFamily="34" charset="0"/>
              <a:cs typeface="Calibri" panose="020F0502020204030204" pitchFamily="34" charset="0"/>
            </a:rPr>
            <a:t>SARS-CoV-2</a:t>
          </a:r>
          <a:r>
            <a:rPr lang="ka-GE" sz="1600" b="0" dirty="0" smtClean="0">
              <a:solidFill>
                <a:schemeClr val="bg1">
                  <a:lumMod val="75000"/>
                </a:schemeClr>
              </a:solidFill>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dirty="0">
            <a:solidFill>
              <a:schemeClr val="bg1">
                <a:lumMod val="75000"/>
              </a:schemeClr>
            </a:solidFill>
            <a:latin typeface="Calibri" panose="020F0502020204030204" pitchFamily="34" charset="0"/>
            <a:cs typeface="Calibri" panose="020F0502020204030204" pitchFamily="34" charset="0"/>
          </a:endParaRPr>
        </a:p>
      </dgm:t>
    </dgm:pt>
    <dgm:pt modelId="{ABC6A4D6-F5F7-4C93-832D-0C54F9B7B074}" type="parTrans" cxnId="{51FF3F18-B41E-4469-8A04-CDB6D4AD38F0}">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73A10433-9610-464C-9AD9-AD95D3ACB22A}" type="sibTrans" cxnId="{51FF3F18-B41E-4469-8A04-CDB6D4AD38F0}">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F9C292BE-B9FB-40F0-9A1C-2259BECE6D15}">
      <dgm:prSet custT="1"/>
      <dgm:spPr>
        <a:ln w="76200">
          <a:solidFill>
            <a:srgbClr val="C00000"/>
          </a:solidFill>
        </a:ln>
      </dgm:spPr>
      <dgm:t>
        <a:bodyPr/>
        <a:lstStyle/>
        <a:p>
          <a:pPr algn="ctr" rtl="0"/>
          <a:r>
            <a:rPr lang="ka-GE" sz="1400" b="0" dirty="0">
              <a:solidFill>
                <a:schemeClr val="bg1">
                  <a:lumMod val="75000"/>
                </a:schemeClr>
              </a:solidFill>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dirty="0">
            <a:solidFill>
              <a:schemeClr val="bg1">
                <a:lumMod val="75000"/>
              </a:schemeClr>
            </a:solidFill>
            <a:latin typeface="Calibri" panose="020F0502020204030204" pitchFamily="34" charset="0"/>
            <a:cs typeface="Calibri" panose="020F0502020204030204" pitchFamily="34" charset="0"/>
          </a:endParaRPr>
        </a:p>
      </dgm:t>
    </dgm:pt>
    <dgm:pt modelId="{81E355B0-FE29-488D-87CA-ACE8CCD09F7B}" type="parTrans" cxnId="{2F773135-7281-4AB1-B039-A5C21F56FAD8}">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13D7E6CA-47A3-4545-B657-A46FB42397B5}" type="sibTrans" cxnId="{2F773135-7281-4AB1-B039-A5C21F56FAD8}">
      <dgm:prSet/>
      <dgm:spPr/>
      <dgm:t>
        <a:bodyPr/>
        <a:lstStyle/>
        <a:p>
          <a:endParaRPr lang="en-US" sz="1600">
            <a:solidFill>
              <a:schemeClr val="bg1">
                <a:lumMod val="75000"/>
              </a:schemeClr>
            </a:solidFill>
            <a:latin typeface="Calibri" panose="020F0502020204030204" pitchFamily="34" charset="0"/>
            <a:cs typeface="Calibri" panose="020F0502020204030204" pitchFamily="34" charset="0"/>
          </a:endParaRPr>
        </a:p>
      </dgm:t>
    </dgm:pt>
    <dgm:pt modelId="{F5A255E9-FF7E-4723-9DD1-40F479B2986C}" type="pres">
      <dgm:prSet presAssocID="{74334D65-998B-46E3-AEC2-7F47347E71D0}" presName="Name0" presStyleCnt="0">
        <dgm:presLayoutVars>
          <dgm:dir/>
          <dgm:resizeHandles val="exact"/>
        </dgm:presLayoutVars>
      </dgm:prSet>
      <dgm:spPr/>
      <dgm:t>
        <a:bodyPr/>
        <a:lstStyle/>
        <a:p>
          <a:endParaRPr lang="en-US"/>
        </a:p>
      </dgm:t>
    </dgm:pt>
    <dgm:pt modelId="{3C8F7CB5-E716-412A-B385-F751FBC63C62}" type="pres">
      <dgm:prSet presAssocID="{74334D65-998B-46E3-AEC2-7F47347E71D0}" presName="arrow" presStyleLbl="bgShp" presStyleIdx="0" presStyleCnt="1"/>
      <dgm:spPr/>
    </dgm:pt>
    <dgm:pt modelId="{517F3D4B-8281-4BEF-AA8C-4D41E0A87F13}" type="pres">
      <dgm:prSet presAssocID="{74334D65-998B-46E3-AEC2-7F47347E71D0}" presName="points" presStyleCnt="0"/>
      <dgm:spPr/>
    </dgm:pt>
    <dgm:pt modelId="{7822F879-F637-4C32-B2AF-04ED6189BEE9}" type="pres">
      <dgm:prSet presAssocID="{F29A5CFA-DB17-4AED-BB5A-29702BAD7624}" presName="compositeA" presStyleCnt="0"/>
      <dgm:spPr/>
    </dgm:pt>
    <dgm:pt modelId="{4915F569-C7CF-4C20-9A08-5166F4424774}" type="pres">
      <dgm:prSet presAssocID="{F29A5CFA-DB17-4AED-BB5A-29702BAD7624}" presName="textA" presStyleLbl="revTx" presStyleIdx="0" presStyleCnt="5" custScaleX="125623">
        <dgm:presLayoutVars>
          <dgm:bulletEnabled val="1"/>
        </dgm:presLayoutVars>
      </dgm:prSet>
      <dgm:spPr/>
      <dgm:t>
        <a:bodyPr/>
        <a:lstStyle/>
        <a:p>
          <a:endParaRPr lang="en-US"/>
        </a:p>
      </dgm:t>
    </dgm:pt>
    <dgm:pt modelId="{3E221889-5D31-492C-BDD0-455785FB32A8}" type="pres">
      <dgm:prSet presAssocID="{F29A5CFA-DB17-4AED-BB5A-29702BAD7624}" presName="circleA" presStyleLbl="node1" presStyleIdx="0" presStyleCnt="5"/>
      <dgm:spPr/>
    </dgm:pt>
    <dgm:pt modelId="{2980B24F-A55B-4954-9DC4-87A6203D017F}" type="pres">
      <dgm:prSet presAssocID="{F29A5CFA-DB17-4AED-BB5A-29702BAD7624}" presName="spaceA" presStyleCnt="0"/>
      <dgm:spPr/>
    </dgm:pt>
    <dgm:pt modelId="{E3806422-ABEF-4E81-B639-0605CCB56A87}" type="pres">
      <dgm:prSet presAssocID="{2EB73101-724B-40E7-A8D4-41B35C9E5793}" presName="space" presStyleCnt="0"/>
      <dgm:spPr/>
    </dgm:pt>
    <dgm:pt modelId="{265BECEE-1B70-466C-831A-887C9DCF02E0}" type="pres">
      <dgm:prSet presAssocID="{EC3AA136-6ACE-463A-80F8-970D922F163D}" presName="compositeB" presStyleCnt="0"/>
      <dgm:spPr/>
    </dgm:pt>
    <dgm:pt modelId="{FCFB5845-CAB6-4560-B787-5F73CFC2333B}" type="pres">
      <dgm:prSet presAssocID="{EC3AA136-6ACE-463A-80F8-970D922F163D}" presName="textB" presStyleLbl="revTx" presStyleIdx="1" presStyleCnt="5" custScaleX="131622">
        <dgm:presLayoutVars>
          <dgm:bulletEnabled val="1"/>
        </dgm:presLayoutVars>
      </dgm:prSet>
      <dgm:spPr/>
      <dgm:t>
        <a:bodyPr/>
        <a:lstStyle/>
        <a:p>
          <a:endParaRPr lang="en-US"/>
        </a:p>
      </dgm:t>
    </dgm:pt>
    <dgm:pt modelId="{3092E6E7-C63B-4B28-8450-B8CA90983E8B}" type="pres">
      <dgm:prSet presAssocID="{EC3AA136-6ACE-463A-80F8-970D922F163D}" presName="circleB" presStyleLbl="node1" presStyleIdx="1" presStyleCnt="5"/>
      <dgm:spPr/>
    </dgm:pt>
    <dgm:pt modelId="{BED55C5F-83A4-4E04-BA68-676901D8F905}" type="pres">
      <dgm:prSet presAssocID="{EC3AA136-6ACE-463A-80F8-970D922F163D}" presName="spaceB" presStyleCnt="0"/>
      <dgm:spPr/>
    </dgm:pt>
    <dgm:pt modelId="{C6D5D356-A095-4858-BE28-ABEE9746CF00}" type="pres">
      <dgm:prSet presAssocID="{6341389B-664B-4F9F-9A9F-8F7B304F79B3}" presName="space" presStyleCnt="0"/>
      <dgm:spPr/>
    </dgm:pt>
    <dgm:pt modelId="{2A9A575A-D852-4B24-89A7-5DC2C14A4F9C}" type="pres">
      <dgm:prSet presAssocID="{CCE7F9F2-63A0-45F0-8F55-43BC8846B548}" presName="compositeA" presStyleCnt="0"/>
      <dgm:spPr/>
    </dgm:pt>
    <dgm:pt modelId="{4FA41184-C26C-4BE3-9EE4-56DFBA8DB06A}" type="pres">
      <dgm:prSet presAssocID="{CCE7F9F2-63A0-45F0-8F55-43BC8846B548}" presName="textA" presStyleLbl="revTx" presStyleIdx="2" presStyleCnt="5" custScaleX="147515">
        <dgm:presLayoutVars>
          <dgm:bulletEnabled val="1"/>
        </dgm:presLayoutVars>
      </dgm:prSet>
      <dgm:spPr/>
      <dgm:t>
        <a:bodyPr/>
        <a:lstStyle/>
        <a:p>
          <a:endParaRPr lang="en-US"/>
        </a:p>
      </dgm:t>
    </dgm:pt>
    <dgm:pt modelId="{4B4DDB51-0BBA-4F1B-836D-C4F75B5A60D3}" type="pres">
      <dgm:prSet presAssocID="{CCE7F9F2-63A0-45F0-8F55-43BC8846B548}" presName="circleA" presStyleLbl="node1" presStyleIdx="2" presStyleCnt="5"/>
      <dgm:spPr/>
    </dgm:pt>
    <dgm:pt modelId="{0F1FB027-4D97-4941-8ABC-338D7BF0B1B4}" type="pres">
      <dgm:prSet presAssocID="{CCE7F9F2-63A0-45F0-8F55-43BC8846B548}" presName="spaceA" presStyleCnt="0"/>
      <dgm:spPr/>
    </dgm:pt>
    <dgm:pt modelId="{9F72465C-BDF2-4B19-8DBE-03123AAB756D}" type="pres">
      <dgm:prSet presAssocID="{D3AA83BD-4574-439D-9C7C-0B76E4C2E9F5}" presName="space" presStyleCnt="0"/>
      <dgm:spPr/>
    </dgm:pt>
    <dgm:pt modelId="{9492F5BB-7AED-4C49-95F4-A3A0A52EA5AF}" type="pres">
      <dgm:prSet presAssocID="{6429DE32-E051-4166-8244-45185611B3F2}" presName="compositeB" presStyleCnt="0"/>
      <dgm:spPr/>
    </dgm:pt>
    <dgm:pt modelId="{5BA3A3B7-46BA-4D03-9818-BA7CB9A2ACD4}" type="pres">
      <dgm:prSet presAssocID="{6429DE32-E051-4166-8244-45185611B3F2}" presName="textB" presStyleLbl="revTx" presStyleIdx="3" presStyleCnt="5" custScaleX="127019">
        <dgm:presLayoutVars>
          <dgm:bulletEnabled val="1"/>
        </dgm:presLayoutVars>
      </dgm:prSet>
      <dgm:spPr/>
      <dgm:t>
        <a:bodyPr/>
        <a:lstStyle/>
        <a:p>
          <a:endParaRPr lang="en-US"/>
        </a:p>
      </dgm:t>
    </dgm:pt>
    <dgm:pt modelId="{9F1EEC07-DE4A-41DD-A91F-C955D7D934D2}" type="pres">
      <dgm:prSet presAssocID="{6429DE32-E051-4166-8244-45185611B3F2}" presName="circleB" presStyleLbl="node1" presStyleIdx="3" presStyleCnt="5"/>
      <dgm:spPr/>
    </dgm:pt>
    <dgm:pt modelId="{25C80D93-0AD4-4617-B316-D06E241A6603}" type="pres">
      <dgm:prSet presAssocID="{6429DE32-E051-4166-8244-45185611B3F2}" presName="spaceB" presStyleCnt="0"/>
      <dgm:spPr/>
    </dgm:pt>
    <dgm:pt modelId="{F1841235-5923-488D-929E-E41A157C761C}" type="pres">
      <dgm:prSet presAssocID="{73A10433-9610-464C-9AD9-AD95D3ACB22A}" presName="space" presStyleCnt="0"/>
      <dgm:spPr/>
    </dgm:pt>
    <dgm:pt modelId="{061A6557-5B87-4B68-B172-EB9C7E9503BA}" type="pres">
      <dgm:prSet presAssocID="{F9C292BE-B9FB-40F0-9A1C-2259BECE6D15}" presName="compositeA" presStyleCnt="0"/>
      <dgm:spPr/>
    </dgm:pt>
    <dgm:pt modelId="{7FE6DF8B-7B60-466B-A63E-4EA58C7C010C}" type="pres">
      <dgm:prSet presAssocID="{F9C292BE-B9FB-40F0-9A1C-2259BECE6D15}" presName="textA" presStyleLbl="revTx" presStyleIdx="4" presStyleCnt="5" custScaleX="117862" custScaleY="51232" custLinFactNeighborX="-760" custLinFactNeighborY="25498">
        <dgm:presLayoutVars>
          <dgm:bulletEnabled val="1"/>
        </dgm:presLayoutVars>
      </dgm:prSet>
      <dgm:spPr/>
      <dgm:t>
        <a:bodyPr/>
        <a:lstStyle/>
        <a:p>
          <a:endParaRPr lang="en-US"/>
        </a:p>
      </dgm:t>
    </dgm:pt>
    <dgm:pt modelId="{BDFEF92F-898A-4D1E-9F51-743C22AB6EA6}" type="pres">
      <dgm:prSet presAssocID="{F9C292BE-B9FB-40F0-9A1C-2259BECE6D15}" presName="circleA" presStyleLbl="node1" presStyleIdx="4" presStyleCnt="5"/>
      <dgm:spPr/>
    </dgm:pt>
    <dgm:pt modelId="{5790C345-CE72-4E46-B49F-8146870C9ECF}" type="pres">
      <dgm:prSet presAssocID="{F9C292BE-B9FB-40F0-9A1C-2259BECE6D15}" presName="spaceA" presStyleCnt="0"/>
      <dgm:spPr/>
    </dgm:pt>
  </dgm:ptLst>
  <dgm:cxnLst>
    <dgm:cxn modelId="{1AB45C42-124C-4501-8BF7-1F278FEA0BD8}" type="presOf" srcId="{F29A5CFA-DB17-4AED-BB5A-29702BAD7624}" destId="{4915F569-C7CF-4C20-9A08-5166F4424774}" srcOrd="0" destOrd="0" presId="urn:microsoft.com/office/officeart/2005/8/layout/hProcess11"/>
    <dgm:cxn modelId="{2F773135-7281-4AB1-B039-A5C21F56FAD8}" srcId="{74334D65-998B-46E3-AEC2-7F47347E71D0}" destId="{F9C292BE-B9FB-40F0-9A1C-2259BECE6D15}" srcOrd="4" destOrd="0" parTransId="{81E355B0-FE29-488D-87CA-ACE8CCD09F7B}" sibTransId="{13D7E6CA-47A3-4545-B657-A46FB42397B5}"/>
    <dgm:cxn modelId="{51FF3F18-B41E-4469-8A04-CDB6D4AD38F0}" srcId="{74334D65-998B-46E3-AEC2-7F47347E71D0}" destId="{6429DE32-E051-4166-8244-45185611B3F2}" srcOrd="3" destOrd="0" parTransId="{ABC6A4D6-F5F7-4C93-832D-0C54F9B7B074}" sibTransId="{73A10433-9610-464C-9AD9-AD95D3ACB22A}"/>
    <dgm:cxn modelId="{124F2FC2-F13C-4D4A-8933-18C97D9C0A03}" srcId="{74334D65-998B-46E3-AEC2-7F47347E71D0}" destId="{EC3AA136-6ACE-463A-80F8-970D922F163D}" srcOrd="1" destOrd="0" parTransId="{7C5526FF-70F6-49EA-855A-02D71EDB2EA5}" sibTransId="{6341389B-664B-4F9F-9A9F-8F7B304F79B3}"/>
    <dgm:cxn modelId="{8F6F3B65-68A2-4405-A6F2-728847274FCC}" type="presOf" srcId="{6429DE32-E051-4166-8244-45185611B3F2}" destId="{5BA3A3B7-46BA-4D03-9818-BA7CB9A2ACD4}" srcOrd="0" destOrd="0" presId="urn:microsoft.com/office/officeart/2005/8/layout/hProcess11"/>
    <dgm:cxn modelId="{67424295-8D66-4629-AB76-947A008204F9}" srcId="{74334D65-998B-46E3-AEC2-7F47347E71D0}" destId="{CCE7F9F2-63A0-45F0-8F55-43BC8846B548}" srcOrd="2" destOrd="0" parTransId="{FBC12687-A394-465C-BEF5-175AF8E24C5C}" sibTransId="{D3AA83BD-4574-439D-9C7C-0B76E4C2E9F5}"/>
    <dgm:cxn modelId="{0BECA7E7-D985-4AF7-B008-7963301520DF}" type="presOf" srcId="{CCE7F9F2-63A0-45F0-8F55-43BC8846B548}" destId="{4FA41184-C26C-4BE3-9EE4-56DFBA8DB06A}" srcOrd="0" destOrd="0" presId="urn:microsoft.com/office/officeart/2005/8/layout/hProcess11"/>
    <dgm:cxn modelId="{F8E89D46-F723-4978-B89D-D1BC66F82736}" srcId="{74334D65-998B-46E3-AEC2-7F47347E71D0}" destId="{F29A5CFA-DB17-4AED-BB5A-29702BAD7624}" srcOrd="0" destOrd="0" parTransId="{7997D587-11FF-400A-817C-802081897BE5}" sibTransId="{2EB73101-724B-40E7-A8D4-41B35C9E5793}"/>
    <dgm:cxn modelId="{E2FBBE3A-F79C-47BE-8B06-7DAEBAADBFB2}" type="presOf" srcId="{74334D65-998B-46E3-AEC2-7F47347E71D0}" destId="{F5A255E9-FF7E-4723-9DD1-40F479B2986C}" srcOrd="0" destOrd="0" presId="urn:microsoft.com/office/officeart/2005/8/layout/hProcess11"/>
    <dgm:cxn modelId="{3A4D03C7-1EC2-4B71-BB98-325A9F942555}" type="presOf" srcId="{EC3AA136-6ACE-463A-80F8-970D922F163D}" destId="{FCFB5845-CAB6-4560-B787-5F73CFC2333B}" srcOrd="0" destOrd="0" presId="urn:microsoft.com/office/officeart/2005/8/layout/hProcess11"/>
    <dgm:cxn modelId="{58FCDA00-DEBB-4271-9786-82F6A5BE1149}" type="presOf" srcId="{F9C292BE-B9FB-40F0-9A1C-2259BECE6D15}" destId="{7FE6DF8B-7B60-466B-A63E-4EA58C7C010C}" srcOrd="0" destOrd="0" presId="urn:microsoft.com/office/officeart/2005/8/layout/hProcess11"/>
    <dgm:cxn modelId="{98E1F100-0E28-42A5-BE1B-F7760DF8674B}" type="presParOf" srcId="{F5A255E9-FF7E-4723-9DD1-40F479B2986C}" destId="{3C8F7CB5-E716-412A-B385-F751FBC63C62}" srcOrd="0" destOrd="0" presId="urn:microsoft.com/office/officeart/2005/8/layout/hProcess11"/>
    <dgm:cxn modelId="{D7CB35DD-8A78-44AC-BCA3-7ABDB21630DA}" type="presParOf" srcId="{F5A255E9-FF7E-4723-9DD1-40F479B2986C}" destId="{517F3D4B-8281-4BEF-AA8C-4D41E0A87F13}" srcOrd="1" destOrd="0" presId="urn:microsoft.com/office/officeart/2005/8/layout/hProcess11"/>
    <dgm:cxn modelId="{2B43E51E-CD31-4EB6-BE51-55F19965910D}" type="presParOf" srcId="{517F3D4B-8281-4BEF-AA8C-4D41E0A87F13}" destId="{7822F879-F637-4C32-B2AF-04ED6189BEE9}" srcOrd="0" destOrd="0" presId="urn:microsoft.com/office/officeart/2005/8/layout/hProcess11"/>
    <dgm:cxn modelId="{31E0C6ED-F58C-4CF1-ADE2-529E6B5645A6}" type="presParOf" srcId="{7822F879-F637-4C32-B2AF-04ED6189BEE9}" destId="{4915F569-C7CF-4C20-9A08-5166F4424774}" srcOrd="0" destOrd="0" presId="urn:microsoft.com/office/officeart/2005/8/layout/hProcess11"/>
    <dgm:cxn modelId="{0AFAA32B-CD53-496C-ADBA-4012E2636B7C}" type="presParOf" srcId="{7822F879-F637-4C32-B2AF-04ED6189BEE9}" destId="{3E221889-5D31-492C-BDD0-455785FB32A8}" srcOrd="1" destOrd="0" presId="urn:microsoft.com/office/officeart/2005/8/layout/hProcess11"/>
    <dgm:cxn modelId="{CE03C30B-8946-43C7-AC1B-ADD0C38BF620}" type="presParOf" srcId="{7822F879-F637-4C32-B2AF-04ED6189BEE9}" destId="{2980B24F-A55B-4954-9DC4-87A6203D017F}" srcOrd="2" destOrd="0" presId="urn:microsoft.com/office/officeart/2005/8/layout/hProcess11"/>
    <dgm:cxn modelId="{2B14C76B-E449-4465-AC99-4CA6456A0482}" type="presParOf" srcId="{517F3D4B-8281-4BEF-AA8C-4D41E0A87F13}" destId="{E3806422-ABEF-4E81-B639-0605CCB56A87}" srcOrd="1" destOrd="0" presId="urn:microsoft.com/office/officeart/2005/8/layout/hProcess11"/>
    <dgm:cxn modelId="{C5B17CF0-C2BE-4941-B69F-41891C6715AF}" type="presParOf" srcId="{517F3D4B-8281-4BEF-AA8C-4D41E0A87F13}" destId="{265BECEE-1B70-466C-831A-887C9DCF02E0}" srcOrd="2" destOrd="0" presId="urn:microsoft.com/office/officeart/2005/8/layout/hProcess11"/>
    <dgm:cxn modelId="{FFA06755-88A9-40F7-8D18-DDC7F15797AF}" type="presParOf" srcId="{265BECEE-1B70-466C-831A-887C9DCF02E0}" destId="{FCFB5845-CAB6-4560-B787-5F73CFC2333B}" srcOrd="0" destOrd="0" presId="urn:microsoft.com/office/officeart/2005/8/layout/hProcess11"/>
    <dgm:cxn modelId="{3943BFA1-3E68-4A01-AD78-5967FAD5EBAA}" type="presParOf" srcId="{265BECEE-1B70-466C-831A-887C9DCF02E0}" destId="{3092E6E7-C63B-4B28-8450-B8CA90983E8B}" srcOrd="1" destOrd="0" presId="urn:microsoft.com/office/officeart/2005/8/layout/hProcess11"/>
    <dgm:cxn modelId="{F2723B4B-FFFD-44B6-875C-2B1ABAF959B4}" type="presParOf" srcId="{265BECEE-1B70-466C-831A-887C9DCF02E0}" destId="{BED55C5F-83A4-4E04-BA68-676901D8F905}" srcOrd="2" destOrd="0" presId="urn:microsoft.com/office/officeart/2005/8/layout/hProcess11"/>
    <dgm:cxn modelId="{E7A70C83-9A1B-4CE0-B6B0-86B825623825}" type="presParOf" srcId="{517F3D4B-8281-4BEF-AA8C-4D41E0A87F13}" destId="{C6D5D356-A095-4858-BE28-ABEE9746CF00}" srcOrd="3" destOrd="0" presId="urn:microsoft.com/office/officeart/2005/8/layout/hProcess11"/>
    <dgm:cxn modelId="{58361106-9154-4848-9657-AE3D4EC59CF7}" type="presParOf" srcId="{517F3D4B-8281-4BEF-AA8C-4D41E0A87F13}" destId="{2A9A575A-D852-4B24-89A7-5DC2C14A4F9C}" srcOrd="4" destOrd="0" presId="urn:microsoft.com/office/officeart/2005/8/layout/hProcess11"/>
    <dgm:cxn modelId="{C03070B5-C172-4BBC-9CB4-A9E9C550ECB1}" type="presParOf" srcId="{2A9A575A-D852-4B24-89A7-5DC2C14A4F9C}" destId="{4FA41184-C26C-4BE3-9EE4-56DFBA8DB06A}" srcOrd="0" destOrd="0" presId="urn:microsoft.com/office/officeart/2005/8/layout/hProcess11"/>
    <dgm:cxn modelId="{F466335F-2D16-4318-A48B-43334FEE5DEF}" type="presParOf" srcId="{2A9A575A-D852-4B24-89A7-5DC2C14A4F9C}" destId="{4B4DDB51-0BBA-4F1B-836D-C4F75B5A60D3}" srcOrd="1" destOrd="0" presId="urn:microsoft.com/office/officeart/2005/8/layout/hProcess11"/>
    <dgm:cxn modelId="{20C3763A-2FD5-48E1-AE2A-F103F27D31CD}" type="presParOf" srcId="{2A9A575A-D852-4B24-89A7-5DC2C14A4F9C}" destId="{0F1FB027-4D97-4941-8ABC-338D7BF0B1B4}" srcOrd="2" destOrd="0" presId="urn:microsoft.com/office/officeart/2005/8/layout/hProcess11"/>
    <dgm:cxn modelId="{5921295E-E533-4B4C-BC3C-169BE95A3766}" type="presParOf" srcId="{517F3D4B-8281-4BEF-AA8C-4D41E0A87F13}" destId="{9F72465C-BDF2-4B19-8DBE-03123AAB756D}" srcOrd="5" destOrd="0" presId="urn:microsoft.com/office/officeart/2005/8/layout/hProcess11"/>
    <dgm:cxn modelId="{027C444B-EA48-4A2C-A040-4434660A40AF}" type="presParOf" srcId="{517F3D4B-8281-4BEF-AA8C-4D41E0A87F13}" destId="{9492F5BB-7AED-4C49-95F4-A3A0A52EA5AF}" srcOrd="6" destOrd="0" presId="urn:microsoft.com/office/officeart/2005/8/layout/hProcess11"/>
    <dgm:cxn modelId="{1EB38C16-B3BF-4903-8854-E991B74313C7}" type="presParOf" srcId="{9492F5BB-7AED-4C49-95F4-A3A0A52EA5AF}" destId="{5BA3A3B7-46BA-4D03-9818-BA7CB9A2ACD4}" srcOrd="0" destOrd="0" presId="urn:microsoft.com/office/officeart/2005/8/layout/hProcess11"/>
    <dgm:cxn modelId="{C7DA79C6-F372-4221-A850-952703ABE3C5}" type="presParOf" srcId="{9492F5BB-7AED-4C49-95F4-A3A0A52EA5AF}" destId="{9F1EEC07-DE4A-41DD-A91F-C955D7D934D2}" srcOrd="1" destOrd="0" presId="urn:microsoft.com/office/officeart/2005/8/layout/hProcess11"/>
    <dgm:cxn modelId="{7C5C544A-4C27-4433-B629-A27CA785C3CE}" type="presParOf" srcId="{9492F5BB-7AED-4C49-95F4-A3A0A52EA5AF}" destId="{25C80D93-0AD4-4617-B316-D06E241A6603}" srcOrd="2" destOrd="0" presId="urn:microsoft.com/office/officeart/2005/8/layout/hProcess11"/>
    <dgm:cxn modelId="{C45CA966-E5AD-4F80-9ADC-0B8326D4C8FA}" type="presParOf" srcId="{517F3D4B-8281-4BEF-AA8C-4D41E0A87F13}" destId="{F1841235-5923-488D-929E-E41A157C761C}" srcOrd="7" destOrd="0" presId="urn:microsoft.com/office/officeart/2005/8/layout/hProcess11"/>
    <dgm:cxn modelId="{F0344A45-EC1A-40D8-A55E-88AD23D5CE94}" type="presParOf" srcId="{517F3D4B-8281-4BEF-AA8C-4D41E0A87F13}" destId="{061A6557-5B87-4B68-B172-EB9C7E9503BA}" srcOrd="8" destOrd="0" presId="urn:microsoft.com/office/officeart/2005/8/layout/hProcess11"/>
    <dgm:cxn modelId="{AE5F59BF-DCB9-4B80-A414-3E9F241A1267}" type="presParOf" srcId="{061A6557-5B87-4B68-B172-EB9C7E9503BA}" destId="{7FE6DF8B-7B60-466B-A63E-4EA58C7C010C}" srcOrd="0" destOrd="0" presId="urn:microsoft.com/office/officeart/2005/8/layout/hProcess11"/>
    <dgm:cxn modelId="{488F9C45-31D7-40DE-B92D-918DECFD42C3}" type="presParOf" srcId="{061A6557-5B87-4B68-B172-EB9C7E9503BA}" destId="{BDFEF92F-898A-4D1E-9F51-743C22AB6EA6}" srcOrd="1" destOrd="0" presId="urn:microsoft.com/office/officeart/2005/8/layout/hProcess11"/>
    <dgm:cxn modelId="{3D838704-A11E-4B94-A6CA-98BD009FF9E3}" type="presParOf" srcId="{061A6557-5B87-4B68-B172-EB9C7E9503BA}" destId="{5790C345-CE72-4E46-B49F-8146870C9E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F743A-1C7C-454B-AF5E-A8B90153FFA6}"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2B4B271A-348C-40EE-8A3E-9FE2B19C856B}">
      <dgm:prSet phldrT="[Text]"/>
      <dgm:spPr/>
      <dgm:t>
        <a:bodyPr/>
        <a:lstStyle/>
        <a:p>
          <a:r>
            <a:rPr lang="ka-GE" dirty="0" smtClean="0">
              <a:latin typeface="Calibri" panose="020F0502020204030204" pitchFamily="34" charset="0"/>
              <a:ea typeface="+mn-lt"/>
              <a:cs typeface="Calibri" panose="020F0502020204030204" pitchFamily="34" charset="0"/>
            </a:rPr>
            <a:t>დღიურად ჩასატარებელი </a:t>
          </a:r>
          <a:r>
            <a:rPr lang="en-US" dirty="0" smtClean="0">
              <a:latin typeface="Calibri" panose="020F0502020204030204" pitchFamily="34" charset="0"/>
              <a:ea typeface="+mn-lt"/>
              <a:cs typeface="Calibri" panose="020F0502020204030204" pitchFamily="34" charset="0"/>
            </a:rPr>
            <a:t>PCR </a:t>
          </a:r>
          <a:r>
            <a:rPr lang="ka-GE" dirty="0" smtClean="0">
              <a:latin typeface="Calibri" panose="020F0502020204030204" pitchFamily="34" charset="0"/>
              <a:ea typeface="+mn-lt"/>
              <a:cs typeface="Calibri" panose="020F0502020204030204" pitchFamily="34" charset="0"/>
            </a:rPr>
            <a:t>ტესტირებებისთვის შესაძლებლობის გაზრდა 430 / 100 000 მოსახლეზე და მეტი</a:t>
          </a:r>
          <a:endParaRPr lang="en-US" dirty="0"/>
        </a:p>
      </dgm:t>
    </dgm:pt>
    <dgm:pt modelId="{DCF463FA-3D35-4486-9087-A88519E1AC27}" type="parTrans" cxnId="{126D80E7-73FE-4C4F-9E73-45508D490BE3}">
      <dgm:prSet/>
      <dgm:spPr/>
      <dgm:t>
        <a:bodyPr/>
        <a:lstStyle/>
        <a:p>
          <a:endParaRPr lang="en-US"/>
        </a:p>
      </dgm:t>
    </dgm:pt>
    <dgm:pt modelId="{EFA418E3-6161-4944-9FD7-55EAEB9C4220}" type="sibTrans" cxnId="{126D80E7-73FE-4C4F-9E73-45508D490BE3}">
      <dgm:prSet/>
      <dgm:spPr/>
      <dgm:t>
        <a:bodyPr/>
        <a:lstStyle/>
        <a:p>
          <a:endParaRPr lang="en-US"/>
        </a:p>
      </dgm:t>
    </dgm:pt>
    <dgm:pt modelId="{0DBDB32A-5905-4DC6-82C3-A576E8A6F30E}">
      <dgm:prSet phldrT="[Text]"/>
      <dgm:spPr/>
      <dgm:t>
        <a:bodyPr/>
        <a:lstStyle/>
        <a:p>
          <a:r>
            <a:rPr lang="ka-GE" dirty="0" smtClean="0">
              <a:latin typeface="Calibri" panose="020F0502020204030204" pitchFamily="34" charset="0"/>
              <a:ea typeface="+mn-lt"/>
              <a:cs typeface="Calibri" panose="020F0502020204030204" pitchFamily="34" charset="0"/>
            </a:rPr>
            <a:t>ნორმატიული აქტებით გაწერილი პრიორიტეტული ჯგუფების მოცვა </a:t>
          </a:r>
          <a:r>
            <a:rPr lang="ka-GE" dirty="0" smtClean="0">
              <a:latin typeface="Calibri" panose="020F0502020204030204" pitchFamily="34" charset="0"/>
              <a:cs typeface="Calibri" panose="020F0502020204030204" pitchFamily="34" charset="0"/>
            </a:rPr>
            <a:t>- &gt;75-80% </a:t>
          </a:r>
          <a:endParaRPr lang="en-US" dirty="0"/>
        </a:p>
      </dgm:t>
    </dgm:pt>
    <dgm:pt modelId="{2CA297C8-11B0-475F-81B2-EACBE83B98CF}" type="parTrans" cxnId="{84137E43-E20C-4D7F-93B4-8CA334CCC601}">
      <dgm:prSet/>
      <dgm:spPr/>
      <dgm:t>
        <a:bodyPr/>
        <a:lstStyle/>
        <a:p>
          <a:endParaRPr lang="en-US"/>
        </a:p>
      </dgm:t>
    </dgm:pt>
    <dgm:pt modelId="{6177969E-E297-4539-B2B0-2A0F545FA7D8}" type="sibTrans" cxnId="{84137E43-E20C-4D7F-93B4-8CA334CCC601}">
      <dgm:prSet/>
      <dgm:spPr/>
      <dgm:t>
        <a:bodyPr/>
        <a:lstStyle/>
        <a:p>
          <a:endParaRPr lang="en-US"/>
        </a:p>
      </dgm:t>
    </dgm:pt>
    <dgm:pt modelId="{7271DB23-919F-456C-BC1D-C158D0AA463E}">
      <dgm:prSet phldrT="[Text]"/>
      <dgm:spPr/>
      <dgm:t>
        <a:bodyPr/>
        <a:lstStyle/>
        <a:p>
          <a:r>
            <a:rPr lang="ka-GE" dirty="0" smtClean="0">
              <a:latin typeface="Calibri" panose="020F0502020204030204" pitchFamily="34" charset="0"/>
              <a:ea typeface="+mn-lt"/>
              <a:cs typeface="Calibri" panose="020F0502020204030204" pitchFamily="34" charset="0"/>
            </a:rPr>
            <a:t>ჩატარებული ტესტირებებიდან დადებითობის მაჩვენებელი &lt;3%</a:t>
          </a:r>
          <a:endParaRPr lang="en-US" dirty="0"/>
        </a:p>
      </dgm:t>
    </dgm:pt>
    <dgm:pt modelId="{D7475B9A-71BA-46AF-BCE4-27CE92840C2E}" type="parTrans" cxnId="{D05944DF-BCE1-459F-B61D-9563A50C8C82}">
      <dgm:prSet/>
      <dgm:spPr/>
      <dgm:t>
        <a:bodyPr/>
        <a:lstStyle/>
        <a:p>
          <a:endParaRPr lang="en-US"/>
        </a:p>
      </dgm:t>
    </dgm:pt>
    <dgm:pt modelId="{FB1252C4-83FF-4FD6-AEE3-F53882487959}" type="sibTrans" cxnId="{D05944DF-BCE1-459F-B61D-9563A50C8C82}">
      <dgm:prSet/>
      <dgm:spPr/>
      <dgm:t>
        <a:bodyPr/>
        <a:lstStyle/>
        <a:p>
          <a:endParaRPr lang="en-US"/>
        </a:p>
      </dgm:t>
    </dgm:pt>
    <dgm:pt modelId="{3584A990-C791-4C7E-9FAF-0C7D50E90F66}" type="pres">
      <dgm:prSet presAssocID="{51FF743A-1C7C-454B-AF5E-A8B90153FFA6}" presName="Name0" presStyleCnt="0">
        <dgm:presLayoutVars>
          <dgm:chMax val="7"/>
          <dgm:chPref val="7"/>
          <dgm:dir/>
        </dgm:presLayoutVars>
      </dgm:prSet>
      <dgm:spPr/>
      <dgm:t>
        <a:bodyPr/>
        <a:lstStyle/>
        <a:p>
          <a:endParaRPr lang="en-US"/>
        </a:p>
      </dgm:t>
    </dgm:pt>
    <dgm:pt modelId="{3E2E0C77-9D65-4273-8A77-73ACE3FBBA1B}" type="pres">
      <dgm:prSet presAssocID="{51FF743A-1C7C-454B-AF5E-A8B90153FFA6}" presName="Name1" presStyleCnt="0"/>
      <dgm:spPr/>
    </dgm:pt>
    <dgm:pt modelId="{86A778C5-5503-4E53-A60A-EC4A2ACD1880}" type="pres">
      <dgm:prSet presAssocID="{51FF743A-1C7C-454B-AF5E-A8B90153FFA6}" presName="cycle" presStyleCnt="0"/>
      <dgm:spPr/>
    </dgm:pt>
    <dgm:pt modelId="{B800FF23-E36A-4E54-8218-E9AA0A7B800D}" type="pres">
      <dgm:prSet presAssocID="{51FF743A-1C7C-454B-AF5E-A8B90153FFA6}" presName="srcNode" presStyleLbl="node1" presStyleIdx="0" presStyleCnt="3"/>
      <dgm:spPr/>
    </dgm:pt>
    <dgm:pt modelId="{AAAF3BF6-55A3-4DD1-BD9B-43AE72A295DF}" type="pres">
      <dgm:prSet presAssocID="{51FF743A-1C7C-454B-AF5E-A8B90153FFA6}" presName="conn" presStyleLbl="parChTrans1D2" presStyleIdx="0" presStyleCnt="1"/>
      <dgm:spPr/>
      <dgm:t>
        <a:bodyPr/>
        <a:lstStyle/>
        <a:p>
          <a:endParaRPr lang="en-US"/>
        </a:p>
      </dgm:t>
    </dgm:pt>
    <dgm:pt modelId="{EA4DA412-9BF0-450D-BDA2-DEB42E0877A4}" type="pres">
      <dgm:prSet presAssocID="{51FF743A-1C7C-454B-AF5E-A8B90153FFA6}" presName="extraNode" presStyleLbl="node1" presStyleIdx="0" presStyleCnt="3"/>
      <dgm:spPr/>
    </dgm:pt>
    <dgm:pt modelId="{99B305AE-BF3C-4189-A7BE-879D3B58A636}" type="pres">
      <dgm:prSet presAssocID="{51FF743A-1C7C-454B-AF5E-A8B90153FFA6}" presName="dstNode" presStyleLbl="node1" presStyleIdx="0" presStyleCnt="3"/>
      <dgm:spPr/>
    </dgm:pt>
    <dgm:pt modelId="{2E55D0CA-0F48-4C50-8294-D78A6C3C8BF6}" type="pres">
      <dgm:prSet presAssocID="{2B4B271A-348C-40EE-8A3E-9FE2B19C856B}" presName="text_1" presStyleLbl="node1" presStyleIdx="0" presStyleCnt="3">
        <dgm:presLayoutVars>
          <dgm:bulletEnabled val="1"/>
        </dgm:presLayoutVars>
      </dgm:prSet>
      <dgm:spPr/>
      <dgm:t>
        <a:bodyPr/>
        <a:lstStyle/>
        <a:p>
          <a:endParaRPr lang="en-US"/>
        </a:p>
      </dgm:t>
    </dgm:pt>
    <dgm:pt modelId="{AA09DAF3-117A-477F-8ED2-3F594B12BCF1}" type="pres">
      <dgm:prSet presAssocID="{2B4B271A-348C-40EE-8A3E-9FE2B19C856B}" presName="accent_1" presStyleCnt="0"/>
      <dgm:spPr/>
    </dgm:pt>
    <dgm:pt modelId="{91D30615-271D-498C-92CB-95495664C572}" type="pres">
      <dgm:prSet presAssocID="{2B4B271A-348C-40EE-8A3E-9FE2B19C856B}" presName="accentRepeatNode" presStyleLbl="solidFgAcc1" presStyleIdx="0" presStyleCnt="3"/>
      <dgm:spPr/>
    </dgm:pt>
    <dgm:pt modelId="{882AAC5F-DE73-48BC-82B3-387A3AA06BD8}" type="pres">
      <dgm:prSet presAssocID="{0DBDB32A-5905-4DC6-82C3-A576E8A6F30E}" presName="text_2" presStyleLbl="node1" presStyleIdx="1" presStyleCnt="3">
        <dgm:presLayoutVars>
          <dgm:bulletEnabled val="1"/>
        </dgm:presLayoutVars>
      </dgm:prSet>
      <dgm:spPr/>
      <dgm:t>
        <a:bodyPr/>
        <a:lstStyle/>
        <a:p>
          <a:endParaRPr lang="en-US"/>
        </a:p>
      </dgm:t>
    </dgm:pt>
    <dgm:pt modelId="{32D4E6E8-0024-4A6C-AE6F-807F0BD67348}" type="pres">
      <dgm:prSet presAssocID="{0DBDB32A-5905-4DC6-82C3-A576E8A6F30E}" presName="accent_2" presStyleCnt="0"/>
      <dgm:spPr/>
    </dgm:pt>
    <dgm:pt modelId="{626449DA-CFBA-4A09-A34C-216A2DDA5937}" type="pres">
      <dgm:prSet presAssocID="{0DBDB32A-5905-4DC6-82C3-A576E8A6F30E}" presName="accentRepeatNode" presStyleLbl="solidFgAcc1" presStyleIdx="1" presStyleCnt="3"/>
      <dgm:spPr/>
    </dgm:pt>
    <dgm:pt modelId="{05B0238D-9634-46C8-B629-516B787181C4}" type="pres">
      <dgm:prSet presAssocID="{7271DB23-919F-456C-BC1D-C158D0AA463E}" presName="text_3" presStyleLbl="node1" presStyleIdx="2" presStyleCnt="3">
        <dgm:presLayoutVars>
          <dgm:bulletEnabled val="1"/>
        </dgm:presLayoutVars>
      </dgm:prSet>
      <dgm:spPr/>
      <dgm:t>
        <a:bodyPr/>
        <a:lstStyle/>
        <a:p>
          <a:endParaRPr lang="en-US"/>
        </a:p>
      </dgm:t>
    </dgm:pt>
    <dgm:pt modelId="{48D3902E-6332-415B-BC4F-50CECF076259}" type="pres">
      <dgm:prSet presAssocID="{7271DB23-919F-456C-BC1D-C158D0AA463E}" presName="accent_3" presStyleCnt="0"/>
      <dgm:spPr/>
    </dgm:pt>
    <dgm:pt modelId="{CA6A0177-6133-4478-A329-1638CC8764B5}" type="pres">
      <dgm:prSet presAssocID="{7271DB23-919F-456C-BC1D-C158D0AA463E}" presName="accentRepeatNode" presStyleLbl="solidFgAcc1" presStyleIdx="2" presStyleCnt="3"/>
      <dgm:spPr/>
    </dgm:pt>
  </dgm:ptLst>
  <dgm:cxnLst>
    <dgm:cxn modelId="{4F482144-3B54-4DE7-8173-6E72CBF74D58}" type="presOf" srcId="{7271DB23-919F-456C-BC1D-C158D0AA463E}" destId="{05B0238D-9634-46C8-B629-516B787181C4}" srcOrd="0" destOrd="0" presId="urn:microsoft.com/office/officeart/2008/layout/VerticalCurvedList"/>
    <dgm:cxn modelId="{126D80E7-73FE-4C4F-9E73-45508D490BE3}" srcId="{51FF743A-1C7C-454B-AF5E-A8B90153FFA6}" destId="{2B4B271A-348C-40EE-8A3E-9FE2B19C856B}" srcOrd="0" destOrd="0" parTransId="{DCF463FA-3D35-4486-9087-A88519E1AC27}" sibTransId="{EFA418E3-6161-4944-9FD7-55EAEB9C4220}"/>
    <dgm:cxn modelId="{C9BB4D25-EC69-40D6-A34D-479064164060}" type="presOf" srcId="{0DBDB32A-5905-4DC6-82C3-A576E8A6F30E}" destId="{882AAC5F-DE73-48BC-82B3-387A3AA06BD8}" srcOrd="0" destOrd="0" presId="urn:microsoft.com/office/officeart/2008/layout/VerticalCurvedList"/>
    <dgm:cxn modelId="{AA0E519B-3BE4-4443-AE73-3C689C066DCB}" type="presOf" srcId="{51FF743A-1C7C-454B-AF5E-A8B90153FFA6}" destId="{3584A990-C791-4C7E-9FAF-0C7D50E90F66}" srcOrd="0" destOrd="0" presId="urn:microsoft.com/office/officeart/2008/layout/VerticalCurvedList"/>
    <dgm:cxn modelId="{D05944DF-BCE1-459F-B61D-9563A50C8C82}" srcId="{51FF743A-1C7C-454B-AF5E-A8B90153FFA6}" destId="{7271DB23-919F-456C-BC1D-C158D0AA463E}" srcOrd="2" destOrd="0" parTransId="{D7475B9A-71BA-46AF-BCE4-27CE92840C2E}" sibTransId="{FB1252C4-83FF-4FD6-AEE3-F53882487959}"/>
    <dgm:cxn modelId="{92DB207C-1EC5-47CA-A9B4-28A42F5FC5DE}" type="presOf" srcId="{2B4B271A-348C-40EE-8A3E-9FE2B19C856B}" destId="{2E55D0CA-0F48-4C50-8294-D78A6C3C8BF6}" srcOrd="0" destOrd="0" presId="urn:microsoft.com/office/officeart/2008/layout/VerticalCurvedList"/>
    <dgm:cxn modelId="{A04C6F40-72CE-488B-948E-D83E07E084A6}" type="presOf" srcId="{EFA418E3-6161-4944-9FD7-55EAEB9C4220}" destId="{AAAF3BF6-55A3-4DD1-BD9B-43AE72A295DF}" srcOrd="0" destOrd="0" presId="urn:microsoft.com/office/officeart/2008/layout/VerticalCurvedList"/>
    <dgm:cxn modelId="{84137E43-E20C-4D7F-93B4-8CA334CCC601}" srcId="{51FF743A-1C7C-454B-AF5E-A8B90153FFA6}" destId="{0DBDB32A-5905-4DC6-82C3-A576E8A6F30E}" srcOrd="1" destOrd="0" parTransId="{2CA297C8-11B0-475F-81B2-EACBE83B98CF}" sibTransId="{6177969E-E297-4539-B2B0-2A0F545FA7D8}"/>
    <dgm:cxn modelId="{47F71453-39B8-4DAE-BEDF-195B1BBF2B95}" type="presParOf" srcId="{3584A990-C791-4C7E-9FAF-0C7D50E90F66}" destId="{3E2E0C77-9D65-4273-8A77-73ACE3FBBA1B}" srcOrd="0" destOrd="0" presId="urn:microsoft.com/office/officeart/2008/layout/VerticalCurvedList"/>
    <dgm:cxn modelId="{55E980ED-BE78-44DE-817C-9B73122A63BE}" type="presParOf" srcId="{3E2E0C77-9D65-4273-8A77-73ACE3FBBA1B}" destId="{86A778C5-5503-4E53-A60A-EC4A2ACD1880}" srcOrd="0" destOrd="0" presId="urn:microsoft.com/office/officeart/2008/layout/VerticalCurvedList"/>
    <dgm:cxn modelId="{4E911FDF-BA78-4517-B81A-7E379BE5931B}" type="presParOf" srcId="{86A778C5-5503-4E53-A60A-EC4A2ACD1880}" destId="{B800FF23-E36A-4E54-8218-E9AA0A7B800D}" srcOrd="0" destOrd="0" presId="urn:microsoft.com/office/officeart/2008/layout/VerticalCurvedList"/>
    <dgm:cxn modelId="{5F1FDEFF-90D9-44DA-8D9C-66BDD6DF724E}" type="presParOf" srcId="{86A778C5-5503-4E53-A60A-EC4A2ACD1880}" destId="{AAAF3BF6-55A3-4DD1-BD9B-43AE72A295DF}" srcOrd="1" destOrd="0" presId="urn:microsoft.com/office/officeart/2008/layout/VerticalCurvedList"/>
    <dgm:cxn modelId="{271EE14F-9CE3-4E03-99FE-6EC642B08717}" type="presParOf" srcId="{86A778C5-5503-4E53-A60A-EC4A2ACD1880}" destId="{EA4DA412-9BF0-450D-BDA2-DEB42E0877A4}" srcOrd="2" destOrd="0" presId="urn:microsoft.com/office/officeart/2008/layout/VerticalCurvedList"/>
    <dgm:cxn modelId="{67A9B285-908B-429A-B10A-1CAEEA1D32AB}" type="presParOf" srcId="{86A778C5-5503-4E53-A60A-EC4A2ACD1880}" destId="{99B305AE-BF3C-4189-A7BE-879D3B58A636}" srcOrd="3" destOrd="0" presId="urn:microsoft.com/office/officeart/2008/layout/VerticalCurvedList"/>
    <dgm:cxn modelId="{C03792AA-FE17-41FE-9942-A07D52A469E7}" type="presParOf" srcId="{3E2E0C77-9D65-4273-8A77-73ACE3FBBA1B}" destId="{2E55D0CA-0F48-4C50-8294-D78A6C3C8BF6}" srcOrd="1" destOrd="0" presId="urn:microsoft.com/office/officeart/2008/layout/VerticalCurvedList"/>
    <dgm:cxn modelId="{31730B2D-CF81-4D5F-914F-0AFE1AD1AB79}" type="presParOf" srcId="{3E2E0C77-9D65-4273-8A77-73ACE3FBBA1B}" destId="{AA09DAF3-117A-477F-8ED2-3F594B12BCF1}" srcOrd="2" destOrd="0" presId="urn:microsoft.com/office/officeart/2008/layout/VerticalCurvedList"/>
    <dgm:cxn modelId="{1AD29AFF-77DA-4779-A40B-76015A0F9EBC}" type="presParOf" srcId="{AA09DAF3-117A-477F-8ED2-3F594B12BCF1}" destId="{91D30615-271D-498C-92CB-95495664C572}" srcOrd="0" destOrd="0" presId="urn:microsoft.com/office/officeart/2008/layout/VerticalCurvedList"/>
    <dgm:cxn modelId="{C202621A-31B1-4AD4-8D14-B14AB88C483D}" type="presParOf" srcId="{3E2E0C77-9D65-4273-8A77-73ACE3FBBA1B}" destId="{882AAC5F-DE73-48BC-82B3-387A3AA06BD8}" srcOrd="3" destOrd="0" presId="urn:microsoft.com/office/officeart/2008/layout/VerticalCurvedList"/>
    <dgm:cxn modelId="{127C5645-09F8-4D4D-8B8C-82093E8152D9}" type="presParOf" srcId="{3E2E0C77-9D65-4273-8A77-73ACE3FBBA1B}" destId="{32D4E6E8-0024-4A6C-AE6F-807F0BD67348}" srcOrd="4" destOrd="0" presId="urn:microsoft.com/office/officeart/2008/layout/VerticalCurvedList"/>
    <dgm:cxn modelId="{D1847E1D-3F97-472A-B073-C5310B668D62}" type="presParOf" srcId="{32D4E6E8-0024-4A6C-AE6F-807F0BD67348}" destId="{626449DA-CFBA-4A09-A34C-216A2DDA5937}" srcOrd="0" destOrd="0" presId="urn:microsoft.com/office/officeart/2008/layout/VerticalCurvedList"/>
    <dgm:cxn modelId="{D3A2C2E1-1D4F-4168-B913-B8DDE4EBB0C1}" type="presParOf" srcId="{3E2E0C77-9D65-4273-8A77-73ACE3FBBA1B}" destId="{05B0238D-9634-46C8-B629-516B787181C4}" srcOrd="5" destOrd="0" presId="urn:microsoft.com/office/officeart/2008/layout/VerticalCurvedList"/>
    <dgm:cxn modelId="{F5355E4D-9067-4E4A-A49B-35DF48A06C61}" type="presParOf" srcId="{3E2E0C77-9D65-4273-8A77-73ACE3FBBA1B}" destId="{48D3902E-6332-415B-BC4F-50CECF076259}" srcOrd="6" destOrd="0" presId="urn:microsoft.com/office/officeart/2008/layout/VerticalCurvedList"/>
    <dgm:cxn modelId="{4A56FA7C-23B0-4A2F-9275-0C895DF1CC59}" type="presParOf" srcId="{48D3902E-6332-415B-BC4F-50CECF076259}" destId="{CA6A0177-6133-4478-A329-1638CC8764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83E8DE-2E46-464C-8B67-BA13E96FFF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45E2399-7E00-4A8E-A936-8A785535F7FC}">
      <dgm:prSet custT="1"/>
      <dgm:spPr/>
      <dgm:t>
        <a:bodyPr/>
        <a:lstStyle/>
        <a:p>
          <a:pPr rtl="0"/>
          <a:endParaRPr lang="nb-NO" sz="2800" dirty="0">
            <a:latin typeface="Calibri" panose="020F0502020204030204" pitchFamily="34" charset="0"/>
            <a:cs typeface="Calibri" panose="020F0502020204030204" pitchFamily="34" charset="0"/>
          </a:endParaRPr>
        </a:p>
      </dgm:t>
    </dgm:pt>
    <dgm:pt modelId="{299FA7BB-AFF7-43D0-9FAE-1E612DB0E4DF}" type="parTrans" cxnId="{BFE7648B-4ACD-4DFB-901B-5679091E2A22}">
      <dgm:prSet/>
      <dgm:spPr/>
      <dgm:t>
        <a:bodyPr/>
        <a:lstStyle/>
        <a:p>
          <a:endParaRPr lang="en-US"/>
        </a:p>
      </dgm:t>
    </dgm:pt>
    <dgm:pt modelId="{8E2DD1F3-3B2F-4B4F-B732-DD6BE9432CC6}" type="sibTrans" cxnId="{BFE7648B-4ACD-4DFB-901B-5679091E2A22}">
      <dgm:prSet/>
      <dgm:spPr/>
      <dgm:t>
        <a:bodyPr/>
        <a:lstStyle/>
        <a:p>
          <a:endParaRPr lang="en-US"/>
        </a:p>
      </dgm:t>
    </dgm:pt>
    <dgm:pt modelId="{91A05967-7965-4C3C-A5C2-6D1E274A9905}">
      <dgm:prSet custT="1"/>
      <dgm:spPr/>
      <dgm:t>
        <a:bodyPr/>
        <a:lstStyle/>
        <a:p>
          <a:pPr rtl="0"/>
          <a:r>
            <a:rPr lang="ka-GE" sz="2000" dirty="0">
              <a:solidFill>
                <a:schemeClr val="bg1">
                  <a:lumMod val="95000"/>
                </a:schemeClr>
              </a:solidFill>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000" dirty="0">
            <a:solidFill>
              <a:schemeClr val="bg1">
                <a:lumMod val="95000"/>
              </a:schemeClr>
            </a:solidFill>
            <a:latin typeface="Calibri" panose="020F0502020204030204" pitchFamily="34" charset="0"/>
            <a:cs typeface="Calibri" panose="020F0502020204030204" pitchFamily="34" charset="0"/>
          </a:endParaRPr>
        </a:p>
      </dgm:t>
    </dgm:pt>
    <dgm:pt modelId="{1232D068-4E1D-48C6-A122-2F7B28CC9F30}" type="parTrans" cxnId="{800D7B69-2176-48BC-A88A-19CD7B3ED442}">
      <dgm:prSet/>
      <dgm:spPr/>
      <dgm:t>
        <a:bodyPr/>
        <a:lstStyle/>
        <a:p>
          <a:endParaRPr lang="en-US"/>
        </a:p>
      </dgm:t>
    </dgm:pt>
    <dgm:pt modelId="{E9497EB6-C6BC-427B-A9FA-833699DF6E23}" type="sibTrans" cxnId="{800D7B69-2176-48BC-A88A-19CD7B3ED442}">
      <dgm:prSet/>
      <dgm:spPr/>
      <dgm:t>
        <a:bodyPr/>
        <a:lstStyle/>
        <a:p>
          <a:endParaRPr lang="en-US"/>
        </a:p>
      </dgm:t>
    </dgm:pt>
    <dgm:pt modelId="{FC3D12D8-F217-4C03-AEE2-92603FE62485}">
      <dgm:prSet custT="1"/>
      <dgm:spPr/>
      <dgm:t>
        <a:bodyPr/>
        <a:lstStyle/>
        <a:p>
          <a:pPr rtl="0"/>
          <a:r>
            <a:rPr lang="ka-GE" sz="2000" dirty="0">
              <a:solidFill>
                <a:schemeClr val="bg1">
                  <a:lumMod val="95000"/>
                </a:schemeClr>
              </a:solidFill>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000" dirty="0">
              <a:solidFill>
                <a:schemeClr val="bg1">
                  <a:lumMod val="95000"/>
                </a:schemeClr>
              </a:solidFill>
              <a:latin typeface="Calibri" panose="020F0502020204030204" pitchFamily="34" charset="0"/>
              <a:cs typeface="Calibri" panose="020F0502020204030204" pitchFamily="34" charset="0"/>
            </a:rPr>
            <a:t>COVID-19 </a:t>
          </a:r>
          <a:r>
            <a:rPr lang="ka-GE" sz="2000" dirty="0">
              <a:solidFill>
                <a:schemeClr val="bg1">
                  <a:lumMod val="95000"/>
                </a:schemeClr>
              </a:solidFill>
              <a:latin typeface="Calibri" panose="020F0502020204030204" pitchFamily="34" charset="0"/>
              <a:cs typeface="Calibri" panose="020F0502020204030204" pitchFamily="34" charset="0"/>
            </a:rPr>
            <a:t>პაციენტების მეთვალყურეობისთვის</a:t>
          </a:r>
          <a:endParaRPr lang="nb-NO" sz="2000" dirty="0">
            <a:solidFill>
              <a:schemeClr val="bg1">
                <a:lumMod val="95000"/>
              </a:schemeClr>
            </a:solidFill>
            <a:latin typeface="Calibri" panose="020F0502020204030204" pitchFamily="34" charset="0"/>
            <a:cs typeface="Calibri" panose="020F0502020204030204" pitchFamily="34" charset="0"/>
          </a:endParaRPr>
        </a:p>
      </dgm:t>
    </dgm:pt>
    <dgm:pt modelId="{F24A7D55-8468-4D75-A449-79F58932171F}" type="parTrans" cxnId="{3160D721-A97B-4808-9C55-F3D0E231BAAD}">
      <dgm:prSet/>
      <dgm:spPr/>
      <dgm:t>
        <a:bodyPr/>
        <a:lstStyle/>
        <a:p>
          <a:endParaRPr lang="en-US"/>
        </a:p>
      </dgm:t>
    </dgm:pt>
    <dgm:pt modelId="{2CC0DEAA-1FCE-4D2F-810C-C078966F466C}" type="sibTrans" cxnId="{3160D721-A97B-4808-9C55-F3D0E231BAAD}">
      <dgm:prSet/>
      <dgm:spPr/>
      <dgm:t>
        <a:bodyPr/>
        <a:lstStyle/>
        <a:p>
          <a:endParaRPr lang="en-US"/>
        </a:p>
      </dgm:t>
    </dgm:pt>
    <dgm:pt modelId="{A6BF2A55-73D7-4D8A-9106-AF86E929CD1F}">
      <dgm:prSet custT="1"/>
      <dgm:spPr/>
      <dgm:t>
        <a:bodyPr/>
        <a:lstStyle/>
        <a:p>
          <a:pPr rtl="0"/>
          <a:r>
            <a:rPr lang="ka-GE" sz="2000" dirty="0">
              <a:solidFill>
                <a:schemeClr val="bg1">
                  <a:lumMod val="95000"/>
                </a:schemeClr>
              </a:solidFill>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000" dirty="0">
            <a:solidFill>
              <a:schemeClr val="bg1">
                <a:lumMod val="95000"/>
              </a:schemeClr>
            </a:solidFill>
            <a:latin typeface="Calibri" panose="020F0502020204030204" pitchFamily="34" charset="0"/>
            <a:cs typeface="Calibri" panose="020F0502020204030204" pitchFamily="34" charset="0"/>
          </a:endParaRPr>
        </a:p>
      </dgm:t>
    </dgm:pt>
    <dgm:pt modelId="{9D19B7FA-959A-4025-B2A8-D65106C8814A}" type="parTrans" cxnId="{53129042-C494-4A87-94DC-20CEFA4386D2}">
      <dgm:prSet/>
      <dgm:spPr/>
      <dgm:t>
        <a:bodyPr/>
        <a:lstStyle/>
        <a:p>
          <a:endParaRPr lang="en-US"/>
        </a:p>
      </dgm:t>
    </dgm:pt>
    <dgm:pt modelId="{0635F5D1-6841-480D-9B3F-2C1B58594FCF}" type="sibTrans" cxnId="{53129042-C494-4A87-94DC-20CEFA4386D2}">
      <dgm:prSet/>
      <dgm:spPr/>
      <dgm:t>
        <a:bodyPr/>
        <a:lstStyle/>
        <a:p>
          <a:endParaRPr lang="en-US"/>
        </a:p>
      </dgm:t>
    </dgm:pt>
    <dgm:pt modelId="{10BF3223-8FCF-430F-9609-0CD0ACC7F1B9}">
      <dgm:prSet custT="1"/>
      <dgm:spPr/>
      <dgm:t>
        <a:bodyPr/>
        <a:lstStyle/>
        <a:p>
          <a:pPr rtl="0"/>
          <a:r>
            <a:rPr lang="ka-GE" sz="2000" dirty="0">
              <a:solidFill>
                <a:schemeClr val="bg1">
                  <a:lumMod val="95000"/>
                </a:schemeClr>
              </a:solidFill>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000" dirty="0">
            <a:solidFill>
              <a:schemeClr val="bg1">
                <a:lumMod val="95000"/>
              </a:schemeClr>
            </a:solidFill>
            <a:latin typeface="Calibri" panose="020F0502020204030204" pitchFamily="34" charset="0"/>
            <a:cs typeface="Calibri" panose="020F0502020204030204" pitchFamily="34" charset="0"/>
          </a:endParaRPr>
        </a:p>
      </dgm:t>
    </dgm:pt>
    <dgm:pt modelId="{2517590E-B167-4196-B2A6-1FCB4D80236C}" type="parTrans" cxnId="{2111BDCF-6A9B-42A3-8C70-510ACFEC38B4}">
      <dgm:prSet/>
      <dgm:spPr/>
      <dgm:t>
        <a:bodyPr/>
        <a:lstStyle/>
        <a:p>
          <a:endParaRPr lang="en-US"/>
        </a:p>
      </dgm:t>
    </dgm:pt>
    <dgm:pt modelId="{65FB7A8F-E103-4F7A-A8DD-814E0F7F1D21}" type="sibTrans" cxnId="{2111BDCF-6A9B-42A3-8C70-510ACFEC38B4}">
      <dgm:prSet/>
      <dgm:spPr/>
      <dgm:t>
        <a:bodyPr/>
        <a:lstStyle/>
        <a:p>
          <a:endParaRPr lang="en-US"/>
        </a:p>
      </dgm:t>
    </dgm:pt>
    <dgm:pt modelId="{D37DA9CC-CD44-4216-971D-FC00EB195C40}">
      <dgm:prSet custT="1"/>
      <dgm:spPr/>
      <dgm:t>
        <a:bodyPr/>
        <a:lstStyle/>
        <a:p>
          <a:pPr rtl="0"/>
          <a:r>
            <a:rPr lang="ka-GE" sz="2000" dirty="0">
              <a:solidFill>
                <a:schemeClr val="bg1">
                  <a:lumMod val="95000"/>
                </a:schemeClr>
              </a:solidFill>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000" dirty="0">
            <a:solidFill>
              <a:schemeClr val="bg1">
                <a:lumMod val="95000"/>
              </a:schemeClr>
            </a:solidFill>
            <a:latin typeface="Calibri" panose="020F0502020204030204" pitchFamily="34" charset="0"/>
            <a:cs typeface="Calibri" panose="020F0502020204030204" pitchFamily="34" charset="0"/>
          </a:endParaRPr>
        </a:p>
      </dgm:t>
    </dgm:pt>
    <dgm:pt modelId="{4B3C614E-540E-4C95-A453-AEFBE5DC1588}" type="sibTrans" cxnId="{1B359AEE-D2F1-4093-BC36-9CF250B98F8E}">
      <dgm:prSet/>
      <dgm:spPr/>
      <dgm:t>
        <a:bodyPr/>
        <a:lstStyle/>
        <a:p>
          <a:endParaRPr lang="en-US"/>
        </a:p>
      </dgm:t>
    </dgm:pt>
    <dgm:pt modelId="{4B56CBAF-6027-4DBE-97B3-3D944E25F769}" type="parTrans" cxnId="{1B359AEE-D2F1-4093-BC36-9CF250B98F8E}">
      <dgm:prSet/>
      <dgm:spPr/>
      <dgm:t>
        <a:bodyPr/>
        <a:lstStyle/>
        <a:p>
          <a:endParaRPr lang="en-US"/>
        </a:p>
      </dgm:t>
    </dgm:pt>
    <dgm:pt modelId="{773719D5-0192-4965-AE92-8D69E2541845}" type="pres">
      <dgm:prSet presAssocID="{8083E8DE-2E46-464C-8B67-BA13E96FFF13}" presName="Name0" presStyleCnt="0">
        <dgm:presLayoutVars>
          <dgm:dir/>
          <dgm:resizeHandles val="exact"/>
        </dgm:presLayoutVars>
      </dgm:prSet>
      <dgm:spPr/>
      <dgm:t>
        <a:bodyPr/>
        <a:lstStyle/>
        <a:p>
          <a:endParaRPr lang="en-US"/>
        </a:p>
      </dgm:t>
    </dgm:pt>
    <dgm:pt modelId="{04328DF5-6D52-473D-8EE7-65EFD60C6E6A}" type="pres">
      <dgm:prSet presAssocID="{345E2399-7E00-4A8E-A936-8A785535F7FC}" presName="composite" presStyleCnt="0"/>
      <dgm:spPr/>
    </dgm:pt>
    <dgm:pt modelId="{21994089-5912-482B-8DBE-64CE2D916A7A}" type="pres">
      <dgm:prSet presAssocID="{345E2399-7E00-4A8E-A936-8A785535F7FC}" presName="rect1" presStyleLbl="trAlignAcc1" presStyleIdx="0" presStyleCnt="1" custScaleY="112745" custLinFactNeighborX="6904" custLinFactNeighborY="-1025">
        <dgm:presLayoutVars>
          <dgm:bulletEnabled val="1"/>
        </dgm:presLayoutVars>
      </dgm:prSet>
      <dgm:spPr/>
      <dgm:t>
        <a:bodyPr/>
        <a:lstStyle/>
        <a:p>
          <a:endParaRPr lang="en-US"/>
        </a:p>
      </dgm:t>
    </dgm:pt>
    <dgm:pt modelId="{CC83A425-87D1-4A69-9B82-98BD5299EFBF}" type="pres">
      <dgm:prSet presAssocID="{345E2399-7E00-4A8E-A936-8A785535F7FC}" presName="rect2" presStyleLbl="fgImgPlace1" presStyleIdx="0" presStyleCnt="1" custLinFactNeighborX="4341" custLinFactNeighborY="994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9E211106-926E-4BCE-A2A9-232CDC71B318}" type="presOf" srcId="{D37DA9CC-CD44-4216-971D-FC00EB195C40}" destId="{21994089-5912-482B-8DBE-64CE2D916A7A}" srcOrd="0" destOrd="1" presId="urn:microsoft.com/office/officeart/2008/layout/PictureStrips"/>
    <dgm:cxn modelId="{53129042-C494-4A87-94DC-20CEFA4386D2}" srcId="{345E2399-7E00-4A8E-A936-8A785535F7FC}" destId="{A6BF2A55-73D7-4D8A-9106-AF86E929CD1F}" srcOrd="4" destOrd="0" parTransId="{9D19B7FA-959A-4025-B2A8-D65106C8814A}" sibTransId="{0635F5D1-6841-480D-9B3F-2C1B58594FCF}"/>
    <dgm:cxn modelId="{F2B63E03-E631-484B-AB4A-1E52463FEB72}" type="presOf" srcId="{FC3D12D8-F217-4C03-AEE2-92603FE62485}" destId="{21994089-5912-482B-8DBE-64CE2D916A7A}" srcOrd="0" destOrd="3" presId="urn:microsoft.com/office/officeart/2008/layout/PictureStrips"/>
    <dgm:cxn modelId="{800D7B69-2176-48BC-A88A-19CD7B3ED442}" srcId="{345E2399-7E00-4A8E-A936-8A785535F7FC}" destId="{91A05967-7965-4C3C-A5C2-6D1E274A9905}" srcOrd="1" destOrd="0" parTransId="{1232D068-4E1D-48C6-A122-2F7B28CC9F30}" sibTransId="{E9497EB6-C6BC-427B-A9FA-833699DF6E23}"/>
    <dgm:cxn modelId="{85EFA83F-F424-47B8-871D-B82990E39262}" type="presOf" srcId="{91A05967-7965-4C3C-A5C2-6D1E274A9905}" destId="{21994089-5912-482B-8DBE-64CE2D916A7A}" srcOrd="0" destOrd="2" presId="urn:microsoft.com/office/officeart/2008/layout/PictureStrips"/>
    <dgm:cxn modelId="{1B359AEE-D2F1-4093-BC36-9CF250B98F8E}" srcId="{345E2399-7E00-4A8E-A936-8A785535F7FC}" destId="{D37DA9CC-CD44-4216-971D-FC00EB195C40}" srcOrd="0" destOrd="0" parTransId="{4B56CBAF-6027-4DBE-97B3-3D944E25F769}" sibTransId="{4B3C614E-540E-4C95-A453-AEFBE5DC1588}"/>
    <dgm:cxn modelId="{C5EB9632-E65A-4B7F-94BB-589697216C3D}" type="presOf" srcId="{345E2399-7E00-4A8E-A936-8A785535F7FC}" destId="{21994089-5912-482B-8DBE-64CE2D916A7A}" srcOrd="0" destOrd="0" presId="urn:microsoft.com/office/officeart/2008/layout/PictureStrips"/>
    <dgm:cxn modelId="{2111BDCF-6A9B-42A3-8C70-510ACFEC38B4}" srcId="{345E2399-7E00-4A8E-A936-8A785535F7FC}" destId="{10BF3223-8FCF-430F-9609-0CD0ACC7F1B9}" srcOrd="3" destOrd="0" parTransId="{2517590E-B167-4196-B2A6-1FCB4D80236C}" sibTransId="{65FB7A8F-E103-4F7A-A8DD-814E0F7F1D21}"/>
    <dgm:cxn modelId="{8E9F6550-A269-4279-8993-95340147D7CF}" type="presOf" srcId="{8083E8DE-2E46-464C-8B67-BA13E96FFF13}" destId="{773719D5-0192-4965-AE92-8D69E2541845}" srcOrd="0" destOrd="0" presId="urn:microsoft.com/office/officeart/2008/layout/PictureStrips"/>
    <dgm:cxn modelId="{BFE7648B-4ACD-4DFB-901B-5679091E2A22}" srcId="{8083E8DE-2E46-464C-8B67-BA13E96FFF13}" destId="{345E2399-7E00-4A8E-A936-8A785535F7FC}" srcOrd="0" destOrd="0" parTransId="{299FA7BB-AFF7-43D0-9FAE-1E612DB0E4DF}" sibTransId="{8E2DD1F3-3B2F-4B4F-B732-DD6BE9432CC6}"/>
    <dgm:cxn modelId="{3160D721-A97B-4808-9C55-F3D0E231BAAD}" srcId="{345E2399-7E00-4A8E-A936-8A785535F7FC}" destId="{FC3D12D8-F217-4C03-AEE2-92603FE62485}" srcOrd="2" destOrd="0" parTransId="{F24A7D55-8468-4D75-A449-79F58932171F}" sibTransId="{2CC0DEAA-1FCE-4D2F-810C-C078966F466C}"/>
    <dgm:cxn modelId="{C83F932F-3602-45C2-BD02-80003772EE13}" type="presOf" srcId="{10BF3223-8FCF-430F-9609-0CD0ACC7F1B9}" destId="{21994089-5912-482B-8DBE-64CE2D916A7A}" srcOrd="0" destOrd="4" presId="urn:microsoft.com/office/officeart/2008/layout/PictureStrips"/>
    <dgm:cxn modelId="{F7278843-F437-42F8-AB1E-42B604B37EF2}" type="presOf" srcId="{A6BF2A55-73D7-4D8A-9106-AF86E929CD1F}" destId="{21994089-5912-482B-8DBE-64CE2D916A7A}" srcOrd="0" destOrd="5" presId="urn:microsoft.com/office/officeart/2008/layout/PictureStrips"/>
    <dgm:cxn modelId="{4F75619C-B506-4405-8D70-A1481CC65430}" type="presParOf" srcId="{773719D5-0192-4965-AE92-8D69E2541845}" destId="{04328DF5-6D52-473D-8EE7-65EFD60C6E6A}" srcOrd="0" destOrd="0" presId="urn:microsoft.com/office/officeart/2008/layout/PictureStrips"/>
    <dgm:cxn modelId="{1AA42CBD-FA16-41A0-BFF1-2420D44B4F7D}" type="presParOf" srcId="{04328DF5-6D52-473D-8EE7-65EFD60C6E6A}" destId="{21994089-5912-482B-8DBE-64CE2D916A7A}" srcOrd="0" destOrd="0" presId="urn:microsoft.com/office/officeart/2008/layout/PictureStrips"/>
    <dgm:cxn modelId="{7EA41417-F949-4EED-8009-36D5CAD1623B}" type="presParOf" srcId="{04328DF5-6D52-473D-8EE7-65EFD60C6E6A}" destId="{CC83A425-87D1-4A69-9B82-98BD5299EFB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785C1C-947E-4BAE-ADC0-9D3D9FA4EFF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84512E4C-C6DE-4F42-9DE8-0A5908749D78}">
      <dgm:prSet/>
      <dgm:spPr/>
      <dgm:t>
        <a:bodyPr/>
        <a:lstStyle/>
        <a:p>
          <a:pPr rtl="0"/>
          <a:r>
            <a:rPr lang="ka-GE" dirty="0">
              <a:latin typeface="Calibri" panose="020F0502020204030204" pitchFamily="34" charset="0"/>
              <a:cs typeface="Calibri" panose="020F0502020204030204" pitchFamily="34" charset="0"/>
            </a:rPr>
            <a:t>- </a:t>
          </a:r>
          <a:r>
            <a:rPr lang="ka-GE" dirty="0">
              <a:solidFill>
                <a:schemeClr val="bg1">
                  <a:lumMod val="95000"/>
                </a:schemeClr>
              </a:solidFill>
              <a:latin typeface="Calibri" panose="020F0502020204030204" pitchFamily="34" charset="0"/>
              <a:cs typeface="Calibri" panose="020F0502020204030204" pitchFamily="34" charset="0"/>
            </a:rPr>
            <a:t>ჰოსპიტალების გადაუდებელი სიტუაციისთვის მზაობის და კატასტროფების დროს რეაგირების გაუმჯობესება</a:t>
          </a:r>
        </a:p>
        <a:p>
          <a:pPr rtl="0"/>
          <a:r>
            <a:rPr lang="ka-GE" dirty="0">
              <a:solidFill>
                <a:schemeClr val="bg1">
                  <a:lumMod val="95000"/>
                </a:schemeClr>
              </a:solidFill>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rtl="0"/>
          <a:r>
            <a:rPr lang="ka-GE" dirty="0">
              <a:solidFill>
                <a:schemeClr val="bg1">
                  <a:lumMod val="95000"/>
                </a:schemeClr>
              </a:solidFill>
              <a:latin typeface="Calibri" panose="020F0502020204030204" pitchFamily="34" charset="0"/>
              <a:cs typeface="Calibri" panose="020F0502020204030204" pitchFamily="34" charset="0"/>
            </a:rPr>
            <a:t>- </a:t>
          </a:r>
          <a:r>
            <a:rPr lang="en-US" dirty="0">
              <a:solidFill>
                <a:schemeClr val="bg1">
                  <a:lumMod val="95000"/>
                </a:schemeClr>
              </a:solidFill>
              <a:latin typeface="Calibri" panose="020F0502020204030204" pitchFamily="34" charset="0"/>
              <a:cs typeface="Calibri" panose="020F0502020204030204" pitchFamily="34" charset="0"/>
            </a:rPr>
            <a:t>COVID-19</a:t>
          </a:r>
          <a:r>
            <a:rPr lang="ka-GE" dirty="0">
              <a:solidFill>
                <a:schemeClr val="bg1">
                  <a:lumMod val="95000"/>
                </a:schemeClr>
              </a:solidFill>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dirty="0">
            <a:solidFill>
              <a:schemeClr val="bg1">
                <a:lumMod val="95000"/>
              </a:schemeClr>
            </a:solidFill>
            <a:latin typeface="Calibri" panose="020F0502020204030204" pitchFamily="34" charset="0"/>
            <a:cs typeface="Calibri" panose="020F0502020204030204" pitchFamily="34" charset="0"/>
          </a:endParaRPr>
        </a:p>
      </dgm:t>
    </dgm:pt>
    <dgm:pt modelId="{820E07C1-9B39-41F7-A9EE-CB52CBFE0929}" type="parTrans" cxnId="{5489DEA9-282D-4F78-9482-7E92C50E0017}">
      <dgm:prSet/>
      <dgm:spPr/>
      <dgm:t>
        <a:bodyPr/>
        <a:lstStyle/>
        <a:p>
          <a:endParaRPr lang="en-US"/>
        </a:p>
      </dgm:t>
    </dgm:pt>
    <dgm:pt modelId="{99515E2D-5547-48A3-905A-33BFFEAC9CFC}" type="sibTrans" cxnId="{5489DEA9-282D-4F78-9482-7E92C50E0017}">
      <dgm:prSet/>
      <dgm:spPr/>
      <dgm:t>
        <a:bodyPr/>
        <a:lstStyle/>
        <a:p>
          <a:endParaRPr lang="en-US"/>
        </a:p>
      </dgm:t>
    </dgm:pt>
    <dgm:pt modelId="{B38FC91E-825F-41BA-81E6-8B2B359E9AB2}" type="pres">
      <dgm:prSet presAssocID="{E3785C1C-947E-4BAE-ADC0-9D3D9FA4EFFE}" presName="Name0" presStyleCnt="0">
        <dgm:presLayoutVars>
          <dgm:dir/>
          <dgm:resizeHandles val="exact"/>
        </dgm:presLayoutVars>
      </dgm:prSet>
      <dgm:spPr/>
      <dgm:t>
        <a:bodyPr/>
        <a:lstStyle/>
        <a:p>
          <a:endParaRPr lang="en-US"/>
        </a:p>
      </dgm:t>
    </dgm:pt>
    <dgm:pt modelId="{DF4C1C4C-6FFF-4BAC-B571-660DEB999FA8}" type="pres">
      <dgm:prSet presAssocID="{84512E4C-C6DE-4F42-9DE8-0A5908749D78}" presName="composite" presStyleCnt="0"/>
      <dgm:spPr/>
    </dgm:pt>
    <dgm:pt modelId="{033DAB6E-2512-4371-ACC5-FBE69CDAC24B}" type="pres">
      <dgm:prSet presAssocID="{84512E4C-C6DE-4F42-9DE8-0A5908749D78}" presName="rect1" presStyleLbl="trAlignAcc1" presStyleIdx="0" presStyleCnt="1">
        <dgm:presLayoutVars>
          <dgm:bulletEnabled val="1"/>
        </dgm:presLayoutVars>
      </dgm:prSet>
      <dgm:spPr/>
      <dgm:t>
        <a:bodyPr/>
        <a:lstStyle/>
        <a:p>
          <a:endParaRPr lang="en-US"/>
        </a:p>
      </dgm:t>
    </dgm:pt>
    <dgm:pt modelId="{7A5C7CE6-49E9-4A4B-B8B1-E2491949F093}" type="pres">
      <dgm:prSet presAssocID="{84512E4C-C6DE-4F42-9DE8-0A5908749D78}" presName="rect2" presStyleLbl="fgImgPlace1" presStyleIdx="0" presStyleCnt="1" custLinFactNeighborX="-9292" custLinFactNeighborY="227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Lst>
  <dgm:cxnLst>
    <dgm:cxn modelId="{5489DEA9-282D-4F78-9482-7E92C50E0017}" srcId="{E3785C1C-947E-4BAE-ADC0-9D3D9FA4EFFE}" destId="{84512E4C-C6DE-4F42-9DE8-0A5908749D78}" srcOrd="0" destOrd="0" parTransId="{820E07C1-9B39-41F7-A9EE-CB52CBFE0929}" sibTransId="{99515E2D-5547-48A3-905A-33BFFEAC9CFC}"/>
    <dgm:cxn modelId="{E182293C-6F9D-4A6D-875D-4F58E5F9AF0F}" type="presOf" srcId="{84512E4C-C6DE-4F42-9DE8-0A5908749D78}" destId="{033DAB6E-2512-4371-ACC5-FBE69CDAC24B}" srcOrd="0" destOrd="0" presId="urn:microsoft.com/office/officeart/2008/layout/PictureStrips"/>
    <dgm:cxn modelId="{446B358B-60CD-421D-A63C-E15F5A2FD448}" type="presOf" srcId="{E3785C1C-947E-4BAE-ADC0-9D3D9FA4EFFE}" destId="{B38FC91E-825F-41BA-81E6-8B2B359E9AB2}" srcOrd="0" destOrd="0" presId="urn:microsoft.com/office/officeart/2008/layout/PictureStrips"/>
    <dgm:cxn modelId="{B4C1D76D-0547-4F79-802E-878A1E9CBC60}" type="presParOf" srcId="{B38FC91E-825F-41BA-81E6-8B2B359E9AB2}" destId="{DF4C1C4C-6FFF-4BAC-B571-660DEB999FA8}" srcOrd="0" destOrd="0" presId="urn:microsoft.com/office/officeart/2008/layout/PictureStrips"/>
    <dgm:cxn modelId="{FA5935E0-6520-4559-9E51-2A9223E4E473}" type="presParOf" srcId="{DF4C1C4C-6FFF-4BAC-B571-660DEB999FA8}" destId="{033DAB6E-2512-4371-ACC5-FBE69CDAC24B}" srcOrd="0" destOrd="0" presId="urn:microsoft.com/office/officeart/2008/layout/PictureStrips"/>
    <dgm:cxn modelId="{C33024A0-E0F2-4047-B1A8-E076C2C161AF}" type="presParOf" srcId="{DF4C1C4C-6FFF-4BAC-B571-660DEB999FA8}" destId="{7A5C7CE6-49E9-4A4B-B8B1-E2491949F09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958DCB-2F39-4206-8623-CD2D1281BC4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00F03371-29DA-4ED3-8148-F8097F688EB0}">
      <dgm:prSet phldrT="[Text]"/>
      <dgm:spPr/>
      <dgm:t>
        <a:bodyPr/>
        <a:lstStyle/>
        <a:p>
          <a:r>
            <a:rPr lang="ka-GE" smtClean="0">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10 000 მოზარდ მოსახლეზე - სამიზნე 5.8 / 10 000 მოსახლეზე</a:t>
          </a:r>
          <a:endParaRPr lang="en-US" dirty="0"/>
        </a:p>
      </dgm:t>
    </dgm:pt>
    <dgm:pt modelId="{37D135EB-BD22-4ADB-A4DC-AD320A38118A}" type="parTrans" cxnId="{D33F9B56-A233-4B3C-8116-A2B5970B415B}">
      <dgm:prSet/>
      <dgm:spPr/>
      <dgm:t>
        <a:bodyPr/>
        <a:lstStyle/>
        <a:p>
          <a:endParaRPr lang="en-US"/>
        </a:p>
      </dgm:t>
    </dgm:pt>
    <dgm:pt modelId="{EDDB2AB4-F232-43CF-BE6C-9C223957EA32}" type="sibTrans" cxnId="{D33F9B56-A233-4B3C-8116-A2B5970B415B}">
      <dgm:prSet/>
      <dgm:spPr/>
      <dgm:t>
        <a:bodyPr/>
        <a:lstStyle/>
        <a:p>
          <a:endParaRPr lang="en-US"/>
        </a:p>
      </dgm:t>
    </dgm:pt>
    <dgm:pt modelId="{9FC31471-DF12-4D68-A8F3-CF7558327CB9}">
      <dgm:prSet phldrT="[Text]"/>
      <dgm:spPr/>
      <dgm:t>
        <a:bodyPr/>
        <a:lstStyle/>
        <a:p>
          <a:r>
            <a:rPr lang="ka-GE" dirty="0" smtClean="0">
              <a:solidFill>
                <a:schemeClr val="bg1"/>
              </a:solidFill>
            </a:rPr>
            <a:t>7.7 – 10000 მოსახლეზე (09.2020)</a:t>
          </a:r>
          <a:endParaRPr lang="en-US" dirty="0">
            <a:solidFill>
              <a:schemeClr val="bg1"/>
            </a:solidFill>
          </a:endParaRPr>
        </a:p>
      </dgm:t>
    </dgm:pt>
    <dgm:pt modelId="{DAF288B4-650E-4875-B9E9-DCA3A4FC5A40}" type="parTrans" cxnId="{6FD67CB4-F5B3-4EFE-B234-224759E3D922}">
      <dgm:prSet/>
      <dgm:spPr/>
      <dgm:t>
        <a:bodyPr/>
        <a:lstStyle/>
        <a:p>
          <a:endParaRPr lang="en-US"/>
        </a:p>
      </dgm:t>
    </dgm:pt>
    <dgm:pt modelId="{69F55D96-6ED7-46B7-AD70-9E08789AB0EA}" type="sibTrans" cxnId="{6FD67CB4-F5B3-4EFE-B234-224759E3D922}">
      <dgm:prSet/>
      <dgm:spPr/>
      <dgm:t>
        <a:bodyPr/>
        <a:lstStyle/>
        <a:p>
          <a:endParaRPr lang="en-US"/>
        </a:p>
      </dgm:t>
    </dgm:pt>
    <dgm:pt modelId="{DFEE69DE-FE2E-4FF6-B457-A7060F385881}">
      <dgm:prSet phldrT="[Text]"/>
      <dgm:spPr/>
      <dgm:t>
        <a:bodyPr/>
        <a:lstStyle/>
        <a:p>
          <a:r>
            <a:rPr lang="ka-GE" dirty="0" smtClean="0">
              <a:latin typeface="Calibri" panose="020F0502020204030204" pitchFamily="34" charset="0"/>
              <a:ea typeface="+mn-lt"/>
              <a:cs typeface="Calibri" panose="020F0502020204030204" pitchFamily="34" charset="0"/>
            </a:rPr>
            <a:t>სამედიცინო პერსონალის რაოდენობა, რომელსაც გავლილი აქვს ინფექციების კონტროლის ტრენინგი ბოლო 12 თვის მანძილზე</a:t>
          </a:r>
          <a:r>
            <a:rPr lang="ka-GE" dirty="0" smtClean="0"/>
            <a:t>,</a:t>
          </a:r>
          <a:endParaRPr lang="en-US" dirty="0"/>
        </a:p>
      </dgm:t>
    </dgm:pt>
    <dgm:pt modelId="{FB973253-18C5-416A-ADCE-0D8F94D7A184}" type="parTrans" cxnId="{1DF2865D-4339-451F-BF46-499386286E02}">
      <dgm:prSet/>
      <dgm:spPr/>
      <dgm:t>
        <a:bodyPr/>
        <a:lstStyle/>
        <a:p>
          <a:endParaRPr lang="en-US"/>
        </a:p>
      </dgm:t>
    </dgm:pt>
    <dgm:pt modelId="{420B5CAF-976D-49CF-9AEE-5DFDAC8C6C79}" type="sibTrans" cxnId="{1DF2865D-4339-451F-BF46-499386286E02}">
      <dgm:prSet/>
      <dgm:spPr/>
      <dgm:t>
        <a:bodyPr/>
        <a:lstStyle/>
        <a:p>
          <a:endParaRPr lang="en-US"/>
        </a:p>
      </dgm:t>
    </dgm:pt>
    <dgm:pt modelId="{0DB74F1A-D1BB-4585-8651-06F33EDE21D9}">
      <dgm:prSet phldrT="[Text]"/>
      <dgm:spPr/>
      <dgm:t>
        <a:bodyPr/>
        <a:lstStyle/>
        <a:p>
          <a:r>
            <a:rPr lang="ka-GE" dirty="0" smtClean="0">
              <a:solidFill>
                <a:schemeClr val="bg1"/>
              </a:solidFill>
            </a:rPr>
            <a:t>2469 - (09.2020)</a:t>
          </a:r>
          <a:endParaRPr lang="en-US" dirty="0">
            <a:solidFill>
              <a:schemeClr val="bg1"/>
            </a:solidFill>
          </a:endParaRPr>
        </a:p>
      </dgm:t>
    </dgm:pt>
    <dgm:pt modelId="{B2ECF76E-2F87-488C-8D93-2374852F28F4}" type="parTrans" cxnId="{0E869845-4A34-4390-B800-25D6D6BF2196}">
      <dgm:prSet/>
      <dgm:spPr/>
      <dgm:t>
        <a:bodyPr/>
        <a:lstStyle/>
        <a:p>
          <a:endParaRPr lang="en-US"/>
        </a:p>
      </dgm:t>
    </dgm:pt>
    <dgm:pt modelId="{236E45CD-4BF4-4A50-B25B-6D173351A2E5}" type="sibTrans" cxnId="{0E869845-4A34-4390-B800-25D6D6BF2196}">
      <dgm:prSet/>
      <dgm:spPr/>
      <dgm:t>
        <a:bodyPr/>
        <a:lstStyle/>
        <a:p>
          <a:endParaRPr lang="en-US"/>
        </a:p>
      </dgm:t>
    </dgm:pt>
    <dgm:pt modelId="{89B753CF-1031-4BE0-9709-3E59C9B1DEDA}">
      <dgm:prSet phldrT="[Text]"/>
      <dgm:spPr/>
      <dgm:t>
        <a:bodyPr/>
        <a:lstStyle/>
        <a:p>
          <a:r>
            <a:rPr lang="ka-GE" smtClean="0">
              <a:latin typeface="Calibri" panose="020F0502020204030204" pitchFamily="34" charset="0"/>
              <a:ea typeface="+mn-lt"/>
              <a:cs typeface="Calibri" panose="020F0502020204030204" pitchFamily="34" charset="0"/>
            </a:rPr>
            <a:t>საყოველთაო ჯანდაცვის პროგრამაში მონაწილე ჰოსპიტლების % რაოდენობა, რომლებიც აკმაყოფილებენ ნოზოკომიური ინფექციების კონტროლის ნორმატიული აქტის მოთხოვნებს</a:t>
          </a:r>
          <a:endParaRPr lang="en-US" dirty="0"/>
        </a:p>
      </dgm:t>
    </dgm:pt>
    <dgm:pt modelId="{D5C7AA62-A1FD-45E2-986D-7EF8B3C182F9}" type="parTrans" cxnId="{C79474E9-9018-4BD0-81F9-B9193541A6C7}">
      <dgm:prSet/>
      <dgm:spPr/>
      <dgm:t>
        <a:bodyPr/>
        <a:lstStyle/>
        <a:p>
          <a:endParaRPr lang="en-US"/>
        </a:p>
      </dgm:t>
    </dgm:pt>
    <dgm:pt modelId="{2A806591-F1AF-4E01-8FCE-2C5C6BB90B40}" type="sibTrans" cxnId="{C79474E9-9018-4BD0-81F9-B9193541A6C7}">
      <dgm:prSet/>
      <dgm:spPr/>
      <dgm:t>
        <a:bodyPr/>
        <a:lstStyle/>
        <a:p>
          <a:endParaRPr lang="en-US"/>
        </a:p>
      </dgm:t>
    </dgm:pt>
    <dgm:pt modelId="{E0931800-82FD-456F-BD6F-667269B423E3}">
      <dgm:prSet phldrT="[Text]"/>
      <dgm:spPr/>
      <dgm:t>
        <a:bodyPr/>
        <a:lstStyle/>
        <a:p>
          <a:r>
            <a:rPr lang="ka-GE" dirty="0" smtClean="0">
              <a:solidFill>
                <a:schemeClr val="bg1"/>
              </a:solidFill>
            </a:rPr>
            <a:t>100% (2020)</a:t>
          </a:r>
          <a:endParaRPr lang="en-US" dirty="0">
            <a:solidFill>
              <a:schemeClr val="bg1"/>
            </a:solidFill>
          </a:endParaRPr>
        </a:p>
      </dgm:t>
    </dgm:pt>
    <dgm:pt modelId="{6EF201A7-E61E-4CEC-94A8-6121718B414C}" type="parTrans" cxnId="{2FED7247-06D9-4DA5-9F9C-E66F66734179}">
      <dgm:prSet/>
      <dgm:spPr/>
      <dgm:t>
        <a:bodyPr/>
        <a:lstStyle/>
        <a:p>
          <a:endParaRPr lang="en-US"/>
        </a:p>
      </dgm:t>
    </dgm:pt>
    <dgm:pt modelId="{01918AF7-E802-496F-94BC-C6C1E66B6D9F}" type="sibTrans" cxnId="{2FED7247-06D9-4DA5-9F9C-E66F66734179}">
      <dgm:prSet/>
      <dgm:spPr/>
      <dgm:t>
        <a:bodyPr/>
        <a:lstStyle/>
        <a:p>
          <a:endParaRPr lang="en-US"/>
        </a:p>
      </dgm:t>
    </dgm:pt>
    <dgm:pt modelId="{8975E726-5209-4FF6-B2FF-0A71CB3DF663}" type="pres">
      <dgm:prSet presAssocID="{D8958DCB-2F39-4206-8623-CD2D1281BC4B}" presName="linear" presStyleCnt="0">
        <dgm:presLayoutVars>
          <dgm:animLvl val="lvl"/>
          <dgm:resizeHandles val="exact"/>
        </dgm:presLayoutVars>
      </dgm:prSet>
      <dgm:spPr/>
      <dgm:t>
        <a:bodyPr/>
        <a:lstStyle/>
        <a:p>
          <a:endParaRPr lang="en-US"/>
        </a:p>
      </dgm:t>
    </dgm:pt>
    <dgm:pt modelId="{2306DFAE-CF55-4421-9EA7-BBA2B1F8D7A1}" type="pres">
      <dgm:prSet presAssocID="{00F03371-29DA-4ED3-8148-F8097F688EB0}" presName="parentText" presStyleLbl="node1" presStyleIdx="0" presStyleCnt="3" custScaleY="55486">
        <dgm:presLayoutVars>
          <dgm:chMax val="0"/>
          <dgm:bulletEnabled val="1"/>
        </dgm:presLayoutVars>
      </dgm:prSet>
      <dgm:spPr/>
      <dgm:t>
        <a:bodyPr/>
        <a:lstStyle/>
        <a:p>
          <a:endParaRPr lang="en-US"/>
        </a:p>
      </dgm:t>
    </dgm:pt>
    <dgm:pt modelId="{192A89FB-9493-4745-848B-E48376EC0A27}" type="pres">
      <dgm:prSet presAssocID="{00F03371-29DA-4ED3-8148-F8097F688EB0}" presName="childText" presStyleLbl="revTx" presStyleIdx="0" presStyleCnt="3">
        <dgm:presLayoutVars>
          <dgm:bulletEnabled val="1"/>
        </dgm:presLayoutVars>
      </dgm:prSet>
      <dgm:spPr/>
      <dgm:t>
        <a:bodyPr/>
        <a:lstStyle/>
        <a:p>
          <a:endParaRPr lang="en-US"/>
        </a:p>
      </dgm:t>
    </dgm:pt>
    <dgm:pt modelId="{081D1F8A-F7CC-4211-8C58-442507A5B2B3}" type="pres">
      <dgm:prSet presAssocID="{DFEE69DE-FE2E-4FF6-B457-A7060F385881}" presName="parentText" presStyleLbl="node1" presStyleIdx="1" presStyleCnt="3" custScaleY="62233">
        <dgm:presLayoutVars>
          <dgm:chMax val="0"/>
          <dgm:bulletEnabled val="1"/>
        </dgm:presLayoutVars>
      </dgm:prSet>
      <dgm:spPr/>
      <dgm:t>
        <a:bodyPr/>
        <a:lstStyle/>
        <a:p>
          <a:endParaRPr lang="en-US"/>
        </a:p>
      </dgm:t>
    </dgm:pt>
    <dgm:pt modelId="{262B02AD-7D30-4885-9B35-848E9758C1CC}" type="pres">
      <dgm:prSet presAssocID="{DFEE69DE-FE2E-4FF6-B457-A7060F385881}" presName="childText" presStyleLbl="revTx" presStyleIdx="1" presStyleCnt="3">
        <dgm:presLayoutVars>
          <dgm:bulletEnabled val="1"/>
        </dgm:presLayoutVars>
      </dgm:prSet>
      <dgm:spPr/>
      <dgm:t>
        <a:bodyPr/>
        <a:lstStyle/>
        <a:p>
          <a:endParaRPr lang="en-US"/>
        </a:p>
      </dgm:t>
    </dgm:pt>
    <dgm:pt modelId="{5E173A1A-FC22-48AB-8FC0-F14F8FF72152}" type="pres">
      <dgm:prSet presAssocID="{89B753CF-1031-4BE0-9709-3E59C9B1DEDA}" presName="parentText" presStyleLbl="node1" presStyleIdx="2" presStyleCnt="3" custScaleY="61707">
        <dgm:presLayoutVars>
          <dgm:chMax val="0"/>
          <dgm:bulletEnabled val="1"/>
        </dgm:presLayoutVars>
      </dgm:prSet>
      <dgm:spPr/>
      <dgm:t>
        <a:bodyPr/>
        <a:lstStyle/>
        <a:p>
          <a:endParaRPr lang="en-US"/>
        </a:p>
      </dgm:t>
    </dgm:pt>
    <dgm:pt modelId="{B31F4EF3-3B0E-4348-A391-FC904A8EF2B0}" type="pres">
      <dgm:prSet presAssocID="{89B753CF-1031-4BE0-9709-3E59C9B1DEDA}" presName="childText" presStyleLbl="revTx" presStyleIdx="2" presStyleCnt="3">
        <dgm:presLayoutVars>
          <dgm:bulletEnabled val="1"/>
        </dgm:presLayoutVars>
      </dgm:prSet>
      <dgm:spPr/>
      <dgm:t>
        <a:bodyPr/>
        <a:lstStyle/>
        <a:p>
          <a:endParaRPr lang="en-US"/>
        </a:p>
      </dgm:t>
    </dgm:pt>
  </dgm:ptLst>
  <dgm:cxnLst>
    <dgm:cxn modelId="{D33F9B56-A233-4B3C-8116-A2B5970B415B}" srcId="{D8958DCB-2F39-4206-8623-CD2D1281BC4B}" destId="{00F03371-29DA-4ED3-8148-F8097F688EB0}" srcOrd="0" destOrd="0" parTransId="{37D135EB-BD22-4ADB-A4DC-AD320A38118A}" sibTransId="{EDDB2AB4-F232-43CF-BE6C-9C223957EA32}"/>
    <dgm:cxn modelId="{0E869845-4A34-4390-B800-25D6D6BF2196}" srcId="{DFEE69DE-FE2E-4FF6-B457-A7060F385881}" destId="{0DB74F1A-D1BB-4585-8651-06F33EDE21D9}" srcOrd="0" destOrd="0" parTransId="{B2ECF76E-2F87-488C-8D93-2374852F28F4}" sibTransId="{236E45CD-4BF4-4A50-B25B-6D173351A2E5}"/>
    <dgm:cxn modelId="{2229BA13-33C5-4D02-ACE5-F43ABE254469}" type="presOf" srcId="{0DB74F1A-D1BB-4585-8651-06F33EDE21D9}" destId="{262B02AD-7D30-4885-9B35-848E9758C1CC}" srcOrd="0" destOrd="0" presId="urn:microsoft.com/office/officeart/2005/8/layout/vList2"/>
    <dgm:cxn modelId="{2FED7247-06D9-4DA5-9F9C-E66F66734179}" srcId="{89B753CF-1031-4BE0-9709-3E59C9B1DEDA}" destId="{E0931800-82FD-456F-BD6F-667269B423E3}" srcOrd="0" destOrd="0" parTransId="{6EF201A7-E61E-4CEC-94A8-6121718B414C}" sibTransId="{01918AF7-E802-496F-94BC-C6C1E66B6D9F}"/>
    <dgm:cxn modelId="{1CB535D6-1418-424E-B484-280E2ED6EEE7}" type="presOf" srcId="{89B753CF-1031-4BE0-9709-3E59C9B1DEDA}" destId="{5E173A1A-FC22-48AB-8FC0-F14F8FF72152}" srcOrd="0" destOrd="0" presId="urn:microsoft.com/office/officeart/2005/8/layout/vList2"/>
    <dgm:cxn modelId="{1BA3FE99-4094-4B8A-8808-BB8F644654A9}" type="presOf" srcId="{00F03371-29DA-4ED3-8148-F8097F688EB0}" destId="{2306DFAE-CF55-4421-9EA7-BBA2B1F8D7A1}" srcOrd="0" destOrd="0" presId="urn:microsoft.com/office/officeart/2005/8/layout/vList2"/>
    <dgm:cxn modelId="{39491EF9-AA60-4104-8F83-ED12FBFFC589}" type="presOf" srcId="{D8958DCB-2F39-4206-8623-CD2D1281BC4B}" destId="{8975E726-5209-4FF6-B2FF-0A71CB3DF663}" srcOrd="0" destOrd="0" presId="urn:microsoft.com/office/officeart/2005/8/layout/vList2"/>
    <dgm:cxn modelId="{36528806-B5E6-42AA-8E9F-EBC7C0217E69}" type="presOf" srcId="{E0931800-82FD-456F-BD6F-667269B423E3}" destId="{B31F4EF3-3B0E-4348-A391-FC904A8EF2B0}" srcOrd="0" destOrd="0" presId="urn:microsoft.com/office/officeart/2005/8/layout/vList2"/>
    <dgm:cxn modelId="{1DF2865D-4339-451F-BF46-499386286E02}" srcId="{D8958DCB-2F39-4206-8623-CD2D1281BC4B}" destId="{DFEE69DE-FE2E-4FF6-B457-A7060F385881}" srcOrd="1" destOrd="0" parTransId="{FB973253-18C5-416A-ADCE-0D8F94D7A184}" sibTransId="{420B5CAF-976D-49CF-9AEE-5DFDAC8C6C79}"/>
    <dgm:cxn modelId="{306F15DD-28B6-49F2-916E-E9F7C2C74929}" type="presOf" srcId="{DFEE69DE-FE2E-4FF6-B457-A7060F385881}" destId="{081D1F8A-F7CC-4211-8C58-442507A5B2B3}" srcOrd="0" destOrd="0" presId="urn:microsoft.com/office/officeart/2005/8/layout/vList2"/>
    <dgm:cxn modelId="{D92CAD3C-09E3-4B8C-A005-E07E3F312A6B}" type="presOf" srcId="{9FC31471-DF12-4D68-A8F3-CF7558327CB9}" destId="{192A89FB-9493-4745-848B-E48376EC0A27}" srcOrd="0" destOrd="0" presId="urn:microsoft.com/office/officeart/2005/8/layout/vList2"/>
    <dgm:cxn modelId="{C79474E9-9018-4BD0-81F9-B9193541A6C7}" srcId="{D8958DCB-2F39-4206-8623-CD2D1281BC4B}" destId="{89B753CF-1031-4BE0-9709-3E59C9B1DEDA}" srcOrd="2" destOrd="0" parTransId="{D5C7AA62-A1FD-45E2-986D-7EF8B3C182F9}" sibTransId="{2A806591-F1AF-4E01-8FCE-2C5C6BB90B40}"/>
    <dgm:cxn modelId="{6FD67CB4-F5B3-4EFE-B234-224759E3D922}" srcId="{00F03371-29DA-4ED3-8148-F8097F688EB0}" destId="{9FC31471-DF12-4D68-A8F3-CF7558327CB9}" srcOrd="0" destOrd="0" parTransId="{DAF288B4-650E-4875-B9E9-DCA3A4FC5A40}" sibTransId="{69F55D96-6ED7-46B7-AD70-9E08789AB0EA}"/>
    <dgm:cxn modelId="{E92BBFD3-DFB3-4577-B046-3388269EA378}" type="presParOf" srcId="{8975E726-5209-4FF6-B2FF-0A71CB3DF663}" destId="{2306DFAE-CF55-4421-9EA7-BBA2B1F8D7A1}" srcOrd="0" destOrd="0" presId="urn:microsoft.com/office/officeart/2005/8/layout/vList2"/>
    <dgm:cxn modelId="{324EF8AE-8F05-4522-B34C-7111B9FBF28A}" type="presParOf" srcId="{8975E726-5209-4FF6-B2FF-0A71CB3DF663}" destId="{192A89FB-9493-4745-848B-E48376EC0A27}" srcOrd="1" destOrd="0" presId="urn:microsoft.com/office/officeart/2005/8/layout/vList2"/>
    <dgm:cxn modelId="{72D62A71-FF21-4B81-A48F-E8CAF63B410B}" type="presParOf" srcId="{8975E726-5209-4FF6-B2FF-0A71CB3DF663}" destId="{081D1F8A-F7CC-4211-8C58-442507A5B2B3}" srcOrd="2" destOrd="0" presId="urn:microsoft.com/office/officeart/2005/8/layout/vList2"/>
    <dgm:cxn modelId="{B4AD4C56-8762-45CF-BD29-0BAF2736A7AF}" type="presParOf" srcId="{8975E726-5209-4FF6-B2FF-0A71CB3DF663}" destId="{262B02AD-7D30-4885-9B35-848E9758C1CC}" srcOrd="3" destOrd="0" presId="urn:microsoft.com/office/officeart/2005/8/layout/vList2"/>
    <dgm:cxn modelId="{C90C6EEC-36BF-40CC-BB48-50576E32D6CA}" type="presParOf" srcId="{8975E726-5209-4FF6-B2FF-0A71CB3DF663}" destId="{5E173A1A-FC22-48AB-8FC0-F14F8FF72152}" srcOrd="4" destOrd="0" presId="urn:microsoft.com/office/officeart/2005/8/layout/vList2"/>
    <dgm:cxn modelId="{7F369AC2-2DC5-4F0A-A2D6-C722F97351B5}" type="presParOf" srcId="{8975E726-5209-4FF6-B2FF-0A71CB3DF663}" destId="{B31F4EF3-3B0E-4348-A391-FC904A8EF2B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663C38-EBE3-470D-8594-50BB3041E13E}"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0E66A9EE-01D4-4CCD-A92D-B00592821FA6}">
      <dgm:prSet/>
      <dgm:spPr>
        <a:solidFill>
          <a:schemeClr val="accent1">
            <a:lumMod val="20000"/>
            <a:lumOff val="80000"/>
          </a:schemeClr>
        </a:solidFill>
      </dgm:spPr>
      <dgm:t>
        <a:bodyPr/>
        <a:lstStyle/>
        <a:p>
          <a:pPr rtl="0"/>
          <a:r>
            <a:rPr lang="ka-GE"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dirty="0">
              <a:latin typeface="Calibri" panose="020F0502020204030204" pitchFamily="34" charset="0"/>
              <a:cs typeface="Calibri" panose="020F0502020204030204" pitchFamily="34" charset="0"/>
            </a:rPr>
            <a:t> </a:t>
          </a:r>
          <a:endParaRPr lang="nb-NO" dirty="0">
            <a:latin typeface="Calibri" panose="020F0502020204030204" pitchFamily="34" charset="0"/>
            <a:cs typeface="Calibri" panose="020F0502020204030204" pitchFamily="34" charset="0"/>
          </a:endParaRPr>
        </a:p>
      </dgm:t>
    </dgm:pt>
    <dgm:pt modelId="{D0EEA2B2-DB59-4D05-8D26-6452049A5D4E}" type="parTrans" cxnId="{DE3EA99E-A80B-4BA5-8303-93AE9A9B6114}">
      <dgm:prSet/>
      <dgm:spPr/>
      <dgm:t>
        <a:bodyPr/>
        <a:lstStyle/>
        <a:p>
          <a:endParaRPr lang="en-US"/>
        </a:p>
      </dgm:t>
    </dgm:pt>
    <dgm:pt modelId="{28D03AB4-95E4-4C0D-A041-8D1A33BFD519}" type="sibTrans" cxnId="{DE3EA99E-A80B-4BA5-8303-93AE9A9B6114}">
      <dgm:prSet/>
      <dgm:spPr/>
      <dgm:t>
        <a:bodyPr/>
        <a:lstStyle/>
        <a:p>
          <a:endParaRPr lang="en-US"/>
        </a:p>
      </dgm:t>
    </dgm:pt>
    <dgm:pt modelId="{21EF539E-6FCF-41A9-B1E8-2371A611BE89}">
      <dgm:prSet/>
      <dgm:spPr/>
      <dgm:t>
        <a:bodyPr/>
        <a:lstStyle/>
        <a:p>
          <a:pPr rtl="0"/>
          <a:r>
            <a:rPr lang="ka-GE" dirty="0">
              <a:solidFill>
                <a:schemeClr val="bg1">
                  <a:lumMod val="85000"/>
                </a:schemeClr>
              </a:solidFill>
              <a:latin typeface="Calibri" panose="020F0502020204030204" pitchFamily="34" charset="0"/>
              <a:cs typeface="Calibri" panose="020F0502020204030204" pitchFamily="34" charset="0"/>
            </a:rPr>
            <a:t>ეპიდზედამხედველობის კუთხით</a:t>
          </a:r>
          <a:endParaRPr lang="nb-NO" i="1" dirty="0">
            <a:solidFill>
              <a:schemeClr val="bg1">
                <a:lumMod val="85000"/>
              </a:schemeClr>
            </a:solidFill>
            <a:latin typeface="Calibri" panose="020F0502020204030204" pitchFamily="34" charset="0"/>
            <a:cs typeface="Calibri" panose="020F0502020204030204" pitchFamily="34" charset="0"/>
          </a:endParaRPr>
        </a:p>
      </dgm:t>
    </dgm:pt>
    <dgm:pt modelId="{B4BADE07-BD33-411C-B619-16FAEA060EF2}" type="parTrans" cxnId="{BD0DD181-D0CF-48E7-A84C-015CBF2E78C3}">
      <dgm:prSet/>
      <dgm:spPr/>
      <dgm:t>
        <a:bodyPr/>
        <a:lstStyle/>
        <a:p>
          <a:endParaRPr lang="en-US"/>
        </a:p>
      </dgm:t>
    </dgm:pt>
    <dgm:pt modelId="{4DDBCAB4-0F78-4696-A31E-56E86A80BF68}" type="sibTrans" cxnId="{BD0DD181-D0CF-48E7-A84C-015CBF2E78C3}">
      <dgm:prSet/>
      <dgm:spPr/>
      <dgm:t>
        <a:bodyPr/>
        <a:lstStyle/>
        <a:p>
          <a:endParaRPr lang="en-US"/>
        </a:p>
      </dgm:t>
    </dgm:pt>
    <dgm:pt modelId="{1B76828A-6D96-471A-BC73-806B5BBAD292}">
      <dgm:prSet/>
      <dgm:spPr>
        <a:solidFill>
          <a:schemeClr val="accent1">
            <a:lumMod val="20000"/>
            <a:lumOff val="80000"/>
          </a:schemeClr>
        </a:solidFill>
      </dgm:spPr>
      <dgm:t>
        <a:bodyPr/>
        <a:lstStyle/>
        <a:p>
          <a:pPr rtl="0"/>
          <a:r>
            <a:rPr lang="ka-GE" dirty="0"/>
            <a:t>სამედიცინო პერსონალის რეგისტრის განვითარება</a:t>
          </a:r>
          <a:endParaRPr lang="nb-NO" dirty="0">
            <a:latin typeface="Calibri" panose="020F0502020204030204" pitchFamily="34" charset="0"/>
            <a:cs typeface="Calibri" panose="020F0502020204030204" pitchFamily="34" charset="0"/>
          </a:endParaRPr>
        </a:p>
      </dgm:t>
    </dgm:pt>
    <dgm:pt modelId="{15B0FB37-C3C4-4A52-88D6-B5F2D6568324}" type="parTrans" cxnId="{67BB1F18-F295-445F-A980-F398F5D898C8}">
      <dgm:prSet/>
      <dgm:spPr/>
      <dgm:t>
        <a:bodyPr/>
        <a:lstStyle/>
        <a:p>
          <a:endParaRPr lang="en-US"/>
        </a:p>
      </dgm:t>
    </dgm:pt>
    <dgm:pt modelId="{70F66387-68CC-44D5-9628-50DF0E5AC645}" type="sibTrans" cxnId="{67BB1F18-F295-445F-A980-F398F5D898C8}">
      <dgm:prSet/>
      <dgm:spPr/>
      <dgm:t>
        <a:bodyPr/>
        <a:lstStyle/>
        <a:p>
          <a:endParaRPr lang="en-US"/>
        </a:p>
      </dgm:t>
    </dgm:pt>
    <dgm:pt modelId="{87077442-D502-4746-A05C-4EEEBFAA8DE5}">
      <dgm:prSet/>
      <dgm:spPr/>
      <dgm:t>
        <a:bodyPr/>
        <a:lstStyle/>
        <a:p>
          <a:pPr rtl="0"/>
          <a:r>
            <a:rPr lang="ka-GE" i="1" dirty="0">
              <a:solidFill>
                <a:schemeClr val="bg1">
                  <a:lumMod val="85000"/>
                </a:schemeClr>
              </a:solidFill>
              <a:latin typeface="Calibri" panose="020F0502020204030204" pitchFamily="34" charset="0"/>
              <a:cs typeface="Calibri" panose="020F0502020204030204" pitchFamily="34" charset="0"/>
            </a:rPr>
            <a:t>ლაბორატორიული საქმიანობის გაძლერება</a:t>
          </a:r>
          <a:endParaRPr lang="nb-NO" i="1" dirty="0">
            <a:solidFill>
              <a:schemeClr val="bg1">
                <a:lumMod val="85000"/>
              </a:schemeClr>
            </a:solidFill>
            <a:latin typeface="Calibri" panose="020F0502020204030204" pitchFamily="34" charset="0"/>
            <a:cs typeface="Calibri" panose="020F0502020204030204" pitchFamily="34" charset="0"/>
          </a:endParaRPr>
        </a:p>
      </dgm:t>
    </dgm:pt>
    <dgm:pt modelId="{D81C1D9C-CED9-4578-A20D-9363EEB80284}" type="parTrans" cxnId="{CE553DEA-5C44-4626-A6EE-DC36E7C3F34D}">
      <dgm:prSet/>
      <dgm:spPr/>
      <dgm:t>
        <a:bodyPr/>
        <a:lstStyle/>
        <a:p>
          <a:endParaRPr lang="en-US"/>
        </a:p>
      </dgm:t>
    </dgm:pt>
    <dgm:pt modelId="{A0ACFF2B-EA0E-4B1C-B46C-28ABE710CE86}" type="sibTrans" cxnId="{CE553DEA-5C44-4626-A6EE-DC36E7C3F34D}">
      <dgm:prSet/>
      <dgm:spPr/>
      <dgm:t>
        <a:bodyPr/>
        <a:lstStyle/>
        <a:p>
          <a:endParaRPr lang="en-US"/>
        </a:p>
      </dgm:t>
    </dgm:pt>
    <dgm:pt modelId="{478FF99F-BDD6-4E17-A89E-B9C084DF53D3}">
      <dgm:prSet/>
      <dgm:spPr/>
      <dgm:t>
        <a:bodyPr/>
        <a:lstStyle/>
        <a:p>
          <a:pPr rtl="0"/>
          <a:r>
            <a:rPr lang="ka-GE" i="1" dirty="0">
              <a:solidFill>
                <a:schemeClr val="bg1">
                  <a:lumMod val="85000"/>
                </a:schemeClr>
              </a:solidFill>
              <a:latin typeface="Calibri" panose="020F0502020204030204" pitchFamily="34" charset="0"/>
              <a:cs typeface="Calibri" panose="020F0502020204030204" pitchFamily="34" charset="0"/>
            </a:rPr>
            <a:t>საექთნო მომსახურების გაუმჯობესება</a:t>
          </a:r>
          <a:endParaRPr lang="nb-NO" i="1" dirty="0">
            <a:solidFill>
              <a:schemeClr val="bg1">
                <a:lumMod val="85000"/>
              </a:schemeClr>
            </a:solidFill>
            <a:latin typeface="Calibri" panose="020F0502020204030204" pitchFamily="34" charset="0"/>
            <a:cs typeface="Calibri" panose="020F0502020204030204" pitchFamily="34" charset="0"/>
          </a:endParaRPr>
        </a:p>
      </dgm:t>
    </dgm:pt>
    <dgm:pt modelId="{D3F35F3B-0F57-4383-8F72-BBAA59ED1A27}" type="parTrans" cxnId="{07E3CDC5-E3DC-42C4-8EFB-42DF0EBE9AD6}">
      <dgm:prSet/>
      <dgm:spPr/>
      <dgm:t>
        <a:bodyPr/>
        <a:lstStyle/>
        <a:p>
          <a:endParaRPr lang="en-US"/>
        </a:p>
      </dgm:t>
    </dgm:pt>
    <dgm:pt modelId="{61E28445-7FA2-4FA5-8B1D-E892D8008015}" type="sibTrans" cxnId="{07E3CDC5-E3DC-42C4-8EFB-42DF0EBE9AD6}">
      <dgm:prSet/>
      <dgm:spPr/>
      <dgm:t>
        <a:bodyPr/>
        <a:lstStyle/>
        <a:p>
          <a:endParaRPr lang="en-US"/>
        </a:p>
      </dgm:t>
    </dgm:pt>
    <dgm:pt modelId="{2BFB876D-DF4E-4E12-8CA4-9E497DC6BB3D}">
      <dgm:prSet/>
      <dgm:spPr/>
      <dgm:t>
        <a:bodyPr/>
        <a:lstStyle/>
        <a:p>
          <a:pPr rtl="0"/>
          <a:r>
            <a:rPr lang="ka-GE" i="1" dirty="0">
              <a:solidFill>
                <a:schemeClr val="bg1">
                  <a:lumMod val="85000"/>
                </a:schemeClr>
              </a:solidFill>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i="1" dirty="0">
            <a:solidFill>
              <a:schemeClr val="bg1">
                <a:lumMod val="85000"/>
              </a:schemeClr>
            </a:solidFill>
            <a:latin typeface="Calibri" panose="020F0502020204030204" pitchFamily="34" charset="0"/>
            <a:cs typeface="Calibri" panose="020F0502020204030204" pitchFamily="34" charset="0"/>
          </a:endParaRPr>
        </a:p>
      </dgm:t>
    </dgm:pt>
    <dgm:pt modelId="{2A64852C-A18D-4425-B81D-C74ED30309C2}" type="parTrans" cxnId="{E5DBC2D2-4FF3-4838-924E-C3D13F1857F6}">
      <dgm:prSet/>
      <dgm:spPr/>
      <dgm:t>
        <a:bodyPr/>
        <a:lstStyle/>
        <a:p>
          <a:endParaRPr lang="en-US"/>
        </a:p>
      </dgm:t>
    </dgm:pt>
    <dgm:pt modelId="{314F61E7-7A7D-4540-9B18-C18FF0BE07FC}" type="sibTrans" cxnId="{E5DBC2D2-4FF3-4838-924E-C3D13F1857F6}">
      <dgm:prSet/>
      <dgm:spPr/>
      <dgm:t>
        <a:bodyPr/>
        <a:lstStyle/>
        <a:p>
          <a:endParaRPr lang="en-US"/>
        </a:p>
      </dgm:t>
    </dgm:pt>
    <dgm:pt modelId="{774E0CD7-A334-4805-9FD5-67D2E8E1D83C}">
      <dgm:prSet/>
      <dgm:spPr/>
      <dgm:t>
        <a:bodyPr/>
        <a:lstStyle/>
        <a:p>
          <a:pPr rtl="0"/>
          <a:endParaRPr lang="nb-NO" i="1" dirty="0">
            <a:latin typeface="Calibri" panose="020F0502020204030204" pitchFamily="34" charset="0"/>
            <a:cs typeface="Calibri" panose="020F0502020204030204" pitchFamily="34" charset="0"/>
          </a:endParaRPr>
        </a:p>
      </dgm:t>
    </dgm:pt>
    <dgm:pt modelId="{D19DAB6F-156C-4970-AC7B-D244422950D2}" type="parTrans" cxnId="{C82FC393-630B-4D21-A559-23E96DFC7B92}">
      <dgm:prSet/>
      <dgm:spPr/>
      <dgm:t>
        <a:bodyPr/>
        <a:lstStyle/>
        <a:p>
          <a:endParaRPr lang="en-US"/>
        </a:p>
      </dgm:t>
    </dgm:pt>
    <dgm:pt modelId="{F9DC04BD-9384-4BE4-BB51-0256D5B44183}" type="sibTrans" cxnId="{C82FC393-630B-4D21-A559-23E96DFC7B92}">
      <dgm:prSet/>
      <dgm:spPr/>
      <dgm:t>
        <a:bodyPr/>
        <a:lstStyle/>
        <a:p>
          <a:endParaRPr lang="en-US"/>
        </a:p>
      </dgm:t>
    </dgm:pt>
    <dgm:pt modelId="{45557556-6665-42CB-A423-406A53F9CFD8}">
      <dgm:prSet/>
      <dgm:spPr/>
      <dgm:t>
        <a:bodyPr/>
        <a:lstStyle/>
        <a:p>
          <a:pPr rtl="0"/>
          <a:r>
            <a:rPr lang="ka-GE" i="1" dirty="0">
              <a:solidFill>
                <a:schemeClr val="bg1">
                  <a:lumMod val="85000"/>
                </a:schemeClr>
              </a:solidFill>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i="1" dirty="0">
            <a:solidFill>
              <a:schemeClr val="bg1">
                <a:lumMod val="85000"/>
              </a:schemeClr>
            </a:solidFill>
            <a:latin typeface="Calibri" panose="020F0502020204030204" pitchFamily="34" charset="0"/>
            <a:cs typeface="Calibri" panose="020F0502020204030204" pitchFamily="34" charset="0"/>
          </a:endParaRPr>
        </a:p>
      </dgm:t>
    </dgm:pt>
    <dgm:pt modelId="{F4643FE9-32A7-4964-90CE-15FD7B490E31}" type="parTrans" cxnId="{2A933DC1-C544-4CC2-A202-A58B1DC176DF}">
      <dgm:prSet/>
      <dgm:spPr/>
      <dgm:t>
        <a:bodyPr/>
        <a:lstStyle/>
        <a:p>
          <a:endParaRPr lang="en-US"/>
        </a:p>
      </dgm:t>
    </dgm:pt>
    <dgm:pt modelId="{C41B5FCE-6A7D-4226-AE59-E3E7993ED46C}" type="sibTrans" cxnId="{2A933DC1-C544-4CC2-A202-A58B1DC176DF}">
      <dgm:prSet/>
      <dgm:spPr/>
      <dgm:t>
        <a:bodyPr/>
        <a:lstStyle/>
        <a:p>
          <a:endParaRPr lang="en-US"/>
        </a:p>
      </dgm:t>
    </dgm:pt>
    <dgm:pt modelId="{7A82BFBC-9B07-4144-B754-D7FFD0F95E88}">
      <dgm:prSet/>
      <dgm:spPr/>
      <dgm:t>
        <a:bodyPr/>
        <a:lstStyle/>
        <a:p>
          <a:pPr rtl="0"/>
          <a:r>
            <a:rPr lang="ka-GE" i="1" dirty="0">
              <a:solidFill>
                <a:schemeClr val="bg1">
                  <a:lumMod val="85000"/>
                </a:schemeClr>
              </a:solidFill>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i="1" dirty="0">
            <a:solidFill>
              <a:schemeClr val="bg1">
                <a:lumMod val="85000"/>
              </a:schemeClr>
            </a:solidFill>
            <a:latin typeface="Calibri" panose="020F0502020204030204" pitchFamily="34" charset="0"/>
            <a:cs typeface="Calibri" panose="020F0502020204030204" pitchFamily="34" charset="0"/>
          </a:endParaRPr>
        </a:p>
      </dgm:t>
    </dgm:pt>
    <dgm:pt modelId="{7EE9D555-E354-48CC-AF41-D879E2C73448}" type="parTrans" cxnId="{DF367B11-909D-449E-A3BB-B69CEA1C87FF}">
      <dgm:prSet/>
      <dgm:spPr/>
      <dgm:t>
        <a:bodyPr/>
        <a:lstStyle/>
        <a:p>
          <a:endParaRPr lang="en-US"/>
        </a:p>
      </dgm:t>
    </dgm:pt>
    <dgm:pt modelId="{C1BA3979-74DA-484A-927E-8EDF98DF4D04}" type="sibTrans" cxnId="{DF367B11-909D-449E-A3BB-B69CEA1C87FF}">
      <dgm:prSet/>
      <dgm:spPr/>
      <dgm:t>
        <a:bodyPr/>
        <a:lstStyle/>
        <a:p>
          <a:endParaRPr lang="en-US"/>
        </a:p>
      </dgm:t>
    </dgm:pt>
    <dgm:pt modelId="{4673E246-FBE2-43D1-9166-96C7983DC2AA}" type="pres">
      <dgm:prSet presAssocID="{92663C38-EBE3-470D-8594-50BB3041E13E}" presName="linear" presStyleCnt="0">
        <dgm:presLayoutVars>
          <dgm:animLvl val="lvl"/>
          <dgm:resizeHandles val="exact"/>
        </dgm:presLayoutVars>
      </dgm:prSet>
      <dgm:spPr/>
      <dgm:t>
        <a:bodyPr/>
        <a:lstStyle/>
        <a:p>
          <a:endParaRPr lang="en-US"/>
        </a:p>
      </dgm:t>
    </dgm:pt>
    <dgm:pt modelId="{3C7B64A7-789E-4165-B6A0-A2AC02AFAA92}" type="pres">
      <dgm:prSet presAssocID="{0E66A9EE-01D4-4CCD-A92D-B00592821FA6}" presName="parentText" presStyleLbl="node1" presStyleIdx="0" presStyleCnt="2">
        <dgm:presLayoutVars>
          <dgm:chMax val="0"/>
          <dgm:bulletEnabled val="1"/>
        </dgm:presLayoutVars>
      </dgm:prSet>
      <dgm:spPr/>
      <dgm:t>
        <a:bodyPr/>
        <a:lstStyle/>
        <a:p>
          <a:endParaRPr lang="en-US"/>
        </a:p>
      </dgm:t>
    </dgm:pt>
    <dgm:pt modelId="{993CC0E5-3DDA-4341-BCC4-C1E926A72A27}" type="pres">
      <dgm:prSet presAssocID="{0E66A9EE-01D4-4CCD-A92D-B00592821FA6}" presName="childText" presStyleLbl="revTx" presStyleIdx="0" presStyleCnt="1" custScaleY="91676">
        <dgm:presLayoutVars>
          <dgm:bulletEnabled val="1"/>
        </dgm:presLayoutVars>
      </dgm:prSet>
      <dgm:spPr/>
      <dgm:t>
        <a:bodyPr/>
        <a:lstStyle/>
        <a:p>
          <a:endParaRPr lang="en-US"/>
        </a:p>
      </dgm:t>
    </dgm:pt>
    <dgm:pt modelId="{E5B28D1A-F470-45A1-9F73-73727655D265}" type="pres">
      <dgm:prSet presAssocID="{1B76828A-6D96-471A-BC73-806B5BBAD292}" presName="parentText" presStyleLbl="node1" presStyleIdx="1" presStyleCnt="2" custLinFactNeighborX="105" custLinFactNeighborY="-7048">
        <dgm:presLayoutVars>
          <dgm:chMax val="0"/>
          <dgm:bulletEnabled val="1"/>
        </dgm:presLayoutVars>
      </dgm:prSet>
      <dgm:spPr/>
      <dgm:t>
        <a:bodyPr/>
        <a:lstStyle/>
        <a:p>
          <a:endParaRPr lang="en-US"/>
        </a:p>
      </dgm:t>
    </dgm:pt>
  </dgm:ptLst>
  <dgm:cxnLst>
    <dgm:cxn modelId="{1C8F2E4D-CB3F-499F-BB58-7762704C62FE}" type="presOf" srcId="{92663C38-EBE3-470D-8594-50BB3041E13E}" destId="{4673E246-FBE2-43D1-9166-96C7983DC2AA}" srcOrd="0" destOrd="0" presId="urn:microsoft.com/office/officeart/2005/8/layout/vList2"/>
    <dgm:cxn modelId="{0DD3665B-46BE-424F-A9CA-994FABDD3EB2}" type="presOf" srcId="{87077442-D502-4746-A05C-4EEEBFAA8DE5}" destId="{993CC0E5-3DDA-4341-BCC4-C1E926A72A27}" srcOrd="0" destOrd="1" presId="urn:microsoft.com/office/officeart/2005/8/layout/vList2"/>
    <dgm:cxn modelId="{5050618F-6D83-4333-B8CA-DA92AB53F248}" type="presOf" srcId="{478FF99F-BDD6-4E17-A89E-B9C084DF53D3}" destId="{993CC0E5-3DDA-4341-BCC4-C1E926A72A27}" srcOrd="0" destOrd="2" presId="urn:microsoft.com/office/officeart/2005/8/layout/vList2"/>
    <dgm:cxn modelId="{BD0DD181-D0CF-48E7-A84C-015CBF2E78C3}" srcId="{0E66A9EE-01D4-4CCD-A92D-B00592821FA6}" destId="{21EF539E-6FCF-41A9-B1E8-2371A611BE89}" srcOrd="0" destOrd="0" parTransId="{B4BADE07-BD33-411C-B619-16FAEA060EF2}" sibTransId="{4DDBCAB4-0F78-4696-A31E-56E86A80BF68}"/>
    <dgm:cxn modelId="{BC88C5C5-8D31-417C-98F9-69FB2ABE6B4C}" type="presOf" srcId="{0E66A9EE-01D4-4CCD-A92D-B00592821FA6}" destId="{3C7B64A7-789E-4165-B6A0-A2AC02AFAA92}" srcOrd="0" destOrd="0" presId="urn:microsoft.com/office/officeart/2005/8/layout/vList2"/>
    <dgm:cxn modelId="{67BB1F18-F295-445F-A980-F398F5D898C8}" srcId="{92663C38-EBE3-470D-8594-50BB3041E13E}" destId="{1B76828A-6D96-471A-BC73-806B5BBAD292}" srcOrd="1" destOrd="0" parTransId="{15B0FB37-C3C4-4A52-88D6-B5F2D6568324}" sibTransId="{70F66387-68CC-44D5-9628-50DF0E5AC645}"/>
    <dgm:cxn modelId="{2A933DC1-C544-4CC2-A202-A58B1DC176DF}" srcId="{0E66A9EE-01D4-4CCD-A92D-B00592821FA6}" destId="{45557556-6665-42CB-A423-406A53F9CFD8}" srcOrd="4" destOrd="0" parTransId="{F4643FE9-32A7-4964-90CE-15FD7B490E31}" sibTransId="{C41B5FCE-6A7D-4226-AE59-E3E7993ED46C}"/>
    <dgm:cxn modelId="{DE3EA99E-A80B-4BA5-8303-93AE9A9B6114}" srcId="{92663C38-EBE3-470D-8594-50BB3041E13E}" destId="{0E66A9EE-01D4-4CCD-A92D-B00592821FA6}" srcOrd="0" destOrd="0" parTransId="{D0EEA2B2-DB59-4D05-8D26-6452049A5D4E}" sibTransId="{28D03AB4-95E4-4C0D-A041-8D1A33BFD519}"/>
    <dgm:cxn modelId="{CE553DEA-5C44-4626-A6EE-DC36E7C3F34D}" srcId="{0E66A9EE-01D4-4CCD-A92D-B00592821FA6}" destId="{87077442-D502-4746-A05C-4EEEBFAA8DE5}" srcOrd="1" destOrd="0" parTransId="{D81C1D9C-CED9-4578-A20D-9363EEB80284}" sibTransId="{A0ACFF2B-EA0E-4B1C-B46C-28ABE710CE86}"/>
    <dgm:cxn modelId="{2465B4D0-902F-4C34-8D9F-67C353EE1CE7}" type="presOf" srcId="{1B76828A-6D96-471A-BC73-806B5BBAD292}" destId="{E5B28D1A-F470-45A1-9F73-73727655D265}" srcOrd="0" destOrd="0" presId="urn:microsoft.com/office/officeart/2005/8/layout/vList2"/>
    <dgm:cxn modelId="{07E3CDC5-E3DC-42C4-8EFB-42DF0EBE9AD6}" srcId="{0E66A9EE-01D4-4CCD-A92D-B00592821FA6}" destId="{478FF99F-BDD6-4E17-A89E-B9C084DF53D3}" srcOrd="2" destOrd="0" parTransId="{D3F35F3B-0F57-4383-8F72-BBAA59ED1A27}" sibTransId="{61E28445-7FA2-4FA5-8B1D-E892D8008015}"/>
    <dgm:cxn modelId="{C82FC393-630B-4D21-A559-23E96DFC7B92}" srcId="{0E66A9EE-01D4-4CCD-A92D-B00592821FA6}" destId="{774E0CD7-A334-4805-9FD5-67D2E8E1D83C}" srcOrd="6" destOrd="0" parTransId="{D19DAB6F-156C-4970-AC7B-D244422950D2}" sibTransId="{F9DC04BD-9384-4BE4-BB51-0256D5B44183}"/>
    <dgm:cxn modelId="{05E532CC-79C8-4063-82D9-C5354E79361B}" type="presOf" srcId="{774E0CD7-A334-4805-9FD5-67D2E8E1D83C}" destId="{993CC0E5-3DDA-4341-BCC4-C1E926A72A27}" srcOrd="0" destOrd="6" presId="urn:microsoft.com/office/officeart/2005/8/layout/vList2"/>
    <dgm:cxn modelId="{2BA4A054-CB99-4EA3-B688-03B0558F06BB}" type="presOf" srcId="{45557556-6665-42CB-A423-406A53F9CFD8}" destId="{993CC0E5-3DDA-4341-BCC4-C1E926A72A27}" srcOrd="0" destOrd="4" presId="urn:microsoft.com/office/officeart/2005/8/layout/vList2"/>
    <dgm:cxn modelId="{DF367B11-909D-449E-A3BB-B69CEA1C87FF}" srcId="{0E66A9EE-01D4-4CCD-A92D-B00592821FA6}" destId="{7A82BFBC-9B07-4144-B754-D7FFD0F95E88}" srcOrd="5" destOrd="0" parTransId="{7EE9D555-E354-48CC-AF41-D879E2C73448}" sibTransId="{C1BA3979-74DA-484A-927E-8EDF98DF4D04}"/>
    <dgm:cxn modelId="{A0E84092-2ACB-4CB4-A2BA-9612053AE731}" type="presOf" srcId="{7A82BFBC-9B07-4144-B754-D7FFD0F95E88}" destId="{993CC0E5-3DDA-4341-BCC4-C1E926A72A27}" srcOrd="0" destOrd="5" presId="urn:microsoft.com/office/officeart/2005/8/layout/vList2"/>
    <dgm:cxn modelId="{A114F9D7-71DF-43F2-8DF1-23FA050B0D64}" type="presOf" srcId="{21EF539E-6FCF-41A9-B1E8-2371A611BE89}" destId="{993CC0E5-3DDA-4341-BCC4-C1E926A72A27}" srcOrd="0" destOrd="0" presId="urn:microsoft.com/office/officeart/2005/8/layout/vList2"/>
    <dgm:cxn modelId="{E5DBC2D2-4FF3-4838-924E-C3D13F1857F6}" srcId="{0E66A9EE-01D4-4CCD-A92D-B00592821FA6}" destId="{2BFB876D-DF4E-4E12-8CA4-9E497DC6BB3D}" srcOrd="3" destOrd="0" parTransId="{2A64852C-A18D-4425-B81D-C74ED30309C2}" sibTransId="{314F61E7-7A7D-4540-9B18-C18FF0BE07FC}"/>
    <dgm:cxn modelId="{DB6F111B-41FD-4080-A20E-1DA6178B58AF}" type="presOf" srcId="{2BFB876D-DF4E-4E12-8CA4-9E497DC6BB3D}" destId="{993CC0E5-3DDA-4341-BCC4-C1E926A72A27}" srcOrd="0" destOrd="3" presId="urn:microsoft.com/office/officeart/2005/8/layout/vList2"/>
    <dgm:cxn modelId="{EF5E5D41-8196-44F8-B428-8E2E52CB348E}" type="presParOf" srcId="{4673E246-FBE2-43D1-9166-96C7983DC2AA}" destId="{3C7B64A7-789E-4165-B6A0-A2AC02AFAA92}" srcOrd="0" destOrd="0" presId="urn:microsoft.com/office/officeart/2005/8/layout/vList2"/>
    <dgm:cxn modelId="{B5FEA72C-CD7C-4685-86F0-DE9BF802A2EA}" type="presParOf" srcId="{4673E246-FBE2-43D1-9166-96C7983DC2AA}" destId="{993CC0E5-3DDA-4341-BCC4-C1E926A72A27}" srcOrd="1" destOrd="0" presId="urn:microsoft.com/office/officeart/2005/8/layout/vList2"/>
    <dgm:cxn modelId="{7DA29633-98E7-4691-BAFE-4FE1AFD3789F}" type="presParOf" srcId="{4673E246-FBE2-43D1-9166-96C7983DC2AA}" destId="{E5B28D1A-F470-45A1-9F73-73727655D2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A817-D462-4A43-AD7D-C3ECC4DF5D89}">
      <dsp:nvSpPr>
        <dsp:cNvPr id="0" name=""/>
        <dsp:cNvSpPr/>
      </dsp:nvSpPr>
      <dsp:spPr>
        <a:xfrm>
          <a:off x="0" y="0"/>
          <a:ext cx="2176047" cy="4528993"/>
        </a:xfrm>
        <a:prstGeom prst="roundRect">
          <a:avLst>
            <a:gd name="adj" fmla="val 10000"/>
          </a:avLst>
        </a:prstGeom>
        <a:solidFill>
          <a:srgbClr val="739FA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sz="1700" kern="1200" dirty="0">
            <a:latin typeface="Calibri" panose="020F0502020204030204" pitchFamily="34" charset="0"/>
            <a:cs typeface="Calibri" panose="020F0502020204030204" pitchFamily="34" charset="0"/>
          </a:endParaRPr>
        </a:p>
      </dsp:txBody>
      <dsp:txXfrm>
        <a:off x="0" y="1811597"/>
        <a:ext cx="2176047" cy="1811597"/>
      </dsp:txXfrm>
    </dsp:sp>
    <dsp:sp modelId="{62AD88D6-C7C8-42D4-A48A-D41756F5F955}">
      <dsp:nvSpPr>
        <dsp:cNvPr id="0" name=""/>
        <dsp:cNvSpPr/>
      </dsp:nvSpPr>
      <dsp:spPr>
        <a:xfrm>
          <a:off x="333946" y="271739"/>
          <a:ext cx="1508154" cy="15081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80ACBB9-F216-41EB-ACCD-AA1644D56909}">
      <dsp:nvSpPr>
        <dsp:cNvPr id="0" name=""/>
        <dsp:cNvSpPr/>
      </dsp:nvSpPr>
      <dsp:spPr>
        <a:xfrm>
          <a:off x="2241329" y="0"/>
          <a:ext cx="2176047" cy="4528993"/>
        </a:xfrm>
        <a:prstGeom prst="roundRect">
          <a:avLst>
            <a:gd name="adj" fmla="val 10000"/>
          </a:avLst>
        </a:prstGeom>
        <a:solidFill>
          <a:srgbClr val="739FA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sz="1700" kern="1200">
            <a:latin typeface="Calibri" panose="020F0502020204030204" pitchFamily="34" charset="0"/>
            <a:cs typeface="Calibri" panose="020F0502020204030204" pitchFamily="34" charset="0"/>
          </a:endParaRPr>
        </a:p>
      </dsp:txBody>
      <dsp:txXfrm>
        <a:off x="2241329" y="1811597"/>
        <a:ext cx="2176047" cy="1811597"/>
      </dsp:txXfrm>
    </dsp:sp>
    <dsp:sp modelId="{4F6B3974-694C-449D-B080-1D68C88FC192}">
      <dsp:nvSpPr>
        <dsp:cNvPr id="0" name=""/>
        <dsp:cNvSpPr/>
      </dsp:nvSpPr>
      <dsp:spPr>
        <a:xfrm>
          <a:off x="2575275" y="271739"/>
          <a:ext cx="1508154" cy="15081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75DF47-290F-4776-8BEB-E216B4E6F204}">
      <dsp:nvSpPr>
        <dsp:cNvPr id="0" name=""/>
        <dsp:cNvSpPr/>
      </dsp:nvSpPr>
      <dsp:spPr>
        <a:xfrm>
          <a:off x="4482658" y="0"/>
          <a:ext cx="2176047" cy="4528993"/>
        </a:xfrm>
        <a:prstGeom prst="roundRect">
          <a:avLst>
            <a:gd name="adj" fmla="val 10000"/>
          </a:avLst>
        </a:prstGeom>
        <a:solidFill>
          <a:srgbClr val="739FA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სამართლიანობა და ხელმისაწვდომობა</a:t>
          </a:r>
          <a:endParaRPr lang="nb-NO" sz="1700" kern="1200">
            <a:latin typeface="Calibri" panose="020F0502020204030204" pitchFamily="34" charset="0"/>
            <a:cs typeface="Calibri" panose="020F0502020204030204" pitchFamily="34" charset="0"/>
          </a:endParaRPr>
        </a:p>
      </dsp:txBody>
      <dsp:txXfrm>
        <a:off x="4482658" y="1811597"/>
        <a:ext cx="2176047" cy="1811597"/>
      </dsp:txXfrm>
    </dsp:sp>
    <dsp:sp modelId="{F7815C46-3894-4F34-8331-73F62D5400E8}">
      <dsp:nvSpPr>
        <dsp:cNvPr id="0" name=""/>
        <dsp:cNvSpPr/>
      </dsp:nvSpPr>
      <dsp:spPr>
        <a:xfrm>
          <a:off x="4816604" y="271739"/>
          <a:ext cx="1508154" cy="15081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C93C4A8-8782-44CF-B9D4-E298316D96A6}">
      <dsp:nvSpPr>
        <dsp:cNvPr id="0" name=""/>
        <dsp:cNvSpPr/>
      </dsp:nvSpPr>
      <dsp:spPr>
        <a:xfrm>
          <a:off x="6723987" y="0"/>
          <a:ext cx="2176047" cy="4528993"/>
        </a:xfrm>
        <a:prstGeom prst="roundRect">
          <a:avLst>
            <a:gd name="adj" fmla="val 10000"/>
          </a:avLst>
        </a:prstGeom>
        <a:solidFill>
          <a:srgbClr val="739FA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გამჭირვალობა</a:t>
          </a:r>
          <a:endParaRPr lang="nb-NO" sz="1700" kern="1200">
            <a:latin typeface="Calibri" panose="020F0502020204030204" pitchFamily="34" charset="0"/>
            <a:cs typeface="Calibri" panose="020F0502020204030204" pitchFamily="34" charset="0"/>
          </a:endParaRPr>
        </a:p>
      </dsp:txBody>
      <dsp:txXfrm>
        <a:off x="6723987" y="1811597"/>
        <a:ext cx="2176047" cy="1811597"/>
      </dsp:txXfrm>
    </dsp:sp>
    <dsp:sp modelId="{26C14A6D-3906-4783-8D14-1E9D24168367}">
      <dsp:nvSpPr>
        <dsp:cNvPr id="0" name=""/>
        <dsp:cNvSpPr/>
      </dsp:nvSpPr>
      <dsp:spPr>
        <a:xfrm>
          <a:off x="7057933" y="271739"/>
          <a:ext cx="1508154" cy="15081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3EF054E-DFC3-47F3-B240-4679BB8EABAD}">
      <dsp:nvSpPr>
        <dsp:cNvPr id="0" name=""/>
        <dsp:cNvSpPr/>
      </dsp:nvSpPr>
      <dsp:spPr>
        <a:xfrm>
          <a:off x="8965316" y="0"/>
          <a:ext cx="2176047" cy="4528993"/>
        </a:xfrm>
        <a:prstGeom prst="roundRect">
          <a:avLst>
            <a:gd name="adj" fmla="val 10000"/>
          </a:avLst>
        </a:prstGeom>
        <a:solidFill>
          <a:srgbClr val="739FA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მულტისექტორული კოორდინაცია</a:t>
          </a:r>
          <a:endParaRPr lang="nb-NO" sz="1700" kern="1200" dirty="0">
            <a:latin typeface="Calibri" panose="020F0502020204030204" pitchFamily="34" charset="0"/>
            <a:cs typeface="Calibri" panose="020F0502020204030204" pitchFamily="34" charset="0"/>
          </a:endParaRPr>
        </a:p>
      </dsp:txBody>
      <dsp:txXfrm>
        <a:off x="8965316" y="1811597"/>
        <a:ext cx="2176047" cy="1811597"/>
      </dsp:txXfrm>
    </dsp:sp>
    <dsp:sp modelId="{888E0662-2B85-4516-96E1-8D4DAAF62081}">
      <dsp:nvSpPr>
        <dsp:cNvPr id="0" name=""/>
        <dsp:cNvSpPr/>
      </dsp:nvSpPr>
      <dsp:spPr>
        <a:xfrm>
          <a:off x="9299262" y="271739"/>
          <a:ext cx="1508154" cy="150815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2DBA9CF-6693-4F0F-A4A3-E1BEE3245B2A}">
      <dsp:nvSpPr>
        <dsp:cNvPr id="0" name=""/>
        <dsp:cNvSpPr/>
      </dsp:nvSpPr>
      <dsp:spPr>
        <a:xfrm>
          <a:off x="445654" y="3623194"/>
          <a:ext cx="10250054" cy="679348"/>
        </a:xfrm>
        <a:prstGeom prst="leftRightArrow">
          <a:avLst/>
        </a:prstGeom>
        <a:solidFill>
          <a:srgbClr val="507C89"/>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1557-55FE-45CC-9577-6A0F384A050C}">
      <dsp:nvSpPr>
        <dsp:cNvPr id="0" name=""/>
        <dsp:cNvSpPr/>
      </dsp:nvSpPr>
      <dsp:spPr>
        <a:xfrm>
          <a:off x="1772634"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a:latin typeface="Calibri" panose="020F0502020204030204" pitchFamily="34" charset="0"/>
              <a:cs typeface="Calibri" panose="020F0502020204030204" pitchFamily="34" charset="0"/>
            </a:rPr>
            <a:t>მხარდამჭერი კვლევები</a:t>
          </a:r>
          <a:endParaRPr lang="nb-NO" sz="2600" kern="1200">
            <a:latin typeface="Calibri" panose="020F0502020204030204" pitchFamily="34" charset="0"/>
            <a:cs typeface="Calibri" panose="020F0502020204030204" pitchFamily="34" charset="0"/>
          </a:endParaRPr>
        </a:p>
      </dsp:txBody>
      <dsp:txXfrm>
        <a:off x="1772634" y="212102"/>
        <a:ext cx="4117787" cy="1286808"/>
      </dsp:txXfrm>
    </dsp:sp>
    <dsp:sp modelId="{6EC2E55B-EF9B-43C8-9FBB-04F2C4B7D4B4}">
      <dsp:nvSpPr>
        <dsp:cNvPr id="0" name=""/>
        <dsp:cNvSpPr/>
      </dsp:nvSpPr>
      <dsp:spPr>
        <a:xfrm>
          <a:off x="1601059" y="26230"/>
          <a:ext cx="900765" cy="13511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E92C4-04C4-4E39-A472-A49545F50B52}">
      <dsp:nvSpPr>
        <dsp:cNvPr id="0" name=""/>
        <dsp:cNvSpPr/>
      </dsp:nvSpPr>
      <dsp:spPr>
        <a:xfrm>
          <a:off x="6233006"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ლოგისტიკა, შესყიდვა და მარაგები</a:t>
          </a:r>
          <a:endParaRPr lang="nb-NO" sz="2600" kern="1200" dirty="0">
            <a:latin typeface="Calibri" panose="020F0502020204030204" pitchFamily="34" charset="0"/>
            <a:cs typeface="Calibri" panose="020F0502020204030204" pitchFamily="34" charset="0"/>
          </a:endParaRPr>
        </a:p>
      </dsp:txBody>
      <dsp:txXfrm>
        <a:off x="6233006" y="212102"/>
        <a:ext cx="4117787" cy="1286808"/>
      </dsp:txXfrm>
    </dsp:sp>
    <dsp:sp modelId="{477E7F27-1DCF-4192-869B-E63254F5B0DE}">
      <dsp:nvSpPr>
        <dsp:cNvPr id="0" name=""/>
        <dsp:cNvSpPr/>
      </dsp:nvSpPr>
      <dsp:spPr>
        <a:xfrm>
          <a:off x="6061432" y="26230"/>
          <a:ext cx="900765" cy="13511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3DF28-8645-4FD8-AA19-6FB4ABB5BA98}">
      <dsp:nvSpPr>
        <dsp:cNvPr id="0" name=""/>
        <dsp:cNvSpPr/>
      </dsp:nvSpPr>
      <dsp:spPr>
        <a:xfrm>
          <a:off x="1772634"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sz="2600" kern="1200" dirty="0">
            <a:latin typeface="Calibri" panose="020F0502020204030204" pitchFamily="34" charset="0"/>
            <a:cs typeface="Calibri" panose="020F0502020204030204" pitchFamily="34" charset="0"/>
          </a:endParaRPr>
        </a:p>
      </dsp:txBody>
      <dsp:txXfrm>
        <a:off x="1772634" y="1832051"/>
        <a:ext cx="4117787" cy="1286808"/>
      </dsp:txXfrm>
    </dsp:sp>
    <dsp:sp modelId="{11CA546B-E89A-4B0B-A59B-DF54C459FA07}">
      <dsp:nvSpPr>
        <dsp:cNvPr id="0" name=""/>
        <dsp:cNvSpPr/>
      </dsp:nvSpPr>
      <dsp:spPr>
        <a:xfrm>
          <a:off x="1601059" y="1646179"/>
          <a:ext cx="900765" cy="13511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C99B6-EFFC-43B4-A05B-C5B35C15473E}">
      <dsp:nvSpPr>
        <dsp:cNvPr id="0" name=""/>
        <dsp:cNvSpPr/>
      </dsp:nvSpPr>
      <dsp:spPr>
        <a:xfrm>
          <a:off x="6233006"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მულტისექტორული თანამშრომლობა</a:t>
          </a:r>
          <a:endParaRPr lang="nb-NO" sz="2600" kern="1200" dirty="0">
            <a:latin typeface="Calibri" panose="020F0502020204030204" pitchFamily="34" charset="0"/>
            <a:cs typeface="Calibri" panose="020F0502020204030204" pitchFamily="34" charset="0"/>
          </a:endParaRPr>
        </a:p>
      </dsp:txBody>
      <dsp:txXfrm>
        <a:off x="6233006" y="1832051"/>
        <a:ext cx="4117787" cy="1286808"/>
      </dsp:txXfrm>
    </dsp:sp>
    <dsp:sp modelId="{979F626F-3312-490B-95C6-1662C889FA77}">
      <dsp:nvSpPr>
        <dsp:cNvPr id="0" name=""/>
        <dsp:cNvSpPr/>
      </dsp:nvSpPr>
      <dsp:spPr>
        <a:xfrm>
          <a:off x="6061432" y="1646179"/>
          <a:ext cx="900765" cy="13511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802B7-3839-4DC9-8718-5F780BCDF898}">
      <dsp:nvSpPr>
        <dsp:cNvPr id="0" name=""/>
        <dsp:cNvSpPr/>
      </dsp:nvSpPr>
      <dsp:spPr>
        <a:xfrm>
          <a:off x="4002820" y="3452000"/>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საერთაშორისო ჩართულობა</a:t>
          </a:r>
          <a:endParaRPr lang="nb-NO" sz="2600" kern="1200" dirty="0">
            <a:latin typeface="Calibri" panose="020F0502020204030204" pitchFamily="34" charset="0"/>
            <a:cs typeface="Calibri" panose="020F0502020204030204" pitchFamily="34" charset="0"/>
          </a:endParaRPr>
        </a:p>
      </dsp:txBody>
      <dsp:txXfrm>
        <a:off x="4002820" y="3452000"/>
        <a:ext cx="4117787" cy="1286808"/>
      </dsp:txXfrm>
    </dsp:sp>
    <dsp:sp modelId="{12691B87-F834-422D-925B-6C30C42D36C2}">
      <dsp:nvSpPr>
        <dsp:cNvPr id="0" name=""/>
        <dsp:cNvSpPr/>
      </dsp:nvSpPr>
      <dsp:spPr>
        <a:xfrm>
          <a:off x="3831246" y="3266128"/>
          <a:ext cx="900765" cy="13511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FE5A-B679-4C23-9411-2547EE42EFE0}">
      <dsp:nvSpPr>
        <dsp:cNvPr id="0" name=""/>
        <dsp:cNvSpPr/>
      </dsp:nvSpPr>
      <dsp:spPr>
        <a:xfrm rot="21300000">
          <a:off x="14196" y="1986223"/>
          <a:ext cx="4597898" cy="526528"/>
        </a:xfrm>
        <a:prstGeom prst="mathMinus">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EFB5DB-152F-4338-8256-94859C5BFBDC}">
      <dsp:nvSpPr>
        <dsp:cNvPr id="0" name=""/>
        <dsp:cNvSpPr/>
      </dsp:nvSpPr>
      <dsp:spPr>
        <a:xfrm>
          <a:off x="555155" y="224948"/>
          <a:ext cx="1387887" cy="1799590"/>
        </a:xfrm>
        <a:prstGeom prst="downArrow">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DADA0D-E455-4665-BA5E-99840B0DECD3}">
      <dsp:nvSpPr>
        <dsp:cNvPr id="0" name=""/>
        <dsp:cNvSpPr/>
      </dsp:nvSpPr>
      <dsp:spPr>
        <a:xfrm>
          <a:off x="2451934" y="0"/>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solidFill>
                <a:schemeClr val="bg1">
                  <a:lumMod val="75000"/>
                </a:schemeClr>
              </a:solidFill>
            </a:rPr>
            <a:t>just in time</a:t>
          </a:r>
          <a:endParaRPr lang="en-US" sz="3100" kern="1200" dirty="0">
            <a:solidFill>
              <a:schemeClr val="bg1">
                <a:lumMod val="75000"/>
              </a:schemeClr>
            </a:solidFill>
          </a:endParaRPr>
        </a:p>
      </dsp:txBody>
      <dsp:txXfrm>
        <a:off x="2451934" y="0"/>
        <a:ext cx="1480413" cy="1889569"/>
      </dsp:txXfrm>
    </dsp:sp>
    <dsp:sp modelId="{716230D7-0849-43E9-9F76-DA0788805186}">
      <dsp:nvSpPr>
        <dsp:cNvPr id="0" name=""/>
        <dsp:cNvSpPr/>
      </dsp:nvSpPr>
      <dsp:spPr>
        <a:xfrm>
          <a:off x="2683249" y="2474436"/>
          <a:ext cx="1387887" cy="1799590"/>
        </a:xfrm>
        <a:prstGeom prst="upArrow">
          <a:avLst/>
        </a:prstGeom>
        <a:solidFill>
          <a:schemeClr val="accent1">
            <a:shade val="80000"/>
            <a:hueOff val="271263"/>
            <a:satOff val="5175"/>
            <a:lumOff val="22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391382-8333-464F-8BC4-969065C971D1}">
      <dsp:nvSpPr>
        <dsp:cNvPr id="0" name=""/>
        <dsp:cNvSpPr/>
      </dsp:nvSpPr>
      <dsp:spPr>
        <a:xfrm>
          <a:off x="693943" y="2609405"/>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solidFill>
                <a:schemeClr val="bg1">
                  <a:lumMod val="75000"/>
                </a:schemeClr>
              </a:solidFill>
            </a:rPr>
            <a:t>just in case</a:t>
          </a:r>
          <a:endParaRPr lang="en-US" sz="3100" kern="1200" dirty="0">
            <a:solidFill>
              <a:schemeClr val="bg1">
                <a:lumMod val="75000"/>
              </a:schemeClr>
            </a:solidFill>
          </a:endParaRPr>
        </a:p>
      </dsp:txBody>
      <dsp:txXfrm>
        <a:off x="693943" y="2609405"/>
        <a:ext cx="1480413" cy="1889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9485-2DE2-4CA4-ADCA-FE3D0BE64256}">
      <dsp:nvSpPr>
        <dsp:cNvPr id="0" name=""/>
        <dsp:cNvSpPr/>
      </dsp:nvSpPr>
      <dsp:spPr>
        <a:xfrm>
          <a:off x="8882422" y="1221832"/>
          <a:ext cx="2658312" cy="2658448"/>
        </a:xfrm>
        <a:prstGeom prst="ellipse">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AB4A96-AAA0-4CE5-808F-7A6F03DFA87F}">
      <dsp:nvSpPr>
        <dsp:cNvPr id="0" name=""/>
        <dsp:cNvSpPr/>
      </dsp:nvSpPr>
      <dsp:spPr>
        <a:xfrm>
          <a:off x="8971336"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sz="1800" kern="1200" dirty="0">
            <a:latin typeface="Calibri" panose="020F0502020204030204" pitchFamily="34" charset="0"/>
            <a:cs typeface="Calibri" panose="020F0502020204030204" pitchFamily="34" charset="0"/>
          </a:endParaRPr>
        </a:p>
      </dsp:txBody>
      <dsp:txXfrm>
        <a:off x="9325854" y="1664984"/>
        <a:ext cx="1772588" cy="1772143"/>
      </dsp:txXfrm>
    </dsp:sp>
    <dsp:sp modelId="{E612FAA7-81EF-4842-ACD7-2920C7DDA7E4}">
      <dsp:nvSpPr>
        <dsp:cNvPr id="0" name=""/>
        <dsp:cNvSpPr/>
      </dsp:nvSpPr>
      <dsp:spPr>
        <a:xfrm rot="2700000">
          <a:off x="6123773" y="1221645"/>
          <a:ext cx="2658356" cy="2658356"/>
        </a:xfrm>
        <a:prstGeom prst="teardrop">
          <a:avLst>
            <a:gd name="adj" fmla="val 100000"/>
          </a:avLst>
        </a:prstGeom>
        <a:gradFill rotWithShape="0">
          <a:gsLst>
            <a:gs pos="0">
              <a:schemeClr val="accent1">
                <a:shade val="80000"/>
                <a:hueOff val="90421"/>
                <a:satOff val="1725"/>
                <a:lumOff val="7618"/>
                <a:alphaOff val="0"/>
                <a:lumMod val="110000"/>
                <a:satMod val="105000"/>
                <a:tint val="67000"/>
              </a:schemeClr>
            </a:gs>
            <a:gs pos="50000">
              <a:schemeClr val="accent1">
                <a:shade val="80000"/>
                <a:hueOff val="90421"/>
                <a:satOff val="1725"/>
                <a:lumOff val="7618"/>
                <a:alphaOff val="0"/>
                <a:lumMod val="105000"/>
                <a:satMod val="103000"/>
                <a:tint val="73000"/>
              </a:schemeClr>
            </a:gs>
            <a:gs pos="100000">
              <a:schemeClr val="accent1">
                <a:shade val="80000"/>
                <a:hueOff val="90421"/>
                <a:satOff val="1725"/>
                <a:lumOff val="7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405AD8-3FB3-4BA2-A110-3642455EDD6D}">
      <dsp:nvSpPr>
        <dsp:cNvPr id="0" name=""/>
        <dsp:cNvSpPr/>
      </dsp:nvSpPr>
      <dsp:spPr>
        <a:xfrm>
          <a:off x="6224109"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90421"/>
              <a:satOff val="1725"/>
              <a:lumOff val="76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a:latin typeface="Calibri" panose="020F0502020204030204" pitchFamily="34" charset="0"/>
              <a:cs typeface="Calibri" panose="020F0502020204030204" pitchFamily="34" charset="0"/>
            </a:rPr>
            <a:t>სამედიცინო პერსონალის რეგისტრი</a:t>
          </a:r>
          <a:endParaRPr lang="nb-NO" sz="1800" kern="1200">
            <a:latin typeface="Calibri" panose="020F0502020204030204" pitchFamily="34" charset="0"/>
            <a:cs typeface="Calibri" panose="020F0502020204030204" pitchFamily="34" charset="0"/>
          </a:endParaRPr>
        </a:p>
      </dsp:txBody>
      <dsp:txXfrm>
        <a:off x="6578627" y="1664984"/>
        <a:ext cx="1772588" cy="1772143"/>
      </dsp:txXfrm>
    </dsp:sp>
    <dsp:sp modelId="{DFF90B1D-2C94-485F-BF26-FD5497C43897}">
      <dsp:nvSpPr>
        <dsp:cNvPr id="0" name=""/>
        <dsp:cNvSpPr/>
      </dsp:nvSpPr>
      <dsp:spPr>
        <a:xfrm rot="2700000">
          <a:off x="3387945" y="1221645"/>
          <a:ext cx="2658356" cy="2658356"/>
        </a:xfrm>
        <a:prstGeom prst="teardrop">
          <a:avLst>
            <a:gd name="adj" fmla="val 100000"/>
          </a:avLst>
        </a:prstGeom>
        <a:gradFill rotWithShape="0">
          <a:gsLst>
            <a:gs pos="0">
              <a:schemeClr val="accent1">
                <a:shade val="80000"/>
                <a:hueOff val="180842"/>
                <a:satOff val="3450"/>
                <a:lumOff val="15237"/>
                <a:alphaOff val="0"/>
                <a:lumMod val="110000"/>
                <a:satMod val="105000"/>
                <a:tint val="67000"/>
              </a:schemeClr>
            </a:gs>
            <a:gs pos="50000">
              <a:schemeClr val="accent1">
                <a:shade val="80000"/>
                <a:hueOff val="180842"/>
                <a:satOff val="3450"/>
                <a:lumOff val="15237"/>
                <a:alphaOff val="0"/>
                <a:lumMod val="105000"/>
                <a:satMod val="103000"/>
                <a:tint val="73000"/>
              </a:schemeClr>
            </a:gs>
            <a:gs pos="100000">
              <a:schemeClr val="accent1">
                <a:shade val="80000"/>
                <a:hueOff val="180842"/>
                <a:satOff val="3450"/>
                <a:lumOff val="152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91461-0E8E-4725-9B2D-5E64939FCF4D}">
      <dsp:nvSpPr>
        <dsp:cNvPr id="0" name=""/>
        <dsp:cNvSpPr/>
      </dsp:nvSpPr>
      <dsp:spPr>
        <a:xfrm>
          <a:off x="3476882"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180842"/>
              <a:satOff val="3450"/>
              <a:lumOff val="152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ტელემედიცინის განვითარება</a:t>
          </a:r>
          <a:endParaRPr lang="nb-NO" sz="1800" kern="1200" dirty="0">
            <a:latin typeface="Calibri" panose="020F0502020204030204" pitchFamily="34" charset="0"/>
            <a:cs typeface="Calibri" panose="020F0502020204030204" pitchFamily="34" charset="0"/>
          </a:endParaRPr>
        </a:p>
      </dsp:txBody>
      <dsp:txXfrm>
        <a:off x="3831399" y="1664984"/>
        <a:ext cx="1772588" cy="1772143"/>
      </dsp:txXfrm>
    </dsp:sp>
    <dsp:sp modelId="{42FAE969-D920-4C0E-8121-58707E5A5F36}">
      <dsp:nvSpPr>
        <dsp:cNvPr id="0" name=""/>
        <dsp:cNvSpPr/>
      </dsp:nvSpPr>
      <dsp:spPr>
        <a:xfrm rot="2700000">
          <a:off x="640718" y="1221645"/>
          <a:ext cx="2658356" cy="2658356"/>
        </a:xfrm>
        <a:prstGeom prst="teardrop">
          <a:avLst>
            <a:gd name="adj" fmla="val 100000"/>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7B67-39F5-4DC9-AD2C-77C6E9E00EBD}">
      <dsp:nvSpPr>
        <dsp:cNvPr id="0" name=""/>
        <dsp:cNvSpPr/>
      </dsp:nvSpPr>
      <dsp:spPr>
        <a:xfrm>
          <a:off x="729654"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sz="1800" kern="1200" dirty="0">
            <a:latin typeface="Calibri" panose="020F0502020204030204" pitchFamily="34" charset="0"/>
            <a:cs typeface="Calibri" panose="020F0502020204030204" pitchFamily="34" charset="0"/>
          </a:endParaRPr>
        </a:p>
      </dsp:txBody>
      <dsp:txXfrm>
        <a:off x="1084172" y="1664984"/>
        <a:ext cx="1772588" cy="1772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C143-AE4D-4FE3-A037-31D9DC5B7F1F}">
      <dsp:nvSpPr>
        <dsp:cNvPr id="0" name=""/>
        <dsp:cNvSpPr/>
      </dsp:nvSpPr>
      <dsp:spPr>
        <a:xfrm>
          <a:off x="0" y="39687"/>
          <a:ext cx="3286125" cy="1971675"/>
        </a:xfrm>
        <a:prstGeom prst="rect">
          <a:avLst/>
        </a:prstGeom>
        <a:solidFill>
          <a:srgbClr val="57C3A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უწყვეტი სამედიცინო განათლება </a:t>
          </a:r>
          <a:r>
            <a:rPr lang="ka-GE" sz="1600" kern="1200">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sz="1600" kern="1200">
            <a:latin typeface="Calibri" panose="020F0502020204030204" pitchFamily="34" charset="0"/>
            <a:cs typeface="Calibri" panose="020F0502020204030204" pitchFamily="34" charset="0"/>
          </a:endParaRPr>
        </a:p>
      </dsp:txBody>
      <dsp:txXfrm>
        <a:off x="0" y="39687"/>
        <a:ext cx="3286125" cy="1971675"/>
      </dsp:txXfrm>
    </dsp:sp>
    <dsp:sp modelId="{BCAB4B82-BA5A-43E3-8BB2-5475CCC754AC}">
      <dsp:nvSpPr>
        <dsp:cNvPr id="0" name=""/>
        <dsp:cNvSpPr/>
      </dsp:nvSpPr>
      <dsp:spPr>
        <a:xfrm>
          <a:off x="3614737" y="39687"/>
          <a:ext cx="3286125" cy="1971675"/>
        </a:xfrm>
        <a:prstGeom prst="rect">
          <a:avLst/>
        </a:prstGeom>
        <a:solidFill>
          <a:srgbClr val="57C3A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sz="1600" kern="1200" dirty="0">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sz="1600" kern="1200" dirty="0">
            <a:latin typeface="Calibri" panose="020F0502020204030204" pitchFamily="34" charset="0"/>
            <a:cs typeface="Calibri" panose="020F0502020204030204" pitchFamily="34" charset="0"/>
          </a:endParaRPr>
        </a:p>
      </dsp:txBody>
      <dsp:txXfrm>
        <a:off x="3614737" y="39687"/>
        <a:ext cx="3286125" cy="1971675"/>
      </dsp:txXfrm>
    </dsp:sp>
    <dsp:sp modelId="{C3302C75-7025-4500-9F4C-A047D1A6C0CB}">
      <dsp:nvSpPr>
        <dsp:cNvPr id="0" name=""/>
        <dsp:cNvSpPr/>
      </dsp:nvSpPr>
      <dsp:spPr>
        <a:xfrm>
          <a:off x="7229475" y="39687"/>
          <a:ext cx="3286125" cy="1971675"/>
        </a:xfrm>
        <a:prstGeom prst="rect">
          <a:avLst/>
        </a:prstGeom>
        <a:solidFill>
          <a:srgbClr val="57C3A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sz="1600" kern="1200">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sz="1600" kern="1200">
            <a:latin typeface="Calibri" panose="020F0502020204030204" pitchFamily="34" charset="0"/>
            <a:cs typeface="Calibri" panose="020F0502020204030204" pitchFamily="34" charset="0"/>
          </a:endParaRPr>
        </a:p>
      </dsp:txBody>
      <dsp:txXfrm>
        <a:off x="7229475" y="39687"/>
        <a:ext cx="3286125" cy="1971675"/>
      </dsp:txXfrm>
    </dsp:sp>
    <dsp:sp modelId="{134FC242-D560-4B53-9569-F033A4593030}">
      <dsp:nvSpPr>
        <dsp:cNvPr id="0" name=""/>
        <dsp:cNvSpPr/>
      </dsp:nvSpPr>
      <dsp:spPr>
        <a:xfrm>
          <a:off x="0" y="2339975"/>
          <a:ext cx="3286125" cy="1971675"/>
        </a:xfrm>
        <a:prstGeom prst="rect">
          <a:avLst/>
        </a:prstGeom>
        <a:solidFill>
          <a:srgbClr val="57C3A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sz="1600" kern="1200" dirty="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sz="1600" kern="1200" dirty="0">
            <a:latin typeface="Calibri" panose="020F0502020204030204" pitchFamily="34" charset="0"/>
            <a:cs typeface="Calibri" panose="020F0502020204030204" pitchFamily="34" charset="0"/>
          </a:endParaRPr>
        </a:p>
      </dsp:txBody>
      <dsp:txXfrm>
        <a:off x="0" y="2339975"/>
        <a:ext cx="3286125" cy="1971675"/>
      </dsp:txXfrm>
    </dsp:sp>
    <dsp:sp modelId="{8B47FE3B-4B78-4634-B5CE-EDA25DC8C8D4}">
      <dsp:nvSpPr>
        <dsp:cNvPr id="0" name=""/>
        <dsp:cNvSpPr/>
      </dsp:nvSpPr>
      <dsp:spPr>
        <a:xfrm>
          <a:off x="3614737" y="2339975"/>
          <a:ext cx="3286125" cy="1971675"/>
        </a:xfrm>
        <a:prstGeom prst="rect">
          <a:avLst/>
        </a:prstGeom>
        <a:solidFill>
          <a:srgbClr val="57C3A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sz="1600" kern="1200"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dirty="0">
            <a:latin typeface="Calibri" panose="020F0502020204030204" pitchFamily="34" charset="0"/>
            <a:cs typeface="Calibri" panose="020F0502020204030204" pitchFamily="34" charset="0"/>
          </a:endParaRPr>
        </a:p>
      </dsp:txBody>
      <dsp:txXfrm>
        <a:off x="3614737" y="2339975"/>
        <a:ext cx="3286125" cy="1971675"/>
      </dsp:txXfrm>
    </dsp:sp>
    <dsp:sp modelId="{62E65730-B13F-4D24-8F95-ACF38EE84B8B}">
      <dsp:nvSpPr>
        <dsp:cNvPr id="0" name=""/>
        <dsp:cNvSpPr/>
      </dsp:nvSpPr>
      <dsp:spPr>
        <a:xfrm>
          <a:off x="7229475" y="2339975"/>
          <a:ext cx="3286125" cy="1971675"/>
        </a:xfrm>
        <a:prstGeom prst="rect">
          <a:avLst/>
        </a:prstGeom>
        <a:solidFill>
          <a:srgbClr val="57C3A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sz="1600" kern="1200"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dirty="0">
            <a:latin typeface="Calibri" panose="020F0502020204030204" pitchFamily="34" charset="0"/>
            <a:cs typeface="Calibri" panose="020F0502020204030204" pitchFamily="34" charset="0"/>
          </a:endParaRP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385D-FB6F-4C94-A019-E9D8982ACB05}">
      <dsp:nvSpPr>
        <dsp:cNvPr id="0" name=""/>
        <dsp:cNvSpPr/>
      </dsp:nvSpPr>
      <dsp:spPr>
        <a:xfrm>
          <a:off x="0" y="54564"/>
          <a:ext cx="7149042" cy="790920"/>
        </a:xfrm>
        <a:prstGeom prst="roundRect">
          <a:avLst/>
        </a:prstGeom>
        <a:solidFill>
          <a:srgbClr val="006666"/>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ka-GE" sz="3100" kern="1200" dirty="0">
              <a:solidFill>
                <a:srgbClr val="FFFF00"/>
              </a:solidFill>
              <a:latin typeface="+mj-lt"/>
              <a:ea typeface="+mj-ea"/>
              <a:cs typeface="+mj-cs"/>
            </a:rPr>
            <a:t>მთავარი ორიენტირი</a:t>
          </a:r>
          <a:r>
            <a:rPr lang="ka-GE" sz="2600" kern="1200" dirty="0">
              <a:solidFill>
                <a:srgbClr val="FFFF00"/>
              </a:solidFill>
              <a:latin typeface="Calibri" panose="020F0502020204030204" pitchFamily="34" charset="0"/>
              <a:cs typeface="Calibri" panose="020F0502020204030204" pitchFamily="34" charset="0"/>
            </a:rPr>
            <a:t> </a:t>
          </a:r>
          <a:endParaRPr lang="nb-NO" sz="2600" kern="1200" dirty="0">
            <a:solidFill>
              <a:srgbClr val="FFFF00"/>
            </a:solidFill>
            <a:latin typeface="Calibri" panose="020F0502020204030204" pitchFamily="34" charset="0"/>
            <a:cs typeface="Calibri" panose="020F0502020204030204" pitchFamily="34" charset="0"/>
          </a:endParaRPr>
        </a:p>
      </dsp:txBody>
      <dsp:txXfrm>
        <a:off x="38610" y="93174"/>
        <a:ext cx="7071822" cy="713700"/>
      </dsp:txXfrm>
    </dsp:sp>
    <dsp:sp modelId="{4ACD86CA-48C7-42A5-80DF-E08703FE9D18}">
      <dsp:nvSpPr>
        <dsp:cNvPr id="0" name=""/>
        <dsp:cNvSpPr/>
      </dsp:nvSpPr>
      <dsp:spPr>
        <a:xfrm>
          <a:off x="0" y="845484"/>
          <a:ext cx="7149042"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8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solidFill>
                <a:schemeClr val="bg1"/>
              </a:solidFill>
              <a:latin typeface="+mn-lt"/>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sz="2000" kern="1200" dirty="0">
              <a:solidFill>
                <a:schemeClr val="bg1"/>
              </a:solidFill>
              <a:latin typeface="+mn-lt"/>
              <a:cs typeface="Calibri" panose="020F0502020204030204" pitchFamily="34" charset="0"/>
            </a:rPr>
            <a:t>, </a:t>
          </a:r>
          <a:r>
            <a:rPr lang="ka-GE" sz="2000" kern="1200" dirty="0">
              <a:solidFill>
                <a:schemeClr val="bg1"/>
              </a:solidFill>
              <a:latin typeface="+mn-lt"/>
              <a:cs typeface="Calibri" panose="020F0502020204030204" pitchFamily="34" charset="0"/>
            </a:rPr>
            <a:t>სისტემის სტაბილურობისა და მდგრადობის შენარჩუნებით</a:t>
          </a:r>
          <a:r>
            <a:rPr lang="ka-GE" sz="2000" kern="1200" dirty="0">
              <a:solidFill>
                <a:schemeClr val="bg1"/>
              </a:solidFill>
              <a:latin typeface="Calibri" panose="020F0502020204030204" pitchFamily="34" charset="0"/>
              <a:cs typeface="Calibri" panose="020F0502020204030204" pitchFamily="34" charset="0"/>
            </a:rPr>
            <a:t> </a:t>
          </a:r>
          <a:endParaRPr lang="nb-NO" sz="2000" kern="1200" dirty="0">
            <a:solidFill>
              <a:schemeClr val="bg1"/>
            </a:solidFill>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20000"/>
            </a:spcAft>
            <a:buChar char="••"/>
          </a:pPr>
          <a:endParaRPr lang="nb-NO" sz="2000" kern="1200" dirty="0">
            <a:solidFill>
              <a:schemeClr val="bg1"/>
            </a:solidFill>
            <a:latin typeface="Calibri" panose="020F0502020204030204" pitchFamily="34" charset="0"/>
            <a:cs typeface="Calibri" panose="020F0502020204030204" pitchFamily="34" charset="0"/>
          </a:endParaRPr>
        </a:p>
      </dsp:txBody>
      <dsp:txXfrm>
        <a:off x="0" y="845484"/>
        <a:ext cx="7149042" cy="1318590"/>
      </dsp:txXfrm>
    </dsp:sp>
    <dsp:sp modelId="{1377B71F-DAEA-48AA-9DEC-8CC26B97E4C2}">
      <dsp:nvSpPr>
        <dsp:cNvPr id="0" name=""/>
        <dsp:cNvSpPr/>
      </dsp:nvSpPr>
      <dsp:spPr>
        <a:xfrm>
          <a:off x="0" y="2164074"/>
          <a:ext cx="7149042" cy="790920"/>
        </a:xfrm>
        <a:prstGeom prst="roundRect">
          <a:avLst/>
        </a:prstGeom>
        <a:solidFill>
          <a:srgbClr val="006666"/>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ka-GE" sz="3100" kern="1200" dirty="0">
              <a:solidFill>
                <a:srgbClr val="FFFF00"/>
              </a:solidFill>
              <a:latin typeface="+mj-lt"/>
              <a:ea typeface="+mj-ea"/>
              <a:cs typeface="+mj-cs"/>
            </a:rPr>
            <a:t>მიზნები</a:t>
          </a:r>
          <a:r>
            <a:rPr lang="ka-GE" sz="3100" kern="1200" dirty="0">
              <a:solidFill>
                <a:srgbClr val="08B5A1"/>
              </a:solidFill>
              <a:latin typeface="+mj-lt"/>
              <a:ea typeface="+mj-ea"/>
              <a:cs typeface="+mj-cs"/>
            </a:rPr>
            <a:t> </a:t>
          </a:r>
          <a:endParaRPr lang="nb-NO" sz="3100" kern="1200" dirty="0">
            <a:solidFill>
              <a:srgbClr val="08B5A1"/>
            </a:solidFill>
            <a:latin typeface="+mj-lt"/>
            <a:ea typeface="+mj-ea"/>
            <a:cs typeface="+mj-cs"/>
          </a:endParaRPr>
        </a:p>
      </dsp:txBody>
      <dsp:txXfrm>
        <a:off x="38610" y="2202684"/>
        <a:ext cx="7071822" cy="713700"/>
      </dsp:txXfrm>
    </dsp:sp>
    <dsp:sp modelId="{40379DC7-52AB-4CF1-96A2-756C81A6B421}">
      <dsp:nvSpPr>
        <dsp:cNvPr id="0" name=""/>
        <dsp:cNvSpPr/>
      </dsp:nvSpPr>
      <dsp:spPr>
        <a:xfrm>
          <a:off x="0" y="2954994"/>
          <a:ext cx="7149042" cy="263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8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solidFill>
                <a:schemeClr val="bg1"/>
              </a:solidFill>
              <a:latin typeface="+mn-lt"/>
              <a:cs typeface="Calibri" panose="020F0502020204030204" pitchFamily="34" charset="0"/>
            </a:rPr>
            <a:t>ჯანდაცვის სისტემის რეაგირების შესაძლებლობების გაძლიერება, ვირუსის </a:t>
          </a:r>
          <a:r>
            <a:rPr lang="ka-GE" sz="2000" kern="1200" dirty="0" smtClean="0">
              <a:solidFill>
                <a:schemeClr val="bg1"/>
              </a:solidFill>
              <a:latin typeface="+mn-lt"/>
              <a:cs typeface="Calibri" panose="020F0502020204030204" pitchFamily="34" charset="0"/>
            </a:rPr>
            <a:t>ფართო მასშტაბიანი </a:t>
          </a:r>
          <a:r>
            <a:rPr lang="ka-GE" sz="2000" kern="1200" dirty="0">
              <a:solidFill>
                <a:schemeClr val="bg1"/>
              </a:solidFill>
              <a:latin typeface="+mn-lt"/>
              <a:cs typeface="Calibri" panose="020F0502020204030204" pitchFamily="34" charset="0"/>
            </a:rPr>
            <a:t>გავრცელების აცილებისთვის </a:t>
          </a:r>
          <a:endParaRPr lang="nb-NO" sz="2000" kern="1200" dirty="0">
            <a:solidFill>
              <a:schemeClr val="bg1"/>
            </a:solidFill>
            <a:latin typeface="+mn-lt"/>
            <a:cs typeface="Calibri" panose="020F0502020204030204" pitchFamily="34" charset="0"/>
          </a:endParaRPr>
        </a:p>
        <a:p>
          <a:pPr marL="228600" lvl="1" indent="-228600" algn="l" defTabSz="889000" rtl="0">
            <a:lnSpc>
              <a:spcPct val="90000"/>
            </a:lnSpc>
            <a:spcBef>
              <a:spcPct val="0"/>
            </a:spcBef>
            <a:spcAft>
              <a:spcPct val="20000"/>
            </a:spcAft>
            <a:buChar char="••"/>
          </a:pPr>
          <a:endParaRPr lang="nb-NO" sz="2000" kern="1200" dirty="0">
            <a:solidFill>
              <a:schemeClr val="bg1"/>
            </a:solidFill>
            <a:latin typeface="+mn-lt"/>
            <a:cs typeface="Calibri" panose="020F0502020204030204" pitchFamily="34" charset="0"/>
          </a:endParaRPr>
        </a:p>
        <a:p>
          <a:pPr marL="228600" lvl="1" indent="-228600" algn="l" defTabSz="889000">
            <a:lnSpc>
              <a:spcPct val="90000"/>
            </a:lnSpc>
            <a:spcBef>
              <a:spcPct val="0"/>
            </a:spcBef>
            <a:spcAft>
              <a:spcPct val="20000"/>
            </a:spcAft>
            <a:buChar char="••"/>
          </a:pPr>
          <a:r>
            <a:rPr lang="ka-GE" sz="2000" kern="1200" dirty="0">
              <a:solidFill>
                <a:schemeClr val="bg1"/>
              </a:solidFill>
              <a:latin typeface="+mn-lt"/>
              <a:cs typeface="Calibri" panose="020F0502020204030204" pitchFamily="34" charset="0"/>
            </a:rPr>
            <a:t>ჯანდაცვის სისტემის გადაუდებელი მზადყოფნის გაუმჯობესება, </a:t>
          </a:r>
          <a:r>
            <a:rPr lang="en-US" sz="2000" kern="1200" dirty="0">
              <a:solidFill>
                <a:schemeClr val="bg1"/>
              </a:solidFill>
              <a:latin typeface="+mn-lt"/>
              <a:cs typeface="Calibri" panose="020F0502020204030204" pitchFamily="34" charset="0"/>
            </a:rPr>
            <a:t>COVID-19 </a:t>
          </a:r>
          <a:r>
            <a:rPr lang="ka-GE" sz="2000" kern="1200" dirty="0">
              <a:solidFill>
                <a:schemeClr val="bg1"/>
              </a:solidFill>
              <a:latin typeface="+mn-lt"/>
              <a:cs typeface="Calibri" panose="020F0502020204030204" pitchFamily="34" charset="0"/>
            </a:rPr>
            <a:t>დაკავშირებული ჯანმრთელობის მძიმე შედეგების შესამცირებლად</a:t>
          </a:r>
          <a:endParaRPr lang="en-US" sz="2000" kern="1200" dirty="0">
            <a:solidFill>
              <a:schemeClr val="bg1"/>
            </a:solidFill>
            <a:latin typeface="+mn-lt"/>
            <a:cs typeface="Calibri" panose="020F0502020204030204" pitchFamily="34" charset="0"/>
          </a:endParaRPr>
        </a:p>
        <a:p>
          <a:pPr marL="228600" lvl="1" indent="-228600" algn="l" defTabSz="889000">
            <a:lnSpc>
              <a:spcPct val="90000"/>
            </a:lnSpc>
            <a:spcBef>
              <a:spcPct val="0"/>
            </a:spcBef>
            <a:spcAft>
              <a:spcPct val="20000"/>
            </a:spcAft>
            <a:buChar char="••"/>
          </a:pPr>
          <a:endParaRPr lang="en-US" sz="2000" kern="1200" dirty="0">
            <a:solidFill>
              <a:schemeClr val="bg1"/>
            </a:solidFill>
            <a:latin typeface="Calibri" panose="020F0502020204030204" pitchFamily="34" charset="0"/>
            <a:cs typeface="Calibri" panose="020F0502020204030204" pitchFamily="34" charset="0"/>
          </a:endParaRPr>
        </a:p>
      </dsp:txBody>
      <dsp:txXfrm>
        <a:off x="0" y="2954994"/>
        <a:ext cx="7149042" cy="2637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05577-5DB4-47BF-96EB-446C2F5D1C0E}">
      <dsp:nvSpPr>
        <dsp:cNvPr id="0" name=""/>
        <dsp:cNvSpPr/>
      </dsp:nvSpPr>
      <dsp:spPr>
        <a:xfrm>
          <a:off x="-3621817" y="-556559"/>
          <a:ext cx="4317535" cy="4317535"/>
        </a:xfrm>
        <a:prstGeom prst="blockArc">
          <a:avLst>
            <a:gd name="adj1" fmla="val 18900000"/>
            <a:gd name="adj2" fmla="val 2700000"/>
            <a:gd name="adj3" fmla="val 500"/>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C2991-7BBF-4470-A1DF-86934753AF4D}">
      <dsp:nvSpPr>
        <dsp:cNvPr id="0" name=""/>
        <dsp:cNvSpPr/>
      </dsp:nvSpPr>
      <dsp:spPr>
        <a:xfrm>
          <a:off x="564344" y="457782"/>
          <a:ext cx="5099900" cy="915437"/>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6629" tIns="35560" rIns="35560" bIns="35560" numCol="1" spcCol="1270" anchor="ctr" anchorCtr="0">
          <a:noAutofit/>
        </a:bodyPr>
        <a:lstStyle/>
        <a:p>
          <a:pPr lvl="0" algn="l" defTabSz="622300">
            <a:lnSpc>
              <a:spcPct val="90000"/>
            </a:lnSpc>
            <a:spcBef>
              <a:spcPct val="0"/>
            </a:spcBef>
            <a:spcAft>
              <a:spcPct val="35000"/>
            </a:spcAft>
          </a:pPr>
          <a:r>
            <a:rPr lang="ka-GE" sz="1400" kern="1200" smtClean="0">
              <a:latin typeface="Sylfaen" panose="010A0502050306030303" pitchFamily="18" charset="0"/>
              <a:cs typeface="Calibri" panose="020F0502020204030204" pitchFamily="34" charset="0"/>
            </a:rPr>
            <a:t>დადასტურების შესახებ პირველადი შეტყობინება ს</a:t>
          </a:r>
          <a:r>
            <a:rPr lang="en-US" sz="1400" kern="1200" smtClean="0">
              <a:latin typeface="Sylfaen" panose="010A0502050306030303" pitchFamily="18" charset="0"/>
              <a:cs typeface="Calibri" panose="020F0502020204030204" pitchFamily="34" charset="0"/>
            </a:rPr>
            <a:t>/</a:t>
          </a:r>
          <a:r>
            <a:rPr lang="ka-GE" sz="1400" kern="1200" smtClean="0">
              <a:latin typeface="Sylfaen" panose="010A0502050306030303" pitchFamily="18" charset="0"/>
              <a:cs typeface="Calibri" panose="020F0502020204030204" pitchFamily="34" charset="0"/>
            </a:rPr>
            <a:t>ჯ სისტემაში შემოსულია დადასტურებიდან 24 საათში - &gt;80%</a:t>
          </a:r>
          <a:endParaRPr lang="ka-GE" sz="1400" kern="1200" dirty="0" smtClean="0">
            <a:latin typeface="Sylfaen" panose="010A0502050306030303" pitchFamily="18" charset="0"/>
            <a:cs typeface="Calibri" panose="020F0502020204030204" pitchFamily="34" charset="0"/>
          </a:endParaRPr>
        </a:p>
      </dsp:txBody>
      <dsp:txXfrm>
        <a:off x="564344" y="457782"/>
        <a:ext cx="5099900" cy="915437"/>
      </dsp:txXfrm>
    </dsp:sp>
    <dsp:sp modelId="{AAB49B12-5CCE-4D7E-9565-56BB65A415A7}">
      <dsp:nvSpPr>
        <dsp:cNvPr id="0" name=""/>
        <dsp:cNvSpPr/>
      </dsp:nvSpPr>
      <dsp:spPr>
        <a:xfrm>
          <a:off x="134111" y="529026"/>
          <a:ext cx="860465" cy="772949"/>
        </a:xfrm>
        <a:prstGeom prst="ellipse">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DC910-0254-459A-99E9-C3D0E3666579}">
      <dsp:nvSpPr>
        <dsp:cNvPr id="0" name=""/>
        <dsp:cNvSpPr/>
      </dsp:nvSpPr>
      <dsp:spPr>
        <a:xfrm>
          <a:off x="564344" y="1831195"/>
          <a:ext cx="5099900" cy="915437"/>
        </a:xfrm>
        <a:prstGeom prst="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6629" tIns="35560" rIns="35560" bIns="35560" numCol="1" spcCol="1270" anchor="ctr" anchorCtr="0">
          <a:noAutofit/>
        </a:bodyPr>
        <a:lstStyle/>
        <a:p>
          <a:pPr lvl="0" algn="l" defTabSz="622300">
            <a:lnSpc>
              <a:spcPct val="90000"/>
            </a:lnSpc>
            <a:spcBef>
              <a:spcPct val="0"/>
            </a:spcBef>
            <a:spcAft>
              <a:spcPct val="35000"/>
            </a:spcAft>
          </a:pPr>
          <a:r>
            <a:rPr lang="ka-GE" sz="1400" kern="1200" smtClean="0">
              <a:solidFill>
                <a:schemeClr val="tx1"/>
              </a:solidFill>
              <a:latin typeface="Sylfaen" panose="010A0502050306030303" pitchFamily="18" charset="0"/>
              <a:cs typeface="Calibri" panose="020F0502020204030204" pitchFamily="34" charset="0"/>
            </a:rPr>
            <a:t>დზეის-ში რეგისტრირებულ დადასტურებულ შემთხვევებში შევსებულია ინდიკატორული ცვლადები - &gt;60%</a:t>
          </a:r>
          <a:endParaRPr lang="en-US" sz="1400" kern="1200" dirty="0">
            <a:solidFill>
              <a:schemeClr val="tx1"/>
            </a:solidFill>
          </a:endParaRPr>
        </a:p>
      </dsp:txBody>
      <dsp:txXfrm>
        <a:off x="564344" y="1831195"/>
        <a:ext cx="5099900" cy="915437"/>
      </dsp:txXfrm>
    </dsp:sp>
    <dsp:sp modelId="{CC682A4E-9BE9-4472-B580-52FA27286068}">
      <dsp:nvSpPr>
        <dsp:cNvPr id="0" name=""/>
        <dsp:cNvSpPr/>
      </dsp:nvSpPr>
      <dsp:spPr>
        <a:xfrm>
          <a:off x="170689" y="1912063"/>
          <a:ext cx="787310" cy="753702"/>
        </a:xfrm>
        <a:prstGeom prst="ellipse">
          <a:avLst/>
        </a:prstGeom>
        <a:solidFill>
          <a:schemeClr val="lt1">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F7CB5-E716-412A-B385-F751FBC63C62}">
      <dsp:nvSpPr>
        <dsp:cNvPr id="0" name=""/>
        <dsp:cNvSpPr/>
      </dsp:nvSpPr>
      <dsp:spPr>
        <a:xfrm>
          <a:off x="0" y="1721328"/>
          <a:ext cx="11941628" cy="229510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5F569-C7CF-4C20-9A08-5166F4424774}">
      <dsp:nvSpPr>
        <dsp:cNvPr id="0" name=""/>
        <dsp:cNvSpPr/>
      </dsp:nvSpPr>
      <dsp:spPr>
        <a:xfrm>
          <a:off x="5895" y="0"/>
          <a:ext cx="201398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solidFill>
                <a:schemeClr val="bg1">
                  <a:lumMod val="75000"/>
                </a:schemeClr>
              </a:solidFill>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kern="1200" dirty="0">
            <a:solidFill>
              <a:schemeClr val="bg1">
                <a:lumMod val="75000"/>
              </a:schemeClr>
            </a:solidFill>
            <a:latin typeface="Calibri" panose="020F0502020204030204" pitchFamily="34" charset="0"/>
            <a:cs typeface="Calibri" panose="020F0502020204030204" pitchFamily="34" charset="0"/>
          </a:endParaRPr>
        </a:p>
      </dsp:txBody>
      <dsp:txXfrm>
        <a:off x="5895" y="0"/>
        <a:ext cx="2013986" cy="2295104"/>
      </dsp:txXfrm>
    </dsp:sp>
    <dsp:sp modelId="{3E221889-5D31-492C-BDD0-455785FB32A8}">
      <dsp:nvSpPr>
        <dsp:cNvPr id="0" name=""/>
        <dsp:cNvSpPr/>
      </dsp:nvSpPr>
      <dsp:spPr>
        <a:xfrm>
          <a:off x="7260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B5845-CAB6-4560-B787-5F73CFC2333B}">
      <dsp:nvSpPr>
        <dsp:cNvPr id="0" name=""/>
        <dsp:cNvSpPr/>
      </dsp:nvSpPr>
      <dsp:spPr>
        <a:xfrm>
          <a:off x="2100041" y="3442656"/>
          <a:ext cx="2110161"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kern="1200" dirty="0">
              <a:solidFill>
                <a:schemeClr val="bg1">
                  <a:lumMod val="75000"/>
                </a:schemeClr>
              </a:solidFill>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kern="1200" dirty="0">
            <a:solidFill>
              <a:schemeClr val="bg1">
                <a:lumMod val="75000"/>
              </a:schemeClr>
            </a:solidFill>
            <a:latin typeface="Calibri" panose="020F0502020204030204" pitchFamily="34" charset="0"/>
            <a:cs typeface="Calibri" panose="020F0502020204030204" pitchFamily="34" charset="0"/>
          </a:endParaRPr>
        </a:p>
      </dsp:txBody>
      <dsp:txXfrm>
        <a:off x="2100041" y="3442656"/>
        <a:ext cx="2110161" cy="2295104"/>
      </dsp:txXfrm>
    </dsp:sp>
    <dsp:sp modelId="{3092E6E7-C63B-4B28-8450-B8CA90983E8B}">
      <dsp:nvSpPr>
        <dsp:cNvPr id="0" name=""/>
        <dsp:cNvSpPr/>
      </dsp:nvSpPr>
      <dsp:spPr>
        <a:xfrm>
          <a:off x="286823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41184-C26C-4BE3-9EE4-56DFBA8DB06A}">
      <dsp:nvSpPr>
        <dsp:cNvPr id="0" name=""/>
        <dsp:cNvSpPr/>
      </dsp:nvSpPr>
      <dsp:spPr>
        <a:xfrm>
          <a:off x="4290363" y="0"/>
          <a:ext cx="2364958"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solidFill>
                <a:schemeClr val="bg1">
                  <a:lumMod val="75000"/>
                </a:schemeClr>
              </a:solidFill>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kern="1200" dirty="0">
            <a:solidFill>
              <a:schemeClr val="bg1">
                <a:lumMod val="75000"/>
              </a:schemeClr>
            </a:solidFill>
            <a:latin typeface="Calibri" panose="020F0502020204030204" pitchFamily="34" charset="0"/>
            <a:cs typeface="Calibri" panose="020F0502020204030204" pitchFamily="34" charset="0"/>
          </a:endParaRPr>
        </a:p>
      </dsp:txBody>
      <dsp:txXfrm>
        <a:off x="4290363" y="0"/>
        <a:ext cx="2364958" cy="2295104"/>
      </dsp:txXfrm>
    </dsp:sp>
    <dsp:sp modelId="{4B4DDB51-0BBA-4F1B-836D-C4F75B5A60D3}">
      <dsp:nvSpPr>
        <dsp:cNvPr id="0" name=""/>
        <dsp:cNvSpPr/>
      </dsp:nvSpPr>
      <dsp:spPr>
        <a:xfrm>
          <a:off x="518595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A3B7-46BA-4D03-9818-BA7CB9A2ACD4}">
      <dsp:nvSpPr>
        <dsp:cNvPr id="0" name=""/>
        <dsp:cNvSpPr/>
      </dsp:nvSpPr>
      <dsp:spPr>
        <a:xfrm>
          <a:off x="6735481" y="3442656"/>
          <a:ext cx="203636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b="0" kern="1200" dirty="0">
              <a:solidFill>
                <a:schemeClr val="bg1">
                  <a:lumMod val="75000"/>
                </a:schemeClr>
              </a:solidFill>
              <a:latin typeface="Calibri" panose="020F0502020204030204" pitchFamily="34" charset="0"/>
              <a:cs typeface="Calibri" panose="020F0502020204030204" pitchFamily="34" charset="0"/>
            </a:rPr>
            <a:t>COVID-19-ზე ტესტირების </a:t>
          </a:r>
          <a:r>
            <a:rPr lang="ka-GE" sz="1600" b="0" kern="1200" dirty="0" smtClean="0">
              <a:solidFill>
                <a:schemeClr val="bg1">
                  <a:lumMod val="75000"/>
                </a:schemeClr>
              </a:solidFill>
              <a:latin typeface="Calibri" panose="020F0502020204030204" pitchFamily="34" charset="0"/>
              <a:cs typeface="Calibri" panose="020F0502020204030204" pitchFamily="34" charset="0"/>
            </a:rPr>
            <a:t>გაფართოება და გრიპსა და </a:t>
          </a:r>
          <a:r>
            <a:rPr lang="en-US" sz="1600" b="0" kern="1200" dirty="0" smtClean="0">
              <a:solidFill>
                <a:schemeClr val="bg1">
                  <a:lumMod val="75000"/>
                </a:schemeClr>
              </a:solidFill>
              <a:latin typeface="Calibri" panose="020F0502020204030204" pitchFamily="34" charset="0"/>
              <a:cs typeface="Calibri" panose="020F0502020204030204" pitchFamily="34" charset="0"/>
            </a:rPr>
            <a:t>SARS-CoV-2</a:t>
          </a:r>
          <a:r>
            <a:rPr lang="ka-GE" sz="1600" b="0" kern="1200" dirty="0" smtClean="0">
              <a:solidFill>
                <a:schemeClr val="bg1">
                  <a:lumMod val="75000"/>
                </a:schemeClr>
              </a:solidFill>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kern="1200" dirty="0">
            <a:solidFill>
              <a:schemeClr val="bg1">
                <a:lumMod val="75000"/>
              </a:schemeClr>
            </a:solidFill>
            <a:latin typeface="Calibri" panose="020F0502020204030204" pitchFamily="34" charset="0"/>
            <a:cs typeface="Calibri" panose="020F0502020204030204" pitchFamily="34" charset="0"/>
          </a:endParaRPr>
        </a:p>
      </dsp:txBody>
      <dsp:txXfrm>
        <a:off x="6735481" y="3442656"/>
        <a:ext cx="2036366" cy="2295104"/>
      </dsp:txXfrm>
    </dsp:sp>
    <dsp:sp modelId="{9F1EEC07-DE4A-41DD-A91F-C955D7D934D2}">
      <dsp:nvSpPr>
        <dsp:cNvPr id="0" name=""/>
        <dsp:cNvSpPr/>
      </dsp:nvSpPr>
      <dsp:spPr>
        <a:xfrm>
          <a:off x="7466776"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6DF8B-7B60-466B-A63E-4EA58C7C010C}">
      <dsp:nvSpPr>
        <dsp:cNvPr id="0" name=""/>
        <dsp:cNvSpPr/>
      </dsp:nvSpPr>
      <dsp:spPr>
        <a:xfrm>
          <a:off x="8839823" y="865024"/>
          <a:ext cx="1889561" cy="1175827"/>
        </a:xfrm>
        <a:prstGeom prst="rect">
          <a:avLst/>
        </a:prstGeom>
        <a:noFill/>
        <a:ln w="76200">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ka-GE" sz="1400" b="0" kern="1200" dirty="0">
              <a:solidFill>
                <a:schemeClr val="bg1">
                  <a:lumMod val="75000"/>
                </a:schemeClr>
              </a:solidFill>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kern="1200" dirty="0">
            <a:solidFill>
              <a:schemeClr val="bg1">
                <a:lumMod val="75000"/>
              </a:schemeClr>
            </a:solidFill>
            <a:latin typeface="Calibri" panose="020F0502020204030204" pitchFamily="34" charset="0"/>
            <a:cs typeface="Calibri" panose="020F0502020204030204" pitchFamily="34" charset="0"/>
          </a:endParaRPr>
        </a:p>
      </dsp:txBody>
      <dsp:txXfrm>
        <a:off x="8839823" y="865024"/>
        <a:ext cx="1889561" cy="1175827"/>
      </dsp:txXfrm>
    </dsp:sp>
    <dsp:sp modelId="{BDFEF92F-898A-4D1E-9F51-743C22AB6EA6}">
      <dsp:nvSpPr>
        <dsp:cNvPr id="0" name=""/>
        <dsp:cNvSpPr/>
      </dsp:nvSpPr>
      <dsp:spPr>
        <a:xfrm>
          <a:off x="9509900" y="2302173"/>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F3BF6-55A3-4DD1-BD9B-43AE72A295DF}">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55D0CA-0F48-4C50-8294-D78A6C3C8BF6}">
      <dsp:nvSpPr>
        <dsp:cNvPr id="0" name=""/>
        <dsp:cNvSpPr/>
      </dsp:nvSpPr>
      <dsp:spPr>
        <a:xfrm>
          <a:off x="604289" y="435133"/>
          <a:ext cx="9851585" cy="87026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a:lnSpc>
              <a:spcPct val="90000"/>
            </a:lnSpc>
            <a:spcBef>
              <a:spcPct val="0"/>
            </a:spcBef>
            <a:spcAft>
              <a:spcPct val="35000"/>
            </a:spcAft>
          </a:pPr>
          <a:r>
            <a:rPr lang="ka-GE" sz="2600" kern="1200" dirty="0" smtClean="0">
              <a:latin typeface="Calibri" panose="020F0502020204030204" pitchFamily="34" charset="0"/>
              <a:ea typeface="+mn-lt"/>
              <a:cs typeface="Calibri" panose="020F0502020204030204" pitchFamily="34" charset="0"/>
            </a:rPr>
            <a:t>დღიურად ჩასატარებელი </a:t>
          </a:r>
          <a:r>
            <a:rPr lang="en-US" sz="2600" kern="1200" dirty="0" smtClean="0">
              <a:latin typeface="Calibri" panose="020F0502020204030204" pitchFamily="34" charset="0"/>
              <a:ea typeface="+mn-lt"/>
              <a:cs typeface="Calibri" panose="020F0502020204030204" pitchFamily="34" charset="0"/>
            </a:rPr>
            <a:t>PCR </a:t>
          </a:r>
          <a:r>
            <a:rPr lang="ka-GE" sz="2600" kern="1200" dirty="0" smtClean="0">
              <a:latin typeface="Calibri" panose="020F0502020204030204" pitchFamily="34" charset="0"/>
              <a:ea typeface="+mn-lt"/>
              <a:cs typeface="Calibri" panose="020F0502020204030204" pitchFamily="34" charset="0"/>
            </a:rPr>
            <a:t>ტესტირებებისთვის შესაძლებლობის გაზრდა 430 / 100 000 მოსახლეზე და მეტი</a:t>
          </a:r>
          <a:endParaRPr lang="en-US" sz="2600" kern="1200" dirty="0"/>
        </a:p>
      </dsp:txBody>
      <dsp:txXfrm>
        <a:off x="604289" y="435133"/>
        <a:ext cx="9851585" cy="870267"/>
      </dsp:txXfrm>
    </dsp:sp>
    <dsp:sp modelId="{91D30615-271D-498C-92CB-95495664C572}">
      <dsp:nvSpPr>
        <dsp:cNvPr id="0" name=""/>
        <dsp:cNvSpPr/>
      </dsp:nvSpPr>
      <dsp:spPr>
        <a:xfrm>
          <a:off x="60372" y="326350"/>
          <a:ext cx="1087834" cy="10878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82AAC5F-DE73-48BC-82B3-387A3AA06BD8}">
      <dsp:nvSpPr>
        <dsp:cNvPr id="0" name=""/>
        <dsp:cNvSpPr/>
      </dsp:nvSpPr>
      <dsp:spPr>
        <a:xfrm>
          <a:off x="920631" y="1740535"/>
          <a:ext cx="9535243" cy="870267"/>
        </a:xfrm>
        <a:prstGeom prst="rect">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a:lnSpc>
              <a:spcPct val="90000"/>
            </a:lnSpc>
            <a:spcBef>
              <a:spcPct val="0"/>
            </a:spcBef>
            <a:spcAft>
              <a:spcPct val="35000"/>
            </a:spcAft>
          </a:pPr>
          <a:r>
            <a:rPr lang="ka-GE" sz="2600" kern="1200" dirty="0" smtClean="0">
              <a:latin typeface="Calibri" panose="020F0502020204030204" pitchFamily="34" charset="0"/>
              <a:ea typeface="+mn-lt"/>
              <a:cs typeface="Calibri" panose="020F0502020204030204" pitchFamily="34" charset="0"/>
            </a:rPr>
            <a:t>ნორმატიული აქტებით გაწერილი პრიორიტეტული ჯგუფების მოცვა </a:t>
          </a:r>
          <a:r>
            <a:rPr lang="ka-GE" sz="2600" kern="1200" dirty="0" smtClean="0">
              <a:latin typeface="Calibri" panose="020F0502020204030204" pitchFamily="34" charset="0"/>
              <a:cs typeface="Calibri" panose="020F0502020204030204" pitchFamily="34" charset="0"/>
            </a:rPr>
            <a:t>- &gt;75-80% </a:t>
          </a:r>
          <a:endParaRPr lang="en-US" sz="2600" kern="1200" dirty="0"/>
        </a:p>
      </dsp:txBody>
      <dsp:txXfrm>
        <a:off x="920631" y="1740535"/>
        <a:ext cx="9535243" cy="870267"/>
      </dsp:txXfrm>
    </dsp:sp>
    <dsp:sp modelId="{626449DA-CFBA-4A09-A34C-216A2DDA5937}">
      <dsp:nvSpPr>
        <dsp:cNvPr id="0" name=""/>
        <dsp:cNvSpPr/>
      </dsp:nvSpPr>
      <dsp:spPr>
        <a:xfrm>
          <a:off x="376714" y="1631751"/>
          <a:ext cx="1087834" cy="10878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5B0238D-9634-46C8-B629-516B787181C4}">
      <dsp:nvSpPr>
        <dsp:cNvPr id="0" name=""/>
        <dsp:cNvSpPr/>
      </dsp:nvSpPr>
      <dsp:spPr>
        <a:xfrm>
          <a:off x="604289" y="3045936"/>
          <a:ext cx="9851585" cy="870267"/>
        </a:xfrm>
        <a:prstGeom prst="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a:lnSpc>
              <a:spcPct val="90000"/>
            </a:lnSpc>
            <a:spcBef>
              <a:spcPct val="0"/>
            </a:spcBef>
            <a:spcAft>
              <a:spcPct val="35000"/>
            </a:spcAft>
          </a:pPr>
          <a:r>
            <a:rPr lang="ka-GE" sz="2600" kern="1200" dirty="0" smtClean="0">
              <a:latin typeface="Calibri" panose="020F0502020204030204" pitchFamily="34" charset="0"/>
              <a:ea typeface="+mn-lt"/>
              <a:cs typeface="Calibri" panose="020F0502020204030204" pitchFamily="34" charset="0"/>
            </a:rPr>
            <a:t>ჩატარებული ტესტირებებიდან დადებითობის მაჩვენებელი &lt;3%</a:t>
          </a:r>
          <a:endParaRPr lang="en-US" sz="2600" kern="1200" dirty="0"/>
        </a:p>
      </dsp:txBody>
      <dsp:txXfrm>
        <a:off x="604289" y="3045936"/>
        <a:ext cx="9851585" cy="870267"/>
      </dsp:txXfrm>
    </dsp:sp>
    <dsp:sp modelId="{CA6A0177-6133-4478-A329-1638CC8764B5}">
      <dsp:nvSpPr>
        <dsp:cNvPr id="0" name=""/>
        <dsp:cNvSpPr/>
      </dsp:nvSpPr>
      <dsp:spPr>
        <a:xfrm>
          <a:off x="60372" y="2937153"/>
          <a:ext cx="1087834" cy="10878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4089-5912-482B-8DBE-64CE2D916A7A}">
      <dsp:nvSpPr>
        <dsp:cNvPr id="0" name=""/>
        <dsp:cNvSpPr/>
      </dsp:nvSpPr>
      <dsp:spPr>
        <a:xfrm>
          <a:off x="430482" y="493927"/>
          <a:ext cx="10085117" cy="35532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4683" tIns="106680" rIns="106680" bIns="106680" numCol="1" spcCol="1270" anchor="t" anchorCtr="0">
          <a:noAutofit/>
        </a:bodyPr>
        <a:lstStyle/>
        <a:p>
          <a:pPr lvl="0" algn="l" defTabSz="1244600" rtl="0">
            <a:lnSpc>
              <a:spcPct val="90000"/>
            </a:lnSpc>
            <a:spcBef>
              <a:spcPct val="0"/>
            </a:spcBef>
            <a:spcAft>
              <a:spcPct val="35000"/>
            </a:spcAft>
          </a:pPr>
          <a:endParaRPr lang="nb-NO" sz="2800" kern="1200" dirty="0">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15000"/>
            </a:spcAft>
            <a:buChar char="••"/>
          </a:pPr>
          <a:r>
            <a:rPr lang="ka-GE" sz="2000" kern="1200" dirty="0">
              <a:solidFill>
                <a:schemeClr val="bg1">
                  <a:lumMod val="95000"/>
                </a:schemeClr>
              </a:solidFill>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000" kern="1200" dirty="0">
            <a:solidFill>
              <a:schemeClr val="bg1">
                <a:lumMod val="95000"/>
              </a:schemeClr>
            </a:solidFill>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15000"/>
            </a:spcAft>
            <a:buChar char="••"/>
          </a:pPr>
          <a:r>
            <a:rPr lang="ka-GE" sz="2000" kern="1200" dirty="0">
              <a:solidFill>
                <a:schemeClr val="bg1">
                  <a:lumMod val="95000"/>
                </a:schemeClr>
              </a:solidFill>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000" kern="1200" dirty="0">
            <a:solidFill>
              <a:schemeClr val="bg1">
                <a:lumMod val="95000"/>
              </a:schemeClr>
            </a:solidFill>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15000"/>
            </a:spcAft>
            <a:buChar char="••"/>
          </a:pPr>
          <a:r>
            <a:rPr lang="ka-GE" sz="2000" kern="1200" dirty="0">
              <a:solidFill>
                <a:schemeClr val="bg1">
                  <a:lumMod val="95000"/>
                </a:schemeClr>
              </a:solidFill>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000" kern="1200" dirty="0">
              <a:solidFill>
                <a:schemeClr val="bg1">
                  <a:lumMod val="95000"/>
                </a:schemeClr>
              </a:solidFill>
              <a:latin typeface="Calibri" panose="020F0502020204030204" pitchFamily="34" charset="0"/>
              <a:cs typeface="Calibri" panose="020F0502020204030204" pitchFamily="34" charset="0"/>
            </a:rPr>
            <a:t>COVID-19 </a:t>
          </a:r>
          <a:r>
            <a:rPr lang="ka-GE" sz="2000" kern="1200" dirty="0">
              <a:solidFill>
                <a:schemeClr val="bg1">
                  <a:lumMod val="95000"/>
                </a:schemeClr>
              </a:solidFill>
              <a:latin typeface="Calibri" panose="020F0502020204030204" pitchFamily="34" charset="0"/>
              <a:cs typeface="Calibri" panose="020F0502020204030204" pitchFamily="34" charset="0"/>
            </a:rPr>
            <a:t>პაციენტების მეთვალყურეობისთვის</a:t>
          </a:r>
          <a:endParaRPr lang="nb-NO" sz="2000" kern="1200" dirty="0">
            <a:solidFill>
              <a:schemeClr val="bg1">
                <a:lumMod val="95000"/>
              </a:schemeClr>
            </a:solidFill>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15000"/>
            </a:spcAft>
            <a:buChar char="••"/>
          </a:pPr>
          <a:r>
            <a:rPr lang="ka-GE" sz="2000" kern="1200" dirty="0">
              <a:solidFill>
                <a:schemeClr val="bg1">
                  <a:lumMod val="95000"/>
                </a:schemeClr>
              </a:solidFill>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000" kern="1200" dirty="0">
            <a:solidFill>
              <a:schemeClr val="bg1">
                <a:lumMod val="95000"/>
              </a:schemeClr>
            </a:solidFill>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15000"/>
            </a:spcAft>
            <a:buChar char="••"/>
          </a:pPr>
          <a:r>
            <a:rPr lang="ka-GE" sz="2000" kern="1200" dirty="0">
              <a:solidFill>
                <a:schemeClr val="bg1">
                  <a:lumMod val="95000"/>
                </a:schemeClr>
              </a:solidFill>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000" kern="1200" dirty="0">
            <a:solidFill>
              <a:schemeClr val="bg1">
                <a:lumMod val="95000"/>
              </a:schemeClr>
            </a:solidFill>
            <a:latin typeface="Calibri" panose="020F0502020204030204" pitchFamily="34" charset="0"/>
            <a:cs typeface="Calibri" panose="020F0502020204030204" pitchFamily="34" charset="0"/>
          </a:endParaRPr>
        </a:p>
      </dsp:txBody>
      <dsp:txXfrm>
        <a:off x="430482" y="493927"/>
        <a:ext cx="10085117" cy="3553270"/>
      </dsp:txXfrm>
    </dsp:sp>
    <dsp:sp modelId="{CC83A425-87D1-4A69-9B82-98BD5299EFBF}">
      <dsp:nvSpPr>
        <dsp:cNvPr id="0" name=""/>
        <dsp:cNvSpPr/>
      </dsp:nvSpPr>
      <dsp:spPr>
        <a:xfrm>
          <a:off x="100902" y="601033"/>
          <a:ext cx="2206119" cy="33091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DAB6E-2512-4371-ACC5-FBE69CDAC24B}">
      <dsp:nvSpPr>
        <dsp:cNvPr id="0" name=""/>
        <dsp:cNvSpPr/>
      </dsp:nvSpPr>
      <dsp:spPr>
        <a:xfrm>
          <a:off x="420623" y="826166"/>
          <a:ext cx="10094976" cy="31546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6770" tIns="91440" rIns="91440" bIns="91440" numCol="1" spcCol="1270" anchor="ctr" anchorCtr="0">
          <a:noAutofit/>
        </a:bodyPr>
        <a:lstStyle/>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a:t>
          </a:r>
          <a:r>
            <a:rPr lang="ka-GE" sz="2400" kern="1200" dirty="0">
              <a:solidFill>
                <a:schemeClr val="bg1">
                  <a:lumMod val="95000"/>
                </a:schemeClr>
              </a:solidFill>
              <a:latin typeface="Calibri" panose="020F0502020204030204" pitchFamily="34" charset="0"/>
              <a:cs typeface="Calibri" panose="020F0502020204030204" pitchFamily="34" charset="0"/>
            </a:rPr>
            <a:t>ჰოსპიტალების გადაუდებელი სიტუაციისთვის მზაობის და კატასტროფების დროს რეაგირების გაუმჯობესება</a:t>
          </a:r>
        </a:p>
        <a:p>
          <a:pPr lvl="0" algn="l" defTabSz="1066800" rtl="0">
            <a:lnSpc>
              <a:spcPct val="90000"/>
            </a:lnSpc>
            <a:spcBef>
              <a:spcPct val="0"/>
            </a:spcBef>
            <a:spcAft>
              <a:spcPct val="35000"/>
            </a:spcAft>
          </a:pPr>
          <a:r>
            <a:rPr lang="ka-GE" sz="2400" kern="1200" dirty="0">
              <a:solidFill>
                <a:schemeClr val="bg1">
                  <a:lumMod val="95000"/>
                </a:schemeClr>
              </a:solidFill>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lvl="0" algn="l" defTabSz="1066800" rtl="0">
            <a:lnSpc>
              <a:spcPct val="90000"/>
            </a:lnSpc>
            <a:spcBef>
              <a:spcPct val="0"/>
            </a:spcBef>
            <a:spcAft>
              <a:spcPct val="35000"/>
            </a:spcAft>
          </a:pPr>
          <a:r>
            <a:rPr lang="ka-GE" sz="2400" kern="1200" dirty="0">
              <a:solidFill>
                <a:schemeClr val="bg1">
                  <a:lumMod val="95000"/>
                </a:schemeClr>
              </a:solidFill>
              <a:latin typeface="Calibri" panose="020F0502020204030204" pitchFamily="34" charset="0"/>
              <a:cs typeface="Calibri" panose="020F0502020204030204" pitchFamily="34" charset="0"/>
            </a:rPr>
            <a:t>- </a:t>
          </a:r>
          <a:r>
            <a:rPr lang="en-US" sz="2400" kern="1200" dirty="0">
              <a:solidFill>
                <a:schemeClr val="bg1">
                  <a:lumMod val="95000"/>
                </a:schemeClr>
              </a:solidFill>
              <a:latin typeface="Calibri" panose="020F0502020204030204" pitchFamily="34" charset="0"/>
              <a:cs typeface="Calibri" panose="020F0502020204030204" pitchFamily="34" charset="0"/>
            </a:rPr>
            <a:t>COVID-19</a:t>
          </a:r>
          <a:r>
            <a:rPr lang="ka-GE" sz="2400" kern="1200" dirty="0">
              <a:solidFill>
                <a:schemeClr val="bg1">
                  <a:lumMod val="95000"/>
                </a:schemeClr>
              </a:solidFill>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sz="2400" kern="1200" dirty="0">
            <a:solidFill>
              <a:schemeClr val="bg1">
                <a:lumMod val="95000"/>
              </a:schemeClr>
            </a:solidFill>
            <a:latin typeface="Calibri" panose="020F0502020204030204" pitchFamily="34" charset="0"/>
            <a:cs typeface="Calibri" panose="020F0502020204030204" pitchFamily="34" charset="0"/>
          </a:endParaRPr>
        </a:p>
      </dsp:txBody>
      <dsp:txXfrm>
        <a:off x="420623" y="826166"/>
        <a:ext cx="10094976" cy="3154680"/>
      </dsp:txXfrm>
    </dsp:sp>
    <dsp:sp modelId="{7A5C7CE6-49E9-4A4B-B8B1-E2491949F093}">
      <dsp:nvSpPr>
        <dsp:cNvPr id="0" name=""/>
        <dsp:cNvSpPr/>
      </dsp:nvSpPr>
      <dsp:spPr>
        <a:xfrm>
          <a:off x="0" y="445715"/>
          <a:ext cx="2208276" cy="33124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DFAE-CF55-4421-9EA7-BBA2B1F8D7A1}">
      <dsp:nvSpPr>
        <dsp:cNvPr id="0" name=""/>
        <dsp:cNvSpPr/>
      </dsp:nvSpPr>
      <dsp:spPr>
        <a:xfrm>
          <a:off x="0" y="56326"/>
          <a:ext cx="9465055" cy="11799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ka-GE" sz="2300" kern="1200" smtClean="0">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10 000 მოზარდ მოსახლეზე - სამიზნე 5.8 / 10 000 მოსახლეზე</a:t>
          </a:r>
          <a:endParaRPr lang="en-US" sz="2300" kern="1200" dirty="0"/>
        </a:p>
      </dsp:txBody>
      <dsp:txXfrm>
        <a:off x="57600" y="113926"/>
        <a:ext cx="9349855" cy="1064746"/>
      </dsp:txXfrm>
    </dsp:sp>
    <dsp:sp modelId="{192A89FB-9493-4745-848B-E48376EC0A27}">
      <dsp:nvSpPr>
        <dsp:cNvPr id="0" name=""/>
        <dsp:cNvSpPr/>
      </dsp:nvSpPr>
      <dsp:spPr>
        <a:xfrm>
          <a:off x="0" y="1236273"/>
          <a:ext cx="946505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ka-GE" sz="1800" kern="1200" dirty="0" smtClean="0">
              <a:solidFill>
                <a:schemeClr val="bg1"/>
              </a:solidFill>
            </a:rPr>
            <a:t>7.7 – 10000 მოსახლეზე (09.2020)</a:t>
          </a:r>
          <a:endParaRPr lang="en-US" sz="1800" kern="1200" dirty="0">
            <a:solidFill>
              <a:schemeClr val="bg1"/>
            </a:solidFill>
          </a:endParaRPr>
        </a:p>
      </dsp:txBody>
      <dsp:txXfrm>
        <a:off x="0" y="1236273"/>
        <a:ext cx="9465055" cy="496800"/>
      </dsp:txXfrm>
    </dsp:sp>
    <dsp:sp modelId="{081D1F8A-F7CC-4211-8C58-442507A5B2B3}">
      <dsp:nvSpPr>
        <dsp:cNvPr id="0" name=""/>
        <dsp:cNvSpPr/>
      </dsp:nvSpPr>
      <dsp:spPr>
        <a:xfrm>
          <a:off x="0" y="1733073"/>
          <a:ext cx="9465055" cy="13234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ka-GE" sz="2300" kern="1200" dirty="0" smtClean="0">
              <a:latin typeface="Calibri" panose="020F0502020204030204" pitchFamily="34" charset="0"/>
              <a:ea typeface="+mn-lt"/>
              <a:cs typeface="Calibri" panose="020F0502020204030204" pitchFamily="34" charset="0"/>
            </a:rPr>
            <a:t>სამედიცინო პერსონალის რაოდენობა, რომელსაც გავლილი აქვს ინფექციების კონტროლის ტრენინგი ბოლო 12 თვის მანძილზე</a:t>
          </a:r>
          <a:r>
            <a:rPr lang="ka-GE" sz="2300" kern="1200" dirty="0" smtClean="0"/>
            <a:t>,</a:t>
          </a:r>
          <a:endParaRPr lang="en-US" sz="2300" kern="1200" dirty="0"/>
        </a:p>
      </dsp:txBody>
      <dsp:txXfrm>
        <a:off x="64604" y="1797677"/>
        <a:ext cx="9335847" cy="1194218"/>
      </dsp:txXfrm>
    </dsp:sp>
    <dsp:sp modelId="{262B02AD-7D30-4885-9B35-848E9758C1CC}">
      <dsp:nvSpPr>
        <dsp:cNvPr id="0" name=""/>
        <dsp:cNvSpPr/>
      </dsp:nvSpPr>
      <dsp:spPr>
        <a:xfrm>
          <a:off x="0" y="3056499"/>
          <a:ext cx="946505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ka-GE" sz="1800" kern="1200" dirty="0" smtClean="0">
              <a:solidFill>
                <a:schemeClr val="bg1"/>
              </a:solidFill>
            </a:rPr>
            <a:t>2469 - (09.2020)</a:t>
          </a:r>
          <a:endParaRPr lang="en-US" sz="1800" kern="1200" dirty="0">
            <a:solidFill>
              <a:schemeClr val="bg1"/>
            </a:solidFill>
          </a:endParaRPr>
        </a:p>
      </dsp:txBody>
      <dsp:txXfrm>
        <a:off x="0" y="3056499"/>
        <a:ext cx="9465055" cy="496800"/>
      </dsp:txXfrm>
    </dsp:sp>
    <dsp:sp modelId="{5E173A1A-FC22-48AB-8FC0-F14F8FF72152}">
      <dsp:nvSpPr>
        <dsp:cNvPr id="0" name=""/>
        <dsp:cNvSpPr/>
      </dsp:nvSpPr>
      <dsp:spPr>
        <a:xfrm>
          <a:off x="0" y="3553299"/>
          <a:ext cx="9465055" cy="1312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ka-GE" sz="2300" kern="1200" smtClean="0">
              <a:latin typeface="Calibri" panose="020F0502020204030204" pitchFamily="34" charset="0"/>
              <a:ea typeface="+mn-lt"/>
              <a:cs typeface="Calibri" panose="020F0502020204030204" pitchFamily="34" charset="0"/>
            </a:rPr>
            <a:t>საყოველთაო ჯანდაცვის პროგრამაში მონაწილე ჰოსპიტლების % რაოდენობა, რომლებიც აკმაყოფილებენ ნოზოკომიური ინფექციების კონტროლის ნორმატიული აქტის მოთხოვნებს</a:t>
          </a:r>
          <a:endParaRPr lang="en-US" sz="2300" kern="1200" dirty="0"/>
        </a:p>
      </dsp:txBody>
      <dsp:txXfrm>
        <a:off x="64058" y="3617357"/>
        <a:ext cx="9336939" cy="1184124"/>
      </dsp:txXfrm>
    </dsp:sp>
    <dsp:sp modelId="{B31F4EF3-3B0E-4348-A391-FC904A8EF2B0}">
      <dsp:nvSpPr>
        <dsp:cNvPr id="0" name=""/>
        <dsp:cNvSpPr/>
      </dsp:nvSpPr>
      <dsp:spPr>
        <a:xfrm>
          <a:off x="0" y="4865540"/>
          <a:ext cx="946505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ka-GE" sz="1800" kern="1200" dirty="0" smtClean="0">
              <a:solidFill>
                <a:schemeClr val="bg1"/>
              </a:solidFill>
            </a:rPr>
            <a:t>100% (2020)</a:t>
          </a:r>
          <a:endParaRPr lang="en-US" sz="1800" kern="1200" dirty="0">
            <a:solidFill>
              <a:schemeClr val="bg1"/>
            </a:solidFill>
          </a:endParaRPr>
        </a:p>
      </dsp:txBody>
      <dsp:txXfrm>
        <a:off x="0" y="4865540"/>
        <a:ext cx="9465055" cy="496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64A7-789E-4165-B6A0-A2AC02AFAA92}">
      <dsp:nvSpPr>
        <dsp:cNvPr id="0" name=""/>
        <dsp:cNvSpPr/>
      </dsp:nvSpPr>
      <dsp:spPr>
        <a:xfrm>
          <a:off x="0" y="407110"/>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sz="2300" kern="1200" dirty="0">
              <a:latin typeface="Calibri" panose="020F0502020204030204" pitchFamily="34" charset="0"/>
              <a:cs typeface="Calibri" panose="020F0502020204030204" pitchFamily="34" charset="0"/>
            </a:rPr>
            <a:t> </a:t>
          </a:r>
          <a:endParaRPr lang="nb-NO" sz="2300" kern="1200" dirty="0">
            <a:latin typeface="Calibri" panose="020F0502020204030204" pitchFamily="34" charset="0"/>
            <a:cs typeface="Calibri" panose="020F0502020204030204" pitchFamily="34" charset="0"/>
          </a:endParaRPr>
        </a:p>
      </dsp:txBody>
      <dsp:txXfrm>
        <a:off x="53459" y="460569"/>
        <a:ext cx="11483944" cy="988202"/>
      </dsp:txXfrm>
    </dsp:sp>
    <dsp:sp modelId="{993CC0E5-3DDA-4341-BCC4-C1E926A72A27}">
      <dsp:nvSpPr>
        <dsp:cNvPr id="0" name=""/>
        <dsp:cNvSpPr/>
      </dsp:nvSpPr>
      <dsp:spPr>
        <a:xfrm>
          <a:off x="0" y="1502230"/>
          <a:ext cx="11590862" cy="2220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0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ka-GE" sz="1800" kern="1200" dirty="0">
              <a:solidFill>
                <a:schemeClr val="bg1">
                  <a:lumMod val="85000"/>
                </a:schemeClr>
              </a:solidFill>
              <a:latin typeface="Calibri" panose="020F0502020204030204" pitchFamily="34" charset="0"/>
              <a:cs typeface="Calibri" panose="020F0502020204030204" pitchFamily="34" charset="0"/>
            </a:rPr>
            <a:t>ეპიდზედამხედველობის კუთხით</a:t>
          </a:r>
          <a:endParaRPr lang="nb-NO" sz="1800" i="1" kern="1200" dirty="0">
            <a:solidFill>
              <a:schemeClr val="bg1">
                <a:lumMod val="85000"/>
              </a:schemeClr>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solidFill>
                <a:schemeClr val="bg1">
                  <a:lumMod val="85000"/>
                </a:schemeClr>
              </a:solidFill>
              <a:latin typeface="Calibri" panose="020F0502020204030204" pitchFamily="34" charset="0"/>
              <a:cs typeface="Calibri" panose="020F0502020204030204" pitchFamily="34" charset="0"/>
            </a:rPr>
            <a:t>ლაბორატორიული საქმიანობის გაძლერება</a:t>
          </a:r>
          <a:endParaRPr lang="nb-NO" sz="1800" i="1" kern="1200" dirty="0">
            <a:solidFill>
              <a:schemeClr val="bg1">
                <a:lumMod val="85000"/>
              </a:schemeClr>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solidFill>
                <a:schemeClr val="bg1">
                  <a:lumMod val="85000"/>
                </a:schemeClr>
              </a:solidFill>
              <a:latin typeface="Calibri" panose="020F0502020204030204" pitchFamily="34" charset="0"/>
              <a:cs typeface="Calibri" panose="020F0502020204030204" pitchFamily="34" charset="0"/>
            </a:rPr>
            <a:t>საექთნო მომსახურების გაუმჯობესება</a:t>
          </a:r>
          <a:endParaRPr lang="nb-NO" sz="1800" i="1" kern="1200" dirty="0">
            <a:solidFill>
              <a:schemeClr val="bg1">
                <a:lumMod val="85000"/>
              </a:schemeClr>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solidFill>
                <a:schemeClr val="bg1">
                  <a:lumMod val="85000"/>
                </a:schemeClr>
              </a:solidFill>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sz="1800" i="1" kern="1200" dirty="0">
            <a:solidFill>
              <a:schemeClr val="bg1">
                <a:lumMod val="85000"/>
              </a:schemeClr>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solidFill>
                <a:schemeClr val="bg1">
                  <a:lumMod val="85000"/>
                </a:schemeClr>
              </a:solidFill>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sz="1800" i="1" kern="1200" dirty="0">
            <a:solidFill>
              <a:schemeClr val="bg1">
                <a:lumMod val="85000"/>
              </a:schemeClr>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solidFill>
                <a:schemeClr val="bg1">
                  <a:lumMod val="85000"/>
                </a:schemeClr>
              </a:solidFill>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sz="1800" i="1" kern="1200" dirty="0">
            <a:solidFill>
              <a:schemeClr val="bg1">
                <a:lumMod val="85000"/>
              </a:schemeClr>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endParaRPr lang="nb-NO" sz="1800" i="1" kern="1200" dirty="0">
            <a:latin typeface="Calibri" panose="020F0502020204030204" pitchFamily="34" charset="0"/>
            <a:cs typeface="Calibri" panose="020F0502020204030204" pitchFamily="34" charset="0"/>
          </a:endParaRPr>
        </a:p>
      </dsp:txBody>
      <dsp:txXfrm>
        <a:off x="0" y="1502230"/>
        <a:ext cx="11590862" cy="2220301"/>
      </dsp:txXfrm>
    </dsp:sp>
    <dsp:sp modelId="{E5B28D1A-F470-45A1-9F73-73727655D265}">
      <dsp:nvSpPr>
        <dsp:cNvPr id="0" name=""/>
        <dsp:cNvSpPr/>
      </dsp:nvSpPr>
      <dsp:spPr>
        <a:xfrm>
          <a:off x="0" y="3551836"/>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სამედიცინო პერსონალის რეგისტრის განვითარება</a:t>
          </a:r>
          <a:endParaRPr lang="nb-NO" sz="2300" kern="1200" dirty="0">
            <a:latin typeface="Calibri" panose="020F0502020204030204" pitchFamily="34" charset="0"/>
            <a:cs typeface="Calibri" panose="020F0502020204030204" pitchFamily="34" charset="0"/>
          </a:endParaRPr>
        </a:p>
      </dsp:txBody>
      <dsp:txXfrm>
        <a:off x="53459" y="3605295"/>
        <a:ext cx="11483944" cy="9882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DEC2D2-2A65-4207-A619-B983F13139D9}" type="datetimeFigureOut">
              <a:rPr lang="en-US" smtClean="0"/>
              <a:t>18-Sep-20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0F942-9723-4803-AE47-CB3FF1F3D125}" type="slidenum">
              <a:rPr lang="en-US" smtClean="0"/>
              <a:t>‹#›</a:t>
            </a:fld>
            <a:endParaRPr lang="en-US"/>
          </a:p>
        </p:txBody>
      </p:sp>
    </p:spTree>
    <p:extLst>
      <p:ext uri="{BB962C8B-B14F-4D97-AF65-F5344CB8AC3E}">
        <p14:creationId xmlns:p14="http://schemas.microsoft.com/office/powerpoint/2010/main" val="697693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A47E1-EE14-4AA5-8E29-B7F8F2296E82}" type="datetimeFigureOut">
              <a:rPr lang="en-US" smtClean="0"/>
              <a:t>18-Sep-20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EFCA7-A8E8-42AD-92EB-9E8ECF000483}" type="slidenum">
              <a:rPr lang="en-US" smtClean="0"/>
              <a:t>‹#›</a:t>
            </a:fld>
            <a:endParaRPr lang="en-US"/>
          </a:p>
        </p:txBody>
      </p:sp>
    </p:spTree>
    <p:extLst>
      <p:ext uri="{BB962C8B-B14F-4D97-AF65-F5344CB8AC3E}">
        <p14:creationId xmlns:p14="http://schemas.microsoft.com/office/powerpoint/2010/main" val="230644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ძვირფასო დამსწრე საზოგადოება, ჩვენთვის პატივია გაგიზიაროთ </a:t>
            </a:r>
            <a:r>
              <a:rPr lang="en-US" sz="1200" kern="1200" dirty="0" smtClean="0">
                <a:solidFill>
                  <a:schemeClr val="tx1"/>
                </a:solidFill>
                <a:effectLst/>
                <a:latin typeface="+mn-lt"/>
                <a:ea typeface="+mn-ea"/>
                <a:cs typeface="+mn-cs"/>
              </a:rPr>
              <a:t>COVID-19 </a:t>
            </a:r>
            <a:r>
              <a:rPr lang="ka-GE" sz="1200" kern="1200" dirty="0" smtClean="0">
                <a:solidFill>
                  <a:schemeClr val="tx1"/>
                </a:solidFill>
                <a:effectLst/>
                <a:latin typeface="+mn-lt"/>
                <a:ea typeface="+mn-ea"/>
                <a:cs typeface="+mn-cs"/>
              </a:rPr>
              <a:t>შემდგომი ტალღებისთვის ჯანდაცვის სექტორის შესაძლებლობების გაძლიერებისა და გადაუდებელი მზადყოფნის გეგმა, რომელზეც ბოლო პერიოდია დარგის ექსპერტები ინტენსიურად მუშაობენ სამინისტროსა და ნსდს-ის გუნდთან ერთად.</a:t>
            </a:r>
            <a:endParaRPr lang="en-US" sz="1200" kern="1200" dirty="0" smtClean="0">
              <a:solidFill>
                <a:schemeClr val="tx1"/>
              </a:solidFill>
              <a:effectLst/>
              <a:latin typeface="+mn-lt"/>
              <a:ea typeface="+mn-ea"/>
              <a:cs typeface="+mn-cs"/>
            </a:endParaRPr>
          </a:p>
          <a:p>
            <a:r>
              <a:rPr lang="ka-GE" baseline="0" dirty="0" smtClean="0"/>
              <a:t>მოგეხსენებათ, პანდემია მსოფლიო მასშტაბით კვლავ აქტიურ ფაზაშია და ახალი შემთხვევების რაოდენობა მზარდი დინამიკით გამოირჩევა. შესაბამისად, ჩვენი საქმიანობის საფუძვლად დადებულია, რომ ქვეყანამ, და ჯანდაცვის სექტორმა უნდა მოახდინოს ადაპტაცია და თანაცხოვრება ამ ვირუსთან ერთად. პირველი რიგის პრიორიტეტია, რომ მოვიგოთ ბრძოლა ამ ვირუსის წინააღმდეგ, რისთვისაც ჩვენ გვჭირდება ერთობლივი მუშაობა, მოცემული ყველა შესაძლებლობის გამოყენება. მხედველობაში იყო მიღებული ყველა ის რეკომენდაცია, რაც კორონასთან რეაგირების კუთხით იქნა ჩატარებული, თუმცა ასევე გათვალისწინებულია მანამდე არსებული შეფასებებიც</a:t>
            </a:r>
            <a:endParaRPr lang="ru-RU" alt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a:t>
            </a:fld>
            <a:endParaRPr lang="en-US"/>
          </a:p>
        </p:txBody>
      </p:sp>
    </p:spTree>
    <p:extLst>
      <p:ext uri="{BB962C8B-B14F-4D97-AF65-F5344CB8AC3E}">
        <p14:creationId xmlns:p14="http://schemas.microsoft.com/office/powerpoint/2010/main" val="240804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განგაშის ბარომეტრის დანერგვა, ტესტირების რაოდენობა ასევე დაეყრდნობა განგაშის სიგნალების დონეს, ეპიდემიოლოგიური სურათის მონაცემებს და კლინიკური, კვლევითი და საზოგადოებრივი ჯანდაცვის კუთხით განსახორციელებელი აქტივობების საჭიროებებს.</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11</a:t>
            </a:fld>
            <a:endParaRPr lang="en-US"/>
          </a:p>
        </p:txBody>
      </p:sp>
    </p:spTree>
    <p:extLst>
      <p:ext uri="{BB962C8B-B14F-4D97-AF65-F5344CB8AC3E}">
        <p14:creationId xmlns:p14="http://schemas.microsoft.com/office/powerpoint/2010/main" val="340215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ჯანდაცვის სექტორის ორიენტირია ტესტირების სხვადასხვა ფორმების დანერგვა, ადგილების დამატება, მოსახლეობის ფართო ფენების მოცვა, ახალი მეთოდოლოგიების ვალიდაცია და გამრავალფეროვნება, რაც მნიშვნელოვანია ხელმისაწვდომობის გაზრდის კუთხითაც. უკვე შემუშავებულია და სრულდებაპულ ტესტირების ალგორითმი, მოძებულია და მოწოდებულ იქნება ნერწყვის ნიმუშის გამოყენებით დიაგნოსტიკა, საჭიროებისას გაფართოვდება მობილური (</a:t>
            </a:r>
            <a:r>
              <a:rPr lang="en-US" sz="1200" kern="1200" dirty="0" smtClean="0">
                <a:solidFill>
                  <a:schemeClr val="tx1"/>
                </a:solidFill>
                <a:effectLst/>
                <a:latin typeface="+mn-lt"/>
                <a:ea typeface="+mn-ea"/>
                <a:cs typeface="+mn-cs"/>
              </a:rPr>
              <a:t>drive through) </a:t>
            </a:r>
            <a:r>
              <a:rPr lang="ka-GE" sz="1200" kern="1200" dirty="0" smtClean="0">
                <a:solidFill>
                  <a:schemeClr val="tx1"/>
                </a:solidFill>
                <a:effectLst/>
                <a:latin typeface="+mn-lt"/>
                <a:ea typeface="+mn-ea"/>
                <a:cs typeface="+mn-cs"/>
              </a:rPr>
              <a:t>ტესტირებაც.</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ასევე გრიპის სეზონში პროგრამაში მონაწილე ლაბორატორიები და  გრიპის საყრდენი ბაზები ჩართული იქნებიან ინტეგრირებულ მიდგომაში გრიპისა და SAR-CoV-2-ის მოლეკულურ დიაგნოსტიკისთვის.</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12</a:t>
            </a:fld>
            <a:endParaRPr lang="en-US"/>
          </a:p>
        </p:txBody>
      </p:sp>
    </p:spTree>
    <p:extLst>
      <p:ext uri="{BB962C8B-B14F-4D97-AF65-F5344CB8AC3E}">
        <p14:creationId xmlns:p14="http://schemas.microsoft.com/office/powerpoint/2010/main" val="236716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მიმართული იქნება, რომ დიაგნოსტიკა გაფართოვდეს დღიურად ჩასატარებელი 430 / 100 000 მოსახლეზე ტესტირების შესაძლებლობამდე, რაც 16 000 ტესტია დღიურად, ასევე კონცენტრაცია იქნება ბრძანებით გაწერილი პრიორიტეტული ჯგუფების მოცვასა, რაც თვეში დაახლოებით 150 539</a:t>
            </a:r>
            <a:r>
              <a:rPr lang="ka-GE" sz="1200" kern="1200" baseline="0" dirty="0" smtClean="0">
                <a:solidFill>
                  <a:schemeClr val="tx1"/>
                </a:solidFill>
                <a:effectLst/>
                <a:latin typeface="+mn-lt"/>
                <a:ea typeface="+mn-ea"/>
                <a:cs typeface="+mn-cs"/>
              </a:rPr>
              <a:t> მიზნობრივი ტესტირებაა. ასევე შეფასებისას მნიშვნელოვანი ინდიკატორია</a:t>
            </a:r>
            <a:r>
              <a:rPr lang="ka-GE" sz="1200" kern="1200" dirty="0" smtClean="0">
                <a:solidFill>
                  <a:schemeClr val="tx1"/>
                </a:solidFill>
                <a:effectLst/>
                <a:latin typeface="+mn-lt"/>
                <a:ea typeface="+mn-ea"/>
                <a:cs typeface="+mn-cs"/>
              </a:rPr>
              <a:t> დადებითობის მაჩვენებლი -  3% ფარგლებში შენარჩუნება.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13</a:t>
            </a:fld>
            <a:endParaRPr lang="en-US"/>
          </a:p>
        </p:txBody>
      </p:sp>
    </p:spTree>
    <p:extLst>
      <p:ext uri="{BB962C8B-B14F-4D97-AF65-F5344CB8AC3E}">
        <p14:creationId xmlns:p14="http://schemas.microsoft.com/office/powerpoint/2010/main" val="37484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ოთხი არის </a:t>
            </a:r>
            <a:r>
              <a:rPr lang="en-US" sz="1200" kern="1200" dirty="0" err="1" smtClean="0">
                <a:solidFill>
                  <a:schemeClr val="tx1"/>
                </a:solidFill>
                <a:effectLst/>
                <a:latin typeface="+mn-lt"/>
                <a:ea typeface="+mn-ea"/>
                <a:cs typeface="+mn-cs"/>
              </a:rPr>
              <a:t>პირველადი</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ჯანდაცვის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ქსელის დროული </a:t>
            </a:r>
            <a:r>
              <a:rPr lang="en-US" sz="1200" kern="1200" dirty="0" err="1" smtClean="0">
                <a:solidFill>
                  <a:schemeClr val="tx1"/>
                </a:solidFill>
                <a:effectLst/>
                <a:latin typeface="+mn-lt"/>
                <a:ea typeface="+mn-ea"/>
                <a:cs typeface="+mn-cs"/>
              </a:rPr>
              <a:t>გაძლიერება</a:t>
            </a:r>
            <a:r>
              <a:rPr lang="ka-GE" sz="1200" kern="1200" dirty="0" smtClean="0">
                <a:solidFill>
                  <a:schemeClr val="tx1"/>
                </a:solidFill>
                <a:effectLst/>
                <a:latin typeface="+mn-lt"/>
                <a:ea typeface="+mn-ea"/>
                <a:cs typeface="+mn-cs"/>
              </a:rPr>
              <a:t>, რაც გააუმჯობესებს ჯანდაცვის სექტორის რეაგირების დონეს, განტვირთავს ზეწოლას ჰოსპიტალურ სექტორზე, </a:t>
            </a:r>
            <a:r>
              <a:rPr lang="en-US" sz="1200" kern="1200" dirty="0" err="1" smtClean="0">
                <a:solidFill>
                  <a:schemeClr val="tx1"/>
                </a:solidFill>
                <a:effectLst/>
                <a:latin typeface="+mn-lt"/>
                <a:ea typeface="+mn-ea"/>
                <a:cs typeface="+mn-cs"/>
              </a:rPr>
              <a:t>შეამცირებს</a:t>
            </a:r>
            <a:r>
              <a:rPr lang="en-US" sz="1200" kern="1200" dirty="0" smtClean="0">
                <a:solidFill>
                  <a:schemeClr val="tx1"/>
                </a:solidFill>
                <a:effectLst/>
                <a:latin typeface="+mn-lt"/>
                <a:ea typeface="+mn-ea"/>
                <a:cs typeface="+mn-cs"/>
              </a:rPr>
              <a:t> COVID-19–</a:t>
            </a:r>
            <a:r>
              <a:rPr lang="en-US" sz="1200" kern="1200" dirty="0" err="1" smtClean="0">
                <a:solidFill>
                  <a:schemeClr val="tx1"/>
                </a:solidFill>
                <a:effectLst/>
                <a:latin typeface="+mn-lt"/>
                <a:ea typeface="+mn-ea"/>
                <a:cs typeface="+mn-cs"/>
              </a:rPr>
              <a:t>ის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გავლენას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მოსახლეობის </a:t>
            </a:r>
            <a:r>
              <a:rPr lang="en-US" sz="1200" kern="1200" dirty="0" err="1" smtClean="0">
                <a:solidFill>
                  <a:schemeClr val="tx1"/>
                </a:solidFill>
                <a:effectLst/>
                <a:latin typeface="+mn-lt"/>
                <a:ea typeface="+mn-ea"/>
                <a:cs typeface="+mn-cs"/>
              </a:rPr>
              <a:t>ჯანმრთელობასა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და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კეთილდღეობაზე</a:t>
            </a:r>
            <a:r>
              <a:rPr lang="ka-GE" sz="1200" kern="1200" dirty="0" smtClean="0">
                <a:solidFill>
                  <a:schemeClr val="tx1"/>
                </a:solidFill>
                <a:effectLst/>
                <a:latin typeface="+mn-lt"/>
                <a:ea typeface="+mn-ea"/>
                <a:cs typeface="+mn-cs"/>
              </a:rPr>
              <a:t>, დაეხმარება ქვეყანას შემდგომი შესაძლო ტალღების ნაკლები დანაკარგით მიღებასა და </a:t>
            </a:r>
            <a:r>
              <a:rPr lang="en-US" sz="1200" kern="1200" dirty="0" err="1" smtClean="0">
                <a:solidFill>
                  <a:schemeClr val="tx1"/>
                </a:solidFill>
                <a:effectLst/>
                <a:latin typeface="+mn-lt"/>
                <a:ea typeface="+mn-ea"/>
                <a:cs typeface="+mn-cs"/>
              </a:rPr>
              <a:t>უზრუნველყოფს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უნივერსალური ჯანდაცვის მიდგომას </a:t>
            </a:r>
            <a:r>
              <a:rPr lang="en-US" sz="1200" kern="1200" dirty="0" smtClean="0">
                <a:solidFill>
                  <a:schemeClr val="tx1"/>
                </a:solidFill>
                <a:effectLst/>
                <a:latin typeface="+mn-lt"/>
                <a:ea typeface="+mn-ea"/>
                <a:cs typeface="+mn-cs"/>
              </a:rPr>
              <a:t>“</a:t>
            </a:r>
            <a:r>
              <a:rPr lang="ka-GE" sz="1200" kern="1200" dirty="0" smtClean="0">
                <a:solidFill>
                  <a:schemeClr val="tx1"/>
                </a:solidFill>
                <a:effectLst/>
                <a:latin typeface="+mn-lt"/>
                <a:ea typeface="+mn-ea"/>
                <a:cs typeface="+mn-cs"/>
              </a:rPr>
              <a:t>ჯანმრთელობა ყველასათვის“ </a:t>
            </a:r>
            <a:r>
              <a:rPr lang="en-US" sz="1200" kern="1200" dirty="0" smtClean="0">
                <a:solidFill>
                  <a:schemeClr val="tx1"/>
                </a:solidFill>
                <a:effectLst/>
                <a:latin typeface="+mn-lt"/>
                <a:ea typeface="+mn-ea"/>
                <a:cs typeface="+mn-cs"/>
              </a:rPr>
              <a:t>.</a:t>
            </a:r>
          </a:p>
          <a:p>
            <a:r>
              <a:rPr lang="ka-GE" sz="1200" kern="1200" dirty="0" smtClean="0">
                <a:solidFill>
                  <a:schemeClr val="tx1"/>
                </a:solidFill>
                <a:effectLst/>
                <a:latin typeface="+mn-lt"/>
                <a:ea typeface="+mn-ea"/>
                <a:cs typeface="+mn-cs"/>
              </a:rPr>
              <a:t>ღონისძიებები მიმართული იქნება პჯდ სექტორის მომზადებაზე, რომ გააძლიეროს ინფექციების კონტროლი, განგაშის შემდგომ დონეზე შესაძლო გადასვლისას შეძლოს შემთხვევების მართა, გამოჯანმრთელებულების მიდევნება და პატრონაჟი, დაინერგოს ტელემედიცინა და ასევე, პჯდ-მ შეძლოს რუტინული და ესენციური სერვისების უწყვეტი მიწოდება</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14</a:t>
            </a:fld>
            <a:endParaRPr lang="en-US"/>
          </a:p>
        </p:txBody>
      </p:sp>
    </p:spTree>
    <p:extLst>
      <p:ext uri="{BB962C8B-B14F-4D97-AF65-F5344CB8AC3E}">
        <p14:creationId xmlns:p14="http://schemas.microsoft.com/office/powerpoint/2010/main" val="384151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მნიშვნელოვანი ინდიკატორებია გადამზადებული პჯდ პერსონალისა და სოფლის ექიმების რაოდენობა, 75% და მეტი, შენარჩუნებული რუტინული და ესენციური სერვისების მაჩვენებელი, რომელიც არ უნდა იყოს 20% ნაკლები და მიმართვიანობა. წინა წლების მონაცემებით იგი შეადგენს 3.2-ს 1 სულ მოსახლეზე.</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15</a:t>
            </a:fld>
            <a:endParaRPr lang="en-US"/>
          </a:p>
        </p:txBody>
      </p:sp>
    </p:spTree>
    <p:extLst>
      <p:ext uri="{BB962C8B-B14F-4D97-AF65-F5344CB8AC3E}">
        <p14:creationId xmlns:p14="http://schemas.microsoft.com/office/powerpoint/2010/main" val="196087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i="1" kern="1200" dirty="0" smtClean="0">
                <a:solidFill>
                  <a:schemeClr val="tx1"/>
                </a:solidFill>
                <a:effectLst/>
                <a:latin typeface="+mn-lt"/>
                <a:ea typeface="+mn-ea"/>
                <a:cs typeface="+mn-cs"/>
              </a:rPr>
              <a:t>გამართულად მოფუნქციონირე ჰოსპიტალური სექტორი მდგრადი ჯანდაცვის სისტემის ერთ-ერთი ფუნდამენტია და უზრუნველყოფს </a:t>
            </a:r>
            <a:r>
              <a:rPr lang="en-US" sz="1200" i="1" kern="1200" dirty="0" smtClean="0">
                <a:solidFill>
                  <a:schemeClr val="tx1"/>
                </a:solidFill>
                <a:effectLst/>
                <a:latin typeface="+mn-lt"/>
                <a:ea typeface="+mn-ea"/>
                <a:cs typeface="+mn-cs"/>
              </a:rPr>
              <a:t>COVID-19-ის </a:t>
            </a:r>
            <a:r>
              <a:rPr lang="en-US" sz="1200" i="1" kern="1200" dirty="0" err="1" smtClean="0">
                <a:solidFill>
                  <a:schemeClr val="tx1"/>
                </a:solidFill>
                <a:effectLst/>
                <a:latin typeface="+mn-lt"/>
                <a:ea typeface="+mn-ea"/>
                <a:cs typeface="+mn-cs"/>
              </a:rPr>
              <a:t>პანდემი</a:t>
            </a:r>
            <a:r>
              <a:rPr lang="ka-GE" sz="1200" i="1" kern="1200" dirty="0" smtClean="0">
                <a:solidFill>
                  <a:schemeClr val="tx1"/>
                </a:solidFill>
                <a:effectLst/>
                <a:latin typeface="+mn-lt"/>
                <a:ea typeface="+mn-ea"/>
                <a:cs typeface="+mn-cs"/>
              </a:rPr>
              <a:t>აზე </a:t>
            </a:r>
            <a:r>
              <a:rPr lang="en-US" sz="1200" i="1" kern="1200" dirty="0" err="1" smtClean="0">
                <a:solidFill>
                  <a:schemeClr val="tx1"/>
                </a:solidFill>
                <a:effectLst/>
                <a:latin typeface="+mn-lt"/>
                <a:ea typeface="+mn-ea"/>
                <a:cs typeface="+mn-cs"/>
              </a:rPr>
              <a:t>სწრაფ</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და</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ეფექტურ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რეაგირებას</a:t>
            </a:r>
            <a:r>
              <a:rPr lang="en-US" sz="1200" i="1" kern="1200" dirty="0" smtClean="0">
                <a:solidFill>
                  <a:schemeClr val="tx1"/>
                </a:solidFill>
                <a:effectLst/>
                <a:latin typeface="+mn-lt"/>
                <a:ea typeface="+mn-ea"/>
                <a:cs typeface="+mn-cs"/>
              </a:rPr>
              <a:t>. </a:t>
            </a:r>
            <a:r>
              <a:rPr lang="ka-GE" sz="1200" i="1" kern="1200" dirty="0" smtClean="0">
                <a:solidFill>
                  <a:schemeClr val="tx1"/>
                </a:solidFill>
                <a:effectLst/>
                <a:latin typeface="+mn-lt"/>
                <a:ea typeface="+mn-ea"/>
                <a:cs typeface="+mn-cs"/>
              </a:rPr>
              <a:t>ადამიანური რესურსებით სათანადოდ მომზადებული და თანამედროვე ინფრასტრუქტურით აღჭურვილი სტაციონარები გარანტიაა დაინფიცირებული პაციენტების გადარჩენისა და გამოჯანმრთელებისთვის.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16</a:t>
            </a:fld>
            <a:endParaRPr lang="en-US"/>
          </a:p>
        </p:txBody>
      </p:sp>
    </p:spTree>
    <p:extLst>
      <p:ext uri="{BB962C8B-B14F-4D97-AF65-F5344CB8AC3E}">
        <p14:creationId xmlns:p14="http://schemas.microsoft.com/office/powerpoint/2010/main" val="4541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შემუშავებულია ინდიკატორები - ინტენსიური მოვლის საწოლების მაჩვენებელი 10 000 მოზარდ მოსახლეზე</a:t>
            </a:r>
            <a:r>
              <a:rPr lang="en-US" sz="1200" kern="1200" baseline="0" dirty="0" smtClean="0">
                <a:solidFill>
                  <a:schemeClr val="tx1"/>
                </a:solidFill>
                <a:effectLst/>
                <a:latin typeface="+mn-lt"/>
                <a:ea typeface="+mn-ea"/>
                <a:cs typeface="+mn-cs"/>
              </a:rPr>
              <a:t> - </a:t>
            </a:r>
            <a:r>
              <a:rPr lang="ka-GE" sz="1200" kern="1200" baseline="0" dirty="0" smtClean="0">
                <a:solidFill>
                  <a:schemeClr val="tx1"/>
                </a:solidFill>
                <a:effectLst/>
                <a:latin typeface="+mn-lt"/>
                <a:ea typeface="+mn-ea"/>
                <a:cs typeface="+mn-cs"/>
              </a:rPr>
              <a:t>ქვეყნის მონაცემების გათვალისწინებით (მოზრდილი მოსახლეობა 2 800 000; </a:t>
            </a:r>
            <a:r>
              <a:rPr lang="en-US" sz="1200" kern="1200" baseline="0" dirty="0" smtClean="0">
                <a:solidFill>
                  <a:schemeClr val="tx1"/>
                </a:solidFill>
                <a:effectLst/>
                <a:latin typeface="+mn-lt"/>
                <a:ea typeface="+mn-ea"/>
                <a:cs typeface="+mn-cs"/>
              </a:rPr>
              <a:t>ICU </a:t>
            </a:r>
            <a:r>
              <a:rPr lang="ka-GE" sz="1200" kern="1200" baseline="0" dirty="0" smtClean="0">
                <a:solidFill>
                  <a:schemeClr val="tx1"/>
                </a:solidFill>
                <a:effectLst/>
                <a:latin typeface="+mn-lt"/>
                <a:ea typeface="+mn-ea"/>
                <a:cs typeface="+mn-cs"/>
              </a:rPr>
              <a:t>საწოლების რაოდენობა 1 468) ეს მაჩვენებელია 5.2 / 10 000 მოზრდილ მოსახლეობაზე.</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baseline="0" dirty="0" smtClean="0">
                <a:solidFill>
                  <a:schemeClr val="tx1"/>
                </a:solidFill>
                <a:effectLst/>
                <a:latin typeface="+mn-lt"/>
                <a:ea typeface="+mn-ea"/>
                <a:cs typeface="+mn-cs"/>
              </a:rPr>
              <a:t>ჯანდაცვის სექტორში 2020 წლის ბოლომდე დაგეგმილია 150 კრიტიკული საწოლის დამატება, რაც ამ ციფრს გაზრდის 1 618-მდე, ხოლო მაჩვენებელი (რას სამიზნე იქნება) ხდება 5.8 / 10 000 მოზარდი მოსახლეობა.</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იმ სამედიცინო პერსონალის რაოდენობა, რომელსაც გავლილი აქვს ინფექციების კონტროლის ტრენინგი და ჰოსპიტალების რაოდენობა, რომლებიც აკმაყოფილებენ ინფექციების კონტროლზე მოთხოვნებს.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17</a:t>
            </a:fld>
            <a:endParaRPr lang="en-US"/>
          </a:p>
        </p:txBody>
      </p:sp>
    </p:spTree>
    <p:extLst>
      <p:ext uri="{BB962C8B-B14F-4D97-AF65-F5344CB8AC3E}">
        <p14:creationId xmlns:p14="http://schemas.microsoft.com/office/powerpoint/2010/main" val="130780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6 ჯანდაცვის სექტორის გადაუდებელი მზაობის მნიშვნელოვანი კომპონენტია და მოიცავს სამედიცინო პერსონალის მომზადება აკადემიური ინსტიტუციების ჩართულობით, სადაც გათვალისწინებულია ყველა საჭირო რესურსის ტრენინგი და გადამზადება: საზოგადოებრივი ჯანმრთელობის სპეციალისტები, ეპიდემიოლოგები, ლაბორატორიის პერსონალი, პჯდ გუნდში შემავალი კადრები, სასწრაფო-გადაუდებელი სამსახურის და ჰოსპიტალურ სექტორში მომუშავე ექიმები.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აქტუალობიდან გამომდინარე, წინა ხაზზე მყოფი სამედიცინო პერსონალის დაცვის მიზნით, ინტენსიურად ჩატარდება ინფექციების პრევენციისა და კონტროლის ტრენინგები.</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18</a:t>
            </a:fld>
            <a:endParaRPr lang="en-US"/>
          </a:p>
        </p:txBody>
      </p:sp>
    </p:spTree>
    <p:extLst>
      <p:ext uri="{BB962C8B-B14F-4D97-AF65-F5344CB8AC3E}">
        <p14:creationId xmlns:p14="http://schemas.microsoft.com/office/powerpoint/2010/main" val="379268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ბოლო, ასევე საკმაოდ მნიშვნელოვანი ამოცანაა მოსახლეობის ყველა ფენის ინფორმირება COVID-19– ით გამოწვეული ჯანმრთელობის რისკების და პრევენციული ზომების შესახებ, გავრცელების შემცირებისა და ინფიცირების ალბათობის შესამცირებლად.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ჩამოყალიბებული იქნება განსახვავებული მიდგომა მაღალი და დაბალი რისკის ჯგუფებისათვის, შშ პირებისათვის და ცხოვრების ჯანსაღი წესის კამპანია ადაპტირებულ იქნება ახალ რეალობასტან რაც გამოიწვია კორონა ვირუსმა.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20</a:t>
            </a:fld>
            <a:endParaRPr lang="en-US"/>
          </a:p>
        </p:txBody>
      </p:sp>
    </p:spTree>
    <p:extLst>
      <p:ext uri="{BB962C8B-B14F-4D97-AF65-F5344CB8AC3E}">
        <p14:creationId xmlns:p14="http://schemas.microsoft.com/office/powerpoint/2010/main" val="207865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a:t>ასევე გათვალისწინებულია ის მნიშვნელოვანი მიმართულეები, რომლებზეც უნდა გაკეთდეს აქცენტი ამავე</a:t>
            </a:r>
            <a:r>
              <a:rPr lang="ka-GE" baseline="0" dirty="0"/>
              <a:t> პერიოდში, რათა ჯანდაცვის სექტორის მიერ გატარებული ღონისძიებები იყოს უფრო ქმედითი</a:t>
            </a: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21</a:t>
            </a:fld>
            <a:endParaRPr lang="en-US"/>
          </a:p>
        </p:txBody>
      </p:sp>
    </p:spTree>
    <p:extLst>
      <p:ext uri="{BB962C8B-B14F-4D97-AF65-F5344CB8AC3E}">
        <p14:creationId xmlns:p14="http://schemas.microsoft.com/office/powerpoint/2010/main" val="79164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ka-GE" sz="1200" b="0" i="0" u="none" strike="noStrike" kern="1200" dirty="0">
                <a:solidFill>
                  <a:schemeClr val="tx1"/>
                </a:solidFill>
                <a:effectLst/>
                <a:latin typeface="+mn-lt"/>
                <a:ea typeface="+mn-ea"/>
                <a:cs typeface="+mn-cs"/>
              </a:rPr>
              <a:t>გასათვალისწინებელია, რომ მოკლე პერიოდში ჯანდაცვის სექტორი ვერ შეძლებს რადიკალურ ცვლილებებს, თუმცა გადაწყვეტილებები სწრაფად არის მისაღები და ფუნდამენტური ცვლილებებისთვის სწორი ხედვა, მიმართულება და სამოქმედო ჩარჩო </a:t>
            </a:r>
            <a:r>
              <a:rPr lang="ka-GE" sz="1200" b="0" i="0" u="none" strike="noStrike" kern="1200" dirty="0" smtClean="0">
                <a:solidFill>
                  <a:schemeClr val="tx1"/>
                </a:solidFill>
                <a:effectLst/>
                <a:latin typeface="+mn-lt"/>
                <a:ea typeface="+mn-ea"/>
                <a:cs typeface="+mn-cs"/>
              </a:rPr>
              <a:t>ახლა </a:t>
            </a:r>
            <a:r>
              <a:rPr lang="ka-GE" sz="1200" b="0" i="0" u="none" strike="noStrike" kern="1200" dirty="0">
                <a:solidFill>
                  <a:schemeClr val="tx1"/>
                </a:solidFill>
                <a:effectLst/>
                <a:latin typeface="+mn-lt"/>
                <a:ea typeface="+mn-ea"/>
                <a:cs typeface="+mn-cs"/>
              </a:rPr>
              <a:t>უნდა შემუშავდეს. </a:t>
            </a:r>
          </a:p>
          <a:p>
            <a:pPr rtl="0"/>
            <a:r>
              <a:rPr lang="ka-GE" sz="1200" b="0" i="0" u="none" strike="noStrike" kern="1200" dirty="0">
                <a:solidFill>
                  <a:schemeClr val="tx1"/>
                </a:solidFill>
                <a:effectLst/>
                <a:latin typeface="+mn-lt"/>
                <a:ea typeface="+mn-ea"/>
                <a:cs typeface="+mn-cs"/>
              </a:rPr>
              <a:t>წარმოდგენილი გეგმა ეფუძნება შემდეგ პრინციპებს:..</a:t>
            </a:r>
            <a:endParaRPr lang="ka-GE" b="0" dirty="0">
              <a:effectLst/>
            </a:endParaRPr>
          </a:p>
          <a:p>
            <a:r>
              <a:rPr lang="ka-GE" dirty="0"/>
              <a:t/>
            </a:r>
            <a:br>
              <a:rPr lang="ka-GE" dirty="0"/>
            </a:b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3</a:t>
            </a:fld>
            <a:endParaRPr lang="en-US"/>
          </a:p>
        </p:txBody>
      </p:sp>
    </p:spTree>
    <p:extLst>
      <p:ext uri="{BB962C8B-B14F-4D97-AF65-F5344CB8AC3E}">
        <p14:creationId xmlns:p14="http://schemas.microsoft.com/office/powerpoint/2010/main" val="14627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ქვეყნის ჯანდაცვის სისტემას მუდმივად ექნება ეროვნული სტრატეგიული მარაგი, რომელიც დაეფუძნება დროულ მიწოდებასა და საჭიროებისას მიწოდების გაწერილ სქემას და რომელშიც შევა: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ტესტები;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სასიცოცხლო ფუნქციების მხარდამჭერი მედიკამენტები და აღჭურვილობა (ვენტილატორები);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პერსონალური დაცვის საშუალებები;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ვაქცინები.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22</a:t>
            </a:fld>
            <a:endParaRPr lang="en-US"/>
          </a:p>
        </p:txBody>
      </p:sp>
    </p:spTree>
    <p:extLst>
      <p:ext uri="{BB962C8B-B14F-4D97-AF65-F5344CB8AC3E}">
        <p14:creationId xmlns:p14="http://schemas.microsoft.com/office/powerpoint/2010/main" val="49511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COVID-19-ის წინააღმდეგ ბრძოლაში ტექნოლოგიური მიღწევების გამოყენება განსაკუთრებულ მნიშვნელობას იძენს. ჯანდაცვის ტექნოლოგიების, ელექტრონული სისტემების და ინოვაციური მეთოდების გამოყენება დამატებით შესაძლებლობად იქცა ყველა იმ ორგანიზაციისთვის, რომელიც ჩართულია კრიზისის მართვის პროცესში. საინფორმაციო ტექნოლოგიების გარეშე შეუძლებელი იქნებოდა:</a:t>
            </a:r>
            <a:endParaRPr lang="en-US" sz="1200"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დისტანციური მუშაობა და ჯანდაცვის სერვისების მიწოდება კრიზისის პერიოდში;</a:t>
            </a:r>
            <a:endParaRPr lang="en-US" sz="1200" u="none" strike="noStrike"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შემთხვევების, ტესტირებების ელექტრონული აღრიცხვიანობა, მიდევნება, მონიტორინგი.</a:t>
            </a:r>
            <a:endParaRPr lang="en-US" sz="1200" u="none" strike="noStrike"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23</a:t>
            </a:fld>
            <a:endParaRPr lang="en-US"/>
          </a:p>
        </p:txBody>
      </p:sp>
    </p:spTree>
    <p:extLst>
      <p:ext uri="{BB962C8B-B14F-4D97-AF65-F5344CB8AC3E}">
        <p14:creationId xmlns:p14="http://schemas.microsoft.com/office/powerpoint/2010/main" val="3190135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გეგმის შესრულება შეუძლებელი იქნება მულტისექტორული თანამშრომლობისა და კორდინაციის გარეშე, რადგან დამატებითი საჭიროებები მოიცავს ღომნისძიებებს, სადაც აუცილებელია სხვა სამინისტროების ჩართულობა, მათ შორის - უწყვეტი სამედიცინო განათლების სისტემის ამშავება, ჯანსაღი ცხოვრების წესის დანერფვა, საკვების უსაფრთხოება და ზედამხედველობა. გარდა ამისა, მოგეხსენებათ, კორონავირუსის მნიშვნელვანი პრევენციული ღონისძიებაა პირადი ჰიგიენა, შესაბამისად, აუცილებელია უწყვეტი მომარაგება სასმელი წყლით ქვეყნის ყველა რეგიონში, ასევე გასათვალისწინებელია გლობალური დეფიციტის ფონზე პირადი დაცვის საშუალებების წარმოების გაძ₾იერება ქვეყანაში.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24</a:t>
            </a:fld>
            <a:endParaRPr lang="en-US"/>
          </a:p>
        </p:txBody>
      </p:sp>
    </p:spTree>
    <p:extLst>
      <p:ext uri="{BB962C8B-B14F-4D97-AF65-F5344CB8AC3E}">
        <p14:creationId xmlns:p14="http://schemas.microsoft.com/office/powerpoint/2010/main" val="302203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27</a:t>
            </a:fld>
            <a:endParaRPr lang="en-US"/>
          </a:p>
        </p:txBody>
      </p:sp>
    </p:spTree>
    <p:extLst>
      <p:ext uri="{BB962C8B-B14F-4D97-AF65-F5344CB8AC3E}">
        <p14:creationId xmlns:p14="http://schemas.microsoft.com/office/powerpoint/2010/main" val="537552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28</a:t>
            </a:fld>
            <a:endParaRPr lang="en-US"/>
          </a:p>
        </p:txBody>
      </p:sp>
    </p:spTree>
    <p:extLst>
      <p:ext uri="{BB962C8B-B14F-4D97-AF65-F5344CB8AC3E}">
        <p14:creationId xmlns:p14="http://schemas.microsoft.com/office/powerpoint/2010/main" val="141419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29</a:t>
            </a:fld>
            <a:endParaRPr lang="en-US"/>
          </a:p>
        </p:txBody>
      </p:sp>
    </p:spTree>
    <p:extLst>
      <p:ext uri="{BB962C8B-B14F-4D97-AF65-F5344CB8AC3E}">
        <p14:creationId xmlns:p14="http://schemas.microsoft.com/office/powerpoint/2010/main" val="4091842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30</a:t>
            </a:fld>
            <a:endParaRPr lang="en-US"/>
          </a:p>
        </p:txBody>
      </p:sp>
    </p:spTree>
    <p:extLst>
      <p:ext uri="{BB962C8B-B14F-4D97-AF65-F5344CB8AC3E}">
        <p14:creationId xmlns:p14="http://schemas.microsoft.com/office/powerpoint/2010/main" val="613006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31</a:t>
            </a:fld>
            <a:endParaRPr lang="en-US"/>
          </a:p>
        </p:txBody>
      </p:sp>
    </p:spTree>
    <p:extLst>
      <p:ext uri="{BB962C8B-B14F-4D97-AF65-F5344CB8AC3E}">
        <p14:creationId xmlns:p14="http://schemas.microsoft.com/office/powerpoint/2010/main" val="247282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latin typeface="Calibri" panose="020F0502020204030204" pitchFamily="34" charset="0"/>
                <a:cs typeface="Calibri" panose="020F0502020204030204" pitchFamily="34" charset="0"/>
              </a:rPr>
              <a:t>მომავალი შესაძლო ტალღების მისაღებად მომზადებისას აუცილებელია </a:t>
            </a:r>
            <a:r>
              <a:rPr lang="en-US" dirty="0">
                <a:latin typeface="Calibri" panose="020F0502020204030204" pitchFamily="34" charset="0"/>
                <a:cs typeface="Calibri" panose="020F0502020204030204" pitchFamily="34" charset="0"/>
              </a:rPr>
              <a:t>- </a:t>
            </a: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მოკლე ვადაში ჯანდაცვის სისტემის მობილიზაცია</a:t>
            </a:r>
            <a:endParaRPr lang="nb-NO" dirty="0">
              <a:latin typeface="Calibri" panose="020F0502020204030204" pitchFamily="34" charset="0"/>
              <a:cs typeface="Calibri" panose="020F0502020204030204" pitchFamily="34" charset="0"/>
            </a:endParaRP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ხანგრძლივვადიან პერსპექტივაში - სისტემის ფუნდამენტური მოდერნიზაცია და გაძლიერება</a:t>
            </a:r>
            <a:endParaRPr lang="nb-NO"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4</a:t>
            </a:fld>
            <a:endParaRPr lang="en-US"/>
          </a:p>
        </p:txBody>
      </p:sp>
    </p:spTree>
    <p:extLst>
      <p:ext uri="{BB962C8B-B14F-4D97-AF65-F5344CB8AC3E}">
        <p14:creationId xmlns:p14="http://schemas.microsoft.com/office/powerpoint/2010/main" val="396655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დროული ანალიზისა და გადაწყვეტილებების ოპტიმიზაციისთვის, მიზანშეწონილია ჯანდაცვის სამინისტროს დაქვემდებარებაში შეიქმნას სპეციალური ანალიტიკური ჯგუფი (Health Task Force), რომელიც ქვეყანაში ეპიდემიის არსებობისას, მუდმივ რეჟიმში იმუშავებს ჯანდაცვის სისტემის გაძლიერებასა და  მომზადებაზე, უახლესი ინფორმაციის მოძიებაზე, შეფასებისა და სწრაფი რეაგირებისთვის რეკომენდაციების შემუშავებაზე. </a:t>
            </a:r>
          </a:p>
          <a:p>
            <a:r>
              <a:rPr lang="ka-GE" sz="1200" kern="1200" dirty="0" smtClean="0">
                <a:solidFill>
                  <a:schemeClr val="tx1"/>
                </a:solidFill>
                <a:effectLst/>
                <a:latin typeface="+mn-lt"/>
                <a:ea typeface="+mn-ea"/>
                <a:cs typeface="+mn-cs"/>
              </a:rPr>
              <a:t>გეგმა ითვალისწინებს ქვეყანაში განგაშის სისტემის დანერგვას (მწვანე, ყვითელი, ნარინჯისფერი და წითელი), შესაბამისი მაჩვენებლებით. დამატებითი დეტალებზე მოგახსენებთ მოგვიანებით.</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5</a:t>
            </a:fld>
            <a:endParaRPr lang="en-US"/>
          </a:p>
        </p:txBody>
      </p:sp>
    </p:spTree>
    <p:extLst>
      <p:ext uri="{BB962C8B-B14F-4D97-AF65-F5344CB8AC3E}">
        <p14:creationId xmlns:p14="http://schemas.microsoft.com/office/powerpoint/2010/main" val="352190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0" i="0" u="none" strike="noStrike" kern="1200" dirty="0">
                <a:solidFill>
                  <a:schemeClr val="tx1"/>
                </a:solidFill>
                <a:effectLst/>
                <a:latin typeface="+mn-lt"/>
                <a:ea typeface="+mn-ea"/>
                <a:cs typeface="+mn-cs"/>
              </a:rPr>
              <a:t>შესაბამისად, ჩვენს მიერ წარმოდგენილი</a:t>
            </a:r>
            <a:r>
              <a:rPr lang="ka-GE" sz="1200" b="0" i="0" u="none" strike="noStrike" kern="1200" baseline="0" dirty="0">
                <a:solidFill>
                  <a:schemeClr val="tx1"/>
                </a:solidFill>
                <a:effectLst/>
                <a:latin typeface="+mn-lt"/>
                <a:ea typeface="+mn-ea"/>
                <a:cs typeface="+mn-cs"/>
              </a:rPr>
              <a:t> გეგმის ამოცანები, </a:t>
            </a:r>
            <a:r>
              <a:rPr lang="ka-GE" baseline="0" dirty="0"/>
              <a:t>რაზეც დაფუძნებულია დოკუმენტის შინაარსი, შემდეგში მდგომარეობს</a:t>
            </a:r>
            <a:r>
              <a:rPr lang="ka-GE" sz="1200" b="0" i="0" u="none" strike="noStrike" kern="1200" baseline="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 </a:t>
            </a:r>
            <a:endParaRPr lang="ka-GE" b="0" dirty="0">
              <a:effectLst/>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6</a:t>
            </a:fld>
            <a:endParaRPr lang="en-US"/>
          </a:p>
        </p:txBody>
      </p:sp>
    </p:spTree>
    <p:extLst>
      <p:ext uri="{BB962C8B-B14F-4D97-AF65-F5344CB8AC3E}">
        <p14:creationId xmlns:p14="http://schemas.microsoft.com/office/powerpoint/2010/main" val="391536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კონკრეტულად ამოცანებს - მოგახსენბთ, რომ პირველი არის საზოგადოებრივი ჯანმრტელობის სისტემის გაძლიერება, რადგან იგი იყოს ეფექტური და მოქნილი და შეძლოს გამოწვევების შესაბამისად დროული რეაგირება. </a:t>
            </a:r>
            <a:endParaRPr lang="en-US" sz="1200" kern="1200" dirty="0" smtClean="0">
              <a:solidFill>
                <a:schemeClr val="tx1"/>
              </a:solidFill>
              <a:effectLst/>
              <a:latin typeface="+mn-lt"/>
              <a:ea typeface="+mn-ea"/>
              <a:cs typeface="+mn-cs"/>
            </a:endParaRPr>
          </a:p>
          <a:p>
            <a:r>
              <a:rPr lang="ka-GE" sz="1200" b="1" i="1" kern="1200" dirty="0" smtClean="0">
                <a:solidFill>
                  <a:schemeClr val="tx1"/>
                </a:solidFill>
                <a:effectLst/>
                <a:latin typeface="+mn-lt"/>
                <a:ea typeface="+mn-ea"/>
                <a:cs typeface="+mn-cs"/>
              </a:rPr>
              <a:t>მოკლევადიან პერიოდში </a:t>
            </a:r>
            <a:r>
              <a:rPr lang="ka-GE" sz="1200" i="1" kern="1200" dirty="0" smtClean="0">
                <a:solidFill>
                  <a:schemeClr val="tx1"/>
                </a:solidFill>
                <a:effectLst/>
                <a:latin typeface="+mn-lt"/>
                <a:ea typeface="+mn-ea"/>
                <a:cs typeface="+mn-cs"/>
              </a:rPr>
              <a:t>განსახორციელებელი ღონისძიებები მიმართული იქნება ქვეყანაში სტრუქტურულად გამართული, ფინანსურად მდგრადი, თანამედროვე მოთხოვნების შესაბამისად აღჭურვილი, პროფილური კადრების ადეკვატური რაოდენობით დაკომპლექტებული საზოგადოებრივი ჯანმრთელობის სამსახურის უზრუნველსაყოფად.</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EFCA7-A8E8-42AD-92EB-9E8ECF000483}" type="slidenum">
              <a:rPr lang="en-US" smtClean="0"/>
              <a:t>7</a:t>
            </a:fld>
            <a:endParaRPr lang="en-US"/>
          </a:p>
        </p:txBody>
      </p:sp>
    </p:spTree>
    <p:extLst>
      <p:ext uri="{BB962C8B-B14F-4D97-AF65-F5344CB8AC3E}">
        <p14:creationId xmlns:p14="http://schemas.microsoft.com/office/powerpoint/2010/main" val="230757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მეორე ამოცანა არის ეპიდემიოლოგიური სამსახურის გაძლიერება და შემუშავებული ღონისძიებები ქვეყანას დაეხმარება: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ეპიდემიის გავრცელების გაუმჯობესებული მართვასა და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ჯანდაცვის სისტემას პრევენციის გუმჯობესებაში</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8</a:t>
            </a:fld>
            <a:endParaRPr lang="en-US"/>
          </a:p>
        </p:txBody>
      </p:sp>
    </p:spTree>
    <p:extLst>
      <p:ext uri="{BB962C8B-B14F-4D97-AF65-F5344CB8AC3E}">
        <p14:creationId xmlns:p14="http://schemas.microsoft.com/office/powerpoint/2010/main" val="5222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ქვეყნის ეპიდემიოლოგიური რეაგირების და გაძლიერების ფარგლებში, დაინერგება ეპიდსიტუაციაზე დაყრდნობით შემუშავებული მეთოდური რეკომენდაცია განგაშის სიგნალის ამოქმედების </a:t>
            </a:r>
            <a:r>
              <a:rPr lang="ka-GE" sz="1200" kern="1200" dirty="0" smtClean="0">
                <a:solidFill>
                  <a:schemeClr val="tx1"/>
                </a:solidFill>
                <a:effectLst/>
                <a:latin typeface="+mn-lt"/>
                <a:ea typeface="+mn-ea"/>
                <a:cs typeface="+mn-cs"/>
              </a:rPr>
              <a:t>ოთხი </a:t>
            </a:r>
            <a:r>
              <a:rPr lang="ka-GE" sz="1200" kern="1200" dirty="0">
                <a:solidFill>
                  <a:schemeClr val="tx1"/>
                </a:solidFill>
                <a:effectLst/>
                <a:latin typeface="+mn-lt"/>
                <a:ea typeface="+mn-ea"/>
                <a:cs typeface="+mn-cs"/>
              </a:rPr>
              <a:t>დონით, რის საფუძველზეც, საჭიროებისას, ქვეყნის ეპიდემიოლოგიური და საგანგებო შემთხვევებზე რეაგირებისა და კოორდინირების სამსახური რეკომენდაციას მიაწვდის ჯანდაცვის სამინისტროს შესაბამისი რეაგირების განხორციელებისთვის. აღნიშნული მეთოდური რეკომენდაცია დამტკიცდება მინისტრის ბრძანებით, რის შემდეგაც მოხდება მიზნობრივი ტრენინგების მიწოდება მეთოდური რეკომენდაციის გასაცნობად</a:t>
            </a:r>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9</a:t>
            </a:fld>
            <a:endParaRPr lang="en-US"/>
          </a:p>
        </p:txBody>
      </p:sp>
    </p:spTree>
    <p:extLst>
      <p:ext uri="{BB962C8B-B14F-4D97-AF65-F5344CB8AC3E}">
        <p14:creationId xmlns:p14="http://schemas.microsoft.com/office/powerpoint/2010/main" val="111394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შემზღუდველი ღონისძიებების შემსუბუქების ფონზე არსებული გავრცელების მაჩვენებლის შენარჩუნების, შემცირების და </a:t>
            </a:r>
            <a:r>
              <a:rPr lang="en-US" sz="1200" kern="1200" dirty="0" smtClean="0">
                <a:solidFill>
                  <a:schemeClr val="tx1"/>
                </a:solidFill>
                <a:effectLst/>
                <a:latin typeface="+mn-lt"/>
                <a:ea typeface="+mn-ea"/>
                <a:cs typeface="+mn-cs"/>
              </a:rPr>
              <a:t>COVID-19-</a:t>
            </a:r>
            <a:r>
              <a:rPr lang="ka-GE" sz="1200" kern="1200" dirty="0" smtClean="0">
                <a:solidFill>
                  <a:schemeClr val="tx1"/>
                </a:solidFill>
                <a:effectLst/>
                <a:latin typeface="+mn-lt"/>
                <a:ea typeface="+mn-ea"/>
                <a:cs typeface="+mn-cs"/>
              </a:rPr>
              <a:t>ის შემდგომი ტალღების მზადებისას მნიშვნელოვანია დიაგნოსტიკაში მონაწილე ლაბორატორიების ზრდა, მოსახლეობის მოცვის და ტესტირებების შესაძლებლობების გაფართოება, რისთვისაც გაუმჯობესდება ინფრასტრუქტურა, მუდმივად განხორციელდება ხარისხზე ზედამხედველობა, ტესტირების გაფართოების ფარგლებში დაინერგება ინტეგრირებული მიდგომა გრიპისა და ახალი კორონავირუსის ლაბორატორიული კვლევებისთვის.</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გრძელვადიან პერსპექტივაში შემუშავებულ იქნება ლაბორატორიული შესაძლებლობების განვითარების კონცეფცია და ოპტიმიზაციის გეგმა.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10</a:t>
            </a:fld>
            <a:endParaRPr lang="en-US"/>
          </a:p>
        </p:txBody>
      </p:sp>
    </p:spTree>
    <p:extLst>
      <p:ext uri="{BB962C8B-B14F-4D97-AF65-F5344CB8AC3E}">
        <p14:creationId xmlns:p14="http://schemas.microsoft.com/office/powerpoint/2010/main" val="276626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35562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401312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305185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290791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319649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146686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206133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2629493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261871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267263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32876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125586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981797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3383005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9D989A-CAE1-461B-BE1B-2C2A6D919EE3}"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0513C7-1837-4A08-B55F-B71146617D31}" type="slidenum">
              <a:rPr lang="en-US" smtClean="0"/>
              <a:t>‹#›</a:t>
            </a:fld>
            <a:endParaRPr lang="en-US"/>
          </a:p>
        </p:txBody>
      </p:sp>
    </p:spTree>
    <p:extLst>
      <p:ext uri="{BB962C8B-B14F-4D97-AF65-F5344CB8AC3E}">
        <p14:creationId xmlns:p14="http://schemas.microsoft.com/office/powerpoint/2010/main" val="126778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149323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202925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301833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309299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119634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205055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3138AC-EB82-4E8C-917E-6CADCCD745F4}" type="datetimeFigureOut">
              <a:rPr lang="en-US" smtClean="0"/>
              <a:t>18-Sep-20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3C96078-3080-4FA7-A859-8008DB8DE40F}" type="slidenum">
              <a:rPr lang="en-US" smtClean="0"/>
              <a:t>‹#›</a:t>
            </a:fld>
            <a:endParaRPr lang="en-US"/>
          </a:p>
        </p:txBody>
      </p:sp>
    </p:spTree>
    <p:extLst>
      <p:ext uri="{BB962C8B-B14F-4D97-AF65-F5344CB8AC3E}">
        <p14:creationId xmlns:p14="http://schemas.microsoft.com/office/powerpoint/2010/main" val="423080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Rectangle 43"/>
          <p:cNvSpPr/>
          <p:nvPr userDrawn="1"/>
        </p:nvSpPr>
        <p:spPr>
          <a:xfrm>
            <a:off x="0" y="0"/>
            <a:ext cx="12260062" cy="6858000"/>
          </a:xfrm>
          <a:prstGeom prst="rect">
            <a:avLst/>
          </a:prstGeom>
          <a:solidFill>
            <a:srgbClr val="0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0;p2"/>
          <p:cNvSpPr/>
          <p:nvPr userDrawn="1"/>
        </p:nvSpPr>
        <p:spPr>
          <a:xfrm rot="10800000" flipH="1">
            <a:off x="2215481" y="5299806"/>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solidFill>
            <a:srgbClr val="08B5A1"/>
          </a:solidFill>
          <a:ln>
            <a:solidFill>
              <a:srgbClr val="08B5A1"/>
            </a:solidFill>
          </a:ln>
        </p:spPr>
        <p:txBody>
          <a:bodyPr spcFirstLastPara="1" wrap="square" lIns="50800" tIns="50800" rIns="50800" bIns="50800" anchor="ctr" anchorCtr="0">
            <a:noAutofit/>
          </a:bodyPr>
          <a:lstStyle/>
          <a:p>
            <a:pPr algn="ctr">
              <a:buClr>
                <a:srgbClr val="FFFFFF"/>
              </a:buClr>
              <a:buFont typeface="Helvetica Neue"/>
              <a:buNone/>
            </a:pPr>
            <a:endParaRPr sz="3200" kern="0">
              <a:solidFill>
                <a:srgbClr val="FFFFFF"/>
              </a:solidFill>
              <a:latin typeface="Helvetica Neue"/>
              <a:ea typeface="Helvetica Neue"/>
              <a:cs typeface="Helvetica Neue"/>
              <a:sym typeface="Helvetica Neue"/>
            </a:endParaRPr>
          </a:p>
        </p:txBody>
      </p:sp>
      <p:sp>
        <p:nvSpPr>
          <p:cNvPr id="8" name="Google Shape;11;p2"/>
          <p:cNvSpPr/>
          <p:nvPr userDrawn="1"/>
        </p:nvSpPr>
        <p:spPr>
          <a:xfrm rot="5400000">
            <a:off x="8336669" y="203085"/>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flip="none" rotWithShape="1">
            <a:gsLst>
              <a:gs pos="0">
                <a:srgbClr val="08B5A1">
                  <a:shade val="30000"/>
                  <a:satMod val="115000"/>
                </a:srgbClr>
              </a:gs>
              <a:gs pos="50000">
                <a:srgbClr val="08B5A1">
                  <a:shade val="67500"/>
                  <a:satMod val="115000"/>
                </a:srgbClr>
              </a:gs>
              <a:gs pos="100000">
                <a:srgbClr val="08B5A1">
                  <a:shade val="100000"/>
                  <a:satMod val="115000"/>
                </a:srgbClr>
              </a:gs>
            </a:gsLst>
            <a:path path="circle">
              <a:fillToRect l="100000" b="100000"/>
            </a:path>
            <a:tileRect t="-100000" r="-100000"/>
          </a:gradFill>
          <a:ln>
            <a:noFill/>
          </a:ln>
        </p:spPr>
        <p:txBody>
          <a:bodyPr spcFirstLastPara="1" wrap="square" lIns="50800" tIns="50800" rIns="50800" bIns="50800" anchor="ctr" anchorCtr="0">
            <a:noAutofit/>
          </a:bodyPr>
          <a:lstStyle/>
          <a:p>
            <a:pPr algn="ctr">
              <a:buClr>
                <a:srgbClr val="FFFFFF"/>
              </a:buClr>
              <a:buFont typeface="Helvetica Neue"/>
              <a:buNone/>
            </a:pPr>
            <a:endParaRPr sz="3200" kern="0">
              <a:solidFill>
                <a:srgbClr val="FFFFFF"/>
              </a:solidFill>
              <a:latin typeface="Helvetica Neue"/>
              <a:ea typeface="Helvetica Neue"/>
              <a:cs typeface="Helvetica Neue"/>
              <a:sym typeface="Helvetica Neue"/>
            </a:endParaRPr>
          </a:p>
        </p:txBody>
      </p:sp>
      <p:sp>
        <p:nvSpPr>
          <p:cNvPr id="9" name="Google Shape;13;p2"/>
          <p:cNvSpPr/>
          <p:nvPr userDrawn="1"/>
        </p:nvSpPr>
        <p:spPr>
          <a:xfrm rot="10800000" flipH="1">
            <a:off x="7337487" y="111210"/>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14;p2"/>
          <p:cNvSpPr/>
          <p:nvPr userDrawn="1"/>
        </p:nvSpPr>
        <p:spPr>
          <a:xfrm rot="10800000" flipH="1">
            <a:off x="8130335" y="1644194"/>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15;p2"/>
          <p:cNvSpPr/>
          <p:nvPr userDrawn="1"/>
        </p:nvSpPr>
        <p:spPr>
          <a:xfrm rot="10800000" flipH="1">
            <a:off x="9806527" y="1139364"/>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16;p2"/>
          <p:cNvSpPr/>
          <p:nvPr userDrawn="1"/>
        </p:nvSpPr>
        <p:spPr>
          <a:xfrm rot="10800000" flipH="1">
            <a:off x="9893411" y="636409"/>
            <a:ext cx="493800" cy="427200"/>
          </a:xfrm>
          <a:prstGeom prst="hexagon">
            <a:avLst>
              <a:gd name="adj" fmla="val 28678"/>
              <a:gd name="vf" fmla="val 115470"/>
            </a:avLst>
          </a:prstGeom>
          <a:gradFill flip="none" rotWithShape="1">
            <a:gsLst>
              <a:gs pos="0">
                <a:srgbClr val="14A991">
                  <a:shade val="30000"/>
                  <a:satMod val="115000"/>
                </a:srgbClr>
              </a:gs>
              <a:gs pos="50000">
                <a:srgbClr val="14A991">
                  <a:shade val="67500"/>
                  <a:satMod val="115000"/>
                </a:srgbClr>
              </a:gs>
              <a:gs pos="100000">
                <a:srgbClr val="14A991">
                  <a:shade val="100000"/>
                  <a:satMod val="115000"/>
                </a:srgbClr>
              </a:gs>
            </a:gsLst>
            <a:path path="circle">
              <a:fillToRect l="100000" b="100000"/>
            </a:path>
            <a:tileRect t="-100000" r="-10000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5;p2"/>
          <p:cNvSpPr/>
          <p:nvPr userDrawn="1"/>
        </p:nvSpPr>
        <p:spPr>
          <a:xfrm rot="10800000" flipH="1">
            <a:off x="3306021" y="5899421"/>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6;p2"/>
          <p:cNvSpPr/>
          <p:nvPr userDrawn="1"/>
        </p:nvSpPr>
        <p:spPr>
          <a:xfrm rot="10800000" flipH="1">
            <a:off x="3429167" y="5379223"/>
            <a:ext cx="540000" cy="467400"/>
          </a:xfrm>
          <a:prstGeom prst="hexagon">
            <a:avLst>
              <a:gd name="adj" fmla="val 28678"/>
              <a:gd name="vf" fmla="val 115470"/>
            </a:avLst>
          </a:prstGeom>
          <a:gradFill flip="none" rotWithShape="1">
            <a:gsLst>
              <a:gs pos="0">
                <a:srgbClr val="14A991">
                  <a:shade val="30000"/>
                  <a:satMod val="115000"/>
                </a:srgbClr>
              </a:gs>
              <a:gs pos="50000">
                <a:srgbClr val="14A991">
                  <a:shade val="67500"/>
                  <a:satMod val="115000"/>
                </a:srgbClr>
              </a:gs>
              <a:gs pos="100000">
                <a:srgbClr val="14A991">
                  <a:shade val="100000"/>
                  <a:satMod val="115000"/>
                </a:srgbClr>
              </a:gs>
            </a:gsLst>
            <a:path path="circle">
              <a:fillToRect l="100000" b="100000"/>
            </a:path>
            <a:tileRect t="-100000" r="-10000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7;p2"/>
          <p:cNvSpPr/>
          <p:nvPr userDrawn="1"/>
        </p:nvSpPr>
        <p:spPr>
          <a:xfrm rot="10800000" flipH="1">
            <a:off x="1397197" y="4952492"/>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8;p2"/>
          <p:cNvSpPr/>
          <p:nvPr userDrawn="1"/>
        </p:nvSpPr>
        <p:spPr>
          <a:xfrm rot="10800000" flipH="1">
            <a:off x="1825872" y="5899435"/>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36" name="Google Shape;40;p2"/>
          <p:cNvGrpSpPr/>
          <p:nvPr userDrawn="1"/>
        </p:nvGrpSpPr>
        <p:grpSpPr>
          <a:xfrm>
            <a:off x="4067497" y="5379213"/>
            <a:ext cx="573943" cy="550550"/>
            <a:chOff x="5241175" y="4959100"/>
            <a:chExt cx="539775" cy="517775"/>
          </a:xfrm>
        </p:grpSpPr>
        <p:sp>
          <p:nvSpPr>
            <p:cNvPr id="37"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pic>
        <p:nvPicPr>
          <p:cNvPr id="45" name="Picture 4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3875" y="427039"/>
            <a:ext cx="4474473" cy="1313691"/>
          </a:xfrm>
          <a:prstGeom prst="rect">
            <a:avLst/>
          </a:prstGeom>
          <a:ln>
            <a:noFill/>
          </a:ln>
        </p:spPr>
      </p:pic>
    </p:spTree>
    <p:extLst>
      <p:ext uri="{BB962C8B-B14F-4D97-AF65-F5344CB8AC3E}">
        <p14:creationId xmlns:p14="http://schemas.microsoft.com/office/powerpoint/2010/main" val="253763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260062" cy="6858000"/>
          </a:xfrm>
          <a:prstGeom prst="rect">
            <a:avLst/>
          </a:prstGeom>
          <a:solidFill>
            <a:srgbClr val="0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1;p2"/>
          <p:cNvSpPr/>
          <p:nvPr userDrawn="1"/>
        </p:nvSpPr>
        <p:spPr>
          <a:xfrm rot="5400000">
            <a:off x="873903" y="456624"/>
            <a:ext cx="1190250" cy="1374464"/>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flip="none" rotWithShape="1">
            <a:gsLst>
              <a:gs pos="0">
                <a:srgbClr val="08B5A1">
                  <a:shade val="30000"/>
                  <a:satMod val="115000"/>
                </a:srgbClr>
              </a:gs>
              <a:gs pos="50000">
                <a:srgbClr val="08B5A1">
                  <a:shade val="67500"/>
                  <a:satMod val="115000"/>
                </a:srgbClr>
              </a:gs>
              <a:gs pos="100000">
                <a:srgbClr val="08B5A1">
                  <a:shade val="100000"/>
                  <a:satMod val="115000"/>
                </a:srgbClr>
              </a:gs>
            </a:gsLst>
            <a:path path="circle">
              <a:fillToRect l="100000" b="100000"/>
            </a:path>
            <a:tileRect t="-100000" r="-100000"/>
          </a:gradFill>
          <a:ln>
            <a:noFill/>
          </a:ln>
        </p:spPr>
        <p:txBody>
          <a:bodyPr spcFirstLastPara="1" wrap="square" lIns="50800" tIns="50800" rIns="50800" bIns="50800" anchor="ctr" anchorCtr="0">
            <a:noAutofit/>
          </a:bodyPr>
          <a:lstStyle/>
          <a:p>
            <a:pPr algn="ctr">
              <a:buClr>
                <a:srgbClr val="FFFFFF"/>
              </a:buClr>
              <a:buFont typeface="Helvetica Neue"/>
              <a:buNone/>
            </a:pPr>
            <a:endParaRPr sz="3200" kern="0">
              <a:solidFill>
                <a:srgbClr val="FFFFFF"/>
              </a:solidFill>
              <a:latin typeface="Helvetica Neue"/>
              <a:ea typeface="Helvetica Neue"/>
              <a:cs typeface="Helvetica Neue"/>
              <a:sym typeface="Helvetica Neue"/>
            </a:endParaRPr>
          </a:p>
        </p:txBody>
      </p:sp>
      <p:sp>
        <p:nvSpPr>
          <p:cNvPr id="10" name="Google Shape;13;p2"/>
          <p:cNvSpPr/>
          <p:nvPr userDrawn="1"/>
        </p:nvSpPr>
        <p:spPr>
          <a:xfrm rot="10800000" flipH="1">
            <a:off x="-130086" y="0"/>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14;p2"/>
          <p:cNvSpPr/>
          <p:nvPr userDrawn="1"/>
        </p:nvSpPr>
        <p:spPr>
          <a:xfrm rot="10800000" flipH="1">
            <a:off x="198884" y="1038155"/>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16;p2"/>
          <p:cNvSpPr/>
          <p:nvPr userDrawn="1"/>
        </p:nvSpPr>
        <p:spPr>
          <a:xfrm rot="10800000" flipH="1">
            <a:off x="487614" y="1525381"/>
            <a:ext cx="493800" cy="427200"/>
          </a:xfrm>
          <a:prstGeom prst="hexagon">
            <a:avLst>
              <a:gd name="adj" fmla="val 28678"/>
              <a:gd name="vf" fmla="val 115470"/>
            </a:avLst>
          </a:prstGeom>
          <a:gradFill flip="none" rotWithShape="1">
            <a:gsLst>
              <a:gs pos="0">
                <a:srgbClr val="14A991">
                  <a:shade val="30000"/>
                  <a:satMod val="115000"/>
                </a:srgbClr>
              </a:gs>
              <a:gs pos="50000">
                <a:srgbClr val="14A991">
                  <a:shade val="67500"/>
                  <a:satMod val="115000"/>
                </a:srgbClr>
              </a:gs>
              <a:gs pos="100000">
                <a:srgbClr val="14A991">
                  <a:shade val="100000"/>
                  <a:satMod val="115000"/>
                </a:srgbClr>
              </a:gs>
            </a:gsLst>
            <a:path path="circle">
              <a:fillToRect l="100000" b="100000"/>
            </a:path>
            <a:tileRect t="-100000" r="-10000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13;p2"/>
          <p:cNvSpPr/>
          <p:nvPr userDrawn="1"/>
        </p:nvSpPr>
        <p:spPr>
          <a:xfrm rot="10800000" flipH="1">
            <a:off x="-623886" y="1553162"/>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965" y="185905"/>
            <a:ext cx="546788" cy="654627"/>
          </a:xfrm>
          <a:prstGeom prst="rect">
            <a:avLst/>
          </a:prstGeom>
        </p:spPr>
      </p:pic>
    </p:spTree>
    <p:extLst>
      <p:ext uri="{BB962C8B-B14F-4D97-AF65-F5344CB8AC3E}">
        <p14:creationId xmlns:p14="http://schemas.microsoft.com/office/powerpoint/2010/main" val="2055253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3363"/>
            <a:ext cx="12275820" cy="2387600"/>
          </a:xfrm>
        </p:spPr>
        <p:txBody>
          <a:bodyPr>
            <a:noAutofit/>
          </a:bodyPr>
          <a:lstStyle/>
          <a:p>
            <a:r>
              <a:rPr lang="ka-GE" sz="4400" dirty="0" smtClean="0">
                <a:solidFill>
                  <a:srgbClr val="08B5A1"/>
                </a:solidFill>
              </a:rPr>
              <a:t>ჯანდაცვის </a:t>
            </a:r>
            <a:r>
              <a:rPr lang="ka-GE" sz="4400" dirty="0">
                <a:solidFill>
                  <a:srgbClr val="08B5A1"/>
                </a:solidFill>
              </a:rPr>
              <a:t>სექტორის შესაძლებლობების გაძლიერება და გადაუდებელი მზადყოფნა  COVID-19 შემდგომი ტალღებისთვის</a:t>
            </a:r>
            <a:endParaRPr lang="en-US" sz="4400" dirty="0">
              <a:solidFill>
                <a:srgbClr val="08B5A1"/>
              </a:solidFill>
            </a:endParaRPr>
          </a:p>
        </p:txBody>
      </p:sp>
      <p:sp>
        <p:nvSpPr>
          <p:cNvPr id="3" name="Rectangle 2"/>
          <p:cNvSpPr/>
          <p:nvPr/>
        </p:nvSpPr>
        <p:spPr>
          <a:xfrm>
            <a:off x="3948990" y="4471404"/>
            <a:ext cx="7125669" cy="461665"/>
          </a:xfrm>
          <a:prstGeom prst="rect">
            <a:avLst/>
          </a:prstGeom>
        </p:spPr>
        <p:txBody>
          <a:bodyPr wrap="none">
            <a:spAutoFit/>
          </a:bodyPr>
          <a:lstStyle/>
          <a:p>
            <a:r>
              <a:rPr lang="ka-GE" sz="2400" dirty="0" smtClean="0">
                <a:solidFill>
                  <a:srgbClr val="08B5A1"/>
                </a:solidFill>
                <a:latin typeface="+mj-lt"/>
                <a:ea typeface="+mj-ea"/>
                <a:cs typeface="+mj-cs"/>
              </a:rPr>
              <a:t>ჯანდაცვის სექტორის სამოქმედო გეგმა</a:t>
            </a:r>
            <a:r>
              <a:rPr lang="en-US" sz="2400" dirty="0" smtClean="0">
                <a:solidFill>
                  <a:srgbClr val="08B5A1"/>
                </a:solidFill>
                <a:latin typeface="+mj-lt"/>
                <a:ea typeface="+mj-ea"/>
                <a:cs typeface="+mj-cs"/>
              </a:rPr>
              <a:t> 2020-2021</a:t>
            </a:r>
            <a:endParaRPr lang="en-US" sz="2400" dirty="0">
              <a:solidFill>
                <a:srgbClr val="08B5A1"/>
              </a:solidFill>
              <a:latin typeface="+mj-lt"/>
              <a:ea typeface="+mj-ea"/>
              <a:cs typeface="+mj-cs"/>
            </a:endParaRPr>
          </a:p>
        </p:txBody>
      </p:sp>
    </p:spTree>
    <p:extLst>
      <p:ext uri="{BB962C8B-B14F-4D97-AF65-F5344CB8AC3E}">
        <p14:creationId xmlns:p14="http://schemas.microsoft.com/office/powerpoint/2010/main" val="3093906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0" y="365125"/>
            <a:ext cx="10515600" cy="1325563"/>
          </a:xfrm>
        </p:spPr>
        <p:txBody>
          <a:bodyPr/>
          <a:lstStyle/>
          <a:p>
            <a:r>
              <a:rPr lang="ka-GE" sz="3200" dirty="0">
                <a:solidFill>
                  <a:srgbClr val="08B5A1"/>
                </a:solidFill>
              </a:rPr>
              <a:t>ლაბორატორიული სისტემის </a:t>
            </a:r>
            <a:r>
              <a:rPr lang="ka-GE" sz="3200" dirty="0" smtClean="0">
                <a:solidFill>
                  <a:srgbClr val="08B5A1"/>
                </a:solidFill>
              </a:rPr>
              <a:t>გაძლიერება</a:t>
            </a:r>
            <a:endParaRPr lang="en-US" dirty="0"/>
          </a:p>
        </p:txBody>
      </p:sp>
      <p:sp>
        <p:nvSpPr>
          <p:cNvPr id="5" name="Oval 4"/>
          <p:cNvSpPr/>
          <p:nvPr/>
        </p:nvSpPr>
        <p:spPr>
          <a:xfrm>
            <a:off x="1102058" y="725628"/>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3</a:t>
            </a:r>
            <a:endParaRPr lang="en-US" sz="5400" b="1" dirty="0"/>
          </a:p>
        </p:txBody>
      </p:sp>
      <p:sp>
        <p:nvSpPr>
          <p:cNvPr id="6" name="TextBox 5"/>
          <p:cNvSpPr txBox="1"/>
          <p:nvPr/>
        </p:nvSpPr>
        <p:spPr>
          <a:xfrm>
            <a:off x="2325624" y="1236823"/>
            <a:ext cx="9534144" cy="369332"/>
          </a:xfrm>
          <a:prstGeom prst="rect">
            <a:avLst/>
          </a:prstGeom>
          <a:noFill/>
        </p:spPr>
        <p:txBody>
          <a:bodyPr wrap="square" rtlCol="0">
            <a:spAutoFit/>
          </a:bodyPr>
          <a:lstStyle/>
          <a:p>
            <a:r>
              <a:rPr lang="ka-GE" b="1" dirty="0" smtClean="0">
                <a:solidFill>
                  <a:srgbClr val="08B5A1"/>
                </a:solidFill>
              </a:rPr>
              <a:t>სამიზნე:  </a:t>
            </a:r>
            <a:r>
              <a:rPr lang="ka-GE" b="1" dirty="0" smtClean="0">
                <a:solidFill>
                  <a:schemeClr val="bg1">
                    <a:lumMod val="75000"/>
                  </a:schemeClr>
                </a:solidFill>
              </a:rPr>
              <a:t>მოსახლეობის </a:t>
            </a:r>
            <a:r>
              <a:rPr lang="ka-GE" b="1" dirty="0">
                <a:solidFill>
                  <a:schemeClr val="bg1">
                    <a:lumMod val="75000"/>
                  </a:schemeClr>
                </a:solidFill>
              </a:rPr>
              <a:t>მოცვის და ტესტირების შესაძლებლობების გაფართოება</a:t>
            </a:r>
            <a:endParaRPr lang="en-US" b="1" dirty="0">
              <a:solidFill>
                <a:schemeClr val="bg1">
                  <a:lumMod val="75000"/>
                </a:schemeClr>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900979513"/>
              </p:ext>
            </p:extLst>
          </p:nvPr>
        </p:nvGraphicFramePr>
        <p:xfrm>
          <a:off x="250372" y="1236823"/>
          <a:ext cx="11941628" cy="5737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038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3205"/>
            <a:ext cx="10515600" cy="1325563"/>
          </a:xfrm>
        </p:spPr>
        <p:txBody>
          <a:bodyPr/>
          <a:lstStyle/>
          <a:p>
            <a:pPr algn="ctr"/>
            <a:r>
              <a:rPr lang="ka-GE" sz="3600" dirty="0">
                <a:solidFill>
                  <a:srgbClr val="08B5A1"/>
                </a:solidFill>
              </a:rPr>
              <a:t>განგაშის დონეების შესაბამისი აქტივობები</a:t>
            </a:r>
            <a:r>
              <a:rPr lang="en-US" b="1" dirty="0"/>
              <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2716604"/>
              </p:ext>
            </p:extLst>
          </p:nvPr>
        </p:nvGraphicFramePr>
        <p:xfrm>
          <a:off x="1328928" y="1735043"/>
          <a:ext cx="10034015" cy="4187299"/>
        </p:xfrm>
        <a:graphic>
          <a:graphicData uri="http://schemas.openxmlformats.org/drawingml/2006/table">
            <a:tbl>
              <a:tblPr firstRow="1" firstCol="1" bandRow="1"/>
              <a:tblGrid>
                <a:gridCol w="2805348">
                  <a:extLst>
                    <a:ext uri="{9D8B030D-6E8A-4147-A177-3AD203B41FA5}">
                      <a16:colId xmlns:a16="http://schemas.microsoft.com/office/drawing/2014/main" val="20000"/>
                    </a:ext>
                  </a:extLst>
                </a:gridCol>
                <a:gridCol w="7228667">
                  <a:extLst>
                    <a:ext uri="{9D8B030D-6E8A-4147-A177-3AD203B41FA5}">
                      <a16:colId xmlns:a16="http://schemas.microsoft.com/office/drawing/2014/main" val="20001"/>
                    </a:ext>
                  </a:extLst>
                </a:gridCol>
              </a:tblGrid>
              <a:tr h="550310">
                <a:tc>
                  <a:txBody>
                    <a:bodyPr/>
                    <a:lstStyle/>
                    <a:p>
                      <a:pPr algn="ctr">
                        <a:lnSpc>
                          <a:spcPct val="107000"/>
                        </a:lnSpc>
                        <a:spcAft>
                          <a:spcPts val="0"/>
                        </a:spcAft>
                      </a:pPr>
                      <a:r>
                        <a:rPr lang="ka-GE" sz="2000" b="1" dirty="0" smtClean="0">
                          <a:effectLst/>
                          <a:latin typeface="+mn-lt"/>
                          <a:ea typeface="Times New Roman" panose="02020603050405020304" pitchFamily="18" charset="0"/>
                          <a:cs typeface="Times New Roman" panose="02020603050405020304" pitchFamily="18" charset="0"/>
                        </a:rPr>
                        <a:t>განგაშის მწვანე დონე</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a-GE" sz="2000" i="1" dirty="0">
                          <a:effectLst/>
                          <a:latin typeface="Sylfaen" panose="010A0502050306030303" pitchFamily="18" charset="0"/>
                          <a:ea typeface="Times New Roman" panose="02020603050405020304" pitchFamily="18" charset="0"/>
                          <a:cs typeface="Times New Roman" panose="02020603050405020304" pitchFamily="18" charset="0"/>
                        </a:rPr>
                        <a:t>ახალი ნორმა</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285750" indent="-285750">
                        <a:lnSpc>
                          <a:spcPct val="107000"/>
                        </a:lnSpc>
                        <a:spcAft>
                          <a:spcPts val="0"/>
                        </a:spcAft>
                        <a:buFont typeface="Arial" panose="020B0604020202020204" pitchFamily="34" charset="0"/>
                        <a:buChar char="•"/>
                      </a:pPr>
                      <a:r>
                        <a:rPr lang="ka-GE" sz="1600" dirty="0" smtClean="0">
                          <a:effectLst/>
                          <a:latin typeface="Calibri" panose="020F0502020204030204" pitchFamily="34" charset="0"/>
                          <a:ea typeface="Times New Roman" panose="02020603050405020304" pitchFamily="18" charset="0"/>
                          <a:cs typeface="Times New Roman" panose="02020603050405020304" pitchFamily="18" charset="0"/>
                        </a:rPr>
                        <a:t>ფოკუსირება ხდება ზედამხედველობასა და სამკურნალო მიზნით ტესტირებაზე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29197">
                <a:tc>
                  <a:txBody>
                    <a:bodyPr/>
                    <a:lstStyle/>
                    <a:p>
                      <a:pPr algn="ctr">
                        <a:lnSpc>
                          <a:spcPct val="107000"/>
                        </a:lnSpc>
                        <a:spcAft>
                          <a:spcPts val="0"/>
                        </a:spcAft>
                      </a:pPr>
                      <a:r>
                        <a:rPr lang="ka-GE" sz="2000" b="1" dirty="0" smtClean="0">
                          <a:effectLst/>
                          <a:latin typeface="+mn-lt"/>
                          <a:ea typeface="Times New Roman" panose="02020603050405020304" pitchFamily="18" charset="0"/>
                          <a:cs typeface="Times New Roman" panose="02020603050405020304" pitchFamily="18" charset="0"/>
                        </a:rPr>
                        <a:t>განგაშის ყვითელი დონე</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a-GE" sz="2000" i="1" dirty="0">
                          <a:effectLst/>
                          <a:latin typeface="Sylfaen" panose="010A0502050306030303" pitchFamily="18" charset="0"/>
                          <a:ea typeface="Times New Roman" panose="02020603050405020304" pitchFamily="18" charset="0"/>
                          <a:cs typeface="Times New Roman" panose="02020603050405020304" pitchFamily="18" charset="0"/>
                        </a:rPr>
                        <a:t>დაბალი</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5750" indent="-285750">
                        <a:lnSpc>
                          <a:spcPct val="107000"/>
                        </a:lnSpc>
                        <a:spcAft>
                          <a:spcPts val="0"/>
                        </a:spcAft>
                        <a:buFont typeface="Arial" panose="020B0604020202020204" pitchFamily="34" charset="0"/>
                        <a:buChar char="•"/>
                      </a:pPr>
                      <a:r>
                        <a:rPr lang="ka-GE" sz="1600"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ტესტირება, კონტაქტების მიდევნება და იზოლაცია აგრესიულად მიმდინარეობს, რომ მაქსიმუმ 2 თვეში ინფექციის გავრცელება შემცირდეს და ქვეყანამ შეძლოს ჩვეული ეკონომიკური საქმიანობის გაგრძელება</a:t>
                      </a:r>
                    </a:p>
                    <a:p>
                      <a:pPr marL="285750" indent="-285750">
                        <a:lnSpc>
                          <a:spcPct val="107000"/>
                        </a:lnSpc>
                        <a:spcAft>
                          <a:spcPts val="0"/>
                        </a:spcAft>
                        <a:buFont typeface="Arial" panose="020B0604020202020204" pitchFamily="34" charset="0"/>
                        <a:buChar char="•"/>
                      </a:pPr>
                      <a:r>
                        <a:rPr lang="ka-GE" sz="1600" b="1"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მაჩვენებელი არის 1/500 მოსახლეზე</a:t>
                      </a:r>
                      <a:endParaRPr lang="ka-G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38813">
                <a:tc>
                  <a:txBody>
                    <a:bodyPr/>
                    <a:lstStyle/>
                    <a:p>
                      <a:pPr algn="ctr">
                        <a:lnSpc>
                          <a:spcPct val="107000"/>
                        </a:lnSpc>
                        <a:spcAft>
                          <a:spcPts val="0"/>
                        </a:spcAft>
                      </a:pPr>
                      <a:r>
                        <a:rPr lang="ka-GE" sz="2000" b="1" dirty="0" smtClean="0">
                          <a:effectLst/>
                          <a:latin typeface="+mn-lt"/>
                          <a:ea typeface="Times New Roman" panose="02020603050405020304" pitchFamily="18" charset="0"/>
                          <a:cs typeface="Times New Roman" panose="02020603050405020304" pitchFamily="18" charset="0"/>
                        </a:rPr>
                        <a:t>განგაშის ნარინჯისფერი დონე</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a-GE" sz="2000" i="1" dirty="0">
                          <a:effectLst/>
                          <a:latin typeface="Sylfaen" panose="010A0502050306030303" pitchFamily="18" charset="0"/>
                          <a:ea typeface="Times New Roman" panose="02020603050405020304" pitchFamily="18" charset="0"/>
                          <a:cs typeface="Times New Roman" panose="02020603050405020304" pitchFamily="18" charset="0"/>
                        </a:rPr>
                        <a:t>საშუალო</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85750" indent="-285750">
                        <a:lnSpc>
                          <a:spcPct val="107000"/>
                        </a:lnSpc>
                        <a:spcAft>
                          <a:spcPts val="0"/>
                        </a:spcAft>
                        <a:buFont typeface="Arial" panose="020B0604020202020204" pitchFamily="34" charset="0"/>
                        <a:buChar char="•"/>
                      </a:pPr>
                      <a:r>
                        <a:rPr lang="ka-GE" sz="1600"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ტესტირება, კონტაქტების მიდევნება და იზოლაცია აგრესიულად მიმდინარეობს, განსაკუთრებით მოწყვლად პოპულაციაში, რომ მაქსიმუმ 2 თვეში ინფექციის გავრცელება შემცირდეს და ქვეყანამ შეძლოს ჩვეული ეკონომიკური საქმიანობის გაგრძელება</a:t>
                      </a:r>
                    </a:p>
                    <a:p>
                      <a:pPr marL="285750" indent="-285750">
                        <a:lnSpc>
                          <a:spcPct val="107000"/>
                        </a:lnSpc>
                        <a:spcAft>
                          <a:spcPts val="0"/>
                        </a:spcAft>
                        <a:buFont typeface="Arial" panose="020B0604020202020204" pitchFamily="34" charset="0"/>
                        <a:buChar char="•"/>
                      </a:pPr>
                      <a:r>
                        <a:rPr lang="ka-GE" sz="1600" b="1"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1/375 მოსახლეზე </a:t>
                      </a:r>
                      <a:endParaRPr lang="ka-G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86733">
                <a:tc>
                  <a:txBody>
                    <a:bodyPr/>
                    <a:lstStyle/>
                    <a:p>
                      <a:pPr algn="ctr">
                        <a:lnSpc>
                          <a:spcPct val="107000"/>
                        </a:lnSpc>
                        <a:spcAft>
                          <a:spcPts val="0"/>
                        </a:spcAft>
                      </a:pPr>
                      <a:r>
                        <a:rPr lang="ka-GE" sz="2000" b="1" dirty="0" smtClean="0">
                          <a:effectLst/>
                          <a:latin typeface="+mn-lt"/>
                          <a:ea typeface="Times New Roman" panose="02020603050405020304" pitchFamily="18" charset="0"/>
                          <a:cs typeface="Times New Roman" panose="02020603050405020304" pitchFamily="18" charset="0"/>
                        </a:rPr>
                        <a:t>განგაშის წითელი დონე</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a-GE" sz="2000" i="1" dirty="0">
                          <a:effectLst/>
                          <a:latin typeface="Sylfaen" panose="010A0502050306030303" pitchFamily="18" charset="0"/>
                          <a:ea typeface="Times New Roman" panose="02020603050405020304" pitchFamily="18" charset="0"/>
                          <a:cs typeface="Times New Roman" panose="02020603050405020304" pitchFamily="18" charset="0"/>
                        </a:rPr>
                        <a:t>მაღალი</a:t>
                      </a:r>
                      <a:endParaRPr lang="en-US" sz="20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85750" indent="-285750">
                        <a:lnSpc>
                          <a:spcPct val="107000"/>
                        </a:lnSpc>
                        <a:spcAft>
                          <a:spcPts val="0"/>
                        </a:spcAft>
                        <a:buFont typeface="Arial" panose="020B0604020202020204" pitchFamily="34" charset="0"/>
                        <a:buChar char="•"/>
                      </a:pPr>
                      <a:r>
                        <a:rPr lang="ka-GE" sz="16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თვის განმავლობაში გაძლიერებულია ტესტირება და კონტაქტების მიდევნება, განსაკუთებით მოწყვლადი პოპულაციისთვის</a:t>
                      </a:r>
                    </a:p>
                    <a:p>
                      <a:pPr marL="285750" indent="-285750">
                        <a:lnSpc>
                          <a:spcPct val="107000"/>
                        </a:lnSpc>
                        <a:spcAft>
                          <a:spcPts val="0"/>
                        </a:spcAft>
                        <a:buFont typeface="Arial" panose="020B0604020202020204" pitchFamily="34" charset="0"/>
                        <a:buChar char="•"/>
                      </a:pPr>
                      <a:r>
                        <a:rPr lang="ka-GE" sz="16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1/250 მოსახლეზე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119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752" y="365125"/>
            <a:ext cx="9147048" cy="1325563"/>
          </a:xfrm>
        </p:spPr>
        <p:txBody>
          <a:bodyPr/>
          <a:lstStyle/>
          <a:p>
            <a:r>
              <a:rPr lang="ka-GE" sz="3600" dirty="0">
                <a:solidFill>
                  <a:srgbClr val="08B5A1"/>
                </a:solidFill>
              </a:rPr>
              <a:t>ტესტირების შესაძლებლობების გაზრდა</a:t>
            </a:r>
            <a:endParaRPr lang="en-US" sz="3600" dirty="0">
              <a:solidFill>
                <a:srgbClr val="08B5A1"/>
              </a:solidFill>
            </a:endParaRPr>
          </a:p>
        </p:txBody>
      </p:sp>
      <p:sp>
        <p:nvSpPr>
          <p:cNvPr id="3" name="Content Placeholder 2"/>
          <p:cNvSpPr>
            <a:spLocks noGrp="1"/>
          </p:cNvSpPr>
          <p:nvPr>
            <p:ph idx="1"/>
          </p:nvPr>
        </p:nvSpPr>
        <p:spPr/>
        <p:txBody>
          <a:bodyPr/>
          <a:lstStyle/>
          <a:p>
            <a:r>
              <a:rPr lang="ka-GE" dirty="0" smtClean="0">
                <a:solidFill>
                  <a:schemeClr val="bg1">
                    <a:lumMod val="95000"/>
                  </a:schemeClr>
                </a:solidFill>
              </a:rPr>
              <a:t>„</a:t>
            </a:r>
            <a:r>
              <a:rPr lang="ka-GE" b="1" dirty="0">
                <a:solidFill>
                  <a:schemeClr val="bg1">
                    <a:lumMod val="95000"/>
                  </a:schemeClr>
                </a:solidFill>
              </a:rPr>
              <a:t>ჭკვიანი“ </a:t>
            </a:r>
            <a:r>
              <a:rPr lang="ka-GE" b="1" dirty="0" smtClean="0">
                <a:solidFill>
                  <a:schemeClr val="bg1">
                    <a:lumMod val="95000"/>
                  </a:schemeClr>
                </a:solidFill>
              </a:rPr>
              <a:t>ტესტირება - ტესტირების </a:t>
            </a:r>
            <a:r>
              <a:rPr lang="ka-GE" b="1" dirty="0">
                <a:solidFill>
                  <a:schemeClr val="bg1">
                    <a:lumMod val="95000"/>
                  </a:schemeClr>
                </a:solidFill>
              </a:rPr>
              <a:t>მეთოდის სწორად </a:t>
            </a:r>
            <a:r>
              <a:rPr lang="ka-GE" b="1" dirty="0" smtClean="0">
                <a:solidFill>
                  <a:schemeClr val="bg1">
                    <a:lumMod val="95000"/>
                  </a:schemeClr>
                </a:solidFill>
              </a:rPr>
              <a:t>შერჩევა </a:t>
            </a:r>
            <a:r>
              <a:rPr lang="ka-GE" b="1" dirty="0">
                <a:solidFill>
                  <a:schemeClr val="bg1">
                    <a:lumMod val="95000"/>
                  </a:schemeClr>
                </a:solidFill>
              </a:rPr>
              <a:t>- სწორად შერჩეული ადამიანისთვის - სწორ </a:t>
            </a:r>
            <a:r>
              <a:rPr lang="ka-GE" b="1" dirty="0" smtClean="0">
                <a:solidFill>
                  <a:schemeClr val="bg1">
                    <a:lumMod val="95000"/>
                  </a:schemeClr>
                </a:solidFill>
              </a:rPr>
              <a:t>დროს</a:t>
            </a:r>
          </a:p>
          <a:p>
            <a:r>
              <a:rPr lang="ka-GE" dirty="0" smtClean="0">
                <a:solidFill>
                  <a:schemeClr val="bg1">
                    <a:lumMod val="95000"/>
                  </a:schemeClr>
                </a:solidFill>
                <a:ea typeface="+mn-lt"/>
                <a:cs typeface="Calibri" panose="020F0502020204030204" pitchFamily="34" charset="0"/>
              </a:rPr>
              <a:t>სავალდებულო ტესტირებისთვის პრიორიტეტული </a:t>
            </a:r>
            <a:r>
              <a:rPr lang="ka-GE" dirty="0">
                <a:solidFill>
                  <a:schemeClr val="bg1">
                    <a:lumMod val="95000"/>
                  </a:schemeClr>
                </a:solidFill>
                <a:ea typeface="+mn-lt"/>
                <a:cs typeface="Calibri" panose="020F0502020204030204" pitchFamily="34" charset="0"/>
              </a:rPr>
              <a:t>ჯგუფების </a:t>
            </a:r>
            <a:r>
              <a:rPr lang="ka-GE" dirty="0" smtClean="0">
                <a:solidFill>
                  <a:schemeClr val="bg1">
                    <a:lumMod val="95000"/>
                  </a:schemeClr>
                </a:solidFill>
                <a:ea typeface="+mn-lt"/>
                <a:cs typeface="Calibri" panose="020F0502020204030204" pitchFamily="34" charset="0"/>
              </a:rPr>
              <a:t>განსაზღვრა</a:t>
            </a:r>
          </a:p>
          <a:p>
            <a:r>
              <a:rPr lang="ka-GE" dirty="0" smtClean="0">
                <a:solidFill>
                  <a:schemeClr val="bg1">
                    <a:lumMod val="95000"/>
                  </a:schemeClr>
                </a:solidFill>
                <a:ea typeface="+mn-lt"/>
                <a:cs typeface="Calibri" panose="020F0502020204030204" pitchFamily="34" charset="0"/>
              </a:rPr>
              <a:t>დამატებით:</a:t>
            </a:r>
            <a:endParaRPr lang="nb-NO" dirty="0">
              <a:solidFill>
                <a:schemeClr val="bg1">
                  <a:lumMod val="95000"/>
                </a:schemeClr>
              </a:solidFill>
              <a:ea typeface="+mn-lt"/>
              <a:cs typeface="Calibri" panose="020F0502020204030204" pitchFamily="34" charset="0"/>
            </a:endParaRPr>
          </a:p>
          <a:p>
            <a:pPr lvl="1">
              <a:spcBef>
                <a:spcPts val="0"/>
              </a:spcBef>
              <a:spcAft>
                <a:spcPts val="600"/>
              </a:spcAft>
            </a:pPr>
            <a:r>
              <a:rPr lang="ka-GE" sz="2800" dirty="0">
                <a:solidFill>
                  <a:schemeClr val="bg1">
                    <a:lumMod val="95000"/>
                  </a:schemeClr>
                </a:solidFill>
                <a:ea typeface="+mn-lt"/>
                <a:cs typeface="Calibri" panose="020F0502020204030204" pitchFamily="34" charset="0"/>
              </a:rPr>
              <a:t>მობილური ტესტირება</a:t>
            </a:r>
            <a:endParaRPr lang="nb-NO" sz="2800" dirty="0">
              <a:solidFill>
                <a:schemeClr val="bg1">
                  <a:lumMod val="95000"/>
                </a:schemeClr>
              </a:solidFill>
              <a:ea typeface="+mn-lt"/>
              <a:cs typeface="Calibri" panose="020F0502020204030204" pitchFamily="34" charset="0"/>
            </a:endParaRPr>
          </a:p>
          <a:p>
            <a:pPr lvl="1">
              <a:spcBef>
                <a:spcPts val="0"/>
              </a:spcBef>
              <a:spcAft>
                <a:spcPts val="600"/>
              </a:spcAft>
            </a:pPr>
            <a:r>
              <a:rPr lang="ka-GE" sz="2800" dirty="0">
                <a:solidFill>
                  <a:schemeClr val="bg1">
                    <a:lumMod val="95000"/>
                  </a:schemeClr>
                </a:solidFill>
                <a:ea typeface="+mn-lt"/>
                <a:cs typeface="Calibri" panose="020F0502020204030204" pitchFamily="34" charset="0"/>
              </a:rPr>
              <a:t>ტესტირება ნერწყვის ნიმუშის გამოყენებით</a:t>
            </a:r>
            <a:endParaRPr lang="nb-NO" sz="2800" dirty="0">
              <a:solidFill>
                <a:schemeClr val="bg1">
                  <a:lumMod val="95000"/>
                </a:schemeClr>
              </a:solidFill>
              <a:ea typeface="+mn-lt"/>
              <a:cs typeface="Calibri" panose="020F0502020204030204" pitchFamily="34" charset="0"/>
            </a:endParaRPr>
          </a:p>
          <a:p>
            <a:pPr lvl="1">
              <a:spcBef>
                <a:spcPts val="0"/>
              </a:spcBef>
              <a:spcAft>
                <a:spcPts val="600"/>
              </a:spcAft>
            </a:pPr>
            <a:r>
              <a:rPr lang="ka-GE" sz="2800" dirty="0">
                <a:solidFill>
                  <a:schemeClr val="bg1">
                    <a:lumMod val="95000"/>
                  </a:schemeClr>
                </a:solidFill>
                <a:ea typeface="+mn-lt"/>
                <a:cs typeface="Calibri" panose="020F0502020204030204" pitchFamily="34" charset="0"/>
              </a:rPr>
              <a:t>მეთვალყურეობის განხორციელება ადგილზე ტესტირებით</a:t>
            </a:r>
            <a:endParaRPr lang="nb-NO" sz="2800" dirty="0">
              <a:solidFill>
                <a:schemeClr val="bg1">
                  <a:lumMod val="95000"/>
                </a:schemeClr>
              </a:solidFill>
              <a:ea typeface="+mn-lt"/>
              <a:cs typeface="Calibri" panose="020F0502020204030204" pitchFamily="34" charset="0"/>
            </a:endParaRPr>
          </a:p>
          <a:p>
            <a:pPr lvl="1">
              <a:spcBef>
                <a:spcPts val="0"/>
              </a:spcBef>
              <a:spcAft>
                <a:spcPts val="600"/>
              </a:spcAft>
            </a:pPr>
            <a:r>
              <a:rPr lang="ka-GE" sz="2800" dirty="0">
                <a:solidFill>
                  <a:schemeClr val="bg1">
                    <a:lumMod val="95000"/>
                  </a:schemeClr>
                </a:solidFill>
                <a:ea typeface="+mn-lt"/>
                <a:cs typeface="Calibri" panose="020F0502020204030204" pitchFamily="34" charset="0"/>
              </a:rPr>
              <a:t>პულ ტესტირება</a:t>
            </a:r>
            <a:endParaRPr lang="en-US" sz="2800" dirty="0">
              <a:solidFill>
                <a:schemeClr val="bg1">
                  <a:lumMod val="95000"/>
                </a:schemeClr>
              </a:solidFill>
              <a:cs typeface="Calibri" panose="020F0502020204030204" pitchFamily="34" charset="0"/>
            </a:endParaRPr>
          </a:p>
          <a:p>
            <a:endParaRPr lang="ka-GE" dirty="0">
              <a:solidFill>
                <a:schemeClr val="bg1">
                  <a:lumMod val="95000"/>
                </a:schemeClr>
              </a:solidFill>
              <a:ea typeface="+mn-lt"/>
              <a:cs typeface="Calibri" panose="020F0502020204030204" pitchFamily="34" charset="0"/>
            </a:endParaRPr>
          </a:p>
          <a:p>
            <a:endParaRPr lang="ka-GE" dirty="0" smtClean="0">
              <a:solidFill>
                <a:schemeClr val="bg1">
                  <a:lumMod val="95000"/>
                </a:schemeClr>
              </a:solidFill>
              <a:ea typeface="+mn-lt"/>
              <a:cs typeface="Calibri" panose="020F0502020204030204" pitchFamily="34" charset="0"/>
            </a:endParaRPr>
          </a:p>
          <a:p>
            <a:endParaRPr lang="en-US" dirty="0">
              <a:solidFill>
                <a:schemeClr val="bg1">
                  <a:lumMod val="95000"/>
                </a:schemeClr>
              </a:solidFill>
            </a:endParaRPr>
          </a:p>
        </p:txBody>
      </p:sp>
    </p:spTree>
    <p:extLst>
      <p:ext uri="{BB962C8B-B14F-4D97-AF65-F5344CB8AC3E}">
        <p14:creationId xmlns:p14="http://schemas.microsoft.com/office/powerpoint/2010/main" val="359596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536" y="596773"/>
            <a:ext cx="7586472" cy="756539"/>
          </a:xfrm>
        </p:spPr>
        <p:txBody>
          <a:bodyPr/>
          <a:lstStyle/>
          <a:p>
            <a:pPr algn="ctr"/>
            <a:r>
              <a:rPr lang="ka-GE" sz="4000" b="1" dirty="0">
                <a:solidFill>
                  <a:srgbClr val="08B5A1"/>
                </a:solidFill>
              </a:rPr>
              <a:t>ინდიკატორები</a:t>
            </a:r>
            <a:endParaRPr lang="en-US" sz="4000" b="1" dirty="0">
              <a:solidFill>
                <a:srgbClr val="08B5A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4289431"/>
              </p:ext>
            </p:extLst>
          </p:nvPr>
        </p:nvGraphicFramePr>
        <p:xfrm>
          <a:off x="972312" y="2264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85088" y="5413248"/>
            <a:ext cx="934871" cy="646331"/>
          </a:xfrm>
          <a:prstGeom prst="rect">
            <a:avLst/>
          </a:prstGeom>
          <a:noFill/>
        </p:spPr>
        <p:txBody>
          <a:bodyPr wrap="none" rtlCol="0">
            <a:spAutoFit/>
          </a:bodyPr>
          <a:lstStyle/>
          <a:p>
            <a:pPr algn="ctr"/>
            <a:r>
              <a:rPr lang="ka-GE" dirty="0" smtClean="0"/>
              <a:t>&lt;1 </a:t>
            </a:r>
            <a:endParaRPr lang="ka-GE" dirty="0" smtClean="0"/>
          </a:p>
          <a:p>
            <a:pPr algn="ctr"/>
            <a:r>
              <a:rPr lang="ka-GE" dirty="0" smtClean="0"/>
              <a:t>09.2020</a:t>
            </a:r>
            <a:endParaRPr lang="en-US" dirty="0"/>
          </a:p>
        </p:txBody>
      </p:sp>
      <p:sp>
        <p:nvSpPr>
          <p:cNvPr id="6" name="TextBox 5"/>
          <p:cNvSpPr txBox="1"/>
          <p:nvPr/>
        </p:nvSpPr>
        <p:spPr>
          <a:xfrm>
            <a:off x="1432560" y="4117040"/>
            <a:ext cx="934871" cy="646331"/>
          </a:xfrm>
          <a:prstGeom prst="rect">
            <a:avLst/>
          </a:prstGeom>
          <a:noFill/>
        </p:spPr>
        <p:txBody>
          <a:bodyPr wrap="none" rtlCol="0">
            <a:spAutoFit/>
          </a:bodyPr>
          <a:lstStyle/>
          <a:p>
            <a:pPr algn="ctr"/>
            <a:r>
              <a:rPr lang="ka-GE" dirty="0">
                <a:solidFill>
                  <a:srgbClr val="FF0000"/>
                </a:solidFill>
              </a:rPr>
              <a:t>4</a:t>
            </a:r>
            <a:r>
              <a:rPr lang="ka-GE" dirty="0" smtClean="0">
                <a:solidFill>
                  <a:srgbClr val="FF0000"/>
                </a:solidFill>
              </a:rPr>
              <a:t>0</a:t>
            </a:r>
            <a:r>
              <a:rPr lang="ka-GE" dirty="0" smtClean="0"/>
              <a:t>%</a:t>
            </a:r>
          </a:p>
          <a:p>
            <a:pPr algn="ctr"/>
            <a:r>
              <a:rPr lang="ka-GE" dirty="0" smtClean="0"/>
              <a:t>09.2020</a:t>
            </a:r>
            <a:endParaRPr lang="en-US" dirty="0"/>
          </a:p>
        </p:txBody>
      </p:sp>
      <p:sp>
        <p:nvSpPr>
          <p:cNvPr id="7" name="TextBox 6"/>
          <p:cNvSpPr txBox="1"/>
          <p:nvPr/>
        </p:nvSpPr>
        <p:spPr>
          <a:xfrm>
            <a:off x="1164336" y="2820832"/>
            <a:ext cx="934871" cy="646331"/>
          </a:xfrm>
          <a:prstGeom prst="rect">
            <a:avLst/>
          </a:prstGeom>
          <a:noFill/>
        </p:spPr>
        <p:txBody>
          <a:bodyPr wrap="none" rtlCol="0">
            <a:spAutoFit/>
          </a:bodyPr>
          <a:lstStyle/>
          <a:p>
            <a:pPr algn="ctr"/>
            <a:r>
              <a:rPr lang="en-US" dirty="0" smtClean="0"/>
              <a:t>313</a:t>
            </a:r>
            <a:endParaRPr lang="ka-GE" dirty="0" smtClean="0"/>
          </a:p>
          <a:p>
            <a:pPr algn="ctr"/>
            <a:r>
              <a:rPr lang="ka-GE" dirty="0" smtClean="0"/>
              <a:t>09.2020</a:t>
            </a:r>
            <a:endParaRPr lang="en-US" dirty="0"/>
          </a:p>
        </p:txBody>
      </p:sp>
    </p:spTree>
    <p:extLst>
      <p:ext uri="{BB962C8B-B14F-4D97-AF65-F5344CB8AC3E}">
        <p14:creationId xmlns:p14="http://schemas.microsoft.com/office/powerpoint/2010/main" val="103228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365125"/>
            <a:ext cx="9159240" cy="1325563"/>
          </a:xfrm>
        </p:spPr>
        <p:txBody>
          <a:bodyPr/>
          <a:lstStyle/>
          <a:p>
            <a:pPr algn="ctr"/>
            <a:r>
              <a:rPr lang="en-US" sz="3200" dirty="0">
                <a:solidFill>
                  <a:srgbClr val="08B5A1"/>
                </a:solidFill>
              </a:rPr>
              <a:t>COVID-19-</a:t>
            </a:r>
            <a:r>
              <a:rPr lang="ka-GE" sz="3200" dirty="0">
                <a:solidFill>
                  <a:srgbClr val="08B5A1"/>
                </a:solidFill>
              </a:rPr>
              <a:t>ზე რეაგირებისთვის პირველადი ჯანდაცვის ქსელის გაძლიერება</a:t>
            </a:r>
            <a:endParaRPr lang="en-US" sz="3200" dirty="0">
              <a:solidFill>
                <a:srgbClr val="08B5A1"/>
              </a:solidFill>
            </a:endParaRPr>
          </a:p>
        </p:txBody>
      </p:sp>
      <p:sp>
        <p:nvSpPr>
          <p:cNvPr id="4" name="Oval 3"/>
          <p:cNvSpPr/>
          <p:nvPr/>
        </p:nvSpPr>
        <p:spPr>
          <a:xfrm>
            <a:off x="1114250" y="627959"/>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5400" b="1" dirty="0" smtClean="0"/>
              <a:t>4</a:t>
            </a:r>
            <a:endParaRPr lang="en-US" sz="5400" b="1" dirty="0"/>
          </a:p>
        </p:txBody>
      </p:sp>
      <p:sp>
        <p:nvSpPr>
          <p:cNvPr id="5" name="TextBox 4"/>
          <p:cNvSpPr txBox="1"/>
          <p:nvPr/>
        </p:nvSpPr>
        <p:spPr>
          <a:xfrm>
            <a:off x="1972056" y="1519922"/>
            <a:ext cx="9534144" cy="646331"/>
          </a:xfrm>
          <a:prstGeom prst="rect">
            <a:avLst/>
          </a:prstGeom>
          <a:noFill/>
        </p:spPr>
        <p:txBody>
          <a:bodyPr wrap="square" rtlCol="0">
            <a:spAutoFit/>
          </a:bodyPr>
          <a:lstStyle/>
          <a:p>
            <a:r>
              <a:rPr lang="ka-GE" b="1" dirty="0" smtClean="0">
                <a:solidFill>
                  <a:srgbClr val="08B5A1"/>
                </a:solidFill>
              </a:rPr>
              <a:t>სამიზნე:  </a:t>
            </a:r>
            <a:r>
              <a:rPr lang="ka-GE" dirty="0" smtClean="0">
                <a:solidFill>
                  <a:schemeClr val="bg1">
                    <a:lumMod val="75000"/>
                  </a:schemeClr>
                </a:solidFill>
              </a:rPr>
              <a:t>ჰოსპიტალურ სექტორზე</a:t>
            </a:r>
            <a:r>
              <a:rPr lang="en-US" dirty="0" smtClean="0">
                <a:solidFill>
                  <a:schemeClr val="bg1">
                    <a:lumMod val="75000"/>
                  </a:schemeClr>
                </a:solidFill>
              </a:rPr>
              <a:t> </a:t>
            </a:r>
            <a:r>
              <a:rPr lang="ka-GE" dirty="0" smtClean="0">
                <a:solidFill>
                  <a:schemeClr val="bg1">
                    <a:lumMod val="75000"/>
                  </a:schemeClr>
                </a:solidFill>
              </a:rPr>
              <a:t>ზეწოლის განტვირთვა , მოსახლეობის </a:t>
            </a:r>
            <a:r>
              <a:rPr lang="en-US" dirty="0" err="1">
                <a:solidFill>
                  <a:schemeClr val="bg1">
                    <a:lumMod val="75000"/>
                  </a:schemeClr>
                </a:solidFill>
              </a:rPr>
              <a:t>ჯანმრთელობასა</a:t>
            </a:r>
            <a:r>
              <a:rPr lang="en-US" dirty="0">
                <a:solidFill>
                  <a:schemeClr val="bg1">
                    <a:lumMod val="75000"/>
                  </a:schemeClr>
                </a:solidFill>
              </a:rPr>
              <a:t> </a:t>
            </a:r>
            <a:r>
              <a:rPr lang="en-US" dirty="0" err="1">
                <a:solidFill>
                  <a:schemeClr val="bg1">
                    <a:lumMod val="75000"/>
                  </a:schemeClr>
                </a:solidFill>
              </a:rPr>
              <a:t>და</a:t>
            </a:r>
            <a:r>
              <a:rPr lang="en-US" dirty="0">
                <a:solidFill>
                  <a:schemeClr val="bg1">
                    <a:lumMod val="75000"/>
                  </a:schemeClr>
                </a:solidFill>
              </a:rPr>
              <a:t> </a:t>
            </a:r>
            <a:r>
              <a:rPr lang="en-US" dirty="0" err="1" smtClean="0">
                <a:solidFill>
                  <a:schemeClr val="bg1">
                    <a:lumMod val="75000"/>
                  </a:schemeClr>
                </a:solidFill>
              </a:rPr>
              <a:t>კეთილდღეობაზე</a:t>
            </a:r>
            <a:r>
              <a:rPr lang="ka-GE" dirty="0">
                <a:solidFill>
                  <a:schemeClr val="bg1">
                    <a:lumMod val="75000"/>
                  </a:schemeClr>
                </a:solidFill>
              </a:rPr>
              <a:t> </a:t>
            </a:r>
            <a:r>
              <a:rPr lang="en-US" dirty="0">
                <a:solidFill>
                  <a:schemeClr val="bg1">
                    <a:lumMod val="75000"/>
                  </a:schemeClr>
                </a:solidFill>
              </a:rPr>
              <a:t>COVID-19–</a:t>
            </a:r>
            <a:r>
              <a:rPr lang="en-US" dirty="0" err="1">
                <a:solidFill>
                  <a:schemeClr val="bg1">
                    <a:lumMod val="75000"/>
                  </a:schemeClr>
                </a:solidFill>
              </a:rPr>
              <a:t>ის</a:t>
            </a:r>
            <a:r>
              <a:rPr lang="en-US" dirty="0">
                <a:solidFill>
                  <a:schemeClr val="bg1">
                    <a:lumMod val="75000"/>
                  </a:schemeClr>
                </a:solidFill>
              </a:rPr>
              <a:t> </a:t>
            </a:r>
            <a:r>
              <a:rPr lang="en-US" dirty="0" err="1">
                <a:solidFill>
                  <a:schemeClr val="bg1">
                    <a:lumMod val="75000"/>
                  </a:schemeClr>
                </a:solidFill>
              </a:rPr>
              <a:t>გავლენ</a:t>
            </a:r>
            <a:r>
              <a:rPr lang="ka-GE" dirty="0">
                <a:solidFill>
                  <a:schemeClr val="bg1">
                    <a:lumMod val="75000"/>
                  </a:schemeClr>
                </a:solidFill>
              </a:rPr>
              <a:t>ი</a:t>
            </a:r>
            <a:r>
              <a:rPr lang="en-US" dirty="0">
                <a:solidFill>
                  <a:schemeClr val="bg1">
                    <a:lumMod val="75000"/>
                  </a:schemeClr>
                </a:solidFill>
              </a:rPr>
              <a:t>ს </a:t>
            </a:r>
            <a:r>
              <a:rPr lang="en-US" dirty="0" err="1" smtClean="0">
                <a:solidFill>
                  <a:schemeClr val="bg1">
                    <a:lumMod val="75000"/>
                  </a:schemeClr>
                </a:solidFill>
              </a:rPr>
              <a:t>შეამცირებ</a:t>
            </a:r>
            <a:r>
              <a:rPr lang="ka-GE" dirty="0" smtClean="0">
                <a:solidFill>
                  <a:schemeClr val="bg1">
                    <a:lumMod val="75000"/>
                  </a:schemeClr>
                </a:solidFill>
              </a:rPr>
              <a:t>ა</a:t>
            </a:r>
            <a:endParaRPr lang="en-US" dirty="0">
              <a:solidFill>
                <a:schemeClr val="bg1">
                  <a:lumMod val="75000"/>
                </a:schemeClr>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1614340612"/>
              </p:ext>
            </p:extLst>
          </p:nvPr>
        </p:nvGraphicFramePr>
        <p:xfrm>
          <a:off x="990600" y="213132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84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A012B0-007F-4C21-922C-FA32E363E463}"/>
              </a:ext>
            </a:extLst>
          </p:cNvPr>
          <p:cNvSpPr txBox="1">
            <a:spLocks/>
          </p:cNvSpPr>
          <p:nvPr/>
        </p:nvSpPr>
        <p:spPr>
          <a:xfrm>
            <a:off x="0" y="1564548"/>
            <a:ext cx="3048000" cy="4166010"/>
          </a:xfrm>
          <a:prstGeom prst="rect">
            <a:avLst/>
          </a:prstGeom>
          <a:solidFill>
            <a:srgbClr val="FFC0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ka-GE" sz="2800" dirty="0" smtClean="0">
              <a:solidFill>
                <a:srgbClr val="FFFFFF"/>
              </a:solidFill>
              <a:cs typeface="Calibri"/>
            </a:endParaRPr>
          </a:p>
          <a:p>
            <a:endParaRPr lang="ka-GE" sz="2800" dirty="0">
              <a:solidFill>
                <a:srgbClr val="FFFFFF"/>
              </a:solidFill>
              <a:cs typeface="Calibri"/>
            </a:endParaRPr>
          </a:p>
          <a:p>
            <a:endParaRPr lang="ka-GE" sz="2800" dirty="0" smtClean="0">
              <a:solidFill>
                <a:srgbClr val="FFFFFF"/>
              </a:solidFill>
              <a:cs typeface="Calibri"/>
            </a:endParaRPr>
          </a:p>
          <a:p>
            <a:r>
              <a:rPr lang="ka-GE" sz="2800" dirty="0" smtClean="0">
                <a:solidFill>
                  <a:srgbClr val="FFFFFF"/>
                </a:solidFill>
                <a:cs typeface="Calibri"/>
              </a:rPr>
              <a:t>ინდიკატორები</a:t>
            </a:r>
            <a:endParaRPr lang="nb-NO" sz="2800" dirty="0">
              <a:solidFill>
                <a:srgbClr val="FFFFFF"/>
              </a:solidFill>
              <a:latin typeface="Calibri"/>
              <a:ea typeface="+mj-lt"/>
              <a:cs typeface="+mj-lt"/>
            </a:endParaRPr>
          </a:p>
        </p:txBody>
      </p:sp>
      <p:sp>
        <p:nvSpPr>
          <p:cNvPr id="8" name="Content Placeholder 2">
            <a:extLst>
              <a:ext uri="{FF2B5EF4-FFF2-40B4-BE49-F238E27FC236}">
                <a16:creationId xmlns:a16="http://schemas.microsoft.com/office/drawing/2014/main" id="{D639C92A-451E-4AFA-BDF0-CEA1F8B320EB}"/>
              </a:ext>
            </a:extLst>
          </p:cNvPr>
          <p:cNvSpPr>
            <a:spLocks noGrp="1"/>
          </p:cNvSpPr>
          <p:nvPr>
            <p:ph idx="1"/>
          </p:nvPr>
        </p:nvSpPr>
        <p:spPr>
          <a:xfrm>
            <a:off x="3486912" y="1226586"/>
            <a:ext cx="8135113" cy="4369860"/>
          </a:xfrm>
        </p:spPr>
        <p:txBody>
          <a:bodyPr vert="horz" lIns="91440" tIns="45720" rIns="91440" bIns="45720" rtlCol="0" anchor="t">
            <a:normAutofit/>
          </a:bodyPr>
          <a:lstStyle/>
          <a:p>
            <a:pPr>
              <a:spcBef>
                <a:spcPts val="0"/>
              </a:spcBef>
            </a:pPr>
            <a:r>
              <a:rPr lang="ka-GE" sz="2000" dirty="0">
                <a:solidFill>
                  <a:schemeClr val="bg1">
                    <a:lumMod val="85000"/>
                  </a:schemeClr>
                </a:solidFill>
                <a:latin typeface="Calibri" panose="020F0502020204030204" pitchFamily="34" charset="0"/>
                <a:ea typeface="+mn-lt"/>
                <a:cs typeface="Calibri" panose="020F0502020204030204" pitchFamily="34" charset="0"/>
              </a:rPr>
              <a:t>თითოეულ პჯდ ცენტრში / მუნიციპალიტეტში თანამშრომლების / სოფლის ექიმების / სასწრაფო-გადაუდებელი სამსახურის პერსონალის ტრენინგი ინფექციების პრევენცია, </a:t>
            </a: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ტრიაჟისა </a:t>
            </a:r>
            <a:r>
              <a:rPr lang="ka-GE" sz="2000" dirty="0">
                <a:solidFill>
                  <a:schemeClr val="bg1">
                    <a:lumMod val="85000"/>
                  </a:schemeClr>
                </a:solidFill>
                <a:latin typeface="Calibri" panose="020F0502020204030204" pitchFamily="34" charset="0"/>
                <a:ea typeface="+mn-lt"/>
                <a:cs typeface="Calibri" panose="020F0502020204030204" pitchFamily="34" charset="0"/>
              </a:rPr>
              <a:t>და მკურნალობის ალგორითმზე </a:t>
            </a:r>
            <a:r>
              <a:rPr lang="ka-GE" sz="2000" dirty="0">
                <a:solidFill>
                  <a:schemeClr val="bg1">
                    <a:lumMod val="85000"/>
                  </a:schemeClr>
                </a:solidFill>
                <a:latin typeface="Calibri" panose="020F0502020204030204" pitchFamily="34" charset="0"/>
                <a:cs typeface="Calibri" panose="020F0502020204030204" pitchFamily="34" charset="0"/>
              </a:rPr>
              <a:t>- </a:t>
            </a:r>
            <a:r>
              <a:rPr lang="ka-GE" sz="2000" dirty="0" smtClean="0">
                <a:solidFill>
                  <a:schemeClr val="bg1">
                    <a:lumMod val="85000"/>
                  </a:schemeClr>
                </a:solidFill>
                <a:latin typeface="Calibri" panose="020F0502020204030204" pitchFamily="34" charset="0"/>
                <a:cs typeface="Calibri" panose="020F0502020204030204" pitchFamily="34" charset="0"/>
              </a:rPr>
              <a:t>&gt;75%</a:t>
            </a:r>
          </a:p>
          <a:p>
            <a:pPr lvl="2">
              <a:spcBef>
                <a:spcPts val="0"/>
              </a:spcBef>
            </a:pPr>
            <a:r>
              <a:rPr lang="ka-GE" dirty="0" smtClean="0">
                <a:solidFill>
                  <a:schemeClr val="bg1">
                    <a:lumMod val="85000"/>
                  </a:schemeClr>
                </a:solidFill>
                <a:latin typeface="Calibri" panose="020F0502020204030204" pitchFamily="34" charset="0"/>
                <a:cs typeface="Calibri" panose="020F0502020204030204" pitchFamily="34" charset="0"/>
              </a:rPr>
              <a:t>84% </a:t>
            </a:r>
            <a:r>
              <a:rPr lang="ka-GE" dirty="0" smtClean="0">
                <a:solidFill>
                  <a:schemeClr val="bg1">
                    <a:lumMod val="85000"/>
                  </a:schemeClr>
                </a:solidFill>
                <a:latin typeface="Calibri" panose="020F0502020204030204" pitchFamily="34" charset="0"/>
                <a:cs typeface="Calibri" panose="020F0502020204030204" pitchFamily="34" charset="0"/>
              </a:rPr>
              <a:t>(09.2020)</a:t>
            </a:r>
            <a:endParaRPr lang="en-US" dirty="0">
              <a:solidFill>
                <a:schemeClr val="bg1">
                  <a:lumMod val="85000"/>
                </a:schemeClr>
              </a:solidFill>
              <a:latin typeface="Calibri" panose="020F0502020204030204" pitchFamily="34" charset="0"/>
              <a:cs typeface="Calibri" panose="020F0502020204030204" pitchFamily="34" charset="0"/>
            </a:endParaRPr>
          </a:p>
          <a:p>
            <a:pPr>
              <a:spcBef>
                <a:spcPts val="0"/>
              </a:spcBef>
            </a:pPr>
            <a:endParaRPr lang="ka-GE" sz="2000" dirty="0" smtClean="0">
              <a:solidFill>
                <a:schemeClr val="bg1">
                  <a:lumMod val="85000"/>
                </a:schemeClr>
              </a:solidFill>
              <a:latin typeface="Calibri" panose="020F0502020204030204" pitchFamily="34" charset="0"/>
              <a:ea typeface="+mn-lt"/>
              <a:cs typeface="Calibri" panose="020F0502020204030204" pitchFamily="34" charset="0"/>
            </a:endParaRPr>
          </a:p>
          <a:p>
            <a:pPr>
              <a:spcBef>
                <a:spcPts val="0"/>
              </a:spcBef>
            </a:pP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პანდემიის </a:t>
            </a:r>
            <a:r>
              <a:rPr lang="ka-GE" sz="2000" dirty="0">
                <a:solidFill>
                  <a:schemeClr val="bg1">
                    <a:lumMod val="85000"/>
                  </a:schemeClr>
                </a:solidFill>
                <a:latin typeface="Calibri" panose="020F0502020204030204" pitchFamily="34" charset="0"/>
                <a:ea typeface="+mn-lt"/>
                <a:cs typeface="Calibri" panose="020F0502020204030204" pitchFamily="34" charset="0"/>
              </a:rPr>
              <a:t>პირობებში პჯდ ცენტრების / </a:t>
            </a: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სოფლის </a:t>
            </a:r>
            <a:r>
              <a:rPr lang="ka-GE" sz="2000" dirty="0">
                <a:solidFill>
                  <a:schemeClr val="bg1">
                    <a:lumMod val="85000"/>
                  </a:schemeClr>
                </a:solidFill>
                <a:latin typeface="Calibri" panose="020F0502020204030204" pitchFamily="34" charset="0"/>
                <a:ea typeface="+mn-lt"/>
                <a:cs typeface="Calibri" panose="020F0502020204030204" pitchFamily="34" charset="0"/>
              </a:rPr>
              <a:t>ექიმების  რაოდენობა, რომელიც ვერ ახორციელებს რუტინულ, ესენციურ </a:t>
            </a: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საქმიანობას - &lt;20%</a:t>
            </a:r>
          </a:p>
          <a:p>
            <a:pPr lvl="2">
              <a:spcBef>
                <a:spcPts val="0"/>
              </a:spcBef>
            </a:pPr>
            <a:r>
              <a:rPr lang="ka-GE" dirty="0" smtClean="0">
                <a:solidFill>
                  <a:schemeClr val="bg1">
                    <a:lumMod val="95000"/>
                  </a:schemeClr>
                </a:solidFill>
                <a:latin typeface="Calibri" panose="020F0502020204030204" pitchFamily="34" charset="0"/>
                <a:ea typeface="+mn-lt"/>
                <a:cs typeface="Calibri" panose="020F0502020204030204" pitchFamily="34" charset="0"/>
              </a:rPr>
              <a:t>0</a:t>
            </a:r>
            <a:r>
              <a:rPr lang="ka-GE" dirty="0" smtClean="0">
                <a:solidFill>
                  <a:schemeClr val="bg1">
                    <a:lumMod val="85000"/>
                  </a:schemeClr>
                </a:solidFill>
                <a:latin typeface="Calibri" panose="020F0502020204030204" pitchFamily="34" charset="0"/>
                <a:ea typeface="+mn-lt"/>
                <a:cs typeface="Calibri" panose="020F0502020204030204" pitchFamily="34" charset="0"/>
              </a:rPr>
              <a:t>% - (09.2020)</a:t>
            </a:r>
            <a:endParaRPr lang="nb-NO" dirty="0">
              <a:solidFill>
                <a:schemeClr val="bg1">
                  <a:lumMod val="85000"/>
                </a:schemeClr>
              </a:solidFill>
              <a:latin typeface="Calibri" panose="020F0502020204030204" pitchFamily="34" charset="0"/>
              <a:ea typeface="+mn-lt"/>
              <a:cs typeface="Calibri" panose="020F0502020204030204" pitchFamily="34" charset="0"/>
            </a:endParaRPr>
          </a:p>
          <a:p>
            <a:pPr>
              <a:spcBef>
                <a:spcPts val="0"/>
              </a:spcBef>
            </a:pPr>
            <a:endParaRPr lang="ka-GE" sz="2000" dirty="0" smtClean="0">
              <a:solidFill>
                <a:schemeClr val="bg1">
                  <a:lumMod val="85000"/>
                </a:schemeClr>
              </a:solidFill>
              <a:latin typeface="Calibri" panose="020F0502020204030204" pitchFamily="34" charset="0"/>
              <a:ea typeface="+mn-lt"/>
              <a:cs typeface="Calibri" panose="020F0502020204030204" pitchFamily="34" charset="0"/>
            </a:endParaRPr>
          </a:p>
          <a:p>
            <a:pPr>
              <a:spcBef>
                <a:spcPts val="0"/>
              </a:spcBef>
            </a:pPr>
            <a:r>
              <a:rPr lang="ka-GE" sz="2000" dirty="0" smtClean="0">
                <a:solidFill>
                  <a:schemeClr val="bg1">
                    <a:lumMod val="85000"/>
                  </a:schemeClr>
                </a:solidFill>
                <a:latin typeface="Calibri" panose="020F0502020204030204" pitchFamily="34" charset="0"/>
                <a:ea typeface="+mn-lt"/>
                <a:cs typeface="Calibri" panose="020F0502020204030204" pitchFamily="34" charset="0"/>
              </a:rPr>
              <a:t>1 </a:t>
            </a:r>
            <a:r>
              <a:rPr lang="ka-GE" sz="2000" dirty="0">
                <a:solidFill>
                  <a:schemeClr val="bg1">
                    <a:lumMod val="85000"/>
                  </a:schemeClr>
                </a:solidFill>
                <a:latin typeface="Calibri" panose="020F0502020204030204" pitchFamily="34" charset="0"/>
                <a:ea typeface="+mn-lt"/>
                <a:cs typeface="Calibri" panose="020F0502020204030204" pitchFamily="34" charset="0"/>
              </a:rPr>
              <a:t>სულ მოსახლეზე პირველად ჯანდაცვაში ვიზიტების რაოდენობის ცვლილება წინა წლებთან </a:t>
            </a: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შედარებით - </a:t>
            </a:r>
          </a:p>
          <a:p>
            <a:pPr lvl="2">
              <a:spcBef>
                <a:spcPts val="0"/>
              </a:spcBef>
            </a:pPr>
            <a:r>
              <a:rPr lang="ka-GE" dirty="0" smtClean="0">
                <a:solidFill>
                  <a:schemeClr val="bg1">
                    <a:lumMod val="85000"/>
                  </a:schemeClr>
                </a:solidFill>
                <a:latin typeface="Calibri" panose="020F0502020204030204" pitchFamily="34" charset="0"/>
                <a:ea typeface="+mn-lt"/>
                <a:cs typeface="Calibri" panose="020F0502020204030204" pitchFamily="34" charset="0"/>
              </a:rPr>
              <a:t>3,6 </a:t>
            </a:r>
            <a:r>
              <a:rPr lang="ka-GE" dirty="0">
                <a:solidFill>
                  <a:schemeClr val="bg1">
                    <a:lumMod val="85000"/>
                  </a:schemeClr>
                </a:solidFill>
                <a:latin typeface="Calibri" panose="020F0502020204030204" pitchFamily="34" charset="0"/>
                <a:ea typeface="+mn-lt"/>
                <a:cs typeface="Calibri" panose="020F0502020204030204" pitchFamily="34" charset="0"/>
              </a:rPr>
              <a:t>/ 1 სულ </a:t>
            </a:r>
            <a:r>
              <a:rPr lang="ka-GE" dirty="0" smtClean="0">
                <a:solidFill>
                  <a:schemeClr val="bg1">
                    <a:lumMod val="85000"/>
                  </a:schemeClr>
                </a:solidFill>
                <a:latin typeface="Calibri" panose="020F0502020204030204" pitchFamily="34" charset="0"/>
                <a:ea typeface="+mn-lt"/>
                <a:cs typeface="Calibri" panose="020F0502020204030204" pitchFamily="34" charset="0"/>
              </a:rPr>
              <a:t>მოსახლეზე (2019)</a:t>
            </a:r>
            <a:endParaRPr lang="nb-NO" dirty="0">
              <a:solidFill>
                <a:schemeClr val="bg1">
                  <a:lumMod val="85000"/>
                </a:schemeClr>
              </a:solidFill>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49919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944" y="365125"/>
            <a:ext cx="9134856" cy="1325563"/>
          </a:xfrm>
        </p:spPr>
        <p:txBody>
          <a:bodyPr/>
          <a:lstStyle/>
          <a:p>
            <a:pPr algn="ctr"/>
            <a:r>
              <a:rPr lang="ka-GE" sz="3200" dirty="0">
                <a:solidFill>
                  <a:srgbClr val="08B5A1"/>
                </a:solidFill>
              </a:rPr>
              <a:t>ჰოსპიტალური სექტორის მზაობის უზრუნველყოფა</a:t>
            </a:r>
            <a:endParaRPr lang="en-US" sz="3200" dirty="0">
              <a:solidFill>
                <a:srgbClr val="08B5A1"/>
              </a:solidFill>
            </a:endParaRPr>
          </a:p>
        </p:txBody>
      </p:sp>
      <p:sp>
        <p:nvSpPr>
          <p:cNvPr id="4" name="Oval 3"/>
          <p:cNvSpPr/>
          <p:nvPr/>
        </p:nvSpPr>
        <p:spPr>
          <a:xfrm>
            <a:off x="1126442" y="737820"/>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5400" b="1" dirty="0" smtClean="0"/>
              <a:t>5</a:t>
            </a:r>
            <a:endParaRPr lang="en-US" sz="5400" b="1" dirty="0"/>
          </a:p>
        </p:txBody>
      </p:sp>
      <p:sp>
        <p:nvSpPr>
          <p:cNvPr id="5" name="TextBox 4"/>
          <p:cNvSpPr txBox="1"/>
          <p:nvPr/>
        </p:nvSpPr>
        <p:spPr>
          <a:xfrm>
            <a:off x="2025396" y="1640959"/>
            <a:ext cx="9534144" cy="646331"/>
          </a:xfrm>
          <a:prstGeom prst="rect">
            <a:avLst/>
          </a:prstGeom>
          <a:noFill/>
        </p:spPr>
        <p:txBody>
          <a:bodyPr wrap="square" rtlCol="0">
            <a:spAutoFit/>
          </a:bodyPr>
          <a:lstStyle/>
          <a:p>
            <a:r>
              <a:rPr lang="ka-GE" b="1" dirty="0" smtClean="0">
                <a:solidFill>
                  <a:srgbClr val="08B5A1"/>
                </a:solidFill>
              </a:rPr>
              <a:t>სამიზნე: </a:t>
            </a:r>
            <a:r>
              <a:rPr lang="ka-GE" dirty="0">
                <a:solidFill>
                  <a:schemeClr val="bg1">
                    <a:lumMod val="75000"/>
                  </a:schemeClr>
                </a:solidFill>
              </a:rPr>
              <a:t>გამართულად მოფუნქციონირე ჰოსპიტალური </a:t>
            </a:r>
            <a:r>
              <a:rPr lang="ka-GE" dirty="0" smtClean="0">
                <a:solidFill>
                  <a:schemeClr val="bg1">
                    <a:lumMod val="75000"/>
                  </a:schemeClr>
                </a:solidFill>
              </a:rPr>
              <a:t>სექტორი, </a:t>
            </a:r>
            <a:r>
              <a:rPr lang="en-US" dirty="0">
                <a:solidFill>
                  <a:schemeClr val="bg1">
                    <a:lumMod val="75000"/>
                  </a:schemeClr>
                </a:solidFill>
              </a:rPr>
              <a:t>COVID-19-ის </a:t>
            </a:r>
            <a:r>
              <a:rPr lang="en-US" dirty="0" err="1">
                <a:solidFill>
                  <a:schemeClr val="bg1">
                    <a:lumMod val="75000"/>
                  </a:schemeClr>
                </a:solidFill>
              </a:rPr>
              <a:t>პანდემი</a:t>
            </a:r>
            <a:r>
              <a:rPr lang="ka-GE" dirty="0">
                <a:solidFill>
                  <a:schemeClr val="bg1">
                    <a:lumMod val="75000"/>
                  </a:schemeClr>
                </a:solidFill>
              </a:rPr>
              <a:t>აზე </a:t>
            </a:r>
            <a:r>
              <a:rPr lang="en-US" dirty="0" err="1">
                <a:solidFill>
                  <a:schemeClr val="bg1">
                    <a:lumMod val="75000"/>
                  </a:schemeClr>
                </a:solidFill>
              </a:rPr>
              <a:t>სწრაფ</a:t>
            </a:r>
            <a:r>
              <a:rPr lang="en-US" dirty="0">
                <a:solidFill>
                  <a:schemeClr val="bg1">
                    <a:lumMod val="75000"/>
                  </a:schemeClr>
                </a:solidFill>
              </a:rPr>
              <a:t> </a:t>
            </a:r>
            <a:r>
              <a:rPr lang="en-US" dirty="0" err="1">
                <a:solidFill>
                  <a:schemeClr val="bg1">
                    <a:lumMod val="75000"/>
                  </a:schemeClr>
                </a:solidFill>
              </a:rPr>
              <a:t>და</a:t>
            </a:r>
            <a:r>
              <a:rPr lang="en-US" dirty="0">
                <a:solidFill>
                  <a:schemeClr val="bg1">
                    <a:lumMod val="75000"/>
                  </a:schemeClr>
                </a:solidFill>
              </a:rPr>
              <a:t> </a:t>
            </a:r>
            <a:r>
              <a:rPr lang="en-US" dirty="0" err="1" smtClean="0">
                <a:solidFill>
                  <a:schemeClr val="bg1">
                    <a:lumMod val="75000"/>
                  </a:schemeClr>
                </a:solidFill>
              </a:rPr>
              <a:t>ეფექტურ</a:t>
            </a:r>
            <a:r>
              <a:rPr lang="ka-GE" dirty="0" smtClean="0">
                <a:solidFill>
                  <a:schemeClr val="bg1">
                    <a:lumMod val="75000"/>
                  </a:schemeClr>
                </a:solidFill>
              </a:rPr>
              <a:t>ად</a:t>
            </a:r>
            <a:r>
              <a:rPr lang="en-US" dirty="0" smtClean="0">
                <a:solidFill>
                  <a:schemeClr val="bg1">
                    <a:lumMod val="75000"/>
                  </a:schemeClr>
                </a:solidFill>
              </a:rPr>
              <a:t> </a:t>
            </a:r>
            <a:r>
              <a:rPr lang="en-US" dirty="0" err="1" smtClean="0">
                <a:solidFill>
                  <a:schemeClr val="bg1">
                    <a:lumMod val="75000"/>
                  </a:schemeClr>
                </a:solidFill>
              </a:rPr>
              <a:t>რეაგირებ</a:t>
            </a:r>
            <a:r>
              <a:rPr lang="ka-GE" dirty="0" smtClean="0">
                <a:solidFill>
                  <a:schemeClr val="bg1">
                    <a:lumMod val="75000"/>
                  </a:schemeClr>
                </a:solidFill>
              </a:rPr>
              <a:t>ისთვის</a:t>
            </a:r>
            <a:r>
              <a:rPr lang="en-US" i="1" dirty="0" smtClean="0"/>
              <a:t>. </a:t>
            </a:r>
            <a:endParaRPr lang="en-US" dirty="0">
              <a:solidFill>
                <a:schemeClr val="bg1"/>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844721004"/>
              </p:ext>
            </p:extLst>
          </p:nvPr>
        </p:nvGraphicFramePr>
        <p:xfrm>
          <a:off x="1126442" y="223371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69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736" y="660194"/>
            <a:ext cx="9427464" cy="1325563"/>
          </a:xfrm>
        </p:spPr>
        <p:txBody>
          <a:bodyPr/>
          <a:lstStyle/>
          <a:p>
            <a:r>
              <a:rPr lang="ka-GE" sz="3200" dirty="0">
                <a:solidFill>
                  <a:srgbClr val="08B5A1"/>
                </a:solidFill>
              </a:rPr>
              <a:t>ინდიკატორები</a:t>
            </a:r>
            <a:endParaRPr lang="en-US" sz="3200" dirty="0">
              <a:solidFill>
                <a:srgbClr val="08B5A1"/>
              </a:solidFill>
            </a:endParaRPr>
          </a:p>
        </p:txBody>
      </p:sp>
      <p:sp>
        <p:nvSpPr>
          <p:cNvPr id="5" name="Content Placeholder 2">
            <a:extLst>
              <a:ext uri="{FF2B5EF4-FFF2-40B4-BE49-F238E27FC236}">
                <a16:creationId xmlns:a16="http://schemas.microsoft.com/office/drawing/2014/main" id="{0351707A-9802-4EBD-A965-839A988AC1CE}"/>
              </a:ext>
            </a:extLst>
          </p:cNvPr>
          <p:cNvSpPr txBox="1">
            <a:spLocks/>
          </p:cNvSpPr>
          <p:nvPr/>
        </p:nvSpPr>
        <p:spPr>
          <a:xfrm>
            <a:off x="6053261" y="167513"/>
            <a:ext cx="6824605" cy="45911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nb-NO" sz="2400" dirty="0">
              <a:solidFill>
                <a:schemeClr val="bg1">
                  <a:lumMod val="85000"/>
                </a:schemeClr>
              </a:solidFill>
              <a:latin typeface="Calibri" panose="020F0502020204030204" pitchFamily="34" charset="0"/>
              <a:ea typeface="+mn-lt"/>
              <a:cs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2031746516"/>
              </p:ext>
            </p:extLst>
          </p:nvPr>
        </p:nvGraphicFramePr>
        <p:xfrm>
          <a:off x="1861312" y="1321221"/>
          <a:ext cx="94650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68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365125"/>
            <a:ext cx="9061704" cy="1325563"/>
          </a:xfrm>
        </p:spPr>
        <p:txBody>
          <a:bodyPr/>
          <a:lstStyle/>
          <a:p>
            <a:pPr algn="ctr"/>
            <a:r>
              <a:rPr lang="ka-GE" sz="3200" dirty="0">
                <a:solidFill>
                  <a:srgbClr val="08B5A1"/>
                </a:solidFill>
              </a:rPr>
              <a:t>ადამიანური რესურსის მობილიზება, მართვა და მომზადება კოვიდზე რეაგირებისთვის</a:t>
            </a:r>
            <a:endParaRPr lang="en-US" sz="3200" dirty="0">
              <a:solidFill>
                <a:srgbClr val="08B5A1"/>
              </a:solidFill>
            </a:endParaRPr>
          </a:p>
        </p:txBody>
      </p:sp>
      <p:sp>
        <p:nvSpPr>
          <p:cNvPr id="4" name="Oval 3"/>
          <p:cNvSpPr/>
          <p:nvPr/>
        </p:nvSpPr>
        <p:spPr>
          <a:xfrm>
            <a:off x="1065482" y="725628"/>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5400" b="1" dirty="0" smtClean="0"/>
              <a:t>6</a:t>
            </a:r>
            <a:endParaRPr lang="en-US" sz="5400" b="1" dirty="0"/>
          </a:p>
        </p:txBody>
      </p:sp>
      <p:sp>
        <p:nvSpPr>
          <p:cNvPr id="5" name="TextBox 4"/>
          <p:cNvSpPr txBox="1"/>
          <p:nvPr/>
        </p:nvSpPr>
        <p:spPr>
          <a:xfrm>
            <a:off x="2025396" y="1640959"/>
            <a:ext cx="9534144" cy="646331"/>
          </a:xfrm>
          <a:prstGeom prst="rect">
            <a:avLst/>
          </a:prstGeom>
          <a:noFill/>
        </p:spPr>
        <p:txBody>
          <a:bodyPr wrap="square" rtlCol="0">
            <a:spAutoFit/>
          </a:bodyPr>
          <a:lstStyle/>
          <a:p>
            <a:r>
              <a:rPr lang="ka-GE" b="1" dirty="0" smtClean="0">
                <a:solidFill>
                  <a:srgbClr val="08B5A1"/>
                </a:solidFill>
              </a:rPr>
              <a:t>სამიზნე:  </a:t>
            </a:r>
            <a:r>
              <a:rPr lang="ka-GE" dirty="0" smtClean="0">
                <a:solidFill>
                  <a:schemeClr val="bg1"/>
                </a:solidFill>
              </a:rPr>
              <a:t>მაღალკვალიფიციური სამედიცინო პერსონალი, </a:t>
            </a:r>
            <a:r>
              <a:rPr lang="ka-GE" dirty="0">
                <a:solidFill>
                  <a:schemeClr val="bg1"/>
                </a:solidFill>
              </a:rPr>
              <a:t>გამოწვევებზე დროული </a:t>
            </a:r>
            <a:r>
              <a:rPr lang="ka-GE" dirty="0" smtClean="0">
                <a:solidFill>
                  <a:schemeClr val="bg1"/>
                </a:solidFill>
              </a:rPr>
              <a:t>რეაგირებისთვის</a:t>
            </a:r>
            <a:endParaRPr lang="en-US" dirty="0">
              <a:solidFill>
                <a:schemeClr val="bg1"/>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69915987"/>
              </p:ext>
            </p:extLst>
          </p:nvPr>
        </p:nvGraphicFramePr>
        <p:xfrm>
          <a:off x="358398" y="1965336"/>
          <a:ext cx="11590862" cy="522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37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A012B0-007F-4C21-922C-FA32E363E463}"/>
              </a:ext>
            </a:extLst>
          </p:cNvPr>
          <p:cNvSpPr txBox="1">
            <a:spLocks/>
          </p:cNvSpPr>
          <p:nvPr/>
        </p:nvSpPr>
        <p:spPr>
          <a:xfrm>
            <a:off x="469726" y="1682886"/>
            <a:ext cx="3346370" cy="4166010"/>
          </a:xfrm>
          <a:prstGeom prst="rect">
            <a:avLst/>
          </a:prstGeom>
          <a:solidFill>
            <a:srgbClr val="FFC0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smtClean="0">
                <a:solidFill>
                  <a:srgbClr val="FFFFFF"/>
                </a:solidFill>
                <a:cs typeface="Calibri"/>
              </a:rPr>
              <a:t>ინდიკატორები</a:t>
            </a:r>
            <a:endParaRPr lang="nb-NO" sz="3200" dirty="0">
              <a:solidFill>
                <a:srgbClr val="FFFFFF"/>
              </a:solidFill>
              <a:latin typeface="Calibri"/>
              <a:ea typeface="+mj-lt"/>
              <a:cs typeface="+mj-lt"/>
            </a:endParaRPr>
          </a:p>
        </p:txBody>
      </p:sp>
      <p:sp>
        <p:nvSpPr>
          <p:cNvPr id="5" name="Content Placeholder 2">
            <a:extLst>
              <a:ext uri="{FF2B5EF4-FFF2-40B4-BE49-F238E27FC236}">
                <a16:creationId xmlns:a16="http://schemas.microsoft.com/office/drawing/2014/main" id="{C2D29AB3-4DED-482A-9CEB-0FE68CA8ACE7}"/>
              </a:ext>
            </a:extLst>
          </p:cNvPr>
          <p:cNvSpPr txBox="1">
            <a:spLocks/>
          </p:cNvSpPr>
          <p:nvPr/>
        </p:nvSpPr>
        <p:spPr>
          <a:xfrm>
            <a:off x="4331209" y="1580960"/>
            <a:ext cx="7129271" cy="426793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სამედიცინო პერსონალის დაინფიცირება - </a:t>
            </a:r>
            <a:r>
              <a:rPr lang="ka-GE" sz="2000" dirty="0" smtClean="0">
                <a:solidFill>
                  <a:schemeClr val="bg1">
                    <a:lumMod val="85000"/>
                  </a:schemeClr>
                </a:solidFill>
                <a:latin typeface="Calibri" panose="020F0502020204030204" pitchFamily="34" charset="0"/>
                <a:cs typeface="Calibri" panose="020F0502020204030204" pitchFamily="34" charset="0"/>
              </a:rPr>
              <a:t> &lt;</a:t>
            </a:r>
            <a:r>
              <a:rPr lang="en-US" sz="2000" dirty="0" smtClean="0">
                <a:solidFill>
                  <a:schemeClr val="bg1">
                    <a:lumMod val="85000"/>
                  </a:schemeClr>
                </a:solidFill>
                <a:latin typeface="Calibri" panose="020F0502020204030204" pitchFamily="34" charset="0"/>
                <a:cs typeface="Calibri" panose="020F0502020204030204" pitchFamily="34" charset="0"/>
              </a:rPr>
              <a:t>15</a:t>
            </a:r>
            <a:r>
              <a:rPr lang="ka-GE" sz="2000" dirty="0" smtClean="0">
                <a:solidFill>
                  <a:schemeClr val="bg1">
                    <a:lumMod val="85000"/>
                  </a:schemeClr>
                </a:solidFill>
                <a:latin typeface="Calibri" panose="020F0502020204030204" pitchFamily="34" charset="0"/>
                <a:cs typeface="Calibri" panose="020F0502020204030204" pitchFamily="34" charset="0"/>
              </a:rPr>
              <a:t>%</a:t>
            </a:r>
          </a:p>
          <a:p>
            <a:pPr lvl="2">
              <a:spcBef>
                <a:spcPts val="0"/>
              </a:spcBef>
              <a:spcAft>
                <a:spcPts val="600"/>
              </a:spcAft>
            </a:pPr>
            <a:r>
              <a:rPr lang="en-US" dirty="0" smtClean="0">
                <a:solidFill>
                  <a:schemeClr val="bg1">
                    <a:lumMod val="85000"/>
                  </a:schemeClr>
                </a:solidFill>
                <a:latin typeface="Calibri" panose="020F0502020204030204" pitchFamily="34" charset="0"/>
                <a:cs typeface="Calibri" panose="020F0502020204030204" pitchFamily="34" charset="0"/>
              </a:rPr>
              <a:t>13.2% (07.2020)</a:t>
            </a:r>
          </a:p>
          <a:p>
            <a:pPr>
              <a:spcBef>
                <a:spcPts val="0"/>
              </a:spcBef>
              <a:spcAft>
                <a:spcPts val="600"/>
              </a:spcAft>
            </a:pP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ეპიდზედამხედველობის მიმართულებით ჩატარებული ტრენინგები</a:t>
            </a:r>
            <a:r>
              <a:rPr lang="en-US" sz="2000" dirty="0" smtClean="0">
                <a:solidFill>
                  <a:schemeClr val="bg1">
                    <a:lumMod val="85000"/>
                  </a:schemeClr>
                </a:solidFill>
                <a:latin typeface="Calibri" panose="020F0502020204030204" pitchFamily="34" charset="0"/>
                <a:ea typeface="+mn-lt"/>
                <a:cs typeface="Calibri" panose="020F0502020204030204" pitchFamily="34" charset="0"/>
              </a:rPr>
              <a:t> - &gt;150 </a:t>
            </a: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მსმენელი</a:t>
            </a:r>
          </a:p>
          <a:p>
            <a:pPr lvl="2">
              <a:spcBef>
                <a:spcPts val="0"/>
              </a:spcBef>
              <a:spcAft>
                <a:spcPts val="600"/>
              </a:spcAft>
            </a:pPr>
            <a:r>
              <a:rPr lang="ka-GE" dirty="0" smtClean="0">
                <a:solidFill>
                  <a:schemeClr val="bg1">
                    <a:lumMod val="85000"/>
                  </a:schemeClr>
                </a:solidFill>
                <a:latin typeface="Calibri" panose="020F0502020204030204" pitchFamily="34" charset="0"/>
                <a:ea typeface="+mn-lt"/>
                <a:cs typeface="Calibri" panose="020F0502020204030204" pitchFamily="34" charset="0"/>
              </a:rPr>
              <a:t>240</a:t>
            </a:r>
            <a:endParaRPr lang="nb-NO" dirty="0" smtClean="0">
              <a:solidFill>
                <a:schemeClr val="bg1">
                  <a:lumMod val="85000"/>
                </a:schemeClr>
              </a:solidFill>
              <a:latin typeface="Calibri" panose="020F0502020204030204" pitchFamily="34" charset="0"/>
              <a:ea typeface="+mn-lt"/>
              <a:cs typeface="Calibri" panose="020F0502020204030204" pitchFamily="34" charset="0"/>
            </a:endParaRPr>
          </a:p>
          <a:p>
            <a:pPr>
              <a:spcBef>
                <a:spcPts val="0"/>
              </a:spcBef>
              <a:spcAft>
                <a:spcPts val="600"/>
              </a:spcAft>
            </a:pP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ლაბორატორიული მედიცინის, ბიოსამედიცინო ინჟინერიისა და ბიოუსაფრთხოების მიმართულებით ჩატარებული ტრენინგები - &gt;50 მსმენელი</a:t>
            </a:r>
          </a:p>
          <a:p>
            <a:pPr lvl="2">
              <a:spcBef>
                <a:spcPts val="0"/>
              </a:spcBef>
              <a:spcAft>
                <a:spcPts val="600"/>
              </a:spcAft>
            </a:pPr>
            <a:r>
              <a:rPr lang="ka-GE" dirty="0" smtClean="0">
                <a:solidFill>
                  <a:srgbClr val="FF0000"/>
                </a:solidFill>
                <a:latin typeface="Calibri" panose="020F0502020204030204" pitchFamily="34" charset="0"/>
                <a:ea typeface="+mn-lt"/>
                <a:cs typeface="Calibri" panose="020F0502020204030204" pitchFamily="34" charset="0"/>
              </a:rPr>
              <a:t>0</a:t>
            </a:r>
            <a:endParaRPr lang="ka-GE" dirty="0" smtClean="0">
              <a:solidFill>
                <a:srgbClr val="FF0000"/>
              </a:solidFill>
              <a:latin typeface="Calibri" panose="020F0502020204030204" pitchFamily="34" charset="0"/>
              <a:ea typeface="+mn-lt"/>
              <a:cs typeface="Calibri" panose="020F0502020204030204" pitchFamily="34" charset="0"/>
            </a:endParaRPr>
          </a:p>
          <a:p>
            <a:pPr>
              <a:spcBef>
                <a:spcPts val="0"/>
              </a:spcBef>
              <a:spcAft>
                <a:spcPts val="600"/>
              </a:spcAft>
            </a:pPr>
            <a:r>
              <a:rPr lang="ka-GE" sz="2000" dirty="0" smtClean="0">
                <a:solidFill>
                  <a:schemeClr val="bg1">
                    <a:lumMod val="85000"/>
                  </a:schemeClr>
                </a:solidFill>
                <a:latin typeface="Calibri" panose="020F0502020204030204" pitchFamily="34" charset="0"/>
                <a:ea typeface="+mn-lt"/>
                <a:cs typeface="Calibri" panose="020F0502020204030204" pitchFamily="34" charset="0"/>
              </a:rPr>
              <a:t>ბოლო 12 თვის მანძილზე აღრიცხული ტრენინგები სამედიცინო პერსონალისთვის, ინფექციების პრევენციისა და კონტროლის გაუმჯობესებისთვის</a:t>
            </a:r>
          </a:p>
          <a:p>
            <a:pPr lvl="2">
              <a:spcBef>
                <a:spcPts val="0"/>
              </a:spcBef>
              <a:spcAft>
                <a:spcPts val="600"/>
              </a:spcAft>
            </a:pPr>
            <a:r>
              <a:rPr lang="ka-GE" dirty="0" smtClean="0">
                <a:solidFill>
                  <a:schemeClr val="bg1">
                    <a:lumMod val="85000"/>
                  </a:schemeClr>
                </a:solidFill>
                <a:latin typeface="Calibri" panose="020F0502020204030204" pitchFamily="34" charset="0"/>
                <a:ea typeface="+mn-lt"/>
                <a:cs typeface="Calibri" panose="020F0502020204030204" pitchFamily="34" charset="0"/>
              </a:rPr>
              <a:t>გამზადებულია სულ 6250 პირი (09.2020)</a:t>
            </a:r>
          </a:p>
          <a:p>
            <a:pPr lvl="1">
              <a:spcBef>
                <a:spcPts val="0"/>
              </a:spcBef>
              <a:spcAft>
                <a:spcPts val="600"/>
              </a:spcAft>
            </a:pPr>
            <a:endParaRPr lang="nb-NO" sz="2000" dirty="0">
              <a:solidFill>
                <a:schemeClr val="bg1">
                  <a:lumMod val="85000"/>
                </a:schemeClr>
              </a:solidFill>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262774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148840" y="331470"/>
            <a:ext cx="10126980" cy="99114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200" dirty="0" smtClean="0">
                <a:solidFill>
                  <a:srgbClr val="08B5A1"/>
                </a:solidFill>
              </a:rPr>
              <a:t>ჯანდაცვის სერვისების მობილიზება კოვიდზე რეაგირებისთვის </a:t>
            </a:r>
            <a:endParaRPr lang="en-US" sz="3200" dirty="0">
              <a:solidFill>
                <a:srgbClr val="08B5A1"/>
              </a:solidFill>
            </a:endParaRPr>
          </a:p>
        </p:txBody>
      </p:sp>
      <p:sp>
        <p:nvSpPr>
          <p:cNvPr id="14" name="TextBox 13"/>
          <p:cNvSpPr txBox="1"/>
          <p:nvPr/>
        </p:nvSpPr>
        <p:spPr>
          <a:xfrm>
            <a:off x="7630887" y="3519770"/>
            <a:ext cx="3505200" cy="1477328"/>
          </a:xfrm>
          <a:prstGeom prst="rect">
            <a:avLst/>
          </a:prstGeom>
          <a:solidFill>
            <a:srgbClr val="925775">
              <a:alpha val="43137"/>
            </a:srgb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solidFill>
                  <a:schemeClr val="bg1"/>
                </a:solidFill>
              </a:rPr>
              <a:t>COVID-19</a:t>
            </a:r>
            <a:r>
              <a:rPr lang="ka-GE" dirty="0">
                <a:solidFill>
                  <a:schemeClr val="bg1"/>
                </a:solidFill>
              </a:rPr>
              <a:t> კლინიკები: </a:t>
            </a:r>
          </a:p>
          <a:p>
            <a:pPr algn="ctr"/>
            <a:r>
              <a:rPr lang="ka-GE" dirty="0">
                <a:solidFill>
                  <a:schemeClr val="bg1"/>
                </a:solidFill>
              </a:rPr>
              <a:t>თბილისში </a:t>
            </a:r>
            <a:r>
              <a:rPr lang="ka-GE" dirty="0" smtClean="0">
                <a:solidFill>
                  <a:schemeClr val="bg1"/>
                </a:solidFill>
              </a:rPr>
              <a:t>1134 </a:t>
            </a:r>
            <a:endParaRPr lang="ka-GE" dirty="0">
              <a:solidFill>
                <a:schemeClr val="bg1"/>
              </a:solidFill>
            </a:endParaRPr>
          </a:p>
          <a:p>
            <a:pPr algn="ctr"/>
            <a:r>
              <a:rPr lang="ka-GE" dirty="0">
                <a:solidFill>
                  <a:schemeClr val="bg1"/>
                </a:solidFill>
              </a:rPr>
              <a:t>და </a:t>
            </a:r>
          </a:p>
          <a:p>
            <a:pPr algn="ctr"/>
            <a:r>
              <a:rPr lang="ka-GE" dirty="0" smtClean="0">
                <a:solidFill>
                  <a:schemeClr val="bg1"/>
                </a:solidFill>
              </a:rPr>
              <a:t>რეგიონებში </a:t>
            </a:r>
            <a:endParaRPr lang="ka-GE" dirty="0">
              <a:solidFill>
                <a:schemeClr val="bg1"/>
              </a:solidFill>
            </a:endParaRPr>
          </a:p>
          <a:p>
            <a:pPr algn="ctr"/>
            <a:r>
              <a:rPr lang="ka-GE" dirty="0" smtClean="0">
                <a:solidFill>
                  <a:schemeClr val="bg1"/>
                </a:solidFill>
              </a:rPr>
              <a:t>1250 საწოლი</a:t>
            </a:r>
            <a:r>
              <a:rPr lang="ka-GE" dirty="0" smtClean="0">
                <a:solidFill>
                  <a:schemeClr val="bg1"/>
                </a:solidFill>
              </a:rPr>
              <a:t>,</a:t>
            </a:r>
            <a:endParaRPr lang="ka-GE" dirty="0">
              <a:solidFill>
                <a:schemeClr val="bg1"/>
              </a:solidFill>
            </a:endParaRPr>
          </a:p>
        </p:txBody>
      </p:sp>
      <p:sp>
        <p:nvSpPr>
          <p:cNvPr id="17" name="TextBox 16"/>
          <p:cNvSpPr txBox="1"/>
          <p:nvPr/>
        </p:nvSpPr>
        <p:spPr>
          <a:xfrm>
            <a:off x="760572" y="3553349"/>
            <a:ext cx="2873828" cy="2031325"/>
          </a:xfrm>
          <a:prstGeom prst="rect">
            <a:avLst/>
          </a:prstGeom>
          <a:solidFill>
            <a:srgbClr val="71435A"/>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dirty="0">
                <a:solidFill>
                  <a:schemeClr val="bg1"/>
                </a:solidFill>
              </a:rPr>
              <a:t>სასწრაფო გადაუდებელი სამსახურის და პირველადი ჯანდაცვის ქსელის მობილიზება: </a:t>
            </a:r>
          </a:p>
          <a:p>
            <a:pPr algn="ctr"/>
            <a:r>
              <a:rPr lang="ka-GE" dirty="0">
                <a:solidFill>
                  <a:schemeClr val="bg1"/>
                </a:solidFill>
              </a:rPr>
              <a:t>112-ი და 25 პჯდ ცენტრი „ონლაინ კონსულტაციის მოდელისთვის“ </a:t>
            </a:r>
          </a:p>
        </p:txBody>
      </p:sp>
      <p:sp>
        <p:nvSpPr>
          <p:cNvPr id="18" name="TextBox 17"/>
          <p:cNvSpPr txBox="1"/>
          <p:nvPr/>
        </p:nvSpPr>
        <p:spPr>
          <a:xfrm>
            <a:off x="4075614" y="3560699"/>
            <a:ext cx="2616925" cy="1477328"/>
          </a:xfrm>
          <a:prstGeom prst="rect">
            <a:avLst/>
          </a:prstGeom>
          <a:solidFill>
            <a:srgbClr val="694C84"/>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dirty="0">
                <a:solidFill>
                  <a:schemeClr val="bg1"/>
                </a:solidFill>
              </a:rPr>
              <a:t>ლუგარის ლაბორატორია და </a:t>
            </a:r>
            <a:r>
              <a:rPr lang="ka-GE" dirty="0" smtClean="0">
                <a:solidFill>
                  <a:schemeClr val="bg1"/>
                </a:solidFill>
              </a:rPr>
              <a:t>29 </a:t>
            </a:r>
            <a:r>
              <a:rPr lang="ka-GE" dirty="0">
                <a:solidFill>
                  <a:schemeClr val="bg1"/>
                </a:solidFill>
              </a:rPr>
              <a:t>სახელმწიფო და კერძო ლაბორატორია </a:t>
            </a:r>
            <a:r>
              <a:rPr lang="en-US" dirty="0">
                <a:solidFill>
                  <a:schemeClr val="bg1"/>
                </a:solidFill>
              </a:rPr>
              <a:t>PCR </a:t>
            </a:r>
            <a:r>
              <a:rPr lang="ka-GE" dirty="0" smtClean="0">
                <a:solidFill>
                  <a:schemeClr val="bg1"/>
                </a:solidFill>
              </a:rPr>
              <a:t>ტესტირებისთვის</a:t>
            </a:r>
            <a:endParaRPr lang="ka-GE" dirty="0">
              <a:solidFill>
                <a:schemeClr val="bg1"/>
              </a:solidFill>
            </a:endParaRPr>
          </a:p>
        </p:txBody>
      </p:sp>
      <p:sp>
        <p:nvSpPr>
          <p:cNvPr id="22" name="Rectangle 21"/>
          <p:cNvSpPr/>
          <p:nvPr/>
        </p:nvSpPr>
        <p:spPr>
          <a:xfrm>
            <a:off x="0" y="5768640"/>
            <a:ext cx="12275820" cy="1077218"/>
          </a:xfrm>
          <a:prstGeom prst="rect">
            <a:avLst/>
          </a:prstGeom>
        </p:spPr>
        <p:txBody>
          <a:bodyPr wrap="square">
            <a:spAutoFit/>
          </a:bodyPr>
          <a:lstStyle/>
          <a:p>
            <a:pPr algn="ctr"/>
            <a:r>
              <a:rPr lang="ka-GE" sz="1600" dirty="0">
                <a:solidFill>
                  <a:schemeClr val="bg1"/>
                </a:solidFill>
              </a:rPr>
              <a:t>საზოგადოებრივი ჯანდაცვის რაიონული სამსახურები, დაავადებათა კონტროლისა და </a:t>
            </a:r>
            <a:endParaRPr lang="en-US" sz="1600" dirty="0" smtClean="0">
              <a:solidFill>
                <a:schemeClr val="bg1"/>
              </a:solidFill>
            </a:endParaRPr>
          </a:p>
          <a:p>
            <a:pPr algn="ctr"/>
            <a:r>
              <a:rPr lang="ka-GE" sz="1600" dirty="0" smtClean="0">
                <a:solidFill>
                  <a:schemeClr val="bg1"/>
                </a:solidFill>
              </a:rPr>
              <a:t>საზოგადოებრივი </a:t>
            </a:r>
            <a:r>
              <a:rPr lang="ka-GE" sz="1600" dirty="0">
                <a:solidFill>
                  <a:schemeClr val="bg1"/>
                </a:solidFill>
              </a:rPr>
              <a:t>ჯანმრთელობის ცენტრის ეპიდემიოლოგიური სამსახური </a:t>
            </a:r>
          </a:p>
          <a:p>
            <a:pPr algn="ctr"/>
            <a:endParaRPr lang="ka-GE" sz="1600" dirty="0">
              <a:solidFill>
                <a:schemeClr val="bg1"/>
              </a:solidFill>
            </a:endParaRPr>
          </a:p>
          <a:p>
            <a:pPr algn="ctr"/>
            <a:r>
              <a:rPr lang="ka-GE" sz="1600" dirty="0">
                <a:solidFill>
                  <a:schemeClr val="bg1">
                    <a:lumMod val="95000"/>
                  </a:schemeClr>
                </a:solidFill>
              </a:rPr>
              <a:t>მეთვალყურეობა </a:t>
            </a:r>
            <a:r>
              <a:rPr lang="ka-GE" sz="1600" dirty="0" smtClean="0">
                <a:solidFill>
                  <a:schemeClr val="bg1">
                    <a:lumMod val="95000"/>
                  </a:schemeClr>
                </a:solidFill>
              </a:rPr>
              <a:t>101 საკარანტინე </a:t>
            </a:r>
            <a:r>
              <a:rPr lang="ka-GE" sz="1600" dirty="0">
                <a:solidFill>
                  <a:schemeClr val="bg1"/>
                </a:solidFill>
              </a:rPr>
              <a:t>ზონაში (სასტუმროებში), </a:t>
            </a:r>
            <a:r>
              <a:rPr lang="ka-GE" sz="1600" dirty="0" smtClean="0">
                <a:solidFill>
                  <a:schemeClr val="bg1"/>
                </a:solidFill>
              </a:rPr>
              <a:t>რისთვისაც </a:t>
            </a:r>
            <a:r>
              <a:rPr lang="ka-GE" sz="1600" dirty="0">
                <a:solidFill>
                  <a:schemeClr val="bg1"/>
                </a:solidFill>
              </a:rPr>
              <a:t>მობილიზებულია </a:t>
            </a:r>
            <a:r>
              <a:rPr lang="ka-GE" sz="1600" dirty="0" smtClean="0">
                <a:solidFill>
                  <a:srgbClr val="FF0000"/>
                </a:solidFill>
              </a:rPr>
              <a:t>486</a:t>
            </a:r>
            <a:r>
              <a:rPr lang="ka-GE" sz="1600" dirty="0" smtClean="0">
                <a:solidFill>
                  <a:schemeClr val="bg1"/>
                </a:solidFill>
              </a:rPr>
              <a:t> </a:t>
            </a:r>
            <a:r>
              <a:rPr lang="ka-GE" sz="1600" dirty="0">
                <a:solidFill>
                  <a:schemeClr val="bg1"/>
                </a:solidFill>
              </a:rPr>
              <a:t>სამედიცინო პერსონალი </a:t>
            </a:r>
          </a:p>
        </p:txBody>
      </p:sp>
      <p:sp>
        <p:nvSpPr>
          <p:cNvPr id="36" name="Google Shape;242;p25"/>
          <p:cNvSpPr/>
          <p:nvPr/>
        </p:nvSpPr>
        <p:spPr>
          <a:xfrm>
            <a:off x="4075613" y="2502876"/>
            <a:ext cx="2616925" cy="457200"/>
          </a:xfrm>
          <a:prstGeom prst="rect">
            <a:avLst/>
          </a:prstGeom>
          <a:noFill/>
          <a:ln w="28575" cap="flat" cmpd="sng">
            <a:solidFill>
              <a:srgbClr val="694C8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243;p25"/>
          <p:cNvSpPr/>
          <p:nvPr/>
        </p:nvSpPr>
        <p:spPr>
          <a:xfrm>
            <a:off x="760572" y="2505900"/>
            <a:ext cx="2873827" cy="457200"/>
          </a:xfrm>
          <a:prstGeom prst="rect">
            <a:avLst/>
          </a:prstGeom>
          <a:solidFill>
            <a:srgbClr val="71435A"/>
          </a:solidFill>
          <a:ln w="19050" cap="flat" cmpd="sng">
            <a:solidFill>
              <a:srgbClr val="71435A"/>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244;p25"/>
          <p:cNvSpPr/>
          <p:nvPr/>
        </p:nvSpPr>
        <p:spPr>
          <a:xfrm>
            <a:off x="7133752" y="2543804"/>
            <a:ext cx="4239098" cy="457200"/>
          </a:xfrm>
          <a:prstGeom prst="rect">
            <a:avLst/>
          </a:prstGeom>
          <a:solidFill>
            <a:srgbClr val="925775"/>
          </a:solidFill>
          <a:ln w="19050" cap="flat" cmpd="sng">
            <a:solidFill>
              <a:srgbClr val="92577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cxnSp>
        <p:nvCxnSpPr>
          <p:cNvPr id="46" name="Google Shape;256;p25"/>
          <p:cNvCxnSpPr/>
          <p:nvPr/>
        </p:nvCxnSpPr>
        <p:spPr>
          <a:xfrm>
            <a:off x="2170357" y="2963100"/>
            <a:ext cx="0" cy="334800"/>
          </a:xfrm>
          <a:prstGeom prst="straightConnector1">
            <a:avLst/>
          </a:prstGeom>
          <a:noFill/>
          <a:ln w="28575" cap="flat" cmpd="sng">
            <a:solidFill>
              <a:srgbClr val="925775"/>
            </a:solidFill>
            <a:prstDash val="solid"/>
            <a:round/>
            <a:headEnd type="none" w="med" len="med"/>
            <a:tailEnd type="oval" w="med" len="med"/>
          </a:ln>
        </p:spPr>
      </p:cxnSp>
      <p:cxnSp>
        <p:nvCxnSpPr>
          <p:cNvPr id="47" name="Google Shape;257;p25"/>
          <p:cNvCxnSpPr/>
          <p:nvPr/>
        </p:nvCxnSpPr>
        <p:spPr>
          <a:xfrm>
            <a:off x="5391360" y="2960076"/>
            <a:ext cx="0" cy="334800"/>
          </a:xfrm>
          <a:prstGeom prst="straightConnector1">
            <a:avLst/>
          </a:prstGeom>
          <a:noFill/>
          <a:ln w="28575" cap="flat" cmpd="sng">
            <a:solidFill>
              <a:srgbClr val="694C84"/>
            </a:solidFill>
            <a:prstDash val="solid"/>
            <a:round/>
            <a:headEnd type="none" w="med" len="med"/>
            <a:tailEnd type="oval" w="med" len="med"/>
          </a:ln>
        </p:spPr>
      </p:cxnSp>
      <p:cxnSp>
        <p:nvCxnSpPr>
          <p:cNvPr id="48" name="Google Shape;258;p25"/>
          <p:cNvCxnSpPr/>
          <p:nvPr/>
        </p:nvCxnSpPr>
        <p:spPr>
          <a:xfrm>
            <a:off x="9224554" y="3001004"/>
            <a:ext cx="0" cy="334800"/>
          </a:xfrm>
          <a:prstGeom prst="straightConnector1">
            <a:avLst/>
          </a:prstGeom>
          <a:noFill/>
          <a:ln w="28575" cap="flat" cmpd="sng">
            <a:solidFill>
              <a:srgbClr val="925775"/>
            </a:solidFill>
            <a:prstDash val="solid"/>
            <a:round/>
            <a:headEnd type="none" w="med" len="med"/>
            <a:tailEnd type="oval" w="med" len="med"/>
          </a:ln>
        </p:spPr>
      </p:cxnSp>
      <p:sp>
        <p:nvSpPr>
          <p:cNvPr id="52" name="Rectangle 51"/>
          <p:cNvSpPr/>
          <p:nvPr/>
        </p:nvSpPr>
        <p:spPr>
          <a:xfrm>
            <a:off x="2148840" y="1395580"/>
            <a:ext cx="10126980" cy="923330"/>
          </a:xfrm>
          <a:prstGeom prst="rect">
            <a:avLst/>
          </a:prstGeom>
        </p:spPr>
        <p:txBody>
          <a:bodyPr wrap="square">
            <a:spAutoFit/>
          </a:bodyPr>
          <a:lstStyle/>
          <a:p>
            <a:pPr algn="ctr"/>
            <a:r>
              <a:rPr lang="ka-GE" b="1" dirty="0">
                <a:solidFill>
                  <a:srgbClr val="08B5A1"/>
                </a:solidFill>
              </a:rPr>
              <a:t>ნორმატიული ჩარჩო კოვიდ-19-ზე რეაგირებისთვის: </a:t>
            </a:r>
          </a:p>
          <a:p>
            <a:pPr algn="ctr"/>
            <a:r>
              <a:rPr lang="ka-GE" dirty="0">
                <a:solidFill>
                  <a:schemeClr val="bg1"/>
                </a:solidFill>
              </a:rPr>
              <a:t>მიზნობრივი ტესტირების ალგორითმი, შემთხვევის მართვის გაიდლაინი, ჰოსპიტლების მობილიზაციის გეგმა, ინფექციის კონტროლის ახალი რეგულაციები</a:t>
            </a:r>
            <a:endParaRPr lang="en-US" dirty="0">
              <a:solidFill>
                <a:schemeClr val="bg1"/>
              </a:solidFill>
            </a:endParaRPr>
          </a:p>
        </p:txBody>
      </p:sp>
      <p:sp>
        <p:nvSpPr>
          <p:cNvPr id="53" name="Rectangle 52"/>
          <p:cNvSpPr/>
          <p:nvPr/>
        </p:nvSpPr>
        <p:spPr>
          <a:xfrm>
            <a:off x="870038" y="2522985"/>
            <a:ext cx="2654893" cy="369332"/>
          </a:xfrm>
          <a:prstGeom prst="rect">
            <a:avLst/>
          </a:prstGeom>
        </p:spPr>
        <p:txBody>
          <a:bodyPr wrap="none">
            <a:spAutoFit/>
          </a:bodyPr>
          <a:lstStyle/>
          <a:p>
            <a:pPr algn="ctr"/>
            <a:r>
              <a:rPr lang="ka-GE" dirty="0">
                <a:solidFill>
                  <a:schemeClr val="bg1"/>
                </a:solidFill>
              </a:rPr>
              <a:t>„ცხელებაზე“რეაგირება</a:t>
            </a:r>
            <a:endParaRPr lang="en-US" dirty="0">
              <a:solidFill>
                <a:schemeClr val="bg1"/>
              </a:solidFill>
            </a:endParaRPr>
          </a:p>
        </p:txBody>
      </p:sp>
      <p:sp>
        <p:nvSpPr>
          <p:cNvPr id="54" name="Rectangle 53"/>
          <p:cNvSpPr/>
          <p:nvPr/>
        </p:nvSpPr>
        <p:spPr>
          <a:xfrm>
            <a:off x="4379704" y="2552236"/>
            <a:ext cx="2023311" cy="369332"/>
          </a:xfrm>
          <a:prstGeom prst="rect">
            <a:avLst/>
          </a:prstGeom>
        </p:spPr>
        <p:txBody>
          <a:bodyPr wrap="none">
            <a:spAutoFit/>
          </a:bodyPr>
          <a:lstStyle/>
          <a:p>
            <a:pPr algn="ctr"/>
            <a:r>
              <a:rPr lang="ka-GE" dirty="0">
                <a:solidFill>
                  <a:schemeClr val="bg1"/>
                </a:solidFill>
              </a:rPr>
              <a:t>ლაბორატორიები</a:t>
            </a:r>
            <a:endParaRPr lang="en-US" dirty="0">
              <a:solidFill>
                <a:schemeClr val="bg1"/>
              </a:solidFill>
            </a:endParaRPr>
          </a:p>
        </p:txBody>
      </p:sp>
      <p:sp>
        <p:nvSpPr>
          <p:cNvPr id="55" name="Rectangle 54"/>
          <p:cNvSpPr/>
          <p:nvPr/>
        </p:nvSpPr>
        <p:spPr>
          <a:xfrm>
            <a:off x="7202899" y="2587738"/>
            <a:ext cx="4100803" cy="369332"/>
          </a:xfrm>
          <a:prstGeom prst="rect">
            <a:avLst/>
          </a:prstGeom>
        </p:spPr>
        <p:txBody>
          <a:bodyPr wrap="none">
            <a:spAutoFit/>
          </a:bodyPr>
          <a:lstStyle/>
          <a:p>
            <a:pPr algn="ctr"/>
            <a:r>
              <a:rPr lang="ka-GE" dirty="0">
                <a:solidFill>
                  <a:schemeClr val="bg1"/>
                </a:solidFill>
              </a:rPr>
              <a:t>ჰოსპიტალური </a:t>
            </a:r>
            <a:r>
              <a:rPr lang="ka-GE" dirty="0" smtClean="0">
                <a:solidFill>
                  <a:schemeClr val="bg1"/>
                </a:solidFill>
              </a:rPr>
              <a:t>ქსელის </a:t>
            </a:r>
            <a:r>
              <a:rPr lang="ka-GE" dirty="0">
                <a:solidFill>
                  <a:schemeClr val="bg1"/>
                </a:solidFill>
              </a:rPr>
              <a:t>მობილიზება </a:t>
            </a:r>
            <a:endParaRPr lang="en-US" dirty="0">
              <a:solidFill>
                <a:schemeClr val="bg1"/>
              </a:solidFill>
            </a:endParaRPr>
          </a:p>
        </p:txBody>
      </p:sp>
    </p:spTree>
    <p:extLst>
      <p:ext uri="{BB962C8B-B14F-4D97-AF65-F5344CB8AC3E}">
        <p14:creationId xmlns:p14="http://schemas.microsoft.com/office/powerpoint/2010/main" val="361798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984" y="365125"/>
            <a:ext cx="9195816" cy="1325563"/>
          </a:xfrm>
        </p:spPr>
        <p:txBody>
          <a:bodyPr/>
          <a:lstStyle/>
          <a:p>
            <a:pPr algn="ctr"/>
            <a:r>
              <a:rPr lang="ka-GE" sz="3200" dirty="0">
                <a:solidFill>
                  <a:srgbClr val="08B5A1"/>
                </a:solidFill>
              </a:rPr>
              <a:t>ჯანმრთელობის ხელშეწყობა, რისკის კომუნიკაცია და სამოქალაქო ცნობიერების გაძლიერება</a:t>
            </a:r>
            <a:endParaRPr lang="en-US" sz="3200" dirty="0">
              <a:solidFill>
                <a:srgbClr val="08B5A1"/>
              </a:solidFill>
            </a:endParaRPr>
          </a:p>
        </p:txBody>
      </p:sp>
      <p:sp>
        <p:nvSpPr>
          <p:cNvPr id="4" name="Oval 3"/>
          <p:cNvSpPr/>
          <p:nvPr/>
        </p:nvSpPr>
        <p:spPr>
          <a:xfrm>
            <a:off x="1102058" y="750012"/>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5400" b="1" dirty="0" smtClean="0"/>
              <a:t>7</a:t>
            </a:r>
            <a:endParaRPr lang="en-US" sz="5400" b="1" dirty="0"/>
          </a:p>
        </p:txBody>
      </p:sp>
      <p:sp>
        <p:nvSpPr>
          <p:cNvPr id="5" name="TextBox 4"/>
          <p:cNvSpPr txBox="1"/>
          <p:nvPr/>
        </p:nvSpPr>
        <p:spPr>
          <a:xfrm>
            <a:off x="1901952" y="1896991"/>
            <a:ext cx="9534144" cy="646331"/>
          </a:xfrm>
          <a:prstGeom prst="rect">
            <a:avLst/>
          </a:prstGeom>
          <a:noFill/>
        </p:spPr>
        <p:txBody>
          <a:bodyPr wrap="square" rtlCol="0">
            <a:spAutoFit/>
          </a:bodyPr>
          <a:lstStyle/>
          <a:p>
            <a:r>
              <a:rPr lang="ka-GE" b="1" dirty="0" smtClean="0">
                <a:solidFill>
                  <a:srgbClr val="08B5A1"/>
                </a:solidFill>
              </a:rPr>
              <a:t>სამიზნე: </a:t>
            </a:r>
            <a:r>
              <a:rPr lang="ka-GE" dirty="0">
                <a:solidFill>
                  <a:schemeClr val="bg1">
                    <a:lumMod val="75000"/>
                  </a:schemeClr>
                </a:solidFill>
              </a:rPr>
              <a:t>მოსახლეობის ყველა ფენის ინფორმირება </a:t>
            </a:r>
            <a:r>
              <a:rPr lang="ka-GE" dirty="0" smtClean="0">
                <a:solidFill>
                  <a:schemeClr val="bg1">
                    <a:lumMod val="75000"/>
                  </a:schemeClr>
                </a:solidFill>
              </a:rPr>
              <a:t>, </a:t>
            </a:r>
            <a:r>
              <a:rPr lang="ka-GE" dirty="0">
                <a:solidFill>
                  <a:schemeClr val="bg1">
                    <a:lumMod val="75000"/>
                  </a:schemeClr>
                </a:solidFill>
              </a:rPr>
              <a:t>COVID-19–ით გამოწვეული ჯანმრთელობის რისკების </a:t>
            </a:r>
            <a:r>
              <a:rPr lang="ka-GE" dirty="0" smtClean="0">
                <a:solidFill>
                  <a:schemeClr val="bg1">
                    <a:lumMod val="75000"/>
                  </a:schemeClr>
                </a:solidFill>
              </a:rPr>
              <a:t> შემცირებისთვის. </a:t>
            </a:r>
            <a:endParaRPr lang="en-US" dirty="0">
              <a:solidFill>
                <a:schemeClr val="bg1">
                  <a:lumMod val="75000"/>
                </a:schemeClr>
              </a:solidFill>
            </a:endParaRPr>
          </a:p>
        </p:txBody>
      </p:sp>
      <p:grpSp>
        <p:nvGrpSpPr>
          <p:cNvPr id="6" name="Group 5"/>
          <p:cNvGrpSpPr/>
          <p:nvPr/>
        </p:nvGrpSpPr>
        <p:grpSpPr>
          <a:xfrm>
            <a:off x="44433" y="2629754"/>
            <a:ext cx="5527311" cy="905926"/>
            <a:chOff x="0" y="0"/>
            <a:chExt cx="11157857" cy="1264962"/>
          </a:xfrm>
        </p:grpSpPr>
        <p:sp>
          <p:nvSpPr>
            <p:cNvPr id="20" name="Rounded Rectangle 19"/>
            <p:cNvSpPr/>
            <p:nvPr/>
          </p:nvSpPr>
          <p:spPr>
            <a:xfrm>
              <a:off x="0" y="0"/>
              <a:ext cx="11157857" cy="1209377"/>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txBox="1"/>
            <p:nvPr/>
          </p:nvSpPr>
          <p:spPr>
            <a:xfrm>
              <a:off x="2217814" y="55585"/>
              <a:ext cx="8767759" cy="1209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smtClean="0">
                  <a:latin typeface="Calibri" panose="020F0502020204030204" pitchFamily="34" charset="0"/>
                  <a:cs typeface="Calibri" panose="020F0502020204030204" pitchFamily="34" charset="0"/>
                </a:rPr>
                <a:t>სხვადასხვა </a:t>
              </a:r>
              <a:r>
                <a:rPr lang="ka-GE" kern="1200" dirty="0">
                  <a:latin typeface="Calibri" panose="020F0502020204030204" pitchFamily="34" charset="0"/>
                  <a:cs typeface="Calibri" panose="020F0502020204030204" pitchFamily="34" charset="0"/>
                </a:rPr>
                <a:t>რისკ-ჯგუფებთან მიმართებაში, რისკის კომუნიკაციის განსხვავებული სტრატეგიის დანერგვა</a:t>
              </a:r>
              <a:endParaRPr lang="nb-NO" kern="1200" dirty="0">
                <a:latin typeface="Calibri" panose="020F0502020204030204" pitchFamily="34" charset="0"/>
                <a:cs typeface="Calibri" panose="020F0502020204030204" pitchFamily="34" charset="0"/>
              </a:endParaRPr>
            </a:p>
          </p:txBody>
        </p:sp>
      </p:grpSp>
      <p:sp>
        <p:nvSpPr>
          <p:cNvPr id="7" name="Rounded Rectangle 6"/>
          <p:cNvSpPr/>
          <p:nvPr/>
        </p:nvSpPr>
        <p:spPr>
          <a:xfrm>
            <a:off x="22498" y="2669562"/>
            <a:ext cx="911951" cy="776602"/>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24000" b="-24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nvGrpSpPr>
          <p:cNvPr id="8" name="Group 7"/>
          <p:cNvGrpSpPr/>
          <p:nvPr/>
        </p:nvGrpSpPr>
        <p:grpSpPr>
          <a:xfrm>
            <a:off x="150343" y="3663463"/>
            <a:ext cx="5421401" cy="833563"/>
            <a:chOff x="0" y="1310083"/>
            <a:chExt cx="11157857" cy="1229608"/>
          </a:xfrm>
        </p:grpSpPr>
        <p:sp>
          <p:nvSpPr>
            <p:cNvPr id="18" name="Rounded Rectangle 17"/>
            <p:cNvSpPr/>
            <p:nvPr/>
          </p:nvSpPr>
          <p:spPr>
            <a:xfrm>
              <a:off x="0" y="1330314"/>
              <a:ext cx="11157857" cy="1209377"/>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7"/>
            <p:cNvSpPr txBox="1"/>
            <p:nvPr/>
          </p:nvSpPr>
          <p:spPr>
            <a:xfrm>
              <a:off x="2027198" y="1310083"/>
              <a:ext cx="8805348" cy="1209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kern="1200" dirty="0">
                <a:latin typeface="Calibri" panose="020F0502020204030204" pitchFamily="34" charset="0"/>
                <a:cs typeface="Calibri" panose="020F0502020204030204" pitchFamily="34" charset="0"/>
              </a:endParaRPr>
            </a:p>
          </p:txBody>
        </p:sp>
      </p:grpSp>
      <p:sp>
        <p:nvSpPr>
          <p:cNvPr id="9" name="Rounded Rectangle 8"/>
          <p:cNvSpPr/>
          <p:nvPr/>
        </p:nvSpPr>
        <p:spPr>
          <a:xfrm>
            <a:off x="1" y="3708937"/>
            <a:ext cx="943283" cy="778502"/>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6000" r="-16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44433" y="4710508"/>
            <a:ext cx="5527311" cy="884760"/>
            <a:chOff x="0" y="2636180"/>
            <a:chExt cx="11157857" cy="1233826"/>
          </a:xfrm>
        </p:grpSpPr>
        <p:sp>
          <p:nvSpPr>
            <p:cNvPr id="16" name="Rounded Rectangle 15"/>
            <p:cNvSpPr/>
            <p:nvPr/>
          </p:nvSpPr>
          <p:spPr>
            <a:xfrm>
              <a:off x="0" y="2660629"/>
              <a:ext cx="11157857" cy="1209377"/>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10"/>
            <p:cNvSpPr txBox="1"/>
            <p:nvPr/>
          </p:nvSpPr>
          <p:spPr>
            <a:xfrm>
              <a:off x="2217816" y="2636180"/>
              <a:ext cx="8805346" cy="1209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kern="1200" dirty="0">
                <a:latin typeface="Calibri" panose="020F0502020204030204" pitchFamily="34" charset="0"/>
                <a:cs typeface="Calibri" panose="020F0502020204030204" pitchFamily="34" charset="0"/>
              </a:endParaRPr>
            </a:p>
          </p:txBody>
        </p:sp>
      </p:grpSp>
      <p:sp>
        <p:nvSpPr>
          <p:cNvPr id="11" name="Rounded Rectangle 10"/>
          <p:cNvSpPr/>
          <p:nvPr/>
        </p:nvSpPr>
        <p:spPr>
          <a:xfrm>
            <a:off x="44433" y="4808454"/>
            <a:ext cx="890016" cy="760183"/>
          </a:xfrm>
          <a:prstGeom prst="roundRect">
            <a:avLst>
              <a:gd name="adj" fmla="val 10000"/>
            </a:avLst>
          </a:prstGeom>
          <a:blipFill rotWithShape="1">
            <a:blip r:embed="rId5"/>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44435" y="5795009"/>
            <a:ext cx="5527309" cy="907977"/>
            <a:chOff x="0" y="3932091"/>
            <a:chExt cx="11157857" cy="1268230"/>
          </a:xfrm>
        </p:grpSpPr>
        <p:sp>
          <p:nvSpPr>
            <p:cNvPr id="14" name="Rounded Rectangle 13"/>
            <p:cNvSpPr/>
            <p:nvPr/>
          </p:nvSpPr>
          <p:spPr>
            <a:xfrm>
              <a:off x="0" y="3990944"/>
              <a:ext cx="11157857" cy="1209377"/>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13"/>
            <p:cNvSpPr txBox="1"/>
            <p:nvPr/>
          </p:nvSpPr>
          <p:spPr>
            <a:xfrm>
              <a:off x="2217811" y="3932091"/>
              <a:ext cx="8805348" cy="1209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kern="1200" dirty="0">
                <a:latin typeface="Calibri" panose="020F0502020204030204" pitchFamily="34" charset="0"/>
                <a:cs typeface="Calibri" panose="020F0502020204030204" pitchFamily="34" charset="0"/>
              </a:endParaRPr>
            </a:p>
          </p:txBody>
        </p:sp>
      </p:grpSp>
      <p:sp>
        <p:nvSpPr>
          <p:cNvPr id="13" name="Rounded Rectangle 12"/>
          <p:cNvSpPr/>
          <p:nvPr/>
        </p:nvSpPr>
        <p:spPr>
          <a:xfrm>
            <a:off x="44434" y="5908879"/>
            <a:ext cx="890016" cy="650417"/>
          </a:xfrm>
          <a:prstGeom prst="roundRect">
            <a:avLst>
              <a:gd name="adj" fmla="val 10000"/>
            </a:avLst>
          </a:prstGeom>
          <a:blipFill rotWithShape="1">
            <a:blip r:embed="rId6"/>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2" name="Content Placeholder 2">
            <a:extLst>
              <a:ext uri="{FF2B5EF4-FFF2-40B4-BE49-F238E27FC236}">
                <a16:creationId xmlns:a16="http://schemas.microsoft.com/office/drawing/2014/main" id="{C2D29AB3-4DED-482A-9CEB-0FE68CA8ACE7}"/>
              </a:ext>
            </a:extLst>
          </p:cNvPr>
          <p:cNvSpPr>
            <a:spLocks noGrp="1"/>
          </p:cNvSpPr>
          <p:nvPr>
            <p:ph idx="1"/>
          </p:nvPr>
        </p:nvSpPr>
        <p:spPr>
          <a:xfrm>
            <a:off x="5763782" y="3200157"/>
            <a:ext cx="6542271" cy="4267935"/>
          </a:xfrm>
        </p:spPr>
        <p:txBody>
          <a:bodyPr vert="horz" lIns="91440" tIns="45720" rIns="91440" bIns="45720" rtlCol="0" anchor="t">
            <a:normAutofit/>
          </a:bodyPr>
          <a:lstStyle/>
          <a:p>
            <a:pPr marL="0" indent="0">
              <a:lnSpc>
                <a:spcPct val="100000"/>
              </a:lnSpc>
              <a:spcBef>
                <a:spcPts val="0"/>
              </a:spcBef>
              <a:buNone/>
            </a:pPr>
            <a:r>
              <a:rPr lang="ka-GE" sz="1800" dirty="0" smtClean="0">
                <a:solidFill>
                  <a:schemeClr val="bg1">
                    <a:lumMod val="75000"/>
                  </a:schemeClr>
                </a:solidFill>
                <a:latin typeface="Calibri" panose="020F0502020204030204" pitchFamily="34" charset="0"/>
                <a:ea typeface="+mn-lt"/>
                <a:cs typeface="Calibri" panose="020F0502020204030204" pitchFamily="34" charset="0"/>
              </a:rPr>
              <a:t>2020 წ დეკემბრამდე შემუშავებული და დამტკიცებულია </a:t>
            </a:r>
          </a:p>
          <a:p>
            <a:pPr>
              <a:lnSpc>
                <a:spcPct val="100000"/>
              </a:lnSpc>
              <a:spcBef>
                <a:spcPts val="0"/>
              </a:spcBef>
            </a:pPr>
            <a:r>
              <a:rPr lang="ka-GE" sz="1800" dirty="0" smtClean="0">
                <a:solidFill>
                  <a:schemeClr val="bg1">
                    <a:lumMod val="75000"/>
                  </a:schemeClr>
                </a:solidFill>
                <a:latin typeface="Calibri" panose="020F0502020204030204" pitchFamily="34" charset="0"/>
                <a:ea typeface="+mn-lt"/>
                <a:cs typeface="Calibri" panose="020F0502020204030204" pitchFamily="34" charset="0"/>
              </a:rPr>
              <a:t>რისკის </a:t>
            </a:r>
            <a:r>
              <a:rPr lang="ka-GE" sz="1800" dirty="0">
                <a:solidFill>
                  <a:schemeClr val="bg1">
                    <a:lumMod val="75000"/>
                  </a:schemeClr>
                </a:solidFill>
                <a:latin typeface="Calibri" panose="020F0502020204030204" pitchFamily="34" charset="0"/>
                <a:ea typeface="+mn-lt"/>
                <a:cs typeface="Calibri" panose="020F0502020204030204" pitchFamily="34" charset="0"/>
              </a:rPr>
              <a:t>კომუნიკაციისა და საზოგადოების ჩართულობის სტრატეგია</a:t>
            </a:r>
            <a:endParaRPr lang="nb-NO" sz="1800" dirty="0">
              <a:solidFill>
                <a:schemeClr val="bg1">
                  <a:lumMod val="75000"/>
                </a:schemeClr>
              </a:solidFill>
              <a:latin typeface="Calibri" panose="020F0502020204030204" pitchFamily="34" charset="0"/>
              <a:ea typeface="+mn-lt"/>
              <a:cs typeface="Calibri" panose="020F0502020204030204" pitchFamily="34" charset="0"/>
            </a:endParaRPr>
          </a:p>
          <a:p>
            <a:pPr>
              <a:lnSpc>
                <a:spcPct val="100000"/>
              </a:lnSpc>
              <a:spcBef>
                <a:spcPts val="0"/>
              </a:spcBef>
            </a:pPr>
            <a:r>
              <a:rPr lang="ka-GE" sz="1800" dirty="0" smtClean="0">
                <a:solidFill>
                  <a:schemeClr val="bg1">
                    <a:lumMod val="75000"/>
                  </a:schemeClr>
                </a:solidFill>
                <a:latin typeface="Calibri" panose="020F0502020204030204" pitchFamily="34" charset="0"/>
                <a:ea typeface="+mn-lt"/>
                <a:cs typeface="Calibri" panose="020F0502020204030204" pitchFamily="34" charset="0"/>
              </a:rPr>
              <a:t>მედიასთან კომუნიკაციის სამოქმედო </a:t>
            </a:r>
            <a:r>
              <a:rPr lang="ka-GE" sz="1800" dirty="0">
                <a:solidFill>
                  <a:schemeClr val="bg1">
                    <a:lumMod val="75000"/>
                  </a:schemeClr>
                </a:solidFill>
                <a:latin typeface="Calibri" panose="020F0502020204030204" pitchFamily="34" charset="0"/>
                <a:ea typeface="+mn-lt"/>
                <a:cs typeface="Calibri" panose="020F0502020204030204" pitchFamily="34" charset="0"/>
              </a:rPr>
              <a:t>გეგმა</a:t>
            </a:r>
            <a:r>
              <a:rPr lang="ka-GE" sz="1800" dirty="0" smtClean="0">
                <a:solidFill>
                  <a:schemeClr val="bg1">
                    <a:lumMod val="75000"/>
                  </a:schemeClr>
                </a:solidFill>
                <a:latin typeface="Calibri" panose="020F0502020204030204" pitchFamily="34" charset="0"/>
                <a:ea typeface="+mn-lt"/>
                <a:cs typeface="Calibri" panose="020F0502020204030204" pitchFamily="34" charset="0"/>
              </a:rPr>
              <a:t>, სიტუაციის ცვლასთან ერთად სწრაფად </a:t>
            </a:r>
            <a:r>
              <a:rPr lang="ka-GE" sz="1800" dirty="0">
                <a:solidFill>
                  <a:schemeClr val="bg1">
                    <a:lumMod val="75000"/>
                  </a:schemeClr>
                </a:solidFill>
                <a:latin typeface="Calibri" panose="020F0502020204030204" pitchFamily="34" charset="0"/>
                <a:ea typeface="+mn-lt"/>
                <a:cs typeface="Calibri" panose="020F0502020204030204" pitchFamily="34" charset="0"/>
              </a:rPr>
              <a:t>რე-ორგანიზების საშუალებით</a:t>
            </a:r>
            <a:endParaRPr lang="nb-NO" sz="1800" dirty="0">
              <a:solidFill>
                <a:schemeClr val="bg1">
                  <a:lumMod val="75000"/>
                </a:schemeClr>
              </a:solidFill>
              <a:latin typeface="Calibri" panose="020F0502020204030204" pitchFamily="34" charset="0"/>
              <a:ea typeface="+mn-lt"/>
              <a:cs typeface="Calibri" panose="020F0502020204030204" pitchFamily="34" charset="0"/>
            </a:endParaRPr>
          </a:p>
          <a:p>
            <a:pPr>
              <a:lnSpc>
                <a:spcPct val="100000"/>
              </a:lnSpc>
              <a:spcBef>
                <a:spcPts val="0"/>
              </a:spcBef>
            </a:pPr>
            <a:r>
              <a:rPr lang="ka-GE" sz="1800" dirty="0" smtClean="0">
                <a:solidFill>
                  <a:schemeClr val="bg1">
                    <a:lumMod val="75000"/>
                  </a:schemeClr>
                </a:solidFill>
                <a:latin typeface="Calibri" panose="020F0502020204030204" pitchFamily="34" charset="0"/>
                <a:ea typeface="+mn-lt"/>
                <a:cs typeface="Calibri" panose="020F0502020204030204" pitchFamily="34" charset="0"/>
              </a:rPr>
              <a:t>საინფორმაციო კამპანიის განხორციელების სამოქმედო </a:t>
            </a:r>
            <a:r>
              <a:rPr lang="ka-GE" sz="1800" dirty="0">
                <a:solidFill>
                  <a:schemeClr val="bg1">
                    <a:lumMod val="75000"/>
                  </a:schemeClr>
                </a:solidFill>
                <a:latin typeface="Calibri" panose="020F0502020204030204" pitchFamily="34" charset="0"/>
                <a:ea typeface="+mn-lt"/>
                <a:cs typeface="Calibri" panose="020F0502020204030204" pitchFamily="34" charset="0"/>
              </a:rPr>
              <a:t>გეგმა, </a:t>
            </a:r>
            <a:r>
              <a:rPr lang="ka-GE" sz="1800" dirty="0" smtClean="0">
                <a:solidFill>
                  <a:schemeClr val="bg1">
                    <a:lumMod val="75000"/>
                  </a:schemeClr>
                </a:solidFill>
                <a:latin typeface="Calibri" panose="020F0502020204030204" pitchFamily="34" charset="0"/>
                <a:ea typeface="+mn-lt"/>
                <a:cs typeface="Calibri" panose="020F0502020204030204" pitchFamily="34" charset="0"/>
              </a:rPr>
              <a:t>სიტუაციის </a:t>
            </a:r>
            <a:r>
              <a:rPr lang="ka-GE" sz="1800" dirty="0">
                <a:solidFill>
                  <a:schemeClr val="bg1">
                    <a:lumMod val="75000"/>
                  </a:schemeClr>
                </a:solidFill>
                <a:latin typeface="Calibri" panose="020F0502020204030204" pitchFamily="34" charset="0"/>
                <a:ea typeface="+mn-lt"/>
                <a:cs typeface="Calibri" panose="020F0502020204030204" pitchFamily="34" charset="0"/>
              </a:rPr>
              <a:t>ცვლასთან ერთად სწრაფად რეორგანიზების საშუალებით</a:t>
            </a:r>
            <a:endParaRPr lang="nb-NO" sz="1800" dirty="0">
              <a:solidFill>
                <a:schemeClr val="bg1">
                  <a:lumMod val="75000"/>
                </a:schemeClr>
              </a:solidFill>
              <a:latin typeface="Calibri" panose="020F0502020204030204" pitchFamily="34" charset="0"/>
              <a:ea typeface="+mn-lt"/>
              <a:cs typeface="Calibri" panose="020F0502020204030204" pitchFamily="34" charset="0"/>
            </a:endParaRPr>
          </a:p>
          <a:p>
            <a:pPr>
              <a:lnSpc>
                <a:spcPct val="100000"/>
              </a:lnSpc>
              <a:spcBef>
                <a:spcPts val="0"/>
              </a:spcBef>
            </a:pPr>
            <a:r>
              <a:rPr lang="ka-GE" sz="1800" dirty="0">
                <a:solidFill>
                  <a:schemeClr val="bg1">
                    <a:lumMod val="75000"/>
                  </a:schemeClr>
                </a:solidFill>
                <a:latin typeface="Calibri" panose="020F0502020204030204" pitchFamily="34" charset="0"/>
                <a:ea typeface="+mn-lt"/>
                <a:cs typeface="Calibri" panose="020F0502020204030204" pitchFamily="34" charset="0"/>
              </a:rPr>
              <a:t>მოსახლეობის უკუკავშირის მონიტორინგის მექანიზმი და რისკის კომუნიკაციის შეფასების სახელმძღვანელო და სამოქმედო გეგმა</a:t>
            </a:r>
            <a:endParaRPr lang="nb-NO" sz="1800" dirty="0">
              <a:solidFill>
                <a:schemeClr val="bg1">
                  <a:lumMod val="75000"/>
                </a:schemeClr>
              </a:solidFill>
              <a:latin typeface="Calibri" panose="020F0502020204030204" pitchFamily="34" charset="0"/>
              <a:ea typeface="+mn-lt"/>
              <a:cs typeface="Calibri" panose="020F0502020204030204" pitchFamily="34" charset="0"/>
            </a:endParaRPr>
          </a:p>
        </p:txBody>
      </p:sp>
      <p:sp>
        <p:nvSpPr>
          <p:cNvPr id="23" name="TextBox 22"/>
          <p:cNvSpPr txBox="1"/>
          <p:nvPr/>
        </p:nvSpPr>
        <p:spPr>
          <a:xfrm>
            <a:off x="5780375" y="2702511"/>
            <a:ext cx="1957587" cy="400110"/>
          </a:xfrm>
          <a:prstGeom prst="rect">
            <a:avLst/>
          </a:prstGeom>
          <a:noFill/>
        </p:spPr>
        <p:txBody>
          <a:bodyPr wrap="none" rtlCol="0">
            <a:spAutoFit/>
          </a:bodyPr>
          <a:lstStyle/>
          <a:p>
            <a:r>
              <a:rPr lang="ka-GE" sz="2000" b="1" dirty="0" smtClean="0">
                <a:solidFill>
                  <a:srgbClr val="FFFF00"/>
                </a:solidFill>
              </a:rPr>
              <a:t>ინდიკატორები</a:t>
            </a:r>
            <a:endParaRPr lang="en-US" sz="2000" b="1" dirty="0">
              <a:solidFill>
                <a:srgbClr val="FFFF00"/>
              </a:solidFill>
            </a:endParaRPr>
          </a:p>
        </p:txBody>
      </p:sp>
    </p:spTree>
    <p:extLst>
      <p:ext uri="{BB962C8B-B14F-4D97-AF65-F5344CB8AC3E}">
        <p14:creationId xmlns:p14="http://schemas.microsoft.com/office/powerpoint/2010/main" val="316506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147638"/>
            <a:ext cx="9684142" cy="1325563"/>
          </a:xfrm>
        </p:spPr>
        <p:txBody>
          <a:bodyPr>
            <a:normAutofit/>
          </a:bodyPr>
          <a:lstStyle/>
          <a:p>
            <a:pPr algn="ctr"/>
            <a:r>
              <a:rPr lang="ka-GE" sz="4000" dirty="0">
                <a:solidFill>
                  <a:srgbClr val="08B5A1"/>
                </a:solidFill>
              </a:rPr>
              <a:t>დამატებითი მიმართულებები და ღონისძიებები</a:t>
            </a:r>
            <a:endParaRPr lang="nb-NO" sz="4000" dirty="0">
              <a:solidFill>
                <a:srgbClr val="08B5A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631491"/>
              </p:ext>
            </p:extLst>
          </p:nvPr>
        </p:nvGraphicFramePr>
        <p:xfrm>
          <a:off x="355046" y="1757633"/>
          <a:ext cx="11951854" cy="47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5" name="Oval 4"/>
          <p:cNvSpPr/>
          <p:nvPr/>
        </p:nvSpPr>
        <p:spPr>
          <a:xfrm>
            <a:off x="1077674" y="722811"/>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5400" b="1" dirty="0" smtClean="0"/>
              <a:t>8</a:t>
            </a:r>
            <a:endParaRPr lang="en-US" sz="5400" b="1" dirty="0"/>
          </a:p>
        </p:txBody>
      </p:sp>
    </p:spTree>
    <p:extLst>
      <p:ext uri="{BB962C8B-B14F-4D97-AF65-F5344CB8AC3E}">
        <p14:creationId xmlns:p14="http://schemas.microsoft.com/office/powerpoint/2010/main" val="277745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sz="4000" dirty="0">
                <a:solidFill>
                  <a:srgbClr val="08B5A1"/>
                </a:solidFill>
              </a:rPr>
              <a:t>ლოგისტიკა</a:t>
            </a:r>
            <a:endParaRPr lang="en-US" sz="4000" dirty="0">
              <a:solidFill>
                <a:srgbClr val="08B5A1"/>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849377481"/>
              </p:ext>
            </p:extLst>
          </p:nvPr>
        </p:nvGraphicFramePr>
        <p:xfrm>
          <a:off x="839789" y="1690688"/>
          <a:ext cx="4626292"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quarter" idx="4"/>
          </p:nvPr>
        </p:nvSpPr>
        <p:spPr>
          <a:xfrm>
            <a:off x="5151120" y="1681163"/>
            <a:ext cx="6712796" cy="4508500"/>
          </a:xfrm>
        </p:spPr>
        <p:txBody>
          <a:bodyPr>
            <a:normAutofit/>
          </a:bodyPr>
          <a:lstStyle/>
          <a:p>
            <a:r>
              <a:rPr lang="ka-GE" dirty="0">
                <a:solidFill>
                  <a:schemeClr val="bg1">
                    <a:lumMod val="75000"/>
                  </a:schemeClr>
                </a:solidFill>
                <a:latin typeface="Calibri" panose="020F0502020204030204" pitchFamily="34" charset="0"/>
                <a:cs typeface="Calibri" panose="020F0502020204030204" pitchFamily="34" charset="0"/>
              </a:rPr>
              <a:t>მუდმივი გუნდი, რომელიც თვალს მიადევნებს სტანდარტებს, აღრიცხავს და განაახლებს მიმდინარე მოთხოვნას, უზრუნველყოფს მიწოდების სქემას და აწარმოებს გათვლებს</a:t>
            </a:r>
          </a:p>
          <a:p>
            <a:r>
              <a:rPr lang="ka-GE" dirty="0">
                <a:solidFill>
                  <a:schemeClr val="bg1">
                    <a:lumMod val="75000"/>
                  </a:schemeClr>
                </a:solidFill>
                <a:latin typeface="Calibri" panose="020F0502020204030204" pitchFamily="34" charset="0"/>
                <a:cs typeface="Calibri" panose="020F0502020204030204" pitchFamily="34" charset="0"/>
              </a:rPr>
              <a:t>პირადი დაცვის საშუალებებისა და სამკურნალო გაიდლაინით გაწერილი პრეპარატების ერთიანი შესყიდვის მექანიზმი ექვსი თვის პერიოდზე</a:t>
            </a:r>
          </a:p>
          <a:p>
            <a:r>
              <a:rPr lang="ka-GE" dirty="0">
                <a:solidFill>
                  <a:schemeClr val="bg1">
                    <a:lumMod val="75000"/>
                  </a:schemeClr>
                </a:solidFill>
                <a:latin typeface="Calibri" panose="020F0502020204030204" pitchFamily="34" charset="0"/>
                <a:cs typeface="Calibri" panose="020F0502020204030204" pitchFamily="34" charset="0"/>
              </a:rPr>
              <a:t>ადგილობრივი წარმოების გაძლიერება</a:t>
            </a:r>
            <a:endParaRPr lang="en-US" dirty="0">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96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272" y="747206"/>
            <a:ext cx="10515600" cy="1325563"/>
          </a:xfrm>
        </p:spPr>
        <p:txBody>
          <a:bodyPr/>
          <a:lstStyle/>
          <a:p>
            <a:r>
              <a:rPr lang="ka-GE" sz="4000" dirty="0">
                <a:solidFill>
                  <a:srgbClr val="08B5A1"/>
                </a:solidFill>
              </a:rPr>
              <a:t>საინფორმაციო ტექნოლოგიები</a:t>
            </a:r>
            <a:endParaRPr lang="nb-NO" sz="4000" dirty="0">
              <a:solidFill>
                <a:srgbClr val="08B5A1"/>
              </a:solidFill>
            </a:endParaRPr>
          </a:p>
        </p:txBody>
      </p:sp>
      <p:graphicFrame>
        <p:nvGraphicFramePr>
          <p:cNvPr id="4" name="Content Placeholder 3"/>
          <p:cNvGraphicFramePr>
            <a:graphicFrameLocks noGrp="1"/>
          </p:cNvGraphicFramePr>
          <p:nvPr>
            <p:ph idx="1"/>
            <p:extLst/>
          </p:nvPr>
        </p:nvGraphicFramePr>
        <p:xfrm>
          <a:off x="284019" y="1409988"/>
          <a:ext cx="11630890" cy="5101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463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167" y="602150"/>
            <a:ext cx="10134261" cy="1135737"/>
          </a:xfrm>
        </p:spPr>
        <p:txBody>
          <a:bodyPr>
            <a:normAutofit/>
          </a:bodyPr>
          <a:lstStyle/>
          <a:p>
            <a:r>
              <a:rPr lang="ka-GE" sz="4000" dirty="0">
                <a:solidFill>
                  <a:srgbClr val="08B5A1"/>
                </a:solidFill>
              </a:rPr>
              <a:t>მულტისექტორული თანამშრომლობა</a:t>
            </a:r>
            <a:endParaRPr lang="en-US" sz="4000" dirty="0">
              <a:solidFill>
                <a:srgbClr val="08B5A1"/>
              </a:solidFill>
            </a:endParaRPr>
          </a:p>
        </p:txBody>
      </p:sp>
      <p:graphicFrame>
        <p:nvGraphicFramePr>
          <p:cNvPr id="27" name="Content Placeholder 2">
            <a:extLst>
              <a:ext uri="{FF2B5EF4-FFF2-40B4-BE49-F238E27FC236}">
                <a16:creationId xmlns:a16="http://schemas.microsoft.com/office/drawing/2014/main" id="{8CAA3FBC-5959-4078-921A-22679F2158F4}"/>
              </a:ext>
            </a:extLst>
          </p:cNvPr>
          <p:cNvGraphicFramePr>
            <a:graphicFrameLocks noGrp="1"/>
          </p:cNvGraphicFramePr>
          <p:nvPr>
            <p:ph idx="1"/>
            <p:extLst>
              <p:ext uri="{D42A27DB-BD31-4B8C-83A1-F6EECF244321}">
                <p14:modId xmlns:p14="http://schemas.microsoft.com/office/powerpoint/2010/main" val="39291937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1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12" y="365125"/>
            <a:ext cx="9086088" cy="1325563"/>
          </a:xfrm>
        </p:spPr>
        <p:txBody>
          <a:bodyPr/>
          <a:lstStyle/>
          <a:p>
            <a:pPr algn="ctr"/>
            <a:r>
              <a:rPr lang="en-US" altLang="en-US" sz="3200" dirty="0">
                <a:solidFill>
                  <a:srgbClr val="08B5A1"/>
                </a:solidFill>
                <a:latin typeface="Sylfaen" panose="010A0502050306030303" pitchFamily="18" charset="0"/>
              </a:rPr>
              <a:t>2021 </a:t>
            </a:r>
            <a:r>
              <a:rPr lang="en-US" altLang="en-US" sz="3200" dirty="0" err="1">
                <a:solidFill>
                  <a:srgbClr val="08B5A1"/>
                </a:solidFill>
                <a:latin typeface="Sylfaen" panose="010A0502050306030303" pitchFamily="18" charset="0"/>
              </a:rPr>
              <a:t>წლის</a:t>
            </a:r>
            <a:r>
              <a:rPr lang="en-US" altLang="en-US" sz="3200" dirty="0">
                <a:solidFill>
                  <a:srgbClr val="08B5A1"/>
                </a:solidFill>
                <a:latin typeface="Sylfaen" panose="010A0502050306030303" pitchFamily="18" charset="0"/>
              </a:rPr>
              <a:t> </a:t>
            </a:r>
            <a:r>
              <a:rPr lang="en-US" altLang="en-US" sz="3200" dirty="0" err="1">
                <a:solidFill>
                  <a:srgbClr val="08B5A1"/>
                </a:solidFill>
                <a:latin typeface="Sylfaen" panose="010A0502050306030303" pitchFamily="18" charset="0"/>
              </a:rPr>
              <a:t>მანძილზე</a:t>
            </a:r>
            <a:r>
              <a:rPr lang="en-US" altLang="en-US" sz="3200" dirty="0">
                <a:solidFill>
                  <a:srgbClr val="08B5A1"/>
                </a:solidFill>
                <a:latin typeface="Sylfaen" panose="010A0502050306030303" pitchFamily="18" charset="0"/>
              </a:rPr>
              <a:t> </a:t>
            </a:r>
            <a:r>
              <a:rPr lang="en-US" altLang="en-US" sz="3200" dirty="0" err="1">
                <a:solidFill>
                  <a:srgbClr val="08B5A1"/>
                </a:solidFill>
                <a:latin typeface="Sylfaen" panose="010A0502050306030303" pitchFamily="18" charset="0"/>
              </a:rPr>
              <a:t>განსახორციელებელი</a:t>
            </a:r>
            <a:r>
              <a:rPr lang="en-US" altLang="en-US" sz="3200" dirty="0">
                <a:solidFill>
                  <a:srgbClr val="08B5A1"/>
                </a:solidFill>
                <a:latin typeface="Sylfaen" panose="010A0502050306030303" pitchFamily="18" charset="0"/>
              </a:rPr>
              <a:t> </a:t>
            </a:r>
            <a:r>
              <a:rPr lang="en-US" altLang="en-US" sz="3200" dirty="0" err="1" smtClean="0">
                <a:solidFill>
                  <a:srgbClr val="08B5A1"/>
                </a:solidFill>
                <a:latin typeface="Sylfaen" panose="010A0502050306030303" pitchFamily="18" charset="0"/>
              </a:rPr>
              <a:t>გრძელვადიანი</a:t>
            </a:r>
            <a:r>
              <a:rPr lang="ka-GE" altLang="en-US" sz="3200" dirty="0" smtClean="0">
                <a:solidFill>
                  <a:srgbClr val="08B5A1"/>
                </a:solidFill>
                <a:latin typeface="Sylfaen" panose="010A0502050306030303" pitchFamily="18" charset="0"/>
              </a:rPr>
              <a:t> </a:t>
            </a:r>
            <a:r>
              <a:rPr lang="ka-GE" altLang="en-US" sz="3200" dirty="0">
                <a:solidFill>
                  <a:srgbClr val="08B5A1"/>
                </a:solidFill>
              </a:rPr>
              <a:t>ღონისძიებები </a:t>
            </a:r>
            <a:r>
              <a:rPr lang="ka-GE" altLang="en-US" sz="3200" dirty="0" smtClean="0">
                <a:solidFill>
                  <a:srgbClr val="08B5A1"/>
                </a:solidFill>
              </a:rPr>
              <a:t>(1)</a:t>
            </a:r>
            <a:endParaRPr lang="en-US" sz="3200" dirty="0">
              <a:solidFill>
                <a:srgbClr val="08B5A1"/>
              </a:solidFill>
              <a:latin typeface="Sylfaen" panose="010A0502050306030303" pitchFamily="18" charset="0"/>
            </a:endParaRPr>
          </a:p>
        </p:txBody>
      </p:sp>
      <p:sp>
        <p:nvSpPr>
          <p:cNvPr id="3" name="Content Placeholder 2"/>
          <p:cNvSpPr>
            <a:spLocks noGrp="1"/>
          </p:cNvSpPr>
          <p:nvPr>
            <p:ph idx="1"/>
          </p:nvPr>
        </p:nvSpPr>
        <p:spPr/>
        <p:txBody>
          <a:bodyPr/>
          <a:lstStyle/>
          <a:p>
            <a:pPr>
              <a:spcBef>
                <a:spcPts val="600"/>
              </a:spcBef>
            </a:pPr>
            <a:r>
              <a:rPr lang="ka-GE" sz="2000" dirty="0">
                <a:solidFill>
                  <a:schemeClr val="bg1">
                    <a:lumMod val="85000"/>
                  </a:schemeClr>
                </a:solidFill>
              </a:rPr>
              <a:t>მუნიციპალიტეტებში ს/ჯ სამსახურების ორგანიზაციული მოდელის განახლება</a:t>
            </a:r>
          </a:p>
          <a:p>
            <a:pPr>
              <a:spcBef>
                <a:spcPts val="800"/>
              </a:spcBef>
            </a:pPr>
            <a:r>
              <a:rPr lang="ka-GE" sz="2000" dirty="0">
                <a:solidFill>
                  <a:schemeClr val="bg1">
                    <a:lumMod val="85000"/>
                  </a:schemeClr>
                </a:solidFill>
              </a:rPr>
              <a:t>ტერიტორიული პრინციპებიდან გამომდინარე, ს/ჯ რეგიონული სამსახურის ახალი ერთეულის შექმნა</a:t>
            </a:r>
          </a:p>
          <a:p>
            <a:pPr>
              <a:spcBef>
                <a:spcPts val="600"/>
              </a:spcBef>
            </a:pPr>
            <a:r>
              <a:rPr lang="ka-GE" sz="2000" dirty="0">
                <a:solidFill>
                  <a:schemeClr val="bg1">
                    <a:lumMod val="85000"/>
                  </a:schemeClr>
                </a:solidFill>
              </a:rPr>
              <a:t>ლაბორატორიული ინფრასტრუქტურის გაუმჯობესება და ბიოუსაფრთხოების მე-2 დონის შესაბამისი 2 ლაბორატორიის აშენება (ქვემო ქართლი და სამცხე-ჯავახეთი)</a:t>
            </a:r>
          </a:p>
          <a:p>
            <a:pPr>
              <a:spcBef>
                <a:spcPts val="800"/>
              </a:spcBef>
            </a:pPr>
            <a:r>
              <a:rPr lang="ka-GE" sz="2000" dirty="0">
                <a:solidFill>
                  <a:schemeClr val="bg1">
                    <a:lumMod val="85000"/>
                  </a:schemeClr>
                </a:solidFill>
              </a:rPr>
              <a:t>ლაბორატორიების აკრედიტაციისა და ხარისხის უწყვეტი კონტროლის სტანდარტული მექანიზმების შექმნა</a:t>
            </a:r>
          </a:p>
          <a:p>
            <a:pPr>
              <a:spcBef>
                <a:spcPts val="600"/>
              </a:spcBef>
            </a:pPr>
            <a:r>
              <a:rPr lang="ka-GE" sz="2000" dirty="0">
                <a:solidFill>
                  <a:schemeClr val="bg1">
                    <a:lumMod val="85000"/>
                  </a:schemeClr>
                </a:solidFill>
              </a:rPr>
              <a:t>მოკლევადიანი, აკრედიტებული, პოსტდიპლომური კურსები ბიოუსაფრთხოებისა და ლაბორატორიული მედიცინის მიმართულებით ინტეგრირებული უსგ სისტემაში</a:t>
            </a:r>
          </a:p>
          <a:p>
            <a:pPr>
              <a:spcBef>
                <a:spcPts val="600"/>
              </a:spcBef>
            </a:pPr>
            <a:r>
              <a:rPr lang="ka-GE" sz="2000" dirty="0">
                <a:solidFill>
                  <a:schemeClr val="bg1">
                    <a:lumMod val="85000"/>
                  </a:schemeClr>
                </a:solidFill>
              </a:rPr>
              <a:t>ლაბორატორიული შესაძლებლობების განვითარების კონცეფცია და ოპტიმიზაციის გეგმა</a:t>
            </a:r>
          </a:p>
          <a:p>
            <a:pPr>
              <a:spcBef>
                <a:spcPts val="1200"/>
              </a:spcBef>
            </a:pPr>
            <a:r>
              <a:rPr lang="ka-GE" sz="2000" dirty="0" smtClean="0">
                <a:solidFill>
                  <a:schemeClr val="bg1">
                    <a:lumMod val="85000"/>
                  </a:schemeClr>
                </a:solidFill>
              </a:rPr>
              <a:t>დამტიცებული </a:t>
            </a:r>
            <a:r>
              <a:rPr lang="ka-GE" sz="2000" dirty="0">
                <a:solidFill>
                  <a:schemeClr val="bg1">
                    <a:lumMod val="85000"/>
                  </a:schemeClr>
                </a:solidFill>
              </a:rPr>
              <a:t>უწვეტი სამედიცინო განათლების პროგრამების და კურსების პრაქტიკული დანერგვა</a:t>
            </a:r>
          </a:p>
          <a:p>
            <a:pPr>
              <a:spcBef>
                <a:spcPts val="600"/>
              </a:spcBef>
            </a:pPr>
            <a:endParaRPr lang="en-US" sz="2000" dirty="0">
              <a:solidFill>
                <a:schemeClr val="bg1">
                  <a:lumMod val="85000"/>
                </a:schemeClr>
              </a:solidFill>
            </a:endParaRPr>
          </a:p>
          <a:p>
            <a:endParaRPr lang="en-US" sz="2000" dirty="0"/>
          </a:p>
        </p:txBody>
      </p:sp>
    </p:spTree>
    <p:extLst>
      <p:ext uri="{BB962C8B-B14F-4D97-AF65-F5344CB8AC3E}">
        <p14:creationId xmlns:p14="http://schemas.microsoft.com/office/powerpoint/2010/main" val="30251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12" y="365125"/>
            <a:ext cx="9086088" cy="1325563"/>
          </a:xfrm>
        </p:spPr>
        <p:txBody>
          <a:bodyPr/>
          <a:lstStyle/>
          <a:p>
            <a:pPr algn="ctr"/>
            <a:r>
              <a:rPr lang="en-US" altLang="en-US" sz="3200" dirty="0">
                <a:solidFill>
                  <a:srgbClr val="08B5A1"/>
                </a:solidFill>
                <a:latin typeface="Sylfaen" panose="010A0502050306030303" pitchFamily="18" charset="0"/>
              </a:rPr>
              <a:t>2021 </a:t>
            </a:r>
            <a:r>
              <a:rPr lang="en-US" altLang="en-US" sz="3200" dirty="0" err="1">
                <a:solidFill>
                  <a:srgbClr val="08B5A1"/>
                </a:solidFill>
                <a:latin typeface="Sylfaen" panose="010A0502050306030303" pitchFamily="18" charset="0"/>
              </a:rPr>
              <a:t>წლის</a:t>
            </a:r>
            <a:r>
              <a:rPr lang="en-US" altLang="en-US" sz="3200" dirty="0">
                <a:solidFill>
                  <a:srgbClr val="08B5A1"/>
                </a:solidFill>
                <a:latin typeface="Sylfaen" panose="010A0502050306030303" pitchFamily="18" charset="0"/>
              </a:rPr>
              <a:t> </a:t>
            </a:r>
            <a:r>
              <a:rPr lang="en-US" altLang="en-US" sz="3200" dirty="0" err="1">
                <a:solidFill>
                  <a:srgbClr val="08B5A1"/>
                </a:solidFill>
                <a:latin typeface="Sylfaen" panose="010A0502050306030303" pitchFamily="18" charset="0"/>
              </a:rPr>
              <a:t>მანძილზე</a:t>
            </a:r>
            <a:r>
              <a:rPr lang="en-US" altLang="en-US" sz="3200" dirty="0">
                <a:solidFill>
                  <a:srgbClr val="08B5A1"/>
                </a:solidFill>
                <a:latin typeface="Sylfaen" panose="010A0502050306030303" pitchFamily="18" charset="0"/>
              </a:rPr>
              <a:t> </a:t>
            </a:r>
            <a:r>
              <a:rPr lang="en-US" altLang="en-US" sz="3200" dirty="0" err="1">
                <a:solidFill>
                  <a:srgbClr val="08B5A1"/>
                </a:solidFill>
                <a:latin typeface="Sylfaen" panose="010A0502050306030303" pitchFamily="18" charset="0"/>
              </a:rPr>
              <a:t>განსახორციელებელი</a:t>
            </a:r>
            <a:r>
              <a:rPr lang="en-US" altLang="en-US" sz="3200" dirty="0">
                <a:solidFill>
                  <a:srgbClr val="08B5A1"/>
                </a:solidFill>
                <a:latin typeface="Sylfaen" panose="010A0502050306030303" pitchFamily="18" charset="0"/>
              </a:rPr>
              <a:t> </a:t>
            </a:r>
            <a:r>
              <a:rPr lang="en-US" altLang="en-US" sz="3200" dirty="0" err="1" smtClean="0">
                <a:solidFill>
                  <a:srgbClr val="08B5A1"/>
                </a:solidFill>
                <a:latin typeface="Sylfaen" panose="010A0502050306030303" pitchFamily="18" charset="0"/>
              </a:rPr>
              <a:t>გრძელვადიანი</a:t>
            </a:r>
            <a:r>
              <a:rPr lang="en-US" altLang="en-US" sz="3200" dirty="0" smtClean="0">
                <a:solidFill>
                  <a:srgbClr val="08B5A1"/>
                </a:solidFill>
                <a:latin typeface="Sylfaen" panose="010A0502050306030303" pitchFamily="18" charset="0"/>
              </a:rPr>
              <a:t> </a:t>
            </a:r>
            <a:r>
              <a:rPr lang="ka-GE" altLang="en-US" sz="3200" dirty="0" smtClean="0">
                <a:solidFill>
                  <a:srgbClr val="08B5A1"/>
                </a:solidFill>
                <a:latin typeface="Sylfaen" panose="010A0502050306030303" pitchFamily="18" charset="0"/>
              </a:rPr>
              <a:t>ღონისძიებები (2)</a:t>
            </a:r>
            <a:endParaRPr lang="en-US" sz="3200" dirty="0">
              <a:solidFill>
                <a:srgbClr val="08B5A1"/>
              </a:solidFill>
              <a:latin typeface="Sylfaen" panose="010A0502050306030303" pitchFamily="18" charset="0"/>
            </a:endParaRPr>
          </a:p>
        </p:txBody>
      </p:sp>
      <p:sp>
        <p:nvSpPr>
          <p:cNvPr id="3" name="Content Placeholder 2"/>
          <p:cNvSpPr>
            <a:spLocks noGrp="1"/>
          </p:cNvSpPr>
          <p:nvPr>
            <p:ph idx="1"/>
          </p:nvPr>
        </p:nvSpPr>
        <p:spPr/>
        <p:txBody>
          <a:bodyPr/>
          <a:lstStyle/>
          <a:p>
            <a:pPr>
              <a:spcBef>
                <a:spcPts val="1200"/>
              </a:spcBef>
            </a:pPr>
            <a:r>
              <a:rPr lang="ka-GE" sz="2000" dirty="0">
                <a:solidFill>
                  <a:schemeClr val="bg1">
                    <a:lumMod val="85000"/>
                  </a:schemeClr>
                </a:solidFill>
              </a:rPr>
              <a:t>სამედიცინო პერსონალის განვითარევის სტრატეგიული გეგმის შემუშავება და გაეროს მიერ შედგენილი კატასტროფის რისკის შემცირების ჩარჩოს სრულად დანერგვა</a:t>
            </a:r>
          </a:p>
          <a:p>
            <a:r>
              <a:rPr lang="ka-GE" sz="2000" dirty="0" smtClean="0">
                <a:solidFill>
                  <a:schemeClr val="bg1">
                    <a:lumMod val="85000"/>
                  </a:schemeClr>
                </a:solidFill>
              </a:rPr>
              <a:t>ხელოვნური </a:t>
            </a:r>
            <a:r>
              <a:rPr lang="ka-GE" sz="2000" dirty="0">
                <a:solidFill>
                  <a:schemeClr val="bg1">
                    <a:lumMod val="85000"/>
                  </a:schemeClr>
                </a:solidFill>
              </a:rPr>
              <a:t>ინტელექტის შესაძლებლობების განვითარება ჰოსპიტალურ სექტორში</a:t>
            </a:r>
          </a:p>
          <a:p>
            <a:pPr>
              <a:spcBef>
                <a:spcPts val="1200"/>
              </a:spcBef>
            </a:pPr>
            <a:r>
              <a:rPr lang="ka-GE" sz="2000" dirty="0">
                <a:solidFill>
                  <a:schemeClr val="bg1">
                    <a:lumMod val="85000"/>
                  </a:schemeClr>
                </a:solidFill>
              </a:rPr>
              <a:t>ჰოსპიტალური სექტორის გაძლიერების საკანონმდებლო მხარდაჭერა</a:t>
            </a:r>
          </a:p>
          <a:p>
            <a:pPr>
              <a:spcBef>
                <a:spcPts val="1200"/>
              </a:spcBef>
            </a:pPr>
            <a:r>
              <a:rPr lang="ka-GE" sz="2000" dirty="0">
                <a:solidFill>
                  <a:schemeClr val="bg1">
                    <a:lumMod val="85000"/>
                  </a:schemeClr>
                </a:solidFill>
              </a:rPr>
              <a:t>სამედიცინო დაწესებულებების ინფექციების ზედამხედველობის კონკრეტული ინდოკატორების ჩამოყალოიბება და სანებართვო პირობებში ჩადება</a:t>
            </a:r>
          </a:p>
          <a:p>
            <a:pPr>
              <a:spcBef>
                <a:spcPts val="1200"/>
              </a:spcBef>
            </a:pPr>
            <a:r>
              <a:rPr lang="ka-GE" sz="2000" dirty="0" smtClean="0">
                <a:solidFill>
                  <a:schemeClr val="bg1">
                    <a:lumMod val="85000"/>
                  </a:schemeClr>
                </a:solidFill>
              </a:rPr>
              <a:t>სამედიცინო </a:t>
            </a:r>
            <a:r>
              <a:rPr lang="ka-GE" sz="2000" dirty="0">
                <a:solidFill>
                  <a:schemeClr val="bg1">
                    <a:lumMod val="85000"/>
                  </a:schemeClr>
                </a:solidFill>
              </a:rPr>
              <a:t>დაწესებულებების ინფექციების ზედამხედველობის კონკრეტული ინდოკატორების </a:t>
            </a:r>
            <a:r>
              <a:rPr lang="ka-GE" sz="2000" dirty="0" smtClean="0">
                <a:solidFill>
                  <a:schemeClr val="bg1">
                    <a:lumMod val="85000"/>
                  </a:schemeClr>
                </a:solidFill>
              </a:rPr>
              <a:t>ჩამოყალიბება </a:t>
            </a:r>
            <a:r>
              <a:rPr lang="ka-GE" sz="2000" dirty="0">
                <a:solidFill>
                  <a:schemeClr val="bg1">
                    <a:lumMod val="85000"/>
                  </a:schemeClr>
                </a:solidFill>
              </a:rPr>
              <a:t>და სანებართვო პირობებში ჩადება</a:t>
            </a:r>
          </a:p>
          <a:p>
            <a:pPr>
              <a:spcBef>
                <a:spcPts val="1200"/>
              </a:spcBef>
            </a:pPr>
            <a:r>
              <a:rPr lang="ka-GE" sz="2000" dirty="0">
                <a:solidFill>
                  <a:schemeClr val="bg1">
                    <a:lumMod val="85000"/>
                  </a:schemeClr>
                </a:solidFill>
              </a:rPr>
              <a:t>დამტიცებული უწვეტი სამედიცინო განათლების პროგრამების და კურსების პრაქტიკული დანერგვა</a:t>
            </a:r>
          </a:p>
          <a:p>
            <a:pPr>
              <a:spcBef>
                <a:spcPts val="1200"/>
              </a:spcBef>
            </a:pPr>
            <a:r>
              <a:rPr lang="ka-GE" sz="2000" dirty="0">
                <a:solidFill>
                  <a:schemeClr val="bg1">
                    <a:lumMod val="85000"/>
                  </a:schemeClr>
                </a:solidFill>
              </a:rPr>
              <a:t>სამედიცინო პერსონალის განვითარევის სტრატეგიული გეგმის შემუშავება და გაეროს მიერ შედგენილი კატასტროფის რისკის შემცირების ჩარჩოს სრულად დანერგვა</a:t>
            </a:r>
          </a:p>
          <a:p>
            <a:pPr>
              <a:spcBef>
                <a:spcPts val="600"/>
              </a:spcBef>
            </a:pPr>
            <a:endParaRPr lang="ka-GE" sz="2000" dirty="0">
              <a:solidFill>
                <a:schemeClr val="bg1">
                  <a:lumMod val="85000"/>
                </a:schemeClr>
              </a:solidFill>
            </a:endParaRPr>
          </a:p>
          <a:p>
            <a:pPr>
              <a:spcBef>
                <a:spcPts val="600"/>
              </a:spcBef>
            </a:pPr>
            <a:endParaRPr lang="en-US" sz="2000" dirty="0">
              <a:solidFill>
                <a:schemeClr val="bg1">
                  <a:lumMod val="85000"/>
                </a:schemeClr>
              </a:solidFill>
            </a:endParaRPr>
          </a:p>
          <a:p>
            <a:endParaRPr lang="en-US" sz="2000" dirty="0"/>
          </a:p>
        </p:txBody>
      </p:sp>
    </p:spTree>
    <p:extLst>
      <p:ext uri="{BB962C8B-B14F-4D97-AF65-F5344CB8AC3E}">
        <p14:creationId xmlns:p14="http://schemas.microsoft.com/office/powerpoint/2010/main" val="1983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584" y="133477"/>
            <a:ext cx="10515600" cy="1325563"/>
          </a:xfrm>
        </p:spPr>
        <p:txBody>
          <a:bodyPr/>
          <a:lstStyle/>
          <a:p>
            <a:pPr algn="ctr"/>
            <a:r>
              <a:rPr lang="en-US" dirty="0" smtClean="0">
                <a:solidFill>
                  <a:srgbClr val="08B5A1"/>
                </a:solidFill>
              </a:rPr>
              <a:t>SWOT </a:t>
            </a:r>
            <a:r>
              <a:rPr lang="ka-GE" dirty="0" smtClean="0">
                <a:solidFill>
                  <a:srgbClr val="08B5A1"/>
                </a:solidFill>
              </a:rPr>
              <a:t>ანალიზი</a:t>
            </a:r>
            <a:endParaRPr lang="en-US" dirty="0">
              <a:solidFill>
                <a:srgbClr val="08B5A1"/>
              </a:solidFill>
            </a:endParaRPr>
          </a:p>
        </p:txBody>
      </p:sp>
      <p:graphicFrame>
        <p:nvGraphicFramePr>
          <p:cNvPr id="7" name="Table 6"/>
          <p:cNvGraphicFramePr>
            <a:graphicFrameLocks noGrp="1"/>
          </p:cNvGraphicFramePr>
          <p:nvPr>
            <p:extLst/>
          </p:nvPr>
        </p:nvGraphicFramePr>
        <p:xfrm>
          <a:off x="1304543" y="914400"/>
          <a:ext cx="10607041" cy="6369864"/>
        </p:xfrm>
        <a:graphic>
          <a:graphicData uri="http://schemas.openxmlformats.org/drawingml/2006/table">
            <a:tbl>
              <a:tblPr firstRow="1" bandRow="1">
                <a:tableStyleId>{5C22544A-7EE6-4342-B048-85BDC9FD1C3A}</a:tableStyleId>
              </a:tblPr>
              <a:tblGrid>
                <a:gridCol w="682325">
                  <a:extLst>
                    <a:ext uri="{9D8B030D-6E8A-4147-A177-3AD203B41FA5}">
                      <a16:colId xmlns:a16="http://schemas.microsoft.com/office/drawing/2014/main" val="2662103538"/>
                    </a:ext>
                  </a:extLst>
                </a:gridCol>
                <a:gridCol w="3877484">
                  <a:extLst>
                    <a:ext uri="{9D8B030D-6E8A-4147-A177-3AD203B41FA5}">
                      <a16:colId xmlns:a16="http://schemas.microsoft.com/office/drawing/2014/main" val="1540500699"/>
                    </a:ext>
                  </a:extLst>
                </a:gridCol>
                <a:gridCol w="585216">
                  <a:extLst>
                    <a:ext uri="{9D8B030D-6E8A-4147-A177-3AD203B41FA5}">
                      <a16:colId xmlns:a16="http://schemas.microsoft.com/office/drawing/2014/main" val="4027367794"/>
                    </a:ext>
                  </a:extLst>
                </a:gridCol>
                <a:gridCol w="5010912">
                  <a:extLst>
                    <a:ext uri="{9D8B030D-6E8A-4147-A177-3AD203B41FA5}">
                      <a16:colId xmlns:a16="http://schemas.microsoft.com/office/drawing/2014/main" val="913527735"/>
                    </a:ext>
                  </a:extLst>
                </a:gridCol>
                <a:gridCol w="451104">
                  <a:extLst>
                    <a:ext uri="{9D8B030D-6E8A-4147-A177-3AD203B41FA5}">
                      <a16:colId xmlns:a16="http://schemas.microsoft.com/office/drawing/2014/main" val="2616994252"/>
                    </a:ext>
                  </a:extLst>
                </a:gridCol>
              </a:tblGrid>
              <a:tr h="4035552">
                <a:tc>
                  <a:txBody>
                    <a:bodyPr/>
                    <a:lstStyle/>
                    <a:p>
                      <a:pPr marL="0" indent="0" algn="r">
                        <a:buFont typeface="Arial" panose="020B0604020202020204" pitchFamily="34" charset="0"/>
                        <a:buNone/>
                      </a:pPr>
                      <a:r>
                        <a:rPr lang="ka-GE" sz="1800" b="0" dirty="0" smtClean="0">
                          <a:solidFill>
                            <a:schemeClr val="bg1">
                              <a:lumMod val="65000"/>
                            </a:schemeClr>
                          </a:solidFill>
                        </a:rPr>
                        <a:t>შესაძლებლობები</a:t>
                      </a:r>
                      <a:endParaRPr lang="en-US" sz="1800" b="0" dirty="0">
                        <a:solidFill>
                          <a:schemeClr val="bg1">
                            <a:lumMod val="65000"/>
                          </a:schemeClr>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ka-GE" sz="1400" b="0" dirty="0" smtClean="0">
                          <a:solidFill>
                            <a:schemeClr val="bg1">
                              <a:lumMod val="75000"/>
                            </a:schemeClr>
                          </a:solidFill>
                        </a:rPr>
                        <a:t>ძლიერი პოლიტიკური მზარდაჭერა</a:t>
                      </a:r>
                    </a:p>
                    <a:p>
                      <a:pPr marL="285750" indent="-285750">
                        <a:buFont typeface="Arial" panose="020B0604020202020204" pitchFamily="34" charset="0"/>
                        <a:buChar char="•"/>
                      </a:pPr>
                      <a:r>
                        <a:rPr lang="ka-GE" sz="1400" b="0" dirty="0" smtClean="0">
                          <a:solidFill>
                            <a:schemeClr val="bg1">
                              <a:lumMod val="75000"/>
                            </a:schemeClr>
                          </a:solidFill>
                        </a:rPr>
                        <a:t>მულტისექტორული</a:t>
                      </a:r>
                      <a:r>
                        <a:rPr lang="ka-GE" sz="1400" b="0" baseline="0" dirty="0" smtClean="0">
                          <a:solidFill>
                            <a:schemeClr val="bg1">
                              <a:lumMod val="75000"/>
                            </a:schemeClr>
                          </a:solidFill>
                        </a:rPr>
                        <a:t> თანამშრომლობა</a:t>
                      </a:r>
                    </a:p>
                    <a:p>
                      <a:pPr marL="285750" indent="-285750">
                        <a:buFont typeface="Arial" panose="020B0604020202020204" pitchFamily="34" charset="0"/>
                        <a:buChar char="•"/>
                      </a:pPr>
                      <a:r>
                        <a:rPr lang="ka-GE" sz="1400" b="0" baseline="0" dirty="0" smtClean="0">
                          <a:solidFill>
                            <a:schemeClr val="bg1">
                              <a:lumMod val="75000"/>
                            </a:schemeClr>
                          </a:solidFill>
                        </a:rPr>
                        <a:t>კრიზისული სიტუაციების მართვის შესაძლებლობა</a:t>
                      </a:r>
                    </a:p>
                    <a:p>
                      <a:pPr marL="285750" indent="-285750">
                        <a:buFont typeface="Arial" panose="020B0604020202020204" pitchFamily="34" charset="0"/>
                        <a:buChar char="•"/>
                      </a:pPr>
                      <a:r>
                        <a:rPr lang="ka-GE" sz="1400" b="0" baseline="0" dirty="0" smtClean="0">
                          <a:solidFill>
                            <a:schemeClr val="bg1">
                              <a:lumMod val="75000"/>
                            </a:schemeClr>
                          </a:solidFill>
                        </a:rPr>
                        <a:t>მოსახლეობის მხარდაჭერა და ჩართულობა</a:t>
                      </a:r>
                      <a:endParaRPr lang="en-US" sz="1400" b="0" dirty="0">
                        <a:solidFill>
                          <a:schemeClr val="bg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US" sz="1400" b="0" dirty="0">
                        <a:solidFill>
                          <a:schemeClr val="bg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ka-GE" sz="1400" b="0" dirty="0" smtClean="0">
                          <a:solidFill>
                            <a:schemeClr val="bg1">
                              <a:lumMod val="75000"/>
                            </a:schemeClr>
                          </a:solidFill>
                        </a:rPr>
                        <a:t>მართული ეპიდსიტუაცია</a:t>
                      </a:r>
                    </a:p>
                    <a:p>
                      <a:pPr marL="285750" indent="-285750">
                        <a:buFont typeface="Arial" panose="020B0604020202020204" pitchFamily="34" charset="0"/>
                        <a:buChar char="•"/>
                      </a:pPr>
                      <a:r>
                        <a:rPr lang="ka-GE" sz="1400" b="0" dirty="0" smtClean="0">
                          <a:solidFill>
                            <a:schemeClr val="bg1">
                              <a:lumMod val="75000"/>
                            </a:schemeClr>
                          </a:solidFill>
                        </a:rPr>
                        <a:t>ტესტირებით მაღალი მოცვა</a:t>
                      </a:r>
                    </a:p>
                    <a:p>
                      <a:pPr marL="285750" indent="-285750">
                        <a:buFont typeface="Arial" panose="020B0604020202020204" pitchFamily="34" charset="0"/>
                        <a:buChar char="•"/>
                      </a:pPr>
                      <a:r>
                        <a:rPr lang="ka-GE" sz="1400" b="0" baseline="0" dirty="0" smtClean="0">
                          <a:solidFill>
                            <a:schemeClr val="bg1">
                              <a:lumMod val="75000"/>
                            </a:schemeClr>
                          </a:solidFill>
                        </a:rPr>
                        <a:t>დადებითი შემთხვევების დაბალი მაჩვენებელი</a:t>
                      </a:r>
                    </a:p>
                    <a:p>
                      <a:pPr marL="285750" indent="-285750">
                        <a:buFont typeface="Arial" panose="020B0604020202020204" pitchFamily="34" charset="0"/>
                        <a:buChar char="•"/>
                      </a:pPr>
                      <a:r>
                        <a:rPr lang="ka-GE" sz="1400" b="0" baseline="0" dirty="0" smtClean="0">
                          <a:solidFill>
                            <a:schemeClr val="bg1">
                              <a:lumMod val="75000"/>
                            </a:schemeClr>
                          </a:solidFill>
                        </a:rPr>
                        <a:t>გამოცდილი კადრები, ახალი რეზერვის მომზადების მზაობა</a:t>
                      </a:r>
                    </a:p>
                    <a:p>
                      <a:pPr marL="285750" indent="-285750">
                        <a:buFont typeface="Arial" panose="020B0604020202020204" pitchFamily="34" charset="0"/>
                        <a:buChar char="•"/>
                      </a:pPr>
                      <a:r>
                        <a:rPr lang="ka-GE" sz="1400" b="0" baseline="0" dirty="0" smtClean="0">
                          <a:solidFill>
                            <a:schemeClr val="bg1">
                              <a:lumMod val="75000"/>
                            </a:schemeClr>
                          </a:solidFill>
                        </a:rPr>
                        <a:t>ძლიერი ეპიდსამსახური აჭღურვილი თანამედროვე პროტოკოლებით </a:t>
                      </a:r>
                    </a:p>
                    <a:p>
                      <a:pPr marL="285750" indent="-285750">
                        <a:buFont typeface="Arial" panose="020B0604020202020204" pitchFamily="34" charset="0"/>
                        <a:buChar char="•"/>
                      </a:pPr>
                      <a:r>
                        <a:rPr lang="ka-GE" sz="1400" b="0" baseline="0" dirty="0" smtClean="0">
                          <a:solidFill>
                            <a:schemeClr val="bg1">
                              <a:lumMod val="75000"/>
                            </a:schemeClr>
                          </a:solidFill>
                        </a:rPr>
                        <a:t>შემთხვევების მიდევნების, გამოვლენის, დიაგნოსტირების და მართვის გამართული სისტემა</a:t>
                      </a:r>
                    </a:p>
                    <a:p>
                      <a:pPr marL="285750" indent="-285750">
                        <a:buFont typeface="Arial" panose="020B0604020202020204" pitchFamily="34" charset="0"/>
                        <a:buChar char="•"/>
                      </a:pPr>
                      <a:r>
                        <a:rPr lang="ka-GE" sz="1400" b="0" baseline="0" dirty="0" smtClean="0">
                          <a:solidFill>
                            <a:schemeClr val="bg1">
                              <a:lumMod val="75000"/>
                            </a:schemeClr>
                          </a:solidFill>
                        </a:rPr>
                        <a:t>ყველა შემთხვევეის მეთვალყურეობა სამედიცინო პერსონალის მიერ</a:t>
                      </a:r>
                    </a:p>
                    <a:p>
                      <a:pPr marL="285750" indent="-285750">
                        <a:buFont typeface="Arial" panose="020B0604020202020204" pitchFamily="34" charset="0"/>
                        <a:buChar char="•"/>
                      </a:pPr>
                      <a:r>
                        <a:rPr lang="ka-GE" sz="1400" b="0" baseline="0" dirty="0" smtClean="0">
                          <a:solidFill>
                            <a:schemeClr val="bg1">
                              <a:lumMod val="75000"/>
                            </a:schemeClr>
                          </a:solidFill>
                        </a:rPr>
                        <a:t>ძლიერი მულტისექტორული მხარდაჭერა და კოორდინაცია</a:t>
                      </a:r>
                    </a:p>
                    <a:p>
                      <a:pPr marL="285750" indent="-285750">
                        <a:buFont typeface="Arial" panose="020B0604020202020204" pitchFamily="34" charset="0"/>
                        <a:buChar char="•"/>
                      </a:pPr>
                      <a:endParaRPr lang="en-US" sz="1400" b="0" dirty="0">
                        <a:solidFill>
                          <a:schemeClr val="bg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ka-GE" sz="1800" b="0" dirty="0" smtClean="0">
                          <a:solidFill>
                            <a:schemeClr val="bg1">
                              <a:lumMod val="65000"/>
                            </a:schemeClr>
                          </a:solidFill>
                        </a:rPr>
                        <a:t>ძლიერი მხარეები</a:t>
                      </a:r>
                      <a:endParaRPr lang="en-US" sz="1800" b="0" dirty="0">
                        <a:solidFill>
                          <a:schemeClr val="bg1">
                            <a:lumMod val="65000"/>
                          </a:schemeClr>
                        </a:solidFill>
                      </a:endParaRPr>
                    </a:p>
                  </a:txBody>
                  <a:tcPr vert="vert"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8515014"/>
                  </a:ext>
                </a:extLst>
              </a:tr>
              <a:tr h="2334312">
                <a:tc>
                  <a:txBody>
                    <a:bodyPr/>
                    <a:lstStyle/>
                    <a:p>
                      <a:pPr marL="0" indent="0" algn="r">
                        <a:buFont typeface="Arial" panose="020B0604020202020204" pitchFamily="34" charset="0"/>
                        <a:buNone/>
                      </a:pPr>
                      <a:r>
                        <a:rPr lang="ka-GE" sz="1800" b="0" dirty="0" smtClean="0">
                          <a:solidFill>
                            <a:srgbClr val="E82E20"/>
                          </a:solidFill>
                        </a:rPr>
                        <a:t>საფრთხეები</a:t>
                      </a:r>
                      <a:endParaRPr lang="en-US" sz="1800" b="0" dirty="0">
                        <a:solidFill>
                          <a:srgbClr val="E82E20"/>
                        </a:solidFill>
                      </a:endParaRPr>
                    </a:p>
                  </a:txBody>
                  <a:tcPr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ka-GE" sz="1400" b="0" dirty="0" smtClean="0">
                          <a:solidFill>
                            <a:schemeClr val="bg1">
                              <a:lumMod val="75000"/>
                            </a:schemeClr>
                          </a:solidFill>
                        </a:rPr>
                        <a:t>ეკონომიკური ზრდის</a:t>
                      </a:r>
                      <a:r>
                        <a:rPr lang="ka-GE" sz="1400" b="0" baseline="0" dirty="0" smtClean="0">
                          <a:solidFill>
                            <a:schemeClr val="bg1">
                              <a:lumMod val="75000"/>
                            </a:schemeClr>
                          </a:solidFill>
                        </a:rPr>
                        <a:t> ტემპის კლება </a:t>
                      </a:r>
                      <a:endParaRPr lang="ka-GE" sz="1400" b="0" dirty="0" smtClean="0">
                        <a:solidFill>
                          <a:schemeClr val="bg1">
                            <a:lumMod val="75000"/>
                          </a:schemeClr>
                        </a:solidFill>
                      </a:endParaRPr>
                    </a:p>
                    <a:p>
                      <a:pPr marL="285750" indent="-285750">
                        <a:buFont typeface="Arial" panose="020B0604020202020204" pitchFamily="34" charset="0"/>
                        <a:buChar char="•"/>
                      </a:pPr>
                      <a:r>
                        <a:rPr lang="ka-GE" sz="1400" b="0" dirty="0" smtClean="0">
                          <a:solidFill>
                            <a:schemeClr val="bg1">
                              <a:lumMod val="75000"/>
                            </a:schemeClr>
                          </a:solidFill>
                        </a:rPr>
                        <a:t>პანდემიის</a:t>
                      </a:r>
                      <a:r>
                        <a:rPr lang="ka-GE" sz="1400" b="0" baseline="0" dirty="0" smtClean="0">
                          <a:solidFill>
                            <a:schemeClr val="bg1">
                              <a:lumMod val="75000"/>
                            </a:schemeClr>
                          </a:solidFill>
                        </a:rPr>
                        <a:t> გაძლიერება</a:t>
                      </a:r>
                    </a:p>
                    <a:p>
                      <a:pPr marL="285750" indent="-285750">
                        <a:buFont typeface="Arial" panose="020B0604020202020204" pitchFamily="34" charset="0"/>
                        <a:buChar char="•"/>
                      </a:pPr>
                      <a:r>
                        <a:rPr lang="ka-GE" sz="1400" b="0" baseline="0" dirty="0" smtClean="0">
                          <a:solidFill>
                            <a:schemeClr val="bg1">
                              <a:lumMod val="75000"/>
                            </a:schemeClr>
                          </a:solidFill>
                        </a:rPr>
                        <a:t>გლობალურ ბაზარზე სამედიცინო პროდუქციის შესაძლო დეფიციტი</a:t>
                      </a:r>
                    </a:p>
                    <a:p>
                      <a:pPr marL="285750" indent="-285750">
                        <a:buFont typeface="Arial" panose="020B0604020202020204" pitchFamily="34" charset="0"/>
                        <a:buChar char="•"/>
                      </a:pPr>
                      <a:r>
                        <a:rPr lang="ka-GE" sz="1400" b="0" baseline="0" dirty="0" smtClean="0">
                          <a:solidFill>
                            <a:schemeClr val="bg1">
                              <a:lumMod val="75000"/>
                            </a:schemeClr>
                          </a:solidFill>
                        </a:rPr>
                        <a:t>ინფოდემია</a:t>
                      </a:r>
                    </a:p>
                    <a:p>
                      <a:pPr marL="285750" indent="-285750">
                        <a:buFont typeface="Arial" panose="020B0604020202020204" pitchFamily="34" charset="0"/>
                        <a:buChar char="•"/>
                      </a:pPr>
                      <a:r>
                        <a:rPr lang="ka-GE" sz="1400" b="0" baseline="0" dirty="0" smtClean="0">
                          <a:solidFill>
                            <a:schemeClr val="bg1">
                              <a:lumMod val="75000"/>
                            </a:schemeClr>
                          </a:solidFill>
                        </a:rPr>
                        <a:t>პერსონალური მონაცემების დაცვის ხარვეზები</a:t>
                      </a:r>
                      <a:endParaRPr lang="en-US" sz="1400" b="0" dirty="0">
                        <a:solidFill>
                          <a:schemeClr val="bg1">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sz="1400" b="0" dirty="0">
                        <a:solidFill>
                          <a:schemeClr val="bg1">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ka-GE" sz="1400" b="0" dirty="0" smtClean="0">
                          <a:solidFill>
                            <a:schemeClr val="bg1">
                              <a:lumMod val="75000"/>
                            </a:schemeClr>
                          </a:solidFill>
                        </a:rPr>
                        <a:t>ელექტრონული ჯანდაცვის უნივერსალური უზრუნველყოფის პრობლემა</a:t>
                      </a:r>
                    </a:p>
                    <a:p>
                      <a:pPr marL="285750" indent="-285750">
                        <a:buFont typeface="Arial" panose="020B0604020202020204" pitchFamily="34" charset="0"/>
                        <a:buChar char="•"/>
                      </a:pPr>
                      <a:r>
                        <a:rPr lang="ka-GE" sz="1400" b="0" dirty="0" smtClean="0">
                          <a:solidFill>
                            <a:schemeClr val="bg1">
                              <a:lumMod val="75000"/>
                            </a:schemeClr>
                          </a:solidFill>
                        </a:rPr>
                        <a:t>ციფრული პლატფორმის გამოყენების</a:t>
                      </a:r>
                      <a:r>
                        <a:rPr lang="ka-GE" sz="1400" b="0" baseline="0" dirty="0" smtClean="0">
                          <a:solidFill>
                            <a:schemeClr val="bg1">
                              <a:lumMod val="75000"/>
                            </a:schemeClr>
                          </a:solidFill>
                        </a:rPr>
                        <a:t> შეზღუდვები</a:t>
                      </a:r>
                    </a:p>
                    <a:p>
                      <a:pPr marL="285750" indent="-285750">
                        <a:buFont typeface="Arial" panose="020B0604020202020204" pitchFamily="34" charset="0"/>
                        <a:buChar char="•"/>
                      </a:pPr>
                      <a:r>
                        <a:rPr lang="ka-GE" sz="1400" b="0" baseline="0" dirty="0" smtClean="0">
                          <a:solidFill>
                            <a:schemeClr val="bg1">
                              <a:lumMod val="75000"/>
                            </a:schemeClr>
                          </a:solidFill>
                        </a:rPr>
                        <a:t>სერვისების მიწოდების დონეებს შორის სუსტი კავშირი</a:t>
                      </a:r>
                    </a:p>
                    <a:p>
                      <a:pPr marL="285750" indent="-285750">
                        <a:buFont typeface="Arial" panose="020B0604020202020204" pitchFamily="34" charset="0"/>
                        <a:buChar char="•"/>
                      </a:pPr>
                      <a:r>
                        <a:rPr lang="ka-GE" sz="1400" b="0" baseline="0" dirty="0" smtClean="0">
                          <a:solidFill>
                            <a:schemeClr val="bg1">
                              <a:lumMod val="75000"/>
                            </a:schemeClr>
                          </a:solidFill>
                        </a:rPr>
                        <a:t>ექთნების დეფიციტი</a:t>
                      </a:r>
                    </a:p>
                    <a:p>
                      <a:pPr marL="285750" indent="-285750">
                        <a:buFont typeface="Arial" panose="020B0604020202020204" pitchFamily="34" charset="0"/>
                        <a:buChar char="•"/>
                      </a:pPr>
                      <a:r>
                        <a:rPr lang="ka-GE" sz="1400" b="0" baseline="0" dirty="0" smtClean="0">
                          <a:solidFill>
                            <a:schemeClr val="bg1">
                              <a:lumMod val="75000"/>
                            </a:schemeClr>
                          </a:solidFill>
                        </a:rPr>
                        <a:t>უსგ-ის სისტემის გამოწვევები</a:t>
                      </a:r>
                    </a:p>
                    <a:p>
                      <a:pPr marL="285750" indent="-285750">
                        <a:buFont typeface="Arial" panose="020B0604020202020204" pitchFamily="34" charset="0"/>
                        <a:buChar char="•"/>
                      </a:pPr>
                      <a:endParaRPr lang="ka-GE" sz="1400" b="0" baseline="0" dirty="0" smtClean="0">
                        <a:solidFill>
                          <a:schemeClr val="bg1">
                            <a:lumMod val="75000"/>
                          </a:schemeClr>
                        </a:solidFill>
                      </a:endParaRPr>
                    </a:p>
                    <a:p>
                      <a:pPr marL="285750" indent="-285750">
                        <a:buFont typeface="Arial" panose="020B0604020202020204" pitchFamily="34" charset="0"/>
                        <a:buChar char="•"/>
                      </a:pPr>
                      <a:endParaRPr lang="ka-GE" sz="1400" b="0" baseline="0" dirty="0" smtClean="0">
                        <a:solidFill>
                          <a:schemeClr val="bg1">
                            <a:lumMod val="75000"/>
                          </a:schemeClr>
                        </a:solidFill>
                      </a:endParaRPr>
                    </a:p>
                    <a:p>
                      <a:pPr marL="285750" indent="-285750">
                        <a:buFont typeface="Arial" panose="020B0604020202020204" pitchFamily="34" charset="0"/>
                        <a:buChar char="•"/>
                      </a:pPr>
                      <a:endParaRPr lang="en-US" sz="1400" b="0" dirty="0">
                        <a:solidFill>
                          <a:schemeClr val="bg1">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ka-GE" sz="1800" b="0" dirty="0" smtClean="0">
                          <a:solidFill>
                            <a:srgbClr val="E82E20"/>
                          </a:solidFill>
                        </a:rPr>
                        <a:t>სუსტი მხარეები</a:t>
                      </a:r>
                      <a:endParaRPr lang="en-US" sz="1800" b="0" dirty="0">
                        <a:solidFill>
                          <a:srgbClr val="E82E20"/>
                        </a:solidFill>
                      </a:endParaRPr>
                    </a:p>
                  </a:txBody>
                  <a:tcPr vert="vert"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2916720"/>
                  </a:ext>
                </a:extLst>
              </a:tr>
            </a:tbl>
          </a:graphicData>
        </a:graphic>
      </p:graphicFrame>
      <p:sp>
        <p:nvSpPr>
          <p:cNvPr id="22" name="Parallelogram 21"/>
          <p:cNvSpPr/>
          <p:nvPr/>
        </p:nvSpPr>
        <p:spPr>
          <a:xfrm rot="9128367">
            <a:off x="5759758" y="4330026"/>
            <a:ext cx="820730" cy="296247"/>
          </a:xfrm>
          <a:prstGeom prst="parallelogram">
            <a:avLst>
              <a:gd name="adj" fmla="val 56776"/>
            </a:avLst>
          </a:prstGeom>
          <a:solidFill>
            <a:srgbClr val="E82E2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rot="9128367">
            <a:off x="5747564" y="4007301"/>
            <a:ext cx="820730" cy="296247"/>
          </a:xfrm>
          <a:prstGeom prst="parallelogram">
            <a:avLst>
              <a:gd name="adj" fmla="val 56776"/>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a:off x="6425184" y="3832698"/>
            <a:ext cx="3017466" cy="351207"/>
          </a:xfrm>
          <a:prstGeom prst="homePlat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a:off x="6449568" y="4159521"/>
            <a:ext cx="2993081" cy="351207"/>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10800000">
            <a:off x="2873208" y="4111571"/>
            <a:ext cx="2993082" cy="351207"/>
          </a:xfrm>
          <a:prstGeom prst="homePlat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entagon 26"/>
          <p:cNvSpPr/>
          <p:nvPr/>
        </p:nvSpPr>
        <p:spPr>
          <a:xfrm rot="10800000">
            <a:off x="2873209" y="4474053"/>
            <a:ext cx="2993081" cy="351207"/>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12751312"/>
              </p:ext>
            </p:extLst>
          </p:nvPr>
        </p:nvGraphicFramePr>
        <p:xfrm>
          <a:off x="219458" y="347240"/>
          <a:ext cx="11740893" cy="6354551"/>
        </p:xfrm>
        <a:graphic>
          <a:graphicData uri="http://schemas.openxmlformats.org/drawingml/2006/table">
            <a:tbl>
              <a:tblPr firstRow="1" firstCol="1" bandRow="1">
                <a:tableStyleId>{5C22544A-7EE6-4342-B048-85BDC9FD1C3A}</a:tableStyleId>
              </a:tblPr>
              <a:tblGrid>
                <a:gridCol w="383127">
                  <a:extLst>
                    <a:ext uri="{9D8B030D-6E8A-4147-A177-3AD203B41FA5}">
                      <a16:colId xmlns:a16="http://schemas.microsoft.com/office/drawing/2014/main" val="20000"/>
                    </a:ext>
                  </a:extLst>
                </a:gridCol>
                <a:gridCol w="3960284">
                  <a:extLst>
                    <a:ext uri="{9D8B030D-6E8A-4147-A177-3AD203B41FA5}">
                      <a16:colId xmlns:a16="http://schemas.microsoft.com/office/drawing/2014/main" val="20001"/>
                    </a:ext>
                  </a:extLst>
                </a:gridCol>
                <a:gridCol w="6007595">
                  <a:extLst>
                    <a:ext uri="{9D8B030D-6E8A-4147-A177-3AD203B41FA5}">
                      <a16:colId xmlns:a16="http://schemas.microsoft.com/office/drawing/2014/main" val="20002"/>
                    </a:ext>
                  </a:extLst>
                </a:gridCol>
                <a:gridCol w="256032">
                  <a:extLst>
                    <a:ext uri="{9D8B030D-6E8A-4147-A177-3AD203B41FA5}">
                      <a16:colId xmlns:a16="http://schemas.microsoft.com/office/drawing/2014/main" val="4220078626"/>
                    </a:ext>
                  </a:extLst>
                </a:gridCol>
                <a:gridCol w="1133855">
                  <a:extLst>
                    <a:ext uri="{9D8B030D-6E8A-4147-A177-3AD203B41FA5}">
                      <a16:colId xmlns:a16="http://schemas.microsoft.com/office/drawing/2014/main" val="3683639955"/>
                    </a:ext>
                  </a:extLst>
                </a:gridCol>
              </a:tblGrid>
              <a:tr h="341433">
                <a:tc>
                  <a:txBody>
                    <a:bodyPr/>
                    <a:lstStyle/>
                    <a:p>
                      <a:pPr algn="ctr">
                        <a:lnSpc>
                          <a:spcPct val="107000"/>
                        </a:lnSpc>
                        <a:spcAft>
                          <a:spcPts val="0"/>
                        </a:spcAft>
                      </a:pPr>
                      <a:r>
                        <a:rPr lang="en-US" sz="1100" dirty="0">
                          <a:effectLst/>
                        </a:rPr>
                        <a:t> </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a:effectLst/>
                        </a:rPr>
                        <a:t>მოსალოდნელი შედეგი </a:t>
                      </a:r>
                      <a:endParaRPr lang="en-US" sz="1600">
                        <a:effectLst/>
                        <a:latin typeface="Calibri" panose="020F0502020204030204" pitchFamily="34" charset="0"/>
                        <a:ea typeface="Calibri" panose="020F0502020204030204" pitchFamily="34" charset="0"/>
                      </a:endParaRPr>
                    </a:p>
                  </a:txBody>
                  <a:tcPr marL="52391" marR="52391" marT="0" marB="0" anchor="b"/>
                </a:tc>
                <a:tc gridSpan="2">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600" dirty="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extLst>
                  <a:ext uri="{0D108BD9-81ED-4DB2-BD59-A6C34878D82A}">
                    <a16:rowId xmlns:a16="http://schemas.microsoft.com/office/drawing/2014/main" val="10000"/>
                  </a:ext>
                </a:extLst>
              </a:tr>
              <a:tr h="397178">
                <a:tc gridSpan="5">
                  <a:txBody>
                    <a:bodyPr/>
                    <a:lstStyle/>
                    <a:p>
                      <a:pPr>
                        <a:lnSpc>
                          <a:spcPct val="107000"/>
                        </a:lnSpc>
                        <a:spcAft>
                          <a:spcPts val="0"/>
                        </a:spcAft>
                      </a:pPr>
                      <a:r>
                        <a:rPr lang="en-US" sz="1400" dirty="0" err="1">
                          <a:effectLst/>
                        </a:rPr>
                        <a:t>ამოცანა</a:t>
                      </a:r>
                      <a:r>
                        <a:rPr lang="en-US" sz="1400" dirty="0">
                          <a:effectLst/>
                        </a:rPr>
                        <a:t> 1: </a:t>
                      </a:r>
                      <a:r>
                        <a:rPr lang="en-US" sz="1400" dirty="0" err="1">
                          <a:effectLst/>
                        </a:rPr>
                        <a:t>საზოგადოებრივი</a:t>
                      </a:r>
                      <a:r>
                        <a:rPr lang="en-US" sz="1400" dirty="0">
                          <a:effectLst/>
                        </a:rPr>
                        <a:t> </a:t>
                      </a:r>
                      <a:r>
                        <a:rPr lang="en-US" sz="1400" dirty="0" err="1">
                          <a:effectLst/>
                        </a:rPr>
                        <a:t>ჯანმრთელობის</a:t>
                      </a:r>
                      <a:r>
                        <a:rPr lang="en-US" sz="1400" dirty="0">
                          <a:effectLst/>
                        </a:rPr>
                        <a:t> </a:t>
                      </a:r>
                      <a:r>
                        <a:rPr lang="en-US" sz="1400" dirty="0" err="1">
                          <a:effectLst/>
                        </a:rPr>
                        <a:t>სისტემის</a:t>
                      </a:r>
                      <a:r>
                        <a:rPr lang="en-US" sz="1400" dirty="0">
                          <a:effectLst/>
                        </a:rPr>
                        <a:t> </a:t>
                      </a:r>
                      <a:r>
                        <a:rPr lang="en-US" sz="1400" dirty="0" err="1">
                          <a:effectLst/>
                        </a:rPr>
                        <a:t>გაძლიერება</a:t>
                      </a:r>
                      <a:endParaRPr lang="en-US" sz="1600" dirty="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31644">
                <a:tc>
                  <a:txBody>
                    <a:bodyPr/>
                    <a:lstStyle/>
                    <a:p>
                      <a:pPr algn="ctr">
                        <a:lnSpc>
                          <a:spcPct val="107000"/>
                        </a:lnSpc>
                        <a:spcAft>
                          <a:spcPts val="0"/>
                        </a:spcAft>
                      </a:pPr>
                      <a:r>
                        <a:rPr lang="en-US" sz="1200" dirty="0">
                          <a:effectLst/>
                        </a:rPr>
                        <a:t>1.1. </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err="1">
                          <a:effectLst/>
                        </a:rPr>
                        <a:t>მუნიციპალიტეტებში</a:t>
                      </a:r>
                      <a:r>
                        <a:rPr lang="en-US" sz="1400" dirty="0">
                          <a:effectLst/>
                        </a:rPr>
                        <a:t> </a:t>
                      </a:r>
                      <a:r>
                        <a:rPr lang="en-US" sz="1400" dirty="0" err="1">
                          <a:effectLst/>
                        </a:rPr>
                        <a:t>საზოგადოებრივი</a:t>
                      </a:r>
                      <a:r>
                        <a:rPr lang="en-US" sz="1400" dirty="0">
                          <a:effectLst/>
                        </a:rPr>
                        <a:t> </a:t>
                      </a:r>
                      <a:r>
                        <a:rPr lang="en-US" sz="1400" dirty="0" err="1">
                          <a:effectLst/>
                        </a:rPr>
                        <a:t>ჯანდაცვის</a:t>
                      </a:r>
                      <a:r>
                        <a:rPr lang="en-US" sz="1400" dirty="0">
                          <a:effectLst/>
                        </a:rPr>
                        <a:t> </a:t>
                      </a:r>
                      <a:r>
                        <a:rPr lang="en-US" sz="1400" dirty="0" err="1">
                          <a:effectLst/>
                        </a:rPr>
                        <a:t>სამსახურის</a:t>
                      </a:r>
                      <a:r>
                        <a:rPr lang="en-US" sz="1400" dirty="0">
                          <a:effectLst/>
                        </a:rPr>
                        <a:t> </a:t>
                      </a:r>
                      <a:r>
                        <a:rPr lang="en-US" sz="1400" dirty="0" err="1">
                          <a:effectLst/>
                        </a:rPr>
                        <a:t>ორგანიზაციული</a:t>
                      </a:r>
                      <a:r>
                        <a:rPr lang="en-US" sz="1400" dirty="0">
                          <a:effectLst/>
                        </a:rPr>
                        <a:t> </a:t>
                      </a:r>
                      <a:r>
                        <a:rPr lang="en-US" sz="1400" dirty="0" err="1">
                          <a:effectLst/>
                        </a:rPr>
                        <a:t>მოწყობის</a:t>
                      </a:r>
                      <a:r>
                        <a:rPr lang="en-US" sz="1400" dirty="0">
                          <a:effectLst/>
                        </a:rPr>
                        <a:t> </a:t>
                      </a:r>
                      <a:r>
                        <a:rPr lang="en-US" sz="1400" dirty="0" err="1">
                          <a:effectLst/>
                        </a:rPr>
                        <a:t>მოდელის</a:t>
                      </a:r>
                      <a:r>
                        <a:rPr lang="en-US" sz="1400" dirty="0">
                          <a:effectLst/>
                        </a:rPr>
                        <a:t> </a:t>
                      </a:r>
                      <a:r>
                        <a:rPr lang="en-US" sz="1400" dirty="0" err="1">
                          <a:effectLst/>
                        </a:rPr>
                        <a:t>განახლება</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ყველა</a:t>
                      </a:r>
                      <a:r>
                        <a:rPr lang="en-US" sz="1400" dirty="0">
                          <a:effectLst/>
                        </a:rPr>
                        <a:t> </a:t>
                      </a:r>
                      <a:r>
                        <a:rPr lang="en-US" sz="1400" dirty="0" err="1">
                          <a:effectLst/>
                        </a:rPr>
                        <a:t>მუნიციპალიტეტში</a:t>
                      </a:r>
                      <a:r>
                        <a:rPr lang="en-US" sz="1400" dirty="0">
                          <a:effectLst/>
                        </a:rPr>
                        <a:t> </a:t>
                      </a:r>
                      <a:r>
                        <a:rPr lang="en-US" sz="1400" dirty="0" err="1">
                          <a:effectLst/>
                        </a:rPr>
                        <a:t>ფუნქციონირებს</a:t>
                      </a:r>
                      <a:r>
                        <a:rPr lang="en-US" sz="1400" dirty="0">
                          <a:effectLst/>
                        </a:rPr>
                        <a:t> </a:t>
                      </a:r>
                      <a:r>
                        <a:rPr lang="en-US" sz="1400" dirty="0" err="1">
                          <a:effectLst/>
                        </a:rPr>
                        <a:t>საზოგადოებრივი</a:t>
                      </a:r>
                      <a:r>
                        <a:rPr lang="en-US" sz="1400" dirty="0">
                          <a:effectLst/>
                        </a:rPr>
                        <a:t> </a:t>
                      </a:r>
                      <a:r>
                        <a:rPr lang="en-US" sz="1400" dirty="0" err="1">
                          <a:effectLst/>
                        </a:rPr>
                        <a:t>ჯანმრთელობის</a:t>
                      </a:r>
                      <a:r>
                        <a:rPr lang="en-US" sz="1400" dirty="0">
                          <a:effectLst/>
                        </a:rPr>
                        <a:t> </a:t>
                      </a:r>
                      <a:r>
                        <a:rPr lang="en-US" sz="1400" dirty="0" err="1">
                          <a:effectLst/>
                        </a:rPr>
                        <a:t>ერთეული</a:t>
                      </a:r>
                      <a:r>
                        <a:rPr lang="en-US" sz="1400" dirty="0">
                          <a:effectLst/>
                        </a:rPr>
                        <a:t>, </a:t>
                      </a:r>
                      <a:r>
                        <a:rPr lang="en-US" sz="1400" dirty="0" err="1">
                          <a:effectLst/>
                        </a:rPr>
                        <a:t>დაკომპლექტებული</a:t>
                      </a:r>
                      <a:r>
                        <a:rPr lang="en-US" sz="1400" dirty="0">
                          <a:effectLst/>
                        </a:rPr>
                        <a:t> </a:t>
                      </a:r>
                      <a:r>
                        <a:rPr lang="en-US" sz="1400" dirty="0" err="1">
                          <a:effectLst/>
                        </a:rPr>
                        <a:t>და</a:t>
                      </a:r>
                      <a:r>
                        <a:rPr lang="en-US" sz="1400" dirty="0">
                          <a:effectLst/>
                        </a:rPr>
                        <a:t> </a:t>
                      </a:r>
                      <a:r>
                        <a:rPr lang="en-US" sz="1400" dirty="0" err="1">
                          <a:effectLst/>
                        </a:rPr>
                        <a:t>ტექნიკურად</a:t>
                      </a:r>
                      <a:r>
                        <a:rPr lang="en-US" sz="1400" dirty="0">
                          <a:effectLst/>
                        </a:rPr>
                        <a:t> </a:t>
                      </a:r>
                      <a:r>
                        <a:rPr lang="en-US" sz="1400" dirty="0" err="1">
                          <a:effectLst/>
                        </a:rPr>
                        <a:t>აღჭურვილი</a:t>
                      </a:r>
                      <a:r>
                        <a:rPr lang="en-US" sz="1400" dirty="0">
                          <a:effectLst/>
                        </a:rPr>
                        <a:t>, </a:t>
                      </a:r>
                      <a:r>
                        <a:rPr lang="en-US" sz="1400" dirty="0" err="1">
                          <a:effectLst/>
                        </a:rPr>
                        <a:t>უწყვეტი</a:t>
                      </a:r>
                      <a:r>
                        <a:rPr lang="en-US" sz="1400" dirty="0">
                          <a:effectLst/>
                        </a:rPr>
                        <a:t> </a:t>
                      </a:r>
                      <a:r>
                        <a:rPr lang="en-US" sz="1400" dirty="0" err="1">
                          <a:effectLst/>
                        </a:rPr>
                        <a:t>და</a:t>
                      </a:r>
                      <a:r>
                        <a:rPr lang="en-US" sz="1400" dirty="0">
                          <a:effectLst/>
                        </a:rPr>
                        <a:t> </a:t>
                      </a:r>
                      <a:r>
                        <a:rPr lang="en-US" sz="1400" dirty="0" err="1">
                          <a:effectLst/>
                        </a:rPr>
                        <a:t>მდგრადი</a:t>
                      </a:r>
                      <a:r>
                        <a:rPr lang="en-US" sz="1400" dirty="0">
                          <a:effectLst/>
                        </a:rPr>
                        <a:t> </a:t>
                      </a:r>
                      <a:r>
                        <a:rPr lang="en-US" sz="1400" dirty="0" err="1">
                          <a:effectLst/>
                        </a:rPr>
                        <a:t>დაფინანსებით</a:t>
                      </a:r>
                      <a:r>
                        <a:rPr lang="en-US" sz="1400" dirty="0">
                          <a:effectLst/>
                        </a:rPr>
                        <a:t>, </a:t>
                      </a:r>
                      <a:r>
                        <a:rPr lang="en-US" sz="1400" dirty="0" err="1">
                          <a:effectLst/>
                        </a:rPr>
                        <a:t>საზოგადოებრივი</a:t>
                      </a:r>
                      <a:r>
                        <a:rPr lang="en-US" sz="1400" dirty="0">
                          <a:effectLst/>
                        </a:rPr>
                        <a:t> </a:t>
                      </a:r>
                      <a:r>
                        <a:rPr lang="en-US" sz="1400" dirty="0" err="1">
                          <a:effectLst/>
                        </a:rPr>
                        <a:t>ჯანმრთელობის</a:t>
                      </a:r>
                      <a:r>
                        <a:rPr lang="en-US" sz="1400" dirty="0">
                          <a:effectLst/>
                        </a:rPr>
                        <a:t> </a:t>
                      </a:r>
                      <a:r>
                        <a:rPr lang="en-US" sz="1400" dirty="0" err="1">
                          <a:effectLst/>
                        </a:rPr>
                        <a:t>დაცვის</a:t>
                      </a:r>
                      <a:r>
                        <a:rPr lang="en-US" sz="1400" dirty="0">
                          <a:effectLst/>
                        </a:rPr>
                        <a:t> </a:t>
                      </a:r>
                      <a:r>
                        <a:rPr lang="en-US" sz="1400" dirty="0" err="1">
                          <a:effectLst/>
                        </a:rPr>
                        <a:t>ეროვნული</a:t>
                      </a:r>
                      <a:r>
                        <a:rPr lang="en-US" sz="1400" dirty="0">
                          <a:effectLst/>
                        </a:rPr>
                        <a:t> </a:t>
                      </a:r>
                      <a:r>
                        <a:rPr lang="en-US" sz="1400" dirty="0" err="1">
                          <a:effectLst/>
                        </a:rPr>
                        <a:t>რეკომენდაციის</a:t>
                      </a:r>
                      <a:r>
                        <a:rPr lang="en-US" sz="1400" dirty="0">
                          <a:effectLst/>
                        </a:rPr>
                        <a:t> (</a:t>
                      </a:r>
                      <a:r>
                        <a:rPr lang="en-US" sz="1400" dirty="0" err="1">
                          <a:effectLst/>
                        </a:rPr>
                        <a:t>გაიდლაინის</a:t>
                      </a:r>
                      <a:r>
                        <a:rPr lang="en-US" sz="1400" dirty="0">
                          <a:effectLst/>
                        </a:rPr>
                        <a:t>) </a:t>
                      </a:r>
                      <a:r>
                        <a:rPr lang="en-US" sz="1400" dirty="0" err="1">
                          <a:effectLst/>
                        </a:rPr>
                        <a:t>შესაბამისად</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12.</a:t>
                      </a:r>
                      <a:r>
                        <a:rPr lang="en-US" sz="1400" dirty="0" smtClean="0">
                          <a:effectLst/>
                        </a:rPr>
                        <a:t>2021</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2"/>
                  </a:ext>
                </a:extLst>
              </a:tr>
              <a:tr h="473827">
                <a:tc>
                  <a:txBody>
                    <a:bodyPr/>
                    <a:lstStyle/>
                    <a:p>
                      <a:pPr algn="ctr">
                        <a:lnSpc>
                          <a:spcPct val="107000"/>
                        </a:lnSpc>
                        <a:spcAft>
                          <a:spcPts val="0"/>
                        </a:spcAft>
                      </a:pPr>
                      <a:r>
                        <a:rPr lang="en-US" sz="1200">
                          <a:effectLst/>
                        </a:rPr>
                        <a:t>1.2.</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err="1">
                          <a:effectLst/>
                        </a:rPr>
                        <a:t>საზოგადოებრივი</a:t>
                      </a:r>
                      <a:r>
                        <a:rPr lang="en-US" sz="1400" dirty="0">
                          <a:effectLst/>
                        </a:rPr>
                        <a:t> </a:t>
                      </a:r>
                      <a:r>
                        <a:rPr lang="en-US" sz="1400" dirty="0" err="1">
                          <a:effectLst/>
                        </a:rPr>
                        <a:t>ჯანმრთელობის</a:t>
                      </a:r>
                      <a:r>
                        <a:rPr lang="en-US" sz="1400" dirty="0">
                          <a:effectLst/>
                        </a:rPr>
                        <a:t> </a:t>
                      </a:r>
                      <a:r>
                        <a:rPr lang="en-US" sz="1400" dirty="0" err="1">
                          <a:effectLst/>
                        </a:rPr>
                        <a:t>მუნიციპალური</a:t>
                      </a:r>
                      <a:r>
                        <a:rPr lang="en-US" sz="1400" dirty="0">
                          <a:effectLst/>
                        </a:rPr>
                        <a:t> </a:t>
                      </a:r>
                      <a:r>
                        <a:rPr lang="en-US" sz="1400" dirty="0" err="1">
                          <a:effectLst/>
                        </a:rPr>
                        <a:t>ცენტრების</a:t>
                      </a:r>
                      <a:r>
                        <a:rPr lang="en-US" sz="1400" dirty="0">
                          <a:effectLst/>
                        </a:rPr>
                        <a:t> </a:t>
                      </a:r>
                      <a:r>
                        <a:rPr lang="en-US" sz="1400" dirty="0" err="1">
                          <a:effectLst/>
                        </a:rPr>
                        <a:t>ადამიანური</a:t>
                      </a:r>
                      <a:r>
                        <a:rPr lang="en-US" sz="1400" dirty="0">
                          <a:effectLst/>
                        </a:rPr>
                        <a:t> </a:t>
                      </a:r>
                      <a:r>
                        <a:rPr lang="en-US" sz="1400" dirty="0" err="1">
                          <a:effectLst/>
                        </a:rPr>
                        <a:t>რესურსების</a:t>
                      </a:r>
                      <a:r>
                        <a:rPr lang="en-US" sz="1400" dirty="0">
                          <a:effectLst/>
                        </a:rPr>
                        <a:t> </a:t>
                      </a:r>
                      <a:r>
                        <a:rPr lang="en-US" sz="1400" dirty="0" err="1">
                          <a:effectLst/>
                        </a:rPr>
                        <a:t>გაძლიერება</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საზოგადოებრივი</a:t>
                      </a:r>
                      <a:r>
                        <a:rPr lang="en-US" sz="1400" dirty="0">
                          <a:effectLst/>
                        </a:rPr>
                        <a:t> </a:t>
                      </a:r>
                      <a:r>
                        <a:rPr lang="en-US" sz="1400" dirty="0" err="1">
                          <a:effectLst/>
                        </a:rPr>
                        <a:t>ჯანმრთელობის</a:t>
                      </a:r>
                      <a:r>
                        <a:rPr lang="en-US" sz="1400" dirty="0">
                          <a:effectLst/>
                        </a:rPr>
                        <a:t> </a:t>
                      </a:r>
                      <a:r>
                        <a:rPr lang="en-US" sz="1400" dirty="0" err="1">
                          <a:effectLst/>
                        </a:rPr>
                        <a:t>ცენტრების</a:t>
                      </a:r>
                      <a:r>
                        <a:rPr lang="en-US" sz="1400" dirty="0">
                          <a:effectLst/>
                        </a:rPr>
                        <a:t> </a:t>
                      </a:r>
                      <a:r>
                        <a:rPr lang="en-US" sz="1400" dirty="0" err="1">
                          <a:effectLst/>
                        </a:rPr>
                        <a:t>ადამიანური</a:t>
                      </a:r>
                      <a:r>
                        <a:rPr lang="en-US" sz="1400" dirty="0">
                          <a:effectLst/>
                        </a:rPr>
                        <a:t> </a:t>
                      </a:r>
                      <a:r>
                        <a:rPr lang="en-US" sz="1400" dirty="0" err="1">
                          <a:effectLst/>
                        </a:rPr>
                        <a:t>რესურსით</a:t>
                      </a:r>
                      <a:r>
                        <a:rPr lang="en-US" sz="1400" dirty="0">
                          <a:effectLst/>
                        </a:rPr>
                        <a:t> </a:t>
                      </a:r>
                      <a:r>
                        <a:rPr lang="en-US" sz="1400" dirty="0" err="1">
                          <a:effectLst/>
                        </a:rPr>
                        <a:t>დაკომპლექტების</a:t>
                      </a:r>
                      <a:r>
                        <a:rPr lang="en-US" sz="1400" dirty="0">
                          <a:effectLst/>
                        </a:rPr>
                        <a:t> </a:t>
                      </a:r>
                      <a:r>
                        <a:rPr lang="en-US" sz="1400" dirty="0" err="1">
                          <a:effectLst/>
                        </a:rPr>
                        <a:t>გეგმა</a:t>
                      </a:r>
                      <a:r>
                        <a:rPr lang="en-US" sz="1400" dirty="0">
                          <a:effectLst/>
                        </a:rPr>
                        <a:t> </a:t>
                      </a:r>
                      <a:r>
                        <a:rPr lang="en-US" sz="1400" dirty="0" err="1">
                          <a:effectLst/>
                        </a:rPr>
                        <a:t>მომზადებულია</a:t>
                      </a:r>
                      <a:r>
                        <a:rPr lang="en-US" sz="1400" dirty="0">
                          <a:effectLst/>
                        </a:rPr>
                        <a:t> </a:t>
                      </a:r>
                      <a:r>
                        <a:rPr lang="en-US" sz="1400" dirty="0" err="1">
                          <a:effectLst/>
                        </a:rPr>
                        <a:t>და</a:t>
                      </a:r>
                      <a:r>
                        <a:rPr lang="en-US" sz="1400" dirty="0">
                          <a:effectLst/>
                        </a:rPr>
                        <a:t> </a:t>
                      </a:r>
                      <a:r>
                        <a:rPr lang="en-US" sz="1400" dirty="0" err="1">
                          <a:effectLst/>
                        </a:rPr>
                        <a:t>სრულდება</a:t>
                      </a:r>
                      <a:r>
                        <a:rPr lang="en-US" sz="1400" dirty="0">
                          <a:effectLst/>
                        </a:rPr>
                        <a:t> (</a:t>
                      </a:r>
                      <a:r>
                        <a:rPr lang="en-US" sz="1400" dirty="0" err="1">
                          <a:effectLst/>
                        </a:rPr>
                        <a:t>იხილეთ</a:t>
                      </a:r>
                      <a:r>
                        <a:rPr lang="en-US" sz="1400" dirty="0">
                          <a:effectLst/>
                        </a:rPr>
                        <a:t> </a:t>
                      </a:r>
                      <a:r>
                        <a:rPr lang="en-US" sz="1400" dirty="0" err="1">
                          <a:effectLst/>
                        </a:rPr>
                        <a:t>ამოცანა</a:t>
                      </a:r>
                      <a:r>
                        <a:rPr lang="en-US" sz="1400" dirty="0">
                          <a:effectLst/>
                        </a:rPr>
                        <a:t> 6)</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03.</a:t>
                      </a:r>
                      <a:r>
                        <a:rPr lang="en-US" sz="1400" dirty="0" smtClean="0">
                          <a:effectLst/>
                        </a:rPr>
                        <a:t>2021</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3"/>
                  </a:ext>
                </a:extLst>
              </a:tr>
              <a:tr h="362337">
                <a:tc>
                  <a:txBody>
                    <a:bodyPr/>
                    <a:lstStyle/>
                    <a:p>
                      <a:pPr algn="ctr">
                        <a:lnSpc>
                          <a:spcPct val="107000"/>
                        </a:lnSpc>
                        <a:spcAft>
                          <a:spcPts val="0"/>
                        </a:spcAft>
                      </a:pPr>
                      <a:r>
                        <a:rPr lang="en-US" sz="1200" dirty="0">
                          <a:effectLst/>
                        </a:rPr>
                        <a:t>1.3.</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a:effectLst/>
                        </a:rPr>
                        <a:t>COVID-19-ზე </a:t>
                      </a:r>
                      <a:r>
                        <a:rPr lang="en-US" sz="1400" dirty="0" err="1">
                          <a:effectLst/>
                        </a:rPr>
                        <a:t>რეაგირების</a:t>
                      </a:r>
                      <a:r>
                        <a:rPr lang="en-US" sz="1400" dirty="0">
                          <a:effectLst/>
                        </a:rPr>
                        <a:t> </a:t>
                      </a:r>
                      <a:r>
                        <a:rPr lang="en-US" sz="1400" dirty="0" err="1">
                          <a:effectLst/>
                        </a:rPr>
                        <a:t>ჯანმრთელობის</a:t>
                      </a:r>
                      <a:r>
                        <a:rPr lang="en-US" sz="1400" dirty="0">
                          <a:effectLst/>
                        </a:rPr>
                        <a:t> </a:t>
                      </a:r>
                      <a:r>
                        <a:rPr lang="en-US" sz="1400" dirty="0" err="1">
                          <a:effectLst/>
                        </a:rPr>
                        <a:t>დაცვის</a:t>
                      </a:r>
                      <a:r>
                        <a:rPr lang="en-US" sz="1400" dirty="0">
                          <a:effectLst/>
                        </a:rPr>
                        <a:t> </a:t>
                      </a:r>
                      <a:r>
                        <a:rPr lang="en-US" sz="1400" dirty="0" err="1">
                          <a:effectLst/>
                        </a:rPr>
                        <a:t>სახელმწიფო</a:t>
                      </a:r>
                      <a:r>
                        <a:rPr lang="en-US" sz="1400" dirty="0">
                          <a:effectLst/>
                        </a:rPr>
                        <a:t> </a:t>
                      </a:r>
                      <a:r>
                        <a:rPr lang="en-US" sz="1400" dirty="0" err="1">
                          <a:effectLst/>
                        </a:rPr>
                        <a:t>პროგრამის</a:t>
                      </a:r>
                      <a:r>
                        <a:rPr lang="en-US" sz="1400" dirty="0">
                          <a:effectLst/>
                        </a:rPr>
                        <a:t> </a:t>
                      </a:r>
                      <a:r>
                        <a:rPr lang="en-US" sz="1400" dirty="0" err="1">
                          <a:effectLst/>
                        </a:rPr>
                        <a:t>უწყვეტობის</a:t>
                      </a:r>
                      <a:r>
                        <a:rPr lang="en-US" sz="1400" dirty="0">
                          <a:effectLst/>
                        </a:rPr>
                        <a:t> </a:t>
                      </a:r>
                      <a:r>
                        <a:rPr lang="en-US" sz="1400" dirty="0" err="1">
                          <a:effectLst/>
                        </a:rPr>
                        <a:t>უზრუნველყოფა</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მთავრობის</a:t>
                      </a:r>
                      <a:r>
                        <a:rPr lang="en-US" sz="1400" dirty="0">
                          <a:effectLst/>
                        </a:rPr>
                        <a:t> </a:t>
                      </a:r>
                      <a:r>
                        <a:rPr lang="en-US" sz="1400" dirty="0" err="1">
                          <a:effectLst/>
                        </a:rPr>
                        <a:t>დადგენილება</a:t>
                      </a:r>
                      <a:r>
                        <a:rPr lang="en-US" sz="1400" dirty="0">
                          <a:effectLst/>
                        </a:rPr>
                        <a:t> </a:t>
                      </a:r>
                      <a:r>
                        <a:rPr lang="en-US" sz="1400" dirty="0" err="1">
                          <a:effectLst/>
                        </a:rPr>
                        <a:t>სახელმწიფო</a:t>
                      </a:r>
                      <a:r>
                        <a:rPr lang="en-US" sz="1400" dirty="0">
                          <a:effectLst/>
                        </a:rPr>
                        <a:t> </a:t>
                      </a:r>
                      <a:r>
                        <a:rPr lang="en-US" sz="1400" dirty="0" err="1">
                          <a:effectLst/>
                        </a:rPr>
                        <a:t>პროგრამების</a:t>
                      </a:r>
                      <a:r>
                        <a:rPr lang="en-US" sz="1400" dirty="0">
                          <a:effectLst/>
                        </a:rPr>
                        <a:t> </a:t>
                      </a:r>
                      <a:r>
                        <a:rPr lang="en-US" sz="1400" dirty="0" err="1">
                          <a:effectLst/>
                        </a:rPr>
                        <a:t>დამტკიცების</a:t>
                      </a:r>
                      <a:r>
                        <a:rPr lang="en-US" sz="1400" dirty="0">
                          <a:effectLst/>
                        </a:rPr>
                        <a:t> </a:t>
                      </a:r>
                      <a:r>
                        <a:rPr lang="en-US" sz="1400" dirty="0" err="1">
                          <a:effectLst/>
                        </a:rPr>
                        <a:t>შესახებ</a:t>
                      </a:r>
                      <a:r>
                        <a:rPr lang="en-US" sz="1400" dirty="0">
                          <a:effectLst/>
                        </a:rPr>
                        <a:t> </a:t>
                      </a:r>
                      <a:r>
                        <a:rPr lang="en-US" sz="1400" dirty="0" err="1">
                          <a:effectLst/>
                        </a:rPr>
                        <a:t>მოიცავს</a:t>
                      </a:r>
                      <a:r>
                        <a:rPr lang="en-US" sz="1400" dirty="0">
                          <a:effectLst/>
                        </a:rPr>
                        <a:t> </a:t>
                      </a:r>
                      <a:r>
                        <a:rPr lang="en-US" sz="1400" dirty="0" err="1">
                          <a:effectLst/>
                        </a:rPr>
                        <a:t>კოვიდის</a:t>
                      </a:r>
                      <a:r>
                        <a:rPr lang="en-US" sz="1400" dirty="0">
                          <a:effectLst/>
                        </a:rPr>
                        <a:t> </a:t>
                      </a:r>
                      <a:r>
                        <a:rPr lang="en-US" sz="1400" dirty="0" err="1">
                          <a:effectLst/>
                        </a:rPr>
                        <a:t>რეაგირების</a:t>
                      </a:r>
                      <a:r>
                        <a:rPr lang="en-US" sz="1400" dirty="0">
                          <a:effectLst/>
                        </a:rPr>
                        <a:t> </a:t>
                      </a:r>
                      <a:r>
                        <a:rPr lang="en-US" sz="1400" dirty="0" err="1">
                          <a:effectLst/>
                        </a:rPr>
                        <a:t>პროგრამას</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01.</a:t>
                      </a:r>
                      <a:r>
                        <a:rPr lang="en-US" sz="1400" dirty="0" smtClean="0">
                          <a:effectLst/>
                        </a:rPr>
                        <a:t>2021</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4"/>
                  </a:ext>
                </a:extLst>
              </a:tr>
              <a:tr h="250308">
                <a:tc gridSpan="5">
                  <a:txBody>
                    <a:bodyPr/>
                    <a:lstStyle/>
                    <a:p>
                      <a:pPr algn="l">
                        <a:lnSpc>
                          <a:spcPct val="107000"/>
                        </a:lnSpc>
                        <a:spcAft>
                          <a:spcPts val="0"/>
                        </a:spcAft>
                      </a:pPr>
                      <a:r>
                        <a:rPr lang="en-US" sz="1400" dirty="0" err="1">
                          <a:effectLst/>
                        </a:rPr>
                        <a:t>ამოცანა</a:t>
                      </a:r>
                      <a:r>
                        <a:rPr lang="en-US" sz="1400" dirty="0">
                          <a:effectLst/>
                        </a:rPr>
                        <a:t> 2: </a:t>
                      </a:r>
                      <a:r>
                        <a:rPr lang="en-US" sz="1400" dirty="0" err="1">
                          <a:effectLst/>
                        </a:rPr>
                        <a:t>ეპიდზედამხედველობის</a:t>
                      </a:r>
                      <a:r>
                        <a:rPr lang="en-US" sz="1400" dirty="0">
                          <a:effectLst/>
                        </a:rPr>
                        <a:t> </a:t>
                      </a:r>
                      <a:r>
                        <a:rPr lang="en-US" sz="1400" dirty="0" err="1">
                          <a:effectLst/>
                        </a:rPr>
                        <a:t>გაძლიერება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41433">
                <a:tc>
                  <a:txBody>
                    <a:bodyPr/>
                    <a:lstStyle/>
                    <a:p>
                      <a:pPr algn="ctr">
                        <a:lnSpc>
                          <a:spcPct val="107000"/>
                        </a:lnSpc>
                        <a:spcAft>
                          <a:spcPts val="0"/>
                        </a:spcAft>
                      </a:pPr>
                      <a:r>
                        <a:rPr lang="en-US" sz="1200">
                          <a:effectLst/>
                        </a:rPr>
                        <a:t>2.1.</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a:effectLst/>
                        </a:rPr>
                        <a:t>COVID-19-ზე </a:t>
                      </a:r>
                      <a:r>
                        <a:rPr lang="en-US" sz="1400" dirty="0" err="1">
                          <a:effectLst/>
                        </a:rPr>
                        <a:t>რეგირებისთვის</a:t>
                      </a:r>
                      <a:r>
                        <a:rPr lang="en-US" sz="1400" dirty="0">
                          <a:effectLst/>
                        </a:rPr>
                        <a:t> </a:t>
                      </a:r>
                      <a:r>
                        <a:rPr lang="en-US" sz="1400" dirty="0" err="1">
                          <a:effectLst/>
                        </a:rPr>
                        <a:t>განგაშის</a:t>
                      </a:r>
                      <a:r>
                        <a:rPr lang="en-US" sz="1400" dirty="0">
                          <a:effectLst/>
                        </a:rPr>
                        <a:t> </a:t>
                      </a:r>
                      <a:r>
                        <a:rPr lang="en-US" sz="1400" dirty="0" err="1">
                          <a:effectLst/>
                        </a:rPr>
                        <a:t>სამ</a:t>
                      </a:r>
                      <a:r>
                        <a:rPr lang="en-US" sz="1400" dirty="0">
                          <a:effectLst/>
                        </a:rPr>
                        <a:t> </a:t>
                      </a:r>
                      <a:r>
                        <a:rPr lang="en-US" sz="1400" dirty="0" err="1">
                          <a:effectLst/>
                        </a:rPr>
                        <a:t>დონიანი</a:t>
                      </a:r>
                      <a:r>
                        <a:rPr lang="en-US" sz="1400" dirty="0">
                          <a:effectLst/>
                        </a:rPr>
                        <a:t> </a:t>
                      </a:r>
                      <a:r>
                        <a:rPr lang="en-US" sz="1400" dirty="0" err="1">
                          <a:effectLst/>
                        </a:rPr>
                        <a:t>სისტემის</a:t>
                      </a:r>
                      <a:r>
                        <a:rPr lang="en-US" sz="1400" dirty="0">
                          <a:effectLst/>
                        </a:rPr>
                        <a:t> </a:t>
                      </a:r>
                      <a:r>
                        <a:rPr lang="en-US" sz="1400" dirty="0" err="1">
                          <a:effectLst/>
                        </a:rPr>
                        <a:t>დანერგვა</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ანალიტიკური</a:t>
                      </a:r>
                      <a:r>
                        <a:rPr lang="en-US" sz="1400" dirty="0">
                          <a:effectLst/>
                        </a:rPr>
                        <a:t> </a:t>
                      </a:r>
                      <a:r>
                        <a:rPr lang="en-US" sz="1400" dirty="0" err="1">
                          <a:effectLst/>
                        </a:rPr>
                        <a:t>შესაძლებლობების</a:t>
                      </a:r>
                      <a:r>
                        <a:rPr lang="en-US" sz="1400" dirty="0">
                          <a:effectLst/>
                        </a:rPr>
                        <a:t> </a:t>
                      </a:r>
                      <a:r>
                        <a:rPr lang="en-US" sz="1400" dirty="0" err="1">
                          <a:effectLst/>
                        </a:rPr>
                        <a:t>გაუმჯობესება</a:t>
                      </a:r>
                      <a:r>
                        <a:rPr lang="en-US" sz="1400" dirty="0">
                          <a:effectLst/>
                        </a:rPr>
                        <a:t>, </a:t>
                      </a:r>
                      <a:r>
                        <a:rPr lang="en-US" sz="1400" dirty="0" err="1">
                          <a:effectLst/>
                        </a:rPr>
                        <a:t>მტკიცებულებებზე</a:t>
                      </a:r>
                      <a:r>
                        <a:rPr lang="en-US" sz="1400" dirty="0">
                          <a:effectLst/>
                        </a:rPr>
                        <a:t> </a:t>
                      </a:r>
                      <a:r>
                        <a:rPr lang="en-US" sz="1400" dirty="0" err="1">
                          <a:effectLst/>
                        </a:rPr>
                        <a:t>დაფუძნებული</a:t>
                      </a:r>
                      <a:r>
                        <a:rPr lang="en-US" sz="1400" dirty="0">
                          <a:effectLst/>
                        </a:rPr>
                        <a:t> </a:t>
                      </a:r>
                      <a:r>
                        <a:rPr lang="en-US" sz="1400" dirty="0" err="1">
                          <a:effectLst/>
                        </a:rPr>
                        <a:t>გადაწყვეტილებების</a:t>
                      </a:r>
                      <a:r>
                        <a:rPr lang="en-US" sz="1400" dirty="0">
                          <a:effectLst/>
                        </a:rPr>
                        <a:t> </a:t>
                      </a:r>
                      <a:r>
                        <a:rPr lang="en-US" sz="1400" dirty="0" err="1">
                          <a:effectLst/>
                        </a:rPr>
                        <a:t>მისაღებად</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10.</a:t>
                      </a:r>
                      <a:r>
                        <a:rPr lang="en-US" sz="1400" dirty="0" smtClean="0">
                          <a:effectLst/>
                        </a:rPr>
                        <a:t>2020</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6"/>
                  </a:ext>
                </a:extLst>
              </a:tr>
              <a:tr h="341433">
                <a:tc>
                  <a:txBody>
                    <a:bodyPr/>
                    <a:lstStyle/>
                    <a:p>
                      <a:pPr algn="ctr">
                        <a:lnSpc>
                          <a:spcPct val="107000"/>
                        </a:lnSpc>
                        <a:spcAft>
                          <a:spcPts val="0"/>
                        </a:spcAft>
                      </a:pPr>
                      <a:r>
                        <a:rPr lang="en-US" sz="1200" dirty="0">
                          <a:effectLst/>
                        </a:rPr>
                        <a:t>2.2.</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err="1">
                          <a:effectLst/>
                        </a:rPr>
                        <a:t>ადამიანური</a:t>
                      </a:r>
                      <a:r>
                        <a:rPr lang="en-US" sz="1400" dirty="0">
                          <a:effectLst/>
                        </a:rPr>
                        <a:t> </a:t>
                      </a:r>
                      <a:r>
                        <a:rPr lang="en-US" sz="1400" dirty="0" err="1">
                          <a:effectLst/>
                        </a:rPr>
                        <a:t>რესურსების</a:t>
                      </a:r>
                      <a:r>
                        <a:rPr lang="en-US" sz="1400" dirty="0">
                          <a:effectLst/>
                        </a:rPr>
                        <a:t> </a:t>
                      </a:r>
                      <a:r>
                        <a:rPr lang="en-US" sz="1400" dirty="0" err="1">
                          <a:effectLst/>
                        </a:rPr>
                        <a:t>გაძლიერება</a:t>
                      </a:r>
                      <a:r>
                        <a:rPr lang="en-US" sz="1400" dirty="0">
                          <a:effectLst/>
                        </a:rPr>
                        <a:t> </a:t>
                      </a:r>
                      <a:r>
                        <a:rPr lang="en-US" sz="1400" dirty="0" err="1">
                          <a:effectLst/>
                        </a:rPr>
                        <a:t>შემთხვევების</a:t>
                      </a:r>
                      <a:r>
                        <a:rPr lang="en-US" sz="1400" dirty="0">
                          <a:effectLst/>
                        </a:rPr>
                        <a:t> </a:t>
                      </a:r>
                      <a:r>
                        <a:rPr lang="en-US" sz="1400" dirty="0" err="1">
                          <a:effectLst/>
                        </a:rPr>
                        <a:t>გამოვლენისა</a:t>
                      </a:r>
                      <a:r>
                        <a:rPr lang="en-US" sz="1400" dirty="0">
                          <a:effectLst/>
                        </a:rPr>
                        <a:t> </a:t>
                      </a:r>
                      <a:r>
                        <a:rPr lang="en-US" sz="1400" dirty="0" err="1">
                          <a:effectLst/>
                        </a:rPr>
                        <a:t>და</a:t>
                      </a:r>
                      <a:r>
                        <a:rPr lang="en-US" sz="1400" dirty="0">
                          <a:effectLst/>
                        </a:rPr>
                        <a:t> </a:t>
                      </a:r>
                      <a:r>
                        <a:rPr lang="en-US" sz="1400" dirty="0" err="1">
                          <a:effectLst/>
                        </a:rPr>
                        <a:t>კონტაქტების</a:t>
                      </a:r>
                      <a:r>
                        <a:rPr lang="en-US" sz="1400" dirty="0">
                          <a:effectLst/>
                        </a:rPr>
                        <a:t> </a:t>
                      </a:r>
                      <a:r>
                        <a:rPr lang="en-US" sz="1400" dirty="0" err="1">
                          <a:effectLst/>
                        </a:rPr>
                        <a:t>მიდევნებისთვის</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a:effectLst/>
                        </a:rPr>
                        <a:t>100 </a:t>
                      </a:r>
                      <a:r>
                        <a:rPr lang="en-US" sz="1400" dirty="0" err="1">
                          <a:effectLst/>
                        </a:rPr>
                        <a:t>სათადარიგო</a:t>
                      </a:r>
                      <a:r>
                        <a:rPr lang="en-US" sz="1400" dirty="0">
                          <a:effectLst/>
                        </a:rPr>
                        <a:t> </a:t>
                      </a:r>
                      <a:r>
                        <a:rPr lang="en-US" sz="1400" dirty="0" err="1">
                          <a:effectLst/>
                        </a:rPr>
                        <a:t>კადრი</a:t>
                      </a:r>
                      <a:r>
                        <a:rPr lang="en-US" sz="1400" dirty="0">
                          <a:effectLst/>
                        </a:rPr>
                        <a:t> </a:t>
                      </a:r>
                      <a:r>
                        <a:rPr lang="en-US" sz="1400" dirty="0" err="1">
                          <a:effectLst/>
                        </a:rPr>
                        <a:t>მომზადებულია</a:t>
                      </a:r>
                      <a:r>
                        <a:rPr lang="en-US" sz="1400" dirty="0">
                          <a:effectLst/>
                        </a:rPr>
                        <a:t> </a:t>
                      </a:r>
                      <a:r>
                        <a:rPr lang="en-US" sz="1400" dirty="0" err="1">
                          <a:effectLst/>
                        </a:rPr>
                        <a:t>კონტაქტების</a:t>
                      </a:r>
                      <a:r>
                        <a:rPr lang="en-US" sz="1400" dirty="0">
                          <a:effectLst/>
                        </a:rPr>
                        <a:t> </a:t>
                      </a:r>
                      <a:r>
                        <a:rPr lang="en-US" sz="1400" dirty="0" err="1">
                          <a:effectLst/>
                        </a:rPr>
                        <a:t>მიდევნებასა</a:t>
                      </a:r>
                      <a:r>
                        <a:rPr lang="en-US" sz="1400" dirty="0">
                          <a:effectLst/>
                        </a:rPr>
                        <a:t> </a:t>
                      </a:r>
                      <a:r>
                        <a:rPr lang="en-US" sz="1400" dirty="0" err="1">
                          <a:effectLst/>
                        </a:rPr>
                        <a:t>და</a:t>
                      </a:r>
                      <a:r>
                        <a:rPr lang="en-US" sz="1400" dirty="0">
                          <a:effectLst/>
                        </a:rPr>
                        <a:t> COVID-</a:t>
                      </a:r>
                      <a:r>
                        <a:rPr lang="en-US" sz="1400" dirty="0" err="1">
                          <a:effectLst/>
                        </a:rPr>
                        <a:t>ის</a:t>
                      </a:r>
                      <a:r>
                        <a:rPr lang="en-US" sz="1400" dirty="0">
                          <a:effectLst/>
                        </a:rPr>
                        <a:t> </a:t>
                      </a:r>
                      <a:r>
                        <a:rPr lang="en-US" sz="1400" dirty="0" err="1" smtClean="0">
                          <a:effectLst/>
                        </a:rPr>
                        <a:t>ეპიდზედამხედველობაში</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12.</a:t>
                      </a:r>
                      <a:r>
                        <a:rPr lang="en-US" sz="1400" dirty="0" smtClean="0">
                          <a:effectLst/>
                        </a:rPr>
                        <a:t>2020</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7"/>
                  </a:ext>
                </a:extLst>
              </a:tr>
              <a:tr h="445954">
                <a:tc>
                  <a:txBody>
                    <a:bodyPr/>
                    <a:lstStyle/>
                    <a:p>
                      <a:pPr algn="ctr">
                        <a:lnSpc>
                          <a:spcPct val="107000"/>
                        </a:lnSpc>
                        <a:spcAft>
                          <a:spcPts val="0"/>
                        </a:spcAft>
                      </a:pPr>
                      <a:r>
                        <a:rPr lang="en-US" sz="1200">
                          <a:effectLst/>
                        </a:rPr>
                        <a:t>2.3.</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err="1">
                          <a:effectLst/>
                        </a:rPr>
                        <a:t>საყრდენი</a:t>
                      </a:r>
                      <a:r>
                        <a:rPr lang="en-US" sz="1400" dirty="0">
                          <a:effectLst/>
                        </a:rPr>
                        <a:t> </a:t>
                      </a:r>
                      <a:r>
                        <a:rPr lang="en-US" sz="1400" dirty="0" err="1">
                          <a:effectLst/>
                        </a:rPr>
                        <a:t>ბაზებით</a:t>
                      </a:r>
                      <a:r>
                        <a:rPr lang="en-US" sz="1400" dirty="0">
                          <a:effectLst/>
                        </a:rPr>
                        <a:t> </a:t>
                      </a:r>
                      <a:r>
                        <a:rPr lang="en-US" sz="1400" dirty="0" err="1">
                          <a:effectLst/>
                        </a:rPr>
                        <a:t>ეპიდზედამხედველობის</a:t>
                      </a:r>
                      <a:r>
                        <a:rPr lang="en-US" sz="1400" dirty="0">
                          <a:effectLst/>
                        </a:rPr>
                        <a:t> </a:t>
                      </a:r>
                      <a:r>
                        <a:rPr lang="en-US" sz="1400" dirty="0" err="1">
                          <a:effectLst/>
                        </a:rPr>
                        <a:t>გაფართოება</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გრიპი</a:t>
                      </a:r>
                      <a:r>
                        <a:rPr lang="en-US" sz="1400" dirty="0">
                          <a:effectLst/>
                        </a:rPr>
                        <a:t>, </a:t>
                      </a:r>
                      <a:r>
                        <a:rPr lang="en-US" sz="1400" dirty="0" err="1">
                          <a:effectLst/>
                        </a:rPr>
                        <a:t>გრიპისმაგვარი</a:t>
                      </a:r>
                      <a:r>
                        <a:rPr lang="en-US" sz="1400" dirty="0">
                          <a:effectLst/>
                        </a:rPr>
                        <a:t> </a:t>
                      </a:r>
                      <a:r>
                        <a:rPr lang="en-US" sz="1400" dirty="0" err="1">
                          <a:effectLst/>
                        </a:rPr>
                        <a:t>დაავადებები</a:t>
                      </a:r>
                      <a:r>
                        <a:rPr lang="en-US" sz="1400" dirty="0">
                          <a:effectLst/>
                        </a:rPr>
                        <a:t>, </a:t>
                      </a:r>
                      <a:r>
                        <a:rPr lang="en-US" sz="1400" dirty="0" err="1">
                          <a:effectLst/>
                        </a:rPr>
                        <a:t>მძიმე</a:t>
                      </a:r>
                      <a:r>
                        <a:rPr lang="en-US" sz="1400" dirty="0">
                          <a:effectLst/>
                        </a:rPr>
                        <a:t> </a:t>
                      </a:r>
                      <a:r>
                        <a:rPr lang="en-US" sz="1400" dirty="0" err="1">
                          <a:effectLst/>
                        </a:rPr>
                        <a:t>მწვავე</a:t>
                      </a:r>
                      <a:r>
                        <a:rPr lang="en-US" sz="1400" dirty="0">
                          <a:effectLst/>
                        </a:rPr>
                        <a:t> </a:t>
                      </a:r>
                      <a:r>
                        <a:rPr lang="en-US" sz="1400" dirty="0" err="1">
                          <a:effectLst/>
                        </a:rPr>
                        <a:t>რესპირატორული</a:t>
                      </a:r>
                      <a:r>
                        <a:rPr lang="en-US" sz="1400" dirty="0">
                          <a:effectLst/>
                        </a:rPr>
                        <a:t> </a:t>
                      </a:r>
                      <a:r>
                        <a:rPr lang="en-US" sz="1400" dirty="0" err="1">
                          <a:effectLst/>
                        </a:rPr>
                        <a:t>ინფექციები</a:t>
                      </a:r>
                      <a:r>
                        <a:rPr lang="en-US" sz="1400" dirty="0">
                          <a:effectLst/>
                        </a:rPr>
                        <a:t>) </a:t>
                      </a:r>
                      <a:r>
                        <a:rPr lang="en-US" sz="1400" dirty="0" err="1">
                          <a:effectLst/>
                        </a:rPr>
                        <a:t>ეპიდზედამხედველობისთვის</a:t>
                      </a:r>
                      <a:r>
                        <a:rPr lang="en-US" sz="1400" dirty="0">
                          <a:effectLst/>
                        </a:rPr>
                        <a:t> </a:t>
                      </a:r>
                      <a:r>
                        <a:rPr lang="en-US" sz="1400" dirty="0" err="1">
                          <a:effectLst/>
                        </a:rPr>
                        <a:t>მოქმედებს</a:t>
                      </a:r>
                      <a:r>
                        <a:rPr lang="en-US" sz="1400" dirty="0">
                          <a:effectLst/>
                        </a:rPr>
                        <a:t> 13 </a:t>
                      </a:r>
                      <a:r>
                        <a:rPr lang="en-US" sz="1400" dirty="0" err="1">
                          <a:effectLst/>
                        </a:rPr>
                        <a:t>საყრდენი</a:t>
                      </a:r>
                      <a:r>
                        <a:rPr lang="en-US" sz="1400" dirty="0">
                          <a:effectLst/>
                        </a:rPr>
                        <a:t> </a:t>
                      </a:r>
                      <a:r>
                        <a:rPr lang="en-US" sz="1400" dirty="0" err="1">
                          <a:effectLst/>
                        </a:rPr>
                        <a:t>ბაზა</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smtClean="0">
                          <a:effectLst/>
                        </a:rPr>
                        <a:t>2020-2021</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8"/>
                  </a:ext>
                </a:extLst>
              </a:tr>
              <a:tr h="418082">
                <a:tc>
                  <a:txBody>
                    <a:bodyPr/>
                    <a:lstStyle/>
                    <a:p>
                      <a:pPr algn="ctr">
                        <a:lnSpc>
                          <a:spcPct val="107000"/>
                        </a:lnSpc>
                        <a:spcAft>
                          <a:spcPts val="0"/>
                        </a:spcAft>
                      </a:pPr>
                      <a:r>
                        <a:rPr lang="en-US" sz="1200" dirty="0">
                          <a:effectLst/>
                        </a:rPr>
                        <a:t>2.4.</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err="1">
                          <a:effectLst/>
                        </a:rPr>
                        <a:t>უჩვეულო</a:t>
                      </a:r>
                      <a:r>
                        <a:rPr lang="en-US" sz="1400" dirty="0">
                          <a:effectLst/>
                        </a:rPr>
                        <a:t> </a:t>
                      </a:r>
                      <a:r>
                        <a:rPr lang="en-US" sz="1400" dirty="0" err="1">
                          <a:effectLst/>
                        </a:rPr>
                        <a:t>რესპირატორულ</a:t>
                      </a:r>
                      <a:r>
                        <a:rPr lang="en-US" sz="1400" dirty="0">
                          <a:effectLst/>
                        </a:rPr>
                        <a:t> </a:t>
                      </a:r>
                      <a:r>
                        <a:rPr lang="en-US" sz="1400" dirty="0" err="1">
                          <a:effectLst/>
                        </a:rPr>
                        <a:t>მოვლენებზე</a:t>
                      </a:r>
                      <a:r>
                        <a:rPr lang="en-US" sz="1400" dirty="0">
                          <a:effectLst/>
                        </a:rPr>
                        <a:t> </a:t>
                      </a:r>
                      <a:r>
                        <a:rPr lang="en-US" sz="1400" dirty="0" err="1">
                          <a:effectLst/>
                        </a:rPr>
                        <a:t>დაფუძნებული</a:t>
                      </a:r>
                      <a:r>
                        <a:rPr lang="en-US" sz="1400" dirty="0">
                          <a:effectLst/>
                        </a:rPr>
                        <a:t> </a:t>
                      </a:r>
                      <a:r>
                        <a:rPr lang="en-US" sz="1400" dirty="0" err="1">
                          <a:effectLst/>
                        </a:rPr>
                        <a:t>ადრეული</a:t>
                      </a:r>
                      <a:r>
                        <a:rPr lang="en-US" sz="1400" dirty="0">
                          <a:effectLst/>
                        </a:rPr>
                        <a:t> </a:t>
                      </a:r>
                      <a:r>
                        <a:rPr lang="en-US" sz="1400" dirty="0" err="1">
                          <a:effectLst/>
                        </a:rPr>
                        <a:t>შეტყობინების</a:t>
                      </a:r>
                      <a:r>
                        <a:rPr lang="en-US" sz="1400" dirty="0">
                          <a:effectLst/>
                        </a:rPr>
                        <a:t> </a:t>
                      </a:r>
                      <a:r>
                        <a:rPr lang="en-US" sz="1400" dirty="0" err="1">
                          <a:effectLst/>
                        </a:rPr>
                        <a:t>სისტემის</a:t>
                      </a:r>
                      <a:r>
                        <a:rPr lang="en-US" sz="1400" dirty="0">
                          <a:effectLst/>
                        </a:rPr>
                        <a:t> </a:t>
                      </a:r>
                      <a:r>
                        <a:rPr lang="en-US" sz="1400" dirty="0" err="1">
                          <a:effectLst/>
                        </a:rPr>
                        <a:t>გაძლიერება</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უჩვეულო</a:t>
                      </a:r>
                      <a:r>
                        <a:rPr lang="en-US" sz="1400" dirty="0">
                          <a:effectLst/>
                        </a:rPr>
                        <a:t> </a:t>
                      </a:r>
                      <a:r>
                        <a:rPr lang="en-US" sz="1400" dirty="0" err="1">
                          <a:effectLst/>
                        </a:rPr>
                        <a:t>რესპირატორული</a:t>
                      </a:r>
                      <a:r>
                        <a:rPr lang="en-US" sz="1400" dirty="0">
                          <a:effectLst/>
                        </a:rPr>
                        <a:t> </a:t>
                      </a:r>
                      <a:r>
                        <a:rPr lang="en-US" sz="1400" dirty="0" err="1">
                          <a:effectLst/>
                        </a:rPr>
                        <a:t>მოვლენების</a:t>
                      </a:r>
                      <a:r>
                        <a:rPr lang="en-US" sz="1400" dirty="0">
                          <a:effectLst/>
                        </a:rPr>
                        <a:t> </a:t>
                      </a:r>
                      <a:r>
                        <a:rPr lang="en-US" sz="1400" dirty="0" err="1">
                          <a:effectLst/>
                        </a:rPr>
                        <a:t>იდენტიფიცირება</a:t>
                      </a:r>
                      <a:r>
                        <a:rPr lang="en-US" sz="1400" dirty="0">
                          <a:effectLst/>
                        </a:rPr>
                        <a:t> </a:t>
                      </a:r>
                      <a:r>
                        <a:rPr lang="en-US" sz="1400" dirty="0" err="1">
                          <a:effectLst/>
                        </a:rPr>
                        <a:t>და</a:t>
                      </a:r>
                      <a:r>
                        <a:rPr lang="en-US" sz="1400" dirty="0">
                          <a:effectLst/>
                        </a:rPr>
                        <a:t> </a:t>
                      </a:r>
                      <a:r>
                        <a:rPr lang="en-US" sz="1400" dirty="0" err="1">
                          <a:effectLst/>
                        </a:rPr>
                        <a:t>შეტყობინება</a:t>
                      </a:r>
                      <a:r>
                        <a:rPr lang="en-US" sz="1400" dirty="0">
                          <a:effectLst/>
                        </a:rPr>
                        <a:t> </a:t>
                      </a:r>
                      <a:r>
                        <a:rPr lang="en-US" sz="1400" dirty="0" err="1">
                          <a:effectLst/>
                        </a:rPr>
                        <a:t>გახდება</a:t>
                      </a:r>
                      <a:r>
                        <a:rPr lang="en-US" sz="1400" dirty="0">
                          <a:effectLst/>
                        </a:rPr>
                        <a:t> </a:t>
                      </a:r>
                      <a:r>
                        <a:rPr lang="en-US" sz="1400" dirty="0" err="1">
                          <a:effectLst/>
                        </a:rPr>
                        <a:t>სავალდებულო</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12.</a:t>
                      </a:r>
                      <a:r>
                        <a:rPr lang="en-US" sz="1400" dirty="0" smtClean="0">
                          <a:effectLst/>
                        </a:rPr>
                        <a:t>2020</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9"/>
                  </a:ext>
                </a:extLst>
              </a:tr>
              <a:tr h="341433">
                <a:tc>
                  <a:txBody>
                    <a:bodyPr/>
                    <a:lstStyle/>
                    <a:p>
                      <a:pPr algn="ctr">
                        <a:lnSpc>
                          <a:spcPct val="107000"/>
                        </a:lnSpc>
                        <a:spcAft>
                          <a:spcPts val="0"/>
                        </a:spcAft>
                      </a:pPr>
                      <a:r>
                        <a:rPr lang="en-US" sz="1200" dirty="0">
                          <a:effectLst/>
                        </a:rPr>
                        <a:t>2.5.</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en-US" sz="1400" dirty="0" err="1">
                          <a:effectLst/>
                        </a:rPr>
                        <a:t>ეპიდზედამხედველობის</a:t>
                      </a:r>
                      <a:r>
                        <a:rPr lang="en-US" sz="1400" dirty="0">
                          <a:effectLst/>
                        </a:rPr>
                        <a:t> </a:t>
                      </a:r>
                      <a:r>
                        <a:rPr lang="en-US" sz="1400" dirty="0" err="1">
                          <a:effectLst/>
                        </a:rPr>
                        <a:t>მიზნით</a:t>
                      </a:r>
                      <a:r>
                        <a:rPr lang="en-US" sz="1400" dirty="0">
                          <a:effectLst/>
                        </a:rPr>
                        <a:t> </a:t>
                      </a:r>
                      <a:r>
                        <a:rPr lang="en-US" sz="1400" dirty="0" err="1">
                          <a:effectLst/>
                        </a:rPr>
                        <a:t>ელექტრონული</a:t>
                      </a:r>
                      <a:r>
                        <a:rPr lang="en-US" sz="1400" dirty="0">
                          <a:effectLst/>
                        </a:rPr>
                        <a:t> </a:t>
                      </a:r>
                      <a:r>
                        <a:rPr lang="en-US" sz="1400" dirty="0" err="1">
                          <a:effectLst/>
                        </a:rPr>
                        <a:t>ბაზების</a:t>
                      </a:r>
                      <a:r>
                        <a:rPr lang="en-US" sz="1400" dirty="0">
                          <a:effectLst/>
                        </a:rPr>
                        <a:t> </a:t>
                      </a:r>
                      <a:r>
                        <a:rPr lang="en-US" sz="1400" dirty="0" err="1">
                          <a:effectLst/>
                        </a:rPr>
                        <a:t>ინტეგრაციის</a:t>
                      </a:r>
                      <a:r>
                        <a:rPr lang="en-US" sz="1400" dirty="0">
                          <a:effectLst/>
                        </a:rPr>
                        <a:t> </a:t>
                      </a:r>
                      <a:r>
                        <a:rPr lang="en-US" sz="1400" dirty="0" err="1">
                          <a:effectLst/>
                        </a:rPr>
                        <a:t>უზრუნველყოფა</a:t>
                      </a:r>
                      <a:endParaRPr lang="en-US" sz="1600" dirty="0">
                        <a:effectLst/>
                        <a:latin typeface="Calibri" panose="020F0502020204030204" pitchFamily="34" charset="0"/>
                        <a:ea typeface="Calibri" panose="020F0502020204030204" pitchFamily="34" charset="0"/>
                      </a:endParaRPr>
                    </a:p>
                  </a:txBody>
                  <a:tcPr marL="52391" marR="52391" marT="0" marB="0"/>
                </a:tc>
                <a:tc gridSpan="2">
                  <a:txBody>
                    <a:bodyPr/>
                    <a:lstStyle/>
                    <a:p>
                      <a:pPr algn="l">
                        <a:lnSpc>
                          <a:spcPct val="107000"/>
                        </a:lnSpc>
                        <a:spcAft>
                          <a:spcPts val="0"/>
                        </a:spcAft>
                      </a:pPr>
                      <a:r>
                        <a:rPr lang="en-US" sz="1400" dirty="0" err="1">
                          <a:effectLst/>
                        </a:rPr>
                        <a:t>ერთიანი</a:t>
                      </a:r>
                      <a:r>
                        <a:rPr lang="en-US" sz="1400" dirty="0">
                          <a:effectLst/>
                        </a:rPr>
                        <a:t> </a:t>
                      </a:r>
                      <a:r>
                        <a:rPr lang="en-US" sz="1400" dirty="0" err="1">
                          <a:effectLst/>
                        </a:rPr>
                        <a:t>ინტეგრირებული</a:t>
                      </a:r>
                      <a:r>
                        <a:rPr lang="en-US" sz="1400" dirty="0">
                          <a:effectLst/>
                        </a:rPr>
                        <a:t> </a:t>
                      </a:r>
                      <a:r>
                        <a:rPr lang="en-US" sz="1400" dirty="0" err="1">
                          <a:effectLst/>
                        </a:rPr>
                        <a:t>ელექტრონული</a:t>
                      </a:r>
                      <a:r>
                        <a:rPr lang="en-US" sz="1400" dirty="0">
                          <a:effectLst/>
                        </a:rPr>
                        <a:t> </a:t>
                      </a:r>
                      <a:r>
                        <a:rPr lang="en-US" sz="1400" dirty="0" err="1">
                          <a:effectLst/>
                        </a:rPr>
                        <a:t>ბაზა</a:t>
                      </a:r>
                      <a:r>
                        <a:rPr lang="en-US" sz="1400" dirty="0">
                          <a:effectLst/>
                        </a:rPr>
                        <a:t> </a:t>
                      </a:r>
                      <a:r>
                        <a:rPr lang="en-US" sz="1400" dirty="0" err="1">
                          <a:effectLst/>
                        </a:rPr>
                        <a:t>მოქმედია</a:t>
                      </a:r>
                      <a:endParaRPr lang="en-US" sz="1600" dirty="0">
                        <a:effectLst/>
                        <a:latin typeface="Calibri" panose="020F0502020204030204" pitchFamily="34" charset="0"/>
                        <a:ea typeface="Calibri" panose="020F0502020204030204" pitchFamily="34" charset="0"/>
                      </a:endParaRPr>
                    </a:p>
                  </a:txBody>
                  <a:tcPr marL="52391" marR="52391" marT="0" marB="0"/>
                </a:tc>
                <a:tc hMerge="1">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endParaRPr>
                    </a:p>
                  </a:txBody>
                  <a:tcPr marL="52391" marR="52391" marT="0" marB="0"/>
                </a:tc>
                <a:tc>
                  <a:txBody>
                    <a:bodyPr/>
                    <a:lstStyle/>
                    <a:p>
                      <a:pPr algn="l">
                        <a:lnSpc>
                          <a:spcPct val="107000"/>
                        </a:lnSpc>
                        <a:spcAft>
                          <a:spcPts val="0"/>
                        </a:spcAft>
                      </a:pPr>
                      <a:r>
                        <a:rPr lang="ka-GE" sz="1400" dirty="0" smtClean="0">
                          <a:effectLst/>
                        </a:rPr>
                        <a:t>04.</a:t>
                      </a:r>
                      <a:r>
                        <a:rPr lang="en-US" sz="1400" dirty="0" smtClean="0">
                          <a:effectLst/>
                        </a:rPr>
                        <a:t>2021</a:t>
                      </a:r>
                      <a:endParaRPr lang="en-US" sz="16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084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88835282"/>
              </p:ext>
            </p:extLst>
          </p:nvPr>
        </p:nvGraphicFramePr>
        <p:xfrm>
          <a:off x="247853" y="139976"/>
          <a:ext cx="11688115" cy="5935348"/>
        </p:xfrm>
        <a:graphic>
          <a:graphicData uri="http://schemas.openxmlformats.org/drawingml/2006/table">
            <a:tbl>
              <a:tblPr firstRow="1" firstCol="1" bandRow="1">
                <a:tableStyleId>{5C22544A-7EE6-4342-B048-85BDC9FD1C3A}</a:tableStyleId>
              </a:tblPr>
              <a:tblGrid>
                <a:gridCol w="381405">
                  <a:extLst>
                    <a:ext uri="{9D8B030D-6E8A-4147-A177-3AD203B41FA5}">
                      <a16:colId xmlns:a16="http://schemas.microsoft.com/office/drawing/2014/main" val="20000"/>
                    </a:ext>
                  </a:extLst>
                </a:gridCol>
                <a:gridCol w="3942481">
                  <a:extLst>
                    <a:ext uri="{9D8B030D-6E8A-4147-A177-3AD203B41FA5}">
                      <a16:colId xmlns:a16="http://schemas.microsoft.com/office/drawing/2014/main" val="20001"/>
                    </a:ext>
                  </a:extLst>
                </a:gridCol>
                <a:gridCol w="6291333">
                  <a:extLst>
                    <a:ext uri="{9D8B030D-6E8A-4147-A177-3AD203B41FA5}">
                      <a16:colId xmlns:a16="http://schemas.microsoft.com/office/drawing/2014/main" val="20002"/>
                    </a:ext>
                  </a:extLst>
                </a:gridCol>
                <a:gridCol w="1072896">
                  <a:extLst>
                    <a:ext uri="{9D8B030D-6E8A-4147-A177-3AD203B41FA5}">
                      <a16:colId xmlns:a16="http://schemas.microsoft.com/office/drawing/2014/main" val="1012512111"/>
                    </a:ext>
                  </a:extLst>
                </a:gridCol>
              </a:tblGrid>
              <a:tr h="341433">
                <a:tc>
                  <a:txBody>
                    <a:bodyPr/>
                    <a:lstStyle/>
                    <a:p>
                      <a:pPr algn="ct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gn="ctr">
                        <a:lnSpc>
                          <a:spcPct val="107000"/>
                        </a:lnSpc>
                        <a:spcAft>
                          <a:spcPts val="0"/>
                        </a:spcAft>
                      </a:pPr>
                      <a:r>
                        <a:rPr lang="en-US" sz="1400">
                          <a:effectLst/>
                        </a:rPr>
                        <a:t>მოსალოდნელი შედეგი </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4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00"/>
                  </a:ext>
                </a:extLst>
              </a:tr>
              <a:tr h="202074">
                <a:tc gridSpan="3">
                  <a:txBody>
                    <a:bodyPr/>
                    <a:lstStyle/>
                    <a:p>
                      <a:pPr>
                        <a:lnSpc>
                          <a:spcPct val="107000"/>
                        </a:lnSpc>
                        <a:spcAft>
                          <a:spcPts val="0"/>
                        </a:spcAft>
                      </a:pPr>
                      <a:r>
                        <a:rPr lang="en-US" sz="1400" dirty="0" err="1">
                          <a:effectLst/>
                        </a:rPr>
                        <a:t>ამოცანა</a:t>
                      </a:r>
                      <a:r>
                        <a:rPr lang="en-US" sz="1400" dirty="0">
                          <a:effectLst/>
                        </a:rPr>
                        <a:t> 3: </a:t>
                      </a:r>
                      <a:r>
                        <a:rPr lang="en-US" sz="1400" dirty="0" err="1">
                          <a:effectLst/>
                        </a:rPr>
                        <a:t>ლაბორატორიული</a:t>
                      </a:r>
                      <a:r>
                        <a:rPr lang="en-US" sz="1400" dirty="0">
                          <a:effectLst/>
                        </a:rPr>
                        <a:t> </a:t>
                      </a:r>
                      <a:r>
                        <a:rPr lang="en-US" sz="1400" dirty="0" err="1">
                          <a:effectLst/>
                        </a:rPr>
                        <a:t>სისტემების</a:t>
                      </a:r>
                      <a:r>
                        <a:rPr lang="en-US" sz="1400" dirty="0">
                          <a:effectLst/>
                        </a:rPr>
                        <a:t> </a:t>
                      </a:r>
                      <a:r>
                        <a:rPr lang="en-US" sz="1400" dirty="0" err="1">
                          <a:effectLst/>
                        </a:rPr>
                        <a:t>გაძლიერება</a:t>
                      </a:r>
                      <a:r>
                        <a:rPr lang="en-US" sz="1400" dirty="0">
                          <a:effectLst/>
                        </a:rPr>
                        <a:t>, </a:t>
                      </a:r>
                      <a:r>
                        <a:rPr lang="en-US" sz="1400" dirty="0" err="1">
                          <a:effectLst/>
                        </a:rPr>
                        <a:t>დიაგნოსტიკა</a:t>
                      </a:r>
                      <a:r>
                        <a:rPr lang="en-US" sz="1400" dirty="0">
                          <a:effectLst/>
                        </a:rPr>
                        <a:t> </a:t>
                      </a:r>
                      <a:r>
                        <a:rPr lang="en-US" sz="1400" dirty="0" err="1">
                          <a:effectLst/>
                        </a:rPr>
                        <a:t>და</a:t>
                      </a:r>
                      <a:r>
                        <a:rPr lang="en-US" sz="1400" dirty="0">
                          <a:effectLst/>
                        </a:rPr>
                        <a:t> </a:t>
                      </a:r>
                      <a:r>
                        <a:rPr lang="en-US" sz="1400" dirty="0" err="1">
                          <a:effectLst/>
                        </a:rPr>
                        <a:t>ტესტირება</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52391" marR="52391" marT="0" marB="0"/>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en-US" sz="1400">
                          <a:effectLst/>
                        </a:rPr>
                        <a:t> </a:t>
                      </a:r>
                      <a:endParaRPr lang="en-US" sz="140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11"/>
                  </a:ext>
                </a:extLst>
              </a:tr>
              <a:tr h="341433">
                <a:tc>
                  <a:txBody>
                    <a:bodyPr/>
                    <a:lstStyle/>
                    <a:p>
                      <a:pPr algn="ctr">
                        <a:lnSpc>
                          <a:spcPct val="107000"/>
                        </a:lnSpc>
                        <a:spcAft>
                          <a:spcPts val="0"/>
                        </a:spcAft>
                      </a:pPr>
                      <a:r>
                        <a:rPr lang="en-US" sz="1200" dirty="0">
                          <a:effectLst/>
                        </a:rPr>
                        <a:t>3.1.</a:t>
                      </a:r>
                      <a:endParaRPr lang="en-US" sz="12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dirty="0" err="1">
                          <a:effectLst/>
                        </a:rPr>
                        <a:t>ადამიანური</a:t>
                      </a:r>
                      <a:r>
                        <a:rPr lang="en-US" sz="1400" dirty="0">
                          <a:effectLst/>
                        </a:rPr>
                        <a:t> </a:t>
                      </a:r>
                      <a:r>
                        <a:rPr lang="en-US" sz="1400" dirty="0" err="1">
                          <a:effectLst/>
                        </a:rPr>
                        <a:t>რესურსების</a:t>
                      </a:r>
                      <a:r>
                        <a:rPr lang="en-US" sz="1400" dirty="0">
                          <a:effectLst/>
                        </a:rPr>
                        <a:t> </a:t>
                      </a:r>
                      <a:r>
                        <a:rPr lang="en-US" sz="1400" dirty="0" err="1">
                          <a:effectLst/>
                        </a:rPr>
                        <a:t>განვითარება</a:t>
                      </a:r>
                      <a:r>
                        <a:rPr lang="en-US" sz="1400" dirty="0">
                          <a:effectLst/>
                        </a:rPr>
                        <a:t> </a:t>
                      </a:r>
                      <a:r>
                        <a:rPr lang="en-US" sz="1400" dirty="0" err="1">
                          <a:effectLst/>
                        </a:rPr>
                        <a:t>ლაბორატორიული</a:t>
                      </a:r>
                      <a:r>
                        <a:rPr lang="en-US" sz="1400" dirty="0">
                          <a:effectLst/>
                        </a:rPr>
                        <a:t> </a:t>
                      </a:r>
                      <a:r>
                        <a:rPr lang="en-US" sz="1400" dirty="0" err="1">
                          <a:effectLst/>
                        </a:rPr>
                        <a:t>დიაგნოსტიკის</a:t>
                      </a:r>
                      <a:r>
                        <a:rPr lang="en-US" sz="1400" dirty="0">
                          <a:effectLst/>
                        </a:rPr>
                        <a:t> </a:t>
                      </a:r>
                      <a:r>
                        <a:rPr lang="en-US" sz="1400" dirty="0" err="1">
                          <a:effectLst/>
                        </a:rPr>
                        <a:t>შესაძლებლობების</a:t>
                      </a:r>
                      <a:r>
                        <a:rPr lang="en-US" sz="1400" dirty="0">
                          <a:effectLst/>
                        </a:rPr>
                        <a:t> </a:t>
                      </a:r>
                      <a:r>
                        <a:rPr lang="en-US" sz="1400" dirty="0" err="1">
                          <a:effectLst/>
                        </a:rPr>
                        <a:t>გაძლიერებისთვის</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dirty="0">
                          <a:effectLst/>
                        </a:rPr>
                        <a:t>50 </a:t>
                      </a:r>
                      <a:r>
                        <a:rPr lang="en-US" sz="1400" dirty="0" err="1">
                          <a:effectLst/>
                        </a:rPr>
                        <a:t>ბიოლოგიისა</a:t>
                      </a:r>
                      <a:r>
                        <a:rPr lang="en-US" sz="1400" dirty="0">
                          <a:effectLst/>
                        </a:rPr>
                        <a:t> </a:t>
                      </a:r>
                      <a:r>
                        <a:rPr lang="en-US" sz="1400" dirty="0" err="1">
                          <a:effectLst/>
                        </a:rPr>
                        <a:t>და</a:t>
                      </a:r>
                      <a:r>
                        <a:rPr lang="en-US" sz="1400" dirty="0">
                          <a:effectLst/>
                        </a:rPr>
                        <a:t> </a:t>
                      </a:r>
                      <a:r>
                        <a:rPr lang="en-US" sz="1400" dirty="0" err="1">
                          <a:effectLst/>
                        </a:rPr>
                        <a:t>სიცოცხლის</a:t>
                      </a:r>
                      <a:r>
                        <a:rPr lang="en-US" sz="1400" dirty="0">
                          <a:effectLst/>
                        </a:rPr>
                        <a:t> </a:t>
                      </a:r>
                      <a:r>
                        <a:rPr lang="en-US" sz="1400" dirty="0" err="1">
                          <a:effectLst/>
                        </a:rPr>
                        <a:t>შემსწავლელი</a:t>
                      </a:r>
                      <a:r>
                        <a:rPr lang="en-US" sz="1400" dirty="0">
                          <a:effectLst/>
                        </a:rPr>
                        <a:t> </a:t>
                      </a:r>
                      <a:r>
                        <a:rPr lang="en-US" sz="1400" dirty="0" err="1">
                          <a:effectLst/>
                        </a:rPr>
                        <a:t>კურსდამთავრებულის</a:t>
                      </a:r>
                      <a:r>
                        <a:rPr lang="en-US" sz="1400" dirty="0">
                          <a:effectLst/>
                        </a:rPr>
                        <a:t> </a:t>
                      </a:r>
                      <a:r>
                        <a:rPr lang="en-US" sz="1400" dirty="0" err="1">
                          <a:effectLst/>
                        </a:rPr>
                        <a:t>გადამზადება</a:t>
                      </a:r>
                      <a:r>
                        <a:rPr lang="en-US" sz="1400" dirty="0">
                          <a:effectLst/>
                        </a:rPr>
                        <a:t> </a:t>
                      </a:r>
                      <a:r>
                        <a:rPr lang="en-US" sz="1400" dirty="0" err="1">
                          <a:effectLst/>
                        </a:rPr>
                        <a:t>და</a:t>
                      </a:r>
                      <a:r>
                        <a:rPr lang="en-US" sz="1400" dirty="0">
                          <a:effectLst/>
                        </a:rPr>
                        <a:t> </a:t>
                      </a:r>
                      <a:r>
                        <a:rPr lang="en-US" sz="1400" dirty="0" err="1" smtClean="0">
                          <a:effectLst/>
                        </a:rPr>
                        <a:t>დასაქმება</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ka-GE" sz="1400" dirty="0" smtClean="0">
                          <a:effectLst/>
                        </a:rPr>
                        <a:t>12.</a:t>
                      </a:r>
                      <a:r>
                        <a:rPr lang="en-US" sz="1400" smtClean="0">
                          <a:effectLst/>
                        </a:rPr>
                        <a:t>2020</a:t>
                      </a:r>
                      <a:endParaRPr lang="en-US" sz="14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12"/>
                  </a:ext>
                </a:extLst>
              </a:tr>
              <a:tr h="599252">
                <a:tc>
                  <a:txBody>
                    <a:bodyPr/>
                    <a:lstStyle/>
                    <a:p>
                      <a:pPr algn="ctr">
                        <a:lnSpc>
                          <a:spcPct val="107000"/>
                        </a:lnSpc>
                        <a:spcAft>
                          <a:spcPts val="0"/>
                        </a:spcAft>
                      </a:pPr>
                      <a:r>
                        <a:rPr lang="en-US" sz="1200" dirty="0">
                          <a:effectLst/>
                        </a:rPr>
                        <a:t>3.2.</a:t>
                      </a:r>
                      <a:endParaRPr lang="en-US" sz="12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dirty="0" err="1">
                          <a:effectLst/>
                        </a:rPr>
                        <a:t>ლაბორატორიული</a:t>
                      </a:r>
                      <a:r>
                        <a:rPr lang="en-US" sz="1400" dirty="0">
                          <a:effectLst/>
                        </a:rPr>
                        <a:t> </a:t>
                      </a:r>
                      <a:r>
                        <a:rPr lang="en-US" sz="1400" dirty="0" err="1">
                          <a:effectLst/>
                        </a:rPr>
                        <a:t>ინფრასტრუქტურის</a:t>
                      </a:r>
                      <a:r>
                        <a:rPr lang="en-US" sz="1400" dirty="0">
                          <a:effectLst/>
                        </a:rPr>
                        <a:t> </a:t>
                      </a:r>
                      <a:r>
                        <a:rPr lang="en-US" sz="1400" dirty="0" err="1">
                          <a:effectLst/>
                        </a:rPr>
                        <a:t>განვითარება</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a:effectLst/>
                        </a:rPr>
                        <a:t>(1) დამატებითი ფართები  აღჭურვილია (ბათუმი და ქუთაისი) (2) აშენებულია ინფრასტრუქტურა (სამცხე-ჯავახეთის, ფოთის და კახეთის განყოფილება) მე-2 დონის შესაბამისი ლაბორატორიული სივრცის მოწყობისათვის. </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ka-GE" sz="1400" dirty="0" smtClean="0">
                          <a:effectLst/>
                        </a:rPr>
                        <a:t>12.</a:t>
                      </a:r>
                      <a:r>
                        <a:rPr lang="en-US" sz="1400" dirty="0" smtClean="0">
                          <a:effectLst/>
                        </a:rPr>
                        <a:t>2021</a:t>
                      </a:r>
                      <a:endParaRPr lang="en-US" sz="14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13"/>
                  </a:ext>
                </a:extLst>
              </a:tr>
              <a:tr h="334467">
                <a:tc>
                  <a:txBody>
                    <a:bodyPr/>
                    <a:lstStyle/>
                    <a:p>
                      <a:pPr algn="ctr">
                        <a:lnSpc>
                          <a:spcPct val="107000"/>
                        </a:lnSpc>
                        <a:spcAft>
                          <a:spcPts val="0"/>
                        </a:spcAft>
                      </a:pPr>
                      <a:r>
                        <a:rPr lang="en-US" sz="1200" dirty="0">
                          <a:effectLst/>
                        </a:rPr>
                        <a:t>3.3.</a:t>
                      </a:r>
                      <a:endParaRPr lang="en-US" sz="12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dirty="0">
                          <a:effectLst/>
                        </a:rPr>
                        <a:t>COVID-19-ზე </a:t>
                      </a:r>
                      <a:r>
                        <a:rPr lang="en-US" sz="1400" dirty="0" err="1">
                          <a:effectLst/>
                        </a:rPr>
                        <a:t>ლაბორატორიული</a:t>
                      </a:r>
                      <a:r>
                        <a:rPr lang="en-US" sz="1400" dirty="0">
                          <a:effectLst/>
                        </a:rPr>
                        <a:t> </a:t>
                      </a:r>
                      <a:r>
                        <a:rPr lang="en-US" sz="1400" dirty="0" err="1">
                          <a:effectLst/>
                        </a:rPr>
                        <a:t>დიაგნოსტიკის</a:t>
                      </a:r>
                      <a:r>
                        <a:rPr lang="en-US" sz="1400" dirty="0">
                          <a:effectLst/>
                        </a:rPr>
                        <a:t> </a:t>
                      </a:r>
                      <a:r>
                        <a:rPr lang="en-US" sz="1400" dirty="0" err="1">
                          <a:effectLst/>
                        </a:rPr>
                        <a:t>სერვისის</a:t>
                      </a:r>
                      <a:r>
                        <a:rPr lang="en-US" sz="1400" dirty="0">
                          <a:effectLst/>
                        </a:rPr>
                        <a:t> </a:t>
                      </a:r>
                      <a:r>
                        <a:rPr lang="en-US" sz="1400" dirty="0" err="1">
                          <a:effectLst/>
                        </a:rPr>
                        <a:t>ხარისხის</a:t>
                      </a:r>
                      <a:r>
                        <a:rPr lang="en-US" sz="1400" dirty="0">
                          <a:effectLst/>
                        </a:rPr>
                        <a:t> </a:t>
                      </a:r>
                      <a:r>
                        <a:rPr lang="en-US" sz="1400" dirty="0" err="1">
                          <a:effectLst/>
                        </a:rPr>
                        <a:t>ზედამხედველობა</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a:effectLst/>
                        </a:rPr>
                        <a:t>ლუგარის ს/ჯ კვლევით ლაბორატორიაში ხელმისაწვდომია ხარისხის გარე შეფასების ანგარიშები</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dirty="0" smtClean="0">
                          <a:effectLst/>
                        </a:rPr>
                        <a:t>2020-202</a:t>
                      </a:r>
                      <a:r>
                        <a:rPr lang="ka-GE" sz="1400" dirty="0" smtClean="0">
                          <a:effectLst/>
                        </a:rPr>
                        <a:t>1</a:t>
                      </a:r>
                      <a:endParaRPr lang="en-US" sz="14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14"/>
                  </a:ext>
                </a:extLst>
              </a:tr>
              <a:tr h="376274">
                <a:tc>
                  <a:txBody>
                    <a:bodyPr/>
                    <a:lstStyle/>
                    <a:p>
                      <a:pPr algn="ctr">
                        <a:lnSpc>
                          <a:spcPct val="107000"/>
                        </a:lnSpc>
                        <a:spcAft>
                          <a:spcPts val="0"/>
                        </a:spcAft>
                      </a:pPr>
                      <a:r>
                        <a:rPr lang="en-US" sz="1200" dirty="0">
                          <a:effectLst/>
                        </a:rPr>
                        <a:t>3.4.</a:t>
                      </a:r>
                      <a:endParaRPr lang="en-US" sz="12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dirty="0">
                          <a:effectLst/>
                        </a:rPr>
                        <a:t>COVID-19-ზე </a:t>
                      </a:r>
                      <a:r>
                        <a:rPr lang="en-US" sz="1400" dirty="0" err="1">
                          <a:effectLst/>
                        </a:rPr>
                        <a:t>ტესტირების</a:t>
                      </a:r>
                      <a:r>
                        <a:rPr lang="en-US" sz="1400" dirty="0">
                          <a:effectLst/>
                        </a:rPr>
                        <a:t> </a:t>
                      </a:r>
                      <a:r>
                        <a:rPr lang="en-US" sz="1400" dirty="0" err="1">
                          <a:effectLst/>
                        </a:rPr>
                        <a:t>გაფართოება</a:t>
                      </a:r>
                      <a:endParaRPr lang="en-US" sz="1400" dirty="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en-US" sz="1400">
                          <a:effectLst/>
                        </a:rPr>
                        <a:t>დღიურად ჩასატარებელი PCR ტესტირებებისთვის შესაძლებლობის გაზრდა 215 / 100 000 მოსახლეზე</a:t>
                      </a:r>
                      <a:endParaRPr lang="en-US" sz="1400">
                        <a:effectLst/>
                        <a:latin typeface="Calibri" panose="020F0502020204030204" pitchFamily="34" charset="0"/>
                        <a:ea typeface="Calibri" panose="020F0502020204030204" pitchFamily="34" charset="0"/>
                      </a:endParaRPr>
                    </a:p>
                  </a:txBody>
                  <a:tcPr marL="52391" marR="52391" marT="0" marB="0"/>
                </a:tc>
                <a:tc>
                  <a:txBody>
                    <a:bodyPr/>
                    <a:lstStyle/>
                    <a:p>
                      <a:pPr>
                        <a:lnSpc>
                          <a:spcPct val="107000"/>
                        </a:lnSpc>
                        <a:spcAft>
                          <a:spcPts val="0"/>
                        </a:spcAft>
                      </a:pPr>
                      <a:r>
                        <a:rPr lang="ka-GE" sz="1400" dirty="0" smtClean="0">
                          <a:effectLst/>
                        </a:rPr>
                        <a:t>12.</a:t>
                      </a:r>
                      <a:r>
                        <a:rPr lang="en-US" sz="1400" dirty="0" smtClean="0">
                          <a:effectLst/>
                        </a:rPr>
                        <a:t>2020</a:t>
                      </a:r>
                      <a:endParaRPr lang="en-US" sz="1400" dirty="0">
                        <a:effectLst/>
                        <a:latin typeface="Calibri" panose="020F0502020204030204" pitchFamily="34" charset="0"/>
                        <a:ea typeface="Calibri" panose="020F0502020204030204" pitchFamily="34" charset="0"/>
                      </a:endParaRPr>
                    </a:p>
                  </a:txBody>
                  <a:tcPr marL="52391" marR="52391" marT="0" marB="0"/>
                </a:tc>
                <a:extLst>
                  <a:ext uri="{0D108BD9-81ED-4DB2-BD59-A6C34878D82A}">
                    <a16:rowId xmlns:a16="http://schemas.microsoft.com/office/drawing/2014/main" val="10015"/>
                  </a:ext>
                </a:extLst>
              </a:tr>
              <a:tr h="214933">
                <a:tc gridSpan="4">
                  <a:txBody>
                    <a:bodyPr/>
                    <a:lstStyle/>
                    <a:p>
                      <a:pPr algn="l">
                        <a:lnSpc>
                          <a:spcPct val="107000"/>
                        </a:lnSpc>
                        <a:spcAft>
                          <a:spcPts val="0"/>
                        </a:spcAft>
                      </a:pPr>
                      <a:r>
                        <a:rPr lang="en-US" sz="1400" dirty="0" err="1">
                          <a:effectLst/>
                        </a:rPr>
                        <a:t>ამოცანა</a:t>
                      </a:r>
                      <a:r>
                        <a:rPr lang="en-US" sz="1400" dirty="0">
                          <a:effectLst/>
                        </a:rPr>
                        <a:t> 4: COVID- 19-ზე </a:t>
                      </a:r>
                      <a:r>
                        <a:rPr lang="en-US" sz="1400" dirty="0" err="1">
                          <a:effectLst/>
                        </a:rPr>
                        <a:t>რეაგირებისთვის</a:t>
                      </a:r>
                      <a:r>
                        <a:rPr lang="en-US" sz="1400" dirty="0">
                          <a:effectLst/>
                        </a:rPr>
                        <a:t> </a:t>
                      </a:r>
                      <a:r>
                        <a:rPr lang="en-US" sz="1400" dirty="0" err="1">
                          <a:effectLst/>
                        </a:rPr>
                        <a:t>პირველადი</a:t>
                      </a:r>
                      <a:r>
                        <a:rPr lang="en-US" sz="1400" dirty="0">
                          <a:effectLst/>
                        </a:rPr>
                        <a:t> </a:t>
                      </a:r>
                      <a:r>
                        <a:rPr lang="en-US" sz="1400" dirty="0" err="1">
                          <a:effectLst/>
                        </a:rPr>
                        <a:t>ჯანდაცვის</a:t>
                      </a:r>
                      <a:r>
                        <a:rPr lang="en-US" sz="1400" dirty="0">
                          <a:effectLst/>
                        </a:rPr>
                        <a:t> </a:t>
                      </a:r>
                      <a:r>
                        <a:rPr lang="en-US" sz="1400" dirty="0" err="1">
                          <a:effectLst/>
                        </a:rPr>
                        <a:t>ქსელის</a:t>
                      </a:r>
                      <a:r>
                        <a:rPr lang="en-US" sz="1400" dirty="0">
                          <a:effectLst/>
                        </a:rPr>
                        <a:t> </a:t>
                      </a:r>
                      <a:r>
                        <a:rPr lang="en-US" sz="1400" dirty="0" err="1">
                          <a:effectLst/>
                        </a:rPr>
                        <a:t>გაძლიერება</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302" marR="36302" marT="0" marB="0"/>
                </a:tc>
                <a:tc hMerge="1">
                  <a:txBody>
                    <a:bodyPr/>
                    <a:lstStyle/>
                    <a:p>
                      <a:endParaRPr lang="en-US"/>
                    </a:p>
                  </a:txBody>
                  <a:tcPr/>
                </a:tc>
                <a:tc hMerge="1">
                  <a:txBody>
                    <a:bodyPr/>
                    <a:lstStyle/>
                    <a:p>
                      <a:pPr>
                        <a:lnSpc>
                          <a:spcPct val="107000"/>
                        </a:lnSpc>
                        <a:spcAft>
                          <a:spcPts val="0"/>
                        </a:spcAft>
                      </a:pPr>
                      <a:endParaRPr lang="en-US" sz="1000" dirty="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extLst>
                  <a:ext uri="{0D108BD9-81ED-4DB2-BD59-A6C34878D82A}">
                    <a16:rowId xmlns:a16="http://schemas.microsoft.com/office/drawing/2014/main" val="1033276878"/>
                  </a:ext>
                </a:extLst>
              </a:tr>
              <a:tr h="376274">
                <a:tc>
                  <a:txBody>
                    <a:bodyPr/>
                    <a:lstStyle/>
                    <a:p>
                      <a:pPr algn="ctr">
                        <a:lnSpc>
                          <a:spcPct val="107000"/>
                        </a:lnSpc>
                        <a:spcAft>
                          <a:spcPts val="0"/>
                        </a:spcAft>
                      </a:pPr>
                      <a:r>
                        <a:rPr lang="en-US" sz="1200" dirty="0">
                          <a:effectLst/>
                        </a:rPr>
                        <a:t>4.1. </a:t>
                      </a:r>
                      <a:endParaRPr lang="en-US" sz="12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პჯდ</a:t>
                      </a:r>
                      <a:r>
                        <a:rPr lang="en-US" sz="1400" dirty="0">
                          <a:effectLst/>
                        </a:rPr>
                        <a:t>-ს </a:t>
                      </a:r>
                      <a:r>
                        <a:rPr lang="en-US" sz="1400" dirty="0" err="1">
                          <a:effectLst/>
                        </a:rPr>
                        <a:t>საგანგებო</a:t>
                      </a:r>
                      <a:r>
                        <a:rPr lang="en-US" sz="1400" dirty="0">
                          <a:effectLst/>
                        </a:rPr>
                        <a:t> </a:t>
                      </a:r>
                      <a:r>
                        <a:rPr lang="en-US" sz="1400" dirty="0" err="1">
                          <a:effectLst/>
                        </a:rPr>
                        <a:t>მდგომარეობაზე</a:t>
                      </a:r>
                      <a:r>
                        <a:rPr lang="en-US" sz="1400" dirty="0">
                          <a:effectLst/>
                        </a:rPr>
                        <a:t> </a:t>
                      </a:r>
                      <a:r>
                        <a:rPr lang="en-US" sz="1400" dirty="0" err="1">
                          <a:effectLst/>
                        </a:rPr>
                        <a:t>რეაგირების</a:t>
                      </a:r>
                      <a:r>
                        <a:rPr lang="en-US" sz="1400" dirty="0">
                          <a:effectLst/>
                        </a:rPr>
                        <a:t> </a:t>
                      </a:r>
                      <a:r>
                        <a:rPr lang="en-US" sz="1400" dirty="0" err="1">
                          <a:effectLst/>
                        </a:rPr>
                        <a:t>გაუმჯობესება</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საყოველთაო</a:t>
                      </a:r>
                      <a:r>
                        <a:rPr lang="en-US" sz="1400" dirty="0">
                          <a:effectLst/>
                        </a:rPr>
                        <a:t> </a:t>
                      </a:r>
                      <a:r>
                        <a:rPr lang="en-US" sz="1400" dirty="0" err="1">
                          <a:effectLst/>
                        </a:rPr>
                        <a:t>ჯანდაცვის</a:t>
                      </a:r>
                      <a:r>
                        <a:rPr lang="en-US" sz="1400" dirty="0">
                          <a:effectLst/>
                        </a:rPr>
                        <a:t> </a:t>
                      </a:r>
                      <a:r>
                        <a:rPr lang="en-US" sz="1400" dirty="0" err="1">
                          <a:effectLst/>
                        </a:rPr>
                        <a:t>პროგრამაში</a:t>
                      </a:r>
                      <a:r>
                        <a:rPr lang="en-US" sz="1400" dirty="0">
                          <a:effectLst/>
                        </a:rPr>
                        <a:t> </a:t>
                      </a:r>
                      <a:r>
                        <a:rPr lang="en-US" sz="1400" dirty="0" err="1">
                          <a:effectLst/>
                        </a:rPr>
                        <a:t>მონაწილე</a:t>
                      </a:r>
                      <a:r>
                        <a:rPr lang="en-US" sz="1400" dirty="0">
                          <a:effectLst/>
                        </a:rPr>
                        <a:t> </a:t>
                      </a:r>
                      <a:r>
                        <a:rPr lang="en-US" sz="1400" dirty="0" err="1">
                          <a:effectLst/>
                        </a:rPr>
                        <a:t>სამედიცინო</a:t>
                      </a:r>
                      <a:r>
                        <a:rPr lang="en-US" sz="1400" dirty="0">
                          <a:effectLst/>
                        </a:rPr>
                        <a:t> </a:t>
                      </a:r>
                      <a:r>
                        <a:rPr lang="en-US" sz="1400" dirty="0" err="1">
                          <a:effectLst/>
                        </a:rPr>
                        <a:t>დაწესებულებებს</a:t>
                      </a:r>
                      <a:r>
                        <a:rPr lang="en-US" sz="1400" dirty="0">
                          <a:effectLst/>
                        </a:rPr>
                        <a:t> </a:t>
                      </a:r>
                      <a:r>
                        <a:rPr lang="en-US" sz="1400" dirty="0" err="1">
                          <a:effectLst/>
                        </a:rPr>
                        <a:t>აქვთ</a:t>
                      </a:r>
                      <a:r>
                        <a:rPr lang="en-US" sz="1400" dirty="0">
                          <a:effectLst/>
                        </a:rPr>
                        <a:t> COVID-19 </a:t>
                      </a:r>
                      <a:r>
                        <a:rPr lang="en-US" sz="1400" dirty="0" err="1">
                          <a:effectLst/>
                        </a:rPr>
                        <a:t>ზე</a:t>
                      </a:r>
                      <a:r>
                        <a:rPr lang="en-US" sz="1400" dirty="0">
                          <a:effectLst/>
                        </a:rPr>
                        <a:t> </a:t>
                      </a:r>
                      <a:r>
                        <a:rPr lang="en-US" sz="1400" dirty="0" err="1">
                          <a:effectLst/>
                        </a:rPr>
                        <a:t>რეაგირების</a:t>
                      </a:r>
                      <a:r>
                        <a:rPr lang="en-US" sz="1400" dirty="0">
                          <a:effectLst/>
                        </a:rPr>
                        <a:t> </a:t>
                      </a:r>
                      <a:r>
                        <a:rPr lang="en-US" sz="1400" dirty="0" err="1">
                          <a:effectLst/>
                        </a:rPr>
                        <a:t>გეგმა</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400" dirty="0" smtClean="0">
                          <a:effectLst/>
                        </a:rPr>
                        <a:t>12.</a:t>
                      </a:r>
                      <a:r>
                        <a:rPr lang="en-US" sz="1400" dirty="0" smtClean="0">
                          <a:effectLst/>
                        </a:rPr>
                        <a:t>2020</a:t>
                      </a:r>
                      <a:endParaRPr lang="en-US" sz="14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955463156"/>
                  </a:ext>
                </a:extLst>
              </a:tr>
              <a:tr h="376274">
                <a:tc>
                  <a:txBody>
                    <a:bodyPr/>
                    <a:lstStyle/>
                    <a:p>
                      <a:pPr algn="ctr">
                        <a:lnSpc>
                          <a:spcPct val="107000"/>
                        </a:lnSpc>
                        <a:spcAft>
                          <a:spcPts val="0"/>
                        </a:spcAft>
                      </a:pPr>
                      <a:r>
                        <a:rPr lang="en-US" sz="1200" dirty="0">
                          <a:effectLst/>
                        </a:rPr>
                        <a:t>4.2. </a:t>
                      </a:r>
                      <a:endParaRPr lang="en-US" sz="12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პირველად</a:t>
                      </a:r>
                      <a:r>
                        <a:rPr lang="en-US" sz="1400" dirty="0">
                          <a:effectLst/>
                        </a:rPr>
                        <a:t> </a:t>
                      </a:r>
                      <a:r>
                        <a:rPr lang="en-US" sz="1400" dirty="0" err="1">
                          <a:effectLst/>
                        </a:rPr>
                        <a:t>ჯანდაცვაში</a:t>
                      </a:r>
                      <a:r>
                        <a:rPr lang="en-US" sz="1400" dirty="0">
                          <a:effectLst/>
                        </a:rPr>
                        <a:t> </a:t>
                      </a:r>
                      <a:r>
                        <a:rPr lang="en-US" sz="1400" dirty="0" err="1">
                          <a:effectLst/>
                        </a:rPr>
                        <a:t>ტელემედიცინის</a:t>
                      </a:r>
                      <a:r>
                        <a:rPr lang="en-US" sz="1400" dirty="0">
                          <a:effectLst/>
                        </a:rPr>
                        <a:t> </a:t>
                      </a:r>
                      <a:r>
                        <a:rPr lang="en-US" sz="1400" dirty="0" err="1">
                          <a:effectLst/>
                        </a:rPr>
                        <a:t>ტექნოლოგიების</a:t>
                      </a:r>
                      <a:r>
                        <a:rPr lang="en-US" sz="1400" dirty="0">
                          <a:effectLst/>
                        </a:rPr>
                        <a:t> </a:t>
                      </a:r>
                      <a:r>
                        <a:rPr lang="en-US" sz="1400" dirty="0" err="1">
                          <a:effectLst/>
                        </a:rPr>
                        <a:t>დანერგვა</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a:effectLst/>
                        </a:rPr>
                        <a:t>50 </a:t>
                      </a:r>
                      <a:r>
                        <a:rPr lang="en-US" sz="1400" dirty="0" err="1">
                          <a:effectLst/>
                        </a:rPr>
                        <a:t>პჯდ</a:t>
                      </a:r>
                      <a:r>
                        <a:rPr lang="en-US" sz="1400" dirty="0">
                          <a:effectLst/>
                        </a:rPr>
                        <a:t> </a:t>
                      </a:r>
                      <a:r>
                        <a:rPr lang="en-US" sz="1400" dirty="0" err="1">
                          <a:effectLst/>
                        </a:rPr>
                        <a:t>გუნდი</a:t>
                      </a:r>
                      <a:r>
                        <a:rPr lang="en-US" sz="1400" dirty="0">
                          <a:effectLst/>
                        </a:rPr>
                        <a:t> </a:t>
                      </a:r>
                      <a:r>
                        <a:rPr lang="en-US" sz="1400" dirty="0" err="1">
                          <a:effectLst/>
                        </a:rPr>
                        <a:t>იყენებს</a:t>
                      </a:r>
                      <a:r>
                        <a:rPr lang="en-US" sz="1400" dirty="0">
                          <a:effectLst/>
                        </a:rPr>
                        <a:t> </a:t>
                      </a:r>
                      <a:r>
                        <a:rPr lang="en-US" sz="1400" dirty="0" err="1">
                          <a:effectLst/>
                        </a:rPr>
                        <a:t>ტელემედიცინის</a:t>
                      </a:r>
                      <a:r>
                        <a:rPr lang="en-US" sz="1400" dirty="0">
                          <a:effectLst/>
                        </a:rPr>
                        <a:t> </a:t>
                      </a:r>
                      <a:r>
                        <a:rPr lang="en-US" sz="1400" dirty="0" err="1">
                          <a:effectLst/>
                        </a:rPr>
                        <a:t>შესაძლებლობებს</a:t>
                      </a: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400" dirty="0" smtClean="0">
                          <a:effectLst/>
                        </a:rPr>
                        <a:t>06.</a:t>
                      </a:r>
                      <a:r>
                        <a:rPr lang="en-US" sz="1400" dirty="0" smtClean="0">
                          <a:effectLst/>
                        </a:rPr>
                        <a:t>2021</a:t>
                      </a:r>
                      <a:endParaRPr lang="en-US" sz="14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4071416235"/>
                  </a:ext>
                </a:extLst>
              </a:tr>
              <a:tr h="376274">
                <a:tc>
                  <a:txBody>
                    <a:bodyPr/>
                    <a:lstStyle/>
                    <a:p>
                      <a:pPr algn="ctr">
                        <a:lnSpc>
                          <a:spcPct val="107000"/>
                        </a:lnSpc>
                        <a:spcAft>
                          <a:spcPts val="0"/>
                        </a:spcAft>
                      </a:pPr>
                      <a:r>
                        <a:rPr lang="en-US" sz="1200" dirty="0">
                          <a:effectLst/>
                        </a:rPr>
                        <a:t>4.3.</a:t>
                      </a:r>
                      <a:endParaRPr lang="en-US" sz="12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პჯდ</a:t>
                      </a:r>
                      <a:r>
                        <a:rPr lang="en-US" sz="1400" dirty="0">
                          <a:effectLst/>
                        </a:rPr>
                        <a:t> </a:t>
                      </a:r>
                      <a:r>
                        <a:rPr lang="en-US" sz="1400" dirty="0" err="1">
                          <a:effectLst/>
                        </a:rPr>
                        <a:t>სექტორის</a:t>
                      </a:r>
                      <a:r>
                        <a:rPr lang="en-US" sz="1400" dirty="0">
                          <a:effectLst/>
                        </a:rPr>
                        <a:t> </a:t>
                      </a:r>
                      <a:r>
                        <a:rPr lang="en-US" sz="1400" dirty="0" err="1">
                          <a:effectLst/>
                        </a:rPr>
                        <a:t>მომზადება</a:t>
                      </a:r>
                      <a:r>
                        <a:rPr lang="en-US" sz="1400" dirty="0">
                          <a:effectLst/>
                        </a:rPr>
                        <a:t> </a:t>
                      </a:r>
                      <a:r>
                        <a:rPr lang="en-US" sz="1400" dirty="0" err="1">
                          <a:effectLst/>
                        </a:rPr>
                        <a:t>მსუბუქი</a:t>
                      </a:r>
                      <a:r>
                        <a:rPr lang="en-US" sz="1400" dirty="0">
                          <a:effectLst/>
                        </a:rPr>
                        <a:t> </a:t>
                      </a:r>
                      <a:r>
                        <a:rPr lang="en-US" sz="1400" dirty="0" err="1">
                          <a:effectLst/>
                        </a:rPr>
                        <a:t>და</a:t>
                      </a:r>
                      <a:r>
                        <a:rPr lang="en-US" sz="1400" dirty="0">
                          <a:effectLst/>
                        </a:rPr>
                        <a:t> </a:t>
                      </a:r>
                      <a:r>
                        <a:rPr lang="en-US" sz="1400" dirty="0" err="1">
                          <a:effectLst/>
                        </a:rPr>
                        <a:t>საშუალო</a:t>
                      </a:r>
                      <a:r>
                        <a:rPr lang="en-US" sz="1400" dirty="0">
                          <a:effectLst/>
                        </a:rPr>
                        <a:t> </a:t>
                      </a:r>
                      <a:r>
                        <a:rPr lang="en-US" sz="1400" dirty="0" err="1">
                          <a:effectLst/>
                        </a:rPr>
                        <a:t>სიმძიმის</a:t>
                      </a:r>
                      <a:r>
                        <a:rPr lang="en-US" sz="1400" dirty="0">
                          <a:effectLst/>
                        </a:rPr>
                        <a:t> </a:t>
                      </a:r>
                      <a:r>
                        <a:rPr lang="en-US" sz="1400" dirty="0" err="1">
                          <a:effectLst/>
                        </a:rPr>
                        <a:t>მქონე</a:t>
                      </a:r>
                      <a:r>
                        <a:rPr lang="en-US" sz="1400" dirty="0">
                          <a:effectLst/>
                        </a:rPr>
                        <a:t> </a:t>
                      </a:r>
                      <a:r>
                        <a:rPr lang="en-US" sz="1400" dirty="0" err="1">
                          <a:effectLst/>
                        </a:rPr>
                        <a:t>და</a:t>
                      </a:r>
                      <a:r>
                        <a:rPr lang="en-US" sz="1400" dirty="0">
                          <a:effectLst/>
                        </a:rPr>
                        <a:t> </a:t>
                      </a:r>
                      <a:r>
                        <a:rPr lang="en-US" sz="1400" dirty="0" err="1">
                          <a:effectLst/>
                        </a:rPr>
                        <a:t>გამოჯანმრთელებული</a:t>
                      </a:r>
                      <a:r>
                        <a:rPr lang="en-US" sz="1400" dirty="0">
                          <a:effectLst/>
                        </a:rPr>
                        <a:t> COVID-19 </a:t>
                      </a:r>
                      <a:r>
                        <a:rPr lang="en-US" sz="1400" dirty="0" err="1">
                          <a:effectLst/>
                        </a:rPr>
                        <a:t>პაციენტების</a:t>
                      </a:r>
                      <a:r>
                        <a:rPr lang="en-US" sz="1400" dirty="0">
                          <a:effectLst/>
                        </a:rPr>
                        <a:t> </a:t>
                      </a:r>
                      <a:r>
                        <a:rPr lang="en-US" sz="1400" dirty="0" err="1">
                          <a:effectLst/>
                        </a:rPr>
                        <a:t>მეთვალყურეობისთვის</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a:effectLst/>
                        </a:rPr>
                        <a:t>2 000 </a:t>
                      </a:r>
                      <a:r>
                        <a:rPr lang="en-US" sz="1400" dirty="0" err="1">
                          <a:effectLst/>
                        </a:rPr>
                        <a:t>პჯდ</a:t>
                      </a:r>
                      <a:r>
                        <a:rPr lang="en-US" sz="1400" dirty="0">
                          <a:effectLst/>
                        </a:rPr>
                        <a:t> </a:t>
                      </a:r>
                      <a:r>
                        <a:rPr lang="en-US" sz="1400" dirty="0" err="1">
                          <a:effectLst/>
                        </a:rPr>
                        <a:t>ექიმი</a:t>
                      </a:r>
                      <a:r>
                        <a:rPr lang="en-US" sz="1400" dirty="0">
                          <a:effectLst/>
                        </a:rPr>
                        <a:t> </a:t>
                      </a:r>
                      <a:r>
                        <a:rPr lang="en-US" sz="1400" dirty="0" err="1">
                          <a:effectLst/>
                        </a:rPr>
                        <a:t>და</a:t>
                      </a:r>
                      <a:r>
                        <a:rPr lang="en-US" sz="1400" dirty="0">
                          <a:effectLst/>
                        </a:rPr>
                        <a:t> </a:t>
                      </a:r>
                      <a:r>
                        <a:rPr lang="en-US" sz="1400" dirty="0" err="1">
                          <a:effectLst/>
                        </a:rPr>
                        <a:t>ექთანი</a:t>
                      </a:r>
                      <a:r>
                        <a:rPr lang="en-US" sz="1400" dirty="0">
                          <a:effectLst/>
                        </a:rPr>
                        <a:t> </a:t>
                      </a:r>
                      <a:r>
                        <a:rPr lang="en-US" sz="1400" dirty="0" err="1">
                          <a:effectLst/>
                        </a:rPr>
                        <a:t>გაივლის</a:t>
                      </a:r>
                      <a:r>
                        <a:rPr lang="en-US" sz="1400" dirty="0">
                          <a:effectLst/>
                        </a:rPr>
                        <a:t>, </a:t>
                      </a:r>
                      <a:r>
                        <a:rPr lang="en-US" sz="1400" dirty="0" err="1">
                          <a:effectLst/>
                        </a:rPr>
                        <a:t>სულ</a:t>
                      </a:r>
                      <a:r>
                        <a:rPr lang="en-US" sz="1400" dirty="0">
                          <a:effectLst/>
                        </a:rPr>
                        <a:t> </a:t>
                      </a:r>
                      <a:r>
                        <a:rPr lang="en-US" sz="1400" dirty="0" err="1">
                          <a:effectLst/>
                        </a:rPr>
                        <a:t>მცირე</a:t>
                      </a:r>
                      <a:r>
                        <a:rPr lang="en-US" sz="1400" dirty="0">
                          <a:effectLst/>
                        </a:rPr>
                        <a:t>, 1 </a:t>
                      </a:r>
                      <a:r>
                        <a:rPr lang="en-US" sz="1400" dirty="0" err="1">
                          <a:effectLst/>
                        </a:rPr>
                        <a:t>ტრენინგს</a:t>
                      </a:r>
                      <a:r>
                        <a:rPr lang="en-US" sz="1400" dirty="0">
                          <a:effectLst/>
                        </a:rPr>
                        <a:t> COVID-</a:t>
                      </a:r>
                      <a:r>
                        <a:rPr lang="en-US" sz="1400" dirty="0" err="1">
                          <a:effectLst/>
                        </a:rPr>
                        <a:t>ის</a:t>
                      </a:r>
                      <a:r>
                        <a:rPr lang="en-US" sz="1400" dirty="0">
                          <a:effectLst/>
                        </a:rPr>
                        <a:t> </a:t>
                      </a:r>
                      <a:r>
                        <a:rPr lang="en-US" sz="1400" dirty="0" err="1">
                          <a:effectLst/>
                        </a:rPr>
                        <a:t>მართვის</a:t>
                      </a:r>
                      <a:r>
                        <a:rPr lang="en-US" sz="1400" dirty="0">
                          <a:effectLst/>
                        </a:rPr>
                        <a:t> </a:t>
                      </a:r>
                      <a:r>
                        <a:rPr lang="en-US" sz="1400" dirty="0" err="1">
                          <a:effectLst/>
                        </a:rPr>
                        <a:t>საკითხებში</a:t>
                      </a:r>
                      <a:r>
                        <a:rPr lang="en-US" sz="1400" dirty="0">
                          <a:effectLst/>
                        </a:rPr>
                        <a:t>; </a:t>
                      </a:r>
                      <a:r>
                        <a:rPr lang="en-US" sz="1400" dirty="0" err="1">
                          <a:effectLst/>
                        </a:rPr>
                        <a:t>ამბულატორიულად</a:t>
                      </a:r>
                      <a:r>
                        <a:rPr lang="en-US" sz="1400" dirty="0">
                          <a:effectLst/>
                        </a:rPr>
                        <a:t> </a:t>
                      </a:r>
                      <a:r>
                        <a:rPr lang="en-US" sz="1400" dirty="0" err="1">
                          <a:effectLst/>
                        </a:rPr>
                        <a:t>ნაცხის</a:t>
                      </a:r>
                      <a:r>
                        <a:rPr lang="en-US" sz="1400" dirty="0">
                          <a:effectLst/>
                        </a:rPr>
                        <a:t> </a:t>
                      </a:r>
                      <a:r>
                        <a:rPr lang="en-US" sz="1400" dirty="0" err="1">
                          <a:effectLst/>
                        </a:rPr>
                        <a:t>აღება</a:t>
                      </a:r>
                      <a:r>
                        <a:rPr lang="en-US" sz="1400" dirty="0">
                          <a:effectLst/>
                        </a:rPr>
                        <a:t> </a:t>
                      </a:r>
                      <a:r>
                        <a:rPr lang="en-US" sz="1400" dirty="0" err="1">
                          <a:effectLst/>
                        </a:rPr>
                        <a:t>შესაძლებელია</a:t>
                      </a:r>
                      <a:r>
                        <a:rPr lang="en-US" sz="1400" dirty="0">
                          <a:effectLst/>
                        </a:rPr>
                        <a:t> 25 </a:t>
                      </a:r>
                      <a:r>
                        <a:rPr lang="en-US" sz="1400" dirty="0" err="1">
                          <a:effectLst/>
                        </a:rPr>
                        <a:t>პჯდ</a:t>
                      </a:r>
                      <a:r>
                        <a:rPr lang="en-US" sz="1400" dirty="0">
                          <a:effectLst/>
                        </a:rPr>
                        <a:t> </a:t>
                      </a:r>
                      <a:r>
                        <a:rPr lang="en-US" sz="1400" dirty="0" err="1" smtClean="0">
                          <a:effectLst/>
                        </a:rPr>
                        <a:t>დაწესებულებაში</a:t>
                      </a:r>
                      <a:r>
                        <a:rPr lang="en-US" sz="1400" dirty="0" smtClean="0">
                          <a:effectLst/>
                        </a:rPr>
                        <a:t> </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smtClean="0">
                          <a:effectLst/>
                        </a:rPr>
                        <a:t>2020-2021</a:t>
                      </a:r>
                      <a:endParaRPr lang="en-US" sz="14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302114333"/>
                  </a:ext>
                </a:extLst>
              </a:tr>
              <a:tr h="376274">
                <a:tc>
                  <a:txBody>
                    <a:bodyPr/>
                    <a:lstStyle/>
                    <a:p>
                      <a:pPr algn="ctr">
                        <a:lnSpc>
                          <a:spcPct val="107000"/>
                        </a:lnSpc>
                        <a:spcAft>
                          <a:spcPts val="0"/>
                        </a:spcAft>
                      </a:pPr>
                      <a:r>
                        <a:rPr lang="en-US" sz="1200" dirty="0">
                          <a:effectLst/>
                        </a:rPr>
                        <a:t>4.4.</a:t>
                      </a:r>
                      <a:endParaRPr lang="en-US" sz="12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პირველად</a:t>
                      </a:r>
                      <a:r>
                        <a:rPr lang="en-US" sz="1400" dirty="0">
                          <a:effectLst/>
                        </a:rPr>
                        <a:t> </a:t>
                      </a:r>
                      <a:r>
                        <a:rPr lang="en-US" sz="1400" dirty="0" err="1">
                          <a:effectLst/>
                        </a:rPr>
                        <a:t>ჯანდაცვაში</a:t>
                      </a:r>
                      <a:r>
                        <a:rPr lang="en-US" sz="1400" dirty="0">
                          <a:effectLst/>
                        </a:rPr>
                        <a:t> </a:t>
                      </a:r>
                      <a:r>
                        <a:rPr lang="en-US" sz="1400" dirty="0" err="1">
                          <a:effectLst/>
                        </a:rPr>
                        <a:t>ინფექციების</a:t>
                      </a:r>
                      <a:r>
                        <a:rPr lang="en-US" sz="1400" dirty="0">
                          <a:effectLst/>
                        </a:rPr>
                        <a:t> </a:t>
                      </a:r>
                      <a:r>
                        <a:rPr lang="en-US" sz="1400" dirty="0" err="1">
                          <a:effectLst/>
                        </a:rPr>
                        <a:t>კონტროლის</a:t>
                      </a:r>
                      <a:r>
                        <a:rPr lang="en-US" sz="1400" dirty="0">
                          <a:effectLst/>
                        </a:rPr>
                        <a:t> </a:t>
                      </a:r>
                      <a:r>
                        <a:rPr lang="en-US" sz="1400" dirty="0" err="1">
                          <a:effectLst/>
                        </a:rPr>
                        <a:t>გაძლიერება</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a:effectLst/>
                        </a:rPr>
                        <a:t>2000 </a:t>
                      </a:r>
                      <a:r>
                        <a:rPr lang="en-US" sz="1400" dirty="0" err="1">
                          <a:effectLst/>
                        </a:rPr>
                        <a:t>პჯდ</a:t>
                      </a:r>
                      <a:r>
                        <a:rPr lang="en-US" sz="1400" dirty="0">
                          <a:effectLst/>
                        </a:rPr>
                        <a:t> </a:t>
                      </a:r>
                      <a:r>
                        <a:rPr lang="en-US" sz="1400" dirty="0" err="1">
                          <a:effectLst/>
                        </a:rPr>
                        <a:t>ექიმს</a:t>
                      </a:r>
                      <a:r>
                        <a:rPr lang="en-US" sz="1400" dirty="0">
                          <a:effectLst/>
                        </a:rPr>
                        <a:t> </a:t>
                      </a:r>
                      <a:r>
                        <a:rPr lang="en-US" sz="1400" dirty="0" err="1">
                          <a:effectLst/>
                        </a:rPr>
                        <a:t>და</a:t>
                      </a:r>
                      <a:r>
                        <a:rPr lang="en-US" sz="1400" dirty="0">
                          <a:effectLst/>
                        </a:rPr>
                        <a:t> </a:t>
                      </a:r>
                      <a:r>
                        <a:rPr lang="en-US" sz="1400" dirty="0" err="1">
                          <a:effectLst/>
                        </a:rPr>
                        <a:t>ექთანს</a:t>
                      </a:r>
                      <a:r>
                        <a:rPr lang="en-US" sz="1400" dirty="0">
                          <a:effectLst/>
                        </a:rPr>
                        <a:t> </a:t>
                      </a:r>
                      <a:r>
                        <a:rPr lang="en-US" sz="1400" dirty="0" err="1">
                          <a:effectLst/>
                        </a:rPr>
                        <a:t>გავლილი</a:t>
                      </a:r>
                      <a:r>
                        <a:rPr lang="en-US" sz="1400" dirty="0">
                          <a:effectLst/>
                        </a:rPr>
                        <a:t> </a:t>
                      </a:r>
                      <a:r>
                        <a:rPr lang="en-US" sz="1400" dirty="0" err="1">
                          <a:effectLst/>
                        </a:rPr>
                        <a:t>აქვს</a:t>
                      </a:r>
                      <a:r>
                        <a:rPr lang="en-US" sz="1400" dirty="0">
                          <a:effectLst/>
                        </a:rPr>
                        <a:t> </a:t>
                      </a:r>
                      <a:r>
                        <a:rPr lang="en-US" sz="1400" dirty="0" err="1">
                          <a:effectLst/>
                        </a:rPr>
                        <a:t>ინფექციის</a:t>
                      </a:r>
                      <a:r>
                        <a:rPr lang="en-US" sz="1400" dirty="0">
                          <a:effectLst/>
                        </a:rPr>
                        <a:t> </a:t>
                      </a:r>
                      <a:r>
                        <a:rPr lang="en-US" sz="1400" dirty="0" err="1">
                          <a:effectLst/>
                        </a:rPr>
                        <a:t>კონტროლის</a:t>
                      </a:r>
                      <a:r>
                        <a:rPr lang="en-US" sz="1400" dirty="0">
                          <a:effectLst/>
                        </a:rPr>
                        <a:t> </a:t>
                      </a:r>
                      <a:r>
                        <a:rPr lang="en-US" sz="1400" dirty="0" err="1">
                          <a:effectLst/>
                        </a:rPr>
                        <a:t>ტრეინინგი</a:t>
                      </a:r>
                      <a:r>
                        <a:rPr lang="en-US" sz="1400" dirty="0">
                          <a:effectLst/>
                        </a:rPr>
                        <a:t> </a:t>
                      </a:r>
                      <a:r>
                        <a:rPr lang="en-US" sz="1400" dirty="0" err="1">
                          <a:effectLst/>
                        </a:rPr>
                        <a:t>გასული</a:t>
                      </a:r>
                      <a:r>
                        <a:rPr lang="en-US" sz="1400" dirty="0">
                          <a:effectLst/>
                        </a:rPr>
                        <a:t> 12 </a:t>
                      </a:r>
                      <a:r>
                        <a:rPr lang="en-US" sz="1400" dirty="0" err="1">
                          <a:effectLst/>
                        </a:rPr>
                        <a:t>თვის</a:t>
                      </a:r>
                      <a:r>
                        <a:rPr lang="en-US" sz="1400" dirty="0">
                          <a:effectLst/>
                        </a:rPr>
                        <a:t> </a:t>
                      </a:r>
                      <a:r>
                        <a:rPr lang="en-US" sz="1400" dirty="0" err="1" smtClean="0">
                          <a:effectLst/>
                        </a:rPr>
                        <a:t>განმავლობაში</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smtClean="0">
                          <a:effectLst/>
                        </a:rPr>
                        <a:t>2020-2021</a:t>
                      </a:r>
                      <a:endParaRPr lang="en-US" sz="14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646253116"/>
                  </a:ext>
                </a:extLst>
              </a:tr>
              <a:tr h="376274">
                <a:tc>
                  <a:txBody>
                    <a:bodyPr/>
                    <a:lstStyle/>
                    <a:p>
                      <a:pPr algn="ctr">
                        <a:lnSpc>
                          <a:spcPct val="107000"/>
                        </a:lnSpc>
                        <a:spcAft>
                          <a:spcPts val="0"/>
                        </a:spcAft>
                      </a:pPr>
                      <a:r>
                        <a:rPr lang="en-US" sz="1200" dirty="0">
                          <a:effectLst/>
                        </a:rPr>
                        <a:t>4.5.</a:t>
                      </a:r>
                      <a:endParaRPr lang="en-US" sz="12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პირველადი</a:t>
                      </a:r>
                      <a:r>
                        <a:rPr lang="en-US" sz="1400" dirty="0">
                          <a:effectLst/>
                        </a:rPr>
                        <a:t> </a:t>
                      </a:r>
                      <a:r>
                        <a:rPr lang="en-US" sz="1400" dirty="0" err="1">
                          <a:effectLst/>
                        </a:rPr>
                        <a:t>ჯანდაცვაში</a:t>
                      </a:r>
                      <a:r>
                        <a:rPr lang="en-US" sz="1400" dirty="0">
                          <a:effectLst/>
                        </a:rPr>
                        <a:t> </a:t>
                      </a:r>
                      <a:r>
                        <a:rPr lang="en-US" sz="1400" dirty="0" err="1">
                          <a:effectLst/>
                        </a:rPr>
                        <a:t>რუტინული</a:t>
                      </a:r>
                      <a:r>
                        <a:rPr lang="en-US" sz="1400" dirty="0">
                          <a:effectLst/>
                        </a:rPr>
                        <a:t> </a:t>
                      </a:r>
                      <a:r>
                        <a:rPr lang="en-US" sz="1400" dirty="0" err="1">
                          <a:effectLst/>
                        </a:rPr>
                        <a:t>და</a:t>
                      </a:r>
                      <a:r>
                        <a:rPr lang="en-US" sz="1400" dirty="0">
                          <a:effectLst/>
                        </a:rPr>
                        <a:t> </a:t>
                      </a:r>
                      <a:r>
                        <a:rPr lang="en-US" sz="1400" dirty="0" err="1">
                          <a:effectLst/>
                        </a:rPr>
                        <a:t>ესენციური</a:t>
                      </a:r>
                      <a:r>
                        <a:rPr lang="en-US" sz="1400" dirty="0">
                          <a:effectLst/>
                        </a:rPr>
                        <a:t> </a:t>
                      </a:r>
                      <a:r>
                        <a:rPr lang="en-US" sz="1400" dirty="0" err="1">
                          <a:effectLst/>
                        </a:rPr>
                        <a:t>სერვისების</a:t>
                      </a:r>
                      <a:r>
                        <a:rPr lang="en-US" sz="1400" dirty="0">
                          <a:effectLst/>
                        </a:rPr>
                        <a:t> </a:t>
                      </a:r>
                      <a:r>
                        <a:rPr lang="en-US" sz="1400" dirty="0" err="1">
                          <a:effectLst/>
                        </a:rPr>
                        <a:t>უწყვეტი</a:t>
                      </a:r>
                      <a:r>
                        <a:rPr lang="en-US" sz="1400" dirty="0">
                          <a:effectLst/>
                        </a:rPr>
                        <a:t> </a:t>
                      </a:r>
                      <a:r>
                        <a:rPr lang="en-US" sz="1400" dirty="0" err="1">
                          <a:effectLst/>
                        </a:rPr>
                        <a:t>მიწოდება</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err="1">
                          <a:effectLst/>
                        </a:rPr>
                        <a:t>სოფლად</a:t>
                      </a:r>
                      <a:r>
                        <a:rPr lang="en-US" sz="1400" dirty="0">
                          <a:effectLst/>
                        </a:rPr>
                        <a:t> </a:t>
                      </a:r>
                      <a:r>
                        <a:rPr lang="en-US" sz="1400" dirty="0" err="1">
                          <a:effectLst/>
                        </a:rPr>
                        <a:t>პჯდ</a:t>
                      </a:r>
                      <a:r>
                        <a:rPr lang="en-US" sz="1400" dirty="0">
                          <a:effectLst/>
                        </a:rPr>
                        <a:t> </a:t>
                      </a:r>
                      <a:r>
                        <a:rPr lang="en-US" sz="1400" dirty="0" err="1">
                          <a:effectLst/>
                        </a:rPr>
                        <a:t>ობიექტების</a:t>
                      </a:r>
                      <a:r>
                        <a:rPr lang="en-US" sz="1400" dirty="0">
                          <a:effectLst/>
                        </a:rPr>
                        <a:t> </a:t>
                      </a:r>
                      <a:r>
                        <a:rPr lang="en-US" sz="1400" dirty="0" err="1">
                          <a:effectLst/>
                        </a:rPr>
                        <a:t>აღჭურვა</a:t>
                      </a:r>
                      <a:r>
                        <a:rPr lang="en-US" sz="1400" dirty="0">
                          <a:effectLst/>
                        </a:rPr>
                        <a:t>- </a:t>
                      </a:r>
                      <a:r>
                        <a:rPr lang="en-US" sz="1400" dirty="0" err="1">
                          <a:effectLst/>
                        </a:rPr>
                        <a:t>რეაბილიტაციის</a:t>
                      </a:r>
                      <a:r>
                        <a:rPr lang="en-US" sz="1400" dirty="0">
                          <a:effectLst/>
                        </a:rPr>
                        <a:t> </a:t>
                      </a:r>
                      <a:r>
                        <a:rPr lang="en-US" sz="1400" dirty="0" err="1">
                          <a:effectLst/>
                        </a:rPr>
                        <a:t>დასრულება</a:t>
                      </a:r>
                      <a:r>
                        <a:rPr lang="en-US" sz="1400" dirty="0">
                          <a:effectLst/>
                        </a:rPr>
                        <a:t>: 325 </a:t>
                      </a:r>
                      <a:r>
                        <a:rPr lang="en-US" sz="1400" dirty="0" err="1">
                          <a:effectLst/>
                        </a:rPr>
                        <a:t>სოფლის</a:t>
                      </a:r>
                      <a:r>
                        <a:rPr lang="en-US" sz="1400" dirty="0">
                          <a:effectLst/>
                        </a:rPr>
                        <a:t> </a:t>
                      </a:r>
                      <a:r>
                        <a:rPr lang="en-US" sz="1400" dirty="0" err="1">
                          <a:effectLst/>
                        </a:rPr>
                        <a:t>ამბულატორიის</a:t>
                      </a:r>
                      <a:r>
                        <a:rPr lang="en-US" sz="1400" dirty="0">
                          <a:effectLst/>
                        </a:rPr>
                        <a:t> </a:t>
                      </a:r>
                      <a:r>
                        <a:rPr lang="en-US" sz="1400" dirty="0" err="1">
                          <a:effectLst/>
                        </a:rPr>
                        <a:t>აღჭურვა</a:t>
                      </a:r>
                      <a:r>
                        <a:rPr lang="en-US" sz="1400" dirty="0">
                          <a:effectLst/>
                        </a:rPr>
                        <a:t> 2020 </a:t>
                      </a:r>
                      <a:r>
                        <a:rPr lang="en-US" sz="1400" dirty="0" err="1">
                          <a:effectLst/>
                        </a:rPr>
                        <a:t>წლის</a:t>
                      </a:r>
                      <a:r>
                        <a:rPr lang="en-US" sz="1400" dirty="0">
                          <a:effectLst/>
                        </a:rPr>
                        <a:t> </a:t>
                      </a:r>
                      <a:r>
                        <a:rPr lang="en-US" sz="1400" dirty="0" err="1">
                          <a:effectLst/>
                        </a:rPr>
                        <a:t>ბოლომდე</a:t>
                      </a:r>
                      <a:r>
                        <a:rPr lang="en-US" sz="1400" dirty="0">
                          <a:effectLst/>
                        </a:rPr>
                        <a:t>; 475 </a:t>
                      </a:r>
                      <a:r>
                        <a:rPr lang="en-US" sz="1400" dirty="0" err="1">
                          <a:effectLst/>
                        </a:rPr>
                        <a:t>სოფლის</a:t>
                      </a:r>
                      <a:r>
                        <a:rPr lang="en-US" sz="1400" dirty="0">
                          <a:effectLst/>
                        </a:rPr>
                        <a:t> </a:t>
                      </a:r>
                      <a:r>
                        <a:rPr lang="en-US" sz="1400" dirty="0" err="1">
                          <a:effectLst/>
                        </a:rPr>
                        <a:t>ამბულატორიის</a:t>
                      </a:r>
                      <a:r>
                        <a:rPr lang="en-US" sz="1400" dirty="0">
                          <a:effectLst/>
                        </a:rPr>
                        <a:t> </a:t>
                      </a:r>
                      <a:r>
                        <a:rPr lang="en-US" sz="1400" dirty="0" err="1">
                          <a:effectLst/>
                        </a:rPr>
                        <a:t>რეაბილიტაცია</a:t>
                      </a:r>
                      <a:r>
                        <a:rPr lang="en-US" sz="1400" dirty="0">
                          <a:effectLst/>
                        </a:rPr>
                        <a:t> </a:t>
                      </a:r>
                      <a:r>
                        <a:rPr lang="en-US" sz="1400" dirty="0" err="1">
                          <a:effectLst/>
                        </a:rPr>
                        <a:t>და</a:t>
                      </a:r>
                      <a:r>
                        <a:rPr lang="en-US" sz="1400" dirty="0">
                          <a:effectLst/>
                        </a:rPr>
                        <a:t> </a:t>
                      </a:r>
                      <a:r>
                        <a:rPr lang="en-US" sz="1400" dirty="0" err="1" smtClean="0">
                          <a:effectLst/>
                        </a:rPr>
                        <a:t>აღჭურვა</a:t>
                      </a: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400" dirty="0" smtClean="0">
                          <a:effectLst/>
                        </a:rPr>
                        <a:t>2020-2021</a:t>
                      </a:r>
                      <a:endParaRPr lang="en-US" sz="14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69221212"/>
                  </a:ext>
                </a:extLst>
              </a:tr>
            </a:tbl>
          </a:graphicData>
        </a:graphic>
      </p:graphicFrame>
    </p:spTree>
    <p:extLst>
      <p:ext uri="{BB962C8B-B14F-4D97-AF65-F5344CB8AC3E}">
        <p14:creationId xmlns:p14="http://schemas.microsoft.com/office/powerpoint/2010/main" val="40770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289" y="263525"/>
            <a:ext cx="10515600" cy="1000831"/>
          </a:xfrm>
        </p:spPr>
        <p:txBody>
          <a:bodyPr/>
          <a:lstStyle/>
          <a:p>
            <a:pPr algn="ctr"/>
            <a:r>
              <a:rPr lang="ka-GE" sz="4000" dirty="0">
                <a:solidFill>
                  <a:srgbClr val="08B5A1"/>
                </a:solidFill>
              </a:rPr>
              <a:t>ძირითადი პრინციპები</a:t>
            </a:r>
            <a:endParaRPr lang="nb-NO" sz="4000" dirty="0">
              <a:solidFill>
                <a:srgbClr val="08B5A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6329000"/>
              </p:ext>
            </p:extLst>
          </p:nvPr>
        </p:nvGraphicFramePr>
        <p:xfrm>
          <a:off x="838200" y="1825624"/>
          <a:ext cx="11141364" cy="452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8"/>
          <p:cNvSpPr txBox="1">
            <a:spLocks noChangeArrowheads="1"/>
          </p:cNvSpPr>
          <p:nvPr/>
        </p:nvSpPr>
        <p:spPr bwMode="auto">
          <a:xfrm>
            <a:off x="10037233" y="649219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34106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5308945"/>
              </p:ext>
            </p:extLst>
          </p:nvPr>
        </p:nvGraphicFramePr>
        <p:xfrm>
          <a:off x="170688" y="13227"/>
          <a:ext cx="11875007" cy="6661429"/>
        </p:xfrm>
        <a:graphic>
          <a:graphicData uri="http://schemas.openxmlformats.org/drawingml/2006/table">
            <a:tbl>
              <a:tblPr firstRow="1" firstCol="1" bandRow="1">
                <a:tableStyleId>{5C22544A-7EE6-4342-B048-85BDC9FD1C3A}</a:tableStyleId>
              </a:tblPr>
              <a:tblGrid>
                <a:gridCol w="387506">
                  <a:extLst>
                    <a:ext uri="{9D8B030D-6E8A-4147-A177-3AD203B41FA5}">
                      <a16:colId xmlns:a16="http://schemas.microsoft.com/office/drawing/2014/main" val="20000"/>
                    </a:ext>
                  </a:extLst>
                </a:gridCol>
                <a:gridCol w="4005519">
                  <a:extLst>
                    <a:ext uri="{9D8B030D-6E8A-4147-A177-3AD203B41FA5}">
                      <a16:colId xmlns:a16="http://schemas.microsoft.com/office/drawing/2014/main" val="20001"/>
                    </a:ext>
                  </a:extLst>
                </a:gridCol>
                <a:gridCol w="920483">
                  <a:extLst>
                    <a:ext uri="{9D8B030D-6E8A-4147-A177-3AD203B41FA5}">
                      <a16:colId xmlns:a16="http://schemas.microsoft.com/office/drawing/2014/main" val="20002"/>
                    </a:ext>
                  </a:extLst>
                </a:gridCol>
                <a:gridCol w="4880207">
                  <a:extLst>
                    <a:ext uri="{9D8B030D-6E8A-4147-A177-3AD203B41FA5}">
                      <a16:colId xmlns:a16="http://schemas.microsoft.com/office/drawing/2014/main" val="4259753080"/>
                    </a:ext>
                  </a:extLst>
                </a:gridCol>
                <a:gridCol w="766893">
                  <a:extLst>
                    <a:ext uri="{9D8B030D-6E8A-4147-A177-3AD203B41FA5}">
                      <a16:colId xmlns:a16="http://schemas.microsoft.com/office/drawing/2014/main" val="20003"/>
                    </a:ext>
                  </a:extLst>
                </a:gridCol>
                <a:gridCol w="914399">
                  <a:extLst>
                    <a:ext uri="{9D8B030D-6E8A-4147-A177-3AD203B41FA5}">
                      <a16:colId xmlns:a16="http://schemas.microsoft.com/office/drawing/2014/main" val="2827814046"/>
                    </a:ext>
                  </a:extLst>
                </a:gridCol>
              </a:tblGrid>
              <a:tr h="218605">
                <a:tc>
                  <a:txBody>
                    <a:bodyPr/>
                    <a:lstStyle/>
                    <a:p>
                      <a:pPr algn="ct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1400">
                          <a:effectLst/>
                        </a:rPr>
                        <a:t>ამოცანები და სტრატეგიული ღონისძიებები </a:t>
                      </a:r>
                      <a:endParaRPr lang="en-US" sz="1400">
                        <a:effectLst/>
                        <a:latin typeface="Calibri" panose="020F0502020204030204" pitchFamily="34" charset="0"/>
                        <a:ea typeface="Calibri" panose="020F0502020204030204" pitchFamily="34" charset="0"/>
                      </a:endParaRPr>
                    </a:p>
                  </a:txBody>
                  <a:tcPr marL="36302" marR="36302" marT="0" marB="0" anchor="b"/>
                </a:tc>
                <a:tc gridSpan="2">
                  <a:txBody>
                    <a:bodyPr/>
                    <a:lstStyle/>
                    <a:p>
                      <a:pPr algn="ctr">
                        <a:lnSpc>
                          <a:spcPct val="107000"/>
                        </a:lnSpc>
                        <a:spcAft>
                          <a:spcPts val="0"/>
                        </a:spcAft>
                      </a:pPr>
                      <a:r>
                        <a:rPr lang="en-US" sz="1400">
                          <a:effectLst/>
                        </a:rPr>
                        <a:t>მოსალოდნელი შედეგი </a:t>
                      </a:r>
                      <a:endParaRPr lang="en-US" sz="14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gridSpan="2">
                  <a:txBody>
                    <a:bodyPr/>
                    <a:lstStyle/>
                    <a:p>
                      <a:pPr algn="ctr">
                        <a:lnSpc>
                          <a:spcPct val="107000"/>
                        </a:lnSpc>
                        <a:spcAft>
                          <a:spcPts val="0"/>
                        </a:spcAft>
                      </a:pPr>
                      <a:r>
                        <a:rPr lang="en-US" sz="1400">
                          <a:effectLst/>
                        </a:rPr>
                        <a:t>დასრულების ვადა</a:t>
                      </a:r>
                      <a:endParaRPr lang="en-US" sz="14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extLst>
                  <a:ext uri="{0D108BD9-81ED-4DB2-BD59-A6C34878D82A}">
                    <a16:rowId xmlns:a16="http://schemas.microsoft.com/office/drawing/2014/main" val="10000"/>
                  </a:ext>
                </a:extLst>
              </a:tr>
              <a:tr h="214776">
                <a:tc gridSpan="6">
                  <a:txBody>
                    <a:bodyPr/>
                    <a:lstStyle/>
                    <a:p>
                      <a:pPr>
                        <a:lnSpc>
                          <a:spcPct val="107000"/>
                        </a:lnSpc>
                        <a:spcAft>
                          <a:spcPts val="0"/>
                        </a:spcAft>
                      </a:pPr>
                      <a:r>
                        <a:rPr lang="en-US" sz="1400" dirty="0" err="1">
                          <a:effectLst/>
                        </a:rPr>
                        <a:t>ამოცანა</a:t>
                      </a:r>
                      <a:r>
                        <a:rPr lang="en-US" sz="1400" dirty="0">
                          <a:effectLst/>
                        </a:rPr>
                        <a:t> 5: </a:t>
                      </a:r>
                      <a:r>
                        <a:rPr lang="en-US" sz="1400" dirty="0" err="1">
                          <a:effectLst/>
                        </a:rPr>
                        <a:t>ჰოსპიტალური</a:t>
                      </a:r>
                      <a:r>
                        <a:rPr lang="en-US" sz="1400" dirty="0">
                          <a:effectLst/>
                        </a:rPr>
                        <a:t> </a:t>
                      </a:r>
                      <a:r>
                        <a:rPr lang="en-US" sz="1400" dirty="0" err="1">
                          <a:effectLst/>
                        </a:rPr>
                        <a:t>სექტორი</a:t>
                      </a:r>
                      <a:r>
                        <a:rPr lang="en-US" sz="1400" dirty="0">
                          <a:effectLst/>
                        </a:rPr>
                        <a:t> </a:t>
                      </a:r>
                      <a:r>
                        <a:rPr lang="en-US" sz="1400" dirty="0" err="1">
                          <a:effectLst/>
                        </a:rPr>
                        <a:t>მზაობის</a:t>
                      </a:r>
                      <a:r>
                        <a:rPr lang="en-US" sz="1400" dirty="0">
                          <a:effectLst/>
                        </a:rPr>
                        <a:t> </a:t>
                      </a:r>
                      <a:r>
                        <a:rPr lang="en-US" sz="1400" dirty="0" err="1">
                          <a:effectLst/>
                        </a:rPr>
                        <a:t>უზრუნველყოფა</a:t>
                      </a:r>
                      <a:endParaRPr lang="en-US" sz="1400" dirty="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90000">
                <a:tc>
                  <a:txBody>
                    <a:bodyPr/>
                    <a:lstStyle/>
                    <a:p>
                      <a:pPr algn="ctr">
                        <a:lnSpc>
                          <a:spcPct val="107000"/>
                        </a:lnSpc>
                        <a:spcAft>
                          <a:spcPts val="0"/>
                        </a:spcAft>
                      </a:pPr>
                      <a:r>
                        <a:rPr lang="en-US" sz="1300" dirty="0">
                          <a:effectLst/>
                        </a:rPr>
                        <a:t>5.1. </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ჰოსპიტალების</a:t>
                      </a:r>
                      <a:r>
                        <a:rPr lang="en-US" sz="1300" dirty="0">
                          <a:effectLst/>
                        </a:rPr>
                        <a:t> </a:t>
                      </a:r>
                      <a:r>
                        <a:rPr lang="en-US" sz="1300" dirty="0" err="1">
                          <a:effectLst/>
                        </a:rPr>
                        <a:t>გადაუდებელი</a:t>
                      </a:r>
                      <a:r>
                        <a:rPr lang="en-US" sz="1300" dirty="0">
                          <a:effectLst/>
                        </a:rPr>
                        <a:t> </a:t>
                      </a:r>
                      <a:r>
                        <a:rPr lang="en-US" sz="1300" dirty="0" err="1">
                          <a:effectLst/>
                        </a:rPr>
                        <a:t>სიტუაციისთვის</a:t>
                      </a:r>
                      <a:r>
                        <a:rPr lang="en-US" sz="1300" dirty="0">
                          <a:effectLst/>
                        </a:rPr>
                        <a:t> </a:t>
                      </a:r>
                      <a:r>
                        <a:rPr lang="en-US" sz="1300" dirty="0" err="1">
                          <a:effectLst/>
                        </a:rPr>
                        <a:t>მზაობის</a:t>
                      </a:r>
                      <a:r>
                        <a:rPr lang="en-US" sz="1300" dirty="0">
                          <a:effectLst/>
                        </a:rPr>
                        <a:t> </a:t>
                      </a:r>
                      <a:r>
                        <a:rPr lang="en-US" sz="1300" dirty="0" err="1">
                          <a:effectLst/>
                        </a:rPr>
                        <a:t>და</a:t>
                      </a:r>
                      <a:r>
                        <a:rPr lang="en-US" sz="1300" dirty="0">
                          <a:effectLst/>
                        </a:rPr>
                        <a:t> </a:t>
                      </a:r>
                      <a:r>
                        <a:rPr lang="en-US" sz="1300" dirty="0" err="1">
                          <a:effectLst/>
                        </a:rPr>
                        <a:t>კატასტროფების</a:t>
                      </a:r>
                      <a:r>
                        <a:rPr lang="en-US" sz="1300" dirty="0">
                          <a:effectLst/>
                        </a:rPr>
                        <a:t> </a:t>
                      </a:r>
                      <a:r>
                        <a:rPr lang="en-US" sz="1300" dirty="0" err="1">
                          <a:effectLst/>
                        </a:rPr>
                        <a:t>დროს</a:t>
                      </a:r>
                      <a:r>
                        <a:rPr lang="en-US" sz="1300" dirty="0">
                          <a:effectLst/>
                        </a:rPr>
                        <a:t> </a:t>
                      </a:r>
                      <a:r>
                        <a:rPr lang="en-US" sz="1300" dirty="0" err="1">
                          <a:effectLst/>
                        </a:rPr>
                        <a:t>რეაგირების</a:t>
                      </a:r>
                      <a:r>
                        <a:rPr lang="en-US" sz="1300" dirty="0">
                          <a:effectLst/>
                        </a:rPr>
                        <a:t> </a:t>
                      </a:r>
                      <a:r>
                        <a:rPr lang="en-US" sz="1300" dirty="0" err="1">
                          <a:effectLst/>
                        </a:rPr>
                        <a:t>გაუმჯობესება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ჰოსპიტალური</a:t>
                      </a:r>
                      <a:r>
                        <a:rPr lang="en-US" sz="1300" dirty="0">
                          <a:effectLst/>
                        </a:rPr>
                        <a:t> </a:t>
                      </a:r>
                      <a:r>
                        <a:rPr lang="en-US" sz="1300" dirty="0" err="1">
                          <a:effectLst/>
                        </a:rPr>
                        <a:t>საწოლფონდის</a:t>
                      </a:r>
                      <a:r>
                        <a:rPr lang="en-US" sz="1300" dirty="0">
                          <a:effectLst/>
                        </a:rPr>
                        <a:t> </a:t>
                      </a:r>
                      <a:r>
                        <a:rPr lang="en-US" sz="1300" dirty="0" err="1">
                          <a:effectLst/>
                        </a:rPr>
                        <a:t>მობილიზება</a:t>
                      </a:r>
                      <a:r>
                        <a:rPr lang="en-US" sz="1300" dirty="0">
                          <a:effectLst/>
                        </a:rPr>
                        <a:t> </a:t>
                      </a:r>
                      <a:r>
                        <a:rPr lang="en-US" sz="1300" dirty="0" err="1">
                          <a:effectLst/>
                        </a:rPr>
                        <a:t>ხორციელდება</a:t>
                      </a:r>
                      <a:r>
                        <a:rPr lang="en-US" sz="1300" dirty="0">
                          <a:effectLst/>
                        </a:rPr>
                        <a:t> </a:t>
                      </a:r>
                      <a:r>
                        <a:rPr lang="en-US" sz="1300" dirty="0" err="1">
                          <a:effectLst/>
                        </a:rPr>
                        <a:t>მთავრობის</a:t>
                      </a:r>
                      <a:r>
                        <a:rPr lang="en-US" sz="1300" dirty="0">
                          <a:effectLst/>
                        </a:rPr>
                        <a:t> #322 </a:t>
                      </a:r>
                      <a:r>
                        <a:rPr lang="en-US" sz="1300" dirty="0" err="1">
                          <a:effectLst/>
                        </a:rPr>
                        <a:t>დადგენილების</a:t>
                      </a:r>
                      <a:r>
                        <a:rPr lang="en-US" sz="1300" dirty="0">
                          <a:effectLst/>
                        </a:rPr>
                        <a:t> </a:t>
                      </a:r>
                      <a:r>
                        <a:rPr lang="en-US" sz="1300" dirty="0" err="1">
                          <a:effectLst/>
                        </a:rPr>
                        <a:t>შესაბამისად</a:t>
                      </a:r>
                      <a:r>
                        <a:rPr lang="en-US" sz="1300" dirty="0">
                          <a:effectLst/>
                        </a:rPr>
                        <a:t> (23 </a:t>
                      </a:r>
                      <a:r>
                        <a:rPr lang="en-US" sz="1300" dirty="0" err="1">
                          <a:effectLst/>
                        </a:rPr>
                        <a:t>მაისი</a:t>
                      </a:r>
                      <a:r>
                        <a:rPr lang="en-US" sz="1300" dirty="0">
                          <a:effectLst/>
                        </a:rPr>
                        <a:t> 2020 </a:t>
                      </a:r>
                      <a:r>
                        <a:rPr lang="en-US" sz="1300" dirty="0" err="1">
                          <a:effectLst/>
                        </a:rPr>
                        <a:t>წელი</a:t>
                      </a:r>
                      <a:r>
                        <a:rPr lang="en-US" sz="1300" dirty="0">
                          <a:effectLst/>
                        </a:rPr>
                        <a:t>)</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300" dirty="0" smtClean="0">
                          <a:effectLst/>
                        </a:rPr>
                        <a:t>12.</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08"/>
                  </a:ext>
                </a:extLst>
              </a:tr>
              <a:tr h="589422">
                <a:tc>
                  <a:txBody>
                    <a:bodyPr/>
                    <a:lstStyle/>
                    <a:p>
                      <a:pPr algn="ctr">
                        <a:lnSpc>
                          <a:spcPct val="107000"/>
                        </a:lnSpc>
                        <a:spcAft>
                          <a:spcPts val="0"/>
                        </a:spcAft>
                      </a:pPr>
                      <a:r>
                        <a:rPr lang="en-US" sz="1300">
                          <a:effectLst/>
                        </a:rPr>
                        <a:t>5.2.</a:t>
                      </a:r>
                      <a:endParaRPr lang="en-US" sz="13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გადაუდებელ</a:t>
                      </a:r>
                      <a:r>
                        <a:rPr lang="en-US" sz="1300" dirty="0">
                          <a:effectLst/>
                        </a:rPr>
                        <a:t> </a:t>
                      </a:r>
                      <a:r>
                        <a:rPr lang="en-US" sz="1300" dirty="0" err="1">
                          <a:effectLst/>
                        </a:rPr>
                        <a:t>მდგომარეობებზე</a:t>
                      </a:r>
                      <a:r>
                        <a:rPr lang="en-US" sz="1300" dirty="0">
                          <a:effectLst/>
                        </a:rPr>
                        <a:t> </a:t>
                      </a:r>
                      <a:r>
                        <a:rPr lang="en-US" sz="1300" dirty="0" err="1">
                          <a:effectLst/>
                        </a:rPr>
                        <a:t>რეაგირებისთვის</a:t>
                      </a:r>
                      <a:r>
                        <a:rPr lang="en-US" sz="1300" dirty="0">
                          <a:effectLst/>
                        </a:rPr>
                        <a:t> </a:t>
                      </a:r>
                      <a:r>
                        <a:rPr lang="en-US" sz="1300" dirty="0" err="1">
                          <a:effectLst/>
                        </a:rPr>
                        <a:t>ჰოსპიტალების</a:t>
                      </a:r>
                      <a:r>
                        <a:rPr lang="en-US" sz="1300" dirty="0">
                          <a:effectLst/>
                        </a:rPr>
                        <a:t> </a:t>
                      </a:r>
                      <a:r>
                        <a:rPr lang="en-US" sz="1300" dirty="0" err="1">
                          <a:effectLst/>
                        </a:rPr>
                        <a:t>და</a:t>
                      </a:r>
                      <a:r>
                        <a:rPr lang="en-US" sz="1300" dirty="0">
                          <a:effectLst/>
                        </a:rPr>
                        <a:t> </a:t>
                      </a:r>
                      <a:r>
                        <a:rPr lang="en-US" sz="1300" dirty="0" err="1">
                          <a:effectLst/>
                        </a:rPr>
                        <a:t>სასწრაფო</a:t>
                      </a:r>
                      <a:r>
                        <a:rPr lang="en-US" sz="1300" dirty="0">
                          <a:effectLst/>
                        </a:rPr>
                        <a:t> </a:t>
                      </a:r>
                      <a:r>
                        <a:rPr lang="en-US" sz="1300" dirty="0" err="1">
                          <a:effectLst/>
                        </a:rPr>
                        <a:t>გადაუდებელი</a:t>
                      </a:r>
                      <a:r>
                        <a:rPr lang="en-US" sz="1300" dirty="0">
                          <a:effectLst/>
                        </a:rPr>
                        <a:t> </a:t>
                      </a:r>
                      <a:r>
                        <a:rPr lang="en-US" sz="1300" dirty="0" err="1">
                          <a:effectLst/>
                        </a:rPr>
                        <a:t>დახმარების</a:t>
                      </a:r>
                      <a:r>
                        <a:rPr lang="en-US" sz="1300" dirty="0">
                          <a:effectLst/>
                        </a:rPr>
                        <a:t> </a:t>
                      </a:r>
                      <a:r>
                        <a:rPr lang="en-US" sz="1300" dirty="0" err="1">
                          <a:effectLst/>
                        </a:rPr>
                        <a:t>სამსახურების</a:t>
                      </a:r>
                      <a:r>
                        <a:rPr lang="en-US" sz="1300" dirty="0">
                          <a:effectLst/>
                        </a:rPr>
                        <a:t> </a:t>
                      </a:r>
                      <a:r>
                        <a:rPr lang="en-US" sz="1300" dirty="0" err="1" smtClean="0">
                          <a:effectLst/>
                        </a:rPr>
                        <a:t>რესურსების</a:t>
                      </a:r>
                      <a:r>
                        <a:rPr lang="en-US" sz="1300" dirty="0" smtClean="0">
                          <a:effectLst/>
                        </a:rPr>
                        <a:t> </a:t>
                      </a:r>
                      <a:r>
                        <a:rPr lang="en-US" sz="1300" dirty="0" err="1">
                          <a:effectLst/>
                        </a:rPr>
                        <a:t>გაძლიერება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განახლდება</a:t>
                      </a:r>
                      <a:r>
                        <a:rPr lang="en-US" sz="1300" dirty="0">
                          <a:effectLst/>
                        </a:rPr>
                        <a:t> </a:t>
                      </a:r>
                      <a:r>
                        <a:rPr lang="en-US" sz="1300" dirty="0" err="1">
                          <a:effectLst/>
                        </a:rPr>
                        <a:t>და</a:t>
                      </a:r>
                      <a:r>
                        <a:rPr lang="en-US" sz="1300" dirty="0">
                          <a:effectLst/>
                        </a:rPr>
                        <a:t> </a:t>
                      </a:r>
                      <a:r>
                        <a:rPr lang="en-US" sz="1300" dirty="0" err="1">
                          <a:effectLst/>
                        </a:rPr>
                        <a:t>გაძლიერდება</a:t>
                      </a:r>
                      <a:r>
                        <a:rPr lang="en-US" sz="1300" dirty="0">
                          <a:effectLst/>
                        </a:rPr>
                        <a:t> </a:t>
                      </a:r>
                      <a:r>
                        <a:rPr lang="en-US" sz="1300" dirty="0" err="1">
                          <a:effectLst/>
                        </a:rPr>
                        <a:t>სასწრაფო-გადაუდებელი</a:t>
                      </a:r>
                      <a:r>
                        <a:rPr lang="en-US" sz="1300" dirty="0">
                          <a:effectLst/>
                        </a:rPr>
                        <a:t> </a:t>
                      </a:r>
                      <a:r>
                        <a:rPr lang="en-US" sz="1300" dirty="0" err="1">
                          <a:effectLst/>
                        </a:rPr>
                        <a:t>სამსახური</a:t>
                      </a:r>
                      <a:r>
                        <a:rPr lang="en-US" sz="1300" dirty="0">
                          <a:effectLst/>
                        </a:rPr>
                        <a:t> </a:t>
                      </a:r>
                      <a:r>
                        <a:rPr lang="en-US" sz="1300" dirty="0" err="1">
                          <a:effectLst/>
                        </a:rPr>
                        <a:t>და</a:t>
                      </a:r>
                      <a:r>
                        <a:rPr lang="en-US" sz="1300" dirty="0">
                          <a:effectLst/>
                        </a:rPr>
                        <a:t> COVID-</a:t>
                      </a:r>
                      <a:r>
                        <a:rPr lang="en-US" sz="1300">
                          <a:effectLst/>
                        </a:rPr>
                        <a:t>მკურნალობაში</a:t>
                      </a:r>
                      <a:r>
                        <a:rPr lang="en-US" sz="1300" dirty="0">
                          <a:effectLst/>
                        </a:rPr>
                        <a:t> </a:t>
                      </a:r>
                      <a:r>
                        <a:rPr lang="en-US" sz="1300" dirty="0" err="1">
                          <a:effectLst/>
                        </a:rPr>
                        <a:t>ჩართული</a:t>
                      </a:r>
                      <a:r>
                        <a:rPr lang="en-US" sz="1300" dirty="0">
                          <a:effectLst/>
                        </a:rPr>
                        <a:t> </a:t>
                      </a:r>
                      <a:r>
                        <a:rPr lang="en-US" sz="1300" dirty="0" err="1">
                          <a:effectLst/>
                        </a:rPr>
                        <a:t>ჰოსპიტალების</a:t>
                      </a:r>
                      <a:r>
                        <a:rPr lang="en-US" sz="1300" dirty="0">
                          <a:effectLst/>
                        </a:rPr>
                        <a:t> </a:t>
                      </a:r>
                      <a:r>
                        <a:rPr lang="en-US" sz="1300" dirty="0" err="1">
                          <a:effectLst/>
                        </a:rPr>
                        <a:t>რესურსები</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300" dirty="0" smtClean="0">
                          <a:effectLst/>
                        </a:rPr>
                        <a:t>2020-2021</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09"/>
                  </a:ext>
                </a:extLst>
              </a:tr>
              <a:tr h="390000">
                <a:tc>
                  <a:txBody>
                    <a:bodyPr/>
                    <a:lstStyle/>
                    <a:p>
                      <a:pPr algn="ctr">
                        <a:lnSpc>
                          <a:spcPct val="107000"/>
                        </a:lnSpc>
                        <a:spcAft>
                          <a:spcPts val="0"/>
                        </a:spcAft>
                      </a:pPr>
                      <a:r>
                        <a:rPr lang="en-US" sz="1300">
                          <a:effectLst/>
                        </a:rPr>
                        <a:t>ა</a:t>
                      </a:r>
                      <a:endParaRPr lang="en-US" sz="13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შერჩეული</a:t>
                      </a:r>
                      <a:r>
                        <a:rPr lang="en-US" sz="1300" dirty="0" smtClean="0">
                          <a:effectLst/>
                        </a:rPr>
                        <a:t> </a:t>
                      </a:r>
                      <a:r>
                        <a:rPr lang="en-US" sz="1300" dirty="0" err="1">
                          <a:effectLst/>
                        </a:rPr>
                        <a:t>სახელმწიფო</a:t>
                      </a:r>
                      <a:r>
                        <a:rPr lang="en-US" sz="1300" dirty="0">
                          <a:effectLst/>
                        </a:rPr>
                        <a:t> </a:t>
                      </a:r>
                      <a:r>
                        <a:rPr lang="en-US" sz="1300" dirty="0" err="1">
                          <a:effectLst/>
                        </a:rPr>
                        <a:t>ჰოსპიტლების</a:t>
                      </a:r>
                      <a:r>
                        <a:rPr lang="en-US" sz="1300" dirty="0">
                          <a:effectLst/>
                        </a:rPr>
                        <a:t> </a:t>
                      </a:r>
                      <a:r>
                        <a:rPr lang="en-US" sz="1300" dirty="0" err="1">
                          <a:effectLst/>
                        </a:rPr>
                        <a:t>მატერიალურ-ტექნიკური</a:t>
                      </a:r>
                      <a:r>
                        <a:rPr lang="en-US" sz="1300" dirty="0">
                          <a:effectLst/>
                        </a:rPr>
                        <a:t> </a:t>
                      </a:r>
                      <a:r>
                        <a:rPr lang="en-US" sz="1300" dirty="0" err="1">
                          <a:effectLst/>
                        </a:rPr>
                        <a:t>ბაზის</a:t>
                      </a:r>
                      <a:r>
                        <a:rPr lang="en-US" sz="1300" dirty="0">
                          <a:effectLst/>
                        </a:rPr>
                        <a:t> </a:t>
                      </a:r>
                      <a:r>
                        <a:rPr lang="en-US" sz="1300" dirty="0" err="1">
                          <a:effectLst/>
                        </a:rPr>
                        <a:t>გაძლიერება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a:effectLst/>
                        </a:rPr>
                        <a:t>ამოქმედდება 150 დამატებითი ინტენსიური მოვლის საწოლი</a:t>
                      </a:r>
                      <a:endParaRPr lang="en-US" sz="130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300" dirty="0" smtClean="0">
                          <a:effectLst/>
                        </a:rPr>
                        <a:t>12.</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0"/>
                  </a:ext>
                </a:extLst>
              </a:tr>
              <a:tr h="390000">
                <a:tc>
                  <a:txBody>
                    <a:bodyPr/>
                    <a:lstStyle/>
                    <a:p>
                      <a:pPr algn="ctr">
                        <a:lnSpc>
                          <a:spcPct val="107000"/>
                        </a:lnSpc>
                        <a:spcAft>
                          <a:spcPts val="0"/>
                        </a:spcAft>
                      </a:pPr>
                      <a:r>
                        <a:rPr lang="en-US" sz="1300">
                          <a:effectLst/>
                        </a:rPr>
                        <a:t>ბ</a:t>
                      </a:r>
                      <a:endParaRPr lang="en-US" sz="13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გადაუდებელი</a:t>
                      </a:r>
                      <a:r>
                        <a:rPr lang="en-US" sz="1300" dirty="0" smtClean="0">
                          <a:effectLst/>
                        </a:rPr>
                        <a:t> </a:t>
                      </a:r>
                      <a:r>
                        <a:rPr lang="en-US" sz="1300" dirty="0" err="1">
                          <a:effectLst/>
                        </a:rPr>
                        <a:t>დახმარების</a:t>
                      </a:r>
                      <a:r>
                        <a:rPr lang="en-US" sz="1300" dirty="0">
                          <a:effectLst/>
                        </a:rPr>
                        <a:t> </a:t>
                      </a:r>
                      <a:r>
                        <a:rPr lang="en-US" sz="1300" dirty="0" err="1">
                          <a:effectLst/>
                        </a:rPr>
                        <a:t>სამსახურისთვის</a:t>
                      </a:r>
                      <a:r>
                        <a:rPr lang="en-US" sz="1300" dirty="0">
                          <a:effectLst/>
                        </a:rPr>
                        <a:t> </a:t>
                      </a:r>
                      <a:r>
                        <a:rPr lang="en-US" sz="1300" dirty="0" err="1">
                          <a:effectLst/>
                        </a:rPr>
                        <a:t>ავტოპარკის</a:t>
                      </a:r>
                      <a:r>
                        <a:rPr lang="en-US" sz="1300" dirty="0">
                          <a:effectLst/>
                        </a:rPr>
                        <a:t> </a:t>
                      </a:r>
                      <a:r>
                        <a:rPr lang="en-US" sz="1300" dirty="0" err="1">
                          <a:effectLst/>
                        </a:rPr>
                        <a:t>და</a:t>
                      </a:r>
                      <a:r>
                        <a:rPr lang="en-US" sz="1300" dirty="0">
                          <a:effectLst/>
                        </a:rPr>
                        <a:t> </a:t>
                      </a:r>
                      <a:r>
                        <a:rPr lang="en-US" sz="1300" dirty="0" err="1">
                          <a:effectLst/>
                        </a:rPr>
                        <a:t>აღჭურვილობის</a:t>
                      </a:r>
                      <a:r>
                        <a:rPr lang="en-US" sz="1300" dirty="0">
                          <a:effectLst/>
                        </a:rPr>
                        <a:t> </a:t>
                      </a:r>
                      <a:r>
                        <a:rPr lang="en-US" sz="1300" dirty="0" err="1">
                          <a:effectLst/>
                        </a:rPr>
                        <a:t>განახლება</a:t>
                      </a:r>
                      <a:r>
                        <a:rPr lang="en-US" sz="1300" dirty="0">
                          <a:effectLst/>
                        </a:rPr>
                        <a:t> (</a:t>
                      </a:r>
                      <a:r>
                        <a:rPr lang="en-US" sz="1300" dirty="0" err="1">
                          <a:effectLst/>
                        </a:rPr>
                        <a:t>ნაწილობრივ</a:t>
                      </a:r>
                      <a:r>
                        <a:rPr lang="en-US" sz="1300" dirty="0">
                          <a:effectLst/>
                        </a:rPr>
                        <a:t>)</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a:effectLst/>
                        </a:rPr>
                        <a:t>50 სასწრაფო დახმარების ავტომობილი, გადაუდებელი დახმარების ინვენტარი</a:t>
                      </a:r>
                      <a:endParaRPr lang="en-US" sz="130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300" dirty="0">
                          <a:effectLst/>
                        </a:rPr>
                        <a:t>2020-2021 </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1"/>
                  </a:ext>
                </a:extLst>
              </a:tr>
              <a:tr h="390000">
                <a:tc>
                  <a:txBody>
                    <a:bodyPr/>
                    <a:lstStyle/>
                    <a:p>
                      <a:pPr algn="ctr">
                        <a:lnSpc>
                          <a:spcPct val="107000"/>
                        </a:lnSpc>
                        <a:spcAft>
                          <a:spcPts val="0"/>
                        </a:spcAft>
                      </a:pPr>
                      <a:r>
                        <a:rPr lang="en-US" sz="1300">
                          <a:effectLst/>
                        </a:rPr>
                        <a:t>გ</a:t>
                      </a:r>
                      <a:endParaRPr lang="en-US" sz="13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ინფექციური</a:t>
                      </a:r>
                      <a:r>
                        <a:rPr lang="en-US" sz="1300" dirty="0" smtClean="0">
                          <a:effectLst/>
                        </a:rPr>
                        <a:t> </a:t>
                      </a:r>
                      <a:r>
                        <a:rPr lang="en-US" sz="1300" dirty="0" err="1">
                          <a:effectLst/>
                        </a:rPr>
                        <a:t>პათოლოგიებისა</a:t>
                      </a:r>
                      <a:r>
                        <a:rPr lang="en-US" sz="1300" dirty="0">
                          <a:effectLst/>
                        </a:rPr>
                        <a:t> </a:t>
                      </a:r>
                      <a:r>
                        <a:rPr lang="en-US" sz="1300" dirty="0" err="1">
                          <a:effectLst/>
                        </a:rPr>
                        <a:t>და</a:t>
                      </a:r>
                      <a:r>
                        <a:rPr lang="en-US" sz="1300" dirty="0">
                          <a:effectLst/>
                        </a:rPr>
                        <a:t> </a:t>
                      </a:r>
                      <a:r>
                        <a:rPr lang="en-US" sz="1300" dirty="0" err="1">
                          <a:effectLst/>
                        </a:rPr>
                        <a:t>შიდსის</a:t>
                      </a:r>
                      <a:r>
                        <a:rPr lang="en-US" sz="1300" dirty="0">
                          <a:effectLst/>
                        </a:rPr>
                        <a:t> </a:t>
                      </a:r>
                      <a:r>
                        <a:rPr lang="en-US" sz="1300" dirty="0" err="1">
                          <a:effectLst/>
                        </a:rPr>
                        <a:t>ცენტრის</a:t>
                      </a:r>
                      <a:r>
                        <a:rPr lang="en-US" sz="1300" dirty="0">
                          <a:effectLst/>
                        </a:rPr>
                        <a:t> </a:t>
                      </a:r>
                      <a:r>
                        <a:rPr lang="en-US" sz="1300" dirty="0" err="1">
                          <a:effectLst/>
                        </a:rPr>
                        <a:t>ახალი</a:t>
                      </a:r>
                      <a:r>
                        <a:rPr lang="en-US" sz="1300" dirty="0">
                          <a:effectLst/>
                        </a:rPr>
                        <a:t> </a:t>
                      </a:r>
                      <a:r>
                        <a:rPr lang="en-US" sz="1300" dirty="0" err="1">
                          <a:effectLst/>
                        </a:rPr>
                        <a:t>შენობის</a:t>
                      </a:r>
                      <a:r>
                        <a:rPr lang="en-US" sz="1300" dirty="0">
                          <a:effectLst/>
                        </a:rPr>
                        <a:t> </a:t>
                      </a:r>
                      <a:r>
                        <a:rPr lang="en-US" sz="1300" dirty="0" err="1">
                          <a:effectLst/>
                        </a:rPr>
                        <a:t>შეძენა</a:t>
                      </a:r>
                      <a:r>
                        <a:rPr lang="en-US" sz="1300" dirty="0">
                          <a:effectLst/>
                        </a:rPr>
                        <a:t> </a:t>
                      </a:r>
                      <a:r>
                        <a:rPr lang="en-US" sz="1300" dirty="0" err="1">
                          <a:effectLst/>
                        </a:rPr>
                        <a:t>და</a:t>
                      </a:r>
                      <a:r>
                        <a:rPr lang="en-US" sz="1300" dirty="0">
                          <a:effectLst/>
                        </a:rPr>
                        <a:t> </a:t>
                      </a:r>
                      <a:r>
                        <a:rPr lang="en-US" sz="1300" dirty="0" err="1">
                          <a:effectLst/>
                        </a:rPr>
                        <a:t>რეაბილიტაცია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შენობა</a:t>
                      </a:r>
                      <a:r>
                        <a:rPr lang="en-US" sz="1300" dirty="0">
                          <a:effectLst/>
                        </a:rPr>
                        <a:t> </a:t>
                      </a:r>
                      <a:r>
                        <a:rPr lang="en-US" sz="1300" dirty="0" err="1">
                          <a:effectLst/>
                        </a:rPr>
                        <a:t>ფუნქციონირებისთვის</a:t>
                      </a:r>
                      <a:r>
                        <a:rPr lang="en-US" sz="1300" dirty="0">
                          <a:effectLst/>
                        </a:rPr>
                        <a:t> </a:t>
                      </a:r>
                      <a:r>
                        <a:rPr lang="en-US" sz="1300" dirty="0" err="1">
                          <a:effectLst/>
                        </a:rPr>
                        <a:t>მზადაა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300" dirty="0" smtClean="0">
                          <a:effectLst/>
                        </a:rPr>
                        <a:t>12.2</a:t>
                      </a:r>
                      <a:r>
                        <a:rPr lang="en-US" sz="1300" dirty="0" smtClean="0">
                          <a:effectLst/>
                        </a:rPr>
                        <a:t>021</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2"/>
                  </a:ext>
                </a:extLst>
              </a:tr>
              <a:tr h="390000">
                <a:tc>
                  <a:txBody>
                    <a:bodyPr/>
                    <a:lstStyle/>
                    <a:p>
                      <a:pPr algn="ctr">
                        <a:lnSpc>
                          <a:spcPct val="107000"/>
                        </a:lnSpc>
                        <a:spcAft>
                          <a:spcPts val="0"/>
                        </a:spcAft>
                      </a:pPr>
                      <a:r>
                        <a:rPr lang="en-US" sz="1300">
                          <a:effectLst/>
                        </a:rPr>
                        <a:t>5.3. </a:t>
                      </a:r>
                      <a:endParaRPr lang="en-US" sz="13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კოვიდ</a:t>
                      </a:r>
                      <a:r>
                        <a:rPr lang="en-US" sz="1300" dirty="0">
                          <a:effectLst/>
                        </a:rPr>
                        <a:t> 19-ზე </a:t>
                      </a:r>
                      <a:r>
                        <a:rPr lang="en-US" sz="1300" dirty="0" err="1">
                          <a:effectLst/>
                        </a:rPr>
                        <a:t>რეაგირებისთვის</a:t>
                      </a:r>
                      <a:r>
                        <a:rPr lang="en-US" sz="1300" dirty="0">
                          <a:effectLst/>
                        </a:rPr>
                        <a:t> </a:t>
                      </a:r>
                      <a:r>
                        <a:rPr lang="en-US" sz="1300" dirty="0" err="1">
                          <a:effectLst/>
                        </a:rPr>
                        <a:t>ჰოსპიტალური</a:t>
                      </a:r>
                      <a:r>
                        <a:rPr lang="en-US" sz="1300" dirty="0">
                          <a:effectLst/>
                        </a:rPr>
                        <a:t> </a:t>
                      </a:r>
                      <a:r>
                        <a:rPr lang="en-US" sz="1300" dirty="0" err="1">
                          <a:effectLst/>
                        </a:rPr>
                        <a:t>სექტორის</a:t>
                      </a:r>
                      <a:r>
                        <a:rPr lang="en-US" sz="1300" dirty="0">
                          <a:effectLst/>
                        </a:rPr>
                        <a:t> </a:t>
                      </a:r>
                      <a:r>
                        <a:rPr lang="en-US" sz="1300" dirty="0" err="1">
                          <a:effectLst/>
                        </a:rPr>
                        <a:t>მზაობის</a:t>
                      </a:r>
                      <a:r>
                        <a:rPr lang="en-US" sz="1300" dirty="0">
                          <a:effectLst/>
                        </a:rPr>
                        <a:t> </a:t>
                      </a:r>
                      <a:r>
                        <a:rPr lang="en-US" sz="1300" dirty="0" err="1">
                          <a:effectLst/>
                        </a:rPr>
                        <a:t>უზრუნველსაყოფად</a:t>
                      </a:r>
                      <a:r>
                        <a:rPr lang="en-US" sz="1300" dirty="0">
                          <a:effectLst/>
                        </a:rPr>
                        <a:t> </a:t>
                      </a:r>
                      <a:r>
                        <a:rPr lang="en-US" sz="1300" dirty="0" err="1">
                          <a:effectLst/>
                        </a:rPr>
                        <a:t>საკანონმდებლო</a:t>
                      </a:r>
                      <a:r>
                        <a:rPr lang="en-US" sz="1300" dirty="0">
                          <a:effectLst/>
                        </a:rPr>
                        <a:t> </a:t>
                      </a:r>
                      <a:r>
                        <a:rPr lang="en-US" sz="1300" dirty="0" err="1">
                          <a:effectLst/>
                        </a:rPr>
                        <a:t>მხარდაჭერა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რეგულირების</a:t>
                      </a:r>
                      <a:r>
                        <a:rPr lang="en-US" sz="1300" dirty="0">
                          <a:effectLst/>
                        </a:rPr>
                        <a:t> </a:t>
                      </a:r>
                      <a:r>
                        <a:rPr lang="en-US" sz="1300" dirty="0" err="1">
                          <a:effectLst/>
                        </a:rPr>
                        <a:t>სააგენტოს</a:t>
                      </a:r>
                      <a:r>
                        <a:rPr lang="en-US" sz="1300" dirty="0">
                          <a:effectLst/>
                        </a:rPr>
                        <a:t> </a:t>
                      </a:r>
                      <a:r>
                        <a:rPr lang="en-US" sz="1300" dirty="0" err="1">
                          <a:effectLst/>
                        </a:rPr>
                        <a:t>მიერ</a:t>
                      </a:r>
                      <a:r>
                        <a:rPr lang="en-US" sz="1300" dirty="0">
                          <a:effectLst/>
                        </a:rPr>
                        <a:t> </a:t>
                      </a:r>
                      <a:r>
                        <a:rPr lang="en-US" sz="1300" dirty="0" err="1" smtClean="0">
                          <a:effectLst/>
                        </a:rPr>
                        <a:t>დადებითად</a:t>
                      </a:r>
                      <a:r>
                        <a:rPr lang="en-US" sz="1300" dirty="0" smtClean="0">
                          <a:effectLst/>
                        </a:rPr>
                        <a:t> </a:t>
                      </a:r>
                      <a:r>
                        <a:rPr lang="en-US" sz="1300" dirty="0" err="1">
                          <a:effectLst/>
                        </a:rPr>
                        <a:t>შეფასებული</a:t>
                      </a:r>
                      <a:r>
                        <a:rPr lang="en-US" sz="1300" dirty="0">
                          <a:effectLst/>
                        </a:rPr>
                        <a:t> </a:t>
                      </a:r>
                      <a:r>
                        <a:rPr lang="en-US" sz="1300" dirty="0" err="1">
                          <a:effectLst/>
                        </a:rPr>
                        <a:t>სამედიცინო</a:t>
                      </a:r>
                      <a:r>
                        <a:rPr lang="en-US" sz="1300" dirty="0">
                          <a:effectLst/>
                        </a:rPr>
                        <a:t> </a:t>
                      </a:r>
                      <a:r>
                        <a:rPr lang="en-US" sz="1300" dirty="0" err="1">
                          <a:effectLst/>
                        </a:rPr>
                        <a:t>დაწესებულებების</a:t>
                      </a:r>
                      <a:r>
                        <a:rPr lang="en-US" sz="1300" dirty="0">
                          <a:effectLst/>
                        </a:rPr>
                        <a:t> %. </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300" dirty="0" smtClean="0">
                          <a:effectLst/>
                        </a:rPr>
                        <a:t>2020-2021</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3"/>
                  </a:ext>
                </a:extLst>
              </a:tr>
              <a:tr h="190579">
                <a:tc gridSpan="6">
                  <a:txBody>
                    <a:bodyPr/>
                    <a:lstStyle/>
                    <a:p>
                      <a:pPr>
                        <a:lnSpc>
                          <a:spcPct val="107000"/>
                        </a:lnSpc>
                        <a:spcAft>
                          <a:spcPts val="0"/>
                        </a:spcAft>
                      </a:pPr>
                      <a:r>
                        <a:rPr lang="en-US" sz="1300" dirty="0" err="1">
                          <a:effectLst/>
                        </a:rPr>
                        <a:t>ამოცანა</a:t>
                      </a:r>
                      <a:r>
                        <a:rPr lang="en-US" sz="1300" dirty="0">
                          <a:effectLst/>
                        </a:rPr>
                        <a:t> 6: </a:t>
                      </a:r>
                      <a:r>
                        <a:rPr lang="en-US" sz="1300" dirty="0" err="1">
                          <a:effectLst/>
                        </a:rPr>
                        <a:t>ჯანდაცვის</a:t>
                      </a:r>
                      <a:r>
                        <a:rPr lang="en-US" sz="1300" dirty="0">
                          <a:effectLst/>
                        </a:rPr>
                        <a:t> </a:t>
                      </a:r>
                      <a:r>
                        <a:rPr lang="en-US" sz="1300" dirty="0" err="1">
                          <a:effectLst/>
                        </a:rPr>
                        <a:t>ადამიანური</a:t>
                      </a:r>
                      <a:r>
                        <a:rPr lang="en-US" sz="1300" dirty="0">
                          <a:effectLst/>
                        </a:rPr>
                        <a:t> </a:t>
                      </a:r>
                      <a:r>
                        <a:rPr lang="en-US" sz="1300" dirty="0" err="1">
                          <a:effectLst/>
                        </a:rPr>
                        <a:t>რესურსის</a:t>
                      </a:r>
                      <a:r>
                        <a:rPr lang="en-US" sz="1300" dirty="0">
                          <a:effectLst/>
                        </a:rPr>
                        <a:t> </a:t>
                      </a:r>
                      <a:r>
                        <a:rPr lang="en-US" sz="1300" dirty="0" err="1">
                          <a:effectLst/>
                        </a:rPr>
                        <a:t>მობილიზება</a:t>
                      </a:r>
                      <a:r>
                        <a:rPr lang="en-US" sz="1300" dirty="0">
                          <a:effectLst/>
                        </a:rPr>
                        <a:t>, </a:t>
                      </a:r>
                      <a:r>
                        <a:rPr lang="en-US" sz="1300" dirty="0" err="1">
                          <a:effectLst/>
                        </a:rPr>
                        <a:t>მართვა</a:t>
                      </a:r>
                      <a:r>
                        <a:rPr lang="en-US" sz="1300" dirty="0">
                          <a:effectLst/>
                        </a:rPr>
                        <a:t> </a:t>
                      </a:r>
                      <a:r>
                        <a:rPr lang="en-US" sz="1300" dirty="0" err="1">
                          <a:effectLst/>
                        </a:rPr>
                        <a:t>და</a:t>
                      </a:r>
                      <a:r>
                        <a:rPr lang="en-US" sz="1300" dirty="0">
                          <a:effectLst/>
                        </a:rPr>
                        <a:t> </a:t>
                      </a:r>
                      <a:r>
                        <a:rPr lang="en-US" sz="1300" dirty="0" err="1">
                          <a:effectLst/>
                        </a:rPr>
                        <a:t>მომზადება</a:t>
                      </a:r>
                      <a:r>
                        <a:rPr lang="en-US" sz="1300" dirty="0">
                          <a:effectLst/>
                        </a:rPr>
                        <a:t> </a:t>
                      </a:r>
                      <a:r>
                        <a:rPr lang="en-US" sz="1300" dirty="0" err="1">
                          <a:effectLst/>
                        </a:rPr>
                        <a:t>კოვიდზე</a:t>
                      </a:r>
                      <a:r>
                        <a:rPr lang="en-US" sz="1300" dirty="0">
                          <a:effectLst/>
                        </a:rPr>
                        <a:t> </a:t>
                      </a:r>
                      <a:r>
                        <a:rPr lang="en-US" sz="1300" dirty="0" err="1">
                          <a:effectLst/>
                        </a:rPr>
                        <a:t>რეაგირებისთვის</a:t>
                      </a: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390000">
                <a:tc>
                  <a:txBody>
                    <a:bodyPr/>
                    <a:lstStyle/>
                    <a:p>
                      <a:pPr algn="ctr">
                        <a:lnSpc>
                          <a:spcPct val="107000"/>
                        </a:lnSpc>
                        <a:spcAft>
                          <a:spcPts val="0"/>
                        </a:spcAft>
                      </a:pPr>
                      <a:r>
                        <a:rPr lang="en-US" sz="1300" dirty="0">
                          <a:effectLst/>
                        </a:rPr>
                        <a:t>6.1.</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a:effectLst/>
                        </a:rPr>
                        <a:t>COVID-19-ზე </a:t>
                      </a:r>
                      <a:r>
                        <a:rPr lang="en-US" sz="1300" dirty="0" err="1">
                          <a:effectLst/>
                        </a:rPr>
                        <a:t>რეაგირებაში</a:t>
                      </a:r>
                      <a:r>
                        <a:rPr lang="en-US" sz="1300" dirty="0">
                          <a:effectLst/>
                        </a:rPr>
                        <a:t> </a:t>
                      </a:r>
                      <a:r>
                        <a:rPr lang="en-US" sz="1300" dirty="0" err="1">
                          <a:effectLst/>
                        </a:rPr>
                        <a:t>ჩართული</a:t>
                      </a:r>
                      <a:r>
                        <a:rPr lang="en-US" sz="1300" dirty="0">
                          <a:effectLst/>
                        </a:rPr>
                        <a:t> </a:t>
                      </a:r>
                      <a:r>
                        <a:rPr lang="en-US" sz="1300" dirty="0" err="1">
                          <a:effectLst/>
                        </a:rPr>
                        <a:t>ჯანდაცვის</a:t>
                      </a:r>
                      <a:r>
                        <a:rPr lang="en-US" sz="1300" dirty="0">
                          <a:effectLst/>
                        </a:rPr>
                        <a:t> </a:t>
                      </a:r>
                      <a:r>
                        <a:rPr lang="en-US" sz="1300" dirty="0" err="1">
                          <a:effectLst/>
                        </a:rPr>
                        <a:t>სპეციალისტებისა</a:t>
                      </a:r>
                      <a:r>
                        <a:rPr lang="en-US" sz="1300" dirty="0">
                          <a:effectLst/>
                        </a:rPr>
                        <a:t> </a:t>
                      </a:r>
                      <a:r>
                        <a:rPr lang="en-US" sz="1300" dirty="0" err="1" smtClean="0">
                          <a:effectLst/>
                        </a:rPr>
                        <a:t>მიზნობრივი</a:t>
                      </a:r>
                      <a:r>
                        <a:rPr lang="en-US" sz="1300" dirty="0" smtClean="0">
                          <a:effectLst/>
                        </a:rPr>
                        <a:t> </a:t>
                      </a:r>
                      <a:r>
                        <a:rPr lang="en-US" sz="1300" dirty="0" err="1">
                          <a:effectLst/>
                        </a:rPr>
                        <a:t>ტრენინგების</a:t>
                      </a:r>
                      <a:r>
                        <a:rPr lang="en-US" sz="1300" dirty="0">
                          <a:effectLst/>
                        </a:rPr>
                        <a:t> </a:t>
                      </a:r>
                      <a:r>
                        <a:rPr lang="en-US" sz="1300" dirty="0" err="1">
                          <a:effectLst/>
                        </a:rPr>
                        <a:t>უწყვეტი</a:t>
                      </a:r>
                      <a:r>
                        <a:rPr lang="en-US" sz="1300" dirty="0">
                          <a:effectLst/>
                        </a:rPr>
                        <a:t> </a:t>
                      </a:r>
                      <a:r>
                        <a:rPr lang="en-US" sz="1300" dirty="0" err="1">
                          <a:effectLst/>
                        </a:rPr>
                        <a:t>მიწოდება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აკადემიური</a:t>
                      </a:r>
                      <a:r>
                        <a:rPr lang="en-US" sz="1300" dirty="0">
                          <a:effectLst/>
                        </a:rPr>
                        <a:t> </a:t>
                      </a:r>
                      <a:r>
                        <a:rPr lang="en-US" sz="1300" dirty="0" err="1">
                          <a:effectLst/>
                        </a:rPr>
                        <a:t>ინსტიტუციების</a:t>
                      </a:r>
                      <a:r>
                        <a:rPr lang="en-US" sz="1300" dirty="0">
                          <a:effectLst/>
                        </a:rPr>
                        <a:t> </a:t>
                      </a:r>
                      <a:r>
                        <a:rPr lang="en-US" sz="1300" dirty="0" err="1">
                          <a:effectLst/>
                        </a:rPr>
                        <a:t>ჩართულობით</a:t>
                      </a:r>
                      <a:r>
                        <a:rPr lang="en-US" sz="1300" dirty="0">
                          <a:effectLst/>
                        </a:rPr>
                        <a:t> </a:t>
                      </a:r>
                      <a:r>
                        <a:rPr lang="en-US" sz="1300" dirty="0" err="1">
                          <a:effectLst/>
                        </a:rPr>
                        <a:t>შემუშვებული</a:t>
                      </a:r>
                      <a:r>
                        <a:rPr lang="en-US" sz="1300" dirty="0">
                          <a:effectLst/>
                        </a:rPr>
                        <a:t> </a:t>
                      </a:r>
                      <a:r>
                        <a:rPr lang="en-US" sz="1300" dirty="0" err="1">
                          <a:effectLst/>
                        </a:rPr>
                        <a:t>და</a:t>
                      </a:r>
                      <a:r>
                        <a:rPr lang="en-US" sz="1300" dirty="0">
                          <a:effectLst/>
                        </a:rPr>
                        <a:t> </a:t>
                      </a:r>
                      <a:r>
                        <a:rPr lang="en-US" sz="1300" dirty="0" err="1">
                          <a:effectLst/>
                        </a:rPr>
                        <a:t>მიწოდებული</a:t>
                      </a:r>
                      <a:r>
                        <a:rPr lang="en-US" sz="1300" dirty="0">
                          <a:effectLst/>
                        </a:rPr>
                        <a:t> </a:t>
                      </a:r>
                      <a:r>
                        <a:rPr lang="en-US" sz="1300" dirty="0" err="1">
                          <a:effectLst/>
                        </a:rPr>
                        <a:t>ტრენინგები</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5"/>
                  </a:ext>
                </a:extLst>
              </a:tr>
              <a:tr h="192790">
                <a:tc>
                  <a:txBody>
                    <a:bodyPr/>
                    <a:lstStyle/>
                    <a:p>
                      <a:pPr algn="ctr">
                        <a:lnSpc>
                          <a:spcPct val="107000"/>
                        </a:lnSpc>
                        <a:spcAft>
                          <a:spcPts val="0"/>
                        </a:spcAft>
                      </a:pPr>
                      <a:r>
                        <a:rPr lang="en-US" sz="1300">
                          <a:effectLst/>
                        </a:rPr>
                        <a:t>ა</a:t>
                      </a:r>
                      <a:endParaRPr lang="en-US" sz="130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ეპიდზედამხედველობისთვის</a:t>
                      </a:r>
                      <a:r>
                        <a:rPr lang="en-US" sz="1300" dirty="0" smtClean="0">
                          <a:effectLst/>
                        </a:rPr>
                        <a:t> </a:t>
                      </a:r>
                      <a:r>
                        <a:rPr lang="en-US" sz="1300" dirty="0" err="1">
                          <a:effectLst/>
                        </a:rPr>
                        <a:t>კადრის</a:t>
                      </a:r>
                      <a:r>
                        <a:rPr lang="en-US" sz="1300" dirty="0">
                          <a:effectLst/>
                        </a:rPr>
                        <a:t> </a:t>
                      </a:r>
                      <a:r>
                        <a:rPr lang="en-US" sz="1300" dirty="0" err="1">
                          <a:effectLst/>
                        </a:rPr>
                        <a:t>მომზადება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a:effectLst/>
                        </a:rPr>
                        <a:t>150 </a:t>
                      </a:r>
                      <a:r>
                        <a:rPr lang="en-US" sz="1300" dirty="0" err="1">
                          <a:effectLst/>
                        </a:rPr>
                        <a:t>ეპიდემიოლოგისთვის</a:t>
                      </a:r>
                      <a:r>
                        <a:rPr lang="en-US" sz="1300" dirty="0">
                          <a:effectLst/>
                        </a:rPr>
                        <a:t> </a:t>
                      </a:r>
                      <a:r>
                        <a:rPr lang="en-US" sz="1300" dirty="0" err="1">
                          <a:effectLst/>
                        </a:rPr>
                        <a:t>ონლაინ</a:t>
                      </a:r>
                      <a:r>
                        <a:rPr lang="en-US" sz="1300" dirty="0">
                          <a:effectLst/>
                        </a:rPr>
                        <a:t> </a:t>
                      </a:r>
                      <a:r>
                        <a:rPr lang="en-US" sz="1300" dirty="0" err="1">
                          <a:effectLst/>
                        </a:rPr>
                        <a:t>ტრენინგი</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300" dirty="0" smtClean="0">
                          <a:effectLst/>
                        </a:rPr>
                        <a:t>12.</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6"/>
                  </a:ext>
                </a:extLst>
              </a:tr>
              <a:tr h="390000">
                <a:tc>
                  <a:txBody>
                    <a:bodyPr/>
                    <a:lstStyle/>
                    <a:p>
                      <a:pPr algn="ctr">
                        <a:lnSpc>
                          <a:spcPct val="107000"/>
                        </a:lnSpc>
                        <a:spcAft>
                          <a:spcPts val="0"/>
                        </a:spcAft>
                      </a:pPr>
                      <a:r>
                        <a:rPr lang="en-US" sz="1300" dirty="0">
                          <a:effectLst/>
                        </a:rPr>
                        <a:t>ბ</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ლაბორატორიული</a:t>
                      </a:r>
                      <a:r>
                        <a:rPr lang="en-US" sz="1300" dirty="0" smtClean="0">
                          <a:effectLst/>
                        </a:rPr>
                        <a:t> </a:t>
                      </a:r>
                      <a:r>
                        <a:rPr lang="en-US" sz="1300" dirty="0" err="1">
                          <a:effectLst/>
                        </a:rPr>
                        <a:t>საქმიანობა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a:effectLst/>
                        </a:rPr>
                        <a:t>50 </a:t>
                      </a:r>
                      <a:r>
                        <a:rPr lang="en-US" sz="1300" dirty="0" err="1">
                          <a:effectLst/>
                        </a:rPr>
                        <a:t>ბიოლოგიისა</a:t>
                      </a:r>
                      <a:r>
                        <a:rPr lang="en-US" sz="1300" dirty="0">
                          <a:effectLst/>
                        </a:rPr>
                        <a:t> </a:t>
                      </a:r>
                      <a:r>
                        <a:rPr lang="en-US" sz="1300" dirty="0" err="1">
                          <a:effectLst/>
                        </a:rPr>
                        <a:t>და</a:t>
                      </a:r>
                      <a:r>
                        <a:rPr lang="en-US" sz="1300" dirty="0">
                          <a:effectLst/>
                        </a:rPr>
                        <a:t> </a:t>
                      </a:r>
                      <a:r>
                        <a:rPr lang="en-US" sz="1300" dirty="0" err="1">
                          <a:effectLst/>
                        </a:rPr>
                        <a:t>სიცოცხლის</a:t>
                      </a:r>
                      <a:r>
                        <a:rPr lang="en-US" sz="1300" dirty="0">
                          <a:effectLst/>
                        </a:rPr>
                        <a:t> </a:t>
                      </a:r>
                      <a:r>
                        <a:rPr lang="en-US" sz="1300" dirty="0" err="1">
                          <a:effectLst/>
                        </a:rPr>
                        <a:t>შემსწავლელი</a:t>
                      </a:r>
                      <a:r>
                        <a:rPr lang="en-US" sz="1300" dirty="0">
                          <a:effectLst/>
                        </a:rPr>
                        <a:t> </a:t>
                      </a:r>
                      <a:r>
                        <a:rPr lang="en-US" sz="1300" dirty="0" err="1">
                          <a:effectLst/>
                        </a:rPr>
                        <a:t>კურსდამთავრებულის</a:t>
                      </a:r>
                      <a:r>
                        <a:rPr lang="en-US" sz="1300" dirty="0">
                          <a:effectLst/>
                        </a:rPr>
                        <a:t> </a:t>
                      </a:r>
                      <a:r>
                        <a:rPr lang="en-US" sz="1300" dirty="0" err="1">
                          <a:effectLst/>
                        </a:rPr>
                        <a:t>გადამზადება</a:t>
                      </a:r>
                      <a:r>
                        <a:rPr lang="en-US" sz="1300" dirty="0">
                          <a:effectLst/>
                        </a:rPr>
                        <a:t> </a:t>
                      </a:r>
                      <a:r>
                        <a:rPr lang="en-US" sz="1300" dirty="0" err="1">
                          <a:effectLst/>
                        </a:rPr>
                        <a:t>და</a:t>
                      </a:r>
                      <a:r>
                        <a:rPr lang="en-US" sz="1300" dirty="0">
                          <a:effectLst/>
                        </a:rPr>
                        <a:t> </a:t>
                      </a:r>
                      <a:r>
                        <a:rPr lang="en-US" sz="1300" dirty="0" err="1">
                          <a:effectLst/>
                        </a:rPr>
                        <a:t>დასაქმება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ka-GE" sz="1300" dirty="0" smtClean="0">
                          <a:effectLst/>
                        </a:rPr>
                        <a:t>12.</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7"/>
                  </a:ext>
                </a:extLst>
              </a:tr>
              <a:tr h="589422">
                <a:tc>
                  <a:txBody>
                    <a:bodyPr/>
                    <a:lstStyle/>
                    <a:p>
                      <a:pPr algn="ctr">
                        <a:lnSpc>
                          <a:spcPct val="107000"/>
                        </a:lnSpc>
                        <a:spcAft>
                          <a:spcPts val="0"/>
                        </a:spcAft>
                      </a:pPr>
                      <a:r>
                        <a:rPr lang="en-US" sz="1300" dirty="0">
                          <a:effectLst/>
                        </a:rPr>
                        <a:t>გ</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პირველადი</a:t>
                      </a:r>
                      <a:r>
                        <a:rPr lang="en-US" sz="1300" dirty="0" smtClean="0">
                          <a:effectLst/>
                        </a:rPr>
                        <a:t> </a:t>
                      </a:r>
                      <a:r>
                        <a:rPr lang="en-US" sz="1300" dirty="0" err="1">
                          <a:effectLst/>
                        </a:rPr>
                        <a:t>ჯანდაცვის</a:t>
                      </a:r>
                      <a:r>
                        <a:rPr lang="en-US" sz="1300" dirty="0">
                          <a:effectLst/>
                        </a:rPr>
                        <a:t> </a:t>
                      </a:r>
                      <a:r>
                        <a:rPr lang="en-US" sz="1300" dirty="0" err="1">
                          <a:effectLst/>
                        </a:rPr>
                        <a:t>პერსონალის</a:t>
                      </a:r>
                      <a:r>
                        <a:rPr lang="en-US" sz="1300" dirty="0">
                          <a:effectLst/>
                        </a:rPr>
                        <a:t> </a:t>
                      </a:r>
                      <a:r>
                        <a:rPr lang="en-US" sz="1300" dirty="0" err="1">
                          <a:effectLst/>
                        </a:rPr>
                        <a:t>მომზადება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a:effectLst/>
                        </a:rPr>
                        <a:t>2 000 </a:t>
                      </a:r>
                      <a:r>
                        <a:rPr lang="en-US" sz="1300" dirty="0" err="1">
                          <a:effectLst/>
                        </a:rPr>
                        <a:t>პჯდ</a:t>
                      </a:r>
                      <a:r>
                        <a:rPr lang="en-US" sz="1300" dirty="0">
                          <a:effectLst/>
                        </a:rPr>
                        <a:t> </a:t>
                      </a:r>
                      <a:r>
                        <a:rPr lang="en-US" sz="1300" dirty="0" err="1">
                          <a:effectLst/>
                        </a:rPr>
                        <a:t>ექიმი</a:t>
                      </a:r>
                      <a:r>
                        <a:rPr lang="en-US" sz="1300" dirty="0">
                          <a:effectLst/>
                        </a:rPr>
                        <a:t> </a:t>
                      </a:r>
                      <a:r>
                        <a:rPr lang="en-US" sz="1300" dirty="0" err="1">
                          <a:effectLst/>
                        </a:rPr>
                        <a:t>და</a:t>
                      </a:r>
                      <a:r>
                        <a:rPr lang="en-US" sz="1300" dirty="0">
                          <a:effectLst/>
                        </a:rPr>
                        <a:t> </a:t>
                      </a:r>
                      <a:r>
                        <a:rPr lang="en-US" sz="1300" dirty="0" err="1">
                          <a:effectLst/>
                        </a:rPr>
                        <a:t>ექთანი</a:t>
                      </a:r>
                      <a:r>
                        <a:rPr lang="en-US" sz="1300" dirty="0">
                          <a:effectLst/>
                        </a:rPr>
                        <a:t> </a:t>
                      </a:r>
                      <a:r>
                        <a:rPr lang="en-US" sz="1300" dirty="0" err="1">
                          <a:effectLst/>
                        </a:rPr>
                        <a:t>გაივლის</a:t>
                      </a:r>
                      <a:r>
                        <a:rPr lang="en-US" sz="1300" dirty="0">
                          <a:effectLst/>
                        </a:rPr>
                        <a:t>, </a:t>
                      </a:r>
                      <a:r>
                        <a:rPr lang="en-US" sz="1300" dirty="0" err="1">
                          <a:effectLst/>
                        </a:rPr>
                        <a:t>სულ</a:t>
                      </a:r>
                      <a:r>
                        <a:rPr lang="en-US" sz="1300" dirty="0">
                          <a:effectLst/>
                        </a:rPr>
                        <a:t> </a:t>
                      </a:r>
                      <a:r>
                        <a:rPr lang="en-US" sz="1300" dirty="0" err="1">
                          <a:effectLst/>
                        </a:rPr>
                        <a:t>მცირე</a:t>
                      </a:r>
                      <a:r>
                        <a:rPr lang="en-US" sz="1300" dirty="0">
                          <a:effectLst/>
                        </a:rPr>
                        <a:t>, 1 </a:t>
                      </a:r>
                      <a:r>
                        <a:rPr lang="en-US" sz="1300" dirty="0" err="1">
                          <a:effectLst/>
                        </a:rPr>
                        <a:t>ტრენინგს</a:t>
                      </a:r>
                      <a:r>
                        <a:rPr lang="en-US" sz="1300" dirty="0">
                          <a:effectLst/>
                        </a:rPr>
                        <a:t> COVID-</a:t>
                      </a:r>
                      <a:r>
                        <a:rPr lang="en-US" sz="1300" dirty="0" err="1">
                          <a:effectLst/>
                        </a:rPr>
                        <a:t>ის</a:t>
                      </a:r>
                      <a:r>
                        <a:rPr lang="en-US" sz="1300" dirty="0">
                          <a:effectLst/>
                        </a:rPr>
                        <a:t> </a:t>
                      </a:r>
                      <a:r>
                        <a:rPr lang="en-US" sz="1300" dirty="0" err="1">
                          <a:effectLst/>
                        </a:rPr>
                        <a:t>მართვის</a:t>
                      </a:r>
                      <a:r>
                        <a:rPr lang="en-US" sz="1300" dirty="0">
                          <a:effectLst/>
                        </a:rPr>
                        <a:t> </a:t>
                      </a:r>
                      <a:r>
                        <a:rPr lang="en-US" sz="1300" dirty="0" err="1">
                          <a:effectLst/>
                        </a:rPr>
                        <a:t>საკითხებში</a:t>
                      </a:r>
                      <a:r>
                        <a:rPr lang="en-US" sz="1300" dirty="0">
                          <a:effectLst/>
                        </a:rPr>
                        <a:t>; </a:t>
                      </a:r>
                      <a:r>
                        <a:rPr lang="en-US" sz="1300" dirty="0" err="1">
                          <a:effectLst/>
                        </a:rPr>
                        <a:t>ამბულატორიულად</a:t>
                      </a:r>
                      <a:r>
                        <a:rPr lang="en-US" sz="1300" dirty="0">
                          <a:effectLst/>
                        </a:rPr>
                        <a:t> </a:t>
                      </a:r>
                      <a:r>
                        <a:rPr lang="en-US" sz="1300" dirty="0" err="1">
                          <a:effectLst/>
                        </a:rPr>
                        <a:t>ნაცხის</a:t>
                      </a:r>
                      <a:r>
                        <a:rPr lang="en-US" sz="1300" dirty="0">
                          <a:effectLst/>
                        </a:rPr>
                        <a:t> </a:t>
                      </a:r>
                      <a:r>
                        <a:rPr lang="en-US" sz="1300" dirty="0" err="1">
                          <a:effectLst/>
                        </a:rPr>
                        <a:t>აღება</a:t>
                      </a:r>
                      <a:r>
                        <a:rPr lang="en-US" sz="1300" dirty="0">
                          <a:effectLst/>
                        </a:rPr>
                        <a:t> </a:t>
                      </a:r>
                      <a:r>
                        <a:rPr lang="en-US" sz="1300" dirty="0" err="1">
                          <a:effectLst/>
                        </a:rPr>
                        <a:t>შესაძლებელია</a:t>
                      </a:r>
                      <a:r>
                        <a:rPr lang="en-US" sz="1300" dirty="0">
                          <a:effectLst/>
                        </a:rPr>
                        <a:t> 25 </a:t>
                      </a:r>
                      <a:r>
                        <a:rPr lang="en-US" sz="1300" dirty="0" err="1">
                          <a:effectLst/>
                        </a:rPr>
                        <a:t>პჯდ</a:t>
                      </a:r>
                      <a:r>
                        <a:rPr lang="en-US" sz="1300" dirty="0">
                          <a:effectLst/>
                        </a:rPr>
                        <a:t> </a:t>
                      </a:r>
                      <a:r>
                        <a:rPr lang="en-US" sz="1300" dirty="0" err="1" smtClean="0">
                          <a:effectLst/>
                        </a:rPr>
                        <a:t>დაწესებულებაში</a:t>
                      </a:r>
                      <a:r>
                        <a:rPr lang="en-US" sz="1300" dirty="0" smtClean="0">
                          <a:effectLst/>
                        </a:rPr>
                        <a:t> </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tc>
                <a:tc>
                  <a:txBody>
                    <a:bodyPr/>
                    <a:lstStyle/>
                    <a:p>
                      <a:pPr>
                        <a:lnSpc>
                          <a:spcPct val="107000"/>
                        </a:lnSpc>
                        <a:spcAft>
                          <a:spcPts val="0"/>
                        </a:spcAft>
                      </a:pPr>
                      <a:r>
                        <a:rPr lang="en-US" sz="1300" dirty="0" smtClean="0">
                          <a:effectLst/>
                        </a:rPr>
                        <a:t>2020-2021</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8"/>
                  </a:ext>
                </a:extLst>
              </a:tr>
              <a:tr h="190579">
                <a:tc>
                  <a:txBody>
                    <a:bodyPr/>
                    <a:lstStyle/>
                    <a:p>
                      <a:pPr algn="ctr">
                        <a:lnSpc>
                          <a:spcPct val="107000"/>
                        </a:lnSpc>
                        <a:spcAft>
                          <a:spcPts val="0"/>
                        </a:spcAft>
                      </a:pPr>
                      <a:r>
                        <a:rPr lang="en-US" sz="1300" dirty="0">
                          <a:effectLst/>
                        </a:rPr>
                        <a:t>დ</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საექთნო</a:t>
                      </a:r>
                      <a:r>
                        <a:rPr lang="en-US" sz="1300" dirty="0" smtClean="0">
                          <a:effectLst/>
                        </a:rPr>
                        <a:t> </a:t>
                      </a:r>
                      <a:r>
                        <a:rPr lang="en-US" sz="1300" dirty="0" err="1">
                          <a:effectLst/>
                        </a:rPr>
                        <a:t>სამსახურების</a:t>
                      </a:r>
                      <a:r>
                        <a:rPr lang="en-US" sz="1300" dirty="0">
                          <a:effectLst/>
                        </a:rPr>
                        <a:t> </a:t>
                      </a:r>
                      <a:r>
                        <a:rPr lang="en-US" sz="1300" dirty="0" err="1">
                          <a:effectLst/>
                        </a:rPr>
                        <a:t>გაძლიერება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gridSpan="2">
                  <a:txBody>
                    <a:bodyPr/>
                    <a:lstStyle/>
                    <a:p>
                      <a:pPr>
                        <a:lnSpc>
                          <a:spcPct val="107000"/>
                        </a:lnSpc>
                        <a:spcAft>
                          <a:spcPts val="0"/>
                        </a:spcAft>
                      </a:pPr>
                      <a:r>
                        <a:rPr lang="en-US" sz="1300" dirty="0" err="1">
                          <a:effectLst/>
                        </a:rPr>
                        <a:t>დამამთავრებელი</a:t>
                      </a:r>
                      <a:r>
                        <a:rPr lang="en-US" sz="1300" dirty="0">
                          <a:effectLst/>
                        </a:rPr>
                        <a:t> </a:t>
                      </a:r>
                      <a:r>
                        <a:rPr lang="en-US" sz="1300" dirty="0" err="1">
                          <a:effectLst/>
                        </a:rPr>
                        <a:t>კურსის</a:t>
                      </a:r>
                      <a:r>
                        <a:rPr lang="en-US" sz="1300" dirty="0">
                          <a:effectLst/>
                        </a:rPr>
                        <a:t> </a:t>
                      </a:r>
                      <a:r>
                        <a:rPr lang="en-US" sz="1300" dirty="0" err="1">
                          <a:effectLst/>
                        </a:rPr>
                        <a:t>სტუდენტების</a:t>
                      </a:r>
                      <a:r>
                        <a:rPr lang="en-US" sz="1300" dirty="0">
                          <a:effectLst/>
                        </a:rPr>
                        <a:t> </a:t>
                      </a:r>
                      <a:r>
                        <a:rPr lang="en-US" sz="1300" dirty="0" err="1">
                          <a:effectLst/>
                        </a:rPr>
                        <a:t>დასაქმება</a:t>
                      </a:r>
                      <a:r>
                        <a:rPr lang="en-US" sz="1300" dirty="0">
                          <a:effectLst/>
                        </a:rPr>
                        <a:t> </a:t>
                      </a:r>
                      <a:r>
                        <a:rPr lang="en-US" sz="1300" dirty="0" err="1">
                          <a:effectLst/>
                        </a:rPr>
                        <a:t>ექთნად</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1300" dirty="0">
                          <a:effectLst/>
                        </a:rPr>
                        <a:t>2020-2021 </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19"/>
                  </a:ext>
                </a:extLst>
              </a:tr>
              <a:tr h="390000">
                <a:tc>
                  <a:txBody>
                    <a:bodyPr/>
                    <a:lstStyle/>
                    <a:p>
                      <a:pPr algn="ctr">
                        <a:lnSpc>
                          <a:spcPct val="107000"/>
                        </a:lnSpc>
                        <a:spcAft>
                          <a:spcPts val="0"/>
                        </a:spcAft>
                      </a:pPr>
                      <a:r>
                        <a:rPr lang="en-US" sz="1300" dirty="0">
                          <a:effectLst/>
                        </a:rPr>
                        <a:t>ე</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ინფექციის</a:t>
                      </a:r>
                      <a:r>
                        <a:rPr lang="en-US" sz="1300" dirty="0" smtClean="0">
                          <a:effectLst/>
                        </a:rPr>
                        <a:t> </a:t>
                      </a:r>
                      <a:r>
                        <a:rPr lang="en-US" sz="1300" dirty="0" err="1">
                          <a:effectLst/>
                        </a:rPr>
                        <a:t>პრევენციის</a:t>
                      </a:r>
                      <a:r>
                        <a:rPr lang="en-US" sz="1300" dirty="0">
                          <a:effectLst/>
                        </a:rPr>
                        <a:t> </a:t>
                      </a:r>
                      <a:r>
                        <a:rPr lang="en-US" sz="1300" dirty="0" err="1">
                          <a:effectLst/>
                        </a:rPr>
                        <a:t>და</a:t>
                      </a:r>
                      <a:r>
                        <a:rPr lang="en-US" sz="1300" dirty="0">
                          <a:effectLst/>
                        </a:rPr>
                        <a:t> </a:t>
                      </a:r>
                      <a:r>
                        <a:rPr lang="en-US" sz="1300" dirty="0" err="1">
                          <a:effectLst/>
                        </a:rPr>
                        <a:t>კონტროლის</a:t>
                      </a:r>
                      <a:r>
                        <a:rPr lang="en-US" sz="1300" dirty="0">
                          <a:effectLst/>
                        </a:rPr>
                        <a:t> </a:t>
                      </a:r>
                      <a:r>
                        <a:rPr lang="en-US" sz="1300" dirty="0" err="1">
                          <a:effectLst/>
                        </a:rPr>
                        <a:t>ტრეინინგი</a:t>
                      </a:r>
                      <a:r>
                        <a:rPr lang="en-US" sz="1300" dirty="0">
                          <a:effectLst/>
                        </a:rPr>
                        <a:t> </a:t>
                      </a:r>
                      <a:r>
                        <a:rPr lang="en-US" sz="1300" dirty="0" err="1">
                          <a:effectLst/>
                        </a:rPr>
                        <a:t>სამედიცინო</a:t>
                      </a:r>
                      <a:r>
                        <a:rPr lang="en-US" sz="1300" dirty="0">
                          <a:effectLst/>
                        </a:rPr>
                        <a:t> </a:t>
                      </a:r>
                      <a:r>
                        <a:rPr lang="en-US" sz="1300" dirty="0" err="1">
                          <a:effectLst/>
                        </a:rPr>
                        <a:t>პერსონალისთვის</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gridSpan="2">
                  <a:txBody>
                    <a:bodyPr/>
                    <a:lstStyle/>
                    <a:p>
                      <a:pPr>
                        <a:lnSpc>
                          <a:spcPct val="107000"/>
                        </a:lnSpc>
                        <a:spcAft>
                          <a:spcPts val="0"/>
                        </a:spcAft>
                      </a:pPr>
                      <a:r>
                        <a:rPr lang="en-US" sz="1300" dirty="0">
                          <a:effectLst/>
                        </a:rPr>
                        <a:t>4 000 </a:t>
                      </a:r>
                      <a:r>
                        <a:rPr lang="en-US" sz="1300" dirty="0" err="1">
                          <a:effectLst/>
                        </a:rPr>
                        <a:t>სამედიცინო</a:t>
                      </a:r>
                      <a:r>
                        <a:rPr lang="en-US" sz="1300" dirty="0">
                          <a:effectLst/>
                        </a:rPr>
                        <a:t> </a:t>
                      </a:r>
                      <a:r>
                        <a:rPr lang="en-US" sz="1300" dirty="0" err="1">
                          <a:effectLst/>
                        </a:rPr>
                        <a:t>პერსონალი</a:t>
                      </a:r>
                      <a:r>
                        <a:rPr lang="en-US" sz="1300" dirty="0">
                          <a:effectLst/>
                        </a:rPr>
                        <a:t> </a:t>
                      </a:r>
                      <a:r>
                        <a:rPr lang="en-US" sz="1300" dirty="0" err="1">
                          <a:effectLst/>
                        </a:rPr>
                        <a:t>მომზადებულია</a:t>
                      </a:r>
                      <a:r>
                        <a:rPr lang="en-US" sz="1300" dirty="0">
                          <a:effectLst/>
                        </a:rPr>
                        <a:t> </a:t>
                      </a:r>
                      <a:r>
                        <a:rPr lang="en-US" sz="1300" dirty="0" err="1">
                          <a:effectLst/>
                        </a:rPr>
                        <a:t>ინფექციის</a:t>
                      </a:r>
                      <a:r>
                        <a:rPr lang="en-US" sz="1300" dirty="0">
                          <a:effectLst/>
                        </a:rPr>
                        <a:t> </a:t>
                      </a:r>
                      <a:r>
                        <a:rPr lang="en-US" sz="1300" dirty="0" err="1">
                          <a:effectLst/>
                        </a:rPr>
                        <a:t>კონტროლის</a:t>
                      </a:r>
                      <a:r>
                        <a:rPr lang="en-US" sz="1300" dirty="0">
                          <a:effectLst/>
                        </a:rPr>
                        <a:t> </a:t>
                      </a:r>
                      <a:r>
                        <a:rPr lang="en-US" sz="1300" dirty="0" err="1">
                          <a:effectLst/>
                        </a:rPr>
                        <a:t>საკითხებში</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ka-GE" sz="1300" dirty="0" smtClean="0">
                          <a:effectLst/>
                        </a:rPr>
                        <a:t>12.</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20"/>
                  </a:ext>
                </a:extLst>
              </a:tr>
              <a:tr h="392211">
                <a:tc>
                  <a:txBody>
                    <a:bodyPr/>
                    <a:lstStyle/>
                    <a:p>
                      <a:pPr algn="ctr">
                        <a:lnSpc>
                          <a:spcPct val="107000"/>
                        </a:lnSpc>
                        <a:spcAft>
                          <a:spcPts val="0"/>
                        </a:spcAft>
                      </a:pPr>
                      <a:r>
                        <a:rPr lang="en-US" sz="1300" dirty="0">
                          <a:effectLst/>
                        </a:rPr>
                        <a:t>ვ</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იმუნიზაციის</a:t>
                      </a:r>
                      <a:r>
                        <a:rPr lang="en-US" sz="1300" dirty="0" smtClean="0">
                          <a:effectLst/>
                        </a:rPr>
                        <a:t> </a:t>
                      </a:r>
                      <a:r>
                        <a:rPr lang="en-US" sz="1300" dirty="0" err="1">
                          <a:effectLst/>
                        </a:rPr>
                        <a:t>პოპულარიზაციაზე</a:t>
                      </a:r>
                      <a:r>
                        <a:rPr lang="en-US" sz="1300" dirty="0">
                          <a:effectLst/>
                        </a:rPr>
                        <a:t> </a:t>
                      </a:r>
                      <a:r>
                        <a:rPr lang="en-US" sz="1300" dirty="0" err="1">
                          <a:effectLst/>
                        </a:rPr>
                        <a:t>მიმართული</a:t>
                      </a:r>
                      <a:r>
                        <a:rPr lang="en-US" sz="1300" dirty="0">
                          <a:effectLst/>
                        </a:rPr>
                        <a:t> </a:t>
                      </a:r>
                      <a:r>
                        <a:rPr lang="en-US" sz="1300" dirty="0" err="1" smtClean="0">
                          <a:effectLst/>
                        </a:rPr>
                        <a:t>ტრენინგები</a:t>
                      </a:r>
                      <a:r>
                        <a:rPr lang="en-US" sz="1300" dirty="0" smtClean="0">
                          <a:effectLst/>
                        </a:rPr>
                        <a:t> </a:t>
                      </a:r>
                      <a:r>
                        <a:rPr lang="en-US" sz="1300" dirty="0" err="1" smtClean="0">
                          <a:effectLst/>
                        </a:rPr>
                        <a:t>სა</a:t>
                      </a:r>
                      <a:r>
                        <a:rPr lang="ka-GE" sz="1300" dirty="0" smtClean="0">
                          <a:effectLst/>
                        </a:rPr>
                        <a:t>ზ.</a:t>
                      </a:r>
                      <a:r>
                        <a:rPr lang="en-US" sz="1300" dirty="0" err="1" smtClean="0">
                          <a:effectLst/>
                        </a:rPr>
                        <a:t>ჯანმრთელობისა</a:t>
                      </a:r>
                      <a:r>
                        <a:rPr lang="en-US" sz="1300" dirty="0" smtClean="0">
                          <a:effectLst/>
                        </a:rPr>
                        <a:t> </a:t>
                      </a:r>
                      <a:r>
                        <a:rPr lang="en-US" sz="1300" dirty="0" err="1" smtClean="0">
                          <a:effectLst/>
                        </a:rPr>
                        <a:t>და</a:t>
                      </a:r>
                      <a:r>
                        <a:rPr lang="en-US" sz="1300" dirty="0" smtClean="0">
                          <a:effectLst/>
                        </a:rPr>
                        <a:t> </a:t>
                      </a:r>
                      <a:r>
                        <a:rPr lang="en-US" sz="1300" dirty="0" err="1" smtClean="0">
                          <a:effectLst/>
                        </a:rPr>
                        <a:t>პჯდ</a:t>
                      </a:r>
                      <a:r>
                        <a:rPr lang="en-US" sz="1300" dirty="0" smtClean="0">
                          <a:effectLst/>
                        </a:rPr>
                        <a:t> </a:t>
                      </a:r>
                      <a:r>
                        <a:rPr lang="en-US" sz="1300" dirty="0" err="1" smtClean="0">
                          <a:effectLst/>
                        </a:rPr>
                        <a:t>სპეციალისტებისათვის</a:t>
                      </a:r>
                      <a:r>
                        <a:rPr lang="en-US" sz="1300" dirty="0" smtClean="0">
                          <a:effectLst/>
                        </a:rPr>
                        <a:t>. </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gridSpan="2">
                  <a:txBody>
                    <a:bodyPr/>
                    <a:lstStyle/>
                    <a:p>
                      <a:pPr>
                        <a:lnSpc>
                          <a:spcPct val="107000"/>
                        </a:lnSpc>
                        <a:spcAft>
                          <a:spcPts val="0"/>
                        </a:spcAft>
                      </a:pPr>
                      <a:r>
                        <a:rPr lang="en-US" sz="1300" dirty="0" err="1">
                          <a:effectLst/>
                        </a:rPr>
                        <a:t>ცნობადობა</a:t>
                      </a:r>
                      <a:r>
                        <a:rPr lang="en-US" sz="1300" dirty="0">
                          <a:effectLst/>
                        </a:rPr>
                        <a:t> </a:t>
                      </a:r>
                      <a:r>
                        <a:rPr lang="en-US" sz="1300" dirty="0" err="1">
                          <a:effectLst/>
                        </a:rPr>
                        <a:t>და</a:t>
                      </a:r>
                      <a:r>
                        <a:rPr lang="en-US" sz="1300" dirty="0">
                          <a:effectLst/>
                        </a:rPr>
                        <a:t> </a:t>
                      </a:r>
                      <a:r>
                        <a:rPr lang="en-US" sz="1300" dirty="0" err="1">
                          <a:effectLst/>
                        </a:rPr>
                        <a:t>მიღებადობა</a:t>
                      </a:r>
                      <a:r>
                        <a:rPr lang="en-US" sz="1300" dirty="0">
                          <a:effectLst/>
                        </a:rPr>
                        <a:t> </a:t>
                      </a:r>
                      <a:r>
                        <a:rPr lang="en-US" sz="1300" dirty="0" err="1">
                          <a:effectLst/>
                        </a:rPr>
                        <a:t>პრევმოკოკის</a:t>
                      </a:r>
                      <a:r>
                        <a:rPr lang="en-US" sz="1300" dirty="0">
                          <a:effectLst/>
                        </a:rPr>
                        <a:t> </a:t>
                      </a:r>
                      <a:r>
                        <a:rPr lang="en-US" sz="1300" dirty="0" err="1">
                          <a:effectLst/>
                        </a:rPr>
                        <a:t>ვაქცინაციისა</a:t>
                      </a:r>
                      <a:r>
                        <a:rPr lang="en-US" sz="1300" dirty="0">
                          <a:effectLst/>
                        </a:rPr>
                        <a:t> </a:t>
                      </a:r>
                      <a:r>
                        <a:rPr lang="en-US" sz="1300" dirty="0" err="1">
                          <a:effectLst/>
                        </a:rPr>
                        <a:t>და</a:t>
                      </a:r>
                      <a:r>
                        <a:rPr lang="en-US" sz="1300" dirty="0">
                          <a:effectLst/>
                        </a:rPr>
                        <a:t> COVID-</a:t>
                      </a:r>
                      <a:r>
                        <a:rPr lang="en-US" sz="1300" dirty="0" err="1">
                          <a:effectLst/>
                        </a:rPr>
                        <a:t>ვაქცინაციისთვის</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ka-GE" sz="1300" dirty="0" smtClean="0">
                          <a:effectLst/>
                        </a:rPr>
                        <a:t>09-10.</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21"/>
                  </a:ext>
                </a:extLst>
              </a:tr>
              <a:tr h="211631">
                <a:tc>
                  <a:txBody>
                    <a:bodyPr/>
                    <a:lstStyle/>
                    <a:p>
                      <a:pPr algn="ctr">
                        <a:lnSpc>
                          <a:spcPct val="107000"/>
                        </a:lnSpc>
                        <a:spcAft>
                          <a:spcPts val="0"/>
                        </a:spcAft>
                      </a:pPr>
                      <a:r>
                        <a:rPr lang="en-US" sz="1300" dirty="0">
                          <a:effectLst/>
                        </a:rPr>
                        <a:t>ზ</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smtClean="0">
                          <a:effectLst/>
                        </a:rPr>
                        <a:t>სოციალური</a:t>
                      </a:r>
                      <a:r>
                        <a:rPr lang="en-US" sz="1300" dirty="0" smtClean="0">
                          <a:effectLst/>
                        </a:rPr>
                        <a:t> </a:t>
                      </a:r>
                      <a:r>
                        <a:rPr lang="en-US" sz="1300" dirty="0" err="1">
                          <a:effectLst/>
                        </a:rPr>
                        <a:t>უთანასწორობის</a:t>
                      </a:r>
                      <a:r>
                        <a:rPr lang="en-US" sz="1300" dirty="0">
                          <a:effectLst/>
                        </a:rPr>
                        <a:t> </a:t>
                      </a:r>
                      <a:r>
                        <a:rPr lang="en-US" sz="1300" dirty="0" err="1" smtClean="0">
                          <a:effectLst/>
                        </a:rPr>
                        <a:t>აღმოფხვრის</a:t>
                      </a:r>
                      <a:r>
                        <a:rPr lang="ka-GE" sz="1300" dirty="0" smtClean="0">
                          <a:effectLst/>
                        </a:rPr>
                        <a:t>თვის</a:t>
                      </a:r>
                      <a:r>
                        <a:rPr lang="ka-GE" sz="1300" baseline="0" dirty="0" smtClean="0">
                          <a:effectLst/>
                        </a:rPr>
                        <a:t> </a:t>
                      </a:r>
                      <a:r>
                        <a:rPr lang="en-US" sz="1300" dirty="0" err="1" smtClean="0">
                          <a:effectLst/>
                        </a:rPr>
                        <a:t>ტრენინგები</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gridSpan="2">
                  <a:txBody>
                    <a:bodyPr/>
                    <a:lstStyle/>
                    <a:p>
                      <a:pPr>
                        <a:lnSpc>
                          <a:spcPct val="107000"/>
                        </a:lnSpc>
                        <a:spcAft>
                          <a:spcPts val="0"/>
                        </a:spcAft>
                      </a:pPr>
                      <a:r>
                        <a:rPr lang="en-US" sz="1300" dirty="0" err="1">
                          <a:effectLst/>
                        </a:rPr>
                        <a:t>სოციალური</a:t>
                      </a:r>
                      <a:r>
                        <a:rPr lang="en-US" sz="1300" dirty="0">
                          <a:effectLst/>
                        </a:rPr>
                        <a:t> </a:t>
                      </a:r>
                      <a:r>
                        <a:rPr lang="en-US" sz="1300" dirty="0" err="1">
                          <a:effectLst/>
                        </a:rPr>
                        <a:t>უთანასწორობის</a:t>
                      </a:r>
                      <a:r>
                        <a:rPr lang="en-US" sz="1300" dirty="0">
                          <a:effectLst/>
                        </a:rPr>
                        <a:t> </a:t>
                      </a:r>
                      <a:r>
                        <a:rPr lang="en-US" sz="1300" dirty="0" err="1">
                          <a:effectLst/>
                        </a:rPr>
                        <a:t>მაქსიმალურად</a:t>
                      </a:r>
                      <a:r>
                        <a:rPr lang="en-US" sz="1300" dirty="0">
                          <a:effectLst/>
                        </a:rPr>
                        <a:t> </a:t>
                      </a:r>
                      <a:r>
                        <a:rPr lang="en-US" sz="1300" dirty="0" err="1" smtClean="0">
                          <a:effectLst/>
                        </a:rPr>
                        <a:t>აღოფხვდა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22"/>
                  </a:ext>
                </a:extLst>
              </a:tr>
              <a:tr h="392211">
                <a:tc>
                  <a:txBody>
                    <a:bodyPr/>
                    <a:lstStyle/>
                    <a:p>
                      <a:pPr algn="ctr">
                        <a:lnSpc>
                          <a:spcPct val="107000"/>
                        </a:lnSpc>
                        <a:spcAft>
                          <a:spcPts val="0"/>
                        </a:spcAft>
                      </a:pPr>
                      <a:r>
                        <a:rPr lang="en-US" sz="1300" dirty="0">
                          <a:effectLst/>
                        </a:rPr>
                        <a:t>6.2.</a:t>
                      </a:r>
                      <a:endParaRPr lang="en-US" sz="1300" dirty="0">
                        <a:effectLst/>
                        <a:latin typeface="Calibri" panose="020F0502020204030204" pitchFamily="34" charset="0"/>
                        <a:ea typeface="Calibri" panose="020F0502020204030204" pitchFamily="34" charset="0"/>
                      </a:endParaRPr>
                    </a:p>
                  </a:txBody>
                  <a:tcPr marL="36302" marR="36302" marT="0" marB="0"/>
                </a:tc>
                <a:tc gridSpan="2">
                  <a:txBody>
                    <a:bodyPr/>
                    <a:lstStyle/>
                    <a:p>
                      <a:pPr>
                        <a:lnSpc>
                          <a:spcPct val="107000"/>
                        </a:lnSpc>
                        <a:spcAft>
                          <a:spcPts val="0"/>
                        </a:spcAft>
                      </a:pPr>
                      <a:r>
                        <a:rPr lang="en-US" sz="1300" dirty="0" err="1">
                          <a:effectLst/>
                        </a:rPr>
                        <a:t>სამედიცინო</a:t>
                      </a:r>
                      <a:r>
                        <a:rPr lang="en-US" sz="1300" dirty="0">
                          <a:effectLst/>
                        </a:rPr>
                        <a:t> </a:t>
                      </a:r>
                      <a:r>
                        <a:rPr lang="en-US" sz="1300" dirty="0" err="1">
                          <a:effectLst/>
                        </a:rPr>
                        <a:t>პერსონალის</a:t>
                      </a:r>
                      <a:r>
                        <a:rPr lang="en-US" sz="1300" dirty="0">
                          <a:effectLst/>
                        </a:rPr>
                        <a:t> </a:t>
                      </a:r>
                      <a:r>
                        <a:rPr lang="en-US" sz="1300" dirty="0" err="1">
                          <a:effectLst/>
                        </a:rPr>
                        <a:t>რეგისტრის</a:t>
                      </a:r>
                      <a:r>
                        <a:rPr lang="en-US" sz="1300" dirty="0">
                          <a:effectLst/>
                        </a:rPr>
                        <a:t> </a:t>
                      </a:r>
                      <a:r>
                        <a:rPr lang="en-US" sz="1300" dirty="0" err="1">
                          <a:effectLst/>
                        </a:rPr>
                        <a:t>განვითარება</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gridSpan="2">
                  <a:txBody>
                    <a:bodyPr/>
                    <a:lstStyle/>
                    <a:p>
                      <a:pPr>
                        <a:lnSpc>
                          <a:spcPct val="107000"/>
                        </a:lnSpc>
                        <a:spcAft>
                          <a:spcPts val="0"/>
                        </a:spcAft>
                      </a:pPr>
                      <a:r>
                        <a:rPr lang="en-US" sz="1300" dirty="0" err="1">
                          <a:effectLst/>
                        </a:rPr>
                        <a:t>რეგულირების</a:t>
                      </a:r>
                      <a:r>
                        <a:rPr lang="en-US" sz="1300" dirty="0">
                          <a:effectLst/>
                        </a:rPr>
                        <a:t> </a:t>
                      </a:r>
                      <a:r>
                        <a:rPr lang="en-US" sz="1300" dirty="0" err="1">
                          <a:effectLst/>
                        </a:rPr>
                        <a:t>სააგენტოს</a:t>
                      </a:r>
                      <a:r>
                        <a:rPr lang="en-US" sz="1300" dirty="0">
                          <a:effectLst/>
                        </a:rPr>
                        <a:t> </a:t>
                      </a:r>
                      <a:r>
                        <a:rPr lang="en-US" sz="1300" dirty="0" err="1">
                          <a:effectLst/>
                        </a:rPr>
                        <a:t>აქვს</a:t>
                      </a:r>
                      <a:r>
                        <a:rPr lang="en-US" sz="1300" dirty="0">
                          <a:effectLst/>
                        </a:rPr>
                        <a:t> </a:t>
                      </a:r>
                      <a:r>
                        <a:rPr lang="en-US" sz="1300" dirty="0" err="1">
                          <a:effectLst/>
                        </a:rPr>
                        <a:t>სამედიცინო</a:t>
                      </a:r>
                      <a:r>
                        <a:rPr lang="en-US" sz="1300" dirty="0">
                          <a:effectLst/>
                        </a:rPr>
                        <a:t> </a:t>
                      </a:r>
                      <a:r>
                        <a:rPr lang="en-US" sz="1300" dirty="0" err="1">
                          <a:effectLst/>
                        </a:rPr>
                        <a:t>პერსონალის</a:t>
                      </a:r>
                      <a:r>
                        <a:rPr lang="en-US" sz="1300" dirty="0">
                          <a:effectLst/>
                        </a:rPr>
                        <a:t> </a:t>
                      </a:r>
                      <a:r>
                        <a:rPr lang="en-US" sz="1300" dirty="0" err="1">
                          <a:effectLst/>
                        </a:rPr>
                        <a:t>რეგისტრი</a:t>
                      </a:r>
                      <a:r>
                        <a:rPr lang="en-US" sz="1300" dirty="0">
                          <a:effectLst/>
                        </a:rPr>
                        <a:t> </a:t>
                      </a:r>
                      <a:r>
                        <a:rPr lang="en-US" sz="1300" dirty="0" err="1">
                          <a:effectLst/>
                        </a:rPr>
                        <a:t>და</a:t>
                      </a:r>
                      <a:r>
                        <a:rPr lang="en-US" sz="1300" dirty="0">
                          <a:effectLst/>
                        </a:rPr>
                        <a:t> </a:t>
                      </a:r>
                      <a:r>
                        <a:rPr lang="ka-GE" sz="1300" dirty="0" smtClean="0">
                          <a:effectLst/>
                        </a:rPr>
                        <a:t>ანახლებს </a:t>
                      </a:r>
                      <a:r>
                        <a:rPr lang="en-US" sz="1300" dirty="0" err="1" smtClean="0">
                          <a:effectLst/>
                        </a:rPr>
                        <a:t>კვარტალურად</a:t>
                      </a:r>
                      <a:endParaRPr lang="en-US" sz="1300" dirty="0">
                        <a:effectLst/>
                        <a:latin typeface="Calibri" panose="020F0502020204030204" pitchFamily="34" charset="0"/>
                        <a:ea typeface="Calibri" panose="020F0502020204030204" pitchFamily="34" charset="0"/>
                      </a:endParaRPr>
                    </a:p>
                  </a:txBody>
                  <a:tcPr marL="36302" marR="36302" marT="0" marB="0"/>
                </a:tc>
                <a:tc hMerge="1">
                  <a:txBody>
                    <a:bodyPr/>
                    <a:lstStyle/>
                    <a:p>
                      <a:pPr>
                        <a:lnSpc>
                          <a:spcPct val="107000"/>
                        </a:lnSpc>
                        <a:spcAft>
                          <a:spcPts val="0"/>
                        </a:spcAft>
                      </a:pPr>
                      <a:endParaRPr lang="en-US" sz="14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36302" marR="36302"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943439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5043433"/>
              </p:ext>
            </p:extLst>
          </p:nvPr>
        </p:nvGraphicFramePr>
        <p:xfrm>
          <a:off x="335666" y="70955"/>
          <a:ext cx="11758799" cy="6692834"/>
        </p:xfrm>
        <a:graphic>
          <a:graphicData uri="http://schemas.openxmlformats.org/drawingml/2006/table">
            <a:tbl>
              <a:tblPr firstRow="1" firstCol="1" bandRow="1">
                <a:tableStyleId>{5C22544A-7EE6-4342-B048-85BDC9FD1C3A}</a:tableStyleId>
              </a:tblPr>
              <a:tblGrid>
                <a:gridCol w="383712">
                  <a:extLst>
                    <a:ext uri="{9D8B030D-6E8A-4147-A177-3AD203B41FA5}">
                      <a16:colId xmlns:a16="http://schemas.microsoft.com/office/drawing/2014/main" val="20000"/>
                    </a:ext>
                  </a:extLst>
                </a:gridCol>
                <a:gridCol w="4746119">
                  <a:extLst>
                    <a:ext uri="{9D8B030D-6E8A-4147-A177-3AD203B41FA5}">
                      <a16:colId xmlns:a16="http://schemas.microsoft.com/office/drawing/2014/main" val="20001"/>
                    </a:ext>
                  </a:extLst>
                </a:gridCol>
                <a:gridCol w="4964130">
                  <a:extLst>
                    <a:ext uri="{9D8B030D-6E8A-4147-A177-3AD203B41FA5}">
                      <a16:colId xmlns:a16="http://schemas.microsoft.com/office/drawing/2014/main" val="1912378054"/>
                    </a:ext>
                  </a:extLst>
                </a:gridCol>
                <a:gridCol w="1664838">
                  <a:extLst>
                    <a:ext uri="{9D8B030D-6E8A-4147-A177-3AD203B41FA5}">
                      <a16:colId xmlns:a16="http://schemas.microsoft.com/office/drawing/2014/main" val="20003"/>
                    </a:ext>
                  </a:extLst>
                </a:gridCol>
              </a:tblGrid>
              <a:tr h="354385">
                <a:tc>
                  <a:txBody>
                    <a:bodyPr/>
                    <a:lstStyle/>
                    <a:p>
                      <a:pPr algn="ct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gn="ctr">
                        <a:lnSpc>
                          <a:spcPct val="107000"/>
                        </a:lnSpc>
                        <a:spcAft>
                          <a:spcPts val="0"/>
                        </a:spcAft>
                      </a:pPr>
                      <a:r>
                        <a:rPr lang="en-US" sz="1300" dirty="0" err="1">
                          <a:effectLst/>
                        </a:rPr>
                        <a:t>ამოცანები</a:t>
                      </a:r>
                      <a:r>
                        <a:rPr lang="en-US" sz="1300" dirty="0">
                          <a:effectLst/>
                        </a:rPr>
                        <a:t> </a:t>
                      </a:r>
                      <a:r>
                        <a:rPr lang="en-US" sz="1300" dirty="0" err="1">
                          <a:effectLst/>
                        </a:rPr>
                        <a:t>და</a:t>
                      </a:r>
                      <a:r>
                        <a:rPr lang="en-US" sz="1300" dirty="0">
                          <a:effectLst/>
                        </a:rPr>
                        <a:t> </a:t>
                      </a:r>
                      <a:r>
                        <a:rPr lang="en-US" sz="1300" dirty="0" err="1">
                          <a:effectLst/>
                        </a:rPr>
                        <a:t>სტრატეგიული</a:t>
                      </a:r>
                      <a:r>
                        <a:rPr lang="en-US" sz="1300" dirty="0">
                          <a:effectLst/>
                        </a:rPr>
                        <a:t> </a:t>
                      </a:r>
                      <a:r>
                        <a:rPr lang="en-US" sz="1300" dirty="0" err="1">
                          <a:effectLst/>
                        </a:rPr>
                        <a:t>ღონისძიებები</a:t>
                      </a: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gn="ctr">
                        <a:lnSpc>
                          <a:spcPct val="107000"/>
                        </a:lnSpc>
                        <a:spcAft>
                          <a:spcPts val="0"/>
                        </a:spcAft>
                      </a:pPr>
                      <a:r>
                        <a:rPr lang="en-US" sz="1300" dirty="0" err="1">
                          <a:effectLst/>
                        </a:rPr>
                        <a:t>მოსალოდნელი</a:t>
                      </a:r>
                      <a:r>
                        <a:rPr lang="en-US" sz="1300" dirty="0">
                          <a:effectLst/>
                        </a:rPr>
                        <a:t> </a:t>
                      </a:r>
                      <a:r>
                        <a:rPr lang="en-US" sz="1300" dirty="0" err="1">
                          <a:effectLst/>
                        </a:rPr>
                        <a:t>შედეგი</a:t>
                      </a: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gn="ctr">
                        <a:lnSpc>
                          <a:spcPct val="107000"/>
                        </a:lnSpc>
                        <a:spcAft>
                          <a:spcPts val="0"/>
                        </a:spcAft>
                      </a:pPr>
                      <a:r>
                        <a:rPr lang="en-US" sz="1300" dirty="0" err="1">
                          <a:effectLst/>
                        </a:rPr>
                        <a:t>დასრულების</a:t>
                      </a:r>
                      <a:r>
                        <a:rPr lang="en-US" sz="1300" dirty="0">
                          <a:effectLst/>
                        </a:rPr>
                        <a:t> </a:t>
                      </a:r>
                      <a:r>
                        <a:rPr lang="en-US" sz="1300" dirty="0" err="1">
                          <a:effectLst/>
                        </a:rPr>
                        <a:t>ვადა</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00"/>
                  </a:ext>
                </a:extLst>
              </a:tr>
              <a:tr h="209738">
                <a:tc gridSpan="4">
                  <a:txBody>
                    <a:bodyPr/>
                    <a:lstStyle/>
                    <a:p>
                      <a:pPr>
                        <a:lnSpc>
                          <a:spcPct val="107000"/>
                        </a:lnSpc>
                        <a:spcAft>
                          <a:spcPts val="0"/>
                        </a:spcAft>
                      </a:pPr>
                      <a:r>
                        <a:rPr lang="en-US" sz="1300" dirty="0" err="1">
                          <a:effectLst/>
                        </a:rPr>
                        <a:t>ამოცანა</a:t>
                      </a:r>
                      <a:r>
                        <a:rPr lang="en-US" sz="1300" dirty="0">
                          <a:effectLst/>
                        </a:rPr>
                        <a:t> 7: </a:t>
                      </a:r>
                      <a:r>
                        <a:rPr lang="en-US" sz="1300" dirty="0" err="1">
                          <a:effectLst/>
                        </a:rPr>
                        <a:t>ჯანმრთელობის</a:t>
                      </a:r>
                      <a:r>
                        <a:rPr lang="en-US" sz="1300" dirty="0">
                          <a:effectLst/>
                        </a:rPr>
                        <a:t> </a:t>
                      </a:r>
                      <a:r>
                        <a:rPr lang="en-US" sz="1300" dirty="0" err="1">
                          <a:effectLst/>
                        </a:rPr>
                        <a:t>ხელშეწყობა</a:t>
                      </a:r>
                      <a:r>
                        <a:rPr lang="en-US" sz="1300" dirty="0">
                          <a:effectLst/>
                        </a:rPr>
                        <a:t>, </a:t>
                      </a:r>
                      <a:r>
                        <a:rPr lang="en-US" sz="1300" dirty="0" err="1">
                          <a:effectLst/>
                        </a:rPr>
                        <a:t>რისკის</a:t>
                      </a:r>
                      <a:r>
                        <a:rPr lang="en-US" sz="1300" dirty="0">
                          <a:effectLst/>
                        </a:rPr>
                        <a:t> </a:t>
                      </a:r>
                      <a:r>
                        <a:rPr lang="en-US" sz="1300" dirty="0" err="1">
                          <a:effectLst/>
                        </a:rPr>
                        <a:t>კომუნიკაცია</a:t>
                      </a:r>
                      <a:r>
                        <a:rPr lang="en-US" sz="1300" dirty="0">
                          <a:effectLst/>
                        </a:rPr>
                        <a:t> </a:t>
                      </a:r>
                      <a:r>
                        <a:rPr lang="en-US" sz="1300" dirty="0" err="1">
                          <a:effectLst/>
                        </a:rPr>
                        <a:t>და</a:t>
                      </a:r>
                      <a:r>
                        <a:rPr lang="en-US" sz="1300" dirty="0">
                          <a:effectLst/>
                        </a:rPr>
                        <a:t> </a:t>
                      </a:r>
                      <a:r>
                        <a:rPr lang="en-US" sz="1300" dirty="0" err="1">
                          <a:effectLst/>
                        </a:rPr>
                        <a:t>სამოქალაქო</a:t>
                      </a:r>
                      <a:r>
                        <a:rPr lang="en-US" sz="1300" dirty="0">
                          <a:effectLst/>
                        </a:rPr>
                        <a:t> </a:t>
                      </a:r>
                      <a:r>
                        <a:rPr lang="en-US" sz="1300" dirty="0" err="1">
                          <a:effectLst/>
                        </a:rPr>
                        <a:t>ცნობიერების</a:t>
                      </a:r>
                      <a:r>
                        <a:rPr lang="en-US" sz="1300" dirty="0">
                          <a:effectLst/>
                        </a:rPr>
                        <a:t> </a:t>
                      </a:r>
                      <a:r>
                        <a:rPr lang="en-US" sz="1300" dirty="0" err="1">
                          <a:effectLst/>
                        </a:rPr>
                        <a:t>გაძლიერება</a:t>
                      </a:r>
                      <a:endParaRPr lang="en-US" sz="1300" dirty="0">
                        <a:effectLst/>
                        <a:latin typeface="Calibri" panose="020F0502020204030204" pitchFamily="34" charset="0"/>
                        <a:ea typeface="Calibri" panose="020F0502020204030204" pitchFamily="34" charset="0"/>
                      </a:endParaRPr>
                    </a:p>
                  </a:txBody>
                  <a:tcPr marL="60404" marR="604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20219">
                <a:tc>
                  <a:txBody>
                    <a:bodyPr/>
                    <a:lstStyle/>
                    <a:p>
                      <a:pPr algn="ctr">
                        <a:lnSpc>
                          <a:spcPct val="107000"/>
                        </a:lnSpc>
                        <a:spcAft>
                          <a:spcPts val="0"/>
                        </a:spcAft>
                      </a:pPr>
                      <a:r>
                        <a:rPr lang="en-US" sz="1200" dirty="0">
                          <a:effectLst/>
                        </a:rPr>
                        <a:t>7.1.</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r>
                        <a:rPr lang="en-US" sz="1300" dirty="0" err="1">
                          <a:effectLst/>
                        </a:rPr>
                        <a:t>სხვადასხვა</a:t>
                      </a:r>
                      <a:r>
                        <a:rPr lang="en-US" sz="1300" dirty="0">
                          <a:effectLst/>
                        </a:rPr>
                        <a:t> </a:t>
                      </a:r>
                      <a:r>
                        <a:rPr lang="en-US" sz="1300" dirty="0" err="1">
                          <a:effectLst/>
                        </a:rPr>
                        <a:t>რისკ-ჯგუფებთან</a:t>
                      </a:r>
                      <a:r>
                        <a:rPr lang="en-US" sz="1300" dirty="0">
                          <a:effectLst/>
                        </a:rPr>
                        <a:t> </a:t>
                      </a:r>
                      <a:r>
                        <a:rPr lang="en-US" sz="1300" dirty="0" err="1">
                          <a:effectLst/>
                        </a:rPr>
                        <a:t>მიმართებაში</a:t>
                      </a:r>
                      <a:r>
                        <a:rPr lang="en-US" sz="1300" dirty="0">
                          <a:effectLst/>
                        </a:rPr>
                        <a:t>, </a:t>
                      </a:r>
                      <a:r>
                        <a:rPr lang="en-US" sz="1300" dirty="0" err="1">
                          <a:effectLst/>
                        </a:rPr>
                        <a:t>რისკის</a:t>
                      </a:r>
                      <a:r>
                        <a:rPr lang="en-US" sz="1300" dirty="0">
                          <a:effectLst/>
                        </a:rPr>
                        <a:t> </a:t>
                      </a:r>
                      <a:r>
                        <a:rPr lang="en-US" sz="1300" dirty="0" err="1">
                          <a:effectLst/>
                        </a:rPr>
                        <a:t>კომუნიკაციის</a:t>
                      </a:r>
                      <a:r>
                        <a:rPr lang="en-US" sz="1300" dirty="0">
                          <a:effectLst/>
                        </a:rPr>
                        <a:t> </a:t>
                      </a:r>
                      <a:r>
                        <a:rPr lang="en-US" sz="1300" dirty="0" err="1">
                          <a:effectLst/>
                        </a:rPr>
                        <a:t>განსხვავებული</a:t>
                      </a:r>
                      <a:r>
                        <a:rPr lang="en-US" sz="1300" dirty="0">
                          <a:effectLst/>
                        </a:rPr>
                        <a:t> </a:t>
                      </a:r>
                      <a:r>
                        <a:rPr lang="en-US" sz="1300" dirty="0" err="1">
                          <a:effectLst/>
                        </a:rPr>
                        <a:t>სტრატეგიის</a:t>
                      </a:r>
                      <a:r>
                        <a:rPr lang="en-US" sz="1300" dirty="0">
                          <a:effectLst/>
                        </a:rPr>
                        <a:t> </a:t>
                      </a:r>
                      <a:r>
                        <a:rPr lang="en-US" sz="1300" dirty="0" err="1">
                          <a:effectLst/>
                        </a:rPr>
                        <a:t>დანერგვა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მაღალი</a:t>
                      </a:r>
                      <a:r>
                        <a:rPr lang="en-US" sz="1300" dirty="0">
                          <a:effectLst/>
                        </a:rPr>
                        <a:t> </a:t>
                      </a:r>
                      <a:r>
                        <a:rPr lang="en-US" sz="1300" dirty="0" err="1">
                          <a:effectLst/>
                        </a:rPr>
                        <a:t>რისკ-ჯგუფებისა</a:t>
                      </a:r>
                      <a:r>
                        <a:rPr lang="en-US" sz="1300" dirty="0">
                          <a:effectLst/>
                        </a:rPr>
                        <a:t> </a:t>
                      </a:r>
                      <a:r>
                        <a:rPr lang="en-US" sz="1300" dirty="0" err="1">
                          <a:effectLst/>
                        </a:rPr>
                        <a:t>და</a:t>
                      </a:r>
                      <a:r>
                        <a:rPr lang="en-US" sz="1300" dirty="0">
                          <a:effectLst/>
                        </a:rPr>
                        <a:t> </a:t>
                      </a:r>
                      <a:r>
                        <a:rPr lang="en-US" sz="1300" dirty="0" err="1">
                          <a:effectLst/>
                        </a:rPr>
                        <a:t>მოწყვლადი</a:t>
                      </a:r>
                      <a:r>
                        <a:rPr lang="en-US" sz="1300" dirty="0">
                          <a:effectLst/>
                        </a:rPr>
                        <a:t> </a:t>
                      </a:r>
                      <a:r>
                        <a:rPr lang="en-US" sz="1300" dirty="0" err="1">
                          <a:effectLst/>
                        </a:rPr>
                        <a:t>ფენებისთვის</a:t>
                      </a:r>
                      <a:r>
                        <a:rPr lang="en-US" sz="1300" dirty="0">
                          <a:effectLst/>
                        </a:rPr>
                        <a:t> (</a:t>
                      </a:r>
                      <a:r>
                        <a:rPr lang="en-US" sz="1300" dirty="0" err="1">
                          <a:effectLst/>
                        </a:rPr>
                        <a:t>ხანდაზმულები</a:t>
                      </a:r>
                      <a:r>
                        <a:rPr lang="en-US" sz="1300" dirty="0">
                          <a:effectLst/>
                        </a:rPr>
                        <a:t>, </a:t>
                      </a:r>
                      <a:r>
                        <a:rPr lang="en-US" sz="1300" dirty="0" err="1">
                          <a:effectLst/>
                        </a:rPr>
                        <a:t>ქრონიკული</a:t>
                      </a:r>
                      <a:r>
                        <a:rPr lang="en-US" sz="1300" dirty="0">
                          <a:effectLst/>
                        </a:rPr>
                        <a:t> </a:t>
                      </a:r>
                      <a:r>
                        <a:rPr lang="en-US" sz="1300" dirty="0" err="1">
                          <a:effectLst/>
                        </a:rPr>
                        <a:t>დაავადებების</a:t>
                      </a:r>
                      <a:r>
                        <a:rPr lang="en-US" sz="1300" dirty="0">
                          <a:effectLst/>
                        </a:rPr>
                        <a:t> </a:t>
                      </a:r>
                      <a:r>
                        <a:rPr lang="en-US" sz="1300" dirty="0" err="1">
                          <a:effectLst/>
                        </a:rPr>
                        <a:t>მქონენი</a:t>
                      </a:r>
                      <a:r>
                        <a:rPr lang="en-US" sz="1300" dirty="0">
                          <a:effectLst/>
                        </a:rPr>
                        <a:t>) </a:t>
                      </a:r>
                      <a:r>
                        <a:rPr lang="en-US" sz="1300" dirty="0" err="1">
                          <a:effectLst/>
                        </a:rPr>
                        <a:t>სპეციფიური</a:t>
                      </a:r>
                      <a:r>
                        <a:rPr lang="en-US" sz="1300" dirty="0">
                          <a:effectLst/>
                        </a:rPr>
                        <a:t> </a:t>
                      </a:r>
                      <a:r>
                        <a:rPr lang="en-US" sz="1300" dirty="0" err="1">
                          <a:effectLst/>
                        </a:rPr>
                        <a:t>კამპანიები</a:t>
                      </a:r>
                      <a:r>
                        <a:rPr lang="en-US" sz="1300" dirty="0">
                          <a:effectLst/>
                        </a:rPr>
                        <a:t> </a:t>
                      </a:r>
                      <a:r>
                        <a:rPr lang="en-US" sz="1300" dirty="0" err="1">
                          <a:effectLst/>
                        </a:rPr>
                        <a:t>იმართება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ka-GE" sz="1300" dirty="0" smtClean="0">
                          <a:effectLst/>
                        </a:rPr>
                        <a:t>12.</a:t>
                      </a: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02"/>
                  </a:ext>
                </a:extLst>
              </a:tr>
              <a:tr h="413479">
                <a:tc>
                  <a:txBody>
                    <a:bodyPr/>
                    <a:lstStyle/>
                    <a:p>
                      <a:pPr algn="ctr">
                        <a:lnSpc>
                          <a:spcPct val="107000"/>
                        </a:lnSpc>
                        <a:spcAft>
                          <a:spcPts val="0"/>
                        </a:spcAft>
                      </a:pPr>
                      <a:r>
                        <a:rPr lang="en-US" sz="1200">
                          <a:effectLst/>
                        </a:rPr>
                        <a:t>7.2.</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რისკის</a:t>
                      </a:r>
                      <a:r>
                        <a:rPr lang="en-US" sz="1300" dirty="0">
                          <a:effectLst/>
                        </a:rPr>
                        <a:t> </a:t>
                      </a:r>
                      <a:r>
                        <a:rPr lang="en-US" sz="1300" dirty="0" err="1">
                          <a:effectLst/>
                        </a:rPr>
                        <a:t>კომუნიკაციის</a:t>
                      </a:r>
                      <a:r>
                        <a:rPr lang="en-US" sz="1300" dirty="0">
                          <a:effectLst/>
                        </a:rPr>
                        <a:t> </a:t>
                      </a:r>
                      <a:r>
                        <a:rPr lang="en-US" sz="1300" dirty="0" err="1">
                          <a:effectLst/>
                        </a:rPr>
                        <a:t>სპეციფიკური</a:t>
                      </a:r>
                      <a:r>
                        <a:rPr lang="en-US" sz="1300" dirty="0">
                          <a:effectLst/>
                        </a:rPr>
                        <a:t> </a:t>
                      </a:r>
                      <a:r>
                        <a:rPr lang="en-US" sz="1300" dirty="0" err="1">
                          <a:effectLst/>
                        </a:rPr>
                        <a:t>მიდგომის</a:t>
                      </a:r>
                      <a:r>
                        <a:rPr lang="en-US" sz="1300" dirty="0">
                          <a:effectLst/>
                        </a:rPr>
                        <a:t> </a:t>
                      </a:r>
                      <a:r>
                        <a:rPr lang="en-US" sz="1300" dirty="0" err="1">
                          <a:effectLst/>
                        </a:rPr>
                        <a:t>შემუშავება</a:t>
                      </a:r>
                      <a:r>
                        <a:rPr lang="en-US" sz="1300" dirty="0">
                          <a:effectLst/>
                        </a:rPr>
                        <a:t> </a:t>
                      </a:r>
                      <a:r>
                        <a:rPr lang="en-US" sz="1300" dirty="0" err="1">
                          <a:effectLst/>
                        </a:rPr>
                        <a:t>შშმ</a:t>
                      </a:r>
                      <a:r>
                        <a:rPr lang="en-US" sz="1300" dirty="0">
                          <a:effectLst/>
                        </a:rPr>
                        <a:t> </a:t>
                      </a:r>
                      <a:r>
                        <a:rPr lang="en-US" sz="1300" dirty="0" err="1">
                          <a:effectLst/>
                        </a:rPr>
                        <a:t>პირებისთვის</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შშმ პირებისთვის ადაპტირებული მეთდოლოგიით COVID-კამპანიის კომპონენტების მიწოდება</a:t>
                      </a:r>
                      <a:endParaRPr lang="en-US" sz="1300">
                        <a:effectLst/>
                        <a:latin typeface="Calibri" panose="020F0502020204030204" pitchFamily="34" charset="0"/>
                        <a:ea typeface="Calibri" panose="020F0502020204030204" pitchFamily="34" charset="0"/>
                      </a:endParaRPr>
                    </a:p>
                  </a:txBody>
                  <a:tcPr marL="60404" marR="6040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ka-GE" sz="1300" b="0" i="0" u="none" strike="noStrike" kern="1200" cap="none" spc="0" normalizeH="0" baseline="0" noProof="0" smtClean="0">
                          <a:ln>
                            <a:noFill/>
                          </a:ln>
                          <a:solidFill>
                            <a:prstClr val="black"/>
                          </a:solidFill>
                          <a:effectLst/>
                          <a:uLnTx/>
                          <a:uFillTx/>
                          <a:latin typeface="Sylfaen" panose="010A0502050306030303" pitchFamily="18" charset="0"/>
                          <a:ea typeface="+mn-ea"/>
                          <a:cs typeface="+mn-cs"/>
                        </a:rPr>
                        <a:t>12.</a:t>
                      </a:r>
                      <a:r>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t>2020</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0404" marR="60404" marT="0" marB="0"/>
                </a:tc>
                <a:extLst>
                  <a:ext uri="{0D108BD9-81ED-4DB2-BD59-A6C34878D82A}">
                    <a16:rowId xmlns:a16="http://schemas.microsoft.com/office/drawing/2014/main" val="10003"/>
                  </a:ext>
                </a:extLst>
              </a:tr>
              <a:tr h="413479">
                <a:tc>
                  <a:txBody>
                    <a:bodyPr/>
                    <a:lstStyle/>
                    <a:p>
                      <a:pPr algn="ctr">
                        <a:lnSpc>
                          <a:spcPct val="107000"/>
                        </a:lnSpc>
                        <a:spcAft>
                          <a:spcPts val="0"/>
                        </a:spcAft>
                      </a:pPr>
                      <a:r>
                        <a:rPr lang="en-US" sz="1200" dirty="0">
                          <a:effectLst/>
                        </a:rPr>
                        <a:t>7.3.</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რისკის</a:t>
                      </a:r>
                      <a:r>
                        <a:rPr lang="en-US" sz="1300" dirty="0">
                          <a:effectLst/>
                        </a:rPr>
                        <a:t> </a:t>
                      </a:r>
                      <a:r>
                        <a:rPr lang="en-US" sz="1300" dirty="0" err="1">
                          <a:effectLst/>
                        </a:rPr>
                        <a:t>კომუნიკაციის</a:t>
                      </a:r>
                      <a:r>
                        <a:rPr lang="en-US" sz="1300" dirty="0">
                          <a:effectLst/>
                        </a:rPr>
                        <a:t> </a:t>
                      </a:r>
                      <a:r>
                        <a:rPr lang="en-US" sz="1300" dirty="0" err="1">
                          <a:effectLst/>
                        </a:rPr>
                        <a:t>განსხვავებული</a:t>
                      </a:r>
                      <a:r>
                        <a:rPr lang="en-US" sz="1300" dirty="0">
                          <a:effectLst/>
                        </a:rPr>
                        <a:t> </a:t>
                      </a:r>
                      <a:r>
                        <a:rPr lang="en-US" sz="1300" dirty="0" err="1">
                          <a:effectLst/>
                        </a:rPr>
                        <a:t>მიდგომის</a:t>
                      </a:r>
                      <a:r>
                        <a:rPr lang="en-US" sz="1300" dirty="0">
                          <a:effectLst/>
                        </a:rPr>
                        <a:t> </a:t>
                      </a:r>
                      <a:r>
                        <a:rPr lang="en-US" sz="1300" dirty="0" err="1">
                          <a:effectLst/>
                        </a:rPr>
                        <a:t>შემუშავება</a:t>
                      </a:r>
                      <a:r>
                        <a:rPr lang="en-US" sz="1300" dirty="0">
                          <a:effectLst/>
                        </a:rPr>
                        <a:t> </a:t>
                      </a:r>
                      <a:r>
                        <a:rPr lang="en-US" sz="1300" dirty="0" err="1">
                          <a:effectLst/>
                        </a:rPr>
                        <a:t>დაბალი</a:t>
                      </a:r>
                      <a:r>
                        <a:rPr lang="en-US" sz="1300" dirty="0">
                          <a:effectLst/>
                        </a:rPr>
                        <a:t> </a:t>
                      </a:r>
                      <a:r>
                        <a:rPr lang="en-US" sz="1300" dirty="0" err="1">
                          <a:effectLst/>
                        </a:rPr>
                        <a:t>რისკის</a:t>
                      </a:r>
                      <a:r>
                        <a:rPr lang="en-US" sz="1300" dirty="0">
                          <a:effectLst/>
                        </a:rPr>
                        <a:t> </a:t>
                      </a:r>
                      <a:r>
                        <a:rPr lang="en-US" sz="1300" dirty="0" err="1">
                          <a:effectLst/>
                        </a:rPr>
                        <a:t>მქონე</a:t>
                      </a:r>
                      <a:r>
                        <a:rPr lang="en-US" sz="1300" dirty="0">
                          <a:effectLst/>
                        </a:rPr>
                        <a:t> </a:t>
                      </a:r>
                      <a:r>
                        <a:rPr lang="en-US" sz="1300" dirty="0" err="1">
                          <a:effectLst/>
                        </a:rPr>
                        <a:t>ჯგუფებისთვის</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დაბალი რისკ-ჯგუფებისთვის სპეციფიური კამპანიები იმართება</a:t>
                      </a:r>
                      <a:endParaRPr lang="en-US" sz="1300">
                        <a:effectLst/>
                        <a:latin typeface="Calibri" panose="020F0502020204030204" pitchFamily="34" charset="0"/>
                        <a:ea typeface="Calibri" panose="020F0502020204030204" pitchFamily="34" charset="0"/>
                      </a:endParaRPr>
                    </a:p>
                  </a:txBody>
                  <a:tcPr marL="60404" marR="6040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ka-GE" sz="1300" b="0" i="0" u="none" strike="noStrike" kern="1200" cap="none" spc="0" normalizeH="0" baseline="0" noProof="0" smtClean="0">
                          <a:ln>
                            <a:noFill/>
                          </a:ln>
                          <a:solidFill>
                            <a:prstClr val="black"/>
                          </a:solidFill>
                          <a:effectLst/>
                          <a:uLnTx/>
                          <a:uFillTx/>
                          <a:latin typeface="Sylfaen" panose="010A0502050306030303" pitchFamily="18" charset="0"/>
                          <a:ea typeface="+mn-ea"/>
                          <a:cs typeface="+mn-cs"/>
                        </a:rPr>
                        <a:t>12.</a:t>
                      </a:r>
                      <a:r>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t>2020</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0404" marR="60404" marT="0" marB="0"/>
                </a:tc>
                <a:extLst>
                  <a:ext uri="{0D108BD9-81ED-4DB2-BD59-A6C34878D82A}">
                    <a16:rowId xmlns:a16="http://schemas.microsoft.com/office/drawing/2014/main" val="10004"/>
                  </a:ext>
                </a:extLst>
              </a:tr>
              <a:tr h="413479">
                <a:tc>
                  <a:txBody>
                    <a:bodyPr/>
                    <a:lstStyle/>
                    <a:p>
                      <a:pPr algn="ctr">
                        <a:lnSpc>
                          <a:spcPct val="107000"/>
                        </a:lnSpc>
                        <a:spcAft>
                          <a:spcPts val="0"/>
                        </a:spcAft>
                      </a:pPr>
                      <a:r>
                        <a:rPr lang="en-US" sz="1200">
                          <a:effectLst/>
                        </a:rPr>
                        <a:t>7.4.</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ცხოვრების</a:t>
                      </a:r>
                      <a:r>
                        <a:rPr lang="en-US" sz="1300" dirty="0">
                          <a:effectLst/>
                        </a:rPr>
                        <a:t> </a:t>
                      </a:r>
                      <a:r>
                        <a:rPr lang="en-US" sz="1300" dirty="0" err="1">
                          <a:effectLst/>
                        </a:rPr>
                        <a:t>ჯანსაღი</a:t>
                      </a:r>
                      <a:r>
                        <a:rPr lang="en-US" sz="1300" dirty="0">
                          <a:effectLst/>
                        </a:rPr>
                        <a:t> </a:t>
                      </a:r>
                      <a:r>
                        <a:rPr lang="en-US" sz="1300" dirty="0" err="1">
                          <a:effectLst/>
                        </a:rPr>
                        <a:t>წესის</a:t>
                      </a:r>
                      <a:r>
                        <a:rPr lang="en-US" sz="1300" dirty="0">
                          <a:effectLst/>
                        </a:rPr>
                        <a:t> </a:t>
                      </a:r>
                      <a:r>
                        <a:rPr lang="en-US" sz="1300" dirty="0" err="1">
                          <a:effectLst/>
                        </a:rPr>
                        <a:t>დანერგვაზე</a:t>
                      </a:r>
                      <a:r>
                        <a:rPr lang="en-US" sz="1300" dirty="0">
                          <a:effectLst/>
                        </a:rPr>
                        <a:t> </a:t>
                      </a:r>
                      <a:r>
                        <a:rPr lang="en-US" sz="1300" dirty="0" err="1">
                          <a:effectLst/>
                        </a:rPr>
                        <a:t>მიმართული</a:t>
                      </a:r>
                      <a:r>
                        <a:rPr lang="en-US" sz="1300" dirty="0">
                          <a:effectLst/>
                        </a:rPr>
                        <a:t> </a:t>
                      </a:r>
                      <a:r>
                        <a:rPr lang="en-US" sz="1300" dirty="0" err="1">
                          <a:effectLst/>
                        </a:rPr>
                        <a:t>კამპანიის</a:t>
                      </a:r>
                      <a:r>
                        <a:rPr lang="en-US" sz="1300" dirty="0">
                          <a:effectLst/>
                        </a:rPr>
                        <a:t> </a:t>
                      </a:r>
                      <a:r>
                        <a:rPr lang="en-US" sz="1300" dirty="0" err="1">
                          <a:effectLst/>
                        </a:rPr>
                        <a:t>ადაპტირება</a:t>
                      </a:r>
                      <a:r>
                        <a:rPr lang="en-US" sz="1300" dirty="0">
                          <a:effectLst/>
                        </a:rPr>
                        <a:t> COVID-19-ის </a:t>
                      </a:r>
                      <a:r>
                        <a:rPr lang="en-US" sz="1300" dirty="0" err="1">
                          <a:effectLst/>
                        </a:rPr>
                        <a:t>პანდემიასთან</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COVID-</a:t>
                      </a:r>
                      <a:r>
                        <a:rPr lang="en-US" sz="1300" dirty="0" err="1">
                          <a:effectLst/>
                        </a:rPr>
                        <a:t>რეალობასთან</a:t>
                      </a:r>
                      <a:r>
                        <a:rPr lang="en-US" sz="1300" dirty="0">
                          <a:effectLst/>
                        </a:rPr>
                        <a:t> </a:t>
                      </a:r>
                      <a:r>
                        <a:rPr lang="en-US" sz="1300" dirty="0" err="1">
                          <a:effectLst/>
                        </a:rPr>
                        <a:t>ადაპტირებული</a:t>
                      </a:r>
                      <a:r>
                        <a:rPr lang="en-US" sz="1300" dirty="0">
                          <a:effectLst/>
                        </a:rPr>
                        <a:t>, </a:t>
                      </a:r>
                      <a:r>
                        <a:rPr lang="en-US" sz="1300" dirty="0" err="1">
                          <a:effectLst/>
                        </a:rPr>
                        <a:t>განახლებული</a:t>
                      </a:r>
                      <a:r>
                        <a:rPr lang="en-US" sz="1300" dirty="0">
                          <a:effectLst/>
                        </a:rPr>
                        <a:t> </a:t>
                      </a:r>
                      <a:r>
                        <a:rPr lang="en-US" sz="1300" dirty="0" err="1">
                          <a:effectLst/>
                        </a:rPr>
                        <a:t>კამპანიები</a:t>
                      </a:r>
                      <a:r>
                        <a:rPr lang="en-US" sz="1300" dirty="0">
                          <a:effectLst/>
                        </a:rPr>
                        <a:t> </a:t>
                      </a:r>
                      <a:r>
                        <a:rPr lang="en-US" sz="1300" dirty="0" err="1">
                          <a:effectLst/>
                        </a:rPr>
                        <a:t>ცხოვრების</a:t>
                      </a:r>
                      <a:r>
                        <a:rPr lang="en-US" sz="1300" dirty="0">
                          <a:effectLst/>
                        </a:rPr>
                        <a:t> </a:t>
                      </a:r>
                      <a:r>
                        <a:rPr lang="en-US" sz="1300" dirty="0" err="1">
                          <a:effectLst/>
                        </a:rPr>
                        <a:t>ჯანსაღი</a:t>
                      </a:r>
                      <a:r>
                        <a:rPr lang="en-US" sz="1300" dirty="0">
                          <a:effectLst/>
                        </a:rPr>
                        <a:t> </a:t>
                      </a:r>
                      <a:r>
                        <a:rPr lang="en-US" sz="1300" dirty="0" err="1">
                          <a:effectLst/>
                        </a:rPr>
                        <a:t>წესის</a:t>
                      </a:r>
                      <a:r>
                        <a:rPr lang="en-US" sz="1300" dirty="0">
                          <a:effectLst/>
                        </a:rPr>
                        <a:t> </a:t>
                      </a:r>
                      <a:r>
                        <a:rPr lang="en-US" sz="1300" dirty="0" err="1">
                          <a:effectLst/>
                        </a:rPr>
                        <a:t>მიმართულებით</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ka-GE" sz="13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12.</a:t>
                      </a:r>
                      <a:r>
                        <a:rPr kumimoji="0" lang="en-US" sz="1300" b="0" i="0" u="none" strike="noStrike" kern="1200" cap="none" spc="0" normalizeH="0" baseline="0" noProof="0" dirty="0" smtClean="0">
                          <a:ln>
                            <a:noFill/>
                          </a:ln>
                          <a:solidFill>
                            <a:prstClr val="black"/>
                          </a:solidFill>
                          <a:effectLst/>
                          <a:uLnTx/>
                          <a:uFillTx/>
                          <a:latin typeface="Calibri" panose="020F0502020204030204"/>
                          <a:ea typeface="+mn-ea"/>
                          <a:cs typeface="+mn-cs"/>
                        </a:rPr>
                        <a:t>2020</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0404" marR="60404" marT="0" marB="0"/>
                </a:tc>
                <a:extLst>
                  <a:ext uri="{0D108BD9-81ED-4DB2-BD59-A6C34878D82A}">
                    <a16:rowId xmlns:a16="http://schemas.microsoft.com/office/drawing/2014/main" val="10005"/>
                  </a:ext>
                </a:extLst>
              </a:tr>
              <a:tr h="209738">
                <a:tc gridSpan="4">
                  <a:txBody>
                    <a:bodyPr/>
                    <a:lstStyle/>
                    <a:p>
                      <a:pPr>
                        <a:lnSpc>
                          <a:spcPct val="107000"/>
                        </a:lnSpc>
                        <a:spcAft>
                          <a:spcPts val="0"/>
                        </a:spcAft>
                      </a:pPr>
                      <a:r>
                        <a:rPr lang="en-US" sz="1200" dirty="0">
                          <a:effectLst/>
                        </a:rPr>
                        <a:t>8. </a:t>
                      </a:r>
                      <a:r>
                        <a:rPr lang="en-US" sz="1200" dirty="0" err="1">
                          <a:effectLst/>
                        </a:rPr>
                        <a:t>დამატებითი</a:t>
                      </a:r>
                      <a:r>
                        <a:rPr lang="en-US" sz="1200" dirty="0">
                          <a:effectLst/>
                        </a:rPr>
                        <a:t> </a:t>
                      </a:r>
                      <a:r>
                        <a:rPr lang="en-US" sz="1200" dirty="0" err="1">
                          <a:effectLst/>
                        </a:rPr>
                        <a:t>ღონისძიებები</a:t>
                      </a:r>
                      <a:r>
                        <a:rPr lang="en-US" sz="1200" dirty="0">
                          <a:effectLst/>
                        </a:rPr>
                        <a:t>, </a:t>
                      </a:r>
                      <a:r>
                        <a:rPr lang="en-US" sz="1200" dirty="0" err="1">
                          <a:effectLst/>
                        </a:rPr>
                        <a:t>რომელიც</a:t>
                      </a:r>
                      <a:r>
                        <a:rPr lang="en-US" sz="1200" dirty="0">
                          <a:effectLst/>
                        </a:rPr>
                        <a:t> </a:t>
                      </a:r>
                      <a:r>
                        <a:rPr lang="en-US" sz="1200" dirty="0" err="1">
                          <a:effectLst/>
                        </a:rPr>
                        <a:t>ხელს</a:t>
                      </a:r>
                      <a:r>
                        <a:rPr lang="en-US" sz="1200" dirty="0">
                          <a:effectLst/>
                        </a:rPr>
                        <a:t> </a:t>
                      </a:r>
                      <a:r>
                        <a:rPr lang="en-US" sz="1200" dirty="0" err="1">
                          <a:effectLst/>
                        </a:rPr>
                        <a:t>შეუწყობს</a:t>
                      </a:r>
                      <a:r>
                        <a:rPr lang="en-US" sz="1200" dirty="0">
                          <a:effectLst/>
                        </a:rPr>
                        <a:t> </a:t>
                      </a:r>
                      <a:r>
                        <a:rPr lang="en-US" sz="1200" dirty="0" err="1">
                          <a:effectLst/>
                        </a:rPr>
                        <a:t>ყველა</a:t>
                      </a:r>
                      <a:r>
                        <a:rPr lang="en-US" sz="1200" dirty="0">
                          <a:effectLst/>
                        </a:rPr>
                        <a:t> </a:t>
                      </a:r>
                      <a:r>
                        <a:rPr lang="en-US" sz="1200" dirty="0" err="1">
                          <a:effectLst/>
                        </a:rPr>
                        <a:t>ამოცანის</a:t>
                      </a:r>
                      <a:r>
                        <a:rPr lang="en-US" sz="1200" dirty="0">
                          <a:effectLst/>
                        </a:rPr>
                        <a:t> </a:t>
                      </a:r>
                      <a:r>
                        <a:rPr lang="en-US" sz="1200" dirty="0" err="1">
                          <a:effectLst/>
                        </a:rPr>
                        <a:t>შესრულებას</a:t>
                      </a: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60404" marR="604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9929">
                <a:tc>
                  <a:txBody>
                    <a:bodyPr/>
                    <a:lstStyle/>
                    <a:p>
                      <a:pPr algn="ctr">
                        <a:lnSpc>
                          <a:spcPct val="107000"/>
                        </a:lnSpc>
                        <a:spcAft>
                          <a:spcPts val="0"/>
                        </a:spcAft>
                      </a:pPr>
                      <a:r>
                        <a:rPr lang="en-US" sz="1200">
                          <a:effectLst/>
                        </a:rPr>
                        <a:t>8.1.</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მხარდამჭერი</a:t>
                      </a:r>
                      <a:r>
                        <a:rPr lang="en-US" sz="1300" dirty="0">
                          <a:effectLst/>
                        </a:rPr>
                        <a:t> </a:t>
                      </a:r>
                      <a:r>
                        <a:rPr lang="en-US" sz="1300" dirty="0" err="1">
                          <a:effectLst/>
                        </a:rPr>
                        <a:t>კვლევები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2020-2021 წწ</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07"/>
                  </a:ext>
                </a:extLst>
              </a:tr>
              <a:tr h="209738">
                <a:tc>
                  <a:txBody>
                    <a:bodyPr/>
                    <a:lstStyle/>
                    <a:p>
                      <a:pPr algn="ctr">
                        <a:lnSpc>
                          <a:spcPct val="107000"/>
                        </a:lnSpc>
                        <a:spcAft>
                          <a:spcPts val="0"/>
                        </a:spcAft>
                      </a:pPr>
                      <a:r>
                        <a:rPr lang="en-US" sz="1200" dirty="0">
                          <a:effectLst/>
                        </a:rPr>
                        <a:t>ა</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ka-GE" sz="1300" dirty="0" smtClean="0">
                          <a:effectLst/>
                        </a:rPr>
                        <a:t>         </a:t>
                      </a:r>
                      <a:r>
                        <a:rPr lang="en-US" sz="1300" dirty="0" err="1" smtClean="0">
                          <a:effectLst/>
                        </a:rPr>
                        <a:t>პოპულაციის</a:t>
                      </a:r>
                      <a:r>
                        <a:rPr lang="en-US" sz="1300" dirty="0" smtClean="0">
                          <a:effectLst/>
                        </a:rPr>
                        <a:t> </a:t>
                      </a:r>
                      <a:r>
                        <a:rPr lang="en-US" sz="1300" dirty="0" err="1">
                          <a:effectLst/>
                        </a:rPr>
                        <a:t>იმუნურობის</a:t>
                      </a:r>
                      <a:r>
                        <a:rPr lang="en-US" sz="1300" dirty="0">
                          <a:effectLst/>
                        </a:rPr>
                        <a:t> </a:t>
                      </a:r>
                      <a:r>
                        <a:rPr lang="en-US" sz="1300" dirty="0" err="1">
                          <a:effectLst/>
                        </a:rPr>
                        <a:t>შეფასება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08"/>
                  </a:ext>
                </a:extLst>
              </a:tr>
              <a:tr h="209738">
                <a:tc>
                  <a:txBody>
                    <a:bodyPr/>
                    <a:lstStyle/>
                    <a:p>
                      <a:pPr algn="ctr">
                        <a:lnSpc>
                          <a:spcPct val="107000"/>
                        </a:lnSpc>
                        <a:spcAft>
                          <a:spcPts val="0"/>
                        </a:spcAft>
                      </a:pPr>
                      <a:r>
                        <a:rPr lang="en-US" sz="1200">
                          <a:effectLst/>
                        </a:rPr>
                        <a:t>ბ</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ka-GE" sz="1300" dirty="0" smtClean="0">
                          <a:effectLst/>
                        </a:rPr>
                        <a:t>        </a:t>
                      </a:r>
                      <a:r>
                        <a:rPr lang="en-US" sz="1300" dirty="0" err="1" smtClean="0">
                          <a:effectLst/>
                        </a:rPr>
                        <a:t>აღწერილობითი</a:t>
                      </a:r>
                      <a:r>
                        <a:rPr lang="en-US" sz="1300" dirty="0" smtClean="0">
                          <a:effectLst/>
                        </a:rPr>
                        <a:t> </a:t>
                      </a:r>
                      <a:r>
                        <a:rPr lang="en-US" sz="1300" dirty="0" err="1">
                          <a:effectLst/>
                        </a:rPr>
                        <a:t>ანალიზი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09"/>
                  </a:ext>
                </a:extLst>
              </a:tr>
              <a:tr h="209738">
                <a:tc>
                  <a:txBody>
                    <a:bodyPr/>
                    <a:lstStyle/>
                    <a:p>
                      <a:pPr algn="ctr">
                        <a:lnSpc>
                          <a:spcPct val="107000"/>
                        </a:lnSpc>
                        <a:spcAft>
                          <a:spcPts val="0"/>
                        </a:spcAft>
                      </a:pPr>
                      <a:r>
                        <a:rPr lang="en-US" sz="1200" dirty="0">
                          <a:effectLst/>
                        </a:rPr>
                        <a:t>გ</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ka-GE" sz="1300" dirty="0" smtClean="0">
                          <a:effectLst/>
                        </a:rPr>
                        <a:t>        </a:t>
                      </a:r>
                      <a:r>
                        <a:rPr lang="en-US" sz="1300" dirty="0" err="1" smtClean="0">
                          <a:effectLst/>
                        </a:rPr>
                        <a:t>ნამატი</a:t>
                      </a:r>
                      <a:r>
                        <a:rPr lang="en-US" sz="1300" dirty="0" smtClean="0">
                          <a:effectLst/>
                        </a:rPr>
                        <a:t> </a:t>
                      </a:r>
                      <a:r>
                        <a:rPr lang="en-US" sz="1300" dirty="0" err="1">
                          <a:effectLst/>
                        </a:rPr>
                        <a:t>სიკვდილიანობის</a:t>
                      </a:r>
                      <a:r>
                        <a:rPr lang="en-US" sz="1300" dirty="0">
                          <a:effectLst/>
                        </a:rPr>
                        <a:t> </a:t>
                      </a:r>
                      <a:r>
                        <a:rPr lang="en-US" sz="1300" dirty="0" err="1">
                          <a:effectLst/>
                        </a:rPr>
                        <a:t>მონიტორინგი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0"/>
                  </a:ext>
                </a:extLst>
              </a:tr>
              <a:tr h="209738">
                <a:tc>
                  <a:txBody>
                    <a:bodyPr/>
                    <a:lstStyle/>
                    <a:p>
                      <a:pPr algn="ctr">
                        <a:lnSpc>
                          <a:spcPct val="107000"/>
                        </a:lnSpc>
                        <a:spcAft>
                          <a:spcPts val="0"/>
                        </a:spcAft>
                      </a:pPr>
                      <a:r>
                        <a:rPr lang="en-US" sz="1200">
                          <a:effectLst/>
                        </a:rPr>
                        <a:t>დ</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gn="just">
                        <a:lnSpc>
                          <a:spcPct val="107000"/>
                        </a:lnSpc>
                        <a:spcAft>
                          <a:spcPts val="0"/>
                        </a:spcAft>
                      </a:pPr>
                      <a:r>
                        <a:rPr lang="ka-GE" sz="1300" dirty="0" smtClean="0">
                          <a:effectLst/>
                        </a:rPr>
                        <a:t>        </a:t>
                      </a:r>
                      <a:r>
                        <a:rPr lang="en-US" sz="1300" dirty="0" err="1" smtClean="0">
                          <a:effectLst/>
                        </a:rPr>
                        <a:t>კვლევა</a:t>
                      </a:r>
                      <a:r>
                        <a:rPr lang="en-US" sz="1300" dirty="0" smtClean="0">
                          <a:effectLst/>
                        </a:rPr>
                        <a:t> </a:t>
                      </a:r>
                      <a:r>
                        <a:rPr lang="en-US" sz="1300" dirty="0" err="1">
                          <a:effectLst/>
                        </a:rPr>
                        <a:t>მოსახლეობის</a:t>
                      </a:r>
                      <a:r>
                        <a:rPr lang="en-US" sz="1300" dirty="0">
                          <a:effectLst/>
                        </a:rPr>
                        <a:t> </a:t>
                      </a:r>
                      <a:r>
                        <a:rPr lang="en-US" sz="1300" dirty="0" err="1">
                          <a:effectLst/>
                        </a:rPr>
                        <a:t>სამედიცინო</a:t>
                      </a:r>
                      <a:r>
                        <a:rPr lang="en-US" sz="1300" dirty="0">
                          <a:effectLst/>
                        </a:rPr>
                        <a:t> </a:t>
                      </a:r>
                      <a:r>
                        <a:rPr lang="en-US" sz="1300" dirty="0" err="1">
                          <a:effectLst/>
                        </a:rPr>
                        <a:t>საჭიროებების</a:t>
                      </a:r>
                      <a:r>
                        <a:rPr lang="en-US" sz="1300" dirty="0">
                          <a:effectLst/>
                        </a:rPr>
                        <a:t> </a:t>
                      </a:r>
                      <a:r>
                        <a:rPr lang="en-US" sz="1300" dirty="0" err="1">
                          <a:effectLst/>
                        </a:rPr>
                        <a:t>შესახებ</a:t>
                      </a: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1"/>
                  </a:ext>
                </a:extLst>
              </a:tr>
              <a:tr h="329929">
                <a:tc>
                  <a:txBody>
                    <a:bodyPr/>
                    <a:lstStyle/>
                    <a:p>
                      <a:pPr algn="ctr">
                        <a:lnSpc>
                          <a:spcPct val="107000"/>
                        </a:lnSpc>
                        <a:spcAft>
                          <a:spcPts val="0"/>
                        </a:spcAft>
                      </a:pPr>
                      <a:r>
                        <a:rPr lang="en-US" sz="1200">
                          <a:effectLst/>
                        </a:rPr>
                        <a:t>8.2.</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ლოგისტიკა</a:t>
                      </a:r>
                      <a:r>
                        <a:rPr lang="en-US" sz="1300" dirty="0">
                          <a:effectLst/>
                        </a:rPr>
                        <a:t>, </a:t>
                      </a:r>
                      <a:r>
                        <a:rPr lang="en-US" sz="1300" dirty="0" err="1">
                          <a:effectLst/>
                        </a:rPr>
                        <a:t>შესყიდვა</a:t>
                      </a:r>
                      <a:r>
                        <a:rPr lang="en-US" sz="1300" dirty="0">
                          <a:effectLst/>
                        </a:rPr>
                        <a:t> </a:t>
                      </a:r>
                      <a:r>
                        <a:rPr lang="en-US" sz="1300" dirty="0" err="1">
                          <a:effectLst/>
                        </a:rPr>
                        <a:t>და</a:t>
                      </a:r>
                      <a:r>
                        <a:rPr lang="en-US" sz="1300" dirty="0">
                          <a:effectLst/>
                        </a:rPr>
                        <a:t> </a:t>
                      </a:r>
                      <a:r>
                        <a:rPr lang="en-US" sz="1300" dirty="0" err="1">
                          <a:effectLst/>
                        </a:rPr>
                        <a:t>მარაგები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2020-2021</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2"/>
                  </a:ext>
                </a:extLst>
              </a:tr>
              <a:tr h="354385">
                <a:tc>
                  <a:txBody>
                    <a:bodyPr/>
                    <a:lstStyle/>
                    <a:p>
                      <a:pPr algn="ctr">
                        <a:lnSpc>
                          <a:spcPct val="107000"/>
                        </a:lnSpc>
                        <a:spcAft>
                          <a:spcPts val="0"/>
                        </a:spcAft>
                      </a:pPr>
                      <a:r>
                        <a:rPr lang="en-US" sz="1200">
                          <a:effectLst/>
                        </a:rPr>
                        <a:t>ა</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ka-GE" sz="1300" dirty="0" smtClean="0">
                          <a:effectLst/>
                        </a:rPr>
                        <a:t>        </a:t>
                      </a:r>
                      <a:r>
                        <a:rPr lang="en-US" sz="1300" dirty="0" err="1" smtClean="0">
                          <a:effectLst/>
                        </a:rPr>
                        <a:t>სწრაფი</a:t>
                      </a:r>
                      <a:r>
                        <a:rPr lang="en-US" sz="1300" dirty="0" smtClean="0">
                          <a:effectLst/>
                        </a:rPr>
                        <a:t> </a:t>
                      </a:r>
                      <a:r>
                        <a:rPr lang="en-US" sz="1300" dirty="0" err="1">
                          <a:effectLst/>
                        </a:rPr>
                        <a:t>ანტიგენ-ანტისხეული</a:t>
                      </a:r>
                      <a:r>
                        <a:rPr lang="en-US" sz="1300" dirty="0">
                          <a:effectLst/>
                        </a:rPr>
                        <a:t> </a:t>
                      </a:r>
                      <a:r>
                        <a:rPr lang="en-US" sz="1300" dirty="0" err="1">
                          <a:effectLst/>
                        </a:rPr>
                        <a:t>ტესტების</a:t>
                      </a:r>
                      <a:r>
                        <a:rPr lang="en-US" sz="1300" dirty="0">
                          <a:effectLst/>
                        </a:rPr>
                        <a:t> </a:t>
                      </a:r>
                      <a:r>
                        <a:rPr lang="en-US" sz="1300" dirty="0" err="1">
                          <a:effectLst/>
                        </a:rPr>
                        <a:t>მარაგი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200 000 (</a:t>
                      </a:r>
                      <a:r>
                        <a:rPr lang="en-US" sz="1300" dirty="0" err="1">
                          <a:effectLst/>
                        </a:rPr>
                        <a:t>თვეში</a:t>
                      </a:r>
                      <a:r>
                        <a:rPr lang="en-US" sz="1300" dirty="0">
                          <a:effectLst/>
                        </a:rPr>
                        <a:t> </a:t>
                      </a:r>
                      <a:r>
                        <a:rPr lang="en-US" sz="1300" dirty="0" err="1">
                          <a:effectLst/>
                        </a:rPr>
                        <a:t>ხარჯვა</a:t>
                      </a:r>
                      <a:r>
                        <a:rPr lang="en-US" sz="1300" dirty="0">
                          <a:effectLst/>
                        </a:rPr>
                        <a:t> 45 000)</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2020</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3"/>
                  </a:ext>
                </a:extLst>
              </a:tr>
              <a:tr h="209738">
                <a:tc>
                  <a:txBody>
                    <a:bodyPr/>
                    <a:lstStyle/>
                    <a:p>
                      <a:pPr algn="ctr">
                        <a:lnSpc>
                          <a:spcPct val="107000"/>
                        </a:lnSpc>
                        <a:spcAft>
                          <a:spcPts val="0"/>
                        </a:spcAft>
                      </a:pPr>
                      <a:r>
                        <a:rPr lang="en-US" sz="1200" dirty="0">
                          <a:effectLst/>
                        </a:rPr>
                        <a:t>ბ</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         PCR </a:t>
                      </a:r>
                      <a:r>
                        <a:rPr lang="en-US" sz="1300" dirty="0" err="1">
                          <a:effectLst/>
                        </a:rPr>
                        <a:t>ტესტირებისთვის</a:t>
                      </a:r>
                      <a:r>
                        <a:rPr lang="en-US" sz="1300" dirty="0">
                          <a:effectLst/>
                        </a:rPr>
                        <a:t> </a:t>
                      </a:r>
                      <a:r>
                        <a:rPr lang="en-US" sz="1300" dirty="0" err="1">
                          <a:effectLst/>
                        </a:rPr>
                        <a:t>ტესტების</a:t>
                      </a:r>
                      <a:r>
                        <a:rPr lang="en-US" sz="1300" dirty="0">
                          <a:effectLst/>
                        </a:rPr>
                        <a:t> </a:t>
                      </a:r>
                      <a:r>
                        <a:rPr lang="en-US" sz="1300" dirty="0" err="1">
                          <a:effectLst/>
                        </a:rPr>
                        <a:t>შესყიდვა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1 290 000 </a:t>
                      </a:r>
                      <a:r>
                        <a:rPr lang="en-US" sz="1300" dirty="0" err="1">
                          <a:effectLst/>
                        </a:rPr>
                        <a:t>ტესტი</a:t>
                      </a: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4"/>
                  </a:ext>
                </a:extLst>
              </a:tr>
              <a:tr h="251579">
                <a:tc>
                  <a:txBody>
                    <a:bodyPr/>
                    <a:lstStyle/>
                    <a:p>
                      <a:pPr algn="ctr">
                        <a:lnSpc>
                          <a:spcPct val="107000"/>
                        </a:lnSpc>
                        <a:spcAft>
                          <a:spcPts val="0"/>
                        </a:spcAft>
                      </a:pPr>
                      <a:r>
                        <a:rPr lang="en-US" sz="1200">
                          <a:effectLst/>
                        </a:rPr>
                        <a:t>გ</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         </a:t>
                      </a:r>
                      <a:r>
                        <a:rPr lang="en-US" sz="1300" dirty="0" err="1" smtClean="0">
                          <a:effectLst/>
                        </a:rPr>
                        <a:t>პირადი</a:t>
                      </a:r>
                      <a:r>
                        <a:rPr lang="en-US" sz="1300" dirty="0" smtClean="0">
                          <a:effectLst/>
                        </a:rPr>
                        <a:t> </a:t>
                      </a:r>
                      <a:r>
                        <a:rPr lang="en-US" sz="1300" dirty="0" err="1">
                          <a:effectLst/>
                        </a:rPr>
                        <a:t>დაცვის</a:t>
                      </a:r>
                      <a:r>
                        <a:rPr lang="en-US" sz="1300" dirty="0">
                          <a:effectLst/>
                        </a:rPr>
                        <a:t> </a:t>
                      </a:r>
                      <a:r>
                        <a:rPr lang="en-US" sz="1300" dirty="0" err="1">
                          <a:effectLst/>
                        </a:rPr>
                        <a:t>საშუალებების</a:t>
                      </a:r>
                      <a:r>
                        <a:rPr lang="en-US" sz="1300" dirty="0">
                          <a:effectLst/>
                        </a:rPr>
                        <a:t> </a:t>
                      </a:r>
                      <a:r>
                        <a:rPr lang="en-US" sz="1300" dirty="0" err="1">
                          <a:effectLst/>
                        </a:rPr>
                        <a:t>სტრატეგიული</a:t>
                      </a:r>
                      <a:r>
                        <a:rPr lang="en-US" sz="1300" dirty="0">
                          <a:effectLst/>
                        </a:rPr>
                        <a:t> </a:t>
                      </a:r>
                      <a:r>
                        <a:rPr lang="en-US" sz="1300" dirty="0" err="1">
                          <a:effectLst/>
                        </a:rPr>
                        <a:t>მარაგები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3 </a:t>
                      </a:r>
                      <a:r>
                        <a:rPr lang="en-US" sz="1300" dirty="0" err="1">
                          <a:effectLst/>
                        </a:rPr>
                        <a:t>თვის</a:t>
                      </a:r>
                      <a:r>
                        <a:rPr lang="en-US" sz="1300" dirty="0">
                          <a:effectLst/>
                        </a:rPr>
                        <a:t> </a:t>
                      </a:r>
                      <a:r>
                        <a:rPr lang="en-US" sz="1300" dirty="0" err="1">
                          <a:effectLst/>
                        </a:rPr>
                        <a:t>სტარტეგიული</a:t>
                      </a:r>
                      <a:r>
                        <a:rPr lang="en-US" sz="1300" dirty="0">
                          <a:effectLst/>
                        </a:rPr>
                        <a:t> </a:t>
                      </a:r>
                      <a:r>
                        <a:rPr lang="en-US" sz="1300" dirty="0" err="1">
                          <a:effectLst/>
                        </a:rPr>
                        <a:t>მარაგი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5"/>
                  </a:ext>
                </a:extLst>
              </a:tr>
              <a:tr h="209738">
                <a:tc>
                  <a:txBody>
                    <a:bodyPr/>
                    <a:lstStyle/>
                    <a:p>
                      <a:pPr algn="ctr">
                        <a:lnSpc>
                          <a:spcPct val="107000"/>
                        </a:lnSpc>
                        <a:spcAft>
                          <a:spcPts val="0"/>
                        </a:spcAft>
                      </a:pPr>
                      <a:r>
                        <a:rPr lang="en-US" sz="1200">
                          <a:effectLst/>
                        </a:rPr>
                        <a:t>დ</a:t>
                      </a:r>
                      <a:endParaRPr lang="en-US" sz="12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         </a:t>
                      </a:r>
                      <a:r>
                        <a:rPr lang="en-US" sz="1300" dirty="0" err="1" smtClean="0">
                          <a:effectLst/>
                        </a:rPr>
                        <a:t>გრიპის</a:t>
                      </a:r>
                      <a:r>
                        <a:rPr lang="en-US" sz="1300" dirty="0" smtClean="0">
                          <a:effectLst/>
                        </a:rPr>
                        <a:t> </a:t>
                      </a:r>
                      <a:r>
                        <a:rPr lang="en-US" sz="1300" dirty="0" err="1">
                          <a:effectLst/>
                        </a:rPr>
                        <a:t>საწინააღმდეგო</a:t>
                      </a:r>
                      <a:r>
                        <a:rPr lang="en-US" sz="1300" dirty="0">
                          <a:effectLst/>
                        </a:rPr>
                        <a:t> </a:t>
                      </a:r>
                      <a:r>
                        <a:rPr lang="en-US" sz="1300" dirty="0" err="1">
                          <a:effectLst/>
                        </a:rPr>
                        <a:t>ვაქცინა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235 000 </a:t>
                      </a:r>
                      <a:r>
                        <a:rPr lang="en-US" sz="1300" dirty="0" err="1">
                          <a:effectLst/>
                        </a:rPr>
                        <a:t>დოზა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 </a:t>
                      </a:r>
                      <a:endParaRPr lang="en-US" sz="130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6"/>
                  </a:ext>
                </a:extLst>
              </a:tr>
              <a:tr h="209738">
                <a:tc>
                  <a:txBody>
                    <a:bodyPr/>
                    <a:lstStyle/>
                    <a:p>
                      <a:pPr algn="ctr">
                        <a:lnSpc>
                          <a:spcPct val="107000"/>
                        </a:lnSpc>
                        <a:spcAft>
                          <a:spcPts val="0"/>
                        </a:spcAft>
                      </a:pPr>
                      <a:r>
                        <a:rPr lang="en-US" sz="1200" dirty="0">
                          <a:effectLst/>
                        </a:rPr>
                        <a:t>ე</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        </a:t>
                      </a:r>
                      <a:r>
                        <a:rPr lang="en-US" sz="1300" dirty="0" err="1" smtClean="0">
                          <a:effectLst/>
                        </a:rPr>
                        <a:t>პნევმონიის</a:t>
                      </a:r>
                      <a:r>
                        <a:rPr lang="en-US" sz="1300" dirty="0" smtClean="0">
                          <a:effectLst/>
                        </a:rPr>
                        <a:t> </a:t>
                      </a:r>
                      <a:r>
                        <a:rPr lang="en-US" sz="1300" dirty="0" err="1">
                          <a:effectLst/>
                        </a:rPr>
                        <a:t>საწინააღდეგო</a:t>
                      </a:r>
                      <a:r>
                        <a:rPr lang="en-US" sz="1300" dirty="0">
                          <a:effectLst/>
                        </a:rPr>
                        <a:t> </a:t>
                      </a:r>
                      <a:r>
                        <a:rPr lang="en-US" sz="1300" dirty="0" err="1">
                          <a:effectLst/>
                        </a:rPr>
                        <a:t>ვაქცინა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10 000 </a:t>
                      </a:r>
                      <a:r>
                        <a:rPr lang="en-US" sz="1300" dirty="0" err="1">
                          <a:effectLst/>
                        </a:rPr>
                        <a:t>დოზა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7"/>
                  </a:ext>
                </a:extLst>
              </a:tr>
              <a:tr h="209738">
                <a:tc>
                  <a:txBody>
                    <a:bodyPr/>
                    <a:lstStyle/>
                    <a:p>
                      <a:pPr algn="ctr">
                        <a:lnSpc>
                          <a:spcPct val="107000"/>
                        </a:lnSpc>
                        <a:spcAft>
                          <a:spcPts val="0"/>
                        </a:spcAft>
                      </a:pPr>
                      <a:r>
                        <a:rPr lang="en-US" sz="1200" dirty="0">
                          <a:effectLst/>
                        </a:rPr>
                        <a:t>ვ</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         COVID-19 </a:t>
                      </a:r>
                      <a:r>
                        <a:rPr lang="en-US" sz="1300" dirty="0" err="1">
                          <a:effectLst/>
                        </a:rPr>
                        <a:t>ის</a:t>
                      </a:r>
                      <a:r>
                        <a:rPr lang="en-US" sz="1300" dirty="0">
                          <a:effectLst/>
                        </a:rPr>
                        <a:t> </a:t>
                      </a:r>
                      <a:r>
                        <a:rPr lang="en-US" sz="1300" dirty="0" err="1">
                          <a:effectLst/>
                        </a:rPr>
                        <a:t>საწინააღმდეგო</a:t>
                      </a:r>
                      <a:r>
                        <a:rPr lang="en-US" sz="1300" dirty="0">
                          <a:effectLst/>
                        </a:rPr>
                        <a:t> </a:t>
                      </a:r>
                      <a:r>
                        <a:rPr lang="en-US" sz="1300" dirty="0" err="1">
                          <a:effectLst/>
                        </a:rPr>
                        <a:t>ვაქცინა</a:t>
                      </a: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1 500 000 </a:t>
                      </a:r>
                      <a:r>
                        <a:rPr lang="en-US" sz="1300" dirty="0" err="1">
                          <a:effectLst/>
                        </a:rPr>
                        <a:t>დოზა</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8"/>
                  </a:ext>
                </a:extLst>
              </a:tr>
              <a:tr h="329929">
                <a:tc>
                  <a:txBody>
                    <a:bodyPr/>
                    <a:lstStyle/>
                    <a:p>
                      <a:pPr algn="ctr">
                        <a:lnSpc>
                          <a:spcPct val="107000"/>
                        </a:lnSpc>
                        <a:spcAft>
                          <a:spcPts val="0"/>
                        </a:spcAft>
                      </a:pPr>
                      <a:r>
                        <a:rPr lang="en-US" sz="1200" dirty="0">
                          <a:effectLst/>
                        </a:rPr>
                        <a:t>8.3.</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საინფორმაციო ტექნოლოგიები და ინოვაციები</a:t>
                      </a:r>
                      <a:endParaRPr lang="en-US" sz="13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ტელემედიცინის</a:t>
                      </a:r>
                      <a:r>
                        <a:rPr lang="en-US" sz="1300" dirty="0">
                          <a:effectLst/>
                        </a:rPr>
                        <a:t> </a:t>
                      </a:r>
                      <a:r>
                        <a:rPr lang="en-US" sz="1300" dirty="0" err="1">
                          <a:effectLst/>
                        </a:rPr>
                        <a:t>აპარატურა</a:t>
                      </a:r>
                      <a:r>
                        <a:rPr lang="en-US" sz="1300" dirty="0">
                          <a:effectLst/>
                        </a:rPr>
                        <a:t> 50 </a:t>
                      </a:r>
                      <a:r>
                        <a:rPr lang="en-US" sz="1300" dirty="0" err="1">
                          <a:effectLst/>
                        </a:rPr>
                        <a:t>პჯდ</a:t>
                      </a:r>
                      <a:r>
                        <a:rPr lang="en-US" sz="1300" dirty="0">
                          <a:effectLst/>
                        </a:rPr>
                        <a:t> </a:t>
                      </a:r>
                      <a:r>
                        <a:rPr lang="en-US" sz="1300" dirty="0" err="1">
                          <a:effectLst/>
                        </a:rPr>
                        <a:t>ობიექტისთვის</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smtClean="0">
                          <a:effectLst/>
                        </a:rPr>
                        <a:t>2020-202</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19"/>
                  </a:ext>
                </a:extLst>
              </a:tr>
              <a:tr h="329929">
                <a:tc>
                  <a:txBody>
                    <a:bodyPr/>
                    <a:lstStyle/>
                    <a:p>
                      <a:pPr algn="ctr">
                        <a:lnSpc>
                          <a:spcPct val="107000"/>
                        </a:lnSpc>
                        <a:spcAft>
                          <a:spcPts val="0"/>
                        </a:spcAft>
                      </a:pPr>
                      <a:r>
                        <a:rPr lang="en-US" sz="1200" dirty="0">
                          <a:effectLst/>
                        </a:rPr>
                        <a:t>8.4.</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a:effectLst/>
                        </a:rPr>
                        <a:t>მულტისექტორული თანამშრომლობა</a:t>
                      </a:r>
                      <a:endParaRPr lang="en-US" sz="13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err="1">
                          <a:effectLst/>
                        </a:rPr>
                        <a:t>საკოორდინაციო</a:t>
                      </a:r>
                      <a:r>
                        <a:rPr lang="en-US" sz="1300" dirty="0">
                          <a:effectLst/>
                        </a:rPr>
                        <a:t> </a:t>
                      </a:r>
                      <a:r>
                        <a:rPr lang="en-US" sz="1300" dirty="0" err="1">
                          <a:effectLst/>
                        </a:rPr>
                        <a:t>საბჭოს</a:t>
                      </a:r>
                      <a:r>
                        <a:rPr lang="en-US" sz="1300" dirty="0">
                          <a:effectLst/>
                        </a:rPr>
                        <a:t> </a:t>
                      </a:r>
                      <a:r>
                        <a:rPr lang="en-US" sz="1300" dirty="0" err="1">
                          <a:effectLst/>
                        </a:rPr>
                        <a:t>ყოველკვირეული</a:t>
                      </a:r>
                      <a:r>
                        <a:rPr lang="en-US" sz="1300" dirty="0">
                          <a:effectLst/>
                        </a:rPr>
                        <a:t> </a:t>
                      </a:r>
                      <a:r>
                        <a:rPr lang="en-US" sz="1300" dirty="0" err="1">
                          <a:effectLst/>
                        </a:rPr>
                        <a:t>შეხვედრები</a:t>
                      </a:r>
                      <a:endParaRPr lang="en-US" sz="13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20"/>
                  </a:ext>
                </a:extLst>
              </a:tr>
              <a:tr h="445314">
                <a:tc>
                  <a:txBody>
                    <a:bodyPr/>
                    <a:lstStyle/>
                    <a:p>
                      <a:pPr algn="ctr">
                        <a:lnSpc>
                          <a:spcPct val="107000"/>
                        </a:lnSpc>
                        <a:spcAft>
                          <a:spcPts val="0"/>
                        </a:spcAft>
                      </a:pPr>
                      <a:r>
                        <a:rPr lang="en-US" sz="1200" dirty="0">
                          <a:effectLst/>
                        </a:rPr>
                        <a:t>8.5.</a:t>
                      </a:r>
                      <a:endParaRPr lang="en-US" sz="12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400">
                          <a:effectLst/>
                        </a:rPr>
                        <a:t>საერთაშორისო თანამშრომლობა</a:t>
                      </a:r>
                      <a:endParaRPr lang="en-US" sz="140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400" dirty="0" err="1">
                          <a:effectLst/>
                        </a:rPr>
                        <a:t>საერთაშორისო</a:t>
                      </a:r>
                      <a:r>
                        <a:rPr lang="en-US" sz="1400" dirty="0">
                          <a:effectLst/>
                        </a:rPr>
                        <a:t> </a:t>
                      </a:r>
                      <a:r>
                        <a:rPr lang="en-US" sz="1400" dirty="0" err="1">
                          <a:effectLst/>
                        </a:rPr>
                        <a:t>დახმარების</a:t>
                      </a:r>
                      <a:r>
                        <a:rPr lang="en-US" sz="1400" dirty="0">
                          <a:effectLst/>
                        </a:rPr>
                        <a:t> </a:t>
                      </a:r>
                      <a:r>
                        <a:rPr lang="en-US" sz="1400" dirty="0" err="1">
                          <a:effectLst/>
                        </a:rPr>
                        <a:t>წილი</a:t>
                      </a:r>
                      <a:r>
                        <a:rPr lang="en-US" sz="1400" dirty="0">
                          <a:effectLst/>
                        </a:rPr>
                        <a:t> COVID-19-ზე </a:t>
                      </a:r>
                      <a:r>
                        <a:rPr lang="en-US" sz="1400" dirty="0" err="1">
                          <a:effectLst/>
                        </a:rPr>
                        <a:t>პასუხში</a:t>
                      </a:r>
                      <a:endParaRPr lang="en-US" sz="1400" dirty="0">
                        <a:effectLst/>
                        <a:latin typeface="Calibri" panose="020F0502020204030204" pitchFamily="34" charset="0"/>
                        <a:ea typeface="Calibri" panose="020F0502020204030204" pitchFamily="34" charset="0"/>
                      </a:endParaRPr>
                    </a:p>
                  </a:txBody>
                  <a:tcPr marL="60404" marR="60404" marT="0" marB="0"/>
                </a:tc>
                <a:tc>
                  <a:txBody>
                    <a:bodyPr/>
                    <a:lstStyle/>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60404" marR="60404" marT="0" marB="0"/>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63269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73484"/>
            <a:ext cx="12275820"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dirty="0" smtClean="0">
                <a:solidFill>
                  <a:srgbClr val="08B5A1"/>
                </a:solidFill>
              </a:rPr>
              <a:t>მადლობა ყურადღებისთვის</a:t>
            </a:r>
            <a:endParaRPr lang="en-US" dirty="0">
              <a:solidFill>
                <a:srgbClr val="08B5A1"/>
              </a:solidFill>
            </a:endParaRPr>
          </a:p>
        </p:txBody>
      </p:sp>
    </p:spTree>
    <p:extLst>
      <p:ext uri="{BB962C8B-B14F-4D97-AF65-F5344CB8AC3E}">
        <p14:creationId xmlns:p14="http://schemas.microsoft.com/office/powerpoint/2010/main" val="145075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843071"/>
              </p:ext>
            </p:extLst>
          </p:nvPr>
        </p:nvGraphicFramePr>
        <p:xfrm>
          <a:off x="3349625" y="652639"/>
          <a:ext cx="7149042" cy="564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68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096" y="81661"/>
            <a:ext cx="10515600" cy="866267"/>
          </a:xfrm>
        </p:spPr>
        <p:txBody>
          <a:bodyPr/>
          <a:lstStyle/>
          <a:p>
            <a:pPr algn="ctr"/>
            <a:r>
              <a:rPr lang="ka-GE" dirty="0">
                <a:solidFill>
                  <a:srgbClr val="08B5A1"/>
                </a:solidFill>
                <a:latin typeface="Sylfaen" panose="010A0502050306030303" pitchFamily="18" charset="0"/>
              </a:rPr>
              <a:t>განგაშის </a:t>
            </a:r>
            <a:r>
              <a:rPr lang="ka-GE" dirty="0" smtClean="0">
                <a:solidFill>
                  <a:srgbClr val="08B5A1"/>
                </a:solidFill>
                <a:latin typeface="Sylfaen" panose="010A0502050306030303" pitchFamily="18" charset="0"/>
              </a:rPr>
              <a:t>ოთხდონიანი </a:t>
            </a:r>
            <a:r>
              <a:rPr lang="ka-GE" dirty="0">
                <a:solidFill>
                  <a:srgbClr val="08B5A1"/>
                </a:solidFill>
                <a:latin typeface="Sylfaen" panose="010A0502050306030303" pitchFamily="18" charset="0"/>
              </a:rPr>
              <a:t>სისტემა</a:t>
            </a:r>
            <a:endParaRPr lang="en-US" dirty="0">
              <a:solidFill>
                <a:srgbClr val="08B5A1"/>
              </a:solidFill>
              <a:latin typeface="Sylfaen" panose="010A05020503060303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83071601"/>
              </p:ext>
            </p:extLst>
          </p:nvPr>
        </p:nvGraphicFramePr>
        <p:xfrm>
          <a:off x="1948314" y="947928"/>
          <a:ext cx="9987653" cy="4851400"/>
        </p:xfrm>
        <a:graphic>
          <a:graphicData uri="http://schemas.openxmlformats.org/drawingml/2006/table">
            <a:tbl>
              <a:tblPr firstRow="1" bandRow="1">
                <a:tableStyleId>{5C22544A-7EE6-4342-B048-85BDC9FD1C3A}</a:tableStyleId>
              </a:tblPr>
              <a:tblGrid>
                <a:gridCol w="2249040">
                  <a:extLst>
                    <a:ext uri="{9D8B030D-6E8A-4147-A177-3AD203B41FA5}">
                      <a16:colId xmlns:a16="http://schemas.microsoft.com/office/drawing/2014/main" val="3387298735"/>
                    </a:ext>
                  </a:extLst>
                </a:gridCol>
                <a:gridCol w="285295">
                  <a:extLst>
                    <a:ext uri="{9D8B030D-6E8A-4147-A177-3AD203B41FA5}">
                      <a16:colId xmlns:a16="http://schemas.microsoft.com/office/drawing/2014/main" val="142048879"/>
                    </a:ext>
                  </a:extLst>
                </a:gridCol>
                <a:gridCol w="2068385">
                  <a:extLst>
                    <a:ext uri="{9D8B030D-6E8A-4147-A177-3AD203B41FA5}">
                      <a16:colId xmlns:a16="http://schemas.microsoft.com/office/drawing/2014/main" val="2683626765"/>
                    </a:ext>
                  </a:extLst>
                </a:gridCol>
                <a:gridCol w="356618">
                  <a:extLst>
                    <a:ext uri="{9D8B030D-6E8A-4147-A177-3AD203B41FA5}">
                      <a16:colId xmlns:a16="http://schemas.microsoft.com/office/drawing/2014/main" val="1405452662"/>
                    </a:ext>
                  </a:extLst>
                </a:gridCol>
                <a:gridCol w="2151596">
                  <a:extLst>
                    <a:ext uri="{9D8B030D-6E8A-4147-A177-3AD203B41FA5}">
                      <a16:colId xmlns:a16="http://schemas.microsoft.com/office/drawing/2014/main" val="3981989401"/>
                    </a:ext>
                  </a:extLst>
                </a:gridCol>
                <a:gridCol w="237745">
                  <a:extLst>
                    <a:ext uri="{9D8B030D-6E8A-4147-A177-3AD203B41FA5}">
                      <a16:colId xmlns:a16="http://schemas.microsoft.com/office/drawing/2014/main" val="3155243347"/>
                    </a:ext>
                  </a:extLst>
                </a:gridCol>
                <a:gridCol w="2638974">
                  <a:extLst>
                    <a:ext uri="{9D8B030D-6E8A-4147-A177-3AD203B41FA5}">
                      <a16:colId xmlns:a16="http://schemas.microsoft.com/office/drawing/2014/main" val="3642343223"/>
                    </a:ext>
                  </a:extLst>
                </a:gridCol>
              </a:tblGrid>
              <a:tr h="370840">
                <a:tc>
                  <a:txBody>
                    <a:bodyPr/>
                    <a:lstStyle/>
                    <a:p>
                      <a:pPr algn="ctr"/>
                      <a:r>
                        <a:rPr lang="ka-GE" sz="1200" dirty="0" smtClean="0"/>
                        <a:t>ინციდენტობა</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ka-GE" sz="1200" dirty="0" smtClean="0"/>
                        <a:t>ტესტირება</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ka-GE" sz="1200" dirty="0" smtClean="0"/>
                        <a:t>ინტენსიური</a:t>
                      </a:r>
                      <a:r>
                        <a:rPr lang="ka-GE" sz="1200" baseline="0" dirty="0" smtClean="0"/>
                        <a:t> საწოლი</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ka-GE" sz="1200" dirty="0" smtClean="0"/>
                        <a:t>პჯდ და ჰოსპიტალური სისტემა</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887268"/>
                  </a:ext>
                </a:extLst>
              </a:tr>
              <a:tr h="370840">
                <a:tc>
                  <a:txBody>
                    <a:bodyPr/>
                    <a:lstStyle/>
                    <a:p>
                      <a:r>
                        <a:rPr lang="ka-GE" sz="1200" b="1" dirty="0" smtClean="0"/>
                        <a:t>ახალი შემთხვევების</a:t>
                      </a:r>
                      <a:r>
                        <a:rPr lang="ka-GE" sz="1200" b="1" baseline="0" dirty="0" smtClean="0"/>
                        <a:t> საშუალო რაოდენობა </a:t>
                      </a:r>
                      <a:r>
                        <a:rPr lang="ka-GE" sz="1200" b="1" u="sng" dirty="0" smtClean="0"/>
                        <a:t>&lt;</a:t>
                      </a:r>
                      <a:r>
                        <a:rPr lang="ka-GE" sz="1200" b="1" baseline="0" dirty="0" smtClean="0"/>
                        <a:t> 5 / 100 000 მოსახლეზე, 14 დღის მანძილზე </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ka-GE" sz="1200" b="1" dirty="0" smtClean="0"/>
                        <a:t>ტესტირება ეპიდზედამხედველობისა</a:t>
                      </a:r>
                      <a:r>
                        <a:rPr lang="ka-GE" sz="1200" b="1" baseline="0" dirty="0" smtClean="0"/>
                        <a:t> და სამკურნალო მიზნებისთვის</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1" dirty="0" smtClean="0"/>
                        <a:t>COVID-19-</a:t>
                      </a:r>
                      <a:r>
                        <a:rPr lang="ka-GE" sz="1200" b="1" dirty="0" smtClean="0"/>
                        <a:t>ით</a:t>
                      </a:r>
                      <a:r>
                        <a:rPr lang="ka-GE" sz="1200" b="1" baseline="0" dirty="0" smtClean="0"/>
                        <a:t> დაკავებული მოზრდილთა ინტენსიური საწოლები &lt; 20% (7 დღიანი საშუალო)</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ka-GE" sz="1200" b="1" dirty="0" smtClean="0"/>
                        <a:t>ფუნქციონირებს ჩვეულ რეჟიმში, რეკომენდაციების დაცვით</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953023356"/>
                  </a:ext>
                </a:extLst>
              </a:tr>
              <a:tr h="159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5406986"/>
                  </a:ext>
                </a:extLst>
              </a:tr>
              <a:tr h="370840">
                <a:tc>
                  <a:txBody>
                    <a:bodyPr/>
                    <a:lstStyle/>
                    <a:p>
                      <a:r>
                        <a:rPr lang="ka-GE" sz="1200" b="1" dirty="0" smtClean="0"/>
                        <a:t>ახალი შემთხვევების</a:t>
                      </a:r>
                      <a:r>
                        <a:rPr lang="ka-GE" sz="1200" b="1" baseline="0" dirty="0" smtClean="0"/>
                        <a:t> საშუალო რაოდენობა </a:t>
                      </a:r>
                      <a:r>
                        <a:rPr lang="ka-GE" sz="1200" b="1" u="sng" dirty="0" smtClean="0"/>
                        <a:t>&lt;</a:t>
                      </a:r>
                      <a:r>
                        <a:rPr lang="ka-GE" sz="1200" b="1" baseline="0" dirty="0" smtClean="0"/>
                        <a:t> 5.1-10 / 100 000 მოსახლეზე, 14 დღის მანძილზე </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smtClean="0"/>
                        <a:t>ტესტირების დღიური საშუალო მაჩვენებელი</a:t>
                      </a:r>
                      <a:r>
                        <a:rPr lang="ka-GE" sz="1200" b="1" baseline="0" dirty="0" smtClean="0"/>
                        <a:t> - 1 / 500 მოსახლეზე</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COVID-19-</a:t>
                      </a:r>
                      <a:r>
                        <a:rPr lang="ka-GE" sz="1200" b="1" dirty="0" smtClean="0"/>
                        <a:t>ით</a:t>
                      </a:r>
                      <a:r>
                        <a:rPr lang="ka-GE" sz="1200" b="1" baseline="0" dirty="0" smtClean="0"/>
                        <a:t> დაკავებული მოზრდილთა ინტენსიური საწოლები &lt; 40% (7 დღიანი საშუალო)</a:t>
                      </a:r>
                      <a:endParaRPr lang="en-US" sz="12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smtClean="0"/>
                        <a:t>მომსახურების ჰიბრიდულ</a:t>
                      </a:r>
                      <a:r>
                        <a:rPr lang="ka-GE" sz="1200" b="1" baseline="0" dirty="0" smtClean="0"/>
                        <a:t> მოდელი, სერვისების მიწოდება ნაწილობრივ „სმარტ“</a:t>
                      </a:r>
                      <a:r>
                        <a:rPr lang="en-US" sz="1200" b="1" baseline="0" dirty="0" smtClean="0"/>
                        <a:t> </a:t>
                      </a:r>
                      <a:r>
                        <a:rPr lang="ka-GE" sz="1200" b="1" baseline="0" dirty="0" smtClean="0"/>
                        <a:t>აპლიკაციებით და ონლაინ</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71336245"/>
                  </a:ext>
                </a:extLst>
              </a:tr>
              <a:tr h="19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0171523"/>
                  </a:ext>
                </a:extLst>
              </a:tr>
              <a:tr h="370840">
                <a:tc>
                  <a:txBody>
                    <a:bodyPr/>
                    <a:lstStyle/>
                    <a:p>
                      <a:r>
                        <a:rPr lang="ka-GE" sz="1200" b="1" dirty="0" smtClean="0"/>
                        <a:t>ახალი შემთხვევების</a:t>
                      </a:r>
                      <a:r>
                        <a:rPr lang="ka-GE" sz="1200" b="1" baseline="0" dirty="0" smtClean="0"/>
                        <a:t> საშუალო რაოდენობა </a:t>
                      </a:r>
                      <a:r>
                        <a:rPr lang="ka-GE" sz="1200" b="1" u="sng" dirty="0" smtClean="0"/>
                        <a:t>&lt;</a:t>
                      </a:r>
                      <a:r>
                        <a:rPr lang="ka-GE" sz="1200" b="1" baseline="0" dirty="0" smtClean="0"/>
                        <a:t> 10.1-20 / 100 000 მოსახლეზე, 14 დღის მანძილზე </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1" dirty="0" smtClean="0">
                          <a:solidFill>
                            <a:schemeClr val="tx1"/>
                          </a:solidFill>
                        </a:rPr>
                        <a:t>ტესტირების დღიური საშუალო მაჩვენებელი</a:t>
                      </a:r>
                      <a:r>
                        <a:rPr lang="ka-GE" sz="1200" b="1" baseline="0" dirty="0" smtClean="0">
                          <a:solidFill>
                            <a:schemeClr val="tx1"/>
                          </a:solidFill>
                        </a:rPr>
                        <a:t> - 1 / 375 მოსახლეზე</a:t>
                      </a:r>
                      <a:endParaRPr lang="en-US" sz="1200" b="1"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COVID-19-</a:t>
                      </a:r>
                      <a:r>
                        <a:rPr lang="ka-GE" sz="1200" b="1" dirty="0" smtClean="0">
                          <a:solidFill>
                            <a:schemeClr val="tx1"/>
                          </a:solidFill>
                        </a:rPr>
                        <a:t>ით</a:t>
                      </a:r>
                      <a:r>
                        <a:rPr lang="ka-GE" sz="1200" b="1" baseline="0" dirty="0" smtClean="0">
                          <a:solidFill>
                            <a:schemeClr val="tx1"/>
                          </a:solidFill>
                        </a:rPr>
                        <a:t> დაკავებული მოზრდილთა ინტენსიური საწოლები &lt; 50% (7 დღიანი საშუალო)</a:t>
                      </a:r>
                      <a:endParaRPr lang="en-US" sz="1200" b="1"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smtClean="0">
                          <a:solidFill>
                            <a:schemeClr val="tx1"/>
                          </a:solidFill>
                        </a:rPr>
                        <a:t>ინტენსიურად</a:t>
                      </a:r>
                      <a:r>
                        <a:rPr lang="ka-GE" sz="1200" b="1" baseline="0" dirty="0" smtClean="0">
                          <a:solidFill>
                            <a:schemeClr val="tx1"/>
                          </a:solidFill>
                        </a:rPr>
                        <a:t> ხდება „სმარტ“ აპლიკაციების გამოყენება, ონლაინ სერვისების მიწოდება, რუტინული და ესენციური სერვისების უწვეტობის მეთვალყურეობა</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86324585"/>
                  </a:ext>
                </a:extLst>
              </a:tr>
              <a:tr h="232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1316753"/>
                  </a:ext>
                </a:extLst>
              </a:tr>
              <a:tr h="370840">
                <a:tc>
                  <a:txBody>
                    <a:bodyPr/>
                    <a:lstStyle/>
                    <a:p>
                      <a:r>
                        <a:rPr lang="ka-GE" sz="1200" b="1" dirty="0" smtClean="0"/>
                        <a:t>ახალი შემთხვევების</a:t>
                      </a:r>
                      <a:r>
                        <a:rPr lang="ka-GE" sz="1200" b="1" baseline="0" dirty="0" smtClean="0"/>
                        <a:t> საშუალო რაოდენობა </a:t>
                      </a:r>
                      <a:r>
                        <a:rPr lang="ka-GE" sz="1200" b="1" u="sng" dirty="0" smtClean="0"/>
                        <a:t>&gt;20</a:t>
                      </a:r>
                      <a:r>
                        <a:rPr lang="ka-GE" sz="1200" b="1" baseline="0" dirty="0" smtClean="0"/>
                        <a:t>/ 100 000 მოსახლეზე, 14 დღის მანძილზე </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smtClean="0">
                          <a:solidFill>
                            <a:schemeClr val="tx1"/>
                          </a:solidFill>
                        </a:rPr>
                        <a:t>ტესტირების დღიური საშუალო მაჩვენებელი</a:t>
                      </a:r>
                      <a:r>
                        <a:rPr lang="ka-GE" sz="1200" b="1" baseline="0" dirty="0" smtClean="0">
                          <a:solidFill>
                            <a:schemeClr val="tx1"/>
                          </a:solidFill>
                        </a:rPr>
                        <a:t> - 1 / 250 მოსახლეზე</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smtClean="0">
                          <a:solidFill>
                            <a:schemeClr val="tx1"/>
                          </a:solidFill>
                        </a:rPr>
                        <a:t>COVID-19-</a:t>
                      </a:r>
                      <a:r>
                        <a:rPr lang="ka-GE" sz="1200" b="1" dirty="0" smtClean="0">
                          <a:solidFill>
                            <a:schemeClr val="tx1"/>
                          </a:solidFill>
                        </a:rPr>
                        <a:t>ით</a:t>
                      </a:r>
                      <a:r>
                        <a:rPr lang="ka-GE" sz="1200" b="1" baseline="0" dirty="0" smtClean="0">
                          <a:solidFill>
                            <a:schemeClr val="tx1"/>
                          </a:solidFill>
                        </a:rPr>
                        <a:t> დაკავებული მოზრდილთა ინტენსიური საწოლები &gt; 50% (7 დღიანი საშუალო)</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smtClean="0">
                          <a:solidFill>
                            <a:schemeClr val="tx1"/>
                          </a:solidFill>
                        </a:rPr>
                        <a:t>სარგებლისა</a:t>
                      </a:r>
                      <a:r>
                        <a:rPr lang="ka-GE" sz="1200" b="1" baseline="0" dirty="0" smtClean="0">
                          <a:solidFill>
                            <a:schemeClr val="tx1"/>
                          </a:solidFill>
                        </a:rPr>
                        <a:t> და ზიანის ინდივიდუალური შეფასებით, ძირითადად მიმდინარეობს დისტანციური და ონლაინ მომსახურება,</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extLst>
                  <a:ext uri="{0D108BD9-81ED-4DB2-BD59-A6C34878D82A}">
                    <a16:rowId xmlns:a16="http://schemas.microsoft.com/office/drawing/2014/main" val="3234181939"/>
                  </a:ext>
                </a:extLst>
              </a:tr>
            </a:tbl>
          </a:graphicData>
        </a:graphic>
      </p:graphicFrame>
      <p:grpSp>
        <p:nvGrpSpPr>
          <p:cNvPr id="15" name="Group 14"/>
          <p:cNvGrpSpPr/>
          <p:nvPr/>
        </p:nvGrpSpPr>
        <p:grpSpPr>
          <a:xfrm>
            <a:off x="451104" y="1203622"/>
            <a:ext cx="1424058" cy="4351866"/>
            <a:chOff x="304800" y="2450592"/>
            <a:chExt cx="1424058" cy="4351866"/>
          </a:xfrm>
        </p:grpSpPr>
        <p:sp>
          <p:nvSpPr>
            <p:cNvPr id="5" name="Flowchart: Process 4"/>
            <p:cNvSpPr/>
            <p:nvPr/>
          </p:nvSpPr>
          <p:spPr>
            <a:xfrm>
              <a:off x="304800" y="2450592"/>
              <a:ext cx="804672" cy="4351866"/>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7952" y="2633472"/>
              <a:ext cx="658368" cy="6583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7952" y="3654213"/>
              <a:ext cx="658368" cy="6583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7952" y="4760976"/>
              <a:ext cx="658368" cy="65836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7952" y="5867739"/>
              <a:ext cx="658368" cy="658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1255776" y="2715768"/>
              <a:ext cx="473082" cy="49377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0800000">
              <a:off x="1255776" y="3818805"/>
              <a:ext cx="473082" cy="49377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1255776" y="4843272"/>
              <a:ext cx="473082" cy="493776"/>
            </a:xfrm>
            <a:prstGeom prst="lef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0800000">
              <a:off x="1219200" y="5971371"/>
              <a:ext cx="473082" cy="4937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1" name="Table 20"/>
          <p:cNvGraphicFramePr>
            <a:graphicFrameLocks noGrp="1"/>
          </p:cNvGraphicFramePr>
          <p:nvPr>
            <p:extLst>
              <p:ext uri="{D42A27DB-BD31-4B8C-83A1-F6EECF244321}">
                <p14:modId xmlns:p14="http://schemas.microsoft.com/office/powerpoint/2010/main" val="181190260"/>
              </p:ext>
            </p:extLst>
          </p:nvPr>
        </p:nvGraphicFramePr>
        <p:xfrm>
          <a:off x="829056" y="5897540"/>
          <a:ext cx="11582400" cy="1075437"/>
        </p:xfrm>
        <a:graphic>
          <a:graphicData uri="http://schemas.openxmlformats.org/drawingml/2006/table">
            <a:tbl>
              <a:tblPr firstRow="1" bandRow="1">
                <a:tableStyleId>{5C22544A-7EE6-4342-B048-85BDC9FD1C3A}</a:tableStyleId>
              </a:tblPr>
              <a:tblGrid>
                <a:gridCol w="6254496">
                  <a:extLst>
                    <a:ext uri="{9D8B030D-6E8A-4147-A177-3AD203B41FA5}">
                      <a16:colId xmlns:a16="http://schemas.microsoft.com/office/drawing/2014/main" val="424608925"/>
                    </a:ext>
                  </a:extLst>
                </a:gridCol>
                <a:gridCol w="5327904">
                  <a:extLst>
                    <a:ext uri="{9D8B030D-6E8A-4147-A177-3AD203B41FA5}">
                      <a16:colId xmlns:a16="http://schemas.microsoft.com/office/drawing/2014/main" val="27969039"/>
                    </a:ext>
                  </a:extLst>
                </a:gridCol>
              </a:tblGrid>
              <a:tr h="309692">
                <a:tc>
                  <a:txBody>
                    <a:bodyPr/>
                    <a:lstStyle/>
                    <a:p>
                      <a:pPr marL="285750" indent="-285750">
                        <a:buFont typeface="Arial" panose="020B0604020202020204" pitchFamily="34" charset="0"/>
                        <a:buChar char="•"/>
                      </a:pPr>
                      <a:r>
                        <a:rPr lang="ka-GE" sz="1200" b="0" dirty="0" smtClean="0">
                          <a:solidFill>
                            <a:schemeClr val="bg1"/>
                          </a:solidFill>
                        </a:rPr>
                        <a:t>ხალხმრავალ და დახურულ სივრცეში ყოფნის</a:t>
                      </a:r>
                      <a:r>
                        <a:rPr lang="ka-GE" sz="1200" b="0" baseline="0" dirty="0" smtClean="0">
                          <a:solidFill>
                            <a:schemeClr val="bg1"/>
                          </a:solidFill>
                        </a:rPr>
                        <a:t> სეზღუდვა</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ka-GE" sz="1200" b="0" dirty="0" smtClean="0">
                          <a:solidFill>
                            <a:schemeClr val="bg1"/>
                          </a:solidFill>
                        </a:rPr>
                        <a:t>1.5 დისტანციის დაცვა</a:t>
                      </a:r>
                      <a:endParaRPr lang="en-US" sz="12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986630"/>
                  </a:ext>
                </a:extLst>
              </a:tr>
              <a:tr h="309692">
                <a:tc>
                  <a:txBody>
                    <a:bodyPr/>
                    <a:lstStyle/>
                    <a:p>
                      <a:pPr marL="285750" indent="-285750">
                        <a:buFont typeface="Arial" panose="020B0604020202020204" pitchFamily="34" charset="0"/>
                        <a:buChar char="•"/>
                      </a:pPr>
                      <a:r>
                        <a:rPr lang="ka-GE" sz="1200" b="0" baseline="0" dirty="0" smtClean="0">
                          <a:solidFill>
                            <a:schemeClr val="bg1"/>
                          </a:solidFill>
                        </a:rPr>
                        <a:t>საზოგადოებრივ ადგილებში ნიღაბის ტარება</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ka-GE" sz="1200" b="0" dirty="0" smtClean="0">
                          <a:solidFill>
                            <a:schemeClr val="bg1"/>
                          </a:solidFill>
                        </a:rPr>
                        <a:t>პირადი და</a:t>
                      </a:r>
                      <a:r>
                        <a:rPr lang="ka-GE" sz="1200" b="0" baseline="0" dirty="0" smtClean="0">
                          <a:solidFill>
                            <a:schemeClr val="bg1"/>
                          </a:solidFill>
                        </a:rPr>
                        <a:t> საზოგადო ჰიგიენის დაცვა</a:t>
                      </a:r>
                      <a:endParaRPr lang="en-US" sz="12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9388694"/>
                  </a:ext>
                </a:extLst>
              </a:tr>
              <a:tr h="456053">
                <a:tc>
                  <a:txBody>
                    <a:bodyPr/>
                    <a:lstStyle/>
                    <a:p>
                      <a:pPr marL="285750" indent="-285750">
                        <a:buFont typeface="Arial" panose="020B0604020202020204" pitchFamily="34" charset="0"/>
                        <a:buChar char="•"/>
                      </a:pPr>
                      <a:r>
                        <a:rPr lang="ka-GE" sz="1200" b="0" baseline="0" dirty="0" smtClean="0">
                          <a:solidFill>
                            <a:schemeClr val="bg1"/>
                          </a:solidFill>
                        </a:rPr>
                        <a:t>საკუთარი ჯანმრთელობის მონიტოინგი და შეუძლოდ ყოფნისას იზოლირება</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ka-GE" sz="1200" b="0" dirty="0" smtClean="0">
                          <a:solidFill>
                            <a:schemeClr val="bg1"/>
                          </a:solidFill>
                        </a:rPr>
                        <a:t>რესპირაციული ჰიგიენის დაცვა</a:t>
                      </a:r>
                      <a:endParaRPr lang="en-US" sz="12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866349"/>
                  </a:ext>
                </a:extLst>
              </a:tr>
            </a:tbl>
          </a:graphicData>
        </a:graphic>
      </p:graphicFrame>
    </p:spTree>
    <p:extLst>
      <p:ext uri="{BB962C8B-B14F-4D97-AF65-F5344CB8AC3E}">
        <p14:creationId xmlns:p14="http://schemas.microsoft.com/office/powerpoint/2010/main" val="232377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58" y="3015345"/>
            <a:ext cx="4036334" cy="2387600"/>
          </a:xfrm>
        </p:spPr>
        <p:txBody>
          <a:bodyPr vert="horz" lIns="91440" tIns="45720" rIns="91440" bIns="45720" rtlCol="0" anchor="t">
            <a:normAutofit/>
          </a:bodyPr>
          <a:lstStyle/>
          <a:p>
            <a:r>
              <a:rPr lang="en-US" dirty="0" err="1">
                <a:solidFill>
                  <a:srgbClr val="08B5A1"/>
                </a:solidFill>
                <a:latin typeface="Sylfaen" panose="010A0502050306030303" pitchFamily="18" charset="0"/>
              </a:rPr>
              <a:t>ამოცანები</a:t>
            </a:r>
            <a:endParaRPr lang="en-US" dirty="0">
              <a:solidFill>
                <a:srgbClr val="08B5A1"/>
              </a:solidFill>
              <a:latin typeface="Sylfaen" panose="010A0502050306030303" pitchFamily="18" charset="0"/>
            </a:endParaRPr>
          </a:p>
        </p:txBody>
      </p:sp>
      <p:sp>
        <p:nvSpPr>
          <p:cNvPr id="4" name="Oval 3"/>
          <p:cNvSpPr/>
          <p:nvPr/>
        </p:nvSpPr>
        <p:spPr>
          <a:xfrm>
            <a:off x="3369770" y="174171"/>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1</a:t>
            </a:r>
            <a:endParaRPr lang="en-US" sz="5400" b="1" dirty="0"/>
          </a:p>
        </p:txBody>
      </p:sp>
      <p:sp>
        <p:nvSpPr>
          <p:cNvPr id="22" name="Oval 21"/>
          <p:cNvSpPr/>
          <p:nvPr/>
        </p:nvSpPr>
        <p:spPr>
          <a:xfrm>
            <a:off x="3369770" y="1164770"/>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2</a:t>
            </a:r>
            <a:endParaRPr lang="en-US" sz="5400" b="1" dirty="0"/>
          </a:p>
        </p:txBody>
      </p:sp>
      <p:sp>
        <p:nvSpPr>
          <p:cNvPr id="23" name="Oval 22"/>
          <p:cNvSpPr/>
          <p:nvPr/>
        </p:nvSpPr>
        <p:spPr>
          <a:xfrm>
            <a:off x="3369770" y="2152092"/>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3</a:t>
            </a:r>
            <a:endParaRPr lang="en-US" sz="5400" b="1" dirty="0"/>
          </a:p>
        </p:txBody>
      </p:sp>
      <p:sp>
        <p:nvSpPr>
          <p:cNvPr id="24" name="Oval 23"/>
          <p:cNvSpPr/>
          <p:nvPr/>
        </p:nvSpPr>
        <p:spPr>
          <a:xfrm>
            <a:off x="3402427" y="3079019"/>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4</a:t>
            </a:r>
            <a:endParaRPr lang="en-US" sz="5400" b="1" dirty="0"/>
          </a:p>
        </p:txBody>
      </p:sp>
      <p:sp>
        <p:nvSpPr>
          <p:cNvPr id="25" name="Oval 24"/>
          <p:cNvSpPr/>
          <p:nvPr/>
        </p:nvSpPr>
        <p:spPr>
          <a:xfrm>
            <a:off x="3402427" y="4063303"/>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5</a:t>
            </a:r>
            <a:endParaRPr lang="en-US" sz="5400" b="1" dirty="0"/>
          </a:p>
        </p:txBody>
      </p:sp>
      <p:sp>
        <p:nvSpPr>
          <p:cNvPr id="26" name="Oval 25"/>
          <p:cNvSpPr/>
          <p:nvPr/>
        </p:nvSpPr>
        <p:spPr>
          <a:xfrm>
            <a:off x="3402427" y="5002998"/>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6</a:t>
            </a:r>
            <a:endParaRPr lang="en-US" sz="5400" b="1" dirty="0"/>
          </a:p>
        </p:txBody>
      </p:sp>
      <p:sp>
        <p:nvSpPr>
          <p:cNvPr id="27" name="Oval 26"/>
          <p:cNvSpPr/>
          <p:nvPr/>
        </p:nvSpPr>
        <p:spPr>
          <a:xfrm>
            <a:off x="3402427" y="5990320"/>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7</a:t>
            </a:r>
            <a:endParaRPr lang="en-US" sz="5400" b="1" dirty="0"/>
          </a:p>
        </p:txBody>
      </p:sp>
      <p:sp>
        <p:nvSpPr>
          <p:cNvPr id="9" name="Flowchart: Process 8"/>
          <p:cNvSpPr/>
          <p:nvPr/>
        </p:nvSpPr>
        <p:spPr>
          <a:xfrm>
            <a:off x="4572000" y="209452"/>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bg1">
                    <a:lumMod val="85000"/>
                  </a:schemeClr>
                </a:solidFill>
              </a:rPr>
              <a:t>საზოგადოებრივი ჯანმრთელობის სისტემის გაძლიერება</a:t>
            </a:r>
            <a:endParaRPr lang="en-US" dirty="0">
              <a:solidFill>
                <a:schemeClr val="bg1">
                  <a:lumMod val="85000"/>
                </a:schemeClr>
              </a:solidFill>
            </a:endParaRPr>
          </a:p>
        </p:txBody>
      </p:sp>
      <p:sp>
        <p:nvSpPr>
          <p:cNvPr id="32" name="Flowchart: Process 31"/>
          <p:cNvSpPr/>
          <p:nvPr/>
        </p:nvSpPr>
        <p:spPr>
          <a:xfrm>
            <a:off x="4572000" y="1164770"/>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bg1">
                    <a:lumMod val="85000"/>
                  </a:schemeClr>
                </a:solidFill>
              </a:rPr>
              <a:t>ეპიდზედამხედველობის გაძლიერება</a:t>
            </a:r>
            <a:endParaRPr lang="en-US" dirty="0">
              <a:solidFill>
                <a:schemeClr val="bg1">
                  <a:lumMod val="85000"/>
                </a:schemeClr>
              </a:solidFill>
            </a:endParaRPr>
          </a:p>
        </p:txBody>
      </p:sp>
      <p:sp>
        <p:nvSpPr>
          <p:cNvPr id="33" name="Flowchart: Process 32"/>
          <p:cNvSpPr/>
          <p:nvPr/>
        </p:nvSpPr>
        <p:spPr>
          <a:xfrm>
            <a:off x="4572000" y="2120088"/>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bg1">
                    <a:lumMod val="85000"/>
                  </a:schemeClr>
                </a:solidFill>
              </a:rPr>
              <a:t>ლაბორატორიული სისტემის გაძლიერება</a:t>
            </a:r>
            <a:endParaRPr lang="en-US" dirty="0">
              <a:solidFill>
                <a:schemeClr val="bg1">
                  <a:lumMod val="85000"/>
                </a:schemeClr>
              </a:solidFill>
            </a:endParaRPr>
          </a:p>
        </p:txBody>
      </p:sp>
      <p:sp>
        <p:nvSpPr>
          <p:cNvPr id="34" name="Flowchart: Process 33"/>
          <p:cNvSpPr/>
          <p:nvPr/>
        </p:nvSpPr>
        <p:spPr>
          <a:xfrm>
            <a:off x="4572000" y="3095027"/>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lumMod val="85000"/>
                  </a:schemeClr>
                </a:solidFill>
              </a:rPr>
              <a:t>COVID-19-</a:t>
            </a:r>
            <a:r>
              <a:rPr lang="ka-GE" dirty="0">
                <a:solidFill>
                  <a:schemeClr val="bg1">
                    <a:lumMod val="85000"/>
                  </a:schemeClr>
                </a:solidFill>
              </a:rPr>
              <a:t>ზე რეაგირებისთვის პირველადი ჯანდაცვის ქსელის </a:t>
            </a:r>
            <a:r>
              <a:rPr lang="ka-GE" dirty="0" smtClean="0">
                <a:solidFill>
                  <a:schemeClr val="bg1">
                    <a:lumMod val="85000"/>
                  </a:schemeClr>
                </a:solidFill>
              </a:rPr>
              <a:t>გაძლიერება</a:t>
            </a:r>
            <a:endParaRPr lang="en-US" dirty="0">
              <a:solidFill>
                <a:schemeClr val="bg1">
                  <a:lumMod val="85000"/>
                </a:schemeClr>
              </a:solidFill>
            </a:endParaRPr>
          </a:p>
        </p:txBody>
      </p:sp>
      <p:sp>
        <p:nvSpPr>
          <p:cNvPr id="35" name="Flowchart: Process 34"/>
          <p:cNvSpPr/>
          <p:nvPr/>
        </p:nvSpPr>
        <p:spPr>
          <a:xfrm>
            <a:off x="4572000" y="4110329"/>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lumMod val="85000"/>
                  </a:schemeClr>
                </a:solidFill>
              </a:rPr>
              <a:t>ჰ</a:t>
            </a:r>
            <a:r>
              <a:rPr lang="ka-GE" dirty="0">
                <a:solidFill>
                  <a:schemeClr val="bg1">
                    <a:lumMod val="85000"/>
                  </a:schemeClr>
                </a:solidFill>
              </a:rPr>
              <a:t>ოსპიტალური სექტორის მზაობის უზრუნველყოფა</a:t>
            </a:r>
          </a:p>
        </p:txBody>
      </p:sp>
      <p:sp>
        <p:nvSpPr>
          <p:cNvPr id="36" name="Flowchart: Process 35"/>
          <p:cNvSpPr/>
          <p:nvPr/>
        </p:nvSpPr>
        <p:spPr>
          <a:xfrm>
            <a:off x="4572000" y="5097051"/>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bg1">
                    <a:lumMod val="85000"/>
                  </a:schemeClr>
                </a:solidFill>
              </a:rPr>
              <a:t>ადამიანური </a:t>
            </a:r>
            <a:r>
              <a:rPr lang="ka-GE" dirty="0">
                <a:solidFill>
                  <a:schemeClr val="bg1">
                    <a:lumMod val="85000"/>
                  </a:schemeClr>
                </a:solidFill>
              </a:rPr>
              <a:t>რესურსის მობილიზება, მართვა და მომზადება კოვიდზე რეაგირებისთვის</a:t>
            </a:r>
            <a:endParaRPr lang="en-US" dirty="0">
              <a:solidFill>
                <a:schemeClr val="bg1">
                  <a:lumMod val="85000"/>
                </a:schemeClr>
              </a:solidFill>
            </a:endParaRPr>
          </a:p>
        </p:txBody>
      </p:sp>
      <p:sp>
        <p:nvSpPr>
          <p:cNvPr id="37" name="Flowchart: Process 36"/>
          <p:cNvSpPr/>
          <p:nvPr/>
        </p:nvSpPr>
        <p:spPr>
          <a:xfrm>
            <a:off x="4572000" y="6045618"/>
            <a:ext cx="7290816" cy="705841"/>
          </a:xfrm>
          <a:prstGeom prst="flowChartProcess">
            <a:avLst/>
          </a:prstGeom>
          <a:solidFill>
            <a:srgbClr val="507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bg1">
                    <a:lumMod val="85000"/>
                  </a:schemeClr>
                </a:solidFill>
              </a:rPr>
              <a:t>ჯანმრთელობის ხელშეწყობა, რისკის კომუნიკაცია და სამოქალაქო ცნობიერების გაძლიერება</a:t>
            </a:r>
            <a:endParaRPr lang="en-US" dirty="0">
              <a:solidFill>
                <a:schemeClr val="bg1">
                  <a:lumMod val="85000"/>
                </a:schemeClr>
              </a:solidFill>
            </a:endParaRPr>
          </a:p>
        </p:txBody>
      </p:sp>
    </p:spTree>
    <p:extLst>
      <p:ext uri="{BB962C8B-B14F-4D97-AF65-F5344CB8AC3E}">
        <p14:creationId xmlns:p14="http://schemas.microsoft.com/office/powerpoint/2010/main" val="47932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00062"/>
            <a:ext cx="9122664" cy="1325563"/>
          </a:xfrm>
        </p:spPr>
        <p:txBody>
          <a:bodyPr/>
          <a:lstStyle/>
          <a:p>
            <a:pPr algn="ctr"/>
            <a:r>
              <a:rPr lang="ka-GE" sz="3600" dirty="0">
                <a:solidFill>
                  <a:srgbClr val="08B5A1"/>
                </a:solidFill>
              </a:rPr>
              <a:t>საზოგადოებრივი ჯანმრთელობის სისტემის გაძლიერება</a:t>
            </a:r>
            <a:r>
              <a:rPr lang="en-US" sz="4000" dirty="0">
                <a:solidFill>
                  <a:schemeClr val="bg1">
                    <a:lumMod val="85000"/>
                  </a:schemeClr>
                </a:solidFill>
              </a:rPr>
              <a:t/>
            </a:r>
            <a:br>
              <a:rPr lang="en-US" sz="4000" dirty="0">
                <a:solidFill>
                  <a:schemeClr val="bg1">
                    <a:lumMod val="85000"/>
                  </a:schemeClr>
                </a:solidFill>
              </a:rPr>
            </a:br>
            <a:endParaRPr lang="en-US" sz="4000" dirty="0"/>
          </a:p>
        </p:txBody>
      </p:sp>
      <p:sp>
        <p:nvSpPr>
          <p:cNvPr id="4" name="Oval 3"/>
          <p:cNvSpPr/>
          <p:nvPr/>
        </p:nvSpPr>
        <p:spPr>
          <a:xfrm>
            <a:off x="1077674" y="722811"/>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1</a:t>
            </a:r>
            <a:endParaRPr lang="en-US" sz="5400" b="1" dirty="0"/>
          </a:p>
        </p:txBody>
      </p:sp>
      <p:sp>
        <p:nvSpPr>
          <p:cNvPr id="6" name="TextBox 5"/>
          <p:cNvSpPr txBox="1"/>
          <p:nvPr/>
        </p:nvSpPr>
        <p:spPr>
          <a:xfrm>
            <a:off x="2145792" y="1746474"/>
            <a:ext cx="9681972" cy="369332"/>
          </a:xfrm>
          <a:prstGeom prst="rect">
            <a:avLst/>
          </a:prstGeom>
          <a:noFill/>
        </p:spPr>
        <p:txBody>
          <a:bodyPr wrap="square" rtlCol="0">
            <a:spAutoFit/>
          </a:bodyPr>
          <a:lstStyle/>
          <a:p>
            <a:r>
              <a:rPr lang="ka-GE" b="1" dirty="0" smtClean="0">
                <a:solidFill>
                  <a:srgbClr val="08B5A1"/>
                </a:solidFill>
              </a:rPr>
              <a:t>სამიზნე:  </a:t>
            </a:r>
            <a:r>
              <a:rPr lang="ka-GE" dirty="0">
                <a:solidFill>
                  <a:schemeClr val="bg1"/>
                </a:solidFill>
              </a:rPr>
              <a:t>ეფექტური და მოქნილი ს / ჯ სისტემა, გამოწვევებზე დროული </a:t>
            </a:r>
            <a:r>
              <a:rPr lang="ka-GE" dirty="0" smtClean="0">
                <a:solidFill>
                  <a:schemeClr val="bg1"/>
                </a:solidFill>
              </a:rPr>
              <a:t>რეაგირებისთვის</a:t>
            </a:r>
            <a:endParaRPr lang="en-US" dirty="0">
              <a:solidFill>
                <a:schemeClr val="bg1"/>
              </a:solidFill>
            </a:endParaRPr>
          </a:p>
        </p:txBody>
      </p:sp>
      <p:sp>
        <p:nvSpPr>
          <p:cNvPr id="9" name="Flowchart: Alternate Process 8"/>
          <p:cNvSpPr/>
          <p:nvPr/>
        </p:nvSpPr>
        <p:spPr>
          <a:xfrm>
            <a:off x="162751" y="3417626"/>
            <a:ext cx="543862" cy="597408"/>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a-GE" dirty="0" smtClean="0"/>
              <a:t>1.1</a:t>
            </a:r>
            <a:endParaRPr lang="en-US" dirty="0"/>
          </a:p>
        </p:txBody>
      </p:sp>
      <p:sp>
        <p:nvSpPr>
          <p:cNvPr id="10" name="Flowchart: Alternate Process 9"/>
          <p:cNvSpPr/>
          <p:nvPr/>
        </p:nvSpPr>
        <p:spPr>
          <a:xfrm>
            <a:off x="162751" y="4299216"/>
            <a:ext cx="543862" cy="597408"/>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a-GE" dirty="0" smtClean="0"/>
              <a:t>1.2</a:t>
            </a:r>
            <a:endParaRPr lang="en-US" dirty="0"/>
          </a:p>
        </p:txBody>
      </p:sp>
      <p:sp>
        <p:nvSpPr>
          <p:cNvPr id="11" name="Flowchart: Alternate Process 10"/>
          <p:cNvSpPr/>
          <p:nvPr/>
        </p:nvSpPr>
        <p:spPr>
          <a:xfrm>
            <a:off x="150766" y="5180806"/>
            <a:ext cx="543862" cy="597408"/>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a-GE" dirty="0" smtClean="0"/>
              <a:t>1.3</a:t>
            </a:r>
            <a:endParaRPr lang="en-US" dirty="0"/>
          </a:p>
        </p:txBody>
      </p:sp>
      <p:sp>
        <p:nvSpPr>
          <p:cNvPr id="18" name="Pentagon 17"/>
          <p:cNvSpPr/>
          <p:nvPr/>
        </p:nvSpPr>
        <p:spPr>
          <a:xfrm>
            <a:off x="802101" y="3344474"/>
            <a:ext cx="4425696" cy="670560"/>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a-GE" sz="1400" dirty="0">
                <a:solidFill>
                  <a:schemeClr val="tx1"/>
                </a:solidFill>
              </a:rPr>
              <a:t>მუნიციპალიტეტებში ს/ჯ სამსახურის ორგანიზაციული მოწყობის მოდელის განახლება</a:t>
            </a:r>
            <a:endParaRPr lang="nb-NO" sz="1400" dirty="0">
              <a:solidFill>
                <a:schemeClr val="tx1"/>
              </a:solidFill>
            </a:endParaRPr>
          </a:p>
        </p:txBody>
      </p:sp>
      <p:sp>
        <p:nvSpPr>
          <p:cNvPr id="19" name="Pentagon 18"/>
          <p:cNvSpPr/>
          <p:nvPr/>
        </p:nvSpPr>
        <p:spPr>
          <a:xfrm>
            <a:off x="791898" y="4226064"/>
            <a:ext cx="4425696" cy="670560"/>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a-GE" sz="1400" dirty="0">
                <a:solidFill>
                  <a:schemeClr val="tx1"/>
                </a:solidFill>
              </a:rPr>
              <a:t>ს/ჯ მუნიციპალური ცენტრების ადამიანური რესურსების გაძლიერება</a:t>
            </a:r>
            <a:endParaRPr lang="nb-NO" sz="1400" dirty="0">
              <a:solidFill>
                <a:schemeClr val="tx1"/>
              </a:solidFill>
            </a:endParaRPr>
          </a:p>
        </p:txBody>
      </p:sp>
      <p:sp>
        <p:nvSpPr>
          <p:cNvPr id="21" name="Pentagon 20"/>
          <p:cNvSpPr/>
          <p:nvPr/>
        </p:nvSpPr>
        <p:spPr>
          <a:xfrm>
            <a:off x="791898" y="5107654"/>
            <a:ext cx="4425696" cy="670560"/>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COVID-19</a:t>
            </a:r>
            <a:r>
              <a:rPr lang="ka-GE" sz="1400" dirty="0">
                <a:solidFill>
                  <a:schemeClr val="tx1"/>
                </a:solidFill>
              </a:rPr>
              <a:t>-ზე</a:t>
            </a:r>
            <a:r>
              <a:rPr lang="en-US" sz="1400" dirty="0">
                <a:solidFill>
                  <a:schemeClr val="tx1"/>
                </a:solidFill>
              </a:rPr>
              <a:t> </a:t>
            </a:r>
            <a:r>
              <a:rPr lang="ka-GE" sz="1400" dirty="0">
                <a:solidFill>
                  <a:schemeClr val="tx1"/>
                </a:solidFill>
              </a:rPr>
              <a:t>რეაგირების სახელმწიფო პროგრამის უწყვეტობის უზრუნველყოფა</a:t>
            </a:r>
            <a:endParaRPr lang="nb-NO" sz="1400" dirty="0">
              <a:solidFill>
                <a:schemeClr val="tx1"/>
              </a:solidFill>
            </a:endParaRPr>
          </a:p>
        </p:txBody>
      </p:sp>
      <p:sp>
        <p:nvSpPr>
          <p:cNvPr id="22" name="Rounded Rectangle 21"/>
          <p:cNvSpPr/>
          <p:nvPr/>
        </p:nvSpPr>
        <p:spPr>
          <a:xfrm>
            <a:off x="5612997" y="2919691"/>
            <a:ext cx="6471848" cy="362002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622300">
              <a:lnSpc>
                <a:spcPct val="90000"/>
              </a:lnSpc>
              <a:spcBef>
                <a:spcPct val="0"/>
              </a:spcBef>
              <a:spcAft>
                <a:spcPct val="35000"/>
              </a:spcAft>
              <a:buFontTx/>
              <a:buChar char="-"/>
            </a:pPr>
            <a:r>
              <a:rPr lang="ka-GE" sz="1400" dirty="0"/>
              <a:t>2021 წლის ბოლოს ქვეყნის ყველა მუნიციპალიტეტში ფუნქციონირებს ს/ჯ ერთეული ეროვნული გაიდლაინის შესაბამისად</a:t>
            </a:r>
          </a:p>
          <a:p>
            <a:pPr marL="1200150" lvl="2" indent="-285750" defTabSz="622300">
              <a:lnSpc>
                <a:spcPct val="90000"/>
              </a:lnSpc>
              <a:spcBef>
                <a:spcPct val="0"/>
              </a:spcBef>
              <a:spcAft>
                <a:spcPct val="35000"/>
              </a:spcAft>
              <a:buFontTx/>
              <a:buChar char="-"/>
            </a:pPr>
            <a:r>
              <a:rPr lang="en-US" sz="1400" dirty="0" smtClean="0"/>
              <a:t>6</a:t>
            </a:r>
            <a:r>
              <a:rPr lang="ka-GE" sz="1400" dirty="0" smtClean="0"/>
              <a:t>1</a:t>
            </a:r>
            <a:r>
              <a:rPr lang="en-US" sz="1400" dirty="0" smtClean="0"/>
              <a:t> </a:t>
            </a:r>
            <a:r>
              <a:rPr lang="ka-GE" sz="1400" dirty="0"/>
              <a:t>ს/ჯ ერთეული </a:t>
            </a:r>
            <a:r>
              <a:rPr lang="ka-GE" sz="1400" dirty="0" smtClean="0"/>
              <a:t>(09.2020</a:t>
            </a:r>
            <a:r>
              <a:rPr lang="ka-GE" sz="1400" dirty="0"/>
              <a:t>)</a:t>
            </a:r>
          </a:p>
          <a:p>
            <a:pPr marL="285750" lvl="0" indent="-285750" defTabSz="622300">
              <a:lnSpc>
                <a:spcPct val="90000"/>
              </a:lnSpc>
              <a:spcBef>
                <a:spcPct val="0"/>
              </a:spcBef>
              <a:spcAft>
                <a:spcPct val="35000"/>
              </a:spcAft>
              <a:buFontTx/>
              <a:buChar char="-"/>
            </a:pPr>
            <a:endParaRPr lang="en-US" sz="1400" dirty="0"/>
          </a:p>
          <a:p>
            <a:pPr marL="285750" lvl="0" indent="-285750" defTabSz="622300">
              <a:lnSpc>
                <a:spcPct val="90000"/>
              </a:lnSpc>
              <a:spcBef>
                <a:spcPct val="0"/>
              </a:spcBef>
              <a:spcAft>
                <a:spcPct val="35000"/>
              </a:spcAft>
              <a:buFontTx/>
              <a:buChar char="-"/>
            </a:pPr>
            <a:r>
              <a:rPr lang="ka-GE" sz="1400" dirty="0"/>
              <a:t>ს/ჯ დასაქმებულ კადრებს </a:t>
            </a:r>
            <a:r>
              <a:rPr lang="ka-GE" sz="1400" dirty="0">
                <a:solidFill>
                  <a:schemeClr val="bg1">
                    <a:lumMod val="95000"/>
                  </a:schemeClr>
                </a:solidFill>
              </a:rPr>
              <a:t>2020</a:t>
            </a:r>
            <a:r>
              <a:rPr lang="ka-GE" sz="1400" dirty="0"/>
              <a:t>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კონტროლისთვის</a:t>
            </a:r>
            <a:r>
              <a:rPr lang="en-US" sz="1400" dirty="0"/>
              <a:t> - </a:t>
            </a:r>
            <a:r>
              <a:rPr lang="en-US" sz="1400" dirty="0">
                <a:latin typeface="Calibri" panose="020F0502020204030204" pitchFamily="34" charset="0"/>
                <a:cs typeface="Calibri" panose="020F0502020204030204" pitchFamily="34" charset="0"/>
              </a:rPr>
              <a:t>&gt;</a:t>
            </a:r>
            <a:r>
              <a:rPr lang="en-US" sz="1400" dirty="0"/>
              <a:t>85%</a:t>
            </a:r>
            <a:endParaRPr lang="ka-GE" sz="1400" dirty="0"/>
          </a:p>
          <a:p>
            <a:pPr marL="1200150" lvl="2" indent="-285750" defTabSz="622300">
              <a:lnSpc>
                <a:spcPct val="90000"/>
              </a:lnSpc>
              <a:spcBef>
                <a:spcPct val="0"/>
              </a:spcBef>
              <a:spcAft>
                <a:spcPct val="35000"/>
              </a:spcAft>
              <a:buFontTx/>
              <a:buChar char="-"/>
            </a:pPr>
            <a:r>
              <a:rPr lang="ka-GE" sz="1400" dirty="0"/>
              <a:t>გადამზადებული - </a:t>
            </a:r>
            <a:r>
              <a:rPr lang="ka-GE" sz="1400" dirty="0" smtClean="0"/>
              <a:t>72% (09.2020</a:t>
            </a:r>
            <a:r>
              <a:rPr lang="ka-GE" sz="1400" dirty="0"/>
              <a:t>)</a:t>
            </a:r>
          </a:p>
          <a:p>
            <a:pPr marL="285750" lvl="0" indent="-285750" defTabSz="622300">
              <a:lnSpc>
                <a:spcPct val="90000"/>
              </a:lnSpc>
              <a:spcBef>
                <a:spcPct val="0"/>
              </a:spcBef>
              <a:spcAft>
                <a:spcPct val="35000"/>
              </a:spcAft>
              <a:buFontTx/>
              <a:buChar char="-"/>
            </a:pPr>
            <a:endParaRPr lang="en-US" sz="1400" dirty="0"/>
          </a:p>
          <a:p>
            <a:pPr marL="285750" lvl="0" indent="-285750" defTabSz="622300">
              <a:lnSpc>
                <a:spcPct val="90000"/>
              </a:lnSpc>
              <a:spcBef>
                <a:spcPct val="0"/>
              </a:spcBef>
              <a:spcAft>
                <a:spcPct val="35000"/>
              </a:spcAft>
              <a:buFontTx/>
              <a:buChar char="-"/>
            </a:pPr>
            <a:r>
              <a:rPr lang="ka-GE" sz="1400" dirty="0"/>
              <a:t>შექმნილია </a:t>
            </a:r>
            <a:r>
              <a:rPr lang="en-US" sz="1400" dirty="0"/>
              <a:t>COVID-19-</a:t>
            </a:r>
            <a:r>
              <a:rPr lang="ka-GE" sz="1400" dirty="0"/>
              <a:t>ზე რეაგირების სახელმწიფო პროგრამა, 2021 წლის ჩათვლით სტაბილური საბიუჯეტო მხარდაჭერითა და რესურსებით, საჭიროებისას გაგრძელების შესაძლებლობით</a:t>
            </a:r>
          </a:p>
          <a:p>
            <a:pPr marL="1200150" lvl="2" indent="-285750" defTabSz="622300">
              <a:lnSpc>
                <a:spcPct val="90000"/>
              </a:lnSpc>
              <a:spcBef>
                <a:spcPct val="0"/>
              </a:spcBef>
              <a:spcAft>
                <a:spcPct val="35000"/>
              </a:spcAft>
              <a:buFontTx/>
              <a:buChar char="-"/>
            </a:pPr>
            <a:r>
              <a:rPr lang="ka-GE" sz="1400" dirty="0"/>
              <a:t> 239 მლნ ლარი (2020)</a:t>
            </a:r>
            <a:endParaRPr lang="en-US" sz="1400" dirty="0"/>
          </a:p>
          <a:p>
            <a:pPr lvl="0" defTabSz="622300">
              <a:lnSpc>
                <a:spcPct val="90000"/>
              </a:lnSpc>
              <a:spcBef>
                <a:spcPct val="0"/>
              </a:spcBef>
              <a:spcAft>
                <a:spcPct val="35000"/>
              </a:spcAft>
            </a:pPr>
            <a:endParaRPr lang="nb-NO" sz="1400" dirty="0"/>
          </a:p>
        </p:txBody>
      </p:sp>
      <p:sp>
        <p:nvSpPr>
          <p:cNvPr id="23" name="TextBox 22"/>
          <p:cNvSpPr txBox="1"/>
          <p:nvPr/>
        </p:nvSpPr>
        <p:spPr>
          <a:xfrm>
            <a:off x="7827264" y="2492716"/>
            <a:ext cx="2307042" cy="461665"/>
          </a:xfrm>
          <a:prstGeom prst="rect">
            <a:avLst/>
          </a:prstGeom>
          <a:noFill/>
        </p:spPr>
        <p:txBody>
          <a:bodyPr wrap="none" rtlCol="0">
            <a:spAutoFit/>
          </a:bodyPr>
          <a:lstStyle/>
          <a:p>
            <a:r>
              <a:rPr lang="ka-GE" sz="2400" b="1" dirty="0" smtClean="0">
                <a:solidFill>
                  <a:schemeClr val="bg1">
                    <a:lumMod val="85000"/>
                  </a:schemeClr>
                </a:solidFill>
              </a:rPr>
              <a:t>ინდიკატორები</a:t>
            </a:r>
            <a:endParaRPr lang="en-US" sz="2400" b="1" dirty="0">
              <a:solidFill>
                <a:schemeClr val="bg1">
                  <a:lumMod val="85000"/>
                </a:schemeClr>
              </a:solidFill>
            </a:endParaRPr>
          </a:p>
        </p:txBody>
      </p:sp>
    </p:spTree>
    <p:extLst>
      <p:ext uri="{BB962C8B-B14F-4D97-AF65-F5344CB8AC3E}">
        <p14:creationId xmlns:p14="http://schemas.microsoft.com/office/powerpoint/2010/main" val="288149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048" y="713666"/>
            <a:ext cx="10515600" cy="1325563"/>
          </a:xfrm>
        </p:spPr>
        <p:txBody>
          <a:bodyPr/>
          <a:lstStyle/>
          <a:p>
            <a:r>
              <a:rPr lang="ka-GE" sz="3600" dirty="0">
                <a:solidFill>
                  <a:srgbClr val="08B5A1"/>
                </a:solidFill>
              </a:rPr>
              <a:t>ეპიდზედამხედველობის გაძლიერება</a:t>
            </a:r>
            <a:endParaRPr lang="en-US" sz="3600" dirty="0">
              <a:solidFill>
                <a:srgbClr val="08B5A1"/>
              </a:solidFill>
            </a:endParaRPr>
          </a:p>
        </p:txBody>
      </p:sp>
      <p:sp>
        <p:nvSpPr>
          <p:cNvPr id="4" name="Oval 3"/>
          <p:cNvSpPr/>
          <p:nvPr/>
        </p:nvSpPr>
        <p:spPr>
          <a:xfrm>
            <a:off x="1077674" y="713666"/>
            <a:ext cx="799894" cy="799894"/>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2</a:t>
            </a:r>
            <a:endParaRPr lang="en-US" sz="5400" b="1" dirty="0"/>
          </a:p>
        </p:txBody>
      </p:sp>
      <p:sp>
        <p:nvSpPr>
          <p:cNvPr id="5" name="TextBox 4"/>
          <p:cNvSpPr txBox="1"/>
          <p:nvPr/>
        </p:nvSpPr>
        <p:spPr>
          <a:xfrm>
            <a:off x="2110740" y="1456293"/>
            <a:ext cx="9534144" cy="369332"/>
          </a:xfrm>
          <a:prstGeom prst="rect">
            <a:avLst/>
          </a:prstGeom>
          <a:noFill/>
        </p:spPr>
        <p:txBody>
          <a:bodyPr wrap="square" rtlCol="0">
            <a:spAutoFit/>
          </a:bodyPr>
          <a:lstStyle/>
          <a:p>
            <a:r>
              <a:rPr lang="ka-GE" b="1" dirty="0">
                <a:solidFill>
                  <a:srgbClr val="08B5A1"/>
                </a:solidFill>
              </a:rPr>
              <a:t>სამიზნე: :  </a:t>
            </a:r>
            <a:r>
              <a:rPr lang="ka-GE" dirty="0">
                <a:solidFill>
                  <a:schemeClr val="bg1">
                    <a:lumMod val="85000"/>
                  </a:schemeClr>
                </a:solidFill>
              </a:rPr>
              <a:t>პრევენციის </a:t>
            </a:r>
            <a:r>
              <a:rPr lang="ka-GE" dirty="0" smtClean="0">
                <a:solidFill>
                  <a:schemeClr val="bg1">
                    <a:lumMod val="85000"/>
                  </a:schemeClr>
                </a:solidFill>
              </a:rPr>
              <a:t>გამჯობესება </a:t>
            </a:r>
            <a:r>
              <a:rPr lang="ka-GE" dirty="0">
                <a:solidFill>
                  <a:schemeClr val="bg1">
                    <a:lumMod val="85000"/>
                  </a:schemeClr>
                </a:solidFill>
              </a:rPr>
              <a:t>და ეპიდემიის გავრცელების </a:t>
            </a:r>
            <a:r>
              <a:rPr lang="ka-GE" dirty="0" smtClean="0">
                <a:solidFill>
                  <a:schemeClr val="bg1">
                    <a:lumMod val="85000"/>
                  </a:schemeClr>
                </a:solidFill>
              </a:rPr>
              <a:t>ეფექტური მართვა</a:t>
            </a:r>
            <a:r>
              <a:rPr lang="ka-GE" i="1" dirty="0" smtClean="0"/>
              <a:t>.</a:t>
            </a:r>
            <a:endParaRPr lang="en-US" dirty="0">
              <a:solidFill>
                <a:schemeClr val="bg1"/>
              </a:solidFill>
            </a:endParaRPr>
          </a:p>
        </p:txBody>
      </p:sp>
      <p:sp>
        <p:nvSpPr>
          <p:cNvPr id="6" name="Title 1">
            <a:extLst>
              <a:ext uri="{FF2B5EF4-FFF2-40B4-BE49-F238E27FC236}">
                <a16:creationId xmlns:a16="http://schemas.microsoft.com/office/drawing/2014/main" id="{A9F7CCCC-2972-4EB3-868A-A23DB128876A}"/>
              </a:ext>
            </a:extLst>
          </p:cNvPr>
          <p:cNvSpPr txBox="1">
            <a:spLocks/>
          </p:cNvSpPr>
          <p:nvPr/>
        </p:nvSpPr>
        <p:spPr>
          <a:xfrm>
            <a:off x="7308858" y="2568252"/>
            <a:ext cx="3937298" cy="7426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ka-GE" sz="2400" dirty="0" smtClean="0">
                <a:solidFill>
                  <a:srgbClr val="FFFFFF"/>
                </a:solidFill>
                <a:cs typeface="Calibri"/>
              </a:rPr>
              <a:t>ინდიკატორები</a:t>
            </a:r>
            <a:endParaRPr lang="en-US" sz="2400" dirty="0">
              <a:solidFill>
                <a:srgbClr val="FFFFFF"/>
              </a:solidFill>
              <a:latin typeface="Calibri"/>
              <a:ea typeface="+mj-lt"/>
              <a:cs typeface="+mj-lt"/>
            </a:endParaRPr>
          </a:p>
        </p:txBody>
      </p:sp>
      <p:graphicFrame>
        <p:nvGraphicFramePr>
          <p:cNvPr id="8" name="Diagram 7"/>
          <p:cNvGraphicFramePr/>
          <p:nvPr>
            <p:extLst>
              <p:ext uri="{D42A27DB-BD31-4B8C-83A1-F6EECF244321}">
                <p14:modId xmlns:p14="http://schemas.microsoft.com/office/powerpoint/2010/main" val="4231689873"/>
              </p:ext>
            </p:extLst>
          </p:nvPr>
        </p:nvGraphicFramePr>
        <p:xfrm>
          <a:off x="6486144" y="2781856"/>
          <a:ext cx="5705856" cy="320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44155085"/>
              </p:ext>
            </p:extLst>
          </p:nvPr>
        </p:nvGraphicFramePr>
        <p:xfrm>
          <a:off x="436950" y="2648784"/>
          <a:ext cx="5732201" cy="3470560"/>
        </p:xfrm>
        <a:graphic>
          <a:graphicData uri="http://schemas.openxmlformats.org/drawingml/2006/table">
            <a:tbl>
              <a:tblPr firstRow="1" bandRow="1">
                <a:tableStyleId>{5C22544A-7EE6-4342-B048-85BDC9FD1C3A}</a:tableStyleId>
              </a:tblPr>
              <a:tblGrid>
                <a:gridCol w="1001706">
                  <a:extLst>
                    <a:ext uri="{9D8B030D-6E8A-4147-A177-3AD203B41FA5}">
                      <a16:colId xmlns:a16="http://schemas.microsoft.com/office/drawing/2014/main" val="200258480"/>
                    </a:ext>
                  </a:extLst>
                </a:gridCol>
                <a:gridCol w="4730495">
                  <a:extLst>
                    <a:ext uri="{9D8B030D-6E8A-4147-A177-3AD203B41FA5}">
                      <a16:colId xmlns:a16="http://schemas.microsoft.com/office/drawing/2014/main" val="1325549399"/>
                    </a:ext>
                  </a:extLst>
                </a:gridCol>
              </a:tblGrid>
              <a:tr h="1458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smtClean="0">
                          <a:solidFill>
                            <a:schemeClr val="bg1">
                              <a:lumMod val="85000"/>
                            </a:schemeClr>
                          </a:solidFill>
                        </a:rPr>
                        <a:t>2.1</a:t>
                      </a:r>
                      <a:r>
                        <a:rPr lang="ka-GE" sz="1400" baseline="0" dirty="0" smtClean="0">
                          <a:solidFill>
                            <a:schemeClr val="bg1">
                              <a:lumMod val="85000"/>
                            </a:schemeClr>
                          </a:solidFill>
                        </a:rPr>
                        <a:t> </a:t>
                      </a:r>
                      <a:r>
                        <a:rPr lang="ka-GE" sz="1400" dirty="0" smtClean="0">
                          <a:solidFill>
                            <a:schemeClr val="bg1">
                              <a:lumMod val="85000"/>
                            </a:schemeClr>
                          </a:solidFill>
                          <a:latin typeface="Calibri" panose="020F0502020204030204" pitchFamily="34" charset="0"/>
                          <a:cs typeface="Calibri" panose="020F0502020204030204" pitchFamily="34" charset="0"/>
                        </a:rPr>
                        <a:t>განგაშის სისტემის დანერგვა</a:t>
                      </a:r>
                      <a:endParaRPr lang="nb-NO" sz="1400" dirty="0" smtClean="0">
                        <a:solidFill>
                          <a:schemeClr val="bg1">
                            <a:lumMod val="85000"/>
                          </a:schemeClr>
                        </a:solidFill>
                        <a:latin typeface="Calibri" panose="020F0502020204030204" pitchFamily="34" charset="0"/>
                        <a:cs typeface="Calibri" panose="020F0502020204030204" pitchFamily="34" charset="0"/>
                      </a:endParaRPr>
                    </a:p>
                  </a:txBody>
                  <a:tcPr vert="vert270">
                    <a:solidFill>
                      <a:srgbClr val="507C89"/>
                    </a:solidFill>
                  </a:tcPr>
                </a:tc>
                <a:tc>
                  <a:txBody>
                    <a:bodyPr/>
                    <a:lstStyle/>
                    <a:p>
                      <a:pPr marL="285750" lvl="0" indent="-285750" rtl="0">
                        <a:buFont typeface="Arial" panose="020B0604020202020204" pitchFamily="34" charset="0"/>
                        <a:buChar char="•"/>
                      </a:pPr>
                      <a:r>
                        <a:rPr lang="ka-GE" sz="1400" b="0" dirty="0" smtClean="0">
                          <a:solidFill>
                            <a:schemeClr val="bg1">
                              <a:lumMod val="85000"/>
                            </a:schemeClr>
                          </a:solidFill>
                          <a:latin typeface="Sylfaen" panose="010A0502050306030303" pitchFamily="18" charset="0"/>
                          <a:cs typeface="Calibri" panose="020F0502020204030204" pitchFamily="34" charset="0"/>
                        </a:rPr>
                        <a:t>მტკიცებულებებზე დაფუძნებული, დროული და გამჭირვალე გადაწყვეტილებების მიღება</a:t>
                      </a:r>
                      <a:endParaRPr lang="nb-NO" sz="1400" b="0" dirty="0" smtClean="0">
                        <a:solidFill>
                          <a:schemeClr val="bg1">
                            <a:lumMod val="85000"/>
                          </a:schemeClr>
                        </a:solidFill>
                        <a:latin typeface="Sylfaen" panose="010A0502050306030303" pitchFamily="18" charset="0"/>
                        <a:cs typeface="Calibri" panose="020F0502020204030204" pitchFamily="34" charset="0"/>
                      </a:endParaRPr>
                    </a:p>
                    <a:p>
                      <a:pPr marL="285750" lvl="0" indent="-285750" rtl="0">
                        <a:buFont typeface="Arial" panose="020B0604020202020204" pitchFamily="34" charset="0"/>
                        <a:buChar char="•"/>
                      </a:pPr>
                      <a:r>
                        <a:rPr lang="ka-GE" sz="1400" b="0" dirty="0" smtClean="0">
                          <a:solidFill>
                            <a:schemeClr val="bg1">
                              <a:lumMod val="85000"/>
                            </a:schemeClr>
                          </a:solidFill>
                          <a:latin typeface="Sylfaen" panose="010A0502050306030303" pitchFamily="18" charset="0"/>
                          <a:cs typeface="Calibri" panose="020F0502020204030204" pitchFamily="34" charset="0"/>
                        </a:rPr>
                        <a:t>საზოგადოებასთან გაუმჯობესებული კომუნიკაცია და რეაგირება ქცევითი ცვლილებების დროული დანერგვით</a:t>
                      </a:r>
                      <a:endParaRPr lang="nb-NO" sz="1400" b="0" dirty="0" smtClean="0">
                        <a:solidFill>
                          <a:schemeClr val="bg1">
                            <a:lumMod val="85000"/>
                          </a:schemeClr>
                        </a:solidFill>
                        <a:latin typeface="Sylfaen" panose="010A0502050306030303" pitchFamily="18" charset="0"/>
                        <a:cs typeface="Calibri" panose="020F0502020204030204" pitchFamily="34" charset="0"/>
                      </a:endParaRPr>
                    </a:p>
                  </a:txBody>
                  <a:tcPr>
                    <a:solidFill>
                      <a:srgbClr val="507C89"/>
                    </a:solidFill>
                  </a:tcPr>
                </a:tc>
                <a:extLst>
                  <a:ext uri="{0D108BD9-81ED-4DB2-BD59-A6C34878D82A}">
                    <a16:rowId xmlns:a16="http://schemas.microsoft.com/office/drawing/2014/main" val="2129112867"/>
                  </a:ext>
                </a:extLst>
              </a:tr>
              <a:tr h="1941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b="1" dirty="0" smtClean="0">
                          <a:solidFill>
                            <a:schemeClr val="bg1">
                              <a:lumMod val="85000"/>
                            </a:schemeClr>
                          </a:solidFill>
                        </a:rPr>
                        <a:t>2.2. </a:t>
                      </a:r>
                      <a:r>
                        <a:rPr lang="ka-GE" sz="1400" b="1" dirty="0" smtClean="0">
                          <a:solidFill>
                            <a:schemeClr val="bg1">
                              <a:lumMod val="85000"/>
                            </a:schemeClr>
                          </a:solidFill>
                          <a:latin typeface="Calibri" panose="020F0502020204030204" pitchFamily="34" charset="0"/>
                          <a:cs typeface="Calibri" panose="020F0502020204030204" pitchFamily="34" charset="0"/>
                        </a:rPr>
                        <a:t>ეპიდემიოლოგიური სამსახურის გაძლიერება</a:t>
                      </a:r>
                      <a:endParaRPr lang="en-US" sz="1400" b="1" dirty="0" smtClean="0">
                        <a:solidFill>
                          <a:schemeClr val="bg1">
                            <a:lumMod val="85000"/>
                          </a:schemeClr>
                        </a:solidFill>
                      </a:endParaRPr>
                    </a:p>
                  </a:txBody>
                  <a:tcPr vert="vert270">
                    <a:solidFill>
                      <a:srgbClr val="507C89"/>
                    </a:solidFill>
                  </a:tcPr>
                </a:tc>
                <a:tc>
                  <a:txBody>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400" dirty="0" smtClean="0">
                          <a:solidFill>
                            <a:schemeClr val="bg1">
                              <a:lumMod val="85000"/>
                            </a:schemeClr>
                          </a:solidFill>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dirty="0" smtClean="0">
                        <a:solidFill>
                          <a:schemeClr val="bg1">
                            <a:lumMod val="85000"/>
                          </a:schemeClr>
                        </a:solidFill>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400" dirty="0" smtClean="0">
                          <a:solidFill>
                            <a:schemeClr val="bg1">
                              <a:lumMod val="85000"/>
                            </a:schemeClr>
                          </a:solidFill>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dirty="0" smtClean="0">
                        <a:solidFill>
                          <a:schemeClr val="bg1">
                            <a:lumMod val="85000"/>
                          </a:schemeClr>
                        </a:solidFill>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400" dirty="0" smtClean="0">
                          <a:solidFill>
                            <a:schemeClr val="bg1">
                              <a:lumMod val="85000"/>
                            </a:schemeClr>
                          </a:solidFill>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dirty="0" smtClean="0">
                        <a:solidFill>
                          <a:schemeClr val="bg1">
                            <a:lumMod val="85000"/>
                          </a:schemeClr>
                        </a:solidFill>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400" dirty="0" smtClean="0">
                          <a:solidFill>
                            <a:schemeClr val="bg1">
                              <a:lumMod val="85000"/>
                            </a:schemeClr>
                          </a:solidFill>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dirty="0" smtClean="0">
                        <a:solidFill>
                          <a:schemeClr val="bg1">
                            <a:lumMod val="85000"/>
                          </a:schemeClr>
                        </a:solidFill>
                        <a:latin typeface="Calibri" panose="020F0502020204030204" pitchFamily="34" charset="0"/>
                        <a:cs typeface="Calibri" panose="020F0502020204030204" pitchFamily="34" charset="0"/>
                      </a:endParaRPr>
                    </a:p>
                  </a:txBody>
                  <a:tcPr>
                    <a:solidFill>
                      <a:srgbClr val="507C89"/>
                    </a:solidFill>
                  </a:tcPr>
                </a:tc>
                <a:extLst>
                  <a:ext uri="{0D108BD9-81ED-4DB2-BD59-A6C34878D82A}">
                    <a16:rowId xmlns:a16="http://schemas.microsoft.com/office/drawing/2014/main" val="3554396274"/>
                  </a:ext>
                </a:extLst>
              </a:tr>
            </a:tbl>
          </a:graphicData>
        </a:graphic>
      </p:graphicFrame>
      <p:sp>
        <p:nvSpPr>
          <p:cNvPr id="3" name="TextBox 2"/>
          <p:cNvSpPr txBox="1"/>
          <p:nvPr/>
        </p:nvSpPr>
        <p:spPr>
          <a:xfrm>
            <a:off x="6619764" y="3524483"/>
            <a:ext cx="743712" cy="461665"/>
          </a:xfrm>
          <a:prstGeom prst="rect">
            <a:avLst/>
          </a:prstGeom>
          <a:noFill/>
        </p:spPr>
        <p:txBody>
          <a:bodyPr wrap="square" rtlCol="0">
            <a:spAutoFit/>
          </a:bodyPr>
          <a:lstStyle/>
          <a:p>
            <a:pPr algn="ctr"/>
            <a:r>
              <a:rPr lang="ka-GE" sz="1200" dirty="0" smtClean="0">
                <a:solidFill>
                  <a:srgbClr val="EC5246"/>
                </a:solidFill>
              </a:rPr>
              <a:t>60%</a:t>
            </a:r>
            <a:r>
              <a:rPr lang="ka-GE" sz="1200" dirty="0" smtClean="0"/>
              <a:t> </a:t>
            </a:r>
            <a:r>
              <a:rPr lang="ka-GE" sz="1200" dirty="0" smtClean="0"/>
              <a:t>- 09.2020</a:t>
            </a:r>
            <a:endParaRPr lang="en-US" sz="1200" dirty="0"/>
          </a:p>
        </p:txBody>
      </p:sp>
      <p:sp>
        <p:nvSpPr>
          <p:cNvPr id="9" name="TextBox 8"/>
          <p:cNvSpPr txBox="1"/>
          <p:nvPr/>
        </p:nvSpPr>
        <p:spPr>
          <a:xfrm>
            <a:off x="6698766" y="4846425"/>
            <a:ext cx="743712" cy="461665"/>
          </a:xfrm>
          <a:prstGeom prst="rect">
            <a:avLst/>
          </a:prstGeom>
          <a:noFill/>
        </p:spPr>
        <p:txBody>
          <a:bodyPr wrap="square" rtlCol="0">
            <a:spAutoFit/>
          </a:bodyPr>
          <a:lstStyle/>
          <a:p>
            <a:pPr algn="ctr"/>
            <a:r>
              <a:rPr lang="ka-GE" sz="1200" dirty="0" smtClean="0">
                <a:solidFill>
                  <a:srgbClr val="EC5246"/>
                </a:solidFill>
              </a:rPr>
              <a:t>45</a:t>
            </a:r>
            <a:r>
              <a:rPr lang="ka-GE" sz="1200" dirty="0" smtClean="0"/>
              <a:t>% </a:t>
            </a:r>
            <a:r>
              <a:rPr lang="ka-GE" sz="1200" dirty="0" smtClean="0"/>
              <a:t>- 09.2020</a:t>
            </a:r>
            <a:endParaRPr lang="en-US" sz="1200" dirty="0"/>
          </a:p>
        </p:txBody>
      </p:sp>
    </p:spTree>
    <p:extLst>
      <p:ext uri="{BB962C8B-B14F-4D97-AF65-F5344CB8AC3E}">
        <p14:creationId xmlns:p14="http://schemas.microsoft.com/office/powerpoint/2010/main" val="375555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2815" y="4988689"/>
            <a:ext cx="85650" cy="208344"/>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157819289"/>
              </p:ext>
            </p:extLst>
          </p:nvPr>
        </p:nvGraphicFramePr>
        <p:xfrm>
          <a:off x="578735" y="520862"/>
          <a:ext cx="11285182" cy="5856788"/>
        </p:xfrm>
        <a:graphic>
          <a:graphicData uri="http://schemas.openxmlformats.org/drawingml/2006/table">
            <a:tbl>
              <a:tblPr firstRow="1" firstCol="1" bandRow="1"/>
              <a:tblGrid>
                <a:gridCol w="5736721">
                  <a:extLst>
                    <a:ext uri="{9D8B030D-6E8A-4147-A177-3AD203B41FA5}">
                      <a16:colId xmlns:a16="http://schemas.microsoft.com/office/drawing/2014/main" val="20000"/>
                    </a:ext>
                  </a:extLst>
                </a:gridCol>
                <a:gridCol w="5548461">
                  <a:extLst>
                    <a:ext uri="{9D8B030D-6E8A-4147-A177-3AD203B41FA5}">
                      <a16:colId xmlns:a16="http://schemas.microsoft.com/office/drawing/2014/main" val="20001"/>
                    </a:ext>
                  </a:extLst>
                </a:gridCol>
              </a:tblGrid>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მწვანე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ახალი ნორმა</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დღის საშუალო არ აღემატება 5-ს / 100 000 მოსახლეზე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0"/>
                  </a:ext>
                </a:extLst>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ყვითელი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დაბალი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დღიანი საშუალო მერყეობს 5.1-10-ს შორის / 100 000 მოსახლეზე 14 დღის მანძილზე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extLst>
                  <a:ext uri="{0D108BD9-81ED-4DB2-BD59-A6C34878D82A}">
                    <a16:rowId xmlns:a16="http://schemas.microsoft.com/office/drawing/2014/main" val="10001"/>
                  </a:ext>
                </a:extLst>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ნარინჯისფერი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საშუალო</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დღიანი საშუალო მერყეობს 10.1-20-ს შორის / 100 000 მოსახლეზე 14 დღის მანძილზე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002"/>
                  </a:ext>
                </a:extLst>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წითელი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მაღალი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c>
                  <a:txBody>
                    <a:bodyPr/>
                    <a:lstStyle/>
                    <a:p>
                      <a:pPr>
                        <a:lnSpc>
                          <a:spcPct val="107000"/>
                        </a:lnSpc>
                        <a:spcAft>
                          <a:spcPts val="0"/>
                        </a:spcAft>
                      </a:pPr>
                      <a:r>
                        <a:rPr lang="ka-GE" sz="2000" dirty="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ინციდენტობა 20-ზე მეტია / 100 000 მოსახლეზე, 14 დღის მანძილზე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7414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3997</Words>
  <Application>Microsoft Office PowerPoint</Application>
  <PresentationFormat>Widescreen</PresentationFormat>
  <Paragraphs>602</Paragraphs>
  <Slides>32</Slides>
  <Notes>27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Helvetica Neue</vt:lpstr>
      <vt:lpstr>Sylfaen</vt:lpstr>
      <vt:lpstr>Times New Roman</vt:lpstr>
      <vt:lpstr>Office Theme</vt:lpstr>
      <vt:lpstr>Custom Design</vt:lpstr>
      <vt:lpstr>ჯანდაცვის სექტორის შესაძლებლობების გაძლიერება და გადაუდებელი მზადყოფნა  COVID-19 შემდგომი ტალღებისთვის</vt:lpstr>
      <vt:lpstr>PowerPoint Presentation</vt:lpstr>
      <vt:lpstr>ძირითადი პრინციპები</vt:lpstr>
      <vt:lpstr>PowerPoint Presentation</vt:lpstr>
      <vt:lpstr>განგაშის ოთხდონიანი სისტემა</vt:lpstr>
      <vt:lpstr>ამოცანები</vt:lpstr>
      <vt:lpstr>საზოგადოებრივი ჯანმრთელობის სისტემის გაძლიერება </vt:lpstr>
      <vt:lpstr>ეპიდზედამხედველობის გაძლიერება</vt:lpstr>
      <vt:lpstr>PowerPoint Presentation</vt:lpstr>
      <vt:lpstr>ლაბორატორიული სისტემის გაძლიერება</vt:lpstr>
      <vt:lpstr>განგაშის დონეების შესაბამისი აქტივობები </vt:lpstr>
      <vt:lpstr>ტესტირების შესაძლებლობების გაზრდა</vt:lpstr>
      <vt:lpstr>ინდიკატორები</vt:lpstr>
      <vt:lpstr>COVID-19-ზე რეაგირებისთვის პირველადი ჯანდაცვის ქსელის გაძლიერება</vt:lpstr>
      <vt:lpstr>PowerPoint Presentation</vt:lpstr>
      <vt:lpstr>ჰოსპიტალური სექტორის მზაობის უზრუნველყოფა</vt:lpstr>
      <vt:lpstr>ინდიკატორები</vt:lpstr>
      <vt:lpstr>ადამიანური რესურსის მობილიზება, მართვა და მომზადება კოვიდზე რეაგირებისთვის</vt:lpstr>
      <vt:lpstr>PowerPoint Presentation</vt:lpstr>
      <vt:lpstr>ჯანმრთელობის ხელშეწყობა, რისკის კომუნიკაცია და სამოქალაქო ცნობიერების გაძლიერება</vt:lpstr>
      <vt:lpstr>დამატებითი მიმართულებები და ღონისძიებები</vt:lpstr>
      <vt:lpstr>ლოგისტიკა</vt:lpstr>
      <vt:lpstr>საინფორმაციო ტექნოლოგიები</vt:lpstr>
      <vt:lpstr>მულტისექტორული თანამშრომლობა</vt:lpstr>
      <vt:lpstr>2021 წლის მანძილზე განსახორციელებელი გრძელვადიანი ღონისძიებები (1)</vt:lpstr>
      <vt:lpstr>2021 წლის მანძილზე განსახორციელებელი გრძელვადიანი ღონისძიებები (2)</vt:lpstr>
      <vt:lpstr>SWOT ანალიზი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კოვიდ 19 ის ეროვნული პასუხი: რეაგირების ღონისძიებები და სამომავლო პრიორიტეტები</dc:title>
  <dc:creator>Tamar Gabunia</dc:creator>
  <cp:lastModifiedBy>Ketevan Goginashvili</cp:lastModifiedBy>
  <cp:revision>260</cp:revision>
  <dcterms:created xsi:type="dcterms:W3CDTF">2020-05-10T09:19:53Z</dcterms:created>
  <dcterms:modified xsi:type="dcterms:W3CDTF">2020-09-18T12:44:16Z</dcterms:modified>
</cp:coreProperties>
</file>