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8" r:id="rId4"/>
    <p:sldId id="279" r:id="rId5"/>
    <p:sldId id="259" r:id="rId6"/>
    <p:sldId id="276" r:id="rId7"/>
    <p:sldId id="263" r:id="rId8"/>
    <p:sldId id="281" r:id="rId9"/>
    <p:sldId id="265" r:id="rId10"/>
    <p:sldId id="284" r:id="rId11"/>
    <p:sldId id="267" r:id="rId12"/>
    <p:sldId id="280" r:id="rId13"/>
    <p:sldId id="266" r:id="rId14"/>
    <p:sldId id="285" r:id="rId15"/>
    <p:sldId id="271" r:id="rId16"/>
    <p:sldId id="272" r:id="rId17"/>
    <p:sldId id="273" r:id="rId18"/>
    <p:sldId id="274" r:id="rId19"/>
    <p:sldId id="283"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Torua" initials="DT" lastIdx="11" clrIdx="0">
    <p:extLst>
      <p:ext uri="{19B8F6BF-5375-455C-9EA6-DF929625EA0E}">
        <p15:presenceInfo xmlns:p15="http://schemas.microsoft.com/office/powerpoint/2012/main" userId="David Toru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64" autoAdjust="0"/>
  </p:normalViewPr>
  <p:slideViewPr>
    <p:cSldViewPr>
      <p:cViewPr varScale="1">
        <p:scale>
          <a:sx n="86" d="100"/>
          <a:sy n="86" d="100"/>
        </p:scale>
        <p:origin x="152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0B76B6-951D-4A09-A60E-454D557C33A4}" type="doc">
      <dgm:prSet loTypeId="urn:microsoft.com/office/officeart/2005/8/layout/chevron1" loCatId="process" qsTypeId="urn:microsoft.com/office/officeart/2005/8/quickstyle/simple3" qsCatId="simple" csTypeId="urn:microsoft.com/office/officeart/2005/8/colors/accent1_2" csCatId="accent1" phldr="1"/>
      <dgm:spPr/>
      <dgm:t>
        <a:bodyPr/>
        <a:lstStyle/>
        <a:p>
          <a:endParaRPr lang="en-US"/>
        </a:p>
      </dgm:t>
    </dgm:pt>
    <dgm:pt modelId="{F0692CC2-6A2F-46EC-9521-880D934A68A1}">
      <dgm:prSet phldrT="[Text]" custT="1"/>
      <dgm:spPr/>
      <dgm:t>
        <a:bodyPr/>
        <a:lstStyle/>
        <a:p>
          <a:pPr algn="ctr"/>
          <a:r>
            <a:rPr lang="ka-GE" sz="1800" dirty="0" smtClean="0"/>
            <a:t>ინსტიტუციური ცვლილებები</a:t>
          </a:r>
          <a:endParaRPr lang="en-US" sz="1800" dirty="0"/>
        </a:p>
      </dgm:t>
    </dgm:pt>
    <dgm:pt modelId="{DF865FE2-D66C-4DC1-A0F2-EB3F36F5BB1E}" type="parTrans" cxnId="{587D783E-E142-43F5-B7A7-F662BABA09E6}">
      <dgm:prSet/>
      <dgm:spPr/>
      <dgm:t>
        <a:bodyPr/>
        <a:lstStyle/>
        <a:p>
          <a:endParaRPr lang="en-US" sz="1800"/>
        </a:p>
      </dgm:t>
    </dgm:pt>
    <dgm:pt modelId="{DF6F161A-E0B2-4CB9-9AF3-E67D920FE771}" type="sibTrans" cxnId="{587D783E-E142-43F5-B7A7-F662BABA09E6}">
      <dgm:prSet/>
      <dgm:spPr/>
      <dgm:t>
        <a:bodyPr/>
        <a:lstStyle/>
        <a:p>
          <a:endParaRPr lang="en-US" sz="1800"/>
        </a:p>
      </dgm:t>
    </dgm:pt>
    <dgm:pt modelId="{2F9EDF89-5076-48C5-B60B-7C623855F92B}">
      <dgm:prSet phldrT="[Text]" custT="1"/>
      <dgm:spPr/>
      <dgm:t>
        <a:bodyPr/>
        <a:lstStyle/>
        <a:p>
          <a:r>
            <a:rPr lang="ka-GE" sz="1800" dirty="0" smtClean="0"/>
            <a:t>სამინისტროს ცენტრალური აპარატის ოპტიმიზაცია/რეორგანიზაცია</a:t>
          </a:r>
          <a:endParaRPr lang="en-US" sz="1800" dirty="0"/>
        </a:p>
      </dgm:t>
    </dgm:pt>
    <dgm:pt modelId="{71FC3D79-807D-47A5-9CB3-F375D690AF25}" type="parTrans" cxnId="{54921DF6-7008-489B-A67E-9156948358B4}">
      <dgm:prSet/>
      <dgm:spPr/>
      <dgm:t>
        <a:bodyPr/>
        <a:lstStyle/>
        <a:p>
          <a:endParaRPr lang="en-US" sz="1800"/>
        </a:p>
      </dgm:t>
    </dgm:pt>
    <dgm:pt modelId="{BA0FDF83-1945-4C4B-A758-0B5BAD682DA9}" type="sibTrans" cxnId="{54921DF6-7008-489B-A67E-9156948358B4}">
      <dgm:prSet/>
      <dgm:spPr/>
      <dgm:t>
        <a:bodyPr/>
        <a:lstStyle/>
        <a:p>
          <a:endParaRPr lang="en-US" sz="1800"/>
        </a:p>
      </dgm:t>
    </dgm:pt>
    <dgm:pt modelId="{50D6FC11-B99C-4B43-8834-E63E3A327976}">
      <dgm:prSet phldrT="[Text]" custT="1"/>
      <dgm:spPr/>
      <dgm:t>
        <a:bodyPr/>
        <a:lstStyle/>
        <a:p>
          <a:r>
            <a:rPr lang="ka-GE" sz="1800" dirty="0" smtClean="0"/>
            <a:t>სამედიცინო და ფარმაცევტული საქმიანობის რეგულირების სააგენოების შერწყმა </a:t>
          </a:r>
          <a:endParaRPr lang="en-US" sz="1800" dirty="0"/>
        </a:p>
      </dgm:t>
    </dgm:pt>
    <dgm:pt modelId="{7AD59425-5426-4DC7-A644-B212C41D5817}" type="parTrans" cxnId="{DED9C34C-6FDD-435A-8ECE-432267828CEC}">
      <dgm:prSet/>
      <dgm:spPr/>
      <dgm:t>
        <a:bodyPr/>
        <a:lstStyle/>
        <a:p>
          <a:endParaRPr lang="en-US" sz="1800"/>
        </a:p>
      </dgm:t>
    </dgm:pt>
    <dgm:pt modelId="{80EA7974-7BED-44F8-AF33-83EF80B3C069}" type="sibTrans" cxnId="{DED9C34C-6FDD-435A-8ECE-432267828CEC}">
      <dgm:prSet/>
      <dgm:spPr/>
      <dgm:t>
        <a:bodyPr/>
        <a:lstStyle/>
        <a:p>
          <a:endParaRPr lang="en-US" sz="1800"/>
        </a:p>
      </dgm:t>
    </dgm:pt>
    <dgm:pt modelId="{BFC5173F-64F1-454A-BBA1-98D02BA85D78}">
      <dgm:prSet phldrT="[Text]" custT="1"/>
      <dgm:spPr/>
      <dgm:t>
        <a:bodyPr/>
        <a:lstStyle/>
        <a:p>
          <a:r>
            <a:rPr lang="ka-GE" sz="1800" dirty="0" smtClean="0"/>
            <a:t>თბილისსა და სხვა რეგიონებში სასწრაფო დახმარების სერვისების ერთიანი მართვის ქვეშ მოქცევა </a:t>
          </a:r>
          <a:endParaRPr lang="en-US" sz="1800" dirty="0"/>
        </a:p>
      </dgm:t>
    </dgm:pt>
    <dgm:pt modelId="{FDA621CD-83BB-49E6-B446-53F8446F45C0}" type="parTrans" cxnId="{A003913D-AD3E-4AB5-8DA8-EF696815313F}">
      <dgm:prSet/>
      <dgm:spPr/>
      <dgm:t>
        <a:bodyPr/>
        <a:lstStyle/>
        <a:p>
          <a:endParaRPr lang="en-US" sz="1800"/>
        </a:p>
      </dgm:t>
    </dgm:pt>
    <dgm:pt modelId="{DA0FF99A-FA6E-4D83-84B3-272322441E97}" type="sibTrans" cxnId="{A003913D-AD3E-4AB5-8DA8-EF696815313F}">
      <dgm:prSet/>
      <dgm:spPr/>
      <dgm:t>
        <a:bodyPr/>
        <a:lstStyle/>
        <a:p>
          <a:endParaRPr lang="en-US" sz="1800"/>
        </a:p>
      </dgm:t>
    </dgm:pt>
    <dgm:pt modelId="{F8AF9530-1456-4BEB-8B13-C8E8F127C10B}">
      <dgm:prSet phldrT="[Text]" custT="1"/>
      <dgm:spPr/>
      <dgm:t>
        <a:bodyPr/>
        <a:lstStyle/>
        <a:p>
          <a:r>
            <a:rPr lang="ka-GE" sz="1800" dirty="0" smtClean="0"/>
            <a:t>სოფლის ექიმის პროგრამის მართვა-კოორდინაცია გადაუდებელი დახმარების სამსახურის მიერ </a:t>
          </a:r>
          <a:endParaRPr lang="en-US" sz="1800" dirty="0"/>
        </a:p>
      </dgm:t>
    </dgm:pt>
    <dgm:pt modelId="{A782135E-FC25-46F1-89EC-EB64DE42BF6D}" type="parTrans" cxnId="{68EBCCE7-FCBB-4785-9126-3CCD35AECF9C}">
      <dgm:prSet/>
      <dgm:spPr/>
      <dgm:t>
        <a:bodyPr/>
        <a:lstStyle/>
        <a:p>
          <a:endParaRPr lang="en-US" sz="1800"/>
        </a:p>
      </dgm:t>
    </dgm:pt>
    <dgm:pt modelId="{87C35CEC-B46F-4524-8970-0D704C4BE166}" type="sibTrans" cxnId="{68EBCCE7-FCBB-4785-9126-3CCD35AECF9C}">
      <dgm:prSet/>
      <dgm:spPr/>
      <dgm:t>
        <a:bodyPr/>
        <a:lstStyle/>
        <a:p>
          <a:endParaRPr lang="en-US" sz="1800"/>
        </a:p>
      </dgm:t>
    </dgm:pt>
    <dgm:pt modelId="{A45C2E4C-6698-4F8B-87F0-39C84B3080D7}">
      <dgm:prSet phldrT="[Text]" custT="1"/>
      <dgm:spPr/>
      <dgm:t>
        <a:bodyPr/>
        <a:lstStyle/>
        <a:p>
          <a:r>
            <a:rPr lang="ka-GE" sz="1800" dirty="0" smtClean="0"/>
            <a:t>სახელმწიფო სამედიცინო ჰოლდინგის ჩამოყალიბება </a:t>
          </a:r>
          <a:endParaRPr lang="en-US" sz="1800" dirty="0"/>
        </a:p>
      </dgm:t>
    </dgm:pt>
    <dgm:pt modelId="{D0D2B016-EB21-47AF-BD83-A208A172600C}" type="parTrans" cxnId="{6CE24A6D-0533-4A28-8143-BA8BC33F0DD8}">
      <dgm:prSet/>
      <dgm:spPr/>
      <dgm:t>
        <a:bodyPr/>
        <a:lstStyle/>
        <a:p>
          <a:endParaRPr lang="en-US"/>
        </a:p>
      </dgm:t>
    </dgm:pt>
    <dgm:pt modelId="{69E8488E-F5F8-4964-9415-8A1F9654D7F9}" type="sibTrans" cxnId="{6CE24A6D-0533-4A28-8143-BA8BC33F0DD8}">
      <dgm:prSet/>
      <dgm:spPr/>
      <dgm:t>
        <a:bodyPr/>
        <a:lstStyle/>
        <a:p>
          <a:endParaRPr lang="en-US"/>
        </a:p>
      </dgm:t>
    </dgm:pt>
    <dgm:pt modelId="{89CE1389-CE17-4750-871D-593A38FB6A59}" type="pres">
      <dgm:prSet presAssocID="{370B76B6-951D-4A09-A60E-454D557C33A4}" presName="Name0" presStyleCnt="0">
        <dgm:presLayoutVars>
          <dgm:dir/>
          <dgm:animLvl val="lvl"/>
          <dgm:resizeHandles val="exact"/>
        </dgm:presLayoutVars>
      </dgm:prSet>
      <dgm:spPr/>
      <dgm:t>
        <a:bodyPr/>
        <a:lstStyle/>
        <a:p>
          <a:endParaRPr lang="en-US"/>
        </a:p>
      </dgm:t>
    </dgm:pt>
    <dgm:pt modelId="{B8B8079F-B5A9-45FE-B8C3-75144818E439}" type="pres">
      <dgm:prSet presAssocID="{F0692CC2-6A2F-46EC-9521-880D934A68A1}" presName="composite" presStyleCnt="0"/>
      <dgm:spPr/>
    </dgm:pt>
    <dgm:pt modelId="{A58C133F-02EF-4015-B92A-60B499E73FAC}" type="pres">
      <dgm:prSet presAssocID="{F0692CC2-6A2F-46EC-9521-880D934A68A1}" presName="parTx" presStyleLbl="node1" presStyleIdx="0" presStyleCnt="1" custScaleY="71771" custLinFactNeighborY="-38414">
        <dgm:presLayoutVars>
          <dgm:chMax val="0"/>
          <dgm:chPref val="0"/>
          <dgm:bulletEnabled val="1"/>
        </dgm:presLayoutVars>
      </dgm:prSet>
      <dgm:spPr/>
      <dgm:t>
        <a:bodyPr/>
        <a:lstStyle/>
        <a:p>
          <a:endParaRPr lang="en-US"/>
        </a:p>
      </dgm:t>
    </dgm:pt>
    <dgm:pt modelId="{B47C9492-1DEB-4BC5-A6E5-C0C101E90914}" type="pres">
      <dgm:prSet presAssocID="{F0692CC2-6A2F-46EC-9521-880D934A68A1}" presName="desTx" presStyleLbl="revTx" presStyleIdx="0" presStyleCnt="1">
        <dgm:presLayoutVars>
          <dgm:bulletEnabled val="1"/>
        </dgm:presLayoutVars>
      </dgm:prSet>
      <dgm:spPr/>
      <dgm:t>
        <a:bodyPr/>
        <a:lstStyle/>
        <a:p>
          <a:endParaRPr lang="en-US"/>
        </a:p>
      </dgm:t>
    </dgm:pt>
  </dgm:ptLst>
  <dgm:cxnLst>
    <dgm:cxn modelId="{BD6770A3-AA94-4D5A-9FAB-F732EFE838C6}" type="presOf" srcId="{BFC5173F-64F1-454A-BBA1-98D02BA85D78}" destId="{B47C9492-1DEB-4BC5-A6E5-C0C101E90914}" srcOrd="0" destOrd="2" presId="urn:microsoft.com/office/officeart/2005/8/layout/chevron1"/>
    <dgm:cxn modelId="{6CE24A6D-0533-4A28-8143-BA8BC33F0DD8}" srcId="{F0692CC2-6A2F-46EC-9521-880D934A68A1}" destId="{A45C2E4C-6698-4F8B-87F0-39C84B3080D7}" srcOrd="3" destOrd="0" parTransId="{D0D2B016-EB21-47AF-BD83-A208A172600C}" sibTransId="{69E8488E-F5F8-4964-9415-8A1F9654D7F9}"/>
    <dgm:cxn modelId="{94F8DEA5-F7E3-4EB6-93E2-37A7DA22D84C}" type="presOf" srcId="{50D6FC11-B99C-4B43-8834-E63E3A327976}" destId="{B47C9492-1DEB-4BC5-A6E5-C0C101E90914}" srcOrd="0" destOrd="1" presId="urn:microsoft.com/office/officeart/2005/8/layout/chevron1"/>
    <dgm:cxn modelId="{587D783E-E142-43F5-B7A7-F662BABA09E6}" srcId="{370B76B6-951D-4A09-A60E-454D557C33A4}" destId="{F0692CC2-6A2F-46EC-9521-880D934A68A1}" srcOrd="0" destOrd="0" parTransId="{DF865FE2-D66C-4DC1-A0F2-EB3F36F5BB1E}" sibTransId="{DF6F161A-E0B2-4CB9-9AF3-E67D920FE771}"/>
    <dgm:cxn modelId="{A003913D-AD3E-4AB5-8DA8-EF696815313F}" srcId="{F0692CC2-6A2F-46EC-9521-880D934A68A1}" destId="{BFC5173F-64F1-454A-BBA1-98D02BA85D78}" srcOrd="2" destOrd="0" parTransId="{FDA621CD-83BB-49E6-B446-53F8446F45C0}" sibTransId="{DA0FF99A-FA6E-4D83-84B3-272322441E97}"/>
    <dgm:cxn modelId="{54921DF6-7008-489B-A67E-9156948358B4}" srcId="{F0692CC2-6A2F-46EC-9521-880D934A68A1}" destId="{2F9EDF89-5076-48C5-B60B-7C623855F92B}" srcOrd="0" destOrd="0" parTransId="{71FC3D79-807D-47A5-9CB3-F375D690AF25}" sibTransId="{BA0FDF83-1945-4C4B-A758-0B5BAD682DA9}"/>
    <dgm:cxn modelId="{5BF973EA-59D7-403B-9AA7-14F3D617C888}" type="presOf" srcId="{370B76B6-951D-4A09-A60E-454D557C33A4}" destId="{89CE1389-CE17-4750-871D-593A38FB6A59}" srcOrd="0" destOrd="0" presId="urn:microsoft.com/office/officeart/2005/8/layout/chevron1"/>
    <dgm:cxn modelId="{067111CC-406D-4612-AC63-2EDB743A9B87}" type="presOf" srcId="{A45C2E4C-6698-4F8B-87F0-39C84B3080D7}" destId="{B47C9492-1DEB-4BC5-A6E5-C0C101E90914}" srcOrd="0" destOrd="3" presId="urn:microsoft.com/office/officeart/2005/8/layout/chevron1"/>
    <dgm:cxn modelId="{68EBCCE7-FCBB-4785-9126-3CCD35AECF9C}" srcId="{F0692CC2-6A2F-46EC-9521-880D934A68A1}" destId="{F8AF9530-1456-4BEB-8B13-C8E8F127C10B}" srcOrd="4" destOrd="0" parTransId="{A782135E-FC25-46F1-89EC-EB64DE42BF6D}" sibTransId="{87C35CEC-B46F-4524-8970-0D704C4BE166}"/>
    <dgm:cxn modelId="{7D07A5A0-1355-4D6D-8C7C-94C3A957DED3}" type="presOf" srcId="{2F9EDF89-5076-48C5-B60B-7C623855F92B}" destId="{B47C9492-1DEB-4BC5-A6E5-C0C101E90914}" srcOrd="0" destOrd="0" presId="urn:microsoft.com/office/officeart/2005/8/layout/chevron1"/>
    <dgm:cxn modelId="{6B32495E-04B2-41DA-8B4A-5397BE4E9C01}" type="presOf" srcId="{F0692CC2-6A2F-46EC-9521-880D934A68A1}" destId="{A58C133F-02EF-4015-B92A-60B499E73FAC}" srcOrd="0" destOrd="0" presId="urn:microsoft.com/office/officeart/2005/8/layout/chevron1"/>
    <dgm:cxn modelId="{DED9C34C-6FDD-435A-8ECE-432267828CEC}" srcId="{F0692CC2-6A2F-46EC-9521-880D934A68A1}" destId="{50D6FC11-B99C-4B43-8834-E63E3A327976}" srcOrd="1" destOrd="0" parTransId="{7AD59425-5426-4DC7-A644-B212C41D5817}" sibTransId="{80EA7974-7BED-44F8-AF33-83EF80B3C069}"/>
    <dgm:cxn modelId="{1D421CEC-C708-4719-8891-31AB8C9BF028}" type="presOf" srcId="{F8AF9530-1456-4BEB-8B13-C8E8F127C10B}" destId="{B47C9492-1DEB-4BC5-A6E5-C0C101E90914}" srcOrd="0" destOrd="4" presId="urn:microsoft.com/office/officeart/2005/8/layout/chevron1"/>
    <dgm:cxn modelId="{AD9BB798-4856-4872-A75A-D42E7DDF3AA4}" type="presParOf" srcId="{89CE1389-CE17-4750-871D-593A38FB6A59}" destId="{B8B8079F-B5A9-45FE-B8C3-75144818E439}" srcOrd="0" destOrd="0" presId="urn:microsoft.com/office/officeart/2005/8/layout/chevron1"/>
    <dgm:cxn modelId="{DCA26660-DEC9-4CF3-9A6B-4C29CDD9C391}" type="presParOf" srcId="{B8B8079F-B5A9-45FE-B8C3-75144818E439}" destId="{A58C133F-02EF-4015-B92A-60B499E73FAC}" srcOrd="0" destOrd="0" presId="urn:microsoft.com/office/officeart/2005/8/layout/chevron1"/>
    <dgm:cxn modelId="{8F32CFD1-A2EE-4062-AFCE-6237B68D2AE1}" type="presParOf" srcId="{B8B8079F-B5A9-45FE-B8C3-75144818E439}" destId="{B47C9492-1DEB-4BC5-A6E5-C0C101E90914}"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0B76B6-951D-4A09-A60E-454D557C33A4}" type="doc">
      <dgm:prSet loTypeId="urn:microsoft.com/office/officeart/2005/8/layout/chevron1" loCatId="process" qsTypeId="urn:microsoft.com/office/officeart/2005/8/quickstyle/simple3" qsCatId="simple" csTypeId="urn:microsoft.com/office/officeart/2005/8/colors/accent1_2" csCatId="accent1" phldr="1"/>
      <dgm:spPr/>
      <dgm:t>
        <a:bodyPr/>
        <a:lstStyle/>
        <a:p>
          <a:endParaRPr lang="en-US"/>
        </a:p>
      </dgm:t>
    </dgm:pt>
    <dgm:pt modelId="{09317548-006B-41AB-BC9D-0E37E656CB86}">
      <dgm:prSet phldrT="[Text]" custT="1"/>
      <dgm:spPr/>
      <dgm:t>
        <a:bodyPr/>
        <a:lstStyle/>
        <a:p>
          <a:r>
            <a:rPr lang="ka-GE" sz="1800" dirty="0" smtClean="0"/>
            <a:t>სისტემური ცვლილებები </a:t>
          </a:r>
        </a:p>
      </dgm:t>
    </dgm:pt>
    <dgm:pt modelId="{1B636D59-BC00-4C60-996B-3FB65CB984F5}" type="parTrans" cxnId="{9EB8E113-F4AB-49A2-9D8E-1F38DC2F00E6}">
      <dgm:prSet/>
      <dgm:spPr/>
      <dgm:t>
        <a:bodyPr/>
        <a:lstStyle/>
        <a:p>
          <a:endParaRPr lang="en-US" sz="1800"/>
        </a:p>
      </dgm:t>
    </dgm:pt>
    <dgm:pt modelId="{7A4A209F-B4DB-49F9-9981-CB5D939490C9}" type="sibTrans" cxnId="{9EB8E113-F4AB-49A2-9D8E-1F38DC2F00E6}">
      <dgm:prSet/>
      <dgm:spPr/>
      <dgm:t>
        <a:bodyPr/>
        <a:lstStyle/>
        <a:p>
          <a:endParaRPr lang="en-US" sz="1800"/>
        </a:p>
      </dgm:t>
    </dgm:pt>
    <dgm:pt modelId="{3F4C4A7A-EA9B-4BB2-9F8C-75D5F7EA11E6}">
      <dgm:prSet phldrT="[Text]" custT="1"/>
      <dgm:spPr/>
      <dgm:t>
        <a:bodyPr/>
        <a:lstStyle/>
        <a:p>
          <a:r>
            <a:rPr lang="ka-GE" sz="1800" dirty="0" smtClean="0"/>
            <a:t>მარეგულირებელი ჩარჩო კარდიოქირურგიის სერვისებისთვის</a:t>
          </a:r>
          <a:endParaRPr lang="en-US" sz="1800" dirty="0"/>
        </a:p>
      </dgm:t>
    </dgm:pt>
    <dgm:pt modelId="{D57EFDA8-AB84-4D53-98E9-408CD8AA849E}" type="parTrans" cxnId="{650A59CB-E47D-417C-87CC-323483DB5099}">
      <dgm:prSet/>
      <dgm:spPr/>
      <dgm:t>
        <a:bodyPr/>
        <a:lstStyle/>
        <a:p>
          <a:endParaRPr lang="en-US" sz="1800"/>
        </a:p>
      </dgm:t>
    </dgm:pt>
    <dgm:pt modelId="{90C353F0-416A-4ACF-93ED-DDA744EE9245}" type="sibTrans" cxnId="{650A59CB-E47D-417C-87CC-323483DB5099}">
      <dgm:prSet/>
      <dgm:spPr/>
      <dgm:t>
        <a:bodyPr/>
        <a:lstStyle/>
        <a:p>
          <a:endParaRPr lang="en-US" sz="1800"/>
        </a:p>
      </dgm:t>
    </dgm:pt>
    <dgm:pt modelId="{9E784EC4-04F2-4B77-892F-BECCE5CEEF2F}">
      <dgm:prSet phldrT="[Text]" custT="1"/>
      <dgm:spPr/>
      <dgm:t>
        <a:bodyPr/>
        <a:lstStyle/>
        <a:p>
          <a:r>
            <a:rPr lang="ka-GE" sz="1800" dirty="0" smtClean="0"/>
            <a:t>პჯდ სელექტიური კონტრაქტირება დიდ ქალაქებში</a:t>
          </a:r>
          <a:endParaRPr lang="en-US" sz="1800" dirty="0"/>
        </a:p>
      </dgm:t>
    </dgm:pt>
    <dgm:pt modelId="{D5911030-F157-4A2F-B4A7-7A903189F9C0}" type="parTrans" cxnId="{B329A5C0-8EF5-431F-B478-DCC32D583EC1}">
      <dgm:prSet/>
      <dgm:spPr/>
      <dgm:t>
        <a:bodyPr/>
        <a:lstStyle/>
        <a:p>
          <a:endParaRPr lang="en-US" sz="1800"/>
        </a:p>
      </dgm:t>
    </dgm:pt>
    <dgm:pt modelId="{0DFD4691-64A7-44DA-9204-59E067663586}" type="sibTrans" cxnId="{B329A5C0-8EF5-431F-B478-DCC32D583EC1}">
      <dgm:prSet/>
      <dgm:spPr/>
      <dgm:t>
        <a:bodyPr/>
        <a:lstStyle/>
        <a:p>
          <a:endParaRPr lang="en-US" sz="1800"/>
        </a:p>
      </dgm:t>
    </dgm:pt>
    <dgm:pt modelId="{D01F64A7-C810-4151-BFAB-344C69D6FD59}">
      <dgm:prSet phldrT="[Text]" custT="1"/>
      <dgm:spPr/>
      <dgm:t>
        <a:bodyPr/>
        <a:lstStyle/>
        <a:p>
          <a:r>
            <a:rPr lang="ka-GE" sz="1800" dirty="0" smtClean="0"/>
            <a:t>უნივერსალური ხელმისაწვდომობის პროგრამაში ფასწარმოქმნის მექანიზმის გადახედვა და ფასების რეგულირება </a:t>
          </a:r>
          <a:endParaRPr lang="en-US" sz="1800" dirty="0"/>
        </a:p>
      </dgm:t>
    </dgm:pt>
    <dgm:pt modelId="{9523F2B2-C4AE-4BB4-98E3-743FAA8F04D1}" type="parTrans" cxnId="{331BD90F-C7D4-4CDD-931C-C2A3F7EE8995}">
      <dgm:prSet/>
      <dgm:spPr/>
      <dgm:t>
        <a:bodyPr/>
        <a:lstStyle/>
        <a:p>
          <a:endParaRPr lang="en-US" sz="1800"/>
        </a:p>
      </dgm:t>
    </dgm:pt>
    <dgm:pt modelId="{304EBD9D-482F-4DA9-9E97-807179D5B0EB}" type="sibTrans" cxnId="{331BD90F-C7D4-4CDD-931C-C2A3F7EE8995}">
      <dgm:prSet/>
      <dgm:spPr/>
      <dgm:t>
        <a:bodyPr/>
        <a:lstStyle/>
        <a:p>
          <a:endParaRPr lang="en-US" sz="1800"/>
        </a:p>
      </dgm:t>
    </dgm:pt>
    <dgm:pt modelId="{FCCBBA55-DD8D-4764-B612-10370E1DF436}">
      <dgm:prSet phldrT="[Text]" custT="1"/>
      <dgm:spPr/>
      <dgm:t>
        <a:bodyPr/>
        <a:lstStyle/>
        <a:p>
          <a:r>
            <a:rPr lang="ka-GE" sz="1800" dirty="0" smtClean="0"/>
            <a:t>ახალი სტრატეგიული გეგმების მომზადების დაწყება ყველა დაინტერესებული მხარის მონაწილეობით</a:t>
          </a:r>
          <a:endParaRPr lang="en-US" sz="1800" dirty="0"/>
        </a:p>
      </dgm:t>
    </dgm:pt>
    <dgm:pt modelId="{F777E91C-6FAD-45A9-B28E-F4C90333DC49}" type="parTrans" cxnId="{1096BFB1-2CB2-408F-AB1A-FBDEDDA15B58}">
      <dgm:prSet/>
      <dgm:spPr/>
      <dgm:t>
        <a:bodyPr/>
        <a:lstStyle/>
        <a:p>
          <a:endParaRPr lang="en-US"/>
        </a:p>
      </dgm:t>
    </dgm:pt>
    <dgm:pt modelId="{9301BAA0-963E-45FC-8288-8450867BB9CB}" type="sibTrans" cxnId="{1096BFB1-2CB2-408F-AB1A-FBDEDDA15B58}">
      <dgm:prSet/>
      <dgm:spPr/>
      <dgm:t>
        <a:bodyPr/>
        <a:lstStyle/>
        <a:p>
          <a:endParaRPr lang="en-US"/>
        </a:p>
      </dgm:t>
    </dgm:pt>
    <dgm:pt modelId="{9EC082A3-A398-4FEA-B97C-8206A88F8446}">
      <dgm:prSet phldrT="[Text]" custT="1"/>
      <dgm:spPr/>
      <dgm:t>
        <a:bodyPr/>
        <a:lstStyle/>
        <a:p>
          <a:r>
            <a:rPr lang="ka-GE" sz="1800" dirty="0" smtClean="0"/>
            <a:t>საზოგადოებრივი ჯანმრთელობის დაცვის პროგრამებით მოცვის გაუმჯობესება</a:t>
          </a:r>
          <a:endParaRPr lang="en-US" sz="1800" dirty="0"/>
        </a:p>
      </dgm:t>
    </dgm:pt>
    <dgm:pt modelId="{8F325F53-34DD-44AF-983F-4D318BA49063}" type="parTrans" cxnId="{4A920875-56AC-46D9-8D66-CE228855BCA0}">
      <dgm:prSet/>
      <dgm:spPr/>
    </dgm:pt>
    <dgm:pt modelId="{329409D1-9A14-4F2A-9CB8-42565DD0AE24}" type="sibTrans" cxnId="{4A920875-56AC-46D9-8D66-CE228855BCA0}">
      <dgm:prSet/>
      <dgm:spPr/>
    </dgm:pt>
    <dgm:pt modelId="{D9FDE42B-EF53-4C4A-B964-DA21FC426950}">
      <dgm:prSet phldrT="[Text]" custT="1"/>
      <dgm:spPr/>
      <dgm:t>
        <a:bodyPr/>
        <a:lstStyle/>
        <a:p>
          <a:r>
            <a:rPr lang="ka-GE" sz="1800" dirty="0" smtClean="0">
              <a:solidFill>
                <a:srgbClr val="FF0000"/>
              </a:solidFill>
            </a:rPr>
            <a:t>ქრონიკული დაავადებების მედიკამენტების ადმინისტრირების გამარტივება</a:t>
          </a:r>
          <a:endParaRPr lang="en-US" sz="1800" dirty="0">
            <a:solidFill>
              <a:srgbClr val="FF0000"/>
            </a:solidFill>
          </a:endParaRPr>
        </a:p>
      </dgm:t>
    </dgm:pt>
    <dgm:pt modelId="{B2C3F23F-1BDA-4A57-A9D3-1171518F0EE8}" type="parTrans" cxnId="{88C1CA76-1A20-4101-B287-8733D2ED4765}">
      <dgm:prSet/>
      <dgm:spPr/>
    </dgm:pt>
    <dgm:pt modelId="{795093E1-4760-4710-AFB0-8A94C1726F83}" type="sibTrans" cxnId="{88C1CA76-1A20-4101-B287-8733D2ED4765}">
      <dgm:prSet/>
      <dgm:spPr/>
    </dgm:pt>
    <dgm:pt modelId="{89CE1389-CE17-4750-871D-593A38FB6A59}" type="pres">
      <dgm:prSet presAssocID="{370B76B6-951D-4A09-A60E-454D557C33A4}" presName="Name0" presStyleCnt="0">
        <dgm:presLayoutVars>
          <dgm:dir/>
          <dgm:animLvl val="lvl"/>
          <dgm:resizeHandles val="exact"/>
        </dgm:presLayoutVars>
      </dgm:prSet>
      <dgm:spPr/>
      <dgm:t>
        <a:bodyPr/>
        <a:lstStyle/>
        <a:p>
          <a:endParaRPr lang="en-US"/>
        </a:p>
      </dgm:t>
    </dgm:pt>
    <dgm:pt modelId="{A21BC868-B9A3-4A98-A54A-D6A999FBACBA}" type="pres">
      <dgm:prSet presAssocID="{09317548-006B-41AB-BC9D-0E37E656CB86}" presName="composite" presStyleCnt="0"/>
      <dgm:spPr/>
    </dgm:pt>
    <dgm:pt modelId="{E9FAD947-0A30-4DF3-A4DE-F0EE446D0655}" type="pres">
      <dgm:prSet presAssocID="{09317548-006B-41AB-BC9D-0E37E656CB86}" presName="parTx" presStyleLbl="node1" presStyleIdx="0" presStyleCnt="1" custScaleY="67919" custLinFactNeighborY="-55946">
        <dgm:presLayoutVars>
          <dgm:chMax val="0"/>
          <dgm:chPref val="0"/>
          <dgm:bulletEnabled val="1"/>
        </dgm:presLayoutVars>
      </dgm:prSet>
      <dgm:spPr/>
      <dgm:t>
        <a:bodyPr/>
        <a:lstStyle/>
        <a:p>
          <a:endParaRPr lang="en-US"/>
        </a:p>
      </dgm:t>
    </dgm:pt>
    <dgm:pt modelId="{24FB4FBD-FFF1-4790-B3B5-17D95F44612E}" type="pres">
      <dgm:prSet presAssocID="{09317548-006B-41AB-BC9D-0E37E656CB86}" presName="desTx" presStyleLbl="revTx" presStyleIdx="0" presStyleCnt="1">
        <dgm:presLayoutVars>
          <dgm:bulletEnabled val="1"/>
        </dgm:presLayoutVars>
      </dgm:prSet>
      <dgm:spPr/>
      <dgm:t>
        <a:bodyPr/>
        <a:lstStyle/>
        <a:p>
          <a:endParaRPr lang="en-US"/>
        </a:p>
      </dgm:t>
    </dgm:pt>
  </dgm:ptLst>
  <dgm:cxnLst>
    <dgm:cxn modelId="{904E7FBD-BC00-4574-B822-072A8C383B08}" type="presOf" srcId="{9EC082A3-A398-4FEA-B97C-8206A88F8446}" destId="{24FB4FBD-FFF1-4790-B3B5-17D95F44612E}" srcOrd="0" destOrd="5" presId="urn:microsoft.com/office/officeart/2005/8/layout/chevron1"/>
    <dgm:cxn modelId="{6E5D89C4-ABFE-4CA6-967A-6AD4BC642DEE}" type="presOf" srcId="{09317548-006B-41AB-BC9D-0E37E656CB86}" destId="{E9FAD947-0A30-4DF3-A4DE-F0EE446D0655}" srcOrd="0" destOrd="0" presId="urn:microsoft.com/office/officeart/2005/8/layout/chevron1"/>
    <dgm:cxn modelId="{88C1CA76-1A20-4101-B287-8733D2ED4765}" srcId="{09317548-006B-41AB-BC9D-0E37E656CB86}" destId="{D9FDE42B-EF53-4C4A-B964-DA21FC426950}" srcOrd="4" destOrd="0" parTransId="{B2C3F23F-1BDA-4A57-A9D3-1171518F0EE8}" sibTransId="{795093E1-4760-4710-AFB0-8A94C1726F83}"/>
    <dgm:cxn modelId="{9EB8E113-F4AB-49A2-9D8E-1F38DC2F00E6}" srcId="{370B76B6-951D-4A09-A60E-454D557C33A4}" destId="{09317548-006B-41AB-BC9D-0E37E656CB86}" srcOrd="0" destOrd="0" parTransId="{1B636D59-BC00-4C60-996B-3FB65CB984F5}" sibTransId="{7A4A209F-B4DB-49F9-9981-CB5D939490C9}"/>
    <dgm:cxn modelId="{9B973AF4-FAA1-4A03-87EA-A0C4F7B1393F}" type="presOf" srcId="{FCCBBA55-DD8D-4764-B612-10370E1DF436}" destId="{24FB4FBD-FFF1-4790-B3B5-17D95F44612E}" srcOrd="0" destOrd="3" presId="urn:microsoft.com/office/officeart/2005/8/layout/chevron1"/>
    <dgm:cxn modelId="{1096BFB1-2CB2-408F-AB1A-FBDEDDA15B58}" srcId="{09317548-006B-41AB-BC9D-0E37E656CB86}" destId="{FCCBBA55-DD8D-4764-B612-10370E1DF436}" srcOrd="3" destOrd="0" parTransId="{F777E91C-6FAD-45A9-B28E-F4C90333DC49}" sibTransId="{9301BAA0-963E-45FC-8288-8450867BB9CB}"/>
    <dgm:cxn modelId="{331BD90F-C7D4-4CDD-931C-C2A3F7EE8995}" srcId="{09317548-006B-41AB-BC9D-0E37E656CB86}" destId="{D01F64A7-C810-4151-BFAB-344C69D6FD59}" srcOrd="0" destOrd="0" parTransId="{9523F2B2-C4AE-4BB4-98E3-743FAA8F04D1}" sibTransId="{304EBD9D-482F-4DA9-9E97-807179D5B0EB}"/>
    <dgm:cxn modelId="{4A920875-56AC-46D9-8D66-CE228855BCA0}" srcId="{09317548-006B-41AB-BC9D-0E37E656CB86}" destId="{9EC082A3-A398-4FEA-B97C-8206A88F8446}" srcOrd="5" destOrd="0" parTransId="{8F325F53-34DD-44AF-983F-4D318BA49063}" sibTransId="{329409D1-9A14-4F2A-9CB8-42565DD0AE24}"/>
    <dgm:cxn modelId="{9F44F5BD-F118-4F67-8072-1022093A3879}" type="presOf" srcId="{D9FDE42B-EF53-4C4A-B964-DA21FC426950}" destId="{24FB4FBD-FFF1-4790-B3B5-17D95F44612E}" srcOrd="0" destOrd="4" presId="urn:microsoft.com/office/officeart/2005/8/layout/chevron1"/>
    <dgm:cxn modelId="{5BF973EA-59D7-403B-9AA7-14F3D617C888}" type="presOf" srcId="{370B76B6-951D-4A09-A60E-454D557C33A4}" destId="{89CE1389-CE17-4750-871D-593A38FB6A59}" srcOrd="0" destOrd="0" presId="urn:microsoft.com/office/officeart/2005/8/layout/chevron1"/>
    <dgm:cxn modelId="{B5E871D9-766E-42FE-ADED-ED08C4964561}" type="presOf" srcId="{9E784EC4-04F2-4B77-892F-BECCE5CEEF2F}" destId="{24FB4FBD-FFF1-4790-B3B5-17D95F44612E}" srcOrd="0" destOrd="2" presId="urn:microsoft.com/office/officeart/2005/8/layout/chevron1"/>
    <dgm:cxn modelId="{650A59CB-E47D-417C-87CC-323483DB5099}" srcId="{09317548-006B-41AB-BC9D-0E37E656CB86}" destId="{3F4C4A7A-EA9B-4BB2-9F8C-75D5F7EA11E6}" srcOrd="1" destOrd="0" parTransId="{D57EFDA8-AB84-4D53-98E9-408CD8AA849E}" sibTransId="{90C353F0-416A-4ACF-93ED-DDA744EE9245}"/>
    <dgm:cxn modelId="{6812F6B1-B30A-495F-A306-554CBC94A9E4}" type="presOf" srcId="{3F4C4A7A-EA9B-4BB2-9F8C-75D5F7EA11E6}" destId="{24FB4FBD-FFF1-4790-B3B5-17D95F44612E}" srcOrd="0" destOrd="1" presId="urn:microsoft.com/office/officeart/2005/8/layout/chevron1"/>
    <dgm:cxn modelId="{0970CD49-D77B-4D1E-AEBD-07023480C920}" type="presOf" srcId="{D01F64A7-C810-4151-BFAB-344C69D6FD59}" destId="{24FB4FBD-FFF1-4790-B3B5-17D95F44612E}" srcOrd="0" destOrd="0" presId="urn:microsoft.com/office/officeart/2005/8/layout/chevron1"/>
    <dgm:cxn modelId="{B329A5C0-8EF5-431F-B478-DCC32D583EC1}" srcId="{09317548-006B-41AB-BC9D-0E37E656CB86}" destId="{9E784EC4-04F2-4B77-892F-BECCE5CEEF2F}" srcOrd="2" destOrd="0" parTransId="{D5911030-F157-4A2F-B4A7-7A903189F9C0}" sibTransId="{0DFD4691-64A7-44DA-9204-59E067663586}"/>
    <dgm:cxn modelId="{0475885D-1CF0-4F78-AE78-9A939FF49C80}" type="presParOf" srcId="{89CE1389-CE17-4750-871D-593A38FB6A59}" destId="{A21BC868-B9A3-4A98-A54A-D6A999FBACBA}" srcOrd="0" destOrd="0" presId="urn:microsoft.com/office/officeart/2005/8/layout/chevron1"/>
    <dgm:cxn modelId="{B09303EA-A686-431A-BD70-8C2C364CA31B}" type="presParOf" srcId="{A21BC868-B9A3-4A98-A54A-D6A999FBACBA}" destId="{E9FAD947-0A30-4DF3-A4DE-F0EE446D0655}" srcOrd="0" destOrd="0" presId="urn:microsoft.com/office/officeart/2005/8/layout/chevron1"/>
    <dgm:cxn modelId="{AC8B417C-CC08-4634-A69F-99F3254BBA37}" type="presParOf" srcId="{A21BC868-B9A3-4A98-A54A-D6A999FBACBA}" destId="{24FB4FBD-FFF1-4790-B3B5-17D95F44612E}"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B010DD-DE33-44CF-86AF-9B679B959BF8}"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02CE5FFB-D7DD-419B-87FC-7808C5C6CBDB}">
      <dgm:prSet phldrT="[Text]" custT="1"/>
      <dgm:spPr/>
      <dgm:t>
        <a:bodyPr/>
        <a:lstStyle/>
        <a:p>
          <a:r>
            <a:rPr lang="ka-GE" sz="1400" dirty="0" smtClean="0">
              <a:latin typeface="Sylfaen" panose="010A0502050306030303" pitchFamily="18" charset="0"/>
            </a:rPr>
            <a:t>ცხელების კლინიკებში ტრიაჟის მიზნით გადაყვანილი და გამოკვლეულ იქნა 4000 მდე პაციენტი</a:t>
          </a:r>
          <a:r>
            <a:rPr lang="en-US" sz="1400" dirty="0" smtClean="0">
              <a:latin typeface="Sylfaen" panose="010A0502050306030303" pitchFamily="18" charset="0"/>
            </a:rPr>
            <a:t> </a:t>
          </a:r>
          <a:endParaRPr lang="ka-GE" sz="1400" dirty="0" smtClean="0">
            <a:latin typeface="Sylfaen" panose="010A0502050306030303" pitchFamily="18" charset="0"/>
          </a:endParaRPr>
        </a:p>
      </dgm:t>
    </dgm:pt>
    <dgm:pt modelId="{38AC27D9-8CB9-4A9D-AC1F-E547D1E4307F}" type="parTrans" cxnId="{B133EEE9-665C-4CC8-B3EF-8B3A8B2F7938}">
      <dgm:prSet/>
      <dgm:spPr/>
      <dgm:t>
        <a:bodyPr/>
        <a:lstStyle/>
        <a:p>
          <a:endParaRPr lang="en-US" sz="1400">
            <a:latin typeface="Sylfaen" panose="010A0502050306030303" pitchFamily="18" charset="0"/>
          </a:endParaRPr>
        </a:p>
      </dgm:t>
    </dgm:pt>
    <dgm:pt modelId="{34D4D345-5C47-4B3A-92D6-8A4A343F5086}" type="sibTrans" cxnId="{B133EEE9-665C-4CC8-B3EF-8B3A8B2F7938}">
      <dgm:prSet/>
      <dgm:spPr/>
      <dgm:t>
        <a:bodyPr/>
        <a:lstStyle/>
        <a:p>
          <a:endParaRPr lang="en-US" sz="1400">
            <a:latin typeface="Sylfaen" panose="010A0502050306030303" pitchFamily="18" charset="0"/>
          </a:endParaRPr>
        </a:p>
      </dgm:t>
    </dgm:pt>
    <dgm:pt modelId="{24B780E2-59A9-4CAB-A13E-05DC1ABB7806}">
      <dgm:prSet phldrT="[Text]" custT="1"/>
      <dgm:spPr/>
      <dgm:t>
        <a:bodyPr/>
        <a:lstStyle/>
        <a:p>
          <a:r>
            <a:rPr lang="ka-GE" sz="1400" dirty="0" smtClean="0">
              <a:latin typeface="Sylfaen" panose="010A0502050306030303" pitchFamily="18" charset="0"/>
            </a:rPr>
            <a:t>კოვიდის კლინიკებში დღემდე იმართა კოვიდ 19-ის ყველა შემთხვევა (</a:t>
          </a:r>
          <a:r>
            <a:rPr lang="en-US" sz="1400" dirty="0" smtClean="0">
              <a:latin typeface="Sylfaen" panose="010A0502050306030303" pitchFamily="18" charset="0"/>
            </a:rPr>
            <a:t>864</a:t>
          </a:r>
          <a:r>
            <a:rPr lang="ka-GE" sz="1400" dirty="0" smtClean="0">
              <a:latin typeface="Sylfaen" panose="010A0502050306030303" pitchFamily="18" charset="0"/>
            </a:rPr>
            <a:t>/100%)</a:t>
          </a:r>
        </a:p>
        <a:p>
          <a:r>
            <a:rPr lang="ka-GE" sz="1400" dirty="0" smtClean="0">
              <a:latin typeface="Sylfaen" panose="010A0502050306030303" pitchFamily="18" charset="0"/>
            </a:rPr>
            <a:t>გამოჯანმრთელდა </a:t>
          </a:r>
          <a:r>
            <a:rPr lang="en-US" sz="1400" dirty="0" smtClean="0">
              <a:latin typeface="Sylfaen" panose="010A0502050306030303" pitchFamily="18" charset="0"/>
            </a:rPr>
            <a:t>703</a:t>
          </a:r>
          <a:endParaRPr lang="ka-GE" sz="1400" dirty="0" smtClean="0">
            <a:latin typeface="Sylfaen" panose="010A0502050306030303" pitchFamily="18" charset="0"/>
          </a:endParaRPr>
        </a:p>
        <a:p>
          <a:r>
            <a:rPr lang="ka-GE" sz="1400" dirty="0" smtClean="0">
              <a:latin typeface="Sylfaen" panose="010A0502050306030303" pitchFamily="18" charset="0"/>
            </a:rPr>
            <a:t>გარდაიცვალა 1</a:t>
          </a:r>
          <a:r>
            <a:rPr lang="en-US" sz="1400" dirty="0" smtClean="0">
              <a:latin typeface="Sylfaen" panose="010A0502050306030303" pitchFamily="18" charset="0"/>
            </a:rPr>
            <a:t>4</a:t>
          </a:r>
          <a:endParaRPr lang="en-US" sz="1400" dirty="0">
            <a:latin typeface="Sylfaen" panose="010A0502050306030303" pitchFamily="18" charset="0"/>
          </a:endParaRPr>
        </a:p>
      </dgm:t>
    </dgm:pt>
    <dgm:pt modelId="{1E592879-CFDE-4337-85CD-415055BC868F}" type="parTrans" cxnId="{6EFD7719-278F-46F2-A6A5-2C8AAAA5A6D3}">
      <dgm:prSet/>
      <dgm:spPr/>
      <dgm:t>
        <a:bodyPr/>
        <a:lstStyle/>
        <a:p>
          <a:endParaRPr lang="en-US" sz="1400">
            <a:latin typeface="Sylfaen" panose="010A0502050306030303" pitchFamily="18" charset="0"/>
          </a:endParaRPr>
        </a:p>
      </dgm:t>
    </dgm:pt>
    <dgm:pt modelId="{7E337166-396B-4897-BF55-0995774ECE3B}" type="sibTrans" cxnId="{6EFD7719-278F-46F2-A6A5-2C8AAAA5A6D3}">
      <dgm:prSet/>
      <dgm:spPr/>
      <dgm:t>
        <a:bodyPr/>
        <a:lstStyle/>
        <a:p>
          <a:endParaRPr lang="en-US" sz="1400">
            <a:latin typeface="Sylfaen" panose="010A0502050306030303" pitchFamily="18" charset="0"/>
          </a:endParaRPr>
        </a:p>
      </dgm:t>
    </dgm:pt>
    <dgm:pt modelId="{84C91DBF-3F2E-456F-964B-ED976DC08CEA}">
      <dgm:prSet phldrT="[Text]" custT="1"/>
      <dgm:spPr/>
      <dgm:t>
        <a:bodyPr/>
        <a:lstStyle/>
        <a:p>
          <a:r>
            <a:rPr lang="ka-GE" sz="1400" dirty="0" smtClean="0">
              <a:latin typeface="Sylfaen" panose="010A0502050306030303" pitchFamily="18" charset="0"/>
            </a:rPr>
            <a:t>კოვიდთან დაკავშირებული ტესტირების, დიაგნოსტიკისა და სამედიცინო სერვისისთვის პროგრამულად განისაზღვრა: </a:t>
          </a:r>
          <a:r>
            <a:rPr lang="ka-GE" sz="1400" b="0" dirty="0" smtClean="0">
              <a:latin typeface="Sylfaen" panose="010A0502050306030303" pitchFamily="18" charset="0"/>
            </a:rPr>
            <a:t>89,900.0 ათასი ლარი</a:t>
          </a:r>
          <a:endParaRPr lang="en-US" sz="1400" dirty="0">
            <a:latin typeface="Sylfaen" panose="010A0502050306030303" pitchFamily="18" charset="0"/>
          </a:endParaRPr>
        </a:p>
      </dgm:t>
    </dgm:pt>
    <dgm:pt modelId="{45DB505C-7D96-4238-BCE3-39E747F1B537}" type="parTrans" cxnId="{7E215FE7-EA59-4EC4-B80A-C2FE12115496}">
      <dgm:prSet/>
      <dgm:spPr/>
      <dgm:t>
        <a:bodyPr/>
        <a:lstStyle/>
        <a:p>
          <a:endParaRPr lang="en-US" sz="1400">
            <a:latin typeface="Sylfaen" panose="010A0502050306030303" pitchFamily="18" charset="0"/>
          </a:endParaRPr>
        </a:p>
      </dgm:t>
    </dgm:pt>
    <dgm:pt modelId="{ADEC0685-E3F3-41F6-81E3-1FC99203B30F}" type="sibTrans" cxnId="{7E215FE7-EA59-4EC4-B80A-C2FE12115496}">
      <dgm:prSet/>
      <dgm:spPr/>
      <dgm:t>
        <a:bodyPr/>
        <a:lstStyle/>
        <a:p>
          <a:endParaRPr lang="en-US" sz="1400">
            <a:latin typeface="Sylfaen" panose="010A0502050306030303" pitchFamily="18" charset="0"/>
          </a:endParaRPr>
        </a:p>
      </dgm:t>
    </dgm:pt>
    <dgm:pt modelId="{FC663839-E72D-4795-952D-65D427F316DE}">
      <dgm:prSet phldrT="[Text]" custT="1"/>
      <dgm:spPr/>
      <dgm:t>
        <a:bodyPr/>
        <a:lstStyle/>
        <a:p>
          <a:r>
            <a:rPr lang="ka-GE" sz="1400" dirty="0" smtClean="0">
              <a:latin typeface="Sylfaen" panose="010A0502050306030303" pitchFamily="18" charset="0"/>
            </a:rPr>
            <a:t>112-პჯდ ონლაინ კონსულტაციის მოდელი: აპრილი-მაისში 16856 ზარიდან ოჯახის ექიმის მიერ იმართა 96%  </a:t>
          </a:r>
          <a:endParaRPr lang="en-US" sz="1400" dirty="0">
            <a:latin typeface="Sylfaen" panose="010A0502050306030303" pitchFamily="18" charset="0"/>
          </a:endParaRPr>
        </a:p>
      </dgm:t>
    </dgm:pt>
    <dgm:pt modelId="{497BA010-1A0E-4860-B272-2DBFEFFA21C0}" type="parTrans" cxnId="{F535941C-49E7-437E-B99B-42CAF098A092}">
      <dgm:prSet/>
      <dgm:spPr/>
      <dgm:t>
        <a:bodyPr/>
        <a:lstStyle/>
        <a:p>
          <a:endParaRPr lang="en-US" sz="1400">
            <a:latin typeface="Sylfaen" panose="010A0502050306030303" pitchFamily="18" charset="0"/>
          </a:endParaRPr>
        </a:p>
      </dgm:t>
    </dgm:pt>
    <dgm:pt modelId="{45126DC6-0CD3-4112-A6DE-AD7BD3E87B49}" type="sibTrans" cxnId="{F535941C-49E7-437E-B99B-42CAF098A092}">
      <dgm:prSet/>
      <dgm:spPr/>
      <dgm:t>
        <a:bodyPr/>
        <a:lstStyle/>
        <a:p>
          <a:endParaRPr lang="en-US" sz="1400">
            <a:latin typeface="Sylfaen" panose="010A0502050306030303" pitchFamily="18" charset="0"/>
          </a:endParaRPr>
        </a:p>
      </dgm:t>
    </dgm:pt>
    <dgm:pt modelId="{1177DB72-1D6B-4938-9536-F39E14196769}">
      <dgm:prSet phldrT="[Text]" custT="1"/>
      <dgm:spPr/>
      <dgm:t>
        <a:bodyPr/>
        <a:lstStyle/>
        <a:p>
          <a:r>
            <a:rPr lang="ka-GE" sz="1400" dirty="0" smtClean="0">
              <a:latin typeface="Sylfaen" panose="010A0502050306030303" pitchFamily="18" charset="0"/>
            </a:rPr>
            <a:t>მიზნობრივი ტესტირება და კონტაქტების მიდევნება: 30.01.2020 დან 30.05 2020 მდე გამოკვეულია </a:t>
          </a:r>
          <a:r>
            <a:rPr lang="en-US" sz="1400" dirty="0" smtClean="0">
              <a:latin typeface="Sylfaen" panose="010A0502050306030303" pitchFamily="18" charset="0"/>
            </a:rPr>
            <a:t>56 987</a:t>
          </a:r>
          <a:endParaRPr lang="ka-GE" sz="1400" dirty="0" smtClean="0">
            <a:latin typeface="Sylfaen" panose="010A0502050306030303" pitchFamily="18" charset="0"/>
          </a:endParaRPr>
        </a:p>
        <a:p>
          <a:r>
            <a:rPr lang="ka-GE" sz="1400" dirty="0" smtClean="0">
              <a:latin typeface="Sylfaen" panose="010A0502050306030303" pitchFamily="18" charset="0"/>
            </a:rPr>
            <a:t>დადებითობის მაჩვენებელი 1.4%</a:t>
          </a:r>
          <a:endParaRPr lang="en-US" sz="1400" dirty="0">
            <a:latin typeface="Sylfaen" panose="010A0502050306030303" pitchFamily="18" charset="0"/>
          </a:endParaRPr>
        </a:p>
      </dgm:t>
    </dgm:pt>
    <dgm:pt modelId="{74133689-2447-47C2-A1CC-0D6BFCF7D916}" type="parTrans" cxnId="{1607338F-F55A-4D4D-8AAC-4127AD1CD3C1}">
      <dgm:prSet/>
      <dgm:spPr/>
      <dgm:t>
        <a:bodyPr/>
        <a:lstStyle/>
        <a:p>
          <a:endParaRPr lang="en-US" sz="1400">
            <a:latin typeface="Sylfaen" panose="010A0502050306030303" pitchFamily="18" charset="0"/>
          </a:endParaRPr>
        </a:p>
      </dgm:t>
    </dgm:pt>
    <dgm:pt modelId="{7185F699-14F5-4B17-809E-339DC5382953}" type="sibTrans" cxnId="{1607338F-F55A-4D4D-8AAC-4127AD1CD3C1}">
      <dgm:prSet/>
      <dgm:spPr/>
      <dgm:t>
        <a:bodyPr/>
        <a:lstStyle/>
        <a:p>
          <a:endParaRPr lang="en-US" sz="1400">
            <a:latin typeface="Sylfaen" panose="010A0502050306030303" pitchFamily="18" charset="0"/>
          </a:endParaRPr>
        </a:p>
      </dgm:t>
    </dgm:pt>
    <dgm:pt modelId="{D3050EFD-B20B-4B72-80A3-D78B170B6522}" type="pres">
      <dgm:prSet presAssocID="{03B010DD-DE33-44CF-86AF-9B679B959BF8}" presName="diagram" presStyleCnt="0">
        <dgm:presLayoutVars>
          <dgm:dir/>
          <dgm:resizeHandles val="exact"/>
        </dgm:presLayoutVars>
      </dgm:prSet>
      <dgm:spPr/>
      <dgm:t>
        <a:bodyPr/>
        <a:lstStyle/>
        <a:p>
          <a:endParaRPr lang="en-US"/>
        </a:p>
      </dgm:t>
    </dgm:pt>
    <dgm:pt modelId="{84A8C86F-EEC6-41A8-A976-7F245555D6EF}" type="pres">
      <dgm:prSet presAssocID="{02CE5FFB-D7DD-419B-87FC-7808C5C6CBDB}" presName="node" presStyleLbl="node1" presStyleIdx="0" presStyleCnt="5">
        <dgm:presLayoutVars>
          <dgm:bulletEnabled val="1"/>
        </dgm:presLayoutVars>
      </dgm:prSet>
      <dgm:spPr/>
      <dgm:t>
        <a:bodyPr/>
        <a:lstStyle/>
        <a:p>
          <a:endParaRPr lang="en-US"/>
        </a:p>
      </dgm:t>
    </dgm:pt>
    <dgm:pt modelId="{D8DC46AF-7AF9-4631-859D-6A59B444D761}" type="pres">
      <dgm:prSet presAssocID="{34D4D345-5C47-4B3A-92D6-8A4A343F5086}" presName="sibTrans" presStyleCnt="0"/>
      <dgm:spPr/>
    </dgm:pt>
    <dgm:pt modelId="{4761B6AF-1A6D-43F8-A725-E0A5BBCA7323}" type="pres">
      <dgm:prSet presAssocID="{24B780E2-59A9-4CAB-A13E-05DC1ABB7806}" presName="node" presStyleLbl="node1" presStyleIdx="1" presStyleCnt="5">
        <dgm:presLayoutVars>
          <dgm:bulletEnabled val="1"/>
        </dgm:presLayoutVars>
      </dgm:prSet>
      <dgm:spPr/>
      <dgm:t>
        <a:bodyPr/>
        <a:lstStyle/>
        <a:p>
          <a:endParaRPr lang="en-US"/>
        </a:p>
      </dgm:t>
    </dgm:pt>
    <dgm:pt modelId="{ED8C65FC-C1CD-4B8D-BFE5-16B2F9EE3F39}" type="pres">
      <dgm:prSet presAssocID="{7E337166-396B-4897-BF55-0995774ECE3B}" presName="sibTrans" presStyleCnt="0"/>
      <dgm:spPr/>
    </dgm:pt>
    <dgm:pt modelId="{E3B293A8-B936-4FFE-88F0-853ACB52F018}" type="pres">
      <dgm:prSet presAssocID="{84C91DBF-3F2E-456F-964B-ED976DC08CEA}" presName="node" presStyleLbl="node1" presStyleIdx="2" presStyleCnt="5">
        <dgm:presLayoutVars>
          <dgm:bulletEnabled val="1"/>
        </dgm:presLayoutVars>
      </dgm:prSet>
      <dgm:spPr/>
      <dgm:t>
        <a:bodyPr/>
        <a:lstStyle/>
        <a:p>
          <a:endParaRPr lang="en-US"/>
        </a:p>
      </dgm:t>
    </dgm:pt>
    <dgm:pt modelId="{4279F323-644F-4443-BA10-A325D7649B51}" type="pres">
      <dgm:prSet presAssocID="{ADEC0685-E3F3-41F6-81E3-1FC99203B30F}" presName="sibTrans" presStyleCnt="0"/>
      <dgm:spPr/>
    </dgm:pt>
    <dgm:pt modelId="{366703D7-F3F3-4FBA-9DAA-588A74CDE838}" type="pres">
      <dgm:prSet presAssocID="{FC663839-E72D-4795-952D-65D427F316DE}" presName="node" presStyleLbl="node1" presStyleIdx="3" presStyleCnt="5">
        <dgm:presLayoutVars>
          <dgm:bulletEnabled val="1"/>
        </dgm:presLayoutVars>
      </dgm:prSet>
      <dgm:spPr/>
      <dgm:t>
        <a:bodyPr/>
        <a:lstStyle/>
        <a:p>
          <a:endParaRPr lang="en-US"/>
        </a:p>
      </dgm:t>
    </dgm:pt>
    <dgm:pt modelId="{BFAF3509-0BB7-4506-8C59-B1D92A4D6669}" type="pres">
      <dgm:prSet presAssocID="{45126DC6-0CD3-4112-A6DE-AD7BD3E87B49}" presName="sibTrans" presStyleCnt="0"/>
      <dgm:spPr/>
    </dgm:pt>
    <dgm:pt modelId="{5C7A0CDD-DF2E-4440-8EB1-41DE8F92753F}" type="pres">
      <dgm:prSet presAssocID="{1177DB72-1D6B-4938-9536-F39E14196769}" presName="node" presStyleLbl="node1" presStyleIdx="4" presStyleCnt="5">
        <dgm:presLayoutVars>
          <dgm:bulletEnabled val="1"/>
        </dgm:presLayoutVars>
      </dgm:prSet>
      <dgm:spPr/>
      <dgm:t>
        <a:bodyPr/>
        <a:lstStyle/>
        <a:p>
          <a:endParaRPr lang="en-US"/>
        </a:p>
      </dgm:t>
    </dgm:pt>
  </dgm:ptLst>
  <dgm:cxnLst>
    <dgm:cxn modelId="{A3C411D4-0E26-473A-B28D-299C3276598B}" type="presOf" srcId="{FC663839-E72D-4795-952D-65D427F316DE}" destId="{366703D7-F3F3-4FBA-9DAA-588A74CDE838}" srcOrd="0" destOrd="0" presId="urn:microsoft.com/office/officeart/2005/8/layout/default"/>
    <dgm:cxn modelId="{8B904CDA-BC02-4A76-94C9-95808E91F2FC}" type="presOf" srcId="{03B010DD-DE33-44CF-86AF-9B679B959BF8}" destId="{D3050EFD-B20B-4B72-80A3-D78B170B6522}" srcOrd="0" destOrd="0" presId="urn:microsoft.com/office/officeart/2005/8/layout/default"/>
    <dgm:cxn modelId="{F535941C-49E7-437E-B99B-42CAF098A092}" srcId="{03B010DD-DE33-44CF-86AF-9B679B959BF8}" destId="{FC663839-E72D-4795-952D-65D427F316DE}" srcOrd="3" destOrd="0" parTransId="{497BA010-1A0E-4860-B272-2DBFEFFA21C0}" sibTransId="{45126DC6-0CD3-4112-A6DE-AD7BD3E87B49}"/>
    <dgm:cxn modelId="{6EFD7719-278F-46F2-A6A5-2C8AAAA5A6D3}" srcId="{03B010DD-DE33-44CF-86AF-9B679B959BF8}" destId="{24B780E2-59A9-4CAB-A13E-05DC1ABB7806}" srcOrd="1" destOrd="0" parTransId="{1E592879-CFDE-4337-85CD-415055BC868F}" sibTransId="{7E337166-396B-4897-BF55-0995774ECE3B}"/>
    <dgm:cxn modelId="{B133EEE9-665C-4CC8-B3EF-8B3A8B2F7938}" srcId="{03B010DD-DE33-44CF-86AF-9B679B959BF8}" destId="{02CE5FFB-D7DD-419B-87FC-7808C5C6CBDB}" srcOrd="0" destOrd="0" parTransId="{38AC27D9-8CB9-4A9D-AC1F-E547D1E4307F}" sibTransId="{34D4D345-5C47-4B3A-92D6-8A4A343F5086}"/>
    <dgm:cxn modelId="{36A4AF8A-2654-4B06-9F67-F2490DA3F44E}" type="presOf" srcId="{84C91DBF-3F2E-456F-964B-ED976DC08CEA}" destId="{E3B293A8-B936-4FFE-88F0-853ACB52F018}" srcOrd="0" destOrd="0" presId="urn:microsoft.com/office/officeart/2005/8/layout/default"/>
    <dgm:cxn modelId="{7857C4C7-A7CC-47F5-B4B8-D1A80A7EEB77}" type="presOf" srcId="{1177DB72-1D6B-4938-9536-F39E14196769}" destId="{5C7A0CDD-DF2E-4440-8EB1-41DE8F92753F}" srcOrd="0" destOrd="0" presId="urn:microsoft.com/office/officeart/2005/8/layout/default"/>
    <dgm:cxn modelId="{57A8D4FE-0546-465E-851D-66EBDD4855B3}" type="presOf" srcId="{24B780E2-59A9-4CAB-A13E-05DC1ABB7806}" destId="{4761B6AF-1A6D-43F8-A725-E0A5BBCA7323}" srcOrd="0" destOrd="0" presId="urn:microsoft.com/office/officeart/2005/8/layout/default"/>
    <dgm:cxn modelId="{1607338F-F55A-4D4D-8AAC-4127AD1CD3C1}" srcId="{03B010DD-DE33-44CF-86AF-9B679B959BF8}" destId="{1177DB72-1D6B-4938-9536-F39E14196769}" srcOrd="4" destOrd="0" parTransId="{74133689-2447-47C2-A1CC-0D6BFCF7D916}" sibTransId="{7185F699-14F5-4B17-809E-339DC5382953}"/>
    <dgm:cxn modelId="{7E215FE7-EA59-4EC4-B80A-C2FE12115496}" srcId="{03B010DD-DE33-44CF-86AF-9B679B959BF8}" destId="{84C91DBF-3F2E-456F-964B-ED976DC08CEA}" srcOrd="2" destOrd="0" parTransId="{45DB505C-7D96-4238-BCE3-39E747F1B537}" sibTransId="{ADEC0685-E3F3-41F6-81E3-1FC99203B30F}"/>
    <dgm:cxn modelId="{B7911613-6DBA-472B-910D-B4600E098C18}" type="presOf" srcId="{02CE5FFB-D7DD-419B-87FC-7808C5C6CBDB}" destId="{84A8C86F-EEC6-41A8-A976-7F245555D6EF}" srcOrd="0" destOrd="0" presId="urn:microsoft.com/office/officeart/2005/8/layout/default"/>
    <dgm:cxn modelId="{428FEB21-562B-4DD7-9A82-3441D685BF6E}" type="presParOf" srcId="{D3050EFD-B20B-4B72-80A3-D78B170B6522}" destId="{84A8C86F-EEC6-41A8-A976-7F245555D6EF}" srcOrd="0" destOrd="0" presId="urn:microsoft.com/office/officeart/2005/8/layout/default"/>
    <dgm:cxn modelId="{CF5036E8-83E4-4F46-91DF-428BA00138EF}" type="presParOf" srcId="{D3050EFD-B20B-4B72-80A3-D78B170B6522}" destId="{D8DC46AF-7AF9-4631-859D-6A59B444D761}" srcOrd="1" destOrd="0" presId="urn:microsoft.com/office/officeart/2005/8/layout/default"/>
    <dgm:cxn modelId="{C925DAEB-3F30-4B37-AFE6-77230718DFD4}" type="presParOf" srcId="{D3050EFD-B20B-4B72-80A3-D78B170B6522}" destId="{4761B6AF-1A6D-43F8-A725-E0A5BBCA7323}" srcOrd="2" destOrd="0" presId="urn:microsoft.com/office/officeart/2005/8/layout/default"/>
    <dgm:cxn modelId="{73CD6389-008D-4725-B76B-FB51F794B426}" type="presParOf" srcId="{D3050EFD-B20B-4B72-80A3-D78B170B6522}" destId="{ED8C65FC-C1CD-4B8D-BFE5-16B2F9EE3F39}" srcOrd="3" destOrd="0" presId="urn:microsoft.com/office/officeart/2005/8/layout/default"/>
    <dgm:cxn modelId="{FA5B1415-C847-49E6-AF3C-97DE3A34C528}" type="presParOf" srcId="{D3050EFD-B20B-4B72-80A3-D78B170B6522}" destId="{E3B293A8-B936-4FFE-88F0-853ACB52F018}" srcOrd="4" destOrd="0" presId="urn:microsoft.com/office/officeart/2005/8/layout/default"/>
    <dgm:cxn modelId="{D21F17A7-0E90-436F-A6D7-CB16857ADA1C}" type="presParOf" srcId="{D3050EFD-B20B-4B72-80A3-D78B170B6522}" destId="{4279F323-644F-4443-BA10-A325D7649B51}" srcOrd="5" destOrd="0" presId="urn:microsoft.com/office/officeart/2005/8/layout/default"/>
    <dgm:cxn modelId="{6B4F895A-CEA9-462F-8922-0CB55E83CECC}" type="presParOf" srcId="{D3050EFD-B20B-4B72-80A3-D78B170B6522}" destId="{366703D7-F3F3-4FBA-9DAA-588A74CDE838}" srcOrd="6" destOrd="0" presId="urn:microsoft.com/office/officeart/2005/8/layout/default"/>
    <dgm:cxn modelId="{3D2DD2ED-A655-4EAF-85DF-46DD18E6CED7}" type="presParOf" srcId="{D3050EFD-B20B-4B72-80A3-D78B170B6522}" destId="{BFAF3509-0BB7-4506-8C59-B1D92A4D6669}" srcOrd="7" destOrd="0" presId="urn:microsoft.com/office/officeart/2005/8/layout/default"/>
    <dgm:cxn modelId="{51347F43-6BAA-4F66-BF58-86428279815C}" type="presParOf" srcId="{D3050EFD-B20B-4B72-80A3-D78B170B6522}" destId="{5C7A0CDD-DF2E-4440-8EB1-41DE8F92753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659E42-3B78-419C-B50C-8522BCD1A70A}" type="doc">
      <dgm:prSet loTypeId="urn:microsoft.com/office/officeart/2009/3/layout/PlusandMinus" loCatId="relationship" qsTypeId="urn:microsoft.com/office/officeart/2005/8/quickstyle/simple1" qsCatId="simple" csTypeId="urn:microsoft.com/office/officeart/2005/8/colors/colorful3" csCatId="colorful" phldr="1"/>
      <dgm:spPr/>
      <dgm:t>
        <a:bodyPr/>
        <a:lstStyle/>
        <a:p>
          <a:endParaRPr lang="en-US"/>
        </a:p>
      </dgm:t>
    </dgm:pt>
    <dgm:pt modelId="{8EEBD1A6-0558-492B-A07C-4D5F9313A070}">
      <dgm:prSet phldrT="[Text]" custT="1"/>
      <dgm:spPr/>
      <dgm:t>
        <a:bodyPr/>
        <a:lstStyle/>
        <a:p>
          <a:pPr algn="l"/>
          <a:r>
            <a:rPr lang="ka-GE" sz="1400" dirty="0" smtClean="0">
              <a:latin typeface="Sylfaen" panose="010A0502050306030303" pitchFamily="18" charset="0"/>
              <a:cs typeface="Times New Roman" panose="02020603050405020304" pitchFamily="18" charset="0"/>
            </a:rPr>
            <a:t>●ჰოსპიტალური და ამბულატორიული მიმართვიანობის შემცირების ფონზე სამედიცინო დაწესებულებების შემოსავლების შემცირება </a:t>
          </a:r>
        </a:p>
        <a:p>
          <a:pPr algn="just"/>
          <a:r>
            <a:rPr lang="ka-GE" sz="1400" dirty="0" smtClean="0">
              <a:latin typeface="Sylfaen" panose="010A0502050306030303" pitchFamily="18" charset="0"/>
              <a:cs typeface="Times New Roman" panose="02020603050405020304" pitchFamily="18" charset="0"/>
            </a:rPr>
            <a:t>● კოვიდის და ცხელების კლინიკებში სხვა სერვისების მიწოდების შეჩერება</a:t>
          </a:r>
        </a:p>
        <a:p>
          <a:pPr algn="just"/>
          <a:r>
            <a:rPr lang="ka-GE" sz="1400" dirty="0" smtClean="0">
              <a:latin typeface="Sylfaen" panose="010A0502050306030303" pitchFamily="18" charset="0"/>
              <a:cs typeface="Times New Roman" panose="02020603050405020304" pitchFamily="18" charset="0"/>
            </a:rPr>
            <a:t>●„მზადყოფნის“ რეჟიმში მყოფი კლინიკებისთვის დამატებითი ფინანსური რესურსის მობილიზების აუცილებლობა </a:t>
          </a:r>
        </a:p>
        <a:p>
          <a:pPr algn="just"/>
          <a:r>
            <a:rPr lang="ka-GE" sz="1400" dirty="0" smtClean="0">
              <a:latin typeface="Sylfaen" panose="010A0502050306030303" pitchFamily="18" charset="0"/>
              <a:cs typeface="Times New Roman" panose="02020603050405020304" pitchFamily="18" charset="0"/>
            </a:rPr>
            <a:t>●პირადი დაცვის საშუალებებისა და ტესტების მარაგების შევსების ლოჯისტიკა და ხარჯები </a:t>
          </a:r>
        </a:p>
        <a:p>
          <a:pPr algn="just"/>
          <a:r>
            <a:rPr lang="ka-GE" sz="1400" dirty="0" smtClean="0">
              <a:latin typeface="Sylfaen" panose="010A0502050306030303" pitchFamily="18" charset="0"/>
              <a:cs typeface="Times New Roman" panose="02020603050405020304" pitchFamily="18" charset="0"/>
            </a:rPr>
            <a:t>●სამედიცინო პერსონალში კოვიდით ინფიცირების შემთხვევები</a:t>
          </a:r>
          <a:endParaRPr lang="en-US" sz="1400" dirty="0">
            <a:latin typeface="Sylfaen" panose="010A0502050306030303" pitchFamily="18" charset="0"/>
          </a:endParaRPr>
        </a:p>
      </dgm:t>
    </dgm:pt>
    <dgm:pt modelId="{CECAA857-C247-4A2C-9FFB-5A7AD1421AEE}" type="parTrans" cxnId="{66FB4090-769D-4A23-B998-64DB49CB294F}">
      <dgm:prSet/>
      <dgm:spPr/>
      <dgm:t>
        <a:bodyPr/>
        <a:lstStyle/>
        <a:p>
          <a:pPr algn="just"/>
          <a:endParaRPr lang="en-US" sz="1400">
            <a:latin typeface="Sylfaen" panose="010A0502050306030303" pitchFamily="18" charset="0"/>
          </a:endParaRPr>
        </a:p>
      </dgm:t>
    </dgm:pt>
    <dgm:pt modelId="{8CF42B4E-B401-4236-A292-27B628CD5A3A}" type="sibTrans" cxnId="{66FB4090-769D-4A23-B998-64DB49CB294F}">
      <dgm:prSet/>
      <dgm:spPr/>
      <dgm:t>
        <a:bodyPr/>
        <a:lstStyle/>
        <a:p>
          <a:pPr algn="just"/>
          <a:endParaRPr lang="en-US" sz="1400">
            <a:latin typeface="Sylfaen" panose="010A0502050306030303" pitchFamily="18" charset="0"/>
          </a:endParaRPr>
        </a:p>
      </dgm:t>
    </dgm:pt>
    <dgm:pt modelId="{22DDA732-EA09-409F-8EBE-E69B0069008F}">
      <dgm:prSet phldrT="[Text]" custT="1"/>
      <dgm:spPr/>
      <dgm:t>
        <a:bodyPr/>
        <a:lstStyle/>
        <a:p>
          <a:pPr algn="just"/>
          <a:r>
            <a:rPr lang="ka-GE" sz="1400" dirty="0" smtClean="0">
              <a:latin typeface="Sylfaen" panose="010A0502050306030303" pitchFamily="18" charset="0"/>
              <a:cs typeface="Times New Roman" panose="02020603050405020304" pitchFamily="18" charset="0"/>
            </a:rPr>
            <a:t>●</a:t>
          </a:r>
          <a:r>
            <a:rPr lang="ka-GE" sz="1400" dirty="0" smtClean="0">
              <a:latin typeface="Sylfaen" panose="010A0502050306030303" pitchFamily="18" charset="0"/>
            </a:rPr>
            <a:t>სამედიცინო დაწესებულებებში ინფექციის პრევენციისა და კონტროლის პრაქტიკის გაუმჯობესება</a:t>
          </a:r>
        </a:p>
        <a:p>
          <a:pPr algn="l"/>
          <a:r>
            <a:rPr lang="ka-GE" sz="1400" dirty="0" smtClean="0">
              <a:latin typeface="Sylfaen" panose="010A0502050306030303" pitchFamily="18" charset="0"/>
              <a:cs typeface="Times New Roman" panose="02020603050405020304" pitchFamily="18" charset="0"/>
            </a:rPr>
            <a:t>● პირველადი ჯანდაცვის ქსელის მობილიზება და 112-თან თანამშრომლობით ონლაინ კონსულტაციის მოდელი</a:t>
          </a:r>
          <a:endParaRPr lang="ka-GE" sz="1400" dirty="0" smtClean="0">
            <a:latin typeface="Sylfaen" panose="010A0502050306030303" pitchFamily="18" charset="0"/>
          </a:endParaRPr>
        </a:p>
        <a:p>
          <a:pPr algn="l"/>
          <a:r>
            <a:rPr lang="ka-GE" sz="1400" dirty="0" smtClean="0">
              <a:latin typeface="Sylfaen" panose="010A0502050306030303" pitchFamily="18" charset="0"/>
              <a:cs typeface="Times New Roman" panose="02020603050405020304" pitchFamily="18" charset="0"/>
            </a:rPr>
            <a:t>●გადაუდებელი დახმარების სერვისების გაუმჯობესებისთვის რესურსის მობილიზების შესაძლებლობა</a:t>
          </a:r>
        </a:p>
        <a:p>
          <a:pPr algn="l"/>
          <a:r>
            <a:rPr lang="ka-GE" sz="1400" dirty="0" smtClean="0">
              <a:latin typeface="Sylfaen" panose="010A0502050306030303" pitchFamily="18" charset="0"/>
              <a:cs typeface="Times New Roman" panose="02020603050405020304" pitchFamily="18" charset="0"/>
            </a:rPr>
            <a:t>● საზოგადოებრივი ჯანდაცვისა და სახელმწიფო მფლობელობაში არსებული კლინიკების გაძლიერებისთვის დონორული დახმარების მობილიზება  </a:t>
          </a:r>
        </a:p>
        <a:p>
          <a:pPr algn="just"/>
          <a:endParaRPr lang="en-US" sz="1400" dirty="0">
            <a:latin typeface="Sylfaen" panose="010A0502050306030303" pitchFamily="18" charset="0"/>
          </a:endParaRPr>
        </a:p>
      </dgm:t>
    </dgm:pt>
    <dgm:pt modelId="{A46CAEC6-240A-4C52-B0C3-E32EE8CCBA99}" type="sibTrans" cxnId="{7BDF5C8D-A76D-4297-AA11-7766596BA192}">
      <dgm:prSet/>
      <dgm:spPr/>
      <dgm:t>
        <a:bodyPr/>
        <a:lstStyle/>
        <a:p>
          <a:pPr algn="just"/>
          <a:endParaRPr lang="en-US" sz="1400">
            <a:latin typeface="Sylfaen" panose="010A0502050306030303" pitchFamily="18" charset="0"/>
          </a:endParaRPr>
        </a:p>
      </dgm:t>
    </dgm:pt>
    <dgm:pt modelId="{64C0F88A-DF3B-4BA5-8A00-B70204686591}" type="parTrans" cxnId="{7BDF5C8D-A76D-4297-AA11-7766596BA192}">
      <dgm:prSet/>
      <dgm:spPr/>
      <dgm:t>
        <a:bodyPr/>
        <a:lstStyle/>
        <a:p>
          <a:pPr algn="just"/>
          <a:endParaRPr lang="en-US" sz="1400">
            <a:latin typeface="Sylfaen" panose="010A0502050306030303" pitchFamily="18" charset="0"/>
          </a:endParaRPr>
        </a:p>
      </dgm:t>
    </dgm:pt>
    <dgm:pt modelId="{F0C3DFE9-E2F3-4C6B-BBF4-503608568E16}" type="pres">
      <dgm:prSet presAssocID="{19659E42-3B78-419C-B50C-8522BCD1A70A}" presName="Name0" presStyleCnt="0">
        <dgm:presLayoutVars>
          <dgm:chMax val="2"/>
          <dgm:chPref val="2"/>
          <dgm:dir/>
          <dgm:animOne/>
          <dgm:resizeHandles val="exact"/>
        </dgm:presLayoutVars>
      </dgm:prSet>
      <dgm:spPr/>
      <dgm:t>
        <a:bodyPr/>
        <a:lstStyle/>
        <a:p>
          <a:endParaRPr lang="en-US"/>
        </a:p>
      </dgm:t>
    </dgm:pt>
    <dgm:pt modelId="{860D54D0-0401-4523-9938-3019F57C6A94}" type="pres">
      <dgm:prSet presAssocID="{19659E42-3B78-419C-B50C-8522BCD1A70A}" presName="Background" presStyleLbl="bgImgPlace1" presStyleIdx="0" presStyleCnt="1" custScaleX="113602" custScaleY="97823"/>
      <dgm:spPr/>
      <dgm:t>
        <a:bodyPr/>
        <a:lstStyle/>
        <a:p>
          <a:endParaRPr lang="en-US"/>
        </a:p>
      </dgm:t>
    </dgm:pt>
    <dgm:pt modelId="{5E0CC328-43DF-47D3-86D8-A95B2EAE0A68}" type="pres">
      <dgm:prSet presAssocID="{19659E42-3B78-419C-B50C-8522BCD1A70A}" presName="ParentText1" presStyleLbl="revTx" presStyleIdx="0" presStyleCnt="2">
        <dgm:presLayoutVars>
          <dgm:chMax val="0"/>
          <dgm:chPref val="0"/>
          <dgm:bulletEnabled val="1"/>
        </dgm:presLayoutVars>
      </dgm:prSet>
      <dgm:spPr/>
      <dgm:t>
        <a:bodyPr/>
        <a:lstStyle/>
        <a:p>
          <a:endParaRPr lang="en-US"/>
        </a:p>
      </dgm:t>
    </dgm:pt>
    <dgm:pt modelId="{9B7056C3-525D-4B4B-91B1-0272A251B978}" type="pres">
      <dgm:prSet presAssocID="{19659E42-3B78-419C-B50C-8522BCD1A70A}" presName="ParentText2" presStyleLbl="revTx" presStyleIdx="1" presStyleCnt="2">
        <dgm:presLayoutVars>
          <dgm:chMax val="0"/>
          <dgm:chPref val="0"/>
          <dgm:bulletEnabled val="1"/>
        </dgm:presLayoutVars>
      </dgm:prSet>
      <dgm:spPr/>
      <dgm:t>
        <a:bodyPr/>
        <a:lstStyle/>
        <a:p>
          <a:endParaRPr lang="en-US"/>
        </a:p>
      </dgm:t>
    </dgm:pt>
    <dgm:pt modelId="{486D77C6-A7AF-4D54-8E92-88B2635A4D81}" type="pres">
      <dgm:prSet presAssocID="{19659E42-3B78-419C-B50C-8522BCD1A70A}" presName="Plus" presStyleLbl="alignNode1" presStyleIdx="0" presStyleCnt="2"/>
      <dgm:spPr/>
      <dgm:t>
        <a:bodyPr/>
        <a:lstStyle/>
        <a:p>
          <a:endParaRPr lang="en-US"/>
        </a:p>
      </dgm:t>
    </dgm:pt>
    <dgm:pt modelId="{FAFD8569-3AE1-4409-8422-1BDF2096B1C9}" type="pres">
      <dgm:prSet presAssocID="{19659E42-3B78-419C-B50C-8522BCD1A70A}" presName="Minus" presStyleLbl="alignNode1" presStyleIdx="1" presStyleCnt="2"/>
      <dgm:spPr/>
      <dgm:t>
        <a:bodyPr/>
        <a:lstStyle/>
        <a:p>
          <a:endParaRPr lang="en-US"/>
        </a:p>
      </dgm:t>
    </dgm:pt>
    <dgm:pt modelId="{82A50715-50BD-42C4-ACBB-537CE2F56F95}" type="pres">
      <dgm:prSet presAssocID="{19659E42-3B78-419C-B50C-8522BCD1A70A}" presName="Divider" presStyleLbl="parChTrans1D1" presStyleIdx="0" presStyleCnt="1"/>
      <dgm:spPr/>
      <dgm:t>
        <a:bodyPr/>
        <a:lstStyle/>
        <a:p>
          <a:endParaRPr lang="en-US"/>
        </a:p>
      </dgm:t>
    </dgm:pt>
  </dgm:ptLst>
  <dgm:cxnLst>
    <dgm:cxn modelId="{7BDF5C8D-A76D-4297-AA11-7766596BA192}" srcId="{19659E42-3B78-419C-B50C-8522BCD1A70A}" destId="{22DDA732-EA09-409F-8EBE-E69B0069008F}" srcOrd="0" destOrd="0" parTransId="{64C0F88A-DF3B-4BA5-8A00-B70204686591}" sibTransId="{A46CAEC6-240A-4C52-B0C3-E32EE8CCBA99}"/>
    <dgm:cxn modelId="{385D53A8-AA4E-48FD-A9D8-3448851052DB}" type="presOf" srcId="{22DDA732-EA09-409F-8EBE-E69B0069008F}" destId="{5E0CC328-43DF-47D3-86D8-A95B2EAE0A68}" srcOrd="0" destOrd="0" presId="urn:microsoft.com/office/officeart/2009/3/layout/PlusandMinus"/>
    <dgm:cxn modelId="{853A4139-C387-4E99-935A-020E8B6EF783}" type="presOf" srcId="{8EEBD1A6-0558-492B-A07C-4D5F9313A070}" destId="{9B7056C3-525D-4B4B-91B1-0272A251B978}" srcOrd="0" destOrd="0" presId="urn:microsoft.com/office/officeart/2009/3/layout/PlusandMinus"/>
    <dgm:cxn modelId="{66FB4090-769D-4A23-B998-64DB49CB294F}" srcId="{19659E42-3B78-419C-B50C-8522BCD1A70A}" destId="{8EEBD1A6-0558-492B-A07C-4D5F9313A070}" srcOrd="1" destOrd="0" parTransId="{CECAA857-C247-4A2C-9FFB-5A7AD1421AEE}" sibTransId="{8CF42B4E-B401-4236-A292-27B628CD5A3A}"/>
    <dgm:cxn modelId="{E26420D3-0262-40AC-9BC4-28641A109D29}" type="presOf" srcId="{19659E42-3B78-419C-B50C-8522BCD1A70A}" destId="{F0C3DFE9-E2F3-4C6B-BBF4-503608568E16}" srcOrd="0" destOrd="0" presId="urn:microsoft.com/office/officeart/2009/3/layout/PlusandMinus"/>
    <dgm:cxn modelId="{CE03D8FE-48A2-4371-8873-A66B045A0EB2}" type="presParOf" srcId="{F0C3DFE9-E2F3-4C6B-BBF4-503608568E16}" destId="{860D54D0-0401-4523-9938-3019F57C6A94}" srcOrd="0" destOrd="0" presId="urn:microsoft.com/office/officeart/2009/3/layout/PlusandMinus"/>
    <dgm:cxn modelId="{D6956E0F-FC51-43F3-89C9-C61F63E78BF9}" type="presParOf" srcId="{F0C3DFE9-E2F3-4C6B-BBF4-503608568E16}" destId="{5E0CC328-43DF-47D3-86D8-A95B2EAE0A68}" srcOrd="1" destOrd="0" presId="urn:microsoft.com/office/officeart/2009/3/layout/PlusandMinus"/>
    <dgm:cxn modelId="{071A9DDA-8B44-44BC-8873-53D68A5BDB92}" type="presParOf" srcId="{F0C3DFE9-E2F3-4C6B-BBF4-503608568E16}" destId="{9B7056C3-525D-4B4B-91B1-0272A251B978}" srcOrd="2" destOrd="0" presId="urn:microsoft.com/office/officeart/2009/3/layout/PlusandMinus"/>
    <dgm:cxn modelId="{9F9421EE-E71B-4976-9C95-A0B363BC2B75}" type="presParOf" srcId="{F0C3DFE9-E2F3-4C6B-BBF4-503608568E16}" destId="{486D77C6-A7AF-4D54-8E92-88B2635A4D81}" srcOrd="3" destOrd="0" presId="urn:microsoft.com/office/officeart/2009/3/layout/PlusandMinus"/>
    <dgm:cxn modelId="{2EE5A9CD-9B48-45A5-B637-B5C7332B6663}" type="presParOf" srcId="{F0C3DFE9-E2F3-4C6B-BBF4-503608568E16}" destId="{FAFD8569-3AE1-4409-8422-1BDF2096B1C9}" srcOrd="4" destOrd="0" presId="urn:microsoft.com/office/officeart/2009/3/layout/PlusandMinus"/>
    <dgm:cxn modelId="{0951A43E-FA61-4930-8707-E2657E3DC040}" type="presParOf" srcId="{F0C3DFE9-E2F3-4C6B-BBF4-503608568E16}" destId="{82A50715-50BD-42C4-ACBB-537CE2F56F95}"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C133F-02EF-4015-B92A-60B499E73FAC}">
      <dsp:nvSpPr>
        <dsp:cNvPr id="0" name=""/>
        <dsp:cNvSpPr/>
      </dsp:nvSpPr>
      <dsp:spPr>
        <a:xfrm>
          <a:off x="0" y="112003"/>
          <a:ext cx="8507288" cy="958256"/>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ka-GE" sz="1800" kern="1200" dirty="0" smtClean="0"/>
            <a:t>ინსტიტუციური ცვლილებები</a:t>
          </a:r>
          <a:endParaRPr lang="en-US" sz="1800" kern="1200" dirty="0"/>
        </a:p>
      </dsp:txBody>
      <dsp:txXfrm>
        <a:off x="479128" y="112003"/>
        <a:ext cx="7549032" cy="958256"/>
      </dsp:txXfrm>
    </dsp:sp>
    <dsp:sp modelId="{B47C9492-1DEB-4BC5-A6E5-C0C101E90914}">
      <dsp:nvSpPr>
        <dsp:cNvPr id="0" name=""/>
        <dsp:cNvSpPr/>
      </dsp:nvSpPr>
      <dsp:spPr>
        <a:xfrm>
          <a:off x="0" y="1514479"/>
          <a:ext cx="6805830" cy="24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ka-GE" sz="1800" kern="1200" dirty="0" smtClean="0"/>
            <a:t>სამინისტროს ცენტრალური აპარატის ოპტიმიზაცია/რეორგანიზაცია</a:t>
          </a:r>
          <a:endParaRPr lang="en-US" sz="1800" kern="1200" dirty="0"/>
        </a:p>
        <a:p>
          <a:pPr marL="171450" lvl="1" indent="-171450" algn="l" defTabSz="800100">
            <a:lnSpc>
              <a:spcPct val="90000"/>
            </a:lnSpc>
            <a:spcBef>
              <a:spcPct val="0"/>
            </a:spcBef>
            <a:spcAft>
              <a:spcPct val="15000"/>
            </a:spcAft>
            <a:buChar char="••"/>
          </a:pPr>
          <a:r>
            <a:rPr lang="ka-GE" sz="1800" kern="1200" dirty="0" smtClean="0"/>
            <a:t>სამედიცინო და ფარმაცევტული საქმიანობის რეგულირების სააგენოების შერწყმა </a:t>
          </a:r>
          <a:endParaRPr lang="en-US" sz="1800" kern="1200" dirty="0"/>
        </a:p>
        <a:p>
          <a:pPr marL="171450" lvl="1" indent="-171450" algn="l" defTabSz="800100">
            <a:lnSpc>
              <a:spcPct val="90000"/>
            </a:lnSpc>
            <a:spcBef>
              <a:spcPct val="0"/>
            </a:spcBef>
            <a:spcAft>
              <a:spcPct val="15000"/>
            </a:spcAft>
            <a:buChar char="••"/>
          </a:pPr>
          <a:r>
            <a:rPr lang="ka-GE" sz="1800" kern="1200" dirty="0" smtClean="0"/>
            <a:t>თბილისსა და სხვა რეგიონებში სასწრაფო დახმარების სერვისების ერთიანი მართვის ქვეშ მოქცევა </a:t>
          </a:r>
          <a:endParaRPr lang="en-US" sz="1800" kern="1200" dirty="0"/>
        </a:p>
        <a:p>
          <a:pPr marL="171450" lvl="1" indent="-171450" algn="l" defTabSz="800100">
            <a:lnSpc>
              <a:spcPct val="90000"/>
            </a:lnSpc>
            <a:spcBef>
              <a:spcPct val="0"/>
            </a:spcBef>
            <a:spcAft>
              <a:spcPct val="15000"/>
            </a:spcAft>
            <a:buChar char="••"/>
          </a:pPr>
          <a:r>
            <a:rPr lang="ka-GE" sz="1800" kern="1200" dirty="0" smtClean="0"/>
            <a:t>სახელმწიფო სამედიცინო ჰოლდინგის ჩამოყალიბება </a:t>
          </a:r>
          <a:endParaRPr lang="en-US" sz="1800" kern="1200" dirty="0"/>
        </a:p>
        <a:p>
          <a:pPr marL="171450" lvl="1" indent="-171450" algn="l" defTabSz="800100">
            <a:lnSpc>
              <a:spcPct val="90000"/>
            </a:lnSpc>
            <a:spcBef>
              <a:spcPct val="0"/>
            </a:spcBef>
            <a:spcAft>
              <a:spcPct val="15000"/>
            </a:spcAft>
            <a:buChar char="••"/>
          </a:pPr>
          <a:r>
            <a:rPr lang="ka-GE" sz="1800" kern="1200" dirty="0" smtClean="0"/>
            <a:t>სოფლის ექიმის პროგრამის მართვა-კოორდინაცია გადაუდებელი დახმარების სამსახურის მიერ </a:t>
          </a:r>
          <a:endParaRPr lang="en-US" sz="1800" kern="1200" dirty="0"/>
        </a:p>
      </dsp:txBody>
      <dsp:txXfrm>
        <a:off x="0" y="1514479"/>
        <a:ext cx="6805830" cy="243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AD947-0A30-4DF3-A4DE-F0EE446D0655}">
      <dsp:nvSpPr>
        <dsp:cNvPr id="0" name=""/>
        <dsp:cNvSpPr/>
      </dsp:nvSpPr>
      <dsp:spPr>
        <a:xfrm>
          <a:off x="0" y="0"/>
          <a:ext cx="8507288" cy="744423"/>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ka-GE" sz="1800" kern="1200" dirty="0" smtClean="0"/>
            <a:t>სისტემური ცვლილებები </a:t>
          </a:r>
        </a:p>
      </dsp:txBody>
      <dsp:txXfrm>
        <a:off x="372212" y="0"/>
        <a:ext cx="7762865" cy="744423"/>
      </dsp:txXfrm>
    </dsp:sp>
    <dsp:sp modelId="{24FB4FBD-FFF1-4790-B3B5-17D95F44612E}">
      <dsp:nvSpPr>
        <dsp:cNvPr id="0" name=""/>
        <dsp:cNvSpPr/>
      </dsp:nvSpPr>
      <dsp:spPr>
        <a:xfrm>
          <a:off x="0" y="1254268"/>
          <a:ext cx="6805830" cy="27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ka-GE" sz="1800" kern="1200" dirty="0" smtClean="0"/>
            <a:t>უნივერსალური ხელმისაწვდომობის პროგრამაში ფასწარმოქმნის მექანიზმის გადახედვა და ფასების რეგულირება </a:t>
          </a:r>
          <a:endParaRPr lang="en-US" sz="1800" kern="1200" dirty="0"/>
        </a:p>
        <a:p>
          <a:pPr marL="171450" lvl="1" indent="-171450" algn="l" defTabSz="800100">
            <a:lnSpc>
              <a:spcPct val="90000"/>
            </a:lnSpc>
            <a:spcBef>
              <a:spcPct val="0"/>
            </a:spcBef>
            <a:spcAft>
              <a:spcPct val="15000"/>
            </a:spcAft>
            <a:buChar char="••"/>
          </a:pPr>
          <a:r>
            <a:rPr lang="ka-GE" sz="1800" kern="1200" dirty="0" smtClean="0"/>
            <a:t>მარეგულირებელი ჩარჩო კარდიოქირურგიის სერვისებისთვის</a:t>
          </a:r>
          <a:endParaRPr lang="en-US" sz="1800" kern="1200" dirty="0"/>
        </a:p>
        <a:p>
          <a:pPr marL="171450" lvl="1" indent="-171450" algn="l" defTabSz="800100">
            <a:lnSpc>
              <a:spcPct val="90000"/>
            </a:lnSpc>
            <a:spcBef>
              <a:spcPct val="0"/>
            </a:spcBef>
            <a:spcAft>
              <a:spcPct val="15000"/>
            </a:spcAft>
            <a:buChar char="••"/>
          </a:pPr>
          <a:r>
            <a:rPr lang="ka-GE" sz="1800" kern="1200" dirty="0" smtClean="0"/>
            <a:t>პჯდ სელექტიური კონტრაქტირება დიდ ქალაქებში</a:t>
          </a:r>
          <a:endParaRPr lang="en-US" sz="1800" kern="1200" dirty="0"/>
        </a:p>
        <a:p>
          <a:pPr marL="171450" lvl="1" indent="-171450" algn="l" defTabSz="800100">
            <a:lnSpc>
              <a:spcPct val="90000"/>
            </a:lnSpc>
            <a:spcBef>
              <a:spcPct val="0"/>
            </a:spcBef>
            <a:spcAft>
              <a:spcPct val="15000"/>
            </a:spcAft>
            <a:buChar char="••"/>
          </a:pPr>
          <a:r>
            <a:rPr lang="ka-GE" sz="1800" kern="1200" dirty="0" smtClean="0"/>
            <a:t>ახალი სტრატეგიული გეგმების მომზადების დაწყება ყველა დაინტერესებული მხარის მონაწილეობით</a:t>
          </a:r>
          <a:endParaRPr lang="en-US" sz="1800" kern="1200" dirty="0"/>
        </a:p>
        <a:p>
          <a:pPr marL="171450" lvl="1" indent="-171450" algn="l" defTabSz="800100">
            <a:lnSpc>
              <a:spcPct val="90000"/>
            </a:lnSpc>
            <a:spcBef>
              <a:spcPct val="0"/>
            </a:spcBef>
            <a:spcAft>
              <a:spcPct val="15000"/>
            </a:spcAft>
            <a:buChar char="••"/>
          </a:pPr>
          <a:r>
            <a:rPr lang="ka-GE" sz="1800" kern="1200" dirty="0" smtClean="0">
              <a:solidFill>
                <a:srgbClr val="FF0000"/>
              </a:solidFill>
            </a:rPr>
            <a:t>ქრონიკული დაავადებების მედიკამენტების ადმინისტრირების გამარტივება</a:t>
          </a:r>
          <a:endParaRPr lang="en-US" sz="1800" kern="1200" dirty="0">
            <a:solidFill>
              <a:srgbClr val="FF0000"/>
            </a:solidFill>
          </a:endParaRPr>
        </a:p>
        <a:p>
          <a:pPr marL="171450" lvl="1" indent="-171450" algn="l" defTabSz="800100">
            <a:lnSpc>
              <a:spcPct val="90000"/>
            </a:lnSpc>
            <a:spcBef>
              <a:spcPct val="0"/>
            </a:spcBef>
            <a:spcAft>
              <a:spcPct val="15000"/>
            </a:spcAft>
            <a:buChar char="••"/>
          </a:pPr>
          <a:r>
            <a:rPr lang="ka-GE" sz="1800" kern="1200" dirty="0" smtClean="0"/>
            <a:t>საზოგადოებრივი ჯანმრთელობის დაცვის პროგრამებით მოცვის გაუმჯობესება</a:t>
          </a:r>
          <a:endParaRPr lang="en-US" sz="1800" kern="1200" dirty="0"/>
        </a:p>
      </dsp:txBody>
      <dsp:txXfrm>
        <a:off x="0" y="1254268"/>
        <a:ext cx="6805830" cy="272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8C86F-EEC6-41A8-A976-7F245555D6EF}">
      <dsp:nvSpPr>
        <dsp:cNvPr id="0" name=""/>
        <dsp:cNvSpPr/>
      </dsp:nvSpPr>
      <dsp:spPr>
        <a:xfrm>
          <a:off x="0" y="483952"/>
          <a:ext cx="2523512" cy="151410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a-GE" sz="1400" kern="1200" dirty="0" smtClean="0">
              <a:latin typeface="Sylfaen" panose="010A0502050306030303" pitchFamily="18" charset="0"/>
            </a:rPr>
            <a:t>ცხელების კლინიკებში ტრიაჟის მიზნით გადაყვანილი და გამოკვლეულ იქნა 4000 მდე პაციენტი</a:t>
          </a:r>
          <a:r>
            <a:rPr lang="en-US" sz="1400" kern="1200" dirty="0" smtClean="0">
              <a:latin typeface="Sylfaen" panose="010A0502050306030303" pitchFamily="18" charset="0"/>
            </a:rPr>
            <a:t> </a:t>
          </a:r>
          <a:endParaRPr lang="ka-GE" sz="1400" kern="1200" dirty="0" smtClean="0">
            <a:latin typeface="Sylfaen" panose="010A0502050306030303" pitchFamily="18" charset="0"/>
          </a:endParaRPr>
        </a:p>
      </dsp:txBody>
      <dsp:txXfrm>
        <a:off x="0" y="483952"/>
        <a:ext cx="2523512" cy="1514107"/>
      </dsp:txXfrm>
    </dsp:sp>
    <dsp:sp modelId="{4761B6AF-1A6D-43F8-A725-E0A5BBCA7323}">
      <dsp:nvSpPr>
        <dsp:cNvPr id="0" name=""/>
        <dsp:cNvSpPr/>
      </dsp:nvSpPr>
      <dsp:spPr>
        <a:xfrm>
          <a:off x="2775863" y="483952"/>
          <a:ext cx="2523512" cy="151410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a-GE" sz="1400" kern="1200" dirty="0" smtClean="0">
              <a:latin typeface="Sylfaen" panose="010A0502050306030303" pitchFamily="18" charset="0"/>
            </a:rPr>
            <a:t>კოვიდის კლინიკებში დღემდე იმართა კოვიდ 19-ის ყველა შემთხვევა (</a:t>
          </a:r>
          <a:r>
            <a:rPr lang="en-US" sz="1400" kern="1200" dirty="0" smtClean="0">
              <a:latin typeface="Sylfaen" panose="010A0502050306030303" pitchFamily="18" charset="0"/>
            </a:rPr>
            <a:t>864</a:t>
          </a:r>
          <a:r>
            <a:rPr lang="ka-GE" sz="1400" kern="1200" dirty="0" smtClean="0">
              <a:latin typeface="Sylfaen" panose="010A0502050306030303" pitchFamily="18" charset="0"/>
            </a:rPr>
            <a:t>/100%)</a:t>
          </a:r>
        </a:p>
        <a:p>
          <a:pPr lvl="0" algn="ctr" defTabSz="622300">
            <a:lnSpc>
              <a:spcPct val="90000"/>
            </a:lnSpc>
            <a:spcBef>
              <a:spcPct val="0"/>
            </a:spcBef>
            <a:spcAft>
              <a:spcPct val="35000"/>
            </a:spcAft>
          </a:pPr>
          <a:r>
            <a:rPr lang="ka-GE" sz="1400" kern="1200" dirty="0" smtClean="0">
              <a:latin typeface="Sylfaen" panose="010A0502050306030303" pitchFamily="18" charset="0"/>
            </a:rPr>
            <a:t>გამოჯანმრთელდა </a:t>
          </a:r>
          <a:r>
            <a:rPr lang="en-US" sz="1400" kern="1200" dirty="0" smtClean="0">
              <a:latin typeface="Sylfaen" panose="010A0502050306030303" pitchFamily="18" charset="0"/>
            </a:rPr>
            <a:t>703</a:t>
          </a:r>
          <a:endParaRPr lang="ka-GE" sz="1400" kern="1200" dirty="0" smtClean="0">
            <a:latin typeface="Sylfaen" panose="010A0502050306030303" pitchFamily="18" charset="0"/>
          </a:endParaRPr>
        </a:p>
        <a:p>
          <a:pPr lvl="0" algn="ctr" defTabSz="622300">
            <a:lnSpc>
              <a:spcPct val="90000"/>
            </a:lnSpc>
            <a:spcBef>
              <a:spcPct val="0"/>
            </a:spcBef>
            <a:spcAft>
              <a:spcPct val="35000"/>
            </a:spcAft>
          </a:pPr>
          <a:r>
            <a:rPr lang="ka-GE" sz="1400" kern="1200" dirty="0" smtClean="0">
              <a:latin typeface="Sylfaen" panose="010A0502050306030303" pitchFamily="18" charset="0"/>
            </a:rPr>
            <a:t>გარდაიცვალა 1</a:t>
          </a:r>
          <a:r>
            <a:rPr lang="en-US" sz="1400" kern="1200" dirty="0" smtClean="0">
              <a:latin typeface="Sylfaen" panose="010A0502050306030303" pitchFamily="18" charset="0"/>
            </a:rPr>
            <a:t>4</a:t>
          </a:r>
          <a:endParaRPr lang="en-US" sz="1400" kern="1200" dirty="0">
            <a:latin typeface="Sylfaen" panose="010A0502050306030303" pitchFamily="18" charset="0"/>
          </a:endParaRPr>
        </a:p>
      </dsp:txBody>
      <dsp:txXfrm>
        <a:off x="2775863" y="483952"/>
        <a:ext cx="2523512" cy="1514107"/>
      </dsp:txXfrm>
    </dsp:sp>
    <dsp:sp modelId="{E3B293A8-B936-4FFE-88F0-853ACB52F018}">
      <dsp:nvSpPr>
        <dsp:cNvPr id="0" name=""/>
        <dsp:cNvSpPr/>
      </dsp:nvSpPr>
      <dsp:spPr>
        <a:xfrm>
          <a:off x="5551727" y="483952"/>
          <a:ext cx="2523512" cy="151410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a-GE" sz="1400" kern="1200" dirty="0" smtClean="0">
              <a:latin typeface="Sylfaen" panose="010A0502050306030303" pitchFamily="18" charset="0"/>
            </a:rPr>
            <a:t>კოვიდთან დაკავშირებული ტესტირების, დიაგნოსტიკისა და სამედიცინო სერვისისთვის პროგრამულად განისაზღვრა: </a:t>
          </a:r>
          <a:r>
            <a:rPr lang="ka-GE" sz="1400" b="0" kern="1200" dirty="0" smtClean="0">
              <a:latin typeface="Sylfaen" panose="010A0502050306030303" pitchFamily="18" charset="0"/>
            </a:rPr>
            <a:t>89,900.0 ათასი ლარი</a:t>
          </a:r>
          <a:endParaRPr lang="en-US" sz="1400" kern="1200" dirty="0">
            <a:latin typeface="Sylfaen" panose="010A0502050306030303" pitchFamily="18" charset="0"/>
          </a:endParaRPr>
        </a:p>
      </dsp:txBody>
      <dsp:txXfrm>
        <a:off x="5551727" y="483952"/>
        <a:ext cx="2523512" cy="1514107"/>
      </dsp:txXfrm>
    </dsp:sp>
    <dsp:sp modelId="{366703D7-F3F3-4FBA-9DAA-588A74CDE838}">
      <dsp:nvSpPr>
        <dsp:cNvPr id="0" name=""/>
        <dsp:cNvSpPr/>
      </dsp:nvSpPr>
      <dsp:spPr>
        <a:xfrm>
          <a:off x="1387931" y="2250411"/>
          <a:ext cx="2523512" cy="151410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a-GE" sz="1400" kern="1200" dirty="0" smtClean="0">
              <a:latin typeface="Sylfaen" panose="010A0502050306030303" pitchFamily="18" charset="0"/>
            </a:rPr>
            <a:t>112-პჯდ ონლაინ კონსულტაციის მოდელი: აპრილი-მაისში 16856 ზარიდან ოჯახის ექიმის მიერ იმართა 96%  </a:t>
          </a:r>
          <a:endParaRPr lang="en-US" sz="1400" kern="1200" dirty="0">
            <a:latin typeface="Sylfaen" panose="010A0502050306030303" pitchFamily="18" charset="0"/>
          </a:endParaRPr>
        </a:p>
      </dsp:txBody>
      <dsp:txXfrm>
        <a:off x="1387931" y="2250411"/>
        <a:ext cx="2523512" cy="1514107"/>
      </dsp:txXfrm>
    </dsp:sp>
    <dsp:sp modelId="{5C7A0CDD-DF2E-4440-8EB1-41DE8F92753F}">
      <dsp:nvSpPr>
        <dsp:cNvPr id="0" name=""/>
        <dsp:cNvSpPr/>
      </dsp:nvSpPr>
      <dsp:spPr>
        <a:xfrm>
          <a:off x="4163795" y="2250411"/>
          <a:ext cx="2523512" cy="151410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a-GE" sz="1400" kern="1200" dirty="0" smtClean="0">
              <a:latin typeface="Sylfaen" panose="010A0502050306030303" pitchFamily="18" charset="0"/>
            </a:rPr>
            <a:t>მიზნობრივი ტესტირება და კონტაქტების მიდევნება: 30.01.2020 დან 30.05 2020 მდე გამოკვეულია </a:t>
          </a:r>
          <a:r>
            <a:rPr lang="en-US" sz="1400" kern="1200" dirty="0" smtClean="0">
              <a:latin typeface="Sylfaen" panose="010A0502050306030303" pitchFamily="18" charset="0"/>
            </a:rPr>
            <a:t>56 987</a:t>
          </a:r>
          <a:endParaRPr lang="ka-GE" sz="1400" kern="1200" dirty="0" smtClean="0">
            <a:latin typeface="Sylfaen" panose="010A0502050306030303" pitchFamily="18" charset="0"/>
          </a:endParaRPr>
        </a:p>
        <a:p>
          <a:pPr lvl="0" algn="ctr" defTabSz="622300">
            <a:lnSpc>
              <a:spcPct val="90000"/>
            </a:lnSpc>
            <a:spcBef>
              <a:spcPct val="0"/>
            </a:spcBef>
            <a:spcAft>
              <a:spcPct val="35000"/>
            </a:spcAft>
          </a:pPr>
          <a:r>
            <a:rPr lang="ka-GE" sz="1400" kern="1200" dirty="0" smtClean="0">
              <a:latin typeface="Sylfaen" panose="010A0502050306030303" pitchFamily="18" charset="0"/>
            </a:rPr>
            <a:t>დადებითობის მაჩვენებელი 1.4%</a:t>
          </a:r>
          <a:endParaRPr lang="en-US" sz="1400" kern="1200" dirty="0">
            <a:latin typeface="Sylfaen" panose="010A0502050306030303" pitchFamily="18" charset="0"/>
          </a:endParaRPr>
        </a:p>
      </dsp:txBody>
      <dsp:txXfrm>
        <a:off x="4163795" y="2250411"/>
        <a:ext cx="2523512" cy="15141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D54D0-0401-4523-9938-3019F57C6A94}">
      <dsp:nvSpPr>
        <dsp:cNvPr id="0" name=""/>
        <dsp:cNvSpPr/>
      </dsp:nvSpPr>
      <dsp:spPr>
        <a:xfrm>
          <a:off x="184670" y="949176"/>
          <a:ext cx="8590259" cy="3822774"/>
        </a:xfrm>
        <a:prstGeom prst="rect">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0CC328-43DF-47D3-86D8-A95B2EAE0A68}">
      <dsp:nvSpPr>
        <dsp:cNvPr id="0" name=""/>
        <dsp:cNvSpPr/>
      </dsp:nvSpPr>
      <dsp:spPr>
        <a:xfrm>
          <a:off x="924925" y="1363667"/>
          <a:ext cx="3511416" cy="3343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just" defTabSz="622300">
            <a:lnSpc>
              <a:spcPct val="90000"/>
            </a:lnSpc>
            <a:spcBef>
              <a:spcPct val="0"/>
            </a:spcBef>
            <a:spcAft>
              <a:spcPct val="35000"/>
            </a:spcAft>
          </a:pPr>
          <a:r>
            <a:rPr lang="ka-GE" sz="1400" kern="1200" dirty="0" smtClean="0">
              <a:latin typeface="Sylfaen" panose="010A0502050306030303" pitchFamily="18" charset="0"/>
              <a:cs typeface="Times New Roman" panose="02020603050405020304" pitchFamily="18" charset="0"/>
            </a:rPr>
            <a:t>●</a:t>
          </a:r>
          <a:r>
            <a:rPr lang="ka-GE" sz="1400" kern="1200" dirty="0" smtClean="0">
              <a:latin typeface="Sylfaen" panose="010A0502050306030303" pitchFamily="18" charset="0"/>
            </a:rPr>
            <a:t>სამედიცინო დაწესებულებებში ინფექციის პრევენციისა და კონტროლის პრაქტიკის გაუმჯობესება</a:t>
          </a:r>
        </a:p>
        <a:p>
          <a:pPr lvl="0" algn="l" defTabSz="622300">
            <a:lnSpc>
              <a:spcPct val="90000"/>
            </a:lnSpc>
            <a:spcBef>
              <a:spcPct val="0"/>
            </a:spcBef>
            <a:spcAft>
              <a:spcPct val="35000"/>
            </a:spcAft>
          </a:pPr>
          <a:r>
            <a:rPr lang="ka-GE" sz="1400" kern="1200" dirty="0" smtClean="0">
              <a:latin typeface="Sylfaen" panose="010A0502050306030303" pitchFamily="18" charset="0"/>
              <a:cs typeface="Times New Roman" panose="02020603050405020304" pitchFamily="18" charset="0"/>
            </a:rPr>
            <a:t>● პირველადი ჯანდაცვის ქსელის მობილიზება და 112-თან თანამშრომლობით ონლაინ კონსულტაციის მოდელი</a:t>
          </a:r>
          <a:endParaRPr lang="ka-GE" sz="1400" kern="1200" dirty="0" smtClean="0">
            <a:latin typeface="Sylfaen" panose="010A0502050306030303" pitchFamily="18" charset="0"/>
          </a:endParaRPr>
        </a:p>
        <a:p>
          <a:pPr lvl="0" algn="l" defTabSz="622300">
            <a:lnSpc>
              <a:spcPct val="90000"/>
            </a:lnSpc>
            <a:spcBef>
              <a:spcPct val="0"/>
            </a:spcBef>
            <a:spcAft>
              <a:spcPct val="35000"/>
            </a:spcAft>
          </a:pPr>
          <a:r>
            <a:rPr lang="ka-GE" sz="1400" kern="1200" dirty="0" smtClean="0">
              <a:latin typeface="Sylfaen" panose="010A0502050306030303" pitchFamily="18" charset="0"/>
              <a:cs typeface="Times New Roman" panose="02020603050405020304" pitchFamily="18" charset="0"/>
            </a:rPr>
            <a:t>●გადაუდებელი დახმარების სერვისების გაუმჯობესებისთვის რესურსის მობილიზების შესაძლებლობა</a:t>
          </a:r>
        </a:p>
        <a:p>
          <a:pPr lvl="0" algn="l" defTabSz="622300">
            <a:lnSpc>
              <a:spcPct val="90000"/>
            </a:lnSpc>
            <a:spcBef>
              <a:spcPct val="0"/>
            </a:spcBef>
            <a:spcAft>
              <a:spcPct val="35000"/>
            </a:spcAft>
          </a:pPr>
          <a:r>
            <a:rPr lang="ka-GE" sz="1400" kern="1200" dirty="0" smtClean="0">
              <a:latin typeface="Sylfaen" panose="010A0502050306030303" pitchFamily="18" charset="0"/>
              <a:cs typeface="Times New Roman" panose="02020603050405020304" pitchFamily="18" charset="0"/>
            </a:rPr>
            <a:t>● საზოგადოებრივი ჯანდაცვისა და სახელმწიფო მფლობელობაში არსებული კლინიკების გაძლიერებისთვის დონორული დახმარების მობილიზება  </a:t>
          </a:r>
        </a:p>
        <a:p>
          <a:pPr lvl="0" algn="just" defTabSz="622300">
            <a:lnSpc>
              <a:spcPct val="90000"/>
            </a:lnSpc>
            <a:spcBef>
              <a:spcPct val="0"/>
            </a:spcBef>
            <a:spcAft>
              <a:spcPct val="35000"/>
            </a:spcAft>
          </a:pPr>
          <a:endParaRPr lang="en-US" sz="1400" kern="1200" dirty="0">
            <a:latin typeface="Sylfaen" panose="010A0502050306030303" pitchFamily="18" charset="0"/>
          </a:endParaRPr>
        </a:p>
      </dsp:txBody>
      <dsp:txXfrm>
        <a:off x="924925" y="1363667"/>
        <a:ext cx="3511416" cy="3343116"/>
      </dsp:txXfrm>
    </dsp:sp>
    <dsp:sp modelId="{9B7056C3-525D-4B4B-91B1-0272A251B978}">
      <dsp:nvSpPr>
        <dsp:cNvPr id="0" name=""/>
        <dsp:cNvSpPr/>
      </dsp:nvSpPr>
      <dsp:spPr>
        <a:xfrm>
          <a:off x="4514566" y="1363667"/>
          <a:ext cx="3511416" cy="3343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622300">
            <a:lnSpc>
              <a:spcPct val="90000"/>
            </a:lnSpc>
            <a:spcBef>
              <a:spcPct val="0"/>
            </a:spcBef>
            <a:spcAft>
              <a:spcPct val="35000"/>
            </a:spcAft>
          </a:pPr>
          <a:r>
            <a:rPr lang="ka-GE" sz="1400" kern="1200" dirty="0" smtClean="0">
              <a:latin typeface="Sylfaen" panose="010A0502050306030303" pitchFamily="18" charset="0"/>
              <a:cs typeface="Times New Roman" panose="02020603050405020304" pitchFamily="18" charset="0"/>
            </a:rPr>
            <a:t>●ჰოსპიტალური და ამბულატორიული მიმართვიანობის შემცირების ფონზე სამედიცინო დაწესებულებების შემოსავლების შემცირება </a:t>
          </a:r>
        </a:p>
        <a:p>
          <a:pPr lvl="0" algn="just" defTabSz="622300">
            <a:lnSpc>
              <a:spcPct val="90000"/>
            </a:lnSpc>
            <a:spcBef>
              <a:spcPct val="0"/>
            </a:spcBef>
            <a:spcAft>
              <a:spcPct val="35000"/>
            </a:spcAft>
          </a:pPr>
          <a:r>
            <a:rPr lang="ka-GE" sz="1400" kern="1200" dirty="0" smtClean="0">
              <a:latin typeface="Sylfaen" panose="010A0502050306030303" pitchFamily="18" charset="0"/>
              <a:cs typeface="Times New Roman" panose="02020603050405020304" pitchFamily="18" charset="0"/>
            </a:rPr>
            <a:t>● კოვიდის და ცხელების კლინიკებში სხვა სერვისების მიწოდების შეჩერება</a:t>
          </a:r>
        </a:p>
        <a:p>
          <a:pPr lvl="0" algn="just" defTabSz="622300">
            <a:lnSpc>
              <a:spcPct val="90000"/>
            </a:lnSpc>
            <a:spcBef>
              <a:spcPct val="0"/>
            </a:spcBef>
            <a:spcAft>
              <a:spcPct val="35000"/>
            </a:spcAft>
          </a:pPr>
          <a:r>
            <a:rPr lang="ka-GE" sz="1400" kern="1200" dirty="0" smtClean="0">
              <a:latin typeface="Sylfaen" panose="010A0502050306030303" pitchFamily="18" charset="0"/>
              <a:cs typeface="Times New Roman" panose="02020603050405020304" pitchFamily="18" charset="0"/>
            </a:rPr>
            <a:t>●„მზადყოფნის“ რეჟიმში მყოფი კლინიკებისთვის დამატებითი ფინანსური რესურსის მობილიზების აუცილებლობა </a:t>
          </a:r>
        </a:p>
        <a:p>
          <a:pPr lvl="0" algn="just" defTabSz="622300">
            <a:lnSpc>
              <a:spcPct val="90000"/>
            </a:lnSpc>
            <a:spcBef>
              <a:spcPct val="0"/>
            </a:spcBef>
            <a:spcAft>
              <a:spcPct val="35000"/>
            </a:spcAft>
          </a:pPr>
          <a:r>
            <a:rPr lang="ka-GE" sz="1400" kern="1200" dirty="0" smtClean="0">
              <a:latin typeface="Sylfaen" panose="010A0502050306030303" pitchFamily="18" charset="0"/>
              <a:cs typeface="Times New Roman" panose="02020603050405020304" pitchFamily="18" charset="0"/>
            </a:rPr>
            <a:t>●პირადი დაცვის საშუალებებისა და ტესტების მარაგების შევსების ლოჯისტიკა და ხარჯები </a:t>
          </a:r>
        </a:p>
        <a:p>
          <a:pPr lvl="0" algn="just" defTabSz="622300">
            <a:lnSpc>
              <a:spcPct val="90000"/>
            </a:lnSpc>
            <a:spcBef>
              <a:spcPct val="0"/>
            </a:spcBef>
            <a:spcAft>
              <a:spcPct val="35000"/>
            </a:spcAft>
          </a:pPr>
          <a:r>
            <a:rPr lang="ka-GE" sz="1400" kern="1200" dirty="0" smtClean="0">
              <a:latin typeface="Sylfaen" panose="010A0502050306030303" pitchFamily="18" charset="0"/>
              <a:cs typeface="Times New Roman" panose="02020603050405020304" pitchFamily="18" charset="0"/>
            </a:rPr>
            <a:t>●სამედიცინო პერსონალში კოვიდით ინფიცირების შემთხვევები</a:t>
          </a:r>
          <a:endParaRPr lang="en-US" sz="1400" kern="1200" dirty="0">
            <a:latin typeface="Sylfaen" panose="010A0502050306030303" pitchFamily="18" charset="0"/>
          </a:endParaRPr>
        </a:p>
      </dsp:txBody>
      <dsp:txXfrm>
        <a:off x="4514566" y="1363667"/>
        <a:ext cx="3511416" cy="3343116"/>
      </dsp:txXfrm>
    </dsp:sp>
    <dsp:sp modelId="{486D77C6-A7AF-4D54-8E92-88B2635A4D81}">
      <dsp:nvSpPr>
        <dsp:cNvPr id="0" name=""/>
        <dsp:cNvSpPr/>
      </dsp:nvSpPr>
      <dsp:spPr>
        <a:xfrm>
          <a:off x="-83303" y="124593"/>
          <a:ext cx="1477576" cy="1477576"/>
        </a:xfrm>
        <a:prstGeom prst="plus">
          <a:avLst>
            <a:gd name="adj" fmla="val 328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FD8569-3AE1-4409-8422-1BDF2096B1C9}">
      <dsp:nvSpPr>
        <dsp:cNvPr id="0" name=""/>
        <dsp:cNvSpPr/>
      </dsp:nvSpPr>
      <dsp:spPr>
        <a:xfrm>
          <a:off x="7217662" y="655965"/>
          <a:ext cx="1390660" cy="476566"/>
        </a:xfrm>
        <a:prstGeom prst="rect">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A50715-50BD-42C4-ACBB-537CE2F56F95}">
      <dsp:nvSpPr>
        <dsp:cNvPr id="0" name=""/>
        <dsp:cNvSpPr/>
      </dsp:nvSpPr>
      <dsp:spPr>
        <a:xfrm>
          <a:off x="4479800" y="1370815"/>
          <a:ext cx="869" cy="3192997"/>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DDCA3-D13B-4A4C-B155-2F634C9F7D6F}" type="datetimeFigureOut">
              <a:rPr lang="en-US" smtClean="0"/>
              <a:t>16-Jun-20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AEEFB-BA54-4BD4-A858-ED79481BD974}" type="slidenum">
              <a:rPr lang="en-US" smtClean="0"/>
              <a:t>‹#›</a:t>
            </a:fld>
            <a:endParaRPr lang="en-US"/>
          </a:p>
        </p:txBody>
      </p:sp>
    </p:spTree>
    <p:extLst>
      <p:ext uri="{BB962C8B-B14F-4D97-AF65-F5344CB8AC3E}">
        <p14:creationId xmlns:p14="http://schemas.microsoft.com/office/powerpoint/2010/main" val="2047890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dirty="0" smtClean="0"/>
              <a:t>გასული წელი ჯანდაცვის სექტორში განსაკუთრებით დინამიური და ცვლილებებით დატვირთული იყო. 2019 წლის ივნისიდან, როდესაც სამინისტროს</a:t>
            </a:r>
            <a:r>
              <a:rPr lang="ka-GE" sz="1200" baseline="0" dirty="0" smtClean="0"/>
              <a:t> ხელმძღვანელის პოსტი ახალმა მინისტრმა დაიკავა დაიწყო სამინისტროს ინსტიტუციური და სექტორის სისტემური ცვლილებების პროცესი. სამინისტროს სისტემის ეფექტურობის გაუმჯობესების მიზნით მოკლე ხანში გატარდა ორგანიზაციული და საკადრო განახლების პროცესი. ჯანდაცვის სამინისტროში გაიმიჯნა პოლიტიკის შემუშავებისა და განხორციელების ფუნქციები, ახალი ორგანიზაციული ფორმით ჩამოყალიბდა სამედიცინო და ფარმაცევტული საქმიანობის რეგულირების სააგენტო. გაძლიერდა სამედიცინო საქმიანობის აუდიტის გუნდი. განხორციელდა ცვლილებები მაკონტროლებელი ფუნქციის ობიექტურად და გამჭვირვალედ შესრულებისთვის.  სახელმწფო სექტორში არსებული კლინიკების გაძლიერების მიზნით შეიქმნა სამედიცინო ჰოლდინგი, რომელიც ამ ეტაპზე აერთიანებს ყიფშიძის სახელობის საუნივერისტეტო კლინიკას, უნივერსალური ჯანდაცვის ცენტრსა და ბავშვთა ინფექციურ საავადმყოფოს. </a:t>
            </a:r>
          </a:p>
          <a:p>
            <a:r>
              <a:rPr lang="ka-GE" sz="1200" baseline="0" dirty="0" smtClean="0"/>
              <a:t>ინსტიტუციურ ცვლილებებთან ერთად დაიწყო მუშაობა ჯანდაცვის სექტორში სისტემურ ცვლილებებზე ჰოსპიტალური სერვისების დაფინანსების, პირველადი ჯანდაცვის, დედათა და ბავშვთა სერვისების გაუმჯობესებისა და საზოგადოებრივი ჯანმრთელობის დაცვის პროგრამებით მოცვის გაფართოვების მიზნით.  </a:t>
            </a:r>
          </a:p>
          <a:p>
            <a:endParaRPr lang="ka-GE" sz="1200" dirty="0" smtClean="0"/>
          </a:p>
          <a:p>
            <a:r>
              <a:rPr lang="ka-GE" sz="1200" dirty="0" smtClean="0"/>
              <a:t>ჯანდაცვის სფეროში ეფექტურობისა და სამედიცინო მომსახურების ხარისხის გაუმჯობესების მიზნით, სამინისტრომ დაიწყო უნივერსალური ხელმისაწვდომობის პროგრამის განახლების პროცესი</a:t>
            </a:r>
          </a:p>
          <a:p>
            <a:r>
              <a:rPr lang="ka-GE" sz="1200" dirty="0" smtClean="0"/>
              <a:t>520 დადგენილება, რომელიც 2019 წლის ნოემბერში გამოიცა იყო ჯანდაცვის სერვისებზე ფასების რეგულირების პირველი მცდელობა, ერთადერთი მიზნით, რომ ჯანმრთელობაზე სახელმწიფო დანახარჯი მოხმარდეს ჯანმრთელობის მიზნებს და მოქალაქის მიერ გადახდილი თანხა შეესაბამებოდეს მიღებულ სარგებელს. </a:t>
            </a:r>
            <a:endParaRPr lang="en-US" sz="1200" dirty="0" smtClean="0"/>
          </a:p>
          <a:p>
            <a:endParaRPr lang="ka-GE" sz="1200" baseline="0" dirty="0" smtClean="0"/>
          </a:p>
          <a:p>
            <a:r>
              <a:rPr lang="ka-GE" sz="1200" baseline="0" dirty="0" smtClean="0"/>
              <a:t>საერთაშორისო პარტნიორების დახმარებით დავიწყეთ ჯანდაცვის, ფსიქიკური ჯანმრთელობის სტრატეგიების განახლების პროცესი, თუმცა 2020 წლის იანვრიდან მიმდინარე სისტემური რეფორმების განხორციელება შეაფერხა კოვიდ 19-ზე რეგირების აუცილებლობამ. კოვიდ 19-მა, მიუხედავად რთული გამოწვევებისა, მთელი რიგი შესაძლებლობებიც გააჩანია ჯანდაცვის სისტემის განვითარებისთვის, რაზეც მოგვიანებით მოგახსენებთ. </a:t>
            </a:r>
            <a:endParaRPr lang="ka-GE" sz="1200" dirty="0" smtClean="0"/>
          </a:p>
        </p:txBody>
      </p:sp>
      <p:sp>
        <p:nvSpPr>
          <p:cNvPr id="4" name="Slide Number Placeholder 3"/>
          <p:cNvSpPr>
            <a:spLocks noGrp="1"/>
          </p:cNvSpPr>
          <p:nvPr>
            <p:ph type="sldNum" sz="quarter" idx="10"/>
          </p:nvPr>
        </p:nvSpPr>
        <p:spPr/>
        <p:txBody>
          <a:bodyPr/>
          <a:lstStyle/>
          <a:p>
            <a:fld id="{935AEEFB-BA54-4BD4-A858-ED79481BD974}" type="slidenum">
              <a:rPr lang="en-US" smtClean="0"/>
              <a:t>2</a:t>
            </a:fld>
            <a:endParaRPr lang="en-US"/>
          </a:p>
        </p:txBody>
      </p:sp>
    </p:spTree>
    <p:extLst>
      <p:ext uri="{BB962C8B-B14F-4D97-AF65-F5344CB8AC3E}">
        <p14:creationId xmlns:p14="http://schemas.microsoft.com/office/powerpoint/2010/main" val="2244386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dirty="0" smtClean="0"/>
              <a:t>გასული წელი ჯანდაცვის სექტორში განსაკუთრებით დინამიური და ცვლილებებით დატვირთული იყო. 2019 წლის ივნისიდან, როდესაც სამინისტროს</a:t>
            </a:r>
            <a:r>
              <a:rPr lang="ka-GE" sz="1200" baseline="0" dirty="0" smtClean="0"/>
              <a:t> ხელმძღვანელის პოსტი ახალმა მინისტრმა დაიკავა დაიწყო სამინისტროს ინსტიტუციური და სექტორის სისტემური ცვლილებების პროცესი. სამინისტროს სისტემის ეფექტურობის გაუმჯობესების მიზნით მოკლე ხანში გატარდა ორგანიზაციული და საკადრო განახლების პროცესი. ჯანდაცვის სამინისტროში გაიმიჯნა პოლიტიკის შემუშავებისა და განხორციელების ფუნქციები, ახალი ორგანიზაციული ფორმით ჩამოყალიბდა სამედიცინო და ფარმაცევტული საქმიანობის რეგულირების სააგენტო. გაძლიერდა სამედიცინო საქმიანობის აუდიტის გუნდი. განხორციელდა ცვლილებები მაკონტროლებელი ფუნქციის ობიექტურად და გამჭვირვალედ შესრულებისთვის.  სახელმწფო სექტორში არსებული კლინიკების გაძლიერების მიზნით შეიქმნა სამედიცინო ჰოლდინგი, რომელიც ამ ეტაპზე აერთიანებს ყიფშიძის სახელობის საუნივერისტეტო კლინიკას, უნივერსალური ჯანდაცვის ცენტრსა და ბავშვთა ინფექციურ საავადმყოფოს. </a:t>
            </a:r>
          </a:p>
          <a:p>
            <a:r>
              <a:rPr lang="ka-GE" sz="1200" baseline="0" dirty="0" smtClean="0"/>
              <a:t>ინსტიტუციურ ცვლილებებთან ერთად დაიწყო მუშაობა ჯანდაცვის სექტორში სისტემურ ცვლილებებზე ჰოსპიტალური სერვისების დაფინანსების, პირველადი ჯანდაცვის, დედათა და ბავშვთა სერვისების გაუმჯობესებისა და საზოგადოებრივი ჯანმრთელობის დაცვის პროგრამებით მოცვის გაფართოვების მიზნით.  </a:t>
            </a:r>
          </a:p>
          <a:p>
            <a:endParaRPr lang="ka-GE" sz="1200" dirty="0" smtClean="0"/>
          </a:p>
          <a:p>
            <a:r>
              <a:rPr lang="ka-GE" sz="1200" dirty="0" smtClean="0"/>
              <a:t>ჯანდაცვის სფეროში ეფექტურობისა და სამედიცინო მომსახურების ხარისხის გაუმჯობესების მიზნით, სამინისტრომ დაიწყო უნივერსალური ხელმისაწვდომობის პროგრამის განახლების პროცესი</a:t>
            </a:r>
          </a:p>
          <a:p>
            <a:r>
              <a:rPr lang="ka-GE" sz="1200" dirty="0" smtClean="0"/>
              <a:t>520 დადგენილება, რომელიც 2019 წლის ნოემბერში გამოიცა იყო ჯანდაცვის სერვისებზე ფასების რეგულირების პირველი მცდელობა, ერთადერთი მიზნით, რომ ჯანმრთელობაზე სახელმწიფო დანახარჯი მოხმარდეს ჯანმრთელობის მიზნებს და მოქალაქის მიერ გადახდილი თანხა შეესაბამებოდეს მიღებულ სარგებელს. </a:t>
            </a:r>
            <a:endParaRPr lang="en-US" sz="1200" dirty="0" smtClean="0"/>
          </a:p>
          <a:p>
            <a:endParaRPr lang="ka-GE" sz="1200" baseline="0" dirty="0" smtClean="0"/>
          </a:p>
          <a:p>
            <a:r>
              <a:rPr lang="ka-GE" sz="1200" baseline="0" dirty="0" smtClean="0"/>
              <a:t>საერთაშორისო პარტნიორების დახმარებით დავიწყეთ ჯანდაცვის, ფსიქიკური ჯანმრთელობის სტრატეგიების განახლების პროცესი, თუმცა 2020 წლის იანვრიდან მიმდინარე სისტემური რეფორმების განხორციელება შეაფერხა კოვიდ 19-ზე რეგირების აუცილებლობამ. კოვიდ 19-მა, მიუხედავად რთული გამოწვევებისა, მთელი რიგი შესაძლებლობებიც გააჩანია ჯანდაცვის სისტემის განვითარებისთვის, რაზეც მოგვიანებით მოგახსენებთ. </a:t>
            </a:r>
            <a:endParaRPr lang="ka-GE" sz="1200" dirty="0" smtClean="0"/>
          </a:p>
        </p:txBody>
      </p:sp>
      <p:sp>
        <p:nvSpPr>
          <p:cNvPr id="4" name="Slide Number Placeholder 3"/>
          <p:cNvSpPr>
            <a:spLocks noGrp="1"/>
          </p:cNvSpPr>
          <p:nvPr>
            <p:ph type="sldNum" sz="quarter" idx="10"/>
          </p:nvPr>
        </p:nvSpPr>
        <p:spPr/>
        <p:txBody>
          <a:bodyPr/>
          <a:lstStyle/>
          <a:p>
            <a:fld id="{935AEEFB-BA54-4BD4-A858-ED79481BD974}" type="slidenum">
              <a:rPr lang="en-US" smtClean="0"/>
              <a:t>3</a:t>
            </a:fld>
            <a:endParaRPr lang="en-US"/>
          </a:p>
        </p:txBody>
      </p:sp>
    </p:spTree>
    <p:extLst>
      <p:ext uri="{BB962C8B-B14F-4D97-AF65-F5344CB8AC3E}">
        <p14:creationId xmlns:p14="http://schemas.microsoft.com/office/powerpoint/2010/main" val="73757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dirty="0" smtClean="0">
                <a:solidFill>
                  <a:schemeClr val="tx2">
                    <a:lumMod val="75000"/>
                  </a:schemeClr>
                </a:solidFill>
                <a:latin typeface="+mn-lt"/>
              </a:rPr>
              <a:t>საყოველთაო ხელმისაწვდომობის პროგრამის შვიდწლიანი გამოცდილება ერთმნიშვნელოვნად მიუთითებს მის მაღალ საზოგადოებრივ ღირებულებაზე. </a:t>
            </a:r>
          </a:p>
          <a:p>
            <a:endParaRPr lang="ka-GE" sz="1200" dirty="0" smtClean="0">
              <a:solidFill>
                <a:schemeClr val="tx2">
                  <a:lumMod val="75000"/>
                </a:schemeClr>
              </a:solidFill>
              <a:latin typeface="+mn-lt"/>
            </a:endParaRPr>
          </a:p>
          <a:p>
            <a:r>
              <a:rPr lang="ka-GE" sz="1200" dirty="0" smtClean="0"/>
              <a:t>2013 წელს საყოველთაო ხელმისაწვდომობის პროგრამის ამოქმედებით საქართველოს მთავრობამ აღიარა ჯანმრთელობის დაცვა, როგორც ადამიანის ფუნდამენტური უფლება და არა პრივილეგია. </a:t>
            </a:r>
          </a:p>
          <a:p>
            <a:r>
              <a:rPr lang="ka-GE" sz="1200" dirty="0" smtClean="0"/>
              <a:t>2013-2019 წლებში პროგრამის ფარგლებში იმართა 7 მილიონზე მეტი შემთხვევა </a:t>
            </a:r>
          </a:p>
          <a:p>
            <a:r>
              <a:rPr lang="ka-GE" sz="1200" dirty="0" smtClean="0"/>
              <a:t>ერთ სულ მოსახლეზე სახელმწიფოს მიერ ჯანდაცვაზე გაწეული ხარჯი 2012 წელს </a:t>
            </a:r>
            <a:r>
              <a:rPr lang="en-US" sz="1200" dirty="0" smtClean="0"/>
              <a:t>XXX </a:t>
            </a:r>
            <a:r>
              <a:rPr lang="ka-GE" sz="1200" dirty="0" smtClean="0"/>
              <a:t>აშშ დოლარიდან </a:t>
            </a:r>
            <a:r>
              <a:rPr lang="en-US" sz="1200" dirty="0" smtClean="0"/>
              <a:t>2019 </a:t>
            </a:r>
            <a:r>
              <a:rPr lang="ka-GE" sz="1200" dirty="0" smtClean="0"/>
              <a:t>წელს </a:t>
            </a:r>
            <a:r>
              <a:rPr lang="en-US" sz="1200" dirty="0" smtClean="0"/>
              <a:t>XXX </a:t>
            </a:r>
            <a:r>
              <a:rPr lang="ka-GE" sz="1200" dirty="0" smtClean="0"/>
              <a:t>დოლარამდე გაიზარდა</a:t>
            </a:r>
          </a:p>
          <a:p>
            <a:r>
              <a:rPr lang="ka-GE" sz="1200" dirty="0" smtClean="0"/>
              <a:t>ჯიბიდან გადახდების კლებამ შეამცირა სამედიცინო სერვისის მიღებისას გაღარიბების რისკი. </a:t>
            </a:r>
            <a:endParaRPr lang="en-US" sz="1200" dirty="0" smtClean="0"/>
          </a:p>
          <a:p>
            <a:endParaRPr lang="ka-GE" sz="1200" dirty="0" smtClean="0">
              <a:solidFill>
                <a:schemeClr val="tx2">
                  <a:lumMod val="75000"/>
                </a:schemeClr>
              </a:solidFill>
              <a:latin typeface="+mn-lt"/>
            </a:endParaRPr>
          </a:p>
          <a:p>
            <a:r>
              <a:rPr lang="ka-GE" sz="1200" dirty="0" smtClean="0">
                <a:solidFill>
                  <a:schemeClr val="tx2">
                    <a:lumMod val="75000"/>
                  </a:schemeClr>
                </a:solidFill>
                <a:latin typeface="+mn-lt"/>
              </a:rPr>
              <a:t>ცვლილებები აუცილებელია პროგრამის კიდევ უფრო გაფართოვებისა და გრძელვადიანი მდგრადობისთვის. პროგრამის ეფექტურობის გაუმჯობესების გარეშე ვერ</a:t>
            </a:r>
            <a:r>
              <a:rPr lang="ka-GE" sz="1200" baseline="0" dirty="0" smtClean="0">
                <a:solidFill>
                  <a:schemeClr val="tx2">
                    <a:lumMod val="75000"/>
                  </a:schemeClr>
                </a:solidFill>
                <a:latin typeface="+mn-lt"/>
              </a:rPr>
              <a:t> გვექნება მისი გრძევადიანი მდგრადობის მოლოდინი, ამიტომ დაფინანსების მექანიზმის ცვლილება, იმგვარად რომ თავიდან ავიცილოთ არარაცკიონალური დანახარჯები საშუალებას მოგვეცემს კიდევ მეტ საქართველოს მოქალაქეს მივაწოდოთ ხარისხიანი სერვისი, გავზარდოთ ხელმისაწვდომობა ხარისხიან მედიკამენტებზე. ჯანდაცვის სამინისტრო გააგრძელებს მუშაობას საქართველოს მთავრობასთან და პარლამენტთან დაფინანსების პოლიტიკის დახვეწაზე, რომელიც შექმნის ჯანდაცვასთან დაკავშირებული რისკების უფრო სამართლიანი და გონივრული გადანაწილების შესაძლებლობებს. </a:t>
            </a:r>
            <a:r>
              <a:rPr lang="ka-GE" sz="1200" dirty="0" smtClean="0">
                <a:solidFill>
                  <a:schemeClr val="tx2">
                    <a:lumMod val="75000"/>
                  </a:schemeClr>
                </a:solidFill>
                <a:latin typeface="+mn-lt"/>
              </a:rPr>
              <a:t> </a:t>
            </a:r>
          </a:p>
          <a:p>
            <a:r>
              <a:rPr lang="ka-GE" sz="1200" dirty="0" smtClean="0">
                <a:solidFill>
                  <a:schemeClr val="tx2">
                    <a:lumMod val="75000"/>
                  </a:schemeClr>
                </a:solidFill>
                <a:latin typeface="+mn-lt"/>
              </a:rPr>
              <a:t>საქართველოს</a:t>
            </a:r>
            <a:r>
              <a:rPr lang="ka-GE" sz="1200" baseline="0" dirty="0" smtClean="0">
                <a:solidFill>
                  <a:schemeClr val="tx2">
                    <a:lumMod val="75000"/>
                  </a:schemeClr>
                </a:solidFill>
                <a:latin typeface="+mn-lt"/>
              </a:rPr>
              <a:t> ჯანდაცვის რესურსის სწორი და რაციონალური მართვის პირობებში, სრულიად რეალურად შეუძლია მიაღწიოს უნივერსალური მოცვას ჯანდაცვის სერვისების მდგრადი განვითარების მიზნების შესაბამისად. ეს მიმართულება დარჩება ჯანდაცვის სამინისტროს მთავარ პრიორიტეტად სამომავლოდ. </a:t>
            </a:r>
            <a:endParaRPr lang="en-US" dirty="0"/>
          </a:p>
        </p:txBody>
      </p:sp>
      <p:sp>
        <p:nvSpPr>
          <p:cNvPr id="4" name="Slide Number Placeholder 3"/>
          <p:cNvSpPr>
            <a:spLocks noGrp="1"/>
          </p:cNvSpPr>
          <p:nvPr>
            <p:ph type="sldNum" sz="quarter" idx="10"/>
          </p:nvPr>
        </p:nvSpPr>
        <p:spPr/>
        <p:txBody>
          <a:bodyPr/>
          <a:lstStyle/>
          <a:p>
            <a:fld id="{935AEEFB-BA54-4BD4-A858-ED79481BD974}" type="slidenum">
              <a:rPr lang="en-US" smtClean="0"/>
              <a:t>4</a:t>
            </a:fld>
            <a:endParaRPr lang="en-US"/>
          </a:p>
        </p:txBody>
      </p:sp>
    </p:spTree>
    <p:extLst>
      <p:ext uri="{BB962C8B-B14F-4D97-AF65-F5344CB8AC3E}">
        <p14:creationId xmlns:p14="http://schemas.microsoft.com/office/powerpoint/2010/main" val="2415290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2013 წლიდან უპრეცენდენტო პოლიტიკური ყურადღება ეთმობა საზოგადოებრივი ჯანმრთელობის დაცვის პროგრამების გაფართოვებას</a:t>
            </a:r>
          </a:p>
          <a:p>
            <a:r>
              <a:rPr lang="ka-GE" dirty="0" smtClean="0"/>
              <a:t>ამას ადასტურებს უდიდესი ძალისხმევა და რესურსი, რომელიც მოხმარდა ც ჰეპატიტის, აივ/შიდსის, ტუბერკულოზის ტვირთვის შემცირებას </a:t>
            </a:r>
          </a:p>
          <a:p>
            <a:r>
              <a:rPr lang="en-US" sz="2400" dirty="0" smtClean="0"/>
              <a:t>2019 </a:t>
            </a:r>
            <a:r>
              <a:rPr lang="ka-GE" sz="2400" dirty="0" smtClean="0"/>
              <a:t>სამივე მიმართულებით პროგრამის ბიუჯეტი სრულად შეესაბამებოდა სტრატეგიული გეგმების პრიორიტეტებს </a:t>
            </a:r>
            <a:endParaRPr lang="en-US" sz="2400" dirty="0" smtClean="0"/>
          </a:p>
          <a:p>
            <a:pPr lvl="1"/>
            <a:r>
              <a:rPr lang="ka-GE" sz="2400" dirty="0" smtClean="0"/>
              <a:t>ტუბერკულოზის მართვა          12 659 200 ლ</a:t>
            </a:r>
          </a:p>
          <a:p>
            <a:pPr lvl="1"/>
            <a:r>
              <a:rPr lang="ka-GE" sz="2400" dirty="0" smtClean="0"/>
              <a:t>აივ-ინფექცია/შიდსი                  7 743 000 ლ</a:t>
            </a:r>
          </a:p>
          <a:p>
            <a:pPr lvl="1"/>
            <a:r>
              <a:rPr lang="en-US" sz="2400" dirty="0" smtClean="0"/>
              <a:t>C </a:t>
            </a:r>
            <a:r>
              <a:rPr lang="ka-GE" sz="2400" dirty="0" smtClean="0"/>
              <a:t>ჰეპატიტი                                    5 900 000 ლ</a:t>
            </a:r>
          </a:p>
          <a:p>
            <a:r>
              <a:rPr lang="ka-GE" dirty="0" smtClean="0"/>
              <a:t> </a:t>
            </a:r>
          </a:p>
          <a:p>
            <a:r>
              <a:rPr lang="ka-GE" dirty="0" smtClean="0"/>
              <a:t>გასულ წელს არ შენელებულა ინტერესი და მხარდაჭერა ც ჰეპატიტის ელიმინაციის პროგრამის მიმართ.</a:t>
            </a:r>
            <a:r>
              <a:rPr lang="ka-GE" baseline="0" dirty="0" smtClean="0"/>
              <a:t> გილიადთან სტრატეგიული თანაშრომლობა გრძელდება, ისევე როგორც სამინისტრო აგრძელებს მუშაობას ტექნიკურ მრჩევალთა ჯგუფთან და ამერიკის დაავადებათა კონტროლის ცენტრების ექსპერტებთან. </a:t>
            </a:r>
          </a:p>
          <a:p>
            <a:r>
              <a:rPr lang="ka-GE" baseline="0" dirty="0" smtClean="0"/>
              <a:t>პირველად ჯანდაცვაში აივ/შიდსის, ც ჰეპატიტისა და ტუბერკულოზის ინტეგრირებული სკრინინგის პროგრამამ მნიშვნელოვნად შეუწყო ხელი ახალი შემთხვევების გამოვლენას და მკურნალობაში ჩართვას. მინდა ვისარგებლო ამ შესაძლებლობით და მადლობა ვუთხრა ყველა რეგიონის გუბერნატორსა და მუნიციპალურ სამსახურს მათი მხარდაჭერისა და პროცესში აქტიური ჩართულობისთვის. </a:t>
            </a:r>
          </a:p>
          <a:p>
            <a:r>
              <a:rPr lang="ka-GE" baseline="0" dirty="0" smtClean="0"/>
              <a:t>პროგრამის შედეგები შთანბეჭდავია და 70000-მდე გადარჩენილ სიცოცხლეზე მიუთითებს. სტრატეგიული სამიზნეების ხელახალი შეფასება მაშინვე მოხდება, როგორც კი კოვიდის პამდემია საერთაშორისო მასშატბის შეკრების საშუალებას მოგვცემს. მანამდე კი საქართველო რჩება საერთაშორისოდ აღიარებულ ლიდერ ქვეყნებს შორის, რომლებმაც წარმატებით გაართვეს თავი ც ჰეპატიტის ელიმინაციის პროგრამის განხორციელებას. </a:t>
            </a:r>
            <a:endParaRPr lang="en-US" dirty="0" smtClean="0"/>
          </a:p>
          <a:p>
            <a:r>
              <a:rPr lang="ka-GE" dirty="0" smtClean="0"/>
              <a:t>ტუბერკულოზის კონტროლში საქართველოს წარმატება უკანასკნელ წლებში თვალსაჩინოა 2009 წელთა შედარებით, ტუბერკულოზით რეგისტრირებული შემთხვევების რაოდენობა განახევრდა, ეს იმ ფონზე როდესაც მნიშვნელოვნად გაიზარდა ხელმისაწვდომობა დიაგნოსტიკური შესაძლებლობების მიმართ და დიაგნოსტიკური ტესტების სიზუსტე,. </a:t>
            </a:r>
          </a:p>
          <a:p>
            <a:r>
              <a:rPr lang="ka-GE" dirty="0" smtClean="0"/>
              <a:t>ტუბერკულოზის სამკურნალო ახალ მედიკამენტებისა და რეჟიმების სწრაფი დანერგვის პირობებში ტუბერკულოზის რთული ფორმების წარმატებული მკურნალობის მაჩვენებელი მნიშვნელოვნად გაუმჯობესდა 2018 წელს მულტირეზისტენტული ფორმებისთვის 65%, ხოლო განსაკუთრებით რეზისტენტული ფორმებისთვის 56% შეადგინა </a:t>
            </a:r>
          </a:p>
          <a:p>
            <a:r>
              <a:rPr lang="ka-GE" dirty="0" smtClean="0"/>
              <a:t>2019 წელს სამინისტრომ აამოქმედა დიაგნოზთან შეჭიდული ჯგუფით დაფინანსების მეთოდოლოგია ტუბერკულოზის პროგრამისთვის. </a:t>
            </a:r>
          </a:p>
          <a:p>
            <a:r>
              <a:rPr lang="ka-GE" dirty="0" smtClean="0"/>
              <a:t>2019 წელს დაიწყო შედეგებზე ორიენტირებული დაფინანსების მეთოდის პილოტირება ტუბერკულოზის სერვისისთვის, რომლიც მიზანი ტუბერკულოზის მართვის პაციენტზე ორიენტირებული მოდელის ჩამოყალიბებაა</a:t>
            </a:r>
          </a:p>
          <a:p>
            <a:r>
              <a:rPr lang="ka-GE" dirty="0" smtClean="0"/>
              <a:t>2019 წელს ფუნქციონირება შეწყვიტა აბასთუმნის ტუბერკულოზის საავადმყოფომ - კიდევ ერთი უმნიშვნელოვანესი ნაბიჯი ტუბერკულოზის დასრულების მიზნებისთვის. ტუბერკულოზის მკურნალობისთვის განახლებული ჰოსპიტალური სიმძლავრეები საკმარისზე მეტია და გრძელვადიანი ხედვა არა ჰოსპიტალური, არამედ ამბულატორიული მკურნალობის ხელშეწყობას გულისხმობს. </a:t>
            </a:r>
          </a:p>
          <a:p>
            <a:endParaRPr lang="ka-GE" dirty="0" smtClean="0"/>
          </a:p>
          <a:p>
            <a:endParaRPr lang="en-US" dirty="0"/>
          </a:p>
        </p:txBody>
      </p:sp>
      <p:sp>
        <p:nvSpPr>
          <p:cNvPr id="4" name="Slide Number Placeholder 3"/>
          <p:cNvSpPr>
            <a:spLocks noGrp="1"/>
          </p:cNvSpPr>
          <p:nvPr>
            <p:ph type="sldNum" sz="quarter" idx="10"/>
          </p:nvPr>
        </p:nvSpPr>
        <p:spPr/>
        <p:txBody>
          <a:bodyPr/>
          <a:lstStyle/>
          <a:p>
            <a:fld id="{935AEEFB-BA54-4BD4-A858-ED79481BD974}" type="slidenum">
              <a:rPr lang="en-US" smtClean="0"/>
              <a:t>5</a:t>
            </a:fld>
            <a:endParaRPr lang="en-US"/>
          </a:p>
        </p:txBody>
      </p:sp>
    </p:spTree>
    <p:extLst>
      <p:ext uri="{BB962C8B-B14F-4D97-AF65-F5344CB8AC3E}">
        <p14:creationId xmlns:p14="http://schemas.microsoft.com/office/powerpoint/2010/main" val="1442928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ფსიქიკური ჯანმრთელობა</a:t>
            </a:r>
            <a:r>
              <a:rPr lang="ka-GE" baseline="0" dirty="0" smtClean="0"/>
              <a:t> და ფსიქიკური აშლილობის მქონე პირთა სამედიცინო საჭიროებების სრულად მოცვა ღირსეულ გარემოში სამინისტროს მთავარი პრიორიტეტია. </a:t>
            </a:r>
          </a:p>
          <a:p>
            <a:r>
              <a:rPr lang="ka-GE" dirty="0" smtClean="0">
                <a:latin typeface="+mn-lt"/>
              </a:rPr>
              <a:t>2019 წელს საფრანგეთის მთავრობის ხელშეწყობით დაიწყო საჭიროებების ანალიზისა და ახალი სტრატეგიის მომზადების პროცესი- 2020 წლის შემდგომი პერიოდისთვის </a:t>
            </a:r>
          </a:p>
          <a:p>
            <a:r>
              <a:rPr lang="ka-GE" dirty="0" smtClean="0">
                <a:latin typeface="+mn-lt"/>
              </a:rPr>
              <a:t>დეინსტიტუციონალიზაცია განიხილება, როგორც ძირითადი მექანიზმი ფსიქიკური აშლილობის მქონე პირთა ცხოვრების ხარისხის გაუმჯობესებისთვის</a:t>
            </a:r>
          </a:p>
          <a:p>
            <a:r>
              <a:rPr lang="ka-GE" dirty="0" smtClean="0">
                <a:latin typeface="+mn-lt"/>
              </a:rPr>
              <a:t>დაფინანსების ზრდა: 2016 წელს 16 მილიონიდან 2020 წელს 27.5 მილიონამდე</a:t>
            </a:r>
          </a:p>
          <a:p>
            <a:r>
              <a:rPr lang="ka-GE" dirty="0" smtClean="0">
                <a:latin typeface="+mn-lt"/>
              </a:rPr>
              <a:t>ძველი ინსტიტუციების რეორგანიზაცია და ახალი სერვისები : </a:t>
            </a:r>
          </a:p>
          <a:p>
            <a:pPr marL="628650" lvl="1" indent="-171450">
              <a:buFont typeface="Arial" panose="020B0604020202020204" pitchFamily="34" charset="0"/>
              <a:buChar char="•"/>
            </a:pPr>
            <a:r>
              <a:rPr lang="ka-GE" dirty="0" smtClean="0">
                <a:latin typeface="+mn-lt"/>
              </a:rPr>
              <a:t>ბედიანის დაწესებულების რეორგანიზაცია</a:t>
            </a:r>
          </a:p>
          <a:p>
            <a:pPr marL="628650" lvl="1" indent="-171450">
              <a:buFont typeface="Arial" panose="020B0604020202020204" pitchFamily="34" charset="0"/>
              <a:buChar char="•"/>
            </a:pPr>
            <a:r>
              <a:rPr lang="ka-GE" dirty="0" smtClean="0">
                <a:latin typeface="+mn-lt"/>
              </a:rPr>
              <a:t>ახალი საცხოვრისი ბათუმში</a:t>
            </a:r>
          </a:p>
          <a:p>
            <a:pPr marL="628650" lvl="1" indent="-171450">
              <a:buFont typeface="Arial" panose="020B0604020202020204" pitchFamily="34" charset="0"/>
              <a:buChar char="•"/>
            </a:pPr>
            <a:r>
              <a:rPr lang="ka-GE" dirty="0" smtClean="0">
                <a:latin typeface="+mn-lt"/>
              </a:rPr>
              <a:t>საერთაშორისო პარტნიორობა ჩინეთის მთავრობასთან ახალი ფსიქიკური ჯანმრთელობის ცენტრების მშენებლობისთვის </a:t>
            </a:r>
          </a:p>
          <a:p>
            <a:pPr marL="628650" lvl="1" indent="-171450">
              <a:buFont typeface="Arial" panose="020B0604020202020204" pitchFamily="34" charset="0"/>
              <a:buChar char="•"/>
            </a:pPr>
            <a:r>
              <a:rPr lang="ka-GE" dirty="0" smtClean="0">
                <a:latin typeface="+mn-lt"/>
              </a:rPr>
              <a:t>2022 წლამდე ამოქმედდება </a:t>
            </a:r>
            <a:r>
              <a:rPr lang="en-US" dirty="0" smtClean="0">
                <a:latin typeface="Sylfaen" panose="010A0502050306030303" pitchFamily="18" charset="0"/>
              </a:rPr>
              <a:t>XXX </a:t>
            </a:r>
            <a:r>
              <a:rPr lang="ka-GE" dirty="0" smtClean="0">
                <a:latin typeface="+mn-lt"/>
              </a:rPr>
              <a:t>საცხოვრისის ტიპის ფსიქიკური ჯანმრთელობის ცენტრი</a:t>
            </a:r>
          </a:p>
          <a:p>
            <a:pPr marL="628650" lvl="1" indent="-171450">
              <a:buFont typeface="Arial" panose="020B0604020202020204" pitchFamily="34" charset="0"/>
              <a:buChar char="•"/>
            </a:pPr>
            <a:r>
              <a:rPr lang="ka-GE" dirty="0" smtClean="0">
                <a:solidFill>
                  <a:srgbClr val="FF0000"/>
                </a:solidFill>
                <a:latin typeface="+mn-lt"/>
              </a:rPr>
              <a:t>6 საოჯახო ტიპის სახლი მზადაა ბენეფიციარების მისაღებად </a:t>
            </a:r>
          </a:p>
          <a:p>
            <a:endParaRPr lang="en-US" dirty="0"/>
          </a:p>
        </p:txBody>
      </p:sp>
      <p:sp>
        <p:nvSpPr>
          <p:cNvPr id="4" name="Slide Number Placeholder 3"/>
          <p:cNvSpPr>
            <a:spLocks noGrp="1"/>
          </p:cNvSpPr>
          <p:nvPr>
            <p:ph type="sldNum" sz="quarter" idx="10"/>
          </p:nvPr>
        </p:nvSpPr>
        <p:spPr/>
        <p:txBody>
          <a:bodyPr/>
          <a:lstStyle/>
          <a:p>
            <a:fld id="{935AEEFB-BA54-4BD4-A858-ED79481BD974}" type="slidenum">
              <a:rPr lang="en-US" smtClean="0"/>
              <a:t>7</a:t>
            </a:fld>
            <a:endParaRPr lang="en-US"/>
          </a:p>
        </p:txBody>
      </p:sp>
    </p:spTree>
    <p:extLst>
      <p:ext uri="{BB962C8B-B14F-4D97-AF65-F5344CB8AC3E}">
        <p14:creationId xmlns:p14="http://schemas.microsoft.com/office/powerpoint/2010/main" val="285658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5AEEFB-BA54-4BD4-A858-ED79481BD974}" type="slidenum">
              <a:rPr lang="en-US" smtClean="0"/>
              <a:t>8</a:t>
            </a:fld>
            <a:endParaRPr lang="en-US"/>
          </a:p>
        </p:txBody>
      </p:sp>
    </p:spTree>
    <p:extLst>
      <p:ext uri="{BB962C8B-B14F-4D97-AF65-F5344CB8AC3E}">
        <p14:creationId xmlns:p14="http://schemas.microsoft.com/office/powerpoint/2010/main" val="2442381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600" dirty="0" smtClean="0"/>
              <a:t>2019 წლიდან სამინისტრომ შეიმუშავა სოფლის ექიმის პროგრამის მართვის ახალი მოდელი</a:t>
            </a:r>
            <a:r>
              <a:rPr lang="en-US" sz="1600" dirty="0" smtClean="0"/>
              <a:t>: </a:t>
            </a:r>
          </a:p>
          <a:p>
            <a:pPr lvl="1"/>
            <a:r>
              <a:rPr lang="ka-GE" sz="1600" dirty="0" smtClean="0"/>
              <a:t>სოფლის ექიმის, სოფლის ექთნის სტატუსი შეიცვალა და გახდა მიკ¬რო ბიზნესის სტატუსის მქონე ფიზიკური პირი. </a:t>
            </a:r>
          </a:p>
          <a:p>
            <a:pPr lvl="1"/>
            <a:r>
              <a:rPr lang="ka-GE" sz="1600" dirty="0" smtClean="0"/>
              <a:t>სოფლის ექიმს და ექთანს მიეცა შესაძლებლობა ისარგებლონ შვებულებით და უქმე დღეებით.</a:t>
            </a:r>
          </a:p>
          <a:p>
            <a:pPr lvl="1"/>
            <a:r>
              <a:rPr lang="ka-GE" sz="1600" dirty="0" smtClean="0"/>
              <a:t>სახელმწიფო პროგრამის ფარგლებში იფარება აუცილებელი მედიკამენტები, სამედიცინო დოკუმენტაცია, რეცეპტის ბლანკები, სამედიცინო ნარჩენების მართვა და ინტერნეტმომსახურების უზრუნველსაყოფად მოდემი და ინტერნეტ სერვისი</a:t>
            </a:r>
          </a:p>
          <a:p>
            <a:r>
              <a:rPr lang="ka-GE" sz="1600" dirty="0" smtClean="0"/>
              <a:t>2019 წელს მთელი ქვეყნის მასშტაბით გარემონტდა 400 ამბულატორია. </a:t>
            </a:r>
          </a:p>
          <a:p>
            <a:r>
              <a:rPr lang="ka-GE" sz="1600" dirty="0" smtClean="0"/>
              <a:t>2020 წლიდან მოხდება  მათი უახლესი  თანამედროვე ტექნოლოგიებით აღჭურვა და დამატებით 250-მდე ახალი ამბულატორიის რეაბილიტაცია და აღჭურვა.</a:t>
            </a:r>
          </a:p>
          <a:p>
            <a:r>
              <a:rPr lang="ka-GE" sz="1600" dirty="0" smtClean="0"/>
              <a:t>900 ზე მეტ ოჯახის ექიმს სოფლად გადაეცა კომპიუტერი საინფორმაციო სისტემაში მუშაობისა და ტელემედიცინის დანერგვისთვის </a:t>
            </a:r>
          </a:p>
          <a:p>
            <a:r>
              <a:rPr lang="ka-GE" sz="1600" dirty="0" smtClean="0"/>
              <a:t>თბილისში, ბათუმსა და ქუთაისში დასრულდა სელექტიური კონტრაქტირების პირველი ეტაპი : პროგრამაში მონაწილეობა გააგრძელა 140-დან 85 პჯდ ცენტრმა</a:t>
            </a:r>
          </a:p>
          <a:p>
            <a:r>
              <a:rPr lang="ka-GE" sz="1600" dirty="0" smtClean="0"/>
              <a:t>ჯანმრთელობის მსოფლიო ორგანიზაციის ხელშეწყობით მიმდინარეობს პირველადი ჯანდაცვის სერვისების პაკეტისა და დაფინანსების მექანიზმების გადახედვა</a:t>
            </a:r>
          </a:p>
          <a:p>
            <a:endParaRPr lang="en-US" dirty="0"/>
          </a:p>
        </p:txBody>
      </p:sp>
      <p:sp>
        <p:nvSpPr>
          <p:cNvPr id="4" name="Slide Number Placeholder 3"/>
          <p:cNvSpPr>
            <a:spLocks noGrp="1"/>
          </p:cNvSpPr>
          <p:nvPr>
            <p:ph type="sldNum" sz="quarter" idx="10"/>
          </p:nvPr>
        </p:nvSpPr>
        <p:spPr/>
        <p:txBody>
          <a:bodyPr/>
          <a:lstStyle/>
          <a:p>
            <a:fld id="{935AEEFB-BA54-4BD4-A858-ED79481BD974}" type="slidenum">
              <a:rPr lang="en-US" smtClean="0"/>
              <a:t>11</a:t>
            </a:fld>
            <a:endParaRPr lang="en-US"/>
          </a:p>
        </p:txBody>
      </p:sp>
    </p:spTree>
    <p:extLst>
      <p:ext uri="{BB962C8B-B14F-4D97-AF65-F5344CB8AC3E}">
        <p14:creationId xmlns:p14="http://schemas.microsoft.com/office/powerpoint/2010/main" val="1372363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200" dirty="0" smtClean="0">
                <a:latin typeface="+mn-lt"/>
              </a:rPr>
              <a:t>შევძელით და საქართველოს ყველა ჰოსპიტალი მოვაქციეთ თანაბარ პირობებში და დავაწიეთ ერთი თვე, რომელიც შემდგომში აისახება დადგენილებაში. (60-დან 45 თვემდე). </a:t>
            </a:r>
            <a:endParaRPr lang="en-US" sz="1200" dirty="0" smtClean="0">
              <a:latin typeface="Sylfaen" panose="010A0502050306030303" pitchFamily="18" charset="0"/>
            </a:endParaRPr>
          </a:p>
          <a:p>
            <a:endParaRPr lang="en-US" dirty="0"/>
          </a:p>
        </p:txBody>
      </p:sp>
      <p:sp>
        <p:nvSpPr>
          <p:cNvPr id="4" name="Slide Number Placeholder 3"/>
          <p:cNvSpPr>
            <a:spLocks noGrp="1"/>
          </p:cNvSpPr>
          <p:nvPr>
            <p:ph type="sldNum" sz="quarter" idx="10"/>
          </p:nvPr>
        </p:nvSpPr>
        <p:spPr/>
        <p:txBody>
          <a:bodyPr/>
          <a:lstStyle/>
          <a:p>
            <a:fld id="{935AEEFB-BA54-4BD4-A858-ED79481BD974}" type="slidenum">
              <a:rPr lang="en-US" smtClean="0"/>
              <a:t>12</a:t>
            </a:fld>
            <a:endParaRPr lang="en-US"/>
          </a:p>
        </p:txBody>
      </p:sp>
    </p:spTree>
    <p:extLst>
      <p:ext uri="{BB962C8B-B14F-4D97-AF65-F5344CB8AC3E}">
        <p14:creationId xmlns:p14="http://schemas.microsoft.com/office/powerpoint/2010/main" val="2168222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BD200F-0C7B-4C12-923E-900AA9115ECD}" type="datetimeFigureOut">
              <a:rPr lang="en-US" smtClean="0"/>
              <a:t>16-Jun-20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78F800-8A5A-4E4F-8EDA-D34D14F936F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BD200F-0C7B-4C12-923E-900AA9115ECD}" type="datetimeFigureOut">
              <a:rPr lang="en-US" smtClean="0"/>
              <a:t>16-Jun-20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78F800-8A5A-4E4F-8EDA-D34D14F936F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BD200F-0C7B-4C12-923E-900AA9115ECD}" type="datetimeFigureOut">
              <a:rPr lang="en-US" smtClean="0"/>
              <a:t>16-Jun-20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78F800-8A5A-4E4F-8EDA-D34D14F936F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BD200F-0C7B-4C12-923E-900AA9115ECD}" type="datetimeFigureOut">
              <a:rPr lang="en-US" smtClean="0"/>
              <a:t>16-Jun-20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78F800-8A5A-4E4F-8EDA-D34D14F936F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BD200F-0C7B-4C12-923E-900AA9115ECD}" type="datetimeFigureOut">
              <a:rPr lang="en-US" smtClean="0"/>
              <a:t>16-Jun-20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78F800-8A5A-4E4F-8EDA-D34D14F936F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BD200F-0C7B-4C12-923E-900AA9115ECD}" type="datetimeFigureOut">
              <a:rPr lang="en-US" smtClean="0"/>
              <a:t>16-Jun-20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78F800-8A5A-4E4F-8EDA-D34D14F936F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BD200F-0C7B-4C12-923E-900AA9115ECD}" type="datetimeFigureOut">
              <a:rPr lang="en-US" smtClean="0"/>
              <a:t>16-Jun-20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78F800-8A5A-4E4F-8EDA-D34D14F936F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BD200F-0C7B-4C12-923E-900AA9115ECD}" type="datetimeFigureOut">
              <a:rPr lang="en-US" smtClean="0"/>
              <a:t>16-Jun-20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78F800-8A5A-4E4F-8EDA-D34D14F936F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D200F-0C7B-4C12-923E-900AA9115ECD}" type="datetimeFigureOut">
              <a:rPr lang="en-US" smtClean="0"/>
              <a:t>16-Jun-20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78F800-8A5A-4E4F-8EDA-D34D14F936F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BD200F-0C7B-4C12-923E-900AA9115ECD}" type="datetimeFigureOut">
              <a:rPr lang="en-US" smtClean="0"/>
              <a:t>16-Jun-20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78F800-8A5A-4E4F-8EDA-D34D14F936F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BD200F-0C7B-4C12-923E-900AA9115ECD}" type="datetimeFigureOut">
              <a:rPr lang="en-US" smtClean="0"/>
              <a:t>16-Jun-20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78F800-8A5A-4E4F-8EDA-D34D14F936F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BD200F-0C7B-4C12-923E-900AA9115ECD}" type="datetimeFigureOut">
              <a:rPr lang="en-US" smtClean="0"/>
              <a:t>16-Jun-20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78F800-8A5A-4E4F-8EDA-D34D14F936F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4824"/>
            <a:ext cx="7772400" cy="1470025"/>
          </a:xfrm>
        </p:spPr>
        <p:txBody>
          <a:bodyPr>
            <a:normAutofit fontScale="90000"/>
          </a:bodyPr>
          <a:lstStyle/>
          <a:p>
            <a:r>
              <a:rPr lang="ka-GE" dirty="0" smtClean="0">
                <a:latin typeface="Sylfaen" panose="010A0502050306030303" pitchFamily="18" charset="0"/>
              </a:rPr>
              <a:t>ოკუპირებული ტერიტორიებიდან დევნილთა, შრომის, ჯანმრთელობისა და სოციალური დაცვის სამინისტროს ანგარიში</a:t>
            </a:r>
            <a:r>
              <a:rPr lang="en-US" dirty="0" smtClean="0">
                <a:latin typeface="Sylfaen" panose="010A0502050306030303" pitchFamily="18" charset="0"/>
              </a:rPr>
              <a:t/>
            </a:r>
            <a:br>
              <a:rPr lang="en-US" dirty="0" smtClean="0">
                <a:latin typeface="Sylfaen" panose="010A0502050306030303" pitchFamily="18" charset="0"/>
              </a:rPr>
            </a:br>
            <a:r>
              <a:rPr lang="ka-GE" dirty="0" smtClean="0">
                <a:solidFill>
                  <a:schemeClr val="accent6">
                    <a:lumMod val="75000"/>
                  </a:schemeClr>
                </a:solidFill>
                <a:latin typeface="Sylfaen" panose="010A0502050306030303" pitchFamily="18" charset="0"/>
              </a:rPr>
              <a:t>ჯანმრთელობის დაცვის სფეროში </a:t>
            </a:r>
            <a:endParaRPr lang="en-US" dirty="0">
              <a:solidFill>
                <a:schemeClr val="accent6">
                  <a:lumMod val="75000"/>
                </a:schemeClr>
              </a:solidFill>
              <a:latin typeface="Sylfaen" panose="010A0502050306030303" pitchFamily="18" charset="0"/>
            </a:endParaRPr>
          </a:p>
        </p:txBody>
      </p:sp>
      <p:sp>
        <p:nvSpPr>
          <p:cNvPr id="3" name="Subtitle 2"/>
          <p:cNvSpPr>
            <a:spLocks noGrp="1"/>
          </p:cNvSpPr>
          <p:nvPr>
            <p:ph type="subTitle" idx="1"/>
          </p:nvPr>
        </p:nvSpPr>
        <p:spPr>
          <a:xfrm>
            <a:off x="1371600" y="5301208"/>
            <a:ext cx="6400800" cy="995354"/>
          </a:xfrm>
        </p:spPr>
        <p:txBody>
          <a:bodyPr>
            <a:normAutofit fontScale="92500" lnSpcReduction="20000"/>
          </a:bodyPr>
          <a:lstStyle/>
          <a:p>
            <a:r>
              <a:rPr lang="ka-GE" dirty="0" smtClean="0"/>
              <a:t>ივლისი 2019-ივლისი 2020</a:t>
            </a:r>
          </a:p>
          <a:p>
            <a:r>
              <a:rPr lang="ka-GE" dirty="0" smtClean="0"/>
              <a:t>გასული ერთი წლის ანგარიში</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556792"/>
            <a:ext cx="8229600" cy="4525963"/>
          </a:xfrm>
        </p:spPr>
        <p:txBody>
          <a:bodyPr>
            <a:normAutofit/>
          </a:bodyPr>
          <a:lstStyle/>
          <a:p>
            <a:r>
              <a:rPr lang="ka-GE" sz="1800" noProof="1" smtClean="0">
                <a:solidFill>
                  <a:srgbClr val="000000"/>
                </a:solidFill>
                <a:latin typeface="Sylfaen" panose="010A0502050306030303" pitchFamily="18" charset="0"/>
              </a:rPr>
              <a:t>სოციალური მომსახურების სააგენტოს მიერ 2017-2019 </a:t>
            </a:r>
            <a:r>
              <a:rPr lang="ka-GE" sz="1800" noProof="1">
                <a:solidFill>
                  <a:srgbClr val="000000"/>
                </a:solidFill>
                <a:latin typeface="Sylfaen" panose="010A0502050306030303" pitchFamily="18" charset="0"/>
              </a:rPr>
              <a:t>წლებში დარეგისტრირებული 4 მლნ შემთხვევა გაერთიანდა 669 </a:t>
            </a:r>
            <a:r>
              <a:rPr lang="en-US" sz="1800" noProof="1">
                <a:solidFill>
                  <a:srgbClr val="000000"/>
                </a:solidFill>
                <a:latin typeface="Sylfaen" panose="010A0502050306030303" pitchFamily="18" charset="0"/>
              </a:rPr>
              <a:t>DRG </a:t>
            </a:r>
            <a:r>
              <a:rPr lang="ka-GE" sz="1800" noProof="1" smtClean="0">
                <a:solidFill>
                  <a:srgbClr val="000000"/>
                </a:solidFill>
                <a:latin typeface="Sylfaen" panose="010A0502050306030303" pitchFamily="18" charset="0"/>
              </a:rPr>
              <a:t>კოდში</a:t>
            </a:r>
          </a:p>
          <a:p>
            <a:r>
              <a:rPr lang="ka-GE" sz="1800" noProof="1" smtClean="0">
                <a:solidFill>
                  <a:srgbClr val="000000"/>
                </a:solidFill>
                <a:latin typeface="Sylfaen" panose="010A0502050306030303" pitchFamily="18" charset="0"/>
              </a:rPr>
              <a:t>ამოქმედდა ელექტრონული სამედიცინო ჩანაწერების სისტემა </a:t>
            </a:r>
          </a:p>
          <a:p>
            <a:r>
              <a:rPr lang="ka-GE" sz="1800" noProof="1" smtClean="0">
                <a:solidFill>
                  <a:srgbClr val="FF0000"/>
                </a:solidFill>
                <a:latin typeface="Sylfaen" panose="010A0502050306030303" pitchFamily="18" charset="0"/>
              </a:rPr>
              <a:t>584</a:t>
            </a:r>
            <a:r>
              <a:rPr lang="ka-GE" sz="1800" noProof="1" smtClean="0">
                <a:solidFill>
                  <a:srgbClr val="000000"/>
                </a:solidFill>
                <a:latin typeface="Sylfaen" panose="010A0502050306030303" pitchFamily="18" charset="0"/>
              </a:rPr>
              <a:t> ჰოსპიტალური და ამბულატორიული სერვისის </a:t>
            </a:r>
            <a:r>
              <a:rPr lang="ka-GE" sz="1800" noProof="1">
                <a:solidFill>
                  <a:srgbClr val="000000"/>
                </a:solidFill>
                <a:latin typeface="Sylfaen" panose="010A0502050306030303" pitchFamily="18" charset="0"/>
              </a:rPr>
              <a:t>მიმოწდებელმა და </a:t>
            </a:r>
            <a:r>
              <a:rPr lang="ka-GE" sz="1800" noProof="1">
                <a:solidFill>
                  <a:srgbClr val="FF0000"/>
                </a:solidFill>
                <a:latin typeface="Sylfaen" panose="010A0502050306030303" pitchFamily="18" charset="0"/>
              </a:rPr>
              <a:t>1532</a:t>
            </a:r>
            <a:r>
              <a:rPr lang="ka-GE" sz="1800" noProof="1">
                <a:solidFill>
                  <a:srgbClr val="000000"/>
                </a:solidFill>
                <a:latin typeface="Sylfaen" panose="010A0502050306030303" pitchFamily="18" charset="0"/>
              </a:rPr>
              <a:t> </a:t>
            </a:r>
            <a:r>
              <a:rPr lang="ka-GE" sz="1800" noProof="1" smtClean="0">
                <a:solidFill>
                  <a:srgbClr val="000000"/>
                </a:solidFill>
                <a:latin typeface="Sylfaen" panose="010A0502050306030303" pitchFamily="18" charset="0"/>
              </a:rPr>
              <a:t>ფარმაცევრულმა დაწესებულებამ </a:t>
            </a:r>
            <a:r>
              <a:rPr lang="ka-GE" sz="1800" noProof="1">
                <a:solidFill>
                  <a:srgbClr val="000000"/>
                </a:solidFill>
                <a:latin typeface="Sylfaen" panose="010A0502050306030303" pitchFamily="18" charset="0"/>
              </a:rPr>
              <a:t>დაიწყო </a:t>
            </a:r>
            <a:r>
              <a:rPr lang="ka-GE" sz="1800" noProof="1" smtClean="0">
                <a:solidFill>
                  <a:srgbClr val="000000"/>
                </a:solidFill>
                <a:latin typeface="Sylfaen" panose="010A0502050306030303" pitchFamily="18" charset="0"/>
              </a:rPr>
              <a:t>სისტემით სარგებლობა </a:t>
            </a:r>
            <a:endParaRPr lang="en-US" sz="1800" noProof="1" smtClean="0">
              <a:solidFill>
                <a:srgbClr val="000000"/>
              </a:solidFill>
              <a:latin typeface="Sylfaen" panose="010A0502050306030303" pitchFamily="18" charset="0"/>
            </a:endParaRPr>
          </a:p>
          <a:p>
            <a:r>
              <a:rPr lang="ka-GE" sz="1800" noProof="1" smtClean="0">
                <a:solidFill>
                  <a:srgbClr val="000000"/>
                </a:solidFill>
                <a:latin typeface="Sylfaen" panose="010A0502050306030303" pitchFamily="18" charset="0"/>
              </a:rPr>
              <a:t>ჩეხეთის მთავრობის ხელშეწყობით დაიწყო მუშაობა პირველადი ჯანდაცვის მიმწოდებლებისთვის ერთიანი ელექტრონული საინფორმაციო სისტემის მომზადებაზე</a:t>
            </a:r>
          </a:p>
          <a:p>
            <a:r>
              <a:rPr lang="ka-GE" sz="1800" noProof="1" smtClean="0">
                <a:solidFill>
                  <a:srgbClr val="000000"/>
                </a:solidFill>
                <a:latin typeface="Sylfaen" panose="010A0502050306030303" pitchFamily="18" charset="0"/>
              </a:rPr>
              <a:t>თბილისი ხუთი პირველადი ჯანდაცვის ცენტრში დაინერგა არაგადამდები დაავადებების მომსახურების ხარისხის ელექტრონული შეფასების სისტემა </a:t>
            </a:r>
            <a:endParaRPr lang="en-US" sz="1800" noProof="1">
              <a:solidFill>
                <a:srgbClr val="000000"/>
              </a:solidFill>
              <a:latin typeface="Sylfaen" panose="010A0502050306030303" pitchFamily="18" charset="0"/>
            </a:endParaRPr>
          </a:p>
          <a:p>
            <a:endParaRPr lang="en-US" sz="2800" dirty="0"/>
          </a:p>
        </p:txBody>
      </p:sp>
      <p:sp>
        <p:nvSpPr>
          <p:cNvPr id="2" name="Title 1"/>
          <p:cNvSpPr>
            <a:spLocks noGrp="1"/>
          </p:cNvSpPr>
          <p:nvPr>
            <p:ph type="title"/>
          </p:nvPr>
        </p:nvSpPr>
        <p:spPr>
          <a:xfrm>
            <a:off x="914400" y="208464"/>
            <a:ext cx="8229600" cy="1143000"/>
          </a:xfrm>
        </p:spPr>
        <p:txBody>
          <a:bodyPr>
            <a:noAutofit/>
          </a:bodyPr>
          <a:lstStyle/>
          <a:p>
            <a:r>
              <a:rPr lang="ka-GE" sz="2400" dirty="0" smtClean="0">
                <a:latin typeface="Sylfaen" panose="010A0502050306030303" pitchFamily="18" charset="0"/>
              </a:rPr>
              <a:t>ეფექტურობის გაუმჯობესებისა და დიაგნოზთან შეჭიდული </a:t>
            </a:r>
            <a:r>
              <a:rPr lang="ka-GE" sz="2400" dirty="0">
                <a:latin typeface="Sylfaen" panose="010A0502050306030303" pitchFamily="18" charset="0"/>
              </a:rPr>
              <a:t>ჯგუფების დანერგვისთვის საფუძვლების მომზადება </a:t>
            </a:r>
            <a:endParaRPr lang="en-US" sz="2400" dirty="0">
              <a:latin typeface="Sylfaen" panose="010A0502050306030303" pitchFamily="18" charset="0"/>
            </a:endParaRPr>
          </a:p>
        </p:txBody>
      </p:sp>
      <p:sp>
        <p:nvSpPr>
          <p:cNvPr id="8" name="Rectangle 7"/>
          <p:cNvSpPr/>
          <p:nvPr/>
        </p:nvSpPr>
        <p:spPr>
          <a:xfrm>
            <a:off x="1403648" y="4941168"/>
            <a:ext cx="4572000" cy="1169551"/>
          </a:xfrm>
          <a:prstGeom prst="rect">
            <a:avLst/>
          </a:prstGeom>
        </p:spPr>
        <p:txBody>
          <a:bodyPr>
            <a:spAutoFit/>
          </a:bodyPr>
          <a:lstStyle/>
          <a:p>
            <a:pPr algn="ctr"/>
            <a:r>
              <a:rPr lang="ka-GE" sz="1400" b="1" dirty="0" smtClean="0">
                <a:latin typeface="Sylfaen" panose="010A0502050306030303" pitchFamily="18" charset="0"/>
              </a:rPr>
              <a:t>ეკოსისტემა</a:t>
            </a:r>
          </a:p>
          <a:p>
            <a:r>
              <a:rPr lang="ka-GE" sz="1400" dirty="0" smtClean="0">
                <a:latin typeface="Sylfaen" panose="010A0502050306030303" pitchFamily="18" charset="0"/>
              </a:rPr>
              <a:t>ჰოსპიტალის </a:t>
            </a:r>
            <a:r>
              <a:rPr lang="ka-GE" sz="1400" dirty="0">
                <a:latin typeface="Sylfaen" panose="010A0502050306030303" pitchFamily="18" charset="0"/>
              </a:rPr>
              <a:t>საინფორმაციო სისტემები</a:t>
            </a:r>
          </a:p>
          <a:p>
            <a:r>
              <a:rPr lang="ka-GE" sz="1400" dirty="0">
                <a:latin typeface="Sylfaen" panose="010A0502050306030303" pitchFamily="18" charset="0"/>
              </a:rPr>
              <a:t>ერთიანი სამუშაო გარემო და სტანდარტები.</a:t>
            </a:r>
          </a:p>
          <a:p>
            <a:r>
              <a:rPr lang="ka-GE" sz="1400" dirty="0">
                <a:latin typeface="Sylfaen" panose="010A0502050306030303" pitchFamily="18" charset="0"/>
              </a:rPr>
              <a:t>ცენტრალური ელექტრონული სამედიცინო ჩანაწერები.</a:t>
            </a:r>
          </a:p>
        </p:txBody>
      </p:sp>
      <p:pic>
        <p:nvPicPr>
          <p:cNvPr id="27" name="Picture 26"/>
          <p:cNvPicPr>
            <a:picLocks noChangeAspect="1"/>
          </p:cNvPicPr>
          <p:nvPr/>
        </p:nvPicPr>
        <p:blipFill>
          <a:blip r:embed="rId2"/>
          <a:stretch>
            <a:fillRect/>
          </a:stretch>
        </p:blipFill>
        <p:spPr>
          <a:xfrm>
            <a:off x="5386801" y="4811568"/>
            <a:ext cx="3209925" cy="1428750"/>
          </a:xfrm>
          <a:prstGeom prst="rect">
            <a:avLst/>
          </a:prstGeom>
        </p:spPr>
      </p:pic>
      <p:pic>
        <p:nvPicPr>
          <p:cNvPr id="6" name="Picture 5"/>
          <p:cNvPicPr>
            <a:picLocks noChangeAspect="1"/>
          </p:cNvPicPr>
          <p:nvPr/>
        </p:nvPicPr>
        <p:blipFill>
          <a:blip r:embed="rId2"/>
          <a:stretch>
            <a:fillRect/>
          </a:stretch>
        </p:blipFill>
        <p:spPr>
          <a:xfrm>
            <a:off x="5539201" y="4963968"/>
            <a:ext cx="3209925" cy="1428750"/>
          </a:xfrm>
          <a:prstGeom prst="rect">
            <a:avLst/>
          </a:prstGeom>
        </p:spPr>
      </p:pic>
    </p:spTree>
    <p:extLst>
      <p:ext uri="{BB962C8B-B14F-4D97-AF65-F5344CB8AC3E}">
        <p14:creationId xmlns:p14="http://schemas.microsoft.com/office/powerpoint/2010/main" val="2382224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smtClean="0">
                <a:latin typeface="Sylfaen" panose="010A0502050306030303" pitchFamily="18" charset="0"/>
              </a:rPr>
              <a:t>პირველადი ჯანდაცვა- ჯანდაცვის სისტემის საფუძველი </a:t>
            </a:r>
            <a:endParaRPr lang="en-US" dirty="0">
              <a:latin typeface="Sylfaen" panose="010A0502050306030303" pitchFamily="18" charset="0"/>
            </a:endParaRPr>
          </a:p>
        </p:txBody>
      </p:sp>
      <p:sp>
        <p:nvSpPr>
          <p:cNvPr id="3" name="Content Placeholder 2"/>
          <p:cNvSpPr>
            <a:spLocks noGrp="1"/>
          </p:cNvSpPr>
          <p:nvPr>
            <p:ph idx="1"/>
          </p:nvPr>
        </p:nvSpPr>
        <p:spPr>
          <a:xfrm>
            <a:off x="457200" y="1628800"/>
            <a:ext cx="8229600" cy="4824536"/>
          </a:xfrm>
        </p:spPr>
        <p:txBody>
          <a:bodyPr>
            <a:noAutofit/>
          </a:bodyPr>
          <a:lstStyle/>
          <a:p>
            <a:r>
              <a:rPr lang="ka-GE" sz="1800" dirty="0">
                <a:latin typeface="Sylfaen" panose="010A0502050306030303" pitchFamily="18" charset="0"/>
              </a:rPr>
              <a:t>2019 წლიდან სამინისტრომ შეიმუშავა სოფლის ექიმის პროგრამის მართვის ახალი მოდელი, რამაც გააუმჯობესა სოფლის ექიმისა და ექთნის სამუშაო პირობები</a:t>
            </a:r>
            <a:endParaRPr lang="en-US" sz="1800" dirty="0">
              <a:latin typeface="Sylfaen" panose="010A0502050306030303" pitchFamily="18" charset="0"/>
            </a:endParaRPr>
          </a:p>
          <a:p>
            <a:r>
              <a:rPr lang="ka-GE" sz="1800" dirty="0">
                <a:latin typeface="Sylfaen" panose="010A0502050306030303" pitchFamily="18" charset="0"/>
              </a:rPr>
              <a:t>2019 წელს მთელი ქვეყნის მასშტაბით გარემონტდა </a:t>
            </a:r>
            <a:r>
              <a:rPr lang="ka-GE" sz="1800" dirty="0" smtClean="0">
                <a:solidFill>
                  <a:srgbClr val="FF0000"/>
                </a:solidFill>
                <a:latin typeface="Sylfaen" panose="010A0502050306030303" pitchFamily="18" charset="0"/>
              </a:rPr>
              <a:t>341 ამბულატორია</a:t>
            </a:r>
            <a:endParaRPr lang="ka-GE" sz="1800" dirty="0">
              <a:solidFill>
                <a:srgbClr val="FF0000"/>
              </a:solidFill>
              <a:latin typeface="Sylfaen" panose="010A0502050306030303" pitchFamily="18" charset="0"/>
            </a:endParaRPr>
          </a:p>
          <a:p>
            <a:r>
              <a:rPr lang="ka-GE" sz="1800" dirty="0">
                <a:solidFill>
                  <a:srgbClr val="FF0000"/>
                </a:solidFill>
                <a:latin typeface="Sylfaen" panose="010A0502050306030303" pitchFamily="18" charset="0"/>
              </a:rPr>
              <a:t>2020 წლიდან მოხდება  მათი უახლესი  თანამედროვე ტექნოლოგიებით აღჭურვა და დამატებით </a:t>
            </a:r>
            <a:r>
              <a:rPr lang="ka-GE" sz="1800" dirty="0" smtClean="0">
                <a:solidFill>
                  <a:srgbClr val="FF0000"/>
                </a:solidFill>
                <a:latin typeface="Sylfaen" panose="010A0502050306030303" pitchFamily="18" charset="0"/>
              </a:rPr>
              <a:t>609 </a:t>
            </a:r>
            <a:r>
              <a:rPr lang="ka-GE" sz="1800" dirty="0">
                <a:solidFill>
                  <a:srgbClr val="FF0000"/>
                </a:solidFill>
                <a:latin typeface="Sylfaen" panose="010A0502050306030303" pitchFamily="18" charset="0"/>
              </a:rPr>
              <a:t>ახალი ამბულატორიის რეაბილიტაცია და </a:t>
            </a:r>
            <a:r>
              <a:rPr lang="ka-GE" sz="1800" dirty="0" smtClean="0">
                <a:solidFill>
                  <a:srgbClr val="FF0000"/>
                </a:solidFill>
                <a:latin typeface="Sylfaen" panose="010A0502050306030303" pitchFamily="18" charset="0"/>
              </a:rPr>
              <a:t>აღჭურვა</a:t>
            </a:r>
            <a:endParaRPr lang="ka-GE" sz="1800" dirty="0">
              <a:solidFill>
                <a:srgbClr val="FF0000"/>
              </a:solidFill>
              <a:latin typeface="Sylfaen" panose="010A0502050306030303" pitchFamily="18" charset="0"/>
            </a:endParaRPr>
          </a:p>
          <a:p>
            <a:r>
              <a:rPr lang="ka-GE" sz="1800" dirty="0">
                <a:latin typeface="Sylfaen" panose="010A0502050306030303" pitchFamily="18" charset="0"/>
              </a:rPr>
              <a:t>900 ზე მეტ ოჯახის ექიმს სოფლად გადაეცა კომპიუტერი საინფორმაციო სისტემაში მუშაობისა და ტელემედიცინის დანერგვისთვის (ბაზრის კვლევა)</a:t>
            </a:r>
          </a:p>
          <a:p>
            <a:r>
              <a:rPr lang="ka-GE" sz="1800" dirty="0">
                <a:latin typeface="Sylfaen" panose="010A0502050306030303" pitchFamily="18" charset="0"/>
              </a:rPr>
              <a:t>თბილისში, ბათუმსა და ქუთაისში დასრულდა სელექტიური კონტრაქტირების პირველი ეტაპი : პროგრამაში მონაწილეობა გააგრძელა 140-დან 85 პჯდ ცენტრმა</a:t>
            </a:r>
          </a:p>
          <a:p>
            <a:r>
              <a:rPr lang="ka-GE" sz="1800" dirty="0">
                <a:latin typeface="Sylfaen" panose="010A0502050306030303" pitchFamily="18" charset="0"/>
              </a:rPr>
              <a:t>ჯანმრთელობის მსოფლიო ორგანიზაციის ხელშეწყობით მიმდინარეობს პირველადი ჯანდაცვის სერვისების პაკეტისა და დაფინანსების მექანიზმების გადახედვა </a:t>
            </a:r>
          </a:p>
        </p:txBody>
      </p:sp>
    </p:spTree>
    <p:extLst>
      <p:ext uri="{BB962C8B-B14F-4D97-AF65-F5344CB8AC3E}">
        <p14:creationId xmlns:p14="http://schemas.microsoft.com/office/powerpoint/2010/main" val="2702323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smtClean="0">
                <a:latin typeface="Sylfaen" panose="010A0502050306030303" pitchFamily="18" charset="0"/>
              </a:rPr>
              <a:t>ჰოსპიტალური მომსახურების მოდელი </a:t>
            </a:r>
            <a:endParaRPr lang="en-US" dirty="0">
              <a:latin typeface="Sylfaen" panose="010A0502050306030303" pitchFamily="18" charset="0"/>
            </a:endParaRPr>
          </a:p>
        </p:txBody>
      </p:sp>
      <p:sp>
        <p:nvSpPr>
          <p:cNvPr id="3" name="Content Placeholder 2"/>
          <p:cNvSpPr>
            <a:spLocks noGrp="1"/>
          </p:cNvSpPr>
          <p:nvPr>
            <p:ph idx="1"/>
          </p:nvPr>
        </p:nvSpPr>
        <p:spPr/>
        <p:txBody>
          <a:bodyPr>
            <a:normAutofit fontScale="92500"/>
          </a:bodyPr>
          <a:lstStyle/>
          <a:p>
            <a:r>
              <a:rPr lang="ka-GE" sz="2800" dirty="0" smtClean="0">
                <a:latin typeface="Sylfaen" panose="010A0502050306030303" pitchFamily="18" charset="0"/>
              </a:rPr>
              <a:t>ჰოსპიტალური ქსელის შესწავლა: გეოგრაფიული ხელმისაწვდომობა, ადამიანური რესურსი, აღჭურვილობა, ფიზიკური ინფრასტრუქტურა </a:t>
            </a:r>
          </a:p>
          <a:p>
            <a:r>
              <a:rPr lang="ka-GE" sz="2800" dirty="0" smtClean="0">
                <a:latin typeface="Sylfaen" panose="010A0502050306030303" pitchFamily="18" charset="0"/>
              </a:rPr>
              <a:t>სახელმწიფო საკუთრებაში არსებული ქსელის გაძლიერება </a:t>
            </a:r>
          </a:p>
          <a:p>
            <a:r>
              <a:rPr lang="ka-GE" sz="2800" dirty="0" smtClean="0">
                <a:latin typeface="Sylfaen" panose="010A0502050306030303" pitchFamily="18" charset="0"/>
              </a:rPr>
              <a:t>ტარიფიკაცია და დიაგნოზთან შეჭიდული ჯგუფები</a:t>
            </a:r>
          </a:p>
          <a:p>
            <a:r>
              <a:rPr lang="ka-GE" sz="2800" dirty="0" smtClean="0">
                <a:latin typeface="Sylfaen" panose="010A0502050306030303" pitchFamily="18" charset="0"/>
              </a:rPr>
              <a:t>სელექტიური კონტრაქტირება პერინატალური სერვისების და კარდიო ქირურგიის მიმართულებებში. </a:t>
            </a:r>
          </a:p>
        </p:txBody>
      </p:sp>
    </p:spTree>
    <p:extLst>
      <p:ext uri="{BB962C8B-B14F-4D97-AF65-F5344CB8AC3E}">
        <p14:creationId xmlns:p14="http://schemas.microsoft.com/office/powerpoint/2010/main" val="1432217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ka-GE" sz="3200" dirty="0">
                <a:latin typeface="Sylfaen" panose="010A0502050306030303" pitchFamily="18" charset="0"/>
              </a:rPr>
              <a:t>საგანგებო სიტუაციების კოორდინაციისა და გადაუდებელი დახმარების </a:t>
            </a:r>
            <a:r>
              <a:rPr lang="ka-GE" sz="3200" dirty="0" smtClean="0">
                <a:latin typeface="Sylfaen" panose="010A0502050306030303" pitchFamily="18" charset="0"/>
              </a:rPr>
              <a:t>ცენტრი</a:t>
            </a:r>
            <a:endParaRPr lang="en-US" sz="3200" dirty="0">
              <a:latin typeface="Sylfaen" panose="010A0502050306030303" pitchFamily="18" charset="0"/>
            </a:endParaRPr>
          </a:p>
        </p:txBody>
      </p:sp>
      <p:sp>
        <p:nvSpPr>
          <p:cNvPr id="3" name="Content Placeholder 2"/>
          <p:cNvSpPr>
            <a:spLocks noGrp="1"/>
          </p:cNvSpPr>
          <p:nvPr>
            <p:ph idx="1"/>
          </p:nvPr>
        </p:nvSpPr>
        <p:spPr>
          <a:xfrm>
            <a:off x="457200" y="1700808"/>
            <a:ext cx="8229600" cy="4752528"/>
          </a:xfrm>
        </p:spPr>
        <p:txBody>
          <a:bodyPr>
            <a:noAutofit/>
          </a:bodyPr>
          <a:lstStyle/>
          <a:p>
            <a:r>
              <a:rPr lang="ka-GE" sz="1800" dirty="0" smtClean="0">
                <a:latin typeface="Sylfaen" panose="010A0502050306030303" pitchFamily="18" charset="0"/>
              </a:rPr>
              <a:t>გადაუდებელ შემთხვევებზე სწრაფი და ეფექტური რეაგირებისთვის </a:t>
            </a:r>
            <a:r>
              <a:rPr lang="ka-GE" sz="1800" dirty="0" smtClean="0">
                <a:latin typeface="Sylfaen" panose="010A0502050306030303" pitchFamily="18" charset="0"/>
              </a:rPr>
              <a:t>20 წლის პირველ იანვარს </a:t>
            </a:r>
            <a:r>
              <a:rPr lang="ka-GE" sz="1800" dirty="0" smtClean="0">
                <a:latin typeface="Sylfaen" panose="010A0502050306030303" pitchFamily="18" charset="0"/>
              </a:rPr>
              <a:t>გაერთიანდა თბილისის და ყველა სხვა რეგიონის სასწრაფო დახმარების სამსახურები</a:t>
            </a:r>
          </a:p>
          <a:p>
            <a:r>
              <a:rPr lang="ka-GE" sz="1800" dirty="0" smtClean="0">
                <a:latin typeface="Sylfaen" panose="010A0502050306030303" pitchFamily="18" charset="0"/>
              </a:rPr>
              <a:t>განახლდა </a:t>
            </a:r>
            <a:r>
              <a:rPr lang="ka-GE" sz="1800" dirty="0" smtClean="0">
                <a:latin typeface="Sylfaen" panose="010A0502050306030303" pitchFamily="18" charset="0"/>
              </a:rPr>
              <a:t>სერვისისთვის მატერიალურ ტექნიკური </a:t>
            </a:r>
            <a:r>
              <a:rPr lang="ka-GE" sz="1800" dirty="0" smtClean="0">
                <a:latin typeface="Sylfaen" panose="010A0502050306030303" pitchFamily="18" charset="0"/>
              </a:rPr>
              <a:t>ბაზა, სულ 2019 წლის ივლისიდან - დღემდე: </a:t>
            </a:r>
          </a:p>
          <a:p>
            <a:pPr lvl="1"/>
            <a:r>
              <a:rPr lang="ka-GE" sz="1400" dirty="0" smtClean="0">
                <a:solidFill>
                  <a:srgbClr val="FF0000"/>
                </a:solidFill>
                <a:latin typeface="Sylfaen" panose="010A0502050306030303" pitchFamily="18" charset="0"/>
              </a:rPr>
              <a:t>180</a:t>
            </a:r>
            <a:r>
              <a:rPr lang="en-US" sz="1400" dirty="0" smtClean="0">
                <a:solidFill>
                  <a:srgbClr val="FF0000"/>
                </a:solidFill>
                <a:latin typeface="Sylfaen" panose="010A0502050306030303" pitchFamily="18" charset="0"/>
              </a:rPr>
              <a:t> </a:t>
            </a:r>
            <a:r>
              <a:rPr lang="ka-GE" sz="1400" dirty="0" smtClean="0">
                <a:latin typeface="Sylfaen" panose="010A0502050306030303" pitchFamily="18" charset="0"/>
              </a:rPr>
              <a:t>ავტობოლი </a:t>
            </a:r>
            <a:r>
              <a:rPr lang="ka-GE" sz="1400" dirty="0" smtClean="0">
                <a:latin typeface="Sylfaen" panose="010A0502050306030303" pitchFamily="18" charset="0"/>
              </a:rPr>
              <a:t>(2014-2020 - 362) </a:t>
            </a:r>
            <a:endParaRPr lang="ka-GE" sz="1400" dirty="0" smtClean="0">
              <a:solidFill>
                <a:srgbClr val="FF0000"/>
              </a:solidFill>
              <a:latin typeface="Sylfaen" panose="010A0502050306030303" pitchFamily="18" charset="0"/>
            </a:endParaRPr>
          </a:p>
          <a:p>
            <a:pPr lvl="1"/>
            <a:r>
              <a:rPr lang="ka-GE" sz="1400" dirty="0" smtClean="0">
                <a:latin typeface="Sylfaen" panose="010A0502050306030303" pitchFamily="18" charset="0"/>
              </a:rPr>
              <a:t>18 სერვის-ცენტრი (2018-2020 – 34 და მიმდინარეობს 40-ის მშენებლობა) </a:t>
            </a:r>
          </a:p>
          <a:p>
            <a:pPr lvl="1"/>
            <a:r>
              <a:rPr lang="ka-GE" sz="1800" dirty="0" smtClean="0">
                <a:solidFill>
                  <a:srgbClr val="FF0000"/>
                </a:solidFill>
                <a:latin typeface="Sylfaen" panose="010A0502050306030303" pitchFamily="18" charset="0"/>
              </a:rPr>
              <a:t>დაფიქსირდა 944469 და 7475 </a:t>
            </a:r>
          </a:p>
          <a:p>
            <a:r>
              <a:rPr lang="ka-GE" sz="1800" dirty="0" smtClean="0">
                <a:latin typeface="Sylfaen" panose="010A0502050306030303" pitchFamily="18" charset="0"/>
              </a:rPr>
              <a:t>ცენტრის </a:t>
            </a:r>
            <a:r>
              <a:rPr lang="ka-GE" sz="1800" dirty="0">
                <a:latin typeface="Sylfaen" panose="010A0502050306030303" pitchFamily="18" charset="0"/>
              </a:rPr>
              <a:t>აკრედიტირებული სასწავლო პროგრამის ,,სასწრაფო სამედიცინო დახმარების სამსახურის ექიმამდელი, პრეჰოსპიტალური, გადაუდებელი სამედიცინო დახმარების სპეციალისტი-პარამედიკოსის სპეციალიზაციის კურსის“ გავლის შედეგად გადამზადდა და დასაქმდა 81 </a:t>
            </a:r>
            <a:r>
              <a:rPr lang="ka-GE" sz="1800" dirty="0" smtClean="0">
                <a:latin typeface="Sylfaen" panose="010A0502050306030303" pitchFamily="18" charset="0"/>
              </a:rPr>
              <a:t>პარამედიკოსი</a:t>
            </a:r>
            <a:endParaRPr lang="ka-GE" sz="1800" dirty="0">
              <a:latin typeface="Sylfaen" panose="010A0502050306030303" pitchFamily="18" charset="0"/>
            </a:endParaRPr>
          </a:p>
          <a:p>
            <a:pPr>
              <a:buClr>
                <a:srgbClr val="245888"/>
              </a:buClr>
              <a:buSzPct val="130000"/>
            </a:pPr>
            <a:r>
              <a:rPr lang="ka-GE" sz="1800" dirty="0" smtClean="0">
                <a:latin typeface="Sylfaen" panose="010A0502050306030303" pitchFamily="18" charset="0"/>
              </a:rPr>
              <a:t>საფუძველი ჩაეყარა </a:t>
            </a:r>
            <a:r>
              <a:rPr lang="ka-GE" sz="1800" dirty="0">
                <a:latin typeface="Sylfaen" panose="010A0502050306030303" pitchFamily="18" charset="0"/>
              </a:rPr>
              <a:t>საერთაშორისო თანამშრომლობას </a:t>
            </a:r>
            <a:r>
              <a:rPr lang="ka-GE" sz="1800" dirty="0" smtClean="0">
                <a:latin typeface="Sylfaen" panose="010A0502050306030303" pitchFamily="18" charset="0"/>
              </a:rPr>
              <a:t>ირლანდიის</a:t>
            </a:r>
            <a:r>
              <a:rPr lang="ka-GE" sz="1800" dirty="0">
                <a:latin typeface="Sylfaen" panose="010A0502050306030303" pitchFamily="18" charset="0"/>
              </a:rPr>
              <a:t>, პოლონეთის, ისრაელის, ბელორუსიის სასწრაფო გადაუდებელი სამედიცინო დახმარების </a:t>
            </a:r>
            <a:r>
              <a:rPr lang="ka-GE" sz="1800" dirty="0" smtClean="0">
                <a:latin typeface="Sylfaen" panose="010A0502050306030303" pitchFamily="18" charset="0"/>
              </a:rPr>
              <a:t>ცენტრებთან</a:t>
            </a:r>
          </a:p>
        </p:txBody>
      </p:sp>
      <p:sp>
        <p:nvSpPr>
          <p:cNvPr id="4" name="TextBox 3"/>
          <p:cNvSpPr txBox="1"/>
          <p:nvPr/>
        </p:nvSpPr>
        <p:spPr>
          <a:xfrm>
            <a:off x="9425016" y="4653136"/>
            <a:ext cx="2736303" cy="1569660"/>
          </a:xfrm>
          <a:prstGeom prst="rect">
            <a:avLst/>
          </a:prstGeom>
          <a:noFill/>
        </p:spPr>
        <p:txBody>
          <a:bodyPr wrap="square" rtlCol="0">
            <a:spAutoFit/>
          </a:bodyPr>
          <a:lstStyle/>
          <a:p>
            <a:r>
              <a:rPr lang="ka-GE" sz="1200" dirty="0"/>
              <a:t>1. 2019 ივლისი - დღემდე:</a:t>
            </a:r>
          </a:p>
          <a:p>
            <a:r>
              <a:rPr lang="ka-GE" sz="1200" dirty="0"/>
              <a:t>944469 სასწრაფოს გამოძახება</a:t>
            </a:r>
          </a:p>
          <a:p>
            <a:r>
              <a:rPr lang="ka-GE" sz="1200" dirty="0"/>
              <a:t>7475 რეფერალის გამოძახება.                                                                              2. 2019 წ. იანვრიდან - დეკემრის ჩათვლით - სასწრაფო - 755833 და რეფერალი - 7623.  2020 წ. იანვარი - მაისის ჩათვლით - სასწრაფო - 578891; რეფერალი - 3866</a:t>
            </a:r>
            <a:endParaRPr lang="en-US" sz="1200" dirty="0"/>
          </a:p>
        </p:txBody>
      </p:sp>
      <p:sp>
        <p:nvSpPr>
          <p:cNvPr id="5" name="TextBox 4"/>
          <p:cNvSpPr txBox="1"/>
          <p:nvPr/>
        </p:nvSpPr>
        <p:spPr>
          <a:xfrm>
            <a:off x="9396536" y="2060848"/>
            <a:ext cx="2736303" cy="2123658"/>
          </a:xfrm>
          <a:prstGeom prst="rect">
            <a:avLst/>
          </a:prstGeom>
          <a:noFill/>
        </p:spPr>
        <p:txBody>
          <a:bodyPr wrap="square" rtlCol="0">
            <a:spAutoFit/>
          </a:bodyPr>
          <a:lstStyle/>
          <a:p>
            <a:r>
              <a:rPr lang="ka-GE" sz="1200" dirty="0"/>
              <a:t>2019 ივლისი -  დღემდე:</a:t>
            </a:r>
          </a:p>
          <a:p>
            <a:r>
              <a:rPr lang="ka-GE" sz="1200" dirty="0"/>
              <a:t>120 ავტომობილი (აქედან 7 რეანიმობილი);</a:t>
            </a:r>
          </a:p>
          <a:p>
            <a:r>
              <a:rPr lang="ka-GE" sz="1200" dirty="0"/>
              <a:t>60- გადმოცემის პროცესშია (აქედან 15 რეანიმობილია). </a:t>
            </a:r>
          </a:p>
          <a:p>
            <a:endParaRPr lang="ka-GE" sz="1200" dirty="0"/>
          </a:p>
          <a:p>
            <a:r>
              <a:rPr lang="ka-GE" sz="1200" dirty="0"/>
              <a:t>სულ:</a:t>
            </a:r>
          </a:p>
          <a:p>
            <a:r>
              <a:rPr lang="ka-GE" sz="1200" dirty="0"/>
              <a:t>2014-დან დღემდე - 362 ერთეული განახლდა (აქედან 21 რეანიმობილი) - არ შედის 60 ახალი, გადმოცემის პროცესში რომ არის</a:t>
            </a:r>
            <a:endParaRPr lang="en-US" sz="1200" dirty="0"/>
          </a:p>
        </p:txBody>
      </p:sp>
      <p:sp>
        <p:nvSpPr>
          <p:cNvPr id="6" name="TextBox 5"/>
          <p:cNvSpPr txBox="1"/>
          <p:nvPr/>
        </p:nvSpPr>
        <p:spPr>
          <a:xfrm>
            <a:off x="9377024" y="263526"/>
            <a:ext cx="2097049" cy="1384995"/>
          </a:xfrm>
          <a:prstGeom prst="rect">
            <a:avLst/>
          </a:prstGeom>
          <a:noFill/>
        </p:spPr>
        <p:txBody>
          <a:bodyPr wrap="none" rtlCol="0">
            <a:spAutoFit/>
          </a:bodyPr>
          <a:lstStyle/>
          <a:p>
            <a:r>
              <a:rPr lang="ka-GE" sz="1400" dirty="0"/>
              <a:t>2019 ივლისი -  დღემდე:</a:t>
            </a:r>
          </a:p>
          <a:p>
            <a:r>
              <a:rPr lang="ka-GE" sz="1400" dirty="0"/>
              <a:t>18 შენობა დასრულდა.</a:t>
            </a:r>
          </a:p>
          <a:p>
            <a:endParaRPr lang="ka-GE" sz="1400" dirty="0"/>
          </a:p>
          <a:p>
            <a:r>
              <a:rPr lang="ka-GE" sz="1400" dirty="0"/>
              <a:t>სულ (2018-2020 წწ.):</a:t>
            </a:r>
          </a:p>
          <a:p>
            <a:r>
              <a:rPr lang="ka-GE" sz="1400" dirty="0"/>
              <a:t>აშენებულია - 34;</a:t>
            </a:r>
          </a:p>
          <a:p>
            <a:r>
              <a:rPr lang="ka-GE" sz="1400" dirty="0"/>
              <a:t>მიმდინარეობს - 40;</a:t>
            </a:r>
            <a:endParaRPr lang="en-US" sz="1400" dirty="0"/>
          </a:p>
        </p:txBody>
      </p:sp>
    </p:spTree>
    <p:extLst>
      <p:ext uri="{BB962C8B-B14F-4D97-AF65-F5344CB8AC3E}">
        <p14:creationId xmlns:p14="http://schemas.microsoft.com/office/powerpoint/2010/main" val="3112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ka-GE" sz="2400" dirty="0">
                <a:latin typeface="Sylfaen" panose="010A0502050306030303" pitchFamily="18" charset="0"/>
              </a:rPr>
              <a:t>საგანგებო სიტუაციების კოორდინაციისა და გადაუდებელი </a:t>
            </a:r>
            <a:r>
              <a:rPr lang="ka-GE" sz="2400" dirty="0" smtClean="0">
                <a:latin typeface="Sylfaen" panose="010A0502050306030303" pitchFamily="18" charset="0"/>
              </a:rPr>
              <a:t>ცენტრის </a:t>
            </a:r>
            <a:r>
              <a:rPr lang="ka-GE" sz="2400" dirty="0" smtClean="0">
                <a:latin typeface="Sylfaen" panose="010A0502050306030303" pitchFamily="18" charset="0"/>
              </a:rPr>
              <a:t>სამსახურის საინფორმაციო-ტექნოლოგიური უზრუნველყოფა </a:t>
            </a:r>
            <a:endParaRPr lang="en-US" sz="2400" dirty="0">
              <a:latin typeface="Sylfaen" panose="010A0502050306030303" pitchFamily="18" charset="0"/>
            </a:endParaRPr>
          </a:p>
        </p:txBody>
      </p:sp>
      <p:sp>
        <p:nvSpPr>
          <p:cNvPr id="3" name="Content Placeholder 2"/>
          <p:cNvSpPr>
            <a:spLocks noGrp="1"/>
          </p:cNvSpPr>
          <p:nvPr>
            <p:ph idx="1"/>
          </p:nvPr>
        </p:nvSpPr>
        <p:spPr>
          <a:xfrm>
            <a:off x="457200" y="1484784"/>
            <a:ext cx="8229600" cy="3672408"/>
          </a:xfrm>
        </p:spPr>
        <p:txBody>
          <a:bodyPr>
            <a:noAutofit/>
          </a:bodyPr>
          <a:lstStyle/>
          <a:p>
            <a:pPr>
              <a:buClr>
                <a:srgbClr val="245888"/>
              </a:buClr>
              <a:buSzPct val="130000"/>
            </a:pPr>
            <a:r>
              <a:rPr lang="ka-GE" sz="1600" dirty="0" smtClean="0">
                <a:latin typeface="Sylfaen" panose="010A0502050306030303" pitchFamily="18" charset="0"/>
              </a:rPr>
              <a:t>ცენტრის საინფორმაციო სისტემის და </a:t>
            </a:r>
            <a:r>
              <a:rPr lang="en-US" sz="1600" dirty="0" smtClean="0">
                <a:latin typeface="Sylfaen" panose="010A0502050306030303" pitchFamily="18" charset="0"/>
              </a:rPr>
              <a:t>GPS </a:t>
            </a:r>
            <a:r>
              <a:rPr lang="ka-GE" sz="1600" dirty="0" smtClean="0">
                <a:latin typeface="Sylfaen" panose="010A0502050306030303" pitchFamily="18" charset="0"/>
              </a:rPr>
              <a:t>სისტემის ინტეგრაცია</a:t>
            </a:r>
          </a:p>
          <a:p>
            <a:pPr>
              <a:buClr>
                <a:srgbClr val="245888"/>
              </a:buClr>
              <a:buSzPct val="130000"/>
            </a:pPr>
            <a:r>
              <a:rPr lang="ka-GE" sz="1600" dirty="0" smtClean="0">
                <a:latin typeface="Sylfaen" panose="010A0502050306030303" pitchFamily="18" charset="0"/>
              </a:rPr>
              <a:t>იძლევა პაციენტის </a:t>
            </a:r>
            <a:r>
              <a:rPr lang="ka-GE" sz="1600" dirty="0">
                <a:latin typeface="Sylfaen" panose="010A0502050306030303" pitchFamily="18" charset="0"/>
              </a:rPr>
              <a:t>ბარათის ჭრილში თვალი </a:t>
            </a:r>
            <a:r>
              <a:rPr lang="ka-GE" sz="1600" dirty="0" smtClean="0">
                <a:latin typeface="Sylfaen" panose="010A0502050306030303" pitchFamily="18" charset="0"/>
              </a:rPr>
              <a:t>ბრიგადის </a:t>
            </a:r>
            <a:r>
              <a:rPr lang="ka-GE" sz="1600" dirty="0">
                <a:latin typeface="Sylfaen" panose="010A0502050306030303" pitchFamily="18" charset="0"/>
              </a:rPr>
              <a:t>მიერ განვლილ </a:t>
            </a:r>
            <a:r>
              <a:rPr lang="ka-GE" sz="1600" dirty="0" smtClean="0">
                <a:latin typeface="Sylfaen" panose="010A0502050306030303" pitchFamily="18" charset="0"/>
              </a:rPr>
              <a:t>ტრაექტორიას და გეოგრაფიული დაშორების მიხედვით პაციენტის გადამისამართების </a:t>
            </a:r>
            <a:r>
              <a:rPr lang="ka-GE" sz="1600" dirty="0" smtClean="0">
                <a:latin typeface="Sylfaen" panose="010A0502050306030303" pitchFamily="18" charset="0"/>
              </a:rPr>
              <a:t>საშუალებას</a:t>
            </a:r>
            <a:endParaRPr lang="en-US" sz="1600" dirty="0">
              <a:latin typeface="Sylfaen" panose="010A0502050306030303" pitchFamily="18" charset="0"/>
            </a:endParaRPr>
          </a:p>
          <a:p>
            <a:pPr>
              <a:buClr>
                <a:srgbClr val="245888"/>
              </a:buClr>
              <a:buSzPct val="130000"/>
            </a:pPr>
            <a:endParaRPr lang="ka-GE" sz="1800" dirty="0">
              <a:latin typeface="Sylfaen" panose="010A0502050306030303" pitchFamily="18" charset="0"/>
            </a:endParaRPr>
          </a:p>
        </p:txBody>
      </p:sp>
      <p:pic>
        <p:nvPicPr>
          <p:cNvPr id="31" name="Picture 30"/>
          <p:cNvPicPr>
            <a:picLocks noChangeAspect="1"/>
          </p:cNvPicPr>
          <p:nvPr/>
        </p:nvPicPr>
        <p:blipFill rotWithShape="1">
          <a:blip r:embed="rId2" cstate="print">
            <a:extLst>
              <a:ext uri="{28A0092B-C50C-407E-A947-70E740481C1C}">
                <a14:useLocalDpi xmlns:a14="http://schemas.microsoft.com/office/drawing/2010/main" val="0"/>
              </a:ext>
            </a:extLst>
          </a:blip>
          <a:srcRect t="5951" b="-80"/>
          <a:stretch/>
        </p:blipFill>
        <p:spPr>
          <a:xfrm>
            <a:off x="4291371" y="2708920"/>
            <a:ext cx="4832929" cy="2736304"/>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2948311"/>
            <a:ext cx="4011727" cy="2304256"/>
          </a:xfrm>
          <a:prstGeom prst="rect">
            <a:avLst/>
          </a:prstGeom>
          <a:ln>
            <a:noFill/>
          </a:ln>
          <a:effectLst>
            <a:outerShdw blurRad="190500" algn="tl" rotWithShape="0">
              <a:srgbClr val="000000">
                <a:alpha val="70000"/>
              </a:srgbClr>
            </a:outerShdw>
          </a:effectLst>
        </p:spPr>
      </p:pic>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t="5951" b="-80"/>
          <a:stretch/>
        </p:blipFill>
        <p:spPr>
          <a:xfrm>
            <a:off x="4443771" y="2861320"/>
            <a:ext cx="4832929" cy="2736304"/>
          </a:xfrm>
          <a:prstGeom prst="rect">
            <a:avLst/>
          </a:prstGeom>
        </p:spPr>
      </p:pic>
    </p:spTree>
    <p:extLst>
      <p:ext uri="{BB962C8B-B14F-4D97-AF65-F5344CB8AC3E}">
        <p14:creationId xmlns:p14="http://schemas.microsoft.com/office/powerpoint/2010/main" val="75789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699" y="312036"/>
            <a:ext cx="7886700" cy="1293288"/>
          </a:xfrm>
        </p:spPr>
        <p:txBody>
          <a:bodyPr>
            <a:normAutofit/>
          </a:bodyPr>
          <a:lstStyle/>
          <a:p>
            <a:pPr algn="ctr"/>
            <a:r>
              <a:rPr lang="ka-GE" sz="3300" dirty="0">
                <a:latin typeface="Sylfaen" panose="010A0502050306030303" pitchFamily="18" charset="0"/>
              </a:rPr>
              <a:t>ჯანდაცვის სერვისების მობილიზება კოვიდზე რეაგირებისთვის </a:t>
            </a:r>
            <a:endParaRPr lang="en-US" sz="3300" dirty="0">
              <a:latin typeface="Sylfaen" panose="010A0502050306030303" pitchFamily="18" charset="0"/>
            </a:endParaRPr>
          </a:p>
        </p:txBody>
      </p:sp>
      <p:sp>
        <p:nvSpPr>
          <p:cNvPr id="4" name="TextBox 3"/>
          <p:cNvSpPr txBox="1"/>
          <p:nvPr/>
        </p:nvSpPr>
        <p:spPr>
          <a:xfrm>
            <a:off x="545510" y="2003516"/>
            <a:ext cx="8203338" cy="71558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ka-GE" sz="1350" b="1" dirty="0"/>
              <a:t>ნორმატიული ჩარჩო კოვიდ-19-ზე რეაგირებისთვის: </a:t>
            </a:r>
          </a:p>
          <a:p>
            <a:pPr algn="ctr"/>
            <a:r>
              <a:rPr lang="ka-GE" sz="1350" dirty="0"/>
              <a:t>მიზნობრივი ტესტირების ალგორითმი, შემთხვევის მართვის გაიდლაინი, ჰოსპიტლების მობილიზაციის გეგმა, ინფექციის კონტროლის ახალი რეგულაციები</a:t>
            </a:r>
            <a:endParaRPr lang="en-US" sz="1350" dirty="0"/>
          </a:p>
        </p:txBody>
      </p:sp>
      <p:sp>
        <p:nvSpPr>
          <p:cNvPr id="7" name="TextBox 6"/>
          <p:cNvSpPr txBox="1"/>
          <p:nvPr/>
        </p:nvSpPr>
        <p:spPr>
          <a:xfrm>
            <a:off x="6918416" y="3117289"/>
            <a:ext cx="1801042" cy="15465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350" dirty="0"/>
              <a:t>COVID-19</a:t>
            </a:r>
            <a:r>
              <a:rPr lang="ka-GE" sz="1350" dirty="0"/>
              <a:t> კლინიკები: </a:t>
            </a:r>
          </a:p>
          <a:p>
            <a:pPr algn="ctr"/>
            <a:r>
              <a:rPr lang="ka-GE" sz="1350" dirty="0"/>
              <a:t>თბილისში 470 </a:t>
            </a:r>
          </a:p>
          <a:p>
            <a:pPr algn="ctr"/>
            <a:r>
              <a:rPr lang="ka-GE" sz="1350" dirty="0"/>
              <a:t>და </a:t>
            </a:r>
          </a:p>
          <a:p>
            <a:pPr algn="ctr"/>
            <a:r>
              <a:rPr lang="ka-GE" sz="1350" dirty="0"/>
              <a:t>რეგიონებში: </a:t>
            </a:r>
          </a:p>
          <a:p>
            <a:pPr algn="ctr"/>
            <a:r>
              <a:rPr lang="ka-GE" sz="1350" dirty="0"/>
              <a:t>439 საწოლი</a:t>
            </a:r>
          </a:p>
          <a:p>
            <a:pPr algn="ctr"/>
            <a:r>
              <a:rPr lang="ka-GE" sz="1350" dirty="0"/>
              <a:t>525 ხელოვნური სუნთქვის აპარატი</a:t>
            </a:r>
            <a:endParaRPr lang="en-US" sz="1350" dirty="0"/>
          </a:p>
        </p:txBody>
      </p:sp>
      <p:sp>
        <p:nvSpPr>
          <p:cNvPr id="8" name="TextBox 7"/>
          <p:cNvSpPr txBox="1"/>
          <p:nvPr/>
        </p:nvSpPr>
        <p:spPr>
          <a:xfrm>
            <a:off x="5195751" y="3117289"/>
            <a:ext cx="1722665" cy="15465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ka-GE" sz="1350" dirty="0"/>
              <a:t>ცხელების კლინიკები:</a:t>
            </a:r>
          </a:p>
          <a:p>
            <a:pPr algn="ctr"/>
            <a:r>
              <a:rPr lang="ka-GE" sz="1350" dirty="0"/>
              <a:t> თბილისში 100 და რეგიონებში 285 საწოლი </a:t>
            </a:r>
          </a:p>
          <a:p>
            <a:pPr algn="ctr"/>
            <a:r>
              <a:rPr lang="ka-GE" sz="1350" dirty="0"/>
              <a:t>61 ხელოვნური სუნთქვის აპარატი</a:t>
            </a:r>
          </a:p>
        </p:txBody>
      </p:sp>
      <p:sp>
        <p:nvSpPr>
          <p:cNvPr id="9" name="TextBox 8"/>
          <p:cNvSpPr txBox="1"/>
          <p:nvPr/>
        </p:nvSpPr>
        <p:spPr>
          <a:xfrm>
            <a:off x="5195752" y="2840290"/>
            <a:ext cx="3523706" cy="3000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ka-GE" sz="1350" dirty="0"/>
              <a:t>ჰოსპიტალური ქსელი მობილიზება </a:t>
            </a:r>
            <a:endParaRPr lang="en-US" sz="1350" dirty="0"/>
          </a:p>
        </p:txBody>
      </p:sp>
      <p:sp>
        <p:nvSpPr>
          <p:cNvPr id="10" name="TextBox 9"/>
          <p:cNvSpPr txBox="1"/>
          <p:nvPr/>
        </p:nvSpPr>
        <p:spPr>
          <a:xfrm>
            <a:off x="584699" y="3117289"/>
            <a:ext cx="2155371" cy="15465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ka-GE" sz="1350" dirty="0"/>
              <a:t>სასწრაფო გადაუდებელი სამსახურის და პირველადი ჯანდაცვის ქსელის მობილიზება: </a:t>
            </a:r>
          </a:p>
          <a:p>
            <a:pPr algn="ctr"/>
            <a:r>
              <a:rPr lang="ka-GE" sz="1350" dirty="0"/>
              <a:t>112-ი და 25 პჯდ ცენტრი „ონლაინ კონსულტაციის მოდელისთვის“ </a:t>
            </a:r>
          </a:p>
        </p:txBody>
      </p:sp>
      <p:sp>
        <p:nvSpPr>
          <p:cNvPr id="11" name="TextBox 10"/>
          <p:cNvSpPr txBox="1"/>
          <p:nvPr/>
        </p:nvSpPr>
        <p:spPr>
          <a:xfrm>
            <a:off x="3056711" y="3117289"/>
            <a:ext cx="1962694" cy="15465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ka-GE" sz="1350" dirty="0"/>
              <a:t>ლუგარის ლაბორატორია და 15 სახელმწიფო და კერძო ლაბორატორია </a:t>
            </a:r>
            <a:r>
              <a:rPr lang="en-US" sz="1350" dirty="0"/>
              <a:t>PCR </a:t>
            </a:r>
            <a:r>
              <a:rPr lang="ka-GE" sz="1350" dirty="0"/>
              <a:t>ტესტირებისთვის</a:t>
            </a:r>
          </a:p>
          <a:p>
            <a:pPr algn="ctr"/>
            <a:endParaRPr lang="ka-GE" sz="1350" dirty="0"/>
          </a:p>
          <a:p>
            <a:pPr algn="ctr"/>
            <a:endParaRPr lang="ka-GE" sz="1350" dirty="0"/>
          </a:p>
        </p:txBody>
      </p:sp>
      <p:sp>
        <p:nvSpPr>
          <p:cNvPr id="12" name="TextBox 11"/>
          <p:cNvSpPr txBox="1"/>
          <p:nvPr/>
        </p:nvSpPr>
        <p:spPr>
          <a:xfrm>
            <a:off x="3056711" y="2840290"/>
            <a:ext cx="1962694" cy="3000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ka-GE" sz="1350" dirty="0"/>
              <a:t>ლაბორატორიები</a:t>
            </a:r>
            <a:endParaRPr lang="en-US" sz="1350" dirty="0"/>
          </a:p>
        </p:txBody>
      </p:sp>
      <p:sp>
        <p:nvSpPr>
          <p:cNvPr id="13" name="TextBox 12"/>
          <p:cNvSpPr txBox="1"/>
          <p:nvPr/>
        </p:nvSpPr>
        <p:spPr>
          <a:xfrm>
            <a:off x="584699" y="2840290"/>
            <a:ext cx="2155371" cy="3000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ka-GE" sz="1350" dirty="0"/>
              <a:t>„ცხელებაზე“რეაგირება</a:t>
            </a:r>
            <a:endParaRPr lang="en-US" sz="1350" dirty="0"/>
          </a:p>
        </p:txBody>
      </p:sp>
      <p:sp>
        <p:nvSpPr>
          <p:cNvPr id="14" name="TextBox 13"/>
          <p:cNvSpPr txBox="1"/>
          <p:nvPr/>
        </p:nvSpPr>
        <p:spPr>
          <a:xfrm>
            <a:off x="584699" y="4777196"/>
            <a:ext cx="8134758" cy="113107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ka-GE" sz="1350" dirty="0"/>
              <a:t>საზოგადოებრივი ჯანდაცვის რაიონული სამსახურები, დაავადებათა კონტროლისა და საზოგადოებრივი ჯანმრთელობის ცენტრის ეპიდემიოლოგიური სამსახური </a:t>
            </a:r>
          </a:p>
          <a:p>
            <a:pPr algn="ctr"/>
            <a:endParaRPr lang="ka-GE" sz="1350" dirty="0"/>
          </a:p>
          <a:p>
            <a:pPr algn="ctr"/>
            <a:r>
              <a:rPr lang="ka-GE" sz="1350" dirty="0"/>
              <a:t>მეთვალყურეობა 84 საკარანტინე ზონაში (სასტუმროებში), რისთვისაც მობილიზებულია 405 სამედიცინო პერსონალი </a:t>
            </a:r>
          </a:p>
        </p:txBody>
      </p:sp>
    </p:spTree>
    <p:extLst>
      <p:ext uri="{BB962C8B-B14F-4D97-AF65-F5344CB8AC3E}">
        <p14:creationId xmlns:p14="http://schemas.microsoft.com/office/powerpoint/2010/main" val="4173622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ka-GE" dirty="0" smtClean="0">
                <a:latin typeface="Sylfaen" panose="010A0502050306030303" pitchFamily="18" charset="0"/>
              </a:rPr>
              <a:t>კოვიდზე პასუხის ძირითადი სტრატეგიები და მათი შედეგები </a:t>
            </a:r>
            <a:endParaRPr lang="en-US" dirty="0">
              <a:latin typeface="Sylfaen" panose="010A050205030603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4540291"/>
              </p:ext>
            </p:extLst>
          </p:nvPr>
        </p:nvGraphicFramePr>
        <p:xfrm>
          <a:off x="457200" y="1700808"/>
          <a:ext cx="807524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4507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227" y="111320"/>
            <a:ext cx="7886700" cy="1728192"/>
          </a:xfrm>
        </p:spPr>
        <p:txBody>
          <a:bodyPr>
            <a:noAutofit/>
          </a:bodyPr>
          <a:lstStyle/>
          <a:p>
            <a:pPr algn="ctr"/>
            <a:r>
              <a:rPr lang="ka-GE" sz="3600" dirty="0" smtClean="0">
                <a:latin typeface="Sylfaen" panose="010A0502050306030303" pitchFamily="18" charset="0"/>
              </a:rPr>
              <a:t>კოვიდ 19-ის პირველი ტალღის ზემოქმედება ჯანდაცვის სექტორზე: კრიზისი თუ შესაძლებლობა?</a:t>
            </a:r>
            <a:endParaRPr lang="en-US" sz="3600" dirty="0">
              <a:latin typeface="Sylfaen" panose="010A050205030603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0684615"/>
              </p:ext>
            </p:extLst>
          </p:nvPr>
        </p:nvGraphicFramePr>
        <p:xfrm>
          <a:off x="161764" y="1268760"/>
          <a:ext cx="869162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2022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bodyPr>
          <a:lstStyle/>
          <a:p>
            <a:r>
              <a:rPr lang="ka-GE" sz="2400" b="1" dirty="0" smtClean="0">
                <a:latin typeface="Sylfaen" panose="010A0502050306030303" pitchFamily="18" charset="0"/>
              </a:rPr>
              <a:t>სახელმწიფო დაწესებულებების სქელის ოპტიმიზაცია და გაძლიერება შექმნის ჯანდაცვის სისტემის სიმყარის გარანტიას დღეს, კოვიდ 19-ის ეპიდემიის პირობებში და სამომავლოდ</a:t>
            </a:r>
            <a:endParaRPr lang="en-US" sz="2400" b="1" dirty="0">
              <a:latin typeface="Sylfaen" panose="010A0502050306030303" pitchFamily="18" charset="0"/>
            </a:endParaRPr>
          </a:p>
        </p:txBody>
      </p:sp>
      <p:sp>
        <p:nvSpPr>
          <p:cNvPr id="3" name="Content Placeholder 2"/>
          <p:cNvSpPr>
            <a:spLocks noGrp="1"/>
          </p:cNvSpPr>
          <p:nvPr>
            <p:ph idx="1"/>
          </p:nvPr>
        </p:nvSpPr>
        <p:spPr>
          <a:xfrm>
            <a:off x="457200" y="1844824"/>
            <a:ext cx="8229600" cy="4525963"/>
          </a:xfrm>
        </p:spPr>
        <p:txBody>
          <a:bodyPr>
            <a:normAutofit fontScale="62500" lnSpcReduction="20000"/>
          </a:bodyPr>
          <a:lstStyle/>
          <a:p>
            <a:r>
              <a:rPr lang="ka-GE" dirty="0">
                <a:latin typeface="Sylfaen" panose="010A0502050306030303" pitchFamily="18" charset="0"/>
              </a:rPr>
              <a:t>კოვიდ 19-ის ეპიდემიამ კიდევ ერთხელ დაგვანახა თუ რაოდენ მნიშვნელოვანია ჯანდაცვის სისტემაში კერძო და სახლმწიფო სიმძლავრეებს შორის სწორი ბალანსის შენარჩუნება საზოგადოებრივი ჯანდაცვის მიზნების შეუფერხებელი განხორციელებისთვის</a:t>
            </a:r>
          </a:p>
          <a:p>
            <a:r>
              <a:rPr lang="ka-GE" dirty="0" smtClean="0">
                <a:latin typeface="Sylfaen" panose="010A0502050306030303" pitchFamily="18" charset="0"/>
              </a:rPr>
              <a:t>ჯერ კიდევ კოვიდის ეპიდემიის დაწყებამდე, 2019 წელს დაიწყო სახელმწიფოს საკუთრებაში არსებული სამედიცინო დაწესებულებების ოპტიმიზაციის პროცესის განხორციელება </a:t>
            </a:r>
          </a:p>
          <a:p>
            <a:r>
              <a:rPr lang="ka-GE" dirty="0" smtClean="0">
                <a:latin typeface="Sylfaen" panose="010A0502050306030303" pitchFamily="18" charset="0"/>
              </a:rPr>
              <a:t>ჩამოყალიბდა სახელმწიფო სამედიცინო ჰოლდინგი, რომელიც მართავს ცენტრალურ რესპუბლიკურ საავადმყოს, უნივერსალური ჯანდაცვის ცენტრს და ბავშვთა ინფექციურ საავადმყოფოს</a:t>
            </a:r>
          </a:p>
          <a:p>
            <a:r>
              <a:rPr lang="ka-GE" dirty="0" smtClean="0">
                <a:latin typeface="Sylfaen" panose="010A0502050306030303" pitchFamily="18" charset="0"/>
              </a:rPr>
              <a:t>გაეროს მოსახლეობის ფონდის ხელშეწყობით მუშავდება ჰოლდინგის ორგანიზაციული და ინსტიტუციური განვითარების გეგმა </a:t>
            </a:r>
          </a:p>
        </p:txBody>
      </p:sp>
    </p:spTree>
    <p:extLst>
      <p:ext uri="{BB962C8B-B14F-4D97-AF65-F5344CB8AC3E}">
        <p14:creationId xmlns:p14="http://schemas.microsoft.com/office/powerpoint/2010/main" val="3314887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802"/>
          </a:xfrm>
        </p:spPr>
        <p:txBody>
          <a:bodyPr>
            <a:normAutofit fontScale="90000"/>
          </a:bodyPr>
          <a:lstStyle/>
          <a:p>
            <a:r>
              <a:rPr lang="ka-GE" dirty="0"/>
              <a:t>კორონა შუქნიშანი</a:t>
            </a:r>
            <a:r>
              <a:rPr lang="en-US" dirty="0"/>
              <a:t>:</a:t>
            </a:r>
            <a:r>
              <a:rPr lang="ka-GE" dirty="0"/>
              <a:t>საქართველო </a:t>
            </a:r>
            <a:endParaRPr lang="en-US" dirty="0"/>
          </a:p>
        </p:txBody>
      </p:sp>
      <p:pic>
        <p:nvPicPr>
          <p:cNvPr id="4" name="Picture 3"/>
          <p:cNvPicPr>
            <a:picLocks noChangeAspect="1"/>
          </p:cNvPicPr>
          <p:nvPr/>
        </p:nvPicPr>
        <p:blipFill>
          <a:blip r:embed="rId2"/>
          <a:stretch>
            <a:fillRect/>
          </a:stretch>
        </p:blipFill>
        <p:spPr>
          <a:xfrm>
            <a:off x="323528" y="2132856"/>
            <a:ext cx="2143125" cy="2143125"/>
          </a:xfrm>
          <a:prstGeom prst="rect">
            <a:avLst/>
          </a:prstGeom>
        </p:spPr>
      </p:pic>
      <p:pic>
        <p:nvPicPr>
          <p:cNvPr id="5" name="Picture 4"/>
          <p:cNvPicPr>
            <a:picLocks noChangeAspect="1"/>
          </p:cNvPicPr>
          <p:nvPr/>
        </p:nvPicPr>
        <p:blipFill>
          <a:blip r:embed="rId2"/>
          <a:stretch>
            <a:fillRect/>
          </a:stretch>
        </p:blipFill>
        <p:spPr>
          <a:xfrm>
            <a:off x="3104619" y="2123014"/>
            <a:ext cx="2143125" cy="2143125"/>
          </a:xfrm>
          <a:prstGeom prst="rect">
            <a:avLst/>
          </a:prstGeom>
        </p:spPr>
      </p:pic>
      <p:pic>
        <p:nvPicPr>
          <p:cNvPr id="6" name="Picture 5"/>
          <p:cNvPicPr>
            <a:picLocks noChangeAspect="1"/>
          </p:cNvPicPr>
          <p:nvPr/>
        </p:nvPicPr>
        <p:blipFill>
          <a:blip r:embed="rId2"/>
          <a:stretch>
            <a:fillRect/>
          </a:stretch>
        </p:blipFill>
        <p:spPr>
          <a:xfrm>
            <a:off x="5958600" y="2123015"/>
            <a:ext cx="2143125" cy="2143125"/>
          </a:xfrm>
          <a:prstGeom prst="rect">
            <a:avLst/>
          </a:prstGeom>
        </p:spPr>
      </p:pic>
      <p:graphicFrame>
        <p:nvGraphicFramePr>
          <p:cNvPr id="7" name="Table 6"/>
          <p:cNvGraphicFramePr>
            <a:graphicFrameLocks noGrp="1"/>
          </p:cNvGraphicFramePr>
          <p:nvPr>
            <p:extLst/>
          </p:nvPr>
        </p:nvGraphicFramePr>
        <p:xfrm>
          <a:off x="827584" y="4581128"/>
          <a:ext cx="7859217" cy="731520"/>
        </p:xfrm>
        <a:graphic>
          <a:graphicData uri="http://schemas.openxmlformats.org/drawingml/2006/table">
            <a:tbl>
              <a:tblPr firstRow="1" bandRow="1">
                <a:tableStyleId>{7E9639D4-E3E2-4D34-9284-5A2195B3D0D7}</a:tableStyleId>
              </a:tblPr>
              <a:tblGrid>
                <a:gridCol w="943106">
                  <a:extLst>
                    <a:ext uri="{9D8B030D-6E8A-4147-A177-3AD203B41FA5}">
                      <a16:colId xmlns:a16="http://schemas.microsoft.com/office/drawing/2014/main" val="3623365821"/>
                    </a:ext>
                  </a:extLst>
                </a:gridCol>
                <a:gridCol w="1807620">
                  <a:extLst>
                    <a:ext uri="{9D8B030D-6E8A-4147-A177-3AD203B41FA5}">
                      <a16:colId xmlns:a16="http://schemas.microsoft.com/office/drawing/2014/main" val="3837005747"/>
                    </a:ext>
                  </a:extLst>
                </a:gridCol>
                <a:gridCol w="3300871">
                  <a:extLst>
                    <a:ext uri="{9D8B030D-6E8A-4147-A177-3AD203B41FA5}">
                      <a16:colId xmlns:a16="http://schemas.microsoft.com/office/drawing/2014/main" val="889447553"/>
                    </a:ext>
                  </a:extLst>
                </a:gridCol>
                <a:gridCol w="1807620">
                  <a:extLst>
                    <a:ext uri="{9D8B030D-6E8A-4147-A177-3AD203B41FA5}">
                      <a16:colId xmlns:a16="http://schemas.microsoft.com/office/drawing/2014/main" val="3679812156"/>
                    </a:ext>
                  </a:extLst>
                </a:gridCol>
              </a:tblGrid>
              <a:tr h="370840">
                <a:tc>
                  <a:txBody>
                    <a:bodyPr/>
                    <a:lstStyle/>
                    <a:p>
                      <a:pPr algn="ctr"/>
                      <a:r>
                        <a:rPr lang="ka-GE" sz="1400" dirty="0" smtClean="0">
                          <a:solidFill>
                            <a:srgbClr val="00B050"/>
                          </a:solidFill>
                        </a:rPr>
                        <a:t>12 ივნისი</a:t>
                      </a:r>
                      <a:r>
                        <a:rPr lang="ka-GE" sz="1400" baseline="0" dirty="0" smtClean="0">
                          <a:solidFill>
                            <a:srgbClr val="00B050"/>
                          </a:solidFill>
                        </a:rPr>
                        <a:t> 2020</a:t>
                      </a:r>
                      <a:endParaRPr lang="en-US" sz="1400" dirty="0">
                        <a:solidFill>
                          <a:srgbClr val="00B050"/>
                        </a:solidFill>
                      </a:endParaRPr>
                    </a:p>
                  </a:txBody>
                  <a:tcPr/>
                </a:tc>
                <a:tc>
                  <a:txBody>
                    <a:bodyPr/>
                    <a:lstStyle/>
                    <a:p>
                      <a:pPr algn="ctr"/>
                      <a:r>
                        <a:rPr lang="ka-GE" sz="1400" dirty="0" smtClean="0">
                          <a:solidFill>
                            <a:srgbClr val="00B050"/>
                          </a:solidFill>
                        </a:rPr>
                        <a:t>0.72 +/- 0.14</a:t>
                      </a:r>
                      <a:endParaRPr lang="en-US" sz="1400" dirty="0">
                        <a:solidFill>
                          <a:srgbClr val="00B050"/>
                        </a:solidFill>
                      </a:endParaRPr>
                    </a:p>
                  </a:txBody>
                  <a:tcPr/>
                </a:tc>
                <a:tc>
                  <a:txBody>
                    <a:bodyPr/>
                    <a:lstStyle/>
                    <a:p>
                      <a:pPr algn="ctr"/>
                      <a:r>
                        <a:rPr lang="en-US" sz="1400" dirty="0" smtClean="0">
                          <a:solidFill>
                            <a:srgbClr val="00B050"/>
                          </a:solidFill>
                        </a:rPr>
                        <a:t>8</a:t>
                      </a:r>
                      <a:r>
                        <a:rPr lang="ka-GE" sz="1400" dirty="0" smtClean="0">
                          <a:solidFill>
                            <a:srgbClr val="00B050"/>
                          </a:solidFill>
                        </a:rPr>
                        <a:t>51</a:t>
                      </a:r>
                      <a:r>
                        <a:rPr lang="en-US" sz="1400" dirty="0" smtClean="0">
                          <a:solidFill>
                            <a:srgbClr val="00B050"/>
                          </a:solidFill>
                        </a:rPr>
                        <a:t>-810=</a:t>
                      </a:r>
                      <a:r>
                        <a:rPr lang="ka-GE" sz="1400" dirty="0" smtClean="0">
                          <a:solidFill>
                            <a:srgbClr val="00B050"/>
                          </a:solidFill>
                        </a:rPr>
                        <a:t>41</a:t>
                      </a:r>
                      <a:r>
                        <a:rPr lang="en-US" sz="1400" baseline="0" dirty="0" smtClean="0">
                          <a:solidFill>
                            <a:srgbClr val="00B050"/>
                          </a:solidFill>
                        </a:rPr>
                        <a:t> </a:t>
                      </a:r>
                      <a:endParaRPr lang="en-US" sz="1400" dirty="0">
                        <a:solidFill>
                          <a:srgbClr val="00B050"/>
                        </a:solidFill>
                      </a:endParaRPr>
                    </a:p>
                  </a:txBody>
                  <a:tcPr/>
                </a:tc>
                <a:tc>
                  <a:txBody>
                    <a:bodyPr/>
                    <a:lstStyle/>
                    <a:p>
                      <a:pPr algn="ctr"/>
                      <a:r>
                        <a:rPr lang="en-US" sz="1400" dirty="0" smtClean="0">
                          <a:solidFill>
                            <a:srgbClr val="00B050"/>
                          </a:solidFill>
                        </a:rPr>
                        <a:t>300/3000=10%</a:t>
                      </a:r>
                      <a:endParaRPr lang="en-US" sz="1400" dirty="0">
                        <a:solidFill>
                          <a:srgbClr val="00B050"/>
                        </a:solidFill>
                      </a:endParaRPr>
                    </a:p>
                  </a:txBody>
                  <a:tcPr/>
                </a:tc>
                <a:extLst>
                  <a:ext uri="{0D108BD9-81ED-4DB2-BD59-A6C34878D82A}">
                    <a16:rowId xmlns:a16="http://schemas.microsoft.com/office/drawing/2014/main" val="950051102"/>
                  </a:ext>
                </a:extLst>
              </a:tr>
            </a:tbl>
          </a:graphicData>
        </a:graphic>
      </p:graphicFrame>
      <p:sp>
        <p:nvSpPr>
          <p:cNvPr id="8" name="TextBox 7"/>
          <p:cNvSpPr txBox="1"/>
          <p:nvPr/>
        </p:nvSpPr>
        <p:spPr>
          <a:xfrm>
            <a:off x="295187" y="1366044"/>
            <a:ext cx="2098576" cy="923330"/>
          </a:xfrm>
          <a:prstGeom prst="rect">
            <a:avLst/>
          </a:prstGeom>
          <a:noFill/>
        </p:spPr>
        <p:txBody>
          <a:bodyPr wrap="square" rtlCol="0">
            <a:spAutoFit/>
          </a:bodyPr>
          <a:lstStyle/>
          <a:p>
            <a:pPr algn="ctr"/>
            <a:r>
              <a:rPr lang="ka-GE" dirty="0" smtClean="0"/>
              <a:t>ვირუსის რეპორდუქციის მაჩვენებელი</a:t>
            </a:r>
            <a:endParaRPr lang="en-US" dirty="0"/>
          </a:p>
        </p:txBody>
      </p:sp>
      <p:sp>
        <p:nvSpPr>
          <p:cNvPr id="9" name="TextBox 8"/>
          <p:cNvSpPr txBox="1"/>
          <p:nvPr/>
        </p:nvSpPr>
        <p:spPr>
          <a:xfrm>
            <a:off x="2744792" y="1325890"/>
            <a:ext cx="2502952" cy="923330"/>
          </a:xfrm>
          <a:prstGeom prst="rect">
            <a:avLst/>
          </a:prstGeom>
          <a:noFill/>
        </p:spPr>
        <p:txBody>
          <a:bodyPr wrap="square" rtlCol="0">
            <a:spAutoFit/>
          </a:bodyPr>
          <a:lstStyle/>
          <a:p>
            <a:pPr algn="ctr"/>
            <a:r>
              <a:rPr lang="ka-GE" dirty="0" smtClean="0"/>
              <a:t>ინფექციის ახალი შემთხვევები კვირაში 100 000 მოსახლეზე</a:t>
            </a:r>
            <a:endParaRPr lang="en-US" dirty="0"/>
          </a:p>
        </p:txBody>
      </p:sp>
      <p:sp>
        <p:nvSpPr>
          <p:cNvPr id="10" name="TextBox 9"/>
          <p:cNvSpPr txBox="1"/>
          <p:nvPr/>
        </p:nvSpPr>
        <p:spPr>
          <a:xfrm>
            <a:off x="5778686" y="1346362"/>
            <a:ext cx="2502952" cy="646331"/>
          </a:xfrm>
          <a:prstGeom prst="rect">
            <a:avLst/>
          </a:prstGeom>
          <a:noFill/>
        </p:spPr>
        <p:txBody>
          <a:bodyPr wrap="square" rtlCol="0">
            <a:spAutoFit/>
          </a:bodyPr>
          <a:lstStyle/>
          <a:p>
            <a:pPr algn="ctr"/>
            <a:r>
              <a:rPr lang="ka-GE" dirty="0" smtClean="0"/>
              <a:t>კოვიდ საწოლფონდის დატვირთვა </a:t>
            </a:r>
            <a:endParaRPr lang="en-US" dirty="0"/>
          </a:p>
        </p:txBody>
      </p:sp>
      <p:sp>
        <p:nvSpPr>
          <p:cNvPr id="11" name="TextBox 10"/>
          <p:cNvSpPr txBox="1"/>
          <p:nvPr/>
        </p:nvSpPr>
        <p:spPr>
          <a:xfrm>
            <a:off x="1826200" y="2519731"/>
            <a:ext cx="1800200" cy="1477328"/>
          </a:xfrm>
          <a:prstGeom prst="rect">
            <a:avLst/>
          </a:prstGeom>
          <a:noFill/>
        </p:spPr>
        <p:txBody>
          <a:bodyPr wrap="square" rtlCol="0">
            <a:spAutoFit/>
          </a:bodyPr>
          <a:lstStyle/>
          <a:p>
            <a:r>
              <a:rPr lang="ka-GE" dirty="0"/>
              <a:t>წითელი </a:t>
            </a:r>
            <a:r>
              <a:rPr lang="en-US" dirty="0"/>
              <a:t>≥</a:t>
            </a:r>
            <a:r>
              <a:rPr lang="ka-GE" dirty="0" smtClean="0"/>
              <a:t>1.2</a:t>
            </a:r>
          </a:p>
          <a:p>
            <a:endParaRPr lang="en-US" dirty="0"/>
          </a:p>
          <a:p>
            <a:r>
              <a:rPr lang="ka-GE" dirty="0" smtClean="0"/>
              <a:t>ყვითელი </a:t>
            </a:r>
            <a:r>
              <a:rPr lang="en-US" dirty="0" smtClean="0"/>
              <a:t>≥</a:t>
            </a:r>
            <a:r>
              <a:rPr lang="ka-GE" dirty="0" smtClean="0"/>
              <a:t> 1.1</a:t>
            </a:r>
          </a:p>
          <a:p>
            <a:endParaRPr lang="ka-GE" dirty="0" smtClean="0"/>
          </a:p>
          <a:p>
            <a:r>
              <a:rPr lang="ka-GE" dirty="0" smtClean="0"/>
              <a:t>მწვანე </a:t>
            </a:r>
            <a:r>
              <a:rPr lang="ka-GE" dirty="0"/>
              <a:t>&lt; </a:t>
            </a:r>
            <a:r>
              <a:rPr lang="ka-GE" dirty="0" smtClean="0"/>
              <a:t>1.1</a:t>
            </a:r>
          </a:p>
        </p:txBody>
      </p:sp>
      <p:sp>
        <p:nvSpPr>
          <p:cNvPr id="13" name="TextBox 12"/>
          <p:cNvSpPr txBox="1"/>
          <p:nvPr/>
        </p:nvSpPr>
        <p:spPr>
          <a:xfrm>
            <a:off x="4572000" y="2493628"/>
            <a:ext cx="1800200" cy="2031325"/>
          </a:xfrm>
          <a:prstGeom prst="rect">
            <a:avLst/>
          </a:prstGeom>
          <a:noFill/>
        </p:spPr>
        <p:txBody>
          <a:bodyPr wrap="square" rtlCol="0">
            <a:spAutoFit/>
          </a:bodyPr>
          <a:lstStyle/>
          <a:p>
            <a:r>
              <a:rPr lang="ka-GE" dirty="0"/>
              <a:t>წითელი </a:t>
            </a:r>
            <a:r>
              <a:rPr lang="en-US" dirty="0"/>
              <a:t>≥ </a:t>
            </a:r>
            <a:r>
              <a:rPr lang="ka-GE" dirty="0" smtClean="0"/>
              <a:t>10 (სულ 400)</a:t>
            </a:r>
          </a:p>
          <a:p>
            <a:endParaRPr lang="en-US" dirty="0"/>
          </a:p>
          <a:p>
            <a:r>
              <a:rPr lang="ka-GE" dirty="0" smtClean="0"/>
              <a:t>ყვითელი </a:t>
            </a:r>
            <a:r>
              <a:rPr lang="en-US" dirty="0" smtClean="0"/>
              <a:t>≥</a:t>
            </a:r>
            <a:r>
              <a:rPr lang="ka-GE" dirty="0" smtClean="0"/>
              <a:t> 5</a:t>
            </a:r>
          </a:p>
          <a:p>
            <a:endParaRPr lang="ka-GE" dirty="0" smtClean="0"/>
          </a:p>
          <a:p>
            <a:r>
              <a:rPr lang="ka-GE" dirty="0" smtClean="0"/>
              <a:t>მწვანე </a:t>
            </a:r>
            <a:r>
              <a:rPr lang="ka-GE" dirty="0"/>
              <a:t>&lt; </a:t>
            </a:r>
            <a:r>
              <a:rPr lang="ka-GE" dirty="0" smtClean="0"/>
              <a:t>5 (სულ 200)</a:t>
            </a:r>
          </a:p>
        </p:txBody>
      </p:sp>
      <p:sp>
        <p:nvSpPr>
          <p:cNvPr id="14" name="TextBox 13"/>
          <p:cNvSpPr txBox="1"/>
          <p:nvPr/>
        </p:nvSpPr>
        <p:spPr>
          <a:xfrm>
            <a:off x="7381538" y="2455912"/>
            <a:ext cx="1800200" cy="1477328"/>
          </a:xfrm>
          <a:prstGeom prst="rect">
            <a:avLst/>
          </a:prstGeom>
          <a:noFill/>
        </p:spPr>
        <p:txBody>
          <a:bodyPr wrap="square" rtlCol="0">
            <a:spAutoFit/>
          </a:bodyPr>
          <a:lstStyle/>
          <a:p>
            <a:r>
              <a:rPr lang="ka-GE" dirty="0"/>
              <a:t>წითელი </a:t>
            </a:r>
            <a:r>
              <a:rPr lang="en-US" dirty="0" smtClean="0"/>
              <a:t>≥</a:t>
            </a:r>
            <a:r>
              <a:rPr lang="ka-GE" dirty="0" smtClean="0"/>
              <a:t>50%</a:t>
            </a:r>
          </a:p>
          <a:p>
            <a:endParaRPr lang="en-US" dirty="0"/>
          </a:p>
          <a:p>
            <a:r>
              <a:rPr lang="ka-GE" dirty="0" smtClean="0"/>
              <a:t>ყვითელი </a:t>
            </a:r>
            <a:r>
              <a:rPr lang="en-US" dirty="0" smtClean="0"/>
              <a:t>≥</a:t>
            </a:r>
            <a:r>
              <a:rPr lang="ka-GE" dirty="0" smtClean="0"/>
              <a:t> 30%</a:t>
            </a:r>
          </a:p>
          <a:p>
            <a:endParaRPr lang="ka-GE" dirty="0" smtClean="0"/>
          </a:p>
          <a:p>
            <a:r>
              <a:rPr lang="ka-GE" dirty="0" smtClean="0"/>
              <a:t>მწვანე </a:t>
            </a:r>
            <a:r>
              <a:rPr lang="ka-GE" dirty="0"/>
              <a:t>&lt; </a:t>
            </a:r>
            <a:r>
              <a:rPr lang="ka-GE" dirty="0" smtClean="0"/>
              <a:t>30%</a:t>
            </a:r>
          </a:p>
        </p:txBody>
      </p:sp>
    </p:spTree>
    <p:extLst>
      <p:ext uri="{BB962C8B-B14F-4D97-AF65-F5344CB8AC3E}">
        <p14:creationId xmlns:p14="http://schemas.microsoft.com/office/powerpoint/2010/main" val="282043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smtClean="0">
                <a:latin typeface="Sylfaen" panose="010A0502050306030303" pitchFamily="18" charset="0"/>
              </a:rPr>
              <a:t>რით იყო აღსანიშნავი გასული 12 თვე ჯანდაცვის სექტორში </a:t>
            </a:r>
            <a:endParaRPr lang="en-US" dirty="0">
              <a:latin typeface="Sylfaen" panose="010A0502050306030303"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02418648"/>
              </p:ext>
            </p:extLst>
          </p:nvPr>
        </p:nvGraphicFramePr>
        <p:xfrm>
          <a:off x="318356" y="1516796"/>
          <a:ext cx="8507288" cy="4569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427984" y="6086167"/>
            <a:ext cx="402352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ka-GE" dirty="0" smtClean="0"/>
              <a:t>2020 წლის იანვრიდან კოვიდ 19-ზე რეაგირების აუცილებლობა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smtClean="0">
                <a:latin typeface="Sylfaen" panose="010A0502050306030303" pitchFamily="18" charset="0"/>
              </a:rPr>
              <a:t>კოვიდ 19-ის პასუხისთვის საერთაშორისო თანამშრომლობა </a:t>
            </a:r>
            <a:endParaRPr lang="en-US" dirty="0">
              <a:latin typeface="Sylfaen" panose="010A0502050306030303" pitchFamily="18" charset="0"/>
            </a:endParaRPr>
          </a:p>
        </p:txBody>
      </p:sp>
      <p:sp>
        <p:nvSpPr>
          <p:cNvPr id="3" name="Content Placeholder 2"/>
          <p:cNvSpPr>
            <a:spLocks noGrp="1"/>
          </p:cNvSpPr>
          <p:nvPr>
            <p:ph idx="1"/>
          </p:nvPr>
        </p:nvSpPr>
        <p:spPr/>
        <p:txBody>
          <a:bodyPr>
            <a:normAutofit/>
          </a:bodyPr>
          <a:lstStyle/>
          <a:p>
            <a:pPr marL="0" indent="0" algn="ctr">
              <a:buNone/>
            </a:pPr>
            <a:r>
              <a:rPr lang="ka-GE" sz="2800" dirty="0" smtClean="0">
                <a:latin typeface="Sylfaen" panose="010A0502050306030303" pitchFamily="18" charset="0"/>
              </a:rPr>
              <a:t>ჯანდაცვის სამინისტრო გამოხატავს მადლიერებას ყველა საერთაშორისო პარტნიორის მიმართ გაწეული დახმარებისთვის</a:t>
            </a:r>
            <a:endParaRPr lang="en-US" sz="2800" dirty="0" smtClean="0">
              <a:latin typeface="Sylfaen" panose="010A0502050306030303" pitchFamily="18" charset="0"/>
            </a:endParaRPr>
          </a:p>
          <a:p>
            <a:pPr marL="0" indent="0" algn="ctr">
              <a:buNone/>
            </a:pPr>
            <a:r>
              <a:rPr lang="ka-GE" sz="2800" dirty="0" smtClean="0">
                <a:latin typeface="Sylfaen" panose="010A0502050306030303" pitchFamily="18" charset="0"/>
              </a:rPr>
              <a:t> </a:t>
            </a:r>
            <a:endParaRPr lang="en-US" sz="2800" dirty="0">
              <a:latin typeface="Sylfaen" panose="010A0502050306030303" pitchFamily="18" charset="0"/>
            </a:endParaRPr>
          </a:p>
        </p:txBody>
      </p:sp>
      <p:pic>
        <p:nvPicPr>
          <p:cNvPr id="4" name="Picture 3"/>
          <p:cNvPicPr>
            <a:picLocks noChangeAspect="1"/>
          </p:cNvPicPr>
          <p:nvPr/>
        </p:nvPicPr>
        <p:blipFill>
          <a:blip r:embed="rId2"/>
          <a:stretch>
            <a:fillRect/>
          </a:stretch>
        </p:blipFill>
        <p:spPr>
          <a:xfrm>
            <a:off x="755576" y="3291969"/>
            <a:ext cx="1800225" cy="561975"/>
          </a:xfrm>
          <a:prstGeom prst="rect">
            <a:avLst/>
          </a:prstGeom>
        </p:spPr>
      </p:pic>
      <p:pic>
        <p:nvPicPr>
          <p:cNvPr id="6" name="Picture 5"/>
          <p:cNvPicPr>
            <a:picLocks noChangeAspect="1"/>
          </p:cNvPicPr>
          <p:nvPr/>
        </p:nvPicPr>
        <p:blipFill>
          <a:blip r:embed="rId3"/>
          <a:stretch>
            <a:fillRect/>
          </a:stretch>
        </p:blipFill>
        <p:spPr>
          <a:xfrm>
            <a:off x="3275856" y="3298647"/>
            <a:ext cx="848296" cy="640125"/>
          </a:xfrm>
          <a:prstGeom prst="rect">
            <a:avLst/>
          </a:prstGeom>
        </p:spPr>
      </p:pic>
      <p:pic>
        <p:nvPicPr>
          <p:cNvPr id="9" name="Picture 8"/>
          <p:cNvPicPr>
            <a:picLocks noChangeAspect="1"/>
          </p:cNvPicPr>
          <p:nvPr/>
        </p:nvPicPr>
        <p:blipFill>
          <a:blip r:embed="rId4"/>
          <a:stretch>
            <a:fillRect/>
          </a:stretch>
        </p:blipFill>
        <p:spPr>
          <a:xfrm>
            <a:off x="5314601" y="5343167"/>
            <a:ext cx="912763" cy="912763"/>
          </a:xfrm>
          <a:prstGeom prst="rect">
            <a:avLst/>
          </a:prstGeom>
        </p:spPr>
      </p:pic>
      <p:pic>
        <p:nvPicPr>
          <p:cNvPr id="10" name="Picture 9"/>
          <p:cNvPicPr>
            <a:picLocks noChangeAspect="1"/>
          </p:cNvPicPr>
          <p:nvPr/>
        </p:nvPicPr>
        <p:blipFill>
          <a:blip r:embed="rId5"/>
          <a:stretch>
            <a:fillRect/>
          </a:stretch>
        </p:blipFill>
        <p:spPr>
          <a:xfrm>
            <a:off x="3304673" y="4221088"/>
            <a:ext cx="1581150" cy="1238250"/>
          </a:xfrm>
          <a:prstGeom prst="rect">
            <a:avLst/>
          </a:prstGeom>
        </p:spPr>
      </p:pic>
      <p:pic>
        <p:nvPicPr>
          <p:cNvPr id="11" name="Picture 10"/>
          <p:cNvPicPr>
            <a:picLocks noChangeAspect="1"/>
          </p:cNvPicPr>
          <p:nvPr/>
        </p:nvPicPr>
        <p:blipFill>
          <a:blip r:embed="rId6"/>
          <a:stretch>
            <a:fillRect/>
          </a:stretch>
        </p:blipFill>
        <p:spPr>
          <a:xfrm>
            <a:off x="6231270" y="3163151"/>
            <a:ext cx="877421" cy="775621"/>
          </a:xfrm>
          <a:prstGeom prst="rect">
            <a:avLst/>
          </a:prstGeom>
        </p:spPr>
      </p:pic>
      <p:pic>
        <p:nvPicPr>
          <p:cNvPr id="12" name="Picture 11"/>
          <p:cNvPicPr>
            <a:picLocks noChangeAspect="1"/>
          </p:cNvPicPr>
          <p:nvPr/>
        </p:nvPicPr>
        <p:blipFill>
          <a:blip r:embed="rId7"/>
          <a:stretch>
            <a:fillRect/>
          </a:stretch>
        </p:blipFill>
        <p:spPr>
          <a:xfrm>
            <a:off x="5229224" y="3291969"/>
            <a:ext cx="590550" cy="1200150"/>
          </a:xfrm>
          <a:prstGeom prst="rect">
            <a:avLst/>
          </a:prstGeom>
        </p:spPr>
      </p:pic>
      <p:pic>
        <p:nvPicPr>
          <p:cNvPr id="13" name="Picture 12"/>
          <p:cNvPicPr>
            <a:picLocks noChangeAspect="1"/>
          </p:cNvPicPr>
          <p:nvPr/>
        </p:nvPicPr>
        <p:blipFill>
          <a:blip r:embed="rId8"/>
          <a:stretch>
            <a:fillRect/>
          </a:stretch>
        </p:blipFill>
        <p:spPr>
          <a:xfrm>
            <a:off x="6669981" y="4221088"/>
            <a:ext cx="1209675" cy="1209675"/>
          </a:xfrm>
          <a:prstGeom prst="rect">
            <a:avLst/>
          </a:prstGeom>
        </p:spPr>
      </p:pic>
      <p:pic>
        <p:nvPicPr>
          <p:cNvPr id="14" name="Picture 13"/>
          <p:cNvPicPr>
            <a:picLocks noChangeAspect="1"/>
          </p:cNvPicPr>
          <p:nvPr/>
        </p:nvPicPr>
        <p:blipFill>
          <a:blip r:embed="rId9"/>
          <a:stretch>
            <a:fillRect/>
          </a:stretch>
        </p:blipFill>
        <p:spPr>
          <a:xfrm>
            <a:off x="899592" y="5361369"/>
            <a:ext cx="958625" cy="862763"/>
          </a:xfrm>
          <a:prstGeom prst="rect">
            <a:avLst/>
          </a:prstGeom>
        </p:spPr>
      </p:pic>
      <p:pic>
        <p:nvPicPr>
          <p:cNvPr id="15" name="Picture 14"/>
          <p:cNvPicPr>
            <a:picLocks noChangeAspect="1"/>
          </p:cNvPicPr>
          <p:nvPr/>
        </p:nvPicPr>
        <p:blipFill>
          <a:blip r:embed="rId10"/>
          <a:stretch>
            <a:fillRect/>
          </a:stretch>
        </p:blipFill>
        <p:spPr>
          <a:xfrm>
            <a:off x="612950" y="4121286"/>
            <a:ext cx="1531908" cy="868767"/>
          </a:xfrm>
          <a:prstGeom prst="rect">
            <a:avLst/>
          </a:prstGeom>
        </p:spPr>
      </p:pic>
      <p:pic>
        <p:nvPicPr>
          <p:cNvPr id="16" name="Picture 15"/>
          <p:cNvPicPr>
            <a:picLocks noChangeAspect="1"/>
          </p:cNvPicPr>
          <p:nvPr/>
        </p:nvPicPr>
        <p:blipFill>
          <a:blip r:embed="rId11"/>
          <a:stretch>
            <a:fillRect/>
          </a:stretch>
        </p:blipFill>
        <p:spPr>
          <a:xfrm>
            <a:off x="2390203" y="4195495"/>
            <a:ext cx="646733" cy="646733"/>
          </a:xfrm>
          <a:prstGeom prst="rect">
            <a:avLst/>
          </a:prstGeom>
        </p:spPr>
      </p:pic>
      <p:pic>
        <p:nvPicPr>
          <p:cNvPr id="17" name="Picture 16"/>
          <p:cNvPicPr>
            <a:picLocks noChangeAspect="1"/>
          </p:cNvPicPr>
          <p:nvPr/>
        </p:nvPicPr>
        <p:blipFill>
          <a:blip r:embed="rId12"/>
          <a:stretch>
            <a:fillRect/>
          </a:stretch>
        </p:blipFill>
        <p:spPr>
          <a:xfrm>
            <a:off x="7495674" y="3152239"/>
            <a:ext cx="874137" cy="874137"/>
          </a:xfrm>
          <a:prstGeom prst="rect">
            <a:avLst/>
          </a:prstGeom>
        </p:spPr>
      </p:pic>
      <p:pic>
        <p:nvPicPr>
          <p:cNvPr id="18" name="Picture 17"/>
          <p:cNvPicPr>
            <a:picLocks noChangeAspect="1"/>
          </p:cNvPicPr>
          <p:nvPr/>
        </p:nvPicPr>
        <p:blipFill>
          <a:blip r:embed="rId13"/>
          <a:stretch>
            <a:fillRect/>
          </a:stretch>
        </p:blipFill>
        <p:spPr>
          <a:xfrm>
            <a:off x="2978400" y="5397481"/>
            <a:ext cx="1348476" cy="804137"/>
          </a:xfrm>
          <a:prstGeom prst="rect">
            <a:avLst/>
          </a:prstGeom>
        </p:spPr>
      </p:pic>
    </p:spTree>
    <p:extLst>
      <p:ext uri="{BB962C8B-B14F-4D97-AF65-F5344CB8AC3E}">
        <p14:creationId xmlns:p14="http://schemas.microsoft.com/office/powerpoint/2010/main" val="4138393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smtClean="0">
                <a:latin typeface="Sylfaen" panose="010A0502050306030303" pitchFamily="18" charset="0"/>
              </a:rPr>
              <a:t>რით იყო აღსანიშნავი გასული 12 თვე ჯანდაცვის სექტორში </a:t>
            </a:r>
            <a:endParaRPr lang="en-US" dirty="0">
              <a:latin typeface="Sylfaen" panose="010A0502050306030303"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16773672"/>
              </p:ext>
            </p:extLst>
          </p:nvPr>
        </p:nvGraphicFramePr>
        <p:xfrm>
          <a:off x="318356" y="1516796"/>
          <a:ext cx="8507288" cy="4569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427984" y="6086167"/>
            <a:ext cx="402352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ka-GE" dirty="0" smtClean="0"/>
              <a:t>2020 წლის იანვრიდან კოვიდ 19-ზე რეაგირების აუცილებლობა </a:t>
            </a:r>
            <a:endParaRPr lang="en-US" dirty="0"/>
          </a:p>
        </p:txBody>
      </p:sp>
    </p:spTree>
    <p:extLst>
      <p:ext uri="{BB962C8B-B14F-4D97-AF65-F5344CB8AC3E}">
        <p14:creationId xmlns:p14="http://schemas.microsoft.com/office/powerpoint/2010/main" val="1097839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229600" cy="1138138"/>
          </a:xfrm>
        </p:spPr>
        <p:txBody>
          <a:bodyPr>
            <a:noAutofit/>
          </a:bodyPr>
          <a:lstStyle/>
          <a:p>
            <a:r>
              <a:rPr lang="ka-GE" sz="3200" dirty="0" smtClean="0">
                <a:solidFill>
                  <a:schemeClr val="tx2">
                    <a:lumMod val="75000"/>
                  </a:schemeClr>
                </a:solidFill>
                <a:latin typeface="Sylfaen" panose="010A0502050306030303" pitchFamily="18" charset="0"/>
              </a:rPr>
              <a:t>უნივერსალური  ხელმისაწვდომობის პროგრამის გავლილი ეტაპები, სად ვართ დღეს და რა მიმართულებას ვირჩევთ </a:t>
            </a:r>
            <a:endParaRPr lang="en-US" sz="3200" dirty="0">
              <a:solidFill>
                <a:schemeClr val="tx2">
                  <a:lumMod val="75000"/>
                </a:schemeClr>
              </a:solidFill>
              <a:latin typeface="Sylfaen" panose="010A0502050306030303" pitchFamily="18" charset="0"/>
            </a:endParaRPr>
          </a:p>
        </p:txBody>
      </p:sp>
      <p:sp>
        <p:nvSpPr>
          <p:cNvPr id="3" name="Content Placeholder 2"/>
          <p:cNvSpPr>
            <a:spLocks noGrp="1"/>
          </p:cNvSpPr>
          <p:nvPr>
            <p:ph idx="1"/>
          </p:nvPr>
        </p:nvSpPr>
        <p:spPr>
          <a:xfrm>
            <a:off x="213883" y="1844824"/>
            <a:ext cx="4212976" cy="4392488"/>
          </a:xfrm>
        </p:spPr>
        <p:txBody>
          <a:bodyPr>
            <a:noAutofit/>
          </a:bodyPr>
          <a:lstStyle/>
          <a:p>
            <a:r>
              <a:rPr lang="ka-GE" sz="1400" dirty="0" smtClean="0">
                <a:latin typeface="Sylfaen" panose="010A0502050306030303" pitchFamily="18" charset="0"/>
              </a:rPr>
              <a:t>2013 წელს საყოველთაო ხელმისაწვდომობის პროგრამის ამოქმედებით საქართველოს მთავრობამ აღიარა ჯანმრთელობის დაცვა, როგორც ადამიანის ფუნდამენტური უფლება და არა პრივილეგია. </a:t>
            </a:r>
            <a:endParaRPr lang="en-US" sz="1400" dirty="0" smtClean="0">
              <a:latin typeface="Sylfaen" panose="010A0502050306030303" pitchFamily="18" charset="0"/>
            </a:endParaRPr>
          </a:p>
          <a:p>
            <a:r>
              <a:rPr lang="ka-GE" sz="1400" dirty="0" smtClean="0">
                <a:latin typeface="Sylfaen" panose="010A0502050306030303" pitchFamily="18" charset="0"/>
              </a:rPr>
              <a:t>მოქალაქეს უნდა ჰქოდეს გარანტირებული ეს უფლება </a:t>
            </a:r>
          </a:p>
          <a:p>
            <a:r>
              <a:rPr lang="ka-GE" sz="1400" dirty="0" smtClean="0">
                <a:latin typeface="Sylfaen" panose="010A0502050306030303" pitchFamily="18" charset="0"/>
              </a:rPr>
              <a:t>2013-2019 წლებში პროგრამის ფარგლებში იმართა 8 მილიონზე მეტი შემთხვევა </a:t>
            </a:r>
          </a:p>
          <a:p>
            <a:r>
              <a:rPr lang="ka-GE" sz="1400" dirty="0" smtClean="0">
                <a:latin typeface="Sylfaen" panose="010A0502050306030303" pitchFamily="18" charset="0"/>
              </a:rPr>
              <a:t>ერთ სულ მოსახლეზე სახელმწიფოს მიერ ჯანდაცვაზე გაწეული ხარჯი 2012 წელს </a:t>
            </a:r>
            <a:r>
              <a:rPr lang="en-US" sz="1400" dirty="0" smtClean="0">
                <a:latin typeface="Sylfaen" panose="010A0502050306030303" pitchFamily="18" charset="0"/>
              </a:rPr>
              <a:t>71 </a:t>
            </a:r>
            <a:r>
              <a:rPr lang="ka-GE" sz="1400" dirty="0" smtClean="0">
                <a:latin typeface="Sylfaen" panose="010A0502050306030303" pitchFamily="18" charset="0"/>
              </a:rPr>
              <a:t>აშშ დოლარიდან </a:t>
            </a:r>
            <a:r>
              <a:rPr lang="en-US" sz="1400" dirty="0" smtClean="0">
                <a:latin typeface="Sylfaen" panose="010A0502050306030303" pitchFamily="18" charset="0"/>
              </a:rPr>
              <a:t>2019 </a:t>
            </a:r>
            <a:r>
              <a:rPr lang="ka-GE" sz="1400" dirty="0" smtClean="0">
                <a:latin typeface="Sylfaen" panose="010A0502050306030303" pitchFamily="18" charset="0"/>
              </a:rPr>
              <a:t>წელს </a:t>
            </a:r>
            <a:r>
              <a:rPr lang="en-US" sz="1400" dirty="0" smtClean="0">
                <a:latin typeface="Sylfaen" panose="010A0502050306030303" pitchFamily="18" charset="0"/>
              </a:rPr>
              <a:t>118 </a:t>
            </a:r>
            <a:r>
              <a:rPr lang="ka-GE" sz="1400" dirty="0" smtClean="0">
                <a:latin typeface="Sylfaen" panose="010A0502050306030303" pitchFamily="18" charset="0"/>
              </a:rPr>
              <a:t>დოლარამდე გაიზარდა</a:t>
            </a:r>
          </a:p>
          <a:p>
            <a:r>
              <a:rPr lang="ka-GE" sz="1400" dirty="0" smtClean="0">
                <a:latin typeface="Sylfaen" panose="010A0502050306030303" pitchFamily="18" charset="0"/>
              </a:rPr>
              <a:t>ჯიბიდან გადახდების კლებამ შეამცირა ავადმყოფობასთან დაკავშირებული გაღარიბების რისკი</a:t>
            </a:r>
            <a:r>
              <a:rPr lang="en-US" sz="1400" dirty="0">
                <a:latin typeface="Sylfaen" panose="010A0502050306030303" pitchFamily="18" charset="0"/>
              </a:rPr>
              <a:t> </a:t>
            </a:r>
            <a:r>
              <a:rPr lang="en-US" sz="1400" dirty="0" smtClean="0">
                <a:latin typeface="Sylfaen" panose="010A0502050306030303" pitchFamily="18" charset="0"/>
              </a:rPr>
              <a:t>(2012 – 73%; 2018 – 52%)</a:t>
            </a:r>
            <a:endParaRPr lang="ka-GE" sz="1400" dirty="0" smtClean="0">
              <a:latin typeface="Sylfaen" panose="010A0502050306030303" pitchFamily="18" charset="0"/>
            </a:endParaRPr>
          </a:p>
          <a:p>
            <a:endParaRPr lang="en-US" sz="1400" dirty="0">
              <a:latin typeface="Sylfaen" panose="010A0502050306030303" pitchFamily="18" charset="0"/>
            </a:endParaRPr>
          </a:p>
        </p:txBody>
      </p:sp>
      <p:sp>
        <p:nvSpPr>
          <p:cNvPr id="4" name="TextBox 3"/>
          <p:cNvSpPr txBox="1"/>
          <p:nvPr/>
        </p:nvSpPr>
        <p:spPr>
          <a:xfrm>
            <a:off x="4877400" y="1844824"/>
            <a:ext cx="3693095" cy="4401205"/>
          </a:xfrm>
          <a:prstGeom prst="rect">
            <a:avLst/>
          </a:prstGeom>
          <a:noFill/>
        </p:spPr>
        <p:txBody>
          <a:bodyPr wrap="square" rtlCol="0">
            <a:spAutoFit/>
          </a:bodyPr>
          <a:lstStyle/>
          <a:p>
            <a:r>
              <a:rPr lang="ka-GE" sz="1400" dirty="0">
                <a:latin typeface="Sylfaen" panose="010A0502050306030303" pitchFamily="18" charset="0"/>
              </a:rPr>
              <a:t>ცვლილებები აუცილებელია პროგრამის კიდევ უფრო გაფართოვებისა და გრძელვადიანი მდგრადობისთვის: </a:t>
            </a:r>
          </a:p>
          <a:p>
            <a:pPr marL="285750" indent="-285750">
              <a:buFont typeface="Arial" panose="020B0604020202020204" pitchFamily="34" charset="0"/>
              <a:buChar char="•"/>
            </a:pPr>
            <a:r>
              <a:rPr lang="ka-GE" sz="1400" dirty="0">
                <a:latin typeface="Sylfaen" panose="010A0502050306030303" pitchFamily="18" charset="0"/>
              </a:rPr>
              <a:t>დაფინანსების მექანიზმის სრულყოფა საერთაშორისო პრაქტიკის შესაბამისად (ტარიფიკაცია და დიაგნოზთან შეჭიდული ჯგუფების მეთოდი) </a:t>
            </a:r>
          </a:p>
          <a:p>
            <a:pPr marL="285750" indent="-285750">
              <a:buFont typeface="Arial" panose="020B0604020202020204" pitchFamily="34" charset="0"/>
              <a:buChar char="•"/>
            </a:pPr>
            <a:r>
              <a:rPr lang="ka-GE" sz="1400" dirty="0">
                <a:latin typeface="Sylfaen" panose="010A0502050306030303" pitchFamily="18" charset="0"/>
              </a:rPr>
              <a:t>სამედიცინო მომსახურების ხარისხის გაუმჯოიბესების აუცილებლობა </a:t>
            </a:r>
          </a:p>
          <a:p>
            <a:pPr marL="285750" indent="-285750">
              <a:buFont typeface="Arial" panose="020B0604020202020204" pitchFamily="34" charset="0"/>
              <a:buChar char="•"/>
            </a:pPr>
            <a:r>
              <a:rPr lang="ka-GE" sz="1400" dirty="0">
                <a:latin typeface="Sylfaen" panose="010A0502050306030303" pitchFamily="18" charset="0"/>
              </a:rPr>
              <a:t>მედიკამენტებზე ხელმისაწვდომობის გაუმჯობესება</a:t>
            </a:r>
          </a:p>
          <a:p>
            <a:pPr marL="285750" indent="-285750">
              <a:buFont typeface="Arial" panose="020B0604020202020204" pitchFamily="34" charset="0"/>
              <a:buChar char="•"/>
            </a:pPr>
            <a:r>
              <a:rPr lang="ka-GE" sz="1400" dirty="0">
                <a:latin typeface="Sylfaen" panose="010A0502050306030303" pitchFamily="18" charset="0"/>
              </a:rPr>
              <a:t>ადამიანური რესურის პოტენციალის გაძლიერება</a:t>
            </a:r>
          </a:p>
          <a:p>
            <a:pPr marL="285750" indent="-285750">
              <a:buFont typeface="Arial" panose="020B0604020202020204" pitchFamily="34" charset="0"/>
              <a:buChar char="•"/>
            </a:pPr>
            <a:r>
              <a:rPr lang="ka-GE" sz="1400" dirty="0">
                <a:latin typeface="Sylfaen" panose="010A0502050306030303" pitchFamily="18" charset="0"/>
              </a:rPr>
              <a:t>რეგიონული ხელმისაწვდომობის გაუმჯობესება </a:t>
            </a:r>
            <a:r>
              <a:rPr lang="ka-GE" sz="1400" dirty="0" smtClean="0">
                <a:latin typeface="Sylfaen" panose="010A0502050306030303" pitchFamily="18" charset="0"/>
              </a:rPr>
              <a:t>- ჩავატარეთ </a:t>
            </a:r>
            <a:r>
              <a:rPr lang="ka-GE" sz="1400" dirty="0">
                <a:latin typeface="Sylfaen" panose="010A0502050306030303" pitchFamily="18" charset="0"/>
              </a:rPr>
              <a:t>ანალიზი და გამოვავლინეთ შემდეგი ნაბიჯები რა არის საჭირო </a:t>
            </a:r>
          </a:p>
          <a:p>
            <a:pPr marL="285750" indent="-285750">
              <a:buFont typeface="Arial" panose="020B0604020202020204" pitchFamily="34" charset="0"/>
              <a:buChar char="•"/>
            </a:pPr>
            <a:r>
              <a:rPr lang="ka-GE" sz="1400" dirty="0">
                <a:latin typeface="Sylfaen" panose="010A0502050306030303" pitchFamily="18" charset="0"/>
              </a:rPr>
              <a:t>დაფინანსების პოლიტიკის განახლება რისკების უფრო სამართლიანი და გონივრული გადანაწილებისთვის </a:t>
            </a:r>
            <a:endParaRPr lang="en-US" sz="1400" dirty="0">
              <a:latin typeface="Sylfaen" panose="010A0502050306030303" pitchFamily="18" charset="0"/>
            </a:endParaRPr>
          </a:p>
        </p:txBody>
      </p:sp>
    </p:spTree>
    <p:extLst>
      <p:ext uri="{BB962C8B-B14F-4D97-AF65-F5344CB8AC3E}">
        <p14:creationId xmlns:p14="http://schemas.microsoft.com/office/powerpoint/2010/main" val="2811145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r>
              <a:rPr lang="ka-GE" sz="3200" dirty="0">
                <a:solidFill>
                  <a:schemeClr val="tx2">
                    <a:lumMod val="75000"/>
                  </a:schemeClr>
                </a:solidFill>
                <a:latin typeface="Sylfaen" panose="010A0502050306030303" pitchFamily="18" charset="0"/>
              </a:rPr>
              <a:t>მიღწევები საზოგადოებრივი ჯანმრთელობის დაცვის </a:t>
            </a:r>
            <a:r>
              <a:rPr lang="ka-GE" sz="3200" dirty="0" smtClean="0">
                <a:solidFill>
                  <a:schemeClr val="tx2">
                    <a:lumMod val="75000"/>
                  </a:schemeClr>
                </a:solidFill>
                <a:latin typeface="Sylfaen" panose="010A0502050306030303" pitchFamily="18" charset="0"/>
              </a:rPr>
              <a:t>სფეროში (1)</a:t>
            </a:r>
            <a:endParaRPr lang="en-US" sz="3200" dirty="0">
              <a:solidFill>
                <a:schemeClr val="tx2">
                  <a:lumMod val="75000"/>
                </a:schemeClr>
              </a:solidFill>
              <a:latin typeface="Sylfaen" panose="010A0502050306030303" pitchFamily="18" charset="0"/>
            </a:endParaRPr>
          </a:p>
        </p:txBody>
      </p:sp>
      <p:sp>
        <p:nvSpPr>
          <p:cNvPr id="3" name="Content Placeholder 2"/>
          <p:cNvSpPr>
            <a:spLocks noGrp="1"/>
          </p:cNvSpPr>
          <p:nvPr>
            <p:ph idx="1"/>
          </p:nvPr>
        </p:nvSpPr>
        <p:spPr>
          <a:xfrm>
            <a:off x="457200" y="1844824"/>
            <a:ext cx="8229600" cy="4281339"/>
          </a:xfrm>
        </p:spPr>
        <p:txBody>
          <a:bodyPr>
            <a:normAutofit/>
          </a:bodyPr>
          <a:lstStyle/>
          <a:p>
            <a:endParaRPr lang="ka-GE" sz="2400" dirty="0">
              <a:latin typeface="Sylfaen" panose="010A0502050306030303" pitchFamily="18" charset="0"/>
            </a:endParaRPr>
          </a:p>
          <a:p>
            <a:pPr lvl="1"/>
            <a:endParaRPr lang="en-US" dirty="0"/>
          </a:p>
        </p:txBody>
      </p:sp>
      <p:pic>
        <p:nvPicPr>
          <p:cNvPr id="5" name="Picture 4"/>
          <p:cNvPicPr>
            <a:picLocks noChangeAspect="1"/>
          </p:cNvPicPr>
          <p:nvPr/>
        </p:nvPicPr>
        <p:blipFill>
          <a:blip r:embed="rId3"/>
          <a:stretch>
            <a:fillRect/>
          </a:stretch>
        </p:blipFill>
        <p:spPr>
          <a:xfrm>
            <a:off x="3275857" y="1600200"/>
            <a:ext cx="1512168" cy="1304961"/>
          </a:xfrm>
          <a:prstGeom prst="rect">
            <a:avLst/>
          </a:prstGeom>
        </p:spPr>
      </p:pic>
      <p:sp>
        <p:nvSpPr>
          <p:cNvPr id="6" name="Content Placeholder 2"/>
          <p:cNvSpPr txBox="1">
            <a:spLocks/>
          </p:cNvSpPr>
          <p:nvPr/>
        </p:nvSpPr>
        <p:spPr>
          <a:xfrm>
            <a:off x="457200" y="3279855"/>
            <a:ext cx="8229600" cy="3110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ka-GE" sz="1600" dirty="0" smtClean="0">
                <a:latin typeface="Sylfaen" panose="010A0502050306030303" pitchFamily="18" charset="0"/>
              </a:rPr>
              <a:t>2019 წელს საქართველოს მიენიჭა EASLE (საერთაშორისო ღვიძლის საზოგადოების) ჯილდო Center for Excellence for Hep C Elimination. </a:t>
            </a:r>
          </a:p>
          <a:p>
            <a:pPr lvl="2"/>
            <a:r>
              <a:rPr lang="ka-GE" sz="1600" dirty="0" smtClean="0">
                <a:latin typeface="Sylfaen" panose="010A0502050306030303" pitchFamily="18" charset="0"/>
              </a:rPr>
              <a:t>გლობალური ფონდის ხელშეწყობით დაინერგა პირველად ჯანდაცვაში აივ/შიდსის, ც ჰეპატიტისა და ტუბერკულოზის სკრინინგის ინტეგრირებული მოდელი </a:t>
            </a:r>
          </a:p>
          <a:p>
            <a:pPr marL="285750" indent="-285750"/>
            <a:r>
              <a:rPr lang="ka-GE" sz="1600" dirty="0">
                <a:latin typeface="Sylfaen" panose="010A0502050306030303" pitchFamily="18" charset="0"/>
              </a:rPr>
              <a:t>2019 წელს სამინისტრომ </a:t>
            </a:r>
            <a:r>
              <a:rPr lang="ka-GE" sz="1600" dirty="0" smtClean="0">
                <a:latin typeface="Sylfaen" panose="010A0502050306030303" pitchFamily="18" charset="0"/>
              </a:rPr>
              <a:t>ამოქმედა </a:t>
            </a:r>
            <a:r>
              <a:rPr lang="ka-GE" sz="1600" dirty="0">
                <a:latin typeface="Sylfaen" panose="010A0502050306030303" pitchFamily="18" charset="0"/>
              </a:rPr>
              <a:t>დიაგნოზთან შეჭიდული ჯგუფით დაფინანსების მეთოდოლოგია ტუბერკულოზის პროგრამისთვის. </a:t>
            </a:r>
          </a:p>
          <a:p>
            <a:pPr marL="285750" indent="-285750"/>
            <a:r>
              <a:rPr lang="ka-GE" sz="1600" dirty="0">
                <a:latin typeface="Sylfaen" panose="010A0502050306030303" pitchFamily="18" charset="0"/>
              </a:rPr>
              <a:t>დაიწყო შედეგებზე ორიენტირებული დაფინანსების მეთოდის პილოტირება ტუბერკულოზის სერვისისთვის, რომლის მიზანი ტუბერკულოზის მართვის პაციენტზე ორიენტირებული მოდელის </a:t>
            </a:r>
            <a:r>
              <a:rPr lang="ka-GE" sz="1600" dirty="0" smtClean="0">
                <a:latin typeface="Sylfaen" panose="010A0502050306030303" pitchFamily="18" charset="0"/>
              </a:rPr>
              <a:t>ჩამოყალიბებაა</a:t>
            </a:r>
          </a:p>
          <a:p>
            <a:pPr marL="285750" indent="-285750"/>
            <a:r>
              <a:rPr lang="ka-GE" sz="1600" dirty="0" smtClean="0">
                <a:latin typeface="Sylfaen" panose="010A0502050306030303" pitchFamily="18" charset="0"/>
              </a:rPr>
              <a:t>ამოქმედდა </a:t>
            </a:r>
            <a:r>
              <a:rPr lang="en-US" sz="1600" dirty="0" smtClean="0">
                <a:latin typeface="Sylfaen" panose="010A0502050306030303" pitchFamily="18" charset="0"/>
              </a:rPr>
              <a:t>NAT </a:t>
            </a:r>
            <a:r>
              <a:rPr lang="ka-GE" sz="1600" dirty="0" smtClean="0">
                <a:latin typeface="Sylfaen" panose="010A0502050306030303" pitchFamily="18" charset="0"/>
              </a:rPr>
              <a:t>ტექნოლოგიაზე დამყარებული უსაფრთხო სისხლის პროგრამა </a:t>
            </a:r>
            <a:endParaRPr lang="ka-GE" sz="1600" dirty="0">
              <a:latin typeface="Sylfaen" panose="010A0502050306030303" pitchFamily="18" charset="0"/>
            </a:endParaRPr>
          </a:p>
          <a:p>
            <a:endParaRPr lang="ka-GE" sz="1600" dirty="0" smtClean="0">
              <a:latin typeface="Sylfaen" panose="010A0502050306030303" pitchFamily="18" charset="0"/>
            </a:endParaRPr>
          </a:p>
          <a:p>
            <a:pPr marL="0" indent="0">
              <a:buFont typeface="Arial" pitchFamily="34" charset="0"/>
              <a:buNone/>
            </a:pPr>
            <a:endParaRPr lang="en-US" sz="1600" dirty="0" smtClean="0">
              <a:latin typeface="Sylfaen" panose="010A0502050306030303" pitchFamily="18" charset="0"/>
            </a:endParaRPr>
          </a:p>
          <a:p>
            <a:endParaRPr lang="en-US" sz="1600" dirty="0">
              <a:latin typeface="Sylfaen" panose="010A0502050306030303" pitchFamily="18" charset="0"/>
            </a:endParaRPr>
          </a:p>
        </p:txBody>
      </p:sp>
      <p:sp>
        <p:nvSpPr>
          <p:cNvPr id="4" name="AutoShape 2" descr="data:image/png;base64,iVBORw0KGgoAAAANSUhEUgAAAJcAAABMCAMAAABXuNWnAAAAkFBMVEX///8AS4dxxehpwufk6/AAQYMAR4UAPoAASYbAzdtHcZ5DaZkAPYGntcoAOH4AOn8ARIT3+fvc4+rt8fXs9/wQU42c1e6/5PTV7fiGzeux3fGp2/HR2+YAMnzJ1eFegajh8vq3xteAlraHn7yuvdBvi6+Wq8TK6PU1YJRwkrWets0rWY84bJ1XeKIALHpPfKW3L8keAAAHO0lEQVRoge2Zi3aiSBCGW0FQBKEBuYncQWLC7vu/3VZXNzd1Z8JuonN2p86ZCTYEvlOXv38MIb/jfxZZFEX+JchezTEP15NEBK9GmURPtV6vJf/VMEPQiCFFmRsBmOS9GmcID3BCFw5OjOv0apwhQl69DPik9S/UXmsW4ZolK3o1yyRcac1DwmL+MkG9kFXylyrhGG72agIWvsfi1RS3QUNU0PDVHDeRrbHTHyrVJQpe1fw+tLjHuC53p7KQKX/oXV7ABlvhiaKWZrenIqEYABc+e5tkWFAuJu03Z4KwFzKM52JRzJMPWB6dnzhJIlWcTnouV8Cfjhsi9f2hyd01H9FLlvFqSs9tMU9wZQwRkxOe4Ji3lvBeFzx+qvpTnhZWw9O4LQquXjgy6fG0fmdcTjCJkBZ30uRezyVShDl9gQ+DZAWiywZ9PQ1WtR+AZ+5S/QhidsLM5XiR4IKlyPcE7DM9jw9NzqT8MjRT1JtBr1dU8fOZVUQIVh92wDdtr59Cb6qpUvjMYRR94yMNd8zBMHkg9gMZ26eeFx6XcjZ0oRhCLlQSp3AvHpbxyb4VsDzK9h+3f9HwhMSPDU6D093+9M0BFQt53SYvGv0wvjAgXRl2dyj0fD3sR2zZuzw1S2OELFGBhHKZ9XLAtTPAN0dwXC8wgxQeffEZDT48i9DQ4BY47pPS+h+rlrO7Ns01d5b+XoApmTZ5FnnsOJuZwX6zTtr9TQxPrPFja0/vHqfmQd1sVPOg5WIpxauq6TWlkTvpDZfwVCHbGqcy4M8s6sC1M5UxtvBv03PJW1wym8lNyoO1EqGcO96omgVXHYzJVYZzfatuuU6DRThBJ0Uia8JUSKEnsjZwqatZbK2eK9f587Xx3oU5vXSzRzBNgWN9ytXIzfWtvOFCPWcWlXsYmD+2KASMJTD4JFctUqPI/Z3zA16hmqbKWFZq8ZjLprFjx7dcIO7B1HUxAq5jIZ1kdMalmIc+zoKLvm85l9m3Dt0zgu2x2e2ad4S25IdcP4hgtAxsO+K+VNTUn5pn5FJaewxxh7ivmZXOVng+OaNeLeRCe7OOImnK1ds/b33Ltd3f36LcsBOYIJHBinFZom8S9nubchkX7auGfK4QD8GVSZ/hontgUj7YM82ELxn6hMvZWJZl1su4sJ2oYGBcXCQ4lui6n3DJrMcPCft/U/Al3vYb3qS0YLGwjpkkXsQuAtAX4+gGvSvsm+3vuK46qyA5Qta2LUeRVSzrpppfuYCLvftn7AAR6PB1hDSY5zAjU6424TEOdwdPs2pSsLkzxSzUGz6gq3K6ByzgYuaL1QmTE5Ib7zzz9EInhEYMGuogT05y1uuqkHyHqwOkzNSqYbtawIWuPuDfjmC7+9IEbEwWudHVQRI4jykTep5KvqyZQtQUc9XQxVzeRL2478rES9mdP+RcWwtD7fplJvbYdS0DMYfkXN9NRWwM5nu8mGu0g4OtcH3xlWY2u5T31zHlMWxqrN9RElDGzLHVaaXpG540xYoXcg2b0OxPUxSG8c5MP57H+IwqAUeoFNbMHNjlkZdTwUFdtA/56Ezv3qTdO6P6mAuzZFV5nlfY6pv5aWpssZpmvpQL/573mReNx1zYVStV13U+Fpi6yoAQFXVYoVdWsZgL9p7sM1c95HLOc/PDW63VVdVsxSWV2td3Kdfn4iGXwYeUBx4eYRUthCIuQddoLdwfl3PRMfpHbY88sJPOoPCpNRlNdI1IgxerBpnd4Wu4wKwPtvAPh9BDnwsWbEdabUDyr+i/zEam1MHBWKlxz7WyzD7O9Y+et4xrDOajUez1XrMadI5QaWclpuF4VBHLQhnWlJtefPsuLqzRYOttTNMBJN8QFpb33GrLL/kmLn17c1sHxX58DeJGH9PX6NbkQoX7xW/iOm/mcXBitnQe37PqA3w2sWZJZ6qWst0qlq6nIqEf+s0NvqS/qHwbYmmcKkesY9hN3e1brb4OFuzuBou/Ivgd/92wy6ZpRl8vw9g1jwW7SogD+n591D65/GDxX4Wct83OGHa3GORBechl7ymRQV3b2RcPDrf+ddL//teRdQkx6rQhxZ8N43LdFTG0lJaldm1tW+tg8HaaRlOwzfJedlt7x86+fdiyptmlkudaR+qYLcbgeGu6a37+zM9yFXSfdPIKuCxN06lOyjyNi6qq6rwCmWxp1cQgS/IKztptXOaaHNd2XBVOSo7kahSJRiujiA2jTOovyhnjMmi3q2Nwn/Gf4O2pRZqqlou4qtI8gRK1ZFciF1R5b7fJTtaoXVdFUzgdeSc5cHU0xy+97PRLZBVin5DGoHt5b2i8vyzSNZrcyXViXKuavesXZZck4AFlcIXvdlGmcVemVVm+pc6e1KVm13FZdvFbUeak/aIyEpsSxyE2cRLK5B8WYL+RiUxlCusxViW28QyepezTB1tPHJtdDB9lXIREtrT78tFcEtdHMwtJc/Ld01l+xzPiL3zTjFj59ZqT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EASL | The Home of Hepatolog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845" y="3216270"/>
            <a:ext cx="1080120" cy="54006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The future of the Global Fund - Devpolicy Blog from the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9" name="AutoShape 10" descr="The future of the Global Fund - Devpolicy Blog from the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1280" t="37905" r="84440" b="40928"/>
          <a:stretch/>
        </p:blipFill>
        <p:spPr>
          <a:xfrm>
            <a:off x="866800" y="3819914"/>
            <a:ext cx="662016" cy="545189"/>
          </a:xfrm>
          <a:prstGeom prst="rect">
            <a:avLst/>
          </a:prstGeom>
        </p:spPr>
      </p:pic>
      <p:pic>
        <p:nvPicPr>
          <p:cNvPr id="11" name="Picture 4" descr="EASL | The Home of Hepatolog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245" y="3368670"/>
            <a:ext cx="1080120" cy="540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249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a:solidFill>
                  <a:schemeClr val="tx2">
                    <a:lumMod val="75000"/>
                  </a:schemeClr>
                </a:solidFill>
                <a:latin typeface="Sylfaen" panose="010A0502050306030303" pitchFamily="18" charset="0"/>
              </a:rPr>
              <a:t>მიღწევები საზოგადოებრივი ჯანმრთელობის დაცვის სფეროში </a:t>
            </a:r>
            <a:r>
              <a:rPr lang="ka-GE" dirty="0" smtClean="0">
                <a:solidFill>
                  <a:schemeClr val="tx2">
                    <a:lumMod val="75000"/>
                  </a:schemeClr>
                </a:solidFill>
                <a:latin typeface="Sylfaen" panose="010A0502050306030303" pitchFamily="18" charset="0"/>
              </a:rPr>
              <a:t>(2)</a:t>
            </a:r>
            <a:endParaRPr lang="en-US" dirty="0">
              <a:latin typeface="Sylfaen" panose="010A0502050306030303" pitchFamily="18" charset="0"/>
            </a:endParaRPr>
          </a:p>
        </p:txBody>
      </p:sp>
      <p:sp>
        <p:nvSpPr>
          <p:cNvPr id="3" name="Content Placeholder 2"/>
          <p:cNvSpPr>
            <a:spLocks noGrp="1"/>
          </p:cNvSpPr>
          <p:nvPr>
            <p:ph idx="1"/>
          </p:nvPr>
        </p:nvSpPr>
        <p:spPr>
          <a:xfrm>
            <a:off x="172834" y="1844824"/>
            <a:ext cx="8784976" cy="1800200"/>
          </a:xfrm>
        </p:spPr>
        <p:txBody>
          <a:bodyPr>
            <a:noAutofit/>
          </a:bodyPr>
          <a:lstStyle/>
          <a:p>
            <a:r>
              <a:rPr lang="ka-GE" sz="1800" b="1" dirty="0" smtClean="0">
                <a:latin typeface="Sylfaen" panose="010A0502050306030303" pitchFamily="18" charset="0"/>
              </a:rPr>
              <a:t>კიბოს </a:t>
            </a:r>
            <a:r>
              <a:rPr lang="ka-GE" sz="1800" b="1" dirty="0">
                <a:latin typeface="Sylfaen" panose="010A0502050306030303" pitchFamily="18" charset="0"/>
              </a:rPr>
              <a:t>სკრინინგის </a:t>
            </a:r>
            <a:r>
              <a:rPr lang="ka-GE" sz="1800" b="1" dirty="0" smtClean="0">
                <a:latin typeface="Sylfaen" panose="010A0502050306030303" pitchFamily="18" charset="0"/>
              </a:rPr>
              <a:t>პროგრამაში</a:t>
            </a:r>
            <a:r>
              <a:rPr lang="ka-GE" sz="1800" dirty="0" smtClean="0">
                <a:latin typeface="Sylfaen" panose="010A0502050306030303" pitchFamily="18" charset="0"/>
              </a:rPr>
              <a:t> მომსახურების ტარიფების გაზრდა  მომსახურების </a:t>
            </a:r>
            <a:r>
              <a:rPr lang="ka-GE" sz="1800" dirty="0">
                <a:latin typeface="Sylfaen" panose="010A0502050306030303" pitchFamily="18" charset="0"/>
              </a:rPr>
              <a:t>მაქსიმალური გეოგრაფიული ხელმისაწვდომობის </a:t>
            </a:r>
            <a:r>
              <a:rPr lang="ka-GE" sz="1800" dirty="0" smtClean="0">
                <a:latin typeface="Sylfaen" panose="010A0502050306030303" pitchFamily="18" charset="0"/>
              </a:rPr>
              <a:t>უზრუნველსაყოფად</a:t>
            </a:r>
            <a:endParaRPr lang="ka-GE" sz="1800" dirty="0" smtClean="0">
              <a:solidFill>
                <a:schemeClr val="accent6">
                  <a:lumMod val="75000"/>
                </a:schemeClr>
              </a:solidFill>
              <a:latin typeface="Sylfaen" panose="010A0502050306030303" pitchFamily="18" charset="0"/>
            </a:endParaRPr>
          </a:p>
          <a:p>
            <a:r>
              <a:rPr lang="ka-GE" sz="1800" dirty="0" smtClean="0">
                <a:latin typeface="Sylfaen" panose="010A0502050306030303" pitchFamily="18" charset="0"/>
              </a:rPr>
              <a:t>ზუგდიდში </a:t>
            </a:r>
            <a:r>
              <a:rPr lang="ka-GE" sz="1800" dirty="0">
                <a:latin typeface="Sylfaen" panose="010A0502050306030303" pitchFamily="18" charset="0"/>
              </a:rPr>
              <a:t>ახალი სკრინინგ ცენტრის გახსნა ჩეხეთის მთავრობის დახმარებით</a:t>
            </a:r>
          </a:p>
          <a:p>
            <a:endParaRPr lang="en-US" sz="1800" dirty="0">
              <a:latin typeface="Sylfaen" panose="010A0502050306030303" pitchFamily="18" charset="0"/>
            </a:endParaRPr>
          </a:p>
        </p:txBody>
      </p:sp>
      <p:sp>
        <p:nvSpPr>
          <p:cNvPr id="4" name="Content Placeholder 2"/>
          <p:cNvSpPr txBox="1">
            <a:spLocks/>
          </p:cNvSpPr>
          <p:nvPr/>
        </p:nvSpPr>
        <p:spPr>
          <a:xfrm>
            <a:off x="180292" y="3789040"/>
            <a:ext cx="8784976" cy="29249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ka-GE" sz="1800" b="1" dirty="0" smtClean="0">
                <a:latin typeface="Sylfaen" panose="010A0502050306030303" pitchFamily="18" charset="0"/>
              </a:rPr>
              <a:t>იმუნიზაციის პროგრამის გაფართოვება: </a:t>
            </a:r>
          </a:p>
          <a:p>
            <a:r>
              <a:rPr lang="ka-GE" sz="1800" dirty="0" smtClean="0">
                <a:latin typeface="Sylfaen" panose="010A0502050306030303" pitchFamily="18" charset="0"/>
              </a:rPr>
              <a:t>პაპილომავირუსის საწინააღმდეგო აცრის დანერგვა 10-11-12 წლის ასაკის გოგონებში</a:t>
            </a:r>
          </a:p>
          <a:p>
            <a:r>
              <a:rPr lang="ka-GE" sz="1800" dirty="0" smtClean="0">
                <a:latin typeface="Sylfaen" panose="010A0502050306030303" pitchFamily="18" charset="0"/>
              </a:rPr>
              <a:t>გრიპის ვაქცინის შესყიდვის მოცულობების გაზრდა</a:t>
            </a:r>
          </a:p>
          <a:p>
            <a:pPr lvl="1"/>
            <a:r>
              <a:rPr lang="ka-GE" sz="1600" dirty="0" smtClean="0">
                <a:latin typeface="Sylfaen" panose="010A0502050306030303" pitchFamily="18" charset="0"/>
              </a:rPr>
              <a:t>2018 წელთან შედარებით 2.5-ჯერ მეტი და შეადგინა 100 ათასი დოზა, მიმდინარე წელს უკვე შესყიდულია 135 ათასი დოზა და დამატებით ხდება 100 ათასი დოზის შესყიდვა. </a:t>
            </a:r>
          </a:p>
          <a:p>
            <a:r>
              <a:rPr lang="ka-GE" sz="1800" dirty="0" smtClean="0">
                <a:latin typeface="Sylfaen" panose="010A0502050306030303" pitchFamily="18" charset="0"/>
              </a:rPr>
              <a:t>2020 წლიდან პნევმონიის ვაქცინაციის დანერგვა 65 წლის ზემოთ პირებში  </a:t>
            </a:r>
          </a:p>
          <a:p>
            <a:endParaRPr lang="en-US" sz="1800" dirty="0">
              <a:latin typeface="Sylfaen" panose="010A0502050306030303" pitchFamily="18" charset="0"/>
            </a:endParaRPr>
          </a:p>
        </p:txBody>
      </p:sp>
    </p:spTree>
    <p:extLst>
      <p:ext uri="{BB962C8B-B14F-4D97-AF65-F5344CB8AC3E}">
        <p14:creationId xmlns:p14="http://schemas.microsoft.com/office/powerpoint/2010/main" val="2032234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48" y="404664"/>
            <a:ext cx="8229600" cy="1368152"/>
          </a:xfrm>
        </p:spPr>
        <p:txBody>
          <a:bodyPr>
            <a:noAutofit/>
          </a:bodyPr>
          <a:lstStyle/>
          <a:p>
            <a:r>
              <a:rPr lang="ka-GE" sz="2400" b="1" dirty="0" smtClean="0">
                <a:latin typeface="Sylfaen" panose="010A0502050306030303" pitchFamily="18" charset="0"/>
              </a:rPr>
              <a:t>ჯანმრთელობის მიზნები ვერ მიიღწევა ფსიქიკური ჯანმრთელობის ხელშეწყობის გარეშე</a:t>
            </a:r>
            <a:r>
              <a:rPr lang="en-US" sz="2400" b="1" dirty="0" smtClean="0">
                <a:latin typeface="Sylfaen" panose="010A0502050306030303" pitchFamily="18" charset="0"/>
              </a:rPr>
              <a:t> </a:t>
            </a:r>
            <a:r>
              <a:rPr lang="ka-GE" sz="2400" b="1" dirty="0" smtClean="0">
                <a:latin typeface="Sylfaen" panose="010A0502050306030303" pitchFamily="18" charset="0"/>
              </a:rPr>
              <a:t>- რა მიმართულებას ვირჩევთ და რამდენად სწრაფია დეინსტიტუციონალიზაციის პროცესი  </a:t>
            </a:r>
            <a:endParaRPr lang="en-US" sz="2400" b="1" dirty="0">
              <a:latin typeface="Sylfaen" panose="010A0502050306030303" pitchFamily="18" charset="0"/>
            </a:endParaRPr>
          </a:p>
        </p:txBody>
      </p:sp>
      <p:sp>
        <p:nvSpPr>
          <p:cNvPr id="3" name="Content Placeholder 2"/>
          <p:cNvSpPr>
            <a:spLocks noGrp="1"/>
          </p:cNvSpPr>
          <p:nvPr>
            <p:ph idx="1"/>
          </p:nvPr>
        </p:nvSpPr>
        <p:spPr>
          <a:xfrm>
            <a:off x="436048" y="2060848"/>
            <a:ext cx="8229600" cy="4525963"/>
          </a:xfrm>
        </p:spPr>
        <p:txBody>
          <a:bodyPr>
            <a:normAutofit fontScale="62500" lnSpcReduction="20000"/>
          </a:bodyPr>
          <a:lstStyle/>
          <a:p>
            <a:r>
              <a:rPr lang="ka-GE" dirty="0" smtClean="0">
                <a:latin typeface="Sylfaen" panose="010A0502050306030303" pitchFamily="18" charset="0"/>
              </a:rPr>
              <a:t>2019 წელს საფრანგეთის მთავრობის ხელშეწყობით დაიწყო საჭიროებების ანალიზისა და ახალი სტრატეგიის მომზადების პროცესი- 2020 წლის შემდგომი პერიოდისთვის </a:t>
            </a:r>
          </a:p>
          <a:p>
            <a:r>
              <a:rPr lang="ka-GE" dirty="0" smtClean="0">
                <a:latin typeface="Sylfaen" panose="010A0502050306030303" pitchFamily="18" charset="0"/>
              </a:rPr>
              <a:t>დეინსტიტუციონალიზაცია განიხილება, როგორც ძირითადი მექანიზმი ფსიქიკური აშლილობის მქონე პირთა ცხოვრების ხარისხის გაუმჯობესებისთვის</a:t>
            </a:r>
          </a:p>
          <a:p>
            <a:r>
              <a:rPr lang="ka-GE" dirty="0" smtClean="0">
                <a:latin typeface="Sylfaen" panose="010A0502050306030303" pitchFamily="18" charset="0"/>
              </a:rPr>
              <a:t>დაფინანსების ზრდა: 2016 წელს 16 მილიონიდან 2020 წელს 27.5 მილიონამდე</a:t>
            </a:r>
          </a:p>
          <a:p>
            <a:r>
              <a:rPr lang="ka-GE" dirty="0" smtClean="0">
                <a:latin typeface="Sylfaen" panose="010A0502050306030303" pitchFamily="18" charset="0"/>
              </a:rPr>
              <a:t>ძველი ინსტიტუციების რეორგანიზაცია და ახალი სერვისები : </a:t>
            </a:r>
          </a:p>
          <a:p>
            <a:pPr lvl="1"/>
            <a:r>
              <a:rPr lang="ka-GE" dirty="0" smtClean="0">
                <a:latin typeface="Sylfaen" panose="010A0502050306030303" pitchFamily="18" charset="0"/>
              </a:rPr>
              <a:t>ბედიანის დაწესებულების რეორგანიზაცია</a:t>
            </a:r>
            <a:r>
              <a:rPr lang="en-US" dirty="0" smtClean="0">
                <a:latin typeface="Sylfaen" panose="010A0502050306030303" pitchFamily="18" charset="0"/>
              </a:rPr>
              <a:t> </a:t>
            </a:r>
            <a:r>
              <a:rPr lang="ka-GE" dirty="0" smtClean="0">
                <a:solidFill>
                  <a:srgbClr val="FF0000"/>
                </a:solidFill>
                <a:latin typeface="Sylfaen" panose="010A0502050306030303" pitchFamily="18" charset="0"/>
              </a:rPr>
              <a:t>თავშესარის სერვისების მიმწოდებლად</a:t>
            </a:r>
          </a:p>
          <a:p>
            <a:pPr lvl="1"/>
            <a:r>
              <a:rPr lang="ka-GE" dirty="0" smtClean="0">
                <a:latin typeface="Sylfaen" panose="010A0502050306030303" pitchFamily="18" charset="0"/>
              </a:rPr>
              <a:t>ახალი საცხოვრისი ბათუმში</a:t>
            </a:r>
          </a:p>
          <a:p>
            <a:pPr lvl="1"/>
            <a:r>
              <a:rPr lang="ka-GE" dirty="0" smtClean="0">
                <a:latin typeface="Sylfaen" panose="010A0502050306030303" pitchFamily="18" charset="0"/>
              </a:rPr>
              <a:t>საერთაშორისო პარტნიორობა ჩინეთის მთავრობასთან ახალი ფსიქიკური ჯანმრთელობის ცენტრების მშენებლობისთვის </a:t>
            </a:r>
          </a:p>
          <a:p>
            <a:pPr lvl="1"/>
            <a:r>
              <a:rPr lang="ka-GE" dirty="0" smtClean="0">
                <a:latin typeface="Sylfaen" panose="010A0502050306030303" pitchFamily="18" charset="0"/>
              </a:rPr>
              <a:t>2022 წლამდე ამოქმედდება </a:t>
            </a:r>
            <a:r>
              <a:rPr lang="ka-GE" dirty="0" smtClean="0">
                <a:solidFill>
                  <a:srgbClr val="FF0000"/>
                </a:solidFill>
                <a:latin typeface="Sylfaen" panose="010A0502050306030303" pitchFamily="18" charset="0"/>
              </a:rPr>
              <a:t>4</a:t>
            </a:r>
            <a:r>
              <a:rPr lang="en-US" dirty="0" smtClean="0">
                <a:latin typeface="Sylfaen" panose="010A0502050306030303" pitchFamily="18" charset="0"/>
              </a:rPr>
              <a:t> </a:t>
            </a:r>
            <a:r>
              <a:rPr lang="ka-GE" dirty="0" smtClean="0">
                <a:latin typeface="Sylfaen" panose="010A0502050306030303" pitchFamily="18" charset="0"/>
              </a:rPr>
              <a:t>საცხოვრისის ტიპის ფსიქიკური ჯანმრთელობის ცენტრი</a:t>
            </a:r>
          </a:p>
          <a:p>
            <a:pPr lvl="1"/>
            <a:r>
              <a:rPr lang="en-US" dirty="0" smtClean="0">
                <a:latin typeface="Sylfaen" panose="010A0502050306030303" pitchFamily="18" charset="0"/>
              </a:rPr>
              <a:t>4</a:t>
            </a:r>
            <a:r>
              <a:rPr lang="ka-GE" dirty="0" smtClean="0">
                <a:latin typeface="Sylfaen" panose="010A0502050306030303" pitchFamily="18" charset="0"/>
              </a:rPr>
              <a:t> საოჯახო ტიპის სახლი მზადაა ბენეფიციარების მისაღებად </a:t>
            </a:r>
          </a:p>
          <a:p>
            <a:pPr lvl="1"/>
            <a:endParaRPr lang="ka-GE" dirty="0" smtClean="0">
              <a:latin typeface="Sylfaen" panose="010A0502050306030303" pitchFamily="18" charset="0"/>
            </a:endParaRPr>
          </a:p>
        </p:txBody>
      </p:sp>
    </p:spTree>
    <p:extLst>
      <p:ext uri="{BB962C8B-B14F-4D97-AF65-F5344CB8AC3E}">
        <p14:creationId xmlns:p14="http://schemas.microsoft.com/office/powerpoint/2010/main" val="484840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rmAutofit fontScale="90000"/>
          </a:bodyPr>
          <a:lstStyle/>
          <a:p>
            <a:r>
              <a:rPr lang="ka-GE" sz="3600" dirty="0" smtClean="0">
                <a:latin typeface="Sylfaen" panose="010A0502050306030303" pitchFamily="18" charset="0"/>
              </a:rPr>
              <a:t>ჯანდაცვის სისტემის მოწყობა უნივერსალური ხელმისაწვდომობის ჭრილში </a:t>
            </a:r>
            <a:endParaRPr lang="en-US" sz="3600" dirty="0">
              <a:latin typeface="Sylfaen" panose="010A0502050306030303" pitchFamily="18" charset="0"/>
            </a:endParaRPr>
          </a:p>
        </p:txBody>
      </p:sp>
      <p:sp>
        <p:nvSpPr>
          <p:cNvPr id="4" name="AutoShape 2" descr="Woman wearing executive attire illustration, Cartoon , busines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3"/>
          <a:stretch>
            <a:fillRect/>
          </a:stretch>
        </p:blipFill>
        <p:spPr>
          <a:xfrm>
            <a:off x="-44605" y="2564904"/>
            <a:ext cx="3599374" cy="3273530"/>
          </a:xfrm>
          <a:prstGeom prst="rect">
            <a:avLst/>
          </a:prstGeom>
        </p:spPr>
      </p:pic>
      <p:grpSp>
        <p:nvGrpSpPr>
          <p:cNvPr id="12" name="Group 11"/>
          <p:cNvGrpSpPr/>
          <p:nvPr/>
        </p:nvGrpSpPr>
        <p:grpSpPr>
          <a:xfrm>
            <a:off x="4982987" y="3349289"/>
            <a:ext cx="2084527" cy="3358049"/>
            <a:chOff x="4499991" y="3068960"/>
            <a:chExt cx="2084527" cy="3358049"/>
          </a:xfrm>
        </p:grpSpPr>
        <p:pic>
          <p:nvPicPr>
            <p:cNvPr id="1030" name="Picture 6" descr="Flip Chart Images, Stock Photos &amp; Vectors | Shutterstock"/>
            <p:cNvPicPr>
              <a:picLocks noChangeAspect="1" noChangeArrowheads="1"/>
            </p:cNvPicPr>
            <p:nvPr/>
          </p:nvPicPr>
          <p:blipFill rotWithShape="1">
            <a:blip r:embed="rId4">
              <a:extLst>
                <a:ext uri="{28A0092B-C50C-407E-A947-70E740481C1C}">
                  <a14:useLocalDpi xmlns:a14="http://schemas.microsoft.com/office/drawing/2010/main" val="0"/>
                </a:ext>
              </a:extLst>
            </a:blip>
            <a:srcRect l="23647" r="21108" b="11258"/>
            <a:stretch/>
          </p:blipFill>
          <p:spPr bwMode="auto">
            <a:xfrm>
              <a:off x="4499991" y="3068960"/>
              <a:ext cx="2084527" cy="33580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3"/>
            <a:srcRect l="19425" t="29137" r="56320" b="33823"/>
            <a:stretch/>
          </p:blipFill>
          <p:spPr>
            <a:xfrm rot="21342354">
              <a:off x="4955059" y="3676504"/>
              <a:ext cx="1025891" cy="1326872"/>
            </a:xfrm>
            <a:prstGeom prst="rect">
              <a:avLst/>
            </a:prstGeom>
          </p:spPr>
        </p:pic>
      </p:grpSp>
      <p:pic>
        <p:nvPicPr>
          <p:cNvPr id="1032" name="Picture 8" descr="Business Woman Cartoon Images, Stock Photos &amp; Vectors | Shutterstock"/>
          <p:cNvPicPr>
            <a:picLocks noChangeAspect="1" noChangeArrowheads="1"/>
          </p:cNvPicPr>
          <p:nvPr/>
        </p:nvPicPr>
        <p:blipFill rotWithShape="1">
          <a:blip r:embed="rId5">
            <a:extLst>
              <a:ext uri="{28A0092B-C50C-407E-A947-70E740481C1C}">
                <a14:useLocalDpi xmlns:a14="http://schemas.microsoft.com/office/drawing/2010/main" val="0"/>
              </a:ext>
            </a:extLst>
          </a:blip>
          <a:srcRect b="10902"/>
          <a:stretch/>
        </p:blipFill>
        <p:spPr bwMode="auto">
          <a:xfrm flipH="1">
            <a:off x="6804248" y="3933056"/>
            <a:ext cx="1581150" cy="23762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89819" y="3187066"/>
            <a:ext cx="3554506" cy="529966"/>
          </a:xfrm>
        </p:spPr>
        <p:txBody>
          <a:bodyPr>
            <a:noAutofit/>
          </a:bodyPr>
          <a:lstStyle/>
          <a:p>
            <a:pPr marL="0" indent="0">
              <a:buNone/>
            </a:pPr>
            <a:r>
              <a:rPr lang="ka-GE" sz="1400" b="1" dirty="0" smtClean="0">
                <a:solidFill>
                  <a:srgbClr val="002060"/>
                </a:solidFill>
              </a:rPr>
              <a:t>M</a:t>
            </a:r>
            <a:r>
              <a:rPr lang="en-US" sz="1400" b="1" dirty="0" err="1" smtClean="0">
                <a:solidFill>
                  <a:srgbClr val="002060"/>
                </a:solidFill>
              </a:rPr>
              <a:t>oving</a:t>
            </a:r>
            <a:r>
              <a:rPr lang="en-US" sz="1400" b="1" dirty="0" smtClean="0">
                <a:solidFill>
                  <a:srgbClr val="002060"/>
                </a:solidFill>
              </a:rPr>
              <a:t> towards Universal Health Coverage</a:t>
            </a:r>
            <a:r>
              <a:rPr lang="en-US" sz="1400" b="1" dirty="0" smtClean="0"/>
              <a:t>… </a:t>
            </a:r>
            <a:r>
              <a:rPr lang="en-US" sz="1400" dirty="0" smtClean="0"/>
              <a:t>more difficult </a:t>
            </a:r>
            <a:r>
              <a:rPr lang="en-US" sz="1400" dirty="0"/>
              <a:t>than </a:t>
            </a:r>
            <a:r>
              <a:rPr lang="en-US" sz="1400" dirty="0" smtClean="0"/>
              <a:t>expected</a:t>
            </a:r>
            <a:endParaRPr lang="en-US" sz="1400" dirty="0"/>
          </a:p>
        </p:txBody>
      </p:sp>
    </p:spTree>
    <p:extLst>
      <p:ext uri="{BB962C8B-B14F-4D97-AF65-F5344CB8AC3E}">
        <p14:creationId xmlns:p14="http://schemas.microsoft.com/office/powerpoint/2010/main" val="4162579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Autofit/>
          </a:bodyPr>
          <a:lstStyle/>
          <a:p>
            <a:r>
              <a:rPr lang="ka-GE" sz="2800" b="1" dirty="0" smtClean="0">
                <a:latin typeface="Sylfaen" panose="010A0502050306030303" pitchFamily="18" charset="0"/>
              </a:rPr>
              <a:t>პაციენტის უფლებების დაცვისა და ჯანდაცვის სერვისების ხარისხის უზრუნველყოფისთვის რეგულირების მექანიზმების დახვეწა </a:t>
            </a:r>
            <a:endParaRPr lang="en-US" sz="2800" b="1" dirty="0">
              <a:latin typeface="Sylfaen" panose="010A0502050306030303" pitchFamily="18" charset="0"/>
            </a:endParaRPr>
          </a:p>
        </p:txBody>
      </p:sp>
      <p:sp>
        <p:nvSpPr>
          <p:cNvPr id="3" name="Content Placeholder 2"/>
          <p:cNvSpPr>
            <a:spLocks noGrp="1"/>
          </p:cNvSpPr>
          <p:nvPr>
            <p:ph idx="1"/>
          </p:nvPr>
        </p:nvSpPr>
        <p:spPr>
          <a:xfrm>
            <a:off x="457200" y="1772816"/>
            <a:ext cx="8229600" cy="4525963"/>
          </a:xfrm>
        </p:spPr>
        <p:txBody>
          <a:bodyPr>
            <a:normAutofit fontScale="85000" lnSpcReduction="10000"/>
          </a:bodyPr>
          <a:lstStyle/>
          <a:p>
            <a:r>
              <a:rPr lang="ka-GE" sz="2800" dirty="0" smtClean="0">
                <a:latin typeface="Sylfaen" panose="010A0502050306030303" pitchFamily="18" charset="0"/>
              </a:rPr>
              <a:t>სამედიცინო და ფარმაცევტული საქმიანობის რეგულირების სააგენტოს ჩამოყალიბება</a:t>
            </a:r>
            <a:r>
              <a:rPr lang="en-US" sz="2800" dirty="0" smtClean="0">
                <a:latin typeface="Sylfaen" panose="010A0502050306030303" pitchFamily="18" charset="0"/>
              </a:rPr>
              <a:t> </a:t>
            </a:r>
            <a:r>
              <a:rPr lang="ka-GE" sz="2800" dirty="0" smtClean="0">
                <a:latin typeface="Sylfaen" panose="010A0502050306030303" pitchFamily="18" charset="0"/>
              </a:rPr>
              <a:t>- განახლებული მიზნებითა და ინსტიტუციური რესურსით </a:t>
            </a:r>
          </a:p>
          <a:p>
            <a:r>
              <a:rPr lang="ka-GE" sz="2800" dirty="0" smtClean="0">
                <a:latin typeface="Sylfaen" panose="010A0502050306030303" pitchFamily="18" charset="0"/>
              </a:rPr>
              <a:t>განახლდა უწყვეტი პროფესიული განვითარების საბჭოს შემადგენლობა და ოპერირების პრინციპები</a:t>
            </a:r>
          </a:p>
          <a:p>
            <a:r>
              <a:rPr lang="ka-GE" sz="2800" dirty="0" smtClean="0">
                <a:latin typeface="Sylfaen" panose="010A0502050306030303" pitchFamily="18" charset="0"/>
              </a:rPr>
              <a:t>ინფექციის კონტროლის მიზნებისთვის რეგულირების სააგენტოს მიერ შეფასდა </a:t>
            </a:r>
            <a:r>
              <a:rPr lang="en-US" sz="2800" dirty="0" smtClean="0">
                <a:solidFill>
                  <a:srgbClr val="FF0000"/>
                </a:solidFill>
                <a:latin typeface="Sylfaen" panose="010A0502050306030303" pitchFamily="18" charset="0"/>
              </a:rPr>
              <a:t>121</a:t>
            </a:r>
            <a:r>
              <a:rPr lang="en-US" sz="2800" dirty="0" smtClean="0">
                <a:latin typeface="Sylfaen" panose="010A0502050306030303" pitchFamily="18" charset="0"/>
              </a:rPr>
              <a:t> </a:t>
            </a:r>
            <a:r>
              <a:rPr lang="ka-GE" sz="2800" dirty="0" smtClean="0">
                <a:latin typeface="Sylfaen" panose="010A0502050306030303" pitchFamily="18" charset="0"/>
              </a:rPr>
              <a:t>სამედიცინო დაწესებულება</a:t>
            </a:r>
          </a:p>
          <a:p>
            <a:r>
              <a:rPr lang="ka-GE" sz="2800" dirty="0" smtClean="0">
                <a:latin typeface="Sylfaen" panose="010A0502050306030303" pitchFamily="18" charset="0"/>
              </a:rPr>
              <a:t>სანებართვო პირობებთან და სხვა რეგულაციებთან შესაბამისობის მიზნით შეფასდა </a:t>
            </a:r>
            <a:r>
              <a:rPr lang="en-US" sz="2800" dirty="0" smtClean="0">
                <a:solidFill>
                  <a:srgbClr val="FF0000"/>
                </a:solidFill>
                <a:latin typeface="Sylfaen" panose="010A0502050306030303" pitchFamily="18" charset="0"/>
              </a:rPr>
              <a:t>263</a:t>
            </a:r>
            <a:r>
              <a:rPr lang="en-US" sz="2800" dirty="0" smtClean="0">
                <a:latin typeface="Sylfaen" panose="010A0502050306030303" pitchFamily="18" charset="0"/>
              </a:rPr>
              <a:t> </a:t>
            </a:r>
            <a:r>
              <a:rPr lang="ka-GE" sz="2800" dirty="0" smtClean="0">
                <a:latin typeface="Sylfaen" panose="010A0502050306030303" pitchFamily="18" charset="0"/>
              </a:rPr>
              <a:t>დაწესებულება </a:t>
            </a:r>
          </a:p>
          <a:p>
            <a:r>
              <a:rPr lang="ka-GE" sz="2800" dirty="0" smtClean="0">
                <a:latin typeface="Sylfaen" panose="010A0502050306030303" pitchFamily="18" charset="0"/>
              </a:rPr>
              <a:t>შესწავლილ იქნა </a:t>
            </a:r>
            <a:r>
              <a:rPr lang="en-US" sz="2800" dirty="0" smtClean="0">
                <a:solidFill>
                  <a:srgbClr val="FF0000"/>
                </a:solidFill>
                <a:latin typeface="Sylfaen" panose="010A0502050306030303" pitchFamily="18" charset="0"/>
              </a:rPr>
              <a:t>228</a:t>
            </a:r>
            <a:r>
              <a:rPr lang="en-US" sz="2800" dirty="0" smtClean="0">
                <a:latin typeface="Sylfaen" panose="010A0502050306030303" pitchFamily="18" charset="0"/>
              </a:rPr>
              <a:t> </a:t>
            </a:r>
            <a:r>
              <a:rPr lang="ka-GE" sz="2800" dirty="0" smtClean="0">
                <a:latin typeface="Sylfaen" panose="010A0502050306030303" pitchFamily="18" charset="0"/>
              </a:rPr>
              <a:t>პაციენტის საქმე</a:t>
            </a:r>
          </a:p>
          <a:p>
            <a:endParaRPr lang="en-US" sz="2800" dirty="0"/>
          </a:p>
        </p:txBody>
      </p:sp>
    </p:spTree>
    <p:extLst>
      <p:ext uri="{BB962C8B-B14F-4D97-AF65-F5344CB8AC3E}">
        <p14:creationId xmlns:p14="http://schemas.microsoft.com/office/powerpoint/2010/main" val="3984005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1160</TotalTime>
  <Words>2731</Words>
  <Application>Microsoft Office PowerPoint</Application>
  <PresentationFormat>On-screen Show (4:3)</PresentationFormat>
  <Paragraphs>251</Paragraphs>
  <Slides>20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Sylfaen</vt:lpstr>
      <vt:lpstr>Times New Roman</vt:lpstr>
      <vt:lpstr>Office Theme</vt:lpstr>
      <vt:lpstr>ოკუპირებული ტერიტორიებიდან დევნილთა, შრომის, ჯანმრთელობისა და სოციალური დაცვის სამინისტროს ანგარიში ჯანმრთელობის დაცვის სფეროში </vt:lpstr>
      <vt:lpstr>რით იყო აღსანიშნავი გასული 12 თვე ჯანდაცვის სექტორში </vt:lpstr>
      <vt:lpstr>რით იყო აღსანიშნავი გასული 12 თვე ჯანდაცვის სექტორში </vt:lpstr>
      <vt:lpstr>უნივერსალური  ხელმისაწვდომობის პროგრამის გავლილი ეტაპები, სად ვართ დღეს და რა მიმართულებას ვირჩევთ </vt:lpstr>
      <vt:lpstr>მიღწევები საზოგადოებრივი ჯანმრთელობის დაცვის სფეროში (1)</vt:lpstr>
      <vt:lpstr>მიღწევები საზოგადოებრივი ჯანმრთელობის დაცვის სფეროში (2)</vt:lpstr>
      <vt:lpstr>ჯანმრთელობის მიზნები ვერ მიიღწევა ფსიქიკური ჯანმრთელობის ხელშეწყობის გარეშე - რა მიმართულებას ვირჩევთ და რამდენად სწრაფია დეინსტიტუციონალიზაციის პროცესი  </vt:lpstr>
      <vt:lpstr>ჯანდაცვის სისტემის მოწყობა უნივერსალური ხელმისაწვდომობის ჭრილში </vt:lpstr>
      <vt:lpstr>პაციენტის უფლებების დაცვისა და ჯანდაცვის სერვისების ხარისხის უზრუნველყოფისთვის რეგულირების მექანიზმების დახვეწა </vt:lpstr>
      <vt:lpstr>ეფექტურობის გაუმჯობესებისა და დიაგნოზთან შეჭიდული ჯგუფების დანერგვისთვის საფუძვლების მომზადება </vt:lpstr>
      <vt:lpstr>პირველადი ჯანდაცვა- ჯანდაცვის სისტემის საფუძველი </vt:lpstr>
      <vt:lpstr>ჰოსპიტალური მომსახურების მოდელი </vt:lpstr>
      <vt:lpstr>საგანგებო სიტუაციების კოორდინაციისა და გადაუდებელი დახმარების ცენტრი</vt:lpstr>
      <vt:lpstr>საგანგებო სიტუაციების კოორდინაციისა და გადაუდებელი ცენტრის სამსახურის საინფორმაციო-ტექნოლოგიური უზრუნველყოფა </vt:lpstr>
      <vt:lpstr>ჯანდაცვის სერვისების მობილიზება კოვიდზე რეაგირებისთვის </vt:lpstr>
      <vt:lpstr>კოვიდზე პასუხის ძირითადი სტრატეგიები და მათი შედეგები </vt:lpstr>
      <vt:lpstr>კოვიდ 19-ის პირველი ტალღის ზემოქმედება ჯანდაცვის სექტორზე: კრიზისი თუ შესაძლებლობა?</vt:lpstr>
      <vt:lpstr>სახელმწიფო დაწესებულებების სქელის ოპტიმიზაცია და გაძლიერება შექმნის ჯანდაცვის სისტემის სიმყარის გარანტიას დღეს, კოვიდ 19-ის ეპიდემიის პირობებში და სამომავლოდ</vt:lpstr>
      <vt:lpstr>კორონა შუქნიშანი:საქართველო </vt:lpstr>
      <vt:lpstr>კოვიდ 19-ის პასუხისთვის საერთაშორისო თანამშრომლობა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ოკუპირებული ტერიტორიებიდან დევნილთა, შრომის, ჯანმრთელობისა და სოციალური დაცვის სამინისტროს ანგარიში</dc:title>
  <dc:creator>Windows User</dc:creator>
  <cp:lastModifiedBy>Ketevan Goginashvili</cp:lastModifiedBy>
  <cp:revision>87</cp:revision>
  <dcterms:created xsi:type="dcterms:W3CDTF">2020-06-13T18:41:24Z</dcterms:created>
  <dcterms:modified xsi:type="dcterms:W3CDTF">2020-06-16T16:28:09Z</dcterms:modified>
</cp:coreProperties>
</file>