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handoutMasterIdLst>
    <p:handoutMasterId r:id="rId22"/>
  </p:handoutMasterIdLst>
  <p:sldIdLst>
    <p:sldId id="256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4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B5A1"/>
    <a:srgbClr val="0E293C"/>
    <a:srgbClr val="57C3A7"/>
    <a:srgbClr val="FCD5D4"/>
    <a:srgbClr val="F47775"/>
    <a:srgbClr val="CBFDF7"/>
    <a:srgbClr val="EEFAF8"/>
    <a:srgbClr val="0088EE"/>
    <a:srgbClr val="739FAD"/>
    <a:srgbClr val="507C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400" autoAdjust="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082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 1 კვარტალი</c:v>
                </c:pt>
              </c:strCache>
            </c:strRef>
          </c:tx>
          <c:spPr>
            <a:gradFill flip="none" rotWithShape="1">
              <a:gsLst>
                <a:gs pos="0">
                  <a:srgbClr val="00B050">
                    <a:shade val="30000"/>
                    <a:satMod val="115000"/>
                  </a:srgbClr>
                </a:gs>
                <a:gs pos="50000">
                  <a:srgbClr val="00B050">
                    <a:shade val="67500"/>
                    <a:satMod val="115000"/>
                  </a:srgbClr>
                </a:gs>
                <a:gs pos="100000">
                  <a:srgbClr val="00B05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6350" cap="flat" cmpd="sng" algn="ctr">
              <a:noFill/>
              <a:prstDash val="solid"/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გარდაცვლილთა საერთო რაოდენობა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12245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B2-4AF7-9C09-D8F82B9027D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 1 კვარტალი</c:v>
                </c:pt>
              </c:strCache>
            </c:strRef>
          </c:tx>
          <c:spPr>
            <a:gradFill flip="none" rotWithShape="1">
              <a:gsLst>
                <a:gs pos="0">
                  <a:srgbClr val="694C84">
                    <a:shade val="30000"/>
                    <a:satMod val="115000"/>
                  </a:srgbClr>
                </a:gs>
                <a:gs pos="50000">
                  <a:srgbClr val="694C84">
                    <a:shade val="67500"/>
                    <a:satMod val="115000"/>
                  </a:srgbClr>
                </a:gs>
                <a:gs pos="100000">
                  <a:srgbClr val="694C84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6350" cap="flat" cmpd="sng" algn="ctr">
              <a:noFill/>
              <a:prstDash val="solid"/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გარდაცვლილთა საერთო რაოდენობა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12989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B2-4AF7-9C09-D8F82B9027D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2020 1 კვარტალი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6350" cap="flat" cmpd="sng" algn="ctr">
              <a:noFill/>
              <a:prstDash val="solid"/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გარდაცვლილთა საერთო რაოდენობა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12474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EB2-4AF7-9C09-D8F82B9027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47725640"/>
        <c:axId val="447726624"/>
      </c:barChart>
      <c:catAx>
        <c:axId val="447725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8B5A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7726624"/>
        <c:crosses val="autoZero"/>
        <c:auto val="1"/>
        <c:lblAlgn val="ctr"/>
        <c:lblOffset val="100"/>
        <c:noMultiLvlLbl val="0"/>
      </c:catAx>
      <c:valAx>
        <c:axId val="44772662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47725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08B5A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9F8788-C3AA-4247-A8BC-E5530B37B617}" type="doc">
      <dgm:prSet loTypeId="urn:microsoft.com/office/officeart/2005/8/layout/hProcess7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AB15F5C-4EE5-403B-84F0-DDFB5088BE5D}">
      <dgm:prSet phldrT="[Text]" custT="1"/>
      <dgm:spPr>
        <a:ln>
          <a:noFill/>
        </a:ln>
      </dgm:spPr>
      <dgm:t>
        <a:bodyPr/>
        <a:lstStyle/>
        <a:p>
          <a:r>
            <a:rPr lang="ka-GE" sz="1400" dirty="0"/>
            <a:t>ტესტირება და კონტაქტების მიდევნება </a:t>
          </a:r>
          <a:endParaRPr lang="en-US" sz="1400" dirty="0"/>
        </a:p>
      </dgm:t>
    </dgm:pt>
    <dgm:pt modelId="{111281F0-9EA8-4568-B1B8-BF24EE47C02C}" type="parTrans" cxnId="{0F9E0DB4-23F7-453D-A226-885E0418DA7B}">
      <dgm:prSet/>
      <dgm:spPr/>
      <dgm:t>
        <a:bodyPr/>
        <a:lstStyle/>
        <a:p>
          <a:endParaRPr lang="en-US" sz="1400"/>
        </a:p>
      </dgm:t>
    </dgm:pt>
    <dgm:pt modelId="{CC4A7EF5-6488-451E-A48E-2E084E1C05F0}" type="sibTrans" cxnId="{0F9E0DB4-23F7-453D-A226-885E0418DA7B}">
      <dgm:prSet/>
      <dgm:spPr/>
      <dgm:t>
        <a:bodyPr/>
        <a:lstStyle/>
        <a:p>
          <a:endParaRPr lang="en-US" sz="1400"/>
        </a:p>
      </dgm:t>
    </dgm:pt>
    <dgm:pt modelId="{EE30B21D-B2E1-4A3F-B32A-E6F3CEB6EFD3}">
      <dgm:prSet phldrT="[Text]" custT="1"/>
      <dgm:spPr/>
      <dgm:t>
        <a:bodyPr/>
        <a:lstStyle/>
        <a:p>
          <a:r>
            <a:rPr lang="ka-GE" sz="1400" dirty="0"/>
            <a:t>ქვეყანაში შემოსული მოგზაურის 100% აქვს სავალდებული სამოგზაურო დაზღვევა</a:t>
          </a:r>
        </a:p>
        <a:p>
          <a:r>
            <a:rPr lang="ka-GE" sz="1400" dirty="0"/>
            <a:t>ჩატარებული ტესტირების მაჩვენებელი ნარჩუნდება დღეში 3000 ტესტზე  აგვისტოდან; 5000 ტესტზე ოქტომბრიდან და 7000 ტესტზე დეკემბრიდან </a:t>
          </a:r>
        </a:p>
        <a:p>
          <a:r>
            <a:rPr lang="en-US" sz="1400" dirty="0"/>
            <a:t>PCR </a:t>
          </a:r>
          <a:r>
            <a:rPr lang="ka-GE" sz="1400" dirty="0"/>
            <a:t>დიაგნოსტირების შესაძლებლობა შექმნილია 100-ზე მეტი საწოლის მქონე ჰოსპიტლების 100%-ში </a:t>
          </a:r>
        </a:p>
        <a:p>
          <a:r>
            <a:rPr lang="ka-GE" sz="1400" dirty="0"/>
            <a:t>დიაგნოსტირებული შემთხვევის კონტაქტების 80% მიკვლეული და გამოკვლეულია   </a:t>
          </a:r>
          <a:endParaRPr lang="en-US" sz="1400" dirty="0"/>
        </a:p>
      </dgm:t>
    </dgm:pt>
    <dgm:pt modelId="{27B33904-8C09-4913-ADC2-C8B1417ACB25}" type="parTrans" cxnId="{4B2DB363-4585-4443-97F4-E62C26679BF9}">
      <dgm:prSet/>
      <dgm:spPr/>
      <dgm:t>
        <a:bodyPr/>
        <a:lstStyle/>
        <a:p>
          <a:endParaRPr lang="en-US" sz="1400"/>
        </a:p>
      </dgm:t>
    </dgm:pt>
    <dgm:pt modelId="{F5E479A3-B0D4-4B55-BD86-F0AF77CE6DC4}" type="sibTrans" cxnId="{4B2DB363-4585-4443-97F4-E62C26679BF9}">
      <dgm:prSet/>
      <dgm:spPr/>
      <dgm:t>
        <a:bodyPr/>
        <a:lstStyle/>
        <a:p>
          <a:endParaRPr lang="en-US" sz="1400"/>
        </a:p>
      </dgm:t>
    </dgm:pt>
    <dgm:pt modelId="{8116FF24-D526-459F-87D5-3DE9B19DE9E5}">
      <dgm:prSet phldrT="[Text]" custT="1"/>
      <dgm:spPr>
        <a:ln>
          <a:noFill/>
        </a:ln>
      </dgm:spPr>
      <dgm:t>
        <a:bodyPr/>
        <a:lstStyle/>
        <a:p>
          <a:r>
            <a:rPr lang="ka-GE" sz="1400" dirty="0"/>
            <a:t>დიაგნოსტიკა და მკურნალობა</a:t>
          </a:r>
          <a:endParaRPr lang="en-US" sz="1400" dirty="0"/>
        </a:p>
      </dgm:t>
    </dgm:pt>
    <dgm:pt modelId="{783E09AC-DF13-4503-99D9-7C9CF8E1175F}" type="parTrans" cxnId="{ADAE9BDE-B261-458B-ACAE-0E02B11A87BB}">
      <dgm:prSet/>
      <dgm:spPr/>
      <dgm:t>
        <a:bodyPr/>
        <a:lstStyle/>
        <a:p>
          <a:endParaRPr lang="en-US" sz="1400"/>
        </a:p>
      </dgm:t>
    </dgm:pt>
    <dgm:pt modelId="{8FAD495E-59E9-4897-90C0-F81D6ADE99F0}" type="sibTrans" cxnId="{ADAE9BDE-B261-458B-ACAE-0E02B11A87BB}">
      <dgm:prSet/>
      <dgm:spPr/>
      <dgm:t>
        <a:bodyPr/>
        <a:lstStyle/>
        <a:p>
          <a:endParaRPr lang="en-US" sz="1400"/>
        </a:p>
      </dgm:t>
    </dgm:pt>
    <dgm:pt modelId="{3A88A5A0-6A8F-495A-A3C1-729EB7D41490}">
      <dgm:prSet phldrT="[Text]" custT="1"/>
      <dgm:spPr/>
      <dgm:t>
        <a:bodyPr/>
        <a:lstStyle/>
        <a:p>
          <a:r>
            <a:rPr lang="ka-GE" sz="1400" dirty="0"/>
            <a:t>ცხელების გამო 112-ში შემოსული ზარების 95% იმართება ოჯახის ექიმის მიერ ონლაინ კონსულტაციით </a:t>
          </a:r>
        </a:p>
        <a:p>
          <a:r>
            <a:rPr lang="ka-GE" sz="1400" dirty="0"/>
            <a:t>რაიონული საავადმყოფოების 80% ში მოწყობილია „ცხელების ზონა“ სიცხის მქონე პაციენტების უსაფრთხო ტრიაჟისა და მართვისთვის</a:t>
          </a:r>
        </a:p>
        <a:p>
          <a:r>
            <a:rPr lang="ka-GE" sz="1400" dirty="0"/>
            <a:t>კოვიდის მართვისთვის შერჩეული კლინიკების საწოლფონდის 30% შენარჩუნებულია სარეზერვო საწოლდონფის სახით მუდმივი მზადყოფნის რეჟიმში </a:t>
          </a:r>
          <a:endParaRPr lang="en-US" sz="1400" dirty="0"/>
        </a:p>
      </dgm:t>
    </dgm:pt>
    <dgm:pt modelId="{C4751069-B502-4362-9E01-D85412EB8EC2}" type="parTrans" cxnId="{E502E201-2ED0-4DA6-84CA-8DB43F2174DD}">
      <dgm:prSet/>
      <dgm:spPr/>
      <dgm:t>
        <a:bodyPr/>
        <a:lstStyle/>
        <a:p>
          <a:endParaRPr lang="en-US" sz="1400"/>
        </a:p>
      </dgm:t>
    </dgm:pt>
    <dgm:pt modelId="{D6159390-56A1-4433-BA8F-84C2FD2D8482}" type="sibTrans" cxnId="{E502E201-2ED0-4DA6-84CA-8DB43F2174DD}">
      <dgm:prSet/>
      <dgm:spPr/>
      <dgm:t>
        <a:bodyPr/>
        <a:lstStyle/>
        <a:p>
          <a:endParaRPr lang="en-US" sz="1400"/>
        </a:p>
      </dgm:t>
    </dgm:pt>
    <dgm:pt modelId="{89B578C1-93F9-4989-BFA5-1E0A379C32BA}">
      <dgm:prSet phldrT="[Text]" custT="1"/>
      <dgm:spPr>
        <a:ln>
          <a:noFill/>
        </a:ln>
      </dgm:spPr>
      <dgm:t>
        <a:bodyPr/>
        <a:lstStyle/>
        <a:p>
          <a:r>
            <a:rPr lang="ka-GE" sz="1400" dirty="0"/>
            <a:t>ბაზისურ სერვისებზე ხელმიისაწვდომობა</a:t>
          </a:r>
          <a:endParaRPr lang="en-US" sz="1400" dirty="0"/>
        </a:p>
      </dgm:t>
    </dgm:pt>
    <dgm:pt modelId="{D407F5C0-58D2-420F-A28E-4B24C3CB804C}" type="parTrans" cxnId="{3C0CE43E-82D0-4E4F-BEA9-4B05B1ADDDB7}">
      <dgm:prSet/>
      <dgm:spPr/>
      <dgm:t>
        <a:bodyPr/>
        <a:lstStyle/>
        <a:p>
          <a:endParaRPr lang="en-US" sz="1400"/>
        </a:p>
      </dgm:t>
    </dgm:pt>
    <dgm:pt modelId="{7383336A-49E5-4EFB-AD2B-D105EF42561E}" type="sibTrans" cxnId="{3C0CE43E-82D0-4E4F-BEA9-4B05B1ADDDB7}">
      <dgm:prSet/>
      <dgm:spPr/>
      <dgm:t>
        <a:bodyPr/>
        <a:lstStyle/>
        <a:p>
          <a:endParaRPr lang="en-US" sz="1400"/>
        </a:p>
      </dgm:t>
    </dgm:pt>
    <dgm:pt modelId="{52D8927A-B530-4793-AD87-61E01EF7EE4D}">
      <dgm:prSet phldrT="[Text]" custT="1"/>
      <dgm:spPr/>
      <dgm:t>
        <a:bodyPr/>
        <a:lstStyle/>
        <a:p>
          <a:r>
            <a:rPr lang="ka-GE" sz="1400" dirty="0"/>
            <a:t>გეგმიურ ოპერაციაზე მოთხოვნების 100% დაკმაყოფილებულია დადგენილ  ვადაში </a:t>
          </a:r>
        </a:p>
        <a:p>
          <a:r>
            <a:rPr lang="ka-GE" sz="1400" dirty="0"/>
            <a:t>კლინიკებისთვის სახელმწიფო პროგრამების ფარგლებში ანაზღაურების მოთხოვნის დამუშავების პერიოდი შემცირებულია 60-დან 45 დღემდე </a:t>
          </a:r>
        </a:p>
        <a:p>
          <a:r>
            <a:rPr lang="ka-GE" sz="1400" dirty="0"/>
            <a:t>გეგმიური ამბულატორიული სერვისების მიმწოდებელი დაწესებულებების 95% აგრძელებს სერვისის მიწოდებას (მ.შ. იმუნიზაცია და ორსულთა მეთვალყურეობა)</a:t>
          </a:r>
          <a:endParaRPr lang="en-US" sz="1400" dirty="0"/>
        </a:p>
      </dgm:t>
    </dgm:pt>
    <dgm:pt modelId="{977D794B-DE5F-4CE9-B511-895060F6E427}" type="parTrans" cxnId="{69525592-F8C6-49D5-B02D-BF871EDCD9AA}">
      <dgm:prSet/>
      <dgm:spPr/>
      <dgm:t>
        <a:bodyPr/>
        <a:lstStyle/>
        <a:p>
          <a:endParaRPr lang="en-US" sz="1400"/>
        </a:p>
      </dgm:t>
    </dgm:pt>
    <dgm:pt modelId="{D89AFE0A-9B7F-4391-940F-57E505518945}" type="sibTrans" cxnId="{69525592-F8C6-49D5-B02D-BF871EDCD9AA}">
      <dgm:prSet/>
      <dgm:spPr/>
      <dgm:t>
        <a:bodyPr/>
        <a:lstStyle/>
        <a:p>
          <a:endParaRPr lang="en-US" sz="1400"/>
        </a:p>
      </dgm:t>
    </dgm:pt>
    <dgm:pt modelId="{17E00F22-D71E-43D5-A6A8-14B544846D84}" type="pres">
      <dgm:prSet presAssocID="{4A9F8788-C3AA-4247-A8BC-E5530B37B61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35FDF5D-14CF-4D8F-BAD5-FB44B4070F04}" type="pres">
      <dgm:prSet presAssocID="{1AB15F5C-4EE5-403B-84F0-DDFB5088BE5D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53B91A-A0B5-4E62-904B-272E4826570F}" type="pres">
      <dgm:prSet presAssocID="{1AB15F5C-4EE5-403B-84F0-DDFB5088BE5D}" presName="bgRect" presStyleLbl="node1" presStyleIdx="0" presStyleCnt="3"/>
      <dgm:spPr/>
      <dgm:t>
        <a:bodyPr/>
        <a:lstStyle/>
        <a:p>
          <a:endParaRPr lang="en-US"/>
        </a:p>
      </dgm:t>
    </dgm:pt>
    <dgm:pt modelId="{BD28F917-CB7C-47CA-AC06-491FDE76E75D}" type="pres">
      <dgm:prSet presAssocID="{1AB15F5C-4EE5-403B-84F0-DDFB5088BE5D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2AB079-5A95-45CA-97DB-EABFBAF9E2BA}" type="pres">
      <dgm:prSet presAssocID="{1AB15F5C-4EE5-403B-84F0-DDFB5088BE5D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98ACD9-C2DB-4F0B-803D-4FE0CBA14DAE}" type="pres">
      <dgm:prSet presAssocID="{CC4A7EF5-6488-451E-A48E-2E084E1C05F0}" presName="hSp" presStyleCnt="0"/>
      <dgm:spPr/>
      <dgm:t>
        <a:bodyPr/>
        <a:lstStyle/>
        <a:p>
          <a:endParaRPr lang="en-US"/>
        </a:p>
      </dgm:t>
    </dgm:pt>
    <dgm:pt modelId="{E9CE7601-B910-4E94-A623-D4E68D3EBAC9}" type="pres">
      <dgm:prSet presAssocID="{CC4A7EF5-6488-451E-A48E-2E084E1C05F0}" presName="vProcSp" presStyleCnt="0"/>
      <dgm:spPr/>
      <dgm:t>
        <a:bodyPr/>
        <a:lstStyle/>
        <a:p>
          <a:endParaRPr lang="en-US"/>
        </a:p>
      </dgm:t>
    </dgm:pt>
    <dgm:pt modelId="{60890368-71CB-40FA-8CA9-A4FCC88222D8}" type="pres">
      <dgm:prSet presAssocID="{CC4A7EF5-6488-451E-A48E-2E084E1C05F0}" presName="vSp1" presStyleCnt="0"/>
      <dgm:spPr/>
      <dgm:t>
        <a:bodyPr/>
        <a:lstStyle/>
        <a:p>
          <a:endParaRPr lang="en-US"/>
        </a:p>
      </dgm:t>
    </dgm:pt>
    <dgm:pt modelId="{88727454-DE9C-4E73-940D-FC4B22AFF64C}" type="pres">
      <dgm:prSet presAssocID="{CC4A7EF5-6488-451E-A48E-2E084E1C05F0}" presName="simulatedConn" presStyleLbl="solidFgAcc1" presStyleIdx="0" presStyleCnt="2"/>
      <dgm:spPr/>
      <dgm:t>
        <a:bodyPr/>
        <a:lstStyle/>
        <a:p>
          <a:endParaRPr lang="en-US"/>
        </a:p>
      </dgm:t>
    </dgm:pt>
    <dgm:pt modelId="{8E41FE98-C473-4D5C-B87E-9F1F086E2F01}" type="pres">
      <dgm:prSet presAssocID="{CC4A7EF5-6488-451E-A48E-2E084E1C05F0}" presName="vSp2" presStyleCnt="0"/>
      <dgm:spPr/>
      <dgm:t>
        <a:bodyPr/>
        <a:lstStyle/>
        <a:p>
          <a:endParaRPr lang="en-US"/>
        </a:p>
      </dgm:t>
    </dgm:pt>
    <dgm:pt modelId="{8C36BDB2-6A87-469E-AE6B-BFC5E8C79689}" type="pres">
      <dgm:prSet presAssocID="{CC4A7EF5-6488-451E-A48E-2E084E1C05F0}" presName="sibTrans" presStyleCnt="0"/>
      <dgm:spPr/>
      <dgm:t>
        <a:bodyPr/>
        <a:lstStyle/>
        <a:p>
          <a:endParaRPr lang="en-US"/>
        </a:p>
      </dgm:t>
    </dgm:pt>
    <dgm:pt modelId="{F20DB4D4-C731-47E4-9EF6-DD90324C5289}" type="pres">
      <dgm:prSet presAssocID="{8116FF24-D526-459F-87D5-3DE9B19DE9E5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767640-FC9E-4C9B-BF89-FD454F19579E}" type="pres">
      <dgm:prSet presAssocID="{8116FF24-D526-459F-87D5-3DE9B19DE9E5}" presName="bgRect" presStyleLbl="node1" presStyleIdx="1" presStyleCnt="3"/>
      <dgm:spPr/>
      <dgm:t>
        <a:bodyPr/>
        <a:lstStyle/>
        <a:p>
          <a:endParaRPr lang="en-US"/>
        </a:p>
      </dgm:t>
    </dgm:pt>
    <dgm:pt modelId="{8D5ACF19-03F8-42C8-A566-4CF1B0DB8571}" type="pres">
      <dgm:prSet presAssocID="{8116FF24-D526-459F-87D5-3DE9B19DE9E5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D08510-CCCD-4FDF-B4A9-979B47EAC5C6}" type="pres">
      <dgm:prSet presAssocID="{8116FF24-D526-459F-87D5-3DE9B19DE9E5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A18F00-68B0-4C8D-BE6E-87F9BF047888}" type="pres">
      <dgm:prSet presAssocID="{8FAD495E-59E9-4897-90C0-F81D6ADE99F0}" presName="hSp" presStyleCnt="0"/>
      <dgm:spPr/>
      <dgm:t>
        <a:bodyPr/>
        <a:lstStyle/>
        <a:p>
          <a:endParaRPr lang="en-US"/>
        </a:p>
      </dgm:t>
    </dgm:pt>
    <dgm:pt modelId="{876FD1FC-2BC7-4FE5-A4CD-6656ECF40D37}" type="pres">
      <dgm:prSet presAssocID="{8FAD495E-59E9-4897-90C0-F81D6ADE99F0}" presName="vProcSp" presStyleCnt="0"/>
      <dgm:spPr/>
      <dgm:t>
        <a:bodyPr/>
        <a:lstStyle/>
        <a:p>
          <a:endParaRPr lang="en-US"/>
        </a:p>
      </dgm:t>
    </dgm:pt>
    <dgm:pt modelId="{8B14CF64-A2BE-461F-BBE5-E1AB93E2EEE1}" type="pres">
      <dgm:prSet presAssocID="{8FAD495E-59E9-4897-90C0-F81D6ADE99F0}" presName="vSp1" presStyleCnt="0"/>
      <dgm:spPr/>
      <dgm:t>
        <a:bodyPr/>
        <a:lstStyle/>
        <a:p>
          <a:endParaRPr lang="en-US"/>
        </a:p>
      </dgm:t>
    </dgm:pt>
    <dgm:pt modelId="{A88BF8B7-0B4B-4EC5-9F85-4C1A0C642D03}" type="pres">
      <dgm:prSet presAssocID="{8FAD495E-59E9-4897-90C0-F81D6ADE99F0}" presName="simulatedConn" presStyleLbl="solidFgAcc1" presStyleIdx="1" presStyleCnt="2"/>
      <dgm:spPr/>
      <dgm:t>
        <a:bodyPr/>
        <a:lstStyle/>
        <a:p>
          <a:endParaRPr lang="en-US"/>
        </a:p>
      </dgm:t>
    </dgm:pt>
    <dgm:pt modelId="{2AF55914-000D-4F8F-85FA-EC4DF7CF5AAD}" type="pres">
      <dgm:prSet presAssocID="{8FAD495E-59E9-4897-90C0-F81D6ADE99F0}" presName="vSp2" presStyleCnt="0"/>
      <dgm:spPr/>
      <dgm:t>
        <a:bodyPr/>
        <a:lstStyle/>
        <a:p>
          <a:endParaRPr lang="en-US"/>
        </a:p>
      </dgm:t>
    </dgm:pt>
    <dgm:pt modelId="{663186D2-6D1E-4248-9515-487ED6F30C23}" type="pres">
      <dgm:prSet presAssocID="{8FAD495E-59E9-4897-90C0-F81D6ADE99F0}" presName="sibTrans" presStyleCnt="0"/>
      <dgm:spPr/>
      <dgm:t>
        <a:bodyPr/>
        <a:lstStyle/>
        <a:p>
          <a:endParaRPr lang="en-US"/>
        </a:p>
      </dgm:t>
    </dgm:pt>
    <dgm:pt modelId="{1DDEE6B1-1947-4DBF-872F-DE630F9A05F2}" type="pres">
      <dgm:prSet presAssocID="{89B578C1-93F9-4989-BFA5-1E0A379C32BA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6CE08A-9FA8-4730-AF82-DF7E4CBC2CDB}" type="pres">
      <dgm:prSet presAssocID="{89B578C1-93F9-4989-BFA5-1E0A379C32BA}" presName="bgRect" presStyleLbl="node1" presStyleIdx="2" presStyleCnt="3"/>
      <dgm:spPr/>
      <dgm:t>
        <a:bodyPr/>
        <a:lstStyle/>
        <a:p>
          <a:endParaRPr lang="en-US"/>
        </a:p>
      </dgm:t>
    </dgm:pt>
    <dgm:pt modelId="{EA48A695-62CD-4474-8F72-CD71C579B095}" type="pres">
      <dgm:prSet presAssocID="{89B578C1-93F9-4989-BFA5-1E0A379C32BA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D77D37-C9F2-48B7-85EB-C9719A20DC16}" type="pres">
      <dgm:prSet presAssocID="{89B578C1-93F9-4989-BFA5-1E0A379C32BA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502E201-2ED0-4DA6-84CA-8DB43F2174DD}" srcId="{8116FF24-D526-459F-87D5-3DE9B19DE9E5}" destId="{3A88A5A0-6A8F-495A-A3C1-729EB7D41490}" srcOrd="0" destOrd="0" parTransId="{C4751069-B502-4362-9E01-D85412EB8EC2}" sibTransId="{D6159390-56A1-4433-BA8F-84C2FD2D8482}"/>
    <dgm:cxn modelId="{7090E6EA-1DC2-4D72-9C97-5BFDF3915D81}" type="presOf" srcId="{1AB15F5C-4EE5-403B-84F0-DDFB5088BE5D}" destId="{7953B91A-A0B5-4E62-904B-272E4826570F}" srcOrd="0" destOrd="0" presId="urn:microsoft.com/office/officeart/2005/8/layout/hProcess7"/>
    <dgm:cxn modelId="{0F9E0DB4-23F7-453D-A226-885E0418DA7B}" srcId="{4A9F8788-C3AA-4247-A8BC-E5530B37B617}" destId="{1AB15F5C-4EE5-403B-84F0-DDFB5088BE5D}" srcOrd="0" destOrd="0" parTransId="{111281F0-9EA8-4568-B1B8-BF24EE47C02C}" sibTransId="{CC4A7EF5-6488-451E-A48E-2E084E1C05F0}"/>
    <dgm:cxn modelId="{67250102-8835-464A-A177-A7A006E023B6}" type="presOf" srcId="{52D8927A-B530-4793-AD87-61E01EF7EE4D}" destId="{17D77D37-C9F2-48B7-85EB-C9719A20DC16}" srcOrd="0" destOrd="0" presId="urn:microsoft.com/office/officeart/2005/8/layout/hProcess7"/>
    <dgm:cxn modelId="{BD2A5037-646F-473D-BAFD-4362CD456A4B}" type="presOf" srcId="{4A9F8788-C3AA-4247-A8BC-E5530B37B617}" destId="{17E00F22-D71E-43D5-A6A8-14B544846D84}" srcOrd="0" destOrd="0" presId="urn:microsoft.com/office/officeart/2005/8/layout/hProcess7"/>
    <dgm:cxn modelId="{2A2B3F54-728D-416C-9A36-E80621B82F71}" type="presOf" srcId="{3A88A5A0-6A8F-495A-A3C1-729EB7D41490}" destId="{52D08510-CCCD-4FDF-B4A9-979B47EAC5C6}" srcOrd="0" destOrd="0" presId="urn:microsoft.com/office/officeart/2005/8/layout/hProcess7"/>
    <dgm:cxn modelId="{3C0CE43E-82D0-4E4F-BEA9-4B05B1ADDDB7}" srcId="{4A9F8788-C3AA-4247-A8BC-E5530B37B617}" destId="{89B578C1-93F9-4989-BFA5-1E0A379C32BA}" srcOrd="2" destOrd="0" parTransId="{D407F5C0-58D2-420F-A28E-4B24C3CB804C}" sibTransId="{7383336A-49E5-4EFB-AD2B-D105EF42561E}"/>
    <dgm:cxn modelId="{4115BA83-8583-4DAE-99E0-54CE092A12BD}" type="presOf" srcId="{8116FF24-D526-459F-87D5-3DE9B19DE9E5}" destId="{5D767640-FC9E-4C9B-BF89-FD454F19579E}" srcOrd="0" destOrd="0" presId="urn:microsoft.com/office/officeart/2005/8/layout/hProcess7"/>
    <dgm:cxn modelId="{B96FB748-CCAC-42E7-811A-276161E0A991}" type="presOf" srcId="{89B578C1-93F9-4989-BFA5-1E0A379C32BA}" destId="{356CE08A-9FA8-4730-AF82-DF7E4CBC2CDB}" srcOrd="0" destOrd="0" presId="urn:microsoft.com/office/officeart/2005/8/layout/hProcess7"/>
    <dgm:cxn modelId="{ADAE9BDE-B261-458B-ACAE-0E02B11A87BB}" srcId="{4A9F8788-C3AA-4247-A8BC-E5530B37B617}" destId="{8116FF24-D526-459F-87D5-3DE9B19DE9E5}" srcOrd="1" destOrd="0" parTransId="{783E09AC-DF13-4503-99D9-7C9CF8E1175F}" sibTransId="{8FAD495E-59E9-4897-90C0-F81D6ADE99F0}"/>
    <dgm:cxn modelId="{2F8C3136-2E04-48AE-A57F-8740518B88DA}" type="presOf" srcId="{89B578C1-93F9-4989-BFA5-1E0A379C32BA}" destId="{EA48A695-62CD-4474-8F72-CD71C579B095}" srcOrd="1" destOrd="0" presId="urn:microsoft.com/office/officeart/2005/8/layout/hProcess7"/>
    <dgm:cxn modelId="{033394B2-7419-445A-ADB0-CD653617EC69}" type="presOf" srcId="{EE30B21D-B2E1-4A3F-B32A-E6F3CEB6EFD3}" destId="{062AB079-5A95-45CA-97DB-EABFBAF9E2BA}" srcOrd="0" destOrd="0" presId="urn:microsoft.com/office/officeart/2005/8/layout/hProcess7"/>
    <dgm:cxn modelId="{69525592-F8C6-49D5-B02D-BF871EDCD9AA}" srcId="{89B578C1-93F9-4989-BFA5-1E0A379C32BA}" destId="{52D8927A-B530-4793-AD87-61E01EF7EE4D}" srcOrd="0" destOrd="0" parTransId="{977D794B-DE5F-4CE9-B511-895060F6E427}" sibTransId="{D89AFE0A-9B7F-4391-940F-57E505518945}"/>
    <dgm:cxn modelId="{AADB083A-ABA3-4131-88E0-E13E630566E6}" type="presOf" srcId="{8116FF24-D526-459F-87D5-3DE9B19DE9E5}" destId="{8D5ACF19-03F8-42C8-A566-4CF1B0DB8571}" srcOrd="1" destOrd="0" presId="urn:microsoft.com/office/officeart/2005/8/layout/hProcess7"/>
    <dgm:cxn modelId="{3DB0760E-B9DA-418D-9D84-6ECEEE2ADCDF}" type="presOf" srcId="{1AB15F5C-4EE5-403B-84F0-DDFB5088BE5D}" destId="{BD28F917-CB7C-47CA-AC06-491FDE76E75D}" srcOrd="1" destOrd="0" presId="urn:microsoft.com/office/officeart/2005/8/layout/hProcess7"/>
    <dgm:cxn modelId="{4B2DB363-4585-4443-97F4-E62C26679BF9}" srcId="{1AB15F5C-4EE5-403B-84F0-DDFB5088BE5D}" destId="{EE30B21D-B2E1-4A3F-B32A-E6F3CEB6EFD3}" srcOrd="0" destOrd="0" parTransId="{27B33904-8C09-4913-ADC2-C8B1417ACB25}" sibTransId="{F5E479A3-B0D4-4B55-BD86-F0AF77CE6DC4}"/>
    <dgm:cxn modelId="{F101236F-0966-47DF-9252-25B7FCBE0E8D}" type="presParOf" srcId="{17E00F22-D71E-43D5-A6A8-14B544846D84}" destId="{435FDF5D-14CF-4D8F-BAD5-FB44B4070F04}" srcOrd="0" destOrd="0" presId="urn:microsoft.com/office/officeart/2005/8/layout/hProcess7"/>
    <dgm:cxn modelId="{9239EE4D-F0D0-4BF1-9913-0DB03A5AFF51}" type="presParOf" srcId="{435FDF5D-14CF-4D8F-BAD5-FB44B4070F04}" destId="{7953B91A-A0B5-4E62-904B-272E4826570F}" srcOrd="0" destOrd="0" presId="urn:microsoft.com/office/officeart/2005/8/layout/hProcess7"/>
    <dgm:cxn modelId="{E7F0F654-BEBA-4B1F-8554-EB8C424559C6}" type="presParOf" srcId="{435FDF5D-14CF-4D8F-BAD5-FB44B4070F04}" destId="{BD28F917-CB7C-47CA-AC06-491FDE76E75D}" srcOrd="1" destOrd="0" presId="urn:microsoft.com/office/officeart/2005/8/layout/hProcess7"/>
    <dgm:cxn modelId="{27C9594D-7DEC-4101-861F-11B4F9EE906E}" type="presParOf" srcId="{435FDF5D-14CF-4D8F-BAD5-FB44B4070F04}" destId="{062AB079-5A95-45CA-97DB-EABFBAF9E2BA}" srcOrd="2" destOrd="0" presId="urn:microsoft.com/office/officeart/2005/8/layout/hProcess7"/>
    <dgm:cxn modelId="{F067B36E-8F1F-4459-B965-CD809766B29D}" type="presParOf" srcId="{17E00F22-D71E-43D5-A6A8-14B544846D84}" destId="{EC98ACD9-C2DB-4F0B-803D-4FE0CBA14DAE}" srcOrd="1" destOrd="0" presId="urn:microsoft.com/office/officeart/2005/8/layout/hProcess7"/>
    <dgm:cxn modelId="{299475E1-9504-4341-BD09-0A3CED320756}" type="presParOf" srcId="{17E00F22-D71E-43D5-A6A8-14B544846D84}" destId="{E9CE7601-B910-4E94-A623-D4E68D3EBAC9}" srcOrd="2" destOrd="0" presId="urn:microsoft.com/office/officeart/2005/8/layout/hProcess7"/>
    <dgm:cxn modelId="{9D4FFC09-5F7E-4ED5-9543-27E3B5559513}" type="presParOf" srcId="{E9CE7601-B910-4E94-A623-D4E68D3EBAC9}" destId="{60890368-71CB-40FA-8CA9-A4FCC88222D8}" srcOrd="0" destOrd="0" presId="urn:microsoft.com/office/officeart/2005/8/layout/hProcess7"/>
    <dgm:cxn modelId="{D982965E-AF3A-4084-9D52-9041AF44E0AA}" type="presParOf" srcId="{E9CE7601-B910-4E94-A623-D4E68D3EBAC9}" destId="{88727454-DE9C-4E73-940D-FC4B22AFF64C}" srcOrd="1" destOrd="0" presId="urn:microsoft.com/office/officeart/2005/8/layout/hProcess7"/>
    <dgm:cxn modelId="{0CA2DFBC-37AB-4BFD-A38B-71EE15D0875B}" type="presParOf" srcId="{E9CE7601-B910-4E94-A623-D4E68D3EBAC9}" destId="{8E41FE98-C473-4D5C-B87E-9F1F086E2F01}" srcOrd="2" destOrd="0" presId="urn:microsoft.com/office/officeart/2005/8/layout/hProcess7"/>
    <dgm:cxn modelId="{7DAEFD0F-60B5-4C28-A7C7-2E9B9ADC538C}" type="presParOf" srcId="{17E00F22-D71E-43D5-A6A8-14B544846D84}" destId="{8C36BDB2-6A87-469E-AE6B-BFC5E8C79689}" srcOrd="3" destOrd="0" presId="urn:microsoft.com/office/officeart/2005/8/layout/hProcess7"/>
    <dgm:cxn modelId="{8672FD23-459A-4BFF-AC42-B90507D0DB9D}" type="presParOf" srcId="{17E00F22-D71E-43D5-A6A8-14B544846D84}" destId="{F20DB4D4-C731-47E4-9EF6-DD90324C5289}" srcOrd="4" destOrd="0" presId="urn:microsoft.com/office/officeart/2005/8/layout/hProcess7"/>
    <dgm:cxn modelId="{C0B72A5F-B60F-47F3-A531-22797A2E8525}" type="presParOf" srcId="{F20DB4D4-C731-47E4-9EF6-DD90324C5289}" destId="{5D767640-FC9E-4C9B-BF89-FD454F19579E}" srcOrd="0" destOrd="0" presId="urn:microsoft.com/office/officeart/2005/8/layout/hProcess7"/>
    <dgm:cxn modelId="{6C7B87A3-C437-4E44-A705-9342ADBABAC6}" type="presParOf" srcId="{F20DB4D4-C731-47E4-9EF6-DD90324C5289}" destId="{8D5ACF19-03F8-42C8-A566-4CF1B0DB8571}" srcOrd="1" destOrd="0" presId="urn:microsoft.com/office/officeart/2005/8/layout/hProcess7"/>
    <dgm:cxn modelId="{4522F957-0C40-441D-B296-07BC3CC00C3E}" type="presParOf" srcId="{F20DB4D4-C731-47E4-9EF6-DD90324C5289}" destId="{52D08510-CCCD-4FDF-B4A9-979B47EAC5C6}" srcOrd="2" destOrd="0" presId="urn:microsoft.com/office/officeart/2005/8/layout/hProcess7"/>
    <dgm:cxn modelId="{411D32DB-7F44-47B9-A768-C2D30A09D3E6}" type="presParOf" srcId="{17E00F22-D71E-43D5-A6A8-14B544846D84}" destId="{41A18F00-68B0-4C8D-BE6E-87F9BF047888}" srcOrd="5" destOrd="0" presId="urn:microsoft.com/office/officeart/2005/8/layout/hProcess7"/>
    <dgm:cxn modelId="{6AFE52B1-AE8D-4A47-B4FF-4C7C9E888EC9}" type="presParOf" srcId="{17E00F22-D71E-43D5-A6A8-14B544846D84}" destId="{876FD1FC-2BC7-4FE5-A4CD-6656ECF40D37}" srcOrd="6" destOrd="0" presId="urn:microsoft.com/office/officeart/2005/8/layout/hProcess7"/>
    <dgm:cxn modelId="{07A5E12A-A6FF-4168-A322-35C488E525AA}" type="presParOf" srcId="{876FD1FC-2BC7-4FE5-A4CD-6656ECF40D37}" destId="{8B14CF64-A2BE-461F-BBE5-E1AB93E2EEE1}" srcOrd="0" destOrd="0" presId="urn:microsoft.com/office/officeart/2005/8/layout/hProcess7"/>
    <dgm:cxn modelId="{39B66C97-A0D0-4DEC-9443-47F3C39EFCDF}" type="presParOf" srcId="{876FD1FC-2BC7-4FE5-A4CD-6656ECF40D37}" destId="{A88BF8B7-0B4B-4EC5-9F85-4C1A0C642D03}" srcOrd="1" destOrd="0" presId="urn:microsoft.com/office/officeart/2005/8/layout/hProcess7"/>
    <dgm:cxn modelId="{465B817C-2BE8-42B8-A772-0FC6A8D8556D}" type="presParOf" srcId="{876FD1FC-2BC7-4FE5-A4CD-6656ECF40D37}" destId="{2AF55914-000D-4F8F-85FA-EC4DF7CF5AAD}" srcOrd="2" destOrd="0" presId="urn:microsoft.com/office/officeart/2005/8/layout/hProcess7"/>
    <dgm:cxn modelId="{1DB13CF0-55CD-4187-9825-395B4EF86A85}" type="presParOf" srcId="{17E00F22-D71E-43D5-A6A8-14B544846D84}" destId="{663186D2-6D1E-4248-9515-487ED6F30C23}" srcOrd="7" destOrd="0" presId="urn:microsoft.com/office/officeart/2005/8/layout/hProcess7"/>
    <dgm:cxn modelId="{F9EB74AD-E404-4400-9BCD-5250F3C99A44}" type="presParOf" srcId="{17E00F22-D71E-43D5-A6A8-14B544846D84}" destId="{1DDEE6B1-1947-4DBF-872F-DE630F9A05F2}" srcOrd="8" destOrd="0" presId="urn:microsoft.com/office/officeart/2005/8/layout/hProcess7"/>
    <dgm:cxn modelId="{F87EAE87-C9A6-4CB2-AC02-F2C68D6B16BB}" type="presParOf" srcId="{1DDEE6B1-1947-4DBF-872F-DE630F9A05F2}" destId="{356CE08A-9FA8-4730-AF82-DF7E4CBC2CDB}" srcOrd="0" destOrd="0" presId="urn:microsoft.com/office/officeart/2005/8/layout/hProcess7"/>
    <dgm:cxn modelId="{C6CE109D-9F2C-49EE-953A-8691A7A7BA2B}" type="presParOf" srcId="{1DDEE6B1-1947-4DBF-872F-DE630F9A05F2}" destId="{EA48A695-62CD-4474-8F72-CD71C579B095}" srcOrd="1" destOrd="0" presId="urn:microsoft.com/office/officeart/2005/8/layout/hProcess7"/>
    <dgm:cxn modelId="{FD9D637B-FE69-4658-B32B-85172E32C110}" type="presParOf" srcId="{1DDEE6B1-1947-4DBF-872F-DE630F9A05F2}" destId="{17D77D37-C9F2-48B7-85EB-C9719A20DC16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53B91A-A0B5-4E62-904B-272E4826570F}">
      <dsp:nvSpPr>
        <dsp:cNvPr id="0" name=""/>
        <dsp:cNvSpPr/>
      </dsp:nvSpPr>
      <dsp:spPr>
        <a:xfrm>
          <a:off x="795" y="120813"/>
          <a:ext cx="3424758" cy="4109710"/>
        </a:xfrm>
        <a:prstGeom prst="roundRect">
          <a:avLst>
            <a:gd name="adj" fmla="val 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62230" bIns="0" numCol="1" spcCol="1270" anchor="t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ტესტირება და კონტაქტების მიდევნება </a:t>
          </a:r>
          <a:endParaRPr lang="en-US" sz="1400" kern="1200" dirty="0"/>
        </a:p>
      </dsp:txBody>
      <dsp:txXfrm rot="16200000">
        <a:off x="-1341709" y="1463319"/>
        <a:ext cx="3369962" cy="684951"/>
      </dsp:txXfrm>
    </dsp:sp>
    <dsp:sp modelId="{062AB079-5A95-45CA-97DB-EABFBAF9E2BA}">
      <dsp:nvSpPr>
        <dsp:cNvPr id="0" name=""/>
        <dsp:cNvSpPr/>
      </dsp:nvSpPr>
      <dsp:spPr>
        <a:xfrm>
          <a:off x="685747" y="120813"/>
          <a:ext cx="2551445" cy="410971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ქვეყანაში შემოსული მოგზაურის 100% აქვს სავალდებული სამოგზაურო დაზღვევა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ჩატარებული ტესტირების მაჩვენებელი ნარჩუნდება დღეში 3000 ტესტზე  აგვისტოდან; 5000 ტესტზე ოქტომბრიდან და 7000 ტესტზე დეკემბრიდან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PCR </a:t>
          </a:r>
          <a:r>
            <a:rPr lang="ka-GE" sz="1400" kern="1200" dirty="0"/>
            <a:t>დიაგნოსტირების შესაძლებლობა შექმნილია 100-ზე მეტი საწოლის მქონე ჰოსპიტლების 100%-ში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დიაგნოსტირებული შემთხვევის კონტაქტების 80% მიკვლეული და გამოკვლეულია   </a:t>
          </a:r>
          <a:endParaRPr lang="en-US" sz="1400" kern="1200" dirty="0"/>
        </a:p>
      </dsp:txBody>
      <dsp:txXfrm>
        <a:off x="685747" y="120813"/>
        <a:ext cx="2551445" cy="4109710"/>
      </dsp:txXfrm>
    </dsp:sp>
    <dsp:sp modelId="{5D767640-FC9E-4C9B-BF89-FD454F19579E}">
      <dsp:nvSpPr>
        <dsp:cNvPr id="0" name=""/>
        <dsp:cNvSpPr/>
      </dsp:nvSpPr>
      <dsp:spPr>
        <a:xfrm>
          <a:off x="3545420" y="120813"/>
          <a:ext cx="3424758" cy="4109710"/>
        </a:xfrm>
        <a:prstGeom prst="roundRect">
          <a:avLst>
            <a:gd name="adj" fmla="val 5000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62230" bIns="0" numCol="1" spcCol="1270" anchor="t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დიაგნოსტიკა და მკურნალობა</a:t>
          </a:r>
          <a:endParaRPr lang="en-US" sz="1400" kern="1200" dirty="0"/>
        </a:p>
      </dsp:txBody>
      <dsp:txXfrm rot="16200000">
        <a:off x="2202915" y="1463319"/>
        <a:ext cx="3369962" cy="684951"/>
      </dsp:txXfrm>
    </dsp:sp>
    <dsp:sp modelId="{88727454-DE9C-4E73-940D-FC4B22AFF64C}">
      <dsp:nvSpPr>
        <dsp:cNvPr id="0" name=""/>
        <dsp:cNvSpPr/>
      </dsp:nvSpPr>
      <dsp:spPr>
        <a:xfrm rot="5400000">
          <a:off x="3260397" y="3389010"/>
          <a:ext cx="604294" cy="51371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D08510-CCCD-4FDF-B4A9-979B47EAC5C6}">
      <dsp:nvSpPr>
        <dsp:cNvPr id="0" name=""/>
        <dsp:cNvSpPr/>
      </dsp:nvSpPr>
      <dsp:spPr>
        <a:xfrm>
          <a:off x="4230372" y="120813"/>
          <a:ext cx="2551445" cy="410971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ცხელების გამო 112-ში შემოსული ზარების 95% იმართება ოჯახის ექიმის მიერ ონლაინ კონსულტაციით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რაიონული საავადმყოფოების 80% ში მოწყობილია „ცხელების ზონა“ სიცხის მქონე პაციენტების უსაფრთხო ტრიაჟისა და მართვისთვის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კოვიდის მართვისთვის შერჩეული კლინიკების საწოლფონდის 30% შენარჩუნებულია სარეზერვო საწოლდონფის სახით მუდმივი მზადყოფნის რეჟიმში </a:t>
          </a:r>
          <a:endParaRPr lang="en-US" sz="1400" kern="1200" dirty="0"/>
        </a:p>
      </dsp:txBody>
      <dsp:txXfrm>
        <a:off x="4230372" y="120813"/>
        <a:ext cx="2551445" cy="4109710"/>
      </dsp:txXfrm>
    </dsp:sp>
    <dsp:sp modelId="{356CE08A-9FA8-4730-AF82-DF7E4CBC2CDB}">
      <dsp:nvSpPr>
        <dsp:cNvPr id="0" name=""/>
        <dsp:cNvSpPr/>
      </dsp:nvSpPr>
      <dsp:spPr>
        <a:xfrm>
          <a:off x="7090045" y="120813"/>
          <a:ext cx="3424758" cy="4109710"/>
        </a:xfrm>
        <a:prstGeom prst="roundRect">
          <a:avLst>
            <a:gd name="adj" fmla="val 5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62230" bIns="0" numCol="1" spcCol="1270" anchor="t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ბაზისურ სერვისებზე ხელმიისაწვდომობა</a:t>
          </a:r>
          <a:endParaRPr lang="en-US" sz="1400" kern="1200" dirty="0"/>
        </a:p>
      </dsp:txBody>
      <dsp:txXfrm rot="16200000">
        <a:off x="5747540" y="1463319"/>
        <a:ext cx="3369962" cy="684951"/>
      </dsp:txXfrm>
    </dsp:sp>
    <dsp:sp modelId="{A88BF8B7-0B4B-4EC5-9F85-4C1A0C642D03}">
      <dsp:nvSpPr>
        <dsp:cNvPr id="0" name=""/>
        <dsp:cNvSpPr/>
      </dsp:nvSpPr>
      <dsp:spPr>
        <a:xfrm rot="5400000">
          <a:off x="6805022" y="3389010"/>
          <a:ext cx="604294" cy="51371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D77D37-C9F2-48B7-85EB-C9719A20DC16}">
      <dsp:nvSpPr>
        <dsp:cNvPr id="0" name=""/>
        <dsp:cNvSpPr/>
      </dsp:nvSpPr>
      <dsp:spPr>
        <a:xfrm>
          <a:off x="7774997" y="120813"/>
          <a:ext cx="2551445" cy="410971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გეგმიურ ოპერაციაზე მოთხოვნების 100% დაკმაყოფილებულია დადგენილ  ვადაში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კლინიკებისთვის სახელმწიფო პროგრამების ფარგლებში ანაზღაურების მოთხოვნის დამუშავების პერიოდი შემცირებულია 60-დან 45 დღემდე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გეგმიური ამბულატორიული სერვისების მიმწოდებელი დაწესებულებების 95% აგრძელებს სერვისის მიწოდებას (მ.შ. იმუნიზაცია და ორსულთა მეთვალყურეობა)</a:t>
          </a:r>
          <a:endParaRPr lang="en-US" sz="1400" kern="1200" dirty="0"/>
        </a:p>
      </dsp:txBody>
      <dsp:txXfrm>
        <a:off x="7774997" y="120813"/>
        <a:ext cx="2551445" cy="41097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DEC2D2-2A65-4207-A619-B983F13139D9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D0F942-9723-4803-AE47-CB3FF1F3D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693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5A47E1-EE14-4AA5-8E29-B7F8F2296E82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9EFCA7-A8E8-42AD-92EB-9E8ECF000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447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8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2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858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166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969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864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338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939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7117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6328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7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8643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7976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05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780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39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257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333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99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340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559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05-Jun-20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809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 userDrawn="1"/>
        </p:nvSpPr>
        <p:spPr>
          <a:xfrm>
            <a:off x="0" y="0"/>
            <a:ext cx="12260062" cy="6858000"/>
          </a:xfrm>
          <a:prstGeom prst="rect">
            <a:avLst/>
          </a:prstGeom>
          <a:solidFill>
            <a:srgbClr val="0E29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Google Shape;10;p2"/>
          <p:cNvSpPr/>
          <p:nvPr userDrawn="1"/>
        </p:nvSpPr>
        <p:spPr>
          <a:xfrm rot="10800000" flipH="1">
            <a:off x="2215481" y="5299806"/>
            <a:ext cx="1303500" cy="1128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solidFill>
            <a:srgbClr val="08B5A1"/>
          </a:solidFill>
          <a:ln>
            <a:solidFill>
              <a:srgbClr val="08B5A1"/>
            </a:solidFill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algn="ctr">
              <a:buClr>
                <a:srgbClr val="FFFFFF"/>
              </a:buClr>
              <a:buFont typeface="Helvetica Neue"/>
              <a:buNone/>
            </a:pPr>
            <a:endParaRPr sz="3200" kern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Google Shape;11;p2"/>
          <p:cNvSpPr/>
          <p:nvPr userDrawn="1"/>
        </p:nvSpPr>
        <p:spPr>
          <a:xfrm rot="5400000">
            <a:off x="8336669" y="203085"/>
            <a:ext cx="1525500" cy="1761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 flip="none" rotWithShape="1">
            <a:gsLst>
              <a:gs pos="0">
                <a:srgbClr val="08B5A1">
                  <a:shade val="30000"/>
                  <a:satMod val="115000"/>
                </a:srgbClr>
              </a:gs>
              <a:gs pos="50000">
                <a:srgbClr val="08B5A1">
                  <a:shade val="67500"/>
                  <a:satMod val="115000"/>
                </a:srgbClr>
              </a:gs>
              <a:gs pos="100000">
                <a:srgbClr val="08B5A1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algn="ctr">
              <a:buClr>
                <a:srgbClr val="FFFFFF"/>
              </a:buClr>
              <a:buFont typeface="Helvetica Neue"/>
              <a:buNone/>
            </a:pPr>
            <a:endParaRPr sz="3200" kern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" name="Google Shape;13;p2"/>
          <p:cNvSpPr/>
          <p:nvPr userDrawn="1"/>
        </p:nvSpPr>
        <p:spPr>
          <a:xfrm rot="10800000" flipH="1">
            <a:off x="7337487" y="111210"/>
            <a:ext cx="1111500" cy="9624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0" name="Google Shape;14;p2"/>
          <p:cNvSpPr/>
          <p:nvPr userDrawn="1"/>
        </p:nvSpPr>
        <p:spPr>
          <a:xfrm rot="10800000" flipH="1">
            <a:off x="8130335" y="1644194"/>
            <a:ext cx="493800" cy="4275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" name="Google Shape;15;p2"/>
          <p:cNvSpPr/>
          <p:nvPr userDrawn="1"/>
        </p:nvSpPr>
        <p:spPr>
          <a:xfrm rot="10800000" flipH="1">
            <a:off x="9806527" y="1139364"/>
            <a:ext cx="944700" cy="818100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" name="Google Shape;16;p2"/>
          <p:cNvSpPr/>
          <p:nvPr userDrawn="1"/>
        </p:nvSpPr>
        <p:spPr>
          <a:xfrm rot="10800000" flipH="1">
            <a:off x="9893411" y="636409"/>
            <a:ext cx="493800" cy="427200"/>
          </a:xfrm>
          <a:prstGeom prst="hexagon">
            <a:avLst>
              <a:gd name="adj" fmla="val 28678"/>
              <a:gd name="vf" fmla="val 115470"/>
            </a:avLst>
          </a:prstGeom>
          <a:gradFill flip="none" rotWithShape="1">
            <a:gsLst>
              <a:gs pos="0">
                <a:srgbClr val="14A991">
                  <a:shade val="30000"/>
                  <a:satMod val="115000"/>
                </a:srgbClr>
              </a:gs>
              <a:gs pos="50000">
                <a:srgbClr val="14A991">
                  <a:shade val="67500"/>
                  <a:satMod val="115000"/>
                </a:srgbClr>
              </a:gs>
              <a:gs pos="100000">
                <a:srgbClr val="14A991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1" name="Google Shape;35;p2"/>
          <p:cNvSpPr/>
          <p:nvPr userDrawn="1"/>
        </p:nvSpPr>
        <p:spPr>
          <a:xfrm rot="10800000" flipH="1">
            <a:off x="3306021" y="5899421"/>
            <a:ext cx="1032900" cy="8946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18476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2" name="Google Shape;36;p2"/>
          <p:cNvSpPr/>
          <p:nvPr userDrawn="1"/>
        </p:nvSpPr>
        <p:spPr>
          <a:xfrm rot="10800000" flipH="1">
            <a:off x="3429167" y="5379223"/>
            <a:ext cx="540000" cy="467400"/>
          </a:xfrm>
          <a:prstGeom prst="hexagon">
            <a:avLst>
              <a:gd name="adj" fmla="val 28678"/>
              <a:gd name="vf" fmla="val 115470"/>
            </a:avLst>
          </a:prstGeom>
          <a:gradFill flip="none" rotWithShape="1">
            <a:gsLst>
              <a:gs pos="0">
                <a:srgbClr val="14A991">
                  <a:shade val="30000"/>
                  <a:satMod val="115000"/>
                </a:srgbClr>
              </a:gs>
              <a:gs pos="50000">
                <a:srgbClr val="14A991">
                  <a:shade val="67500"/>
                  <a:satMod val="115000"/>
                </a:srgbClr>
              </a:gs>
              <a:gs pos="100000">
                <a:srgbClr val="14A991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3" name="Google Shape;37;p2"/>
          <p:cNvSpPr/>
          <p:nvPr userDrawn="1"/>
        </p:nvSpPr>
        <p:spPr>
          <a:xfrm rot="10800000" flipH="1">
            <a:off x="1397197" y="4952492"/>
            <a:ext cx="1032900" cy="8940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4" name="Google Shape;38;p2"/>
          <p:cNvSpPr/>
          <p:nvPr userDrawn="1"/>
        </p:nvSpPr>
        <p:spPr>
          <a:xfrm rot="10800000" flipH="1">
            <a:off x="1825872" y="5899435"/>
            <a:ext cx="452100" cy="3912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36" name="Google Shape;40;p2"/>
          <p:cNvGrpSpPr/>
          <p:nvPr userDrawn="1"/>
        </p:nvGrpSpPr>
        <p:grpSpPr>
          <a:xfrm>
            <a:off x="4067497" y="5379213"/>
            <a:ext cx="573943" cy="550550"/>
            <a:chOff x="5241175" y="4959100"/>
            <a:chExt cx="539775" cy="517775"/>
          </a:xfrm>
        </p:grpSpPr>
        <p:sp>
          <p:nvSpPr>
            <p:cNvPr id="37" name="Google Shape;41;p2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l" t="t" r="r" b="b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42;p2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l" t="t" r="r" b="b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" name="Google Shape;43;p2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l" t="t" r="r" b="b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" name="Google Shape;44;p2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l" t="t" r="r" b="b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" name="Google Shape;45;p2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l" t="t" r="r" b="b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Google Shape;46;p2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l" t="t" r="r" b="b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45" name="Picture 4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3875" y="427039"/>
            <a:ext cx="4474473" cy="131369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7637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260062" cy="6858000"/>
          </a:xfrm>
          <a:prstGeom prst="rect">
            <a:avLst/>
          </a:prstGeom>
          <a:solidFill>
            <a:srgbClr val="0E29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Google Shape;11;p2"/>
          <p:cNvSpPr/>
          <p:nvPr userDrawn="1"/>
        </p:nvSpPr>
        <p:spPr>
          <a:xfrm rot="5400000">
            <a:off x="873903" y="456624"/>
            <a:ext cx="1190250" cy="1374464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 flip="none" rotWithShape="1">
            <a:gsLst>
              <a:gs pos="0">
                <a:srgbClr val="08B5A1">
                  <a:shade val="30000"/>
                  <a:satMod val="115000"/>
                </a:srgbClr>
              </a:gs>
              <a:gs pos="50000">
                <a:srgbClr val="08B5A1">
                  <a:shade val="67500"/>
                  <a:satMod val="115000"/>
                </a:srgbClr>
              </a:gs>
              <a:gs pos="100000">
                <a:srgbClr val="08B5A1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algn="ctr">
              <a:buClr>
                <a:srgbClr val="FFFFFF"/>
              </a:buClr>
              <a:buFont typeface="Helvetica Neue"/>
              <a:buNone/>
            </a:pPr>
            <a:endParaRPr sz="3200" kern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" name="Google Shape;13;p2"/>
          <p:cNvSpPr/>
          <p:nvPr userDrawn="1"/>
        </p:nvSpPr>
        <p:spPr>
          <a:xfrm rot="10800000" flipH="1">
            <a:off x="-130086" y="0"/>
            <a:ext cx="1111500" cy="9624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" name="Google Shape;14;p2"/>
          <p:cNvSpPr/>
          <p:nvPr userDrawn="1"/>
        </p:nvSpPr>
        <p:spPr>
          <a:xfrm rot="10800000" flipH="1">
            <a:off x="198884" y="1038155"/>
            <a:ext cx="493800" cy="4275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" name="Google Shape;16;p2"/>
          <p:cNvSpPr/>
          <p:nvPr userDrawn="1"/>
        </p:nvSpPr>
        <p:spPr>
          <a:xfrm rot="10800000" flipH="1">
            <a:off x="487614" y="1525381"/>
            <a:ext cx="493800" cy="427200"/>
          </a:xfrm>
          <a:prstGeom prst="hexagon">
            <a:avLst>
              <a:gd name="adj" fmla="val 28678"/>
              <a:gd name="vf" fmla="val 115470"/>
            </a:avLst>
          </a:prstGeom>
          <a:gradFill flip="none" rotWithShape="1">
            <a:gsLst>
              <a:gs pos="0">
                <a:srgbClr val="14A991">
                  <a:shade val="30000"/>
                  <a:satMod val="115000"/>
                </a:srgbClr>
              </a:gs>
              <a:gs pos="50000">
                <a:srgbClr val="14A991">
                  <a:shade val="67500"/>
                  <a:satMod val="115000"/>
                </a:srgbClr>
              </a:gs>
              <a:gs pos="100000">
                <a:srgbClr val="14A991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4" name="Google Shape;13;p2"/>
          <p:cNvSpPr/>
          <p:nvPr userDrawn="1"/>
        </p:nvSpPr>
        <p:spPr>
          <a:xfrm rot="10800000" flipH="1">
            <a:off x="-623886" y="1553162"/>
            <a:ext cx="1111500" cy="9624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65" y="185905"/>
            <a:ext cx="546788" cy="65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253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08163"/>
            <a:ext cx="12275820" cy="2387600"/>
          </a:xfrm>
        </p:spPr>
        <p:txBody>
          <a:bodyPr>
            <a:noAutofit/>
          </a:bodyPr>
          <a:lstStyle/>
          <a:p>
            <a:r>
              <a:rPr lang="ka-GE" sz="4400" dirty="0">
                <a:solidFill>
                  <a:srgbClr val="08B5A1"/>
                </a:solidFill>
              </a:rPr>
              <a:t>კოვიდ 19-ის პოსტკრიზისული გეგმა ჯანდაცვის სექტორში</a:t>
            </a:r>
            <a:endParaRPr lang="en-US" sz="4400" dirty="0">
              <a:solidFill>
                <a:srgbClr val="08B5A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90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83907" y="304034"/>
            <a:ext cx="1009390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600" dirty="0">
                <a:solidFill>
                  <a:srgbClr val="F47775"/>
                </a:solidFill>
              </a:rPr>
              <a:t>ჰოსპიტალების მობილიზაციის გეგმა </a:t>
            </a:r>
            <a:endParaRPr lang="ka-GE" sz="3600" dirty="0" smtClean="0">
              <a:solidFill>
                <a:srgbClr val="F47775"/>
              </a:solidFill>
            </a:endParaRPr>
          </a:p>
          <a:p>
            <a:pPr algn="ctr"/>
            <a:r>
              <a:rPr lang="ka-GE" sz="3600" dirty="0" smtClean="0">
                <a:solidFill>
                  <a:srgbClr val="F47775"/>
                </a:solidFill>
              </a:rPr>
              <a:t>2020 </a:t>
            </a:r>
            <a:r>
              <a:rPr lang="ka-GE" sz="3600" dirty="0">
                <a:solidFill>
                  <a:srgbClr val="F47775"/>
                </a:solidFill>
              </a:rPr>
              <a:t>წლის 1 ივნისიდან </a:t>
            </a:r>
            <a:r>
              <a:rPr lang="en-US" sz="3600" dirty="0">
                <a:solidFill>
                  <a:srgbClr val="F47775"/>
                </a:solidFill>
              </a:rPr>
              <a:t/>
            </a:r>
            <a:br>
              <a:rPr lang="en-US" sz="3600" dirty="0">
                <a:solidFill>
                  <a:srgbClr val="F47775"/>
                </a:solidFill>
              </a:rPr>
            </a:br>
            <a:endParaRPr lang="en-US" sz="3600" dirty="0">
              <a:solidFill>
                <a:srgbClr val="F47775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BFB8EA4-27A5-44FC-B404-5DA2172A9033}"/>
              </a:ext>
            </a:extLst>
          </p:cNvPr>
          <p:cNvSpPr/>
          <p:nvPr/>
        </p:nvSpPr>
        <p:spPr>
          <a:xfrm>
            <a:off x="2849713" y="4532399"/>
            <a:ext cx="9146284" cy="6585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7CDC9B-AE59-4A39-8F4C-5243788D9AB4}"/>
              </a:ext>
            </a:extLst>
          </p:cNvPr>
          <p:cNvSpPr/>
          <p:nvPr/>
        </p:nvSpPr>
        <p:spPr>
          <a:xfrm>
            <a:off x="2849713" y="3445071"/>
            <a:ext cx="9146284" cy="6585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135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BAC97D-063F-45A0-92EA-EBAAACB67F94}"/>
              </a:ext>
            </a:extLst>
          </p:cNvPr>
          <p:cNvSpPr/>
          <p:nvPr/>
        </p:nvSpPr>
        <p:spPr>
          <a:xfrm>
            <a:off x="2381035" y="5513117"/>
            <a:ext cx="9614962" cy="6585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3D49E7-F436-48EE-8AB4-05BFF667BA25}"/>
              </a:ext>
            </a:extLst>
          </p:cNvPr>
          <p:cNvSpPr/>
          <p:nvPr/>
        </p:nvSpPr>
        <p:spPr>
          <a:xfrm>
            <a:off x="2381035" y="2536859"/>
            <a:ext cx="9614962" cy="6585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A127B4D-DA7A-4281-92EF-16D4F766B639}"/>
              </a:ext>
            </a:extLst>
          </p:cNvPr>
          <p:cNvCxnSpPr>
            <a:cxnSpLocks/>
          </p:cNvCxnSpPr>
          <p:nvPr/>
        </p:nvCxnSpPr>
        <p:spPr>
          <a:xfrm>
            <a:off x="1222852" y="5206999"/>
            <a:ext cx="1138118" cy="635411"/>
          </a:xfrm>
          <a:prstGeom prst="line">
            <a:avLst/>
          </a:prstGeom>
          <a:ln w="152400">
            <a:solidFill>
              <a:srgbClr val="FE76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F14556C4-B089-44C0-8B20-40C32BA0282D}"/>
              </a:ext>
            </a:extLst>
          </p:cNvPr>
          <p:cNvSpPr/>
          <p:nvPr/>
        </p:nvSpPr>
        <p:spPr>
          <a:xfrm>
            <a:off x="2075221" y="5513117"/>
            <a:ext cx="658586" cy="658586"/>
          </a:xfrm>
          <a:prstGeom prst="ellipse">
            <a:avLst/>
          </a:prstGeom>
          <a:solidFill>
            <a:srgbClr val="FE7600"/>
          </a:solidFill>
          <a:ln>
            <a:solidFill>
              <a:srgbClr val="FE76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en-US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 14">
            <a:extLst>
              <a:ext uri="{FF2B5EF4-FFF2-40B4-BE49-F238E27FC236}">
                <a16:creationId xmlns:a16="http://schemas.microsoft.com/office/drawing/2014/main" id="{8B5215FC-7AB9-422E-852B-1190F134871D}"/>
              </a:ext>
            </a:extLst>
          </p:cNvPr>
          <p:cNvSpPr>
            <a:spLocks/>
          </p:cNvSpPr>
          <p:nvPr/>
        </p:nvSpPr>
        <p:spPr bwMode="auto">
          <a:xfrm>
            <a:off x="1271" y="2595241"/>
            <a:ext cx="1732360" cy="3464719"/>
          </a:xfrm>
          <a:custGeom>
            <a:avLst/>
            <a:gdLst>
              <a:gd name="T0" fmla="*/ 0 w 3559"/>
              <a:gd name="T1" fmla="*/ 0 h 7118"/>
              <a:gd name="T2" fmla="*/ 3559 w 3559"/>
              <a:gd name="T3" fmla="*/ 3559 h 7118"/>
              <a:gd name="T4" fmla="*/ 0 w 3559"/>
              <a:gd name="T5" fmla="*/ 7118 h 7118"/>
              <a:gd name="T6" fmla="*/ 0 w 3559"/>
              <a:gd name="T7" fmla="*/ 6593 h 7118"/>
              <a:gd name="T8" fmla="*/ 3034 w 3559"/>
              <a:gd name="T9" fmla="*/ 3559 h 7118"/>
              <a:gd name="T10" fmla="*/ 0 w 3559"/>
              <a:gd name="T11" fmla="*/ 525 h 7118"/>
              <a:gd name="T12" fmla="*/ 0 w 3559"/>
              <a:gd name="T13" fmla="*/ 0 h 71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59" h="7118">
                <a:moveTo>
                  <a:pt x="0" y="0"/>
                </a:moveTo>
                <a:cubicBezTo>
                  <a:pt x="1966" y="0"/>
                  <a:pt x="3559" y="1594"/>
                  <a:pt x="3559" y="3559"/>
                </a:cubicBezTo>
                <a:cubicBezTo>
                  <a:pt x="3559" y="5525"/>
                  <a:pt x="1966" y="7118"/>
                  <a:pt x="0" y="7118"/>
                </a:cubicBezTo>
                <a:lnTo>
                  <a:pt x="0" y="6593"/>
                </a:lnTo>
                <a:cubicBezTo>
                  <a:pt x="1676" y="6593"/>
                  <a:pt x="3034" y="5235"/>
                  <a:pt x="3034" y="3559"/>
                </a:cubicBezTo>
                <a:cubicBezTo>
                  <a:pt x="3034" y="1884"/>
                  <a:pt x="1676" y="525"/>
                  <a:pt x="0" y="525"/>
                </a:cubicBezTo>
                <a:lnTo>
                  <a:pt x="0" y="0"/>
                </a:lnTo>
                <a:close/>
              </a:path>
            </a:pathLst>
          </a:custGeom>
          <a:solidFill>
            <a:srgbClr val="FE7600"/>
          </a:solidFill>
          <a:ln w="0">
            <a:solidFill>
              <a:schemeClr val="accent3"/>
            </a:solidFill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C8AA849-C63A-47ED-9CB9-3F90FCD0FDB9}"/>
              </a:ext>
            </a:extLst>
          </p:cNvPr>
          <p:cNvCxnSpPr>
            <a:cxnSpLocks/>
          </p:cNvCxnSpPr>
          <p:nvPr/>
        </p:nvCxnSpPr>
        <p:spPr>
          <a:xfrm>
            <a:off x="1222852" y="4581276"/>
            <a:ext cx="1588761" cy="249626"/>
          </a:xfrm>
          <a:prstGeom prst="line">
            <a:avLst/>
          </a:prstGeom>
          <a:ln w="152400">
            <a:solidFill>
              <a:srgbClr val="B1DB15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1C53E748-79D0-4BA0-8A9E-BA30A81EA991}"/>
              </a:ext>
            </a:extLst>
          </p:cNvPr>
          <p:cNvSpPr/>
          <p:nvPr/>
        </p:nvSpPr>
        <p:spPr>
          <a:xfrm>
            <a:off x="2513110" y="4532399"/>
            <a:ext cx="658586" cy="658586"/>
          </a:xfrm>
          <a:prstGeom prst="ellipse">
            <a:avLst/>
          </a:prstGeom>
          <a:solidFill>
            <a:srgbClr val="B1DB15"/>
          </a:solidFill>
          <a:ln>
            <a:solidFill>
              <a:srgbClr val="B1DB15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en-US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Freeform 11">
            <a:extLst>
              <a:ext uri="{FF2B5EF4-FFF2-40B4-BE49-F238E27FC236}">
                <a16:creationId xmlns:a16="http://schemas.microsoft.com/office/drawing/2014/main" id="{EA7C26BB-BD7E-45A4-8195-7E30554EB1F3}"/>
              </a:ext>
            </a:extLst>
          </p:cNvPr>
          <p:cNvSpPr>
            <a:spLocks/>
          </p:cNvSpPr>
          <p:nvPr/>
        </p:nvSpPr>
        <p:spPr bwMode="auto">
          <a:xfrm>
            <a:off x="1271" y="2850035"/>
            <a:ext cx="1476375" cy="2955131"/>
          </a:xfrm>
          <a:custGeom>
            <a:avLst/>
            <a:gdLst>
              <a:gd name="T0" fmla="*/ 0 w 3034"/>
              <a:gd name="T1" fmla="*/ 0 h 6068"/>
              <a:gd name="T2" fmla="*/ 3034 w 3034"/>
              <a:gd name="T3" fmla="*/ 3034 h 6068"/>
              <a:gd name="T4" fmla="*/ 0 w 3034"/>
              <a:gd name="T5" fmla="*/ 6068 h 6068"/>
              <a:gd name="T6" fmla="*/ 0 w 3034"/>
              <a:gd name="T7" fmla="*/ 5543 h 6068"/>
              <a:gd name="T8" fmla="*/ 2510 w 3034"/>
              <a:gd name="T9" fmla="*/ 3034 h 6068"/>
              <a:gd name="T10" fmla="*/ 0 w 3034"/>
              <a:gd name="T11" fmla="*/ 525 h 6068"/>
              <a:gd name="T12" fmla="*/ 0 w 3034"/>
              <a:gd name="T13" fmla="*/ 0 h 60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034" h="6068">
                <a:moveTo>
                  <a:pt x="0" y="0"/>
                </a:moveTo>
                <a:cubicBezTo>
                  <a:pt x="1676" y="0"/>
                  <a:pt x="3034" y="1359"/>
                  <a:pt x="3034" y="3034"/>
                </a:cubicBezTo>
                <a:cubicBezTo>
                  <a:pt x="3034" y="4710"/>
                  <a:pt x="1676" y="6068"/>
                  <a:pt x="0" y="6068"/>
                </a:cubicBezTo>
                <a:lnTo>
                  <a:pt x="0" y="5543"/>
                </a:lnTo>
                <a:cubicBezTo>
                  <a:pt x="1386" y="5543"/>
                  <a:pt x="2510" y="4420"/>
                  <a:pt x="2510" y="3034"/>
                </a:cubicBezTo>
                <a:cubicBezTo>
                  <a:pt x="2510" y="1649"/>
                  <a:pt x="1386" y="525"/>
                  <a:pt x="0" y="525"/>
                </a:cubicBezTo>
                <a:lnTo>
                  <a:pt x="0" y="0"/>
                </a:lnTo>
                <a:close/>
              </a:path>
            </a:pathLst>
          </a:custGeom>
          <a:solidFill>
            <a:srgbClr val="B1DB15"/>
          </a:solidFill>
          <a:ln w="0">
            <a:solidFill>
              <a:schemeClr val="accent4"/>
            </a:solidFill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929E781-94A7-4ABA-8CA0-2E43C24E9E82}"/>
              </a:ext>
            </a:extLst>
          </p:cNvPr>
          <p:cNvCxnSpPr>
            <a:cxnSpLocks/>
          </p:cNvCxnSpPr>
          <p:nvPr/>
        </p:nvCxnSpPr>
        <p:spPr>
          <a:xfrm flipV="1">
            <a:off x="1043988" y="3774364"/>
            <a:ext cx="1754872" cy="352922"/>
          </a:xfrm>
          <a:prstGeom prst="line">
            <a:avLst/>
          </a:prstGeom>
          <a:ln w="152400">
            <a:solidFill>
              <a:srgbClr val="00A89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CDB66E00-CC0B-4B3D-9543-EABA06FB5C7D}"/>
              </a:ext>
            </a:extLst>
          </p:cNvPr>
          <p:cNvSpPr/>
          <p:nvPr/>
        </p:nvSpPr>
        <p:spPr>
          <a:xfrm>
            <a:off x="2513110" y="3445071"/>
            <a:ext cx="658586" cy="658586"/>
          </a:xfrm>
          <a:prstGeom prst="ellipse">
            <a:avLst/>
          </a:prstGeom>
          <a:solidFill>
            <a:srgbClr val="00A891"/>
          </a:solidFill>
          <a:ln>
            <a:solidFill>
              <a:srgbClr val="00A89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n-US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Freeform 8">
            <a:extLst>
              <a:ext uri="{FF2B5EF4-FFF2-40B4-BE49-F238E27FC236}">
                <a16:creationId xmlns:a16="http://schemas.microsoft.com/office/drawing/2014/main" id="{DF55AE38-FEB3-455F-AE93-9D14B69F9B61}"/>
              </a:ext>
            </a:extLst>
          </p:cNvPr>
          <p:cNvSpPr>
            <a:spLocks/>
          </p:cNvSpPr>
          <p:nvPr/>
        </p:nvSpPr>
        <p:spPr bwMode="auto">
          <a:xfrm>
            <a:off x="1271" y="3106019"/>
            <a:ext cx="1221581" cy="2443163"/>
          </a:xfrm>
          <a:custGeom>
            <a:avLst/>
            <a:gdLst>
              <a:gd name="T0" fmla="*/ 0 w 2510"/>
              <a:gd name="T1" fmla="*/ 0 h 5018"/>
              <a:gd name="T2" fmla="*/ 2510 w 2510"/>
              <a:gd name="T3" fmla="*/ 2509 h 5018"/>
              <a:gd name="T4" fmla="*/ 0 w 2510"/>
              <a:gd name="T5" fmla="*/ 5018 h 5018"/>
              <a:gd name="T6" fmla="*/ 0 w 2510"/>
              <a:gd name="T7" fmla="*/ 4493 h 5018"/>
              <a:gd name="T8" fmla="*/ 1985 w 2510"/>
              <a:gd name="T9" fmla="*/ 2509 h 5018"/>
              <a:gd name="T10" fmla="*/ 0 w 2510"/>
              <a:gd name="T11" fmla="*/ 525 h 5018"/>
              <a:gd name="T12" fmla="*/ 0 w 2510"/>
              <a:gd name="T13" fmla="*/ 0 h 50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510" h="5018">
                <a:moveTo>
                  <a:pt x="0" y="0"/>
                </a:moveTo>
                <a:cubicBezTo>
                  <a:pt x="1386" y="0"/>
                  <a:pt x="2510" y="1124"/>
                  <a:pt x="2510" y="2509"/>
                </a:cubicBezTo>
                <a:cubicBezTo>
                  <a:pt x="2510" y="3895"/>
                  <a:pt x="1386" y="5018"/>
                  <a:pt x="0" y="5018"/>
                </a:cubicBezTo>
                <a:lnTo>
                  <a:pt x="0" y="4493"/>
                </a:lnTo>
                <a:cubicBezTo>
                  <a:pt x="1096" y="4493"/>
                  <a:pt x="1985" y="3605"/>
                  <a:pt x="1985" y="2509"/>
                </a:cubicBezTo>
                <a:cubicBezTo>
                  <a:pt x="1985" y="1413"/>
                  <a:pt x="1096" y="525"/>
                  <a:pt x="0" y="525"/>
                </a:cubicBezTo>
                <a:lnTo>
                  <a:pt x="0" y="0"/>
                </a:lnTo>
                <a:close/>
              </a:path>
            </a:pathLst>
          </a:custGeom>
          <a:solidFill>
            <a:srgbClr val="00A891"/>
          </a:solidFill>
          <a:ln w="0">
            <a:solidFill>
              <a:schemeClr val="accent1"/>
            </a:solidFill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D59AB366-6FCA-4986-9A98-D97C21D4BE47}"/>
              </a:ext>
            </a:extLst>
          </p:cNvPr>
          <p:cNvCxnSpPr>
            <a:cxnSpLocks/>
          </p:cNvCxnSpPr>
          <p:nvPr/>
        </p:nvCxnSpPr>
        <p:spPr>
          <a:xfrm flipV="1">
            <a:off x="628650" y="2896940"/>
            <a:ext cx="1745074" cy="980720"/>
          </a:xfrm>
          <a:prstGeom prst="line">
            <a:avLst/>
          </a:prstGeom>
          <a:ln w="152400">
            <a:solidFill>
              <a:srgbClr val="013D4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7C1699F5-1DC8-4113-B588-236A240CA6C4}"/>
              </a:ext>
            </a:extLst>
          </p:cNvPr>
          <p:cNvSpPr/>
          <p:nvPr/>
        </p:nvSpPr>
        <p:spPr>
          <a:xfrm>
            <a:off x="2075221" y="2536859"/>
            <a:ext cx="658586" cy="658586"/>
          </a:xfrm>
          <a:prstGeom prst="ellipse">
            <a:avLst/>
          </a:prstGeom>
          <a:solidFill>
            <a:srgbClr val="013D4D"/>
          </a:solidFill>
          <a:ln>
            <a:solidFill>
              <a:srgbClr val="013D4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n-US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Freeform 5">
            <a:extLst>
              <a:ext uri="{FF2B5EF4-FFF2-40B4-BE49-F238E27FC236}">
                <a16:creationId xmlns:a16="http://schemas.microsoft.com/office/drawing/2014/main" id="{F97732AB-0082-4ABC-918C-961553734BF0}"/>
              </a:ext>
            </a:extLst>
          </p:cNvPr>
          <p:cNvSpPr>
            <a:spLocks/>
          </p:cNvSpPr>
          <p:nvPr/>
        </p:nvSpPr>
        <p:spPr bwMode="auto">
          <a:xfrm>
            <a:off x="1271" y="3362004"/>
            <a:ext cx="965597" cy="1931194"/>
          </a:xfrm>
          <a:custGeom>
            <a:avLst/>
            <a:gdLst>
              <a:gd name="T0" fmla="*/ 0 w 1985"/>
              <a:gd name="T1" fmla="*/ 0 h 3968"/>
              <a:gd name="T2" fmla="*/ 1985 w 1985"/>
              <a:gd name="T3" fmla="*/ 1984 h 3968"/>
              <a:gd name="T4" fmla="*/ 0 w 1985"/>
              <a:gd name="T5" fmla="*/ 3968 h 3968"/>
              <a:gd name="T6" fmla="*/ 0 w 1985"/>
              <a:gd name="T7" fmla="*/ 3443 h 3968"/>
              <a:gd name="T8" fmla="*/ 1460 w 1985"/>
              <a:gd name="T9" fmla="*/ 1984 h 3968"/>
              <a:gd name="T10" fmla="*/ 0 w 1985"/>
              <a:gd name="T11" fmla="*/ 525 h 3968"/>
              <a:gd name="T12" fmla="*/ 0 w 1985"/>
              <a:gd name="T13" fmla="*/ 0 h 3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985" h="3968">
                <a:moveTo>
                  <a:pt x="0" y="0"/>
                </a:moveTo>
                <a:cubicBezTo>
                  <a:pt x="1096" y="0"/>
                  <a:pt x="1985" y="888"/>
                  <a:pt x="1985" y="1984"/>
                </a:cubicBezTo>
                <a:cubicBezTo>
                  <a:pt x="1985" y="3080"/>
                  <a:pt x="1096" y="3968"/>
                  <a:pt x="0" y="3968"/>
                </a:cubicBezTo>
                <a:lnTo>
                  <a:pt x="0" y="3443"/>
                </a:lnTo>
                <a:cubicBezTo>
                  <a:pt x="806" y="3443"/>
                  <a:pt x="1460" y="2790"/>
                  <a:pt x="1460" y="1984"/>
                </a:cubicBezTo>
                <a:cubicBezTo>
                  <a:pt x="1460" y="1178"/>
                  <a:pt x="806" y="525"/>
                  <a:pt x="0" y="525"/>
                </a:cubicBezTo>
                <a:lnTo>
                  <a:pt x="0" y="0"/>
                </a:lnTo>
                <a:close/>
              </a:path>
            </a:pathLst>
          </a:custGeom>
          <a:solidFill>
            <a:srgbClr val="013D4D"/>
          </a:solidFill>
          <a:ln w="0">
            <a:noFill/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32" name="Rectangle 31"/>
          <p:cNvSpPr/>
          <p:nvPr/>
        </p:nvSpPr>
        <p:spPr>
          <a:xfrm>
            <a:off x="2817186" y="2583077"/>
            <a:ext cx="9211337" cy="538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ka-GE" sz="1600" b="1" dirty="0">
                <a:solidFill>
                  <a:srgbClr val="0E293C"/>
                </a:solidFill>
              </a:rPr>
              <a:t>ჰიბრიდული მოდელი</a:t>
            </a:r>
            <a:r>
              <a:rPr lang="ka-GE" sz="1600" dirty="0">
                <a:solidFill>
                  <a:srgbClr val="0E293C"/>
                </a:solidFill>
              </a:rPr>
              <a:t>: მხოლოდ ცხელების ან კოვიდის სერვისების მიწოდებასთან ერთად, ინფექციის კონტროლის წესების მაქსიმალური დაცვის პირობებში სხვა სერვისების აღდგენა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135463" y="3453137"/>
            <a:ext cx="8860534" cy="675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ka-GE" sz="1400" dirty="0">
                <a:solidFill>
                  <a:srgbClr val="0E293C"/>
                </a:solidFill>
              </a:rPr>
              <a:t>2020 წლის 1 ივნისიდან ცხელების, ხოლო 15 ივნისიდან კოვიდ კლინიკები უფლებამოსილი არიან აწარმოონ სხვა ნებადართული სერვისებიც, გარდა ცხელების ტრიაჟის და კოვიდზე საეჭვო შემთხვევის მართვისა</a:t>
            </a:r>
            <a:endParaRPr lang="en-US" sz="1400" dirty="0">
              <a:solidFill>
                <a:srgbClr val="0E293C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148215" y="4581276"/>
            <a:ext cx="8847781" cy="538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ka-GE" sz="1600" dirty="0">
                <a:solidFill>
                  <a:srgbClr val="0E293C"/>
                </a:solidFill>
              </a:rPr>
              <a:t>სრული მობილიზაციის ვალდებულება სამინისტროს მითითების საფუძველზე დაუყოვნებლივ, მაგრამ არაუმეტეს 24 საათის განმავლობაში 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733808" y="5569767"/>
            <a:ext cx="9262188" cy="91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ka-GE" sz="1600" dirty="0">
                <a:solidFill>
                  <a:srgbClr val="0E293C"/>
                </a:solidFill>
              </a:rPr>
              <a:t>კოვიდ 19-ის რეაბილიტაციის სერვისის ამოქმედება  აბასთუმნის ფილტვის დაავადებათა რეაბილიტაციის ცენტრის </a:t>
            </a:r>
            <a:r>
              <a:rPr lang="ka-GE" sz="1600" dirty="0" smtClean="0">
                <a:solidFill>
                  <a:srgbClr val="0E293C"/>
                </a:solidFill>
              </a:rPr>
              <a:t>ბაზაზე</a:t>
            </a:r>
            <a:endParaRPr lang="ka-GE" sz="1600" dirty="0">
              <a:solidFill>
                <a:srgbClr val="0E293C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E29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99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2566926" y="272691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507C89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739FAD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139518" y="230188"/>
            <a:ext cx="10120544" cy="88454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600" dirty="0" smtClean="0">
                <a:solidFill>
                  <a:srgbClr val="739FAD"/>
                </a:solidFill>
              </a:rPr>
              <a:t>პირველადი ჯანდაცვის გაძლიერება </a:t>
            </a:r>
            <a:endParaRPr lang="en-US" sz="3600" dirty="0">
              <a:solidFill>
                <a:srgbClr val="739FAD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18328" y="3324804"/>
            <a:ext cx="10515600" cy="302374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a-GE" sz="240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92963" y="4350055"/>
            <a:ext cx="11789546" cy="18404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739FAD"/>
              </a:buClr>
              <a:buFont typeface="Sylfaen" panose="010A0502050306030303" pitchFamily="18" charset="0"/>
              <a:buChar char="◊"/>
            </a:pPr>
            <a:r>
              <a:rPr lang="ka-GE" sz="2000" dirty="0" smtClean="0">
                <a:solidFill>
                  <a:schemeClr val="bg1"/>
                </a:solidFill>
              </a:rPr>
              <a:t>დონორული დახმარების ეფექტური გამოყენება შემდეგი მიზნებისთვის </a:t>
            </a:r>
          </a:p>
          <a:p>
            <a:pPr lvl="1">
              <a:buClr>
                <a:srgbClr val="739FAD"/>
              </a:buClr>
              <a:buFont typeface="Wingdings" panose="05000000000000000000" pitchFamily="2" charset="2"/>
              <a:buChar char="§"/>
            </a:pPr>
            <a:r>
              <a:rPr lang="ka-GE" sz="2000" dirty="0" smtClean="0">
                <a:solidFill>
                  <a:schemeClr val="bg1"/>
                </a:solidFill>
              </a:rPr>
              <a:t>სოფლად პირველადი ჯანდაცვის 300 ობიექტის აღჭურვა</a:t>
            </a:r>
          </a:p>
          <a:p>
            <a:pPr lvl="1">
              <a:buClr>
                <a:srgbClr val="739FAD"/>
              </a:buClr>
              <a:buFont typeface="Wingdings" panose="05000000000000000000" pitchFamily="2" charset="2"/>
              <a:buChar char="§"/>
            </a:pPr>
            <a:r>
              <a:rPr lang="ka-GE" sz="2000" dirty="0" smtClean="0">
                <a:solidFill>
                  <a:schemeClr val="bg1"/>
                </a:solidFill>
              </a:rPr>
              <a:t>ტელემედიცინის შესაძლებლობების შექმნა და ამოქმედება პილოტურად 2020 წლის ბოლომდე</a:t>
            </a:r>
          </a:p>
          <a:p>
            <a:pPr>
              <a:buClr>
                <a:srgbClr val="739FAD"/>
              </a:buClr>
              <a:buFont typeface="Sylfaen" panose="010A0502050306030303" pitchFamily="18" charset="0"/>
              <a:buChar char="◊"/>
            </a:pPr>
            <a:r>
              <a:rPr lang="ka-GE" sz="2000" dirty="0" smtClean="0">
                <a:solidFill>
                  <a:schemeClr val="bg1"/>
                </a:solidFill>
              </a:rPr>
              <a:t>ჯანრთელობის </a:t>
            </a:r>
            <a:r>
              <a:rPr lang="ka-GE" sz="2000" dirty="0">
                <a:solidFill>
                  <a:schemeClr val="bg1"/>
                </a:solidFill>
              </a:rPr>
              <a:t>მსოფლიო ორგანიზაციის ტექნიკური დახმარებით პჯდ დაფინანსების პაკეტის გადახედვა და განახლება ბაზისურ სერვისებზე ხარისხისა და ხელმისაწვდომობის გაუმჯობესების მიზნით </a:t>
            </a:r>
          </a:p>
        </p:txBody>
      </p:sp>
      <p:sp>
        <p:nvSpPr>
          <p:cNvPr id="13" name="Freeform: Shape 104">
            <a:extLst>
              <a:ext uri="{FF2B5EF4-FFF2-40B4-BE49-F238E27FC236}">
                <a16:creationId xmlns:a16="http://schemas.microsoft.com/office/drawing/2014/main" id="{A8A62782-A739-4642-841B-AD93F3F6BB5B}"/>
              </a:ext>
            </a:extLst>
          </p:cNvPr>
          <p:cNvSpPr/>
          <p:nvPr/>
        </p:nvSpPr>
        <p:spPr>
          <a:xfrm>
            <a:off x="2134773" y="1297750"/>
            <a:ext cx="2426423" cy="2812619"/>
          </a:xfrm>
          <a:custGeom>
            <a:avLst/>
            <a:gdLst>
              <a:gd name="connsiteX0" fmla="*/ 1303988 w 2469018"/>
              <a:gd name="connsiteY0" fmla="*/ 0 h 3993377"/>
              <a:gd name="connsiteX1" fmla="*/ 1360731 w 2469018"/>
              <a:gd name="connsiteY1" fmla="*/ 2866 h 3993377"/>
              <a:gd name="connsiteX2" fmla="*/ 2469018 w 2469018"/>
              <a:gd name="connsiteY2" fmla="*/ 1231001 h 3993377"/>
              <a:gd name="connsiteX3" fmla="*/ 2469018 w 2469018"/>
              <a:gd name="connsiteY3" fmla="*/ 2758868 h 3993377"/>
              <a:gd name="connsiteX4" fmla="*/ 1234509 w 2469018"/>
              <a:gd name="connsiteY4" fmla="*/ 3993377 h 3993377"/>
              <a:gd name="connsiteX5" fmla="*/ 0 w 2469018"/>
              <a:gd name="connsiteY5" fmla="*/ 2758868 h 3993377"/>
              <a:gd name="connsiteX6" fmla="*/ 0 w 2469018"/>
              <a:gd name="connsiteY6" fmla="*/ 1231001 h 3993377"/>
              <a:gd name="connsiteX7" fmla="*/ 1108288 w 2469018"/>
              <a:gd name="connsiteY7" fmla="*/ 2866 h 3993377"/>
              <a:gd name="connsiteX8" fmla="*/ 1164504 w 2469018"/>
              <a:gd name="connsiteY8" fmla="*/ 27 h 3993377"/>
              <a:gd name="connsiteX9" fmla="*/ 1164504 w 2469018"/>
              <a:gd name="connsiteY9" fmla="*/ 205654 h 3993377"/>
              <a:gd name="connsiteX10" fmla="*/ 1234246 w 2469018"/>
              <a:gd name="connsiteY10" fmla="*/ 275396 h 3993377"/>
              <a:gd name="connsiteX11" fmla="*/ 1303988 w 2469018"/>
              <a:gd name="connsiteY11" fmla="*/ 205654 h 399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69018" h="3993377">
                <a:moveTo>
                  <a:pt x="1303988" y="0"/>
                </a:moveTo>
                <a:lnTo>
                  <a:pt x="1360731" y="2866"/>
                </a:lnTo>
                <a:cubicBezTo>
                  <a:pt x="1983239" y="66085"/>
                  <a:pt x="2469018" y="591814"/>
                  <a:pt x="2469018" y="1231001"/>
                </a:cubicBezTo>
                <a:lnTo>
                  <a:pt x="2469018" y="2758868"/>
                </a:lnTo>
                <a:cubicBezTo>
                  <a:pt x="2469018" y="3440668"/>
                  <a:pt x="1916309" y="3993377"/>
                  <a:pt x="1234509" y="3993377"/>
                </a:cubicBezTo>
                <a:cubicBezTo>
                  <a:pt x="552709" y="3993377"/>
                  <a:pt x="0" y="3440668"/>
                  <a:pt x="0" y="2758868"/>
                </a:cubicBezTo>
                <a:lnTo>
                  <a:pt x="0" y="1231001"/>
                </a:lnTo>
                <a:cubicBezTo>
                  <a:pt x="0" y="591814"/>
                  <a:pt x="485780" y="66085"/>
                  <a:pt x="1108288" y="2866"/>
                </a:cubicBezTo>
                <a:lnTo>
                  <a:pt x="1164504" y="27"/>
                </a:lnTo>
                <a:lnTo>
                  <a:pt x="1164504" y="205654"/>
                </a:lnTo>
                <a:cubicBezTo>
                  <a:pt x="1164504" y="244171"/>
                  <a:pt x="1195729" y="275396"/>
                  <a:pt x="1234246" y="275396"/>
                </a:cubicBezTo>
                <a:cubicBezTo>
                  <a:pt x="1272763" y="275396"/>
                  <a:pt x="1303988" y="244171"/>
                  <a:pt x="1303988" y="205654"/>
                </a:cubicBezTo>
                <a:close/>
              </a:path>
            </a:pathLst>
          </a:custGeom>
          <a:solidFill>
            <a:srgbClr val="4CC1EF"/>
          </a:solidFill>
          <a:ln w="12700" cap="flat" cmpd="sng" algn="ctr">
            <a:noFill/>
            <a:prstDash val="solid"/>
            <a:miter lim="800000"/>
          </a:ln>
          <a:effectLst>
            <a:innerShdw dist="50800" dir="2700000">
              <a:prstClr val="black">
                <a:alpha val="50000"/>
              </a:prstClr>
            </a:innerShdw>
          </a:effectLst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a-GE" sz="1600" b="1">
                <a:solidFill>
                  <a:srgbClr val="0E293C"/>
                </a:solidFill>
              </a:rPr>
              <a:t>სელექტიური კონტრაქტირება თბილისში, ბათუმსა და ქუთაისში: </a:t>
            </a:r>
          </a:p>
          <a:p>
            <a:pPr algn="ctr"/>
            <a:r>
              <a:rPr lang="ka-GE" sz="1600" b="1">
                <a:solidFill>
                  <a:srgbClr val="0E293C"/>
                </a:solidFill>
              </a:rPr>
              <a:t>88 სამედიცინო დაწესებულება აგრძელებს სერვისის მიწოდებას  </a:t>
            </a:r>
            <a:endParaRPr lang="ka-GE" sz="1600" b="1" dirty="0">
              <a:solidFill>
                <a:srgbClr val="0E293C"/>
              </a:solidFill>
            </a:endParaRPr>
          </a:p>
        </p:txBody>
      </p:sp>
      <p:sp>
        <p:nvSpPr>
          <p:cNvPr id="15" name="Freeform: Shape 105">
            <a:extLst>
              <a:ext uri="{FF2B5EF4-FFF2-40B4-BE49-F238E27FC236}">
                <a16:creationId xmlns:a16="http://schemas.microsoft.com/office/drawing/2014/main" id="{21D36E90-79E5-4ED0-A50D-B1DFD9C28F71}"/>
              </a:ext>
            </a:extLst>
          </p:cNvPr>
          <p:cNvSpPr/>
          <p:nvPr/>
        </p:nvSpPr>
        <p:spPr>
          <a:xfrm>
            <a:off x="5510365" y="1295121"/>
            <a:ext cx="2426423" cy="2812619"/>
          </a:xfrm>
          <a:custGeom>
            <a:avLst/>
            <a:gdLst>
              <a:gd name="connsiteX0" fmla="*/ 1234509 w 2469018"/>
              <a:gd name="connsiteY0" fmla="*/ 0 h 3993377"/>
              <a:gd name="connsiteX1" fmla="*/ 2469018 w 2469018"/>
              <a:gd name="connsiteY1" fmla="*/ 1234509 h 3993377"/>
              <a:gd name="connsiteX2" fmla="*/ 2469018 w 2469018"/>
              <a:gd name="connsiteY2" fmla="*/ 2762376 h 3993377"/>
              <a:gd name="connsiteX3" fmla="*/ 1360731 w 2469018"/>
              <a:gd name="connsiteY3" fmla="*/ 3990512 h 3993377"/>
              <a:gd name="connsiteX4" fmla="*/ 1304513 w 2469018"/>
              <a:gd name="connsiteY4" fmla="*/ 3993350 h 3993377"/>
              <a:gd name="connsiteX5" fmla="*/ 1304513 w 2469018"/>
              <a:gd name="connsiteY5" fmla="*/ 3838639 h 3993377"/>
              <a:gd name="connsiteX6" fmla="*/ 1234771 w 2469018"/>
              <a:gd name="connsiteY6" fmla="*/ 3768897 h 3993377"/>
              <a:gd name="connsiteX7" fmla="*/ 1165029 w 2469018"/>
              <a:gd name="connsiteY7" fmla="*/ 3838639 h 3993377"/>
              <a:gd name="connsiteX8" fmla="*/ 1165029 w 2469018"/>
              <a:gd name="connsiteY8" fmla="*/ 3993377 h 3993377"/>
              <a:gd name="connsiteX9" fmla="*/ 1108288 w 2469018"/>
              <a:gd name="connsiteY9" fmla="*/ 3990512 h 3993377"/>
              <a:gd name="connsiteX10" fmla="*/ 0 w 2469018"/>
              <a:gd name="connsiteY10" fmla="*/ 2762376 h 3993377"/>
              <a:gd name="connsiteX11" fmla="*/ 0 w 2469018"/>
              <a:gd name="connsiteY11" fmla="*/ 1234509 h 3993377"/>
              <a:gd name="connsiteX12" fmla="*/ 1234509 w 2469018"/>
              <a:gd name="connsiteY12" fmla="*/ 0 h 399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69018" h="3993377">
                <a:moveTo>
                  <a:pt x="1234509" y="0"/>
                </a:moveTo>
                <a:cubicBezTo>
                  <a:pt x="1916309" y="0"/>
                  <a:pt x="2469018" y="552709"/>
                  <a:pt x="2469018" y="1234509"/>
                </a:cubicBezTo>
                <a:lnTo>
                  <a:pt x="2469018" y="2762376"/>
                </a:lnTo>
                <a:cubicBezTo>
                  <a:pt x="2469018" y="3401564"/>
                  <a:pt x="1983239" y="3927292"/>
                  <a:pt x="1360731" y="3990512"/>
                </a:cubicBezTo>
                <a:lnTo>
                  <a:pt x="1304513" y="3993350"/>
                </a:lnTo>
                <a:lnTo>
                  <a:pt x="1304513" y="3838639"/>
                </a:lnTo>
                <a:cubicBezTo>
                  <a:pt x="1304513" y="3800122"/>
                  <a:pt x="1273288" y="3768897"/>
                  <a:pt x="1234771" y="3768897"/>
                </a:cubicBezTo>
                <a:cubicBezTo>
                  <a:pt x="1196254" y="3768897"/>
                  <a:pt x="1165029" y="3800122"/>
                  <a:pt x="1165029" y="3838639"/>
                </a:cubicBezTo>
                <a:lnTo>
                  <a:pt x="1165029" y="3993377"/>
                </a:lnTo>
                <a:lnTo>
                  <a:pt x="1108288" y="3990512"/>
                </a:lnTo>
                <a:cubicBezTo>
                  <a:pt x="485780" y="3927292"/>
                  <a:pt x="0" y="3401564"/>
                  <a:pt x="0" y="2762376"/>
                </a:cubicBezTo>
                <a:lnTo>
                  <a:pt x="0" y="1234509"/>
                </a:lnTo>
                <a:cubicBezTo>
                  <a:pt x="0" y="552709"/>
                  <a:pt x="552709" y="0"/>
                  <a:pt x="1234509" y="0"/>
                </a:cubicBezTo>
                <a:close/>
              </a:path>
            </a:pathLst>
          </a:custGeom>
          <a:solidFill>
            <a:srgbClr val="0088EE"/>
          </a:solidFill>
          <a:ln w="12700" cap="flat" cmpd="sng" algn="ctr">
            <a:noFill/>
            <a:prstDash val="solid"/>
            <a:miter lim="800000"/>
          </a:ln>
          <a:effectLst>
            <a:innerShdw dist="50800" dir="2700000">
              <a:prstClr val="black">
                <a:alpha val="50000"/>
              </a:prstClr>
            </a:innerShdw>
          </a:effectLst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112-ონლაინ კონსულტაციის მოდელის შენარჩუნება მუდმივ მზადყოფნაში </a:t>
            </a:r>
          </a:p>
        </p:txBody>
      </p:sp>
      <p:sp>
        <p:nvSpPr>
          <p:cNvPr id="17" name="Freeform: Shape 106">
            <a:extLst>
              <a:ext uri="{FF2B5EF4-FFF2-40B4-BE49-F238E27FC236}">
                <a16:creationId xmlns:a16="http://schemas.microsoft.com/office/drawing/2014/main" id="{962B1953-8F40-4D54-96B8-8511DBF292B9}"/>
              </a:ext>
            </a:extLst>
          </p:cNvPr>
          <p:cNvSpPr/>
          <p:nvPr/>
        </p:nvSpPr>
        <p:spPr>
          <a:xfrm>
            <a:off x="8813785" y="1297632"/>
            <a:ext cx="2426423" cy="2812730"/>
          </a:xfrm>
          <a:custGeom>
            <a:avLst/>
            <a:gdLst>
              <a:gd name="connsiteX0" fmla="*/ 1300857 w 2469018"/>
              <a:gd name="connsiteY0" fmla="*/ 0 h 3993535"/>
              <a:gd name="connsiteX1" fmla="*/ 1360730 w 2469018"/>
              <a:gd name="connsiteY1" fmla="*/ 3024 h 3993535"/>
              <a:gd name="connsiteX2" fmla="*/ 2469018 w 2469018"/>
              <a:gd name="connsiteY2" fmla="*/ 1231159 h 3993535"/>
              <a:gd name="connsiteX3" fmla="*/ 2469018 w 2469018"/>
              <a:gd name="connsiteY3" fmla="*/ 2759026 h 3993535"/>
              <a:gd name="connsiteX4" fmla="*/ 1234509 w 2469018"/>
              <a:gd name="connsiteY4" fmla="*/ 3993535 h 3993535"/>
              <a:gd name="connsiteX5" fmla="*/ 0 w 2469018"/>
              <a:gd name="connsiteY5" fmla="*/ 2759026 h 3993535"/>
              <a:gd name="connsiteX6" fmla="*/ 0 w 2469018"/>
              <a:gd name="connsiteY6" fmla="*/ 1231159 h 3993535"/>
              <a:gd name="connsiteX7" fmla="*/ 1108288 w 2469018"/>
              <a:gd name="connsiteY7" fmla="*/ 3024 h 3993535"/>
              <a:gd name="connsiteX8" fmla="*/ 1161373 w 2469018"/>
              <a:gd name="connsiteY8" fmla="*/ 343 h 3993535"/>
              <a:gd name="connsiteX9" fmla="*/ 1161373 w 2469018"/>
              <a:gd name="connsiteY9" fmla="*/ 205812 h 3993535"/>
              <a:gd name="connsiteX10" fmla="*/ 1231115 w 2469018"/>
              <a:gd name="connsiteY10" fmla="*/ 275554 h 3993535"/>
              <a:gd name="connsiteX11" fmla="*/ 1300857 w 2469018"/>
              <a:gd name="connsiteY11" fmla="*/ 205812 h 3993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69018" h="3993535">
                <a:moveTo>
                  <a:pt x="1300857" y="0"/>
                </a:moveTo>
                <a:lnTo>
                  <a:pt x="1360730" y="3024"/>
                </a:lnTo>
                <a:cubicBezTo>
                  <a:pt x="1983239" y="66243"/>
                  <a:pt x="2469018" y="591972"/>
                  <a:pt x="2469018" y="1231159"/>
                </a:cubicBezTo>
                <a:lnTo>
                  <a:pt x="2469018" y="2759026"/>
                </a:lnTo>
                <a:cubicBezTo>
                  <a:pt x="2469018" y="3440826"/>
                  <a:pt x="1916309" y="3993535"/>
                  <a:pt x="1234509" y="3993535"/>
                </a:cubicBezTo>
                <a:cubicBezTo>
                  <a:pt x="552709" y="3993535"/>
                  <a:pt x="0" y="3440826"/>
                  <a:pt x="0" y="2759026"/>
                </a:cubicBezTo>
                <a:lnTo>
                  <a:pt x="0" y="1231159"/>
                </a:lnTo>
                <a:cubicBezTo>
                  <a:pt x="0" y="591972"/>
                  <a:pt x="485779" y="66243"/>
                  <a:pt x="1108288" y="3024"/>
                </a:cubicBezTo>
                <a:lnTo>
                  <a:pt x="1161373" y="343"/>
                </a:lnTo>
                <a:lnTo>
                  <a:pt x="1161373" y="205812"/>
                </a:lnTo>
                <a:cubicBezTo>
                  <a:pt x="1161373" y="244329"/>
                  <a:pt x="1192598" y="275554"/>
                  <a:pt x="1231115" y="275554"/>
                </a:cubicBezTo>
                <a:cubicBezTo>
                  <a:pt x="1269632" y="275554"/>
                  <a:pt x="1300857" y="244329"/>
                  <a:pt x="1300857" y="205812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>
            <a:innerShdw dist="50800" dir="2700000">
              <a:prstClr val="black">
                <a:alpha val="50000"/>
              </a:prstClr>
            </a:innerShdw>
          </a:effectLst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a-GE" sz="1600" b="1">
                <a:solidFill>
                  <a:srgbClr val="0E293C"/>
                </a:solidFill>
              </a:rPr>
              <a:t>სამედიცინო პერსონალის პროფესიული განვითარება და წახალისება: </a:t>
            </a:r>
          </a:p>
          <a:p>
            <a:pPr algn="ctr"/>
            <a:r>
              <a:rPr lang="ka-GE" sz="1600" b="1">
                <a:solidFill>
                  <a:srgbClr val="0E293C"/>
                </a:solidFill>
              </a:rPr>
              <a:t>2500 ოჯახის ექიმი მომზადებულია კოვიდ 19--ის დიაგნოსტიკასა და მართვაში </a:t>
            </a:r>
            <a:endParaRPr lang="ka-GE" sz="1600" b="1" dirty="0">
              <a:solidFill>
                <a:srgbClr val="0E29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730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2566926" y="272691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507C89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739FAD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139518" y="230188"/>
            <a:ext cx="10120544" cy="88454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600" dirty="0" smtClean="0">
                <a:solidFill>
                  <a:srgbClr val="739FAD"/>
                </a:solidFill>
              </a:rPr>
              <a:t>პირველადი ჯანდაცვის გაძლიერება </a:t>
            </a:r>
            <a:endParaRPr lang="en-US" sz="3600" dirty="0">
              <a:solidFill>
                <a:srgbClr val="739FAD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7590" y="3327495"/>
            <a:ext cx="113015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739FAD"/>
              </a:buClr>
              <a:buFont typeface="Calibri" panose="020F0502020204030204" pitchFamily="34" charset="0"/>
              <a:buChar char="◊"/>
            </a:pPr>
            <a:r>
              <a:rPr lang="ka-GE" sz="2800" dirty="0">
                <a:solidFill>
                  <a:schemeClr val="bg1"/>
                </a:solidFill>
              </a:rPr>
              <a:t>112ის ონლაინ კონსულტაციის მოდელში ჩართული 25 კლინიკის ბაზაზე </a:t>
            </a:r>
            <a:r>
              <a:rPr lang="en-US" sz="2800" dirty="0">
                <a:solidFill>
                  <a:schemeClr val="bg1"/>
                </a:solidFill>
              </a:rPr>
              <a:t>PCR </a:t>
            </a:r>
            <a:r>
              <a:rPr lang="ka-GE" sz="2800" dirty="0">
                <a:solidFill>
                  <a:schemeClr val="bg1"/>
                </a:solidFill>
              </a:rPr>
              <a:t>ტესტირების შესაძლებლობის შექმნა: </a:t>
            </a:r>
          </a:p>
          <a:p>
            <a:pPr marL="1371600" lvl="2" indent="-457200">
              <a:buClr>
                <a:srgbClr val="739FAD"/>
              </a:buClr>
              <a:buFont typeface="Wingdings" panose="05000000000000000000" pitchFamily="2" charset="2"/>
              <a:buChar char="§"/>
            </a:pPr>
            <a:r>
              <a:rPr lang="ka-GE" sz="2800" dirty="0">
                <a:solidFill>
                  <a:schemeClr val="bg1"/>
                </a:solidFill>
              </a:rPr>
              <a:t>ცხვირ-ხახიდან ნაცხის აღებაში პერსონალის ტრეინინგი</a:t>
            </a:r>
          </a:p>
          <a:p>
            <a:pPr marL="1371600" lvl="2" indent="-457200">
              <a:buClr>
                <a:srgbClr val="739FAD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PCR </a:t>
            </a:r>
            <a:r>
              <a:rPr lang="ka-GE" sz="2800" dirty="0">
                <a:solidFill>
                  <a:schemeClr val="bg1"/>
                </a:solidFill>
              </a:rPr>
              <a:t>ლაბორატორიებში მასალის ტრანსპორტირების სქემის შემუშავება და ამოქმედება (2020 წლის ივნისიდან)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324600"/>
            <a:ext cx="122600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800" b="1" dirty="0">
                <a:solidFill>
                  <a:srgbClr val="08B5A1"/>
                </a:solidFill>
              </a:rPr>
              <a:t>ცხელებიანი პაციენტების ტესტირება პირველადი ჯანდაცვის ქსელში </a:t>
            </a:r>
          </a:p>
        </p:txBody>
      </p:sp>
    </p:spTree>
    <p:extLst>
      <p:ext uri="{BB962C8B-B14F-4D97-AF65-F5344CB8AC3E}">
        <p14:creationId xmlns:p14="http://schemas.microsoft.com/office/powerpoint/2010/main" val="3104965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3768728" y="556911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F47775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61309" y="211568"/>
            <a:ext cx="1011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600" dirty="0">
                <a:solidFill>
                  <a:srgbClr val="F47775"/>
                </a:solidFill>
              </a:rPr>
              <a:t>უწყვეტობა ბაზისური </a:t>
            </a:r>
            <a:endParaRPr lang="ka-GE" sz="3600" dirty="0" smtClean="0">
              <a:solidFill>
                <a:srgbClr val="F47775"/>
              </a:solidFill>
            </a:endParaRPr>
          </a:p>
          <a:p>
            <a:pPr algn="ctr"/>
            <a:r>
              <a:rPr lang="ka-GE" sz="3600" dirty="0" smtClean="0">
                <a:solidFill>
                  <a:srgbClr val="F47775"/>
                </a:solidFill>
              </a:rPr>
              <a:t>სერვისების მიწოდებაში </a:t>
            </a:r>
            <a:endParaRPr lang="en-US" sz="3600" dirty="0">
              <a:solidFill>
                <a:srgbClr val="F47775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7164" y="4233448"/>
            <a:ext cx="1149003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F47775"/>
              </a:buClr>
              <a:buFont typeface="Sylfaen" panose="010A0502050306030303" pitchFamily="18" charset="0"/>
              <a:buChar char="◊"/>
            </a:pPr>
            <a:r>
              <a:rPr lang="ka-GE" dirty="0" smtClean="0">
                <a:solidFill>
                  <a:schemeClr val="bg1"/>
                </a:solidFill>
              </a:rPr>
              <a:t>იმუნიზაციის პროგრამების შეუფერხებელი განხორციელება და გაფართოვება ისეთი რისკების თავიდან აცილებელისთვის, რაც  დაამძიმებს კოვიდ 19 -ის კლინიკურ გამოსავლებს მაგ. გრიპის საწინააღმდეგო იმუნიზაცია, პნევმონიის საწინააღმდეგო იმუნიზაცია ხანდაზმულებში </a:t>
            </a:r>
          </a:p>
          <a:p>
            <a:pPr marL="285750" indent="-285750">
              <a:buClr>
                <a:srgbClr val="F47775"/>
              </a:buClr>
              <a:buFont typeface="Sylfaen" panose="010A0502050306030303" pitchFamily="18" charset="0"/>
              <a:buChar char="◊"/>
            </a:pPr>
            <a:endParaRPr lang="ka-GE" dirty="0" smtClean="0">
              <a:solidFill>
                <a:schemeClr val="bg1"/>
              </a:solidFill>
            </a:endParaRPr>
          </a:p>
          <a:p>
            <a:pPr marL="285750" indent="-285750">
              <a:buClr>
                <a:srgbClr val="F47775"/>
              </a:buClr>
              <a:buFont typeface="Sylfaen" panose="010A0502050306030303" pitchFamily="18" charset="0"/>
              <a:buChar char="◊"/>
            </a:pPr>
            <a:r>
              <a:rPr lang="ka-GE" dirty="0" smtClean="0">
                <a:solidFill>
                  <a:schemeClr val="bg1"/>
                </a:solidFill>
              </a:rPr>
              <a:t>კოვიდის პრევენციის განსაკუთრებით მკაცრი ზომები თავშესაფრებში, ფსიქიკური ჯანმრთელობის ცენტრებში, შშმ პირთა სერვისების მიმწოდებელ დაწესებულებებში-სავალდებულო ტესტირება და დისტანცირების ღონისძიებები </a:t>
            </a:r>
          </a:p>
          <a:p>
            <a:pPr marL="285750" indent="-285750">
              <a:buClr>
                <a:srgbClr val="F47775"/>
              </a:buClr>
              <a:buFont typeface="Sylfaen" panose="010A0502050306030303" pitchFamily="18" charset="0"/>
              <a:buChar char="◊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77708" y="1904529"/>
            <a:ext cx="3338067" cy="2031325"/>
          </a:xfrm>
          <a:prstGeom prst="rect">
            <a:avLst/>
          </a:prstGeom>
          <a:solidFill>
            <a:srgbClr val="B4B0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63420" y="1904529"/>
            <a:ext cx="3338067" cy="2031325"/>
          </a:xfrm>
          <a:prstGeom prst="rect">
            <a:avLst/>
          </a:prstGeom>
          <a:solidFill>
            <a:srgbClr val="FB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549132" y="1904529"/>
            <a:ext cx="3338067" cy="2031325"/>
          </a:xfrm>
          <a:prstGeom prst="rect">
            <a:avLst/>
          </a:prstGeom>
          <a:solidFill>
            <a:srgbClr val="CCEB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154365" y="2043028"/>
            <a:ext cx="336141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dirty="0">
                <a:solidFill>
                  <a:srgbClr val="0E293C"/>
                </a:solidFill>
              </a:rPr>
              <a:t>ჯანდაცვის სერვისებზე შეუფერხებელი ხელმისაწვდომობა ახლა იმაზე მეტად მნიშვნელოვანია, ვიდრე ოდესმე იყო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36450" y="2181527"/>
            <a:ext cx="336503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dirty="0">
                <a:solidFill>
                  <a:srgbClr val="0E293C"/>
                </a:solidFill>
              </a:rPr>
              <a:t>ჯანდაცვის დაფინანსების პოლიტიკა, რომელიც დაემყარება რისკების და სარგებლის სამართლიან გადანაწილებას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549131" y="2043028"/>
            <a:ext cx="333806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dirty="0">
                <a:solidFill>
                  <a:srgbClr val="0E293C"/>
                </a:solidFill>
              </a:rPr>
              <a:t>ჯანდაცვის სექტორის განვითარების სტრატეგიის მომზადების პროცესი განახლდა და დასრულდება სტრატეგიის შემუშავებით 2020 წლის სექტემბრამდე </a:t>
            </a:r>
          </a:p>
          <a:p>
            <a:pPr algn="ctr"/>
            <a:endParaRPr lang="ka-GE" dirty="0">
              <a:solidFill>
                <a:srgbClr val="0E29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210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77708" y="2073205"/>
            <a:ext cx="3338067" cy="2031325"/>
          </a:xfrm>
          <a:prstGeom prst="rect">
            <a:avLst/>
          </a:prstGeom>
          <a:solidFill>
            <a:srgbClr val="FCD5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63420" y="2073205"/>
            <a:ext cx="3338067" cy="20313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549132" y="2073205"/>
            <a:ext cx="3338067" cy="2031325"/>
          </a:xfrm>
          <a:prstGeom prst="rect">
            <a:avLst/>
          </a:prstGeom>
          <a:solidFill>
            <a:srgbClr val="CCEB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183907" y="247225"/>
            <a:ext cx="1008503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200" dirty="0">
                <a:solidFill>
                  <a:srgbClr val="F47775"/>
                </a:solidFill>
              </a:rPr>
              <a:t>ხელმისაწვდომობა კოვიდ 19-ის და ჯანდაცვის სერვისებზე არა საქართველოს მოქალაქეებისთვის </a:t>
            </a:r>
            <a:endParaRPr lang="en-US" sz="3200" dirty="0">
              <a:solidFill>
                <a:srgbClr val="F47775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23277" y="4556400"/>
            <a:ext cx="1085739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47775"/>
              </a:buClr>
              <a:buFont typeface="Sylfaen" panose="010A0502050306030303" pitchFamily="18" charset="0"/>
              <a:buChar char="◊"/>
            </a:pPr>
            <a:r>
              <a:rPr lang="ka-GE" sz="2000" dirty="0">
                <a:solidFill>
                  <a:schemeClr val="bg1"/>
                </a:solidFill>
              </a:rPr>
              <a:t>საკანონმდებლო ცვლილებების ინიცირება სავალდებულო სამოგზაურო დაზღვევის დანერგვისთვის: 2020 წლის ივნისი</a:t>
            </a:r>
          </a:p>
          <a:p>
            <a:pPr marL="342900" indent="-342900">
              <a:buClr>
                <a:srgbClr val="F47775"/>
              </a:buClr>
              <a:buFont typeface="Sylfaen" panose="010A0502050306030303" pitchFamily="18" charset="0"/>
              <a:buChar char="◊"/>
            </a:pPr>
            <a:r>
              <a:rPr lang="ka-GE" sz="2000" dirty="0">
                <a:solidFill>
                  <a:schemeClr val="bg1"/>
                </a:solidFill>
              </a:rPr>
              <a:t>სადაზღვევო პროდუქტის მომზადება და მისი რეალიზაციის მექანიზმის შემუშავება: 2020 წლის ივნისი </a:t>
            </a:r>
          </a:p>
          <a:p>
            <a:pPr marL="342900" indent="-342900">
              <a:buClr>
                <a:srgbClr val="F47775"/>
              </a:buClr>
              <a:buFont typeface="Sylfaen" panose="010A0502050306030303" pitchFamily="18" charset="0"/>
              <a:buChar char="◊"/>
            </a:pPr>
            <a:r>
              <a:rPr lang="ka-GE" sz="2000" dirty="0">
                <a:solidFill>
                  <a:schemeClr val="bg1"/>
                </a:solidFill>
              </a:rPr>
              <a:t> კოვიდ 19-ზე ტესტირების შესაძლებლობების გაფართოვება მ.შ. სასაზღვრო პუქტებზე </a:t>
            </a:r>
          </a:p>
        </p:txBody>
      </p:sp>
      <p:sp>
        <p:nvSpPr>
          <p:cNvPr id="5" name="Rectangle 4"/>
          <p:cNvSpPr/>
          <p:nvPr/>
        </p:nvSpPr>
        <p:spPr>
          <a:xfrm>
            <a:off x="1177707" y="2350203"/>
            <a:ext cx="333806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სავალდებულო სამოგზაურო დაზღვევა კოვიდ 19-თან დაკავშირებული და სხვა რისკების მოცვის შესაძლებლობით</a:t>
            </a:r>
          </a:p>
        </p:txBody>
      </p:sp>
      <p:sp>
        <p:nvSpPr>
          <p:cNvPr id="6" name="Rectangle 5"/>
          <p:cNvSpPr/>
          <p:nvPr/>
        </p:nvSpPr>
        <p:spPr>
          <a:xfrm>
            <a:off x="4863419" y="2534906"/>
            <a:ext cx="33380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ტესტირებისა და ცხელების მართვის სერვისებზე შეუფერხებელი წვდომა ტურისტებისთვის </a:t>
            </a:r>
          </a:p>
        </p:txBody>
      </p:sp>
      <p:sp>
        <p:nvSpPr>
          <p:cNvPr id="7" name="Rectangle 6"/>
          <p:cNvSpPr/>
          <p:nvPr/>
        </p:nvSpPr>
        <p:spPr>
          <a:xfrm>
            <a:off x="8549132" y="2534906"/>
            <a:ext cx="33380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რეფერალის მექანიზმების დახვეწა ცხელების ცენტრებს, ტესტირების და სამკურნალო სერვისებს </a:t>
            </a:r>
            <a:r>
              <a:rPr lang="ka-GE" b="1" dirty="0" smtClean="0">
                <a:solidFill>
                  <a:srgbClr val="0E293C"/>
                </a:solidFill>
              </a:rPr>
              <a:t>შორის</a:t>
            </a:r>
            <a:endParaRPr lang="ka-GE" b="1" dirty="0">
              <a:solidFill>
                <a:srgbClr val="0E29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0041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2514733" y="480728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57C3A7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61309" y="270271"/>
            <a:ext cx="101045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600" dirty="0">
                <a:solidFill>
                  <a:srgbClr val="57C3A7"/>
                </a:solidFill>
              </a:rPr>
              <a:t>საზოგადოებრივი ჯანმრთელობის </a:t>
            </a:r>
            <a:endParaRPr lang="ka-GE" sz="3600" dirty="0" smtClean="0">
              <a:solidFill>
                <a:srgbClr val="57C3A7"/>
              </a:solidFill>
            </a:endParaRPr>
          </a:p>
          <a:p>
            <a:pPr algn="ctr"/>
            <a:r>
              <a:rPr lang="ka-GE" sz="3600" dirty="0" smtClean="0">
                <a:solidFill>
                  <a:srgbClr val="57C3A7"/>
                </a:solidFill>
              </a:rPr>
              <a:t>დაცვის </a:t>
            </a:r>
            <a:r>
              <a:rPr lang="ka-GE" sz="3600" dirty="0">
                <a:solidFill>
                  <a:srgbClr val="57C3A7"/>
                </a:solidFill>
              </a:rPr>
              <a:t>სამსახურების გაძლიერება</a:t>
            </a:r>
            <a:endParaRPr lang="en-US" sz="3600" dirty="0">
              <a:solidFill>
                <a:srgbClr val="57C3A7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6229" y="5069223"/>
            <a:ext cx="12192000" cy="1598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90000"/>
              </a:lnSpc>
              <a:spcBef>
                <a:spcPts val="1000"/>
              </a:spcBef>
              <a:buClr>
                <a:srgbClr val="57C3A7"/>
              </a:buClr>
              <a:buFont typeface="Calibri" panose="020F0502020204030204" pitchFamily="34" charset="0"/>
              <a:buChar char="◊"/>
            </a:pPr>
            <a:r>
              <a:rPr lang="ka-GE" dirty="0">
                <a:solidFill>
                  <a:schemeClr val="bg1"/>
                </a:solidFill>
              </a:rPr>
              <a:t>მუნიციპალური და ავტონომიური რესპუბლიკის საზოგადოებრივი ჯანდაცვის სამსახურების როლის გაძლიერება</a:t>
            </a:r>
            <a:endParaRPr lang="en-US" dirty="0">
              <a:solidFill>
                <a:schemeClr val="bg1"/>
              </a:solidFill>
            </a:endParaRPr>
          </a:p>
          <a:p>
            <a:pPr marL="342900" lvl="0" indent="-342900">
              <a:lnSpc>
                <a:spcPct val="90000"/>
              </a:lnSpc>
              <a:spcBef>
                <a:spcPts val="1000"/>
              </a:spcBef>
              <a:buClr>
                <a:srgbClr val="57C3A7"/>
              </a:buClr>
              <a:buFont typeface="Calibri" panose="020F0502020204030204" pitchFamily="34" charset="0"/>
              <a:buChar char="◊"/>
            </a:pPr>
            <a:r>
              <a:rPr lang="ka-GE" dirty="0">
                <a:solidFill>
                  <a:schemeClr val="bg1"/>
                </a:solidFill>
              </a:rPr>
              <a:t>რეგიონული სამსახურის შექმნა მცხეთა-მთიანეთსა და  ქვემო ქართლში</a:t>
            </a:r>
            <a:endParaRPr lang="en-US" dirty="0">
              <a:solidFill>
                <a:schemeClr val="bg1"/>
              </a:solidFill>
            </a:endParaRPr>
          </a:p>
          <a:p>
            <a:pPr marL="342900" lvl="0" indent="-342900">
              <a:lnSpc>
                <a:spcPct val="90000"/>
              </a:lnSpc>
              <a:spcBef>
                <a:spcPts val="1000"/>
              </a:spcBef>
              <a:buClr>
                <a:srgbClr val="57C3A7"/>
              </a:buClr>
              <a:buFont typeface="Calibri" panose="020F0502020204030204" pitchFamily="34" charset="0"/>
              <a:buChar char="◊"/>
            </a:pPr>
            <a:r>
              <a:rPr lang="ka-GE" dirty="0">
                <a:solidFill>
                  <a:schemeClr val="bg1"/>
                </a:solidFill>
              </a:rPr>
              <a:t>მუნიციპალური საზოგადოებრივი ჯანდაცვის სამსახურებსა და დაავადებათა კონტროლისა და საზოგადოებრივი ჯანმრთელობის ეროვნულ ცენტრთან სამართლებრივი შემხებლობის დადგენა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F0E86C0-FAA7-4D31-9A00-DE1970F2AD28}"/>
              </a:ext>
            </a:extLst>
          </p:cNvPr>
          <p:cNvGrpSpPr/>
          <p:nvPr/>
        </p:nvGrpSpPr>
        <p:grpSpPr>
          <a:xfrm>
            <a:off x="2604610" y="1501336"/>
            <a:ext cx="2235698" cy="3517973"/>
            <a:chOff x="2452687" y="1083685"/>
            <a:chExt cx="2381251" cy="4690630"/>
          </a:xfrm>
        </p:grpSpPr>
        <p:sp>
          <p:nvSpPr>
            <p:cNvPr id="16" name="Freeform: Shape 28">
              <a:extLst>
                <a:ext uri="{FF2B5EF4-FFF2-40B4-BE49-F238E27FC236}">
                  <a16:creationId xmlns:a16="http://schemas.microsoft.com/office/drawing/2014/main" id="{C0567E6A-DB40-443E-AEDD-50F19113B5FC}"/>
                </a:ext>
              </a:extLst>
            </p:cNvPr>
            <p:cNvSpPr/>
            <p:nvPr/>
          </p:nvSpPr>
          <p:spPr>
            <a:xfrm>
              <a:off x="2452687" y="1083685"/>
              <a:ext cx="2381251" cy="4690630"/>
            </a:xfrm>
            <a:custGeom>
              <a:avLst/>
              <a:gdLst>
                <a:gd name="connsiteX0" fmla="*/ 0 w 2438400"/>
                <a:gd name="connsiteY0" fmla="*/ 0 h 4690630"/>
                <a:gd name="connsiteX1" fmla="*/ 2438400 w 2438400"/>
                <a:gd name="connsiteY1" fmla="*/ 583190 h 4690630"/>
                <a:gd name="connsiteX2" fmla="*/ 2438400 w 2438400"/>
                <a:gd name="connsiteY2" fmla="*/ 583190 h 4690630"/>
                <a:gd name="connsiteX3" fmla="*/ 2438400 w 2438400"/>
                <a:gd name="connsiteY3" fmla="*/ 583190 h 4690630"/>
                <a:gd name="connsiteX4" fmla="*/ 2438400 w 2438400"/>
                <a:gd name="connsiteY4" fmla="*/ 4690630 h 4690630"/>
                <a:gd name="connsiteX5" fmla="*/ 0 w 2438400"/>
                <a:gd name="connsiteY5" fmla="*/ 4107440 h 4690630"/>
                <a:gd name="connsiteX6" fmla="*/ 0 w 2438400"/>
                <a:gd name="connsiteY6" fmla="*/ 583190 h 4690630"/>
                <a:gd name="connsiteX7" fmla="*/ 0 w 2438400"/>
                <a:gd name="connsiteY7" fmla="*/ 583190 h 4690630"/>
                <a:gd name="connsiteX8" fmla="*/ 0 w 2438400"/>
                <a:gd name="connsiteY8" fmla="*/ 0 h 4690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38400" h="4690630">
                  <a:moveTo>
                    <a:pt x="0" y="0"/>
                  </a:moveTo>
                  <a:lnTo>
                    <a:pt x="2438400" y="583190"/>
                  </a:lnTo>
                  <a:lnTo>
                    <a:pt x="2438400" y="583190"/>
                  </a:lnTo>
                  <a:lnTo>
                    <a:pt x="2438400" y="583190"/>
                  </a:lnTo>
                  <a:lnTo>
                    <a:pt x="2438400" y="4690630"/>
                  </a:lnTo>
                  <a:lnTo>
                    <a:pt x="0" y="4107440"/>
                  </a:lnTo>
                  <a:lnTo>
                    <a:pt x="0" y="583190"/>
                  </a:lnTo>
                  <a:lnTo>
                    <a:pt x="0" y="5831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5715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46">
              <a:extLst>
                <a:ext uri="{FF2B5EF4-FFF2-40B4-BE49-F238E27FC236}">
                  <a16:creationId xmlns:a16="http://schemas.microsoft.com/office/drawing/2014/main" id="{84EDB559-61DC-4A21-8A7C-AE6C1DC40A69}"/>
                </a:ext>
              </a:extLst>
            </p:cNvPr>
            <p:cNvSpPr/>
            <p:nvPr/>
          </p:nvSpPr>
          <p:spPr>
            <a:xfrm>
              <a:off x="2452687" y="5099577"/>
              <a:ext cx="2381250" cy="674738"/>
            </a:xfrm>
            <a:custGeom>
              <a:avLst/>
              <a:gdLst>
                <a:gd name="connsiteX0" fmla="*/ 0 w 2381250"/>
                <a:gd name="connsiteY0" fmla="*/ 0 h 674738"/>
                <a:gd name="connsiteX1" fmla="*/ 2381250 w 2381250"/>
                <a:gd name="connsiteY1" fmla="*/ 574571 h 674738"/>
                <a:gd name="connsiteX2" fmla="*/ 2381250 w 2381250"/>
                <a:gd name="connsiteY2" fmla="*/ 674738 h 674738"/>
                <a:gd name="connsiteX3" fmla="*/ 0 w 2381250"/>
                <a:gd name="connsiteY3" fmla="*/ 91548 h 674738"/>
                <a:gd name="connsiteX4" fmla="*/ 0 w 2381250"/>
                <a:gd name="connsiteY4" fmla="*/ 0 h 674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81250" h="674738">
                  <a:moveTo>
                    <a:pt x="0" y="0"/>
                  </a:moveTo>
                  <a:lnTo>
                    <a:pt x="2381250" y="574571"/>
                  </a:lnTo>
                  <a:lnTo>
                    <a:pt x="2381250" y="674738"/>
                  </a:lnTo>
                  <a:lnTo>
                    <a:pt x="0" y="915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ysClr val="windowText" lastClr="000000">
                <a:alpha val="30000"/>
              </a:sysClr>
            </a:solidFill>
            <a:ln w="5715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579A4E4-47D3-4756-82CF-4C7DA9C43D62}"/>
              </a:ext>
            </a:extLst>
          </p:cNvPr>
          <p:cNvGrpSpPr/>
          <p:nvPr/>
        </p:nvGrpSpPr>
        <p:grpSpPr>
          <a:xfrm>
            <a:off x="4907376" y="1501336"/>
            <a:ext cx="2235701" cy="3517973"/>
            <a:chOff x="7358059" y="1083685"/>
            <a:chExt cx="2381254" cy="4690631"/>
          </a:xfrm>
        </p:grpSpPr>
        <p:sp>
          <p:nvSpPr>
            <p:cNvPr id="19" name="Freeform: Shape 25">
              <a:extLst>
                <a:ext uri="{FF2B5EF4-FFF2-40B4-BE49-F238E27FC236}">
                  <a16:creationId xmlns:a16="http://schemas.microsoft.com/office/drawing/2014/main" id="{42022AE7-39A1-4C09-AF43-B7B1A5B0CC36}"/>
                </a:ext>
              </a:extLst>
            </p:cNvPr>
            <p:cNvSpPr/>
            <p:nvPr/>
          </p:nvSpPr>
          <p:spPr>
            <a:xfrm>
              <a:off x="7358059" y="1083685"/>
              <a:ext cx="2381254" cy="4690630"/>
            </a:xfrm>
            <a:custGeom>
              <a:avLst/>
              <a:gdLst>
                <a:gd name="connsiteX0" fmla="*/ 2438400 w 2438403"/>
                <a:gd name="connsiteY0" fmla="*/ 0 h 4690630"/>
                <a:gd name="connsiteX1" fmla="*/ 2438403 w 2438403"/>
                <a:gd name="connsiteY1" fmla="*/ 1 h 4690630"/>
                <a:gd name="connsiteX2" fmla="*/ 2438403 w 2438403"/>
                <a:gd name="connsiteY2" fmla="*/ 583190 h 4690630"/>
                <a:gd name="connsiteX3" fmla="*/ 2438403 w 2438403"/>
                <a:gd name="connsiteY3" fmla="*/ 4107441 h 4690630"/>
                <a:gd name="connsiteX4" fmla="*/ 2438400 w 2438403"/>
                <a:gd name="connsiteY4" fmla="*/ 4107440 h 4690630"/>
                <a:gd name="connsiteX5" fmla="*/ 3 w 2438403"/>
                <a:gd name="connsiteY5" fmla="*/ 4690630 h 4690630"/>
                <a:gd name="connsiteX6" fmla="*/ 3 w 2438403"/>
                <a:gd name="connsiteY6" fmla="*/ 583190 h 4690630"/>
                <a:gd name="connsiteX7" fmla="*/ 0 w 2438403"/>
                <a:gd name="connsiteY7" fmla="*/ 583190 h 4690630"/>
                <a:gd name="connsiteX8" fmla="*/ 3 w 2438403"/>
                <a:gd name="connsiteY8" fmla="*/ 583189 h 4690630"/>
                <a:gd name="connsiteX9" fmla="*/ 3 w 2438403"/>
                <a:gd name="connsiteY9" fmla="*/ 583189 h 4690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38403" h="4690630">
                  <a:moveTo>
                    <a:pt x="2438400" y="0"/>
                  </a:moveTo>
                  <a:lnTo>
                    <a:pt x="2438403" y="1"/>
                  </a:lnTo>
                  <a:lnTo>
                    <a:pt x="2438403" y="583190"/>
                  </a:lnTo>
                  <a:lnTo>
                    <a:pt x="2438403" y="4107441"/>
                  </a:lnTo>
                  <a:lnTo>
                    <a:pt x="2438400" y="4107440"/>
                  </a:lnTo>
                  <a:lnTo>
                    <a:pt x="3" y="4690630"/>
                  </a:lnTo>
                  <a:lnTo>
                    <a:pt x="3" y="583190"/>
                  </a:lnTo>
                  <a:lnTo>
                    <a:pt x="0" y="583190"/>
                  </a:lnTo>
                  <a:lnTo>
                    <a:pt x="3" y="583189"/>
                  </a:lnTo>
                  <a:lnTo>
                    <a:pt x="3" y="583189"/>
                  </a:lnTo>
                  <a:close/>
                </a:path>
              </a:pathLst>
            </a:custGeom>
            <a:solidFill>
              <a:srgbClr val="063951">
                <a:lumMod val="75000"/>
                <a:lumOff val="25000"/>
              </a:srgbClr>
            </a:solidFill>
            <a:ln w="5715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: Shape 47">
              <a:extLst>
                <a:ext uri="{FF2B5EF4-FFF2-40B4-BE49-F238E27FC236}">
                  <a16:creationId xmlns:a16="http://schemas.microsoft.com/office/drawing/2014/main" id="{00DD9C60-2F8A-4F14-A30F-BD7972BF1E63}"/>
                </a:ext>
              </a:extLst>
            </p:cNvPr>
            <p:cNvSpPr/>
            <p:nvPr/>
          </p:nvSpPr>
          <p:spPr>
            <a:xfrm>
              <a:off x="7358062" y="5099577"/>
              <a:ext cx="2381251" cy="674739"/>
            </a:xfrm>
            <a:custGeom>
              <a:avLst/>
              <a:gdLst>
                <a:gd name="connsiteX0" fmla="*/ 2381251 w 2381251"/>
                <a:gd name="connsiteY0" fmla="*/ 0 h 674739"/>
                <a:gd name="connsiteX1" fmla="*/ 2381251 w 2381251"/>
                <a:gd name="connsiteY1" fmla="*/ 91550 h 674739"/>
                <a:gd name="connsiteX2" fmla="*/ 2381248 w 2381251"/>
                <a:gd name="connsiteY2" fmla="*/ 91549 h 674739"/>
                <a:gd name="connsiteX3" fmla="*/ 0 w 2381251"/>
                <a:gd name="connsiteY3" fmla="*/ 674739 h 674739"/>
                <a:gd name="connsiteX4" fmla="*/ 0 w 2381251"/>
                <a:gd name="connsiteY4" fmla="*/ 574572 h 674739"/>
                <a:gd name="connsiteX5" fmla="*/ 2381251 w 2381251"/>
                <a:gd name="connsiteY5" fmla="*/ 0 h 674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81251" h="674739">
                  <a:moveTo>
                    <a:pt x="2381251" y="0"/>
                  </a:moveTo>
                  <a:lnTo>
                    <a:pt x="2381251" y="91550"/>
                  </a:lnTo>
                  <a:lnTo>
                    <a:pt x="2381248" y="91549"/>
                  </a:lnTo>
                  <a:lnTo>
                    <a:pt x="0" y="674739"/>
                  </a:lnTo>
                  <a:lnTo>
                    <a:pt x="0" y="574572"/>
                  </a:lnTo>
                  <a:lnTo>
                    <a:pt x="2381251" y="0"/>
                  </a:lnTo>
                  <a:close/>
                </a:path>
              </a:pathLst>
            </a:custGeom>
            <a:solidFill>
              <a:sysClr val="windowText" lastClr="000000">
                <a:alpha val="30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3C46935-555C-4A12-8D00-BE6CF00783E5}"/>
              </a:ext>
            </a:extLst>
          </p:cNvPr>
          <p:cNvGrpSpPr/>
          <p:nvPr/>
        </p:nvGrpSpPr>
        <p:grpSpPr>
          <a:xfrm>
            <a:off x="7210145" y="1501337"/>
            <a:ext cx="2235698" cy="3517973"/>
            <a:chOff x="9810749" y="1083687"/>
            <a:chExt cx="2381251" cy="4690630"/>
          </a:xfrm>
        </p:grpSpPr>
        <p:sp>
          <p:nvSpPr>
            <p:cNvPr id="22" name="Freeform: Shape 26">
              <a:extLst>
                <a:ext uri="{FF2B5EF4-FFF2-40B4-BE49-F238E27FC236}">
                  <a16:creationId xmlns:a16="http://schemas.microsoft.com/office/drawing/2014/main" id="{F8D4BDC7-B397-4E30-91DD-1B5BACA73529}"/>
                </a:ext>
              </a:extLst>
            </p:cNvPr>
            <p:cNvSpPr/>
            <p:nvPr/>
          </p:nvSpPr>
          <p:spPr>
            <a:xfrm>
              <a:off x="9810749" y="1083687"/>
              <a:ext cx="2381251" cy="4690629"/>
            </a:xfrm>
            <a:custGeom>
              <a:avLst/>
              <a:gdLst>
                <a:gd name="connsiteX0" fmla="*/ 0 w 2438400"/>
                <a:gd name="connsiteY0" fmla="*/ 0 h 4690629"/>
                <a:gd name="connsiteX1" fmla="*/ 2438398 w 2438400"/>
                <a:gd name="connsiteY1" fmla="*/ 583189 h 4690629"/>
                <a:gd name="connsiteX2" fmla="*/ 2438400 w 2438400"/>
                <a:gd name="connsiteY2" fmla="*/ 4690629 h 4690629"/>
                <a:gd name="connsiteX3" fmla="*/ 2438398 w 2438400"/>
                <a:gd name="connsiteY3" fmla="*/ 4690628 h 4690629"/>
                <a:gd name="connsiteX4" fmla="*/ 0 w 2438400"/>
                <a:gd name="connsiteY4" fmla="*/ 4107439 h 4690629"/>
                <a:gd name="connsiteX5" fmla="*/ 0 w 2438400"/>
                <a:gd name="connsiteY5" fmla="*/ 583189 h 4690629"/>
                <a:gd name="connsiteX6" fmla="*/ 0 w 2438400"/>
                <a:gd name="connsiteY6" fmla="*/ 0 h 4690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38400" h="4690629">
                  <a:moveTo>
                    <a:pt x="0" y="0"/>
                  </a:moveTo>
                  <a:lnTo>
                    <a:pt x="2438398" y="583189"/>
                  </a:lnTo>
                  <a:cubicBezTo>
                    <a:pt x="2438399" y="1952336"/>
                    <a:pt x="2438399" y="3321482"/>
                    <a:pt x="2438400" y="4690629"/>
                  </a:cubicBezTo>
                  <a:cubicBezTo>
                    <a:pt x="2438399" y="4690629"/>
                    <a:pt x="2438399" y="4690628"/>
                    <a:pt x="2438398" y="4690628"/>
                  </a:cubicBezTo>
                  <a:lnTo>
                    <a:pt x="0" y="4107439"/>
                  </a:lnTo>
                  <a:lnTo>
                    <a:pt x="0" y="5831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CC1EF"/>
            </a:solidFill>
            <a:ln w="5715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48">
              <a:extLst>
                <a:ext uri="{FF2B5EF4-FFF2-40B4-BE49-F238E27FC236}">
                  <a16:creationId xmlns:a16="http://schemas.microsoft.com/office/drawing/2014/main" id="{8E5AA1DB-2BC6-4F57-9733-F6284C02EB96}"/>
                </a:ext>
              </a:extLst>
            </p:cNvPr>
            <p:cNvSpPr/>
            <p:nvPr/>
          </p:nvSpPr>
          <p:spPr>
            <a:xfrm>
              <a:off x="9810749" y="5099578"/>
              <a:ext cx="2381251" cy="674739"/>
            </a:xfrm>
            <a:custGeom>
              <a:avLst/>
              <a:gdLst>
                <a:gd name="connsiteX0" fmla="*/ 0 w 2381251"/>
                <a:gd name="connsiteY0" fmla="*/ 0 h 674739"/>
                <a:gd name="connsiteX1" fmla="*/ 2381251 w 2381251"/>
                <a:gd name="connsiteY1" fmla="*/ 574571 h 674739"/>
                <a:gd name="connsiteX2" fmla="*/ 2381251 w 2381251"/>
                <a:gd name="connsiteY2" fmla="*/ 674739 h 674739"/>
                <a:gd name="connsiteX3" fmla="*/ 2381249 w 2381251"/>
                <a:gd name="connsiteY3" fmla="*/ 674738 h 674739"/>
                <a:gd name="connsiteX4" fmla="*/ 0 w 2381251"/>
                <a:gd name="connsiteY4" fmla="*/ 91549 h 674739"/>
                <a:gd name="connsiteX5" fmla="*/ 0 w 2381251"/>
                <a:gd name="connsiteY5" fmla="*/ 0 h 674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81251" h="674739">
                  <a:moveTo>
                    <a:pt x="0" y="0"/>
                  </a:moveTo>
                  <a:lnTo>
                    <a:pt x="2381251" y="574571"/>
                  </a:lnTo>
                  <a:lnTo>
                    <a:pt x="2381251" y="674739"/>
                  </a:lnTo>
                  <a:cubicBezTo>
                    <a:pt x="2381250" y="674739"/>
                    <a:pt x="2381250" y="674738"/>
                    <a:pt x="2381249" y="674738"/>
                  </a:cubicBezTo>
                  <a:lnTo>
                    <a:pt x="0" y="915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ysClr val="windowText" lastClr="000000">
                <a:alpha val="30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2604610" y="2044055"/>
            <a:ext cx="223569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მუნიცილიტეტებში საზოგადოებრივი ჯანდაცვის სპეციალისების მობილიზება: 7-დან 18 მდე მოსახლეობის რიცხოვნების მიხედვით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07375" y="2182554"/>
            <a:ext cx="223570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ახალი კადრების მოძიებას და მზადებას და მათ ინტეგრირება საზოგადოებრივი ჯანდაცვის მუნიციპალურ ცენტრებში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210145" y="2181671"/>
            <a:ext cx="223569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ადგილობრივი საზ. ჯანდაცვის სამსახურების დაფინანსების გაზრდა და მატერიალურ ტექნიკური ბაზის გაძლიერება </a:t>
            </a:r>
          </a:p>
          <a:p>
            <a:pPr algn="ctr"/>
            <a:endParaRPr lang="ka-GE" b="1" dirty="0">
              <a:solidFill>
                <a:srgbClr val="0E29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696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9518" y="234804"/>
            <a:ext cx="10147178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100" dirty="0">
                <a:solidFill>
                  <a:srgbClr val="08B5A1"/>
                </a:solidFill>
              </a:rPr>
              <a:t>კერძო-სახელმწიფო პარტნიორობა კოვიდის პასუხში </a:t>
            </a:r>
            <a:endParaRPr lang="en-US" sz="3100" dirty="0">
              <a:solidFill>
                <a:srgbClr val="08B5A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05524" y="1830788"/>
            <a:ext cx="11381172" cy="4786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90000"/>
              </a:lnSpc>
              <a:spcBef>
                <a:spcPts val="1000"/>
              </a:spcBef>
              <a:buClr>
                <a:srgbClr val="08B5A1"/>
              </a:buClr>
              <a:buFont typeface="Sylfaen" panose="010A0502050306030303" pitchFamily="18" charset="0"/>
              <a:buChar char="◊"/>
            </a:pPr>
            <a:r>
              <a:rPr lang="ka-GE" dirty="0">
                <a:solidFill>
                  <a:schemeClr val="bg1"/>
                </a:solidFill>
              </a:rPr>
              <a:t>კერძო-სახელმწიფო პარტნიორობის პრინციპებზე შეთანხმება და პასუხისმგებლობების განსაზღვრა საშუალო და გრძელვადიან პერსპექტივაში: 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buClr>
                <a:srgbClr val="08B5A1"/>
              </a:buClr>
              <a:buFont typeface="Sylfaen" panose="010A0502050306030303" pitchFamily="18" charset="0"/>
              <a:buChar char="◊"/>
            </a:pPr>
            <a:endParaRPr lang="ka-GE" dirty="0">
              <a:solidFill>
                <a:schemeClr val="bg1"/>
              </a:solidFill>
            </a:endParaRPr>
          </a:p>
          <a:p>
            <a:pPr marL="285750" lvl="0" indent="-285750">
              <a:lnSpc>
                <a:spcPct val="90000"/>
              </a:lnSpc>
              <a:spcBef>
                <a:spcPts val="1000"/>
              </a:spcBef>
              <a:buClr>
                <a:srgbClr val="08B5A1"/>
              </a:buClr>
              <a:buFont typeface="Sylfaen" panose="010A0502050306030303" pitchFamily="18" charset="0"/>
              <a:buChar char="◊"/>
            </a:pPr>
            <a:r>
              <a:rPr lang="ka-GE" dirty="0">
                <a:solidFill>
                  <a:schemeClr val="bg1"/>
                </a:solidFill>
              </a:rPr>
              <a:t>სახელმწიფო აღასრულებს საზოგადოებრივი ჯანმრთელობის მიზნებისთვის მასზე დაკისრებულ ვალდებულებებს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buClr>
                <a:srgbClr val="08B5A1"/>
              </a:buClr>
              <a:buFont typeface="Wingdings" panose="05000000000000000000" pitchFamily="2" charset="2"/>
              <a:buChar char="§"/>
            </a:pPr>
            <a:r>
              <a:rPr lang="ka-GE" dirty="0">
                <a:solidFill>
                  <a:schemeClr val="bg1"/>
                </a:solidFill>
              </a:rPr>
              <a:t>კოვიდზე ეპიდზედამხედველობის სახელმწიფო პროგრამა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buClr>
                <a:srgbClr val="08B5A1"/>
              </a:buClr>
              <a:buFont typeface="Wingdings" panose="05000000000000000000" pitchFamily="2" charset="2"/>
              <a:buChar char="§"/>
            </a:pPr>
            <a:r>
              <a:rPr lang="ka-GE" dirty="0">
                <a:solidFill>
                  <a:schemeClr val="bg1"/>
                </a:solidFill>
              </a:rPr>
              <a:t>კოვიდის დიაგნოსტიკისა და მართვის ხარჯების დაფარვა საქართველოს მოქალაქეებისთვის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buClr>
                <a:srgbClr val="08B5A1"/>
              </a:buClr>
              <a:buFont typeface="Wingdings" panose="05000000000000000000" pitchFamily="2" charset="2"/>
              <a:buChar char="§"/>
            </a:pPr>
            <a:r>
              <a:rPr lang="ka-GE" dirty="0">
                <a:solidFill>
                  <a:schemeClr val="bg1"/>
                </a:solidFill>
              </a:rPr>
              <a:t>სადაზღვევო პროდუქტზე ხელმისაწვდომობის უზრუნველყოფა უცხო ქვეყნის მოქალაქეებისთვის 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buClr>
                <a:srgbClr val="08B5A1"/>
              </a:buClr>
              <a:buFont typeface="Wingdings" panose="05000000000000000000" pitchFamily="2" charset="2"/>
              <a:buChar char="§"/>
            </a:pPr>
            <a:r>
              <a:rPr lang="ka-GE" dirty="0">
                <a:solidFill>
                  <a:schemeClr val="bg1"/>
                </a:solidFill>
              </a:rPr>
              <a:t>ინფექციის კონტროლის განახლებული რეგულაციების ინტეგრირება სამედიცინო დაწესებულებების სანებართვონ პირობებში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buClr>
                <a:srgbClr val="08B5A1"/>
              </a:buClr>
              <a:buFont typeface="Wingdings" panose="05000000000000000000" pitchFamily="2" charset="2"/>
              <a:buChar char="§"/>
            </a:pPr>
            <a:r>
              <a:rPr lang="ka-GE" dirty="0">
                <a:solidFill>
                  <a:schemeClr val="bg1"/>
                </a:solidFill>
              </a:rPr>
              <a:t>გაიდლაინების შემუშავება და დანერგვის მონიტორინგი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buClr>
                <a:srgbClr val="08B5A1"/>
              </a:buClr>
              <a:buFont typeface="Wingdings" panose="05000000000000000000" pitchFamily="2" charset="2"/>
              <a:buChar char="§"/>
            </a:pPr>
            <a:r>
              <a:rPr lang="ka-GE" dirty="0">
                <a:solidFill>
                  <a:schemeClr val="bg1"/>
                </a:solidFill>
              </a:rPr>
              <a:t>პირადი დაცვის საშუალებებზე, ტესტებსა და საჭირო მედიკამენტებზე ხელმისაწვდომობის უზრუნველყოფა </a:t>
            </a:r>
          </a:p>
          <a:p>
            <a:pPr marL="285750" lvl="0" indent="-285750">
              <a:lnSpc>
                <a:spcPct val="90000"/>
              </a:lnSpc>
              <a:spcBef>
                <a:spcPts val="1000"/>
              </a:spcBef>
              <a:buClr>
                <a:srgbClr val="08B5A1"/>
              </a:buClr>
              <a:buFont typeface="Sylfaen" panose="010A0502050306030303" pitchFamily="18" charset="0"/>
              <a:buChar char="◊"/>
            </a:pPr>
            <a:r>
              <a:rPr lang="ka-GE" dirty="0">
                <a:solidFill>
                  <a:schemeClr val="bg1"/>
                </a:solidFill>
              </a:rPr>
              <a:t>კერძო სექტორი კერძო ამბულატორიების, საავადმყოფოებისა და ლაბორატორიების სახით ერთვება კოვიდ 19-ის სერვისების მიწოდებაში ეპიდემიის მიმდინარეობის ინტენსივობის და შექმნილი საჭიროების შესაბამისად </a:t>
            </a:r>
          </a:p>
        </p:txBody>
      </p:sp>
    </p:spTree>
    <p:extLst>
      <p:ext uri="{BB962C8B-B14F-4D97-AF65-F5344CB8AC3E}">
        <p14:creationId xmlns:p14="http://schemas.microsoft.com/office/powerpoint/2010/main" val="2115537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9518" y="323580"/>
            <a:ext cx="101205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600" dirty="0">
                <a:solidFill>
                  <a:srgbClr val="08B5A1"/>
                </a:solidFill>
              </a:rPr>
              <a:t>პოსტკრიზისული გეგმის ლოგიკური ჩარჩო</a:t>
            </a:r>
            <a:endParaRPr lang="en-US" sz="3600" dirty="0">
              <a:solidFill>
                <a:srgbClr val="08B5A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49118" y="1204222"/>
            <a:ext cx="89013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a-GE" b="1" dirty="0">
                <a:solidFill>
                  <a:srgbClr val="08B5A1"/>
                </a:solidFill>
              </a:rPr>
              <a:t>მიზანი: </a:t>
            </a:r>
            <a:r>
              <a:rPr lang="ka-GE" dirty="0">
                <a:solidFill>
                  <a:schemeClr val="bg1"/>
                </a:solidFill>
              </a:rPr>
              <a:t>კოვიდ 19-ის ეპიდემიის გავრცელების შეკავება და მასთან დაკავშირებული ჯანდაცვის, ეკონომიკური და სოციალური დანაკარგების პრევენცია </a:t>
            </a:r>
          </a:p>
          <a:p>
            <a:pPr lvl="0"/>
            <a:r>
              <a:rPr lang="ka-GE" dirty="0">
                <a:solidFill>
                  <a:schemeClr val="bg1"/>
                </a:solidFill>
              </a:rPr>
              <a:t>პერიოდი: 2020 წლის 1 </a:t>
            </a:r>
            <a:r>
              <a:rPr lang="ka-GE" dirty="0" smtClean="0">
                <a:solidFill>
                  <a:schemeClr val="bg1"/>
                </a:solidFill>
              </a:rPr>
              <a:t>ივნისიდან </a:t>
            </a:r>
            <a:r>
              <a:rPr lang="ka-GE" dirty="0">
                <a:solidFill>
                  <a:schemeClr val="bg1"/>
                </a:solidFill>
              </a:rPr>
              <a:t>31 დეკემბრამდე 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2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2774704"/>
              </p:ext>
            </p:extLst>
          </p:nvPr>
        </p:nvGraphicFramePr>
        <p:xfrm>
          <a:off x="838200" y="2253656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360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2873484"/>
            <a:ext cx="12275820" cy="23876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dirty="0" smtClean="0">
                <a:solidFill>
                  <a:srgbClr val="08B5A1"/>
                </a:solidFill>
              </a:rPr>
              <a:t>მადლობა ყურადღებისთვის</a:t>
            </a:r>
            <a:endParaRPr lang="en-US" dirty="0">
              <a:solidFill>
                <a:srgbClr val="08B5A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753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2148840" y="331470"/>
            <a:ext cx="10126980" cy="991144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200" dirty="0" smtClean="0">
                <a:solidFill>
                  <a:srgbClr val="08B5A1"/>
                </a:solidFill>
              </a:rPr>
              <a:t>ჯანდაცვის სერვისების მობილიზება კოვიდზე რეაგირებისთვის </a:t>
            </a:r>
            <a:endParaRPr lang="en-US" sz="3200" dirty="0">
              <a:solidFill>
                <a:srgbClr val="08B5A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224554" y="3553349"/>
            <a:ext cx="2401389" cy="2031325"/>
          </a:xfrm>
          <a:prstGeom prst="rect">
            <a:avLst/>
          </a:prstGeom>
          <a:solidFill>
            <a:srgbClr val="925775">
              <a:alpha val="43137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COVID-19</a:t>
            </a:r>
            <a:r>
              <a:rPr lang="ka-GE" dirty="0">
                <a:solidFill>
                  <a:schemeClr val="bg1"/>
                </a:solidFill>
              </a:rPr>
              <a:t> კლინიკები: </a:t>
            </a:r>
          </a:p>
          <a:p>
            <a:pPr algn="ctr"/>
            <a:r>
              <a:rPr lang="ka-GE" dirty="0">
                <a:solidFill>
                  <a:schemeClr val="bg1"/>
                </a:solidFill>
              </a:rPr>
              <a:t>თბილისში 470 </a:t>
            </a:r>
          </a:p>
          <a:p>
            <a:pPr algn="ctr"/>
            <a:r>
              <a:rPr lang="ka-GE" dirty="0">
                <a:solidFill>
                  <a:schemeClr val="bg1"/>
                </a:solidFill>
              </a:rPr>
              <a:t>და </a:t>
            </a:r>
          </a:p>
          <a:p>
            <a:pPr algn="ctr"/>
            <a:r>
              <a:rPr lang="ka-GE" dirty="0" smtClean="0">
                <a:solidFill>
                  <a:schemeClr val="bg1"/>
                </a:solidFill>
              </a:rPr>
              <a:t>რეგიონებში </a:t>
            </a:r>
            <a:endParaRPr lang="ka-GE" dirty="0">
              <a:solidFill>
                <a:schemeClr val="bg1"/>
              </a:solidFill>
            </a:endParaRPr>
          </a:p>
          <a:p>
            <a:pPr algn="ctr"/>
            <a:r>
              <a:rPr lang="ka-GE" dirty="0">
                <a:solidFill>
                  <a:schemeClr val="bg1"/>
                </a:solidFill>
              </a:rPr>
              <a:t>439 </a:t>
            </a:r>
            <a:r>
              <a:rPr lang="ka-GE" dirty="0" smtClean="0">
                <a:solidFill>
                  <a:schemeClr val="bg1"/>
                </a:solidFill>
              </a:rPr>
              <a:t>საწოლი,</a:t>
            </a:r>
            <a:endParaRPr lang="ka-GE" dirty="0">
              <a:solidFill>
                <a:schemeClr val="bg1"/>
              </a:solidFill>
            </a:endParaRPr>
          </a:p>
          <a:p>
            <a:pPr algn="ctr"/>
            <a:r>
              <a:rPr lang="ka-GE" dirty="0">
                <a:solidFill>
                  <a:schemeClr val="bg1"/>
                </a:solidFill>
              </a:rPr>
              <a:t>525 ხელოვნური სუნთქვის აპარატი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27668" y="3553349"/>
            <a:ext cx="2296886" cy="2031325"/>
          </a:xfrm>
          <a:prstGeom prst="rect">
            <a:avLst/>
          </a:prstGeom>
          <a:solidFill>
            <a:srgbClr val="925775">
              <a:alpha val="69804"/>
            </a:srgb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bg1"/>
                </a:solidFill>
              </a:rPr>
              <a:t>ცხელების კლინიკები:</a:t>
            </a:r>
          </a:p>
          <a:p>
            <a:pPr algn="ctr"/>
            <a:r>
              <a:rPr lang="ka-GE" dirty="0">
                <a:solidFill>
                  <a:schemeClr val="bg1"/>
                </a:solidFill>
              </a:rPr>
              <a:t> თბილისში 100 და რეგიონებში 285 </a:t>
            </a:r>
            <a:r>
              <a:rPr lang="ka-GE" dirty="0" smtClean="0">
                <a:solidFill>
                  <a:schemeClr val="bg1"/>
                </a:solidFill>
              </a:rPr>
              <a:t>საწოლი, </a:t>
            </a:r>
            <a:endParaRPr lang="ka-GE" dirty="0">
              <a:solidFill>
                <a:schemeClr val="bg1"/>
              </a:solidFill>
            </a:endParaRPr>
          </a:p>
          <a:p>
            <a:pPr algn="ctr"/>
            <a:r>
              <a:rPr lang="ka-GE" dirty="0">
                <a:solidFill>
                  <a:schemeClr val="bg1"/>
                </a:solidFill>
              </a:rPr>
              <a:t>61 ხელოვნური სუნთქვის აპარატი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60572" y="3553349"/>
            <a:ext cx="2873828" cy="2031325"/>
          </a:xfrm>
          <a:prstGeom prst="rect">
            <a:avLst/>
          </a:prstGeom>
          <a:solidFill>
            <a:srgbClr val="71435A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bg1"/>
                </a:solidFill>
              </a:rPr>
              <a:t>სასწრაფო გადაუდებელი სამსახურის და პირველადი ჯანდაცვის ქსელის მობილიზება: </a:t>
            </a:r>
          </a:p>
          <a:p>
            <a:pPr algn="ctr"/>
            <a:r>
              <a:rPr lang="ka-GE" dirty="0">
                <a:solidFill>
                  <a:schemeClr val="bg1"/>
                </a:solidFill>
              </a:rPr>
              <a:t>112-ი და 25 პჯდ ცენტრი „ონლაინ კონსულტაციის მოდელისთვის“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75614" y="3560699"/>
            <a:ext cx="2616925" cy="1477328"/>
          </a:xfrm>
          <a:prstGeom prst="rect">
            <a:avLst/>
          </a:prstGeom>
          <a:solidFill>
            <a:srgbClr val="694C84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bg1"/>
                </a:solidFill>
              </a:rPr>
              <a:t>ლუგარის ლაბორატორია და 15 სახელმწიფო და კერძო ლაბორატორია </a:t>
            </a:r>
            <a:r>
              <a:rPr lang="en-US" dirty="0">
                <a:solidFill>
                  <a:schemeClr val="bg1"/>
                </a:solidFill>
              </a:rPr>
              <a:t>PCR </a:t>
            </a:r>
            <a:r>
              <a:rPr lang="ka-GE" dirty="0" smtClean="0">
                <a:solidFill>
                  <a:schemeClr val="bg1"/>
                </a:solidFill>
              </a:rPr>
              <a:t>ტესტირებისთვის</a:t>
            </a:r>
            <a:endParaRPr lang="ka-GE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0" y="5768640"/>
            <a:ext cx="122758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1600" dirty="0">
                <a:solidFill>
                  <a:schemeClr val="bg1"/>
                </a:solidFill>
              </a:rPr>
              <a:t>საზოგადოებრივი ჯანდაცვის რაიონული სამსახურები, დაავადებათა კონტროლისა და </a:t>
            </a:r>
            <a:endParaRPr lang="en-US" sz="1600" dirty="0" smtClean="0">
              <a:solidFill>
                <a:schemeClr val="bg1"/>
              </a:solidFill>
            </a:endParaRPr>
          </a:p>
          <a:p>
            <a:pPr algn="ctr"/>
            <a:r>
              <a:rPr lang="ka-GE" sz="1600" dirty="0" smtClean="0">
                <a:solidFill>
                  <a:schemeClr val="bg1"/>
                </a:solidFill>
              </a:rPr>
              <a:t>საზოგადოებრივი </a:t>
            </a:r>
            <a:r>
              <a:rPr lang="ka-GE" sz="1600" dirty="0">
                <a:solidFill>
                  <a:schemeClr val="bg1"/>
                </a:solidFill>
              </a:rPr>
              <a:t>ჯანმრთელობის ცენტრის ეპიდემიოლოგიური სამსახური </a:t>
            </a:r>
          </a:p>
          <a:p>
            <a:pPr algn="ctr"/>
            <a:endParaRPr lang="ka-GE" sz="1600" dirty="0">
              <a:solidFill>
                <a:schemeClr val="bg1"/>
              </a:solidFill>
            </a:endParaRPr>
          </a:p>
          <a:p>
            <a:pPr algn="ctr"/>
            <a:r>
              <a:rPr lang="ka-GE" sz="1600" dirty="0">
                <a:solidFill>
                  <a:schemeClr val="bg1"/>
                </a:solidFill>
              </a:rPr>
              <a:t>მეთვალყურეობა 84 საკარანტინე ზონაში (სასტუმროებში), </a:t>
            </a:r>
            <a:r>
              <a:rPr lang="ka-GE" sz="1600" dirty="0" smtClean="0">
                <a:solidFill>
                  <a:schemeClr val="bg1"/>
                </a:solidFill>
              </a:rPr>
              <a:t>რისთვისაც </a:t>
            </a:r>
            <a:r>
              <a:rPr lang="ka-GE" sz="1600" dirty="0">
                <a:solidFill>
                  <a:schemeClr val="bg1"/>
                </a:solidFill>
              </a:rPr>
              <a:t>მობილიზებულია 405 სამედიცინო პერსონალი </a:t>
            </a:r>
          </a:p>
        </p:txBody>
      </p:sp>
      <p:sp>
        <p:nvSpPr>
          <p:cNvPr id="36" name="Google Shape;242;p25"/>
          <p:cNvSpPr/>
          <p:nvPr/>
        </p:nvSpPr>
        <p:spPr>
          <a:xfrm>
            <a:off x="4075613" y="2502876"/>
            <a:ext cx="2616925" cy="457200"/>
          </a:xfrm>
          <a:prstGeom prst="rect">
            <a:avLst/>
          </a:prstGeom>
          <a:noFill/>
          <a:ln w="28575" cap="flat" cmpd="sng">
            <a:solidFill>
              <a:srgbClr val="694C8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7" name="Google Shape;243;p25"/>
          <p:cNvSpPr/>
          <p:nvPr/>
        </p:nvSpPr>
        <p:spPr>
          <a:xfrm>
            <a:off x="760572" y="2505900"/>
            <a:ext cx="2873827" cy="457200"/>
          </a:xfrm>
          <a:prstGeom prst="rect">
            <a:avLst/>
          </a:prstGeom>
          <a:solidFill>
            <a:srgbClr val="71435A"/>
          </a:solidFill>
          <a:ln w="19050" cap="flat" cmpd="sng">
            <a:solidFill>
              <a:srgbClr val="71435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8" name="Google Shape;244;p25"/>
          <p:cNvSpPr/>
          <p:nvPr/>
        </p:nvSpPr>
        <p:spPr>
          <a:xfrm>
            <a:off x="7133752" y="2543804"/>
            <a:ext cx="4239098" cy="457200"/>
          </a:xfrm>
          <a:prstGeom prst="rect">
            <a:avLst/>
          </a:prstGeom>
          <a:solidFill>
            <a:srgbClr val="925775"/>
          </a:solidFill>
          <a:ln w="19050" cap="flat" cmpd="sng">
            <a:solidFill>
              <a:srgbClr val="9257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cxnSp>
        <p:nvCxnSpPr>
          <p:cNvPr id="46" name="Google Shape;256;p25"/>
          <p:cNvCxnSpPr/>
          <p:nvPr/>
        </p:nvCxnSpPr>
        <p:spPr>
          <a:xfrm>
            <a:off x="2170357" y="2963100"/>
            <a:ext cx="0" cy="334800"/>
          </a:xfrm>
          <a:prstGeom prst="straightConnector1">
            <a:avLst/>
          </a:prstGeom>
          <a:noFill/>
          <a:ln w="28575" cap="flat" cmpd="sng">
            <a:solidFill>
              <a:srgbClr val="925775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47" name="Google Shape;257;p25"/>
          <p:cNvCxnSpPr/>
          <p:nvPr/>
        </p:nvCxnSpPr>
        <p:spPr>
          <a:xfrm>
            <a:off x="5391360" y="2960076"/>
            <a:ext cx="0" cy="334800"/>
          </a:xfrm>
          <a:prstGeom prst="straightConnector1">
            <a:avLst/>
          </a:prstGeom>
          <a:noFill/>
          <a:ln w="28575" cap="flat" cmpd="sng">
            <a:solidFill>
              <a:srgbClr val="694C84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48" name="Google Shape;258;p25"/>
          <p:cNvCxnSpPr/>
          <p:nvPr/>
        </p:nvCxnSpPr>
        <p:spPr>
          <a:xfrm>
            <a:off x="9224554" y="3001004"/>
            <a:ext cx="0" cy="334800"/>
          </a:xfrm>
          <a:prstGeom prst="straightConnector1">
            <a:avLst/>
          </a:prstGeom>
          <a:noFill/>
          <a:ln w="28575" cap="flat" cmpd="sng">
            <a:solidFill>
              <a:srgbClr val="925775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52" name="Rectangle 51"/>
          <p:cNvSpPr/>
          <p:nvPr/>
        </p:nvSpPr>
        <p:spPr>
          <a:xfrm>
            <a:off x="2148840" y="1395580"/>
            <a:ext cx="101269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rgbClr val="08B5A1"/>
                </a:solidFill>
              </a:rPr>
              <a:t>ნორმატიული ჩარჩო კოვიდ-19-ზე რეაგირებისთვის: </a:t>
            </a:r>
          </a:p>
          <a:p>
            <a:pPr algn="ctr"/>
            <a:r>
              <a:rPr lang="ka-GE" dirty="0">
                <a:solidFill>
                  <a:schemeClr val="bg1"/>
                </a:solidFill>
              </a:rPr>
              <a:t>მიზნობრივი ტესტირების ალგორითმი, შემთხვევის მართვის გაიდლაინი, ჰოსპიტლების მობილიზაციის გეგმა, ინფექციის კონტროლის ახალი რეგულაციები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70038" y="2522985"/>
            <a:ext cx="26548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dirty="0">
                <a:solidFill>
                  <a:schemeClr val="bg1"/>
                </a:solidFill>
              </a:rPr>
              <a:t>„ცხელებაზე“რეაგირება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379704" y="2552236"/>
            <a:ext cx="20233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dirty="0">
                <a:solidFill>
                  <a:schemeClr val="bg1"/>
                </a:solidFill>
              </a:rPr>
              <a:t>ლაბორატორიები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202899" y="2587738"/>
            <a:ext cx="41008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dirty="0">
                <a:solidFill>
                  <a:schemeClr val="bg1"/>
                </a:solidFill>
              </a:rPr>
              <a:t>ჰოსპიტალური </a:t>
            </a:r>
            <a:r>
              <a:rPr lang="ka-GE" dirty="0" smtClean="0">
                <a:solidFill>
                  <a:schemeClr val="bg1"/>
                </a:solidFill>
              </a:rPr>
              <a:t>ქსელის </a:t>
            </a:r>
            <a:r>
              <a:rPr lang="ka-GE" dirty="0">
                <a:solidFill>
                  <a:schemeClr val="bg1"/>
                </a:solidFill>
              </a:rPr>
              <a:t>მობილიზება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988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148840" y="274320"/>
            <a:ext cx="10126980" cy="114204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100" dirty="0" smtClean="0">
                <a:solidFill>
                  <a:srgbClr val="08B5A1"/>
                </a:solidFill>
              </a:rPr>
              <a:t>კოვიდზე პასუხის ძირითადი სტრატეგიები და </a:t>
            </a:r>
            <a:endParaRPr lang="en-US" sz="3100" dirty="0" smtClean="0">
              <a:solidFill>
                <a:srgbClr val="08B5A1"/>
              </a:solidFill>
            </a:endParaRPr>
          </a:p>
          <a:p>
            <a:pPr algn="ctr"/>
            <a:r>
              <a:rPr lang="ka-GE" sz="3100" dirty="0" smtClean="0">
                <a:solidFill>
                  <a:srgbClr val="08B5A1"/>
                </a:solidFill>
              </a:rPr>
              <a:t>მათი შედეგები </a:t>
            </a:r>
            <a:endParaRPr lang="en-US" sz="3100" dirty="0">
              <a:solidFill>
                <a:srgbClr val="08B5A1"/>
              </a:solidFill>
            </a:endParaRPr>
          </a:p>
        </p:txBody>
      </p:sp>
      <p:sp>
        <p:nvSpPr>
          <p:cNvPr id="4" name="Google Shape;226;p26"/>
          <p:cNvSpPr/>
          <p:nvPr/>
        </p:nvSpPr>
        <p:spPr>
          <a:xfrm>
            <a:off x="1606413" y="2985729"/>
            <a:ext cx="1242900" cy="1242900"/>
          </a:xfrm>
          <a:prstGeom prst="ellipse">
            <a:avLst/>
          </a:prstGeom>
          <a:noFill/>
          <a:ln w="19050" cap="flat" cmpd="sng">
            <a:solidFill>
              <a:srgbClr val="5777B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4" name="Google Shape;237;p26"/>
          <p:cNvSpPr/>
          <p:nvPr/>
        </p:nvSpPr>
        <p:spPr>
          <a:xfrm>
            <a:off x="5484807" y="3065626"/>
            <a:ext cx="1242900" cy="1242900"/>
          </a:xfrm>
          <a:prstGeom prst="ellipse">
            <a:avLst/>
          </a:prstGeom>
          <a:noFill/>
          <a:ln w="19050" cap="flat" cmpd="sng">
            <a:solidFill>
              <a:srgbClr val="5777B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6" name="Google Shape;239;p26"/>
          <p:cNvSpPr/>
          <p:nvPr/>
        </p:nvSpPr>
        <p:spPr>
          <a:xfrm>
            <a:off x="3545610" y="1484401"/>
            <a:ext cx="1242900" cy="1242900"/>
          </a:xfrm>
          <a:prstGeom prst="ellipse">
            <a:avLst/>
          </a:prstGeom>
          <a:noFill/>
          <a:ln w="19050" cap="flat" cmpd="sng">
            <a:solidFill>
              <a:srgbClr val="5777B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8" name="Google Shape;241;p26"/>
          <p:cNvSpPr/>
          <p:nvPr/>
        </p:nvSpPr>
        <p:spPr>
          <a:xfrm>
            <a:off x="7424003" y="1608687"/>
            <a:ext cx="1242900" cy="1242900"/>
          </a:xfrm>
          <a:prstGeom prst="ellipse">
            <a:avLst/>
          </a:prstGeom>
          <a:noFill/>
          <a:ln w="19050" cap="flat" cmpd="sng">
            <a:solidFill>
              <a:srgbClr val="5777B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cxnSp>
        <p:nvCxnSpPr>
          <p:cNvPr id="20" name="Google Shape;243;p26"/>
          <p:cNvCxnSpPr/>
          <p:nvPr/>
        </p:nvCxnSpPr>
        <p:spPr>
          <a:xfrm rot="10800000">
            <a:off x="2227938" y="5690587"/>
            <a:ext cx="0" cy="109230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21" name="Google Shape;244;p26"/>
          <p:cNvCxnSpPr/>
          <p:nvPr/>
        </p:nvCxnSpPr>
        <p:spPr>
          <a:xfrm rot="10800000">
            <a:off x="6106238" y="5706820"/>
            <a:ext cx="0" cy="106260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22" name="Google Shape;245;p26"/>
          <p:cNvCxnSpPr/>
          <p:nvPr/>
        </p:nvCxnSpPr>
        <p:spPr>
          <a:xfrm flipV="1">
            <a:off x="4167088" y="4382572"/>
            <a:ext cx="0" cy="2400315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23" name="Google Shape;246;p26"/>
          <p:cNvCxnSpPr/>
          <p:nvPr/>
        </p:nvCxnSpPr>
        <p:spPr>
          <a:xfrm flipV="1">
            <a:off x="8045441" y="4364070"/>
            <a:ext cx="0" cy="2405351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26" name="Google Shape;237;p26"/>
          <p:cNvSpPr/>
          <p:nvPr/>
        </p:nvSpPr>
        <p:spPr>
          <a:xfrm>
            <a:off x="9563528" y="2737127"/>
            <a:ext cx="1242900" cy="1242900"/>
          </a:xfrm>
          <a:prstGeom prst="ellipse">
            <a:avLst/>
          </a:prstGeom>
          <a:noFill/>
          <a:ln w="19050" cap="flat" cmpd="sng">
            <a:solidFill>
              <a:srgbClr val="5777B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cxnSp>
        <p:nvCxnSpPr>
          <p:cNvPr id="28" name="Google Shape;244;p26"/>
          <p:cNvCxnSpPr/>
          <p:nvPr/>
        </p:nvCxnSpPr>
        <p:spPr>
          <a:xfrm rot="10800000">
            <a:off x="10229349" y="5689045"/>
            <a:ext cx="0" cy="106260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29" name="Rectangle 28"/>
          <p:cNvSpPr/>
          <p:nvPr/>
        </p:nvSpPr>
        <p:spPr>
          <a:xfrm>
            <a:off x="836020" y="4361670"/>
            <a:ext cx="27838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1400" dirty="0">
                <a:solidFill>
                  <a:schemeClr val="bg1"/>
                </a:solidFill>
              </a:rPr>
              <a:t>ცხელების კლინიკებში ტრიაჟის მიზნით გადაყვანილი და გამოკვლეულ იქნა </a:t>
            </a:r>
            <a:r>
              <a:rPr lang="ka-GE" sz="1400" dirty="0" smtClean="0">
                <a:solidFill>
                  <a:schemeClr val="bg1"/>
                </a:solidFill>
              </a:rPr>
              <a:t>3000-მდე </a:t>
            </a:r>
            <a:r>
              <a:rPr lang="ka-GE" sz="1400" dirty="0">
                <a:solidFill>
                  <a:schemeClr val="bg1"/>
                </a:solidFill>
              </a:rPr>
              <a:t>პაციენტი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endParaRPr lang="ka-GE" sz="1400" dirty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879666" y="2917035"/>
            <a:ext cx="258738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1400" dirty="0">
                <a:solidFill>
                  <a:schemeClr val="bg1"/>
                </a:solidFill>
              </a:rPr>
              <a:t>კოვიდის კლინიკებში დღემდე იმართა კოვიდ 19-ის ყველა შემთხვევა (783/100%)</a:t>
            </a:r>
          </a:p>
          <a:p>
            <a:pPr lvl="0" algn="ctr"/>
            <a:r>
              <a:rPr lang="ka-GE" sz="1400" dirty="0">
                <a:solidFill>
                  <a:schemeClr val="bg1"/>
                </a:solidFill>
              </a:rPr>
              <a:t>გამოჯანმრთელდა 605</a:t>
            </a:r>
          </a:p>
          <a:p>
            <a:pPr lvl="0" algn="ctr"/>
            <a:r>
              <a:rPr lang="ka-GE" sz="1400" dirty="0">
                <a:solidFill>
                  <a:schemeClr val="bg1"/>
                </a:solidFill>
              </a:rPr>
              <a:t>გარდაიცვალა 12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788510" y="4396241"/>
            <a:ext cx="274353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1400" dirty="0">
                <a:solidFill>
                  <a:schemeClr val="bg1"/>
                </a:solidFill>
              </a:rPr>
              <a:t>კოვიდთან დაკავშირებული ტესტირების, დიაგნოსტიკისა და სამედიცინო სერვისისთვის პროგრამულად განისაზღვრა: 89,900.0 ათასი ლარი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861743" y="2963282"/>
            <a:ext cx="235927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1400" dirty="0">
                <a:solidFill>
                  <a:schemeClr val="bg1"/>
                </a:solidFill>
              </a:rPr>
              <a:t>112-პჯდ ონლაინ კონსულტაციის მოდელი: აპრილი-მაისში 16856 ზარიდან ოჯახის ექიმის მიერ იმართა 96% 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8926738" y="4146225"/>
            <a:ext cx="26615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1400" dirty="0">
                <a:solidFill>
                  <a:schemeClr val="bg1"/>
                </a:solidFill>
              </a:rPr>
              <a:t>მიზნობრივი ტესტირება და კონტაქტების მიდევნება: </a:t>
            </a:r>
            <a:r>
              <a:rPr lang="ka-GE" sz="1400" dirty="0" smtClean="0">
                <a:solidFill>
                  <a:schemeClr val="bg1"/>
                </a:solidFill>
              </a:rPr>
              <a:t>30.01.2020</a:t>
            </a:r>
            <a:r>
              <a:rPr lang="en-US" sz="1400" dirty="0" smtClean="0">
                <a:solidFill>
                  <a:schemeClr val="bg1"/>
                </a:solidFill>
              </a:rPr>
              <a:t>-</a:t>
            </a:r>
            <a:r>
              <a:rPr lang="ka-GE" sz="1400" dirty="0" smtClean="0">
                <a:solidFill>
                  <a:schemeClr val="bg1"/>
                </a:solidFill>
              </a:rPr>
              <a:t>დან </a:t>
            </a:r>
            <a:r>
              <a:rPr lang="ka-GE" sz="1400" dirty="0">
                <a:solidFill>
                  <a:schemeClr val="bg1"/>
                </a:solidFill>
              </a:rPr>
              <a:t>30.05 </a:t>
            </a:r>
            <a:r>
              <a:rPr lang="ka-GE" sz="1400" dirty="0" smtClean="0">
                <a:solidFill>
                  <a:schemeClr val="bg1"/>
                </a:solidFill>
              </a:rPr>
              <a:t>2020</a:t>
            </a:r>
            <a:r>
              <a:rPr lang="en-US" sz="1400" dirty="0" smtClean="0">
                <a:solidFill>
                  <a:schemeClr val="bg1"/>
                </a:solidFill>
              </a:rPr>
              <a:t>-</a:t>
            </a:r>
            <a:r>
              <a:rPr lang="ka-GE" sz="1400" dirty="0" smtClean="0">
                <a:solidFill>
                  <a:schemeClr val="bg1"/>
                </a:solidFill>
              </a:rPr>
              <a:t>მდე გამოკვლეულია </a:t>
            </a:r>
            <a:r>
              <a:rPr lang="en-US" sz="1400" dirty="0">
                <a:solidFill>
                  <a:schemeClr val="bg1"/>
                </a:solidFill>
              </a:rPr>
              <a:t>56 987</a:t>
            </a:r>
            <a:endParaRPr lang="ka-GE" sz="1400" dirty="0">
              <a:solidFill>
                <a:schemeClr val="bg1"/>
              </a:solidFill>
            </a:endParaRPr>
          </a:p>
          <a:p>
            <a:pPr lvl="0" algn="ctr"/>
            <a:r>
              <a:rPr lang="ka-GE" sz="1400" dirty="0">
                <a:solidFill>
                  <a:schemeClr val="bg1"/>
                </a:solidFill>
              </a:rPr>
              <a:t>დადებითობის მაჩვენებელი 1.4%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529" y="3374747"/>
            <a:ext cx="1189824" cy="62465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434" y="3235647"/>
            <a:ext cx="1448857" cy="7606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4870" y="1338072"/>
            <a:ext cx="2864380" cy="1503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0835" y="2784152"/>
            <a:ext cx="2188286" cy="11488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387" y="1595941"/>
            <a:ext cx="2415985" cy="126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309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148396" y="230820"/>
            <a:ext cx="10043604" cy="112472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100" dirty="0" smtClean="0">
                <a:solidFill>
                  <a:srgbClr val="08B5A1"/>
                </a:solidFill>
              </a:rPr>
              <a:t>კოვიდ 19-ის პირველი ტალღის ზემოქმედება ჯანდაცვის სექტორზე</a:t>
            </a:r>
            <a:endParaRPr lang="en-US" sz="3100" dirty="0">
              <a:solidFill>
                <a:srgbClr val="08B5A1"/>
              </a:solidFill>
            </a:endParaRPr>
          </a:p>
        </p:txBody>
      </p:sp>
      <p:sp>
        <p:nvSpPr>
          <p:cNvPr id="4" name="Cross 3"/>
          <p:cNvSpPr/>
          <p:nvPr/>
        </p:nvSpPr>
        <p:spPr>
          <a:xfrm>
            <a:off x="158592" y="2355680"/>
            <a:ext cx="1649489" cy="1649489"/>
          </a:xfrm>
          <a:prstGeom prst="plus">
            <a:avLst>
              <a:gd name="adj" fmla="val 32810"/>
            </a:avLst>
          </a:prstGeom>
          <a:blipFill rotWithShape="0">
            <a:blip r:embed="rId2"/>
            <a:stretch>
              <a:fillRect/>
            </a:stretch>
          </a:blipFill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" name="Group 4"/>
          <p:cNvGrpSpPr/>
          <p:nvPr/>
        </p:nvGrpSpPr>
        <p:grpSpPr>
          <a:xfrm>
            <a:off x="2189336" y="1650855"/>
            <a:ext cx="4688388" cy="4184843"/>
            <a:chOff x="1657411" y="1312947"/>
            <a:chExt cx="4688388" cy="4184843"/>
          </a:xfrm>
        </p:grpSpPr>
        <p:sp>
          <p:nvSpPr>
            <p:cNvPr id="6" name="Rectangle 5"/>
            <p:cNvSpPr/>
            <p:nvPr/>
          </p:nvSpPr>
          <p:spPr>
            <a:xfrm>
              <a:off x="2041623" y="1312947"/>
              <a:ext cx="3919964" cy="373208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TextBox 6"/>
            <p:cNvSpPr txBox="1"/>
            <p:nvPr/>
          </p:nvSpPr>
          <p:spPr>
            <a:xfrm>
              <a:off x="1657411" y="1765708"/>
              <a:ext cx="4688388" cy="37320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t" anchorCtr="0">
              <a:noAutofit/>
            </a:bodyPr>
            <a:lstStyle/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</a:rPr>
                <a:t>სამედიცინო </a:t>
              </a:r>
              <a:r>
                <a:rPr lang="ka-GE" kern="1200" dirty="0">
                  <a:solidFill>
                    <a:schemeClr val="bg1"/>
                  </a:solidFill>
                </a:rPr>
                <a:t>დაწესებულებებში ინფექციის პრევენციისა და კონტროლის პრაქტიკის გაუმჯობესება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პირველადი 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ჯანდაცვის ქსელის მობილიზება და 112-თან თანამშრომლობით ონლაინ კონსულტაციის მოდელი</a:t>
              </a:r>
              <a:endParaRPr lang="ka-GE" kern="1200" dirty="0">
                <a:solidFill>
                  <a:schemeClr val="bg1"/>
                </a:solidFill>
              </a:endParaRP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გადაუდებელი 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დახმარების სერვისების გაუმჯობესებისთვის რესურსის მობილიზების შესაძლებლობა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საზოგადოებრივი 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ჯანდაცვისა და სახელმწიფო მფლობელობაში არსებული კლინიკების გაძლიერებისთვის დონორული დახმარების მობილიზება  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endParaRPr lang="en-US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269836" y="1650855"/>
            <a:ext cx="4697263" cy="4071787"/>
            <a:chOff x="7170180" y="655988"/>
            <a:chExt cx="4697263" cy="4071787"/>
          </a:xfrm>
        </p:grpSpPr>
        <p:sp>
          <p:nvSpPr>
            <p:cNvPr id="9" name="Rectangle 8"/>
            <p:cNvSpPr/>
            <p:nvPr/>
          </p:nvSpPr>
          <p:spPr>
            <a:xfrm>
              <a:off x="7170180" y="655988"/>
              <a:ext cx="3919964" cy="373208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TextBox 9"/>
            <p:cNvSpPr txBox="1"/>
            <p:nvPr/>
          </p:nvSpPr>
          <p:spPr>
            <a:xfrm>
              <a:off x="7170180" y="995693"/>
              <a:ext cx="4697263" cy="37320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t" anchorCtr="0">
              <a:noAutofit/>
            </a:bodyPr>
            <a:lstStyle/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ჰოსპიტალური 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და ამბულატორიული მიმართვიანობის შემცირების ფონზე სამედიცინო დაწესებულებების შემოსავლების შემცირება 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კოვიდის 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და ცხელების კლინიკებში სხვა სერვისების მიწოდების შეჩერება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„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მზადყოფნის“ რეჟიმში მყოფი კლინიკებისთვის დამატებითი ფინანსური რესურსის მობილიზების აუცილებლობა 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პირადი 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დაცვის საშუალებებისა და ტესტების მარაგების შევსების ლოჯისტიკა და ხარჯები 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სამედიცინო 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პერსონალში კოვიდით ინფიცირების შემთხვევები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9105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148396" y="178689"/>
            <a:ext cx="10111666" cy="1325563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200" dirty="0" smtClean="0">
                <a:solidFill>
                  <a:srgbClr val="08B5A1"/>
                </a:solidFill>
              </a:rPr>
              <a:t>კოვიდ 19-ის პირველი ტალღის ზეგავლენა მოსახლეობის სიკვდილობის მაჩვენებელზე </a:t>
            </a:r>
            <a:endParaRPr lang="en-US" sz="3200" dirty="0">
              <a:solidFill>
                <a:srgbClr val="08B5A1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49312" y="2503501"/>
            <a:ext cx="4257261" cy="374234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8B5A1"/>
              </a:buClr>
              <a:buFont typeface="Calibri" panose="020F0502020204030204" pitchFamily="34" charset="0"/>
              <a:buChar char="◊"/>
            </a:pPr>
            <a:r>
              <a:rPr lang="ka-GE" sz="1600" dirty="0" smtClean="0">
                <a:solidFill>
                  <a:schemeClr val="bg1"/>
                </a:solidFill>
              </a:rPr>
              <a:t>საქართველოში 2020 წლის პირველი სამი თვის განმავლობაში გარდაცვლილ პირთა საერთო რაოდენობამ 12 474 შეადგინა, რაც 2019 წლის იმავე პერიოდის გარდაცვლილთა რაოდენობაზე (12 989) 4%-ით ნაკლებია </a:t>
            </a:r>
          </a:p>
          <a:p>
            <a:pPr>
              <a:buClr>
                <a:srgbClr val="08B5A1"/>
              </a:buClr>
              <a:buFont typeface="Calibri" panose="020F0502020204030204" pitchFamily="34" charset="0"/>
              <a:buChar char="◊"/>
            </a:pPr>
            <a:r>
              <a:rPr lang="ka-GE" sz="1600" dirty="0" smtClean="0">
                <a:solidFill>
                  <a:schemeClr val="bg1"/>
                </a:solidFill>
              </a:rPr>
              <a:t>2019 წელს იგივე მაჩვენებელი, წინა წლის პირველ სამ თვესთან შედარებით, 6%-ით მეტი იყო </a:t>
            </a:r>
          </a:p>
          <a:p>
            <a:pPr>
              <a:buClr>
                <a:srgbClr val="08B5A1"/>
              </a:buClr>
              <a:buFont typeface="Calibri" panose="020F0502020204030204" pitchFamily="34" charset="0"/>
              <a:buChar char="◊"/>
            </a:pPr>
            <a:r>
              <a:rPr lang="ka-GE" sz="1600" dirty="0" smtClean="0">
                <a:solidFill>
                  <a:schemeClr val="bg1"/>
                </a:solidFill>
              </a:rPr>
              <a:t>2018 წელს იმავე პერიოდში გარდაცვლილთა საერთო რაოდენობა - 12 245</a:t>
            </a:r>
            <a:endParaRPr lang="en-US" sz="1600" dirty="0" smtClean="0">
              <a:solidFill>
                <a:schemeClr val="bg1"/>
              </a:solidFill>
            </a:endParaRPr>
          </a:p>
          <a:p>
            <a:pPr>
              <a:buClr>
                <a:srgbClr val="08B5A1"/>
              </a:buClr>
              <a:buFont typeface="Calibri" panose="020F0502020204030204" pitchFamily="34" charset="0"/>
              <a:buChar char="◊"/>
            </a:pPr>
            <a:endParaRPr lang="en-US" sz="1600" dirty="0">
              <a:solidFill>
                <a:schemeClr val="bg1"/>
              </a:solidFill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920081573"/>
              </p:ext>
            </p:extLst>
          </p:nvPr>
        </p:nvGraphicFramePr>
        <p:xfrm>
          <a:off x="4606573" y="1584156"/>
          <a:ext cx="7457440" cy="5029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771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166150" y="365125"/>
            <a:ext cx="10093912" cy="13255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100" dirty="0" smtClean="0">
                <a:solidFill>
                  <a:srgbClr val="08B5A1"/>
                </a:solidFill>
              </a:rPr>
              <a:t>პოსტ-კრიზისული პერიოდის</a:t>
            </a:r>
            <a:endParaRPr lang="en-US" sz="3100" dirty="0" smtClean="0">
              <a:solidFill>
                <a:srgbClr val="08B5A1"/>
              </a:solidFill>
            </a:endParaRPr>
          </a:p>
          <a:p>
            <a:pPr algn="ctr"/>
            <a:r>
              <a:rPr lang="ka-GE" sz="3100" dirty="0" smtClean="0">
                <a:solidFill>
                  <a:srgbClr val="08B5A1"/>
                </a:solidFill>
              </a:rPr>
              <a:t>(2020 წლის 1 ივნისი</a:t>
            </a:r>
            <a:r>
              <a:rPr lang="en-US" sz="3100" dirty="0" smtClean="0">
                <a:solidFill>
                  <a:srgbClr val="08B5A1"/>
                </a:solidFill>
              </a:rPr>
              <a:t> </a:t>
            </a:r>
            <a:r>
              <a:rPr lang="ka-GE" sz="3100" dirty="0" smtClean="0">
                <a:solidFill>
                  <a:srgbClr val="08B5A1"/>
                </a:solidFill>
              </a:rPr>
              <a:t>-</a:t>
            </a:r>
            <a:r>
              <a:rPr lang="en-US" sz="3100" dirty="0" smtClean="0">
                <a:solidFill>
                  <a:srgbClr val="08B5A1"/>
                </a:solidFill>
              </a:rPr>
              <a:t> </a:t>
            </a:r>
            <a:r>
              <a:rPr lang="ka-GE" sz="3100" dirty="0" smtClean="0">
                <a:solidFill>
                  <a:srgbClr val="08B5A1"/>
                </a:solidFill>
              </a:rPr>
              <a:t>31 დეკემბერი) პრიორიტეტები</a:t>
            </a:r>
            <a:endParaRPr lang="en-US" sz="3100" dirty="0">
              <a:solidFill>
                <a:srgbClr val="08B5A1"/>
              </a:solidFill>
            </a:endParaRP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5C949259-2FF7-464C-BCE9-843D32A18A91}"/>
              </a:ext>
            </a:extLst>
          </p:cNvPr>
          <p:cNvSpPr/>
          <p:nvPr/>
        </p:nvSpPr>
        <p:spPr>
          <a:xfrm>
            <a:off x="4049486" y="1837330"/>
            <a:ext cx="8210576" cy="695785"/>
          </a:xfrm>
          <a:prstGeom prst="rect">
            <a:avLst/>
          </a:prstGeom>
          <a:solidFill>
            <a:srgbClr val="57C3A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A3480968-B9E5-4AD8-A343-8BE76FC477FD}"/>
              </a:ext>
            </a:extLst>
          </p:cNvPr>
          <p:cNvSpPr/>
          <p:nvPr/>
        </p:nvSpPr>
        <p:spPr>
          <a:xfrm>
            <a:off x="4049486" y="2685376"/>
            <a:ext cx="8210576" cy="695785"/>
          </a:xfrm>
          <a:prstGeom prst="rect">
            <a:avLst/>
          </a:prstGeom>
          <a:solidFill>
            <a:srgbClr val="F4777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9FFE3901-6B20-4377-BFC0-D68682AA30B6}"/>
              </a:ext>
            </a:extLst>
          </p:cNvPr>
          <p:cNvSpPr/>
          <p:nvPr/>
        </p:nvSpPr>
        <p:spPr>
          <a:xfrm>
            <a:off x="4049486" y="3576949"/>
            <a:ext cx="8210576" cy="998739"/>
          </a:xfrm>
          <a:prstGeom prst="rect">
            <a:avLst/>
          </a:prstGeom>
          <a:solidFill>
            <a:srgbClr val="507C8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E1BB4F6B-83C5-48C7-9ECE-54A4FD178B92}"/>
              </a:ext>
            </a:extLst>
          </p:cNvPr>
          <p:cNvSpPr/>
          <p:nvPr/>
        </p:nvSpPr>
        <p:spPr>
          <a:xfrm>
            <a:off x="4049486" y="4755920"/>
            <a:ext cx="8210576" cy="953817"/>
          </a:xfrm>
          <a:prstGeom prst="rect">
            <a:avLst/>
          </a:prstGeom>
          <a:solidFill>
            <a:srgbClr val="F4777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492EC75-B4E0-4253-9FA3-4126425A926A}"/>
              </a:ext>
            </a:extLst>
          </p:cNvPr>
          <p:cNvSpPr/>
          <p:nvPr/>
        </p:nvSpPr>
        <p:spPr>
          <a:xfrm>
            <a:off x="4049486" y="5874057"/>
            <a:ext cx="8210576" cy="695785"/>
          </a:xfrm>
          <a:prstGeom prst="rect">
            <a:avLst/>
          </a:prstGeom>
          <a:solidFill>
            <a:srgbClr val="57C3A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3789353" y="2774143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F47775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64" name="Rectangle 163"/>
          <p:cNvSpPr/>
          <p:nvPr/>
        </p:nvSpPr>
        <p:spPr>
          <a:xfrm>
            <a:off x="575702" y="1887228"/>
            <a:ext cx="31341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ka-GE" sz="1600" dirty="0">
                <a:solidFill>
                  <a:schemeClr val="bg1"/>
                </a:solidFill>
              </a:rPr>
              <a:t>აქტიური საკომუნიკაციო კამპანია 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65" name="Rectangle 164"/>
          <p:cNvSpPr/>
          <p:nvPr/>
        </p:nvSpPr>
        <p:spPr>
          <a:xfrm>
            <a:off x="4511040" y="1899452"/>
            <a:ext cx="80676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Clr>
                <a:srgbClr val="0E293C"/>
              </a:buClr>
              <a:buFont typeface="Sylfaen" panose="010A0502050306030303" pitchFamily="18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მოსახლეობის ინფორმირება უწყვეტად კოვიდის პრევენციის და მასთან დაკავშირებული რისკების თაობაზე</a:t>
            </a:r>
            <a:endParaRPr lang="en-US" sz="1400" b="1" dirty="0">
              <a:solidFill>
                <a:srgbClr val="0E293C"/>
              </a:solidFill>
            </a:endParaRPr>
          </a:p>
        </p:txBody>
      </p:sp>
      <p:grpSp>
        <p:nvGrpSpPr>
          <p:cNvPr id="167" name="Group 166"/>
          <p:cNvGrpSpPr/>
          <p:nvPr/>
        </p:nvGrpSpPr>
        <p:grpSpPr>
          <a:xfrm>
            <a:off x="245666" y="2703740"/>
            <a:ext cx="4091200" cy="710325"/>
            <a:chOff x="5134" y="620294"/>
            <a:chExt cx="2626332" cy="710325"/>
          </a:xfrm>
        </p:grpSpPr>
        <p:sp>
          <p:nvSpPr>
            <p:cNvPr id="177" name="Rectangle 176"/>
            <p:cNvSpPr/>
            <p:nvPr/>
          </p:nvSpPr>
          <p:spPr>
            <a:xfrm>
              <a:off x="5134" y="620294"/>
              <a:ext cx="2626332" cy="71032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8" name="TextBox 177"/>
            <p:cNvSpPr txBox="1"/>
            <p:nvPr/>
          </p:nvSpPr>
          <p:spPr>
            <a:xfrm>
              <a:off x="5134" y="620294"/>
              <a:ext cx="2223821" cy="7103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35560" rIns="99568" bIns="35560" numCol="1" spcCol="1270" anchor="ctr" anchorCtr="0">
              <a:noAutofit/>
            </a:bodyPr>
            <a:lstStyle/>
            <a:p>
              <a:pPr lvl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>
                  <a:solidFill>
                    <a:schemeClr val="bg1"/>
                  </a:solidFill>
                </a:rPr>
                <a:t>ჰოსპიტალური სექტორის შესაძლებლობების გაძლიერება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245666" y="3829437"/>
            <a:ext cx="3464183" cy="493762"/>
            <a:chOff x="5134" y="1658761"/>
            <a:chExt cx="2626332" cy="493762"/>
          </a:xfrm>
        </p:grpSpPr>
        <p:sp>
          <p:nvSpPr>
            <p:cNvPr id="175" name="Rectangle 174"/>
            <p:cNvSpPr/>
            <p:nvPr/>
          </p:nvSpPr>
          <p:spPr>
            <a:xfrm>
              <a:off x="5134" y="1658761"/>
              <a:ext cx="2626332" cy="49376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6" name="TextBox 175"/>
            <p:cNvSpPr txBox="1"/>
            <p:nvPr/>
          </p:nvSpPr>
          <p:spPr>
            <a:xfrm>
              <a:off x="5134" y="1658761"/>
              <a:ext cx="2626332" cy="4937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35560" rIns="99568" bIns="35560" numCol="1" spcCol="1270" anchor="ctr" anchorCtr="0">
              <a:noAutofit/>
            </a:bodyPr>
            <a:lstStyle/>
            <a:p>
              <a:pPr lvl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>
                  <a:solidFill>
                    <a:schemeClr val="bg1"/>
                  </a:solidFill>
                </a:rPr>
                <a:t>პირველადი ჯანდაცვის გაძლიერება 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245666" y="4844585"/>
            <a:ext cx="3464183" cy="1004668"/>
            <a:chOff x="5134" y="2526955"/>
            <a:chExt cx="2626332" cy="1004668"/>
          </a:xfrm>
        </p:grpSpPr>
        <p:sp>
          <p:nvSpPr>
            <p:cNvPr id="173" name="Rectangle 172"/>
            <p:cNvSpPr/>
            <p:nvPr/>
          </p:nvSpPr>
          <p:spPr>
            <a:xfrm>
              <a:off x="5134" y="2526955"/>
              <a:ext cx="2626332" cy="98752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4" name="TextBox 173"/>
            <p:cNvSpPr txBox="1"/>
            <p:nvPr/>
          </p:nvSpPr>
          <p:spPr>
            <a:xfrm>
              <a:off x="5134" y="2544098"/>
              <a:ext cx="2626332" cy="9875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35560" rIns="99568" bIns="35560" numCol="1" spcCol="1270" anchor="ctr" anchorCtr="0">
              <a:noAutofit/>
            </a:bodyPr>
            <a:lstStyle/>
            <a:p>
              <a:pPr lvl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>
                  <a:solidFill>
                    <a:schemeClr val="bg1"/>
                  </a:solidFill>
                </a:rPr>
                <a:t>უწყვეტობა ხარისხიანი ბაზისური სერვისების </a:t>
              </a:r>
              <a:r>
                <a:rPr lang="ka-GE" sz="1600" kern="1200" dirty="0" smtClean="0">
                  <a:solidFill>
                    <a:schemeClr val="bg1"/>
                  </a:solidFill>
                </a:rPr>
                <a:t>მიწოდებაში</a:t>
              </a:r>
              <a:endParaRPr lang="ka-GE" sz="1600" kern="1200" dirty="0">
                <a:solidFill>
                  <a:schemeClr val="bg1"/>
                </a:solidFill>
              </a:endParaRPr>
            </a:p>
            <a:p>
              <a:pPr lvl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245666" y="5874951"/>
            <a:ext cx="3464183" cy="764174"/>
            <a:chOff x="5134" y="3557321"/>
            <a:chExt cx="2626332" cy="764174"/>
          </a:xfrm>
        </p:grpSpPr>
        <p:sp>
          <p:nvSpPr>
            <p:cNvPr id="171" name="Rectangle 170"/>
            <p:cNvSpPr/>
            <p:nvPr/>
          </p:nvSpPr>
          <p:spPr>
            <a:xfrm>
              <a:off x="5134" y="3611170"/>
              <a:ext cx="2626332" cy="71032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2" name="TextBox 171"/>
            <p:cNvSpPr txBox="1"/>
            <p:nvPr/>
          </p:nvSpPr>
          <p:spPr>
            <a:xfrm>
              <a:off x="5134" y="3557321"/>
              <a:ext cx="2626332" cy="7103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35560" rIns="99568" bIns="35560" numCol="1" spcCol="1270" anchor="ctr" anchorCtr="0">
              <a:noAutofit/>
            </a:bodyPr>
            <a:lstStyle/>
            <a:p>
              <a:pPr lvl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>
                  <a:solidFill>
                    <a:schemeClr val="bg1"/>
                  </a:solidFill>
                </a:rPr>
                <a:t>საზოგადოებრივი ჯანმრთელობის დაცვის სამსახურები 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79" name="Rectangle 178"/>
          <p:cNvSpPr/>
          <p:nvPr/>
        </p:nvSpPr>
        <p:spPr>
          <a:xfrm>
            <a:off x="4511040" y="2850038"/>
            <a:ext cx="77456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Clr>
                <a:srgbClr val="0E293C"/>
              </a:buClr>
              <a:buFont typeface="Sylfaen" panose="010A0502050306030303" pitchFamily="18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ინვესტირება დამატებითი საწოლფონის შექმნაში და არსებულის განახლებაში </a:t>
            </a:r>
            <a:endParaRPr lang="en-US" sz="1400" b="1" dirty="0">
              <a:solidFill>
                <a:srgbClr val="0E293C"/>
              </a:solidFill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4511040" y="3605728"/>
            <a:ext cx="77456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სელექტიური კონტრაქტირება- ხარისხის გაუმჯობესების მიზნით</a:t>
            </a:r>
            <a:endParaRPr lang="en-US" sz="1400" b="1" dirty="0">
              <a:solidFill>
                <a:srgbClr val="0E293C"/>
              </a:solidFill>
            </a:endParaRPr>
          </a:p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დისტანციური სერვისების განვითარება- ტელემედიცინა</a:t>
            </a:r>
            <a:endParaRPr lang="en-US" sz="1400" b="1" dirty="0">
              <a:solidFill>
                <a:srgbClr val="0E293C"/>
              </a:solidFill>
            </a:endParaRPr>
          </a:p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სოფლის ამბულატორიების რეაბილიტაცია-აღჭურვის დასრულება სოფლად ბაზისური სერვისების შეუფერხებელი მიწოდებისთვის </a:t>
            </a:r>
            <a:endParaRPr lang="en-US" sz="1400" b="1" dirty="0">
              <a:solidFill>
                <a:srgbClr val="0E293C"/>
              </a:solidFill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4511040" y="4755630"/>
            <a:ext cx="89872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ფსიქიკური ჯანმრთელობა, რეპროდუქციული ჯანმრთელობის სერვისები</a:t>
            </a:r>
            <a:endParaRPr lang="en-US" sz="1400" b="1" dirty="0">
              <a:solidFill>
                <a:srgbClr val="0E293C"/>
              </a:solidFill>
            </a:endParaRPr>
          </a:p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იმუნიზაცია</a:t>
            </a:r>
            <a:endParaRPr lang="en-US" sz="1400" b="1" dirty="0">
              <a:solidFill>
                <a:srgbClr val="0E293C"/>
              </a:solidFill>
            </a:endParaRPr>
          </a:p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ბაზისურ მედიკამენტებზე ხელმისაწვდომობა </a:t>
            </a:r>
            <a:endParaRPr lang="en-US" sz="1400" b="1" dirty="0">
              <a:solidFill>
                <a:srgbClr val="0E293C"/>
              </a:solidFill>
            </a:endParaRPr>
          </a:p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გეგმიური სერვისების უსაფრთხოდ მიწოდება </a:t>
            </a:r>
            <a:endParaRPr lang="en-US" sz="1400" b="1" dirty="0">
              <a:solidFill>
                <a:srgbClr val="0E293C"/>
              </a:solidFill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4511040" y="5938816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ეპიდემიოლოგების კადრის მობილიზება </a:t>
            </a:r>
            <a:endParaRPr lang="en-US" sz="1400" b="1" dirty="0">
              <a:solidFill>
                <a:srgbClr val="0E293C"/>
              </a:solidFill>
            </a:endParaRPr>
          </a:p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en-US" sz="1400" b="1" dirty="0">
                <a:solidFill>
                  <a:srgbClr val="0E293C"/>
                </a:solidFill>
              </a:rPr>
              <a:t>BSL </a:t>
            </a:r>
            <a:r>
              <a:rPr lang="ka-GE" sz="1400" b="1" dirty="0">
                <a:solidFill>
                  <a:srgbClr val="0E293C"/>
                </a:solidFill>
              </a:rPr>
              <a:t>2 ლაბორატორიული სერვისების გაფართოვება </a:t>
            </a:r>
            <a:endParaRPr lang="en-US" sz="1400" b="1" dirty="0">
              <a:solidFill>
                <a:srgbClr val="0E293C"/>
              </a:solidFill>
            </a:endParaRPr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3789352" y="1925639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57C3A7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84" name="Oval 183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3789352" y="3818292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507C89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3789352" y="4982764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F47775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3789351" y="5967128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57C3A7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2185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159726" y="278042"/>
            <a:ext cx="10093234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600" dirty="0" smtClean="0">
                <a:solidFill>
                  <a:srgbClr val="57C3A7"/>
                </a:solidFill>
              </a:rPr>
              <a:t>აქტიური საკომუნიკაციო კამპანია </a:t>
            </a:r>
            <a:endParaRPr lang="en-US" sz="3600" dirty="0">
              <a:solidFill>
                <a:srgbClr val="57C3A7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9170" y="5633573"/>
            <a:ext cx="3590274" cy="732416"/>
          </a:xfrm>
          <a:prstGeom prst="rect">
            <a:avLst/>
          </a:prstGeom>
          <a:ln>
            <a:solidFill>
              <a:srgbClr val="FFFFFF"/>
            </a:solidFill>
          </a:ln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2944621" y="349391"/>
            <a:ext cx="509641" cy="509641"/>
          </a:xfrm>
          <a:prstGeom prst="ellipse">
            <a:avLst/>
          </a:prstGeom>
          <a:gradFill flip="none" rotWithShape="1">
            <a:gsLst>
              <a:gs pos="0">
                <a:sysClr val="window" lastClr="FFFFFF">
                  <a:shade val="30000"/>
                  <a:satMod val="115000"/>
                </a:sysClr>
              </a:gs>
              <a:gs pos="50000">
                <a:sysClr val="window" lastClr="FFFFFF">
                  <a:shade val="67500"/>
                  <a:satMod val="115000"/>
                </a:sysClr>
              </a:gs>
              <a:gs pos="100000">
                <a:sysClr val="window" lastClr="FFFFFF">
                  <a:shade val="100000"/>
                  <a:satMod val="115000"/>
                </a:sysClr>
              </a:gs>
            </a:gsLst>
            <a:lin ang="16200000" scaled="1"/>
            <a:tileRect/>
          </a:gradFill>
          <a:ln w="38100" cap="flat" cmpd="sng" algn="ctr">
            <a:solidFill>
              <a:srgbClr val="57C3A7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579A4E4-47D3-4756-82CF-4C7DA9C43D62}"/>
              </a:ext>
            </a:extLst>
          </p:cNvPr>
          <p:cNvGrpSpPr/>
          <p:nvPr/>
        </p:nvGrpSpPr>
        <p:grpSpPr>
          <a:xfrm>
            <a:off x="2621364" y="1260361"/>
            <a:ext cx="3229955" cy="4462381"/>
            <a:chOff x="7358059" y="1083685"/>
            <a:chExt cx="2381254" cy="4690631"/>
          </a:xfrm>
        </p:grpSpPr>
        <p:sp>
          <p:nvSpPr>
            <p:cNvPr id="13" name="Freeform: Shape 25">
              <a:extLst>
                <a:ext uri="{FF2B5EF4-FFF2-40B4-BE49-F238E27FC236}">
                  <a16:creationId xmlns:a16="http://schemas.microsoft.com/office/drawing/2014/main" id="{42022AE7-39A1-4C09-AF43-B7B1A5B0CC36}"/>
                </a:ext>
              </a:extLst>
            </p:cNvPr>
            <p:cNvSpPr/>
            <p:nvPr/>
          </p:nvSpPr>
          <p:spPr>
            <a:xfrm>
              <a:off x="7358059" y="1083685"/>
              <a:ext cx="2381254" cy="4690630"/>
            </a:xfrm>
            <a:custGeom>
              <a:avLst/>
              <a:gdLst>
                <a:gd name="connsiteX0" fmla="*/ 2438400 w 2438403"/>
                <a:gd name="connsiteY0" fmla="*/ 0 h 4690630"/>
                <a:gd name="connsiteX1" fmla="*/ 2438403 w 2438403"/>
                <a:gd name="connsiteY1" fmla="*/ 1 h 4690630"/>
                <a:gd name="connsiteX2" fmla="*/ 2438403 w 2438403"/>
                <a:gd name="connsiteY2" fmla="*/ 583190 h 4690630"/>
                <a:gd name="connsiteX3" fmla="*/ 2438403 w 2438403"/>
                <a:gd name="connsiteY3" fmla="*/ 4107441 h 4690630"/>
                <a:gd name="connsiteX4" fmla="*/ 2438400 w 2438403"/>
                <a:gd name="connsiteY4" fmla="*/ 4107440 h 4690630"/>
                <a:gd name="connsiteX5" fmla="*/ 3 w 2438403"/>
                <a:gd name="connsiteY5" fmla="*/ 4690630 h 4690630"/>
                <a:gd name="connsiteX6" fmla="*/ 3 w 2438403"/>
                <a:gd name="connsiteY6" fmla="*/ 583190 h 4690630"/>
                <a:gd name="connsiteX7" fmla="*/ 0 w 2438403"/>
                <a:gd name="connsiteY7" fmla="*/ 583190 h 4690630"/>
                <a:gd name="connsiteX8" fmla="*/ 3 w 2438403"/>
                <a:gd name="connsiteY8" fmla="*/ 583189 h 4690630"/>
                <a:gd name="connsiteX9" fmla="*/ 3 w 2438403"/>
                <a:gd name="connsiteY9" fmla="*/ 583189 h 4690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38403" h="4690630">
                  <a:moveTo>
                    <a:pt x="2438400" y="0"/>
                  </a:moveTo>
                  <a:lnTo>
                    <a:pt x="2438403" y="1"/>
                  </a:lnTo>
                  <a:lnTo>
                    <a:pt x="2438403" y="583190"/>
                  </a:lnTo>
                  <a:lnTo>
                    <a:pt x="2438403" y="4107441"/>
                  </a:lnTo>
                  <a:lnTo>
                    <a:pt x="2438400" y="4107440"/>
                  </a:lnTo>
                  <a:lnTo>
                    <a:pt x="3" y="4690630"/>
                  </a:lnTo>
                  <a:lnTo>
                    <a:pt x="3" y="583190"/>
                  </a:lnTo>
                  <a:lnTo>
                    <a:pt x="0" y="583190"/>
                  </a:lnTo>
                  <a:lnTo>
                    <a:pt x="3" y="583189"/>
                  </a:lnTo>
                  <a:lnTo>
                    <a:pt x="3" y="583189"/>
                  </a:lnTo>
                  <a:close/>
                </a:path>
              </a:pathLst>
            </a:custGeom>
            <a:solidFill>
              <a:srgbClr val="063951">
                <a:lumMod val="75000"/>
                <a:lumOff val="25000"/>
              </a:srgbClr>
            </a:solidFill>
            <a:ln w="5715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: Shape 47">
              <a:extLst>
                <a:ext uri="{FF2B5EF4-FFF2-40B4-BE49-F238E27FC236}">
                  <a16:creationId xmlns:a16="http://schemas.microsoft.com/office/drawing/2014/main" id="{00DD9C60-2F8A-4F14-A30F-BD7972BF1E63}"/>
                </a:ext>
              </a:extLst>
            </p:cNvPr>
            <p:cNvSpPr/>
            <p:nvPr/>
          </p:nvSpPr>
          <p:spPr>
            <a:xfrm>
              <a:off x="7358062" y="5099577"/>
              <a:ext cx="2381251" cy="674739"/>
            </a:xfrm>
            <a:custGeom>
              <a:avLst/>
              <a:gdLst>
                <a:gd name="connsiteX0" fmla="*/ 2381251 w 2381251"/>
                <a:gd name="connsiteY0" fmla="*/ 0 h 674739"/>
                <a:gd name="connsiteX1" fmla="*/ 2381251 w 2381251"/>
                <a:gd name="connsiteY1" fmla="*/ 91550 h 674739"/>
                <a:gd name="connsiteX2" fmla="*/ 2381248 w 2381251"/>
                <a:gd name="connsiteY2" fmla="*/ 91549 h 674739"/>
                <a:gd name="connsiteX3" fmla="*/ 0 w 2381251"/>
                <a:gd name="connsiteY3" fmla="*/ 674739 h 674739"/>
                <a:gd name="connsiteX4" fmla="*/ 0 w 2381251"/>
                <a:gd name="connsiteY4" fmla="*/ 574572 h 674739"/>
                <a:gd name="connsiteX5" fmla="*/ 2381251 w 2381251"/>
                <a:gd name="connsiteY5" fmla="*/ 0 h 674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81251" h="674739">
                  <a:moveTo>
                    <a:pt x="2381251" y="0"/>
                  </a:moveTo>
                  <a:lnTo>
                    <a:pt x="2381251" y="91550"/>
                  </a:lnTo>
                  <a:lnTo>
                    <a:pt x="2381248" y="91549"/>
                  </a:lnTo>
                  <a:lnTo>
                    <a:pt x="0" y="674739"/>
                  </a:lnTo>
                  <a:lnTo>
                    <a:pt x="0" y="574572"/>
                  </a:lnTo>
                  <a:lnTo>
                    <a:pt x="2381251" y="0"/>
                  </a:lnTo>
                  <a:close/>
                </a:path>
              </a:pathLst>
            </a:custGeom>
            <a:solidFill>
              <a:sysClr val="windowText" lastClr="000000">
                <a:alpha val="30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3C46935-555C-4A12-8D00-BE6CF00783E5}"/>
              </a:ext>
            </a:extLst>
          </p:cNvPr>
          <p:cNvGrpSpPr/>
          <p:nvPr/>
        </p:nvGrpSpPr>
        <p:grpSpPr>
          <a:xfrm>
            <a:off x="6337296" y="1260359"/>
            <a:ext cx="3229951" cy="4462382"/>
            <a:chOff x="9810749" y="1083687"/>
            <a:chExt cx="2381251" cy="4690630"/>
          </a:xfrm>
        </p:grpSpPr>
        <p:sp>
          <p:nvSpPr>
            <p:cNvPr id="16" name="Freeform: Shape 26">
              <a:extLst>
                <a:ext uri="{FF2B5EF4-FFF2-40B4-BE49-F238E27FC236}">
                  <a16:creationId xmlns:a16="http://schemas.microsoft.com/office/drawing/2014/main" id="{F8D4BDC7-B397-4E30-91DD-1B5BACA73529}"/>
                </a:ext>
              </a:extLst>
            </p:cNvPr>
            <p:cNvSpPr/>
            <p:nvPr/>
          </p:nvSpPr>
          <p:spPr>
            <a:xfrm>
              <a:off x="9810749" y="1083687"/>
              <a:ext cx="2381251" cy="4690629"/>
            </a:xfrm>
            <a:custGeom>
              <a:avLst/>
              <a:gdLst>
                <a:gd name="connsiteX0" fmla="*/ 0 w 2438400"/>
                <a:gd name="connsiteY0" fmla="*/ 0 h 4690629"/>
                <a:gd name="connsiteX1" fmla="*/ 2438398 w 2438400"/>
                <a:gd name="connsiteY1" fmla="*/ 583189 h 4690629"/>
                <a:gd name="connsiteX2" fmla="*/ 2438400 w 2438400"/>
                <a:gd name="connsiteY2" fmla="*/ 4690629 h 4690629"/>
                <a:gd name="connsiteX3" fmla="*/ 2438398 w 2438400"/>
                <a:gd name="connsiteY3" fmla="*/ 4690628 h 4690629"/>
                <a:gd name="connsiteX4" fmla="*/ 0 w 2438400"/>
                <a:gd name="connsiteY4" fmla="*/ 4107439 h 4690629"/>
                <a:gd name="connsiteX5" fmla="*/ 0 w 2438400"/>
                <a:gd name="connsiteY5" fmla="*/ 583189 h 4690629"/>
                <a:gd name="connsiteX6" fmla="*/ 0 w 2438400"/>
                <a:gd name="connsiteY6" fmla="*/ 0 h 4690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38400" h="4690629">
                  <a:moveTo>
                    <a:pt x="0" y="0"/>
                  </a:moveTo>
                  <a:lnTo>
                    <a:pt x="2438398" y="583189"/>
                  </a:lnTo>
                  <a:cubicBezTo>
                    <a:pt x="2438399" y="1952336"/>
                    <a:pt x="2438399" y="3321482"/>
                    <a:pt x="2438400" y="4690629"/>
                  </a:cubicBezTo>
                  <a:cubicBezTo>
                    <a:pt x="2438399" y="4690629"/>
                    <a:pt x="2438399" y="4690628"/>
                    <a:pt x="2438398" y="4690628"/>
                  </a:cubicBezTo>
                  <a:lnTo>
                    <a:pt x="0" y="4107439"/>
                  </a:lnTo>
                  <a:lnTo>
                    <a:pt x="0" y="5831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CC1EF"/>
            </a:solidFill>
            <a:ln w="5715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48">
              <a:extLst>
                <a:ext uri="{FF2B5EF4-FFF2-40B4-BE49-F238E27FC236}">
                  <a16:creationId xmlns:a16="http://schemas.microsoft.com/office/drawing/2014/main" id="{8E5AA1DB-2BC6-4F57-9733-F6284C02EB96}"/>
                </a:ext>
              </a:extLst>
            </p:cNvPr>
            <p:cNvSpPr/>
            <p:nvPr/>
          </p:nvSpPr>
          <p:spPr>
            <a:xfrm>
              <a:off x="9810749" y="5099578"/>
              <a:ext cx="2381251" cy="674739"/>
            </a:xfrm>
            <a:custGeom>
              <a:avLst/>
              <a:gdLst>
                <a:gd name="connsiteX0" fmla="*/ 0 w 2381251"/>
                <a:gd name="connsiteY0" fmla="*/ 0 h 674739"/>
                <a:gd name="connsiteX1" fmla="*/ 2381251 w 2381251"/>
                <a:gd name="connsiteY1" fmla="*/ 574571 h 674739"/>
                <a:gd name="connsiteX2" fmla="*/ 2381251 w 2381251"/>
                <a:gd name="connsiteY2" fmla="*/ 674739 h 674739"/>
                <a:gd name="connsiteX3" fmla="*/ 2381249 w 2381251"/>
                <a:gd name="connsiteY3" fmla="*/ 674738 h 674739"/>
                <a:gd name="connsiteX4" fmla="*/ 0 w 2381251"/>
                <a:gd name="connsiteY4" fmla="*/ 91549 h 674739"/>
                <a:gd name="connsiteX5" fmla="*/ 0 w 2381251"/>
                <a:gd name="connsiteY5" fmla="*/ 0 h 674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81251" h="674739">
                  <a:moveTo>
                    <a:pt x="0" y="0"/>
                  </a:moveTo>
                  <a:lnTo>
                    <a:pt x="2381251" y="574571"/>
                  </a:lnTo>
                  <a:lnTo>
                    <a:pt x="2381251" y="674739"/>
                  </a:lnTo>
                  <a:cubicBezTo>
                    <a:pt x="2381250" y="674739"/>
                    <a:pt x="2381250" y="674738"/>
                    <a:pt x="2381249" y="674738"/>
                  </a:cubicBezTo>
                  <a:lnTo>
                    <a:pt x="0" y="915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ysClr val="windowText" lastClr="000000">
                <a:alpha val="30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2621364" y="2337387"/>
            <a:ext cx="322995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chemeClr val="bg1"/>
                </a:solidFill>
              </a:rPr>
              <a:t>ჯანმრთელობის მსოფლიო ორგანიზაციის ხელშეწყობით მიმდინარე მოსახლეობის რეგულარული გამოკითხვის შემდეგის საფუძველზე საკომუნიკაციო გზავნილების ფორმირება და </a:t>
            </a:r>
            <a:r>
              <a:rPr lang="ka-GE" b="1" dirty="0" smtClean="0">
                <a:solidFill>
                  <a:schemeClr val="bg1"/>
                </a:solidFill>
              </a:rPr>
              <a:t>გავრცელება</a:t>
            </a:r>
            <a:endParaRPr lang="ka-GE" b="1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337295" y="2731441"/>
            <a:ext cx="3229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 smtClean="0">
                <a:solidFill>
                  <a:srgbClr val="0E293C"/>
                </a:solidFill>
              </a:rPr>
              <a:t>ერთიანი </a:t>
            </a:r>
            <a:r>
              <a:rPr lang="ka-GE" b="1" dirty="0">
                <a:solidFill>
                  <a:srgbClr val="0E293C"/>
                </a:solidFill>
              </a:rPr>
              <a:t>სამთავრობო საკომუნიკაციო პლატფორმის შენარჩუნება და გაძლიერება </a:t>
            </a:r>
            <a:endParaRPr lang="en-US" b="1" dirty="0">
              <a:solidFill>
                <a:srgbClr val="0E29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096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57274" y="144233"/>
            <a:ext cx="1012054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600" dirty="0">
                <a:solidFill>
                  <a:srgbClr val="F47775"/>
                </a:solidFill>
              </a:rPr>
              <a:t>ჰოსპიტალური სექტორის </a:t>
            </a:r>
            <a:endParaRPr lang="en-US" sz="3600" dirty="0" smtClean="0">
              <a:solidFill>
                <a:srgbClr val="F47775"/>
              </a:solidFill>
            </a:endParaRPr>
          </a:p>
          <a:p>
            <a:pPr algn="ctr"/>
            <a:r>
              <a:rPr lang="ka-GE" sz="3600" dirty="0" smtClean="0">
                <a:solidFill>
                  <a:srgbClr val="F47775"/>
                </a:solidFill>
              </a:rPr>
              <a:t>შესაძლებლობების </a:t>
            </a:r>
            <a:r>
              <a:rPr lang="ka-GE" sz="3600" dirty="0">
                <a:solidFill>
                  <a:srgbClr val="F47775"/>
                </a:solidFill>
              </a:rPr>
              <a:t>გაძლიერება (1) </a:t>
            </a:r>
            <a:r>
              <a:rPr lang="en-US" sz="3600" dirty="0">
                <a:solidFill>
                  <a:srgbClr val="F47775"/>
                </a:solidFill>
              </a:rPr>
              <a:t/>
            </a:r>
            <a:br>
              <a:rPr lang="en-US" sz="3600" dirty="0">
                <a:solidFill>
                  <a:srgbClr val="F47775"/>
                </a:solidFill>
              </a:rPr>
            </a:br>
            <a:endParaRPr lang="en-US" sz="3600" dirty="0">
              <a:solidFill>
                <a:srgbClr val="F47775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2749312" y="511755"/>
            <a:ext cx="509641" cy="509641"/>
          </a:xfrm>
          <a:prstGeom prst="ellipse">
            <a:avLst/>
          </a:prstGeom>
          <a:gradFill flip="none" rotWithShape="1">
            <a:gsLst>
              <a:gs pos="0">
                <a:sysClr val="window" lastClr="FFFFFF">
                  <a:shade val="30000"/>
                  <a:satMod val="115000"/>
                </a:sysClr>
              </a:gs>
              <a:gs pos="50000">
                <a:sysClr val="window" lastClr="FFFFFF">
                  <a:shade val="67500"/>
                  <a:satMod val="115000"/>
                </a:sysClr>
              </a:gs>
              <a:gs pos="100000">
                <a:sysClr val="window" lastClr="FFFFFF">
                  <a:shade val="100000"/>
                  <a:satMod val="115000"/>
                </a:sysClr>
              </a:gs>
            </a:gsLst>
            <a:lin ang="16200000" scaled="1"/>
            <a:tileRect/>
          </a:gradFill>
          <a:ln w="38100" cap="flat" cmpd="sng" algn="ctr">
            <a:solidFill>
              <a:srgbClr val="F47775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1840" y="5309183"/>
            <a:ext cx="12277817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Clr>
                <a:srgbClr val="F47775"/>
              </a:buClr>
              <a:buFont typeface="Sylfaen" panose="010A0502050306030303" pitchFamily="18" charset="0"/>
              <a:buChar char="◊"/>
            </a:pPr>
            <a:r>
              <a:rPr lang="ka-GE" sz="1600" dirty="0">
                <a:solidFill>
                  <a:schemeClr val="bg1"/>
                </a:solidFill>
              </a:rPr>
              <a:t>დონორული დახმარების ეფექტური გამოყენება შემდეგი მიზნებისთვის </a:t>
            </a:r>
          </a:p>
          <a:p>
            <a:pPr marL="800100" lvl="1" indent="-342900">
              <a:buClr>
                <a:srgbClr val="F47775"/>
              </a:buClr>
              <a:buFont typeface="Wingdings" panose="05000000000000000000" pitchFamily="2" charset="2"/>
              <a:buChar char="§"/>
            </a:pPr>
            <a:r>
              <a:rPr lang="ka-GE" sz="1600" dirty="0">
                <a:solidFill>
                  <a:schemeClr val="bg1"/>
                </a:solidFill>
              </a:rPr>
              <a:t>სახელმწიფო სამედიცინო ჰოლდინგის განვითარების გეგმის მომზადება </a:t>
            </a:r>
          </a:p>
          <a:p>
            <a:pPr marL="800100" lvl="1" indent="-342900">
              <a:buClr>
                <a:srgbClr val="F47775"/>
              </a:buClr>
              <a:buFont typeface="Wingdings" panose="05000000000000000000" pitchFamily="2" charset="2"/>
              <a:buChar char="§"/>
            </a:pPr>
            <a:r>
              <a:rPr lang="ka-GE" sz="1600" dirty="0">
                <a:solidFill>
                  <a:schemeClr val="bg1"/>
                </a:solidFill>
              </a:rPr>
              <a:t>რუხის და ბათუმის საავადმყოფოების სრულად აღჭურვა (2020 წლის ნოემბრამდე)</a:t>
            </a:r>
          </a:p>
          <a:p>
            <a:pPr marL="800100" lvl="1" indent="-342900">
              <a:buClr>
                <a:srgbClr val="F47775"/>
              </a:buClr>
              <a:buFont typeface="Wingdings" panose="05000000000000000000" pitchFamily="2" charset="2"/>
              <a:buChar char="§"/>
            </a:pPr>
            <a:r>
              <a:rPr lang="ka-GE" sz="1600" dirty="0">
                <a:solidFill>
                  <a:schemeClr val="bg1"/>
                </a:solidFill>
              </a:rPr>
              <a:t>ლისის ონკოლოგიური საავადმყოფოს რემონტი მულტიპროფილური კლინიკის ამოქმედებისთვის უმოკლეს ვადაში </a:t>
            </a:r>
          </a:p>
          <a:p>
            <a:pPr marL="342900" indent="-342900">
              <a:buClr>
                <a:srgbClr val="F47775"/>
              </a:buClr>
              <a:buFont typeface="Sylfaen" panose="010A0502050306030303" pitchFamily="18" charset="0"/>
              <a:buChar char="◊"/>
            </a:pPr>
            <a:r>
              <a:rPr lang="ka-GE" sz="1600" dirty="0">
                <a:solidFill>
                  <a:schemeClr val="bg1"/>
                </a:solidFill>
              </a:rPr>
              <a:t>სახელმწიფო ინვესტიცია ინფექციური საავადმყოფოს შენობის განახლებისთვის: ივნისი 2020   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4539" y="2220079"/>
            <a:ext cx="3338067" cy="2923135"/>
          </a:xfrm>
          <a:prstGeom prst="rect">
            <a:avLst/>
          </a:prstGeom>
          <a:solidFill>
            <a:srgbClr val="B4B0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440251" y="2220079"/>
            <a:ext cx="3338067" cy="2923135"/>
          </a:xfrm>
          <a:prstGeom prst="rect">
            <a:avLst/>
          </a:prstGeom>
          <a:solidFill>
            <a:srgbClr val="FB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125963" y="2220079"/>
            <a:ext cx="3338067" cy="2923135"/>
          </a:xfrm>
          <a:prstGeom prst="rect">
            <a:avLst/>
          </a:prstGeom>
          <a:solidFill>
            <a:srgbClr val="CCEB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54539" y="3527240"/>
            <a:ext cx="33380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 smtClean="0">
                <a:solidFill>
                  <a:srgbClr val="0E293C"/>
                </a:solidFill>
              </a:rPr>
              <a:t>დამატებით </a:t>
            </a:r>
            <a:r>
              <a:rPr lang="ka-GE" b="1" dirty="0">
                <a:solidFill>
                  <a:srgbClr val="0E293C"/>
                </a:solidFill>
              </a:rPr>
              <a:t>200 ხელოვნური სუნთქვის აპარატის შეძენა  </a:t>
            </a:r>
          </a:p>
          <a:p>
            <a:pPr algn="ctr"/>
            <a:endParaRPr lang="en-US" b="1" dirty="0">
              <a:solidFill>
                <a:srgbClr val="0E293C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40250" y="3111742"/>
            <a:ext cx="33380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dirty="0" smtClean="0">
                <a:solidFill>
                  <a:srgbClr val="0E293C"/>
                </a:solidFill>
              </a:rPr>
              <a:t>არსებულის </a:t>
            </a:r>
            <a:r>
              <a:rPr lang="ka-GE" dirty="0">
                <a:solidFill>
                  <a:srgbClr val="0E293C"/>
                </a:solidFill>
              </a:rPr>
              <a:t>განახლება და დამატებით 100 საწოლი </a:t>
            </a:r>
          </a:p>
          <a:p>
            <a:pPr algn="ctr"/>
            <a:r>
              <a:rPr lang="ka-GE" dirty="0">
                <a:solidFill>
                  <a:srgbClr val="0E293C"/>
                </a:solidFill>
              </a:rPr>
              <a:t>მრავალპროფილურ კლინიკებში სულ მცირე 12 ინფექციური პროფილის საწოლის ინტეგრაცია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125963" y="3245767"/>
            <a:ext cx="333806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0E293C"/>
                </a:solidFill>
              </a:rPr>
              <a:t>PCR </a:t>
            </a:r>
            <a:r>
              <a:rPr lang="ka-GE" dirty="0">
                <a:solidFill>
                  <a:srgbClr val="0E293C"/>
                </a:solidFill>
              </a:rPr>
              <a:t>ტექნოლოგიების მობილიზება 100-ზე მეტი საწოლის მქონე ჰოსპიტლების ბაზაზე არსებულ ლაბორატორიებში</a:t>
            </a:r>
            <a:endParaRPr lang="en-US" dirty="0">
              <a:solidFill>
                <a:srgbClr val="0E293C"/>
              </a:solidFill>
            </a:endParaRPr>
          </a:p>
        </p:txBody>
      </p:sp>
      <p:sp>
        <p:nvSpPr>
          <p:cNvPr id="14" name="Snip Diagonal Corner Rectangle 13"/>
          <p:cNvSpPr/>
          <p:nvPr/>
        </p:nvSpPr>
        <p:spPr>
          <a:xfrm>
            <a:off x="1051956" y="1898559"/>
            <a:ext cx="2743232" cy="1029810"/>
          </a:xfrm>
          <a:prstGeom prst="snip2DiagRect">
            <a:avLst/>
          </a:prstGeom>
          <a:solidFill>
            <a:srgbClr val="918B8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კრიტიკული მედიცინა და რეანიმაცია: </a:t>
            </a:r>
          </a:p>
        </p:txBody>
      </p:sp>
      <p:sp>
        <p:nvSpPr>
          <p:cNvPr id="15" name="Snip Diagonal Corner Rectangle 14"/>
          <p:cNvSpPr/>
          <p:nvPr/>
        </p:nvSpPr>
        <p:spPr>
          <a:xfrm>
            <a:off x="4737668" y="1898559"/>
            <a:ext cx="2743232" cy="1029810"/>
          </a:xfrm>
          <a:prstGeom prst="snip2DiagRect">
            <a:avLst/>
          </a:prstGeom>
          <a:solidFill>
            <a:srgbClr val="F99B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ინფექციური საწოლები</a:t>
            </a:r>
            <a:r>
              <a:rPr lang="ka-GE" dirty="0">
                <a:solidFill>
                  <a:srgbClr val="0E293C"/>
                </a:solidFill>
              </a:rPr>
              <a:t>:</a:t>
            </a:r>
          </a:p>
        </p:txBody>
      </p:sp>
      <p:sp>
        <p:nvSpPr>
          <p:cNvPr id="16" name="Snip Diagonal Corner Rectangle 15"/>
          <p:cNvSpPr/>
          <p:nvPr/>
        </p:nvSpPr>
        <p:spPr>
          <a:xfrm>
            <a:off x="8423380" y="1804787"/>
            <a:ext cx="2743232" cy="1029810"/>
          </a:xfrm>
          <a:prstGeom prst="snip2DiagRect">
            <a:avLst/>
          </a:prstGeom>
          <a:solidFill>
            <a:srgbClr val="89D1C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ტესტირება ადგილზე:</a:t>
            </a:r>
          </a:p>
        </p:txBody>
      </p:sp>
    </p:spTree>
    <p:extLst>
      <p:ext uri="{BB962C8B-B14F-4D97-AF65-F5344CB8AC3E}">
        <p14:creationId xmlns:p14="http://schemas.microsoft.com/office/powerpoint/2010/main" val="695450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57274" y="144233"/>
            <a:ext cx="1012054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600" dirty="0">
                <a:solidFill>
                  <a:srgbClr val="F47775"/>
                </a:solidFill>
              </a:rPr>
              <a:t>ჰოსპიტალური სექტორის </a:t>
            </a:r>
            <a:endParaRPr lang="en-US" sz="3600" dirty="0" smtClean="0">
              <a:solidFill>
                <a:srgbClr val="F47775"/>
              </a:solidFill>
            </a:endParaRPr>
          </a:p>
          <a:p>
            <a:pPr algn="ctr"/>
            <a:r>
              <a:rPr lang="ka-GE" sz="3600" dirty="0" smtClean="0">
                <a:solidFill>
                  <a:srgbClr val="F47775"/>
                </a:solidFill>
              </a:rPr>
              <a:t>შესაძლებლობების </a:t>
            </a:r>
            <a:r>
              <a:rPr lang="ka-GE" sz="3600" dirty="0">
                <a:solidFill>
                  <a:srgbClr val="F47775"/>
                </a:solidFill>
              </a:rPr>
              <a:t>გაძლიერება </a:t>
            </a:r>
            <a:r>
              <a:rPr lang="ka-GE" sz="3600" dirty="0" smtClean="0">
                <a:solidFill>
                  <a:srgbClr val="F47775"/>
                </a:solidFill>
              </a:rPr>
              <a:t>(2) </a:t>
            </a:r>
            <a:r>
              <a:rPr lang="en-US" sz="3600" dirty="0">
                <a:solidFill>
                  <a:srgbClr val="F47775"/>
                </a:solidFill>
              </a:rPr>
              <a:t/>
            </a:r>
            <a:br>
              <a:rPr lang="en-US" sz="3600" dirty="0">
                <a:solidFill>
                  <a:srgbClr val="F47775"/>
                </a:solidFill>
              </a:rPr>
            </a:br>
            <a:endParaRPr lang="en-US" sz="3600" dirty="0">
              <a:solidFill>
                <a:srgbClr val="F47775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2749312" y="511755"/>
            <a:ext cx="509641" cy="509641"/>
          </a:xfrm>
          <a:prstGeom prst="ellipse">
            <a:avLst/>
          </a:prstGeom>
          <a:gradFill flip="none" rotWithShape="1">
            <a:gsLst>
              <a:gs pos="0">
                <a:sysClr val="window" lastClr="FFFFFF">
                  <a:shade val="30000"/>
                  <a:satMod val="115000"/>
                </a:sysClr>
              </a:gs>
              <a:gs pos="50000">
                <a:sysClr val="window" lastClr="FFFFFF">
                  <a:shade val="67500"/>
                  <a:satMod val="115000"/>
                </a:sysClr>
              </a:gs>
              <a:gs pos="100000">
                <a:sysClr val="window" lastClr="FFFFFF">
                  <a:shade val="100000"/>
                  <a:satMod val="115000"/>
                </a:sysClr>
              </a:gs>
            </a:gsLst>
            <a:lin ang="16200000" scaled="1"/>
            <a:tileRect/>
          </a:gradFill>
          <a:ln w="38100" cap="flat" cmpd="sng" algn="ctr">
            <a:solidFill>
              <a:srgbClr val="F47775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E80D4D39-2DB8-448C-8CED-77FF267E7CD7}"/>
              </a:ext>
            </a:extLst>
          </p:cNvPr>
          <p:cNvCxnSpPr/>
          <p:nvPr/>
        </p:nvCxnSpPr>
        <p:spPr>
          <a:xfrm>
            <a:off x="6429518" y="2885179"/>
            <a:ext cx="0" cy="1188720"/>
          </a:xfrm>
          <a:prstGeom prst="line">
            <a:avLst/>
          </a:prstGeom>
          <a:noFill/>
          <a:ln w="76200" cap="flat" cmpd="sng" algn="ctr">
            <a:solidFill>
              <a:srgbClr val="F7931F"/>
            </a:solidFill>
            <a:prstDash val="solid"/>
            <a:miter lim="800000"/>
          </a:ln>
          <a:effectLst/>
        </p:spPr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66220F60-13F0-407B-B03D-887B2124457C}"/>
              </a:ext>
            </a:extLst>
          </p:cNvPr>
          <p:cNvCxnSpPr/>
          <p:nvPr/>
        </p:nvCxnSpPr>
        <p:spPr>
          <a:xfrm>
            <a:off x="6429518" y="4182134"/>
            <a:ext cx="0" cy="1188720"/>
          </a:xfrm>
          <a:prstGeom prst="line">
            <a:avLst/>
          </a:prstGeom>
          <a:noFill/>
          <a:ln w="76200" cap="flat" cmpd="sng" algn="ctr">
            <a:solidFill>
              <a:srgbClr val="0070C0"/>
            </a:solidFill>
            <a:prstDash val="solid"/>
            <a:miter lim="800000"/>
          </a:ln>
          <a:effectLst/>
        </p:spPr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0BB506A7-1AA5-46AB-A06E-E9D936CACF18}"/>
              </a:ext>
            </a:extLst>
          </p:cNvPr>
          <p:cNvCxnSpPr/>
          <p:nvPr/>
        </p:nvCxnSpPr>
        <p:spPr>
          <a:xfrm>
            <a:off x="425386" y="2885179"/>
            <a:ext cx="0" cy="1188720"/>
          </a:xfrm>
          <a:prstGeom prst="line">
            <a:avLst/>
          </a:prstGeom>
          <a:noFill/>
          <a:ln w="76200" cap="flat" cmpd="sng" algn="ctr">
            <a:solidFill>
              <a:srgbClr val="00B050"/>
            </a:solidFill>
            <a:prstDash val="solid"/>
            <a:miter lim="800000"/>
          </a:ln>
          <a:effectLst/>
        </p:spPr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721F68E0-A58F-4055-B7AE-56CF1B14FDCF}"/>
              </a:ext>
            </a:extLst>
          </p:cNvPr>
          <p:cNvCxnSpPr>
            <a:cxnSpLocks/>
          </p:cNvCxnSpPr>
          <p:nvPr/>
        </p:nvCxnSpPr>
        <p:spPr>
          <a:xfrm>
            <a:off x="425386" y="4182134"/>
            <a:ext cx="0" cy="1188720"/>
          </a:xfrm>
          <a:prstGeom prst="line">
            <a:avLst/>
          </a:prstGeom>
          <a:noFill/>
          <a:ln w="76200" cap="flat" cmpd="sng" algn="ctr">
            <a:solidFill>
              <a:srgbClr val="C00000"/>
            </a:solidFill>
            <a:prstDash val="solid"/>
            <a:miter lim="800000"/>
          </a:ln>
          <a:effectLst/>
        </p:spPr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0E275D77-C3D5-4B5A-84A6-92BBF6E3ADDC}"/>
              </a:ext>
            </a:extLst>
          </p:cNvPr>
          <p:cNvCxnSpPr/>
          <p:nvPr/>
        </p:nvCxnSpPr>
        <p:spPr>
          <a:xfrm>
            <a:off x="425386" y="5477387"/>
            <a:ext cx="0" cy="1188720"/>
          </a:xfrm>
          <a:prstGeom prst="line">
            <a:avLst/>
          </a:prstGeom>
          <a:noFill/>
          <a:ln w="76200" cap="flat" cmpd="sng" algn="ctr">
            <a:solidFill>
              <a:srgbClr val="FFCC4C">
                <a:lumMod val="75000"/>
              </a:srgbClr>
            </a:solidFill>
            <a:prstDash val="solid"/>
            <a:miter lim="800000"/>
          </a:ln>
          <a:effectLst/>
        </p:spPr>
      </p:cxnSp>
      <p:sp>
        <p:nvSpPr>
          <p:cNvPr id="6" name="Rectangle 5"/>
          <p:cNvSpPr/>
          <p:nvPr/>
        </p:nvSpPr>
        <p:spPr>
          <a:xfrm>
            <a:off x="1649830" y="1964031"/>
            <a:ext cx="3443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chemeClr val="bg1"/>
                </a:solidFill>
              </a:rPr>
              <a:t>ინფექციის პრევენცია </a:t>
            </a:r>
            <a:endParaRPr lang="ka-GE" b="1" dirty="0" smtClean="0">
              <a:solidFill>
                <a:schemeClr val="bg1"/>
              </a:solidFill>
            </a:endParaRPr>
          </a:p>
          <a:p>
            <a:pPr algn="ctr"/>
            <a:r>
              <a:rPr lang="ka-GE" b="1" dirty="0" smtClean="0">
                <a:solidFill>
                  <a:schemeClr val="bg1"/>
                </a:solidFill>
              </a:rPr>
              <a:t>და </a:t>
            </a:r>
            <a:r>
              <a:rPr lang="ka-GE" b="1" dirty="0">
                <a:solidFill>
                  <a:schemeClr val="bg1"/>
                </a:solidFill>
              </a:rPr>
              <a:t>კონტროლი </a:t>
            </a:r>
          </a:p>
        </p:txBody>
      </p:sp>
      <p:sp>
        <p:nvSpPr>
          <p:cNvPr id="7" name="Rectangle 6"/>
          <p:cNvSpPr/>
          <p:nvPr/>
        </p:nvSpPr>
        <p:spPr>
          <a:xfrm>
            <a:off x="5351109" y="1943019"/>
            <a:ext cx="28841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b="1" dirty="0">
                <a:solidFill>
                  <a:schemeClr val="bg1"/>
                </a:solidFill>
              </a:rPr>
              <a:t>სამედიცინო პერსონალის </a:t>
            </a:r>
            <a:endParaRPr lang="ka-GE" b="1" dirty="0" smtClean="0">
              <a:solidFill>
                <a:schemeClr val="bg1"/>
              </a:solidFill>
            </a:endParaRPr>
          </a:p>
          <a:p>
            <a:pPr algn="ctr"/>
            <a:r>
              <a:rPr lang="ka-GE" b="1" dirty="0" smtClean="0">
                <a:solidFill>
                  <a:schemeClr val="bg1"/>
                </a:solidFill>
              </a:rPr>
              <a:t>მობილიზება</a:t>
            </a:r>
            <a:endParaRPr lang="ka-GE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601589" y="1804519"/>
            <a:ext cx="32388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chemeClr val="bg1"/>
                </a:solidFill>
              </a:rPr>
              <a:t>სამედიცინო პერსონალის პროფესიული განვითარება და წახალისება 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495037" y="3163613"/>
            <a:ext cx="49951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dirty="0">
                <a:solidFill>
                  <a:schemeClr val="bg1"/>
                </a:solidFill>
              </a:rPr>
              <a:t>სამედიცინო და ფარმაცევტული საქმიანობის სააგენტოს აქტიური მონიტორინგი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495038" y="4375548"/>
            <a:ext cx="52932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dirty="0">
                <a:solidFill>
                  <a:schemeClr val="bg1"/>
                </a:solidFill>
              </a:rPr>
              <a:t>განახლებული სანებართვო პირობების დროული დანერგვა- განსაკუთრებით ინფექციის პრევენციის </a:t>
            </a:r>
            <a:endParaRPr lang="ka-GE" sz="1600" dirty="0" smtClean="0">
              <a:solidFill>
                <a:schemeClr val="bg1"/>
              </a:solidFill>
            </a:endParaRPr>
          </a:p>
          <a:p>
            <a:r>
              <a:rPr lang="ka-GE" sz="1600" dirty="0" smtClean="0">
                <a:solidFill>
                  <a:schemeClr val="bg1"/>
                </a:solidFill>
              </a:rPr>
              <a:t>და </a:t>
            </a:r>
            <a:r>
              <a:rPr lang="ka-GE" sz="1600" dirty="0">
                <a:solidFill>
                  <a:schemeClr val="bg1"/>
                </a:solidFill>
              </a:rPr>
              <a:t>კონტროლის ნაწილში 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495037" y="5842566"/>
            <a:ext cx="52932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dirty="0">
                <a:solidFill>
                  <a:schemeClr val="bg1"/>
                </a:solidFill>
              </a:rPr>
              <a:t>პირადი დაცვის საშუალებებით ცენტრალიზებული მომარაგება კოვიდისა და ცხელების კლინიკებში 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6546770" y="3171376"/>
            <a:ext cx="5645230" cy="538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ka-GE" sz="1600" dirty="0">
                <a:solidFill>
                  <a:schemeClr val="bg1"/>
                </a:solidFill>
              </a:rPr>
              <a:t>ორმაგი დასქამების შეზღუდვა და პრიორიტეტული დასაქმება კოვიდისა და ცხელების კლინიკებში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6546770" y="4375548"/>
            <a:ext cx="56452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dirty="0">
                <a:solidFill>
                  <a:schemeClr val="bg1"/>
                </a:solidFill>
              </a:rPr>
              <a:t>კოვიდ19 ის მართვის საკითხებზე პროფესიული განათლების პროგრამების ხელშეწყობა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6546770" y="5742777"/>
            <a:ext cx="461638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dirty="0">
                <a:solidFill>
                  <a:schemeClr val="bg1"/>
                </a:solidFill>
              </a:rPr>
              <a:t>პერსონალის ფინანსური წახალისების მექანიზმების შემუშავება და დანერგვა </a:t>
            </a:r>
          </a:p>
          <a:p>
            <a:endParaRPr lang="ka-GE" sz="1600" dirty="0">
              <a:solidFill>
                <a:schemeClr val="bg1"/>
              </a:solidFill>
            </a:endParaRPr>
          </a:p>
        </p:txBody>
      </p: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66220F60-13F0-407B-B03D-887B2124457C}"/>
              </a:ext>
            </a:extLst>
          </p:cNvPr>
          <p:cNvCxnSpPr/>
          <p:nvPr/>
        </p:nvCxnSpPr>
        <p:spPr>
          <a:xfrm>
            <a:off x="6429518" y="5477387"/>
            <a:ext cx="0" cy="1188720"/>
          </a:xfrm>
          <a:prstGeom prst="line">
            <a:avLst/>
          </a:prstGeom>
          <a:noFill/>
          <a:ln w="76200" cap="flat" cmpd="sng" algn="ctr">
            <a:solidFill>
              <a:srgbClr val="918B8B"/>
            </a:solidFill>
            <a:prstDash val="solid"/>
            <a:miter lim="800000"/>
          </a:ln>
          <a:effectLst/>
        </p:spPr>
      </p:cxnSp>
      <p:sp>
        <p:nvSpPr>
          <p:cNvPr id="133" name="Google Shape;242;p25"/>
          <p:cNvSpPr/>
          <p:nvPr/>
        </p:nvSpPr>
        <p:spPr>
          <a:xfrm>
            <a:off x="8619589" y="1804519"/>
            <a:ext cx="3202852" cy="938639"/>
          </a:xfrm>
          <a:prstGeom prst="rect">
            <a:avLst/>
          </a:prstGeom>
          <a:noFill/>
          <a:ln w="28575" cap="flat" cmpd="sng">
            <a:solidFill>
              <a:srgbClr val="F477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4" name="Google Shape;242;p25"/>
          <p:cNvSpPr/>
          <p:nvPr/>
        </p:nvSpPr>
        <p:spPr>
          <a:xfrm>
            <a:off x="5173995" y="1804519"/>
            <a:ext cx="3202852" cy="938639"/>
          </a:xfrm>
          <a:prstGeom prst="rect">
            <a:avLst/>
          </a:prstGeom>
          <a:noFill/>
          <a:ln w="28575" cap="flat" cmpd="sng">
            <a:solidFill>
              <a:srgbClr val="F477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5" name="Google Shape;242;p25"/>
          <p:cNvSpPr/>
          <p:nvPr/>
        </p:nvSpPr>
        <p:spPr>
          <a:xfrm>
            <a:off x="1770320" y="1817876"/>
            <a:ext cx="3202852" cy="938639"/>
          </a:xfrm>
          <a:prstGeom prst="rect">
            <a:avLst/>
          </a:prstGeom>
          <a:noFill/>
          <a:ln w="28575" cap="flat" cmpd="sng">
            <a:solidFill>
              <a:srgbClr val="F477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8316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1802</TotalTime>
  <Words>1320</Words>
  <Application>Microsoft Office PowerPoint</Application>
  <PresentationFormat>Widescreen</PresentationFormat>
  <Paragraphs>172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Arial Unicode MS</vt:lpstr>
      <vt:lpstr>Calibri</vt:lpstr>
      <vt:lpstr>Calibri Light</vt:lpstr>
      <vt:lpstr>Helvetica Neue</vt:lpstr>
      <vt:lpstr>Sylfaen</vt:lpstr>
      <vt:lpstr>Times New Roman</vt:lpstr>
      <vt:lpstr>Wingdings</vt:lpstr>
      <vt:lpstr>Office Theme</vt:lpstr>
      <vt:lpstr>Custom Design</vt:lpstr>
      <vt:lpstr>კოვიდ 19-ის პოსტკრიზისული გეგმა ჯანდაცვის სექტორში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კოვიდ 19 ის ეროვნული პასუხი: რეაგირების ღონისძიებები და სამომავლო პრიორიტეტები</dc:title>
  <dc:creator>Tamar Gabunia</dc:creator>
  <cp:lastModifiedBy>Ketevan Goginashvili</cp:lastModifiedBy>
  <cp:revision>175</cp:revision>
  <dcterms:created xsi:type="dcterms:W3CDTF">2020-05-10T09:19:53Z</dcterms:created>
  <dcterms:modified xsi:type="dcterms:W3CDTF">2020-06-05T07:21:28Z</dcterms:modified>
</cp:coreProperties>
</file>