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5" r:id="rId3"/>
    <p:sldId id="312" r:id="rId4"/>
    <p:sldId id="314" r:id="rId5"/>
    <p:sldId id="313" r:id="rId6"/>
    <p:sldId id="304" r:id="rId7"/>
    <p:sldId id="315" r:id="rId8"/>
    <p:sldId id="316" r:id="rId9"/>
    <p:sldId id="311" r:id="rId10"/>
    <p:sldId id="303" r:id="rId11"/>
    <p:sldId id="317" r:id="rId12"/>
    <p:sldId id="318" r:id="rId13"/>
    <p:sldId id="308" r:id="rId14"/>
    <p:sldId id="319" r:id="rId15"/>
    <p:sldId id="307" r:id="rId16"/>
    <p:sldId id="320" r:id="rId17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4" autoAdjust="0"/>
  </p:normalViewPr>
  <p:slideViewPr>
    <p:cSldViewPr>
      <p:cViewPr varScale="1">
        <p:scale>
          <a:sx n="73" d="100"/>
          <a:sy n="73" d="100"/>
        </p:scale>
        <p:origin x="-121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E52A15-CBD8-423C-A64D-047B719E5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162" cy="481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548A3A-E322-4BFE-91D6-CAF3478893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829" y="1"/>
            <a:ext cx="3170162" cy="481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144D-455F-484F-9355-909379566F93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65F4C9-7CD7-41D1-945D-25ED949F2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890"/>
            <a:ext cx="3170162" cy="481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FA3DC8-6525-4750-93A9-C623BFE00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829" y="9119890"/>
            <a:ext cx="3170162" cy="481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3BB7-D542-4AAC-B9E4-23CE6A37E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11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8D8D92-B7BC-4B83-9371-920F403AD05A}" type="datetimeFigureOut">
              <a:rPr lang="en-US" smtClean="0"/>
              <a:t>7/3/2018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11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0C4E16C-9B2A-41A1-8640-9E5ABA875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ED10C-B48A-4782-97B7-DE370DC99A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4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" y="0"/>
            <a:ext cx="9138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7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2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0519" y="229794"/>
            <a:ext cx="7552800" cy="3798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4000" kern="1200" dirty="0">
                <a:solidFill>
                  <a:srgbClr val="00558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82637" y="1771650"/>
            <a:ext cx="7954961" cy="261937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+mn-lt"/>
                <a:cs typeface="Arial"/>
              </a:defRPr>
            </a:lvl1pPr>
            <a:lvl2pPr>
              <a:defRPr sz="2400">
                <a:latin typeface="+mn-lt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2637" y="1245400"/>
            <a:ext cx="8340727" cy="522684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 b="1">
                <a:latin typeface="+mn-lt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630780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9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5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83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12AE-189F-46E6-94BB-12FB54E350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381500"/>
            <a:ext cx="9140952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0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tmp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27584" y="1275606"/>
            <a:ext cx="7560840" cy="129614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Strategic planning for  </a:t>
            </a:r>
            <a:r>
              <a:rPr lang="en-US" sz="4400" b="1" dirty="0" smtClean="0">
                <a:solidFill>
                  <a:srgbClr val="002060"/>
                </a:solidFill>
              </a:rPr>
              <a:t>GPW13</a:t>
            </a:r>
            <a:br>
              <a:rPr lang="en-US" sz="4400" b="1" dirty="0" smtClean="0">
                <a:solidFill>
                  <a:srgbClr val="002060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Promote </a:t>
            </a:r>
            <a:r>
              <a:rPr lang="en-US" sz="2800" dirty="0">
                <a:solidFill>
                  <a:srgbClr val="002060"/>
                </a:solidFill>
              </a:rPr>
              <a:t>Health, keep the world safe, serve the vulnerable</a:t>
            </a:r>
            <a:endParaRPr lang="en-US" sz="2800" dirty="0">
              <a:solidFill>
                <a:srgbClr val="0055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F27B7-65AC-41CC-B140-DD884316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6375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GPW13: Planning and Budgeting Framework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0C3F9D8C-B317-4E27-B89B-7C6CE300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0" y="555526"/>
            <a:ext cx="8096425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" y="-6396"/>
            <a:ext cx="9554106" cy="46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1" y="339851"/>
            <a:ext cx="8937523" cy="71995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Cross-walk: Preliminary taxonomy outcomes in the GPW13 to the </a:t>
            </a:r>
            <a:r>
              <a:rPr lang="en-US" sz="2800" b="1" dirty="0" smtClean="0">
                <a:solidFill>
                  <a:schemeClr val="tx2"/>
                </a:solidFill>
              </a:rPr>
              <a:t>planning </a:t>
            </a:r>
            <a:r>
              <a:rPr lang="en-US" sz="2800" b="1" dirty="0">
                <a:solidFill>
                  <a:schemeClr val="tx2"/>
                </a:solidFill>
              </a:rPr>
              <a:t>framework outcomes</a:t>
            </a:r>
            <a:r>
              <a:rPr lang="en-GB" sz="2800" b="1" dirty="0">
                <a:solidFill>
                  <a:schemeClr val="tx2"/>
                </a:solidFill>
              </a:rPr>
              <a:t/>
            </a:r>
            <a:br>
              <a:rPr lang="en-GB" sz="2800" b="1" dirty="0">
                <a:solidFill>
                  <a:schemeClr val="tx2"/>
                </a:solidFill>
              </a:rPr>
            </a:b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1590"/>
            <a:ext cx="8880697" cy="30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2546"/>
            <a:ext cx="8568951" cy="8639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Criteria for bottom-up prioritizing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497232"/>
          </a:xfrm>
        </p:spPr>
        <p:txBody>
          <a:bodyPr>
            <a:normAutofit fontScale="70000" lnSpcReduction="20000"/>
          </a:bodyPr>
          <a:lstStyle/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Identified national priority in national health plan, national </a:t>
            </a:r>
            <a:r>
              <a:rPr lang="en-US" dirty="0"/>
              <a:t>development</a:t>
            </a:r>
            <a:r>
              <a:rPr lang="en-US" dirty="0">
                <a:solidFill>
                  <a:schemeClr val="dk1"/>
                </a:solidFill>
              </a:rPr>
              <a:t> strategy, SDG plan/roadmap </a:t>
            </a:r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Priority in Country Corporation </a:t>
            </a:r>
            <a:r>
              <a:rPr lang="en-US" dirty="0" smtClean="0">
                <a:solidFill>
                  <a:schemeClr val="dk1"/>
                </a:solidFill>
              </a:rPr>
              <a:t>Strategy</a:t>
            </a:r>
            <a:endParaRPr lang="en-US" dirty="0">
              <a:solidFill>
                <a:schemeClr val="dk1"/>
              </a:solidFill>
            </a:endParaRPr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Contribution to Regional </a:t>
            </a:r>
            <a:r>
              <a:rPr lang="en-US" dirty="0" smtClean="0">
                <a:solidFill>
                  <a:schemeClr val="dk1"/>
                </a:solidFill>
              </a:rPr>
              <a:t>strategies/initiatives/targets</a:t>
            </a:r>
            <a:endParaRPr lang="en-US" dirty="0">
              <a:solidFill>
                <a:schemeClr val="dk1"/>
              </a:solidFill>
            </a:endParaRPr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Contribution to </a:t>
            </a:r>
            <a:r>
              <a:rPr lang="en-US" dirty="0" smtClean="0">
                <a:solidFill>
                  <a:schemeClr val="dk1"/>
                </a:solidFill>
              </a:rPr>
              <a:t>global </a:t>
            </a:r>
            <a:r>
              <a:rPr lang="en-US" dirty="0">
                <a:solidFill>
                  <a:schemeClr val="dk1"/>
                </a:solidFill>
              </a:rPr>
              <a:t>targets (i.e. </a:t>
            </a:r>
            <a:r>
              <a:rPr lang="en-US" dirty="0" smtClean="0">
                <a:solidFill>
                  <a:schemeClr val="dk1"/>
                </a:solidFill>
              </a:rPr>
              <a:t>SDGs </a:t>
            </a:r>
            <a:r>
              <a:rPr lang="en-US" dirty="0">
                <a:solidFill>
                  <a:schemeClr val="dk1"/>
                </a:solidFill>
              </a:rPr>
              <a:t>or other global frameworks/plans approved by Member States) </a:t>
            </a:r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Binding international commitments and resolutions (i.e. IHR, FCTC, etc.) </a:t>
            </a:r>
          </a:p>
          <a:p>
            <a:pPr marL="385763" indent="-385763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Contributes to narrowing or eliminating Equity, Gender &amp; Human Rights gaps </a:t>
            </a:r>
          </a:p>
        </p:txBody>
      </p:sp>
    </p:spTree>
    <p:extLst>
      <p:ext uri="{BB962C8B-B14F-4D97-AF65-F5344CB8AC3E}">
        <p14:creationId xmlns:p14="http://schemas.microsoft.com/office/powerpoint/2010/main" val="108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752" y="123478"/>
            <a:ext cx="4816496" cy="37981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2"/>
                </a:solidFill>
              </a:rPr>
              <a:t>Prioritization process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771551"/>
            <a:ext cx="8856984" cy="3528391"/>
          </a:xfrm>
        </p:spPr>
        <p:txBody>
          <a:bodyPr>
            <a:normAutofit fontScale="85000" lnSpcReduction="20000"/>
          </a:bodyPr>
          <a:lstStyle/>
          <a:p>
            <a:pPr marL="0" indent="0">
              <a:buSzPct val="80000"/>
              <a:buNone/>
            </a:pPr>
            <a:r>
              <a:rPr lang="en-US" dirty="0" smtClean="0"/>
              <a:t>1. </a:t>
            </a:r>
            <a:r>
              <a:rPr lang="en-US" b="1" dirty="0" smtClean="0">
                <a:solidFill>
                  <a:schemeClr val="tx2"/>
                </a:solidFill>
              </a:rPr>
              <a:t>Select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among the 3 GPW13 strategic priorities</a:t>
            </a:r>
          </a:p>
          <a:p>
            <a:pPr marL="0" indent="0">
              <a:buSzPct val="80000"/>
              <a:buNone/>
            </a:pPr>
            <a:r>
              <a:rPr lang="en-US" dirty="0" smtClean="0"/>
              <a:t>2. Based on national high-level outcomes/priorities, </a:t>
            </a:r>
            <a:r>
              <a:rPr lang="en-US" b="1" dirty="0" smtClean="0">
                <a:solidFill>
                  <a:schemeClr val="tx2"/>
                </a:solidFill>
              </a:rPr>
              <a:t>select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the applicable GPW13 outcomes for each identified strategic priority based on</a:t>
            </a:r>
          </a:p>
          <a:p>
            <a:pPr lvl="2"/>
            <a:r>
              <a:rPr lang="en-US" sz="2600" dirty="0" smtClean="0">
                <a:solidFill>
                  <a:schemeClr val="tx2"/>
                </a:solidFill>
              </a:rPr>
              <a:t>applicable </a:t>
            </a:r>
            <a:r>
              <a:rPr lang="en-US" sz="2600" b="1" dirty="0" smtClean="0">
                <a:solidFill>
                  <a:schemeClr val="tx2"/>
                </a:solidFill>
              </a:rPr>
              <a:t>scopes</a:t>
            </a:r>
            <a:endParaRPr lang="en-US" sz="2600" dirty="0" smtClean="0">
              <a:solidFill>
                <a:schemeClr val="tx2"/>
              </a:solidFill>
            </a:endParaRPr>
          </a:p>
          <a:p>
            <a:pPr lvl="2"/>
            <a:r>
              <a:rPr lang="en-US" sz="2600" dirty="0" smtClean="0">
                <a:solidFill>
                  <a:schemeClr val="tx2"/>
                </a:solidFill>
              </a:rPr>
              <a:t>applicable </a:t>
            </a:r>
            <a:r>
              <a:rPr lang="en-US" sz="2600" b="1" dirty="0" smtClean="0">
                <a:solidFill>
                  <a:schemeClr val="tx2"/>
                </a:solidFill>
              </a:rPr>
              <a:t>targets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chemeClr val="tx2"/>
                </a:solidFill>
              </a:rPr>
              <a:t>Rate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/>
              <a:t>High, Medium, and Low priorities accounting for the country </a:t>
            </a:r>
            <a:r>
              <a:rPr lang="en-US" dirty="0" smtClean="0"/>
              <a:t>context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>
                <a:solidFill>
                  <a:schemeClr val="tx2"/>
                </a:solidFill>
              </a:rPr>
              <a:t>Select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targets, to which your country will contribute</a:t>
            </a:r>
          </a:p>
          <a:p>
            <a:pPr marL="0" indent="0">
              <a:buSzPct val="80000"/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chemeClr val="tx2"/>
                </a:solidFill>
              </a:rPr>
              <a:t>Define</a:t>
            </a:r>
            <a:r>
              <a:rPr lang="en-US" b="1" dirty="0" smtClean="0"/>
              <a:t> </a:t>
            </a:r>
            <a:r>
              <a:rPr lang="en-US" dirty="0" smtClean="0"/>
              <a:t>at a high-level WHO’s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1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1470"/>
            <a:ext cx="8784976" cy="78159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Outcome of the consultation 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in </a:t>
            </a:r>
            <a:r>
              <a:rPr lang="en-US" sz="3600" b="1" dirty="0">
                <a:solidFill>
                  <a:schemeClr val="tx2"/>
                </a:solidFill>
              </a:rPr>
              <a:t>June-July 2018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80488"/>
            <a:ext cx="8856984" cy="2520280"/>
          </a:xfrm>
        </p:spPr>
        <p:txBody>
          <a:bodyPr>
            <a:normAutofit/>
          </a:bodyPr>
          <a:lstStyle/>
          <a:p>
            <a:r>
              <a:rPr lang="en-US" dirty="0"/>
              <a:t>List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0000"/>
                </a:solidFill>
              </a:rPr>
              <a:t> outcomes prioritized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List of GPW13 impact framework </a:t>
            </a:r>
            <a:r>
              <a:rPr lang="en-US" dirty="0">
                <a:solidFill>
                  <a:srgbClr val="FF0000"/>
                </a:solidFill>
              </a:rPr>
              <a:t>targets</a:t>
            </a:r>
            <a:r>
              <a:rPr lang="en-US" dirty="0"/>
              <a:t> (or additional</a:t>
            </a:r>
            <a:r>
              <a:rPr lang="en-US" dirty="0" smtClean="0"/>
              <a:t>), </a:t>
            </a:r>
            <a:r>
              <a:rPr lang="en-US" dirty="0"/>
              <a:t>to which Member States will contribute</a:t>
            </a:r>
          </a:p>
          <a:p>
            <a:r>
              <a:rPr lang="en-US" dirty="0"/>
              <a:t>Type of support needed from WHO to achieve those </a:t>
            </a:r>
            <a:r>
              <a:rPr lang="en-US" dirty="0">
                <a:solidFill>
                  <a:srgbClr val="FF0000"/>
                </a:solidFill>
              </a:rPr>
              <a:t>results </a:t>
            </a:r>
            <a:r>
              <a:rPr lang="en-US" dirty="0" smtClean="0">
                <a:solidFill>
                  <a:srgbClr val="FF0000"/>
                </a:solidFill>
              </a:rPr>
              <a:t>jointly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39952" y="3096712"/>
            <a:ext cx="576064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3921899"/>
            <a:ext cx="835292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Aggregated priority setting information will form basis of the document for RC consultations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47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88" y="-92546"/>
            <a:ext cx="9026013" cy="88795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What we have available to support prioritization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6" y="843559"/>
            <a:ext cx="8583561" cy="352839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GPW13</a:t>
            </a:r>
          </a:p>
          <a:p>
            <a:r>
              <a:rPr lang="en-US" sz="3200" dirty="0" smtClean="0"/>
              <a:t>Defined and scoped outcomes</a:t>
            </a:r>
          </a:p>
          <a:p>
            <a:r>
              <a:rPr lang="en-US" sz="3200" dirty="0" smtClean="0"/>
              <a:t>Crosswalk from the framework outcomes to GPW13 outcomes based on scopes</a:t>
            </a:r>
          </a:p>
          <a:p>
            <a:r>
              <a:rPr lang="en-US" sz="3200" dirty="0" smtClean="0"/>
              <a:t>Letter from RD to launch priority setting</a:t>
            </a:r>
          </a:p>
          <a:p>
            <a:r>
              <a:rPr lang="en-US" sz="3200" dirty="0" smtClean="0"/>
              <a:t>Current CCS where available, regional/global governing bodies commitments</a:t>
            </a:r>
          </a:p>
          <a:p>
            <a:r>
              <a:rPr lang="en-US" sz="3200" dirty="0" smtClean="0"/>
              <a:t>National health plans, strategies, </a:t>
            </a:r>
            <a:r>
              <a:rPr lang="en-US" dirty="0" smtClean="0"/>
              <a:t>development plans</a:t>
            </a:r>
            <a:r>
              <a:rPr lang="en-US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575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74196-A587-4EEA-AF45-44E7D7D4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World Health </a:t>
            </a:r>
            <a:r>
              <a:rPr lang="en-US" sz="2800" b="1" dirty="0" smtClean="0"/>
              <a:t>Assembly</a:t>
            </a:r>
            <a:r>
              <a:rPr lang="fr-CH" sz="2800" b="1" dirty="0" smtClean="0"/>
              <a:t>: 1</a:t>
            </a:r>
            <a:r>
              <a:rPr lang="en-US" sz="2800" b="1" dirty="0" smtClean="0"/>
              <a:t>3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r>
              <a:rPr lang="en-US" sz="2800" b="1" dirty="0"/>
              <a:t>General </a:t>
            </a:r>
            <a:r>
              <a:rPr lang="en-US" sz="2800" b="1" dirty="0" err="1" smtClean="0"/>
              <a:t>Programme</a:t>
            </a:r>
            <a:r>
              <a:rPr lang="en-US" sz="2800" b="1" dirty="0" smtClean="0"/>
              <a:t> </a:t>
            </a:r>
            <a:r>
              <a:rPr lang="en-US" sz="2800" b="1" dirty="0"/>
              <a:t>of Work (</a:t>
            </a:r>
            <a:r>
              <a:rPr lang="en-US" sz="2800" b="1" dirty="0" smtClean="0"/>
              <a:t>GPW13)</a:t>
            </a:r>
            <a:endParaRPr lang="en-US" sz="28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A79F5C4-BE4A-4DC0-AB17-CE4E5DBC8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4393493" cy="29289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72" y="1131590"/>
            <a:ext cx="4342432" cy="2757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pPr algn="ctr"/>
            <a:r>
              <a:rPr lang="en-IN" sz="3400" b="1" dirty="0" smtClean="0"/>
              <a:t>GPW13</a:t>
            </a:r>
            <a:endParaRPr lang="en-IN" sz="3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550"/>
            <a:ext cx="9036496" cy="3528392"/>
          </a:xfrm>
        </p:spPr>
        <p:txBody>
          <a:bodyPr>
            <a:normAutofit fontScale="77500" lnSpcReduction="20000"/>
          </a:bodyPr>
          <a:lstStyle/>
          <a:p>
            <a:pPr marL="342295" indent="-342295" defTabSz="914179" fontAlgn="base">
              <a:spcBef>
                <a:spcPct val="8000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IN" sz="2800" dirty="0"/>
              <a:t>Summarizes WHO’s mission</a:t>
            </a:r>
            <a:r>
              <a:rPr lang="en-IN" sz="2500" dirty="0"/>
              <a:t>: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IN" sz="2600" b="1" i="1" dirty="0">
                <a:solidFill>
                  <a:schemeClr val="tx2"/>
                </a:solidFill>
              </a:rPr>
              <a:t>Promote health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IN" sz="2600" b="1" i="1" dirty="0">
                <a:solidFill>
                  <a:schemeClr val="tx2"/>
                </a:solidFill>
              </a:rPr>
              <a:t>Keep the world safe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IN" sz="2600" b="1" i="1" dirty="0">
                <a:solidFill>
                  <a:schemeClr val="tx2"/>
                </a:solidFill>
              </a:rPr>
              <a:t>Serve the vulnerable </a:t>
            </a:r>
            <a:endParaRPr lang="en-IN" sz="2600" dirty="0">
              <a:solidFill>
                <a:schemeClr val="tx2"/>
              </a:solidFill>
            </a:endParaRPr>
          </a:p>
          <a:p>
            <a:pPr marL="342295" indent="-342295" defTabSz="914179" fontAlgn="base">
              <a:spcBef>
                <a:spcPct val="8000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IN" sz="2800" dirty="0" smtClean="0"/>
              <a:t>Sets </a:t>
            </a:r>
            <a:r>
              <a:rPr lang="en-IN" sz="2800" dirty="0"/>
              <a:t>out WHO’s strategic direction – priorities, health impacts and outcomes, </a:t>
            </a:r>
            <a:r>
              <a:rPr lang="en-IN" sz="2800" dirty="0" smtClean="0"/>
              <a:t>and </a:t>
            </a:r>
            <a:r>
              <a:rPr lang="en-IN" sz="2800" dirty="0"/>
              <a:t>strategic and Organisational shifts for 2019-2023 </a:t>
            </a:r>
          </a:p>
          <a:p>
            <a:pPr marL="342295" indent="-342295" defTabSz="914179">
              <a:spcBef>
                <a:spcPct val="80000"/>
              </a:spcBef>
              <a:buClrTx/>
              <a:buFont typeface="Wingdings" pitchFamily="2" charset="2"/>
              <a:buChar char="l"/>
            </a:pPr>
            <a:r>
              <a:rPr lang="en-IN" sz="2800" dirty="0"/>
              <a:t>Articulates WHO’s response to the SDGs</a:t>
            </a:r>
          </a:p>
          <a:p>
            <a:pPr marL="342295" indent="-342295" defTabSz="914179" fontAlgn="base">
              <a:spcBef>
                <a:spcPct val="80000"/>
              </a:spcBef>
              <a:spcAft>
                <a:spcPct val="0"/>
              </a:spcAft>
              <a:buClrTx/>
              <a:buFont typeface="Wingdings" pitchFamily="2" charset="2"/>
              <a:buChar char="l"/>
            </a:pPr>
            <a:r>
              <a:rPr lang="en-IN" sz="2800" dirty="0"/>
              <a:t>Provides a </a:t>
            </a:r>
            <a:r>
              <a:rPr lang="en-IN" sz="2800" b="1" dirty="0"/>
              <a:t>framework for accountability and measurements to assess progress at impact and outcome </a:t>
            </a:r>
            <a:r>
              <a:rPr lang="en-IN" sz="2800" b="1" dirty="0" smtClean="0"/>
              <a:t>level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2994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IN" sz="3500" b="1" dirty="0" smtClean="0"/>
              <a:t>3 </a:t>
            </a:r>
            <a:r>
              <a:rPr lang="en-IN" sz="3500" b="1" dirty="0"/>
              <a:t>strategic priorities and goals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987574"/>
            <a:ext cx="763480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908648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" y="133286"/>
            <a:ext cx="9003461" cy="61555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pc="-100"/>
              <a:t>GPW13 Overview</a:t>
            </a:r>
            <a:endParaRPr lang="de-CH" sz="2800" b="1" spc="-10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A15A60F4-A748-4351-9771-9AE0E7112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47C2A625-DB4F-46A6-8EF1-77C32666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More focus on impact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="" xmlns:a16="http://schemas.microsoft.com/office/drawing/2014/main" id="{F318396B-F00D-44D5-BDC4-C9F53BD8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59892"/>
            <a:ext cx="8458200" cy="34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9782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PLANNING FRAMEWORK AND DEVELOPMENT OF PB20-21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GPW13 to </a:t>
            </a:r>
            <a:r>
              <a:rPr lang="fr-CH" b="1" dirty="0" err="1" smtClean="0"/>
              <a:t>operational</a:t>
            </a:r>
            <a:r>
              <a:rPr lang="fr-CH" b="1" dirty="0" smtClean="0"/>
              <a:t> planning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="" xmlns:a16="http://schemas.microsoft.com/office/drawing/2014/main" id="{45DDB990-266D-41D6-8E0A-27DEAC22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59539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74196-A587-4EEA-AF45-44E7D7D4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205978"/>
            <a:ext cx="5040560" cy="3877940"/>
          </a:xfrm>
        </p:spPr>
        <p:txBody>
          <a:bodyPr anchor="t">
            <a:noAutofit/>
          </a:bodyPr>
          <a:lstStyle/>
          <a:p>
            <a:pPr algn="l"/>
            <a:r>
              <a:rPr lang="en-US" sz="2800" b="1" dirty="0" smtClean="0"/>
              <a:t>GPW13: country </a:t>
            </a:r>
            <a:r>
              <a:rPr lang="en-US" sz="2800" b="1" dirty="0" smtClean="0"/>
              <a:t>consultations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1"/>
                </a:solidFill>
              </a:rPr>
              <a:t>- to </a:t>
            </a:r>
            <a:r>
              <a:rPr lang="en-US" sz="2800" dirty="0" smtClean="0">
                <a:solidFill>
                  <a:schemeClr val="tx1"/>
                </a:solidFill>
              </a:rPr>
              <a:t>identify country priorities </a:t>
            </a:r>
            <a:r>
              <a:rPr lang="en-US" sz="2800" dirty="0" smtClean="0">
                <a:solidFill>
                  <a:schemeClr val="tx1"/>
                </a:solidFill>
              </a:rPr>
              <a:t>for 2019-2023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to inform PB20-21 development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- to articulate country contribution to the GPW13 impacts framework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1" y="195486"/>
            <a:ext cx="34373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356</Words>
  <Application>Microsoft Office PowerPoint</Application>
  <PresentationFormat>On-screen Show (16:9)</PresentationFormat>
  <Paragraphs>48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think-cell Slide</vt:lpstr>
      <vt:lpstr>Strategic planning for  GPW13  Promote Health, keep the world safe, serve the vulnerable</vt:lpstr>
      <vt:lpstr>World Health Assembly: 13th General Programme of Work (GPW13)</vt:lpstr>
      <vt:lpstr>GPW13</vt:lpstr>
      <vt:lpstr>3 strategic priorities and goals</vt:lpstr>
      <vt:lpstr>GPW13 Overview</vt:lpstr>
      <vt:lpstr>More focus on impact</vt:lpstr>
      <vt:lpstr>PLANNING FRAMEWORK AND DEVELOPMENT OF PB20-21</vt:lpstr>
      <vt:lpstr>From GPW13 to operational planning</vt:lpstr>
      <vt:lpstr>GPW13: country consultations   - to identify country priorities for 2019-2023 - to inform PB20-21 development - to articulate country contribution to the GPW13 impacts framework</vt:lpstr>
      <vt:lpstr>GPW13: Planning and Budgeting Framework</vt:lpstr>
      <vt:lpstr>PowerPoint Presentation</vt:lpstr>
      <vt:lpstr>Cross-walk: Preliminary taxonomy outcomes in the GPW13 to the planning framework outcomes </vt:lpstr>
      <vt:lpstr>Criteria for bottom-up prioritizing outcomes</vt:lpstr>
      <vt:lpstr>Prioritization process</vt:lpstr>
      <vt:lpstr>Outcome of the consultation  in June-July 2018 </vt:lpstr>
      <vt:lpstr>What we have available to support prioritization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David Alexander</dc:creator>
  <cp:lastModifiedBy>RIISAGER, Janna</cp:lastModifiedBy>
  <cp:revision>117</cp:revision>
  <cp:lastPrinted>2018-06-30T10:29:07Z</cp:lastPrinted>
  <dcterms:created xsi:type="dcterms:W3CDTF">2016-07-06T13:14:59Z</dcterms:created>
  <dcterms:modified xsi:type="dcterms:W3CDTF">2018-07-03T21:53:45Z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597137100</vt:i4>
  </property>
  <property fmtid="{D5CDD505-2E9C-101B-9397-08002B2CF9AE}" pid="3" name="_NewReviewCycle">
    <vt:lpwstr/>
  </property>
  <property fmtid="{D5CDD505-2E9C-101B-9397-08002B2CF9AE}" pid="4" name="_EmailSubject">
    <vt:lpwstr>addtional background documents for the WebEx with NCs</vt:lpwstr>
  </property>
  <property fmtid="{D5CDD505-2E9C-101B-9397-08002B2CF9AE}" pid="5" name="_AuthorEmail">
    <vt:lpwstr>riisagerj@who.int</vt:lpwstr>
  </property>
  <property fmtid="{D5CDD505-2E9C-101B-9397-08002B2CF9AE}" pid="6" name="_AuthorEmailDisplayName">
    <vt:lpwstr>RIISAGER, Janna</vt:lpwstr>
  </property>
  <property fmtid="{D5CDD505-2E9C-101B-9397-08002B2CF9AE}" pid="7" name="_PreviousAdHocReviewCycleID">
    <vt:i4>-606967905</vt:i4>
  </property>
</Properties>
</file>