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8" r:id="rId3"/>
    <p:sldId id="260" r:id="rId4"/>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F9AD37-9263-4A54-BE1C-8790245BA48D}" type="datetimeFigureOut">
              <a:rPr lang="en-US" smtClean="0"/>
              <a:t>10-Sep-20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CB72A-3A97-4DB5-9928-B0D3732A6334}" type="slidenum">
              <a:rPr lang="en-US" smtClean="0"/>
              <a:t>‹#›</a:t>
            </a:fld>
            <a:endParaRPr lang="en-US"/>
          </a:p>
        </p:txBody>
      </p:sp>
    </p:spTree>
    <p:extLst>
      <p:ext uri="{BB962C8B-B14F-4D97-AF65-F5344CB8AC3E}">
        <p14:creationId xmlns:p14="http://schemas.microsoft.com/office/powerpoint/2010/main" val="1752989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F9AD37-9263-4A54-BE1C-8790245BA48D}" type="datetimeFigureOut">
              <a:rPr lang="en-US" smtClean="0"/>
              <a:t>10-Sep-20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CB72A-3A97-4DB5-9928-B0D3732A6334}" type="slidenum">
              <a:rPr lang="en-US" smtClean="0"/>
              <a:t>‹#›</a:t>
            </a:fld>
            <a:endParaRPr lang="en-US"/>
          </a:p>
        </p:txBody>
      </p:sp>
    </p:spTree>
    <p:extLst>
      <p:ext uri="{BB962C8B-B14F-4D97-AF65-F5344CB8AC3E}">
        <p14:creationId xmlns:p14="http://schemas.microsoft.com/office/powerpoint/2010/main" val="4079535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F9AD37-9263-4A54-BE1C-8790245BA48D}" type="datetimeFigureOut">
              <a:rPr lang="en-US" smtClean="0"/>
              <a:t>10-Sep-20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CB72A-3A97-4DB5-9928-B0D3732A6334}" type="slidenum">
              <a:rPr lang="en-US" smtClean="0"/>
              <a:t>‹#›</a:t>
            </a:fld>
            <a:endParaRPr lang="en-US"/>
          </a:p>
        </p:txBody>
      </p:sp>
    </p:spTree>
    <p:extLst>
      <p:ext uri="{BB962C8B-B14F-4D97-AF65-F5344CB8AC3E}">
        <p14:creationId xmlns:p14="http://schemas.microsoft.com/office/powerpoint/2010/main" val="1663328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F9AD37-9263-4A54-BE1C-8790245BA48D}" type="datetimeFigureOut">
              <a:rPr lang="en-US" smtClean="0"/>
              <a:t>10-Sep-20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CB72A-3A97-4DB5-9928-B0D3732A6334}" type="slidenum">
              <a:rPr lang="en-US" smtClean="0"/>
              <a:t>‹#›</a:t>
            </a:fld>
            <a:endParaRPr lang="en-US"/>
          </a:p>
        </p:txBody>
      </p:sp>
    </p:spTree>
    <p:extLst>
      <p:ext uri="{BB962C8B-B14F-4D97-AF65-F5344CB8AC3E}">
        <p14:creationId xmlns:p14="http://schemas.microsoft.com/office/powerpoint/2010/main" val="4077415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0F9AD37-9263-4A54-BE1C-8790245BA48D}" type="datetimeFigureOut">
              <a:rPr lang="en-US" smtClean="0"/>
              <a:t>10-Sep-20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CB72A-3A97-4DB5-9928-B0D3732A6334}" type="slidenum">
              <a:rPr lang="en-US" smtClean="0"/>
              <a:t>‹#›</a:t>
            </a:fld>
            <a:endParaRPr lang="en-US"/>
          </a:p>
        </p:txBody>
      </p:sp>
    </p:spTree>
    <p:extLst>
      <p:ext uri="{BB962C8B-B14F-4D97-AF65-F5344CB8AC3E}">
        <p14:creationId xmlns:p14="http://schemas.microsoft.com/office/powerpoint/2010/main" val="1246452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F9AD37-9263-4A54-BE1C-8790245BA48D}" type="datetimeFigureOut">
              <a:rPr lang="en-US" smtClean="0"/>
              <a:t>10-Sep-20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0CB72A-3A97-4DB5-9928-B0D3732A6334}" type="slidenum">
              <a:rPr lang="en-US" smtClean="0"/>
              <a:t>‹#›</a:t>
            </a:fld>
            <a:endParaRPr lang="en-US"/>
          </a:p>
        </p:txBody>
      </p:sp>
    </p:spTree>
    <p:extLst>
      <p:ext uri="{BB962C8B-B14F-4D97-AF65-F5344CB8AC3E}">
        <p14:creationId xmlns:p14="http://schemas.microsoft.com/office/powerpoint/2010/main" val="2279766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F9AD37-9263-4A54-BE1C-8790245BA48D}" type="datetimeFigureOut">
              <a:rPr lang="en-US" smtClean="0"/>
              <a:t>10-Sep-20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0CB72A-3A97-4DB5-9928-B0D3732A6334}" type="slidenum">
              <a:rPr lang="en-US" smtClean="0"/>
              <a:t>‹#›</a:t>
            </a:fld>
            <a:endParaRPr lang="en-US"/>
          </a:p>
        </p:txBody>
      </p:sp>
    </p:spTree>
    <p:extLst>
      <p:ext uri="{BB962C8B-B14F-4D97-AF65-F5344CB8AC3E}">
        <p14:creationId xmlns:p14="http://schemas.microsoft.com/office/powerpoint/2010/main" val="1580493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F9AD37-9263-4A54-BE1C-8790245BA48D}" type="datetimeFigureOut">
              <a:rPr lang="en-US" smtClean="0"/>
              <a:t>10-Sep-20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0CB72A-3A97-4DB5-9928-B0D3732A6334}" type="slidenum">
              <a:rPr lang="en-US" smtClean="0"/>
              <a:t>‹#›</a:t>
            </a:fld>
            <a:endParaRPr lang="en-US"/>
          </a:p>
        </p:txBody>
      </p:sp>
    </p:spTree>
    <p:extLst>
      <p:ext uri="{BB962C8B-B14F-4D97-AF65-F5344CB8AC3E}">
        <p14:creationId xmlns:p14="http://schemas.microsoft.com/office/powerpoint/2010/main" val="1957988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F9AD37-9263-4A54-BE1C-8790245BA48D}" type="datetimeFigureOut">
              <a:rPr lang="en-US" smtClean="0"/>
              <a:t>10-Sep-20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0CB72A-3A97-4DB5-9928-B0D3732A6334}" type="slidenum">
              <a:rPr lang="en-US" smtClean="0"/>
              <a:t>‹#›</a:t>
            </a:fld>
            <a:endParaRPr lang="en-US"/>
          </a:p>
        </p:txBody>
      </p:sp>
    </p:spTree>
    <p:extLst>
      <p:ext uri="{BB962C8B-B14F-4D97-AF65-F5344CB8AC3E}">
        <p14:creationId xmlns:p14="http://schemas.microsoft.com/office/powerpoint/2010/main" val="3989340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0F9AD37-9263-4A54-BE1C-8790245BA48D}" type="datetimeFigureOut">
              <a:rPr lang="en-US" smtClean="0"/>
              <a:t>10-Sep-20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0CB72A-3A97-4DB5-9928-B0D3732A6334}" type="slidenum">
              <a:rPr lang="en-US" smtClean="0"/>
              <a:t>‹#›</a:t>
            </a:fld>
            <a:endParaRPr lang="en-US"/>
          </a:p>
        </p:txBody>
      </p:sp>
    </p:spTree>
    <p:extLst>
      <p:ext uri="{BB962C8B-B14F-4D97-AF65-F5344CB8AC3E}">
        <p14:creationId xmlns:p14="http://schemas.microsoft.com/office/powerpoint/2010/main" val="3750405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0F9AD37-9263-4A54-BE1C-8790245BA48D}" type="datetimeFigureOut">
              <a:rPr lang="en-US" smtClean="0"/>
              <a:t>10-Sep-20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0CB72A-3A97-4DB5-9928-B0D3732A6334}" type="slidenum">
              <a:rPr lang="en-US" smtClean="0"/>
              <a:t>‹#›</a:t>
            </a:fld>
            <a:endParaRPr lang="en-US"/>
          </a:p>
        </p:txBody>
      </p:sp>
    </p:spTree>
    <p:extLst>
      <p:ext uri="{BB962C8B-B14F-4D97-AF65-F5344CB8AC3E}">
        <p14:creationId xmlns:p14="http://schemas.microsoft.com/office/powerpoint/2010/main" val="635533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F9AD37-9263-4A54-BE1C-8790245BA48D}" type="datetimeFigureOut">
              <a:rPr lang="en-US" smtClean="0"/>
              <a:t>10-Sep-20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0CB72A-3A97-4DB5-9928-B0D3732A6334}" type="slidenum">
              <a:rPr lang="en-US" smtClean="0"/>
              <a:t>‹#›</a:t>
            </a:fld>
            <a:endParaRPr lang="en-US"/>
          </a:p>
        </p:txBody>
      </p:sp>
    </p:spTree>
    <p:extLst>
      <p:ext uri="{BB962C8B-B14F-4D97-AF65-F5344CB8AC3E}">
        <p14:creationId xmlns:p14="http://schemas.microsoft.com/office/powerpoint/2010/main" val="2061097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unops.org/news-and-stories/news/covid-19-stay-up-to-date-with-the-latest-on-unops-support-to-response-effort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5513" y="1825624"/>
            <a:ext cx="10888287" cy="4575175"/>
          </a:xfrm>
        </p:spPr>
        <p:txBody>
          <a:bodyPr>
            <a:normAutofit/>
          </a:bodyPr>
          <a:lstStyle/>
          <a:p>
            <a:pPr marL="0" indent="0" algn="ctr">
              <a:buNone/>
            </a:pPr>
            <a:endParaRPr lang="ka-GE" sz="2000" dirty="0" smtClean="0"/>
          </a:p>
          <a:p>
            <a:pPr marL="0" indent="0" algn="ctr">
              <a:buNone/>
            </a:pPr>
            <a:r>
              <a:rPr lang="ka-GE" sz="2000" dirty="0" smtClean="0"/>
              <a:t>მსოფლიო </a:t>
            </a:r>
            <a:r>
              <a:rPr lang="ka-GE" sz="2000" dirty="0"/>
              <a:t>ბანკის (WB IBRD 9113-GE) და აზიის ინფრასტრუქტურის საინვესტიციო ბანკის (AIIB L0388A) </a:t>
            </a:r>
            <a:r>
              <a:rPr lang="ka-GE" sz="2000" i="1" u="sng" dirty="0"/>
              <a:t>COVID-19-ის წინააღმდეგ სწრაფი რეაგირების</a:t>
            </a:r>
            <a:r>
              <a:rPr lang="ka-GE" sz="2000" dirty="0"/>
              <a:t> </a:t>
            </a:r>
            <a:r>
              <a:rPr lang="ka-GE" sz="2000" dirty="0" smtClean="0"/>
              <a:t>პროექტი</a:t>
            </a:r>
          </a:p>
          <a:p>
            <a:pPr marL="0" indent="0" algn="ctr">
              <a:buNone/>
            </a:pPr>
            <a:endParaRPr lang="ka-GE" sz="2000" dirty="0" smtClean="0"/>
          </a:p>
          <a:p>
            <a:pPr marL="0" indent="0" algn="ctr">
              <a:buNone/>
            </a:pPr>
            <a:endParaRPr lang="ka-GE" sz="2000" dirty="0"/>
          </a:p>
          <a:p>
            <a:pPr marL="0" indent="0" algn="ctr">
              <a:buNone/>
            </a:pPr>
            <a:r>
              <a:rPr lang="ka-GE" sz="2000" dirty="0" smtClean="0"/>
              <a:t>პროექტის </a:t>
            </a:r>
            <a:r>
              <a:rPr lang="ka-GE" sz="2000" dirty="0"/>
              <a:t>განმახორციელებელი </a:t>
            </a:r>
            <a:r>
              <a:rPr lang="ka-GE" sz="2000" dirty="0" smtClean="0"/>
              <a:t>ერთეული</a:t>
            </a:r>
            <a:r>
              <a:rPr lang="en-US" sz="2000" dirty="0" smtClean="0"/>
              <a:t> </a:t>
            </a:r>
            <a:r>
              <a:rPr lang="en-US" sz="2000" dirty="0"/>
              <a:t>(PIU</a:t>
            </a:r>
            <a:r>
              <a:rPr lang="en-US" sz="2000" dirty="0" smtClean="0"/>
              <a:t>)</a:t>
            </a:r>
          </a:p>
          <a:p>
            <a:pPr marL="0" indent="0" algn="ctr">
              <a:buNone/>
            </a:pPr>
            <a:endParaRPr lang="en-US" sz="2000" dirty="0"/>
          </a:p>
          <a:p>
            <a:pPr marL="0" indent="0" algn="ctr">
              <a:buNone/>
            </a:pPr>
            <a:r>
              <a:rPr lang="en-US" sz="2000" dirty="0" smtClean="0"/>
              <a:t>8 </a:t>
            </a:r>
            <a:r>
              <a:rPr lang="ka-GE" sz="2000" dirty="0" smtClean="0"/>
              <a:t>სექტემბერი, 2020 </a:t>
            </a:r>
            <a:endParaRPr lang="en-US" sz="2000" dirty="0"/>
          </a:p>
        </p:txBody>
      </p:sp>
      <p:pic>
        <p:nvPicPr>
          <p:cNvPr id="4" name="Picture 3" descr="See the source image"/>
          <p:cNvPicPr/>
          <p:nvPr/>
        </p:nvPicPr>
        <p:blipFill>
          <a:blip r:embed="rId2" cstate="print">
            <a:extLst>
              <a:ext uri="{28A0092B-C50C-407E-A947-70E740481C1C}">
                <a14:useLocalDpi xmlns:a14="http://schemas.microsoft.com/office/drawing/2010/main" val="0"/>
              </a:ext>
            </a:extLst>
          </a:blip>
          <a:stretch>
            <a:fillRect/>
          </a:stretch>
        </p:blipFill>
        <p:spPr>
          <a:xfrm>
            <a:off x="1614055" y="465917"/>
            <a:ext cx="1893916" cy="839181"/>
          </a:xfrm>
          <a:prstGeom prst="rect">
            <a:avLst/>
          </a:prstGeom>
        </p:spPr>
      </p:pic>
      <p:pic>
        <p:nvPicPr>
          <p:cNvPr id="5" name="Picture 4" descr="moh.gov.ge"/>
          <p:cNvPicPr/>
          <p:nvPr/>
        </p:nvPicPr>
        <p:blipFill>
          <a:blip r:embed="rId3">
            <a:extLst>
              <a:ext uri="{28A0092B-C50C-407E-A947-70E740481C1C}">
                <a14:useLocalDpi xmlns:a14="http://schemas.microsoft.com/office/drawing/2010/main" val="0"/>
              </a:ext>
            </a:extLst>
          </a:blip>
          <a:stretch>
            <a:fillRect/>
          </a:stretch>
        </p:blipFill>
        <p:spPr>
          <a:xfrm>
            <a:off x="6533111" y="465917"/>
            <a:ext cx="4048760" cy="716280"/>
          </a:xfrm>
          <a:prstGeom prst="rect">
            <a:avLst/>
          </a:prstGeom>
        </p:spPr>
      </p:pic>
    </p:spTree>
    <p:extLst>
      <p:ext uri="{BB962C8B-B14F-4D97-AF65-F5344CB8AC3E}">
        <p14:creationId xmlns:p14="http://schemas.microsoft.com/office/powerpoint/2010/main" val="2229314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GB" sz="3200" b="1" dirty="0" smtClean="0"/>
              <a:t>United Nations Office for Project Services</a:t>
            </a:r>
            <a:r>
              <a:rPr lang="ka-GE" sz="3200" dirty="0" smtClean="0"/>
              <a:t> (UNOPS) </a:t>
            </a:r>
            <a:r>
              <a:rPr lang="en-GB" sz="3200" b="1" dirty="0" smtClean="0"/>
              <a:t/>
            </a:r>
            <a:br>
              <a:rPr lang="en-GB" sz="3200" b="1" dirty="0" smtClean="0"/>
            </a:br>
            <a:r>
              <a:rPr lang="ka-GE" sz="3200" dirty="0" smtClean="0"/>
              <a:t>საპროექტო </a:t>
            </a:r>
            <a:r>
              <a:rPr lang="ka-GE" sz="3200" dirty="0"/>
              <a:t>მომსახურების გაეროს </a:t>
            </a:r>
            <a:r>
              <a:rPr lang="ka-GE" sz="3200" dirty="0" smtClean="0"/>
              <a:t>ოფისი</a:t>
            </a:r>
            <a:endParaRPr lang="en-US" sz="3200" dirty="0"/>
          </a:p>
        </p:txBody>
      </p:sp>
      <p:sp>
        <p:nvSpPr>
          <p:cNvPr id="8" name="Content Placeholder 7"/>
          <p:cNvSpPr>
            <a:spLocks noGrp="1"/>
          </p:cNvSpPr>
          <p:nvPr>
            <p:ph idx="1"/>
          </p:nvPr>
        </p:nvSpPr>
        <p:spPr/>
        <p:txBody>
          <a:bodyPr>
            <a:normAutofit fontScale="77500" lnSpcReduction="20000"/>
          </a:bodyPr>
          <a:lstStyle/>
          <a:p>
            <a:pPr marL="0" indent="0">
              <a:buNone/>
            </a:pPr>
            <a:endParaRPr lang="en-US" dirty="0" smtClean="0">
              <a:hlinkClick r:id="rId2"/>
            </a:endParaRPr>
          </a:p>
          <a:p>
            <a:pPr>
              <a:buFont typeface="Wingdings" panose="05000000000000000000" pitchFamily="2" charset="2"/>
              <a:buChar char="Ø"/>
            </a:pPr>
            <a:r>
              <a:rPr lang="en-US" dirty="0" smtClean="0"/>
              <a:t>Head office </a:t>
            </a:r>
            <a:r>
              <a:rPr lang="ka-GE" dirty="0" smtClean="0"/>
              <a:t>- კოპენჰაგენი, ჟენევა</a:t>
            </a:r>
          </a:p>
          <a:p>
            <a:pPr>
              <a:buFont typeface="Wingdings" panose="05000000000000000000" pitchFamily="2" charset="2"/>
              <a:buChar char="Ø"/>
            </a:pPr>
            <a:r>
              <a:rPr lang="ka-GE" dirty="0" smtClean="0"/>
              <a:t>25 уears establishment </a:t>
            </a:r>
            <a:endParaRPr lang="ka-GE" dirty="0"/>
          </a:p>
          <a:p>
            <a:pPr>
              <a:buFont typeface="Wingdings" panose="05000000000000000000" pitchFamily="2" charset="2"/>
              <a:buChar char="Ø"/>
            </a:pPr>
            <a:r>
              <a:rPr lang="ka-GE" dirty="0" smtClean="0"/>
              <a:t>საკომუნიკაციო არხები: </a:t>
            </a:r>
            <a:r>
              <a:rPr lang="en-US" dirty="0" smtClean="0"/>
              <a:t>UN </a:t>
            </a:r>
            <a:r>
              <a:rPr lang="ka-GE" dirty="0" smtClean="0"/>
              <a:t>ვებ გვერდები</a:t>
            </a:r>
          </a:p>
          <a:p>
            <a:pPr>
              <a:buFont typeface="Wingdings" panose="05000000000000000000" pitchFamily="2" charset="2"/>
              <a:buChar char="Ø"/>
            </a:pPr>
            <a:r>
              <a:rPr lang="en-US" dirty="0" smtClean="0"/>
              <a:t>UN </a:t>
            </a:r>
            <a:r>
              <a:rPr lang="ka-GE" dirty="0" smtClean="0"/>
              <a:t>ორგანიზაციების განადაწილება </a:t>
            </a:r>
            <a:r>
              <a:rPr lang="en-US" dirty="0" err="1" smtClean="0"/>
              <a:t>Covid</a:t>
            </a:r>
            <a:r>
              <a:rPr lang="en-US" dirty="0" smtClean="0"/>
              <a:t> 19 </a:t>
            </a:r>
            <a:r>
              <a:rPr lang="ka-GE" dirty="0" smtClean="0"/>
              <a:t>ის მართვის ხელშეწყობაში (ტესტები </a:t>
            </a:r>
            <a:r>
              <a:rPr lang="en-US" dirty="0" smtClean="0"/>
              <a:t>UNICEF</a:t>
            </a:r>
            <a:r>
              <a:rPr lang="ka-GE" dirty="0" smtClean="0"/>
              <a:t>, აღჭურვილობა </a:t>
            </a:r>
            <a:r>
              <a:rPr lang="en-US" dirty="0" smtClean="0"/>
              <a:t>UNDP</a:t>
            </a:r>
            <a:r>
              <a:rPr lang="ka-GE" dirty="0" smtClean="0"/>
              <a:t>, შესყიდვები </a:t>
            </a:r>
            <a:r>
              <a:rPr lang="en-US" dirty="0" smtClean="0"/>
              <a:t>UNOPS) </a:t>
            </a:r>
            <a:endParaRPr lang="ka-GE" dirty="0" smtClean="0"/>
          </a:p>
          <a:p>
            <a:pPr>
              <a:buFont typeface="Wingdings" panose="05000000000000000000" pitchFamily="2" charset="2"/>
              <a:buChar char="Ø"/>
            </a:pPr>
            <a:r>
              <a:rPr lang="ka-GE" dirty="0" smtClean="0"/>
              <a:t>შესყიდვის ინსტრუმენტები პირდაპირი </a:t>
            </a:r>
            <a:r>
              <a:rPr lang="en-US" dirty="0" smtClean="0"/>
              <a:t>(LTA)</a:t>
            </a:r>
            <a:r>
              <a:rPr lang="ka-GE" dirty="0" smtClean="0"/>
              <a:t> და ტენდერი </a:t>
            </a:r>
            <a:r>
              <a:rPr lang="en-US" dirty="0" smtClean="0"/>
              <a:t>(</a:t>
            </a:r>
            <a:r>
              <a:rPr lang="ka-GE" dirty="0" smtClean="0"/>
              <a:t>ადგილობრივი, საერთაშორისო)</a:t>
            </a:r>
            <a:endParaRPr lang="ka-GE" dirty="0"/>
          </a:p>
          <a:p>
            <a:pPr>
              <a:buFont typeface="Wingdings" panose="05000000000000000000" pitchFamily="2" charset="2"/>
              <a:buChar char="Ø"/>
            </a:pPr>
            <a:r>
              <a:rPr lang="ka-GE" dirty="0" smtClean="0"/>
              <a:t>საჭიროებების დადგენაში იყენებს ექსპერტების</a:t>
            </a:r>
            <a:r>
              <a:rPr lang="en-US" dirty="0" smtClean="0"/>
              <a:t> (</a:t>
            </a:r>
            <a:r>
              <a:rPr lang="ka-GE" dirty="0" smtClean="0"/>
              <a:t>ინჟინერი,</a:t>
            </a:r>
            <a:r>
              <a:rPr lang="en-US" dirty="0" smtClean="0"/>
              <a:t> </a:t>
            </a:r>
            <a:r>
              <a:rPr lang="ka-GE" dirty="0" smtClean="0"/>
              <a:t>ბიო ინჟინერი, ჯანდაცვა და ა.შ)  ჩართულობას</a:t>
            </a:r>
            <a:endParaRPr lang="en-US" dirty="0" smtClean="0">
              <a:hlinkClick r:id="rId2"/>
            </a:endParaRPr>
          </a:p>
          <a:p>
            <a:pPr marL="0" indent="0">
              <a:buNone/>
            </a:pPr>
            <a:endParaRPr lang="en-US" dirty="0">
              <a:hlinkClick r:id="rId2"/>
            </a:endParaRPr>
          </a:p>
          <a:p>
            <a:pPr marL="0" indent="0">
              <a:buNone/>
            </a:pPr>
            <a:r>
              <a:rPr lang="ka-GE" dirty="0" smtClean="0">
                <a:hlinkClick r:id="rId2"/>
              </a:rPr>
              <a:t>არსებული პროგრამები: </a:t>
            </a:r>
            <a:r>
              <a:rPr lang="en-US" dirty="0" smtClean="0">
                <a:hlinkClick r:id="rId2"/>
              </a:rPr>
              <a:t>https://www.unops.org/news-and-stories/news/covid-19-stay-up-to-date-with-the-latest-on-unops-support-to-response-efforts</a:t>
            </a:r>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817471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0011" y="1958628"/>
            <a:ext cx="9860280" cy="3311641"/>
          </a:xfrm>
        </p:spPr>
        <p:txBody>
          <a:bodyPr>
            <a:normAutofit/>
          </a:bodyPr>
          <a:lstStyle/>
          <a:p>
            <a:pPr>
              <a:buFont typeface="Wingdings" panose="05000000000000000000" pitchFamily="2" charset="2"/>
              <a:buChar char="Ø"/>
            </a:pPr>
            <a:r>
              <a:rPr lang="ka-GE" dirty="0" smtClean="0"/>
              <a:t>მაღალი სანდოობა</a:t>
            </a:r>
          </a:p>
          <a:p>
            <a:pPr>
              <a:buFont typeface="Wingdings" panose="05000000000000000000" pitchFamily="2" charset="2"/>
              <a:buChar char="Ø"/>
            </a:pPr>
            <a:r>
              <a:rPr lang="ka-GE" dirty="0" smtClean="0"/>
              <a:t>სწრაფი მოწოდება</a:t>
            </a:r>
          </a:p>
          <a:p>
            <a:pPr>
              <a:buFont typeface="Wingdings" panose="05000000000000000000" pitchFamily="2" charset="2"/>
              <a:buChar char="Ø"/>
            </a:pPr>
            <a:r>
              <a:rPr lang="ka-GE" dirty="0" smtClean="0"/>
              <a:t>ტენდერები და </a:t>
            </a:r>
            <a:r>
              <a:rPr lang="en-US" dirty="0" smtClean="0"/>
              <a:t>LTA - </a:t>
            </a:r>
            <a:r>
              <a:rPr lang="ka-GE" dirty="0" smtClean="0"/>
              <a:t>ები, ასევე </a:t>
            </a:r>
            <a:r>
              <a:rPr lang="en-US" dirty="0" smtClean="0"/>
              <a:t>Tender </a:t>
            </a:r>
            <a:r>
              <a:rPr lang="ka-GE" dirty="0" smtClean="0"/>
              <a:t>-ს </a:t>
            </a:r>
            <a:r>
              <a:rPr lang="en-US" dirty="0" smtClean="0"/>
              <a:t>reuse </a:t>
            </a:r>
            <a:endParaRPr lang="ka-GE" dirty="0"/>
          </a:p>
          <a:p>
            <a:pPr>
              <a:buFont typeface="Wingdings" panose="05000000000000000000" pitchFamily="2" charset="2"/>
              <a:buChar char="Ø"/>
            </a:pPr>
            <a:r>
              <a:rPr lang="ka-GE" dirty="0" smtClean="0">
                <a:latin typeface="Calibri" panose="020F0502020204030204" pitchFamily="34" charset="0"/>
                <a:ea typeface="Calibri" panose="020F0502020204030204" pitchFamily="34" charset="0"/>
                <a:cs typeface="Times New Roman" panose="02020603050405020304" pitchFamily="18" charset="0"/>
              </a:rPr>
              <a:t>Best </a:t>
            </a:r>
            <a:r>
              <a:rPr lang="ka-GE" dirty="0">
                <a:latin typeface="Calibri" panose="020F0502020204030204" pitchFamily="34" charset="0"/>
                <a:ea typeface="Calibri" panose="020F0502020204030204" pitchFamily="34" charset="0"/>
                <a:cs typeface="Times New Roman" panose="02020603050405020304" pitchFamily="18" charset="0"/>
              </a:rPr>
              <a:t>value for money </a:t>
            </a:r>
            <a:r>
              <a:rPr lang="ka-GE" dirty="0" smtClean="0">
                <a:latin typeface="Calibri" panose="020F0502020204030204" pitchFamily="34" charset="0"/>
                <a:ea typeface="Calibri" panose="020F0502020204030204" pitchFamily="34" charset="0"/>
                <a:cs typeface="Times New Roman" panose="02020603050405020304" pitchFamily="18" charset="0"/>
              </a:rPr>
              <a:t>(ხარისხი, მოწოდების ვადა, ხარჯები)</a:t>
            </a:r>
          </a:p>
          <a:p>
            <a:pPr>
              <a:buFont typeface="Wingdings" panose="05000000000000000000" pitchFamily="2" charset="2"/>
              <a:buChar char="Ø"/>
            </a:pPr>
            <a:r>
              <a:rPr lang="ka-GE" dirty="0" smtClean="0">
                <a:latin typeface="Calibri" panose="020F0502020204030204" pitchFamily="34" charset="0"/>
                <a:ea typeface="Calibri" panose="020F0502020204030204" pitchFamily="34" charset="0"/>
                <a:cs typeface="Times New Roman" panose="02020603050405020304" pitchFamily="18" charset="0"/>
              </a:rPr>
              <a:t>დამატებითი ექსპერტების ჩართულობის შესაძლებლობა</a:t>
            </a:r>
          </a:p>
          <a:p>
            <a:pPr>
              <a:buFont typeface="Wingdings" panose="05000000000000000000" pitchFamily="2" charset="2"/>
              <a:buChar char="Ø"/>
            </a:pPr>
            <a:r>
              <a:rPr lang="ka-GE" dirty="0" smtClean="0"/>
              <a:t>2 </a:t>
            </a:r>
            <a:r>
              <a:rPr lang="ka-GE" dirty="0"/>
              <a:t>წლიანი </a:t>
            </a:r>
            <a:r>
              <a:rPr lang="en-US" dirty="0"/>
              <a:t>maintenance plan </a:t>
            </a:r>
            <a:r>
              <a:rPr lang="ka-GE" dirty="0" smtClean="0"/>
              <a:t>და ტრენინგები</a:t>
            </a:r>
          </a:p>
          <a:p>
            <a:pPr marL="0" indent="0">
              <a:buNone/>
            </a:pPr>
            <a:endParaRPr lang="en-US" dirty="0"/>
          </a:p>
          <a:p>
            <a:pPr marL="0" indent="0">
              <a:buNone/>
            </a:pPr>
            <a:endParaRPr lang="en-US" dirty="0"/>
          </a:p>
          <a:p>
            <a:pPr marL="514350" indent="-514350">
              <a:buFont typeface="Arial" panose="020B0604020202020204" pitchFamily="34" charset="0"/>
              <a:buAutoNum type="arabicPeriod"/>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ka-GE" b="1" dirty="0" smtClean="0"/>
          </a:p>
          <a:p>
            <a:pPr marL="514350" indent="-514350">
              <a:buAutoNum type="arabicPeriod"/>
            </a:pPr>
            <a:endParaRPr lang="en-US" b="1" dirty="0" smtClean="0"/>
          </a:p>
          <a:p>
            <a:endParaRPr lang="ka-GE" dirty="0" smtClean="0"/>
          </a:p>
          <a:p>
            <a:endParaRPr lang="en-US" dirty="0"/>
          </a:p>
        </p:txBody>
      </p:sp>
      <p:pic>
        <p:nvPicPr>
          <p:cNvPr id="3078" name="Picture 6" descr="See the source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1908" y="366598"/>
            <a:ext cx="2232853" cy="13240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039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53291956"/>
              </p:ext>
            </p:extLst>
          </p:nvPr>
        </p:nvGraphicFramePr>
        <p:xfrm>
          <a:off x="1337733" y="1176868"/>
          <a:ext cx="9389534" cy="5047436"/>
        </p:xfrm>
        <a:graphic>
          <a:graphicData uri="http://schemas.openxmlformats.org/drawingml/2006/table">
            <a:tbl>
              <a:tblPr>
                <a:tableStyleId>{5C22544A-7EE6-4342-B048-85BDC9FD1C3A}</a:tableStyleId>
              </a:tblPr>
              <a:tblGrid>
                <a:gridCol w="6308562">
                  <a:extLst>
                    <a:ext uri="{9D8B030D-6E8A-4147-A177-3AD203B41FA5}">
                      <a16:colId xmlns:a16="http://schemas.microsoft.com/office/drawing/2014/main" val="3595719519"/>
                    </a:ext>
                  </a:extLst>
                </a:gridCol>
                <a:gridCol w="1313286">
                  <a:extLst>
                    <a:ext uri="{9D8B030D-6E8A-4147-A177-3AD203B41FA5}">
                      <a16:colId xmlns:a16="http://schemas.microsoft.com/office/drawing/2014/main" val="2568762979"/>
                    </a:ext>
                  </a:extLst>
                </a:gridCol>
                <a:gridCol w="1767686">
                  <a:extLst>
                    <a:ext uri="{9D8B030D-6E8A-4147-A177-3AD203B41FA5}">
                      <a16:colId xmlns:a16="http://schemas.microsoft.com/office/drawing/2014/main" val="2986243860"/>
                    </a:ext>
                  </a:extLst>
                </a:gridCol>
              </a:tblGrid>
              <a:tr h="374716">
                <a:tc>
                  <a:txBody>
                    <a:bodyPr/>
                    <a:lstStyle/>
                    <a:p>
                      <a:pPr algn="ctr">
                        <a:lnSpc>
                          <a:spcPct val="115000"/>
                        </a:lnSpc>
                        <a:spcAft>
                          <a:spcPts val="0"/>
                        </a:spcAft>
                      </a:pPr>
                      <a:r>
                        <a:rPr lang="en-US" sz="900">
                          <a:effectLst/>
                        </a:rPr>
                        <a:t>Description</a:t>
                      </a:r>
                      <a:endParaRPr lang="en-US" sz="900">
                        <a:effectLst/>
                        <a:latin typeface="Times New Roman" panose="02020603050405020304" pitchFamily="18" charset="0"/>
                        <a:ea typeface="Times New Roman" panose="02020603050405020304" pitchFamily="18" charset="0"/>
                      </a:endParaRPr>
                    </a:p>
                  </a:txBody>
                  <a:tcPr marL="21597" marR="21597" marT="0" marB="0" anchor="ctr"/>
                </a:tc>
                <a:tc>
                  <a:txBody>
                    <a:bodyPr/>
                    <a:lstStyle/>
                    <a:p>
                      <a:pPr algn="ctr">
                        <a:lnSpc>
                          <a:spcPct val="115000"/>
                        </a:lnSpc>
                        <a:spcAft>
                          <a:spcPts val="0"/>
                        </a:spcAft>
                      </a:pPr>
                      <a:r>
                        <a:rPr lang="en-US" sz="900">
                          <a:effectLst/>
                        </a:rPr>
                        <a:t>Duration in Months</a:t>
                      </a:r>
                      <a:endParaRPr lang="en-US" sz="900">
                        <a:effectLst/>
                        <a:latin typeface="Times New Roman" panose="02020603050405020304" pitchFamily="18" charset="0"/>
                        <a:ea typeface="Times New Roman" panose="02020603050405020304" pitchFamily="18" charset="0"/>
                      </a:endParaRPr>
                    </a:p>
                  </a:txBody>
                  <a:tcPr marL="21597" marR="21597" marT="0" marB="0" anchor="ctr"/>
                </a:tc>
                <a:tc>
                  <a:txBody>
                    <a:bodyPr/>
                    <a:lstStyle/>
                    <a:p>
                      <a:pPr algn="ctr">
                        <a:lnSpc>
                          <a:spcPct val="115000"/>
                        </a:lnSpc>
                        <a:spcAft>
                          <a:spcPts val="0"/>
                        </a:spcAft>
                      </a:pPr>
                      <a:r>
                        <a:rPr lang="en-US" sz="900">
                          <a:effectLst/>
                        </a:rPr>
                        <a:t>Total (in USD)</a:t>
                      </a:r>
                      <a:endParaRPr lang="en-US" sz="900">
                        <a:effectLst/>
                        <a:latin typeface="Times New Roman" panose="02020603050405020304" pitchFamily="18" charset="0"/>
                        <a:ea typeface="Times New Roman" panose="02020603050405020304" pitchFamily="18" charset="0"/>
                      </a:endParaRPr>
                    </a:p>
                  </a:txBody>
                  <a:tcPr marL="21597" marR="21597" marT="0" marB="0" anchor="ctr"/>
                </a:tc>
                <a:extLst>
                  <a:ext uri="{0D108BD9-81ED-4DB2-BD59-A6C34878D82A}">
                    <a16:rowId xmlns:a16="http://schemas.microsoft.com/office/drawing/2014/main" val="731310616"/>
                  </a:ext>
                </a:extLst>
              </a:tr>
              <a:tr h="374716">
                <a:tc gridSpan="3">
                  <a:txBody>
                    <a:bodyPr/>
                    <a:lstStyle/>
                    <a:p>
                      <a:pPr algn="l">
                        <a:lnSpc>
                          <a:spcPct val="115000"/>
                        </a:lnSpc>
                        <a:spcAft>
                          <a:spcPts val="0"/>
                        </a:spcAft>
                      </a:pPr>
                      <a:r>
                        <a:rPr lang="en-US" sz="900">
                          <a:effectLst/>
                        </a:rPr>
                        <a:t>OUTPUT: Operational capacity of the MoH enhanced through the provision of COVID19 response related items</a:t>
                      </a:r>
                      <a:endParaRPr lang="en-US" sz="900">
                        <a:effectLst/>
                        <a:latin typeface="Times New Roman" panose="02020603050405020304" pitchFamily="18" charset="0"/>
                        <a:ea typeface="Times New Roman" panose="02020603050405020304" pitchFamily="18" charset="0"/>
                      </a:endParaRPr>
                    </a:p>
                  </a:txBody>
                  <a:tcPr marL="21597" marR="21597"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75823419"/>
                  </a:ext>
                </a:extLst>
              </a:tr>
              <a:tr h="374716">
                <a:tc gridSpan="3">
                  <a:txBody>
                    <a:bodyPr/>
                    <a:lstStyle/>
                    <a:p>
                      <a:pPr algn="l">
                        <a:lnSpc>
                          <a:spcPct val="115000"/>
                        </a:lnSpc>
                        <a:spcAft>
                          <a:spcPts val="0"/>
                        </a:spcAft>
                      </a:pPr>
                      <a:r>
                        <a:rPr lang="en-US" sz="900">
                          <a:effectLst/>
                        </a:rPr>
                        <a:t>Deliverable: Medical equipment and supplies required for COVID19 response are made available in Georgia</a:t>
                      </a:r>
                      <a:endParaRPr lang="en-US" sz="900">
                        <a:effectLst/>
                        <a:latin typeface="Times New Roman" panose="02020603050405020304" pitchFamily="18" charset="0"/>
                        <a:ea typeface="Times New Roman" panose="02020603050405020304" pitchFamily="18" charset="0"/>
                      </a:endParaRPr>
                    </a:p>
                  </a:txBody>
                  <a:tcPr marL="21597" marR="21597"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0441223"/>
                  </a:ext>
                </a:extLst>
              </a:tr>
              <a:tr h="187358">
                <a:tc gridSpan="3">
                  <a:txBody>
                    <a:bodyPr/>
                    <a:lstStyle/>
                    <a:p>
                      <a:pPr algn="l">
                        <a:lnSpc>
                          <a:spcPct val="115000"/>
                        </a:lnSpc>
                        <a:spcAft>
                          <a:spcPts val="0"/>
                        </a:spcAft>
                      </a:pPr>
                      <a:r>
                        <a:rPr lang="en-US" sz="900">
                          <a:effectLst/>
                        </a:rPr>
                        <a:t>Activities</a:t>
                      </a:r>
                      <a:endParaRPr lang="en-US" sz="900">
                        <a:effectLst/>
                        <a:latin typeface="Times New Roman" panose="02020603050405020304" pitchFamily="18" charset="0"/>
                        <a:ea typeface="Times New Roman" panose="02020603050405020304" pitchFamily="18" charset="0"/>
                      </a:endParaRPr>
                    </a:p>
                  </a:txBody>
                  <a:tcPr marL="21597" marR="21597"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64822689"/>
                  </a:ext>
                </a:extLst>
              </a:tr>
              <a:tr h="562074">
                <a:tc>
                  <a:txBody>
                    <a:bodyPr/>
                    <a:lstStyle/>
                    <a:p>
                      <a:pPr algn="just">
                        <a:lnSpc>
                          <a:spcPct val="115000"/>
                        </a:lnSpc>
                        <a:spcAft>
                          <a:spcPts val="0"/>
                        </a:spcAft>
                      </a:pPr>
                      <a:r>
                        <a:rPr lang="en-US" sz="900" dirty="0">
                          <a:effectLst/>
                        </a:rPr>
                        <a:t>Technical assistance through UNOPS expert and advice to finalize the specifications of medical equipment and supplies, conduct evaluations and facilitate technical implementation</a:t>
                      </a:r>
                      <a:endParaRPr lang="en-US" sz="900" dirty="0">
                        <a:effectLst/>
                        <a:latin typeface="Times New Roman" panose="02020603050405020304" pitchFamily="18" charset="0"/>
                        <a:ea typeface="Times New Roman" panose="02020603050405020304" pitchFamily="18" charset="0"/>
                      </a:endParaRPr>
                    </a:p>
                  </a:txBody>
                  <a:tcPr marL="21597" marR="21597" marT="0" marB="0" anchor="ctr"/>
                </a:tc>
                <a:tc>
                  <a:txBody>
                    <a:bodyPr/>
                    <a:lstStyle/>
                    <a:p>
                      <a:pPr algn="ctr">
                        <a:lnSpc>
                          <a:spcPct val="115000"/>
                        </a:lnSpc>
                        <a:spcAft>
                          <a:spcPts val="0"/>
                        </a:spcAft>
                      </a:pPr>
                      <a:r>
                        <a:rPr lang="en-US" sz="900">
                          <a:effectLst/>
                          <a:highlight>
                            <a:srgbClr val="FFFF00"/>
                          </a:highlight>
                        </a:rPr>
                        <a:t>4</a:t>
                      </a:r>
                      <a:endParaRPr lang="en-US" sz="900">
                        <a:effectLst/>
                        <a:latin typeface="Times New Roman" panose="02020603050405020304" pitchFamily="18" charset="0"/>
                        <a:ea typeface="Times New Roman" panose="02020603050405020304" pitchFamily="18" charset="0"/>
                      </a:endParaRPr>
                    </a:p>
                  </a:txBody>
                  <a:tcPr marL="21597" marR="21597" marT="0" marB="0" anchor="ctr"/>
                </a:tc>
                <a:tc>
                  <a:txBody>
                    <a:bodyPr/>
                    <a:lstStyle/>
                    <a:p>
                      <a:pPr algn="r">
                        <a:lnSpc>
                          <a:spcPct val="115000"/>
                        </a:lnSpc>
                        <a:spcAft>
                          <a:spcPts val="0"/>
                        </a:spcAft>
                      </a:pPr>
                      <a:r>
                        <a:rPr lang="en-US" sz="900">
                          <a:effectLst/>
                          <a:highlight>
                            <a:srgbClr val="FFFF00"/>
                          </a:highlight>
                        </a:rPr>
                        <a:t>$ 24,737</a:t>
                      </a:r>
                      <a:endParaRPr lang="en-US" sz="900">
                        <a:effectLst/>
                        <a:latin typeface="Times New Roman" panose="02020603050405020304" pitchFamily="18" charset="0"/>
                        <a:ea typeface="Times New Roman" panose="02020603050405020304" pitchFamily="18" charset="0"/>
                      </a:endParaRPr>
                    </a:p>
                  </a:txBody>
                  <a:tcPr marL="21597" marR="21597" marT="0" marB="0" anchor="ctr"/>
                </a:tc>
                <a:extLst>
                  <a:ext uri="{0D108BD9-81ED-4DB2-BD59-A6C34878D82A}">
                    <a16:rowId xmlns:a16="http://schemas.microsoft.com/office/drawing/2014/main" val="2132892572"/>
                  </a:ext>
                </a:extLst>
              </a:tr>
              <a:tr h="374716">
                <a:tc>
                  <a:txBody>
                    <a:bodyPr/>
                    <a:lstStyle/>
                    <a:p>
                      <a:pPr algn="just">
                        <a:lnSpc>
                          <a:spcPct val="115000"/>
                        </a:lnSpc>
                        <a:spcAft>
                          <a:spcPts val="0"/>
                        </a:spcAft>
                      </a:pPr>
                      <a:r>
                        <a:rPr lang="en-US" sz="900" dirty="0">
                          <a:effectLst/>
                        </a:rPr>
                        <a:t>Procurement of medical equipment and supplies for hospitals, including warranty arrangements, </a:t>
                      </a:r>
                      <a:r>
                        <a:rPr lang="en-US" sz="900" u="sng" dirty="0">
                          <a:effectLst/>
                        </a:rPr>
                        <a:t>training,</a:t>
                      </a:r>
                      <a:r>
                        <a:rPr lang="en-US" sz="900" dirty="0">
                          <a:effectLst/>
                        </a:rPr>
                        <a:t> etc.</a:t>
                      </a:r>
                      <a:endParaRPr lang="en-US" sz="900" dirty="0">
                        <a:effectLst/>
                        <a:latin typeface="Times New Roman" panose="02020603050405020304" pitchFamily="18" charset="0"/>
                        <a:ea typeface="Times New Roman" panose="02020603050405020304" pitchFamily="18" charset="0"/>
                      </a:endParaRPr>
                    </a:p>
                  </a:txBody>
                  <a:tcPr marL="21597" marR="21597" marT="0" marB="0" anchor="ctr"/>
                </a:tc>
                <a:tc>
                  <a:txBody>
                    <a:bodyPr/>
                    <a:lstStyle/>
                    <a:p>
                      <a:pPr algn="ctr">
                        <a:lnSpc>
                          <a:spcPct val="115000"/>
                        </a:lnSpc>
                        <a:spcAft>
                          <a:spcPts val="0"/>
                        </a:spcAft>
                      </a:pPr>
                      <a:r>
                        <a:rPr lang="en-US" sz="900" dirty="0">
                          <a:effectLst/>
                          <a:highlight>
                            <a:srgbClr val="FFFF00"/>
                          </a:highlight>
                        </a:rPr>
                        <a:t>8</a:t>
                      </a:r>
                      <a:endParaRPr lang="en-US" sz="900" dirty="0">
                        <a:effectLst/>
                        <a:latin typeface="Times New Roman" panose="02020603050405020304" pitchFamily="18" charset="0"/>
                        <a:ea typeface="Times New Roman" panose="02020603050405020304" pitchFamily="18" charset="0"/>
                      </a:endParaRPr>
                    </a:p>
                  </a:txBody>
                  <a:tcPr marL="21597" marR="21597" marT="0" marB="0" anchor="ctr"/>
                </a:tc>
                <a:tc>
                  <a:txBody>
                    <a:bodyPr/>
                    <a:lstStyle/>
                    <a:p>
                      <a:pPr algn="r">
                        <a:lnSpc>
                          <a:spcPct val="115000"/>
                        </a:lnSpc>
                        <a:spcAft>
                          <a:spcPts val="0"/>
                        </a:spcAft>
                      </a:pPr>
                      <a:r>
                        <a:rPr lang="en-US" sz="900" dirty="0">
                          <a:effectLst/>
                          <a:highlight>
                            <a:srgbClr val="FFFF00"/>
                          </a:highlight>
                        </a:rPr>
                        <a:t>$ 4,947,428</a:t>
                      </a:r>
                      <a:endParaRPr lang="en-US" sz="900" dirty="0">
                        <a:effectLst/>
                        <a:latin typeface="Times New Roman" panose="02020603050405020304" pitchFamily="18" charset="0"/>
                        <a:ea typeface="Times New Roman" panose="02020603050405020304" pitchFamily="18" charset="0"/>
                      </a:endParaRPr>
                    </a:p>
                  </a:txBody>
                  <a:tcPr marL="21597" marR="21597" marT="0" marB="0" anchor="ctr"/>
                </a:tc>
                <a:extLst>
                  <a:ext uri="{0D108BD9-81ED-4DB2-BD59-A6C34878D82A}">
                    <a16:rowId xmlns:a16="http://schemas.microsoft.com/office/drawing/2014/main" val="2708271992"/>
                  </a:ext>
                </a:extLst>
              </a:tr>
              <a:tr h="410236">
                <a:tc>
                  <a:txBody>
                    <a:bodyPr/>
                    <a:lstStyle/>
                    <a:p>
                      <a:pPr algn="just">
                        <a:lnSpc>
                          <a:spcPct val="115000"/>
                        </a:lnSpc>
                        <a:spcAft>
                          <a:spcPts val="0"/>
                        </a:spcAft>
                      </a:pPr>
                      <a:r>
                        <a:rPr lang="en-US" sz="900" dirty="0">
                          <a:effectLst/>
                        </a:rPr>
                        <a:t>Contracts with suppliers and freight forwarders for shipment, logistics, inspections and similar services</a:t>
                      </a:r>
                      <a:endParaRPr lang="en-US" sz="900" dirty="0">
                        <a:effectLst/>
                        <a:latin typeface="Times New Roman" panose="02020603050405020304" pitchFamily="18" charset="0"/>
                        <a:ea typeface="Times New Roman" panose="02020603050405020304" pitchFamily="18" charset="0"/>
                      </a:endParaRPr>
                    </a:p>
                  </a:txBody>
                  <a:tcPr marL="21597" marR="21597" marT="0" marB="0" anchor="ctr"/>
                </a:tc>
                <a:tc>
                  <a:txBody>
                    <a:bodyPr/>
                    <a:lstStyle/>
                    <a:p>
                      <a:pPr algn="ctr">
                        <a:lnSpc>
                          <a:spcPct val="115000"/>
                        </a:lnSpc>
                        <a:spcAft>
                          <a:spcPts val="0"/>
                        </a:spcAft>
                      </a:pPr>
                      <a:r>
                        <a:rPr lang="en-US" sz="900">
                          <a:effectLst/>
                          <a:highlight>
                            <a:srgbClr val="FFFF00"/>
                          </a:highlight>
                        </a:rPr>
                        <a:t>8</a:t>
                      </a:r>
                      <a:endParaRPr lang="en-US" sz="900">
                        <a:effectLst/>
                        <a:latin typeface="Times New Roman" panose="02020603050405020304" pitchFamily="18" charset="0"/>
                        <a:ea typeface="Times New Roman" panose="02020603050405020304" pitchFamily="18" charset="0"/>
                      </a:endParaRPr>
                    </a:p>
                  </a:txBody>
                  <a:tcPr marL="21597" marR="21597" marT="0" marB="0" anchor="ctr"/>
                </a:tc>
                <a:tc>
                  <a:txBody>
                    <a:bodyPr/>
                    <a:lstStyle/>
                    <a:p>
                      <a:pPr algn="r">
                        <a:lnSpc>
                          <a:spcPct val="115000"/>
                        </a:lnSpc>
                        <a:spcAft>
                          <a:spcPts val="0"/>
                        </a:spcAft>
                      </a:pPr>
                      <a:r>
                        <a:rPr lang="en-US" sz="900" u="sng" dirty="0">
                          <a:effectLst/>
                          <a:highlight>
                            <a:srgbClr val="FFFF00"/>
                          </a:highlight>
                        </a:rPr>
                        <a:t>$ 890,537</a:t>
                      </a:r>
                      <a:endParaRPr lang="en-US" sz="900" u="sng" dirty="0">
                        <a:effectLst/>
                        <a:latin typeface="Times New Roman" panose="02020603050405020304" pitchFamily="18" charset="0"/>
                        <a:ea typeface="Times New Roman" panose="02020603050405020304" pitchFamily="18" charset="0"/>
                      </a:endParaRPr>
                    </a:p>
                  </a:txBody>
                  <a:tcPr marL="21597" marR="21597" marT="0" marB="0" anchor="ctr"/>
                </a:tc>
                <a:extLst>
                  <a:ext uri="{0D108BD9-81ED-4DB2-BD59-A6C34878D82A}">
                    <a16:rowId xmlns:a16="http://schemas.microsoft.com/office/drawing/2014/main" val="1534325510"/>
                  </a:ext>
                </a:extLst>
              </a:tr>
              <a:tr h="187358">
                <a:tc>
                  <a:txBody>
                    <a:bodyPr/>
                    <a:lstStyle/>
                    <a:p>
                      <a:pPr algn="just">
                        <a:lnSpc>
                          <a:spcPct val="115000"/>
                        </a:lnSpc>
                        <a:spcAft>
                          <a:spcPts val="0"/>
                        </a:spcAft>
                      </a:pPr>
                      <a:r>
                        <a:rPr lang="en-US" sz="900">
                          <a:effectLst/>
                        </a:rPr>
                        <a:t>Sub-total for Activities</a:t>
                      </a:r>
                      <a:endParaRPr lang="en-US" sz="900">
                        <a:effectLst/>
                        <a:latin typeface="Times New Roman" panose="02020603050405020304" pitchFamily="18" charset="0"/>
                        <a:ea typeface="Times New Roman" panose="02020603050405020304" pitchFamily="18" charset="0"/>
                      </a:endParaRPr>
                    </a:p>
                  </a:txBody>
                  <a:tcPr marL="21597" marR="21597" marT="0" marB="0" anchor="ctr"/>
                </a:tc>
                <a:tc>
                  <a:txBody>
                    <a:bodyPr/>
                    <a:lstStyle/>
                    <a:p>
                      <a:pPr algn="ctr">
                        <a:lnSpc>
                          <a:spcPct val="115000"/>
                        </a:lnSpc>
                        <a:spcAft>
                          <a:spcPts val="0"/>
                        </a:spcAft>
                      </a:pPr>
                      <a:r>
                        <a:rPr lang="en-US" sz="900">
                          <a:effectLst/>
                          <a:highlight>
                            <a:srgbClr val="FFFF00"/>
                          </a:highlight>
                        </a:rPr>
                        <a:t> </a:t>
                      </a:r>
                      <a:endParaRPr lang="en-US" sz="900">
                        <a:effectLst/>
                        <a:latin typeface="Times New Roman" panose="02020603050405020304" pitchFamily="18" charset="0"/>
                        <a:ea typeface="Times New Roman" panose="02020603050405020304" pitchFamily="18" charset="0"/>
                      </a:endParaRPr>
                    </a:p>
                  </a:txBody>
                  <a:tcPr marL="21597" marR="21597" marT="0" marB="0" anchor="ctr"/>
                </a:tc>
                <a:tc>
                  <a:txBody>
                    <a:bodyPr/>
                    <a:lstStyle/>
                    <a:p>
                      <a:pPr algn="r">
                        <a:lnSpc>
                          <a:spcPct val="115000"/>
                        </a:lnSpc>
                        <a:spcAft>
                          <a:spcPts val="0"/>
                        </a:spcAft>
                      </a:pPr>
                      <a:r>
                        <a:rPr lang="en-US" sz="900" b="1" dirty="0">
                          <a:effectLst/>
                          <a:highlight>
                            <a:srgbClr val="FFFF00"/>
                          </a:highlight>
                        </a:rPr>
                        <a:t>$ 5,862,702</a:t>
                      </a:r>
                      <a:endParaRPr lang="en-US" sz="900" b="1" dirty="0">
                        <a:effectLst/>
                        <a:latin typeface="Times New Roman" panose="02020603050405020304" pitchFamily="18" charset="0"/>
                        <a:ea typeface="Times New Roman" panose="02020603050405020304" pitchFamily="18" charset="0"/>
                      </a:endParaRPr>
                    </a:p>
                  </a:txBody>
                  <a:tcPr marL="21597" marR="21597" marT="0" marB="0" anchor="ctr"/>
                </a:tc>
                <a:extLst>
                  <a:ext uri="{0D108BD9-81ED-4DB2-BD59-A6C34878D82A}">
                    <a16:rowId xmlns:a16="http://schemas.microsoft.com/office/drawing/2014/main" val="3694132681"/>
                  </a:ext>
                </a:extLst>
              </a:tr>
              <a:tr h="749431">
                <a:tc>
                  <a:txBody>
                    <a:bodyPr/>
                    <a:lstStyle/>
                    <a:p>
                      <a:pPr algn="just">
                        <a:lnSpc>
                          <a:spcPct val="115000"/>
                        </a:lnSpc>
                        <a:spcAft>
                          <a:spcPts val="0"/>
                        </a:spcAft>
                      </a:pPr>
                      <a:r>
                        <a:rPr lang="en-US" sz="900" dirty="0">
                          <a:effectLst/>
                        </a:rPr>
                        <a:t>Direct support costs for UNOPS's project and procurement management support, inclusive of project team and operations, as well as shared support from the sub-region to ensure quality, timely and cost effective delivery</a:t>
                      </a:r>
                      <a:endParaRPr lang="en-US" sz="900" dirty="0">
                        <a:effectLst/>
                        <a:latin typeface="Times New Roman" panose="02020603050405020304" pitchFamily="18" charset="0"/>
                        <a:ea typeface="Times New Roman" panose="02020603050405020304" pitchFamily="18" charset="0"/>
                      </a:endParaRPr>
                    </a:p>
                  </a:txBody>
                  <a:tcPr marL="21597" marR="21597" marT="0" marB="0" anchor="ctr"/>
                </a:tc>
                <a:tc>
                  <a:txBody>
                    <a:bodyPr/>
                    <a:lstStyle/>
                    <a:p>
                      <a:pPr algn="ctr">
                        <a:lnSpc>
                          <a:spcPct val="115000"/>
                        </a:lnSpc>
                        <a:spcAft>
                          <a:spcPts val="0"/>
                        </a:spcAft>
                      </a:pPr>
                      <a:r>
                        <a:rPr lang="en-US" sz="900">
                          <a:effectLst/>
                          <a:highlight>
                            <a:srgbClr val="FFFF00"/>
                          </a:highlight>
                        </a:rPr>
                        <a:t>8</a:t>
                      </a:r>
                      <a:endParaRPr lang="en-US" sz="900">
                        <a:effectLst/>
                        <a:latin typeface="Times New Roman" panose="02020603050405020304" pitchFamily="18" charset="0"/>
                        <a:ea typeface="Times New Roman" panose="02020603050405020304" pitchFamily="18" charset="0"/>
                      </a:endParaRPr>
                    </a:p>
                  </a:txBody>
                  <a:tcPr marL="21597" marR="21597" marT="0" marB="0" anchor="ctr"/>
                </a:tc>
                <a:tc>
                  <a:txBody>
                    <a:bodyPr/>
                    <a:lstStyle/>
                    <a:p>
                      <a:pPr algn="r">
                        <a:lnSpc>
                          <a:spcPct val="115000"/>
                        </a:lnSpc>
                        <a:spcAft>
                          <a:spcPts val="0"/>
                        </a:spcAft>
                      </a:pPr>
                      <a:r>
                        <a:rPr lang="en-US" sz="900" dirty="0">
                          <a:effectLst/>
                          <a:highlight>
                            <a:srgbClr val="FFFF00"/>
                          </a:highlight>
                        </a:rPr>
                        <a:t>$ 132,870 </a:t>
                      </a:r>
                      <a:endParaRPr lang="en-US" sz="900" dirty="0">
                        <a:effectLst/>
                      </a:endParaRPr>
                    </a:p>
                    <a:p>
                      <a:pPr algn="r">
                        <a:lnSpc>
                          <a:spcPct val="115000"/>
                        </a:lnSpc>
                        <a:spcAft>
                          <a:spcPts val="0"/>
                        </a:spcAft>
                      </a:pPr>
                      <a:r>
                        <a:rPr lang="en-US" sz="900" dirty="0">
                          <a:effectLst/>
                          <a:highlight>
                            <a:srgbClr val="FFFF00"/>
                          </a:highlight>
                        </a:rPr>
                        <a:t> </a:t>
                      </a:r>
                      <a:endParaRPr lang="en-US" sz="900" dirty="0">
                        <a:effectLst/>
                        <a:latin typeface="Times New Roman" panose="02020603050405020304" pitchFamily="18" charset="0"/>
                        <a:ea typeface="Times New Roman" panose="02020603050405020304" pitchFamily="18" charset="0"/>
                      </a:endParaRPr>
                    </a:p>
                  </a:txBody>
                  <a:tcPr marL="21597" marR="21597" marT="0" marB="0" anchor="ctr"/>
                </a:tc>
                <a:extLst>
                  <a:ext uri="{0D108BD9-81ED-4DB2-BD59-A6C34878D82A}">
                    <a16:rowId xmlns:a16="http://schemas.microsoft.com/office/drawing/2014/main" val="2280871264"/>
                  </a:ext>
                </a:extLst>
              </a:tr>
              <a:tr h="374716">
                <a:tc>
                  <a:txBody>
                    <a:bodyPr/>
                    <a:lstStyle/>
                    <a:p>
                      <a:pPr algn="just">
                        <a:lnSpc>
                          <a:spcPct val="115000"/>
                        </a:lnSpc>
                        <a:spcAft>
                          <a:spcPts val="0"/>
                        </a:spcAft>
                      </a:pPr>
                      <a:r>
                        <a:rPr lang="en-US" sz="900" dirty="0">
                          <a:effectLst/>
                        </a:rPr>
                        <a:t>UNOPS indirect support costs (management fee), covering the corporate functions and UNOPS's presence within the UN system</a:t>
                      </a:r>
                      <a:endParaRPr lang="en-US" sz="900" dirty="0">
                        <a:effectLst/>
                        <a:latin typeface="Times New Roman" panose="02020603050405020304" pitchFamily="18" charset="0"/>
                        <a:ea typeface="Times New Roman" panose="02020603050405020304" pitchFamily="18" charset="0"/>
                      </a:endParaRPr>
                    </a:p>
                  </a:txBody>
                  <a:tcPr marL="21597" marR="21597" marT="0" marB="0" anchor="ctr"/>
                </a:tc>
                <a:tc>
                  <a:txBody>
                    <a:bodyPr/>
                    <a:lstStyle/>
                    <a:p>
                      <a:pPr algn="ctr">
                        <a:lnSpc>
                          <a:spcPct val="115000"/>
                        </a:lnSpc>
                        <a:spcAft>
                          <a:spcPts val="0"/>
                        </a:spcAft>
                      </a:pPr>
                      <a:r>
                        <a:rPr lang="en-US" sz="900" dirty="0">
                          <a:effectLst/>
                          <a:highlight>
                            <a:srgbClr val="FFFF00"/>
                          </a:highlight>
                        </a:rPr>
                        <a:t>8</a:t>
                      </a:r>
                      <a:endParaRPr lang="en-US" sz="900" dirty="0">
                        <a:effectLst/>
                        <a:latin typeface="Times New Roman" panose="02020603050405020304" pitchFamily="18" charset="0"/>
                        <a:ea typeface="Times New Roman" panose="02020603050405020304" pitchFamily="18" charset="0"/>
                      </a:endParaRPr>
                    </a:p>
                  </a:txBody>
                  <a:tcPr marL="21597" marR="21597" marT="0" marB="0" anchor="ctr"/>
                </a:tc>
                <a:tc>
                  <a:txBody>
                    <a:bodyPr/>
                    <a:lstStyle/>
                    <a:p>
                      <a:pPr algn="r">
                        <a:lnSpc>
                          <a:spcPct val="115000"/>
                        </a:lnSpc>
                        <a:spcAft>
                          <a:spcPts val="0"/>
                        </a:spcAft>
                      </a:pPr>
                      <a:r>
                        <a:rPr lang="en-US" sz="900">
                          <a:effectLst/>
                          <a:highlight>
                            <a:srgbClr val="FFFF00"/>
                          </a:highlight>
                        </a:rPr>
                        <a:t> $ 190,426</a:t>
                      </a:r>
                      <a:endParaRPr lang="en-US" sz="900">
                        <a:effectLst/>
                        <a:latin typeface="Times New Roman" panose="02020603050405020304" pitchFamily="18" charset="0"/>
                        <a:ea typeface="Times New Roman" panose="02020603050405020304" pitchFamily="18" charset="0"/>
                      </a:endParaRPr>
                    </a:p>
                  </a:txBody>
                  <a:tcPr marL="21597" marR="21597" marT="0" marB="0" anchor="ctr"/>
                </a:tc>
                <a:extLst>
                  <a:ext uri="{0D108BD9-81ED-4DB2-BD59-A6C34878D82A}">
                    <a16:rowId xmlns:a16="http://schemas.microsoft.com/office/drawing/2014/main" val="3159903401"/>
                  </a:ext>
                </a:extLst>
              </a:tr>
              <a:tr h="187358">
                <a:tc gridSpan="2">
                  <a:txBody>
                    <a:bodyPr/>
                    <a:lstStyle/>
                    <a:p>
                      <a:pPr algn="l">
                        <a:lnSpc>
                          <a:spcPct val="115000"/>
                        </a:lnSpc>
                        <a:spcAft>
                          <a:spcPts val="0"/>
                        </a:spcAft>
                      </a:pPr>
                      <a:r>
                        <a:rPr lang="en-US" sz="900">
                          <a:effectLst/>
                        </a:rPr>
                        <a:t>GRAND TOTAL</a:t>
                      </a:r>
                      <a:endParaRPr lang="en-US" sz="900">
                        <a:effectLst/>
                        <a:latin typeface="Times New Roman" panose="02020603050405020304" pitchFamily="18" charset="0"/>
                        <a:ea typeface="Times New Roman" panose="02020603050405020304" pitchFamily="18" charset="0"/>
                      </a:endParaRPr>
                    </a:p>
                  </a:txBody>
                  <a:tcPr marL="21597" marR="21597" marT="0" marB="0" anchor="ctr"/>
                </a:tc>
                <a:tc hMerge="1">
                  <a:txBody>
                    <a:bodyPr/>
                    <a:lstStyle/>
                    <a:p>
                      <a:endParaRPr lang="en-US"/>
                    </a:p>
                  </a:txBody>
                  <a:tcPr/>
                </a:tc>
                <a:tc>
                  <a:txBody>
                    <a:bodyPr/>
                    <a:lstStyle/>
                    <a:p>
                      <a:pPr algn="r">
                        <a:lnSpc>
                          <a:spcPct val="115000"/>
                        </a:lnSpc>
                        <a:spcAft>
                          <a:spcPts val="0"/>
                        </a:spcAft>
                      </a:pPr>
                      <a:r>
                        <a:rPr lang="en-US" sz="900" dirty="0">
                          <a:effectLst/>
                        </a:rPr>
                        <a:t>$ 6,185,998</a:t>
                      </a:r>
                      <a:endParaRPr lang="en-US" sz="900" dirty="0">
                        <a:effectLst/>
                        <a:latin typeface="Times New Roman" panose="02020603050405020304" pitchFamily="18" charset="0"/>
                        <a:ea typeface="Times New Roman" panose="02020603050405020304" pitchFamily="18" charset="0"/>
                      </a:endParaRPr>
                    </a:p>
                  </a:txBody>
                  <a:tcPr marL="21597" marR="21597" marT="0" marB="0" anchor="ctr"/>
                </a:tc>
                <a:extLst>
                  <a:ext uri="{0D108BD9-81ED-4DB2-BD59-A6C34878D82A}">
                    <a16:rowId xmlns:a16="http://schemas.microsoft.com/office/drawing/2014/main" val="4214659271"/>
                  </a:ext>
                </a:extLst>
              </a:tr>
              <a:tr h="890041">
                <a:tc gridSpan="3">
                  <a:txBody>
                    <a:bodyPr/>
                    <a:lstStyle/>
                    <a:p>
                      <a:pPr algn="just">
                        <a:lnSpc>
                          <a:spcPct val="115000"/>
                        </a:lnSpc>
                        <a:spcAft>
                          <a:spcPts val="0"/>
                        </a:spcAft>
                      </a:pPr>
                      <a:r>
                        <a:rPr lang="en-US" sz="900" dirty="0">
                          <a:effectLst/>
                        </a:rPr>
                        <a:t>* The aforementioned figures are indicative, and intended to serve as ceilings. Once procurement processes are held by UNOPS in collaboration with the Government, specific prices for the items to be purchased will be determined based on the agreed specifications and market availability to ensure cost efficiency and optimization. Any resulting savings can be utilized to increase the quantities to be procured and/or returned to the funding source.</a:t>
                      </a:r>
                      <a:endParaRPr lang="en-US" sz="900" dirty="0">
                        <a:effectLst/>
                        <a:latin typeface="Times New Roman" panose="02020603050405020304" pitchFamily="18" charset="0"/>
                        <a:ea typeface="Times New Roman" panose="02020603050405020304" pitchFamily="18" charset="0"/>
                      </a:endParaRPr>
                    </a:p>
                  </a:txBody>
                  <a:tcPr marL="21597" marR="21597"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88643496"/>
                  </a:ext>
                </a:extLst>
              </a:tr>
            </a:tbl>
          </a:graphicData>
        </a:graphic>
      </p:graphicFrame>
      <p:sp>
        <p:nvSpPr>
          <p:cNvPr id="5" name="Rectangle 1"/>
          <p:cNvSpPr>
            <a:spLocks noChangeArrowheads="1"/>
          </p:cNvSpPr>
          <p:nvPr/>
        </p:nvSpPr>
        <p:spPr bwMode="auto">
          <a:xfrm>
            <a:off x="3657600" y="1803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rgbClr val="000000"/>
                </a:solidFill>
                <a:effectLst/>
                <a:latin typeface="Arial" panose="020B0604020202020204" pitchFamily="34" charset="0"/>
                <a:ea typeface="Times New Roman" panose="02020603050405020304" pitchFamily="18" charset="0"/>
              </a:rPr>
              <a:t> TOTAL FUNDING CEILING AND PAYMENT SCHEDULE</a:t>
            </a:r>
            <a:endParaRPr kumimoji="0" lang="en-US" altLang="en-US" sz="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015824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406</Words>
  <Application>Microsoft Office PowerPoint</Application>
  <PresentationFormat>Widescreen</PresentationFormat>
  <Paragraphs>57</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Calibri Light</vt:lpstr>
      <vt:lpstr>Sylfaen</vt:lpstr>
      <vt:lpstr>Times New Roman</vt:lpstr>
      <vt:lpstr>Wingdings</vt:lpstr>
      <vt:lpstr>Office Theme</vt:lpstr>
      <vt:lpstr>PowerPoint Presentation</vt:lpstr>
      <vt:lpstr>United Nations Office for Project Services (UNOPS)  საპროექტო მომსახურების გაეროს ოფისი</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Nino Kvernadze</dc:creator>
  <cp:lastModifiedBy>Nino Kvernadze</cp:lastModifiedBy>
  <cp:revision>9</cp:revision>
  <dcterms:created xsi:type="dcterms:W3CDTF">2020-09-08T06:32:48Z</dcterms:created>
  <dcterms:modified xsi:type="dcterms:W3CDTF">2020-09-10T08:03:07Z</dcterms:modified>
</cp:coreProperties>
</file>