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1068"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4/12/2018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2057400"/>
            <a:ext cx="7772400" cy="1470025"/>
          </a:xfrm>
        </p:spPr>
        <p:txBody>
          <a:bodyPr/>
          <a:lstStyle/>
          <a:p>
            <a:r>
              <a:rPr lang="en-US" dirty="0" smtClean="0"/>
              <a:t>Organ Transplantation</a:t>
            </a:r>
            <a:endParaRPr lang="en-US" dirty="0"/>
          </a:p>
        </p:txBody>
      </p:sp>
      <p:sp>
        <p:nvSpPr>
          <p:cNvPr id="3" name="Subtitle 2"/>
          <p:cNvSpPr>
            <a:spLocks noGrp="1"/>
          </p:cNvSpPr>
          <p:nvPr>
            <p:ph type="subTitle" idx="1"/>
          </p:nvPr>
        </p:nvSpPr>
        <p:spPr>
          <a:xfrm>
            <a:off x="1371600" y="3048000"/>
            <a:ext cx="6400800" cy="2590800"/>
          </a:xfrm>
        </p:spPr>
        <p:txBody>
          <a:bodyPr>
            <a:normAutofit fontScale="92500" lnSpcReduction="10000"/>
          </a:bodyPr>
          <a:lstStyle/>
          <a:p>
            <a:endParaRPr lang="en-US" dirty="0" smtClean="0"/>
          </a:p>
          <a:p>
            <a:endParaRPr lang="en-US" dirty="0"/>
          </a:p>
          <a:p>
            <a:endParaRPr lang="en-US" dirty="0" smtClean="0"/>
          </a:p>
          <a:p>
            <a:endParaRPr lang="en-US" dirty="0" smtClean="0"/>
          </a:p>
          <a:p>
            <a:r>
              <a:rPr lang="en-US" dirty="0" smtClean="0"/>
              <a:t>2018</a:t>
            </a:r>
            <a:endParaRPr lang="en-US" dirty="0"/>
          </a:p>
        </p:txBody>
      </p:sp>
    </p:spTree>
    <p:extLst>
      <p:ext uri="{BB962C8B-B14F-4D97-AF65-F5344CB8AC3E}">
        <p14:creationId xmlns:p14="http://schemas.microsoft.com/office/powerpoint/2010/main" val="31023624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History</a:t>
            </a:r>
          </a:p>
        </p:txBody>
      </p:sp>
      <p:sp>
        <p:nvSpPr>
          <p:cNvPr id="3" name="Content Placeholder 2"/>
          <p:cNvSpPr>
            <a:spLocks noGrp="1"/>
          </p:cNvSpPr>
          <p:nvPr>
            <p:ph idx="1"/>
          </p:nvPr>
        </p:nvSpPr>
        <p:spPr/>
        <p:txBody>
          <a:bodyPr/>
          <a:lstStyle/>
          <a:p>
            <a:r>
              <a:rPr lang="en-US" dirty="0"/>
              <a:t>Organ </a:t>
            </a:r>
            <a:r>
              <a:rPr lang="en-US" dirty="0" smtClean="0"/>
              <a:t>transplantation </a:t>
            </a:r>
            <a:r>
              <a:rPr lang="en-US" dirty="0"/>
              <a:t>services in Georgia have evolved over the past 20 years: </a:t>
            </a:r>
            <a:endParaRPr lang="en-US" dirty="0" smtClean="0"/>
          </a:p>
          <a:p>
            <a:pPr>
              <a:buFont typeface="Wingdings" panose="05000000000000000000" pitchFamily="2" charset="2"/>
              <a:buChar char="ü"/>
            </a:pPr>
            <a:r>
              <a:rPr lang="en-US" dirty="0" smtClean="0"/>
              <a:t>the </a:t>
            </a:r>
            <a:r>
              <a:rPr lang="en-US" dirty="0"/>
              <a:t>first kidney transplant operation was conducted in </a:t>
            </a:r>
            <a:r>
              <a:rPr lang="en-US" dirty="0" smtClean="0"/>
              <a:t>1995</a:t>
            </a:r>
          </a:p>
          <a:p>
            <a:pPr>
              <a:buFont typeface="Wingdings" panose="05000000000000000000" pitchFamily="2" charset="2"/>
              <a:buChar char="ü"/>
            </a:pPr>
            <a:r>
              <a:rPr lang="en-US" dirty="0" smtClean="0"/>
              <a:t>the </a:t>
            </a:r>
            <a:r>
              <a:rPr lang="en-US" dirty="0"/>
              <a:t>first liver transplantation - in </a:t>
            </a:r>
            <a:r>
              <a:rPr lang="en-US" dirty="0" smtClean="0"/>
              <a:t>2014</a:t>
            </a:r>
          </a:p>
          <a:p>
            <a:pPr>
              <a:buFont typeface="Wingdings" panose="05000000000000000000" pitchFamily="2" charset="2"/>
              <a:buChar char="ü"/>
            </a:pPr>
            <a:r>
              <a:rPr lang="en-US" dirty="0" smtClean="0"/>
              <a:t>corneal </a:t>
            </a:r>
            <a:r>
              <a:rPr lang="en-US" dirty="0"/>
              <a:t>transplantation has been  also performed in the country  as part of ophthalmologic services. </a:t>
            </a:r>
          </a:p>
        </p:txBody>
      </p:sp>
    </p:spTree>
    <p:extLst>
      <p:ext uri="{BB962C8B-B14F-4D97-AF65-F5344CB8AC3E}">
        <p14:creationId xmlns:p14="http://schemas.microsoft.com/office/powerpoint/2010/main" val="2312762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a:t>
            </a:r>
          </a:p>
        </p:txBody>
      </p:sp>
      <p:sp>
        <p:nvSpPr>
          <p:cNvPr id="3" name="Content Placeholder 2"/>
          <p:cNvSpPr>
            <a:spLocks noGrp="1"/>
          </p:cNvSpPr>
          <p:nvPr>
            <p:ph idx="1"/>
          </p:nvPr>
        </p:nvSpPr>
        <p:spPr/>
        <p:txBody>
          <a:bodyPr/>
          <a:lstStyle/>
          <a:p>
            <a:r>
              <a:rPr lang="en-GB" dirty="0"/>
              <a:t>Since 1995, Georgia has performed  a  total of  294  kidney  and 28 liver </a:t>
            </a:r>
            <a:r>
              <a:rPr lang="en-GB" dirty="0" smtClean="0"/>
              <a:t>transplants</a:t>
            </a:r>
          </a:p>
          <a:p>
            <a:r>
              <a:rPr lang="en-GB" dirty="0" smtClean="0"/>
              <a:t>In </a:t>
            </a:r>
            <a:r>
              <a:rPr lang="en-GB" dirty="0"/>
              <a:t>2016,  24  kidney  and 13 liver </a:t>
            </a:r>
            <a:r>
              <a:rPr lang="en-GB" dirty="0" smtClean="0"/>
              <a:t>transplants</a:t>
            </a:r>
          </a:p>
          <a:p>
            <a:r>
              <a:rPr lang="en-GB" dirty="0" smtClean="0"/>
              <a:t>In </a:t>
            </a:r>
            <a:r>
              <a:rPr lang="en-GB" dirty="0"/>
              <a:t>2017 (</a:t>
            </a:r>
            <a:r>
              <a:rPr lang="en-GB" dirty="0">
                <a:solidFill>
                  <a:srgbClr val="FF0000"/>
                </a:solidFill>
              </a:rPr>
              <a:t>first 9 months - 18 kidney and 7 liver</a:t>
            </a:r>
            <a:r>
              <a:rPr lang="en-GB" dirty="0"/>
              <a:t>) transplantations  were performed.  </a:t>
            </a:r>
            <a:endParaRPr lang="en-US" dirty="0"/>
          </a:p>
          <a:p>
            <a:endParaRPr lang="en-US" dirty="0"/>
          </a:p>
        </p:txBody>
      </p:sp>
    </p:spTree>
    <p:extLst>
      <p:ext uri="{BB962C8B-B14F-4D97-AF65-F5344CB8AC3E}">
        <p14:creationId xmlns:p14="http://schemas.microsoft.com/office/powerpoint/2010/main" val="3509774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2657"/>
            <a:ext cx="8229600" cy="1143000"/>
          </a:xfrm>
        </p:spPr>
        <p:txBody>
          <a:bodyPr/>
          <a:lstStyle/>
          <a:p>
            <a:r>
              <a:rPr lang="en-US" dirty="0"/>
              <a:t>Legislation</a:t>
            </a:r>
          </a:p>
        </p:txBody>
      </p:sp>
      <p:sp>
        <p:nvSpPr>
          <p:cNvPr id="3" name="Content Placeholder 2"/>
          <p:cNvSpPr>
            <a:spLocks noGrp="1"/>
          </p:cNvSpPr>
          <p:nvPr>
            <p:ph idx="1"/>
          </p:nvPr>
        </p:nvSpPr>
        <p:spPr>
          <a:xfrm>
            <a:off x="457200" y="1219200"/>
            <a:ext cx="8229600" cy="5638800"/>
          </a:xfrm>
        </p:spPr>
        <p:txBody>
          <a:bodyPr>
            <a:normAutofit/>
          </a:bodyPr>
          <a:lstStyle/>
          <a:p>
            <a:r>
              <a:rPr lang="en-US" sz="2800" dirty="0" smtClean="0"/>
              <a:t>The </a:t>
            </a:r>
            <a:r>
              <a:rPr lang="en-US" sz="2800" dirty="0"/>
              <a:t>Law of Georgia  </a:t>
            </a:r>
            <a:r>
              <a:rPr lang="en-US" sz="2800" dirty="0" smtClean="0"/>
              <a:t>“on </a:t>
            </a:r>
            <a:r>
              <a:rPr lang="en-US" sz="2800" dirty="0"/>
              <a:t>Transplantation of  Human Organs</a:t>
            </a:r>
            <a:r>
              <a:rPr lang="en-US" sz="2800" dirty="0" smtClean="0"/>
              <a:t>“ was </a:t>
            </a:r>
            <a:r>
              <a:rPr lang="en-US" sz="2800" dirty="0"/>
              <a:t>adopted in </a:t>
            </a:r>
            <a:r>
              <a:rPr lang="en-US" sz="2800" dirty="0" smtClean="0"/>
              <a:t>2000</a:t>
            </a:r>
          </a:p>
          <a:p>
            <a:r>
              <a:rPr lang="en-US" sz="2800" dirty="0"/>
              <a:t>"Rules on   Human Organ  Export and </a:t>
            </a:r>
            <a:r>
              <a:rPr lang="en-US" sz="2800" dirty="0" smtClean="0"/>
              <a:t>Import“ was </a:t>
            </a:r>
            <a:r>
              <a:rPr lang="en-US" sz="2800" dirty="0"/>
              <a:t>adopted in </a:t>
            </a:r>
            <a:r>
              <a:rPr lang="en-US" sz="2800" dirty="0" smtClean="0"/>
              <a:t>2016</a:t>
            </a:r>
          </a:p>
          <a:p>
            <a:r>
              <a:rPr lang="en-US" sz="2800" dirty="0" smtClean="0"/>
              <a:t>The </a:t>
            </a:r>
            <a:r>
              <a:rPr lang="en-US" sz="2800" dirty="0"/>
              <a:t>requirements for donation, testing, processing, conservation, storage and distribution of  human tissues and cells,  rules on traceability,  undesirable reactions  and   the standards for the quality and safety of  the organs and cells  was adopted in </a:t>
            </a:r>
            <a:r>
              <a:rPr lang="en-US" sz="2800" dirty="0" smtClean="0"/>
              <a:t>2001</a:t>
            </a:r>
          </a:p>
          <a:p>
            <a:r>
              <a:rPr lang="en-US" sz="2800" dirty="0"/>
              <a:t>Regulatory body  - Transplantation Council  </a:t>
            </a:r>
            <a:r>
              <a:rPr lang="en-US" sz="2800" dirty="0" smtClean="0"/>
              <a:t>of </a:t>
            </a:r>
            <a:r>
              <a:rPr lang="en-US" sz="2800" dirty="0"/>
              <a:t>the Ministry of  </a:t>
            </a:r>
            <a:r>
              <a:rPr lang="en-US" sz="2800" dirty="0" err="1"/>
              <a:t>Labour</a:t>
            </a:r>
            <a:r>
              <a:rPr lang="en-US" sz="2800" dirty="0"/>
              <a:t>, Health and Social  </a:t>
            </a:r>
            <a:r>
              <a:rPr lang="en-US" sz="2800" dirty="0" smtClean="0"/>
              <a:t>Affairs (since 2000)</a:t>
            </a:r>
          </a:p>
          <a:p>
            <a:endParaRPr lang="en-US" sz="2800" dirty="0"/>
          </a:p>
          <a:p>
            <a:endParaRPr lang="en-US" dirty="0"/>
          </a:p>
        </p:txBody>
      </p:sp>
    </p:spTree>
    <p:extLst>
      <p:ext uri="{BB962C8B-B14F-4D97-AF65-F5344CB8AC3E}">
        <p14:creationId xmlns:p14="http://schemas.microsoft.com/office/powerpoint/2010/main" val="6410458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Service </a:t>
            </a:r>
            <a:r>
              <a:rPr lang="en-US" dirty="0" smtClean="0"/>
              <a:t>providers and human </a:t>
            </a:r>
            <a:r>
              <a:rPr lang="en-US" dirty="0" err="1" smtClean="0"/>
              <a:t>resourcec</a:t>
            </a:r>
            <a:endParaRPr lang="en-US" dirty="0"/>
          </a:p>
        </p:txBody>
      </p:sp>
      <p:sp>
        <p:nvSpPr>
          <p:cNvPr id="3" name="Content Placeholder 2"/>
          <p:cNvSpPr>
            <a:spLocks noGrp="1"/>
          </p:cNvSpPr>
          <p:nvPr>
            <p:ph idx="1"/>
          </p:nvPr>
        </p:nvSpPr>
        <p:spPr/>
        <p:txBody>
          <a:bodyPr/>
          <a:lstStyle/>
          <a:p>
            <a:r>
              <a:rPr lang="en-US" dirty="0" smtClean="0"/>
              <a:t>Renal </a:t>
            </a:r>
            <a:r>
              <a:rPr lang="en-US" dirty="0"/>
              <a:t>transplantation  services are provided by  4 medical  facilities (all  in Tbilisi) </a:t>
            </a:r>
            <a:endParaRPr lang="en-US" dirty="0" smtClean="0"/>
          </a:p>
          <a:p>
            <a:r>
              <a:rPr lang="en-US" dirty="0" smtClean="0"/>
              <a:t>Liver </a:t>
            </a:r>
            <a:r>
              <a:rPr lang="en-US" dirty="0"/>
              <a:t>transplantation  services are provided   by 4 medical  establishments (1 in Batumi and 3 in Tbilisi</a:t>
            </a:r>
            <a:r>
              <a:rPr lang="en-US" dirty="0" smtClean="0"/>
              <a:t>) </a:t>
            </a:r>
          </a:p>
          <a:p>
            <a:r>
              <a:rPr lang="en-US" dirty="0"/>
              <a:t>17 specialists with such subspecialty  </a:t>
            </a:r>
            <a:r>
              <a:rPr lang="en-US" dirty="0" smtClean="0"/>
              <a:t>certificates </a:t>
            </a:r>
            <a:endParaRPr lang="en-US" dirty="0"/>
          </a:p>
        </p:txBody>
      </p:sp>
    </p:spTree>
    <p:extLst>
      <p:ext uri="{BB962C8B-B14F-4D97-AF65-F5344CB8AC3E}">
        <p14:creationId xmlns:p14="http://schemas.microsoft.com/office/powerpoint/2010/main" val="923605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Goal</a:t>
            </a:r>
          </a:p>
        </p:txBody>
      </p:sp>
      <p:sp>
        <p:nvSpPr>
          <p:cNvPr id="3" name="Content Placeholder 2"/>
          <p:cNvSpPr>
            <a:spLocks noGrp="1"/>
          </p:cNvSpPr>
          <p:nvPr>
            <p:ph idx="1"/>
          </p:nvPr>
        </p:nvSpPr>
        <p:spPr/>
        <p:txBody>
          <a:bodyPr/>
          <a:lstStyle/>
          <a:p>
            <a:r>
              <a:rPr lang="en-US" dirty="0"/>
              <a:t>Harmonization of the national legislation on organ  transplantation  with the EU directives  under the  Association Agreement between the European Union and </a:t>
            </a:r>
            <a:r>
              <a:rPr lang="en-US" dirty="0" smtClean="0"/>
              <a:t>Georgia</a:t>
            </a:r>
            <a:endParaRPr lang="en-US" dirty="0"/>
          </a:p>
        </p:txBody>
      </p:sp>
    </p:spTree>
    <p:extLst>
      <p:ext uri="{BB962C8B-B14F-4D97-AF65-F5344CB8AC3E}">
        <p14:creationId xmlns:p14="http://schemas.microsoft.com/office/powerpoint/2010/main" val="29578519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EU assistance </a:t>
            </a:r>
            <a:r>
              <a:rPr lang="en-US" dirty="0" smtClean="0"/>
              <a:t>tools</a:t>
            </a:r>
            <a:endParaRPr lang="en-US" dirty="0"/>
          </a:p>
        </p:txBody>
      </p:sp>
      <p:sp>
        <p:nvSpPr>
          <p:cNvPr id="3" name="Content Placeholder 2"/>
          <p:cNvSpPr>
            <a:spLocks noGrp="1"/>
          </p:cNvSpPr>
          <p:nvPr>
            <p:ph idx="1"/>
          </p:nvPr>
        </p:nvSpPr>
        <p:spPr/>
        <p:txBody>
          <a:bodyPr/>
          <a:lstStyle/>
          <a:p>
            <a:r>
              <a:rPr lang="en-US" dirty="0"/>
              <a:t>Twinning - </a:t>
            </a:r>
            <a:r>
              <a:rPr lang="en-US" dirty="0" smtClean="0"/>
              <a:t>the </a:t>
            </a:r>
            <a:r>
              <a:rPr lang="en-US" dirty="0"/>
              <a:t>project is prepared and presented</a:t>
            </a:r>
            <a:endParaRPr lang="en-US" dirty="0" smtClean="0"/>
          </a:p>
          <a:p>
            <a:endParaRPr lang="en-US" dirty="0"/>
          </a:p>
          <a:p>
            <a:r>
              <a:rPr lang="en-US" dirty="0" smtClean="0"/>
              <a:t>TAIEX </a:t>
            </a:r>
            <a:r>
              <a:rPr lang="en-US" dirty="0"/>
              <a:t>- </a:t>
            </a:r>
            <a:r>
              <a:rPr lang="en-US" dirty="0" smtClean="0"/>
              <a:t>submission </a:t>
            </a:r>
            <a:r>
              <a:rPr lang="en-US" dirty="0"/>
              <a:t>of </a:t>
            </a:r>
            <a:r>
              <a:rPr lang="en-US" dirty="0" smtClean="0"/>
              <a:t>application </a:t>
            </a:r>
            <a:r>
              <a:rPr lang="en-US" dirty="0"/>
              <a:t>is planned</a:t>
            </a:r>
          </a:p>
        </p:txBody>
      </p:sp>
    </p:spTree>
    <p:extLst>
      <p:ext uri="{BB962C8B-B14F-4D97-AF65-F5344CB8AC3E}">
        <p14:creationId xmlns:p14="http://schemas.microsoft.com/office/powerpoint/2010/main" val="18826706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14400"/>
          </a:xfrm>
        </p:spPr>
        <p:txBody>
          <a:bodyPr/>
          <a:lstStyle/>
          <a:p>
            <a:r>
              <a:rPr lang="en-US" dirty="0"/>
              <a:t>Expected  results </a:t>
            </a:r>
          </a:p>
        </p:txBody>
      </p:sp>
      <p:sp>
        <p:nvSpPr>
          <p:cNvPr id="3" name="Content Placeholder 2"/>
          <p:cNvSpPr>
            <a:spLocks noGrp="1"/>
          </p:cNvSpPr>
          <p:nvPr>
            <p:ph idx="1"/>
          </p:nvPr>
        </p:nvSpPr>
        <p:spPr>
          <a:xfrm>
            <a:off x="457200" y="1066800"/>
            <a:ext cx="8229600" cy="5562600"/>
          </a:xfrm>
        </p:spPr>
        <p:txBody>
          <a:bodyPr>
            <a:normAutofit fontScale="77500" lnSpcReduction="20000"/>
          </a:bodyPr>
          <a:lstStyle/>
          <a:p>
            <a:r>
              <a:rPr lang="en-US" dirty="0" smtClean="0"/>
              <a:t>Bringing </a:t>
            </a:r>
            <a:r>
              <a:rPr lang="en-US" dirty="0"/>
              <a:t>into compliance with the   EU Directives (DIRECTIVE 2004/23/EC OF THE EUROPEAN PARLIAMENT AND OF THE COUNCIL of 31 March 2004, COMMISSION DIRECTIVE 2006/17/EC of 8 February 2006, COMMISSION DIRECTIVE 2006/86/EC of 24 October 2006, DIRECTIVE 2010/45/EU OF THE EUROPEAN PARLIAMENT AND OF THE COUNCIL of 7 July 2010) of   “The Law of Georgia on Organ Transplants”.</a:t>
            </a:r>
          </a:p>
          <a:p>
            <a:r>
              <a:rPr lang="en-US" dirty="0" smtClean="0"/>
              <a:t>Adoption </a:t>
            </a:r>
            <a:r>
              <a:rPr lang="en-US" dirty="0"/>
              <a:t>of   the subordinate legal  acts,  including: </a:t>
            </a:r>
          </a:p>
          <a:p>
            <a:pPr lvl="1">
              <a:buFont typeface="Wingdings" panose="05000000000000000000" pitchFamily="2" charset="2"/>
              <a:buChar char="ü"/>
            </a:pPr>
            <a:r>
              <a:rPr lang="en-US" dirty="0" smtClean="0"/>
              <a:t>The </a:t>
            </a:r>
            <a:r>
              <a:rPr lang="en-US" dirty="0"/>
              <a:t>requirements for donation, procurement, testing, coding, processing, conservation, storage and distribution of human tissues and cells; </a:t>
            </a:r>
          </a:p>
          <a:p>
            <a:pPr lvl="1">
              <a:buFont typeface="Wingdings" panose="05000000000000000000" pitchFamily="2" charset="2"/>
              <a:buChar char="ü"/>
            </a:pPr>
            <a:r>
              <a:rPr lang="en-US" dirty="0" smtClean="0"/>
              <a:t>Quality </a:t>
            </a:r>
            <a:r>
              <a:rPr lang="en-US" dirty="0"/>
              <a:t>and safety standards of  human organs intended for transplantation;</a:t>
            </a:r>
          </a:p>
          <a:p>
            <a:pPr lvl="1">
              <a:buFont typeface="Wingdings" panose="05000000000000000000" pitchFamily="2" charset="2"/>
              <a:buChar char="ü"/>
            </a:pPr>
            <a:r>
              <a:rPr lang="en-US" dirty="0" smtClean="0"/>
              <a:t>Traceability </a:t>
            </a:r>
            <a:r>
              <a:rPr lang="en-US" dirty="0"/>
              <a:t>requirements;</a:t>
            </a:r>
          </a:p>
          <a:p>
            <a:pPr lvl="1">
              <a:buFont typeface="Wingdings" panose="05000000000000000000" pitchFamily="2" charset="2"/>
              <a:buChar char="ü"/>
            </a:pPr>
            <a:r>
              <a:rPr lang="en-US" dirty="0" smtClean="0"/>
              <a:t>Rules  </a:t>
            </a:r>
            <a:r>
              <a:rPr lang="en-US" dirty="0"/>
              <a:t>of notification about undesirable  reactions and cases;</a:t>
            </a:r>
          </a:p>
          <a:p>
            <a:pPr lvl="1">
              <a:buFont typeface="Wingdings" panose="05000000000000000000" pitchFamily="2" charset="2"/>
              <a:buChar char="ü"/>
            </a:pPr>
            <a:r>
              <a:rPr lang="en-US" dirty="0" smtClean="0"/>
              <a:t>Other </a:t>
            </a:r>
            <a:r>
              <a:rPr lang="en-US" dirty="0"/>
              <a:t>subordinate acts. </a:t>
            </a:r>
          </a:p>
          <a:p>
            <a:endParaRPr lang="en-US" dirty="0"/>
          </a:p>
        </p:txBody>
      </p:sp>
    </p:spTree>
    <p:extLst>
      <p:ext uri="{BB962C8B-B14F-4D97-AF65-F5344CB8AC3E}">
        <p14:creationId xmlns:p14="http://schemas.microsoft.com/office/powerpoint/2010/main" val="29465413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TotalTime>
  <Words>391</Words>
  <Application>Microsoft Office PowerPoint</Application>
  <PresentationFormat>On-screen Show (4:3)</PresentationFormat>
  <Paragraphs>38</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Wingdings</vt:lpstr>
      <vt:lpstr>Office Theme</vt:lpstr>
      <vt:lpstr>Organ Transplantation</vt:lpstr>
      <vt:lpstr>History</vt:lpstr>
      <vt:lpstr>Data</vt:lpstr>
      <vt:lpstr>Legislation</vt:lpstr>
      <vt:lpstr>Service providers and human resourcec</vt:lpstr>
      <vt:lpstr>Goal</vt:lpstr>
      <vt:lpstr>EU assistance tools</vt:lpstr>
      <vt:lpstr>Expected  results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 Transplantation System in Georgia</dc:title>
  <dc:creator>Natia Nogaideli</dc:creator>
  <cp:lastModifiedBy>Maia Nikoleishvili</cp:lastModifiedBy>
  <cp:revision>6</cp:revision>
  <dcterms:created xsi:type="dcterms:W3CDTF">2006-08-16T00:00:00Z</dcterms:created>
  <dcterms:modified xsi:type="dcterms:W3CDTF">2018-04-12T06:03:53Z</dcterms:modified>
</cp:coreProperties>
</file>