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72" r:id="rId3"/>
    <p:sldId id="256" r:id="rId4"/>
    <p:sldId id="273" r:id="rId5"/>
    <p:sldId id="268" r:id="rId6"/>
    <p:sldId id="257" r:id="rId7"/>
    <p:sldId id="258" r:id="rId8"/>
    <p:sldId id="259" r:id="rId9"/>
    <p:sldId id="271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70" r:id="rId18"/>
    <p:sldId id="26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6457C-E77A-416D-B1CD-0F03DD283B2E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ADDBB-7A26-4EC4-A988-F261AB7DE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88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ADDBB-7A26-4EC4-A988-F261AB7DE2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1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876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8646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7355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6722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7584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7088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6611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289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600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524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563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303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100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069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190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5/28/2018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06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863219-11C3-4A46-B681-EC6B0D27C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B4E779-F42B-4C5B-BA87-280F449F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829EFB-611C-42DA-9E41-50C3218E3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8793-B91F-4BDE-832A-D3059507855E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793802-FF69-4387-96B5-DCACB86B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3A8A30-F473-4CE9-B863-B7B7F4BD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2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E0F524-D82B-4B3B-BF6D-9A9D98A2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C87F1AE-EBF5-4930-9510-285709950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3D9E46-BDA0-4871-AC0F-FCF3C02DA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2BE9-42D1-4C0C-87BB-4B2B6A5920B7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A28D35-6065-4865-8D89-9315C883D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2825D2-180A-4F13-914E-BA924FF5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7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8F2D4EB-C4E1-4989-A618-31B2F888B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87960A8-E8BE-443D-B6A3-63244A80A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3E94ED-3E8A-450C-92F6-97E171BD4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741E-3B8C-48B6-9A86-66A0A4023887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6A41DE-8A47-444C-99DC-D46EF11F3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A4EA4E-1909-4D68-92D4-B32D88435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86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88574-D11E-43AE-95C7-F576188F2D16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8543F-E6C8-47DA-853E-ACBC555CC2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462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F42BD-8A15-4344-A0C3-55226FC0BC36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B6731-734E-428B-8B53-82088F6AC1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6372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9D663-CB31-4920-8542-149BD133CFFD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A1583-FC5E-402C-A7F7-3D7DE5FBB1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945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22F4D-8302-4C5B-B6AA-B925D50E16FD}" type="datetime1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CB047-255F-47EA-9C53-885FE3E584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392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F165-68C8-4494-B76E-8DCF61143E24}" type="datetime1">
              <a:rPr lang="en-US" smtClean="0"/>
              <a:t>5/28/2018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24FBF-8E82-4F93-BAEC-39088E5154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478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E37EA-528B-44BA-86DA-B4995BDF507D}" type="datetime1">
              <a:rPr lang="en-US" smtClean="0"/>
              <a:t>5/28/2018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46A52-8677-4BA4-88CC-F760958FC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33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6CB2A-E04A-4E4E-ACF7-A70927B5E8EF}" type="datetime1">
              <a:rPr lang="en-US" smtClean="0"/>
              <a:t>5/28/2018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C09CA-8A1E-4F3E-B2E7-802D8764B7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20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E423C-F437-4D7B-8691-5ACA4856C8AC}" type="datetime1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2CE36-7E4D-4713-9EEB-37ECBEBFD2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9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7F11D1-B254-41CF-BCBC-437EA8A6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F47E3B-D785-4C64-ADD1-FC9F9F4A0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A9633E-9F8D-4BF4-BF4E-3300F7138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07742-9C7D-4AEE-B8C4-72BC25BE06D7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8518A7-543C-4DED-B734-3CE249E6F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83777D-A2F3-4587-AE60-5FC00EBF6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668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9AFFF-DD5D-485F-8414-4E3148F8B78A}" type="datetime1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4E52B-9B3C-4E1B-9CF0-354201469D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8836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31B27-EB10-4AC9-932D-3AD967F2E19E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F829A-1551-4604-A4FC-D6934A3625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4573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06C92-234C-433A-BAA4-C65169A53BCA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CB3E7-CA65-4F5F-89DB-7490345A2C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74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6F1837-EC85-4584-8FEB-1A6C4D579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614547-C71F-425C-B07A-92579DDB0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6F2DE88-6A35-4993-A298-E9FE15544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CAF4-AAD4-4C6B-851D-9501C686149A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6C7D186-119F-4880-84E7-E0F03B1DE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480302-19FC-4BDA-AD95-CDE650888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8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CF0864-CE4E-4F56-ADA9-E19BB0ACB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282C5F-F058-4B12-A206-63043F89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20DEC35-F073-4AA4-A367-9EA997DA4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919176E-726A-4D44-96E2-E2529464C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9CBB-D5D2-41A2-917E-E27F00B3D77D}" type="datetime1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A768AF-5E6C-4BD8-9F97-448D47686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4C2AEC9-EB6C-45A6-8C2B-E47D0CF2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6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B05728-D078-47AD-BC41-EA1827CA6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A3EE7D-628F-4F31-BE9F-5E1740D68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3043E50-A12B-4341-A0E2-18321B16C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2C94729-EB08-4B82-A9FA-7FE8785B8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A23B003-10FB-4BF5-BFE3-E3C30360B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9D15D25-3113-4AB9-AE7C-BBBA625AE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14A3-1D5B-4DE8-A3A7-44BB4304D463}" type="datetime1">
              <a:rPr lang="en-US" smtClean="0"/>
              <a:t>5/28/2018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3AB67E4-731C-4851-BB3A-C9E9BDC73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F2089E-63AD-4C19-9079-2C0C12EE5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4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1A25DE-6792-42C2-A197-5DF9C7D63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E5677E-86D2-4AF0-AA47-95D9175A5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78B3-513D-4F8F-B0D5-1EEF72BA824D}" type="datetime1">
              <a:rPr lang="en-US" smtClean="0"/>
              <a:t>5/28/2018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37462EB-08F5-476D-BF58-54FCC4E6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6216A3D-7214-4858-A126-60E7D4029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6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CB20482-44E6-4D8A-8ABD-41EE454D2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6386-1E0E-42E3-991A-9430E1260815}" type="datetime1">
              <a:rPr lang="en-US" smtClean="0"/>
              <a:t>5/28/2018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1EE6275-3649-46B4-9EC3-BBBB9ABF8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3AF30AC-8B85-4BF4-AB89-AD425D3F6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9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80E6EE-1989-4054-931B-CB199553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5C286A-F0D2-4683-A914-9BDA70FCC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A5588BC-39E2-4C60-9A1E-4A4EB698CF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6257E7-C946-4063-A290-7A3F379FE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761C-DDA5-4B59-9425-37440784BB99}" type="datetime1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BCDC7A0-854D-47C6-AAEB-96D9D2C9D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C8F15A-714A-4805-834F-6E12B939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D75F76-124E-4CAD-9188-DA4D9773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C3F805C-07F2-4E40-B361-980B3EE642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7BA88F0-B657-4E54-9FE2-FDB639199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7C3FD9-50C8-4039-9E9A-46F0DC5CE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B1E9-F1F2-41DF-A1D9-56F22375FC96}" type="datetime1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6CDBAB4-D979-4B18-9BEA-74DF82F2E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3748D6F-4988-4488-AF38-A98DBEFD1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0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763B3BD-6891-41E9-B0A0-5468E7DB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0613D4-60BD-4D0F-87C6-A1FF15F0B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8E61E45-39C1-4410-8A04-B6F4A8E2BE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623FE-6292-4B78-8686-020301B47AE1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544CA9-113A-451F-B3A2-7CED8BAE1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8259D2-6CCD-4EE3-8793-8FB5A5F38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9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FCB6A4-C5B7-42FF-A521-9BBF02B1A7A3}" type="datetime1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04C3DED1-59A1-4B9E-8119-F1020AEB42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3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9.png"/><Relationship Id="rId5" Type="http://schemas.openxmlformats.org/officeDocument/2006/relationships/image" Target="../media/image28.jp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686" y="2449901"/>
            <a:ext cx="9813985" cy="1848959"/>
          </a:xfrm>
        </p:spPr>
        <p:txBody>
          <a:bodyPr/>
          <a:lstStyle/>
          <a:p>
            <a:r>
              <a:rPr lang="ka-GE" sz="2800" b="1" dirty="0"/>
              <a:t>„სოციალურად დაუცველი ოჯახების მონაცემთა ერთიან ბაზაში“ პიროვნების რეგისტრაციის და „პროგრამის“ ადმინისტრირების პროცესი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731-734E-428B-8B53-82088F6AC107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2B8AA70-8741-4193-AB7D-AE862399A967}"/>
              </a:ext>
            </a:extLst>
          </p:cNvPr>
          <p:cNvSpPr txBox="1"/>
          <p:nvPr/>
        </p:nvSpPr>
        <p:spPr>
          <a:xfrm>
            <a:off x="1847752" y="5607997"/>
            <a:ext cx="8395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/>
              <a:t>თბილისი   2018 წელი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76145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ასაკობრივი ჯგუფის მიხედვით რეგისტრირებული პირები</a:t>
            </a:r>
            <a:endParaRPr lang="en-US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AEF8AE13-3ACF-4641-ACFD-067CD53BDD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591037"/>
              </p:ext>
            </p:extLst>
          </p:nvPr>
        </p:nvGraphicFramePr>
        <p:xfrm>
          <a:off x="1147989" y="1656276"/>
          <a:ext cx="9896021" cy="4459848"/>
        </p:xfrm>
        <a:graphic>
          <a:graphicData uri="http://schemas.openxmlformats.org/drawingml/2006/table">
            <a:tbl>
              <a:tblPr/>
              <a:tblGrid>
                <a:gridCol w="2940011">
                  <a:extLst>
                    <a:ext uri="{9D8B030D-6E8A-4147-A177-3AD203B41FA5}">
                      <a16:colId xmlns:a16="http://schemas.microsoft.com/office/drawing/2014/main" xmlns="" val="1743163501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377862516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15021198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1844397976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494922605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1795968400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607513149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1962032269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853663715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859484797"/>
                    </a:ext>
                  </a:extLst>
                </a:gridCol>
              </a:tblGrid>
              <a:tr h="49870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რეგიონი/რაიონი</a:t>
                      </a:r>
                    </a:p>
                  </a:txBody>
                  <a:tcPr marL="109114" marR="109114" marT="54557" marB="5455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ბაზაში რეგისტრირებული</a:t>
                      </a:r>
                    </a:p>
                  </a:txBody>
                  <a:tcPr marL="109114" marR="109114" marT="54557" marB="5455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8057955"/>
                  </a:ext>
                </a:extLst>
              </a:tr>
              <a:tr h="5414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0_6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6_18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18_30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30_40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40_60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60_65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65_70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70 და მეტი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6572467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ქ. თბილისი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13 455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33 635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22 092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22 578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40 664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9 459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8 184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21 701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171 768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06489814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გურია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3 080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7 484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5 402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5 708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12 745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3 393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3 131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7 584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48 527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2134183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რაჭა-ლეჩხუმი და ქვემო სვანეთი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5 300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1 720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5 734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20 736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4238344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კახეთი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7 750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16 539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12 288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12 284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25 568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7 058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6 254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16 452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104 193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544275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იმერეთი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9 981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24 195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18 114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17 873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41 169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11 108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10 576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27 958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160 974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19450113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მცხეთა-მთიანეთი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4 578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3 347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7 179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6 087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29 998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9523157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სამეგრელო-ზემო სვანეთი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7 296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16 712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12 397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12 607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27 417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7 309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6 284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14 383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104 405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4017791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სამცხე-ჯავახეთი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2 790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6 512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5 075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4 827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9 638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2 659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2 120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5 881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39 502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49753003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ქვემო ქართლი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6 722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16 465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10 625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10 677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18 578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4 705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3 993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10 439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82 204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1574207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შიდა ქართლი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6 074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15 312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11 678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11 791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24 191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6 283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5 236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13 197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93 762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4060669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აჭარის ავტონომიური რესპუბლიკა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8 981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20 078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17 786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16 214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28 758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5 740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4 752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10 578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112 887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1116498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68 998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163 609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120 453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119 414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241 208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61 234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54 053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140 003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968 972</a:t>
                      </a: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3818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179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ასაკობრივი ჯგუფის მიხედვით საარსებოს მიმღები პირები</a:t>
            </a:r>
            <a:endParaRPr lang="en-US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F1EDCE57-CD26-4ACA-A815-8D03E44CB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321332"/>
              </p:ext>
            </p:extLst>
          </p:nvPr>
        </p:nvGraphicFramePr>
        <p:xfrm>
          <a:off x="1026536" y="1639023"/>
          <a:ext cx="10138928" cy="4304577"/>
        </p:xfrm>
        <a:graphic>
          <a:graphicData uri="http://schemas.openxmlformats.org/drawingml/2006/table">
            <a:tbl>
              <a:tblPr/>
              <a:tblGrid>
                <a:gridCol w="3012179">
                  <a:extLst>
                    <a:ext uri="{9D8B030D-6E8A-4147-A177-3AD203B41FA5}">
                      <a16:colId xmlns:a16="http://schemas.microsoft.com/office/drawing/2014/main" xmlns="" val="1875645807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648909902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942392067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2669592216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1299263808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596629411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2659694041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36598298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3714167690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867810667"/>
                    </a:ext>
                  </a:extLst>
                </a:gridCol>
              </a:tblGrid>
              <a:tr h="3680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რეგიონი/რაიონი</a:t>
                      </a:r>
                    </a:p>
                  </a:txBody>
                  <a:tcPr marL="93273" marR="93273" marT="46637" marB="4663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საარსებოს მიმღები </a:t>
                      </a:r>
                    </a:p>
                  </a:txBody>
                  <a:tcPr marL="93273" marR="93273" marT="46637" marB="4663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92282350"/>
                  </a:ext>
                </a:extLst>
              </a:tr>
              <a:tr h="4884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0_6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6_18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18_30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30_40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40_60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60_65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65_70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70 და მეტი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17357818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ქ. თბილისი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10 299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24 318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11 777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14 219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20 772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4 272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3 401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9 841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98 899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4137136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გურია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1 811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4 115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2 600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3 930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648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17 813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3174488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რაჭა-ლეჩხუმი და ქვემო სვანეთი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1 523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3 456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12 711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93414295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კახეთი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5 547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10 931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7 165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10 313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1 892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4 842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49 583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85415581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იმერეთი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6 376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14 070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8 171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8 728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13 957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3 036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2 712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7 067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64 117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5896021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მცხეთა-მთიანეთი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3 164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1 870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3 307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2 558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15 548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89912786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სამეგრელო-ზემო სვანეთი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5 121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10 917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6 646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6 972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11 780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51 112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0599231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სამცხე-ჯავახეთი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1 154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2 873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1 625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2 148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11 236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5461159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ქვემო ქართლი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4 889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11 409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5 515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6 519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8 150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1 468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4 257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44 063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377209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შიდა ქართლი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4 290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9 922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6 142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6 836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10 199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2 309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5 056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46 559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5892639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აჭარის ავტონომიური რესპუბლიკა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4 402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9 462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5 876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6 064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7 766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1 340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1 014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2 321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38 245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73064017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46 013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102 704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57 335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63 710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95 368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20 654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17 033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47 069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449 886</a:t>
                      </a: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7050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914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სარეიტინგო ქულის სხვადასხვა ჯგუფის მიხედვით რეგისტრირებული პირები</a:t>
            </a:r>
            <a:endParaRPr lang="en-US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8DD340-915F-4867-9AD8-2775E4206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92956"/>
              </p:ext>
            </p:extLst>
          </p:nvPr>
        </p:nvGraphicFramePr>
        <p:xfrm>
          <a:off x="672862" y="1457863"/>
          <a:ext cx="10619116" cy="4546127"/>
        </p:xfrm>
        <a:graphic>
          <a:graphicData uri="http://schemas.openxmlformats.org/drawingml/2006/table">
            <a:tbl>
              <a:tblPr/>
              <a:tblGrid>
                <a:gridCol w="3217662">
                  <a:extLst>
                    <a:ext uri="{9D8B030D-6E8A-4147-A177-3AD203B41FA5}">
                      <a16:colId xmlns:a16="http://schemas.microsoft.com/office/drawing/2014/main" xmlns="" val="688295052"/>
                    </a:ext>
                  </a:extLst>
                </a:gridCol>
                <a:gridCol w="1020032">
                  <a:extLst>
                    <a:ext uri="{9D8B030D-6E8A-4147-A177-3AD203B41FA5}">
                      <a16:colId xmlns:a16="http://schemas.microsoft.com/office/drawing/2014/main" xmlns="" val="3235429229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994157761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2416773342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808687572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2161006348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1350012794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2880018479"/>
                    </a:ext>
                  </a:extLst>
                </a:gridCol>
                <a:gridCol w="908078">
                  <a:extLst>
                    <a:ext uri="{9D8B030D-6E8A-4147-A177-3AD203B41FA5}">
                      <a16:colId xmlns:a16="http://schemas.microsoft.com/office/drawing/2014/main" xmlns="" val="187996709"/>
                    </a:ext>
                  </a:extLst>
                </a:gridCol>
              </a:tblGrid>
              <a:tr h="5849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რეგიონი/რაიონი</a:t>
                      </a:r>
                    </a:p>
                  </a:txBody>
                  <a:tcPr marL="83384" marR="83384" marT="41692" marB="416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ბაზაში რეგისტრირებული</a:t>
                      </a:r>
                    </a:p>
                  </a:txBody>
                  <a:tcPr marL="83384" marR="83384" marT="41692" marB="416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5550001"/>
                  </a:ext>
                </a:extLst>
              </a:tr>
              <a:tr h="6961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არ აღემატება 30000_ს 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30001_57000 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57001_60000 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60001_65000 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65001-100000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100001-200000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მეტია 200000_ზე 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8300008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ქ. თბილისი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32 860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29 048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171 768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03003890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გურია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22 272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48 527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79284078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რაჭა-ლეჩხუმი და ქვემო სვანეთი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96954810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კახეთი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35 732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3355691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იმერეთი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13 391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29 387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35 731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66 453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160 974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3207030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მცხეთა-მთიანეთი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4849771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სამეგრელო-ზემო სვანეთი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19 443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104 405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93712164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სამცხე-ჯავახეთი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39 502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45621498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ქვემო ქართლი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18 230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82 204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48098308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შიდა ქართლი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30 226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93 762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5304391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აჭარის ავტონომიური რესპუბლიკა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58 094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112 887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28739137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144 133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189 950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39 241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192 637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344 120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35 707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968 972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55568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6627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სარეიტინგო ქულის სხვადასხვა ჯგუფის მიხედვით საარსებოს მიმღები პირები</a:t>
            </a:r>
            <a:endParaRPr lang="en-US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C9EA5DEB-86FD-4F23-97B4-73B04E25F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01623"/>
              </p:ext>
            </p:extLst>
          </p:nvPr>
        </p:nvGraphicFramePr>
        <p:xfrm>
          <a:off x="1000663" y="1431983"/>
          <a:ext cx="10144664" cy="4753156"/>
        </p:xfrm>
        <a:graphic>
          <a:graphicData uri="http://schemas.openxmlformats.org/drawingml/2006/table">
            <a:tbl>
              <a:tblPr/>
              <a:tblGrid>
                <a:gridCol w="3711580">
                  <a:extLst>
                    <a:ext uri="{9D8B030D-6E8A-4147-A177-3AD203B41FA5}">
                      <a16:colId xmlns:a16="http://schemas.microsoft.com/office/drawing/2014/main" xmlns="" val="2112501843"/>
                    </a:ext>
                  </a:extLst>
                </a:gridCol>
                <a:gridCol w="1176609">
                  <a:extLst>
                    <a:ext uri="{9D8B030D-6E8A-4147-A177-3AD203B41FA5}">
                      <a16:colId xmlns:a16="http://schemas.microsoft.com/office/drawing/2014/main" xmlns="" val="1736310267"/>
                    </a:ext>
                  </a:extLst>
                </a:gridCol>
                <a:gridCol w="1052252">
                  <a:extLst>
                    <a:ext uri="{9D8B030D-6E8A-4147-A177-3AD203B41FA5}">
                      <a16:colId xmlns:a16="http://schemas.microsoft.com/office/drawing/2014/main" xmlns="" val="3748649928"/>
                    </a:ext>
                  </a:extLst>
                </a:gridCol>
                <a:gridCol w="1052252">
                  <a:extLst>
                    <a:ext uri="{9D8B030D-6E8A-4147-A177-3AD203B41FA5}">
                      <a16:colId xmlns:a16="http://schemas.microsoft.com/office/drawing/2014/main" xmlns="" val="840252724"/>
                    </a:ext>
                  </a:extLst>
                </a:gridCol>
                <a:gridCol w="1052252">
                  <a:extLst>
                    <a:ext uri="{9D8B030D-6E8A-4147-A177-3AD203B41FA5}">
                      <a16:colId xmlns:a16="http://schemas.microsoft.com/office/drawing/2014/main" xmlns="" val="3874539122"/>
                    </a:ext>
                  </a:extLst>
                </a:gridCol>
                <a:gridCol w="1052252">
                  <a:extLst>
                    <a:ext uri="{9D8B030D-6E8A-4147-A177-3AD203B41FA5}">
                      <a16:colId xmlns:a16="http://schemas.microsoft.com/office/drawing/2014/main" xmlns="" val="2507876818"/>
                    </a:ext>
                  </a:extLst>
                </a:gridCol>
                <a:gridCol w="1047467">
                  <a:extLst>
                    <a:ext uri="{9D8B030D-6E8A-4147-A177-3AD203B41FA5}">
                      <a16:colId xmlns:a16="http://schemas.microsoft.com/office/drawing/2014/main" xmlns="" val="1608019474"/>
                    </a:ext>
                  </a:extLst>
                </a:gridCol>
              </a:tblGrid>
              <a:tr h="3842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რეგიონი/რაიონი</a:t>
                      </a:r>
                    </a:p>
                  </a:txBody>
                  <a:tcPr marL="100103" marR="100103" marT="50052" marB="500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საარსებოს მიმღები</a:t>
                      </a:r>
                    </a:p>
                  </a:txBody>
                  <a:tcPr marL="100103" marR="100103" marT="50052" marB="500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5577547"/>
                  </a:ext>
                </a:extLst>
              </a:tr>
              <a:tr h="7656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არ აღემატება 30000_ს </a:t>
                      </a:r>
                    </a:p>
                  </a:txBody>
                  <a:tcPr marL="13915" marR="13915" marT="1391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30001_57000 </a:t>
                      </a: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57001_60000 </a:t>
                      </a: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60001_65000 </a:t>
                      </a: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65001-100000</a:t>
                      </a: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3237587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ქ. თბილისი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48 443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30 371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98 899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3762920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გურია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3 867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7298454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რაჭა-ლეჩხუმი და ქვემო სვანეთი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3 737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564802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კახეთი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13 041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410688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იმერეთი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12 793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28 054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5254413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მცხეთა-მთიანეთი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4 510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6931136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სამეგრელო-ზემო სვანეთი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15 851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9894805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სამცხე-ჯავახეთი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2 557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0089111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ქვემო ქართლი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13 219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44 063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7129455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შიდა ქართლი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11 030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54117659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აჭარის ავტონომიური რესპუბლიკა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8 111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38 245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07593737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137 159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179 229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77 612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449 886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5700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9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რეგისტრირებული და საარსებო შემწეობის მიმღები შშმ და შრომის უუნარო პირთა რაოდენობა</a:t>
            </a:r>
            <a:endParaRPr lang="en-US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2B468F1-E575-4331-B9C1-0D515DE48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262197"/>
              </p:ext>
            </p:extLst>
          </p:nvPr>
        </p:nvGraphicFramePr>
        <p:xfrm>
          <a:off x="1170432" y="1512282"/>
          <a:ext cx="9836399" cy="4646983"/>
        </p:xfrm>
        <a:graphic>
          <a:graphicData uri="http://schemas.openxmlformats.org/drawingml/2006/table">
            <a:tbl>
              <a:tblPr/>
              <a:tblGrid>
                <a:gridCol w="2983991">
                  <a:extLst>
                    <a:ext uri="{9D8B030D-6E8A-4147-A177-3AD203B41FA5}">
                      <a16:colId xmlns:a16="http://schemas.microsoft.com/office/drawing/2014/main" xmlns="" val="2903245202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1770666392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2129746443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1576173390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1852053800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3125422606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3129408412"/>
                    </a:ext>
                  </a:extLst>
                </a:gridCol>
              </a:tblGrid>
              <a:tr h="8245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რეგიონი/რაიონი</a:t>
                      </a:r>
                    </a:p>
                  </a:txBody>
                  <a:tcPr marL="110805" marR="110805" marT="55402" marB="554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რეგისტრირებულთა რაოდენობა</a:t>
                      </a:r>
                    </a:p>
                  </a:txBody>
                  <a:tcPr marL="110805" marR="110805" marT="55402" marB="554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საარსებო შემწეობის მიმღებები</a:t>
                      </a:r>
                    </a:p>
                  </a:txBody>
                  <a:tcPr marL="110805" marR="110805" marT="55402" marB="554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პროცენტული წილი საარსებო შემწეობის მიმღებებსა და რეგისტრირებულებს შორის</a:t>
                      </a:r>
                    </a:p>
                  </a:txBody>
                  <a:tcPr marL="110805" marR="110805" marT="55402" marB="554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0630067"/>
                  </a:ext>
                </a:extLst>
              </a:tr>
              <a:tr h="7418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შშმ პირი </a:t>
                      </a: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შრომის უუნარო პირი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შშმ პირი </a:t>
                      </a: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შრომის უუნარო პირი</a:t>
                      </a: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შშმ პირი </a:t>
                      </a: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შრომის უუნარო პირი</a:t>
                      </a: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08545587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ქ. თბილისი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12 416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86 437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7 259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46 012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58.5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53.2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029084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გურია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3 936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24 695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1 645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8 474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41.8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34.3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08871343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რაჭა-ლეჩხუმი და ქვემო სვანეთი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1 846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1 289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5 299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69.8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58.2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5385916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კახეთი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7 305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3 631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23 790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49.7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45.5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37022652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იმერეთი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14 543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78 799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5 971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29 709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41.1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37.7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2774865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მცხეთა-მთიანეთი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2 096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1 164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6 970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55.5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48.8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93117035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სამეგრელო-ზემო სვანეთი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7 127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54 257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3 761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25 077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52.8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46.2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12790667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სამცხე-ჯავახეთი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2 462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914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4 969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37.1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24.4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4487297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ქვემო ქართლი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4 501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41 238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2 548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20 089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56.6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48.7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1784483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შიდა ქართლი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6 468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3 440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22 962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53.2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46.6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6503872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აჭარის ავტონომიური რესპუბლიკა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8 220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62 383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3 163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18 617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1920639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70 921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493 175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34 785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211 968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49.0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43.0</a:t>
                      </a: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8444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469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რეგისტრირებულ და საარსებოს მიმღებ პენსიონერთა /მარტოხელა პენსიონერთა განაწილება სქესის მიხედვით</a:t>
            </a:r>
            <a:endParaRPr lang="en-US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5D41F42E-15E5-478E-A7AE-7F84356A23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609449"/>
              </p:ext>
            </p:extLst>
          </p:nvPr>
        </p:nvGraphicFramePr>
        <p:xfrm>
          <a:off x="748517" y="1785668"/>
          <a:ext cx="10694965" cy="4218321"/>
        </p:xfrm>
        <a:graphic>
          <a:graphicData uri="http://schemas.openxmlformats.org/drawingml/2006/table">
            <a:tbl>
              <a:tblPr/>
              <a:tblGrid>
                <a:gridCol w="2856899">
                  <a:extLst>
                    <a:ext uri="{9D8B030D-6E8A-4147-A177-3AD203B41FA5}">
                      <a16:colId xmlns:a16="http://schemas.microsoft.com/office/drawing/2014/main" xmlns="" val="1527905839"/>
                    </a:ext>
                  </a:extLst>
                </a:gridCol>
                <a:gridCol w="1266461">
                  <a:extLst>
                    <a:ext uri="{9D8B030D-6E8A-4147-A177-3AD203B41FA5}">
                      <a16:colId xmlns:a16="http://schemas.microsoft.com/office/drawing/2014/main" xmlns="" val="2022658767"/>
                    </a:ext>
                  </a:extLst>
                </a:gridCol>
                <a:gridCol w="1251734">
                  <a:extLst>
                    <a:ext uri="{9D8B030D-6E8A-4147-A177-3AD203B41FA5}">
                      <a16:colId xmlns:a16="http://schemas.microsoft.com/office/drawing/2014/main" xmlns="" val="2623282840"/>
                    </a:ext>
                  </a:extLst>
                </a:gridCol>
                <a:gridCol w="1251734">
                  <a:extLst>
                    <a:ext uri="{9D8B030D-6E8A-4147-A177-3AD203B41FA5}">
                      <a16:colId xmlns:a16="http://schemas.microsoft.com/office/drawing/2014/main" xmlns="" val="2689619978"/>
                    </a:ext>
                  </a:extLst>
                </a:gridCol>
                <a:gridCol w="1384271">
                  <a:extLst>
                    <a:ext uri="{9D8B030D-6E8A-4147-A177-3AD203B41FA5}">
                      <a16:colId xmlns:a16="http://schemas.microsoft.com/office/drawing/2014/main" xmlns="" val="2035554273"/>
                    </a:ext>
                  </a:extLst>
                </a:gridCol>
                <a:gridCol w="1402679">
                  <a:extLst>
                    <a:ext uri="{9D8B030D-6E8A-4147-A177-3AD203B41FA5}">
                      <a16:colId xmlns:a16="http://schemas.microsoft.com/office/drawing/2014/main" xmlns="" val="4034524993"/>
                    </a:ext>
                  </a:extLst>
                </a:gridCol>
                <a:gridCol w="1281187">
                  <a:extLst>
                    <a:ext uri="{9D8B030D-6E8A-4147-A177-3AD203B41FA5}">
                      <a16:colId xmlns:a16="http://schemas.microsoft.com/office/drawing/2014/main" xmlns="" val="3130352832"/>
                    </a:ext>
                  </a:extLst>
                </a:gridCol>
              </a:tblGrid>
              <a:tr h="931317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რეგიონი/რაიონი</a:t>
                      </a: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რეგისტრირებული პენსიონერი</a:t>
                      </a: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საარსებოს მიმღები პენსიონერი</a:t>
                      </a: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პროცენტული წილი რეგისტრირებულთან</a:t>
                      </a: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რეგისტრირებული მარტოხელა პენსიონერი</a:t>
                      </a: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საარსებოს მიმღები მარტოხელა პენსიონერი</a:t>
                      </a: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პროცენტული წილი რეგისტრირებულთან</a:t>
                      </a: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2417554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ქ. თბილისი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36 091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15 937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44.2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19 431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10 207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52.5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804493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გურია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12 687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2 738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6 112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1 591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562032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რაჭა-ლეჩხუმი და ქვემო სვანეთი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8 437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4 848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57.5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5 699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3 760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66.0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388111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კახეთი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26 849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8 094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15 364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5 074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4026464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იმერეთი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44 960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11 513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25.6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26 250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7 692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29.3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367032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მცხეთა-მთიანეთი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8 924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3 594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40.3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5 835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2 734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46.9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988389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სამეგრელო-ზემო სვანეთი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24 910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8 523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34.2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12 089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4 731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39.1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701978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სამცხე-ჯავახეთი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9 578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1 875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5 152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1 432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617473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ქვემო ქართლი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17 452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6 933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39.7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9 551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4 609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48.3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8949481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შიდა ქართლი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22 088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8 224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37.2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12 063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5 131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42.5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224273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აჭარის ავტონომიური რესპუბლიკა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18 557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4 115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22.2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5 253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84085543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230 536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76 324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122 804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48 715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39.7</a:t>
                      </a: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3310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805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ბაზაში რეგისტრირებული ოჯახები/პირები პირველადი რეგისტრაციის პერიოდის მიხედვით </a:t>
            </a:r>
            <a:endParaRPr lang="en-US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A2605746-A9EC-421C-9F3C-E77778B225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494034"/>
              </p:ext>
            </p:extLst>
          </p:nvPr>
        </p:nvGraphicFramePr>
        <p:xfrm>
          <a:off x="1716658" y="1370013"/>
          <a:ext cx="8222977" cy="5193862"/>
        </p:xfrm>
        <a:graphic>
          <a:graphicData uri="http://schemas.openxmlformats.org/drawingml/2006/table">
            <a:tbl>
              <a:tblPr/>
              <a:tblGrid>
                <a:gridCol w="1570006">
                  <a:extLst>
                    <a:ext uri="{9D8B030D-6E8A-4147-A177-3AD203B41FA5}">
                      <a16:colId xmlns:a16="http://schemas.microsoft.com/office/drawing/2014/main" xmlns="" val="1540581702"/>
                    </a:ext>
                  </a:extLst>
                </a:gridCol>
                <a:gridCol w="1630393">
                  <a:extLst>
                    <a:ext uri="{9D8B030D-6E8A-4147-A177-3AD203B41FA5}">
                      <a16:colId xmlns:a16="http://schemas.microsoft.com/office/drawing/2014/main" xmlns="" val="3186720296"/>
                    </a:ext>
                  </a:extLst>
                </a:gridCol>
                <a:gridCol w="1621306">
                  <a:extLst>
                    <a:ext uri="{9D8B030D-6E8A-4147-A177-3AD203B41FA5}">
                      <a16:colId xmlns:a16="http://schemas.microsoft.com/office/drawing/2014/main" xmlns="" val="1036073153"/>
                    </a:ext>
                  </a:extLst>
                </a:gridCol>
                <a:gridCol w="1647924">
                  <a:extLst>
                    <a:ext uri="{9D8B030D-6E8A-4147-A177-3AD203B41FA5}">
                      <a16:colId xmlns:a16="http://schemas.microsoft.com/office/drawing/2014/main" xmlns="" val="2109448828"/>
                    </a:ext>
                  </a:extLst>
                </a:gridCol>
                <a:gridCol w="1753348">
                  <a:extLst>
                    <a:ext uri="{9D8B030D-6E8A-4147-A177-3AD203B41FA5}">
                      <a16:colId xmlns:a16="http://schemas.microsoft.com/office/drawing/2014/main" xmlns="" val="3550473587"/>
                    </a:ext>
                  </a:extLst>
                </a:gridCol>
              </a:tblGrid>
              <a:tr h="51917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წელი</a:t>
                      </a: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ოჯახი</a:t>
                      </a: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</a:t>
                      </a: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ოჯახი %</a:t>
                      </a: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 %</a:t>
                      </a: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91276755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57 508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147 630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25187564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49 286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142 343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2543641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18 357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57 472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2682765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18 419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60 433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0258264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13 224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40 324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71335186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14 336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44 589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7158705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15 953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50 898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2209974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17 640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57 858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13791430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23 148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75 864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31685242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15 793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47 958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8763034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18 996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55 067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3162696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23 561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71 352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92702154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31 010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93 043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16797965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7 448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24 141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0979803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სულ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324 679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968 972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15582" marR="15582" marT="1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3073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1484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საარსებო შემწეობის მიმღები ოჯახები/პირები უფლების მოპოვების პერიოდის მიხედვით</a:t>
            </a:r>
            <a:endParaRPr lang="en-US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5D4CB472-E792-48FA-9DAB-E5ECCD046A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719202"/>
              </p:ext>
            </p:extLst>
          </p:nvPr>
        </p:nvGraphicFramePr>
        <p:xfrm>
          <a:off x="1915065" y="1401199"/>
          <a:ext cx="7895243" cy="4923966"/>
        </p:xfrm>
        <a:graphic>
          <a:graphicData uri="http://schemas.openxmlformats.org/drawingml/2006/table">
            <a:tbl>
              <a:tblPr/>
              <a:tblGrid>
                <a:gridCol w="1749845">
                  <a:extLst>
                    <a:ext uri="{9D8B030D-6E8A-4147-A177-3AD203B41FA5}">
                      <a16:colId xmlns:a16="http://schemas.microsoft.com/office/drawing/2014/main" xmlns="" val="1047309596"/>
                    </a:ext>
                  </a:extLst>
                </a:gridCol>
                <a:gridCol w="1488730">
                  <a:extLst>
                    <a:ext uri="{9D8B030D-6E8A-4147-A177-3AD203B41FA5}">
                      <a16:colId xmlns:a16="http://schemas.microsoft.com/office/drawing/2014/main" xmlns="" val="2950344108"/>
                    </a:ext>
                  </a:extLst>
                </a:gridCol>
                <a:gridCol w="1583969">
                  <a:extLst>
                    <a:ext uri="{9D8B030D-6E8A-4147-A177-3AD203B41FA5}">
                      <a16:colId xmlns:a16="http://schemas.microsoft.com/office/drawing/2014/main" xmlns="" val="3607862628"/>
                    </a:ext>
                  </a:extLst>
                </a:gridCol>
                <a:gridCol w="1488730">
                  <a:extLst>
                    <a:ext uri="{9D8B030D-6E8A-4147-A177-3AD203B41FA5}">
                      <a16:colId xmlns:a16="http://schemas.microsoft.com/office/drawing/2014/main" xmlns="" val="2493343562"/>
                    </a:ext>
                  </a:extLst>
                </a:gridCol>
                <a:gridCol w="1583969">
                  <a:extLst>
                    <a:ext uri="{9D8B030D-6E8A-4147-A177-3AD203B41FA5}">
                      <a16:colId xmlns:a16="http://schemas.microsoft.com/office/drawing/2014/main" xmlns="" val="1303187364"/>
                    </a:ext>
                  </a:extLst>
                </a:gridCol>
              </a:tblGrid>
              <a:tr h="707726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წელი</a:t>
                      </a: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ოჯახი</a:t>
                      </a: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</a:t>
                      </a: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ოჯახი %</a:t>
                      </a: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 %</a:t>
                      </a: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57009339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10 633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28 125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74023899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5 701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16 473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9322001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4 324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14 834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2046981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5 071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17 832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68818749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4 684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16 814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5712273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6 533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22 931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93193315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9 144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31 613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78929765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10 936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38 723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213239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9 545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32 432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5133083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12 315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42 438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7051164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24 759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91 813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5925277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18 590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66 645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2278251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8 150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29 195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6732651"/>
                  </a:ext>
                </a:extLst>
              </a:tr>
              <a:tr h="301160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სულ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130 385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449 868</a:t>
                      </a: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058" marR="15058" marT="15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63133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F4D142-2863-4A74-A3BC-447C9363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AC89BB4A-B006-4850-8075-E4AABA4EE76B}"/>
              </a:ext>
            </a:extLst>
          </p:cNvPr>
          <p:cNvGrpSpPr/>
          <p:nvPr/>
        </p:nvGrpSpPr>
        <p:grpSpPr>
          <a:xfrm>
            <a:off x="8012138" y="2729277"/>
            <a:ext cx="1038758" cy="1289220"/>
            <a:chOff x="5641109" y="2754746"/>
            <a:chExt cx="909782" cy="112914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xmlns="" id="{15F4CDAB-20DE-4268-B757-C2972E83D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1109" y="2974109"/>
              <a:ext cx="909782" cy="909782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xmlns="" id="{378CB6DB-F2BD-4AA9-BAB0-39AF4F517EF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4345" y="2754746"/>
              <a:ext cx="383310" cy="38331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19FCE537-04B8-4461-B1CB-AE35664B3FC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071" y="2661019"/>
            <a:ext cx="1960430" cy="196043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69AA5A15-7C5B-4E54-AAEF-5AE303871F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906" y="2036608"/>
            <a:ext cx="551892" cy="55189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FCD0CBF0-0DB9-4CCD-B7D1-CF6F1767E0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046" y="3941135"/>
            <a:ext cx="236854" cy="4525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2A53BA4F-37CA-4F77-9731-C54EB6752973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 flipH="1">
            <a:off x="4674090" y="3548426"/>
            <a:ext cx="300538" cy="426956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71F717F7-FE2C-4404-BD4B-B06166E177BA}"/>
              </a:ext>
            </a:extLst>
          </p:cNvPr>
          <p:cNvSpPr txBox="1"/>
          <p:nvPr/>
        </p:nvSpPr>
        <p:spPr>
          <a:xfrm>
            <a:off x="6237288" y="1602949"/>
            <a:ext cx="1099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სსიპ შემოსავლების </a:t>
            </a:r>
          </a:p>
          <a:p>
            <a:pPr algn="ctr"/>
            <a:r>
              <a:rPr lang="ka-GE" sz="800" dirty="0"/>
              <a:t>სამსახური</a:t>
            </a:r>
            <a:endParaRPr lang="en-US" sz="8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F53BF67A-F92A-40CC-AB3E-9ADF6A20989B}"/>
              </a:ext>
            </a:extLst>
          </p:cNvPr>
          <p:cNvSpPr txBox="1"/>
          <p:nvPr/>
        </p:nvSpPr>
        <p:spPr>
          <a:xfrm>
            <a:off x="6295522" y="2680640"/>
            <a:ext cx="1207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REVENUE SERVICE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xmlns="" id="{AFDF9ACD-B149-4C1E-963E-582B0FA1C46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759" y="1220334"/>
            <a:ext cx="551892" cy="551892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C7ADA904-ADA2-4002-95A4-8FE99E07086D}"/>
              </a:ext>
            </a:extLst>
          </p:cNvPr>
          <p:cNvSpPr txBox="1"/>
          <p:nvPr/>
        </p:nvSpPr>
        <p:spPr>
          <a:xfrm>
            <a:off x="4632090" y="893830"/>
            <a:ext cx="1617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სსიპ სახელმწიფო სერვისების განვითარების სააგენტო</a:t>
            </a:r>
            <a:endParaRPr lang="en-US" sz="8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13231F23-6944-494C-919B-E469470E17A2}"/>
              </a:ext>
            </a:extLst>
          </p:cNvPr>
          <p:cNvSpPr txBox="1"/>
          <p:nvPr/>
        </p:nvSpPr>
        <p:spPr>
          <a:xfrm>
            <a:off x="4827113" y="1806090"/>
            <a:ext cx="1207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Public Service Development Agency</a:t>
            </a: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xmlns="" id="{8E4B564B-B581-420E-BBE3-6E4917B047C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616" y="4791542"/>
            <a:ext cx="551892" cy="551892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BF55CA63-58ED-48A8-9CDD-628657666DE8}"/>
              </a:ext>
            </a:extLst>
          </p:cNvPr>
          <p:cNvSpPr txBox="1"/>
          <p:nvPr/>
        </p:nvSpPr>
        <p:spPr>
          <a:xfrm>
            <a:off x="3993074" y="5224240"/>
            <a:ext cx="1099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 თელასი</a:t>
            </a:r>
            <a:endParaRPr lang="en-US" sz="8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8496354B-9D10-4F9C-BAE9-FE32335D1783}"/>
              </a:ext>
            </a:extLst>
          </p:cNvPr>
          <p:cNvSpPr txBox="1"/>
          <p:nvPr/>
        </p:nvSpPr>
        <p:spPr>
          <a:xfrm>
            <a:off x="3949602" y="6123105"/>
            <a:ext cx="10344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JSC </a:t>
            </a:r>
            <a:r>
              <a:rPr lang="en-US" sz="900" dirty="0" err="1"/>
              <a:t>Telasi</a:t>
            </a:r>
            <a:endParaRPr lang="en-US" sz="900" dirty="0"/>
          </a:p>
        </p:txBody>
      </p:sp>
      <p:pic>
        <p:nvPicPr>
          <p:cNvPr id="84" name="Picture 83">
            <a:extLst>
              <a:ext uri="{FF2B5EF4-FFF2-40B4-BE49-F238E27FC236}">
                <a16:creationId xmlns:a16="http://schemas.microsoft.com/office/drawing/2014/main" xmlns="" id="{E41297B5-B7A7-4FEF-BA4D-A6D81B4F6B8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1360" y="5477681"/>
            <a:ext cx="551892" cy="551892"/>
          </a:xfrm>
          <a:prstGeom prst="rect">
            <a:avLst/>
          </a:prstGeom>
        </p:spPr>
      </p:pic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B3201CD3-F0AE-47B6-AD3B-596F1D535AC0}"/>
              </a:ext>
            </a:extLst>
          </p:cNvPr>
          <p:cNvSpPr txBox="1"/>
          <p:nvPr/>
        </p:nvSpPr>
        <p:spPr>
          <a:xfrm>
            <a:off x="4945260" y="5233067"/>
            <a:ext cx="14120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 ენერგო - პრო ჯორჯია</a:t>
            </a:r>
            <a:endParaRPr lang="en-US" sz="800" dirty="0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79544C4F-DC13-4001-8383-4742084B9777}"/>
              </a:ext>
            </a:extLst>
          </p:cNvPr>
          <p:cNvGrpSpPr/>
          <p:nvPr/>
        </p:nvGrpSpPr>
        <p:grpSpPr>
          <a:xfrm rot="20676831">
            <a:off x="5878426" y="2241719"/>
            <a:ext cx="568800" cy="320400"/>
            <a:chOff x="4598425" y="2220547"/>
            <a:chExt cx="805527" cy="391569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xmlns="" id="{0D54E23F-9781-434E-88E6-08342A8F55BC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xmlns="" id="{5CFE002F-C35A-4058-B9C8-A8708FA31A0C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48" name="Picture 47">
                  <a:extLst>
                    <a:ext uri="{FF2B5EF4-FFF2-40B4-BE49-F238E27FC236}">
                      <a16:creationId xmlns:a16="http://schemas.microsoft.com/office/drawing/2014/main" xmlns="" id="{35504ACC-C726-4E6D-9FBC-63926EFB7D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49" name="Picture 48">
                  <a:extLst>
                    <a:ext uri="{FF2B5EF4-FFF2-40B4-BE49-F238E27FC236}">
                      <a16:creationId xmlns:a16="http://schemas.microsoft.com/office/drawing/2014/main" xmlns="" id="{696E371D-3F4D-41D9-8579-A94CF443642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47" name="Picture 46">
                <a:extLst>
                  <a:ext uri="{FF2B5EF4-FFF2-40B4-BE49-F238E27FC236}">
                    <a16:creationId xmlns:a16="http://schemas.microsoft.com/office/drawing/2014/main" xmlns="" id="{90732D4C-9941-4795-91AC-ADD0287F6F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xmlns="" id="{3A1C1641-8D9B-4507-BCF9-CAA9F1416851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xmlns="" id="{9EA7BE02-C1CD-4C76-9D78-112B30F68E4D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96" name="Picture 95">
                  <a:extLst>
                    <a:ext uri="{FF2B5EF4-FFF2-40B4-BE49-F238E27FC236}">
                      <a16:creationId xmlns:a16="http://schemas.microsoft.com/office/drawing/2014/main" xmlns="" id="{962A713A-0677-4CB4-AC1E-293312F78E7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97" name="Picture 96">
                  <a:extLst>
                    <a:ext uri="{FF2B5EF4-FFF2-40B4-BE49-F238E27FC236}">
                      <a16:creationId xmlns:a16="http://schemas.microsoft.com/office/drawing/2014/main" xmlns="" id="{32C8E1BD-D40C-4761-8C66-5E11F729C0E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95" name="Picture 94">
                <a:extLst>
                  <a:ext uri="{FF2B5EF4-FFF2-40B4-BE49-F238E27FC236}">
                    <a16:creationId xmlns:a16="http://schemas.microsoft.com/office/drawing/2014/main" xmlns="" id="{A164ABE5-747D-466E-A7B8-EE0B6B4387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xmlns="" id="{54442A1B-E476-465C-B446-4A5DE7B60D8B}"/>
              </a:ext>
            </a:extLst>
          </p:cNvPr>
          <p:cNvGrpSpPr/>
          <p:nvPr/>
        </p:nvGrpSpPr>
        <p:grpSpPr>
          <a:xfrm rot="17322029">
            <a:off x="5327786" y="2200209"/>
            <a:ext cx="568610" cy="319750"/>
            <a:chOff x="4598425" y="2220547"/>
            <a:chExt cx="805527" cy="391569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xmlns="" id="{21E22060-EA1D-42F4-9060-C78250CB254C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xmlns="" id="{E192678B-A3A6-45C2-A25D-713B6ED5E784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08" name="Picture 107">
                  <a:extLst>
                    <a:ext uri="{FF2B5EF4-FFF2-40B4-BE49-F238E27FC236}">
                      <a16:creationId xmlns:a16="http://schemas.microsoft.com/office/drawing/2014/main" xmlns="" id="{4C33DC45-8781-474E-A899-311C297298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09" name="Picture 108">
                  <a:extLst>
                    <a:ext uri="{FF2B5EF4-FFF2-40B4-BE49-F238E27FC236}">
                      <a16:creationId xmlns:a16="http://schemas.microsoft.com/office/drawing/2014/main" xmlns="" id="{41AE9E74-3AB2-44FA-805E-152830337EE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07" name="Picture 106">
                <a:extLst>
                  <a:ext uri="{FF2B5EF4-FFF2-40B4-BE49-F238E27FC236}">
                    <a16:creationId xmlns:a16="http://schemas.microsoft.com/office/drawing/2014/main" xmlns="" id="{1082FB70-4EF0-47B4-B711-8F005553C1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xmlns="" id="{11A86254-1C8D-4BDF-AE9D-990EB599A29C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xmlns="" id="{FFD29E96-291E-4C14-8C07-68AB24C7DC22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04" name="Picture 103">
                  <a:extLst>
                    <a:ext uri="{FF2B5EF4-FFF2-40B4-BE49-F238E27FC236}">
                      <a16:creationId xmlns:a16="http://schemas.microsoft.com/office/drawing/2014/main" xmlns="" id="{A975BE07-34FF-4079-BB47-B22D5336187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05" name="Picture 104">
                  <a:extLst>
                    <a:ext uri="{FF2B5EF4-FFF2-40B4-BE49-F238E27FC236}">
                      <a16:creationId xmlns:a16="http://schemas.microsoft.com/office/drawing/2014/main" xmlns="" id="{6E6EF057-AC35-4004-B61E-ADBDE29E1A6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xmlns="" id="{F218924F-0550-492B-A205-ADD577F5AC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xmlns="" id="{1F3B3790-BA9F-4220-8FFC-6BBD1BFAB76D}"/>
              </a:ext>
            </a:extLst>
          </p:cNvPr>
          <p:cNvGrpSpPr/>
          <p:nvPr/>
        </p:nvGrpSpPr>
        <p:grpSpPr>
          <a:xfrm rot="4478932">
            <a:off x="6035186" y="4563271"/>
            <a:ext cx="568800" cy="320400"/>
            <a:chOff x="4598425" y="2220547"/>
            <a:chExt cx="805527" cy="391569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xmlns="" id="{F63F8CEB-CC2E-4902-BAB0-B38D6131F063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xmlns="" id="{C61A2861-7633-424B-A7F2-C3839397FC6A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19" name="Picture 118">
                  <a:extLst>
                    <a:ext uri="{FF2B5EF4-FFF2-40B4-BE49-F238E27FC236}">
                      <a16:creationId xmlns:a16="http://schemas.microsoft.com/office/drawing/2014/main" xmlns="" id="{C984A096-B228-4298-8B96-25C2B54CD7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20" name="Picture 119">
                  <a:extLst>
                    <a:ext uri="{FF2B5EF4-FFF2-40B4-BE49-F238E27FC236}">
                      <a16:creationId xmlns:a16="http://schemas.microsoft.com/office/drawing/2014/main" xmlns="" id="{62371C00-744B-420B-B137-7A56D88583F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18" name="Picture 117">
                <a:extLst>
                  <a:ext uri="{FF2B5EF4-FFF2-40B4-BE49-F238E27FC236}">
                    <a16:creationId xmlns:a16="http://schemas.microsoft.com/office/drawing/2014/main" xmlns="" id="{450E6379-7F08-4402-97C5-D3CBDD490F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xmlns="" id="{AC3702EC-056D-4DCD-9F95-FD2B0E75D0EF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xmlns="" id="{512CEB0E-387D-49E1-9256-C2ADE82E5832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15" name="Picture 114">
                  <a:extLst>
                    <a:ext uri="{FF2B5EF4-FFF2-40B4-BE49-F238E27FC236}">
                      <a16:creationId xmlns:a16="http://schemas.microsoft.com/office/drawing/2014/main" xmlns="" id="{8919662D-5E30-4525-8297-1D4CC911B58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16" name="Picture 115">
                  <a:extLst>
                    <a:ext uri="{FF2B5EF4-FFF2-40B4-BE49-F238E27FC236}">
                      <a16:creationId xmlns:a16="http://schemas.microsoft.com/office/drawing/2014/main" xmlns="" id="{968F313B-50A7-404B-9E70-E9475D058FF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14" name="Picture 113">
                <a:extLst>
                  <a:ext uri="{FF2B5EF4-FFF2-40B4-BE49-F238E27FC236}">
                    <a16:creationId xmlns:a16="http://schemas.microsoft.com/office/drawing/2014/main" xmlns="" id="{F606B813-5D0D-4B7E-98B3-F0C73853F4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xmlns="" id="{651EFC29-5A60-4AAB-85CF-6ADD176DBD64}"/>
              </a:ext>
            </a:extLst>
          </p:cNvPr>
          <p:cNvGrpSpPr/>
          <p:nvPr/>
        </p:nvGrpSpPr>
        <p:grpSpPr>
          <a:xfrm rot="6774288">
            <a:off x="5368254" y="4697021"/>
            <a:ext cx="568800" cy="320400"/>
            <a:chOff x="4598425" y="2220547"/>
            <a:chExt cx="805527" cy="391569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xmlns="" id="{ECF885D9-B197-42E9-A8EC-91FC2F579D5C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xmlns="" id="{B76D7D7F-FF76-4076-A2C1-93849AC6865D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30" name="Picture 129">
                  <a:extLst>
                    <a:ext uri="{FF2B5EF4-FFF2-40B4-BE49-F238E27FC236}">
                      <a16:creationId xmlns:a16="http://schemas.microsoft.com/office/drawing/2014/main" xmlns="" id="{349FD387-7596-4634-937B-07C12C328FF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31" name="Picture 130">
                  <a:extLst>
                    <a:ext uri="{FF2B5EF4-FFF2-40B4-BE49-F238E27FC236}">
                      <a16:creationId xmlns:a16="http://schemas.microsoft.com/office/drawing/2014/main" xmlns="" id="{C16C66F3-68B1-46C6-932A-E87806E88CB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29" name="Picture 128">
                <a:extLst>
                  <a:ext uri="{FF2B5EF4-FFF2-40B4-BE49-F238E27FC236}">
                    <a16:creationId xmlns:a16="http://schemas.microsoft.com/office/drawing/2014/main" xmlns="" id="{C1BF440F-1B89-4EB7-BA91-31954CAD60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DA748258-E6E9-4108-B8DF-CEB216F2DEA8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xmlns="" id="{6D41F8EE-B6C5-4B1C-AB76-B3A0FF06146D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26" name="Picture 125">
                  <a:extLst>
                    <a:ext uri="{FF2B5EF4-FFF2-40B4-BE49-F238E27FC236}">
                      <a16:creationId xmlns:a16="http://schemas.microsoft.com/office/drawing/2014/main" xmlns="" id="{EE33B0E7-5FF5-4ED2-8E89-0ADDF2828CE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27" name="Picture 126">
                  <a:extLst>
                    <a:ext uri="{FF2B5EF4-FFF2-40B4-BE49-F238E27FC236}">
                      <a16:creationId xmlns:a16="http://schemas.microsoft.com/office/drawing/2014/main" xmlns="" id="{585F2EAE-616E-444B-8B6F-4945C1C9554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25" name="Picture 124">
                <a:extLst>
                  <a:ext uri="{FF2B5EF4-FFF2-40B4-BE49-F238E27FC236}">
                    <a16:creationId xmlns:a16="http://schemas.microsoft.com/office/drawing/2014/main" xmlns="" id="{42F511C1-D600-43D6-9F97-E715966420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4102" name="Picture 4101">
            <a:extLst>
              <a:ext uri="{FF2B5EF4-FFF2-40B4-BE49-F238E27FC236}">
                <a16:creationId xmlns:a16="http://schemas.microsoft.com/office/drawing/2014/main" xmlns="" id="{BA76E63A-F2C7-422C-9EE8-594FE6F7D75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" y="2400568"/>
            <a:ext cx="2428248" cy="25648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4" name="Picture 4103">
            <a:extLst>
              <a:ext uri="{FF2B5EF4-FFF2-40B4-BE49-F238E27FC236}">
                <a16:creationId xmlns:a16="http://schemas.microsoft.com/office/drawing/2014/main" xmlns="" id="{91CA010D-5053-4496-8BF0-EDBBD072C8B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391" y="3508779"/>
            <a:ext cx="313002" cy="313002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xmlns="" id="{5B51CB37-DB5A-4E91-AC0F-20B24FC3428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484" y="3109596"/>
            <a:ext cx="313002" cy="313002"/>
          </a:xfrm>
          <a:prstGeom prst="rect">
            <a:avLst/>
          </a:prstGeom>
        </p:spPr>
      </p:pic>
      <p:pic>
        <p:nvPicPr>
          <p:cNvPr id="149" name="Picture 148">
            <a:extLst>
              <a:ext uri="{FF2B5EF4-FFF2-40B4-BE49-F238E27FC236}">
                <a16:creationId xmlns:a16="http://schemas.microsoft.com/office/drawing/2014/main" xmlns="" id="{2B15D002-1080-46D9-A819-AFB2647F565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>
            <a:off x="2169701" y="3011497"/>
            <a:ext cx="300539" cy="426956"/>
          </a:xfrm>
          <a:prstGeom prst="rect">
            <a:avLst/>
          </a:prstGeom>
        </p:spPr>
      </p:pic>
      <p:pic>
        <p:nvPicPr>
          <p:cNvPr id="150" name="Picture 149">
            <a:extLst>
              <a:ext uri="{FF2B5EF4-FFF2-40B4-BE49-F238E27FC236}">
                <a16:creationId xmlns:a16="http://schemas.microsoft.com/office/drawing/2014/main" xmlns="" id="{B5F986E0-051A-4788-9255-F287639FA1B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340" y="5515834"/>
            <a:ext cx="551892" cy="551892"/>
          </a:xfrm>
          <a:prstGeom prst="rect">
            <a:avLst/>
          </a:prstGeom>
        </p:spPr>
      </p:pic>
      <p:grpSp>
        <p:nvGrpSpPr>
          <p:cNvPr id="151" name="Group 150">
            <a:extLst>
              <a:ext uri="{FF2B5EF4-FFF2-40B4-BE49-F238E27FC236}">
                <a16:creationId xmlns:a16="http://schemas.microsoft.com/office/drawing/2014/main" xmlns="" id="{A3DCE327-7A06-4E0E-A4D0-33CEDFEF166E}"/>
              </a:ext>
            </a:extLst>
          </p:cNvPr>
          <p:cNvGrpSpPr/>
          <p:nvPr/>
        </p:nvGrpSpPr>
        <p:grpSpPr>
          <a:xfrm rot="8779092">
            <a:off x="4558036" y="4731908"/>
            <a:ext cx="568800" cy="320400"/>
            <a:chOff x="4598425" y="2220547"/>
            <a:chExt cx="805527" cy="391569"/>
          </a:xfrm>
        </p:grpSpPr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xmlns="" id="{FB44DA91-7D92-4FBE-9B98-7C724A16E1C0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xmlns="" id="{346ED1CF-9211-4701-943E-212EE44E36B0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60" name="Picture 159">
                  <a:extLst>
                    <a:ext uri="{FF2B5EF4-FFF2-40B4-BE49-F238E27FC236}">
                      <a16:creationId xmlns:a16="http://schemas.microsoft.com/office/drawing/2014/main" xmlns="" id="{11E8C587-A7F7-4F22-962E-81957F3A4E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61" name="Picture 160">
                  <a:extLst>
                    <a:ext uri="{FF2B5EF4-FFF2-40B4-BE49-F238E27FC236}">
                      <a16:creationId xmlns:a16="http://schemas.microsoft.com/office/drawing/2014/main" xmlns="" id="{B22478B3-60C6-4669-A1A8-0FA18A4E0B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59" name="Picture 158">
                <a:extLst>
                  <a:ext uri="{FF2B5EF4-FFF2-40B4-BE49-F238E27FC236}">
                    <a16:creationId xmlns:a16="http://schemas.microsoft.com/office/drawing/2014/main" xmlns="" id="{BC999700-CAB4-4CA1-B815-B0AE95C9C9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xmlns="" id="{3ED99B4C-65A5-4425-8BBB-4F0E2B11E5B9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xmlns="" id="{02CED9BC-91EE-43A3-A066-8616DF93FDEE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56" name="Picture 155">
                  <a:extLst>
                    <a:ext uri="{FF2B5EF4-FFF2-40B4-BE49-F238E27FC236}">
                      <a16:creationId xmlns:a16="http://schemas.microsoft.com/office/drawing/2014/main" xmlns="" id="{185C1298-A8DE-4058-9C16-F476D6DC716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57" name="Picture 156">
                  <a:extLst>
                    <a:ext uri="{FF2B5EF4-FFF2-40B4-BE49-F238E27FC236}">
                      <a16:creationId xmlns:a16="http://schemas.microsoft.com/office/drawing/2014/main" xmlns="" id="{D71054DD-6E79-4E16-BA5F-68156CC895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55" name="Picture 154">
                <a:extLst>
                  <a:ext uri="{FF2B5EF4-FFF2-40B4-BE49-F238E27FC236}">
                    <a16:creationId xmlns:a16="http://schemas.microsoft.com/office/drawing/2014/main" xmlns="" id="{261C738B-802E-4385-A7AF-D0E5DDFAC8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sp>
        <p:nvSpPr>
          <p:cNvPr id="162" name="TextBox 161">
            <a:extLst>
              <a:ext uri="{FF2B5EF4-FFF2-40B4-BE49-F238E27FC236}">
                <a16:creationId xmlns:a16="http://schemas.microsoft.com/office/drawing/2014/main" xmlns="" id="{63AB282D-FE3C-4181-9B26-61C1A73D8E28}"/>
              </a:ext>
            </a:extLst>
          </p:cNvPr>
          <p:cNvSpPr txBox="1"/>
          <p:nvPr/>
        </p:nvSpPr>
        <p:spPr>
          <a:xfrm>
            <a:off x="6309236" y="4386249"/>
            <a:ext cx="1507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შსს და სსიპ სახელმწიფო უსაფრთხოების სამასახური</a:t>
            </a:r>
            <a:endParaRPr lang="en-US" sz="800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xmlns="" id="{C0CB96D9-9AAC-428B-A07D-C702EE89B04C}"/>
              </a:ext>
            </a:extLst>
          </p:cNvPr>
          <p:cNvSpPr txBox="1"/>
          <p:nvPr/>
        </p:nvSpPr>
        <p:spPr>
          <a:xfrm>
            <a:off x="5064892" y="6058208"/>
            <a:ext cx="10765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JSC ENERGO - PRO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xmlns="" id="{BB99422C-50CA-4351-8A7D-D67CDFA61BD6}"/>
              </a:ext>
            </a:extLst>
          </p:cNvPr>
          <p:cNvSpPr txBox="1"/>
          <p:nvPr/>
        </p:nvSpPr>
        <p:spPr>
          <a:xfrm>
            <a:off x="6278749" y="5411761"/>
            <a:ext cx="1507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MINISTRY OF INTERNAL AFFAIRS AND STATE SECURITY SERVICE OF GEORGIA</a:t>
            </a:r>
          </a:p>
        </p:txBody>
      </p:sp>
      <p:grpSp>
        <p:nvGrpSpPr>
          <p:cNvPr id="165" name="Group 164">
            <a:extLst>
              <a:ext uri="{FF2B5EF4-FFF2-40B4-BE49-F238E27FC236}">
                <a16:creationId xmlns:a16="http://schemas.microsoft.com/office/drawing/2014/main" xmlns="" id="{7AB5D53C-33B8-4547-9A4D-7CE14493150B}"/>
              </a:ext>
            </a:extLst>
          </p:cNvPr>
          <p:cNvGrpSpPr/>
          <p:nvPr/>
        </p:nvGrpSpPr>
        <p:grpSpPr>
          <a:xfrm rot="10272852">
            <a:off x="4130868" y="4554928"/>
            <a:ext cx="568800" cy="320400"/>
            <a:chOff x="4598425" y="2220547"/>
            <a:chExt cx="805527" cy="391569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xmlns="" id="{96200877-CDB4-40EF-9A7A-1872B7BF9041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xmlns="" id="{AE2FC10B-1F2E-4D48-9C4B-7B06C6AA8ABB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74" name="Picture 173">
                  <a:extLst>
                    <a:ext uri="{FF2B5EF4-FFF2-40B4-BE49-F238E27FC236}">
                      <a16:creationId xmlns:a16="http://schemas.microsoft.com/office/drawing/2014/main" xmlns="" id="{0D56D3D5-1B9B-4FED-83F8-E3B900898EE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75" name="Picture 174">
                  <a:extLst>
                    <a:ext uri="{FF2B5EF4-FFF2-40B4-BE49-F238E27FC236}">
                      <a16:creationId xmlns:a16="http://schemas.microsoft.com/office/drawing/2014/main" xmlns="" id="{CA27ACEB-B247-4DCC-9176-58E1AEEF73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73" name="Picture 172">
                <a:extLst>
                  <a:ext uri="{FF2B5EF4-FFF2-40B4-BE49-F238E27FC236}">
                    <a16:creationId xmlns:a16="http://schemas.microsoft.com/office/drawing/2014/main" xmlns="" id="{F6E22378-4716-42D2-87F9-7C02C2100F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xmlns="" id="{25718350-3301-4217-A9E1-65BF7CE27ADF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xmlns="" id="{16355855-1CFF-4B2B-BF40-55FD583AEFA0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70" name="Picture 169">
                  <a:extLst>
                    <a:ext uri="{FF2B5EF4-FFF2-40B4-BE49-F238E27FC236}">
                      <a16:creationId xmlns:a16="http://schemas.microsoft.com/office/drawing/2014/main" xmlns="" id="{2A32DDD9-D607-4F3B-A974-2D956CF54C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71" name="Picture 170">
                  <a:extLst>
                    <a:ext uri="{FF2B5EF4-FFF2-40B4-BE49-F238E27FC236}">
                      <a16:creationId xmlns:a16="http://schemas.microsoft.com/office/drawing/2014/main" xmlns="" id="{9BB6C4AC-BC58-40B4-A3F7-39C71209A2A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69" name="Picture 168">
                <a:extLst>
                  <a:ext uri="{FF2B5EF4-FFF2-40B4-BE49-F238E27FC236}">
                    <a16:creationId xmlns:a16="http://schemas.microsoft.com/office/drawing/2014/main" xmlns="" id="{98DE0FEE-E428-4CD3-8399-6CC8D9A44F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4106" name="Picture 4105">
            <a:extLst>
              <a:ext uri="{FF2B5EF4-FFF2-40B4-BE49-F238E27FC236}">
                <a16:creationId xmlns:a16="http://schemas.microsoft.com/office/drawing/2014/main" xmlns="" id="{1D5A601D-09B1-49A5-A99D-81F7BF8FB95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635" y="5157842"/>
            <a:ext cx="587776" cy="587776"/>
          </a:xfrm>
          <a:prstGeom prst="rect">
            <a:avLst/>
          </a:prstGeom>
        </p:spPr>
      </p:pic>
      <p:sp>
        <p:nvSpPr>
          <p:cNvPr id="179" name="TextBox 178">
            <a:extLst>
              <a:ext uri="{FF2B5EF4-FFF2-40B4-BE49-F238E27FC236}">
                <a16:creationId xmlns:a16="http://schemas.microsoft.com/office/drawing/2014/main" xmlns="" id="{C7E7D687-781D-4D0F-BBA3-39DDF6026E28}"/>
              </a:ext>
            </a:extLst>
          </p:cNvPr>
          <p:cNvSpPr txBox="1"/>
          <p:nvPr/>
        </p:nvSpPr>
        <p:spPr>
          <a:xfrm>
            <a:off x="2682272" y="4631415"/>
            <a:ext cx="150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სსიპ სოციალური მომსახურების სააგენტოს მონაცემთა ბაზები</a:t>
            </a:r>
            <a:endParaRPr lang="en-US" sz="800" dirty="0"/>
          </a:p>
        </p:txBody>
      </p:sp>
      <p:grpSp>
        <p:nvGrpSpPr>
          <p:cNvPr id="180" name="Group 179">
            <a:extLst>
              <a:ext uri="{FF2B5EF4-FFF2-40B4-BE49-F238E27FC236}">
                <a16:creationId xmlns:a16="http://schemas.microsoft.com/office/drawing/2014/main" xmlns="" id="{A181A65F-47C6-4A82-AA10-959A111E1305}"/>
              </a:ext>
            </a:extLst>
          </p:cNvPr>
          <p:cNvGrpSpPr/>
          <p:nvPr/>
        </p:nvGrpSpPr>
        <p:grpSpPr>
          <a:xfrm rot="15013988">
            <a:off x="4667292" y="2333192"/>
            <a:ext cx="568800" cy="320400"/>
            <a:chOff x="4598425" y="2220547"/>
            <a:chExt cx="805527" cy="391569"/>
          </a:xfrm>
        </p:grpSpPr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xmlns="" id="{ECF08F34-CAAB-417D-AAEC-1F1CBC28B969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xmlns="" id="{8B479479-C5F0-48D9-A953-49C464D1094B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89" name="Picture 188">
                  <a:extLst>
                    <a:ext uri="{FF2B5EF4-FFF2-40B4-BE49-F238E27FC236}">
                      <a16:creationId xmlns:a16="http://schemas.microsoft.com/office/drawing/2014/main" xmlns="" id="{B73BABA8-E9C9-4BC5-BD2F-F42A2E95CEE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90" name="Picture 189">
                  <a:extLst>
                    <a:ext uri="{FF2B5EF4-FFF2-40B4-BE49-F238E27FC236}">
                      <a16:creationId xmlns:a16="http://schemas.microsoft.com/office/drawing/2014/main" xmlns="" id="{1C92D380-A6E8-457B-982B-1F21834935B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88" name="Picture 187">
                <a:extLst>
                  <a:ext uri="{FF2B5EF4-FFF2-40B4-BE49-F238E27FC236}">
                    <a16:creationId xmlns:a16="http://schemas.microsoft.com/office/drawing/2014/main" xmlns="" id="{06587CED-0584-4873-92C4-CFB12A1AE6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xmlns="" id="{2CF5AEDC-970D-430F-BB51-91FB25740669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xmlns="" id="{A4A660C3-4165-42A1-B966-2332A35AC765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85" name="Picture 184">
                  <a:extLst>
                    <a:ext uri="{FF2B5EF4-FFF2-40B4-BE49-F238E27FC236}">
                      <a16:creationId xmlns:a16="http://schemas.microsoft.com/office/drawing/2014/main" xmlns="" id="{2BE36309-D754-4735-AB24-B734FFF749A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86" name="Picture 185">
                  <a:extLst>
                    <a:ext uri="{FF2B5EF4-FFF2-40B4-BE49-F238E27FC236}">
                      <a16:creationId xmlns:a16="http://schemas.microsoft.com/office/drawing/2014/main" xmlns="" id="{0583ED70-59BA-4324-A19E-9FBA4125708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84" name="Picture 183">
                <a:extLst>
                  <a:ext uri="{FF2B5EF4-FFF2-40B4-BE49-F238E27FC236}">
                    <a16:creationId xmlns:a16="http://schemas.microsoft.com/office/drawing/2014/main" xmlns="" id="{D20C884C-D08E-41F2-9872-56A4243F88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4108" name="Picture 4107">
            <a:extLst>
              <a:ext uri="{FF2B5EF4-FFF2-40B4-BE49-F238E27FC236}">
                <a16:creationId xmlns:a16="http://schemas.microsoft.com/office/drawing/2014/main" xmlns="" id="{BEB44442-940F-4752-9BAC-53C0908E854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672" y="1401978"/>
            <a:ext cx="586800" cy="586800"/>
          </a:xfrm>
          <a:prstGeom prst="rect">
            <a:avLst/>
          </a:prstGeom>
        </p:spPr>
      </p:pic>
      <p:sp>
        <p:nvSpPr>
          <p:cNvPr id="193" name="TextBox 192">
            <a:extLst>
              <a:ext uri="{FF2B5EF4-FFF2-40B4-BE49-F238E27FC236}">
                <a16:creationId xmlns:a16="http://schemas.microsoft.com/office/drawing/2014/main" xmlns="" id="{D27206D2-5F59-4814-ABB2-5FA7171E905E}"/>
              </a:ext>
            </a:extLst>
          </p:cNvPr>
          <p:cNvSpPr txBox="1"/>
          <p:nvPr/>
        </p:nvSpPr>
        <p:spPr>
          <a:xfrm>
            <a:off x="3421730" y="1062842"/>
            <a:ext cx="1667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დასაქმების პორტალის მონაცემთა ბაზას </a:t>
            </a:r>
            <a:endParaRPr lang="en-US" sz="8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xmlns="" id="{E7879AEE-11F6-4FBB-A6D4-9866FFDC45C7}"/>
              </a:ext>
            </a:extLst>
          </p:cNvPr>
          <p:cNvSpPr txBox="1"/>
          <p:nvPr/>
        </p:nvSpPr>
        <p:spPr>
          <a:xfrm>
            <a:off x="3700577" y="1993683"/>
            <a:ext cx="1207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Worknet.gov.ge</a:t>
            </a:r>
          </a:p>
        </p:txBody>
      </p:sp>
      <p:pic>
        <p:nvPicPr>
          <p:cNvPr id="4112" name="Picture 4111">
            <a:extLst>
              <a:ext uri="{FF2B5EF4-FFF2-40B4-BE49-F238E27FC236}">
                <a16:creationId xmlns:a16="http://schemas.microsoft.com/office/drawing/2014/main" xmlns="" id="{DE55FD0D-18A5-40EF-9220-8A955C465F5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736892" y="2972342"/>
            <a:ext cx="1129334" cy="1129334"/>
          </a:xfrm>
          <a:prstGeom prst="rect">
            <a:avLst/>
          </a:prstGeom>
        </p:spPr>
      </p:pic>
      <p:sp>
        <p:nvSpPr>
          <p:cNvPr id="4113" name="Arrow: Down 4112">
            <a:extLst>
              <a:ext uri="{FF2B5EF4-FFF2-40B4-BE49-F238E27FC236}">
                <a16:creationId xmlns:a16="http://schemas.microsoft.com/office/drawing/2014/main" xmlns="" id="{460564D4-6F23-4498-B579-25E694927C2C}"/>
              </a:ext>
            </a:extLst>
          </p:cNvPr>
          <p:cNvSpPr/>
          <p:nvPr/>
        </p:nvSpPr>
        <p:spPr>
          <a:xfrm rot="10800000">
            <a:off x="2718867" y="878693"/>
            <a:ext cx="186731" cy="160318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2" name="Picture 201">
            <a:extLst>
              <a:ext uri="{FF2B5EF4-FFF2-40B4-BE49-F238E27FC236}">
                <a16:creationId xmlns:a16="http://schemas.microsoft.com/office/drawing/2014/main" xmlns="" id="{75B298B9-A17A-4B05-B191-A5984E5A3084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 flipH="1">
            <a:off x="4539947" y="2678551"/>
            <a:ext cx="286218" cy="406612"/>
          </a:xfrm>
          <a:prstGeom prst="rect">
            <a:avLst/>
          </a:prstGeom>
        </p:spPr>
      </p:pic>
      <p:pic>
        <p:nvPicPr>
          <p:cNvPr id="4117" name="Picture 4116">
            <a:extLst>
              <a:ext uri="{FF2B5EF4-FFF2-40B4-BE49-F238E27FC236}">
                <a16:creationId xmlns:a16="http://schemas.microsoft.com/office/drawing/2014/main" xmlns="" id="{0CA7ADBA-EB57-4B5B-8EF1-FB74662C1B09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081" y="2661707"/>
            <a:ext cx="306944" cy="397862"/>
          </a:xfrm>
          <a:prstGeom prst="rect">
            <a:avLst/>
          </a:prstGeom>
        </p:spPr>
      </p:pic>
      <p:pic>
        <p:nvPicPr>
          <p:cNvPr id="4119" name="Picture 4118">
            <a:extLst>
              <a:ext uri="{FF2B5EF4-FFF2-40B4-BE49-F238E27FC236}">
                <a16:creationId xmlns:a16="http://schemas.microsoft.com/office/drawing/2014/main" xmlns="" id="{15FF2003-E1CD-4ED2-A529-7D46F8E5CD5B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73" y="2574824"/>
            <a:ext cx="472606" cy="472606"/>
          </a:xfrm>
          <a:prstGeom prst="rect">
            <a:avLst/>
          </a:prstGeom>
        </p:spPr>
      </p:pic>
      <p:sp>
        <p:nvSpPr>
          <p:cNvPr id="217" name="Arrow: Down 216">
            <a:extLst>
              <a:ext uri="{FF2B5EF4-FFF2-40B4-BE49-F238E27FC236}">
                <a16:creationId xmlns:a16="http://schemas.microsoft.com/office/drawing/2014/main" xmlns="" id="{7E52CB38-648D-4B11-9884-31F4AAF701A8}"/>
              </a:ext>
            </a:extLst>
          </p:cNvPr>
          <p:cNvSpPr/>
          <p:nvPr/>
        </p:nvSpPr>
        <p:spPr>
          <a:xfrm rot="16200000">
            <a:off x="5611330" y="-2083048"/>
            <a:ext cx="235612" cy="569548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23" name="Picture 4122">
            <a:extLst>
              <a:ext uri="{FF2B5EF4-FFF2-40B4-BE49-F238E27FC236}">
                <a16:creationId xmlns:a16="http://schemas.microsoft.com/office/drawing/2014/main" xmlns="" id="{CA93370C-8486-4AD3-AE25-A93B93E97265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293" y="1826274"/>
            <a:ext cx="297680" cy="297680"/>
          </a:xfrm>
          <a:prstGeom prst="rect">
            <a:avLst/>
          </a:prstGeom>
        </p:spPr>
      </p:pic>
      <p:pic>
        <p:nvPicPr>
          <p:cNvPr id="222" name="Picture 221">
            <a:extLst>
              <a:ext uri="{FF2B5EF4-FFF2-40B4-BE49-F238E27FC236}">
                <a16:creationId xmlns:a16="http://schemas.microsoft.com/office/drawing/2014/main" xmlns="" id="{D0622FFA-92C8-42EA-B968-6003436775D6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829" y="3111308"/>
            <a:ext cx="606864" cy="606864"/>
          </a:xfrm>
          <a:prstGeom prst="rect">
            <a:avLst/>
          </a:prstGeom>
        </p:spPr>
      </p:pic>
      <p:grpSp>
        <p:nvGrpSpPr>
          <p:cNvPr id="4126" name="Group 4125">
            <a:extLst>
              <a:ext uri="{FF2B5EF4-FFF2-40B4-BE49-F238E27FC236}">
                <a16:creationId xmlns:a16="http://schemas.microsoft.com/office/drawing/2014/main" xmlns="" id="{3F3E60DF-0453-4B90-866E-044EFC3C7DF3}"/>
              </a:ext>
            </a:extLst>
          </p:cNvPr>
          <p:cNvGrpSpPr/>
          <p:nvPr/>
        </p:nvGrpSpPr>
        <p:grpSpPr>
          <a:xfrm>
            <a:off x="10358120" y="3264054"/>
            <a:ext cx="348798" cy="348798"/>
            <a:chOff x="9500520" y="3081713"/>
            <a:chExt cx="416826" cy="416826"/>
          </a:xfrm>
        </p:grpSpPr>
        <p:pic>
          <p:nvPicPr>
            <p:cNvPr id="223" name="Picture 222">
              <a:extLst>
                <a:ext uri="{FF2B5EF4-FFF2-40B4-BE49-F238E27FC236}">
                  <a16:creationId xmlns:a16="http://schemas.microsoft.com/office/drawing/2014/main" xmlns="" id="{CB389A9F-7FE1-4DB7-AEEB-32558ABC37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72579" y="3204647"/>
              <a:ext cx="282234" cy="282234"/>
            </a:xfrm>
            <a:prstGeom prst="rect">
              <a:avLst/>
            </a:prstGeom>
          </p:spPr>
        </p:pic>
        <p:pic>
          <p:nvPicPr>
            <p:cNvPr id="4125" name="Picture 4124">
              <a:extLst>
                <a:ext uri="{FF2B5EF4-FFF2-40B4-BE49-F238E27FC236}">
                  <a16:creationId xmlns:a16="http://schemas.microsoft.com/office/drawing/2014/main" xmlns="" id="{12695607-BA68-41D3-B00F-BF87AF7F2C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00520" y="3081713"/>
              <a:ext cx="416826" cy="416826"/>
            </a:xfrm>
            <a:prstGeom prst="rect">
              <a:avLst/>
            </a:prstGeom>
          </p:spPr>
        </p:pic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xmlns="" id="{0E39A234-BF64-427D-8658-8A746FDB6322}"/>
              </a:ext>
            </a:extLst>
          </p:cNvPr>
          <p:cNvGrpSpPr/>
          <p:nvPr/>
        </p:nvGrpSpPr>
        <p:grpSpPr>
          <a:xfrm>
            <a:off x="9290284" y="3349023"/>
            <a:ext cx="446400" cy="262800"/>
            <a:chOff x="2113310" y="3287043"/>
            <a:chExt cx="649752" cy="376280"/>
          </a:xfrm>
        </p:grpSpPr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xmlns="" id="{9846CA34-4C2F-4720-9216-0D84E956B93C}"/>
                </a:ext>
              </a:extLst>
            </p:cNvPr>
            <p:cNvGrpSpPr/>
            <p:nvPr/>
          </p:nvGrpSpPr>
          <p:grpSpPr>
            <a:xfrm>
              <a:off x="2113310" y="3287043"/>
              <a:ext cx="508001" cy="372867"/>
              <a:chOff x="2113310" y="3287043"/>
              <a:chExt cx="508001" cy="372867"/>
            </a:xfrm>
          </p:grpSpPr>
          <p:pic>
            <p:nvPicPr>
              <p:cNvPr id="230" name="Picture 229">
                <a:extLst>
                  <a:ext uri="{FF2B5EF4-FFF2-40B4-BE49-F238E27FC236}">
                    <a16:creationId xmlns:a16="http://schemas.microsoft.com/office/drawing/2014/main" xmlns="" id="{E6F66942-14B2-4C62-9F6D-5C0B9F70B3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857" y="3290456"/>
                <a:ext cx="369454" cy="369454"/>
              </a:xfrm>
              <a:prstGeom prst="rect">
                <a:avLst/>
              </a:prstGeom>
            </p:spPr>
          </p:pic>
          <p:pic>
            <p:nvPicPr>
              <p:cNvPr id="231" name="Picture 230">
                <a:extLst>
                  <a:ext uri="{FF2B5EF4-FFF2-40B4-BE49-F238E27FC236}">
                    <a16:creationId xmlns:a16="http://schemas.microsoft.com/office/drawing/2014/main" xmlns="" id="{B23C259F-72A2-402D-8744-815E55D58F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13310" y="3287043"/>
                <a:ext cx="369454" cy="369454"/>
              </a:xfrm>
              <a:prstGeom prst="rect">
                <a:avLst/>
              </a:prstGeom>
            </p:spPr>
          </p:pic>
        </p:grpSp>
        <p:pic>
          <p:nvPicPr>
            <p:cNvPr id="229" name="Picture 228">
              <a:extLst>
                <a:ext uri="{FF2B5EF4-FFF2-40B4-BE49-F238E27FC236}">
                  <a16:creationId xmlns:a16="http://schemas.microsoft.com/office/drawing/2014/main" xmlns="" id="{A0ADA2C1-5CCA-42D0-A2EF-17A21B37E6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3608" y="3293869"/>
              <a:ext cx="369454" cy="369454"/>
            </a:xfrm>
            <a:prstGeom prst="rect">
              <a:avLst/>
            </a:prstGeom>
          </p:spPr>
        </p:pic>
      </p:grpSp>
      <p:sp>
        <p:nvSpPr>
          <p:cNvPr id="233" name="Arrow: Down 232">
            <a:extLst>
              <a:ext uri="{FF2B5EF4-FFF2-40B4-BE49-F238E27FC236}">
                <a16:creationId xmlns:a16="http://schemas.microsoft.com/office/drawing/2014/main" xmlns="" id="{765D0EB7-CD40-41FB-BD8C-D736C4BC2C41}"/>
              </a:ext>
            </a:extLst>
          </p:cNvPr>
          <p:cNvSpPr/>
          <p:nvPr/>
        </p:nvSpPr>
        <p:spPr>
          <a:xfrm rot="21600000">
            <a:off x="8427508" y="941017"/>
            <a:ext cx="209388" cy="172157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xmlns="" id="{1BA5AD27-F775-4B7B-8E36-DD13BFF29DA6}"/>
              </a:ext>
            </a:extLst>
          </p:cNvPr>
          <p:cNvSpPr txBox="1"/>
          <p:nvPr/>
        </p:nvSpPr>
        <p:spPr>
          <a:xfrm>
            <a:off x="2869235" y="5791780"/>
            <a:ext cx="1034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Social Service Agency Databases</a:t>
            </a:r>
          </a:p>
        </p:txBody>
      </p:sp>
      <p:pic>
        <p:nvPicPr>
          <p:cNvPr id="4130" name="Picture 4129">
            <a:extLst>
              <a:ext uri="{FF2B5EF4-FFF2-40B4-BE49-F238E27FC236}">
                <a16:creationId xmlns:a16="http://schemas.microsoft.com/office/drawing/2014/main" xmlns="" id="{C69D98FB-FC79-41B9-9A83-84374292A69C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3182491" y="3559308"/>
            <a:ext cx="1249032" cy="1189830"/>
          </a:xfrm>
          <a:prstGeom prst="rect">
            <a:avLst/>
          </a:prstGeom>
        </p:spPr>
      </p:pic>
      <p:pic>
        <p:nvPicPr>
          <p:cNvPr id="245" name="Picture 244">
            <a:extLst>
              <a:ext uri="{FF2B5EF4-FFF2-40B4-BE49-F238E27FC236}">
                <a16:creationId xmlns:a16="http://schemas.microsoft.com/office/drawing/2014/main" xmlns="" id="{5668CEC0-0CBE-4A5D-AC00-84F36158E7E7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86191" y="3128555"/>
            <a:ext cx="1249032" cy="1189830"/>
          </a:xfrm>
          <a:prstGeom prst="rect">
            <a:avLst/>
          </a:prstGeom>
        </p:spPr>
      </p:pic>
      <p:pic>
        <p:nvPicPr>
          <p:cNvPr id="246" name="Picture 245">
            <a:extLst>
              <a:ext uri="{FF2B5EF4-FFF2-40B4-BE49-F238E27FC236}">
                <a16:creationId xmlns:a16="http://schemas.microsoft.com/office/drawing/2014/main" xmlns="" id="{11757C9D-5DD2-47BE-B650-9C075B431AAC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3178791" y="2686277"/>
            <a:ext cx="1249032" cy="1189830"/>
          </a:xfrm>
          <a:prstGeom prst="rect">
            <a:avLst/>
          </a:prstGeom>
        </p:spPr>
      </p:pic>
      <p:pic>
        <p:nvPicPr>
          <p:cNvPr id="4134" name="Picture 4133">
            <a:extLst>
              <a:ext uri="{FF2B5EF4-FFF2-40B4-BE49-F238E27FC236}">
                <a16:creationId xmlns:a16="http://schemas.microsoft.com/office/drawing/2014/main" xmlns="" id="{08125B33-FC88-4021-BA0D-1981243A9B78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104" y="3088285"/>
            <a:ext cx="341738" cy="341738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xmlns="" id="{797325A9-F071-4955-92D0-16A6C18489C3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36011" y="2271829"/>
            <a:ext cx="1249032" cy="1189830"/>
          </a:xfrm>
          <a:prstGeom prst="rect">
            <a:avLst/>
          </a:prstGeom>
        </p:spPr>
      </p:pic>
      <p:pic>
        <p:nvPicPr>
          <p:cNvPr id="252" name="Picture 251">
            <a:extLst>
              <a:ext uri="{FF2B5EF4-FFF2-40B4-BE49-F238E27FC236}">
                <a16:creationId xmlns:a16="http://schemas.microsoft.com/office/drawing/2014/main" xmlns="" id="{C60E0E3A-6BEA-4650-B959-36E3A00E89E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650" y="892868"/>
            <a:ext cx="297680" cy="297680"/>
          </a:xfrm>
          <a:prstGeom prst="rect">
            <a:avLst/>
          </a:prstGeom>
        </p:spPr>
      </p:pic>
      <p:pic>
        <p:nvPicPr>
          <p:cNvPr id="253" name="Picture 252">
            <a:extLst>
              <a:ext uri="{FF2B5EF4-FFF2-40B4-BE49-F238E27FC236}">
                <a16:creationId xmlns:a16="http://schemas.microsoft.com/office/drawing/2014/main" xmlns="" id="{7B4A5E6C-6B3A-4D51-A981-DE8B0C547BA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546" y="941017"/>
            <a:ext cx="297680" cy="297680"/>
          </a:xfrm>
          <a:prstGeom prst="rect">
            <a:avLst/>
          </a:prstGeom>
        </p:spPr>
      </p:pic>
      <p:pic>
        <p:nvPicPr>
          <p:cNvPr id="254" name="Picture 253">
            <a:extLst>
              <a:ext uri="{FF2B5EF4-FFF2-40B4-BE49-F238E27FC236}">
                <a16:creationId xmlns:a16="http://schemas.microsoft.com/office/drawing/2014/main" xmlns="" id="{272736CB-4182-4A1B-8A66-EAC3FC03F4CB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298" y="1838375"/>
            <a:ext cx="301240" cy="297680"/>
          </a:xfrm>
          <a:prstGeom prst="rect">
            <a:avLst/>
          </a:prstGeom>
        </p:spPr>
      </p:pic>
      <p:sp>
        <p:nvSpPr>
          <p:cNvPr id="4135" name="TextBox 4134">
            <a:extLst>
              <a:ext uri="{FF2B5EF4-FFF2-40B4-BE49-F238E27FC236}">
                <a16:creationId xmlns:a16="http://schemas.microsoft.com/office/drawing/2014/main" xmlns="" id="{27A7354A-8C2A-472D-84A3-C08C9CF7E767}"/>
              </a:ext>
            </a:extLst>
          </p:cNvPr>
          <p:cNvSpPr txBox="1"/>
          <p:nvPr/>
        </p:nvSpPr>
        <p:spPr>
          <a:xfrm>
            <a:off x="9616621" y="4324694"/>
            <a:ext cx="879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100" dirty="0"/>
              <a:t>მოქალაქე</a:t>
            </a:r>
            <a:endParaRPr lang="en-US" sz="1100" dirty="0"/>
          </a:p>
        </p:txBody>
      </p:sp>
      <p:grpSp>
        <p:nvGrpSpPr>
          <p:cNvPr id="4136" name="Group 4135">
            <a:extLst>
              <a:ext uri="{FF2B5EF4-FFF2-40B4-BE49-F238E27FC236}">
                <a16:creationId xmlns:a16="http://schemas.microsoft.com/office/drawing/2014/main" xmlns="" id="{126B06C9-F7A9-4215-88BB-417A0994679A}"/>
              </a:ext>
            </a:extLst>
          </p:cNvPr>
          <p:cNvGrpSpPr/>
          <p:nvPr/>
        </p:nvGrpSpPr>
        <p:grpSpPr>
          <a:xfrm>
            <a:off x="8775924" y="4305166"/>
            <a:ext cx="735985" cy="351472"/>
            <a:chOff x="8786814" y="4626109"/>
            <a:chExt cx="735985" cy="351472"/>
          </a:xfrm>
        </p:grpSpPr>
        <p:pic>
          <p:nvPicPr>
            <p:cNvPr id="255" name="Picture 254">
              <a:extLst>
                <a:ext uri="{FF2B5EF4-FFF2-40B4-BE49-F238E27FC236}">
                  <a16:creationId xmlns:a16="http://schemas.microsoft.com/office/drawing/2014/main" xmlns="" id="{CE793963-9244-4587-ACE1-84BC9C3883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6007" y="4626109"/>
              <a:ext cx="351472" cy="351472"/>
            </a:xfrm>
            <a:prstGeom prst="rect">
              <a:avLst/>
            </a:prstGeom>
          </p:spPr>
        </p:pic>
        <p:pic>
          <p:nvPicPr>
            <p:cNvPr id="257" name="Picture 256">
              <a:extLst>
                <a:ext uri="{FF2B5EF4-FFF2-40B4-BE49-F238E27FC236}">
                  <a16:creationId xmlns:a16="http://schemas.microsoft.com/office/drawing/2014/main" xmlns="" id="{0DB7B8BD-C984-4864-BEA4-478B71B6F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86814" y="4662274"/>
              <a:ext cx="161594" cy="279142"/>
            </a:xfrm>
            <a:prstGeom prst="rect">
              <a:avLst/>
            </a:prstGeom>
          </p:spPr>
        </p:pic>
        <p:pic>
          <p:nvPicPr>
            <p:cNvPr id="258" name="Picture 257">
              <a:extLst>
                <a:ext uri="{FF2B5EF4-FFF2-40B4-BE49-F238E27FC236}">
                  <a16:creationId xmlns:a16="http://schemas.microsoft.com/office/drawing/2014/main" xmlns="" id="{D3FF0653-A2DD-4006-A78E-755BEAFF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25119" y="4660245"/>
              <a:ext cx="297680" cy="297680"/>
            </a:xfrm>
            <a:prstGeom prst="rect">
              <a:avLst/>
            </a:prstGeom>
          </p:spPr>
        </p:pic>
      </p:grpSp>
      <p:pic>
        <p:nvPicPr>
          <p:cNvPr id="259" name="Picture 258">
            <a:extLst>
              <a:ext uri="{FF2B5EF4-FFF2-40B4-BE49-F238E27FC236}">
                <a16:creationId xmlns:a16="http://schemas.microsoft.com/office/drawing/2014/main" xmlns="" id="{FA928D5C-E983-46C8-9454-91CC5C10B274}"/>
              </a:ext>
            </a:extLst>
          </p:cNvPr>
          <p:cNvPicPr>
            <a:picLocks noChangeAspect="1"/>
          </p:cNvPicPr>
          <p:nvPr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>
            <a:off x="9238899" y="4804863"/>
            <a:ext cx="248340" cy="352800"/>
          </a:xfrm>
          <a:prstGeom prst="rect">
            <a:avLst/>
          </a:prstGeom>
        </p:spPr>
      </p:pic>
      <p:sp>
        <p:nvSpPr>
          <p:cNvPr id="260" name="TextBox 259">
            <a:extLst>
              <a:ext uri="{FF2B5EF4-FFF2-40B4-BE49-F238E27FC236}">
                <a16:creationId xmlns:a16="http://schemas.microsoft.com/office/drawing/2014/main" xmlns="" id="{ED4D8E5F-8AEB-41AC-8C9B-E5992AF7EC87}"/>
              </a:ext>
            </a:extLst>
          </p:cNvPr>
          <p:cNvSpPr txBox="1"/>
          <p:nvPr/>
        </p:nvSpPr>
        <p:spPr>
          <a:xfrm>
            <a:off x="9606837" y="4853525"/>
            <a:ext cx="1507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100" dirty="0"/>
              <a:t>სოციალური აგენტი</a:t>
            </a:r>
            <a:endParaRPr lang="en-US" sz="1100" dirty="0"/>
          </a:p>
        </p:txBody>
      </p:sp>
      <p:pic>
        <p:nvPicPr>
          <p:cNvPr id="261" name="Picture 260">
            <a:extLst>
              <a:ext uri="{FF2B5EF4-FFF2-40B4-BE49-F238E27FC236}">
                <a16:creationId xmlns:a16="http://schemas.microsoft.com/office/drawing/2014/main" xmlns="" id="{F89B007D-86BA-4BD8-94D4-3773BF71E0F2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899" y="5346326"/>
            <a:ext cx="253622" cy="253622"/>
          </a:xfrm>
          <a:prstGeom prst="rect">
            <a:avLst/>
          </a:prstGeom>
        </p:spPr>
      </p:pic>
      <p:sp>
        <p:nvSpPr>
          <p:cNvPr id="262" name="TextBox 261">
            <a:extLst>
              <a:ext uri="{FF2B5EF4-FFF2-40B4-BE49-F238E27FC236}">
                <a16:creationId xmlns:a16="http://schemas.microsoft.com/office/drawing/2014/main" xmlns="" id="{37D72FDF-C0BC-428E-B669-09C9421768C2}"/>
              </a:ext>
            </a:extLst>
          </p:cNvPr>
          <p:cNvSpPr txBox="1"/>
          <p:nvPr/>
        </p:nvSpPr>
        <p:spPr>
          <a:xfrm>
            <a:off x="9597362" y="5346756"/>
            <a:ext cx="25946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100" dirty="0"/>
              <a:t>მონაცემთა ბაზების ხელახალი გადამოწმება</a:t>
            </a:r>
            <a:endParaRPr lang="en-US" sz="1100" dirty="0"/>
          </a:p>
        </p:txBody>
      </p:sp>
      <p:pic>
        <p:nvPicPr>
          <p:cNvPr id="263" name="Picture 262">
            <a:extLst>
              <a:ext uri="{FF2B5EF4-FFF2-40B4-BE49-F238E27FC236}">
                <a16:creationId xmlns:a16="http://schemas.microsoft.com/office/drawing/2014/main" xmlns="" id="{43021322-63FE-40DC-BC39-86485D46675B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063" y="5697299"/>
            <a:ext cx="357048" cy="462808"/>
          </a:xfrm>
          <a:prstGeom prst="rect">
            <a:avLst/>
          </a:prstGeom>
        </p:spPr>
      </p:pic>
      <p:sp>
        <p:nvSpPr>
          <p:cNvPr id="264" name="TextBox 263">
            <a:extLst>
              <a:ext uri="{FF2B5EF4-FFF2-40B4-BE49-F238E27FC236}">
                <a16:creationId xmlns:a16="http://schemas.microsoft.com/office/drawing/2014/main" xmlns="" id="{BDDE67B5-0DD1-42F3-98C6-E7EA700014BF}"/>
              </a:ext>
            </a:extLst>
          </p:cNvPr>
          <p:cNvSpPr txBox="1"/>
          <p:nvPr/>
        </p:nvSpPr>
        <p:spPr>
          <a:xfrm>
            <a:off x="9643559" y="5784812"/>
            <a:ext cx="25946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100" dirty="0"/>
              <a:t>დადებითად გადაწყვეტა</a:t>
            </a:r>
            <a:endParaRPr lang="en-US" sz="1100" dirty="0"/>
          </a:p>
        </p:txBody>
      </p:sp>
      <p:pic>
        <p:nvPicPr>
          <p:cNvPr id="265" name="Picture 264">
            <a:extLst>
              <a:ext uri="{FF2B5EF4-FFF2-40B4-BE49-F238E27FC236}">
                <a16:creationId xmlns:a16="http://schemas.microsoft.com/office/drawing/2014/main" xmlns="" id="{0777B8A4-9398-4FEF-9BF4-5B51A241BF0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017" y="6257458"/>
            <a:ext cx="313002" cy="313002"/>
          </a:xfrm>
          <a:prstGeom prst="rect">
            <a:avLst/>
          </a:prstGeom>
        </p:spPr>
      </p:pic>
      <p:sp>
        <p:nvSpPr>
          <p:cNvPr id="266" name="TextBox 265">
            <a:extLst>
              <a:ext uri="{FF2B5EF4-FFF2-40B4-BE49-F238E27FC236}">
                <a16:creationId xmlns:a16="http://schemas.microsoft.com/office/drawing/2014/main" xmlns="" id="{1154A510-6BFE-46BE-B058-17F5C8C55554}"/>
              </a:ext>
            </a:extLst>
          </p:cNvPr>
          <p:cNvSpPr txBox="1"/>
          <p:nvPr/>
        </p:nvSpPr>
        <p:spPr>
          <a:xfrm>
            <a:off x="9639297" y="6257458"/>
            <a:ext cx="25946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100" dirty="0"/>
              <a:t>ოჯახის დეკლარაცია</a:t>
            </a:r>
            <a:endParaRPr lang="en-US" sz="1100" dirty="0"/>
          </a:p>
        </p:txBody>
      </p:sp>
      <p:cxnSp>
        <p:nvCxnSpPr>
          <p:cNvPr id="4138" name="Straight Connector 4137">
            <a:extLst>
              <a:ext uri="{FF2B5EF4-FFF2-40B4-BE49-F238E27FC236}">
                <a16:creationId xmlns:a16="http://schemas.microsoft.com/office/drawing/2014/main" xmlns="" id="{5F656500-5E5B-44CF-9FA0-0E8161B57C09}"/>
              </a:ext>
            </a:extLst>
          </p:cNvPr>
          <p:cNvCxnSpPr/>
          <p:nvPr/>
        </p:nvCxnSpPr>
        <p:spPr>
          <a:xfrm>
            <a:off x="8531517" y="4167385"/>
            <a:ext cx="0" cy="24030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xmlns="" id="{F021448E-770C-480E-8B2A-B31F03DA6D34}"/>
              </a:ext>
            </a:extLst>
          </p:cNvPr>
          <p:cNvCxnSpPr>
            <a:cxnSpLocks/>
          </p:cNvCxnSpPr>
          <p:nvPr/>
        </p:nvCxnSpPr>
        <p:spPr>
          <a:xfrm flipH="1" flipV="1">
            <a:off x="8535146" y="4169793"/>
            <a:ext cx="3288259" cy="76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141" name="Picture 4140">
            <a:extLst>
              <a:ext uri="{FF2B5EF4-FFF2-40B4-BE49-F238E27FC236}">
                <a16:creationId xmlns:a16="http://schemas.microsoft.com/office/drawing/2014/main" xmlns="" id="{CEF959FF-A590-4869-A054-07D9F463C361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423" y="445191"/>
            <a:ext cx="2324690" cy="1558038"/>
          </a:xfrm>
          <a:prstGeom prst="rect">
            <a:avLst/>
          </a:prstGeom>
        </p:spPr>
      </p:pic>
      <p:sp>
        <p:nvSpPr>
          <p:cNvPr id="4142" name="TextBox 4141">
            <a:extLst>
              <a:ext uri="{FF2B5EF4-FFF2-40B4-BE49-F238E27FC236}">
                <a16:creationId xmlns:a16="http://schemas.microsoft.com/office/drawing/2014/main" xmlns="" id="{51606578-B535-4384-A15F-FB32F6BF3E57}"/>
              </a:ext>
            </a:extLst>
          </p:cNvPr>
          <p:cNvSpPr txBox="1"/>
          <p:nvPr/>
        </p:nvSpPr>
        <p:spPr>
          <a:xfrm>
            <a:off x="2870834" y="3973815"/>
            <a:ext cx="218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1</a:t>
            </a:r>
            <a:endParaRPr lang="en-US" dirty="0"/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xmlns="" id="{17426B02-D667-49B1-ADFB-2058CE879908}"/>
              </a:ext>
            </a:extLst>
          </p:cNvPr>
          <p:cNvSpPr txBox="1"/>
          <p:nvPr/>
        </p:nvSpPr>
        <p:spPr>
          <a:xfrm>
            <a:off x="4428703" y="3575091"/>
            <a:ext cx="150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2</a:t>
            </a:r>
            <a:endParaRPr lang="en-US" dirty="0"/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xmlns="" id="{66B241F8-F819-40D3-BC08-56F35452CB8D}"/>
              </a:ext>
            </a:extLst>
          </p:cNvPr>
          <p:cNvSpPr txBox="1"/>
          <p:nvPr/>
        </p:nvSpPr>
        <p:spPr>
          <a:xfrm>
            <a:off x="2868743" y="3538797"/>
            <a:ext cx="204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3</a:t>
            </a:r>
            <a:endParaRPr lang="en-US" dirty="0"/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xmlns="" id="{2DC2D0F1-B26F-4D12-B9DB-6A2FF6727E61}"/>
              </a:ext>
            </a:extLst>
          </p:cNvPr>
          <p:cNvSpPr txBox="1"/>
          <p:nvPr/>
        </p:nvSpPr>
        <p:spPr>
          <a:xfrm>
            <a:off x="2863708" y="3115432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4</a:t>
            </a:r>
            <a:endParaRPr lang="en-US" dirty="0"/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xmlns="" id="{DDB476EA-B821-4282-8131-019BB85F1B94}"/>
              </a:ext>
            </a:extLst>
          </p:cNvPr>
          <p:cNvSpPr txBox="1"/>
          <p:nvPr/>
        </p:nvSpPr>
        <p:spPr>
          <a:xfrm>
            <a:off x="4387448" y="3076147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5</a:t>
            </a:r>
            <a:endParaRPr lang="en-US" dirty="0"/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xmlns="" id="{BF0C5741-5709-44ED-ABAE-D22C25506337}"/>
              </a:ext>
            </a:extLst>
          </p:cNvPr>
          <p:cNvSpPr txBox="1"/>
          <p:nvPr/>
        </p:nvSpPr>
        <p:spPr>
          <a:xfrm>
            <a:off x="4306512" y="2706513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6</a:t>
            </a:r>
            <a:endParaRPr lang="en-US" dirty="0"/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xmlns="" id="{4C649C6B-D8EE-43BE-B818-B0DA4706EC3D}"/>
              </a:ext>
            </a:extLst>
          </p:cNvPr>
          <p:cNvSpPr txBox="1"/>
          <p:nvPr/>
        </p:nvSpPr>
        <p:spPr>
          <a:xfrm>
            <a:off x="2887131" y="2673814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7</a:t>
            </a:r>
            <a:endParaRPr lang="en-US" dirty="0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xmlns="" id="{6C664083-E68F-44C4-B8C4-F4B9FA2E0050}"/>
              </a:ext>
            </a:extLst>
          </p:cNvPr>
          <p:cNvSpPr txBox="1"/>
          <p:nvPr/>
        </p:nvSpPr>
        <p:spPr>
          <a:xfrm>
            <a:off x="3166764" y="1796727"/>
            <a:ext cx="478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10</a:t>
            </a:r>
            <a:endParaRPr lang="en-US" sz="1600" dirty="0"/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xmlns="" id="{229E7895-FE2D-4A82-8117-863A52D01101}"/>
              </a:ext>
            </a:extLst>
          </p:cNvPr>
          <p:cNvSpPr txBox="1"/>
          <p:nvPr/>
        </p:nvSpPr>
        <p:spPr>
          <a:xfrm>
            <a:off x="3214857" y="863201"/>
            <a:ext cx="454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10</a:t>
            </a:r>
            <a:endParaRPr lang="en-US" sz="1600" dirty="0"/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xmlns="" id="{18EFFB5C-E417-4740-9251-42A550A2936D}"/>
              </a:ext>
            </a:extLst>
          </p:cNvPr>
          <p:cNvSpPr txBox="1"/>
          <p:nvPr/>
        </p:nvSpPr>
        <p:spPr>
          <a:xfrm>
            <a:off x="7498801" y="914478"/>
            <a:ext cx="505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10</a:t>
            </a:r>
            <a:endParaRPr lang="en-US" dirty="0"/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xmlns="" id="{5BCF6A13-B576-458C-83C3-B5604CC97AB2}"/>
              </a:ext>
            </a:extLst>
          </p:cNvPr>
          <p:cNvSpPr txBox="1"/>
          <p:nvPr/>
        </p:nvSpPr>
        <p:spPr>
          <a:xfrm>
            <a:off x="8033884" y="1773096"/>
            <a:ext cx="425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10</a:t>
            </a:r>
            <a:endParaRPr lang="en-US" dirty="0"/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xmlns="" id="{F63C0E11-A276-4776-9BBB-09E02140081E}"/>
              </a:ext>
            </a:extLst>
          </p:cNvPr>
          <p:cNvSpPr txBox="1"/>
          <p:nvPr/>
        </p:nvSpPr>
        <p:spPr>
          <a:xfrm>
            <a:off x="8478835" y="3833831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9</a:t>
            </a:r>
            <a:endParaRPr lang="en-US" dirty="0"/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xmlns="" id="{5EDB582E-8354-4622-8924-197CD2003FF7}"/>
              </a:ext>
            </a:extLst>
          </p:cNvPr>
          <p:cNvSpPr txBox="1"/>
          <p:nvPr/>
        </p:nvSpPr>
        <p:spPr>
          <a:xfrm>
            <a:off x="10240692" y="3667117"/>
            <a:ext cx="517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11</a:t>
            </a:r>
            <a:endParaRPr lang="en-US" dirty="0"/>
          </a:p>
        </p:txBody>
      </p:sp>
      <p:pic>
        <p:nvPicPr>
          <p:cNvPr id="176" name="Picture 175">
            <a:extLst>
              <a:ext uri="{FF2B5EF4-FFF2-40B4-BE49-F238E27FC236}">
                <a16:creationId xmlns:a16="http://schemas.microsoft.com/office/drawing/2014/main" xmlns="" id="{08125B33-FC88-4021-BA0D-1981243A9B78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552" y="3337178"/>
            <a:ext cx="341738" cy="341738"/>
          </a:xfrm>
          <a:prstGeom prst="rect">
            <a:avLst/>
          </a:prstGeom>
        </p:spPr>
      </p:pic>
      <p:sp>
        <p:nvSpPr>
          <p:cNvPr id="177" name="TextBox 176">
            <a:extLst>
              <a:ext uri="{FF2B5EF4-FFF2-40B4-BE49-F238E27FC236}">
                <a16:creationId xmlns:a16="http://schemas.microsoft.com/office/drawing/2014/main" xmlns="" id="{6C664083-E68F-44C4-B8C4-F4B9FA2E0050}"/>
              </a:ext>
            </a:extLst>
          </p:cNvPr>
          <p:cNvSpPr txBox="1"/>
          <p:nvPr/>
        </p:nvSpPr>
        <p:spPr>
          <a:xfrm>
            <a:off x="6440856" y="3577608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02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F4D142-2863-4A74-A3BC-447C9363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19FCE537-04B8-4461-B1CB-AE35664B3F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785" y="2448785"/>
            <a:ext cx="1960430" cy="196043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xmlns="" id="{8E4B564B-B581-420E-BBE3-6E4917B047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947" y="6204553"/>
            <a:ext cx="551892" cy="551892"/>
          </a:xfrm>
          <a:prstGeom prst="rect">
            <a:avLst/>
          </a:prstGeom>
        </p:spPr>
      </p:pic>
      <p:pic>
        <p:nvPicPr>
          <p:cNvPr id="4141" name="Picture 4140">
            <a:extLst>
              <a:ext uri="{FF2B5EF4-FFF2-40B4-BE49-F238E27FC236}">
                <a16:creationId xmlns:a16="http://schemas.microsoft.com/office/drawing/2014/main" xmlns="" id="{CEF959FF-A590-4869-A054-07D9F463C3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2720" y="445406"/>
            <a:ext cx="2240930" cy="15580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C47D7F-EE5E-4F13-B706-ED7FDF8D9961}"/>
              </a:ext>
            </a:extLst>
          </p:cNvPr>
          <p:cNvSpPr txBox="1"/>
          <p:nvPr/>
        </p:nvSpPr>
        <p:spPr>
          <a:xfrm>
            <a:off x="1165960" y="3852599"/>
            <a:ext cx="132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ქ. თბილისის მერია</a:t>
            </a:r>
            <a:endParaRPr lang="en-US" sz="1000" b="1" dirty="0"/>
          </a:p>
          <a:p>
            <a:endParaRPr lang="en-US" b="1" dirty="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xmlns="" id="{07B6E970-AFCC-44F9-B6BB-2C5BF0B6CE76}"/>
              </a:ext>
            </a:extLst>
          </p:cNvPr>
          <p:cNvSpPr txBox="1"/>
          <p:nvPr/>
        </p:nvSpPr>
        <p:spPr>
          <a:xfrm>
            <a:off x="1581305" y="4682935"/>
            <a:ext cx="132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ქ. რუსთავის მერია</a:t>
            </a:r>
            <a:endParaRPr lang="en-US" sz="1000" b="1" dirty="0"/>
          </a:p>
          <a:p>
            <a:endParaRPr lang="en-US" b="1" dirty="0"/>
          </a:p>
        </p:txBody>
      </p:sp>
      <p:pic>
        <p:nvPicPr>
          <p:cNvPr id="201" name="Picture 200">
            <a:extLst>
              <a:ext uri="{FF2B5EF4-FFF2-40B4-BE49-F238E27FC236}">
                <a16:creationId xmlns:a16="http://schemas.microsoft.com/office/drawing/2014/main" xmlns="" id="{EB7D4F0B-027A-4C5D-BF0D-E8974692E80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393" y="5998616"/>
            <a:ext cx="525100" cy="525100"/>
          </a:xfrm>
          <a:prstGeom prst="rect">
            <a:avLst/>
          </a:prstGeom>
        </p:spPr>
      </p:pic>
      <p:sp>
        <p:nvSpPr>
          <p:cNvPr id="204" name="TextBox 203">
            <a:extLst>
              <a:ext uri="{FF2B5EF4-FFF2-40B4-BE49-F238E27FC236}">
                <a16:creationId xmlns:a16="http://schemas.microsoft.com/office/drawing/2014/main" xmlns="" id="{8AAA8D86-AADE-4A64-82BC-68B1B1EE273F}"/>
              </a:ext>
            </a:extLst>
          </p:cNvPr>
          <p:cNvSpPr txBox="1"/>
          <p:nvPr/>
        </p:nvSpPr>
        <p:spPr>
          <a:xfrm>
            <a:off x="2129719" y="5753387"/>
            <a:ext cx="18002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ქ. ბათუმის </a:t>
            </a:r>
            <a:r>
              <a:rPr lang="ka-GE" sz="1000" b="1" dirty="0" smtClean="0"/>
              <a:t>მერია</a:t>
            </a:r>
            <a:endParaRPr lang="en-US" sz="1000" b="1" dirty="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xmlns="" id="{EA8140B2-67F5-410F-8233-07D1B6FCB885}"/>
              </a:ext>
            </a:extLst>
          </p:cNvPr>
          <p:cNvSpPr txBox="1"/>
          <p:nvPr/>
        </p:nvSpPr>
        <p:spPr>
          <a:xfrm>
            <a:off x="1247254" y="2857539"/>
            <a:ext cx="132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ქ. ქუთაისის მერია</a:t>
            </a:r>
            <a:endParaRPr lang="en-US" sz="1000" b="1" dirty="0"/>
          </a:p>
          <a:p>
            <a:endParaRPr lang="en-US" b="1" dirty="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xmlns="" id="{F60B4314-26D1-4217-8BF7-B472FBB1064A}"/>
              </a:ext>
            </a:extLst>
          </p:cNvPr>
          <p:cNvSpPr txBox="1"/>
          <p:nvPr/>
        </p:nvSpPr>
        <p:spPr>
          <a:xfrm>
            <a:off x="1171079" y="1892806"/>
            <a:ext cx="17205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ხობის </a:t>
            </a:r>
            <a:r>
              <a:rPr lang="ka-GE" sz="1000" b="1" dirty="0" smtClean="0"/>
              <a:t>მუნიციპალიტეტი</a:t>
            </a:r>
            <a:endParaRPr lang="en-US" b="1" dirty="0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xmlns="" id="{6A9662C1-2EC5-4F63-81C1-77D36B8DA9FF}"/>
              </a:ext>
            </a:extLst>
          </p:cNvPr>
          <p:cNvSpPr txBox="1"/>
          <p:nvPr/>
        </p:nvSpPr>
        <p:spPr>
          <a:xfrm>
            <a:off x="1511090" y="700772"/>
            <a:ext cx="1960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დმანისის </a:t>
            </a:r>
            <a:r>
              <a:rPr lang="ka-GE" sz="1000" b="1" dirty="0" smtClean="0"/>
              <a:t>მუნიციპალიტეტი</a:t>
            </a:r>
            <a:endParaRPr lang="en-US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F0307C8C-5DE8-4EB6-B0E9-0495967059F4}"/>
              </a:ext>
            </a:extLst>
          </p:cNvPr>
          <p:cNvGrpSpPr/>
          <p:nvPr/>
        </p:nvGrpSpPr>
        <p:grpSpPr>
          <a:xfrm rot="19479043">
            <a:off x="2792431" y="2037745"/>
            <a:ext cx="1910673" cy="665676"/>
            <a:chOff x="3544826" y="1847752"/>
            <a:chExt cx="1910673" cy="665676"/>
          </a:xfrm>
        </p:grpSpPr>
        <p:pic>
          <p:nvPicPr>
            <p:cNvPr id="210" name="Picture 209">
              <a:extLst>
                <a:ext uri="{FF2B5EF4-FFF2-40B4-BE49-F238E27FC236}">
                  <a16:creationId xmlns:a16="http://schemas.microsoft.com/office/drawing/2014/main" xmlns="" id="{84A37C77-55BA-4104-B9DF-7A314AC1361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EDD94A19-D831-404F-96A7-0F6EA93C3047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100,000-მდე სარეიტინგო ქულა</a:t>
              </a:r>
              <a:endParaRPr lang="en-US" sz="900" dirty="0"/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xmlns="" id="{F5495708-453B-42EE-83B7-8AB44CBA54C8}"/>
              </a:ext>
            </a:extLst>
          </p:cNvPr>
          <p:cNvGrpSpPr/>
          <p:nvPr/>
        </p:nvGrpSpPr>
        <p:grpSpPr>
          <a:xfrm rot="20918933">
            <a:off x="3091686" y="1385648"/>
            <a:ext cx="1910673" cy="665676"/>
            <a:chOff x="3544826" y="1847752"/>
            <a:chExt cx="1910673" cy="665676"/>
          </a:xfrm>
        </p:grpSpPr>
        <p:pic>
          <p:nvPicPr>
            <p:cNvPr id="215" name="Picture 214">
              <a:extLst>
                <a:ext uri="{FF2B5EF4-FFF2-40B4-BE49-F238E27FC236}">
                  <a16:creationId xmlns:a16="http://schemas.microsoft.com/office/drawing/2014/main" xmlns="" id="{69EE49DB-47DC-4B24-8CFB-0879A5CC010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xmlns="" id="{46B1108D-C28B-4924-B7DE-3E22E097CE88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100,000-მდე სარეიტინგო ქულა</a:t>
              </a:r>
              <a:endParaRPr lang="en-US" sz="900" dirty="0"/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xmlns="" id="{F2364D84-C2A0-44CD-A41C-3A759689328A}"/>
              </a:ext>
            </a:extLst>
          </p:cNvPr>
          <p:cNvGrpSpPr/>
          <p:nvPr/>
        </p:nvGrpSpPr>
        <p:grpSpPr>
          <a:xfrm rot="18948684">
            <a:off x="2879493" y="2749098"/>
            <a:ext cx="1910673" cy="665676"/>
            <a:chOff x="3544826" y="1847752"/>
            <a:chExt cx="1910673" cy="665676"/>
          </a:xfrm>
        </p:grpSpPr>
        <p:pic>
          <p:nvPicPr>
            <p:cNvPr id="219" name="Picture 218">
              <a:extLst>
                <a:ext uri="{FF2B5EF4-FFF2-40B4-BE49-F238E27FC236}">
                  <a16:creationId xmlns:a16="http://schemas.microsoft.com/office/drawing/2014/main" xmlns="" id="{5D864DBE-E9BD-48AB-B9F6-3A99B9556E0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xmlns="" id="{BA3CA6B6-67EE-4516-A277-B0D46976FC5C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70,000-მდე სარეიტინგო ქულა</a:t>
              </a:r>
              <a:endParaRPr lang="en-US" sz="900" dirty="0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xmlns="" id="{AB578034-2277-4F91-8ABF-A5951D38F181}"/>
              </a:ext>
            </a:extLst>
          </p:cNvPr>
          <p:cNvGrpSpPr/>
          <p:nvPr/>
        </p:nvGrpSpPr>
        <p:grpSpPr>
          <a:xfrm rot="18349166">
            <a:off x="2710812" y="3396313"/>
            <a:ext cx="2115212" cy="748685"/>
            <a:chOff x="3529187" y="1847752"/>
            <a:chExt cx="2115212" cy="665676"/>
          </a:xfrm>
        </p:grpSpPr>
        <p:pic>
          <p:nvPicPr>
            <p:cNvPr id="224" name="Picture 223">
              <a:extLst>
                <a:ext uri="{FF2B5EF4-FFF2-40B4-BE49-F238E27FC236}">
                  <a16:creationId xmlns:a16="http://schemas.microsoft.com/office/drawing/2014/main" xmlns="" id="{371C9A31-F5A4-415F-BD94-E045309EF1D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xmlns="" id="{D7B6FD52-1DA7-4B3E-BA6E-9FDC1E71E307}"/>
                </a:ext>
              </a:extLst>
            </p:cNvPr>
            <p:cNvSpPr txBox="1"/>
            <p:nvPr/>
          </p:nvSpPr>
          <p:spPr>
            <a:xfrm rot="1926280">
              <a:off x="3529187" y="2001394"/>
              <a:ext cx="2115212" cy="205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სარეიტინგო </a:t>
              </a:r>
              <a:r>
                <a:rPr lang="ka-GE" sz="900" dirty="0" smtClean="0"/>
                <a:t>ქულის შეუზღუდავად</a:t>
              </a:r>
              <a:endParaRPr lang="en-US" sz="900" dirty="0"/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xmlns="" id="{0B470A32-3BA3-4C54-A0C1-603514426B08}"/>
              </a:ext>
            </a:extLst>
          </p:cNvPr>
          <p:cNvGrpSpPr/>
          <p:nvPr/>
        </p:nvGrpSpPr>
        <p:grpSpPr>
          <a:xfrm rot="17921293">
            <a:off x="3182757" y="4058172"/>
            <a:ext cx="1910673" cy="665676"/>
            <a:chOff x="3544826" y="1847752"/>
            <a:chExt cx="1910673" cy="665676"/>
          </a:xfrm>
        </p:grpSpPr>
        <p:pic>
          <p:nvPicPr>
            <p:cNvPr id="232" name="Picture 231">
              <a:extLst>
                <a:ext uri="{FF2B5EF4-FFF2-40B4-BE49-F238E27FC236}">
                  <a16:creationId xmlns:a16="http://schemas.microsoft.com/office/drawing/2014/main" xmlns="" id="{748DC06A-53C5-48E9-90E3-F282A451072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xmlns="" id="{C92093C5-F660-4CD2-94FD-AF176779C692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150,000-მდე სარეიტინგო ქულა</a:t>
              </a:r>
              <a:endParaRPr lang="en-US" sz="900" dirty="0"/>
            </a:p>
          </p:txBody>
        </p: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xmlns="" id="{2F7AE0D8-A6EF-4DFC-99C6-80A1A0C279B5}"/>
              </a:ext>
            </a:extLst>
          </p:cNvPr>
          <p:cNvGrpSpPr/>
          <p:nvPr/>
        </p:nvGrpSpPr>
        <p:grpSpPr>
          <a:xfrm rot="17362502">
            <a:off x="3586345" y="4609075"/>
            <a:ext cx="1910673" cy="665676"/>
            <a:chOff x="3544826" y="1847752"/>
            <a:chExt cx="1910673" cy="665676"/>
          </a:xfrm>
        </p:grpSpPr>
        <p:pic>
          <p:nvPicPr>
            <p:cNvPr id="237" name="Picture 236">
              <a:extLst>
                <a:ext uri="{FF2B5EF4-FFF2-40B4-BE49-F238E27FC236}">
                  <a16:creationId xmlns:a16="http://schemas.microsoft.com/office/drawing/2014/main" xmlns="" id="{33A82290-D797-4C1F-A400-080D680451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xmlns="" id="{EABC4FFD-FA6F-4A4A-893D-027B3AEC7FC9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100,000-მდე სარეიტინგო ქულა</a:t>
              </a:r>
              <a:endParaRPr lang="en-US" sz="900" dirty="0"/>
            </a:p>
          </p:txBody>
        </p:sp>
      </p:grpSp>
      <p:pic>
        <p:nvPicPr>
          <p:cNvPr id="239" name="Picture 238">
            <a:extLst>
              <a:ext uri="{FF2B5EF4-FFF2-40B4-BE49-F238E27FC236}">
                <a16:creationId xmlns:a16="http://schemas.microsoft.com/office/drawing/2014/main" xmlns="" id="{8FE12789-E226-491B-9ECB-7E0130A5AD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598" y="6175470"/>
            <a:ext cx="551892" cy="551892"/>
          </a:xfrm>
          <a:prstGeom prst="rect">
            <a:avLst/>
          </a:prstGeom>
        </p:spPr>
      </p:pic>
      <p:grpSp>
        <p:nvGrpSpPr>
          <p:cNvPr id="240" name="Group 239">
            <a:extLst>
              <a:ext uri="{FF2B5EF4-FFF2-40B4-BE49-F238E27FC236}">
                <a16:creationId xmlns:a16="http://schemas.microsoft.com/office/drawing/2014/main" xmlns="" id="{7822B647-1C2A-4EE6-95FF-634F55CC2370}"/>
              </a:ext>
            </a:extLst>
          </p:cNvPr>
          <p:cNvGrpSpPr/>
          <p:nvPr/>
        </p:nvGrpSpPr>
        <p:grpSpPr>
          <a:xfrm rot="16044231">
            <a:off x="4572070" y="4893554"/>
            <a:ext cx="1843809" cy="590294"/>
            <a:chOff x="3544826" y="1847295"/>
            <a:chExt cx="1910673" cy="666133"/>
          </a:xfrm>
        </p:grpSpPr>
        <p:pic>
          <p:nvPicPr>
            <p:cNvPr id="241" name="Picture 240">
              <a:extLst>
                <a:ext uri="{FF2B5EF4-FFF2-40B4-BE49-F238E27FC236}">
                  <a16:creationId xmlns:a16="http://schemas.microsoft.com/office/drawing/2014/main" xmlns="" id="{DDB53561-FA25-487F-98A4-37737D00F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xmlns="" id="{3DF35FF5-6E56-44D3-9A48-00DB46A869DE}"/>
                </a:ext>
              </a:extLst>
            </p:cNvPr>
            <p:cNvSpPr txBox="1"/>
            <p:nvPr/>
          </p:nvSpPr>
          <p:spPr>
            <a:xfrm rot="1926280">
              <a:off x="3544826" y="1847295"/>
              <a:ext cx="1910673" cy="4167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900" dirty="0"/>
                <a:t>100,000-მდე სარეიტინგო </a:t>
              </a:r>
            </a:p>
            <a:p>
              <a:pPr algn="ctr"/>
              <a:r>
                <a:rPr lang="ka-GE" sz="900" dirty="0"/>
                <a:t>ქულა</a:t>
              </a:r>
              <a:endParaRPr lang="en-US" sz="900" dirty="0"/>
            </a:p>
          </p:txBody>
        </p:sp>
      </p:grpSp>
      <p:sp>
        <p:nvSpPr>
          <p:cNvPr id="243" name="TextBox 242">
            <a:extLst>
              <a:ext uri="{FF2B5EF4-FFF2-40B4-BE49-F238E27FC236}">
                <a16:creationId xmlns:a16="http://schemas.microsoft.com/office/drawing/2014/main" xmlns="" id="{71B7FC5F-A0AE-411D-BCFD-67888B3710D4}"/>
              </a:ext>
            </a:extLst>
          </p:cNvPr>
          <p:cNvSpPr txBox="1"/>
          <p:nvPr/>
        </p:nvSpPr>
        <p:spPr>
          <a:xfrm>
            <a:off x="7766176" y="139301"/>
            <a:ext cx="13268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შპს „ნებულა</a:t>
            </a:r>
            <a:r>
              <a:rPr lang="ka-GE" sz="1000" b="1" dirty="0" smtClean="0"/>
              <a:t>“</a:t>
            </a:r>
            <a:endParaRPr lang="en-US" b="1" dirty="0"/>
          </a:p>
        </p:txBody>
      </p:sp>
      <p:pic>
        <p:nvPicPr>
          <p:cNvPr id="244" name="Picture 243">
            <a:extLst>
              <a:ext uri="{FF2B5EF4-FFF2-40B4-BE49-F238E27FC236}">
                <a16:creationId xmlns:a16="http://schemas.microsoft.com/office/drawing/2014/main" xmlns="" id="{7F01D939-D111-49EE-873E-26BC9BFEF8F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93" y="470717"/>
            <a:ext cx="551892" cy="551892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D0FBE7CF-B067-4BD3-BCBB-34F5906811E2}"/>
              </a:ext>
            </a:extLst>
          </p:cNvPr>
          <p:cNvGrpSpPr/>
          <p:nvPr/>
        </p:nvGrpSpPr>
        <p:grpSpPr>
          <a:xfrm rot="1564470">
            <a:off x="7134156" y="370609"/>
            <a:ext cx="665676" cy="1910673"/>
            <a:chOff x="6442923" y="610948"/>
            <a:chExt cx="665676" cy="1910673"/>
          </a:xfrm>
        </p:grpSpPr>
        <p:pic>
          <p:nvPicPr>
            <p:cNvPr id="249" name="Picture 248">
              <a:extLst>
                <a:ext uri="{FF2B5EF4-FFF2-40B4-BE49-F238E27FC236}">
                  <a16:creationId xmlns:a16="http://schemas.microsoft.com/office/drawing/2014/main" xmlns="" id="{6861B485-9289-48CF-BF8A-C152DC14F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xmlns="" id="{3C4E8C74-1CCE-4355-BB25-2F2A13AE9DF0}"/>
                </a:ext>
              </a:extLst>
            </p:cNvPr>
            <p:cNvSpPr txBox="1"/>
            <p:nvPr/>
          </p:nvSpPr>
          <p:spPr>
            <a:xfrm rot="17635771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100,000-მდე სარეიტინგო ქულა</a:t>
              </a:r>
              <a:endParaRPr lang="en-US" sz="900" dirty="0"/>
            </a:p>
          </p:txBody>
        </p:sp>
      </p:grpSp>
      <p:pic>
        <p:nvPicPr>
          <p:cNvPr id="267" name="Picture 266">
            <a:extLst>
              <a:ext uri="{FF2B5EF4-FFF2-40B4-BE49-F238E27FC236}">
                <a16:creationId xmlns:a16="http://schemas.microsoft.com/office/drawing/2014/main" xmlns="" id="{0BFDC207-7DE2-4CD4-85BE-FE5FA4F369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426" y="1258278"/>
            <a:ext cx="551892" cy="551892"/>
          </a:xfrm>
          <a:prstGeom prst="rect">
            <a:avLst/>
          </a:prstGeom>
        </p:spPr>
      </p:pic>
      <p:sp>
        <p:nvSpPr>
          <p:cNvPr id="268" name="TextBox 267">
            <a:extLst>
              <a:ext uri="{FF2B5EF4-FFF2-40B4-BE49-F238E27FC236}">
                <a16:creationId xmlns:a16="http://schemas.microsoft.com/office/drawing/2014/main" xmlns="" id="{3C811ACB-0968-46B1-AF34-122B97B39DC9}"/>
              </a:ext>
            </a:extLst>
          </p:cNvPr>
          <p:cNvSpPr txBox="1"/>
          <p:nvPr/>
        </p:nvSpPr>
        <p:spPr>
          <a:xfrm>
            <a:off x="8732576" y="806260"/>
            <a:ext cx="132687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სსიპ-საქართველოს ეროვნული არქივი</a:t>
            </a:r>
            <a:endParaRPr lang="en-US" sz="1000" b="1" dirty="0"/>
          </a:p>
          <a:p>
            <a:endParaRPr lang="en-US" b="1" dirty="0"/>
          </a:p>
        </p:txBody>
      </p:sp>
      <p:grpSp>
        <p:nvGrpSpPr>
          <p:cNvPr id="269" name="Group 268">
            <a:extLst>
              <a:ext uri="{FF2B5EF4-FFF2-40B4-BE49-F238E27FC236}">
                <a16:creationId xmlns:a16="http://schemas.microsoft.com/office/drawing/2014/main" xmlns="" id="{5E460CB0-A3C6-4499-869B-2A7055D2A306}"/>
              </a:ext>
            </a:extLst>
          </p:cNvPr>
          <p:cNvGrpSpPr/>
          <p:nvPr/>
        </p:nvGrpSpPr>
        <p:grpSpPr>
          <a:xfrm rot="2073128">
            <a:off x="7770586" y="1128126"/>
            <a:ext cx="665676" cy="1910673"/>
            <a:chOff x="6442923" y="610948"/>
            <a:chExt cx="665676" cy="1910673"/>
          </a:xfrm>
        </p:grpSpPr>
        <p:pic>
          <p:nvPicPr>
            <p:cNvPr id="271" name="Picture 270">
              <a:extLst>
                <a:ext uri="{FF2B5EF4-FFF2-40B4-BE49-F238E27FC236}">
                  <a16:creationId xmlns:a16="http://schemas.microsoft.com/office/drawing/2014/main" xmlns="" id="{37ABDAAC-586D-4457-8696-98A9913D67A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xmlns="" id="{9D3737D5-4C32-4E78-83BF-CB0E88CC9F59}"/>
                </a:ext>
              </a:extLst>
            </p:cNvPr>
            <p:cNvSpPr txBox="1"/>
            <p:nvPr/>
          </p:nvSpPr>
          <p:spPr>
            <a:xfrm rot="17635771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100,000-მდე სარეიტინგო ქულა</a:t>
              </a:r>
              <a:endParaRPr lang="en-US" sz="900" dirty="0"/>
            </a:p>
          </p:txBody>
        </p:sp>
      </p:grpSp>
      <p:pic>
        <p:nvPicPr>
          <p:cNvPr id="273" name="Picture 272">
            <a:extLst>
              <a:ext uri="{FF2B5EF4-FFF2-40B4-BE49-F238E27FC236}">
                <a16:creationId xmlns:a16="http://schemas.microsoft.com/office/drawing/2014/main" xmlns="" id="{341C16BE-47CE-4725-97C1-E511C4365F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108" y="2628008"/>
            <a:ext cx="551892" cy="551892"/>
          </a:xfrm>
          <a:prstGeom prst="rect">
            <a:avLst/>
          </a:prstGeom>
        </p:spPr>
      </p:pic>
      <p:sp>
        <p:nvSpPr>
          <p:cNvPr id="274" name="TextBox 273">
            <a:extLst>
              <a:ext uri="{FF2B5EF4-FFF2-40B4-BE49-F238E27FC236}">
                <a16:creationId xmlns:a16="http://schemas.microsoft.com/office/drawing/2014/main" xmlns="" id="{BDB67F01-5C56-49BA-B1FE-082636D83038}"/>
              </a:ext>
            </a:extLst>
          </p:cNvPr>
          <p:cNvSpPr txBox="1"/>
          <p:nvPr/>
        </p:nvSpPr>
        <p:spPr>
          <a:xfrm>
            <a:off x="8622030" y="2083464"/>
            <a:ext cx="2415429" cy="965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ka-GE" sz="1000" b="1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კავშირგაბმულობის კორპორაციები (CGC, შპს ახალი ქსელები, შპს ახტელი, სს "სილქნეტი")</a:t>
            </a:r>
            <a:endParaRPr lang="en-US" sz="1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b="1" dirty="0"/>
          </a:p>
        </p:txBody>
      </p:sp>
      <p:grpSp>
        <p:nvGrpSpPr>
          <p:cNvPr id="281" name="Group 280">
            <a:extLst>
              <a:ext uri="{FF2B5EF4-FFF2-40B4-BE49-F238E27FC236}">
                <a16:creationId xmlns:a16="http://schemas.microsoft.com/office/drawing/2014/main" xmlns="" id="{8D1F3CD6-C6E2-41EE-B10C-5FE435AB2B3C}"/>
              </a:ext>
            </a:extLst>
          </p:cNvPr>
          <p:cNvGrpSpPr/>
          <p:nvPr/>
        </p:nvGrpSpPr>
        <p:grpSpPr>
          <a:xfrm rot="3536104">
            <a:off x="8175065" y="2059368"/>
            <a:ext cx="665676" cy="1910673"/>
            <a:chOff x="6442923" y="610948"/>
            <a:chExt cx="665676" cy="1910673"/>
          </a:xfrm>
        </p:grpSpPr>
        <p:pic>
          <p:nvPicPr>
            <p:cNvPr id="283" name="Picture 282">
              <a:extLst>
                <a:ext uri="{FF2B5EF4-FFF2-40B4-BE49-F238E27FC236}">
                  <a16:creationId xmlns:a16="http://schemas.microsoft.com/office/drawing/2014/main" xmlns="" id="{CFF30095-4177-4972-B022-85178C7735B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xmlns="" id="{F968E473-EF4A-4C05-BDEB-11DDD6900E43}"/>
                </a:ext>
              </a:extLst>
            </p:cNvPr>
            <p:cNvSpPr txBox="1"/>
            <p:nvPr/>
          </p:nvSpPr>
          <p:spPr>
            <a:xfrm rot="17427248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70,000-მდე სარეიტინგო ქულა</a:t>
              </a:r>
              <a:endParaRPr lang="en-US" sz="900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08600BA3-AB73-46B9-9F93-1A0D61402458}"/>
              </a:ext>
            </a:extLst>
          </p:cNvPr>
          <p:cNvGrpSpPr/>
          <p:nvPr/>
        </p:nvGrpSpPr>
        <p:grpSpPr>
          <a:xfrm>
            <a:off x="9079235" y="3535058"/>
            <a:ext cx="1960429" cy="1074540"/>
            <a:chOff x="8625707" y="3391099"/>
            <a:chExt cx="1960429" cy="1074540"/>
          </a:xfrm>
        </p:grpSpPr>
        <p:pic>
          <p:nvPicPr>
            <p:cNvPr id="290" name="Picture 289">
              <a:extLst>
                <a:ext uri="{FF2B5EF4-FFF2-40B4-BE49-F238E27FC236}">
                  <a16:creationId xmlns:a16="http://schemas.microsoft.com/office/drawing/2014/main" xmlns="" id="{535DE49E-EC20-4259-9474-6449970E79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9192" y="3913747"/>
              <a:ext cx="551892" cy="551892"/>
            </a:xfrm>
            <a:prstGeom prst="rect">
              <a:avLst/>
            </a:prstGeom>
          </p:spPr>
        </p:pic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xmlns="" id="{568F82E8-D8E8-4988-94FC-B546CE1C0ED5}"/>
                </a:ext>
              </a:extLst>
            </p:cNvPr>
            <p:cNvSpPr txBox="1"/>
            <p:nvPr/>
          </p:nvSpPr>
          <p:spPr>
            <a:xfrm>
              <a:off x="8625707" y="3391099"/>
              <a:ext cx="1960429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000" b="1" dirty="0" smtClean="0"/>
                <a:t>სასჯელთა </a:t>
              </a:r>
              <a:r>
                <a:rPr lang="ka-GE" sz="1000" b="1" dirty="0"/>
                <a:t>აღსრულებისა და პრობაციის ეროვნული </a:t>
              </a:r>
              <a:r>
                <a:rPr lang="ka-GE" sz="1000" b="1" dirty="0" smtClean="0"/>
                <a:t>სააგენტო</a:t>
              </a:r>
              <a:endParaRPr lang="en-US" b="1" dirty="0"/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xmlns="" id="{2C06F44D-034F-41A9-8CB2-A1A5532CB7D2}"/>
              </a:ext>
            </a:extLst>
          </p:cNvPr>
          <p:cNvGrpSpPr/>
          <p:nvPr/>
        </p:nvGrpSpPr>
        <p:grpSpPr>
          <a:xfrm rot="4800421">
            <a:off x="8151662" y="3094794"/>
            <a:ext cx="665676" cy="1910673"/>
            <a:chOff x="6442923" y="610948"/>
            <a:chExt cx="665676" cy="1910673"/>
          </a:xfrm>
        </p:grpSpPr>
        <p:pic>
          <p:nvPicPr>
            <p:cNvPr id="294" name="Picture 293">
              <a:extLst>
                <a:ext uri="{FF2B5EF4-FFF2-40B4-BE49-F238E27FC236}">
                  <a16:creationId xmlns:a16="http://schemas.microsoft.com/office/drawing/2014/main" xmlns="" id="{1A2E6B91-CADE-421E-9450-F3F9B0389F8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xmlns="" id="{01409330-CCDC-4248-BA14-3A1BD7A47664}"/>
                </a:ext>
              </a:extLst>
            </p:cNvPr>
            <p:cNvSpPr txBox="1"/>
            <p:nvPr/>
          </p:nvSpPr>
          <p:spPr>
            <a:xfrm rot="17490621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100,000-მდე სარეიტინგო ქულა</a:t>
              </a:r>
              <a:endParaRPr lang="en-US" sz="900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BEE0B6B0-9655-4A26-94D8-BEA64EA971C0}"/>
              </a:ext>
            </a:extLst>
          </p:cNvPr>
          <p:cNvGrpSpPr/>
          <p:nvPr/>
        </p:nvGrpSpPr>
        <p:grpSpPr>
          <a:xfrm>
            <a:off x="8744500" y="5028552"/>
            <a:ext cx="2509825" cy="891018"/>
            <a:chOff x="8591761" y="5019832"/>
            <a:chExt cx="2509825" cy="891018"/>
          </a:xfrm>
        </p:grpSpPr>
        <p:pic>
          <p:nvPicPr>
            <p:cNvPr id="296" name="Picture 295">
              <a:extLst>
                <a:ext uri="{FF2B5EF4-FFF2-40B4-BE49-F238E27FC236}">
                  <a16:creationId xmlns:a16="http://schemas.microsoft.com/office/drawing/2014/main" xmlns="" id="{77F7041F-3052-4B14-BC01-AB487016D4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05662" y="5358958"/>
              <a:ext cx="551892" cy="551892"/>
            </a:xfrm>
            <a:prstGeom prst="rect">
              <a:avLst/>
            </a:prstGeom>
          </p:spPr>
        </p:pic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xmlns="" id="{CE8C6EA8-5BD6-4B69-AB77-93E444CC145A}"/>
                </a:ext>
              </a:extLst>
            </p:cNvPr>
            <p:cNvSpPr txBox="1"/>
            <p:nvPr/>
          </p:nvSpPr>
          <p:spPr>
            <a:xfrm>
              <a:off x="8591761" y="5019832"/>
              <a:ext cx="250982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000" b="1" dirty="0" smtClean="0"/>
                <a:t>დევნილთა სამინისტრო</a:t>
              </a:r>
              <a:endParaRPr lang="en-US" b="1" dirty="0"/>
            </a:p>
          </p:txBody>
        </p:sp>
      </p:grpSp>
      <p:grpSp>
        <p:nvGrpSpPr>
          <p:cNvPr id="298" name="Group 297">
            <a:extLst>
              <a:ext uri="{FF2B5EF4-FFF2-40B4-BE49-F238E27FC236}">
                <a16:creationId xmlns:a16="http://schemas.microsoft.com/office/drawing/2014/main" xmlns="" id="{C83A7935-FF0E-470A-BF36-117F3236AC18}"/>
              </a:ext>
            </a:extLst>
          </p:cNvPr>
          <p:cNvGrpSpPr/>
          <p:nvPr/>
        </p:nvGrpSpPr>
        <p:grpSpPr>
          <a:xfrm rot="5400000">
            <a:off x="7900993" y="3575386"/>
            <a:ext cx="665676" cy="2051891"/>
            <a:chOff x="6442923" y="525515"/>
            <a:chExt cx="665676" cy="2051891"/>
          </a:xfrm>
        </p:grpSpPr>
        <p:pic>
          <p:nvPicPr>
            <p:cNvPr id="299" name="Picture 298">
              <a:extLst>
                <a:ext uri="{FF2B5EF4-FFF2-40B4-BE49-F238E27FC236}">
                  <a16:creationId xmlns:a16="http://schemas.microsoft.com/office/drawing/2014/main" xmlns="" id="{66575016-C9D1-42AD-90DE-8780E120CE7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xmlns="" id="{C6AB6848-BCCD-462D-900B-9B0A51E8A45D}"/>
                </a:ext>
              </a:extLst>
            </p:cNvPr>
            <p:cNvSpPr txBox="1"/>
            <p:nvPr/>
          </p:nvSpPr>
          <p:spPr>
            <a:xfrm rot="17559096">
              <a:off x="5595071" y="1436045"/>
              <a:ext cx="205189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სარეიტინგო ქულის შეუზღუდავად</a:t>
              </a:r>
              <a:endParaRPr lang="en-US" sz="900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A02B3ECC-8DDE-491F-A7BF-A27B5D260D30}"/>
              </a:ext>
            </a:extLst>
          </p:cNvPr>
          <p:cNvGrpSpPr/>
          <p:nvPr/>
        </p:nvGrpSpPr>
        <p:grpSpPr>
          <a:xfrm>
            <a:off x="5128610" y="-2260"/>
            <a:ext cx="2128529" cy="1005455"/>
            <a:chOff x="4907144" y="-28400"/>
            <a:chExt cx="2128529" cy="1005455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xmlns="" id="{032FFC0E-920F-4227-A958-73C90CA80107}"/>
                </a:ext>
              </a:extLst>
            </p:cNvPr>
            <p:cNvSpPr txBox="1"/>
            <p:nvPr/>
          </p:nvSpPr>
          <p:spPr>
            <a:xfrm>
              <a:off x="4907144" y="-28400"/>
              <a:ext cx="21285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000" b="1" dirty="0"/>
                <a:t>აღსრულების ეროვნული </a:t>
              </a:r>
            </a:p>
            <a:p>
              <a:pPr algn="ctr"/>
              <a:r>
                <a:rPr lang="ka-GE" sz="1000" b="1" dirty="0" smtClean="0"/>
                <a:t>ბიურო</a:t>
              </a:r>
              <a:endParaRPr lang="en-US" b="1" dirty="0"/>
            </a:p>
          </p:txBody>
        </p:sp>
        <p:pic>
          <p:nvPicPr>
            <p:cNvPr id="301" name="Picture 300">
              <a:extLst>
                <a:ext uri="{FF2B5EF4-FFF2-40B4-BE49-F238E27FC236}">
                  <a16:creationId xmlns:a16="http://schemas.microsoft.com/office/drawing/2014/main" xmlns="" id="{0A49A88C-75C7-46EA-A9F5-45BFDFFF46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88145" y="425163"/>
              <a:ext cx="551892" cy="551892"/>
            </a:xfrm>
            <a:prstGeom prst="rect">
              <a:avLst/>
            </a:prstGeom>
          </p:spPr>
        </p:pic>
      </p:grpSp>
      <p:sp>
        <p:nvSpPr>
          <p:cNvPr id="302" name="TextBox 301">
            <a:extLst>
              <a:ext uri="{FF2B5EF4-FFF2-40B4-BE49-F238E27FC236}">
                <a16:creationId xmlns:a16="http://schemas.microsoft.com/office/drawing/2014/main" xmlns="" id="{56F83DE0-E443-486B-88AE-B8E24F084058}"/>
              </a:ext>
            </a:extLst>
          </p:cNvPr>
          <p:cNvSpPr txBox="1"/>
          <p:nvPr/>
        </p:nvSpPr>
        <p:spPr>
          <a:xfrm>
            <a:off x="3735093" y="5806997"/>
            <a:ext cx="2263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 smtClean="0"/>
              <a:t>ინოვაციებისა </a:t>
            </a:r>
            <a:r>
              <a:rPr lang="ka-GE" sz="1000" b="1" dirty="0"/>
              <a:t>და ტექნოლოგიების </a:t>
            </a:r>
            <a:r>
              <a:rPr lang="ka-GE" sz="1000" b="1" dirty="0" smtClean="0"/>
              <a:t>სააგენტო</a:t>
            </a:r>
            <a:endParaRPr lang="en-US" b="1" dirty="0"/>
          </a:p>
        </p:txBody>
      </p:sp>
      <p:grpSp>
        <p:nvGrpSpPr>
          <p:cNvPr id="303" name="Group 302">
            <a:extLst>
              <a:ext uri="{FF2B5EF4-FFF2-40B4-BE49-F238E27FC236}">
                <a16:creationId xmlns:a16="http://schemas.microsoft.com/office/drawing/2014/main" xmlns="" id="{D31512D6-49F1-4FE6-BC09-CA08813B2F1F}"/>
              </a:ext>
            </a:extLst>
          </p:cNvPr>
          <p:cNvGrpSpPr/>
          <p:nvPr/>
        </p:nvGrpSpPr>
        <p:grpSpPr>
          <a:xfrm rot="6692721">
            <a:off x="7572971" y="4374475"/>
            <a:ext cx="665676" cy="1910673"/>
            <a:chOff x="6442923" y="610948"/>
            <a:chExt cx="665676" cy="1910673"/>
          </a:xfrm>
        </p:grpSpPr>
        <p:pic>
          <p:nvPicPr>
            <p:cNvPr id="304" name="Picture 303">
              <a:extLst>
                <a:ext uri="{FF2B5EF4-FFF2-40B4-BE49-F238E27FC236}">
                  <a16:creationId xmlns:a16="http://schemas.microsoft.com/office/drawing/2014/main" xmlns="" id="{2718C7F6-EE4B-45AB-A532-E90C5196712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xmlns="" id="{FC663B9C-EBFC-4F58-8722-114EE0A07EDF}"/>
                </a:ext>
              </a:extLst>
            </p:cNvPr>
            <p:cNvSpPr txBox="1"/>
            <p:nvPr/>
          </p:nvSpPr>
          <p:spPr>
            <a:xfrm rot="17635771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7</a:t>
              </a:r>
              <a:r>
                <a:rPr lang="ka-GE" sz="900" dirty="0" smtClean="0"/>
                <a:t>0,000-მდე </a:t>
              </a:r>
              <a:r>
                <a:rPr lang="ka-GE" sz="900" dirty="0"/>
                <a:t>სარეიტინგო ქულა</a:t>
              </a:r>
              <a:endParaRPr lang="en-US" sz="900" dirty="0"/>
            </a:p>
          </p:txBody>
        </p:sp>
      </p:grpSp>
      <p:grpSp>
        <p:nvGrpSpPr>
          <p:cNvPr id="306" name="Group 305">
            <a:extLst>
              <a:ext uri="{FF2B5EF4-FFF2-40B4-BE49-F238E27FC236}">
                <a16:creationId xmlns:a16="http://schemas.microsoft.com/office/drawing/2014/main" xmlns="" id="{994BFE43-87D7-4994-AE5E-BA9165D1BB89}"/>
              </a:ext>
            </a:extLst>
          </p:cNvPr>
          <p:cNvGrpSpPr/>
          <p:nvPr/>
        </p:nvGrpSpPr>
        <p:grpSpPr>
          <a:xfrm>
            <a:off x="7491329" y="5829036"/>
            <a:ext cx="2263313" cy="927409"/>
            <a:chOff x="4934801" y="-51040"/>
            <a:chExt cx="2263313" cy="927409"/>
          </a:xfrm>
        </p:grpSpPr>
        <p:pic>
          <p:nvPicPr>
            <p:cNvPr id="307" name="Picture 306">
              <a:extLst>
                <a:ext uri="{FF2B5EF4-FFF2-40B4-BE49-F238E27FC236}">
                  <a16:creationId xmlns:a16="http://schemas.microsoft.com/office/drawing/2014/main" xmlns="" id="{7225EAAE-5D45-45D1-8014-AC8C7EE0F3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9265" y="324477"/>
              <a:ext cx="551892" cy="551892"/>
            </a:xfrm>
            <a:prstGeom prst="rect">
              <a:avLst/>
            </a:prstGeom>
          </p:spPr>
        </p:pic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xmlns="" id="{EA0E866F-0CF5-457A-9A3E-305CBEB082DA}"/>
                </a:ext>
              </a:extLst>
            </p:cNvPr>
            <p:cNvSpPr txBox="1"/>
            <p:nvPr/>
          </p:nvSpPr>
          <p:spPr>
            <a:xfrm>
              <a:off x="4934801" y="-51040"/>
              <a:ext cx="22633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000" b="1" dirty="0"/>
                <a:t>სერვისების განვითარების</a:t>
              </a:r>
            </a:p>
            <a:p>
              <a:pPr algn="ctr"/>
              <a:r>
                <a:rPr lang="ka-GE" sz="1000" b="1" dirty="0"/>
                <a:t> </a:t>
              </a:r>
              <a:r>
                <a:rPr lang="ka-GE" sz="1000" b="1" dirty="0" smtClean="0"/>
                <a:t>სააგენტო</a:t>
              </a:r>
              <a:endParaRPr lang="en-US" b="1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35A8C3F5-E349-4193-876F-CBA7B858AC24}"/>
              </a:ext>
            </a:extLst>
          </p:cNvPr>
          <p:cNvGrpSpPr/>
          <p:nvPr/>
        </p:nvGrpSpPr>
        <p:grpSpPr>
          <a:xfrm rot="1948381">
            <a:off x="5844145" y="666081"/>
            <a:ext cx="697458" cy="1910673"/>
            <a:chOff x="5748607" y="826431"/>
            <a:chExt cx="697458" cy="1910673"/>
          </a:xfrm>
        </p:grpSpPr>
        <p:pic>
          <p:nvPicPr>
            <p:cNvPr id="310" name="Picture 309">
              <a:extLst>
                <a:ext uri="{FF2B5EF4-FFF2-40B4-BE49-F238E27FC236}">
                  <a16:creationId xmlns:a16="http://schemas.microsoft.com/office/drawing/2014/main" xmlns="" id="{45781C1E-B4DA-401E-9BF8-7B8A8C395CA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520079" flipH="1">
              <a:off x="5586019" y="1501896"/>
              <a:ext cx="985295" cy="660120"/>
            </a:xfrm>
            <a:prstGeom prst="rect">
              <a:avLst/>
            </a:prstGeom>
          </p:spPr>
        </p:pic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xmlns="" id="{5842FB6B-55E2-42FA-A517-E2F77A7D0A3F}"/>
                </a:ext>
              </a:extLst>
            </p:cNvPr>
            <p:cNvSpPr txBox="1"/>
            <p:nvPr/>
          </p:nvSpPr>
          <p:spPr>
            <a:xfrm rot="3451619">
              <a:off x="5321451" y="1612491"/>
              <a:ext cx="19106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800" dirty="0"/>
                <a:t>100,000-მდე სარეიტინგო</a:t>
              </a:r>
            </a:p>
            <a:p>
              <a:pPr algn="ctr"/>
              <a:r>
                <a:rPr lang="ka-GE" sz="800" dirty="0"/>
                <a:t> ქულა</a:t>
              </a:r>
              <a:endParaRPr lang="en-US" sz="800" dirty="0"/>
            </a:p>
          </p:txBody>
        </p:sp>
      </p:grpSp>
      <p:pic>
        <p:nvPicPr>
          <p:cNvPr id="313" name="Picture 312">
            <a:extLst>
              <a:ext uri="{FF2B5EF4-FFF2-40B4-BE49-F238E27FC236}">
                <a16:creationId xmlns:a16="http://schemas.microsoft.com/office/drawing/2014/main" xmlns="" id="{759BB9BF-199C-4E15-AF5D-46939BCA72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865" y="4934198"/>
            <a:ext cx="525100" cy="525100"/>
          </a:xfrm>
          <a:prstGeom prst="rect">
            <a:avLst/>
          </a:prstGeom>
        </p:spPr>
      </p:pic>
      <p:pic>
        <p:nvPicPr>
          <p:cNvPr id="315" name="Picture 314">
            <a:extLst>
              <a:ext uri="{FF2B5EF4-FFF2-40B4-BE49-F238E27FC236}">
                <a16:creationId xmlns:a16="http://schemas.microsoft.com/office/drawing/2014/main" xmlns="" id="{BB49E420-F7CB-49FA-8543-72E2CBD0F01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05" y="4090828"/>
            <a:ext cx="525100" cy="525100"/>
          </a:xfrm>
          <a:prstGeom prst="rect">
            <a:avLst/>
          </a:prstGeom>
        </p:spPr>
      </p:pic>
      <p:pic>
        <p:nvPicPr>
          <p:cNvPr id="316" name="Picture 315">
            <a:extLst>
              <a:ext uri="{FF2B5EF4-FFF2-40B4-BE49-F238E27FC236}">
                <a16:creationId xmlns:a16="http://schemas.microsoft.com/office/drawing/2014/main" xmlns="" id="{4A37A780-10FF-4021-A294-3BE72214B5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202" y="3110682"/>
            <a:ext cx="525100" cy="525100"/>
          </a:xfrm>
          <a:prstGeom prst="rect">
            <a:avLst/>
          </a:prstGeom>
        </p:spPr>
      </p:pic>
      <p:pic>
        <p:nvPicPr>
          <p:cNvPr id="317" name="Picture 316">
            <a:extLst>
              <a:ext uri="{FF2B5EF4-FFF2-40B4-BE49-F238E27FC236}">
                <a16:creationId xmlns:a16="http://schemas.microsoft.com/office/drawing/2014/main" xmlns="" id="{A078471F-A8E5-4839-B408-BD21C03B8F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040" y="2169474"/>
            <a:ext cx="525100" cy="525100"/>
          </a:xfrm>
          <a:prstGeom prst="rect">
            <a:avLst/>
          </a:prstGeom>
        </p:spPr>
      </p:pic>
      <p:pic>
        <p:nvPicPr>
          <p:cNvPr id="319" name="Picture 318">
            <a:extLst>
              <a:ext uri="{FF2B5EF4-FFF2-40B4-BE49-F238E27FC236}">
                <a16:creationId xmlns:a16="http://schemas.microsoft.com/office/drawing/2014/main" xmlns="" id="{E8418E00-F351-426A-9FD5-39C0D6ABBA9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248" y="1011877"/>
            <a:ext cx="525100" cy="525100"/>
          </a:xfrm>
          <a:prstGeom prst="rect">
            <a:avLst/>
          </a:prstGeom>
        </p:spPr>
      </p:pic>
      <p:pic>
        <p:nvPicPr>
          <p:cNvPr id="320" name="Picture 319">
            <a:extLst>
              <a:ext uri="{FF2B5EF4-FFF2-40B4-BE49-F238E27FC236}">
                <a16:creationId xmlns:a16="http://schemas.microsoft.com/office/drawing/2014/main" xmlns="" id="{EEE4A949-B359-4ED6-AC41-4A1EC91147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519" y="516221"/>
            <a:ext cx="551892" cy="551892"/>
          </a:xfrm>
          <a:prstGeom prst="rect">
            <a:avLst/>
          </a:prstGeom>
        </p:spPr>
      </p:pic>
      <p:sp>
        <p:nvSpPr>
          <p:cNvPr id="321" name="TextBox 320">
            <a:extLst>
              <a:ext uri="{FF2B5EF4-FFF2-40B4-BE49-F238E27FC236}">
                <a16:creationId xmlns:a16="http://schemas.microsoft.com/office/drawing/2014/main" xmlns="" id="{BD9DA7AE-9FBF-46F3-9B90-9C806D07C8F1}"/>
              </a:ext>
            </a:extLst>
          </p:cNvPr>
          <p:cNvSpPr txBox="1"/>
          <p:nvPr/>
        </p:nvSpPr>
        <p:spPr>
          <a:xfrm>
            <a:off x="2904091" y="122309"/>
            <a:ext cx="2473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აფხაზეთის ავტ.რესპუბლიკის „დევნილთა საქმეების დეპარტამენტი</a:t>
            </a:r>
            <a:r>
              <a:rPr lang="ka-GE" sz="1000" b="1" dirty="0" smtClean="0"/>
              <a:t>“</a:t>
            </a:r>
            <a:endParaRPr lang="en-US" b="1" dirty="0"/>
          </a:p>
        </p:txBody>
      </p:sp>
      <p:grpSp>
        <p:nvGrpSpPr>
          <p:cNvPr id="322" name="Group 321">
            <a:extLst>
              <a:ext uri="{FF2B5EF4-FFF2-40B4-BE49-F238E27FC236}">
                <a16:creationId xmlns:a16="http://schemas.microsoft.com/office/drawing/2014/main" xmlns="" id="{09F26E05-19C4-43DE-AB98-6DCB65DA58FE}"/>
              </a:ext>
            </a:extLst>
          </p:cNvPr>
          <p:cNvGrpSpPr/>
          <p:nvPr/>
        </p:nvGrpSpPr>
        <p:grpSpPr>
          <a:xfrm rot="604240">
            <a:off x="4219825" y="1225075"/>
            <a:ext cx="2050914" cy="748685"/>
            <a:chOff x="3534104" y="1847752"/>
            <a:chExt cx="2050914" cy="665676"/>
          </a:xfrm>
        </p:grpSpPr>
        <p:pic>
          <p:nvPicPr>
            <p:cNvPr id="323" name="Picture 322">
              <a:extLst>
                <a:ext uri="{FF2B5EF4-FFF2-40B4-BE49-F238E27FC236}">
                  <a16:creationId xmlns:a16="http://schemas.microsoft.com/office/drawing/2014/main" xmlns="" id="{4D2ED574-F53E-4C79-899F-690BBA4B5AC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xmlns="" id="{E38C7664-7BAD-4AAB-BA7A-2E7D2BAC983C}"/>
                </a:ext>
              </a:extLst>
            </p:cNvPr>
            <p:cNvSpPr txBox="1"/>
            <p:nvPr/>
          </p:nvSpPr>
          <p:spPr>
            <a:xfrm rot="1926280">
              <a:off x="3534104" y="1986201"/>
              <a:ext cx="2050914" cy="205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900" dirty="0"/>
                <a:t>სარეიტინგო ქულის შეუზღუდავად</a:t>
              </a:r>
              <a:endParaRPr lang="en-US" sz="900" dirty="0"/>
            </a:p>
          </p:txBody>
        </p:sp>
      </p:grpSp>
      <p:sp>
        <p:nvSpPr>
          <p:cNvPr id="325" name="TextBox 324">
            <a:extLst>
              <a:ext uri="{FF2B5EF4-FFF2-40B4-BE49-F238E27FC236}">
                <a16:creationId xmlns:a16="http://schemas.microsoft.com/office/drawing/2014/main" xmlns="" id="{B597412D-89DF-4045-BAA5-4F16A935E9E2}"/>
              </a:ext>
            </a:extLst>
          </p:cNvPr>
          <p:cNvSpPr txBox="1"/>
          <p:nvPr/>
        </p:nvSpPr>
        <p:spPr>
          <a:xfrm>
            <a:off x="5718388" y="5759971"/>
            <a:ext cx="2347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/>
              <a:t>მონაცემთა გაცვლის სააგენტო</a:t>
            </a:r>
          </a:p>
          <a:p>
            <a:pPr algn="ctr"/>
            <a:r>
              <a:rPr lang="ka-GE" sz="1000" b="1" dirty="0"/>
              <a:t>(მოქალაქის ელექტრონული პორტალი)</a:t>
            </a:r>
            <a:endParaRPr lang="en-US" sz="1000" b="1" dirty="0"/>
          </a:p>
          <a:p>
            <a:endParaRPr lang="en-US" b="1" dirty="0"/>
          </a:p>
        </p:txBody>
      </p:sp>
      <p:grpSp>
        <p:nvGrpSpPr>
          <p:cNvPr id="326" name="Group 325">
            <a:extLst>
              <a:ext uri="{FF2B5EF4-FFF2-40B4-BE49-F238E27FC236}">
                <a16:creationId xmlns:a16="http://schemas.microsoft.com/office/drawing/2014/main" xmlns="" id="{ADF25675-7A2E-4000-91CE-8CF9A8C7847D}"/>
              </a:ext>
            </a:extLst>
          </p:cNvPr>
          <p:cNvGrpSpPr/>
          <p:nvPr/>
        </p:nvGrpSpPr>
        <p:grpSpPr>
          <a:xfrm rot="7657859">
            <a:off x="6522160" y="4222892"/>
            <a:ext cx="594942" cy="1879260"/>
            <a:chOff x="6442923" y="566832"/>
            <a:chExt cx="665676" cy="2015805"/>
          </a:xfrm>
        </p:grpSpPr>
        <p:pic>
          <p:nvPicPr>
            <p:cNvPr id="327" name="Picture 326">
              <a:extLst>
                <a:ext uri="{FF2B5EF4-FFF2-40B4-BE49-F238E27FC236}">
                  <a16:creationId xmlns:a16="http://schemas.microsoft.com/office/drawing/2014/main" xmlns="" id="{B9238502-5061-48F2-9CDA-E21F6EF632A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xmlns="" id="{713CB360-C306-426E-B5C7-A915709E6FAD}"/>
                </a:ext>
              </a:extLst>
            </p:cNvPr>
            <p:cNvSpPr txBox="1"/>
            <p:nvPr/>
          </p:nvSpPr>
          <p:spPr>
            <a:xfrm rot="17559096">
              <a:off x="5650860" y="1454205"/>
              <a:ext cx="2015805" cy="2410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800" dirty="0"/>
                <a:t>სარეიტინგო ქულის შეუზღუდავად</a:t>
              </a:r>
              <a:endParaRPr lang="en-US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31071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C7E06B9-879F-458B-A1B5-A5FEF751CA37}"/>
              </a:ext>
            </a:extLst>
          </p:cNvPr>
          <p:cNvSpPr txBox="1"/>
          <p:nvPr/>
        </p:nvSpPr>
        <p:spPr>
          <a:xfrm>
            <a:off x="274320" y="1857559"/>
            <a:ext cx="104424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sz="2000" dirty="0"/>
              <a:t>პროგრამას ადმინისტრირებას უწევს ტერიტორიულ ერთეულებში დასაქმებული</a:t>
            </a:r>
            <a:r>
              <a:rPr lang="en-US" sz="2000" dirty="0"/>
              <a:t> </a:t>
            </a:r>
            <a:r>
              <a:rPr lang="en-US" sz="2000" b="1" dirty="0"/>
              <a:t>350 </a:t>
            </a:r>
            <a:r>
              <a:rPr lang="ka-GE" sz="2000" b="1" dirty="0"/>
              <a:t>სოც. აგენტი</a:t>
            </a:r>
            <a:r>
              <a:rPr lang="en-US" sz="2000" b="1" dirty="0"/>
              <a:t> </a:t>
            </a:r>
            <a:r>
              <a:rPr lang="ka-GE" sz="2000" b="1" dirty="0"/>
              <a:t>და უფროსი სოც. აგენტი</a:t>
            </a:r>
            <a:r>
              <a:rPr lang="ka-GE" sz="2000" dirty="0"/>
              <a:t>.</a:t>
            </a:r>
            <a:r>
              <a:rPr lang="en-US" sz="2000" dirty="0"/>
              <a:t> </a:t>
            </a:r>
            <a:r>
              <a:rPr lang="ka-GE" sz="2000" dirty="0"/>
              <a:t>დაახლოებით </a:t>
            </a:r>
            <a:r>
              <a:rPr lang="ka-GE" sz="2000" b="1" dirty="0"/>
              <a:t>180 ოპერატორი </a:t>
            </a:r>
            <a:r>
              <a:rPr lang="ka-GE" sz="2000" dirty="0"/>
              <a:t>და ტერიტორიულ ერთეულებში დასაქმებული სხვა  თანამშრომლები (უფროსი სპეციალისტი, მთავარი სპეციალისტი). ცენტრალურ ფილიალში  - სოციალური დახმარების ადმინისტრირების დეპარტამენტი. ტექნიკურ დახმარებას უწევს ინფორმაციული ტექნოლოგიების დეპარტამენტი. ხოლო პროგრამის მონიტორინგს ახორციელებს სააგენტოს კონტროლის დეპარტამენტი.</a:t>
            </a:r>
            <a:endParaRPr lang="en-US" sz="2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F4D142-2863-4A74-A3BC-447C9363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64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7849BCB-FF1E-4DA9-B8BC-F79BF8B4CB5D}"/>
              </a:ext>
            </a:extLst>
          </p:cNvPr>
          <p:cNvSpPr txBox="1"/>
          <p:nvPr/>
        </p:nvSpPr>
        <p:spPr>
          <a:xfrm>
            <a:off x="237744" y="1866703"/>
            <a:ext cx="99303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sz="2000" dirty="0"/>
              <a:t>სოც. ბაზაში რეგისტრაციის მიზნით </a:t>
            </a:r>
            <a:r>
              <a:rPr lang="en-US" sz="2000" b="1" dirty="0"/>
              <a:t>2017 </a:t>
            </a:r>
            <a:r>
              <a:rPr lang="ka-GE" sz="2000" b="1" dirty="0"/>
              <a:t>წლის განმალობაში </a:t>
            </a:r>
            <a:r>
              <a:rPr lang="ka-GE" sz="2000" dirty="0"/>
              <a:t>დაფიქსირდა დაახლოებით </a:t>
            </a:r>
            <a:r>
              <a:rPr lang="ka-GE" sz="2000" b="1" dirty="0"/>
              <a:t>8</a:t>
            </a:r>
            <a:r>
              <a:rPr lang="en-US" sz="2000" b="1" dirty="0"/>
              <a:t>6</a:t>
            </a:r>
            <a:r>
              <a:rPr lang="ka-GE" sz="2000" b="1" dirty="0"/>
              <a:t> 000 </a:t>
            </a:r>
            <a:r>
              <a:rPr lang="ka-GE" sz="2000" dirty="0"/>
              <a:t>განაცხადი, მათგან</a:t>
            </a:r>
            <a:r>
              <a:rPr lang="en-US" sz="2000" dirty="0"/>
              <a:t> 47 000 </a:t>
            </a:r>
            <a:r>
              <a:rPr lang="ka-GE" sz="2000" dirty="0"/>
              <a:t>პირველადი, ხოლო 39 000 განმეორებითი განაცხადი.</a:t>
            </a:r>
            <a:endParaRPr lang="en-US" sz="2000" dirty="0"/>
          </a:p>
          <a:p>
            <a:pPr algn="just"/>
            <a:endParaRPr lang="en-US" sz="2000" dirty="0"/>
          </a:p>
          <a:p>
            <a:pPr algn="just"/>
            <a:r>
              <a:rPr lang="ka-GE" sz="2000" b="1" dirty="0"/>
              <a:t>2017 წელს </a:t>
            </a:r>
            <a:r>
              <a:rPr lang="ka-GE" sz="2000" dirty="0"/>
              <a:t>შეივსო </a:t>
            </a:r>
            <a:r>
              <a:rPr lang="ka-GE" sz="2000" b="1" dirty="0"/>
              <a:t>152 000 </a:t>
            </a:r>
            <a:r>
              <a:rPr lang="ka-GE" sz="2000" dirty="0"/>
              <a:t>ოჯახის დეკლარაცია.</a:t>
            </a:r>
            <a:r>
              <a:rPr lang="en-US" sz="2000" dirty="0"/>
              <a:t> </a:t>
            </a:r>
            <a:r>
              <a:rPr lang="en-US" sz="2000" b="1" dirty="0"/>
              <a:t>100 000 </a:t>
            </a:r>
            <a:r>
              <a:rPr lang="ka-GE" sz="2000" dirty="0"/>
              <a:t>ოჯახს შეუწყდა ბაზაში რეგისტრაცია, მათგან </a:t>
            </a:r>
            <a:r>
              <a:rPr lang="en-US" sz="2000" dirty="0"/>
              <a:t>40 000 </a:t>
            </a:r>
            <a:r>
              <a:rPr lang="ka-GE" sz="2000" dirty="0"/>
              <a:t>ოჯახს ცენტრალიზებულად, ხოლო 60 000 ოჯახს ტერიტორიული ერთეულის მიერ. საარსებო შემწეობა დაენიშნა/გაუგრძელდა </a:t>
            </a:r>
            <a:r>
              <a:rPr lang="ka-GE" sz="2000" b="1" dirty="0"/>
              <a:t>64 000 </a:t>
            </a:r>
            <a:r>
              <a:rPr lang="ka-GE" sz="2000" dirty="0"/>
              <a:t>ოჯახს, მათგან პირველად 24 500 ოჯახს.</a:t>
            </a:r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B9031EEE-AA88-4AA0-8831-FBFFF2893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82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C1645B3-9210-4993-B7C3-9439D59F5D2D}"/>
              </a:ext>
            </a:extLst>
          </p:cNvPr>
          <p:cNvSpPr txBox="1"/>
          <p:nvPr/>
        </p:nvSpPr>
        <p:spPr>
          <a:xfrm>
            <a:off x="457200" y="1601527"/>
            <a:ext cx="908913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2018 </a:t>
            </a:r>
            <a:r>
              <a:rPr lang="en-US" sz="2000" dirty="0" err="1"/>
              <a:t>წლის</a:t>
            </a:r>
            <a:r>
              <a:rPr lang="en-US" sz="2000" dirty="0"/>
              <a:t> </a:t>
            </a:r>
            <a:r>
              <a:rPr lang="ka-GE" sz="2000" dirty="0"/>
              <a:t>მაისის </a:t>
            </a:r>
            <a:r>
              <a:rPr lang="en-US" sz="2000" dirty="0" err="1"/>
              <a:t>მდგომარეობით</a:t>
            </a:r>
            <a:r>
              <a:rPr lang="ka-GE" sz="2000" dirty="0"/>
              <a:t>, შრომის ბაზრის მართვის საინფორმაციო პორტალ </a:t>
            </a:r>
            <a:r>
              <a:rPr lang="en-US" sz="2000" dirty="0"/>
              <a:t>–www.worknet.gov.ge</a:t>
            </a:r>
            <a:r>
              <a:rPr lang="ka-GE" sz="2000" dirty="0"/>
              <a:t> -ზე რეგისტრირებულია </a:t>
            </a:r>
            <a:r>
              <a:rPr lang="ka-GE" sz="2000" b="1" dirty="0"/>
              <a:t>142 800 </a:t>
            </a:r>
            <a:r>
              <a:rPr lang="ka-GE" sz="2000" dirty="0"/>
              <a:t>პირი</a:t>
            </a:r>
            <a:r>
              <a:rPr lang="ka-GE" sz="2000" b="1" dirty="0"/>
              <a:t>;</a:t>
            </a:r>
            <a:endParaRPr lang="en-US" sz="2000" b="1" dirty="0"/>
          </a:p>
          <a:p>
            <a:pPr algn="just"/>
            <a:endParaRPr lang="en-US" sz="2000" dirty="0"/>
          </a:p>
          <a:p>
            <a:pPr algn="just"/>
            <a:r>
              <a:rPr lang="ka-GE" sz="2000" dirty="0"/>
              <a:t>მას შემდეგ (2017 წლის 1 ივნისი) რაც სოციალურად დაუცველი პირებისთვის სავალდებულო გახდა </a:t>
            </a:r>
            <a:r>
              <a:rPr lang="en-US" sz="2000" dirty="0"/>
              <a:t>www.worknet.gov.ge</a:t>
            </a:r>
            <a:r>
              <a:rPr lang="ka-GE" sz="2000" dirty="0"/>
              <a:t>-ზე რეგისტრაცია პორტალზე დარეგისტრირდა </a:t>
            </a:r>
            <a:r>
              <a:rPr lang="ka-GE" sz="2000" b="1" dirty="0"/>
              <a:t>93 700 </a:t>
            </a:r>
            <a:r>
              <a:rPr lang="ka-GE" sz="2000" dirty="0"/>
              <a:t>პირი, მათ შორის, „სოციალურად დაუცველი ოჯახების მონაცემთა ერთიან ბაზაში“</a:t>
            </a:r>
            <a:r>
              <a:rPr lang="en-US" sz="2000" dirty="0"/>
              <a:t>  </a:t>
            </a:r>
            <a:r>
              <a:rPr lang="ka-GE" sz="2000" dirty="0"/>
              <a:t>რეგისტრირებულია </a:t>
            </a:r>
            <a:r>
              <a:rPr lang="ka-GE" sz="2000" b="1" dirty="0"/>
              <a:t>71 750 </a:t>
            </a:r>
            <a:r>
              <a:rPr lang="ka-GE" sz="2000" dirty="0"/>
              <a:t>პირი, მათგან ფულადი სოციალური დახმარების </a:t>
            </a:r>
            <a:r>
              <a:rPr lang="ka-GE" sz="2000" dirty="0" smtClean="0"/>
              <a:t>- „</a:t>
            </a:r>
            <a:r>
              <a:rPr lang="ka-GE" sz="2000" dirty="0"/>
              <a:t>საარსებო შემწეობის“ მიმღებია  </a:t>
            </a:r>
            <a:r>
              <a:rPr lang="ka-GE" sz="2000" b="1" dirty="0"/>
              <a:t>41 400 პირი.</a:t>
            </a:r>
            <a:endParaRPr lang="en-US" sz="2000" b="1" dirty="0"/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worknet.gov.ge </a:t>
            </a:r>
            <a:r>
              <a:rPr lang="ka-GE" sz="2000" dirty="0"/>
              <a:t>- ზე არ დარეგისტრირების გამო რეგისტრაცია გაუუქმდა </a:t>
            </a:r>
            <a:r>
              <a:rPr lang="ka-GE" sz="2000" b="1" dirty="0"/>
              <a:t>14 700 </a:t>
            </a:r>
            <a:r>
              <a:rPr lang="ka-GE" sz="2000" dirty="0"/>
              <a:t>ოჯახს - </a:t>
            </a:r>
            <a:r>
              <a:rPr lang="ka-GE" sz="2000" b="1" dirty="0"/>
              <a:t>59 000 </a:t>
            </a:r>
            <a:r>
              <a:rPr lang="ka-GE" sz="2000" dirty="0"/>
              <a:t>პირს.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797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566292"/>
            <a:ext cx="6434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საარსებო შემწეობაზე გადარიცხული თანხა (მლნ ლარი)</a:t>
            </a:r>
            <a:endParaRPr lang="en-US" b="1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A30B7711-38C6-4396-A7A3-7E2C59735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463162"/>
              </p:ext>
            </p:extLst>
          </p:nvPr>
        </p:nvGraphicFramePr>
        <p:xfrm>
          <a:off x="357150" y="1466489"/>
          <a:ext cx="11477699" cy="4675525"/>
        </p:xfrm>
        <a:graphic>
          <a:graphicData uri="http://schemas.openxmlformats.org/drawingml/2006/table">
            <a:tbl>
              <a:tblPr/>
              <a:tblGrid>
                <a:gridCol w="3886151">
                  <a:extLst>
                    <a:ext uri="{9D8B030D-6E8A-4147-A177-3AD203B41FA5}">
                      <a16:colId xmlns:a16="http://schemas.microsoft.com/office/drawing/2014/main" xmlns="" val="1086346065"/>
                    </a:ext>
                  </a:extLst>
                </a:gridCol>
                <a:gridCol w="1265258">
                  <a:extLst>
                    <a:ext uri="{9D8B030D-6E8A-4147-A177-3AD203B41FA5}">
                      <a16:colId xmlns:a16="http://schemas.microsoft.com/office/drawing/2014/main" xmlns="" val="3901127268"/>
                    </a:ext>
                  </a:extLst>
                </a:gridCol>
                <a:gridCol w="1265258">
                  <a:extLst>
                    <a:ext uri="{9D8B030D-6E8A-4147-A177-3AD203B41FA5}">
                      <a16:colId xmlns:a16="http://schemas.microsoft.com/office/drawing/2014/main" xmlns="" val="1001207959"/>
                    </a:ext>
                  </a:extLst>
                </a:gridCol>
                <a:gridCol w="1265258">
                  <a:extLst>
                    <a:ext uri="{9D8B030D-6E8A-4147-A177-3AD203B41FA5}">
                      <a16:colId xmlns:a16="http://schemas.microsoft.com/office/drawing/2014/main" xmlns="" val="3208921338"/>
                    </a:ext>
                  </a:extLst>
                </a:gridCol>
                <a:gridCol w="1265258">
                  <a:extLst>
                    <a:ext uri="{9D8B030D-6E8A-4147-A177-3AD203B41FA5}">
                      <a16:colId xmlns:a16="http://schemas.microsoft.com/office/drawing/2014/main" xmlns="" val="1494929359"/>
                    </a:ext>
                  </a:extLst>
                </a:gridCol>
                <a:gridCol w="1265258">
                  <a:extLst>
                    <a:ext uri="{9D8B030D-6E8A-4147-A177-3AD203B41FA5}">
                      <a16:colId xmlns:a16="http://schemas.microsoft.com/office/drawing/2014/main" xmlns="" val="3586194400"/>
                    </a:ext>
                  </a:extLst>
                </a:gridCol>
                <a:gridCol w="1265258">
                  <a:extLst>
                    <a:ext uri="{9D8B030D-6E8A-4147-A177-3AD203B41FA5}">
                      <a16:colId xmlns:a16="http://schemas.microsoft.com/office/drawing/2014/main" xmlns="" val="2235889296"/>
                    </a:ext>
                  </a:extLst>
                </a:gridCol>
              </a:tblGrid>
              <a:tr h="624529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რეგიონი/რაიონი</a:t>
                      </a:r>
                    </a:p>
                  </a:txBody>
                  <a:tcPr marL="13556" marR="13556" marT="13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13556" marR="13556" marT="13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13556" marR="13556" marT="13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13556" marR="13556" marT="13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13556" marR="13556" marT="13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13556" marR="13556" marT="13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13556" marR="13556" marT="13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0567896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ქ. თბილისი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34.1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48.1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55.8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25.6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76033426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გურია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9.3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214377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რაჭა-ლეჩხუმი და ქვემო სვანეთი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02838971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კახეთი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33.0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5217107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იმერეთი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44.1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43.1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1431641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მცხეთა-მთიანეთი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7416648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სამეგრელო-ზემო სვანეთი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85869802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სამცხე-ჯავახეთი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37607954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ქვემო ქართლი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23.5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06477945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შიდა ქართლი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37.4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32.5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9665860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აჭარის ავტონომიური რესპუბლიკა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24559886"/>
                  </a:ext>
                </a:extLst>
              </a:tr>
              <a:tr h="33758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214.0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281.1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253.6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270.2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257.8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105.0</a:t>
                      </a:r>
                    </a:p>
                  </a:txBody>
                  <a:tcPr marL="13556" marR="13556" marT="13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8375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120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566292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რეგისტრირებული და საარსებოს მიმღები ოჯახები და პირები </a:t>
            </a:r>
            <a:endParaRPr lang="en-US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630AF35B-0872-41EA-9E07-38CFC03888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982501"/>
              </p:ext>
            </p:extLst>
          </p:nvPr>
        </p:nvGraphicFramePr>
        <p:xfrm>
          <a:off x="231442" y="1431982"/>
          <a:ext cx="11729117" cy="4693703"/>
        </p:xfrm>
        <a:graphic>
          <a:graphicData uri="http://schemas.openxmlformats.org/drawingml/2006/table">
            <a:tbl>
              <a:tblPr/>
              <a:tblGrid>
                <a:gridCol w="2300757">
                  <a:extLst>
                    <a:ext uri="{9D8B030D-6E8A-4147-A177-3AD203B41FA5}">
                      <a16:colId xmlns:a16="http://schemas.microsoft.com/office/drawing/2014/main" xmlns="" val="325137816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1773281920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3682324641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3564134627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1259996872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3420783568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1454006871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2410826406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735264513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1259821444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838408794"/>
                    </a:ext>
                  </a:extLst>
                </a:gridCol>
              </a:tblGrid>
              <a:tr h="96616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რეგიონი/რაიონი</a:t>
                      </a: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რეგისტრირებულთა რაოდენობა</a:t>
                      </a: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საარსებო შემწეობის მიმღებთა რაოდენობა</a:t>
                      </a: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რეგისტრირებულთა პროცენტული წილი  მთელ მოსახლეობასთან</a:t>
                      </a: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საარსებო შემწეობის მიმღებთა პროცენტული წილი რეგისტრირებულებთან</a:t>
                      </a: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საარსებო შემწეობის მიმღებთა პროცენტული წილი  მთელ მოსახლეობასთან</a:t>
                      </a: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3437991"/>
                  </a:ext>
                </a:extLst>
              </a:tr>
              <a:tr h="286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ოჯახი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ოჯახი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ოჯახი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ოჯახი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ოჯახი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პირი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59256428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ქ. თბილისი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58 978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171 768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30 593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98 899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9301607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გურია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16 044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48 527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17 813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8174756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რაჭა-ლეჩხუმი და ქვემო სვანეთი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9 320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20 736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5 307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12 711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5154680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კახეთი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36 696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104 193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14 233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49 583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15257284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იმერეთი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57 844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160 974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18 490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64 117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0193299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მცხეთა-მთიანეთი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11 542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29 998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5 119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15 548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8068933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სამეგრელო-ზემო სვანეთი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35 143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104 405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14 480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51 112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32.1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83099272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სამცხე-ჯავახეთი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12 844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39 502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3 228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11 236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2898498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ქვემო ქართლი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26 948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82 204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12 596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44 063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02165363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შიდა ქართლი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31 029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93 762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12 952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46 559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10583077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აჭარის ავტონომიური რესპუბლიკა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28 281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112 887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8 735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38 245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3413079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324 679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968 972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130 389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449 886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30.5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46.4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</a:t>
                      </a: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5353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3070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სქესის მიხედვით რეგისტრირებული და საარსებოს მიმღები პირები</a:t>
            </a:r>
            <a:endParaRPr lang="en-US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028D2119-B45A-4925-86F7-4D519FE03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045536"/>
              </p:ext>
            </p:extLst>
          </p:nvPr>
        </p:nvGraphicFramePr>
        <p:xfrm>
          <a:off x="1873667" y="1636776"/>
          <a:ext cx="7873000" cy="3893521"/>
        </p:xfrm>
        <a:graphic>
          <a:graphicData uri="http://schemas.openxmlformats.org/drawingml/2006/table">
            <a:tbl>
              <a:tblPr/>
              <a:tblGrid>
                <a:gridCol w="3334852">
                  <a:extLst>
                    <a:ext uri="{9D8B030D-6E8A-4147-A177-3AD203B41FA5}">
                      <a16:colId xmlns:a16="http://schemas.microsoft.com/office/drawing/2014/main" xmlns="" val="771037913"/>
                    </a:ext>
                  </a:extLst>
                </a:gridCol>
                <a:gridCol w="1134537">
                  <a:extLst>
                    <a:ext uri="{9D8B030D-6E8A-4147-A177-3AD203B41FA5}">
                      <a16:colId xmlns:a16="http://schemas.microsoft.com/office/drawing/2014/main" xmlns="" val="1130045581"/>
                    </a:ext>
                  </a:extLst>
                </a:gridCol>
                <a:gridCol w="1134537">
                  <a:extLst>
                    <a:ext uri="{9D8B030D-6E8A-4147-A177-3AD203B41FA5}">
                      <a16:colId xmlns:a16="http://schemas.microsoft.com/office/drawing/2014/main" xmlns="" val="636861872"/>
                    </a:ext>
                  </a:extLst>
                </a:gridCol>
                <a:gridCol w="1134537">
                  <a:extLst>
                    <a:ext uri="{9D8B030D-6E8A-4147-A177-3AD203B41FA5}">
                      <a16:colId xmlns:a16="http://schemas.microsoft.com/office/drawing/2014/main" xmlns="" val="4253937110"/>
                    </a:ext>
                  </a:extLst>
                </a:gridCol>
                <a:gridCol w="1134537">
                  <a:extLst>
                    <a:ext uri="{9D8B030D-6E8A-4147-A177-3AD203B41FA5}">
                      <a16:colId xmlns:a16="http://schemas.microsoft.com/office/drawing/2014/main" xmlns="" val="2625923447"/>
                    </a:ext>
                  </a:extLst>
                </a:gridCol>
              </a:tblGrid>
              <a:tr h="5414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რეგიონი/რაიონი</a:t>
                      </a:r>
                    </a:p>
                  </a:txBody>
                  <a:tcPr marL="100960" marR="100960" marT="50480" marB="504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რეგისტრირებულთა რაოდენობა</a:t>
                      </a:r>
                    </a:p>
                  </a:txBody>
                  <a:tcPr marL="100960" marR="100960" marT="50480" marB="504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საარსებო შემწეობის მიმღებთა რაოდენობა</a:t>
                      </a:r>
                    </a:p>
                  </a:txBody>
                  <a:tcPr marL="100960" marR="100960" marT="50480" marB="504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9116991"/>
                  </a:ext>
                </a:extLst>
              </a:tr>
              <a:tr h="257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კაცი </a:t>
                      </a:r>
                    </a:p>
                  </a:txBody>
                  <a:tcPr marL="12893" marR="12893" marT="128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ქალი </a:t>
                      </a:r>
                    </a:p>
                  </a:txBody>
                  <a:tcPr marL="12893" marR="12893" marT="128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კაცი </a:t>
                      </a:r>
                    </a:p>
                  </a:txBody>
                  <a:tcPr marL="12893" marR="12893" marT="128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ქალი </a:t>
                      </a:r>
                    </a:p>
                  </a:txBody>
                  <a:tcPr marL="12893" marR="12893" marT="128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718338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ქ. თბილისი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71 771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99 997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42 380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56 519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54256209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გურია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22 447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26 080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8 228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9 585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5277956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რაჭა-ლეჩხუმი და ქვემო სვანეთი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9 267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11 469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5 748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6 963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1710293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კახეთი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47 689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56 504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23 094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26 489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050423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იმერეთი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74 130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86 844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29 613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34 504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2398854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მცხეთა-მთიანეთი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13 616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16 382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7 060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8 488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50999798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სამეგრელო-ზემო სვანეთი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47 857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56 548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23 558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27 554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2808573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სამცხე-ჯავახეთი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17 953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21 549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4 977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6 259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0651703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ქვემო ქართლი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36 564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45 640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19 602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24 461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7646614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შიდა ქართლი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43 847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49 915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21 655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24 904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19770781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აჭარის ავტონომიური რესპუბლიკა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54 063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58 824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17 774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20 471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2473589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სულ 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439 210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529 762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203 689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246 197</a:t>
                      </a: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5647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97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2464</Words>
  <Application>Microsoft Office PowerPoint</Application>
  <PresentationFormat>Widescreen</PresentationFormat>
  <Paragraphs>1261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Sylfaen</vt:lpstr>
      <vt:lpstr>Times New Roman</vt:lpstr>
      <vt:lpstr>Office Theme</vt:lpstr>
      <vt:lpstr>1_Office Theme</vt:lpstr>
      <vt:lpstr>„სოციალურად დაუცველი ოჯახების მონაცემთა ერთიან ბაზაში“ პიროვნების რეგისტრაციის და „პროგრამის“ ადმინისტრირების პროცესი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Gaga Dolidze</dc:creator>
  <cp:lastModifiedBy>Dimitri Chkheidze</cp:lastModifiedBy>
  <cp:revision>68</cp:revision>
  <dcterms:created xsi:type="dcterms:W3CDTF">2018-05-25T10:14:40Z</dcterms:created>
  <dcterms:modified xsi:type="dcterms:W3CDTF">2018-05-28T14:02:22Z</dcterms:modified>
</cp:coreProperties>
</file>