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2" r:id="rId4"/>
    <p:sldId id="260" r:id="rId5"/>
    <p:sldId id="265" r:id="rId6"/>
    <p:sldId id="266" r:id="rId7"/>
    <p:sldId id="273" r:id="rId8"/>
    <p:sldId id="274" r:id="rId9"/>
    <p:sldId id="264" r:id="rId10"/>
    <p:sldId id="267" r:id="rId11"/>
    <p:sldId id="268" r:id="rId12"/>
    <p:sldId id="269" r:id="rId13"/>
    <p:sldId id="270" r:id="rId14"/>
    <p:sldId id="271" r:id="rId15"/>
    <p:sldId id="275" r:id="rId16"/>
    <p:sldId id="276" r:id="rId17"/>
    <p:sldId id="277" r:id="rId18"/>
    <p:sldId id="278"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iko Gotiashvili" initials="MG" lastIdx="1" clrIdx="0">
    <p:extLst>
      <p:ext uri="{19B8F6BF-5375-455C-9EA6-DF929625EA0E}">
        <p15:presenceInfo xmlns:p15="http://schemas.microsoft.com/office/powerpoint/2012/main" userId="d9c2caed49dcfc2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04" d="100"/>
          <a:sy n="104" d="100"/>
        </p:scale>
        <p:origin x="144" y="3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425840153651503"/>
          <c:y val="5.519883338041201E-2"/>
          <c:w val="0.62057819978385054"/>
          <c:h val="0.56056171016370404"/>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Sheet1!$A$2:$A$7</c:f>
              <c:strCache>
                <c:ptCount val="6"/>
                <c:pt idx="0">
                  <c:v>დამტკიცებული გეგმა</c:v>
                </c:pt>
                <c:pt idx="1">
                  <c:v>მ.შ.დავალიანების ფონდი</c:v>
                </c:pt>
                <c:pt idx="2">
                  <c:v>დაზუსტებული გეგმა</c:v>
                </c:pt>
                <c:pt idx="3">
                  <c:v>მ.შ.დავალიანების ფონდი</c:v>
                </c:pt>
                <c:pt idx="4">
                  <c:v>საკასო ხარჯი</c:v>
                </c:pt>
                <c:pt idx="5">
                  <c:v>მ.შ.დავალიანების ფონდი</c:v>
                </c:pt>
              </c:strCache>
            </c:strRef>
          </c:cat>
          <c:val>
            <c:numRef>
              <c:f>Sheet1!$B$2:$B$7</c:f>
              <c:numCache>
                <c:formatCode>General</c:formatCode>
                <c:ptCount val="6"/>
                <c:pt idx="0" formatCode="#,##0.00">
                  <c:v>3978400000</c:v>
                </c:pt>
                <c:pt idx="2" formatCode="#,##0.00">
                  <c:v>4013400000</c:v>
                </c:pt>
                <c:pt idx="4" formatCode="#,##0.00">
                  <c:v>4011041180</c:v>
                </c:pt>
              </c:numCache>
            </c:numRef>
          </c:val>
          <c:extLst>
            <c:ext xmlns:c16="http://schemas.microsoft.com/office/drawing/2014/chart" uri="{C3380CC4-5D6E-409C-BE32-E72D297353CC}">
              <c16:uniqueId val="{00000000-4A16-4102-AD30-5534E837A6E2}"/>
            </c:ext>
          </c:extLst>
        </c:ser>
        <c:dLbls>
          <c:showLegendKey val="0"/>
          <c:showVal val="0"/>
          <c:showCatName val="0"/>
          <c:showSerName val="0"/>
          <c:showPercent val="0"/>
          <c:showBubbleSize val="0"/>
        </c:dLbls>
        <c:gapWidth val="150"/>
        <c:axId val="15698128"/>
        <c:axId val="1968593248"/>
      </c:barChart>
      <c:barChart>
        <c:barDir val="col"/>
        <c:grouping val="clustered"/>
        <c:varyColors val="0"/>
        <c:ser>
          <c:idx val="1"/>
          <c:order val="1"/>
          <c:tx>
            <c:strRef>
              <c:f>Sheet1!$C$1</c:f>
              <c:strCache>
                <c:ptCount val="1"/>
                <c:pt idx="0">
                  <c:v>Series 2</c:v>
                </c:pt>
              </c:strCache>
            </c:strRef>
          </c:tx>
          <c:spPr>
            <a:solidFill>
              <a:schemeClr val="accent2"/>
            </a:solidFill>
            <a:ln>
              <a:noFill/>
            </a:ln>
            <a:effectLst/>
          </c:spPr>
          <c:invertIfNegative val="0"/>
          <c:cat>
            <c:strRef>
              <c:f>Sheet1!$A$2:$A$7</c:f>
              <c:strCache>
                <c:ptCount val="6"/>
                <c:pt idx="0">
                  <c:v>დამტკიცებული გეგმა</c:v>
                </c:pt>
                <c:pt idx="1">
                  <c:v>მ.შ.დავალიანების ფონდი</c:v>
                </c:pt>
                <c:pt idx="2">
                  <c:v>დაზუსტებული გეგმა</c:v>
                </c:pt>
                <c:pt idx="3">
                  <c:v>მ.შ.დავალიანების ფონდი</c:v>
                </c:pt>
                <c:pt idx="4">
                  <c:v>საკასო ხარჯი</c:v>
                </c:pt>
                <c:pt idx="5">
                  <c:v>მ.შ.დავალიანების ფონდი</c:v>
                </c:pt>
              </c:strCache>
            </c:strRef>
          </c:cat>
          <c:val>
            <c:numRef>
              <c:f>Sheet1!$C$2:$C$7</c:f>
              <c:numCache>
                <c:formatCode>General</c:formatCode>
                <c:ptCount val="6"/>
                <c:pt idx="1">
                  <c:v>0</c:v>
                </c:pt>
                <c:pt idx="3">
                  <c:v>35000000</c:v>
                </c:pt>
                <c:pt idx="5">
                  <c:v>34999996</c:v>
                </c:pt>
              </c:numCache>
            </c:numRef>
          </c:val>
          <c:extLst>
            <c:ext xmlns:c16="http://schemas.microsoft.com/office/drawing/2014/chart" uri="{C3380CC4-5D6E-409C-BE32-E72D297353CC}">
              <c16:uniqueId val="{00000001-4A16-4102-AD30-5534E837A6E2}"/>
            </c:ext>
          </c:extLst>
        </c:ser>
        <c:dLbls>
          <c:showLegendKey val="0"/>
          <c:showVal val="0"/>
          <c:showCatName val="0"/>
          <c:showSerName val="0"/>
          <c:showPercent val="0"/>
          <c:showBubbleSize val="0"/>
        </c:dLbls>
        <c:gapWidth val="150"/>
        <c:axId val="13528000"/>
        <c:axId val="1914633024"/>
      </c:barChart>
      <c:catAx>
        <c:axId val="1569812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968593248"/>
        <c:crosses val="autoZero"/>
        <c:auto val="1"/>
        <c:lblAlgn val="ctr"/>
        <c:lblOffset val="100"/>
        <c:noMultiLvlLbl val="0"/>
      </c:catAx>
      <c:valAx>
        <c:axId val="1968593248"/>
        <c:scaling>
          <c:orientation val="minMax"/>
          <c:max val="4099999999.9999995"/>
          <c:min val="3500000000"/>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698128"/>
        <c:crosses val="autoZero"/>
        <c:crossBetween val="between"/>
      </c:valAx>
      <c:valAx>
        <c:axId val="1914633024"/>
        <c:scaling>
          <c:orientation val="minMax"/>
          <c:max val="100000000"/>
          <c:min val="1000000"/>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528000"/>
        <c:crosses val="max"/>
        <c:crossBetween val="between"/>
      </c:valAx>
      <c:catAx>
        <c:axId val="13528000"/>
        <c:scaling>
          <c:orientation val="minMax"/>
        </c:scaling>
        <c:delete val="1"/>
        <c:axPos val="b"/>
        <c:numFmt formatCode="General" sourceLinked="1"/>
        <c:majorTickMark val="out"/>
        <c:minorTickMark val="none"/>
        <c:tickLblPos val="nextTo"/>
        <c:crossAx val="1914633024"/>
        <c:crosses val="autoZero"/>
        <c:auto val="1"/>
        <c:lblAlgn val="ctr"/>
        <c:lblOffset val="100"/>
        <c:noMultiLvlLbl val="0"/>
      </c:cat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087984406360969"/>
          <c:y val="5.7734066009317957E-2"/>
          <c:w val="0.62057819978385054"/>
          <c:h val="0.63915482146397706"/>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Sheet1!$A$2:$A$7</c:f>
              <c:strCache>
                <c:ptCount val="6"/>
                <c:pt idx="0">
                  <c:v>დამტკიცებული გეგმა</c:v>
                </c:pt>
                <c:pt idx="1">
                  <c:v>მ.შ.დავალიანების ფონდი</c:v>
                </c:pt>
                <c:pt idx="2">
                  <c:v>დაზუსტებული გეგმა</c:v>
                </c:pt>
                <c:pt idx="3">
                  <c:v>მ.შ.დავალიანების ფონდი</c:v>
                </c:pt>
                <c:pt idx="4">
                  <c:v>საკასო ხარჯი</c:v>
                </c:pt>
                <c:pt idx="5">
                  <c:v>მ.შ.დავალიანების ფონდი</c:v>
                </c:pt>
              </c:strCache>
            </c:strRef>
          </c:cat>
          <c:val>
            <c:numRef>
              <c:f>Sheet1!$B$2:$B$7</c:f>
              <c:numCache>
                <c:formatCode>General</c:formatCode>
                <c:ptCount val="6"/>
                <c:pt idx="0" formatCode="#,##0.00">
                  <c:v>754000000</c:v>
                </c:pt>
                <c:pt idx="2" formatCode="#,##0.00">
                  <c:v>828828020</c:v>
                </c:pt>
                <c:pt idx="4" formatCode="#,##0.00">
                  <c:v>824822444</c:v>
                </c:pt>
              </c:numCache>
            </c:numRef>
          </c:val>
          <c:extLst>
            <c:ext xmlns:c16="http://schemas.microsoft.com/office/drawing/2014/chart" uri="{C3380CC4-5D6E-409C-BE32-E72D297353CC}">
              <c16:uniqueId val="{00000000-B638-4903-A820-FAF5A00F3F79}"/>
            </c:ext>
          </c:extLst>
        </c:ser>
        <c:dLbls>
          <c:showLegendKey val="0"/>
          <c:showVal val="0"/>
          <c:showCatName val="0"/>
          <c:showSerName val="0"/>
          <c:showPercent val="0"/>
          <c:showBubbleSize val="0"/>
        </c:dLbls>
        <c:gapWidth val="150"/>
        <c:axId val="15698128"/>
        <c:axId val="1968593248"/>
      </c:barChart>
      <c:barChart>
        <c:barDir val="col"/>
        <c:grouping val="clustered"/>
        <c:varyColors val="0"/>
        <c:ser>
          <c:idx val="1"/>
          <c:order val="1"/>
          <c:tx>
            <c:strRef>
              <c:f>Sheet1!$C$1</c:f>
              <c:strCache>
                <c:ptCount val="1"/>
                <c:pt idx="0">
                  <c:v>Series 2</c:v>
                </c:pt>
              </c:strCache>
            </c:strRef>
          </c:tx>
          <c:spPr>
            <a:solidFill>
              <a:schemeClr val="accent2"/>
            </a:solidFill>
            <a:ln>
              <a:noFill/>
            </a:ln>
            <a:effectLst/>
          </c:spPr>
          <c:invertIfNegative val="0"/>
          <c:cat>
            <c:strRef>
              <c:f>Sheet1!$A$2:$A$7</c:f>
              <c:strCache>
                <c:ptCount val="6"/>
                <c:pt idx="0">
                  <c:v>დამტკიცებული გეგმა</c:v>
                </c:pt>
                <c:pt idx="1">
                  <c:v>მ.შ.დავალიანების ფონდი</c:v>
                </c:pt>
                <c:pt idx="2">
                  <c:v>დაზუსტებული გეგმა</c:v>
                </c:pt>
                <c:pt idx="3">
                  <c:v>მ.შ.დავალიანების ფონდი</c:v>
                </c:pt>
                <c:pt idx="4">
                  <c:v>საკასო ხარჯი</c:v>
                </c:pt>
                <c:pt idx="5">
                  <c:v>მ.შ.დავალიანების ფონდი</c:v>
                </c:pt>
              </c:strCache>
            </c:strRef>
          </c:cat>
          <c:val>
            <c:numRef>
              <c:f>Sheet1!$C$2:$C$7</c:f>
              <c:numCache>
                <c:formatCode>General</c:formatCode>
                <c:ptCount val="6"/>
                <c:pt idx="1">
                  <c:v>0</c:v>
                </c:pt>
                <c:pt idx="3">
                  <c:v>35000000</c:v>
                </c:pt>
                <c:pt idx="5">
                  <c:v>34999996</c:v>
                </c:pt>
              </c:numCache>
            </c:numRef>
          </c:val>
          <c:extLst>
            <c:ext xmlns:c16="http://schemas.microsoft.com/office/drawing/2014/chart" uri="{C3380CC4-5D6E-409C-BE32-E72D297353CC}">
              <c16:uniqueId val="{00000001-B638-4903-A820-FAF5A00F3F79}"/>
            </c:ext>
          </c:extLst>
        </c:ser>
        <c:dLbls>
          <c:showLegendKey val="0"/>
          <c:showVal val="0"/>
          <c:showCatName val="0"/>
          <c:showSerName val="0"/>
          <c:showPercent val="0"/>
          <c:showBubbleSize val="0"/>
        </c:dLbls>
        <c:gapWidth val="150"/>
        <c:axId val="13528000"/>
        <c:axId val="1914633024"/>
      </c:barChart>
      <c:catAx>
        <c:axId val="1569812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968593248"/>
        <c:crosses val="autoZero"/>
        <c:auto val="1"/>
        <c:lblAlgn val="ctr"/>
        <c:lblOffset val="100"/>
        <c:noMultiLvlLbl val="0"/>
      </c:catAx>
      <c:valAx>
        <c:axId val="1968593248"/>
        <c:scaling>
          <c:orientation val="minMax"/>
          <c:max val="1000000000"/>
          <c:min val="100000000"/>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698128"/>
        <c:crosses val="autoZero"/>
        <c:crossBetween val="between"/>
      </c:valAx>
      <c:valAx>
        <c:axId val="1914633024"/>
        <c:scaling>
          <c:orientation val="minMax"/>
          <c:max val="100000000"/>
          <c:min val="1000000"/>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528000"/>
        <c:crosses val="max"/>
        <c:crossBetween val="between"/>
      </c:valAx>
      <c:catAx>
        <c:axId val="13528000"/>
        <c:scaling>
          <c:orientation val="minMax"/>
        </c:scaling>
        <c:delete val="1"/>
        <c:axPos val="b"/>
        <c:numFmt formatCode="General" sourceLinked="1"/>
        <c:majorTickMark val="out"/>
        <c:minorTickMark val="none"/>
        <c:tickLblPos val="nextTo"/>
        <c:crossAx val="1914633024"/>
        <c:crosses val="autoZero"/>
        <c:auto val="1"/>
        <c:lblAlgn val="ctr"/>
        <c:lblOffset val="100"/>
        <c:noMultiLvlLbl val="0"/>
      </c:cat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7339460972047752"/>
          <c:y val="2.9930107194633078E-2"/>
          <c:w val="0.70325908677757698"/>
          <c:h val="0.72196259078517211"/>
        </c:manualLayout>
      </c:layout>
      <c:barChart>
        <c:barDir val="col"/>
        <c:grouping val="clustered"/>
        <c:varyColors val="0"/>
        <c:ser>
          <c:idx val="0"/>
          <c:order val="0"/>
          <c:tx>
            <c:strRef>
              <c:f>Sheet1!$B$1</c:f>
              <c:strCache>
                <c:ptCount val="1"/>
                <c:pt idx="0">
                  <c:v>დამტკიცებული გეგმა</c:v>
                </c:pt>
              </c:strCache>
            </c:strRef>
          </c:tx>
          <c:spPr>
            <a:solidFill>
              <a:schemeClr val="accent1"/>
            </a:solidFill>
            <a:ln>
              <a:noFill/>
            </a:ln>
            <a:effectLst/>
          </c:spPr>
          <c:invertIfNegative val="0"/>
          <c:cat>
            <c:strRef>
              <c:f>Sheet1!$A$2</c:f>
              <c:strCache>
                <c:ptCount val="1"/>
                <c:pt idx="0">
                  <c:v>Category 1</c:v>
                </c:pt>
              </c:strCache>
            </c:strRef>
          </c:cat>
          <c:val>
            <c:numRef>
              <c:f>Sheet1!$B$2</c:f>
              <c:numCache>
                <c:formatCode>#,##0.00</c:formatCode>
                <c:ptCount val="1"/>
                <c:pt idx="0">
                  <c:v>2236826600</c:v>
                </c:pt>
              </c:numCache>
            </c:numRef>
          </c:val>
          <c:extLst>
            <c:ext xmlns:c16="http://schemas.microsoft.com/office/drawing/2014/chart" uri="{C3380CC4-5D6E-409C-BE32-E72D297353CC}">
              <c16:uniqueId val="{00000000-A878-4327-9E34-C97976E2431C}"/>
            </c:ext>
          </c:extLst>
        </c:ser>
        <c:ser>
          <c:idx val="1"/>
          <c:order val="1"/>
          <c:tx>
            <c:strRef>
              <c:f>Sheet1!$C$1</c:f>
              <c:strCache>
                <c:ptCount val="1"/>
                <c:pt idx="0">
                  <c:v>დაზუსტებული გეგმა</c:v>
                </c:pt>
              </c:strCache>
            </c:strRef>
          </c:tx>
          <c:spPr>
            <a:solidFill>
              <a:schemeClr val="accent5"/>
            </a:solidFill>
            <a:ln>
              <a:noFill/>
            </a:ln>
            <a:effectLst/>
          </c:spPr>
          <c:invertIfNegative val="0"/>
          <c:cat>
            <c:strRef>
              <c:f>Sheet1!$A$2</c:f>
              <c:strCache>
                <c:ptCount val="1"/>
                <c:pt idx="0">
                  <c:v>Category 1</c:v>
                </c:pt>
              </c:strCache>
            </c:strRef>
          </c:cat>
          <c:val>
            <c:numRef>
              <c:f>Sheet1!$C$2</c:f>
              <c:numCache>
                <c:formatCode>#,##0.00</c:formatCode>
                <c:ptCount val="1"/>
                <c:pt idx="0">
                  <c:v>2342145300</c:v>
                </c:pt>
              </c:numCache>
            </c:numRef>
          </c:val>
          <c:extLst>
            <c:ext xmlns:c16="http://schemas.microsoft.com/office/drawing/2014/chart" uri="{C3380CC4-5D6E-409C-BE32-E72D297353CC}">
              <c16:uniqueId val="{00000001-A878-4327-9E34-C97976E2431C}"/>
            </c:ext>
          </c:extLst>
        </c:ser>
        <c:ser>
          <c:idx val="2"/>
          <c:order val="2"/>
          <c:tx>
            <c:strRef>
              <c:f>Sheet1!$D$1</c:f>
              <c:strCache>
                <c:ptCount val="1"/>
                <c:pt idx="0">
                  <c:v>საკასო ხარჯი</c:v>
                </c:pt>
              </c:strCache>
            </c:strRef>
          </c:tx>
          <c:spPr>
            <a:solidFill>
              <a:schemeClr val="accent1">
                <a:lumMod val="50000"/>
              </a:schemeClr>
            </a:solidFill>
            <a:ln>
              <a:noFill/>
            </a:ln>
            <a:effectLst/>
          </c:spPr>
          <c:invertIfNegative val="0"/>
          <c:cat>
            <c:strRef>
              <c:f>Sheet1!$A$2</c:f>
              <c:strCache>
                <c:ptCount val="1"/>
                <c:pt idx="0">
                  <c:v>Category 1</c:v>
                </c:pt>
              </c:strCache>
            </c:strRef>
          </c:cat>
          <c:val>
            <c:numRef>
              <c:f>Sheet1!$D$2</c:f>
              <c:numCache>
                <c:formatCode>#,##0.00</c:formatCode>
                <c:ptCount val="1"/>
                <c:pt idx="0">
                  <c:v>1910379300</c:v>
                </c:pt>
              </c:numCache>
            </c:numRef>
          </c:val>
          <c:extLst>
            <c:ext xmlns:c16="http://schemas.microsoft.com/office/drawing/2014/chart" uri="{C3380CC4-5D6E-409C-BE32-E72D297353CC}">
              <c16:uniqueId val="{00000002-A878-4327-9E34-C97976E2431C}"/>
            </c:ext>
          </c:extLst>
        </c:ser>
        <c:dLbls>
          <c:showLegendKey val="0"/>
          <c:showVal val="0"/>
          <c:showCatName val="0"/>
          <c:showSerName val="0"/>
          <c:showPercent val="0"/>
          <c:showBubbleSize val="0"/>
        </c:dLbls>
        <c:gapWidth val="219"/>
        <c:overlap val="-27"/>
        <c:axId val="1979666560"/>
        <c:axId val="1922594864"/>
      </c:barChart>
      <c:catAx>
        <c:axId val="1979666560"/>
        <c:scaling>
          <c:orientation val="minMax"/>
        </c:scaling>
        <c:delete val="1"/>
        <c:axPos val="b"/>
        <c:numFmt formatCode="General" sourceLinked="1"/>
        <c:majorTickMark val="none"/>
        <c:minorTickMark val="none"/>
        <c:tickLblPos val="nextTo"/>
        <c:crossAx val="1922594864"/>
        <c:crosses val="autoZero"/>
        <c:auto val="1"/>
        <c:lblAlgn val="ctr"/>
        <c:lblOffset val="100"/>
        <c:noMultiLvlLbl val="0"/>
      </c:catAx>
      <c:valAx>
        <c:axId val="1922594864"/>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197966656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E2E9809-DB9E-4743-9DFC-08A3294DD69C}" type="datetimeFigureOut">
              <a:rPr lang="en-US" smtClean="0"/>
              <a:t>02-Jun-20</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05949998-D221-4463-ABF0-36F5183F7C69}" type="slidenum">
              <a:rPr lang="en-US" smtClean="0"/>
              <a:t>‹#›</a:t>
            </a:fld>
            <a:endParaRPr lang="en-US"/>
          </a:p>
        </p:txBody>
      </p:sp>
    </p:spTree>
    <p:extLst>
      <p:ext uri="{BB962C8B-B14F-4D97-AF65-F5344CB8AC3E}">
        <p14:creationId xmlns:p14="http://schemas.microsoft.com/office/powerpoint/2010/main" val="1575871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E2E9809-DB9E-4743-9DFC-08A3294DD69C}" type="datetimeFigureOut">
              <a:rPr lang="en-US" smtClean="0"/>
              <a:t>02-Jun-20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949998-D221-4463-ABF0-36F5183F7C69}" type="slidenum">
              <a:rPr lang="en-US" smtClean="0"/>
              <a:t>‹#›</a:t>
            </a:fld>
            <a:endParaRPr lang="en-US"/>
          </a:p>
        </p:txBody>
      </p:sp>
    </p:spTree>
    <p:extLst>
      <p:ext uri="{BB962C8B-B14F-4D97-AF65-F5344CB8AC3E}">
        <p14:creationId xmlns:p14="http://schemas.microsoft.com/office/powerpoint/2010/main" val="3021977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2E9809-DB9E-4743-9DFC-08A3294DD69C}" type="datetimeFigureOut">
              <a:rPr lang="en-US" smtClean="0"/>
              <a:t>02-Jun-20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949998-D221-4463-ABF0-36F5183F7C69}" type="slidenum">
              <a:rPr lang="en-US" smtClean="0"/>
              <a:t>‹#›</a:t>
            </a:fld>
            <a:endParaRPr lang="en-US"/>
          </a:p>
        </p:txBody>
      </p:sp>
    </p:spTree>
    <p:extLst>
      <p:ext uri="{BB962C8B-B14F-4D97-AF65-F5344CB8AC3E}">
        <p14:creationId xmlns:p14="http://schemas.microsoft.com/office/powerpoint/2010/main" val="36543416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2E9809-DB9E-4743-9DFC-08A3294DD69C}" type="datetimeFigureOut">
              <a:rPr lang="en-US" smtClean="0"/>
              <a:t>02-Jun-20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949998-D221-4463-ABF0-36F5183F7C69}" type="slidenum">
              <a:rPr lang="en-US" smtClean="0"/>
              <a:t>‹#›</a:t>
            </a:fld>
            <a:endParaRPr lang="en-US"/>
          </a:p>
        </p:txBody>
      </p:sp>
    </p:spTree>
    <p:extLst>
      <p:ext uri="{BB962C8B-B14F-4D97-AF65-F5344CB8AC3E}">
        <p14:creationId xmlns:p14="http://schemas.microsoft.com/office/powerpoint/2010/main" val="6099030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2E9809-DB9E-4743-9DFC-08A3294DD69C}" type="datetimeFigureOut">
              <a:rPr lang="en-US" smtClean="0"/>
              <a:t>02-Jun-20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949998-D221-4463-ABF0-36F5183F7C69}" type="slidenum">
              <a:rPr lang="en-US" smtClean="0"/>
              <a:t>‹#›</a:t>
            </a:fld>
            <a:endParaRPr lang="en-US"/>
          </a:p>
        </p:txBody>
      </p:sp>
    </p:spTree>
    <p:extLst>
      <p:ext uri="{BB962C8B-B14F-4D97-AF65-F5344CB8AC3E}">
        <p14:creationId xmlns:p14="http://schemas.microsoft.com/office/powerpoint/2010/main" val="30421328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2E9809-DB9E-4743-9DFC-08A3294DD69C}" type="datetimeFigureOut">
              <a:rPr lang="en-US" smtClean="0"/>
              <a:t>02-Jun-20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949998-D221-4463-ABF0-36F5183F7C69}" type="slidenum">
              <a:rPr lang="en-US" smtClean="0"/>
              <a:t>‹#›</a:t>
            </a:fld>
            <a:endParaRPr lang="en-US"/>
          </a:p>
        </p:txBody>
      </p:sp>
    </p:spTree>
    <p:extLst>
      <p:ext uri="{BB962C8B-B14F-4D97-AF65-F5344CB8AC3E}">
        <p14:creationId xmlns:p14="http://schemas.microsoft.com/office/powerpoint/2010/main" val="608811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2E9809-DB9E-4743-9DFC-08A3294DD69C}" type="datetimeFigureOut">
              <a:rPr lang="en-US" smtClean="0"/>
              <a:t>02-Jun-20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949998-D221-4463-ABF0-36F5183F7C69}" type="slidenum">
              <a:rPr lang="en-US" smtClean="0"/>
              <a:t>‹#›</a:t>
            </a:fld>
            <a:endParaRPr lang="en-US"/>
          </a:p>
        </p:txBody>
      </p:sp>
    </p:spTree>
    <p:extLst>
      <p:ext uri="{BB962C8B-B14F-4D97-AF65-F5344CB8AC3E}">
        <p14:creationId xmlns:p14="http://schemas.microsoft.com/office/powerpoint/2010/main" val="9109412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2E9809-DB9E-4743-9DFC-08A3294DD69C}" type="datetimeFigureOut">
              <a:rPr lang="en-US" smtClean="0"/>
              <a:t>02-Jun-20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949998-D221-4463-ABF0-36F5183F7C69}" type="slidenum">
              <a:rPr lang="en-US" smtClean="0"/>
              <a:t>‹#›</a:t>
            </a:fld>
            <a:endParaRPr lang="en-US"/>
          </a:p>
        </p:txBody>
      </p:sp>
    </p:spTree>
    <p:extLst>
      <p:ext uri="{BB962C8B-B14F-4D97-AF65-F5344CB8AC3E}">
        <p14:creationId xmlns:p14="http://schemas.microsoft.com/office/powerpoint/2010/main" val="15936722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2E9809-DB9E-4743-9DFC-08A3294DD69C}" type="datetimeFigureOut">
              <a:rPr lang="en-US" smtClean="0"/>
              <a:t>02-Jun-20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949998-D221-4463-ABF0-36F5183F7C69}" type="slidenum">
              <a:rPr lang="en-US" smtClean="0"/>
              <a:t>‹#›</a:t>
            </a:fld>
            <a:endParaRPr lang="en-US"/>
          </a:p>
        </p:txBody>
      </p:sp>
    </p:spTree>
    <p:extLst>
      <p:ext uri="{BB962C8B-B14F-4D97-AF65-F5344CB8AC3E}">
        <p14:creationId xmlns:p14="http://schemas.microsoft.com/office/powerpoint/2010/main" val="2898134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2E9809-DB9E-4743-9DFC-08A3294DD69C}" type="datetimeFigureOut">
              <a:rPr lang="en-US" smtClean="0"/>
              <a:t>02-Jun-20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05949998-D221-4463-ABF0-36F5183F7C69}" type="slidenum">
              <a:rPr lang="en-US" smtClean="0"/>
              <a:t>‹#›</a:t>
            </a:fld>
            <a:endParaRPr lang="en-US"/>
          </a:p>
        </p:txBody>
      </p:sp>
    </p:spTree>
    <p:extLst>
      <p:ext uri="{BB962C8B-B14F-4D97-AF65-F5344CB8AC3E}">
        <p14:creationId xmlns:p14="http://schemas.microsoft.com/office/powerpoint/2010/main" val="305699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2E9809-DB9E-4743-9DFC-08A3294DD69C}" type="datetimeFigureOut">
              <a:rPr lang="en-US" smtClean="0"/>
              <a:t>02-Jun-20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949998-D221-4463-ABF0-36F5183F7C69}" type="slidenum">
              <a:rPr lang="en-US" smtClean="0"/>
              <a:t>‹#›</a:t>
            </a:fld>
            <a:endParaRPr lang="en-US"/>
          </a:p>
        </p:txBody>
      </p:sp>
    </p:spTree>
    <p:extLst>
      <p:ext uri="{BB962C8B-B14F-4D97-AF65-F5344CB8AC3E}">
        <p14:creationId xmlns:p14="http://schemas.microsoft.com/office/powerpoint/2010/main" val="1871906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2E9809-DB9E-4743-9DFC-08A3294DD69C}" type="datetimeFigureOut">
              <a:rPr lang="en-US" smtClean="0"/>
              <a:t>02-Jun-20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949998-D221-4463-ABF0-36F5183F7C69}" type="slidenum">
              <a:rPr lang="en-US" smtClean="0"/>
              <a:t>‹#›</a:t>
            </a:fld>
            <a:endParaRPr lang="en-US"/>
          </a:p>
        </p:txBody>
      </p:sp>
    </p:spTree>
    <p:extLst>
      <p:ext uri="{BB962C8B-B14F-4D97-AF65-F5344CB8AC3E}">
        <p14:creationId xmlns:p14="http://schemas.microsoft.com/office/powerpoint/2010/main" val="3603645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2E9809-DB9E-4743-9DFC-08A3294DD69C}" type="datetimeFigureOut">
              <a:rPr lang="en-US" smtClean="0"/>
              <a:t>02-Jun-20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949998-D221-4463-ABF0-36F5183F7C69}" type="slidenum">
              <a:rPr lang="en-US" smtClean="0"/>
              <a:t>‹#›</a:t>
            </a:fld>
            <a:endParaRPr lang="en-US"/>
          </a:p>
        </p:txBody>
      </p:sp>
    </p:spTree>
    <p:extLst>
      <p:ext uri="{BB962C8B-B14F-4D97-AF65-F5344CB8AC3E}">
        <p14:creationId xmlns:p14="http://schemas.microsoft.com/office/powerpoint/2010/main" val="36462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2E9809-DB9E-4743-9DFC-08A3294DD69C}" type="datetimeFigureOut">
              <a:rPr lang="en-US" smtClean="0"/>
              <a:t>02-Jun-20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949998-D221-4463-ABF0-36F5183F7C69}" type="slidenum">
              <a:rPr lang="en-US" smtClean="0"/>
              <a:t>‹#›</a:t>
            </a:fld>
            <a:endParaRPr lang="en-US"/>
          </a:p>
        </p:txBody>
      </p:sp>
    </p:spTree>
    <p:extLst>
      <p:ext uri="{BB962C8B-B14F-4D97-AF65-F5344CB8AC3E}">
        <p14:creationId xmlns:p14="http://schemas.microsoft.com/office/powerpoint/2010/main" val="12869603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2E9809-DB9E-4743-9DFC-08A3294DD69C}" type="datetimeFigureOut">
              <a:rPr lang="en-US" smtClean="0"/>
              <a:t>02-Jun-20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949998-D221-4463-ABF0-36F5183F7C69}" type="slidenum">
              <a:rPr lang="en-US" smtClean="0"/>
              <a:t>‹#›</a:t>
            </a:fld>
            <a:endParaRPr lang="en-US"/>
          </a:p>
        </p:txBody>
      </p:sp>
    </p:spTree>
    <p:extLst>
      <p:ext uri="{BB962C8B-B14F-4D97-AF65-F5344CB8AC3E}">
        <p14:creationId xmlns:p14="http://schemas.microsoft.com/office/powerpoint/2010/main" val="2703192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E2E9809-DB9E-4743-9DFC-08A3294DD69C}" type="datetimeFigureOut">
              <a:rPr lang="en-US" smtClean="0"/>
              <a:t>02-Jun-20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949998-D221-4463-ABF0-36F5183F7C69}" type="slidenum">
              <a:rPr lang="en-US" smtClean="0"/>
              <a:t>‹#›</a:t>
            </a:fld>
            <a:endParaRPr lang="en-US"/>
          </a:p>
        </p:txBody>
      </p:sp>
    </p:spTree>
    <p:extLst>
      <p:ext uri="{BB962C8B-B14F-4D97-AF65-F5344CB8AC3E}">
        <p14:creationId xmlns:p14="http://schemas.microsoft.com/office/powerpoint/2010/main" val="195242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E2E9809-DB9E-4743-9DFC-08A3294DD69C}" type="datetimeFigureOut">
              <a:rPr lang="en-US" smtClean="0"/>
              <a:t>02-Jun-20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949998-D221-4463-ABF0-36F5183F7C69}" type="slidenum">
              <a:rPr lang="en-US" smtClean="0"/>
              <a:t>‹#›</a:t>
            </a:fld>
            <a:endParaRPr lang="en-US"/>
          </a:p>
        </p:txBody>
      </p:sp>
    </p:spTree>
    <p:extLst>
      <p:ext uri="{BB962C8B-B14F-4D97-AF65-F5344CB8AC3E}">
        <p14:creationId xmlns:p14="http://schemas.microsoft.com/office/powerpoint/2010/main" val="1743850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E2E9809-DB9E-4743-9DFC-08A3294DD69C}" type="datetimeFigureOut">
              <a:rPr lang="en-US" smtClean="0"/>
              <a:t>02-Jun-20</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5949998-D221-4463-ABF0-36F5183F7C69}" type="slidenum">
              <a:rPr lang="en-US" smtClean="0"/>
              <a:t>‹#›</a:t>
            </a:fld>
            <a:endParaRPr lang="en-US"/>
          </a:p>
        </p:txBody>
      </p:sp>
    </p:spTree>
    <p:extLst>
      <p:ext uri="{BB962C8B-B14F-4D97-AF65-F5344CB8AC3E}">
        <p14:creationId xmlns:p14="http://schemas.microsoft.com/office/powerpoint/2010/main" val="20809115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645BF-83EA-462F-BBE2-711A493626AF}"/>
              </a:ext>
            </a:extLst>
          </p:cNvPr>
          <p:cNvSpPr>
            <a:spLocks noGrp="1"/>
          </p:cNvSpPr>
          <p:nvPr>
            <p:ph type="ctrTitle"/>
          </p:nvPr>
        </p:nvSpPr>
        <p:spPr>
          <a:xfrm>
            <a:off x="2518117" y="1098714"/>
            <a:ext cx="8984905" cy="2616199"/>
          </a:xfrm>
        </p:spPr>
        <p:txBody>
          <a:bodyPr>
            <a:normAutofit/>
          </a:bodyPr>
          <a:lstStyle/>
          <a:p>
            <a:r>
              <a:rPr lang="ka-GE" sz="4800" dirty="0"/>
              <a:t>სამინისტროს საფინანსო-ეკონომიკური დეპარტამენტი</a:t>
            </a:r>
            <a:endParaRPr lang="en-US" sz="4800" dirty="0"/>
          </a:p>
        </p:txBody>
      </p:sp>
      <p:sp>
        <p:nvSpPr>
          <p:cNvPr id="3" name="Subtitle 2">
            <a:extLst>
              <a:ext uri="{FF2B5EF4-FFF2-40B4-BE49-F238E27FC236}">
                <a16:creationId xmlns:a16="http://schemas.microsoft.com/office/drawing/2014/main" id="{15410216-3151-4D6A-9D52-C3F52CC9C241}"/>
              </a:ext>
            </a:extLst>
          </p:cNvPr>
          <p:cNvSpPr>
            <a:spLocks noGrp="1"/>
          </p:cNvSpPr>
          <p:nvPr>
            <p:ph type="subTitle" idx="1"/>
          </p:nvPr>
        </p:nvSpPr>
        <p:spPr/>
        <p:txBody>
          <a:bodyPr>
            <a:normAutofit fontScale="77500" lnSpcReduction="20000"/>
          </a:bodyPr>
          <a:lstStyle/>
          <a:p>
            <a:endParaRPr lang="ka-GE" sz="3600" i="1" dirty="0"/>
          </a:p>
          <a:p>
            <a:r>
              <a:rPr lang="ka-GE" sz="4100" i="1" dirty="0"/>
              <a:t>გამოწვევები</a:t>
            </a:r>
            <a:r>
              <a:rPr lang="ka-GE" sz="3600" i="1" dirty="0"/>
              <a:t> და მიმდინარე პროექტები</a:t>
            </a:r>
            <a:endParaRPr lang="en-US" sz="3600" i="1" dirty="0"/>
          </a:p>
        </p:txBody>
      </p:sp>
    </p:spTree>
    <p:extLst>
      <p:ext uri="{BB962C8B-B14F-4D97-AF65-F5344CB8AC3E}">
        <p14:creationId xmlns:p14="http://schemas.microsoft.com/office/powerpoint/2010/main" val="3377644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87028E0-4450-41C3-9AC1-B9498FE18A2A}"/>
              </a:ext>
            </a:extLst>
          </p:cNvPr>
          <p:cNvSpPr txBox="1"/>
          <p:nvPr/>
        </p:nvSpPr>
        <p:spPr>
          <a:xfrm>
            <a:off x="2067951" y="633047"/>
            <a:ext cx="9031458" cy="5580759"/>
          </a:xfrm>
          <a:prstGeom prst="rect">
            <a:avLst/>
          </a:prstGeom>
          <a:noFill/>
        </p:spPr>
        <p:txBody>
          <a:bodyPr wrap="square" rtlCol="0">
            <a:spAutoFit/>
          </a:bodyPr>
          <a:lstStyle/>
          <a:p>
            <a:pPr marL="457200" indent="-457200">
              <a:lnSpc>
                <a:spcPct val="150000"/>
              </a:lnSpc>
              <a:buFont typeface="Wingdings" panose="05000000000000000000" pitchFamily="2" charset="2"/>
              <a:buChar char="Ø"/>
            </a:pPr>
            <a:r>
              <a:rPr lang="ka-GE" sz="2400" dirty="0"/>
              <a:t>2019 წლის ბიუჯეტთან მიმართებაში 2020 წლის ბიუჯეტი გაიზარდა დაახლოვებით 10 %-ით</a:t>
            </a:r>
          </a:p>
          <a:p>
            <a:pPr marL="457200" indent="-457200">
              <a:lnSpc>
                <a:spcPct val="150000"/>
              </a:lnSpc>
              <a:buFont typeface="Wingdings" panose="05000000000000000000" pitchFamily="2" charset="2"/>
              <a:buChar char="Ø"/>
            </a:pPr>
            <a:r>
              <a:rPr lang="ka-GE" sz="2400" dirty="0"/>
              <a:t>2020 წლის ბიუჯეტი ჭერს ზევით მოთხოვნილი იქნა             4 522 867 000 ლარის ოდენობით</a:t>
            </a:r>
          </a:p>
          <a:p>
            <a:pPr marL="457200" indent="-457200">
              <a:lnSpc>
                <a:spcPct val="150000"/>
              </a:lnSpc>
              <a:buFont typeface="Wingdings" panose="05000000000000000000" pitchFamily="2" charset="2"/>
              <a:buChar char="Ø"/>
            </a:pPr>
            <a:r>
              <a:rPr lang="ka-GE" sz="2400" dirty="0"/>
              <a:t>ჭერის ფარგლებში განისაზღვრა 4 363 000 000 ლარით</a:t>
            </a:r>
          </a:p>
          <a:p>
            <a:pPr marL="457200" indent="-457200">
              <a:lnSpc>
                <a:spcPct val="150000"/>
              </a:lnSpc>
              <a:buFont typeface="Wingdings" panose="05000000000000000000" pitchFamily="2" charset="2"/>
              <a:buChar char="Ø"/>
            </a:pPr>
            <a:r>
              <a:rPr lang="ka-GE" sz="2400" dirty="0"/>
              <a:t>საქართველოს ფინანსთა სამინისტროში წარდგენილი იქნა საქართველოს ოკუპირებული ტერიტორიებიდან დევნილთა, შრომის, ჯანმრთელობისა და სოციალური დაცვის სამინისტროს 2020 წლის 3 თვის შესრულების </a:t>
            </a:r>
            <a:r>
              <a:rPr lang="ka-GE" sz="2400" dirty="0" smtClean="0"/>
              <a:t>ანგარიში.</a:t>
            </a:r>
            <a:endParaRPr lang="ka-GE" sz="2400" dirty="0"/>
          </a:p>
        </p:txBody>
      </p:sp>
    </p:spTree>
    <p:extLst>
      <p:ext uri="{BB962C8B-B14F-4D97-AF65-F5344CB8AC3E}">
        <p14:creationId xmlns:p14="http://schemas.microsoft.com/office/powerpoint/2010/main" val="35881411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779654D-7B16-4EED-B3A3-28F602CEB221}"/>
              </a:ext>
            </a:extLst>
          </p:cNvPr>
          <p:cNvSpPr txBox="1"/>
          <p:nvPr/>
        </p:nvSpPr>
        <p:spPr>
          <a:xfrm>
            <a:off x="2405575" y="647114"/>
            <a:ext cx="9326879" cy="5262979"/>
          </a:xfrm>
          <a:prstGeom prst="rect">
            <a:avLst/>
          </a:prstGeom>
          <a:noFill/>
        </p:spPr>
        <p:txBody>
          <a:bodyPr wrap="square" rtlCol="0">
            <a:spAutoFit/>
          </a:bodyPr>
          <a:lstStyle/>
          <a:p>
            <a:pPr>
              <a:lnSpc>
                <a:spcPct val="150000"/>
              </a:lnSpc>
            </a:pPr>
            <a:r>
              <a:rPr lang="ka-GE" sz="2800" dirty="0"/>
              <a:t>ქვეყანაში მიმდინარე კორონავირუსის გავრცელების შეზღუდვისა და  პრევენციული ღონისძიებების გაძლიერების მიზნით ამ ეტაპზე განხორციელდა საჭირო რესურსების მობილიზება „მოსახლეობის საპენსიო უზრუნველყოფა“ პროგრამისათვის გათვალისწინებული ასიგნებების გამოყენებით, რომელმაც დღეის მდგომარეობით შეადგინა </a:t>
            </a:r>
            <a:r>
              <a:rPr lang="ka-GE" sz="2800" b="1" dirty="0" smtClean="0"/>
              <a:t>296 182 </a:t>
            </a:r>
            <a:r>
              <a:rPr lang="ka-GE" sz="2800" b="1" dirty="0"/>
              <a:t>700 </a:t>
            </a:r>
            <a:r>
              <a:rPr lang="ka-GE" sz="2800" dirty="0"/>
              <a:t>ლარი;</a:t>
            </a:r>
            <a:endParaRPr lang="en-US" sz="2800" dirty="0"/>
          </a:p>
        </p:txBody>
      </p:sp>
    </p:spTree>
    <p:extLst>
      <p:ext uri="{BB962C8B-B14F-4D97-AF65-F5344CB8AC3E}">
        <p14:creationId xmlns:p14="http://schemas.microsoft.com/office/powerpoint/2010/main" val="4199537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EDE66-644A-48DE-A585-48E1B6AF2B34}"/>
              </a:ext>
            </a:extLst>
          </p:cNvPr>
          <p:cNvSpPr>
            <a:spLocks noGrp="1"/>
          </p:cNvSpPr>
          <p:nvPr>
            <p:ph type="title"/>
          </p:nvPr>
        </p:nvSpPr>
        <p:spPr>
          <a:xfrm>
            <a:off x="1598612" y="545122"/>
            <a:ext cx="4183210" cy="1325881"/>
          </a:xfrm>
        </p:spPr>
        <p:txBody>
          <a:bodyPr/>
          <a:lstStyle/>
          <a:p>
            <a:r>
              <a:rPr lang="ka-GE" dirty="0"/>
              <a:t>დღეის მდგომარეობით წარმოდგენილი ბიუჯეტი</a:t>
            </a:r>
            <a:endParaRPr lang="en-US" dirty="0"/>
          </a:p>
        </p:txBody>
      </p:sp>
      <p:sp>
        <p:nvSpPr>
          <p:cNvPr id="4" name="Text Placeholder 3">
            <a:extLst>
              <a:ext uri="{FF2B5EF4-FFF2-40B4-BE49-F238E27FC236}">
                <a16:creationId xmlns:a16="http://schemas.microsoft.com/office/drawing/2014/main" id="{89588475-CB22-4316-A914-C6A6D3BB0FF1}"/>
              </a:ext>
            </a:extLst>
          </p:cNvPr>
          <p:cNvSpPr>
            <a:spLocks noGrp="1"/>
          </p:cNvSpPr>
          <p:nvPr>
            <p:ph type="body" sz="half" idx="2"/>
          </p:nvPr>
        </p:nvSpPr>
        <p:spPr>
          <a:xfrm>
            <a:off x="1350498" y="2011680"/>
            <a:ext cx="4431324" cy="4037428"/>
          </a:xfrm>
        </p:spPr>
        <p:txBody>
          <a:bodyPr>
            <a:normAutofit/>
          </a:bodyPr>
          <a:lstStyle/>
          <a:p>
            <a:pPr algn="l">
              <a:lnSpc>
                <a:spcPct val="150000"/>
              </a:lnSpc>
            </a:pPr>
            <a:r>
              <a:rPr lang="ka-GE" sz="2000" dirty="0"/>
              <a:t>ამ ეტაპზე არამიზნობრივი ხარჯის თავიდან ასაცილებლად - დეფიციტისა და პროფიციტის დარეგულირების მიზნით მიმდინარეობს მონაცემების მოძიება/ანალიზი.</a:t>
            </a:r>
            <a:endParaRPr lang="en-US" sz="2000" dirty="0"/>
          </a:p>
        </p:txBody>
      </p:sp>
      <p:graphicFrame>
        <p:nvGraphicFramePr>
          <p:cNvPr id="6" name="Content Placeholder 6">
            <a:extLst>
              <a:ext uri="{FF2B5EF4-FFF2-40B4-BE49-F238E27FC236}">
                <a16:creationId xmlns:a16="http://schemas.microsoft.com/office/drawing/2014/main" id="{28110E56-957B-4ECF-8C92-C478B000C32D}"/>
              </a:ext>
            </a:extLst>
          </p:cNvPr>
          <p:cNvGraphicFramePr>
            <a:graphicFrameLocks/>
          </p:cNvGraphicFramePr>
          <p:nvPr>
            <p:extLst>
              <p:ext uri="{D42A27DB-BD31-4B8C-83A1-F6EECF244321}">
                <p14:modId xmlns:p14="http://schemas.microsoft.com/office/powerpoint/2010/main" val="3083141141"/>
              </p:ext>
            </p:extLst>
          </p:nvPr>
        </p:nvGraphicFramePr>
        <p:xfrm>
          <a:off x="6569612" y="1871003"/>
          <a:ext cx="4933412" cy="413590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69323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9F8D30-95EC-440B-A6FB-F16AD3F36059}"/>
              </a:ext>
            </a:extLst>
          </p:cNvPr>
          <p:cNvSpPr txBox="1"/>
          <p:nvPr/>
        </p:nvSpPr>
        <p:spPr>
          <a:xfrm>
            <a:off x="2487637" y="520504"/>
            <a:ext cx="8372621" cy="6139053"/>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ka-GE" sz="2200" dirty="0"/>
              <a:t>მომზადდა სამინისტროს აპარატისა და სამინისტროს სახელმწიფო კონტროლს დაქვემდებარებული საჯარო სამართლის იურიდიული პირების საშტატო განრიგის დამტკიცება/საშტატო ნუსხისა და თანამდებობრივი სარგოების შეთანხმების შესახებ შესაბამისი სამართლებრივი აქტების  პროექტები;</a:t>
            </a:r>
          </a:p>
          <a:p>
            <a:pPr marL="285750" indent="-285750">
              <a:lnSpc>
                <a:spcPct val="150000"/>
              </a:lnSpc>
              <a:buFont typeface="Wingdings" panose="05000000000000000000" pitchFamily="2" charset="2"/>
              <a:buChar char="Ø"/>
            </a:pPr>
            <a:r>
              <a:rPr lang="ka-GE" sz="2200" dirty="0"/>
              <a:t>ხორციელდება სამინისტროს სახელმწიფო კონტროლს დაქვემდებარებული საჯარო სამართლის იურიდიული პირების თანამშრომელთა მატერიალური წახალისებისა და სახელფასო დანამატის გამოსაყოფი სახსრების, აგრეთვე მათ მიერ შესაძენი საწვავისა და გასაწევი საკომუნიკაციო ხარჯების ლიმიტების შეთანხმება;</a:t>
            </a:r>
          </a:p>
        </p:txBody>
      </p:sp>
    </p:spTree>
    <p:extLst>
      <p:ext uri="{BB962C8B-B14F-4D97-AF65-F5344CB8AC3E}">
        <p14:creationId xmlns:p14="http://schemas.microsoft.com/office/powerpoint/2010/main" val="10466502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23115-4785-49AD-B80F-CBEEB9740E2B}"/>
              </a:ext>
            </a:extLst>
          </p:cNvPr>
          <p:cNvSpPr>
            <a:spLocks noGrp="1"/>
          </p:cNvSpPr>
          <p:nvPr>
            <p:ph type="title"/>
          </p:nvPr>
        </p:nvSpPr>
        <p:spPr>
          <a:xfrm>
            <a:off x="1484310" y="601394"/>
            <a:ext cx="10018713" cy="1297745"/>
          </a:xfrm>
        </p:spPr>
        <p:txBody>
          <a:bodyPr>
            <a:normAutofit/>
          </a:bodyPr>
          <a:lstStyle/>
          <a:p>
            <a:r>
              <a:rPr lang="ka-GE" sz="3600" dirty="0"/>
              <a:t>2021 – 2024 წლების სახელმწიფო ბიუჯეტის პროექტი</a:t>
            </a:r>
            <a:endParaRPr lang="en-US" sz="3600" dirty="0"/>
          </a:p>
        </p:txBody>
      </p:sp>
      <p:sp>
        <p:nvSpPr>
          <p:cNvPr id="3" name="Content Placeholder 2">
            <a:extLst>
              <a:ext uri="{FF2B5EF4-FFF2-40B4-BE49-F238E27FC236}">
                <a16:creationId xmlns:a16="http://schemas.microsoft.com/office/drawing/2014/main" id="{D4EE770E-38EC-4F4C-BD2D-4D0938124381}"/>
              </a:ext>
            </a:extLst>
          </p:cNvPr>
          <p:cNvSpPr>
            <a:spLocks noGrp="1"/>
          </p:cNvSpPr>
          <p:nvPr>
            <p:ph idx="1"/>
          </p:nvPr>
        </p:nvSpPr>
        <p:spPr>
          <a:xfrm>
            <a:off x="1484310" y="2124365"/>
            <a:ext cx="10018713" cy="4047836"/>
          </a:xfrm>
        </p:spPr>
        <p:txBody>
          <a:bodyPr>
            <a:normAutofit/>
          </a:bodyPr>
          <a:lstStyle/>
          <a:p>
            <a:pPr>
              <a:buFont typeface="Wingdings" panose="05000000000000000000" pitchFamily="2" charset="2"/>
              <a:buChar char="Ø"/>
            </a:pPr>
            <a:r>
              <a:rPr lang="ka-GE" dirty="0"/>
              <a:t>აქტიურად მიმდინარეობს მომავალი წლისა და შემდგომი სამი წლის სახელმწიფო ბიუჯეტის პროექტებზე მუშაობა, რომლის პროექტიც წარდგენილია საქართველოს ფინანსთა სამინისტროში, კერძოდ:</a:t>
            </a:r>
          </a:p>
          <a:p>
            <a:pPr>
              <a:buFont typeface="Wingdings" panose="05000000000000000000" pitchFamily="2" charset="2"/>
              <a:buChar char="Ø"/>
            </a:pPr>
            <a:r>
              <a:rPr lang="ka-GE" dirty="0" smtClean="0"/>
              <a:t>2021 </a:t>
            </a:r>
            <a:r>
              <a:rPr lang="ka-GE" dirty="0"/>
              <a:t>წლის ბიუჯეტის პროექტი ჭერის ფარგლებში - 4 869 386 000 ლარი;</a:t>
            </a:r>
          </a:p>
          <a:p>
            <a:pPr>
              <a:buFont typeface="Wingdings" panose="05000000000000000000" pitchFamily="2" charset="2"/>
              <a:buChar char="Ø"/>
            </a:pPr>
            <a:r>
              <a:rPr lang="ka-GE" dirty="0" smtClean="0"/>
              <a:t>2021 </a:t>
            </a:r>
            <a:r>
              <a:rPr lang="ka-GE" dirty="0"/>
              <a:t>წლის ბიუჯეტის პროექტი ჭერს ზევით - 5 035 399 000 ლარი.</a:t>
            </a:r>
          </a:p>
          <a:p>
            <a:endParaRPr lang="en-US" dirty="0"/>
          </a:p>
        </p:txBody>
      </p:sp>
    </p:spTree>
    <p:extLst>
      <p:ext uri="{BB962C8B-B14F-4D97-AF65-F5344CB8AC3E}">
        <p14:creationId xmlns:p14="http://schemas.microsoft.com/office/powerpoint/2010/main" val="24200387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29165" y="585412"/>
            <a:ext cx="8820726" cy="5078313"/>
          </a:xfrm>
          <a:prstGeom prst="rect">
            <a:avLst/>
          </a:prstGeom>
        </p:spPr>
        <p:txBody>
          <a:bodyPr wrap="square">
            <a:spAutoFit/>
          </a:bodyPr>
          <a:lstStyle/>
          <a:p>
            <a:pPr marL="285750" indent="-285750">
              <a:buFont typeface="Wingdings" panose="05000000000000000000" pitchFamily="2" charset="2"/>
              <a:buChar char="Ø"/>
            </a:pPr>
            <a:r>
              <a:rPr lang="ka-GE" dirty="0"/>
              <a:t>ქვეყანაში განხორციელებული რეფორმის შესაბამისად, ბუღალტრული აღრიცხვის საერთაშორისო სტანდარტების საბჭოს (ბასსს) მიერ გამოცემული ბუღალტრული აღრიცხვის საერთაშორისო სტანდარტების დანერგვის მიზნით, ბუღალტრული აღრიცხვა-ანგარიშგების მეთოდოლოგიაში განხორციელებულ ცვლილებებთან დაკავშირებით, სსიპ ფინანსთა სამინისტროს აკადემიის მიერ დანერგილ სასწავლო კურსში მონაწილეობის მიღება; აღნიშნული ინფორმაციის სამინისტროს კონტროლირებული ერთეულებისთვის მიწოდება და მათი საფინანსო სამსახურების ზემოთხსენებულ სასწავლო კურსში ჩართვა</a:t>
            </a:r>
            <a:r>
              <a:rPr lang="ka-GE" dirty="0" smtClean="0"/>
              <a:t>;</a:t>
            </a:r>
          </a:p>
          <a:p>
            <a:endParaRPr lang="ka-GE" dirty="0"/>
          </a:p>
          <a:p>
            <a:pPr marL="285750" indent="-285750">
              <a:buFont typeface="Wingdings" panose="05000000000000000000" pitchFamily="2" charset="2"/>
              <a:buChar char="Ø"/>
            </a:pPr>
            <a:r>
              <a:rPr lang="ka-GE" dirty="0"/>
              <a:t>2020 წლის 1 იანვრიდან ამოქმედებული სტანდარტების საფუძველზე ბუღალტრული აღრიცხვის წარმოება „ საბიუჯეტო ორგანიზაციების ბუღალტრული აღრიცხვის ანგარიშთა გეგმის და მისი გამოყენების შესახებ ინსტრუქციის დამტკიცების თაობაზე“ ფინანსთა მინისტრის 2020 წლის 15 იანვრის #17 ბრძანების და „საბიუჯეტო ორგანიზაციების მიერ საჯარო სექტორის ბუღალტრული აღრიცხვის საერთაშორისო სტანდარტების (სსბასს-ების) საფუძველზე ფინანსური აღრიცხვა-ანგარიშგების წარმოების შესახებ“ ინსტრუქციის დამტკიცების თაობაზე ფინანსთა მინისტრის 2020 წლის 5 მაისის #108 ბრძანების შესაბამისად</a:t>
            </a:r>
            <a:endParaRPr lang="en-US" dirty="0"/>
          </a:p>
        </p:txBody>
      </p:sp>
    </p:spTree>
    <p:extLst>
      <p:ext uri="{BB962C8B-B14F-4D97-AF65-F5344CB8AC3E}">
        <p14:creationId xmlns:p14="http://schemas.microsoft.com/office/powerpoint/2010/main" val="40976675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1817255"/>
          </a:xfrm>
        </p:spPr>
        <p:txBody>
          <a:bodyPr/>
          <a:lstStyle/>
          <a:p>
            <a:r>
              <a:rPr lang="ka-GE" dirty="0"/>
              <a:t>ბუღალტრული აღრიცხვის საერთაშორისო სტანდარტების მოთხოვნები და პრიორიტეტები</a:t>
            </a:r>
            <a:endParaRPr lang="en-US" dirty="0"/>
          </a:p>
        </p:txBody>
      </p:sp>
      <p:sp>
        <p:nvSpPr>
          <p:cNvPr id="3" name="Text Placeholder 2"/>
          <p:cNvSpPr>
            <a:spLocks noGrp="1"/>
          </p:cNvSpPr>
          <p:nvPr>
            <p:ph type="body" idx="1"/>
          </p:nvPr>
        </p:nvSpPr>
        <p:spPr>
          <a:xfrm>
            <a:off x="1484312" y="2382982"/>
            <a:ext cx="10018713" cy="3823854"/>
          </a:xfrm>
        </p:spPr>
        <p:txBody>
          <a:bodyPr>
            <a:normAutofit/>
          </a:bodyPr>
          <a:lstStyle/>
          <a:p>
            <a:pPr marL="342900" lvl="0" indent="-342900" algn="just">
              <a:buFont typeface="Wingdings" panose="05000000000000000000" pitchFamily="2" charset="2"/>
              <a:buChar char="Ø"/>
            </a:pPr>
            <a:r>
              <a:rPr lang="ka-GE" dirty="0"/>
              <a:t>სსბასს - ის მიხედვით ფინანსური და მმართველობითი აღრიცხვისათვის, სამინისტროს შიდა სამუშაო ინსტრუქციის - სააღრიცხვო პოლიტიკის მომზადებაში მონაწილეობის მიღება;</a:t>
            </a:r>
          </a:p>
          <a:p>
            <a:pPr marL="342900" indent="-342900" algn="just">
              <a:buFont typeface="Wingdings" panose="05000000000000000000" pitchFamily="2" charset="2"/>
              <a:buChar char="Ø"/>
            </a:pPr>
            <a:r>
              <a:rPr lang="ka-GE" dirty="0" smtClean="0"/>
              <a:t>2020 </a:t>
            </a:r>
            <a:r>
              <a:rPr lang="ka-GE" dirty="0"/>
              <a:t>წლის ფინანსური ანგარიშგების მომზადება და </a:t>
            </a:r>
            <a:r>
              <a:rPr lang="ka-GE" dirty="0">
                <a:ea typeface="Times New Roman" panose="02020603050405020304" pitchFamily="18" charset="0"/>
                <a:cs typeface="Sylfaen" panose="010A0502050306030303" pitchFamily="18" charset="0"/>
              </a:rPr>
              <a:t>ბუღალტრული აღრიცხვის წარმოება </a:t>
            </a:r>
            <a:r>
              <a:rPr lang="en-US" dirty="0" err="1">
                <a:latin typeface="Sylfaen" panose="010A0502050306030303" pitchFamily="18" charset="0"/>
                <a:ea typeface="Times New Roman" panose="02020603050405020304" pitchFamily="18" charset="0"/>
                <a:cs typeface="Sylfaen" panose="010A0502050306030303" pitchFamily="18" charset="0"/>
              </a:rPr>
              <a:t>საჯარო</a:t>
            </a:r>
            <a:r>
              <a:rPr lang="en-US" spc="265" dirty="0">
                <a:latin typeface="Sylfaen" panose="010A0502050306030303" pitchFamily="18" charset="0"/>
                <a:ea typeface="Times New Roman" panose="02020603050405020304" pitchFamily="18" charset="0"/>
                <a:cs typeface="Sylfaen" panose="010A0502050306030303" pitchFamily="18" charset="0"/>
              </a:rPr>
              <a:t> </a:t>
            </a:r>
            <a:r>
              <a:rPr lang="en-US" dirty="0" err="1">
                <a:latin typeface="Sylfaen" panose="010A0502050306030303" pitchFamily="18" charset="0"/>
                <a:ea typeface="Times New Roman" panose="02020603050405020304" pitchFamily="18" charset="0"/>
                <a:cs typeface="Sylfaen" panose="010A0502050306030303" pitchFamily="18" charset="0"/>
              </a:rPr>
              <a:t>სექტორის</a:t>
            </a:r>
            <a:r>
              <a:rPr lang="en-US" spc="265" dirty="0">
                <a:latin typeface="Sylfaen" panose="010A0502050306030303" pitchFamily="18" charset="0"/>
                <a:ea typeface="Times New Roman" panose="02020603050405020304" pitchFamily="18" charset="0"/>
                <a:cs typeface="Sylfaen" panose="010A0502050306030303" pitchFamily="18" charset="0"/>
              </a:rPr>
              <a:t> </a:t>
            </a:r>
            <a:r>
              <a:rPr lang="en-US" dirty="0" err="1">
                <a:latin typeface="Sylfaen" panose="010A0502050306030303" pitchFamily="18" charset="0"/>
                <a:ea typeface="Times New Roman" panose="02020603050405020304" pitchFamily="18" charset="0"/>
                <a:cs typeface="Sylfaen" panose="010A0502050306030303" pitchFamily="18" charset="0"/>
              </a:rPr>
              <a:t>ბუღალტრული</a:t>
            </a:r>
            <a:r>
              <a:rPr lang="en-US" dirty="0">
                <a:latin typeface="Sylfaen" panose="010A0502050306030303" pitchFamily="18" charset="0"/>
                <a:ea typeface="Times New Roman" panose="02020603050405020304" pitchFamily="18" charset="0"/>
                <a:cs typeface="Sylfaen" panose="010A0502050306030303" pitchFamily="18" charset="0"/>
              </a:rPr>
              <a:t> </a:t>
            </a:r>
            <a:r>
              <a:rPr lang="en-US" dirty="0" err="1">
                <a:latin typeface="Sylfaen" panose="010A0502050306030303" pitchFamily="18" charset="0"/>
                <a:ea typeface="Times New Roman" panose="02020603050405020304" pitchFamily="18" charset="0"/>
                <a:cs typeface="Sylfaen" panose="010A0502050306030303" pitchFamily="18" charset="0"/>
              </a:rPr>
              <a:t>აღრიცხვის</a:t>
            </a:r>
            <a:r>
              <a:rPr lang="en-US" dirty="0">
                <a:latin typeface="Sylfaen" panose="010A0502050306030303" pitchFamily="18" charset="0"/>
                <a:ea typeface="Times New Roman" panose="02020603050405020304" pitchFamily="18" charset="0"/>
                <a:cs typeface="Sylfaen" panose="010A0502050306030303" pitchFamily="18" charset="0"/>
              </a:rPr>
              <a:t> </a:t>
            </a:r>
            <a:r>
              <a:rPr lang="en-US" dirty="0" err="1">
                <a:latin typeface="Sylfaen" panose="010A0502050306030303" pitchFamily="18" charset="0"/>
                <a:ea typeface="Times New Roman" panose="02020603050405020304" pitchFamily="18" charset="0"/>
                <a:cs typeface="Sylfaen" panose="010A0502050306030303" pitchFamily="18" charset="0"/>
              </a:rPr>
              <a:t>საერთაშორისო</a:t>
            </a:r>
            <a:r>
              <a:rPr lang="en-US" dirty="0">
                <a:latin typeface="Sylfaen" panose="010A0502050306030303" pitchFamily="18" charset="0"/>
                <a:ea typeface="Times New Roman" panose="02020603050405020304" pitchFamily="18" charset="0"/>
                <a:cs typeface="Sylfaen" panose="010A0502050306030303" pitchFamily="18" charset="0"/>
              </a:rPr>
              <a:t> </a:t>
            </a:r>
            <a:r>
              <a:rPr lang="en-US" dirty="0" err="1">
                <a:latin typeface="Sylfaen" panose="010A0502050306030303" pitchFamily="18" charset="0"/>
                <a:ea typeface="Times New Roman" panose="02020603050405020304" pitchFamily="18" charset="0"/>
                <a:cs typeface="Sylfaen" panose="010A0502050306030303" pitchFamily="18" charset="0"/>
              </a:rPr>
              <a:t>სტანდარტების</a:t>
            </a:r>
            <a:r>
              <a:rPr lang="en-US" dirty="0">
                <a:latin typeface="Sylfaen" panose="010A0502050306030303" pitchFamily="18" charset="0"/>
                <a:ea typeface="Times New Roman" panose="02020603050405020304" pitchFamily="18" charset="0"/>
                <a:cs typeface="Sylfaen" panose="010A0502050306030303" pitchFamily="18" charset="0"/>
              </a:rPr>
              <a:t> (</a:t>
            </a:r>
            <a:r>
              <a:rPr lang="en-US" dirty="0" err="1">
                <a:latin typeface="Sylfaen" panose="010A0502050306030303" pitchFamily="18" charset="0"/>
                <a:ea typeface="Times New Roman" panose="02020603050405020304" pitchFamily="18" charset="0"/>
                <a:cs typeface="Sylfaen" panose="010A0502050306030303" pitchFamily="18" charset="0"/>
              </a:rPr>
              <a:t>სსბასს</a:t>
            </a:r>
            <a:r>
              <a:rPr lang="en-US" dirty="0">
                <a:latin typeface="Sylfaen" panose="010A0502050306030303" pitchFamily="18" charset="0"/>
                <a:ea typeface="Times New Roman" panose="02020603050405020304" pitchFamily="18" charset="0"/>
                <a:cs typeface="Sylfaen" panose="010A0502050306030303" pitchFamily="18" charset="0"/>
              </a:rPr>
              <a:t>) </a:t>
            </a:r>
            <a:r>
              <a:rPr lang="en-US" dirty="0" err="1">
                <a:latin typeface="Sylfaen" panose="010A0502050306030303" pitchFamily="18" charset="0"/>
                <a:ea typeface="Times New Roman" panose="02020603050405020304" pitchFamily="18" charset="0"/>
                <a:cs typeface="Sylfaen" panose="010A0502050306030303" pitchFamily="18" charset="0"/>
              </a:rPr>
              <a:t>საფუძველზე</a:t>
            </a:r>
            <a:r>
              <a:rPr lang="en-US" dirty="0">
                <a:latin typeface="Sylfaen" panose="010A0502050306030303" pitchFamily="18" charset="0"/>
                <a:ea typeface="Times New Roman" panose="02020603050405020304" pitchFamily="18" charset="0"/>
                <a:cs typeface="Sylfaen" panose="010A0502050306030303" pitchFamily="18" charset="0"/>
              </a:rPr>
              <a:t> </a:t>
            </a:r>
            <a:r>
              <a:rPr lang="en-US" dirty="0" err="1">
                <a:latin typeface="Sylfaen" panose="010A0502050306030303" pitchFamily="18" charset="0"/>
                <a:ea typeface="Times New Roman" panose="02020603050405020304" pitchFamily="18" charset="0"/>
                <a:cs typeface="Sylfaen" panose="010A0502050306030303" pitchFamily="18" charset="0"/>
              </a:rPr>
              <a:t>შემუშავებული</a:t>
            </a:r>
            <a:r>
              <a:rPr lang="en-US" dirty="0">
                <a:latin typeface="Sylfaen" panose="010A0502050306030303" pitchFamily="18" charset="0"/>
                <a:ea typeface="Times New Roman" panose="02020603050405020304" pitchFamily="18" charset="0"/>
                <a:cs typeface="Sylfaen" panose="010A0502050306030303" pitchFamily="18" charset="0"/>
              </a:rPr>
              <a:t> </a:t>
            </a:r>
            <a:r>
              <a:rPr lang="en-US" dirty="0" err="1">
                <a:latin typeface="Sylfaen" panose="010A0502050306030303" pitchFamily="18" charset="0"/>
                <a:ea typeface="Times New Roman" panose="02020603050405020304" pitchFamily="18" charset="0"/>
                <a:cs typeface="Sylfaen" panose="010A0502050306030303" pitchFamily="18" charset="0"/>
              </a:rPr>
              <a:t>ბუღალტრული</a:t>
            </a:r>
            <a:r>
              <a:rPr lang="en-US" dirty="0">
                <a:latin typeface="Sylfaen" panose="010A0502050306030303" pitchFamily="18" charset="0"/>
                <a:ea typeface="Times New Roman" panose="02020603050405020304" pitchFamily="18" charset="0"/>
                <a:cs typeface="Sylfaen" panose="010A0502050306030303" pitchFamily="18" charset="0"/>
              </a:rPr>
              <a:t> </a:t>
            </a:r>
            <a:r>
              <a:rPr lang="en-US" spc="60" dirty="0">
                <a:latin typeface="Sylfaen" panose="010A0502050306030303" pitchFamily="18" charset="0"/>
                <a:ea typeface="Times New Roman" panose="02020603050405020304" pitchFamily="18" charset="0"/>
                <a:cs typeface="Sylfaen" panose="010A0502050306030303" pitchFamily="18" charset="0"/>
              </a:rPr>
              <a:t> </a:t>
            </a:r>
            <a:r>
              <a:rPr lang="en-US" dirty="0" err="1">
                <a:latin typeface="Sylfaen" panose="010A0502050306030303" pitchFamily="18" charset="0"/>
                <a:ea typeface="Times New Roman" panose="02020603050405020304" pitchFamily="18" charset="0"/>
                <a:cs typeface="Sylfaen" panose="010A0502050306030303" pitchFamily="18" charset="0"/>
              </a:rPr>
              <a:t>ანგარიშების</a:t>
            </a:r>
            <a:r>
              <a:rPr lang="ka-GE" dirty="0">
                <a:ea typeface="Times New Roman" panose="02020603050405020304" pitchFamily="18" charset="0"/>
                <a:cs typeface="Sylfaen" panose="010A0502050306030303" pitchFamily="18" charset="0"/>
              </a:rPr>
              <a:t> შესაბამისად; </a:t>
            </a:r>
          </a:p>
          <a:p>
            <a:endParaRPr lang="en-US" dirty="0"/>
          </a:p>
        </p:txBody>
      </p:sp>
    </p:spTree>
    <p:extLst>
      <p:ext uri="{BB962C8B-B14F-4D97-AF65-F5344CB8AC3E}">
        <p14:creationId xmlns:p14="http://schemas.microsoft.com/office/powerpoint/2010/main" val="7775795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1078345"/>
          </a:xfrm>
        </p:spPr>
        <p:txBody>
          <a:bodyPr>
            <a:normAutofit fontScale="90000"/>
          </a:bodyPr>
          <a:lstStyle/>
          <a:p>
            <a:r>
              <a:rPr lang="ka-GE" dirty="0"/>
              <a:t>სამინისტროს სააღრიცხვო პოლიტიკის მოსამზადებელი სამუშაოები:</a:t>
            </a:r>
            <a:br>
              <a:rPr lang="ka-GE" dirty="0"/>
            </a:br>
            <a:endParaRPr lang="en-US" dirty="0"/>
          </a:p>
        </p:txBody>
      </p:sp>
      <p:sp>
        <p:nvSpPr>
          <p:cNvPr id="3" name="Text Placeholder 2"/>
          <p:cNvSpPr>
            <a:spLocks noGrp="1"/>
          </p:cNvSpPr>
          <p:nvPr>
            <p:ph type="body" idx="1"/>
          </p:nvPr>
        </p:nvSpPr>
        <p:spPr>
          <a:xfrm>
            <a:off x="1484312" y="1514764"/>
            <a:ext cx="10018713" cy="5343236"/>
          </a:xfrm>
        </p:spPr>
        <p:txBody>
          <a:bodyPr>
            <a:normAutofit/>
          </a:bodyPr>
          <a:lstStyle/>
          <a:p>
            <a:pPr marL="342900" indent="-342900" algn="just">
              <a:buFont typeface="Wingdings" panose="05000000000000000000" pitchFamily="2" charset="2"/>
              <a:buChar char="Ø"/>
            </a:pPr>
            <a:r>
              <a:rPr lang="ka-GE" dirty="0"/>
              <a:t>სააღრიცხვო პოლიტიკის მოსამზადებლად ხელმძღვანელის ბრძანების საფუძველზე სამუშაო ჯგუფის (კომისია) შექმნა;</a:t>
            </a:r>
          </a:p>
          <a:p>
            <a:pPr marL="342900" indent="-342900" algn="just">
              <a:buFont typeface="Wingdings" panose="05000000000000000000" pitchFamily="2" charset="2"/>
              <a:buChar char="Ø"/>
            </a:pPr>
            <a:r>
              <a:rPr lang="ka-GE" dirty="0"/>
              <a:t>სამინისტროს კონტროლირებული ერთეულების - საჯარო სამართლის იურიდიული პირების ჩართულობა სააღრიცხვო პოლიტიკის მომზადებაში, კერძოდ: ინფორმაციის მიწოდება და სპეციფიკიდან გამომდინარე მათი მოსაზრებების და წინადადებების გათვალისწინება; </a:t>
            </a:r>
          </a:p>
          <a:p>
            <a:pPr marL="342900" indent="-342900" algn="just">
              <a:buFont typeface="Wingdings" panose="05000000000000000000" pitchFamily="2" charset="2"/>
              <a:buChar char="Ø"/>
            </a:pPr>
            <a:r>
              <a:rPr lang="ka-GE" dirty="0"/>
              <a:t>ერთიან სააღრიცხვო პოლიტიკის დანერგვის მიზნით, სამუშაო ანგარიშთა გეგმის დამტკიცება სამინისტროს კონტროლირებული ერთეულების მიერ მოწოდებული ინფორმაციის გათვალისწინებით; </a:t>
            </a:r>
          </a:p>
          <a:p>
            <a:pPr marL="342900" indent="-342900" algn="just">
              <a:buFont typeface="Wingdings" panose="05000000000000000000" pitchFamily="2" charset="2"/>
              <a:buChar char="Ø"/>
            </a:pPr>
            <a:r>
              <a:rPr lang="ka-GE" dirty="0"/>
              <a:t>სამინისტროს სააღრიცხვო პოლიტიკაში მისი საქმიანობიდან და უფლება-მოვალეობებიდან გამომდინარე, სტანდარტების მოთხოვნებთან არსებული გადახრების განხილვა და შიდა წესების სახით დამტკიცება;</a:t>
            </a:r>
          </a:p>
          <a:p>
            <a:pPr marL="342900" indent="-342900" algn="just">
              <a:buFont typeface="Wingdings" panose="05000000000000000000" pitchFamily="2" charset="2"/>
              <a:buChar char="Ø"/>
            </a:pPr>
            <a:r>
              <a:rPr lang="ka-GE" dirty="0"/>
              <a:t>სამინისტროს სააღრიცხვო პოლიტიკის შემუშავების მიზნით, კონტროლირებულ ერთეულებთან ეთად სამუშაო შეხვედრებში მონაწილეობის მიღება;</a:t>
            </a:r>
          </a:p>
          <a:p>
            <a:endParaRPr lang="en-US" dirty="0"/>
          </a:p>
        </p:txBody>
      </p:sp>
    </p:spTree>
    <p:extLst>
      <p:ext uri="{BB962C8B-B14F-4D97-AF65-F5344CB8AC3E}">
        <p14:creationId xmlns:p14="http://schemas.microsoft.com/office/powerpoint/2010/main" val="3426516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1013691"/>
          </a:xfrm>
        </p:spPr>
        <p:txBody>
          <a:bodyPr>
            <a:normAutofit fontScale="90000"/>
          </a:bodyPr>
          <a:lstStyle/>
          <a:p>
            <a:r>
              <a:rPr lang="ka-GE" dirty="0"/>
              <a:t>აქტივობა სააღრიცხვო პოლიტიკაში გასათვალისწინებელი საკითხების დამუშავებისას</a:t>
            </a:r>
            <a:br>
              <a:rPr lang="ka-GE" dirty="0"/>
            </a:br>
            <a:endParaRPr lang="en-US" dirty="0"/>
          </a:p>
        </p:txBody>
      </p:sp>
      <p:sp>
        <p:nvSpPr>
          <p:cNvPr id="3" name="Text Placeholder 2"/>
          <p:cNvSpPr>
            <a:spLocks noGrp="1"/>
          </p:cNvSpPr>
          <p:nvPr>
            <p:ph type="body" idx="1"/>
          </p:nvPr>
        </p:nvSpPr>
        <p:spPr>
          <a:xfrm>
            <a:off x="1484312" y="1699491"/>
            <a:ext cx="10018713" cy="4978400"/>
          </a:xfrm>
        </p:spPr>
        <p:txBody>
          <a:bodyPr>
            <a:normAutofit/>
          </a:bodyPr>
          <a:lstStyle/>
          <a:p>
            <a:pPr marL="342900" indent="-342900" algn="just">
              <a:buFont typeface="Wingdings" panose="05000000000000000000" pitchFamily="2" charset="2"/>
              <a:buChar char="Ø"/>
            </a:pPr>
            <a:r>
              <a:rPr lang="ka-GE" dirty="0"/>
              <a:t>სამინისტროს ბალანსზე რიცხული ქონების, ფინანსური მოთხოვნებისა და ვალდებულებების ინვენტარიზაციის შიდა წესების შემუშავებაში მონაწილების მიღება და დასამტკიცებლად წარდგენა;</a:t>
            </a:r>
          </a:p>
          <a:p>
            <a:pPr marL="342900" indent="-342900" algn="just">
              <a:buFont typeface="Wingdings" panose="05000000000000000000" pitchFamily="2" charset="2"/>
              <a:buChar char="Ø"/>
            </a:pPr>
            <a:r>
              <a:rPr lang="ka-GE" dirty="0"/>
              <a:t>სამივლინებო დოკუმენტაციის შემუშავებაში მონაწილეობის მიღება და საფინანსო-ეკონომიკურ დეპარტამენტში მათი წარმოდგენის პროცედურების და პერიოდულობის განსაზღვრა; </a:t>
            </a:r>
          </a:p>
          <a:p>
            <a:pPr marL="342900" indent="-342900" algn="just">
              <a:buFont typeface="Wingdings" panose="05000000000000000000" pitchFamily="2" charset="2"/>
              <a:buChar char="Ø"/>
            </a:pPr>
            <a:r>
              <a:rPr lang="ka-GE" dirty="0"/>
              <a:t>სამინისტროში დასაქმებულ პირთა გასაცემი შრომის ანაზღაურების დოკუმენტაციის შემუშავებაში მონაწილეობის მიღება;</a:t>
            </a:r>
          </a:p>
          <a:p>
            <a:pPr marL="342900" indent="-342900" algn="just">
              <a:buFont typeface="Wingdings" panose="05000000000000000000" pitchFamily="2" charset="2"/>
              <a:buChar char="Ø"/>
            </a:pPr>
            <a:r>
              <a:rPr lang="ka-GE" dirty="0"/>
              <a:t>მატერიალური მარაგების მიღება-გასვლის პირველადი აღრიცხვის დოკუმენტაციის შემუშავებაში მონაწილეობის მიღება;</a:t>
            </a:r>
          </a:p>
          <a:p>
            <a:pPr marL="342900" indent="-342900" algn="just">
              <a:buFont typeface="Wingdings" panose="05000000000000000000" pitchFamily="2" charset="2"/>
              <a:buChar char="Ø"/>
            </a:pPr>
            <a:r>
              <a:rPr lang="ka-GE" dirty="0"/>
              <a:t>საფინანსო-ეკონომიკურ დეპრტამენტში პირველადი აღრიცხვის დოკუმენტაციის წარდგენის პროცედურების და პერიოდულობის განსაზღრვრაში მონაწილეობის </a:t>
            </a:r>
            <a:r>
              <a:rPr lang="ka-GE" dirty="0" smtClean="0"/>
              <a:t>მიღება</a:t>
            </a:r>
            <a:r>
              <a:rPr lang="ka-GE" dirty="0"/>
              <a:t>.</a:t>
            </a:r>
          </a:p>
          <a:p>
            <a:endParaRPr lang="en-US" dirty="0"/>
          </a:p>
        </p:txBody>
      </p:sp>
    </p:spTree>
    <p:extLst>
      <p:ext uri="{BB962C8B-B14F-4D97-AF65-F5344CB8AC3E}">
        <p14:creationId xmlns:p14="http://schemas.microsoft.com/office/powerpoint/2010/main" val="1268240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715DC-36BE-4CD1-9C65-E8FF33FE2534}"/>
              </a:ext>
            </a:extLst>
          </p:cNvPr>
          <p:cNvSpPr>
            <a:spLocks noGrp="1"/>
          </p:cNvSpPr>
          <p:nvPr>
            <p:ph type="title"/>
          </p:nvPr>
        </p:nvSpPr>
        <p:spPr>
          <a:xfrm>
            <a:off x="1568717" y="404447"/>
            <a:ext cx="10205941" cy="1185203"/>
          </a:xfrm>
        </p:spPr>
        <p:txBody>
          <a:bodyPr/>
          <a:lstStyle/>
          <a:p>
            <a:r>
              <a:rPr lang="ka-GE" dirty="0"/>
              <a:t>ძირითადი ამოცანები </a:t>
            </a:r>
            <a:endParaRPr lang="en-US" dirty="0"/>
          </a:p>
        </p:txBody>
      </p:sp>
      <p:sp>
        <p:nvSpPr>
          <p:cNvPr id="3" name="TextBox 2">
            <a:extLst>
              <a:ext uri="{FF2B5EF4-FFF2-40B4-BE49-F238E27FC236}">
                <a16:creationId xmlns:a16="http://schemas.microsoft.com/office/drawing/2014/main" id="{1CC66FCC-E9B4-402C-B33F-457DA1E1C63B}"/>
              </a:ext>
            </a:extLst>
          </p:cNvPr>
          <p:cNvSpPr txBox="1"/>
          <p:nvPr/>
        </p:nvSpPr>
        <p:spPr>
          <a:xfrm>
            <a:off x="1676400" y="1746959"/>
            <a:ext cx="10098258" cy="5078313"/>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ka-GE" sz="2400" dirty="0"/>
              <a:t>სამინისტროს სისტემის ეკონომიკური და ფინანსური საქმიანობის კოორდინაცია და მართვა; </a:t>
            </a:r>
          </a:p>
          <a:p>
            <a:pPr marL="285750" indent="-285750">
              <a:lnSpc>
                <a:spcPct val="150000"/>
              </a:lnSpc>
              <a:buFont typeface="Wingdings" panose="05000000000000000000" pitchFamily="2" charset="2"/>
              <a:buChar char="Ø"/>
            </a:pPr>
            <a:r>
              <a:rPr lang="ka-GE" sz="2400" dirty="0"/>
              <a:t>სახელმწიფო პროგრამებისათვის დანახარჯებისა და რესურსების პროგნოზირებისა და ხარჯვის მიმდინარეობის ანალიზი; </a:t>
            </a:r>
          </a:p>
          <a:p>
            <a:pPr marL="285750" indent="-285750">
              <a:lnSpc>
                <a:spcPct val="150000"/>
              </a:lnSpc>
              <a:buFont typeface="Wingdings" panose="05000000000000000000" pitchFamily="2" charset="2"/>
              <a:buChar char="Ø"/>
            </a:pPr>
            <a:r>
              <a:rPr lang="ka-GE" sz="2400" dirty="0"/>
              <a:t>სამინისტროს წლიური და საშუალოვადიანი ბიუჯეტების პროექტების მომზადება და ერთიანი ბიუჯეტის შემუშავება</a:t>
            </a:r>
            <a:r>
              <a:rPr lang="ka-GE" sz="2400" dirty="0" smtClean="0"/>
              <a:t>;</a:t>
            </a:r>
            <a:endParaRPr lang="en-US" sz="2400" dirty="0" smtClean="0"/>
          </a:p>
          <a:p>
            <a:pPr marL="285750" indent="-285750">
              <a:lnSpc>
                <a:spcPct val="150000"/>
              </a:lnSpc>
              <a:buFont typeface="Wingdings" panose="05000000000000000000" pitchFamily="2" charset="2"/>
              <a:buChar char="Ø"/>
            </a:pPr>
            <a:r>
              <a:rPr lang="ka-GE" sz="2400" dirty="0"/>
              <a:t>თანამედროვე სტანდარტების შესაბამისად საბუღალტრო საქმიანობის წარმართვა და კოორდინაცია.</a:t>
            </a:r>
          </a:p>
          <a:p>
            <a:pPr>
              <a:lnSpc>
                <a:spcPct val="150000"/>
              </a:lnSpc>
            </a:pPr>
            <a:endParaRPr lang="ka-GE" sz="2400" dirty="0"/>
          </a:p>
        </p:txBody>
      </p:sp>
    </p:spTree>
    <p:extLst>
      <p:ext uri="{BB962C8B-B14F-4D97-AF65-F5344CB8AC3E}">
        <p14:creationId xmlns:p14="http://schemas.microsoft.com/office/powerpoint/2010/main" val="2602218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23062" y="346285"/>
            <a:ext cx="7766858" cy="5170646"/>
          </a:xfrm>
          <a:prstGeom prst="rect">
            <a:avLst/>
          </a:prstGeom>
        </p:spPr>
        <p:txBody>
          <a:bodyPr wrap="square">
            <a:spAutoFit/>
          </a:bodyPr>
          <a:lstStyle/>
          <a:p>
            <a:pPr marL="285750" indent="-285750">
              <a:buFont typeface="Wingdings" panose="05000000000000000000" pitchFamily="2" charset="2"/>
              <a:buChar char="Ø"/>
            </a:pPr>
            <a:endParaRPr lang="en-US" dirty="0" smtClean="0"/>
          </a:p>
          <a:p>
            <a:pPr marL="285750" indent="-285750" algn="just">
              <a:buFont typeface="Wingdings" panose="05000000000000000000" pitchFamily="2" charset="2"/>
              <a:buChar char="Ø"/>
            </a:pPr>
            <a:r>
              <a:rPr lang="ka-GE" sz="2400" dirty="0"/>
              <a:t>სამინისტროს ბალანსზე არსებული ფინანსური აქტივებისა და ვალდებულებების, არაფინანსური აქტივების აღრიცხვა-ანგარიშგების წარმოება და </a:t>
            </a:r>
            <a:r>
              <a:rPr lang="ka-GE" sz="2400" dirty="0" smtClean="0"/>
              <a:t>კონტროლი</a:t>
            </a:r>
            <a:r>
              <a:rPr lang="en-US" sz="2400" dirty="0" smtClean="0"/>
              <a:t>;</a:t>
            </a:r>
          </a:p>
          <a:p>
            <a:pPr marL="285750" indent="-285750" algn="just">
              <a:buFont typeface="Wingdings" panose="05000000000000000000" pitchFamily="2" charset="2"/>
              <a:buChar char="Ø"/>
            </a:pPr>
            <a:r>
              <a:rPr lang="ka-GE" sz="2400" dirty="0" smtClean="0"/>
              <a:t>ფინანსური </a:t>
            </a:r>
            <a:r>
              <a:rPr lang="ka-GE" sz="2400" dirty="0"/>
              <a:t>ანგარიშგების ფორმებისა და დანართების მომზადება კანონმდებლობით დადგენილი წესით; </a:t>
            </a:r>
          </a:p>
          <a:p>
            <a:pPr marL="285750" indent="-285750" algn="just">
              <a:buFont typeface="Wingdings" panose="05000000000000000000" pitchFamily="2" charset="2"/>
              <a:buChar char="Ø"/>
            </a:pPr>
            <a:r>
              <a:rPr lang="ka-GE" sz="2400" dirty="0"/>
              <a:t>სამინისტროს უფლებამოსილების ფარგლებში განსახორციელებელი გადარიცხვებისათვის აუცილებელი პირველდი აღრიცხვის დოკუმენტაციის საფუძველზე, სახაზინო ვალდებულებებისა და საგადახდო დოკუმენტაციის ელექტრონული ფორმით </a:t>
            </a:r>
            <a:r>
              <a:rPr lang="ka-GE" sz="2400" dirty="0" smtClean="0"/>
              <a:t>მომზადება</a:t>
            </a:r>
            <a:r>
              <a:rPr lang="en-US" sz="2400" dirty="0" smtClean="0"/>
              <a:t>.</a:t>
            </a:r>
            <a:endParaRPr lang="en-US" sz="2400" dirty="0"/>
          </a:p>
        </p:txBody>
      </p:sp>
    </p:spTree>
    <p:extLst>
      <p:ext uri="{BB962C8B-B14F-4D97-AF65-F5344CB8AC3E}">
        <p14:creationId xmlns:p14="http://schemas.microsoft.com/office/powerpoint/2010/main" val="1778705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164B4-8451-41AE-A8A3-63EA5C0B6BB9}"/>
              </a:ext>
            </a:extLst>
          </p:cNvPr>
          <p:cNvSpPr>
            <a:spLocks noGrp="1"/>
          </p:cNvSpPr>
          <p:nvPr>
            <p:ph type="title"/>
          </p:nvPr>
        </p:nvSpPr>
        <p:spPr>
          <a:xfrm>
            <a:off x="1484311" y="309489"/>
            <a:ext cx="10018713" cy="1533379"/>
          </a:xfrm>
        </p:spPr>
        <p:txBody>
          <a:bodyPr/>
          <a:lstStyle/>
          <a:p>
            <a:r>
              <a:rPr lang="ka-GE" dirty="0"/>
              <a:t>2019 წლის ბოლოს განხორციელებული პროექტები</a:t>
            </a:r>
            <a:endParaRPr lang="en-US" dirty="0"/>
          </a:p>
        </p:txBody>
      </p:sp>
      <p:sp>
        <p:nvSpPr>
          <p:cNvPr id="3" name="Content Placeholder 2">
            <a:extLst>
              <a:ext uri="{FF2B5EF4-FFF2-40B4-BE49-F238E27FC236}">
                <a16:creationId xmlns:a16="http://schemas.microsoft.com/office/drawing/2014/main" id="{4D811D6C-F2E1-49AE-9A64-75B066842841}"/>
              </a:ext>
            </a:extLst>
          </p:cNvPr>
          <p:cNvSpPr>
            <a:spLocks noGrp="1"/>
          </p:cNvSpPr>
          <p:nvPr>
            <p:ph sz="half" idx="1"/>
          </p:nvPr>
        </p:nvSpPr>
        <p:spPr>
          <a:xfrm>
            <a:off x="1484312" y="1842869"/>
            <a:ext cx="4895055" cy="4329332"/>
          </a:xfrm>
        </p:spPr>
        <p:txBody>
          <a:bodyPr>
            <a:normAutofit fontScale="62500" lnSpcReduction="20000"/>
          </a:bodyPr>
          <a:lstStyle/>
          <a:p>
            <a:pPr marL="0" indent="0">
              <a:lnSpc>
                <a:spcPct val="150000"/>
              </a:lnSpc>
              <a:buNone/>
            </a:pPr>
            <a:r>
              <a:rPr lang="ka-GE" sz="2800" b="1" dirty="0"/>
              <a:t>2019 წლის სახლმწიფო ბიუჯეტის წლიური შესრულების ანგარიში </a:t>
            </a:r>
          </a:p>
          <a:p>
            <a:pPr>
              <a:lnSpc>
                <a:spcPct val="150000"/>
              </a:lnSpc>
              <a:buFont typeface="Wingdings" panose="05000000000000000000" pitchFamily="2" charset="2"/>
              <a:buChar char="Ø"/>
            </a:pPr>
            <a:r>
              <a:rPr lang="ka-GE" sz="2800" dirty="0"/>
              <a:t>დამტკიცებულ ბიუჯეტთან მიმართებაში ბიუჯეტი შესრულდა 100.8 %-ით</a:t>
            </a:r>
          </a:p>
          <a:p>
            <a:pPr>
              <a:lnSpc>
                <a:spcPct val="150000"/>
              </a:lnSpc>
              <a:buFont typeface="Wingdings" panose="05000000000000000000" pitchFamily="2" charset="2"/>
              <a:buChar char="Ø"/>
            </a:pPr>
            <a:r>
              <a:rPr lang="ka-GE" sz="2800" dirty="0"/>
              <a:t>დაზუსტებულ გეგმასთან მიმართებაში - 99.9 %-ით </a:t>
            </a:r>
          </a:p>
          <a:p>
            <a:pPr>
              <a:lnSpc>
                <a:spcPct val="150000"/>
              </a:lnSpc>
              <a:buFont typeface="Wingdings" panose="05000000000000000000" pitchFamily="2" charset="2"/>
              <a:buChar char="Ø"/>
            </a:pPr>
            <a:r>
              <a:rPr lang="ka-GE" sz="2800" dirty="0"/>
              <a:t>დამტკიცებული გეგმა - 3 978 400.0 ათასი ლარი, დაზუსტებული გეგმა - 4 013 400.0 ათასი ლარი, საკასო ხარჯი - 4 011 041.1 ათასი ლარი</a:t>
            </a:r>
            <a:endParaRPr lang="en-US" sz="2800" dirty="0"/>
          </a:p>
        </p:txBody>
      </p:sp>
      <p:graphicFrame>
        <p:nvGraphicFramePr>
          <p:cNvPr id="10" name="Content Placeholder 7">
            <a:extLst>
              <a:ext uri="{FF2B5EF4-FFF2-40B4-BE49-F238E27FC236}">
                <a16:creationId xmlns:a16="http://schemas.microsoft.com/office/drawing/2014/main" id="{CE74A20D-07DC-48F9-B523-068D0BCD5654}"/>
              </a:ext>
            </a:extLst>
          </p:cNvPr>
          <p:cNvGraphicFramePr>
            <a:graphicFrameLocks noGrp="1"/>
          </p:cNvGraphicFramePr>
          <p:nvPr>
            <p:ph sz="half" idx="2"/>
            <p:extLst>
              <p:ext uri="{D42A27DB-BD31-4B8C-83A1-F6EECF244321}">
                <p14:modId xmlns:p14="http://schemas.microsoft.com/office/powerpoint/2010/main" val="519114293"/>
              </p:ext>
            </p:extLst>
          </p:nvPr>
        </p:nvGraphicFramePr>
        <p:xfrm>
          <a:off x="6379367" y="2041236"/>
          <a:ext cx="5443178" cy="374996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86258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1D3EB-97A2-419A-9A3C-4C88B90F3B32}"/>
              </a:ext>
            </a:extLst>
          </p:cNvPr>
          <p:cNvSpPr>
            <a:spLocks noGrp="1"/>
          </p:cNvSpPr>
          <p:nvPr>
            <p:ph type="title"/>
          </p:nvPr>
        </p:nvSpPr>
        <p:spPr>
          <a:xfrm>
            <a:off x="1084132" y="281355"/>
            <a:ext cx="10515600" cy="1083211"/>
          </a:xfrm>
        </p:spPr>
        <p:txBody>
          <a:bodyPr>
            <a:noAutofit/>
          </a:bodyPr>
          <a:lstStyle/>
          <a:p>
            <a:r>
              <a:rPr lang="ka-GE" sz="3200" dirty="0"/>
              <a:t>მოსახლეობის საყოველთაო ჯანმრთელობის დაცვა</a:t>
            </a:r>
            <a:endParaRPr lang="en-US" sz="3200" dirty="0"/>
          </a:p>
        </p:txBody>
      </p:sp>
      <p:sp>
        <p:nvSpPr>
          <p:cNvPr id="3" name="Content Placeholder 2">
            <a:extLst>
              <a:ext uri="{FF2B5EF4-FFF2-40B4-BE49-F238E27FC236}">
                <a16:creationId xmlns:a16="http://schemas.microsoft.com/office/drawing/2014/main" id="{CED2CDD1-07EC-4281-92A9-FD507CBB24B3}"/>
              </a:ext>
            </a:extLst>
          </p:cNvPr>
          <p:cNvSpPr>
            <a:spLocks noGrp="1"/>
          </p:cNvSpPr>
          <p:nvPr>
            <p:ph sz="half" idx="1"/>
          </p:nvPr>
        </p:nvSpPr>
        <p:spPr>
          <a:xfrm>
            <a:off x="1236530" y="1364566"/>
            <a:ext cx="5181601" cy="4812397"/>
          </a:xfrm>
        </p:spPr>
        <p:txBody>
          <a:bodyPr>
            <a:normAutofit fontScale="92500"/>
          </a:bodyPr>
          <a:lstStyle/>
          <a:p>
            <a:pPr marL="0" indent="0">
              <a:lnSpc>
                <a:spcPct val="160000"/>
              </a:lnSpc>
              <a:buNone/>
            </a:pPr>
            <a:r>
              <a:rPr lang="ka-GE" sz="1600" dirty="0"/>
              <a:t>არამიზნობრივი ხარჯის თავიდან ასაცილებლად - დეფიციტისა და პროფიციტის დარეგულირების მიზნით განხორცილედა მონიტორინგი, წარმოქმნილი ვალდებულებების შესრულების მიზნით „მოსახლეობის საყოველთაო ჯანმრთელობის დაცვა“ პროგრამის ფარგლემში გამოიკვეთა პრობლემები, რისთვისაც მობილიზებული იქნა </a:t>
            </a:r>
            <a:r>
              <a:rPr lang="ka-GE" sz="1600" b="1" dirty="0"/>
              <a:t>74.8 მლნ. ლარი</a:t>
            </a:r>
            <a:r>
              <a:rPr lang="ka-GE" sz="1600" dirty="0"/>
              <a:t>, სადაც სხვადასხვა პროგრამებში წარმოქმნილმა რესურსმა შეადგინა </a:t>
            </a:r>
            <a:r>
              <a:rPr lang="ka-GE" sz="1600" b="1" dirty="0"/>
              <a:t>39.8 მლნ. ლარი</a:t>
            </a:r>
            <a:r>
              <a:rPr lang="ka-GE" sz="1600" dirty="0"/>
              <a:t>, მ.შ. 900 000 ლარი ტენდერებიდან წარმოქმნილი ეკონიმიის ფარგლებში, ხოლო დავალიანების დაფარვის ფონდიდან მთავრობის მიერ გამოყოფილი </a:t>
            </a:r>
            <a:r>
              <a:rPr lang="ka-GE" sz="1600" b="1" dirty="0"/>
              <a:t>იქნა 35 მლნ. ლარი</a:t>
            </a:r>
            <a:r>
              <a:rPr lang="ka-GE" sz="1600" dirty="0"/>
              <a:t>.</a:t>
            </a:r>
            <a:endParaRPr lang="en-US" sz="1600" dirty="0"/>
          </a:p>
        </p:txBody>
      </p:sp>
      <p:graphicFrame>
        <p:nvGraphicFramePr>
          <p:cNvPr id="5" name="Content Placeholder 7">
            <a:extLst>
              <a:ext uri="{FF2B5EF4-FFF2-40B4-BE49-F238E27FC236}">
                <a16:creationId xmlns:a16="http://schemas.microsoft.com/office/drawing/2014/main" id="{0C1D6841-FFC7-4A5A-8795-665F590507AB}"/>
              </a:ext>
            </a:extLst>
          </p:cNvPr>
          <p:cNvGraphicFramePr>
            <a:graphicFrameLocks noGrp="1"/>
          </p:cNvGraphicFramePr>
          <p:nvPr>
            <p:ph sz="half" idx="2"/>
            <p:extLst>
              <p:ext uri="{D42A27DB-BD31-4B8C-83A1-F6EECF244321}">
                <p14:modId xmlns:p14="http://schemas.microsoft.com/office/powerpoint/2010/main" val="3649507022"/>
              </p:ext>
            </p:extLst>
          </p:nvPr>
        </p:nvGraphicFramePr>
        <p:xfrm>
          <a:off x="6418132" y="1364566"/>
          <a:ext cx="5181600" cy="50234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82418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008E5CB-A764-4C5B-B570-3DF95CEFC1E9}"/>
              </a:ext>
            </a:extLst>
          </p:cNvPr>
          <p:cNvSpPr txBox="1"/>
          <p:nvPr/>
        </p:nvSpPr>
        <p:spPr>
          <a:xfrm>
            <a:off x="1533379" y="1182231"/>
            <a:ext cx="9988060" cy="2246769"/>
          </a:xfrm>
          <a:prstGeom prst="rect">
            <a:avLst/>
          </a:prstGeom>
          <a:noFill/>
        </p:spPr>
        <p:txBody>
          <a:bodyPr wrap="square" rtlCol="0">
            <a:spAutoFit/>
          </a:bodyPr>
          <a:lstStyle/>
          <a:p>
            <a:pPr algn="just"/>
            <a:r>
              <a:rPr lang="ka-GE" sz="2800" dirty="0"/>
              <a:t>2019 წელს აქტიურად მიმდინარეობდა მუშაობა 2020 წლის სახელმწიფო ბიუჯეტის პროექტთან დაკავშირებით, რომელიც საქართველოს პარლამენტის მიერ დამტკიცდა 2019 წლის დეკემბერში და განისაზღვრა 4 363 000 000 ლარის ოდენობით.</a:t>
            </a:r>
            <a:endParaRPr lang="en-US" sz="2800" dirty="0"/>
          </a:p>
        </p:txBody>
      </p:sp>
    </p:spTree>
    <p:extLst>
      <p:ext uri="{BB962C8B-B14F-4D97-AF65-F5344CB8AC3E}">
        <p14:creationId xmlns:p14="http://schemas.microsoft.com/office/powerpoint/2010/main" val="2110859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52436" y="863423"/>
            <a:ext cx="8275782" cy="5909310"/>
          </a:xfrm>
          <a:prstGeom prst="rect">
            <a:avLst/>
          </a:prstGeom>
        </p:spPr>
        <p:txBody>
          <a:bodyPr wrap="square">
            <a:spAutoFit/>
          </a:bodyPr>
          <a:lstStyle/>
          <a:p>
            <a:pPr marL="285750" indent="-285750">
              <a:buFont typeface="Wingdings" panose="05000000000000000000" pitchFamily="2" charset="2"/>
              <a:buChar char="Ø"/>
            </a:pPr>
            <a:r>
              <a:rPr lang="ka-GE" dirty="0"/>
              <a:t>საქართელოს მთავრობის 2019 წლის 10 დეკემბრის #487 დადგენილების საფუძველზე საქართველოს ოკუპირებული ტერიტორიებიდან დევნილთა, შრომის, ჯანმრთელობისა და სოციალური დაცვის სამინისტროს სახელმწიფო კონტროლს დაქვემდებარებულ ზოგიერთ საჯარო სამართლის იურიდიულ პირში ფუნქციებისა და უფლებამოსილებების ოპტიმალური გადანაწილების მიზნით გადანაწილებასთან/განხორციელებასთან დაკავშირებით გასატარებელი ღონიძიებების შესახებ, ცვლილებების შესაბამისად შექმნილი სსიპ დევნილთა, ეკომიგრანტთა და საარსებო წყაროებით უზრუნველყოფის სააგენტოს სრულყოფილი ფუნქციონირებისათვის, 2019 წლის 13 დეკემბერს საქართველოს ოკიპირებული ტერიტორიებიდან დევნილთა, შრომის, ჯანმრთელობისა და სოცილაური დაცვის მინისტრის #01-412/ო  ბრძანების საფუძველზე შეიქმნილ საინვენტარიზაციო კომისიაში მონაწილეობის მიღება, კერძოდ: 2018 წლის 11 ივლისისს საქართველოს ოკუპირებული ტერიტორიებიდან იძულებით გადაადგილებულ პირთა, განსახლებისა და ლტოლვილთა სამინისტროს ლიკვიდაციის შემდეგ გადმოცემული სამინისტროს ცენტრალური აპარატის ბალანსზე რიცხული არაფრინანსური აქტივების და ბალანსგარეშე აქტივების ნაშთების საინვენტარიზაციო კომისიისთვის მიწოდება. მატერიალურ ფასეულობათა ინვენტარიზაციის შედეგების შესწავლა და მათი აღრიცხვაში  ასახვა</a:t>
            </a:r>
            <a:r>
              <a:rPr lang="ka-GE" dirty="0" smtClean="0"/>
              <a:t>;</a:t>
            </a:r>
            <a:endParaRPr lang="ka-GE" dirty="0"/>
          </a:p>
        </p:txBody>
      </p:sp>
    </p:spTree>
    <p:extLst>
      <p:ext uri="{BB962C8B-B14F-4D97-AF65-F5344CB8AC3E}">
        <p14:creationId xmlns:p14="http://schemas.microsoft.com/office/powerpoint/2010/main" val="128072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0" y="751344"/>
            <a:ext cx="8026400" cy="5324535"/>
          </a:xfrm>
          <a:prstGeom prst="rect">
            <a:avLst/>
          </a:prstGeom>
        </p:spPr>
        <p:txBody>
          <a:bodyPr wrap="square">
            <a:spAutoFit/>
          </a:bodyPr>
          <a:lstStyle/>
          <a:p>
            <a:pPr marL="285750" indent="-285750" algn="just">
              <a:buFont typeface="Wingdings" panose="05000000000000000000" pitchFamily="2" charset="2"/>
              <a:buChar char="Ø"/>
            </a:pPr>
            <a:r>
              <a:rPr lang="ka-GE" sz="2000" dirty="0"/>
              <a:t>საფინანსო-საბიუჯეტო და ბუღალტრული აღრიცხვა-ანგარიშგების სამმართველოს ბუღალტრული აღრიცხვა-ანგარიშგების სწორი ორგანიზების უზრუნველსაყოფად სამმართველოში დასაქმებულთა ფუნქცია-მოვალეობების  ცვლილება და თანაბარზომიერად გადანაწილება; ხაზინის ელექტრონულ სისტემაში ჩართვა და შესაბამისი დაშვებების განსაზღვრა;</a:t>
            </a:r>
          </a:p>
          <a:p>
            <a:pPr marL="285750" indent="-285750" algn="just">
              <a:buFont typeface="Wingdings" panose="05000000000000000000" pitchFamily="2" charset="2"/>
              <a:buChar char="Ø"/>
            </a:pPr>
            <a:r>
              <a:rPr lang="ka-GE" sz="2000" dirty="0"/>
              <a:t>სამინისტროს 2019 წლის კონსოლიდირებული ფინანსური ანგარიშგების მომზადების მიზნით, ბუღალტრული აღრიცხვა-ანგარიშგების საკითხებთან დაკავშირებით, სამინისტროს სახელმწიფო კონტროლს დაქვემდებარებული საჯარო სამართლის იურიდიული პირებისათვის მეთოდური დახმარების გაწევა კომპეტენციის ფარგლებში და მათ მიერ წარმოდგენილი ფინანსური ანგარიშგებების შემოწმება;</a:t>
            </a:r>
          </a:p>
          <a:p>
            <a:pPr marL="285750" indent="-285750" algn="just">
              <a:buFont typeface="Wingdings" panose="05000000000000000000" pitchFamily="2" charset="2"/>
              <a:buChar char="Ø"/>
            </a:pPr>
            <a:r>
              <a:rPr lang="ka-GE" sz="2000" dirty="0"/>
              <a:t>საბუღალტრო აღრიცხვისთვის პროგრამული უზრუნველყოფა, კერძოდ: არსებული ბუღალტრული პროგრამის ორის „</a:t>
            </a:r>
            <a:r>
              <a:rPr lang="ka-GE" sz="2000" dirty="0" smtClean="0"/>
              <a:t>ბუღალტერიის“ </a:t>
            </a:r>
            <a:r>
              <a:rPr lang="ka-GE" sz="2000" dirty="0"/>
              <a:t>ახალი ვერსიის </a:t>
            </a:r>
            <a:r>
              <a:rPr lang="ka-GE" sz="2000" dirty="0" smtClean="0"/>
              <a:t>დანერგვა.</a:t>
            </a:r>
            <a:endParaRPr lang="ka-GE" sz="2000" dirty="0"/>
          </a:p>
        </p:txBody>
      </p:sp>
    </p:spTree>
    <p:extLst>
      <p:ext uri="{BB962C8B-B14F-4D97-AF65-F5344CB8AC3E}">
        <p14:creationId xmlns:p14="http://schemas.microsoft.com/office/powerpoint/2010/main" val="1074728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FC18C-5522-4E95-87BD-1EE74ABB0D99}"/>
              </a:ext>
            </a:extLst>
          </p:cNvPr>
          <p:cNvSpPr>
            <a:spLocks noGrp="1"/>
          </p:cNvSpPr>
          <p:nvPr>
            <p:ph type="ctrTitle"/>
          </p:nvPr>
        </p:nvSpPr>
        <p:spPr>
          <a:xfrm>
            <a:off x="1524000" y="1122362"/>
            <a:ext cx="9144000" cy="3548111"/>
          </a:xfrm>
        </p:spPr>
        <p:txBody>
          <a:bodyPr>
            <a:normAutofit fontScale="90000"/>
          </a:bodyPr>
          <a:lstStyle/>
          <a:p>
            <a:r>
              <a:rPr lang="ka-GE" dirty="0"/>
              <a:t>2020 წლის სახელმწიფო ბიუჯეტი და განსახორციელებელი პროექტები</a:t>
            </a:r>
            <a:endParaRPr lang="en-US" dirty="0"/>
          </a:p>
        </p:txBody>
      </p:sp>
    </p:spTree>
    <p:extLst>
      <p:ext uri="{BB962C8B-B14F-4D97-AF65-F5344CB8AC3E}">
        <p14:creationId xmlns:p14="http://schemas.microsoft.com/office/powerpoint/2010/main" val="17133232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430</TotalTime>
  <Words>1036</Words>
  <Application>Microsoft Office PowerPoint</Application>
  <PresentationFormat>Widescreen</PresentationFormat>
  <Paragraphs>56</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Corbel</vt:lpstr>
      <vt:lpstr>Sylfaen</vt:lpstr>
      <vt:lpstr>Times New Roman</vt:lpstr>
      <vt:lpstr>Wingdings</vt:lpstr>
      <vt:lpstr>Parallax</vt:lpstr>
      <vt:lpstr>სამინისტროს საფინანსო-ეკონომიკური დეპარტამენტი</vt:lpstr>
      <vt:lpstr>ძირითადი ამოცანები </vt:lpstr>
      <vt:lpstr>PowerPoint Presentation</vt:lpstr>
      <vt:lpstr>2019 წლის ბოლოს განხორციელებული პროექტები</vt:lpstr>
      <vt:lpstr>მოსახლეობის საყოველთაო ჯანმრთელობის დაცვა</vt:lpstr>
      <vt:lpstr>PowerPoint Presentation</vt:lpstr>
      <vt:lpstr>PowerPoint Presentation</vt:lpstr>
      <vt:lpstr>PowerPoint Presentation</vt:lpstr>
      <vt:lpstr>2020 წლის სახელმწიფო ბიუჯეტი და განსახორციელებელი პროექტები</vt:lpstr>
      <vt:lpstr>PowerPoint Presentation</vt:lpstr>
      <vt:lpstr>PowerPoint Presentation</vt:lpstr>
      <vt:lpstr>დღეის მდგომარეობით წარმოდგენილი ბიუჯეტი</vt:lpstr>
      <vt:lpstr>PowerPoint Presentation</vt:lpstr>
      <vt:lpstr>2021 – 2024 წლების სახელმწიფო ბიუჯეტის პროექტი</vt:lpstr>
      <vt:lpstr>PowerPoint Presentation</vt:lpstr>
      <vt:lpstr>ბუღალტრული აღრიცხვის საერთაშორისო სტანდარტების მოთხოვნები და პრიორიტეტები</vt:lpstr>
      <vt:lpstr>სამინისტროს სააღრიცხვო პოლიტიკის მოსამზადებელი სამუშაოები: </vt:lpstr>
      <vt:lpstr>აქტივობა სააღრიცხვო პოლიტიკაში გასათვალისწინებელი საკითხების დამუშავებისას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სამინისტროს საფინანსო-ეკონომიკური დეპარტამენტი</dc:title>
  <dc:creator>Maiko Gotiashvili</dc:creator>
  <cp:lastModifiedBy>Maia Gotiashvili</cp:lastModifiedBy>
  <cp:revision>36</cp:revision>
  <dcterms:created xsi:type="dcterms:W3CDTF">2020-05-24T19:28:28Z</dcterms:created>
  <dcterms:modified xsi:type="dcterms:W3CDTF">2020-06-02T11:26:27Z</dcterms:modified>
</cp:coreProperties>
</file>