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3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3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4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3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5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4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2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D6C63-AB7B-484D-BB7A-0E901582C1CE}" type="datetimeFigureOut">
              <a:rPr lang="en-US" smtClean="0"/>
              <a:t>12-Oct-20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8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01"/>
            <a:ext cx="8229600" cy="946461"/>
          </a:xfrm>
        </p:spPr>
        <p:txBody>
          <a:bodyPr/>
          <a:lstStyle/>
          <a:p>
            <a:r>
              <a:rPr lang="en-US" dirty="0" err="1" smtClean="0"/>
              <a:t>ჯანდაცვა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151" y="133766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 smtClean="0"/>
              <a:t>ჩვენი</a:t>
            </a:r>
            <a:r>
              <a:rPr lang="en-US" sz="1600" dirty="0" smtClean="0"/>
              <a:t>  </a:t>
            </a:r>
            <a:r>
              <a:rPr lang="en-US" sz="1600" dirty="0" err="1" smtClean="0"/>
              <a:t>ჯანდაცვის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 </a:t>
            </a:r>
            <a:r>
              <a:rPr lang="en-US" sz="1600" dirty="0" err="1" smtClean="0"/>
              <a:t>სამომავლო</a:t>
            </a:r>
            <a:r>
              <a:rPr lang="en-US" sz="1600" dirty="0" smtClean="0"/>
              <a:t> </a:t>
            </a:r>
            <a:r>
              <a:rPr lang="en-US" sz="1600" dirty="0" err="1" smtClean="0"/>
              <a:t>პოლიტიკა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დამყარებული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იქნება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უმთავრეს</a:t>
            </a:r>
            <a:r>
              <a:rPr lang="en-US" sz="1600" dirty="0" smtClean="0"/>
              <a:t> </a:t>
            </a:r>
            <a:r>
              <a:rPr lang="en-US" sz="1600" dirty="0" err="1" smtClean="0"/>
              <a:t>ღირებულებაზე-პაციენტის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უფლებების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დაცვაზე</a:t>
            </a:r>
            <a:r>
              <a:rPr lang="en-US" sz="1600" dirty="0" smtClean="0"/>
              <a:t>,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გულისხმობს</a:t>
            </a:r>
            <a:r>
              <a:rPr lang="en-US" sz="1600" dirty="0" smtClean="0"/>
              <a:t> </a:t>
            </a:r>
            <a:r>
              <a:rPr lang="en-US" sz="1600" dirty="0" err="1" smtClean="0"/>
              <a:t>ხელმისაწვდომი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ხარისხიანი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მომსახურების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მიღების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გარანტიას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ჯანდაცვაზე</a:t>
            </a:r>
            <a:r>
              <a:rPr lang="en-US" sz="1600" dirty="0" smtClean="0"/>
              <a:t> </a:t>
            </a:r>
            <a:r>
              <a:rPr lang="en-US" sz="1600" dirty="0" err="1" smtClean="0"/>
              <a:t>ხელმისაწვდომობა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პირდაპირი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უნდა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იგრძნოს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ყოველმა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მოქალაქემ</a:t>
            </a:r>
            <a:r>
              <a:rPr lang="en-US" sz="1600" dirty="0"/>
              <a:t>-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სახელმწიფოს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ფინანსური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მხარდაჭერით</a:t>
            </a:r>
            <a:r>
              <a:rPr lang="en-US" sz="1600" dirty="0" smtClean="0"/>
              <a:t>, </a:t>
            </a:r>
            <a:r>
              <a:rPr lang="en-US" sz="1600" dirty="0" err="1" smtClean="0"/>
              <a:t>მომსახურების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ადეკვატური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ღირებულებით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ფასების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გამჭვირვალობით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შეეხება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ხარისხს</a:t>
            </a:r>
            <a:r>
              <a:rPr lang="en-US" sz="1600" dirty="0" smtClean="0"/>
              <a:t>, </a:t>
            </a:r>
            <a:r>
              <a:rPr lang="en-US" sz="1600" dirty="0" err="1" smtClean="0"/>
              <a:t>ამ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მიმართულებით</a:t>
            </a:r>
            <a:r>
              <a:rPr lang="en-US" sz="1600" dirty="0" smtClean="0"/>
              <a:t>  </a:t>
            </a:r>
            <a:r>
              <a:rPr lang="en-US" sz="1600" dirty="0" err="1" smtClean="0"/>
              <a:t>სახელმწიფოს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დაგეგმილი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აქვს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კომპლექსური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ღონისძიებები</a:t>
            </a:r>
            <a:r>
              <a:rPr lang="en-US" sz="1600" dirty="0" smtClean="0"/>
              <a:t>: </a:t>
            </a:r>
            <a:r>
              <a:rPr lang="en-US" sz="1600" dirty="0" err="1" smtClean="0"/>
              <a:t>სამედიცინო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განათლების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გაძლიერება</a:t>
            </a:r>
            <a:r>
              <a:rPr lang="en-US" sz="1600" dirty="0"/>
              <a:t>;</a:t>
            </a:r>
            <a:r>
              <a:rPr lang="en-US" sz="1600" dirty="0" smtClean="0"/>
              <a:t> </a:t>
            </a:r>
            <a:r>
              <a:rPr lang="en-US" sz="1600" dirty="0" err="1" smtClean="0"/>
              <a:t>მაღალი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დონის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კლინიკურ</a:t>
            </a:r>
            <a:r>
              <a:rPr lang="en-US" sz="1600" dirty="0" smtClean="0"/>
              <a:t> </a:t>
            </a:r>
            <a:r>
              <a:rPr lang="en-US" sz="1600" dirty="0" err="1" smtClean="0"/>
              <a:t>სტანდარტებთან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შესაბამისობა</a:t>
            </a:r>
            <a:r>
              <a:rPr lang="en-US" sz="1600" dirty="0"/>
              <a:t>;</a:t>
            </a:r>
            <a:r>
              <a:rPr lang="en-US" sz="1600" dirty="0" smtClean="0"/>
              <a:t> </a:t>
            </a:r>
            <a:r>
              <a:rPr lang="en-US" sz="1600" dirty="0" err="1" smtClean="0"/>
              <a:t>ინოვაციური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ტექნოლოგიების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დანერგვა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r>
              <a:rPr lang="en-US" sz="1600" dirty="0" err="1" smtClean="0"/>
              <a:t>ქვეყნის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განვითარებას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წარმატებას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მნიშვნელოვნად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განსაზღვრავს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მოსახლეობის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ჯანმრთელობის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სტატუსი</a:t>
            </a:r>
            <a:r>
              <a:rPr lang="en-US" sz="1600" dirty="0" smtClean="0"/>
              <a:t>. </a:t>
            </a:r>
            <a:r>
              <a:rPr lang="en-US" sz="1600" dirty="0" err="1" smtClean="0"/>
              <a:t>სწორედ</a:t>
            </a:r>
            <a:r>
              <a:rPr lang="en-US" sz="1600" dirty="0" smtClean="0"/>
              <a:t> </a:t>
            </a:r>
            <a:r>
              <a:rPr lang="en-US" sz="1600" dirty="0" err="1" smtClean="0"/>
              <a:t>ამიტომ</a:t>
            </a:r>
            <a:r>
              <a:rPr lang="en-US" sz="1600" dirty="0" smtClean="0"/>
              <a:t>, </a:t>
            </a:r>
            <a:r>
              <a:rPr lang="en-US" sz="1600" dirty="0" err="1" smtClean="0"/>
              <a:t>რესურსები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იქნება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პირველადი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ჯანდაცვისა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პრევენციის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მიმართულებით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რეფორმის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განხორციელებაზე</a:t>
            </a:r>
            <a:r>
              <a:rPr lang="en-US" sz="1600" dirty="0" smtClean="0"/>
              <a:t>. </a:t>
            </a:r>
            <a:r>
              <a:rPr lang="en-US" sz="1600" dirty="0" err="1" smtClean="0"/>
              <a:t>ჩვენი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მიზანია</a:t>
            </a:r>
            <a:r>
              <a:rPr lang="en-US" sz="1600" dirty="0" smtClean="0"/>
              <a:t>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შეიძლება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დაბალი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იყოს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მოსახლეობის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ავადობა</a:t>
            </a:r>
            <a:r>
              <a:rPr lang="en-US" sz="1600" dirty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შეიძლება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ნაკლებ</a:t>
            </a:r>
            <a:r>
              <a:rPr lang="en-US" sz="1600" dirty="0" smtClean="0"/>
              <a:t> </a:t>
            </a:r>
            <a:r>
              <a:rPr lang="en-US" sz="1600" dirty="0" err="1" smtClean="0"/>
              <a:t>ადმიანს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დასჭირდეს</a:t>
            </a:r>
            <a:r>
              <a:rPr lang="en-US" sz="1600" dirty="0" smtClean="0"/>
              <a:t> </a:t>
            </a:r>
            <a:r>
              <a:rPr lang="en-US" sz="1600" dirty="0" err="1" smtClean="0"/>
              <a:t>ჰოსპიტალური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სამედიცინო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მომსახურება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ჩვენ</a:t>
            </a:r>
            <a:r>
              <a:rPr lang="en-US" sz="1600" dirty="0" smtClean="0"/>
              <a:t> </a:t>
            </a:r>
            <a:r>
              <a:rPr lang="en-US" sz="1600" dirty="0" err="1" smtClean="0"/>
              <a:t>სულ</a:t>
            </a:r>
            <a:r>
              <a:rPr lang="en-US" sz="1600" dirty="0" smtClean="0"/>
              <a:t> </a:t>
            </a:r>
            <a:r>
              <a:rPr lang="en-US" sz="1600" dirty="0" err="1" smtClean="0"/>
              <a:t>ახლახანს</a:t>
            </a:r>
            <a:r>
              <a:rPr lang="en-US" sz="1600" dirty="0" smtClean="0"/>
              <a:t> </a:t>
            </a:r>
            <a:r>
              <a:rPr lang="en-US" sz="1600" dirty="0" err="1" smtClean="0"/>
              <a:t>ვიხილეთ</a:t>
            </a:r>
            <a:r>
              <a:rPr lang="en-US" sz="1600" dirty="0" smtClean="0"/>
              <a:t> </a:t>
            </a:r>
            <a:r>
              <a:rPr lang="en-US" sz="1600" dirty="0" err="1" smtClean="0"/>
              <a:t>გლობალური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კრიზისის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წინაშე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საქართველოს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ჯანდაცვის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მდგრადობა</a:t>
            </a:r>
            <a:r>
              <a:rPr lang="en-US" sz="1600" dirty="0" smtClean="0"/>
              <a:t>. </a:t>
            </a:r>
            <a:r>
              <a:rPr lang="en-US" sz="1600" dirty="0" err="1" smtClean="0"/>
              <a:t>ახლა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მნიშვნელოვანია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კიდევ</a:t>
            </a:r>
            <a:r>
              <a:rPr lang="en-US" sz="1600" dirty="0" smtClean="0"/>
              <a:t> </a:t>
            </a:r>
            <a:r>
              <a:rPr lang="en-US" sz="1600" dirty="0" err="1" smtClean="0"/>
              <a:t>უფრო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გაძლიერება</a:t>
            </a:r>
            <a:r>
              <a:rPr lang="en-US" sz="1600" dirty="0" smtClean="0"/>
              <a:t>, </a:t>
            </a:r>
            <a:r>
              <a:rPr lang="en-US" sz="1600" dirty="0" err="1" smtClean="0"/>
              <a:t>რათა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მზად</a:t>
            </a:r>
            <a:r>
              <a:rPr lang="en-US" sz="1600" dirty="0" smtClean="0"/>
              <a:t> </a:t>
            </a:r>
            <a:r>
              <a:rPr lang="en-US" sz="1600" dirty="0" err="1" smtClean="0"/>
              <a:t>ვიყოთ</a:t>
            </a:r>
            <a:r>
              <a:rPr lang="en-US" sz="1600" dirty="0" smtClean="0"/>
              <a:t> </a:t>
            </a:r>
            <a:r>
              <a:rPr lang="en-US" sz="1600" dirty="0" err="1" smtClean="0"/>
              <a:t>ნებისმიერი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სირთულის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გამოწვევაზე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საპასუხოდ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49730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3465"/>
          </a:xfrm>
        </p:spPr>
        <p:txBody>
          <a:bodyPr>
            <a:normAutofit/>
          </a:bodyPr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კეთილდღეობა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174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err="1" smtClean="0"/>
              <a:t>სოციალური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პოლიტიკა</a:t>
            </a:r>
            <a:r>
              <a:rPr lang="en-US" sz="1800" dirty="0"/>
              <a:t> </a:t>
            </a:r>
            <a:r>
              <a:rPr lang="en-US" sz="1800" dirty="0" err="1" smtClean="0"/>
              <a:t>უნდა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გახდეს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უფრო</a:t>
            </a:r>
            <a:r>
              <a:rPr lang="en-US" sz="1800" dirty="0" smtClean="0"/>
              <a:t> </a:t>
            </a:r>
            <a:r>
              <a:rPr lang="en-US" sz="1800" dirty="0" err="1" smtClean="0"/>
              <a:t>მეტად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ფოკუსირებული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საზოგადოების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იმ</a:t>
            </a:r>
            <a:r>
              <a:rPr lang="en-US" sz="1800" dirty="0" smtClean="0"/>
              <a:t> </a:t>
            </a:r>
            <a:r>
              <a:rPr lang="en-US" sz="1800" dirty="0" err="1" smtClean="0"/>
              <a:t>ნაწილზე</a:t>
            </a:r>
            <a:r>
              <a:rPr lang="en-US" sz="1800" dirty="0" smtClean="0"/>
              <a:t>, </a:t>
            </a:r>
            <a:r>
              <a:rPr lang="en-US" sz="1800" dirty="0" err="1" smtClean="0"/>
              <a:t>რომელსაც</a:t>
            </a:r>
            <a:r>
              <a:rPr lang="en-US" sz="1800" dirty="0" smtClean="0"/>
              <a:t> </a:t>
            </a:r>
            <a:r>
              <a:rPr lang="en-US" sz="1800" dirty="0" err="1" smtClean="0"/>
              <a:t>ყველაზე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მეტად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ესაჭიროება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err="1" smtClean="0"/>
              <a:t>ამისათვის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კი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საჭიროა</a:t>
            </a:r>
            <a:r>
              <a:rPr lang="en-US" sz="1800" dirty="0" smtClean="0"/>
              <a:t>, </a:t>
            </a:r>
            <a:r>
              <a:rPr lang="en-US" sz="1800" dirty="0" err="1" smtClean="0"/>
              <a:t>უპირველეს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ყოვლისა</a:t>
            </a:r>
            <a:r>
              <a:rPr lang="en-US" sz="1800" dirty="0" smtClean="0"/>
              <a:t>  </a:t>
            </a:r>
            <a:r>
              <a:rPr lang="en-US" sz="1800" dirty="0" err="1" smtClean="0"/>
              <a:t>შევქმნათ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გარემო</a:t>
            </a:r>
            <a:r>
              <a:rPr lang="en-US" sz="1800" dirty="0" smtClean="0"/>
              <a:t>, </a:t>
            </a:r>
            <a:r>
              <a:rPr lang="en-US" sz="1800" dirty="0" err="1" smtClean="0"/>
              <a:t>რომელშიც</a:t>
            </a:r>
            <a:r>
              <a:rPr lang="en-US" sz="1800" dirty="0" smtClean="0"/>
              <a:t> </a:t>
            </a:r>
            <a:r>
              <a:rPr lang="en-US" sz="1800" dirty="0" err="1" smtClean="0"/>
              <a:t>ადამიანები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დამოკიდებულნი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იქნებიან</a:t>
            </a:r>
            <a:r>
              <a:rPr lang="en-US" sz="1800" dirty="0" smtClean="0"/>
              <a:t> </a:t>
            </a:r>
            <a:r>
              <a:rPr lang="en-US" sz="1800" dirty="0" err="1" smtClean="0"/>
              <a:t>არა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მხოლოდ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სუბსიდიებსა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დახმარებაზე</a:t>
            </a:r>
            <a:r>
              <a:rPr lang="en-US" sz="1800" dirty="0" smtClean="0"/>
              <a:t>, </a:t>
            </a:r>
            <a:r>
              <a:rPr lang="en-US" sz="1800" dirty="0" err="1" smtClean="0"/>
              <a:t>არამედ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საკუთარ</a:t>
            </a:r>
            <a:r>
              <a:rPr lang="en-US" sz="1800" dirty="0" smtClean="0"/>
              <a:t> </a:t>
            </a:r>
            <a:r>
              <a:rPr lang="en-US" sz="1800" dirty="0" err="1" smtClean="0"/>
              <a:t>რეალიზებულ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შესაძლებლობებზე</a:t>
            </a:r>
            <a:r>
              <a:rPr lang="en-US" sz="1800" dirty="0" smtClean="0"/>
              <a:t>. </a:t>
            </a:r>
            <a:r>
              <a:rPr lang="en-US" sz="1800" dirty="0" err="1" smtClean="0"/>
              <a:t>სწორედ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ამიტომ</a:t>
            </a:r>
            <a:r>
              <a:rPr lang="en-US" sz="1800" dirty="0" smtClean="0"/>
              <a:t>, </a:t>
            </a:r>
            <a:r>
              <a:rPr lang="en-US" sz="1800" dirty="0" err="1" smtClean="0"/>
              <a:t>მოქალაქეებს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შესთავაზებას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 </a:t>
            </a:r>
            <a:r>
              <a:rPr lang="en-US" sz="1800" dirty="0" err="1" smtClean="0"/>
              <a:t>პროფესიული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განვითარების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ხელშეწყობის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სახით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რაც</a:t>
            </a:r>
            <a:r>
              <a:rPr lang="en-US" sz="1800" dirty="0" smtClean="0"/>
              <a:t> </a:t>
            </a:r>
            <a:r>
              <a:rPr lang="en-US" sz="1800" dirty="0" err="1" smtClean="0"/>
              <a:t>თავისმხრივ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მოიცავს</a:t>
            </a:r>
            <a:r>
              <a:rPr lang="en-US" sz="1800" dirty="0" smtClean="0"/>
              <a:t> </a:t>
            </a:r>
            <a:r>
              <a:rPr lang="en-US" sz="1800" dirty="0" err="1" smtClean="0"/>
              <a:t>როგორც</a:t>
            </a:r>
            <a:r>
              <a:rPr lang="en-US" sz="1800" dirty="0" smtClean="0"/>
              <a:t> </a:t>
            </a:r>
            <a:r>
              <a:rPr lang="en-US" sz="1800" dirty="0" err="1" smtClean="0"/>
              <a:t>ფინანსურ</a:t>
            </a:r>
            <a:r>
              <a:rPr lang="en-US" sz="1800" dirty="0" smtClean="0"/>
              <a:t>, </a:t>
            </a:r>
            <a:r>
              <a:rPr lang="en-US" sz="1800" dirty="0" err="1" smtClean="0"/>
              <a:t>ისე</a:t>
            </a:r>
            <a:r>
              <a:rPr lang="en-US" sz="1800" dirty="0" smtClean="0"/>
              <a:t> </a:t>
            </a:r>
            <a:r>
              <a:rPr lang="en-US" sz="1800" dirty="0" err="1" smtClean="0"/>
              <a:t>ტექნიკურ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სერვისებზე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მარტივად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ხელმისაწვდომობის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მიზნით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err="1" smtClean="0"/>
              <a:t>პარალელურად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განაგრძობს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საზოგადოების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ყველაზე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სენსიტიური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ნაწილის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ფინანსური</a:t>
            </a:r>
            <a:r>
              <a:rPr lang="en-US" sz="1800" dirty="0" smtClean="0"/>
              <a:t>, </a:t>
            </a:r>
            <a:r>
              <a:rPr lang="en-US" sz="1800" dirty="0" err="1" smtClean="0"/>
              <a:t>ჯანდაცვითი</a:t>
            </a:r>
            <a:r>
              <a:rPr lang="en-US" sz="1800" dirty="0" smtClean="0"/>
              <a:t>, </a:t>
            </a:r>
            <a:r>
              <a:rPr lang="en-US" sz="1800" dirty="0" err="1" smtClean="0"/>
              <a:t>საცხოვრებლით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თუ</a:t>
            </a:r>
            <a:r>
              <a:rPr lang="en-US" sz="1800" dirty="0" smtClean="0"/>
              <a:t> </a:t>
            </a:r>
            <a:r>
              <a:rPr lang="en-US" sz="1800" dirty="0" err="1" smtClean="0"/>
              <a:t>სხვა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მნიშვნელოვანი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სერვისების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მიწოდებით</a:t>
            </a:r>
            <a:r>
              <a:rPr lang="en-US" sz="1800" dirty="0" smtClean="0"/>
              <a:t>.  </a:t>
            </a:r>
            <a:r>
              <a:rPr lang="en-US" sz="1800" dirty="0" err="1" smtClean="0"/>
              <a:t>უწყვეტ</a:t>
            </a:r>
            <a:r>
              <a:rPr lang="en-US" sz="1800" dirty="0" smtClean="0"/>
              <a:t> </a:t>
            </a:r>
            <a:r>
              <a:rPr lang="en-US" sz="1800" dirty="0" err="1" smtClean="0"/>
              <a:t>რეჟიმში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გადაიხედება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ასაკობრივი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პენსიის</a:t>
            </a:r>
            <a:r>
              <a:rPr lang="en-US" sz="1800" dirty="0" smtClean="0"/>
              <a:t>, </a:t>
            </a:r>
            <a:r>
              <a:rPr lang="en-US" sz="1800" dirty="0" err="1" smtClean="0"/>
              <a:t>სოციალური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სხვა</a:t>
            </a:r>
            <a:r>
              <a:rPr lang="en-US" sz="1800" dirty="0" smtClean="0"/>
              <a:t> </a:t>
            </a:r>
            <a:r>
              <a:rPr lang="en-US" sz="1800" dirty="0" err="1" smtClean="0"/>
              <a:t>ფულადი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გასაცემლების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მოცულობა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გაცემის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წესი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რათა</a:t>
            </a:r>
            <a:r>
              <a:rPr lang="en-US" sz="1800" dirty="0" smtClean="0"/>
              <a:t> </a:t>
            </a:r>
            <a:r>
              <a:rPr lang="en-US" sz="1800" dirty="0" err="1" smtClean="0"/>
              <a:t>იგი</a:t>
            </a:r>
            <a:r>
              <a:rPr lang="en-US" sz="1800" dirty="0" smtClean="0"/>
              <a:t> </a:t>
            </a:r>
            <a:r>
              <a:rPr lang="en-US" sz="1800" dirty="0" err="1" smtClean="0"/>
              <a:t>იყოს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მაქსიმალურად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სამართლიანი</a:t>
            </a:r>
            <a:r>
              <a:rPr lang="en-US" sz="1800" dirty="0" smtClean="0"/>
              <a:t>, </a:t>
            </a:r>
            <a:r>
              <a:rPr lang="en-US" sz="1800" dirty="0" err="1" smtClean="0"/>
              <a:t>გამჭვირვალე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 </a:t>
            </a:r>
            <a:r>
              <a:rPr lang="en-US" sz="1800" dirty="0" err="1" smtClean="0"/>
              <a:t>პასუხობდეს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ადამიანების</a:t>
            </a:r>
            <a:r>
              <a:rPr lang="en-US" sz="1800" dirty="0" smtClean="0"/>
              <a:t>  </a:t>
            </a:r>
            <a:r>
              <a:rPr lang="en-US" sz="1800" dirty="0" err="1" smtClean="0"/>
              <a:t>რეალურ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საჭიროებებს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128661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6952"/>
          </a:xfrm>
        </p:spPr>
        <p:txBody>
          <a:bodyPr/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610" y="129409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err="1" smtClean="0"/>
              <a:t>სოციალური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პოლიტიკა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არ</a:t>
            </a:r>
            <a:r>
              <a:rPr lang="en-US" sz="2000" dirty="0" smtClean="0"/>
              <a:t> </a:t>
            </a:r>
            <a:r>
              <a:rPr lang="en-US" sz="2000" dirty="0" err="1" smtClean="0"/>
              <a:t>გულისხმობს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მხოლოდ</a:t>
            </a:r>
            <a:r>
              <a:rPr lang="en-US" sz="2000" dirty="0" smtClean="0"/>
              <a:t> </a:t>
            </a:r>
            <a:r>
              <a:rPr lang="en-US" sz="2000" dirty="0" err="1" smtClean="0"/>
              <a:t>ადამიანების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მატერიალურ</a:t>
            </a:r>
            <a:r>
              <a:rPr lang="en-US" sz="2000" dirty="0" smtClean="0"/>
              <a:t> </a:t>
            </a:r>
            <a:r>
              <a:rPr lang="en-US" sz="2000" dirty="0" err="1" smtClean="0"/>
              <a:t>კეთილდღეობას</a:t>
            </a:r>
            <a:r>
              <a:rPr lang="en-US" sz="2000" dirty="0" smtClean="0"/>
              <a:t>. </a:t>
            </a:r>
            <a:r>
              <a:rPr lang="en-US" sz="2000" dirty="0" err="1" smtClean="0"/>
              <a:t>სახელმწიფო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იაზრებს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იმ</a:t>
            </a:r>
            <a:r>
              <a:rPr lang="en-US" sz="2000" dirty="0" smtClean="0"/>
              <a:t> </a:t>
            </a:r>
            <a:r>
              <a:rPr lang="en-US" sz="2000" dirty="0" err="1" smtClean="0"/>
              <a:t>პასუხისმგებლობას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რომელიც</a:t>
            </a:r>
            <a:r>
              <a:rPr lang="en-US" sz="2000" dirty="0" smtClean="0"/>
              <a:t> </a:t>
            </a:r>
            <a:r>
              <a:rPr lang="en-US" sz="2000" dirty="0" err="1" smtClean="0"/>
              <a:t>აღებული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აქვს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საზოგადოების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სხვა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სხვა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ჯგუფზე</a:t>
            </a:r>
            <a:r>
              <a:rPr lang="en-US" sz="2000" dirty="0" smtClean="0"/>
              <a:t>. </a:t>
            </a:r>
            <a:r>
              <a:rPr lang="en-US" sz="2000" dirty="0" err="1" smtClean="0"/>
              <a:t>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უპირველეს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ყოვლისა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ეხება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ბავშვებს</a:t>
            </a:r>
            <a:r>
              <a:rPr lang="en-US" sz="2000" dirty="0" smtClean="0"/>
              <a:t>. </a:t>
            </a:r>
            <a:r>
              <a:rPr lang="en-US" sz="2000" dirty="0" err="1" smtClean="0"/>
              <a:t>ჩვენი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სამომავლო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უმთავრესი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მიზანია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ოჯახების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გაძლიერება,რათა</a:t>
            </a:r>
            <a:r>
              <a:rPr lang="en-US" sz="2000" dirty="0" smtClean="0"/>
              <a:t>   </a:t>
            </a:r>
            <a:r>
              <a:rPr lang="en-US" sz="2000" dirty="0" err="1" smtClean="0"/>
              <a:t>ყოველი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იზრდებოდეს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მშობლების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გარემოში</a:t>
            </a:r>
            <a:r>
              <a:rPr lang="en-US" sz="2000" dirty="0" smtClean="0"/>
              <a:t>, </a:t>
            </a:r>
            <a:r>
              <a:rPr lang="en-US" sz="2000" dirty="0" err="1" smtClean="0"/>
              <a:t>ჰქონდეს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ხელმისაწვდომობა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ხარისხიან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განათლებაზე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საკვებზე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ჯანდაცვასა</a:t>
            </a:r>
            <a:r>
              <a:rPr lang="en-US" sz="2000" dirty="0" smtClean="0"/>
              <a:t> 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ჯანსაღ</a:t>
            </a:r>
            <a:r>
              <a:rPr lang="en-US" sz="2000" dirty="0" smtClean="0"/>
              <a:t> </a:t>
            </a:r>
            <a:r>
              <a:rPr lang="en-US" sz="2000" dirty="0" err="1" smtClean="0"/>
              <a:t>ცხოვრებაზე</a:t>
            </a:r>
            <a:r>
              <a:rPr lang="en-US" sz="2000" dirty="0" smtClean="0"/>
              <a:t>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აუცილებელია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განსაკუთრებული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ყურადღება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იყოს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მიმართული</a:t>
            </a:r>
            <a:r>
              <a:rPr lang="en-US" sz="2000" dirty="0" smtClean="0"/>
              <a:t>  </a:t>
            </a:r>
            <a:r>
              <a:rPr lang="en-US" sz="2000" dirty="0" err="1" smtClean="0"/>
              <a:t>შეზღუდული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შესაძლებლობის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მქონე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ბავშვებსა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ზრდასრულებზე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რათა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</a:t>
            </a:r>
            <a:r>
              <a:rPr lang="en-US" sz="2000" dirty="0" smtClean="0"/>
              <a:t> </a:t>
            </a:r>
            <a:r>
              <a:rPr lang="en-US" sz="2000" dirty="0" err="1" smtClean="0"/>
              <a:t>შეძლონ</a:t>
            </a:r>
            <a:r>
              <a:rPr lang="en-US" sz="2000" dirty="0" smtClean="0"/>
              <a:t> </a:t>
            </a:r>
            <a:r>
              <a:rPr lang="en-US" sz="2000" dirty="0" err="1" smtClean="0"/>
              <a:t>თანასწორ</a:t>
            </a:r>
            <a:r>
              <a:rPr lang="en-US" sz="2000" dirty="0"/>
              <a:t> </a:t>
            </a:r>
            <a:r>
              <a:rPr lang="en-US" sz="2000" dirty="0" err="1" smtClean="0"/>
              <a:t>გარემოში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ცხოვრება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საქმიანობა</a:t>
            </a:r>
            <a:r>
              <a:rPr lang="en-US" sz="2000" dirty="0" smtClean="0"/>
              <a:t>. </a:t>
            </a:r>
            <a:r>
              <a:rPr lang="en-US" sz="2000" dirty="0" err="1" smtClean="0"/>
              <a:t>ყველა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სერვისი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დაგეგმვისა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განხორციელების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უპირველეს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ყოვლისა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ორიენტირებული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იქნება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შშმ</a:t>
            </a:r>
            <a:r>
              <a:rPr lang="en-US" sz="2000" dirty="0" smtClean="0"/>
              <a:t> </a:t>
            </a:r>
            <a:r>
              <a:rPr lang="en-US" sz="2000" dirty="0" err="1" smtClean="0"/>
              <a:t>პირთა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საჭიროებების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გათვალისწინებაზე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ძალადობისა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 </a:t>
            </a:r>
            <a:r>
              <a:rPr lang="en-US" sz="2000" dirty="0" err="1" smtClean="0"/>
              <a:t>დისკრიმინაციისგან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დაცვა</a:t>
            </a:r>
            <a:r>
              <a:rPr lang="en-US" sz="2000" dirty="0" smtClean="0"/>
              <a:t>, </a:t>
            </a:r>
            <a:r>
              <a:rPr lang="en-US" sz="2000" dirty="0" err="1" smtClean="0"/>
              <a:t>თანაბარი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ხელმისაწვდომობა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სახელმწიფო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სერვისებზე</a:t>
            </a:r>
            <a:r>
              <a:rPr lang="en-US" sz="2000" dirty="0"/>
              <a:t>-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მომავალი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სოციალური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პოლიტიკის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ფუნდამენტს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478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208"/>
          </a:xfrm>
        </p:spPr>
        <p:txBody>
          <a:bodyPr/>
          <a:lstStyle/>
          <a:p>
            <a:r>
              <a:rPr lang="en-US" dirty="0" err="1" smtClean="0"/>
              <a:t>შრომა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636"/>
            <a:ext cx="8229600" cy="49972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ka-GE" sz="105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საქართველომ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ათწლიანი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უმოკლეს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დროში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შეძლო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სრულიად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ცარიელ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ველზე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შეექმნა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უსაფრთხოების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დაცვის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გამართული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სისტემა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პასუხობს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ევროკავშირთან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ასოცირების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ხელშეკრულებით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გათვალისწინებულ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მოთხოვნებს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სრულად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ითავალისწინებს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პრინციპებ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 და თანხვედრაშია შრომის საერთაშორისო სტანდარტებთან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სისტემის მნიშვნელობის და მისი გამართულად მუშაობის ნათელი მაგალითია  სამუშაო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სივრცეში მომხდარი უბედური შემთხვევების შემცირების მაჩვენებელი. აღსანიშნავია, რომ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2018 წელთან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შედარებით 2019 წლისათვის სამუშაო სივრცეში მომხდარი ფატალური შემთხვევების რაოდენობამ 24%-ით, ხოლო სამუშაო სივრცეში დაშავებულთა რაოდენობამ კი დაახლოებით 16 %-ით იკლო. სტატისტიკური მაჩვენებელი ცხადყოფს, რომ საქართველოს მთავრობის მიერ, 2015 წლიდან შრომის უსაფრთხოების მიმართულებით განხორციელებული რეფორმები შედეგისმომცემია, რაც მიღწეული იქნა ქმედითი და დაბალანსებული საზედამხედველო პოლიტიკის თანმიმდევრული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განხორციელებით.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მიუხედავად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ამისა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ჯერ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კიდევ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არსებობს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არაერთი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გამოწვევა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რომლებზეც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გაგრძელდება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აქტიური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მუშაობა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სრულ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აღმოფხვრამდე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105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დაგეგმილია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ინსპექციის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ინსტიტუციური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გაძლიერება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მისი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მანდატის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გაზრდა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დასაქმებულთა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დამსაქმებელთა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ინტერესების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დაცვას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ემსახურება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 მიზნით, საქართველოს პარლამენტმა მიიღო საქართველოს კანონი 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ინსპექციის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შესახებ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“,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რომლის საფუძველზეც იქმნება საჯარო სამართლის იურიდიული პირი შრომის ინსპექციის სამსახური.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აუცილებლად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უნდა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აღინიშნოს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ინსპექციამ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შეუფასებელი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ითამაშა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პანდემიასთან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ბრძოლის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პროცესში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რითაც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კიდევ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ერთხელ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ხაზი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გაესვა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მნიშვნელობას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ადამიანებისთვის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უსაფრთხოების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უზრუნველყოფის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საქმეში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a-GE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ka-GE" sz="105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ღირსეული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გარემო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შემოიფარგლება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მხოლოდ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უსაფრთხო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პირობებით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ჩვენი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გადავიდა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ახალ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ეტაპზე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გულისხმობს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შრომითი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უფლებების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მიმართულებით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მნიშვნელოვანი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ცვლილებების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განხორციელებას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როგორც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საკანონმდებლო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ისე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პრაქტიკულ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დონეზე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სწორედ ამ მიზნით, საქართველოს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პარლამენტის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წლის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სექტემბრის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პლენარულ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სხდომაზე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მიღებულ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იქნა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ცვლილებები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ორგანულ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კანონში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კოდექსი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”.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 კოდექსით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ახლებურად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წესრიგდება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შრომითი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დისკრიმინაციის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აკრძალვასთან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ინდივიდუალურ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შრომით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ურთიერთობებთან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შრომითი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ურთიერთობის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წარმოშობასთან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შესრულებასთან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შვებულებასთან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ანაზღაურებასთან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ადგილზე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ინფორმაციის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მიწოდებასა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კონსულტაციის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გამართვასთან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აგრეთვე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სოციალური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პარტნიორობის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სამმხრივ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კომისიასთან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დაკავშირებული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საკითხები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 კანონმდებლობით გარანტირებული უფლებების დაცვა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დადებითად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აისახება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თოთოეულ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ბულზე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რამდენადაც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მათი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პარტნიორი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იქნება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დაეხმარება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შრომის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უფლებებთან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დაკავშირებული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ბარიერების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დაძლევაში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02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330"/>
            <a:ext cx="8229600" cy="897670"/>
          </a:xfrm>
        </p:spPr>
        <p:txBody>
          <a:bodyPr/>
          <a:lstStyle/>
          <a:p>
            <a:r>
              <a:rPr lang="en-US" dirty="0" err="1" smtClean="0"/>
              <a:t>დასაქმება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ka-GE" sz="105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ka-GE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მთავრობის ეკონომიკური პოლიტიკის ერთ-ერთი მთავარი ორიენტირია მოსახლეობის დასაქმების ხელშეწყობა და კონკურენტუნარიანობის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ამაღლება,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ვინაიდან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ემყარება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თითოეული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ოჯახის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ქვეყნის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წარმატება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a-GE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ka-GE" sz="105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სწორედ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ამიტომ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მოსახლეობის, მათ შორის  </a:t>
            </a:r>
            <a:r>
              <a:rPr lang="x-none" sz="105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რთუ</a:t>
            </a:r>
            <a:r>
              <a:rPr lang="ka-GE" sz="105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ლ</a:t>
            </a:r>
            <a:r>
              <a:rPr lang="x-none" sz="105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 დასაქმებადი ჯ</a:t>
            </a:r>
            <a:r>
              <a:rPr lang="ka-GE" sz="105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გუფების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x-non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დასაქმების </a:t>
            </a:r>
            <a:r>
              <a:rPr lang="x-non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ხელშეწყობის მიზნით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2019 წელს შეიქმნა </a:t>
            </a:r>
            <a:r>
              <a:rPr lang="x-non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მხოლოდ დასაქმებაზე და დასაქმების ხელშეწყობაზე ორიენტირებული უწყება </a:t>
            </a:r>
            <a:r>
              <a:rPr lang="x-non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დასაქმების ხელშეწყობის სააგენტო, რომელიც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წარმოადგენს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მნიშვნელოვან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შუამავალს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დამსაქმებელსა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მაძიებელს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შორის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პრიორიტეტს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წარმოადგენს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ხელშეწყობის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პროგრამებით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სამუშაოს მაძიებლის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დროებითი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არამედ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მისი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პროფესიის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განათლებისა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ინტერესების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შესაბამისი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სამუშაოს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მოძიება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რათა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ჰქონდეს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პროფესიული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განვითარებისა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კარიერული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წინსვლის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შესაძლებლობა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კი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თავისთავად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დადებითად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აისახება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მათ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ეკონომიკურ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ფსიქო-სოციალურ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მდგომარეობაზე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სწორედ ამ მიზნებისთვის,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განავითარებს  და გაატარებს შრომის ბაზრის აქტიური პოლიტიკას (ALMP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ka-GE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რათა სამუშაოს მაძიებლებს  მიეწოდოთ კარგად-ორგანიზებული, მაღალი-ხარისხის, გენდერულად-დაბალანსებული და ფინანსურად ეფექტური დასაქმების სერვისები. </a:t>
            </a:r>
            <a:r>
              <a:rPr lang="ka-GE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კვლავ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გრძელდება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ხელშეწყობის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პოლიტიკაზე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მუშაობა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განსაკუთრებ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ული აქცენტით, მოწყვლად ჯგუფებზე,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სოციალურად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დაუცველ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მრავალშვილიან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ოჯახებ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ზე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მიმართულებით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ჩვენ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უკვე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გადავდგით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მნიშვნელოვანი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ნაბიჯი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როდესაც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დასაქმება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ამოღებულ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იქნა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სოციალური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დახმარების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მოხსნის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კრიტერიუმებიდან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endParaRPr lang="ka-GE" sz="105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გარდა ამისა, 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შემუშავდა შრომის ბაზრის აქტიურ პოლიტიკასთან (ALMP-თან) დაკავშირებული საკანონმდებლო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ჩარჩო და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წლის 14 ივლისს საქართველოს პარლამენტმა მიიღო საქართველოს კანონი „დასაქმების ხელშეწყობის შესახებ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“, 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 უზრუნველყოფს დასაქმების პოლიტიკის განხორციელების სისტემურ და თანმიმდევრულ 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მიდგომას. </a:t>
            </a:r>
          </a:p>
          <a:p>
            <a:pPr marL="0" indent="0" algn="just">
              <a:buNone/>
            </a:pPr>
            <a:endParaRPr lang="ka-GE" sz="105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აუცილებად უნდა აღინიშნოს დასაქმების ხელშეწყობის სახელმწიფო სააგენტოს როლი პანდემიის პერიოდში. სააგენტომ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„ახალი კორონავირუსით  (SARS-COV-2) გამოწვეული ინფექციის  (COVID-19) შედეგად მიყენებული ზიანის შემსუბუქების მიზნობრივი სახელმწიფო პროგრამის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ფარგლებში  განახორციელა </a:t>
            </a:r>
            <a:r>
              <a:rPr lang="ka-GE" sz="105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კორონავირუსის პანდემიის შედეგად დაზარალებულ, პირებზე კომპენსაციის გაცემის </a:t>
            </a:r>
            <a:r>
              <a:rPr lang="ka-GE" sz="105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ადმინისტრირება</a:t>
            </a:r>
            <a:r>
              <a:rPr lang="ka-GE" sz="1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948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4900"/>
          </a:xfrm>
        </p:spPr>
        <p:txBody>
          <a:bodyPr/>
          <a:lstStyle/>
          <a:p>
            <a:r>
              <a:rPr lang="en-US" dirty="0" err="1" smtClean="0"/>
              <a:t>დევნილები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553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საკითხები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სახელმწიფოსთვის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ერთ-ერთ</a:t>
            </a:r>
            <a:r>
              <a:rPr lang="en-US" sz="2000" dirty="0" smtClean="0"/>
              <a:t> </a:t>
            </a:r>
            <a:r>
              <a:rPr lang="en-US" sz="2000" dirty="0" err="1" smtClean="0"/>
              <a:t>ყველაზე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საპასუხისმგებლო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მიმართულებას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. </a:t>
            </a:r>
            <a:r>
              <a:rPr lang="en-US" sz="2000" dirty="0" err="1" smtClean="0"/>
              <a:t>მიუხედავად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იმისა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ბოლო</a:t>
            </a:r>
            <a:r>
              <a:rPr lang="en-US" sz="2000" dirty="0" smtClean="0"/>
              <a:t> 8 </a:t>
            </a:r>
            <a:r>
              <a:rPr lang="en-US" sz="2000" dirty="0" err="1" smtClean="0"/>
              <a:t>წლის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მანძილზე</a:t>
            </a:r>
            <a:r>
              <a:rPr lang="en-US" sz="2000" dirty="0"/>
              <a:t> </a:t>
            </a:r>
            <a:r>
              <a:rPr lang="en-US" sz="2000" dirty="0" err="1" smtClean="0"/>
              <a:t>დევნილებისთვის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გადაცემული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რაოდენობამ</a:t>
            </a:r>
            <a:r>
              <a:rPr lang="en-US" sz="2000" dirty="0" smtClean="0"/>
              <a:t> </a:t>
            </a:r>
            <a:r>
              <a:rPr lang="en-US" sz="2000" dirty="0" err="1" smtClean="0"/>
              <a:t>მსხვილ</a:t>
            </a:r>
            <a:r>
              <a:rPr lang="en-US" sz="2000" dirty="0" smtClean="0"/>
              <a:t>  </a:t>
            </a:r>
            <a:r>
              <a:rPr lang="en-US" sz="2000" dirty="0" err="1" smtClean="0"/>
              <a:t>მასშტაბებს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მიაღწია</a:t>
            </a:r>
            <a:r>
              <a:rPr lang="en-US" sz="2000" dirty="0" smtClean="0"/>
              <a:t>, </a:t>
            </a:r>
            <a:r>
              <a:rPr lang="en-US" sz="2000" dirty="0" err="1" smtClean="0"/>
              <a:t>კვლავ</a:t>
            </a:r>
            <a:r>
              <a:rPr lang="en-US" sz="2000" dirty="0" smtClean="0"/>
              <a:t> </a:t>
            </a:r>
            <a:r>
              <a:rPr lang="en-US" sz="2000" dirty="0" err="1" smtClean="0"/>
              <a:t>რჩებიან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ადამიანები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რომლებიც</a:t>
            </a:r>
            <a:r>
              <a:rPr lang="en-US" sz="2000" dirty="0" smtClean="0"/>
              <a:t> </a:t>
            </a:r>
            <a:r>
              <a:rPr lang="en-US" sz="2000" dirty="0" err="1" smtClean="0"/>
              <a:t>ჯერ</a:t>
            </a:r>
            <a:r>
              <a:rPr lang="en-US" sz="2000" dirty="0" smtClean="0"/>
              <a:t> </a:t>
            </a:r>
            <a:r>
              <a:rPr lang="en-US" sz="2000" dirty="0" err="1" smtClean="0"/>
              <a:t>კიდევ</a:t>
            </a:r>
            <a:r>
              <a:rPr lang="en-US" sz="2000" dirty="0" smtClean="0"/>
              <a:t> </a:t>
            </a:r>
            <a:r>
              <a:rPr lang="en-US" sz="2000" dirty="0" err="1" smtClean="0"/>
              <a:t>მოლოდინის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იმყოფებიან</a:t>
            </a:r>
            <a:r>
              <a:rPr lang="en-US" sz="2000" dirty="0" smtClean="0"/>
              <a:t>. </a:t>
            </a:r>
            <a:r>
              <a:rPr lang="en-US" sz="2000" dirty="0" err="1" smtClean="0"/>
              <a:t>ხაზგასმით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აღვნიშნავთ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დაკმაყოფილების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კიდევ</a:t>
            </a:r>
            <a:r>
              <a:rPr lang="en-US" sz="2000" dirty="0" smtClean="0"/>
              <a:t> </a:t>
            </a:r>
            <a:r>
              <a:rPr lang="en-US" sz="2000" dirty="0" err="1" smtClean="0"/>
              <a:t>უფრო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აქტიური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ტემპით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გაგრძელდება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რაც</a:t>
            </a:r>
            <a:r>
              <a:rPr lang="en-US" sz="2000" dirty="0" smtClean="0"/>
              <a:t> </a:t>
            </a:r>
            <a:r>
              <a:rPr lang="en-US" sz="2000" dirty="0" err="1" smtClean="0"/>
              <a:t>მთავარია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იქნება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სრულიად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გამჭვირვალე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სამართლიანი</a:t>
            </a:r>
            <a:r>
              <a:rPr lang="en-US" sz="2000" dirty="0" smtClean="0"/>
              <a:t>. </a:t>
            </a:r>
            <a:r>
              <a:rPr lang="en-US" sz="2000" dirty="0" err="1" smtClean="0"/>
              <a:t>ბინების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სამართლიანი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განაწილება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სწორად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დაგეგმილი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პრიორიტეტები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 </a:t>
            </a:r>
            <a:r>
              <a:rPr lang="en-US" sz="2000" dirty="0" err="1" smtClean="0"/>
              <a:t>ჩვენი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ხელისუფლების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უმთავრეს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მიღწევას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err="1" smtClean="0"/>
              <a:t>თუმცა</a:t>
            </a:r>
            <a:r>
              <a:rPr lang="en-US" sz="2000" dirty="0" smtClean="0"/>
              <a:t>, </a:t>
            </a: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კეთილდღეობას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მხოლოდ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უზრუნველყოფა</a:t>
            </a:r>
            <a:r>
              <a:rPr lang="en-US" sz="2000" dirty="0" smtClean="0"/>
              <a:t> </a:t>
            </a:r>
            <a:r>
              <a:rPr lang="en-US" sz="2000" dirty="0" err="1" smtClean="0"/>
              <a:t>ვერ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განაპირობებს</a:t>
            </a:r>
            <a:r>
              <a:rPr lang="en-US" sz="2000" dirty="0" smtClean="0"/>
              <a:t>. </a:t>
            </a:r>
            <a:r>
              <a:rPr lang="en-US" sz="2000" dirty="0" err="1" smtClean="0"/>
              <a:t>საზოგადოებრივ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საქმიანობაში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ინტეგრაციისთვის</a:t>
            </a:r>
            <a:r>
              <a:rPr lang="en-US" sz="2000" dirty="0" smtClean="0"/>
              <a:t>  </a:t>
            </a:r>
            <a:r>
              <a:rPr lang="en-US" sz="2000" dirty="0" err="1" smtClean="0"/>
              <a:t>აუცილებელია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საარსებო</a:t>
            </a:r>
            <a:r>
              <a:rPr lang="en-US" sz="2000" dirty="0" smtClean="0"/>
              <a:t> </a:t>
            </a:r>
            <a:r>
              <a:rPr lang="en-US" sz="2000" dirty="0" err="1" smtClean="0"/>
              <a:t>წყაროებით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უზურნველყოფის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ხელშეწყობა</a:t>
            </a:r>
            <a:r>
              <a:rPr lang="en-US" sz="2000" dirty="0" smtClean="0"/>
              <a:t>, </a:t>
            </a: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აქტიური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დასაქმება</a:t>
            </a:r>
            <a:r>
              <a:rPr lang="en-US" sz="2000" dirty="0" smtClean="0"/>
              <a:t>, </a:t>
            </a:r>
            <a:r>
              <a:rPr lang="en-US" sz="2000" dirty="0" err="1" smtClean="0"/>
              <a:t>სამეურნეო</a:t>
            </a:r>
            <a:r>
              <a:rPr lang="en-US" sz="2000" dirty="0" smtClean="0"/>
              <a:t> </a:t>
            </a:r>
            <a:r>
              <a:rPr lang="en-US" sz="2000" dirty="0" err="1" smtClean="0"/>
              <a:t>თუ</a:t>
            </a:r>
            <a:r>
              <a:rPr lang="en-US" sz="2000" dirty="0" smtClean="0"/>
              <a:t> </a:t>
            </a:r>
            <a:r>
              <a:rPr lang="en-US" sz="2000" dirty="0" err="1" smtClean="0"/>
              <a:t>ბიზნეს-საქმიანობის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ხელშეწყობა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ახალი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წამოწყებების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წახალისება</a:t>
            </a:r>
            <a:r>
              <a:rPr lang="en-US" sz="2000" dirty="0" smtClean="0"/>
              <a:t>. </a:t>
            </a:r>
            <a:r>
              <a:rPr lang="en-US" sz="2000" dirty="0" err="1" smtClean="0"/>
              <a:t>ჩვენ</a:t>
            </a:r>
            <a:r>
              <a:rPr lang="en-US" sz="2000" dirty="0" smtClean="0"/>
              <a:t> </a:t>
            </a:r>
            <a:r>
              <a:rPr lang="en-US" sz="2000" dirty="0" err="1" smtClean="0"/>
              <a:t>ყველა</a:t>
            </a:r>
            <a:r>
              <a:rPr lang="en-US" sz="2000" dirty="0"/>
              <a:t> </a:t>
            </a:r>
            <a:r>
              <a:rPr lang="en-US" sz="2000" dirty="0" err="1" smtClean="0"/>
              <a:t>ღონეს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უნდა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მივმართოთ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გადატანილი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სირთულეები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დარჩეს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წარსულში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 </a:t>
            </a:r>
            <a:r>
              <a:rPr lang="en-US" sz="2000" dirty="0" err="1" smtClean="0"/>
              <a:t>სამომავლო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პერსპექტივა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იყოს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მკაფიო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ნათელი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97043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შეჯამება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აღნიშნული</a:t>
            </a:r>
            <a:r>
              <a:rPr lang="en-US" dirty="0" smtClean="0"/>
              <a:t> </a:t>
            </a:r>
            <a:r>
              <a:rPr lang="en-US" dirty="0" err="1" smtClean="0"/>
              <a:t>პრიორიტეტები</a:t>
            </a:r>
            <a:r>
              <a:rPr lang="en-US" dirty="0" smtClean="0"/>
              <a:t> </a:t>
            </a:r>
            <a:r>
              <a:rPr lang="en-US" dirty="0" err="1" smtClean="0"/>
              <a:t>საზოგადოებამდე</a:t>
            </a:r>
            <a:r>
              <a:rPr lang="en-US" dirty="0" smtClean="0"/>
              <a:t> </a:t>
            </a:r>
            <a:r>
              <a:rPr lang="en-US" dirty="0" err="1" smtClean="0"/>
              <a:t>მიწოდებული</a:t>
            </a:r>
            <a:r>
              <a:rPr lang="en-US" dirty="0" smtClean="0"/>
              <a:t> </a:t>
            </a:r>
            <a:r>
              <a:rPr lang="en-US" dirty="0" err="1" smtClean="0"/>
              <a:t>იქნება</a:t>
            </a:r>
            <a:r>
              <a:rPr lang="en-US" dirty="0" smtClean="0"/>
              <a:t> </a:t>
            </a:r>
            <a:r>
              <a:rPr lang="en-US" dirty="0" err="1" smtClean="0"/>
              <a:t>ხარისხიანი</a:t>
            </a:r>
            <a:r>
              <a:rPr lang="en-US" dirty="0" smtClean="0"/>
              <a:t> </a:t>
            </a:r>
            <a:r>
              <a:rPr lang="en-US" dirty="0" err="1" smtClean="0"/>
              <a:t>სერვისების</a:t>
            </a:r>
            <a:r>
              <a:rPr lang="en-US" dirty="0" smtClean="0"/>
              <a:t>, </a:t>
            </a:r>
            <a:r>
              <a:rPr lang="en-US" dirty="0" err="1" smtClean="0"/>
              <a:t>არსებული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ახალი</a:t>
            </a:r>
            <a:r>
              <a:rPr lang="en-US" dirty="0" smtClean="0"/>
              <a:t> </a:t>
            </a:r>
            <a:r>
              <a:rPr lang="en-US" dirty="0" err="1" smtClean="0"/>
              <a:t>მრავალფეროვანი</a:t>
            </a:r>
            <a:r>
              <a:rPr lang="en-US" dirty="0" smtClean="0"/>
              <a:t> </a:t>
            </a:r>
            <a:r>
              <a:rPr lang="en-US" dirty="0" err="1" smtClean="0"/>
              <a:t>პროგრამების</a:t>
            </a:r>
            <a:r>
              <a:rPr lang="en-US" dirty="0" smtClean="0"/>
              <a:t> </a:t>
            </a:r>
            <a:r>
              <a:rPr lang="en-US" dirty="0" err="1" smtClean="0"/>
              <a:t>სახით</a:t>
            </a:r>
            <a:r>
              <a:rPr lang="en-US" dirty="0" smtClean="0"/>
              <a:t>, </a:t>
            </a:r>
            <a:r>
              <a:rPr lang="en-US" dirty="0" err="1" smtClean="0"/>
              <a:t>რომელზეც</a:t>
            </a:r>
            <a:r>
              <a:rPr lang="en-US" dirty="0" smtClean="0"/>
              <a:t> </a:t>
            </a:r>
            <a:r>
              <a:rPr lang="en-US" dirty="0" err="1" smtClean="0"/>
              <a:t>სამართლიანი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თანაბარი</a:t>
            </a:r>
            <a:r>
              <a:rPr lang="en-US" dirty="0" smtClean="0"/>
              <a:t> </a:t>
            </a:r>
            <a:r>
              <a:rPr lang="en-US" dirty="0" err="1" smtClean="0"/>
              <a:t>წვდომა</a:t>
            </a:r>
            <a:r>
              <a:rPr lang="en-US" dirty="0" smtClean="0"/>
              <a:t> </a:t>
            </a:r>
            <a:r>
              <a:rPr lang="en-US" dirty="0" err="1" smtClean="0"/>
              <a:t>ექნება</a:t>
            </a:r>
            <a:r>
              <a:rPr lang="en-US" dirty="0" smtClean="0"/>
              <a:t> </a:t>
            </a:r>
            <a:r>
              <a:rPr lang="en-US" dirty="0" err="1" smtClean="0"/>
              <a:t>საქართველოს</a:t>
            </a:r>
            <a:r>
              <a:rPr lang="en-US" dirty="0" smtClean="0"/>
              <a:t> </a:t>
            </a:r>
            <a:r>
              <a:rPr lang="en-US" dirty="0" err="1" smtClean="0"/>
              <a:t>ყოველ</a:t>
            </a:r>
            <a:r>
              <a:rPr lang="en-US" dirty="0" smtClean="0"/>
              <a:t> </a:t>
            </a:r>
            <a:r>
              <a:rPr lang="en-US" dirty="0" err="1" smtClean="0"/>
              <a:t>მოქალაქეს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3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68985</TotalTime>
  <Words>1099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ჯანდაცვა</vt:lpstr>
      <vt:lpstr>სოციალური კეთილდღეობა</vt:lpstr>
      <vt:lpstr>სოციალური დაცვა</vt:lpstr>
      <vt:lpstr>შრომა</vt:lpstr>
      <vt:lpstr>დასაქმება</vt:lpstr>
      <vt:lpstr>დევნილები</vt:lpstr>
      <vt:lpstr>შეჯამება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shota tsersvadze</dc:creator>
  <cp:lastModifiedBy>Lika Klimiashvili</cp:lastModifiedBy>
  <cp:revision>27</cp:revision>
  <dcterms:created xsi:type="dcterms:W3CDTF">2020-08-24T22:51:00Z</dcterms:created>
  <dcterms:modified xsi:type="dcterms:W3CDTF">2020-10-12T09:39:07Z</dcterms:modified>
</cp:coreProperties>
</file>